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912" r:id="rId5"/>
  </p:sldMasterIdLst>
  <p:notesMasterIdLst>
    <p:notesMasterId r:id="rId15"/>
  </p:notesMasterIdLst>
  <p:handoutMasterIdLst>
    <p:handoutMasterId r:id="rId16"/>
  </p:handoutMasterIdLst>
  <p:sldIdLst>
    <p:sldId id="3316" r:id="rId6"/>
    <p:sldId id="324" r:id="rId7"/>
    <p:sldId id="3321" r:id="rId8"/>
    <p:sldId id="3312" r:id="rId9"/>
    <p:sldId id="3315" r:id="rId10"/>
    <p:sldId id="3322" r:id="rId11"/>
    <p:sldId id="3319" r:id="rId12"/>
    <p:sldId id="3317" r:id="rId13"/>
    <p:sldId id="3320" r:id="rId14"/>
  </p:sldIdLst>
  <p:sldSz cx="12192000" cy="6858000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3385" userDrawn="1">
          <p15:clr>
            <a:srgbClr val="A4A3A4"/>
          </p15:clr>
        </p15:guide>
        <p15:guide id="4" pos="415" userDrawn="1">
          <p15:clr>
            <a:srgbClr val="A4A3A4"/>
          </p15:clr>
        </p15:guide>
        <p15:guide id="5" pos="7197" userDrawn="1">
          <p15:clr>
            <a:srgbClr val="A4A3A4"/>
          </p15:clr>
        </p15:guide>
        <p15:guide id="6" orient="horz" pos="3181" userDrawn="1">
          <p15:clr>
            <a:srgbClr val="A4A3A4"/>
          </p15:clr>
        </p15:guide>
        <p15:guide id="7" orient="horz" pos="2466" userDrawn="1">
          <p15:clr>
            <a:srgbClr val="A4A3A4"/>
          </p15:clr>
        </p15:guide>
        <p15:guide id="8" orient="horz" pos="1050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pos="778" userDrawn="1">
          <p15:clr>
            <a:srgbClr val="A4A3A4"/>
          </p15:clr>
        </p15:guide>
        <p15:guide id="11" pos="4422" userDrawn="1">
          <p15:clr>
            <a:srgbClr val="A4A3A4"/>
          </p15:clr>
        </p15:guide>
        <p15:guide id="12" orient="horz" pos="4065" userDrawn="1">
          <p15:clr>
            <a:srgbClr val="A4A3A4"/>
          </p15:clr>
        </p15:guide>
        <p15:guide id="13" pos="4770" userDrawn="1">
          <p15:clr>
            <a:srgbClr val="A4A3A4"/>
          </p15:clr>
        </p15:guide>
        <p15:guide id="14" orient="horz" pos="3884" userDrawn="1">
          <p15:clr>
            <a:srgbClr val="A4A3A4"/>
          </p15:clr>
        </p15:guide>
        <p15:guide id="15" pos="4044" userDrawn="1">
          <p15:clr>
            <a:srgbClr val="A4A3A4"/>
          </p15:clr>
        </p15:guide>
        <p15:guide id="16" orient="horz" pos="890" userDrawn="1">
          <p15:clr>
            <a:srgbClr val="A4A3A4"/>
          </p15:clr>
        </p15:guide>
        <p15:guide id="17" orient="horz" pos="731" userDrawn="1">
          <p15:clr>
            <a:srgbClr val="A4A3A4"/>
          </p15:clr>
        </p15:guide>
        <p15:guide id="19" orient="horz" pos="36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5A6"/>
    <a:srgbClr val="34667F"/>
    <a:srgbClr val="0078A2"/>
    <a:srgbClr val="E8E8E8"/>
    <a:srgbClr val="18678E"/>
    <a:srgbClr val="6A8BA4"/>
    <a:srgbClr val="368071"/>
    <a:srgbClr val="659FC8"/>
    <a:srgbClr val="E9F1F7"/>
    <a:srgbClr val="156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90915-22DD-4263-BCD8-C958C202550C}" v="4" dt="2023-09-29T09:08:30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5" autoAdjust="0"/>
    <p:restoredTop sz="95887" autoAdjust="0"/>
  </p:normalViewPr>
  <p:slideViewPr>
    <p:cSldViewPr snapToGrid="0">
      <p:cViewPr varScale="1">
        <p:scale>
          <a:sx n="62" d="100"/>
          <a:sy n="62" d="100"/>
        </p:scale>
        <p:origin x="816" y="56"/>
      </p:cViewPr>
      <p:guideLst>
        <p:guide orient="horz" pos="4178"/>
        <p:guide pos="7680"/>
        <p:guide orient="horz" pos="3385"/>
        <p:guide pos="415"/>
        <p:guide pos="7197"/>
        <p:guide orient="horz" pos="3181"/>
        <p:guide orient="horz" pos="2466"/>
        <p:guide orient="horz" pos="1050"/>
        <p:guide orient="horz" pos="3725"/>
        <p:guide pos="778"/>
        <p:guide pos="4422"/>
        <p:guide orient="horz" pos="4065"/>
        <p:guide pos="4770"/>
        <p:guide orient="horz" pos="3884"/>
        <p:guide pos="4044"/>
        <p:guide orient="horz" pos="890"/>
        <p:guide orient="horz" pos="731"/>
        <p:guide orient="horz" pos="36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96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Mattozzi" userId="d5e22e1b-a52f-40f1-9a96-a1779be5143a" providerId="ADAL" clId="{5CD90915-22DD-4263-BCD8-C958C202550C}"/>
    <pc:docChg chg="undo custSel modSld">
      <pc:chgData name="Alberto Mattozzi" userId="d5e22e1b-a52f-40f1-9a96-a1779be5143a" providerId="ADAL" clId="{5CD90915-22DD-4263-BCD8-C958C202550C}" dt="2023-09-29T09:08:30.127" v="204" actId="14100"/>
      <pc:docMkLst>
        <pc:docMk/>
      </pc:docMkLst>
      <pc:sldChg chg="modSp mod">
        <pc:chgData name="Alberto Mattozzi" userId="d5e22e1b-a52f-40f1-9a96-a1779be5143a" providerId="ADAL" clId="{5CD90915-22DD-4263-BCD8-C958C202550C}" dt="2023-09-29T08:58:29.885" v="119" actId="20577"/>
        <pc:sldMkLst>
          <pc:docMk/>
          <pc:sldMk cId="2433323017" sldId="3315"/>
        </pc:sldMkLst>
        <pc:spChg chg="mod">
          <ac:chgData name="Alberto Mattozzi" userId="d5e22e1b-a52f-40f1-9a96-a1779be5143a" providerId="ADAL" clId="{5CD90915-22DD-4263-BCD8-C958C202550C}" dt="2023-09-29T08:58:29.885" v="119" actId="20577"/>
          <ac:spMkLst>
            <pc:docMk/>
            <pc:sldMk cId="2433323017" sldId="3315"/>
            <ac:spMk id="24" creationId="{4965163D-0198-4F68-975C-7F67EFB4CEA7}"/>
          </ac:spMkLst>
        </pc:spChg>
      </pc:sldChg>
      <pc:sldChg chg="modSp mod">
        <pc:chgData name="Alberto Mattozzi" userId="d5e22e1b-a52f-40f1-9a96-a1779be5143a" providerId="ADAL" clId="{5CD90915-22DD-4263-BCD8-C958C202550C}" dt="2023-09-29T09:08:30.127" v="204" actId="14100"/>
        <pc:sldMkLst>
          <pc:docMk/>
          <pc:sldMk cId="2023365237" sldId="3316"/>
        </pc:sldMkLst>
        <pc:spChg chg="mod">
          <ac:chgData name="Alberto Mattozzi" userId="d5e22e1b-a52f-40f1-9a96-a1779be5143a" providerId="ADAL" clId="{5CD90915-22DD-4263-BCD8-C958C202550C}" dt="2023-09-29T09:02:19.911" v="203" actId="20577"/>
          <ac:spMkLst>
            <pc:docMk/>
            <pc:sldMk cId="2023365237" sldId="3316"/>
            <ac:spMk id="2" creationId="{E49E491C-FF09-6390-3B9A-79E94AFB51E6}"/>
          </ac:spMkLst>
        </pc:spChg>
        <pc:picChg chg="mod">
          <ac:chgData name="Alberto Mattozzi" userId="d5e22e1b-a52f-40f1-9a96-a1779be5143a" providerId="ADAL" clId="{5CD90915-22DD-4263-BCD8-C958C202550C}" dt="2023-09-29T09:08:30.127" v="204" actId="14100"/>
          <ac:picMkLst>
            <pc:docMk/>
            <pc:sldMk cId="2023365237" sldId="3316"/>
            <ac:picMk id="1028" creationId="{77A51B20-3229-0AC7-BAD3-6582F857B7FE}"/>
          </ac:picMkLst>
        </pc:picChg>
      </pc:sldChg>
      <pc:sldChg chg="modSp mod">
        <pc:chgData name="Alberto Mattozzi" userId="d5e22e1b-a52f-40f1-9a96-a1779be5143a" providerId="ADAL" clId="{5CD90915-22DD-4263-BCD8-C958C202550C}" dt="2023-09-29T09:00:18.527" v="140" actId="20577"/>
        <pc:sldMkLst>
          <pc:docMk/>
          <pc:sldMk cId="1178316273" sldId="3317"/>
        </pc:sldMkLst>
        <pc:spChg chg="mod">
          <ac:chgData name="Alberto Mattozzi" userId="d5e22e1b-a52f-40f1-9a96-a1779be5143a" providerId="ADAL" clId="{5CD90915-22DD-4263-BCD8-C958C202550C}" dt="2023-09-29T09:00:18.527" v="140" actId="20577"/>
          <ac:spMkLst>
            <pc:docMk/>
            <pc:sldMk cId="1178316273" sldId="3317"/>
            <ac:spMk id="5" creationId="{1B3A0CAA-0BE4-D54F-24B8-F7C3154A0A65}"/>
          </ac:spMkLst>
        </pc:spChg>
      </pc:sldChg>
      <pc:sldChg chg="modSp mod">
        <pc:chgData name="Alberto Mattozzi" userId="d5e22e1b-a52f-40f1-9a96-a1779be5143a" providerId="ADAL" clId="{5CD90915-22DD-4263-BCD8-C958C202550C}" dt="2023-09-29T08:58:50.650" v="134" actId="20577"/>
        <pc:sldMkLst>
          <pc:docMk/>
          <pc:sldMk cId="1441201588" sldId="3319"/>
        </pc:sldMkLst>
        <pc:spChg chg="mod">
          <ac:chgData name="Alberto Mattozzi" userId="d5e22e1b-a52f-40f1-9a96-a1779be5143a" providerId="ADAL" clId="{5CD90915-22DD-4263-BCD8-C958C202550C}" dt="2023-09-29T08:58:50.650" v="134" actId="20577"/>
          <ac:spMkLst>
            <pc:docMk/>
            <pc:sldMk cId="1441201588" sldId="3319"/>
            <ac:spMk id="3" creationId="{70E876F8-092C-7B3E-20AE-663FF5CD30F7}"/>
          </ac:spMkLst>
        </pc:spChg>
      </pc:sldChg>
      <pc:sldChg chg="modSp mod">
        <pc:chgData name="Alberto Mattozzi" userId="d5e22e1b-a52f-40f1-9a96-a1779be5143a" providerId="ADAL" clId="{5CD90915-22DD-4263-BCD8-C958C202550C}" dt="2023-09-29T08:57:41.233" v="101" actId="108"/>
        <pc:sldMkLst>
          <pc:docMk/>
          <pc:sldMk cId="475495257" sldId="3322"/>
        </pc:sldMkLst>
        <pc:spChg chg="mod">
          <ac:chgData name="Alberto Mattozzi" userId="d5e22e1b-a52f-40f1-9a96-a1779be5143a" providerId="ADAL" clId="{5CD90915-22DD-4263-BCD8-C958C202550C}" dt="2023-09-29T08:57:41.233" v="101" actId="108"/>
          <ac:spMkLst>
            <pc:docMk/>
            <pc:sldMk cId="475495257" sldId="3322"/>
            <ac:spMk id="3" creationId="{70E876F8-092C-7B3E-20AE-663FF5CD30F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effectLst/>
                <a:latin typeface="Barlow" panose="00000500000000000000" pitchFamily="2" charset="0"/>
              </a:rPr>
              <a:t>SOS EFFETTUATI vs PREVISTI </a:t>
            </a:r>
            <a:endParaRPr lang="it-IT" b="1" dirty="0">
              <a:latin typeface="Barlow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363519041301184E-2"/>
          <c:y val="0.12241207075346668"/>
          <c:w val="0.73307939975282077"/>
          <c:h val="0.69450671816349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 Effettuare vs Effettuati'!$C$8</c:f>
              <c:strCache>
                <c:ptCount val="1"/>
                <c:pt idx="0">
                  <c:v>CHIVASSO 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'Da Effettuare vs Effettuati'!$D$2:$E$2</c:f>
              <c:strCache>
                <c:ptCount val="2"/>
                <c:pt idx="0">
                  <c:v>Osservazioni YTD 
Da Effettuare</c:v>
                </c:pt>
                <c:pt idx="1">
                  <c:v>Osservazioni YTD 
Effettuate</c:v>
                </c:pt>
              </c:strCache>
            </c:strRef>
          </c:cat>
          <c:val>
            <c:numRef>
              <c:f>'Da Effettuare vs Effettuati'!$D$8:$E$8</c:f>
              <c:numCache>
                <c:formatCode>General</c:formatCode>
                <c:ptCount val="2"/>
                <c:pt idx="0">
                  <c:v>391</c:v>
                </c:pt>
                <c:pt idx="1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2-42E3-B50B-64319ACBC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783144"/>
        <c:axId val="247785768"/>
      </c:barChart>
      <c:catAx>
        <c:axId val="247783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247785768"/>
        <c:crosses val="autoZero"/>
        <c:auto val="1"/>
        <c:lblAlgn val="ctr"/>
        <c:lblOffset val="100"/>
        <c:noMultiLvlLbl val="0"/>
      </c:catAx>
      <c:valAx>
        <c:axId val="24778576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778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SOS PER MESE </a:t>
            </a:r>
            <a:endParaRPr lang="it-IT" dirty="0">
              <a:effectLst/>
            </a:endParaRPr>
          </a:p>
        </c:rich>
      </c:tx>
      <c:layout>
        <c:manualLayout>
          <c:xMode val="edge"/>
          <c:yMode val="edge"/>
          <c:x val="0.39791470472959206"/>
          <c:y val="0.11345014946833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1124016717050013E-2"/>
          <c:y val="0.38244455539246902"/>
          <c:w val="0.90635028587132438"/>
          <c:h val="0.49880364616585088"/>
        </c:manualLayout>
      </c:layout>
      <c:lineChart>
        <c:grouping val="standard"/>
        <c:varyColors val="0"/>
        <c:ser>
          <c:idx val="0"/>
          <c:order val="0"/>
          <c:tx>
            <c:strRef>
              <c:f>'SOS per mese'!$B$14</c:f>
              <c:strCache>
                <c:ptCount val="1"/>
                <c:pt idx="0">
                  <c:v>CHIVASSO GAS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'SOS per mese'!$C$2:$N$2</c:f>
              <c:strCache>
                <c:ptCount val="12"/>
                <c:pt idx="0">
                  <c:v>APR-22</c:v>
                </c:pt>
                <c:pt idx="1">
                  <c:v>MAY-22</c:v>
                </c:pt>
                <c:pt idx="2">
                  <c:v>JUN-22</c:v>
                </c:pt>
                <c:pt idx="3">
                  <c:v>JUL-22</c:v>
                </c:pt>
                <c:pt idx="4">
                  <c:v>AUG-22</c:v>
                </c:pt>
                <c:pt idx="5">
                  <c:v>SEP-22</c:v>
                </c:pt>
                <c:pt idx="6">
                  <c:v>OCT-22</c:v>
                </c:pt>
                <c:pt idx="7">
                  <c:v>NOV-22</c:v>
                </c:pt>
                <c:pt idx="8">
                  <c:v>DEC-22</c:v>
                </c:pt>
                <c:pt idx="9">
                  <c:v>JAN-23</c:v>
                </c:pt>
                <c:pt idx="10">
                  <c:v>FEB-23</c:v>
                </c:pt>
                <c:pt idx="11">
                  <c:v>MAR-23</c:v>
                </c:pt>
              </c:strCache>
            </c:strRef>
          </c:cat>
          <c:val>
            <c:numRef>
              <c:f>'SOS per mese'!$C$14:$N$14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41</c:v>
                </c:pt>
                <c:pt idx="4">
                  <c:v>27</c:v>
                </c:pt>
                <c:pt idx="5">
                  <c:v>47</c:v>
                </c:pt>
                <c:pt idx="6">
                  <c:v>42</c:v>
                </c:pt>
                <c:pt idx="7">
                  <c:v>28</c:v>
                </c:pt>
                <c:pt idx="8">
                  <c:v>39</c:v>
                </c:pt>
                <c:pt idx="9">
                  <c:v>47</c:v>
                </c:pt>
                <c:pt idx="10">
                  <c:v>39</c:v>
                </c:pt>
                <c:pt idx="11">
                  <c:v>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19D-42AA-BA6F-0D63987CEC35}"/>
            </c:ext>
          </c:extLst>
        </c:ser>
        <c:ser>
          <c:idx val="1"/>
          <c:order val="1"/>
          <c:tx>
            <c:strRef>
              <c:f>'SOS per mese'!$B$15</c:f>
              <c:strCache>
                <c:ptCount val="1"/>
                <c:pt idx="0">
                  <c:v>SOS MINIMI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solidFill>
                  <a:srgbClr val="ED7D31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19D-42AA-BA6F-0D63987CEC35}"/>
                </c:ext>
              </c:extLst>
            </c:dLbl>
            <c:dLbl>
              <c:idx val="11"/>
              <c:spPr>
                <a:solidFill>
                  <a:srgbClr val="ED7D31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Barlow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19D-42AA-BA6F-0D63987CEC3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'SOS per mese'!$C$2:$N$2</c:f>
              <c:strCache>
                <c:ptCount val="12"/>
                <c:pt idx="0">
                  <c:v>APR-22</c:v>
                </c:pt>
                <c:pt idx="1">
                  <c:v>MAY-22</c:v>
                </c:pt>
                <c:pt idx="2">
                  <c:v>JUN-22</c:v>
                </c:pt>
                <c:pt idx="3">
                  <c:v>JUL-22</c:v>
                </c:pt>
                <c:pt idx="4">
                  <c:v>AUG-22</c:v>
                </c:pt>
                <c:pt idx="5">
                  <c:v>SEP-22</c:v>
                </c:pt>
                <c:pt idx="6">
                  <c:v>OCT-22</c:v>
                </c:pt>
                <c:pt idx="7">
                  <c:v>NOV-22</c:v>
                </c:pt>
                <c:pt idx="8">
                  <c:v>DEC-22</c:v>
                </c:pt>
                <c:pt idx="9">
                  <c:v>JAN-23</c:v>
                </c:pt>
                <c:pt idx="10">
                  <c:v>FEB-23</c:v>
                </c:pt>
                <c:pt idx="11">
                  <c:v>MAR-23</c:v>
                </c:pt>
              </c:strCache>
            </c:strRef>
          </c:cat>
          <c:val>
            <c:numRef>
              <c:f>'SOS per mese'!$C$15:$N$15</c:f>
              <c:numCache>
                <c:formatCode>General</c:formatCode>
                <c:ptCount val="12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</c:v>
                </c:pt>
                <c:pt idx="11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9D-42AA-BA6F-0D63987CE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739136"/>
        <c:axId val="493738152"/>
      </c:lineChart>
      <c:catAx>
        <c:axId val="4937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3738152"/>
        <c:crosses val="autoZero"/>
        <c:auto val="1"/>
        <c:lblAlgn val="ctr"/>
        <c:lblOffset val="100"/>
        <c:noMultiLvlLbl val="0"/>
      </c:catAx>
      <c:valAx>
        <c:axId val="493738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373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2D8C82-67F1-4EF5-B1AF-631B495A4E0B}" type="datetimeFigureOut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B1DD52-D046-4A99-92A0-7995FAD12B4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3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4E63B0-DD3F-4721-A38E-6EC6E2A75BB6}" type="datetimeFigureOut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5A1CF6-1D0E-4FD6-AFEF-0C8C22F3048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2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A1CF6-1D0E-4FD6-AFEF-0C8C22F3048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4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 defTabSz="609524" hangingPunct="1"/>
            <a:endParaRPr lang="en-US" sz="2400" kern="1200">
              <a:solidFill>
                <a:srgbClr val="FFFFFF"/>
              </a:solidFill>
            </a:endParaRPr>
          </a:p>
        </p:txBody>
      </p:sp>
      <p:sp>
        <p:nvSpPr>
          <p:cNvPr id="18" name="Rectángulo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EDEDE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Barlow Medium"/>
              </a:defRPr>
            </a:pPr>
            <a:endParaRPr sz="3200"/>
          </a:p>
        </p:txBody>
      </p:sp>
      <p:pic>
        <p:nvPicPr>
          <p:cNvPr id="10" name="Imagen 1">
            <a:extLst>
              <a:ext uri="{FF2B5EF4-FFF2-40B4-BE49-F238E27FC236}">
                <a16:creationId xmlns:a16="http://schemas.microsoft.com/office/drawing/2014/main" id="{B847EE3C-7A72-4298-B69B-FE38E7737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1" b="1167"/>
          <a:stretch/>
        </p:blipFill>
        <p:spPr>
          <a:xfrm>
            <a:off x="0" y="0"/>
            <a:ext cx="9427459" cy="6858000"/>
          </a:xfrm>
          <a:prstGeom prst="rect">
            <a:avLst/>
          </a:prstGeom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A12BD4AF-10B5-450B-85F5-0F3C42F7E0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43" y="6237977"/>
            <a:ext cx="102968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142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9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3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7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9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1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8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03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84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4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8837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6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2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60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4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23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EDEDE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Barlow Medium"/>
              </a:defRPr>
            </a:pPr>
            <a:endParaRPr sz="3199"/>
          </a:p>
        </p:txBody>
      </p:sp>
      <p:sp>
        <p:nvSpPr>
          <p:cNvPr id="4" name="Círculo"/>
          <p:cNvSpPr/>
          <p:nvPr userDrawn="1"/>
        </p:nvSpPr>
        <p:spPr>
          <a:xfrm>
            <a:off x="11261233" y="5902012"/>
            <a:ext cx="636588" cy="6365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Barlow Medium"/>
              </a:defRPr>
            </a:pPr>
            <a:endParaRPr sz="3199"/>
          </a:p>
        </p:txBody>
      </p:sp>
    </p:spTree>
    <p:extLst>
      <p:ext uri="{BB962C8B-B14F-4D97-AF65-F5344CB8AC3E}">
        <p14:creationId xmlns:p14="http://schemas.microsoft.com/office/powerpoint/2010/main" val="154425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04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0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5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6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8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ippon Gases Confidential"/>
          <p:cNvSpPr txBox="1"/>
          <p:nvPr userDrawn="1"/>
        </p:nvSpPr>
        <p:spPr>
          <a:xfrm>
            <a:off x="9248357" y="6088732"/>
            <a:ext cx="2173865" cy="53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2000">
                <a:latin typeface="Barlow Light"/>
                <a:ea typeface="Barlow Light"/>
                <a:cs typeface="Barlow Light"/>
                <a:sym typeface="Barlow Light"/>
              </a:defRPr>
            </a:lvl1pPr>
          </a:lstStyle>
          <a:p>
            <a:r>
              <a:rPr lang="it-IT" sz="1000" dirty="0"/>
              <a:t>NIPPON GASES </a:t>
            </a:r>
            <a:r>
              <a:rPr sz="1000" dirty="0"/>
              <a:t>Confidential</a:t>
            </a:r>
          </a:p>
        </p:txBody>
      </p:sp>
      <p:sp>
        <p:nvSpPr>
          <p:cNvPr id="18" name="Círculo"/>
          <p:cNvSpPr/>
          <p:nvPr userDrawn="1"/>
        </p:nvSpPr>
        <p:spPr>
          <a:xfrm>
            <a:off x="11532107" y="6198982"/>
            <a:ext cx="315406" cy="31540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Barlow Medium"/>
              </a:defRPr>
            </a:pPr>
            <a:endParaRPr/>
          </a:p>
        </p:txBody>
      </p:sp>
      <p:sp>
        <p:nvSpPr>
          <p:cNvPr id="19" name="Presentation title  |  Presentation subtitle"/>
          <p:cNvSpPr txBox="1"/>
          <p:nvPr userDrawn="1"/>
        </p:nvSpPr>
        <p:spPr>
          <a:xfrm>
            <a:off x="5517654" y="44624"/>
            <a:ext cx="636550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r"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lang="en-US" sz="1200" noProof="0" dirty="0">
                <a:latin typeface="Barlow Bold"/>
                <a:ea typeface="Barlow Bold"/>
                <a:cs typeface="Barlow Bold"/>
                <a:sym typeface="Barlow Bold"/>
              </a:rPr>
              <a:t>Change the world with us</a:t>
            </a:r>
            <a:endParaRPr lang="en-US" sz="1200" noProof="0" dirty="0"/>
          </a:p>
        </p:txBody>
      </p:sp>
      <p:sp>
        <p:nvSpPr>
          <p:cNvPr id="21" name="14 CuadroTexto"/>
          <p:cNvSpPr txBox="1">
            <a:spLocks noChangeArrowheads="1"/>
          </p:cNvSpPr>
          <p:nvPr userDrawn="1"/>
        </p:nvSpPr>
        <p:spPr bwMode="auto">
          <a:xfrm>
            <a:off x="11280576" y="512763"/>
            <a:ext cx="65940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noProof="1">
                <a:latin typeface="Barlow" panose="00000500000000000000" pitchFamily="50" charset="0"/>
              </a:rPr>
              <a:t> </a:t>
            </a:r>
            <a:fld id="{537E79E7-0998-4449-8049-D5570CBBE221}" type="slidenum">
              <a:rPr altLang="it-IT" sz="1500" b="0" noProof="1" smtClean="0">
                <a:latin typeface="Barlow Bold"/>
              </a:rPr>
              <a:pPr algn="r" eaLnBrk="1" hangingPunct="1">
                <a:defRPr/>
              </a:pPr>
              <a:t>‹N›</a:t>
            </a:fld>
            <a:endParaRPr lang="it-IT" altLang="it-IT" sz="1500" b="0" noProof="1">
              <a:latin typeface="Barlow Bold"/>
            </a:endParaRPr>
          </a:p>
        </p:txBody>
      </p:sp>
      <p:pic>
        <p:nvPicPr>
          <p:cNvPr id="8" name="Nippon Gases SMALL-01.png" descr="Nippon Gases SMALL-01.png">
            <a:extLst>
              <a:ext uri="{FF2B5EF4-FFF2-40B4-BE49-F238E27FC236}">
                <a16:creationId xmlns:a16="http://schemas.microsoft.com/office/drawing/2014/main" id="{C53E40F1-1F49-4DCF-BA5F-35D66354DC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7" y="6198982"/>
            <a:ext cx="1029436" cy="324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562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0" r:id="rId2"/>
    <p:sldLayoutId id="2147483684" r:id="rId3"/>
    <p:sldLayoutId id="2147483699" r:id="rId4"/>
    <p:sldLayoutId id="2147483761" r:id="rId5"/>
  </p:sldLayoutIdLst>
  <p:transition spd="med"/>
  <p:txStyles>
    <p:titleStyle>
      <a:lvl1pPr marL="0" marR="0" indent="0" algn="l" defTabSz="4127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4127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4127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4127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4127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127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127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127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127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90500" marR="0" indent="-12700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10000"/>
        <a:buFontTx/>
        <a:buChar char="-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387684" marR="0" indent="-133684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60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522111" marR="0" indent="-141111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60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657412" marR="0" indent="-149412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60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Nippon Gases Confidential">
            <a:extLst>
              <a:ext uri="{FF2B5EF4-FFF2-40B4-BE49-F238E27FC236}">
                <a16:creationId xmlns:a16="http://schemas.microsoft.com/office/drawing/2014/main" id="{8F4425F4-B99A-9DC1-2FCD-75BAE36BE068}"/>
              </a:ext>
            </a:extLst>
          </p:cNvPr>
          <p:cNvSpPr txBox="1"/>
          <p:nvPr userDrawn="1"/>
        </p:nvSpPr>
        <p:spPr>
          <a:xfrm>
            <a:off x="9248357" y="6088732"/>
            <a:ext cx="2173865" cy="53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2000">
                <a:latin typeface="Barlow Light"/>
                <a:ea typeface="Barlow Light"/>
                <a:cs typeface="Barlow Light"/>
                <a:sym typeface="Barlow Light"/>
              </a:defRPr>
            </a:lvl1pPr>
          </a:lstStyle>
          <a:p>
            <a:r>
              <a:rPr lang="it-IT" sz="1000" dirty="0"/>
              <a:t>NIPPON GASES </a:t>
            </a:r>
            <a:r>
              <a:rPr sz="1000" dirty="0"/>
              <a:t>Confidential</a:t>
            </a:r>
          </a:p>
        </p:txBody>
      </p:sp>
      <p:sp>
        <p:nvSpPr>
          <p:cNvPr id="12" name="Círculo">
            <a:extLst>
              <a:ext uri="{FF2B5EF4-FFF2-40B4-BE49-F238E27FC236}">
                <a16:creationId xmlns:a16="http://schemas.microsoft.com/office/drawing/2014/main" id="{D55DAC10-E667-CFFB-892E-7B47B9AF8AB2}"/>
              </a:ext>
            </a:extLst>
          </p:cNvPr>
          <p:cNvSpPr/>
          <p:nvPr userDrawn="1"/>
        </p:nvSpPr>
        <p:spPr>
          <a:xfrm>
            <a:off x="11532107" y="6198982"/>
            <a:ext cx="315406" cy="31540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Barlow Medium"/>
              </a:defRPr>
            </a:pPr>
            <a:endParaRPr/>
          </a:p>
        </p:txBody>
      </p:sp>
      <p:sp>
        <p:nvSpPr>
          <p:cNvPr id="13" name="Presentation title  |  Presentation subtitle">
            <a:extLst>
              <a:ext uri="{FF2B5EF4-FFF2-40B4-BE49-F238E27FC236}">
                <a16:creationId xmlns:a16="http://schemas.microsoft.com/office/drawing/2014/main" id="{1AB16F5B-4E61-A035-A41B-A07A9A83679A}"/>
              </a:ext>
            </a:extLst>
          </p:cNvPr>
          <p:cNvSpPr txBox="1"/>
          <p:nvPr userDrawn="1"/>
        </p:nvSpPr>
        <p:spPr>
          <a:xfrm>
            <a:off x="5517654" y="44624"/>
            <a:ext cx="636550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r"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lang="en-US" sz="1200" noProof="0" dirty="0">
                <a:latin typeface="Barlow Bold"/>
                <a:ea typeface="Barlow Bold"/>
                <a:cs typeface="Barlow Bold"/>
                <a:sym typeface="Barlow Bold"/>
              </a:rPr>
              <a:t>Change the world with us</a:t>
            </a:r>
            <a:endParaRPr lang="en-US" sz="1200" noProof="0" dirty="0"/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8E9E0EDD-688F-CFE4-126E-FEB746E29A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80576" y="512763"/>
            <a:ext cx="65940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noProof="1">
                <a:latin typeface="Barlow" panose="00000500000000000000" pitchFamily="50" charset="0"/>
              </a:rPr>
              <a:t> </a:t>
            </a:r>
            <a:fld id="{537E79E7-0998-4449-8049-D5570CBBE221}" type="slidenum">
              <a:rPr altLang="it-IT" sz="1500" b="0" noProof="1" smtClean="0">
                <a:latin typeface="Barlow Bold"/>
              </a:rPr>
              <a:pPr algn="r" eaLnBrk="1" hangingPunct="1">
                <a:defRPr/>
              </a:pPr>
              <a:t>‹N›</a:t>
            </a:fld>
            <a:endParaRPr lang="it-IT" altLang="it-IT" sz="1500" b="0" noProof="1">
              <a:latin typeface="Barlow Bold"/>
            </a:endParaRPr>
          </a:p>
        </p:txBody>
      </p:sp>
      <p:pic>
        <p:nvPicPr>
          <p:cNvPr id="17" name="Nippon Gases SMALL-01.png" descr="Nippon Gases SMALL-01.png">
            <a:extLst>
              <a:ext uri="{FF2B5EF4-FFF2-40B4-BE49-F238E27FC236}">
                <a16:creationId xmlns:a16="http://schemas.microsoft.com/office/drawing/2014/main" id="{93B04A43-F269-25C2-1A6A-1406750A1B6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7" y="6198982"/>
            <a:ext cx="1029436" cy="324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6931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E491C-FF09-6390-3B9A-79E94AFB5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755" y="238931"/>
            <a:ext cx="8338366" cy="2267963"/>
          </a:xfrm>
        </p:spPr>
        <p:txBody>
          <a:bodyPr/>
          <a:lstStyle/>
          <a:p>
            <a:r>
              <a:rPr lang="en-US" altLang="it-IT" sz="4000" b="1" dirty="0">
                <a:latin typeface="Barlow" panose="00000500000000000000" pitchFamily="2" charset="0"/>
              </a:rPr>
              <a:t>        </a:t>
            </a:r>
            <a:r>
              <a:rPr lang="en-US" altLang="it-IT" sz="3600" b="1" dirty="0">
                <a:latin typeface="Barlow" panose="00000500000000000000" pitchFamily="2" charset="0"/>
              </a:rPr>
              <a:t>Progetto «SOS»  : Sistema di</a:t>
            </a:r>
            <a:br>
              <a:rPr lang="en-US" altLang="it-IT" sz="3600" b="1" dirty="0">
                <a:latin typeface="Barlow" panose="00000500000000000000" pitchFamily="2" charset="0"/>
              </a:rPr>
            </a:br>
            <a:r>
              <a:rPr lang="en-US" altLang="it-IT" sz="3600" b="1" dirty="0">
                <a:latin typeface="Barlow" panose="00000500000000000000" pitchFamily="2" charset="0"/>
              </a:rPr>
              <a:t>          Osservazioni di Sicurezza</a:t>
            </a:r>
            <a:br>
              <a:rPr lang="en-US" altLang="it-IT" sz="3600" b="1" dirty="0">
                <a:latin typeface="Barlow" panose="00000500000000000000" pitchFamily="2" charset="0"/>
              </a:rPr>
            </a:br>
            <a:r>
              <a:rPr lang="en-US" altLang="it-IT" sz="3600" b="1" dirty="0">
                <a:latin typeface="Barlow" panose="00000500000000000000" pitchFamily="2" charset="0"/>
              </a:rPr>
              <a:t>         </a:t>
            </a:r>
            <a:r>
              <a:rPr lang="en-US" altLang="it-IT" sz="1600" b="1" dirty="0">
                <a:latin typeface="Barlow" panose="00000500000000000000" pitchFamily="2" charset="0"/>
              </a:rPr>
              <a:t>Nippon Gases Italia S.r.L. </a:t>
            </a:r>
            <a:r>
              <a:rPr lang="en-US" altLang="it-IT" sz="3600" b="1" dirty="0">
                <a:latin typeface="Barlow" panose="00000500000000000000" pitchFamily="2" charset="0"/>
              </a:rPr>
              <a:t>  </a:t>
            </a:r>
            <a:endParaRPr lang="it-IT" sz="4000" b="1" i="1" dirty="0">
              <a:latin typeface="Barlow" panose="00000500000000000000" pitchFamily="2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B2068A-0765-407E-E47C-9B732A6C8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015" y="4228639"/>
            <a:ext cx="7017784" cy="1410161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8" name="Picture 4" descr="Juribit | Corso di formazione in tema di Sicurezza sul Lavoro">
            <a:extLst>
              <a:ext uri="{FF2B5EF4-FFF2-40B4-BE49-F238E27FC236}">
                <a16:creationId xmlns:a16="http://schemas.microsoft.com/office/drawing/2014/main" id="{77A51B20-3229-0AC7-BAD3-6582F857B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06894"/>
            <a:ext cx="12204142" cy="35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6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65">
            <a:extLst>
              <a:ext uri="{FF2B5EF4-FFF2-40B4-BE49-F238E27FC236}">
                <a16:creationId xmlns:a16="http://schemas.microsoft.com/office/drawing/2014/main" id="{980015D9-7E7D-7089-7B79-CBB677572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 t="7983" b="7747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594ECF-5FDD-C0D2-97D3-F913BA73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 b="1" dirty="0">
                <a:latin typeface="Barlow" panose="00000500000000000000" pitchFamily="2" charset="0"/>
              </a:rPr>
              <a:t>Progetto «SOS» : Sistema di </a:t>
            </a:r>
            <a:r>
              <a:rPr lang="it-IT" altLang="it-IT" sz="3600" b="1" dirty="0">
                <a:latin typeface="Barlow" panose="00000500000000000000" pitchFamily="2" charset="0"/>
              </a:rPr>
              <a:t>Osservazioni</a:t>
            </a:r>
            <a:r>
              <a:rPr lang="en-US" altLang="it-IT" sz="3600" b="1" dirty="0">
                <a:latin typeface="Barlow" panose="00000500000000000000" pitchFamily="2" charset="0"/>
              </a:rPr>
              <a:t> di Sicurezza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5E8818-7DF0-8412-CB19-135DBB2C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30" y="1890358"/>
            <a:ext cx="10676462" cy="4027371"/>
          </a:xfrm>
        </p:spPr>
        <p:txBody>
          <a:bodyPr>
            <a:noAutofit/>
          </a:bodyPr>
          <a:lstStyle/>
          <a:p>
            <a:pPr marL="0" indent="0" algn="just" defTabSz="457200" eaLnBrk="1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None/>
            </a:pPr>
            <a:r>
              <a:rPr lang="it-IT" altLang="en-US" sz="1800" b="1" dirty="0">
                <a:solidFill>
                  <a:srgbClr val="FF0000"/>
                </a:solidFill>
                <a:latin typeface="Barlow" panose="00000500000000000000" pitchFamily="2" charset="0"/>
              </a:rPr>
              <a:t>Finalità del progetto </a:t>
            </a:r>
          </a:p>
          <a:p>
            <a:pPr algn="just" defTabSz="457200" eaLnBrk="1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sz="1600" b="1" dirty="0">
                <a:latin typeface="Barlow" panose="00000500000000000000" pitchFamily="2" charset="0"/>
              </a:rPr>
              <a:t>Identificare</a:t>
            </a:r>
            <a:r>
              <a:rPr lang="it-IT" sz="1600" dirty="0">
                <a:latin typeface="Barlow" panose="00000500000000000000" pitchFamily="2" charset="0"/>
              </a:rPr>
              <a:t> </a:t>
            </a:r>
            <a:r>
              <a:rPr lang="it-IT" sz="1600" b="1" dirty="0">
                <a:latin typeface="Barlow" panose="00000500000000000000" pitchFamily="2" charset="0"/>
              </a:rPr>
              <a:t>condizioni</a:t>
            </a:r>
            <a:r>
              <a:rPr lang="it-IT" sz="1600" dirty="0">
                <a:latin typeface="Barlow" panose="00000500000000000000" pitchFamily="2" charset="0"/>
              </a:rPr>
              <a:t> di lavoro </a:t>
            </a:r>
            <a:r>
              <a:rPr lang="it-IT" sz="1600" b="1" dirty="0">
                <a:latin typeface="Barlow" panose="00000500000000000000" pitchFamily="2" charset="0"/>
              </a:rPr>
              <a:t>insicure</a:t>
            </a:r>
            <a:r>
              <a:rPr lang="it-IT" sz="1600" dirty="0">
                <a:latin typeface="Barlow" panose="00000500000000000000" pitchFamily="2" charset="0"/>
              </a:rPr>
              <a:t> attraverso la sorveglianza dei comportamenti e dei luoghi di lavoro  </a:t>
            </a:r>
          </a:p>
          <a:p>
            <a:pPr marL="0" indent="0" algn="just" defTabSz="457200" eaLnBrk="1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sz="1600" dirty="0">
                <a:latin typeface="Barlow" panose="00000500000000000000" pitchFamily="2" charset="0"/>
              </a:rPr>
              <a:t>     Acquisire informazioni utili per l’</a:t>
            </a:r>
            <a:r>
              <a:rPr lang="it-IT" sz="1600" b="1" dirty="0">
                <a:latin typeface="Barlow" panose="00000500000000000000" pitchFamily="2" charset="0"/>
              </a:rPr>
              <a:t>aggiornamento</a:t>
            </a:r>
            <a:r>
              <a:rPr lang="it-IT" sz="1600" dirty="0">
                <a:latin typeface="Barlow" panose="00000500000000000000" pitchFamily="2" charset="0"/>
              </a:rPr>
              <a:t> di procedure e istruzioni operative</a:t>
            </a:r>
          </a:p>
          <a:p>
            <a:pPr algn="just" defTabSz="457200" eaLnBrk="1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sz="1600" dirty="0">
                <a:latin typeface="Barlow" panose="00000500000000000000" pitchFamily="2" charset="0"/>
              </a:rPr>
              <a:t>Verificare l’</a:t>
            </a:r>
            <a:r>
              <a:rPr lang="it-IT" sz="1600" b="1" dirty="0">
                <a:latin typeface="Barlow" panose="00000500000000000000" pitchFamily="2" charset="0"/>
              </a:rPr>
              <a:t>efficacia dei programmi formativi </a:t>
            </a:r>
            <a:r>
              <a:rPr lang="it-IT" sz="1600" dirty="0">
                <a:latin typeface="Barlow" panose="00000500000000000000" pitchFamily="2" charset="0"/>
              </a:rPr>
              <a:t>pertinenti e identificare opportunità di miglioramento dell’attività di formazione e addestramento</a:t>
            </a:r>
          </a:p>
          <a:p>
            <a:pPr algn="just" defTabSz="457200" eaLnBrk="1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sz="1600" b="1" dirty="0">
                <a:latin typeface="Barlow" panose="00000500000000000000" pitchFamily="2" charset="0"/>
              </a:rPr>
              <a:t>minimizzare i rischi </a:t>
            </a:r>
            <a:r>
              <a:rPr lang="it-IT" sz="1600" dirty="0">
                <a:latin typeface="Barlow" panose="00000500000000000000" pitchFamily="2" charset="0"/>
              </a:rPr>
              <a:t>attraverso la comunicazione tra lavoratori, preposti, dirigenti, Datore di Lavoro, Gestore di Stabilimento</a:t>
            </a:r>
          </a:p>
          <a:p>
            <a:pPr algn="just" defTabSz="457200" eaLnBrk="1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sz="1600" dirty="0">
                <a:latin typeface="Barlow" panose="00000500000000000000" pitchFamily="2" charset="0"/>
              </a:rPr>
              <a:t>Le osservazioni di sicurezza hanno anche lo scopo di trarre un </a:t>
            </a:r>
            <a:r>
              <a:rPr lang="it-IT" sz="1600" b="1" dirty="0">
                <a:latin typeface="Barlow" panose="00000500000000000000" pitchFamily="2" charset="0"/>
              </a:rPr>
              <a:t>riscontro dell’attuazione delle misure di tutela </a:t>
            </a:r>
            <a:r>
              <a:rPr lang="it-IT" sz="1600" dirty="0">
                <a:latin typeface="Barlow" panose="00000500000000000000" pitchFamily="2" charset="0"/>
              </a:rPr>
              <a:t>comportamentali </a:t>
            </a:r>
            <a:r>
              <a:rPr lang="it-IT" sz="1600" b="1" dirty="0">
                <a:latin typeface="Barlow" panose="00000500000000000000" pitchFamily="2" charset="0"/>
              </a:rPr>
              <a:t>previste nel DVR </a:t>
            </a:r>
            <a:r>
              <a:rPr lang="it-IT" sz="1600" dirty="0">
                <a:latin typeface="Barlow" panose="00000500000000000000" pitchFamily="2" charset="0"/>
              </a:rPr>
              <a:t>e di documentare l’attività di supervisione svolta in Azienda, in particolar modo a cura dei preposti. </a:t>
            </a:r>
            <a:endParaRPr lang="it-IT" altLang="en-US" sz="1600" dirty="0">
              <a:latin typeface="Barlow" panose="00000500000000000000" pitchFamily="2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it-IT" sz="16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6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648930" y="629266"/>
            <a:ext cx="6009477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altLang="it-IT" sz="3600" b="1" i="0" kern="1200" dirty="0">
                <a:solidFill>
                  <a:srgbClr val="EBEBEB"/>
                </a:solidFill>
                <a:latin typeface="Barlow" panose="00000500000000000000" pitchFamily="2" charset="0"/>
              </a:rPr>
              <a:t>Progetto «SOS»  : Sistema di Osservazioni di Sicurezza</a:t>
            </a:r>
            <a:br>
              <a:rPr lang="en-US" altLang="it-IT" sz="3200" b="0" i="0" kern="1200" dirty="0">
                <a:solidFill>
                  <a:srgbClr val="EBEBEB"/>
                </a:solidFill>
                <a:latin typeface="Barlow Medium" panose="00000600000000000000" pitchFamily="2" charset="0"/>
              </a:rPr>
            </a:br>
            <a:br>
              <a:rPr lang="en-US" altLang="it-IT" sz="3200" b="0" i="0" kern="1200" dirty="0">
                <a:solidFill>
                  <a:srgbClr val="EBEBEB"/>
                </a:solidFill>
                <a:latin typeface="Barlow Medium" panose="00000600000000000000" pitchFamily="2" charset="0"/>
              </a:rPr>
            </a:br>
            <a:endParaRPr lang="en-US" sz="3200" b="0" i="0" kern="1200" dirty="0">
              <a:solidFill>
                <a:srgbClr val="EBEBEB"/>
              </a:solidFill>
              <a:latin typeface="Barlow Medium" panose="00000600000000000000" pitchFamily="2" charset="0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620DC8E-E1B4-4859-DE7D-8FA775BC5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782" y="1250065"/>
            <a:ext cx="5115809" cy="4386805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egnaposto contenuto 9">
            <a:extLst>
              <a:ext uri="{FF2B5EF4-FFF2-40B4-BE49-F238E27FC236}">
                <a16:creationId xmlns:a16="http://schemas.microsoft.com/office/drawing/2014/main" id="{E706019C-42AF-442D-92AC-F2D44A9A18FB}"/>
              </a:ext>
            </a:extLst>
          </p:cNvPr>
          <p:cNvSpPr txBox="1">
            <a:spLocks noGrp="1"/>
          </p:cNvSpPr>
          <p:nvPr>
            <p:ph idx="4294967295"/>
          </p:nvPr>
        </p:nvSpPr>
        <p:spPr bwMode="auto">
          <a:xfrm>
            <a:off x="618451" y="2712721"/>
            <a:ext cx="5616216" cy="24828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06388" indent="-306388" defTabSz="608013" eaLnBrk="0" hangingPunct="0">
              <a:spcBef>
                <a:spcPts val="800"/>
              </a:spcBef>
              <a:buClr>
                <a:srgbClr val="00AF3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013" indent="-379413" defTabSz="608013" eaLnBrk="0" hangingPunct="0">
              <a:spcBef>
                <a:spcPts val="6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2413" indent="-303213" defTabSz="608013" eaLnBrk="0" hangingPunct="0"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013" indent="-303213" defTabSz="608013" eaLnBrk="0" hangingPunct="0">
              <a:spcBef>
                <a:spcPts val="5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1613" indent="-303213" defTabSz="608013" eaLnBrk="0" hangingPunct="0">
              <a:spcBef>
                <a:spcPts val="5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98813" indent="-303213" defTabSz="608013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56013" indent="-303213" defTabSz="608013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113213" indent="-303213" defTabSz="608013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70413" indent="-303213" defTabSz="608013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indent="-358775" algn="just" defTabSz="457200" eaLnBrk="1" hangingPunct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it-IT" dirty="0">
                <a:solidFill>
                  <a:srgbClr val="FFFFFF"/>
                </a:solidFill>
                <a:latin typeface="Barlow" panose="00000500000000000000" pitchFamily="2" charset="0"/>
                <a:cs typeface="+mj-cs"/>
              </a:rPr>
              <a:t>Le “Osservazioni” devono essere effettuate  direttamente </a:t>
            </a:r>
            <a:r>
              <a:rPr lang="it-IT" b="1" dirty="0">
                <a:solidFill>
                  <a:srgbClr val="FFFFFF"/>
                </a:solidFill>
                <a:latin typeface="Barlow" panose="00000500000000000000" pitchFamily="2" charset="0"/>
                <a:cs typeface="+mj-cs"/>
              </a:rPr>
              <a:t>sul luogo di lavoro </a:t>
            </a:r>
            <a:r>
              <a:rPr lang="it-IT" dirty="0">
                <a:solidFill>
                  <a:srgbClr val="FFFFFF"/>
                </a:solidFill>
                <a:latin typeface="Barlow" panose="00000500000000000000" pitchFamily="2" charset="0"/>
                <a:cs typeface="+mj-cs"/>
              </a:rPr>
              <a:t>con la compilazione di  apposite e dettagliate  checklists disponibili su software dedicato  e fruibili principalmente mediante strumenti elettronici wireless (tablet, cellulari).</a:t>
            </a:r>
          </a:p>
        </p:txBody>
      </p:sp>
    </p:spTree>
    <p:extLst>
      <p:ext uri="{BB962C8B-B14F-4D97-AF65-F5344CB8AC3E}">
        <p14:creationId xmlns:p14="http://schemas.microsoft.com/office/powerpoint/2010/main" val="82452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748730-DA4A-1B8E-7BD4-10594EC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dirty="0">
                <a:latin typeface="Barlow Bold" panose="00000800000000000000" pitchFamily="2" charset="0"/>
                <a:cs typeface="Arial" panose="020B0604020202020204" pitchFamily="34" charset="0"/>
              </a:rPr>
              <a:t>Progetto «SOS»  : Sistema di Osservazioni di Sicurezza</a:t>
            </a:r>
            <a:br>
              <a:rPr lang="it-IT" altLang="it-IT" sz="4400" dirty="0">
                <a:latin typeface="Barlow Bold" panose="00000800000000000000" pitchFamily="2" charset="0"/>
                <a:cs typeface="Arial" panose="020B0604020202020204" pitchFamily="34" charset="0"/>
              </a:rPr>
            </a:br>
            <a:br>
              <a:rPr lang="it-IT" altLang="it-IT" sz="4400" dirty="0">
                <a:latin typeface="Barlow Bold" panose="00000800000000000000" pitchFamily="2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5" name="Segnaposto contenuto 9">
            <a:extLst>
              <a:ext uri="{FF2B5EF4-FFF2-40B4-BE49-F238E27FC236}">
                <a16:creationId xmlns:a16="http://schemas.microsoft.com/office/drawing/2014/main" id="{E706019C-42AF-442D-92AC-F2D44A9A18FB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665451" y="1819238"/>
            <a:ext cx="10063717" cy="428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normAutofit fontScale="92500"/>
          </a:bodyPr>
          <a:lstStyle>
            <a:lvl1pPr marL="306388" indent="-306388" defTabSz="608013" eaLnBrk="0" hangingPunct="0">
              <a:spcBef>
                <a:spcPts val="800"/>
              </a:spcBef>
              <a:buClr>
                <a:srgbClr val="00AF3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013" indent="-379413" defTabSz="608013" eaLnBrk="0" hangingPunct="0">
              <a:spcBef>
                <a:spcPts val="6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2413" indent="-303213" defTabSz="608013" eaLnBrk="0" hangingPunct="0"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013" indent="-303213" defTabSz="608013" eaLnBrk="0" hangingPunct="0">
              <a:spcBef>
                <a:spcPts val="5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1613" indent="-303213" defTabSz="608013" eaLnBrk="0" hangingPunct="0">
              <a:spcBef>
                <a:spcPts val="5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98813" indent="-303213" defTabSz="608013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56013" indent="-303213" defTabSz="608013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113213" indent="-303213" defTabSz="608013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70413" indent="-303213" defTabSz="608013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ts val="2938"/>
              </a:lnSpc>
              <a:spcBef>
                <a:spcPct val="50000"/>
              </a:spcBef>
              <a:buClrTx/>
              <a:buSzPct val="105000"/>
              <a:buNone/>
            </a:pPr>
            <a:r>
              <a:rPr lang="it-IT" sz="1800" dirty="0">
                <a:latin typeface="Barlow" panose="00000500000000000000" pitchFamily="2" charset="0"/>
                <a:ea typeface="+mn-ea"/>
              </a:rPr>
              <a:t>Le Osservazioni vengono effettuate  ESCLUSIVAMENTE per:</a:t>
            </a:r>
          </a:p>
          <a:p>
            <a:pPr lvl="1" algn="just" eaLnBrk="1" hangingPunct="1">
              <a:lnSpc>
                <a:spcPts val="2938"/>
              </a:lnSpc>
              <a:spcBef>
                <a:spcPct val="50000"/>
              </a:spcBef>
              <a:buClrTx/>
              <a:buSzPct val="105000"/>
              <a:buFont typeface="Wingdings" panose="05000000000000000000" pitchFamily="2" charset="2"/>
              <a:buChar char="Ø"/>
            </a:pPr>
            <a:r>
              <a:rPr lang="it-IT" dirty="0">
                <a:latin typeface="Barlow" panose="00000500000000000000" pitchFamily="2" charset="0"/>
              </a:rPr>
              <a:t> </a:t>
            </a:r>
            <a:r>
              <a:rPr lang="it-IT" dirty="0">
                <a:latin typeface="Barlow" panose="00000500000000000000" pitchFamily="2" charset="0"/>
                <a:ea typeface="+mn-ea"/>
                <a:sym typeface="Arial"/>
              </a:rPr>
              <a:t>fini formativi, di verifica dell’efficacia dei programmi di formazione e informazione aziendali; </a:t>
            </a:r>
          </a:p>
          <a:p>
            <a:pPr lvl="1" algn="just" eaLnBrk="1" hangingPunct="1">
              <a:lnSpc>
                <a:spcPts val="2938"/>
              </a:lnSpc>
              <a:spcBef>
                <a:spcPct val="50000"/>
              </a:spcBef>
              <a:buClrTx/>
              <a:buSzPct val="105000"/>
              <a:buFont typeface="Wingdings" panose="05000000000000000000" pitchFamily="2" charset="2"/>
              <a:buChar char="Ø"/>
            </a:pPr>
            <a:r>
              <a:rPr lang="it-IT" dirty="0">
                <a:latin typeface="Barlow" panose="00000500000000000000" pitchFamily="2" charset="0"/>
                <a:ea typeface="+mn-ea"/>
                <a:sym typeface="Arial"/>
              </a:rPr>
              <a:t> misurare il miglioramento della cultura aziendale in ambito sicurezza, salute, protezione ambientale; </a:t>
            </a:r>
          </a:p>
          <a:p>
            <a:pPr lvl="1" algn="just" eaLnBrk="1" hangingPunct="1">
              <a:lnSpc>
                <a:spcPts val="2938"/>
              </a:lnSpc>
              <a:spcBef>
                <a:spcPct val="50000"/>
              </a:spcBef>
              <a:buClrTx/>
              <a:buSzPct val="105000"/>
              <a:buFont typeface="Wingdings" panose="05000000000000000000" pitchFamily="2" charset="2"/>
              <a:buChar char="Ø"/>
            </a:pPr>
            <a:r>
              <a:rPr lang="it-IT" dirty="0">
                <a:latin typeface="Barlow" panose="00000500000000000000" pitchFamily="2" charset="0"/>
                <a:ea typeface="+mn-ea"/>
                <a:sym typeface="Arial"/>
              </a:rPr>
              <a:t>identificare le condizioni di lavoro insicure e/o le attività che necessitano di implementazioni della valutazione dei rischi derivanti dall’esperienza operativa; </a:t>
            </a:r>
          </a:p>
          <a:p>
            <a:pPr marL="609600" lvl="1" indent="0" algn="just" eaLnBrk="1" hangingPunct="1">
              <a:lnSpc>
                <a:spcPts val="2938"/>
              </a:lnSpc>
              <a:spcBef>
                <a:spcPct val="50000"/>
              </a:spcBef>
              <a:buClrTx/>
              <a:buSzPct val="105000"/>
              <a:buNone/>
            </a:pPr>
            <a:r>
              <a:rPr lang="it-IT" dirty="0">
                <a:latin typeface="Barlow" panose="00000500000000000000" pitchFamily="2" charset="0"/>
                <a:ea typeface="+mn-ea"/>
              </a:rPr>
              <a:t>Le informazioni contenute nelle check-lists vengono successivamente  elaborate per valutazioni statistiche con cadenza periodica. I risultati di tali osservazioni devono essere illustrati e discussi in occasione dei meeting di sicurezza durante i quali devono essere rese note altresì le misure preventive e protettive, nonché piani di azione definiti in base alle non conformità registrate.</a:t>
            </a:r>
            <a:endParaRPr lang="en-US" dirty="0">
              <a:latin typeface="Barlow" panose="00000500000000000000" pitchFamily="2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701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contenuto 9">
            <a:extLst>
              <a:ext uri="{FF2B5EF4-FFF2-40B4-BE49-F238E27FC236}">
                <a16:creationId xmlns:a16="http://schemas.microsoft.com/office/drawing/2014/main" id="{4965163D-0198-4F68-975C-7F67EFB4CEA7}"/>
              </a:ext>
            </a:extLst>
          </p:cNvPr>
          <p:cNvSpPr txBox="1">
            <a:spLocks/>
          </p:cNvSpPr>
          <p:nvPr/>
        </p:nvSpPr>
        <p:spPr bwMode="auto">
          <a:xfrm>
            <a:off x="573755" y="1310640"/>
            <a:ext cx="10607168" cy="4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 marL="306388" marR="0" indent="-306388" algn="l" defTabSz="608013" rtl="0" eaLnBrk="0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F3F"/>
              </a:buClr>
              <a:buSzTx/>
              <a:buFont typeface="Wingdings" panose="05000000000000000000" pitchFamily="2" charset="2"/>
              <a:buChar char="§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defRPr>
            </a:lvl1pPr>
            <a:lvl2pPr marL="989013" marR="0" indent="-379413" algn="l" defTabSz="608013" rtl="0" eaLnBrk="0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–"/>
              <a:tabLst/>
              <a:defRPr sz="1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defRPr>
            </a:lvl2pPr>
            <a:lvl3pPr marL="1522413" marR="0" indent="-303213" algn="l" defTabSz="608013" rtl="0" eaLnBrk="0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defRPr>
            </a:lvl3pPr>
            <a:lvl4pPr marL="2132013" marR="0" indent="-303213" algn="l" defTabSz="608013" rtl="0" eaLnBrk="0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defRPr>
            </a:lvl4pPr>
            <a:lvl5pPr marL="2741613" marR="0" indent="-303213" algn="l" defTabSz="608013" rtl="0" eaLnBrk="0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defRPr>
            </a:lvl5pPr>
            <a:lvl6pPr marL="3198813" marR="0" indent="-303213" algn="l" defTabSz="608013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defRPr>
            </a:lvl6pPr>
            <a:lvl7pPr marL="3656013" marR="0" indent="-303213" algn="l" defTabSz="608013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defRPr>
            </a:lvl7pPr>
            <a:lvl8pPr marL="4113213" marR="0" indent="-303213" algn="l" defTabSz="608013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defRPr>
            </a:lvl8pPr>
            <a:lvl9pPr marL="4570413" marR="0" indent="-303213" algn="l" defTabSz="608013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defRPr>
            </a:lvl9pPr>
          </a:lstStyle>
          <a:p>
            <a:pPr marL="0" indent="0" algn="just" eaLnBrk="1" fontAlgn="auto" hangingPunct="1">
              <a:spcBef>
                <a:spcPts val="0"/>
              </a:spcBef>
              <a:buClrTx/>
              <a:buSzPct val="105000"/>
              <a:buNone/>
            </a:pPr>
            <a:endParaRPr lang="it-IT" altLang="it-IT" sz="1700" dirty="0">
              <a:latin typeface="Barlow" panose="00000500000000000000" pitchFamily="2" charset="0"/>
            </a:endParaRPr>
          </a:p>
          <a:p>
            <a:pPr marL="0" indent="0" algn="just" eaLnBrk="1" fontAlgn="auto" hangingPunct="1">
              <a:spcBef>
                <a:spcPts val="0"/>
              </a:spcBef>
              <a:buClrTx/>
              <a:buSzPct val="105000"/>
              <a:buNone/>
            </a:pPr>
            <a:r>
              <a:rPr lang="it-IT" sz="1700" dirty="0">
                <a:latin typeface="Barlow" panose="00000500000000000000" pitchFamily="2" charset="0"/>
              </a:rPr>
              <a:t>Le Imprese Appaltatrici e i loro lavoratori devono essere inclusi nel Programma SOS al fine di:</a:t>
            </a:r>
          </a:p>
          <a:p>
            <a:pPr marL="0" indent="0" algn="just" eaLnBrk="1" fontAlgn="auto" hangingPunct="1">
              <a:spcBef>
                <a:spcPts val="0"/>
              </a:spcBef>
              <a:buClrTx/>
              <a:buSzPct val="105000"/>
              <a:buNone/>
            </a:pPr>
            <a:endParaRPr lang="it-IT" sz="1700" dirty="0">
              <a:latin typeface="Barlow" panose="000005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buClrTx/>
              <a:buSzPct val="105000"/>
              <a:buFont typeface="Wingdings" panose="05000000000000000000" pitchFamily="2" charset="2"/>
              <a:buChar char="Ø"/>
            </a:pPr>
            <a:r>
              <a:rPr lang="it-IT" sz="1700" dirty="0">
                <a:latin typeface="Barlow" panose="00000500000000000000" pitchFamily="2" charset="0"/>
              </a:rPr>
              <a:t>verificare il loro rispetto delle vigenti prescrizioni di legge e disposizioni contrattuali e/o di sito in  tema di Salute, Sicurezza, Ambiente</a:t>
            </a:r>
          </a:p>
          <a:p>
            <a:pPr algn="just" eaLnBrk="1" fontAlgn="auto" hangingPunct="1">
              <a:spcBef>
                <a:spcPts val="0"/>
              </a:spcBef>
              <a:buClrTx/>
              <a:buSzPct val="105000"/>
              <a:buFont typeface="Wingdings" panose="05000000000000000000" pitchFamily="2" charset="2"/>
              <a:buChar char="Ø"/>
            </a:pPr>
            <a:endParaRPr lang="it-IT" sz="1700" dirty="0">
              <a:latin typeface="Barlow" panose="000005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buClrTx/>
              <a:buSzPct val="105000"/>
              <a:buFont typeface="Wingdings" panose="05000000000000000000" pitchFamily="2" charset="2"/>
              <a:buChar char="Ø"/>
            </a:pPr>
            <a:r>
              <a:rPr lang="it-IT" sz="1700" dirty="0">
                <a:latin typeface="Barlow" panose="00000500000000000000" pitchFamily="2" charset="0"/>
              </a:rPr>
              <a:t>verificare la loro conoscenza delle informazioni e grado di apprendimento della formazione/informazione data dall’azienda committente all’impresa appaltatrice (e/o direttamente ai loro lavoratori) sui rischi a cui i lavoratori stessi sono esposti eseguendo lavori in appalto e sui rischi interferenti o di contesto</a:t>
            </a:r>
          </a:p>
          <a:p>
            <a:pPr algn="just" eaLnBrk="1" fontAlgn="auto" hangingPunct="1">
              <a:spcBef>
                <a:spcPts val="0"/>
              </a:spcBef>
              <a:buClrTx/>
              <a:buSzPct val="105000"/>
              <a:buFont typeface="Wingdings" panose="05000000000000000000" pitchFamily="2" charset="2"/>
              <a:buChar char="Ø"/>
            </a:pPr>
            <a:endParaRPr lang="it-IT" sz="1700" dirty="0">
              <a:latin typeface="Barlow" panose="000005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buClrTx/>
              <a:buSzPct val="105000"/>
              <a:buFont typeface="Wingdings" panose="05000000000000000000" pitchFamily="2" charset="2"/>
              <a:buChar char="Ø"/>
            </a:pPr>
            <a:r>
              <a:rPr lang="it-IT" sz="1700" dirty="0">
                <a:latin typeface="Barlow" panose="00000500000000000000" pitchFamily="2" charset="0"/>
              </a:rPr>
              <a:t>raccogliere informazioni utili per la qualifica delle imprese appaltatrici in tema di Salute, Sicurezza, Ambiente</a:t>
            </a:r>
            <a:endParaRPr lang="it-IT" altLang="it-IT" sz="1700" dirty="0">
              <a:latin typeface="Barlow" panose="00000500000000000000" pitchFamily="2" charset="0"/>
            </a:endParaRPr>
          </a:p>
          <a:p>
            <a:pPr marL="0" indent="0" algn="just" eaLnBrk="1" fontAlgn="auto" hangingPunct="1">
              <a:spcBef>
                <a:spcPts val="0"/>
              </a:spcBef>
              <a:buClrTx/>
              <a:buSzPct val="105000"/>
              <a:buNone/>
            </a:pPr>
            <a:endParaRPr lang="it-IT" altLang="en-US" sz="1700" kern="0" dirty="0">
              <a:latin typeface="Barlow" panose="00000500000000000000" pitchFamily="2" charset="0"/>
            </a:endParaRPr>
          </a:p>
          <a:p>
            <a:pPr marL="0" indent="0" algn="just" eaLnBrk="1" fontAlgn="auto" hangingPunct="1">
              <a:spcBef>
                <a:spcPts val="0"/>
              </a:spcBef>
              <a:buClrTx/>
              <a:buSzPct val="105000"/>
              <a:buNone/>
            </a:pPr>
            <a:r>
              <a:rPr lang="it-IT" sz="1700" dirty="0">
                <a:latin typeface="Barlow" panose="00000500000000000000" pitchFamily="2" charset="0"/>
              </a:rPr>
              <a:t>N.B. in caso di difformità rilevate durante l’effettuazione di una SOS, oltre a chiarire il problema con il lavoratore osservato, qualora si rende necessario pianificare un’azione correttiva/preventiva, è possibile generare automaticamente un piano di azione all’interno del Data Base di gestione aziendale dei safety event, near miss, non conformità ecc… </a:t>
            </a:r>
            <a:endParaRPr lang="it-IT" altLang="en-US" sz="1700" dirty="0">
              <a:latin typeface="Barlow" panose="000005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1EC8F1-E5BC-4147-6235-C918EF51875C}"/>
              </a:ext>
            </a:extLst>
          </p:cNvPr>
          <p:cNvSpPr txBox="1">
            <a:spLocks/>
          </p:cNvSpPr>
          <p:nvPr/>
        </p:nvSpPr>
        <p:spPr>
          <a:xfrm>
            <a:off x="563595" y="113353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it-IT" sz="3600" b="1" dirty="0" err="1">
                <a:latin typeface="Barlow" panose="00000500000000000000" pitchFamily="2" charset="0"/>
              </a:rPr>
              <a:t>Progetto</a:t>
            </a:r>
            <a:r>
              <a:rPr lang="en-US" altLang="it-IT" sz="3600" b="1" dirty="0">
                <a:latin typeface="Barlow" panose="00000500000000000000" pitchFamily="2" charset="0"/>
              </a:rPr>
              <a:t> «SOS» : Sistema di </a:t>
            </a:r>
            <a:r>
              <a:rPr lang="it-IT" altLang="it-IT" sz="3600" b="1" dirty="0">
                <a:latin typeface="Barlow" panose="00000500000000000000" pitchFamily="2" charset="0"/>
              </a:rPr>
              <a:t>Osservazioni</a:t>
            </a:r>
            <a:r>
              <a:rPr lang="en-US" altLang="it-IT" sz="3600" b="1" dirty="0">
                <a:latin typeface="Barlow" panose="00000500000000000000" pitchFamily="2" charset="0"/>
              </a:rPr>
              <a:t> di Sicurezza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3332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E3BD9B01-D5FC-BC89-4621-A53DCDCB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741684" cy="16223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altLang="it-IT" sz="4000" b="1" dirty="0">
                <a:solidFill>
                  <a:srgbClr val="EBEBEB"/>
                </a:solidFill>
                <a:latin typeface="Barlow" panose="00000500000000000000" pitchFamily="2" charset="0"/>
              </a:rPr>
              <a:t>Sistema di Osservazioni di Sicurezza: le Site-</a:t>
            </a:r>
            <a:r>
              <a:rPr lang="it-IT" altLang="it-IT" sz="4000" b="1" dirty="0" err="1">
                <a:solidFill>
                  <a:srgbClr val="EBEBEB"/>
                </a:solidFill>
                <a:latin typeface="Barlow" panose="00000500000000000000" pitchFamily="2" charset="0"/>
              </a:rPr>
              <a:t>Inspections</a:t>
            </a:r>
            <a:endParaRPr lang="it-IT" sz="4000" b="1" dirty="0">
              <a:solidFill>
                <a:srgbClr val="EBEBEB"/>
              </a:solidFill>
              <a:latin typeface="Barlow" panose="00000500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E876F8-092C-7B3E-20AE-663FF5CD30F7}"/>
              </a:ext>
            </a:extLst>
          </p:cNvPr>
          <p:cNvSpPr txBox="1"/>
          <p:nvPr/>
        </p:nvSpPr>
        <p:spPr>
          <a:xfrm>
            <a:off x="648929" y="2127315"/>
            <a:ext cx="8080291" cy="3531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1600" dirty="0">
                <a:solidFill>
                  <a:srgbClr val="FFFFFF"/>
                </a:solidFill>
                <a:effectLst/>
                <a:latin typeface="Barlow" panose="00000500000000000000" pitchFamily="2" charset="0"/>
                <a:ea typeface="+mj-ea"/>
                <a:cs typeface="+mj-cs"/>
              </a:rPr>
              <a:t>Il </a:t>
            </a:r>
            <a:r>
              <a:rPr lang="it-IT" sz="1600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mantenimento delle corrette condizioni di sicurezza delle aree di lavoro e delle attrezzature ivi presenti è un aspetto di fondamentale importanza per l’attività di prevenzione; da ciò deriva quindi la necessità di un’attività di sorveglianza permanente e periodica, rivolta:</a:t>
            </a:r>
          </a:p>
          <a:p>
            <a:pPr marL="263525" indent="-263525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sz="1600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sia alle condizioni di sicurezza degli impianti, delle attrezzature di lavoro, dei dispositivi di protezione collettiva, ecc., per quanto constatabile visivamente,</a:t>
            </a:r>
          </a:p>
          <a:p>
            <a:pPr marL="263525" indent="-263525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sz="1600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sia all’ordine e pulizia dei luoghi di lavoro, all’adeguatezza della segnaletica di sicurezza, alle condizioni di sicurezza delle superfici calpestabili e carrabili, degli edifici, ecc. </a:t>
            </a: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1600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L’effettuazione delle Site-</a:t>
            </a:r>
            <a:r>
              <a:rPr lang="it-IT" sz="1600" dirty="0" err="1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Inspections</a:t>
            </a:r>
            <a:r>
              <a:rPr lang="it-IT" sz="1600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 viene  registrata su apposita funzione della piattaforma SOS, che consente tra l’altro di svolgere le Site-</a:t>
            </a:r>
            <a:r>
              <a:rPr lang="it-IT" sz="1600" dirty="0" err="1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Inspections</a:t>
            </a:r>
            <a:r>
              <a:rPr lang="it-IT" sz="1600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 on-line, mediante smartphone o tablet così come previsto per le SOS.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schizzo, disegno, nero, bianco e nero&#10;&#10;Descrizione generata automaticamente">
            <a:extLst>
              <a:ext uri="{FF2B5EF4-FFF2-40B4-BE49-F238E27FC236}">
                <a16:creationId xmlns:a16="http://schemas.microsoft.com/office/drawing/2014/main" id="{42F0047E-A24E-42BF-914C-AA61E5FA1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47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549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3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olo 7">
            <a:extLst>
              <a:ext uri="{FF2B5EF4-FFF2-40B4-BE49-F238E27FC236}">
                <a16:creationId xmlns:a16="http://schemas.microsoft.com/office/drawing/2014/main" id="{9CCD664C-E7CA-9CD7-B262-35507DFD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30" y="619106"/>
            <a:ext cx="6371630" cy="141289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altLang="it-IT" sz="4000" b="1" dirty="0">
                <a:solidFill>
                  <a:srgbClr val="EBEBEB"/>
                </a:solidFill>
                <a:latin typeface="Barlow" panose="00000500000000000000" pitchFamily="2" charset="0"/>
              </a:rPr>
              <a:t>Sistema di Osservazioni di Sicurezza: le Site-</a:t>
            </a:r>
            <a:r>
              <a:rPr lang="it-IT" altLang="it-IT" sz="4000" b="1" dirty="0" err="1">
                <a:solidFill>
                  <a:srgbClr val="EBEBEB"/>
                </a:solidFill>
                <a:latin typeface="Barlow" panose="00000500000000000000" pitchFamily="2" charset="0"/>
              </a:rPr>
              <a:t>Inspections</a:t>
            </a:r>
            <a:endParaRPr lang="it-IT" sz="4000" b="1" dirty="0">
              <a:solidFill>
                <a:srgbClr val="EBEBEB"/>
              </a:solidFill>
              <a:latin typeface="Barlow" panose="00000500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E876F8-092C-7B3E-20AE-663FF5CD30F7}"/>
              </a:ext>
            </a:extLst>
          </p:cNvPr>
          <p:cNvSpPr txBox="1"/>
          <p:nvPr/>
        </p:nvSpPr>
        <p:spPr>
          <a:xfrm>
            <a:off x="598130" y="2174240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indent="-358775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Qualora vengano individuate eventuali carenze o anomalie, l’esecutore delle Site-</a:t>
            </a:r>
            <a:r>
              <a:rPr lang="it-IT" dirty="0" err="1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Inspections</a:t>
            </a:r>
            <a:r>
              <a:rPr lang="it-IT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 provvede alla necessaria segnalazione, finalizzata anche all’attivazione delle necessarie azioni correttive; i preposti competenti, hanno anche l’obbligo di interrompere temporaneamente le attività, se necessario.</a:t>
            </a:r>
          </a:p>
          <a:p>
            <a:pPr marL="358775" indent="-358775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Relativamente alle azioni correttive di eventuali anomalie rilevate nel corso delle Site-</a:t>
            </a:r>
            <a:r>
              <a:rPr lang="it-IT" dirty="0" err="1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Inspections</a:t>
            </a:r>
            <a:r>
              <a:rPr lang="it-IT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, la piattaforma SOS consente di attivare Piani di Azione all’interno del Data Base di gestione aziendale dei </a:t>
            </a:r>
            <a:r>
              <a:rPr lang="it-IT" dirty="0" err="1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safety</a:t>
            </a:r>
            <a:r>
              <a:rPr lang="it-IT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 event, </a:t>
            </a:r>
            <a:r>
              <a:rPr lang="it-IT" dirty="0" err="1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near</a:t>
            </a:r>
            <a:r>
              <a:rPr lang="it-IT" dirty="0">
                <a:solidFill>
                  <a:srgbClr val="FFFFFF"/>
                </a:solidFill>
                <a:latin typeface="Barlow" panose="00000500000000000000" pitchFamily="2" charset="0"/>
                <a:ea typeface="+mj-ea"/>
                <a:cs typeface="+mj-cs"/>
              </a:rPr>
              <a:t> miss, non conformità ecc.</a:t>
            </a:r>
          </a:p>
        </p:txBody>
      </p:sp>
      <p:sp>
        <p:nvSpPr>
          <p:cNvPr id="103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ock worker man with clip board makes inspection Vector Image">
            <a:extLst>
              <a:ext uri="{FF2B5EF4-FFF2-40B4-BE49-F238E27FC236}">
                <a16:creationId xmlns:a16="http://schemas.microsoft.com/office/drawing/2014/main" id="{B8358B30-27F2-5D5C-0F1A-964891989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" r="-1" b="6993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0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BF3151-2F23-E1F0-2FC3-9AA83E6B52FD}"/>
              </a:ext>
            </a:extLst>
          </p:cNvPr>
          <p:cNvSpPr txBox="1"/>
          <p:nvPr/>
        </p:nvSpPr>
        <p:spPr>
          <a:xfrm>
            <a:off x="392111" y="310478"/>
            <a:ext cx="601229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it-IT" sz="3600" b="1" dirty="0">
                <a:solidFill>
                  <a:schemeClr val="tx2"/>
                </a:solidFill>
                <a:latin typeface="Barlow" panose="00000500000000000000" pitchFamily="2" charset="0"/>
                <a:ea typeface="+mj-ea"/>
                <a:cs typeface="+mj-cs"/>
              </a:rPr>
              <a:t>Progetto «SOS»  : Sistema di Osservazioni di Sicurezza : la piattaforma ATR</a:t>
            </a:r>
            <a:endParaRPr lang="en-US" sz="3600" b="1" dirty="0">
              <a:solidFill>
                <a:schemeClr val="tx2"/>
              </a:solidFill>
              <a:latin typeface="Barlow" panose="00000500000000000000" pitchFamily="2" charset="0"/>
              <a:ea typeface="+mj-ea"/>
              <a:cs typeface="+mj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2D69C2-6C47-427C-AE60-582FE30B2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E849FE61-12C4-4A06-A722-B545DE0C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B12D8C-572F-4417-9FE1-D691A132F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3A0CAA-0BE4-D54F-24B8-F7C3154A0A65}"/>
              </a:ext>
            </a:extLst>
          </p:cNvPr>
          <p:cNvSpPr txBox="1"/>
          <p:nvPr/>
        </p:nvSpPr>
        <p:spPr>
          <a:xfrm>
            <a:off x="406400" y="2002118"/>
            <a:ext cx="6350000" cy="4195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9388" indent="-179388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sz="1400" dirty="0">
                <a:latin typeface="Barlow" panose="00000500000000000000" pitchFamily="2" charset="0"/>
                <a:ea typeface="+mj-ea"/>
                <a:cs typeface="+mj-cs"/>
              </a:rPr>
              <a:t>La piattaforma ATR, studiata per effettuare le SOS presso i Clienti o quando non è possibile raggiungere ad esempio il personale autista che effettua attività di consegna presso un cliente, permette di monitorare con l’ausilio dei Tablet o del cellulare l’attività in capo ad operatori  impegnati in attività esterna. Il sistema rilascia un verbale di osservazione in cui è possibile inserire note, fotografie ed altro dell’attività rilevata e che sarà utilizzata per registrare la SOS sull’apposito gestionale .</a:t>
            </a:r>
          </a:p>
          <a:p>
            <a:pPr marL="179388" indent="-179388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it-IT" sz="1400" dirty="0">
                <a:latin typeface="Barlow" panose="00000500000000000000" pitchFamily="2" charset="0"/>
                <a:ea typeface="+mj-ea"/>
                <a:cs typeface="+mj-cs"/>
              </a:rPr>
              <a:t>ATR è uno strumento che abbina la possibilità di prestare supporto a distanza in caso di necessità ad un’interazione diretta tra tecnici NG e operatori attivi sul territorio, anche per valutarne la corretta disciplina operativa.  Il programma  si è rivelato un ottimo strumento per l'effettuazione di osservazioni di sicurezza sul lavoro «a</a:t>
            </a:r>
            <a:r>
              <a:rPr lang="it-IT" sz="1400" dirty="0">
                <a:latin typeface="Barlow" panose="00000500000000000000" pitchFamily="2" charset="0"/>
              </a:rPr>
              <a:t> distanza» </a:t>
            </a:r>
            <a:r>
              <a:rPr lang="it-IT" sz="1400" dirty="0">
                <a:latin typeface="Barlow" panose="00000500000000000000" pitchFamily="2" charset="0"/>
                <a:ea typeface="+mj-ea"/>
                <a:cs typeface="+mj-cs"/>
              </a:rPr>
              <a:t>,  ad esempio  per i conducenti di mezzi di trasporto. Dopo aver effettuato l'accesso alla piattaforma sul web, il trasportatore chiama l'osservatore attraverso il sistema per verificare le attività da svolgere. L'osservatore è in grado di verificare tramite un dispositivo (es. PC o telefono cellulare) lo svolgimento delle attività in diretta o verificare una specifica fase operativa dopo il suo effettivo svolgimento.</a:t>
            </a: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Barlow" panose="00000500000000000000" pitchFamily="2" charset="0"/>
              <a:ea typeface="+mj-ea"/>
              <a:cs typeface="+mj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4442485-64AF-3D7F-2253-1170D25CE6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45" r="6853"/>
          <a:stretch/>
        </p:blipFill>
        <p:spPr>
          <a:xfrm>
            <a:off x="7216903" y="3431918"/>
            <a:ext cx="4949175" cy="317645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BEEA834-E1B4-5DAD-E39D-AA7A5564AB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515" y="628028"/>
            <a:ext cx="4949175" cy="27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1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511504-4F90-168C-1D9A-CA047969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>
                <a:latin typeface="Barlow Medium" panose="00000600000000000000" pitchFamily="2" charset="0"/>
                <a:cs typeface="Arial" panose="020B0604020202020204" pitchFamily="34" charset="0"/>
              </a:rPr>
              <a:t>Progetto «SOS»  : Sistema di Osservazioni di Sicurezza : esempio di elaborazione dei risultati delle osservazioni effettuate su periodo </a:t>
            </a:r>
            <a:endParaRPr lang="it-IT" sz="3200" b="1" dirty="0">
              <a:latin typeface="Barlow Medium" panose="000006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A2ED60-7DD9-FF8D-D21B-0280BC5A0589}"/>
              </a:ext>
            </a:extLst>
          </p:cNvPr>
          <p:cNvSpPr txBox="1"/>
          <p:nvPr/>
        </p:nvSpPr>
        <p:spPr>
          <a:xfrm>
            <a:off x="7967818" y="2571679"/>
            <a:ext cx="27156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sz="1800" dirty="0">
                <a:latin typeface="Barlow" panose="00000500000000000000" pitchFamily="2" charset="0"/>
              </a:rPr>
              <a:t>FYE 2022-23 YTD rilevati </a:t>
            </a:r>
            <a:r>
              <a:rPr lang="en-US" sz="1800" b="1" dirty="0">
                <a:latin typeface="Barlow" panose="00000500000000000000" pitchFamily="2" charset="0"/>
              </a:rPr>
              <a:t>68</a:t>
            </a:r>
            <a:r>
              <a:rPr lang="en-US" sz="1800" dirty="0">
                <a:latin typeface="Barlow" panose="00000500000000000000" pitchFamily="2" charset="0"/>
              </a:rPr>
              <a:t> comp. Non Sicuri dei </a:t>
            </a:r>
            <a:r>
              <a:rPr lang="en-US" sz="1800" b="1" dirty="0">
                <a:latin typeface="Barlow" panose="00000500000000000000" pitchFamily="2" charset="0"/>
              </a:rPr>
              <a:t>5.379 </a:t>
            </a:r>
            <a:r>
              <a:rPr lang="en-US" sz="1800" dirty="0">
                <a:latin typeface="Barlow" panose="00000500000000000000" pitchFamily="2" charset="0"/>
              </a:rPr>
              <a:t>totali osservati (</a:t>
            </a:r>
            <a:r>
              <a:rPr lang="en-US" sz="1800" b="1" dirty="0">
                <a:latin typeface="Barlow" panose="00000500000000000000" pitchFamily="2" charset="0"/>
              </a:rPr>
              <a:t>1,26%</a:t>
            </a:r>
            <a:r>
              <a:rPr lang="en-US" sz="1800" dirty="0">
                <a:latin typeface="Barlow" panose="00000500000000000000" pitchFamily="2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rlow" panose="00000500000000000000" pitchFamily="2" charset="0"/>
            </a:endParaRP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sz="1800" dirty="0">
                <a:latin typeface="Barlow" panose="00000500000000000000" pitchFamily="2" charset="0"/>
              </a:rPr>
              <a:t>N.B. : ogni osservazione di sicurezza  consta di più comportamenti da verificare che caratterizzano l’attività soggetta al controllo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EBE3C7DB-FEB0-48D0-B6E3-2F390077A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928230"/>
              </p:ext>
            </p:extLst>
          </p:nvPr>
        </p:nvGraphicFramePr>
        <p:xfrm>
          <a:off x="417126" y="4429760"/>
          <a:ext cx="6806634" cy="224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37D6322-0DE9-3AFE-26AD-B563F24B6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889127"/>
              </p:ext>
            </p:extLst>
          </p:nvPr>
        </p:nvGraphicFramePr>
        <p:xfrm>
          <a:off x="406966" y="2194560"/>
          <a:ext cx="6796474" cy="204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843404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White">
  <a:themeElements>
    <a:clrScheme name="Personalizados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00"/>
      </a:hlink>
      <a:folHlink>
        <a:srgbClr val="0A8CBE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ppon_template_arial" id="{84DBE3D7-3302-1641-BD60-A184A7904177}" vid="{3BD4E908-4463-6744-AC25-B35A7047F554}"/>
    </a:ext>
  </a:extLst>
</a:theme>
</file>

<file path=ppt/theme/theme2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022B8683E86489AC62D7D4B10B422" ma:contentTypeVersion="15" ma:contentTypeDescription="Create a new document." ma:contentTypeScope="" ma:versionID="c15f4388019f417035afedd2e6b72cfc">
  <xsd:schema xmlns:xsd="http://www.w3.org/2001/XMLSchema" xmlns:xs="http://www.w3.org/2001/XMLSchema" xmlns:p="http://schemas.microsoft.com/office/2006/metadata/properties" xmlns:ns3="2fc28886-40db-43f3-81b6-2e11d31d08aa" xmlns:ns4="d7de5162-5a86-4408-81c7-20f6964106cf" targetNamespace="http://schemas.microsoft.com/office/2006/metadata/properties" ma:root="true" ma:fieldsID="bbfd9266bcfcf8acbb374dda26208400" ns3:_="" ns4:_="">
    <xsd:import namespace="2fc28886-40db-43f3-81b6-2e11d31d08aa"/>
    <xsd:import namespace="d7de5162-5a86-4408-81c7-20f6964106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28886-40db-43f3-81b6-2e11d31d0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e5162-5a86-4408-81c7-20f6964106c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743EF0-E93D-48CE-A196-34616C4792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FF97D3-CD9A-4432-8B9F-9B6DB9CB20CE}">
  <ds:schemaRefs>
    <ds:schemaRef ds:uri="http://schemas.microsoft.com/office/2006/documentManagement/types"/>
    <ds:schemaRef ds:uri="http://schemas.microsoft.com/office/infopath/2007/PartnerControls"/>
    <ds:schemaRef ds:uri="d7de5162-5a86-4408-81c7-20f6964106cf"/>
    <ds:schemaRef ds:uri="http://purl.org/dc/elements/1.1/"/>
    <ds:schemaRef ds:uri="http://schemas.microsoft.com/office/2006/metadata/properties"/>
    <ds:schemaRef ds:uri="http://purl.org/dc/terms/"/>
    <ds:schemaRef ds:uri="2fc28886-40db-43f3-81b6-2e11d31d08a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33F539-7C13-4AFA-9488-11E993269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c28886-40db-43f3-81b6-2e11d31d08aa"/>
    <ds:schemaRef ds:uri="d7de5162-5a86-4408-81c7-20f696410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1012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21" baseType="lpstr">
      <vt:lpstr>Arial</vt:lpstr>
      <vt:lpstr>Barlow</vt:lpstr>
      <vt:lpstr>Barlow Bold</vt:lpstr>
      <vt:lpstr>Barlow Light</vt:lpstr>
      <vt:lpstr>Barlow Medium</vt:lpstr>
      <vt:lpstr>Barlow Regular</vt:lpstr>
      <vt:lpstr>Calibri</vt:lpstr>
      <vt:lpstr>Century Gothic</vt:lpstr>
      <vt:lpstr>Wingdings</vt:lpstr>
      <vt:lpstr>Wingdings 3</vt:lpstr>
      <vt:lpstr>White</vt:lpstr>
      <vt:lpstr>Ione</vt:lpstr>
      <vt:lpstr>        Progetto «SOS»  : Sistema di           Osservazioni di Sicurezza          Nippon Gases Italia S.r.L.   </vt:lpstr>
      <vt:lpstr>Progetto «SOS» : Sistema di Osservazioni di Sicurezza</vt:lpstr>
      <vt:lpstr>Progetto «SOS»  : Sistema di Osservazioni di Sicurezza  </vt:lpstr>
      <vt:lpstr>Progetto «SOS»  : Sistema di Osservazioni di Sicurezza  </vt:lpstr>
      <vt:lpstr>Presentazione standard di PowerPoint</vt:lpstr>
      <vt:lpstr>Sistema di Osservazioni di Sicurezza: le Site-Inspections</vt:lpstr>
      <vt:lpstr>Sistema di Osservazioni di Sicurezza: le Site-Inspections</vt:lpstr>
      <vt:lpstr>Presentazione standard di PowerPoint</vt:lpstr>
      <vt:lpstr>Progetto «SOS»  : Sistema di Osservazioni di Sicurezza : esempio di elaborazione dei risultati delle osservazioni effettuate su periodo </vt:lpstr>
    </vt:vector>
  </TitlesOfParts>
  <Company>Rose Communications,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Staufer</dc:creator>
  <cp:lastModifiedBy>Alberto Mattozzi</cp:lastModifiedBy>
  <cp:revision>962</cp:revision>
  <dcterms:created xsi:type="dcterms:W3CDTF">2013-03-13T18:14:08Z</dcterms:created>
  <dcterms:modified xsi:type="dcterms:W3CDTF">2023-09-29T09:08:40Z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0x010100A88022B8683E86489AC62D7D4B10B422</vt:lpwstr>
  </property>
</Properties>
</file>