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2" r:id="rId4"/>
    <p:sldId id="305" r:id="rId5"/>
    <p:sldId id="301" r:id="rId6"/>
    <p:sldId id="303" r:id="rId7"/>
    <p:sldId id="308" r:id="rId8"/>
    <p:sldId id="295" r:id="rId9"/>
    <p:sldId id="307" r:id="rId10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9AEBA-BF29-4818-9C45-4C138ECAED29}" v="3" dt="2023-09-26T18:22:29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79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41D5-2F73-41C7-9484-938B10B70DAC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7378-AD80-4818-B64E-C2DF6F8F84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87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41D5-2F73-41C7-9484-938B10B70DAC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7378-AD80-4818-B64E-C2DF6F8F84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08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41D5-2F73-41C7-9484-938B10B70DAC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7378-AD80-4818-B64E-C2DF6F8F84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81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41D5-2F73-41C7-9484-938B10B70DAC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7378-AD80-4818-B64E-C2DF6F8F84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0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41D5-2F73-41C7-9484-938B10B70DAC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7378-AD80-4818-B64E-C2DF6F8F84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19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41D5-2F73-41C7-9484-938B10B70DAC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7378-AD80-4818-B64E-C2DF6F8F84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29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41D5-2F73-41C7-9484-938B10B70DAC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7378-AD80-4818-B64E-C2DF6F8F84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80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41D5-2F73-41C7-9484-938B10B70DAC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7378-AD80-4818-B64E-C2DF6F8F84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37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41D5-2F73-41C7-9484-938B10B70DAC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7378-AD80-4818-B64E-C2DF6F8F84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0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41D5-2F73-41C7-9484-938B10B70DAC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7378-AD80-4818-B64E-C2DF6F8F84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7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41D5-2F73-41C7-9484-938B10B70DAC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7378-AD80-4818-B64E-C2DF6F8F84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81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F41D5-2F73-41C7-9484-938B10B70DAC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7378-AD80-4818-B64E-C2DF6F8F84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09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53340" y="106681"/>
            <a:ext cx="12039600" cy="648694"/>
            <a:chOff x="1002805" y="1887028"/>
            <a:chExt cx="9993664" cy="784927"/>
          </a:xfrm>
        </p:grpSpPr>
        <p:pic>
          <p:nvPicPr>
            <p:cNvPr id="13" name="Picture 5" descr="pay-off_CLR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0288" r="7744" b="52528"/>
            <a:stretch/>
          </p:blipFill>
          <p:spPr bwMode="auto">
            <a:xfrm>
              <a:off x="1002805" y="1887028"/>
              <a:ext cx="9993664" cy="784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75" y="2134908"/>
              <a:ext cx="420213" cy="420213"/>
            </a:xfrm>
            <a:prstGeom prst="rect">
              <a:avLst/>
            </a:prstGeom>
          </p:spPr>
        </p:pic>
      </p:grpSp>
      <p:pic>
        <p:nvPicPr>
          <p:cNvPr id="36" name="Immagin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" y="6029746"/>
            <a:ext cx="12192000" cy="84011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64" y="6276387"/>
            <a:ext cx="550182" cy="55018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4478" y="806750"/>
            <a:ext cx="3027126" cy="473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8" y="1966708"/>
            <a:ext cx="2176565" cy="227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388959" y="867143"/>
            <a:ext cx="4285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Exo Black" panose="00000A00000000000000" pitchFamily="2" charset="0"/>
              </a:rPr>
              <a:t>La Sicurezza in Centrale del Latte di Roma…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Exo Black" panose="00000A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9517" y="4238518"/>
            <a:ext cx="2697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Exo" panose="00000500000000000000" pitchFamily="2" charset="0"/>
              </a:rPr>
              <a:t>I° posto concorso tra i dipendenti: </a:t>
            </a:r>
          </a:p>
          <a:p>
            <a:pPr algn="ctr"/>
            <a:r>
              <a:rPr lang="it-IT" sz="1200" dirty="0">
                <a:latin typeface="Exo" panose="00000500000000000000" pitchFamily="2" charset="0"/>
              </a:rPr>
              <a:t>«Un logo per la Sicurezza in CLR»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741250" y="5590674"/>
            <a:ext cx="3113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Exo" panose="00000500000000000000" pitchFamily="2" charset="0"/>
              </a:rPr>
              <a:t>II° posto concorso tra i dipendenti: </a:t>
            </a:r>
          </a:p>
          <a:p>
            <a:pPr algn="ctr"/>
            <a:r>
              <a:rPr lang="it-IT" sz="1200" dirty="0">
                <a:latin typeface="Exo" panose="00000500000000000000" pitchFamily="2" charset="0"/>
              </a:rPr>
              <a:t>«Un logo per la Sicurezza in CLR»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3172440" y="1393103"/>
            <a:ext cx="5285648" cy="4384222"/>
            <a:chOff x="3102522" y="923711"/>
            <a:chExt cx="5285648" cy="4384222"/>
          </a:xfrm>
        </p:grpSpPr>
        <p:sp>
          <p:nvSpPr>
            <p:cNvPr id="5" name="CasellaDiTesto 4"/>
            <p:cNvSpPr txBox="1"/>
            <p:nvPr/>
          </p:nvSpPr>
          <p:spPr>
            <a:xfrm>
              <a:off x="3102522" y="923711"/>
              <a:ext cx="528564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latin typeface="Exo" panose="00000500000000000000" pitchFamily="2" charset="0"/>
                </a:rPr>
                <a:t>La Sicurezza è ogni giorno, è ogni istante della giornata che passiamo sul nostro posto di lavoro.</a:t>
              </a:r>
            </a:p>
            <a:p>
              <a:pPr algn="just"/>
              <a:endParaRPr lang="it-IT" sz="1400" dirty="0">
                <a:latin typeface="Exo" panose="00000500000000000000" pitchFamily="2" charset="0"/>
              </a:endParaRPr>
            </a:p>
            <a:p>
              <a:pPr algn="just"/>
              <a:r>
                <a:rPr lang="it-IT" sz="1400" dirty="0">
                  <a:latin typeface="Exo" panose="00000500000000000000" pitchFamily="2" charset="0"/>
                </a:rPr>
                <a:t>La Sicurezza di tutti non è il risultato dell’impegno e la responsabilità di una persona nominata dall’azienda che ha l’onere di valutare i rischi e formare i dipendenti. </a:t>
              </a:r>
            </a:p>
            <a:p>
              <a:pPr algn="just"/>
              <a:endParaRPr lang="it-IT" sz="1400" dirty="0">
                <a:latin typeface="Exo" panose="00000500000000000000" pitchFamily="2" charset="0"/>
              </a:endParaRPr>
            </a:p>
            <a:p>
              <a:pPr algn="just"/>
              <a:r>
                <a:rPr lang="it-IT" sz="1400" dirty="0">
                  <a:latin typeface="Exo" panose="00000500000000000000" pitchFamily="2" charset="0"/>
                </a:rPr>
                <a:t>La Sicurezza in primis è responsabilità di ognuno di noi verso sé stessi rispettando le regole e mettendo in pratica ciò che con la formazione abbiamo appreso.</a:t>
              </a:r>
            </a:p>
            <a:p>
              <a:pPr algn="just"/>
              <a:endParaRPr lang="it-IT" sz="1400" dirty="0">
                <a:latin typeface="Exo" panose="00000500000000000000" pitchFamily="2" charset="0"/>
              </a:endParaRPr>
            </a:p>
            <a:p>
              <a:pPr algn="just"/>
              <a:r>
                <a:rPr lang="it-IT" sz="1400" dirty="0">
                  <a:latin typeface="Exo" panose="00000500000000000000" pitchFamily="2" charset="0"/>
                </a:rPr>
                <a:t>La Sicurezza è partecipazione, è coinvolgimento,  è la spinta dal basso verso l’alto dove ognuno proattivamente contribuisce a rendere il proprio posto di lavoro più sicuro per lui e per i propri colleghi.</a:t>
              </a:r>
            </a:p>
            <a:p>
              <a:pPr algn="just"/>
              <a:endParaRPr lang="it-IT" sz="1400" dirty="0">
                <a:latin typeface="Exo" panose="00000500000000000000" pitchFamily="2" charset="0"/>
              </a:endParaRPr>
            </a:p>
            <a:p>
              <a:pPr algn="just"/>
              <a:r>
                <a:rPr lang="it-IT" sz="1400" dirty="0">
                  <a:latin typeface="Exo" panose="00000500000000000000" pitchFamily="2" charset="0"/>
                </a:rPr>
                <a:t>La Sicurezza è Miglioramento Continuo, solo così possiamo stare al passo dei cambiamenti operativi e l’insorgere di nuovi rischi.</a:t>
              </a:r>
            </a:p>
            <a:p>
              <a:pPr algn="just"/>
              <a:endParaRPr lang="it-IT" sz="1400" dirty="0">
                <a:latin typeface="Exo" panose="00000500000000000000" pitchFamily="2" charset="0"/>
              </a:endParaRPr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18939" y="4931142"/>
              <a:ext cx="3852814" cy="376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025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" y="5997942"/>
            <a:ext cx="12192000" cy="84011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64" y="6276387"/>
            <a:ext cx="550182" cy="55018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5"/>
          <a:stretch/>
        </p:blipFill>
        <p:spPr>
          <a:xfrm flipV="1">
            <a:off x="2317" y="-1"/>
            <a:ext cx="12192000" cy="38372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17" y="-1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Exo Black" panose="00000A00000000000000" pitchFamily="2" charset="0"/>
              </a:rPr>
              <a:t>Informazione</a:t>
            </a:r>
            <a:endParaRPr lang="it-IT" dirty="0">
              <a:solidFill>
                <a:schemeClr val="bg1"/>
              </a:solidFill>
              <a:latin typeface="Exo Black" panose="00000A00000000000000" pitchFamily="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1" y="647776"/>
            <a:ext cx="6151266" cy="485526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707760" y="647775"/>
            <a:ext cx="49934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Exo Black" panose="00000A00000000000000" pitchFamily="2" charset="0"/>
              </a:rPr>
              <a:t>SAFETY CORNER</a:t>
            </a:r>
            <a:endParaRPr lang="it-IT" sz="1200" dirty="0">
              <a:latin typeface="Exo" panose="00000500000000000000" pitchFamily="2" charset="0"/>
            </a:endParaRPr>
          </a:p>
          <a:p>
            <a:pPr algn="just"/>
            <a:r>
              <a:rPr lang="it-IT" sz="1200" dirty="0">
                <a:latin typeface="Exo" panose="00000500000000000000" pitchFamily="2" charset="0"/>
              </a:rPr>
              <a:t>Area in Stabilimento dedicata per le comunicazioni bidirezionali tra azienda e dipendenti.</a:t>
            </a:r>
          </a:p>
          <a:p>
            <a:pPr algn="just"/>
            <a:endParaRPr lang="it-IT" sz="1200" dirty="0">
              <a:latin typeface="Exo" panose="00000500000000000000" pitchFamily="2" charset="0"/>
            </a:endParaRPr>
          </a:p>
          <a:p>
            <a:pPr algn="just"/>
            <a:r>
              <a:rPr lang="it-IT" sz="1200" dirty="0">
                <a:latin typeface="Exo" panose="00000500000000000000" pitchFamily="2" charset="0"/>
              </a:rPr>
              <a:t>Usando gli strumenti del </a:t>
            </a:r>
            <a:r>
              <a:rPr lang="it-IT" sz="1200" b="1" i="1" dirty="0">
                <a:latin typeface="Exo" panose="00000500000000000000" pitchFamily="2" charset="0"/>
              </a:rPr>
              <a:t>visual management</a:t>
            </a:r>
            <a:r>
              <a:rPr lang="it-IT" sz="1200" dirty="0">
                <a:latin typeface="Exo" panose="00000500000000000000" pitchFamily="2" charset="0"/>
              </a:rPr>
              <a:t>, l’azienda espone in modo chiaro e coinvolgente gli andamenti e le comunicazioni inerenti la sicurezza del sito produttivo ai propri lavoratori.</a:t>
            </a:r>
          </a:p>
          <a:p>
            <a:pPr algn="just"/>
            <a:endParaRPr lang="it-IT" sz="1200" dirty="0">
              <a:latin typeface="Exo" panose="00000500000000000000" pitchFamily="2" charset="0"/>
            </a:endParaRPr>
          </a:p>
          <a:p>
            <a:pPr algn="just"/>
            <a:r>
              <a:rPr lang="it-IT" sz="1200" dirty="0">
                <a:latin typeface="Exo" panose="00000500000000000000" pitchFamily="2" charset="0"/>
              </a:rPr>
              <a:t>Il dipendente ha una zona dedicata dove lasciare suggerimenti o comunicazioni (es. </a:t>
            </a:r>
            <a:r>
              <a:rPr lang="it-IT" sz="1200" dirty="0" err="1">
                <a:latin typeface="Exo" panose="00000500000000000000" pitchFamily="2" charset="0"/>
              </a:rPr>
              <a:t>near</a:t>
            </a:r>
            <a:r>
              <a:rPr lang="it-IT" sz="1200" dirty="0">
                <a:latin typeface="Exo" panose="00000500000000000000" pitchFamily="2" charset="0"/>
              </a:rPr>
              <a:t> miss) all’azienda la quale quotidianamente verifica se vi siano novità e restituisce feedback in modo puntale.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9296" y="5553966"/>
            <a:ext cx="4019079" cy="3930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31" y="2986982"/>
            <a:ext cx="4605478" cy="25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9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966" y="369331"/>
            <a:ext cx="2572654" cy="22861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" y="6040334"/>
            <a:ext cx="12187567" cy="83508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64" y="6276387"/>
            <a:ext cx="550182" cy="55018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5"/>
          <a:stretch/>
        </p:blipFill>
        <p:spPr>
          <a:xfrm flipV="1">
            <a:off x="2317" y="-1"/>
            <a:ext cx="12192000" cy="38372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17" y="-1"/>
            <a:ext cx="3100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Exo Black" panose="00000A00000000000000" pitchFamily="2" charset="0"/>
              </a:rPr>
              <a:t>Formazione obbligatoria e non</a:t>
            </a:r>
            <a:endParaRPr lang="it-IT" dirty="0">
              <a:solidFill>
                <a:schemeClr val="bg1"/>
              </a:solidFill>
              <a:latin typeface="Exo Black" panose="00000A00000000000000" pitchFamily="2" charset="0"/>
            </a:endParaRPr>
          </a:p>
        </p:txBody>
      </p:sp>
      <p:graphicFrame>
        <p:nvGraphicFramePr>
          <p:cNvPr id="10" name="Tabella 3">
            <a:extLst>
              <a:ext uri="{FF2B5EF4-FFF2-40B4-BE49-F238E27FC236}">
                <a16:creationId xmlns="" xmlns:a16="http://schemas.microsoft.com/office/drawing/2014/main" id="{E99590ED-9F2A-48AA-AFD0-B6C3925CC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763163"/>
              </p:ext>
            </p:extLst>
          </p:nvPr>
        </p:nvGraphicFramePr>
        <p:xfrm>
          <a:off x="198782" y="1045003"/>
          <a:ext cx="5740841" cy="4268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7195">
                  <a:extLst>
                    <a:ext uri="{9D8B030D-6E8A-4147-A177-3AD203B41FA5}">
                      <a16:colId xmlns="" xmlns:a16="http://schemas.microsoft.com/office/drawing/2014/main" val="1588946140"/>
                    </a:ext>
                  </a:extLst>
                </a:gridCol>
                <a:gridCol w="992777">
                  <a:extLst>
                    <a:ext uri="{9D8B030D-6E8A-4147-A177-3AD203B41FA5}">
                      <a16:colId xmlns="" xmlns:a16="http://schemas.microsoft.com/office/drawing/2014/main" val="1571367095"/>
                    </a:ext>
                  </a:extLst>
                </a:gridCol>
                <a:gridCol w="1210869">
                  <a:extLst>
                    <a:ext uri="{9D8B030D-6E8A-4147-A177-3AD203B41FA5}">
                      <a16:colId xmlns="" xmlns:a16="http://schemas.microsoft.com/office/drawing/2014/main" val="149299127"/>
                    </a:ext>
                  </a:extLst>
                </a:gridCol>
              </a:tblGrid>
              <a:tr h="353896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Corso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Numero partecipanti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Ore erogate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8689"/>
                  </a:ext>
                </a:extLst>
              </a:tr>
              <a:tr h="235157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Exo" panose="00000500000000000000" pitchFamily="2" charset="0"/>
                        </a:rPr>
                        <a:t>Formazione aggiuntiva preposti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5343996"/>
                  </a:ext>
                </a:extLst>
              </a:tr>
              <a:tr h="254751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Exo" panose="00000500000000000000" pitchFamily="2" charset="0"/>
                        </a:rPr>
                        <a:t>Aggiornamento abilitazione carrellisti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9461309"/>
                  </a:ext>
                </a:extLst>
              </a:tr>
              <a:tr h="230803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Exo" panose="00000500000000000000" pitchFamily="2" charset="0"/>
                        </a:rPr>
                        <a:t>Aggiornamento dirigenti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6332072"/>
                  </a:ext>
                </a:extLst>
              </a:tr>
              <a:tr h="232980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Exo" panose="00000500000000000000" pitchFamily="2" charset="0"/>
                        </a:rPr>
                        <a:t>Acquisizione formazione obbligatoria lavoratori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2754185"/>
                  </a:ext>
                </a:extLst>
              </a:tr>
              <a:tr h="302762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Exo" panose="00000500000000000000" pitchFamily="2" charset="0"/>
                        </a:rPr>
                        <a:t>Aggiornamento formazione lavoratori rischio basso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037631"/>
                  </a:ext>
                </a:extLst>
              </a:tr>
              <a:tr h="217740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Exo" panose="00000500000000000000" pitchFamily="2" charset="0"/>
                        </a:rPr>
                        <a:t>Aggiornamento RLS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2161600"/>
                  </a:ext>
                </a:extLst>
              </a:tr>
              <a:tr h="237334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Exo" panose="00000500000000000000" pitchFamily="2" charset="0"/>
                        </a:rPr>
                        <a:t>Formazione ASPP (2023)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7876765"/>
                  </a:ext>
                </a:extLst>
              </a:tr>
              <a:tr h="230803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Exo" panose="00000500000000000000" pitchFamily="2" charset="0"/>
                        </a:rPr>
                        <a:t>Aggiornamento formazione lavoratori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1994443"/>
                  </a:ext>
                </a:extLst>
              </a:tr>
              <a:tr h="215563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Exo" panose="00000500000000000000" pitchFamily="2" charset="0"/>
                        </a:rPr>
                        <a:t>Formazione aggiuntiva preposti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7299252"/>
                  </a:ext>
                </a:extLst>
              </a:tr>
              <a:tr h="243866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Exo" panose="00000500000000000000" pitchFamily="2" charset="0"/>
                        </a:rPr>
                        <a:t>Formazione lavoratori rischio alto (stagista)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8671255"/>
                  </a:ext>
                </a:extLst>
              </a:tr>
              <a:tr h="353896">
                <a:tc>
                  <a:txBody>
                    <a:bodyPr/>
                    <a:lstStyle/>
                    <a:p>
                      <a:r>
                        <a:rPr lang="it-IT" sz="1100" dirty="0" err="1">
                          <a:latin typeface="Exo" panose="00000500000000000000" pitchFamily="2" charset="0"/>
                        </a:rPr>
                        <a:t>Safety</a:t>
                      </a:r>
                      <a:r>
                        <a:rPr lang="it-IT" sz="1100" dirty="0">
                          <a:latin typeface="Exo" panose="00000500000000000000" pitchFamily="2" charset="0"/>
                        </a:rPr>
                        <a:t> Meeting: </a:t>
                      </a:r>
                      <a:r>
                        <a:rPr lang="it-IT" sz="1100" dirty="0" err="1">
                          <a:latin typeface="Exo" panose="00000500000000000000" pitchFamily="2" charset="0"/>
                        </a:rPr>
                        <a:t>near</a:t>
                      </a:r>
                      <a:r>
                        <a:rPr lang="it-IT" sz="1100" dirty="0">
                          <a:latin typeface="Exo" panose="00000500000000000000" pitchFamily="2" charset="0"/>
                        </a:rPr>
                        <a:t> miss per fuoriuscita ammoniaca (*)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4580148"/>
                  </a:ext>
                </a:extLst>
              </a:tr>
              <a:tr h="353896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Exo" panose="00000500000000000000" pitchFamily="2" charset="0"/>
                        </a:rPr>
                        <a:t>Formazione della Squadra Antincendio rischio elevato con idoneità tecnica (**)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6127992"/>
                  </a:ext>
                </a:extLst>
              </a:tr>
              <a:tr h="353896"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Exo" panose="00000500000000000000" pitchFamily="2" charset="0"/>
                        </a:rPr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Exo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Exo" panose="00000500000000000000" pitchFamily="2" charset="0"/>
                        </a:rPr>
                        <a:t>497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0164772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55616E41-8C43-9580-A235-51B2BEC98817}"/>
              </a:ext>
            </a:extLst>
          </p:cNvPr>
          <p:cNvSpPr txBox="1"/>
          <p:nvPr/>
        </p:nvSpPr>
        <p:spPr>
          <a:xfrm>
            <a:off x="198781" y="534490"/>
            <a:ext cx="5740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Exo ExtraBold" panose="00000900000000000000" pitchFamily="2" charset="0"/>
              </a:rPr>
              <a:t>Formazione 2023 (al 30/6)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A5E84F00-EEAE-E9DA-B63C-DC962DAF3D8E}"/>
              </a:ext>
            </a:extLst>
          </p:cNvPr>
          <p:cNvSpPr txBox="1"/>
          <p:nvPr/>
        </p:nvSpPr>
        <p:spPr>
          <a:xfrm>
            <a:off x="198781" y="5297094"/>
            <a:ext cx="2893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rgbClr val="FF0000"/>
                </a:solidFill>
                <a:latin typeface="Exo Light" panose="00000400000000000000" pitchFamily="2" charset="0"/>
              </a:rPr>
              <a:t>(*) formazione non obbligatoria/codificata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E6E45006-2251-0BFC-13B3-B4E8CDA68101}"/>
              </a:ext>
            </a:extLst>
          </p:cNvPr>
          <p:cNvSpPr txBox="1"/>
          <p:nvPr/>
        </p:nvSpPr>
        <p:spPr>
          <a:xfrm>
            <a:off x="198781" y="5547353"/>
            <a:ext cx="61666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rgbClr val="FF0000"/>
                </a:solidFill>
                <a:latin typeface="Exo Light" panose="00000400000000000000" pitchFamily="2" charset="0"/>
              </a:rPr>
              <a:t>(**) formazione non obbligatoria: l’Azienda pur essendo a «rischio medio» ha deciso di elevare la formazione antincendio dei manutentori al livello «rischio elevato» con «idoneità tecnica» rilasciata dai VVF riservato alle Aziende a Rischio Incidente Rilevante (Direttiva Seveso).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AE98D3D-3682-BFBC-1CAB-3910BAC092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2669847"/>
            <a:ext cx="5360569" cy="347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7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" y="6021795"/>
            <a:ext cx="12192000" cy="84011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5"/>
          <a:stretch/>
        </p:blipFill>
        <p:spPr>
          <a:xfrm flipV="1">
            <a:off x="2317" y="-1"/>
            <a:ext cx="12192000" cy="38372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" y="1535057"/>
            <a:ext cx="4393896" cy="205373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" y="3664072"/>
            <a:ext cx="4391278" cy="240910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739" y="1595641"/>
            <a:ext cx="3980513" cy="2642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Rettangolo 21"/>
          <p:cNvSpPr/>
          <p:nvPr/>
        </p:nvSpPr>
        <p:spPr>
          <a:xfrm>
            <a:off x="2317" y="-1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Exo Black" panose="00000A00000000000000" pitchFamily="2" charset="0"/>
              </a:rPr>
              <a:t>Formazione non obbligatoria</a:t>
            </a:r>
            <a:endParaRPr lang="it-IT" dirty="0">
              <a:solidFill>
                <a:schemeClr val="bg1"/>
              </a:solidFill>
              <a:latin typeface="Exo Black" panose="00000A00000000000000" pitchFamily="2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643220" y="4636243"/>
            <a:ext cx="6914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latin typeface="Exo" panose="00000500000000000000" pitchFamily="2" charset="0"/>
              </a:rPr>
              <a:t>Corso di guida sicura</a:t>
            </a:r>
            <a:endParaRPr lang="it-IT" sz="1600" dirty="0">
              <a:latin typeface="Exo" panose="00000500000000000000" pitchFamily="2" charset="0"/>
            </a:endParaRPr>
          </a:p>
          <a:p>
            <a:pPr algn="just"/>
            <a:r>
              <a:rPr lang="it-IT" sz="1600" dirty="0">
                <a:latin typeface="Exo" panose="00000500000000000000" pitchFamily="2" charset="0"/>
              </a:rPr>
              <a:t>Si sono organizzati dei corsi dedicati sulla Sicurezza alla guida per tutti i dipendenti che svolgono il proprio lavoro in mobilità o hanno in dotazione l’auto aziendale presso l’autodromo di Vallelunga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7981" y="457687"/>
            <a:ext cx="1153951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Exo" panose="00000500000000000000" pitchFamily="2" charset="0"/>
              </a:rPr>
              <a:t>Numeri preoccupanti e costantemente in aumento: questa è la sintesi del Documento INAIL. Ecco alcuni dati più specifici: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i="1" dirty="0">
                <a:latin typeface="Exo" panose="00000500000000000000" pitchFamily="2" charset="0"/>
              </a:rPr>
              <a:t>106.000</a:t>
            </a:r>
            <a:r>
              <a:rPr lang="it-IT" sz="1400" i="1" dirty="0">
                <a:latin typeface="Exo" panose="00000500000000000000" pitchFamily="2" charset="0"/>
              </a:rPr>
              <a:t> denunce di infortunio in itinere nel 2019 (+2% rispetto al 2018)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i="1" dirty="0">
                <a:latin typeface="Exo" panose="00000500000000000000" pitchFamily="2" charset="0"/>
              </a:rPr>
              <a:t>73.000</a:t>
            </a:r>
            <a:r>
              <a:rPr lang="it-IT" sz="1400" i="1" dirty="0">
                <a:latin typeface="Exo" panose="00000500000000000000" pitchFamily="2" charset="0"/>
              </a:rPr>
              <a:t> infortuni in itinere con coinvolgimento di un veicolo (circa il 75% degli infortuni complessivi)</a:t>
            </a:r>
          </a:p>
          <a:p>
            <a:r>
              <a:rPr lang="it-IT" sz="1050" i="1" dirty="0">
                <a:latin typeface="Exo" panose="00000500000000000000" pitchFamily="2" charset="0"/>
              </a:rPr>
              <a:t>Fonte INAIL</a:t>
            </a:r>
          </a:p>
        </p:txBody>
      </p:sp>
    </p:spTree>
    <p:extLst>
      <p:ext uri="{BB962C8B-B14F-4D97-AF65-F5344CB8AC3E}">
        <p14:creationId xmlns:p14="http://schemas.microsoft.com/office/powerpoint/2010/main" val="72913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" y="5970223"/>
            <a:ext cx="12192000" cy="84011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64" y="6276387"/>
            <a:ext cx="550182" cy="55018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5"/>
          <a:stretch/>
        </p:blipFill>
        <p:spPr>
          <a:xfrm flipV="1">
            <a:off x="2317" y="-1"/>
            <a:ext cx="12192000" cy="38372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17" y="-1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Exo Black" panose="00000A00000000000000" pitchFamily="2" charset="0"/>
              </a:rPr>
              <a:t>Formazione</a:t>
            </a:r>
            <a:endParaRPr lang="it-IT" dirty="0">
              <a:solidFill>
                <a:schemeClr val="bg1"/>
              </a:solidFill>
              <a:latin typeface="Exo Black" panose="00000A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82582" y="451619"/>
            <a:ext cx="65366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>
                <a:latin typeface="Exo" panose="00000500000000000000" pitchFamily="2" charset="0"/>
              </a:rPr>
              <a:t>Safety</a:t>
            </a:r>
            <a:r>
              <a:rPr lang="it-IT" b="1" dirty="0">
                <a:latin typeface="Exo" panose="00000500000000000000" pitchFamily="2" charset="0"/>
              </a:rPr>
              <a:t> Meeting</a:t>
            </a:r>
          </a:p>
          <a:p>
            <a:pPr algn="just"/>
            <a:endParaRPr lang="it-IT" sz="1600" dirty="0">
              <a:latin typeface="Exo" panose="00000500000000000000" pitchFamily="2" charset="0"/>
            </a:endParaRPr>
          </a:p>
          <a:p>
            <a:pPr algn="just"/>
            <a:r>
              <a:rPr lang="it-IT" sz="1500" dirty="0">
                <a:latin typeface="Exo" panose="00000500000000000000" pitchFamily="2" charset="0"/>
              </a:rPr>
              <a:t>Modalità di svolgimento:</a:t>
            </a:r>
          </a:p>
          <a:p>
            <a:pPr algn="just"/>
            <a:endParaRPr lang="it-IT" sz="1500" dirty="0">
              <a:latin typeface="Exo" panose="000005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it-IT" sz="1500" dirty="0">
                <a:latin typeface="Exo" panose="00000500000000000000" pitchFamily="2" charset="0"/>
              </a:rPr>
              <a:t>Il RSPP individua un argomento specifico seguendo una rotazione o un esigenza operativa, es:</a:t>
            </a:r>
          </a:p>
          <a:p>
            <a:pPr algn="just"/>
            <a:endParaRPr lang="it-IT" sz="1500" dirty="0">
              <a:latin typeface="Exo" panose="00000500000000000000" pitchFamily="2" charset="0"/>
            </a:endParaRPr>
          </a:p>
          <a:p>
            <a:pPr algn="just"/>
            <a:r>
              <a:rPr lang="it-IT" sz="1400" i="1" dirty="0">
                <a:latin typeface="Exo Light" panose="00000400000000000000" pitchFamily="2" charset="0"/>
              </a:rPr>
              <a:t>Esposizione al rumore</a:t>
            </a:r>
          </a:p>
          <a:p>
            <a:pPr algn="just"/>
            <a:r>
              <a:rPr lang="it-IT" sz="1400" i="1" dirty="0">
                <a:latin typeface="Exo Light" panose="00000400000000000000" pitchFamily="2" charset="0"/>
              </a:rPr>
              <a:t>Permessi di lavoro</a:t>
            </a:r>
          </a:p>
          <a:p>
            <a:pPr algn="just"/>
            <a:r>
              <a:rPr lang="it-IT" sz="1400" i="1" dirty="0">
                <a:latin typeface="Exo Light" panose="00000400000000000000" pitchFamily="2" charset="0"/>
              </a:rPr>
              <a:t>Carrelli elevatori</a:t>
            </a:r>
          </a:p>
          <a:p>
            <a:pPr algn="just"/>
            <a:r>
              <a:rPr lang="it-IT" sz="1400" i="1" dirty="0" err="1">
                <a:latin typeface="Exo Light" panose="00000400000000000000" pitchFamily="2" charset="0"/>
              </a:rPr>
              <a:t>Near</a:t>
            </a:r>
            <a:r>
              <a:rPr lang="it-IT" sz="1400" i="1" dirty="0">
                <a:latin typeface="Exo Light" panose="00000400000000000000" pitchFamily="2" charset="0"/>
              </a:rPr>
              <a:t> miss</a:t>
            </a:r>
          </a:p>
          <a:p>
            <a:pPr algn="just"/>
            <a:r>
              <a:rPr lang="it-IT" sz="1400" i="1" dirty="0">
                <a:latin typeface="Exo Light" panose="00000400000000000000" pitchFamily="2" charset="0"/>
              </a:rPr>
              <a:t>Evidenze dal </a:t>
            </a:r>
            <a:r>
              <a:rPr lang="it-IT" sz="1400" i="1" dirty="0" err="1">
                <a:latin typeface="Exo Light" panose="00000400000000000000" pitchFamily="2" charset="0"/>
              </a:rPr>
              <a:t>Behaviour</a:t>
            </a:r>
            <a:r>
              <a:rPr lang="it-IT" sz="1400" i="1" dirty="0">
                <a:latin typeface="Exo Light" panose="00000400000000000000" pitchFamily="2" charset="0"/>
              </a:rPr>
              <a:t> </a:t>
            </a:r>
            <a:r>
              <a:rPr lang="it-IT" sz="1400" i="1" dirty="0" err="1">
                <a:latin typeface="Exo Light" panose="00000400000000000000" pitchFamily="2" charset="0"/>
              </a:rPr>
              <a:t>Observation</a:t>
            </a:r>
            <a:r>
              <a:rPr lang="it-IT" sz="1400" i="1" dirty="0">
                <a:latin typeface="Exo Light" panose="00000400000000000000" pitchFamily="2" charset="0"/>
              </a:rPr>
              <a:t> System</a:t>
            </a:r>
          </a:p>
          <a:p>
            <a:pPr algn="just"/>
            <a:r>
              <a:rPr lang="it-IT" sz="1400" i="1" dirty="0">
                <a:latin typeface="Exo Light" panose="00000400000000000000" pitchFamily="2" charset="0"/>
              </a:rPr>
              <a:t>Sostanze chimiche</a:t>
            </a:r>
          </a:p>
          <a:p>
            <a:pPr algn="just"/>
            <a:r>
              <a:rPr lang="it-IT" sz="1400" i="1" dirty="0">
                <a:latin typeface="Exo Light" panose="00000400000000000000" pitchFamily="2" charset="0"/>
              </a:rPr>
              <a:t>Check list</a:t>
            </a:r>
          </a:p>
          <a:p>
            <a:pPr algn="just"/>
            <a:r>
              <a:rPr lang="it-IT" sz="1400" i="1" dirty="0">
                <a:latin typeface="Exo Light" panose="00000400000000000000" pitchFamily="2" charset="0"/>
              </a:rPr>
              <a:t>Analisi infortuni</a:t>
            </a:r>
          </a:p>
          <a:p>
            <a:pPr algn="just"/>
            <a:endParaRPr lang="it-IT" sz="1400" i="1" dirty="0">
              <a:latin typeface="Exo Light" panose="00000400000000000000" pitchFamily="2" charset="0"/>
            </a:endParaRPr>
          </a:p>
          <a:p>
            <a:pPr algn="just"/>
            <a:r>
              <a:rPr lang="it-IT" sz="1500" dirty="0">
                <a:latin typeface="Exo" panose="00000500000000000000" pitchFamily="2" charset="0"/>
              </a:rPr>
              <a:t>- Viene svolta una veloce presentazione ai lavoratori per condividere i contenuti e formarli sulle nozioni specifiche all’argomento trattato.</a:t>
            </a:r>
          </a:p>
          <a:p>
            <a:pPr algn="just"/>
            <a:endParaRPr lang="it-IT" sz="1500" dirty="0">
              <a:latin typeface="Exo" panose="00000500000000000000" pitchFamily="2" charset="0"/>
            </a:endParaRPr>
          </a:p>
          <a:p>
            <a:pPr algn="just"/>
            <a:r>
              <a:rPr lang="it-IT" sz="1500" dirty="0">
                <a:latin typeface="Exo" panose="00000500000000000000" pitchFamily="2" charset="0"/>
              </a:rPr>
              <a:t>- Si svolge un brainstorming con i dipendenti per recepire anomalie che nel quotidiano riscontrano o per dare idee di miglioramento.</a:t>
            </a:r>
          </a:p>
          <a:p>
            <a:pPr algn="just"/>
            <a:endParaRPr lang="it-IT" sz="1500" dirty="0">
              <a:latin typeface="Exo" panose="00000500000000000000" pitchFamily="2" charset="0"/>
            </a:endParaRPr>
          </a:p>
          <a:p>
            <a:pPr algn="just"/>
            <a:r>
              <a:rPr lang="it-IT" sz="1500" dirty="0">
                <a:latin typeface="Exo" panose="00000500000000000000" pitchFamily="2" charset="0"/>
              </a:rPr>
              <a:t>- Nei giorni successivi si va sul campo e si mettono in opera le azioni condivise.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" y="1114415"/>
            <a:ext cx="4980858" cy="37432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/>
          <a:srcRect t="27501" b="37484"/>
          <a:stretch/>
        </p:blipFill>
        <p:spPr>
          <a:xfrm>
            <a:off x="2317" y="4843361"/>
            <a:ext cx="3769379" cy="69729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6"/>
          <a:srcRect l="49933" t="20954" b="27936"/>
          <a:stretch/>
        </p:blipFill>
        <p:spPr>
          <a:xfrm>
            <a:off x="3773221" y="4843361"/>
            <a:ext cx="1209954" cy="69729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464" y="523095"/>
            <a:ext cx="4620564" cy="4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0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" y="5997942"/>
            <a:ext cx="12192000" cy="84011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64" y="6276387"/>
            <a:ext cx="550182" cy="55018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5"/>
          <a:stretch/>
        </p:blipFill>
        <p:spPr>
          <a:xfrm flipV="1">
            <a:off x="2317" y="-1"/>
            <a:ext cx="12192000" cy="38372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17" y="-1"/>
            <a:ext cx="557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Exo Black" panose="00000A00000000000000" pitchFamily="2" charset="0"/>
              </a:rPr>
              <a:t>Prevenzione – Tecnologia applicata alla Sicurezza</a:t>
            </a:r>
            <a:endParaRPr lang="it-IT" dirty="0">
              <a:solidFill>
                <a:schemeClr val="bg1"/>
              </a:solidFill>
              <a:latin typeface="Exo Black" panose="00000A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1255" y="1932518"/>
            <a:ext cx="4858380" cy="397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30" y="737460"/>
            <a:ext cx="2486312" cy="23431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04" y="3829663"/>
            <a:ext cx="2553297" cy="2182152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13571116">
            <a:off x="6825001" y="3611320"/>
            <a:ext cx="238125" cy="185987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13665831">
            <a:off x="8731847" y="2252116"/>
            <a:ext cx="238125" cy="191058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317" y="409456"/>
            <a:ext cx="62578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>
                <a:latin typeface="Exo" panose="00000500000000000000" pitchFamily="2" charset="0"/>
              </a:rPr>
              <a:t>Safety</a:t>
            </a:r>
            <a:r>
              <a:rPr lang="it-IT" b="1" dirty="0">
                <a:latin typeface="Exo" panose="00000500000000000000" pitchFamily="2" charset="0"/>
              </a:rPr>
              <a:t> Meeting – «Esposizione al rumore»</a:t>
            </a:r>
          </a:p>
          <a:p>
            <a:pPr algn="just"/>
            <a:endParaRPr lang="it-IT" sz="1600" dirty="0">
              <a:latin typeface="Exo" panose="00000500000000000000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-5645" y="737460"/>
            <a:ext cx="876847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latin typeface="Exo" panose="00000500000000000000" pitchFamily="2" charset="0"/>
              </a:rPr>
              <a:t>Cosa è emerso dal brainstorming con gli operatori: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Exo" panose="00000500000000000000" pitchFamily="2" charset="0"/>
              </a:rPr>
              <a:t>«ci avete fatto provare più tipi di tappo o cuffie  anti rumore , più o meno confortevoli. Portarli tante ore è comunque molto fastidioso»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Exo" panose="00000500000000000000" pitchFamily="2" charset="0"/>
              </a:rPr>
              <a:t>«il fastidio nel mettere i tappi nelle orecchie può avvenire subito ma molti di noi lo avvertono forte dopo un po’ che li si indossa»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Exo" panose="00000500000000000000" pitchFamily="2" charset="0"/>
              </a:rPr>
              <a:t>«in zona produzione per regola dobbiamo indossare i tappi sempre per 8 ore , ma molte ore la produzione è ferma e non c’è rumore, possiamo evitare di metterli?»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3175" y="182227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>
                <a:latin typeface="Exo" panose="00000500000000000000" pitchFamily="2" charset="0"/>
              </a:rPr>
              <a:t>L’ultimo punto emerso è stato quello su cui si è ragionato e sul quale il team ha proposto una progetto pilota : «Sicurezza Adattiva»</a:t>
            </a:r>
          </a:p>
          <a:p>
            <a:r>
              <a:rPr lang="it-IT" sz="1200" dirty="0">
                <a:latin typeface="Exo" panose="00000500000000000000" pitchFamily="2" charset="0"/>
              </a:rPr>
              <a:t>Adattarsi cioè al cambiamento del pericolo e del livello di rischio .</a:t>
            </a:r>
          </a:p>
          <a:p>
            <a:endParaRPr lang="it-IT" sz="1200" dirty="0">
              <a:latin typeface="Exo" panose="00000500000000000000" pitchFamily="2" charset="0"/>
            </a:endParaRPr>
          </a:p>
          <a:p>
            <a:r>
              <a:rPr lang="it-IT" sz="1200" dirty="0">
                <a:latin typeface="Exo" panose="00000500000000000000" pitchFamily="2" charset="0"/>
              </a:rPr>
              <a:t>Abbiamo installato un fonometro collegato ad un PLC che a sua volta comanda un semaforo posto sulla linea di produzione nell’area dove operano i lavoratori.</a:t>
            </a:r>
          </a:p>
          <a:p>
            <a:r>
              <a:rPr lang="it-IT" sz="1200" dirty="0">
                <a:latin typeface="Exo" panose="00000500000000000000" pitchFamily="2" charset="0"/>
              </a:rPr>
              <a:t>Le uscite del PLC accendono pertanto le luci di un “semaforo” a seconda del LEX calcolato su 2 minuti, con soglia di intervento impostabile. </a:t>
            </a:r>
          </a:p>
          <a:p>
            <a:r>
              <a:rPr lang="it-IT" sz="1200" dirty="0">
                <a:latin typeface="Exo" panose="00000500000000000000" pitchFamily="2" charset="0"/>
              </a:rPr>
              <a:t>Tale soglia è stata impostata a </a:t>
            </a:r>
            <a:r>
              <a:rPr lang="it-IT" sz="1200" b="1" dirty="0">
                <a:latin typeface="Exo" panose="00000500000000000000" pitchFamily="2" charset="0"/>
              </a:rPr>
              <a:t>86,5dB,</a:t>
            </a:r>
            <a:r>
              <a:rPr lang="it-IT" sz="1200" dirty="0">
                <a:latin typeface="Exo" panose="00000500000000000000" pitchFamily="2" charset="0"/>
              </a:rPr>
              <a:t> “un po’ di meno” degli 87db(A) che rendono obbligatorio l’uso dei Dpi acustici secondo l’art 189 del DLGS 81/08. </a:t>
            </a:r>
          </a:p>
          <a:p>
            <a:r>
              <a:rPr lang="it-IT" sz="1200" dirty="0">
                <a:latin typeface="Exo" panose="00000500000000000000" pitchFamily="2" charset="0"/>
              </a:rPr>
              <a:t>LEX &lt;86,5dB(A) -&gt; semaforo verde</a:t>
            </a:r>
          </a:p>
          <a:p>
            <a:r>
              <a:rPr lang="it-IT" sz="1200" dirty="0">
                <a:latin typeface="Exo" panose="00000500000000000000" pitchFamily="2" charset="0"/>
              </a:rPr>
              <a:t>LEX&gt;=86,5dB(A) -&gt; semaforo rosso.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2277" y="4125759"/>
            <a:ext cx="3825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Exo" panose="00000500000000000000" pitchFamily="2" charset="0"/>
              </a:rPr>
              <a:t>Fermo restando che i DPI sono costantemente disponibili, gli operatori sono avvertiti che quando il semaforo è verde possono non indossare i DPI, </a:t>
            </a:r>
            <a:r>
              <a:rPr lang="it-IT" sz="1200" b="1" dirty="0">
                <a:latin typeface="Exo" panose="00000500000000000000" pitchFamily="2" charset="0"/>
              </a:rPr>
              <a:t>quando è rosso devono indossare i DPI.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619" y="3937693"/>
            <a:ext cx="1158532" cy="87570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691E23D3-CA75-8D0C-4C03-153DA91B669B}"/>
              </a:ext>
            </a:extLst>
          </p:cNvPr>
          <p:cNvSpPr txBox="1"/>
          <p:nvPr/>
        </p:nvSpPr>
        <p:spPr>
          <a:xfrm>
            <a:off x="42277" y="5087039"/>
            <a:ext cx="382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C00000"/>
                </a:solidFill>
                <a:latin typeface="Exo Light" panose="00000400000000000000" pitchFamily="2" charset="0"/>
              </a:rPr>
              <a:t>Risultato</a:t>
            </a:r>
            <a:r>
              <a:rPr lang="it-IT" sz="1200" i="1" dirty="0">
                <a:solidFill>
                  <a:srgbClr val="C00000"/>
                </a:solidFill>
                <a:latin typeface="Exo Light" panose="00000400000000000000" pitchFamily="2" charset="0"/>
              </a:rPr>
              <a:t>: eliminazione della </a:t>
            </a:r>
            <a:r>
              <a:rPr lang="it-IT" sz="1200" i="1" dirty="0" err="1" smtClean="0">
                <a:solidFill>
                  <a:srgbClr val="C00000"/>
                </a:solidFill>
                <a:latin typeface="Exo Light" panose="00000400000000000000" pitchFamily="2" charset="0"/>
              </a:rPr>
              <a:t>sovraprotezione</a:t>
            </a:r>
            <a:r>
              <a:rPr lang="it-IT" sz="1200" i="1" dirty="0" smtClean="0">
                <a:solidFill>
                  <a:srgbClr val="C00000"/>
                </a:solidFill>
                <a:latin typeface="Exo Light" panose="00000400000000000000" pitchFamily="2" charset="0"/>
              </a:rPr>
              <a:t> acustica </a:t>
            </a:r>
            <a:r>
              <a:rPr lang="it-IT" sz="1200" i="1" dirty="0">
                <a:solidFill>
                  <a:srgbClr val="C00000"/>
                </a:solidFill>
                <a:latin typeface="Exo Light" panose="00000400000000000000" pitchFamily="2" charset="0"/>
              </a:rPr>
              <a:t>nei momenti meno </a:t>
            </a:r>
            <a:r>
              <a:rPr lang="it-IT" sz="1200" i="1" dirty="0" smtClean="0">
                <a:solidFill>
                  <a:srgbClr val="C00000"/>
                </a:solidFill>
                <a:latin typeface="Exo Light" panose="00000400000000000000" pitchFamily="2" charset="0"/>
              </a:rPr>
              <a:t>rumorosi</a:t>
            </a:r>
            <a:r>
              <a:rPr lang="it-IT" sz="1200" i="1" dirty="0">
                <a:solidFill>
                  <a:srgbClr val="C00000"/>
                </a:solidFill>
                <a:latin typeface="Exo Light" panose="00000400000000000000" pitchFamily="2" charset="0"/>
              </a:rPr>
              <a:t>; diminuzione del </a:t>
            </a:r>
            <a:r>
              <a:rPr lang="it-IT" sz="1200" i="1" dirty="0" err="1">
                <a:solidFill>
                  <a:srgbClr val="C00000"/>
                </a:solidFill>
                <a:latin typeface="Exo Light" panose="00000400000000000000" pitchFamily="2" charset="0"/>
              </a:rPr>
              <a:t>discomfort</a:t>
            </a:r>
            <a:r>
              <a:rPr lang="it-IT" sz="1200" i="1" dirty="0">
                <a:solidFill>
                  <a:srgbClr val="C00000"/>
                </a:solidFill>
                <a:latin typeface="Exo Light" panose="00000400000000000000" pitchFamily="2" charset="0"/>
              </a:rPr>
              <a:t> dall’uso prolungato dei DPI acustici.</a:t>
            </a:r>
          </a:p>
        </p:txBody>
      </p:sp>
    </p:spTree>
    <p:extLst>
      <p:ext uri="{BB962C8B-B14F-4D97-AF65-F5344CB8AC3E}">
        <p14:creationId xmlns:p14="http://schemas.microsoft.com/office/powerpoint/2010/main" val="289222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" y="5997942"/>
            <a:ext cx="12192000" cy="84011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64" y="6276387"/>
            <a:ext cx="550182" cy="55018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5"/>
          <a:stretch/>
        </p:blipFill>
        <p:spPr>
          <a:xfrm flipV="1">
            <a:off x="2317" y="-1"/>
            <a:ext cx="12192000" cy="38372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17" y="-1"/>
            <a:ext cx="557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Exo Black" panose="00000A00000000000000" pitchFamily="2" charset="0"/>
              </a:rPr>
              <a:t>Prevenzione – Tecnologia applicata alla Sicurezza</a:t>
            </a:r>
            <a:endParaRPr lang="it-IT" dirty="0">
              <a:solidFill>
                <a:schemeClr val="bg1"/>
              </a:solidFill>
              <a:latin typeface="Exo Black" panose="00000A0000000000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17" y="409456"/>
            <a:ext cx="62578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>
                <a:latin typeface="Exo" panose="00000500000000000000" pitchFamily="2" charset="0"/>
              </a:rPr>
              <a:t>Safety</a:t>
            </a:r>
            <a:r>
              <a:rPr lang="it-IT" b="1" dirty="0">
                <a:latin typeface="Exo" panose="00000500000000000000" pitchFamily="2" charset="0"/>
              </a:rPr>
              <a:t> Meeting – «Lavoro isolato»</a:t>
            </a:r>
          </a:p>
          <a:p>
            <a:pPr algn="just"/>
            <a:endParaRPr lang="it-IT" sz="1600" dirty="0">
              <a:latin typeface="Exo" panose="00000500000000000000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-5645" y="737460"/>
            <a:ext cx="12314264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latin typeface="Exo" panose="00000500000000000000" pitchFamily="2" charset="0"/>
              </a:rPr>
              <a:t>Brainstorming con i dipendenti sul rischio dell’assenza di soccorso durante lavori isolati nel quale si sono individuate le seguenti aree e attività critiche: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Exo" panose="00000500000000000000" pitchFamily="2" charset="0"/>
              </a:rPr>
              <a:t>Operazioni di preparazione o manutenzione presso impianti tecnologici;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Exo" panose="00000500000000000000" pitchFamily="2" charset="0"/>
              </a:rPr>
              <a:t>Operazioni di manutenzione presso impianti di lavaggio CIP ubicati in aree sotterranee;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Exo" panose="00000500000000000000" pitchFamily="2" charset="0"/>
              </a:rPr>
              <a:t>Interventi di reperibilità domenicale del Capo Turno e dei manutentori con lo Stabilimento semi vuoto.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r="10409" b="8114"/>
          <a:stretch/>
        </p:blipFill>
        <p:spPr bwMode="auto">
          <a:xfrm>
            <a:off x="5805048" y="1578641"/>
            <a:ext cx="875332" cy="71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53" y="2515140"/>
            <a:ext cx="689522" cy="6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3BD1CA6E-35DD-40AE-B2CA-8C36692952AA}"/>
              </a:ext>
            </a:extLst>
          </p:cNvPr>
          <p:cNvSpPr txBox="1"/>
          <p:nvPr/>
        </p:nvSpPr>
        <p:spPr>
          <a:xfrm>
            <a:off x="6639470" y="1670642"/>
            <a:ext cx="51013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>
                <a:solidFill>
                  <a:srgbClr val="FF0000"/>
                </a:solidFill>
                <a:latin typeface="Exo ExtraBold" panose="00000900000000000000" pitchFamily="2" charset="0"/>
              </a:rPr>
              <a:t>L’allarme automatico - </a:t>
            </a:r>
            <a:r>
              <a:rPr lang="it-IT" sz="1100" i="1" dirty="0">
                <a:latin typeface="Exo" panose="00000500000000000000" pitchFamily="2" charset="0"/>
              </a:rPr>
              <a:t>Nel caso in cui l’operatore che indossa il dispositivo inciampi o accusi un malore che provoca la caduta a terra, il dispositivo manda un segnale sonoro di preallarme.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3BD1CA6E-35DD-40AE-B2CA-8C36692952AA}"/>
              </a:ext>
            </a:extLst>
          </p:cNvPr>
          <p:cNvSpPr txBox="1"/>
          <p:nvPr/>
        </p:nvSpPr>
        <p:spPr>
          <a:xfrm>
            <a:off x="6639470" y="2475181"/>
            <a:ext cx="5101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>
                <a:solidFill>
                  <a:srgbClr val="FF0000"/>
                </a:solidFill>
                <a:latin typeface="Exo ExtraBold" panose="00000900000000000000" pitchFamily="2" charset="0"/>
              </a:rPr>
              <a:t>L’allarme manuale - </a:t>
            </a:r>
            <a:r>
              <a:rPr lang="it-IT" sz="1100" i="1" dirty="0">
                <a:latin typeface="Exo" panose="00000500000000000000" pitchFamily="2" charset="0"/>
              </a:rPr>
              <a:t>Nel caso in cui l’operatore che indossa il dispositivo accusi un malore, non si senta bene e necessiti di soccorso può alzare la linguetta del dispositivo e schiacciare il tasto centrale mandando un segnale di preallarme.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3BD1CA6E-35DD-40AE-B2CA-8C36692952AA}"/>
              </a:ext>
            </a:extLst>
          </p:cNvPr>
          <p:cNvSpPr txBox="1"/>
          <p:nvPr/>
        </p:nvSpPr>
        <p:spPr>
          <a:xfrm>
            <a:off x="6639470" y="3338430"/>
            <a:ext cx="510138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b="1" i="1" dirty="0">
                <a:latin typeface="Exo" panose="00000500000000000000" pitchFamily="2" charset="0"/>
              </a:rPr>
              <a:t>In entrambi i casi:</a:t>
            </a:r>
          </a:p>
          <a:p>
            <a:pPr algn="just"/>
            <a:r>
              <a:rPr lang="it-IT" sz="1100" i="1" dirty="0">
                <a:latin typeface="Exo" panose="00000500000000000000" pitchFamily="2" charset="0"/>
              </a:rPr>
              <a:t>Se si tratta di un falso allarme, l’operatore ha 30 secondi per annullare il segnale premendo il tasto centrale posizionato sulla linguetta rossa.</a:t>
            </a:r>
          </a:p>
          <a:p>
            <a:pPr algn="just"/>
            <a:r>
              <a:rPr lang="it-IT" sz="1100" i="1" dirty="0">
                <a:latin typeface="Exo" panose="00000500000000000000" pitchFamily="2" charset="0"/>
              </a:rPr>
              <a:t>Passati i 30 secondi, il segnale di preallarme diventa un segnale acustico continuo e parte l’allarme.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100" i="1" dirty="0">
              <a:latin typeface="Exo" panose="000005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Exo" panose="00000500000000000000" pitchFamily="2" charset="0"/>
              </a:rPr>
              <a:t>Il segnale d’allarme mandato dal dispositivo si traduce in: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Exo" panose="00000500000000000000" pitchFamily="2" charset="0"/>
              </a:rPr>
              <a:t>Segnalazione acustica in Portineria;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Exo" panose="00000500000000000000" pitchFamily="2" charset="0"/>
              </a:rPr>
              <a:t>Invio di mail all’indirizzo della Portineria, Responsabile Portineria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it-IT" sz="1100" i="1" dirty="0">
                <a:latin typeface="Exo" panose="00000500000000000000" pitchFamily="2" charset="0"/>
              </a:rPr>
              <a:t>Invio di SMS sui telefoni di Responsabile Portineria e Responsabile Sicurezza.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826518" y="1753734"/>
            <a:ext cx="392556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latin typeface="Exo" panose="00000500000000000000" pitchFamily="2" charset="0"/>
              </a:rPr>
              <a:t>Acquistato e dato in dotazione un dispositivo di allerta “uomo a terra” il quale inoltra un allarme non appena il sensore percepisce un brusco cambio di inclinazione/impatto della persona che lo indossa. </a:t>
            </a:r>
          </a:p>
          <a:p>
            <a:r>
              <a:rPr lang="it-IT" sz="1200" dirty="0">
                <a:latin typeface="Exo" panose="00000500000000000000" pitchFamily="2" charset="0"/>
              </a:rPr>
              <a:t>L’allarme può essere mandato anche manualmente da chi indossa il dispositivo  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4" t="2831" r="11646" b="16550"/>
          <a:stretch/>
        </p:blipFill>
        <p:spPr bwMode="auto">
          <a:xfrm>
            <a:off x="7873996" y="5204884"/>
            <a:ext cx="674119" cy="83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1644" y="5249426"/>
            <a:ext cx="2029899" cy="846868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="" xmlns:a16="http://schemas.microsoft.com/office/drawing/2014/main" id="{CF7E7B09-F907-44D8-A04E-FF3BF03E55F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0931" y="2954732"/>
            <a:ext cx="2714463" cy="3082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38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" y="5997942"/>
            <a:ext cx="12192000" cy="84011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64" y="6276387"/>
            <a:ext cx="550182" cy="55018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5"/>
          <a:stretch/>
        </p:blipFill>
        <p:spPr>
          <a:xfrm flipV="1">
            <a:off x="2317" y="-1"/>
            <a:ext cx="12192000" cy="38372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A96D8654-2E57-0B04-9C79-4A8FAA1A0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7" y="744257"/>
            <a:ext cx="3611645" cy="511159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C29F6B36-E1AC-9A7F-7DE6-FBB5AAA2E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9209" y="948559"/>
            <a:ext cx="4023378" cy="24466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762EBD4A-6A75-879B-D532-3D5889FC6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545" y="4021382"/>
            <a:ext cx="4017042" cy="185935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3CADC2B1-3116-CDB4-AF7F-3512D3FD3A01}"/>
              </a:ext>
            </a:extLst>
          </p:cNvPr>
          <p:cNvSpPr txBox="1"/>
          <p:nvPr/>
        </p:nvSpPr>
        <p:spPr>
          <a:xfrm>
            <a:off x="3990933" y="1203513"/>
            <a:ext cx="3129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Exo" panose="00000500000000000000" pitchFamily="2" charset="0"/>
              </a:rPr>
              <a:t>Centrale del Latte di Roma ha ottenuto la certificazione del suo Sistema di Gestione della Sicurezza secondo OHSAS 18001 nel 2014 e la mantiene ad oggi secondo lo standard ISO 45001:2018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E488D2A6-4CE5-32DF-3852-0347E529B52D}"/>
              </a:ext>
            </a:extLst>
          </p:cNvPr>
          <p:cNvSpPr txBox="1"/>
          <p:nvPr/>
        </p:nvSpPr>
        <p:spPr>
          <a:xfrm>
            <a:off x="7474773" y="574980"/>
            <a:ext cx="4232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Exo ExtraBold" panose="00000900000000000000" pitchFamily="2" charset="0"/>
              </a:rPr>
              <a:t>Continuo monitoraggio delle performance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EC5065CE-4047-8A3E-ADB9-998E414E3C4E}"/>
              </a:ext>
            </a:extLst>
          </p:cNvPr>
          <p:cNvSpPr txBox="1"/>
          <p:nvPr/>
        </p:nvSpPr>
        <p:spPr>
          <a:xfrm>
            <a:off x="7263176" y="3704273"/>
            <a:ext cx="4655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Exo ExtraBold" panose="00000900000000000000" pitchFamily="2" charset="0"/>
              </a:defRPr>
            </a:lvl1pPr>
          </a:lstStyle>
          <a:p>
            <a:r>
              <a:rPr lang="it-IT" dirty="0"/>
              <a:t>Gestione delle Non Conformità e dei </a:t>
            </a:r>
            <a:r>
              <a:rPr lang="it-IT" dirty="0" err="1"/>
              <a:t>Near</a:t>
            </a:r>
            <a:r>
              <a:rPr lang="it-IT" dirty="0"/>
              <a:t> Miss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317" y="-1"/>
            <a:ext cx="2589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Exo Black" panose="00000A00000000000000" pitchFamily="2" charset="0"/>
              </a:rPr>
              <a:t>I nostri risultati</a:t>
            </a:r>
            <a:endParaRPr lang="it-IT" dirty="0">
              <a:solidFill>
                <a:schemeClr val="bg1"/>
              </a:solidFill>
              <a:latin typeface="Exo Black" panose="00000A00000000000000" pitchFamily="2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3CADC2B1-3116-CDB4-AF7F-3512D3FD3A01}"/>
              </a:ext>
            </a:extLst>
          </p:cNvPr>
          <p:cNvSpPr txBox="1"/>
          <p:nvPr/>
        </p:nvSpPr>
        <p:spPr>
          <a:xfrm>
            <a:off x="3990933" y="4042827"/>
            <a:ext cx="3129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Exo" panose="00000500000000000000" pitchFamily="2" charset="0"/>
              </a:rPr>
              <a:t>Monitoraggio dei KPI e condivisione dei risultati con il personale tramite info </a:t>
            </a:r>
            <a:r>
              <a:rPr lang="it-IT" dirty="0" err="1">
                <a:latin typeface="Exo" panose="00000500000000000000" pitchFamily="2" charset="0"/>
              </a:rPr>
              <a:t>point</a:t>
            </a:r>
            <a:r>
              <a:rPr lang="it-IT" dirty="0">
                <a:latin typeface="Exo" panose="00000500000000000000" pitchFamily="2" charset="0"/>
              </a:rPr>
              <a:t> (</a:t>
            </a:r>
            <a:r>
              <a:rPr lang="it-IT" dirty="0" err="1">
                <a:latin typeface="Exo" panose="00000500000000000000" pitchFamily="2" charset="0"/>
              </a:rPr>
              <a:t>Safety</a:t>
            </a:r>
            <a:r>
              <a:rPr lang="it-IT" dirty="0">
                <a:latin typeface="Exo" panose="00000500000000000000" pitchFamily="2" charset="0"/>
              </a:rPr>
              <a:t> corner)  o in riunione dedicate.</a:t>
            </a:r>
          </a:p>
        </p:txBody>
      </p:sp>
    </p:spTree>
    <p:extLst>
      <p:ext uri="{BB962C8B-B14F-4D97-AF65-F5344CB8AC3E}">
        <p14:creationId xmlns:p14="http://schemas.microsoft.com/office/powerpoint/2010/main" val="204749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" y="6039569"/>
            <a:ext cx="12192000" cy="84011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64" y="6276387"/>
            <a:ext cx="550182" cy="55018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5"/>
          <a:stretch/>
        </p:blipFill>
        <p:spPr>
          <a:xfrm flipV="1">
            <a:off x="2317" y="-1"/>
            <a:ext cx="12192000" cy="383721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488614" y="1037270"/>
            <a:ext cx="11303515" cy="4151648"/>
            <a:chOff x="53340" y="1165970"/>
            <a:chExt cx="12114548" cy="4710653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1"/>
            <a:stretch/>
          </p:blipFill>
          <p:spPr>
            <a:xfrm>
              <a:off x="53340" y="1456566"/>
              <a:ext cx="11672936" cy="4420057"/>
            </a:xfrm>
            <a:prstGeom prst="rect">
              <a:avLst/>
            </a:prstGeom>
          </p:spPr>
        </p:pic>
        <p:sp>
          <p:nvSpPr>
            <p:cNvPr id="7" name="Rettangolo arrotondato 6"/>
            <p:cNvSpPr/>
            <p:nvPr/>
          </p:nvSpPr>
          <p:spPr>
            <a:xfrm>
              <a:off x="3559629" y="2555421"/>
              <a:ext cx="865414" cy="212272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latin typeface="Exo" panose="00000500000000000000" pitchFamily="2" charset="0"/>
                </a:rPr>
                <a:t>917</a:t>
              </a: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9133187" y="1475157"/>
              <a:ext cx="865414" cy="21227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latin typeface="Exo" panose="00000500000000000000" pitchFamily="2" charset="0"/>
                </a:rPr>
                <a:t>1.303</a:t>
              </a:r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11227526" y="3575123"/>
              <a:ext cx="865414" cy="21227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  <a:latin typeface="Exo" panose="00000500000000000000" pitchFamily="2" charset="0"/>
                </a:rPr>
                <a:t>553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9058238" y="1165970"/>
              <a:ext cx="10153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latin typeface="Exo" panose="00000500000000000000" pitchFamily="2" charset="0"/>
                </a:rPr>
                <a:t>Record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152577" y="3268692"/>
              <a:ext cx="10153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latin typeface="Exo" panose="00000500000000000000" pitchFamily="2" charset="0"/>
                </a:rPr>
                <a:t>Current </a:t>
              </a: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-10440" y="445473"/>
            <a:ext cx="11800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Exo" panose="00000500000000000000" pitchFamily="2" charset="0"/>
              </a:rPr>
              <a:t>Negli ultimi anni il numero degli infortuni si è ridotto drasticamente. Il numero dei giorni senza infortuni è aumentato da 917, a 1303 (record attuale) . </a:t>
            </a:r>
          </a:p>
          <a:p>
            <a:r>
              <a:rPr lang="it-IT" sz="1400" dirty="0">
                <a:latin typeface="Exo" panose="00000500000000000000" pitchFamily="2" charset="0"/>
              </a:rPr>
              <a:t>Al 30/6 il conteggio era di 553 giorni (</a:t>
            </a:r>
            <a:r>
              <a:rPr lang="it-IT" sz="1400" i="1" dirty="0">
                <a:latin typeface="Exo" panose="00000500000000000000" pitchFamily="2" charset="0"/>
              </a:rPr>
              <a:t>615 al 31/8</a:t>
            </a:r>
            <a:r>
              <a:rPr lang="it-IT" sz="1400" dirty="0">
                <a:latin typeface="Exo" panose="00000500000000000000" pitchFamily="2" charset="0"/>
              </a:rPr>
              <a:t>)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317" y="-1"/>
            <a:ext cx="5014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Exo Black" panose="00000A00000000000000" pitchFamily="2" charset="0"/>
              </a:rPr>
              <a:t>I nostri risultati – La nostra ambizione</a:t>
            </a:r>
            <a:endParaRPr lang="it-IT" dirty="0">
              <a:solidFill>
                <a:schemeClr val="bg1"/>
              </a:solidFill>
              <a:latin typeface="Exo Black" panose="00000A00000000000000" pitchFamily="2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5591281"/>
            <a:ext cx="12196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Exo" panose="00000500000000000000" pitchFamily="2" charset="0"/>
              </a:rPr>
              <a:t>L’obiettivo di Centrale </a:t>
            </a:r>
            <a:r>
              <a:rPr lang="it-IT" sz="1400">
                <a:latin typeface="Exo" panose="00000500000000000000" pitchFamily="2" charset="0"/>
              </a:rPr>
              <a:t>del Latte </a:t>
            </a:r>
            <a:r>
              <a:rPr lang="it-IT" sz="1400" dirty="0">
                <a:latin typeface="Exo" panose="00000500000000000000" pitchFamily="2" charset="0"/>
              </a:rPr>
              <a:t>di Roma è lo </a:t>
            </a:r>
            <a:r>
              <a:rPr lang="it-IT" sz="1400" b="1" dirty="0">
                <a:latin typeface="Exo" panose="00000500000000000000" pitchFamily="2" charset="0"/>
              </a:rPr>
              <a:t>zero infortuni</a:t>
            </a:r>
            <a:r>
              <a:rPr lang="it-IT" sz="1400" dirty="0">
                <a:latin typeface="Exo" panose="00000500000000000000" pitchFamily="2" charset="0"/>
              </a:rPr>
              <a:t>,  i record sono interruzioni verso il cammino verso la </a:t>
            </a:r>
            <a:r>
              <a:rPr lang="it-IT" sz="1400" b="1" dirty="0">
                <a:latin typeface="Exo" panose="00000500000000000000" pitchFamily="2" charset="0"/>
              </a:rPr>
              <a:t>totale Sicurezza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453955" y="5106268"/>
            <a:ext cx="53788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Exo" panose="00000500000000000000" pitchFamily="2" charset="0"/>
              </a:rPr>
              <a:t>Se infortuni &gt;0  sicurezza = 0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666580" y="4785929"/>
            <a:ext cx="11244473" cy="320339"/>
            <a:chOff x="674531" y="4932795"/>
            <a:chExt cx="11244473" cy="320339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674531" y="4945357"/>
              <a:ext cx="62269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Exo" panose="00000500000000000000" pitchFamily="2" charset="0"/>
                </a:rPr>
                <a:t>2014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0626585" y="4932796"/>
              <a:ext cx="12924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Exo" panose="00000500000000000000" pitchFamily="2" charset="0"/>
                </a:rPr>
                <a:t>31/06/2023</a:t>
              </a: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1297221" y="4932795"/>
              <a:ext cx="930186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1" name="Connettore 2 20"/>
            <p:cNvCxnSpPr>
              <a:stCxn id="12" idx="1"/>
              <a:endCxn id="20" idx="1"/>
            </p:cNvCxnSpPr>
            <p:nvPr/>
          </p:nvCxnSpPr>
          <p:spPr>
            <a:xfrm>
              <a:off x="1297221" y="5086684"/>
              <a:ext cx="9329364" cy="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8408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1335</Words>
  <Application>Microsoft Office PowerPoint</Application>
  <PresentationFormat>Widescreen</PresentationFormat>
  <Paragraphs>145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Exo</vt:lpstr>
      <vt:lpstr>Exo Black</vt:lpstr>
      <vt:lpstr>Exo ExtraBold</vt:lpstr>
      <vt:lpstr>Exo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MEDICI Stefano</dc:creator>
  <cp:lastModifiedBy>MEDICI Stefano</cp:lastModifiedBy>
  <cp:revision>311</cp:revision>
  <cp:lastPrinted>2023-09-26T14:47:53Z</cp:lastPrinted>
  <dcterms:created xsi:type="dcterms:W3CDTF">2023-03-28T12:14:29Z</dcterms:created>
  <dcterms:modified xsi:type="dcterms:W3CDTF">2023-09-27T08:23:35Z</dcterms:modified>
</cp:coreProperties>
</file>