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5"/>
  </p:notesMasterIdLst>
  <p:handoutMasterIdLst>
    <p:handoutMasterId r:id="rId6"/>
  </p:handoutMasterIdLst>
  <p:sldIdLst>
    <p:sldId id="264" r:id="rId2"/>
    <p:sldId id="289" r:id="rId3"/>
    <p:sldId id="290" r:id="rId4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E07B2F-6A43-4F81-AE16-3CB8DC237E6F}" v="48" dt="2022-04-05T15:06:22.42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93" autoAdjust="0"/>
    <p:restoredTop sz="95084" autoAdjust="0"/>
  </p:normalViewPr>
  <p:slideViewPr>
    <p:cSldViewPr>
      <p:cViewPr varScale="1">
        <p:scale>
          <a:sx n="78" d="100"/>
          <a:sy n="78" d="100"/>
        </p:scale>
        <p:origin x="1238" y="6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984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92796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CD54B-BA35-E74C-A707-269E415D3CE8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92796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59456-E936-774A-958C-C00FC3B39C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3866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592796" y="0"/>
            <a:ext cx="4278154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1C07F-8D8D-4225-83CB-641155BF0171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87267" y="3271382"/>
            <a:ext cx="7898130" cy="2676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56220"/>
            <a:ext cx="4278154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592796" y="6456220"/>
            <a:ext cx="4278154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6F4CE-1563-463F-8E85-CEAF288284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0429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268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Titillium-Semibold"/>
                <a:cs typeface="Titillium-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70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Titillium-Semibold"/>
                <a:cs typeface="Titillium-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201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Titillium-Semibold"/>
                <a:cs typeface="Titillium-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897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43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PPT istituzionale slide.jp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197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756" y="825699"/>
            <a:ext cx="8086486" cy="392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chemeClr val="bg1"/>
                </a:solidFill>
                <a:latin typeface="Titillium-Semibold"/>
                <a:cs typeface="Titillium-Semibold"/>
              </a:defRPr>
            </a:lvl1pPr>
          </a:lstStyle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0" y="6757199"/>
            <a:ext cx="9144000" cy="100965"/>
          </a:xfrm>
          <a:custGeom>
            <a:avLst/>
            <a:gdLst/>
            <a:ahLst/>
            <a:cxnLst/>
            <a:rect l="l" t="t" r="r" b="b"/>
            <a:pathLst>
              <a:path w="9144000" h="100965">
                <a:moveTo>
                  <a:pt x="0" y="100799"/>
                </a:moveTo>
                <a:lnTo>
                  <a:pt x="9144000" y="100799"/>
                </a:lnTo>
                <a:lnTo>
                  <a:pt x="9144000" y="0"/>
                </a:lnTo>
                <a:lnTo>
                  <a:pt x="0" y="0"/>
                </a:lnTo>
                <a:lnTo>
                  <a:pt x="0" y="10079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7300" y="1418850"/>
            <a:ext cx="8089399" cy="3662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8862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arrotondato 17"/>
          <p:cNvSpPr/>
          <p:nvPr/>
        </p:nvSpPr>
        <p:spPr>
          <a:xfrm>
            <a:off x="76200" y="1447800"/>
            <a:ext cx="4343400" cy="199548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1600" b="1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INTERVENTI</a:t>
            </a:r>
          </a:p>
          <a:p>
            <a:pPr lvl="0" algn="just">
              <a:lnSpc>
                <a:spcPts val="1200"/>
              </a:lnSpc>
            </a:pP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Ai sensi art. 5 DI 28/12/2021:</a:t>
            </a:r>
          </a:p>
          <a:p>
            <a:pPr marL="180975" lvl="0" indent="-180975" algn="just">
              <a:lnSpc>
                <a:spcPts val="1200"/>
              </a:lnSpc>
              <a:buFont typeface="Wingdings" panose="05000000000000000000" pitchFamily="2" charset="2"/>
              <a:buChar char="ü"/>
            </a:pP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Riqualificazione </a:t>
            </a:r>
            <a:r>
              <a:rPr lang="it-IT" sz="12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energetica</a:t>
            </a: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;</a:t>
            </a:r>
          </a:p>
          <a:p>
            <a:pPr marL="180975" lvl="0" indent="-180975" algn="just">
              <a:lnSpc>
                <a:spcPts val="1200"/>
              </a:lnSpc>
              <a:buFont typeface="Wingdings" panose="05000000000000000000" pitchFamily="2" charset="2"/>
              <a:buChar char="ü"/>
            </a:pP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Riqualificazione </a:t>
            </a:r>
            <a:r>
              <a:rPr lang="it-IT" sz="12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antisismica</a:t>
            </a: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;</a:t>
            </a:r>
          </a:p>
          <a:p>
            <a:pPr marL="180975" lvl="0" indent="-180975" algn="just">
              <a:lnSpc>
                <a:spcPts val="1200"/>
              </a:lnSpc>
              <a:buFont typeface="Wingdings" panose="05000000000000000000" pitchFamily="2" charset="2"/>
              <a:buChar char="ü"/>
            </a:pP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Eliminazione </a:t>
            </a:r>
            <a:r>
              <a:rPr lang="it-IT" sz="12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barriere architettoniche</a:t>
            </a: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;</a:t>
            </a:r>
          </a:p>
          <a:p>
            <a:pPr marL="180975" lvl="0" indent="-180975" algn="just">
              <a:lnSpc>
                <a:spcPts val="1200"/>
              </a:lnSpc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Interventi edilizi </a:t>
            </a: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funzionali alle riqualificazioni;</a:t>
            </a:r>
          </a:p>
          <a:p>
            <a:pPr marL="180975" lvl="0" indent="-180975" algn="just">
              <a:lnSpc>
                <a:spcPts val="1200"/>
              </a:lnSpc>
              <a:buFont typeface="Wingdings" panose="05000000000000000000" pitchFamily="2" charset="2"/>
              <a:buChar char="ü"/>
            </a:pP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Piscine termali e attrezzature per </a:t>
            </a:r>
            <a:r>
              <a:rPr lang="it-IT" sz="12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attività termali</a:t>
            </a: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;</a:t>
            </a:r>
          </a:p>
          <a:p>
            <a:pPr marL="180975" lvl="0" indent="-180975" algn="just">
              <a:lnSpc>
                <a:spcPts val="1200"/>
              </a:lnSpc>
              <a:buFont typeface="Wingdings" panose="05000000000000000000" pitchFamily="2" charset="2"/>
              <a:buChar char="ü"/>
            </a:pP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Interventi </a:t>
            </a:r>
            <a:r>
              <a:rPr lang="it-IT" sz="12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digitalizzazione</a:t>
            </a: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;</a:t>
            </a:r>
          </a:p>
          <a:p>
            <a:pPr marL="180975" lvl="0" indent="-180975" algn="just">
              <a:lnSpc>
                <a:spcPts val="1200"/>
              </a:lnSpc>
              <a:buFont typeface="Wingdings" panose="05000000000000000000" pitchFamily="2" charset="2"/>
              <a:buChar char="ü"/>
            </a:pP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Acquisto/rinnovo </a:t>
            </a:r>
            <a:r>
              <a:rPr lang="it-IT" sz="12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arredi</a:t>
            </a: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;</a:t>
            </a:r>
          </a:p>
          <a:p>
            <a:pPr marL="180975" lvl="0" indent="-180975" algn="just">
              <a:lnSpc>
                <a:spcPts val="1200"/>
              </a:lnSpc>
              <a:buFont typeface="Wingdings" panose="05000000000000000000" pitchFamily="2" charset="2"/>
              <a:buChar char="ü"/>
            </a:pP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Interventi riguardanti </a:t>
            </a:r>
            <a:r>
              <a:rPr lang="it-IT" sz="12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centri termali, porti turistici, parchi tematici, </a:t>
            </a:r>
            <a:r>
              <a:rPr lang="it-IT" sz="1150" dirty="0">
                <a:solidFill>
                  <a:prstClr val="black"/>
                </a:solidFill>
                <a:latin typeface="Baskerville Old Face" panose="02020602080505020303" pitchFamily="18" charset="0"/>
              </a:rPr>
              <a:t>inclusi parchi acquatici e faunistici.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6200" y="228600"/>
            <a:ext cx="8991600" cy="553998"/>
          </a:xfrm>
        </p:spPr>
        <p:txBody>
          <a:bodyPr/>
          <a:lstStyle/>
          <a:p>
            <a:pPr algn="ctr"/>
            <a:r>
              <a:rPr lang="it-IT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Requisiti, criteri, condizioni: Art. 3 DL 152/2021 </a:t>
            </a:r>
          </a:p>
        </p:txBody>
      </p:sp>
      <p:sp>
        <p:nvSpPr>
          <p:cNvPr id="14" name="Rettangolo arrotondato 13"/>
          <p:cNvSpPr/>
          <p:nvPr/>
        </p:nvSpPr>
        <p:spPr>
          <a:xfrm>
            <a:off x="4724400" y="1434644"/>
            <a:ext cx="4191000" cy="200431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SOGGETTI BENEFICIARI</a:t>
            </a:r>
          </a:p>
          <a:p>
            <a:pPr>
              <a:lnSpc>
                <a:spcPts val="1100"/>
              </a:lnSpc>
            </a:pP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i </a:t>
            </a:r>
            <a:r>
              <a:rPr lang="it-IT" sz="1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gestori</a:t>
            </a: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 e i </a:t>
            </a:r>
            <a:r>
              <a:rPr lang="it-IT" sz="1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proprietari</a:t>
            </a: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 di </a:t>
            </a:r>
            <a:r>
              <a:rPr lang="it-IT" sz="1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attività ricettizia </a:t>
            </a: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(art. 1, co. 4 DL 152/2021 e art. 4 DI), di:</a:t>
            </a:r>
          </a:p>
          <a:p>
            <a:pPr marL="180975" indent="-180975">
              <a:lnSpc>
                <a:spcPts val="1100"/>
              </a:lnSpc>
              <a:buFont typeface="Wingdings" panose="05000000000000000000" pitchFamily="2" charset="2"/>
              <a:buChar char="ü"/>
            </a:pP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Imprese </a:t>
            </a:r>
            <a:r>
              <a:rPr lang="it-IT" sz="1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alberghiere</a:t>
            </a: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;</a:t>
            </a:r>
          </a:p>
          <a:p>
            <a:pPr marL="180975" indent="-180975">
              <a:lnSpc>
                <a:spcPts val="1100"/>
              </a:lnSpc>
              <a:buFont typeface="Wingdings" panose="05000000000000000000" pitchFamily="2" charset="2"/>
              <a:buChar char="ü"/>
            </a:pP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Imprese </a:t>
            </a:r>
            <a:r>
              <a:rPr lang="it-IT" sz="1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agrituristiche</a:t>
            </a: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;</a:t>
            </a:r>
          </a:p>
          <a:p>
            <a:pPr marL="180975" indent="-180975">
              <a:lnSpc>
                <a:spcPts val="1100"/>
              </a:lnSpc>
              <a:buFont typeface="Wingdings" panose="05000000000000000000" pitchFamily="2" charset="2"/>
              <a:buChar char="ü"/>
            </a:pP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Imprese che gestiscono </a:t>
            </a:r>
            <a:r>
              <a:rPr lang="it-IT" sz="1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strutture ricettive all’aria aperta</a:t>
            </a: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;</a:t>
            </a:r>
          </a:p>
          <a:p>
            <a:pPr marL="180975" indent="-180975">
              <a:lnSpc>
                <a:spcPts val="1100"/>
              </a:lnSpc>
              <a:buFont typeface="Wingdings" panose="05000000000000000000" pitchFamily="2" charset="2"/>
              <a:buChar char="ü"/>
            </a:pP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Imprese comparto </a:t>
            </a:r>
            <a:r>
              <a:rPr lang="it-IT" sz="1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turistico, ricreativo, fieristico e congressuale </a:t>
            </a: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compresi </a:t>
            </a:r>
            <a:r>
              <a:rPr lang="it-IT" sz="1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stabilimenti balneari</a:t>
            </a: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, </a:t>
            </a:r>
            <a:r>
              <a:rPr lang="it-IT" sz="1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complessi termali</a:t>
            </a: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, </a:t>
            </a:r>
            <a:r>
              <a:rPr lang="it-IT" sz="1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porti turistici</a:t>
            </a: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, </a:t>
            </a:r>
            <a:r>
              <a:rPr lang="it-IT" sz="1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parchi tematici </a:t>
            </a:r>
            <a:r>
              <a:rPr lang="it-IT" sz="1150" dirty="0">
                <a:solidFill>
                  <a:schemeClr val="tx1"/>
                </a:solidFill>
                <a:latin typeface="Baskerville Old Face" panose="02020602080505020303" pitchFamily="18" charset="0"/>
              </a:rPr>
              <a:t>inclusi parchi acquatici e faunistici.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0" y="723114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PNRR: Misura: M1C3, Intervento 4.2.5 Fondo Rotativo imprese (FRI) per il sostegno alla imprese e gli investimenti di sviluppo </a:t>
            </a:r>
          </a:p>
        </p:txBody>
      </p:sp>
      <p:sp>
        <p:nvSpPr>
          <p:cNvPr id="3" name="AutoShape 2" descr="turismo Italia">
            <a:extLst>
              <a:ext uri="{FF2B5EF4-FFF2-40B4-BE49-F238E27FC236}">
                <a16:creationId xmlns:a16="http://schemas.microsoft.com/office/drawing/2014/main" id="{7E525AC8-2C99-4CB4-9413-CCEFD50522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" name="Elemento grafico 3">
            <a:extLst>
              <a:ext uri="{FF2B5EF4-FFF2-40B4-BE49-F238E27FC236}">
                <a16:creationId xmlns:a16="http://schemas.microsoft.com/office/drawing/2014/main" id="{7786C2CA-8A2D-4D6E-9B45-343B593501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850" t="24278" r="7123" b="19318"/>
          <a:stretch/>
        </p:blipFill>
        <p:spPr bwMode="auto">
          <a:xfrm>
            <a:off x="76200" y="5739765"/>
            <a:ext cx="2236470" cy="8134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" name="Rettangolo arrotondato 17">
            <a:extLst>
              <a:ext uri="{FF2B5EF4-FFF2-40B4-BE49-F238E27FC236}">
                <a16:creationId xmlns:a16="http://schemas.microsoft.com/office/drawing/2014/main" id="{83F09011-1B7A-4287-9CA4-60C7205F2D2F}"/>
              </a:ext>
            </a:extLst>
          </p:cNvPr>
          <p:cNvSpPr/>
          <p:nvPr/>
        </p:nvSpPr>
        <p:spPr>
          <a:xfrm>
            <a:off x="4724400" y="3733800"/>
            <a:ext cx="4191000" cy="200431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1600" b="1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TERMINI CONCLUSIONE INTERVENTI </a:t>
            </a:r>
          </a:p>
          <a:p>
            <a:pPr marL="179388" lvl="0" indent="-179388">
              <a:buFont typeface="Wingdings" panose="05000000000000000000" pitchFamily="2" charset="2"/>
              <a:buChar char="ü"/>
            </a:pPr>
            <a:r>
              <a:rPr lang="it-IT" sz="1100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AVVIATI: entro </a:t>
            </a:r>
            <a:r>
              <a:rPr lang="it-IT" sz="1100" b="1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6 mesi </a:t>
            </a:r>
            <a:r>
              <a:rPr lang="it-IT" sz="1100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Stipula contratto finanziamento</a:t>
            </a:r>
          </a:p>
          <a:p>
            <a:pPr marL="179388" lvl="0" indent="-179388">
              <a:buFont typeface="Wingdings" panose="05000000000000000000" pitchFamily="2" charset="2"/>
              <a:buChar char="ü"/>
            </a:pPr>
            <a:r>
              <a:rPr lang="it-IT" sz="1100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CONCLUSI: entro </a:t>
            </a:r>
            <a:r>
              <a:rPr lang="it-IT" sz="1100" b="1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30 mesi </a:t>
            </a:r>
            <a:r>
              <a:rPr lang="it-IT" sz="1100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Stipula contratto finanziamento</a:t>
            </a:r>
          </a:p>
          <a:p>
            <a:pPr marL="179388" lvl="0" indent="-179388">
              <a:buFont typeface="Wingdings" panose="05000000000000000000" pitchFamily="2" charset="2"/>
              <a:buChar char="ü"/>
            </a:pPr>
            <a:r>
              <a:rPr lang="it-IT" sz="1100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PROROGA: unica di </a:t>
            </a:r>
            <a:r>
              <a:rPr lang="it-IT" sz="1100" b="1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max 6 mesi</a:t>
            </a:r>
            <a:r>
              <a:rPr lang="it-IT" sz="1100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;</a:t>
            </a:r>
          </a:p>
          <a:p>
            <a:pPr marL="179388" lvl="0" indent="-179388">
              <a:buFont typeface="Wingdings" panose="05000000000000000000" pitchFamily="2" charset="2"/>
              <a:buChar char="ü"/>
            </a:pPr>
            <a:r>
              <a:rPr lang="it-IT" sz="1100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COMPLETAMENTO: </a:t>
            </a:r>
            <a:r>
              <a:rPr lang="it-IT" sz="1100" b="1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31 dicembre 2025</a:t>
            </a: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1FAFC732-7379-4C00-B768-7C06520E15BB}"/>
              </a:ext>
            </a:extLst>
          </p:cNvPr>
          <p:cNvSpPr/>
          <p:nvPr/>
        </p:nvSpPr>
        <p:spPr>
          <a:xfrm>
            <a:off x="6511434" y="6290846"/>
            <a:ext cx="24801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sz="1600" dirty="0">
                <a:solidFill>
                  <a:schemeClr val="tx2"/>
                </a:solidFill>
                <a:latin typeface="Baskerville Old Face" panose="02020602080505020303" pitchFamily="18" charset="0"/>
              </a:rPr>
              <a:t>www.ministeroturismo.gov.it</a:t>
            </a:r>
          </a:p>
        </p:txBody>
      </p:sp>
      <p:sp>
        <p:nvSpPr>
          <p:cNvPr id="11" name="Rettangolo arrotondato 16">
            <a:extLst>
              <a:ext uri="{FF2B5EF4-FFF2-40B4-BE49-F238E27FC236}">
                <a16:creationId xmlns:a16="http://schemas.microsoft.com/office/drawing/2014/main" id="{AA219FF8-17C2-434A-95ED-861E49444802}"/>
              </a:ext>
            </a:extLst>
          </p:cNvPr>
          <p:cNvSpPr/>
          <p:nvPr/>
        </p:nvSpPr>
        <p:spPr>
          <a:xfrm>
            <a:off x="105265" y="3581400"/>
            <a:ext cx="4313277" cy="533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VINCOLI</a:t>
            </a:r>
          </a:p>
          <a:p>
            <a:pPr marL="179388" indent="-179388"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DNSH non arrecare danno significativo all’ambiente </a:t>
            </a:r>
          </a:p>
        </p:txBody>
      </p:sp>
      <p:sp>
        <p:nvSpPr>
          <p:cNvPr id="13" name="Rettangolo arrotondato 16">
            <a:extLst>
              <a:ext uri="{FF2B5EF4-FFF2-40B4-BE49-F238E27FC236}">
                <a16:creationId xmlns:a16="http://schemas.microsoft.com/office/drawing/2014/main" id="{D78D56D5-6F12-4D76-B2BB-C6E7189AC6B1}"/>
              </a:ext>
            </a:extLst>
          </p:cNvPr>
          <p:cNvSpPr/>
          <p:nvPr/>
        </p:nvSpPr>
        <p:spPr>
          <a:xfrm>
            <a:off x="144214" y="4232141"/>
            <a:ext cx="4274328" cy="1507624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SPESE AMMISSIBILI</a:t>
            </a:r>
          </a:p>
          <a:p>
            <a:pPr marL="179388" indent="-179388"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quelle necessarie alle finalità degli INTERVENTI (art. 5 DI);</a:t>
            </a:r>
          </a:p>
          <a:p>
            <a:pPr marL="179388" indent="-179388"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Servizi progettazione (max 2%)</a:t>
            </a:r>
          </a:p>
          <a:p>
            <a:pPr marL="179388" indent="-179388"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Sistemazione suolo aziendale (max 5%);</a:t>
            </a:r>
          </a:p>
          <a:p>
            <a:pPr marL="179388" indent="-179388"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Fabbricati, opere murarie (max 50%);</a:t>
            </a:r>
          </a:p>
          <a:p>
            <a:pPr marL="179388" indent="-179388"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Macchinari, impianti, attrezzature;</a:t>
            </a:r>
          </a:p>
          <a:p>
            <a:pPr marL="179388" indent="-179388"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Spese per la digitalizzazione (max 5%)</a:t>
            </a:r>
          </a:p>
        </p:txBody>
      </p:sp>
    </p:spTree>
    <p:extLst>
      <p:ext uri="{BB962C8B-B14F-4D97-AF65-F5344CB8AC3E}">
        <p14:creationId xmlns:p14="http://schemas.microsoft.com/office/powerpoint/2010/main" val="371023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aborazione 7">
            <a:extLst>
              <a:ext uri="{FF2B5EF4-FFF2-40B4-BE49-F238E27FC236}">
                <a16:creationId xmlns:a16="http://schemas.microsoft.com/office/drawing/2014/main" id="{370073DF-A5CD-42AE-8DAD-31EF9F842EDD}"/>
              </a:ext>
            </a:extLst>
          </p:cNvPr>
          <p:cNvSpPr/>
          <p:nvPr/>
        </p:nvSpPr>
        <p:spPr>
          <a:xfrm>
            <a:off x="348809" y="5578565"/>
            <a:ext cx="1708591" cy="1050835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Elemento grafico 3">
            <a:extLst>
              <a:ext uri="{FF2B5EF4-FFF2-40B4-BE49-F238E27FC236}">
                <a16:creationId xmlns:a16="http://schemas.microsoft.com/office/drawing/2014/main" id="{7786C2CA-8A2D-4D6E-9B45-343B593501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850" t="24278" r="7123" b="19318"/>
          <a:stretch/>
        </p:blipFill>
        <p:spPr bwMode="auto">
          <a:xfrm>
            <a:off x="0" y="5693552"/>
            <a:ext cx="2236470" cy="8134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ttangolo 10"/>
          <p:cNvSpPr/>
          <p:nvPr/>
        </p:nvSpPr>
        <p:spPr>
          <a:xfrm>
            <a:off x="6400800" y="6369364"/>
            <a:ext cx="24801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sz="1600" dirty="0">
                <a:solidFill>
                  <a:schemeClr val="tx2"/>
                </a:solidFill>
                <a:latin typeface="Baskerville Old Face" panose="02020602080505020303" pitchFamily="18" charset="0"/>
              </a:rPr>
              <a:t>www.ministeroturismo.gov.it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0" y="759023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PNRR: Misura: M1C3, Intervento 4.2.5 Fondo Rotativo imprese (FRI) per il sostegno alla imprese e gli investimenti di sviluppo </a:t>
            </a:r>
          </a:p>
        </p:txBody>
      </p:sp>
      <p:sp>
        <p:nvSpPr>
          <p:cNvPr id="3" name="AutoShape 2" descr="turismo Italia">
            <a:extLst>
              <a:ext uri="{FF2B5EF4-FFF2-40B4-BE49-F238E27FC236}">
                <a16:creationId xmlns:a16="http://schemas.microsoft.com/office/drawing/2014/main" id="{7E525AC8-2C99-4CB4-9413-CCEFD50522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3" name="Rettangolo arrotondato 15">
            <a:extLst>
              <a:ext uri="{FF2B5EF4-FFF2-40B4-BE49-F238E27FC236}">
                <a16:creationId xmlns:a16="http://schemas.microsoft.com/office/drawing/2014/main" id="{99D257C0-1FE5-47FD-A03C-B219FE9B54BD}"/>
              </a:ext>
            </a:extLst>
          </p:cNvPr>
          <p:cNvSpPr/>
          <p:nvPr/>
        </p:nvSpPr>
        <p:spPr>
          <a:xfrm>
            <a:off x="4572000" y="3429000"/>
            <a:ext cx="4452635" cy="12858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r>
              <a:rPr lang="it-IT" sz="16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FINANZIAMENTO AGEVOLATO – </a:t>
            </a:r>
            <a:r>
              <a:rPr lang="it-IT" sz="1600" b="1">
                <a:solidFill>
                  <a:srgbClr val="002060"/>
                </a:solidFill>
                <a:latin typeface="Baskerville Old Face" panose="02020602080505020303" pitchFamily="18" charset="0"/>
              </a:rPr>
              <a:t>FRI </a:t>
            </a:r>
            <a:r>
              <a:rPr lang="it-IT" sz="1600" b="1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(durata: min 4 anni/max 15 anni)</a:t>
            </a:r>
          </a:p>
          <a:p>
            <a:pPr algn="ctr">
              <a:lnSpc>
                <a:spcPts val="1900"/>
              </a:lnSpc>
            </a:pPr>
            <a:r>
              <a:rPr lang="it-IT" sz="1600" b="1">
                <a:solidFill>
                  <a:srgbClr val="002060"/>
                </a:solidFill>
                <a:latin typeface="Baskerville Old Face" panose="02020602080505020303" pitchFamily="18" charset="0"/>
              </a:rPr>
              <a:t>(</a:t>
            </a:r>
            <a:r>
              <a:rPr lang="it-IT" sz="16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Cassa Depositi e Prestiti - CDP)</a:t>
            </a:r>
          </a:p>
          <a:p>
            <a:pPr algn="ctr">
              <a:lnSpc>
                <a:spcPts val="1900"/>
              </a:lnSpc>
            </a:pPr>
            <a:r>
              <a:rPr lang="it-IT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€ 600 Mln </a:t>
            </a:r>
            <a:r>
              <a:rPr lang="it-IT" sz="1400" dirty="0">
                <a:solidFill>
                  <a:schemeClr val="tx1"/>
                </a:solidFill>
                <a:latin typeface="Baskerville Old Face" panose="02020602080505020303" pitchFamily="18" charset="0"/>
              </a:rPr>
              <a:t>a tasso agevolato: 0,50 % annuo</a:t>
            </a:r>
          </a:p>
        </p:txBody>
      </p:sp>
      <p:sp>
        <p:nvSpPr>
          <p:cNvPr id="24" name="Rettangolo arrotondato 16">
            <a:extLst>
              <a:ext uri="{FF2B5EF4-FFF2-40B4-BE49-F238E27FC236}">
                <a16:creationId xmlns:a16="http://schemas.microsoft.com/office/drawing/2014/main" id="{787A2DA0-F656-43A5-BC0C-C4F4A6F7D0D6}"/>
              </a:ext>
            </a:extLst>
          </p:cNvPr>
          <p:cNvSpPr/>
          <p:nvPr/>
        </p:nvSpPr>
        <p:spPr>
          <a:xfrm>
            <a:off x="240052" y="3434981"/>
            <a:ext cx="4331948" cy="133920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FINANZIAMENTO BANCARIO </a:t>
            </a:r>
          </a:p>
          <a:p>
            <a:pPr algn="ctr">
              <a:lnSpc>
                <a:spcPts val="1900"/>
              </a:lnSpc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(durata: min 4 anni/max 15 anni)</a:t>
            </a:r>
          </a:p>
          <a:p>
            <a:pPr algn="ctr">
              <a:lnSpc>
                <a:spcPts val="1900"/>
              </a:lnSpc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(Associazione Bancaria Italiana - ABI)</a:t>
            </a:r>
          </a:p>
          <a:p>
            <a:pPr algn="ctr">
              <a:lnSpc>
                <a:spcPts val="1900"/>
              </a:lnSpc>
            </a:pPr>
            <a:r>
              <a:rPr lang="it-IT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€ 600 mln </a:t>
            </a:r>
            <a:r>
              <a:rPr lang="it-IT" sz="1400" dirty="0">
                <a:solidFill>
                  <a:schemeClr val="tx1"/>
                </a:solidFill>
                <a:latin typeface="Baskerville Old Face" panose="02020602080505020303" pitchFamily="18" charset="0"/>
              </a:rPr>
              <a:t>a tasso di mercato</a:t>
            </a:r>
          </a:p>
        </p:txBody>
      </p:sp>
      <p:sp>
        <p:nvSpPr>
          <p:cNvPr id="26" name="Rettangolo arrotondato 16">
            <a:extLst>
              <a:ext uri="{FF2B5EF4-FFF2-40B4-BE49-F238E27FC236}">
                <a16:creationId xmlns:a16="http://schemas.microsoft.com/office/drawing/2014/main" id="{30F03623-B9E1-4000-8291-421164938031}"/>
              </a:ext>
            </a:extLst>
          </p:cNvPr>
          <p:cNvSpPr/>
          <p:nvPr/>
        </p:nvSpPr>
        <p:spPr>
          <a:xfrm>
            <a:off x="240052" y="4769577"/>
            <a:ext cx="8740096" cy="98849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RISERVA DEDICATA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sz="1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50% interventi di riqualificazione energetica (contributo +finanziamenti) 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sz="1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40% interventi realizzati nelle Regioni Mezzogiorno (Abruzzo, Basilicata, Calabria, Campania, Puglia, Molise, Sardegna, Sicilia) (solo contributo)</a:t>
            </a:r>
          </a:p>
        </p:txBody>
      </p:sp>
      <p:sp>
        <p:nvSpPr>
          <p:cNvPr id="27" name="Rettangolo arrotondato 16">
            <a:extLst>
              <a:ext uri="{FF2B5EF4-FFF2-40B4-BE49-F238E27FC236}">
                <a16:creationId xmlns:a16="http://schemas.microsoft.com/office/drawing/2014/main" id="{908C0309-2C28-4358-A242-59C228C0B92D}"/>
              </a:ext>
            </a:extLst>
          </p:cNvPr>
          <p:cNvSpPr/>
          <p:nvPr/>
        </p:nvSpPr>
        <p:spPr>
          <a:xfrm>
            <a:off x="240053" y="1371600"/>
            <a:ext cx="8741500" cy="65898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i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PROGRAMMA DI INVESTIMENTO  (IVA esclusa) </a:t>
            </a:r>
          </a:p>
          <a:p>
            <a:pPr algn="ctr"/>
            <a:r>
              <a:rPr lang="it-IT" b="1" i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€ 500.000,00 &lt; spese ammissibili&lt; 10 Mln</a:t>
            </a:r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046EB044-CA53-401C-A235-D8D39849169E}"/>
              </a:ext>
            </a:extLst>
          </p:cNvPr>
          <p:cNvSpPr txBox="1">
            <a:spLocks/>
          </p:cNvSpPr>
          <p:nvPr/>
        </p:nvSpPr>
        <p:spPr>
          <a:xfrm>
            <a:off x="76200" y="228600"/>
            <a:ext cx="8991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chemeClr val="bg1"/>
                </a:solidFill>
                <a:latin typeface="Titillium-Semibold"/>
                <a:ea typeface="+mj-ea"/>
                <a:cs typeface="Titillium-Semibold"/>
              </a:defRPr>
            </a:lvl1pPr>
          </a:lstStyle>
          <a:p>
            <a:pPr algn="ctr" defTabSz="914400"/>
            <a:r>
              <a:rPr lang="it-IT" sz="3600" b="0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Requisiti, criteri, condizioni: Art. 3 DL 152/2021 </a:t>
            </a:r>
            <a:endParaRPr lang="it-IT" sz="3600" b="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</p:txBody>
      </p:sp>
      <p:sp>
        <p:nvSpPr>
          <p:cNvPr id="16" name="Rettangolo arrotondato 16">
            <a:extLst>
              <a:ext uri="{FF2B5EF4-FFF2-40B4-BE49-F238E27FC236}">
                <a16:creationId xmlns:a16="http://schemas.microsoft.com/office/drawing/2014/main" id="{A37993F4-6C32-4A75-A160-9AB57EB584EB}"/>
              </a:ext>
            </a:extLst>
          </p:cNvPr>
          <p:cNvSpPr/>
          <p:nvPr/>
        </p:nvSpPr>
        <p:spPr>
          <a:xfrm>
            <a:off x="228600" y="2030581"/>
            <a:ext cx="8752952" cy="1401587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CONTRIBUTO DIRETTO (PNRR: Misura: M1C3, Intervento 4.2.5)</a:t>
            </a:r>
          </a:p>
          <a:p>
            <a:pPr algn="ctr"/>
            <a:r>
              <a:rPr lang="en-GB" sz="16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€ 180 </a:t>
            </a:r>
            <a:r>
              <a:rPr lang="en-GB" sz="1600" b="1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Mln</a:t>
            </a:r>
            <a:r>
              <a:rPr lang="en-GB" sz="16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(max 35% </a:t>
            </a:r>
            <a:r>
              <a:rPr lang="en-GB" sz="1600" b="1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Costi</a:t>
            </a:r>
            <a:r>
              <a:rPr lang="en-GB" sz="16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n-GB" sz="1600" b="1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ammissibili</a:t>
            </a:r>
            <a:r>
              <a:rPr lang="en-GB" sz="16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)</a:t>
            </a:r>
          </a:p>
          <a:p>
            <a:pPr algn="ctr"/>
            <a:r>
              <a:rPr lang="en-GB" sz="16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Nei</a:t>
            </a:r>
            <a:r>
              <a:rPr lang="en-GB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limiti</a:t>
            </a:r>
            <a:r>
              <a:rPr lang="en-GB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della</a:t>
            </a:r>
            <a:r>
              <a:rPr lang="en-GB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spesa</a:t>
            </a:r>
            <a:r>
              <a:rPr lang="en-GB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complessiva</a:t>
            </a:r>
            <a:r>
              <a:rPr lang="en-GB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:</a:t>
            </a:r>
            <a:endParaRPr lang="en-GB" sz="1600" b="1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marL="3054350" indent="-285750"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2022 e 2023 	€ 40 </a:t>
            </a:r>
            <a:r>
              <a:rPr lang="en-GB" sz="16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Mln</a:t>
            </a:r>
            <a:r>
              <a:rPr lang="en-GB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anni;</a:t>
            </a:r>
          </a:p>
          <a:p>
            <a:pPr marL="3054350" indent="-285750"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2024 e 2025	€ 50 </a:t>
            </a:r>
            <a:r>
              <a:rPr lang="en-GB" sz="16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Mln</a:t>
            </a:r>
            <a:r>
              <a:rPr lang="en-GB" sz="16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anni.</a:t>
            </a:r>
            <a:endParaRPr lang="it-IT" sz="14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196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aborazione 7">
            <a:extLst>
              <a:ext uri="{FF2B5EF4-FFF2-40B4-BE49-F238E27FC236}">
                <a16:creationId xmlns:a16="http://schemas.microsoft.com/office/drawing/2014/main" id="{370073DF-A5CD-42AE-8DAD-31EF9F842EDD}"/>
              </a:ext>
            </a:extLst>
          </p:cNvPr>
          <p:cNvSpPr/>
          <p:nvPr/>
        </p:nvSpPr>
        <p:spPr>
          <a:xfrm>
            <a:off x="348809" y="5578565"/>
            <a:ext cx="1708591" cy="1050835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Elemento grafico 3">
            <a:extLst>
              <a:ext uri="{FF2B5EF4-FFF2-40B4-BE49-F238E27FC236}">
                <a16:creationId xmlns:a16="http://schemas.microsoft.com/office/drawing/2014/main" id="{7786C2CA-8A2D-4D6E-9B45-343B593501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850" t="24278" r="7123" b="19318"/>
          <a:stretch/>
        </p:blipFill>
        <p:spPr bwMode="auto">
          <a:xfrm>
            <a:off x="0" y="5693552"/>
            <a:ext cx="2236470" cy="8134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ttangolo 10"/>
          <p:cNvSpPr/>
          <p:nvPr/>
        </p:nvSpPr>
        <p:spPr>
          <a:xfrm>
            <a:off x="6400800" y="6369364"/>
            <a:ext cx="24801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sz="1600" dirty="0">
                <a:solidFill>
                  <a:schemeClr val="tx2"/>
                </a:solidFill>
                <a:latin typeface="Baskerville Old Face" panose="02020602080505020303" pitchFamily="18" charset="0"/>
              </a:rPr>
              <a:t>www.ministeroturismo.gov.it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0" y="759023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PNRR: Misura: M1C3, Intervento 4.2.5 Fondo Rotativo imprese (FRI) per il sostegno alla imprese e gli investimenti di sviluppo </a:t>
            </a:r>
          </a:p>
        </p:txBody>
      </p:sp>
      <p:sp>
        <p:nvSpPr>
          <p:cNvPr id="3" name="AutoShape 2" descr="turismo Italia">
            <a:extLst>
              <a:ext uri="{FF2B5EF4-FFF2-40B4-BE49-F238E27FC236}">
                <a16:creationId xmlns:a16="http://schemas.microsoft.com/office/drawing/2014/main" id="{7E525AC8-2C99-4CB4-9413-CCEFD50522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3" name="Rettangolo arrotondato 15">
            <a:extLst>
              <a:ext uri="{FF2B5EF4-FFF2-40B4-BE49-F238E27FC236}">
                <a16:creationId xmlns:a16="http://schemas.microsoft.com/office/drawing/2014/main" id="{99D257C0-1FE5-47FD-A03C-B219FE9B54BD}"/>
              </a:ext>
            </a:extLst>
          </p:cNvPr>
          <p:cNvSpPr/>
          <p:nvPr/>
        </p:nvSpPr>
        <p:spPr>
          <a:xfrm>
            <a:off x="1965825" y="3429000"/>
            <a:ext cx="4255905" cy="32003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r>
              <a:rPr lang="it-IT" sz="16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Zona c):</a:t>
            </a:r>
          </a:p>
          <a:p>
            <a:pPr>
              <a:lnSpc>
                <a:spcPts val="1400"/>
              </a:lnSpc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per la quota parte del territorio come individuato nei limiti dell’Allegato-Aiuto di Stato SA 101134 (2021/N) Italia, all’interno delle seguenti regioni: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Piemonte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Valle d’Aosta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Liguria                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Lombardia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Veneto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Friuli Venezia Giulia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Emilia Romagna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Toscana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Umbria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Marche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Lazio</a:t>
            </a:r>
          </a:p>
          <a:p>
            <a:pPr marL="1347788" indent="-285750">
              <a:lnSpc>
                <a:spcPts val="1400"/>
              </a:lnSpc>
              <a:buFont typeface="Wingdings" panose="05000000000000000000" pitchFamily="2" charset="2"/>
              <a:buChar char="ü"/>
            </a:pPr>
            <a:r>
              <a:rPr lang="it-IT" sz="13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Abruzzo</a:t>
            </a:r>
          </a:p>
          <a:p>
            <a:pPr marL="285750" indent="-285750" algn="ctr">
              <a:lnSpc>
                <a:spcPts val="1900"/>
              </a:lnSpc>
              <a:buFont typeface="Wingdings" panose="05000000000000000000" pitchFamily="2" charset="2"/>
              <a:buChar char="ü"/>
            </a:pPr>
            <a:endParaRPr lang="it-IT" sz="1600" b="1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24" name="Rettangolo arrotondato 16">
            <a:extLst>
              <a:ext uri="{FF2B5EF4-FFF2-40B4-BE49-F238E27FC236}">
                <a16:creationId xmlns:a16="http://schemas.microsoft.com/office/drawing/2014/main" id="{787A2DA0-F656-43A5-BC0C-C4F4A6F7D0D6}"/>
              </a:ext>
            </a:extLst>
          </p:cNvPr>
          <p:cNvSpPr/>
          <p:nvPr/>
        </p:nvSpPr>
        <p:spPr>
          <a:xfrm>
            <a:off x="75750" y="3429000"/>
            <a:ext cx="1814325" cy="240246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Zona a):</a:t>
            </a:r>
          </a:p>
          <a:p>
            <a:pPr marL="442913" indent="-179388">
              <a:lnSpc>
                <a:spcPts val="700"/>
              </a:lnSpc>
              <a:buFont typeface="Wingdings" panose="05000000000000000000" pitchFamily="2" charset="2"/>
              <a:buChar char="ü"/>
            </a:pPr>
            <a:endParaRPr lang="it-IT" sz="1400" dirty="0">
              <a:solidFill>
                <a:schemeClr val="tx2">
                  <a:lumMod val="75000"/>
                </a:schemeClr>
              </a:solidFill>
              <a:latin typeface="Baskerville Old Face" panose="02020602080505020303" pitchFamily="18" charset="0"/>
            </a:endParaRPr>
          </a:p>
          <a:p>
            <a:pPr marL="442913" indent="-179388">
              <a:lnSpc>
                <a:spcPts val="1500"/>
              </a:lnSpc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Molise</a:t>
            </a:r>
          </a:p>
          <a:p>
            <a:pPr marL="442913" indent="-179388">
              <a:lnSpc>
                <a:spcPts val="1500"/>
              </a:lnSpc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Campania</a:t>
            </a:r>
          </a:p>
          <a:p>
            <a:pPr marL="442913" indent="-179388">
              <a:lnSpc>
                <a:spcPts val="1500"/>
              </a:lnSpc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Puglia</a:t>
            </a:r>
          </a:p>
          <a:p>
            <a:pPr marL="442913" indent="-179388">
              <a:lnSpc>
                <a:spcPts val="1500"/>
              </a:lnSpc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Basilicata</a:t>
            </a:r>
          </a:p>
          <a:p>
            <a:pPr marL="442913" indent="-179388">
              <a:lnSpc>
                <a:spcPts val="1500"/>
              </a:lnSpc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Calabria</a:t>
            </a:r>
          </a:p>
          <a:p>
            <a:pPr marL="442913" indent="-179388">
              <a:lnSpc>
                <a:spcPts val="1500"/>
              </a:lnSpc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Sicilia</a:t>
            </a:r>
          </a:p>
          <a:p>
            <a:pPr marL="442913" indent="-179388">
              <a:lnSpc>
                <a:spcPts val="1500"/>
              </a:lnSpc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Sardegna</a:t>
            </a:r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046EB044-CA53-401C-A235-D8D39849169E}"/>
              </a:ext>
            </a:extLst>
          </p:cNvPr>
          <p:cNvSpPr txBox="1">
            <a:spLocks/>
          </p:cNvSpPr>
          <p:nvPr/>
        </p:nvSpPr>
        <p:spPr>
          <a:xfrm>
            <a:off x="76200" y="228600"/>
            <a:ext cx="8991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chemeClr val="bg1"/>
                </a:solidFill>
                <a:latin typeface="Titillium-Semibold"/>
                <a:ea typeface="+mj-ea"/>
                <a:cs typeface="Titillium-Semibold"/>
              </a:defRPr>
            </a:lvl1pPr>
          </a:lstStyle>
          <a:p>
            <a:pPr algn="ctr" defTabSz="914400"/>
            <a:r>
              <a:rPr lang="it-IT" sz="3600" b="0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Requisiti, criteri, condizioni: Art. 3 DL 152/2021 </a:t>
            </a:r>
            <a:endParaRPr lang="it-IT" sz="3600" b="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</p:txBody>
      </p:sp>
      <p:sp>
        <p:nvSpPr>
          <p:cNvPr id="19" name="Rettangolo arrotondato 17">
            <a:extLst>
              <a:ext uri="{FF2B5EF4-FFF2-40B4-BE49-F238E27FC236}">
                <a16:creationId xmlns:a16="http://schemas.microsoft.com/office/drawing/2014/main" id="{2E3C51AC-E636-4996-90DE-02344C656DBF}"/>
              </a:ext>
            </a:extLst>
          </p:cNvPr>
          <p:cNvSpPr/>
          <p:nvPr/>
        </p:nvSpPr>
        <p:spPr>
          <a:xfrm>
            <a:off x="76200" y="1371601"/>
            <a:ext cx="8991600" cy="2057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300"/>
              </a:lnSpc>
            </a:pPr>
            <a:r>
              <a:rPr lang="it-IT" sz="1600" b="1" dirty="0">
                <a:ln w="0"/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PARAMETRI ACCESSO CONTRIBUTO DIRETTO NEI LIMITI AIUTI DI STATO</a:t>
            </a:r>
          </a:p>
          <a:p>
            <a:pPr marL="177800" lvl="0" algn="just">
              <a:lnSpc>
                <a:spcPts val="1600"/>
              </a:lnSpc>
              <a:tabLst>
                <a:tab pos="2508250" algn="ctr"/>
                <a:tab pos="6099175" algn="ctr"/>
              </a:tabLst>
            </a:pPr>
            <a:r>
              <a:rPr lang="it-IT" sz="1300" b="1" i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	</a:t>
            </a:r>
            <a:r>
              <a:rPr lang="it-IT" sz="1300" b="1" i="1" dirty="0">
                <a:solidFill>
                  <a:schemeClr val="tx1"/>
                </a:solidFill>
                <a:highlight>
                  <a:srgbClr val="FFFF00"/>
                </a:highlight>
                <a:latin typeface="Baskerville Old Face" panose="02020602080505020303" pitchFamily="18" charset="0"/>
              </a:rPr>
              <a:t>Dimensione dell’impresa</a:t>
            </a:r>
            <a:r>
              <a:rPr lang="it-IT" sz="1300" b="1" i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	</a:t>
            </a:r>
            <a:r>
              <a:rPr lang="it-IT" sz="1300" b="1" i="1" dirty="0">
                <a:solidFill>
                  <a:prstClr val="black"/>
                </a:solidFill>
                <a:highlight>
                  <a:srgbClr val="FFFF00"/>
                </a:highlight>
                <a:latin typeface="Baskerville Old Face" panose="02020602080505020303" pitchFamily="18" charset="0"/>
              </a:rPr>
              <a:t>Collocazione territoriale</a:t>
            </a:r>
          </a:p>
          <a:p>
            <a:pPr marL="715963" indent="-179388" algn="just">
              <a:lnSpc>
                <a:spcPts val="1600"/>
              </a:lnSpc>
              <a:buFont typeface="Wingdings" panose="05000000000000000000" pitchFamily="2" charset="2"/>
              <a:buChar char="Ø"/>
            </a:pPr>
            <a:r>
              <a:rPr lang="it-IT" sz="1300" dirty="0">
                <a:solidFill>
                  <a:prstClr val="black"/>
                </a:solidFill>
                <a:latin typeface="Baskerville Old Face" panose="02020602080505020303" pitchFamily="18" charset="0"/>
              </a:rPr>
              <a:t>ai sensi dell’art. 14 Regolamento GBER - Regolamento UE 651/2014 e Carta degli Aiuti di Stato (deroga ex art. 107, par. 3, TFUE sono previste le seguenti % max:</a:t>
            </a:r>
          </a:p>
          <a:p>
            <a:pPr marL="895350" indent="-179388" algn="just">
              <a:lnSpc>
                <a:spcPts val="1600"/>
              </a:lnSpc>
              <a:buFont typeface="Wingdings" panose="05000000000000000000" pitchFamily="2" charset="2"/>
              <a:buChar char="§"/>
            </a:pPr>
            <a:r>
              <a:rPr lang="it-IT" sz="1300" dirty="0">
                <a:solidFill>
                  <a:prstClr val="black"/>
                </a:solidFill>
                <a:latin typeface="Baskerville Old Face" panose="02020602080505020303" pitchFamily="18" charset="0"/>
              </a:rPr>
              <a:t>lett. a) (cd </a:t>
            </a:r>
            <a:r>
              <a:rPr lang="it-IT" sz="13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Zona a)</a:t>
            </a:r>
            <a:r>
              <a:rPr lang="it-IT" sz="1300" dirty="0">
                <a:solidFill>
                  <a:prstClr val="black"/>
                </a:solidFill>
                <a:latin typeface="Baskerville Old Face" panose="02020602080505020303" pitchFamily="18" charset="0"/>
              </a:rPr>
              <a:t> </a:t>
            </a:r>
            <a:r>
              <a:rPr lang="it-IT" sz="13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30% imprese MICRO; 23% imprese PICCOLE</a:t>
            </a:r>
            <a:r>
              <a:rPr lang="it-IT" sz="13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; 18% imprese MEDIE; 10% IMPRESE GRANDI </a:t>
            </a:r>
          </a:p>
          <a:p>
            <a:pPr marL="895350" indent="-179388" algn="just">
              <a:lnSpc>
                <a:spcPts val="1600"/>
              </a:lnSpc>
              <a:buFont typeface="Wingdings" panose="05000000000000000000" pitchFamily="2" charset="2"/>
              <a:buChar char="§"/>
            </a:pPr>
            <a:r>
              <a:rPr lang="it-IT" sz="1300" dirty="0">
                <a:solidFill>
                  <a:prstClr val="black"/>
                </a:solidFill>
                <a:latin typeface="Baskerville Old Face" panose="02020602080505020303" pitchFamily="18" charset="0"/>
              </a:rPr>
              <a:t>lett. c) (cd </a:t>
            </a:r>
            <a:r>
              <a:rPr lang="it-IT" sz="13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Zona c)</a:t>
            </a:r>
            <a:r>
              <a:rPr lang="it-IT" sz="1300" dirty="0">
                <a:solidFill>
                  <a:prstClr val="black"/>
                </a:solidFill>
                <a:latin typeface="Baskerville Old Face" panose="02020602080505020303" pitchFamily="18" charset="0"/>
              </a:rPr>
              <a:t> </a:t>
            </a:r>
            <a:r>
              <a:rPr lang="it-IT" sz="13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25% imprese MICRO; 20% imprese PICCOLE</a:t>
            </a:r>
            <a:r>
              <a:rPr lang="it-IT" sz="13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; 15% imprese MEDIE;  5% IMPRESE GRANDI </a:t>
            </a:r>
            <a:endParaRPr lang="it-IT" sz="1300" dirty="0">
              <a:solidFill>
                <a:prstClr val="black"/>
              </a:solidFill>
              <a:latin typeface="Baskerville Old Face" panose="02020602080505020303" pitchFamily="18" charset="0"/>
            </a:endParaRPr>
          </a:p>
          <a:p>
            <a:pPr marL="715963" lvl="1" indent="-179388" algn="just">
              <a:lnSpc>
                <a:spcPts val="1600"/>
              </a:lnSpc>
              <a:buFont typeface="Wingdings" panose="05000000000000000000" pitchFamily="2" charset="2"/>
              <a:buChar char="Ø"/>
            </a:pPr>
            <a:r>
              <a:rPr lang="it-IT" sz="1300" dirty="0">
                <a:solidFill>
                  <a:prstClr val="black"/>
                </a:solidFill>
                <a:latin typeface="Baskerville Old Face" panose="02020602080505020303" pitchFamily="18" charset="0"/>
              </a:rPr>
              <a:t>ai sensi dell’art. 17 Regolamento GBER - Regolamento UE 651/2014 per le </a:t>
            </a:r>
            <a:r>
              <a:rPr lang="it-IT" sz="13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restanti Aree del territorio nazionale </a:t>
            </a:r>
            <a:r>
              <a:rPr lang="it-IT" sz="1300" dirty="0">
                <a:solidFill>
                  <a:prstClr val="black"/>
                </a:solidFill>
                <a:latin typeface="Baskerville Old Face" panose="02020602080505020303" pitchFamily="18" charset="0"/>
              </a:rPr>
              <a:t>sono previste le seguenti % max:</a:t>
            </a:r>
          </a:p>
          <a:p>
            <a:pPr marL="895350" lvl="1" indent="-179388" algn="just">
              <a:lnSpc>
                <a:spcPts val="1600"/>
              </a:lnSpc>
              <a:buFont typeface="Wingdings" panose="05000000000000000000" pitchFamily="2" charset="2"/>
              <a:buChar char="§"/>
            </a:pPr>
            <a:r>
              <a:rPr lang="it-IT" sz="1300" u="sng" dirty="0">
                <a:solidFill>
                  <a:prstClr val="black"/>
                </a:solidFill>
                <a:latin typeface="Baskerville Old Face" panose="02020602080505020303" pitchFamily="18" charset="0"/>
              </a:rPr>
              <a:t>per le sole PMI</a:t>
            </a:r>
            <a:r>
              <a:rPr lang="it-IT" sz="1300" dirty="0">
                <a:solidFill>
                  <a:prstClr val="black"/>
                </a:solidFill>
                <a:latin typeface="Baskerville Old Face" panose="02020602080505020303" pitchFamily="18" charset="0"/>
              </a:rPr>
              <a:t>: </a:t>
            </a:r>
            <a:r>
              <a:rPr lang="it-IT" sz="1300" b="1" dirty="0">
                <a:solidFill>
                  <a:prstClr val="black"/>
                </a:solidFill>
                <a:latin typeface="Baskerville Old Face" panose="02020602080505020303" pitchFamily="18" charset="0"/>
              </a:rPr>
              <a:t>15% imprese MICRO e PICCOLE; 5% MEDIE</a:t>
            </a:r>
          </a:p>
        </p:txBody>
      </p:sp>
      <p:sp>
        <p:nvSpPr>
          <p:cNvPr id="13" name="Rettangolo arrotondato 15">
            <a:extLst>
              <a:ext uri="{FF2B5EF4-FFF2-40B4-BE49-F238E27FC236}">
                <a16:creationId xmlns:a16="http://schemas.microsoft.com/office/drawing/2014/main" id="{F697E3FE-037E-4F81-8662-422D8FDE2095}"/>
              </a:ext>
            </a:extLst>
          </p:cNvPr>
          <p:cNvSpPr/>
          <p:nvPr/>
        </p:nvSpPr>
        <p:spPr>
          <a:xfrm>
            <a:off x="6315793" y="3429000"/>
            <a:ext cx="2599607" cy="244950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r>
              <a:rPr lang="it-IT" sz="16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restanti Aree del territorio nazionale:</a:t>
            </a:r>
          </a:p>
          <a:p>
            <a:pPr algn="ctr">
              <a:lnSpc>
                <a:spcPts val="1900"/>
              </a:lnSpc>
            </a:pPr>
            <a:r>
              <a:rPr lang="it-IT" sz="16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per le sole PMI</a:t>
            </a:r>
          </a:p>
        </p:txBody>
      </p:sp>
    </p:spTree>
    <p:extLst>
      <p:ext uri="{BB962C8B-B14F-4D97-AF65-F5344CB8AC3E}">
        <p14:creationId xmlns:p14="http://schemas.microsoft.com/office/powerpoint/2010/main" val="107962821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1825</TotalTime>
  <Words>717</Words>
  <Application>Microsoft Office PowerPoint</Application>
  <PresentationFormat>Presentazione su schermo (4:3)</PresentationFormat>
  <Paragraphs>88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Baskerville Old Face</vt:lpstr>
      <vt:lpstr>Calibri</vt:lpstr>
      <vt:lpstr>Titillium-Semibold</vt:lpstr>
      <vt:lpstr>Wingdings</vt:lpstr>
      <vt:lpstr>1_Office Theme</vt:lpstr>
      <vt:lpstr>Requisiti, criteri, condizioni: Art. 3 DL 152/2021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PRESENTAZIONE PPT LOREM IPSUM SIT DOLOR Sottotitolo presentazione ppt lorem ipsum sit</dc:title>
  <dc:creator>Garofalo Maria Simona</dc:creator>
  <cp:lastModifiedBy>Laura Italiano</cp:lastModifiedBy>
  <cp:revision>169</cp:revision>
  <cp:lastPrinted>2022-04-05T15:37:12Z</cp:lastPrinted>
  <dcterms:created xsi:type="dcterms:W3CDTF">2016-10-26T12:45:02Z</dcterms:created>
  <dcterms:modified xsi:type="dcterms:W3CDTF">2022-04-13T09:58:14Z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2016-10-26T00:00:00Z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2016-10-26T00:00:00Z</vt:filetime>
  </property>
</Properties>
</file>