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147375671" r:id="rId2"/>
    <p:sldId id="2147375670" r:id="rId3"/>
    <p:sldId id="2147375666" r:id="rId4"/>
    <p:sldId id="2147375667" r:id="rId5"/>
    <p:sldId id="2147375669" r:id="rId6"/>
    <p:sldId id="2147375665" r:id="rId7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04" y="1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0DE603-94D6-453A-B68B-39B49F101371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BCE08888-60CE-4C98-AB0D-7EA006BAA6D3}">
      <dgm:prSet phldrT="[Testo]" custT="1"/>
      <dgm:spPr/>
      <dgm:t>
        <a:bodyPr/>
        <a:lstStyle/>
        <a:p>
          <a:pPr algn="ctr"/>
          <a:r>
            <a:rPr lang="it-IT" sz="1100" b="1" dirty="0">
              <a:solidFill>
                <a:srgbClr val="002060"/>
              </a:solidFill>
              <a:latin typeface="Futura LT Book" panose="02000504030000020003" pitchFamily="2" charset="0"/>
            </a:rPr>
            <a:t>Infrastrutture del territorio</a:t>
          </a:r>
        </a:p>
        <a:p>
          <a:pPr algn="ctr"/>
          <a:endParaRPr lang="it-IT" sz="1100" i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algn="ctr"/>
          <a:r>
            <a:rPr lang="it-IT" sz="1100" i="1" dirty="0">
              <a:solidFill>
                <a:srgbClr val="002060"/>
              </a:solidFill>
              <a:latin typeface="Futura LT Book" panose="02000504030000020003" pitchFamily="2" charset="0"/>
            </a:rPr>
            <a:t>Aeroporto di Fiumicino</a:t>
          </a:r>
        </a:p>
        <a:p>
          <a:pPr algn="ctr"/>
          <a:endParaRPr lang="it-IT" sz="1100" i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algn="ctr"/>
          <a:r>
            <a:rPr lang="it-IT" sz="1100" i="1" dirty="0">
              <a:solidFill>
                <a:srgbClr val="002060"/>
              </a:solidFill>
              <a:latin typeface="Futura LT Book" panose="02000504030000020003" pitchFamily="2" charset="0"/>
            </a:rPr>
            <a:t>Porto di Civitavecchia</a:t>
          </a:r>
        </a:p>
        <a:p>
          <a:pPr algn="ctr"/>
          <a:endParaRPr lang="it-IT" sz="1100" i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algn="ctr"/>
          <a:r>
            <a:rPr lang="it-IT" sz="1100" i="1" dirty="0">
              <a:solidFill>
                <a:srgbClr val="002060"/>
              </a:solidFill>
              <a:latin typeface="Futura LT Book" panose="02000504030000020003" pitchFamily="2" charset="0"/>
            </a:rPr>
            <a:t>Alta Velocità </a:t>
          </a:r>
        </a:p>
        <a:p>
          <a:pPr algn="ctr"/>
          <a:endParaRPr lang="it-IT" sz="1100" i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algn="ctr"/>
          <a:r>
            <a:rPr lang="it-IT" sz="1100" i="1" dirty="0">
              <a:solidFill>
                <a:srgbClr val="002060"/>
              </a:solidFill>
              <a:latin typeface="Futura LT Book" panose="02000504030000020003" pitchFamily="2" charset="0"/>
            </a:rPr>
            <a:t> Reti Autostradali e Stradali </a:t>
          </a:r>
        </a:p>
        <a:p>
          <a:pPr algn="ctr"/>
          <a:endParaRPr lang="it-IT" sz="1100" dirty="0"/>
        </a:p>
      </dgm:t>
    </dgm:pt>
    <dgm:pt modelId="{1AA3C80B-1C9D-4593-9B1B-25301DB33DC1}" type="parTrans" cxnId="{242EFE7A-A0FC-4F88-A59E-35B0C39C5890}">
      <dgm:prSet/>
      <dgm:spPr/>
      <dgm:t>
        <a:bodyPr/>
        <a:lstStyle/>
        <a:p>
          <a:endParaRPr lang="it-IT" sz="1100"/>
        </a:p>
      </dgm:t>
    </dgm:pt>
    <dgm:pt modelId="{F7AD73DC-BF9E-402E-B226-8DB47680B190}" type="sibTrans" cxnId="{242EFE7A-A0FC-4F88-A59E-35B0C39C5890}">
      <dgm:prSet/>
      <dgm:spPr/>
      <dgm:t>
        <a:bodyPr/>
        <a:lstStyle/>
        <a:p>
          <a:endParaRPr lang="it-IT" sz="1100"/>
        </a:p>
      </dgm:t>
    </dgm:pt>
    <dgm:pt modelId="{C7381C3A-077B-4077-9E2F-28357D3ADE35}">
      <dgm:prSet phldrT="[Testo]" custT="1"/>
      <dgm:spPr/>
      <dgm:t>
        <a:bodyPr/>
        <a:lstStyle/>
        <a:p>
          <a:r>
            <a:rPr lang="it-IT" sz="1100" b="1" dirty="0">
              <a:solidFill>
                <a:srgbClr val="002060"/>
              </a:solidFill>
              <a:latin typeface="Futura LT Book" panose="02000504030000020003" pitchFamily="2" charset="0"/>
            </a:rPr>
            <a:t>Opportunità di sviluppo e di promozione delle aree produttive</a:t>
          </a:r>
        </a:p>
        <a:p>
          <a:endParaRPr lang="it-IT" sz="1100" b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r>
            <a:rPr lang="it-IT" sz="1100" i="1" dirty="0">
              <a:solidFill>
                <a:srgbClr val="002060"/>
              </a:solidFill>
              <a:latin typeface="Futura LT Book" panose="02000504030000020003" pitchFamily="2" charset="0"/>
            </a:rPr>
            <a:t>Presenza tessuto imprenditoriale importante</a:t>
          </a:r>
        </a:p>
        <a:p>
          <a:r>
            <a:rPr lang="it-IT" sz="1100" i="1" dirty="0">
              <a:solidFill>
                <a:srgbClr val="002060"/>
              </a:solidFill>
              <a:latin typeface="Futura LT Book" panose="02000504030000020003" pitchFamily="2" charset="0"/>
            </a:rPr>
            <a:t>(principali Player di mercato)</a:t>
          </a:r>
        </a:p>
        <a:p>
          <a:endParaRPr lang="it-IT" sz="1100" i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r>
            <a:rPr lang="it-IT" sz="1100" i="1" dirty="0">
              <a:solidFill>
                <a:srgbClr val="002060"/>
              </a:solidFill>
              <a:latin typeface="Futura LT Book" panose="02000504030000020003" pitchFamily="2" charset="0"/>
            </a:rPr>
            <a:t>Consorzio Industriale del Lazio </a:t>
          </a:r>
        </a:p>
        <a:p>
          <a:endParaRPr lang="it-IT" sz="1100" i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r>
            <a:rPr lang="it-IT" sz="1100" i="1" dirty="0">
              <a:solidFill>
                <a:srgbClr val="002060"/>
              </a:solidFill>
              <a:latin typeface="Futura LT Book" panose="02000504030000020003" pitchFamily="2" charset="0"/>
            </a:rPr>
            <a:t>ZLS </a:t>
          </a:r>
        </a:p>
        <a:p>
          <a:endParaRPr lang="it-IT" sz="1100" i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r>
            <a:rPr lang="it-IT" sz="1100" i="1" dirty="0">
              <a:solidFill>
                <a:srgbClr val="002060"/>
              </a:solidFill>
              <a:latin typeface="Futura LT Book" panose="02000504030000020003" pitchFamily="2" charset="0"/>
            </a:rPr>
            <a:t>Opere già finanziate</a:t>
          </a:r>
          <a:endParaRPr lang="it-IT" sz="1100" dirty="0"/>
        </a:p>
      </dgm:t>
    </dgm:pt>
    <dgm:pt modelId="{759CA4AF-AA4F-4ACD-BE21-67D0B9816085}" type="parTrans" cxnId="{191CE65E-7C20-4431-9AD7-529D4AED43C2}">
      <dgm:prSet/>
      <dgm:spPr/>
      <dgm:t>
        <a:bodyPr/>
        <a:lstStyle/>
        <a:p>
          <a:endParaRPr lang="it-IT" sz="1100"/>
        </a:p>
      </dgm:t>
    </dgm:pt>
    <dgm:pt modelId="{8E22A2B9-1558-4225-8BC9-76F55A3E3157}" type="sibTrans" cxnId="{191CE65E-7C20-4431-9AD7-529D4AED43C2}">
      <dgm:prSet/>
      <dgm:spPr/>
      <dgm:t>
        <a:bodyPr/>
        <a:lstStyle/>
        <a:p>
          <a:endParaRPr lang="it-IT" sz="1100"/>
        </a:p>
      </dgm:t>
    </dgm:pt>
    <dgm:pt modelId="{A3FD524E-8C77-4BE1-8EF1-2FFDFC418865}">
      <dgm:prSet phldrT="[Testo]" custT="1"/>
      <dgm:spPr/>
      <dgm:t>
        <a:bodyPr/>
        <a:lstStyle/>
        <a:p>
          <a:endParaRPr lang="it-IT" sz="1100" b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endParaRPr lang="it-IT" sz="1100" b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endParaRPr lang="it-IT" sz="1100" b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endParaRPr lang="it-IT" sz="1100" b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r>
            <a:rPr lang="it-IT" sz="1100" b="1" dirty="0">
              <a:solidFill>
                <a:srgbClr val="002060"/>
              </a:solidFill>
              <a:latin typeface="Futura LT Book" panose="02000504030000020003" pitchFamily="2" charset="0"/>
            </a:rPr>
            <a:t>Fondi e strumenti per la crescita</a:t>
          </a:r>
        </a:p>
        <a:p>
          <a:endParaRPr lang="it-IT" sz="1100" b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r>
            <a:rPr lang="it-IT" sz="1100" i="1" dirty="0">
              <a:solidFill>
                <a:srgbClr val="002060"/>
              </a:solidFill>
              <a:latin typeface="Futura LT Book" panose="02000504030000020003" pitchFamily="2" charset="0"/>
            </a:rPr>
            <a:t>PNRR</a:t>
          </a:r>
        </a:p>
        <a:p>
          <a:endParaRPr lang="it-IT" sz="1100" i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r>
            <a:rPr lang="it-IT" sz="1100" i="1" dirty="0">
              <a:solidFill>
                <a:srgbClr val="002060"/>
              </a:solidFill>
              <a:latin typeface="Futura LT Book" panose="02000504030000020003" pitchFamily="2" charset="0"/>
            </a:rPr>
            <a:t>FONDI Strutturali/ FSC</a:t>
          </a:r>
        </a:p>
        <a:p>
          <a:endParaRPr lang="it-IT" sz="1100" i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r>
            <a:rPr lang="it-IT" sz="1100" i="1" dirty="0">
              <a:solidFill>
                <a:srgbClr val="002060"/>
              </a:solidFill>
              <a:latin typeface="Futura LT Book" panose="02000504030000020003" pitchFamily="2" charset="0"/>
            </a:rPr>
            <a:t>Contratti di programma e accordi per l’innovazione</a:t>
          </a:r>
        </a:p>
        <a:p>
          <a:endParaRPr lang="it-IT" sz="1100" i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r>
            <a:rPr lang="it-IT" sz="1100" i="1" dirty="0">
              <a:solidFill>
                <a:srgbClr val="002060"/>
              </a:solidFill>
              <a:latin typeface="Futura LT Book" panose="02000504030000020003" pitchFamily="2" charset="0"/>
            </a:rPr>
            <a:t>Partenariato pubblico e privato</a:t>
          </a:r>
        </a:p>
        <a:p>
          <a:endParaRPr lang="it-IT" sz="1100" i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r>
            <a:rPr lang="it-IT" sz="1100" i="1" dirty="0">
              <a:solidFill>
                <a:srgbClr val="002060"/>
              </a:solidFill>
              <a:latin typeface="Futura LT Book" panose="02000504030000020003" pitchFamily="2" charset="0"/>
            </a:rPr>
            <a:t>ESG</a:t>
          </a:r>
        </a:p>
        <a:p>
          <a:endParaRPr lang="it-IT" sz="1100" i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endParaRPr lang="it-IT" sz="1100" i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endParaRPr lang="it-IT" sz="1100" i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endParaRPr lang="it-IT" sz="1100" dirty="0"/>
        </a:p>
      </dgm:t>
    </dgm:pt>
    <dgm:pt modelId="{C23D8717-7F1D-43DE-82AE-14A12294EA5B}" type="parTrans" cxnId="{CC09B09C-A109-4C90-87FC-1023B9944D3F}">
      <dgm:prSet/>
      <dgm:spPr/>
      <dgm:t>
        <a:bodyPr/>
        <a:lstStyle/>
        <a:p>
          <a:endParaRPr lang="it-IT" sz="1100"/>
        </a:p>
      </dgm:t>
    </dgm:pt>
    <dgm:pt modelId="{4950188B-F96D-4EAD-A62F-07FB07676D32}" type="sibTrans" cxnId="{CC09B09C-A109-4C90-87FC-1023B9944D3F}">
      <dgm:prSet/>
      <dgm:spPr/>
      <dgm:t>
        <a:bodyPr/>
        <a:lstStyle/>
        <a:p>
          <a:endParaRPr lang="it-IT" sz="1100"/>
        </a:p>
      </dgm:t>
    </dgm:pt>
    <dgm:pt modelId="{00F83483-DA6D-4B7E-B665-C017FC73B83C}">
      <dgm:prSet phldrT="[Testo]" custT="1"/>
      <dgm:spPr/>
      <dgm:t>
        <a:bodyPr/>
        <a:lstStyle/>
        <a:p>
          <a:endParaRPr lang="it-IT" sz="1100" b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r>
            <a:rPr lang="it-IT" sz="1100" b="1" dirty="0">
              <a:solidFill>
                <a:srgbClr val="002060"/>
              </a:solidFill>
              <a:latin typeface="Futura LT Book" panose="02000504030000020003" pitchFamily="2" charset="0"/>
            </a:rPr>
            <a:t>Tecnologie per l’innovazione</a:t>
          </a:r>
        </a:p>
        <a:p>
          <a:endParaRPr lang="it-IT" sz="1100" b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r>
            <a:rPr lang="it-IT" sz="1100" i="1" dirty="0">
              <a:solidFill>
                <a:srgbClr val="002060"/>
              </a:solidFill>
              <a:latin typeface="Futura LT Book" panose="02000504030000020003" pitchFamily="2" charset="0"/>
            </a:rPr>
            <a:t>5g</a:t>
          </a:r>
        </a:p>
        <a:p>
          <a:endParaRPr lang="it-IT" sz="1100" i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r>
            <a:rPr lang="it-IT" sz="1100" i="1" dirty="0">
              <a:solidFill>
                <a:srgbClr val="002060"/>
              </a:solidFill>
              <a:latin typeface="Futura LT Book" panose="02000504030000020003" pitchFamily="2" charset="0"/>
            </a:rPr>
            <a:t>Blockchain</a:t>
          </a:r>
        </a:p>
        <a:p>
          <a:endParaRPr lang="it-IT" sz="1100" i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r>
            <a:rPr lang="it-IT" sz="1100" i="1" dirty="0">
              <a:solidFill>
                <a:srgbClr val="002060"/>
              </a:solidFill>
              <a:latin typeface="Futura LT Book" panose="02000504030000020003" pitchFamily="2" charset="0"/>
            </a:rPr>
            <a:t>E-mobility/ Urban Air </a:t>
          </a:r>
          <a:r>
            <a:rPr lang="it-IT" sz="1100" i="1" dirty="0" err="1">
              <a:solidFill>
                <a:srgbClr val="002060"/>
              </a:solidFill>
              <a:latin typeface="Futura LT Book" panose="02000504030000020003" pitchFamily="2" charset="0"/>
            </a:rPr>
            <a:t>Mobility</a:t>
          </a:r>
          <a:endParaRPr lang="it-IT" sz="1100" i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endParaRPr lang="it-IT" sz="1100" i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r>
            <a:rPr lang="it-IT" sz="1100" i="1" dirty="0">
              <a:solidFill>
                <a:srgbClr val="002060"/>
              </a:solidFill>
              <a:latin typeface="Futura LT Book" panose="02000504030000020003" pitchFamily="2" charset="0"/>
            </a:rPr>
            <a:t>Smart Road</a:t>
          </a:r>
        </a:p>
        <a:p>
          <a:endParaRPr lang="it-IT" sz="1100" i="1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r>
            <a:rPr lang="it-IT" sz="1100" i="1">
              <a:solidFill>
                <a:srgbClr val="002060"/>
              </a:solidFill>
              <a:latin typeface="Futura LT Book" panose="02000504030000020003" pitchFamily="2" charset="0"/>
            </a:rPr>
            <a:t>Nuove </a:t>
          </a:r>
          <a:r>
            <a:rPr lang="it-IT" sz="1100" i="1" dirty="0">
              <a:solidFill>
                <a:srgbClr val="002060"/>
              </a:solidFill>
              <a:latin typeface="Futura LT Book" panose="02000504030000020003" pitchFamily="2" charset="0"/>
            </a:rPr>
            <a:t>tecnologie per l’asset management</a:t>
          </a:r>
        </a:p>
      </dgm:t>
    </dgm:pt>
    <dgm:pt modelId="{59DA2D43-7957-4C23-B2D9-9AFD16F63417}" type="parTrans" cxnId="{340FE36A-C4F1-4F9A-BDE8-D49C530CA16D}">
      <dgm:prSet/>
      <dgm:spPr/>
      <dgm:t>
        <a:bodyPr/>
        <a:lstStyle/>
        <a:p>
          <a:endParaRPr lang="it-IT" sz="1100"/>
        </a:p>
      </dgm:t>
    </dgm:pt>
    <dgm:pt modelId="{9151B5BA-323C-4380-A204-6576A4690E4D}" type="sibTrans" cxnId="{340FE36A-C4F1-4F9A-BDE8-D49C530CA16D}">
      <dgm:prSet/>
      <dgm:spPr/>
      <dgm:t>
        <a:bodyPr/>
        <a:lstStyle/>
        <a:p>
          <a:endParaRPr lang="it-IT" sz="1100"/>
        </a:p>
      </dgm:t>
    </dgm:pt>
    <dgm:pt modelId="{156587A4-E69C-4D4E-832F-D0E60FB3392B}" type="pres">
      <dgm:prSet presAssocID="{250DE603-94D6-453A-B68B-39B49F101371}" presName="Name0" presStyleCnt="0">
        <dgm:presLayoutVars>
          <dgm:dir/>
          <dgm:resizeHandles val="exact"/>
        </dgm:presLayoutVars>
      </dgm:prSet>
      <dgm:spPr/>
    </dgm:pt>
    <dgm:pt modelId="{06139CAB-4390-448B-8B27-BE335B1B4D41}" type="pres">
      <dgm:prSet presAssocID="{BCE08888-60CE-4C98-AB0D-7EA006BAA6D3}" presName="Name5" presStyleLbl="vennNode1" presStyleIdx="0" presStyleCnt="4">
        <dgm:presLayoutVars>
          <dgm:bulletEnabled val="1"/>
        </dgm:presLayoutVars>
      </dgm:prSet>
      <dgm:spPr/>
    </dgm:pt>
    <dgm:pt modelId="{0FF6B808-DF92-4BAA-86AA-B46DAA78FA36}" type="pres">
      <dgm:prSet presAssocID="{F7AD73DC-BF9E-402E-B226-8DB47680B190}" presName="space" presStyleCnt="0"/>
      <dgm:spPr/>
    </dgm:pt>
    <dgm:pt modelId="{B7F22152-1E2F-44AE-9548-29C322441F48}" type="pres">
      <dgm:prSet presAssocID="{C7381C3A-077B-4077-9E2F-28357D3ADE35}" presName="Name5" presStyleLbl="vennNode1" presStyleIdx="1" presStyleCnt="4">
        <dgm:presLayoutVars>
          <dgm:bulletEnabled val="1"/>
        </dgm:presLayoutVars>
      </dgm:prSet>
      <dgm:spPr/>
    </dgm:pt>
    <dgm:pt modelId="{25447861-70B5-41C4-A56F-2CC876A1E37F}" type="pres">
      <dgm:prSet presAssocID="{8E22A2B9-1558-4225-8BC9-76F55A3E3157}" presName="space" presStyleCnt="0"/>
      <dgm:spPr/>
    </dgm:pt>
    <dgm:pt modelId="{183B5498-E6F9-4503-823E-1698E880EB37}" type="pres">
      <dgm:prSet presAssocID="{A3FD524E-8C77-4BE1-8EF1-2FFDFC418865}" presName="Name5" presStyleLbl="vennNode1" presStyleIdx="2" presStyleCnt="4">
        <dgm:presLayoutVars>
          <dgm:bulletEnabled val="1"/>
        </dgm:presLayoutVars>
      </dgm:prSet>
      <dgm:spPr/>
    </dgm:pt>
    <dgm:pt modelId="{308EBE02-E06E-4EB6-B882-2C949DB2895E}" type="pres">
      <dgm:prSet presAssocID="{4950188B-F96D-4EAD-A62F-07FB07676D32}" presName="space" presStyleCnt="0"/>
      <dgm:spPr/>
    </dgm:pt>
    <dgm:pt modelId="{14A5DB2D-EB3D-4286-A166-E5F3F4D0BE6B}" type="pres">
      <dgm:prSet presAssocID="{00F83483-DA6D-4B7E-B665-C017FC73B83C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191CE65E-7C20-4431-9AD7-529D4AED43C2}" srcId="{250DE603-94D6-453A-B68B-39B49F101371}" destId="{C7381C3A-077B-4077-9E2F-28357D3ADE35}" srcOrd="1" destOrd="0" parTransId="{759CA4AF-AA4F-4ACD-BE21-67D0B9816085}" sibTransId="{8E22A2B9-1558-4225-8BC9-76F55A3E3157}"/>
    <dgm:cxn modelId="{0DD07C64-AA6A-4BEE-9CBD-10AB4F132B0C}" type="presOf" srcId="{C7381C3A-077B-4077-9E2F-28357D3ADE35}" destId="{B7F22152-1E2F-44AE-9548-29C322441F48}" srcOrd="0" destOrd="0" presId="urn:microsoft.com/office/officeart/2005/8/layout/venn3"/>
    <dgm:cxn modelId="{340FE36A-C4F1-4F9A-BDE8-D49C530CA16D}" srcId="{250DE603-94D6-453A-B68B-39B49F101371}" destId="{00F83483-DA6D-4B7E-B665-C017FC73B83C}" srcOrd="3" destOrd="0" parTransId="{59DA2D43-7957-4C23-B2D9-9AFD16F63417}" sibTransId="{9151B5BA-323C-4380-A204-6576A4690E4D}"/>
    <dgm:cxn modelId="{ED3FCA74-BCA4-405F-9CCD-CB0F956CD878}" type="presOf" srcId="{00F83483-DA6D-4B7E-B665-C017FC73B83C}" destId="{14A5DB2D-EB3D-4286-A166-E5F3F4D0BE6B}" srcOrd="0" destOrd="0" presId="urn:microsoft.com/office/officeart/2005/8/layout/venn3"/>
    <dgm:cxn modelId="{97DB3255-2FCA-47A0-8A85-4CF6DB79F913}" type="presOf" srcId="{A3FD524E-8C77-4BE1-8EF1-2FFDFC418865}" destId="{183B5498-E6F9-4503-823E-1698E880EB37}" srcOrd="0" destOrd="0" presId="urn:microsoft.com/office/officeart/2005/8/layout/venn3"/>
    <dgm:cxn modelId="{242EFE7A-A0FC-4F88-A59E-35B0C39C5890}" srcId="{250DE603-94D6-453A-B68B-39B49F101371}" destId="{BCE08888-60CE-4C98-AB0D-7EA006BAA6D3}" srcOrd="0" destOrd="0" parTransId="{1AA3C80B-1C9D-4593-9B1B-25301DB33DC1}" sibTransId="{F7AD73DC-BF9E-402E-B226-8DB47680B190}"/>
    <dgm:cxn modelId="{5C4E469B-4DD4-4FB0-9E6E-CFFB6E415EE5}" type="presOf" srcId="{BCE08888-60CE-4C98-AB0D-7EA006BAA6D3}" destId="{06139CAB-4390-448B-8B27-BE335B1B4D41}" srcOrd="0" destOrd="0" presId="urn:microsoft.com/office/officeart/2005/8/layout/venn3"/>
    <dgm:cxn modelId="{CC09B09C-A109-4C90-87FC-1023B9944D3F}" srcId="{250DE603-94D6-453A-B68B-39B49F101371}" destId="{A3FD524E-8C77-4BE1-8EF1-2FFDFC418865}" srcOrd="2" destOrd="0" parTransId="{C23D8717-7F1D-43DE-82AE-14A12294EA5B}" sibTransId="{4950188B-F96D-4EAD-A62F-07FB07676D32}"/>
    <dgm:cxn modelId="{053D6BE8-B31F-4A5B-AF05-06E813BB6AC2}" type="presOf" srcId="{250DE603-94D6-453A-B68B-39B49F101371}" destId="{156587A4-E69C-4D4E-832F-D0E60FB3392B}" srcOrd="0" destOrd="0" presId="urn:microsoft.com/office/officeart/2005/8/layout/venn3"/>
    <dgm:cxn modelId="{1C88ACC7-31BE-4615-9D5B-34A556CA3050}" type="presParOf" srcId="{156587A4-E69C-4D4E-832F-D0E60FB3392B}" destId="{06139CAB-4390-448B-8B27-BE335B1B4D41}" srcOrd="0" destOrd="0" presId="urn:microsoft.com/office/officeart/2005/8/layout/venn3"/>
    <dgm:cxn modelId="{B95D797C-9FBB-43B1-BC60-BEC8B9707600}" type="presParOf" srcId="{156587A4-E69C-4D4E-832F-D0E60FB3392B}" destId="{0FF6B808-DF92-4BAA-86AA-B46DAA78FA36}" srcOrd="1" destOrd="0" presId="urn:microsoft.com/office/officeart/2005/8/layout/venn3"/>
    <dgm:cxn modelId="{9D5C20FB-3520-4047-96D7-EC6F48F44326}" type="presParOf" srcId="{156587A4-E69C-4D4E-832F-D0E60FB3392B}" destId="{B7F22152-1E2F-44AE-9548-29C322441F48}" srcOrd="2" destOrd="0" presId="urn:microsoft.com/office/officeart/2005/8/layout/venn3"/>
    <dgm:cxn modelId="{9E63D43A-3B82-4793-B87F-F0861AE79B87}" type="presParOf" srcId="{156587A4-E69C-4D4E-832F-D0E60FB3392B}" destId="{25447861-70B5-41C4-A56F-2CC876A1E37F}" srcOrd="3" destOrd="0" presId="urn:microsoft.com/office/officeart/2005/8/layout/venn3"/>
    <dgm:cxn modelId="{ABA2A381-7307-4979-A26F-4130C9B0A1C4}" type="presParOf" srcId="{156587A4-E69C-4D4E-832F-D0E60FB3392B}" destId="{183B5498-E6F9-4503-823E-1698E880EB37}" srcOrd="4" destOrd="0" presId="urn:microsoft.com/office/officeart/2005/8/layout/venn3"/>
    <dgm:cxn modelId="{5EFEA17E-2121-4AE3-BE53-4BE0AC9EA95A}" type="presParOf" srcId="{156587A4-E69C-4D4E-832F-D0E60FB3392B}" destId="{308EBE02-E06E-4EB6-B882-2C949DB2895E}" srcOrd="5" destOrd="0" presId="urn:microsoft.com/office/officeart/2005/8/layout/venn3"/>
    <dgm:cxn modelId="{7CFEFF4D-5CC3-4F0A-BB81-B0875F3AC97D}" type="presParOf" srcId="{156587A4-E69C-4D4E-832F-D0E60FB3392B}" destId="{14A5DB2D-EB3D-4286-A166-E5F3F4D0BE6B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139CAB-4390-448B-8B27-BE335B1B4D41}">
      <dsp:nvSpPr>
        <dsp:cNvPr id="0" name=""/>
        <dsp:cNvSpPr/>
      </dsp:nvSpPr>
      <dsp:spPr>
        <a:xfrm>
          <a:off x="3346" y="727425"/>
          <a:ext cx="3357862" cy="335786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84794" tIns="13970" rIns="184794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 dirty="0">
              <a:solidFill>
                <a:srgbClr val="002060"/>
              </a:solidFill>
              <a:latin typeface="Futura LT Book" panose="02000504030000020003" pitchFamily="2" charset="0"/>
            </a:rPr>
            <a:t>Infrastrutture del territorio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i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i="1" kern="1200" dirty="0">
              <a:solidFill>
                <a:srgbClr val="002060"/>
              </a:solidFill>
              <a:latin typeface="Futura LT Book" panose="02000504030000020003" pitchFamily="2" charset="0"/>
            </a:rPr>
            <a:t>Aeroporto di Fiumicino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i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i="1" kern="1200" dirty="0">
              <a:solidFill>
                <a:srgbClr val="002060"/>
              </a:solidFill>
              <a:latin typeface="Futura LT Book" panose="02000504030000020003" pitchFamily="2" charset="0"/>
            </a:rPr>
            <a:t>Porto di Civitavecchia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i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i="1" kern="1200" dirty="0">
              <a:solidFill>
                <a:srgbClr val="002060"/>
              </a:solidFill>
              <a:latin typeface="Futura LT Book" panose="02000504030000020003" pitchFamily="2" charset="0"/>
            </a:rPr>
            <a:t>Alta Velocità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i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i="1" kern="1200" dirty="0">
              <a:solidFill>
                <a:srgbClr val="002060"/>
              </a:solidFill>
              <a:latin typeface="Futura LT Book" panose="02000504030000020003" pitchFamily="2" charset="0"/>
            </a:rPr>
            <a:t> Reti Autostradali e Stradali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kern="1200" dirty="0"/>
        </a:p>
      </dsp:txBody>
      <dsp:txXfrm>
        <a:off x="495094" y="1219173"/>
        <a:ext cx="2374366" cy="2374366"/>
      </dsp:txXfrm>
    </dsp:sp>
    <dsp:sp modelId="{B7F22152-1E2F-44AE-9548-29C322441F48}">
      <dsp:nvSpPr>
        <dsp:cNvPr id="0" name=""/>
        <dsp:cNvSpPr/>
      </dsp:nvSpPr>
      <dsp:spPr>
        <a:xfrm>
          <a:off x="2689636" y="727425"/>
          <a:ext cx="3357862" cy="335786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84794" tIns="13970" rIns="184794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 dirty="0">
              <a:solidFill>
                <a:srgbClr val="002060"/>
              </a:solidFill>
              <a:latin typeface="Futura LT Book" panose="02000504030000020003" pitchFamily="2" charset="0"/>
            </a:rPr>
            <a:t>Opportunità di sviluppo e di promozione delle aree produttive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b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i="1" kern="1200" dirty="0">
              <a:solidFill>
                <a:srgbClr val="002060"/>
              </a:solidFill>
              <a:latin typeface="Futura LT Book" panose="02000504030000020003" pitchFamily="2" charset="0"/>
            </a:rPr>
            <a:t>Presenza tessuto imprenditoriale importante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i="1" kern="1200" dirty="0">
              <a:solidFill>
                <a:srgbClr val="002060"/>
              </a:solidFill>
              <a:latin typeface="Futura LT Book" panose="02000504030000020003" pitchFamily="2" charset="0"/>
            </a:rPr>
            <a:t>(principali Player di mercato)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i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i="1" kern="1200" dirty="0">
              <a:solidFill>
                <a:srgbClr val="002060"/>
              </a:solidFill>
              <a:latin typeface="Futura LT Book" panose="02000504030000020003" pitchFamily="2" charset="0"/>
            </a:rPr>
            <a:t>Consorzio Industriale del Lazio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i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i="1" kern="1200" dirty="0">
              <a:solidFill>
                <a:srgbClr val="002060"/>
              </a:solidFill>
              <a:latin typeface="Futura LT Book" panose="02000504030000020003" pitchFamily="2" charset="0"/>
            </a:rPr>
            <a:t>ZLS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i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i="1" kern="1200" dirty="0">
              <a:solidFill>
                <a:srgbClr val="002060"/>
              </a:solidFill>
              <a:latin typeface="Futura LT Book" panose="02000504030000020003" pitchFamily="2" charset="0"/>
            </a:rPr>
            <a:t>Opere già finanziate</a:t>
          </a:r>
          <a:endParaRPr lang="it-IT" sz="1100" kern="1200" dirty="0"/>
        </a:p>
      </dsp:txBody>
      <dsp:txXfrm>
        <a:off x="3181384" y="1219173"/>
        <a:ext cx="2374366" cy="2374366"/>
      </dsp:txXfrm>
    </dsp:sp>
    <dsp:sp modelId="{183B5498-E6F9-4503-823E-1698E880EB37}">
      <dsp:nvSpPr>
        <dsp:cNvPr id="0" name=""/>
        <dsp:cNvSpPr/>
      </dsp:nvSpPr>
      <dsp:spPr>
        <a:xfrm>
          <a:off x="5375927" y="727425"/>
          <a:ext cx="3357862" cy="335786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84794" tIns="13970" rIns="184794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b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b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b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b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 dirty="0">
              <a:solidFill>
                <a:srgbClr val="002060"/>
              </a:solidFill>
              <a:latin typeface="Futura LT Book" panose="02000504030000020003" pitchFamily="2" charset="0"/>
            </a:rPr>
            <a:t>Fondi e strumenti per la crescita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b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i="1" kern="1200" dirty="0">
              <a:solidFill>
                <a:srgbClr val="002060"/>
              </a:solidFill>
              <a:latin typeface="Futura LT Book" panose="02000504030000020003" pitchFamily="2" charset="0"/>
            </a:rPr>
            <a:t>PNRR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i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i="1" kern="1200" dirty="0">
              <a:solidFill>
                <a:srgbClr val="002060"/>
              </a:solidFill>
              <a:latin typeface="Futura LT Book" panose="02000504030000020003" pitchFamily="2" charset="0"/>
            </a:rPr>
            <a:t>FONDI Strutturali/ FSC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i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i="1" kern="1200" dirty="0">
              <a:solidFill>
                <a:srgbClr val="002060"/>
              </a:solidFill>
              <a:latin typeface="Futura LT Book" panose="02000504030000020003" pitchFamily="2" charset="0"/>
            </a:rPr>
            <a:t>Contratti di programma e accordi per l’innovazione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i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i="1" kern="1200" dirty="0">
              <a:solidFill>
                <a:srgbClr val="002060"/>
              </a:solidFill>
              <a:latin typeface="Futura LT Book" panose="02000504030000020003" pitchFamily="2" charset="0"/>
            </a:rPr>
            <a:t>Partenariato pubblico e privato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i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i="1" kern="1200" dirty="0">
              <a:solidFill>
                <a:srgbClr val="002060"/>
              </a:solidFill>
              <a:latin typeface="Futura LT Book" panose="02000504030000020003" pitchFamily="2" charset="0"/>
            </a:rPr>
            <a:t>ESG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i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i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i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kern="1200" dirty="0"/>
        </a:p>
      </dsp:txBody>
      <dsp:txXfrm>
        <a:off x="5867675" y="1219173"/>
        <a:ext cx="2374366" cy="2374366"/>
      </dsp:txXfrm>
    </dsp:sp>
    <dsp:sp modelId="{14A5DB2D-EB3D-4286-A166-E5F3F4D0BE6B}">
      <dsp:nvSpPr>
        <dsp:cNvPr id="0" name=""/>
        <dsp:cNvSpPr/>
      </dsp:nvSpPr>
      <dsp:spPr>
        <a:xfrm>
          <a:off x="8062217" y="727425"/>
          <a:ext cx="3357862" cy="335786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84794" tIns="13970" rIns="184794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b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 dirty="0">
              <a:solidFill>
                <a:srgbClr val="002060"/>
              </a:solidFill>
              <a:latin typeface="Futura LT Book" panose="02000504030000020003" pitchFamily="2" charset="0"/>
            </a:rPr>
            <a:t>Tecnologie per l’innovazione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b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i="1" kern="1200" dirty="0">
              <a:solidFill>
                <a:srgbClr val="002060"/>
              </a:solidFill>
              <a:latin typeface="Futura LT Book" panose="02000504030000020003" pitchFamily="2" charset="0"/>
            </a:rPr>
            <a:t>5g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i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i="1" kern="1200" dirty="0">
              <a:solidFill>
                <a:srgbClr val="002060"/>
              </a:solidFill>
              <a:latin typeface="Futura LT Book" panose="02000504030000020003" pitchFamily="2" charset="0"/>
            </a:rPr>
            <a:t>Blockchain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i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i="1" kern="1200" dirty="0">
              <a:solidFill>
                <a:srgbClr val="002060"/>
              </a:solidFill>
              <a:latin typeface="Futura LT Book" panose="02000504030000020003" pitchFamily="2" charset="0"/>
            </a:rPr>
            <a:t>E-mobility/ Urban Air </a:t>
          </a:r>
          <a:r>
            <a:rPr lang="it-IT" sz="1100" i="1" kern="1200" dirty="0" err="1">
              <a:solidFill>
                <a:srgbClr val="002060"/>
              </a:solidFill>
              <a:latin typeface="Futura LT Book" panose="02000504030000020003" pitchFamily="2" charset="0"/>
            </a:rPr>
            <a:t>Mobility</a:t>
          </a:r>
          <a:endParaRPr lang="it-IT" sz="1100" i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i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i="1" kern="1200" dirty="0">
              <a:solidFill>
                <a:srgbClr val="002060"/>
              </a:solidFill>
              <a:latin typeface="Futura LT Book" panose="02000504030000020003" pitchFamily="2" charset="0"/>
            </a:rPr>
            <a:t>Smart Road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i="1" kern="1200" dirty="0">
            <a:solidFill>
              <a:srgbClr val="002060"/>
            </a:solidFill>
            <a:latin typeface="Futura LT Book" panose="02000504030000020003" pitchFamily="2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i="1" kern="1200">
              <a:solidFill>
                <a:srgbClr val="002060"/>
              </a:solidFill>
              <a:latin typeface="Futura LT Book" panose="02000504030000020003" pitchFamily="2" charset="0"/>
            </a:rPr>
            <a:t>Nuove </a:t>
          </a:r>
          <a:r>
            <a:rPr lang="it-IT" sz="1100" i="1" kern="1200" dirty="0">
              <a:solidFill>
                <a:srgbClr val="002060"/>
              </a:solidFill>
              <a:latin typeface="Futura LT Book" panose="02000504030000020003" pitchFamily="2" charset="0"/>
            </a:rPr>
            <a:t>tecnologie per l’asset management</a:t>
          </a:r>
        </a:p>
      </dsp:txBody>
      <dsp:txXfrm>
        <a:off x="8553965" y="1219173"/>
        <a:ext cx="2374366" cy="23743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B6C322-EC94-478F-BF81-325284832193}" type="datetimeFigureOut">
              <a:rPr lang="it-IT" smtClean="0"/>
              <a:t>22/02/2022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D5A42-C509-4B4B-9762-6D19EA267E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4827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28CB39-4AB6-4F69-83CB-2564B10C3F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8ECF574-3B0E-42C0-B69D-C2846FA907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2C36373-15A1-4E2C-9303-E3D05146F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1AE66-E95B-44AD-99A7-3A991A0450E0}" type="datetimeFigureOut">
              <a:rPr lang="it-IT" smtClean="0"/>
              <a:t>22/02/2022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BD8975-FF6C-4F59-AF36-72720B9E3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1EA6CD9-A7B9-4DC7-9A73-31730ED19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9BCF-CCCE-4FBC-AB2F-EFE7C97148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5812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2CE457-C688-4C6D-B7BB-9654C575F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F988A85-5C55-4166-9EE0-5D3592CF50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950BD0E-D717-4C7F-91BA-5A666D7EB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1AE66-E95B-44AD-99A7-3A991A0450E0}" type="datetimeFigureOut">
              <a:rPr lang="it-IT" smtClean="0"/>
              <a:t>22/02/2022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63038C4-0B4B-461F-AAA7-9D419D50E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5182498-66DB-4FA1-97DC-C354070D7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9BCF-CCCE-4FBC-AB2F-EFE7C97148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0221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2F3FD3B-0D23-4AAC-8979-7C96830648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2543011-A872-4F84-9A8D-3D8C76FF6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4F1C2D6-4660-4F21-B67D-24A8E79BE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1AE66-E95B-44AD-99A7-3A991A0450E0}" type="datetimeFigureOut">
              <a:rPr lang="it-IT" smtClean="0"/>
              <a:t>22/02/2022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2E01439-ECA0-4A27-A7D6-BD61B5D5D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23454C8-AA3C-45D1-A193-0C2C5CCA9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9BCF-CCCE-4FBC-AB2F-EFE7C97148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2810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B7A54-238C-47E9-85E8-71A91B906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831B3D1-15F9-4ED0-BD19-CC5BC36881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AC3EA3-5E34-4ECC-B19C-C0FF1F17E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1AE66-E95B-44AD-99A7-3A991A0450E0}" type="datetimeFigureOut">
              <a:rPr lang="it-IT" smtClean="0"/>
              <a:t>22/02/2022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FF365F1-D52C-41B7-ADA6-966A13C4E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CF6354-85D3-40B1-A7A1-101531E4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9BCF-CCCE-4FBC-AB2F-EFE7C97148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6208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4922A85-828E-4509-A634-F2DDABBDE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AC06DD7-1DA4-435A-ADBB-AF07002E30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7AF86CE-76D1-4D24-A6CC-649FCB09C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1AE66-E95B-44AD-99A7-3A991A0450E0}" type="datetimeFigureOut">
              <a:rPr lang="it-IT" smtClean="0"/>
              <a:t>22/02/2022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8741491-3872-44FC-B04C-24AB3FD38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7111D8-FF03-4E66-85B4-4811355D2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9BCF-CCCE-4FBC-AB2F-EFE7C97148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2061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5D699B9-755B-4356-9C34-F32FE36D8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32270E4-5778-46C1-B8C2-3CC2CD13A2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D25C0D6-C3F4-48D6-B296-2A9650885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28DAF80-FA97-459E-866D-2358FCAEC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1AE66-E95B-44AD-99A7-3A991A0450E0}" type="datetimeFigureOut">
              <a:rPr lang="it-IT" smtClean="0"/>
              <a:t>22/02/2022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93D848A-EB5C-4168-AFAC-A2F9A01FE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A2FA967-4EEA-4C23-95FC-4DE10C499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9BCF-CCCE-4FBC-AB2F-EFE7C97148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415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A4E86A-B0B2-4C4F-8423-202BE115E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357A660-9903-414D-93DA-63BC21C0C2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5809B22-EB79-483F-8833-1CD13027E3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2CCAC84-DAC3-4BF0-803E-10ECE8D623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4B9BAC5-DD27-4D77-BD8E-01BB0425F4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C484074-8C21-42C6-AA43-F872E18A2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1AE66-E95B-44AD-99A7-3A991A0450E0}" type="datetimeFigureOut">
              <a:rPr lang="it-IT" smtClean="0"/>
              <a:t>22/02/2022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D0E3D85-F4B7-4211-9BFE-4AF7196F5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14696BCB-AD70-4D33-9E28-49CCAA402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9BCF-CCCE-4FBC-AB2F-EFE7C97148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6562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27A997-1D78-4671-82D8-E2BF03CAE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95624BC-EC57-4193-9D7F-1025A2A9A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1AE66-E95B-44AD-99A7-3A991A0450E0}" type="datetimeFigureOut">
              <a:rPr lang="it-IT" smtClean="0"/>
              <a:t>22/02/2022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4EC6E4A-D536-4FD2-9DF4-53AFF438C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4F3711E-FCAE-4C7C-A332-8061BACE8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9BCF-CCCE-4FBC-AB2F-EFE7C97148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6837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5E6F488-B4A8-42D8-9610-3F9FE6AC9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1AE66-E95B-44AD-99A7-3A991A0450E0}" type="datetimeFigureOut">
              <a:rPr lang="it-IT" smtClean="0"/>
              <a:t>22/02/2022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74736BF-6B2D-4487-895C-3EE510CEB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8E73DF4-EC2E-402E-A8F4-4EC9A7792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9BCF-CCCE-4FBC-AB2F-EFE7C97148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926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B56DA9-AE6E-4CD1-A768-E35137B72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504EF3-03FA-4713-99FD-061E60552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A781291-0961-4B96-A537-8DAB3005A4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7B7853F-CD3A-4520-9BF2-1DFDE2F78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1AE66-E95B-44AD-99A7-3A991A0450E0}" type="datetimeFigureOut">
              <a:rPr lang="it-IT" smtClean="0"/>
              <a:t>22/02/2022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67342FC-240C-4242-8265-AE6CF1304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B88D69F-6AF9-4FE5-8B4F-7211122BA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9BCF-CCCE-4FBC-AB2F-EFE7C97148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1420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4AFB59-0FE9-42DB-98FC-34C3C088B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D74CB51-0D05-458E-A75F-B2198B9CB9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949A010-D1A0-47AA-AE2E-87324EAA42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80C570-3BD1-480F-AB74-170AE2637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1AE66-E95B-44AD-99A7-3A991A0450E0}" type="datetimeFigureOut">
              <a:rPr lang="it-IT" smtClean="0"/>
              <a:t>22/02/2022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97D465C-6C71-4885-BB9C-BD09A738B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51C6755-F8E0-4064-9E3E-5BE0DE7EB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9BCF-CCCE-4FBC-AB2F-EFE7C97148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7917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75F05A2-C9F5-420B-80E4-C2BA3A9C3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40CCD98-1860-4116-8EE1-E9622B90A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9060ED-2E08-4609-BF41-0188881E5B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1AE66-E95B-44AD-99A7-3A991A0450E0}" type="datetimeFigureOut">
              <a:rPr lang="it-IT" smtClean="0"/>
              <a:t>22/02/2022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0498BD2-C61C-490A-9B7B-16E2A1A7D6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7A6C6D8-3700-49A9-9F7E-C2F0C39506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99BCF-CCCE-4FBC-AB2F-EFE7C9714878}" type="slidenum">
              <a:rPr lang="it-IT" smtClean="0"/>
              <a:t>‹N›</a:t>
            </a:fld>
            <a:endParaRPr lang="it-IT"/>
          </a:p>
        </p:txBody>
      </p:sp>
      <p:sp>
        <p:nvSpPr>
          <p:cNvPr id="7" name="MSIPCMContentMarking" descr="{&quot;HashCode&quot;:1897928173,&quot;Placement&quot;:&quot;Footer&quot;}">
            <a:extLst>
              <a:ext uri="{FF2B5EF4-FFF2-40B4-BE49-F238E27FC236}">
                <a16:creationId xmlns:a16="http://schemas.microsoft.com/office/drawing/2014/main" id="{81F7CF2E-61D9-45AF-AD52-BA0B43D95E3C}"/>
              </a:ext>
            </a:extLst>
          </p:cNvPr>
          <p:cNvSpPr txBox="1"/>
          <p:nvPr userDrawn="1"/>
        </p:nvSpPr>
        <p:spPr>
          <a:xfrm>
            <a:off x="5244541" y="6595656"/>
            <a:ext cx="1702918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it-IT" sz="1000">
                <a:solidFill>
                  <a:srgbClr val="000000"/>
                </a:solidFill>
                <a:latin typeface="Calibri" panose="020F0502020204030204" pitchFamily="34" charset="0"/>
              </a:rPr>
              <a:t>Informazione confidenziale</a:t>
            </a:r>
          </a:p>
        </p:txBody>
      </p:sp>
    </p:spTree>
    <p:extLst>
      <p:ext uri="{BB962C8B-B14F-4D97-AF65-F5344CB8AC3E}">
        <p14:creationId xmlns:p14="http://schemas.microsoft.com/office/powerpoint/2010/main" val="1323168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image" Target="../media/image2.pn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stitivita.it/la-meravigliosa-sfida-del-covid/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svg"/><Relationship Id="rId3" Type="http://schemas.openxmlformats.org/officeDocument/2006/relationships/image" Target="../media/image2.png"/><Relationship Id="rId7" Type="http://schemas.openxmlformats.org/officeDocument/2006/relationships/image" Target="../media/image18.svg"/><Relationship Id="rId12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valori.it/investimenti-infrastrutture-motore-economia/" TargetMode="Externa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CC26C431-9112-424F-9F94-A83207E5A2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16" t="13226" r="54844" b="17469"/>
          <a:stretch/>
        </p:blipFill>
        <p:spPr>
          <a:xfrm>
            <a:off x="52160" y="105394"/>
            <a:ext cx="12087677" cy="5684448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5FA0EA7A-29F3-4D93-89DC-E333E1793637}"/>
              </a:ext>
            </a:extLst>
          </p:cNvPr>
          <p:cNvSpPr/>
          <p:nvPr/>
        </p:nvSpPr>
        <p:spPr>
          <a:xfrm>
            <a:off x="10334625" y="6000750"/>
            <a:ext cx="219075" cy="1714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68A5D04-7C4E-4E98-AF05-BE144489CB40}"/>
              </a:ext>
            </a:extLst>
          </p:cNvPr>
          <p:cNvSpPr txBox="1"/>
          <p:nvPr/>
        </p:nvSpPr>
        <p:spPr>
          <a:xfrm>
            <a:off x="379082" y="2668877"/>
            <a:ext cx="11433834" cy="1692771"/>
          </a:xfrm>
          <a:prstGeom prst="rect">
            <a:avLst/>
          </a:prstGeom>
          <a:solidFill>
            <a:srgbClr val="1C2F68"/>
          </a:solidFill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chemeClr val="bg1"/>
                </a:solidFill>
                <a:effectLst/>
                <a:latin typeface="Futura LT Book" panose="02000504030000020003"/>
                <a:ea typeface="Calibri" panose="020F0502020204030204" pitchFamily="34" charset="0"/>
                <a:cs typeface="Calibri" panose="020F0502020204030204" pitchFamily="34" charset="0"/>
              </a:rPr>
              <a:t>La politica di sviluppo del territorio tra infrastrutture digitali e della mobilità </a:t>
            </a:r>
          </a:p>
          <a:p>
            <a:endParaRPr lang="it-IT" sz="2000" b="1" dirty="0">
              <a:solidFill>
                <a:schemeClr val="bg1"/>
              </a:solidFill>
              <a:latin typeface="Futura LT Book" panose="02000504030000020003"/>
              <a:cs typeface="Calibri" panose="020F0502020204030204" pitchFamily="34" charset="0"/>
            </a:endParaRPr>
          </a:p>
          <a:p>
            <a:endParaRPr lang="it-IT" sz="2000" dirty="0">
              <a:solidFill>
                <a:schemeClr val="bg1"/>
              </a:solidFill>
              <a:latin typeface="Futura LT Book" panose="02000504030000020003"/>
            </a:endParaRPr>
          </a:p>
        </p:txBody>
      </p:sp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93766F88-9F7C-46B3-9B6E-8015ABE13EBA}"/>
              </a:ext>
            </a:extLst>
          </p:cNvPr>
          <p:cNvCxnSpPr/>
          <p:nvPr/>
        </p:nvCxnSpPr>
        <p:spPr>
          <a:xfrm>
            <a:off x="203200" y="6102777"/>
            <a:ext cx="0" cy="75522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1D9565C5-5DD7-4DBC-81C8-3C36B6EA3888}"/>
              </a:ext>
            </a:extLst>
          </p:cNvPr>
          <p:cNvCxnSpPr/>
          <p:nvPr/>
        </p:nvCxnSpPr>
        <p:spPr>
          <a:xfrm>
            <a:off x="5204473" y="6099661"/>
            <a:ext cx="0" cy="75522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491B9A8-DDC7-4309-8FE0-BFA8B84ED565}"/>
              </a:ext>
            </a:extLst>
          </p:cNvPr>
          <p:cNvSpPr txBox="1"/>
          <p:nvPr/>
        </p:nvSpPr>
        <p:spPr>
          <a:xfrm>
            <a:off x="5209818" y="6374648"/>
            <a:ext cx="2448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solidFill>
                  <a:srgbClr val="002060"/>
                </a:solidFill>
                <a:latin typeface="Futura LT Book" panose="02000504030000020003" pitchFamily="2" charset="0"/>
              </a:rPr>
              <a:t>la politica di sviluppo del territorio tra infrastrutture digitali e della mobilità</a:t>
            </a:r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E6D4DF72-5F33-4589-8074-80C32295DE2F}"/>
              </a:ext>
            </a:extLst>
          </p:cNvPr>
          <p:cNvCxnSpPr/>
          <p:nvPr/>
        </p:nvCxnSpPr>
        <p:spPr>
          <a:xfrm>
            <a:off x="10307721" y="6099661"/>
            <a:ext cx="0" cy="75522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0DAC6BC-6C11-4D4A-AB15-4D77E5317DB4}"/>
              </a:ext>
            </a:extLst>
          </p:cNvPr>
          <p:cNvSpPr txBox="1"/>
          <p:nvPr/>
        </p:nvSpPr>
        <p:spPr>
          <a:xfrm>
            <a:off x="10313066" y="6462597"/>
            <a:ext cx="18789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solidFill>
                  <a:srgbClr val="002060"/>
                </a:solidFill>
                <a:latin typeface="Futura LT Book" panose="02000504030000020003" pitchFamily="2" charset="0"/>
              </a:rPr>
              <a:t>Febbraio 2022</a:t>
            </a:r>
          </a:p>
        </p:txBody>
      </p:sp>
      <p:pic>
        <p:nvPicPr>
          <p:cNvPr id="12" name="Immagine 11" descr="Immagine che contiene testo&#10;&#10;Descrizione generata automaticamente">
            <a:extLst>
              <a:ext uri="{FF2B5EF4-FFF2-40B4-BE49-F238E27FC236}">
                <a16:creationId xmlns:a16="http://schemas.microsoft.com/office/drawing/2014/main" id="{FE77E24C-E908-4B3E-B5C6-B951990DE5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95" y="6099661"/>
            <a:ext cx="2034144" cy="576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732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57EBA9C3-8C13-4F7E-9924-2B661E7105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400"/>
            <a:ext cx="12192000" cy="1774380"/>
          </a:xfrm>
          <a:prstGeom prst="rect">
            <a:avLst/>
          </a:prstGeom>
        </p:spPr>
      </p:pic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74ADC839-60A3-4EE9-834D-734C1194282B}"/>
              </a:ext>
            </a:extLst>
          </p:cNvPr>
          <p:cNvCxnSpPr/>
          <p:nvPr/>
        </p:nvCxnSpPr>
        <p:spPr>
          <a:xfrm>
            <a:off x="203200" y="6102777"/>
            <a:ext cx="0" cy="75522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111E00FF-61FB-4EB7-A034-BCA0BBFC6E42}"/>
              </a:ext>
            </a:extLst>
          </p:cNvPr>
          <p:cNvCxnSpPr/>
          <p:nvPr/>
        </p:nvCxnSpPr>
        <p:spPr>
          <a:xfrm>
            <a:off x="5204473" y="6099661"/>
            <a:ext cx="0" cy="75522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3CB5C9E-7C0F-4DA5-86EB-68FB2F90B19B}"/>
              </a:ext>
            </a:extLst>
          </p:cNvPr>
          <p:cNvSpPr txBox="1"/>
          <p:nvPr/>
        </p:nvSpPr>
        <p:spPr>
          <a:xfrm>
            <a:off x="5209818" y="6449749"/>
            <a:ext cx="2448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solidFill>
                  <a:srgbClr val="002060"/>
                </a:solidFill>
                <a:latin typeface="Futura LT Book" panose="02000504030000020003" pitchFamily="2" charset="0"/>
              </a:rPr>
              <a:t>la politica di sviluppo del territorio tra infrastrutture digitali e della mobilità</a:t>
            </a:r>
          </a:p>
        </p:txBody>
      </p: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F23CE4B6-50F5-4E6A-9D80-9C4A8F6A4E17}"/>
              </a:ext>
            </a:extLst>
          </p:cNvPr>
          <p:cNvCxnSpPr/>
          <p:nvPr/>
        </p:nvCxnSpPr>
        <p:spPr>
          <a:xfrm>
            <a:off x="10307721" y="6099661"/>
            <a:ext cx="0" cy="75522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F347447-9300-40FD-AB7D-3FB599D52F7F}"/>
              </a:ext>
            </a:extLst>
          </p:cNvPr>
          <p:cNvSpPr txBox="1"/>
          <p:nvPr/>
        </p:nvSpPr>
        <p:spPr>
          <a:xfrm>
            <a:off x="10313066" y="6518999"/>
            <a:ext cx="18789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solidFill>
                  <a:srgbClr val="002060"/>
                </a:solidFill>
                <a:latin typeface="Futura LT Book" panose="02000504030000020003" pitchFamily="2" charset="0"/>
              </a:rPr>
              <a:t>Febbraio 2022</a:t>
            </a:r>
          </a:p>
        </p:txBody>
      </p:sp>
      <p:pic>
        <p:nvPicPr>
          <p:cNvPr id="21" name="Immagine 20" descr="Immagine che contiene testo&#10;&#10;Descrizione generata automaticamente">
            <a:extLst>
              <a:ext uri="{FF2B5EF4-FFF2-40B4-BE49-F238E27FC236}">
                <a16:creationId xmlns:a16="http://schemas.microsoft.com/office/drawing/2014/main" id="{3FB7A3F3-F335-4877-81F0-3FA9CDD64B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07" y="6072840"/>
            <a:ext cx="2128732" cy="603617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9D50E78-9FA5-4629-8456-2160740FC25C}"/>
              </a:ext>
            </a:extLst>
          </p:cNvPr>
          <p:cNvSpPr txBox="1"/>
          <p:nvPr/>
        </p:nvSpPr>
        <p:spPr>
          <a:xfrm>
            <a:off x="203199" y="369170"/>
            <a:ext cx="7672717" cy="1200329"/>
          </a:xfrm>
          <a:prstGeom prst="rect">
            <a:avLst/>
          </a:prstGeom>
          <a:solidFill>
            <a:srgbClr val="1C2F68"/>
          </a:solidFill>
        </p:spPr>
        <p:txBody>
          <a:bodyPr wrap="square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effectLst/>
                <a:latin typeface="Futura LT Book" panose="02000504030000020003"/>
                <a:ea typeface="Calibri" panose="020F0502020204030204" pitchFamily="34" charset="0"/>
                <a:cs typeface="Calibri" panose="020F0502020204030204" pitchFamily="34" charset="0"/>
              </a:rPr>
              <a:t>Infrastrutture e contesto produttivo</a:t>
            </a:r>
          </a:p>
          <a:p>
            <a:endParaRPr lang="it-IT" sz="2000" b="1" dirty="0">
              <a:solidFill>
                <a:schemeClr val="bg1"/>
              </a:solidFill>
              <a:latin typeface="Futura LT Book" panose="02000504030000020003"/>
              <a:cs typeface="Calibri" panose="020F0502020204030204" pitchFamily="34" charset="0"/>
            </a:endParaRPr>
          </a:p>
          <a:p>
            <a:endParaRPr lang="it-IT" sz="2000" dirty="0">
              <a:solidFill>
                <a:schemeClr val="bg1"/>
              </a:solidFill>
              <a:latin typeface="Futura LT Book" panose="02000504030000020003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394B701B-0212-4F33-B4C5-51B53C1A1EBC}"/>
              </a:ext>
            </a:extLst>
          </p:cNvPr>
          <p:cNvSpPr txBox="1"/>
          <p:nvPr/>
        </p:nvSpPr>
        <p:spPr>
          <a:xfrm>
            <a:off x="1610200" y="1771662"/>
            <a:ext cx="7131889" cy="3708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sz="16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r>
              <a:rPr lang="it-IT" sz="1600" b="1" dirty="0">
                <a:solidFill>
                  <a:srgbClr val="002060"/>
                </a:solidFill>
                <a:latin typeface="Futura LT Book" panose="02000504030000020003" pitchFamily="2" charset="0"/>
              </a:rPr>
              <a:t>infrastrutture di trasporto</a:t>
            </a:r>
          </a:p>
          <a:p>
            <a:endParaRPr lang="it-IT" sz="16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6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r>
              <a:rPr lang="it-IT" sz="1600" b="1" dirty="0">
                <a:solidFill>
                  <a:srgbClr val="002060"/>
                </a:solidFill>
                <a:latin typeface="Futura LT Book" panose="02000504030000020003" pitchFamily="2" charset="0"/>
              </a:rPr>
              <a:t>infrastrutture ambientali e risorse idriche</a:t>
            </a:r>
          </a:p>
          <a:p>
            <a:endParaRPr lang="it-IT" sz="16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6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r>
              <a:rPr lang="it-IT" sz="1600" b="1" dirty="0">
                <a:solidFill>
                  <a:srgbClr val="002060"/>
                </a:solidFill>
                <a:latin typeface="Futura LT Book" panose="02000504030000020003" pitchFamily="2" charset="0"/>
              </a:rPr>
              <a:t>infrastrutture del settore energetico</a:t>
            </a:r>
          </a:p>
          <a:p>
            <a:endParaRPr lang="it-IT" sz="16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6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r>
              <a:rPr lang="it-IT" sz="1600" b="1" dirty="0">
                <a:solidFill>
                  <a:srgbClr val="002060"/>
                </a:solidFill>
                <a:latin typeface="Futura LT Book" panose="02000504030000020003" pitchFamily="2" charset="0"/>
              </a:rPr>
              <a:t>infrastrutture per l'attrezzatura di aree produttive</a:t>
            </a:r>
          </a:p>
          <a:p>
            <a:endParaRPr lang="it-IT" sz="16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6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r>
              <a:rPr lang="it-IT" sz="1600" b="1" dirty="0">
                <a:solidFill>
                  <a:srgbClr val="002060"/>
                </a:solidFill>
                <a:latin typeface="Futura LT Book" panose="02000504030000020003" pitchFamily="2" charset="0"/>
              </a:rPr>
              <a:t>infrastrutture per telecomunicazioni e tecnologie informatiche</a:t>
            </a:r>
          </a:p>
          <a:p>
            <a:endParaRPr lang="it-IT" sz="12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</p:txBody>
      </p:sp>
      <p:pic>
        <p:nvPicPr>
          <p:cNvPr id="24" name="Elemento grafico 23" descr="Treno con riempimento a tinta unita">
            <a:extLst>
              <a:ext uri="{FF2B5EF4-FFF2-40B4-BE49-F238E27FC236}">
                <a16:creationId xmlns:a16="http://schemas.microsoft.com/office/drawing/2014/main" id="{DFE0810D-8445-4435-BBDF-A4836A0895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94016" y="1967969"/>
            <a:ext cx="403448" cy="403448"/>
          </a:xfrm>
          <a:prstGeom prst="rect">
            <a:avLst/>
          </a:prstGeom>
        </p:spPr>
      </p:pic>
      <p:pic>
        <p:nvPicPr>
          <p:cNvPr id="25" name="Elemento grafico 24" descr="Rubinetto che perde con riempimento a tinta unita">
            <a:extLst>
              <a:ext uri="{FF2B5EF4-FFF2-40B4-BE49-F238E27FC236}">
                <a16:creationId xmlns:a16="http://schemas.microsoft.com/office/drawing/2014/main" id="{48A8CA9A-4516-4BC8-8B99-59A7229373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10546" y="2793217"/>
            <a:ext cx="355924" cy="355924"/>
          </a:xfrm>
          <a:prstGeom prst="rect">
            <a:avLst/>
          </a:prstGeom>
        </p:spPr>
      </p:pic>
      <p:pic>
        <p:nvPicPr>
          <p:cNvPr id="26" name="Elemento grafico 25" descr="Batteria con riempimento a tinta unita">
            <a:extLst>
              <a:ext uri="{FF2B5EF4-FFF2-40B4-BE49-F238E27FC236}">
                <a16:creationId xmlns:a16="http://schemas.microsoft.com/office/drawing/2014/main" id="{5365F595-CD0F-4E2B-B69B-C40080A00D8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810546" y="3491346"/>
            <a:ext cx="355924" cy="355924"/>
          </a:xfrm>
          <a:prstGeom prst="rect">
            <a:avLst/>
          </a:prstGeom>
        </p:spPr>
      </p:pic>
      <p:pic>
        <p:nvPicPr>
          <p:cNvPr id="27" name="Elemento grafico 26" descr="Produzione con riempimento a tinta unita">
            <a:extLst>
              <a:ext uri="{FF2B5EF4-FFF2-40B4-BE49-F238E27FC236}">
                <a16:creationId xmlns:a16="http://schemas.microsoft.com/office/drawing/2014/main" id="{14627201-2813-43B6-AB88-34DAEE7A4C2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817778" y="4942177"/>
            <a:ext cx="355924" cy="355924"/>
          </a:xfrm>
          <a:prstGeom prst="rect">
            <a:avLst/>
          </a:prstGeom>
        </p:spPr>
      </p:pic>
      <p:pic>
        <p:nvPicPr>
          <p:cNvPr id="28" name="Elemento grafico 27" descr="Rete online con riempimento a tinta unita">
            <a:extLst>
              <a:ext uri="{FF2B5EF4-FFF2-40B4-BE49-F238E27FC236}">
                <a16:creationId xmlns:a16="http://schemas.microsoft.com/office/drawing/2014/main" id="{E1536A99-0853-4B2C-9D77-7D2F7116528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794016" y="4193106"/>
            <a:ext cx="355924" cy="355924"/>
          </a:xfrm>
          <a:prstGeom prst="rect">
            <a:avLst/>
          </a:prstGeom>
        </p:spPr>
      </p:pic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7601BC1A-B8B9-4147-B6AA-0FF3F2969D17}"/>
              </a:ext>
            </a:extLst>
          </p:cNvPr>
          <p:cNvSpPr txBox="1"/>
          <p:nvPr/>
        </p:nvSpPr>
        <p:spPr>
          <a:xfrm>
            <a:off x="26774" y="5663915"/>
            <a:ext cx="1048882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srgbClr val="630000"/>
                </a:solidFill>
                <a:latin typeface="FuturaBT-Heavy"/>
              </a:rPr>
              <a:t>                    </a:t>
            </a:r>
            <a:r>
              <a:rPr lang="it-IT" sz="900" dirty="0">
                <a:solidFill>
                  <a:srgbClr val="002060"/>
                </a:solidFill>
                <a:latin typeface="Futura LT Book" panose="02000504030000020003" pitchFamily="2" charset="0"/>
              </a:rPr>
              <a:t>Fonte: Classificazione nel Sistema dei Codice Unico dei Progetti del Dipartimento per la Programmazione e il Coordinamento della Politica Economica</a:t>
            </a: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CB75D7D6-19CB-406D-B891-EF82BC74B416}"/>
              </a:ext>
            </a:extLst>
          </p:cNvPr>
          <p:cNvSpPr/>
          <p:nvPr/>
        </p:nvSpPr>
        <p:spPr>
          <a:xfrm>
            <a:off x="9302620" y="2319285"/>
            <a:ext cx="2050064" cy="970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Reti di superficie</a:t>
            </a:r>
          </a:p>
          <a:p>
            <a:pPr algn="ctr"/>
            <a:r>
              <a:rPr lang="it-IT" i="1" dirty="0"/>
              <a:t>« visibili »</a:t>
            </a: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19637B47-8B0F-4D96-8D69-397CA5D6663B}"/>
              </a:ext>
            </a:extLst>
          </p:cNvPr>
          <p:cNvSpPr/>
          <p:nvPr/>
        </p:nvSpPr>
        <p:spPr>
          <a:xfrm>
            <a:off x="9282689" y="3971793"/>
            <a:ext cx="2050064" cy="970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Reti del sottosuolo</a:t>
            </a:r>
          </a:p>
          <a:p>
            <a:pPr algn="ctr"/>
            <a:r>
              <a:rPr lang="it-IT" i="1" dirty="0"/>
              <a:t>« invisibili »</a:t>
            </a:r>
          </a:p>
        </p:txBody>
      </p:sp>
      <p:sp>
        <p:nvSpPr>
          <p:cNvPr id="32" name="Parentesi graffa chiusa 31">
            <a:extLst>
              <a:ext uri="{FF2B5EF4-FFF2-40B4-BE49-F238E27FC236}">
                <a16:creationId xmlns:a16="http://schemas.microsoft.com/office/drawing/2014/main" id="{572FF092-571B-4E82-85E3-A9CD57522438}"/>
              </a:ext>
            </a:extLst>
          </p:cNvPr>
          <p:cNvSpPr/>
          <p:nvPr/>
        </p:nvSpPr>
        <p:spPr>
          <a:xfrm>
            <a:off x="7987357" y="1967970"/>
            <a:ext cx="951370" cy="3367460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40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72FFB3F-4C61-4542-B1AC-A104CC738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45898" y="6275059"/>
            <a:ext cx="308390" cy="365125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fld id="{EA799BCF-CCCE-4FBC-AB2F-EFE7C9714878}" type="slidenum">
              <a:rPr lang="it-IT" sz="1600" smtClean="0">
                <a:solidFill>
                  <a:schemeClr val="bg1"/>
                </a:solidFill>
              </a:rPr>
              <a:t>2</a:t>
            </a:fld>
            <a:endParaRPr lang="it-IT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085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Immagine che contiene mappa&#10;&#10;Descrizione generata automaticamente">
            <a:extLst>
              <a:ext uri="{FF2B5EF4-FFF2-40B4-BE49-F238E27FC236}">
                <a16:creationId xmlns:a16="http://schemas.microsoft.com/office/drawing/2014/main" id="{C623B253-7EF3-41D8-AFC8-90010F108A7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025968" y="1648245"/>
            <a:ext cx="9110169" cy="5124470"/>
          </a:xfrm>
          <a:prstGeom prst="rect">
            <a:avLst/>
          </a:prstGeom>
        </p:spPr>
      </p:pic>
      <p:pic>
        <p:nvPicPr>
          <p:cNvPr id="14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57EBA9C3-8C13-4F7E-9924-2B661E7105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" y="-26988"/>
            <a:ext cx="12192000" cy="1774380"/>
          </a:xfrm>
          <a:prstGeom prst="rect">
            <a:avLst/>
          </a:prstGeom>
        </p:spPr>
      </p:pic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74ADC839-60A3-4EE9-834D-734C1194282B}"/>
              </a:ext>
            </a:extLst>
          </p:cNvPr>
          <p:cNvCxnSpPr/>
          <p:nvPr/>
        </p:nvCxnSpPr>
        <p:spPr>
          <a:xfrm>
            <a:off x="203200" y="6102777"/>
            <a:ext cx="0" cy="75522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111E00FF-61FB-4EB7-A034-BCA0BBFC6E42}"/>
              </a:ext>
            </a:extLst>
          </p:cNvPr>
          <p:cNvCxnSpPr/>
          <p:nvPr/>
        </p:nvCxnSpPr>
        <p:spPr>
          <a:xfrm>
            <a:off x="5204473" y="6099661"/>
            <a:ext cx="0" cy="75522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3CB5C9E-7C0F-4DA5-86EB-68FB2F90B19B}"/>
              </a:ext>
            </a:extLst>
          </p:cNvPr>
          <p:cNvSpPr txBox="1"/>
          <p:nvPr/>
        </p:nvSpPr>
        <p:spPr>
          <a:xfrm>
            <a:off x="5209819" y="6325436"/>
            <a:ext cx="2448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solidFill>
                  <a:srgbClr val="002060"/>
                </a:solidFill>
                <a:latin typeface="Futura LT Book" panose="02000504030000020003" pitchFamily="2" charset="0"/>
              </a:rPr>
              <a:t>la politica di sviluppo del territorio tra infrastrutture digitali e della mobilità</a:t>
            </a:r>
          </a:p>
        </p:txBody>
      </p: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F23CE4B6-50F5-4E6A-9D80-9C4A8F6A4E17}"/>
              </a:ext>
            </a:extLst>
          </p:cNvPr>
          <p:cNvCxnSpPr/>
          <p:nvPr/>
        </p:nvCxnSpPr>
        <p:spPr>
          <a:xfrm>
            <a:off x="10307721" y="6099661"/>
            <a:ext cx="0" cy="75522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F347447-9300-40FD-AB7D-3FB599D52F7F}"/>
              </a:ext>
            </a:extLst>
          </p:cNvPr>
          <p:cNvSpPr txBox="1"/>
          <p:nvPr/>
        </p:nvSpPr>
        <p:spPr>
          <a:xfrm>
            <a:off x="10282789" y="6330505"/>
            <a:ext cx="18789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solidFill>
                  <a:srgbClr val="002060"/>
                </a:solidFill>
                <a:latin typeface="Futura LT Book" panose="02000504030000020003" pitchFamily="2" charset="0"/>
              </a:rPr>
              <a:t>Febbraio 2022</a:t>
            </a:r>
          </a:p>
        </p:txBody>
      </p:sp>
      <p:pic>
        <p:nvPicPr>
          <p:cNvPr id="21" name="Immagine 20" descr="Immagine che contiene testo&#10;&#10;Descrizione generata automaticamente">
            <a:extLst>
              <a:ext uri="{FF2B5EF4-FFF2-40B4-BE49-F238E27FC236}">
                <a16:creationId xmlns:a16="http://schemas.microsoft.com/office/drawing/2014/main" id="{3FB7A3F3-F335-4877-81F0-3FA9CDD64B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07" y="6072840"/>
            <a:ext cx="2128732" cy="603617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9D50E78-9FA5-4629-8456-2160740FC25C}"/>
              </a:ext>
            </a:extLst>
          </p:cNvPr>
          <p:cNvSpPr txBox="1"/>
          <p:nvPr/>
        </p:nvSpPr>
        <p:spPr>
          <a:xfrm>
            <a:off x="203200" y="298827"/>
            <a:ext cx="6096000" cy="1200329"/>
          </a:xfrm>
          <a:prstGeom prst="rect">
            <a:avLst/>
          </a:prstGeom>
          <a:solidFill>
            <a:srgbClr val="1C2F68"/>
          </a:solidFill>
        </p:spPr>
        <p:txBody>
          <a:bodyPr wrap="square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effectLst/>
                <a:latin typeface="Futura LT Book" panose="02000504030000020003"/>
                <a:ea typeface="Calibri" panose="020F0502020204030204" pitchFamily="34" charset="0"/>
                <a:cs typeface="Calibri" panose="020F0502020204030204" pitchFamily="34" charset="0"/>
              </a:rPr>
              <a:t>Gli obiettivi</a:t>
            </a:r>
          </a:p>
          <a:p>
            <a:endParaRPr lang="it-IT" sz="2000" b="1" dirty="0">
              <a:solidFill>
                <a:schemeClr val="bg1"/>
              </a:solidFill>
              <a:latin typeface="Futura LT Book" panose="02000504030000020003"/>
              <a:cs typeface="Calibri" panose="020F0502020204030204" pitchFamily="34" charset="0"/>
            </a:endParaRPr>
          </a:p>
          <a:p>
            <a:endParaRPr lang="it-IT" sz="2000" dirty="0">
              <a:solidFill>
                <a:schemeClr val="bg1"/>
              </a:solidFill>
              <a:latin typeface="Futura LT Book" panose="02000504030000020003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86C9857-C03A-4B11-9084-9A585A95B2DD}"/>
              </a:ext>
            </a:extLst>
          </p:cNvPr>
          <p:cNvSpPr txBox="1"/>
          <p:nvPr/>
        </p:nvSpPr>
        <p:spPr>
          <a:xfrm>
            <a:off x="451027" y="1819414"/>
            <a:ext cx="1105361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sz="16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r>
              <a:rPr lang="it-IT" sz="1600" b="1" dirty="0">
                <a:solidFill>
                  <a:srgbClr val="002060"/>
                </a:solidFill>
                <a:latin typeface="Futura LT Book" panose="02000504030000020003" pitchFamily="2" charset="0"/>
              </a:rPr>
              <a:t>Adeguare, innovare e implementare le infrastrutture già disponibili</a:t>
            </a:r>
            <a:r>
              <a:rPr lang="it-IT" sz="1600" dirty="0">
                <a:solidFill>
                  <a:srgbClr val="002060"/>
                </a:solidFill>
                <a:latin typeface="Futura LT Book" panose="02000504030000020003" pitchFamily="2" charset="0"/>
              </a:rPr>
              <a:t>, sia per ottimizzare le connessioni tra le aree produttive della Regione, sia per sviluppare le infrastrutture interne alle aree produttive.</a:t>
            </a:r>
          </a:p>
          <a:p>
            <a:endParaRPr lang="it-IT" sz="1600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r>
              <a:rPr lang="it-IT" sz="1600" dirty="0">
                <a:solidFill>
                  <a:srgbClr val="002060"/>
                </a:solidFill>
                <a:latin typeface="Futura LT Book" panose="02000504030000020003" pitchFamily="2" charset="0"/>
              </a:rPr>
              <a:t>Realizzare e rafforzare le</a:t>
            </a:r>
            <a:r>
              <a:rPr lang="it-IT" sz="1600" b="1" dirty="0">
                <a:solidFill>
                  <a:srgbClr val="002060"/>
                </a:solidFill>
                <a:latin typeface="Futura LT Book" panose="02000504030000020003" pitchFamily="2" charset="0"/>
              </a:rPr>
              <a:t> connessioni trasversali </a:t>
            </a:r>
            <a:r>
              <a:rPr lang="it-IT" sz="1600" dirty="0">
                <a:solidFill>
                  <a:srgbClr val="002060"/>
                </a:solidFill>
                <a:latin typeface="Futura LT Book" panose="02000504030000020003" pitchFamily="2" charset="0"/>
              </a:rPr>
              <a:t>della rete infrastrutturale e </a:t>
            </a:r>
            <a:r>
              <a:rPr lang="it-IT" sz="1600" b="1" dirty="0">
                <a:solidFill>
                  <a:srgbClr val="002060"/>
                </a:solidFill>
                <a:latin typeface="Futura LT Book" panose="02000504030000020003" pitchFamily="2" charset="0"/>
              </a:rPr>
              <a:t>individuare le priorità, </a:t>
            </a:r>
            <a:r>
              <a:rPr lang="it-IT" sz="1600" dirty="0">
                <a:solidFill>
                  <a:srgbClr val="002060"/>
                </a:solidFill>
                <a:latin typeface="Futura LT Book" panose="02000504030000020003" pitchFamily="2" charset="0"/>
              </a:rPr>
              <a:t>che giocano un ruolo chiave nello sviluppo del territorio, con lo scopo di:</a:t>
            </a:r>
          </a:p>
          <a:p>
            <a:endParaRPr lang="it-IT" sz="1600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rgbClr val="002060"/>
                </a:solidFill>
                <a:latin typeface="Futura LT Book" panose="02000504030000020003" pitchFamily="2" charset="0"/>
              </a:rPr>
              <a:t>collegare il territorio </a:t>
            </a:r>
            <a:r>
              <a:rPr lang="it-IT" sz="1600" dirty="0">
                <a:solidFill>
                  <a:srgbClr val="002060"/>
                </a:solidFill>
                <a:latin typeface="Futura LT Book" panose="02000504030000020003" pitchFamily="2" charset="0"/>
              </a:rPr>
              <a:t>con le grandi direttrici di traffico internazionale di persone, di merci e di dati valorizzando le connessioni e i nodi strategici</a:t>
            </a:r>
          </a:p>
          <a:p>
            <a:endParaRPr lang="it-IT" sz="1600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rgbClr val="002060"/>
                </a:solidFill>
                <a:latin typeface="Futura LT Book" panose="02000504030000020003" pitchFamily="2" charset="0"/>
              </a:rPr>
              <a:t>colmare il gap competitivo </a:t>
            </a:r>
            <a:r>
              <a:rPr lang="it-IT" sz="1600" dirty="0">
                <a:solidFill>
                  <a:srgbClr val="002060"/>
                </a:solidFill>
                <a:latin typeface="Futura LT Book" panose="02000504030000020003" pitchFamily="2" charset="0"/>
              </a:rPr>
              <a:t>che soprattutto Roma (capitale del Paese e candidata EXPO) presenta rispetto ad altre Città Metropolitane italiane ed europee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rgbClr val="002060"/>
                </a:solidFill>
                <a:latin typeface="Futura LT Book" panose="02000504030000020003" pitchFamily="2" charset="0"/>
              </a:rPr>
              <a:t>rendere funzionali e connesse le aree produttive e direzionali</a:t>
            </a:r>
            <a:r>
              <a:rPr lang="it-IT" sz="1600" dirty="0">
                <a:solidFill>
                  <a:srgbClr val="002060"/>
                </a:solidFill>
                <a:latin typeface="Futura LT Book" panose="02000504030000020003" pitchFamily="2" charset="0"/>
              </a:rPr>
              <a:t> affinché diventino fattore di competitività per le imprese</a:t>
            </a:r>
          </a:p>
        </p:txBody>
      </p:sp>
      <p:sp>
        <p:nvSpPr>
          <p:cNvPr id="15" name="Segnaposto numero diapositiva 4">
            <a:extLst>
              <a:ext uri="{FF2B5EF4-FFF2-40B4-BE49-F238E27FC236}">
                <a16:creationId xmlns:a16="http://schemas.microsoft.com/office/drawing/2014/main" id="{789605C1-E398-4F6D-B8CF-8269273A0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45898" y="6275059"/>
            <a:ext cx="308390" cy="365125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fld id="{EA799BCF-CCCE-4FBC-AB2F-EFE7C9714878}" type="slidenum">
              <a:rPr lang="it-IT" sz="1600" smtClean="0">
                <a:solidFill>
                  <a:schemeClr val="bg1"/>
                </a:solidFill>
              </a:rPr>
              <a:t>3</a:t>
            </a:fld>
            <a:endParaRPr lang="it-IT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754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57EBA9C3-8C13-4F7E-9924-2B661E7105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" y="-26988"/>
            <a:ext cx="12192000" cy="1774380"/>
          </a:xfrm>
          <a:prstGeom prst="rect">
            <a:avLst/>
          </a:prstGeom>
        </p:spPr>
      </p:pic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74ADC839-60A3-4EE9-834D-734C1194282B}"/>
              </a:ext>
            </a:extLst>
          </p:cNvPr>
          <p:cNvCxnSpPr/>
          <p:nvPr/>
        </p:nvCxnSpPr>
        <p:spPr>
          <a:xfrm>
            <a:off x="203200" y="6102777"/>
            <a:ext cx="0" cy="75522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111E00FF-61FB-4EB7-A034-BCA0BBFC6E42}"/>
              </a:ext>
            </a:extLst>
          </p:cNvPr>
          <p:cNvCxnSpPr/>
          <p:nvPr/>
        </p:nvCxnSpPr>
        <p:spPr>
          <a:xfrm>
            <a:off x="5204473" y="6099661"/>
            <a:ext cx="0" cy="75522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3CB5C9E-7C0F-4DA5-86EB-68FB2F90B19B}"/>
              </a:ext>
            </a:extLst>
          </p:cNvPr>
          <p:cNvSpPr txBox="1"/>
          <p:nvPr/>
        </p:nvSpPr>
        <p:spPr>
          <a:xfrm>
            <a:off x="5204472" y="6316211"/>
            <a:ext cx="2448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>
                <a:solidFill>
                  <a:srgbClr val="002060"/>
                </a:solidFill>
                <a:latin typeface="Futura LT Book" panose="02000504030000020003" pitchFamily="2" charset="0"/>
              </a:rPr>
              <a:t>la politica di sviluppo del territorio tra infrastrutture digitali e della mobilità</a:t>
            </a:r>
          </a:p>
        </p:txBody>
      </p: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F23CE4B6-50F5-4E6A-9D80-9C4A8F6A4E17}"/>
              </a:ext>
            </a:extLst>
          </p:cNvPr>
          <p:cNvCxnSpPr/>
          <p:nvPr/>
        </p:nvCxnSpPr>
        <p:spPr>
          <a:xfrm>
            <a:off x="10307721" y="6099661"/>
            <a:ext cx="0" cy="75522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F347447-9300-40FD-AB7D-3FB599D52F7F}"/>
              </a:ext>
            </a:extLst>
          </p:cNvPr>
          <p:cNvSpPr txBox="1"/>
          <p:nvPr/>
        </p:nvSpPr>
        <p:spPr>
          <a:xfrm>
            <a:off x="10307721" y="6366193"/>
            <a:ext cx="18789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>
                <a:solidFill>
                  <a:srgbClr val="002060"/>
                </a:solidFill>
                <a:latin typeface="Futura LT Book" panose="02000504030000020003" pitchFamily="2" charset="0"/>
              </a:rPr>
              <a:t>Febbraio 2022</a:t>
            </a:r>
          </a:p>
        </p:txBody>
      </p:sp>
      <p:pic>
        <p:nvPicPr>
          <p:cNvPr id="21" name="Immagine 20" descr="Immagine che contiene testo&#10;&#10;Descrizione generata automaticamente">
            <a:extLst>
              <a:ext uri="{FF2B5EF4-FFF2-40B4-BE49-F238E27FC236}">
                <a16:creationId xmlns:a16="http://schemas.microsoft.com/office/drawing/2014/main" id="{3FB7A3F3-F335-4877-81F0-3FA9CDD64B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07" y="6072840"/>
            <a:ext cx="2128732" cy="603617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9D50E78-9FA5-4629-8456-2160740FC25C}"/>
              </a:ext>
            </a:extLst>
          </p:cNvPr>
          <p:cNvSpPr txBox="1"/>
          <p:nvPr/>
        </p:nvSpPr>
        <p:spPr>
          <a:xfrm>
            <a:off x="203200" y="468092"/>
            <a:ext cx="6096000" cy="892552"/>
          </a:xfrm>
          <a:prstGeom prst="rect">
            <a:avLst/>
          </a:prstGeom>
          <a:solidFill>
            <a:srgbClr val="1C2F68"/>
          </a:solidFill>
        </p:spPr>
        <p:txBody>
          <a:bodyPr wrap="square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effectLst/>
                <a:latin typeface="Futura LT Book" panose="02000504030000020003"/>
                <a:ea typeface="Calibri" panose="020F0502020204030204" pitchFamily="34" charset="0"/>
                <a:cs typeface="Calibri" panose="020F0502020204030204" pitchFamily="34" charset="0"/>
              </a:rPr>
              <a:t>Le risorse</a:t>
            </a:r>
            <a:endParaRPr lang="it-IT" sz="2000" b="1" dirty="0">
              <a:solidFill>
                <a:schemeClr val="bg1"/>
              </a:solidFill>
              <a:latin typeface="Futura LT Book" panose="02000504030000020003"/>
              <a:cs typeface="Calibri" panose="020F0502020204030204" pitchFamily="34" charset="0"/>
            </a:endParaRPr>
          </a:p>
          <a:p>
            <a:endParaRPr lang="it-IT" sz="2000" dirty="0">
              <a:solidFill>
                <a:schemeClr val="bg1"/>
              </a:solidFill>
              <a:latin typeface="Futura LT Book" panose="02000504030000020003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58F2A7C-1B39-44E0-99BF-D6B7000FC467}"/>
              </a:ext>
            </a:extLst>
          </p:cNvPr>
          <p:cNvSpPr txBox="1"/>
          <p:nvPr/>
        </p:nvSpPr>
        <p:spPr>
          <a:xfrm>
            <a:off x="653148" y="2034417"/>
            <a:ext cx="10668908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sz="14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4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4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4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4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4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4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4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4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4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4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4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4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4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4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2705F150-18CE-46B9-B52B-C6DF01085CCC}"/>
              </a:ext>
            </a:extLst>
          </p:cNvPr>
          <p:cNvSpPr txBox="1"/>
          <p:nvPr/>
        </p:nvSpPr>
        <p:spPr>
          <a:xfrm>
            <a:off x="6457380" y="3716710"/>
            <a:ext cx="6097554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endParaRPr lang="it-IT" sz="1400" i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pPr marL="0" lvl="1"/>
            <a:endParaRPr lang="it-IT" sz="16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pPr marL="0" lvl="1"/>
            <a:endParaRPr lang="it-IT" sz="16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pPr marL="0" lvl="1"/>
            <a:endParaRPr lang="it-IT" sz="16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</p:txBody>
      </p:sp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0B437C57-23C6-4AA5-931D-70EDB80A62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9506532"/>
              </p:ext>
            </p:extLst>
          </p:nvPr>
        </p:nvGraphicFramePr>
        <p:xfrm>
          <a:off x="275888" y="1420213"/>
          <a:ext cx="11423427" cy="4812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3" name="Segnaposto numero diapositiva 4">
            <a:extLst>
              <a:ext uri="{FF2B5EF4-FFF2-40B4-BE49-F238E27FC236}">
                <a16:creationId xmlns:a16="http://schemas.microsoft.com/office/drawing/2014/main" id="{CC042D25-CA4B-4E93-9B71-B8FD6A72C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45898" y="6275059"/>
            <a:ext cx="308390" cy="365125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fld id="{EA799BCF-CCCE-4FBC-AB2F-EFE7C9714878}" type="slidenum">
              <a:rPr lang="it-IT" sz="1600" smtClean="0">
                <a:solidFill>
                  <a:schemeClr val="bg1"/>
                </a:solidFill>
              </a:rPr>
              <a:t>4</a:t>
            </a:fld>
            <a:endParaRPr lang="it-IT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221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57EBA9C3-8C13-4F7E-9924-2B661E7105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400"/>
            <a:ext cx="12192000" cy="1774380"/>
          </a:xfrm>
          <a:prstGeom prst="rect">
            <a:avLst/>
          </a:prstGeom>
        </p:spPr>
      </p:pic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74ADC839-60A3-4EE9-834D-734C1194282B}"/>
              </a:ext>
            </a:extLst>
          </p:cNvPr>
          <p:cNvCxnSpPr/>
          <p:nvPr/>
        </p:nvCxnSpPr>
        <p:spPr>
          <a:xfrm>
            <a:off x="203200" y="6102777"/>
            <a:ext cx="0" cy="75522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111E00FF-61FB-4EB7-A034-BCA0BBFC6E42}"/>
              </a:ext>
            </a:extLst>
          </p:cNvPr>
          <p:cNvCxnSpPr>
            <a:cxnSpLocks/>
          </p:cNvCxnSpPr>
          <p:nvPr/>
        </p:nvCxnSpPr>
        <p:spPr>
          <a:xfrm>
            <a:off x="5204473" y="6436087"/>
            <a:ext cx="0" cy="42191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3CB5C9E-7C0F-4DA5-86EB-68FB2F90B19B}"/>
              </a:ext>
            </a:extLst>
          </p:cNvPr>
          <p:cNvSpPr txBox="1"/>
          <p:nvPr/>
        </p:nvSpPr>
        <p:spPr>
          <a:xfrm>
            <a:off x="5209818" y="6364065"/>
            <a:ext cx="2448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solidFill>
                  <a:srgbClr val="002060"/>
                </a:solidFill>
                <a:latin typeface="Futura LT Book" panose="02000504030000020003" pitchFamily="2" charset="0"/>
              </a:rPr>
              <a:t>la politica di sviluppo del territorio tra infrastrutture digitali e della mobilità</a:t>
            </a:r>
          </a:p>
        </p:txBody>
      </p: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F23CE4B6-50F5-4E6A-9D80-9C4A8F6A4E17}"/>
              </a:ext>
            </a:extLst>
          </p:cNvPr>
          <p:cNvCxnSpPr>
            <a:cxnSpLocks/>
          </p:cNvCxnSpPr>
          <p:nvPr/>
        </p:nvCxnSpPr>
        <p:spPr>
          <a:xfrm>
            <a:off x="10307721" y="6436087"/>
            <a:ext cx="0" cy="42191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F347447-9300-40FD-AB7D-3FB599D52F7F}"/>
              </a:ext>
            </a:extLst>
          </p:cNvPr>
          <p:cNvSpPr txBox="1"/>
          <p:nvPr/>
        </p:nvSpPr>
        <p:spPr>
          <a:xfrm>
            <a:off x="10313067" y="6364065"/>
            <a:ext cx="18789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solidFill>
                  <a:srgbClr val="002060"/>
                </a:solidFill>
                <a:latin typeface="Futura LT Book" panose="02000504030000020003" pitchFamily="2" charset="0"/>
              </a:rPr>
              <a:t>Febbraio 2022</a:t>
            </a:r>
          </a:p>
        </p:txBody>
      </p:sp>
      <p:pic>
        <p:nvPicPr>
          <p:cNvPr id="21" name="Immagine 20" descr="Immagine che contiene testo&#10;&#10;Descrizione generata automaticamente">
            <a:extLst>
              <a:ext uri="{FF2B5EF4-FFF2-40B4-BE49-F238E27FC236}">
                <a16:creationId xmlns:a16="http://schemas.microsoft.com/office/drawing/2014/main" id="{3FB7A3F3-F335-4877-81F0-3FA9CDD64B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07" y="6072840"/>
            <a:ext cx="2128732" cy="603617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9D50E78-9FA5-4629-8456-2160740FC25C}"/>
              </a:ext>
            </a:extLst>
          </p:cNvPr>
          <p:cNvSpPr txBox="1"/>
          <p:nvPr/>
        </p:nvSpPr>
        <p:spPr>
          <a:xfrm>
            <a:off x="203200" y="369170"/>
            <a:ext cx="6096000" cy="1200329"/>
          </a:xfrm>
          <a:prstGeom prst="rect">
            <a:avLst/>
          </a:prstGeom>
          <a:solidFill>
            <a:srgbClr val="1C2F68"/>
          </a:solidFill>
        </p:spPr>
        <p:txBody>
          <a:bodyPr wrap="square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effectLst/>
                <a:latin typeface="Futura LT Book" panose="02000504030000020003"/>
                <a:ea typeface="Calibri" panose="020F0502020204030204" pitchFamily="34" charset="0"/>
                <a:cs typeface="Calibri" panose="020F0502020204030204" pitchFamily="34" charset="0"/>
              </a:rPr>
              <a:t>Le azioni</a:t>
            </a:r>
          </a:p>
          <a:p>
            <a:endParaRPr lang="it-IT" sz="2000" b="1" dirty="0">
              <a:solidFill>
                <a:schemeClr val="bg1"/>
              </a:solidFill>
              <a:latin typeface="Futura LT Book" panose="02000504030000020003"/>
              <a:cs typeface="Calibri" panose="020F0502020204030204" pitchFamily="34" charset="0"/>
            </a:endParaRPr>
          </a:p>
          <a:p>
            <a:endParaRPr lang="it-IT" sz="2000" dirty="0">
              <a:solidFill>
                <a:schemeClr val="bg1"/>
              </a:solidFill>
              <a:latin typeface="Futura LT Book" panose="02000504030000020003"/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84695CC9-90A4-44C9-86A3-7116F50D33A8}"/>
              </a:ext>
            </a:extLst>
          </p:cNvPr>
          <p:cNvSpPr txBox="1"/>
          <p:nvPr/>
        </p:nvSpPr>
        <p:spPr>
          <a:xfrm>
            <a:off x="1057137" y="2152114"/>
            <a:ext cx="11044665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1" dirty="0">
                <a:solidFill>
                  <a:srgbClr val="002060"/>
                </a:solidFill>
                <a:latin typeface="Futura LT Book" panose="02000504030000020003" pitchFamily="2" charset="0"/>
              </a:rPr>
              <a:t>Semplificazione</a:t>
            </a:r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 dei processi autorizzativi e gestione del </a:t>
            </a:r>
            <a:r>
              <a:rPr lang="it-IT" sz="1400" b="1" dirty="0">
                <a:solidFill>
                  <a:srgbClr val="002060"/>
                </a:solidFill>
                <a:latin typeface="Futura LT Book" panose="02000504030000020003" pitchFamily="2" charset="0"/>
              </a:rPr>
              <a:t>consenso</a:t>
            </a:r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 per dare certezze e ridurre le tempistiche estremamente dilatate che intercorrono dall’idea iniziale alla realizzazione completa di un’opera (modello semplificazione PNRR?)</a:t>
            </a:r>
          </a:p>
          <a:p>
            <a:endParaRPr lang="it-IT" sz="1400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400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r>
              <a:rPr lang="it-IT" sz="1400" b="1" dirty="0">
                <a:solidFill>
                  <a:srgbClr val="002060"/>
                </a:solidFill>
                <a:latin typeface="Futura LT Book" panose="02000504030000020003" pitchFamily="2" charset="0"/>
              </a:rPr>
              <a:t>Pianificazione strategica </a:t>
            </a:r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in grado di governare i processi per assicurare la dotazione infrastrutturale adeguata in coerenza con l’evoluzione dei </a:t>
            </a:r>
            <a:r>
              <a:rPr lang="it-IT" sz="1400" b="1" dirty="0">
                <a:solidFill>
                  <a:srgbClr val="002060"/>
                </a:solidFill>
                <a:latin typeface="Futura LT Book" panose="02000504030000020003" pitchFamily="2" charset="0"/>
              </a:rPr>
              <a:t>bisogni delle persone </a:t>
            </a:r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e le esigenze della </a:t>
            </a:r>
            <a:r>
              <a:rPr lang="it-IT" sz="1400" b="1" dirty="0">
                <a:solidFill>
                  <a:srgbClr val="002060"/>
                </a:solidFill>
                <a:latin typeface="Futura LT Book" panose="02000504030000020003" pitchFamily="2" charset="0"/>
              </a:rPr>
              <a:t>competitività globale</a:t>
            </a:r>
          </a:p>
          <a:p>
            <a:pPr indent="-285750">
              <a:buFont typeface="Arial" panose="020B0604020202020204" pitchFamily="34" charset="0"/>
              <a:buChar char="•"/>
            </a:pPr>
            <a:endParaRPr lang="it-IT" sz="1400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400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Definizione e promozione delle </a:t>
            </a:r>
            <a:r>
              <a:rPr lang="it-IT" sz="1400" b="1" dirty="0">
                <a:solidFill>
                  <a:srgbClr val="002060"/>
                </a:solidFill>
                <a:latin typeface="Futura LT Book" panose="02000504030000020003" pitchFamily="2" charset="0"/>
              </a:rPr>
              <a:t>priorità infrastrutturali </a:t>
            </a:r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funzionali e in accordo con le </a:t>
            </a:r>
            <a:r>
              <a:rPr lang="it-IT" sz="1400" b="1" dirty="0">
                <a:solidFill>
                  <a:srgbClr val="002060"/>
                </a:solidFill>
                <a:latin typeface="Futura LT Book" panose="02000504030000020003" pitchFamily="2" charset="0"/>
              </a:rPr>
              <a:t>vocazioni </a:t>
            </a:r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di sviluppo del </a:t>
            </a:r>
            <a:r>
              <a:rPr lang="it-IT" sz="1400" b="1" dirty="0">
                <a:solidFill>
                  <a:srgbClr val="002060"/>
                </a:solidFill>
                <a:latin typeface="Futura LT Book" panose="02000504030000020003" pitchFamily="2" charset="0"/>
              </a:rPr>
              <a:t>territorio</a:t>
            </a:r>
          </a:p>
          <a:p>
            <a:endParaRPr lang="it-IT" sz="14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4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r>
              <a:rPr lang="it-IT" sz="1400" b="1" dirty="0">
                <a:solidFill>
                  <a:srgbClr val="002060"/>
                </a:solidFill>
                <a:latin typeface="Futura LT Book" panose="02000504030000020003" pitchFamily="2" charset="0"/>
              </a:rPr>
              <a:t>Manutenzione</a:t>
            </a:r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 del patrimonio infrastrutturale esistente, prevenendo i rischi anche attraverso l’uso di tecnologie e modalità di gestione innovative</a:t>
            </a:r>
          </a:p>
          <a:p>
            <a:endParaRPr lang="it-IT" sz="1400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400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Favorire lo strumento del</a:t>
            </a:r>
            <a:r>
              <a:rPr lang="it-IT" sz="1400" b="1" dirty="0">
                <a:solidFill>
                  <a:srgbClr val="002060"/>
                </a:solidFill>
                <a:latin typeface="Futura LT Book" panose="02000504030000020003" pitchFamily="2" charset="0"/>
              </a:rPr>
              <a:t> partenariato pubblico-privato (PPP)</a:t>
            </a:r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 per promuovere iniziative di finanziamento, realizzazione e gestione delle infrastrutture</a:t>
            </a:r>
            <a:endParaRPr lang="it-IT" sz="1400" b="1" dirty="0">
              <a:solidFill>
                <a:srgbClr val="002060"/>
              </a:solidFill>
              <a:latin typeface="Futura LT Book" panose="02000504030000020003" pitchFamily="2" charset="0"/>
            </a:endParaRPr>
          </a:p>
        </p:txBody>
      </p:sp>
      <p:pic>
        <p:nvPicPr>
          <p:cNvPr id="28" name="Elemento grafico 27" descr="Libro di giochi con riempimento a tinta unita">
            <a:extLst>
              <a:ext uri="{FF2B5EF4-FFF2-40B4-BE49-F238E27FC236}">
                <a16:creationId xmlns:a16="http://schemas.microsoft.com/office/drawing/2014/main" id="{E479F7D4-C260-4BCA-B5B5-2E6E81B87D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2676" y="2049745"/>
            <a:ext cx="685800" cy="685800"/>
          </a:xfrm>
          <a:prstGeom prst="rect">
            <a:avLst/>
          </a:prstGeom>
        </p:spPr>
      </p:pic>
      <p:pic>
        <p:nvPicPr>
          <p:cNvPr id="29" name="Elemento grafico 28" descr="Elenco con riempimento a tinta unita">
            <a:extLst>
              <a:ext uri="{FF2B5EF4-FFF2-40B4-BE49-F238E27FC236}">
                <a16:creationId xmlns:a16="http://schemas.microsoft.com/office/drawing/2014/main" id="{70C4AAF0-330D-402C-95FC-85321F8D18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91821" y="2870183"/>
            <a:ext cx="570189" cy="570189"/>
          </a:xfrm>
          <a:prstGeom prst="rect">
            <a:avLst/>
          </a:prstGeom>
        </p:spPr>
      </p:pic>
      <p:pic>
        <p:nvPicPr>
          <p:cNvPr id="30" name="Elemento grafico 29" descr="Obiettivo con riempimento a tinta unita">
            <a:extLst>
              <a:ext uri="{FF2B5EF4-FFF2-40B4-BE49-F238E27FC236}">
                <a16:creationId xmlns:a16="http://schemas.microsoft.com/office/drawing/2014/main" id="{2E05976B-902B-4D26-995E-E632AA155E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34015" y="3773410"/>
            <a:ext cx="685800" cy="685800"/>
          </a:xfrm>
          <a:prstGeom prst="rect">
            <a:avLst/>
          </a:prstGeom>
        </p:spPr>
      </p:pic>
      <p:pic>
        <p:nvPicPr>
          <p:cNvPr id="31" name="Elemento grafico 30" descr="Scavatore con riempimento a tinta unita">
            <a:extLst>
              <a:ext uri="{FF2B5EF4-FFF2-40B4-BE49-F238E27FC236}">
                <a16:creationId xmlns:a16="http://schemas.microsoft.com/office/drawing/2014/main" id="{F433F5A4-18D6-46FF-939A-9D09E13D06F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334015" y="4547575"/>
            <a:ext cx="685800" cy="685800"/>
          </a:xfrm>
          <a:prstGeom prst="rect">
            <a:avLst/>
          </a:prstGeom>
        </p:spPr>
      </p:pic>
      <p:pic>
        <p:nvPicPr>
          <p:cNvPr id="32" name="Elemento grafico 31" descr="Stretta di mano contorno">
            <a:extLst>
              <a:ext uri="{FF2B5EF4-FFF2-40B4-BE49-F238E27FC236}">
                <a16:creationId xmlns:a16="http://schemas.microsoft.com/office/drawing/2014/main" id="{A65B7B11-004E-48C8-B806-3357D343409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334015" y="5311931"/>
            <a:ext cx="685800" cy="685800"/>
          </a:xfrm>
          <a:prstGeom prst="rect">
            <a:avLst/>
          </a:prstGeom>
        </p:spPr>
      </p:pic>
      <p:sp>
        <p:nvSpPr>
          <p:cNvPr id="23" name="Segnaposto numero diapositiva 4">
            <a:extLst>
              <a:ext uri="{FF2B5EF4-FFF2-40B4-BE49-F238E27FC236}">
                <a16:creationId xmlns:a16="http://schemas.microsoft.com/office/drawing/2014/main" id="{81EE4D7D-4817-440F-92B6-3647F021B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45898" y="6275059"/>
            <a:ext cx="308390" cy="365125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fld id="{EA799BCF-CCCE-4FBC-AB2F-EFE7C9714878}" type="slidenum">
              <a:rPr lang="it-IT" sz="1600" smtClean="0">
                <a:solidFill>
                  <a:schemeClr val="bg1"/>
                </a:solidFill>
              </a:rPr>
              <a:t>5</a:t>
            </a:fld>
            <a:endParaRPr lang="it-IT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302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esterni, barca&#10;&#10;Descrizione generata automaticamente">
            <a:extLst>
              <a:ext uri="{FF2B5EF4-FFF2-40B4-BE49-F238E27FC236}">
                <a16:creationId xmlns:a16="http://schemas.microsoft.com/office/drawing/2014/main" id="{49CBE045-17C4-469C-B753-A27E77690C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27965"/>
          <a:stretch/>
        </p:blipFill>
        <p:spPr>
          <a:xfrm>
            <a:off x="0" y="1738591"/>
            <a:ext cx="12192000" cy="5077350"/>
          </a:xfrm>
          <a:prstGeom prst="rect">
            <a:avLst/>
          </a:prstGeom>
        </p:spPr>
      </p:pic>
      <p:pic>
        <p:nvPicPr>
          <p:cNvPr id="14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57EBA9C3-8C13-4F7E-9924-2B661E7105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" y="-26988"/>
            <a:ext cx="12192000" cy="1774380"/>
          </a:xfrm>
          <a:prstGeom prst="rect">
            <a:avLst/>
          </a:prstGeom>
        </p:spPr>
      </p:pic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74ADC839-60A3-4EE9-834D-734C1194282B}"/>
              </a:ext>
            </a:extLst>
          </p:cNvPr>
          <p:cNvCxnSpPr/>
          <p:nvPr/>
        </p:nvCxnSpPr>
        <p:spPr>
          <a:xfrm>
            <a:off x="203200" y="6102777"/>
            <a:ext cx="0" cy="75522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111E00FF-61FB-4EB7-A034-BCA0BBFC6E42}"/>
              </a:ext>
            </a:extLst>
          </p:cNvPr>
          <p:cNvCxnSpPr/>
          <p:nvPr/>
        </p:nvCxnSpPr>
        <p:spPr>
          <a:xfrm>
            <a:off x="5204473" y="6099661"/>
            <a:ext cx="0" cy="75522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3CB5C9E-7C0F-4DA5-86EB-68FB2F90B19B}"/>
              </a:ext>
            </a:extLst>
          </p:cNvPr>
          <p:cNvSpPr txBox="1"/>
          <p:nvPr/>
        </p:nvSpPr>
        <p:spPr>
          <a:xfrm>
            <a:off x="5209818" y="6415831"/>
            <a:ext cx="244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002060"/>
                </a:solidFill>
                <a:latin typeface="Futura LT Book" panose="02000504030000020003" pitchFamily="2" charset="0"/>
              </a:rPr>
              <a:t>la politica di sviluppo del territorio tra infrastrutture digitali e della mobilità</a:t>
            </a:r>
          </a:p>
        </p:txBody>
      </p: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F23CE4B6-50F5-4E6A-9D80-9C4A8F6A4E17}"/>
              </a:ext>
            </a:extLst>
          </p:cNvPr>
          <p:cNvCxnSpPr/>
          <p:nvPr/>
        </p:nvCxnSpPr>
        <p:spPr>
          <a:xfrm>
            <a:off x="10307721" y="6099661"/>
            <a:ext cx="0" cy="75522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F347447-9300-40FD-AB7D-3FB599D52F7F}"/>
              </a:ext>
            </a:extLst>
          </p:cNvPr>
          <p:cNvSpPr txBox="1"/>
          <p:nvPr/>
        </p:nvSpPr>
        <p:spPr>
          <a:xfrm>
            <a:off x="10313067" y="6415831"/>
            <a:ext cx="18789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002060"/>
                </a:solidFill>
                <a:latin typeface="Futura LT Book" panose="02000504030000020003" pitchFamily="2" charset="0"/>
              </a:rPr>
              <a:t>Febbraio 2022</a:t>
            </a:r>
          </a:p>
        </p:txBody>
      </p:sp>
      <p:pic>
        <p:nvPicPr>
          <p:cNvPr id="21" name="Immagine 20" descr="Immagine che contiene testo&#10;&#10;Descrizione generata automaticamente">
            <a:extLst>
              <a:ext uri="{FF2B5EF4-FFF2-40B4-BE49-F238E27FC236}">
                <a16:creationId xmlns:a16="http://schemas.microsoft.com/office/drawing/2014/main" id="{3FB7A3F3-F335-4877-81F0-3FA9CDD64B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07" y="6072840"/>
            <a:ext cx="2128732" cy="603617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9D50E78-9FA5-4629-8456-2160740FC25C}"/>
              </a:ext>
            </a:extLst>
          </p:cNvPr>
          <p:cNvSpPr txBox="1"/>
          <p:nvPr/>
        </p:nvSpPr>
        <p:spPr>
          <a:xfrm>
            <a:off x="203200" y="286320"/>
            <a:ext cx="6096000" cy="1200329"/>
          </a:xfrm>
          <a:prstGeom prst="rect">
            <a:avLst/>
          </a:prstGeom>
          <a:solidFill>
            <a:srgbClr val="1C2F68"/>
          </a:solidFill>
        </p:spPr>
        <p:txBody>
          <a:bodyPr wrap="square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effectLst/>
                <a:latin typeface="Futura LT Book" panose="02000504030000020003"/>
                <a:ea typeface="Calibri" panose="020F0502020204030204" pitchFamily="34" charset="0"/>
                <a:cs typeface="Calibri" panose="020F0502020204030204" pitchFamily="34" charset="0"/>
              </a:rPr>
              <a:t>Il ruolo di Unindustria</a:t>
            </a:r>
          </a:p>
          <a:p>
            <a:endParaRPr lang="it-IT" sz="2000" b="1" dirty="0">
              <a:solidFill>
                <a:schemeClr val="bg1"/>
              </a:solidFill>
              <a:latin typeface="Futura LT Book" panose="02000504030000020003"/>
              <a:cs typeface="Calibri" panose="020F0502020204030204" pitchFamily="34" charset="0"/>
            </a:endParaRPr>
          </a:p>
          <a:p>
            <a:endParaRPr lang="it-IT" sz="2000" b="1" dirty="0">
              <a:solidFill>
                <a:schemeClr val="bg1"/>
              </a:solidFill>
              <a:latin typeface="Futura LT Book" panose="02000504030000020003"/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667BE62A-21DA-4244-98A4-441A1489187A}"/>
              </a:ext>
            </a:extLst>
          </p:cNvPr>
          <p:cNvSpPr txBox="1"/>
          <p:nvPr/>
        </p:nvSpPr>
        <p:spPr>
          <a:xfrm>
            <a:off x="266017" y="1868600"/>
            <a:ext cx="11751809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b="1" i="1" dirty="0">
                <a:solidFill>
                  <a:srgbClr val="002060"/>
                </a:solidFill>
                <a:latin typeface="Futura LT Book" panose="02000504030000020003"/>
              </a:rPr>
              <a:t>Innovare il modo di pensare, costruire e gestire le infrastrutture</a:t>
            </a:r>
          </a:p>
          <a:p>
            <a:pPr algn="ctr"/>
            <a:endParaRPr lang="it-IT" sz="2000" i="1" dirty="0">
              <a:solidFill>
                <a:srgbClr val="002060"/>
              </a:solidFill>
              <a:latin typeface="Futura LT Book" panose="02000504030000020003"/>
            </a:endParaRPr>
          </a:p>
          <a:p>
            <a:pPr algn="ctr"/>
            <a:r>
              <a:rPr lang="it-IT" sz="2000" i="1">
                <a:solidFill>
                  <a:srgbClr val="002060"/>
                </a:solidFill>
                <a:latin typeface="Futura LT Book" panose="02000504030000020003"/>
              </a:rPr>
              <a:t>come</a:t>
            </a:r>
            <a:r>
              <a:rPr lang="it-IT" sz="2000" i="1" dirty="0">
                <a:solidFill>
                  <a:srgbClr val="002060"/>
                </a:solidFill>
                <a:latin typeface="Futura LT Book" panose="02000504030000020003"/>
              </a:rPr>
              <a:t>?</a:t>
            </a:r>
          </a:p>
          <a:p>
            <a:endParaRPr lang="it-IT" sz="2000" b="1" i="1" dirty="0">
              <a:solidFill>
                <a:srgbClr val="002060"/>
              </a:solidFill>
              <a:latin typeface="Futura LT Book" panose="02000504030000020003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rgbClr val="002060"/>
                </a:solidFill>
                <a:latin typeface="Futura LT Book" panose="02000504030000020003" pitchFamily="2" charset="0"/>
              </a:rPr>
              <a:t>Ottimizzando l’analisi e il monitoraggio </a:t>
            </a:r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delle </a:t>
            </a:r>
            <a:r>
              <a:rPr lang="it-IT" sz="1400" b="1" dirty="0">
                <a:solidFill>
                  <a:srgbClr val="002060"/>
                </a:solidFill>
                <a:latin typeface="Futura LT Book" panose="02000504030000020003" pitchFamily="2" charset="0"/>
              </a:rPr>
              <a:t>dinamiche di sviluppo infrastrutturale </a:t>
            </a:r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individuandone i margini di miglioramento e sciogliendo i colli di bottiglia procedurali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400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400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rgbClr val="002060"/>
                </a:solidFill>
                <a:latin typeface="Futura LT Book" panose="02000504030000020003" pitchFamily="2" charset="0"/>
              </a:rPr>
              <a:t>Proponendo le strategie e le priorità infrastrutturali </a:t>
            </a:r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che giocano un ruolo chiave nello sviluppo del territorio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400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endParaRPr lang="it-IT" sz="1400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400" dirty="0">
              <a:solidFill>
                <a:srgbClr val="002060"/>
              </a:solidFill>
              <a:latin typeface="Futura LT Book" panose="0200050403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Contribuendo a </a:t>
            </a:r>
            <a:r>
              <a:rPr lang="it-IT" sz="1400" b="1" dirty="0">
                <a:solidFill>
                  <a:srgbClr val="002060"/>
                </a:solidFill>
                <a:latin typeface="Futura LT Book" panose="02000504030000020003" pitchFamily="2" charset="0"/>
              </a:rPr>
              <a:t>disegnare un quadro « regolatorio » </a:t>
            </a:r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per la promozione di </a:t>
            </a:r>
            <a:r>
              <a:rPr lang="it-IT" sz="1400" b="1" dirty="0">
                <a:solidFill>
                  <a:srgbClr val="002060"/>
                </a:solidFill>
                <a:latin typeface="Futura LT Book" panose="02000504030000020003" pitchFamily="2" charset="0"/>
              </a:rPr>
              <a:t>investimenti pubblici-privati </a:t>
            </a:r>
            <a:r>
              <a:rPr lang="it-IT" sz="1400" dirty="0">
                <a:solidFill>
                  <a:srgbClr val="002060"/>
                </a:solidFill>
                <a:latin typeface="Futura LT Book" panose="02000504030000020003" pitchFamily="2" charset="0"/>
              </a:rPr>
              <a:t>per lo sviluppo infrastrutturale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400" dirty="0">
              <a:solidFill>
                <a:srgbClr val="002060"/>
              </a:solidFill>
              <a:latin typeface="Futura LT Book" panose="02000504030000020003" pitchFamily="2" charset="0"/>
            </a:endParaRPr>
          </a:p>
        </p:txBody>
      </p:sp>
      <p:sp>
        <p:nvSpPr>
          <p:cNvPr id="15" name="Segnaposto numero diapositiva 4">
            <a:extLst>
              <a:ext uri="{FF2B5EF4-FFF2-40B4-BE49-F238E27FC236}">
                <a16:creationId xmlns:a16="http://schemas.microsoft.com/office/drawing/2014/main" id="{A388DED9-93D2-490B-95C9-F150645F2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45898" y="6275059"/>
            <a:ext cx="308390" cy="365125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fld id="{EA799BCF-CCCE-4FBC-AB2F-EFE7C9714878}" type="slidenum">
              <a:rPr lang="it-IT" sz="1600" smtClean="0">
                <a:solidFill>
                  <a:schemeClr val="bg1"/>
                </a:solidFill>
              </a:rPr>
              <a:t>6</a:t>
            </a:fld>
            <a:endParaRPr lang="it-IT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3758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1606</TotalTime>
  <Words>567</Words>
  <Application>Microsoft Office PowerPoint</Application>
  <PresentationFormat>Widescreen</PresentationFormat>
  <Paragraphs>140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Futura LT Book</vt:lpstr>
      <vt:lpstr>FuturaBT-Heavy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Marco Galluzzo</dc:creator>
  <cp:lastModifiedBy>LEBRUTO UMBERTO</cp:lastModifiedBy>
  <cp:revision>21</cp:revision>
  <cp:lastPrinted>2022-02-18T11:29:07Z</cp:lastPrinted>
  <dcterms:created xsi:type="dcterms:W3CDTF">2022-02-14T11:25:43Z</dcterms:created>
  <dcterms:modified xsi:type="dcterms:W3CDTF">2022-02-22T06:22:36Z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f643fcc-1cc7-4c73-a806-dee7afd3e2f2_Enabled">
    <vt:lpwstr>True</vt:lpwstr>
  </property>
  <property fmtid="{D5CDD505-2E9C-101B-9397-08002B2CF9AE}" pid="3" name="MSIP_Label_7f643fcc-1cc7-4c73-a806-dee7afd3e2f2_SiteId">
    <vt:lpwstr>4c8a6547-459a-4b75-a3dc-f66efe3e9c4e</vt:lpwstr>
  </property>
  <property fmtid="{D5CDD505-2E9C-101B-9397-08002B2CF9AE}" pid="4" name="MSIP_Label_7f643fcc-1cc7-4c73-a806-dee7afd3e2f2_Owner">
    <vt:lpwstr>4931947@fssistemiurbani.it</vt:lpwstr>
  </property>
  <property fmtid="{D5CDD505-2E9C-101B-9397-08002B2CF9AE}" pid="5" name="MSIP_Label_7f643fcc-1cc7-4c73-a806-dee7afd3e2f2_SetDate">
    <vt:lpwstr>2022-02-21T23:14:17.4793844Z</vt:lpwstr>
  </property>
  <property fmtid="{D5CDD505-2E9C-101B-9397-08002B2CF9AE}" pid="6" name="MSIP_Label_7f643fcc-1cc7-4c73-a806-dee7afd3e2f2_Name">
    <vt:lpwstr>Confidenziale</vt:lpwstr>
  </property>
  <property fmtid="{D5CDD505-2E9C-101B-9397-08002B2CF9AE}" pid="7" name="MSIP_Label_7f643fcc-1cc7-4c73-a806-dee7afd3e2f2_Application">
    <vt:lpwstr>Microsoft Azure Information Protection</vt:lpwstr>
  </property>
  <property fmtid="{D5CDD505-2E9C-101B-9397-08002B2CF9AE}" pid="8" name="MSIP_Label_7f643fcc-1cc7-4c73-a806-dee7afd3e2f2_ActionId">
    <vt:lpwstr>3e937881-9c23-4b1c-a22f-270ce55e9c52</vt:lpwstr>
  </property>
  <property fmtid="{D5CDD505-2E9C-101B-9397-08002B2CF9AE}" pid="9" name="MSIP_Label_7f643fcc-1cc7-4c73-a806-dee7afd3e2f2_Extended_MSFT_Method">
    <vt:lpwstr>Manual</vt:lpwstr>
  </property>
  <property fmtid="{D5CDD505-2E9C-101B-9397-08002B2CF9AE}" pid="10" name="Sensitivity">
    <vt:lpwstr>Confidenziale</vt:lpwstr>
  </property>
</Properties>
</file>