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85" r:id="rId1"/>
  </p:sldMasterIdLst>
  <p:notesMasterIdLst>
    <p:notesMasterId r:id="rId23"/>
  </p:notesMasterIdLst>
  <p:sldIdLst>
    <p:sldId id="435" r:id="rId2"/>
    <p:sldId id="511" r:id="rId3"/>
    <p:sldId id="436" r:id="rId4"/>
    <p:sldId id="449" r:id="rId5"/>
    <p:sldId id="514" r:id="rId6"/>
    <p:sldId id="441" r:id="rId7"/>
    <p:sldId id="508" r:id="rId8"/>
    <p:sldId id="447" r:id="rId9"/>
    <p:sldId id="445" r:id="rId10"/>
    <p:sldId id="515" r:id="rId11"/>
    <p:sldId id="437" r:id="rId12"/>
    <p:sldId id="504" r:id="rId13"/>
    <p:sldId id="505" r:id="rId14"/>
    <p:sldId id="518" r:id="rId15"/>
    <p:sldId id="502" r:id="rId16"/>
    <p:sldId id="496" r:id="rId17"/>
    <p:sldId id="472" r:id="rId18"/>
    <p:sldId id="510" r:id="rId19"/>
    <p:sldId id="516" r:id="rId20"/>
    <p:sldId id="488" r:id="rId21"/>
    <p:sldId id="517" r:id="rId22"/>
  </p:sldIdLst>
  <p:sldSz cx="9144000" cy="6858000" type="screen4x3"/>
  <p:notesSz cx="7099300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ola DeAngelis" initials="C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8368DE-64D0-4782-B37A-FEF16EBF3C31}" v="32" dt="2022-07-15T16:06:40.3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Stile chiaro 2 - Color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tile chiaro 2 - Color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91" autoAdjust="0"/>
    <p:restoredTop sz="79146" autoAdjust="0"/>
  </p:normalViewPr>
  <p:slideViewPr>
    <p:cSldViewPr>
      <p:cViewPr>
        <p:scale>
          <a:sx n="66" d="100"/>
          <a:sy n="66" d="100"/>
        </p:scale>
        <p:origin x="199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6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G:\PEAR%20Lazio\2021\cap1\cap1%2003112021\Grafici_paragrafo_1.3_rev03112021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PEAR%20Lazio\2021\cap1\suddivisione%20consumi%20per%20settore%20Italia-Lazio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lazioinnova.it\dati\343%20-%20Sviluppo%20Sostenibile%20e%20Locale\4%20-%20Sviluppo%20sostenibile\18%20PIANIFICAZIONE%20E%20SVILUPPO\PER_Lazio\CAPITOLI_stesura\gerardo%20non%20buttare\xls_non_buttare\20210607_trial_BER_Eurostat_solo_off_shore%20v8.xlsx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https://cloudlazioinnova-my.sharepoint.com/personal/lanciag_lazioinnova_it/Documents/SEN_PER_analytics_G/PER_xls_non_buttare/20220128_trial_BER_Eurostat_solo_off_shore%20v24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nciag\Dropbox\SEN_PER_analytics_G\xls_non_buttare\20211216_trial_BER_Eurostat_solo_off_shore%20v20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calmanti\OneDrive\OneDrive%20-%20LAZIOcrea%20-%20Regione%20Lazio\Documenti\01.%20ATTIVITA\03.%20TESTI\03.%20NOTE\08.%20ENERGIA%20ELETTRICA%20E%20FER\Monitoraggio%20Richiest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anciag\Dropbox\SEN_PER_analytics_G\xls_non_buttare\20211216_trial_BER_Eurostat_solo_off_shore%20v20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1738073339123224E-2"/>
          <c:y val="4.0933439475348991E-2"/>
          <c:w val="0.73200218722659671"/>
          <c:h val="0.8187161256416009"/>
        </c:manualLayout>
      </c:layout>
      <c:areaChart>
        <c:grouping val="stacked"/>
        <c:varyColors val="1"/>
        <c:ser>
          <c:idx val="0"/>
          <c:order val="0"/>
          <c:tx>
            <c:strRef>
              <c:f>'[Grafici_paragrafo_1.3_rev03112021.xlsx]grafici consumi finali'!$A$2</c:f>
              <c:strCache>
                <c:ptCount val="1"/>
                <c:pt idx="0">
                  <c:v>Industria</c:v>
                </c:pt>
              </c:strCache>
            </c:strRef>
          </c:tx>
          <c:spPr>
            <a:solidFill>
              <a:srgbClr val="4F81BD">
                <a:lumMod val="40000"/>
                <a:lumOff val="60000"/>
              </a:srgbClr>
            </a:solidFill>
            <a:ln w="0">
              <a:noFill/>
            </a:ln>
          </c:spPr>
          <c:cat>
            <c:numRef>
              <c:f>'[Grafici_paragrafo_1.3_rev03112021.xlsx]grafici consumi finali'!$B$1:$L$1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'[Grafici_paragrafo_1.3_rev03112021.xlsx]grafici consumi finali'!$B$2:$L$2</c:f>
              <c:numCache>
                <c:formatCode>#,##0</c:formatCode>
                <c:ptCount val="11"/>
                <c:pt idx="0">
                  <c:v>1165.97326</c:v>
                </c:pt>
                <c:pt idx="1">
                  <c:v>1206.9559900000006</c:v>
                </c:pt>
                <c:pt idx="2">
                  <c:v>1131.4881300000002</c:v>
                </c:pt>
                <c:pt idx="3">
                  <c:v>1049.14688</c:v>
                </c:pt>
                <c:pt idx="4">
                  <c:v>995.97810000000004</c:v>
                </c:pt>
                <c:pt idx="5">
                  <c:v>974.87167999999997</c:v>
                </c:pt>
                <c:pt idx="6">
                  <c:v>992.54397999999992</c:v>
                </c:pt>
                <c:pt idx="7">
                  <c:v>981.00998000000004</c:v>
                </c:pt>
                <c:pt idx="8">
                  <c:v>981.99311000000012</c:v>
                </c:pt>
                <c:pt idx="9">
                  <c:v>975.94715999999937</c:v>
                </c:pt>
                <c:pt idx="10">
                  <c:v>1006.3909200000001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C8-4F24-8E1E-69F6644802E2}"/>
            </c:ext>
          </c:extLst>
        </c:ser>
        <c:ser>
          <c:idx val="1"/>
          <c:order val="1"/>
          <c:tx>
            <c:strRef>
              <c:f>'[Grafici_paragrafo_1.3_rev03112021.xlsx]grafici consumi finali'!$A$3</c:f>
              <c:strCache>
                <c:ptCount val="1"/>
                <c:pt idx="0">
                  <c:v>Trasporti</c:v>
                </c:pt>
              </c:strCache>
            </c:strRef>
          </c:tx>
          <c:spPr>
            <a:solidFill>
              <a:srgbClr val="C0504D">
                <a:lumMod val="40000"/>
                <a:lumOff val="60000"/>
              </a:srgbClr>
            </a:solidFill>
            <a:ln w="25400">
              <a:noFill/>
            </a:ln>
          </c:spPr>
          <c:cat>
            <c:numRef>
              <c:f>'[Grafici_paragrafo_1.3_rev03112021.xlsx]grafici consumi finali'!$B$1:$L$1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'[Grafici_paragrafo_1.3_rev03112021.xlsx]grafici consumi finali'!$B$3:$L$3</c:f>
              <c:numCache>
                <c:formatCode>#,##0</c:formatCode>
                <c:ptCount val="11"/>
                <c:pt idx="0">
                  <c:v>4581.1882700000024</c:v>
                </c:pt>
                <c:pt idx="1">
                  <c:v>4551.8841400000001</c:v>
                </c:pt>
                <c:pt idx="2">
                  <c:v>4473.7349799999993</c:v>
                </c:pt>
                <c:pt idx="3">
                  <c:v>4264.9763199999998</c:v>
                </c:pt>
                <c:pt idx="4">
                  <c:v>3713.4479900000001</c:v>
                </c:pt>
                <c:pt idx="5">
                  <c:v>4076.7162700000003</c:v>
                </c:pt>
                <c:pt idx="6">
                  <c:v>4087.0569299999997</c:v>
                </c:pt>
                <c:pt idx="7">
                  <c:v>4140.5948700000008</c:v>
                </c:pt>
                <c:pt idx="8">
                  <c:v>3957.8736699999995</c:v>
                </c:pt>
                <c:pt idx="9">
                  <c:v>4055.9139200000013</c:v>
                </c:pt>
                <c:pt idx="10">
                  <c:v>3589.3918000000012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C8-4F24-8E1E-69F6644802E2}"/>
            </c:ext>
          </c:extLst>
        </c:ser>
        <c:ser>
          <c:idx val="2"/>
          <c:order val="2"/>
          <c:tx>
            <c:strRef>
              <c:f>'[Grafici_paragrafo_1.3_rev03112021.xlsx]grafici consumi finali'!$A$4</c:f>
              <c:strCache>
                <c:ptCount val="1"/>
                <c:pt idx="0">
                  <c:v>Civile</c:v>
                </c:pt>
              </c:strCache>
            </c:strRef>
          </c:tx>
          <c:spPr>
            <a:solidFill>
              <a:srgbClr val="9BBB59">
                <a:lumMod val="40000"/>
                <a:lumOff val="60000"/>
              </a:srgbClr>
            </a:solidFill>
            <a:ln w="25400">
              <a:noFill/>
            </a:ln>
          </c:spPr>
          <c:cat>
            <c:numRef>
              <c:f>'[Grafici_paragrafo_1.3_rev03112021.xlsx]grafici consumi finali'!$B$1:$L$1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'[Grafici_paragrafo_1.3_rev03112021.xlsx]grafici consumi finali'!$B$4:$L$4</c:f>
              <c:numCache>
                <c:formatCode>#,##0</c:formatCode>
                <c:ptCount val="11"/>
                <c:pt idx="0">
                  <c:v>4397.0191900000027</c:v>
                </c:pt>
                <c:pt idx="1">
                  <c:v>4144.9456800000007</c:v>
                </c:pt>
                <c:pt idx="2">
                  <c:v>3916.7529100000002</c:v>
                </c:pt>
                <c:pt idx="3">
                  <c:v>4188.1264900000024</c:v>
                </c:pt>
                <c:pt idx="4">
                  <c:v>3993.6687699999989</c:v>
                </c:pt>
                <c:pt idx="5">
                  <c:v>3519.1372000000001</c:v>
                </c:pt>
                <c:pt idx="6">
                  <c:v>3790.2446099999984</c:v>
                </c:pt>
                <c:pt idx="7">
                  <c:v>3614.1523699999998</c:v>
                </c:pt>
                <c:pt idx="8">
                  <c:v>3869.5819899999997</c:v>
                </c:pt>
                <c:pt idx="9">
                  <c:v>3785.7880899999977</c:v>
                </c:pt>
                <c:pt idx="10">
                  <c:v>3806.0545700000002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C8-4F24-8E1E-69F6644802E2}"/>
            </c:ext>
          </c:extLst>
        </c:ser>
        <c:ser>
          <c:idx val="3"/>
          <c:order val="3"/>
          <c:tx>
            <c:strRef>
              <c:f>'[Grafici_paragrafo_1.3_rev03112021.xlsx]grafici consumi finali'!$A$5</c:f>
              <c:strCache>
                <c:ptCount val="1"/>
                <c:pt idx="0">
                  <c:v>Agricoltura e pesca</c:v>
                </c:pt>
              </c:strCache>
            </c:strRef>
          </c:tx>
          <c:spPr>
            <a:solidFill>
              <a:srgbClr val="8064A2">
                <a:lumMod val="40000"/>
                <a:lumOff val="60000"/>
              </a:srgbClr>
            </a:solidFill>
            <a:ln w="25400">
              <a:noFill/>
            </a:ln>
          </c:spPr>
          <c:cat>
            <c:numRef>
              <c:f>'[Grafici_paragrafo_1.3_rev03112021.xlsx]grafici consumi finali'!$B$1:$L$1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'[Grafici_paragrafo_1.3_rev03112021.xlsx]grafici consumi finali'!$B$5:$L$5</c:f>
              <c:numCache>
                <c:formatCode>#,##0</c:formatCode>
                <c:ptCount val="11"/>
                <c:pt idx="0">
                  <c:v>256.61783000000008</c:v>
                </c:pt>
                <c:pt idx="1">
                  <c:v>319.25241000000005</c:v>
                </c:pt>
                <c:pt idx="2">
                  <c:v>339.72713999999962</c:v>
                </c:pt>
                <c:pt idx="3">
                  <c:v>270.48203999999964</c:v>
                </c:pt>
                <c:pt idx="4">
                  <c:v>215.32015000000004</c:v>
                </c:pt>
                <c:pt idx="5">
                  <c:v>211.98750000000001</c:v>
                </c:pt>
                <c:pt idx="6">
                  <c:v>250.12035</c:v>
                </c:pt>
                <c:pt idx="7">
                  <c:v>325.28744</c:v>
                </c:pt>
                <c:pt idx="8">
                  <c:v>229.73702000000003</c:v>
                </c:pt>
                <c:pt idx="9">
                  <c:v>268.07149999999984</c:v>
                </c:pt>
                <c:pt idx="10">
                  <c:v>222.95958000000002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5C8-4F24-8E1E-69F6644802E2}"/>
            </c:ext>
          </c:extLst>
        </c:ser>
        <c:ser>
          <c:idx val="4"/>
          <c:order val="4"/>
          <c:tx>
            <c:strRef>
              <c:f>'[Grafici_paragrafo_1.3_rev03112021.xlsx]grafici consumi finali'!$A$6</c:f>
              <c:strCache>
                <c:ptCount val="1"/>
                <c:pt idx="0">
                  <c:v>Altri settori n.c.a.</c:v>
                </c:pt>
              </c:strCache>
            </c:strRef>
          </c:tx>
          <c:spPr>
            <a:solidFill>
              <a:srgbClr val="EEECE1">
                <a:lumMod val="75000"/>
              </a:srgbClr>
            </a:solidFill>
            <a:ln w="25400">
              <a:noFill/>
            </a:ln>
          </c:spPr>
          <c:cat>
            <c:numRef>
              <c:f>'[Grafici_paragrafo_1.3_rev03112021.xlsx]grafici consumi finali'!$B$1:$L$1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'[Grafici_paragrafo_1.3_rev03112021.xlsx]grafici consumi finali'!$B$6:$L$6</c:f>
              <c:numCache>
                <c:formatCode>#,##0</c:formatCode>
                <c:ptCount val="11"/>
                <c:pt idx="0">
                  <c:v>23.54200999999998</c:v>
                </c:pt>
                <c:pt idx="1">
                  <c:v>20.52815</c:v>
                </c:pt>
                <c:pt idx="2">
                  <c:v>20.881</c:v>
                </c:pt>
                <c:pt idx="3">
                  <c:v>23.176190000000005</c:v>
                </c:pt>
                <c:pt idx="4">
                  <c:v>18.91778</c:v>
                </c:pt>
                <c:pt idx="5">
                  <c:v>19.177610000000001</c:v>
                </c:pt>
                <c:pt idx="6">
                  <c:v>38.064689999999999</c:v>
                </c:pt>
                <c:pt idx="7">
                  <c:v>27.077069999999999</c:v>
                </c:pt>
                <c:pt idx="8">
                  <c:v>18.404579999999989</c:v>
                </c:pt>
                <c:pt idx="9">
                  <c:v>20.945609999999981</c:v>
                </c:pt>
                <c:pt idx="10">
                  <c:v>15.96884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C8-4F24-8E1E-69F6644802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0033664"/>
        <c:axId val="290035200"/>
      </c:areaChart>
      <c:catAx>
        <c:axId val="290033664"/>
        <c:scaling>
          <c:orientation val="minMax"/>
        </c:scaling>
        <c:delete val="0"/>
        <c:axPos val="b"/>
        <c:numFmt formatCode="General" sourceLinked="1"/>
        <c:majorTickMark val="out"/>
        <c:minorTickMark val="cross"/>
        <c:tickLblPos val="nextTo"/>
        <c:txPr>
          <a:bodyPr/>
          <a:lstStyle/>
          <a:p>
            <a:pPr>
              <a:defRPr sz="1000" b="1">
                <a:latin typeface="Gills Sans MT"/>
              </a:defRPr>
            </a:pPr>
            <a:endParaRPr lang="it-IT"/>
          </a:p>
        </c:txPr>
        <c:crossAx val="290035200"/>
        <c:crosses val="autoZero"/>
        <c:auto val="1"/>
        <c:lblAlgn val="ctr"/>
        <c:lblOffset val="100"/>
        <c:noMultiLvlLbl val="1"/>
      </c:catAx>
      <c:valAx>
        <c:axId val="290035200"/>
        <c:scaling>
          <c:orientation val="minMax"/>
          <c:min val="0"/>
        </c:scaling>
        <c:delete val="0"/>
        <c:axPos val="l"/>
        <c:majorGridlines>
          <c:spPr>
            <a:ln w="3175">
              <a:solidFill>
                <a:srgbClr val="0576A9"/>
              </a:solidFill>
              <a:prstDash val="solid"/>
            </a:ln>
          </c:spPr>
        </c:majorGridlines>
        <c:numFmt formatCode="#,##0" sourceLinked="0"/>
        <c:majorTickMark val="out"/>
        <c:minorTickMark val="cross"/>
        <c:tickLblPos val="nextTo"/>
        <c:txPr>
          <a:bodyPr/>
          <a:lstStyle/>
          <a:p>
            <a:pPr>
              <a:defRPr sz="1100" b="1">
                <a:latin typeface="Gills Sans MT"/>
              </a:defRPr>
            </a:pPr>
            <a:endParaRPr lang="it-IT"/>
          </a:p>
        </c:txPr>
        <c:crossAx val="290033664"/>
        <c:crosses val="autoZero"/>
        <c:crossBetween val="midCat"/>
      </c:valAx>
      <c:spPr>
        <a:ln>
          <a:noFill/>
        </a:ln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82297594050743672"/>
          <c:y val="0.17962306794983962"/>
          <c:w val="0.17702405949256353"/>
          <c:h val="0.76739387793130664"/>
        </c:manualLayout>
      </c:layout>
      <c:overlay val="1"/>
      <c:txPr>
        <a:bodyPr/>
        <a:lstStyle/>
        <a:p>
          <a:pPr>
            <a:defRPr sz="1400" b="1">
              <a:solidFill>
                <a:srgbClr val="0576A9"/>
              </a:solidFill>
              <a:latin typeface="+mn-lt"/>
            </a:defRPr>
          </a:pPr>
          <a:endParaRPr lang="it-IT"/>
        </a:p>
      </c:txPr>
    </c:legend>
    <c:plotVisOnly val="1"/>
    <c:dispBlanksAs val="gap"/>
    <c:showDLblsOverMax val="1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it-IT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it-IT"/>
              <a:t>Lazio</a:t>
            </a:r>
          </a:p>
        </c:rich>
      </c:tx>
      <c:layout>
        <c:manualLayout>
          <c:xMode val="edge"/>
          <c:yMode val="edge"/>
          <c:x val="0.47211213426343196"/>
          <c:y val="7.1859729807415926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5.1228515790364762E-2"/>
          <c:y val="7.5850535574945019E-2"/>
          <c:w val="0.59911777156887669"/>
          <c:h val="0.87843619209760937"/>
        </c:manualLayout>
      </c:layout>
      <c:doughnutChart>
        <c:varyColors val="1"/>
        <c:ser>
          <c:idx val="0"/>
          <c:order val="0"/>
          <c:spPr>
            <a:ln>
              <a:solidFill>
                <a:schemeClr val="accent1"/>
              </a:solidFill>
            </a:ln>
          </c:spPr>
          <c:explosion val="5"/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EF10-46DD-9C53-FE1F5B6B7EED}"/>
              </c:ext>
            </c:extLst>
          </c:dPt>
          <c:dPt>
            <c:idx val="1"/>
            <c:bubble3D val="0"/>
            <c:spPr>
              <a:solidFill>
                <a:srgbClr val="FF9933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EF10-46DD-9C53-FE1F5B6B7EED}"/>
              </c:ext>
            </c:extLst>
          </c:dPt>
          <c:dPt>
            <c:idx val="2"/>
            <c:bubble3D val="0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EF10-46DD-9C53-FE1F5B6B7EED}"/>
              </c:ext>
            </c:extLst>
          </c:dPt>
          <c:dPt>
            <c:idx val="3"/>
            <c:bubble3D val="0"/>
            <c:spPr>
              <a:solidFill>
                <a:srgbClr val="9F8AB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EF10-46DD-9C53-FE1F5B6B7EED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EF10-46DD-9C53-FE1F5B6B7EED}"/>
              </c:ext>
            </c:extLst>
          </c:dPt>
          <c:dPt>
            <c:idx val="5"/>
            <c:bubble3D val="0"/>
            <c:spPr>
              <a:solidFill>
                <a:srgbClr val="C000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B-EF10-46DD-9C53-FE1F5B6B7EED}"/>
              </c:ext>
            </c:extLst>
          </c:dPt>
          <c:dLbls>
            <c:dLbl>
              <c:idx val="5"/>
              <c:layout>
                <c:manualLayout>
                  <c:x val="3.8037276531000308E-2"/>
                  <c:y val="-7.04225352112676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F10-46DD-9C53-FE1F5B6B7EE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Foglio1!$A$12:$A$17</c:f>
              <c:strCache>
                <c:ptCount val="6"/>
                <c:pt idx="0">
                  <c:v>Civile</c:v>
                </c:pt>
                <c:pt idx="1">
                  <c:v>Agricoltura</c:v>
                </c:pt>
                <c:pt idx="2">
                  <c:v>Industria</c:v>
                </c:pt>
                <c:pt idx="3">
                  <c:v>Trasporti stradali</c:v>
                </c:pt>
                <c:pt idx="4">
                  <c:v>Navigazione aerea nazionale</c:v>
                </c:pt>
                <c:pt idx="5">
                  <c:v>Altri trasporti</c:v>
                </c:pt>
              </c:strCache>
            </c:strRef>
          </c:cat>
          <c:val>
            <c:numRef>
              <c:f>Foglio1!$C$12:$C$17</c:f>
              <c:numCache>
                <c:formatCode>0%</c:formatCode>
                <c:ptCount val="6"/>
                <c:pt idx="0">
                  <c:v>0.44550146916301508</c:v>
                </c:pt>
                <c:pt idx="1">
                  <c:v>2.609758095337689E-2</c:v>
                </c:pt>
                <c:pt idx="2">
                  <c:v>0.11779879312152057</c:v>
                </c:pt>
                <c:pt idx="3">
                  <c:v>0.38298353988916917</c:v>
                </c:pt>
                <c:pt idx="4">
                  <c:v>1.835452157186454E-2</c:v>
                </c:pt>
                <c:pt idx="5">
                  <c:v>9.2640953010543706E-3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EF10-46DD-9C53-FE1F5B6B7EE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746046479289437"/>
          <c:y val="6.2642857142857125E-2"/>
          <c:w val="0.28611799940101834"/>
          <c:h val="0.84707976190476186"/>
        </c:manualLayout>
      </c:layout>
      <c:overlay val="1"/>
    </c:legend>
    <c:plotVisOnly val="1"/>
    <c:dispBlanksAs val="zero"/>
    <c:showDLblsOverMax val="1"/>
  </c:chart>
  <c:spPr>
    <a:ln>
      <a:noFill/>
    </a:ln>
  </c:spPr>
  <c:txPr>
    <a:bodyPr/>
    <a:lstStyle/>
    <a:p>
      <a:pPr>
        <a:defRPr sz="2400">
          <a:latin typeface="Gills Sans MT"/>
        </a:defRPr>
      </a:pPr>
      <a:endParaRPr lang="it-I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l" rtl="0">
              <a:defRPr/>
            </a:pPr>
            <a:r>
              <a:rPr lang="it-IT"/>
              <a:t>Produzione elettrica - Lazio </a:t>
            </a:r>
          </a:p>
          <a:p>
            <a:pPr algn="l" rtl="0">
              <a:defRPr/>
            </a:pPr>
            <a:r>
              <a:rPr lang="it-IT"/>
              <a:t>TWh</a:t>
            </a:r>
          </a:p>
        </c:rich>
      </c:tx>
      <c:layout>
        <c:manualLayout>
          <c:xMode val="edge"/>
          <c:yMode val="edge"/>
          <c:x val="2.7707786526684174E-3"/>
          <c:y val="2.77777777777777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'[20210607_trial_BER_Eurostat_solo_off_shore v8.xlsx]GENER 2011-2019'!$C$25</c:f>
              <c:strCache>
                <c:ptCount val="1"/>
                <c:pt idx="0">
                  <c:v>Fossili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'[20210607_trial_BER_Eurostat_solo_off_shore v8.xlsx]GENER 2011-2019'!$D$24:$L$24</c:f>
              <c:numCache>
                <c:formatCode>General</c:formatCode>
                <c:ptCount val="9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</c:numCache>
            </c:numRef>
          </c:cat>
          <c:val>
            <c:numRef>
              <c:f>'[20210607_trial_BER_Eurostat_solo_off_shore v8.xlsx]GENER 2011-2019'!$W$28:$AE$28</c:f>
              <c:numCache>
                <c:formatCode>#,##0.0</c:formatCode>
                <c:ptCount val="9"/>
                <c:pt idx="0">
                  <c:v>17.493599999999997</c:v>
                </c:pt>
                <c:pt idx="1">
                  <c:v>18.487400000000001</c:v>
                </c:pt>
                <c:pt idx="2">
                  <c:v>16.013999999999999</c:v>
                </c:pt>
                <c:pt idx="3">
                  <c:v>16.575800000000001</c:v>
                </c:pt>
                <c:pt idx="4">
                  <c:v>16.006899999999998</c:v>
                </c:pt>
                <c:pt idx="5">
                  <c:v>17.4968</c:v>
                </c:pt>
                <c:pt idx="6">
                  <c:v>17.947199999999999</c:v>
                </c:pt>
                <c:pt idx="7">
                  <c:v>15.2121</c:v>
                </c:pt>
                <c:pt idx="8">
                  <c:v>11.0678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4C-4FD4-B9A4-AE1E265624F2}"/>
            </c:ext>
          </c:extLst>
        </c:ser>
        <c:ser>
          <c:idx val="1"/>
          <c:order val="1"/>
          <c:tx>
            <c:strRef>
              <c:f>'[20210607_trial_BER_Eurostat_solo_off_shore v8.xlsx]GENER 2011-2019'!$B$75</c:f>
              <c:strCache>
                <c:ptCount val="1"/>
                <c:pt idx="0">
                  <c:v>FER-E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'[20210607_trial_BER_Eurostat_solo_off_shore v8.xlsx]GENER 2011-2019'!$D$24:$L$24</c:f>
              <c:numCache>
                <c:formatCode>General</c:formatCode>
                <c:ptCount val="9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</c:numCache>
            </c:numRef>
          </c:cat>
          <c:val>
            <c:numRef>
              <c:f>'[20210607_trial_BER_Eurostat_solo_off_shore v8.xlsx]GENER 2011-2019'!$W$29:$AE$29</c:f>
              <c:numCache>
                <c:formatCode>#,##0.0</c:formatCode>
                <c:ptCount val="9"/>
                <c:pt idx="0">
                  <c:v>2.3254999999999999</c:v>
                </c:pt>
                <c:pt idx="1">
                  <c:v>2.7361</c:v>
                </c:pt>
                <c:pt idx="2">
                  <c:v>3.7360000000000002</c:v>
                </c:pt>
                <c:pt idx="3">
                  <c:v>3.6804999999999999</c:v>
                </c:pt>
                <c:pt idx="4">
                  <c:v>3.4601999999999999</c:v>
                </c:pt>
                <c:pt idx="5">
                  <c:v>3.2389000000000001</c:v>
                </c:pt>
                <c:pt idx="6">
                  <c:v>3.2389000000000001</c:v>
                </c:pt>
                <c:pt idx="7">
                  <c:v>3.7645000000000004</c:v>
                </c:pt>
                <c:pt idx="8">
                  <c:v>3.6105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14C-4FD4-B9A4-AE1E265624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2"/>
        <c:overlap val="100"/>
        <c:axId val="376458184"/>
        <c:axId val="376461712"/>
      </c:barChart>
      <c:scatterChart>
        <c:scatterStyle val="lineMarker"/>
        <c:varyColors val="0"/>
        <c:ser>
          <c:idx val="2"/>
          <c:order val="2"/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dLbls>
            <c:numFmt formatCode="#,##0.0" sourceLinked="0"/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yVal>
            <c:numRef>
              <c:f>'[20210607_trial_BER_Eurostat_solo_off_shore v8.xlsx]GENER 2011-2019'!$W$30:$AE$30</c:f>
              <c:numCache>
                <c:formatCode>#,##0.0</c:formatCode>
                <c:ptCount val="9"/>
                <c:pt idx="0">
                  <c:v>19.819099999999999</c:v>
                </c:pt>
                <c:pt idx="1">
                  <c:v>21.223500000000001</c:v>
                </c:pt>
                <c:pt idx="2">
                  <c:v>19.75</c:v>
                </c:pt>
                <c:pt idx="3">
                  <c:v>20.2563</c:v>
                </c:pt>
                <c:pt idx="4">
                  <c:v>19.467099999999999</c:v>
                </c:pt>
                <c:pt idx="5">
                  <c:v>20.735700000000001</c:v>
                </c:pt>
                <c:pt idx="6">
                  <c:v>21.1861</c:v>
                </c:pt>
                <c:pt idx="7">
                  <c:v>18.976600000000001</c:v>
                </c:pt>
                <c:pt idx="8">
                  <c:v>14.6783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14C-4FD4-B9A4-AE1E265624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6458184"/>
        <c:axId val="376461712"/>
      </c:scatterChart>
      <c:catAx>
        <c:axId val="376458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76461712"/>
        <c:crosses val="autoZero"/>
        <c:auto val="1"/>
        <c:lblAlgn val="ctr"/>
        <c:lblOffset val="100"/>
        <c:noMultiLvlLbl val="0"/>
      </c:catAx>
      <c:valAx>
        <c:axId val="37646171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#,##0" sourceLinked="0"/>
        <c:majorTickMark val="out"/>
        <c:minorTickMark val="none"/>
        <c:tickLblPos val="nextTo"/>
        <c:spPr>
          <a:ln w="3175">
            <a:solidFill>
              <a:schemeClr val="tx1"/>
            </a:solidFill>
            <a:bevel/>
          </a:ln>
        </c:spPr>
        <c:crossAx val="376458184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egendEntry>
        <c:idx val="2"/>
        <c:delete val="1"/>
      </c:legendEntry>
      <c:layout>
        <c:manualLayout>
          <c:xMode val="edge"/>
          <c:yMode val="edge"/>
          <c:x val="0.4302200927940264"/>
          <c:y val="7.512779262777336E-2"/>
          <c:w val="0.24277919780126581"/>
          <c:h val="8.3558713449367869E-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/>
      </a:pPr>
      <a:endParaRPr lang="it-IT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l">
              <a:defRPr sz="1000">
                <a:solidFill>
                  <a:srgbClr val="00B050"/>
                </a:solidFill>
              </a:defRPr>
            </a:pPr>
            <a:r>
              <a:rPr lang="it-IT" sz="1000" dirty="0">
                <a:solidFill>
                  <a:srgbClr val="00B050"/>
                </a:solidFill>
              </a:rPr>
              <a:t>Obiettivo di riduzione</a:t>
            </a:r>
            <a:r>
              <a:rPr lang="it-IT" sz="1000" baseline="0" dirty="0">
                <a:solidFill>
                  <a:srgbClr val="00B050"/>
                </a:solidFill>
              </a:rPr>
              <a:t> dei consumi finali </a:t>
            </a:r>
            <a:r>
              <a:rPr lang="it-IT" sz="1000" dirty="0">
                <a:solidFill>
                  <a:srgbClr val="00B050"/>
                </a:solidFill>
              </a:rPr>
              <a:t>al 2050 (Scenario Obiettivo)</a:t>
            </a:r>
          </a:p>
          <a:p>
            <a:pPr algn="l">
              <a:defRPr sz="1000">
                <a:solidFill>
                  <a:srgbClr val="00B050"/>
                </a:solidFill>
              </a:defRPr>
            </a:pPr>
            <a:r>
              <a:rPr lang="it-IT" sz="1000" dirty="0" err="1">
                <a:solidFill>
                  <a:srgbClr val="00B050"/>
                </a:solidFill>
              </a:rPr>
              <a:t>ktep</a:t>
            </a:r>
            <a:endParaRPr lang="it-IT" sz="1000" dirty="0">
              <a:solidFill>
                <a:srgbClr val="00B050"/>
              </a:solidFill>
            </a:endParaRPr>
          </a:p>
        </c:rich>
      </c:tx>
      <c:layout>
        <c:manualLayout>
          <c:xMode val="edge"/>
          <c:yMode val="edge"/>
          <c:x val="1.8449424788846435E-2"/>
          <c:y val="1.368416393679665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Consumi_Obiettivo!$A$142</c:f>
              <c:strCache>
                <c:ptCount val="1"/>
                <c:pt idx="0">
                  <c:v>Consumo finale anno 2050</c:v>
                </c:pt>
              </c:strCache>
            </c:strRef>
          </c:tx>
          <c:spPr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AA24-4482-914F-1EC66FF3C228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AA24-4482-914F-1EC66FF3C228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AA24-4482-914F-1EC66FF3C228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AA24-4482-914F-1EC66FF3C228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AA24-4482-914F-1EC66FF3C228}"/>
              </c:ext>
            </c:extLst>
          </c:dPt>
          <c:dPt>
            <c:idx val="5"/>
            <c:invertIfNegative val="0"/>
            <c:bubble3D val="0"/>
            <c:spPr>
              <a:noFill/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B-AA24-4482-914F-1EC66FF3C228}"/>
              </c:ext>
            </c:extLst>
          </c:dPt>
          <c:dPt>
            <c:idx val="6"/>
            <c:invertIfNegative val="0"/>
            <c:bubble3D val="0"/>
            <c:spPr>
              <a:noFill/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D-AA24-4482-914F-1EC66FF3C228}"/>
              </c:ext>
            </c:extLst>
          </c:dPt>
          <c:dPt>
            <c:idx val="7"/>
            <c:invertIfNegative val="0"/>
            <c:bubble3D val="0"/>
            <c:spPr>
              <a:noFill/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F-AA24-4482-914F-1EC66FF3C228}"/>
              </c:ext>
            </c:extLst>
          </c:dPt>
          <c:dPt>
            <c:idx val="8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  <c:extLst>
              <c:ext xmlns:c16="http://schemas.microsoft.com/office/drawing/2014/chart" uri="{C3380CC4-5D6E-409C-BE32-E72D297353CC}">
                <c16:uniqueId val="{00000011-AA24-4482-914F-1EC66FF3C228}"/>
              </c:ext>
            </c:extLst>
          </c:dPt>
          <c:dLbls>
            <c:dLbl>
              <c:idx val="0"/>
              <c:layout>
                <c:manualLayout>
                  <c:x val="3.894326241134752E-3"/>
                  <c:y val="-0.3559377314814815"/>
                </c:manualLayout>
              </c:layout>
              <c:spPr/>
              <c:txPr>
                <a:bodyPr/>
                <a:lstStyle/>
                <a:p>
                  <a:pPr>
                    <a:defRPr sz="1000" b="1"/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A24-4482-914F-1EC66FF3C22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A24-4482-914F-1EC66FF3C228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A24-4482-914F-1EC66FF3C228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A24-4482-914F-1EC66FF3C228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A24-4482-914F-1EC66FF3C228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A24-4482-914F-1EC66FF3C228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A24-4482-914F-1EC66FF3C228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AA24-4482-914F-1EC66FF3C228}"/>
                </c:ext>
              </c:extLst>
            </c:dLbl>
            <c:dLbl>
              <c:idx val="8"/>
              <c:layout>
                <c:manualLayout>
                  <c:x val="-1.745813766190811E-3"/>
                  <c:y val="-0.1089678841478285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000" b="1"/>
                  </a:pPr>
                  <a:endParaRPr lang="it-I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A24-4482-914F-1EC66FF3C22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Consumi_Obiettivo!$B$141:$J$141</c:f>
              <c:strCache>
                <c:ptCount val="9"/>
                <c:pt idx="0">
                  <c:v>Consumo Finale anno 2019</c:v>
                </c:pt>
                <c:pt idx="1">
                  <c:v>Edifici residenziale</c:v>
                </c:pt>
                <c:pt idx="2">
                  <c:v>Edifici 
non residenziale</c:v>
                </c:pt>
                <c:pt idx="3">
                  <c:v>Illuminazione 
Pubblica </c:v>
                </c:pt>
                <c:pt idx="4">
                  <c:v>Ospedali</c:v>
                </c:pt>
                <c:pt idx="5">
                  <c:v>Attività produttive</c:v>
                </c:pt>
                <c:pt idx="6">
                  <c:v>PRTML, PUMS, Trans. Digitale, TPL e Sharing Mobility</c:v>
                </c:pt>
                <c:pt idx="7">
                  <c:v>Trasporti Mobilità Sostenibile</c:v>
                </c:pt>
                <c:pt idx="8">
                  <c:v>CF anno 2050</c:v>
                </c:pt>
              </c:strCache>
            </c:strRef>
          </c:cat>
          <c:val>
            <c:numRef>
              <c:f>Consumi_Obiettivo!$B$142:$J$142</c:f>
              <c:numCache>
                <c:formatCode>#,##0</c:formatCode>
                <c:ptCount val="9"/>
                <c:pt idx="0">
                  <c:v>8640.5498300000017</c:v>
                </c:pt>
                <c:pt idx="1">
                  <c:v>7051.5498300000017</c:v>
                </c:pt>
                <c:pt idx="2">
                  <c:v>6521.5498300000017</c:v>
                </c:pt>
                <c:pt idx="3">
                  <c:v>6501.1586004213259</c:v>
                </c:pt>
                <c:pt idx="4">
                  <c:v>6469.1426750089886</c:v>
                </c:pt>
                <c:pt idx="5">
                  <c:v>6264.4489814275339</c:v>
                </c:pt>
                <c:pt idx="6">
                  <c:v>5354.6216725436161</c:v>
                </c:pt>
                <c:pt idx="7">
                  <c:v>3654.6216725436161</c:v>
                </c:pt>
                <c:pt idx="8">
                  <c:v>3654.6216725436161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AA24-4482-914F-1EC66FF3C228}"/>
            </c:ext>
          </c:extLst>
        </c:ser>
        <c:ser>
          <c:idx val="1"/>
          <c:order val="1"/>
          <c:tx>
            <c:strRef>
              <c:f>Consumi_Obiettivo!$A$171</c:f>
              <c:strCache>
                <c:ptCount val="1"/>
              </c:strCache>
            </c:strRef>
          </c:tx>
          <c:spPr>
            <a:solidFill>
              <a:schemeClr val="bg1"/>
            </a:solidFill>
            <a:ln>
              <a:solidFill>
                <a:srgbClr val="92D050"/>
              </a:solidFill>
            </a:ln>
          </c:spPr>
          <c:invertIfNegative val="0"/>
          <c:dPt>
            <c:idx val="5"/>
            <c:invertIfNegative val="0"/>
            <c:bubble3D val="0"/>
            <c:spPr>
              <a:solidFill>
                <a:schemeClr val="bg1"/>
              </a:solidFill>
              <a:ln w="19050">
                <a:solidFill>
                  <a:srgbClr val="92D050"/>
                </a:solidFill>
              </a:ln>
            </c:spPr>
            <c:extLst>
              <c:ext xmlns:c16="http://schemas.microsoft.com/office/drawing/2014/chart" uri="{C3380CC4-5D6E-409C-BE32-E72D297353CC}">
                <c16:uniqueId val="{00000014-AA24-4482-914F-1EC66FF3C228}"/>
              </c:ext>
            </c:extLst>
          </c:dPt>
          <c:dLbls>
            <c:dLbl>
              <c:idx val="5"/>
              <c:numFmt formatCode="#,##0" sourceLinked="0"/>
              <c:spPr>
                <a:ln>
                  <a:noFill/>
                </a:ln>
              </c:spPr>
              <c:txPr>
                <a:bodyPr/>
                <a:lstStyle/>
                <a:p>
                  <a:pPr>
                    <a:defRPr sz="1000"/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4-AA24-4482-914F-1EC66FF3C228}"/>
                </c:ext>
              </c:extLst>
            </c:dLbl>
            <c:spPr>
              <a:ln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/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Consumi_Obiettivo!$B$141:$J$141</c:f>
              <c:strCache>
                <c:ptCount val="9"/>
                <c:pt idx="0">
                  <c:v>Consumo Finale anno 2019</c:v>
                </c:pt>
                <c:pt idx="1">
                  <c:v>Edifici residenziale</c:v>
                </c:pt>
                <c:pt idx="2">
                  <c:v>Edifici 
non residenziale</c:v>
                </c:pt>
                <c:pt idx="3">
                  <c:v>Illuminazione 
Pubblica </c:v>
                </c:pt>
                <c:pt idx="4">
                  <c:v>Ospedali</c:v>
                </c:pt>
                <c:pt idx="5">
                  <c:v>Attività produttive</c:v>
                </c:pt>
                <c:pt idx="6">
                  <c:v>PRTML, PUMS, Trans. Digitale, TPL e Sharing Mobility</c:v>
                </c:pt>
                <c:pt idx="7">
                  <c:v>Trasporti Mobilità Sostenibile</c:v>
                </c:pt>
                <c:pt idx="8">
                  <c:v>CF anno 2050</c:v>
                </c:pt>
              </c:strCache>
            </c:strRef>
          </c:cat>
          <c:val>
            <c:numRef>
              <c:f>Consumi_Obiettivo!$B$143:$J$143</c:f>
              <c:numCache>
                <c:formatCode>#,##0</c:formatCode>
                <c:ptCount val="9"/>
                <c:pt idx="1">
                  <c:v>1589</c:v>
                </c:pt>
                <c:pt idx="2">
                  <c:v>530</c:v>
                </c:pt>
                <c:pt idx="3">
                  <c:v>20.391229578675837</c:v>
                </c:pt>
                <c:pt idx="4" formatCode="0">
                  <c:v>32.015925412337666</c:v>
                </c:pt>
                <c:pt idx="5" formatCode="General">
                  <c:v>204.69369358145502</c:v>
                </c:pt>
                <c:pt idx="6">
                  <c:v>909.82730888391779</c:v>
                </c:pt>
                <c:pt idx="7">
                  <c:v>1700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AA24-4482-914F-1EC66FF3C2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54000488"/>
        <c:axId val="554001272"/>
      </c:barChart>
      <c:catAx>
        <c:axId val="5540004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it-IT"/>
          </a:p>
        </c:txPr>
        <c:crossAx val="554001272"/>
        <c:crosses val="autoZero"/>
        <c:auto val="1"/>
        <c:lblAlgn val="ctr"/>
        <c:lblOffset val="100"/>
        <c:noMultiLvlLbl val="0"/>
      </c:catAx>
      <c:valAx>
        <c:axId val="554001272"/>
        <c:scaling>
          <c:orientation val="minMax"/>
          <c:max val="9000"/>
          <c:min val="3000"/>
        </c:scaling>
        <c:delete val="0"/>
        <c:axPos val="l"/>
        <c:majorGridlines>
          <c:spPr>
            <a:ln>
              <a:noFill/>
            </a:ln>
          </c:spPr>
        </c:majorGridlines>
        <c:numFmt formatCode="#,##0" sourceLinked="1"/>
        <c:majorTickMark val="out"/>
        <c:minorTickMark val="none"/>
        <c:tickLblPos val="nextTo"/>
        <c:crossAx val="554000488"/>
        <c:crosses val="autoZero"/>
        <c:crossBetween val="between"/>
        <c:majorUnit val="1000"/>
      </c:valAx>
      <c:spPr>
        <a:noFill/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Gill Sans MT" panose="020B0502020104020203" pitchFamily="34" charset="0"/>
        </a:defRPr>
      </a:pPr>
      <a:endParaRPr lang="it-IT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16949616355006"/>
          <c:y val="5.8734209333183587E-2"/>
          <c:w val="0.83497407441360671"/>
          <c:h val="0.8275345138117640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'GENER 2011-2019'!$C$28</c:f>
              <c:strCache>
                <c:ptCount val="1"/>
                <c:pt idx="0">
                  <c:v>Eolico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'Scenari_FER + CO2'!$C$89:$F$89</c:f>
              <c:numCache>
                <c:formatCode>General</c:formatCode>
                <c:ptCount val="4"/>
                <c:pt idx="0">
                  <c:v>2019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  <c:extLst/>
            </c:numRef>
          </c:cat>
          <c:val>
            <c:numRef>
              <c:f>'Scenari_FER + CO2'!$C$91:$F$91</c:f>
              <c:numCache>
                <c:formatCode>_-* #,##0_-;\-* #,##0_-;_-* "-"??_-;_-@_-</c:formatCode>
                <c:ptCount val="4"/>
                <c:pt idx="0">
                  <c:v>147.4</c:v>
                </c:pt>
                <c:pt idx="1">
                  <c:v>739.91472650771391</c:v>
                </c:pt>
                <c:pt idx="2">
                  <c:v>2235.7562412342218</c:v>
                </c:pt>
                <c:pt idx="3">
                  <c:v>3734.6987377279102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3649-40C6-A23F-34C995137723}"/>
            </c:ext>
          </c:extLst>
        </c:ser>
        <c:ser>
          <c:idx val="1"/>
          <c:order val="1"/>
          <c:tx>
            <c:strRef>
              <c:f>'GENER 2011-2019'!$C$29</c:f>
              <c:strCache>
                <c:ptCount val="1"/>
                <c:pt idx="0">
                  <c:v>Fotovoltaico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'Scenari_FER + CO2'!$C$89:$F$89</c:f>
              <c:numCache>
                <c:formatCode>General</c:formatCode>
                <c:ptCount val="4"/>
                <c:pt idx="0">
                  <c:v>2019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  <c:extLst/>
            </c:numRef>
          </c:cat>
          <c:val>
            <c:numRef>
              <c:f>'Scenari_FER + CO2'!$C$90:$F$90</c:f>
              <c:numCache>
                <c:formatCode>_-* #,##0_-;\-* #,##0_-;_-* "-"??_-;_-@_-</c:formatCode>
                <c:ptCount val="4"/>
                <c:pt idx="0">
                  <c:v>1692.3</c:v>
                </c:pt>
                <c:pt idx="1">
                  <c:v>9139.1848168224697</c:v>
                </c:pt>
                <c:pt idx="2">
                  <c:v>16586.786183140757</c:v>
                </c:pt>
                <c:pt idx="3">
                  <c:v>24033.883415457785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3649-40C6-A23F-34C995137723}"/>
            </c:ext>
          </c:extLst>
        </c:ser>
        <c:ser>
          <c:idx val="2"/>
          <c:order val="2"/>
          <c:tx>
            <c:strRef>
              <c:f>'GENER 2011-2019'!$C$30</c:f>
              <c:strCache>
                <c:ptCount val="1"/>
                <c:pt idx="0">
                  <c:v>Bioenergie (civile e industria)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'Scenari_FER + CO2'!$C$89:$F$89</c:f>
              <c:numCache>
                <c:formatCode>General</c:formatCode>
                <c:ptCount val="4"/>
                <c:pt idx="0">
                  <c:v>2019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  <c:extLst/>
            </c:numRef>
          </c:cat>
          <c:val>
            <c:numRef>
              <c:f>'Scenari_FER + CO2'!$C$95:$F$95</c:f>
              <c:numCache>
                <c:formatCode>_-* #,##0_-;\-* #,##0_-;_-* "-"??_-;_-@_-</c:formatCode>
                <c:ptCount val="4"/>
                <c:pt idx="0">
                  <c:v>722.6</c:v>
                </c:pt>
                <c:pt idx="1">
                  <c:v>841.79999999999973</c:v>
                </c:pt>
                <c:pt idx="2">
                  <c:v>1106.3199999999997</c:v>
                </c:pt>
                <c:pt idx="3">
                  <c:v>1122.0905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3649-40C6-A23F-34C995137723}"/>
            </c:ext>
          </c:extLst>
        </c:ser>
        <c:ser>
          <c:idx val="3"/>
          <c:order val="3"/>
          <c:tx>
            <c:strRef>
              <c:f>'GENER 2011-2019'!$C$31</c:f>
              <c:strCache>
                <c:ptCount val="1"/>
                <c:pt idx="0">
                  <c:v>Idroelettrico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'Scenari_FER + CO2'!$C$89:$F$89</c:f>
              <c:numCache>
                <c:formatCode>General</c:formatCode>
                <c:ptCount val="4"/>
                <c:pt idx="0">
                  <c:v>2019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  <c:extLst/>
            </c:numRef>
          </c:cat>
          <c:val>
            <c:numRef>
              <c:f>'Scenari_FER + CO2'!$C$93:$F$93</c:f>
              <c:numCache>
                <c:formatCode>_-* #,##0_-;\-* #,##0_-;_-* "-"??_-;_-@_-</c:formatCode>
                <c:ptCount val="4"/>
                <c:pt idx="0">
                  <c:v>1048.2</c:v>
                </c:pt>
                <c:pt idx="1">
                  <c:v>1120.9999999999995</c:v>
                </c:pt>
                <c:pt idx="2">
                  <c:v>1164.0000000000009</c:v>
                </c:pt>
                <c:pt idx="3">
                  <c:v>1212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3649-40C6-A23F-34C995137723}"/>
            </c:ext>
          </c:extLst>
        </c:ser>
        <c:ser>
          <c:idx val="6"/>
          <c:order val="4"/>
          <c:tx>
            <c:strRef>
              <c:f>Gentilini!$AN$14</c:f>
              <c:strCache>
                <c:ptCount val="1"/>
                <c:pt idx="0">
                  <c:v>moto ondoso</c:v>
                </c:pt>
              </c:strCache>
            </c:strRef>
          </c:tx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649-40C6-A23F-34C995137723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649-40C6-A23F-34C99513772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'Scenari_FER + CO2'!$C$89:$F$89</c:f>
              <c:numCache>
                <c:formatCode>General</c:formatCode>
                <c:ptCount val="4"/>
                <c:pt idx="0">
                  <c:v>2019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  <c:extLst/>
            </c:numRef>
          </c:cat>
          <c:val>
            <c:numRef>
              <c:f>'Scenari_FER + CO2'!$C$94:$F$94</c:f>
              <c:numCache>
                <c:formatCode>_-* #,##0_-;\-* #,##0_-;_-* "-"??_-;_-@_-</c:formatCode>
                <c:ptCount val="4"/>
                <c:pt idx="0">
                  <c:v>0</c:v>
                </c:pt>
                <c:pt idx="1">
                  <c:v>26.79</c:v>
                </c:pt>
                <c:pt idx="2">
                  <c:v>135.54173333333333</c:v>
                </c:pt>
                <c:pt idx="3">
                  <c:v>338.85433333333339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3649-40C6-A23F-34C995137723}"/>
            </c:ext>
          </c:extLst>
        </c:ser>
        <c:ser>
          <c:idx val="7"/>
          <c:order val="7"/>
          <c:tx>
            <c:strRef>
              <c:f>'Scenari_FER + CO2'!$A$92</c:f>
              <c:strCache>
                <c:ptCount val="1"/>
                <c:pt idx="0">
                  <c:v>Geotermia</c:v>
                </c:pt>
              </c:strCache>
            </c:strRef>
          </c:tx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649-40C6-A23F-34C995137723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649-40C6-A23F-34C99513772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Lit>
              <c:ptCount val="4"/>
              <c:pt idx="0">
                <c:v>2019</c:v>
              </c:pt>
              <c:pt idx="1">
                <c:v>2030</c:v>
              </c:pt>
              <c:pt idx="2">
                <c:v>2040</c:v>
              </c:pt>
              <c:pt idx="3">
                <c:v>2050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'Scenari_FER + CO2'!$C$92:$F$92</c:f>
              <c:numCache>
                <c:formatCode>_-* #,##0_-;\-* #,##0_-;_-* "-"??_-;_-@_-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1053.6749909456032</c:v>
                </c:pt>
                <c:pt idx="3">
                  <c:v>1108.4862500000002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9-3649-40C6-A23F-34C9951377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0"/>
        <c:overlap val="100"/>
        <c:axId val="550708936"/>
        <c:axId val="550709328"/>
      </c:barChart>
      <c:lineChart>
        <c:grouping val="standard"/>
        <c:varyColors val="0"/>
        <c:ser>
          <c:idx val="5"/>
          <c:order val="6"/>
          <c:tx>
            <c:strRef>
              <c:f>'Scenari_FER + CO2'!$A$123</c:f>
              <c:strCache>
                <c:ptCount val="1"/>
                <c:pt idx="0">
                  <c:v>% FER-E su consumi elettrici regionali  (asse dx)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1.6137307905679851E-2"/>
                  <c:y val="0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649-40C6-A23F-34C995137723}"/>
                </c:ext>
              </c:extLst>
            </c:dLbl>
            <c:dLbl>
              <c:idx val="1"/>
              <c:layout>
                <c:manualLayout>
                  <c:x val="1.7751038696247716E-2"/>
                  <c:y val="-7.4434503669483209E-1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649-40C6-A23F-34C995137723}"/>
                </c:ext>
              </c:extLst>
            </c:dLbl>
            <c:dLbl>
              <c:idx val="2"/>
              <c:layout>
                <c:manualLayout>
                  <c:x val="1.7751038696247834E-2"/>
                  <c:y val="-4.0601107387212383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3649-40C6-A23F-34C995137723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65000"/>
                    <a:lumOff val="35000"/>
                  </a:sysClr>
                </a:solidFill>
              </a:ln>
              <a:effectLst/>
            </c:sp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  <c15:showLeaderLines val="0"/>
              </c:ext>
            </c:extLst>
          </c:dLbls>
          <c:cat>
            <c:strLit>
              <c:ptCount val="4"/>
              <c:pt idx="0">
                <c:v>2</c:v>
              </c:pt>
              <c:pt idx="1">
                <c:v>3</c:v>
              </c:pt>
              <c:pt idx="2">
                <c:v>4</c:v>
              </c:pt>
              <c:pt idx="3">
                <c:v>5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'Scenari_FER + CO2'!$C$123:$F$123</c:f>
              <c:numCache>
                <c:formatCode>0%</c:formatCode>
                <c:ptCount val="4"/>
                <c:pt idx="0">
                  <c:v>0.15270072906695609</c:v>
                </c:pt>
                <c:pt idx="1">
                  <c:v>0.54855102283515689</c:v>
                </c:pt>
                <c:pt idx="2">
                  <c:v>0.74842144873395233</c:v>
                </c:pt>
                <c:pt idx="3">
                  <c:v>1.0284900038743179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D-3649-40C6-A23F-34C9951377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0702664"/>
        <c:axId val="550700312"/>
        <c:extLst>
          <c:ext xmlns:c15="http://schemas.microsoft.com/office/drawing/2012/chart" uri="{02D57815-91ED-43cb-92C2-25804820EDAC}">
            <c15:filteredLineSeries>
              <c15:ser>
                <c:idx val="4"/>
                <c:order val="5"/>
                <c:tx>
                  <c:strRef>
                    <c:extLst>
                      <c:ext uri="{02D57815-91ED-43cb-92C2-25804820EDAC}">
                        <c15:formulaRef>
                          <c15:sqref>'Scenari_FER + CO2'!$A$122</c15:sqref>
                        </c15:formulaRef>
                      </c:ext>
                    </c:extLst>
                    <c:strCache>
                      <c:ptCount val="1"/>
                      <c:pt idx="0">
                        <c:v>% FER su produzione elettrica regionale (asse dx)</c:v>
                      </c:pt>
                    </c:strCache>
                  </c:strRef>
                </c:tx>
                <c:spPr>
                  <a:ln>
                    <a:solidFill>
                      <a:srgbClr val="FF0000"/>
                    </a:solidFill>
                  </a:ln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'GENER 2011-2019'!$E$27:$O$27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2012</c:v>
                      </c:pt>
                      <c:pt idx="1">
                        <c:v>2013</c:v>
                      </c:pt>
                      <c:pt idx="2">
                        <c:v>2014</c:v>
                      </c:pt>
                      <c:pt idx="3">
                        <c:v>2015</c:v>
                      </c:pt>
                      <c:pt idx="4">
                        <c:v>2016</c:v>
                      </c:pt>
                      <c:pt idx="5">
                        <c:v>2017</c:v>
                      </c:pt>
                      <c:pt idx="6">
                        <c:v>2018</c:v>
                      </c:pt>
                      <c:pt idx="7">
                        <c:v>2019</c:v>
                      </c:pt>
                      <c:pt idx="8">
                        <c:v>2030</c:v>
                      </c:pt>
                      <c:pt idx="9">
                        <c:v>2040</c:v>
                      </c:pt>
                      <c:pt idx="10">
                        <c:v>2050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('Scenari_FER + CO2'!$C$122:$D$122,'Scenari_FER + CO2'!$F$122)</c15:sqref>
                        </c15:formulaRef>
                      </c:ext>
                    </c:extLst>
                    <c:numCache>
                      <c:formatCode>0%</c:formatCode>
                      <c:ptCount val="3"/>
                      <c:pt idx="0">
                        <c:v>0.25075898093298066</c:v>
                      </c:pt>
                      <c:pt idx="1">
                        <c:v>0.73010385924751831</c:v>
                      </c:pt>
                      <c:pt idx="2">
                        <c:v>1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E-3649-40C6-A23F-34C995137723}"/>
                  </c:ext>
                </c:extLst>
              </c15:ser>
            </c15:filteredLineSeries>
          </c:ext>
        </c:extLst>
      </c:lineChart>
      <c:catAx>
        <c:axId val="550708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50709328"/>
        <c:crosses val="autoZero"/>
        <c:auto val="1"/>
        <c:lblAlgn val="ctr"/>
        <c:lblOffset val="100"/>
        <c:noMultiLvlLbl val="0"/>
      </c:catAx>
      <c:valAx>
        <c:axId val="55070932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_-* #,##0_-;\-* #,##0_-;_-* &quot;-&quot;??_-;_-@_-" sourceLinked="1"/>
        <c:majorTickMark val="out"/>
        <c:minorTickMark val="none"/>
        <c:tickLblPos val="nextTo"/>
        <c:txPr>
          <a:bodyPr/>
          <a:lstStyle/>
          <a:p>
            <a:pPr>
              <a:defRPr lang="en-US" sz="1000" b="1" kern="1200">
                <a:solidFill>
                  <a:srgbClr val="008A39"/>
                </a:solidFill>
                <a:latin typeface="Gills Sans MT"/>
                <a:ea typeface="+mn-ea"/>
                <a:cs typeface="+mn-cs"/>
              </a:defRPr>
            </a:pPr>
            <a:endParaRPr lang="it-IT"/>
          </a:p>
        </c:txPr>
        <c:crossAx val="550708936"/>
        <c:crosses val="autoZero"/>
        <c:crossBetween val="between"/>
      </c:valAx>
      <c:valAx>
        <c:axId val="550700312"/>
        <c:scaling>
          <c:orientation val="minMax"/>
          <c:max val="1.1000000000000001"/>
          <c:min val="0.1"/>
        </c:scaling>
        <c:delete val="0"/>
        <c:axPos val="r"/>
        <c:numFmt formatCode="0%" sourceLinked="1"/>
        <c:majorTickMark val="out"/>
        <c:minorTickMark val="none"/>
        <c:tickLblPos val="nextTo"/>
        <c:crossAx val="550702664"/>
        <c:crosses val="max"/>
        <c:crossBetween val="between"/>
      </c:valAx>
      <c:catAx>
        <c:axId val="5507026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550700312"/>
        <c:crosses val="autoZero"/>
        <c:auto val="1"/>
        <c:lblAlgn val="ctr"/>
        <c:lblOffset val="100"/>
        <c:noMultiLvlLbl val="0"/>
      </c:catAx>
      <c:spPr>
        <a:ln>
          <a:noFill/>
        </a:ln>
      </c:spPr>
    </c:plotArea>
    <c:legend>
      <c:legendPos val="r"/>
      <c:layout>
        <c:manualLayout>
          <c:xMode val="edge"/>
          <c:yMode val="edge"/>
          <c:x val="9.5386286700554143E-2"/>
          <c:y val="5.0645977097553765E-2"/>
          <c:w val="0.5771335243896718"/>
          <c:h val="0.2865216604991514"/>
        </c:manualLayout>
      </c:layout>
      <c:overlay val="1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800">
          <a:latin typeface="Gill Sans MT" panose="020B0502020104020203" pitchFamily="34" charset="0"/>
        </a:defRPr>
      </a:pPr>
      <a:endParaRPr lang="it-IT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200"/>
              <a:t>Richieste istruite nel perido 1/1/2018 - 31/03/2022</a:t>
            </a:r>
          </a:p>
        </c:rich>
      </c:tx>
      <c:layout>
        <c:manualLayout>
          <c:xMode val="edge"/>
          <c:yMode val="edge"/>
          <c:x val="0.17297900262467192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Foglio1!$B$2</c:f>
              <c:strCache>
                <c:ptCount val="1"/>
                <c:pt idx="0">
                  <c:v>FOTOVOLTAICO</c:v>
                </c:pt>
              </c:strCache>
            </c:strRef>
          </c:tx>
          <c:spPr>
            <a:solidFill>
              <a:srgbClr val="ED7D31"/>
            </a:solidFill>
            <a:ln>
              <a:noFill/>
            </a:ln>
            <a:effectLst/>
          </c:spPr>
          <c:invertIfNegative val="0"/>
          <c:cat>
            <c:strRef>
              <c:f>Foglio1!$A$3:$A$7</c:f>
              <c:strCache>
                <c:ptCount val="5"/>
                <c:pt idx="0">
                  <c:v>VT</c:v>
                </c:pt>
                <c:pt idx="1">
                  <c:v>LT</c:v>
                </c:pt>
                <c:pt idx="2">
                  <c:v>RM</c:v>
                </c:pt>
                <c:pt idx="3">
                  <c:v>FR</c:v>
                </c:pt>
                <c:pt idx="4">
                  <c:v>RI</c:v>
                </c:pt>
              </c:strCache>
            </c:strRef>
          </c:cat>
          <c:val>
            <c:numRef>
              <c:f>Foglio1!$B$3:$B$7</c:f>
              <c:numCache>
                <c:formatCode>General</c:formatCode>
                <c:ptCount val="5"/>
                <c:pt idx="0">
                  <c:v>87</c:v>
                </c:pt>
                <c:pt idx="1">
                  <c:v>38</c:v>
                </c:pt>
                <c:pt idx="2">
                  <c:v>21</c:v>
                </c:pt>
                <c:pt idx="3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EC-44CC-973C-F580F25E3005}"/>
            </c:ext>
          </c:extLst>
        </c:ser>
        <c:ser>
          <c:idx val="1"/>
          <c:order val="1"/>
          <c:tx>
            <c:strRef>
              <c:f>Foglio1!$C$2</c:f>
              <c:strCache>
                <c:ptCount val="1"/>
                <c:pt idx="0">
                  <c:v>EOLICO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Foglio1!$A$3:$A$7</c:f>
              <c:strCache>
                <c:ptCount val="5"/>
                <c:pt idx="0">
                  <c:v>VT</c:v>
                </c:pt>
                <c:pt idx="1">
                  <c:v>LT</c:v>
                </c:pt>
                <c:pt idx="2">
                  <c:v>RM</c:v>
                </c:pt>
                <c:pt idx="3">
                  <c:v>FR</c:v>
                </c:pt>
                <c:pt idx="4">
                  <c:v>RI</c:v>
                </c:pt>
              </c:strCache>
            </c:strRef>
          </c:cat>
          <c:val>
            <c:numRef>
              <c:f>Foglio1!$C$3:$C$7</c:f>
              <c:numCache>
                <c:formatCode>General</c:formatCode>
                <c:ptCount val="5"/>
                <c:pt idx="0">
                  <c:v>2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EC-44CC-973C-F580F25E3005}"/>
            </c:ext>
          </c:extLst>
        </c:ser>
        <c:ser>
          <c:idx val="2"/>
          <c:order val="2"/>
          <c:tx>
            <c:strRef>
              <c:f>Foglio1!$D$2</c:f>
              <c:strCache>
                <c:ptCount val="1"/>
                <c:pt idx="0">
                  <c:v>GEOTERMICO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Foglio1!$A$3:$A$7</c:f>
              <c:strCache>
                <c:ptCount val="5"/>
                <c:pt idx="0">
                  <c:v>VT</c:v>
                </c:pt>
                <c:pt idx="1">
                  <c:v>LT</c:v>
                </c:pt>
                <c:pt idx="2">
                  <c:v>RM</c:v>
                </c:pt>
                <c:pt idx="3">
                  <c:v>FR</c:v>
                </c:pt>
                <c:pt idx="4">
                  <c:v>RI</c:v>
                </c:pt>
              </c:strCache>
            </c:strRef>
          </c:cat>
          <c:val>
            <c:numRef>
              <c:f>Foglio1!$D$3:$D$7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2-4EEC-44CC-973C-F580F25E3005}"/>
            </c:ext>
          </c:extLst>
        </c:ser>
        <c:ser>
          <c:idx val="3"/>
          <c:order val="3"/>
          <c:tx>
            <c:strRef>
              <c:f>Foglio1!$E$2</c:f>
              <c:strCache>
                <c:ptCount val="1"/>
                <c:pt idx="0">
                  <c:v>IDROELETTRICO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/>
          </c:spPr>
          <c:invertIfNegative val="0"/>
          <c:cat>
            <c:strRef>
              <c:f>Foglio1!$A$3:$A$7</c:f>
              <c:strCache>
                <c:ptCount val="5"/>
                <c:pt idx="0">
                  <c:v>VT</c:v>
                </c:pt>
                <c:pt idx="1">
                  <c:v>LT</c:v>
                </c:pt>
                <c:pt idx="2">
                  <c:v>RM</c:v>
                </c:pt>
                <c:pt idx="3">
                  <c:v>FR</c:v>
                </c:pt>
                <c:pt idx="4">
                  <c:v>RI</c:v>
                </c:pt>
              </c:strCache>
            </c:strRef>
          </c:cat>
          <c:val>
            <c:numRef>
              <c:f>Foglio1!$E$3:$E$7</c:f>
              <c:numCache>
                <c:formatCode>General</c:formatCode>
                <c:ptCount val="5"/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EC-44CC-973C-F580F25E3005}"/>
            </c:ext>
          </c:extLst>
        </c:ser>
        <c:ser>
          <c:idx val="4"/>
          <c:order val="4"/>
          <c:tx>
            <c:strRef>
              <c:f>Foglio1!$F$2</c:f>
              <c:strCache>
                <c:ptCount val="1"/>
                <c:pt idx="0">
                  <c:v>BIOMASSA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  <a:effectLst/>
          </c:spPr>
          <c:invertIfNegative val="0"/>
          <c:cat>
            <c:strRef>
              <c:f>Foglio1!$A$3:$A$7</c:f>
              <c:strCache>
                <c:ptCount val="5"/>
                <c:pt idx="0">
                  <c:v>VT</c:v>
                </c:pt>
                <c:pt idx="1">
                  <c:v>LT</c:v>
                </c:pt>
                <c:pt idx="2">
                  <c:v>RM</c:v>
                </c:pt>
                <c:pt idx="3">
                  <c:v>FR</c:v>
                </c:pt>
                <c:pt idx="4">
                  <c:v>RI</c:v>
                </c:pt>
              </c:strCache>
            </c:strRef>
          </c:cat>
          <c:val>
            <c:numRef>
              <c:f>Foglio1!$F$3:$F$7</c:f>
              <c:numCache>
                <c:formatCode>General</c:formatCode>
                <c:ptCount val="5"/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EEC-44CC-973C-F580F25E3005}"/>
            </c:ext>
          </c:extLst>
        </c:ser>
        <c:ser>
          <c:idx val="5"/>
          <c:order val="5"/>
          <c:tx>
            <c:strRef>
              <c:f>Foglio1!$G$2</c:f>
              <c:strCache>
                <c:ptCount val="1"/>
                <c:pt idx="0">
                  <c:v>BIOMETANO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Foglio1!$A$3:$A$7</c:f>
              <c:strCache>
                <c:ptCount val="5"/>
                <c:pt idx="0">
                  <c:v>VT</c:v>
                </c:pt>
                <c:pt idx="1">
                  <c:v>LT</c:v>
                </c:pt>
                <c:pt idx="2">
                  <c:v>RM</c:v>
                </c:pt>
                <c:pt idx="3">
                  <c:v>FR</c:v>
                </c:pt>
                <c:pt idx="4">
                  <c:v>RI</c:v>
                </c:pt>
              </c:strCache>
            </c:strRef>
          </c:cat>
          <c:val>
            <c:numRef>
              <c:f>Foglio1!$G$3:$G$7</c:f>
              <c:numCache>
                <c:formatCode>General</c:formatCode>
                <c:ptCount val="5"/>
                <c:pt idx="0">
                  <c:v>2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EEC-44CC-973C-F580F25E30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07043648"/>
        <c:axId val="1407039904"/>
      </c:barChart>
      <c:catAx>
        <c:axId val="1407043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07039904"/>
        <c:crosses val="autoZero"/>
        <c:auto val="1"/>
        <c:lblAlgn val="ctr"/>
        <c:lblOffset val="100"/>
        <c:noMultiLvlLbl val="0"/>
      </c:catAx>
      <c:valAx>
        <c:axId val="1407039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07043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'Scenari_FER + CO2'!$AK$4</c:f>
              <c:strCache>
                <c:ptCount val="1"/>
                <c:pt idx="0">
                  <c:v>generazione fossile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Gill Sans MT" panose="020B0502020104020203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('Scenari_FER + CO2'!$AL$3,'Scenari_FER + CO2'!$AN$3:$AQ$3)</c:f>
              <c:strCache>
                <c:ptCount val="5"/>
                <c:pt idx="0">
                  <c:v>1990 storico</c:v>
                </c:pt>
                <c:pt idx="1">
                  <c:v>2019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strCache>
              <c:extLst/>
            </c:strRef>
          </c:cat>
          <c:val>
            <c:numRef>
              <c:f>('Scenari_FER + CO2'!$AL$4,'Scenari_FER + CO2'!$AN$4:$AQ$4)</c:f>
              <c:numCache>
                <c:formatCode>#,##0</c:formatCode>
                <c:ptCount val="5"/>
                <c:pt idx="0" formatCode="_-* #,##0_-;\-* #,##0_-;_-* &quot;-&quot;??_-;_-@_-">
                  <c:v>16180.351963681698</c:v>
                </c:pt>
                <c:pt idx="1">
                  <c:v>7155.7402826412854</c:v>
                </c:pt>
                <c:pt idx="2">
                  <c:v>2308.5048795058424</c:v>
                </c:pt>
                <c:pt idx="3">
                  <c:v>1309.9690879688624</c:v>
                </c:pt>
                <c:pt idx="4">
                  <c:v>574.26320824108916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F123-437F-8177-72F4F748902A}"/>
            </c:ext>
          </c:extLst>
        </c:ser>
        <c:ser>
          <c:idx val="1"/>
          <c:order val="1"/>
          <c:tx>
            <c:strRef>
              <c:f>'Scenari_FER + CO2'!$AK$5</c:f>
              <c:strCache>
                <c:ptCount val="1"/>
                <c:pt idx="0">
                  <c:v>Civile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50000"/>
                    <a:satMod val="300000"/>
                  </a:schemeClr>
                </a:gs>
                <a:gs pos="35000">
                  <a:schemeClr val="accent2">
                    <a:tint val="37000"/>
                    <a:satMod val="300000"/>
                  </a:schemeClr>
                </a:gs>
                <a:gs pos="100000">
                  <a:schemeClr val="accent2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dLbl>
              <c:idx val="3"/>
              <c:layout>
                <c:manualLayout>
                  <c:x val="5.608182811385804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123-437F-8177-72F4F748902A}"/>
                </c:ext>
              </c:extLst>
            </c:dLbl>
            <c:dLbl>
              <c:idx val="4"/>
              <c:layout>
                <c:manualLayout>
                  <c:x val="4.5696304389069367E-2"/>
                  <c:y val="-1.3077045204443455E-1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123-437F-8177-72F4F748902A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Gill Sans MT" panose="020B0502020104020203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('Scenari_FER + CO2'!$AL$3,'Scenari_FER + CO2'!$AN$3:$AQ$3)</c:f>
              <c:strCache>
                <c:ptCount val="5"/>
                <c:pt idx="0">
                  <c:v>1990 storico</c:v>
                </c:pt>
                <c:pt idx="1">
                  <c:v>2019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strCache>
              <c:extLst/>
            </c:strRef>
          </c:cat>
          <c:val>
            <c:numRef>
              <c:f>('Scenari_FER + CO2'!$AL$5,'Scenari_FER + CO2'!$AN$5:$AQ$5)</c:f>
              <c:numCache>
                <c:formatCode>#,##0</c:formatCode>
                <c:ptCount val="5"/>
                <c:pt idx="0" formatCode="0">
                  <c:v>4864.6475184316241</c:v>
                </c:pt>
                <c:pt idx="1">
                  <c:v>4669.0612433077695</c:v>
                </c:pt>
                <c:pt idx="2">
                  <c:v>2147.0021865830963</c:v>
                </c:pt>
                <c:pt idx="3">
                  <c:v>995.82569909368385</c:v>
                </c:pt>
                <c:pt idx="4">
                  <c:v>5.0258855031554059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F123-437F-8177-72F4F748902A}"/>
            </c:ext>
          </c:extLst>
        </c:ser>
        <c:ser>
          <c:idx val="4"/>
          <c:order val="4"/>
          <c:tx>
            <c:strRef>
              <c:f>'Scenari_FER + CO2'!$AK$6</c:f>
              <c:strCache>
                <c:ptCount val="1"/>
                <c:pt idx="0">
                  <c:v>Industria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50000"/>
                    <a:satMod val="300000"/>
                  </a:schemeClr>
                </a:gs>
                <a:gs pos="35000">
                  <a:schemeClr val="accent5">
                    <a:tint val="37000"/>
                    <a:satMod val="300000"/>
                  </a:schemeClr>
                </a:gs>
                <a:gs pos="100000">
                  <a:schemeClr val="accent5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dLbl>
              <c:idx val="3"/>
              <c:layout>
                <c:manualLayout>
                  <c:x val="-1.5231925502519978E-16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123-437F-8177-72F4F748902A}"/>
                </c:ext>
              </c:extLst>
            </c:dLbl>
            <c:dLbl>
              <c:idx val="4"/>
              <c:layout>
                <c:manualLayout>
                  <c:x val="0"/>
                  <c:y val="-3.56650807406892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123-437F-8177-72F4F748902A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Lit>
              <c:ptCount val="5"/>
              <c:pt idx="0">
                <c:v>1990 storico</c:v>
              </c:pt>
              <c:pt idx="1">
                <c:v>2019</c:v>
              </c:pt>
              <c:pt idx="2">
                <c:v>2030</c:v>
              </c:pt>
              <c:pt idx="3">
                <c:v>2040</c:v>
              </c:pt>
              <c:pt idx="4">
                <c:v>2050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('Scenari_FER + CO2'!$AL$6,'Scenari_FER + CO2'!$AN$6:$AQ$6)</c:f>
              <c:numCache>
                <c:formatCode>#,##0</c:formatCode>
                <c:ptCount val="5"/>
                <c:pt idx="0" formatCode="0">
                  <c:v>5301.7797779438524</c:v>
                </c:pt>
                <c:pt idx="1">
                  <c:v>1405.2516081793956</c:v>
                </c:pt>
                <c:pt idx="2">
                  <c:v>986.21464481788439</c:v>
                </c:pt>
                <c:pt idx="3">
                  <c:v>774.35448140798746</c:v>
                </c:pt>
                <c:pt idx="4">
                  <c:v>559.94762207467966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F123-437F-8177-72F4F748902A}"/>
            </c:ext>
          </c:extLst>
        </c:ser>
        <c:ser>
          <c:idx val="5"/>
          <c:order val="5"/>
          <c:tx>
            <c:strRef>
              <c:f>'Scenari_FER + CO2'!$AK$7</c:f>
              <c:strCache>
                <c:ptCount val="1"/>
                <c:pt idx="0">
                  <c:v>Trasporti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Lit>
              <c:ptCount val="5"/>
              <c:pt idx="0">
                <c:v>1990 storico</c:v>
              </c:pt>
              <c:pt idx="1">
                <c:v>2019</c:v>
              </c:pt>
              <c:pt idx="2">
                <c:v>2030</c:v>
              </c:pt>
              <c:pt idx="3">
                <c:v>2040</c:v>
              </c:pt>
              <c:pt idx="4">
                <c:v>2050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('Scenari_FER + CO2'!$AL$7,'Scenari_FER + CO2'!$AN$7:$AQ$7)</c:f>
              <c:numCache>
                <c:formatCode>#,##0</c:formatCode>
                <c:ptCount val="5"/>
                <c:pt idx="0" formatCode="0">
                  <c:v>8728.7755564428207</c:v>
                </c:pt>
                <c:pt idx="1">
                  <c:v>10176.52584024598</c:v>
                </c:pt>
                <c:pt idx="2">
                  <c:v>5601.1397149222066</c:v>
                </c:pt>
                <c:pt idx="3">
                  <c:v>1947.9463008242124</c:v>
                </c:pt>
                <c:pt idx="4">
                  <c:v>451.57352608030141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7-F123-437F-8177-72F4F74890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51895872"/>
        <c:axId val="551896264"/>
      </c:barChart>
      <c:lineChart>
        <c:grouping val="stacked"/>
        <c:varyColors val="0"/>
        <c:ser>
          <c:idx val="3"/>
          <c:order val="3"/>
          <c:tx>
            <c:strRef>
              <c:f>'Scenari_FER + CO2'!$AK$8</c:f>
              <c:strCache>
                <c:ptCount val="1"/>
                <c:pt idx="0">
                  <c:v>TOT</c:v>
                </c:pt>
              </c:strCache>
            </c:strRef>
          </c:tx>
          <c:spPr>
            <a:ln w="15875" cap="rnd">
              <a:noFill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marker>
            <c:symbol val="none"/>
          </c:marker>
          <c:dLbls>
            <c:dLbl>
              <c:idx val="0"/>
              <c:layout>
                <c:manualLayout>
                  <c:x val="-5.7846145937068917E-2"/>
                  <c:y val="-3.385138676058153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123-437F-8177-72F4F748902A}"/>
                </c:ext>
              </c:extLst>
            </c:dLbl>
            <c:dLbl>
              <c:idx val="1"/>
              <c:layout>
                <c:manualLayout>
                  <c:x val="-4.7404763929685914E-2"/>
                  <c:y val="-3.38551480999498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123-437F-8177-72F4F748902A}"/>
                </c:ext>
              </c:extLst>
            </c:dLbl>
            <c:dLbl>
              <c:idx val="2"/>
              <c:layout>
                <c:manualLayout>
                  <c:x val="-5.7790287654474443E-2"/>
                  <c:y val="-3.38551480999498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123-437F-8177-72F4F748902A}"/>
                </c:ext>
              </c:extLst>
            </c:dLbl>
            <c:dLbl>
              <c:idx val="3"/>
              <c:layout>
                <c:manualLayout>
                  <c:x val="-5.1558973419601403E-2"/>
                  <c:y val="-3.028864002588105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123-437F-8177-72F4F748902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Gill Sans MT" panose="020B0502020104020203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5"/>
              <c:pt idx="0">
                <c:v>1990 storico</c:v>
              </c:pt>
              <c:pt idx="1">
                <c:v>2019</c:v>
              </c:pt>
              <c:pt idx="2">
                <c:v>2030</c:v>
              </c:pt>
              <c:pt idx="3">
                <c:v>2040</c:v>
              </c:pt>
              <c:pt idx="4">
                <c:v>2050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('Scenari_FER + CO2'!$AL$8,'Scenari_FER + CO2'!$AN$8:$AQ$8)</c:f>
              <c:numCache>
                <c:formatCode>_-* #,##0_-;\-* #,##0_-;_-* "-"??_-;_-@_-</c:formatCode>
                <c:ptCount val="5"/>
                <c:pt idx="0">
                  <c:v>35075.554816499993</c:v>
                </c:pt>
                <c:pt idx="1">
                  <c:v>23406.578974374432</c:v>
                </c:pt>
                <c:pt idx="2">
                  <c:v>11042.861425829029</c:v>
                </c:pt>
                <c:pt idx="3">
                  <c:v>5028.0955692947464</c:v>
                </c:pt>
                <c:pt idx="4">
                  <c:v>1590.8102418992257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C-F123-437F-8177-72F4F74890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1895872"/>
        <c:axId val="551896264"/>
      </c:lineChart>
      <c:lineChart>
        <c:grouping val="stacked"/>
        <c:varyColors val="0"/>
        <c:ser>
          <c:idx val="2"/>
          <c:order val="2"/>
          <c:tx>
            <c:strRef>
              <c:f>'Scenari_FER + CO2'!$AK$9</c:f>
              <c:strCache>
                <c:ptCount val="1"/>
                <c:pt idx="0">
                  <c:v>rid vs 1990 (asse dx)</c:v>
                </c:pt>
              </c:strCache>
            </c:strRef>
          </c:tx>
          <c:spPr>
            <a:ln w="15875" cap="rnd">
              <a:solidFill>
                <a:schemeClr val="accent3"/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123-437F-8177-72F4F748902A}"/>
                </c:ext>
              </c:extLst>
            </c:dLbl>
            <c:spPr>
              <a:solidFill>
                <a:schemeClr val="lt1"/>
              </a:solidFill>
              <a:ln>
                <a:solidFill>
                  <a:schemeClr val="dk1">
                    <a:lumMod val="25000"/>
                    <a:lumOff val="75000"/>
                  </a:scheme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downArrowCallou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Lit>
              <c:ptCount val="5"/>
              <c:pt idx="0">
                <c:v>1</c:v>
              </c:pt>
              <c:pt idx="1">
                <c:v>3</c:v>
              </c:pt>
              <c:pt idx="2">
                <c:v>4</c:v>
              </c:pt>
              <c:pt idx="3">
                <c:v>5</c:v>
              </c:pt>
              <c:pt idx="4">
                <c:v>6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('Scenari_FER + CO2'!$AL$9,'Scenari_FER + CO2'!$AN$9:$AQ$9)</c:f>
              <c:numCache>
                <c:formatCode>0%</c:formatCode>
                <c:ptCount val="5"/>
                <c:pt idx="1">
                  <c:v>-0.33268114797249976</c:v>
                </c:pt>
                <c:pt idx="2">
                  <c:v>-0.68516930142372756</c:v>
                </c:pt>
                <c:pt idx="3">
                  <c:v>-0.85664957844289136</c:v>
                </c:pt>
                <c:pt idx="4">
                  <c:v>-0.95464618449453886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E-F123-437F-8177-72F4F74890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1907240"/>
        <c:axId val="551897048"/>
      </c:lineChart>
      <c:catAx>
        <c:axId val="551895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51896264"/>
        <c:crosses val="autoZero"/>
        <c:auto val="1"/>
        <c:lblAlgn val="ctr"/>
        <c:lblOffset val="100"/>
        <c:noMultiLvlLbl val="0"/>
      </c:catAx>
      <c:valAx>
        <c:axId val="551896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Gill Sans MT" panose="020B0502020104020203" pitchFamily="34" charset="0"/>
                <a:ea typeface="+mn-ea"/>
                <a:cs typeface="+mn-cs"/>
              </a:defRPr>
            </a:pPr>
            <a:endParaRPr lang="it-IT"/>
          </a:p>
        </c:txPr>
        <c:crossAx val="551895872"/>
        <c:crosses val="autoZero"/>
        <c:crossBetween val="between"/>
      </c:valAx>
      <c:valAx>
        <c:axId val="551897048"/>
        <c:scaling>
          <c:orientation val="minMax"/>
          <c:max val="0"/>
          <c:min val="-1.2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Gill Sans MT" panose="020B0502020104020203" pitchFamily="34" charset="0"/>
                <a:ea typeface="+mn-ea"/>
                <a:cs typeface="+mn-cs"/>
              </a:defRPr>
            </a:pPr>
            <a:endParaRPr lang="it-IT"/>
          </a:p>
        </c:txPr>
        <c:crossAx val="551907240"/>
        <c:crosses val="max"/>
        <c:crossBetween val="between"/>
      </c:valAx>
      <c:catAx>
        <c:axId val="551907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5518970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6363" cy="511731"/>
          </a:xfrm>
          <a:prstGeom prst="rect">
            <a:avLst/>
          </a:prstGeom>
        </p:spPr>
        <p:txBody>
          <a:bodyPr vert="horz" lIns="98624" tIns="49313" rIns="98624" bIns="49313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2"/>
            <a:ext cx="3076363" cy="511731"/>
          </a:xfrm>
          <a:prstGeom prst="rect">
            <a:avLst/>
          </a:prstGeom>
        </p:spPr>
        <p:txBody>
          <a:bodyPr vert="horz" lIns="98624" tIns="49313" rIns="98624" bIns="49313" rtlCol="0"/>
          <a:lstStyle>
            <a:lvl1pPr algn="r">
              <a:defRPr sz="1300"/>
            </a:lvl1pPr>
          </a:lstStyle>
          <a:p>
            <a:fld id="{AF85DBC1-05E5-4A9D-9B49-70818884F01F}" type="datetimeFigureOut">
              <a:rPr lang="it-IT" smtClean="0"/>
              <a:t>25/07/2022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624" tIns="49313" rIns="98624" bIns="49313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8624" tIns="49313" rIns="98624" bIns="49313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8624" tIns="49313" rIns="98624" bIns="49313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8624" tIns="49313" rIns="98624" bIns="49313" rtlCol="0" anchor="b"/>
          <a:lstStyle>
            <a:lvl1pPr algn="r">
              <a:defRPr sz="1300"/>
            </a:lvl1pPr>
          </a:lstStyle>
          <a:p>
            <a:fld id="{81C47936-9278-4737-81E5-93BF3A8DCE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8246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71480">
              <a:defRPr/>
            </a:pPr>
            <a:r>
              <a:rPr lang="it-IT" dirty="0"/>
              <a:t>Nel 2008, l’Unione Europea ha varato il ‘Pacchetto Clima-Energia’ (cosiddetto ‘Pacchetto 20-20-20’), con i seguenti obiettivi energetici e climatici al 2020: o Un impegno unilaterale dell’UE a ridurre di almeno il 20% entro il 2020 le emissioni di gas serra rispetto ai livelli del 1990. Gli interventi necessari per raggiungere gli obiettivi al 2020 continueranno a dare risultati oltre questa data, contribuendo a ridurre le emissioni del 40% circa entro il 2050. o Un obiettivo vincolante per l’UE di contributo del 20% di energia da fonti rinnovabili sui consumi finali lordi entro il 2020, compreso un obiettivo del 10% per i biocarburanti. o Una riduzione del 20% nel consumo di energia primaria rispetto ai livelli previsti al 2020, da ottenere tramite misure di efficienza energetica. Tale obiettivo, solo enunciato nel pacchetto, è stato in seguito declinato, seppur in maniera non vincolante, nella direttiva efficienza energetica approvata in via definitiva nel mese di ottobre 2012. </a:t>
            </a:r>
          </a:p>
          <a:p>
            <a:pPr defTabSz="971480">
              <a:defRPr/>
            </a:pPr>
            <a:endParaRPr lang="it-IT" dirty="0">
              <a:solidFill>
                <a:srgbClr val="008A39"/>
              </a:solidFill>
            </a:endParaRPr>
          </a:p>
          <a:p>
            <a:pPr defTabSz="971480">
              <a:defRPr/>
            </a:pPr>
            <a:r>
              <a:rPr lang="it-IT" dirty="0"/>
              <a:t>È stato raggiunto l’accordo tra Commissione, Consiglio e Parlamento europeo sulla nuova Direttiva sulle fonti rinnovabili (la c.d. RED II, </a:t>
            </a:r>
            <a:r>
              <a:rPr lang="it-IT" i="1" dirty="0" err="1"/>
              <a:t>Renewable</a:t>
            </a:r>
            <a:r>
              <a:rPr lang="it-IT" i="1" dirty="0"/>
              <a:t> Energy Directive</a:t>
            </a:r>
            <a:r>
              <a:rPr lang="it-IT" dirty="0"/>
              <a:t>). Uno dei principali risultati, certamente quello politicamente più rilevante, è stato l’innalzamento del target vincolante sul contributo delle rinnovabili alla copertura dei consumi finali di energia al 2030, </a:t>
            </a:r>
            <a:r>
              <a:rPr lang="it-IT" b="1" dirty="0"/>
              <a:t>passato dal 27% della precedente Direttiva al 32%, </a:t>
            </a:r>
            <a:r>
              <a:rPr lang="it-IT" dirty="0"/>
              <a:t>cinque punti in più. Si tratta di un risultato importante, non molto lontano da quanto auspicato dalla Fondazione che nella </a:t>
            </a:r>
            <a:r>
              <a:rPr lang="it-IT" dirty="0" err="1"/>
              <a:t>roadmap</a:t>
            </a:r>
            <a:r>
              <a:rPr lang="it-IT" dirty="0"/>
              <a:t> del 2016 per allineare l’UE agli obiettivi del nuovo Accordo di Parigi aveva indicato un target minimo per le rinnovabili al 2030 del 35% (proposto peraltro anche dal Parlamento europeo). Peraltro la clausola di revisione (solo al rialzo) prevista al 2023 consente di non escludere che l’ambizione possa crescere ancora.</a:t>
            </a:r>
          </a:p>
          <a:p>
            <a:pPr defTabSz="971480">
              <a:defRPr/>
            </a:pPr>
            <a:r>
              <a:rPr lang="it-IT" dirty="0"/>
              <a:t>L’accordo riguarda anche altri aspetti, non meno importanti del target complessivo, a cominciare dal nuovo obiettivo per il settore trasporti, che al 2030 dovrà soddisfare il 14% del proprio fabbisogno energetico con fonti rinnovabili garantendo una quota di biocombustibili di seconda generazione, non in competizione con la produzione alimentare, del 3,5% e soprattutto “congelando” ai livelli attuali quelle dei biocombustibili di prima generazione e da olio di palma importato. Nell’accordo anche delle proposte interessanti per </a:t>
            </a:r>
            <a:r>
              <a:rPr lang="it-IT" b="1" dirty="0"/>
              <a:t>promuovere la generazione distribuita e l’autoconsumo</a:t>
            </a:r>
            <a:r>
              <a:rPr lang="it-IT" dirty="0"/>
              <a:t>, e in particolare l’esclusione dal pagamento degli oneri di rete per impianti da fonti rinnovabili in autoconsumo di piccola taglia (fino a 25 kW).</a:t>
            </a:r>
          </a:p>
          <a:p>
            <a:pPr defTabSz="971480">
              <a:defRPr/>
            </a:pPr>
            <a:endParaRPr lang="it-IT" dirty="0">
              <a:solidFill>
                <a:srgbClr val="008A39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C47936-9278-4737-81E5-93BF3A8DCEE0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906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71480">
              <a:defRPr/>
            </a:pPr>
            <a:endParaRPr lang="it-IT" dirty="0">
              <a:solidFill>
                <a:srgbClr val="008A39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C47936-9278-4737-81E5-93BF3A8DCEE0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7562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C2F42-24B9-42C2-A5DA-8BED8C9D3ED7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25/07/2022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magine 3" descr="ppt-25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100" y="5549900"/>
            <a:ext cx="9720263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2814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E017-19BA-464C-9C18-794F732AEF69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25/07/2022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magine 3" descr="ppt-25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100" y="5549900"/>
            <a:ext cx="9720263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9385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F602-497B-4D37-B3DE-500DEE62EB94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25/07/2022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633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14348" y="1285860"/>
            <a:ext cx="8086724" cy="642942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D0BBC-65B4-491E-80FE-A985CE1E5826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25/07/2022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7DE7-3BA2-412A-AF94-9CE31A9CC13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contenuto 6"/>
          <p:cNvSpPr>
            <a:spLocks noGrp="1"/>
          </p:cNvSpPr>
          <p:nvPr>
            <p:ph sz="quarter" idx="13" hasCustomPrompt="1"/>
          </p:nvPr>
        </p:nvSpPr>
        <p:spPr>
          <a:xfrm>
            <a:off x="755576" y="2214563"/>
            <a:ext cx="8031237" cy="3786187"/>
          </a:xfrm>
          <a:prstGeom prst="rect">
            <a:avLst/>
          </a:prstGeom>
        </p:spPr>
        <p:txBody>
          <a:bodyPr/>
          <a:lstStyle>
            <a:lvl2pPr marL="349250" indent="-285750">
              <a:buClr>
                <a:schemeClr val="tx2">
                  <a:lumMod val="50000"/>
                </a:schemeClr>
              </a:buClr>
              <a:buFont typeface="Arial" pitchFamily="34" charset="0"/>
              <a:buChar char="•"/>
              <a:tabLst/>
              <a:defRPr/>
            </a:lvl2pPr>
            <a:lvl3pPr marL="900113" indent="-273050">
              <a:tabLst/>
              <a:defRPr/>
            </a:lvl3pPr>
            <a:lvl4pPr>
              <a:tabLst>
                <a:tab pos="177800" algn="l"/>
              </a:tabLst>
              <a:defRPr/>
            </a:lvl4pPr>
            <a:lvl5pPr>
              <a:tabLst>
                <a:tab pos="177800" algn="l"/>
              </a:tabLst>
              <a:defRPr/>
            </a:lvl5pPr>
          </a:lstStyle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8" name="Immagine 3" descr="ppt-25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100" y="5549900"/>
            <a:ext cx="9720263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5949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4905-975E-4DB0-BBA0-2059C43C9160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25/07/2022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magine 3" descr="ppt-25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100" y="5549900"/>
            <a:ext cx="9720263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0138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1ADD2-678F-4325-8FBF-35E404E2EA9E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25/07/2022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460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F5204-B85B-45D5-A1FB-C0017DBB9830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25/07/2022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965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093CE-15ED-4DE8-8192-ACA64907B479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25/07/2022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51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89ACE-6A2B-4EE7-82B4-B925D51DCBB1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25/07/2022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magine 3" descr="ppt-25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100" y="5549900"/>
            <a:ext cx="9720263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8080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984B-1DD1-42CC-ACC9-40AAA76F3FC1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25/07/2022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448" name="Immagine 3" descr="ppt-25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100" y="5549900"/>
            <a:ext cx="9720263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5280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6757-2A6E-4102-AAD1-62EE89BA4629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25/07/2022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magine 3" descr="ppt-25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100" y="5549900"/>
            <a:ext cx="9720263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423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2002D-2BF7-4F93-9D59-75D38736BEC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25/07/2022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magine 3" descr="ppt-25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100" y="5549900"/>
            <a:ext cx="9720263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721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51EE2-2996-4DDD-BAFD-BE3CFA337D47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25/07/2022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431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7"/>
          <p:cNvSpPr txBox="1">
            <a:spLocks/>
          </p:cNvSpPr>
          <p:nvPr/>
        </p:nvSpPr>
        <p:spPr>
          <a:xfrm>
            <a:off x="683568" y="3645024"/>
            <a:ext cx="8075240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9250" indent="-285750" algn="l" defTabSz="914400" rtl="0" eaLnBrk="1" latinLnBrk="0" hangingPunct="1">
              <a:spcBef>
                <a:spcPct val="20000"/>
              </a:spcBef>
              <a:buClr>
                <a:schemeClr val="tx2">
                  <a:lumMod val="50000"/>
                </a:schemeClr>
              </a:buClr>
              <a:buFont typeface="Arial" pitchFamily="34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0113" indent="-2730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tabLst>
                <a:tab pos="177800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tabLst>
                <a:tab pos="177800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it-IT" sz="1900" b="1" dirty="0">
                <a:solidFill>
                  <a:srgbClr val="002060"/>
                </a:solidFill>
                <a:latin typeface="Gill Sans MT"/>
                <a:ea typeface="Calibri"/>
              </a:rPr>
              <a:t>Assessorato per la Transizione Ecologica e Trasformazione Digitale</a:t>
            </a:r>
            <a:endParaRPr lang="it-IT" sz="1900" b="1" dirty="0">
              <a:solidFill>
                <a:srgbClr val="002060"/>
              </a:solidFill>
              <a:latin typeface="Gill Sans MT"/>
              <a:ea typeface="Calibri"/>
              <a:cs typeface="Arial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7DE7-3BA2-412A-AF94-9CE31A9CC13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contenuto 7"/>
          <p:cNvSpPr txBox="1">
            <a:spLocks/>
          </p:cNvSpPr>
          <p:nvPr/>
        </p:nvSpPr>
        <p:spPr>
          <a:xfrm>
            <a:off x="1009456" y="1318123"/>
            <a:ext cx="7955032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9250" indent="-285750" algn="l" defTabSz="914400" rtl="0" eaLnBrk="1" latinLnBrk="0" hangingPunct="1">
              <a:spcBef>
                <a:spcPct val="20000"/>
              </a:spcBef>
              <a:buClr>
                <a:schemeClr val="tx2">
                  <a:lumMod val="50000"/>
                </a:schemeClr>
              </a:buClr>
              <a:buFont typeface="Arial" pitchFamily="34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0113" indent="-2730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tabLst>
                <a:tab pos="177800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tabLst>
                <a:tab pos="177800" algn="l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it-IT" sz="5400" b="1" dirty="0">
                <a:solidFill>
                  <a:srgbClr val="008A39"/>
                </a:solidFill>
                <a:latin typeface="Gill Sans MT"/>
                <a:ea typeface="Calibri"/>
              </a:rPr>
              <a:t>PIANO ENERGETICO REGIONALE </a:t>
            </a:r>
          </a:p>
          <a:p>
            <a:pPr marL="0" indent="0" algn="ctr">
              <a:buFont typeface="Arial" pitchFamily="34" charset="0"/>
              <a:buNone/>
            </a:pPr>
            <a:r>
              <a:rPr lang="it-IT" sz="5400" b="1" dirty="0">
                <a:solidFill>
                  <a:srgbClr val="008A39"/>
                </a:solidFill>
                <a:latin typeface="Gill Sans MT"/>
                <a:ea typeface="Calibri"/>
              </a:rPr>
              <a:t>LAZIO</a:t>
            </a:r>
            <a:endParaRPr lang="it-IT" sz="5400" b="1" dirty="0">
              <a:solidFill>
                <a:srgbClr val="008A39"/>
              </a:solidFill>
              <a:latin typeface="Gill Sans MT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4017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ttangolo arrotondato 6"/>
          <p:cNvSpPr>
            <a:spLocks noChangeArrowheads="1"/>
          </p:cNvSpPr>
          <p:nvPr/>
        </p:nvSpPr>
        <p:spPr bwMode="auto">
          <a:xfrm>
            <a:off x="896938" y="2852936"/>
            <a:ext cx="6215062" cy="452438"/>
          </a:xfrm>
          <a:prstGeom prst="roundRect">
            <a:avLst>
              <a:gd name="adj" fmla="val 16667"/>
            </a:avLst>
          </a:prstGeom>
          <a:solidFill>
            <a:srgbClr val="008A39"/>
          </a:solidFill>
          <a:ln w="9525">
            <a:solidFill>
              <a:srgbClr val="008A39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896938" y="1614289"/>
            <a:ext cx="5943600" cy="19383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400"/>
              </a:spcBef>
            </a:pPr>
            <a:r>
              <a:rPr lang="it-IT" altLang="it-IT" sz="2200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Premessa</a:t>
            </a:r>
          </a:p>
          <a:p>
            <a:pPr>
              <a:spcBef>
                <a:spcPts val="2400"/>
              </a:spcBef>
            </a:pPr>
            <a:r>
              <a:rPr lang="it-IT" altLang="it-IT" sz="2200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Bilancio Energetico Regionale</a:t>
            </a:r>
            <a:endParaRPr lang="it-IT" altLang="it-IT" sz="2200" dirty="0">
              <a:solidFill>
                <a:schemeClr val="bg1"/>
              </a:solidFill>
              <a:latin typeface="Gill Sans MT" panose="020B0502020104020203" pitchFamily="34" charset="0"/>
              <a:ea typeface="ＭＳ Ｐゴシック" panose="020B0600070205080204" pitchFamily="34" charset="-128"/>
            </a:endParaRPr>
          </a:p>
          <a:p>
            <a:pPr>
              <a:spcBef>
                <a:spcPts val="2400"/>
              </a:spcBef>
            </a:pPr>
            <a:r>
              <a:rPr lang="it-IT" altLang="it-IT" sz="2200" dirty="0">
                <a:solidFill>
                  <a:schemeClr val="bg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rPr>
              <a:t>Obiettivi del piano</a:t>
            </a:r>
          </a:p>
          <a:p>
            <a:pPr>
              <a:spcBef>
                <a:spcPts val="2400"/>
              </a:spcBef>
            </a:pPr>
            <a:r>
              <a:rPr lang="it-IT" altLang="it-IT" sz="2200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Conclusioni</a:t>
            </a:r>
          </a:p>
        </p:txBody>
      </p:sp>
    </p:spTree>
    <p:extLst>
      <p:ext uri="{BB962C8B-B14F-4D97-AF65-F5344CB8AC3E}">
        <p14:creationId xmlns:p14="http://schemas.microsoft.com/office/powerpoint/2010/main" val="405287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/>
          <p:cNvSpPr>
            <a:spLocks noGrp="1"/>
          </p:cNvSpPr>
          <p:nvPr>
            <p:ph sz="quarter" idx="13"/>
          </p:nvPr>
        </p:nvSpPr>
        <p:spPr>
          <a:xfrm>
            <a:off x="107504" y="675807"/>
            <a:ext cx="8579296" cy="5064497"/>
          </a:xfrm>
        </p:spPr>
        <p:txBody>
          <a:bodyPr>
            <a:noAutofit/>
          </a:bodyPr>
          <a:lstStyle/>
          <a:p>
            <a:pPr marL="0" indent="0" algn="just">
              <a:spcBef>
                <a:spcPts val="1200"/>
              </a:spcBef>
              <a:buNone/>
            </a:pPr>
            <a:endParaRPr lang="it-IT" sz="1600" dirty="0"/>
          </a:p>
          <a:p>
            <a:pPr marL="0" indent="0" algn="just">
              <a:spcBef>
                <a:spcPts val="1200"/>
              </a:spcBef>
              <a:buNone/>
            </a:pPr>
            <a:r>
              <a:rPr lang="it-IT" sz="1600" dirty="0"/>
              <a:t>Il PER considera strategici i seguenti macro-obiettivi:</a:t>
            </a:r>
            <a:endParaRPr lang="it-IT" sz="1600" dirty="0">
              <a:latin typeface="Gill Sans MT" panose="020B0502020104020203" pitchFamily="34" charset="0"/>
            </a:endParaRPr>
          </a:p>
          <a:p>
            <a:pPr algn="just">
              <a:spcBef>
                <a:spcPts val="1200"/>
              </a:spcBef>
            </a:pPr>
            <a:r>
              <a:rPr lang="it-IT" sz="1600" dirty="0">
                <a:latin typeface="Gill Sans MT" panose="020B0502020104020203" pitchFamily="34" charset="0"/>
              </a:rPr>
              <a:t>sviluppo delle fonti di energia rinnovabile </a:t>
            </a:r>
          </a:p>
          <a:p>
            <a:pPr algn="just">
              <a:spcBef>
                <a:spcPts val="1200"/>
              </a:spcBef>
            </a:pPr>
            <a:r>
              <a:rPr lang="it-IT" sz="1600" dirty="0">
                <a:latin typeface="Gill Sans MT" panose="020B0502020104020203" pitchFamily="34" charset="0"/>
              </a:rPr>
              <a:t>contenimento dei consumi finali attraverso il miglioramento dell’efficienza energetica in tutti gli ambiti di utilizzo finale (civile, industriale, trasporti e agricoltura)</a:t>
            </a:r>
          </a:p>
          <a:p>
            <a:pPr algn="just">
              <a:spcBef>
                <a:spcPts val="1200"/>
              </a:spcBef>
            </a:pPr>
            <a:r>
              <a:rPr lang="it-IT" sz="1600" dirty="0">
                <a:latin typeface="Gill Sans MT" panose="020B0502020104020203" pitchFamily="34" charset="0"/>
              </a:rPr>
              <a:t>ampliamento dell’offerta di mobilità sostenibile, intermodale, alternativa e condivisa (per persone e merci) ;</a:t>
            </a:r>
          </a:p>
          <a:p>
            <a:pPr lvl="0" algn="just">
              <a:spcBef>
                <a:spcPts val="1200"/>
              </a:spcBef>
            </a:pPr>
            <a:r>
              <a:rPr lang="it-IT" sz="1600" dirty="0">
                <a:latin typeface="Gill Sans MT" panose="020B0502020104020203" pitchFamily="34" charset="0"/>
              </a:rPr>
              <a:t>modernizzazione del sistema energetico regionale e del sistema di </a:t>
            </a:r>
            <a:r>
              <a:rPr lang="it-IT" sz="1600" i="1" dirty="0" err="1">
                <a:latin typeface="Gill Sans MT" panose="020B0502020104020203" pitchFamily="34" charset="0"/>
              </a:rPr>
              <a:t>governance</a:t>
            </a:r>
            <a:r>
              <a:rPr lang="it-IT" sz="1600" dirty="0">
                <a:latin typeface="Gill Sans MT" panose="020B0502020104020203" pitchFamily="34" charset="0"/>
              </a:rPr>
              <a:t>;</a:t>
            </a:r>
          </a:p>
          <a:p>
            <a:pPr lvl="0" algn="just">
              <a:spcBef>
                <a:spcPts val="1200"/>
              </a:spcBef>
            </a:pPr>
            <a:r>
              <a:rPr lang="it-IT" sz="1600" dirty="0">
                <a:latin typeface="Gill Sans MT" panose="020B0502020104020203" pitchFamily="34" charset="0"/>
              </a:rPr>
              <a:t>promozione del cambiamento degli stili di vita, attraverso un comportamento più consapevole nell’utilizzo dell’energia, finalizzato al contenimento dei consumi energetici e alla riduzione delle emissioni di gas serra in tutti gli ambiti.</a:t>
            </a:r>
          </a:p>
          <a:p>
            <a:pPr lvl="0" algn="just">
              <a:spcBef>
                <a:spcPts val="1200"/>
              </a:spcBef>
            </a:pPr>
            <a:endParaRPr lang="it-IT" sz="1600" dirty="0">
              <a:latin typeface="Gill Sans MT" panose="020B0502020104020203" pitchFamily="34" charset="0"/>
            </a:endParaRPr>
          </a:p>
        </p:txBody>
      </p:sp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defRPr/>
            </a:pPr>
            <a:fld id="{03B16367-5104-4D39-A497-32FACDC61D81}" type="slidenum">
              <a:rPr lang="it-IT" smtClean="0">
                <a:solidFill>
                  <a:prstClr val="white"/>
                </a:solidFill>
              </a:rPr>
              <a:pPr>
                <a:defRPr/>
              </a:pPr>
              <a:t>11</a:t>
            </a:fld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13304" y="0"/>
            <a:ext cx="8229600" cy="51678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it-IT" sz="2000" dirty="0">
                <a:solidFill>
                  <a:srgbClr val="008A39"/>
                </a:solidFill>
                <a:latin typeface="Gills Sans MT"/>
                <a:ea typeface="+mn-ea"/>
                <a:cs typeface="+mn-cs"/>
              </a:rPr>
              <a:t>Macro Obiettivi prioritari di intervento del Piano</a:t>
            </a:r>
          </a:p>
        </p:txBody>
      </p:sp>
      <p:sp>
        <p:nvSpPr>
          <p:cNvPr id="14" name="Rettangolo arrotondato 13"/>
          <p:cNvSpPr>
            <a:spLocks noChangeArrowheads="1"/>
          </p:cNvSpPr>
          <p:nvPr/>
        </p:nvSpPr>
        <p:spPr bwMode="auto">
          <a:xfrm>
            <a:off x="8006356" y="307816"/>
            <a:ext cx="1088795" cy="332913"/>
          </a:xfrm>
          <a:prstGeom prst="roundRect">
            <a:avLst>
              <a:gd name="adj" fmla="val 16667"/>
            </a:avLst>
          </a:prstGeom>
          <a:solidFill>
            <a:srgbClr val="008A39"/>
          </a:solidFill>
          <a:ln w="9525">
            <a:solidFill>
              <a:srgbClr val="008A39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8198733" y="358856"/>
            <a:ext cx="70403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900" i="1" dirty="0">
                <a:solidFill>
                  <a:prstClr val="white"/>
                </a:solidFill>
                <a:latin typeface="Gills Sans MT"/>
              </a:rPr>
              <a:t>Premessa</a:t>
            </a:r>
          </a:p>
        </p:txBody>
      </p:sp>
    </p:spTree>
    <p:extLst>
      <p:ext uri="{BB962C8B-B14F-4D97-AF65-F5344CB8AC3E}">
        <p14:creationId xmlns:p14="http://schemas.microsoft.com/office/powerpoint/2010/main" val="1265204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7DE7-3BA2-412A-AF94-9CE31A9CC13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0" y="0"/>
            <a:ext cx="9036496" cy="475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it-IT" sz="2000" dirty="0">
                <a:solidFill>
                  <a:srgbClr val="008A39"/>
                </a:solidFill>
                <a:latin typeface="Gills Sans MT"/>
              </a:rPr>
              <a:t>Scenario Obiettivo: risparmio energetico al 2050 per macro ambito di intervento</a:t>
            </a:r>
          </a:p>
        </p:txBody>
      </p:sp>
      <p:sp>
        <p:nvSpPr>
          <p:cNvPr id="10" name="Rettangolo 9"/>
          <p:cNvSpPr/>
          <p:nvPr/>
        </p:nvSpPr>
        <p:spPr>
          <a:xfrm>
            <a:off x="4551" y="5243166"/>
            <a:ext cx="532859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900" i="1" dirty="0">
                <a:solidFill>
                  <a:prstClr val="black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PRMTL: Piano Reg </a:t>
            </a:r>
            <a:r>
              <a:rPr lang="it-IT" sz="900" i="1" dirty="0" err="1">
                <a:solidFill>
                  <a:prstClr val="black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Mobilità,Trasp</a:t>
            </a:r>
            <a:r>
              <a:rPr lang="it-IT" sz="900" i="1" dirty="0">
                <a:solidFill>
                  <a:prstClr val="black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e Logistica</a:t>
            </a:r>
          </a:p>
          <a:p>
            <a:r>
              <a:rPr lang="it-IT" sz="900" i="1" dirty="0">
                <a:solidFill>
                  <a:prstClr val="black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PUMS: Piano Urbani di Mobilità Sostenibile</a:t>
            </a:r>
          </a:p>
          <a:p>
            <a:r>
              <a:rPr lang="it-IT" sz="900" i="1" dirty="0">
                <a:solidFill>
                  <a:prstClr val="black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TPL: Trasporto Pubblico Locale</a:t>
            </a:r>
            <a:endParaRPr lang="it-IT" sz="900" i="1" dirty="0">
              <a:solidFill>
                <a:prstClr val="black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7923758" y="533647"/>
            <a:ext cx="126829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900" i="1" dirty="0">
                <a:solidFill>
                  <a:prstClr val="white"/>
                </a:solidFill>
                <a:latin typeface="Gills Sans MT"/>
              </a:rPr>
              <a:t>Efficienza Energetica</a:t>
            </a:r>
          </a:p>
        </p:txBody>
      </p:sp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00000000-0008-0000-1500-00001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2436698"/>
              </p:ext>
            </p:extLst>
          </p:nvPr>
        </p:nvGraphicFramePr>
        <p:xfrm>
          <a:off x="288248" y="961037"/>
          <a:ext cx="84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534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Grafico 17">
            <a:extLst>
              <a:ext uri="{FF2B5EF4-FFF2-40B4-BE49-F238E27FC236}">
                <a16:creationId xmlns:a16="http://schemas.microsoft.com/office/drawing/2014/main" id="{00000000-0008-0000-1300-000011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160758"/>
              </p:ext>
            </p:extLst>
          </p:nvPr>
        </p:nvGraphicFramePr>
        <p:xfrm>
          <a:off x="90710" y="1779284"/>
          <a:ext cx="8369722" cy="3670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7DE7-3BA2-412A-AF94-9CE31A9CC13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27176" y="411642"/>
            <a:ext cx="64087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dirty="0">
                <a:latin typeface="Gill Sans MT" panose="020B0502020104020203" pitchFamily="34" charset="0"/>
              </a:rPr>
              <a:t>Le </a:t>
            </a:r>
            <a:r>
              <a:rPr lang="it-IT" sz="1400" b="1" dirty="0">
                <a:latin typeface="Gill Sans MT" panose="020B0502020104020203" pitchFamily="34" charset="0"/>
              </a:rPr>
              <a:t>FER-E</a:t>
            </a:r>
            <a:r>
              <a:rPr lang="it-IT" sz="1400" dirty="0">
                <a:latin typeface="Gill Sans MT" panose="020B0502020104020203" pitchFamily="34" charset="0"/>
              </a:rPr>
              <a:t>, nello Scenario Obiettivo, si prevede coprano nel 2030 e nel 2050 rispettivamente circa il 55% e ed almeno il 100% dei consumi finali lordi elettrici (15% nel 2019) passando da 3.611 GWh (310 </a:t>
            </a:r>
            <a:r>
              <a:rPr lang="it-IT" sz="1400" dirty="0" err="1">
                <a:latin typeface="Gill Sans MT" panose="020B0502020104020203" pitchFamily="34" charset="0"/>
              </a:rPr>
              <a:t>ktep</a:t>
            </a:r>
            <a:r>
              <a:rPr lang="it-IT" sz="1400" dirty="0">
                <a:latin typeface="Gill Sans MT" panose="020B0502020104020203" pitchFamily="34" charset="0"/>
              </a:rPr>
              <a:t>) nel 2019 a 11.869 GWh (1.021 </a:t>
            </a:r>
            <a:r>
              <a:rPr lang="it-IT" sz="1400" dirty="0" err="1">
                <a:latin typeface="Gill Sans MT" panose="020B0502020104020203" pitchFamily="34" charset="0"/>
              </a:rPr>
              <a:t>ktep</a:t>
            </a:r>
            <a:r>
              <a:rPr lang="it-IT" sz="1400" dirty="0">
                <a:latin typeface="Gill Sans MT" panose="020B0502020104020203" pitchFamily="34" charset="0"/>
              </a:rPr>
              <a:t>) nel 2030 e a 31.550 GWh (2.713 </a:t>
            </a:r>
            <a:r>
              <a:rPr lang="it-IT" sz="1400" dirty="0" err="1">
                <a:latin typeface="Gill Sans MT" panose="020B0502020104020203" pitchFamily="34" charset="0"/>
              </a:rPr>
              <a:t>ktep</a:t>
            </a:r>
            <a:r>
              <a:rPr lang="it-IT" sz="1400" dirty="0">
                <a:latin typeface="Gill Sans MT" panose="020B0502020104020203" pitchFamily="34" charset="0"/>
              </a:rPr>
              <a:t>) nel 2050.</a:t>
            </a:r>
          </a:p>
        </p:txBody>
      </p:sp>
      <p:sp>
        <p:nvSpPr>
          <p:cNvPr id="7" name="Rettangolo 6"/>
          <p:cNvSpPr/>
          <p:nvPr/>
        </p:nvSpPr>
        <p:spPr>
          <a:xfrm>
            <a:off x="107504" y="-1892"/>
            <a:ext cx="7848872" cy="5447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it-IT" sz="2000" dirty="0">
                <a:solidFill>
                  <a:srgbClr val="008A39"/>
                </a:solidFill>
                <a:latin typeface="Gills Sans MT"/>
              </a:rPr>
              <a:t>Scenario Obiettivo: produzione da FER-Elettriche (FER-E)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79512" y="5373216"/>
            <a:ext cx="4572000" cy="2542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it-IT" sz="1000" dirty="0">
                <a:solidFill>
                  <a:prstClr val="black"/>
                </a:solidFill>
                <a:latin typeface="Gills Sans MT"/>
                <a:ea typeface="Times New Roman" panose="02020603050405020304" pitchFamily="18" charset="0"/>
                <a:cs typeface="Times New Roman" panose="02020603050405020304" pitchFamily="18" charset="0"/>
              </a:rPr>
              <a:t>Fonte: elaborazione Lazio Innova su dati ENEA, GSE, TERNA e IEA</a:t>
            </a:r>
            <a:endParaRPr lang="it-IT" sz="1000" dirty="0">
              <a:solidFill>
                <a:srgbClr val="000000"/>
              </a:solidFill>
              <a:latin typeface="Gills Sans MT"/>
              <a:ea typeface="Arial" panose="020B0604020202020204" pitchFamily="34" charset="0"/>
            </a:endParaRPr>
          </a:p>
        </p:txBody>
      </p:sp>
      <p:sp>
        <p:nvSpPr>
          <p:cNvPr id="12" name="Rettangolo arrotondato 11"/>
          <p:cNvSpPr>
            <a:spLocks noChangeArrowheads="1"/>
          </p:cNvSpPr>
          <p:nvPr/>
        </p:nvSpPr>
        <p:spPr bwMode="auto">
          <a:xfrm>
            <a:off x="7956377" y="475965"/>
            <a:ext cx="1145928" cy="332913"/>
          </a:xfrm>
          <a:prstGeom prst="roundRect">
            <a:avLst>
              <a:gd name="adj" fmla="val 16667"/>
            </a:avLst>
          </a:prstGeom>
          <a:solidFill>
            <a:srgbClr val="008A39"/>
          </a:solidFill>
          <a:ln w="9525">
            <a:solidFill>
              <a:srgbClr val="008A39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7936388" y="527005"/>
            <a:ext cx="117211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900" i="1" dirty="0">
                <a:solidFill>
                  <a:prstClr val="white"/>
                </a:solidFill>
                <a:latin typeface="Gills Sans MT"/>
              </a:rPr>
              <a:t>Fonti rinnovabili - E</a:t>
            </a:r>
          </a:p>
        </p:txBody>
      </p:sp>
    </p:spTree>
    <p:extLst>
      <p:ext uri="{BB962C8B-B14F-4D97-AF65-F5344CB8AC3E}">
        <p14:creationId xmlns:p14="http://schemas.microsoft.com/office/powerpoint/2010/main" val="2554595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7DE7-3BA2-412A-AF94-9CE31A9CC13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magine 1">
            <a:extLst>
              <a:ext uri="{FF2B5EF4-FFF2-40B4-BE49-F238E27FC236}">
                <a16:creationId xmlns:a16="http://schemas.microsoft.com/office/drawing/2014/main" id="{93F4F960-D4C1-48D6-A46A-DE69C63410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1" y="620688"/>
            <a:ext cx="9074150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06AEF96-571F-4B6B-8F8C-1E825FD9769D}"/>
              </a:ext>
            </a:extLst>
          </p:cNvPr>
          <p:cNvSpPr txBox="1"/>
          <p:nvPr/>
        </p:nvSpPr>
        <p:spPr>
          <a:xfrm>
            <a:off x="13644" y="260648"/>
            <a:ext cx="9238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altLang="it-IT" b="1" dirty="0"/>
              <a:t>N</a:t>
            </a:r>
            <a:r>
              <a:rPr lang="it-IT" altLang="it-IT" sz="1800" b="1" dirty="0"/>
              <a:t>umero di richieste istruite nella Regione Lazio nel periodo che va dal 01.01.2018 al 31.03.2022</a:t>
            </a:r>
            <a:endParaRPr lang="it-IT" dirty="0"/>
          </a:p>
        </p:txBody>
      </p:sp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8F65A462-15AD-4860-A896-F78E69330E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7051934"/>
              </p:ext>
            </p:extLst>
          </p:nvPr>
        </p:nvGraphicFramePr>
        <p:xfrm>
          <a:off x="2286269" y="2708920"/>
          <a:ext cx="4571461" cy="2770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816798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475656" y="56372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-2694" y="34872"/>
            <a:ext cx="8229600" cy="417351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it-IT" sz="2000" dirty="0">
                <a:solidFill>
                  <a:srgbClr val="008A39"/>
                </a:solidFill>
                <a:latin typeface="Gills Sans MT"/>
                <a:ea typeface="+mn-ea"/>
                <a:cs typeface="+mn-cs"/>
              </a:rPr>
              <a:t>Interventi nel Piano di Sviluppo Terna</a:t>
            </a:r>
          </a:p>
        </p:txBody>
      </p:sp>
      <p:sp>
        <p:nvSpPr>
          <p:cNvPr id="10" name="Rettangolo 9"/>
          <p:cNvSpPr/>
          <p:nvPr/>
        </p:nvSpPr>
        <p:spPr>
          <a:xfrm>
            <a:off x="7971849" y="395533"/>
            <a:ext cx="117211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900" i="1" dirty="0">
                <a:solidFill>
                  <a:prstClr val="white"/>
                </a:solidFill>
                <a:latin typeface="Gills Sans MT"/>
              </a:rPr>
              <a:t>Bilancio Energetico</a:t>
            </a: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1907704" y="318782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907704" y="690257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22" name="Picture 124">
            <a:extLst>
              <a:ext uri="{FF2B5EF4-FFF2-40B4-BE49-F238E27FC236}">
                <a16:creationId xmlns:a16="http://schemas.microsoft.com/office/drawing/2014/main" id="{394A9757-5061-7334-BC42-CD8BBD5BDD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6" t="16794" r="8301" b="4260"/>
          <a:stretch/>
        </p:blipFill>
        <p:spPr>
          <a:xfrm>
            <a:off x="0" y="791601"/>
            <a:ext cx="9143965" cy="4974671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B8E44C1B-5088-1792-7106-73A08ADC6469}"/>
              </a:ext>
            </a:extLst>
          </p:cNvPr>
          <p:cNvSpPr/>
          <p:nvPr/>
        </p:nvSpPr>
        <p:spPr>
          <a:xfrm>
            <a:off x="0" y="510949"/>
            <a:ext cx="6074319" cy="580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4480117C-8CBE-9B6D-B8F0-B497DD357BA7}"/>
              </a:ext>
            </a:extLst>
          </p:cNvPr>
          <p:cNvSpPr/>
          <p:nvPr/>
        </p:nvSpPr>
        <p:spPr>
          <a:xfrm>
            <a:off x="7800898" y="5207424"/>
            <a:ext cx="1323256" cy="580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99010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7DE7-3BA2-412A-AF94-9CE31A9CC13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magine 1">
            <a:extLst>
              <a:ext uri="{FF2B5EF4-FFF2-40B4-BE49-F238E27FC236}">
                <a16:creationId xmlns:a16="http://schemas.microsoft.com/office/drawing/2014/main" id="{5F9051BB-D52F-48BA-95E4-75ABF06B5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33" y="260648"/>
            <a:ext cx="8334467" cy="5020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1525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7DE7-3BA2-412A-AF94-9CE31A9CC13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0" y="-231938"/>
            <a:ext cx="777686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it-IT" sz="2000" dirty="0">
                <a:solidFill>
                  <a:srgbClr val="008A39"/>
                </a:solidFill>
                <a:latin typeface="Gills Sans MT"/>
              </a:rPr>
              <a:t>Scenario Obiettivo – proiezione di riduzione delle emissioni di CO</a:t>
            </a:r>
            <a:r>
              <a:rPr lang="it-IT" sz="2000" baseline="-25000" dirty="0">
                <a:solidFill>
                  <a:srgbClr val="008A39"/>
                </a:solidFill>
                <a:latin typeface="Gills Sans MT"/>
              </a:rPr>
              <a:t>2</a:t>
            </a:r>
          </a:p>
        </p:txBody>
      </p:sp>
      <p:sp>
        <p:nvSpPr>
          <p:cNvPr id="7" name="Rettangolo 6"/>
          <p:cNvSpPr/>
          <p:nvPr/>
        </p:nvSpPr>
        <p:spPr>
          <a:xfrm>
            <a:off x="-1188640" y="5589240"/>
            <a:ext cx="4572000" cy="26930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algn="ctr">
              <a:lnSpc>
                <a:spcPct val="115000"/>
              </a:lnSpc>
              <a:spcBef>
                <a:spcPts val="600"/>
              </a:spcBef>
            </a:pPr>
            <a:r>
              <a:rPr lang="it-IT" sz="1000" dirty="0">
                <a:solidFill>
                  <a:srgbClr val="000000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Fonte: elaborazione Lazio Innova su dati ENEA</a:t>
            </a:r>
            <a:endParaRPr lang="it-IT" sz="10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79512" y="613717"/>
            <a:ext cx="77731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dirty="0">
                <a:latin typeface="Gill Sans MT" panose="020B0502020104020203" pitchFamily="34" charset="0"/>
              </a:rPr>
              <a:t>Nello Scenario Obiettivo si prevede l’abbattimento dell’uso di fonti fossili al 2050 con riduzione totale delle emissioni di CO2 del 95% rispetto al 1990; in particolare del 100% nel settore civile, del 96% nella produzione di energia elettrica, del 95% nel settore trasporti e del 89% nel settore industria in considerazione di attività “</a:t>
            </a:r>
            <a:r>
              <a:rPr lang="it-IT" sz="1400" i="1" dirty="0">
                <a:latin typeface="Gill Sans MT" panose="020B0502020104020203" pitchFamily="34" charset="0"/>
              </a:rPr>
              <a:t>hard to abate</a:t>
            </a:r>
            <a:r>
              <a:rPr lang="it-IT" sz="1400" dirty="0">
                <a:latin typeface="Gill Sans MT" panose="020B0502020104020203" pitchFamily="34" charset="0"/>
              </a:rPr>
              <a:t>”. </a:t>
            </a:r>
          </a:p>
        </p:txBody>
      </p:sp>
      <p:sp>
        <p:nvSpPr>
          <p:cNvPr id="9" name="Rettangolo 8"/>
          <p:cNvSpPr/>
          <p:nvPr/>
        </p:nvSpPr>
        <p:spPr>
          <a:xfrm>
            <a:off x="179512" y="1672326"/>
            <a:ext cx="4572000" cy="2462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it-IT" sz="1000" dirty="0">
                <a:solidFill>
                  <a:srgbClr val="008A39"/>
                </a:solidFill>
                <a:latin typeface="Gills Sans MT"/>
              </a:rPr>
              <a:t>Emissioni CO2 - Lazio (scenario Obiettivo)</a:t>
            </a:r>
          </a:p>
          <a:p>
            <a:pPr>
              <a:spcBef>
                <a:spcPct val="0"/>
              </a:spcBef>
            </a:pPr>
            <a:r>
              <a:rPr lang="it-IT" sz="1000" dirty="0">
                <a:solidFill>
                  <a:srgbClr val="008A39"/>
                </a:solidFill>
                <a:latin typeface="Gills Sans MT"/>
              </a:rPr>
              <a:t>Migliaia di ton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8062220" y="340788"/>
            <a:ext cx="92685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900" i="1" dirty="0">
                <a:solidFill>
                  <a:prstClr val="white"/>
                </a:solidFill>
                <a:latin typeface="Gills Sans MT"/>
              </a:rPr>
              <a:t>Emissioni CO</a:t>
            </a:r>
            <a:r>
              <a:rPr lang="it-IT" sz="900" i="1" baseline="-25000" dirty="0">
                <a:solidFill>
                  <a:prstClr val="white"/>
                </a:solidFill>
                <a:latin typeface="Gills Sans MT"/>
              </a:rPr>
              <a:t>2</a:t>
            </a:r>
          </a:p>
        </p:txBody>
      </p:sp>
      <p:graphicFrame>
        <p:nvGraphicFramePr>
          <p:cNvPr id="18" name="Grafico 17">
            <a:extLst>
              <a:ext uri="{FF2B5EF4-FFF2-40B4-BE49-F238E27FC236}">
                <a16:creationId xmlns:a16="http://schemas.microsoft.com/office/drawing/2014/main" id="{00000000-0008-0000-1300-000020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3425838"/>
              </p:ext>
            </p:extLst>
          </p:nvPr>
        </p:nvGraphicFramePr>
        <p:xfrm>
          <a:off x="179512" y="1932975"/>
          <a:ext cx="8507288" cy="3777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8989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7DE7-3BA2-412A-AF94-9CE31A9CC13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ttangolo arrotondato 6"/>
          <p:cNvSpPr>
            <a:spLocks noChangeArrowheads="1"/>
          </p:cNvSpPr>
          <p:nvPr/>
        </p:nvSpPr>
        <p:spPr bwMode="auto">
          <a:xfrm>
            <a:off x="8055205" y="116632"/>
            <a:ext cx="1088795" cy="332913"/>
          </a:xfrm>
          <a:prstGeom prst="roundRect">
            <a:avLst>
              <a:gd name="adj" fmla="val 16667"/>
            </a:avLst>
          </a:prstGeom>
          <a:solidFill>
            <a:srgbClr val="008A39"/>
          </a:solidFill>
          <a:ln w="9525">
            <a:solidFill>
              <a:srgbClr val="008A39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8125754" y="181292"/>
            <a:ext cx="94769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900" i="1" dirty="0">
                <a:solidFill>
                  <a:prstClr val="white"/>
                </a:solidFill>
                <a:latin typeface="Gills Sans MT"/>
              </a:rPr>
              <a:t>Analisi Scenari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FF62D998-24F8-41C0-82CD-0B44CF0FC8DA}"/>
              </a:ext>
            </a:extLst>
          </p:cNvPr>
          <p:cNvSpPr txBox="1"/>
          <p:nvPr/>
        </p:nvSpPr>
        <p:spPr>
          <a:xfrm>
            <a:off x="827584" y="449545"/>
            <a:ext cx="7397025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I numeri del PER – Lazio 2050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Obiettivo potenza fotovoltaico installata: </a:t>
            </a:r>
            <a:r>
              <a:rPr lang="it-IT" b="1" dirty="0"/>
              <a:t>15000 MW</a:t>
            </a:r>
            <a:r>
              <a:rPr lang="it-IT" dirty="0"/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Obiettivo potenza eolico installata: </a:t>
            </a:r>
            <a:r>
              <a:rPr lang="it-IT" b="1" dirty="0"/>
              <a:t>1000MW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Superficie utile necessaria per fotovoltaico: </a:t>
            </a:r>
            <a:r>
              <a:rPr lang="it-IT" b="1" dirty="0"/>
              <a:t>17000 ha</a:t>
            </a:r>
          </a:p>
          <a:p>
            <a:endParaRPr lang="it-IT" dirty="0"/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Obiettivo abbattimento sprechi energetici: </a:t>
            </a:r>
            <a:r>
              <a:rPr lang="it-IT" b="1" dirty="0"/>
              <a:t>60000 GWh/anno</a:t>
            </a:r>
            <a:r>
              <a:rPr lang="it-IT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Consumo lordo medio pro-capite 2019: </a:t>
            </a:r>
            <a:r>
              <a:rPr lang="it-IT" b="1" dirty="0"/>
              <a:t>17 MWh/anno </a:t>
            </a:r>
            <a:r>
              <a:rPr lang="it-IT" dirty="0"/>
              <a:t>(4.5 appartamenti)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Obiettivo consumo pro-capite 2050: </a:t>
            </a:r>
            <a:r>
              <a:rPr lang="it-IT" b="1" dirty="0"/>
              <a:t>7MWh/anno</a:t>
            </a:r>
            <a:r>
              <a:rPr lang="it-IT" dirty="0"/>
              <a:t> (2 appartamenti)</a:t>
            </a:r>
          </a:p>
          <a:p>
            <a:endParaRPr lang="it-IT" dirty="0"/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Numero edifici residenziali da rinnovare: </a:t>
            </a:r>
            <a:r>
              <a:rPr lang="it-IT" b="1" dirty="0"/>
              <a:t>680.000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Riduzione parco auto: </a:t>
            </a:r>
            <a:r>
              <a:rPr lang="it-IT" b="1" dirty="0"/>
              <a:t>40%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Aumento consumi finali elettrici: </a:t>
            </a:r>
            <a:r>
              <a:rPr lang="it-IT" b="1" dirty="0"/>
              <a:t>38%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Riduzione consumi finali termici: </a:t>
            </a:r>
            <a:r>
              <a:rPr lang="it-IT" b="1" dirty="0"/>
              <a:t>-84%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053533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ttangolo arrotondato 6"/>
          <p:cNvSpPr>
            <a:spLocks noChangeArrowheads="1"/>
          </p:cNvSpPr>
          <p:nvPr/>
        </p:nvSpPr>
        <p:spPr bwMode="auto">
          <a:xfrm>
            <a:off x="896938" y="3501008"/>
            <a:ext cx="6215062" cy="452438"/>
          </a:xfrm>
          <a:prstGeom prst="roundRect">
            <a:avLst>
              <a:gd name="adj" fmla="val 16667"/>
            </a:avLst>
          </a:prstGeom>
          <a:solidFill>
            <a:srgbClr val="008A39"/>
          </a:solidFill>
          <a:ln w="9525">
            <a:solidFill>
              <a:srgbClr val="008A39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896938" y="1600200"/>
            <a:ext cx="5943600" cy="19383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400"/>
              </a:spcBef>
            </a:pPr>
            <a:r>
              <a:rPr lang="it-IT" altLang="it-IT" sz="2200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Premessa</a:t>
            </a:r>
          </a:p>
          <a:p>
            <a:pPr>
              <a:spcBef>
                <a:spcPts val="2400"/>
              </a:spcBef>
            </a:pPr>
            <a:r>
              <a:rPr lang="it-IT" altLang="it-IT" sz="2200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Bilancio Energetico Regionale</a:t>
            </a:r>
          </a:p>
          <a:p>
            <a:pPr>
              <a:spcBef>
                <a:spcPts val="2400"/>
              </a:spcBef>
            </a:pPr>
            <a:r>
              <a:rPr lang="it-IT" altLang="it-IT" sz="2200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Obiettivi del piano</a:t>
            </a:r>
          </a:p>
          <a:p>
            <a:pPr>
              <a:spcBef>
                <a:spcPts val="2400"/>
              </a:spcBef>
            </a:pPr>
            <a:r>
              <a:rPr lang="it-IT" altLang="it-IT" sz="2200" dirty="0">
                <a:solidFill>
                  <a:schemeClr val="bg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rPr>
              <a:t>Conclusioni</a:t>
            </a:r>
          </a:p>
        </p:txBody>
      </p:sp>
    </p:spTree>
    <p:extLst>
      <p:ext uri="{BB962C8B-B14F-4D97-AF65-F5344CB8AC3E}">
        <p14:creationId xmlns:p14="http://schemas.microsoft.com/office/powerpoint/2010/main" val="2319418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ttangolo arrotondato 6"/>
          <p:cNvSpPr>
            <a:spLocks noChangeArrowheads="1"/>
          </p:cNvSpPr>
          <p:nvPr/>
        </p:nvSpPr>
        <p:spPr bwMode="auto">
          <a:xfrm>
            <a:off x="896938" y="1608410"/>
            <a:ext cx="6215062" cy="452438"/>
          </a:xfrm>
          <a:prstGeom prst="roundRect">
            <a:avLst>
              <a:gd name="adj" fmla="val 16667"/>
            </a:avLst>
          </a:prstGeom>
          <a:solidFill>
            <a:srgbClr val="008A39"/>
          </a:solidFill>
          <a:ln w="9525">
            <a:solidFill>
              <a:srgbClr val="008A39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896938" y="1600200"/>
            <a:ext cx="5943600" cy="19383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400"/>
              </a:spcBef>
            </a:pPr>
            <a:r>
              <a:rPr lang="it-IT" altLang="it-IT" sz="2200" dirty="0">
                <a:solidFill>
                  <a:schemeClr val="bg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rPr>
              <a:t>Premessa</a:t>
            </a:r>
          </a:p>
          <a:p>
            <a:pPr>
              <a:spcBef>
                <a:spcPts val="2400"/>
              </a:spcBef>
            </a:pPr>
            <a:r>
              <a:rPr lang="it-IT" altLang="it-IT" sz="2200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Bilancio Energetico Regionale</a:t>
            </a:r>
          </a:p>
          <a:p>
            <a:pPr>
              <a:spcBef>
                <a:spcPts val="2400"/>
              </a:spcBef>
            </a:pPr>
            <a:r>
              <a:rPr lang="it-IT" altLang="it-IT" sz="2200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Obiettivi del piano</a:t>
            </a:r>
          </a:p>
          <a:p>
            <a:pPr>
              <a:spcBef>
                <a:spcPts val="2400"/>
              </a:spcBef>
            </a:pPr>
            <a:r>
              <a:rPr lang="it-IT" altLang="it-IT" sz="2200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Conclusioni</a:t>
            </a:r>
          </a:p>
        </p:txBody>
      </p:sp>
    </p:spTree>
    <p:extLst>
      <p:ext uri="{BB962C8B-B14F-4D97-AF65-F5344CB8AC3E}">
        <p14:creationId xmlns:p14="http://schemas.microsoft.com/office/powerpoint/2010/main" val="4160235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/>
          <p:cNvSpPr>
            <a:spLocks noGrp="1"/>
          </p:cNvSpPr>
          <p:nvPr>
            <p:ph sz="quarter" idx="13"/>
          </p:nvPr>
        </p:nvSpPr>
        <p:spPr>
          <a:xfrm>
            <a:off x="611560" y="692696"/>
            <a:ext cx="8075240" cy="5064497"/>
          </a:xfrm>
        </p:spPr>
        <p:txBody>
          <a:bodyPr>
            <a:noAutofit/>
          </a:bodyPr>
          <a:lstStyle/>
          <a:p>
            <a:pPr marL="0" indent="0" algn="just">
              <a:spcBef>
                <a:spcPts val="1800"/>
              </a:spcBef>
              <a:buNone/>
            </a:pPr>
            <a:endParaRPr lang="it-IT" sz="1600" dirty="0">
              <a:latin typeface="Gills Sans MT"/>
            </a:endParaRPr>
          </a:p>
          <a:p>
            <a:pPr marL="0" indent="0" algn="just">
              <a:spcBef>
                <a:spcPts val="1800"/>
              </a:spcBef>
              <a:buNone/>
            </a:pPr>
            <a:r>
              <a:rPr lang="it-IT" sz="1600" dirty="0">
                <a:latin typeface="Gills Sans MT"/>
              </a:rPr>
              <a:t>Al fine di garantire al PER la massima “</a:t>
            </a:r>
            <a:r>
              <a:rPr lang="it-IT" sz="1600" dirty="0" err="1">
                <a:latin typeface="Gills Sans MT"/>
              </a:rPr>
              <a:t>intelleggibilità</a:t>
            </a:r>
            <a:r>
              <a:rPr lang="it-IT" sz="1600" dirty="0">
                <a:latin typeface="Gills Sans MT"/>
              </a:rPr>
              <a:t>”, il Piano è organizzato in cinque Parti secondo il seguente criterio concettuale e metodologico:</a:t>
            </a:r>
          </a:p>
          <a:p>
            <a:pPr lvl="0" algn="just">
              <a:spcBef>
                <a:spcPts val="1800"/>
              </a:spcBef>
            </a:pPr>
            <a:r>
              <a:rPr lang="it-IT" sz="1600" dirty="0">
                <a:latin typeface="Gills Sans MT"/>
              </a:rPr>
              <a:t>Parte I: </a:t>
            </a:r>
            <a:r>
              <a:rPr lang="it-IT" sz="1600" i="1" dirty="0">
                <a:latin typeface="Gills Sans MT"/>
              </a:rPr>
              <a:t>Contesto di riferimento</a:t>
            </a:r>
            <a:r>
              <a:rPr lang="it-IT" sz="1600" dirty="0">
                <a:latin typeface="Gills Sans MT"/>
              </a:rPr>
              <a:t>;</a:t>
            </a:r>
          </a:p>
          <a:p>
            <a:pPr lvl="0" algn="just">
              <a:spcBef>
                <a:spcPts val="1800"/>
              </a:spcBef>
            </a:pPr>
            <a:r>
              <a:rPr lang="it-IT" sz="1600" dirty="0">
                <a:latin typeface="Gills Sans MT"/>
              </a:rPr>
              <a:t>Parte II: </a:t>
            </a:r>
            <a:r>
              <a:rPr lang="it-IT" sz="1600" i="1" dirty="0">
                <a:latin typeface="Gills Sans MT"/>
              </a:rPr>
              <a:t>Obiettivi strategici e scenari</a:t>
            </a:r>
            <a:r>
              <a:rPr lang="it-IT" sz="1600" dirty="0">
                <a:latin typeface="Gills Sans MT"/>
              </a:rPr>
              <a:t>;</a:t>
            </a:r>
          </a:p>
          <a:p>
            <a:pPr lvl="0" algn="just">
              <a:spcBef>
                <a:spcPts val="1800"/>
              </a:spcBef>
            </a:pPr>
            <a:r>
              <a:rPr lang="it-IT" sz="1600" dirty="0">
                <a:latin typeface="Gills Sans MT"/>
              </a:rPr>
              <a:t>Parte III: </a:t>
            </a:r>
            <a:r>
              <a:rPr lang="it-IT" sz="1600" i="1" dirty="0">
                <a:latin typeface="Gills Sans MT"/>
              </a:rPr>
              <a:t>Politiche e programmazione</a:t>
            </a:r>
            <a:r>
              <a:rPr lang="it-IT" sz="1600" dirty="0">
                <a:latin typeface="Gills Sans MT"/>
              </a:rPr>
              <a:t>;</a:t>
            </a:r>
          </a:p>
          <a:p>
            <a:pPr lvl="0" algn="just">
              <a:spcBef>
                <a:spcPts val="1800"/>
              </a:spcBef>
            </a:pPr>
            <a:r>
              <a:rPr lang="it-IT" sz="1600" dirty="0">
                <a:latin typeface="Gills Sans MT"/>
              </a:rPr>
              <a:t>Parte IV: </a:t>
            </a:r>
            <a:r>
              <a:rPr lang="it-IT" sz="1600" i="1" dirty="0">
                <a:latin typeface="Gills Sans MT"/>
              </a:rPr>
              <a:t>Monitoraggio e aggiornamento periodico del PER</a:t>
            </a:r>
            <a:r>
              <a:rPr lang="it-IT" sz="1600" dirty="0">
                <a:latin typeface="Gills Sans MT"/>
              </a:rPr>
              <a:t>;</a:t>
            </a:r>
          </a:p>
          <a:p>
            <a:pPr lvl="0" algn="just">
              <a:spcBef>
                <a:spcPts val="1800"/>
              </a:spcBef>
            </a:pPr>
            <a:r>
              <a:rPr lang="it-IT" sz="1600" dirty="0">
                <a:latin typeface="Gills Sans MT"/>
              </a:rPr>
              <a:t>Parte V: </a:t>
            </a:r>
            <a:r>
              <a:rPr lang="it-IT" sz="1600" i="1" dirty="0">
                <a:latin typeface="Gills Sans MT"/>
              </a:rPr>
              <a:t>Norme Tecniche di Attuazione</a:t>
            </a:r>
            <a:r>
              <a:rPr lang="it-IT" sz="1600" dirty="0">
                <a:latin typeface="Gills Sans MT"/>
              </a:rPr>
              <a:t>.</a:t>
            </a:r>
          </a:p>
          <a:p>
            <a:pPr marL="0" indent="0" algn="just">
              <a:spcBef>
                <a:spcPts val="1800"/>
              </a:spcBef>
              <a:buNone/>
            </a:pPr>
            <a:r>
              <a:rPr lang="it-IT" sz="1600" dirty="0">
                <a:latin typeface="Gills Sans MT"/>
              </a:rPr>
              <a:t>La stesura del PER fino alla sua compiuta versione avviene contestualmente alla procedura di verifica di assoggettabilità a VAS che insieme costituiscono parte integrante del procedimento di adozione ed approvazione del PER.</a:t>
            </a:r>
          </a:p>
          <a:p>
            <a:pPr marL="0" indent="0" algn="just">
              <a:spcBef>
                <a:spcPts val="1800"/>
              </a:spcBef>
              <a:buNone/>
            </a:pPr>
            <a:r>
              <a:rPr lang="it-IT" sz="1600" dirty="0">
                <a:latin typeface="Gills Sans MT"/>
              </a:rPr>
              <a:t>[AGGIUNGERE URL dove è disponibile il piano]</a:t>
            </a:r>
          </a:p>
        </p:txBody>
      </p:sp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defRPr/>
            </a:pPr>
            <a:fld id="{03B16367-5104-4D39-A497-32FACDC61D81}" type="slidenum">
              <a:rPr lang="it-IT" smtClean="0">
                <a:solidFill>
                  <a:prstClr val="white"/>
                </a:solidFill>
              </a:rPr>
              <a:pPr>
                <a:defRPr/>
              </a:pPr>
              <a:t>20</a:t>
            </a:fld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13304" y="0"/>
            <a:ext cx="8229600" cy="51678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it-IT" sz="2000" dirty="0">
                <a:solidFill>
                  <a:srgbClr val="008A39"/>
                </a:solidFill>
                <a:latin typeface="Gills Sans MT"/>
                <a:ea typeface="+mn-ea"/>
                <a:cs typeface="+mn-cs"/>
              </a:rPr>
              <a:t>Articolazione del Piano Energetico Regionale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8198733" y="358856"/>
            <a:ext cx="70403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900" i="1" dirty="0">
                <a:solidFill>
                  <a:prstClr val="white"/>
                </a:solidFill>
                <a:latin typeface="Gills Sans MT"/>
              </a:rPr>
              <a:t>Premessa</a:t>
            </a:r>
          </a:p>
        </p:txBody>
      </p:sp>
    </p:spTree>
    <p:extLst>
      <p:ext uri="{BB962C8B-B14F-4D97-AF65-F5344CB8AC3E}">
        <p14:creationId xmlns:p14="http://schemas.microsoft.com/office/powerpoint/2010/main" val="27132404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/>
          <p:cNvSpPr>
            <a:spLocks noGrp="1"/>
          </p:cNvSpPr>
          <p:nvPr>
            <p:ph sz="quarter" idx="13"/>
          </p:nvPr>
        </p:nvSpPr>
        <p:spPr>
          <a:xfrm>
            <a:off x="611560" y="692696"/>
            <a:ext cx="8075240" cy="5064497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it-IT" sz="2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it-IT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Criteri per le aree non-idonee alle FER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it-IT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Promozione delle Comunità Energetiche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it-IT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Pianificazione dello spazio marittimo.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it-IT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Promozione parco eolico di Civitavecchia e conferenza dei servizi per concessione demaniale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it-IT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Manifestazione di interesse per l’utilizzo delle risorse del PNRR per la filiera dell’idrogeno</a:t>
            </a:r>
            <a:endParaRPr lang="it-IT" sz="2400" dirty="0">
              <a:latin typeface="Gills Sans MT"/>
            </a:endParaRPr>
          </a:p>
        </p:txBody>
      </p:sp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pPr>
              <a:defRPr/>
            </a:pPr>
            <a:fld id="{03B16367-5104-4D39-A497-32FACDC61D81}" type="slidenum">
              <a:rPr lang="it-IT" smtClean="0">
                <a:solidFill>
                  <a:prstClr val="white"/>
                </a:solidFill>
              </a:rPr>
              <a:pPr>
                <a:defRPr/>
              </a:pPr>
              <a:t>21</a:t>
            </a:fld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13304" y="0"/>
            <a:ext cx="8229600" cy="51678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it-IT" sz="2000" dirty="0">
                <a:solidFill>
                  <a:srgbClr val="008A39"/>
                </a:solidFill>
                <a:latin typeface="Gills Sans MT"/>
                <a:ea typeface="+mn-ea"/>
                <a:cs typeface="+mn-cs"/>
              </a:rPr>
              <a:t>Prime azioni a supporto del piano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8198733" y="358856"/>
            <a:ext cx="70403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900" i="1" dirty="0">
                <a:solidFill>
                  <a:prstClr val="white"/>
                </a:solidFill>
                <a:latin typeface="Gills Sans MT"/>
              </a:rPr>
              <a:t>Premessa</a:t>
            </a:r>
          </a:p>
        </p:txBody>
      </p:sp>
    </p:spTree>
    <p:extLst>
      <p:ext uri="{BB962C8B-B14F-4D97-AF65-F5344CB8AC3E}">
        <p14:creationId xmlns:p14="http://schemas.microsoft.com/office/powerpoint/2010/main" val="3148463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ttangolo arrotondato 8"/>
          <p:cNvSpPr>
            <a:spLocks noChangeArrowheads="1"/>
          </p:cNvSpPr>
          <p:nvPr/>
        </p:nvSpPr>
        <p:spPr bwMode="auto">
          <a:xfrm>
            <a:off x="568325" y="548680"/>
            <a:ext cx="8118475" cy="5092533"/>
          </a:xfrm>
          <a:prstGeom prst="roundRect">
            <a:avLst>
              <a:gd name="adj" fmla="val 4787"/>
            </a:avLst>
          </a:prstGeom>
          <a:solidFill>
            <a:schemeClr val="bg1"/>
          </a:solidFill>
          <a:ln w="9525">
            <a:solidFill>
              <a:srgbClr val="008A39"/>
            </a:solidFill>
            <a:round/>
            <a:headEnd/>
            <a:tailEnd/>
          </a:ln>
          <a:effectLst>
            <a:outerShdw blurRad="107950" sx="100999" sy="100999" algn="tl" rotWithShape="0">
              <a:srgbClr val="7F7F7F">
                <a:alpha val="74997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6" name="Segnaposto contenuto 5"/>
          <p:cNvSpPr txBox="1">
            <a:spLocks/>
          </p:cNvSpPr>
          <p:nvPr/>
        </p:nvSpPr>
        <p:spPr>
          <a:xfrm>
            <a:off x="712341" y="404664"/>
            <a:ext cx="7820099" cy="224025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1200"/>
              </a:spcBef>
              <a:buFont typeface="Arial" pitchFamily="34" charset="0"/>
              <a:buNone/>
            </a:pPr>
            <a:endParaRPr lang="it-IT" sz="2400" dirty="0">
              <a:solidFill>
                <a:prstClr val="black"/>
              </a:solidFill>
              <a:latin typeface="Gills Sans MT"/>
            </a:endParaRPr>
          </a:p>
          <a:p>
            <a:pPr marL="0" indent="0" algn="just">
              <a:spcBef>
                <a:spcPts val="1200"/>
              </a:spcBef>
              <a:buFont typeface="Arial" pitchFamily="34" charset="0"/>
              <a:buNone/>
            </a:pPr>
            <a:r>
              <a:rPr lang="it-IT" sz="2400" dirty="0">
                <a:solidFill>
                  <a:prstClr val="black"/>
                </a:solidFill>
                <a:latin typeface="Gills Sans MT"/>
              </a:rPr>
              <a:t>Nel </a:t>
            </a:r>
            <a:r>
              <a:rPr lang="it-IT" sz="2400" b="1" dirty="0">
                <a:solidFill>
                  <a:prstClr val="black"/>
                </a:solidFill>
                <a:latin typeface="Gills Sans MT"/>
              </a:rPr>
              <a:t>2020</a:t>
            </a:r>
            <a:r>
              <a:rPr lang="it-IT" sz="2400" dirty="0">
                <a:solidFill>
                  <a:prstClr val="black"/>
                </a:solidFill>
                <a:latin typeface="Gills Sans MT"/>
              </a:rPr>
              <a:t> la Regione Lazio ha avviato il processo di costruzione del nuovo Piano Energetico Regionale.</a:t>
            </a:r>
          </a:p>
          <a:p>
            <a:pPr marL="0" indent="0" algn="just">
              <a:spcBef>
                <a:spcPts val="1200"/>
              </a:spcBef>
              <a:buFont typeface="Arial" pitchFamily="34" charset="0"/>
              <a:buNone/>
            </a:pPr>
            <a:endParaRPr lang="it-IT" sz="2400" dirty="0">
              <a:solidFill>
                <a:prstClr val="black"/>
              </a:solidFill>
              <a:latin typeface="Gills Sans MT"/>
            </a:endParaRPr>
          </a:p>
          <a:p>
            <a:pPr marL="0" indent="0" algn="just">
              <a:spcBef>
                <a:spcPts val="1200"/>
              </a:spcBef>
              <a:buFont typeface="Arial" pitchFamily="34" charset="0"/>
              <a:buNone/>
            </a:pPr>
            <a:r>
              <a:rPr lang="it-IT" sz="2400" dirty="0">
                <a:solidFill>
                  <a:prstClr val="black"/>
                </a:solidFill>
                <a:latin typeface="Gills Sans MT"/>
              </a:rPr>
              <a:t>Successivamente, la VI Commissione Consiliare e l’Assessorato alla Transizione Ecologica e Trasformazione Digitale hanno richiesto il necessario allineamento del PER alle recenti ed ambiziose </a:t>
            </a:r>
            <a:r>
              <a:rPr lang="it-IT" sz="2400" b="1" dirty="0">
                <a:solidFill>
                  <a:prstClr val="black"/>
                </a:solidFill>
                <a:latin typeface="Gills Sans MT"/>
              </a:rPr>
              <a:t>politiche europee di decarbonizzazione</a:t>
            </a:r>
            <a:r>
              <a:rPr lang="it-IT" sz="2400" dirty="0">
                <a:solidFill>
                  <a:prstClr val="black"/>
                </a:solidFill>
                <a:latin typeface="Gills Sans MT"/>
              </a:rPr>
              <a:t>.</a:t>
            </a:r>
            <a:endParaRPr lang="it-IT" sz="1600" dirty="0">
              <a:solidFill>
                <a:prstClr val="black"/>
              </a:solidFill>
              <a:latin typeface="Gills Sans MT"/>
            </a:endParaRPr>
          </a:p>
          <a:p>
            <a:pPr marL="0" indent="0" algn="just">
              <a:spcBef>
                <a:spcPts val="1200"/>
              </a:spcBef>
              <a:buFont typeface="Arial" pitchFamily="34" charset="0"/>
              <a:buNone/>
            </a:pPr>
            <a:endParaRPr lang="it-IT" sz="1600" dirty="0">
              <a:solidFill>
                <a:prstClr val="black"/>
              </a:solidFill>
              <a:latin typeface="Gills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419022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07504" y="980728"/>
            <a:ext cx="8928992" cy="3242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it-IT" sz="2400" dirty="0">
                <a:solidFill>
                  <a:srgbClr val="000000"/>
                </a:solidFill>
                <a:latin typeface="Gill Sans MT" panose="020B0502020104020203" pitchFamily="34" charset="0"/>
                <a:ea typeface="Arial" panose="020B0604020202020204" pitchFamily="34" charset="0"/>
              </a:rPr>
              <a:t> </a:t>
            </a:r>
            <a:endParaRPr lang="it-IT" sz="500" dirty="0">
              <a:solidFill>
                <a:srgbClr val="000000"/>
              </a:solidFill>
              <a:latin typeface="Gill Sans MT" panose="020B0502020104020203" pitchFamily="34" charset="0"/>
              <a:ea typeface="Arial" panose="020B0604020202020204" pitchFamily="34" charset="0"/>
            </a:endParaRPr>
          </a:p>
          <a:p>
            <a:pPr marL="342900" indent="-342900" algn="just">
              <a:lnSpc>
                <a:spcPct val="114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it-IT" sz="2400" b="1" dirty="0">
                <a:solidFill>
                  <a:prstClr val="black"/>
                </a:solidFill>
                <a:latin typeface="Gill Sans MT" panose="020B0502020104020203" pitchFamily="34" charset="0"/>
                <a:ea typeface="MS Mincho"/>
                <a:cs typeface="Times New Roman" panose="02020603050405020304" pitchFamily="18" charset="0"/>
              </a:rPr>
              <a:t>PER 2020</a:t>
            </a:r>
            <a:r>
              <a:rPr lang="it-IT" sz="2400" dirty="0">
                <a:solidFill>
                  <a:prstClr val="black"/>
                </a:solidFill>
                <a:latin typeface="Gill Sans MT" panose="020B0502020104020203" pitchFamily="34" charset="0"/>
                <a:ea typeface="MS Mincho"/>
                <a:cs typeface="Times New Roman" panose="02020603050405020304" pitchFamily="18" charset="0"/>
              </a:rPr>
              <a:t>: quota rinnovabili vincolate al </a:t>
            </a:r>
            <a:r>
              <a:rPr lang="it-IT" sz="2400" i="1" dirty="0">
                <a:solidFill>
                  <a:prstClr val="black"/>
                </a:solidFill>
                <a:latin typeface="Gill Sans MT" panose="020B0502020104020203" pitchFamily="34" charset="0"/>
                <a:ea typeface="MS Mincho"/>
                <a:cs typeface="Times New Roman" panose="02020603050405020304" pitchFamily="18" charset="0"/>
              </a:rPr>
              <a:t>best </a:t>
            </a:r>
            <a:r>
              <a:rPr lang="it-IT" sz="2400" i="1" dirty="0" err="1">
                <a:solidFill>
                  <a:prstClr val="black"/>
                </a:solidFill>
                <a:latin typeface="Gill Sans MT" panose="020B0502020104020203" pitchFamily="34" charset="0"/>
                <a:ea typeface="MS Mincho"/>
                <a:cs typeface="Times New Roman" panose="02020603050405020304" pitchFamily="18" charset="0"/>
              </a:rPr>
              <a:t>effort</a:t>
            </a:r>
            <a:r>
              <a:rPr lang="it-IT" sz="2400" dirty="0">
                <a:solidFill>
                  <a:prstClr val="black"/>
                </a:solidFill>
                <a:latin typeface="Gill Sans MT" panose="020B0502020104020203" pitchFamily="34" charset="0"/>
                <a:ea typeface="MS Mincho"/>
                <a:cs typeface="Times New Roman" panose="02020603050405020304" pitchFamily="18" charset="0"/>
              </a:rPr>
              <a:t> in termini di copertura di edifici con fotovoltaico. Ruolo trascurabile dell’eolico.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</a:pPr>
            <a:r>
              <a:rPr lang="it-IT" sz="2400" dirty="0">
                <a:solidFill>
                  <a:prstClr val="black"/>
                </a:solidFill>
                <a:latin typeface="Gill Sans MT" panose="020B0502020104020203" pitchFamily="34" charset="0"/>
                <a:ea typeface="MS Mincho"/>
                <a:cs typeface="Times New Roman" panose="02020603050405020304" pitchFamily="18" charset="0"/>
              </a:rPr>
              <a:t> </a:t>
            </a:r>
          </a:p>
          <a:p>
            <a:pPr marL="342900" indent="-342900" algn="just">
              <a:lnSpc>
                <a:spcPct val="114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it-IT" sz="2400" b="1" dirty="0">
                <a:solidFill>
                  <a:prstClr val="black"/>
                </a:solidFill>
                <a:latin typeface="Gill Sans MT" panose="020B0502020104020203" pitchFamily="34" charset="0"/>
                <a:ea typeface="MS Mincho"/>
                <a:cs typeface="Times New Roman" panose="02020603050405020304" pitchFamily="18" charset="0"/>
              </a:rPr>
              <a:t>PER 2022: </a:t>
            </a:r>
            <a:r>
              <a:rPr lang="it-IT" sz="2400" dirty="0">
                <a:solidFill>
                  <a:prstClr val="black"/>
                </a:solidFill>
                <a:latin typeface="Gill Sans MT" panose="020B0502020104020203" pitchFamily="34" charset="0"/>
                <a:ea typeface="MS Mincho"/>
                <a:cs typeface="Times New Roman" panose="02020603050405020304" pitchFamily="18" charset="0"/>
              </a:rPr>
              <a:t>sviluppo rinnovabili vincolato alla copertura del fabbisogno energetico regionale.  Ruolo strategico dell’eolico </a:t>
            </a:r>
            <a:r>
              <a:rPr lang="it-IT" sz="2400" i="1" dirty="0">
                <a:solidFill>
                  <a:prstClr val="black"/>
                </a:solidFill>
                <a:latin typeface="Gill Sans MT" panose="020B0502020104020203" pitchFamily="34" charset="0"/>
                <a:ea typeface="MS Mincho"/>
                <a:cs typeface="Times New Roman" panose="02020603050405020304" pitchFamily="18" charset="0"/>
              </a:rPr>
              <a:t>off-shore</a:t>
            </a:r>
            <a:r>
              <a:rPr lang="it-IT" sz="2400" dirty="0">
                <a:solidFill>
                  <a:prstClr val="black"/>
                </a:solidFill>
                <a:latin typeface="Gill Sans MT" panose="020B0502020104020203" pitchFamily="34" charset="0"/>
                <a:ea typeface="MS Mincho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Rettangolo 4"/>
          <p:cNvSpPr/>
          <p:nvPr/>
        </p:nvSpPr>
        <p:spPr>
          <a:xfrm>
            <a:off x="201154" y="84081"/>
            <a:ext cx="8109912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it-IT" sz="2000" dirty="0">
                <a:solidFill>
                  <a:srgbClr val="008A39"/>
                </a:solidFill>
                <a:latin typeface="Gills Sans MT"/>
              </a:rPr>
              <a:t>Le novità del piano</a:t>
            </a:r>
          </a:p>
        </p:txBody>
      </p:sp>
    </p:spTree>
    <p:extLst>
      <p:ext uri="{BB962C8B-B14F-4D97-AF65-F5344CB8AC3E}">
        <p14:creationId xmlns:p14="http://schemas.microsoft.com/office/powerpoint/2010/main" val="3874301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ttangolo arrotondato 6"/>
          <p:cNvSpPr>
            <a:spLocks noChangeArrowheads="1"/>
          </p:cNvSpPr>
          <p:nvPr/>
        </p:nvSpPr>
        <p:spPr bwMode="auto">
          <a:xfrm>
            <a:off x="896938" y="2256482"/>
            <a:ext cx="6215062" cy="452438"/>
          </a:xfrm>
          <a:prstGeom prst="roundRect">
            <a:avLst>
              <a:gd name="adj" fmla="val 16667"/>
            </a:avLst>
          </a:prstGeom>
          <a:solidFill>
            <a:srgbClr val="008A39"/>
          </a:solidFill>
          <a:ln w="9525">
            <a:solidFill>
              <a:srgbClr val="008A39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896938" y="1600200"/>
            <a:ext cx="5943600" cy="19383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400"/>
              </a:spcBef>
            </a:pPr>
            <a:r>
              <a:rPr lang="it-IT" altLang="it-IT" sz="2200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Premessa</a:t>
            </a:r>
          </a:p>
          <a:p>
            <a:pPr>
              <a:spcBef>
                <a:spcPts val="2400"/>
              </a:spcBef>
            </a:pPr>
            <a:r>
              <a:rPr lang="it-IT" altLang="it-IT" sz="2200" dirty="0">
                <a:solidFill>
                  <a:schemeClr val="bg1"/>
                </a:solidFill>
                <a:latin typeface="Gill Sans MT" panose="020B0502020104020203" pitchFamily="34" charset="0"/>
                <a:ea typeface="ＭＳ Ｐゴシック" panose="020B0600070205080204" pitchFamily="34" charset="-128"/>
              </a:rPr>
              <a:t>Bilancio Energetico Regionale</a:t>
            </a:r>
          </a:p>
          <a:p>
            <a:pPr>
              <a:spcBef>
                <a:spcPts val="2400"/>
              </a:spcBef>
            </a:pPr>
            <a:r>
              <a:rPr lang="it-IT" altLang="it-IT" sz="2200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Obiettivi del piano</a:t>
            </a:r>
          </a:p>
          <a:p>
            <a:pPr>
              <a:spcBef>
                <a:spcPts val="2400"/>
              </a:spcBef>
            </a:pPr>
            <a:r>
              <a:rPr lang="it-IT" altLang="it-IT" sz="2200" dirty="0">
                <a:latin typeface="Gill Sans MT" panose="020B0502020104020203" pitchFamily="34" charset="0"/>
                <a:ea typeface="ＭＳ Ｐゴシック" panose="020B0600070205080204" pitchFamily="34" charset="-128"/>
              </a:rPr>
              <a:t>Conclusioni</a:t>
            </a:r>
          </a:p>
        </p:txBody>
      </p:sp>
    </p:spTree>
    <p:extLst>
      <p:ext uri="{BB962C8B-B14F-4D97-AF65-F5344CB8AC3E}">
        <p14:creationId xmlns:p14="http://schemas.microsoft.com/office/powerpoint/2010/main" val="2048031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13304" y="0"/>
            <a:ext cx="8229600" cy="51678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it-IT" sz="2000" dirty="0">
                <a:solidFill>
                  <a:srgbClr val="008A39"/>
                </a:solidFill>
                <a:latin typeface="Gills Sans MT"/>
                <a:ea typeface="+mn-ea"/>
                <a:cs typeface="+mn-cs"/>
              </a:rPr>
              <a:t>Domanda di energia nel Lazio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1332935" y="956435"/>
            <a:ext cx="76116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000" b="1" i="0" u="none" strike="noStrike" kern="1200" baseline="0">
                <a:solidFill>
                  <a:srgbClr val="00B050"/>
                </a:solidFill>
                <a:latin typeface="Gill Sans MT" panose="020B0502020104020203" pitchFamily="34" charset="0"/>
                <a:ea typeface="+mn-ea"/>
                <a:cs typeface="Arial" pitchFamily="34" charset="0"/>
              </a:defRPr>
            </a:pPr>
            <a:r>
              <a:rPr lang="it-IT" sz="1000" b="1" dirty="0">
                <a:solidFill>
                  <a:srgbClr val="008A39"/>
                </a:solidFill>
                <a:latin typeface="Gill Sans MT" panose="020B0502020104020203" pitchFamily="34" charset="0"/>
                <a:cs typeface="Arial" pitchFamily="34" charset="0"/>
              </a:rPr>
              <a:t>Consumi energetici finali per settore, anni 2009 – 2019</a:t>
            </a:r>
          </a:p>
          <a:p>
            <a:pPr>
              <a:defRPr sz="1000" b="1" i="0" u="none" strike="noStrike" kern="1200" baseline="0">
                <a:solidFill>
                  <a:srgbClr val="00B050"/>
                </a:solidFill>
                <a:latin typeface="Gill Sans MT" panose="020B0502020104020203" pitchFamily="34" charset="0"/>
                <a:ea typeface="+mn-ea"/>
                <a:cs typeface="Arial" pitchFamily="34" charset="0"/>
              </a:defRPr>
            </a:pPr>
            <a:r>
              <a:rPr lang="it-IT" sz="1000" b="1" dirty="0" err="1">
                <a:solidFill>
                  <a:srgbClr val="008A39"/>
                </a:solidFill>
                <a:latin typeface="Gill Sans MT" panose="020B0502020104020203" pitchFamily="34" charset="0"/>
                <a:cs typeface="Arial" pitchFamily="34" charset="0"/>
              </a:rPr>
              <a:t>ktep</a:t>
            </a:r>
            <a:endParaRPr lang="it-IT" sz="1000" b="1" dirty="0">
              <a:solidFill>
                <a:srgbClr val="008A39"/>
              </a:solidFill>
              <a:latin typeface="Gill Sans MT" panose="020B0502020104020203" pitchFamily="34" charset="0"/>
              <a:cs typeface="Arial" pitchFamily="34" charset="0"/>
            </a:endParaRPr>
          </a:p>
        </p:txBody>
      </p:sp>
      <p:graphicFrame>
        <p:nvGraphicFramePr>
          <p:cNvPr id="18" name="Grafico 17">
            <a:extLst>
              <a:ext uri="{FF2B5EF4-FFF2-40B4-BE49-F238E27FC236}">
                <a16:creationId xmlns:a16="http://schemas.microsoft.com/office/drawing/2014/main" id="{4461C489-406F-443A-2395-CFAA525DBC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6925405"/>
              </p:ext>
            </p:extLst>
          </p:nvPr>
        </p:nvGraphicFramePr>
        <p:xfrm>
          <a:off x="909887" y="1748041"/>
          <a:ext cx="7323641" cy="3857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3">
            <a:extLst>
              <a:ext uri="{FF2B5EF4-FFF2-40B4-BE49-F238E27FC236}">
                <a16:creationId xmlns:a16="http://schemas.microsoft.com/office/drawing/2014/main" id="{71FBF75E-63B0-487A-0E35-C521DA5E25F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744208" y="3356992"/>
            <a:ext cx="6400800" cy="32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C6C74B4-0F83-AF89-07C7-B7CF5726240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744208" y="8859267"/>
            <a:ext cx="6400800" cy="32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0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kumimoji="0" lang="it-IT" altLang="it-IT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280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13304" y="0"/>
            <a:ext cx="8229600" cy="51678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it-IT" sz="2000" dirty="0">
                <a:solidFill>
                  <a:srgbClr val="008A39"/>
                </a:solidFill>
                <a:latin typeface="Gills Sans MT"/>
                <a:ea typeface="+mn-ea"/>
                <a:cs typeface="+mn-cs"/>
              </a:rPr>
              <a:t>Domanda di energia nel Lazio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60962" y="5517232"/>
            <a:ext cx="26642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i="1" dirty="0">
                <a:solidFill>
                  <a:prstClr val="black"/>
                </a:solidFill>
                <a:latin typeface="Gill Sans MT" panose="020B0502020104020203" pitchFamily="34" charset="0"/>
              </a:rPr>
              <a:t>Fonte: ENEA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7971849" y="538842"/>
            <a:ext cx="117211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900" i="1" dirty="0">
                <a:solidFill>
                  <a:prstClr val="white"/>
                </a:solidFill>
                <a:latin typeface="Gills Sans MT"/>
              </a:rPr>
              <a:t>Bilancio Energetico</a:t>
            </a:r>
          </a:p>
        </p:txBody>
      </p:sp>
      <p:graphicFrame>
        <p:nvGraphicFramePr>
          <p:cNvPr id="19" name="Grafico 18">
            <a:extLst>
              <a:ext uri="{FF2B5EF4-FFF2-40B4-BE49-F238E27FC236}">
                <a16:creationId xmlns:a16="http://schemas.microsoft.com/office/drawing/2014/main" id="{2F5387B1-F7EE-4C75-3EBE-CB49CDE4BC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7916045"/>
              </p:ext>
            </p:extLst>
          </p:nvPr>
        </p:nvGraphicFramePr>
        <p:xfrm>
          <a:off x="467544" y="1171667"/>
          <a:ext cx="8110869" cy="4415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3">
            <a:extLst>
              <a:ext uri="{FF2B5EF4-FFF2-40B4-BE49-F238E27FC236}">
                <a16:creationId xmlns:a16="http://schemas.microsoft.com/office/drawing/2014/main" id="{71FBF75E-63B0-487A-0E35-C521DA5E25F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744208" y="3356992"/>
            <a:ext cx="6400800" cy="32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C6C74B4-0F83-AF89-07C7-B7CF5726240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744208" y="8859267"/>
            <a:ext cx="6400800" cy="32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0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kumimoji="0" lang="it-IT" altLang="it-IT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883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179512" y="-99392"/>
            <a:ext cx="822960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2000">
                <a:solidFill>
                  <a:srgbClr val="008A39"/>
                </a:solidFill>
                <a:latin typeface="Gills Sans MT"/>
              </a:defRPr>
            </a:lvl1pPr>
          </a:lstStyle>
          <a:p>
            <a:r>
              <a:rPr lang="it-IT" dirty="0"/>
              <a:t>Produzione e Potenza elettrica - Lazio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281790" y="5525599"/>
            <a:ext cx="41882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i="1" dirty="0">
                <a:solidFill>
                  <a:prstClr val="black"/>
                </a:solidFill>
                <a:latin typeface="Gill Sans MT" panose="020B0502020104020203" pitchFamily="34" charset="0"/>
              </a:rPr>
              <a:t>Fonte: Elaborazione Lazio Innova su dati GSE, TERNA e ENEA</a:t>
            </a:r>
          </a:p>
        </p:txBody>
      </p:sp>
      <p:sp>
        <p:nvSpPr>
          <p:cNvPr id="11" name="Rettangolo arrotondato 10"/>
          <p:cNvSpPr>
            <a:spLocks noChangeArrowheads="1"/>
          </p:cNvSpPr>
          <p:nvPr/>
        </p:nvSpPr>
        <p:spPr bwMode="auto">
          <a:xfrm>
            <a:off x="8013509" y="475965"/>
            <a:ext cx="1088795" cy="332913"/>
          </a:xfrm>
          <a:prstGeom prst="roundRect">
            <a:avLst>
              <a:gd name="adj" fmla="val 16667"/>
            </a:avLst>
          </a:prstGeom>
          <a:solidFill>
            <a:srgbClr val="008A39"/>
          </a:solidFill>
          <a:ln w="9525">
            <a:solidFill>
              <a:srgbClr val="008A39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7971849" y="538842"/>
            <a:ext cx="117211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900" i="1" dirty="0">
                <a:solidFill>
                  <a:prstClr val="white"/>
                </a:solidFill>
                <a:latin typeface="Gills Sans MT"/>
              </a:rPr>
              <a:t>Bilancio Energetico</a:t>
            </a:r>
          </a:p>
        </p:txBody>
      </p:sp>
      <p:graphicFrame>
        <p:nvGraphicFramePr>
          <p:cNvPr id="18" name="Picture 117">
            <a:extLst>
              <a:ext uri="{FF2B5EF4-FFF2-40B4-BE49-F238E27FC236}">
                <a16:creationId xmlns:a16="http://schemas.microsoft.com/office/drawing/2014/main" id="{A0023CD3-87A4-6C1E-989D-B3356F87F4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9394553"/>
              </p:ext>
            </p:extLst>
          </p:nvPr>
        </p:nvGraphicFramePr>
        <p:xfrm>
          <a:off x="450514" y="1086180"/>
          <a:ext cx="7958598" cy="4350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6631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1DC7-0305-4E5B-9245-7759036C69E8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68037" y="1052736"/>
            <a:ext cx="3479333" cy="24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200" dirty="0" bmk="_Toc476816806">
                <a:solidFill>
                  <a:srgbClr val="008A39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rPr>
              <a:t>Produzione e richiesta di energia elettrica nel Lazio (</a:t>
            </a:r>
            <a:r>
              <a:rPr lang="it-IT" altLang="it-IT" sz="1200" dirty="0" err="1" bmk="_Toc476816806">
                <a:solidFill>
                  <a:srgbClr val="008A39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rPr>
              <a:t>GWh</a:t>
            </a:r>
            <a:r>
              <a:rPr lang="it-IT" altLang="it-IT" sz="1200" dirty="0" bmk="_Toc476816806">
                <a:solidFill>
                  <a:srgbClr val="008A39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it-IT" altLang="it-IT" sz="1200" dirty="0">
              <a:solidFill>
                <a:srgbClr val="008A39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475656" y="56372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-2694" y="34872"/>
            <a:ext cx="8229600" cy="417351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it-IT" sz="2000" dirty="0">
                <a:solidFill>
                  <a:srgbClr val="008A39"/>
                </a:solidFill>
                <a:latin typeface="Gills Sans MT"/>
                <a:ea typeface="+mn-ea"/>
                <a:cs typeface="+mn-cs"/>
              </a:rPr>
              <a:t>Bilancio Elettrico Regionale: domanda e offerta di energia elettrica</a:t>
            </a: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1907704" y="368469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907704" y="690257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315968" y="4144950"/>
            <a:ext cx="26642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i="1" dirty="0">
                <a:solidFill>
                  <a:prstClr val="black"/>
                </a:solidFill>
                <a:latin typeface="Gill Sans MT" panose="020B0502020104020203" pitchFamily="34" charset="0"/>
              </a:rPr>
              <a:t>Fonte: Terna </a:t>
            </a:r>
            <a:r>
              <a:rPr lang="it-IT" sz="1000" i="1" dirty="0" err="1">
                <a:solidFill>
                  <a:prstClr val="black"/>
                </a:solidFill>
                <a:latin typeface="Gill Sans MT" panose="020B0502020104020203" pitchFamily="34" charset="0"/>
              </a:rPr>
              <a:t>SpA</a:t>
            </a:r>
            <a:r>
              <a:rPr lang="it-IT" sz="1000" i="1" dirty="0">
                <a:solidFill>
                  <a:prstClr val="black"/>
                </a:solidFill>
                <a:latin typeface="Gill Sans MT" panose="020B0502020104020203" pitchFamily="34" charset="0"/>
              </a:rPr>
              <a:t> (</a:t>
            </a:r>
            <a:r>
              <a:rPr lang="it-IT" altLang="it-IT" sz="1000" i="1" dirty="0" bmk="_Toc476816806">
                <a:solidFill>
                  <a:prstClr val="black"/>
                </a:solidFill>
                <a:latin typeface="Gill Sans MT" panose="020B0502020104020203" pitchFamily="34" charset="0"/>
              </a:rPr>
              <a:t>dati 1973 – 2019)</a:t>
            </a:r>
            <a:endParaRPr lang="it-IT" sz="1000" i="1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4AB4A6DC-AEB6-1A71-195C-3B67EB4B9B35}"/>
              </a:ext>
            </a:extLst>
          </p:cNvPr>
          <p:cNvSpPr/>
          <p:nvPr/>
        </p:nvSpPr>
        <p:spPr>
          <a:xfrm>
            <a:off x="6611044" y="2345464"/>
            <a:ext cx="24636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1000" dirty="0">
                <a:solidFill>
                  <a:schemeClr val="accent6">
                    <a:lumMod val="75000"/>
                  </a:schemeClr>
                </a:solidFill>
                <a:latin typeface="Gills Sans MT"/>
                <a:ea typeface="Arial" panose="020B0604020202020204" pitchFamily="34" charset="0"/>
              </a:rPr>
              <a:t>- 9.246,3 GWh </a:t>
            </a:r>
            <a:r>
              <a:rPr lang="it-IT" sz="1000" dirty="0">
                <a:solidFill>
                  <a:srgbClr val="000000"/>
                </a:solidFill>
                <a:latin typeface="Gills Sans MT"/>
                <a:ea typeface="Arial" panose="020B0604020202020204" pitchFamily="34" charset="0"/>
              </a:rPr>
              <a:t>	Deficit di produzione nel  	2019 rispetto alla 	richiesta 	</a:t>
            </a:r>
          </a:p>
        </p:txBody>
      </p:sp>
      <p:pic>
        <p:nvPicPr>
          <p:cNvPr id="21" name="Picture 114" descr="Chart&#10;&#10;Description automatically generated">
            <a:extLst>
              <a:ext uri="{FF2B5EF4-FFF2-40B4-BE49-F238E27FC236}">
                <a16:creationId xmlns:a16="http://schemas.microsoft.com/office/drawing/2014/main" id="{8B084ED9-7BD1-B5A6-5159-C779F0094C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22" t="27111" r="20421" b="30794"/>
          <a:stretch/>
        </p:blipFill>
        <p:spPr bwMode="auto">
          <a:xfrm>
            <a:off x="62459" y="1319544"/>
            <a:ext cx="6264696" cy="28434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43DCD2EF-6485-6EE7-2CFF-5F0A757BF573}"/>
              </a:ext>
            </a:extLst>
          </p:cNvPr>
          <p:cNvSpPr txBox="1"/>
          <p:nvPr/>
        </p:nvSpPr>
        <p:spPr>
          <a:xfrm>
            <a:off x="6012160" y="2036301"/>
            <a:ext cx="281900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1000" b="1" dirty="0">
                <a:latin typeface="Gills Sans MT"/>
              </a:rPr>
              <a:t>23.059 GWh </a:t>
            </a:r>
            <a:r>
              <a:rPr lang="it-IT" sz="1000" dirty="0">
                <a:latin typeface="Gills Sans MT"/>
              </a:rPr>
              <a:t> : energia richiesta nel Lazio nel 2019</a:t>
            </a:r>
          </a:p>
        </p:txBody>
      </p:sp>
      <p:sp>
        <p:nvSpPr>
          <p:cNvPr id="30" name="Parentesi graffa chiusa 29">
            <a:extLst>
              <a:ext uri="{FF2B5EF4-FFF2-40B4-BE49-F238E27FC236}">
                <a16:creationId xmlns:a16="http://schemas.microsoft.com/office/drawing/2014/main" id="{F2E821CE-9E17-5AED-60C3-7B4D66EA9C62}"/>
              </a:ext>
            </a:extLst>
          </p:cNvPr>
          <p:cNvSpPr/>
          <p:nvPr/>
        </p:nvSpPr>
        <p:spPr>
          <a:xfrm>
            <a:off x="6214080" y="2228163"/>
            <a:ext cx="432048" cy="505790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092426"/>
      </p:ext>
    </p:extLst>
  </p:cSld>
  <p:clrMapOvr>
    <a:masterClrMapping/>
  </p:clrMapOvr>
</p:sld>
</file>

<file path=ppt/theme/theme1.xml><?xml version="1.0" encoding="utf-8"?>
<a:theme xmlns:a="http://schemas.openxmlformats.org/drawingml/2006/main" name="3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7322</TotalTime>
  <Words>1365</Words>
  <Application>Microsoft Office PowerPoint</Application>
  <PresentationFormat>Presentazione su schermo (4:3)</PresentationFormat>
  <Paragraphs>155</Paragraphs>
  <Slides>21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7" baseType="lpstr">
      <vt:lpstr>Arial</vt:lpstr>
      <vt:lpstr>Calibri</vt:lpstr>
      <vt:lpstr>Gill Sans MT</vt:lpstr>
      <vt:lpstr>Gills Sans MT</vt:lpstr>
      <vt:lpstr>Symbol</vt:lpstr>
      <vt:lpstr>3_Tema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Domanda di energia nel Lazio</vt:lpstr>
      <vt:lpstr>Domanda di energia nel Lazio</vt:lpstr>
      <vt:lpstr>Presentazione standard di PowerPoint</vt:lpstr>
      <vt:lpstr>Bilancio Elettrico Regionale: domanda e offerta di energia elettrica</vt:lpstr>
      <vt:lpstr>Presentazione standard di PowerPoint</vt:lpstr>
      <vt:lpstr>Macro Obiettivi prioritari di intervento del Piano</vt:lpstr>
      <vt:lpstr>Presentazione standard di PowerPoint</vt:lpstr>
      <vt:lpstr>Presentazione standard di PowerPoint</vt:lpstr>
      <vt:lpstr>Presentazione standard di PowerPoint</vt:lpstr>
      <vt:lpstr>Interventi nel Piano di Sviluppo Terna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Articolazione del Piano Energetico Regionale</vt:lpstr>
      <vt:lpstr>Prime azioni a supporto del piano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Gerardo Lancia</dc:creator>
  <cp:lastModifiedBy>Sandro Calmanti</cp:lastModifiedBy>
  <cp:revision>531</cp:revision>
  <cp:lastPrinted>2018-11-08T09:42:00Z</cp:lastPrinted>
  <dcterms:created xsi:type="dcterms:W3CDTF">2015-10-27T15:13:14Z</dcterms:created>
  <dcterms:modified xsi:type="dcterms:W3CDTF">2022-07-25T11:10:06Z</dcterms:modified>
</cp:coreProperties>
</file>