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7"/>
    <p:restoredTop sz="94694"/>
  </p:normalViewPr>
  <p:slideViewPr>
    <p:cSldViewPr snapToGrid="0">
      <p:cViewPr varScale="1">
        <p:scale>
          <a:sx n="78" d="100"/>
          <a:sy n="78" d="100"/>
        </p:scale>
        <p:origin x="54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E5814-DFCD-614C-96D0-BAD16A98CFDB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077D4-E34E-4F43-A343-4B2C26129E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6326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7403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9989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5534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805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4813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3368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8071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2968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5452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077D4-E34E-4F43-A343-4B2C26129E9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617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A44F2B-B8E1-82F8-D63C-FBFAF29F39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ED1D486-2AE0-7781-EB2E-B2DE74C966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0F0999-B5D2-1ABB-8D6E-9CAE3D10C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A00DB81-9440-F430-77EA-4BA75E938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12080A-5323-6D78-FB89-AE7865837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5779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219585-1C91-B4C7-6B63-47333CF4F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D96D513-AC7A-7F48-A7F1-4191174C5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6352CEF-A78A-9C82-CA02-1F041D173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7A15A9-C567-9534-0AF0-1ABEF7B0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EAC4CC-242F-82A0-5652-E77BB699D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641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027EF80-01A7-221C-B268-56B47BA138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4E31DF0-AE1B-71F8-ABD7-0DF9F5179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83215A-CB18-26DC-1796-9934AF659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72D2B4-DA84-2A6B-A88D-A805CC099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2F7AEA8-FDE0-A43D-4083-67AFB7F9D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4717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19514F-A037-18ED-40C6-5A05CED30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88E6C3-D1F3-B66D-A25A-8250EECD0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6E81B7A-3354-8862-1FC2-12910F020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A54C417-EB1F-7EFA-3D8F-36DF6BEFD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AA0998-EEF0-20A6-F75F-94BEF20F3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432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5C9495-A143-589A-A0E7-B88851A1A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4185A6-7C3E-1FCD-85D7-C2D35DE71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3DAC7A-0BB9-1EBE-C4D2-873C48B88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EBD903-E386-B769-593E-5DE72053A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F5E4FF-6A6A-D7EE-1196-32A565FE0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6282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4544A4-F3A8-6ECF-18B5-1137F541A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88DD31-42ED-A1C7-6C25-D389E96B39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96CD0F8-310C-9CFC-3AB3-6FBC2CCCC1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5E728C8-22D3-6784-460E-E5B9A40F3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3EFB393-6C98-8D2E-E38C-64294731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18DBFE-6453-6443-C747-242E7F6E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15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79B4FE-2EC7-53DC-49EB-8AC5F10F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5EBA570-796C-1D76-3D20-6B5ACCDD1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816DCE8-5154-0660-A268-C652FAE8B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B735A1E-96FB-1938-0817-9E1FA1221D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36D2F74-47DE-0A21-2D80-8DB53A9E2B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E457A0A-E741-0F93-E0AD-12D011C4B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3220EE-43E1-5B4A-16D6-7DF711D80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17C068E-3779-3DAE-E8AD-550AFEC15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694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0C1866-5CCC-47DA-4966-7B774B4CD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3EADB60-C57D-4A02-4536-C4E0BB39E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3DBBA0E-7D0E-BAD5-3B26-B4CA299E7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045C231-20FA-0C73-F4A0-D93BF7233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460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86C7726-BB14-CF8A-3F74-67CACDF0B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396A260-A2C0-F93F-F7C5-63DD70DE4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185401F-4C15-6907-31D1-CF12FBD21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1534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78400B-8467-FDA6-E407-060E5B7A8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56F69DF-E243-7EF8-E01E-B7970DA52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296E509-BC4A-ECBB-62E9-A20B2C12D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C1D2F01-C020-7F1F-8B27-2DCAD66F1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7250143-917F-E454-459F-C560796FB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3B9D20E-037D-4DE6-7C9C-83E900078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0890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913042-C4EC-8B14-7793-ACF536ED2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6C1F99F-E2CE-3A4A-209B-2B6F06A60B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544642-65F1-F085-2E26-08A18981A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EC26CEA-4AC2-C568-6AF7-7D6C8C0E2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4AF4E5C-E025-245B-DA67-B971E2CCA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942B626-E53A-7C5C-FF8C-25DC5BC14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158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EA45C39-549C-EF90-E996-21FE877B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89B3EB-469A-CAF1-30E9-16CB64985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A73973-502D-CF3D-9032-3670A9A723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1C77B-9748-FD4B-A82D-158139453F2D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B72E628-332F-35A8-3EA7-B5CA41ED58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0E5761A-198A-81CD-08D8-CF462F4A17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7DCC2-7062-E942-B7BC-E363475AAA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143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34D1CAB3-A9BE-FBF4-A2F7-6F3020FEE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171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persona, interni, parete, soffitto&#10;&#10;Descrizione generata automaticamente">
            <a:extLst>
              <a:ext uri="{FF2B5EF4-FFF2-40B4-BE49-F238E27FC236}">
                <a16:creationId xmlns:a16="http://schemas.microsoft.com/office/drawing/2014/main" id="{7E107147-CA5E-6787-5E5A-BF7DAA1D74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F308862-C840-944F-53D4-8A6A9E4266AD}"/>
              </a:ext>
            </a:extLst>
          </p:cNvPr>
          <p:cNvSpPr/>
          <p:nvPr/>
        </p:nvSpPr>
        <p:spPr>
          <a:xfrm>
            <a:off x="807720" y="1356360"/>
            <a:ext cx="6431280" cy="5501640"/>
          </a:xfrm>
          <a:prstGeom prst="rect">
            <a:avLst/>
          </a:prstGeom>
          <a:solidFill>
            <a:srgbClr val="000000">
              <a:alpha val="45098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6D1395-1B1F-8AE4-6E87-6440EF43A68B}"/>
              </a:ext>
            </a:extLst>
          </p:cNvPr>
          <p:cNvSpPr txBox="1"/>
          <p:nvPr/>
        </p:nvSpPr>
        <p:spPr>
          <a:xfrm>
            <a:off x="1451610" y="1813947"/>
            <a:ext cx="54521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La domanda potrà essere presentata online 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sul sito di </a:t>
            </a:r>
            <a:r>
              <a:rPr lang="it-IT" sz="3200" b="0" i="0" u="none" strike="noStrike" dirty="0" err="1">
                <a:solidFill>
                  <a:schemeClr val="bg1"/>
                </a:solidFill>
                <a:effectLst/>
                <a:latin typeface="+mj-lt"/>
              </a:rPr>
              <a:t>Invitalia.it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 </a:t>
            </a:r>
            <a:endParaRPr lang="it-IT" sz="2400" dirty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dal </a:t>
            </a:r>
            <a:r>
              <a:rPr lang="it-IT" sz="3200" i="0" strike="noStrike" dirty="0">
                <a:solidFill>
                  <a:schemeClr val="bg1"/>
                </a:solidFill>
                <a:effectLst/>
                <a:latin typeface="+mj-lt"/>
              </a:rPr>
              <a:t>1 marzo 2023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. </a:t>
            </a:r>
          </a:p>
          <a:p>
            <a:pPr algn="l"/>
            <a:endParaRPr lang="it-IT" sz="2400" b="0" i="0" u="none" strike="noStrike" dirty="0">
              <a:solidFill>
                <a:schemeClr val="bg1"/>
              </a:solidFill>
              <a:effectLst/>
              <a:latin typeface="+mj-lt"/>
            </a:endParaRPr>
          </a:p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Già dal </a:t>
            </a:r>
            <a:r>
              <a:rPr lang="it-IT" sz="3200" b="0" i="0" strike="noStrike" dirty="0">
                <a:solidFill>
                  <a:schemeClr val="bg1"/>
                </a:solidFill>
                <a:effectLst/>
                <a:latin typeface="+mj-lt"/>
              </a:rPr>
              <a:t>30 gennaio </a:t>
            </a:r>
            <a:r>
              <a:rPr lang="it-IT" sz="2400" b="0" i="0" strike="noStrike" dirty="0">
                <a:solidFill>
                  <a:schemeClr val="bg1"/>
                </a:solidFill>
                <a:effectLst/>
                <a:latin typeface="+mj-lt"/>
              </a:rPr>
              <a:t>sarà 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aperta la piattaforma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 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web 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sulla quale le imprese potranno 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scaricare la documentazione</a:t>
            </a:r>
            <a:endParaRPr lang="it-IT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magine 1" descr="Immagine che contiene testo&#10;&#10;Descrizione generata automaticamente">
            <a:extLst>
              <a:ext uri="{FF2B5EF4-FFF2-40B4-BE49-F238E27FC236}">
                <a16:creationId xmlns:a16="http://schemas.microsoft.com/office/drawing/2014/main" id="{F8927AAE-65EA-3385-F236-998D1CA948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20" y="293988"/>
            <a:ext cx="4023360" cy="86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74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interni, idrante, oggetto da esterni, sfocato&#10;&#10;Descrizione generata automaticamente">
            <a:extLst>
              <a:ext uri="{FF2B5EF4-FFF2-40B4-BE49-F238E27FC236}">
                <a16:creationId xmlns:a16="http://schemas.microsoft.com/office/drawing/2014/main" id="{0180F0FC-38A2-3AAA-12FC-2760461188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F308862-C840-944F-53D4-8A6A9E4266AD}"/>
              </a:ext>
            </a:extLst>
          </p:cNvPr>
          <p:cNvSpPr/>
          <p:nvPr/>
        </p:nvSpPr>
        <p:spPr>
          <a:xfrm>
            <a:off x="807720" y="1356360"/>
            <a:ext cx="6431280" cy="5501640"/>
          </a:xfrm>
          <a:prstGeom prst="rect">
            <a:avLst/>
          </a:prstGeom>
          <a:solidFill>
            <a:srgbClr val="000000">
              <a:alpha val="45098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6D1395-1B1F-8AE4-6E87-6440EF43A68B}"/>
              </a:ext>
            </a:extLst>
          </p:cNvPr>
          <p:cNvSpPr txBox="1"/>
          <p:nvPr/>
        </p:nvSpPr>
        <p:spPr>
          <a:xfrm>
            <a:off x="1363980" y="1835081"/>
            <a:ext cx="605028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1" i="0" u="none" strike="noStrike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Turismo, </a:t>
            </a:r>
            <a:r>
              <a:rPr lang="it-IT" sz="3200" b="1" i="0" u="none" strike="noStrike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 miliardo e 380 milioni </a:t>
            </a:r>
            <a:endParaRPr lang="it-IT" sz="2400" b="1" i="0" u="none" strike="noStrike" dirty="0">
              <a:solidFill>
                <a:schemeClr val="bg1"/>
              </a:solidFill>
              <a:effectLst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it-IT" sz="2400" b="1" i="0" u="none" strike="noStrike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per le </a:t>
            </a:r>
            <a:r>
              <a:rPr lang="it-IT" sz="2800" b="1" i="0" u="none" strike="noStrike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strutture ricettive </a:t>
            </a:r>
            <a:r>
              <a:rPr lang="it-IT" sz="2400" b="1" i="0" u="none" strike="noStrike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con il nuovo incentivo </a:t>
            </a:r>
            <a:r>
              <a:rPr lang="it-IT" sz="3200" b="1" i="0" u="none" strike="noStrike" dirty="0" err="1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Fri</a:t>
            </a:r>
            <a:r>
              <a:rPr lang="it-IT" sz="3200" b="1" i="0" u="none" strike="noStrike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-Tur</a:t>
            </a:r>
            <a:endParaRPr lang="it-IT" sz="3200" b="0" i="0" u="none" strike="noStrike" dirty="0">
              <a:solidFill>
                <a:schemeClr val="bg1"/>
              </a:solidFill>
              <a:effectLst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endParaRPr lang="it-IT" sz="2400" b="1" i="0" u="none" strike="noStrike" dirty="0">
              <a:solidFill>
                <a:schemeClr val="bg1"/>
              </a:solidFill>
              <a:effectLst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it-IT" sz="2400" b="1" dirty="0">
                <a:solidFill>
                  <a:schemeClr val="bg1"/>
                </a:solidFill>
                <a:latin typeface="+mj-lt"/>
                <a:ea typeface="Verdana" panose="020B0604030504040204" pitchFamily="34" charset="0"/>
              </a:rPr>
              <a:t>Dal 30 gennaio sarà disponibile la piattaforma per la misura del PNRR </a:t>
            </a:r>
          </a:p>
          <a:p>
            <a:pPr algn="l"/>
            <a:r>
              <a:rPr lang="it-IT" sz="2400" b="1" dirty="0">
                <a:solidFill>
                  <a:schemeClr val="bg1"/>
                </a:solidFill>
                <a:latin typeface="+mj-lt"/>
                <a:ea typeface="Verdana" panose="020B0604030504040204" pitchFamily="34" charset="0"/>
              </a:rPr>
              <a:t>promossa dal Ministero del Turismo </a:t>
            </a:r>
          </a:p>
          <a:p>
            <a:pPr algn="l"/>
            <a:r>
              <a:rPr lang="it-IT" sz="2400" b="1" dirty="0">
                <a:solidFill>
                  <a:schemeClr val="bg1"/>
                </a:solidFill>
                <a:latin typeface="+mj-lt"/>
                <a:ea typeface="Verdana" panose="020B0604030504040204" pitchFamily="34" charset="0"/>
              </a:rPr>
              <a:t>e gestita da Invitalia </a:t>
            </a:r>
          </a:p>
          <a:p>
            <a:pPr algn="l"/>
            <a:r>
              <a:rPr lang="it-IT" sz="2400" b="1" dirty="0">
                <a:solidFill>
                  <a:schemeClr val="bg1"/>
                </a:solidFill>
                <a:latin typeface="+mj-lt"/>
                <a:ea typeface="Verdana" panose="020B0604030504040204" pitchFamily="34" charset="0"/>
              </a:rPr>
              <a:t>per favorire la riqualificazione </a:t>
            </a:r>
          </a:p>
          <a:p>
            <a:pPr algn="l"/>
            <a:r>
              <a:rPr lang="it-IT" sz="2400" b="1" dirty="0">
                <a:solidFill>
                  <a:schemeClr val="bg1"/>
                </a:solidFill>
                <a:latin typeface="+mj-lt"/>
                <a:ea typeface="Verdana" panose="020B0604030504040204" pitchFamily="34" charset="0"/>
              </a:rPr>
              <a:t>in chiave sostenibile e digitale</a:t>
            </a:r>
          </a:p>
          <a:p>
            <a:endParaRPr lang="it-IT" sz="1600" dirty="0"/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200742A9-1547-F102-09B0-8C51E9BB97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20" y="293988"/>
            <a:ext cx="4023360" cy="86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65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fiore, colorato&#10;&#10;Descrizione generata automaticamente">
            <a:extLst>
              <a:ext uri="{FF2B5EF4-FFF2-40B4-BE49-F238E27FC236}">
                <a16:creationId xmlns:a16="http://schemas.microsoft.com/office/drawing/2014/main" id="{4B5F0B13-186E-3BBE-2DE6-CDBEDAA71A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F308862-C840-944F-53D4-8A6A9E4266AD}"/>
              </a:ext>
            </a:extLst>
          </p:cNvPr>
          <p:cNvSpPr/>
          <p:nvPr/>
        </p:nvSpPr>
        <p:spPr>
          <a:xfrm>
            <a:off x="807720" y="1356360"/>
            <a:ext cx="6431280" cy="5501640"/>
          </a:xfrm>
          <a:prstGeom prst="rect">
            <a:avLst/>
          </a:prstGeom>
          <a:solidFill>
            <a:srgbClr val="000000">
              <a:alpha val="45098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6D1395-1B1F-8AE4-6E87-6440EF43A68B}"/>
              </a:ext>
            </a:extLst>
          </p:cNvPr>
          <p:cNvSpPr txBox="1"/>
          <p:nvPr/>
        </p:nvSpPr>
        <p:spPr>
          <a:xfrm>
            <a:off x="1363980" y="1835081"/>
            <a:ext cx="56684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Con una dotazione di </a:t>
            </a:r>
          </a:p>
          <a:p>
            <a:pPr algn="l"/>
            <a:r>
              <a:rPr lang="it-IT" sz="3600" b="1" i="0" u="none" strike="noStrike" dirty="0">
                <a:solidFill>
                  <a:schemeClr val="bg1"/>
                </a:solidFill>
                <a:effectLst/>
                <a:latin typeface="+mj-lt"/>
              </a:rPr>
              <a:t>1 miliardo e 380 milioni di euro</a:t>
            </a:r>
            <a:r>
              <a:rPr lang="it-IT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it-IT" sz="2000" dirty="0">
                <a:solidFill>
                  <a:schemeClr val="bg1"/>
                </a:solidFill>
                <a:latin typeface="+mj-lt"/>
              </a:rPr>
              <a:t>(</a:t>
            </a:r>
            <a:r>
              <a:rPr lang="it-IT" sz="2000" b="1" dirty="0">
                <a:solidFill>
                  <a:schemeClr val="bg1"/>
                </a:solidFill>
                <a:latin typeface="+mj-lt"/>
              </a:rPr>
              <a:t>180 milioni risorse PNRR fondi Next </a:t>
            </a:r>
            <a:r>
              <a:rPr lang="it-IT" sz="2000" b="1" dirty="0" err="1">
                <a:solidFill>
                  <a:schemeClr val="bg1"/>
                </a:solidFill>
                <a:latin typeface="+mj-lt"/>
              </a:rPr>
              <a:t>Gen</a:t>
            </a:r>
            <a:r>
              <a:rPr lang="it-IT" sz="2000" b="1" dirty="0">
                <a:solidFill>
                  <a:schemeClr val="bg1"/>
                </a:solidFill>
                <a:latin typeface="+mj-lt"/>
              </a:rPr>
              <a:t> EU integrata con 600 milioni deliberati dal CIPESS concessi da CDP, ai quali si affiancano prestiti di pari importo e durata erogati dal settore bancario a condizioni di mercato</a:t>
            </a:r>
            <a:r>
              <a:rPr lang="it-IT" b="1" dirty="0">
                <a:solidFill>
                  <a:schemeClr val="bg1"/>
                </a:solidFill>
                <a:latin typeface="+mj-lt"/>
              </a:rPr>
              <a:t>).</a:t>
            </a:r>
          </a:p>
          <a:p>
            <a:pPr algn="l"/>
            <a:r>
              <a:rPr lang="it-IT" sz="3000" b="1" dirty="0">
                <a:solidFill>
                  <a:schemeClr val="bg1"/>
                </a:solidFill>
                <a:latin typeface="+mj-lt"/>
              </a:rPr>
              <a:t>Dal 30 gennaio 2023, sarà disponibile la piattaforma per </a:t>
            </a:r>
            <a:r>
              <a:rPr lang="it-IT" sz="3000" b="0" i="0" u="none" dirty="0">
                <a:solidFill>
                  <a:schemeClr val="bg1"/>
                </a:solidFill>
                <a:effectLst/>
                <a:latin typeface="+mj-lt"/>
              </a:rPr>
              <a:t>il nuovo incentivo per favorire un salto di qualità delle strutture ricettive italiane.</a:t>
            </a:r>
            <a:endParaRPr lang="it-IT" sz="3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F62DD1FB-FDBC-0C34-FCE8-7429B56068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20" y="293988"/>
            <a:ext cx="4023360" cy="86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916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sterni, cielo, fiume, città&#10;&#10;Descrizione generata automaticamente">
            <a:extLst>
              <a:ext uri="{FF2B5EF4-FFF2-40B4-BE49-F238E27FC236}">
                <a16:creationId xmlns:a16="http://schemas.microsoft.com/office/drawing/2014/main" id="{7871851B-3D1C-3BCB-5309-5E8EF3CB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344400" cy="688848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F308862-C840-944F-53D4-8A6A9E4266AD}"/>
              </a:ext>
            </a:extLst>
          </p:cNvPr>
          <p:cNvSpPr/>
          <p:nvPr/>
        </p:nvSpPr>
        <p:spPr>
          <a:xfrm>
            <a:off x="807720" y="1356360"/>
            <a:ext cx="6431280" cy="5501640"/>
          </a:xfrm>
          <a:prstGeom prst="rect">
            <a:avLst/>
          </a:prstGeom>
          <a:solidFill>
            <a:srgbClr val="000000">
              <a:alpha val="45098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6D1395-1B1F-8AE4-6E87-6440EF43A68B}"/>
              </a:ext>
            </a:extLst>
          </p:cNvPr>
          <p:cNvSpPr txBox="1"/>
          <p:nvPr/>
        </p:nvSpPr>
        <p:spPr>
          <a:xfrm>
            <a:off x="1363980" y="1835081"/>
            <a:ext cx="45643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Si chiama </a:t>
            </a:r>
            <a:r>
              <a:rPr lang="it-IT" sz="4000" b="0" i="0" u="none" strike="noStrike" dirty="0" err="1">
                <a:solidFill>
                  <a:schemeClr val="bg1"/>
                </a:solidFill>
                <a:effectLst/>
                <a:latin typeface="+mj-lt"/>
              </a:rPr>
              <a:t>Fri</a:t>
            </a:r>
            <a:r>
              <a:rPr lang="it-IT" sz="4000" b="0" i="0" u="none" strike="noStrike" dirty="0">
                <a:solidFill>
                  <a:schemeClr val="bg1"/>
                </a:solidFill>
                <a:effectLst/>
                <a:latin typeface="+mj-lt"/>
              </a:rPr>
              <a:t>-Tur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 </a:t>
            </a:r>
          </a:p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(Fondo rotativo imprese per il sostegno alle imprese e gli investimenti di sviluppo nel turismo), è 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promosso dal 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Ministero del Turismo 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e gestito da </a:t>
            </a:r>
            <a:r>
              <a:rPr lang="it-IT" sz="3600" b="0" i="0" u="none" strike="noStrike" dirty="0">
                <a:solidFill>
                  <a:schemeClr val="bg1"/>
                </a:solidFill>
                <a:effectLst/>
                <a:latin typeface="+mj-lt"/>
              </a:rPr>
              <a:t>Invitalia, con la partecipazione di ABI e CDP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.</a:t>
            </a:r>
            <a:endParaRPr lang="it-IT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magine 1" descr="Immagine che contiene testo&#10;&#10;Descrizione generata automaticamente">
            <a:extLst>
              <a:ext uri="{FF2B5EF4-FFF2-40B4-BE49-F238E27FC236}">
                <a16:creationId xmlns:a16="http://schemas.microsoft.com/office/drawing/2014/main" id="{F8927AAE-65EA-3385-F236-998D1CA948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20" y="293988"/>
            <a:ext cx="4023360" cy="86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47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esterni&#10;&#10;Descrizione generata automaticamente">
            <a:extLst>
              <a:ext uri="{FF2B5EF4-FFF2-40B4-BE49-F238E27FC236}">
                <a16:creationId xmlns:a16="http://schemas.microsoft.com/office/drawing/2014/main" id="{748B56E2-9185-D0B5-8021-43E37E2D6A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5781" y="0"/>
            <a:ext cx="12217781" cy="685800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F308862-C840-944F-53D4-8A6A9E4266AD}"/>
              </a:ext>
            </a:extLst>
          </p:cNvPr>
          <p:cNvSpPr/>
          <p:nvPr/>
        </p:nvSpPr>
        <p:spPr>
          <a:xfrm>
            <a:off x="807720" y="1356360"/>
            <a:ext cx="6431280" cy="550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magine 1" descr="Immagine che contiene testo&#10;&#10;Descrizione generata automaticamente">
            <a:extLst>
              <a:ext uri="{FF2B5EF4-FFF2-40B4-BE49-F238E27FC236}">
                <a16:creationId xmlns:a16="http://schemas.microsoft.com/office/drawing/2014/main" id="{F8927AAE-65EA-3385-F236-998D1CA948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20" y="293988"/>
            <a:ext cx="4023360" cy="864251"/>
          </a:xfrm>
          <a:prstGeom prst="rect">
            <a:avLst/>
          </a:prstGeom>
        </p:spPr>
      </p:pic>
      <p:sp>
        <p:nvSpPr>
          <p:cNvPr id="3" name="Rettangolo 6">
            <a:extLst>
              <a:ext uri="{FF2B5EF4-FFF2-40B4-BE49-F238E27FC236}">
                <a16:creationId xmlns:a16="http://schemas.microsoft.com/office/drawing/2014/main" id="{CAF1549D-80C2-6041-348C-84F7F5F3E835}"/>
              </a:ext>
            </a:extLst>
          </p:cNvPr>
          <p:cNvSpPr/>
          <p:nvPr/>
        </p:nvSpPr>
        <p:spPr>
          <a:xfrm>
            <a:off x="641023" y="1536568"/>
            <a:ext cx="5656082" cy="4553147"/>
          </a:xfrm>
          <a:prstGeom prst="rect">
            <a:avLst/>
          </a:prstGeom>
          <a:solidFill>
            <a:srgbClr val="000000">
              <a:alpha val="45098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12FFB4C9-2018-68D7-AC6B-7609B667E64F}"/>
              </a:ext>
            </a:extLst>
          </p:cNvPr>
          <p:cNvSpPr txBox="1"/>
          <p:nvPr/>
        </p:nvSpPr>
        <p:spPr>
          <a:xfrm>
            <a:off x="939696" y="2273182"/>
            <a:ext cx="52882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L’incentivo è previsto dal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 PNRR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, </a:t>
            </a:r>
            <a:r>
              <a:rPr lang="it-IT" sz="2400" dirty="0">
                <a:solidFill>
                  <a:schemeClr val="bg1"/>
                </a:solidFill>
                <a:latin typeface="+mj-lt"/>
              </a:rPr>
              <a:t>Misura M1C3-4.2.5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. Si rivolge, 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tra gli altri, ad alberghi, agriturismi, stabilimenti balneari e termali, strutture ricettive all’aria aperta, porti turistici, imprese del settore fieristico e congressuale.</a:t>
            </a:r>
          </a:p>
          <a:p>
            <a:pPr algn="l"/>
            <a:b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</a:br>
            <a:endParaRPr lang="it-IT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0703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natura, costa, onda&#10;&#10;Descrizione generata automaticamente">
            <a:extLst>
              <a:ext uri="{FF2B5EF4-FFF2-40B4-BE49-F238E27FC236}">
                <a16:creationId xmlns:a16="http://schemas.microsoft.com/office/drawing/2014/main" id="{26143B42-5D88-B14B-91E4-7E377626A7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F308862-C840-944F-53D4-8A6A9E4266AD}"/>
              </a:ext>
            </a:extLst>
          </p:cNvPr>
          <p:cNvSpPr/>
          <p:nvPr/>
        </p:nvSpPr>
        <p:spPr>
          <a:xfrm>
            <a:off x="807720" y="1356360"/>
            <a:ext cx="6431280" cy="5501640"/>
          </a:xfrm>
          <a:prstGeom prst="rect">
            <a:avLst/>
          </a:prstGeom>
          <a:solidFill>
            <a:srgbClr val="000000">
              <a:alpha val="45098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6D1395-1B1F-8AE4-6E87-6440EF43A68B}"/>
              </a:ext>
            </a:extLst>
          </p:cNvPr>
          <p:cNvSpPr txBox="1"/>
          <p:nvPr/>
        </p:nvSpPr>
        <p:spPr>
          <a:xfrm>
            <a:off x="1451610" y="1813947"/>
            <a:ext cx="545211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Sono richiesti investimenti medio-grandi, </a:t>
            </a:r>
          </a:p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compresi tra 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500.000 e 10 milioni di euro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, che puntano sulla 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sostenibilità e sulla digitalizzazione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, in particolare sulla 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riqualificazione energetica e antisismica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.</a:t>
            </a:r>
          </a:p>
          <a:p>
            <a:pPr algn="l"/>
            <a:r>
              <a:rPr lang="it-IT" sz="2000" b="0" i="0" u="none" strike="noStrike" dirty="0">
                <a:solidFill>
                  <a:schemeClr val="bg1"/>
                </a:solidFill>
                <a:effectLst/>
                <a:latin typeface="+mj-lt"/>
              </a:rPr>
              <a:t>Altri interventi agevolabili sono: eliminazione delle barriere architettoniche, manutenzione straordinaria, realizzazione di piscine termali, acquisto o rinnovo di arredi.</a:t>
            </a:r>
            <a:b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</a:br>
            <a:endParaRPr lang="it-IT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magine 1" descr="Immagine che contiene testo&#10;&#10;Descrizione generata automaticamente">
            <a:extLst>
              <a:ext uri="{FF2B5EF4-FFF2-40B4-BE49-F238E27FC236}">
                <a16:creationId xmlns:a16="http://schemas.microsoft.com/office/drawing/2014/main" id="{F8927AAE-65EA-3385-F236-998D1CA948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20" y="293988"/>
            <a:ext cx="4023360" cy="86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697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decorato&#10;&#10;Descrizione generata automaticamente">
            <a:extLst>
              <a:ext uri="{FF2B5EF4-FFF2-40B4-BE49-F238E27FC236}">
                <a16:creationId xmlns:a16="http://schemas.microsoft.com/office/drawing/2014/main" id="{1160AA54-5603-4522-FAAE-07B229AFB1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38" y="-8485"/>
            <a:ext cx="12207238" cy="6866485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F308862-C840-944F-53D4-8A6A9E4266AD}"/>
              </a:ext>
            </a:extLst>
          </p:cNvPr>
          <p:cNvSpPr/>
          <p:nvPr/>
        </p:nvSpPr>
        <p:spPr>
          <a:xfrm>
            <a:off x="807720" y="1356360"/>
            <a:ext cx="6431280" cy="5501640"/>
          </a:xfrm>
          <a:prstGeom prst="rect">
            <a:avLst/>
          </a:prstGeom>
          <a:solidFill>
            <a:srgbClr val="000000">
              <a:alpha val="45098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6D1395-1B1F-8AE4-6E87-6440EF43A68B}"/>
              </a:ext>
            </a:extLst>
          </p:cNvPr>
          <p:cNvSpPr txBox="1"/>
          <p:nvPr/>
        </p:nvSpPr>
        <p:spPr>
          <a:xfrm>
            <a:off x="1363980" y="1835081"/>
            <a:ext cx="45643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Due le forme di agevolazione: 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contributo diretto alla spesa, 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concesso dal Ministero del Turismo, e un 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finanziamento agevolato, concesso da Cassa Depositi e Prestiti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.</a:t>
            </a:r>
          </a:p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Entrambe le agevolazioni verranno concesse sulla base della 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valutazione dei progetti affidata ad Invitalia</a:t>
            </a:r>
            <a:r>
              <a:rPr lang="it-IT" sz="2000" b="0" i="0" u="none" strike="noStrike" dirty="0">
                <a:solidFill>
                  <a:schemeClr val="bg1"/>
                </a:solidFill>
                <a:effectLst/>
                <a:latin typeface="+mj-lt"/>
              </a:rPr>
              <a:t>.</a:t>
            </a:r>
          </a:p>
          <a:p>
            <a:pPr algn="l"/>
            <a:b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</a:br>
            <a:b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</a:br>
            <a:endParaRPr lang="it-IT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magine 1" descr="Immagine che contiene testo&#10;&#10;Descrizione generata automaticamente">
            <a:extLst>
              <a:ext uri="{FF2B5EF4-FFF2-40B4-BE49-F238E27FC236}">
                <a16:creationId xmlns:a16="http://schemas.microsoft.com/office/drawing/2014/main" id="{F8927AAE-65EA-3385-F236-998D1CA948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20" y="293988"/>
            <a:ext cx="4023360" cy="86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296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ielo, acqua, esterni, montagna&#10;&#10;Descrizione generata automaticamente">
            <a:extLst>
              <a:ext uri="{FF2B5EF4-FFF2-40B4-BE49-F238E27FC236}">
                <a16:creationId xmlns:a16="http://schemas.microsoft.com/office/drawing/2014/main" id="{4E2D8F43-A0D0-5B1E-DA05-8359FD63B9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F308862-C840-944F-53D4-8A6A9E4266AD}"/>
              </a:ext>
            </a:extLst>
          </p:cNvPr>
          <p:cNvSpPr/>
          <p:nvPr/>
        </p:nvSpPr>
        <p:spPr>
          <a:xfrm>
            <a:off x="807720" y="1356360"/>
            <a:ext cx="6431280" cy="5501640"/>
          </a:xfrm>
          <a:prstGeom prst="rect">
            <a:avLst/>
          </a:prstGeom>
          <a:solidFill>
            <a:srgbClr val="000000">
              <a:alpha val="45098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6D1395-1B1F-8AE4-6E87-6440EF43A68B}"/>
              </a:ext>
            </a:extLst>
          </p:cNvPr>
          <p:cNvSpPr txBox="1"/>
          <p:nvPr/>
        </p:nvSpPr>
        <p:spPr>
          <a:xfrm>
            <a:off x="1363980" y="1835081"/>
            <a:ext cx="456438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Al finanziamento agevolato 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dovrà essere abbinato un finanziamento bancario a tasso di mercato di pari importo e durata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, erogato da una banca che aderisce all’apposita convenzione firmata da Ministero del Turismo, Associazione Bancaria Italiana e Cassa Depositi e Prestiti. </a:t>
            </a:r>
            <a:endParaRPr lang="it-IT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magine 1" descr="Immagine che contiene testo&#10;&#10;Descrizione generata automaticamente">
            <a:extLst>
              <a:ext uri="{FF2B5EF4-FFF2-40B4-BE49-F238E27FC236}">
                <a16:creationId xmlns:a16="http://schemas.microsoft.com/office/drawing/2014/main" id="{F8927AAE-65EA-3385-F236-998D1CA948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20" y="293988"/>
            <a:ext cx="4023360" cy="86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84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montagna, cielo, esterni, natura&#10;&#10;Descrizione generata automaticamente">
            <a:extLst>
              <a:ext uri="{FF2B5EF4-FFF2-40B4-BE49-F238E27FC236}">
                <a16:creationId xmlns:a16="http://schemas.microsoft.com/office/drawing/2014/main" id="{94A33467-3A57-D243-E73E-2E2914A8A8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89872"/>
            <a:ext cx="12192000" cy="6947872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F308862-C840-944F-53D4-8A6A9E4266AD}"/>
              </a:ext>
            </a:extLst>
          </p:cNvPr>
          <p:cNvSpPr/>
          <p:nvPr/>
        </p:nvSpPr>
        <p:spPr>
          <a:xfrm>
            <a:off x="807720" y="1356360"/>
            <a:ext cx="6431280" cy="5501640"/>
          </a:xfrm>
          <a:prstGeom prst="rect">
            <a:avLst/>
          </a:prstGeom>
          <a:solidFill>
            <a:srgbClr val="000000">
              <a:alpha val="45098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6D1395-1B1F-8AE4-6E87-6440EF43A68B}"/>
              </a:ext>
            </a:extLst>
          </p:cNvPr>
          <p:cNvSpPr txBox="1"/>
          <p:nvPr/>
        </p:nvSpPr>
        <p:spPr>
          <a:xfrm>
            <a:off x="1363980" y="1835081"/>
            <a:ext cx="456438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Si prevede, pertanto, un ulteriore apporto di </a:t>
            </a:r>
            <a:r>
              <a:rPr lang="it-IT" sz="3200" b="0" i="0" u="none" strike="noStrike" dirty="0">
                <a:solidFill>
                  <a:schemeClr val="bg1"/>
                </a:solidFill>
                <a:effectLst/>
                <a:latin typeface="+mj-lt"/>
              </a:rPr>
              <a:t>600 milioni di euro 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da parte del 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sistema bancario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, 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pari alla somma stanziata per il finanziamento agevolato 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concesso da Cassa Depositi e Prestiti, che porta la dotazione complessiva della misura a quasi </a:t>
            </a:r>
            <a: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  <a:t>1,4 miliardi </a:t>
            </a:r>
            <a:r>
              <a:rPr lang="it-IT" sz="2400" b="0" i="0" u="none" strike="noStrike" dirty="0">
                <a:solidFill>
                  <a:schemeClr val="bg1"/>
                </a:solidFill>
                <a:effectLst/>
                <a:latin typeface="+mj-lt"/>
              </a:rPr>
              <a:t>di euro</a:t>
            </a:r>
            <a:br>
              <a:rPr lang="it-IT" sz="2800" b="0" i="0" u="none" strike="noStrike" dirty="0">
                <a:solidFill>
                  <a:schemeClr val="bg1"/>
                </a:solidFill>
                <a:effectLst/>
                <a:latin typeface="+mj-lt"/>
              </a:rPr>
            </a:br>
            <a:endParaRPr lang="it-IT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magine 1" descr="Immagine che contiene testo&#10;&#10;Descrizione generata automaticamente">
            <a:extLst>
              <a:ext uri="{FF2B5EF4-FFF2-40B4-BE49-F238E27FC236}">
                <a16:creationId xmlns:a16="http://schemas.microsoft.com/office/drawing/2014/main" id="{F8927AAE-65EA-3385-F236-998D1CA948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20" y="293988"/>
            <a:ext cx="4023360" cy="86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552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436</Words>
  <Application>Microsoft Office PowerPoint</Application>
  <PresentationFormat>Widescreen</PresentationFormat>
  <Paragraphs>37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Padelli Riccardo</dc:creator>
  <cp:lastModifiedBy>Laura Italiano</cp:lastModifiedBy>
  <cp:revision>9</cp:revision>
  <cp:lastPrinted>2023-01-23T12:01:58Z</cp:lastPrinted>
  <dcterms:created xsi:type="dcterms:W3CDTF">2023-01-20T07:49:23Z</dcterms:created>
  <dcterms:modified xsi:type="dcterms:W3CDTF">2023-01-25T12:59:47Z</dcterms:modified>
</cp:coreProperties>
</file>