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56" r:id="rId4"/>
    <p:sldId id="258" r:id="rId5"/>
    <p:sldId id="259" r:id="rId6"/>
    <p:sldId id="260" r:id="rId7"/>
    <p:sldId id="261" r:id="rId8"/>
    <p:sldId id="257" r:id="rId9"/>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777173-6970-4557-A66D-9A64F29A105F}" v="79" dt="2023-05-19T10:19:04.583"/>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0" autoAdjust="0"/>
    <p:restoredTop sz="94660"/>
  </p:normalViewPr>
  <p:slideViewPr>
    <p:cSldViewPr snapToGrid="0">
      <p:cViewPr varScale="1">
        <p:scale>
          <a:sx n="121" d="100"/>
          <a:sy n="121"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FA9A8E-B1DD-2675-14E6-B34EB8EAC85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2B32C0E-5EF8-EE9B-9BAA-E86D3FD311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FE2D025-7365-A4CC-52BA-E2217FE9F677}"/>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5" name="Segnaposto piè di pagina 4">
            <a:extLst>
              <a:ext uri="{FF2B5EF4-FFF2-40B4-BE49-F238E27FC236}">
                <a16:creationId xmlns:a16="http://schemas.microsoft.com/office/drawing/2014/main" id="{B580527F-5575-9C00-0843-1A9B465EF23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6BE6226-8932-94E3-C31F-AAF37F31E1C7}"/>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744827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1ABAAA-9EF4-A5CE-83DD-BA2D676B4A9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C33A88-CAA8-D980-229F-AB1A6353CEF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15F894C-C791-A7AB-2991-7679577D4C46}"/>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5" name="Segnaposto piè di pagina 4">
            <a:extLst>
              <a:ext uri="{FF2B5EF4-FFF2-40B4-BE49-F238E27FC236}">
                <a16:creationId xmlns:a16="http://schemas.microsoft.com/office/drawing/2014/main" id="{E6CF895C-7B23-D325-F8EB-EA33ED99720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4AD31C2-8ED8-B670-E8A1-552E51036E35}"/>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3396835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49095D0-77A2-40E1-E85E-029FD4A916A4}"/>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0C2C981-6A64-9056-E32A-98E4A68ED20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D7645FC-49CC-6B86-13A6-07F756985A9E}"/>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5" name="Segnaposto piè di pagina 4">
            <a:extLst>
              <a:ext uri="{FF2B5EF4-FFF2-40B4-BE49-F238E27FC236}">
                <a16:creationId xmlns:a16="http://schemas.microsoft.com/office/drawing/2014/main" id="{7BD7394A-95DA-7A26-D192-546B9C181D0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6575F58-30B9-F290-1348-9A6A8DCF8671}"/>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625858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2F4CEC-31E9-9DBF-92F2-D14BE0E5216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98452E4-0C48-C285-F439-7FC13E8B44B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16CC90E-5A63-8CC3-B7B7-302C9454BC2C}"/>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5" name="Segnaposto piè di pagina 4">
            <a:extLst>
              <a:ext uri="{FF2B5EF4-FFF2-40B4-BE49-F238E27FC236}">
                <a16:creationId xmlns:a16="http://schemas.microsoft.com/office/drawing/2014/main" id="{AA5DF7AD-AAE2-3142-B525-19E755AE6F4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F59A2C8-9274-2130-EE82-6BA8DF0758CB}"/>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3226068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C33867-3A70-14E5-36AF-292EFE8BE78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E9E6925-E05C-2184-008E-F71D70361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087C9687-701C-3D19-16EC-21C589B40A64}"/>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5" name="Segnaposto piè di pagina 4">
            <a:extLst>
              <a:ext uri="{FF2B5EF4-FFF2-40B4-BE49-F238E27FC236}">
                <a16:creationId xmlns:a16="http://schemas.microsoft.com/office/drawing/2014/main" id="{BF8AACB3-2B35-4E65-081A-D2A69434B52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D05CF2A-7087-DA9C-F1BE-BE27FB0CCBBE}"/>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400168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8E30A1-5601-8963-B42E-6758877CD3B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B2E319-2F0B-8B56-2886-4B601498890A}"/>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23A635F-FF57-5CA5-0ABD-3C58AC2F2DD3}"/>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2F633A6-AB97-BE85-3BB1-3E82BFD8E048}"/>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6" name="Segnaposto piè di pagina 5">
            <a:extLst>
              <a:ext uri="{FF2B5EF4-FFF2-40B4-BE49-F238E27FC236}">
                <a16:creationId xmlns:a16="http://schemas.microsoft.com/office/drawing/2014/main" id="{A8D0F133-81A0-CBBD-222D-A83A963126C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F82188B-1624-2814-9F55-4F3BD4227473}"/>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2248980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08F54A-62F6-D680-A48B-F5D11BA7FCA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69F7135-C2B7-6E8D-DC51-E49442B89E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EE473CD-05AC-E00C-110F-49DA61F3831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60D3E91C-8842-D1EE-E373-FBA8B292C7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D562BF16-ADF4-4349-25FB-FF564841FC07}"/>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59738E5-6E76-9645-6470-AA6A2A9B8FB5}"/>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8" name="Segnaposto piè di pagina 7">
            <a:extLst>
              <a:ext uri="{FF2B5EF4-FFF2-40B4-BE49-F238E27FC236}">
                <a16:creationId xmlns:a16="http://schemas.microsoft.com/office/drawing/2014/main" id="{11D85B5E-3606-9F18-80EF-50EEBE0F05F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C323C547-95FB-0853-75CF-312AC4C7CA32}"/>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3857173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80D166-71B4-2BCB-0338-0B83DC558C8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E263CDD-6BE6-F3E8-11B0-7576AFC7D35D}"/>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4" name="Segnaposto piè di pagina 3">
            <a:extLst>
              <a:ext uri="{FF2B5EF4-FFF2-40B4-BE49-F238E27FC236}">
                <a16:creationId xmlns:a16="http://schemas.microsoft.com/office/drawing/2014/main" id="{AFB8B792-F101-877C-07C7-92D24156406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3E6328BC-7C1A-82E1-6F93-59D81F4BADC9}"/>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799925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177D76D-F96D-9FA0-8C3D-61E2419BB22E}"/>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3" name="Segnaposto piè di pagina 2">
            <a:extLst>
              <a:ext uri="{FF2B5EF4-FFF2-40B4-BE49-F238E27FC236}">
                <a16:creationId xmlns:a16="http://schemas.microsoft.com/office/drawing/2014/main" id="{A121A0F8-770F-7291-3564-FCB1D2B3AA22}"/>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4603393D-7960-5F27-FC15-644ED1CF169E}"/>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3088453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E2CEC3-E9BD-E465-4931-F26B9AA1AD3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8366DA1-CF16-77B7-63BD-20224BD85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01B1DFC-7F1D-AE76-6427-5FD5656C49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DB1C91C-03E4-54BF-6361-64A808029D04}"/>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6" name="Segnaposto piè di pagina 5">
            <a:extLst>
              <a:ext uri="{FF2B5EF4-FFF2-40B4-BE49-F238E27FC236}">
                <a16:creationId xmlns:a16="http://schemas.microsoft.com/office/drawing/2014/main" id="{901C646B-76D1-9868-608C-2E4B74C1F23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E48198-F408-C1E4-71AB-9F7143A775D7}"/>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822601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E3A6D0-97EB-4315-F981-FCE97675F5D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B9720D3F-FF20-B766-E07E-CA8125F73E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0515A404-938E-F0AA-C8B0-922793BCA7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AB75CB2-7A99-1852-0408-874CC9763B7B}"/>
              </a:ext>
            </a:extLst>
          </p:cNvPr>
          <p:cNvSpPr>
            <a:spLocks noGrp="1"/>
          </p:cNvSpPr>
          <p:nvPr>
            <p:ph type="dt" sz="half" idx="10"/>
          </p:nvPr>
        </p:nvSpPr>
        <p:spPr/>
        <p:txBody>
          <a:bodyPr/>
          <a:lstStyle/>
          <a:p>
            <a:fld id="{00E0CEC2-ACAE-4948-A67C-0703A51E4813}" type="datetimeFigureOut">
              <a:rPr lang="it-IT" smtClean="0"/>
              <a:t>19/05/2023</a:t>
            </a:fld>
            <a:endParaRPr lang="it-IT"/>
          </a:p>
        </p:txBody>
      </p:sp>
      <p:sp>
        <p:nvSpPr>
          <p:cNvPr id="6" name="Segnaposto piè di pagina 5">
            <a:extLst>
              <a:ext uri="{FF2B5EF4-FFF2-40B4-BE49-F238E27FC236}">
                <a16:creationId xmlns:a16="http://schemas.microsoft.com/office/drawing/2014/main" id="{B6DB3389-D782-6128-EA28-F6791B81B36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8C67152-23D7-DB18-B454-D180996AE130}"/>
              </a:ext>
            </a:extLst>
          </p:cNvPr>
          <p:cNvSpPr>
            <a:spLocks noGrp="1"/>
          </p:cNvSpPr>
          <p:nvPr>
            <p:ph type="sldNum" sz="quarter" idx="12"/>
          </p:nvPr>
        </p:nvSpPr>
        <p:spPr/>
        <p:txBody>
          <a:bodyPr/>
          <a:lstStyle/>
          <a:p>
            <a:fld id="{7389D21C-BD2A-4B96-96E6-2B16F6B7A6B8}" type="slidenum">
              <a:rPr lang="it-IT" smtClean="0"/>
              <a:t>‹N›</a:t>
            </a:fld>
            <a:endParaRPr lang="it-IT"/>
          </a:p>
        </p:txBody>
      </p:sp>
    </p:spTree>
    <p:extLst>
      <p:ext uri="{BB962C8B-B14F-4D97-AF65-F5344CB8AC3E}">
        <p14:creationId xmlns:p14="http://schemas.microsoft.com/office/powerpoint/2010/main" val="4062135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65DC5284-2673-ACA0-71DA-A73B8B3743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92E0E48-750F-6AA9-A2C4-D8EAF8ACD8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4CAEE0D-0A29-AE0D-9D6D-112DF3BFA8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E0CEC2-ACAE-4948-A67C-0703A51E4813}" type="datetimeFigureOut">
              <a:rPr lang="it-IT" smtClean="0"/>
              <a:t>19/05/2023</a:t>
            </a:fld>
            <a:endParaRPr lang="it-IT"/>
          </a:p>
        </p:txBody>
      </p:sp>
      <p:sp>
        <p:nvSpPr>
          <p:cNvPr id="5" name="Segnaposto piè di pagina 4">
            <a:extLst>
              <a:ext uri="{FF2B5EF4-FFF2-40B4-BE49-F238E27FC236}">
                <a16:creationId xmlns:a16="http://schemas.microsoft.com/office/drawing/2014/main" id="{3E6AB596-C0CC-961E-43EE-43B41C1CA5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EFBBC72-D47B-BDEF-EF5D-990471F91E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9D21C-BD2A-4B96-96E6-2B16F6B7A6B8}" type="slidenum">
              <a:rPr lang="it-IT" smtClean="0"/>
              <a:t>‹N›</a:t>
            </a:fld>
            <a:endParaRPr lang="it-IT"/>
          </a:p>
        </p:txBody>
      </p:sp>
    </p:spTree>
    <p:extLst>
      <p:ext uri="{BB962C8B-B14F-4D97-AF65-F5344CB8AC3E}">
        <p14:creationId xmlns:p14="http://schemas.microsoft.com/office/powerpoint/2010/main" val="2074091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0B52D44-DB9B-8240-4C59-01EF78DF52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8197" y="272837"/>
            <a:ext cx="4362520" cy="4040580"/>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E5B0A3AF-C801-FD92-F121-5BC1DF57DACD}"/>
              </a:ext>
            </a:extLst>
          </p:cNvPr>
          <p:cNvSpPr txBox="1"/>
          <p:nvPr/>
        </p:nvSpPr>
        <p:spPr>
          <a:xfrm>
            <a:off x="1927576" y="4731833"/>
            <a:ext cx="7685550" cy="923330"/>
          </a:xfrm>
          <a:prstGeom prst="rect">
            <a:avLst/>
          </a:prstGeom>
          <a:noFill/>
        </p:spPr>
        <p:txBody>
          <a:bodyPr wrap="square">
            <a:spAutoFit/>
          </a:bodyPr>
          <a:lstStyle/>
          <a:p>
            <a:pPr algn="ctr"/>
            <a:r>
              <a:rPr lang="it-IT" b="1" i="0" dirty="0">
                <a:solidFill>
                  <a:srgbClr val="002060"/>
                </a:solidFill>
                <a:effectLst/>
                <a:latin typeface="Poppins" panose="00000500000000000000" pitchFamily="2" charset="0"/>
              </a:rPr>
              <a:t>Tavolo Benefit </a:t>
            </a:r>
            <a:r>
              <a:rPr lang="it-IT" b="1" i="0" dirty="0" err="1">
                <a:solidFill>
                  <a:srgbClr val="002060"/>
                </a:solidFill>
                <a:effectLst/>
                <a:latin typeface="Poppins" panose="00000500000000000000" pitchFamily="2" charset="0"/>
              </a:rPr>
              <a:t>PdR</a:t>
            </a:r>
            <a:r>
              <a:rPr lang="it-IT" b="1" i="0" dirty="0">
                <a:solidFill>
                  <a:srgbClr val="002060"/>
                </a:solidFill>
                <a:effectLst/>
                <a:latin typeface="Poppins" panose="00000500000000000000" pitchFamily="2" charset="0"/>
              </a:rPr>
              <a:t> e Welfare Unindustria</a:t>
            </a:r>
            <a:endParaRPr lang="it-IT" b="0" i="0" dirty="0">
              <a:solidFill>
                <a:srgbClr val="002060"/>
              </a:solidFill>
              <a:effectLst/>
              <a:latin typeface="Poppins" panose="00000500000000000000" pitchFamily="2" charset="0"/>
            </a:endParaRPr>
          </a:p>
          <a:p>
            <a:pPr algn="l"/>
            <a:r>
              <a:rPr lang="it-IT" b="0" i="0" dirty="0">
                <a:solidFill>
                  <a:srgbClr val="002060"/>
                </a:solidFill>
                <a:effectLst/>
                <a:latin typeface="Poppins" panose="00000500000000000000" pitchFamily="2" charset="0"/>
              </a:rPr>
              <a:t>   </a:t>
            </a:r>
          </a:p>
          <a:p>
            <a:pPr algn="ctr"/>
            <a:r>
              <a:rPr lang="it-IT" b="0" i="0" dirty="0">
                <a:solidFill>
                  <a:srgbClr val="333333"/>
                </a:solidFill>
                <a:effectLst/>
                <a:latin typeface="Poppins" panose="00000500000000000000" pitchFamily="2" charset="0"/>
              </a:rPr>
              <a:t> </a:t>
            </a:r>
            <a:r>
              <a:rPr lang="it-IT" b="1" i="0" dirty="0">
                <a:solidFill>
                  <a:srgbClr val="002060"/>
                </a:solidFill>
                <a:effectLst/>
                <a:latin typeface="Poppins" panose="00000500000000000000" pitchFamily="2" charset="0"/>
              </a:rPr>
              <a:t>mercoledì 17 maggio 2023, ore 14.30, sede Unindustria</a:t>
            </a:r>
            <a:endParaRPr lang="it-IT" b="0" i="0" dirty="0">
              <a:solidFill>
                <a:srgbClr val="002060"/>
              </a:solidFill>
              <a:effectLst/>
              <a:latin typeface="Poppins" panose="00000500000000000000" pitchFamily="2" charset="0"/>
            </a:endParaRPr>
          </a:p>
        </p:txBody>
      </p:sp>
      <p:sp>
        <p:nvSpPr>
          <p:cNvPr id="7" name="CasellaDiTesto 6">
            <a:extLst>
              <a:ext uri="{FF2B5EF4-FFF2-40B4-BE49-F238E27FC236}">
                <a16:creationId xmlns:a16="http://schemas.microsoft.com/office/drawing/2014/main" id="{B50F412B-5D2D-A8B7-3348-04A3167F3819}"/>
              </a:ext>
            </a:extLst>
          </p:cNvPr>
          <p:cNvSpPr txBox="1"/>
          <p:nvPr/>
        </p:nvSpPr>
        <p:spPr>
          <a:xfrm>
            <a:off x="1768550" y="6073579"/>
            <a:ext cx="7685550" cy="369332"/>
          </a:xfrm>
          <a:prstGeom prst="rect">
            <a:avLst/>
          </a:prstGeom>
          <a:noFill/>
        </p:spPr>
        <p:txBody>
          <a:bodyPr wrap="square">
            <a:spAutoFit/>
          </a:bodyPr>
          <a:lstStyle/>
          <a:p>
            <a:pPr algn="ctr"/>
            <a:r>
              <a:rPr lang="it-IT" b="1" i="0" dirty="0">
                <a:solidFill>
                  <a:srgbClr val="002060"/>
                </a:solidFill>
                <a:effectLst/>
                <a:latin typeface="Poppins" panose="00000500000000000000" pitchFamily="2" charset="0"/>
              </a:rPr>
              <a:t>Massimiliano Bondanini</a:t>
            </a:r>
            <a:endParaRPr lang="it-IT" b="0" i="0" dirty="0">
              <a:solidFill>
                <a:srgbClr val="002060"/>
              </a:solidFill>
              <a:effectLst/>
              <a:latin typeface="Poppins" panose="00000500000000000000" pitchFamily="2" charset="0"/>
            </a:endParaRPr>
          </a:p>
        </p:txBody>
      </p:sp>
    </p:spTree>
    <p:extLst>
      <p:ext uri="{BB962C8B-B14F-4D97-AF65-F5344CB8AC3E}">
        <p14:creationId xmlns:p14="http://schemas.microsoft.com/office/powerpoint/2010/main" val="2587878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A8FB69B7-DCE0-B430-7968-9D5BD73789F3}"/>
              </a:ext>
            </a:extLst>
          </p:cNvPr>
          <p:cNvGraphicFramePr>
            <a:graphicFrameLocks noGrp="1"/>
          </p:cNvGraphicFramePr>
          <p:nvPr>
            <p:extLst>
              <p:ext uri="{D42A27DB-BD31-4B8C-83A1-F6EECF244321}">
                <p14:modId xmlns:p14="http://schemas.microsoft.com/office/powerpoint/2010/main" val="376557274"/>
              </p:ext>
            </p:extLst>
          </p:nvPr>
        </p:nvGraphicFramePr>
        <p:xfrm>
          <a:off x="112643" y="18098"/>
          <a:ext cx="11966714" cy="6816254"/>
        </p:xfrm>
        <a:graphic>
          <a:graphicData uri="http://schemas.openxmlformats.org/drawingml/2006/table">
            <a:tbl>
              <a:tblPr firstRow="1" bandRow="1">
                <a:tableStyleId>{5C22544A-7EE6-4342-B048-85BDC9FD1C3A}</a:tableStyleId>
              </a:tblPr>
              <a:tblGrid>
                <a:gridCol w="2882805">
                  <a:extLst>
                    <a:ext uri="{9D8B030D-6E8A-4147-A177-3AD203B41FA5}">
                      <a16:colId xmlns:a16="http://schemas.microsoft.com/office/drawing/2014/main" val="3303929630"/>
                    </a:ext>
                  </a:extLst>
                </a:gridCol>
                <a:gridCol w="961697">
                  <a:extLst>
                    <a:ext uri="{9D8B030D-6E8A-4147-A177-3AD203B41FA5}">
                      <a16:colId xmlns:a16="http://schemas.microsoft.com/office/drawing/2014/main" val="3127427797"/>
                    </a:ext>
                  </a:extLst>
                </a:gridCol>
                <a:gridCol w="1371600">
                  <a:extLst>
                    <a:ext uri="{9D8B030D-6E8A-4147-A177-3AD203B41FA5}">
                      <a16:colId xmlns:a16="http://schemas.microsoft.com/office/drawing/2014/main" val="2545298105"/>
                    </a:ext>
                  </a:extLst>
                </a:gridCol>
                <a:gridCol w="6750612">
                  <a:extLst>
                    <a:ext uri="{9D8B030D-6E8A-4147-A177-3AD203B41FA5}">
                      <a16:colId xmlns:a16="http://schemas.microsoft.com/office/drawing/2014/main" val="4218797547"/>
                    </a:ext>
                  </a:extLst>
                </a:gridCol>
              </a:tblGrid>
              <a:tr h="0">
                <a:tc gridSpan="4">
                  <a:txBody>
                    <a:bodyPr/>
                    <a:lstStyle/>
                    <a:p>
                      <a:pPr algn="ctr"/>
                      <a:r>
                        <a:rPr lang="it-IT" dirty="0"/>
                        <a:t>Affinità e divergenze tra sistemi di Welfare Ordinario e sistemi di </a:t>
                      </a:r>
                      <a:r>
                        <a:rPr lang="it-IT" dirty="0" err="1"/>
                        <a:t>PdR</a:t>
                      </a:r>
                      <a:endParaRPr lang="it-IT" dirty="0"/>
                    </a:p>
                  </a:txBody>
                  <a:tcPr/>
                </a:tc>
                <a:tc hMerge="1">
                  <a:txBody>
                    <a:bodyPr/>
                    <a:lstStyle/>
                    <a:p>
                      <a:endParaRPr lang="it-IT" dirty="0"/>
                    </a:p>
                  </a:txBody>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953885533"/>
                  </a:ext>
                </a:extLst>
              </a:tr>
              <a:tr h="310102">
                <a:tc>
                  <a:txBody>
                    <a:bodyPr/>
                    <a:lstStyle/>
                    <a:p>
                      <a:pPr algn="ctr"/>
                      <a:r>
                        <a:rPr lang="it-IT" b="1" dirty="0">
                          <a:solidFill>
                            <a:srgbClr val="002060"/>
                          </a:solidFill>
                        </a:rPr>
                        <a:t>Fattispecie</a:t>
                      </a:r>
                    </a:p>
                  </a:txBody>
                  <a:tcPr/>
                </a:tc>
                <a:tc>
                  <a:txBody>
                    <a:bodyPr/>
                    <a:lstStyle/>
                    <a:p>
                      <a:pPr algn="ctr"/>
                      <a:r>
                        <a:rPr lang="it-IT" b="1" dirty="0">
                          <a:solidFill>
                            <a:srgbClr val="002060"/>
                          </a:solidFill>
                        </a:rPr>
                        <a:t>Affinità </a:t>
                      </a:r>
                    </a:p>
                  </a:txBody>
                  <a:tcPr/>
                </a:tc>
                <a:tc>
                  <a:txBody>
                    <a:bodyPr/>
                    <a:lstStyle/>
                    <a:p>
                      <a:pPr algn="ctr"/>
                      <a:r>
                        <a:rPr lang="it-IT" b="1" dirty="0">
                          <a:solidFill>
                            <a:srgbClr val="002060"/>
                          </a:solidFill>
                        </a:rPr>
                        <a:t>Divergenze </a:t>
                      </a:r>
                    </a:p>
                  </a:txBody>
                  <a:tcPr/>
                </a:tc>
                <a:tc>
                  <a:txBody>
                    <a:bodyPr/>
                    <a:lstStyle/>
                    <a:p>
                      <a:pPr algn="ctr"/>
                      <a:r>
                        <a:rPr lang="it-IT" b="1" dirty="0">
                          <a:solidFill>
                            <a:srgbClr val="002060"/>
                          </a:solidFill>
                        </a:rPr>
                        <a:t>Note </a:t>
                      </a:r>
                    </a:p>
                  </a:txBody>
                  <a:tcPr/>
                </a:tc>
                <a:extLst>
                  <a:ext uri="{0D108BD9-81ED-4DB2-BD59-A6C34878D82A}">
                    <a16:rowId xmlns:a16="http://schemas.microsoft.com/office/drawing/2014/main" val="1578400426"/>
                  </a:ext>
                </a:extLst>
              </a:tr>
              <a:tr h="419431">
                <a:tc>
                  <a:txBody>
                    <a:bodyPr/>
                    <a:lstStyle/>
                    <a:p>
                      <a:r>
                        <a:rPr lang="it-IT" b="1" dirty="0">
                          <a:solidFill>
                            <a:srgbClr val="002060"/>
                          </a:solidFill>
                        </a:rPr>
                        <a:t>1. Quantificazione e limiti di esenzione reddituale </a:t>
                      </a:r>
                    </a:p>
                  </a:txBody>
                  <a:tcPr/>
                </a:tc>
                <a:tc>
                  <a:txBody>
                    <a:bodyPr/>
                    <a:lstStyle/>
                    <a:p>
                      <a:pPr algn="ctr"/>
                      <a:endParaRPr lang="it-IT" b="1" dirty="0">
                        <a:solidFill>
                          <a:srgbClr val="00206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200" b="1" dirty="0">
                          <a:solidFill>
                            <a:srgbClr val="002060"/>
                          </a:solidFill>
                        </a:rPr>
                        <a:t>E’ una fondamentale differenza. Il Welfare Ordinario non ha limiti di esenzione, salvo quelli connessi alla specifica prestazione in cui si sostanzia (versamenti a Previdenza e Sanità integrative, buono pasto, ecc.) e a cui soggiace comunque anche il credito welfare da </a:t>
                      </a:r>
                      <a:r>
                        <a:rPr lang="it-IT" sz="1200" b="1" dirty="0" err="1">
                          <a:solidFill>
                            <a:srgbClr val="002060"/>
                          </a:solidFill>
                        </a:rPr>
                        <a:t>PdR</a:t>
                      </a:r>
                      <a:r>
                        <a:rPr lang="it-IT" sz="1200" b="1" dirty="0">
                          <a:solidFill>
                            <a:srgbClr val="002060"/>
                          </a:solidFill>
                        </a:rPr>
                        <a:t> convertito. Non sono presenti i limiti di 3.000 e 80.000 propri dei sistemi di </a:t>
                      </a:r>
                      <a:r>
                        <a:rPr lang="it-IT" sz="1200" b="1" dirty="0" err="1">
                          <a:solidFill>
                            <a:srgbClr val="002060"/>
                          </a:solidFill>
                        </a:rPr>
                        <a:t>PdR</a:t>
                      </a:r>
                      <a:endParaRPr lang="it-IT" sz="1200" b="1" dirty="0">
                        <a:solidFill>
                          <a:srgbClr val="002060"/>
                        </a:solidFill>
                      </a:endParaRPr>
                    </a:p>
                  </a:txBody>
                  <a:tcPr/>
                </a:tc>
                <a:extLst>
                  <a:ext uri="{0D108BD9-81ED-4DB2-BD59-A6C34878D82A}">
                    <a16:rowId xmlns:a16="http://schemas.microsoft.com/office/drawing/2014/main" val="1159705194"/>
                  </a:ext>
                </a:extLst>
              </a:tr>
              <a:tr h="469128">
                <a:tc>
                  <a:txBody>
                    <a:bodyPr/>
                    <a:lstStyle/>
                    <a:p>
                      <a:r>
                        <a:rPr lang="it-IT" b="1" dirty="0">
                          <a:solidFill>
                            <a:srgbClr val="002060"/>
                          </a:solidFill>
                        </a:rPr>
                        <a:t>2. Premio di conversione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algn="ctr"/>
                      <a:endParaRPr lang="it-IT" b="1" dirty="0">
                        <a:solidFill>
                          <a:srgbClr val="002060"/>
                        </a:solidFill>
                      </a:endParaRPr>
                    </a:p>
                  </a:txBody>
                  <a:tcPr/>
                </a:tc>
                <a:tc>
                  <a:txBody>
                    <a:bodyPr/>
                    <a:lstStyle/>
                    <a:p>
                      <a:pPr algn="just"/>
                      <a:r>
                        <a:rPr lang="it-IT" sz="1200" b="1" dirty="0">
                          <a:solidFill>
                            <a:srgbClr val="002060"/>
                          </a:solidFill>
                        </a:rPr>
                        <a:t>La prassi ammette pacificamente il premio di conversione del </a:t>
                      </a:r>
                      <a:r>
                        <a:rPr lang="it-IT" sz="1200" b="1" dirty="0" err="1">
                          <a:solidFill>
                            <a:srgbClr val="002060"/>
                          </a:solidFill>
                        </a:rPr>
                        <a:t>PdR</a:t>
                      </a:r>
                      <a:r>
                        <a:rPr lang="it-IT" sz="1200" b="1" dirty="0">
                          <a:solidFill>
                            <a:srgbClr val="002060"/>
                          </a:solidFill>
                        </a:rPr>
                        <a:t> nell’ambito del tetto della detassabilità/convertibilità del </a:t>
                      </a:r>
                      <a:r>
                        <a:rPr lang="it-IT" sz="1200" b="1" dirty="0" err="1">
                          <a:solidFill>
                            <a:srgbClr val="002060"/>
                          </a:solidFill>
                        </a:rPr>
                        <a:t>PdR</a:t>
                      </a:r>
                      <a:r>
                        <a:rPr lang="it-IT" sz="1200" b="1" dirty="0">
                          <a:solidFill>
                            <a:srgbClr val="002060"/>
                          </a:solidFill>
                        </a:rPr>
                        <a:t>. Più rischioso ma difendibile un premio in WO oltre tetto. Coerentemente quella parte di credito funzionerà  come WO: concorre alla franchigia dei versamenti previdenziali e non può godere di Cash Back</a:t>
                      </a:r>
                    </a:p>
                  </a:txBody>
                  <a:tcPr/>
                </a:tc>
                <a:extLst>
                  <a:ext uri="{0D108BD9-81ED-4DB2-BD59-A6C34878D82A}">
                    <a16:rowId xmlns:a16="http://schemas.microsoft.com/office/drawing/2014/main" val="2688667932"/>
                  </a:ext>
                </a:extLst>
              </a:tr>
              <a:tr h="437321">
                <a:tc>
                  <a:txBody>
                    <a:bodyPr/>
                    <a:lstStyle/>
                    <a:p>
                      <a:r>
                        <a:rPr lang="it-IT" b="1" dirty="0">
                          <a:solidFill>
                            <a:srgbClr val="002060"/>
                          </a:solidFill>
                        </a:rPr>
                        <a:t>3. Cash back</a:t>
                      </a:r>
                    </a:p>
                  </a:txBody>
                  <a:tcPr/>
                </a:tc>
                <a:tc>
                  <a:txBody>
                    <a:bodyPr/>
                    <a:lstStyle/>
                    <a:p>
                      <a:pPr algn="ctr"/>
                      <a:endParaRPr lang="it-IT" b="1" dirty="0">
                        <a:solidFill>
                          <a:srgbClr val="00206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algn="just"/>
                      <a:r>
                        <a:rPr lang="it-IT" sz="1200" b="1" dirty="0">
                          <a:solidFill>
                            <a:srgbClr val="002060"/>
                          </a:solidFill>
                        </a:rPr>
                        <a:t>Il cash back è possibile per residui derivanti da </a:t>
                      </a:r>
                      <a:r>
                        <a:rPr lang="it-IT" sz="1200" b="1" dirty="0" err="1">
                          <a:solidFill>
                            <a:srgbClr val="002060"/>
                          </a:solidFill>
                        </a:rPr>
                        <a:t>PdR</a:t>
                      </a:r>
                      <a:r>
                        <a:rPr lang="it-IT" sz="1200" b="1" dirty="0">
                          <a:solidFill>
                            <a:srgbClr val="002060"/>
                          </a:solidFill>
                        </a:rPr>
                        <a:t> convertito, con conservazione dell’aliquota tributaria di favore, ma è naturalmente impossibile per il welfare </a:t>
                      </a:r>
                      <a:r>
                        <a:rPr lang="it-IT" sz="1200" b="1" dirty="0" err="1">
                          <a:solidFill>
                            <a:srgbClr val="002060"/>
                          </a:solidFill>
                        </a:rPr>
                        <a:t>OnTop</a:t>
                      </a:r>
                      <a:endParaRPr lang="it-IT" sz="1200" b="1" dirty="0">
                        <a:solidFill>
                          <a:srgbClr val="002060"/>
                        </a:solidFill>
                      </a:endParaRPr>
                    </a:p>
                  </a:txBody>
                  <a:tcPr/>
                </a:tc>
                <a:extLst>
                  <a:ext uri="{0D108BD9-81ED-4DB2-BD59-A6C34878D82A}">
                    <a16:rowId xmlns:a16="http://schemas.microsoft.com/office/drawing/2014/main" val="3980628467"/>
                  </a:ext>
                </a:extLst>
              </a:tr>
              <a:tr h="320040">
                <a:tc>
                  <a:txBody>
                    <a:bodyPr/>
                    <a:lstStyle/>
                    <a:p>
                      <a:r>
                        <a:rPr lang="it-IT" b="1" dirty="0">
                          <a:solidFill>
                            <a:srgbClr val="002060"/>
                          </a:solidFill>
                        </a:rPr>
                        <a:t>4. Presupposti e obiettivi</a:t>
                      </a:r>
                    </a:p>
                  </a:txBody>
                  <a:tcPr/>
                </a:tc>
                <a:tc>
                  <a:txBody>
                    <a:bodyPr/>
                    <a:lstStyle/>
                    <a:p>
                      <a:pPr algn="ctr"/>
                      <a:endParaRPr lang="it-IT" b="1" dirty="0">
                        <a:solidFill>
                          <a:srgbClr val="00206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algn="just"/>
                      <a:r>
                        <a:rPr lang="it-IT" sz="1200" b="1" dirty="0">
                          <a:solidFill>
                            <a:srgbClr val="002060"/>
                          </a:solidFill>
                        </a:rPr>
                        <a:t>Cfr. slide n.1. Presupposti e obiettivi aziendali devono essere necessariamente distinti e non sovrapporsi. Quelli di gruppo e  individuali non possono coincidere in base alle indicazioni non solo della normativa sulla detassazione ma anche dell’Interpello 265/2022 e della Ris.55/2020</a:t>
                      </a:r>
                    </a:p>
                  </a:txBody>
                  <a:tcPr/>
                </a:tc>
                <a:extLst>
                  <a:ext uri="{0D108BD9-81ED-4DB2-BD59-A6C34878D82A}">
                    <a16:rowId xmlns:a16="http://schemas.microsoft.com/office/drawing/2014/main" val="2622755372"/>
                  </a:ext>
                </a:extLst>
              </a:tr>
              <a:tr h="320040">
                <a:tc>
                  <a:txBody>
                    <a:bodyPr/>
                    <a:lstStyle/>
                    <a:p>
                      <a:r>
                        <a:rPr lang="it-IT" b="1" dirty="0">
                          <a:solidFill>
                            <a:srgbClr val="002060"/>
                          </a:solidFill>
                        </a:rPr>
                        <a:t>5. Categorie e totalità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b="1" dirty="0">
                        <a:solidFill>
                          <a:srgbClr val="002060"/>
                        </a:solidFill>
                      </a:endParaRPr>
                    </a:p>
                  </a:txBody>
                  <a:tcPr/>
                </a:tc>
                <a:tc>
                  <a:txBody>
                    <a:bodyPr/>
                    <a:lstStyle/>
                    <a:p>
                      <a:pPr algn="just"/>
                      <a:r>
                        <a:rPr lang="it-IT" sz="1200" b="1" dirty="0">
                          <a:solidFill>
                            <a:srgbClr val="002060"/>
                          </a:solidFill>
                        </a:rPr>
                        <a:t>Sia i sistemi di </a:t>
                      </a:r>
                      <a:r>
                        <a:rPr lang="it-IT" sz="1200" b="1" dirty="0" err="1">
                          <a:solidFill>
                            <a:srgbClr val="002060"/>
                          </a:solidFill>
                        </a:rPr>
                        <a:t>PdR</a:t>
                      </a:r>
                      <a:r>
                        <a:rPr lang="it-IT" sz="1200" b="1" dirty="0">
                          <a:solidFill>
                            <a:srgbClr val="002060"/>
                          </a:solidFill>
                        </a:rPr>
                        <a:t> che i sistemi di welfare ordinario devono prevedere il rispetto dell’offerta a  categorie o totalità e parimenti il successivo credito welfare si sostanzia in beni e servizi, che salvo alcuni casi (es. FB del comma 3) richiedono tale requisito</a:t>
                      </a:r>
                    </a:p>
                  </a:txBody>
                  <a:tcPr/>
                </a:tc>
                <a:extLst>
                  <a:ext uri="{0D108BD9-81ED-4DB2-BD59-A6C34878D82A}">
                    <a16:rowId xmlns:a16="http://schemas.microsoft.com/office/drawing/2014/main" val="210112950"/>
                  </a:ext>
                </a:extLst>
              </a:tr>
              <a:tr h="447260">
                <a:tc>
                  <a:txBody>
                    <a:bodyPr/>
                    <a:lstStyle/>
                    <a:p>
                      <a:r>
                        <a:rPr lang="it-IT" b="1" dirty="0">
                          <a:solidFill>
                            <a:srgbClr val="002060"/>
                          </a:solidFill>
                        </a:rPr>
                        <a:t>6. Effetti sulle franchigie</a:t>
                      </a:r>
                    </a:p>
                  </a:txBody>
                  <a:tcPr/>
                </a:tc>
                <a:tc>
                  <a:txBody>
                    <a:bodyPr/>
                    <a:lstStyle/>
                    <a:p>
                      <a:pPr algn="ctr"/>
                      <a:endParaRPr lang="it-IT" b="1" dirty="0">
                        <a:solidFill>
                          <a:srgbClr val="00206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algn="just"/>
                      <a:r>
                        <a:rPr lang="it-IT" sz="1200" b="1" dirty="0">
                          <a:solidFill>
                            <a:srgbClr val="002060"/>
                          </a:solidFill>
                        </a:rPr>
                        <a:t>E’ una nota differenza che andrebbe eliminata. I versamenti a previdenza e sanità integrativa alimentati da </a:t>
                      </a:r>
                      <a:r>
                        <a:rPr lang="it-IT" sz="1200" b="1" dirty="0" err="1">
                          <a:solidFill>
                            <a:srgbClr val="002060"/>
                          </a:solidFill>
                        </a:rPr>
                        <a:t>PdR</a:t>
                      </a:r>
                      <a:r>
                        <a:rPr lang="it-IT" sz="1200" b="1" dirty="0">
                          <a:solidFill>
                            <a:srgbClr val="002060"/>
                          </a:solidFill>
                        </a:rPr>
                        <a:t> convertito non concorrono alla franchigia, che può dunque salire fino a 8164 e 6615. Viceversa i versamenti alimentati da W.O. concorrono al riempimento della franchigia</a:t>
                      </a:r>
                    </a:p>
                  </a:txBody>
                  <a:tcPr/>
                </a:tc>
                <a:extLst>
                  <a:ext uri="{0D108BD9-81ED-4DB2-BD59-A6C34878D82A}">
                    <a16:rowId xmlns:a16="http://schemas.microsoft.com/office/drawing/2014/main" val="2154981030"/>
                  </a:ext>
                </a:extLst>
              </a:tr>
              <a:tr h="438866">
                <a:tc>
                  <a:txBody>
                    <a:bodyPr/>
                    <a:lstStyle/>
                    <a:p>
                      <a:r>
                        <a:rPr lang="it-IT" b="1" dirty="0">
                          <a:solidFill>
                            <a:srgbClr val="002060"/>
                          </a:solidFill>
                        </a:rPr>
                        <a:t>7. Soglie/cancelletti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b="1" dirty="0">
                        <a:solidFill>
                          <a:srgbClr val="002060"/>
                        </a:solidFill>
                      </a:endParaRPr>
                    </a:p>
                  </a:txBody>
                  <a:tcPr/>
                </a:tc>
                <a:tc>
                  <a:txBody>
                    <a:bodyPr/>
                    <a:lstStyle/>
                    <a:p>
                      <a:pPr algn="just"/>
                      <a:r>
                        <a:rPr lang="it-IT" sz="1200" b="1" dirty="0">
                          <a:solidFill>
                            <a:srgbClr val="002060"/>
                          </a:solidFill>
                        </a:rPr>
                        <a:t>Possono essere previste sia nei sistemi di </a:t>
                      </a:r>
                      <a:r>
                        <a:rPr lang="it-IT" sz="1200" b="1" dirty="0" err="1">
                          <a:solidFill>
                            <a:srgbClr val="002060"/>
                          </a:solidFill>
                        </a:rPr>
                        <a:t>PdR</a:t>
                      </a:r>
                      <a:r>
                        <a:rPr lang="it-IT" sz="1200" b="1" dirty="0">
                          <a:solidFill>
                            <a:srgbClr val="002060"/>
                          </a:solidFill>
                        </a:rPr>
                        <a:t>, detassabili e non detassabili, sia nei piani Welfare ordinari</a:t>
                      </a:r>
                    </a:p>
                  </a:txBody>
                  <a:tcPr/>
                </a:tc>
                <a:extLst>
                  <a:ext uri="{0D108BD9-81ED-4DB2-BD59-A6C34878D82A}">
                    <a16:rowId xmlns:a16="http://schemas.microsoft.com/office/drawing/2014/main" val="81734624"/>
                  </a:ext>
                </a:extLst>
              </a:tr>
              <a:tr h="506894">
                <a:tc>
                  <a:txBody>
                    <a:bodyPr/>
                    <a:lstStyle/>
                    <a:p>
                      <a:r>
                        <a:rPr lang="it-IT" b="1" dirty="0">
                          <a:solidFill>
                            <a:srgbClr val="002060"/>
                          </a:solidFill>
                        </a:rPr>
                        <a:t>8. Negozialità /unilateralità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algn="ctr"/>
                      <a:endParaRPr lang="it-IT" b="1" dirty="0">
                        <a:solidFill>
                          <a:srgbClr val="002060"/>
                        </a:solidFill>
                      </a:endParaRPr>
                    </a:p>
                  </a:txBody>
                  <a:tcPr/>
                </a:tc>
                <a:tc>
                  <a:txBody>
                    <a:bodyPr/>
                    <a:lstStyle/>
                    <a:p>
                      <a:pPr algn="just"/>
                      <a:r>
                        <a:rPr lang="it-IT" sz="1200" b="1" dirty="0">
                          <a:solidFill>
                            <a:srgbClr val="002060"/>
                          </a:solidFill>
                        </a:rPr>
                        <a:t>Come noto, il Welfare ordinario può, dal 2016 essere sia unilaterale che contrattuale. </a:t>
                      </a:r>
                    </a:p>
                    <a:p>
                      <a:pPr algn="just"/>
                      <a:r>
                        <a:rPr lang="it-IT" sz="1200" b="1" dirty="0">
                          <a:solidFill>
                            <a:srgbClr val="002060"/>
                          </a:solidFill>
                        </a:rPr>
                        <a:t>I sistemi di </a:t>
                      </a:r>
                      <a:r>
                        <a:rPr lang="it-IT" sz="1200" b="1" dirty="0" err="1">
                          <a:solidFill>
                            <a:srgbClr val="002060"/>
                          </a:solidFill>
                        </a:rPr>
                        <a:t>PdR</a:t>
                      </a:r>
                      <a:r>
                        <a:rPr lang="it-IT" sz="1200" b="1" dirty="0">
                          <a:solidFill>
                            <a:srgbClr val="002060"/>
                          </a:solidFill>
                        </a:rPr>
                        <a:t> sono, per natura, solo contrattuali</a:t>
                      </a:r>
                    </a:p>
                  </a:txBody>
                  <a:tcPr/>
                </a:tc>
                <a:extLst>
                  <a:ext uri="{0D108BD9-81ED-4DB2-BD59-A6C34878D82A}">
                    <a16:rowId xmlns:a16="http://schemas.microsoft.com/office/drawing/2014/main" val="2662330995"/>
                  </a:ext>
                </a:extLst>
              </a:tr>
              <a:tr h="232575">
                <a:tc>
                  <a:txBody>
                    <a:bodyPr/>
                    <a:lstStyle/>
                    <a:p>
                      <a:r>
                        <a:rPr lang="it-IT" b="1" dirty="0">
                          <a:solidFill>
                            <a:srgbClr val="002060"/>
                          </a:solidFill>
                        </a:rPr>
                        <a:t>9. Obbligatorietà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b="1" dirty="0">
                        <a:solidFill>
                          <a:srgbClr val="002060"/>
                        </a:solidFill>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200" b="1" dirty="0">
                          <a:solidFill>
                            <a:srgbClr val="002060"/>
                          </a:solidFill>
                        </a:rPr>
                        <a:t>Anche il welfare ordinario unilaterale può essere obbligatoriamente vincolante, seguendo le indicazioni della Risposta a Interpello n.10/2019 </a:t>
                      </a:r>
                      <a:r>
                        <a:rPr lang="it-IT" sz="1200" b="1" dirty="0" err="1">
                          <a:solidFill>
                            <a:srgbClr val="002060"/>
                          </a:solidFill>
                        </a:rPr>
                        <a:t>AdE</a:t>
                      </a:r>
                      <a:endParaRPr lang="it-IT" sz="1200" b="1" dirty="0">
                        <a:solidFill>
                          <a:srgbClr val="002060"/>
                        </a:solidFill>
                      </a:endParaRPr>
                    </a:p>
                  </a:txBody>
                  <a:tcPr/>
                </a:tc>
                <a:extLst>
                  <a:ext uri="{0D108BD9-81ED-4DB2-BD59-A6C34878D82A}">
                    <a16:rowId xmlns:a16="http://schemas.microsoft.com/office/drawing/2014/main" val="2867746482"/>
                  </a:ext>
                </a:extLst>
              </a:tr>
              <a:tr h="542677">
                <a:tc>
                  <a:txBody>
                    <a:bodyPr/>
                    <a:lstStyle/>
                    <a:p>
                      <a:r>
                        <a:rPr lang="it-IT" b="1" dirty="0">
                          <a:solidFill>
                            <a:srgbClr val="002060"/>
                          </a:solidFill>
                        </a:rPr>
                        <a:t>10. Deducibilità da reddito d’impresa ex art.100 TUIR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002060"/>
                          </a:solidFill>
                        </a:rPr>
                        <a:t>●</a:t>
                      </a:r>
                    </a:p>
                  </a:txBody>
                  <a:tcPr/>
                </a:tc>
                <a:tc>
                  <a:txBody>
                    <a:bodyPr/>
                    <a:lstStyle/>
                    <a:p>
                      <a:pPr algn="ctr"/>
                      <a:endParaRPr lang="it-IT" b="1" dirty="0">
                        <a:solidFill>
                          <a:srgbClr val="002060"/>
                        </a:solidFill>
                      </a:endParaRPr>
                    </a:p>
                  </a:txBody>
                  <a:tcPr/>
                </a:tc>
                <a:tc>
                  <a:txBody>
                    <a:bodyPr/>
                    <a:lstStyle/>
                    <a:p>
                      <a:pPr algn="just"/>
                      <a:r>
                        <a:rPr lang="it-IT" sz="1200" b="1" dirty="0">
                          <a:solidFill>
                            <a:srgbClr val="002060"/>
                          </a:solidFill>
                        </a:rPr>
                        <a:t>Il Welfare ordinario unilaterale non obbligatorio, l’unico possibile prima della riforma del 2016, scontava la limitazione di deducibilità al 5xmille. Oggi il welfare ordinario unilaterale, se reso obbligatorio (</a:t>
                      </a:r>
                      <a:r>
                        <a:rPr lang="it-IT" sz="1200" b="1" dirty="0" err="1">
                          <a:solidFill>
                            <a:srgbClr val="002060"/>
                          </a:solidFill>
                        </a:rPr>
                        <a:t>cfr</a:t>
                      </a:r>
                      <a:r>
                        <a:rPr lang="it-IT" sz="1200" b="1" dirty="0">
                          <a:solidFill>
                            <a:srgbClr val="002060"/>
                          </a:solidFill>
                        </a:rPr>
                        <a:t> punto 9 sopra) è  integralmente deducibile come il </a:t>
                      </a:r>
                      <a:r>
                        <a:rPr lang="it-IT" sz="1200" b="1" dirty="0" err="1">
                          <a:solidFill>
                            <a:srgbClr val="002060"/>
                          </a:solidFill>
                        </a:rPr>
                        <a:t>PdR</a:t>
                      </a:r>
                      <a:endParaRPr lang="it-IT" sz="1200" b="1" dirty="0">
                        <a:solidFill>
                          <a:srgbClr val="002060"/>
                        </a:solidFill>
                      </a:endParaRPr>
                    </a:p>
                  </a:txBody>
                  <a:tcPr/>
                </a:tc>
                <a:extLst>
                  <a:ext uri="{0D108BD9-81ED-4DB2-BD59-A6C34878D82A}">
                    <a16:rowId xmlns:a16="http://schemas.microsoft.com/office/drawing/2014/main" val="2938050919"/>
                  </a:ext>
                </a:extLst>
              </a:tr>
            </a:tbl>
          </a:graphicData>
        </a:graphic>
      </p:graphicFrame>
    </p:spTree>
    <p:extLst>
      <p:ext uri="{BB962C8B-B14F-4D97-AF65-F5344CB8AC3E}">
        <p14:creationId xmlns:p14="http://schemas.microsoft.com/office/powerpoint/2010/main" val="1526113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4F755366-97CA-92F3-A992-634160171AA8}"/>
              </a:ext>
            </a:extLst>
          </p:cNvPr>
          <p:cNvGraphicFramePr>
            <a:graphicFrameLocks noGrp="1"/>
          </p:cNvGraphicFramePr>
          <p:nvPr>
            <p:extLst>
              <p:ext uri="{D42A27DB-BD31-4B8C-83A1-F6EECF244321}">
                <p14:modId xmlns:p14="http://schemas.microsoft.com/office/powerpoint/2010/main" val="1104749881"/>
              </p:ext>
            </p:extLst>
          </p:nvPr>
        </p:nvGraphicFramePr>
        <p:xfrm>
          <a:off x="341906" y="182881"/>
          <a:ext cx="11308082" cy="6128356"/>
        </p:xfrm>
        <a:graphic>
          <a:graphicData uri="http://schemas.openxmlformats.org/drawingml/2006/table">
            <a:tbl>
              <a:tblPr firstRow="1" bandRow="1">
                <a:tableStyleId>{5C22544A-7EE6-4342-B048-85BDC9FD1C3A}</a:tableStyleId>
              </a:tblPr>
              <a:tblGrid>
                <a:gridCol w="2007392">
                  <a:extLst>
                    <a:ext uri="{9D8B030D-6E8A-4147-A177-3AD203B41FA5}">
                      <a16:colId xmlns:a16="http://schemas.microsoft.com/office/drawing/2014/main" val="81459251"/>
                    </a:ext>
                  </a:extLst>
                </a:gridCol>
                <a:gridCol w="2405582">
                  <a:extLst>
                    <a:ext uri="{9D8B030D-6E8A-4147-A177-3AD203B41FA5}">
                      <a16:colId xmlns:a16="http://schemas.microsoft.com/office/drawing/2014/main" val="288853559"/>
                    </a:ext>
                  </a:extLst>
                </a:gridCol>
                <a:gridCol w="2584174">
                  <a:extLst>
                    <a:ext uri="{9D8B030D-6E8A-4147-A177-3AD203B41FA5}">
                      <a16:colId xmlns:a16="http://schemas.microsoft.com/office/drawing/2014/main" val="2253353319"/>
                    </a:ext>
                  </a:extLst>
                </a:gridCol>
                <a:gridCol w="1948069">
                  <a:extLst>
                    <a:ext uri="{9D8B030D-6E8A-4147-A177-3AD203B41FA5}">
                      <a16:colId xmlns:a16="http://schemas.microsoft.com/office/drawing/2014/main" val="3448133002"/>
                    </a:ext>
                  </a:extLst>
                </a:gridCol>
                <a:gridCol w="2362865">
                  <a:extLst>
                    <a:ext uri="{9D8B030D-6E8A-4147-A177-3AD203B41FA5}">
                      <a16:colId xmlns:a16="http://schemas.microsoft.com/office/drawing/2014/main" val="2828022729"/>
                    </a:ext>
                  </a:extLst>
                </a:gridCol>
              </a:tblGrid>
              <a:tr h="667909">
                <a:tc gridSpan="2">
                  <a:txBody>
                    <a:bodyPr/>
                    <a:lstStyle/>
                    <a:p>
                      <a:pPr algn="ctr"/>
                      <a:r>
                        <a:rPr lang="it-IT" b="1" dirty="0">
                          <a:solidFill>
                            <a:schemeClr val="bg1"/>
                          </a:solidFill>
                        </a:rPr>
                        <a:t>Presupposti e obiettivi</a:t>
                      </a:r>
                    </a:p>
                  </a:txBody>
                  <a:tcPr/>
                </a:tc>
                <a:tc hMerge="1">
                  <a:txBody>
                    <a:bodyPr/>
                    <a:lstStyle/>
                    <a:p>
                      <a:endParaRPr lang="it-IT" b="1" dirty="0">
                        <a:solidFill>
                          <a:srgbClr val="002060"/>
                        </a:solidFill>
                      </a:endParaRPr>
                    </a:p>
                  </a:txBody>
                  <a:tcPr/>
                </a:tc>
                <a:tc>
                  <a:txBody>
                    <a:bodyPr/>
                    <a:lstStyle/>
                    <a:p>
                      <a:r>
                        <a:rPr lang="it-IT" b="1" dirty="0">
                          <a:solidFill>
                            <a:schemeClr val="bg1"/>
                          </a:solidFill>
                        </a:rPr>
                        <a:t>Sistemi di </a:t>
                      </a:r>
                      <a:r>
                        <a:rPr lang="it-IT" b="1" dirty="0" err="1">
                          <a:solidFill>
                            <a:schemeClr val="bg1"/>
                          </a:solidFill>
                        </a:rPr>
                        <a:t>PdR</a:t>
                      </a:r>
                      <a:r>
                        <a:rPr lang="it-IT" b="1" dirty="0">
                          <a:solidFill>
                            <a:schemeClr val="bg1"/>
                          </a:solidFill>
                        </a:rPr>
                        <a:t> e </a:t>
                      </a:r>
                    </a:p>
                    <a:p>
                      <a:r>
                        <a:rPr lang="it-IT" b="1" dirty="0">
                          <a:solidFill>
                            <a:schemeClr val="bg1"/>
                          </a:solidFill>
                        </a:rPr>
                        <a:t>Welfare da conversione</a:t>
                      </a:r>
                    </a:p>
                  </a:txBody>
                  <a:tcPr/>
                </a:tc>
                <a:tc>
                  <a:txBody>
                    <a:bodyPr/>
                    <a:lstStyle/>
                    <a:p>
                      <a:r>
                        <a:rPr lang="it-IT" b="1" dirty="0">
                          <a:solidFill>
                            <a:schemeClr val="bg1"/>
                          </a:solidFill>
                        </a:rPr>
                        <a:t>Welfare ordinario o ‘puro’ o </a:t>
                      </a:r>
                      <a:r>
                        <a:rPr lang="it-IT" b="1" dirty="0" err="1">
                          <a:solidFill>
                            <a:schemeClr val="bg1"/>
                          </a:solidFill>
                        </a:rPr>
                        <a:t>OnTop</a:t>
                      </a:r>
                      <a:endParaRPr lang="it-IT" b="1" dirty="0">
                        <a:solidFill>
                          <a:schemeClr val="bg1"/>
                        </a:solidFill>
                      </a:endParaRPr>
                    </a:p>
                  </a:txBody>
                  <a:tcPr/>
                </a:tc>
                <a:tc>
                  <a:txBody>
                    <a:bodyPr/>
                    <a:lstStyle/>
                    <a:p>
                      <a:pPr algn="ctr"/>
                      <a:r>
                        <a:rPr lang="it-IT" b="1" dirty="0">
                          <a:solidFill>
                            <a:schemeClr val="bg1"/>
                          </a:solidFill>
                        </a:rPr>
                        <a:t>Fonti note e casi</a:t>
                      </a:r>
                    </a:p>
                  </a:txBody>
                  <a:tcPr/>
                </a:tc>
                <a:extLst>
                  <a:ext uri="{0D108BD9-81ED-4DB2-BD59-A6C34878D82A}">
                    <a16:rowId xmlns:a16="http://schemas.microsoft.com/office/drawing/2014/main" val="2145376029"/>
                  </a:ext>
                </a:extLst>
              </a:tr>
              <a:tr h="883929">
                <a:tc gridSpan="2">
                  <a:txBody>
                    <a:bodyPr/>
                    <a:lstStyle/>
                    <a:p>
                      <a:endParaRPr lang="it-IT" b="1" dirty="0">
                        <a:solidFill>
                          <a:srgbClr val="002060"/>
                        </a:solidFill>
                      </a:endParaRPr>
                    </a:p>
                    <a:p>
                      <a:r>
                        <a:rPr lang="it-IT" b="1" dirty="0">
                          <a:solidFill>
                            <a:srgbClr val="002060"/>
                          </a:solidFill>
                        </a:rPr>
                        <a:t>Obiettivi di gruppo</a:t>
                      </a:r>
                    </a:p>
                  </a:txBody>
                  <a:tcPr/>
                </a:tc>
                <a:tc hMerge="1">
                  <a:txBody>
                    <a:bodyPr/>
                    <a:lstStyle/>
                    <a:p>
                      <a:endParaRPr lang="it-IT" b="1" dirty="0">
                        <a:solidFill>
                          <a:srgbClr val="002060"/>
                        </a:solidFill>
                      </a:endParaRPr>
                    </a:p>
                  </a:txBody>
                  <a:tcPr/>
                </a:tc>
                <a:tc>
                  <a:txBody>
                    <a:bodyPr/>
                    <a:lstStyle/>
                    <a:p>
                      <a:pPr algn="ctr"/>
                      <a:endParaRPr lang="it-IT" b="1" dirty="0">
                        <a:solidFill>
                          <a:srgbClr val="002060"/>
                        </a:solidFill>
                      </a:endParaRPr>
                    </a:p>
                    <a:p>
                      <a:pPr algn="ctr"/>
                      <a:r>
                        <a:rPr lang="it-IT" b="1" dirty="0">
                          <a:solidFill>
                            <a:srgbClr val="002060"/>
                          </a:solidFill>
                        </a:rPr>
                        <a:t>NO</a:t>
                      </a:r>
                    </a:p>
                  </a:txBody>
                  <a:tcPr/>
                </a:tc>
                <a:tc>
                  <a:txBody>
                    <a:bodyPr/>
                    <a:lstStyle/>
                    <a:p>
                      <a:pPr algn="ctr"/>
                      <a:endParaRPr lang="it-IT" b="1" dirty="0">
                        <a:solidFill>
                          <a:srgbClr val="002060"/>
                        </a:solidFill>
                      </a:endParaRPr>
                    </a:p>
                    <a:p>
                      <a:pPr algn="ctr"/>
                      <a:r>
                        <a:rPr lang="it-IT" b="1" dirty="0">
                          <a:solidFill>
                            <a:srgbClr val="002060"/>
                          </a:solidFill>
                        </a:rPr>
                        <a:t>SI</a:t>
                      </a:r>
                    </a:p>
                  </a:txBody>
                  <a:tcPr/>
                </a:tc>
                <a:tc>
                  <a:txBody>
                    <a:bodyPr/>
                    <a:lstStyle/>
                    <a:p>
                      <a:pPr algn="ctr"/>
                      <a:endParaRPr lang="it-IT" sz="1400" b="1" dirty="0">
                        <a:solidFill>
                          <a:srgbClr val="002060"/>
                        </a:solidFill>
                      </a:endParaRPr>
                    </a:p>
                    <a:p>
                      <a:pPr algn="ctr"/>
                      <a:r>
                        <a:rPr lang="it-IT" sz="1400" b="1" dirty="0">
                          <a:solidFill>
                            <a:srgbClr val="002060"/>
                          </a:solidFill>
                        </a:rPr>
                        <a:t>Interpello 265/2022 </a:t>
                      </a:r>
                    </a:p>
                  </a:txBody>
                  <a:tcPr/>
                </a:tc>
                <a:extLst>
                  <a:ext uri="{0D108BD9-81ED-4DB2-BD59-A6C34878D82A}">
                    <a16:rowId xmlns:a16="http://schemas.microsoft.com/office/drawing/2014/main" val="2750270380"/>
                  </a:ext>
                </a:extLst>
              </a:tr>
              <a:tr h="1054694">
                <a:tc gridSpan="2">
                  <a:txBody>
                    <a:bodyPr/>
                    <a:lstStyle/>
                    <a:p>
                      <a:endParaRPr lang="it-IT" b="1" dirty="0">
                        <a:solidFill>
                          <a:srgbClr val="002060"/>
                        </a:solidFill>
                      </a:endParaRPr>
                    </a:p>
                    <a:p>
                      <a:r>
                        <a:rPr lang="it-IT" b="1" dirty="0">
                          <a:solidFill>
                            <a:srgbClr val="002060"/>
                          </a:solidFill>
                        </a:rPr>
                        <a:t>Obiettivi aziendali</a:t>
                      </a:r>
                    </a:p>
                  </a:txBody>
                  <a:tcPr/>
                </a:tc>
                <a:tc hMerge="1">
                  <a:txBody>
                    <a:bodyPr/>
                    <a:lstStyle/>
                    <a:p>
                      <a:endParaRPr lang="it-IT" b="1" dirty="0">
                        <a:solidFill>
                          <a:srgbClr val="002060"/>
                        </a:solidFill>
                      </a:endParaRPr>
                    </a:p>
                  </a:txBody>
                  <a:tcPr/>
                </a:tc>
                <a:tc>
                  <a:txBody>
                    <a:bodyPr/>
                    <a:lstStyle/>
                    <a:p>
                      <a:pPr algn="ctr"/>
                      <a:endParaRPr lang="it-IT" b="1" dirty="0">
                        <a:solidFill>
                          <a:srgbClr val="002060"/>
                        </a:solidFill>
                      </a:endParaRPr>
                    </a:p>
                    <a:p>
                      <a:pPr algn="ctr"/>
                      <a:r>
                        <a:rPr lang="it-IT" b="1" dirty="0">
                          <a:solidFill>
                            <a:srgbClr val="002060"/>
                          </a:solidFill>
                        </a:rPr>
                        <a:t>SI</a:t>
                      </a:r>
                    </a:p>
                  </a:txBody>
                  <a:tcPr/>
                </a:tc>
                <a:tc>
                  <a:txBody>
                    <a:bodyPr/>
                    <a:lstStyle/>
                    <a:p>
                      <a:pPr algn="ctr"/>
                      <a:endParaRPr lang="it-IT" b="1" dirty="0">
                        <a:solidFill>
                          <a:srgbClr val="002060"/>
                        </a:solidFill>
                      </a:endParaRPr>
                    </a:p>
                    <a:p>
                      <a:pPr algn="ctr"/>
                      <a:r>
                        <a:rPr lang="it-IT" b="1" dirty="0">
                          <a:solidFill>
                            <a:srgbClr val="002060"/>
                          </a:solidFill>
                        </a:rPr>
                        <a:t>SI</a:t>
                      </a:r>
                    </a:p>
                  </a:txBody>
                  <a:tcPr/>
                </a:tc>
                <a:tc>
                  <a:txBody>
                    <a:bodyPr/>
                    <a:lstStyle/>
                    <a:p>
                      <a:pPr algn="ctr"/>
                      <a:endParaRPr lang="it-IT" sz="1400" b="1" dirty="0">
                        <a:solidFill>
                          <a:srgbClr val="002060"/>
                        </a:solidFill>
                      </a:endParaRPr>
                    </a:p>
                    <a:p>
                      <a:pPr algn="ctr"/>
                      <a:r>
                        <a:rPr lang="it-IT" sz="1400" b="1" dirty="0">
                          <a:solidFill>
                            <a:srgbClr val="002060"/>
                          </a:solidFill>
                        </a:rPr>
                        <a:t>Normativa sulla detassazione</a:t>
                      </a:r>
                    </a:p>
                    <a:p>
                      <a:pPr algn="ctr"/>
                      <a:r>
                        <a:rPr lang="it-IT" sz="1400" b="1" dirty="0">
                          <a:solidFill>
                            <a:srgbClr val="002060"/>
                          </a:solidFill>
                        </a:rPr>
                        <a:t>Art.51 comma 2 TUIR</a:t>
                      </a:r>
                    </a:p>
                    <a:p>
                      <a:pPr algn="ctr"/>
                      <a:endParaRPr lang="it-IT" sz="1400" b="1" dirty="0">
                        <a:solidFill>
                          <a:srgbClr val="002060"/>
                        </a:solidFill>
                      </a:endParaRPr>
                    </a:p>
                  </a:txBody>
                  <a:tcPr/>
                </a:tc>
                <a:extLst>
                  <a:ext uri="{0D108BD9-81ED-4DB2-BD59-A6C34878D82A}">
                    <a16:rowId xmlns:a16="http://schemas.microsoft.com/office/drawing/2014/main" val="2346039766"/>
                  </a:ext>
                </a:extLst>
              </a:tr>
              <a:tr h="1072614">
                <a:tc gridSpan="2">
                  <a:txBody>
                    <a:bodyPr/>
                    <a:lstStyle/>
                    <a:p>
                      <a:r>
                        <a:rPr lang="it-IT" b="1" dirty="0">
                          <a:solidFill>
                            <a:srgbClr val="002060"/>
                          </a:solidFill>
                        </a:rPr>
                        <a:t>Obiettivi individuali </a:t>
                      </a:r>
                    </a:p>
                    <a:p>
                      <a:r>
                        <a:rPr lang="it-IT" b="1" dirty="0">
                          <a:solidFill>
                            <a:srgbClr val="002060"/>
                          </a:solidFill>
                        </a:rPr>
                        <a:t>della prestazione lavorativa </a:t>
                      </a:r>
                    </a:p>
                  </a:txBody>
                  <a:tcPr/>
                </a:tc>
                <a:tc hMerge="1">
                  <a:txBody>
                    <a:bodyPr/>
                    <a:lstStyle/>
                    <a:p>
                      <a:endParaRPr lang="it-IT" b="1" dirty="0">
                        <a:solidFill>
                          <a:srgbClr val="002060"/>
                        </a:solidFill>
                      </a:endParaRPr>
                    </a:p>
                  </a:txBody>
                  <a:tcPr/>
                </a:tc>
                <a:tc>
                  <a:txBody>
                    <a:bodyPr/>
                    <a:lstStyle/>
                    <a:p>
                      <a:pPr algn="ctr"/>
                      <a:endParaRPr lang="it-IT" b="1" dirty="0">
                        <a:solidFill>
                          <a:srgbClr val="002060"/>
                        </a:solidFill>
                      </a:endParaRPr>
                    </a:p>
                    <a:p>
                      <a:pPr algn="ctr"/>
                      <a:r>
                        <a:rPr lang="it-IT" b="1" dirty="0">
                          <a:solidFill>
                            <a:srgbClr val="002060"/>
                          </a:solidFill>
                        </a:rPr>
                        <a:t>SI</a:t>
                      </a:r>
                    </a:p>
                  </a:txBody>
                  <a:tcPr/>
                </a:tc>
                <a:tc>
                  <a:txBody>
                    <a:bodyPr/>
                    <a:lstStyle/>
                    <a:p>
                      <a:pPr algn="ctr"/>
                      <a:endParaRPr lang="it-IT" b="1" dirty="0">
                        <a:solidFill>
                          <a:srgbClr val="002060"/>
                        </a:solidFill>
                      </a:endParaRPr>
                    </a:p>
                    <a:p>
                      <a:pPr algn="ctr"/>
                      <a:r>
                        <a:rPr lang="it-IT" b="1" dirty="0">
                          <a:solidFill>
                            <a:srgbClr val="002060"/>
                          </a:solidFill>
                        </a:rPr>
                        <a:t>NO</a:t>
                      </a:r>
                    </a:p>
                  </a:txBody>
                  <a:tcPr/>
                </a:tc>
                <a:tc>
                  <a:txBody>
                    <a:bodyPr/>
                    <a:lstStyle/>
                    <a:p>
                      <a:pPr algn="ctr"/>
                      <a:endParaRPr lang="it-IT" sz="1400" b="1" dirty="0">
                        <a:solidFill>
                          <a:srgbClr val="002060"/>
                        </a:solidFill>
                      </a:endParaRPr>
                    </a:p>
                    <a:p>
                      <a:pPr algn="ctr"/>
                      <a:r>
                        <a:rPr lang="it-IT" sz="1400" b="1" dirty="0">
                          <a:solidFill>
                            <a:srgbClr val="002060"/>
                          </a:solidFill>
                        </a:rPr>
                        <a:t>Normativa sulla detassazione</a:t>
                      </a:r>
                    </a:p>
                    <a:p>
                      <a:pPr algn="ctr"/>
                      <a:r>
                        <a:rPr lang="it-IT" sz="1400" b="1" dirty="0">
                          <a:solidFill>
                            <a:srgbClr val="002060"/>
                          </a:solidFill>
                        </a:rPr>
                        <a:t>Ris.55/2020</a:t>
                      </a:r>
                    </a:p>
                  </a:txBody>
                  <a:tcPr/>
                </a:tc>
                <a:extLst>
                  <a:ext uri="{0D108BD9-81ED-4DB2-BD59-A6C34878D82A}">
                    <a16:rowId xmlns:a16="http://schemas.microsoft.com/office/drawing/2014/main" val="1557724444"/>
                  </a:ext>
                </a:extLst>
              </a:tr>
              <a:tr h="1158687">
                <a:tc gridSpan="2">
                  <a:txBody>
                    <a:bodyPr/>
                    <a:lstStyle/>
                    <a:p>
                      <a:r>
                        <a:rPr lang="it-IT" b="1" dirty="0">
                          <a:solidFill>
                            <a:srgbClr val="002060"/>
                          </a:solidFill>
                        </a:rPr>
                        <a:t>Performance individuali differenti dalla valutazione della prestazione lavorativa</a:t>
                      </a:r>
                    </a:p>
                  </a:txBody>
                  <a:tcPr/>
                </a:tc>
                <a:tc hMerge="1">
                  <a:txBody>
                    <a:bodyPr/>
                    <a:lstStyle/>
                    <a:p>
                      <a:endParaRPr lang="it-IT" b="1" dirty="0">
                        <a:solidFill>
                          <a:srgbClr val="002060"/>
                        </a:solidFill>
                      </a:endParaRPr>
                    </a:p>
                  </a:txBody>
                  <a:tcPr/>
                </a:tc>
                <a:tc>
                  <a:txBody>
                    <a:bodyPr/>
                    <a:lstStyle/>
                    <a:p>
                      <a:pPr algn="ctr"/>
                      <a:endParaRPr lang="it-IT" b="1" dirty="0">
                        <a:solidFill>
                          <a:srgbClr val="002060"/>
                        </a:solidFill>
                      </a:endParaRPr>
                    </a:p>
                    <a:p>
                      <a:pPr algn="ctr"/>
                      <a:r>
                        <a:rPr lang="it-IT" b="1" dirty="0">
                          <a:solidFill>
                            <a:srgbClr val="002060"/>
                          </a:solidFill>
                        </a:rPr>
                        <a:t>NO</a:t>
                      </a:r>
                    </a:p>
                  </a:txBody>
                  <a:tcPr/>
                </a:tc>
                <a:tc>
                  <a:txBody>
                    <a:bodyPr/>
                    <a:lstStyle/>
                    <a:p>
                      <a:pPr algn="ctr"/>
                      <a:endParaRPr lang="it-IT" b="1" dirty="0">
                        <a:solidFill>
                          <a:srgbClr val="002060"/>
                        </a:solidFill>
                      </a:endParaRPr>
                    </a:p>
                    <a:p>
                      <a:pPr algn="ctr"/>
                      <a:r>
                        <a:rPr lang="it-IT" b="1" dirty="0">
                          <a:solidFill>
                            <a:srgbClr val="002060"/>
                          </a:solidFill>
                        </a:rPr>
                        <a:t>SI</a:t>
                      </a:r>
                    </a:p>
                  </a:txBody>
                  <a:tcPr/>
                </a:tc>
                <a:tc>
                  <a:txBody>
                    <a:bodyPr/>
                    <a:lstStyle/>
                    <a:p>
                      <a:pPr algn="ctr"/>
                      <a:endParaRPr lang="it-IT" sz="1400" b="1" dirty="0">
                        <a:solidFill>
                          <a:srgbClr val="002060"/>
                        </a:solidFill>
                      </a:endParaRPr>
                    </a:p>
                    <a:p>
                      <a:pPr algn="ctr"/>
                      <a:r>
                        <a:rPr lang="it-IT" sz="1400" b="1" dirty="0">
                          <a:solidFill>
                            <a:srgbClr val="002060"/>
                          </a:solidFill>
                        </a:rPr>
                        <a:t>Art.51 comma 2 TUIR</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b="1" dirty="0">
                          <a:solidFill>
                            <a:srgbClr val="002060"/>
                          </a:solidFill>
                        </a:rPr>
                        <a:t>Ris.55/2020</a:t>
                      </a:r>
                    </a:p>
                    <a:p>
                      <a:pPr algn="ctr"/>
                      <a:endParaRPr lang="it-IT" sz="1400" b="1" dirty="0">
                        <a:solidFill>
                          <a:srgbClr val="002060"/>
                        </a:solidFill>
                      </a:endParaRPr>
                    </a:p>
                  </a:txBody>
                  <a:tcPr/>
                </a:tc>
                <a:extLst>
                  <a:ext uri="{0D108BD9-81ED-4DB2-BD59-A6C34878D82A}">
                    <a16:rowId xmlns:a16="http://schemas.microsoft.com/office/drawing/2014/main" val="3650134016"/>
                  </a:ext>
                </a:extLst>
              </a:tr>
              <a:tr h="469465">
                <a:tc rowSpan="3">
                  <a:txBody>
                    <a:bodyPr/>
                    <a:lstStyle/>
                    <a:p>
                      <a:r>
                        <a:rPr lang="it-IT" b="1" dirty="0">
                          <a:solidFill>
                            <a:srgbClr val="002060"/>
                          </a:solidFill>
                        </a:rPr>
                        <a:t>No obiettivi </a:t>
                      </a:r>
                    </a:p>
                  </a:txBody>
                  <a:tcPr/>
                </a:tc>
                <a:tc>
                  <a:txBody>
                    <a:bodyPr/>
                    <a:lstStyle/>
                    <a:p>
                      <a:r>
                        <a:rPr lang="it-IT" sz="1600" b="1" dirty="0">
                          <a:solidFill>
                            <a:srgbClr val="002060"/>
                          </a:solidFill>
                        </a:rPr>
                        <a:t>Legato alla retribuzione</a:t>
                      </a:r>
                    </a:p>
                  </a:txBody>
                  <a:tcPr/>
                </a:tc>
                <a:tc rowSpan="3">
                  <a:txBody>
                    <a:bodyPr/>
                    <a:lstStyle/>
                    <a:p>
                      <a:pPr algn="ctr"/>
                      <a:endParaRPr lang="it-IT" b="1" dirty="0">
                        <a:solidFill>
                          <a:srgbClr val="002060"/>
                        </a:solidFill>
                      </a:endParaRPr>
                    </a:p>
                    <a:p>
                      <a:pPr algn="ctr"/>
                      <a:r>
                        <a:rPr lang="it-IT" b="1" dirty="0">
                          <a:solidFill>
                            <a:srgbClr val="002060"/>
                          </a:solidFill>
                        </a:rPr>
                        <a:t>NO</a:t>
                      </a:r>
                    </a:p>
                  </a:txBody>
                  <a:tcPr/>
                </a:tc>
                <a:tc rowSpan="3">
                  <a:txBody>
                    <a:bodyPr/>
                    <a:lstStyle/>
                    <a:p>
                      <a:pPr algn="ctr"/>
                      <a:endParaRPr lang="it-IT" b="1" dirty="0">
                        <a:solidFill>
                          <a:srgbClr val="002060"/>
                        </a:solidFill>
                      </a:endParaRPr>
                    </a:p>
                    <a:p>
                      <a:pPr algn="ctr"/>
                      <a:r>
                        <a:rPr lang="it-IT" b="1" dirty="0">
                          <a:solidFill>
                            <a:srgbClr val="002060"/>
                          </a:solidFill>
                        </a:rPr>
                        <a:t>SI</a:t>
                      </a:r>
                    </a:p>
                  </a:txBody>
                  <a:tcPr/>
                </a:tc>
                <a:tc rowSpan="3">
                  <a:txBody>
                    <a:bodyPr/>
                    <a:lstStyle/>
                    <a:p>
                      <a:pPr algn="ctr"/>
                      <a:endParaRPr lang="it-IT" sz="1400" b="1" dirty="0">
                        <a:solidFill>
                          <a:srgbClr val="002060"/>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b="1" dirty="0">
                          <a:solidFill>
                            <a:srgbClr val="002060"/>
                          </a:solidFill>
                        </a:rPr>
                        <a:t>Normativa sulla detassazione</a:t>
                      </a:r>
                    </a:p>
                    <a:p>
                      <a:pPr algn="ctr"/>
                      <a:r>
                        <a:rPr lang="it-IT" sz="1400" b="1" dirty="0">
                          <a:solidFill>
                            <a:srgbClr val="002060"/>
                          </a:solidFill>
                        </a:rPr>
                        <a:t>Art.51 comma 2 TUIR</a:t>
                      </a:r>
                    </a:p>
                  </a:txBody>
                  <a:tcPr/>
                </a:tc>
                <a:extLst>
                  <a:ext uri="{0D108BD9-81ED-4DB2-BD59-A6C34878D82A}">
                    <a16:rowId xmlns:a16="http://schemas.microsoft.com/office/drawing/2014/main" val="1283805124"/>
                  </a:ext>
                </a:extLst>
              </a:tr>
              <a:tr h="410529">
                <a:tc vMerge="1">
                  <a:txBody>
                    <a:bodyPr/>
                    <a:lstStyle/>
                    <a:p>
                      <a:endParaRPr lang="it-IT"/>
                    </a:p>
                  </a:txBody>
                  <a:tcPr/>
                </a:tc>
                <a:tc>
                  <a:txBody>
                    <a:bodyPr/>
                    <a:lstStyle/>
                    <a:p>
                      <a:r>
                        <a:rPr lang="it-IT" sz="1600" b="1" dirty="0">
                          <a:solidFill>
                            <a:srgbClr val="002060"/>
                          </a:solidFill>
                        </a:rPr>
                        <a:t>Altrimenti differenziato</a:t>
                      </a:r>
                    </a:p>
                  </a:txBody>
                  <a:tcPr/>
                </a:tc>
                <a:tc vMerge="1">
                  <a:txBody>
                    <a:bodyPr/>
                    <a:lstStyle/>
                    <a:p>
                      <a:endParaRPr lang="it-IT"/>
                    </a:p>
                  </a:txBody>
                  <a:tcPr/>
                </a:tc>
                <a:tc vMerge="1">
                  <a:txBody>
                    <a:bodyPr/>
                    <a:lstStyle/>
                    <a:p>
                      <a:endParaRPr lang="it-IT"/>
                    </a:p>
                  </a:txBody>
                  <a:tcPr/>
                </a:tc>
                <a:tc vMerge="1">
                  <a:txBody>
                    <a:bodyPr/>
                    <a:lstStyle/>
                    <a:p>
                      <a:endParaRPr lang="it-IT"/>
                    </a:p>
                  </a:txBody>
                  <a:tcPr/>
                </a:tc>
                <a:extLst>
                  <a:ext uri="{0D108BD9-81ED-4DB2-BD59-A6C34878D82A}">
                    <a16:rowId xmlns:a16="http://schemas.microsoft.com/office/drawing/2014/main" val="91100489"/>
                  </a:ext>
                </a:extLst>
              </a:tr>
              <a:tr h="410529">
                <a:tc vMerge="1">
                  <a:txBody>
                    <a:bodyPr/>
                    <a:lstStyle/>
                    <a:p>
                      <a:endParaRPr lang="it-IT"/>
                    </a:p>
                  </a:txBody>
                  <a:tcPr/>
                </a:tc>
                <a:tc>
                  <a:txBody>
                    <a:bodyPr/>
                    <a:lstStyle/>
                    <a:p>
                      <a:r>
                        <a:rPr lang="it-IT" sz="1600" b="1" dirty="0" err="1">
                          <a:solidFill>
                            <a:srgbClr val="002060"/>
                          </a:solidFill>
                        </a:rPr>
                        <a:t>Flat</a:t>
                      </a:r>
                      <a:endParaRPr lang="it-IT" sz="1600" b="1" dirty="0">
                        <a:solidFill>
                          <a:srgbClr val="002060"/>
                        </a:solidFill>
                      </a:endParaRPr>
                    </a:p>
                  </a:txBody>
                  <a:tcPr/>
                </a:tc>
                <a:tc vMerge="1">
                  <a:txBody>
                    <a:bodyPr/>
                    <a:lstStyle/>
                    <a:p>
                      <a:endParaRPr lang="it-IT"/>
                    </a:p>
                  </a:txBody>
                  <a:tcPr/>
                </a:tc>
                <a:tc vMerge="1">
                  <a:txBody>
                    <a:bodyPr/>
                    <a:lstStyle/>
                    <a:p>
                      <a:endParaRPr lang="it-IT"/>
                    </a:p>
                  </a:txBody>
                  <a:tcPr/>
                </a:tc>
                <a:tc vMerge="1">
                  <a:txBody>
                    <a:bodyPr/>
                    <a:lstStyle/>
                    <a:p>
                      <a:endParaRPr lang="it-IT"/>
                    </a:p>
                  </a:txBody>
                  <a:tcPr/>
                </a:tc>
                <a:extLst>
                  <a:ext uri="{0D108BD9-81ED-4DB2-BD59-A6C34878D82A}">
                    <a16:rowId xmlns:a16="http://schemas.microsoft.com/office/drawing/2014/main" val="1725547971"/>
                  </a:ext>
                </a:extLst>
              </a:tr>
            </a:tbl>
          </a:graphicData>
        </a:graphic>
      </p:graphicFrame>
    </p:spTree>
    <p:extLst>
      <p:ext uri="{BB962C8B-B14F-4D97-AF65-F5344CB8AC3E}">
        <p14:creationId xmlns:p14="http://schemas.microsoft.com/office/powerpoint/2010/main" val="1156332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26041DD6-B347-FFAF-791E-65D9B4850F7D}"/>
              </a:ext>
            </a:extLst>
          </p:cNvPr>
          <p:cNvGraphicFramePr>
            <a:graphicFrameLocks noGrp="1"/>
          </p:cNvGraphicFramePr>
          <p:nvPr>
            <p:extLst>
              <p:ext uri="{D42A27DB-BD31-4B8C-83A1-F6EECF244321}">
                <p14:modId xmlns:p14="http://schemas.microsoft.com/office/powerpoint/2010/main" val="2032375188"/>
              </p:ext>
            </p:extLst>
          </p:nvPr>
        </p:nvGraphicFramePr>
        <p:xfrm>
          <a:off x="125234" y="79515"/>
          <a:ext cx="11941532" cy="6569101"/>
        </p:xfrm>
        <a:graphic>
          <a:graphicData uri="http://schemas.openxmlformats.org/drawingml/2006/table">
            <a:tbl>
              <a:tblPr firstRow="1" bandRow="1">
                <a:tableStyleId>{5C22544A-7EE6-4342-B048-85BDC9FD1C3A}</a:tableStyleId>
              </a:tblPr>
              <a:tblGrid>
                <a:gridCol w="1319922">
                  <a:extLst>
                    <a:ext uri="{9D8B030D-6E8A-4147-A177-3AD203B41FA5}">
                      <a16:colId xmlns:a16="http://schemas.microsoft.com/office/drawing/2014/main" val="2419392069"/>
                    </a:ext>
                  </a:extLst>
                </a:gridCol>
                <a:gridCol w="5683200">
                  <a:extLst>
                    <a:ext uri="{9D8B030D-6E8A-4147-A177-3AD203B41FA5}">
                      <a16:colId xmlns:a16="http://schemas.microsoft.com/office/drawing/2014/main" val="3268909080"/>
                    </a:ext>
                  </a:extLst>
                </a:gridCol>
                <a:gridCol w="4938410">
                  <a:extLst>
                    <a:ext uri="{9D8B030D-6E8A-4147-A177-3AD203B41FA5}">
                      <a16:colId xmlns:a16="http://schemas.microsoft.com/office/drawing/2014/main" val="1704531645"/>
                    </a:ext>
                  </a:extLst>
                </a:gridCol>
              </a:tblGrid>
              <a:tr h="381661">
                <a:tc>
                  <a:txBody>
                    <a:bodyPr/>
                    <a:lstStyle/>
                    <a:p>
                      <a:endParaRPr lang="it-IT" dirty="0"/>
                    </a:p>
                  </a:txBody>
                  <a:tcPr/>
                </a:tc>
                <a:tc>
                  <a:txBody>
                    <a:bodyPr/>
                    <a:lstStyle/>
                    <a:p>
                      <a:r>
                        <a:rPr lang="it-IT" dirty="0"/>
                        <a:t>Fattispecie </a:t>
                      </a:r>
                    </a:p>
                  </a:txBody>
                  <a:tcPr/>
                </a:tc>
                <a:tc>
                  <a:txBody>
                    <a:bodyPr/>
                    <a:lstStyle/>
                    <a:p>
                      <a:r>
                        <a:rPr lang="it-IT" dirty="0"/>
                        <a:t>Risposta dell’Agenzia</a:t>
                      </a:r>
                    </a:p>
                  </a:txBody>
                  <a:tcPr/>
                </a:tc>
                <a:extLst>
                  <a:ext uri="{0D108BD9-81ED-4DB2-BD59-A6C34878D82A}">
                    <a16:rowId xmlns:a16="http://schemas.microsoft.com/office/drawing/2014/main" val="229992586"/>
                  </a:ext>
                </a:extLst>
              </a:tr>
              <a:tr h="6031064">
                <a:tc>
                  <a:txBody>
                    <a:bodyPr/>
                    <a:lstStyle/>
                    <a:p>
                      <a:r>
                        <a:rPr lang="it-IT" sz="1400" b="1" dirty="0">
                          <a:solidFill>
                            <a:srgbClr val="002060"/>
                          </a:solidFill>
                        </a:rPr>
                        <a:t>RISPOSTA A INTERPELLO n. 904-791/2017</a:t>
                      </a:r>
                    </a:p>
                  </a:txBody>
                  <a:tcPr/>
                </a:tc>
                <a:tc>
                  <a:txBody>
                    <a:bodyPr/>
                    <a:lstStyle/>
                    <a:p>
                      <a:pPr algn="just"/>
                      <a:r>
                        <a:rPr lang="it-IT" sz="1600" b="1" dirty="0">
                          <a:solidFill>
                            <a:srgbClr val="002060"/>
                          </a:solidFill>
                        </a:rPr>
                        <a:t>La società istante, (…) rappresenta di aver deciso di varare un Piano Welfare a carattere premiale ed incentivante, rivolto a tutti i dipendenti, mediante il  ricorso e la messa a loro disposizione di una specifica piattaforma web personalizzabile che consentirebbe alla generalità di essi la fruizione integrata e flessibile del basket di servizi previsti dal medesimo Piano Welfare attraverso l'assegnazione di un budget di spesa "figurativo" (c.d. "credito welfare"), totalmente a carico del datore di lavoro e non rimborsabile, pari a 1.500,00 euro annui per ogni dipendente da utilizzare secondo le proprie necessità ed esigenze.</a:t>
                      </a:r>
                    </a:p>
                    <a:p>
                      <a:pPr algn="just"/>
                      <a:r>
                        <a:rPr lang="it-IT" sz="1600" b="1" dirty="0">
                          <a:solidFill>
                            <a:srgbClr val="002060"/>
                          </a:solidFill>
                        </a:rPr>
                        <a:t>In particolare, per il primo anno di vigenza del Piano Welfare, si intende assegnare a ciascun dipendente tale importo al raggiungimento del 100 per cento di un determinato obiettivo individuale precisando che la somma verrebbe proporzionalmente ridotta nell'ipotesi di raggiungimento di un risultato inferiore.</a:t>
                      </a:r>
                    </a:p>
                    <a:p>
                      <a:pPr algn="just"/>
                      <a:r>
                        <a:rPr lang="it-IT" sz="1600" b="1" dirty="0">
                          <a:solidFill>
                            <a:srgbClr val="002060"/>
                          </a:solidFill>
                        </a:rPr>
                        <a:t>Con riferimento, invece, al secondo anno di vigenza del Piano Welfare, si intende assegnare a ciascun dipendente il credito di 1.500,00 euro al raggiungimento del 100 per cento di un determinato obiettivo aziendale (livello di fatturato annuo atteso) con la precisazione che, in mancanza e comunque entro uno scarto massimo al ribasso del 10 per cento, tale importo verrebbe rapportato ad una determinata percentuale (nello specifico il 3 per cento) della RAL individuale. </a:t>
                      </a:r>
                    </a:p>
                  </a:txBody>
                  <a:tcPr/>
                </a:tc>
                <a:tc>
                  <a:txBody>
                    <a:bodyPr/>
                    <a:lstStyle/>
                    <a:p>
                      <a:pPr algn="just"/>
                      <a:r>
                        <a:rPr lang="it-IT" sz="1600" b="1" dirty="0">
                          <a:solidFill>
                            <a:srgbClr val="002060"/>
                          </a:solidFill>
                        </a:rPr>
                        <a:t>Nel caso di specie, la struttura del Piano Welfare di cui trattasi (che subordina l'accesso ai vari servizi al raggiungimento di determinati obiettivi di performance aziendale ed individuale con espressa indicazione del "credito welfare" attribuibile in funzione del livello di ottenimento di tali obiettivi), così come descritta, non parrebbe contrastare con la finalità delle norme agevolative in commento, questa Direzione regionale ritiene che, nel caso in esame, sussistano, in capo alla società istante, i presupposti per escludere da imposizione sul reddito di lavoro dipendente il valore dei servizi offerti alla generalità dei propri dipendenti rientranti, astrattamente, nelle fattispecie </a:t>
                      </a:r>
                      <a:r>
                        <a:rPr lang="it-IT" sz="1600" b="1" dirty="0" err="1">
                          <a:solidFill>
                            <a:srgbClr val="002060"/>
                          </a:solidFill>
                        </a:rPr>
                        <a:t>esentative</a:t>
                      </a:r>
                      <a:r>
                        <a:rPr lang="it-IT" sz="1600" b="1" dirty="0">
                          <a:solidFill>
                            <a:srgbClr val="002060"/>
                          </a:solidFill>
                        </a:rPr>
                        <a:t> di cui ai commi 2 e 3 dell'articolo 51 del TUIR in relazione al primo ed al secondo anno di vigenza del Piano Welfare.</a:t>
                      </a:r>
                    </a:p>
                  </a:txBody>
                  <a:tcPr/>
                </a:tc>
                <a:extLst>
                  <a:ext uri="{0D108BD9-81ED-4DB2-BD59-A6C34878D82A}">
                    <a16:rowId xmlns:a16="http://schemas.microsoft.com/office/drawing/2014/main" val="3801143819"/>
                  </a:ext>
                </a:extLst>
              </a:tr>
            </a:tbl>
          </a:graphicData>
        </a:graphic>
      </p:graphicFrame>
    </p:spTree>
    <p:extLst>
      <p:ext uri="{BB962C8B-B14F-4D97-AF65-F5344CB8AC3E}">
        <p14:creationId xmlns:p14="http://schemas.microsoft.com/office/powerpoint/2010/main" val="1780608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26041DD6-B347-FFAF-791E-65D9B4850F7D}"/>
              </a:ext>
            </a:extLst>
          </p:cNvPr>
          <p:cNvGraphicFramePr>
            <a:graphicFrameLocks noGrp="1"/>
          </p:cNvGraphicFramePr>
          <p:nvPr>
            <p:extLst>
              <p:ext uri="{D42A27DB-BD31-4B8C-83A1-F6EECF244321}">
                <p14:modId xmlns:p14="http://schemas.microsoft.com/office/powerpoint/2010/main" val="517248937"/>
              </p:ext>
            </p:extLst>
          </p:nvPr>
        </p:nvGraphicFramePr>
        <p:xfrm>
          <a:off x="0" y="0"/>
          <a:ext cx="12135678" cy="6797040"/>
        </p:xfrm>
        <a:graphic>
          <a:graphicData uri="http://schemas.openxmlformats.org/drawingml/2006/table">
            <a:tbl>
              <a:tblPr firstRow="1" bandRow="1">
                <a:tableStyleId>{5C22544A-7EE6-4342-B048-85BDC9FD1C3A}</a:tableStyleId>
              </a:tblPr>
              <a:tblGrid>
                <a:gridCol w="1304014">
                  <a:extLst>
                    <a:ext uri="{9D8B030D-6E8A-4147-A177-3AD203B41FA5}">
                      <a16:colId xmlns:a16="http://schemas.microsoft.com/office/drawing/2014/main" val="2419392069"/>
                    </a:ext>
                  </a:extLst>
                </a:gridCol>
                <a:gridCol w="5812965">
                  <a:extLst>
                    <a:ext uri="{9D8B030D-6E8A-4147-A177-3AD203B41FA5}">
                      <a16:colId xmlns:a16="http://schemas.microsoft.com/office/drawing/2014/main" val="3268909080"/>
                    </a:ext>
                  </a:extLst>
                </a:gridCol>
                <a:gridCol w="5018699">
                  <a:extLst>
                    <a:ext uri="{9D8B030D-6E8A-4147-A177-3AD203B41FA5}">
                      <a16:colId xmlns:a16="http://schemas.microsoft.com/office/drawing/2014/main" val="1704531645"/>
                    </a:ext>
                  </a:extLst>
                </a:gridCol>
              </a:tblGrid>
              <a:tr h="341906">
                <a:tc>
                  <a:txBody>
                    <a:bodyPr/>
                    <a:lstStyle/>
                    <a:p>
                      <a:endParaRPr lang="it-IT" dirty="0"/>
                    </a:p>
                  </a:txBody>
                  <a:tcPr/>
                </a:tc>
                <a:tc>
                  <a:txBody>
                    <a:bodyPr/>
                    <a:lstStyle/>
                    <a:p>
                      <a:r>
                        <a:rPr lang="it-IT" dirty="0"/>
                        <a:t>Fattispecie </a:t>
                      </a:r>
                    </a:p>
                  </a:txBody>
                  <a:tcPr/>
                </a:tc>
                <a:tc>
                  <a:txBody>
                    <a:bodyPr/>
                    <a:lstStyle/>
                    <a:p>
                      <a:r>
                        <a:rPr lang="it-IT" dirty="0"/>
                        <a:t>Risposta dell’Agenzia</a:t>
                      </a:r>
                    </a:p>
                  </a:txBody>
                  <a:tcPr/>
                </a:tc>
                <a:extLst>
                  <a:ext uri="{0D108BD9-81ED-4DB2-BD59-A6C34878D82A}">
                    <a16:rowId xmlns:a16="http://schemas.microsoft.com/office/drawing/2014/main" val="229992586"/>
                  </a:ext>
                </a:extLst>
              </a:tr>
              <a:tr h="6035676">
                <a:tc>
                  <a:txBody>
                    <a:bodyPr/>
                    <a:lstStyle/>
                    <a:p>
                      <a:r>
                        <a:rPr lang="it-IT" sz="1500" b="1" dirty="0">
                          <a:solidFill>
                            <a:srgbClr val="002060"/>
                          </a:solidFill>
                        </a:rPr>
                        <a:t>RISOLUZIONE N. 55 /E </a:t>
                      </a:r>
                    </a:p>
                    <a:p>
                      <a:r>
                        <a:rPr lang="it-IT" sz="1500" b="1" dirty="0">
                          <a:solidFill>
                            <a:srgbClr val="002060"/>
                          </a:solidFill>
                        </a:rPr>
                        <a:t>2020</a:t>
                      </a:r>
                    </a:p>
                  </a:txBody>
                  <a:tcPr/>
                </a:tc>
                <a:tc>
                  <a:txBody>
                    <a:bodyPr/>
                    <a:lstStyle/>
                    <a:p>
                      <a:pPr algn="just"/>
                      <a:r>
                        <a:rPr lang="it-IT" sz="1600" b="1" dirty="0">
                          <a:solidFill>
                            <a:srgbClr val="002060"/>
                          </a:solidFill>
                        </a:rPr>
                        <a:t>La Società ALFA ha intenzione di adottare un piano welfare a carattere premiale ed incentivante per l’accrescimento della motivazione dei propri dipendenti.</a:t>
                      </a:r>
                    </a:p>
                    <a:p>
                      <a:pPr algn="just"/>
                      <a:r>
                        <a:rPr lang="it-IT" sz="1600" b="1" dirty="0">
                          <a:solidFill>
                            <a:srgbClr val="002060"/>
                          </a:solidFill>
                        </a:rPr>
                        <a:t>Il predetto piano è rivolto ai lavoratori appartenenti all’area aziendale “Service” e a quelli il cui luogo di lavoro è identificato in “Headquarter”, con almeno 2 anni di anzianità di servizio in azienda, alla data del 31/12/2018, e con un orario di lavoro giornaliero di almeno 6 ore.</a:t>
                      </a:r>
                    </a:p>
                    <a:p>
                      <a:pPr algn="just"/>
                      <a:r>
                        <a:rPr lang="it-IT" sz="1600" b="1" dirty="0">
                          <a:solidFill>
                            <a:srgbClr val="002060"/>
                          </a:solidFill>
                        </a:rPr>
                        <a:t>Il Piano welfare è attivato con due distinti regolamenti aziendali che, al raggiungimento di un obiettivo minimo di fatturato per l’annualità 2019, riconosce ai citati dipendenti un credito welfare per l’anno 2020 da utilizzare attraverso una specifica piattaforma web che consentirebbe ai destinatari la fruizione di utilità specificatamente individuate.</a:t>
                      </a:r>
                    </a:p>
                    <a:p>
                      <a:pPr algn="just"/>
                      <a:r>
                        <a:rPr lang="it-IT" sz="1600" b="1" dirty="0">
                          <a:solidFill>
                            <a:srgbClr val="002060"/>
                          </a:solidFill>
                        </a:rPr>
                        <a:t>In particolare, l’importo del credito welfare riconosciuto ai dipendenti è graduato per livello di inquadramento e anzianità di servizio, e riparametrato in caso di fatturato inferiore all’obiettivo prestabilito.</a:t>
                      </a:r>
                    </a:p>
                    <a:p>
                      <a:pPr algn="just"/>
                      <a:r>
                        <a:rPr lang="it-IT" sz="1600" b="1" dirty="0">
                          <a:solidFill>
                            <a:srgbClr val="002060"/>
                          </a:solidFill>
                        </a:rPr>
                        <a:t>Inoltre i regolamenti fissano l’arco temporale, 15 gennaio/30 novembre 2020, quale periodo per l’utilizzo del credito welfare, prevedendo che quanto non utilizzato nel predetto periodo, sarà versato alla posizione individuale di previdenza  complementare o azzerato. </a:t>
                      </a:r>
                    </a:p>
                    <a:p>
                      <a:pPr algn="just"/>
                      <a:r>
                        <a:rPr lang="it-IT" sz="1600" b="1" dirty="0">
                          <a:solidFill>
                            <a:srgbClr val="002060"/>
                          </a:solidFill>
                        </a:rPr>
                        <a:t>Il contenuto del Piano è obbligatorio ed immodificabile per tutta la sua durata e prevede l’accesso ad un medesimo paniere di benefit per entrambe le categorie di lavoratori.</a:t>
                      </a:r>
                      <a:endParaRPr lang="it-IT" sz="1600" dirty="0"/>
                    </a:p>
                  </a:txBody>
                  <a:tcPr/>
                </a:tc>
                <a:tc>
                  <a:txBody>
                    <a:bodyPr/>
                    <a:lstStyle/>
                    <a:p>
                      <a:r>
                        <a:rPr lang="it-IT" sz="1600" b="1" dirty="0">
                          <a:solidFill>
                            <a:srgbClr val="002060"/>
                          </a:solidFill>
                        </a:rPr>
                        <a:t>…qualora tali benefit rispondano a </a:t>
                      </a:r>
                      <a:r>
                        <a:rPr lang="it-IT" sz="1600" b="1" u="sng" dirty="0">
                          <a:solidFill>
                            <a:srgbClr val="002060"/>
                          </a:solidFill>
                        </a:rPr>
                        <a:t>finalità retributive </a:t>
                      </a:r>
                      <a:r>
                        <a:rPr lang="it-IT" sz="1600" b="1" dirty="0">
                          <a:solidFill>
                            <a:srgbClr val="002060"/>
                          </a:solidFill>
                        </a:rPr>
                        <a:t>(ad esempio, per incentivare la performance del lavoratore o di ben individuati gruppi di lavoratori), il regime di totale o parziale esenzione non può trovare applicazione.</a:t>
                      </a:r>
                    </a:p>
                    <a:p>
                      <a:endParaRPr lang="it-IT" sz="1000" b="1" dirty="0">
                        <a:solidFill>
                          <a:srgbClr val="002060"/>
                        </a:solidFill>
                      </a:endParaRPr>
                    </a:p>
                    <a:p>
                      <a:pPr algn="just"/>
                      <a:r>
                        <a:rPr lang="it-IT" sz="1600" b="1" dirty="0">
                          <a:solidFill>
                            <a:srgbClr val="002060"/>
                          </a:solidFill>
                        </a:rPr>
                        <a:t>In particolare, si ritiene coerente (…) il piano welfare che premia i lavoratori dell’azienda che abbia incrementato il proprio fatturato, con una graduazione dell’erogazione dei benefit in base alla Retribuzione Annuale Lorda, mentre non appare in linea con le medesime disposizioni, una </a:t>
                      </a:r>
                      <a:r>
                        <a:rPr lang="it-IT" sz="1600" b="1" u="sng" dirty="0">
                          <a:solidFill>
                            <a:srgbClr val="002060"/>
                          </a:solidFill>
                        </a:rPr>
                        <a:t>ripartizione effettuata in base alle presenze/assenze dei lavoratori in azienda </a:t>
                      </a:r>
                      <a:r>
                        <a:rPr lang="it-IT" sz="1600" b="1" dirty="0">
                          <a:solidFill>
                            <a:srgbClr val="002060"/>
                          </a:solidFill>
                        </a:rPr>
                        <a:t>oppure una </a:t>
                      </a:r>
                      <a:r>
                        <a:rPr lang="it-IT" sz="1600" b="1" u="sng" dirty="0">
                          <a:solidFill>
                            <a:srgbClr val="002060"/>
                          </a:solidFill>
                        </a:rPr>
                        <a:t>erogazione in sostituzione di somme costituenti retribuzione fissa o variabile </a:t>
                      </a:r>
                      <a:r>
                        <a:rPr lang="it-IT" sz="1600" b="1" dirty="0">
                          <a:solidFill>
                            <a:srgbClr val="002060"/>
                          </a:solidFill>
                        </a:rPr>
                        <a:t>dei lavoratori.</a:t>
                      </a:r>
                    </a:p>
                    <a:p>
                      <a:pPr algn="just"/>
                      <a:endParaRPr lang="it-IT" sz="1000" b="1" dirty="0">
                        <a:solidFill>
                          <a:srgbClr val="002060"/>
                        </a:solidFill>
                      </a:endParaRPr>
                    </a:p>
                    <a:p>
                      <a:pPr algn="just"/>
                      <a:r>
                        <a:rPr lang="it-IT" sz="1600" b="1" dirty="0">
                          <a:solidFill>
                            <a:srgbClr val="002060"/>
                          </a:solidFill>
                        </a:rPr>
                        <a:t>La ratio (…) non viene meno nell’ipotesi in cui tali beni e servizi siano erogati a </a:t>
                      </a:r>
                      <a:r>
                        <a:rPr lang="it-IT" sz="1600" b="1" u="sng" dirty="0">
                          <a:solidFill>
                            <a:srgbClr val="002060"/>
                          </a:solidFill>
                        </a:rPr>
                        <a:t>titolo premiale, ovvero per gratificare i lavoratori del raggiungimento di un obiettivo aziendale</a:t>
                      </a:r>
                      <a:r>
                        <a:rPr lang="it-IT" sz="1600" b="1" dirty="0">
                          <a:solidFill>
                            <a:srgbClr val="002060"/>
                          </a:solidFill>
                        </a:rPr>
                        <a:t>.</a:t>
                      </a:r>
                    </a:p>
                    <a:p>
                      <a:pPr algn="just"/>
                      <a:endParaRPr lang="it-IT" sz="1000" b="1" dirty="0">
                        <a:solidFill>
                          <a:srgbClr val="002060"/>
                        </a:solidFill>
                      </a:endParaRPr>
                    </a:p>
                    <a:p>
                      <a:pPr algn="just"/>
                      <a:r>
                        <a:rPr lang="it-IT" sz="1600" b="1" dirty="0">
                          <a:solidFill>
                            <a:srgbClr val="002060"/>
                          </a:solidFill>
                        </a:rPr>
                        <a:t>In tale ipotesi, infatti, si ritiene prevalente l’aspetto di fidelizzazione, che non viene meno anche nell’ipotesi di una graduazione nell’erogazione, sempreché tale ripartizione non trovi giustificazione nella </a:t>
                      </a:r>
                      <a:r>
                        <a:rPr lang="it-IT" sz="1600" b="1" u="sng" dirty="0">
                          <a:solidFill>
                            <a:srgbClr val="002060"/>
                          </a:solidFill>
                        </a:rPr>
                        <a:t>valutazione dell’attività lavorativa del dipendente</a:t>
                      </a:r>
                      <a:r>
                        <a:rPr lang="it-IT" sz="1600" b="1" dirty="0">
                          <a:solidFill>
                            <a:srgbClr val="002060"/>
                          </a:solidFill>
                        </a:rPr>
                        <a:t>, sia singolarmente considerato che in gruppo, ovvero su </a:t>
                      </a:r>
                      <a:r>
                        <a:rPr lang="it-IT" sz="1600" b="1" u="sng" dirty="0">
                          <a:solidFill>
                            <a:srgbClr val="002060"/>
                          </a:solidFill>
                        </a:rPr>
                        <a:t>valutazioni strettamente connesse alla prestazione lavorativa</a:t>
                      </a:r>
                      <a:endParaRPr lang="it-IT" sz="1600" dirty="0"/>
                    </a:p>
                  </a:txBody>
                  <a:tcPr/>
                </a:tc>
                <a:extLst>
                  <a:ext uri="{0D108BD9-81ED-4DB2-BD59-A6C34878D82A}">
                    <a16:rowId xmlns:a16="http://schemas.microsoft.com/office/drawing/2014/main" val="2180935415"/>
                  </a:ext>
                </a:extLst>
              </a:tr>
            </a:tbl>
          </a:graphicData>
        </a:graphic>
      </p:graphicFrame>
    </p:spTree>
    <p:extLst>
      <p:ext uri="{BB962C8B-B14F-4D97-AF65-F5344CB8AC3E}">
        <p14:creationId xmlns:p14="http://schemas.microsoft.com/office/powerpoint/2010/main" val="4241259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175A3A16-A089-CEDA-F54A-9398F4D384A7}"/>
              </a:ext>
            </a:extLst>
          </p:cNvPr>
          <p:cNvSpPr txBox="1"/>
          <p:nvPr/>
        </p:nvSpPr>
        <p:spPr>
          <a:xfrm>
            <a:off x="1242391" y="130060"/>
            <a:ext cx="10493735" cy="461665"/>
          </a:xfrm>
          <a:prstGeom prst="rect">
            <a:avLst/>
          </a:prstGeom>
          <a:noFill/>
        </p:spPr>
        <p:txBody>
          <a:bodyPr wrap="square">
            <a:spAutoFit/>
          </a:bodyPr>
          <a:lstStyle/>
          <a:p>
            <a:r>
              <a:rPr lang="it-IT" sz="2400" b="1" dirty="0">
                <a:solidFill>
                  <a:srgbClr val="002060"/>
                </a:solidFill>
              </a:rPr>
              <a:t>Performance individuali differenti dalla valutazione della prestazione lavorativa ?</a:t>
            </a:r>
          </a:p>
        </p:txBody>
      </p:sp>
      <p:sp>
        <p:nvSpPr>
          <p:cNvPr id="6" name="CasellaDiTesto 5">
            <a:extLst>
              <a:ext uri="{FF2B5EF4-FFF2-40B4-BE49-F238E27FC236}">
                <a16:creationId xmlns:a16="http://schemas.microsoft.com/office/drawing/2014/main" id="{884E3A54-9A50-491E-E4E2-BEF1E26C48FB}"/>
              </a:ext>
            </a:extLst>
          </p:cNvPr>
          <p:cNvSpPr txBox="1"/>
          <p:nvPr/>
        </p:nvSpPr>
        <p:spPr>
          <a:xfrm>
            <a:off x="765311" y="856357"/>
            <a:ext cx="10493735" cy="6001643"/>
          </a:xfrm>
          <a:prstGeom prst="rect">
            <a:avLst/>
          </a:prstGeom>
          <a:noFill/>
        </p:spPr>
        <p:txBody>
          <a:bodyPr wrap="square">
            <a:spAutoFit/>
          </a:bodyPr>
          <a:lstStyle/>
          <a:p>
            <a:r>
              <a:rPr lang="it-IT" sz="2400" b="1" dirty="0">
                <a:solidFill>
                  <a:srgbClr val="002060"/>
                </a:solidFill>
              </a:rPr>
              <a:t>collaborazione volontaria a </a:t>
            </a:r>
          </a:p>
          <a:p>
            <a:endParaRPr lang="it-IT" sz="2400" b="1" dirty="0">
              <a:solidFill>
                <a:srgbClr val="002060"/>
              </a:solidFill>
            </a:endParaRPr>
          </a:p>
          <a:p>
            <a:pPr marL="342900" indent="-342900">
              <a:buFont typeface="Arial" panose="020B0604020202020204" pitchFamily="34" charset="0"/>
              <a:buChar char="•"/>
            </a:pPr>
            <a:r>
              <a:rPr lang="it-IT" sz="2400" b="1" dirty="0">
                <a:solidFill>
                  <a:srgbClr val="002060"/>
                </a:solidFill>
              </a:rPr>
              <a:t>piani di recruitment</a:t>
            </a:r>
          </a:p>
          <a:p>
            <a:pPr marL="342900" indent="-342900">
              <a:buFont typeface="Arial" panose="020B0604020202020204" pitchFamily="34" charset="0"/>
              <a:buChar char="•"/>
            </a:pPr>
            <a:endParaRPr lang="it-IT" sz="2400" b="1" dirty="0">
              <a:solidFill>
                <a:srgbClr val="002060"/>
              </a:solidFill>
            </a:endParaRPr>
          </a:p>
          <a:p>
            <a:pPr marL="342900" indent="-342900">
              <a:buFont typeface="Arial" panose="020B0604020202020204" pitchFamily="34" charset="0"/>
              <a:buChar char="•"/>
            </a:pPr>
            <a:r>
              <a:rPr lang="it-IT" sz="2400" b="1" dirty="0">
                <a:solidFill>
                  <a:srgbClr val="002060"/>
                </a:solidFill>
              </a:rPr>
              <a:t>questionari, studi e ricerche</a:t>
            </a:r>
          </a:p>
          <a:p>
            <a:pPr marL="342900" indent="-342900">
              <a:buFont typeface="Arial" panose="020B0604020202020204" pitchFamily="34" charset="0"/>
              <a:buChar char="•"/>
            </a:pPr>
            <a:endParaRPr lang="it-IT" sz="2400" b="1" dirty="0">
              <a:solidFill>
                <a:srgbClr val="002060"/>
              </a:solidFill>
            </a:endParaRPr>
          </a:p>
          <a:p>
            <a:pPr marL="342900" indent="-342900">
              <a:buFont typeface="Arial" panose="020B0604020202020204" pitchFamily="34" charset="0"/>
              <a:buChar char="•"/>
            </a:pPr>
            <a:r>
              <a:rPr lang="it-IT" sz="2400" b="1" dirty="0">
                <a:solidFill>
                  <a:srgbClr val="002060"/>
                </a:solidFill>
              </a:rPr>
              <a:t>iniziative di car pooling e car sharing  </a:t>
            </a:r>
          </a:p>
          <a:p>
            <a:pPr marL="342900" indent="-342900">
              <a:buFont typeface="Arial" panose="020B0604020202020204" pitchFamily="34" charset="0"/>
              <a:buChar char="•"/>
            </a:pPr>
            <a:endParaRPr lang="it-IT" sz="2400" b="1" dirty="0">
              <a:solidFill>
                <a:srgbClr val="002060"/>
              </a:solidFill>
            </a:endParaRPr>
          </a:p>
          <a:p>
            <a:pPr marL="342900" indent="-342900">
              <a:buFont typeface="Arial" panose="020B0604020202020204" pitchFamily="34" charset="0"/>
              <a:buChar char="•"/>
            </a:pPr>
            <a:r>
              <a:rPr lang="it-IT" sz="2400" b="1" dirty="0">
                <a:solidFill>
                  <a:srgbClr val="002060"/>
                </a:solidFill>
              </a:rPr>
              <a:t>iniziative sociali e benefiche </a:t>
            </a:r>
          </a:p>
          <a:p>
            <a:pPr marL="342900" indent="-342900">
              <a:buFont typeface="Arial" panose="020B0604020202020204" pitchFamily="34" charset="0"/>
              <a:buChar char="•"/>
            </a:pPr>
            <a:endParaRPr lang="it-IT" sz="2400" b="1" dirty="0">
              <a:solidFill>
                <a:srgbClr val="002060"/>
              </a:solidFill>
            </a:endParaRPr>
          </a:p>
          <a:p>
            <a:pPr marL="342900" indent="-342900">
              <a:buFont typeface="Arial" panose="020B0604020202020204" pitchFamily="34" charset="0"/>
              <a:buChar char="•"/>
            </a:pPr>
            <a:r>
              <a:rPr lang="it-IT" sz="2400" b="1" dirty="0">
                <a:solidFill>
                  <a:srgbClr val="002060"/>
                </a:solidFill>
              </a:rPr>
              <a:t>iniziative di cultura d’impresa </a:t>
            </a:r>
          </a:p>
          <a:p>
            <a:endParaRPr lang="it-IT" sz="2400" b="1" dirty="0">
              <a:solidFill>
                <a:srgbClr val="002060"/>
              </a:solidFill>
            </a:endParaRPr>
          </a:p>
          <a:p>
            <a:r>
              <a:rPr lang="it-IT" sz="2400" b="1" dirty="0">
                <a:solidFill>
                  <a:srgbClr val="002060"/>
                </a:solidFill>
              </a:rPr>
              <a:t>adesione a: </a:t>
            </a:r>
          </a:p>
          <a:p>
            <a:endParaRPr lang="it-IT" sz="2400" b="1" dirty="0">
              <a:solidFill>
                <a:srgbClr val="002060"/>
              </a:solidFill>
            </a:endParaRPr>
          </a:p>
          <a:p>
            <a:pPr marL="342900" indent="-342900">
              <a:buFont typeface="Arial" panose="020B0604020202020204" pitchFamily="34" charset="0"/>
              <a:buChar char="•"/>
            </a:pPr>
            <a:r>
              <a:rPr lang="it-IT" sz="2400" b="1" dirty="0">
                <a:solidFill>
                  <a:srgbClr val="002060"/>
                </a:solidFill>
              </a:rPr>
              <a:t>riorganizzazione orari di lavoro</a:t>
            </a:r>
          </a:p>
          <a:p>
            <a:endParaRPr lang="it-IT" sz="2400" b="1" dirty="0">
              <a:solidFill>
                <a:srgbClr val="002060"/>
              </a:solidFill>
            </a:endParaRPr>
          </a:p>
        </p:txBody>
      </p:sp>
    </p:spTree>
    <p:extLst>
      <p:ext uri="{BB962C8B-B14F-4D97-AF65-F5344CB8AC3E}">
        <p14:creationId xmlns:p14="http://schemas.microsoft.com/office/powerpoint/2010/main" val="1825909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FA5E02A6-1A5E-B77B-6EA8-E955D1013900}"/>
              </a:ext>
            </a:extLst>
          </p:cNvPr>
          <p:cNvSpPr txBox="1"/>
          <p:nvPr/>
        </p:nvSpPr>
        <p:spPr>
          <a:xfrm>
            <a:off x="102342" y="3677904"/>
            <a:ext cx="3309509" cy="461665"/>
          </a:xfrm>
          <a:prstGeom prst="rect">
            <a:avLst/>
          </a:prstGeom>
          <a:noFill/>
        </p:spPr>
        <p:txBody>
          <a:bodyPr wrap="square">
            <a:spAutoFit/>
          </a:bodyPr>
          <a:lstStyle/>
          <a:p>
            <a:r>
              <a:rPr lang="it-IT" sz="2400" b="1" dirty="0">
                <a:solidFill>
                  <a:srgbClr val="002060"/>
                </a:solidFill>
              </a:rPr>
              <a:t>Performance individuale</a:t>
            </a:r>
          </a:p>
        </p:txBody>
      </p:sp>
      <p:sp>
        <p:nvSpPr>
          <p:cNvPr id="4" name="Freccia a destra 3">
            <a:extLst>
              <a:ext uri="{FF2B5EF4-FFF2-40B4-BE49-F238E27FC236}">
                <a16:creationId xmlns:a16="http://schemas.microsoft.com/office/drawing/2014/main" id="{26BC9F3E-C858-8298-03AD-7C104CB2C394}"/>
              </a:ext>
            </a:extLst>
          </p:cNvPr>
          <p:cNvSpPr/>
          <p:nvPr/>
        </p:nvSpPr>
        <p:spPr>
          <a:xfrm>
            <a:off x="3316980" y="1459544"/>
            <a:ext cx="2148216" cy="48463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id="{B6E20F00-E7CD-CF7D-F963-241E8B801A9D}"/>
              </a:ext>
            </a:extLst>
          </p:cNvPr>
          <p:cNvSpPr txBox="1"/>
          <p:nvPr/>
        </p:nvSpPr>
        <p:spPr>
          <a:xfrm>
            <a:off x="183957" y="1459544"/>
            <a:ext cx="3133023" cy="461665"/>
          </a:xfrm>
          <a:prstGeom prst="rect">
            <a:avLst/>
          </a:prstGeom>
          <a:noFill/>
        </p:spPr>
        <p:txBody>
          <a:bodyPr wrap="square">
            <a:spAutoFit/>
          </a:bodyPr>
          <a:lstStyle/>
          <a:p>
            <a:r>
              <a:rPr lang="it-IT" sz="2400" b="1" dirty="0">
                <a:solidFill>
                  <a:srgbClr val="002060"/>
                </a:solidFill>
              </a:rPr>
              <a:t>Performance aziendale</a:t>
            </a:r>
          </a:p>
        </p:txBody>
      </p:sp>
      <p:sp>
        <p:nvSpPr>
          <p:cNvPr id="8" name="CasellaDiTesto 7">
            <a:extLst>
              <a:ext uri="{FF2B5EF4-FFF2-40B4-BE49-F238E27FC236}">
                <a16:creationId xmlns:a16="http://schemas.microsoft.com/office/drawing/2014/main" id="{7597326B-D674-AB08-1D0A-098419596185}"/>
              </a:ext>
            </a:extLst>
          </p:cNvPr>
          <p:cNvSpPr txBox="1"/>
          <p:nvPr/>
        </p:nvSpPr>
        <p:spPr>
          <a:xfrm>
            <a:off x="5601916" y="1525501"/>
            <a:ext cx="2424014" cy="461665"/>
          </a:xfrm>
          <a:prstGeom prst="rect">
            <a:avLst/>
          </a:prstGeom>
          <a:noFill/>
        </p:spPr>
        <p:txBody>
          <a:bodyPr wrap="square">
            <a:spAutoFit/>
          </a:bodyPr>
          <a:lstStyle/>
          <a:p>
            <a:r>
              <a:rPr lang="it-IT" sz="2400" b="1" dirty="0">
                <a:solidFill>
                  <a:srgbClr val="002060"/>
                </a:solidFill>
              </a:rPr>
              <a:t>Budget del piano </a:t>
            </a:r>
          </a:p>
        </p:txBody>
      </p:sp>
      <p:sp>
        <p:nvSpPr>
          <p:cNvPr id="9" name="Freccia a destra 8">
            <a:extLst>
              <a:ext uri="{FF2B5EF4-FFF2-40B4-BE49-F238E27FC236}">
                <a16:creationId xmlns:a16="http://schemas.microsoft.com/office/drawing/2014/main" id="{A8A15F1F-07EE-BA6A-CA8C-ED31757120EC}"/>
              </a:ext>
            </a:extLst>
          </p:cNvPr>
          <p:cNvSpPr/>
          <p:nvPr/>
        </p:nvSpPr>
        <p:spPr>
          <a:xfrm rot="19472957">
            <a:off x="3088210" y="2643930"/>
            <a:ext cx="2765765" cy="48463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a destra 10">
            <a:extLst>
              <a:ext uri="{FF2B5EF4-FFF2-40B4-BE49-F238E27FC236}">
                <a16:creationId xmlns:a16="http://schemas.microsoft.com/office/drawing/2014/main" id="{962C8394-74A6-D806-D9C9-26A37DD255EB}"/>
              </a:ext>
            </a:extLst>
          </p:cNvPr>
          <p:cNvSpPr/>
          <p:nvPr/>
        </p:nvSpPr>
        <p:spPr>
          <a:xfrm>
            <a:off x="3411851" y="3715016"/>
            <a:ext cx="2190065" cy="48463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EFC1E9D8-2E8D-AEC4-00B1-9586A9B57629}"/>
              </a:ext>
            </a:extLst>
          </p:cNvPr>
          <p:cNvSpPr txBox="1"/>
          <p:nvPr/>
        </p:nvSpPr>
        <p:spPr>
          <a:xfrm>
            <a:off x="5669174" y="3703211"/>
            <a:ext cx="3283888" cy="461665"/>
          </a:xfrm>
          <a:prstGeom prst="rect">
            <a:avLst/>
          </a:prstGeom>
          <a:noFill/>
        </p:spPr>
        <p:txBody>
          <a:bodyPr wrap="square">
            <a:spAutoFit/>
          </a:bodyPr>
          <a:lstStyle/>
          <a:p>
            <a:r>
              <a:rPr lang="it-IT" sz="2400" b="1" dirty="0">
                <a:solidFill>
                  <a:srgbClr val="002060"/>
                </a:solidFill>
              </a:rPr>
              <a:t>Definizione di categorie</a:t>
            </a:r>
          </a:p>
        </p:txBody>
      </p:sp>
      <p:sp>
        <p:nvSpPr>
          <p:cNvPr id="13" name="Freccia a destra 12">
            <a:extLst>
              <a:ext uri="{FF2B5EF4-FFF2-40B4-BE49-F238E27FC236}">
                <a16:creationId xmlns:a16="http://schemas.microsoft.com/office/drawing/2014/main" id="{6260F14F-0E0D-9AF1-E402-7E600BF980B0}"/>
              </a:ext>
            </a:extLst>
          </p:cNvPr>
          <p:cNvSpPr/>
          <p:nvPr/>
        </p:nvSpPr>
        <p:spPr>
          <a:xfrm rot="558215">
            <a:off x="3399740" y="4215334"/>
            <a:ext cx="2212673" cy="48463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a:extLst>
              <a:ext uri="{FF2B5EF4-FFF2-40B4-BE49-F238E27FC236}">
                <a16:creationId xmlns:a16="http://schemas.microsoft.com/office/drawing/2014/main" id="{5E04A1F7-F0AF-E9B7-5404-7366166CA5D5}"/>
              </a:ext>
            </a:extLst>
          </p:cNvPr>
          <p:cNvSpPr txBox="1"/>
          <p:nvPr/>
        </p:nvSpPr>
        <p:spPr>
          <a:xfrm>
            <a:off x="5669174" y="4434237"/>
            <a:ext cx="4238044" cy="461665"/>
          </a:xfrm>
          <a:prstGeom prst="rect">
            <a:avLst/>
          </a:prstGeom>
          <a:noFill/>
        </p:spPr>
        <p:txBody>
          <a:bodyPr wrap="square">
            <a:spAutoFit/>
          </a:bodyPr>
          <a:lstStyle/>
          <a:p>
            <a:r>
              <a:rPr lang="it-IT" sz="2400" b="1" dirty="0">
                <a:solidFill>
                  <a:srgbClr val="002060"/>
                </a:solidFill>
              </a:rPr>
              <a:t>Bisogni sociali e spese meritorie</a:t>
            </a:r>
          </a:p>
        </p:txBody>
      </p:sp>
      <p:sp>
        <p:nvSpPr>
          <p:cNvPr id="16" name="Freccia a destra 15">
            <a:extLst>
              <a:ext uri="{FF2B5EF4-FFF2-40B4-BE49-F238E27FC236}">
                <a16:creationId xmlns:a16="http://schemas.microsoft.com/office/drawing/2014/main" id="{90686847-6123-CF96-8030-AF1CB246DAB0}"/>
              </a:ext>
            </a:extLst>
          </p:cNvPr>
          <p:cNvSpPr/>
          <p:nvPr/>
        </p:nvSpPr>
        <p:spPr>
          <a:xfrm rot="1397514">
            <a:off x="7883612" y="2140578"/>
            <a:ext cx="2563041"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a:extLst>
              <a:ext uri="{FF2B5EF4-FFF2-40B4-BE49-F238E27FC236}">
                <a16:creationId xmlns:a16="http://schemas.microsoft.com/office/drawing/2014/main" id="{13716C67-141D-9AD4-1A63-A3A880DFA6CA}"/>
              </a:ext>
            </a:extLst>
          </p:cNvPr>
          <p:cNvSpPr/>
          <p:nvPr/>
        </p:nvSpPr>
        <p:spPr>
          <a:xfrm rot="20170409">
            <a:off x="8730059" y="3383492"/>
            <a:ext cx="16417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a destra 17">
            <a:extLst>
              <a:ext uri="{FF2B5EF4-FFF2-40B4-BE49-F238E27FC236}">
                <a16:creationId xmlns:a16="http://schemas.microsoft.com/office/drawing/2014/main" id="{3B29694E-96F7-1C41-DDD2-CC394C1042D3}"/>
              </a:ext>
            </a:extLst>
          </p:cNvPr>
          <p:cNvSpPr/>
          <p:nvPr/>
        </p:nvSpPr>
        <p:spPr>
          <a:xfrm rot="18446065">
            <a:off x="9623108" y="3940560"/>
            <a:ext cx="113289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70F7C9B7-DD38-C4AA-1B56-698427160E42}"/>
              </a:ext>
            </a:extLst>
          </p:cNvPr>
          <p:cNvSpPr txBox="1"/>
          <p:nvPr/>
        </p:nvSpPr>
        <p:spPr>
          <a:xfrm>
            <a:off x="10316459" y="2514687"/>
            <a:ext cx="1566514" cy="1200329"/>
          </a:xfrm>
          <a:prstGeom prst="rect">
            <a:avLst/>
          </a:prstGeom>
          <a:noFill/>
        </p:spPr>
        <p:txBody>
          <a:bodyPr wrap="square">
            <a:spAutoFit/>
          </a:bodyPr>
          <a:lstStyle/>
          <a:p>
            <a:pPr algn="ctr"/>
            <a:r>
              <a:rPr lang="it-IT" sz="2400" b="1" dirty="0">
                <a:solidFill>
                  <a:srgbClr val="002060"/>
                </a:solidFill>
              </a:rPr>
              <a:t>Piano </a:t>
            </a:r>
          </a:p>
          <a:p>
            <a:pPr algn="ctr"/>
            <a:r>
              <a:rPr lang="it-IT" sz="2400" b="1" dirty="0">
                <a:solidFill>
                  <a:srgbClr val="002060"/>
                </a:solidFill>
              </a:rPr>
              <a:t>Welfare</a:t>
            </a:r>
          </a:p>
          <a:p>
            <a:pPr algn="ctr"/>
            <a:r>
              <a:rPr lang="it-IT" sz="2400" b="1" dirty="0">
                <a:solidFill>
                  <a:srgbClr val="002060"/>
                </a:solidFill>
              </a:rPr>
              <a:t>Ordinario  </a:t>
            </a:r>
          </a:p>
        </p:txBody>
      </p:sp>
      <p:cxnSp>
        <p:nvCxnSpPr>
          <p:cNvPr id="21" name="Connettore 2 20">
            <a:extLst>
              <a:ext uri="{FF2B5EF4-FFF2-40B4-BE49-F238E27FC236}">
                <a16:creationId xmlns:a16="http://schemas.microsoft.com/office/drawing/2014/main" id="{5997D9EB-DC19-B62F-EFBE-C47E2FD16166}"/>
              </a:ext>
            </a:extLst>
          </p:cNvPr>
          <p:cNvCxnSpPr>
            <a:cxnSpLocks/>
          </p:cNvCxnSpPr>
          <p:nvPr/>
        </p:nvCxnSpPr>
        <p:spPr>
          <a:xfrm flipV="1">
            <a:off x="5376682" y="965213"/>
            <a:ext cx="730706" cy="590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asellaDiTesto 26">
            <a:extLst>
              <a:ext uri="{FF2B5EF4-FFF2-40B4-BE49-F238E27FC236}">
                <a16:creationId xmlns:a16="http://schemas.microsoft.com/office/drawing/2014/main" id="{788A3D89-1202-57C1-EA60-E539C6230E16}"/>
              </a:ext>
            </a:extLst>
          </p:cNvPr>
          <p:cNvSpPr txBox="1"/>
          <p:nvPr/>
        </p:nvSpPr>
        <p:spPr>
          <a:xfrm>
            <a:off x="6023890" y="800967"/>
            <a:ext cx="2291249" cy="523220"/>
          </a:xfrm>
          <a:prstGeom prst="rect">
            <a:avLst/>
          </a:prstGeom>
          <a:noFill/>
        </p:spPr>
        <p:txBody>
          <a:bodyPr wrap="square">
            <a:spAutoFit/>
          </a:bodyPr>
          <a:lstStyle/>
          <a:p>
            <a:r>
              <a:rPr lang="it-IT" sz="1400" b="1" dirty="0">
                <a:solidFill>
                  <a:srgbClr val="002060"/>
                </a:solidFill>
              </a:rPr>
              <a:t>Profili di rischio:</a:t>
            </a:r>
          </a:p>
          <a:p>
            <a:r>
              <a:rPr lang="it-IT" sz="1400" b="1" dirty="0">
                <a:solidFill>
                  <a:srgbClr val="002060"/>
                </a:solidFill>
              </a:rPr>
              <a:t>Sovrapposizione con il </a:t>
            </a:r>
            <a:r>
              <a:rPr lang="it-IT" sz="1400" b="1" dirty="0" err="1">
                <a:solidFill>
                  <a:srgbClr val="002060"/>
                </a:solidFill>
              </a:rPr>
              <a:t>PdR</a:t>
            </a:r>
            <a:r>
              <a:rPr lang="it-IT" sz="1400" b="1" dirty="0">
                <a:solidFill>
                  <a:srgbClr val="002060"/>
                </a:solidFill>
              </a:rPr>
              <a:t> </a:t>
            </a:r>
          </a:p>
        </p:txBody>
      </p:sp>
      <p:cxnSp>
        <p:nvCxnSpPr>
          <p:cNvPr id="2" name="Connettore 2 1">
            <a:extLst>
              <a:ext uri="{FF2B5EF4-FFF2-40B4-BE49-F238E27FC236}">
                <a16:creationId xmlns:a16="http://schemas.microsoft.com/office/drawing/2014/main" id="{074C2383-A695-29E4-5C82-5172B45417EC}"/>
              </a:ext>
            </a:extLst>
          </p:cNvPr>
          <p:cNvCxnSpPr>
            <a:cxnSpLocks/>
          </p:cNvCxnSpPr>
          <p:nvPr/>
        </p:nvCxnSpPr>
        <p:spPr>
          <a:xfrm>
            <a:off x="4810539" y="2847415"/>
            <a:ext cx="13596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CasellaDiTesto 4">
            <a:extLst>
              <a:ext uri="{FF2B5EF4-FFF2-40B4-BE49-F238E27FC236}">
                <a16:creationId xmlns:a16="http://schemas.microsoft.com/office/drawing/2014/main" id="{E8EB0AF7-1CD9-34A3-0392-FAB0EF255647}"/>
              </a:ext>
            </a:extLst>
          </p:cNvPr>
          <p:cNvSpPr txBox="1"/>
          <p:nvPr/>
        </p:nvSpPr>
        <p:spPr>
          <a:xfrm>
            <a:off x="6064895" y="2702937"/>
            <a:ext cx="1830074" cy="738664"/>
          </a:xfrm>
          <a:prstGeom prst="rect">
            <a:avLst/>
          </a:prstGeom>
          <a:noFill/>
        </p:spPr>
        <p:txBody>
          <a:bodyPr wrap="square">
            <a:spAutoFit/>
          </a:bodyPr>
          <a:lstStyle/>
          <a:p>
            <a:r>
              <a:rPr lang="it-IT" sz="1400" b="1" dirty="0">
                <a:solidFill>
                  <a:srgbClr val="002060"/>
                </a:solidFill>
              </a:rPr>
              <a:t>Profili di rischio:</a:t>
            </a:r>
          </a:p>
          <a:p>
            <a:r>
              <a:rPr lang="it-IT" sz="1400" b="1" dirty="0">
                <a:solidFill>
                  <a:srgbClr val="002060"/>
                </a:solidFill>
              </a:rPr>
              <a:t>Valutazione della </a:t>
            </a:r>
          </a:p>
          <a:p>
            <a:r>
              <a:rPr lang="it-IT" sz="1400" b="1" dirty="0">
                <a:solidFill>
                  <a:srgbClr val="002060"/>
                </a:solidFill>
              </a:rPr>
              <a:t>prestazione lavorativa </a:t>
            </a:r>
          </a:p>
        </p:txBody>
      </p:sp>
      <p:sp>
        <p:nvSpPr>
          <p:cNvPr id="20" name="CasellaDiTesto 19">
            <a:extLst>
              <a:ext uri="{FF2B5EF4-FFF2-40B4-BE49-F238E27FC236}">
                <a16:creationId xmlns:a16="http://schemas.microsoft.com/office/drawing/2014/main" id="{D919D6C1-6DAF-B4B0-A37B-453A668D36B1}"/>
              </a:ext>
            </a:extLst>
          </p:cNvPr>
          <p:cNvSpPr txBox="1"/>
          <p:nvPr/>
        </p:nvSpPr>
        <p:spPr>
          <a:xfrm>
            <a:off x="3257350" y="1002281"/>
            <a:ext cx="2291249" cy="523220"/>
          </a:xfrm>
          <a:prstGeom prst="rect">
            <a:avLst/>
          </a:prstGeom>
          <a:noFill/>
        </p:spPr>
        <p:txBody>
          <a:bodyPr wrap="square">
            <a:spAutoFit/>
          </a:bodyPr>
          <a:lstStyle/>
          <a:p>
            <a:r>
              <a:rPr lang="it-IT" sz="1400" b="1" dirty="0">
                <a:solidFill>
                  <a:srgbClr val="002060"/>
                </a:solidFill>
              </a:rPr>
              <a:t>Esempio tipico:</a:t>
            </a:r>
          </a:p>
          <a:p>
            <a:r>
              <a:rPr lang="it-IT" sz="1400" b="1" dirty="0">
                <a:solidFill>
                  <a:srgbClr val="002060"/>
                </a:solidFill>
              </a:rPr>
              <a:t>Soglie o cancelletti  </a:t>
            </a:r>
          </a:p>
        </p:txBody>
      </p:sp>
    </p:spTree>
    <p:extLst>
      <p:ext uri="{BB962C8B-B14F-4D97-AF65-F5344CB8AC3E}">
        <p14:creationId xmlns:p14="http://schemas.microsoft.com/office/powerpoint/2010/main" val="305696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7200000" s="0" l="0"/>
                                      </p:by>
                                    </p:animClr>
                                    <p:animClr clrSpc="hsl" dir="cw">
                                      <p:cBhvr>
                                        <p:cTn id="7" dur="500" fill="hold"/>
                                        <p:tgtEl>
                                          <p:spTgt spid="4"/>
                                        </p:tgtEl>
                                        <p:attrNameLst>
                                          <p:attrName>fillcolor</p:attrName>
                                        </p:attrNameLst>
                                      </p:cBhvr>
                                      <p:by>
                                        <p:hsl h="7200000" s="0" l="0"/>
                                      </p:by>
                                    </p:animClr>
                                    <p:animClr clrSpc="hsl" dir="cw">
                                      <p:cBhvr>
                                        <p:cTn id="8" dur="500" fill="hold"/>
                                        <p:tgtEl>
                                          <p:spTgt spid="4"/>
                                        </p:tgtEl>
                                        <p:attrNameLst>
                                          <p:attrName>stroke.color</p:attrName>
                                        </p:attrNameLst>
                                      </p:cBhvr>
                                      <p:by>
                                        <p:hsl h="7200000" s="0" l="0"/>
                                      </p:by>
                                    </p:animClr>
                                    <p:set>
                                      <p:cBhvr>
                                        <p:cTn id="9" dur="500" fill="hold"/>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mph" presetSubtype="0" fill="hold" grpId="0" nodeType="clickEffect">
                                  <p:stCondLst>
                                    <p:cond delay="0"/>
                                  </p:stCondLst>
                                  <p:childTnLst>
                                    <p:animClr clrSpc="hsl" dir="cw">
                                      <p:cBhvr override="childStyle">
                                        <p:cTn id="13" dur="500" fill="hold"/>
                                        <p:tgtEl>
                                          <p:spTgt spid="9"/>
                                        </p:tgtEl>
                                        <p:attrNameLst>
                                          <p:attrName>style.color</p:attrName>
                                        </p:attrNameLst>
                                      </p:cBhvr>
                                      <p:by>
                                        <p:hsl h="7200000" s="0" l="0"/>
                                      </p:by>
                                    </p:animClr>
                                    <p:animClr clrSpc="hsl" dir="cw">
                                      <p:cBhvr>
                                        <p:cTn id="14" dur="500" fill="hold"/>
                                        <p:tgtEl>
                                          <p:spTgt spid="9"/>
                                        </p:tgtEl>
                                        <p:attrNameLst>
                                          <p:attrName>fillcolor</p:attrName>
                                        </p:attrNameLst>
                                      </p:cBhvr>
                                      <p:by>
                                        <p:hsl h="7200000" s="0" l="0"/>
                                      </p:by>
                                    </p:animClr>
                                    <p:animClr clrSpc="hsl" dir="cw">
                                      <p:cBhvr>
                                        <p:cTn id="15" dur="500" fill="hold"/>
                                        <p:tgtEl>
                                          <p:spTgt spid="9"/>
                                        </p:tgtEl>
                                        <p:attrNameLst>
                                          <p:attrName>stroke.color</p:attrName>
                                        </p:attrNameLst>
                                      </p:cBhvr>
                                      <p:by>
                                        <p:hsl h="7200000" s="0" l="0"/>
                                      </p:by>
                                    </p:animClr>
                                    <p:set>
                                      <p:cBhvr>
                                        <p:cTn id="16" dur="500" fill="hold"/>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FAC6A5B-5140-0B88-52E5-67618B5862F1}"/>
              </a:ext>
            </a:extLst>
          </p:cNvPr>
          <p:cNvSpPr/>
          <p:nvPr/>
        </p:nvSpPr>
        <p:spPr>
          <a:xfrm>
            <a:off x="273346" y="2165639"/>
            <a:ext cx="1542552" cy="1065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Profit sharing </a:t>
            </a:r>
          </a:p>
        </p:txBody>
      </p:sp>
      <p:sp>
        <p:nvSpPr>
          <p:cNvPr id="5" name="Rettangolo 4">
            <a:extLst>
              <a:ext uri="{FF2B5EF4-FFF2-40B4-BE49-F238E27FC236}">
                <a16:creationId xmlns:a16="http://schemas.microsoft.com/office/drawing/2014/main" id="{9B366A36-E1FF-E7A3-6300-D9466D6E4E80}"/>
              </a:ext>
            </a:extLst>
          </p:cNvPr>
          <p:cNvSpPr/>
          <p:nvPr/>
        </p:nvSpPr>
        <p:spPr>
          <a:xfrm>
            <a:off x="285258" y="4579951"/>
            <a:ext cx="1542552" cy="1162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Gain sharing</a:t>
            </a:r>
          </a:p>
        </p:txBody>
      </p:sp>
      <p:sp>
        <p:nvSpPr>
          <p:cNvPr id="6" name="Freccia a destra 5">
            <a:extLst>
              <a:ext uri="{FF2B5EF4-FFF2-40B4-BE49-F238E27FC236}">
                <a16:creationId xmlns:a16="http://schemas.microsoft.com/office/drawing/2014/main" id="{60748916-251E-448D-0600-BE1991746C41}"/>
              </a:ext>
            </a:extLst>
          </p:cNvPr>
          <p:cNvSpPr/>
          <p:nvPr/>
        </p:nvSpPr>
        <p:spPr>
          <a:xfrm>
            <a:off x="1914682" y="2483024"/>
            <a:ext cx="82693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a:extLst>
              <a:ext uri="{FF2B5EF4-FFF2-40B4-BE49-F238E27FC236}">
                <a16:creationId xmlns:a16="http://schemas.microsoft.com/office/drawing/2014/main" id="{AAEA93D8-1D0D-A73B-0474-AA086F58FE7F}"/>
              </a:ext>
            </a:extLst>
          </p:cNvPr>
          <p:cNvSpPr/>
          <p:nvPr/>
        </p:nvSpPr>
        <p:spPr>
          <a:xfrm>
            <a:off x="1924551" y="4918743"/>
            <a:ext cx="81864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3CA43C5E-A478-38B2-E901-B63440C31B91}"/>
              </a:ext>
            </a:extLst>
          </p:cNvPr>
          <p:cNvSpPr/>
          <p:nvPr/>
        </p:nvSpPr>
        <p:spPr>
          <a:xfrm>
            <a:off x="2827037" y="2153909"/>
            <a:ext cx="1437860" cy="534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Risultato operativo</a:t>
            </a:r>
          </a:p>
        </p:txBody>
      </p:sp>
      <p:sp>
        <p:nvSpPr>
          <p:cNvPr id="9" name="Rettangolo 8">
            <a:extLst>
              <a:ext uri="{FF2B5EF4-FFF2-40B4-BE49-F238E27FC236}">
                <a16:creationId xmlns:a16="http://schemas.microsoft.com/office/drawing/2014/main" id="{B2C9AEB1-4F48-EE32-E5ED-845EB62F93D6}"/>
              </a:ext>
            </a:extLst>
          </p:cNvPr>
          <p:cNvSpPr/>
          <p:nvPr/>
        </p:nvSpPr>
        <p:spPr>
          <a:xfrm>
            <a:off x="2827037" y="2746482"/>
            <a:ext cx="1437858" cy="484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MOL</a:t>
            </a:r>
          </a:p>
        </p:txBody>
      </p:sp>
      <p:sp>
        <p:nvSpPr>
          <p:cNvPr id="10" name="Rettangolo 9">
            <a:extLst>
              <a:ext uri="{FF2B5EF4-FFF2-40B4-BE49-F238E27FC236}">
                <a16:creationId xmlns:a16="http://schemas.microsoft.com/office/drawing/2014/main" id="{F009E394-D3CC-AF25-6D06-86E3527F8A81}"/>
              </a:ext>
            </a:extLst>
          </p:cNvPr>
          <p:cNvSpPr/>
          <p:nvPr/>
        </p:nvSpPr>
        <p:spPr>
          <a:xfrm>
            <a:off x="2838951" y="4858250"/>
            <a:ext cx="1437858" cy="6005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VA/ costo del lavoro</a:t>
            </a:r>
          </a:p>
        </p:txBody>
      </p:sp>
      <p:sp>
        <p:nvSpPr>
          <p:cNvPr id="11" name="Rettangolo 10">
            <a:extLst>
              <a:ext uri="{FF2B5EF4-FFF2-40B4-BE49-F238E27FC236}">
                <a16:creationId xmlns:a16="http://schemas.microsoft.com/office/drawing/2014/main" id="{BE3B21CC-5C4F-C690-F897-6D528DCB21B2}"/>
              </a:ext>
            </a:extLst>
          </p:cNvPr>
          <p:cNvSpPr/>
          <p:nvPr/>
        </p:nvSpPr>
        <p:spPr>
          <a:xfrm>
            <a:off x="4473923" y="1512946"/>
            <a:ext cx="1309318" cy="5444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Incremento di volumi </a:t>
            </a:r>
          </a:p>
        </p:txBody>
      </p:sp>
      <p:cxnSp>
        <p:nvCxnSpPr>
          <p:cNvPr id="13" name="Connettore diritto 12">
            <a:extLst>
              <a:ext uri="{FF2B5EF4-FFF2-40B4-BE49-F238E27FC236}">
                <a16:creationId xmlns:a16="http://schemas.microsoft.com/office/drawing/2014/main" id="{2F4E29CF-F290-85A2-52CD-A7376B43E2AD}"/>
              </a:ext>
            </a:extLst>
          </p:cNvPr>
          <p:cNvCxnSpPr>
            <a:cxnSpLocks/>
          </p:cNvCxnSpPr>
          <p:nvPr/>
        </p:nvCxnSpPr>
        <p:spPr>
          <a:xfrm>
            <a:off x="4365266" y="-5963"/>
            <a:ext cx="0" cy="685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1ED33A37-F9A4-161D-1946-BC2BECDC8793}"/>
              </a:ext>
            </a:extLst>
          </p:cNvPr>
          <p:cNvCxnSpPr>
            <a:cxnSpLocks/>
          </p:cNvCxnSpPr>
          <p:nvPr/>
        </p:nvCxnSpPr>
        <p:spPr>
          <a:xfrm flipH="1">
            <a:off x="5854143" y="-5963"/>
            <a:ext cx="39753" cy="685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id="{6AC5A1A3-3C0B-51C5-CE70-A320F6D6E7D8}"/>
              </a:ext>
            </a:extLst>
          </p:cNvPr>
          <p:cNvCxnSpPr>
            <a:cxnSpLocks/>
          </p:cNvCxnSpPr>
          <p:nvPr/>
        </p:nvCxnSpPr>
        <p:spPr>
          <a:xfrm>
            <a:off x="7429168" y="0"/>
            <a:ext cx="0"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ttangolo 23">
            <a:extLst>
              <a:ext uri="{FF2B5EF4-FFF2-40B4-BE49-F238E27FC236}">
                <a16:creationId xmlns:a16="http://schemas.microsoft.com/office/drawing/2014/main" id="{397506CE-D1BD-C9BC-A1C9-A9CA55EC0DCB}"/>
              </a:ext>
            </a:extLst>
          </p:cNvPr>
          <p:cNvSpPr/>
          <p:nvPr/>
        </p:nvSpPr>
        <p:spPr>
          <a:xfrm>
            <a:off x="4473923" y="2108535"/>
            <a:ext cx="1309318" cy="514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Incremento fatturato </a:t>
            </a:r>
          </a:p>
        </p:txBody>
      </p:sp>
      <p:sp>
        <p:nvSpPr>
          <p:cNvPr id="25" name="Rettangolo 24">
            <a:extLst>
              <a:ext uri="{FF2B5EF4-FFF2-40B4-BE49-F238E27FC236}">
                <a16:creationId xmlns:a16="http://schemas.microsoft.com/office/drawing/2014/main" id="{DDBACBF3-3FE7-8002-696C-81638C9F572C}"/>
              </a:ext>
            </a:extLst>
          </p:cNvPr>
          <p:cNvSpPr/>
          <p:nvPr/>
        </p:nvSpPr>
        <p:spPr>
          <a:xfrm>
            <a:off x="4477314" y="2772097"/>
            <a:ext cx="1309318" cy="5444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Livello di volumi</a:t>
            </a:r>
          </a:p>
        </p:txBody>
      </p:sp>
      <p:sp>
        <p:nvSpPr>
          <p:cNvPr id="26" name="Rettangolo 25">
            <a:extLst>
              <a:ext uri="{FF2B5EF4-FFF2-40B4-BE49-F238E27FC236}">
                <a16:creationId xmlns:a16="http://schemas.microsoft.com/office/drawing/2014/main" id="{9D3317CF-5C2C-26BE-9162-6B99F98824FC}"/>
              </a:ext>
            </a:extLst>
          </p:cNvPr>
          <p:cNvSpPr/>
          <p:nvPr/>
        </p:nvSpPr>
        <p:spPr>
          <a:xfrm>
            <a:off x="4473923" y="3367749"/>
            <a:ext cx="1309318" cy="5444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Livello di fatturato</a:t>
            </a:r>
          </a:p>
        </p:txBody>
      </p:sp>
      <p:cxnSp>
        <p:nvCxnSpPr>
          <p:cNvPr id="32" name="Connettore diritto 31">
            <a:extLst>
              <a:ext uri="{FF2B5EF4-FFF2-40B4-BE49-F238E27FC236}">
                <a16:creationId xmlns:a16="http://schemas.microsoft.com/office/drawing/2014/main" id="{E271BDF9-1DE7-E2B2-6830-B2574EEBEE32}"/>
              </a:ext>
            </a:extLst>
          </p:cNvPr>
          <p:cNvCxnSpPr>
            <a:cxnSpLocks/>
          </p:cNvCxnSpPr>
          <p:nvPr/>
        </p:nvCxnSpPr>
        <p:spPr>
          <a:xfrm flipV="1">
            <a:off x="4365264" y="2682350"/>
            <a:ext cx="7826736" cy="5995"/>
          </a:xfrm>
          <a:prstGeom prst="line">
            <a:avLst/>
          </a:prstGeom>
        </p:spPr>
        <p:style>
          <a:lnRef idx="1">
            <a:schemeClr val="accent1"/>
          </a:lnRef>
          <a:fillRef idx="0">
            <a:schemeClr val="accent1"/>
          </a:fillRef>
          <a:effectRef idx="0">
            <a:schemeClr val="accent1"/>
          </a:effectRef>
          <a:fontRef idx="minor">
            <a:schemeClr val="tx1"/>
          </a:fontRef>
        </p:style>
      </p:cxnSp>
      <p:sp>
        <p:nvSpPr>
          <p:cNvPr id="35" name="Rettangolo 34">
            <a:extLst>
              <a:ext uri="{FF2B5EF4-FFF2-40B4-BE49-F238E27FC236}">
                <a16:creationId xmlns:a16="http://schemas.microsoft.com/office/drawing/2014/main" id="{6286AC4B-C43E-9A72-AAA7-3FF09EDC54AE}"/>
              </a:ext>
            </a:extLst>
          </p:cNvPr>
          <p:cNvSpPr/>
          <p:nvPr/>
        </p:nvSpPr>
        <p:spPr>
          <a:xfrm>
            <a:off x="5972091" y="2151799"/>
            <a:ext cx="1420620" cy="1077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Erogabilità valore di massimale annuo del </a:t>
            </a:r>
            <a:r>
              <a:rPr lang="it-IT" sz="1600" b="1" dirty="0" err="1"/>
              <a:t>PdR</a:t>
            </a:r>
            <a:endParaRPr lang="it-IT" sz="1600" b="1" dirty="0"/>
          </a:p>
        </p:txBody>
      </p:sp>
      <p:sp>
        <p:nvSpPr>
          <p:cNvPr id="36" name="Freccia a destra 35">
            <a:extLst>
              <a:ext uri="{FF2B5EF4-FFF2-40B4-BE49-F238E27FC236}">
                <a16:creationId xmlns:a16="http://schemas.microsoft.com/office/drawing/2014/main" id="{DCDDBABF-1091-9940-0AF2-613AE3C13BEC}"/>
              </a:ext>
            </a:extLst>
          </p:cNvPr>
          <p:cNvSpPr/>
          <p:nvPr/>
        </p:nvSpPr>
        <p:spPr>
          <a:xfrm>
            <a:off x="5652051" y="2439376"/>
            <a:ext cx="404184" cy="2212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Freccia a destra 36">
            <a:extLst>
              <a:ext uri="{FF2B5EF4-FFF2-40B4-BE49-F238E27FC236}">
                <a16:creationId xmlns:a16="http://schemas.microsoft.com/office/drawing/2014/main" id="{6F1CE255-98F7-D56D-7CBE-AC24A3602C8A}"/>
              </a:ext>
            </a:extLst>
          </p:cNvPr>
          <p:cNvSpPr/>
          <p:nvPr/>
        </p:nvSpPr>
        <p:spPr>
          <a:xfrm>
            <a:off x="5665310" y="2722316"/>
            <a:ext cx="404184" cy="2212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Rettangolo 38">
            <a:extLst>
              <a:ext uri="{FF2B5EF4-FFF2-40B4-BE49-F238E27FC236}">
                <a16:creationId xmlns:a16="http://schemas.microsoft.com/office/drawing/2014/main" id="{313E5579-2B69-612B-F83C-13AF4ED74D54}"/>
              </a:ext>
            </a:extLst>
          </p:cNvPr>
          <p:cNvSpPr/>
          <p:nvPr/>
        </p:nvSpPr>
        <p:spPr>
          <a:xfrm>
            <a:off x="7513318" y="1512100"/>
            <a:ext cx="1208620" cy="1077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t>si</a:t>
            </a:r>
          </a:p>
        </p:txBody>
      </p:sp>
      <p:sp>
        <p:nvSpPr>
          <p:cNvPr id="40" name="Rettangolo 39">
            <a:extLst>
              <a:ext uri="{FF2B5EF4-FFF2-40B4-BE49-F238E27FC236}">
                <a16:creationId xmlns:a16="http://schemas.microsoft.com/office/drawing/2014/main" id="{D477C2D3-C598-9D3B-EB9B-0F232E063957}"/>
              </a:ext>
            </a:extLst>
          </p:cNvPr>
          <p:cNvSpPr/>
          <p:nvPr/>
        </p:nvSpPr>
        <p:spPr>
          <a:xfrm>
            <a:off x="7521933" y="2806507"/>
            <a:ext cx="1211913" cy="1077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t>no</a:t>
            </a:r>
          </a:p>
        </p:txBody>
      </p:sp>
      <p:cxnSp>
        <p:nvCxnSpPr>
          <p:cNvPr id="41" name="Connettore diritto 40">
            <a:extLst>
              <a:ext uri="{FF2B5EF4-FFF2-40B4-BE49-F238E27FC236}">
                <a16:creationId xmlns:a16="http://schemas.microsoft.com/office/drawing/2014/main" id="{AADC6B97-3967-EE2B-3476-54FED4635951}"/>
              </a:ext>
            </a:extLst>
          </p:cNvPr>
          <p:cNvCxnSpPr>
            <a:cxnSpLocks/>
          </p:cNvCxnSpPr>
          <p:nvPr/>
        </p:nvCxnSpPr>
        <p:spPr>
          <a:xfrm>
            <a:off x="10484420" y="0"/>
            <a:ext cx="0" cy="6852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nettore diritto 42">
            <a:extLst>
              <a:ext uri="{FF2B5EF4-FFF2-40B4-BE49-F238E27FC236}">
                <a16:creationId xmlns:a16="http://schemas.microsoft.com/office/drawing/2014/main" id="{B49F1C7C-D71A-230B-0D5B-24FF4B7A9F1B}"/>
              </a:ext>
            </a:extLst>
          </p:cNvPr>
          <p:cNvCxnSpPr>
            <a:cxnSpLocks/>
          </p:cNvCxnSpPr>
          <p:nvPr/>
        </p:nvCxnSpPr>
        <p:spPr>
          <a:xfrm>
            <a:off x="8763000" y="0"/>
            <a:ext cx="0"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65" name="Rettangolo 64">
            <a:extLst>
              <a:ext uri="{FF2B5EF4-FFF2-40B4-BE49-F238E27FC236}">
                <a16:creationId xmlns:a16="http://schemas.microsoft.com/office/drawing/2014/main" id="{E1061C0E-D45C-6079-3A14-59A746F6BD10}"/>
              </a:ext>
            </a:extLst>
          </p:cNvPr>
          <p:cNvSpPr/>
          <p:nvPr/>
        </p:nvSpPr>
        <p:spPr>
          <a:xfrm>
            <a:off x="8814702" y="1307294"/>
            <a:ext cx="1639607" cy="5467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Font typeface="+mj-lt"/>
              <a:buAutoNum type="arabicPeriod"/>
            </a:pPr>
            <a:endParaRPr lang="it-IT" sz="1100" b="1" dirty="0"/>
          </a:p>
          <a:p>
            <a:pPr marL="228600" indent="-228600">
              <a:buFont typeface="+mj-lt"/>
              <a:buAutoNum type="arabicPeriod"/>
            </a:pPr>
            <a:endParaRPr lang="it-IT" sz="1100" b="1" dirty="0"/>
          </a:p>
          <a:p>
            <a:pPr marL="228600" indent="-228600">
              <a:buFont typeface="+mj-lt"/>
              <a:buAutoNum type="arabicPeriod"/>
            </a:pPr>
            <a:endParaRPr lang="it-IT" sz="1100" b="1" dirty="0"/>
          </a:p>
          <a:p>
            <a:pPr marL="228600" indent="-228600">
              <a:buFont typeface="+mj-lt"/>
              <a:buAutoNum type="arabicPeriod"/>
            </a:pPr>
            <a:r>
              <a:rPr lang="it-IT" sz="1050" b="1" dirty="0"/>
              <a:t>VP/dipendenti</a:t>
            </a:r>
          </a:p>
          <a:p>
            <a:pPr marL="228600" indent="-228600">
              <a:buFont typeface="+mj-lt"/>
              <a:buAutoNum type="arabicPeriod"/>
            </a:pPr>
            <a:r>
              <a:rPr lang="it-IT" sz="1050" b="1" dirty="0"/>
              <a:t>Fatturato o VA/dipendenti </a:t>
            </a:r>
          </a:p>
          <a:p>
            <a:pPr marL="228600" indent="-228600">
              <a:buFont typeface="+mj-lt"/>
              <a:buAutoNum type="arabicPeriod"/>
            </a:pPr>
            <a:r>
              <a:rPr lang="it-IT" sz="1050" b="1" dirty="0"/>
              <a:t>MOL/VA bilancio</a:t>
            </a:r>
          </a:p>
          <a:p>
            <a:pPr marL="228600" indent="-228600">
              <a:buFont typeface="+mj-lt"/>
              <a:buAutoNum type="arabicPeriod"/>
            </a:pPr>
            <a:r>
              <a:rPr lang="it-IT" sz="1050" b="1" dirty="0"/>
              <a:t>Indici Customer S.</a:t>
            </a:r>
          </a:p>
          <a:p>
            <a:pPr marL="228600" indent="-228600">
              <a:buFont typeface="+mj-lt"/>
              <a:buAutoNum type="arabicPeriod"/>
            </a:pPr>
            <a:r>
              <a:rPr lang="it-IT" sz="1050" b="1" dirty="0"/>
              <a:t>Diminuzione riparazioni e rilavorazioni</a:t>
            </a:r>
          </a:p>
          <a:p>
            <a:pPr marL="228600" indent="-228600">
              <a:buFont typeface="+mj-lt"/>
              <a:buAutoNum type="arabicPeriod"/>
            </a:pPr>
            <a:r>
              <a:rPr lang="it-IT" sz="1050" b="1" dirty="0"/>
              <a:t>Riduzione scarti lavorazione</a:t>
            </a:r>
          </a:p>
          <a:p>
            <a:pPr marL="228600" indent="-228600">
              <a:buFont typeface="+mj-lt"/>
              <a:buAutoNum type="arabicPeriod"/>
            </a:pPr>
            <a:r>
              <a:rPr lang="it-IT" sz="1050" b="1" dirty="0"/>
              <a:t>Rispetto tempi di consegna</a:t>
            </a:r>
          </a:p>
          <a:p>
            <a:pPr marL="228600" indent="-228600">
              <a:buFont typeface="+mj-lt"/>
              <a:buAutoNum type="arabicPeriod"/>
            </a:pPr>
            <a:r>
              <a:rPr lang="it-IT" sz="1050" b="1" dirty="0"/>
              <a:t>Rispetto previsioni AL</a:t>
            </a:r>
          </a:p>
          <a:p>
            <a:pPr marL="228600" indent="-228600">
              <a:buFont typeface="+mj-lt"/>
              <a:buAutoNum type="arabicPeriod"/>
            </a:pPr>
            <a:r>
              <a:rPr lang="it-IT" sz="1050" b="1" dirty="0"/>
              <a:t>Modifiche organizzative lavoro</a:t>
            </a:r>
          </a:p>
          <a:p>
            <a:pPr marL="228600" indent="-228600">
              <a:buFont typeface="+mj-lt"/>
              <a:buAutoNum type="arabicPeriod"/>
            </a:pPr>
            <a:r>
              <a:rPr lang="it-IT" sz="1050" b="1" dirty="0"/>
              <a:t>Lavoro agile</a:t>
            </a:r>
          </a:p>
          <a:p>
            <a:pPr marL="228600" indent="-228600">
              <a:buFont typeface="+mj-lt"/>
              <a:buAutoNum type="arabicPeriod"/>
            </a:pPr>
            <a:r>
              <a:rPr lang="it-IT" sz="1050" b="1" dirty="0"/>
              <a:t>Modifiche regimi orario</a:t>
            </a:r>
          </a:p>
          <a:p>
            <a:pPr marL="228600" indent="-228600">
              <a:buFont typeface="+mj-lt"/>
              <a:buAutoNum type="arabicPeriod"/>
            </a:pPr>
            <a:r>
              <a:rPr lang="it-IT" sz="1050" b="1" dirty="0"/>
              <a:t>Rapporto costi effettivi/costi previsti</a:t>
            </a:r>
          </a:p>
          <a:p>
            <a:pPr marL="228600" indent="-228600">
              <a:buFont typeface="+mj-lt"/>
              <a:buAutoNum type="arabicPeriod"/>
            </a:pPr>
            <a:r>
              <a:rPr lang="it-IT" sz="1050" b="1" dirty="0"/>
              <a:t>Riduzione assenteismo</a:t>
            </a:r>
          </a:p>
          <a:p>
            <a:pPr marL="228600" indent="-228600">
              <a:buFont typeface="+mj-lt"/>
              <a:buAutoNum type="arabicPeriod"/>
            </a:pPr>
            <a:r>
              <a:rPr lang="it-IT" sz="1050" b="1" dirty="0" err="1"/>
              <a:t>N.brevetti</a:t>
            </a:r>
            <a:r>
              <a:rPr lang="it-IT" sz="1050" b="1" dirty="0"/>
              <a:t> depositati</a:t>
            </a:r>
          </a:p>
          <a:p>
            <a:pPr marL="228600" indent="-228600">
              <a:buFont typeface="+mj-lt"/>
              <a:buAutoNum type="arabicPeriod"/>
            </a:pPr>
            <a:r>
              <a:rPr lang="it-IT" sz="1050" b="1" dirty="0"/>
              <a:t>Riduzione tempi sviluppo nuovi prodotti</a:t>
            </a:r>
          </a:p>
          <a:p>
            <a:pPr marL="228600" indent="-228600">
              <a:buFont typeface="+mj-lt"/>
              <a:buAutoNum type="arabicPeriod"/>
            </a:pPr>
            <a:r>
              <a:rPr lang="it-IT" sz="1050" b="1" dirty="0"/>
              <a:t>Riduzione consumi</a:t>
            </a:r>
          </a:p>
          <a:p>
            <a:pPr marL="228600" indent="-228600">
              <a:buFont typeface="+mj-lt"/>
              <a:buAutoNum type="arabicPeriod"/>
            </a:pPr>
            <a:r>
              <a:rPr lang="it-IT" sz="1050" b="1" dirty="0"/>
              <a:t>Riduzione infortuni</a:t>
            </a:r>
          </a:p>
          <a:p>
            <a:pPr marL="228600" indent="-228600">
              <a:buFont typeface="+mj-lt"/>
              <a:buAutoNum type="arabicPeriod"/>
            </a:pPr>
            <a:r>
              <a:rPr lang="it-IT" sz="1050" b="1" dirty="0"/>
              <a:t>Riduzione tempi attraversamento interni lav.</a:t>
            </a:r>
          </a:p>
          <a:p>
            <a:pPr marL="228600" indent="-228600">
              <a:buFont typeface="+mj-lt"/>
              <a:buAutoNum type="arabicPeriod"/>
            </a:pPr>
            <a:r>
              <a:rPr lang="it-IT" sz="1050" b="1" dirty="0"/>
              <a:t>Riduzione tempi di commessa</a:t>
            </a:r>
          </a:p>
          <a:p>
            <a:r>
              <a:rPr lang="it-IT" sz="1100" b="1" dirty="0"/>
              <a:t>…</a:t>
            </a:r>
          </a:p>
          <a:p>
            <a:pPr marL="228600" indent="-228600">
              <a:buFont typeface="+mj-lt"/>
              <a:buAutoNum type="arabicPeriod"/>
            </a:pPr>
            <a:endParaRPr lang="it-IT" sz="1200" b="1" dirty="0"/>
          </a:p>
          <a:p>
            <a:pPr marL="228600" indent="-228600">
              <a:buFont typeface="+mj-lt"/>
              <a:buAutoNum type="arabicPeriod"/>
            </a:pPr>
            <a:endParaRPr lang="it-IT" sz="1200" b="1" dirty="0"/>
          </a:p>
          <a:p>
            <a:pPr marL="228600" indent="-228600" algn="ctr">
              <a:buFont typeface="+mj-lt"/>
              <a:buAutoNum type="arabicPeriod"/>
            </a:pPr>
            <a:endParaRPr lang="it-IT" sz="1200" b="1" dirty="0"/>
          </a:p>
        </p:txBody>
      </p:sp>
      <p:sp>
        <p:nvSpPr>
          <p:cNvPr id="67" name="Rettangolo 66">
            <a:extLst>
              <a:ext uri="{FF2B5EF4-FFF2-40B4-BE49-F238E27FC236}">
                <a16:creationId xmlns:a16="http://schemas.microsoft.com/office/drawing/2014/main" id="{4E3693EC-E470-CD0F-FF82-2E83B171E847}"/>
              </a:ext>
            </a:extLst>
          </p:cNvPr>
          <p:cNvSpPr/>
          <p:nvPr/>
        </p:nvSpPr>
        <p:spPr>
          <a:xfrm>
            <a:off x="10583205" y="1483092"/>
            <a:ext cx="1208620" cy="1077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t>si</a:t>
            </a:r>
          </a:p>
        </p:txBody>
      </p:sp>
      <p:sp>
        <p:nvSpPr>
          <p:cNvPr id="68" name="Rettangolo 67">
            <a:extLst>
              <a:ext uri="{FF2B5EF4-FFF2-40B4-BE49-F238E27FC236}">
                <a16:creationId xmlns:a16="http://schemas.microsoft.com/office/drawing/2014/main" id="{C352E136-C3D2-5423-C3BD-3E20E051F89B}"/>
              </a:ext>
            </a:extLst>
          </p:cNvPr>
          <p:cNvSpPr/>
          <p:nvPr/>
        </p:nvSpPr>
        <p:spPr>
          <a:xfrm>
            <a:off x="10596468" y="2829147"/>
            <a:ext cx="1211913" cy="1077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t>no</a:t>
            </a:r>
          </a:p>
        </p:txBody>
      </p:sp>
      <p:sp>
        <p:nvSpPr>
          <p:cNvPr id="12" name="Freccia a destra 11">
            <a:extLst>
              <a:ext uri="{FF2B5EF4-FFF2-40B4-BE49-F238E27FC236}">
                <a16:creationId xmlns:a16="http://schemas.microsoft.com/office/drawing/2014/main" id="{6D36964D-4789-E157-7DD1-40580200B5B2}"/>
              </a:ext>
            </a:extLst>
          </p:cNvPr>
          <p:cNvSpPr/>
          <p:nvPr/>
        </p:nvSpPr>
        <p:spPr>
          <a:xfrm rot="19247597">
            <a:off x="5769998" y="3182677"/>
            <a:ext cx="404184" cy="2212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a:extLst>
              <a:ext uri="{FF2B5EF4-FFF2-40B4-BE49-F238E27FC236}">
                <a16:creationId xmlns:a16="http://schemas.microsoft.com/office/drawing/2014/main" id="{BE36796D-6F4F-3963-297C-A77551CB1B03}"/>
              </a:ext>
            </a:extLst>
          </p:cNvPr>
          <p:cNvSpPr/>
          <p:nvPr/>
        </p:nvSpPr>
        <p:spPr>
          <a:xfrm rot="2151971">
            <a:off x="5772060" y="2021508"/>
            <a:ext cx="404184" cy="2212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B573054B-C15E-AFA5-73FF-7268CD3D9281}"/>
              </a:ext>
            </a:extLst>
          </p:cNvPr>
          <p:cNvSpPr txBox="1"/>
          <p:nvPr/>
        </p:nvSpPr>
        <p:spPr>
          <a:xfrm>
            <a:off x="261434" y="251101"/>
            <a:ext cx="1554464" cy="646331"/>
          </a:xfrm>
          <a:prstGeom prst="rect">
            <a:avLst/>
          </a:prstGeom>
          <a:noFill/>
        </p:spPr>
        <p:txBody>
          <a:bodyPr wrap="square">
            <a:spAutoFit/>
          </a:bodyPr>
          <a:lstStyle/>
          <a:p>
            <a:pPr algn="ctr"/>
            <a:r>
              <a:rPr lang="it-IT" b="1" dirty="0">
                <a:solidFill>
                  <a:srgbClr val="002060"/>
                </a:solidFill>
              </a:rPr>
              <a:t>Sistemi RV </a:t>
            </a:r>
          </a:p>
          <a:p>
            <a:pPr algn="ctr"/>
            <a:r>
              <a:rPr lang="it-IT" b="1" dirty="0">
                <a:solidFill>
                  <a:srgbClr val="002060"/>
                </a:solidFill>
              </a:rPr>
              <a:t>incentivanti</a:t>
            </a:r>
          </a:p>
        </p:txBody>
      </p:sp>
      <p:sp>
        <p:nvSpPr>
          <p:cNvPr id="20" name="CasellaDiTesto 19">
            <a:extLst>
              <a:ext uri="{FF2B5EF4-FFF2-40B4-BE49-F238E27FC236}">
                <a16:creationId xmlns:a16="http://schemas.microsoft.com/office/drawing/2014/main" id="{DF1EA2D8-A8CB-1DA8-21F8-724E71AF3FD9}"/>
              </a:ext>
            </a:extLst>
          </p:cNvPr>
          <p:cNvSpPr txBox="1"/>
          <p:nvPr/>
        </p:nvSpPr>
        <p:spPr>
          <a:xfrm>
            <a:off x="2643847" y="251101"/>
            <a:ext cx="1554464" cy="369332"/>
          </a:xfrm>
          <a:prstGeom prst="rect">
            <a:avLst/>
          </a:prstGeom>
          <a:noFill/>
        </p:spPr>
        <p:txBody>
          <a:bodyPr wrap="square">
            <a:spAutoFit/>
          </a:bodyPr>
          <a:lstStyle/>
          <a:p>
            <a:pPr algn="ctr"/>
            <a:r>
              <a:rPr lang="it-IT" b="1" dirty="0">
                <a:solidFill>
                  <a:srgbClr val="002060"/>
                </a:solidFill>
              </a:rPr>
              <a:t>Esempi</a:t>
            </a:r>
          </a:p>
        </p:txBody>
      </p:sp>
      <p:cxnSp>
        <p:nvCxnSpPr>
          <p:cNvPr id="21" name="Connettore diritto 20">
            <a:extLst>
              <a:ext uri="{FF2B5EF4-FFF2-40B4-BE49-F238E27FC236}">
                <a16:creationId xmlns:a16="http://schemas.microsoft.com/office/drawing/2014/main" id="{66BEDFB6-3EE5-D796-9102-4C674B415859}"/>
              </a:ext>
            </a:extLst>
          </p:cNvPr>
          <p:cNvCxnSpPr>
            <a:cxnSpLocks/>
          </p:cNvCxnSpPr>
          <p:nvPr/>
        </p:nvCxnSpPr>
        <p:spPr>
          <a:xfrm>
            <a:off x="63023" y="1232449"/>
            <a:ext cx="12128977" cy="0"/>
          </a:xfrm>
          <a:prstGeom prst="line">
            <a:avLst/>
          </a:prstGeom>
        </p:spPr>
        <p:style>
          <a:lnRef idx="1">
            <a:schemeClr val="accent1"/>
          </a:lnRef>
          <a:fillRef idx="0">
            <a:schemeClr val="accent1"/>
          </a:fillRef>
          <a:effectRef idx="0">
            <a:schemeClr val="accent1"/>
          </a:effectRef>
          <a:fontRef idx="minor">
            <a:schemeClr val="tx1"/>
          </a:fontRef>
        </p:style>
      </p:cxnSp>
      <p:sp>
        <p:nvSpPr>
          <p:cNvPr id="34" name="CasellaDiTesto 33">
            <a:extLst>
              <a:ext uri="{FF2B5EF4-FFF2-40B4-BE49-F238E27FC236}">
                <a16:creationId xmlns:a16="http://schemas.microsoft.com/office/drawing/2014/main" id="{D776D34B-5425-1999-4DA5-B72D34508128}"/>
              </a:ext>
            </a:extLst>
          </p:cNvPr>
          <p:cNvSpPr txBox="1"/>
          <p:nvPr/>
        </p:nvSpPr>
        <p:spPr>
          <a:xfrm>
            <a:off x="4341046" y="74016"/>
            <a:ext cx="1554464" cy="1200329"/>
          </a:xfrm>
          <a:prstGeom prst="rect">
            <a:avLst/>
          </a:prstGeom>
          <a:noFill/>
        </p:spPr>
        <p:txBody>
          <a:bodyPr wrap="square">
            <a:spAutoFit/>
          </a:bodyPr>
          <a:lstStyle/>
          <a:p>
            <a:pPr algn="ctr"/>
            <a:r>
              <a:rPr lang="it-IT" b="1" dirty="0">
                <a:solidFill>
                  <a:srgbClr val="002060"/>
                </a:solidFill>
              </a:rPr>
              <a:t>Cancelletto </a:t>
            </a:r>
          </a:p>
          <a:p>
            <a:pPr algn="ctr"/>
            <a:r>
              <a:rPr lang="it-IT" b="1" dirty="0">
                <a:solidFill>
                  <a:srgbClr val="002060"/>
                </a:solidFill>
              </a:rPr>
              <a:t>di accesso</a:t>
            </a:r>
          </a:p>
          <a:p>
            <a:pPr algn="ctr"/>
            <a:r>
              <a:rPr lang="it-IT" b="1" dirty="0">
                <a:solidFill>
                  <a:srgbClr val="002060"/>
                </a:solidFill>
              </a:rPr>
              <a:t>Esempi:</a:t>
            </a:r>
          </a:p>
          <a:p>
            <a:pPr algn="ctr"/>
            <a:endParaRPr lang="it-IT" b="1" dirty="0">
              <a:solidFill>
                <a:srgbClr val="002060"/>
              </a:solidFill>
            </a:endParaRPr>
          </a:p>
        </p:txBody>
      </p:sp>
      <p:sp>
        <p:nvSpPr>
          <p:cNvPr id="42" name="CasellaDiTesto 41">
            <a:extLst>
              <a:ext uri="{FF2B5EF4-FFF2-40B4-BE49-F238E27FC236}">
                <a16:creationId xmlns:a16="http://schemas.microsoft.com/office/drawing/2014/main" id="{E482D373-7A5E-EC26-3EBC-5747B4C18CEE}"/>
              </a:ext>
            </a:extLst>
          </p:cNvPr>
          <p:cNvSpPr txBox="1"/>
          <p:nvPr/>
        </p:nvSpPr>
        <p:spPr>
          <a:xfrm>
            <a:off x="5853150" y="74016"/>
            <a:ext cx="1554464" cy="646331"/>
          </a:xfrm>
          <a:prstGeom prst="rect">
            <a:avLst/>
          </a:prstGeom>
          <a:noFill/>
        </p:spPr>
        <p:txBody>
          <a:bodyPr wrap="square">
            <a:spAutoFit/>
          </a:bodyPr>
          <a:lstStyle/>
          <a:p>
            <a:pPr algn="ctr"/>
            <a:r>
              <a:rPr lang="it-IT" b="1" dirty="0">
                <a:solidFill>
                  <a:srgbClr val="002060"/>
                </a:solidFill>
              </a:rPr>
              <a:t>Effetto:</a:t>
            </a:r>
          </a:p>
          <a:p>
            <a:pPr algn="ctr"/>
            <a:endParaRPr lang="it-IT" b="1" dirty="0">
              <a:solidFill>
                <a:srgbClr val="002060"/>
              </a:solidFill>
            </a:endParaRPr>
          </a:p>
        </p:txBody>
      </p:sp>
      <p:sp>
        <p:nvSpPr>
          <p:cNvPr id="45" name="CasellaDiTesto 44">
            <a:extLst>
              <a:ext uri="{FF2B5EF4-FFF2-40B4-BE49-F238E27FC236}">
                <a16:creationId xmlns:a16="http://schemas.microsoft.com/office/drawing/2014/main" id="{C65D9C2E-3732-4ECD-BFA5-A2FDE8A11A77}"/>
              </a:ext>
            </a:extLst>
          </p:cNvPr>
          <p:cNvSpPr txBox="1"/>
          <p:nvPr/>
        </p:nvSpPr>
        <p:spPr>
          <a:xfrm>
            <a:off x="7345037" y="48947"/>
            <a:ext cx="1550459" cy="646331"/>
          </a:xfrm>
          <a:prstGeom prst="rect">
            <a:avLst/>
          </a:prstGeom>
          <a:noFill/>
        </p:spPr>
        <p:txBody>
          <a:bodyPr wrap="square">
            <a:spAutoFit/>
          </a:bodyPr>
          <a:lstStyle/>
          <a:p>
            <a:pPr algn="ctr"/>
            <a:r>
              <a:rPr lang="it-IT" sz="1500" b="1" dirty="0" err="1">
                <a:solidFill>
                  <a:srgbClr val="002060"/>
                </a:solidFill>
              </a:rPr>
              <a:t>Incrementalità</a:t>
            </a:r>
            <a:r>
              <a:rPr lang="it-IT" b="1" dirty="0">
                <a:solidFill>
                  <a:srgbClr val="002060"/>
                </a:solidFill>
              </a:rPr>
              <a:t> </a:t>
            </a:r>
          </a:p>
          <a:p>
            <a:pPr algn="ctr"/>
            <a:endParaRPr lang="it-IT" b="1" dirty="0">
              <a:solidFill>
                <a:srgbClr val="002060"/>
              </a:solidFill>
            </a:endParaRPr>
          </a:p>
        </p:txBody>
      </p:sp>
      <p:sp>
        <p:nvSpPr>
          <p:cNvPr id="47" name="CasellaDiTesto 46">
            <a:extLst>
              <a:ext uri="{FF2B5EF4-FFF2-40B4-BE49-F238E27FC236}">
                <a16:creationId xmlns:a16="http://schemas.microsoft.com/office/drawing/2014/main" id="{76691267-DEF3-D65B-36C6-2FD73ADD584F}"/>
              </a:ext>
            </a:extLst>
          </p:cNvPr>
          <p:cNvSpPr txBox="1"/>
          <p:nvPr/>
        </p:nvSpPr>
        <p:spPr>
          <a:xfrm>
            <a:off x="8772157" y="94204"/>
            <a:ext cx="1689266" cy="1077218"/>
          </a:xfrm>
          <a:prstGeom prst="rect">
            <a:avLst/>
          </a:prstGeom>
          <a:noFill/>
        </p:spPr>
        <p:txBody>
          <a:bodyPr wrap="square">
            <a:spAutoFit/>
          </a:bodyPr>
          <a:lstStyle/>
          <a:p>
            <a:pPr algn="ctr"/>
            <a:r>
              <a:rPr lang="it-IT" sz="1600" b="1" dirty="0">
                <a:solidFill>
                  <a:srgbClr val="002060"/>
                </a:solidFill>
              </a:rPr>
              <a:t>Obiettivi</a:t>
            </a:r>
          </a:p>
          <a:p>
            <a:pPr algn="ctr"/>
            <a:r>
              <a:rPr lang="it-IT" sz="1600" b="1" dirty="0">
                <a:solidFill>
                  <a:srgbClr val="002060"/>
                </a:solidFill>
              </a:rPr>
              <a:t>di redditività </a:t>
            </a:r>
          </a:p>
          <a:p>
            <a:pPr algn="ctr"/>
            <a:r>
              <a:rPr lang="it-IT" sz="1600" b="1" dirty="0">
                <a:solidFill>
                  <a:srgbClr val="002060"/>
                </a:solidFill>
              </a:rPr>
              <a:t>qualità</a:t>
            </a:r>
          </a:p>
          <a:p>
            <a:pPr algn="ctr"/>
            <a:r>
              <a:rPr lang="it-IT" sz="1600" b="1" dirty="0">
                <a:solidFill>
                  <a:srgbClr val="002060"/>
                </a:solidFill>
              </a:rPr>
              <a:t>efficienza</a:t>
            </a:r>
            <a:endParaRPr lang="it-IT" sz="1600" dirty="0">
              <a:solidFill>
                <a:srgbClr val="002060"/>
              </a:solidFill>
            </a:endParaRPr>
          </a:p>
        </p:txBody>
      </p:sp>
      <p:sp>
        <p:nvSpPr>
          <p:cNvPr id="49" name="CasellaDiTesto 48">
            <a:extLst>
              <a:ext uri="{FF2B5EF4-FFF2-40B4-BE49-F238E27FC236}">
                <a16:creationId xmlns:a16="http://schemas.microsoft.com/office/drawing/2014/main" id="{8C7F27E0-FA7B-2C21-7D4C-7F0CDA50F464}"/>
              </a:ext>
            </a:extLst>
          </p:cNvPr>
          <p:cNvSpPr txBox="1"/>
          <p:nvPr/>
        </p:nvSpPr>
        <p:spPr>
          <a:xfrm>
            <a:off x="8211709" y="99235"/>
            <a:ext cx="6102626" cy="369332"/>
          </a:xfrm>
          <a:prstGeom prst="rect">
            <a:avLst/>
          </a:prstGeom>
          <a:noFill/>
        </p:spPr>
        <p:txBody>
          <a:bodyPr wrap="square">
            <a:spAutoFit/>
          </a:bodyPr>
          <a:lstStyle/>
          <a:p>
            <a:pPr algn="ctr"/>
            <a:r>
              <a:rPr lang="it-IT" b="1" dirty="0">
                <a:solidFill>
                  <a:srgbClr val="002060"/>
                </a:solidFill>
              </a:rPr>
              <a:t>detassabilità</a:t>
            </a:r>
          </a:p>
        </p:txBody>
      </p:sp>
      <p:sp>
        <p:nvSpPr>
          <p:cNvPr id="2" name="Rettangolo 1">
            <a:extLst>
              <a:ext uri="{FF2B5EF4-FFF2-40B4-BE49-F238E27FC236}">
                <a16:creationId xmlns:a16="http://schemas.microsoft.com/office/drawing/2014/main" id="{B8BE55AD-4876-9DE9-AB81-9B21FDB178B0}"/>
              </a:ext>
            </a:extLst>
          </p:cNvPr>
          <p:cNvSpPr/>
          <p:nvPr/>
        </p:nvSpPr>
        <p:spPr>
          <a:xfrm>
            <a:off x="4395754" y="4858249"/>
            <a:ext cx="1437858" cy="6005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a:t>
            </a:r>
          </a:p>
        </p:txBody>
      </p:sp>
      <p:sp>
        <p:nvSpPr>
          <p:cNvPr id="3" name="Rettangolo 2">
            <a:extLst>
              <a:ext uri="{FF2B5EF4-FFF2-40B4-BE49-F238E27FC236}">
                <a16:creationId xmlns:a16="http://schemas.microsoft.com/office/drawing/2014/main" id="{7F985F31-8C8A-A5C7-AA82-4F453CC57D39}"/>
              </a:ext>
            </a:extLst>
          </p:cNvPr>
          <p:cNvSpPr/>
          <p:nvPr/>
        </p:nvSpPr>
        <p:spPr>
          <a:xfrm>
            <a:off x="5924417" y="4637008"/>
            <a:ext cx="1420620" cy="1077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Erogabilità valore di massimale annuo del </a:t>
            </a:r>
            <a:r>
              <a:rPr lang="it-IT" sz="1600" b="1" dirty="0" err="1"/>
              <a:t>PdR</a:t>
            </a:r>
            <a:endParaRPr lang="it-IT" sz="1600" b="1" dirty="0"/>
          </a:p>
        </p:txBody>
      </p:sp>
      <p:sp>
        <p:nvSpPr>
          <p:cNvPr id="15" name="Freccia a destra 14">
            <a:extLst>
              <a:ext uri="{FF2B5EF4-FFF2-40B4-BE49-F238E27FC236}">
                <a16:creationId xmlns:a16="http://schemas.microsoft.com/office/drawing/2014/main" id="{679C1C18-085D-BC5A-1165-73F8FC71170A}"/>
              </a:ext>
            </a:extLst>
          </p:cNvPr>
          <p:cNvSpPr/>
          <p:nvPr/>
        </p:nvSpPr>
        <p:spPr>
          <a:xfrm>
            <a:off x="5665310" y="5032403"/>
            <a:ext cx="404184" cy="2212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8" name="Connettore diritto 17">
            <a:extLst>
              <a:ext uri="{FF2B5EF4-FFF2-40B4-BE49-F238E27FC236}">
                <a16:creationId xmlns:a16="http://schemas.microsoft.com/office/drawing/2014/main" id="{D94898CA-48F9-A9BC-0F09-A5706E8C2FE6}"/>
              </a:ext>
            </a:extLst>
          </p:cNvPr>
          <p:cNvCxnSpPr>
            <a:cxnSpLocks/>
          </p:cNvCxnSpPr>
          <p:nvPr/>
        </p:nvCxnSpPr>
        <p:spPr>
          <a:xfrm>
            <a:off x="2299252" y="-5963"/>
            <a:ext cx="0" cy="68580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02711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3166</TotalTime>
  <Words>1626</Words>
  <Application>Microsoft Office PowerPoint</Application>
  <PresentationFormat>Widescreen</PresentationFormat>
  <Paragraphs>198</Paragraphs>
  <Slides>8</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8</vt:i4>
      </vt:variant>
    </vt:vector>
  </HeadingPairs>
  <TitlesOfParts>
    <vt:vector size="13" baseType="lpstr">
      <vt:lpstr>Arial</vt:lpstr>
      <vt:lpstr>Calibri</vt:lpstr>
      <vt:lpstr>Calibri Light</vt:lpstr>
      <vt:lpstr>Poppins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Massimiliano Bondanini</dc:creator>
  <cp:lastModifiedBy>Massimiliano Bondanini</cp:lastModifiedBy>
  <cp:revision>9</cp:revision>
  <cp:lastPrinted>2023-05-17T12:27:16Z</cp:lastPrinted>
  <dcterms:created xsi:type="dcterms:W3CDTF">2023-03-01T15:19:06Z</dcterms:created>
  <dcterms:modified xsi:type="dcterms:W3CDTF">2023-05-19T11:37:27Z</dcterms:modified>
</cp:coreProperties>
</file>