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62" r:id="rId3"/>
    <p:sldId id="261" r:id="rId4"/>
    <p:sldId id="263" r:id="rId5"/>
    <p:sldId id="258" r:id="rId6"/>
    <p:sldId id="256" r:id="rId7"/>
    <p:sldId id="257" r:id="rId8"/>
    <p:sldId id="264" r:id="rId9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E29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RNSVT65L19H501B\Durante1\Lavoro\Accise\Agevolazioni\Autotrasportatori\2023\UNINDUSTRIA\2020-2022%20Riepilogo%20DT%20IV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Foglio1!$A$5:$A$12</c:f>
              <c:strCache>
                <c:ptCount val="8"/>
                <c:pt idx="0">
                  <c:v>Roma 1</c:v>
                </c:pt>
                <c:pt idx="1">
                  <c:v>Civitavecchia</c:v>
                </c:pt>
                <c:pt idx="2">
                  <c:v>Frosinone</c:v>
                </c:pt>
                <c:pt idx="3">
                  <c:v>Gaeta</c:v>
                </c:pt>
                <c:pt idx="4">
                  <c:v>Viterbo</c:v>
                </c:pt>
                <c:pt idx="5">
                  <c:v>Roma 2</c:v>
                </c:pt>
                <c:pt idx="6">
                  <c:v>L'Aquila</c:v>
                </c:pt>
                <c:pt idx="7">
                  <c:v>Pescara</c:v>
                </c:pt>
              </c:strCache>
            </c:strRef>
          </c:cat>
          <c:val>
            <c:numRef>
              <c:f>Foglio1!$B$5:$B$12</c:f>
              <c:numCache>
                <c:formatCode>_-* #,##0_-;\-* #,##0_-;_-* "-"??_-;_-@_-</c:formatCode>
                <c:ptCount val="8"/>
                <c:pt idx="0">
                  <c:v>254677269</c:v>
                </c:pt>
                <c:pt idx="1">
                  <c:v>21933337</c:v>
                </c:pt>
                <c:pt idx="2">
                  <c:v>82832689</c:v>
                </c:pt>
                <c:pt idx="3">
                  <c:v>78042407</c:v>
                </c:pt>
                <c:pt idx="5">
                  <c:v>14407097</c:v>
                </c:pt>
                <c:pt idx="6">
                  <c:v>30486006</c:v>
                </c:pt>
                <c:pt idx="7">
                  <c:v>134885934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2D-4F83-9B18-1CE215990FC7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Foglio1!$A$5:$A$12</c:f>
              <c:strCache>
                <c:ptCount val="8"/>
                <c:pt idx="0">
                  <c:v>Roma 1</c:v>
                </c:pt>
                <c:pt idx="1">
                  <c:v>Civitavecchia</c:v>
                </c:pt>
                <c:pt idx="2">
                  <c:v>Frosinone</c:v>
                </c:pt>
                <c:pt idx="3">
                  <c:v>Gaeta</c:v>
                </c:pt>
                <c:pt idx="4">
                  <c:v>Viterbo</c:v>
                </c:pt>
                <c:pt idx="5">
                  <c:v>Roma 2</c:v>
                </c:pt>
                <c:pt idx="6">
                  <c:v>L'Aquila</c:v>
                </c:pt>
                <c:pt idx="7">
                  <c:v>Pescara</c:v>
                </c:pt>
              </c:strCache>
            </c:strRef>
          </c:cat>
          <c:val>
            <c:numRef>
              <c:f>Foglio1!$D$5:$D$12</c:f>
              <c:numCache>
                <c:formatCode>_-* #,##0_-;\-* #,##0_-;_-* "-"??_-;_-@_-</c:formatCode>
                <c:ptCount val="8"/>
                <c:pt idx="0">
                  <c:v>289936809</c:v>
                </c:pt>
                <c:pt idx="1">
                  <c:v>18680850</c:v>
                </c:pt>
                <c:pt idx="2">
                  <c:v>78447188</c:v>
                </c:pt>
                <c:pt idx="3">
                  <c:v>71730327</c:v>
                </c:pt>
                <c:pt idx="4">
                  <c:v>3716708</c:v>
                </c:pt>
                <c:pt idx="5">
                  <c:v>15224524</c:v>
                </c:pt>
                <c:pt idx="6">
                  <c:v>28762190</c:v>
                </c:pt>
                <c:pt idx="7">
                  <c:v>121431721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2D-4F83-9B18-1CE215990FC7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Foglio1!$A$5:$A$12</c:f>
              <c:strCache>
                <c:ptCount val="8"/>
                <c:pt idx="0">
                  <c:v>Roma 1</c:v>
                </c:pt>
                <c:pt idx="1">
                  <c:v>Civitavecchia</c:v>
                </c:pt>
                <c:pt idx="2">
                  <c:v>Frosinone</c:v>
                </c:pt>
                <c:pt idx="3">
                  <c:v>Gaeta</c:v>
                </c:pt>
                <c:pt idx="4">
                  <c:v>Viterbo</c:v>
                </c:pt>
                <c:pt idx="5">
                  <c:v>Roma 2</c:v>
                </c:pt>
                <c:pt idx="6">
                  <c:v>L'Aquila</c:v>
                </c:pt>
                <c:pt idx="7">
                  <c:v>Pescara</c:v>
                </c:pt>
              </c:strCache>
            </c:strRef>
          </c:cat>
          <c:val>
            <c:numRef>
              <c:f>Foglio1!$F$5:$F$12</c:f>
              <c:numCache>
                <c:formatCode>_-* #,##0_-;\-* #,##0_-;_-* "-"??_-;_-@_-</c:formatCode>
                <c:ptCount val="8"/>
                <c:pt idx="0">
                  <c:v>224552892</c:v>
                </c:pt>
                <c:pt idx="1">
                  <c:v>3458916</c:v>
                </c:pt>
                <c:pt idx="2">
                  <c:v>50395876</c:v>
                </c:pt>
                <c:pt idx="3">
                  <c:v>37149007</c:v>
                </c:pt>
                <c:pt idx="4">
                  <c:v>9193705</c:v>
                </c:pt>
                <c:pt idx="5">
                  <c:v>8959968</c:v>
                </c:pt>
                <c:pt idx="6">
                  <c:v>14840663</c:v>
                </c:pt>
                <c:pt idx="7">
                  <c:v>73553724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2D-4F83-9B18-1CE215990F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42979455"/>
        <c:axId val="742976959"/>
        <c:axId val="740405151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spPr>
                  <a:solidFill>
                    <a:schemeClr val="accent2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Foglio1!$A$5:$A$12</c15:sqref>
                        </c15:formulaRef>
                      </c:ext>
                    </c:extLst>
                    <c:strCache>
                      <c:ptCount val="8"/>
                      <c:pt idx="0">
                        <c:v>Roma 1</c:v>
                      </c:pt>
                      <c:pt idx="1">
                        <c:v>Civitavecchia</c:v>
                      </c:pt>
                      <c:pt idx="2">
                        <c:v>Frosinone</c:v>
                      </c:pt>
                      <c:pt idx="3">
                        <c:v>Gaeta</c:v>
                      </c:pt>
                      <c:pt idx="4">
                        <c:v>Viterbo</c:v>
                      </c:pt>
                      <c:pt idx="5">
                        <c:v>Roma 2</c:v>
                      </c:pt>
                      <c:pt idx="6">
                        <c:v>L'Aquila</c:v>
                      </c:pt>
                      <c:pt idx="7">
                        <c:v>Pescara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Foglio1!$C$5:$C$12</c15:sqref>
                        </c15:formulaRef>
                      </c:ext>
                    </c:extLst>
                    <c:numCache>
                      <c:formatCode>_-* #,##0_-;\-* #,##0_-;_-* "-"??_-;_-@_-</c:formatCode>
                      <c:ptCount val="8"/>
                      <c:pt idx="0">
                        <c:v>54546622.740000099</c:v>
                      </c:pt>
                      <c:pt idx="1">
                        <c:v>4697718.9900000086</c:v>
                      </c:pt>
                      <c:pt idx="2">
                        <c:v>17741107.769999988</c:v>
                      </c:pt>
                      <c:pt idx="3">
                        <c:v>16715123.299999995</c:v>
                      </c:pt>
                      <c:pt idx="5">
                        <c:v>3085200.3000000007</c:v>
                      </c:pt>
                      <c:pt idx="6">
                        <c:v>6529492.9700000063</c:v>
                      </c:pt>
                      <c:pt idx="7">
                        <c:v>28889871.490000006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102D-4F83-9B18-1CE215990FC7}"/>
                  </c:ext>
                </c:extLst>
              </c15:ser>
            </c15:filteredBarSeries>
            <c15:filteredBarSeries>
              <c15:ser>
                <c:idx val="3"/>
                <c:order val="3"/>
                <c:spPr>
                  <a:solidFill>
                    <a:schemeClr val="accent4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Foglio1!$A$5:$A$12</c15:sqref>
                        </c15:formulaRef>
                      </c:ext>
                    </c:extLst>
                    <c:strCache>
                      <c:ptCount val="8"/>
                      <c:pt idx="0">
                        <c:v>Roma 1</c:v>
                      </c:pt>
                      <c:pt idx="1">
                        <c:v>Civitavecchia</c:v>
                      </c:pt>
                      <c:pt idx="2">
                        <c:v>Frosinone</c:v>
                      </c:pt>
                      <c:pt idx="3">
                        <c:v>Gaeta</c:v>
                      </c:pt>
                      <c:pt idx="4">
                        <c:v>Viterbo</c:v>
                      </c:pt>
                      <c:pt idx="5">
                        <c:v>Roma 2</c:v>
                      </c:pt>
                      <c:pt idx="6">
                        <c:v>L'Aquila</c:v>
                      </c:pt>
                      <c:pt idx="7">
                        <c:v>Pescara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Foglio1!$E$5:$E$12</c15:sqref>
                        </c15:formulaRef>
                      </c:ext>
                    </c:extLst>
                    <c:numCache>
                      <c:formatCode>_-* #,##0_-;\-* #,##0_-;_-* "-"??_-;_-@_-</c:formatCode>
                      <c:ptCount val="8"/>
                      <c:pt idx="0">
                        <c:v>60589468.53999991</c:v>
                      </c:pt>
                      <c:pt idx="1">
                        <c:v>4001064.5500000017</c:v>
                      </c:pt>
                      <c:pt idx="2">
                        <c:v>16801818.469999954</c:v>
                      </c:pt>
                      <c:pt idx="3">
                        <c:v>15363201.949999992</c:v>
                      </c:pt>
                      <c:pt idx="4">
                        <c:v>796044.45999999985</c:v>
                      </c:pt>
                      <c:pt idx="5">
                        <c:v>3260788.7400000007</c:v>
                      </c:pt>
                      <c:pt idx="6">
                        <c:v>6160285.6899999985</c:v>
                      </c:pt>
                      <c:pt idx="7">
                        <c:v>26008247.009999927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102D-4F83-9B18-1CE215990FC7}"/>
                  </c:ext>
                </c:extLst>
              </c15:ser>
            </c15:filteredBarSeries>
            <c15:filteredBarSeries>
              <c15:ser>
                <c:idx val="5"/>
                <c:order val="5"/>
                <c:spPr>
                  <a:solidFill>
                    <a:schemeClr val="accent6"/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Foglio1!$A$5:$A$12</c15:sqref>
                        </c15:formulaRef>
                      </c:ext>
                    </c:extLst>
                    <c:strCache>
                      <c:ptCount val="8"/>
                      <c:pt idx="0">
                        <c:v>Roma 1</c:v>
                      </c:pt>
                      <c:pt idx="1">
                        <c:v>Civitavecchia</c:v>
                      </c:pt>
                      <c:pt idx="2">
                        <c:v>Frosinone</c:v>
                      </c:pt>
                      <c:pt idx="3">
                        <c:v>Gaeta</c:v>
                      </c:pt>
                      <c:pt idx="4">
                        <c:v>Viterbo</c:v>
                      </c:pt>
                      <c:pt idx="5">
                        <c:v>Roma 2</c:v>
                      </c:pt>
                      <c:pt idx="6">
                        <c:v>L'Aquila</c:v>
                      </c:pt>
                      <c:pt idx="7">
                        <c:v>Pescara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Foglio1!$G$5:$G$12</c15:sqref>
                        </c15:formulaRef>
                      </c:ext>
                    </c:extLst>
                    <c:numCache>
                      <c:formatCode>_-* #,##0_-;\-* #,##0_-;_-* "-"??_-;_-@_-</c:formatCode>
                      <c:ptCount val="8"/>
                      <c:pt idx="0">
                        <c:v>35128335.169999994</c:v>
                      </c:pt>
                      <c:pt idx="1">
                        <c:v>740830.66</c:v>
                      </c:pt>
                      <c:pt idx="2">
                        <c:v>10793788.479999999</c:v>
                      </c:pt>
                      <c:pt idx="3">
                        <c:v>7956577.9600000056</c:v>
                      </c:pt>
                      <c:pt idx="4">
                        <c:v>1969107.610000001</c:v>
                      </c:pt>
                      <c:pt idx="5">
                        <c:v>1919046.04</c:v>
                      </c:pt>
                      <c:pt idx="6">
                        <c:v>3178573.3200000036</c:v>
                      </c:pt>
                      <c:pt idx="7">
                        <c:v>15753737.839999974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102D-4F83-9B18-1CE215990FC7}"/>
                  </c:ext>
                </c:extLst>
              </c15:ser>
            </c15:filteredBarSeries>
          </c:ext>
        </c:extLst>
      </c:bar3DChart>
      <c:catAx>
        <c:axId val="742979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42976959"/>
        <c:crosses val="autoZero"/>
        <c:auto val="1"/>
        <c:lblAlgn val="ctr"/>
        <c:lblOffset val="100"/>
        <c:noMultiLvlLbl val="0"/>
      </c:catAx>
      <c:valAx>
        <c:axId val="742976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42979455"/>
        <c:crosses val="autoZero"/>
        <c:crossBetween val="between"/>
      </c:valAx>
      <c:serAx>
        <c:axId val="740405151"/>
        <c:scaling>
          <c:orientation val="minMax"/>
        </c:scaling>
        <c:delete val="1"/>
        <c:axPos val="b"/>
        <c:majorTickMark val="none"/>
        <c:minorTickMark val="none"/>
        <c:tickLblPos val="nextTo"/>
        <c:crossAx val="742976959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E30F2-592B-4F1D-805E-58DC7D78290C}" type="datetimeFigureOut">
              <a:rPr lang="it-IT" smtClean="0"/>
              <a:t>22/05/2023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55AC7-E289-46D2-8FCB-61760E43D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6012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89430-CB63-493B-9574-79D8B8AD0875}" type="datetime1">
              <a:rPr lang="it-IT" smtClean="0"/>
              <a:t>22/05/2023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9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AB13-406F-47E9-82F3-6E790FFDDA09}" type="datetime1">
              <a:rPr lang="it-IT" smtClean="0"/>
              <a:t>22/05/2023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528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7D49-CF97-407E-BCA4-5FF94CA739FD}" type="datetime1">
              <a:rPr lang="it-IT" smtClean="0"/>
              <a:t>22/05/2023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74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79552-B872-4371-9A31-16CB44E06332}" type="datetime1">
              <a:rPr lang="it-IT" smtClean="0"/>
              <a:t>22/05/2023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1997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626-4C05-4C2B-83C7-4A2907D7939B}" type="datetime1">
              <a:rPr lang="it-IT" smtClean="0"/>
              <a:t>22/05/2023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6503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BEC3-41F7-4277-A722-292FC1A6FA3F}" type="datetime1">
              <a:rPr lang="it-IT" smtClean="0"/>
              <a:t>22/05/2023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58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8AD-E0B3-48D2-A67F-3F2D673A0A90}" type="datetime1">
              <a:rPr lang="it-IT" smtClean="0"/>
              <a:t>22/05/2023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037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2D44F-94C7-45C2-BFB2-5504AE7D4A96}" type="datetime1">
              <a:rPr lang="it-IT" smtClean="0"/>
              <a:t>22/05/2023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351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873E-F90D-40C2-AB5E-2CD6EEB4A818}" type="datetime1">
              <a:rPr lang="it-IT" smtClean="0"/>
              <a:t>22/05/2023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60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2936-DE1C-48F3-97A9-F941C3F9A87D}" type="datetime1">
              <a:rPr lang="it-IT" smtClean="0"/>
              <a:t>22/05/2023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2357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D808-45F7-4EF5-981E-E1EDF3C0AB9B}" type="datetime1">
              <a:rPr lang="it-IT" smtClean="0"/>
              <a:t>22/05/2023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594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51AA8-7282-4C5B-994D-CA55C7034822}" type="datetime1">
              <a:rPr lang="it-IT" smtClean="0"/>
              <a:t>22/05/2023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0E40B-3052-4530-8C89-251997A6A4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40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dm.gov.it/portale/benefici-gasolio-autotrazione-i-trimestre-202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</a:t>
            </a:r>
            <a:r>
              <a:rPr lang="it-IT" dirty="0" smtClean="0"/>
              <a:t>utotrasportatori </a:t>
            </a:r>
            <a:r>
              <a:rPr lang="it-IT" dirty="0"/>
              <a:t>e Carbon </a:t>
            </a:r>
            <a:r>
              <a:rPr lang="it-IT" dirty="0" err="1"/>
              <a:t>Tax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1</a:t>
            </a:fld>
            <a:endParaRPr lang="it-IT"/>
          </a:p>
        </p:txBody>
      </p:sp>
      <p:pic>
        <p:nvPicPr>
          <p:cNvPr id="5" name="Segnaposto contenuto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70280"/>
            <a:ext cx="2700762" cy="926672"/>
          </a:xfrm>
          <a:prstGeom prst="rect">
            <a:avLst/>
          </a:prstGeom>
          <a:noFill/>
        </p:spPr>
      </p:pic>
      <p:pic>
        <p:nvPicPr>
          <p:cNvPr id="6" name="Immagin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593" y="1916832"/>
            <a:ext cx="2009775" cy="1285875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1691680" y="3788041"/>
            <a:ext cx="5760640" cy="1729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“Il ruolo dell’Agenzia delle Dogane e dei Monopoli nel trasferimento delle merci: adempimenti e semplificazioni”</a:t>
            </a:r>
            <a:endParaRPr lang="it-IT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1600" b="1" i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24 Maggio 2023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3182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3675">
            <a:off x="70296" y="3823462"/>
            <a:ext cx="2141655" cy="142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71386"/>
            <a:ext cx="2454708" cy="165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arrotondato 3"/>
          <p:cNvSpPr/>
          <p:nvPr/>
        </p:nvSpPr>
        <p:spPr>
          <a:xfrm>
            <a:off x="539552" y="1196752"/>
            <a:ext cx="2096328" cy="59847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Protocollo di Kyoto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685800" y="332657"/>
            <a:ext cx="7772400" cy="576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 smtClean="0"/>
              <a:t>Periodo 1999-2005: la Carbon </a:t>
            </a:r>
            <a:r>
              <a:rPr lang="it-IT" b="1" dirty="0" err="1"/>
              <a:t>T</a:t>
            </a:r>
            <a:r>
              <a:rPr lang="it-IT" b="1" dirty="0" err="1" smtClean="0"/>
              <a:t>ax</a:t>
            </a:r>
            <a:endParaRPr lang="it-IT" b="1" dirty="0"/>
          </a:p>
        </p:txBody>
      </p:sp>
      <p:sp>
        <p:nvSpPr>
          <p:cNvPr id="7" name="Rettangolo arrotondato 6"/>
          <p:cNvSpPr/>
          <p:nvPr/>
        </p:nvSpPr>
        <p:spPr>
          <a:xfrm>
            <a:off x="1272464" y="2420888"/>
            <a:ext cx="7344816" cy="250579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Aumenti </a:t>
            </a:r>
            <a:r>
              <a:rPr lang="it-IT" sz="1600" dirty="0">
                <a:solidFill>
                  <a:schemeClr val="tx1"/>
                </a:solidFill>
              </a:rPr>
              <a:t>progressivi e graduali alle accise su alcuni prodotti energetici </a:t>
            </a:r>
            <a:endParaRPr lang="it-IT" sz="1600" dirty="0" smtClean="0">
              <a:solidFill>
                <a:schemeClr val="tx1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Da </a:t>
            </a:r>
            <a:r>
              <a:rPr lang="it-IT" sz="1600" dirty="0">
                <a:solidFill>
                  <a:schemeClr val="tx1"/>
                </a:solidFill>
              </a:rPr>
              <a:t>applicare nell’arco di sei anni </a:t>
            </a:r>
            <a:r>
              <a:rPr lang="it-IT" sz="1600" dirty="0" smtClean="0">
                <a:solidFill>
                  <a:schemeClr val="tx1"/>
                </a:solidFill>
              </a:rPr>
              <a:t>(pieno </a:t>
            </a:r>
            <a:r>
              <a:rPr lang="it-IT" sz="1600" dirty="0">
                <a:solidFill>
                  <a:schemeClr val="tx1"/>
                </a:solidFill>
              </a:rPr>
              <a:t>regime </a:t>
            </a:r>
            <a:r>
              <a:rPr lang="it-IT" sz="1600" dirty="0" smtClean="0">
                <a:solidFill>
                  <a:schemeClr val="tx1"/>
                </a:solidFill>
              </a:rPr>
              <a:t>nel </a:t>
            </a:r>
            <a:r>
              <a:rPr lang="it-IT" sz="1600" dirty="0">
                <a:solidFill>
                  <a:schemeClr val="tx1"/>
                </a:solidFill>
              </a:rPr>
              <a:t>2005).</a:t>
            </a:r>
          </a:p>
          <a:p>
            <a:pPr algn="just">
              <a:spcAft>
                <a:spcPts val="6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Obiettivo  di tutela ambientale e non aumento </a:t>
            </a:r>
            <a:r>
              <a:rPr lang="it-IT" sz="1600" dirty="0">
                <a:solidFill>
                  <a:schemeClr val="tx1"/>
                </a:solidFill>
              </a:rPr>
              <a:t>del </a:t>
            </a:r>
            <a:r>
              <a:rPr lang="it-IT" sz="1600" dirty="0" smtClean="0">
                <a:solidFill>
                  <a:schemeClr val="tx1"/>
                </a:solidFill>
              </a:rPr>
              <a:t>gettito: previste </a:t>
            </a:r>
            <a:r>
              <a:rPr lang="it-IT" sz="1600" dirty="0">
                <a:solidFill>
                  <a:schemeClr val="tx1"/>
                </a:solidFill>
              </a:rPr>
              <a:t>alcune misure fiscali compensative. </a:t>
            </a:r>
            <a:endParaRPr lang="it-IT" sz="1600" dirty="0" smtClean="0">
              <a:solidFill>
                <a:schemeClr val="tx1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Tra le misure compensative: riduzione </a:t>
            </a:r>
            <a:r>
              <a:rPr lang="it-IT" sz="1600" dirty="0">
                <a:solidFill>
                  <a:schemeClr val="tx1"/>
                </a:solidFill>
              </a:rPr>
              <a:t>degli oneri gravanti sugli esercenti le attività di trasporto merci </a:t>
            </a:r>
            <a:r>
              <a:rPr lang="it-IT" sz="1600" dirty="0" smtClean="0">
                <a:solidFill>
                  <a:schemeClr val="tx1"/>
                </a:solidFill>
              </a:rPr>
              <a:t>(neutralizzare </a:t>
            </a:r>
            <a:r>
              <a:rPr lang="it-IT" sz="1600" dirty="0">
                <a:solidFill>
                  <a:schemeClr val="tx1"/>
                </a:solidFill>
              </a:rPr>
              <a:t>gli incrementi dell’aliquota di accisa sul gasolio per </a:t>
            </a:r>
            <a:r>
              <a:rPr lang="it-IT" sz="1600" dirty="0" smtClean="0">
                <a:solidFill>
                  <a:schemeClr val="tx1"/>
                </a:solidFill>
              </a:rPr>
              <a:t>autotrazione.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272464" y="1903177"/>
            <a:ext cx="7344816" cy="3600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b="1" dirty="0" smtClean="0">
                <a:solidFill>
                  <a:schemeClr val="tx1"/>
                </a:solidFill>
              </a:rPr>
              <a:t>Carbon </a:t>
            </a:r>
            <a:r>
              <a:rPr lang="it-IT" b="1" dirty="0" err="1" smtClean="0">
                <a:solidFill>
                  <a:schemeClr val="tx1"/>
                </a:solidFill>
              </a:rPr>
              <a:t>Tax</a:t>
            </a:r>
            <a:r>
              <a:rPr lang="it-IT" b="1" dirty="0" smtClean="0">
                <a:solidFill>
                  <a:schemeClr val="tx1"/>
                </a:solidFill>
              </a:rPr>
              <a:t>, aumento progressivo dell’accisa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8" name="Freccia circolare a destra 7"/>
          <p:cNvSpPr/>
          <p:nvPr/>
        </p:nvSpPr>
        <p:spPr>
          <a:xfrm rot="18961537">
            <a:off x="465859" y="1579620"/>
            <a:ext cx="501824" cy="109244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39552" y="5157192"/>
            <a:ext cx="3888432" cy="1368152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 </a:t>
            </a:r>
            <a:r>
              <a:rPr lang="it-IT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norme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Legge </a:t>
            </a:r>
            <a:r>
              <a:rPr lang="it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448 del 23 dicembre 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1998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DPR 277 del 9 giugno 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DPCM 15 gennaio 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1999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Legge 488 del 23 dicembre 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1999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4696831" y="5155406"/>
            <a:ext cx="3888432" cy="1369937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1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Un’indicazione sugli importi agevolati</a:t>
            </a:r>
          </a:p>
          <a:p>
            <a:endParaRPr lang="it-IT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1999-2003: 	0,1718 euro/litro</a:t>
            </a:r>
          </a:p>
          <a:p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2004</a:t>
            </a:r>
            <a:r>
              <a:rPr lang="it-IT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	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0,1603 euro/litro </a:t>
            </a:r>
            <a:endParaRPr lang="it-IT" sz="1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it-IT" sz="1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it-IT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32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3675">
            <a:off x="70296" y="3823462"/>
            <a:ext cx="2141655" cy="142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8742"/>
            <a:ext cx="2454708" cy="165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arrotondato 3"/>
          <p:cNvSpPr/>
          <p:nvPr/>
        </p:nvSpPr>
        <p:spPr>
          <a:xfrm>
            <a:off x="539552" y="1196752"/>
            <a:ext cx="2880320" cy="59847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Andamento dei prezzi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685800" y="332657"/>
            <a:ext cx="7772400" cy="576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/>
              <a:t>Periodo 2000-2016: scelte congiunturali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1259632" y="2363368"/>
            <a:ext cx="7344816" cy="250579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it-IT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 considerazione dell’aumento dei costi del gasolio ad uso carburazione e delle conseguenti difficoltà di concorrenza per le aziende del settore, nel 2000 è stato introdotto un ulteriore meccanismo agevolativo </a:t>
            </a:r>
            <a:r>
              <a:rPr lang="it-IT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che </a:t>
            </a:r>
            <a:r>
              <a:rPr lang="it-IT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prevedeva la “Riduzione dell’aliquota di accisa sul gasolio per autotrazione”, riconoscendo un credito di imposta rapportato al quantitativo di gasolio consumato dagli </a:t>
            </a:r>
            <a:r>
              <a:rPr lang="it-IT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autotrasportatori</a:t>
            </a:r>
          </a:p>
          <a:p>
            <a:pPr algn="just">
              <a:spcAft>
                <a:spcPts val="600"/>
              </a:spcAft>
            </a:pPr>
            <a:r>
              <a:rPr lang="it-IT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misura è stata proposta con più norme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272464" y="1903177"/>
            <a:ext cx="7344816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b="1" dirty="0" smtClean="0">
                <a:solidFill>
                  <a:schemeClr val="tx1"/>
                </a:solidFill>
              </a:rPr>
              <a:t>Scelte congiunturali, riduzione dell’aliquota dell’accisa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8" name="Freccia circolare a destra 7"/>
          <p:cNvSpPr/>
          <p:nvPr/>
        </p:nvSpPr>
        <p:spPr>
          <a:xfrm rot="18961537">
            <a:off x="465859" y="1579620"/>
            <a:ext cx="501824" cy="109244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39552" y="4941168"/>
            <a:ext cx="3888432" cy="1656184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 </a:t>
            </a:r>
            <a:r>
              <a:rPr lang="it-IT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norme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DL 265 del 26 settembre 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DL 16 </a:t>
            </a:r>
            <a:r>
              <a:rPr lang="it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 21 febbraio 2005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DL 1 del 24 gennaio 2012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4696831" y="5041320"/>
            <a:ext cx="3888432" cy="1556032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1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Un’indicazione sugli importi agevolati</a:t>
            </a:r>
          </a:p>
          <a:p>
            <a:endParaRPr lang="it-IT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2000-2004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it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0,0516  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euro/litro</a:t>
            </a:r>
            <a:endParaRPr lang="it-IT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[…]</a:t>
            </a:r>
          </a:p>
          <a:p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2015</a:t>
            </a:r>
            <a:r>
              <a:rPr lang="it-IT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	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0,2141 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euro/litro </a:t>
            </a:r>
          </a:p>
          <a:p>
            <a:endParaRPr lang="it-IT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it-IT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047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3675">
            <a:off x="70296" y="3823462"/>
            <a:ext cx="2141655" cy="142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71386"/>
            <a:ext cx="2454708" cy="165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arrotondato 3"/>
          <p:cNvSpPr/>
          <p:nvPr/>
        </p:nvSpPr>
        <p:spPr>
          <a:xfrm>
            <a:off x="539552" y="1196752"/>
            <a:ext cx="2096328" cy="598470"/>
          </a:xfrm>
          <a:prstGeom prst="round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Direttiva 2003/96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323528" y="332657"/>
            <a:ext cx="8424936" cy="5760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 smtClean="0"/>
              <a:t>Dal 2017: un’aliquota specifica per il gasolio commerciale</a:t>
            </a:r>
            <a:endParaRPr lang="it-IT" sz="3200" b="1" dirty="0"/>
          </a:p>
        </p:txBody>
      </p:sp>
      <p:sp>
        <p:nvSpPr>
          <p:cNvPr id="7" name="Rettangolo arrotondato 6"/>
          <p:cNvSpPr/>
          <p:nvPr/>
        </p:nvSpPr>
        <p:spPr>
          <a:xfrm>
            <a:off x="1272464" y="2420888"/>
            <a:ext cx="7344816" cy="2505792"/>
          </a:xfrm>
          <a:prstGeom prst="roundRect">
            <a:avLst/>
          </a:prstGeom>
          <a:solidFill>
            <a:srgbClr val="BCE29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La Legge 225 del 10/12/2016 ha modificato il Testo Unico sulle accise (504/1995) con:</a:t>
            </a:r>
          </a:p>
          <a:p>
            <a:pPr algn="just">
              <a:spcAft>
                <a:spcPts val="600"/>
              </a:spcAft>
            </a:pPr>
            <a:endParaRPr lang="it-IT" sz="1600" dirty="0">
              <a:solidFill>
                <a:schemeClr val="tx1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- Introduzione della definizione </a:t>
            </a:r>
            <a:r>
              <a:rPr lang="it-IT" sz="1600" dirty="0">
                <a:solidFill>
                  <a:schemeClr val="tx1"/>
                </a:solidFill>
              </a:rPr>
              <a:t>di “gasolio commerciale”, </a:t>
            </a:r>
            <a:endParaRPr lang="it-IT" sz="1600" dirty="0" smtClean="0">
              <a:solidFill>
                <a:schemeClr val="tx1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it-IT" sz="1600" dirty="0" smtClean="0">
                <a:solidFill>
                  <a:schemeClr val="tx1"/>
                </a:solidFill>
              </a:rPr>
              <a:t>- Adozione di una aliquota </a:t>
            </a:r>
            <a:r>
              <a:rPr lang="it-IT" sz="1600" dirty="0">
                <a:solidFill>
                  <a:schemeClr val="tx1"/>
                </a:solidFill>
              </a:rPr>
              <a:t>agevolata </a:t>
            </a:r>
            <a:r>
              <a:rPr lang="it-IT" sz="1600" dirty="0" smtClean="0">
                <a:solidFill>
                  <a:schemeClr val="tx1"/>
                </a:solidFill>
              </a:rPr>
              <a:t>specifica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272464" y="1903177"/>
            <a:ext cx="7344816" cy="360040"/>
          </a:xfrm>
          <a:prstGeom prst="round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b="1" dirty="0" smtClean="0">
                <a:solidFill>
                  <a:schemeClr val="tx1"/>
                </a:solidFill>
              </a:rPr>
              <a:t>Definizione di «gasolio commerciale» nel Testo Unico delle accise»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8" name="Freccia circolare a destra 7"/>
          <p:cNvSpPr/>
          <p:nvPr/>
        </p:nvSpPr>
        <p:spPr>
          <a:xfrm rot="18961537">
            <a:off x="465859" y="1579620"/>
            <a:ext cx="501824" cy="109244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39552" y="5157192"/>
            <a:ext cx="3888432" cy="1368152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 </a:t>
            </a:r>
            <a:r>
              <a:rPr lang="it-IT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norme</a:t>
            </a:r>
          </a:p>
          <a:p>
            <a:r>
              <a:rPr lang="it-IT" sz="1400" dirty="0" smtClean="0">
                <a:solidFill>
                  <a:schemeClr val="tx1"/>
                </a:solidFill>
              </a:rPr>
              <a:t>Legge </a:t>
            </a:r>
            <a:r>
              <a:rPr lang="it-IT" sz="1400" dirty="0">
                <a:solidFill>
                  <a:schemeClr val="tx1"/>
                </a:solidFill>
              </a:rPr>
              <a:t>225 del 10/12/2016</a:t>
            </a:r>
            <a:endParaRPr lang="it-IT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Testo Unico sulle accise, articolo 24 ter</a:t>
            </a:r>
          </a:p>
          <a:p>
            <a:r>
              <a:rPr lang="it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Testo Unico sulle accise, 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Tabella A, punto 4 bis</a:t>
            </a:r>
            <a:endParaRPr lang="it-IT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it-IT" sz="1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4696831" y="5155406"/>
            <a:ext cx="3888432" cy="1369937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1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Un’indicazione sugli importi agevolati</a:t>
            </a:r>
          </a:p>
          <a:p>
            <a:endParaRPr lang="it-IT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2017</a:t>
            </a:r>
            <a:r>
              <a:rPr lang="it-IT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	</a:t>
            </a:r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0,19048 euro/litro </a:t>
            </a:r>
          </a:p>
          <a:p>
            <a:endParaRPr lang="it-IT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2023</a:t>
            </a:r>
            <a:r>
              <a:rPr lang="it-IT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	0,21418 euro/litro</a:t>
            </a:r>
          </a:p>
          <a:p>
            <a:endParaRPr lang="it-IT" sz="1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it-IT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72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8529">
            <a:off x="-61912" y="400313"/>
            <a:ext cx="2454708" cy="165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07776"/>
            <a:ext cx="1931272" cy="121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1188">
            <a:off x="94615" y="2192524"/>
            <a:ext cx="2141655" cy="142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olo 1"/>
          <p:cNvSpPr txBox="1">
            <a:spLocks/>
          </p:cNvSpPr>
          <p:nvPr/>
        </p:nvSpPr>
        <p:spPr>
          <a:xfrm>
            <a:off x="685800" y="332657"/>
            <a:ext cx="7772400" cy="576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 smtClean="0"/>
              <a:t>Sintesi delle agevolazioni riconosciute   </a:t>
            </a:r>
            <a:endParaRPr lang="it-IT" b="1" dirty="0"/>
          </a:p>
        </p:txBody>
      </p:sp>
      <p:sp>
        <p:nvSpPr>
          <p:cNvPr id="5" name="Rettangolo arrotondato 4"/>
          <p:cNvSpPr/>
          <p:nvPr/>
        </p:nvSpPr>
        <p:spPr>
          <a:xfrm>
            <a:off x="1774217" y="1227541"/>
            <a:ext cx="2096328" cy="79208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Protocollo di Kyoto</a:t>
            </a:r>
            <a:endParaRPr lang="it-IT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444262"/>
              </p:ext>
            </p:extLst>
          </p:nvPr>
        </p:nvGraphicFramePr>
        <p:xfrm>
          <a:off x="685796" y="6021288"/>
          <a:ext cx="7772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900" dirty="0" smtClean="0">
                          <a:solidFill>
                            <a:schemeClr val="tx1"/>
                          </a:solidFill>
                        </a:rPr>
                        <a:t>1999</a:t>
                      </a:r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900" dirty="0" smtClean="0">
                          <a:solidFill>
                            <a:schemeClr val="tx1"/>
                          </a:solidFill>
                        </a:rPr>
                        <a:t>2000</a:t>
                      </a:r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900" dirty="0" smtClean="0">
                          <a:solidFill>
                            <a:schemeClr val="tx1"/>
                          </a:solidFill>
                        </a:rPr>
                        <a:t>2005</a:t>
                      </a:r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90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90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it-IT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Freccia a destra con strisce 7"/>
          <p:cNvSpPr/>
          <p:nvPr/>
        </p:nvSpPr>
        <p:spPr>
          <a:xfrm>
            <a:off x="757435" y="5413941"/>
            <a:ext cx="2952328" cy="216025"/>
          </a:xfrm>
          <a:prstGeom prst="strip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arrotondato 11"/>
          <p:cNvSpPr/>
          <p:nvPr/>
        </p:nvSpPr>
        <p:spPr>
          <a:xfrm>
            <a:off x="4067944" y="1203303"/>
            <a:ext cx="2089130" cy="7920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Andamento dei prezzi</a:t>
            </a:r>
            <a:endParaRPr lang="it-IT" sz="1600" b="1" dirty="0">
              <a:solidFill>
                <a:schemeClr val="tx1"/>
              </a:solidFill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6300192" y="1196752"/>
            <a:ext cx="2158008" cy="792088"/>
          </a:xfrm>
          <a:prstGeom prst="round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Direttiva 2003/96</a:t>
            </a:r>
            <a:endParaRPr lang="it-IT" sz="1600" b="1" dirty="0">
              <a:solidFill>
                <a:schemeClr val="tx1"/>
              </a:solidFill>
            </a:endParaRPr>
          </a:p>
        </p:txBody>
      </p:sp>
      <p:sp>
        <p:nvSpPr>
          <p:cNvPr id="14" name="Freccia a destra con strisce 13"/>
          <p:cNvSpPr/>
          <p:nvPr/>
        </p:nvSpPr>
        <p:spPr>
          <a:xfrm>
            <a:off x="1187624" y="5629966"/>
            <a:ext cx="6768752" cy="216025"/>
          </a:xfrm>
          <a:prstGeom prst="striped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con strisce 14"/>
          <p:cNvSpPr/>
          <p:nvPr/>
        </p:nvSpPr>
        <p:spPr>
          <a:xfrm>
            <a:off x="7956376" y="5782366"/>
            <a:ext cx="792088" cy="216025"/>
          </a:xfrm>
          <a:prstGeom prst="strip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arrotondato 15"/>
          <p:cNvSpPr/>
          <p:nvPr/>
        </p:nvSpPr>
        <p:spPr>
          <a:xfrm>
            <a:off x="1782615" y="2276872"/>
            <a:ext cx="2082713" cy="108011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Carbon </a:t>
            </a:r>
            <a:r>
              <a:rPr lang="it-IT" sz="1600" b="1" dirty="0" err="1" smtClean="0">
                <a:solidFill>
                  <a:schemeClr val="tx1"/>
                </a:solidFill>
              </a:rPr>
              <a:t>Tax</a:t>
            </a:r>
            <a:r>
              <a:rPr lang="it-IT" sz="1600" b="1" dirty="0" smtClean="0">
                <a:solidFill>
                  <a:schemeClr val="tx1"/>
                </a:solidFill>
              </a:rPr>
              <a:t>, </a:t>
            </a:r>
          </a:p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aumento progressivo dell’accisa</a:t>
            </a:r>
            <a:endParaRPr lang="it-IT" sz="1600" b="1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4047319" y="2276872"/>
            <a:ext cx="2109272" cy="108012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Riduzione dell’aliquota di </a:t>
            </a:r>
            <a:r>
              <a:rPr lang="it-IT" sz="1600" b="1" dirty="0" smtClean="0">
                <a:solidFill>
                  <a:schemeClr val="tx1"/>
                </a:solidFill>
              </a:rPr>
              <a:t>accisa</a:t>
            </a:r>
            <a:endParaRPr lang="it-IT" sz="1600" b="1" dirty="0">
              <a:solidFill>
                <a:schemeClr val="tx1"/>
              </a:solidFill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6318017" y="2276872"/>
            <a:ext cx="2214423" cy="1080119"/>
          </a:xfrm>
          <a:prstGeom prst="round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Definizione di gasolio commerciale nel Testo Unico Accise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1763688" y="3484890"/>
            <a:ext cx="2120569" cy="14105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Misure compensativa (neutralizzazione aumento</a:t>
            </a:r>
            <a:r>
              <a:rPr lang="it-IT" sz="1600" b="1" dirty="0" smtClean="0">
                <a:solidFill>
                  <a:schemeClr val="tx1"/>
                </a:solidFill>
              </a:rPr>
              <a:t>)</a:t>
            </a:r>
            <a:endParaRPr lang="it-IT" sz="1600" b="1" dirty="0">
              <a:solidFill>
                <a:schemeClr val="tx1"/>
              </a:solidFill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3995936" y="3438216"/>
            <a:ext cx="2141411" cy="145062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Riconoscimento credito </a:t>
            </a:r>
            <a:r>
              <a:rPr lang="it-IT" b="1" dirty="0">
                <a:solidFill>
                  <a:schemeClr val="tx1"/>
                </a:solidFill>
              </a:rPr>
              <a:t>di imposta</a:t>
            </a:r>
          </a:p>
        </p:txBody>
      </p:sp>
      <p:sp>
        <p:nvSpPr>
          <p:cNvPr id="21" name="Rettangolo arrotondato 20"/>
          <p:cNvSpPr/>
          <p:nvPr/>
        </p:nvSpPr>
        <p:spPr>
          <a:xfrm>
            <a:off x="6300192" y="3437294"/>
            <a:ext cx="2232248" cy="1452466"/>
          </a:xfrm>
          <a:prstGeom prst="round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r>
              <a:rPr lang="it-IT" b="1" dirty="0" smtClean="0">
                <a:solidFill>
                  <a:schemeClr val="tx1"/>
                </a:solidFill>
              </a:rPr>
              <a:t>Aliquota agevolata specifica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543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Agevolazione agli autotrasportatori</a:t>
            </a:r>
            <a:endParaRPr lang="it-IT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64143" y="6093296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Fonte Agenzia Dogane, sistema AIDA</a:t>
            </a:r>
            <a:endParaRPr lang="it-IT" sz="12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6</a:t>
            </a:fld>
            <a:endParaRPr lang="it-IT"/>
          </a:p>
        </p:txBody>
      </p:sp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86652"/>
              </p:ext>
            </p:extLst>
          </p:nvPr>
        </p:nvGraphicFramePr>
        <p:xfrm>
          <a:off x="389468" y="2185988"/>
          <a:ext cx="8419887" cy="2899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Foglio di lavoro" r:id="rId3" imgW="7220118" imgH="2486153" progId="Excel.Sheet.12">
                  <p:embed/>
                </p:oleObj>
              </mc:Choice>
              <mc:Fallback>
                <p:oleObj name="Foglio di lavoro" r:id="rId3" imgW="7220118" imgH="248615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9468" y="2185988"/>
                        <a:ext cx="8419887" cy="28991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2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Agevolazione agli autotrasportatori</a:t>
            </a:r>
            <a:endParaRPr lang="it-IT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7</a:t>
            </a:fld>
            <a:endParaRPr lang="it-IT"/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9432185"/>
              </p:ext>
            </p:extLst>
          </p:nvPr>
        </p:nvGraphicFramePr>
        <p:xfrm>
          <a:off x="899592" y="1124744"/>
          <a:ext cx="7128792" cy="3675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137" y="4689698"/>
            <a:ext cx="6943725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8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Come rimanere sempre aggiornati?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2"/>
          </a:xfrm>
        </p:spPr>
        <p:txBody>
          <a:bodyPr/>
          <a:lstStyle/>
          <a:p>
            <a:endParaRPr lang="it-IT" dirty="0"/>
          </a:p>
          <a:p>
            <a:r>
              <a:rPr lang="it-IT" dirty="0">
                <a:hlinkClick r:id="rId2"/>
              </a:rPr>
              <a:t>https://</a:t>
            </a:r>
            <a:r>
              <a:rPr lang="it-IT" dirty="0" smtClean="0">
                <a:hlinkClick r:id="rId2"/>
              </a:rPr>
              <a:t>www.adm.gov.it/portale/benefici-gasolio-autotrazione-i-trimestre-2023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0E40B-3052-4530-8C89-251997A6A4C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217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2055</TotalTime>
  <Words>430</Words>
  <Application>Microsoft Office PowerPoint</Application>
  <PresentationFormat>Presentazione su schermo (4:3)</PresentationFormat>
  <Paragraphs>84</Paragraphs>
  <Slides>8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Calibri</vt:lpstr>
      <vt:lpstr>Garamond</vt:lpstr>
      <vt:lpstr>Times New Roman</vt:lpstr>
      <vt:lpstr>Tema di Office</vt:lpstr>
      <vt:lpstr>Foglio di lavoro di Microsoft Excel</vt:lpstr>
      <vt:lpstr>Autotrasportatori e Carbon Tax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Agevolazione agli autotrasportatori</vt:lpstr>
      <vt:lpstr>Agevolazione agli autotrasportatori</vt:lpstr>
      <vt:lpstr>Come rimanere sempre aggiornati?</vt:lpstr>
    </vt:vector>
  </TitlesOfParts>
  <Company>Agenzia delle Dogane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Agevolazione agli autotrasportatori</dc:title>
  <dc:creator>pippo</dc:creator>
  <cp:lastModifiedBy>DURANTE SALVATORE</cp:lastModifiedBy>
  <cp:revision>34</cp:revision>
  <cp:lastPrinted>2017-05-15T13:52:52Z</cp:lastPrinted>
  <dcterms:created xsi:type="dcterms:W3CDTF">2016-12-07T14:24:20Z</dcterms:created>
  <dcterms:modified xsi:type="dcterms:W3CDTF">2023-05-23T15:50:12Z</dcterms:modified>
</cp:coreProperties>
</file>