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559675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16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883861"/>
            <a:ext cx="6425724" cy="1880235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2836605"/>
            <a:ext cx="5669756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8290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751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287536"/>
            <a:ext cx="1630055" cy="4576822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7536"/>
            <a:ext cx="4795669" cy="4576822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647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2212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346420"/>
            <a:ext cx="6520220" cy="2246530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3614203"/>
            <a:ext cx="6520220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82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82000"/>
                  </a:schemeClr>
                </a:solidFill>
              </a:defRPr>
            </a:lvl2pPr>
            <a:lvl3pPr marL="720090" indent="0">
              <a:buNone/>
              <a:defRPr sz="1418">
                <a:solidFill>
                  <a:schemeClr val="tx1">
                    <a:tint val="82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343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1437680"/>
            <a:ext cx="3212862" cy="342667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1437680"/>
            <a:ext cx="3212862" cy="342667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5512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87537"/>
            <a:ext cx="6520220" cy="1043881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323916"/>
            <a:ext cx="3198096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1972747"/>
            <a:ext cx="3198096" cy="290161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323916"/>
            <a:ext cx="3213847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1972747"/>
            <a:ext cx="3213847" cy="290161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0181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28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2937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60045"/>
            <a:ext cx="2438192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777598"/>
            <a:ext cx="3827085" cy="3837980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620202"/>
            <a:ext cx="2438192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499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60045"/>
            <a:ext cx="2438192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777598"/>
            <a:ext cx="3827085" cy="3837980"/>
          </a:xfrm>
        </p:spPr>
        <p:txBody>
          <a:bodyPr anchor="t"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620202"/>
            <a:ext cx="2438192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4132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287537"/>
            <a:ext cx="6520220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1437680"/>
            <a:ext cx="6520220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5005627"/>
            <a:ext cx="1700927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043AFD-183D-4A20-B9A3-8F961840D7B2}" type="datetimeFigureOut">
              <a:rPr lang="it-IT" smtClean="0"/>
              <a:t>27/09/2024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5005627"/>
            <a:ext cx="255139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5005627"/>
            <a:ext cx="1700927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6BF76D-0FE4-43C8-9CB8-D101861191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2455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mappa, schermata&#10;&#10;Descrizione generata automaticamente">
            <a:extLst>
              <a:ext uri="{FF2B5EF4-FFF2-40B4-BE49-F238E27FC236}">
                <a16:creationId xmlns:a16="http://schemas.microsoft.com/office/drawing/2014/main" id="{53B40296-18C3-EC86-422D-3A025AB71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7559674" cy="5400675"/>
          </a:xfrm>
          <a:prstGeom prst="rect">
            <a:avLst/>
          </a:prstGeom>
        </p:spPr>
      </p:pic>
      <p:pic>
        <p:nvPicPr>
          <p:cNvPr id="5" name="Immagine 4" descr="Immagine che contiene logo, testo, Carattere, simbolo&#10;&#10;Descrizione generata automaticamente">
            <a:extLst>
              <a:ext uri="{FF2B5EF4-FFF2-40B4-BE49-F238E27FC236}">
                <a16:creationId xmlns:a16="http://schemas.microsoft.com/office/drawing/2014/main" id="{13D84FEF-D9C3-DC31-0331-FC083B22A88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51083" y="389792"/>
            <a:ext cx="1528466" cy="505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1551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mappa, schermata&#10;&#10;Descrizione generata automaticamente">
            <a:extLst>
              <a:ext uri="{FF2B5EF4-FFF2-40B4-BE49-F238E27FC236}">
                <a16:creationId xmlns:a16="http://schemas.microsoft.com/office/drawing/2014/main" id="{DE9DD0B6-57B0-22F8-3DEB-7B40C15840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559675" cy="540067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A5C96402-4569-6159-F404-696742655DA5}"/>
              </a:ext>
            </a:extLst>
          </p:cNvPr>
          <p:cNvSpPr txBox="1"/>
          <p:nvPr/>
        </p:nvSpPr>
        <p:spPr>
          <a:xfrm>
            <a:off x="183154" y="557697"/>
            <a:ext cx="7193364" cy="4719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>
              <a:lnSpc>
                <a:spcPct val="150000"/>
              </a:lnSpc>
            </a:pPr>
            <a:r>
              <a:rPr lang="it-IT" sz="1400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1</a:t>
            </a: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0.30	</a:t>
            </a:r>
            <a:r>
              <a:rPr lang="it-IT" sz="1400" b="0" i="1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Saluti istituzionali; con la partecipazione di:</a:t>
            </a:r>
          </a:p>
          <a:p>
            <a:pPr marR="0" algn="l" rtl="0">
              <a:lnSpc>
                <a:spcPct val="150000"/>
              </a:lnSpc>
            </a:pP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	Dott.ssa </a:t>
            </a:r>
            <a:r>
              <a:rPr lang="it-IT" sz="1400" b="1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Rosanna </a:t>
            </a:r>
            <a:r>
              <a:rPr lang="it-IT" sz="1400" b="1" i="0" u="none" strike="noStrike" baseline="30000" dirty="0" err="1">
                <a:solidFill>
                  <a:srgbClr val="002060"/>
                </a:solidFill>
                <a:latin typeface="Futura LT Book" panose="02000504030000020003" pitchFamily="2" charset="0"/>
              </a:rPr>
              <a:t>Lanuzza</a:t>
            </a: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 Direttrice della Direzione Territoriale Lazio e L’Abruzzo;</a:t>
            </a:r>
          </a:p>
          <a:p>
            <a:pPr marR="0" algn="l" rtl="0">
              <a:lnSpc>
                <a:spcPct val="150000"/>
              </a:lnSpc>
            </a:pP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	Dott.ssa </a:t>
            </a:r>
            <a:r>
              <a:rPr lang="it-IT" sz="1400" b="1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Silvia Amato</a:t>
            </a: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 Dirigente dell’Ufficio delle Dogane di Civitavecchia;</a:t>
            </a:r>
          </a:p>
          <a:p>
            <a:pPr marR="0" algn="l" rtl="0">
              <a:lnSpc>
                <a:spcPct val="150000"/>
              </a:lnSpc>
            </a:pP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	Dott.ssa </a:t>
            </a:r>
            <a:r>
              <a:rPr lang="it-IT" sz="1400" b="1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Loredana Sasso</a:t>
            </a: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 Dirigente dell’Ufficio Ufficio AEO, compliance e grandi imprese della Direzione Dogane; </a:t>
            </a:r>
          </a:p>
          <a:p>
            <a:pPr marR="0" algn="l" rtl="0">
              <a:lnSpc>
                <a:spcPct val="150000"/>
              </a:lnSpc>
            </a:pP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	Dott. </a:t>
            </a:r>
            <a:r>
              <a:rPr lang="it-IT" sz="1400" b="1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Fabio Pagliari</a:t>
            </a: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 Presidente UNINDUSTRIA Civitavecchia;</a:t>
            </a:r>
          </a:p>
          <a:p>
            <a:pPr marR="0" algn="l" rtl="0">
              <a:lnSpc>
                <a:spcPct val="150000"/>
              </a:lnSpc>
            </a:pPr>
            <a:endParaRPr lang="it-IT" sz="1400" b="0" i="0" u="none" strike="noStrike" baseline="300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R="0" algn="l" rtl="0">
              <a:lnSpc>
                <a:spcPct val="150000"/>
              </a:lnSpc>
            </a:pP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10.50	</a:t>
            </a:r>
            <a:r>
              <a:rPr lang="it-IT" sz="1400" b="0" i="1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L’autorizzazione AEO (Operatore Economico Autorizzato):</a:t>
            </a:r>
          </a:p>
          <a:p>
            <a:pPr marR="0" algn="l" rtl="0">
              <a:lnSpc>
                <a:spcPct val="150000"/>
              </a:lnSpc>
            </a:pP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	•	I vantaggi dello status e le prospettive della riforma doganale - Dott.ssa </a:t>
            </a:r>
            <a:r>
              <a:rPr lang="it-IT" sz="1400" b="1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Roberta Bardi</a:t>
            </a: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 (Responsabile 			sezione AEO e grandi imprese - 	Ufficio AEO, compliance e grandi imprese della Direzione Dogane); </a:t>
            </a:r>
          </a:p>
          <a:p>
            <a:pPr marR="0" algn="l" rtl="0">
              <a:lnSpc>
                <a:spcPct val="150000"/>
              </a:lnSpc>
            </a:pP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		Connessioni tra i requisiti AEO e l’istituto della rappresentanza diretta - Dott.ssa </a:t>
            </a:r>
            <a:r>
              <a:rPr lang="it-IT" sz="1400" b="1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Stefania Franchi</a:t>
            </a: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 (Sezione 		rappresentanza e qualifiche professionali - Ufficio AEO, compliance e grandi imprese della Direzione 			Dogane);</a:t>
            </a:r>
          </a:p>
          <a:p>
            <a:pPr marR="0" algn="l" rtl="0">
              <a:lnSpc>
                <a:spcPct val="150000"/>
              </a:lnSpc>
            </a:pP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	•	AEO: diffusione sul territorio - Dott. </a:t>
            </a:r>
            <a:r>
              <a:rPr lang="it-IT" sz="1400" b="1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Francesco Mastrantonio</a:t>
            </a: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 (Coordinatore Sezione Dogane, Direzione 			Territoriale Lazio e Abruzzo);</a:t>
            </a:r>
          </a:p>
          <a:p>
            <a:pPr marR="0" algn="l" rtl="0">
              <a:lnSpc>
                <a:spcPct val="150000"/>
              </a:lnSpc>
            </a:pP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	•	I requisiti per il rilascio dell’autorizzazione AEO – Dott. </a:t>
            </a:r>
            <a:r>
              <a:rPr lang="it-IT" sz="1400" b="1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Claudio Marzoli</a:t>
            </a: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 (Capo Team AEO, Ufficio delle 			Dogane di Civitavecchia); Dott.ssa </a:t>
            </a:r>
            <a:r>
              <a:rPr lang="it-IT" sz="1400" b="1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Elisabetta Percuoco</a:t>
            </a: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 (Responsabile Sezione Legale e Contenzioso, 			Ufficio delle Dogane di Civitavecchia);</a:t>
            </a:r>
          </a:p>
          <a:p>
            <a:pPr marR="0" algn="l" rtl="0">
              <a:lnSpc>
                <a:spcPct val="150000"/>
              </a:lnSpc>
            </a:pPr>
            <a:endParaRPr lang="it-IT" sz="1400" b="0" i="0" u="none" strike="noStrike" baseline="300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R="0" algn="l" rtl="0">
              <a:lnSpc>
                <a:spcPct val="150000"/>
              </a:lnSpc>
            </a:pP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12.00	</a:t>
            </a:r>
            <a:r>
              <a:rPr lang="it-IT" sz="1400" b="0" i="1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Case History Azienda certificata AEO – Iris Mobili s.r.l.</a:t>
            </a:r>
          </a:p>
          <a:p>
            <a:pPr marR="0" algn="l" rtl="0">
              <a:lnSpc>
                <a:spcPct val="150000"/>
              </a:lnSpc>
            </a:pPr>
            <a:endParaRPr lang="it-IT" sz="1400" b="0" i="0" u="none" strike="noStrike" baseline="300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R="0" algn="l" rtl="0">
              <a:lnSpc>
                <a:spcPct val="150000"/>
              </a:lnSpc>
            </a:pPr>
            <a:r>
              <a:rPr lang="it-IT" sz="1400" b="0" i="0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12.15	</a:t>
            </a:r>
            <a:r>
              <a:rPr lang="it-IT" sz="1400" b="0" i="1" u="none" strike="noStrike" baseline="30000" dirty="0">
                <a:solidFill>
                  <a:srgbClr val="002060"/>
                </a:solidFill>
                <a:latin typeface="Futura LT Book" panose="02000504030000020003" pitchFamily="2" charset="0"/>
              </a:rPr>
              <a:t>Q&amp;A</a:t>
            </a:r>
          </a:p>
          <a:p>
            <a:pPr marR="0" algn="l" rtl="0"/>
            <a:endParaRPr lang="it-IT" sz="1000" b="0" i="0" u="none" strike="noStrike" baseline="30000" dirty="0">
              <a:solidFill>
                <a:srgbClr val="003875"/>
              </a:solidFill>
              <a:latin typeface="Futura LT Book" panose="02000504030000020003" pitchFamily="2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5A917C4-F229-4578-87D4-8A62CE647FE4}"/>
              </a:ext>
            </a:extLst>
          </p:cNvPr>
          <p:cNvSpPr txBox="1"/>
          <p:nvPr/>
        </p:nvSpPr>
        <p:spPr>
          <a:xfrm>
            <a:off x="629278" y="280070"/>
            <a:ext cx="37806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i="0" u="none" strike="noStrike" baseline="30000" dirty="0">
                <a:solidFill>
                  <a:srgbClr val="003875"/>
                </a:solidFill>
                <a:latin typeface="Futura LT Book" panose="02000504030000020003" pitchFamily="2" charset="0"/>
              </a:rPr>
              <a:t>programma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632368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256</Words>
  <Application>Microsoft Office PowerPoint</Application>
  <PresentationFormat>Personalizzato</PresentationFormat>
  <Paragraphs>16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Futura LT Book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Ivano Oddi</dc:creator>
  <cp:lastModifiedBy>Andrea Aprile</cp:lastModifiedBy>
  <cp:revision>7</cp:revision>
  <dcterms:created xsi:type="dcterms:W3CDTF">2024-09-26T08:30:55Z</dcterms:created>
  <dcterms:modified xsi:type="dcterms:W3CDTF">2024-09-27T12:24:09Z</dcterms:modified>
</cp:coreProperties>
</file>