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7" r:id="rId1"/>
    <p:sldMasterId id="2147483747" r:id="rId2"/>
  </p:sldMasterIdLst>
  <p:notesMasterIdLst>
    <p:notesMasterId r:id="rId16"/>
  </p:notesMasterIdLst>
  <p:sldIdLst>
    <p:sldId id="256" r:id="rId3"/>
    <p:sldId id="351" r:id="rId4"/>
    <p:sldId id="344" r:id="rId5"/>
    <p:sldId id="343" r:id="rId6"/>
    <p:sldId id="337" r:id="rId7"/>
    <p:sldId id="347" r:id="rId8"/>
    <p:sldId id="338" r:id="rId9"/>
    <p:sldId id="339" r:id="rId10"/>
    <p:sldId id="346" r:id="rId11"/>
    <p:sldId id="340" r:id="rId12"/>
    <p:sldId id="341" r:id="rId13"/>
    <p:sldId id="342" r:id="rId14"/>
    <p:sldId id="345" r:id="rId15"/>
  </p:sldIdLst>
  <p:sldSz cx="12192000" cy="6858000"/>
  <p:notesSz cx="6797675" cy="9926638"/>
  <p:custDataLst>
    <p:tags r:id="rId1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6886C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46F890A9-2807-4EBB-B81D-B2AA78EC7F39}" styleName="Stile scuro 2 - Colore 5/Color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Stile medio 1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505E3EF-67EA-436B-97B2-0124C06EBD24}" styleName="Stile medio 4 - Color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68" autoAdjust="0"/>
    <p:restoredTop sz="94660"/>
  </p:normalViewPr>
  <p:slideViewPr>
    <p:cSldViewPr snapToGrid="0">
      <p:cViewPr varScale="1">
        <p:scale>
          <a:sx n="62" d="100"/>
          <a:sy n="62" d="100"/>
        </p:scale>
        <p:origin x="720" y="56"/>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spPr>
            <a:solidFill>
              <a:schemeClr val="accent1"/>
            </a:solidFill>
            <a:ln>
              <a:noFill/>
            </a:ln>
            <a:effectLst/>
            <a:sp3d/>
          </c:spPr>
          <c:invertIfNegative val="0"/>
          <c:cat>
            <c:strRef>
              <c:f>Foglio1!$B$5:$B$16</c:f>
              <c:strCache>
                <c:ptCount val="12"/>
                <c:pt idx="0">
                  <c:v>Direzione Territoriale -Lombardia</c:v>
                </c:pt>
                <c:pt idx="1">
                  <c:v>Direzione Territoriale Liguria, piemonte e Valle d'Aosta</c:v>
                </c:pt>
                <c:pt idx="2">
                  <c:v>Direzione Territoriale Veneto e Friuli-Venezia Giulia</c:v>
                </c:pt>
                <c:pt idx="3">
                  <c:v>Direzione Territoriale Emilia Romagna e Marche</c:v>
                </c:pt>
                <c:pt idx="4">
                  <c:v>Direzione Territoriale Toscana e Umbria</c:v>
                </c:pt>
                <c:pt idx="5">
                  <c:v>Direzione Territoriale Campania</c:v>
                </c:pt>
                <c:pt idx="6">
                  <c:v>Direzione Territoriale Lazio e Abruzzo</c:v>
                </c:pt>
                <c:pt idx="7">
                  <c:v>Direzione Territoriale Puglia, Molise e Basilicata</c:v>
                </c:pt>
                <c:pt idx="8">
                  <c:v>Direzione Territoriale Sicilia</c:v>
                </c:pt>
                <c:pt idx="9">
                  <c:v> DIP Bolzano e Trento</c:v>
                </c:pt>
                <c:pt idx="10">
                  <c:v>Direzione Territoriale Sardegna</c:v>
                </c:pt>
                <c:pt idx="11">
                  <c:v>Direzione Territoriale Calabria</c:v>
                </c:pt>
              </c:strCache>
            </c:strRef>
          </c:cat>
          <c:val>
            <c:numRef>
              <c:f>Foglio1!$C$5:$C$16</c:f>
              <c:numCache>
                <c:formatCode>General</c:formatCode>
                <c:ptCount val="12"/>
              </c:numCache>
            </c:numRef>
          </c:val>
          <c:extLst>
            <c:ext xmlns:c16="http://schemas.microsoft.com/office/drawing/2014/chart" uri="{C3380CC4-5D6E-409C-BE32-E72D297353CC}">
              <c16:uniqueId val="{00000000-75AE-45C0-8F40-C35F2B839766}"/>
            </c:ext>
          </c:extLst>
        </c:ser>
        <c:ser>
          <c:idx val="1"/>
          <c:order val="1"/>
          <c:spPr>
            <a:solidFill>
              <a:schemeClr val="accent2"/>
            </a:solidFill>
            <a:ln>
              <a:noFill/>
            </a:ln>
            <a:effectLst/>
            <a:sp3d/>
          </c:spPr>
          <c:invertIfNegative val="0"/>
          <c:dPt>
            <c:idx val="0"/>
            <c:invertIfNegative val="0"/>
            <c:bubble3D val="0"/>
            <c:spPr>
              <a:solidFill>
                <a:srgbClr val="0066CC"/>
              </a:solidFill>
              <a:ln>
                <a:noFill/>
              </a:ln>
              <a:effectLst/>
              <a:sp3d/>
            </c:spPr>
            <c:extLst>
              <c:ext xmlns:c16="http://schemas.microsoft.com/office/drawing/2014/chart" uri="{C3380CC4-5D6E-409C-BE32-E72D297353CC}">
                <c16:uniqueId val="{00000002-75AE-45C0-8F40-C35F2B839766}"/>
              </c:ext>
            </c:extLst>
          </c:dPt>
          <c:dPt>
            <c:idx val="2"/>
            <c:invertIfNegative val="0"/>
            <c:bubble3D val="0"/>
            <c:spPr>
              <a:solidFill>
                <a:schemeClr val="accent6"/>
              </a:solidFill>
              <a:ln>
                <a:noFill/>
              </a:ln>
              <a:effectLst/>
              <a:sp3d/>
            </c:spPr>
            <c:extLst>
              <c:ext xmlns:c16="http://schemas.microsoft.com/office/drawing/2014/chart" uri="{C3380CC4-5D6E-409C-BE32-E72D297353CC}">
                <c16:uniqueId val="{00000004-75AE-45C0-8F40-C35F2B839766}"/>
              </c:ext>
            </c:extLst>
          </c:dPt>
          <c:dPt>
            <c:idx val="3"/>
            <c:invertIfNegative val="0"/>
            <c:bubble3D val="0"/>
            <c:spPr>
              <a:solidFill>
                <a:srgbClr val="FFC000"/>
              </a:solidFill>
              <a:ln>
                <a:noFill/>
              </a:ln>
              <a:effectLst/>
              <a:sp3d/>
            </c:spPr>
            <c:extLst>
              <c:ext xmlns:c16="http://schemas.microsoft.com/office/drawing/2014/chart" uri="{C3380CC4-5D6E-409C-BE32-E72D297353CC}">
                <c16:uniqueId val="{00000006-75AE-45C0-8F40-C35F2B839766}"/>
              </c:ext>
            </c:extLst>
          </c:dPt>
          <c:dPt>
            <c:idx val="4"/>
            <c:invertIfNegative val="0"/>
            <c:bubble3D val="0"/>
            <c:spPr>
              <a:solidFill>
                <a:srgbClr val="FF0000"/>
              </a:solidFill>
              <a:ln>
                <a:noFill/>
              </a:ln>
              <a:effectLst/>
              <a:sp3d/>
            </c:spPr>
            <c:extLst>
              <c:ext xmlns:c16="http://schemas.microsoft.com/office/drawing/2014/chart" uri="{C3380CC4-5D6E-409C-BE32-E72D297353CC}">
                <c16:uniqueId val="{00000008-75AE-45C0-8F40-C35F2B839766}"/>
              </c:ext>
            </c:extLst>
          </c:dPt>
          <c:dPt>
            <c:idx val="5"/>
            <c:invertIfNegative val="0"/>
            <c:bubble3D val="0"/>
            <c:spPr>
              <a:solidFill>
                <a:srgbClr val="7030A0"/>
              </a:solidFill>
              <a:ln>
                <a:noFill/>
              </a:ln>
              <a:effectLst/>
              <a:sp3d/>
            </c:spPr>
            <c:extLst>
              <c:ext xmlns:c16="http://schemas.microsoft.com/office/drawing/2014/chart" uri="{C3380CC4-5D6E-409C-BE32-E72D297353CC}">
                <c16:uniqueId val="{0000000A-75AE-45C0-8F40-C35F2B839766}"/>
              </c:ext>
            </c:extLst>
          </c:dPt>
          <c:dPt>
            <c:idx val="6"/>
            <c:invertIfNegative val="0"/>
            <c:bubble3D val="0"/>
            <c:spPr>
              <a:solidFill>
                <a:schemeClr val="accent5">
                  <a:lumMod val="60000"/>
                  <a:lumOff val="40000"/>
                </a:schemeClr>
              </a:solidFill>
              <a:ln>
                <a:noFill/>
              </a:ln>
              <a:effectLst/>
              <a:sp3d/>
            </c:spPr>
            <c:extLst>
              <c:ext xmlns:c16="http://schemas.microsoft.com/office/drawing/2014/chart" uri="{C3380CC4-5D6E-409C-BE32-E72D297353CC}">
                <c16:uniqueId val="{0000000C-75AE-45C0-8F40-C35F2B839766}"/>
              </c:ext>
            </c:extLst>
          </c:dPt>
          <c:dPt>
            <c:idx val="7"/>
            <c:invertIfNegative val="0"/>
            <c:bubble3D val="0"/>
            <c:spPr>
              <a:solidFill>
                <a:srgbClr val="FFFF00"/>
              </a:solidFill>
              <a:ln>
                <a:noFill/>
              </a:ln>
              <a:effectLst/>
              <a:sp3d/>
            </c:spPr>
            <c:extLst>
              <c:ext xmlns:c16="http://schemas.microsoft.com/office/drawing/2014/chart" uri="{C3380CC4-5D6E-409C-BE32-E72D297353CC}">
                <c16:uniqueId val="{0000000E-75AE-45C0-8F40-C35F2B839766}"/>
              </c:ext>
            </c:extLst>
          </c:dPt>
          <c:dPt>
            <c:idx val="9"/>
            <c:invertIfNegative val="0"/>
            <c:bubble3D val="0"/>
            <c:spPr>
              <a:solidFill>
                <a:srgbClr val="00B0F0"/>
              </a:solidFill>
              <a:ln>
                <a:noFill/>
              </a:ln>
              <a:effectLst/>
              <a:sp3d/>
            </c:spPr>
            <c:extLst>
              <c:ext xmlns:c16="http://schemas.microsoft.com/office/drawing/2014/chart" uri="{C3380CC4-5D6E-409C-BE32-E72D297353CC}">
                <c16:uniqueId val="{00000010-75AE-45C0-8F40-C35F2B839766}"/>
              </c:ext>
            </c:extLst>
          </c:dPt>
          <c:dPt>
            <c:idx val="10"/>
            <c:invertIfNegative val="0"/>
            <c:bubble3D val="0"/>
            <c:spPr>
              <a:solidFill>
                <a:schemeClr val="accent6">
                  <a:lumMod val="60000"/>
                  <a:lumOff val="40000"/>
                </a:schemeClr>
              </a:solidFill>
              <a:ln>
                <a:noFill/>
              </a:ln>
              <a:effectLst/>
              <a:sp3d/>
            </c:spPr>
            <c:extLst>
              <c:ext xmlns:c16="http://schemas.microsoft.com/office/drawing/2014/chart" uri="{C3380CC4-5D6E-409C-BE32-E72D297353CC}">
                <c16:uniqueId val="{00000012-75AE-45C0-8F40-C35F2B839766}"/>
              </c:ext>
            </c:extLst>
          </c:dPt>
          <c:dPt>
            <c:idx val="11"/>
            <c:invertIfNegative val="0"/>
            <c:bubble3D val="0"/>
            <c:spPr>
              <a:solidFill>
                <a:schemeClr val="tx2">
                  <a:lumMod val="50000"/>
                  <a:lumOff val="50000"/>
                </a:schemeClr>
              </a:solidFill>
              <a:ln>
                <a:noFill/>
              </a:ln>
              <a:effectLst/>
              <a:sp3d/>
            </c:spPr>
            <c:extLst>
              <c:ext xmlns:c16="http://schemas.microsoft.com/office/drawing/2014/chart" uri="{C3380CC4-5D6E-409C-BE32-E72D297353CC}">
                <c16:uniqueId val="{00000014-75AE-45C0-8F40-C35F2B839766}"/>
              </c:ext>
            </c:extLst>
          </c:dPt>
          <c:cat>
            <c:strRef>
              <c:f>Foglio1!$B$5:$B$16</c:f>
              <c:strCache>
                <c:ptCount val="12"/>
                <c:pt idx="0">
                  <c:v>Direzione Territoriale -Lombardia</c:v>
                </c:pt>
                <c:pt idx="1">
                  <c:v>Direzione Territoriale Liguria, piemonte e Valle d'Aosta</c:v>
                </c:pt>
                <c:pt idx="2">
                  <c:v>Direzione Territoriale Veneto e Friuli-Venezia Giulia</c:v>
                </c:pt>
                <c:pt idx="3">
                  <c:v>Direzione Territoriale Emilia Romagna e Marche</c:v>
                </c:pt>
                <c:pt idx="4">
                  <c:v>Direzione Territoriale Toscana e Umbria</c:v>
                </c:pt>
                <c:pt idx="5">
                  <c:v>Direzione Territoriale Campania</c:v>
                </c:pt>
                <c:pt idx="6">
                  <c:v>Direzione Territoriale Lazio e Abruzzo</c:v>
                </c:pt>
                <c:pt idx="7">
                  <c:v>Direzione Territoriale Puglia, Molise e Basilicata</c:v>
                </c:pt>
                <c:pt idx="8">
                  <c:v>Direzione Territoriale Sicilia</c:v>
                </c:pt>
                <c:pt idx="9">
                  <c:v> DIP Bolzano e Trento</c:v>
                </c:pt>
                <c:pt idx="10">
                  <c:v>Direzione Territoriale Sardegna</c:v>
                </c:pt>
                <c:pt idx="11">
                  <c:v>Direzione Territoriale Calabria</c:v>
                </c:pt>
              </c:strCache>
            </c:strRef>
          </c:cat>
          <c:val>
            <c:numRef>
              <c:f>Foglio1!$D$5:$D$16</c:f>
              <c:numCache>
                <c:formatCode>General</c:formatCode>
                <c:ptCount val="12"/>
                <c:pt idx="0">
                  <c:v>376</c:v>
                </c:pt>
                <c:pt idx="1">
                  <c:v>308</c:v>
                </c:pt>
                <c:pt idx="2">
                  <c:v>273</c:v>
                </c:pt>
                <c:pt idx="3">
                  <c:v>219</c:v>
                </c:pt>
                <c:pt idx="4">
                  <c:v>162</c:v>
                </c:pt>
                <c:pt idx="5">
                  <c:v>139</c:v>
                </c:pt>
                <c:pt idx="6">
                  <c:v>112</c:v>
                </c:pt>
                <c:pt idx="7">
                  <c:v>78</c:v>
                </c:pt>
                <c:pt idx="8">
                  <c:v>57</c:v>
                </c:pt>
                <c:pt idx="9">
                  <c:v>34</c:v>
                </c:pt>
                <c:pt idx="10">
                  <c:v>16</c:v>
                </c:pt>
                <c:pt idx="11">
                  <c:v>12</c:v>
                </c:pt>
              </c:numCache>
            </c:numRef>
          </c:val>
          <c:extLst>
            <c:ext xmlns:c16="http://schemas.microsoft.com/office/drawing/2014/chart" uri="{C3380CC4-5D6E-409C-BE32-E72D297353CC}">
              <c16:uniqueId val="{00000015-75AE-45C0-8F40-C35F2B839766}"/>
            </c:ext>
          </c:extLst>
        </c:ser>
        <c:ser>
          <c:idx val="2"/>
          <c:order val="2"/>
          <c:spPr>
            <a:solidFill>
              <a:schemeClr val="accent3"/>
            </a:solidFill>
            <a:ln>
              <a:noFill/>
            </a:ln>
            <a:effectLst/>
            <a:sp3d/>
          </c:spPr>
          <c:invertIfNegative val="0"/>
          <c:cat>
            <c:strRef>
              <c:f>Foglio1!$B$5:$B$16</c:f>
              <c:strCache>
                <c:ptCount val="12"/>
                <c:pt idx="0">
                  <c:v>Direzione Territoriale -Lombardia</c:v>
                </c:pt>
                <c:pt idx="1">
                  <c:v>Direzione Territoriale Liguria, piemonte e Valle d'Aosta</c:v>
                </c:pt>
                <c:pt idx="2">
                  <c:v>Direzione Territoriale Veneto e Friuli-Venezia Giulia</c:v>
                </c:pt>
                <c:pt idx="3">
                  <c:v>Direzione Territoriale Emilia Romagna e Marche</c:v>
                </c:pt>
                <c:pt idx="4">
                  <c:v>Direzione Territoriale Toscana e Umbria</c:v>
                </c:pt>
                <c:pt idx="5">
                  <c:v>Direzione Territoriale Campania</c:v>
                </c:pt>
                <c:pt idx="6">
                  <c:v>Direzione Territoriale Lazio e Abruzzo</c:v>
                </c:pt>
                <c:pt idx="7">
                  <c:v>Direzione Territoriale Puglia, Molise e Basilicata</c:v>
                </c:pt>
                <c:pt idx="8">
                  <c:v>Direzione Territoriale Sicilia</c:v>
                </c:pt>
                <c:pt idx="9">
                  <c:v> DIP Bolzano e Trento</c:v>
                </c:pt>
                <c:pt idx="10">
                  <c:v>Direzione Territoriale Sardegna</c:v>
                </c:pt>
                <c:pt idx="11">
                  <c:v>Direzione Territoriale Calabria</c:v>
                </c:pt>
              </c:strCache>
            </c:strRef>
          </c:cat>
          <c:val>
            <c:numRef>
              <c:f>Foglio1!$E$5:$E$16</c:f>
              <c:numCache>
                <c:formatCode>General</c:formatCode>
                <c:ptCount val="12"/>
              </c:numCache>
            </c:numRef>
          </c:val>
          <c:extLst>
            <c:ext xmlns:c16="http://schemas.microsoft.com/office/drawing/2014/chart" uri="{C3380CC4-5D6E-409C-BE32-E72D297353CC}">
              <c16:uniqueId val="{00000016-75AE-45C0-8F40-C35F2B839766}"/>
            </c:ext>
          </c:extLst>
        </c:ser>
        <c:dLbls>
          <c:showLegendKey val="0"/>
          <c:showVal val="0"/>
          <c:showCatName val="0"/>
          <c:showSerName val="0"/>
          <c:showPercent val="0"/>
          <c:showBubbleSize val="0"/>
        </c:dLbls>
        <c:gapWidth val="150"/>
        <c:shape val="box"/>
        <c:axId val="1696847023"/>
        <c:axId val="1696859503"/>
        <c:axId val="0"/>
      </c:bar3DChart>
      <c:catAx>
        <c:axId val="1696847023"/>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696859503"/>
        <c:crosses val="autoZero"/>
        <c:auto val="1"/>
        <c:lblAlgn val="ctr"/>
        <c:lblOffset val="100"/>
        <c:noMultiLvlLbl val="0"/>
      </c:catAx>
      <c:valAx>
        <c:axId val="16968595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69684702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spPr>
            <a:solidFill>
              <a:schemeClr val="accent2"/>
            </a:solidFill>
            <a:ln>
              <a:solidFill>
                <a:schemeClr val="tx1"/>
              </a:solidFill>
            </a:ln>
            <a:effectLst/>
            <a:sp3d>
              <a:contourClr>
                <a:schemeClr val="tx1"/>
              </a:contourClr>
            </a:sp3d>
          </c:spPr>
          <c:invertIfNegative val="0"/>
          <c:dPt>
            <c:idx val="0"/>
            <c:invertIfNegative val="0"/>
            <c:bubble3D val="0"/>
            <c:spPr>
              <a:solidFill>
                <a:schemeClr val="tx2">
                  <a:lumMod val="50000"/>
                  <a:lumOff val="50000"/>
                </a:schemeClr>
              </a:solidFill>
              <a:ln>
                <a:solidFill>
                  <a:schemeClr val="tx1"/>
                </a:solidFill>
              </a:ln>
              <a:effectLst/>
              <a:sp3d>
                <a:contourClr>
                  <a:schemeClr val="tx1"/>
                </a:contourClr>
              </a:sp3d>
            </c:spPr>
            <c:extLst>
              <c:ext xmlns:c16="http://schemas.microsoft.com/office/drawing/2014/chart" uri="{C3380CC4-5D6E-409C-BE32-E72D297353CC}">
                <c16:uniqueId val="{00000001-E115-430E-94A8-8EE8008D464B}"/>
              </c:ext>
            </c:extLst>
          </c:dPt>
          <c:dPt>
            <c:idx val="1"/>
            <c:invertIfNegative val="0"/>
            <c:bubble3D val="0"/>
            <c:spPr>
              <a:solidFill>
                <a:srgbClr val="C00000"/>
              </a:solidFill>
              <a:ln>
                <a:solidFill>
                  <a:schemeClr val="tx1"/>
                </a:solidFill>
              </a:ln>
              <a:effectLst/>
              <a:sp3d>
                <a:contourClr>
                  <a:schemeClr val="tx1"/>
                </a:contourClr>
              </a:sp3d>
            </c:spPr>
            <c:extLst>
              <c:ext xmlns:c16="http://schemas.microsoft.com/office/drawing/2014/chart" uri="{C3380CC4-5D6E-409C-BE32-E72D297353CC}">
                <c16:uniqueId val="{00000003-E115-430E-94A8-8EE8008D464B}"/>
              </c:ext>
            </c:extLst>
          </c:dPt>
          <c:dPt>
            <c:idx val="3"/>
            <c:invertIfNegative val="0"/>
            <c:bubble3D val="0"/>
            <c:spPr>
              <a:solidFill>
                <a:schemeClr val="accent3"/>
              </a:solidFill>
              <a:ln>
                <a:solidFill>
                  <a:schemeClr val="tx1"/>
                </a:solidFill>
              </a:ln>
              <a:effectLst/>
              <a:sp3d>
                <a:contourClr>
                  <a:schemeClr val="tx1"/>
                </a:contourClr>
              </a:sp3d>
            </c:spPr>
            <c:extLst>
              <c:ext xmlns:c16="http://schemas.microsoft.com/office/drawing/2014/chart" uri="{C3380CC4-5D6E-409C-BE32-E72D297353CC}">
                <c16:uniqueId val="{00000005-E115-430E-94A8-8EE8008D464B}"/>
              </c:ext>
            </c:extLst>
          </c:dPt>
          <c:dPt>
            <c:idx val="4"/>
            <c:invertIfNegative val="0"/>
            <c:bubble3D val="0"/>
            <c:spPr>
              <a:solidFill>
                <a:schemeClr val="accent5">
                  <a:lumMod val="60000"/>
                  <a:lumOff val="40000"/>
                </a:schemeClr>
              </a:solidFill>
              <a:ln>
                <a:solidFill>
                  <a:schemeClr val="tx1"/>
                </a:solidFill>
              </a:ln>
              <a:effectLst/>
              <a:sp3d>
                <a:contourClr>
                  <a:schemeClr val="tx1"/>
                </a:contourClr>
              </a:sp3d>
            </c:spPr>
            <c:extLst>
              <c:ext xmlns:c16="http://schemas.microsoft.com/office/drawing/2014/chart" uri="{C3380CC4-5D6E-409C-BE32-E72D297353CC}">
                <c16:uniqueId val="{00000007-E115-430E-94A8-8EE8008D464B}"/>
              </c:ext>
            </c:extLst>
          </c:dPt>
          <c:dPt>
            <c:idx val="5"/>
            <c:invertIfNegative val="0"/>
            <c:bubble3D val="0"/>
            <c:spPr>
              <a:solidFill>
                <a:srgbClr val="FF0000"/>
              </a:solidFill>
              <a:ln>
                <a:solidFill>
                  <a:schemeClr val="tx1"/>
                </a:solidFill>
              </a:ln>
              <a:effectLst/>
              <a:sp3d>
                <a:contourClr>
                  <a:schemeClr val="tx1"/>
                </a:contourClr>
              </a:sp3d>
            </c:spPr>
            <c:extLst>
              <c:ext xmlns:c16="http://schemas.microsoft.com/office/drawing/2014/chart" uri="{C3380CC4-5D6E-409C-BE32-E72D297353CC}">
                <c16:uniqueId val="{00000009-E115-430E-94A8-8EE8008D464B}"/>
              </c:ext>
            </c:extLst>
          </c:dPt>
          <c:dPt>
            <c:idx val="6"/>
            <c:invertIfNegative val="0"/>
            <c:bubble3D val="0"/>
            <c:spPr>
              <a:solidFill>
                <a:schemeClr val="accent6">
                  <a:lumMod val="60000"/>
                  <a:lumOff val="40000"/>
                </a:schemeClr>
              </a:solidFill>
              <a:ln>
                <a:solidFill>
                  <a:schemeClr val="tx1"/>
                </a:solidFill>
              </a:ln>
              <a:effectLst/>
              <a:sp3d>
                <a:contourClr>
                  <a:schemeClr val="tx1"/>
                </a:contourClr>
              </a:sp3d>
            </c:spPr>
            <c:extLst>
              <c:ext xmlns:c16="http://schemas.microsoft.com/office/drawing/2014/chart" uri="{C3380CC4-5D6E-409C-BE32-E72D297353CC}">
                <c16:uniqueId val="{0000000B-E115-430E-94A8-8EE8008D464B}"/>
              </c:ext>
            </c:extLst>
          </c:dPt>
          <c:dPt>
            <c:idx val="7"/>
            <c:invertIfNegative val="0"/>
            <c:bubble3D val="0"/>
            <c:spPr>
              <a:solidFill>
                <a:srgbClr val="FFC000"/>
              </a:solidFill>
              <a:ln>
                <a:solidFill>
                  <a:schemeClr val="tx1"/>
                </a:solidFill>
              </a:ln>
              <a:effectLst/>
              <a:sp3d>
                <a:contourClr>
                  <a:schemeClr val="tx1"/>
                </a:contourClr>
              </a:sp3d>
            </c:spPr>
            <c:extLst>
              <c:ext xmlns:c16="http://schemas.microsoft.com/office/drawing/2014/chart" uri="{C3380CC4-5D6E-409C-BE32-E72D297353CC}">
                <c16:uniqueId val="{0000000D-E115-430E-94A8-8EE8008D464B}"/>
              </c:ext>
            </c:extLst>
          </c:dPt>
          <c:cat>
            <c:strRef>
              <c:f>Foglio3!$D$5:$D$12</c:f>
              <c:strCache>
                <c:ptCount val="8"/>
                <c:pt idx="0">
                  <c:v>UD Pescara</c:v>
                </c:pt>
                <c:pt idx="1">
                  <c:v>UD Roma 1</c:v>
                </c:pt>
                <c:pt idx="2">
                  <c:v>UD Roma 2</c:v>
                </c:pt>
                <c:pt idx="3">
                  <c:v>UD Gaeta</c:v>
                </c:pt>
                <c:pt idx="4">
                  <c:v>UD Civitavecchia</c:v>
                </c:pt>
                <c:pt idx="5">
                  <c:v>UD L'Aquila</c:v>
                </c:pt>
                <c:pt idx="6">
                  <c:v>UD Frosinone</c:v>
                </c:pt>
                <c:pt idx="7">
                  <c:v>UD Viterbo</c:v>
                </c:pt>
              </c:strCache>
            </c:strRef>
          </c:cat>
          <c:val>
            <c:numRef>
              <c:f>Foglio3!$E$5:$E$12</c:f>
              <c:numCache>
                <c:formatCode>General</c:formatCode>
                <c:ptCount val="8"/>
                <c:pt idx="0">
                  <c:v>34</c:v>
                </c:pt>
                <c:pt idx="1">
                  <c:v>31</c:v>
                </c:pt>
                <c:pt idx="2">
                  <c:v>22</c:v>
                </c:pt>
                <c:pt idx="3">
                  <c:v>10</c:v>
                </c:pt>
                <c:pt idx="4">
                  <c:v>5</c:v>
                </c:pt>
                <c:pt idx="5">
                  <c:v>5</c:v>
                </c:pt>
                <c:pt idx="6">
                  <c:v>3</c:v>
                </c:pt>
                <c:pt idx="7">
                  <c:v>1</c:v>
                </c:pt>
              </c:numCache>
            </c:numRef>
          </c:val>
          <c:extLst>
            <c:ext xmlns:c16="http://schemas.microsoft.com/office/drawing/2014/chart" uri="{C3380CC4-5D6E-409C-BE32-E72D297353CC}">
              <c16:uniqueId val="{0000000E-E115-430E-94A8-8EE8008D464B}"/>
            </c:ext>
          </c:extLst>
        </c:ser>
        <c:dLbls>
          <c:showLegendKey val="0"/>
          <c:showVal val="0"/>
          <c:showCatName val="0"/>
          <c:showSerName val="0"/>
          <c:showPercent val="0"/>
          <c:showBubbleSize val="0"/>
        </c:dLbls>
        <c:gapWidth val="150"/>
        <c:shape val="box"/>
        <c:axId val="1696853263"/>
        <c:axId val="1696853743"/>
        <c:axId val="0"/>
      </c:bar3DChart>
      <c:catAx>
        <c:axId val="1696853263"/>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696853743"/>
        <c:crosses val="autoZero"/>
        <c:auto val="1"/>
        <c:lblAlgn val="ctr"/>
        <c:lblOffset val="100"/>
        <c:noMultiLvlLbl val="0"/>
      </c:catAx>
      <c:valAx>
        <c:axId val="169685374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6968532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21"/>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8449322219706663E-2"/>
          <c:y val="9.5092468962955728E-2"/>
          <c:w val="0.69977670432096484"/>
          <c:h val="0.89870397170113081"/>
        </c:manualLayout>
      </c:layout>
      <c:pie3DChart>
        <c:varyColors val="1"/>
        <c:ser>
          <c:idx val="0"/>
          <c:order val="0"/>
          <c:explosion val="21"/>
          <c:dPt>
            <c:idx val="0"/>
            <c:bubble3D val="0"/>
            <c:spPr>
              <a:solidFill>
                <a:srgbClr val="92D050"/>
              </a:solidFill>
              <a:ln w="25400">
                <a:solidFill>
                  <a:schemeClr val="lt1"/>
                </a:solidFill>
              </a:ln>
              <a:effectLst/>
              <a:scene3d>
                <a:camera prst="orthographicFront"/>
                <a:lightRig rig="threePt" dir="t"/>
              </a:scene3d>
              <a:sp3d contourW="25400">
                <a:bevelT w="0" h="0"/>
                <a:bevelB w="0" h="0"/>
                <a:contourClr>
                  <a:schemeClr val="lt1"/>
                </a:contourClr>
              </a:sp3d>
            </c:spPr>
            <c:extLst>
              <c:ext xmlns:c16="http://schemas.microsoft.com/office/drawing/2014/chart" uri="{C3380CC4-5D6E-409C-BE32-E72D297353CC}">
                <c16:uniqueId val="{00000001-E5A7-446A-AB88-60F56548BE4A}"/>
              </c:ext>
            </c:extLst>
          </c:dPt>
          <c:dPt>
            <c:idx val="1"/>
            <c:bubble3D val="0"/>
            <c:spPr>
              <a:solidFill>
                <a:srgbClr val="FFFF00"/>
              </a:solidFill>
              <a:ln w="25400">
                <a:solidFill>
                  <a:schemeClr val="lt1"/>
                </a:solidFill>
              </a:ln>
              <a:effectLst/>
              <a:sp3d contourW="25400">
                <a:contourClr>
                  <a:schemeClr val="lt1"/>
                </a:contourClr>
              </a:sp3d>
            </c:spPr>
            <c:extLst>
              <c:ext xmlns:c16="http://schemas.microsoft.com/office/drawing/2014/chart" uri="{C3380CC4-5D6E-409C-BE32-E72D297353CC}">
                <c16:uniqueId val="{00000003-E5A7-446A-AB88-60F56548BE4A}"/>
              </c:ext>
            </c:extLst>
          </c:dPt>
          <c:dPt>
            <c:idx val="2"/>
            <c:bubble3D val="0"/>
            <c:spPr>
              <a:solidFill>
                <a:srgbClr val="FFC000"/>
              </a:solidFill>
              <a:ln w="25400">
                <a:solidFill>
                  <a:schemeClr val="lt1"/>
                </a:solidFill>
              </a:ln>
              <a:effectLst/>
              <a:sp3d contourW="25400">
                <a:contourClr>
                  <a:schemeClr val="lt1"/>
                </a:contourClr>
              </a:sp3d>
            </c:spPr>
            <c:extLst>
              <c:ext xmlns:c16="http://schemas.microsoft.com/office/drawing/2014/chart" uri="{C3380CC4-5D6E-409C-BE32-E72D297353CC}">
                <c16:uniqueId val="{00000005-E5A7-446A-AB88-60F56548BE4A}"/>
              </c:ext>
            </c:extLst>
          </c:dPt>
          <c:dPt>
            <c:idx val="3"/>
            <c:bubble3D val="0"/>
            <c:spPr>
              <a:solidFill>
                <a:srgbClr val="FF0000"/>
              </a:solidFill>
              <a:ln w="25400">
                <a:solidFill>
                  <a:schemeClr val="lt1"/>
                </a:solidFill>
              </a:ln>
              <a:effectLst/>
              <a:sp3d contourW="25400">
                <a:contourClr>
                  <a:schemeClr val="lt1"/>
                </a:contourClr>
              </a:sp3d>
            </c:spPr>
            <c:extLst>
              <c:ext xmlns:c16="http://schemas.microsoft.com/office/drawing/2014/chart" uri="{C3380CC4-5D6E-409C-BE32-E72D297353CC}">
                <c16:uniqueId val="{00000007-E5A7-446A-AB88-60F56548BE4A}"/>
              </c:ext>
            </c:extLst>
          </c:dPt>
          <c:dPt>
            <c:idx val="4"/>
            <c:bubble3D val="0"/>
            <c:spPr>
              <a:solidFill>
                <a:srgbClr val="C00000"/>
              </a:solidFill>
              <a:ln w="25400">
                <a:solidFill>
                  <a:schemeClr val="lt1"/>
                </a:solidFill>
              </a:ln>
              <a:effectLst/>
              <a:sp3d contourW="25400">
                <a:contourClr>
                  <a:schemeClr val="lt1"/>
                </a:contourClr>
              </a:sp3d>
            </c:spPr>
            <c:extLst>
              <c:ext xmlns:c16="http://schemas.microsoft.com/office/drawing/2014/chart" uri="{C3380CC4-5D6E-409C-BE32-E72D297353CC}">
                <c16:uniqueId val="{00000009-E5A7-446A-AB88-60F56548BE4A}"/>
              </c:ext>
            </c:extLst>
          </c:dPt>
          <c:dPt>
            <c:idx val="5"/>
            <c:bubble3D val="0"/>
            <c:spPr>
              <a:solidFill>
                <a:schemeClr val="accent5">
                  <a:lumMod val="75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B-E5A7-446A-AB88-60F56548BE4A}"/>
              </c:ext>
            </c:extLst>
          </c:dPt>
          <c:dPt>
            <c:idx val="6"/>
            <c:bubble3D val="0"/>
            <c:spPr>
              <a:solidFill>
                <a:srgbClr val="002060"/>
              </a:solidFill>
              <a:ln w="25400">
                <a:solidFill>
                  <a:schemeClr val="lt1"/>
                </a:solidFill>
              </a:ln>
              <a:effectLst/>
              <a:sp3d contourW="25400">
                <a:contourClr>
                  <a:schemeClr val="lt1"/>
                </a:contourClr>
              </a:sp3d>
            </c:spPr>
            <c:extLst>
              <c:ext xmlns:c16="http://schemas.microsoft.com/office/drawing/2014/chart" uri="{C3380CC4-5D6E-409C-BE32-E72D297353CC}">
                <c16:uniqueId val="{0000000D-E5A7-446A-AB88-60F56548BE4A}"/>
              </c:ext>
            </c:extLst>
          </c:dPt>
          <c:dPt>
            <c:idx val="7"/>
            <c:bubble3D val="0"/>
            <c:spPr>
              <a:solidFill>
                <a:srgbClr val="0070C0"/>
              </a:solidFill>
              <a:ln w="25400">
                <a:solidFill>
                  <a:schemeClr val="lt1"/>
                </a:solidFill>
              </a:ln>
              <a:effectLst/>
              <a:sp3d contourW="25400">
                <a:contourClr>
                  <a:schemeClr val="lt1"/>
                </a:contourClr>
              </a:sp3d>
            </c:spPr>
            <c:extLst>
              <c:ext xmlns:c16="http://schemas.microsoft.com/office/drawing/2014/chart" uri="{C3380CC4-5D6E-409C-BE32-E72D297353CC}">
                <c16:uniqueId val="{0000000F-E5A7-446A-AB88-60F56548BE4A}"/>
              </c:ext>
            </c:extLst>
          </c:dPt>
          <c:dPt>
            <c:idx val="8"/>
            <c:bubble3D val="0"/>
            <c:spPr>
              <a:solidFill>
                <a:srgbClr val="00B0F0"/>
              </a:solidFill>
              <a:ln w="25400">
                <a:solidFill>
                  <a:schemeClr val="lt1"/>
                </a:solidFill>
              </a:ln>
              <a:effectLst/>
              <a:scene3d>
                <a:camera prst="orthographicFront"/>
                <a:lightRig rig="threePt" dir="t"/>
              </a:scene3d>
              <a:sp3d contourW="25400" prstMaterial="matte">
                <a:contourClr>
                  <a:schemeClr val="lt1"/>
                </a:contourClr>
              </a:sp3d>
            </c:spPr>
            <c:extLst>
              <c:ext xmlns:c16="http://schemas.microsoft.com/office/drawing/2014/chart" uri="{C3380CC4-5D6E-409C-BE32-E72D297353CC}">
                <c16:uniqueId val="{00000011-E5A7-446A-AB88-60F56548BE4A}"/>
              </c:ext>
            </c:extLst>
          </c:dPt>
          <c:dPt>
            <c:idx val="9"/>
            <c:bubble3D val="0"/>
            <c:spPr>
              <a:solidFill>
                <a:srgbClr val="00B050"/>
              </a:solidFill>
              <a:ln w="25400">
                <a:solidFill>
                  <a:schemeClr val="lt1"/>
                </a:solidFill>
              </a:ln>
              <a:effectLst/>
              <a:sp3d contourW="25400">
                <a:contourClr>
                  <a:schemeClr val="lt1"/>
                </a:contourClr>
              </a:sp3d>
            </c:spPr>
            <c:extLst>
              <c:ext xmlns:c16="http://schemas.microsoft.com/office/drawing/2014/chart" uri="{C3380CC4-5D6E-409C-BE32-E72D297353CC}">
                <c16:uniqueId val="{00000013-E5A7-446A-AB88-60F56548BE4A}"/>
              </c:ext>
            </c:extLst>
          </c:dPt>
          <c:dLbls>
            <c:dLbl>
              <c:idx val="0"/>
              <c:layout>
                <c:manualLayout>
                  <c:x val="-4.1301939163643005E-2"/>
                  <c:y val="-0.12577827373071421"/>
                </c:manualLayout>
              </c:layout>
              <c:tx>
                <c:rich>
                  <a:bodyPr/>
                  <a:lstStyle/>
                  <a:p>
                    <a:fld id="{3EE6831F-1C41-4C12-AA89-6EC362EA1149}" type="PERCENTAGE">
                      <a:rPr lang="en-US"/>
                      <a:pPr/>
                      <a:t>[PERCENTUALE]</a:t>
                    </a:fld>
                    <a:r>
                      <a:rPr lang="en-US"/>
                      <a:t> produttore</a:t>
                    </a:r>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5A7-446A-AB88-60F56548BE4A}"/>
                </c:ext>
              </c:extLst>
            </c:dLbl>
            <c:dLbl>
              <c:idx val="1"/>
              <c:layout>
                <c:manualLayout>
                  <c:x val="-4.5102802430070206E-2"/>
                  <c:y val="5.8258676025768313E-2"/>
                </c:manualLayout>
              </c:layout>
              <c:tx>
                <c:rich>
                  <a:bodyPr/>
                  <a:lstStyle/>
                  <a:p>
                    <a:fld id="{662BC56A-DCB9-4517-B622-371CCF8580B1}" type="PERCENTAGE">
                      <a:rPr lang="en-US"/>
                      <a:pPr/>
                      <a:t>[PERCENTUALE]</a:t>
                    </a:fld>
                    <a:r>
                      <a:rPr lang="en-US"/>
                      <a:t> importatore</a:t>
                    </a:r>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5A7-446A-AB88-60F56548BE4A}"/>
                </c:ext>
              </c:extLst>
            </c:dLbl>
            <c:dLbl>
              <c:idx val="2"/>
              <c:layout>
                <c:manualLayout>
                  <c:x val="-7.1170863957164085E-2"/>
                  <c:y val="4.0687992103257985E-2"/>
                </c:manualLayout>
              </c:layout>
              <c:tx>
                <c:rich>
                  <a:bodyPr/>
                  <a:lstStyle/>
                  <a:p>
                    <a:fld id="{B382A9D2-EC99-4983-89C1-E342FFBCDD89}" type="PERCENTAGE">
                      <a:rPr lang="en-US"/>
                      <a:pPr/>
                      <a:t>[PERCENTUALE]</a:t>
                    </a:fld>
                    <a:r>
                      <a:rPr lang="en-US"/>
                      <a:t> esportatore</a:t>
                    </a:r>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E5A7-446A-AB88-60F56548BE4A}"/>
                </c:ext>
              </c:extLst>
            </c:dLbl>
            <c:dLbl>
              <c:idx val="3"/>
              <c:layout>
                <c:manualLayout>
                  <c:x val="2.6301365660124455E-2"/>
                  <c:y val="0.11548600367898897"/>
                </c:manualLayout>
              </c:layout>
              <c:tx>
                <c:rich>
                  <a:bodyPr/>
                  <a:lstStyle/>
                  <a:p>
                    <a:fld id="{6FD39443-F03D-465E-BEA6-AFD70EA5F3CC}" type="PERCENTAGE">
                      <a:rPr lang="en-US"/>
                      <a:pPr/>
                      <a:t>[PERCENTUALE]</a:t>
                    </a:fld>
                    <a:r>
                      <a:rPr lang="en-US"/>
                      <a:t> agente doganale</a:t>
                    </a:r>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E5A7-446A-AB88-60F56548BE4A}"/>
                </c:ext>
              </c:extLst>
            </c:dLbl>
            <c:dLbl>
              <c:idx val="4"/>
              <c:layout>
                <c:manualLayout>
                  <c:x val="-1.9175926476441632E-2"/>
                  <c:y val="-4.4372130503850804E-3"/>
                </c:manualLayout>
              </c:layout>
              <c:tx>
                <c:rich>
                  <a:bodyPr/>
                  <a:lstStyle/>
                  <a:p>
                    <a:fld id="{561EDA13-F829-4D77-B75B-00B76E8DE885}" type="PERCENTAGE">
                      <a:rPr lang="en-US"/>
                      <a:pPr/>
                      <a:t>[PERCENTUALE]</a:t>
                    </a:fld>
                    <a:r>
                      <a:rPr lang="en-US"/>
                      <a:t> vettore</a:t>
                    </a:r>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E5A7-446A-AB88-60F56548BE4A}"/>
                </c:ext>
              </c:extLst>
            </c:dLbl>
            <c:dLbl>
              <c:idx val="5"/>
              <c:layout>
                <c:manualLayout>
                  <c:x val="-1.7901143628853543E-2"/>
                  <c:y val="-1.4686967556014594E-2"/>
                </c:manualLayout>
              </c:layout>
              <c:tx>
                <c:rich>
                  <a:bodyPr/>
                  <a:lstStyle/>
                  <a:p>
                    <a:fld id="{BEB82294-4398-4C73-90A9-3E3677EC0109}" type="PERCENTAGE">
                      <a:rPr lang="en-US"/>
                      <a:pPr/>
                      <a:t>[PERCENTUALE]</a:t>
                    </a:fld>
                    <a:r>
                      <a:rPr lang="en-US"/>
                      <a:t> spedizioniere</a:t>
                    </a:r>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E5A7-446A-AB88-60F56548BE4A}"/>
                </c:ext>
              </c:extLst>
            </c:dLbl>
            <c:dLbl>
              <c:idx val="6"/>
              <c:tx>
                <c:rich>
                  <a:bodyPr/>
                  <a:lstStyle/>
                  <a:p>
                    <a:fld id="{DF131219-5BC1-4CC3-A057-406549DCDC17}" type="PERCENTAGE">
                      <a:rPr lang="en-US"/>
                      <a:pPr/>
                      <a:t>[PERCENTUALE]</a:t>
                    </a:fld>
                    <a:r>
                      <a:rPr lang="en-US"/>
                      <a:t> consolidatore</a:t>
                    </a:r>
                  </a:p>
                  <a:p>
                    <a:endParaRPr lang="it-IT"/>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E5A7-446A-AB88-60F56548BE4A}"/>
                </c:ext>
              </c:extLst>
            </c:dLbl>
            <c:dLbl>
              <c:idx val="7"/>
              <c:tx>
                <c:rich>
                  <a:bodyPr/>
                  <a:lstStyle/>
                  <a:p>
                    <a:fld id="{177B522A-AD50-450C-9B80-AEB6D416EDE1}" type="PERCENTAGE">
                      <a:rPr lang="en-US"/>
                      <a:pPr/>
                      <a:t>[PERCENTUALE]</a:t>
                    </a:fld>
                    <a:r>
                      <a:rPr lang="en-US"/>
                      <a:t> terminalista</a:t>
                    </a:r>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E5A7-446A-AB88-60F56548BE4A}"/>
                </c:ext>
              </c:extLst>
            </c:dLbl>
            <c:dLbl>
              <c:idx val="8"/>
              <c:layout>
                <c:manualLayout>
                  <c:x val="8.7036988765216483E-2"/>
                  <c:y val="-7.67115956165869E-2"/>
                </c:manualLayout>
              </c:layout>
              <c:tx>
                <c:rich>
                  <a:bodyPr/>
                  <a:lstStyle/>
                  <a:p>
                    <a:fld id="{DEBF6084-2451-4CC0-881D-2561E059812B}" type="PERCENTAGE">
                      <a:rPr lang="it-IT"/>
                      <a:pPr/>
                      <a:t>[PERCENTUALE]</a:t>
                    </a:fld>
                    <a:r>
                      <a:rPr lang="it-IT"/>
                      <a:t> gestore di deposito</a:t>
                    </a:r>
                    <a:r>
                      <a:rPr lang="it-IT" baseline="0"/>
                      <a:t> doganale</a:t>
                    </a:r>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1-E5A7-446A-AB88-60F56548BE4A}"/>
                </c:ext>
              </c:extLst>
            </c:dLbl>
            <c:dLbl>
              <c:idx val="9"/>
              <c:layout>
                <c:manualLayout>
                  <c:x val="4.3920991873314261E-2"/>
                  <c:y val="-6.7282605373602889E-3"/>
                </c:manualLayout>
              </c:layout>
              <c:tx>
                <c:rich>
                  <a:bodyPr/>
                  <a:lstStyle/>
                  <a:p>
                    <a:fld id="{2512FF2A-26E7-41E3-A29C-25537E536844}" type="PERCENTAGE">
                      <a:rPr lang="en-US"/>
                      <a:pPr/>
                      <a:t>[PERCENTUALE]</a:t>
                    </a:fld>
                    <a:r>
                      <a:rPr lang="en-US"/>
                      <a:t> altro</a:t>
                    </a:r>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E5A7-446A-AB88-60F56548BE4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Foglio1!$A$2:$A$11</c:f>
              <c:strCache>
                <c:ptCount val="10"/>
                <c:pt idx="0">
                  <c:v>produttore</c:v>
                </c:pt>
                <c:pt idx="1">
                  <c:v>importatore</c:v>
                </c:pt>
                <c:pt idx="2">
                  <c:v>esportatore</c:v>
                </c:pt>
                <c:pt idx="3">
                  <c:v>agente doganale</c:v>
                </c:pt>
                <c:pt idx="4">
                  <c:v>vettore</c:v>
                </c:pt>
                <c:pt idx="5">
                  <c:v>spedizioniere</c:v>
                </c:pt>
                <c:pt idx="6">
                  <c:v>consolidatore</c:v>
                </c:pt>
                <c:pt idx="7">
                  <c:v>terminalista</c:v>
                </c:pt>
                <c:pt idx="8">
                  <c:v>gestore di deposito doganale</c:v>
                </c:pt>
                <c:pt idx="9">
                  <c:v>altro</c:v>
                </c:pt>
              </c:strCache>
            </c:strRef>
          </c:cat>
          <c:val>
            <c:numRef>
              <c:f>Foglio1!$B$2:$B$11</c:f>
              <c:numCache>
                <c:formatCode>General</c:formatCode>
                <c:ptCount val="10"/>
                <c:pt idx="0">
                  <c:v>341</c:v>
                </c:pt>
                <c:pt idx="1">
                  <c:v>125</c:v>
                </c:pt>
                <c:pt idx="2">
                  <c:v>305</c:v>
                </c:pt>
                <c:pt idx="3">
                  <c:v>342</c:v>
                </c:pt>
                <c:pt idx="4">
                  <c:v>81</c:v>
                </c:pt>
                <c:pt idx="5">
                  <c:v>203</c:v>
                </c:pt>
                <c:pt idx="6">
                  <c:v>17</c:v>
                </c:pt>
                <c:pt idx="7">
                  <c:v>23</c:v>
                </c:pt>
                <c:pt idx="8">
                  <c:v>3</c:v>
                </c:pt>
                <c:pt idx="9">
                  <c:v>61</c:v>
                </c:pt>
              </c:numCache>
            </c:numRef>
          </c:val>
          <c:extLst>
            <c:ext xmlns:c16="http://schemas.microsoft.com/office/drawing/2014/chart" uri="{C3380CC4-5D6E-409C-BE32-E72D297353CC}">
              <c16:uniqueId val="{00000014-E5A7-446A-AB88-60F56548BE4A}"/>
            </c:ext>
          </c:extLst>
        </c:ser>
        <c:dLbls>
          <c:showLegendKey val="0"/>
          <c:showVal val="0"/>
          <c:showCatName val="0"/>
          <c:showSerName val="0"/>
          <c:showPercent val="1"/>
          <c:showBubbleSize val="0"/>
          <c:showLeaderLines val="1"/>
        </c:dLbls>
      </c:pie3DChart>
      <c:spPr>
        <a:noFill/>
        <a:ln>
          <a:noFill/>
        </a:ln>
        <a:effectLst/>
      </c:spPr>
    </c:plotArea>
    <c:legend>
      <c:legendPos val="r"/>
      <c:legendEntry>
        <c:idx val="9"/>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Entry>
      <c:layout>
        <c:manualLayout>
          <c:xMode val="edge"/>
          <c:yMode val="edge"/>
          <c:x val="0.78088071752188659"/>
          <c:y val="1.2960982901366632E-2"/>
          <c:w val="0.21911928247811341"/>
          <c:h val="0.500003616215483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ysClr val="window" lastClr="FFFFFF"/>
      </a:solidFill>
      <a:round/>
    </a:ln>
    <a:effectLst/>
    <a:scene3d>
      <a:camera prst="orthographicFront"/>
      <a:lightRig rig="threePt" dir="t"/>
    </a:scene3d>
    <a:sp3d>
      <a:bevelT w="12700"/>
    </a:sp3d>
  </c:spPr>
  <c:txPr>
    <a:bodyPr/>
    <a:lstStyle/>
    <a:p>
      <a:pPr>
        <a:defRPr/>
      </a:pPr>
      <a:endParaRPr lang="it-IT"/>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50"/>
      <c:rotY val="155"/>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
          <c:y val="7.2565709353661662E-2"/>
          <c:w val="0.81784456638606828"/>
          <c:h val="0.92448606930595156"/>
        </c:manualLayout>
      </c:layout>
      <c:pie3DChart>
        <c:varyColors val="1"/>
        <c:ser>
          <c:idx val="0"/>
          <c:order val="0"/>
          <c:explosion val="21"/>
          <c:dPt>
            <c:idx val="0"/>
            <c:bubble3D val="0"/>
            <c:spPr>
              <a:solidFill>
                <a:srgbClr val="003399">
                  <a:lumMod val="60000"/>
                  <a:lumOff val="40000"/>
                </a:srgb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8CB8-48F0-8276-FB8E00048A06}"/>
              </c:ext>
            </c:extLst>
          </c:dPt>
          <c:dPt>
            <c:idx val="1"/>
            <c:bubble3D val="0"/>
            <c:spPr>
              <a:solidFill>
                <a:srgbClr val="7030A0"/>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8CB8-48F0-8276-FB8E00048A06}"/>
              </c:ext>
            </c:extLst>
          </c:dPt>
          <c:dPt>
            <c:idx val="2"/>
            <c:bubble3D val="0"/>
            <c:spPr>
              <a:solidFill>
                <a:srgbClr val="92D050"/>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5-8CB8-48F0-8276-FB8E00048A06}"/>
              </c:ext>
            </c:extLst>
          </c:dPt>
          <c:dPt>
            <c:idx val="3"/>
            <c:bubble3D val="0"/>
            <c:spPr>
              <a:solidFill>
                <a:srgbClr val="ED515C">
                  <a:lumMod val="75000"/>
                </a:srgb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7-8CB8-48F0-8276-FB8E00048A06}"/>
              </c:ext>
            </c:extLst>
          </c:dPt>
          <c:dPt>
            <c:idx val="4"/>
            <c:bubble3D val="0"/>
            <c:spPr>
              <a:solidFill>
                <a:srgbClr val="EF755F">
                  <a:lumMod val="60000"/>
                  <a:lumOff val="40000"/>
                </a:srgb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9-8CB8-48F0-8276-FB8E00048A06}"/>
              </c:ext>
            </c:extLst>
          </c:dPt>
          <c:dPt>
            <c:idx val="5"/>
            <c:bubble3D val="0"/>
            <c:spPr>
              <a:solidFill>
                <a:srgbClr val="EFB251">
                  <a:lumMod val="75000"/>
                </a:srgb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B-8CB8-48F0-8276-FB8E00048A06}"/>
              </c:ext>
            </c:extLst>
          </c:dPt>
          <c:dPt>
            <c:idx val="6"/>
            <c:bubble3D val="0"/>
            <c:spPr>
              <a:solidFill>
                <a:srgbClr val="AEBFE0">
                  <a:lumMod val="75000"/>
                </a:srgb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D-8CB8-48F0-8276-FB8E00048A06}"/>
              </c:ext>
            </c:extLst>
          </c:dPt>
          <c:dPt>
            <c:idx val="7"/>
            <c:bubble3D val="0"/>
            <c:spPr>
              <a:solidFill>
                <a:schemeClr val="accent2">
                  <a:lumMod val="60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F-8CB8-48F0-8276-FB8E00048A06}"/>
              </c:ext>
            </c:extLst>
          </c:dPt>
          <c:dPt>
            <c:idx val="8"/>
            <c:bubble3D val="0"/>
            <c:spPr>
              <a:solidFill>
                <a:schemeClr val="accent3">
                  <a:lumMod val="60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11-8CB8-48F0-8276-FB8E00048A06}"/>
              </c:ext>
            </c:extLst>
          </c:dPt>
          <c:dPt>
            <c:idx val="9"/>
            <c:bubble3D val="0"/>
            <c:spPr>
              <a:solidFill>
                <a:schemeClr val="accent4">
                  <a:lumMod val="60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13-8CB8-48F0-8276-FB8E00048A06}"/>
              </c:ext>
            </c:extLst>
          </c:dPt>
          <c:dLbls>
            <c:dLbl>
              <c:idx val="0"/>
              <c:layout>
                <c:manualLayout>
                  <c:x val="-5.5168969184376263E-2"/>
                  <c:y val="-6.0013748104704952E-2"/>
                </c:manualLayout>
              </c:layout>
              <c:tx>
                <c:rich>
                  <a:bodyPr/>
                  <a:lstStyle/>
                  <a:p>
                    <a:fld id="{08F12511-6CB8-4F04-9446-FBF70033B1E9}" type="CATEGORYNAME">
                      <a:rPr lang="en-US">
                        <a:solidFill>
                          <a:schemeClr val="tx1"/>
                        </a:solidFill>
                      </a:rPr>
                      <a:pPr/>
                      <a:t>[NOME CATEGORIA]</a:t>
                    </a:fld>
                    <a:r>
                      <a:rPr lang="en-US" baseline="0">
                        <a:solidFill>
                          <a:schemeClr val="tx1"/>
                        </a:solidFill>
                      </a:rPr>
                      <a:t>
</a:t>
                    </a:r>
                    <a:fld id="{51203FC4-9EC6-4AE2-BD28-0180D3BF6840}" type="PERCENTAGE">
                      <a:rPr lang="en-US" baseline="0">
                        <a:solidFill>
                          <a:schemeClr val="tx1"/>
                        </a:solidFill>
                      </a:rPr>
                      <a:pPr/>
                      <a:t>[PERCENTUALE]</a:t>
                    </a:fld>
                    <a:endParaRPr lang="en-US" baseline="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8CB8-48F0-8276-FB8E00048A06}"/>
                </c:ext>
              </c:extLst>
            </c:dLbl>
            <c:dLbl>
              <c:idx val="1"/>
              <c:layout>
                <c:manualLayout>
                  <c:x val="-1.7015366941251622E-2"/>
                  <c:y val="-8.1652100795061841E-2"/>
                </c:manualLayout>
              </c:layout>
              <c:tx>
                <c:rich>
                  <a:bodyPr/>
                  <a:lstStyle/>
                  <a:p>
                    <a:fld id="{92B41955-7AEA-4DD3-939A-CB28E1A1E621}" type="CATEGORYNAME">
                      <a:rPr lang="en-US">
                        <a:solidFill>
                          <a:schemeClr val="tx1"/>
                        </a:solidFill>
                      </a:rPr>
                      <a:pPr/>
                      <a:t>[NOME CATEGORIA]</a:t>
                    </a:fld>
                    <a:r>
                      <a:rPr lang="en-US" baseline="0">
                        <a:solidFill>
                          <a:schemeClr val="tx1"/>
                        </a:solidFill>
                      </a:rPr>
                      <a:t>
</a:t>
                    </a:r>
                    <a:fld id="{A9E70F88-A5E9-468B-8F93-91801394B11E}" type="PERCENTAGE">
                      <a:rPr lang="en-US" baseline="0">
                        <a:solidFill>
                          <a:schemeClr val="tx1"/>
                        </a:solidFill>
                      </a:rPr>
                      <a:pPr/>
                      <a:t>[PERCENTUALE]</a:t>
                    </a:fld>
                    <a:endParaRPr lang="en-US" baseline="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8CB8-48F0-8276-FB8E00048A06}"/>
                </c:ext>
              </c:extLst>
            </c:dLbl>
            <c:dLbl>
              <c:idx val="2"/>
              <c:layout>
                <c:manualLayout>
                  <c:x val="-2.3206053349983199E-2"/>
                  <c:y val="1.9696156303154848E-3"/>
                </c:manualLayout>
              </c:layout>
              <c:tx>
                <c:rich>
                  <a:bodyPr/>
                  <a:lstStyle/>
                  <a:p>
                    <a:fld id="{C466BA17-D7F6-41CF-87CC-4DFE694B4CDD}" type="CATEGORYNAME">
                      <a:rPr lang="en-US">
                        <a:solidFill>
                          <a:schemeClr val="tx1"/>
                        </a:solidFill>
                      </a:rPr>
                      <a:pPr/>
                      <a:t>[NOME CATEGORIA]</a:t>
                    </a:fld>
                    <a:r>
                      <a:rPr lang="en-US" baseline="0">
                        <a:solidFill>
                          <a:schemeClr val="tx1"/>
                        </a:solidFill>
                      </a:rPr>
                      <a:t>
</a:t>
                    </a:r>
                    <a:fld id="{53DE3472-BA92-4FED-8F8A-64B5DAF0C945}" type="PERCENTAGE">
                      <a:rPr lang="en-US" baseline="0">
                        <a:solidFill>
                          <a:schemeClr val="tx1"/>
                        </a:solidFill>
                      </a:rPr>
                      <a:pPr/>
                      <a:t>[PERCENTUALE]</a:t>
                    </a:fld>
                    <a:endParaRPr lang="en-US" baseline="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8CB8-48F0-8276-FB8E00048A06}"/>
                </c:ext>
              </c:extLst>
            </c:dLbl>
            <c:dLbl>
              <c:idx val="3"/>
              <c:layout>
                <c:manualLayout>
                  <c:x val="-0.17351640936052498"/>
                  <c:y val="3.1557553084932327E-2"/>
                </c:manualLayout>
              </c:layout>
              <c:tx>
                <c:rich>
                  <a:bodyPr/>
                  <a:lstStyle/>
                  <a:p>
                    <a:fld id="{C9876439-5D82-485C-86E4-7239C63F1042}" type="CATEGORYNAME">
                      <a:rPr lang="en-US">
                        <a:solidFill>
                          <a:schemeClr val="tx1"/>
                        </a:solidFill>
                      </a:rPr>
                      <a:pPr/>
                      <a:t>[NOME CATEGORIA]</a:t>
                    </a:fld>
                    <a:r>
                      <a:rPr lang="en-US" baseline="0" dirty="0">
                        <a:solidFill>
                          <a:schemeClr val="tx1"/>
                        </a:solidFill>
                      </a:rPr>
                      <a:t>
</a:t>
                    </a:r>
                    <a:fld id="{624AB51B-7A76-4FAA-BF30-4D73FA9FE5FC}" type="PERCENTAGE">
                      <a:rPr lang="en-US" baseline="0">
                        <a:solidFill>
                          <a:schemeClr val="tx1"/>
                        </a:solidFill>
                      </a:rPr>
                      <a:pPr/>
                      <a:t>[PERCENTUALE]</a:t>
                    </a:fld>
                    <a:endParaRPr lang="en-US" baseline="0" dirty="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8CB8-48F0-8276-FB8E00048A06}"/>
                </c:ext>
              </c:extLst>
            </c:dLbl>
            <c:dLbl>
              <c:idx val="4"/>
              <c:layout>
                <c:manualLayout>
                  <c:x val="2.7646310964029265E-3"/>
                  <c:y val="-2.0712351936087243E-2"/>
                </c:manualLayout>
              </c:layout>
              <c:tx>
                <c:rich>
                  <a:bodyPr/>
                  <a:lstStyle/>
                  <a:p>
                    <a:fld id="{BE90D1C9-43DE-43E2-B85A-3F537997BE0E}" type="CATEGORYNAME">
                      <a:rPr lang="en-US">
                        <a:solidFill>
                          <a:schemeClr val="tx1"/>
                        </a:solidFill>
                      </a:rPr>
                      <a:pPr/>
                      <a:t>[NOME CATEGORIA]</a:t>
                    </a:fld>
                    <a:r>
                      <a:rPr lang="en-US" baseline="0">
                        <a:solidFill>
                          <a:schemeClr val="tx1"/>
                        </a:solidFill>
                      </a:rPr>
                      <a:t>
</a:t>
                    </a:r>
                    <a:fld id="{D558B03C-451E-45F2-8BFB-A9D8C74E6934}" type="PERCENTAGE">
                      <a:rPr lang="en-US" baseline="0">
                        <a:solidFill>
                          <a:schemeClr val="tx1"/>
                        </a:solidFill>
                      </a:rPr>
                      <a:pPr/>
                      <a:t>[PERCENTUALE]</a:t>
                    </a:fld>
                    <a:endParaRPr lang="en-US" baseline="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8CB8-48F0-8276-FB8E00048A06}"/>
                </c:ext>
              </c:extLst>
            </c:dLbl>
            <c:dLbl>
              <c:idx val="5"/>
              <c:layout>
                <c:manualLayout>
                  <c:x val="1.1497345906962343E-2"/>
                  <c:y val="-3.4746915575669411E-2"/>
                </c:manualLayout>
              </c:layout>
              <c:tx>
                <c:rich>
                  <a:bodyPr/>
                  <a:lstStyle/>
                  <a:p>
                    <a:fld id="{63689EBE-14CB-4B72-8B41-33B6344EFDCE}" type="CATEGORYNAME">
                      <a:rPr lang="en-US">
                        <a:solidFill>
                          <a:schemeClr val="tx1"/>
                        </a:solidFill>
                      </a:rPr>
                      <a:pPr/>
                      <a:t>[NOME CATEGORIA]</a:t>
                    </a:fld>
                    <a:r>
                      <a:rPr lang="en-US" baseline="0">
                        <a:solidFill>
                          <a:schemeClr val="tx1"/>
                        </a:solidFill>
                      </a:rPr>
                      <a:t>
</a:t>
                    </a:r>
                    <a:fld id="{D1D6F93F-66C9-4AF2-A035-12DA8A917B93}" type="PERCENTAGE">
                      <a:rPr lang="en-US" baseline="0">
                        <a:solidFill>
                          <a:schemeClr val="tx1"/>
                        </a:solidFill>
                      </a:rPr>
                      <a:pPr/>
                      <a:t>[PERCENTUALE]</a:t>
                    </a:fld>
                    <a:endParaRPr lang="en-US" baseline="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8CB8-48F0-8276-FB8E00048A06}"/>
                </c:ext>
              </c:extLst>
            </c:dLbl>
            <c:dLbl>
              <c:idx val="6"/>
              <c:layout>
                <c:manualLayout>
                  <c:x val="9.5226203180321642E-2"/>
                  <c:y val="-0.10025762722739279"/>
                </c:manualLayout>
              </c:layout>
              <c:tx>
                <c:rich>
                  <a:bodyPr/>
                  <a:lstStyle/>
                  <a:p>
                    <a:fld id="{DA6BEE49-84C0-426C-B8C2-32078A8966BF}" type="CATEGORYNAME">
                      <a:rPr lang="en-US">
                        <a:solidFill>
                          <a:schemeClr val="tx1"/>
                        </a:solidFill>
                      </a:rPr>
                      <a:pPr/>
                      <a:t>[NOME CATEGORIA]</a:t>
                    </a:fld>
                    <a:r>
                      <a:rPr lang="en-US" baseline="0">
                        <a:solidFill>
                          <a:schemeClr val="tx1"/>
                        </a:solidFill>
                      </a:rPr>
                      <a:t>
</a:t>
                    </a:r>
                    <a:fld id="{52613FCE-294B-4FC5-A3EA-F92E7F8D9A91}" type="PERCENTAGE">
                      <a:rPr lang="en-US" baseline="0">
                        <a:solidFill>
                          <a:schemeClr val="tx1"/>
                        </a:solidFill>
                      </a:rPr>
                      <a:pPr/>
                      <a:t>[PERCENTUALE]</a:t>
                    </a:fld>
                    <a:endParaRPr lang="en-US" baseline="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8CB8-48F0-8276-FB8E00048A06}"/>
                </c:ext>
              </c:extLst>
            </c:dLbl>
            <c:dLbl>
              <c:idx val="7"/>
              <c:layout>
                <c:manualLayout>
                  <c:x val="-9.8274100580813775E-2"/>
                  <c:y val="1.3325169382398751E-2"/>
                </c:manualLayout>
              </c:layout>
              <c:tx>
                <c:rich>
                  <a:bodyPr/>
                  <a:lstStyle/>
                  <a:p>
                    <a:fld id="{88466844-27BA-43B4-8810-9814E38002E1}" type="CATEGORYNAME">
                      <a:rPr lang="en-US">
                        <a:solidFill>
                          <a:schemeClr val="tx1"/>
                        </a:solidFill>
                      </a:rPr>
                      <a:pPr/>
                      <a:t>[NOME CATEGORIA]</a:t>
                    </a:fld>
                    <a:r>
                      <a:rPr lang="en-US" baseline="0">
                        <a:solidFill>
                          <a:schemeClr val="tx1"/>
                        </a:solidFill>
                      </a:rPr>
                      <a:t>
</a:t>
                    </a:r>
                    <a:fld id="{8F1E8882-9A9D-4060-8173-00EA384974D9}" type="PERCENTAGE">
                      <a:rPr lang="en-US" baseline="0">
                        <a:solidFill>
                          <a:schemeClr val="tx1"/>
                        </a:solidFill>
                      </a:rPr>
                      <a:pPr/>
                      <a:t>[PERCENTUALE]</a:t>
                    </a:fld>
                    <a:endParaRPr lang="en-US" baseline="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8CB8-48F0-8276-FB8E00048A06}"/>
                </c:ext>
              </c:extLst>
            </c:dLbl>
            <c:dLbl>
              <c:idx val="8"/>
              <c:layout>
                <c:manualLayout>
                  <c:x val="8.7875516728721001E-2"/>
                  <c:y val="-3.7504990357915706E-2"/>
                </c:manualLayout>
              </c:layout>
              <c:tx>
                <c:rich>
                  <a:bodyPr/>
                  <a:lstStyle/>
                  <a:p>
                    <a:fld id="{85440963-3361-43EE-BBCC-7B1FCE36AA53}" type="CATEGORYNAME">
                      <a:rPr lang="it-IT">
                        <a:solidFill>
                          <a:schemeClr val="tx1"/>
                        </a:solidFill>
                      </a:rPr>
                      <a:pPr/>
                      <a:t>[NOME CATEGORIA]</a:t>
                    </a:fld>
                    <a:r>
                      <a:rPr lang="it-IT" baseline="0">
                        <a:solidFill>
                          <a:schemeClr val="tx1"/>
                        </a:solidFill>
                      </a:rPr>
                      <a:t>
</a:t>
                    </a:r>
                    <a:fld id="{746CF7EB-8870-48FE-8E54-EF15DA04C920}" type="PERCENTAGE">
                      <a:rPr lang="it-IT" baseline="0">
                        <a:solidFill>
                          <a:schemeClr val="tx1"/>
                        </a:solidFill>
                      </a:rPr>
                      <a:pPr/>
                      <a:t>[PERCENTUALE]</a:t>
                    </a:fld>
                    <a:endParaRPr lang="it-IT" baseline="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1-8CB8-48F0-8276-FB8E00048A06}"/>
                </c:ext>
              </c:extLst>
            </c:dLbl>
            <c:dLbl>
              <c:idx val="9"/>
              <c:layout>
                <c:manualLayout>
                  <c:x val="1.0744437494564385E-2"/>
                  <c:y val="-1.9355459629787771E-3"/>
                </c:manualLayout>
              </c:layout>
              <c:tx>
                <c:rich>
                  <a:bodyPr rot="0" spcFirstLastPara="1" vertOverflow="ellipsis" vert="horz" wrap="square" lIns="38100" tIns="19050" rIns="38100" bIns="19050" anchor="ctr" anchorCtr="1">
                    <a:noAutofit/>
                  </a:bodyPr>
                  <a:lstStyle/>
                  <a:p>
                    <a:pPr>
                      <a:defRPr sz="900" b="1" i="0" u="none" strike="noStrike" kern="1200" baseline="0">
                        <a:solidFill>
                          <a:schemeClr val="lt1"/>
                        </a:solidFill>
                        <a:latin typeface="+mn-lt"/>
                        <a:ea typeface="+mn-ea"/>
                        <a:cs typeface="+mn-cs"/>
                      </a:defRPr>
                    </a:pPr>
                    <a:fld id="{748AE5A2-7E49-47E6-A913-F34FE4448591}" type="CATEGORYNAME">
                      <a:rPr lang="en-US">
                        <a:solidFill>
                          <a:schemeClr val="tx1"/>
                        </a:solidFill>
                      </a:rPr>
                      <a:pPr>
                        <a:defRPr/>
                      </a:pPr>
                      <a:t>[NOME CATEGORIA]</a:t>
                    </a:fld>
                    <a:r>
                      <a:rPr lang="en-US" baseline="0">
                        <a:solidFill>
                          <a:schemeClr val="tx1"/>
                        </a:solidFill>
                      </a:rPr>
                      <a:t>
</a:t>
                    </a:r>
                    <a:fld id="{E8847EAF-89F7-4C40-A2D9-BB326DA832E0}" type="PERCENTAGE">
                      <a:rPr lang="en-US" baseline="0">
                        <a:solidFill>
                          <a:schemeClr val="tx1"/>
                        </a:solidFill>
                      </a:rPr>
                      <a:pPr>
                        <a:defRPr/>
                      </a:pPr>
                      <a:t>[PERCENTUALE]</a:t>
                    </a:fld>
                    <a:endParaRPr lang="en-US" baseline="0">
                      <a:solidFill>
                        <a:schemeClr val="tx1"/>
                      </a:solidFill>
                    </a:endParaRPr>
                  </a:p>
                </c:rich>
              </c:tx>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lt1"/>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manualLayout>
                      <c:w val="0.10579593019648377"/>
                      <c:h val="8.2850412239209248E-2"/>
                    </c:manualLayout>
                  </c15:layout>
                  <c15:dlblFieldTable/>
                  <c15:showDataLabelsRange val="0"/>
                </c:ext>
                <c:ext xmlns:c16="http://schemas.microsoft.com/office/drawing/2014/chart" uri="{C3380CC4-5D6E-409C-BE32-E72D297353CC}">
                  <c16:uniqueId val="{00000013-8CB8-48F0-8276-FB8E00048A06}"/>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it-IT"/>
              </a:p>
            </c:txPr>
            <c:dLblPos val="inEnd"/>
            <c:showLegendKey val="0"/>
            <c:showVal val="0"/>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Foglio1!$A$2:$A$11</c:f>
              <c:strCache>
                <c:ptCount val="10"/>
                <c:pt idx="0">
                  <c:v>produttore</c:v>
                </c:pt>
                <c:pt idx="1">
                  <c:v>importatore</c:v>
                </c:pt>
                <c:pt idx="2">
                  <c:v>esportatore</c:v>
                </c:pt>
                <c:pt idx="3">
                  <c:v>agente doganale</c:v>
                </c:pt>
                <c:pt idx="4">
                  <c:v>vettore</c:v>
                </c:pt>
                <c:pt idx="5">
                  <c:v>spedizioniere</c:v>
                </c:pt>
                <c:pt idx="6">
                  <c:v>consolidatore</c:v>
                </c:pt>
                <c:pt idx="7">
                  <c:v>terminalista</c:v>
                </c:pt>
                <c:pt idx="8">
                  <c:v>gestore di deposito doganale</c:v>
                </c:pt>
                <c:pt idx="9">
                  <c:v>altro</c:v>
                </c:pt>
              </c:strCache>
            </c:strRef>
          </c:cat>
          <c:val>
            <c:numRef>
              <c:f>Foglio1!$B$2:$B$11</c:f>
              <c:numCache>
                <c:formatCode>General</c:formatCode>
                <c:ptCount val="10"/>
                <c:pt idx="0">
                  <c:v>15</c:v>
                </c:pt>
                <c:pt idx="1">
                  <c:v>3</c:v>
                </c:pt>
                <c:pt idx="2">
                  <c:v>3</c:v>
                </c:pt>
                <c:pt idx="3">
                  <c:v>17</c:v>
                </c:pt>
                <c:pt idx="4">
                  <c:v>6</c:v>
                </c:pt>
                <c:pt idx="5">
                  <c:v>7</c:v>
                </c:pt>
                <c:pt idx="6">
                  <c:v>1</c:v>
                </c:pt>
                <c:pt idx="7">
                  <c:v>0</c:v>
                </c:pt>
                <c:pt idx="8">
                  <c:v>0</c:v>
                </c:pt>
                <c:pt idx="9">
                  <c:v>0</c:v>
                </c:pt>
              </c:numCache>
            </c:numRef>
          </c:val>
          <c:extLst>
            <c:ext xmlns:c16="http://schemas.microsoft.com/office/drawing/2014/chart" uri="{C3380CC4-5D6E-409C-BE32-E72D297353CC}">
              <c16:uniqueId val="{00000014-8CB8-48F0-8276-FB8E00048A06}"/>
            </c:ext>
          </c:extLst>
        </c:ser>
        <c:dLbls>
          <c:dLblPos val="inEnd"/>
          <c:showLegendKey val="0"/>
          <c:showVal val="0"/>
          <c:showCatName val="0"/>
          <c:showSerName val="0"/>
          <c:showPercent val="1"/>
          <c:showBubbleSize val="0"/>
          <c:showLeaderLines val="1"/>
        </c:dLbls>
      </c:pie3DChart>
      <c:spPr>
        <a:noFill/>
        <a:ln w="25400">
          <a:noFill/>
        </a:ln>
        <a:effectLst/>
      </c:spPr>
    </c:plotArea>
    <c:legend>
      <c:legendPos val="r"/>
      <c:layout>
        <c:manualLayout>
          <c:xMode val="edge"/>
          <c:yMode val="edge"/>
          <c:x val="0.86906356253735051"/>
          <c:y val="1.1487091967216421E-2"/>
          <c:w val="0.13093643746264946"/>
          <c:h val="0.52148150385629999"/>
        </c:manualLayout>
      </c:layout>
      <c:overlay val="0"/>
      <c:spPr>
        <a:solidFill>
          <a:schemeClr val="lt1">
            <a:alpha val="78000"/>
          </a:schemeClr>
        </a:solidFill>
        <a:ln>
          <a:noFill/>
        </a:ln>
        <a:effectLst/>
      </c:spPr>
      <c:txPr>
        <a:bodyPr rot="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dk1">
          <a:lumMod val="15000"/>
          <a:lumOff val="85000"/>
        </a:schemeClr>
      </a:solidFill>
      <a:round/>
    </a:ln>
    <a:effectLst/>
  </c:spPr>
  <c:txPr>
    <a:bodyPr/>
    <a:lstStyle/>
    <a:p>
      <a:pPr>
        <a:defRPr/>
      </a:pPr>
      <a:endParaRPr lang="it-IT"/>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A18784-8470-4D76-8A77-E15604505872}"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it-IT"/>
        </a:p>
      </dgm:t>
    </dgm:pt>
    <dgm:pt modelId="{DF71262B-7A93-40E2-A5F1-43D52DC79B7E}">
      <dgm:prSe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it-IT" sz="1800" b="1" i="0" baseline="0" dirty="0"/>
            <a:t>CONTROLLI A POSTERIORI – INTRA e PLAFOND</a:t>
          </a:r>
          <a:endParaRPr lang="it-IT" sz="1600" b="0" dirty="0"/>
        </a:p>
      </dgm:t>
    </dgm:pt>
    <dgm:pt modelId="{2CB6EE0C-A9D1-4477-B638-B2307B873BD8}" type="parTrans" cxnId="{0912072D-526B-4C9F-89B6-F73EB4EB6A7A}">
      <dgm:prSet/>
      <dgm:spPr/>
      <dgm:t>
        <a:bodyPr/>
        <a:lstStyle/>
        <a:p>
          <a:endParaRPr lang="it-IT"/>
        </a:p>
      </dgm:t>
    </dgm:pt>
    <dgm:pt modelId="{0DA2B4E7-BBF6-4A2D-8F88-4187C6F5B6D9}" type="sibTrans" cxnId="{0912072D-526B-4C9F-89B6-F73EB4EB6A7A}">
      <dgm:prSet/>
      <dgm:spPr/>
      <dgm:t>
        <a:bodyPr/>
        <a:lstStyle/>
        <a:p>
          <a:endParaRPr lang="it-IT"/>
        </a:p>
      </dgm:t>
    </dgm:pt>
    <dgm:pt modelId="{015ECF01-FAE3-47B5-8CA0-7FD739F65C61}">
      <dgm:prSet custT="1"/>
      <dgm:spPr/>
      <dgm:t>
        <a:bodyPr/>
        <a:lstStyle/>
        <a:p>
          <a:pPr algn="ctr"/>
          <a:endParaRPr lang="it-IT" sz="1800" b="1" dirty="0"/>
        </a:p>
        <a:p>
          <a:pPr algn="ctr"/>
          <a:r>
            <a:rPr lang="it-IT" sz="1800" b="1" dirty="0"/>
            <a:t>Reintroduzione in franchigia Ret </a:t>
          </a:r>
          <a:r>
            <a:rPr lang="it-IT" sz="1800" b="1" dirty="0" err="1"/>
            <a:t>Relief</a:t>
          </a:r>
          <a:endParaRPr lang="it-IT" sz="1800" b="1" dirty="0"/>
        </a:p>
        <a:p>
          <a:pPr algn="ctr"/>
          <a:endParaRPr lang="it-IT" sz="1400" dirty="0"/>
        </a:p>
        <a:p>
          <a:pPr algn="ctr"/>
          <a:r>
            <a:rPr lang="it-IT" sz="1400" dirty="0"/>
            <a:t>Circolare n. 37/2020 e successiva Circolare n.46/2020</a:t>
          </a:r>
        </a:p>
        <a:p>
          <a:endParaRPr lang="it-IT" sz="1400" dirty="0"/>
        </a:p>
      </dgm:t>
    </dgm:pt>
    <dgm:pt modelId="{16001697-21BA-4FA3-9F9E-B18DF969DA8D}" type="parTrans" cxnId="{E2E901B4-3879-4572-A59A-35505B204B93}">
      <dgm:prSet/>
      <dgm:spPr/>
      <dgm:t>
        <a:bodyPr/>
        <a:lstStyle/>
        <a:p>
          <a:endParaRPr lang="it-IT"/>
        </a:p>
      </dgm:t>
    </dgm:pt>
    <dgm:pt modelId="{76DF7C86-B848-46FE-B79C-36B48376BF7B}" type="sibTrans" cxnId="{E2E901B4-3879-4572-A59A-35505B204B93}">
      <dgm:prSet/>
      <dgm:spPr/>
      <dgm:t>
        <a:bodyPr/>
        <a:lstStyle/>
        <a:p>
          <a:endParaRPr lang="it-IT"/>
        </a:p>
      </dgm:t>
    </dgm:pt>
    <dgm:pt modelId="{C58C6E13-36BB-439C-BA5E-5A63A634FA88}">
      <dgm:prSet custT="1"/>
      <dgm:spPr/>
      <dgm:t>
        <a:bodyPr/>
        <a:lstStyle/>
        <a:p>
          <a:pPr algn="ctr"/>
          <a:r>
            <a:rPr lang="it-IT" sz="1900" b="1" i="1" u="none" strike="noStrike" baseline="0" dirty="0">
              <a:solidFill>
                <a:schemeClr val="tx1"/>
              </a:solidFill>
              <a:latin typeface="Garamond" panose="02020404030301010803" pitchFamily="18" charset="0"/>
            </a:rPr>
            <a:t>DUTY FREE</a:t>
          </a:r>
          <a:r>
            <a:rPr lang="it-IT" sz="1900" b="1" i="1" dirty="0">
              <a:solidFill>
                <a:schemeClr val="tx1"/>
              </a:solidFill>
              <a:latin typeface="Garamond" panose="02020404030301010803" pitchFamily="18" charset="0"/>
            </a:rPr>
            <a:t> </a:t>
          </a:r>
          <a:r>
            <a:rPr lang="it-IT" sz="1900" b="1" i="1" u="none" strike="noStrike" baseline="0" dirty="0">
              <a:solidFill>
                <a:schemeClr val="tx1"/>
              </a:solidFill>
              <a:latin typeface="Garamond" panose="02020404030301010803" pitchFamily="18" charset="0"/>
            </a:rPr>
            <a:t>SEMPLIFICATO</a:t>
          </a:r>
          <a:r>
            <a:rPr lang="it-IT" sz="1900" b="1" i="0" u="none" strike="noStrike" baseline="0" dirty="0">
              <a:latin typeface="Garamond" panose="02020404030301010803" pitchFamily="18" charset="0"/>
            </a:rPr>
            <a:t>” </a:t>
          </a:r>
        </a:p>
        <a:p>
          <a:pPr algn="ctr"/>
          <a:r>
            <a:rPr lang="it-IT" b="1" dirty="0">
              <a:latin typeface="Garamond" panose="02020404030301010803" pitchFamily="18" charset="0"/>
            </a:rPr>
            <a:t>Circolare</a:t>
          </a:r>
          <a:r>
            <a:rPr lang="it-IT" sz="2000" b="1" i="0" u="none" strike="noStrike" baseline="0" dirty="0">
              <a:latin typeface="Garamond" panose="02020404030301010803" pitchFamily="18" charset="0"/>
            </a:rPr>
            <a:t> 5/2024</a:t>
          </a:r>
        </a:p>
        <a:p>
          <a:endParaRPr lang="it-IT" dirty="0"/>
        </a:p>
      </dgm:t>
    </dgm:pt>
    <dgm:pt modelId="{479442CA-A497-4635-A109-2B4F50E21E4D}" type="parTrans" cxnId="{BA3A99E1-686E-4A97-AC21-2FA4880D99B1}">
      <dgm:prSet/>
      <dgm:spPr/>
      <dgm:t>
        <a:bodyPr/>
        <a:lstStyle/>
        <a:p>
          <a:endParaRPr lang="it-IT"/>
        </a:p>
      </dgm:t>
    </dgm:pt>
    <dgm:pt modelId="{6C1E5D52-0955-442A-84D4-21C709562132}" type="sibTrans" cxnId="{BA3A99E1-686E-4A97-AC21-2FA4880D99B1}">
      <dgm:prSet/>
      <dgm:spPr/>
      <dgm:t>
        <a:bodyPr/>
        <a:lstStyle/>
        <a:p>
          <a:endParaRPr lang="it-IT"/>
        </a:p>
      </dgm:t>
    </dgm:pt>
    <dgm:pt modelId="{59109A78-6597-47F5-A142-212B571B7C30}">
      <dgm:prSet custT="1"/>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effectLst/>
              <a:uLnTx/>
              <a:uFillTx/>
              <a:latin typeface="Garamond" panose="02020404030301010803" pitchFamily="18" charset="0"/>
            </a:rPr>
            <a:t>POST CLEARANCE AUDIT</a:t>
          </a:r>
        </a:p>
        <a:p>
          <a:pPr marL="0" lvl="0" defTabSz="711200">
            <a:buNone/>
          </a:pPr>
          <a:endParaRPr lang="it-IT" sz="1400" dirty="0"/>
        </a:p>
      </dgm:t>
    </dgm:pt>
    <dgm:pt modelId="{9EFDE467-F83C-4B85-892F-FAFEC11801A9}" type="parTrans" cxnId="{49CB952A-03DE-4D23-83C0-D659E8B5E72A}">
      <dgm:prSet/>
      <dgm:spPr/>
      <dgm:t>
        <a:bodyPr/>
        <a:lstStyle/>
        <a:p>
          <a:endParaRPr lang="it-IT"/>
        </a:p>
      </dgm:t>
    </dgm:pt>
    <dgm:pt modelId="{6D0ED0EE-EB21-4326-92D4-05D38FA66C11}" type="sibTrans" cxnId="{49CB952A-03DE-4D23-83C0-D659E8B5E72A}">
      <dgm:prSet/>
      <dgm:spPr/>
      <dgm:t>
        <a:bodyPr/>
        <a:lstStyle/>
        <a:p>
          <a:endParaRPr lang="it-IT"/>
        </a:p>
      </dgm:t>
    </dgm:pt>
    <dgm:pt modelId="{B22D7D90-1C91-444D-8AE3-7A66702E69E7}" type="pres">
      <dgm:prSet presAssocID="{05A18784-8470-4D76-8A77-E15604505872}" presName="matrix" presStyleCnt="0">
        <dgm:presLayoutVars>
          <dgm:chMax val="1"/>
          <dgm:dir/>
          <dgm:resizeHandles val="exact"/>
        </dgm:presLayoutVars>
      </dgm:prSet>
      <dgm:spPr/>
    </dgm:pt>
    <dgm:pt modelId="{E1D7F920-0F12-4592-9B98-789964A248C3}" type="pres">
      <dgm:prSet presAssocID="{05A18784-8470-4D76-8A77-E15604505872}" presName="diamond" presStyleLbl="bgShp" presStyleIdx="0" presStyleCnt="1"/>
      <dgm:spPr/>
    </dgm:pt>
    <dgm:pt modelId="{53287DC6-5110-4BCB-BD5A-E00D65A21D29}" type="pres">
      <dgm:prSet presAssocID="{05A18784-8470-4D76-8A77-E15604505872}" presName="quad1" presStyleLbl="node1" presStyleIdx="0" presStyleCnt="4" custScaleX="104314">
        <dgm:presLayoutVars>
          <dgm:chMax val="0"/>
          <dgm:chPref val="0"/>
          <dgm:bulletEnabled val="1"/>
        </dgm:presLayoutVars>
      </dgm:prSet>
      <dgm:spPr/>
    </dgm:pt>
    <dgm:pt modelId="{51C815E1-8A19-4AEA-A51B-32E374593ED1}" type="pres">
      <dgm:prSet presAssocID="{05A18784-8470-4D76-8A77-E15604505872}" presName="quad2" presStyleLbl="node1" presStyleIdx="1" presStyleCnt="4" custLinFactNeighborX="-302" custLinFactNeighborY="-543">
        <dgm:presLayoutVars>
          <dgm:chMax val="0"/>
          <dgm:chPref val="0"/>
          <dgm:bulletEnabled val="1"/>
        </dgm:presLayoutVars>
      </dgm:prSet>
      <dgm:spPr/>
    </dgm:pt>
    <dgm:pt modelId="{A78AA7AD-ABD3-458B-8463-EDB0AA2C4943}" type="pres">
      <dgm:prSet presAssocID="{05A18784-8470-4D76-8A77-E15604505872}" presName="quad3" presStyleLbl="node1" presStyleIdx="2" presStyleCnt="4" custScaleX="110277">
        <dgm:presLayoutVars>
          <dgm:chMax val="0"/>
          <dgm:chPref val="0"/>
          <dgm:bulletEnabled val="1"/>
        </dgm:presLayoutVars>
      </dgm:prSet>
      <dgm:spPr/>
    </dgm:pt>
    <dgm:pt modelId="{A2107D7F-3286-4798-A11D-C99925567272}" type="pres">
      <dgm:prSet presAssocID="{05A18784-8470-4D76-8A77-E15604505872}" presName="quad4" presStyleLbl="node1" presStyleIdx="3" presStyleCnt="4">
        <dgm:presLayoutVars>
          <dgm:chMax val="0"/>
          <dgm:chPref val="0"/>
          <dgm:bulletEnabled val="1"/>
        </dgm:presLayoutVars>
      </dgm:prSet>
      <dgm:spPr/>
    </dgm:pt>
  </dgm:ptLst>
  <dgm:cxnLst>
    <dgm:cxn modelId="{49CB952A-03DE-4D23-83C0-D659E8B5E72A}" srcId="{05A18784-8470-4D76-8A77-E15604505872}" destId="{59109A78-6597-47F5-A142-212B571B7C30}" srcOrd="3" destOrd="0" parTransId="{9EFDE467-F83C-4B85-892F-FAFEC11801A9}" sibTransId="{6D0ED0EE-EB21-4326-92D4-05D38FA66C11}"/>
    <dgm:cxn modelId="{0912072D-526B-4C9F-89B6-F73EB4EB6A7A}" srcId="{05A18784-8470-4D76-8A77-E15604505872}" destId="{DF71262B-7A93-40E2-A5F1-43D52DC79B7E}" srcOrd="0" destOrd="0" parTransId="{2CB6EE0C-A9D1-4477-B638-B2307B873BD8}" sibTransId="{0DA2B4E7-BBF6-4A2D-8F88-4187C6F5B6D9}"/>
    <dgm:cxn modelId="{1C758C2F-F5EF-4C82-8F98-33748CBE012F}" type="presOf" srcId="{59109A78-6597-47F5-A142-212B571B7C30}" destId="{A2107D7F-3286-4798-A11D-C99925567272}" srcOrd="0" destOrd="0" presId="urn:microsoft.com/office/officeart/2005/8/layout/matrix3"/>
    <dgm:cxn modelId="{EC616B48-716C-4287-8EB4-80A9572F952A}" type="presOf" srcId="{DF71262B-7A93-40E2-A5F1-43D52DC79B7E}" destId="{53287DC6-5110-4BCB-BD5A-E00D65A21D29}" srcOrd="0" destOrd="0" presId="urn:microsoft.com/office/officeart/2005/8/layout/matrix3"/>
    <dgm:cxn modelId="{99ACC791-4C09-4B9F-910C-57316D3AB0A7}" type="presOf" srcId="{015ECF01-FAE3-47B5-8CA0-7FD739F65C61}" destId="{51C815E1-8A19-4AEA-A51B-32E374593ED1}" srcOrd="0" destOrd="0" presId="urn:microsoft.com/office/officeart/2005/8/layout/matrix3"/>
    <dgm:cxn modelId="{4EE16E92-8FC5-44AC-ABF6-FA6E5A5C4CFE}" type="presOf" srcId="{05A18784-8470-4D76-8A77-E15604505872}" destId="{B22D7D90-1C91-444D-8AE3-7A66702E69E7}" srcOrd="0" destOrd="0" presId="urn:microsoft.com/office/officeart/2005/8/layout/matrix3"/>
    <dgm:cxn modelId="{B7F3D2AA-4237-4432-B8C8-4C975983A159}" type="presOf" srcId="{C58C6E13-36BB-439C-BA5E-5A63A634FA88}" destId="{A78AA7AD-ABD3-458B-8463-EDB0AA2C4943}" srcOrd="0" destOrd="0" presId="urn:microsoft.com/office/officeart/2005/8/layout/matrix3"/>
    <dgm:cxn modelId="{E2E901B4-3879-4572-A59A-35505B204B93}" srcId="{05A18784-8470-4D76-8A77-E15604505872}" destId="{015ECF01-FAE3-47B5-8CA0-7FD739F65C61}" srcOrd="1" destOrd="0" parTransId="{16001697-21BA-4FA3-9F9E-B18DF969DA8D}" sibTransId="{76DF7C86-B848-46FE-B79C-36B48376BF7B}"/>
    <dgm:cxn modelId="{BA3A99E1-686E-4A97-AC21-2FA4880D99B1}" srcId="{05A18784-8470-4D76-8A77-E15604505872}" destId="{C58C6E13-36BB-439C-BA5E-5A63A634FA88}" srcOrd="2" destOrd="0" parTransId="{479442CA-A497-4635-A109-2B4F50E21E4D}" sibTransId="{6C1E5D52-0955-442A-84D4-21C709562132}"/>
    <dgm:cxn modelId="{9925B6D7-66AC-4FDB-A1EB-C560C4815E86}" type="presParOf" srcId="{B22D7D90-1C91-444D-8AE3-7A66702E69E7}" destId="{E1D7F920-0F12-4592-9B98-789964A248C3}" srcOrd="0" destOrd="0" presId="urn:microsoft.com/office/officeart/2005/8/layout/matrix3"/>
    <dgm:cxn modelId="{99B730F9-0102-41BF-91CE-BD8C76E922E9}" type="presParOf" srcId="{B22D7D90-1C91-444D-8AE3-7A66702E69E7}" destId="{53287DC6-5110-4BCB-BD5A-E00D65A21D29}" srcOrd="1" destOrd="0" presId="urn:microsoft.com/office/officeart/2005/8/layout/matrix3"/>
    <dgm:cxn modelId="{8BF0133F-6C56-4094-A15B-4C1549912C1B}" type="presParOf" srcId="{B22D7D90-1C91-444D-8AE3-7A66702E69E7}" destId="{51C815E1-8A19-4AEA-A51B-32E374593ED1}" srcOrd="2" destOrd="0" presId="urn:microsoft.com/office/officeart/2005/8/layout/matrix3"/>
    <dgm:cxn modelId="{1EF0B004-DA02-4F92-AE06-DAF19AE86A18}" type="presParOf" srcId="{B22D7D90-1C91-444D-8AE3-7A66702E69E7}" destId="{A78AA7AD-ABD3-458B-8463-EDB0AA2C4943}" srcOrd="3" destOrd="0" presId="urn:microsoft.com/office/officeart/2005/8/layout/matrix3"/>
    <dgm:cxn modelId="{9E698BC5-7E54-4F85-9592-82E6926E1C14}" type="presParOf" srcId="{B22D7D90-1C91-444D-8AE3-7A66702E69E7}" destId="{A2107D7F-3286-4798-A11D-C99925567272}"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D84468-994F-4637-BFA2-0F765E944AC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AD74EF8A-C5F4-436F-8833-7385E8507865}">
      <dgm:prSet custT="1"/>
      <dgm:spPr/>
      <dgm:t>
        <a:bodyPr/>
        <a:lstStyle/>
        <a:p>
          <a:r>
            <a:rPr lang="it-IT" sz="3200" b="1" dirty="0"/>
            <a:t>“</a:t>
          </a:r>
          <a:r>
            <a:rPr lang="it-IT" sz="2400" b="1" dirty="0"/>
            <a:t>SMART TERMINAL” Circolare 28/2020 </a:t>
          </a:r>
          <a:endParaRPr lang="it-IT" sz="2400" dirty="0"/>
        </a:p>
      </dgm:t>
    </dgm:pt>
    <dgm:pt modelId="{B3F7C985-0A2C-4C79-A62A-0B7850883C8A}" type="parTrans" cxnId="{693616C5-D013-44DE-9901-59FB2D3C5887}">
      <dgm:prSet/>
      <dgm:spPr/>
      <dgm:t>
        <a:bodyPr/>
        <a:lstStyle/>
        <a:p>
          <a:endParaRPr lang="it-IT"/>
        </a:p>
      </dgm:t>
    </dgm:pt>
    <dgm:pt modelId="{2C045206-A982-4127-912D-29DE5D3A42A9}" type="sibTrans" cxnId="{693616C5-D013-44DE-9901-59FB2D3C5887}">
      <dgm:prSet/>
      <dgm:spPr/>
      <dgm:t>
        <a:bodyPr/>
        <a:lstStyle/>
        <a:p>
          <a:endParaRPr lang="it-IT"/>
        </a:p>
      </dgm:t>
    </dgm:pt>
    <dgm:pt modelId="{D0DEC7EC-A6CC-45C8-8EA9-1A346140ECF7}" type="pres">
      <dgm:prSet presAssocID="{F8D84468-994F-4637-BFA2-0F765E944ACD}" presName="Name0" presStyleCnt="0">
        <dgm:presLayoutVars>
          <dgm:dir/>
          <dgm:animLvl val="lvl"/>
          <dgm:resizeHandles val="exact"/>
        </dgm:presLayoutVars>
      </dgm:prSet>
      <dgm:spPr/>
    </dgm:pt>
    <dgm:pt modelId="{39A14FDE-4721-4363-A633-F8984C35BE6F}" type="pres">
      <dgm:prSet presAssocID="{AD74EF8A-C5F4-436F-8833-7385E8507865}" presName="linNode" presStyleCnt="0"/>
      <dgm:spPr/>
    </dgm:pt>
    <dgm:pt modelId="{93583DF3-DCB5-4AF9-9606-0BD46EB0E7C0}" type="pres">
      <dgm:prSet presAssocID="{AD74EF8A-C5F4-436F-8833-7385E8507865}" presName="parentText" presStyleLbl="node1" presStyleIdx="0" presStyleCnt="1" custScaleX="277778" custScaleY="72435" custLinFactNeighborX="-136" custLinFactNeighborY="-3753">
        <dgm:presLayoutVars>
          <dgm:chMax val="1"/>
          <dgm:bulletEnabled val="1"/>
        </dgm:presLayoutVars>
      </dgm:prSet>
      <dgm:spPr/>
    </dgm:pt>
  </dgm:ptLst>
  <dgm:cxnLst>
    <dgm:cxn modelId="{485EF95F-63C9-40F4-AE98-9E30D6905077}" type="presOf" srcId="{AD74EF8A-C5F4-436F-8833-7385E8507865}" destId="{93583DF3-DCB5-4AF9-9606-0BD46EB0E7C0}" srcOrd="0" destOrd="0" presId="urn:microsoft.com/office/officeart/2005/8/layout/vList5"/>
    <dgm:cxn modelId="{693616C5-D013-44DE-9901-59FB2D3C5887}" srcId="{F8D84468-994F-4637-BFA2-0F765E944ACD}" destId="{AD74EF8A-C5F4-436F-8833-7385E8507865}" srcOrd="0" destOrd="0" parTransId="{B3F7C985-0A2C-4C79-A62A-0B7850883C8A}" sibTransId="{2C045206-A982-4127-912D-29DE5D3A42A9}"/>
    <dgm:cxn modelId="{750236E4-4930-48EA-8FA1-DCDA5E4A5FA8}" type="presOf" srcId="{F8D84468-994F-4637-BFA2-0F765E944ACD}" destId="{D0DEC7EC-A6CC-45C8-8EA9-1A346140ECF7}" srcOrd="0" destOrd="0" presId="urn:microsoft.com/office/officeart/2005/8/layout/vList5"/>
    <dgm:cxn modelId="{ED487C59-3386-433B-AB28-483EAF69051C}" type="presParOf" srcId="{D0DEC7EC-A6CC-45C8-8EA9-1A346140ECF7}" destId="{39A14FDE-4721-4363-A633-F8984C35BE6F}" srcOrd="0" destOrd="0" presId="urn:microsoft.com/office/officeart/2005/8/layout/vList5"/>
    <dgm:cxn modelId="{416C42A0-83C2-4128-9CE2-65C4D5E53756}" type="presParOf" srcId="{39A14FDE-4721-4363-A633-F8984C35BE6F}" destId="{93583DF3-DCB5-4AF9-9606-0BD46EB0E7C0}"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2A72CB-9DF9-46AE-A672-1AD1CF9E09F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37F2D518-97EE-43C8-A1F3-5F8DAA85E569}">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it-IT" b="1" dirty="0"/>
            <a:t>FAST CORRIDOR</a:t>
          </a:r>
        </a:p>
        <a:p>
          <a:pPr marL="0" marR="0" lvl="0" indent="0" defTabSz="914400" eaLnBrk="1" fontAlgn="auto" latinLnBrk="0" hangingPunct="1">
            <a:lnSpc>
              <a:spcPct val="100000"/>
            </a:lnSpc>
            <a:spcBef>
              <a:spcPts val="0"/>
            </a:spcBef>
            <a:spcAft>
              <a:spcPts val="0"/>
            </a:spcAft>
            <a:buClrTx/>
            <a:buSzTx/>
            <a:buFontTx/>
            <a:buNone/>
            <a:tabLst/>
            <a:defRPr/>
          </a:pPr>
          <a:r>
            <a:rPr lang="it-IT" b="1" i="0" baseline="0" dirty="0"/>
            <a:t>ART. 148 CDU E 118 RD</a:t>
          </a:r>
          <a:endParaRPr lang="it-IT" dirty="0"/>
        </a:p>
        <a:p>
          <a:pPr marL="0" marR="0" lvl="0" indent="0" defTabSz="889000" eaLnBrk="1" fontAlgn="auto" latinLnBrk="0" hangingPunct="1">
            <a:lnSpc>
              <a:spcPct val="90000"/>
            </a:lnSpc>
            <a:spcBef>
              <a:spcPct val="0"/>
            </a:spcBef>
            <a:spcAft>
              <a:spcPct val="35000"/>
            </a:spcAft>
            <a:buClrTx/>
            <a:buSzTx/>
            <a:buFontTx/>
            <a:buNone/>
            <a:tabLst/>
            <a:defRPr/>
          </a:pPr>
          <a:r>
            <a:rPr lang="it-IT" b="1" dirty="0"/>
            <a:t>C</a:t>
          </a:r>
          <a:r>
            <a:rPr lang="it-IT" b="1" i="0" baseline="0" dirty="0"/>
            <a:t>ircolare 8/2021 e precedenti</a:t>
          </a:r>
          <a:endParaRPr lang="it-IT" dirty="0"/>
        </a:p>
        <a:p>
          <a:pPr marL="0" lvl="0" defTabSz="889000">
            <a:lnSpc>
              <a:spcPct val="90000"/>
            </a:lnSpc>
            <a:spcBef>
              <a:spcPct val="0"/>
            </a:spcBef>
            <a:spcAft>
              <a:spcPct val="35000"/>
            </a:spcAft>
            <a:buNone/>
          </a:pPr>
          <a:endParaRPr lang="it-IT" dirty="0"/>
        </a:p>
      </dgm:t>
    </dgm:pt>
    <dgm:pt modelId="{152735EE-2488-445F-B313-7AAA602AB74E}" type="parTrans" cxnId="{9D76478D-E424-48DA-A791-F607DD3D5164}">
      <dgm:prSet/>
      <dgm:spPr/>
      <dgm:t>
        <a:bodyPr/>
        <a:lstStyle/>
        <a:p>
          <a:endParaRPr lang="it-IT"/>
        </a:p>
      </dgm:t>
    </dgm:pt>
    <dgm:pt modelId="{21D7525B-9C38-47A1-AB7D-A853071153DE}" type="sibTrans" cxnId="{9D76478D-E424-48DA-A791-F607DD3D5164}">
      <dgm:prSet/>
      <dgm:spPr/>
      <dgm:t>
        <a:bodyPr/>
        <a:lstStyle/>
        <a:p>
          <a:endParaRPr lang="it-IT"/>
        </a:p>
      </dgm:t>
    </dgm:pt>
    <dgm:pt modelId="{48826286-39FF-4E5C-85EC-CA3D847E152B}" type="pres">
      <dgm:prSet presAssocID="{632A72CB-9DF9-46AE-A672-1AD1CF9E09FC}" presName="Name0" presStyleCnt="0">
        <dgm:presLayoutVars>
          <dgm:dir/>
          <dgm:animLvl val="lvl"/>
          <dgm:resizeHandles val="exact"/>
        </dgm:presLayoutVars>
      </dgm:prSet>
      <dgm:spPr/>
    </dgm:pt>
    <dgm:pt modelId="{653D3478-94EF-45FE-B559-1461B7C59888}" type="pres">
      <dgm:prSet presAssocID="{37F2D518-97EE-43C8-A1F3-5F8DAA85E569}" presName="linNode" presStyleCnt="0"/>
      <dgm:spPr/>
    </dgm:pt>
    <dgm:pt modelId="{F9252241-9BF5-4F7E-A1B2-39EC96429B3B}" type="pres">
      <dgm:prSet presAssocID="{37F2D518-97EE-43C8-A1F3-5F8DAA85E569}" presName="parentText" presStyleLbl="node1" presStyleIdx="0" presStyleCnt="1" custScaleX="277778" custScaleY="80577">
        <dgm:presLayoutVars>
          <dgm:chMax val="1"/>
          <dgm:bulletEnabled val="1"/>
        </dgm:presLayoutVars>
      </dgm:prSet>
      <dgm:spPr/>
    </dgm:pt>
  </dgm:ptLst>
  <dgm:cxnLst>
    <dgm:cxn modelId="{DBB8AF49-DDA5-48F3-8DF1-4EAC1681CA04}" type="presOf" srcId="{632A72CB-9DF9-46AE-A672-1AD1CF9E09FC}" destId="{48826286-39FF-4E5C-85EC-CA3D847E152B}" srcOrd="0" destOrd="0" presId="urn:microsoft.com/office/officeart/2005/8/layout/vList5"/>
    <dgm:cxn modelId="{587E4F5A-0DD8-4334-899A-8E1D0E6F7216}" type="presOf" srcId="{37F2D518-97EE-43C8-A1F3-5F8DAA85E569}" destId="{F9252241-9BF5-4F7E-A1B2-39EC96429B3B}" srcOrd="0" destOrd="0" presId="urn:microsoft.com/office/officeart/2005/8/layout/vList5"/>
    <dgm:cxn modelId="{9D76478D-E424-48DA-A791-F607DD3D5164}" srcId="{632A72CB-9DF9-46AE-A672-1AD1CF9E09FC}" destId="{37F2D518-97EE-43C8-A1F3-5F8DAA85E569}" srcOrd="0" destOrd="0" parTransId="{152735EE-2488-445F-B313-7AAA602AB74E}" sibTransId="{21D7525B-9C38-47A1-AB7D-A853071153DE}"/>
    <dgm:cxn modelId="{4F12DF2F-D6F4-433C-89D9-E68066EA292F}" type="presParOf" srcId="{48826286-39FF-4E5C-85EC-CA3D847E152B}" destId="{653D3478-94EF-45FE-B559-1461B7C59888}" srcOrd="0" destOrd="0" presId="urn:microsoft.com/office/officeart/2005/8/layout/vList5"/>
    <dgm:cxn modelId="{5F4E108D-DD5E-4554-8B08-5FA88D6F202C}" type="presParOf" srcId="{653D3478-94EF-45FE-B559-1461B7C59888}" destId="{F9252241-9BF5-4F7E-A1B2-39EC96429B3B}" srcOrd="0" destOrd="0" presId="urn:microsoft.com/office/officeart/2005/8/layout/vList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12A099-541E-42F7-A7A5-417F9A864B8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AFA5C85F-C477-488B-8F42-312F51B61E70}">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i="0" baseline="0" dirty="0"/>
            <a:t>TRANSITO</a:t>
          </a:r>
        </a:p>
        <a:p>
          <a:pPr marL="0" marR="0" lvl="0" indent="0" defTabSz="914400" eaLnBrk="1" fontAlgn="auto" latinLnBrk="0" hangingPunct="1">
            <a:lnSpc>
              <a:spcPct val="100000"/>
            </a:lnSpc>
            <a:spcBef>
              <a:spcPts val="0"/>
            </a:spcBef>
            <a:spcAft>
              <a:spcPts val="0"/>
            </a:spcAft>
            <a:buClrTx/>
            <a:buSzTx/>
            <a:buFontTx/>
            <a:buNone/>
            <a:tabLst/>
            <a:defRPr/>
          </a:pPr>
          <a:r>
            <a:rPr lang="en-US" b="1" i="0" baseline="0" dirty="0"/>
            <a:t> </a:t>
          </a:r>
          <a:r>
            <a:rPr lang="en-US" b="1" i="0" baseline="0" dirty="0" err="1"/>
            <a:t>Circolare</a:t>
          </a:r>
          <a:r>
            <a:rPr lang="en-US" b="1" i="0" baseline="0" dirty="0"/>
            <a:t> 10/2024 e   16/2024 </a:t>
          </a:r>
          <a:endParaRPr lang="it-IT" dirty="0"/>
        </a:p>
        <a:p>
          <a:pPr marL="0" lvl="0" defTabSz="1022350">
            <a:lnSpc>
              <a:spcPct val="90000"/>
            </a:lnSpc>
            <a:spcBef>
              <a:spcPct val="0"/>
            </a:spcBef>
            <a:spcAft>
              <a:spcPct val="35000"/>
            </a:spcAft>
            <a:buNone/>
          </a:pPr>
          <a:endParaRPr lang="it-IT" dirty="0"/>
        </a:p>
      </dgm:t>
    </dgm:pt>
    <dgm:pt modelId="{97B0A7EB-F2E1-40D7-8438-846207BF86E2}" type="parTrans" cxnId="{49A628AA-C4A8-4BD6-93C9-72BF4506E53C}">
      <dgm:prSet/>
      <dgm:spPr/>
      <dgm:t>
        <a:bodyPr/>
        <a:lstStyle/>
        <a:p>
          <a:endParaRPr lang="it-IT"/>
        </a:p>
      </dgm:t>
    </dgm:pt>
    <dgm:pt modelId="{AEEE6719-03DE-4241-95BD-B34BD914A987}" type="sibTrans" cxnId="{49A628AA-C4A8-4BD6-93C9-72BF4506E53C}">
      <dgm:prSet/>
      <dgm:spPr/>
      <dgm:t>
        <a:bodyPr/>
        <a:lstStyle/>
        <a:p>
          <a:endParaRPr lang="it-IT"/>
        </a:p>
      </dgm:t>
    </dgm:pt>
    <dgm:pt modelId="{CA0382E5-3D80-4B0D-835A-47964B5A4106}" type="pres">
      <dgm:prSet presAssocID="{6912A099-541E-42F7-A7A5-417F9A864B82}" presName="Name0" presStyleCnt="0">
        <dgm:presLayoutVars>
          <dgm:dir/>
          <dgm:animLvl val="lvl"/>
          <dgm:resizeHandles val="exact"/>
        </dgm:presLayoutVars>
      </dgm:prSet>
      <dgm:spPr/>
    </dgm:pt>
    <dgm:pt modelId="{BB7C4A41-C4EF-4921-8402-6E74694CA842}" type="pres">
      <dgm:prSet presAssocID="{AFA5C85F-C477-488B-8F42-312F51B61E70}" presName="linNode" presStyleCnt="0"/>
      <dgm:spPr/>
    </dgm:pt>
    <dgm:pt modelId="{449F1655-6D66-4FBA-83AD-D1882C474F6D}" type="pres">
      <dgm:prSet presAssocID="{AFA5C85F-C477-488B-8F42-312F51B61E70}" presName="parentText" presStyleLbl="node1" presStyleIdx="0" presStyleCnt="1" custScaleX="277778" custScaleY="156792" custLinFactNeighborX="0" custLinFactNeighborY="15189">
        <dgm:presLayoutVars>
          <dgm:chMax val="1"/>
          <dgm:bulletEnabled val="1"/>
        </dgm:presLayoutVars>
      </dgm:prSet>
      <dgm:spPr/>
    </dgm:pt>
  </dgm:ptLst>
  <dgm:cxnLst>
    <dgm:cxn modelId="{FA686C34-A41C-4FF2-8654-736E33710F05}" type="presOf" srcId="{AFA5C85F-C477-488B-8F42-312F51B61E70}" destId="{449F1655-6D66-4FBA-83AD-D1882C474F6D}" srcOrd="0" destOrd="0" presId="urn:microsoft.com/office/officeart/2005/8/layout/vList5"/>
    <dgm:cxn modelId="{49A628AA-C4A8-4BD6-93C9-72BF4506E53C}" srcId="{6912A099-541E-42F7-A7A5-417F9A864B82}" destId="{AFA5C85F-C477-488B-8F42-312F51B61E70}" srcOrd="0" destOrd="0" parTransId="{97B0A7EB-F2E1-40D7-8438-846207BF86E2}" sibTransId="{AEEE6719-03DE-4241-95BD-B34BD914A987}"/>
    <dgm:cxn modelId="{46A3D1FF-71E1-4BD8-AE02-D918AF9E85D7}" type="presOf" srcId="{6912A099-541E-42F7-A7A5-417F9A864B82}" destId="{CA0382E5-3D80-4B0D-835A-47964B5A4106}" srcOrd="0" destOrd="0" presId="urn:microsoft.com/office/officeart/2005/8/layout/vList5"/>
    <dgm:cxn modelId="{38FFC8FD-BA50-4520-95E5-ED377A4C315F}" type="presParOf" srcId="{CA0382E5-3D80-4B0D-835A-47964B5A4106}" destId="{BB7C4A41-C4EF-4921-8402-6E74694CA842}" srcOrd="0" destOrd="0" presId="urn:microsoft.com/office/officeart/2005/8/layout/vList5"/>
    <dgm:cxn modelId="{20904E3A-9C72-407B-9F83-EF69E25BE761}" type="presParOf" srcId="{BB7C4A41-C4EF-4921-8402-6E74694CA842}" destId="{449F1655-6D66-4FBA-83AD-D1882C474F6D}" srcOrd="0" destOrd="0" presId="urn:microsoft.com/office/officeart/2005/8/layout/vList5"/>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D7F920-0F12-4592-9B98-789964A248C3}">
      <dsp:nvSpPr>
        <dsp:cNvPr id="0" name=""/>
        <dsp:cNvSpPr/>
      </dsp:nvSpPr>
      <dsp:spPr>
        <a:xfrm>
          <a:off x="2745927" y="0"/>
          <a:ext cx="5461000" cy="5461000"/>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287DC6-5110-4BCB-BD5A-E00D65A21D29}">
      <dsp:nvSpPr>
        <dsp:cNvPr id="0" name=""/>
        <dsp:cNvSpPr/>
      </dsp:nvSpPr>
      <dsp:spPr>
        <a:xfrm>
          <a:off x="3218783" y="518795"/>
          <a:ext cx="2221669" cy="212979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it-IT" sz="1800" b="1" i="0" kern="1200" baseline="0" dirty="0"/>
            <a:t>CONTROLLI A POSTERIORI – INTRA e PLAFOND</a:t>
          </a:r>
          <a:endParaRPr lang="it-IT" sz="1600" b="0" kern="1200" dirty="0"/>
        </a:p>
      </dsp:txBody>
      <dsp:txXfrm>
        <a:off x="3322751" y="622763"/>
        <a:ext cx="2013733" cy="1921854"/>
      </dsp:txXfrm>
    </dsp:sp>
    <dsp:sp modelId="{51C815E1-8A19-4AEA-A51B-32E374593ED1}">
      <dsp:nvSpPr>
        <dsp:cNvPr id="0" name=""/>
        <dsp:cNvSpPr/>
      </dsp:nvSpPr>
      <dsp:spPr>
        <a:xfrm>
          <a:off x="5551911" y="507230"/>
          <a:ext cx="2129790" cy="212979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it-IT" sz="1800" b="1" kern="1200" dirty="0"/>
        </a:p>
        <a:p>
          <a:pPr marL="0" lvl="0" indent="0" algn="ctr" defTabSz="800100">
            <a:lnSpc>
              <a:spcPct val="90000"/>
            </a:lnSpc>
            <a:spcBef>
              <a:spcPct val="0"/>
            </a:spcBef>
            <a:spcAft>
              <a:spcPct val="35000"/>
            </a:spcAft>
            <a:buNone/>
          </a:pPr>
          <a:r>
            <a:rPr lang="it-IT" sz="1800" b="1" kern="1200" dirty="0"/>
            <a:t>Reintroduzione in franchigia Ret </a:t>
          </a:r>
          <a:r>
            <a:rPr lang="it-IT" sz="1800" b="1" kern="1200" dirty="0" err="1"/>
            <a:t>Relief</a:t>
          </a:r>
          <a:endParaRPr lang="it-IT" sz="1800" b="1" kern="1200" dirty="0"/>
        </a:p>
        <a:p>
          <a:pPr marL="0" lvl="0" indent="0" algn="ctr" defTabSz="800100">
            <a:lnSpc>
              <a:spcPct val="90000"/>
            </a:lnSpc>
            <a:spcBef>
              <a:spcPct val="0"/>
            </a:spcBef>
            <a:spcAft>
              <a:spcPct val="35000"/>
            </a:spcAft>
            <a:buNone/>
          </a:pPr>
          <a:endParaRPr lang="it-IT" sz="1400" kern="1200" dirty="0"/>
        </a:p>
        <a:p>
          <a:pPr marL="0" lvl="0" indent="0" algn="ctr" defTabSz="800100">
            <a:lnSpc>
              <a:spcPct val="90000"/>
            </a:lnSpc>
            <a:spcBef>
              <a:spcPct val="0"/>
            </a:spcBef>
            <a:spcAft>
              <a:spcPct val="35000"/>
            </a:spcAft>
            <a:buNone/>
          </a:pPr>
          <a:r>
            <a:rPr lang="it-IT" sz="1400" kern="1200" dirty="0"/>
            <a:t>Circolare n. 37/2020 e successiva Circolare n.46/2020</a:t>
          </a:r>
        </a:p>
        <a:p>
          <a:pPr marL="0" lvl="0" indent="0" defTabSz="800100">
            <a:lnSpc>
              <a:spcPct val="90000"/>
            </a:lnSpc>
            <a:spcBef>
              <a:spcPct val="0"/>
            </a:spcBef>
            <a:spcAft>
              <a:spcPct val="35000"/>
            </a:spcAft>
            <a:buNone/>
          </a:pPr>
          <a:endParaRPr lang="it-IT" sz="1400" kern="1200" dirty="0"/>
        </a:p>
      </dsp:txBody>
      <dsp:txXfrm>
        <a:off x="5655879" y="611198"/>
        <a:ext cx="1921854" cy="1921854"/>
      </dsp:txXfrm>
    </dsp:sp>
    <dsp:sp modelId="{A78AA7AD-ABD3-458B-8463-EDB0AA2C4943}">
      <dsp:nvSpPr>
        <dsp:cNvPr id="0" name=""/>
        <dsp:cNvSpPr/>
      </dsp:nvSpPr>
      <dsp:spPr>
        <a:xfrm>
          <a:off x="3155283" y="2812415"/>
          <a:ext cx="2348668" cy="212979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b="1" i="1" u="none" strike="noStrike" kern="1200" baseline="0" dirty="0">
              <a:solidFill>
                <a:schemeClr val="tx1"/>
              </a:solidFill>
              <a:latin typeface="Garamond" panose="02020404030301010803" pitchFamily="18" charset="0"/>
            </a:rPr>
            <a:t>DUTY FREE</a:t>
          </a:r>
          <a:r>
            <a:rPr lang="it-IT" sz="1900" b="1" i="1" kern="1200" dirty="0">
              <a:solidFill>
                <a:schemeClr val="tx1"/>
              </a:solidFill>
              <a:latin typeface="Garamond" panose="02020404030301010803" pitchFamily="18" charset="0"/>
            </a:rPr>
            <a:t> </a:t>
          </a:r>
          <a:r>
            <a:rPr lang="it-IT" sz="1900" b="1" i="1" u="none" strike="noStrike" kern="1200" baseline="0" dirty="0">
              <a:solidFill>
                <a:schemeClr val="tx1"/>
              </a:solidFill>
              <a:latin typeface="Garamond" panose="02020404030301010803" pitchFamily="18" charset="0"/>
            </a:rPr>
            <a:t>SEMPLIFICATO</a:t>
          </a:r>
          <a:r>
            <a:rPr lang="it-IT" sz="1900" b="1" i="0" u="none" strike="noStrike" kern="1200" baseline="0" dirty="0">
              <a:latin typeface="Garamond" panose="02020404030301010803" pitchFamily="18" charset="0"/>
            </a:rPr>
            <a:t>” </a:t>
          </a:r>
        </a:p>
        <a:p>
          <a:pPr marL="0" lvl="0" indent="0" algn="ctr" defTabSz="844550">
            <a:lnSpc>
              <a:spcPct val="90000"/>
            </a:lnSpc>
            <a:spcBef>
              <a:spcPct val="0"/>
            </a:spcBef>
            <a:spcAft>
              <a:spcPct val="35000"/>
            </a:spcAft>
            <a:buNone/>
          </a:pPr>
          <a:r>
            <a:rPr lang="it-IT" b="1" kern="1200" dirty="0">
              <a:latin typeface="Garamond" panose="02020404030301010803" pitchFamily="18" charset="0"/>
            </a:rPr>
            <a:t>Circolare</a:t>
          </a:r>
          <a:r>
            <a:rPr lang="it-IT" sz="2000" b="1" i="0" u="none" strike="noStrike" kern="1200" baseline="0" dirty="0">
              <a:latin typeface="Garamond" panose="02020404030301010803" pitchFamily="18" charset="0"/>
            </a:rPr>
            <a:t> 5/2024</a:t>
          </a:r>
        </a:p>
        <a:p>
          <a:pPr marL="0" lvl="0" indent="0" defTabSz="844550">
            <a:lnSpc>
              <a:spcPct val="90000"/>
            </a:lnSpc>
            <a:spcBef>
              <a:spcPct val="0"/>
            </a:spcBef>
            <a:spcAft>
              <a:spcPct val="35000"/>
            </a:spcAft>
            <a:buNone/>
          </a:pPr>
          <a:endParaRPr lang="it-IT" kern="1200" dirty="0"/>
        </a:p>
      </dsp:txBody>
      <dsp:txXfrm>
        <a:off x="3259251" y="2916383"/>
        <a:ext cx="2140732" cy="1921854"/>
      </dsp:txXfrm>
    </dsp:sp>
    <dsp:sp modelId="{A2107D7F-3286-4798-A11D-C99925567272}">
      <dsp:nvSpPr>
        <dsp:cNvPr id="0" name=""/>
        <dsp:cNvSpPr/>
      </dsp:nvSpPr>
      <dsp:spPr>
        <a:xfrm>
          <a:off x="5558343" y="2812415"/>
          <a:ext cx="2129790" cy="212979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Garamond" panose="02020404030301010803" pitchFamily="18" charset="0"/>
            </a:rPr>
            <a:t>POST CLEARANCE AUDIT</a:t>
          </a:r>
        </a:p>
        <a:p>
          <a:pPr marL="0" lvl="0" defTabSz="711200">
            <a:spcBef>
              <a:spcPct val="0"/>
            </a:spcBef>
            <a:buNone/>
          </a:pPr>
          <a:endParaRPr lang="it-IT" sz="1400" dirty="0"/>
        </a:p>
      </dsp:txBody>
      <dsp:txXfrm>
        <a:off x="5662311" y="2916383"/>
        <a:ext cx="1921854" cy="19218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583DF3-DCB5-4AF9-9606-0BD46EB0E7C0}">
      <dsp:nvSpPr>
        <dsp:cNvPr id="0" name=""/>
        <dsp:cNvSpPr/>
      </dsp:nvSpPr>
      <dsp:spPr>
        <a:xfrm>
          <a:off x="0" y="148281"/>
          <a:ext cx="4140118" cy="107091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it-IT" sz="3200" b="1" kern="1200" dirty="0"/>
            <a:t>“</a:t>
          </a:r>
          <a:r>
            <a:rPr lang="it-IT" sz="2400" b="1" kern="1200" dirty="0"/>
            <a:t>SMART TERMINAL” Circolare 28/2020 </a:t>
          </a:r>
          <a:endParaRPr lang="it-IT" sz="2400" kern="1200" dirty="0"/>
        </a:p>
      </dsp:txBody>
      <dsp:txXfrm>
        <a:off x="52278" y="200559"/>
        <a:ext cx="4035562" cy="9663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52241-9BF5-4F7E-A1B2-39EC96429B3B}">
      <dsp:nvSpPr>
        <dsp:cNvPr id="0" name=""/>
        <dsp:cNvSpPr/>
      </dsp:nvSpPr>
      <dsp:spPr>
        <a:xfrm>
          <a:off x="2021" y="142449"/>
          <a:ext cx="4140118" cy="118190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it-IT" sz="1500" b="1" kern="1200" dirty="0"/>
            <a:t>FAST CORRIDOR</a:t>
          </a:r>
        </a:p>
        <a:p>
          <a:pPr marL="0" marR="0" lvl="0" indent="0" algn="ctr" defTabSz="914400" eaLnBrk="1" fontAlgn="auto" latinLnBrk="0" hangingPunct="1">
            <a:lnSpc>
              <a:spcPct val="100000"/>
            </a:lnSpc>
            <a:spcBef>
              <a:spcPct val="0"/>
            </a:spcBef>
            <a:spcAft>
              <a:spcPts val="0"/>
            </a:spcAft>
            <a:buClrTx/>
            <a:buSzTx/>
            <a:buFontTx/>
            <a:buNone/>
            <a:tabLst/>
            <a:defRPr/>
          </a:pPr>
          <a:r>
            <a:rPr lang="it-IT" sz="1500" b="1" i="0" kern="1200" baseline="0" dirty="0"/>
            <a:t>ART. 148 CDU E 118 RD</a:t>
          </a:r>
          <a:endParaRPr lang="it-IT" sz="1500" kern="1200" dirty="0"/>
        </a:p>
        <a:p>
          <a:pPr marL="0" marR="0" lvl="0" indent="0" algn="ctr" defTabSz="889000" eaLnBrk="1" fontAlgn="auto" latinLnBrk="0" hangingPunct="1">
            <a:lnSpc>
              <a:spcPct val="90000"/>
            </a:lnSpc>
            <a:spcBef>
              <a:spcPct val="0"/>
            </a:spcBef>
            <a:spcAft>
              <a:spcPct val="35000"/>
            </a:spcAft>
            <a:buClrTx/>
            <a:buSzTx/>
            <a:buFontTx/>
            <a:buNone/>
            <a:tabLst/>
            <a:defRPr/>
          </a:pPr>
          <a:r>
            <a:rPr lang="it-IT" sz="1500" b="1" kern="1200" dirty="0"/>
            <a:t>C</a:t>
          </a:r>
          <a:r>
            <a:rPr lang="it-IT" sz="1500" b="1" i="0" kern="1200" baseline="0" dirty="0"/>
            <a:t>ircolare 8/2021 e precedenti</a:t>
          </a:r>
          <a:endParaRPr lang="it-IT" sz="1500" kern="1200" dirty="0"/>
        </a:p>
        <a:p>
          <a:pPr marL="0" lvl="0" algn="ctr" defTabSz="889000">
            <a:lnSpc>
              <a:spcPct val="90000"/>
            </a:lnSpc>
            <a:spcBef>
              <a:spcPct val="0"/>
            </a:spcBef>
            <a:spcAft>
              <a:spcPct val="35000"/>
            </a:spcAft>
            <a:buNone/>
          </a:pPr>
          <a:endParaRPr lang="it-IT" sz="1500" kern="1200" dirty="0"/>
        </a:p>
      </dsp:txBody>
      <dsp:txXfrm>
        <a:off x="59717" y="200145"/>
        <a:ext cx="4024726" cy="10665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F1655-6D66-4FBA-83AD-D1882C474F6D}">
      <dsp:nvSpPr>
        <dsp:cNvPr id="0" name=""/>
        <dsp:cNvSpPr/>
      </dsp:nvSpPr>
      <dsp:spPr>
        <a:xfrm>
          <a:off x="2021" y="184"/>
          <a:ext cx="4140119" cy="127301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100" b="1" i="0" kern="1200" baseline="0" dirty="0"/>
            <a:t>TRANSITO</a:t>
          </a:r>
        </a:p>
        <a:p>
          <a:pPr marL="0" marR="0" lvl="0" indent="0" algn="ctr" defTabSz="914400" eaLnBrk="1" fontAlgn="auto" latinLnBrk="0" hangingPunct="1">
            <a:lnSpc>
              <a:spcPct val="100000"/>
            </a:lnSpc>
            <a:spcBef>
              <a:spcPct val="0"/>
            </a:spcBef>
            <a:spcAft>
              <a:spcPts val="0"/>
            </a:spcAft>
            <a:buClrTx/>
            <a:buSzTx/>
            <a:buFontTx/>
            <a:buNone/>
            <a:tabLst/>
            <a:defRPr/>
          </a:pPr>
          <a:r>
            <a:rPr lang="en-US" sz="2100" b="1" i="0" kern="1200" baseline="0" dirty="0"/>
            <a:t> </a:t>
          </a:r>
          <a:r>
            <a:rPr lang="en-US" sz="2100" b="1" i="0" kern="1200" baseline="0" dirty="0" err="1"/>
            <a:t>Circolare</a:t>
          </a:r>
          <a:r>
            <a:rPr lang="en-US" sz="2100" b="1" i="0" kern="1200" baseline="0" dirty="0"/>
            <a:t> 10/2024 e   16/2024 </a:t>
          </a:r>
          <a:endParaRPr lang="it-IT" sz="2100" kern="1200" dirty="0"/>
        </a:p>
        <a:p>
          <a:pPr marL="0" lvl="0" algn="ctr" defTabSz="1022350">
            <a:lnSpc>
              <a:spcPct val="90000"/>
            </a:lnSpc>
            <a:spcBef>
              <a:spcPct val="0"/>
            </a:spcBef>
            <a:spcAft>
              <a:spcPct val="35000"/>
            </a:spcAft>
            <a:buNone/>
          </a:pPr>
          <a:endParaRPr lang="it-IT" sz="2100" kern="1200" dirty="0"/>
        </a:p>
      </dsp:txBody>
      <dsp:txXfrm>
        <a:off x="64164" y="62327"/>
        <a:ext cx="4015833" cy="1148725"/>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4110D6A-E368-448B-8FAD-94C0B63550B5}" type="datetimeFigureOut">
              <a:rPr lang="it-IT" smtClean="0"/>
              <a:t>29/10/2024</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A2ABF7-9338-4997-BB4B-0A811BD97DCF}" type="slidenum">
              <a:rPr lang="it-IT" smtClean="0"/>
              <a:t>‹N›</a:t>
            </a:fld>
            <a:endParaRPr lang="it-IT"/>
          </a:p>
        </p:txBody>
      </p:sp>
    </p:spTree>
    <p:extLst>
      <p:ext uri="{BB962C8B-B14F-4D97-AF65-F5344CB8AC3E}">
        <p14:creationId xmlns:p14="http://schemas.microsoft.com/office/powerpoint/2010/main" val="2314072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latin typeface="Garamond" panose="02020404030301010803" pitchFamily="18" charset="0"/>
              </a:rPr>
              <a:t>per le obbligazioni doganali esistenti o potenziali </a:t>
            </a:r>
            <a:r>
              <a:rPr lang="it-IT" sz="1200" b="1" dirty="0">
                <a:solidFill>
                  <a:srgbClr val="002060"/>
                </a:solidFill>
                <a:latin typeface="Garamond" panose="02020404030301010803" pitchFamily="18" charset="0"/>
              </a:rPr>
              <a:t>i</a:t>
            </a:r>
            <a:r>
              <a:rPr lang="it-IT" b="1" i="0" u="none" strike="noStrike" baseline="0" dirty="0">
                <a:solidFill>
                  <a:srgbClr val="002060"/>
                </a:solidFill>
                <a:latin typeface="Garamond" panose="02020404030301010803" pitchFamily="18" charset="0"/>
              </a:rPr>
              <a:t>l beneficio </a:t>
            </a:r>
            <a:r>
              <a:rPr lang="it-IT" b="1" dirty="0">
                <a:solidFill>
                  <a:srgbClr val="002060"/>
                </a:solidFill>
                <a:latin typeface="Garamond" panose="02020404030301010803" pitchFamily="18" charset="0"/>
              </a:rPr>
              <a:t>della </a:t>
            </a:r>
            <a:r>
              <a:rPr lang="it-IT" b="1" u="sng" dirty="0">
                <a:solidFill>
                  <a:srgbClr val="002060"/>
                </a:solidFill>
                <a:latin typeface="Garamond" panose="02020404030301010803" pitchFamily="18" charset="0"/>
              </a:rPr>
              <a:t>riduzione della garanzia globale </a:t>
            </a:r>
            <a:r>
              <a:rPr lang="it-IT" b="1" dirty="0">
                <a:solidFill>
                  <a:srgbClr val="002060"/>
                </a:solidFill>
                <a:latin typeface="Garamond" panose="02020404030301010803" pitchFamily="18" charset="0"/>
              </a:rPr>
              <a:t>al 30% dell’importo di riferimento </a:t>
            </a:r>
            <a:r>
              <a:rPr lang="it-IT" b="1" i="0" u="none" strike="noStrike" baseline="0" dirty="0">
                <a:solidFill>
                  <a:srgbClr val="002060"/>
                </a:solidFill>
                <a:latin typeface="Garamond" panose="02020404030301010803" pitchFamily="18" charset="0"/>
              </a:rPr>
              <a:t>a favore dei soggetti certificati AEOC/F.</a:t>
            </a:r>
          </a:p>
          <a:p>
            <a:endParaRPr lang="it-IT" dirty="0"/>
          </a:p>
        </p:txBody>
      </p:sp>
      <p:sp>
        <p:nvSpPr>
          <p:cNvPr id="4" name="Segnaposto numero diapositiva 3"/>
          <p:cNvSpPr>
            <a:spLocks noGrp="1"/>
          </p:cNvSpPr>
          <p:nvPr>
            <p:ph type="sldNum" sz="quarter" idx="5"/>
          </p:nvPr>
        </p:nvSpPr>
        <p:spPr/>
        <p:txBody>
          <a:bodyPr/>
          <a:lstStyle/>
          <a:p>
            <a:fld id="{B9A2ABF7-9338-4997-BB4B-0A811BD97DCF}" type="slidenum">
              <a:rPr lang="it-IT" smtClean="0"/>
              <a:t>2</a:t>
            </a:fld>
            <a:endParaRPr lang="it-IT"/>
          </a:p>
        </p:txBody>
      </p:sp>
    </p:spTree>
    <p:extLst>
      <p:ext uri="{BB962C8B-B14F-4D97-AF65-F5344CB8AC3E}">
        <p14:creationId xmlns:p14="http://schemas.microsoft.com/office/powerpoint/2010/main" val="2081531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Al riguardo, si evidenzia che, sotto il profilo giuridico, l’art. 148 CDU disciplina l’autorizzazione per la gestione delle strutture di deposito per la temporanea custodia. Il comma 5 prevede che, previo consenso della dogana, il titolare di un’autorizzazione alla custodia temporanea possa spostare le merci terze tra diverse strutture di deposito a condizione che tali movimenti non aumentino il rischio di frode.</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solidFill>
                  <a:srgbClr val="002060"/>
                </a:solidFill>
                <a:latin typeface="Garamond" panose="02020404030301010803" pitchFamily="18" charset="0"/>
              </a:rPr>
              <a:t>nasce dall’esigenza di migliorare e potenziare i risultati ottenuti a seguito della sperimentazione operativa dello SDOGANAMENTO IN MARE, in particolare nel caso di porti nazionali siti in prossimità.</a:t>
            </a:r>
            <a:endParaRPr kumimoji="0" lang="it-IT" b="1" i="0" u="none" strike="noStrike" kern="0" cap="none" spc="0" normalizeH="0" baseline="0" noProof="0" dirty="0">
              <a:ln>
                <a:noFill/>
              </a:ln>
              <a:solidFill>
                <a:srgbClr val="002060"/>
              </a:solidFill>
              <a:effectLst/>
              <a:uLnTx/>
              <a:uFillTx/>
              <a:latin typeface="Garamond" panose="02020404030301010803" pitchFamily="18"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2060"/>
                </a:solidFill>
                <a:effectLst/>
                <a:uLnTx/>
                <a:uFillTx/>
                <a:latin typeface="Garamond" panose="02020404030301010803" pitchFamily="18" charset="0"/>
                <a:ea typeface="+mn-ea"/>
                <a:cs typeface="+mn-cs"/>
              </a:rPr>
              <a:t>i soggetti AEO dichiaranti, potranno, essere informati in anticipo sulla decisione di sottoporre a controllo le merci, per poter organizzare in modo più efficace lo sbarco delle stesse ed i successivi adempimenti.</a:t>
            </a:r>
            <a:r>
              <a:rPr lang="it-IT" sz="2800" dirty="0"/>
              <a:t> Gli artt. 148 CDU e 118 Reg. (UE) n.2446/1015 – RD – richiedono che6 : - lo spostamento tra diverse strutture di deposito avvenga sotto la responsabilità di un’autorità doganale (intesa come autorità dello Stato membro a prescindere dall’esistenza, sul territorio, delle diverse articolazioni e strutture degli Uffici doganali); - tale spostamento sia disciplinato da un’unica autorizzazione rilasciata ad un operatore AEOC; - se lo spostamento avviene tra strutture di temporanea custodia autorizzate con diversi provvedimenti in capo a titolari diversi, tale movimentazione possa essere autorizzata solo se i titolari degli impianti interessati sono AEOC. </a:t>
            </a:r>
            <a:endParaRPr kumimoji="0" lang="it-IT" sz="1800" b="0" i="0" u="none" strike="noStrike" kern="1200" cap="none" spc="0" normalizeH="0" baseline="0" noProof="0" dirty="0">
              <a:ln>
                <a:noFill/>
              </a:ln>
              <a:solidFill>
                <a:srgbClr val="002060"/>
              </a:solidFill>
              <a:effectLst/>
              <a:uLnTx/>
              <a:uFillTx/>
              <a:latin typeface="Garamond" panose="02020404030301010803"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srgbClr val="002060"/>
                </a:solidFill>
                <a:effectLst/>
                <a:uLnTx/>
                <a:uFillTx/>
                <a:latin typeface="Garamond" panose="02020404030301010803" pitchFamily="18" charset="0"/>
                <a:ea typeface="+mn-ea"/>
                <a:cs typeface="+mn-cs"/>
              </a:rPr>
              <a:t>Sdoganamento telematico in procedura domiciliata per merci in entrata via mare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solidFill>
                  <a:srgbClr val="002060"/>
                </a:solidFill>
                <a:latin typeface="Garamond" panose="02020404030301010803" pitchFamily="18" charset="0"/>
              </a:rPr>
              <a:t>A</a:t>
            </a:r>
            <a:r>
              <a:rPr lang="it-IT" sz="1200" b="0" i="0" u="none" strike="noStrike" baseline="0" dirty="0">
                <a:solidFill>
                  <a:srgbClr val="002060"/>
                </a:solidFill>
                <a:latin typeface="Garamond" panose="02020404030301010803" pitchFamily="18" charset="0"/>
              </a:rPr>
              <a:t>ttivazione di un Corridoio controllato per lo spostamento di merci containerizzate dal punto di sbarco fino al luogo di destinazione, tra depositi di temporanea custodia.</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2.3 Autorizzazioni per la deroga alla regola generale –AEO Quando la situazione logistica presso il luogo di partenza non consente di fornire l’identificativo del mezzo di trasporto e il titolare del regime di transito è in possesso dello status di AEOC e le pertinenti informazioni possono essere rintracciate, ove necessario, dalla dogana mediante le scritture del titolare del regime di transito, il titolare può essere esonerato dall'obbligo di inserire l’identificativo del mezzo di trasporto nella dichiarazione di transito presentata all'ufficio di partenza. 2 In tali casi, il titolare del regime del transito indicherà nel data </a:t>
            </a:r>
            <a:r>
              <a:rPr lang="it-IT" dirty="0" err="1"/>
              <a:t>element</a:t>
            </a:r>
            <a:r>
              <a:rPr lang="it-IT" dirty="0"/>
              <a:t> “19 07 063 000 Numero di identificazione del container” il proprio codice certificato AEOC. Le autorizzazioni rilasciate per la deroga in argomento si intendono rilasciate per tutte le operazioni di transito effettuate in un periodo di tempo prestabilito (annuale o biennale, salvo rinnovo).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3.1.2 Dispensa per i soggetti AEOC e AEOF Ai fini del soddisfacimento del requisito di cui all’art. 302 par. 1 del RE, il richiedente la dispensa in possesso dell’autorizzazione AEOC o AEOF, in quanto operatore affidabile, può presentare, a supporto della propria istanza, in luogo della descrizione dettagliata della tipologia merceologica delle merci che saranno assoggettate al regime di transito con dispensa dalla sigillatura e del fac-simile della documentazione contenente la descrizione della merce, l’allegata dichiarazione compilata ai sensi dell’art.47 del DPR 445/2000. </a:t>
            </a:r>
            <a:endParaRPr lang="it-IT" sz="1200" b="0" i="0" u="none" strike="noStrike" baseline="0" dirty="0">
              <a:solidFill>
                <a:srgbClr val="002060"/>
              </a:solidFill>
              <a:latin typeface="Garamond" panose="020204040303010108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200" b="0" i="0" u="none" strike="noStrike" baseline="0" dirty="0">
              <a:solidFill>
                <a:srgbClr val="002060"/>
              </a:solidFill>
              <a:latin typeface="Garamond" panose="020204040303010108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solidFill>
                <a:srgbClr val="002060"/>
              </a:solidFill>
              <a:latin typeface="Garamond" panose="02020404030301010803" pitchFamily="18" charset="0"/>
            </a:endParaRPr>
          </a:p>
          <a:p>
            <a:endParaRPr lang="it-IT" dirty="0"/>
          </a:p>
        </p:txBody>
      </p:sp>
      <p:sp>
        <p:nvSpPr>
          <p:cNvPr id="4" name="Segnaposto numero diapositiva 3"/>
          <p:cNvSpPr>
            <a:spLocks noGrp="1"/>
          </p:cNvSpPr>
          <p:nvPr>
            <p:ph type="sldNum" sz="quarter" idx="5"/>
          </p:nvPr>
        </p:nvSpPr>
        <p:spPr/>
        <p:txBody>
          <a:bodyPr/>
          <a:lstStyle/>
          <a:p>
            <a:fld id="{B9A2ABF7-9338-4997-BB4B-0A811BD97DCF}" type="slidenum">
              <a:rPr lang="it-IT" smtClean="0"/>
              <a:t>3</a:t>
            </a:fld>
            <a:endParaRPr lang="it-IT"/>
          </a:p>
        </p:txBody>
      </p:sp>
    </p:spTree>
    <p:extLst>
      <p:ext uri="{BB962C8B-B14F-4D97-AF65-F5344CB8AC3E}">
        <p14:creationId xmlns:p14="http://schemas.microsoft.com/office/powerpoint/2010/main" val="581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590739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1741267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60825495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48381240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61590881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0403324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3714925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027706035"/>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913341328"/>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Intestazione sezione">
    <p:bg>
      <p:bgPr>
        <a:solidFill>
          <a:schemeClr val="tx1"/>
        </a:solidFill>
        <a:effectLst/>
      </p:bgPr>
    </p:bg>
    <p:spTree>
      <p:nvGrpSpPr>
        <p:cNvPr id="1" name=""/>
        <p:cNvGrpSpPr/>
        <p:nvPr/>
      </p:nvGrpSpPr>
      <p:grpSpPr>
        <a:xfrm>
          <a:off x="0" y="0"/>
          <a:ext cx="0" cy="0"/>
          <a:chOff x="0" y="0"/>
          <a:chExt cx="0" cy="0"/>
        </a:xfrm>
      </p:grpSpPr>
      <p:sp>
        <p:nvSpPr>
          <p:cNvPr id="18" name="Date Placeholder 3">
            <a:extLst>
              <a:ext uri="{FF2B5EF4-FFF2-40B4-BE49-F238E27FC236}">
                <a16:creationId xmlns:a16="http://schemas.microsoft.com/office/drawing/2014/main" id="{BD6607C2-D022-49EB-9B93-D42BE23E0441}"/>
              </a:ext>
            </a:extLst>
          </p:cNvPr>
          <p:cNvSpPr>
            <a:spLocks noGrp="1"/>
          </p:cNvSpPr>
          <p:nvPr>
            <p:ph type="dt" sz="half" idx="10"/>
          </p:nvPr>
        </p:nvSpPr>
        <p:spPr>
          <a:xfrm>
            <a:off x="9334626" y="6259082"/>
            <a:ext cx="1343706" cy="365125"/>
          </a:xfrm>
        </p:spPr>
        <p:txBody>
          <a:bodyPr/>
          <a:lstStyle>
            <a:lvl1pPr>
              <a:defRPr>
                <a:solidFill>
                  <a:srgbClr val="003399"/>
                </a:solidFill>
              </a:defRPr>
            </a:lvl1pPr>
          </a:lstStyle>
          <a:p>
            <a:fld id="{9B3A1323-8D79-1946-B0D7-40001CF92E9D}" type="datetimeFigureOut">
              <a:rPr lang="en-US" smtClean="0"/>
              <a:pPr/>
              <a:t>10/29/2024</a:t>
            </a:fld>
            <a:endParaRPr lang="en-US" dirty="0"/>
          </a:p>
        </p:txBody>
      </p:sp>
      <p:sp>
        <p:nvSpPr>
          <p:cNvPr id="19" name="Footer Placeholder 4">
            <a:extLst>
              <a:ext uri="{FF2B5EF4-FFF2-40B4-BE49-F238E27FC236}">
                <a16:creationId xmlns:a16="http://schemas.microsoft.com/office/drawing/2014/main" id="{1257F9D7-6DEA-4CCB-8A2A-EA6E9BD1A9D9}"/>
              </a:ext>
            </a:extLst>
          </p:cNvPr>
          <p:cNvSpPr>
            <a:spLocks noGrp="1"/>
          </p:cNvSpPr>
          <p:nvPr>
            <p:ph type="ftr" sz="quarter" idx="11"/>
          </p:nvPr>
        </p:nvSpPr>
        <p:spPr>
          <a:xfrm>
            <a:off x="451514" y="6259082"/>
            <a:ext cx="8644320" cy="365125"/>
          </a:xfrm>
        </p:spPr>
        <p:txBody>
          <a:bodyPr/>
          <a:lstStyle>
            <a:lvl1pPr>
              <a:defRPr>
                <a:solidFill>
                  <a:srgbClr val="003399"/>
                </a:solidFill>
              </a:defRPr>
            </a:lvl1pPr>
          </a:lstStyle>
          <a:p>
            <a:r>
              <a:rPr lang="en-US" dirty="0"/>
              <a:t>TITOLO PRESENTAZIONE</a:t>
            </a:r>
          </a:p>
        </p:txBody>
      </p:sp>
      <p:sp>
        <p:nvSpPr>
          <p:cNvPr id="20" name="Slide Number Placeholder 5">
            <a:extLst>
              <a:ext uri="{FF2B5EF4-FFF2-40B4-BE49-F238E27FC236}">
                <a16:creationId xmlns:a16="http://schemas.microsoft.com/office/drawing/2014/main" id="{4F6307CD-C1A2-4CBF-8A67-A504ADBDE23E}"/>
              </a:ext>
            </a:extLst>
          </p:cNvPr>
          <p:cNvSpPr>
            <a:spLocks noGrp="1"/>
          </p:cNvSpPr>
          <p:nvPr>
            <p:ph type="sldNum" sz="quarter" idx="12"/>
          </p:nvPr>
        </p:nvSpPr>
        <p:spPr>
          <a:xfrm>
            <a:off x="10678331" y="6133608"/>
            <a:ext cx="1062155" cy="490599"/>
          </a:xfrm>
        </p:spPr>
        <p:txBody>
          <a:bodyPr/>
          <a:lstStyle>
            <a:lvl1pPr>
              <a:defRPr>
                <a:solidFill>
                  <a:srgbClr val="003399"/>
                </a:solidFill>
              </a:defRPr>
            </a:lvl1pPr>
          </a:lstStyle>
          <a:p>
            <a:fld id="{D57F1E4F-1CFF-5643-939E-217C01CDF565}" type="slidenum">
              <a:rPr lang="en-US" smtClean="0"/>
              <a:pPr/>
              <a:t>‹N›</a:t>
            </a:fld>
            <a:endParaRPr lang="en-US" dirty="0"/>
          </a:p>
        </p:txBody>
      </p:sp>
      <p:cxnSp>
        <p:nvCxnSpPr>
          <p:cNvPr id="21" name="Connettore diritto 20">
            <a:extLst>
              <a:ext uri="{FF2B5EF4-FFF2-40B4-BE49-F238E27FC236}">
                <a16:creationId xmlns:a16="http://schemas.microsoft.com/office/drawing/2014/main" id="{CD54785E-3FB7-42ED-A211-C4A1B8081C48}"/>
              </a:ext>
            </a:extLst>
          </p:cNvPr>
          <p:cNvCxnSpPr>
            <a:cxnSpLocks/>
          </p:cNvCxnSpPr>
          <p:nvPr userDrawn="1"/>
        </p:nvCxnSpPr>
        <p:spPr>
          <a:xfrm>
            <a:off x="239485" y="6111837"/>
            <a:ext cx="11501001" cy="0"/>
          </a:xfrm>
          <a:prstGeom prst="line">
            <a:avLst/>
          </a:prstGeom>
          <a:ln w="28575">
            <a:solidFill>
              <a:srgbClr val="003399"/>
            </a:solidFill>
          </a:ln>
        </p:spPr>
        <p:style>
          <a:lnRef idx="1">
            <a:schemeClr val="dk1"/>
          </a:lnRef>
          <a:fillRef idx="0">
            <a:schemeClr val="dk1"/>
          </a:fillRef>
          <a:effectRef idx="0">
            <a:schemeClr val="dk1"/>
          </a:effectRef>
          <a:fontRef idx="minor">
            <a:schemeClr val="tx1"/>
          </a:fontRef>
        </p:style>
      </p:cxnSp>
      <p:pic>
        <p:nvPicPr>
          <p:cNvPr id="34" name="Picture 33">
            <a:extLst>
              <a:ext uri="{FF2B5EF4-FFF2-40B4-BE49-F238E27FC236}">
                <a16:creationId xmlns:a16="http://schemas.microsoft.com/office/drawing/2014/main" id="{8EF1BA46-EACB-4AD7-BE45-20E23648743D}"/>
              </a:ext>
            </a:extLst>
          </p:cNvPr>
          <p:cNvPicPr>
            <a:picLocks noChangeAspect="1"/>
          </p:cNvPicPr>
          <p:nvPr userDrawn="1"/>
        </p:nvPicPr>
        <p:blipFill>
          <a:blip r:embed="rId2"/>
          <a:stretch>
            <a:fillRect/>
          </a:stretch>
        </p:blipFill>
        <p:spPr>
          <a:xfrm>
            <a:off x="273951" y="0"/>
            <a:ext cx="837251" cy="1224000"/>
          </a:xfrm>
          <a:prstGeom prst="rect">
            <a:avLst/>
          </a:prstGeom>
        </p:spPr>
      </p:pic>
    </p:spTree>
    <p:extLst>
      <p:ext uri="{BB962C8B-B14F-4D97-AF65-F5344CB8AC3E}">
        <p14:creationId xmlns:p14="http://schemas.microsoft.com/office/powerpoint/2010/main" val="4322912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olo e contenuto">
    <p:bg>
      <p:bgPr>
        <a:solidFill>
          <a:schemeClr val="tx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334626" y="6259082"/>
            <a:ext cx="1343706" cy="365125"/>
          </a:xfrm>
        </p:spPr>
        <p:txBody>
          <a:bodyPr/>
          <a:lstStyle>
            <a:lvl1pPr>
              <a:defRPr>
                <a:solidFill>
                  <a:srgbClr val="003399"/>
                </a:solidFill>
              </a:defRPr>
            </a:lvl1pPr>
          </a:lstStyle>
          <a:p>
            <a:fld id="{9B3A1323-8D79-1946-B0D7-40001CF92E9D}" type="datetimeFigureOut">
              <a:rPr lang="en-US" smtClean="0"/>
              <a:pPr/>
              <a:t>10/29/2024</a:t>
            </a:fld>
            <a:endParaRPr lang="en-US" dirty="0"/>
          </a:p>
        </p:txBody>
      </p:sp>
      <p:sp>
        <p:nvSpPr>
          <p:cNvPr id="5" name="Footer Placeholder 4"/>
          <p:cNvSpPr>
            <a:spLocks noGrp="1"/>
          </p:cNvSpPr>
          <p:nvPr>
            <p:ph type="ftr" sz="quarter" idx="11"/>
          </p:nvPr>
        </p:nvSpPr>
        <p:spPr>
          <a:xfrm>
            <a:off x="451514" y="6259082"/>
            <a:ext cx="8644320" cy="365125"/>
          </a:xfrm>
        </p:spPr>
        <p:txBody>
          <a:bodyPr/>
          <a:lstStyle>
            <a:lvl1pPr>
              <a:defRPr>
                <a:solidFill>
                  <a:srgbClr val="003399"/>
                </a:solidFill>
              </a:defRPr>
            </a:lvl1pPr>
          </a:lstStyle>
          <a:p>
            <a:r>
              <a:rPr lang="en-US" dirty="0"/>
              <a:t>TITOLO PRESENTAZIONE</a:t>
            </a:r>
          </a:p>
        </p:txBody>
      </p:sp>
      <p:sp>
        <p:nvSpPr>
          <p:cNvPr id="6" name="Slide Number Placeholder 5"/>
          <p:cNvSpPr>
            <a:spLocks noGrp="1"/>
          </p:cNvSpPr>
          <p:nvPr>
            <p:ph type="sldNum" sz="quarter" idx="12"/>
          </p:nvPr>
        </p:nvSpPr>
        <p:spPr>
          <a:xfrm>
            <a:off x="10678331" y="6133608"/>
            <a:ext cx="1062155" cy="490599"/>
          </a:xfrm>
        </p:spPr>
        <p:txBody>
          <a:bodyPr/>
          <a:lstStyle>
            <a:lvl1pPr>
              <a:defRPr>
                <a:solidFill>
                  <a:srgbClr val="003399"/>
                </a:solidFill>
              </a:defRPr>
            </a:lvl1pPr>
          </a:lstStyle>
          <a:p>
            <a:fld id="{D57F1E4F-1CFF-5643-939E-217C01CDF565}" type="slidenum">
              <a:rPr lang="en-US" smtClean="0"/>
              <a:pPr/>
              <a:t>‹N›</a:t>
            </a:fld>
            <a:endParaRPr lang="en-US" dirty="0"/>
          </a:p>
        </p:txBody>
      </p:sp>
      <p:cxnSp>
        <p:nvCxnSpPr>
          <p:cNvPr id="15" name="Connettore diritto 14">
            <a:extLst>
              <a:ext uri="{FF2B5EF4-FFF2-40B4-BE49-F238E27FC236}">
                <a16:creationId xmlns:a16="http://schemas.microsoft.com/office/drawing/2014/main" id="{9F1A3202-618A-46CB-812C-07A7E7A50F67}"/>
              </a:ext>
            </a:extLst>
          </p:cNvPr>
          <p:cNvCxnSpPr>
            <a:cxnSpLocks/>
          </p:cNvCxnSpPr>
          <p:nvPr userDrawn="1"/>
        </p:nvCxnSpPr>
        <p:spPr>
          <a:xfrm>
            <a:off x="239485" y="6111837"/>
            <a:ext cx="11501001" cy="0"/>
          </a:xfrm>
          <a:prstGeom prst="line">
            <a:avLst/>
          </a:prstGeom>
          <a:ln w="28575">
            <a:solidFill>
              <a:srgbClr val="003399"/>
            </a:solidFill>
          </a:ln>
        </p:spPr>
        <p:style>
          <a:lnRef idx="1">
            <a:schemeClr val="dk1"/>
          </a:lnRef>
          <a:fillRef idx="0">
            <a:schemeClr val="dk1"/>
          </a:fillRef>
          <a:effectRef idx="0">
            <a:schemeClr val="dk1"/>
          </a:effectRef>
          <a:fontRef idx="minor">
            <a:schemeClr val="tx1"/>
          </a:fontRef>
        </p:style>
      </p:cxnSp>
      <p:pic>
        <p:nvPicPr>
          <p:cNvPr id="26" name="Picture 25">
            <a:extLst>
              <a:ext uri="{FF2B5EF4-FFF2-40B4-BE49-F238E27FC236}">
                <a16:creationId xmlns:a16="http://schemas.microsoft.com/office/drawing/2014/main" id="{9181084D-0AEC-4BB9-BA77-00F77C742520}"/>
              </a:ext>
            </a:extLst>
          </p:cNvPr>
          <p:cNvPicPr>
            <a:picLocks noChangeAspect="1"/>
          </p:cNvPicPr>
          <p:nvPr userDrawn="1"/>
        </p:nvPicPr>
        <p:blipFill>
          <a:blip r:embed="rId2"/>
          <a:stretch>
            <a:fillRect/>
          </a:stretch>
        </p:blipFill>
        <p:spPr>
          <a:xfrm>
            <a:off x="273951" y="0"/>
            <a:ext cx="837251" cy="1224000"/>
          </a:xfrm>
          <a:prstGeom prst="rect">
            <a:avLst/>
          </a:prstGeom>
        </p:spPr>
      </p:pic>
    </p:spTree>
    <p:extLst>
      <p:ext uri="{BB962C8B-B14F-4D97-AF65-F5344CB8AC3E}">
        <p14:creationId xmlns:p14="http://schemas.microsoft.com/office/powerpoint/2010/main" val="1397044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983800865"/>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Diapositiva titolo">
    <p:bg>
      <p:bgPr>
        <a:solidFill>
          <a:srgbClr val="003399"/>
        </a:solidFill>
        <a:effectLst/>
      </p:bgPr>
    </p:bg>
    <p:spTree>
      <p:nvGrpSpPr>
        <p:cNvPr id="1" name=""/>
        <p:cNvGrpSpPr/>
        <p:nvPr/>
      </p:nvGrpSpPr>
      <p:grpSpPr>
        <a:xfrm>
          <a:off x="0" y="0"/>
          <a:ext cx="0" cy="0"/>
          <a:chOff x="0" y="0"/>
          <a:chExt cx="0" cy="0"/>
        </a:xfrm>
      </p:grpSpPr>
      <p:sp>
        <p:nvSpPr>
          <p:cNvPr id="12" name="Rettangolo 11">
            <a:extLst>
              <a:ext uri="{FF2B5EF4-FFF2-40B4-BE49-F238E27FC236}">
                <a16:creationId xmlns:a16="http://schemas.microsoft.com/office/drawing/2014/main" id="{512CA09D-EEF9-4733-9E0D-8C36FB3FEF17}"/>
              </a:ext>
            </a:extLst>
          </p:cNvPr>
          <p:cNvSpPr/>
          <p:nvPr userDrawn="1"/>
        </p:nvSpPr>
        <p:spPr>
          <a:xfrm>
            <a:off x="0" y="844141"/>
            <a:ext cx="12192000" cy="40378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Date Placeholder 3"/>
          <p:cNvSpPr>
            <a:spLocks noGrp="1"/>
          </p:cNvSpPr>
          <p:nvPr>
            <p:ph type="dt" sz="half" idx="10"/>
          </p:nvPr>
        </p:nvSpPr>
        <p:spPr/>
        <p:txBody>
          <a:bodyPr/>
          <a:lstStyle>
            <a:lvl1pPr>
              <a:defRPr>
                <a:latin typeface="Helvetica LT Std Cond" panose="020B0506020202030204" pitchFamily="34" charset="0"/>
              </a:defRPr>
            </a:lvl1pPr>
          </a:lstStyle>
          <a:p>
            <a:fld id="{08B9EBBA-996F-894A-B54A-D6246ED52CEA}" type="datetimeFigureOut">
              <a:rPr lang="en-US" smtClean="0"/>
              <a:pPr/>
              <a:t>10/29/2024</a:t>
            </a:fld>
            <a:endParaRPr lang="en-US" dirty="0"/>
          </a:p>
        </p:txBody>
      </p:sp>
      <p:sp>
        <p:nvSpPr>
          <p:cNvPr id="5" name="Footer Placeholder 4"/>
          <p:cNvSpPr>
            <a:spLocks noGrp="1"/>
          </p:cNvSpPr>
          <p:nvPr>
            <p:ph type="ftr" sz="quarter" idx="11"/>
          </p:nvPr>
        </p:nvSpPr>
        <p:spPr/>
        <p:txBody>
          <a:bodyPr/>
          <a:lstStyle>
            <a:lvl1pPr>
              <a:defRPr>
                <a:latin typeface="Helvetica LT Std Cond" panose="020B0506020202030204" pitchFamily="34" charset="0"/>
              </a:defRPr>
            </a:lvl1pPr>
          </a:lstStyle>
          <a:p>
            <a:r>
              <a:rPr lang="en-US" dirty="0" err="1"/>
              <a:t>Titolo</a:t>
            </a:r>
            <a:r>
              <a:rPr lang="en-US" dirty="0"/>
              <a:t> </a:t>
            </a:r>
            <a:r>
              <a:rPr lang="en-US" dirty="0" err="1"/>
              <a:t>evento</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Connettore diritto 14">
            <a:extLst>
              <a:ext uri="{FF2B5EF4-FFF2-40B4-BE49-F238E27FC236}">
                <a16:creationId xmlns:a16="http://schemas.microsoft.com/office/drawing/2014/main" id="{5186DD1E-A056-4342-BE80-FF20A2600F78}"/>
              </a:ext>
            </a:extLst>
          </p:cNvPr>
          <p:cNvCxnSpPr>
            <a:cxnSpLocks/>
          </p:cNvCxnSpPr>
          <p:nvPr userDrawn="1"/>
        </p:nvCxnSpPr>
        <p:spPr>
          <a:xfrm>
            <a:off x="5736771" y="4865913"/>
            <a:ext cx="0" cy="114794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8" name="Connettore diritto 17">
            <a:extLst>
              <a:ext uri="{FF2B5EF4-FFF2-40B4-BE49-F238E27FC236}">
                <a16:creationId xmlns:a16="http://schemas.microsoft.com/office/drawing/2014/main" id="{A0DA35CE-634A-41AD-8643-F468F576040E}"/>
              </a:ext>
            </a:extLst>
          </p:cNvPr>
          <p:cNvCxnSpPr>
            <a:cxnSpLocks/>
          </p:cNvCxnSpPr>
          <p:nvPr userDrawn="1"/>
        </p:nvCxnSpPr>
        <p:spPr>
          <a:xfrm>
            <a:off x="5736771" y="348342"/>
            <a:ext cx="0" cy="685801"/>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pic>
        <p:nvPicPr>
          <p:cNvPr id="9" name="Picture 8">
            <a:extLst>
              <a:ext uri="{FF2B5EF4-FFF2-40B4-BE49-F238E27FC236}">
                <a16:creationId xmlns:a16="http://schemas.microsoft.com/office/drawing/2014/main" id="{4C5F7654-60EA-40E7-8A0E-93CF8B3C8F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8386" y="1958698"/>
            <a:ext cx="5915229" cy="180869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Due contenuti">
    <p:spTree>
      <p:nvGrpSpPr>
        <p:cNvPr id="1" name=""/>
        <p:cNvGrpSpPr/>
        <p:nvPr/>
      </p:nvGrpSpPr>
      <p:grpSpPr>
        <a:xfrm>
          <a:off x="0" y="0"/>
          <a:ext cx="0" cy="0"/>
          <a:chOff x="0" y="0"/>
          <a:chExt cx="0" cy="0"/>
        </a:xfrm>
      </p:grpSpPr>
      <p:sp>
        <p:nvSpPr>
          <p:cNvPr id="17" name="Date Placeholder 3">
            <a:extLst>
              <a:ext uri="{FF2B5EF4-FFF2-40B4-BE49-F238E27FC236}">
                <a16:creationId xmlns:a16="http://schemas.microsoft.com/office/drawing/2014/main" id="{217269C5-BD52-4D05-BEE9-15B6643EB46D}"/>
              </a:ext>
            </a:extLst>
          </p:cNvPr>
          <p:cNvSpPr>
            <a:spLocks noGrp="1"/>
          </p:cNvSpPr>
          <p:nvPr>
            <p:ph type="dt" sz="half" idx="10"/>
          </p:nvPr>
        </p:nvSpPr>
        <p:spPr>
          <a:xfrm>
            <a:off x="9334626" y="6259082"/>
            <a:ext cx="1343706" cy="365125"/>
          </a:xfrm>
        </p:spPr>
        <p:txBody>
          <a:bodyPr/>
          <a:lstStyle>
            <a:lvl1pPr>
              <a:defRPr>
                <a:solidFill>
                  <a:schemeClr val="tx1"/>
                </a:solidFill>
              </a:defRPr>
            </a:lvl1pPr>
          </a:lstStyle>
          <a:p>
            <a:fld id="{9B3A1323-8D79-1946-B0D7-40001CF92E9D}" type="datetimeFigureOut">
              <a:rPr lang="en-US" smtClean="0"/>
              <a:pPr/>
              <a:t>10/29/2024</a:t>
            </a:fld>
            <a:endParaRPr lang="en-US" dirty="0"/>
          </a:p>
        </p:txBody>
      </p:sp>
      <p:sp>
        <p:nvSpPr>
          <p:cNvPr id="18" name="Footer Placeholder 4">
            <a:extLst>
              <a:ext uri="{FF2B5EF4-FFF2-40B4-BE49-F238E27FC236}">
                <a16:creationId xmlns:a16="http://schemas.microsoft.com/office/drawing/2014/main" id="{25CD928E-A9B9-4DD9-B7D7-8A28001EE7E4}"/>
              </a:ext>
            </a:extLst>
          </p:cNvPr>
          <p:cNvSpPr>
            <a:spLocks noGrp="1"/>
          </p:cNvSpPr>
          <p:nvPr>
            <p:ph type="ftr" sz="quarter" idx="11"/>
          </p:nvPr>
        </p:nvSpPr>
        <p:spPr>
          <a:xfrm>
            <a:off x="451514" y="6259082"/>
            <a:ext cx="8644320" cy="365125"/>
          </a:xfrm>
        </p:spPr>
        <p:txBody>
          <a:bodyPr/>
          <a:lstStyle>
            <a:lvl1pPr>
              <a:defRPr>
                <a:solidFill>
                  <a:schemeClr val="tx1"/>
                </a:solidFill>
              </a:defRPr>
            </a:lvl1pPr>
          </a:lstStyle>
          <a:p>
            <a:r>
              <a:rPr lang="en-US"/>
              <a:t>TITOLO PRESENTAZIONE</a:t>
            </a:r>
            <a:endParaRPr lang="en-US" dirty="0"/>
          </a:p>
        </p:txBody>
      </p:sp>
      <p:sp>
        <p:nvSpPr>
          <p:cNvPr id="19" name="Slide Number Placeholder 5">
            <a:extLst>
              <a:ext uri="{FF2B5EF4-FFF2-40B4-BE49-F238E27FC236}">
                <a16:creationId xmlns:a16="http://schemas.microsoft.com/office/drawing/2014/main" id="{F0BDB6E8-BCBA-4B85-865B-0326921ED279}"/>
              </a:ext>
            </a:extLst>
          </p:cNvPr>
          <p:cNvSpPr>
            <a:spLocks noGrp="1"/>
          </p:cNvSpPr>
          <p:nvPr>
            <p:ph type="sldNum" sz="quarter" idx="12"/>
          </p:nvPr>
        </p:nvSpPr>
        <p:spPr>
          <a:xfrm>
            <a:off x="10678331" y="6133608"/>
            <a:ext cx="1062155" cy="490599"/>
          </a:xfrm>
        </p:spPr>
        <p:txBody>
          <a:bodyPr/>
          <a:lstStyle>
            <a:lvl1pPr>
              <a:defRPr>
                <a:solidFill>
                  <a:schemeClr val="tx1"/>
                </a:solidFill>
              </a:defRPr>
            </a:lvl1pPr>
          </a:lstStyle>
          <a:p>
            <a:fld id="{D57F1E4F-1CFF-5643-939E-217C01CDF565}" type="slidenum">
              <a:rPr lang="en-US" smtClean="0"/>
              <a:pPr/>
              <a:t>‹N›</a:t>
            </a:fld>
            <a:endParaRPr lang="en-US" dirty="0"/>
          </a:p>
        </p:txBody>
      </p:sp>
      <p:cxnSp>
        <p:nvCxnSpPr>
          <p:cNvPr id="20" name="Connettore diritto 19">
            <a:extLst>
              <a:ext uri="{FF2B5EF4-FFF2-40B4-BE49-F238E27FC236}">
                <a16:creationId xmlns:a16="http://schemas.microsoft.com/office/drawing/2014/main" id="{80613556-6791-4B98-B7AC-4808030B8238}"/>
              </a:ext>
            </a:extLst>
          </p:cNvPr>
          <p:cNvCxnSpPr>
            <a:cxnSpLocks/>
          </p:cNvCxnSpPr>
          <p:nvPr userDrawn="1"/>
        </p:nvCxnSpPr>
        <p:spPr>
          <a:xfrm>
            <a:off x="239485" y="6111837"/>
            <a:ext cx="11501001" cy="0"/>
          </a:xfrm>
          <a:prstGeom prst="line">
            <a:avLst/>
          </a:prstGeom>
          <a:ln w="28575">
            <a:solidFill>
              <a:srgbClr val="6886C4"/>
            </a:solidFill>
          </a:ln>
        </p:spPr>
        <p:style>
          <a:lnRef idx="1">
            <a:schemeClr val="dk1"/>
          </a:lnRef>
          <a:fillRef idx="0">
            <a:schemeClr val="dk1"/>
          </a:fillRef>
          <a:effectRef idx="0">
            <a:schemeClr val="dk1"/>
          </a:effectRef>
          <a:fontRef idx="minor">
            <a:schemeClr val="tx1"/>
          </a:fontRef>
        </p:style>
      </p:cxnSp>
      <p:sp>
        <p:nvSpPr>
          <p:cNvPr id="22" name="Rettangolo 12">
            <a:extLst>
              <a:ext uri="{FF2B5EF4-FFF2-40B4-BE49-F238E27FC236}">
                <a16:creationId xmlns:a16="http://schemas.microsoft.com/office/drawing/2014/main" id="{D5B2411E-96E0-48D4-8015-A4E6B5C45546}"/>
              </a:ext>
            </a:extLst>
          </p:cNvPr>
          <p:cNvSpPr/>
          <p:nvPr userDrawn="1"/>
        </p:nvSpPr>
        <p:spPr>
          <a:xfrm>
            <a:off x="246262" y="0"/>
            <a:ext cx="892629" cy="11974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7" name="Picture 36">
            <a:extLst>
              <a:ext uri="{FF2B5EF4-FFF2-40B4-BE49-F238E27FC236}">
                <a16:creationId xmlns:a16="http://schemas.microsoft.com/office/drawing/2014/main" id="{63DA5AC5-4896-40E2-88C0-279735D1E47D}"/>
              </a:ext>
            </a:extLst>
          </p:cNvPr>
          <p:cNvPicPr>
            <a:picLocks noChangeAspect="1"/>
          </p:cNvPicPr>
          <p:nvPr userDrawn="1"/>
        </p:nvPicPr>
        <p:blipFill>
          <a:blip r:embed="rId2"/>
          <a:stretch>
            <a:fillRect/>
          </a:stretch>
        </p:blipFill>
        <p:spPr>
          <a:xfrm>
            <a:off x="273951" y="0"/>
            <a:ext cx="837251" cy="1224000"/>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positiva titolo">
    <p:bg>
      <p:bgPr>
        <a:solidFill>
          <a:srgbClr val="003399"/>
        </a:solidFill>
        <a:effectLst/>
      </p:bgPr>
    </p:bg>
    <p:spTree>
      <p:nvGrpSpPr>
        <p:cNvPr id="1" name=""/>
        <p:cNvGrpSpPr/>
        <p:nvPr/>
      </p:nvGrpSpPr>
      <p:grpSpPr>
        <a:xfrm>
          <a:off x="0" y="0"/>
          <a:ext cx="0" cy="0"/>
          <a:chOff x="0" y="0"/>
          <a:chExt cx="0" cy="0"/>
        </a:xfrm>
      </p:grpSpPr>
      <p:sp>
        <p:nvSpPr>
          <p:cNvPr id="12" name="Rettangolo 11">
            <a:extLst>
              <a:ext uri="{FF2B5EF4-FFF2-40B4-BE49-F238E27FC236}">
                <a16:creationId xmlns:a16="http://schemas.microsoft.com/office/drawing/2014/main" id="{512CA09D-EEF9-4733-9E0D-8C36FB3FEF17}"/>
              </a:ext>
            </a:extLst>
          </p:cNvPr>
          <p:cNvSpPr/>
          <p:nvPr userDrawn="1"/>
        </p:nvSpPr>
        <p:spPr>
          <a:xfrm>
            <a:off x="0" y="844141"/>
            <a:ext cx="12192000" cy="40378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Date Placeholder 3"/>
          <p:cNvSpPr>
            <a:spLocks noGrp="1"/>
          </p:cNvSpPr>
          <p:nvPr>
            <p:ph type="dt" sz="half" idx="10"/>
          </p:nvPr>
        </p:nvSpPr>
        <p:spPr/>
        <p:txBody>
          <a:bodyPr/>
          <a:lstStyle>
            <a:lvl1pPr>
              <a:defRPr>
                <a:latin typeface="Helvetica LT Std Cond" panose="020B0506020202030204" pitchFamily="34" charset="0"/>
              </a:defRPr>
            </a:lvl1pPr>
          </a:lstStyle>
          <a:p>
            <a:fld id="{08B9EBBA-996F-894A-B54A-D6246ED52CEA}" type="datetimeFigureOut">
              <a:rPr lang="en-US" smtClean="0"/>
              <a:pPr/>
              <a:t>10/29/2024</a:t>
            </a:fld>
            <a:endParaRPr lang="en-US" dirty="0"/>
          </a:p>
        </p:txBody>
      </p:sp>
      <p:sp>
        <p:nvSpPr>
          <p:cNvPr id="5" name="Footer Placeholder 4"/>
          <p:cNvSpPr>
            <a:spLocks noGrp="1"/>
          </p:cNvSpPr>
          <p:nvPr>
            <p:ph type="ftr" sz="quarter" idx="11"/>
          </p:nvPr>
        </p:nvSpPr>
        <p:spPr/>
        <p:txBody>
          <a:bodyPr/>
          <a:lstStyle>
            <a:lvl1pPr>
              <a:defRPr>
                <a:latin typeface="Helvetica LT Std Cond" panose="020B0506020202030204" pitchFamily="34" charset="0"/>
              </a:defRPr>
            </a:lvl1pPr>
          </a:lstStyle>
          <a:p>
            <a:r>
              <a:rPr lang="en-US" dirty="0" err="1"/>
              <a:t>Titolo</a:t>
            </a:r>
            <a:r>
              <a:rPr lang="en-US" dirty="0"/>
              <a:t> </a:t>
            </a:r>
            <a:r>
              <a:rPr lang="en-US" dirty="0" err="1"/>
              <a:t>evento</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Connettore diritto 14">
            <a:extLst>
              <a:ext uri="{FF2B5EF4-FFF2-40B4-BE49-F238E27FC236}">
                <a16:creationId xmlns:a16="http://schemas.microsoft.com/office/drawing/2014/main" id="{5186DD1E-A056-4342-BE80-FF20A2600F78}"/>
              </a:ext>
            </a:extLst>
          </p:cNvPr>
          <p:cNvCxnSpPr>
            <a:cxnSpLocks/>
          </p:cNvCxnSpPr>
          <p:nvPr userDrawn="1"/>
        </p:nvCxnSpPr>
        <p:spPr>
          <a:xfrm>
            <a:off x="5736771" y="4865913"/>
            <a:ext cx="0" cy="114794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8" name="Connettore diritto 17">
            <a:extLst>
              <a:ext uri="{FF2B5EF4-FFF2-40B4-BE49-F238E27FC236}">
                <a16:creationId xmlns:a16="http://schemas.microsoft.com/office/drawing/2014/main" id="{A0DA35CE-634A-41AD-8643-F468F576040E}"/>
              </a:ext>
            </a:extLst>
          </p:cNvPr>
          <p:cNvCxnSpPr>
            <a:cxnSpLocks/>
          </p:cNvCxnSpPr>
          <p:nvPr userDrawn="1"/>
        </p:nvCxnSpPr>
        <p:spPr>
          <a:xfrm>
            <a:off x="5736771" y="348342"/>
            <a:ext cx="0" cy="685801"/>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pic>
        <p:nvPicPr>
          <p:cNvPr id="9" name="Picture 8">
            <a:extLst>
              <a:ext uri="{FF2B5EF4-FFF2-40B4-BE49-F238E27FC236}">
                <a16:creationId xmlns:a16="http://schemas.microsoft.com/office/drawing/2014/main" id="{4C5F7654-60EA-40E7-8A0E-93CF8B3C8F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8386" y="1958698"/>
            <a:ext cx="5915229" cy="1808695"/>
          </a:xfrm>
          <a:prstGeom prst="rect">
            <a:avLst/>
          </a:prstGeom>
        </p:spPr>
      </p:pic>
    </p:spTree>
    <p:extLst>
      <p:ext uri="{BB962C8B-B14F-4D97-AF65-F5344CB8AC3E}">
        <p14:creationId xmlns:p14="http://schemas.microsoft.com/office/powerpoint/2010/main" val="39627928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olo e contenuto">
    <p:bg>
      <p:bgPr>
        <a:solidFill>
          <a:schemeClr val="tx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334626" y="6259082"/>
            <a:ext cx="1343706" cy="365125"/>
          </a:xfrm>
        </p:spPr>
        <p:txBody>
          <a:bodyPr/>
          <a:lstStyle>
            <a:lvl1pPr>
              <a:defRPr>
                <a:solidFill>
                  <a:srgbClr val="003399"/>
                </a:solidFill>
              </a:defRPr>
            </a:lvl1pPr>
          </a:lstStyle>
          <a:p>
            <a:fld id="{9B3A1323-8D79-1946-B0D7-40001CF92E9D}" type="datetimeFigureOut">
              <a:rPr lang="en-US" smtClean="0"/>
              <a:pPr/>
              <a:t>10/29/2024</a:t>
            </a:fld>
            <a:endParaRPr lang="en-US" dirty="0"/>
          </a:p>
        </p:txBody>
      </p:sp>
      <p:sp>
        <p:nvSpPr>
          <p:cNvPr id="5" name="Footer Placeholder 4"/>
          <p:cNvSpPr>
            <a:spLocks noGrp="1"/>
          </p:cNvSpPr>
          <p:nvPr>
            <p:ph type="ftr" sz="quarter" idx="11"/>
          </p:nvPr>
        </p:nvSpPr>
        <p:spPr>
          <a:xfrm>
            <a:off x="451514" y="6259082"/>
            <a:ext cx="8644320" cy="365125"/>
          </a:xfrm>
        </p:spPr>
        <p:txBody>
          <a:bodyPr/>
          <a:lstStyle>
            <a:lvl1pPr>
              <a:defRPr>
                <a:solidFill>
                  <a:srgbClr val="003399"/>
                </a:solidFill>
              </a:defRPr>
            </a:lvl1pPr>
          </a:lstStyle>
          <a:p>
            <a:r>
              <a:rPr lang="en-US" dirty="0"/>
              <a:t>TITOLO PRESENTAZIONE</a:t>
            </a:r>
          </a:p>
        </p:txBody>
      </p:sp>
      <p:sp>
        <p:nvSpPr>
          <p:cNvPr id="6" name="Slide Number Placeholder 5"/>
          <p:cNvSpPr>
            <a:spLocks noGrp="1"/>
          </p:cNvSpPr>
          <p:nvPr>
            <p:ph type="sldNum" sz="quarter" idx="12"/>
          </p:nvPr>
        </p:nvSpPr>
        <p:spPr>
          <a:xfrm>
            <a:off x="10678331" y="6133608"/>
            <a:ext cx="1062155" cy="490599"/>
          </a:xfrm>
        </p:spPr>
        <p:txBody>
          <a:bodyPr/>
          <a:lstStyle>
            <a:lvl1pPr>
              <a:defRPr>
                <a:solidFill>
                  <a:srgbClr val="003399"/>
                </a:solidFill>
              </a:defRPr>
            </a:lvl1pPr>
          </a:lstStyle>
          <a:p>
            <a:fld id="{D57F1E4F-1CFF-5643-939E-217C01CDF565}" type="slidenum">
              <a:rPr lang="en-US" smtClean="0"/>
              <a:pPr/>
              <a:t>‹N›</a:t>
            </a:fld>
            <a:endParaRPr lang="en-US" dirty="0"/>
          </a:p>
        </p:txBody>
      </p:sp>
      <p:cxnSp>
        <p:nvCxnSpPr>
          <p:cNvPr id="15" name="Connettore diritto 14">
            <a:extLst>
              <a:ext uri="{FF2B5EF4-FFF2-40B4-BE49-F238E27FC236}">
                <a16:creationId xmlns:a16="http://schemas.microsoft.com/office/drawing/2014/main" id="{9F1A3202-618A-46CB-812C-07A7E7A50F67}"/>
              </a:ext>
            </a:extLst>
          </p:cNvPr>
          <p:cNvCxnSpPr>
            <a:cxnSpLocks/>
          </p:cNvCxnSpPr>
          <p:nvPr userDrawn="1"/>
        </p:nvCxnSpPr>
        <p:spPr>
          <a:xfrm>
            <a:off x="239485" y="6111837"/>
            <a:ext cx="11501001" cy="0"/>
          </a:xfrm>
          <a:prstGeom prst="line">
            <a:avLst/>
          </a:prstGeom>
          <a:ln w="28575">
            <a:solidFill>
              <a:srgbClr val="003399"/>
            </a:solidFill>
          </a:ln>
        </p:spPr>
        <p:style>
          <a:lnRef idx="1">
            <a:schemeClr val="dk1"/>
          </a:lnRef>
          <a:fillRef idx="0">
            <a:schemeClr val="dk1"/>
          </a:fillRef>
          <a:effectRef idx="0">
            <a:schemeClr val="dk1"/>
          </a:effectRef>
          <a:fontRef idx="minor">
            <a:schemeClr val="tx1"/>
          </a:fontRef>
        </p:style>
      </p:cxnSp>
      <p:pic>
        <p:nvPicPr>
          <p:cNvPr id="26" name="Picture 25">
            <a:extLst>
              <a:ext uri="{FF2B5EF4-FFF2-40B4-BE49-F238E27FC236}">
                <a16:creationId xmlns:a16="http://schemas.microsoft.com/office/drawing/2014/main" id="{9181084D-0AEC-4BB9-BA77-00F77C742520}"/>
              </a:ext>
            </a:extLst>
          </p:cNvPr>
          <p:cNvPicPr>
            <a:picLocks noChangeAspect="1"/>
          </p:cNvPicPr>
          <p:nvPr userDrawn="1"/>
        </p:nvPicPr>
        <p:blipFill>
          <a:blip r:embed="rId2"/>
          <a:stretch>
            <a:fillRect/>
          </a:stretch>
        </p:blipFill>
        <p:spPr>
          <a:xfrm>
            <a:off x="273951" y="0"/>
            <a:ext cx="837251" cy="1224000"/>
          </a:xfrm>
          <a:prstGeom prst="rect">
            <a:avLst/>
          </a:prstGeom>
        </p:spPr>
      </p:pic>
    </p:spTree>
    <p:extLst>
      <p:ext uri="{BB962C8B-B14F-4D97-AF65-F5344CB8AC3E}">
        <p14:creationId xmlns:p14="http://schemas.microsoft.com/office/powerpoint/2010/main" val="293770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testazione sezione">
    <p:bg>
      <p:bgPr>
        <a:solidFill>
          <a:schemeClr val="tx1"/>
        </a:solidFill>
        <a:effectLst/>
      </p:bgPr>
    </p:bg>
    <p:spTree>
      <p:nvGrpSpPr>
        <p:cNvPr id="1" name=""/>
        <p:cNvGrpSpPr/>
        <p:nvPr/>
      </p:nvGrpSpPr>
      <p:grpSpPr>
        <a:xfrm>
          <a:off x="0" y="0"/>
          <a:ext cx="0" cy="0"/>
          <a:chOff x="0" y="0"/>
          <a:chExt cx="0" cy="0"/>
        </a:xfrm>
      </p:grpSpPr>
      <p:sp>
        <p:nvSpPr>
          <p:cNvPr id="18" name="Date Placeholder 3">
            <a:extLst>
              <a:ext uri="{FF2B5EF4-FFF2-40B4-BE49-F238E27FC236}">
                <a16:creationId xmlns:a16="http://schemas.microsoft.com/office/drawing/2014/main" id="{BD6607C2-D022-49EB-9B93-D42BE23E0441}"/>
              </a:ext>
            </a:extLst>
          </p:cNvPr>
          <p:cNvSpPr>
            <a:spLocks noGrp="1"/>
          </p:cNvSpPr>
          <p:nvPr>
            <p:ph type="dt" sz="half" idx="10"/>
          </p:nvPr>
        </p:nvSpPr>
        <p:spPr>
          <a:xfrm>
            <a:off x="9334626" y="6259082"/>
            <a:ext cx="1343706" cy="365125"/>
          </a:xfrm>
        </p:spPr>
        <p:txBody>
          <a:bodyPr/>
          <a:lstStyle>
            <a:lvl1pPr>
              <a:defRPr>
                <a:solidFill>
                  <a:srgbClr val="003399"/>
                </a:solidFill>
              </a:defRPr>
            </a:lvl1pPr>
          </a:lstStyle>
          <a:p>
            <a:fld id="{9B3A1323-8D79-1946-B0D7-40001CF92E9D}" type="datetimeFigureOut">
              <a:rPr lang="en-US" smtClean="0"/>
              <a:pPr/>
              <a:t>10/29/2024</a:t>
            </a:fld>
            <a:endParaRPr lang="en-US" dirty="0"/>
          </a:p>
        </p:txBody>
      </p:sp>
      <p:sp>
        <p:nvSpPr>
          <p:cNvPr id="19" name="Footer Placeholder 4">
            <a:extLst>
              <a:ext uri="{FF2B5EF4-FFF2-40B4-BE49-F238E27FC236}">
                <a16:creationId xmlns:a16="http://schemas.microsoft.com/office/drawing/2014/main" id="{1257F9D7-6DEA-4CCB-8A2A-EA6E9BD1A9D9}"/>
              </a:ext>
            </a:extLst>
          </p:cNvPr>
          <p:cNvSpPr>
            <a:spLocks noGrp="1"/>
          </p:cNvSpPr>
          <p:nvPr>
            <p:ph type="ftr" sz="quarter" idx="11"/>
          </p:nvPr>
        </p:nvSpPr>
        <p:spPr>
          <a:xfrm>
            <a:off x="451514" y="6259082"/>
            <a:ext cx="8644320" cy="365125"/>
          </a:xfrm>
        </p:spPr>
        <p:txBody>
          <a:bodyPr/>
          <a:lstStyle>
            <a:lvl1pPr>
              <a:defRPr>
                <a:solidFill>
                  <a:srgbClr val="003399"/>
                </a:solidFill>
              </a:defRPr>
            </a:lvl1pPr>
          </a:lstStyle>
          <a:p>
            <a:r>
              <a:rPr lang="en-US" dirty="0"/>
              <a:t>TITOLO PRESENTAZIONE</a:t>
            </a:r>
          </a:p>
        </p:txBody>
      </p:sp>
      <p:sp>
        <p:nvSpPr>
          <p:cNvPr id="20" name="Slide Number Placeholder 5">
            <a:extLst>
              <a:ext uri="{FF2B5EF4-FFF2-40B4-BE49-F238E27FC236}">
                <a16:creationId xmlns:a16="http://schemas.microsoft.com/office/drawing/2014/main" id="{4F6307CD-C1A2-4CBF-8A67-A504ADBDE23E}"/>
              </a:ext>
            </a:extLst>
          </p:cNvPr>
          <p:cNvSpPr>
            <a:spLocks noGrp="1"/>
          </p:cNvSpPr>
          <p:nvPr>
            <p:ph type="sldNum" sz="quarter" idx="12"/>
          </p:nvPr>
        </p:nvSpPr>
        <p:spPr>
          <a:xfrm>
            <a:off x="10678331" y="6133608"/>
            <a:ext cx="1062155" cy="490599"/>
          </a:xfrm>
        </p:spPr>
        <p:txBody>
          <a:bodyPr/>
          <a:lstStyle>
            <a:lvl1pPr>
              <a:defRPr>
                <a:solidFill>
                  <a:srgbClr val="003399"/>
                </a:solidFill>
              </a:defRPr>
            </a:lvl1pPr>
          </a:lstStyle>
          <a:p>
            <a:fld id="{D57F1E4F-1CFF-5643-939E-217C01CDF565}" type="slidenum">
              <a:rPr lang="en-US" smtClean="0"/>
              <a:pPr/>
              <a:t>‹N›</a:t>
            </a:fld>
            <a:endParaRPr lang="en-US" dirty="0"/>
          </a:p>
        </p:txBody>
      </p:sp>
      <p:cxnSp>
        <p:nvCxnSpPr>
          <p:cNvPr id="21" name="Connettore diritto 20">
            <a:extLst>
              <a:ext uri="{FF2B5EF4-FFF2-40B4-BE49-F238E27FC236}">
                <a16:creationId xmlns:a16="http://schemas.microsoft.com/office/drawing/2014/main" id="{CD54785E-3FB7-42ED-A211-C4A1B8081C48}"/>
              </a:ext>
            </a:extLst>
          </p:cNvPr>
          <p:cNvCxnSpPr>
            <a:cxnSpLocks/>
          </p:cNvCxnSpPr>
          <p:nvPr userDrawn="1"/>
        </p:nvCxnSpPr>
        <p:spPr>
          <a:xfrm>
            <a:off x="239485" y="6111837"/>
            <a:ext cx="11501001" cy="0"/>
          </a:xfrm>
          <a:prstGeom prst="line">
            <a:avLst/>
          </a:prstGeom>
          <a:ln w="28575">
            <a:solidFill>
              <a:srgbClr val="003399"/>
            </a:solidFill>
          </a:ln>
        </p:spPr>
        <p:style>
          <a:lnRef idx="1">
            <a:schemeClr val="dk1"/>
          </a:lnRef>
          <a:fillRef idx="0">
            <a:schemeClr val="dk1"/>
          </a:fillRef>
          <a:effectRef idx="0">
            <a:schemeClr val="dk1"/>
          </a:effectRef>
          <a:fontRef idx="minor">
            <a:schemeClr val="tx1"/>
          </a:fontRef>
        </p:style>
      </p:cxnSp>
      <p:pic>
        <p:nvPicPr>
          <p:cNvPr id="34" name="Picture 33">
            <a:extLst>
              <a:ext uri="{FF2B5EF4-FFF2-40B4-BE49-F238E27FC236}">
                <a16:creationId xmlns:a16="http://schemas.microsoft.com/office/drawing/2014/main" id="{8EF1BA46-EACB-4AD7-BE45-20E23648743D}"/>
              </a:ext>
            </a:extLst>
          </p:cNvPr>
          <p:cNvPicPr>
            <a:picLocks noChangeAspect="1"/>
          </p:cNvPicPr>
          <p:nvPr userDrawn="1"/>
        </p:nvPicPr>
        <p:blipFill>
          <a:blip r:embed="rId2"/>
          <a:stretch>
            <a:fillRect/>
          </a:stretch>
        </p:blipFill>
        <p:spPr>
          <a:xfrm>
            <a:off x="273951" y="0"/>
            <a:ext cx="837251" cy="1224000"/>
          </a:xfrm>
          <a:prstGeom prst="rect">
            <a:avLst/>
          </a:prstGeom>
        </p:spPr>
      </p:pic>
    </p:spTree>
    <p:extLst>
      <p:ext uri="{BB962C8B-B14F-4D97-AF65-F5344CB8AC3E}">
        <p14:creationId xmlns:p14="http://schemas.microsoft.com/office/powerpoint/2010/main" val="1494341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17" name="Date Placeholder 3">
            <a:extLst>
              <a:ext uri="{FF2B5EF4-FFF2-40B4-BE49-F238E27FC236}">
                <a16:creationId xmlns:a16="http://schemas.microsoft.com/office/drawing/2014/main" id="{217269C5-BD52-4D05-BEE9-15B6643EB46D}"/>
              </a:ext>
            </a:extLst>
          </p:cNvPr>
          <p:cNvSpPr>
            <a:spLocks noGrp="1"/>
          </p:cNvSpPr>
          <p:nvPr>
            <p:ph type="dt" sz="half" idx="10"/>
          </p:nvPr>
        </p:nvSpPr>
        <p:spPr>
          <a:xfrm>
            <a:off x="9334626" y="6259082"/>
            <a:ext cx="1343706" cy="365125"/>
          </a:xfrm>
        </p:spPr>
        <p:txBody>
          <a:bodyPr/>
          <a:lstStyle>
            <a:lvl1pPr>
              <a:defRPr>
                <a:solidFill>
                  <a:schemeClr val="tx1"/>
                </a:solidFill>
              </a:defRPr>
            </a:lvl1pPr>
          </a:lstStyle>
          <a:p>
            <a:fld id="{9B3A1323-8D79-1946-B0D7-40001CF92E9D}" type="datetimeFigureOut">
              <a:rPr lang="en-US" smtClean="0"/>
              <a:pPr/>
              <a:t>10/29/2024</a:t>
            </a:fld>
            <a:endParaRPr lang="en-US" dirty="0"/>
          </a:p>
        </p:txBody>
      </p:sp>
      <p:sp>
        <p:nvSpPr>
          <p:cNvPr id="18" name="Footer Placeholder 4">
            <a:extLst>
              <a:ext uri="{FF2B5EF4-FFF2-40B4-BE49-F238E27FC236}">
                <a16:creationId xmlns:a16="http://schemas.microsoft.com/office/drawing/2014/main" id="{25CD928E-A9B9-4DD9-B7D7-8A28001EE7E4}"/>
              </a:ext>
            </a:extLst>
          </p:cNvPr>
          <p:cNvSpPr>
            <a:spLocks noGrp="1"/>
          </p:cNvSpPr>
          <p:nvPr>
            <p:ph type="ftr" sz="quarter" idx="11"/>
          </p:nvPr>
        </p:nvSpPr>
        <p:spPr>
          <a:xfrm>
            <a:off x="451514" y="6259082"/>
            <a:ext cx="8644320" cy="365125"/>
          </a:xfrm>
        </p:spPr>
        <p:txBody>
          <a:bodyPr/>
          <a:lstStyle>
            <a:lvl1pPr>
              <a:defRPr>
                <a:solidFill>
                  <a:schemeClr val="tx1"/>
                </a:solidFill>
              </a:defRPr>
            </a:lvl1pPr>
          </a:lstStyle>
          <a:p>
            <a:r>
              <a:rPr lang="en-US"/>
              <a:t>TITOLO PRESENTAZIONE</a:t>
            </a:r>
            <a:endParaRPr lang="en-US" dirty="0"/>
          </a:p>
        </p:txBody>
      </p:sp>
      <p:sp>
        <p:nvSpPr>
          <p:cNvPr id="19" name="Slide Number Placeholder 5">
            <a:extLst>
              <a:ext uri="{FF2B5EF4-FFF2-40B4-BE49-F238E27FC236}">
                <a16:creationId xmlns:a16="http://schemas.microsoft.com/office/drawing/2014/main" id="{F0BDB6E8-BCBA-4B85-865B-0326921ED279}"/>
              </a:ext>
            </a:extLst>
          </p:cNvPr>
          <p:cNvSpPr>
            <a:spLocks noGrp="1"/>
          </p:cNvSpPr>
          <p:nvPr>
            <p:ph type="sldNum" sz="quarter" idx="12"/>
          </p:nvPr>
        </p:nvSpPr>
        <p:spPr>
          <a:xfrm>
            <a:off x="10678331" y="6133608"/>
            <a:ext cx="1062155" cy="490599"/>
          </a:xfrm>
        </p:spPr>
        <p:txBody>
          <a:bodyPr/>
          <a:lstStyle>
            <a:lvl1pPr>
              <a:defRPr>
                <a:solidFill>
                  <a:schemeClr val="tx1"/>
                </a:solidFill>
              </a:defRPr>
            </a:lvl1pPr>
          </a:lstStyle>
          <a:p>
            <a:fld id="{D57F1E4F-1CFF-5643-939E-217C01CDF565}" type="slidenum">
              <a:rPr lang="en-US" smtClean="0"/>
              <a:pPr/>
              <a:t>‹N›</a:t>
            </a:fld>
            <a:endParaRPr lang="en-US" dirty="0"/>
          </a:p>
        </p:txBody>
      </p:sp>
      <p:cxnSp>
        <p:nvCxnSpPr>
          <p:cNvPr id="20" name="Connettore diritto 19">
            <a:extLst>
              <a:ext uri="{FF2B5EF4-FFF2-40B4-BE49-F238E27FC236}">
                <a16:creationId xmlns:a16="http://schemas.microsoft.com/office/drawing/2014/main" id="{80613556-6791-4B98-B7AC-4808030B8238}"/>
              </a:ext>
            </a:extLst>
          </p:cNvPr>
          <p:cNvCxnSpPr>
            <a:cxnSpLocks/>
          </p:cNvCxnSpPr>
          <p:nvPr userDrawn="1"/>
        </p:nvCxnSpPr>
        <p:spPr>
          <a:xfrm>
            <a:off x="239485" y="6111837"/>
            <a:ext cx="11501001" cy="0"/>
          </a:xfrm>
          <a:prstGeom prst="line">
            <a:avLst/>
          </a:prstGeom>
          <a:ln w="28575">
            <a:solidFill>
              <a:srgbClr val="6886C4"/>
            </a:solidFill>
          </a:ln>
        </p:spPr>
        <p:style>
          <a:lnRef idx="1">
            <a:schemeClr val="dk1"/>
          </a:lnRef>
          <a:fillRef idx="0">
            <a:schemeClr val="dk1"/>
          </a:fillRef>
          <a:effectRef idx="0">
            <a:schemeClr val="dk1"/>
          </a:effectRef>
          <a:fontRef idx="minor">
            <a:schemeClr val="tx1"/>
          </a:fontRef>
        </p:style>
      </p:cxnSp>
      <p:sp>
        <p:nvSpPr>
          <p:cNvPr id="22" name="Rettangolo 12">
            <a:extLst>
              <a:ext uri="{FF2B5EF4-FFF2-40B4-BE49-F238E27FC236}">
                <a16:creationId xmlns:a16="http://schemas.microsoft.com/office/drawing/2014/main" id="{D5B2411E-96E0-48D4-8015-A4E6B5C45546}"/>
              </a:ext>
            </a:extLst>
          </p:cNvPr>
          <p:cNvSpPr/>
          <p:nvPr userDrawn="1"/>
        </p:nvSpPr>
        <p:spPr>
          <a:xfrm>
            <a:off x="246262" y="0"/>
            <a:ext cx="892629" cy="11974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7" name="Picture 36">
            <a:extLst>
              <a:ext uri="{FF2B5EF4-FFF2-40B4-BE49-F238E27FC236}">
                <a16:creationId xmlns:a16="http://schemas.microsoft.com/office/drawing/2014/main" id="{63DA5AC5-4896-40E2-88C0-279735D1E47D}"/>
              </a:ext>
            </a:extLst>
          </p:cNvPr>
          <p:cNvPicPr>
            <a:picLocks noChangeAspect="1"/>
          </p:cNvPicPr>
          <p:nvPr userDrawn="1"/>
        </p:nvPicPr>
        <p:blipFill>
          <a:blip r:embed="rId2"/>
          <a:stretch>
            <a:fillRect/>
          </a:stretch>
        </p:blipFill>
        <p:spPr>
          <a:xfrm>
            <a:off x="273951" y="0"/>
            <a:ext cx="837251" cy="1224000"/>
          </a:xfrm>
          <a:prstGeom prst="rect">
            <a:avLst/>
          </a:prstGeom>
        </p:spPr>
      </p:pic>
    </p:spTree>
    <p:extLst>
      <p:ext uri="{BB962C8B-B14F-4D97-AF65-F5344CB8AC3E}">
        <p14:creationId xmlns:p14="http://schemas.microsoft.com/office/powerpoint/2010/main" val="4273139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796082392"/>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61644609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49578152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9143146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874106307"/>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92066029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it-IT"/>
              <a:t>Fare clic per modificare lo stile del titolo dello schema</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9B482E8-6E0E-1B4F-B1FD-C69DB9E858D9}" type="datetimeFigureOut">
              <a:rPr lang="en-US" smtClean="0"/>
              <a:pPr/>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15135447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theme" Target="../theme/theme2.xml"/><Relationship Id="rId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9B482E8-6E0E-1B4F-B1FD-C69DB9E858D9}" type="datetimeFigureOut">
              <a:rPr lang="en-US" smtClean="0"/>
              <a:pPr/>
              <a:t>10/29/2024</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160869430"/>
      </p:ext>
    </p:extLst>
  </p:cSld>
  <p:clrMap bg1="dk1" tx1="lt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649" r:id="rId20"/>
    <p:sldLayoutId id="2147483652" r:id="rId21"/>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latin typeface="Helvetica LT Std Cond" panose="020B0506020202030204" pitchFamily="34" charset="0"/>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latin typeface="Helvetica LT Std Cond" panose="020B0506020202030204" pitchFamily="34" charset="0"/>
              </a:defRPr>
            </a:lvl1pPr>
          </a:lstStyle>
          <a:p>
            <a:fld id="{09B482E8-6E0E-1B4F-B1FD-C69DB9E858D9}" type="datetimeFigureOut">
              <a:rPr lang="en-US" smtClean="0"/>
              <a:pPr/>
              <a:t>10/29/2024</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latin typeface="Helvetica LT Std Cond" panose="020B0506020202030204" pitchFamily="34" charset="0"/>
              </a:defRPr>
            </a:lvl1p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678430955"/>
      </p:ext>
    </p:extLst>
  </p:cSld>
  <p:clrMap bg1="dk1" tx1="lt1" bg2="dk2" tx2="lt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1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 Type="http://schemas.openxmlformats.org/officeDocument/2006/relationships/notesSlide" Target="../notesSlides/notesSlide2.xml"/><Relationship Id="rId16" Type="http://schemas.openxmlformats.org/officeDocument/2006/relationships/diagramColors" Target="../diagrams/colors4.xml"/><Relationship Id="rId1" Type="http://schemas.openxmlformats.org/officeDocument/2006/relationships/slideLayout" Target="../slideLayouts/slideLayout18.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1A1DD593-3F75-4466-B6C6-AE5138E93564}"/>
              </a:ext>
            </a:extLst>
          </p:cNvPr>
          <p:cNvSpPr txBox="1"/>
          <p:nvPr/>
        </p:nvSpPr>
        <p:spPr>
          <a:xfrm>
            <a:off x="-326569" y="5344887"/>
            <a:ext cx="5921827" cy="400110"/>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it-IT" sz="2000" b="1" i="0" u="none" strike="noStrike" kern="1200" cap="all" spc="0" normalizeH="0" baseline="0" noProof="0" dirty="0">
                <a:ln w="3175" cmpd="sng">
                  <a:noFill/>
                </a:ln>
                <a:effectLst/>
                <a:uLnTx/>
                <a:uFillTx/>
                <a:latin typeface="Century Gothic" panose="020B0502020202020204"/>
                <a:ea typeface="+mn-ea"/>
                <a:cs typeface="+mn-cs"/>
              </a:rPr>
              <a:t>AEO </a:t>
            </a:r>
            <a:r>
              <a:rPr lang="it-IT" sz="2000" b="1" cap="all" dirty="0">
                <a:ln w="3175" cmpd="sng">
                  <a:noFill/>
                </a:ln>
                <a:latin typeface="Century Gothic" panose="020B0502020202020204"/>
              </a:rPr>
              <a:t>Benefici e </a:t>
            </a:r>
            <a:r>
              <a:rPr kumimoji="0" lang="it-IT" sz="2000" b="1" i="0" u="none" strike="noStrike" kern="1200" cap="all" spc="0" normalizeH="0" baseline="0" noProof="0" dirty="0">
                <a:ln w="3175" cmpd="sng">
                  <a:noFill/>
                </a:ln>
                <a:effectLst/>
                <a:uLnTx/>
                <a:uFillTx/>
                <a:latin typeface="Century Gothic" panose="020B0502020202020204"/>
                <a:ea typeface="+mn-ea"/>
                <a:cs typeface="+mn-cs"/>
              </a:rPr>
              <a:t>Diffusione sul territorio</a:t>
            </a:r>
            <a:endParaRPr kumimoji="0" lang="it-IT" sz="2000" b="1" i="0" u="none" strike="noStrike" kern="1200" cap="none" spc="0" normalizeH="0" baseline="0" noProof="0" dirty="0">
              <a:ln>
                <a:noFill/>
              </a:ln>
              <a:effectLst/>
              <a:uLnTx/>
              <a:uFillTx/>
              <a:latin typeface="Garamond" panose="02020404030301010803" pitchFamily="18" charset="0"/>
              <a:ea typeface="+mn-ea"/>
              <a:cs typeface="+mn-cs"/>
            </a:endParaRPr>
          </a:p>
        </p:txBody>
      </p:sp>
      <p:sp>
        <p:nvSpPr>
          <p:cNvPr id="9" name="CasellaDiTesto 8">
            <a:extLst>
              <a:ext uri="{FF2B5EF4-FFF2-40B4-BE49-F238E27FC236}">
                <a16:creationId xmlns:a16="http://schemas.microsoft.com/office/drawing/2014/main" id="{67EF3514-B4B7-45D3-B67E-EB8CE94C4EE6}"/>
              </a:ext>
            </a:extLst>
          </p:cNvPr>
          <p:cNvSpPr txBox="1"/>
          <p:nvPr/>
        </p:nvSpPr>
        <p:spPr>
          <a:xfrm>
            <a:off x="6096000" y="251458"/>
            <a:ext cx="5644486"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2000" dirty="0">
                <a:latin typeface="Garamond" panose="02020404030301010803" pitchFamily="18" charset="0"/>
              </a:rPr>
              <a:t>30</a:t>
            </a:r>
            <a:r>
              <a:rPr kumimoji="0" lang="it-IT" sz="2000" b="0" i="0" u="none" strike="noStrike" kern="1200" cap="none" spc="0" normalizeH="0" baseline="0" noProof="0" dirty="0">
                <a:ln>
                  <a:noFill/>
                </a:ln>
                <a:effectLst/>
                <a:uLnTx/>
                <a:uFillTx/>
                <a:latin typeface="Garamond" panose="02020404030301010803" pitchFamily="18" charset="0"/>
                <a:ea typeface="+mn-ea"/>
                <a:cs typeface="+mn-cs"/>
              </a:rPr>
              <a:t> ottobre 2024 – Ufficio delle Dogane di Gaeta </a:t>
            </a:r>
          </a:p>
        </p:txBody>
      </p:sp>
    </p:spTree>
    <p:extLst>
      <p:ext uri="{BB962C8B-B14F-4D97-AF65-F5344CB8AC3E}">
        <p14:creationId xmlns:p14="http://schemas.microsoft.com/office/powerpoint/2010/main" val="355956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ico 1">
            <a:extLst>
              <a:ext uri="{FF2B5EF4-FFF2-40B4-BE49-F238E27FC236}">
                <a16:creationId xmlns:a16="http://schemas.microsoft.com/office/drawing/2014/main" id="{CE25A2D6-D215-A24B-C025-87F629B292FE}"/>
              </a:ext>
            </a:extLst>
          </p:cNvPr>
          <p:cNvGraphicFramePr>
            <a:graphicFrameLocks/>
          </p:cNvGraphicFramePr>
          <p:nvPr/>
        </p:nvGraphicFramePr>
        <p:xfrm>
          <a:off x="3048811" y="1533525"/>
          <a:ext cx="6828614" cy="4286249"/>
        </p:xfrm>
        <a:graphic>
          <a:graphicData uri="http://schemas.openxmlformats.org/drawingml/2006/chart">
            <c:chart xmlns:c="http://schemas.openxmlformats.org/drawingml/2006/chart" xmlns:r="http://schemas.openxmlformats.org/officeDocument/2006/relationships" r:id="rId2"/>
          </a:graphicData>
        </a:graphic>
      </p:graphicFrame>
      <p:sp>
        <p:nvSpPr>
          <p:cNvPr id="4" name="CasellaDiTesto 3">
            <a:extLst>
              <a:ext uri="{FF2B5EF4-FFF2-40B4-BE49-F238E27FC236}">
                <a16:creationId xmlns:a16="http://schemas.microsoft.com/office/drawing/2014/main" id="{7FA8455F-8E24-EA88-C0BF-2205C144F1C6}"/>
              </a:ext>
            </a:extLst>
          </p:cNvPr>
          <p:cNvSpPr txBox="1"/>
          <p:nvPr/>
        </p:nvSpPr>
        <p:spPr>
          <a:xfrm>
            <a:off x="2691830" y="367784"/>
            <a:ext cx="8568646" cy="523220"/>
          </a:xfrm>
          <a:prstGeom prst="rect">
            <a:avLst/>
          </a:prstGeom>
          <a:noFill/>
        </p:spPr>
        <p:txBody>
          <a:bodyPr wrap="square">
            <a:spAutoFit/>
          </a:bodyPr>
          <a:lstStyle/>
          <a:p>
            <a:pPr algn="ctr" defTabSz="914400">
              <a:defRPr/>
            </a:pPr>
            <a:r>
              <a:rPr lang="it-IT" sz="2800" b="1" dirty="0">
                <a:solidFill>
                  <a:prstClr val="black"/>
                </a:solidFill>
                <a:latin typeface="Garamond" panose="02020404030301010803" pitchFamily="18" charset="0"/>
              </a:rPr>
              <a:t>Dati riepilogativi attività AEO sul territorio nazionale</a:t>
            </a:r>
          </a:p>
        </p:txBody>
      </p:sp>
      <p:sp>
        <p:nvSpPr>
          <p:cNvPr id="6" name="CasellaDiTesto 5">
            <a:extLst>
              <a:ext uri="{FF2B5EF4-FFF2-40B4-BE49-F238E27FC236}">
                <a16:creationId xmlns:a16="http://schemas.microsoft.com/office/drawing/2014/main" id="{4FE5854A-0CD4-660C-9E7E-E17103288283}"/>
              </a:ext>
            </a:extLst>
          </p:cNvPr>
          <p:cNvSpPr txBox="1"/>
          <p:nvPr/>
        </p:nvSpPr>
        <p:spPr>
          <a:xfrm>
            <a:off x="3781425" y="850982"/>
            <a:ext cx="6096000" cy="523220"/>
          </a:xfrm>
          <a:prstGeom prst="rect">
            <a:avLst/>
          </a:prstGeom>
          <a:noFill/>
        </p:spPr>
        <p:txBody>
          <a:bodyPr wrap="square">
            <a:spAutoFit/>
          </a:bodyPr>
          <a:lstStyle/>
          <a:p>
            <a:pPr defTabSz="685800">
              <a:defRPr/>
            </a:pPr>
            <a:r>
              <a:rPr lang="it-IT" b="1" dirty="0">
                <a:solidFill>
                  <a:srgbClr val="003399"/>
                </a:solidFill>
                <a:latin typeface="Garamond" panose="02020404030301010803" pitchFamily="18" charset="0"/>
              </a:rPr>
              <a:t>                  </a:t>
            </a:r>
            <a:r>
              <a:rPr lang="it-IT" sz="2800" b="1" dirty="0">
                <a:solidFill>
                  <a:prstClr val="black"/>
                </a:solidFill>
                <a:latin typeface="Garamond" panose="02020404030301010803" pitchFamily="18" charset="0"/>
              </a:rPr>
              <a:t>Ruolo nella catena logistica</a:t>
            </a:r>
          </a:p>
        </p:txBody>
      </p:sp>
      <p:sp>
        <p:nvSpPr>
          <p:cNvPr id="3" name="Footer Placeholder 4">
            <a:extLst>
              <a:ext uri="{FF2B5EF4-FFF2-40B4-BE49-F238E27FC236}">
                <a16:creationId xmlns:a16="http://schemas.microsoft.com/office/drawing/2014/main" id="{CA759755-A65C-BA11-5363-F7F7B44EA0D6}"/>
              </a:ext>
            </a:extLst>
          </p:cNvPr>
          <p:cNvSpPr txBox="1">
            <a:spLocks/>
          </p:cNvSpPr>
          <p:nvPr/>
        </p:nvSpPr>
        <p:spPr>
          <a:xfrm>
            <a:off x="451514" y="6041362"/>
            <a:ext cx="8644320" cy="365125"/>
          </a:xfrm>
          <a:prstGeom prst="rect">
            <a:avLst/>
          </a:prstGeom>
        </p:spPr>
        <p:txBody>
          <a:bodyPr vert="horz" lIns="91440" tIns="45720" rIns="91440" bIns="45720" rtlCol="0" anchor="b"/>
          <a:lstStyle>
            <a:defPPr>
              <a:defRPr lang="en-US"/>
            </a:defPPr>
            <a:lvl1pPr marL="0" algn="l"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dirty="0">
                <a:latin typeface="Garamond" panose="02020404030301010803" pitchFamily="18" charset="0"/>
              </a:rPr>
              <a:t>AGENZIA DELLE DOGANE E DEI MONOPOLI</a:t>
            </a:r>
            <a:r>
              <a:rPr lang="en-US" dirty="0">
                <a:latin typeface="Garamond" panose="02020404030301010803" pitchFamily="18" charset="0"/>
              </a:rPr>
              <a:t> – </a:t>
            </a:r>
            <a:r>
              <a:rPr lang="it-IT" dirty="0">
                <a:latin typeface="Garamond" panose="02020404030301010803" pitchFamily="18" charset="0"/>
              </a:rPr>
              <a:t>La tipologia di operatori AEO sul territorio nazionale</a:t>
            </a:r>
            <a:endParaRPr lang="en-US" dirty="0">
              <a:latin typeface="Garamond" panose="02020404030301010803" pitchFamily="18" charset="0"/>
            </a:endParaRPr>
          </a:p>
        </p:txBody>
      </p:sp>
      <p:sp>
        <p:nvSpPr>
          <p:cNvPr id="5" name="CasellaDiTesto 4">
            <a:extLst>
              <a:ext uri="{FF2B5EF4-FFF2-40B4-BE49-F238E27FC236}">
                <a16:creationId xmlns:a16="http://schemas.microsoft.com/office/drawing/2014/main" id="{F59C471C-0EAE-5ABB-7179-CB31B7BFCE98}"/>
              </a:ext>
            </a:extLst>
          </p:cNvPr>
          <p:cNvSpPr txBox="1"/>
          <p:nvPr/>
        </p:nvSpPr>
        <p:spPr>
          <a:xfrm>
            <a:off x="884390" y="5718131"/>
            <a:ext cx="1004644" cy="221264"/>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Fonte dati: AIDA-AEO</a:t>
            </a:r>
          </a:p>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Dati al </a:t>
            </a:r>
            <a:r>
              <a:rPr lang="it-IT" sz="600" i="1" kern="0" dirty="0">
                <a:solidFill>
                  <a:srgbClr val="003399"/>
                </a:solidFill>
                <a:latin typeface="Calibri" panose="020F0502020204030204"/>
              </a:rPr>
              <a:t>15</a:t>
            </a: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/09/2024</a:t>
            </a:r>
          </a:p>
        </p:txBody>
      </p:sp>
    </p:spTree>
    <p:extLst>
      <p:ext uri="{BB962C8B-B14F-4D97-AF65-F5344CB8AC3E}">
        <p14:creationId xmlns:p14="http://schemas.microsoft.com/office/powerpoint/2010/main" val="3259083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fico 2">
            <a:extLst>
              <a:ext uri="{FF2B5EF4-FFF2-40B4-BE49-F238E27FC236}">
                <a16:creationId xmlns:a16="http://schemas.microsoft.com/office/drawing/2014/main" id="{B1F2EA02-14DB-9D92-D3F1-F14A4658A29A}"/>
              </a:ext>
            </a:extLst>
          </p:cNvPr>
          <p:cNvGraphicFramePr>
            <a:graphicFrameLocks/>
          </p:cNvGraphicFramePr>
          <p:nvPr/>
        </p:nvGraphicFramePr>
        <p:xfrm>
          <a:off x="2274093" y="1435894"/>
          <a:ext cx="7784307" cy="4488656"/>
        </p:xfrm>
        <a:graphic>
          <a:graphicData uri="http://schemas.openxmlformats.org/drawingml/2006/chart">
            <c:chart xmlns:c="http://schemas.openxmlformats.org/drawingml/2006/chart" xmlns:r="http://schemas.openxmlformats.org/officeDocument/2006/relationships" r:id="rId2"/>
          </a:graphicData>
        </a:graphic>
      </p:graphicFrame>
      <p:sp>
        <p:nvSpPr>
          <p:cNvPr id="2" name="Footer Placeholder 4">
            <a:extLst>
              <a:ext uri="{FF2B5EF4-FFF2-40B4-BE49-F238E27FC236}">
                <a16:creationId xmlns:a16="http://schemas.microsoft.com/office/drawing/2014/main" id="{6E6E2CE0-0FC4-B0C5-D853-966E5DA379DD}"/>
              </a:ext>
            </a:extLst>
          </p:cNvPr>
          <p:cNvSpPr txBox="1">
            <a:spLocks/>
          </p:cNvSpPr>
          <p:nvPr/>
        </p:nvSpPr>
        <p:spPr>
          <a:xfrm>
            <a:off x="451514" y="6041362"/>
            <a:ext cx="8644320" cy="365125"/>
          </a:xfrm>
          <a:prstGeom prst="rect">
            <a:avLst/>
          </a:prstGeom>
        </p:spPr>
        <p:txBody>
          <a:bodyPr vert="horz" lIns="91440" tIns="45720" rIns="91440" bIns="45720" rtlCol="0" anchor="b"/>
          <a:lstStyle>
            <a:defPPr>
              <a:defRPr lang="en-US"/>
            </a:defPPr>
            <a:lvl1pPr marL="0" algn="l"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dirty="0">
                <a:latin typeface="Garamond" panose="02020404030301010803" pitchFamily="18" charset="0"/>
              </a:rPr>
              <a:t>AGENZIA DELLE DOGANE E DEI MONOPOLI</a:t>
            </a:r>
            <a:r>
              <a:rPr lang="en-US" dirty="0">
                <a:latin typeface="Garamond" panose="02020404030301010803" pitchFamily="18" charset="0"/>
              </a:rPr>
              <a:t> – </a:t>
            </a:r>
            <a:r>
              <a:rPr lang="it-IT" dirty="0">
                <a:latin typeface="Garamond" panose="02020404030301010803" pitchFamily="18" charset="0"/>
              </a:rPr>
              <a:t>La tipologia di operatori AEO sul territorio di competenza della Direzione Territoriale </a:t>
            </a:r>
            <a:endParaRPr lang="en-US" dirty="0">
              <a:latin typeface="Garamond" panose="02020404030301010803" pitchFamily="18" charset="0"/>
            </a:endParaRPr>
          </a:p>
        </p:txBody>
      </p:sp>
      <p:sp>
        <p:nvSpPr>
          <p:cNvPr id="4" name="CasellaDiTesto 3">
            <a:extLst>
              <a:ext uri="{FF2B5EF4-FFF2-40B4-BE49-F238E27FC236}">
                <a16:creationId xmlns:a16="http://schemas.microsoft.com/office/drawing/2014/main" id="{FDCC9730-CA92-BCE4-85C7-7384218A5240}"/>
              </a:ext>
            </a:extLst>
          </p:cNvPr>
          <p:cNvSpPr txBox="1"/>
          <p:nvPr/>
        </p:nvSpPr>
        <p:spPr>
          <a:xfrm>
            <a:off x="884390" y="5718131"/>
            <a:ext cx="1004644" cy="221264"/>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Fonte dati: AIDA-AEO</a:t>
            </a:r>
          </a:p>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Dati al </a:t>
            </a:r>
            <a:r>
              <a:rPr lang="it-IT" sz="600" i="1" kern="0" dirty="0">
                <a:solidFill>
                  <a:srgbClr val="003399"/>
                </a:solidFill>
                <a:latin typeface="Calibri" panose="020F0502020204030204"/>
              </a:rPr>
              <a:t>15</a:t>
            </a: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/09/2024</a:t>
            </a:r>
          </a:p>
        </p:txBody>
      </p:sp>
      <p:sp>
        <p:nvSpPr>
          <p:cNvPr id="5" name="CasellaDiTesto 4">
            <a:extLst>
              <a:ext uri="{FF2B5EF4-FFF2-40B4-BE49-F238E27FC236}">
                <a16:creationId xmlns:a16="http://schemas.microsoft.com/office/drawing/2014/main" id="{0CDBCC9A-B478-FC57-0643-72C61E4A5AD4}"/>
              </a:ext>
            </a:extLst>
          </p:cNvPr>
          <p:cNvSpPr txBox="1"/>
          <p:nvPr/>
        </p:nvSpPr>
        <p:spPr>
          <a:xfrm>
            <a:off x="2377183" y="284574"/>
            <a:ext cx="7578126" cy="523220"/>
          </a:xfrm>
          <a:prstGeom prst="rect">
            <a:avLst/>
          </a:prstGeom>
          <a:noFill/>
        </p:spPr>
        <p:txBody>
          <a:bodyPr wrap="square">
            <a:spAutoFit/>
          </a:bodyPr>
          <a:lstStyle/>
          <a:p>
            <a:pPr algn="ctr" defTabSz="914400">
              <a:defRPr/>
            </a:pPr>
            <a:r>
              <a:rPr lang="it-IT" sz="2800" b="1" dirty="0">
                <a:solidFill>
                  <a:prstClr val="black"/>
                </a:solidFill>
                <a:latin typeface="Garamond" panose="02020404030301010803" pitchFamily="18" charset="0"/>
              </a:rPr>
              <a:t>AEO – Direzione Territoriale Lazio e Abruzzo</a:t>
            </a:r>
          </a:p>
        </p:txBody>
      </p:sp>
      <p:sp>
        <p:nvSpPr>
          <p:cNvPr id="6" name="CasellaDiTesto 5">
            <a:extLst>
              <a:ext uri="{FF2B5EF4-FFF2-40B4-BE49-F238E27FC236}">
                <a16:creationId xmlns:a16="http://schemas.microsoft.com/office/drawing/2014/main" id="{2138A967-F116-4826-6704-7B422D4FE51A}"/>
              </a:ext>
            </a:extLst>
          </p:cNvPr>
          <p:cNvSpPr txBox="1"/>
          <p:nvPr/>
        </p:nvSpPr>
        <p:spPr>
          <a:xfrm>
            <a:off x="2716580" y="671840"/>
            <a:ext cx="6096000" cy="523220"/>
          </a:xfrm>
          <a:prstGeom prst="rect">
            <a:avLst/>
          </a:prstGeom>
          <a:noFill/>
        </p:spPr>
        <p:txBody>
          <a:bodyPr wrap="square">
            <a:spAutoFit/>
          </a:bodyPr>
          <a:lstStyle/>
          <a:p>
            <a:pPr algn="ctr" defTabSz="914400">
              <a:defRPr/>
            </a:pPr>
            <a:r>
              <a:rPr lang="it-IT" sz="2800" b="1" dirty="0">
                <a:solidFill>
                  <a:prstClr val="black"/>
                </a:solidFill>
                <a:latin typeface="Garamond" panose="02020404030301010803" pitchFamily="18" charset="0"/>
              </a:rPr>
              <a:t>                  Ruolo nella catena logistica</a:t>
            </a:r>
          </a:p>
        </p:txBody>
      </p:sp>
    </p:spTree>
    <p:extLst>
      <p:ext uri="{BB962C8B-B14F-4D97-AF65-F5344CB8AC3E}">
        <p14:creationId xmlns:p14="http://schemas.microsoft.com/office/powerpoint/2010/main" val="97614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80665B7-B901-4814-8337-E2EC4F0E18B6}"/>
              </a:ext>
            </a:extLst>
          </p:cNvPr>
          <p:cNvSpPr txBox="1"/>
          <p:nvPr/>
        </p:nvSpPr>
        <p:spPr>
          <a:xfrm>
            <a:off x="1772414" y="719960"/>
            <a:ext cx="8049986" cy="523220"/>
          </a:xfrm>
          <a:prstGeom prst="rect">
            <a:avLst/>
          </a:prstGeom>
          <a:noFill/>
        </p:spPr>
        <p:txBody>
          <a:bodyPr wrap="square" rtlCol="0">
            <a:spAutoFit/>
          </a:bodyPr>
          <a:lstStyle/>
          <a:p>
            <a:pPr defTabSz="685800">
              <a:defRPr/>
            </a:pPr>
            <a:r>
              <a:rPr lang="it-IT" b="1" dirty="0">
                <a:solidFill>
                  <a:srgbClr val="003399"/>
                </a:solidFill>
                <a:latin typeface="Garamond" panose="02020404030301010803" pitchFamily="18" charset="0"/>
              </a:rPr>
              <a:t>		</a:t>
            </a:r>
            <a:r>
              <a:rPr lang="it-IT" sz="2800" b="1" dirty="0">
                <a:solidFill>
                  <a:prstClr val="black"/>
                </a:solidFill>
                <a:latin typeface="Garamond" panose="02020404030301010803" pitchFamily="18" charset="0"/>
              </a:rPr>
              <a:t>      Dati riepilogativi attività AEO</a:t>
            </a:r>
          </a:p>
        </p:txBody>
      </p:sp>
      <p:sp>
        <p:nvSpPr>
          <p:cNvPr id="3" name="CasellaDiTesto 2">
            <a:extLst>
              <a:ext uri="{FF2B5EF4-FFF2-40B4-BE49-F238E27FC236}">
                <a16:creationId xmlns:a16="http://schemas.microsoft.com/office/drawing/2014/main" id="{0AE17FB2-5F1A-47AE-BCC7-2D5EA48C7007}"/>
              </a:ext>
            </a:extLst>
          </p:cNvPr>
          <p:cNvSpPr txBox="1"/>
          <p:nvPr/>
        </p:nvSpPr>
        <p:spPr>
          <a:xfrm>
            <a:off x="2471057" y="1243180"/>
            <a:ext cx="7078436" cy="523220"/>
          </a:xfrm>
          <a:prstGeom prst="rect">
            <a:avLst/>
          </a:prstGeom>
          <a:noFill/>
        </p:spPr>
        <p:txBody>
          <a:bodyPr wrap="square" rtlCol="0" anchor="b">
            <a:spAutoFit/>
          </a:bodyPr>
          <a:lstStyle/>
          <a:p>
            <a:pPr defTabSz="685800">
              <a:defRPr/>
            </a:pPr>
            <a:r>
              <a:rPr lang="it-IT" sz="2800" b="1" dirty="0">
                <a:solidFill>
                  <a:prstClr val="black"/>
                </a:solidFill>
                <a:latin typeface="Garamond" panose="02020404030301010803" pitchFamily="18" charset="0"/>
              </a:rPr>
              <a:t>  Riepilogo Autorizzazioni negli Stati Membri</a:t>
            </a:r>
          </a:p>
        </p:txBody>
      </p:sp>
      <p:pic>
        <p:nvPicPr>
          <p:cNvPr id="5" name="Immagine 4">
            <a:extLst>
              <a:ext uri="{FF2B5EF4-FFF2-40B4-BE49-F238E27FC236}">
                <a16:creationId xmlns:a16="http://schemas.microsoft.com/office/drawing/2014/main" id="{753516CF-4D4D-148C-8234-8E66299780E3}"/>
              </a:ext>
            </a:extLst>
          </p:cNvPr>
          <p:cNvPicPr>
            <a:picLocks noChangeAspect="1"/>
          </p:cNvPicPr>
          <p:nvPr/>
        </p:nvPicPr>
        <p:blipFill>
          <a:blip r:embed="rId2"/>
          <a:stretch>
            <a:fillRect/>
          </a:stretch>
        </p:blipFill>
        <p:spPr>
          <a:xfrm>
            <a:off x="1849348" y="1880171"/>
            <a:ext cx="8239874" cy="3893905"/>
          </a:xfrm>
          <a:prstGeom prst="rect">
            <a:avLst/>
          </a:prstGeom>
        </p:spPr>
      </p:pic>
      <p:sp>
        <p:nvSpPr>
          <p:cNvPr id="6" name="CasellaDiTesto 5">
            <a:extLst>
              <a:ext uri="{FF2B5EF4-FFF2-40B4-BE49-F238E27FC236}">
                <a16:creationId xmlns:a16="http://schemas.microsoft.com/office/drawing/2014/main" id="{528AC79B-F21A-F43C-3075-8BAACD8638C1}"/>
              </a:ext>
            </a:extLst>
          </p:cNvPr>
          <p:cNvSpPr txBox="1"/>
          <p:nvPr/>
        </p:nvSpPr>
        <p:spPr>
          <a:xfrm>
            <a:off x="177228" y="1972637"/>
            <a:ext cx="1672120" cy="369332"/>
          </a:xfrm>
          <a:prstGeom prst="rect">
            <a:avLst/>
          </a:prstGeom>
          <a:noFill/>
        </p:spPr>
        <p:txBody>
          <a:bodyPr wrap="square">
            <a:spAutoFit/>
          </a:bodyPr>
          <a:lstStyle/>
          <a:p>
            <a:r>
              <a:rPr lang="it-IT" sz="1800" b="1" dirty="0">
                <a:solidFill>
                  <a:srgbClr val="000000"/>
                </a:solidFill>
                <a:effectLst/>
                <a:latin typeface="Aptos Narrow" panose="020B0004020202020204" pitchFamily="34" charset="0"/>
                <a:ea typeface="Aptos" panose="020B0004020202020204" pitchFamily="34" charset="0"/>
                <a:cs typeface="Aptos" panose="020B0004020202020204" pitchFamily="34" charset="0"/>
              </a:rPr>
              <a:t>Totale n.25607</a:t>
            </a:r>
            <a:endParaRPr lang="it-IT" dirty="0"/>
          </a:p>
        </p:txBody>
      </p:sp>
    </p:spTree>
    <p:extLst>
      <p:ext uri="{BB962C8B-B14F-4D97-AF65-F5344CB8AC3E}">
        <p14:creationId xmlns:p14="http://schemas.microsoft.com/office/powerpoint/2010/main" val="2864941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1">
            <a:extLst>
              <a:ext uri="{FF2B5EF4-FFF2-40B4-BE49-F238E27FC236}">
                <a16:creationId xmlns:a16="http://schemas.microsoft.com/office/drawing/2014/main" id="{F594E741-5698-0C0B-D92D-EACCD4CD10D6}"/>
              </a:ext>
            </a:extLst>
          </p:cNvPr>
          <p:cNvSpPr txBox="1"/>
          <p:nvPr/>
        </p:nvSpPr>
        <p:spPr>
          <a:xfrm>
            <a:off x="3281643" y="1796216"/>
            <a:ext cx="5628713" cy="1107996"/>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a:defRPr/>
            </a:pPr>
            <a:endParaRPr lang="it-IT" sz="2200" b="1" kern="0" dirty="0">
              <a:solidFill>
                <a:srgbClr val="003399"/>
              </a:solidFill>
              <a:latin typeface="Garamond" panose="02020404030301010803" pitchFamily="18" charset="0"/>
            </a:endParaRPr>
          </a:p>
          <a:p>
            <a:pPr algn="ctr" defTabSz="914400">
              <a:defRPr/>
            </a:pPr>
            <a:r>
              <a:rPr lang="it-IT" sz="2200" b="1" kern="0" dirty="0">
                <a:solidFill>
                  <a:srgbClr val="003399"/>
                </a:solidFill>
                <a:latin typeface="Garamond" panose="02020404030301010803" pitchFamily="18" charset="0"/>
              </a:rPr>
              <a:t>Grazie per l’attenzione!</a:t>
            </a:r>
          </a:p>
          <a:p>
            <a:pPr algn="ctr" defTabSz="914400">
              <a:defRPr/>
            </a:pPr>
            <a:endParaRPr lang="it-IT" sz="2200" b="1" kern="0" dirty="0">
              <a:solidFill>
                <a:srgbClr val="003399"/>
              </a:solidFill>
              <a:latin typeface="Garamond" panose="02020404030301010803" pitchFamily="18" charset="0"/>
            </a:endParaRPr>
          </a:p>
        </p:txBody>
      </p:sp>
      <p:sp>
        <p:nvSpPr>
          <p:cNvPr id="6" name="CasellaDiTesto 2">
            <a:extLst>
              <a:ext uri="{FF2B5EF4-FFF2-40B4-BE49-F238E27FC236}">
                <a16:creationId xmlns:a16="http://schemas.microsoft.com/office/drawing/2014/main" id="{B2549AD9-EA08-880A-E580-7E20078B0E19}"/>
              </a:ext>
            </a:extLst>
          </p:cNvPr>
          <p:cNvSpPr txBox="1"/>
          <p:nvPr/>
        </p:nvSpPr>
        <p:spPr>
          <a:xfrm>
            <a:off x="3473715" y="3799407"/>
            <a:ext cx="5080181" cy="738664"/>
          </a:xfrm>
          <a:prstGeom prst="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glow rad="228600">
              <a:srgbClr val="9BBB59">
                <a:satMod val="175000"/>
                <a:alpha val="40000"/>
              </a:srgb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a:defRPr/>
            </a:pPr>
            <a:r>
              <a:rPr lang="it-IT" sz="2400" b="1" kern="0" dirty="0">
                <a:solidFill>
                  <a:prstClr val="black"/>
                </a:solidFill>
                <a:latin typeface="Garamond" panose="02020404030301010803" pitchFamily="18" charset="0"/>
              </a:rPr>
              <a:t>Francesco Mastrantonio</a:t>
            </a:r>
          </a:p>
          <a:p>
            <a:pPr algn="ctr" defTabSz="914400">
              <a:defRPr/>
            </a:pPr>
            <a:r>
              <a:rPr lang="it-IT" kern="0" dirty="0">
                <a:solidFill>
                  <a:prstClr val="black"/>
                </a:solidFill>
                <a:latin typeface="Garamond" panose="02020404030301010803" pitchFamily="18" charset="0"/>
              </a:rPr>
              <a:t>Direzione Territoriale Lazio e Abruzzo</a:t>
            </a:r>
          </a:p>
        </p:txBody>
      </p:sp>
    </p:spTree>
    <p:extLst>
      <p:ext uri="{BB962C8B-B14F-4D97-AF65-F5344CB8AC3E}">
        <p14:creationId xmlns:p14="http://schemas.microsoft.com/office/powerpoint/2010/main" val="1589727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ma 15">
            <a:extLst>
              <a:ext uri="{FF2B5EF4-FFF2-40B4-BE49-F238E27FC236}">
                <a16:creationId xmlns:a16="http://schemas.microsoft.com/office/drawing/2014/main" id="{C62BB636-F0EF-BE56-3C13-B1CD22EA6116}"/>
              </a:ext>
            </a:extLst>
          </p:cNvPr>
          <p:cNvGraphicFramePr/>
          <p:nvPr>
            <p:extLst>
              <p:ext uri="{D42A27DB-BD31-4B8C-83A1-F6EECF244321}">
                <p14:modId xmlns:p14="http://schemas.microsoft.com/office/powerpoint/2010/main" val="2027826607"/>
              </p:ext>
            </p:extLst>
          </p:nvPr>
        </p:nvGraphicFramePr>
        <p:xfrm>
          <a:off x="451514" y="698500"/>
          <a:ext cx="10952856" cy="546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4">
            <a:extLst>
              <a:ext uri="{FF2B5EF4-FFF2-40B4-BE49-F238E27FC236}">
                <a16:creationId xmlns:a16="http://schemas.microsoft.com/office/drawing/2014/main" id="{3D65040C-BEB3-2B80-A915-9F5511014441}"/>
              </a:ext>
            </a:extLst>
          </p:cNvPr>
          <p:cNvSpPr txBox="1">
            <a:spLocks/>
          </p:cNvSpPr>
          <p:nvPr/>
        </p:nvSpPr>
        <p:spPr>
          <a:xfrm>
            <a:off x="451514" y="6041362"/>
            <a:ext cx="8644320" cy="365125"/>
          </a:xfrm>
          <a:prstGeom prst="rect">
            <a:avLst/>
          </a:prstGeom>
        </p:spPr>
        <p:txBody>
          <a:bodyPr vert="horz" lIns="91440" tIns="45720" rIns="91440" bIns="45720" rtlCol="0" anchor="b"/>
          <a:lstStyle>
            <a:defPPr>
              <a:defRPr lang="en-US"/>
            </a:defPPr>
            <a:lvl1pPr marL="0" algn="l"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a:latin typeface="Garamond" panose="02020404030301010803" pitchFamily="18" charset="0"/>
              </a:rPr>
              <a:t>AGENZIA DELLE DOGANE E DEI MONOPOLI</a:t>
            </a:r>
            <a:r>
              <a:rPr lang="en-US">
                <a:latin typeface="Garamond" panose="02020404030301010803" pitchFamily="18" charset="0"/>
              </a:rPr>
              <a:t> - </a:t>
            </a:r>
            <a:r>
              <a:rPr lang="it-IT">
                <a:latin typeface="Garamond" panose="02020404030301010803" pitchFamily="18" charset="0"/>
              </a:rPr>
              <a:t>L’attività di rilascio dell’autorizzazione AEO</a:t>
            </a:r>
            <a:endParaRPr lang="en-US" dirty="0">
              <a:latin typeface="Garamond" panose="02020404030301010803" pitchFamily="18" charset="0"/>
            </a:endParaRPr>
          </a:p>
        </p:txBody>
      </p:sp>
      <p:sp>
        <p:nvSpPr>
          <p:cNvPr id="9" name="Date Placeholder 3">
            <a:extLst>
              <a:ext uri="{FF2B5EF4-FFF2-40B4-BE49-F238E27FC236}">
                <a16:creationId xmlns:a16="http://schemas.microsoft.com/office/drawing/2014/main" id="{8F4F949C-F752-9D1A-3F63-E09C90C629B1}"/>
              </a:ext>
            </a:extLst>
          </p:cNvPr>
          <p:cNvSpPr txBox="1">
            <a:spLocks/>
          </p:cNvSpPr>
          <p:nvPr/>
        </p:nvSpPr>
        <p:spPr>
          <a:xfrm>
            <a:off x="9922455" y="6041361"/>
            <a:ext cx="1343706" cy="365125"/>
          </a:xfrm>
          <a:prstGeom prst="rect">
            <a:avLst/>
          </a:prstGeom>
        </p:spPr>
        <p:txBody>
          <a:bodyPr vert="horz" lIns="91440" tIns="45720" rIns="91440" bIns="45720" rtlCol="0" anchor="b"/>
          <a:lstStyle>
            <a:defPPr>
              <a:defRPr lang="en-US"/>
            </a:defPPr>
            <a:lvl1pPr marL="0" algn="r"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latin typeface="Garamond" panose="02020404030301010803" pitchFamily="18" charset="0"/>
              </a:rPr>
              <a:t>02/10/2024</a:t>
            </a:r>
          </a:p>
        </p:txBody>
      </p:sp>
      <p:sp>
        <p:nvSpPr>
          <p:cNvPr id="11" name="CasellaDiTesto 10">
            <a:extLst>
              <a:ext uri="{FF2B5EF4-FFF2-40B4-BE49-F238E27FC236}">
                <a16:creationId xmlns:a16="http://schemas.microsoft.com/office/drawing/2014/main" id="{8A743461-BA6D-521A-46E2-56D570F78E39}"/>
              </a:ext>
            </a:extLst>
          </p:cNvPr>
          <p:cNvSpPr txBox="1"/>
          <p:nvPr/>
        </p:nvSpPr>
        <p:spPr>
          <a:xfrm>
            <a:off x="1736332" y="497851"/>
            <a:ext cx="9020710" cy="707886"/>
          </a:xfrm>
          <a:prstGeom prst="rect">
            <a:avLst/>
          </a:prstGeom>
          <a:noFill/>
        </p:spPr>
        <p:txBody>
          <a:bodyPr wrap="square">
            <a:spAutoFit/>
          </a:bodyPr>
          <a:lstStyle/>
          <a:p>
            <a:r>
              <a:rPr lang="it-IT" sz="4000" b="1" cap="all" dirty="0">
                <a:ln w="3175" cmpd="sng">
                  <a:noFill/>
                </a:ln>
                <a:solidFill>
                  <a:srgbClr val="003399"/>
                </a:solidFill>
                <a:latin typeface="+mj-lt"/>
                <a:ea typeface="+mj-ea"/>
                <a:cs typeface="+mj-cs"/>
              </a:rPr>
              <a:t>AEO  SEMPLIFICAZIONI e benefici</a:t>
            </a:r>
            <a:endParaRPr lang="it-IT" sz="4000" dirty="0"/>
          </a:p>
        </p:txBody>
      </p:sp>
    </p:spTree>
    <p:extLst>
      <p:ext uri="{BB962C8B-B14F-4D97-AF65-F5344CB8AC3E}">
        <p14:creationId xmlns:p14="http://schemas.microsoft.com/office/powerpoint/2010/main" val="1747840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08DCC7E4-E312-257D-081C-BB91220D0533}"/>
              </a:ext>
            </a:extLst>
          </p:cNvPr>
          <p:cNvSpPr txBox="1">
            <a:spLocks noChangeArrowheads="1"/>
          </p:cNvSpPr>
          <p:nvPr/>
        </p:nvSpPr>
        <p:spPr bwMode="auto">
          <a:xfrm>
            <a:off x="854795" y="268981"/>
            <a:ext cx="10405241" cy="1138773"/>
          </a:xfrm>
          <a:prstGeom prst="rect">
            <a:avLst/>
          </a:prstGeom>
          <a:noFill/>
          <a:ln w="9525" algn="ctr">
            <a:noFill/>
            <a:miter lim="800000"/>
            <a:headEnd/>
            <a:tailEnd/>
          </a:ln>
          <a:effectLst/>
        </p:spPr>
        <p:txBody>
          <a:bodyPr wrap="square">
            <a:spAutoFit/>
          </a:bodyPr>
          <a:lstStyle/>
          <a:p>
            <a:pPr algn="ctr" defTabSz="914400">
              <a:spcBef>
                <a:spcPct val="0"/>
              </a:spcBef>
              <a:defRPr/>
            </a:pPr>
            <a:r>
              <a:rPr lang="it-IT" sz="4000" b="1" cap="all" dirty="0">
                <a:ln w="3175" cmpd="sng">
                  <a:noFill/>
                </a:ln>
                <a:solidFill>
                  <a:srgbClr val="003399"/>
                </a:solidFill>
                <a:latin typeface="+mj-lt"/>
                <a:ea typeface="+mj-ea"/>
                <a:cs typeface="+mj-cs"/>
              </a:rPr>
              <a:t>          AEO  SEMPLIFICAZIONI e benefici</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it-IT" sz="2800" b="1" i="0" u="none" strike="noStrike" kern="0" cap="none" spc="0" normalizeH="0" baseline="0" noProof="0" dirty="0">
                <a:ln>
                  <a:noFill/>
                </a:ln>
                <a:solidFill>
                  <a:prstClr val="black"/>
                </a:solidFill>
                <a:effectLst/>
                <a:uLnTx/>
                <a:uFillTx/>
              </a:rPr>
              <a:t>	</a:t>
            </a:r>
            <a:endParaRPr kumimoji="0" lang="it-IT" sz="2000" b="0" i="0" u="none" strike="noStrike" kern="0" cap="none" spc="0" normalizeH="0" baseline="0" noProof="0" dirty="0">
              <a:ln>
                <a:noFill/>
              </a:ln>
              <a:solidFill>
                <a:prstClr val="black"/>
              </a:solidFill>
              <a:effectLst/>
              <a:uLnTx/>
              <a:uFillTx/>
              <a:latin typeface="Garamond" panose="02020404030301010803" pitchFamily="18" charset="0"/>
            </a:endParaRPr>
          </a:p>
        </p:txBody>
      </p:sp>
      <p:graphicFrame>
        <p:nvGraphicFramePr>
          <p:cNvPr id="11" name="Diagramma 10">
            <a:extLst>
              <a:ext uri="{FF2B5EF4-FFF2-40B4-BE49-F238E27FC236}">
                <a16:creationId xmlns:a16="http://schemas.microsoft.com/office/drawing/2014/main" id="{9A3619F1-5EE6-63CE-C064-ECBBC5AC4A22}"/>
              </a:ext>
            </a:extLst>
          </p:cNvPr>
          <p:cNvGraphicFramePr/>
          <p:nvPr>
            <p:extLst>
              <p:ext uri="{D42A27DB-BD31-4B8C-83A1-F6EECF244321}">
                <p14:modId xmlns:p14="http://schemas.microsoft.com/office/powerpoint/2010/main" val="4119023380"/>
              </p:ext>
            </p:extLst>
          </p:nvPr>
        </p:nvGraphicFramePr>
        <p:xfrm>
          <a:off x="7732375" y="4434290"/>
          <a:ext cx="4144162" cy="14784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4">
            <a:extLst>
              <a:ext uri="{FF2B5EF4-FFF2-40B4-BE49-F238E27FC236}">
                <a16:creationId xmlns:a16="http://schemas.microsoft.com/office/drawing/2014/main" id="{3D65040C-BEB3-2B80-A915-9F5511014441}"/>
              </a:ext>
            </a:extLst>
          </p:cNvPr>
          <p:cNvSpPr txBox="1">
            <a:spLocks/>
          </p:cNvSpPr>
          <p:nvPr/>
        </p:nvSpPr>
        <p:spPr>
          <a:xfrm>
            <a:off x="451514" y="6041362"/>
            <a:ext cx="8644320" cy="365125"/>
          </a:xfrm>
          <a:prstGeom prst="rect">
            <a:avLst/>
          </a:prstGeom>
        </p:spPr>
        <p:txBody>
          <a:bodyPr vert="horz" lIns="91440" tIns="45720" rIns="91440" bIns="45720" rtlCol="0" anchor="b"/>
          <a:lstStyle>
            <a:defPPr>
              <a:defRPr lang="en-US"/>
            </a:defPPr>
            <a:lvl1pPr marL="0" algn="l"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a:latin typeface="Garamond" panose="02020404030301010803" pitchFamily="18" charset="0"/>
              </a:rPr>
              <a:t>AGENZIA DELLE DOGANE E DEI MONOPOLI</a:t>
            </a:r>
            <a:r>
              <a:rPr lang="en-US">
                <a:latin typeface="Garamond" panose="02020404030301010803" pitchFamily="18" charset="0"/>
              </a:rPr>
              <a:t> - </a:t>
            </a:r>
            <a:r>
              <a:rPr lang="it-IT">
                <a:latin typeface="Garamond" panose="02020404030301010803" pitchFamily="18" charset="0"/>
              </a:rPr>
              <a:t>L’attività di rilascio dell’autorizzazione AEO</a:t>
            </a:r>
            <a:endParaRPr lang="en-US" dirty="0">
              <a:latin typeface="Garamond" panose="02020404030301010803" pitchFamily="18" charset="0"/>
            </a:endParaRPr>
          </a:p>
        </p:txBody>
      </p:sp>
      <p:sp>
        <p:nvSpPr>
          <p:cNvPr id="7" name="Date Placeholder 3">
            <a:extLst>
              <a:ext uri="{FF2B5EF4-FFF2-40B4-BE49-F238E27FC236}">
                <a16:creationId xmlns:a16="http://schemas.microsoft.com/office/drawing/2014/main" id="{85CFD126-C0F6-C0E7-2E02-1C186DD29CE8}"/>
              </a:ext>
            </a:extLst>
          </p:cNvPr>
          <p:cNvSpPr txBox="1">
            <a:spLocks/>
          </p:cNvSpPr>
          <p:nvPr/>
        </p:nvSpPr>
        <p:spPr>
          <a:xfrm>
            <a:off x="9922455" y="6041361"/>
            <a:ext cx="1343706" cy="365125"/>
          </a:xfrm>
          <a:prstGeom prst="rect">
            <a:avLst/>
          </a:prstGeom>
        </p:spPr>
        <p:txBody>
          <a:bodyPr vert="horz" lIns="91440" tIns="45720" rIns="91440" bIns="45720" rtlCol="0" anchor="b"/>
          <a:lstStyle>
            <a:defPPr>
              <a:defRPr lang="en-US"/>
            </a:defPPr>
            <a:lvl1pPr marL="0" algn="r"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latin typeface="Garamond" panose="02020404030301010803" pitchFamily="18" charset="0"/>
              </a:rPr>
              <a:t>02/10/2024</a:t>
            </a:r>
          </a:p>
        </p:txBody>
      </p:sp>
      <p:graphicFrame>
        <p:nvGraphicFramePr>
          <p:cNvPr id="9" name="Diagramma 8">
            <a:extLst>
              <a:ext uri="{FF2B5EF4-FFF2-40B4-BE49-F238E27FC236}">
                <a16:creationId xmlns:a16="http://schemas.microsoft.com/office/drawing/2014/main" id="{0F7CB58E-B4A2-4E3A-20B6-9D5DD3B3B21F}"/>
              </a:ext>
            </a:extLst>
          </p:cNvPr>
          <p:cNvGraphicFramePr/>
          <p:nvPr>
            <p:extLst>
              <p:ext uri="{D42A27DB-BD31-4B8C-83A1-F6EECF244321}">
                <p14:modId xmlns:p14="http://schemas.microsoft.com/office/powerpoint/2010/main" val="1069097351"/>
              </p:ext>
            </p:extLst>
          </p:nvPr>
        </p:nvGraphicFramePr>
        <p:xfrm>
          <a:off x="7732375" y="1326075"/>
          <a:ext cx="4144162" cy="14668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Diagramma 7">
            <a:extLst>
              <a:ext uri="{FF2B5EF4-FFF2-40B4-BE49-F238E27FC236}">
                <a16:creationId xmlns:a16="http://schemas.microsoft.com/office/drawing/2014/main" id="{7BBEE063-49F9-FD41-900A-292A9DA68357}"/>
              </a:ext>
            </a:extLst>
          </p:cNvPr>
          <p:cNvGraphicFramePr/>
          <p:nvPr>
            <p:extLst>
              <p:ext uri="{D42A27DB-BD31-4B8C-83A1-F6EECF244321}">
                <p14:modId xmlns:p14="http://schemas.microsoft.com/office/powerpoint/2010/main" val="2293463061"/>
              </p:ext>
            </p:extLst>
          </p:nvPr>
        </p:nvGraphicFramePr>
        <p:xfrm>
          <a:off x="7732374" y="2921503"/>
          <a:ext cx="4144163" cy="12731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pic>
        <p:nvPicPr>
          <p:cNvPr id="4" name="Immagine 3">
            <a:extLst>
              <a:ext uri="{FF2B5EF4-FFF2-40B4-BE49-F238E27FC236}">
                <a16:creationId xmlns:a16="http://schemas.microsoft.com/office/drawing/2014/main" id="{C01831D2-856C-397A-3958-441D45EF8EE8}"/>
              </a:ext>
            </a:extLst>
          </p:cNvPr>
          <p:cNvPicPr>
            <a:picLocks noChangeAspect="1"/>
          </p:cNvPicPr>
          <p:nvPr/>
        </p:nvPicPr>
        <p:blipFill>
          <a:blip r:embed="rId18"/>
          <a:stretch>
            <a:fillRect/>
          </a:stretch>
        </p:blipFill>
        <p:spPr>
          <a:xfrm>
            <a:off x="0" y="1326075"/>
            <a:ext cx="6669602" cy="4383404"/>
          </a:xfrm>
          <a:prstGeom prst="rect">
            <a:avLst/>
          </a:prstGeom>
        </p:spPr>
      </p:pic>
    </p:spTree>
    <p:extLst>
      <p:ext uri="{BB962C8B-B14F-4D97-AF65-F5344CB8AC3E}">
        <p14:creationId xmlns:p14="http://schemas.microsoft.com/office/powerpoint/2010/main" val="1310631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1055" name="Straight Connector 1054">
            <a:extLst>
              <a:ext uri="{FF2B5EF4-FFF2-40B4-BE49-F238E27FC236}">
                <a16:creationId xmlns:a16="http://schemas.microsoft.com/office/drawing/2014/main" id="{DD6CFB6C-6ECB-4250-B68E-01966297A51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57" name="Straight Connector 1056">
            <a:extLst>
              <a:ext uri="{FF2B5EF4-FFF2-40B4-BE49-F238E27FC236}">
                <a16:creationId xmlns:a16="http://schemas.microsoft.com/office/drawing/2014/main" id="{B8359141-C085-46E4-B4EC-42F9599BA7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59" name="Straight Connector 1058">
            <a:extLst>
              <a:ext uri="{FF2B5EF4-FFF2-40B4-BE49-F238E27FC236}">
                <a16:creationId xmlns:a16="http://schemas.microsoft.com/office/drawing/2014/main" id="{FA903156-0F0C-44A5-9019-0CAF51EB494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61" name="Straight Connector 1060">
            <a:extLst>
              <a:ext uri="{FF2B5EF4-FFF2-40B4-BE49-F238E27FC236}">
                <a16:creationId xmlns:a16="http://schemas.microsoft.com/office/drawing/2014/main" id="{66E5E851-3725-463F-9451-2FFEF5D3E0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63" name="Straight Connector 1062">
            <a:extLst>
              <a:ext uri="{FF2B5EF4-FFF2-40B4-BE49-F238E27FC236}">
                <a16:creationId xmlns:a16="http://schemas.microsoft.com/office/drawing/2014/main" id="{94209D59-6810-40C2-B8D6-6DACF8A061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1065" name="Rectangle 1064">
            <a:extLst>
              <a:ext uri="{FF2B5EF4-FFF2-40B4-BE49-F238E27FC236}">
                <a16:creationId xmlns:a16="http://schemas.microsoft.com/office/drawing/2014/main" id="{B286854B-B21B-48EE-829A-428BD17B8D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asellaDiTesto 1">
            <a:extLst>
              <a:ext uri="{FF2B5EF4-FFF2-40B4-BE49-F238E27FC236}">
                <a16:creationId xmlns:a16="http://schemas.microsoft.com/office/drawing/2014/main" id="{A5F5CB4E-2085-69FA-88CE-9AF5D3EF6239}"/>
              </a:ext>
            </a:extLst>
          </p:cNvPr>
          <p:cNvSpPr txBox="1"/>
          <p:nvPr/>
        </p:nvSpPr>
        <p:spPr>
          <a:xfrm>
            <a:off x="7532710" y="628617"/>
            <a:ext cx="3971902" cy="3028983"/>
          </a:xfrm>
          <a:prstGeom prst="rect">
            <a:avLst/>
          </a:prstGeom>
          <a:scene3d>
            <a:camera prst="orthographicFront">
              <a:rot lat="0" lon="0" rev="0"/>
            </a:camera>
            <a:lightRig rig="balanced" dir="t">
              <a:rot lat="0" lon="0" rev="8700000"/>
            </a:lightRig>
          </a:scene3d>
        </p:spPr>
        <p:txBody>
          <a:bodyPr vert="horz" lIns="91440" tIns="45720" rIns="91440" bIns="45720" rtlCol="0" anchor="b">
            <a:normAutofit/>
          </a:bodyPr>
          <a:lstStyle/>
          <a:p>
            <a:pPr>
              <a:spcBef>
                <a:spcPct val="0"/>
              </a:spcBef>
              <a:spcAft>
                <a:spcPts val="600"/>
              </a:spcAft>
              <a:defRPr/>
            </a:pPr>
            <a:r>
              <a:rPr lang="en-US" sz="4800" b="1" cap="all">
                <a:ln w="3175" cmpd="sng">
                  <a:noFill/>
                </a:ln>
                <a:latin typeface="+mj-lt"/>
                <a:ea typeface="+mj-ea"/>
                <a:cs typeface="+mj-cs"/>
              </a:rPr>
              <a:t>L’ AEO SUL TERRITORIO</a:t>
            </a:r>
          </a:p>
        </p:txBody>
      </p:sp>
      <p:sp>
        <p:nvSpPr>
          <p:cNvPr id="1067" name="Snip Diagonal Corner Rectangle 6">
            <a:extLst>
              <a:ext uri="{FF2B5EF4-FFF2-40B4-BE49-F238E27FC236}">
                <a16:creationId xmlns:a16="http://schemas.microsoft.com/office/drawing/2014/main" id="{62D24C17-45DC-4B8B-B48E-F2A226EED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0" y="620722"/>
            <a:ext cx="6575496" cy="5286838"/>
          </a:xfrm>
          <a:prstGeom prst="snip2DiagRect">
            <a:avLst>
              <a:gd name="adj1" fmla="val 10787"/>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69" name="Freeform 25">
            <a:extLst>
              <a:ext uri="{FF2B5EF4-FFF2-40B4-BE49-F238E27FC236}">
                <a16:creationId xmlns:a16="http://schemas.microsoft.com/office/drawing/2014/main" id="{C0B35EEF-F0B5-457B-BE6F-B61267EBBE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9073" y="794540"/>
            <a:ext cx="3311118" cy="1693722"/>
          </a:xfrm>
          <a:custGeom>
            <a:avLst/>
            <a:gdLst>
              <a:gd name="connsiteX0" fmla="*/ 534609 w 3311118"/>
              <a:gd name="connsiteY0" fmla="*/ 0 h 1693722"/>
              <a:gd name="connsiteX1" fmla="*/ 3311118 w 3311118"/>
              <a:gd name="connsiteY1" fmla="*/ 0 h 1693722"/>
              <a:gd name="connsiteX2" fmla="*/ 3311118 w 3311118"/>
              <a:gd name="connsiteY2" fmla="*/ 1693722 h 1693722"/>
              <a:gd name="connsiteX3" fmla="*/ 0 w 3311118"/>
              <a:gd name="connsiteY3" fmla="*/ 1693722 h 1693722"/>
              <a:gd name="connsiteX4" fmla="*/ 0 w 3311118"/>
              <a:gd name="connsiteY4" fmla="*/ 534609 h 1693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1118" h="1693722">
                <a:moveTo>
                  <a:pt x="534609" y="0"/>
                </a:moveTo>
                <a:lnTo>
                  <a:pt x="3311118" y="0"/>
                </a:lnTo>
                <a:lnTo>
                  <a:pt x="3311118" y="1693722"/>
                </a:lnTo>
                <a:lnTo>
                  <a:pt x="0" y="1693722"/>
                </a:lnTo>
                <a:lnTo>
                  <a:pt x="0" y="53460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descr="VANTAGGI DELLA DICITURA AEO (Authorised Economic Operator) | News GDT">
            <a:extLst>
              <a:ext uri="{FF2B5EF4-FFF2-40B4-BE49-F238E27FC236}">
                <a16:creationId xmlns:a16="http://schemas.microsoft.com/office/drawing/2014/main" id="{5C63D197-8EFF-DDE3-EDEA-9F52F772DA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266" r="685" b="-1"/>
          <a:stretch/>
        </p:blipFill>
        <p:spPr bwMode="auto">
          <a:xfrm>
            <a:off x="940664" y="2618147"/>
            <a:ext cx="3031798" cy="3124019"/>
          </a:xfrm>
          <a:prstGeom prst="rect">
            <a:avLst/>
          </a:prstGeom>
          <a:noFill/>
          <a:extLst>
            <a:ext uri="{909E8E84-426E-40DD-AFC4-6F175D3DCCD1}">
              <a14:hiddenFill xmlns:a14="http://schemas.microsoft.com/office/drawing/2010/main">
                <a:solidFill>
                  <a:srgbClr val="FFFFFF"/>
                </a:solidFill>
              </a14:hiddenFill>
            </a:ext>
          </a:extLst>
        </p:spPr>
      </p:pic>
      <p:pic>
        <p:nvPicPr>
          <p:cNvPr id="4" name="Immagine 3">
            <a:extLst>
              <a:ext uri="{FF2B5EF4-FFF2-40B4-BE49-F238E27FC236}">
                <a16:creationId xmlns:a16="http://schemas.microsoft.com/office/drawing/2014/main" id="{83F413E8-E75E-BF4F-C9EA-FC4D7D6C3F8F}"/>
              </a:ext>
            </a:extLst>
          </p:cNvPr>
          <p:cNvPicPr>
            <a:picLocks noChangeAspect="1"/>
          </p:cNvPicPr>
          <p:nvPr/>
        </p:nvPicPr>
        <p:blipFill>
          <a:blip r:embed="rId3"/>
          <a:stretch>
            <a:fillRect/>
          </a:stretch>
        </p:blipFill>
        <p:spPr>
          <a:xfrm>
            <a:off x="4253579" y="1014303"/>
            <a:ext cx="2790846" cy="2797839"/>
          </a:xfrm>
          <a:prstGeom prst="rect">
            <a:avLst/>
          </a:prstGeom>
        </p:spPr>
      </p:pic>
      <p:sp useBgFill="1">
        <p:nvSpPr>
          <p:cNvPr id="1071" name="Freeform 28">
            <a:extLst>
              <a:ext uri="{FF2B5EF4-FFF2-40B4-BE49-F238E27FC236}">
                <a16:creationId xmlns:a16="http://schemas.microsoft.com/office/drawing/2014/main" id="{8D6C28F2-A53D-4790-950F-13F5F6D28A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3579" y="4164226"/>
            <a:ext cx="2790845" cy="1577939"/>
          </a:xfrm>
          <a:custGeom>
            <a:avLst/>
            <a:gdLst>
              <a:gd name="connsiteX0" fmla="*/ 0 w 2790845"/>
              <a:gd name="connsiteY0" fmla="*/ 0 h 1577939"/>
              <a:gd name="connsiteX1" fmla="*/ 2790845 w 2790845"/>
              <a:gd name="connsiteY1" fmla="*/ 0 h 1577939"/>
              <a:gd name="connsiteX2" fmla="*/ 2790845 w 2790845"/>
              <a:gd name="connsiteY2" fmla="*/ 1043331 h 1577939"/>
              <a:gd name="connsiteX3" fmla="*/ 2256237 w 2790845"/>
              <a:gd name="connsiteY3" fmla="*/ 1577939 h 1577939"/>
              <a:gd name="connsiteX4" fmla="*/ 0 w 2790845"/>
              <a:gd name="connsiteY4" fmla="*/ 1577939 h 15779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0845" h="1577939">
                <a:moveTo>
                  <a:pt x="0" y="0"/>
                </a:moveTo>
                <a:lnTo>
                  <a:pt x="2790845" y="0"/>
                </a:lnTo>
                <a:lnTo>
                  <a:pt x="2790845" y="1043331"/>
                </a:lnTo>
                <a:lnTo>
                  <a:pt x="2256237" y="1577939"/>
                </a:lnTo>
                <a:lnTo>
                  <a:pt x="0" y="157793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073" name="Group 1072">
            <a:extLst>
              <a:ext uri="{FF2B5EF4-FFF2-40B4-BE49-F238E27FC236}">
                <a16:creationId xmlns:a16="http://schemas.microsoft.com/office/drawing/2014/main" id="{BD715EE1-7593-40E5-8F38-30FF7B5E5F2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074" name="Straight Connector 1073">
              <a:extLst>
                <a:ext uri="{FF2B5EF4-FFF2-40B4-BE49-F238E27FC236}">
                  <a16:creationId xmlns:a16="http://schemas.microsoft.com/office/drawing/2014/main" id="{361944BC-FE08-4F38-ACF6-08AE0D921CC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5" name="Straight Connector 1074">
              <a:extLst>
                <a:ext uri="{FF2B5EF4-FFF2-40B4-BE49-F238E27FC236}">
                  <a16:creationId xmlns:a16="http://schemas.microsoft.com/office/drawing/2014/main" id="{22E8037F-AA3D-481E-A606-FE219569EB7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6" name="Straight Connector 1075">
              <a:extLst>
                <a:ext uri="{FF2B5EF4-FFF2-40B4-BE49-F238E27FC236}">
                  <a16:creationId xmlns:a16="http://schemas.microsoft.com/office/drawing/2014/main" id="{8079CA50-3DA4-4E34-9257-305BAE34793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7" name="Straight Connector 1076">
              <a:extLst>
                <a:ext uri="{FF2B5EF4-FFF2-40B4-BE49-F238E27FC236}">
                  <a16:creationId xmlns:a16="http://schemas.microsoft.com/office/drawing/2014/main" id="{79938B86-920F-440F-97A2-4C082D99A50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8" name="Straight Connector 1077">
              <a:extLst>
                <a:ext uri="{FF2B5EF4-FFF2-40B4-BE49-F238E27FC236}">
                  <a16:creationId xmlns:a16="http://schemas.microsoft.com/office/drawing/2014/main" id="{33B1810B-9E42-4AEC-92EC-378964CC774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612211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1">
            <a:extLst>
              <a:ext uri="{FF2B5EF4-FFF2-40B4-BE49-F238E27FC236}">
                <a16:creationId xmlns:a16="http://schemas.microsoft.com/office/drawing/2014/main" id="{84AEC938-C309-F0B8-35AA-43214ADD2228}"/>
              </a:ext>
            </a:extLst>
          </p:cNvPr>
          <p:cNvSpPr txBox="1"/>
          <p:nvPr/>
        </p:nvSpPr>
        <p:spPr>
          <a:xfrm>
            <a:off x="884390" y="5718131"/>
            <a:ext cx="1004644" cy="221264"/>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Fonte dati: AIDA-AEO</a:t>
            </a:r>
          </a:p>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Dati al 15/09/2024</a:t>
            </a:r>
          </a:p>
        </p:txBody>
      </p:sp>
      <p:sp>
        <p:nvSpPr>
          <p:cNvPr id="6" name="Text Box 2">
            <a:extLst>
              <a:ext uri="{FF2B5EF4-FFF2-40B4-BE49-F238E27FC236}">
                <a16:creationId xmlns:a16="http://schemas.microsoft.com/office/drawing/2014/main" id="{8C07F29D-88F3-8D2F-F6D9-34D7A89B7B35}"/>
              </a:ext>
            </a:extLst>
          </p:cNvPr>
          <p:cNvSpPr txBox="1">
            <a:spLocks noChangeArrowheads="1"/>
          </p:cNvSpPr>
          <p:nvPr/>
        </p:nvSpPr>
        <p:spPr bwMode="auto">
          <a:xfrm>
            <a:off x="2495600" y="476672"/>
            <a:ext cx="7452866" cy="954107"/>
          </a:xfrm>
          <a:prstGeom prst="rect">
            <a:avLst/>
          </a:prstGeom>
          <a:noFill/>
          <a:ln w="9525" algn="ctr">
            <a:noFill/>
            <a:miter lim="800000"/>
            <a:headEnd/>
            <a:tailEnd/>
          </a:ln>
          <a:effectLst/>
        </p:spPr>
        <p:txBody>
          <a:bodyPr wrap="square">
            <a:spAutoFit/>
          </a:bodyPr>
          <a:lstStyle/>
          <a:p>
            <a:pPr algn="ctr" defTabSz="914400"/>
            <a:r>
              <a:rPr lang="it-IT" sz="2800" b="1" dirty="0">
                <a:solidFill>
                  <a:prstClr val="black"/>
                </a:solidFill>
                <a:latin typeface="Garamond" panose="02020404030301010803" pitchFamily="18" charset="0"/>
              </a:rPr>
              <a:t>Autorizzazioni AEO rilasciate in Italia</a:t>
            </a:r>
          </a:p>
          <a:p>
            <a:pPr algn="ctr" defTabSz="914400"/>
            <a:r>
              <a:rPr lang="it-IT" sz="2800" b="1" dirty="0">
                <a:solidFill>
                  <a:prstClr val="black"/>
                </a:solidFill>
                <a:latin typeface="Garamond" panose="02020404030301010803" pitchFamily="18" charset="0"/>
              </a:rPr>
              <a:t>per Direzione Territoriale</a:t>
            </a:r>
          </a:p>
        </p:txBody>
      </p:sp>
      <p:sp>
        <p:nvSpPr>
          <p:cNvPr id="8" name="Footer Placeholder 4">
            <a:extLst>
              <a:ext uri="{FF2B5EF4-FFF2-40B4-BE49-F238E27FC236}">
                <a16:creationId xmlns:a16="http://schemas.microsoft.com/office/drawing/2014/main" id="{E8EFE01D-97EE-4A39-4657-7C0814EE3972}"/>
              </a:ext>
            </a:extLst>
          </p:cNvPr>
          <p:cNvSpPr txBox="1">
            <a:spLocks/>
          </p:cNvSpPr>
          <p:nvPr/>
        </p:nvSpPr>
        <p:spPr>
          <a:xfrm>
            <a:off x="451514" y="6041362"/>
            <a:ext cx="8644320" cy="365125"/>
          </a:xfrm>
          <a:prstGeom prst="rect">
            <a:avLst/>
          </a:prstGeom>
        </p:spPr>
        <p:txBody>
          <a:bodyPr vert="horz" lIns="91440" tIns="45720" rIns="91440" bIns="45720" rtlCol="0" anchor="b"/>
          <a:lstStyle>
            <a:defPPr>
              <a:defRPr lang="en-US"/>
            </a:defPPr>
            <a:lvl1pPr marL="0" algn="l"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dirty="0">
                <a:latin typeface="Garamond" panose="02020404030301010803" pitchFamily="18" charset="0"/>
              </a:rPr>
              <a:t>AGENZIA DELLE DOGANE E DEI MONOPOLI</a:t>
            </a:r>
            <a:r>
              <a:rPr lang="en-US" dirty="0">
                <a:latin typeface="Garamond" panose="02020404030301010803" pitchFamily="18" charset="0"/>
              </a:rPr>
              <a:t> – </a:t>
            </a:r>
            <a:r>
              <a:rPr lang="it-IT" dirty="0">
                <a:latin typeface="Garamond" panose="02020404030301010803" pitchFamily="18" charset="0"/>
              </a:rPr>
              <a:t>La presenza di operatori AEO sul territorio</a:t>
            </a:r>
            <a:endParaRPr lang="en-US" dirty="0">
              <a:latin typeface="Garamond" panose="02020404030301010803" pitchFamily="18" charset="0"/>
            </a:endParaRPr>
          </a:p>
        </p:txBody>
      </p:sp>
      <p:sp>
        <p:nvSpPr>
          <p:cNvPr id="9" name="Date Placeholder 3">
            <a:extLst>
              <a:ext uri="{FF2B5EF4-FFF2-40B4-BE49-F238E27FC236}">
                <a16:creationId xmlns:a16="http://schemas.microsoft.com/office/drawing/2014/main" id="{E82310CA-83BB-8660-FBA8-4A80768CF3B0}"/>
              </a:ext>
            </a:extLst>
          </p:cNvPr>
          <p:cNvSpPr txBox="1">
            <a:spLocks/>
          </p:cNvSpPr>
          <p:nvPr/>
        </p:nvSpPr>
        <p:spPr>
          <a:xfrm>
            <a:off x="9922455" y="6041361"/>
            <a:ext cx="1343706" cy="365125"/>
          </a:xfrm>
          <a:prstGeom prst="rect">
            <a:avLst/>
          </a:prstGeom>
        </p:spPr>
        <p:txBody>
          <a:bodyPr vert="horz" lIns="91440" tIns="45720" rIns="91440" bIns="45720" rtlCol="0" anchor="b"/>
          <a:lstStyle>
            <a:defPPr>
              <a:defRPr lang="en-US"/>
            </a:defPPr>
            <a:lvl1pPr marL="0" algn="r"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latin typeface="Garamond" panose="02020404030301010803" pitchFamily="18" charset="0"/>
              </a:rPr>
              <a:t>02.10.2024</a:t>
            </a:r>
          </a:p>
        </p:txBody>
      </p:sp>
      <p:graphicFrame>
        <p:nvGraphicFramePr>
          <p:cNvPr id="2" name="Tabella 1">
            <a:extLst>
              <a:ext uri="{FF2B5EF4-FFF2-40B4-BE49-F238E27FC236}">
                <a16:creationId xmlns:a16="http://schemas.microsoft.com/office/drawing/2014/main" id="{442134CF-188A-0DCC-AF48-0263B794EE4C}"/>
              </a:ext>
            </a:extLst>
          </p:cNvPr>
          <p:cNvGraphicFramePr>
            <a:graphicFrameLocks noGrp="1"/>
          </p:cNvGraphicFramePr>
          <p:nvPr>
            <p:extLst>
              <p:ext uri="{D42A27DB-BD31-4B8C-83A1-F6EECF244321}">
                <p14:modId xmlns:p14="http://schemas.microsoft.com/office/powerpoint/2010/main" val="3817401814"/>
              </p:ext>
            </p:extLst>
          </p:nvPr>
        </p:nvGraphicFramePr>
        <p:xfrm>
          <a:off x="1643866" y="1532746"/>
          <a:ext cx="8568646" cy="3953648"/>
        </p:xfrm>
        <a:graphic>
          <a:graphicData uri="http://schemas.openxmlformats.org/drawingml/2006/table">
            <a:tbl>
              <a:tblPr firstRow="1" firstCol="1" bandRow="1">
                <a:tableStyleId>{5C22544A-7EE6-4342-B048-85BDC9FD1C3A}</a:tableStyleId>
              </a:tblPr>
              <a:tblGrid>
                <a:gridCol w="4510950">
                  <a:extLst>
                    <a:ext uri="{9D8B030D-6E8A-4147-A177-3AD203B41FA5}">
                      <a16:colId xmlns:a16="http://schemas.microsoft.com/office/drawing/2014/main" val="497832211"/>
                    </a:ext>
                  </a:extLst>
                </a:gridCol>
                <a:gridCol w="4057696">
                  <a:extLst>
                    <a:ext uri="{9D8B030D-6E8A-4147-A177-3AD203B41FA5}">
                      <a16:colId xmlns:a16="http://schemas.microsoft.com/office/drawing/2014/main" val="3320797126"/>
                    </a:ext>
                  </a:extLst>
                </a:gridCol>
              </a:tblGrid>
              <a:tr h="247103">
                <a:tc>
                  <a:txBody>
                    <a:bodyPr/>
                    <a:lstStyle/>
                    <a:p>
                      <a:r>
                        <a:rPr lang="it-IT" sz="1100">
                          <a:effectLst/>
                        </a:rPr>
                        <a:t>DT</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r>
                        <a:rPr lang="it-IT" sz="1100">
                          <a:effectLst/>
                        </a:rPr>
                        <a:t>autorizzazioni in carico al 1/10/2024</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78754432"/>
                  </a:ext>
                </a:extLst>
              </a:tr>
              <a:tr h="247103">
                <a:tc>
                  <a:txBody>
                    <a:bodyPr/>
                    <a:lstStyle/>
                    <a:p>
                      <a:r>
                        <a:rPr lang="it-IT" sz="1100">
                          <a:effectLst/>
                        </a:rPr>
                        <a:t>LOMBARDIA </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375</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2906907565"/>
                  </a:ext>
                </a:extLst>
              </a:tr>
              <a:tr h="247103">
                <a:tc>
                  <a:txBody>
                    <a:bodyPr/>
                    <a:lstStyle/>
                    <a:p>
                      <a:r>
                        <a:rPr lang="it-IT" sz="1100">
                          <a:effectLst/>
                        </a:rPr>
                        <a:t>PIEMONTE VALLE D'AOSTA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164</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2491617159"/>
                  </a:ext>
                </a:extLst>
              </a:tr>
              <a:tr h="247103">
                <a:tc>
                  <a:txBody>
                    <a:bodyPr/>
                    <a:lstStyle/>
                    <a:p>
                      <a:r>
                        <a:rPr lang="it-IT" sz="1100">
                          <a:effectLst/>
                        </a:rPr>
                        <a:t>TRENTINO ALTO ADIGE</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34</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2594477842"/>
                  </a:ext>
                </a:extLst>
              </a:tr>
              <a:tr h="247103">
                <a:tc>
                  <a:txBody>
                    <a:bodyPr/>
                    <a:lstStyle/>
                    <a:p>
                      <a:r>
                        <a:rPr lang="it-IT" sz="1100">
                          <a:effectLst/>
                        </a:rPr>
                        <a:t>SARDEGNA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16</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2219741738"/>
                  </a:ext>
                </a:extLst>
              </a:tr>
              <a:tr h="247103">
                <a:tc>
                  <a:txBody>
                    <a:bodyPr/>
                    <a:lstStyle/>
                    <a:p>
                      <a:r>
                        <a:rPr lang="it-IT" sz="1100">
                          <a:effectLst/>
                        </a:rPr>
                        <a:t>CAMPANIA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139</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4102831162"/>
                  </a:ext>
                </a:extLst>
              </a:tr>
              <a:tr h="247103">
                <a:tc>
                  <a:txBody>
                    <a:bodyPr/>
                    <a:lstStyle/>
                    <a:p>
                      <a:r>
                        <a:rPr lang="it-IT" sz="1100">
                          <a:effectLst/>
                        </a:rPr>
                        <a:t>LIGURIA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145</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1337365474"/>
                  </a:ext>
                </a:extLst>
              </a:tr>
              <a:tr h="247103">
                <a:tc>
                  <a:txBody>
                    <a:bodyPr/>
                    <a:lstStyle/>
                    <a:p>
                      <a:r>
                        <a:rPr lang="it-IT" sz="1100">
                          <a:effectLst/>
                        </a:rPr>
                        <a:t>VENETO</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275</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2358049191"/>
                  </a:ext>
                </a:extLst>
              </a:tr>
              <a:tr h="247103">
                <a:tc>
                  <a:txBody>
                    <a:bodyPr/>
                    <a:lstStyle/>
                    <a:p>
                      <a:r>
                        <a:rPr lang="it-IT" sz="1100">
                          <a:effectLst/>
                        </a:rPr>
                        <a:t>TOSCANA UMBRIA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162</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780739111"/>
                  </a:ext>
                </a:extLst>
              </a:tr>
              <a:tr h="247103">
                <a:tc>
                  <a:txBody>
                    <a:bodyPr/>
                    <a:lstStyle/>
                    <a:p>
                      <a:r>
                        <a:rPr lang="it-IT" sz="1100">
                          <a:effectLst/>
                        </a:rPr>
                        <a:t>SICILIA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57</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412332381"/>
                  </a:ext>
                </a:extLst>
              </a:tr>
              <a:tr h="247103">
                <a:tc>
                  <a:txBody>
                    <a:bodyPr/>
                    <a:lstStyle/>
                    <a:p>
                      <a:r>
                        <a:rPr lang="it-IT" sz="1100">
                          <a:effectLst/>
                        </a:rPr>
                        <a:t>CALABRIA </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12</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252520264"/>
                  </a:ext>
                </a:extLst>
              </a:tr>
              <a:tr h="247103">
                <a:tc>
                  <a:txBody>
                    <a:bodyPr/>
                    <a:lstStyle/>
                    <a:p>
                      <a:r>
                        <a:rPr lang="it-IT" sz="1100">
                          <a:effectLst/>
                        </a:rPr>
                        <a:t>EMILIA MARCHE</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220</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2878222210"/>
                  </a:ext>
                </a:extLst>
              </a:tr>
              <a:tr h="247103">
                <a:tc>
                  <a:txBody>
                    <a:bodyPr/>
                    <a:lstStyle/>
                    <a:p>
                      <a:r>
                        <a:rPr lang="it-IT" sz="1100">
                          <a:effectLst/>
                        </a:rPr>
                        <a:t>LAZIO ABRUZZO</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dirty="0">
                          <a:solidFill>
                            <a:srgbClr val="FF0000"/>
                          </a:solidFill>
                          <a:effectLst/>
                        </a:rPr>
                        <a:t>112</a:t>
                      </a:r>
                      <a:endParaRPr lang="it-IT" sz="1100" dirty="0">
                        <a:solidFill>
                          <a:srgbClr val="FF0000"/>
                        </a:solidFill>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1602539735"/>
                  </a:ext>
                </a:extLst>
              </a:tr>
              <a:tr h="247103">
                <a:tc>
                  <a:txBody>
                    <a:bodyPr/>
                    <a:lstStyle/>
                    <a:p>
                      <a:r>
                        <a:rPr lang="it-IT" sz="1100">
                          <a:effectLst/>
                        </a:rPr>
                        <a:t>PUGLIA MOLISE BASILICATA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78</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3966361592"/>
                  </a:ext>
                </a:extLst>
              </a:tr>
              <a:tr h="247103">
                <a:tc>
                  <a:txBody>
                    <a:bodyPr/>
                    <a:lstStyle/>
                    <a:p>
                      <a:r>
                        <a:rPr lang="it-IT" sz="1100">
                          <a:effectLst/>
                        </a:rPr>
                        <a:t>Totale autorizzazioni valide in carico</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1789</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2099715719"/>
                  </a:ext>
                </a:extLst>
              </a:tr>
              <a:tr h="247103">
                <a:tc>
                  <a:txBody>
                    <a:bodyPr/>
                    <a:lstStyle/>
                    <a:p>
                      <a:endParaRPr lang="it-IT" sz="1000">
                        <a:effectLst/>
                        <a:latin typeface="Times New Roman" panose="02020603050405020304" pitchFamily="18" charset="0"/>
                      </a:endParaRPr>
                    </a:p>
                  </a:txBody>
                  <a:tcPr marL="44450" marR="44450" marT="0" marB="0" anchor="b"/>
                </a:tc>
                <a:tc>
                  <a:txBody>
                    <a:bodyPr/>
                    <a:lstStyle/>
                    <a:p>
                      <a:endParaRPr lang="it-IT" sz="1000" dirty="0">
                        <a:effectLst/>
                        <a:latin typeface="Times New Roman" panose="02020603050405020304" pitchFamily="18" charset="0"/>
                      </a:endParaRPr>
                    </a:p>
                  </a:txBody>
                  <a:tcPr marL="44450" marR="44450" marT="0" marB="0" anchor="b"/>
                </a:tc>
                <a:extLst>
                  <a:ext uri="{0D108BD9-81ED-4DB2-BD59-A6C34878D82A}">
                    <a16:rowId xmlns:a16="http://schemas.microsoft.com/office/drawing/2014/main" val="1529042808"/>
                  </a:ext>
                </a:extLst>
              </a:tr>
            </a:tbl>
          </a:graphicData>
        </a:graphic>
      </p:graphicFrame>
    </p:spTree>
    <p:extLst>
      <p:ext uri="{BB962C8B-B14F-4D97-AF65-F5344CB8AC3E}">
        <p14:creationId xmlns:p14="http://schemas.microsoft.com/office/powerpoint/2010/main" val="137440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1">
            <a:extLst>
              <a:ext uri="{FF2B5EF4-FFF2-40B4-BE49-F238E27FC236}">
                <a16:creationId xmlns:a16="http://schemas.microsoft.com/office/drawing/2014/main" id="{84AEC938-C309-F0B8-35AA-43214ADD2228}"/>
              </a:ext>
            </a:extLst>
          </p:cNvPr>
          <p:cNvSpPr txBox="1"/>
          <p:nvPr/>
        </p:nvSpPr>
        <p:spPr>
          <a:xfrm>
            <a:off x="884390" y="5718131"/>
            <a:ext cx="1004644" cy="221264"/>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Fonte dati: AIDA-AEO</a:t>
            </a:r>
          </a:p>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Dati al 15/09/2024</a:t>
            </a:r>
          </a:p>
        </p:txBody>
      </p:sp>
      <p:sp>
        <p:nvSpPr>
          <p:cNvPr id="6" name="Text Box 2">
            <a:extLst>
              <a:ext uri="{FF2B5EF4-FFF2-40B4-BE49-F238E27FC236}">
                <a16:creationId xmlns:a16="http://schemas.microsoft.com/office/drawing/2014/main" id="{8C07F29D-88F3-8D2F-F6D9-34D7A89B7B35}"/>
              </a:ext>
            </a:extLst>
          </p:cNvPr>
          <p:cNvSpPr txBox="1">
            <a:spLocks noChangeArrowheads="1"/>
          </p:cNvSpPr>
          <p:nvPr/>
        </p:nvSpPr>
        <p:spPr bwMode="auto">
          <a:xfrm>
            <a:off x="2495600" y="476672"/>
            <a:ext cx="7452866" cy="954107"/>
          </a:xfrm>
          <a:prstGeom prst="rect">
            <a:avLst/>
          </a:prstGeom>
          <a:noFill/>
          <a:ln w="9525" algn="ctr">
            <a:noFill/>
            <a:miter lim="800000"/>
            <a:headEnd/>
            <a:tailEnd/>
          </a:ln>
          <a:effectLst/>
        </p:spPr>
        <p:txBody>
          <a:bodyPr wrap="square">
            <a:spAutoFit/>
          </a:bodyPr>
          <a:lstStyle/>
          <a:p>
            <a:pPr algn="ctr" defTabSz="914400"/>
            <a:r>
              <a:rPr lang="it-IT" sz="2800" b="1" dirty="0">
                <a:solidFill>
                  <a:prstClr val="black"/>
                </a:solidFill>
                <a:latin typeface="Garamond" panose="02020404030301010803" pitchFamily="18" charset="0"/>
              </a:rPr>
              <a:t>Autorizzazioni AEO rilasciate in Italia</a:t>
            </a:r>
          </a:p>
          <a:p>
            <a:pPr algn="ctr" defTabSz="914400"/>
            <a:r>
              <a:rPr lang="it-IT" sz="2800" b="1" dirty="0">
                <a:solidFill>
                  <a:prstClr val="black"/>
                </a:solidFill>
                <a:latin typeface="Garamond" panose="02020404030301010803" pitchFamily="18" charset="0"/>
              </a:rPr>
              <a:t>per Direzione Territoriale</a:t>
            </a:r>
          </a:p>
        </p:txBody>
      </p:sp>
      <p:sp>
        <p:nvSpPr>
          <p:cNvPr id="8" name="Footer Placeholder 4">
            <a:extLst>
              <a:ext uri="{FF2B5EF4-FFF2-40B4-BE49-F238E27FC236}">
                <a16:creationId xmlns:a16="http://schemas.microsoft.com/office/drawing/2014/main" id="{E8EFE01D-97EE-4A39-4657-7C0814EE3972}"/>
              </a:ext>
            </a:extLst>
          </p:cNvPr>
          <p:cNvSpPr txBox="1">
            <a:spLocks/>
          </p:cNvSpPr>
          <p:nvPr/>
        </p:nvSpPr>
        <p:spPr>
          <a:xfrm>
            <a:off x="451514" y="6041362"/>
            <a:ext cx="8644320" cy="365125"/>
          </a:xfrm>
          <a:prstGeom prst="rect">
            <a:avLst/>
          </a:prstGeom>
        </p:spPr>
        <p:txBody>
          <a:bodyPr vert="horz" lIns="91440" tIns="45720" rIns="91440" bIns="45720" rtlCol="0" anchor="b"/>
          <a:lstStyle>
            <a:defPPr>
              <a:defRPr lang="en-US"/>
            </a:defPPr>
            <a:lvl1pPr marL="0" algn="l"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dirty="0">
                <a:latin typeface="Garamond" panose="02020404030301010803" pitchFamily="18" charset="0"/>
              </a:rPr>
              <a:t>AGENZIA DELLE DOGANE E DEI MONOPOLI</a:t>
            </a:r>
            <a:r>
              <a:rPr lang="en-US" dirty="0">
                <a:latin typeface="Garamond" panose="02020404030301010803" pitchFamily="18" charset="0"/>
              </a:rPr>
              <a:t> – </a:t>
            </a:r>
            <a:r>
              <a:rPr lang="it-IT" dirty="0">
                <a:latin typeface="Garamond" panose="02020404030301010803" pitchFamily="18" charset="0"/>
              </a:rPr>
              <a:t>La presenza di operatori AEO sul territorio</a:t>
            </a:r>
            <a:endParaRPr lang="en-US" dirty="0">
              <a:latin typeface="Garamond" panose="02020404030301010803" pitchFamily="18" charset="0"/>
            </a:endParaRPr>
          </a:p>
        </p:txBody>
      </p:sp>
      <p:sp>
        <p:nvSpPr>
          <p:cNvPr id="9" name="Date Placeholder 3">
            <a:extLst>
              <a:ext uri="{FF2B5EF4-FFF2-40B4-BE49-F238E27FC236}">
                <a16:creationId xmlns:a16="http://schemas.microsoft.com/office/drawing/2014/main" id="{E82310CA-83BB-8660-FBA8-4A80768CF3B0}"/>
              </a:ext>
            </a:extLst>
          </p:cNvPr>
          <p:cNvSpPr txBox="1">
            <a:spLocks/>
          </p:cNvSpPr>
          <p:nvPr/>
        </p:nvSpPr>
        <p:spPr>
          <a:xfrm>
            <a:off x="9922455" y="6041361"/>
            <a:ext cx="1343706" cy="365125"/>
          </a:xfrm>
          <a:prstGeom prst="rect">
            <a:avLst/>
          </a:prstGeom>
        </p:spPr>
        <p:txBody>
          <a:bodyPr vert="horz" lIns="91440" tIns="45720" rIns="91440" bIns="45720" rtlCol="0" anchor="b"/>
          <a:lstStyle>
            <a:defPPr>
              <a:defRPr lang="en-US"/>
            </a:defPPr>
            <a:lvl1pPr marL="0" algn="r"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latin typeface="Garamond" panose="02020404030301010803" pitchFamily="18" charset="0"/>
              </a:rPr>
              <a:t>02.10.2024</a:t>
            </a:r>
          </a:p>
        </p:txBody>
      </p:sp>
      <p:graphicFrame>
        <p:nvGraphicFramePr>
          <p:cNvPr id="10" name="Grafico 9">
            <a:extLst>
              <a:ext uri="{FF2B5EF4-FFF2-40B4-BE49-F238E27FC236}">
                <a16:creationId xmlns:a16="http://schemas.microsoft.com/office/drawing/2014/main" id="{994FD716-70C7-ABF9-1C4B-FB57877E31D7}"/>
              </a:ext>
            </a:extLst>
          </p:cNvPr>
          <p:cNvGraphicFramePr>
            <a:graphicFrameLocks/>
          </p:cNvGraphicFramePr>
          <p:nvPr/>
        </p:nvGraphicFramePr>
        <p:xfrm>
          <a:off x="1674688" y="1252537"/>
          <a:ext cx="9020710" cy="46868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58057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33E031DF-2D21-496B-8791-C1A843978485}"/>
              </a:ext>
            </a:extLst>
          </p:cNvPr>
          <p:cNvSpPr txBox="1">
            <a:spLocks noChangeArrowheads="1"/>
          </p:cNvSpPr>
          <p:nvPr/>
        </p:nvSpPr>
        <p:spPr bwMode="auto">
          <a:xfrm>
            <a:off x="2469589" y="653320"/>
            <a:ext cx="7452866" cy="954107"/>
          </a:xfrm>
          <a:prstGeom prst="rect">
            <a:avLst/>
          </a:prstGeom>
          <a:noFill/>
          <a:ln w="9525" algn="ctr">
            <a:noFill/>
            <a:miter lim="800000"/>
            <a:headEnd/>
            <a:tailEnd/>
          </a:ln>
          <a:effectLst/>
        </p:spPr>
        <p:txBody>
          <a:bodyPr wrap="square">
            <a:spAutoFit/>
          </a:bodyPr>
          <a:lstStyle/>
          <a:p>
            <a:pPr algn="ctr" defTabSz="914400"/>
            <a:r>
              <a:rPr lang="it-IT" sz="2800" b="1" dirty="0">
                <a:solidFill>
                  <a:prstClr val="black"/>
                </a:solidFill>
                <a:latin typeface="Garamond" panose="02020404030301010803" pitchFamily="18" charset="0"/>
              </a:rPr>
              <a:t>Autorizzazioni rilasciate nella Direzione Territoriale Lazio e Abruzzo</a:t>
            </a:r>
          </a:p>
        </p:txBody>
      </p:sp>
      <p:sp>
        <p:nvSpPr>
          <p:cNvPr id="6" name="Date Placeholder 3">
            <a:extLst>
              <a:ext uri="{FF2B5EF4-FFF2-40B4-BE49-F238E27FC236}">
                <a16:creationId xmlns:a16="http://schemas.microsoft.com/office/drawing/2014/main" id="{F70698CF-540E-5829-60C3-0D1DFC1E7C7A}"/>
              </a:ext>
            </a:extLst>
          </p:cNvPr>
          <p:cNvSpPr txBox="1">
            <a:spLocks/>
          </p:cNvSpPr>
          <p:nvPr/>
        </p:nvSpPr>
        <p:spPr>
          <a:xfrm>
            <a:off x="9922455" y="6041361"/>
            <a:ext cx="1343706" cy="365125"/>
          </a:xfrm>
          <a:prstGeom prst="rect">
            <a:avLst/>
          </a:prstGeom>
        </p:spPr>
        <p:txBody>
          <a:bodyPr vert="horz" lIns="91440" tIns="45720" rIns="91440" bIns="45720" rtlCol="0" anchor="b"/>
          <a:lstStyle>
            <a:defPPr>
              <a:defRPr lang="en-US"/>
            </a:defPPr>
            <a:lvl1pPr marL="0" algn="r"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latin typeface="Garamond" panose="02020404030301010803" pitchFamily="18" charset="0"/>
              </a:rPr>
              <a:t>02/10/2024</a:t>
            </a:r>
          </a:p>
        </p:txBody>
      </p:sp>
      <p:graphicFrame>
        <p:nvGraphicFramePr>
          <p:cNvPr id="7" name="Tabella 6">
            <a:extLst>
              <a:ext uri="{FF2B5EF4-FFF2-40B4-BE49-F238E27FC236}">
                <a16:creationId xmlns:a16="http://schemas.microsoft.com/office/drawing/2014/main" id="{869EDB1A-DD6E-DC86-7074-44A95E990027}"/>
              </a:ext>
            </a:extLst>
          </p:cNvPr>
          <p:cNvGraphicFramePr>
            <a:graphicFrameLocks noGrp="1"/>
          </p:cNvGraphicFramePr>
          <p:nvPr/>
        </p:nvGraphicFramePr>
        <p:xfrm>
          <a:off x="1889034" y="2281806"/>
          <a:ext cx="8396997" cy="2392680"/>
        </p:xfrm>
        <a:graphic>
          <a:graphicData uri="http://schemas.openxmlformats.org/drawingml/2006/table">
            <a:tbl>
              <a:tblPr firstRow="1" bandRow="1">
                <a:tableStyleId>{0505E3EF-67EA-436B-97B2-0124C06EBD24}</a:tableStyleId>
              </a:tblPr>
              <a:tblGrid>
                <a:gridCol w="3186305">
                  <a:extLst>
                    <a:ext uri="{9D8B030D-6E8A-4147-A177-3AD203B41FA5}">
                      <a16:colId xmlns:a16="http://schemas.microsoft.com/office/drawing/2014/main" val="2744702845"/>
                    </a:ext>
                  </a:extLst>
                </a:gridCol>
                <a:gridCol w="2558643">
                  <a:extLst>
                    <a:ext uri="{9D8B030D-6E8A-4147-A177-3AD203B41FA5}">
                      <a16:colId xmlns:a16="http://schemas.microsoft.com/office/drawing/2014/main" val="890887527"/>
                    </a:ext>
                  </a:extLst>
                </a:gridCol>
                <a:gridCol w="2652049">
                  <a:extLst>
                    <a:ext uri="{9D8B030D-6E8A-4147-A177-3AD203B41FA5}">
                      <a16:colId xmlns:a16="http://schemas.microsoft.com/office/drawing/2014/main" val="2301920106"/>
                    </a:ext>
                  </a:extLst>
                </a:gridCol>
              </a:tblGrid>
              <a:tr h="386593">
                <a:tc>
                  <a:txBody>
                    <a:bodyPr/>
                    <a:lstStyle/>
                    <a:p>
                      <a:pPr algn="ctr"/>
                      <a:r>
                        <a:rPr lang="it-IT" dirty="0"/>
                        <a:t>Tipo di autorizzazione</a:t>
                      </a:r>
                    </a:p>
                  </a:txBody>
                  <a:tcPr/>
                </a:tc>
                <a:tc>
                  <a:txBody>
                    <a:bodyPr/>
                    <a:lstStyle/>
                    <a:p>
                      <a:pPr algn="ctr"/>
                      <a:r>
                        <a:rPr lang="it-IT" dirty="0"/>
                        <a:t>Numero autorizzazioni</a:t>
                      </a:r>
                    </a:p>
                  </a:txBody>
                  <a:tcPr/>
                </a:tc>
                <a:tc>
                  <a:txBody>
                    <a:bodyPr/>
                    <a:lstStyle/>
                    <a:p>
                      <a:pPr algn="ctr"/>
                      <a:r>
                        <a:rPr lang="it-IT" dirty="0"/>
                        <a:t>Valori percentuali</a:t>
                      </a:r>
                    </a:p>
                  </a:txBody>
                  <a:tcPr/>
                </a:tc>
                <a:extLst>
                  <a:ext uri="{0D108BD9-81ED-4DB2-BD59-A6C34878D82A}">
                    <a16:rowId xmlns:a16="http://schemas.microsoft.com/office/drawing/2014/main" val="84388049"/>
                  </a:ext>
                </a:extLst>
              </a:tr>
              <a:tr h="370840">
                <a:tc>
                  <a:txBody>
                    <a:bodyPr/>
                    <a:lstStyle/>
                    <a:p>
                      <a:r>
                        <a:rPr lang="it-IT" dirty="0">
                          <a:solidFill>
                            <a:schemeClr val="bg1"/>
                          </a:solidFill>
                        </a:rPr>
                        <a:t>AEOC</a:t>
                      </a:r>
                    </a:p>
                  </a:txBody>
                  <a:tcPr/>
                </a:tc>
                <a:tc>
                  <a:txBody>
                    <a:bodyPr/>
                    <a:lstStyle/>
                    <a:p>
                      <a:pPr algn="ctr"/>
                      <a:r>
                        <a:rPr lang="it-IT" dirty="0"/>
                        <a:t>42</a:t>
                      </a:r>
                    </a:p>
                  </a:txBody>
                  <a:tcPr/>
                </a:tc>
                <a:tc>
                  <a:txBody>
                    <a:bodyPr/>
                    <a:lstStyle/>
                    <a:p>
                      <a:pPr algn="ctr"/>
                      <a:r>
                        <a:rPr lang="it-IT" dirty="0"/>
                        <a:t>37,50%</a:t>
                      </a:r>
                    </a:p>
                  </a:txBody>
                  <a:tcPr/>
                </a:tc>
                <a:extLst>
                  <a:ext uri="{0D108BD9-81ED-4DB2-BD59-A6C34878D82A}">
                    <a16:rowId xmlns:a16="http://schemas.microsoft.com/office/drawing/2014/main" val="4199722678"/>
                  </a:ext>
                </a:extLst>
              </a:tr>
              <a:tr h="370840">
                <a:tc>
                  <a:txBody>
                    <a:bodyPr/>
                    <a:lstStyle/>
                    <a:p>
                      <a:r>
                        <a:rPr lang="it-IT" dirty="0"/>
                        <a:t>AEOS</a:t>
                      </a:r>
                    </a:p>
                  </a:txBody>
                  <a:tcPr/>
                </a:tc>
                <a:tc>
                  <a:txBody>
                    <a:bodyPr/>
                    <a:lstStyle/>
                    <a:p>
                      <a:pPr algn="ctr"/>
                      <a:r>
                        <a:rPr lang="it-IT" dirty="0"/>
                        <a:t>/</a:t>
                      </a:r>
                    </a:p>
                  </a:txBody>
                  <a:tcPr/>
                </a:tc>
                <a:tc>
                  <a:txBody>
                    <a:bodyPr/>
                    <a:lstStyle/>
                    <a:p>
                      <a:pPr algn="ctr"/>
                      <a:r>
                        <a:rPr lang="it-IT" dirty="0"/>
                        <a:t>/</a:t>
                      </a:r>
                    </a:p>
                  </a:txBody>
                  <a:tcPr/>
                </a:tc>
                <a:extLst>
                  <a:ext uri="{0D108BD9-81ED-4DB2-BD59-A6C34878D82A}">
                    <a16:rowId xmlns:a16="http://schemas.microsoft.com/office/drawing/2014/main" val="1767719635"/>
                  </a:ext>
                </a:extLst>
              </a:tr>
              <a:tr h="370840">
                <a:tc>
                  <a:txBody>
                    <a:bodyPr/>
                    <a:lstStyle/>
                    <a:p>
                      <a:r>
                        <a:rPr lang="it-IT" dirty="0"/>
                        <a:t>AEOF</a:t>
                      </a:r>
                    </a:p>
                  </a:txBody>
                  <a:tcPr/>
                </a:tc>
                <a:tc>
                  <a:txBody>
                    <a:bodyPr/>
                    <a:lstStyle/>
                    <a:p>
                      <a:pPr algn="ctr"/>
                      <a:r>
                        <a:rPr lang="it-IT" dirty="0"/>
                        <a:t>70</a:t>
                      </a:r>
                    </a:p>
                  </a:txBody>
                  <a:tcPr/>
                </a:tc>
                <a:tc>
                  <a:txBody>
                    <a:bodyPr/>
                    <a:lstStyle/>
                    <a:p>
                      <a:pPr algn="ctr"/>
                      <a:r>
                        <a:rPr lang="it-IT" dirty="0"/>
                        <a:t>62,50%</a:t>
                      </a:r>
                    </a:p>
                  </a:txBody>
                  <a:tcPr/>
                </a:tc>
                <a:extLst>
                  <a:ext uri="{0D108BD9-81ED-4DB2-BD59-A6C34878D82A}">
                    <a16:rowId xmlns:a16="http://schemas.microsoft.com/office/drawing/2014/main" val="2904768685"/>
                  </a:ext>
                </a:extLst>
              </a:tr>
              <a:tr h="370840">
                <a:tc>
                  <a:txBody>
                    <a:bodyPr/>
                    <a:lstStyle/>
                    <a:p>
                      <a:r>
                        <a:rPr lang="it-IT" dirty="0"/>
                        <a:t>Totale autorizzazioni rilasciate </a:t>
                      </a:r>
                    </a:p>
                  </a:txBody>
                  <a:tcPr/>
                </a:tc>
                <a:tc>
                  <a:txBody>
                    <a:bodyPr/>
                    <a:lstStyle/>
                    <a:p>
                      <a:pPr algn="ctr">
                        <a:lnSpc>
                          <a:spcPct val="150000"/>
                        </a:lnSpc>
                      </a:pPr>
                      <a:r>
                        <a:rPr lang="it-IT" dirty="0"/>
                        <a:t>112</a:t>
                      </a:r>
                    </a:p>
                  </a:txBody>
                  <a:tcPr/>
                </a:tc>
                <a:tc>
                  <a:txBody>
                    <a:bodyPr/>
                    <a:lstStyle/>
                    <a:p>
                      <a:pPr algn="ctr">
                        <a:lnSpc>
                          <a:spcPct val="150000"/>
                        </a:lnSpc>
                      </a:pPr>
                      <a:r>
                        <a:rPr lang="it-IT" dirty="0"/>
                        <a:t>100%</a:t>
                      </a:r>
                    </a:p>
                  </a:txBody>
                  <a:tcPr/>
                </a:tc>
                <a:extLst>
                  <a:ext uri="{0D108BD9-81ED-4DB2-BD59-A6C34878D82A}">
                    <a16:rowId xmlns:a16="http://schemas.microsoft.com/office/drawing/2014/main" val="3885262805"/>
                  </a:ext>
                </a:extLst>
              </a:tr>
            </a:tbl>
          </a:graphicData>
        </a:graphic>
      </p:graphicFrame>
      <p:sp>
        <p:nvSpPr>
          <p:cNvPr id="4" name="Footer Placeholder 4">
            <a:extLst>
              <a:ext uri="{FF2B5EF4-FFF2-40B4-BE49-F238E27FC236}">
                <a16:creationId xmlns:a16="http://schemas.microsoft.com/office/drawing/2014/main" id="{04D440E3-2AAD-9895-6B00-BB3244849A62}"/>
              </a:ext>
            </a:extLst>
          </p:cNvPr>
          <p:cNvSpPr txBox="1">
            <a:spLocks/>
          </p:cNvSpPr>
          <p:nvPr/>
        </p:nvSpPr>
        <p:spPr>
          <a:xfrm>
            <a:off x="451514" y="6041362"/>
            <a:ext cx="8644320" cy="365125"/>
          </a:xfrm>
          <a:prstGeom prst="rect">
            <a:avLst/>
          </a:prstGeom>
        </p:spPr>
        <p:txBody>
          <a:bodyPr vert="horz" lIns="91440" tIns="45720" rIns="91440" bIns="45720" rtlCol="0" anchor="b"/>
          <a:lstStyle>
            <a:defPPr>
              <a:defRPr lang="en-US"/>
            </a:defPPr>
            <a:lvl1pPr marL="0" algn="l"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dirty="0">
                <a:latin typeface="Garamond" panose="02020404030301010803" pitchFamily="18" charset="0"/>
              </a:rPr>
              <a:t>AGENZIA DELLE DOGANE E DEI MONOPOLI</a:t>
            </a:r>
            <a:r>
              <a:rPr lang="en-US" dirty="0">
                <a:latin typeface="Garamond" panose="02020404030301010803" pitchFamily="18" charset="0"/>
              </a:rPr>
              <a:t> – </a:t>
            </a:r>
            <a:r>
              <a:rPr lang="it-IT" dirty="0">
                <a:latin typeface="Garamond" panose="02020404030301010803" pitchFamily="18" charset="0"/>
              </a:rPr>
              <a:t>La presenza di operatori AEO sul territorio di competenza della Direzione Territoriale </a:t>
            </a:r>
            <a:endParaRPr lang="en-US" dirty="0">
              <a:latin typeface="Garamond" panose="02020404030301010803" pitchFamily="18" charset="0"/>
            </a:endParaRPr>
          </a:p>
        </p:txBody>
      </p:sp>
      <p:sp>
        <p:nvSpPr>
          <p:cNvPr id="8" name="CasellaDiTesto 7">
            <a:extLst>
              <a:ext uri="{FF2B5EF4-FFF2-40B4-BE49-F238E27FC236}">
                <a16:creationId xmlns:a16="http://schemas.microsoft.com/office/drawing/2014/main" id="{0071E5CE-FB28-0B0A-27EE-B65B684948B2}"/>
              </a:ext>
            </a:extLst>
          </p:cNvPr>
          <p:cNvSpPr txBox="1"/>
          <p:nvPr/>
        </p:nvSpPr>
        <p:spPr>
          <a:xfrm>
            <a:off x="884390" y="5718131"/>
            <a:ext cx="1004644" cy="221264"/>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Fonte dati: AIDA-AEO</a:t>
            </a:r>
          </a:p>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Dati al </a:t>
            </a:r>
            <a:r>
              <a:rPr lang="it-IT" sz="600" i="1" kern="0" dirty="0">
                <a:solidFill>
                  <a:srgbClr val="003399"/>
                </a:solidFill>
                <a:latin typeface="Calibri" panose="020F0502020204030204"/>
              </a:rPr>
              <a:t>15</a:t>
            </a: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/09/2024</a:t>
            </a:r>
          </a:p>
        </p:txBody>
      </p:sp>
    </p:spTree>
    <p:extLst>
      <p:ext uri="{BB962C8B-B14F-4D97-AF65-F5344CB8AC3E}">
        <p14:creationId xmlns:p14="http://schemas.microsoft.com/office/powerpoint/2010/main" val="2226140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BB5BBBE-B372-A4E7-6C64-CE60E2DBC0D3}"/>
              </a:ext>
            </a:extLst>
          </p:cNvPr>
          <p:cNvSpPr txBox="1"/>
          <p:nvPr/>
        </p:nvSpPr>
        <p:spPr>
          <a:xfrm>
            <a:off x="884390" y="5718131"/>
            <a:ext cx="1004644" cy="221264"/>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Fonte dati: AIDA-AEO</a:t>
            </a:r>
          </a:p>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Dati al </a:t>
            </a:r>
            <a:r>
              <a:rPr lang="it-IT" sz="600" i="1" kern="0" dirty="0">
                <a:solidFill>
                  <a:srgbClr val="003399"/>
                </a:solidFill>
                <a:latin typeface="Calibri" panose="020F0502020204030204"/>
              </a:rPr>
              <a:t>15</a:t>
            </a: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/09/2024</a:t>
            </a:r>
          </a:p>
        </p:txBody>
      </p:sp>
      <p:sp>
        <p:nvSpPr>
          <p:cNvPr id="4" name="Text Box 2">
            <a:extLst>
              <a:ext uri="{FF2B5EF4-FFF2-40B4-BE49-F238E27FC236}">
                <a16:creationId xmlns:a16="http://schemas.microsoft.com/office/drawing/2014/main" id="{B80D67A8-5134-A3D0-AEB9-00DEDF087139}"/>
              </a:ext>
            </a:extLst>
          </p:cNvPr>
          <p:cNvSpPr txBox="1">
            <a:spLocks noChangeArrowheads="1"/>
          </p:cNvSpPr>
          <p:nvPr/>
        </p:nvSpPr>
        <p:spPr bwMode="auto">
          <a:xfrm>
            <a:off x="2600064" y="634944"/>
            <a:ext cx="7452866" cy="954107"/>
          </a:xfrm>
          <a:prstGeom prst="rect">
            <a:avLst/>
          </a:prstGeom>
          <a:noFill/>
          <a:ln w="9525" algn="ctr">
            <a:noFill/>
            <a:miter lim="800000"/>
            <a:headEnd/>
            <a:tailEnd/>
          </a:ln>
          <a:effectLst/>
        </p:spPr>
        <p:txBody>
          <a:bodyPr wrap="square">
            <a:spAutoFit/>
          </a:bodyPr>
          <a:lstStyle/>
          <a:p>
            <a:pPr algn="ctr" defTabSz="914400"/>
            <a:r>
              <a:rPr lang="it-IT" sz="2800" b="1" dirty="0">
                <a:solidFill>
                  <a:prstClr val="black"/>
                </a:solidFill>
                <a:latin typeface="Garamond" panose="02020404030301010803" pitchFamily="18" charset="0"/>
              </a:rPr>
              <a:t>Autorizzazioni AEO rilasciate dagli UD della Direzione Territoriale – Lazio e Abruzzo</a:t>
            </a:r>
          </a:p>
        </p:txBody>
      </p:sp>
      <p:sp>
        <p:nvSpPr>
          <p:cNvPr id="5" name="Footer Placeholder 4">
            <a:extLst>
              <a:ext uri="{FF2B5EF4-FFF2-40B4-BE49-F238E27FC236}">
                <a16:creationId xmlns:a16="http://schemas.microsoft.com/office/drawing/2014/main" id="{D51EE93E-6915-921A-E299-94ACDB251619}"/>
              </a:ext>
            </a:extLst>
          </p:cNvPr>
          <p:cNvSpPr txBox="1">
            <a:spLocks/>
          </p:cNvSpPr>
          <p:nvPr/>
        </p:nvSpPr>
        <p:spPr>
          <a:xfrm>
            <a:off x="451514" y="6041362"/>
            <a:ext cx="8644320" cy="365125"/>
          </a:xfrm>
          <a:prstGeom prst="rect">
            <a:avLst/>
          </a:prstGeom>
        </p:spPr>
        <p:txBody>
          <a:bodyPr vert="horz" lIns="91440" tIns="45720" rIns="91440" bIns="45720" rtlCol="0" anchor="b"/>
          <a:lstStyle>
            <a:defPPr>
              <a:defRPr lang="en-US"/>
            </a:defPPr>
            <a:lvl1pPr marL="0" algn="l"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dirty="0">
                <a:latin typeface="Garamond" panose="02020404030301010803" pitchFamily="18" charset="0"/>
              </a:rPr>
              <a:t>AGENZIA DELLE DOGANE E DEI MONOPOLI</a:t>
            </a:r>
            <a:r>
              <a:rPr lang="en-US" dirty="0">
                <a:latin typeface="Garamond" panose="02020404030301010803" pitchFamily="18" charset="0"/>
              </a:rPr>
              <a:t> - </a:t>
            </a:r>
            <a:r>
              <a:rPr lang="it-IT" dirty="0">
                <a:latin typeface="Garamond" panose="02020404030301010803" pitchFamily="18" charset="0"/>
              </a:rPr>
              <a:t>L’attività di rilascio dell’autorizzazione AEO</a:t>
            </a:r>
            <a:endParaRPr lang="en-US" dirty="0">
              <a:latin typeface="Garamond" panose="02020404030301010803" pitchFamily="18" charset="0"/>
            </a:endParaRPr>
          </a:p>
        </p:txBody>
      </p:sp>
      <p:sp>
        <p:nvSpPr>
          <p:cNvPr id="3" name="Date Placeholder 3">
            <a:extLst>
              <a:ext uri="{FF2B5EF4-FFF2-40B4-BE49-F238E27FC236}">
                <a16:creationId xmlns:a16="http://schemas.microsoft.com/office/drawing/2014/main" id="{91AF86F2-5503-43F2-A052-21943C9927D1}"/>
              </a:ext>
            </a:extLst>
          </p:cNvPr>
          <p:cNvSpPr txBox="1">
            <a:spLocks/>
          </p:cNvSpPr>
          <p:nvPr/>
        </p:nvSpPr>
        <p:spPr>
          <a:xfrm>
            <a:off x="9922455" y="6041361"/>
            <a:ext cx="1343706" cy="365125"/>
          </a:xfrm>
          <a:prstGeom prst="rect">
            <a:avLst/>
          </a:prstGeom>
        </p:spPr>
        <p:txBody>
          <a:bodyPr vert="horz" lIns="91440" tIns="45720" rIns="91440" bIns="45720" rtlCol="0" anchor="b"/>
          <a:lstStyle>
            <a:defPPr>
              <a:defRPr lang="en-US"/>
            </a:defPPr>
            <a:lvl1pPr marL="0" algn="r"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latin typeface="Garamond" panose="02020404030301010803" pitchFamily="18" charset="0"/>
              </a:rPr>
              <a:t>02/10/2024</a:t>
            </a:r>
          </a:p>
        </p:txBody>
      </p:sp>
      <p:graphicFrame>
        <p:nvGraphicFramePr>
          <p:cNvPr id="7" name="Tabella 6">
            <a:extLst>
              <a:ext uri="{FF2B5EF4-FFF2-40B4-BE49-F238E27FC236}">
                <a16:creationId xmlns:a16="http://schemas.microsoft.com/office/drawing/2014/main" id="{EC3A2FEA-17BC-D53E-CF10-59C939B5D307}"/>
              </a:ext>
            </a:extLst>
          </p:cNvPr>
          <p:cNvGraphicFramePr>
            <a:graphicFrameLocks noGrp="1"/>
          </p:cNvGraphicFramePr>
          <p:nvPr>
            <p:extLst>
              <p:ext uri="{D42A27DB-BD31-4B8C-83A1-F6EECF244321}">
                <p14:modId xmlns:p14="http://schemas.microsoft.com/office/powerpoint/2010/main" val="2817600383"/>
              </p:ext>
            </p:extLst>
          </p:nvPr>
        </p:nvGraphicFramePr>
        <p:xfrm>
          <a:off x="2793999" y="1872465"/>
          <a:ext cx="7258931" cy="3113070"/>
        </p:xfrm>
        <a:graphic>
          <a:graphicData uri="http://schemas.openxmlformats.org/drawingml/2006/table">
            <a:tbl>
              <a:tblPr firstRow="1" firstCol="1" bandRow="1">
                <a:tableStyleId>{5C22544A-7EE6-4342-B048-85BDC9FD1C3A}</a:tableStyleId>
              </a:tblPr>
              <a:tblGrid>
                <a:gridCol w="3154843">
                  <a:extLst>
                    <a:ext uri="{9D8B030D-6E8A-4147-A177-3AD203B41FA5}">
                      <a16:colId xmlns:a16="http://schemas.microsoft.com/office/drawing/2014/main" val="1904577999"/>
                    </a:ext>
                  </a:extLst>
                </a:gridCol>
                <a:gridCol w="4104088">
                  <a:extLst>
                    <a:ext uri="{9D8B030D-6E8A-4147-A177-3AD203B41FA5}">
                      <a16:colId xmlns:a16="http://schemas.microsoft.com/office/drawing/2014/main" val="385588277"/>
                    </a:ext>
                  </a:extLst>
                </a:gridCol>
              </a:tblGrid>
              <a:tr h="311307">
                <a:tc>
                  <a:txBody>
                    <a:bodyPr/>
                    <a:lstStyle/>
                    <a:p>
                      <a:r>
                        <a:rPr lang="it-IT" sz="1100">
                          <a:effectLst/>
                        </a:rPr>
                        <a:t>Ufficio</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r>
                        <a:rPr lang="it-IT" sz="1100">
                          <a:effectLst/>
                        </a:rPr>
                        <a:t>autorizzazioni in carico al 1/10/2024</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567334734"/>
                  </a:ext>
                </a:extLst>
              </a:tr>
              <a:tr h="311307">
                <a:tc>
                  <a:txBody>
                    <a:bodyPr/>
                    <a:lstStyle/>
                    <a:p>
                      <a:r>
                        <a:rPr lang="it-IT" sz="1100">
                          <a:effectLst/>
                        </a:rPr>
                        <a:t>UD Frosinone</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3</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3926675535"/>
                  </a:ext>
                </a:extLst>
              </a:tr>
              <a:tr h="311307">
                <a:tc>
                  <a:txBody>
                    <a:bodyPr/>
                    <a:lstStyle/>
                    <a:p>
                      <a:r>
                        <a:rPr lang="it-IT" sz="1100">
                          <a:effectLst/>
                        </a:rPr>
                        <a:t>UD Civitavecchia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5</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212452478"/>
                  </a:ext>
                </a:extLst>
              </a:tr>
              <a:tr h="311307">
                <a:tc>
                  <a:txBody>
                    <a:bodyPr/>
                    <a:lstStyle/>
                    <a:p>
                      <a:r>
                        <a:rPr lang="it-IT" sz="1100">
                          <a:effectLst/>
                        </a:rPr>
                        <a:t>UD Gaeta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10</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3825193341"/>
                  </a:ext>
                </a:extLst>
              </a:tr>
              <a:tr h="311307">
                <a:tc>
                  <a:txBody>
                    <a:bodyPr/>
                    <a:lstStyle/>
                    <a:p>
                      <a:r>
                        <a:rPr lang="it-IT" sz="1100">
                          <a:effectLst/>
                        </a:rPr>
                        <a:t>UD L'Aquila</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5</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959989073"/>
                  </a:ext>
                </a:extLst>
              </a:tr>
              <a:tr h="311307">
                <a:tc>
                  <a:txBody>
                    <a:bodyPr/>
                    <a:lstStyle/>
                    <a:p>
                      <a:r>
                        <a:rPr lang="it-IT" sz="1100">
                          <a:effectLst/>
                        </a:rPr>
                        <a:t>UD Pescara </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34</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3131817110"/>
                  </a:ext>
                </a:extLst>
              </a:tr>
              <a:tr h="311307">
                <a:tc>
                  <a:txBody>
                    <a:bodyPr/>
                    <a:lstStyle/>
                    <a:p>
                      <a:r>
                        <a:rPr lang="it-IT" sz="1100">
                          <a:effectLst/>
                        </a:rPr>
                        <a:t>UD Roma 1</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32</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3369993304"/>
                  </a:ext>
                </a:extLst>
              </a:tr>
              <a:tr h="311307">
                <a:tc>
                  <a:txBody>
                    <a:bodyPr/>
                    <a:lstStyle/>
                    <a:p>
                      <a:r>
                        <a:rPr lang="it-IT" sz="1100">
                          <a:effectLst/>
                        </a:rPr>
                        <a:t>UD VITERBO </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1</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1602995371"/>
                  </a:ext>
                </a:extLst>
              </a:tr>
              <a:tr h="311307">
                <a:tc>
                  <a:txBody>
                    <a:bodyPr/>
                    <a:lstStyle/>
                    <a:p>
                      <a:r>
                        <a:rPr lang="it-IT" sz="1100">
                          <a:effectLst/>
                        </a:rPr>
                        <a:t>UD Roma 2</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a:effectLst/>
                        </a:rPr>
                        <a:t>22</a:t>
                      </a:r>
                      <a:endParaRPr lang="it-IT" sz="110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3599035437"/>
                  </a:ext>
                </a:extLst>
              </a:tr>
              <a:tr h="311307">
                <a:tc>
                  <a:txBody>
                    <a:bodyPr/>
                    <a:lstStyle/>
                    <a:p>
                      <a:r>
                        <a:rPr lang="it-IT" sz="1100" dirty="0">
                          <a:effectLst/>
                        </a:rPr>
                        <a:t>Totale autorizzazioni valide in carico DT IV</a:t>
                      </a:r>
                      <a:endParaRPr lang="it-IT" sz="1100" dirty="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tc>
                  <a:txBody>
                    <a:bodyPr/>
                    <a:lstStyle/>
                    <a:p>
                      <a:pPr algn="r"/>
                      <a:r>
                        <a:rPr lang="it-IT" sz="1100" dirty="0">
                          <a:effectLst/>
                        </a:rPr>
                        <a:t>112</a:t>
                      </a:r>
                      <a:endParaRPr lang="it-IT" sz="1100" dirty="0">
                        <a:effectLst/>
                        <a:latin typeface="Aptos" panose="020B0004020202020204" pitchFamily="34" charset="0"/>
                        <a:ea typeface="Aptos" panose="020B0004020202020204" pitchFamily="34" charset="0"/>
                        <a:cs typeface="Aptos" panose="020B0004020202020204" pitchFamily="34" charset="0"/>
                      </a:endParaRPr>
                    </a:p>
                  </a:txBody>
                  <a:tcPr marL="44450" marR="44450" marT="0" marB="0" anchor="b"/>
                </a:tc>
                <a:extLst>
                  <a:ext uri="{0D108BD9-81ED-4DB2-BD59-A6C34878D82A}">
                    <a16:rowId xmlns:a16="http://schemas.microsoft.com/office/drawing/2014/main" val="3588886522"/>
                  </a:ext>
                </a:extLst>
              </a:tr>
            </a:tbl>
          </a:graphicData>
        </a:graphic>
      </p:graphicFrame>
      <p:sp>
        <p:nvSpPr>
          <p:cNvPr id="9" name="CasellaDiTesto 8">
            <a:extLst>
              <a:ext uri="{FF2B5EF4-FFF2-40B4-BE49-F238E27FC236}">
                <a16:creationId xmlns:a16="http://schemas.microsoft.com/office/drawing/2014/main" id="{11A51D50-8E85-585B-2F03-E82F5648F964}"/>
              </a:ext>
            </a:extLst>
          </p:cNvPr>
          <p:cNvSpPr txBox="1"/>
          <p:nvPr/>
        </p:nvSpPr>
        <p:spPr>
          <a:xfrm>
            <a:off x="5527497" y="4764286"/>
            <a:ext cx="195209" cy="195445"/>
          </a:xfrm>
          <a:prstGeom prst="rect">
            <a:avLst/>
          </a:prstGeom>
          <a:solidFill>
            <a:srgbClr val="002060"/>
          </a:solidFill>
        </p:spPr>
        <p:txBody>
          <a:bodyPr wrap="square" rtlCol="0">
            <a:spAutoFit/>
          </a:bodyPr>
          <a:lstStyle/>
          <a:p>
            <a:endParaRPr lang="it-IT" dirty="0">
              <a:solidFill>
                <a:srgbClr val="002060"/>
              </a:solidFill>
            </a:endParaRPr>
          </a:p>
        </p:txBody>
      </p:sp>
    </p:spTree>
    <p:extLst>
      <p:ext uri="{BB962C8B-B14F-4D97-AF65-F5344CB8AC3E}">
        <p14:creationId xmlns:p14="http://schemas.microsoft.com/office/powerpoint/2010/main" val="1615889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BB5BBBE-B372-A4E7-6C64-CE60E2DBC0D3}"/>
              </a:ext>
            </a:extLst>
          </p:cNvPr>
          <p:cNvSpPr txBox="1"/>
          <p:nvPr/>
        </p:nvSpPr>
        <p:spPr>
          <a:xfrm>
            <a:off x="884390" y="5718131"/>
            <a:ext cx="1004644" cy="221264"/>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Fonte dati: AIDA-AEO</a:t>
            </a:r>
          </a:p>
          <a:p>
            <a:pPr marL="0" marR="0" lvl="0" indent="0" defTabSz="342900" eaLnBrk="1" fontAlgn="auto" latinLnBrk="0" hangingPunct="1">
              <a:lnSpc>
                <a:spcPct val="100000"/>
              </a:lnSpc>
              <a:spcBef>
                <a:spcPts val="0"/>
              </a:spcBef>
              <a:spcAft>
                <a:spcPts val="0"/>
              </a:spcAft>
              <a:buClrTx/>
              <a:buSzTx/>
              <a:buFontTx/>
              <a:buNone/>
              <a:tabLst/>
              <a:defRPr/>
            </a:pP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Dati al </a:t>
            </a:r>
            <a:r>
              <a:rPr lang="it-IT" sz="600" i="1" kern="0" dirty="0">
                <a:solidFill>
                  <a:srgbClr val="003399"/>
                </a:solidFill>
                <a:latin typeface="Calibri" panose="020F0502020204030204"/>
              </a:rPr>
              <a:t>15</a:t>
            </a:r>
            <a:r>
              <a:rPr kumimoji="0" lang="it-IT" sz="600" b="0" i="1" u="none" strike="noStrike" kern="0" cap="none" spc="0" normalizeH="0" baseline="0" noProof="0" dirty="0">
                <a:ln>
                  <a:noFill/>
                </a:ln>
                <a:solidFill>
                  <a:srgbClr val="003399"/>
                </a:solidFill>
                <a:effectLst/>
                <a:uLnTx/>
                <a:uFillTx/>
                <a:latin typeface="Calibri" panose="020F0502020204030204"/>
                <a:ea typeface="+mn-ea"/>
                <a:cs typeface="+mn-cs"/>
              </a:rPr>
              <a:t>/09/2024</a:t>
            </a:r>
          </a:p>
        </p:txBody>
      </p:sp>
      <p:sp>
        <p:nvSpPr>
          <p:cNvPr id="4" name="Text Box 2">
            <a:extLst>
              <a:ext uri="{FF2B5EF4-FFF2-40B4-BE49-F238E27FC236}">
                <a16:creationId xmlns:a16="http://schemas.microsoft.com/office/drawing/2014/main" id="{B80D67A8-5134-A3D0-AEB9-00DEDF087139}"/>
              </a:ext>
            </a:extLst>
          </p:cNvPr>
          <p:cNvSpPr txBox="1">
            <a:spLocks noChangeArrowheads="1"/>
          </p:cNvSpPr>
          <p:nvPr/>
        </p:nvSpPr>
        <p:spPr bwMode="auto">
          <a:xfrm>
            <a:off x="2600064" y="634944"/>
            <a:ext cx="7452866" cy="954107"/>
          </a:xfrm>
          <a:prstGeom prst="rect">
            <a:avLst/>
          </a:prstGeom>
          <a:noFill/>
          <a:ln w="9525" algn="ctr">
            <a:noFill/>
            <a:miter lim="800000"/>
            <a:headEnd/>
            <a:tailEnd/>
          </a:ln>
          <a:effectLst/>
        </p:spPr>
        <p:txBody>
          <a:bodyPr wrap="square">
            <a:spAutoFit/>
          </a:bodyPr>
          <a:lstStyle/>
          <a:p>
            <a:pPr algn="ctr" defTabSz="914400"/>
            <a:r>
              <a:rPr lang="it-IT" sz="2800" b="1" dirty="0">
                <a:solidFill>
                  <a:prstClr val="black"/>
                </a:solidFill>
                <a:latin typeface="Garamond" panose="02020404030301010803" pitchFamily="18" charset="0"/>
              </a:rPr>
              <a:t>Autorizzazioni AEO rilasciate dagli UD della Direzione Territoriale – Lazio e Abruzzo</a:t>
            </a:r>
          </a:p>
        </p:txBody>
      </p:sp>
      <p:sp>
        <p:nvSpPr>
          <p:cNvPr id="5" name="Footer Placeholder 4">
            <a:extLst>
              <a:ext uri="{FF2B5EF4-FFF2-40B4-BE49-F238E27FC236}">
                <a16:creationId xmlns:a16="http://schemas.microsoft.com/office/drawing/2014/main" id="{D51EE93E-6915-921A-E299-94ACDB251619}"/>
              </a:ext>
            </a:extLst>
          </p:cNvPr>
          <p:cNvSpPr txBox="1">
            <a:spLocks/>
          </p:cNvSpPr>
          <p:nvPr/>
        </p:nvSpPr>
        <p:spPr>
          <a:xfrm>
            <a:off x="451514" y="6041362"/>
            <a:ext cx="8644320" cy="365125"/>
          </a:xfrm>
          <a:prstGeom prst="rect">
            <a:avLst/>
          </a:prstGeom>
        </p:spPr>
        <p:txBody>
          <a:bodyPr vert="horz" lIns="91440" tIns="45720" rIns="91440" bIns="45720" rtlCol="0" anchor="b"/>
          <a:lstStyle>
            <a:defPPr>
              <a:defRPr lang="en-US"/>
            </a:defPPr>
            <a:lvl1pPr marL="0" algn="l"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dirty="0">
                <a:latin typeface="Garamond" panose="02020404030301010803" pitchFamily="18" charset="0"/>
              </a:rPr>
              <a:t>AGENZIA DELLE DOGANE E DEI MONOPOLI</a:t>
            </a:r>
            <a:r>
              <a:rPr lang="en-US" dirty="0">
                <a:latin typeface="Garamond" panose="02020404030301010803" pitchFamily="18" charset="0"/>
              </a:rPr>
              <a:t> - </a:t>
            </a:r>
            <a:r>
              <a:rPr lang="it-IT" dirty="0">
                <a:latin typeface="Garamond" panose="02020404030301010803" pitchFamily="18" charset="0"/>
              </a:rPr>
              <a:t>L’attività di rilascio dell’autorizzazione AEO</a:t>
            </a:r>
            <a:endParaRPr lang="en-US" dirty="0">
              <a:latin typeface="Garamond" panose="02020404030301010803" pitchFamily="18" charset="0"/>
            </a:endParaRPr>
          </a:p>
        </p:txBody>
      </p:sp>
      <p:graphicFrame>
        <p:nvGraphicFramePr>
          <p:cNvPr id="8" name="Grafico 7">
            <a:extLst>
              <a:ext uri="{FF2B5EF4-FFF2-40B4-BE49-F238E27FC236}">
                <a16:creationId xmlns:a16="http://schemas.microsoft.com/office/drawing/2014/main" id="{5689FFA1-C299-7CED-6345-41FA4FEBF7C0}"/>
              </a:ext>
            </a:extLst>
          </p:cNvPr>
          <p:cNvGraphicFramePr>
            <a:graphicFrameLocks/>
          </p:cNvGraphicFramePr>
          <p:nvPr/>
        </p:nvGraphicFramePr>
        <p:xfrm>
          <a:off x="3359943" y="1769268"/>
          <a:ext cx="5472113" cy="3319463"/>
        </p:xfrm>
        <a:graphic>
          <a:graphicData uri="http://schemas.openxmlformats.org/drawingml/2006/chart">
            <c:chart xmlns:c="http://schemas.openxmlformats.org/drawingml/2006/chart" xmlns:r="http://schemas.openxmlformats.org/officeDocument/2006/relationships" r:id="rId2"/>
          </a:graphicData>
        </a:graphic>
      </p:graphicFrame>
      <p:sp>
        <p:nvSpPr>
          <p:cNvPr id="3" name="Date Placeholder 3">
            <a:extLst>
              <a:ext uri="{FF2B5EF4-FFF2-40B4-BE49-F238E27FC236}">
                <a16:creationId xmlns:a16="http://schemas.microsoft.com/office/drawing/2014/main" id="{91AF86F2-5503-43F2-A052-21943C9927D1}"/>
              </a:ext>
            </a:extLst>
          </p:cNvPr>
          <p:cNvSpPr txBox="1">
            <a:spLocks/>
          </p:cNvSpPr>
          <p:nvPr/>
        </p:nvSpPr>
        <p:spPr>
          <a:xfrm>
            <a:off x="9922455" y="6041361"/>
            <a:ext cx="1343706" cy="365125"/>
          </a:xfrm>
          <a:prstGeom prst="rect">
            <a:avLst/>
          </a:prstGeom>
        </p:spPr>
        <p:txBody>
          <a:bodyPr vert="horz" lIns="91440" tIns="45720" rIns="91440" bIns="45720" rtlCol="0" anchor="b"/>
          <a:lstStyle>
            <a:defPPr>
              <a:defRPr lang="en-US"/>
            </a:defPPr>
            <a:lvl1pPr marL="0" algn="r" defTabSz="457200" rtl="0" eaLnBrk="1" latinLnBrk="0" hangingPunct="1">
              <a:defRPr sz="900" kern="1200">
                <a:solidFill>
                  <a:srgbClr val="003399"/>
                </a:solidFill>
                <a:latin typeface="Helvetica LT Std Cond" panose="020B05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latin typeface="Garamond" panose="02020404030301010803" pitchFamily="18" charset="0"/>
              </a:rPr>
              <a:t>02/10/2024</a:t>
            </a:r>
          </a:p>
        </p:txBody>
      </p:sp>
    </p:spTree>
    <p:extLst>
      <p:ext uri="{BB962C8B-B14F-4D97-AF65-F5344CB8AC3E}">
        <p14:creationId xmlns:p14="http://schemas.microsoft.com/office/powerpoint/2010/main" val="2150761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Sezione">
  <a:themeElements>
    <a:clrScheme name="Sezion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zion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zion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Citazione">
  <a:themeElements>
    <a:clrScheme name="Personalizzato 6">
      <a:dk1>
        <a:srgbClr val="003399"/>
      </a:dk1>
      <a:lt1>
        <a:sysClr val="window" lastClr="FFFFFF"/>
      </a:lt1>
      <a:dk2>
        <a:srgbClr val="FFFFFF"/>
      </a:dk2>
      <a:lt2>
        <a:srgbClr val="636363"/>
      </a:lt2>
      <a:accent1>
        <a:srgbClr val="003399"/>
      </a:accent1>
      <a:accent2>
        <a:srgbClr val="6886C4"/>
      </a:accent2>
      <a:accent3>
        <a:srgbClr val="AEBFE0"/>
      </a:accent3>
      <a:accent4>
        <a:srgbClr val="EFB251"/>
      </a:accent4>
      <a:accent5>
        <a:srgbClr val="EF755F"/>
      </a:accent5>
      <a:accent6>
        <a:srgbClr val="ED515C"/>
      </a:accent6>
      <a:hlink>
        <a:srgbClr val="8F8F8F"/>
      </a:hlink>
      <a:folHlink>
        <a:srgbClr val="A5A5A5"/>
      </a:folHlink>
    </a:clrScheme>
    <a:fontScheme name="Magneti Marelli">
      <a:majorFont>
        <a:latin typeface="Arial"/>
        <a:ea typeface=""/>
        <a:cs typeface=""/>
      </a:majorFont>
      <a:minorFont>
        <a:latin typeface="Arial"/>
        <a:ea typeface=""/>
        <a:cs typeface=""/>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8993</TotalTime>
  <Words>1104</Words>
  <Application>Microsoft Office PowerPoint</Application>
  <PresentationFormat>Widescreen</PresentationFormat>
  <Paragraphs>164</Paragraphs>
  <Slides>13</Slides>
  <Notes>2</Notes>
  <HiddenSlides>0</HiddenSlides>
  <MMClips>0</MMClips>
  <ScaleCrop>false</ScaleCrop>
  <HeadingPairs>
    <vt:vector size="6" baseType="variant">
      <vt:variant>
        <vt:lpstr>Caratteri utilizzati</vt:lpstr>
      </vt:variant>
      <vt:variant>
        <vt:i4>9</vt:i4>
      </vt:variant>
      <vt:variant>
        <vt:lpstr>Tema</vt:lpstr>
      </vt:variant>
      <vt:variant>
        <vt:i4>2</vt:i4>
      </vt:variant>
      <vt:variant>
        <vt:lpstr>Titoli diapositive</vt:lpstr>
      </vt:variant>
      <vt:variant>
        <vt:i4>13</vt:i4>
      </vt:variant>
    </vt:vector>
  </HeadingPairs>
  <TitlesOfParts>
    <vt:vector size="24" baseType="lpstr">
      <vt:lpstr>Aptos</vt:lpstr>
      <vt:lpstr>Aptos Narrow</vt:lpstr>
      <vt:lpstr>Calibri</vt:lpstr>
      <vt:lpstr>Century Gothic</vt:lpstr>
      <vt:lpstr>Garamond</vt:lpstr>
      <vt:lpstr>Helvetica LT Std Cond</vt:lpstr>
      <vt:lpstr>Times New Roman</vt:lpstr>
      <vt:lpstr>Wingdings 2</vt:lpstr>
      <vt:lpstr>Wingdings 3</vt:lpstr>
      <vt:lpstr>Sezione</vt:lpstr>
      <vt:lpstr>Citazione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giuseppe.storelli@adm.gov.it</dc:creator>
  <cp:lastModifiedBy>MASTRANTONIO FRANCESCO</cp:lastModifiedBy>
  <cp:revision>116</cp:revision>
  <cp:lastPrinted>2024-09-16T10:27:32Z</cp:lastPrinted>
  <dcterms:created xsi:type="dcterms:W3CDTF">2018-03-06T13:17:14Z</dcterms:created>
  <dcterms:modified xsi:type="dcterms:W3CDTF">2024-10-29T18:15:38Z</dcterms:modified>
</cp:coreProperties>
</file>