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9"/>
  </p:notesMasterIdLst>
  <p:sldIdLst>
    <p:sldId id="256" r:id="rId5"/>
    <p:sldId id="2048" r:id="rId6"/>
    <p:sldId id="4598" r:id="rId7"/>
    <p:sldId id="4597" r:id="rId8"/>
    <p:sldId id="4599" r:id="rId9"/>
    <p:sldId id="4600" r:id="rId10"/>
    <p:sldId id="4602" r:id="rId11"/>
    <p:sldId id="4604" r:id="rId12"/>
    <p:sldId id="485" r:id="rId13"/>
    <p:sldId id="500" r:id="rId14"/>
    <p:sldId id="4605" r:id="rId15"/>
    <p:sldId id="504" r:id="rId16"/>
    <p:sldId id="4606" r:id="rId17"/>
    <p:sldId id="1242" r:id="rId18"/>
  </p:sldIdLst>
  <p:sldSz cx="12192000" cy="6858000"/>
  <p:notesSz cx="6797675" cy="9929813"/>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572" userDrawn="1">
          <p15:clr>
            <a:srgbClr val="A4A3A4"/>
          </p15:clr>
        </p15:guide>
        <p15:guide id="2" pos="3863" userDrawn="1">
          <p15:clr>
            <a:srgbClr val="A4A3A4"/>
          </p15:clr>
        </p15:guide>
        <p15:guide id="3" orient="horz" pos="254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2CB"/>
    <a:srgbClr val="005C9D"/>
    <a:srgbClr val="0069A7"/>
    <a:srgbClr val="10374B"/>
    <a:srgbClr val="174983"/>
    <a:srgbClr val="53C1E4"/>
    <a:srgbClr val="00A2C0"/>
    <a:srgbClr val="00B2DF"/>
    <a:srgbClr val="0081BC"/>
    <a:srgbClr val="00A3D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778" autoAdjust="0"/>
    <p:restoredTop sz="93792" autoAdjust="0"/>
  </p:normalViewPr>
  <p:slideViewPr>
    <p:cSldViewPr snapToGrid="0" snapToObjects="1" showGuides="1">
      <p:cViewPr varScale="1">
        <p:scale>
          <a:sx n="61" d="100"/>
          <a:sy n="61" d="100"/>
        </p:scale>
        <p:origin x="784" y="52"/>
      </p:cViewPr>
      <p:guideLst>
        <p:guide orient="horz" pos="572"/>
        <p:guide pos="3863"/>
        <p:guide orient="horz" pos="2546"/>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1" y="0"/>
            <a:ext cx="2945659" cy="498215"/>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50444" y="0"/>
            <a:ext cx="2945659" cy="498215"/>
          </a:xfrm>
          <a:prstGeom prst="rect">
            <a:avLst/>
          </a:prstGeom>
        </p:spPr>
        <p:txBody>
          <a:bodyPr vert="horz" lIns="91440" tIns="45720" rIns="91440" bIns="45720" rtlCol="0"/>
          <a:lstStyle>
            <a:lvl1pPr algn="r">
              <a:defRPr sz="1200"/>
            </a:lvl1pPr>
          </a:lstStyle>
          <a:p>
            <a:fld id="{B35369DA-A5B8-8C44-A3FB-0B3C33168224}" type="datetimeFigureOut">
              <a:rPr lang="it-IT" smtClean="0"/>
              <a:t>16/06/2025</a:t>
            </a:fld>
            <a:endParaRPr lang="it-IT"/>
          </a:p>
        </p:txBody>
      </p:sp>
      <p:sp>
        <p:nvSpPr>
          <p:cNvPr id="4" name="Segnaposto immagine diapositiva 3"/>
          <p:cNvSpPr>
            <a:spLocks noGrp="1" noRot="1" noChangeAspect="1"/>
          </p:cNvSpPr>
          <p:nvPr>
            <p:ph type="sldImg" idx="2"/>
          </p:nvPr>
        </p:nvSpPr>
        <p:spPr>
          <a:xfrm>
            <a:off x="420688" y="1241425"/>
            <a:ext cx="5956300" cy="3351213"/>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79768" y="4778722"/>
            <a:ext cx="5438140" cy="3909864"/>
          </a:xfrm>
          <a:prstGeom prst="rect">
            <a:avLst/>
          </a:prstGeom>
        </p:spPr>
        <p:txBody>
          <a:bodyPr vert="horz" lIns="91440" tIns="45720" rIns="91440" bIns="45720" rtlCol="0"/>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1" y="9431600"/>
            <a:ext cx="2945659" cy="498214"/>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50444" y="9431600"/>
            <a:ext cx="2945659" cy="498214"/>
          </a:xfrm>
          <a:prstGeom prst="rect">
            <a:avLst/>
          </a:prstGeom>
        </p:spPr>
        <p:txBody>
          <a:bodyPr vert="horz" lIns="91440" tIns="45720" rIns="91440" bIns="45720" rtlCol="0" anchor="b"/>
          <a:lstStyle>
            <a:lvl1pPr algn="r">
              <a:defRPr sz="1200"/>
            </a:lvl1pPr>
          </a:lstStyle>
          <a:p>
            <a:fld id="{0E9679CF-FD6B-8B41-A0A4-D527132FA2B4}" type="slidenum">
              <a:rPr lang="it-IT" smtClean="0"/>
              <a:t>‹N›</a:t>
            </a:fld>
            <a:endParaRPr lang="it-IT"/>
          </a:p>
        </p:txBody>
      </p:sp>
    </p:spTree>
    <p:extLst>
      <p:ext uri="{BB962C8B-B14F-4D97-AF65-F5344CB8AC3E}">
        <p14:creationId xmlns:p14="http://schemas.microsoft.com/office/powerpoint/2010/main" val="22620252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home.ilfisco.it/perl/fol-new.pl?log-ckey=%2412369837;log-ssckey=2f0d5fbe54793aa22daaaf139ba93335-590;cmd-doc=222591"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a:p>
            <a:endParaRPr lang="it-IT" dirty="0"/>
          </a:p>
          <a:p>
            <a:endParaRPr lang="it-IT" dirty="0"/>
          </a:p>
        </p:txBody>
      </p:sp>
      <p:sp>
        <p:nvSpPr>
          <p:cNvPr id="4" name="Segnaposto numero diapositiva 3"/>
          <p:cNvSpPr>
            <a:spLocks noGrp="1"/>
          </p:cNvSpPr>
          <p:nvPr>
            <p:ph type="sldNum" sz="quarter" idx="5"/>
          </p:nvPr>
        </p:nvSpPr>
        <p:spPr/>
        <p:txBody>
          <a:bodyPr/>
          <a:lstStyle/>
          <a:p>
            <a:fld id="{8379344A-0D00-4318-ABE4-5290854441B6}" type="slidenum">
              <a:rPr lang="it-IT" smtClean="0"/>
              <a:t>1</a:t>
            </a:fld>
            <a:endParaRPr lang="it-IT"/>
          </a:p>
        </p:txBody>
      </p:sp>
    </p:spTree>
    <p:extLst>
      <p:ext uri="{BB962C8B-B14F-4D97-AF65-F5344CB8AC3E}">
        <p14:creationId xmlns:p14="http://schemas.microsoft.com/office/powerpoint/2010/main" val="20935325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0E9679CF-FD6B-8B41-A0A4-D527132FA2B4}" type="slidenum">
              <a:rPr lang="it-IT" smtClean="0"/>
              <a:t>9</a:t>
            </a:fld>
            <a:endParaRPr lang="it-IT"/>
          </a:p>
        </p:txBody>
      </p:sp>
    </p:spTree>
    <p:extLst>
      <p:ext uri="{BB962C8B-B14F-4D97-AF65-F5344CB8AC3E}">
        <p14:creationId xmlns:p14="http://schemas.microsoft.com/office/powerpoint/2010/main" val="33878697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a:t>Coerentemente con quanto sopra, secondo l’Amministrazione, la </a:t>
            </a:r>
            <a:r>
              <a:rPr lang="it-IT" i="1" dirty="0"/>
              <a:t>ratio</a:t>
            </a:r>
            <a:r>
              <a:rPr lang="it-IT" dirty="0"/>
              <a:t> sottesa alle disposizioni dei commi 2 e 3, ultima parte, dell’</a:t>
            </a:r>
            <a:r>
              <a:rPr lang="it-IT" u="none" strike="noStrike" dirty="0">
                <a:solidFill>
                  <a:srgbClr val="006EAE"/>
                </a:solidFill>
                <a:effectLst/>
                <a:hlinkClick r:id="rId3"/>
              </a:rPr>
              <a:t>art. 51</a:t>
            </a:r>
            <a:r>
              <a:rPr lang="it-IT" dirty="0"/>
              <a:t> del T.U.I.R. non viene meno nell’ipotesi in cui tali beni e servizi siano erogati </a:t>
            </a:r>
            <a:r>
              <a:rPr lang="it-IT" b="1" dirty="0"/>
              <a:t>a titolo premiale</a:t>
            </a:r>
            <a:r>
              <a:rPr lang="it-IT" dirty="0"/>
              <a:t>, ovvero per gratificare i lavoratori del raggiungimento di un </a:t>
            </a:r>
            <a:r>
              <a:rPr lang="it-IT" b="1" dirty="0"/>
              <a:t>obiettivo aziendale</a:t>
            </a:r>
            <a:r>
              <a:rPr lang="it-IT" dirty="0"/>
              <a:t>, posto che “in tale ipotesi, infatti, si ritiene prevalente l’aspetto di </a:t>
            </a:r>
            <a:r>
              <a:rPr lang="it-IT" b="1" dirty="0"/>
              <a:t>fidelizzazione</a:t>
            </a:r>
            <a:r>
              <a:rPr lang="it-IT" dirty="0"/>
              <a:t>, che non viene meno anche nell’ipotesi di una graduazione nell’erogazione, sempreché tale ripartizione non trovi giustificazione nella valutazione dell’attività lavorativa del dipendente, sia singolarmente considerato che in gruppo, ovvero su valutazioni strettamente connesse alla prestazione lavorativa”. Pertanto, un piano di </a:t>
            </a:r>
            <a:r>
              <a:rPr lang="it-IT" i="1" dirty="0"/>
              <a:t>Welfare</a:t>
            </a:r>
            <a:r>
              <a:rPr lang="it-IT" dirty="0"/>
              <a:t> condizionato al raggiungimento di </a:t>
            </a:r>
            <a:r>
              <a:rPr lang="it-IT" i="1" dirty="0"/>
              <a:t>performance</a:t>
            </a:r>
            <a:r>
              <a:rPr lang="it-IT" dirty="0"/>
              <a:t> individuali non dovrebbe godere delle norme fiscali di favore. </a:t>
            </a:r>
            <a:br>
              <a:rPr lang="it-IT" dirty="0"/>
            </a:br>
            <a:endParaRPr lang="it-IT" dirty="0"/>
          </a:p>
        </p:txBody>
      </p:sp>
      <p:sp>
        <p:nvSpPr>
          <p:cNvPr id="4" name="Segnaposto numero diapositiva 3"/>
          <p:cNvSpPr>
            <a:spLocks noGrp="1"/>
          </p:cNvSpPr>
          <p:nvPr>
            <p:ph type="sldNum" sz="quarter" idx="5"/>
          </p:nvPr>
        </p:nvSpPr>
        <p:spPr/>
        <p:txBody>
          <a:bodyPr/>
          <a:lstStyle/>
          <a:p>
            <a:fld id="{0E9679CF-FD6B-8B41-A0A4-D527132FA2B4}" type="slidenum">
              <a:rPr lang="it-IT" smtClean="0"/>
              <a:t>10</a:t>
            </a:fld>
            <a:endParaRPr lang="it-IT"/>
          </a:p>
        </p:txBody>
      </p:sp>
    </p:spTree>
    <p:extLst>
      <p:ext uri="{BB962C8B-B14F-4D97-AF65-F5344CB8AC3E}">
        <p14:creationId xmlns:p14="http://schemas.microsoft.com/office/powerpoint/2010/main" val="42899356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a:t>Qui</a:t>
            </a:r>
            <a:endParaRPr lang="it-IT" altLang="ja-JP" dirty="0"/>
          </a:p>
        </p:txBody>
      </p:sp>
      <p:sp>
        <p:nvSpPr>
          <p:cNvPr id="4" name="Segnaposto numero diapositiva 3"/>
          <p:cNvSpPr>
            <a:spLocks noGrp="1"/>
          </p:cNvSpPr>
          <p:nvPr>
            <p:ph type="sldNum" sz="quarter" idx="5"/>
          </p:nvPr>
        </p:nvSpPr>
        <p:spPr/>
        <p:txBody>
          <a:bodyPr/>
          <a:lstStyle/>
          <a:p>
            <a:fld id="{0E9679CF-FD6B-8B41-A0A4-D527132FA2B4}" type="slidenum">
              <a:rPr lang="it-IT" smtClean="0"/>
              <a:t>12</a:t>
            </a:fld>
            <a:endParaRPr lang="it-IT"/>
          </a:p>
        </p:txBody>
      </p:sp>
    </p:spTree>
    <p:extLst>
      <p:ext uri="{BB962C8B-B14F-4D97-AF65-F5344CB8AC3E}">
        <p14:creationId xmlns:p14="http://schemas.microsoft.com/office/powerpoint/2010/main" val="14390557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0FB33CA-6AD8-8A38-AB22-72276B1CE7B7}"/>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D1CED325-AA94-D914-3E7A-851B581EA41C}"/>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ACAA6909-7C22-45CA-88AE-175DC6E4F635}"/>
              </a:ext>
            </a:extLst>
          </p:cNvPr>
          <p:cNvSpPr>
            <a:spLocks noGrp="1"/>
          </p:cNvSpPr>
          <p:nvPr>
            <p:ph type="body" idx="1"/>
          </p:nvPr>
        </p:nvSpPr>
        <p:spPr/>
        <p:txBody>
          <a:bodyPr/>
          <a:lstStyle/>
          <a:p>
            <a:r>
              <a:rPr lang="it-IT" dirty="0"/>
              <a:t>Qui</a:t>
            </a:r>
            <a:endParaRPr lang="it-IT" altLang="ja-JP" dirty="0"/>
          </a:p>
        </p:txBody>
      </p:sp>
      <p:sp>
        <p:nvSpPr>
          <p:cNvPr id="4" name="Segnaposto numero diapositiva 3">
            <a:extLst>
              <a:ext uri="{FF2B5EF4-FFF2-40B4-BE49-F238E27FC236}">
                <a16:creationId xmlns:a16="http://schemas.microsoft.com/office/drawing/2014/main" id="{F11608B4-2336-6EA8-8C85-C2A9CF95A8F9}"/>
              </a:ext>
            </a:extLst>
          </p:cNvPr>
          <p:cNvSpPr>
            <a:spLocks noGrp="1"/>
          </p:cNvSpPr>
          <p:nvPr>
            <p:ph type="sldNum" sz="quarter" idx="5"/>
          </p:nvPr>
        </p:nvSpPr>
        <p:spPr/>
        <p:txBody>
          <a:bodyPr/>
          <a:lstStyle/>
          <a:p>
            <a:fld id="{0E9679CF-FD6B-8B41-A0A4-D527132FA2B4}" type="slidenum">
              <a:rPr lang="it-IT" smtClean="0"/>
              <a:t>13</a:t>
            </a:fld>
            <a:endParaRPr lang="it-IT"/>
          </a:p>
        </p:txBody>
      </p:sp>
    </p:spTree>
    <p:extLst>
      <p:ext uri="{BB962C8B-B14F-4D97-AF65-F5344CB8AC3E}">
        <p14:creationId xmlns:p14="http://schemas.microsoft.com/office/powerpoint/2010/main" val="31328274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fld id="{8379344A-0D00-4318-ABE4-5290854441B6}" type="slidenum">
              <a:rPr lang="it-IT" smtClean="0"/>
              <a:t>14</a:t>
            </a:fld>
            <a:endParaRPr lang="it-IT"/>
          </a:p>
        </p:txBody>
      </p:sp>
    </p:spTree>
    <p:extLst>
      <p:ext uri="{BB962C8B-B14F-4D97-AF65-F5344CB8AC3E}">
        <p14:creationId xmlns:p14="http://schemas.microsoft.com/office/powerpoint/2010/main" val="4313107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a titolo">
    <p:spTree>
      <p:nvGrpSpPr>
        <p:cNvPr id="1" name=""/>
        <p:cNvGrpSpPr/>
        <p:nvPr/>
      </p:nvGrpSpPr>
      <p:grpSpPr>
        <a:xfrm>
          <a:off x="0" y="0"/>
          <a:ext cx="0" cy="0"/>
          <a:chOff x="0" y="0"/>
          <a:chExt cx="0" cy="0"/>
        </a:xfrm>
      </p:grpSpPr>
      <p:grpSp>
        <p:nvGrpSpPr>
          <p:cNvPr id="7" name="Gruppo 6">
            <a:extLst>
              <a:ext uri="{FF2B5EF4-FFF2-40B4-BE49-F238E27FC236}">
                <a16:creationId xmlns:a16="http://schemas.microsoft.com/office/drawing/2014/main" id="{CB48FACC-6976-514D-9180-569DC11B9ABB}"/>
              </a:ext>
            </a:extLst>
          </p:cNvPr>
          <p:cNvGrpSpPr>
            <a:grpSpLocks/>
          </p:cNvGrpSpPr>
          <p:nvPr userDrawn="1"/>
        </p:nvGrpSpPr>
        <p:grpSpPr>
          <a:xfrm>
            <a:off x="-1990694" y="-89479"/>
            <a:ext cx="7533847" cy="7723555"/>
            <a:chOff x="-1774567" y="-19829"/>
            <a:chExt cx="6662903" cy="6910907"/>
          </a:xfrm>
        </p:grpSpPr>
        <p:sp>
          <p:nvSpPr>
            <p:cNvPr id="8" name="Figura a mano libera 7">
              <a:extLst>
                <a:ext uri="{FF2B5EF4-FFF2-40B4-BE49-F238E27FC236}">
                  <a16:creationId xmlns:a16="http://schemas.microsoft.com/office/drawing/2014/main" id="{FFA6FC71-FD55-7942-A9D3-FBF7A8A3C233}"/>
                </a:ext>
              </a:extLst>
            </p:cNvPr>
            <p:cNvSpPr/>
            <p:nvPr/>
          </p:nvSpPr>
          <p:spPr>
            <a:xfrm flipH="1">
              <a:off x="-1262750" y="-13888"/>
              <a:ext cx="6151086" cy="6904965"/>
            </a:xfrm>
            <a:custGeom>
              <a:avLst/>
              <a:gdLst>
                <a:gd name="connsiteX0" fmla="*/ 503525 w 978851"/>
                <a:gd name="connsiteY0" fmla="*/ 0 h 930512"/>
                <a:gd name="connsiteX1" fmla="*/ 978851 w 978851"/>
                <a:gd name="connsiteY1" fmla="*/ 4028 h 930512"/>
                <a:gd name="connsiteX2" fmla="*/ 467271 w 978851"/>
                <a:gd name="connsiteY2" fmla="*/ 930512 h 930512"/>
                <a:gd name="connsiteX3" fmla="*/ 0 w 978851"/>
                <a:gd name="connsiteY3" fmla="*/ 926484 h 930512"/>
                <a:gd name="connsiteX4" fmla="*/ 503525 w 978851"/>
                <a:gd name="connsiteY4" fmla="*/ 0 h 930512"/>
                <a:gd name="connsiteX0" fmla="*/ 503525 w 992392"/>
                <a:gd name="connsiteY0" fmla="*/ 5636 h 936148"/>
                <a:gd name="connsiteX1" fmla="*/ 992392 w 992392"/>
                <a:gd name="connsiteY1" fmla="*/ 0 h 936148"/>
                <a:gd name="connsiteX2" fmla="*/ 467271 w 992392"/>
                <a:gd name="connsiteY2" fmla="*/ 936148 h 936148"/>
                <a:gd name="connsiteX3" fmla="*/ 0 w 992392"/>
                <a:gd name="connsiteY3" fmla="*/ 932120 h 936148"/>
                <a:gd name="connsiteX4" fmla="*/ 503525 w 992392"/>
                <a:gd name="connsiteY4" fmla="*/ 5636 h 936148"/>
                <a:gd name="connsiteX0" fmla="*/ 496755 w 992392"/>
                <a:gd name="connsiteY0" fmla="*/ 2415 h 936148"/>
                <a:gd name="connsiteX1" fmla="*/ 992392 w 992392"/>
                <a:gd name="connsiteY1" fmla="*/ 0 h 936148"/>
                <a:gd name="connsiteX2" fmla="*/ 467271 w 992392"/>
                <a:gd name="connsiteY2" fmla="*/ 936148 h 936148"/>
                <a:gd name="connsiteX3" fmla="*/ 0 w 992392"/>
                <a:gd name="connsiteY3" fmla="*/ 932120 h 936148"/>
                <a:gd name="connsiteX4" fmla="*/ 496755 w 992392"/>
                <a:gd name="connsiteY4" fmla="*/ 2415 h 936148"/>
                <a:gd name="connsiteX0" fmla="*/ 496755 w 992392"/>
                <a:gd name="connsiteY0" fmla="*/ 2415 h 936148"/>
                <a:gd name="connsiteX1" fmla="*/ 992392 w 992392"/>
                <a:gd name="connsiteY1" fmla="*/ 0 h 936148"/>
                <a:gd name="connsiteX2" fmla="*/ 477427 w 992392"/>
                <a:gd name="connsiteY2" fmla="*/ 936148 h 936148"/>
                <a:gd name="connsiteX3" fmla="*/ 0 w 992392"/>
                <a:gd name="connsiteY3" fmla="*/ 932120 h 936148"/>
                <a:gd name="connsiteX4" fmla="*/ 496755 w 992392"/>
                <a:gd name="connsiteY4" fmla="*/ 2415 h 936148"/>
                <a:gd name="connsiteX0" fmla="*/ 662637 w 992392"/>
                <a:gd name="connsiteY0" fmla="*/ 2415 h 936148"/>
                <a:gd name="connsiteX1" fmla="*/ 992392 w 992392"/>
                <a:gd name="connsiteY1" fmla="*/ 0 h 936148"/>
                <a:gd name="connsiteX2" fmla="*/ 477427 w 992392"/>
                <a:gd name="connsiteY2" fmla="*/ 936148 h 936148"/>
                <a:gd name="connsiteX3" fmla="*/ 0 w 992392"/>
                <a:gd name="connsiteY3" fmla="*/ 932120 h 936148"/>
                <a:gd name="connsiteX4" fmla="*/ 662637 w 992392"/>
                <a:gd name="connsiteY4" fmla="*/ 2415 h 936148"/>
                <a:gd name="connsiteX0" fmla="*/ 503525 w 833280"/>
                <a:gd name="connsiteY0" fmla="*/ 2415 h 936148"/>
                <a:gd name="connsiteX1" fmla="*/ 833280 w 833280"/>
                <a:gd name="connsiteY1" fmla="*/ 0 h 936148"/>
                <a:gd name="connsiteX2" fmla="*/ 318315 w 833280"/>
                <a:gd name="connsiteY2" fmla="*/ 936148 h 936148"/>
                <a:gd name="connsiteX3" fmla="*/ 0 w 833280"/>
                <a:gd name="connsiteY3" fmla="*/ 932120 h 936148"/>
                <a:gd name="connsiteX4" fmla="*/ 503525 w 833280"/>
                <a:gd name="connsiteY4" fmla="*/ 2415 h 936148"/>
                <a:gd name="connsiteX0" fmla="*/ 533993 w 863748"/>
                <a:gd name="connsiteY0" fmla="*/ 2415 h 936148"/>
                <a:gd name="connsiteX1" fmla="*/ 863748 w 863748"/>
                <a:gd name="connsiteY1" fmla="*/ 0 h 936148"/>
                <a:gd name="connsiteX2" fmla="*/ 348783 w 863748"/>
                <a:gd name="connsiteY2" fmla="*/ 936148 h 936148"/>
                <a:gd name="connsiteX3" fmla="*/ 0 w 863748"/>
                <a:gd name="connsiteY3" fmla="*/ 935341 h 936148"/>
                <a:gd name="connsiteX4" fmla="*/ 533993 w 863748"/>
                <a:gd name="connsiteY4" fmla="*/ 2415 h 9361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3748" h="936148">
                  <a:moveTo>
                    <a:pt x="533993" y="2415"/>
                  </a:moveTo>
                  <a:lnTo>
                    <a:pt x="863748" y="0"/>
                  </a:lnTo>
                  <a:lnTo>
                    <a:pt x="348783" y="936148"/>
                  </a:lnTo>
                  <a:lnTo>
                    <a:pt x="0" y="935341"/>
                  </a:lnTo>
                  <a:lnTo>
                    <a:pt x="533993" y="2415"/>
                  </a:lnTo>
                  <a:close/>
                </a:path>
              </a:pathLst>
            </a:custGeom>
            <a:gradFill flip="none" rotWithShape="1">
              <a:gsLst>
                <a:gs pos="0">
                  <a:srgbClr val="00A2C0">
                    <a:alpha val="3000"/>
                    <a:lumMod val="96000"/>
                    <a:lumOff val="4000"/>
                  </a:srgbClr>
                </a:gs>
                <a:gs pos="100000">
                  <a:schemeClr val="accent1">
                    <a:shade val="100000"/>
                    <a:satMod val="115000"/>
                    <a:lumMod val="0"/>
                    <a:lumOff val="100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 </a:t>
              </a:r>
            </a:p>
          </p:txBody>
        </p:sp>
        <p:grpSp>
          <p:nvGrpSpPr>
            <p:cNvPr id="9" name="Gruppo 8">
              <a:extLst>
                <a:ext uri="{FF2B5EF4-FFF2-40B4-BE49-F238E27FC236}">
                  <a16:creationId xmlns:a16="http://schemas.microsoft.com/office/drawing/2014/main" id="{0B5F9F99-1F19-624B-822D-D39AEA2440DD}"/>
                </a:ext>
              </a:extLst>
            </p:cNvPr>
            <p:cNvGrpSpPr/>
            <p:nvPr/>
          </p:nvGrpSpPr>
          <p:grpSpPr>
            <a:xfrm>
              <a:off x="-1774567" y="-19829"/>
              <a:ext cx="6662903" cy="6910907"/>
              <a:chOff x="-1774567" y="-19829"/>
              <a:chExt cx="6662903" cy="6910907"/>
            </a:xfrm>
          </p:grpSpPr>
          <p:sp>
            <p:nvSpPr>
              <p:cNvPr id="11" name="Figura a mano libera 10">
                <a:extLst>
                  <a:ext uri="{FF2B5EF4-FFF2-40B4-BE49-F238E27FC236}">
                    <a16:creationId xmlns:a16="http://schemas.microsoft.com/office/drawing/2014/main" id="{6D43C62A-0D02-4F4F-BEAF-4EBF3FA03157}"/>
                  </a:ext>
                </a:extLst>
              </p:cNvPr>
              <p:cNvSpPr/>
              <p:nvPr/>
            </p:nvSpPr>
            <p:spPr>
              <a:xfrm>
                <a:off x="-1300580" y="-19829"/>
                <a:ext cx="6188916" cy="6910907"/>
              </a:xfrm>
              <a:custGeom>
                <a:avLst/>
                <a:gdLst>
                  <a:gd name="connsiteX0" fmla="*/ 503525 w 978851"/>
                  <a:gd name="connsiteY0" fmla="*/ 0 h 930512"/>
                  <a:gd name="connsiteX1" fmla="*/ 978851 w 978851"/>
                  <a:gd name="connsiteY1" fmla="*/ 4028 h 930512"/>
                  <a:gd name="connsiteX2" fmla="*/ 467271 w 978851"/>
                  <a:gd name="connsiteY2" fmla="*/ 930512 h 930512"/>
                  <a:gd name="connsiteX3" fmla="*/ 0 w 978851"/>
                  <a:gd name="connsiteY3" fmla="*/ 926484 h 930512"/>
                  <a:gd name="connsiteX4" fmla="*/ 503525 w 978851"/>
                  <a:gd name="connsiteY4" fmla="*/ 0 h 930512"/>
                  <a:gd name="connsiteX0" fmla="*/ 503525 w 992392"/>
                  <a:gd name="connsiteY0" fmla="*/ 5636 h 936148"/>
                  <a:gd name="connsiteX1" fmla="*/ 992392 w 992392"/>
                  <a:gd name="connsiteY1" fmla="*/ 0 h 936148"/>
                  <a:gd name="connsiteX2" fmla="*/ 467271 w 992392"/>
                  <a:gd name="connsiteY2" fmla="*/ 936148 h 936148"/>
                  <a:gd name="connsiteX3" fmla="*/ 0 w 992392"/>
                  <a:gd name="connsiteY3" fmla="*/ 932120 h 936148"/>
                  <a:gd name="connsiteX4" fmla="*/ 503525 w 992392"/>
                  <a:gd name="connsiteY4" fmla="*/ 5636 h 936148"/>
                  <a:gd name="connsiteX0" fmla="*/ 496755 w 992392"/>
                  <a:gd name="connsiteY0" fmla="*/ 2415 h 936148"/>
                  <a:gd name="connsiteX1" fmla="*/ 992392 w 992392"/>
                  <a:gd name="connsiteY1" fmla="*/ 0 h 936148"/>
                  <a:gd name="connsiteX2" fmla="*/ 467271 w 992392"/>
                  <a:gd name="connsiteY2" fmla="*/ 936148 h 936148"/>
                  <a:gd name="connsiteX3" fmla="*/ 0 w 992392"/>
                  <a:gd name="connsiteY3" fmla="*/ 932120 h 936148"/>
                  <a:gd name="connsiteX4" fmla="*/ 496755 w 992392"/>
                  <a:gd name="connsiteY4" fmla="*/ 2415 h 936148"/>
                  <a:gd name="connsiteX0" fmla="*/ 496755 w 992392"/>
                  <a:gd name="connsiteY0" fmla="*/ 2415 h 936148"/>
                  <a:gd name="connsiteX1" fmla="*/ 992392 w 992392"/>
                  <a:gd name="connsiteY1" fmla="*/ 0 h 936148"/>
                  <a:gd name="connsiteX2" fmla="*/ 477427 w 992392"/>
                  <a:gd name="connsiteY2" fmla="*/ 936148 h 936148"/>
                  <a:gd name="connsiteX3" fmla="*/ 0 w 992392"/>
                  <a:gd name="connsiteY3" fmla="*/ 932120 h 936148"/>
                  <a:gd name="connsiteX4" fmla="*/ 496755 w 992392"/>
                  <a:gd name="connsiteY4" fmla="*/ 2415 h 936148"/>
                  <a:gd name="connsiteX0" fmla="*/ 618627 w 992392"/>
                  <a:gd name="connsiteY0" fmla="*/ 0 h 936955"/>
                  <a:gd name="connsiteX1" fmla="*/ 992392 w 992392"/>
                  <a:gd name="connsiteY1" fmla="*/ 807 h 936955"/>
                  <a:gd name="connsiteX2" fmla="*/ 477427 w 992392"/>
                  <a:gd name="connsiteY2" fmla="*/ 936955 h 936955"/>
                  <a:gd name="connsiteX3" fmla="*/ 0 w 992392"/>
                  <a:gd name="connsiteY3" fmla="*/ 932927 h 936955"/>
                  <a:gd name="connsiteX4" fmla="*/ 618627 w 992392"/>
                  <a:gd name="connsiteY4" fmla="*/ 0 h 936955"/>
                  <a:gd name="connsiteX0" fmla="*/ 483213 w 856978"/>
                  <a:gd name="connsiteY0" fmla="*/ 0 h 942591"/>
                  <a:gd name="connsiteX1" fmla="*/ 856978 w 856978"/>
                  <a:gd name="connsiteY1" fmla="*/ 807 h 942591"/>
                  <a:gd name="connsiteX2" fmla="*/ 342013 w 856978"/>
                  <a:gd name="connsiteY2" fmla="*/ 936955 h 942591"/>
                  <a:gd name="connsiteX3" fmla="*/ 0 w 856978"/>
                  <a:gd name="connsiteY3" fmla="*/ 942591 h 942591"/>
                  <a:gd name="connsiteX4" fmla="*/ 483213 w 856978"/>
                  <a:gd name="connsiteY4" fmla="*/ 0 h 942591"/>
                  <a:gd name="connsiteX0" fmla="*/ 510296 w 884061"/>
                  <a:gd name="connsiteY0" fmla="*/ 0 h 939370"/>
                  <a:gd name="connsiteX1" fmla="*/ 884061 w 884061"/>
                  <a:gd name="connsiteY1" fmla="*/ 807 h 939370"/>
                  <a:gd name="connsiteX2" fmla="*/ 369096 w 884061"/>
                  <a:gd name="connsiteY2" fmla="*/ 936955 h 939370"/>
                  <a:gd name="connsiteX3" fmla="*/ 0 w 884061"/>
                  <a:gd name="connsiteY3" fmla="*/ 939370 h 939370"/>
                  <a:gd name="connsiteX4" fmla="*/ 510296 w 884061"/>
                  <a:gd name="connsiteY4" fmla="*/ 0 h 939370"/>
                  <a:gd name="connsiteX0" fmla="*/ 530608 w 884061"/>
                  <a:gd name="connsiteY0" fmla="*/ 0 h 939370"/>
                  <a:gd name="connsiteX1" fmla="*/ 884061 w 884061"/>
                  <a:gd name="connsiteY1" fmla="*/ 807 h 939370"/>
                  <a:gd name="connsiteX2" fmla="*/ 369096 w 884061"/>
                  <a:gd name="connsiteY2" fmla="*/ 936955 h 939370"/>
                  <a:gd name="connsiteX3" fmla="*/ 0 w 884061"/>
                  <a:gd name="connsiteY3" fmla="*/ 939370 h 939370"/>
                  <a:gd name="connsiteX4" fmla="*/ 530608 w 884061"/>
                  <a:gd name="connsiteY4" fmla="*/ 0 h 9393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4061" h="939370">
                    <a:moveTo>
                      <a:pt x="530608" y="0"/>
                    </a:moveTo>
                    <a:lnTo>
                      <a:pt x="884061" y="807"/>
                    </a:lnTo>
                    <a:lnTo>
                      <a:pt x="369096" y="936955"/>
                    </a:lnTo>
                    <a:lnTo>
                      <a:pt x="0" y="939370"/>
                    </a:lnTo>
                    <a:lnTo>
                      <a:pt x="530608" y="0"/>
                    </a:lnTo>
                    <a:close/>
                  </a:path>
                </a:pathLst>
              </a:custGeom>
              <a:solidFill>
                <a:srgbClr val="53C1E4">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 </a:t>
                </a:r>
              </a:p>
            </p:txBody>
          </p:sp>
          <p:sp>
            <p:nvSpPr>
              <p:cNvPr id="12" name="Figura a mano libera 11">
                <a:extLst>
                  <a:ext uri="{FF2B5EF4-FFF2-40B4-BE49-F238E27FC236}">
                    <a16:creationId xmlns:a16="http://schemas.microsoft.com/office/drawing/2014/main" id="{32FBCBFC-A39A-A648-BDB7-D4579B10DFFB}"/>
                  </a:ext>
                </a:extLst>
              </p:cNvPr>
              <p:cNvSpPr/>
              <p:nvPr/>
            </p:nvSpPr>
            <p:spPr>
              <a:xfrm flipH="1">
                <a:off x="-1774567" y="-13887"/>
                <a:ext cx="6046720" cy="6887208"/>
              </a:xfrm>
              <a:custGeom>
                <a:avLst/>
                <a:gdLst>
                  <a:gd name="connsiteX0" fmla="*/ 503525 w 978851"/>
                  <a:gd name="connsiteY0" fmla="*/ 0 h 930512"/>
                  <a:gd name="connsiteX1" fmla="*/ 978851 w 978851"/>
                  <a:gd name="connsiteY1" fmla="*/ 4028 h 930512"/>
                  <a:gd name="connsiteX2" fmla="*/ 467271 w 978851"/>
                  <a:gd name="connsiteY2" fmla="*/ 930512 h 930512"/>
                  <a:gd name="connsiteX3" fmla="*/ 0 w 978851"/>
                  <a:gd name="connsiteY3" fmla="*/ 926484 h 930512"/>
                  <a:gd name="connsiteX4" fmla="*/ 503525 w 978851"/>
                  <a:gd name="connsiteY4" fmla="*/ 0 h 930512"/>
                  <a:gd name="connsiteX0" fmla="*/ 503525 w 992392"/>
                  <a:gd name="connsiteY0" fmla="*/ 5636 h 936148"/>
                  <a:gd name="connsiteX1" fmla="*/ 992392 w 992392"/>
                  <a:gd name="connsiteY1" fmla="*/ 0 h 936148"/>
                  <a:gd name="connsiteX2" fmla="*/ 467271 w 992392"/>
                  <a:gd name="connsiteY2" fmla="*/ 936148 h 936148"/>
                  <a:gd name="connsiteX3" fmla="*/ 0 w 992392"/>
                  <a:gd name="connsiteY3" fmla="*/ 932120 h 936148"/>
                  <a:gd name="connsiteX4" fmla="*/ 503525 w 992392"/>
                  <a:gd name="connsiteY4" fmla="*/ 5636 h 936148"/>
                  <a:gd name="connsiteX0" fmla="*/ 496755 w 992392"/>
                  <a:gd name="connsiteY0" fmla="*/ 2415 h 936148"/>
                  <a:gd name="connsiteX1" fmla="*/ 992392 w 992392"/>
                  <a:gd name="connsiteY1" fmla="*/ 0 h 936148"/>
                  <a:gd name="connsiteX2" fmla="*/ 467271 w 992392"/>
                  <a:gd name="connsiteY2" fmla="*/ 936148 h 936148"/>
                  <a:gd name="connsiteX3" fmla="*/ 0 w 992392"/>
                  <a:gd name="connsiteY3" fmla="*/ 932120 h 936148"/>
                  <a:gd name="connsiteX4" fmla="*/ 496755 w 992392"/>
                  <a:gd name="connsiteY4" fmla="*/ 2415 h 936148"/>
                  <a:gd name="connsiteX0" fmla="*/ 496755 w 992392"/>
                  <a:gd name="connsiteY0" fmla="*/ 2415 h 936148"/>
                  <a:gd name="connsiteX1" fmla="*/ 992392 w 992392"/>
                  <a:gd name="connsiteY1" fmla="*/ 0 h 936148"/>
                  <a:gd name="connsiteX2" fmla="*/ 477427 w 992392"/>
                  <a:gd name="connsiteY2" fmla="*/ 936148 h 936148"/>
                  <a:gd name="connsiteX3" fmla="*/ 0 w 992392"/>
                  <a:gd name="connsiteY3" fmla="*/ 932120 h 936148"/>
                  <a:gd name="connsiteX4" fmla="*/ 496755 w 992392"/>
                  <a:gd name="connsiteY4" fmla="*/ 2415 h 936148"/>
                  <a:gd name="connsiteX0" fmla="*/ 662637 w 992392"/>
                  <a:gd name="connsiteY0" fmla="*/ 2415 h 936148"/>
                  <a:gd name="connsiteX1" fmla="*/ 992392 w 992392"/>
                  <a:gd name="connsiteY1" fmla="*/ 0 h 936148"/>
                  <a:gd name="connsiteX2" fmla="*/ 477427 w 992392"/>
                  <a:gd name="connsiteY2" fmla="*/ 936148 h 936148"/>
                  <a:gd name="connsiteX3" fmla="*/ 0 w 992392"/>
                  <a:gd name="connsiteY3" fmla="*/ 932120 h 936148"/>
                  <a:gd name="connsiteX4" fmla="*/ 662637 w 992392"/>
                  <a:gd name="connsiteY4" fmla="*/ 2415 h 936148"/>
                  <a:gd name="connsiteX0" fmla="*/ 503525 w 833280"/>
                  <a:gd name="connsiteY0" fmla="*/ 2415 h 936148"/>
                  <a:gd name="connsiteX1" fmla="*/ 833280 w 833280"/>
                  <a:gd name="connsiteY1" fmla="*/ 0 h 936148"/>
                  <a:gd name="connsiteX2" fmla="*/ 318315 w 833280"/>
                  <a:gd name="connsiteY2" fmla="*/ 936148 h 936148"/>
                  <a:gd name="connsiteX3" fmla="*/ 0 w 833280"/>
                  <a:gd name="connsiteY3" fmla="*/ 932120 h 936148"/>
                  <a:gd name="connsiteX4" fmla="*/ 503525 w 833280"/>
                  <a:gd name="connsiteY4" fmla="*/ 2415 h 936148"/>
                  <a:gd name="connsiteX0" fmla="*/ 533993 w 863748"/>
                  <a:gd name="connsiteY0" fmla="*/ 2415 h 936148"/>
                  <a:gd name="connsiteX1" fmla="*/ 863748 w 863748"/>
                  <a:gd name="connsiteY1" fmla="*/ 0 h 936148"/>
                  <a:gd name="connsiteX2" fmla="*/ 348783 w 863748"/>
                  <a:gd name="connsiteY2" fmla="*/ 936148 h 936148"/>
                  <a:gd name="connsiteX3" fmla="*/ 0 w 863748"/>
                  <a:gd name="connsiteY3" fmla="*/ 935341 h 936148"/>
                  <a:gd name="connsiteX4" fmla="*/ 533993 w 863748"/>
                  <a:gd name="connsiteY4" fmla="*/ 2415 h 9361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3748" h="936148">
                    <a:moveTo>
                      <a:pt x="533993" y="2415"/>
                    </a:moveTo>
                    <a:lnTo>
                      <a:pt x="863748" y="0"/>
                    </a:lnTo>
                    <a:lnTo>
                      <a:pt x="348783" y="936148"/>
                    </a:lnTo>
                    <a:lnTo>
                      <a:pt x="0" y="935341"/>
                    </a:lnTo>
                    <a:lnTo>
                      <a:pt x="533993" y="2415"/>
                    </a:lnTo>
                    <a:close/>
                  </a:path>
                </a:pathLst>
              </a:custGeom>
              <a:solidFill>
                <a:srgbClr val="0092CB">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 </a:t>
                </a:r>
              </a:p>
            </p:txBody>
          </p:sp>
        </p:grpSp>
        <p:sp>
          <p:nvSpPr>
            <p:cNvPr id="10" name="Figura a mano libera 9">
              <a:extLst>
                <a:ext uri="{FF2B5EF4-FFF2-40B4-BE49-F238E27FC236}">
                  <a16:creationId xmlns:a16="http://schemas.microsoft.com/office/drawing/2014/main" id="{B09ABFDA-54B6-CB40-8A22-A8F17C00F8E0}"/>
                </a:ext>
              </a:extLst>
            </p:cNvPr>
            <p:cNvSpPr/>
            <p:nvPr/>
          </p:nvSpPr>
          <p:spPr>
            <a:xfrm>
              <a:off x="-1774567" y="-19829"/>
              <a:ext cx="6188916" cy="6910907"/>
            </a:xfrm>
            <a:custGeom>
              <a:avLst/>
              <a:gdLst>
                <a:gd name="connsiteX0" fmla="*/ 503525 w 978851"/>
                <a:gd name="connsiteY0" fmla="*/ 0 h 930512"/>
                <a:gd name="connsiteX1" fmla="*/ 978851 w 978851"/>
                <a:gd name="connsiteY1" fmla="*/ 4028 h 930512"/>
                <a:gd name="connsiteX2" fmla="*/ 467271 w 978851"/>
                <a:gd name="connsiteY2" fmla="*/ 930512 h 930512"/>
                <a:gd name="connsiteX3" fmla="*/ 0 w 978851"/>
                <a:gd name="connsiteY3" fmla="*/ 926484 h 930512"/>
                <a:gd name="connsiteX4" fmla="*/ 503525 w 978851"/>
                <a:gd name="connsiteY4" fmla="*/ 0 h 930512"/>
                <a:gd name="connsiteX0" fmla="*/ 503525 w 992392"/>
                <a:gd name="connsiteY0" fmla="*/ 5636 h 936148"/>
                <a:gd name="connsiteX1" fmla="*/ 992392 w 992392"/>
                <a:gd name="connsiteY1" fmla="*/ 0 h 936148"/>
                <a:gd name="connsiteX2" fmla="*/ 467271 w 992392"/>
                <a:gd name="connsiteY2" fmla="*/ 936148 h 936148"/>
                <a:gd name="connsiteX3" fmla="*/ 0 w 992392"/>
                <a:gd name="connsiteY3" fmla="*/ 932120 h 936148"/>
                <a:gd name="connsiteX4" fmla="*/ 503525 w 992392"/>
                <a:gd name="connsiteY4" fmla="*/ 5636 h 936148"/>
                <a:gd name="connsiteX0" fmla="*/ 496755 w 992392"/>
                <a:gd name="connsiteY0" fmla="*/ 2415 h 936148"/>
                <a:gd name="connsiteX1" fmla="*/ 992392 w 992392"/>
                <a:gd name="connsiteY1" fmla="*/ 0 h 936148"/>
                <a:gd name="connsiteX2" fmla="*/ 467271 w 992392"/>
                <a:gd name="connsiteY2" fmla="*/ 936148 h 936148"/>
                <a:gd name="connsiteX3" fmla="*/ 0 w 992392"/>
                <a:gd name="connsiteY3" fmla="*/ 932120 h 936148"/>
                <a:gd name="connsiteX4" fmla="*/ 496755 w 992392"/>
                <a:gd name="connsiteY4" fmla="*/ 2415 h 936148"/>
                <a:gd name="connsiteX0" fmla="*/ 496755 w 992392"/>
                <a:gd name="connsiteY0" fmla="*/ 2415 h 936148"/>
                <a:gd name="connsiteX1" fmla="*/ 992392 w 992392"/>
                <a:gd name="connsiteY1" fmla="*/ 0 h 936148"/>
                <a:gd name="connsiteX2" fmla="*/ 477427 w 992392"/>
                <a:gd name="connsiteY2" fmla="*/ 936148 h 936148"/>
                <a:gd name="connsiteX3" fmla="*/ 0 w 992392"/>
                <a:gd name="connsiteY3" fmla="*/ 932120 h 936148"/>
                <a:gd name="connsiteX4" fmla="*/ 496755 w 992392"/>
                <a:gd name="connsiteY4" fmla="*/ 2415 h 936148"/>
                <a:gd name="connsiteX0" fmla="*/ 618627 w 992392"/>
                <a:gd name="connsiteY0" fmla="*/ 0 h 936955"/>
                <a:gd name="connsiteX1" fmla="*/ 992392 w 992392"/>
                <a:gd name="connsiteY1" fmla="*/ 807 h 936955"/>
                <a:gd name="connsiteX2" fmla="*/ 477427 w 992392"/>
                <a:gd name="connsiteY2" fmla="*/ 936955 h 936955"/>
                <a:gd name="connsiteX3" fmla="*/ 0 w 992392"/>
                <a:gd name="connsiteY3" fmla="*/ 932927 h 936955"/>
                <a:gd name="connsiteX4" fmla="*/ 618627 w 992392"/>
                <a:gd name="connsiteY4" fmla="*/ 0 h 936955"/>
                <a:gd name="connsiteX0" fmla="*/ 483213 w 856978"/>
                <a:gd name="connsiteY0" fmla="*/ 0 h 942591"/>
                <a:gd name="connsiteX1" fmla="*/ 856978 w 856978"/>
                <a:gd name="connsiteY1" fmla="*/ 807 h 942591"/>
                <a:gd name="connsiteX2" fmla="*/ 342013 w 856978"/>
                <a:gd name="connsiteY2" fmla="*/ 936955 h 942591"/>
                <a:gd name="connsiteX3" fmla="*/ 0 w 856978"/>
                <a:gd name="connsiteY3" fmla="*/ 942591 h 942591"/>
                <a:gd name="connsiteX4" fmla="*/ 483213 w 856978"/>
                <a:gd name="connsiteY4" fmla="*/ 0 h 942591"/>
                <a:gd name="connsiteX0" fmla="*/ 510296 w 884061"/>
                <a:gd name="connsiteY0" fmla="*/ 0 h 939370"/>
                <a:gd name="connsiteX1" fmla="*/ 884061 w 884061"/>
                <a:gd name="connsiteY1" fmla="*/ 807 h 939370"/>
                <a:gd name="connsiteX2" fmla="*/ 369096 w 884061"/>
                <a:gd name="connsiteY2" fmla="*/ 936955 h 939370"/>
                <a:gd name="connsiteX3" fmla="*/ 0 w 884061"/>
                <a:gd name="connsiteY3" fmla="*/ 939370 h 939370"/>
                <a:gd name="connsiteX4" fmla="*/ 510296 w 884061"/>
                <a:gd name="connsiteY4" fmla="*/ 0 h 939370"/>
                <a:gd name="connsiteX0" fmla="*/ 530608 w 884061"/>
                <a:gd name="connsiteY0" fmla="*/ 0 h 939370"/>
                <a:gd name="connsiteX1" fmla="*/ 884061 w 884061"/>
                <a:gd name="connsiteY1" fmla="*/ 807 h 939370"/>
                <a:gd name="connsiteX2" fmla="*/ 369096 w 884061"/>
                <a:gd name="connsiteY2" fmla="*/ 936955 h 939370"/>
                <a:gd name="connsiteX3" fmla="*/ 0 w 884061"/>
                <a:gd name="connsiteY3" fmla="*/ 939370 h 939370"/>
                <a:gd name="connsiteX4" fmla="*/ 530608 w 884061"/>
                <a:gd name="connsiteY4" fmla="*/ 0 h 9393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4061" h="939370">
                  <a:moveTo>
                    <a:pt x="530608" y="0"/>
                  </a:moveTo>
                  <a:lnTo>
                    <a:pt x="884061" y="807"/>
                  </a:lnTo>
                  <a:lnTo>
                    <a:pt x="369096" y="936955"/>
                  </a:lnTo>
                  <a:lnTo>
                    <a:pt x="0" y="939370"/>
                  </a:lnTo>
                  <a:lnTo>
                    <a:pt x="530608" y="0"/>
                  </a:lnTo>
                  <a:close/>
                </a:path>
              </a:pathLst>
            </a:custGeom>
            <a:gradFill flip="none" rotWithShape="1">
              <a:gsLst>
                <a:gs pos="0">
                  <a:schemeClr val="accent1">
                    <a:alpha val="0"/>
                    <a:lumMod val="86000"/>
                    <a:lumOff val="14000"/>
                  </a:schemeClr>
                </a:gs>
                <a:gs pos="100000">
                  <a:schemeClr val="accent1">
                    <a:shade val="100000"/>
                    <a:satMod val="115000"/>
                    <a:lumMod val="0"/>
                    <a:lumOff val="100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 </a:t>
              </a:r>
            </a:p>
          </p:txBody>
        </p:sp>
      </p:grpSp>
    </p:spTree>
    <p:extLst>
      <p:ext uri="{BB962C8B-B14F-4D97-AF65-F5344CB8AC3E}">
        <p14:creationId xmlns:p14="http://schemas.microsoft.com/office/powerpoint/2010/main" val="500670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2841B51-0660-8843-B5EF-2EB852C5CB0B}"/>
              </a:ext>
            </a:extLst>
          </p:cNvPr>
          <p:cNvSpPr>
            <a:spLocks noGrp="1"/>
          </p:cNvSpPr>
          <p:nvPr>
            <p:ph type="title"/>
          </p:nvPr>
        </p:nvSpPr>
        <p:spPr/>
        <p:txBody>
          <a:bodyPr/>
          <a:lstStyle/>
          <a:p>
            <a:r>
              <a:rPr lang="it-IT"/>
              <a:t>Fare clic per modificare lo stile del titolo</a:t>
            </a:r>
          </a:p>
        </p:txBody>
      </p:sp>
      <p:sp>
        <p:nvSpPr>
          <p:cNvPr id="3" name="Segnaposto testo verticale 2">
            <a:extLst>
              <a:ext uri="{FF2B5EF4-FFF2-40B4-BE49-F238E27FC236}">
                <a16:creationId xmlns:a16="http://schemas.microsoft.com/office/drawing/2014/main" id="{9CFC9CC6-418E-054C-918D-31AC6840EF96}"/>
              </a:ext>
            </a:extLst>
          </p:cNvPr>
          <p:cNvSpPr>
            <a:spLocks noGrp="1"/>
          </p:cNvSpPr>
          <p:nvPr>
            <p:ph type="body" orient="vert" idx="1"/>
          </p:nvPr>
        </p:nvSpPr>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30F385DC-CC86-DD40-BEEA-EF8CCBAE36E2}"/>
              </a:ext>
            </a:extLst>
          </p:cNvPr>
          <p:cNvSpPr>
            <a:spLocks noGrp="1"/>
          </p:cNvSpPr>
          <p:nvPr>
            <p:ph type="dt" sz="half" idx="10"/>
          </p:nvPr>
        </p:nvSpPr>
        <p:spPr/>
        <p:txBody>
          <a:bodyPr/>
          <a:lstStyle/>
          <a:p>
            <a:fld id="{0F9DC6B9-EBA0-B146-ADC0-A6AC714ECF06}" type="datetimeFigureOut">
              <a:rPr lang="it-IT" smtClean="0"/>
              <a:t>16/06/2025</a:t>
            </a:fld>
            <a:endParaRPr lang="it-IT"/>
          </a:p>
        </p:txBody>
      </p:sp>
      <p:sp>
        <p:nvSpPr>
          <p:cNvPr id="5" name="Segnaposto piè di pagina 4">
            <a:extLst>
              <a:ext uri="{FF2B5EF4-FFF2-40B4-BE49-F238E27FC236}">
                <a16:creationId xmlns:a16="http://schemas.microsoft.com/office/drawing/2014/main" id="{E802B4C5-D4B2-7146-A4C4-1A75E6633907}"/>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71996E0A-23DE-7D47-A79B-8613EA297402}"/>
              </a:ext>
            </a:extLst>
          </p:cNvPr>
          <p:cNvSpPr>
            <a:spLocks noGrp="1"/>
          </p:cNvSpPr>
          <p:nvPr>
            <p:ph type="sldNum" sz="quarter" idx="12"/>
          </p:nvPr>
        </p:nvSpPr>
        <p:spPr/>
        <p:txBody>
          <a:bodyPr/>
          <a:lstStyle/>
          <a:p>
            <a:fld id="{2B8196E9-C9B8-494E-B8F3-081598438571}" type="slidenum">
              <a:rPr lang="it-IT" smtClean="0"/>
              <a:t>‹N›</a:t>
            </a:fld>
            <a:endParaRPr lang="it-IT"/>
          </a:p>
        </p:txBody>
      </p:sp>
    </p:spTree>
    <p:extLst>
      <p:ext uri="{BB962C8B-B14F-4D97-AF65-F5344CB8AC3E}">
        <p14:creationId xmlns:p14="http://schemas.microsoft.com/office/powerpoint/2010/main" val="7701386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E0431626-939F-C84C-8A5A-B6154D117511}"/>
              </a:ext>
            </a:extLst>
          </p:cNvPr>
          <p:cNvSpPr>
            <a:spLocks noGrp="1"/>
          </p:cNvSpPr>
          <p:nvPr>
            <p:ph type="title" orient="vert"/>
          </p:nvPr>
        </p:nvSpPr>
        <p:spPr>
          <a:xfrm>
            <a:off x="8724900" y="365125"/>
            <a:ext cx="2628900" cy="5811838"/>
          </a:xfrm>
        </p:spPr>
        <p:txBody>
          <a:bodyPr vert="eaVert"/>
          <a:lstStyle/>
          <a:p>
            <a:r>
              <a:rPr lang="it-IT"/>
              <a:t>Fare clic per modificare lo stile del titolo</a:t>
            </a:r>
          </a:p>
        </p:txBody>
      </p:sp>
      <p:sp>
        <p:nvSpPr>
          <p:cNvPr id="3" name="Segnaposto testo verticale 2">
            <a:extLst>
              <a:ext uri="{FF2B5EF4-FFF2-40B4-BE49-F238E27FC236}">
                <a16:creationId xmlns:a16="http://schemas.microsoft.com/office/drawing/2014/main" id="{25B65DD7-3280-2247-8DB0-6B6E71C8CC28}"/>
              </a:ext>
            </a:extLst>
          </p:cNvPr>
          <p:cNvSpPr>
            <a:spLocks noGrp="1"/>
          </p:cNvSpPr>
          <p:nvPr>
            <p:ph type="body" orient="vert" idx="1"/>
          </p:nvPr>
        </p:nvSpPr>
        <p:spPr>
          <a:xfrm>
            <a:off x="838200" y="365125"/>
            <a:ext cx="7734300" cy="5811838"/>
          </a:xfrm>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13C02EAF-003B-274D-9275-FE459EDACDA5}"/>
              </a:ext>
            </a:extLst>
          </p:cNvPr>
          <p:cNvSpPr>
            <a:spLocks noGrp="1"/>
          </p:cNvSpPr>
          <p:nvPr>
            <p:ph type="dt" sz="half" idx="10"/>
          </p:nvPr>
        </p:nvSpPr>
        <p:spPr/>
        <p:txBody>
          <a:bodyPr/>
          <a:lstStyle/>
          <a:p>
            <a:fld id="{0F9DC6B9-EBA0-B146-ADC0-A6AC714ECF06}" type="datetimeFigureOut">
              <a:rPr lang="it-IT" smtClean="0"/>
              <a:t>16/06/2025</a:t>
            </a:fld>
            <a:endParaRPr lang="it-IT"/>
          </a:p>
        </p:txBody>
      </p:sp>
      <p:sp>
        <p:nvSpPr>
          <p:cNvPr id="5" name="Segnaposto piè di pagina 4">
            <a:extLst>
              <a:ext uri="{FF2B5EF4-FFF2-40B4-BE49-F238E27FC236}">
                <a16:creationId xmlns:a16="http://schemas.microsoft.com/office/drawing/2014/main" id="{4F6E0B2B-D801-CC40-89D6-549AC8D128DF}"/>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AA3F12A7-9596-B748-8EDD-20CBF50BBD14}"/>
              </a:ext>
            </a:extLst>
          </p:cNvPr>
          <p:cNvSpPr>
            <a:spLocks noGrp="1"/>
          </p:cNvSpPr>
          <p:nvPr>
            <p:ph type="sldNum" sz="quarter" idx="12"/>
          </p:nvPr>
        </p:nvSpPr>
        <p:spPr/>
        <p:txBody>
          <a:bodyPr/>
          <a:lstStyle/>
          <a:p>
            <a:fld id="{2B8196E9-C9B8-494E-B8F3-081598438571}" type="slidenum">
              <a:rPr lang="it-IT" smtClean="0"/>
              <a:t>‹N›</a:t>
            </a:fld>
            <a:endParaRPr lang="it-IT"/>
          </a:p>
        </p:txBody>
      </p:sp>
    </p:spTree>
    <p:extLst>
      <p:ext uri="{BB962C8B-B14F-4D97-AF65-F5344CB8AC3E}">
        <p14:creationId xmlns:p14="http://schemas.microsoft.com/office/powerpoint/2010/main" val="40827092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0490E1A-2852-5845-BC32-2ECD1AF1DE85}"/>
              </a:ext>
            </a:extLst>
          </p:cNvPr>
          <p:cNvSpPr>
            <a:spLocks noGrp="1"/>
          </p:cNvSpPr>
          <p:nvPr>
            <p:ph type="title"/>
          </p:nvPr>
        </p:nvSpPr>
        <p:spPr/>
        <p:txBody>
          <a:bodyPr/>
          <a:lstStyle/>
          <a:p>
            <a:r>
              <a:rPr lang="it-IT"/>
              <a:t>Fare clic per modificare lo stile del titolo</a:t>
            </a:r>
          </a:p>
        </p:txBody>
      </p:sp>
      <p:sp>
        <p:nvSpPr>
          <p:cNvPr id="3" name="Segnaposto contenuto 2">
            <a:extLst>
              <a:ext uri="{FF2B5EF4-FFF2-40B4-BE49-F238E27FC236}">
                <a16:creationId xmlns:a16="http://schemas.microsoft.com/office/drawing/2014/main" id="{F480F220-E815-764F-923F-C56E17C75C7F}"/>
              </a:ext>
            </a:extLst>
          </p:cNvPr>
          <p:cNvSpPr>
            <a:spLocks noGrp="1"/>
          </p:cNvSpPr>
          <p:nvPr>
            <p:ph idx="1"/>
          </p:nvPr>
        </p:nvSpPr>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28178F79-79A3-484C-9368-322BBD953AF9}"/>
              </a:ext>
            </a:extLst>
          </p:cNvPr>
          <p:cNvSpPr>
            <a:spLocks noGrp="1"/>
          </p:cNvSpPr>
          <p:nvPr>
            <p:ph type="dt" sz="half" idx="10"/>
          </p:nvPr>
        </p:nvSpPr>
        <p:spPr/>
        <p:txBody>
          <a:bodyPr/>
          <a:lstStyle/>
          <a:p>
            <a:fld id="{0F9DC6B9-EBA0-B146-ADC0-A6AC714ECF06}" type="datetimeFigureOut">
              <a:rPr lang="it-IT" smtClean="0"/>
              <a:t>16/06/2025</a:t>
            </a:fld>
            <a:endParaRPr lang="it-IT"/>
          </a:p>
        </p:txBody>
      </p:sp>
      <p:sp>
        <p:nvSpPr>
          <p:cNvPr id="5" name="Segnaposto piè di pagina 4">
            <a:extLst>
              <a:ext uri="{FF2B5EF4-FFF2-40B4-BE49-F238E27FC236}">
                <a16:creationId xmlns:a16="http://schemas.microsoft.com/office/drawing/2014/main" id="{598D64C9-2B59-B942-B2F7-73B109A42CBD}"/>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337D81AD-6BF9-5B41-858E-F223A006D753}"/>
              </a:ext>
            </a:extLst>
          </p:cNvPr>
          <p:cNvSpPr>
            <a:spLocks noGrp="1"/>
          </p:cNvSpPr>
          <p:nvPr>
            <p:ph type="sldNum" sz="quarter" idx="12"/>
          </p:nvPr>
        </p:nvSpPr>
        <p:spPr/>
        <p:txBody>
          <a:bodyPr/>
          <a:lstStyle/>
          <a:p>
            <a:fld id="{2B8196E9-C9B8-494E-B8F3-081598438571}" type="slidenum">
              <a:rPr lang="it-IT" smtClean="0"/>
              <a:t>‹N›</a:t>
            </a:fld>
            <a:endParaRPr lang="it-IT"/>
          </a:p>
        </p:txBody>
      </p:sp>
    </p:spTree>
    <p:extLst>
      <p:ext uri="{BB962C8B-B14F-4D97-AF65-F5344CB8AC3E}">
        <p14:creationId xmlns:p14="http://schemas.microsoft.com/office/powerpoint/2010/main" val="16975070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2AE5720-BE48-8040-B575-7ADB372EECD1}"/>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a:t>
            </a:r>
          </a:p>
        </p:txBody>
      </p:sp>
      <p:sp>
        <p:nvSpPr>
          <p:cNvPr id="3" name="Segnaposto testo 2">
            <a:extLst>
              <a:ext uri="{FF2B5EF4-FFF2-40B4-BE49-F238E27FC236}">
                <a16:creationId xmlns:a16="http://schemas.microsoft.com/office/drawing/2014/main" id="{3F4B0907-DDD4-574E-B0D7-BDFDC9D485D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Modifica gli stili del testo dello schema</a:t>
            </a:r>
          </a:p>
        </p:txBody>
      </p:sp>
      <p:sp>
        <p:nvSpPr>
          <p:cNvPr id="4" name="Segnaposto data 3">
            <a:extLst>
              <a:ext uri="{FF2B5EF4-FFF2-40B4-BE49-F238E27FC236}">
                <a16:creationId xmlns:a16="http://schemas.microsoft.com/office/drawing/2014/main" id="{54D5E3A4-8682-9940-B881-59858BE4CDA1}"/>
              </a:ext>
            </a:extLst>
          </p:cNvPr>
          <p:cNvSpPr>
            <a:spLocks noGrp="1"/>
          </p:cNvSpPr>
          <p:nvPr>
            <p:ph type="dt" sz="half" idx="10"/>
          </p:nvPr>
        </p:nvSpPr>
        <p:spPr/>
        <p:txBody>
          <a:bodyPr/>
          <a:lstStyle/>
          <a:p>
            <a:fld id="{0F9DC6B9-EBA0-B146-ADC0-A6AC714ECF06}" type="datetimeFigureOut">
              <a:rPr lang="it-IT" smtClean="0"/>
              <a:t>16/06/2025</a:t>
            </a:fld>
            <a:endParaRPr lang="it-IT"/>
          </a:p>
        </p:txBody>
      </p:sp>
      <p:sp>
        <p:nvSpPr>
          <p:cNvPr id="5" name="Segnaposto piè di pagina 4">
            <a:extLst>
              <a:ext uri="{FF2B5EF4-FFF2-40B4-BE49-F238E27FC236}">
                <a16:creationId xmlns:a16="http://schemas.microsoft.com/office/drawing/2014/main" id="{5584591B-9660-D648-9D19-AA525269C3C5}"/>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6C9E895F-88F1-1A44-8C6F-05B870E25557}"/>
              </a:ext>
            </a:extLst>
          </p:cNvPr>
          <p:cNvSpPr>
            <a:spLocks noGrp="1"/>
          </p:cNvSpPr>
          <p:nvPr>
            <p:ph type="sldNum" sz="quarter" idx="12"/>
          </p:nvPr>
        </p:nvSpPr>
        <p:spPr/>
        <p:txBody>
          <a:bodyPr/>
          <a:lstStyle/>
          <a:p>
            <a:fld id="{2B8196E9-C9B8-494E-B8F3-081598438571}" type="slidenum">
              <a:rPr lang="it-IT" smtClean="0"/>
              <a:t>‹N›</a:t>
            </a:fld>
            <a:endParaRPr lang="it-IT"/>
          </a:p>
        </p:txBody>
      </p:sp>
    </p:spTree>
    <p:extLst>
      <p:ext uri="{BB962C8B-B14F-4D97-AF65-F5344CB8AC3E}">
        <p14:creationId xmlns:p14="http://schemas.microsoft.com/office/powerpoint/2010/main" val="34984324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C5DDAAB-7036-1340-8A0E-B61BAC9FE6DA}"/>
              </a:ext>
            </a:extLst>
          </p:cNvPr>
          <p:cNvSpPr>
            <a:spLocks noGrp="1"/>
          </p:cNvSpPr>
          <p:nvPr>
            <p:ph type="title"/>
          </p:nvPr>
        </p:nvSpPr>
        <p:spPr/>
        <p:txBody>
          <a:bodyPr/>
          <a:lstStyle/>
          <a:p>
            <a:r>
              <a:rPr lang="it-IT"/>
              <a:t>Fare clic per modificare lo stile del titolo</a:t>
            </a:r>
          </a:p>
        </p:txBody>
      </p:sp>
      <p:sp>
        <p:nvSpPr>
          <p:cNvPr id="3" name="Segnaposto contenuto 2">
            <a:extLst>
              <a:ext uri="{FF2B5EF4-FFF2-40B4-BE49-F238E27FC236}">
                <a16:creationId xmlns:a16="http://schemas.microsoft.com/office/drawing/2014/main" id="{5740D1CE-0098-034F-8D40-5790A811938A}"/>
              </a:ext>
            </a:extLst>
          </p:cNvPr>
          <p:cNvSpPr>
            <a:spLocks noGrp="1"/>
          </p:cNvSpPr>
          <p:nvPr>
            <p:ph sz="half" idx="1"/>
          </p:nvPr>
        </p:nvSpPr>
        <p:spPr>
          <a:xfrm>
            <a:off x="838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08A2C276-4290-EA40-9B52-6BC9DA0EB086}"/>
              </a:ext>
            </a:extLst>
          </p:cNvPr>
          <p:cNvSpPr>
            <a:spLocks noGrp="1"/>
          </p:cNvSpPr>
          <p:nvPr>
            <p:ph sz="half" idx="2"/>
          </p:nvPr>
        </p:nvSpPr>
        <p:spPr>
          <a:xfrm>
            <a:off x="6172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660B8FD6-0686-F64C-B60F-F71F5D2AF9D0}"/>
              </a:ext>
            </a:extLst>
          </p:cNvPr>
          <p:cNvSpPr>
            <a:spLocks noGrp="1"/>
          </p:cNvSpPr>
          <p:nvPr>
            <p:ph type="dt" sz="half" idx="10"/>
          </p:nvPr>
        </p:nvSpPr>
        <p:spPr/>
        <p:txBody>
          <a:bodyPr/>
          <a:lstStyle/>
          <a:p>
            <a:fld id="{0F9DC6B9-EBA0-B146-ADC0-A6AC714ECF06}" type="datetimeFigureOut">
              <a:rPr lang="it-IT" smtClean="0"/>
              <a:t>16/06/2025</a:t>
            </a:fld>
            <a:endParaRPr lang="it-IT"/>
          </a:p>
        </p:txBody>
      </p:sp>
      <p:sp>
        <p:nvSpPr>
          <p:cNvPr id="6" name="Segnaposto piè di pagina 5">
            <a:extLst>
              <a:ext uri="{FF2B5EF4-FFF2-40B4-BE49-F238E27FC236}">
                <a16:creationId xmlns:a16="http://schemas.microsoft.com/office/drawing/2014/main" id="{C4BE7F9F-BAC4-894E-888E-6079FA5C07BB}"/>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FA464362-D10E-FA48-B589-AE4DE2681A1C}"/>
              </a:ext>
            </a:extLst>
          </p:cNvPr>
          <p:cNvSpPr>
            <a:spLocks noGrp="1"/>
          </p:cNvSpPr>
          <p:nvPr>
            <p:ph type="sldNum" sz="quarter" idx="12"/>
          </p:nvPr>
        </p:nvSpPr>
        <p:spPr/>
        <p:txBody>
          <a:bodyPr/>
          <a:lstStyle/>
          <a:p>
            <a:fld id="{2B8196E9-C9B8-494E-B8F3-081598438571}" type="slidenum">
              <a:rPr lang="it-IT" smtClean="0"/>
              <a:t>‹N›</a:t>
            </a:fld>
            <a:endParaRPr lang="it-IT"/>
          </a:p>
        </p:txBody>
      </p:sp>
    </p:spTree>
    <p:extLst>
      <p:ext uri="{BB962C8B-B14F-4D97-AF65-F5344CB8AC3E}">
        <p14:creationId xmlns:p14="http://schemas.microsoft.com/office/powerpoint/2010/main" val="22700023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1CFBD33-DEEB-8240-BC4B-B64930852467}"/>
              </a:ext>
            </a:extLst>
          </p:cNvPr>
          <p:cNvSpPr>
            <a:spLocks noGrp="1"/>
          </p:cNvSpPr>
          <p:nvPr>
            <p:ph type="title"/>
          </p:nvPr>
        </p:nvSpPr>
        <p:spPr>
          <a:xfrm>
            <a:off x="839788" y="365125"/>
            <a:ext cx="10515600" cy="1325563"/>
          </a:xfrm>
        </p:spPr>
        <p:txBody>
          <a:bodyPr/>
          <a:lstStyle/>
          <a:p>
            <a:r>
              <a:rPr lang="it-IT"/>
              <a:t>Fare clic per modificare lo stile del titolo</a:t>
            </a:r>
          </a:p>
        </p:txBody>
      </p:sp>
      <p:sp>
        <p:nvSpPr>
          <p:cNvPr id="3" name="Segnaposto testo 2">
            <a:extLst>
              <a:ext uri="{FF2B5EF4-FFF2-40B4-BE49-F238E27FC236}">
                <a16:creationId xmlns:a16="http://schemas.microsoft.com/office/drawing/2014/main" id="{BE0A02E9-BC87-F348-B940-F2C8B4CE600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4" name="Segnaposto contenuto 3">
            <a:extLst>
              <a:ext uri="{FF2B5EF4-FFF2-40B4-BE49-F238E27FC236}">
                <a16:creationId xmlns:a16="http://schemas.microsoft.com/office/drawing/2014/main" id="{F7342083-6739-EC4A-875E-9733C4726805}"/>
              </a:ext>
            </a:extLst>
          </p:cNvPr>
          <p:cNvSpPr>
            <a:spLocks noGrp="1"/>
          </p:cNvSpPr>
          <p:nvPr>
            <p:ph sz="half" idx="2"/>
          </p:nvPr>
        </p:nvSpPr>
        <p:spPr>
          <a:xfrm>
            <a:off x="839788" y="2505075"/>
            <a:ext cx="5157787"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1632ABEC-266B-D144-BEB2-AB067F5F07D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6" name="Segnaposto contenuto 5">
            <a:extLst>
              <a:ext uri="{FF2B5EF4-FFF2-40B4-BE49-F238E27FC236}">
                <a16:creationId xmlns:a16="http://schemas.microsoft.com/office/drawing/2014/main" id="{7CE877C2-03BD-334E-BB29-5B1102DD9F89}"/>
              </a:ext>
            </a:extLst>
          </p:cNvPr>
          <p:cNvSpPr>
            <a:spLocks noGrp="1"/>
          </p:cNvSpPr>
          <p:nvPr>
            <p:ph sz="quarter" idx="4"/>
          </p:nvPr>
        </p:nvSpPr>
        <p:spPr>
          <a:xfrm>
            <a:off x="6172200" y="2505075"/>
            <a:ext cx="5183188"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996952F5-2309-6F4B-87F0-9B116F8C2879}"/>
              </a:ext>
            </a:extLst>
          </p:cNvPr>
          <p:cNvSpPr>
            <a:spLocks noGrp="1"/>
          </p:cNvSpPr>
          <p:nvPr>
            <p:ph type="dt" sz="half" idx="10"/>
          </p:nvPr>
        </p:nvSpPr>
        <p:spPr/>
        <p:txBody>
          <a:bodyPr/>
          <a:lstStyle/>
          <a:p>
            <a:fld id="{0F9DC6B9-EBA0-B146-ADC0-A6AC714ECF06}" type="datetimeFigureOut">
              <a:rPr lang="it-IT" smtClean="0"/>
              <a:t>16/06/2025</a:t>
            </a:fld>
            <a:endParaRPr lang="it-IT"/>
          </a:p>
        </p:txBody>
      </p:sp>
      <p:sp>
        <p:nvSpPr>
          <p:cNvPr id="8" name="Segnaposto piè di pagina 7">
            <a:extLst>
              <a:ext uri="{FF2B5EF4-FFF2-40B4-BE49-F238E27FC236}">
                <a16:creationId xmlns:a16="http://schemas.microsoft.com/office/drawing/2014/main" id="{24E784EB-A3F0-6648-B561-F3FF6B6FA99F}"/>
              </a:ext>
            </a:extLst>
          </p:cNvPr>
          <p:cNvSpPr>
            <a:spLocks noGrp="1"/>
          </p:cNvSpPr>
          <p:nvPr>
            <p:ph type="ftr" sz="quarter" idx="11"/>
          </p:nvPr>
        </p:nvSpPr>
        <p:spPr/>
        <p:txBody>
          <a:bodyPr/>
          <a:lstStyle/>
          <a:p>
            <a:endParaRPr lang="it-IT"/>
          </a:p>
        </p:txBody>
      </p:sp>
      <p:sp>
        <p:nvSpPr>
          <p:cNvPr id="9" name="Segnaposto numero diapositiva 8">
            <a:extLst>
              <a:ext uri="{FF2B5EF4-FFF2-40B4-BE49-F238E27FC236}">
                <a16:creationId xmlns:a16="http://schemas.microsoft.com/office/drawing/2014/main" id="{8EF5905D-6AF5-5C48-82AA-910E46352DA8}"/>
              </a:ext>
            </a:extLst>
          </p:cNvPr>
          <p:cNvSpPr>
            <a:spLocks noGrp="1"/>
          </p:cNvSpPr>
          <p:nvPr>
            <p:ph type="sldNum" sz="quarter" idx="12"/>
          </p:nvPr>
        </p:nvSpPr>
        <p:spPr/>
        <p:txBody>
          <a:bodyPr/>
          <a:lstStyle/>
          <a:p>
            <a:fld id="{2B8196E9-C9B8-494E-B8F3-081598438571}" type="slidenum">
              <a:rPr lang="it-IT" smtClean="0"/>
              <a:t>‹N›</a:t>
            </a:fld>
            <a:endParaRPr lang="it-IT"/>
          </a:p>
        </p:txBody>
      </p:sp>
    </p:spTree>
    <p:extLst>
      <p:ext uri="{BB962C8B-B14F-4D97-AF65-F5344CB8AC3E}">
        <p14:creationId xmlns:p14="http://schemas.microsoft.com/office/powerpoint/2010/main" val="16005361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D81F4CB-CDA7-BE4C-940F-DDAFC3A66E82}"/>
              </a:ext>
            </a:extLst>
          </p:cNvPr>
          <p:cNvSpPr>
            <a:spLocks noGrp="1"/>
          </p:cNvSpPr>
          <p:nvPr>
            <p:ph type="title"/>
          </p:nvPr>
        </p:nvSpPr>
        <p:spPr/>
        <p:txBody>
          <a:bodyPr/>
          <a:lstStyle/>
          <a:p>
            <a:r>
              <a:rPr lang="it-IT"/>
              <a:t>Fare clic per modificare lo stile del titolo</a:t>
            </a:r>
          </a:p>
        </p:txBody>
      </p:sp>
      <p:sp>
        <p:nvSpPr>
          <p:cNvPr id="3" name="Segnaposto data 2">
            <a:extLst>
              <a:ext uri="{FF2B5EF4-FFF2-40B4-BE49-F238E27FC236}">
                <a16:creationId xmlns:a16="http://schemas.microsoft.com/office/drawing/2014/main" id="{ED9D573A-7A40-AF4F-ACA7-C220B36C8B85}"/>
              </a:ext>
            </a:extLst>
          </p:cNvPr>
          <p:cNvSpPr>
            <a:spLocks noGrp="1"/>
          </p:cNvSpPr>
          <p:nvPr>
            <p:ph type="dt" sz="half" idx="10"/>
          </p:nvPr>
        </p:nvSpPr>
        <p:spPr/>
        <p:txBody>
          <a:bodyPr/>
          <a:lstStyle/>
          <a:p>
            <a:fld id="{0F9DC6B9-EBA0-B146-ADC0-A6AC714ECF06}" type="datetimeFigureOut">
              <a:rPr lang="it-IT" smtClean="0"/>
              <a:t>16/06/2025</a:t>
            </a:fld>
            <a:endParaRPr lang="it-IT"/>
          </a:p>
        </p:txBody>
      </p:sp>
      <p:sp>
        <p:nvSpPr>
          <p:cNvPr id="4" name="Segnaposto piè di pagina 3">
            <a:extLst>
              <a:ext uri="{FF2B5EF4-FFF2-40B4-BE49-F238E27FC236}">
                <a16:creationId xmlns:a16="http://schemas.microsoft.com/office/drawing/2014/main" id="{909A189E-5FAE-8544-A4F3-0746B39BD731}"/>
              </a:ext>
            </a:extLst>
          </p:cNvPr>
          <p:cNvSpPr>
            <a:spLocks noGrp="1"/>
          </p:cNvSpPr>
          <p:nvPr>
            <p:ph type="ftr" sz="quarter" idx="11"/>
          </p:nvPr>
        </p:nvSpPr>
        <p:spPr/>
        <p:txBody>
          <a:bodyPr/>
          <a:lstStyle/>
          <a:p>
            <a:endParaRPr lang="it-IT"/>
          </a:p>
        </p:txBody>
      </p:sp>
      <p:sp>
        <p:nvSpPr>
          <p:cNvPr id="5" name="Segnaposto numero diapositiva 4">
            <a:extLst>
              <a:ext uri="{FF2B5EF4-FFF2-40B4-BE49-F238E27FC236}">
                <a16:creationId xmlns:a16="http://schemas.microsoft.com/office/drawing/2014/main" id="{E89C7444-FD0B-844E-A817-3C4B6CEBF8A2}"/>
              </a:ext>
            </a:extLst>
          </p:cNvPr>
          <p:cNvSpPr>
            <a:spLocks noGrp="1"/>
          </p:cNvSpPr>
          <p:nvPr>
            <p:ph type="sldNum" sz="quarter" idx="12"/>
          </p:nvPr>
        </p:nvSpPr>
        <p:spPr/>
        <p:txBody>
          <a:bodyPr/>
          <a:lstStyle/>
          <a:p>
            <a:fld id="{2B8196E9-C9B8-494E-B8F3-081598438571}" type="slidenum">
              <a:rPr lang="it-IT" smtClean="0"/>
              <a:t>‹N›</a:t>
            </a:fld>
            <a:endParaRPr lang="it-IT"/>
          </a:p>
        </p:txBody>
      </p:sp>
    </p:spTree>
    <p:extLst>
      <p:ext uri="{BB962C8B-B14F-4D97-AF65-F5344CB8AC3E}">
        <p14:creationId xmlns:p14="http://schemas.microsoft.com/office/powerpoint/2010/main" val="28676995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2C956CD2-5512-2A4F-AE58-0D41E50AD123}"/>
              </a:ext>
            </a:extLst>
          </p:cNvPr>
          <p:cNvSpPr>
            <a:spLocks noGrp="1"/>
          </p:cNvSpPr>
          <p:nvPr>
            <p:ph type="dt" sz="half" idx="10"/>
          </p:nvPr>
        </p:nvSpPr>
        <p:spPr/>
        <p:txBody>
          <a:bodyPr/>
          <a:lstStyle/>
          <a:p>
            <a:fld id="{0F9DC6B9-EBA0-B146-ADC0-A6AC714ECF06}" type="datetimeFigureOut">
              <a:rPr lang="it-IT" smtClean="0"/>
              <a:t>16/06/2025</a:t>
            </a:fld>
            <a:endParaRPr lang="it-IT"/>
          </a:p>
        </p:txBody>
      </p:sp>
      <p:sp>
        <p:nvSpPr>
          <p:cNvPr id="3" name="Segnaposto piè di pagina 2">
            <a:extLst>
              <a:ext uri="{FF2B5EF4-FFF2-40B4-BE49-F238E27FC236}">
                <a16:creationId xmlns:a16="http://schemas.microsoft.com/office/drawing/2014/main" id="{0CD778FB-97DD-2C4A-951A-D3B4FD7F84E4}"/>
              </a:ext>
            </a:extLst>
          </p:cNvPr>
          <p:cNvSpPr>
            <a:spLocks noGrp="1"/>
          </p:cNvSpPr>
          <p:nvPr>
            <p:ph type="ftr" sz="quarter" idx="11"/>
          </p:nvPr>
        </p:nvSpPr>
        <p:spPr/>
        <p:txBody>
          <a:bodyPr/>
          <a:lstStyle/>
          <a:p>
            <a:endParaRPr lang="it-IT"/>
          </a:p>
        </p:txBody>
      </p:sp>
      <p:sp>
        <p:nvSpPr>
          <p:cNvPr id="4" name="Segnaposto numero diapositiva 3">
            <a:extLst>
              <a:ext uri="{FF2B5EF4-FFF2-40B4-BE49-F238E27FC236}">
                <a16:creationId xmlns:a16="http://schemas.microsoft.com/office/drawing/2014/main" id="{4280E500-66C4-AA40-9FC3-992A59537D89}"/>
              </a:ext>
            </a:extLst>
          </p:cNvPr>
          <p:cNvSpPr>
            <a:spLocks noGrp="1"/>
          </p:cNvSpPr>
          <p:nvPr>
            <p:ph type="sldNum" sz="quarter" idx="12"/>
          </p:nvPr>
        </p:nvSpPr>
        <p:spPr/>
        <p:txBody>
          <a:bodyPr/>
          <a:lstStyle/>
          <a:p>
            <a:fld id="{2B8196E9-C9B8-494E-B8F3-081598438571}" type="slidenum">
              <a:rPr lang="it-IT" smtClean="0"/>
              <a:t>‹N›</a:t>
            </a:fld>
            <a:endParaRPr lang="it-IT"/>
          </a:p>
        </p:txBody>
      </p:sp>
    </p:spTree>
    <p:extLst>
      <p:ext uri="{BB962C8B-B14F-4D97-AF65-F5344CB8AC3E}">
        <p14:creationId xmlns:p14="http://schemas.microsoft.com/office/powerpoint/2010/main" val="30464482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8D5A5D3-D6F3-3844-8CEB-E5D5EB5A4D07}"/>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a:t>
            </a:r>
          </a:p>
        </p:txBody>
      </p:sp>
      <p:sp>
        <p:nvSpPr>
          <p:cNvPr id="3" name="Segnaposto contenuto 2">
            <a:extLst>
              <a:ext uri="{FF2B5EF4-FFF2-40B4-BE49-F238E27FC236}">
                <a16:creationId xmlns:a16="http://schemas.microsoft.com/office/drawing/2014/main" id="{EE2ED06B-EEC8-7944-BC50-3C796A3C906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81C20829-A0DC-5641-BDD9-118BC5EF987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a:extLst>
              <a:ext uri="{FF2B5EF4-FFF2-40B4-BE49-F238E27FC236}">
                <a16:creationId xmlns:a16="http://schemas.microsoft.com/office/drawing/2014/main" id="{4FB5D36D-63BB-E144-9C83-143536B49E2C}"/>
              </a:ext>
            </a:extLst>
          </p:cNvPr>
          <p:cNvSpPr>
            <a:spLocks noGrp="1"/>
          </p:cNvSpPr>
          <p:nvPr>
            <p:ph type="dt" sz="half" idx="10"/>
          </p:nvPr>
        </p:nvSpPr>
        <p:spPr/>
        <p:txBody>
          <a:bodyPr/>
          <a:lstStyle/>
          <a:p>
            <a:fld id="{0F9DC6B9-EBA0-B146-ADC0-A6AC714ECF06}" type="datetimeFigureOut">
              <a:rPr lang="it-IT" smtClean="0"/>
              <a:t>16/06/2025</a:t>
            </a:fld>
            <a:endParaRPr lang="it-IT"/>
          </a:p>
        </p:txBody>
      </p:sp>
      <p:sp>
        <p:nvSpPr>
          <p:cNvPr id="6" name="Segnaposto piè di pagina 5">
            <a:extLst>
              <a:ext uri="{FF2B5EF4-FFF2-40B4-BE49-F238E27FC236}">
                <a16:creationId xmlns:a16="http://schemas.microsoft.com/office/drawing/2014/main" id="{7883806F-8F44-5546-879A-FF99A779E070}"/>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52CD6F17-27B1-FD4B-B64B-BE6A8D252934}"/>
              </a:ext>
            </a:extLst>
          </p:cNvPr>
          <p:cNvSpPr>
            <a:spLocks noGrp="1"/>
          </p:cNvSpPr>
          <p:nvPr>
            <p:ph type="sldNum" sz="quarter" idx="12"/>
          </p:nvPr>
        </p:nvSpPr>
        <p:spPr/>
        <p:txBody>
          <a:bodyPr/>
          <a:lstStyle/>
          <a:p>
            <a:fld id="{2B8196E9-C9B8-494E-B8F3-081598438571}" type="slidenum">
              <a:rPr lang="it-IT" smtClean="0"/>
              <a:t>‹N›</a:t>
            </a:fld>
            <a:endParaRPr lang="it-IT"/>
          </a:p>
        </p:txBody>
      </p:sp>
    </p:spTree>
    <p:extLst>
      <p:ext uri="{BB962C8B-B14F-4D97-AF65-F5344CB8AC3E}">
        <p14:creationId xmlns:p14="http://schemas.microsoft.com/office/powerpoint/2010/main" val="34452695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B941948-2A69-7147-AB81-E81DECA6D22A}"/>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a:t>
            </a:r>
          </a:p>
        </p:txBody>
      </p:sp>
      <p:sp>
        <p:nvSpPr>
          <p:cNvPr id="3" name="Segnaposto immagine 2">
            <a:extLst>
              <a:ext uri="{FF2B5EF4-FFF2-40B4-BE49-F238E27FC236}">
                <a16:creationId xmlns:a16="http://schemas.microsoft.com/office/drawing/2014/main" id="{4A1F5E16-3A2A-2A44-8304-10D17E472FC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DEB7244A-3C67-F34C-B0D1-42F7C86233A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a:extLst>
              <a:ext uri="{FF2B5EF4-FFF2-40B4-BE49-F238E27FC236}">
                <a16:creationId xmlns:a16="http://schemas.microsoft.com/office/drawing/2014/main" id="{32791E92-56D8-FA4F-A93C-9BDEFC24C828}"/>
              </a:ext>
            </a:extLst>
          </p:cNvPr>
          <p:cNvSpPr>
            <a:spLocks noGrp="1"/>
          </p:cNvSpPr>
          <p:nvPr>
            <p:ph type="dt" sz="half" idx="10"/>
          </p:nvPr>
        </p:nvSpPr>
        <p:spPr/>
        <p:txBody>
          <a:bodyPr/>
          <a:lstStyle/>
          <a:p>
            <a:fld id="{0F9DC6B9-EBA0-B146-ADC0-A6AC714ECF06}" type="datetimeFigureOut">
              <a:rPr lang="it-IT" smtClean="0"/>
              <a:t>16/06/2025</a:t>
            </a:fld>
            <a:endParaRPr lang="it-IT"/>
          </a:p>
        </p:txBody>
      </p:sp>
      <p:sp>
        <p:nvSpPr>
          <p:cNvPr id="6" name="Segnaposto piè di pagina 5">
            <a:extLst>
              <a:ext uri="{FF2B5EF4-FFF2-40B4-BE49-F238E27FC236}">
                <a16:creationId xmlns:a16="http://schemas.microsoft.com/office/drawing/2014/main" id="{68107D02-5664-E942-BEE9-071D9B835DE7}"/>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E5FB122D-0C92-E543-B774-F745CA53D409}"/>
              </a:ext>
            </a:extLst>
          </p:cNvPr>
          <p:cNvSpPr>
            <a:spLocks noGrp="1"/>
          </p:cNvSpPr>
          <p:nvPr>
            <p:ph type="sldNum" sz="quarter" idx="12"/>
          </p:nvPr>
        </p:nvSpPr>
        <p:spPr/>
        <p:txBody>
          <a:bodyPr/>
          <a:lstStyle/>
          <a:p>
            <a:fld id="{2B8196E9-C9B8-494E-B8F3-081598438571}" type="slidenum">
              <a:rPr lang="it-IT" smtClean="0"/>
              <a:t>‹N›</a:t>
            </a:fld>
            <a:endParaRPr lang="it-IT"/>
          </a:p>
        </p:txBody>
      </p:sp>
    </p:spTree>
    <p:extLst>
      <p:ext uri="{BB962C8B-B14F-4D97-AF65-F5344CB8AC3E}">
        <p14:creationId xmlns:p14="http://schemas.microsoft.com/office/powerpoint/2010/main" val="25061230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72881BC5-797D-9F4A-A370-F327EB54661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a:t>
            </a:r>
          </a:p>
        </p:txBody>
      </p:sp>
      <p:sp>
        <p:nvSpPr>
          <p:cNvPr id="3" name="Segnaposto testo 2">
            <a:extLst>
              <a:ext uri="{FF2B5EF4-FFF2-40B4-BE49-F238E27FC236}">
                <a16:creationId xmlns:a16="http://schemas.microsoft.com/office/drawing/2014/main" id="{245EDEE9-8735-E942-9804-C412614DCC9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D479B3AF-41E6-8248-AE17-06C73BCA1A8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F9DC6B9-EBA0-B146-ADC0-A6AC714ECF06}" type="datetimeFigureOut">
              <a:rPr lang="it-IT" smtClean="0"/>
              <a:t>16/06/2025</a:t>
            </a:fld>
            <a:endParaRPr lang="it-IT"/>
          </a:p>
        </p:txBody>
      </p:sp>
      <p:sp>
        <p:nvSpPr>
          <p:cNvPr id="5" name="Segnaposto piè di pagina 4">
            <a:extLst>
              <a:ext uri="{FF2B5EF4-FFF2-40B4-BE49-F238E27FC236}">
                <a16:creationId xmlns:a16="http://schemas.microsoft.com/office/drawing/2014/main" id="{28B60D40-0ED9-D245-8079-DDF3B52BDE4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a:extLst>
              <a:ext uri="{FF2B5EF4-FFF2-40B4-BE49-F238E27FC236}">
                <a16:creationId xmlns:a16="http://schemas.microsoft.com/office/drawing/2014/main" id="{61BECB59-893A-CF4E-83A1-22B6FF8C777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B8196E9-C9B8-494E-B8F3-081598438571}" type="slidenum">
              <a:rPr lang="it-IT" smtClean="0"/>
              <a:t>‹N›</a:t>
            </a:fld>
            <a:endParaRPr lang="it-IT"/>
          </a:p>
        </p:txBody>
      </p:sp>
    </p:spTree>
    <p:extLst>
      <p:ext uri="{BB962C8B-B14F-4D97-AF65-F5344CB8AC3E}">
        <p14:creationId xmlns:p14="http://schemas.microsoft.com/office/powerpoint/2010/main" val="58300755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8" Type="http://schemas.openxmlformats.org/officeDocument/2006/relationships/hyperlink" Target="https://www.puntosicuro.it/sicurezza-sul-lavoro-C-1/tipologie-di-rischio-C-5/rischio-chimico-C-33/aziende-metalmeccaniche-come-gestire-correttamente-il-rischio-chimico-AR-19028/" TargetMode="External"/><Relationship Id="rId3" Type="http://schemas.openxmlformats.org/officeDocument/2006/relationships/image" Target="../media/image5.emf"/><Relationship Id="rId7" Type="http://schemas.openxmlformats.org/officeDocument/2006/relationships/image" Target="../media/image8.jp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hyperlink" Target="https://www.settesere.it/it/notizie-romagna-alluvione-confindustria-romagna-esprime-sollievo-per-la-nomina-del-commissario-n39471.php" TargetMode="External"/><Relationship Id="rId5" Type="http://schemas.openxmlformats.org/officeDocument/2006/relationships/image" Target="../media/image7.jpg"/><Relationship Id="rId4" Type="http://schemas.openxmlformats.org/officeDocument/2006/relationships/image" Target="../media/image6.jpeg"/><Relationship Id="rId9" Type="http://schemas.openxmlformats.org/officeDocument/2006/relationships/image" Target="../media/image9.jpeg"/></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object 2"/>
          <p:cNvGrpSpPr/>
          <p:nvPr/>
        </p:nvGrpSpPr>
        <p:grpSpPr>
          <a:xfrm>
            <a:off x="-108068" y="-40016"/>
            <a:ext cx="12300068" cy="6888480"/>
            <a:chOff x="-87748" y="0"/>
            <a:chExt cx="12300068" cy="6888480"/>
          </a:xfrm>
        </p:grpSpPr>
        <p:sp>
          <p:nvSpPr>
            <p:cNvPr id="3" name="object 3"/>
            <p:cNvSpPr/>
            <p:nvPr/>
          </p:nvSpPr>
          <p:spPr>
            <a:xfrm>
              <a:off x="20320" y="30480"/>
              <a:ext cx="12192000" cy="6858000"/>
            </a:xfrm>
            <a:prstGeom prst="rect">
              <a:avLst/>
            </a:prstGeom>
            <a:blipFill>
              <a:blip r:embed="rId3" cstate="print"/>
              <a:stretch>
                <a:fillRect/>
              </a:stretch>
            </a:blipFill>
          </p:spPr>
          <p:txBody>
            <a:bodyPr wrap="square" lIns="0" tIns="0" rIns="0" bIns="0" rtlCol="0"/>
            <a:lstStyle/>
            <a:p>
              <a:endParaRPr dirty="0"/>
            </a:p>
          </p:txBody>
        </p:sp>
        <p:sp>
          <p:nvSpPr>
            <p:cNvPr id="4" name="object 4"/>
            <p:cNvSpPr/>
            <p:nvPr/>
          </p:nvSpPr>
          <p:spPr>
            <a:xfrm>
              <a:off x="0" y="0"/>
              <a:ext cx="5501005" cy="6858000"/>
            </a:xfrm>
            <a:custGeom>
              <a:avLst/>
              <a:gdLst/>
              <a:ahLst/>
              <a:cxnLst/>
              <a:rect l="l" t="t" r="r" b="b"/>
              <a:pathLst>
                <a:path w="5501005" h="6858000">
                  <a:moveTo>
                    <a:pt x="5500996" y="0"/>
                  </a:moveTo>
                  <a:lnTo>
                    <a:pt x="2698305" y="0"/>
                  </a:lnTo>
                  <a:lnTo>
                    <a:pt x="0" y="4961755"/>
                  </a:lnTo>
                  <a:lnTo>
                    <a:pt x="0" y="6857996"/>
                  </a:lnTo>
                  <a:lnTo>
                    <a:pt x="1868977" y="6857996"/>
                  </a:lnTo>
                  <a:lnTo>
                    <a:pt x="5500996" y="0"/>
                  </a:lnTo>
                  <a:close/>
                </a:path>
              </a:pathLst>
            </a:custGeom>
            <a:solidFill>
              <a:srgbClr val="52C1E3">
                <a:alpha val="10195"/>
              </a:srgbClr>
            </a:solidFill>
          </p:spPr>
          <p:txBody>
            <a:bodyPr wrap="square" lIns="0" tIns="0" rIns="0" bIns="0" rtlCol="0"/>
            <a:lstStyle/>
            <a:p>
              <a:endParaRPr dirty="0"/>
            </a:p>
          </p:txBody>
        </p:sp>
        <p:sp>
          <p:nvSpPr>
            <p:cNvPr id="5" name="object 5"/>
            <p:cNvSpPr/>
            <p:nvPr/>
          </p:nvSpPr>
          <p:spPr>
            <a:xfrm>
              <a:off x="0" y="0"/>
              <a:ext cx="4433570" cy="6858000"/>
            </a:xfrm>
            <a:custGeom>
              <a:avLst/>
              <a:gdLst/>
              <a:ahLst/>
              <a:cxnLst/>
              <a:rect l="l" t="t" r="r" b="b"/>
              <a:pathLst>
                <a:path w="4433570" h="6858000">
                  <a:moveTo>
                    <a:pt x="654142" y="0"/>
                  </a:moveTo>
                  <a:lnTo>
                    <a:pt x="0" y="0"/>
                  </a:lnTo>
                  <a:lnTo>
                    <a:pt x="0" y="3675761"/>
                  </a:lnTo>
                  <a:lnTo>
                    <a:pt x="1685376" y="6857996"/>
                  </a:lnTo>
                  <a:lnTo>
                    <a:pt x="4433411" y="6857996"/>
                  </a:lnTo>
                  <a:lnTo>
                    <a:pt x="654142" y="0"/>
                  </a:lnTo>
                  <a:close/>
                </a:path>
              </a:pathLst>
            </a:custGeom>
            <a:solidFill>
              <a:srgbClr val="0092CA">
                <a:alpha val="10195"/>
              </a:srgbClr>
            </a:solidFill>
          </p:spPr>
          <p:txBody>
            <a:bodyPr wrap="square" lIns="0" tIns="0" rIns="0" bIns="0" rtlCol="0"/>
            <a:lstStyle/>
            <a:p>
              <a:endParaRPr dirty="0"/>
            </a:p>
          </p:txBody>
        </p:sp>
        <p:sp>
          <p:nvSpPr>
            <p:cNvPr id="6" name="object 6"/>
            <p:cNvSpPr/>
            <p:nvPr/>
          </p:nvSpPr>
          <p:spPr>
            <a:xfrm>
              <a:off x="-87748" y="0"/>
              <a:ext cx="4964548" cy="6857996"/>
            </a:xfrm>
            <a:prstGeom prst="rect">
              <a:avLst/>
            </a:prstGeom>
            <a:blipFill>
              <a:blip r:embed="rId4" cstate="print"/>
              <a:stretch>
                <a:fillRect/>
              </a:stretch>
            </a:blipFill>
          </p:spPr>
          <p:txBody>
            <a:bodyPr wrap="square" lIns="0" tIns="0" rIns="0" bIns="0" rtlCol="0"/>
            <a:lstStyle/>
            <a:p>
              <a:endParaRPr dirty="0"/>
            </a:p>
          </p:txBody>
        </p:sp>
        <p:sp>
          <p:nvSpPr>
            <p:cNvPr id="7" name="object 7"/>
            <p:cNvSpPr/>
            <p:nvPr/>
          </p:nvSpPr>
          <p:spPr>
            <a:xfrm>
              <a:off x="6145264" y="843904"/>
              <a:ext cx="2444496" cy="1213103"/>
            </a:xfrm>
            <a:prstGeom prst="rect">
              <a:avLst/>
            </a:prstGeom>
            <a:blipFill>
              <a:blip r:embed="rId5" cstate="print"/>
              <a:stretch>
                <a:fillRect/>
              </a:stretch>
            </a:blipFill>
          </p:spPr>
          <p:txBody>
            <a:bodyPr wrap="square" lIns="0" tIns="0" rIns="0" bIns="0" rtlCol="0"/>
            <a:lstStyle/>
            <a:p>
              <a:endParaRPr dirty="0"/>
            </a:p>
          </p:txBody>
        </p:sp>
      </p:grpSp>
      <p:sp>
        <p:nvSpPr>
          <p:cNvPr id="13" name="CasellaDiTesto 12">
            <a:extLst>
              <a:ext uri="{FF2B5EF4-FFF2-40B4-BE49-F238E27FC236}">
                <a16:creationId xmlns:a16="http://schemas.microsoft.com/office/drawing/2014/main" id="{9C31ED4B-FB82-4E25-88CB-1967B5A45197}"/>
              </a:ext>
            </a:extLst>
          </p:cNvPr>
          <p:cNvSpPr txBox="1"/>
          <p:nvPr/>
        </p:nvSpPr>
        <p:spPr>
          <a:xfrm>
            <a:off x="2932387" y="2458236"/>
            <a:ext cx="8881242" cy="2185214"/>
          </a:xfrm>
          <a:prstGeom prst="rect">
            <a:avLst/>
          </a:prstGeom>
          <a:noFill/>
        </p:spPr>
        <p:txBody>
          <a:bodyPr wrap="square">
            <a:spAutoFit/>
          </a:bodyPr>
          <a:lstStyle/>
          <a:p>
            <a:pPr algn="ctr"/>
            <a:r>
              <a:rPr lang="it-IT" sz="2800" b="1" dirty="0">
                <a:solidFill>
                  <a:schemeClr val="bg1"/>
                </a:solidFill>
                <a:latin typeface="Arial" panose="020B0604020202020204" pitchFamily="34" charset="0"/>
                <a:cs typeface="Arial" panose="020B0604020202020204" pitchFamily="34" charset="0"/>
              </a:rPr>
              <a:t>CONVERSIONE QUOTE DI RETRIBUZIONE IN WELFARE</a:t>
            </a:r>
          </a:p>
          <a:p>
            <a:pPr algn="ctr"/>
            <a:r>
              <a:rPr lang="it-IT" sz="2800" b="1" dirty="0">
                <a:solidFill>
                  <a:schemeClr val="bg1"/>
                </a:solidFill>
                <a:latin typeface="Arial" panose="020B0604020202020204" pitchFamily="34" charset="0"/>
                <a:cs typeface="Arial" panose="020B0604020202020204" pitchFamily="34" charset="0"/>
              </a:rPr>
              <a:t>(</a:t>
            </a:r>
            <a:r>
              <a:rPr lang="it-IT" sz="2800" b="1" i="1" dirty="0">
                <a:solidFill>
                  <a:schemeClr val="bg1"/>
                </a:solidFill>
                <a:latin typeface="Arial" panose="020B0604020202020204" pitchFamily="34" charset="0"/>
                <a:cs typeface="Arial" panose="020B0604020202020204" pitchFamily="34" charset="0"/>
              </a:rPr>
              <a:t>Agenzia delle Entrate, risp. interpello n. 77/2025</a:t>
            </a:r>
            <a:r>
              <a:rPr lang="it-IT" sz="2800" b="1" dirty="0">
                <a:solidFill>
                  <a:schemeClr val="bg1"/>
                </a:solidFill>
                <a:latin typeface="Arial" panose="020B0604020202020204" pitchFamily="34" charset="0"/>
                <a:cs typeface="Arial" panose="020B0604020202020204" pitchFamily="34" charset="0"/>
              </a:rPr>
              <a:t>)</a:t>
            </a:r>
            <a:endParaRPr lang="it-IT" sz="2800" b="1" dirty="0">
              <a:solidFill>
                <a:prstClr val="white"/>
              </a:solidFill>
              <a:latin typeface="Arial" panose="020B0604020202020204" pitchFamily="34" charset="0"/>
              <a:cs typeface="Arial" panose="020B0604020202020204" pitchFamily="34" charset="0"/>
            </a:endParaRPr>
          </a:p>
          <a:p>
            <a:pPr algn="ctr"/>
            <a:endParaRPr lang="it-IT" sz="2800" b="1" dirty="0">
              <a:solidFill>
                <a:schemeClr val="bg1"/>
              </a:solidFill>
              <a:latin typeface="Arial" panose="020B0604020202020204" pitchFamily="34" charset="0"/>
              <a:cs typeface="Arial" panose="020B0604020202020204" pitchFamily="34" charset="0"/>
            </a:endParaRPr>
          </a:p>
          <a:p>
            <a:pPr algn="ctr"/>
            <a:r>
              <a:rPr lang="it-IT" sz="2400" b="1" dirty="0">
                <a:solidFill>
                  <a:schemeClr val="bg1"/>
                </a:solidFill>
                <a:latin typeface="Arial" panose="020B0604020202020204" pitchFamily="34" charset="0"/>
                <a:cs typeface="Arial" panose="020B0604020202020204" pitchFamily="34" charset="0"/>
              </a:rPr>
              <a:t>17 GIUGNO 2025</a:t>
            </a:r>
            <a:endParaRPr lang="it-IT" sz="2800" b="1" i="1" dirty="0">
              <a:solidFill>
                <a:schemeClr val="bg1"/>
              </a:solidFill>
              <a:latin typeface="Arial" panose="020B0604020202020204" pitchFamily="34" charset="0"/>
              <a:cs typeface="Arial" panose="020B0604020202020204" pitchFamily="34" charset="0"/>
            </a:endParaRPr>
          </a:p>
        </p:txBody>
      </p:sp>
      <p:sp>
        <p:nvSpPr>
          <p:cNvPr id="8" name="object 11">
            <a:extLst>
              <a:ext uri="{FF2B5EF4-FFF2-40B4-BE49-F238E27FC236}">
                <a16:creationId xmlns:a16="http://schemas.microsoft.com/office/drawing/2014/main" id="{C62317C2-4201-1AB8-3D2B-FEDCF838AF62}"/>
              </a:ext>
            </a:extLst>
          </p:cNvPr>
          <p:cNvSpPr txBox="1"/>
          <p:nvPr/>
        </p:nvSpPr>
        <p:spPr>
          <a:xfrm>
            <a:off x="2611120" y="5557000"/>
            <a:ext cx="9103429" cy="689932"/>
          </a:xfrm>
          <a:prstGeom prst="rect">
            <a:avLst/>
          </a:prstGeom>
        </p:spPr>
        <p:txBody>
          <a:bodyPr vert="horz" wrap="square" lIns="0" tIns="12700" rIns="0" bIns="0" rtlCol="0">
            <a:spAutoFit/>
          </a:bodyPr>
          <a:lstStyle/>
          <a:p>
            <a:pPr algn="ctr"/>
            <a:r>
              <a:rPr lang="it-IT" sz="2200" b="1" cap="all" dirty="0">
                <a:solidFill>
                  <a:schemeClr val="bg1"/>
                </a:solidFill>
                <a:latin typeface="Arial" panose="020B0604020202020204" pitchFamily="34" charset="0"/>
                <a:cs typeface="Arial" panose="020B0604020202020204" pitchFamily="34" charset="0"/>
              </a:rPr>
              <a:t>S</a:t>
            </a:r>
            <a:r>
              <a:rPr lang="it-IT" sz="2200" b="1" dirty="0">
                <a:solidFill>
                  <a:schemeClr val="bg1"/>
                </a:solidFill>
                <a:latin typeface="Arial" panose="020B0604020202020204" pitchFamily="34" charset="0"/>
                <a:cs typeface="Arial" panose="020B0604020202020204" pitchFamily="34" charset="0"/>
              </a:rPr>
              <a:t>tefano Santalucia, </a:t>
            </a:r>
          </a:p>
          <a:p>
            <a:pPr algn="ctr"/>
            <a:r>
              <a:rPr lang="it-IT" sz="2200" b="1" dirty="0">
                <a:solidFill>
                  <a:schemeClr val="bg1"/>
                </a:solidFill>
                <a:latin typeface="Arial" panose="020B0604020202020204" pitchFamily="34" charset="0"/>
                <a:cs typeface="Arial" panose="020B0604020202020204" pitchFamily="34" charset="0"/>
              </a:rPr>
              <a:t> Area Politiche Fiscali</a:t>
            </a:r>
            <a:r>
              <a:rPr lang="it-IT" sz="2200" b="1" cap="all" dirty="0">
                <a:solidFill>
                  <a:schemeClr val="bg1"/>
                </a:solidFill>
                <a:latin typeface="Arial" panose="020B0604020202020204" pitchFamily="34" charset="0"/>
                <a:cs typeface="Arial" panose="020B0604020202020204" pitchFamily="34" charset="0"/>
              </a:rPr>
              <a:t> </a:t>
            </a: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a:extLst>
              <a:ext uri="{FF2B5EF4-FFF2-40B4-BE49-F238E27FC236}">
                <a16:creationId xmlns:a16="http://schemas.microsoft.com/office/drawing/2014/main" id="{D57ECECE-FCC4-F54A-87D5-980FABC34665}"/>
              </a:ext>
            </a:extLst>
          </p:cNvPr>
          <p:cNvSpPr/>
          <p:nvPr/>
        </p:nvSpPr>
        <p:spPr>
          <a:xfrm>
            <a:off x="0" y="0"/>
            <a:ext cx="12192000" cy="908050"/>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nvGrpSpPr>
          <p:cNvPr id="72" name="Gruppo 71">
            <a:extLst>
              <a:ext uri="{FF2B5EF4-FFF2-40B4-BE49-F238E27FC236}">
                <a16:creationId xmlns:a16="http://schemas.microsoft.com/office/drawing/2014/main" id="{4FFF5E87-D0BF-9142-AD75-0FE8DA1E5EBC}"/>
              </a:ext>
            </a:extLst>
          </p:cNvPr>
          <p:cNvGrpSpPr/>
          <p:nvPr/>
        </p:nvGrpSpPr>
        <p:grpSpPr>
          <a:xfrm>
            <a:off x="0" y="6091519"/>
            <a:ext cx="12192000" cy="894504"/>
            <a:chOff x="-121141" y="6091519"/>
            <a:chExt cx="12462637" cy="894504"/>
          </a:xfrm>
        </p:grpSpPr>
        <p:sp>
          <p:nvSpPr>
            <p:cNvPr id="73" name="Rettangolo 72">
              <a:extLst>
                <a:ext uri="{FF2B5EF4-FFF2-40B4-BE49-F238E27FC236}">
                  <a16:creationId xmlns:a16="http://schemas.microsoft.com/office/drawing/2014/main" id="{3356B427-F3D6-6744-A016-C734E91795A2}"/>
                </a:ext>
              </a:extLst>
            </p:cNvPr>
            <p:cNvSpPr/>
            <p:nvPr/>
          </p:nvSpPr>
          <p:spPr>
            <a:xfrm>
              <a:off x="-121141" y="6091519"/>
              <a:ext cx="12462637" cy="894504"/>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74" name="Immagine 73">
              <a:extLst>
                <a:ext uri="{FF2B5EF4-FFF2-40B4-BE49-F238E27FC236}">
                  <a16:creationId xmlns:a16="http://schemas.microsoft.com/office/drawing/2014/main" id="{D3095C2F-697A-1E4A-B5A3-3A2F1F552DE9}"/>
                </a:ext>
              </a:extLst>
            </p:cNvPr>
            <p:cNvPicPr>
              <a:picLocks noChangeAspect="1"/>
            </p:cNvPicPr>
            <p:nvPr/>
          </p:nvPicPr>
          <p:blipFill>
            <a:blip r:embed="rId3"/>
            <a:stretch>
              <a:fillRect/>
            </a:stretch>
          </p:blipFill>
          <p:spPr>
            <a:xfrm>
              <a:off x="10821871" y="6236454"/>
              <a:ext cx="1083094" cy="536609"/>
            </a:xfrm>
            <a:prstGeom prst="rect">
              <a:avLst/>
            </a:prstGeom>
          </p:spPr>
        </p:pic>
      </p:grpSp>
      <p:sp>
        <p:nvSpPr>
          <p:cNvPr id="3" name="CasellaDiTesto 2">
            <a:extLst>
              <a:ext uri="{FF2B5EF4-FFF2-40B4-BE49-F238E27FC236}">
                <a16:creationId xmlns:a16="http://schemas.microsoft.com/office/drawing/2014/main" id="{59574851-99E6-7840-AFC4-0243ACAB96FF}"/>
              </a:ext>
            </a:extLst>
          </p:cNvPr>
          <p:cNvSpPr txBox="1"/>
          <p:nvPr/>
        </p:nvSpPr>
        <p:spPr>
          <a:xfrm>
            <a:off x="181528" y="251276"/>
            <a:ext cx="11829072" cy="461665"/>
          </a:xfrm>
          <a:prstGeom prst="rect">
            <a:avLst/>
          </a:prstGeom>
          <a:noFill/>
        </p:spPr>
        <p:txBody>
          <a:bodyPr wrap="none" rtlCol="0">
            <a:spAutoFit/>
          </a:bodyPr>
          <a:lstStyle/>
          <a:p>
            <a:pPr algn="ctr"/>
            <a:r>
              <a:rPr lang="it-IT" sz="2400" b="1" cap="all" dirty="0">
                <a:solidFill>
                  <a:schemeClr val="bg1"/>
                </a:solidFill>
                <a:latin typeface="Arial" panose="020B0604020202020204" pitchFamily="34" charset="0"/>
                <a:cs typeface="Arial" panose="020B0604020202020204" pitchFamily="34" charset="0"/>
              </a:rPr>
              <a:t>Piano di welfare «on top» </a:t>
            </a:r>
            <a:r>
              <a:rPr lang="it-IT" sz="2400" b="1" dirty="0">
                <a:solidFill>
                  <a:schemeClr val="bg1"/>
                </a:solidFill>
                <a:latin typeface="Arial" panose="020B0604020202020204" pitchFamily="34" charset="0"/>
                <a:cs typeface="Arial" panose="020B0604020202020204" pitchFamily="34" charset="0"/>
              </a:rPr>
              <a:t>vs</a:t>
            </a:r>
            <a:r>
              <a:rPr lang="it-IT" sz="2400" b="1" cap="all" dirty="0">
                <a:solidFill>
                  <a:schemeClr val="bg1"/>
                </a:solidFill>
                <a:latin typeface="Arial" panose="020B0604020202020204" pitchFamily="34" charset="0"/>
                <a:cs typeface="Arial" panose="020B0604020202020204" pitchFamily="34" charset="0"/>
              </a:rPr>
              <a:t> piano di welfare alimentato da premi</a:t>
            </a:r>
          </a:p>
        </p:txBody>
      </p:sp>
      <p:sp>
        <p:nvSpPr>
          <p:cNvPr id="4" name="Rettangolo 3">
            <a:extLst>
              <a:ext uri="{FF2B5EF4-FFF2-40B4-BE49-F238E27FC236}">
                <a16:creationId xmlns:a16="http://schemas.microsoft.com/office/drawing/2014/main" id="{516A4CEE-50A4-81B7-F531-244264EC089A}"/>
              </a:ext>
            </a:extLst>
          </p:cNvPr>
          <p:cNvSpPr/>
          <p:nvPr/>
        </p:nvSpPr>
        <p:spPr>
          <a:xfrm>
            <a:off x="6170052" y="1003936"/>
            <a:ext cx="5864063" cy="5001697"/>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indent="0" algn="ctr" defTabSz="457200" rtl="0" eaLnBrk="1" fontAlgn="auto" latinLnBrk="0" hangingPunct="1">
              <a:lnSpc>
                <a:spcPct val="100000"/>
              </a:lnSpc>
              <a:spcBef>
                <a:spcPts val="0"/>
              </a:spcBef>
              <a:spcAft>
                <a:spcPts val="0"/>
              </a:spcAft>
              <a:buClrTx/>
              <a:buSzTx/>
              <a:buFontTx/>
              <a:buNone/>
              <a:tabLst/>
              <a:defRPr/>
            </a:pPr>
            <a:endParaRPr lang="it-IT" sz="2200" b="1" i="1" baseline="0" dirty="0">
              <a:solidFill>
                <a:schemeClr val="tx1"/>
              </a:solidFill>
            </a:endParaRPr>
          </a:p>
          <a:p>
            <a:pPr marL="0" marR="0" indent="0" algn="ctr" defTabSz="457200" rtl="0" eaLnBrk="1" fontAlgn="auto" latinLnBrk="0" hangingPunct="1">
              <a:lnSpc>
                <a:spcPct val="100000"/>
              </a:lnSpc>
              <a:spcBef>
                <a:spcPts val="0"/>
              </a:spcBef>
              <a:spcAft>
                <a:spcPts val="600"/>
              </a:spcAft>
              <a:buClrTx/>
              <a:buSzTx/>
              <a:buFontTx/>
              <a:buNone/>
              <a:tabLst/>
              <a:defRPr/>
            </a:pPr>
            <a:r>
              <a:rPr lang="it-IT" sz="2200" b="1" i="1" u="sng" cap="all" dirty="0">
                <a:solidFill>
                  <a:schemeClr val="tx1"/>
                </a:solidFill>
              </a:rPr>
              <a:t>Piano di welfare «on top»</a:t>
            </a:r>
          </a:p>
          <a:p>
            <a:pPr marL="457200" marR="0" indent="-457200" algn="l" defTabSz="457200" rtl="0" eaLnBrk="1" fontAlgn="auto" latinLnBrk="0" hangingPunct="1">
              <a:lnSpc>
                <a:spcPct val="100000"/>
              </a:lnSpc>
              <a:spcBef>
                <a:spcPts val="0"/>
              </a:spcBef>
              <a:spcAft>
                <a:spcPts val="600"/>
              </a:spcAft>
              <a:buClrTx/>
              <a:buSzTx/>
              <a:buFont typeface="+mj-lt"/>
              <a:buAutoNum type="alphaLcParenR"/>
              <a:tabLst/>
              <a:defRPr/>
            </a:pPr>
            <a:endParaRPr lang="it-IT" sz="2200" b="0" i="1" baseline="0" dirty="0">
              <a:solidFill>
                <a:schemeClr val="tx1"/>
              </a:solidFill>
            </a:endParaRPr>
          </a:p>
          <a:p>
            <a:pPr marL="457200" marR="0" indent="-457200" algn="l" defTabSz="457200" rtl="0" eaLnBrk="1" fontAlgn="auto" latinLnBrk="0" hangingPunct="1">
              <a:lnSpc>
                <a:spcPct val="100000"/>
              </a:lnSpc>
              <a:spcBef>
                <a:spcPts val="0"/>
              </a:spcBef>
              <a:spcAft>
                <a:spcPts val="600"/>
              </a:spcAft>
              <a:buClrTx/>
              <a:buSzTx/>
              <a:buFont typeface="+mj-lt"/>
              <a:buAutoNum type="alphaLcParenR"/>
              <a:tabLst/>
              <a:defRPr/>
            </a:pPr>
            <a:r>
              <a:rPr lang="it-IT" sz="2200" b="0" i="1" baseline="0" dirty="0">
                <a:solidFill>
                  <a:schemeClr val="tx1"/>
                </a:solidFill>
              </a:rPr>
              <a:t>Regolamento aziendale</a:t>
            </a:r>
            <a:r>
              <a:rPr lang="it-IT" sz="2200" b="0" i="1" dirty="0">
                <a:solidFill>
                  <a:schemeClr val="tx1"/>
                </a:solidFill>
              </a:rPr>
              <a:t> o accordo collettivo</a:t>
            </a:r>
            <a:endParaRPr lang="it-IT" sz="2200" b="0" i="1" baseline="0" dirty="0">
              <a:solidFill>
                <a:schemeClr val="tx1"/>
              </a:solidFill>
            </a:endParaRPr>
          </a:p>
          <a:p>
            <a:pPr marL="457200" marR="0" indent="-457200" algn="l" defTabSz="457200" rtl="0" eaLnBrk="1" fontAlgn="auto" latinLnBrk="0" hangingPunct="1">
              <a:lnSpc>
                <a:spcPct val="100000"/>
              </a:lnSpc>
              <a:spcBef>
                <a:spcPts val="0"/>
              </a:spcBef>
              <a:spcAft>
                <a:spcPts val="600"/>
              </a:spcAft>
              <a:buClrTx/>
              <a:buSzTx/>
              <a:buFont typeface="+mj-lt"/>
              <a:buAutoNum type="alphaLcParenR"/>
              <a:tabLst/>
              <a:defRPr/>
            </a:pPr>
            <a:r>
              <a:rPr lang="it-IT" sz="2200" b="0" i="1" baseline="0" dirty="0">
                <a:solidFill>
                  <a:schemeClr val="tx1"/>
                </a:solidFill>
              </a:rPr>
              <a:t>No vincoli di importo</a:t>
            </a:r>
          </a:p>
          <a:p>
            <a:pPr marL="457200" marR="0" indent="-457200" algn="l" defTabSz="457200" rtl="0" eaLnBrk="1" fontAlgn="auto" latinLnBrk="0" hangingPunct="1">
              <a:lnSpc>
                <a:spcPct val="100000"/>
              </a:lnSpc>
              <a:spcBef>
                <a:spcPts val="0"/>
              </a:spcBef>
              <a:spcAft>
                <a:spcPts val="600"/>
              </a:spcAft>
              <a:buClrTx/>
              <a:buSzTx/>
              <a:buFont typeface="+mj-lt"/>
              <a:buAutoNum type="alphaLcParenR"/>
              <a:tabLst/>
              <a:defRPr/>
            </a:pPr>
            <a:r>
              <a:rPr lang="it-IT" sz="2200" b="0" i="1" baseline="0" dirty="0">
                <a:solidFill>
                  <a:schemeClr val="tx1"/>
                </a:solidFill>
              </a:rPr>
              <a:t>No limiti di reddito per beneficiari</a:t>
            </a:r>
          </a:p>
          <a:p>
            <a:pPr marL="457200" indent="-457200" defTabSz="457200">
              <a:spcAft>
                <a:spcPts val="600"/>
              </a:spcAft>
              <a:buFont typeface="+mj-lt"/>
              <a:buAutoNum type="alphaLcParenR"/>
              <a:defRPr/>
            </a:pPr>
            <a:r>
              <a:rPr lang="it-IT" sz="2200" i="1" dirty="0">
                <a:solidFill>
                  <a:schemeClr val="tx1"/>
                </a:solidFill>
              </a:rPr>
              <a:t>NO welfare </a:t>
            </a:r>
            <a:r>
              <a:rPr lang="it-IT" sz="2200" b="0" i="1" baseline="0" dirty="0">
                <a:solidFill>
                  <a:schemeClr val="tx1"/>
                </a:solidFill>
              </a:rPr>
              <a:t>premiale per remunerare </a:t>
            </a:r>
            <a:r>
              <a:rPr lang="it-IT" sz="2200" i="1" dirty="0">
                <a:solidFill>
                  <a:schemeClr val="tx1"/>
                </a:solidFill>
              </a:rPr>
              <a:t>performance individuali, ma solo aziendali (</a:t>
            </a:r>
            <a:r>
              <a:rPr lang="it-IT" sz="2200" b="1" i="1" u="sng" dirty="0">
                <a:solidFill>
                  <a:schemeClr val="tx1"/>
                </a:solidFill>
              </a:rPr>
              <a:t>si per la Fidelizzazione dei dipendenti)</a:t>
            </a:r>
          </a:p>
          <a:p>
            <a:pPr marL="457200" marR="0" indent="-457200" algn="l" defTabSz="457200" rtl="0" eaLnBrk="1" fontAlgn="auto" latinLnBrk="0" hangingPunct="1">
              <a:lnSpc>
                <a:spcPct val="100000"/>
              </a:lnSpc>
              <a:spcBef>
                <a:spcPts val="0"/>
              </a:spcBef>
              <a:spcAft>
                <a:spcPts val="600"/>
              </a:spcAft>
              <a:buClrTx/>
              <a:buSzTx/>
              <a:buFont typeface="+mj-lt"/>
              <a:buAutoNum type="alphaLcParenR"/>
              <a:tabLst/>
              <a:defRPr/>
            </a:pPr>
            <a:r>
              <a:rPr lang="it-IT" sz="2200" b="0" i="1" baseline="0" dirty="0">
                <a:solidFill>
                  <a:schemeClr val="tx1"/>
                </a:solidFill>
              </a:rPr>
              <a:t>Rispetto dei requisiti e dei limiti di importo dell’art. 51 del TUIR con</a:t>
            </a:r>
            <a:r>
              <a:rPr lang="it-IT" sz="2200" b="0" i="1" dirty="0">
                <a:solidFill>
                  <a:schemeClr val="tx1"/>
                </a:solidFill>
              </a:rPr>
              <a:t> riferimento per gli oneri di utilità sociale al rispetto del requisito della </a:t>
            </a:r>
            <a:r>
              <a:rPr lang="it-IT" sz="2200" b="1" i="1" dirty="0">
                <a:solidFill>
                  <a:schemeClr val="tx1"/>
                </a:solidFill>
              </a:rPr>
              <a:t>categoria omogenea</a:t>
            </a:r>
            <a:endParaRPr lang="it-IT" sz="2200" b="1" i="1" baseline="0" dirty="0">
              <a:solidFill>
                <a:schemeClr val="tx1"/>
              </a:solidFill>
            </a:endParaRPr>
          </a:p>
          <a:p>
            <a:pPr marL="457200" marR="0" indent="-457200" algn="l" defTabSz="457200" rtl="0" eaLnBrk="1" fontAlgn="auto" latinLnBrk="0" hangingPunct="1">
              <a:lnSpc>
                <a:spcPct val="100000"/>
              </a:lnSpc>
              <a:spcBef>
                <a:spcPts val="0"/>
              </a:spcBef>
              <a:spcAft>
                <a:spcPts val="0"/>
              </a:spcAft>
              <a:buClrTx/>
              <a:buSzTx/>
              <a:buFont typeface="+mj-lt"/>
              <a:buAutoNum type="alphaLcParenR"/>
              <a:tabLst/>
              <a:defRPr/>
            </a:pPr>
            <a:endParaRPr lang="it-IT" sz="2200" b="0" i="1" dirty="0">
              <a:solidFill>
                <a:schemeClr val="tx1"/>
              </a:solidFill>
            </a:endParaRPr>
          </a:p>
        </p:txBody>
      </p:sp>
      <p:sp>
        <p:nvSpPr>
          <p:cNvPr id="5" name="Rettangolo 4">
            <a:extLst>
              <a:ext uri="{FF2B5EF4-FFF2-40B4-BE49-F238E27FC236}">
                <a16:creationId xmlns:a16="http://schemas.microsoft.com/office/drawing/2014/main" id="{883D9D82-603D-EBF6-4687-E8143B17268C}"/>
              </a:ext>
            </a:extLst>
          </p:cNvPr>
          <p:cNvSpPr/>
          <p:nvPr/>
        </p:nvSpPr>
        <p:spPr>
          <a:xfrm>
            <a:off x="345065" y="1003936"/>
            <a:ext cx="5750935" cy="5001697"/>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600"/>
              </a:spcAft>
            </a:pPr>
            <a:r>
              <a:rPr lang="it-IT" sz="2200" b="1" i="1" u="sng" cap="all" dirty="0"/>
              <a:t>Piano di welfare alimentato da </a:t>
            </a:r>
            <a:r>
              <a:rPr lang="it-IT" sz="2200" b="1" i="1" u="sng" cap="all" dirty="0" err="1"/>
              <a:t>pdr</a:t>
            </a:r>
            <a:endParaRPr lang="it-IT" sz="2200" b="1" i="1" u="sng" cap="all" dirty="0"/>
          </a:p>
          <a:p>
            <a:pPr algn="ctr">
              <a:spcAft>
                <a:spcPts val="600"/>
              </a:spcAft>
            </a:pPr>
            <a:endParaRPr lang="it-IT" sz="2200" b="1" i="1" u="sng" cap="all" dirty="0"/>
          </a:p>
          <a:p>
            <a:pPr marL="457200" indent="-457200">
              <a:spcAft>
                <a:spcPts val="600"/>
              </a:spcAft>
              <a:buFont typeface="+mj-lt"/>
              <a:buAutoNum type="alphaLcParenR"/>
              <a:defRPr/>
            </a:pPr>
            <a:r>
              <a:rPr lang="it-IT" sz="2200" i="1" dirty="0">
                <a:cs typeface="Arial" charset="0"/>
              </a:rPr>
              <a:t>Accordo collettivo aziendale o territoriale</a:t>
            </a:r>
          </a:p>
          <a:p>
            <a:pPr marL="457200" indent="-457200">
              <a:spcAft>
                <a:spcPts val="600"/>
              </a:spcAft>
              <a:buFont typeface="+mj-lt"/>
              <a:buAutoNum type="alphaLcParenR"/>
              <a:defRPr/>
            </a:pPr>
            <a:r>
              <a:rPr lang="it-IT" sz="2200" b="0" i="1" dirty="0">
                <a:cs typeface="Arial" charset="0"/>
              </a:rPr>
              <a:t>max 3.000 euro credito welfare attribuibile</a:t>
            </a:r>
          </a:p>
          <a:p>
            <a:pPr marL="457200" indent="-457200">
              <a:spcAft>
                <a:spcPts val="600"/>
              </a:spcAft>
              <a:buFont typeface="+mj-lt"/>
              <a:buAutoNum type="alphaLcParenR"/>
              <a:defRPr/>
            </a:pPr>
            <a:r>
              <a:rPr lang="it-IT" sz="2200" b="0" i="1" dirty="0">
                <a:cs typeface="Arial" charset="0"/>
              </a:rPr>
              <a:t>Reddito non superiore a 80.000 euro</a:t>
            </a:r>
          </a:p>
          <a:p>
            <a:pPr marL="457200" indent="-457200">
              <a:spcAft>
                <a:spcPts val="600"/>
              </a:spcAft>
              <a:buFont typeface="+mj-lt"/>
              <a:buAutoNum type="alphaLcParenR"/>
              <a:defRPr/>
            </a:pPr>
            <a:r>
              <a:rPr lang="it-IT" sz="2200" b="0" i="1" dirty="0">
                <a:cs typeface="Arial" charset="0"/>
              </a:rPr>
              <a:t>Ammesso welfare premiale posto che il PDR convertito è</a:t>
            </a:r>
            <a:r>
              <a:rPr lang="it-IT" sz="2200" i="1" dirty="0">
                <a:cs typeface="Arial" charset="0"/>
              </a:rPr>
              <a:t> già graduato </a:t>
            </a:r>
            <a:r>
              <a:rPr lang="it-IT" sz="2200" b="0" i="1" dirty="0">
                <a:cs typeface="Arial" charset="0"/>
              </a:rPr>
              <a:t>su performance </a:t>
            </a:r>
            <a:r>
              <a:rPr lang="it-IT" sz="2200" b="0" i="1" kern="1200" dirty="0">
                <a:solidFill>
                  <a:schemeClr val="lt1"/>
                </a:solidFill>
                <a:cs typeface="Arial" charset="0"/>
              </a:rPr>
              <a:t>individuali (es. assenze entro un dato medio)</a:t>
            </a:r>
          </a:p>
          <a:p>
            <a:pPr marL="457200" indent="-457200">
              <a:spcAft>
                <a:spcPts val="600"/>
              </a:spcAft>
              <a:buFont typeface="+mj-lt"/>
              <a:buAutoNum type="alphaLcParenR"/>
              <a:defRPr/>
            </a:pPr>
            <a:r>
              <a:rPr lang="it-IT" sz="2200" b="0" i="1" kern="1200" dirty="0">
                <a:solidFill>
                  <a:schemeClr val="lt1"/>
                </a:solidFill>
                <a:cs typeface="Arial" charset="0"/>
              </a:rPr>
              <a:t>Rispetto dei requisiti dell’art. 51 del TUIR, con possibilità di superamento dei limiti di importo per alcune voci (previdenza, sanità)</a:t>
            </a:r>
          </a:p>
          <a:p>
            <a:pPr marL="457200" indent="-457200">
              <a:buFont typeface="+mj-lt"/>
              <a:buAutoNum type="alphaLcParenR"/>
              <a:defRPr/>
            </a:pPr>
            <a:endParaRPr lang="it-IT" sz="2000" b="0" i="1" dirty="0"/>
          </a:p>
        </p:txBody>
      </p:sp>
    </p:spTree>
    <p:extLst>
      <p:ext uri="{BB962C8B-B14F-4D97-AF65-F5344CB8AC3E}">
        <p14:creationId xmlns:p14="http://schemas.microsoft.com/office/powerpoint/2010/main" val="15240631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F1FD64-84AF-B635-FE3D-0F42C340F6E8}"/>
            </a:ext>
          </a:extLst>
        </p:cNvPr>
        <p:cNvGrpSpPr/>
        <p:nvPr/>
      </p:nvGrpSpPr>
      <p:grpSpPr>
        <a:xfrm>
          <a:off x="0" y="0"/>
          <a:ext cx="0" cy="0"/>
          <a:chOff x="0" y="0"/>
          <a:chExt cx="0" cy="0"/>
        </a:xfrm>
      </p:grpSpPr>
      <p:sp>
        <p:nvSpPr>
          <p:cNvPr id="2" name="Rettangolo 1">
            <a:extLst>
              <a:ext uri="{FF2B5EF4-FFF2-40B4-BE49-F238E27FC236}">
                <a16:creationId xmlns:a16="http://schemas.microsoft.com/office/drawing/2014/main" id="{D7C31EEA-99A2-B37B-FA3D-E76725853160}"/>
              </a:ext>
            </a:extLst>
          </p:cNvPr>
          <p:cNvSpPr/>
          <p:nvPr/>
        </p:nvSpPr>
        <p:spPr>
          <a:xfrm>
            <a:off x="0" y="0"/>
            <a:ext cx="12192000" cy="908050"/>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nvGrpSpPr>
          <p:cNvPr id="72" name="Gruppo 71">
            <a:extLst>
              <a:ext uri="{FF2B5EF4-FFF2-40B4-BE49-F238E27FC236}">
                <a16:creationId xmlns:a16="http://schemas.microsoft.com/office/drawing/2014/main" id="{2B105C56-CD8E-6D0C-5F34-406DE155CB64}"/>
              </a:ext>
            </a:extLst>
          </p:cNvPr>
          <p:cNvGrpSpPr/>
          <p:nvPr/>
        </p:nvGrpSpPr>
        <p:grpSpPr>
          <a:xfrm>
            <a:off x="0" y="6091519"/>
            <a:ext cx="12192000" cy="894504"/>
            <a:chOff x="-121141" y="6091519"/>
            <a:chExt cx="12462637" cy="894504"/>
          </a:xfrm>
        </p:grpSpPr>
        <p:sp>
          <p:nvSpPr>
            <p:cNvPr id="73" name="Rettangolo 72">
              <a:extLst>
                <a:ext uri="{FF2B5EF4-FFF2-40B4-BE49-F238E27FC236}">
                  <a16:creationId xmlns:a16="http://schemas.microsoft.com/office/drawing/2014/main" id="{CF0186E1-3246-274C-2CA0-0206A22382A3}"/>
                </a:ext>
              </a:extLst>
            </p:cNvPr>
            <p:cNvSpPr/>
            <p:nvPr/>
          </p:nvSpPr>
          <p:spPr>
            <a:xfrm>
              <a:off x="-121141" y="6091519"/>
              <a:ext cx="12462637" cy="894504"/>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74" name="Immagine 73">
              <a:extLst>
                <a:ext uri="{FF2B5EF4-FFF2-40B4-BE49-F238E27FC236}">
                  <a16:creationId xmlns:a16="http://schemas.microsoft.com/office/drawing/2014/main" id="{3FDFCFC3-8B6C-8163-69C0-96A7651F1025}"/>
                </a:ext>
              </a:extLst>
            </p:cNvPr>
            <p:cNvPicPr>
              <a:picLocks noChangeAspect="1"/>
            </p:cNvPicPr>
            <p:nvPr/>
          </p:nvPicPr>
          <p:blipFill>
            <a:blip r:embed="rId2"/>
            <a:stretch>
              <a:fillRect/>
            </a:stretch>
          </p:blipFill>
          <p:spPr>
            <a:xfrm>
              <a:off x="10821871" y="6236454"/>
              <a:ext cx="1083094" cy="536609"/>
            </a:xfrm>
            <a:prstGeom prst="rect">
              <a:avLst/>
            </a:prstGeom>
          </p:spPr>
        </p:pic>
      </p:grpSp>
      <p:sp>
        <p:nvSpPr>
          <p:cNvPr id="6" name="CasellaDiTesto 5">
            <a:extLst>
              <a:ext uri="{FF2B5EF4-FFF2-40B4-BE49-F238E27FC236}">
                <a16:creationId xmlns:a16="http://schemas.microsoft.com/office/drawing/2014/main" id="{50332F81-A06B-B15D-6C53-ECB92DFC3C58}"/>
              </a:ext>
            </a:extLst>
          </p:cNvPr>
          <p:cNvSpPr txBox="1"/>
          <p:nvPr/>
        </p:nvSpPr>
        <p:spPr>
          <a:xfrm>
            <a:off x="1594239" y="154784"/>
            <a:ext cx="8932189" cy="461665"/>
          </a:xfrm>
          <a:prstGeom prst="rect">
            <a:avLst/>
          </a:prstGeom>
          <a:noFill/>
        </p:spPr>
        <p:txBody>
          <a:bodyPr wrap="none" rtlCol="0">
            <a:spAutoFit/>
          </a:bodyPr>
          <a:lstStyle/>
          <a:p>
            <a:pPr algn="ctr"/>
            <a:r>
              <a:rPr lang="it-IT" sz="2400" b="1" cap="all" dirty="0">
                <a:solidFill>
                  <a:schemeClr val="bg1"/>
                </a:solidFill>
                <a:latin typeface="Arial" panose="020B0604020202020204" pitchFamily="34" charset="0"/>
                <a:cs typeface="Arial" panose="020B0604020202020204" pitchFamily="34" charset="0"/>
              </a:rPr>
              <a:t>Motivazioni della risposta negativa dell’agenzia </a:t>
            </a:r>
          </a:p>
        </p:txBody>
      </p:sp>
      <p:sp>
        <p:nvSpPr>
          <p:cNvPr id="14" name="CasellaDiTesto 4">
            <a:extLst>
              <a:ext uri="{FF2B5EF4-FFF2-40B4-BE49-F238E27FC236}">
                <a16:creationId xmlns:a16="http://schemas.microsoft.com/office/drawing/2014/main" id="{DE604DE7-EBE5-FE06-9F0F-2DB7EA15F91B}"/>
              </a:ext>
            </a:extLst>
          </p:cNvPr>
          <p:cNvSpPr txBox="1">
            <a:spLocks noChangeArrowheads="1"/>
          </p:cNvSpPr>
          <p:nvPr/>
        </p:nvSpPr>
        <p:spPr bwMode="auto">
          <a:xfrm>
            <a:off x="394136" y="970758"/>
            <a:ext cx="11546329" cy="1200329"/>
          </a:xfrm>
          <a:prstGeom prst="rect">
            <a:avLst/>
          </a:prstGeom>
          <a:noFill/>
          <a:ln>
            <a:noFill/>
          </a:ln>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marL="357188" indent="-357188">
              <a:spcBef>
                <a:spcPct val="0"/>
              </a:spcBef>
              <a:buFont typeface="+mj-lt"/>
              <a:buAutoNum type="arabicPeriod"/>
            </a:pPr>
            <a:r>
              <a:rPr lang="it-IT" sz="2400" b="1" dirty="0">
                <a:solidFill>
                  <a:srgbClr val="00B050"/>
                </a:solidFill>
              </a:rPr>
              <a:t>La disposizione agevolativa di cui al comma 184 non trova, dunque, applicazione nel caso di conversione tra remunerazione monetaria e benefit prevista al di fuori delle  condizioni stabilite per l'applicazione dell'imposta sostitutiva sui premi di risultato</a:t>
            </a:r>
          </a:p>
        </p:txBody>
      </p:sp>
      <p:sp>
        <p:nvSpPr>
          <p:cNvPr id="4" name="CasellaDiTesto 4">
            <a:extLst>
              <a:ext uri="{FF2B5EF4-FFF2-40B4-BE49-F238E27FC236}">
                <a16:creationId xmlns:a16="http://schemas.microsoft.com/office/drawing/2014/main" id="{698270B3-4BF9-641B-374F-1BED48AC6A58}"/>
              </a:ext>
            </a:extLst>
          </p:cNvPr>
          <p:cNvSpPr txBox="1">
            <a:spLocks noChangeArrowheads="1"/>
          </p:cNvSpPr>
          <p:nvPr/>
        </p:nvSpPr>
        <p:spPr bwMode="auto">
          <a:xfrm>
            <a:off x="409903" y="4080642"/>
            <a:ext cx="11461532" cy="1938992"/>
          </a:xfrm>
          <a:prstGeom prst="rect">
            <a:avLst/>
          </a:prstGeom>
          <a:noFill/>
          <a:ln>
            <a:noFill/>
          </a:ln>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marL="357188" indent="-357188">
              <a:spcBef>
                <a:spcPct val="0"/>
              </a:spcBef>
              <a:buNone/>
            </a:pPr>
            <a:r>
              <a:rPr lang="it-IT" sz="2400" b="1" dirty="0">
                <a:solidFill>
                  <a:srgbClr val="00B0F0"/>
                </a:solidFill>
              </a:rPr>
              <a:t>3.  Qualora il piano di welfare sia alimentato da somme costituenti retribuzione fissa o variabile degli aderenti, fatta salva l'ipotesi disciplinata dall’art. 1, commi 182 a 189, della legge 28 dicembre 2015, ovvero la parte di importo riconosciuto ai dipendenti sotto forma di welfare (cd. credito welfare) non utilizzato si convertisse in denaro, rimarrebbe impregiudicata la rilevanza reddituale dei benefit sostitutivi delle somme</a:t>
            </a:r>
            <a:endParaRPr lang="it-IT" altLang="it-IT" sz="2400" b="1" dirty="0">
              <a:solidFill>
                <a:srgbClr val="00B0F0"/>
              </a:solidFill>
              <a:latin typeface="+mn-lt"/>
              <a:ea typeface="+mn-ea"/>
            </a:endParaRPr>
          </a:p>
        </p:txBody>
      </p:sp>
      <p:sp>
        <p:nvSpPr>
          <p:cNvPr id="5" name="CasellaDiTesto 4">
            <a:extLst>
              <a:ext uri="{FF2B5EF4-FFF2-40B4-BE49-F238E27FC236}">
                <a16:creationId xmlns:a16="http://schemas.microsoft.com/office/drawing/2014/main" id="{C22A544B-4E11-5031-652A-24500275BDA2}"/>
              </a:ext>
            </a:extLst>
          </p:cNvPr>
          <p:cNvSpPr txBox="1">
            <a:spLocks noChangeArrowheads="1"/>
          </p:cNvSpPr>
          <p:nvPr/>
        </p:nvSpPr>
        <p:spPr bwMode="auto">
          <a:xfrm>
            <a:off x="409902" y="2364691"/>
            <a:ext cx="11546329" cy="1569660"/>
          </a:xfrm>
          <a:prstGeom prst="rect">
            <a:avLst/>
          </a:prstGeom>
          <a:noFill/>
          <a:ln>
            <a:noFill/>
          </a:ln>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marL="357188" indent="-357188" algn="just">
              <a:spcBef>
                <a:spcPct val="0"/>
              </a:spcBef>
              <a:buNone/>
            </a:pPr>
            <a:r>
              <a:rPr lang="it-IT" sz="2400" b="1" dirty="0">
                <a:solidFill>
                  <a:srgbClr val="FF0000"/>
                </a:solidFill>
              </a:rPr>
              <a:t>2. Non è infatti possibile rintracciare tra i destinatari dello stesso la caratteristica della «generalità» o della «categoria» di dipendenti. In effetti, i soggetti destinatari del welfare sono dipendenti ''individuati‘’ dalla società per essere assoggettati a valutazione della performance (popolazione teorica pari a 61% quadri, 3% impiegati)</a:t>
            </a:r>
            <a:endParaRPr lang="it-IT" altLang="it-IT" sz="2400" b="1" dirty="0">
              <a:solidFill>
                <a:srgbClr val="FF0000"/>
              </a:solidFill>
              <a:latin typeface="+mn-lt"/>
              <a:ea typeface="+mn-ea"/>
            </a:endParaRPr>
          </a:p>
        </p:txBody>
      </p:sp>
    </p:spTree>
    <p:extLst>
      <p:ext uri="{BB962C8B-B14F-4D97-AF65-F5344CB8AC3E}">
        <p14:creationId xmlns:p14="http://schemas.microsoft.com/office/powerpoint/2010/main" val="17808222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4" grpId="0"/>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a:extLst>
              <a:ext uri="{FF2B5EF4-FFF2-40B4-BE49-F238E27FC236}">
                <a16:creationId xmlns:a16="http://schemas.microsoft.com/office/drawing/2014/main" id="{D57ECECE-FCC4-F54A-87D5-980FABC34665}"/>
              </a:ext>
            </a:extLst>
          </p:cNvPr>
          <p:cNvSpPr/>
          <p:nvPr/>
        </p:nvSpPr>
        <p:spPr>
          <a:xfrm>
            <a:off x="0" y="0"/>
            <a:ext cx="12192000" cy="908050"/>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nvGrpSpPr>
          <p:cNvPr id="72" name="Gruppo 71">
            <a:extLst>
              <a:ext uri="{FF2B5EF4-FFF2-40B4-BE49-F238E27FC236}">
                <a16:creationId xmlns:a16="http://schemas.microsoft.com/office/drawing/2014/main" id="{4FFF5E87-D0BF-9142-AD75-0FE8DA1E5EBC}"/>
              </a:ext>
            </a:extLst>
          </p:cNvPr>
          <p:cNvGrpSpPr/>
          <p:nvPr/>
        </p:nvGrpSpPr>
        <p:grpSpPr>
          <a:xfrm>
            <a:off x="0" y="6091519"/>
            <a:ext cx="12192000" cy="894504"/>
            <a:chOff x="-121141" y="6091519"/>
            <a:chExt cx="12462637" cy="894504"/>
          </a:xfrm>
        </p:grpSpPr>
        <p:sp>
          <p:nvSpPr>
            <p:cNvPr id="73" name="Rettangolo 72">
              <a:extLst>
                <a:ext uri="{FF2B5EF4-FFF2-40B4-BE49-F238E27FC236}">
                  <a16:creationId xmlns:a16="http://schemas.microsoft.com/office/drawing/2014/main" id="{3356B427-F3D6-6744-A016-C734E91795A2}"/>
                </a:ext>
              </a:extLst>
            </p:cNvPr>
            <p:cNvSpPr/>
            <p:nvPr/>
          </p:nvSpPr>
          <p:spPr>
            <a:xfrm>
              <a:off x="-121141" y="6091519"/>
              <a:ext cx="12462637" cy="894504"/>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74" name="Immagine 73">
              <a:extLst>
                <a:ext uri="{FF2B5EF4-FFF2-40B4-BE49-F238E27FC236}">
                  <a16:creationId xmlns:a16="http://schemas.microsoft.com/office/drawing/2014/main" id="{D3095C2F-697A-1E4A-B5A3-3A2F1F552DE9}"/>
                </a:ext>
              </a:extLst>
            </p:cNvPr>
            <p:cNvPicPr>
              <a:picLocks noChangeAspect="1"/>
            </p:cNvPicPr>
            <p:nvPr/>
          </p:nvPicPr>
          <p:blipFill>
            <a:blip r:embed="rId3"/>
            <a:stretch>
              <a:fillRect/>
            </a:stretch>
          </p:blipFill>
          <p:spPr>
            <a:xfrm>
              <a:off x="10821871" y="6236454"/>
              <a:ext cx="1083094" cy="536609"/>
            </a:xfrm>
            <a:prstGeom prst="rect">
              <a:avLst/>
            </a:prstGeom>
          </p:spPr>
        </p:pic>
      </p:grpSp>
      <p:sp>
        <p:nvSpPr>
          <p:cNvPr id="3" name="CasellaDiTesto 2">
            <a:extLst>
              <a:ext uri="{FF2B5EF4-FFF2-40B4-BE49-F238E27FC236}">
                <a16:creationId xmlns:a16="http://schemas.microsoft.com/office/drawing/2014/main" id="{59574851-99E6-7840-AFC4-0243ACAB96FF}"/>
              </a:ext>
            </a:extLst>
          </p:cNvPr>
          <p:cNvSpPr txBox="1"/>
          <p:nvPr/>
        </p:nvSpPr>
        <p:spPr>
          <a:xfrm>
            <a:off x="2713898" y="251276"/>
            <a:ext cx="6764416" cy="461665"/>
          </a:xfrm>
          <a:prstGeom prst="rect">
            <a:avLst/>
          </a:prstGeom>
          <a:noFill/>
        </p:spPr>
        <p:txBody>
          <a:bodyPr wrap="none" rtlCol="0">
            <a:spAutoFit/>
          </a:bodyPr>
          <a:lstStyle/>
          <a:p>
            <a:pPr algn="ctr"/>
            <a:r>
              <a:rPr lang="it-IT" sz="2400" b="1" cap="all" dirty="0">
                <a:solidFill>
                  <a:schemeClr val="bg1"/>
                </a:solidFill>
                <a:latin typeface="Arial" panose="020B0604020202020204" pitchFamily="34" charset="0"/>
                <a:cs typeface="Arial" panose="020B0604020202020204" pitchFamily="34" charset="0"/>
              </a:rPr>
              <a:t>Definizione di categoria di dipendenti</a:t>
            </a:r>
          </a:p>
        </p:txBody>
      </p:sp>
      <p:sp>
        <p:nvSpPr>
          <p:cNvPr id="14" name="CasellaDiTesto 13">
            <a:extLst>
              <a:ext uri="{FF2B5EF4-FFF2-40B4-BE49-F238E27FC236}">
                <a16:creationId xmlns:a16="http://schemas.microsoft.com/office/drawing/2014/main" id="{A730C1A9-8E8D-42BC-B4A5-7612AD0568DD}"/>
              </a:ext>
            </a:extLst>
          </p:cNvPr>
          <p:cNvSpPr txBox="1"/>
          <p:nvPr/>
        </p:nvSpPr>
        <p:spPr>
          <a:xfrm>
            <a:off x="479394" y="1004091"/>
            <a:ext cx="11248780" cy="5139869"/>
          </a:xfrm>
          <a:prstGeom prst="rect">
            <a:avLst/>
          </a:prstGeom>
          <a:noFill/>
        </p:spPr>
        <p:txBody>
          <a:bodyPr wrap="square">
            <a:spAutoFit/>
          </a:bodyPr>
          <a:lstStyle/>
          <a:p>
            <a:pPr marL="0" lvl="1" algn="ctr">
              <a:defRPr/>
            </a:pPr>
            <a:r>
              <a:rPr lang="it-IT" sz="2200" b="1" u="sng" dirty="0">
                <a:solidFill>
                  <a:schemeClr val="accent1"/>
                </a:solidFill>
              </a:rPr>
              <a:t>Circolare n. 5/E del 2018 (paragrafo 4.9)</a:t>
            </a:r>
          </a:p>
          <a:p>
            <a:pPr marL="0" lvl="1" algn="just" eaLnBrk="1" hangingPunct="1">
              <a:defRPr/>
            </a:pPr>
            <a:r>
              <a:rPr lang="it-IT" sz="2200" b="0" i="0" dirty="0">
                <a:solidFill>
                  <a:srgbClr val="434343"/>
                </a:solidFill>
                <a:effectLst/>
              </a:rPr>
              <a:t>Al riguardo, l'A.F. ha più volte precisato che il legislatore, a prescindere dall'utilizzo dell'espressione "</a:t>
            </a:r>
            <a:r>
              <a:rPr lang="it-IT" sz="2200" b="0" i="1" dirty="0">
                <a:solidFill>
                  <a:srgbClr val="434343"/>
                </a:solidFill>
                <a:effectLst/>
              </a:rPr>
              <a:t>alla generalità dei dipendenti</a:t>
            </a:r>
            <a:r>
              <a:rPr lang="it-IT" sz="2200" b="0" i="0" dirty="0">
                <a:solidFill>
                  <a:srgbClr val="434343"/>
                </a:solidFill>
                <a:effectLst/>
              </a:rPr>
              <a:t>" ovvero a "</a:t>
            </a:r>
            <a:r>
              <a:rPr lang="it-IT" sz="2200" b="0" i="1" dirty="0">
                <a:solidFill>
                  <a:srgbClr val="434343"/>
                </a:solidFill>
                <a:effectLst/>
              </a:rPr>
              <a:t>categorie di dipendenti</a:t>
            </a:r>
            <a:r>
              <a:rPr lang="it-IT" sz="2200" b="0" i="0" dirty="0">
                <a:solidFill>
                  <a:srgbClr val="434343"/>
                </a:solidFill>
                <a:effectLst/>
              </a:rPr>
              <a:t>" non riconosce l'applicazione delle disposizioni elencate nel comma 2 dell'articolo 51 del TUIR </a:t>
            </a:r>
            <a:r>
              <a:rPr lang="it-IT" sz="2200" b="1" i="0" dirty="0">
                <a:solidFill>
                  <a:srgbClr val="434343"/>
                </a:solidFill>
                <a:effectLst/>
              </a:rPr>
              <a:t>ogni qual volta le somme o i servizi ivi indicati siano rivolti </a:t>
            </a:r>
            <a:r>
              <a:rPr lang="it-IT" sz="2200" b="1" i="1" dirty="0">
                <a:solidFill>
                  <a:srgbClr val="434343"/>
                </a:solidFill>
                <a:effectLst/>
              </a:rPr>
              <a:t>ad personam</a:t>
            </a:r>
            <a:r>
              <a:rPr lang="it-IT" sz="2200" b="1" i="0" dirty="0">
                <a:solidFill>
                  <a:srgbClr val="434343"/>
                </a:solidFill>
                <a:effectLst/>
              </a:rPr>
              <a:t>, ovvero costituiscano dei vantaggi solo per alcuni e ben individuati lavoratori</a:t>
            </a:r>
            <a:r>
              <a:rPr lang="it-IT" sz="2200" b="0" i="0" dirty="0">
                <a:solidFill>
                  <a:srgbClr val="434343"/>
                </a:solidFill>
                <a:effectLst/>
              </a:rPr>
              <a:t>.</a:t>
            </a:r>
          </a:p>
          <a:p>
            <a:pPr algn="just"/>
            <a:r>
              <a:rPr lang="it-IT" sz="2200" b="0" i="0" dirty="0">
                <a:solidFill>
                  <a:srgbClr val="434343"/>
                </a:solidFill>
                <a:effectLst/>
              </a:rPr>
              <a:t>Inoltre, si osserva che con le predette locuzioni il legislatore ha voluto riferirsi alla generica disponibilità di </a:t>
            </a:r>
            <a:r>
              <a:rPr lang="it-IT" sz="2200" dirty="0">
                <a:solidFill>
                  <a:srgbClr val="434343"/>
                </a:solidFill>
              </a:rPr>
              <a:t>opere, servizi o somme ecc. verso un gruppo omogeneo di dipendenti, anche se alcuni di questi non fruiscono di fatto delle predette "utilità".</a:t>
            </a:r>
          </a:p>
          <a:p>
            <a:pPr algn="just"/>
            <a:r>
              <a:rPr lang="it-IT" sz="2200" dirty="0">
                <a:solidFill>
                  <a:srgbClr val="434343"/>
                </a:solidFill>
              </a:rPr>
              <a:t>La scrivente ha inoltre chiarito che l'espressione "</a:t>
            </a:r>
            <a:r>
              <a:rPr lang="it-IT" sz="2200" b="1" dirty="0">
                <a:solidFill>
                  <a:srgbClr val="434343"/>
                </a:solidFill>
              </a:rPr>
              <a:t>categorie di dipendenti</a:t>
            </a:r>
            <a:r>
              <a:rPr lang="it-IT" sz="2200" dirty="0">
                <a:solidFill>
                  <a:srgbClr val="434343"/>
                </a:solidFill>
              </a:rPr>
              <a:t>" </a:t>
            </a:r>
            <a:r>
              <a:rPr lang="it-IT" sz="2200" b="1" dirty="0">
                <a:solidFill>
                  <a:srgbClr val="434343"/>
                </a:solidFill>
              </a:rPr>
              <a:t>non va intesa soltanto con riferimento alle categorie previste nel codice civile </a:t>
            </a:r>
            <a:r>
              <a:rPr lang="it-IT" sz="2200" dirty="0">
                <a:solidFill>
                  <a:srgbClr val="434343"/>
                </a:solidFill>
              </a:rPr>
              <a:t>(dirigenti, operai, etc.), </a:t>
            </a:r>
            <a:r>
              <a:rPr lang="it-IT" sz="2200" b="1" dirty="0">
                <a:solidFill>
                  <a:srgbClr val="434343"/>
                </a:solidFill>
              </a:rPr>
              <a:t>bensì a tutti i dipendenti di un certo tipo</a:t>
            </a:r>
            <a:r>
              <a:rPr lang="it-IT" sz="2200" dirty="0">
                <a:solidFill>
                  <a:srgbClr val="434343"/>
                </a:solidFill>
              </a:rPr>
              <a:t> (ad esempio, tutti i dipendenti di un certo livello o di una certa qualifica, ovvero tutti gli operai del turno di notte ecc.), purché </a:t>
            </a:r>
            <a:r>
              <a:rPr lang="it-IT" sz="2200" b="1" u="sng" dirty="0">
                <a:solidFill>
                  <a:srgbClr val="434343"/>
                </a:solidFill>
              </a:rPr>
              <a:t>tali inquadramenti siano sufficienti ad impedire</a:t>
            </a:r>
            <a:r>
              <a:rPr lang="it-IT" sz="2200" b="1" i="0" u="sng" dirty="0">
                <a:solidFill>
                  <a:srgbClr val="434343"/>
                </a:solidFill>
                <a:effectLst/>
              </a:rPr>
              <a:t>, in senso teorico, che siano </a:t>
            </a:r>
            <a:r>
              <a:rPr lang="it-IT" sz="2200" b="1" u="sng" dirty="0">
                <a:solidFill>
                  <a:srgbClr val="434343"/>
                </a:solidFill>
              </a:rPr>
              <a:t>concesse erogazioni ad personam in esenzione totale o parziale da imposte </a:t>
            </a:r>
            <a:r>
              <a:rPr lang="it-IT" sz="2200" dirty="0">
                <a:solidFill>
                  <a:srgbClr val="434343"/>
                </a:solidFill>
              </a:rPr>
              <a:t>[..]  </a:t>
            </a:r>
          </a:p>
        </p:txBody>
      </p:sp>
    </p:spTree>
    <p:extLst>
      <p:ext uri="{BB962C8B-B14F-4D97-AF65-F5344CB8AC3E}">
        <p14:creationId xmlns:p14="http://schemas.microsoft.com/office/powerpoint/2010/main" val="36012580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FA582E-3473-D030-D9F3-3C26BC8B5A54}"/>
            </a:ext>
          </a:extLst>
        </p:cNvPr>
        <p:cNvGrpSpPr/>
        <p:nvPr/>
      </p:nvGrpSpPr>
      <p:grpSpPr>
        <a:xfrm>
          <a:off x="0" y="0"/>
          <a:ext cx="0" cy="0"/>
          <a:chOff x="0" y="0"/>
          <a:chExt cx="0" cy="0"/>
        </a:xfrm>
      </p:grpSpPr>
      <p:sp>
        <p:nvSpPr>
          <p:cNvPr id="2" name="Rettangolo 1">
            <a:extLst>
              <a:ext uri="{FF2B5EF4-FFF2-40B4-BE49-F238E27FC236}">
                <a16:creationId xmlns:a16="http://schemas.microsoft.com/office/drawing/2014/main" id="{F655B2C8-BA0E-0074-EE63-617A962E87CF}"/>
              </a:ext>
            </a:extLst>
          </p:cNvPr>
          <p:cNvSpPr/>
          <p:nvPr/>
        </p:nvSpPr>
        <p:spPr>
          <a:xfrm>
            <a:off x="0" y="0"/>
            <a:ext cx="12192000" cy="908050"/>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nvGrpSpPr>
          <p:cNvPr id="72" name="Gruppo 71">
            <a:extLst>
              <a:ext uri="{FF2B5EF4-FFF2-40B4-BE49-F238E27FC236}">
                <a16:creationId xmlns:a16="http://schemas.microsoft.com/office/drawing/2014/main" id="{4EF42380-8A66-289D-63FC-66291F6B50E3}"/>
              </a:ext>
            </a:extLst>
          </p:cNvPr>
          <p:cNvGrpSpPr/>
          <p:nvPr/>
        </p:nvGrpSpPr>
        <p:grpSpPr>
          <a:xfrm>
            <a:off x="0" y="6091519"/>
            <a:ext cx="12192000" cy="894504"/>
            <a:chOff x="-121141" y="6091519"/>
            <a:chExt cx="12462637" cy="894504"/>
          </a:xfrm>
        </p:grpSpPr>
        <p:sp>
          <p:nvSpPr>
            <p:cNvPr id="73" name="Rettangolo 72">
              <a:extLst>
                <a:ext uri="{FF2B5EF4-FFF2-40B4-BE49-F238E27FC236}">
                  <a16:creationId xmlns:a16="http://schemas.microsoft.com/office/drawing/2014/main" id="{BB5A88D2-070B-6881-A7BC-5F63EB0C6F22}"/>
                </a:ext>
              </a:extLst>
            </p:cNvPr>
            <p:cNvSpPr/>
            <p:nvPr/>
          </p:nvSpPr>
          <p:spPr>
            <a:xfrm>
              <a:off x="-121141" y="6091519"/>
              <a:ext cx="12462637" cy="894504"/>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74" name="Immagine 73">
              <a:extLst>
                <a:ext uri="{FF2B5EF4-FFF2-40B4-BE49-F238E27FC236}">
                  <a16:creationId xmlns:a16="http://schemas.microsoft.com/office/drawing/2014/main" id="{556EC5A7-77BF-907B-742E-9B6B92B5599E}"/>
                </a:ext>
              </a:extLst>
            </p:cNvPr>
            <p:cNvPicPr>
              <a:picLocks noChangeAspect="1"/>
            </p:cNvPicPr>
            <p:nvPr/>
          </p:nvPicPr>
          <p:blipFill>
            <a:blip r:embed="rId3"/>
            <a:stretch>
              <a:fillRect/>
            </a:stretch>
          </p:blipFill>
          <p:spPr>
            <a:xfrm>
              <a:off x="10821871" y="6236454"/>
              <a:ext cx="1083094" cy="536609"/>
            </a:xfrm>
            <a:prstGeom prst="rect">
              <a:avLst/>
            </a:prstGeom>
          </p:spPr>
        </p:pic>
      </p:grpSp>
      <p:sp>
        <p:nvSpPr>
          <p:cNvPr id="3" name="CasellaDiTesto 2">
            <a:extLst>
              <a:ext uri="{FF2B5EF4-FFF2-40B4-BE49-F238E27FC236}">
                <a16:creationId xmlns:a16="http://schemas.microsoft.com/office/drawing/2014/main" id="{4C1CD149-F676-70BE-CED5-AD9633313271}"/>
              </a:ext>
            </a:extLst>
          </p:cNvPr>
          <p:cNvSpPr txBox="1"/>
          <p:nvPr/>
        </p:nvSpPr>
        <p:spPr>
          <a:xfrm>
            <a:off x="2713898" y="251276"/>
            <a:ext cx="6764416" cy="461665"/>
          </a:xfrm>
          <a:prstGeom prst="rect">
            <a:avLst/>
          </a:prstGeom>
          <a:noFill/>
        </p:spPr>
        <p:txBody>
          <a:bodyPr wrap="none" rtlCol="0">
            <a:spAutoFit/>
          </a:bodyPr>
          <a:lstStyle/>
          <a:p>
            <a:pPr algn="ctr"/>
            <a:r>
              <a:rPr lang="it-IT" sz="2400" b="1" cap="all" dirty="0">
                <a:solidFill>
                  <a:schemeClr val="bg1"/>
                </a:solidFill>
                <a:latin typeface="Arial" panose="020B0604020202020204" pitchFamily="34" charset="0"/>
                <a:cs typeface="Arial" panose="020B0604020202020204" pitchFamily="34" charset="0"/>
              </a:rPr>
              <a:t>Definizione di categoria di dipendenti</a:t>
            </a:r>
          </a:p>
        </p:txBody>
      </p:sp>
      <p:sp>
        <p:nvSpPr>
          <p:cNvPr id="14" name="CasellaDiTesto 13">
            <a:extLst>
              <a:ext uri="{FF2B5EF4-FFF2-40B4-BE49-F238E27FC236}">
                <a16:creationId xmlns:a16="http://schemas.microsoft.com/office/drawing/2014/main" id="{1EFEB235-AC02-29D8-6BA2-20A18C3A36FF}"/>
              </a:ext>
            </a:extLst>
          </p:cNvPr>
          <p:cNvSpPr txBox="1"/>
          <p:nvPr/>
        </p:nvSpPr>
        <p:spPr>
          <a:xfrm>
            <a:off x="479393" y="1004091"/>
            <a:ext cx="11376275" cy="5170646"/>
          </a:xfrm>
          <a:prstGeom prst="rect">
            <a:avLst/>
          </a:prstGeom>
          <a:noFill/>
        </p:spPr>
        <p:txBody>
          <a:bodyPr wrap="square">
            <a:spAutoFit/>
          </a:bodyPr>
          <a:lstStyle/>
          <a:p>
            <a:pPr marL="0" lvl="1" algn="ctr">
              <a:defRPr/>
            </a:pPr>
            <a:r>
              <a:rPr lang="it-IT" sz="2200" b="1" u="sng" dirty="0">
                <a:solidFill>
                  <a:schemeClr val="accent1"/>
                </a:solidFill>
              </a:rPr>
              <a:t>Risposta n. 57/2024</a:t>
            </a:r>
          </a:p>
          <a:p>
            <a:pPr algn="just"/>
            <a:r>
              <a:rPr lang="it-IT" sz="2200" dirty="0">
                <a:solidFill>
                  <a:srgbClr val="434343"/>
                </a:solidFill>
              </a:rPr>
              <a:t>L’istante voleva riconoscere a tutte le lavoratrici madri, al termine del periodo di astensione obbligatoria per maternità, un credito welfare equivalente alla differenza fra l'indennità di congedo di maternità facoltativa o di congedo parentale a carico dell'INPS, e il 10% della retribuzione mensile lorda 	</a:t>
            </a:r>
          </a:p>
          <a:p>
            <a:pPr marL="0" lvl="1" algn="just">
              <a:defRPr/>
            </a:pPr>
            <a:r>
              <a:rPr lang="it-IT" sz="2200" b="1" dirty="0">
                <a:solidFill>
                  <a:srgbClr val="434343"/>
                </a:solidFill>
              </a:rPr>
              <a:t>L’Agenzia ha bocciato ritenendo che non fosse possibile individuare una ''categoria di dipendenti'' sulla base di una distinzione non legata alla prestazione lavorativa ma a caratteristiche o condizioni personali o familiari del dipendente. 	</a:t>
            </a:r>
          </a:p>
          <a:p>
            <a:pPr marL="0" lvl="1" algn="ctr">
              <a:defRPr/>
            </a:pPr>
            <a:r>
              <a:rPr lang="it-IT" sz="2200" b="1" u="sng" dirty="0">
                <a:solidFill>
                  <a:schemeClr val="accent1"/>
                </a:solidFill>
              </a:rPr>
              <a:t>Risposta n. 147/2025</a:t>
            </a:r>
          </a:p>
          <a:p>
            <a:pPr marL="0" lvl="1" algn="just">
              <a:defRPr/>
            </a:pPr>
            <a:r>
              <a:rPr lang="it-IT" sz="2200" dirty="0"/>
              <a:t>L’istante voleva implementa un piano di azionariato diffuso all'intera popolazione aziendale, ad eccezione dei dipendenti a tempo determinato e dei  direttori generali e dirigenti con responsabilità strategiche. </a:t>
            </a:r>
          </a:p>
          <a:p>
            <a:pPr marL="0" lvl="1" algn="just">
              <a:defRPr/>
            </a:pPr>
            <a:r>
              <a:rPr lang="it-IT" sz="2200" b="1" dirty="0"/>
              <a:t>L’Agenzia ha riconosciuto il rispetto del requisito della «generalità» perché la esclusione  dei  direttori  generali  e  dei  dirigenti  con  responsabilità  strategiche dai destinatari del Piano non è motivata da intenti discriminatori</a:t>
            </a:r>
            <a:endParaRPr lang="it-IT" sz="2200" b="1" i="0" dirty="0">
              <a:solidFill>
                <a:srgbClr val="434343"/>
              </a:solidFill>
              <a:effectLst/>
            </a:endParaRPr>
          </a:p>
        </p:txBody>
      </p:sp>
    </p:spTree>
    <p:extLst>
      <p:ext uri="{BB962C8B-B14F-4D97-AF65-F5344CB8AC3E}">
        <p14:creationId xmlns:p14="http://schemas.microsoft.com/office/powerpoint/2010/main" val="33687960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object 2"/>
          <p:cNvGrpSpPr/>
          <p:nvPr/>
        </p:nvGrpSpPr>
        <p:grpSpPr>
          <a:xfrm>
            <a:off x="-92571" y="0"/>
            <a:ext cx="12279748" cy="6858000"/>
            <a:chOff x="-87748" y="0"/>
            <a:chExt cx="12279748" cy="6858000"/>
          </a:xfrm>
        </p:grpSpPr>
        <p:sp>
          <p:nvSpPr>
            <p:cNvPr id="3" name="object 3"/>
            <p:cNvSpPr/>
            <p:nvPr/>
          </p:nvSpPr>
          <p:spPr>
            <a:xfrm>
              <a:off x="0" y="0"/>
              <a:ext cx="12192000" cy="6858000"/>
            </a:xfrm>
            <a:prstGeom prst="rect">
              <a:avLst/>
            </a:prstGeom>
            <a:blipFill>
              <a:blip r:embed="rId3"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4" name="object 4"/>
            <p:cNvSpPr/>
            <p:nvPr/>
          </p:nvSpPr>
          <p:spPr>
            <a:xfrm>
              <a:off x="0" y="0"/>
              <a:ext cx="5501005" cy="6858000"/>
            </a:xfrm>
            <a:custGeom>
              <a:avLst/>
              <a:gdLst/>
              <a:ahLst/>
              <a:cxnLst/>
              <a:rect l="l" t="t" r="r" b="b"/>
              <a:pathLst>
                <a:path w="5501005" h="6858000">
                  <a:moveTo>
                    <a:pt x="5500996" y="0"/>
                  </a:moveTo>
                  <a:lnTo>
                    <a:pt x="2698305" y="0"/>
                  </a:lnTo>
                  <a:lnTo>
                    <a:pt x="0" y="4961755"/>
                  </a:lnTo>
                  <a:lnTo>
                    <a:pt x="0" y="6857996"/>
                  </a:lnTo>
                  <a:lnTo>
                    <a:pt x="1868977" y="6857996"/>
                  </a:lnTo>
                  <a:lnTo>
                    <a:pt x="5500996" y="0"/>
                  </a:lnTo>
                  <a:close/>
                </a:path>
              </a:pathLst>
            </a:custGeom>
            <a:solidFill>
              <a:srgbClr val="52C1E3">
                <a:alpha val="10195"/>
              </a:srgbClr>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5" name="object 5"/>
            <p:cNvSpPr/>
            <p:nvPr/>
          </p:nvSpPr>
          <p:spPr>
            <a:xfrm>
              <a:off x="0" y="0"/>
              <a:ext cx="4433570" cy="6858000"/>
            </a:xfrm>
            <a:custGeom>
              <a:avLst/>
              <a:gdLst/>
              <a:ahLst/>
              <a:cxnLst/>
              <a:rect l="l" t="t" r="r" b="b"/>
              <a:pathLst>
                <a:path w="4433570" h="6858000">
                  <a:moveTo>
                    <a:pt x="654142" y="0"/>
                  </a:moveTo>
                  <a:lnTo>
                    <a:pt x="0" y="0"/>
                  </a:lnTo>
                  <a:lnTo>
                    <a:pt x="0" y="3675761"/>
                  </a:lnTo>
                  <a:lnTo>
                    <a:pt x="1685376" y="6857996"/>
                  </a:lnTo>
                  <a:lnTo>
                    <a:pt x="4433411" y="6857996"/>
                  </a:lnTo>
                  <a:lnTo>
                    <a:pt x="654142" y="0"/>
                  </a:lnTo>
                  <a:close/>
                </a:path>
              </a:pathLst>
            </a:custGeom>
            <a:solidFill>
              <a:srgbClr val="0092CA">
                <a:alpha val="10195"/>
              </a:srgbClr>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6" name="object 6"/>
            <p:cNvSpPr/>
            <p:nvPr/>
          </p:nvSpPr>
          <p:spPr>
            <a:xfrm>
              <a:off x="-87748" y="0"/>
              <a:ext cx="4964548" cy="6857996"/>
            </a:xfrm>
            <a:prstGeom prst="rect">
              <a:avLst/>
            </a:prstGeom>
            <a:blipFill>
              <a:blip r:embed="rId4"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grpSp>
      <p:sp>
        <p:nvSpPr>
          <p:cNvPr id="13" name="CasellaDiTesto 12">
            <a:extLst>
              <a:ext uri="{FF2B5EF4-FFF2-40B4-BE49-F238E27FC236}">
                <a16:creationId xmlns:a16="http://schemas.microsoft.com/office/drawing/2014/main" id="{9C31ED4B-FB82-4E25-88CB-1967B5A45197}"/>
              </a:ext>
            </a:extLst>
          </p:cNvPr>
          <p:cNvSpPr txBox="1"/>
          <p:nvPr/>
        </p:nvSpPr>
        <p:spPr>
          <a:xfrm>
            <a:off x="3544585" y="3198165"/>
            <a:ext cx="7870004" cy="646331"/>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3600" b="1"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Grazie dell’attenzione</a:t>
            </a:r>
          </a:p>
        </p:txBody>
      </p:sp>
      <p:grpSp>
        <p:nvGrpSpPr>
          <p:cNvPr id="8" name="Gruppo 7">
            <a:extLst>
              <a:ext uri="{FF2B5EF4-FFF2-40B4-BE49-F238E27FC236}">
                <a16:creationId xmlns:a16="http://schemas.microsoft.com/office/drawing/2014/main" id="{FCE207FD-9840-DA82-2155-EA1F4277A87A}"/>
              </a:ext>
            </a:extLst>
          </p:cNvPr>
          <p:cNvGrpSpPr/>
          <p:nvPr/>
        </p:nvGrpSpPr>
        <p:grpSpPr>
          <a:xfrm>
            <a:off x="5953649" y="6095996"/>
            <a:ext cx="914400" cy="762000"/>
            <a:chOff x="11029236" y="6115130"/>
            <a:chExt cx="914400" cy="762000"/>
          </a:xfrm>
        </p:grpSpPr>
        <p:sp>
          <p:nvSpPr>
            <p:cNvPr id="9" name="Rettangolo con angoli arrotondati sullo stesso lato 9">
              <a:extLst>
                <a:ext uri="{FF2B5EF4-FFF2-40B4-BE49-F238E27FC236}">
                  <a16:creationId xmlns:a16="http://schemas.microsoft.com/office/drawing/2014/main" id="{3391AB53-8163-7484-3DF9-5D5E9936A475}"/>
                </a:ext>
              </a:extLst>
            </p:cNvPr>
            <p:cNvSpPr/>
            <p:nvPr/>
          </p:nvSpPr>
          <p:spPr>
            <a:xfrm>
              <a:off x="11029236" y="6115130"/>
              <a:ext cx="914400" cy="762000"/>
            </a:xfrm>
            <a:prstGeom prst="round2Same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Calibri"/>
                <a:ea typeface="+mn-ea"/>
                <a:cs typeface="+mn-cs"/>
              </a:endParaRPr>
            </a:p>
          </p:txBody>
        </p:sp>
        <p:sp>
          <p:nvSpPr>
            <p:cNvPr id="10" name="object 5">
              <a:extLst>
                <a:ext uri="{FF2B5EF4-FFF2-40B4-BE49-F238E27FC236}">
                  <a16:creationId xmlns:a16="http://schemas.microsoft.com/office/drawing/2014/main" id="{51D006F4-AB44-86E6-DCF4-4333EF6D96D0}"/>
                </a:ext>
              </a:extLst>
            </p:cNvPr>
            <p:cNvSpPr/>
            <p:nvPr/>
          </p:nvSpPr>
          <p:spPr>
            <a:xfrm>
              <a:off x="11108900" y="6292352"/>
              <a:ext cx="763992" cy="407555"/>
            </a:xfrm>
            <a:prstGeom prst="rect">
              <a:avLst/>
            </a:prstGeom>
            <a:blipFill>
              <a:blip r:embed="rId5" cstate="print"/>
              <a:stretch>
                <a:fillRect/>
              </a:stretch>
            </a:blipFill>
            <a:ln>
              <a:noFill/>
            </a:ln>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rgbClr val="4F81BD">
                    <a:lumMod val="75000"/>
                  </a:srgbClr>
                </a:solidFill>
                <a:effectLst/>
                <a:uLnTx/>
                <a:uFillTx/>
                <a:latin typeface="Calibri"/>
                <a:ea typeface="+mn-ea"/>
                <a:cs typeface="+mn-cs"/>
              </a:endParaRPr>
            </a:p>
          </p:txBody>
        </p:sp>
      </p:grpSp>
    </p:spTree>
    <p:extLst>
      <p:ext uri="{BB962C8B-B14F-4D97-AF65-F5344CB8AC3E}">
        <p14:creationId xmlns:p14="http://schemas.microsoft.com/office/powerpoint/2010/main" val="218931116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EACF62-5E15-2F56-963B-3C9B5EB331BD}"/>
            </a:ext>
          </a:extLst>
        </p:cNvPr>
        <p:cNvGrpSpPr/>
        <p:nvPr/>
      </p:nvGrpSpPr>
      <p:grpSpPr>
        <a:xfrm>
          <a:off x="0" y="0"/>
          <a:ext cx="0" cy="0"/>
          <a:chOff x="0" y="0"/>
          <a:chExt cx="0" cy="0"/>
        </a:xfrm>
      </p:grpSpPr>
      <p:sp>
        <p:nvSpPr>
          <p:cNvPr id="2" name="Rettangolo 1">
            <a:extLst>
              <a:ext uri="{FF2B5EF4-FFF2-40B4-BE49-F238E27FC236}">
                <a16:creationId xmlns:a16="http://schemas.microsoft.com/office/drawing/2014/main" id="{EA030D94-429E-0EE3-CF37-3DA7CED189B7}"/>
              </a:ext>
            </a:extLst>
          </p:cNvPr>
          <p:cNvSpPr/>
          <p:nvPr/>
        </p:nvSpPr>
        <p:spPr>
          <a:xfrm>
            <a:off x="0" y="0"/>
            <a:ext cx="12192000" cy="908050"/>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nvGrpSpPr>
          <p:cNvPr id="72" name="Gruppo 71">
            <a:extLst>
              <a:ext uri="{FF2B5EF4-FFF2-40B4-BE49-F238E27FC236}">
                <a16:creationId xmlns:a16="http://schemas.microsoft.com/office/drawing/2014/main" id="{01918CA1-AE0F-F7F1-7CEE-08B660D430A5}"/>
              </a:ext>
            </a:extLst>
          </p:cNvPr>
          <p:cNvGrpSpPr/>
          <p:nvPr/>
        </p:nvGrpSpPr>
        <p:grpSpPr>
          <a:xfrm>
            <a:off x="0" y="6091519"/>
            <a:ext cx="12192000" cy="894504"/>
            <a:chOff x="-121141" y="6091519"/>
            <a:chExt cx="12462637" cy="894504"/>
          </a:xfrm>
        </p:grpSpPr>
        <p:sp>
          <p:nvSpPr>
            <p:cNvPr id="73" name="Rettangolo 72">
              <a:extLst>
                <a:ext uri="{FF2B5EF4-FFF2-40B4-BE49-F238E27FC236}">
                  <a16:creationId xmlns:a16="http://schemas.microsoft.com/office/drawing/2014/main" id="{B7924BDF-FB69-9D3F-3E4A-1F448DEA5E94}"/>
                </a:ext>
              </a:extLst>
            </p:cNvPr>
            <p:cNvSpPr/>
            <p:nvPr/>
          </p:nvSpPr>
          <p:spPr>
            <a:xfrm>
              <a:off x="-121141" y="6091519"/>
              <a:ext cx="12462637" cy="894504"/>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74" name="Immagine 73">
              <a:extLst>
                <a:ext uri="{FF2B5EF4-FFF2-40B4-BE49-F238E27FC236}">
                  <a16:creationId xmlns:a16="http://schemas.microsoft.com/office/drawing/2014/main" id="{CE0FEB8B-3E09-1586-0938-46A20DD1D329}"/>
                </a:ext>
              </a:extLst>
            </p:cNvPr>
            <p:cNvPicPr>
              <a:picLocks noChangeAspect="1"/>
            </p:cNvPicPr>
            <p:nvPr/>
          </p:nvPicPr>
          <p:blipFill>
            <a:blip r:embed="rId2"/>
            <a:stretch>
              <a:fillRect/>
            </a:stretch>
          </p:blipFill>
          <p:spPr>
            <a:xfrm>
              <a:off x="10821871" y="6236454"/>
              <a:ext cx="1083094" cy="536609"/>
            </a:xfrm>
            <a:prstGeom prst="rect">
              <a:avLst/>
            </a:prstGeom>
          </p:spPr>
        </p:pic>
      </p:grpSp>
      <p:sp>
        <p:nvSpPr>
          <p:cNvPr id="4" name="CasellaDiTesto 3">
            <a:extLst>
              <a:ext uri="{FF2B5EF4-FFF2-40B4-BE49-F238E27FC236}">
                <a16:creationId xmlns:a16="http://schemas.microsoft.com/office/drawing/2014/main" id="{4D728E47-76CF-5DF1-175A-61216B3C9E8F}"/>
              </a:ext>
            </a:extLst>
          </p:cNvPr>
          <p:cNvSpPr txBox="1"/>
          <p:nvPr/>
        </p:nvSpPr>
        <p:spPr>
          <a:xfrm>
            <a:off x="867266" y="896781"/>
            <a:ext cx="10694813" cy="4518032"/>
          </a:xfrm>
          <a:prstGeom prst="rect">
            <a:avLst/>
          </a:prstGeom>
          <a:noFill/>
        </p:spPr>
        <p:txBody>
          <a:bodyPr wrap="square" rtlCol="0">
            <a:spAutoFit/>
          </a:bodyPr>
          <a:lstStyle/>
          <a:p>
            <a:pPr>
              <a:lnSpc>
                <a:spcPct val="150000"/>
              </a:lnSpc>
            </a:pPr>
            <a:r>
              <a:rPr lang="it-IT" sz="2400" b="1" cap="all" dirty="0">
                <a:solidFill>
                  <a:schemeClr val="accent1"/>
                </a:solidFill>
              </a:rPr>
              <a:t>Divisione Contribuenti </a:t>
            </a:r>
          </a:p>
          <a:p>
            <a:pPr>
              <a:lnSpc>
                <a:spcPct val="150000"/>
              </a:lnSpc>
            </a:pPr>
            <a:r>
              <a:rPr lang="it-IT" sz="2400" b="1" cap="all" dirty="0">
                <a:solidFill>
                  <a:schemeClr val="accent1"/>
                </a:solidFill>
              </a:rPr>
              <a:t>Direzione Centrale Grandi contribuenti e internazionale </a:t>
            </a:r>
          </a:p>
          <a:p>
            <a:pPr>
              <a:lnSpc>
                <a:spcPct val="150000"/>
              </a:lnSpc>
            </a:pPr>
            <a:endParaRPr lang="it-IT" sz="1200" b="1" cap="all" dirty="0">
              <a:solidFill>
                <a:schemeClr val="accent1"/>
              </a:solidFill>
            </a:endParaRPr>
          </a:p>
          <a:p>
            <a:pPr algn="ctr">
              <a:lnSpc>
                <a:spcPct val="150000"/>
              </a:lnSpc>
            </a:pPr>
            <a:r>
              <a:rPr lang="it-IT" sz="2400" b="1" cap="all" dirty="0">
                <a:solidFill>
                  <a:schemeClr val="accent1"/>
                </a:solidFill>
              </a:rPr>
              <a:t>quesito</a:t>
            </a:r>
          </a:p>
          <a:p>
            <a:pPr algn="just">
              <a:lnSpc>
                <a:spcPct val="150000"/>
              </a:lnSpc>
            </a:pPr>
            <a:r>
              <a:rPr lang="it-IT" sz="2200" dirty="0"/>
              <a:t>ALFA, società operante nel settore energetico, chiede con la presente istanza di interpello se la quota di retribuzione variabile (c.d. ''MBO'') correlata e quantificata in   base al raggiungimento di obiettivi aziendali e/o collettivi, convertita dal dipendente in prestazioni di Welfare, possa essere esclusa da imposizione ai sensi del co. 2 lettere a), f), f-bis), f-ter) e d-bis) e del comma 3 ultima parte dell'articolo 51 del DPR n. 917 del 1986 (TUIR).</a:t>
            </a:r>
            <a:endParaRPr lang="it-IT" sz="2200" dirty="0">
              <a:solidFill>
                <a:schemeClr val="bg2">
                  <a:lumMod val="50000"/>
                </a:schemeClr>
              </a:solidFill>
            </a:endParaRPr>
          </a:p>
        </p:txBody>
      </p:sp>
      <p:sp>
        <p:nvSpPr>
          <p:cNvPr id="6" name="CasellaDiTesto 5">
            <a:extLst>
              <a:ext uri="{FF2B5EF4-FFF2-40B4-BE49-F238E27FC236}">
                <a16:creationId xmlns:a16="http://schemas.microsoft.com/office/drawing/2014/main" id="{72E80CF8-9790-719C-EDDB-F97B0CA40E07}"/>
              </a:ext>
            </a:extLst>
          </p:cNvPr>
          <p:cNvSpPr txBox="1"/>
          <p:nvPr/>
        </p:nvSpPr>
        <p:spPr>
          <a:xfrm>
            <a:off x="2832441" y="154784"/>
            <a:ext cx="6455743" cy="523220"/>
          </a:xfrm>
          <a:prstGeom prst="rect">
            <a:avLst/>
          </a:prstGeom>
          <a:noFill/>
        </p:spPr>
        <p:txBody>
          <a:bodyPr wrap="none" rtlCol="0">
            <a:spAutoFit/>
          </a:bodyPr>
          <a:lstStyle/>
          <a:p>
            <a:pPr algn="ctr"/>
            <a:r>
              <a:rPr lang="it-IT" sz="2800" b="1" cap="all" dirty="0">
                <a:solidFill>
                  <a:schemeClr val="bg1"/>
                </a:solidFill>
                <a:latin typeface="Arial" panose="020B0604020202020204" pitchFamily="34" charset="0"/>
                <a:cs typeface="Arial" panose="020B0604020202020204" pitchFamily="34" charset="0"/>
              </a:rPr>
              <a:t>RISP. Interpello n. 77/E del 2025</a:t>
            </a:r>
          </a:p>
        </p:txBody>
      </p:sp>
    </p:spTree>
    <p:extLst>
      <p:ext uri="{BB962C8B-B14F-4D97-AF65-F5344CB8AC3E}">
        <p14:creationId xmlns:p14="http://schemas.microsoft.com/office/powerpoint/2010/main" val="17575773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E4B0E6-D24E-0B3E-6D0A-7EAD85579FFE}"/>
            </a:ext>
          </a:extLst>
        </p:cNvPr>
        <p:cNvGrpSpPr/>
        <p:nvPr/>
      </p:nvGrpSpPr>
      <p:grpSpPr>
        <a:xfrm>
          <a:off x="0" y="0"/>
          <a:ext cx="0" cy="0"/>
          <a:chOff x="0" y="0"/>
          <a:chExt cx="0" cy="0"/>
        </a:xfrm>
      </p:grpSpPr>
      <p:sp>
        <p:nvSpPr>
          <p:cNvPr id="2" name="Rettangolo 1">
            <a:extLst>
              <a:ext uri="{FF2B5EF4-FFF2-40B4-BE49-F238E27FC236}">
                <a16:creationId xmlns:a16="http://schemas.microsoft.com/office/drawing/2014/main" id="{A7CFE8B1-00EB-EA5C-0C1C-2CEC113920AB}"/>
              </a:ext>
            </a:extLst>
          </p:cNvPr>
          <p:cNvSpPr/>
          <p:nvPr/>
        </p:nvSpPr>
        <p:spPr>
          <a:xfrm>
            <a:off x="0" y="0"/>
            <a:ext cx="12192000" cy="908050"/>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nvGrpSpPr>
          <p:cNvPr id="72" name="Gruppo 71">
            <a:extLst>
              <a:ext uri="{FF2B5EF4-FFF2-40B4-BE49-F238E27FC236}">
                <a16:creationId xmlns:a16="http://schemas.microsoft.com/office/drawing/2014/main" id="{0409FFF2-C4B1-C33F-1925-769C9D8B0D35}"/>
              </a:ext>
            </a:extLst>
          </p:cNvPr>
          <p:cNvGrpSpPr/>
          <p:nvPr/>
        </p:nvGrpSpPr>
        <p:grpSpPr>
          <a:xfrm>
            <a:off x="0" y="6091519"/>
            <a:ext cx="12192000" cy="894504"/>
            <a:chOff x="-121141" y="6091519"/>
            <a:chExt cx="12462637" cy="894504"/>
          </a:xfrm>
        </p:grpSpPr>
        <p:sp>
          <p:nvSpPr>
            <p:cNvPr id="73" name="Rettangolo 72">
              <a:extLst>
                <a:ext uri="{FF2B5EF4-FFF2-40B4-BE49-F238E27FC236}">
                  <a16:creationId xmlns:a16="http://schemas.microsoft.com/office/drawing/2014/main" id="{62669B1E-EAC0-6485-8F11-EDF3653DB8CF}"/>
                </a:ext>
              </a:extLst>
            </p:cNvPr>
            <p:cNvSpPr/>
            <p:nvPr/>
          </p:nvSpPr>
          <p:spPr>
            <a:xfrm>
              <a:off x="-121141" y="6091519"/>
              <a:ext cx="12462637" cy="894504"/>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74" name="Immagine 73">
              <a:extLst>
                <a:ext uri="{FF2B5EF4-FFF2-40B4-BE49-F238E27FC236}">
                  <a16:creationId xmlns:a16="http://schemas.microsoft.com/office/drawing/2014/main" id="{51871E04-E1B1-CF0C-5A0A-B800089A2087}"/>
                </a:ext>
              </a:extLst>
            </p:cNvPr>
            <p:cNvPicPr>
              <a:picLocks noChangeAspect="1"/>
            </p:cNvPicPr>
            <p:nvPr/>
          </p:nvPicPr>
          <p:blipFill>
            <a:blip r:embed="rId2"/>
            <a:stretch>
              <a:fillRect/>
            </a:stretch>
          </p:blipFill>
          <p:spPr>
            <a:xfrm>
              <a:off x="10821871" y="6236454"/>
              <a:ext cx="1083094" cy="536609"/>
            </a:xfrm>
            <a:prstGeom prst="rect">
              <a:avLst/>
            </a:prstGeom>
          </p:spPr>
        </p:pic>
      </p:grpSp>
      <p:sp>
        <p:nvSpPr>
          <p:cNvPr id="4" name="CasellaDiTesto 3">
            <a:extLst>
              <a:ext uri="{FF2B5EF4-FFF2-40B4-BE49-F238E27FC236}">
                <a16:creationId xmlns:a16="http://schemas.microsoft.com/office/drawing/2014/main" id="{B6C929CD-267E-6174-C5A0-BF17970BBF78}"/>
              </a:ext>
            </a:extLst>
          </p:cNvPr>
          <p:cNvSpPr txBox="1"/>
          <p:nvPr/>
        </p:nvSpPr>
        <p:spPr>
          <a:xfrm>
            <a:off x="504498" y="896781"/>
            <a:ext cx="11498316" cy="5021055"/>
          </a:xfrm>
          <a:prstGeom prst="rect">
            <a:avLst/>
          </a:prstGeom>
          <a:noFill/>
        </p:spPr>
        <p:txBody>
          <a:bodyPr wrap="square" rtlCol="0">
            <a:spAutoFit/>
          </a:bodyPr>
          <a:lstStyle/>
          <a:p>
            <a:pPr algn="ctr">
              <a:lnSpc>
                <a:spcPct val="150000"/>
              </a:lnSpc>
            </a:pPr>
            <a:r>
              <a:rPr lang="it-IT" sz="2400" b="1" cap="all" dirty="0">
                <a:solidFill>
                  <a:schemeClr val="accent1"/>
                </a:solidFill>
              </a:rPr>
              <a:t>MBO</a:t>
            </a:r>
          </a:p>
          <a:p>
            <a:pPr algn="just">
              <a:lnSpc>
                <a:spcPct val="150000"/>
              </a:lnSpc>
            </a:pPr>
            <a:r>
              <a:rPr lang="it-IT" sz="2400" dirty="0"/>
              <a:t>MBO = fattore EBITDA X Target MBO individuale per Quadro X la percentuale relativa alla fascia di risultato per determinata delle percentuali di raggiungimento degli obiettivi</a:t>
            </a:r>
          </a:p>
          <a:p>
            <a:pPr algn="just">
              <a:lnSpc>
                <a:spcPct val="150000"/>
              </a:lnSpc>
            </a:pPr>
            <a:r>
              <a:rPr lang="it-IT" sz="2400" dirty="0"/>
              <a:t>Il Target MBO individuale rappresenta un importo pari al 10%-15% della RAL </a:t>
            </a:r>
          </a:p>
          <a:p>
            <a:pPr algn="just">
              <a:lnSpc>
                <a:spcPct val="150000"/>
              </a:lnSpc>
            </a:pPr>
            <a:r>
              <a:rPr lang="it-IT" sz="2400" dirty="0"/>
              <a:t>MBO convertibile in Welfare è stimabile in un range tra € 8.000 e € 10.000 per i quadri e tra €. 5.000 e € 8.000 per gli impiegati</a:t>
            </a:r>
          </a:p>
          <a:p>
            <a:pPr algn="just">
              <a:lnSpc>
                <a:spcPct val="150000"/>
              </a:lnSpc>
            </a:pPr>
            <a:r>
              <a:rPr lang="it-IT" sz="2400" dirty="0"/>
              <a:t> La società rappresenta che, ad oggi, l'intero ammontare erogato a titolo di MBO  è assoggettato da ALFA a tassazione ordinaria. </a:t>
            </a:r>
          </a:p>
          <a:p>
            <a:pPr algn="just">
              <a:lnSpc>
                <a:spcPct val="150000"/>
              </a:lnSpc>
            </a:pPr>
            <a:endParaRPr lang="it-IT" sz="2400" dirty="0"/>
          </a:p>
        </p:txBody>
      </p:sp>
      <p:sp>
        <p:nvSpPr>
          <p:cNvPr id="3" name="CasellaDiTesto 2">
            <a:extLst>
              <a:ext uri="{FF2B5EF4-FFF2-40B4-BE49-F238E27FC236}">
                <a16:creationId xmlns:a16="http://schemas.microsoft.com/office/drawing/2014/main" id="{BF0B96F8-8300-8C0E-E910-375D01CC0888}"/>
              </a:ext>
            </a:extLst>
          </p:cNvPr>
          <p:cNvSpPr txBox="1"/>
          <p:nvPr/>
        </p:nvSpPr>
        <p:spPr>
          <a:xfrm>
            <a:off x="2832441" y="154784"/>
            <a:ext cx="6455743" cy="523220"/>
          </a:xfrm>
          <a:prstGeom prst="rect">
            <a:avLst/>
          </a:prstGeom>
          <a:noFill/>
        </p:spPr>
        <p:txBody>
          <a:bodyPr wrap="none" rtlCol="0">
            <a:spAutoFit/>
          </a:bodyPr>
          <a:lstStyle/>
          <a:p>
            <a:pPr algn="ctr"/>
            <a:r>
              <a:rPr lang="it-IT" sz="2800" b="1" cap="all" dirty="0">
                <a:solidFill>
                  <a:schemeClr val="bg1"/>
                </a:solidFill>
                <a:latin typeface="Arial" panose="020B0604020202020204" pitchFamily="34" charset="0"/>
                <a:cs typeface="Arial" panose="020B0604020202020204" pitchFamily="34" charset="0"/>
              </a:rPr>
              <a:t>RISP. Interpello n. 77/E del 2025</a:t>
            </a:r>
          </a:p>
        </p:txBody>
      </p:sp>
    </p:spTree>
    <p:extLst>
      <p:ext uri="{BB962C8B-B14F-4D97-AF65-F5344CB8AC3E}">
        <p14:creationId xmlns:p14="http://schemas.microsoft.com/office/powerpoint/2010/main" val="38094208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266694-4E13-EBE9-6C01-57748FA56499}"/>
            </a:ext>
          </a:extLst>
        </p:cNvPr>
        <p:cNvGrpSpPr/>
        <p:nvPr/>
      </p:nvGrpSpPr>
      <p:grpSpPr>
        <a:xfrm>
          <a:off x="0" y="0"/>
          <a:ext cx="0" cy="0"/>
          <a:chOff x="0" y="0"/>
          <a:chExt cx="0" cy="0"/>
        </a:xfrm>
      </p:grpSpPr>
      <p:sp>
        <p:nvSpPr>
          <p:cNvPr id="2" name="Rettangolo 1">
            <a:extLst>
              <a:ext uri="{FF2B5EF4-FFF2-40B4-BE49-F238E27FC236}">
                <a16:creationId xmlns:a16="http://schemas.microsoft.com/office/drawing/2014/main" id="{27D3214E-CE2B-A222-C00C-4CDD5DF47C06}"/>
              </a:ext>
            </a:extLst>
          </p:cNvPr>
          <p:cNvSpPr/>
          <p:nvPr/>
        </p:nvSpPr>
        <p:spPr>
          <a:xfrm>
            <a:off x="0" y="0"/>
            <a:ext cx="12192000" cy="908050"/>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nvGrpSpPr>
          <p:cNvPr id="72" name="Gruppo 71">
            <a:extLst>
              <a:ext uri="{FF2B5EF4-FFF2-40B4-BE49-F238E27FC236}">
                <a16:creationId xmlns:a16="http://schemas.microsoft.com/office/drawing/2014/main" id="{DF6055BE-8F96-29AD-66A4-82007865E670}"/>
              </a:ext>
            </a:extLst>
          </p:cNvPr>
          <p:cNvGrpSpPr/>
          <p:nvPr/>
        </p:nvGrpSpPr>
        <p:grpSpPr>
          <a:xfrm>
            <a:off x="0" y="6091519"/>
            <a:ext cx="12192000" cy="894504"/>
            <a:chOff x="-121141" y="6091519"/>
            <a:chExt cx="12462637" cy="894504"/>
          </a:xfrm>
        </p:grpSpPr>
        <p:sp>
          <p:nvSpPr>
            <p:cNvPr id="73" name="Rettangolo 72">
              <a:extLst>
                <a:ext uri="{FF2B5EF4-FFF2-40B4-BE49-F238E27FC236}">
                  <a16:creationId xmlns:a16="http://schemas.microsoft.com/office/drawing/2014/main" id="{B940B4B7-E64B-FB20-4A1B-14328F0453A9}"/>
                </a:ext>
              </a:extLst>
            </p:cNvPr>
            <p:cNvSpPr/>
            <p:nvPr/>
          </p:nvSpPr>
          <p:spPr>
            <a:xfrm>
              <a:off x="-121141" y="6091519"/>
              <a:ext cx="12462637" cy="894504"/>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74" name="Immagine 73">
              <a:extLst>
                <a:ext uri="{FF2B5EF4-FFF2-40B4-BE49-F238E27FC236}">
                  <a16:creationId xmlns:a16="http://schemas.microsoft.com/office/drawing/2014/main" id="{053E2D3A-D95F-6E46-17BB-CDE4E7F4A117}"/>
                </a:ext>
              </a:extLst>
            </p:cNvPr>
            <p:cNvPicPr>
              <a:picLocks noChangeAspect="1"/>
            </p:cNvPicPr>
            <p:nvPr/>
          </p:nvPicPr>
          <p:blipFill>
            <a:blip r:embed="rId2"/>
            <a:stretch>
              <a:fillRect/>
            </a:stretch>
          </p:blipFill>
          <p:spPr>
            <a:xfrm>
              <a:off x="10821871" y="6236454"/>
              <a:ext cx="1083094" cy="536609"/>
            </a:xfrm>
            <a:prstGeom prst="rect">
              <a:avLst/>
            </a:prstGeom>
          </p:spPr>
        </p:pic>
      </p:grpSp>
      <p:sp>
        <p:nvSpPr>
          <p:cNvPr id="4" name="CasellaDiTesto 3">
            <a:extLst>
              <a:ext uri="{FF2B5EF4-FFF2-40B4-BE49-F238E27FC236}">
                <a16:creationId xmlns:a16="http://schemas.microsoft.com/office/drawing/2014/main" id="{202C9775-1E1D-91DA-F289-4D57B0E43D25}"/>
              </a:ext>
            </a:extLst>
          </p:cNvPr>
          <p:cNvSpPr txBox="1"/>
          <p:nvPr/>
        </p:nvSpPr>
        <p:spPr>
          <a:xfrm>
            <a:off x="504498" y="896781"/>
            <a:ext cx="11498316" cy="4467057"/>
          </a:xfrm>
          <a:prstGeom prst="rect">
            <a:avLst/>
          </a:prstGeom>
          <a:noFill/>
        </p:spPr>
        <p:txBody>
          <a:bodyPr wrap="square" rtlCol="0">
            <a:spAutoFit/>
          </a:bodyPr>
          <a:lstStyle/>
          <a:p>
            <a:pPr algn="ctr">
              <a:lnSpc>
                <a:spcPct val="150000"/>
              </a:lnSpc>
            </a:pPr>
            <a:r>
              <a:rPr lang="it-IT" sz="2400" b="1" cap="all" dirty="0">
                <a:solidFill>
                  <a:schemeClr val="accent1"/>
                </a:solidFill>
              </a:rPr>
              <a:t>BENEFICIARI</a:t>
            </a:r>
          </a:p>
          <a:p>
            <a:pPr algn="just">
              <a:lnSpc>
                <a:spcPct val="150000"/>
              </a:lnSpc>
            </a:pPr>
            <a:r>
              <a:rPr lang="it-IT" sz="2400" dirty="0"/>
              <a:t>i benefit rientranti nel  Piano Welfare saranno messi a disposizione della generalità dei dipendenti, intesi come tutti i dipendenti di un «certo livello» o «qualifica» (es. tutti gli operai del turno  di notte), ovvero ad un gruppo omogeneo di dipendenti:</a:t>
            </a:r>
          </a:p>
          <a:p>
            <a:pPr marL="357188" indent="-357188">
              <a:lnSpc>
                <a:spcPct val="150000"/>
              </a:lnSpc>
              <a:buFont typeface="Arial" panose="020B0604020202020204" pitchFamily="34" charset="0"/>
              <a:buChar char="•"/>
            </a:pPr>
            <a:r>
              <a:rPr lang="it-IT" sz="2400" dirty="0"/>
              <a:t>61% dei QUADRI individuati sulla base di criteri definiti dal Gruppo (mansione ricoperta in termini complessità, responsabilità e ambito di riferimento, collocazione organizzativa, ecc.);</a:t>
            </a:r>
          </a:p>
          <a:p>
            <a:pPr marL="357188" indent="-357188">
              <a:lnSpc>
                <a:spcPct val="150000"/>
              </a:lnSpc>
              <a:buFont typeface="Arial" panose="020B0604020202020204" pitchFamily="34" charset="0"/>
              <a:buChar char="•"/>
            </a:pPr>
            <a:r>
              <a:rPr lang="it-IT" sz="2400" dirty="0"/>
              <a:t>3% degli IMPIEGATI individuati sulla  base della mansione ricoperta. </a:t>
            </a:r>
            <a:endParaRPr lang="it-IT" sz="2200" dirty="0">
              <a:solidFill>
                <a:schemeClr val="bg2">
                  <a:lumMod val="50000"/>
                </a:schemeClr>
              </a:solidFill>
            </a:endParaRPr>
          </a:p>
        </p:txBody>
      </p:sp>
      <p:sp>
        <p:nvSpPr>
          <p:cNvPr id="3" name="CasellaDiTesto 2">
            <a:extLst>
              <a:ext uri="{FF2B5EF4-FFF2-40B4-BE49-F238E27FC236}">
                <a16:creationId xmlns:a16="http://schemas.microsoft.com/office/drawing/2014/main" id="{B4439667-3080-59F3-113C-66986EA8052A}"/>
              </a:ext>
            </a:extLst>
          </p:cNvPr>
          <p:cNvSpPr txBox="1"/>
          <p:nvPr/>
        </p:nvSpPr>
        <p:spPr>
          <a:xfrm>
            <a:off x="2832441" y="154784"/>
            <a:ext cx="6455743" cy="523220"/>
          </a:xfrm>
          <a:prstGeom prst="rect">
            <a:avLst/>
          </a:prstGeom>
          <a:noFill/>
        </p:spPr>
        <p:txBody>
          <a:bodyPr wrap="none" rtlCol="0">
            <a:spAutoFit/>
          </a:bodyPr>
          <a:lstStyle/>
          <a:p>
            <a:pPr algn="ctr"/>
            <a:r>
              <a:rPr lang="it-IT" sz="2800" b="1" cap="all" dirty="0">
                <a:solidFill>
                  <a:schemeClr val="bg1"/>
                </a:solidFill>
                <a:latin typeface="Arial" panose="020B0604020202020204" pitchFamily="34" charset="0"/>
                <a:cs typeface="Arial" panose="020B0604020202020204" pitchFamily="34" charset="0"/>
              </a:rPr>
              <a:t>RISP. Interpello n. 77/E del 2025</a:t>
            </a:r>
          </a:p>
        </p:txBody>
      </p:sp>
    </p:spTree>
    <p:extLst>
      <p:ext uri="{BB962C8B-B14F-4D97-AF65-F5344CB8AC3E}">
        <p14:creationId xmlns:p14="http://schemas.microsoft.com/office/powerpoint/2010/main" val="39780157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50ADE5-5E3C-D5EE-F666-84D0C04E61F1}"/>
            </a:ext>
          </a:extLst>
        </p:cNvPr>
        <p:cNvGrpSpPr/>
        <p:nvPr/>
      </p:nvGrpSpPr>
      <p:grpSpPr>
        <a:xfrm>
          <a:off x="0" y="0"/>
          <a:ext cx="0" cy="0"/>
          <a:chOff x="0" y="0"/>
          <a:chExt cx="0" cy="0"/>
        </a:xfrm>
      </p:grpSpPr>
      <p:sp>
        <p:nvSpPr>
          <p:cNvPr id="2" name="Rettangolo 1">
            <a:extLst>
              <a:ext uri="{FF2B5EF4-FFF2-40B4-BE49-F238E27FC236}">
                <a16:creationId xmlns:a16="http://schemas.microsoft.com/office/drawing/2014/main" id="{5CC41EF0-CD6D-00C2-EF5A-90D6204F469B}"/>
              </a:ext>
            </a:extLst>
          </p:cNvPr>
          <p:cNvSpPr/>
          <p:nvPr/>
        </p:nvSpPr>
        <p:spPr>
          <a:xfrm>
            <a:off x="0" y="0"/>
            <a:ext cx="12192000" cy="908050"/>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nvGrpSpPr>
          <p:cNvPr id="72" name="Gruppo 71">
            <a:extLst>
              <a:ext uri="{FF2B5EF4-FFF2-40B4-BE49-F238E27FC236}">
                <a16:creationId xmlns:a16="http://schemas.microsoft.com/office/drawing/2014/main" id="{3D9E0B8E-F5A3-2231-B12E-EA524F5C2C02}"/>
              </a:ext>
            </a:extLst>
          </p:cNvPr>
          <p:cNvGrpSpPr/>
          <p:nvPr/>
        </p:nvGrpSpPr>
        <p:grpSpPr>
          <a:xfrm>
            <a:off x="0" y="6091519"/>
            <a:ext cx="12192000" cy="894504"/>
            <a:chOff x="-121141" y="6091519"/>
            <a:chExt cx="12462637" cy="894504"/>
          </a:xfrm>
        </p:grpSpPr>
        <p:sp>
          <p:nvSpPr>
            <p:cNvPr id="73" name="Rettangolo 72">
              <a:extLst>
                <a:ext uri="{FF2B5EF4-FFF2-40B4-BE49-F238E27FC236}">
                  <a16:creationId xmlns:a16="http://schemas.microsoft.com/office/drawing/2014/main" id="{2F58E527-8FE1-2A9E-FF9B-46ADC682C12B}"/>
                </a:ext>
              </a:extLst>
            </p:cNvPr>
            <p:cNvSpPr/>
            <p:nvPr/>
          </p:nvSpPr>
          <p:spPr>
            <a:xfrm>
              <a:off x="-121141" y="6091519"/>
              <a:ext cx="12462637" cy="894504"/>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74" name="Immagine 73">
              <a:extLst>
                <a:ext uri="{FF2B5EF4-FFF2-40B4-BE49-F238E27FC236}">
                  <a16:creationId xmlns:a16="http://schemas.microsoft.com/office/drawing/2014/main" id="{B3B2A8A8-5149-D022-DD98-5BAD0A0292E9}"/>
                </a:ext>
              </a:extLst>
            </p:cNvPr>
            <p:cNvPicPr>
              <a:picLocks noChangeAspect="1"/>
            </p:cNvPicPr>
            <p:nvPr/>
          </p:nvPicPr>
          <p:blipFill>
            <a:blip r:embed="rId2"/>
            <a:stretch>
              <a:fillRect/>
            </a:stretch>
          </p:blipFill>
          <p:spPr>
            <a:xfrm>
              <a:off x="10821871" y="6236454"/>
              <a:ext cx="1083094" cy="536609"/>
            </a:xfrm>
            <a:prstGeom prst="rect">
              <a:avLst/>
            </a:prstGeom>
          </p:spPr>
        </p:pic>
      </p:grpSp>
      <p:sp>
        <p:nvSpPr>
          <p:cNvPr id="4" name="CasellaDiTesto 3">
            <a:extLst>
              <a:ext uri="{FF2B5EF4-FFF2-40B4-BE49-F238E27FC236}">
                <a16:creationId xmlns:a16="http://schemas.microsoft.com/office/drawing/2014/main" id="{F37952E6-E81F-DD2A-5CF5-4878D713EF62}"/>
              </a:ext>
            </a:extLst>
          </p:cNvPr>
          <p:cNvSpPr txBox="1"/>
          <p:nvPr/>
        </p:nvSpPr>
        <p:spPr>
          <a:xfrm>
            <a:off x="504498" y="896781"/>
            <a:ext cx="11498316" cy="3913059"/>
          </a:xfrm>
          <a:prstGeom prst="rect">
            <a:avLst/>
          </a:prstGeom>
          <a:noFill/>
        </p:spPr>
        <p:txBody>
          <a:bodyPr wrap="square" rtlCol="0">
            <a:spAutoFit/>
          </a:bodyPr>
          <a:lstStyle/>
          <a:p>
            <a:pPr algn="ctr">
              <a:lnSpc>
                <a:spcPct val="150000"/>
              </a:lnSpc>
            </a:pPr>
            <a:r>
              <a:rPr lang="it-IT" sz="2400" b="1" cap="all" dirty="0">
                <a:solidFill>
                  <a:schemeClr val="accent1"/>
                </a:solidFill>
              </a:rPr>
              <a:t>Richiesta DELL’ISTANTE</a:t>
            </a:r>
          </a:p>
          <a:p>
            <a:pPr>
              <a:lnSpc>
                <a:spcPct val="150000"/>
              </a:lnSpc>
            </a:pPr>
            <a:r>
              <a:rPr lang="it-IT" sz="2400" dirty="0"/>
              <a:t>ALFA ritiene, anche alla luce dei chiarimenti forniti dalla Risoluzione dell’Agenzie delle Entrate n. 55/E del 25 settembre 2020, di poter applicare alla fattispecie il comma 2, lettere a), f), f-bis), f-ter), d-bis) e il comma 3 ultima parte, dell’articolo 51 del TUIR con la conseguente detassazione dal reddito di lavoro dipendente della sola quota di MBO correlata al raggiungimento degli obiettivi aziendali/collettivi </a:t>
            </a:r>
            <a:r>
              <a:rPr lang="it-IT" sz="2400" b="1" dirty="0"/>
              <a:t>con possibilità</a:t>
            </a:r>
            <a:r>
              <a:rPr lang="it-IT" sz="2400" dirty="0"/>
              <a:t>, </a:t>
            </a:r>
            <a:r>
              <a:rPr lang="it-IT" sz="2400" b="1" dirty="0"/>
              <a:t>da parte del dipendente con qualifica di impiegato e Quadro, di conversione in prestazioni di welfare</a:t>
            </a:r>
            <a:r>
              <a:rPr lang="it-IT" sz="2400" dirty="0"/>
              <a:t>.</a:t>
            </a:r>
          </a:p>
        </p:txBody>
      </p:sp>
      <p:sp>
        <p:nvSpPr>
          <p:cNvPr id="3" name="CasellaDiTesto 2">
            <a:extLst>
              <a:ext uri="{FF2B5EF4-FFF2-40B4-BE49-F238E27FC236}">
                <a16:creationId xmlns:a16="http://schemas.microsoft.com/office/drawing/2014/main" id="{E6B8710D-2209-1D99-3C70-2E2B494D0595}"/>
              </a:ext>
            </a:extLst>
          </p:cNvPr>
          <p:cNvSpPr txBox="1"/>
          <p:nvPr/>
        </p:nvSpPr>
        <p:spPr>
          <a:xfrm>
            <a:off x="2832441" y="154784"/>
            <a:ext cx="6455743" cy="523220"/>
          </a:xfrm>
          <a:prstGeom prst="rect">
            <a:avLst/>
          </a:prstGeom>
          <a:noFill/>
        </p:spPr>
        <p:txBody>
          <a:bodyPr wrap="none" rtlCol="0">
            <a:spAutoFit/>
          </a:bodyPr>
          <a:lstStyle/>
          <a:p>
            <a:pPr algn="ctr"/>
            <a:r>
              <a:rPr lang="it-IT" sz="2800" b="1" cap="all" dirty="0">
                <a:solidFill>
                  <a:schemeClr val="bg1"/>
                </a:solidFill>
                <a:latin typeface="Arial" panose="020B0604020202020204" pitchFamily="34" charset="0"/>
                <a:cs typeface="Arial" panose="020B0604020202020204" pitchFamily="34" charset="0"/>
              </a:rPr>
              <a:t>RISP. Interpello n. 77/E del 2025</a:t>
            </a:r>
          </a:p>
        </p:txBody>
      </p:sp>
    </p:spTree>
    <p:extLst>
      <p:ext uri="{BB962C8B-B14F-4D97-AF65-F5344CB8AC3E}">
        <p14:creationId xmlns:p14="http://schemas.microsoft.com/office/powerpoint/2010/main" val="37073035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A1B5AB-C555-0ABF-35CB-1700EECE8639}"/>
            </a:ext>
          </a:extLst>
        </p:cNvPr>
        <p:cNvGrpSpPr/>
        <p:nvPr/>
      </p:nvGrpSpPr>
      <p:grpSpPr>
        <a:xfrm>
          <a:off x="0" y="0"/>
          <a:ext cx="0" cy="0"/>
          <a:chOff x="0" y="0"/>
          <a:chExt cx="0" cy="0"/>
        </a:xfrm>
      </p:grpSpPr>
      <p:sp>
        <p:nvSpPr>
          <p:cNvPr id="2" name="Rettangolo 1">
            <a:extLst>
              <a:ext uri="{FF2B5EF4-FFF2-40B4-BE49-F238E27FC236}">
                <a16:creationId xmlns:a16="http://schemas.microsoft.com/office/drawing/2014/main" id="{82F931C5-8B8D-5BB7-6174-88944DD61518}"/>
              </a:ext>
            </a:extLst>
          </p:cNvPr>
          <p:cNvSpPr/>
          <p:nvPr/>
        </p:nvSpPr>
        <p:spPr>
          <a:xfrm>
            <a:off x="0" y="0"/>
            <a:ext cx="12192000" cy="908050"/>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nvGrpSpPr>
          <p:cNvPr id="72" name="Gruppo 71">
            <a:extLst>
              <a:ext uri="{FF2B5EF4-FFF2-40B4-BE49-F238E27FC236}">
                <a16:creationId xmlns:a16="http://schemas.microsoft.com/office/drawing/2014/main" id="{0A89B209-263B-9356-5B55-31B7D33B16F2}"/>
              </a:ext>
            </a:extLst>
          </p:cNvPr>
          <p:cNvGrpSpPr/>
          <p:nvPr/>
        </p:nvGrpSpPr>
        <p:grpSpPr>
          <a:xfrm>
            <a:off x="0" y="6091519"/>
            <a:ext cx="12192000" cy="894504"/>
            <a:chOff x="-121141" y="6091519"/>
            <a:chExt cx="12462637" cy="894504"/>
          </a:xfrm>
        </p:grpSpPr>
        <p:sp>
          <p:nvSpPr>
            <p:cNvPr id="73" name="Rettangolo 72">
              <a:extLst>
                <a:ext uri="{FF2B5EF4-FFF2-40B4-BE49-F238E27FC236}">
                  <a16:creationId xmlns:a16="http://schemas.microsoft.com/office/drawing/2014/main" id="{B8D0B3C4-7FA3-F7DF-7886-F5E4C0F45C42}"/>
                </a:ext>
              </a:extLst>
            </p:cNvPr>
            <p:cNvSpPr/>
            <p:nvPr/>
          </p:nvSpPr>
          <p:spPr>
            <a:xfrm>
              <a:off x="-121141" y="6091519"/>
              <a:ext cx="12462637" cy="894504"/>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74" name="Immagine 73">
              <a:extLst>
                <a:ext uri="{FF2B5EF4-FFF2-40B4-BE49-F238E27FC236}">
                  <a16:creationId xmlns:a16="http://schemas.microsoft.com/office/drawing/2014/main" id="{73B4B5A2-B9B7-3A5B-FD48-414A8D0CC380}"/>
                </a:ext>
              </a:extLst>
            </p:cNvPr>
            <p:cNvPicPr>
              <a:picLocks noChangeAspect="1"/>
            </p:cNvPicPr>
            <p:nvPr/>
          </p:nvPicPr>
          <p:blipFill>
            <a:blip r:embed="rId2"/>
            <a:stretch>
              <a:fillRect/>
            </a:stretch>
          </p:blipFill>
          <p:spPr>
            <a:xfrm>
              <a:off x="10821871" y="6236454"/>
              <a:ext cx="1083094" cy="536609"/>
            </a:xfrm>
            <a:prstGeom prst="rect">
              <a:avLst/>
            </a:prstGeom>
          </p:spPr>
        </p:pic>
      </p:grpSp>
      <p:sp>
        <p:nvSpPr>
          <p:cNvPr id="6" name="CasellaDiTesto 5">
            <a:extLst>
              <a:ext uri="{FF2B5EF4-FFF2-40B4-BE49-F238E27FC236}">
                <a16:creationId xmlns:a16="http://schemas.microsoft.com/office/drawing/2014/main" id="{9B702F50-4FA5-0ECD-1ECB-4AB0C4DF8374}"/>
              </a:ext>
            </a:extLst>
          </p:cNvPr>
          <p:cNvSpPr txBox="1"/>
          <p:nvPr/>
        </p:nvSpPr>
        <p:spPr>
          <a:xfrm>
            <a:off x="1311262" y="154784"/>
            <a:ext cx="9498113" cy="523220"/>
          </a:xfrm>
          <a:prstGeom prst="rect">
            <a:avLst/>
          </a:prstGeom>
          <a:noFill/>
        </p:spPr>
        <p:txBody>
          <a:bodyPr wrap="none" rtlCol="0">
            <a:spAutoFit/>
          </a:bodyPr>
          <a:lstStyle/>
          <a:p>
            <a:pPr algn="ctr"/>
            <a:r>
              <a:rPr lang="it-IT" sz="2800" b="1" cap="all" dirty="0">
                <a:solidFill>
                  <a:schemeClr val="bg1"/>
                </a:solidFill>
                <a:latin typeface="Arial" panose="020B0604020202020204" pitchFamily="34" charset="0"/>
                <a:cs typeface="Arial" panose="020B0604020202020204" pitchFamily="34" charset="0"/>
              </a:rPr>
              <a:t>Legge di bilancio 2016 e successive modifiche</a:t>
            </a:r>
          </a:p>
        </p:txBody>
      </p:sp>
      <p:sp>
        <p:nvSpPr>
          <p:cNvPr id="3" name="CasellaDiTesto 4">
            <a:extLst>
              <a:ext uri="{FF2B5EF4-FFF2-40B4-BE49-F238E27FC236}">
                <a16:creationId xmlns:a16="http://schemas.microsoft.com/office/drawing/2014/main" id="{D51B5C8F-6022-6273-F078-487BD8E37C25}"/>
              </a:ext>
            </a:extLst>
          </p:cNvPr>
          <p:cNvSpPr txBox="1">
            <a:spLocks noChangeArrowheads="1"/>
          </p:cNvSpPr>
          <p:nvPr/>
        </p:nvSpPr>
        <p:spPr bwMode="auto">
          <a:xfrm>
            <a:off x="851339" y="3568267"/>
            <a:ext cx="11004330" cy="1097416"/>
          </a:xfrm>
          <a:prstGeom prst="rect">
            <a:avLst/>
          </a:prstGeom>
          <a:noFill/>
          <a:ln>
            <a:noFill/>
          </a:ln>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hangingPunct="1">
              <a:spcBef>
                <a:spcPct val="0"/>
              </a:spcBef>
              <a:buNone/>
            </a:pPr>
            <a:r>
              <a:rPr lang="it-IT" altLang="it-IT" sz="2177" b="1" i="1" dirty="0">
                <a:latin typeface="Helvetica" panose="020B0604020202020204" pitchFamily="34" charset="0"/>
                <a:cs typeface="Helvetica" panose="020B0604020202020204" pitchFamily="34" charset="0"/>
              </a:rPr>
              <a:t>Welfare contrattuale a livello aziendale o territoriale* (cd. welfare on top)</a:t>
            </a:r>
          </a:p>
          <a:p>
            <a:pPr algn="just">
              <a:spcBef>
                <a:spcPct val="0"/>
              </a:spcBef>
              <a:buNone/>
            </a:pPr>
            <a:r>
              <a:rPr lang="it-IT" altLang="it-IT" sz="2177" i="1" dirty="0">
                <a:latin typeface="Helvetica" panose="020B0604020202020204" pitchFamily="34" charset="0"/>
                <a:cs typeface="Helvetica" panose="020B0604020202020204" pitchFamily="34" charset="0"/>
              </a:rPr>
              <a:t>(articolo 1, comma 190 legge n. 208/2015 che modifica la disciplina del reddito di lavoro dipendente)</a:t>
            </a:r>
          </a:p>
        </p:txBody>
      </p:sp>
      <p:sp>
        <p:nvSpPr>
          <p:cNvPr id="5" name="CasellaDiTesto 4">
            <a:extLst>
              <a:ext uri="{FF2B5EF4-FFF2-40B4-BE49-F238E27FC236}">
                <a16:creationId xmlns:a16="http://schemas.microsoft.com/office/drawing/2014/main" id="{1219A03E-E8B8-B27C-512F-9F8CAE1E6568}"/>
              </a:ext>
            </a:extLst>
          </p:cNvPr>
          <p:cNvSpPr txBox="1">
            <a:spLocks noChangeArrowheads="1"/>
          </p:cNvSpPr>
          <p:nvPr/>
        </p:nvSpPr>
        <p:spPr bwMode="auto">
          <a:xfrm>
            <a:off x="851340" y="1073670"/>
            <a:ext cx="10604936" cy="762388"/>
          </a:xfrm>
          <a:prstGeom prst="rect">
            <a:avLst/>
          </a:prstGeom>
          <a:noFill/>
          <a:ln>
            <a:noFill/>
          </a:ln>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marL="328361" indent="-328361" algn="just">
              <a:spcBef>
                <a:spcPct val="0"/>
              </a:spcBef>
              <a:buNone/>
              <a:tabLst>
                <a:tab pos="328361" algn="l"/>
              </a:tabLst>
            </a:pPr>
            <a:r>
              <a:rPr lang="it-IT" altLang="it-IT" sz="2177" b="1" i="1" dirty="0">
                <a:latin typeface="Helvetica" panose="020B0604020202020204" pitchFamily="34" charset="0"/>
                <a:cs typeface="Helvetica" panose="020B0604020202020204" pitchFamily="34" charset="0"/>
              </a:rPr>
              <a:t>Welfare sostitutivo dei premi di risultato detassabili (cd. welfare di produttività) </a:t>
            </a:r>
          </a:p>
          <a:p>
            <a:pPr marL="328361" indent="-328361" algn="just">
              <a:spcBef>
                <a:spcPct val="0"/>
              </a:spcBef>
              <a:buNone/>
              <a:tabLst>
                <a:tab pos="328361" algn="l"/>
              </a:tabLst>
            </a:pPr>
            <a:r>
              <a:rPr lang="it-IT" altLang="it-IT" sz="2177" i="1" dirty="0">
                <a:latin typeface="Helvetica" panose="020B0604020202020204" pitchFamily="34" charset="0"/>
                <a:cs typeface="Helvetica" panose="020B0604020202020204" pitchFamily="34" charset="0"/>
              </a:rPr>
              <a:t>(articolo 1, comma 184 legge n. 208/2015) </a:t>
            </a:r>
          </a:p>
        </p:txBody>
      </p:sp>
      <p:pic>
        <p:nvPicPr>
          <p:cNvPr id="7" name="Picture 2">
            <a:extLst>
              <a:ext uri="{FF2B5EF4-FFF2-40B4-BE49-F238E27FC236}">
                <a16:creationId xmlns:a16="http://schemas.microsoft.com/office/drawing/2014/main" id="{3BCD6B01-C298-1543-5490-3DFB50473D9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99133" y="1980543"/>
            <a:ext cx="1349934" cy="127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Freccia a destra 7">
            <a:extLst>
              <a:ext uri="{FF2B5EF4-FFF2-40B4-BE49-F238E27FC236}">
                <a16:creationId xmlns:a16="http://schemas.microsoft.com/office/drawing/2014/main" id="{4250B4E7-A601-C868-967C-1936E5D43577}"/>
              </a:ext>
            </a:extLst>
          </p:cNvPr>
          <p:cNvSpPr/>
          <p:nvPr/>
        </p:nvSpPr>
        <p:spPr>
          <a:xfrm>
            <a:off x="4634247" y="2270395"/>
            <a:ext cx="1367049" cy="784388"/>
          </a:xfrm>
          <a:prstGeom prst="rightArrow">
            <a:avLst/>
          </a:prstGeom>
          <a:solidFill>
            <a:srgbClr val="00B0F0"/>
          </a:solidFill>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it-IT" sz="1452"/>
          </a:p>
        </p:txBody>
      </p:sp>
      <p:pic>
        <p:nvPicPr>
          <p:cNvPr id="9" name="Picture 2">
            <a:extLst>
              <a:ext uri="{FF2B5EF4-FFF2-40B4-BE49-F238E27FC236}">
                <a16:creationId xmlns:a16="http://schemas.microsoft.com/office/drawing/2014/main" id="{20AC460F-7A4C-C8CE-79A9-222EC24AB42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99134" y="4460245"/>
            <a:ext cx="1306487" cy="1126173"/>
          </a:xfrm>
          <a:prstGeom prst="rect">
            <a:avLst/>
          </a:prstGeom>
          <a:noFill/>
          <a:extLst>
            <a:ext uri="{909E8E84-426E-40DD-AFC4-6F175D3DCCD1}">
              <a14:hiddenFill xmlns:a14="http://schemas.microsoft.com/office/drawing/2010/main">
                <a:solidFill>
                  <a:srgbClr val="FFFFFF"/>
                </a:solidFill>
              </a14:hiddenFill>
            </a:ext>
          </a:extLst>
        </p:spPr>
      </p:pic>
      <p:sp>
        <p:nvSpPr>
          <p:cNvPr id="10" name="Freccia a destra 9">
            <a:extLst>
              <a:ext uri="{FF2B5EF4-FFF2-40B4-BE49-F238E27FC236}">
                <a16:creationId xmlns:a16="http://schemas.microsoft.com/office/drawing/2014/main" id="{76844255-F2C0-3B19-597A-823EA9635A6A}"/>
              </a:ext>
            </a:extLst>
          </p:cNvPr>
          <p:cNvSpPr/>
          <p:nvPr/>
        </p:nvSpPr>
        <p:spPr>
          <a:xfrm>
            <a:off x="4658864" y="4605866"/>
            <a:ext cx="1300975" cy="784388"/>
          </a:xfrm>
          <a:prstGeom prst="rightArrow">
            <a:avLst/>
          </a:prstGeom>
          <a:solidFill>
            <a:srgbClr val="00B0F0"/>
          </a:solidFill>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it-IT" sz="1452"/>
          </a:p>
        </p:txBody>
      </p:sp>
      <p:pic>
        <p:nvPicPr>
          <p:cNvPr id="11" name="Immagine 10" descr="Immagine che contiene bianco, Carattere, logo, design&#10;&#10;Descrizione generata automaticamente">
            <a:extLst>
              <a:ext uri="{FF2B5EF4-FFF2-40B4-BE49-F238E27FC236}">
                <a16:creationId xmlns:a16="http://schemas.microsoft.com/office/drawing/2014/main" id="{7EAC426E-F9F6-5424-C2A8-AA06A584C725}"/>
              </a:ext>
            </a:extLst>
          </p:cNvPr>
          <p:cNvPicPr>
            <a:picLocks noChangeAspect="1"/>
          </p:cNvPicPr>
          <p:nvPr/>
        </p:nvPicPr>
        <p:blipFill>
          <a:blip r:embed="rId5">
            <a:extLst>
              <a:ext uri="{837473B0-CC2E-450A-ABE3-18F120FF3D39}">
                <a1611:picAttrSrcUrl xmlns:a1611="http://schemas.microsoft.com/office/drawing/2016/11/main" r:id="rId6"/>
              </a:ext>
            </a:extLst>
          </a:blip>
          <a:stretch>
            <a:fillRect/>
          </a:stretch>
        </p:blipFill>
        <p:spPr>
          <a:xfrm>
            <a:off x="6945217" y="4460245"/>
            <a:ext cx="1497288" cy="1153164"/>
          </a:xfrm>
          <a:prstGeom prst="rect">
            <a:avLst/>
          </a:prstGeom>
        </p:spPr>
      </p:pic>
      <p:pic>
        <p:nvPicPr>
          <p:cNvPr id="12" name="Immagine 11" descr="Immagine che contiene ingranaggio, oggetti in metallo, Ricambio auto, ruota&#10;&#10;Descrizione generata automaticamente">
            <a:extLst>
              <a:ext uri="{FF2B5EF4-FFF2-40B4-BE49-F238E27FC236}">
                <a16:creationId xmlns:a16="http://schemas.microsoft.com/office/drawing/2014/main" id="{11670367-2BE6-D3FB-5239-CFDCC6BE4AE5}"/>
              </a:ext>
            </a:extLst>
          </p:cNvPr>
          <p:cNvPicPr>
            <a:picLocks noChangeAspect="1"/>
          </p:cNvPicPr>
          <p:nvPr/>
        </p:nvPicPr>
        <p:blipFill>
          <a:blip r:embed="rId7">
            <a:extLst>
              <a:ext uri="{837473B0-CC2E-450A-ABE3-18F120FF3D39}">
                <a1611:picAttrSrcUrl xmlns:a1611="http://schemas.microsoft.com/office/drawing/2016/11/main" r:id="rId8"/>
              </a:ext>
            </a:extLst>
          </a:blip>
          <a:stretch>
            <a:fillRect/>
          </a:stretch>
        </p:blipFill>
        <p:spPr>
          <a:xfrm>
            <a:off x="8774298" y="4460245"/>
            <a:ext cx="1367049" cy="1096066"/>
          </a:xfrm>
          <a:prstGeom prst="rect">
            <a:avLst/>
          </a:prstGeom>
        </p:spPr>
      </p:pic>
      <p:pic>
        <p:nvPicPr>
          <p:cNvPr id="13" name="Picture 5" descr="C:\Users\ssantalucia\AppData\Local\Microsoft\Windows\Temporary Internet Files\Content.IE5\VQ6IW48I\outplacement-lavoratori[1].jpg">
            <a:extLst>
              <a:ext uri="{FF2B5EF4-FFF2-40B4-BE49-F238E27FC236}">
                <a16:creationId xmlns:a16="http://schemas.microsoft.com/office/drawing/2014/main" id="{3D4156CB-C2C7-A527-DFA2-6187F8DC04A1}"/>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945217" y="2042405"/>
            <a:ext cx="2079817" cy="11865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676757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1000"/>
                                        <p:tgtEl>
                                          <p:spTgt spid="13"/>
                                        </p:tgtEl>
                                      </p:cBhvr>
                                    </p:animEffect>
                                    <p:anim calcmode="lin" valueType="num">
                                      <p:cBhvr>
                                        <p:cTn id="23" dur="1000" fill="hold"/>
                                        <p:tgtEl>
                                          <p:spTgt spid="13"/>
                                        </p:tgtEl>
                                        <p:attrNameLst>
                                          <p:attrName>ppt_x</p:attrName>
                                        </p:attrNameLst>
                                      </p:cBhvr>
                                      <p:tavLst>
                                        <p:tav tm="0">
                                          <p:val>
                                            <p:strVal val="#ppt_x"/>
                                          </p:val>
                                        </p:tav>
                                        <p:tav tm="100000">
                                          <p:val>
                                            <p:strVal val="#ppt_x"/>
                                          </p:val>
                                        </p:tav>
                                      </p:tavLst>
                                    </p:anim>
                                    <p:anim calcmode="lin" valueType="num">
                                      <p:cBhvr>
                                        <p:cTn id="24"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3"/>
                                        </p:tgtEl>
                                        <p:attrNameLst>
                                          <p:attrName>style.visibility</p:attrName>
                                        </p:attrNameLst>
                                      </p:cBhvr>
                                      <p:to>
                                        <p:strVal val="visible"/>
                                      </p:to>
                                    </p:set>
                                    <p:anim calcmode="lin" valueType="num">
                                      <p:cBhvr additive="base">
                                        <p:cTn id="29" dur="500" fill="hold"/>
                                        <p:tgtEl>
                                          <p:spTgt spid="3"/>
                                        </p:tgtEl>
                                        <p:attrNameLst>
                                          <p:attrName>ppt_x</p:attrName>
                                        </p:attrNameLst>
                                      </p:cBhvr>
                                      <p:tavLst>
                                        <p:tav tm="0">
                                          <p:val>
                                            <p:strVal val="#ppt_x"/>
                                          </p:val>
                                        </p:tav>
                                        <p:tav tm="100000">
                                          <p:val>
                                            <p:strVal val="#ppt_x"/>
                                          </p:val>
                                        </p:tav>
                                      </p:tavLst>
                                    </p:anim>
                                    <p:anim calcmode="lin" valueType="num">
                                      <p:cBhvr additive="base">
                                        <p:cTn id="30" dur="500" fill="hold"/>
                                        <p:tgtEl>
                                          <p:spTgt spid="3"/>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9"/>
                                        </p:tgtEl>
                                        <p:attrNameLst>
                                          <p:attrName>style.visibility</p:attrName>
                                        </p:attrNameLst>
                                      </p:cBhvr>
                                      <p:to>
                                        <p:strVal val="visible"/>
                                      </p:to>
                                    </p:set>
                                    <p:anim calcmode="lin" valueType="num">
                                      <p:cBhvr additive="base">
                                        <p:cTn id="33" dur="500" fill="hold"/>
                                        <p:tgtEl>
                                          <p:spTgt spid="9"/>
                                        </p:tgtEl>
                                        <p:attrNameLst>
                                          <p:attrName>ppt_x</p:attrName>
                                        </p:attrNameLst>
                                      </p:cBhvr>
                                      <p:tavLst>
                                        <p:tav tm="0">
                                          <p:val>
                                            <p:strVal val="#ppt_x"/>
                                          </p:val>
                                        </p:tav>
                                        <p:tav tm="100000">
                                          <p:val>
                                            <p:strVal val="#ppt_x"/>
                                          </p:val>
                                        </p:tav>
                                      </p:tavLst>
                                    </p:anim>
                                    <p:anim calcmode="lin" valueType="num">
                                      <p:cBhvr additive="base">
                                        <p:cTn id="34" dur="500" fill="hold"/>
                                        <p:tgtEl>
                                          <p:spTgt spid="9"/>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additive="base">
                                        <p:cTn id="37" dur="500" fill="hold"/>
                                        <p:tgtEl>
                                          <p:spTgt spid="10"/>
                                        </p:tgtEl>
                                        <p:attrNameLst>
                                          <p:attrName>ppt_x</p:attrName>
                                        </p:attrNameLst>
                                      </p:cBhvr>
                                      <p:tavLst>
                                        <p:tav tm="0">
                                          <p:val>
                                            <p:strVal val="#ppt_x"/>
                                          </p:val>
                                        </p:tav>
                                        <p:tav tm="100000">
                                          <p:val>
                                            <p:strVal val="#ppt_x"/>
                                          </p:val>
                                        </p:tav>
                                      </p:tavLst>
                                    </p:anim>
                                    <p:anim calcmode="lin" valueType="num">
                                      <p:cBhvr additive="base">
                                        <p:cTn id="38" dur="500" fill="hold"/>
                                        <p:tgtEl>
                                          <p:spTgt spid="10"/>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additive="base">
                                        <p:cTn id="41" dur="500" fill="hold"/>
                                        <p:tgtEl>
                                          <p:spTgt spid="11"/>
                                        </p:tgtEl>
                                        <p:attrNameLst>
                                          <p:attrName>ppt_x</p:attrName>
                                        </p:attrNameLst>
                                      </p:cBhvr>
                                      <p:tavLst>
                                        <p:tav tm="0">
                                          <p:val>
                                            <p:strVal val="#ppt_x"/>
                                          </p:val>
                                        </p:tav>
                                        <p:tav tm="100000">
                                          <p:val>
                                            <p:strVal val="#ppt_x"/>
                                          </p:val>
                                        </p:tav>
                                      </p:tavLst>
                                    </p:anim>
                                    <p:anim calcmode="lin" valueType="num">
                                      <p:cBhvr additive="base">
                                        <p:cTn id="42" dur="500" fill="hold"/>
                                        <p:tgtEl>
                                          <p:spTgt spid="11"/>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stCondLst>
                                    <p:cond delay="0"/>
                                  </p:stCondLst>
                                  <p:childTnLst>
                                    <p:set>
                                      <p:cBhvr>
                                        <p:cTn id="44" dur="1" fill="hold">
                                          <p:stCondLst>
                                            <p:cond delay="0"/>
                                          </p:stCondLst>
                                        </p:cTn>
                                        <p:tgtEl>
                                          <p:spTgt spid="12"/>
                                        </p:tgtEl>
                                        <p:attrNameLst>
                                          <p:attrName>style.visibility</p:attrName>
                                        </p:attrNameLst>
                                      </p:cBhvr>
                                      <p:to>
                                        <p:strVal val="visible"/>
                                      </p:to>
                                    </p:set>
                                    <p:anim calcmode="lin" valueType="num">
                                      <p:cBhvr additive="base">
                                        <p:cTn id="45" dur="500" fill="hold"/>
                                        <p:tgtEl>
                                          <p:spTgt spid="12"/>
                                        </p:tgtEl>
                                        <p:attrNameLst>
                                          <p:attrName>ppt_x</p:attrName>
                                        </p:attrNameLst>
                                      </p:cBhvr>
                                      <p:tavLst>
                                        <p:tav tm="0">
                                          <p:val>
                                            <p:strVal val="#ppt_x"/>
                                          </p:val>
                                        </p:tav>
                                        <p:tav tm="100000">
                                          <p:val>
                                            <p:strVal val="#ppt_x"/>
                                          </p:val>
                                        </p:tav>
                                      </p:tavLst>
                                    </p:anim>
                                    <p:anim calcmode="lin" valueType="num">
                                      <p:cBhvr additive="base">
                                        <p:cTn id="46"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8" grpId="0" animBg="1"/>
      <p:bldP spid="1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CA5311-EE52-05D4-41AF-151F14EA98A7}"/>
            </a:ext>
          </a:extLst>
        </p:cNvPr>
        <p:cNvGrpSpPr/>
        <p:nvPr/>
      </p:nvGrpSpPr>
      <p:grpSpPr>
        <a:xfrm>
          <a:off x="0" y="0"/>
          <a:ext cx="0" cy="0"/>
          <a:chOff x="0" y="0"/>
          <a:chExt cx="0" cy="0"/>
        </a:xfrm>
      </p:grpSpPr>
      <p:sp>
        <p:nvSpPr>
          <p:cNvPr id="2" name="Rettangolo 1">
            <a:extLst>
              <a:ext uri="{FF2B5EF4-FFF2-40B4-BE49-F238E27FC236}">
                <a16:creationId xmlns:a16="http://schemas.microsoft.com/office/drawing/2014/main" id="{FBEB212C-373F-5A23-E50E-8879732D7C91}"/>
              </a:ext>
            </a:extLst>
          </p:cNvPr>
          <p:cNvSpPr/>
          <p:nvPr/>
        </p:nvSpPr>
        <p:spPr>
          <a:xfrm>
            <a:off x="0" y="0"/>
            <a:ext cx="12192000" cy="908050"/>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nvGrpSpPr>
          <p:cNvPr id="72" name="Gruppo 71">
            <a:extLst>
              <a:ext uri="{FF2B5EF4-FFF2-40B4-BE49-F238E27FC236}">
                <a16:creationId xmlns:a16="http://schemas.microsoft.com/office/drawing/2014/main" id="{E19432E7-6F60-B9F6-6925-80620452CB1C}"/>
              </a:ext>
            </a:extLst>
          </p:cNvPr>
          <p:cNvGrpSpPr/>
          <p:nvPr/>
        </p:nvGrpSpPr>
        <p:grpSpPr>
          <a:xfrm>
            <a:off x="0" y="6091519"/>
            <a:ext cx="12192000" cy="894504"/>
            <a:chOff x="-121141" y="6091519"/>
            <a:chExt cx="12462637" cy="894504"/>
          </a:xfrm>
        </p:grpSpPr>
        <p:sp>
          <p:nvSpPr>
            <p:cNvPr id="73" name="Rettangolo 72">
              <a:extLst>
                <a:ext uri="{FF2B5EF4-FFF2-40B4-BE49-F238E27FC236}">
                  <a16:creationId xmlns:a16="http://schemas.microsoft.com/office/drawing/2014/main" id="{4ABF3CAF-F88E-E52C-04EA-2237FBF94159}"/>
                </a:ext>
              </a:extLst>
            </p:cNvPr>
            <p:cNvSpPr/>
            <p:nvPr/>
          </p:nvSpPr>
          <p:spPr>
            <a:xfrm>
              <a:off x="-121141" y="6091519"/>
              <a:ext cx="12462637" cy="894504"/>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74" name="Immagine 73">
              <a:extLst>
                <a:ext uri="{FF2B5EF4-FFF2-40B4-BE49-F238E27FC236}">
                  <a16:creationId xmlns:a16="http://schemas.microsoft.com/office/drawing/2014/main" id="{D566E24E-D6FC-627D-8943-270986BCAF0D}"/>
                </a:ext>
              </a:extLst>
            </p:cNvPr>
            <p:cNvPicPr>
              <a:picLocks noChangeAspect="1"/>
            </p:cNvPicPr>
            <p:nvPr/>
          </p:nvPicPr>
          <p:blipFill>
            <a:blip r:embed="rId2"/>
            <a:stretch>
              <a:fillRect/>
            </a:stretch>
          </p:blipFill>
          <p:spPr>
            <a:xfrm>
              <a:off x="10821871" y="6236454"/>
              <a:ext cx="1083094" cy="536609"/>
            </a:xfrm>
            <a:prstGeom prst="rect">
              <a:avLst/>
            </a:prstGeom>
          </p:spPr>
        </p:pic>
      </p:grpSp>
      <p:sp>
        <p:nvSpPr>
          <p:cNvPr id="6" name="CasellaDiTesto 5">
            <a:extLst>
              <a:ext uri="{FF2B5EF4-FFF2-40B4-BE49-F238E27FC236}">
                <a16:creationId xmlns:a16="http://schemas.microsoft.com/office/drawing/2014/main" id="{FE198D08-001F-E5AC-E840-CF552C48F524}"/>
              </a:ext>
            </a:extLst>
          </p:cNvPr>
          <p:cNvSpPr txBox="1"/>
          <p:nvPr/>
        </p:nvSpPr>
        <p:spPr>
          <a:xfrm>
            <a:off x="1311262" y="154784"/>
            <a:ext cx="9498113" cy="523220"/>
          </a:xfrm>
          <a:prstGeom prst="rect">
            <a:avLst/>
          </a:prstGeom>
          <a:noFill/>
        </p:spPr>
        <p:txBody>
          <a:bodyPr wrap="none" rtlCol="0">
            <a:spAutoFit/>
          </a:bodyPr>
          <a:lstStyle/>
          <a:p>
            <a:pPr algn="ctr"/>
            <a:r>
              <a:rPr lang="it-IT" sz="2800" b="1" cap="all" dirty="0">
                <a:solidFill>
                  <a:schemeClr val="bg1"/>
                </a:solidFill>
                <a:latin typeface="Arial" panose="020B0604020202020204" pitchFamily="34" charset="0"/>
                <a:cs typeface="Arial" panose="020B0604020202020204" pitchFamily="34" charset="0"/>
              </a:rPr>
              <a:t>Legge di bilancio 2016 e successive modifiche</a:t>
            </a:r>
          </a:p>
        </p:txBody>
      </p:sp>
      <p:sp>
        <p:nvSpPr>
          <p:cNvPr id="14" name="CasellaDiTesto 4">
            <a:extLst>
              <a:ext uri="{FF2B5EF4-FFF2-40B4-BE49-F238E27FC236}">
                <a16:creationId xmlns:a16="http://schemas.microsoft.com/office/drawing/2014/main" id="{935FF5BC-4ABC-F47E-8252-4757C179D16F}"/>
              </a:ext>
            </a:extLst>
          </p:cNvPr>
          <p:cNvSpPr txBox="1">
            <a:spLocks noChangeArrowheads="1"/>
          </p:cNvSpPr>
          <p:nvPr/>
        </p:nvSpPr>
        <p:spPr bwMode="auto">
          <a:xfrm>
            <a:off x="599091" y="1548826"/>
            <a:ext cx="11165858" cy="4524315"/>
          </a:xfrm>
          <a:prstGeom prst="rect">
            <a:avLst/>
          </a:prstGeom>
          <a:noFill/>
          <a:ln>
            <a:noFill/>
          </a:ln>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it-IT" altLang="it-IT" sz="2400" dirty="0">
                <a:latin typeface="+mn-lt"/>
                <a:ea typeface="+mn-ea"/>
              </a:rPr>
              <a:t>“184. Le somme e i valori di cui al comma 2 e all'ultimo periodo del comma 3 dell'articolo 51 del TUIR, </a:t>
            </a:r>
            <a:r>
              <a:rPr lang="it-IT" altLang="it-IT" sz="2400" i="1" dirty="0">
                <a:latin typeface="+mn-lt"/>
                <a:ea typeface="+mn-ea"/>
              </a:rPr>
              <a:t>non concorrono, nel rispetto dei limiti ivi indicati, a formare il reddito di lavoro dipendente, né sono soggetti all'imposta sostitutiva disciplinata dai commi da 182 a 191,</a:t>
            </a:r>
            <a:r>
              <a:rPr lang="it-IT" altLang="it-IT" sz="2400" b="1" i="1" dirty="0">
                <a:latin typeface="+mn-lt"/>
                <a:ea typeface="+mn-ea"/>
              </a:rPr>
              <a:t> anche nell'eventualità in cui gli stessi siano fruiti, per scelta del lavoratore, in sostituzione, in tutto o in parte, delle somme di cui al comma 182.” </a:t>
            </a:r>
          </a:p>
          <a:p>
            <a:pPr eaLnBrk="1" hangingPunct="1">
              <a:spcBef>
                <a:spcPct val="0"/>
              </a:spcBef>
              <a:buFontTx/>
              <a:buNone/>
            </a:pPr>
            <a:endParaRPr lang="it-IT" altLang="it-IT" sz="2400" dirty="0">
              <a:latin typeface="+mn-lt"/>
              <a:ea typeface="+mn-ea"/>
            </a:endParaRPr>
          </a:p>
          <a:p>
            <a:pPr eaLnBrk="1" hangingPunct="1">
              <a:spcBef>
                <a:spcPct val="0"/>
              </a:spcBef>
              <a:buFontTx/>
              <a:buNone/>
            </a:pPr>
            <a:r>
              <a:rPr lang="it-IT" altLang="it-IT" sz="2400" b="1" dirty="0">
                <a:latin typeface="+mn-lt"/>
                <a:ea typeface="+mn-ea"/>
              </a:rPr>
              <a:t>Circ. Agenzia Entrate n. 28/E del 2016</a:t>
            </a:r>
          </a:p>
          <a:p>
            <a:pPr>
              <a:spcBef>
                <a:spcPct val="0"/>
              </a:spcBef>
              <a:buNone/>
            </a:pPr>
            <a:r>
              <a:rPr lang="it-IT" sz="2400" dirty="0">
                <a:latin typeface="+mn-lt"/>
              </a:rPr>
              <a:t>i </a:t>
            </a:r>
            <a:r>
              <a:rPr lang="it-IT" sz="2400" dirty="0" err="1">
                <a:latin typeface="+mn-lt"/>
              </a:rPr>
              <a:t>i</a:t>
            </a:r>
            <a:r>
              <a:rPr lang="it-IT" sz="2400" dirty="0">
                <a:latin typeface="+mn-lt"/>
              </a:rPr>
              <a:t> beni e servizi restano detassati se ricorrano congiuntamente le seguenti condizioni: </a:t>
            </a:r>
          </a:p>
          <a:p>
            <a:pPr marL="342900" indent="-342900">
              <a:spcBef>
                <a:spcPct val="0"/>
              </a:spcBef>
              <a:buFontTx/>
              <a:buChar char="-"/>
            </a:pPr>
            <a:r>
              <a:rPr lang="it-IT" sz="2400" b="1" dirty="0">
                <a:latin typeface="+mn-lt"/>
              </a:rPr>
              <a:t>le somme costituiscano premi o utili riconducibili al regime agevolato </a:t>
            </a:r>
            <a:r>
              <a:rPr lang="it-IT" sz="2400" dirty="0">
                <a:latin typeface="+mn-lt"/>
              </a:rPr>
              <a:t>(articolo 1, comma 182, della legge di Stabilità per il 2016); </a:t>
            </a:r>
          </a:p>
          <a:p>
            <a:pPr marL="342900" indent="-342900">
              <a:spcBef>
                <a:spcPct val="0"/>
              </a:spcBef>
              <a:buFontTx/>
              <a:buChar char="-"/>
            </a:pPr>
            <a:r>
              <a:rPr lang="it-IT" sz="2400" dirty="0">
                <a:latin typeface="+mn-lt"/>
              </a:rPr>
              <a:t>la </a:t>
            </a:r>
            <a:r>
              <a:rPr lang="it-IT" sz="2400" b="1" dirty="0">
                <a:latin typeface="+mn-lt"/>
              </a:rPr>
              <a:t>contrattazione di secondo livello attribuisca al dipendente la facoltà di convertire </a:t>
            </a:r>
            <a:r>
              <a:rPr lang="it-IT" sz="2400" dirty="0">
                <a:latin typeface="+mn-lt"/>
              </a:rPr>
              <a:t>i premi o gli utili in benefit di cui ai commi 2 e 3 dell’articolo 51 del TUIR.</a:t>
            </a:r>
            <a:endParaRPr lang="it-IT" altLang="it-IT" sz="2400" b="1" dirty="0">
              <a:latin typeface="+mn-lt"/>
              <a:ea typeface="+mn-ea"/>
            </a:endParaRPr>
          </a:p>
        </p:txBody>
      </p:sp>
      <p:sp>
        <p:nvSpPr>
          <p:cNvPr id="15" name="CasellaDiTesto 14">
            <a:extLst>
              <a:ext uri="{FF2B5EF4-FFF2-40B4-BE49-F238E27FC236}">
                <a16:creationId xmlns:a16="http://schemas.microsoft.com/office/drawing/2014/main" id="{E04064DD-2AD7-0CFB-26F4-73521B259046}"/>
              </a:ext>
            </a:extLst>
          </p:cNvPr>
          <p:cNvSpPr txBox="1">
            <a:spLocks noChangeArrowheads="1"/>
          </p:cNvSpPr>
          <p:nvPr/>
        </p:nvSpPr>
        <p:spPr bwMode="auto">
          <a:xfrm>
            <a:off x="851340" y="1073670"/>
            <a:ext cx="10604936" cy="762388"/>
          </a:xfrm>
          <a:prstGeom prst="rect">
            <a:avLst/>
          </a:prstGeom>
          <a:noFill/>
          <a:ln>
            <a:noFill/>
          </a:ln>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marL="328361" indent="-328361" algn="just">
              <a:spcBef>
                <a:spcPct val="0"/>
              </a:spcBef>
              <a:buNone/>
              <a:tabLst>
                <a:tab pos="328361" algn="l"/>
              </a:tabLst>
            </a:pPr>
            <a:r>
              <a:rPr lang="it-IT" altLang="it-IT" sz="2177" b="1" i="1" dirty="0">
                <a:latin typeface="Helvetica" panose="020B0604020202020204" pitchFamily="34" charset="0"/>
                <a:cs typeface="Helvetica" panose="020B0604020202020204" pitchFamily="34" charset="0"/>
              </a:rPr>
              <a:t>Welfare sostitutivo dei premi di risultato detassabili (cd. welfare di produttività) </a:t>
            </a:r>
          </a:p>
          <a:p>
            <a:pPr marL="328361" indent="-328361" algn="just">
              <a:spcBef>
                <a:spcPct val="0"/>
              </a:spcBef>
              <a:buNone/>
              <a:tabLst>
                <a:tab pos="328361" algn="l"/>
              </a:tabLst>
            </a:pPr>
            <a:r>
              <a:rPr lang="it-IT" altLang="it-IT" sz="2177" i="1" dirty="0">
                <a:latin typeface="Helvetica" panose="020B0604020202020204" pitchFamily="34" charset="0"/>
                <a:cs typeface="Helvetica" panose="020B0604020202020204" pitchFamily="34" charset="0"/>
              </a:rPr>
              <a:t> </a:t>
            </a:r>
          </a:p>
        </p:txBody>
      </p:sp>
    </p:spTree>
    <p:extLst>
      <p:ext uri="{BB962C8B-B14F-4D97-AF65-F5344CB8AC3E}">
        <p14:creationId xmlns:p14="http://schemas.microsoft.com/office/powerpoint/2010/main" val="10025348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5C3F72-9333-2202-9DE2-47612DD0B8A6}"/>
            </a:ext>
          </a:extLst>
        </p:cNvPr>
        <p:cNvGrpSpPr/>
        <p:nvPr/>
      </p:nvGrpSpPr>
      <p:grpSpPr>
        <a:xfrm>
          <a:off x="0" y="0"/>
          <a:ext cx="0" cy="0"/>
          <a:chOff x="0" y="0"/>
          <a:chExt cx="0" cy="0"/>
        </a:xfrm>
      </p:grpSpPr>
      <p:sp>
        <p:nvSpPr>
          <p:cNvPr id="2" name="Rettangolo 1">
            <a:extLst>
              <a:ext uri="{FF2B5EF4-FFF2-40B4-BE49-F238E27FC236}">
                <a16:creationId xmlns:a16="http://schemas.microsoft.com/office/drawing/2014/main" id="{905B39D5-BDBF-6917-DD0D-4432928B275B}"/>
              </a:ext>
            </a:extLst>
          </p:cNvPr>
          <p:cNvSpPr/>
          <p:nvPr/>
        </p:nvSpPr>
        <p:spPr>
          <a:xfrm>
            <a:off x="0" y="0"/>
            <a:ext cx="12192000" cy="908050"/>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nvGrpSpPr>
          <p:cNvPr id="72" name="Gruppo 71">
            <a:extLst>
              <a:ext uri="{FF2B5EF4-FFF2-40B4-BE49-F238E27FC236}">
                <a16:creationId xmlns:a16="http://schemas.microsoft.com/office/drawing/2014/main" id="{2E06F56D-A138-4984-4D3C-C69089E7E984}"/>
              </a:ext>
            </a:extLst>
          </p:cNvPr>
          <p:cNvGrpSpPr/>
          <p:nvPr/>
        </p:nvGrpSpPr>
        <p:grpSpPr>
          <a:xfrm>
            <a:off x="0" y="6091519"/>
            <a:ext cx="12192000" cy="894504"/>
            <a:chOff x="-121141" y="6091519"/>
            <a:chExt cx="12462637" cy="894504"/>
          </a:xfrm>
        </p:grpSpPr>
        <p:sp>
          <p:nvSpPr>
            <p:cNvPr id="73" name="Rettangolo 72">
              <a:extLst>
                <a:ext uri="{FF2B5EF4-FFF2-40B4-BE49-F238E27FC236}">
                  <a16:creationId xmlns:a16="http://schemas.microsoft.com/office/drawing/2014/main" id="{D928855C-1861-2C67-7986-654053E8A95D}"/>
                </a:ext>
              </a:extLst>
            </p:cNvPr>
            <p:cNvSpPr/>
            <p:nvPr/>
          </p:nvSpPr>
          <p:spPr>
            <a:xfrm>
              <a:off x="-121141" y="6091519"/>
              <a:ext cx="12462637" cy="894504"/>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74" name="Immagine 73">
              <a:extLst>
                <a:ext uri="{FF2B5EF4-FFF2-40B4-BE49-F238E27FC236}">
                  <a16:creationId xmlns:a16="http://schemas.microsoft.com/office/drawing/2014/main" id="{39E535B1-B8B4-12FE-D057-108C1BA9D67F}"/>
                </a:ext>
              </a:extLst>
            </p:cNvPr>
            <p:cNvPicPr>
              <a:picLocks noChangeAspect="1"/>
            </p:cNvPicPr>
            <p:nvPr/>
          </p:nvPicPr>
          <p:blipFill>
            <a:blip r:embed="rId2"/>
            <a:stretch>
              <a:fillRect/>
            </a:stretch>
          </p:blipFill>
          <p:spPr>
            <a:xfrm>
              <a:off x="10821871" y="6236454"/>
              <a:ext cx="1083094" cy="536609"/>
            </a:xfrm>
            <a:prstGeom prst="rect">
              <a:avLst/>
            </a:prstGeom>
          </p:spPr>
        </p:pic>
      </p:grpSp>
      <p:sp>
        <p:nvSpPr>
          <p:cNvPr id="6" name="CasellaDiTesto 5">
            <a:extLst>
              <a:ext uri="{FF2B5EF4-FFF2-40B4-BE49-F238E27FC236}">
                <a16:creationId xmlns:a16="http://schemas.microsoft.com/office/drawing/2014/main" id="{5070ABEF-547C-0654-A897-BF3C5B561976}"/>
              </a:ext>
            </a:extLst>
          </p:cNvPr>
          <p:cNvSpPr txBox="1"/>
          <p:nvPr/>
        </p:nvSpPr>
        <p:spPr>
          <a:xfrm>
            <a:off x="1311262" y="154784"/>
            <a:ext cx="9498113" cy="523220"/>
          </a:xfrm>
          <a:prstGeom prst="rect">
            <a:avLst/>
          </a:prstGeom>
          <a:noFill/>
        </p:spPr>
        <p:txBody>
          <a:bodyPr wrap="none" rtlCol="0">
            <a:spAutoFit/>
          </a:bodyPr>
          <a:lstStyle/>
          <a:p>
            <a:pPr algn="ctr"/>
            <a:r>
              <a:rPr lang="it-IT" sz="2800" b="1" cap="all" dirty="0">
                <a:solidFill>
                  <a:schemeClr val="bg1"/>
                </a:solidFill>
                <a:latin typeface="Arial" panose="020B0604020202020204" pitchFamily="34" charset="0"/>
                <a:cs typeface="Arial" panose="020B0604020202020204" pitchFamily="34" charset="0"/>
              </a:rPr>
              <a:t>Legge di bilancio 2016 e successive modifiche</a:t>
            </a:r>
          </a:p>
        </p:txBody>
      </p:sp>
      <p:sp>
        <p:nvSpPr>
          <p:cNvPr id="14" name="CasellaDiTesto 4">
            <a:extLst>
              <a:ext uri="{FF2B5EF4-FFF2-40B4-BE49-F238E27FC236}">
                <a16:creationId xmlns:a16="http://schemas.microsoft.com/office/drawing/2014/main" id="{31BA5FCF-31C7-AA4B-FA30-E1A90EE371BB}"/>
              </a:ext>
            </a:extLst>
          </p:cNvPr>
          <p:cNvSpPr txBox="1">
            <a:spLocks noChangeArrowheads="1"/>
          </p:cNvSpPr>
          <p:nvPr/>
        </p:nvSpPr>
        <p:spPr bwMode="auto">
          <a:xfrm>
            <a:off x="689811" y="1454233"/>
            <a:ext cx="11165858" cy="4524315"/>
          </a:xfrm>
          <a:prstGeom prst="rect">
            <a:avLst/>
          </a:prstGeom>
          <a:noFill/>
          <a:ln>
            <a:noFill/>
          </a:ln>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it-IT" altLang="it-IT" sz="2400" dirty="0">
                <a:latin typeface="+mn-lt"/>
                <a:ea typeface="+mn-ea"/>
              </a:rPr>
              <a:t>“190. La lettera f) dell’art. 51, comma 2 del TUIR è sostituita come segue:</a:t>
            </a:r>
          </a:p>
          <a:p>
            <a:pPr>
              <a:spcBef>
                <a:spcPct val="0"/>
              </a:spcBef>
              <a:buNone/>
            </a:pPr>
            <a:r>
              <a:rPr lang="it-IT" sz="2400" dirty="0">
                <a:latin typeface="+mn-lt"/>
              </a:rPr>
              <a:t>f</a:t>
            </a:r>
            <a:r>
              <a:rPr lang="it-IT" sz="2400" i="1" dirty="0">
                <a:latin typeface="+mn-lt"/>
              </a:rPr>
              <a:t>) l’utilizzazione delle opere e dei servizi riconosciuti dal datore di lavoro volontariamente </a:t>
            </a:r>
            <a:r>
              <a:rPr lang="it-IT" sz="2400" b="1" i="1" u="sng" dirty="0">
                <a:latin typeface="+mn-lt"/>
              </a:rPr>
              <a:t>o in conformità a disposizioni di contratto o di accordo o di regolamento aziendale</a:t>
            </a:r>
            <a:r>
              <a:rPr lang="it-IT" sz="2400" b="1" i="1" dirty="0">
                <a:latin typeface="+mn-lt"/>
              </a:rPr>
              <a:t>, </a:t>
            </a:r>
            <a:r>
              <a:rPr lang="it-IT" sz="2400" i="1" dirty="0">
                <a:latin typeface="+mn-lt"/>
              </a:rPr>
              <a:t>offerti alla generalità dei dipendenti o a categorie di dipendenti e ai familiari indicati nell’art. 12, per le finalità di cui al comma 1 dell’articolo 100 del TUIR </a:t>
            </a:r>
          </a:p>
          <a:p>
            <a:pPr>
              <a:spcBef>
                <a:spcPct val="0"/>
              </a:spcBef>
              <a:buNone/>
            </a:pPr>
            <a:endParaRPr lang="it-IT" altLang="it-IT" sz="2400" i="1" dirty="0">
              <a:latin typeface="+mn-lt"/>
              <a:ea typeface="+mn-ea"/>
            </a:endParaRPr>
          </a:p>
          <a:p>
            <a:pPr>
              <a:spcBef>
                <a:spcPct val="0"/>
              </a:spcBef>
              <a:buNone/>
            </a:pPr>
            <a:r>
              <a:rPr lang="it-IT" altLang="it-IT" sz="2400" b="1" dirty="0">
                <a:latin typeface="+mn-lt"/>
              </a:rPr>
              <a:t>Circ. Agenzia Entrate n. 28/E del 2016</a:t>
            </a:r>
            <a:endParaRPr lang="it-IT" altLang="it-IT" sz="2400" i="1" dirty="0">
              <a:latin typeface="+mn-lt"/>
              <a:ea typeface="+mn-ea"/>
            </a:endParaRPr>
          </a:p>
          <a:p>
            <a:pPr>
              <a:spcBef>
                <a:spcPct val="0"/>
              </a:spcBef>
              <a:buNone/>
            </a:pPr>
            <a:r>
              <a:rPr lang="it-IT" sz="2400" dirty="0">
                <a:latin typeface="+mn-lt"/>
              </a:rPr>
              <a:t>L’obbligazione del datore di lavoro ha ad oggetto, sin dal suo nascere, l’erogazione di beni e servizi e può essere adempiuta solo con tale modalità. </a:t>
            </a:r>
          </a:p>
          <a:p>
            <a:pPr>
              <a:spcBef>
                <a:spcPct val="0"/>
              </a:spcBef>
              <a:buNone/>
            </a:pPr>
            <a:r>
              <a:rPr lang="it-IT" sz="2400" b="1" i="1" dirty="0">
                <a:latin typeface="+mn-lt"/>
              </a:rPr>
              <a:t>Ciò sempreché l’erogazione in natura non si traduca in un aggiramento degli ordinari criteri di determinazione del reddito di lavoro dipendente in violazione dei principi di capacità contributiva e di progressività dell’imposizione</a:t>
            </a:r>
            <a:endParaRPr lang="it-IT" altLang="it-IT" sz="2400" b="1" i="1" dirty="0">
              <a:latin typeface="+mn-lt"/>
              <a:ea typeface="+mn-ea"/>
            </a:endParaRPr>
          </a:p>
        </p:txBody>
      </p:sp>
      <p:sp>
        <p:nvSpPr>
          <p:cNvPr id="3" name="CasellaDiTesto 4">
            <a:extLst>
              <a:ext uri="{FF2B5EF4-FFF2-40B4-BE49-F238E27FC236}">
                <a16:creationId xmlns:a16="http://schemas.microsoft.com/office/drawing/2014/main" id="{CF43B854-33EE-612C-7371-2D094F6859C9}"/>
              </a:ext>
            </a:extLst>
          </p:cNvPr>
          <p:cNvSpPr txBox="1">
            <a:spLocks noChangeArrowheads="1"/>
          </p:cNvSpPr>
          <p:nvPr/>
        </p:nvSpPr>
        <p:spPr bwMode="auto">
          <a:xfrm>
            <a:off x="851339" y="961707"/>
            <a:ext cx="11004330" cy="461665"/>
          </a:xfrm>
          <a:prstGeom prst="rect">
            <a:avLst/>
          </a:prstGeom>
          <a:noFill/>
          <a:ln>
            <a:noFill/>
          </a:ln>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hangingPunct="1">
              <a:spcBef>
                <a:spcPct val="0"/>
              </a:spcBef>
              <a:buNone/>
            </a:pPr>
            <a:r>
              <a:rPr lang="it-IT" altLang="it-IT" sz="2400" b="1" i="1" dirty="0">
                <a:latin typeface="+mn-lt"/>
                <a:cs typeface="Helvetica" panose="020B0604020202020204" pitchFamily="34" charset="0"/>
              </a:rPr>
              <a:t>Welfare contrattuale a livello aziendale o territoriale* (cd. welfare on top)</a:t>
            </a:r>
          </a:p>
        </p:txBody>
      </p:sp>
    </p:spTree>
    <p:extLst>
      <p:ext uri="{BB962C8B-B14F-4D97-AF65-F5344CB8AC3E}">
        <p14:creationId xmlns:p14="http://schemas.microsoft.com/office/powerpoint/2010/main" val="25024295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a:extLst>
              <a:ext uri="{FF2B5EF4-FFF2-40B4-BE49-F238E27FC236}">
                <a16:creationId xmlns:a16="http://schemas.microsoft.com/office/drawing/2014/main" id="{D57ECECE-FCC4-F54A-87D5-980FABC34665}"/>
              </a:ext>
            </a:extLst>
          </p:cNvPr>
          <p:cNvSpPr/>
          <p:nvPr/>
        </p:nvSpPr>
        <p:spPr>
          <a:xfrm>
            <a:off x="0" y="0"/>
            <a:ext cx="12192000" cy="908050"/>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nvGrpSpPr>
          <p:cNvPr id="72" name="Gruppo 71">
            <a:extLst>
              <a:ext uri="{FF2B5EF4-FFF2-40B4-BE49-F238E27FC236}">
                <a16:creationId xmlns:a16="http://schemas.microsoft.com/office/drawing/2014/main" id="{4FFF5E87-D0BF-9142-AD75-0FE8DA1E5EBC}"/>
              </a:ext>
            </a:extLst>
          </p:cNvPr>
          <p:cNvGrpSpPr/>
          <p:nvPr/>
        </p:nvGrpSpPr>
        <p:grpSpPr>
          <a:xfrm>
            <a:off x="-19051" y="6091519"/>
            <a:ext cx="12211051" cy="894504"/>
            <a:chOff x="-121141" y="6091519"/>
            <a:chExt cx="12462637" cy="894504"/>
          </a:xfrm>
        </p:grpSpPr>
        <p:sp>
          <p:nvSpPr>
            <p:cNvPr id="73" name="Rettangolo 72">
              <a:extLst>
                <a:ext uri="{FF2B5EF4-FFF2-40B4-BE49-F238E27FC236}">
                  <a16:creationId xmlns:a16="http://schemas.microsoft.com/office/drawing/2014/main" id="{3356B427-F3D6-6744-A016-C734E91795A2}"/>
                </a:ext>
              </a:extLst>
            </p:cNvPr>
            <p:cNvSpPr/>
            <p:nvPr/>
          </p:nvSpPr>
          <p:spPr>
            <a:xfrm>
              <a:off x="-121141" y="6091519"/>
              <a:ext cx="12462637" cy="894504"/>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74" name="Immagine 73">
              <a:extLst>
                <a:ext uri="{FF2B5EF4-FFF2-40B4-BE49-F238E27FC236}">
                  <a16:creationId xmlns:a16="http://schemas.microsoft.com/office/drawing/2014/main" id="{D3095C2F-697A-1E4A-B5A3-3A2F1F552DE9}"/>
                </a:ext>
              </a:extLst>
            </p:cNvPr>
            <p:cNvPicPr>
              <a:picLocks noChangeAspect="1"/>
            </p:cNvPicPr>
            <p:nvPr/>
          </p:nvPicPr>
          <p:blipFill>
            <a:blip r:embed="rId3"/>
            <a:stretch>
              <a:fillRect/>
            </a:stretch>
          </p:blipFill>
          <p:spPr>
            <a:xfrm>
              <a:off x="10821871" y="6236454"/>
              <a:ext cx="1083094" cy="536609"/>
            </a:xfrm>
            <a:prstGeom prst="rect">
              <a:avLst/>
            </a:prstGeom>
          </p:spPr>
        </p:pic>
      </p:grpSp>
      <p:sp>
        <p:nvSpPr>
          <p:cNvPr id="3" name="CasellaDiTesto 2">
            <a:extLst>
              <a:ext uri="{FF2B5EF4-FFF2-40B4-BE49-F238E27FC236}">
                <a16:creationId xmlns:a16="http://schemas.microsoft.com/office/drawing/2014/main" id="{59574851-99E6-7840-AFC4-0243ACAB96FF}"/>
              </a:ext>
            </a:extLst>
          </p:cNvPr>
          <p:cNvSpPr txBox="1"/>
          <p:nvPr/>
        </p:nvSpPr>
        <p:spPr>
          <a:xfrm>
            <a:off x="1571251" y="251276"/>
            <a:ext cx="9049658" cy="523220"/>
          </a:xfrm>
          <a:prstGeom prst="rect">
            <a:avLst/>
          </a:prstGeom>
          <a:noFill/>
        </p:spPr>
        <p:txBody>
          <a:bodyPr wrap="none" rtlCol="0">
            <a:spAutoFit/>
          </a:bodyPr>
          <a:lstStyle/>
          <a:p>
            <a:pPr algn="ctr"/>
            <a:r>
              <a:rPr lang="it-IT" sz="2800" b="1" cap="all" dirty="0">
                <a:solidFill>
                  <a:schemeClr val="bg1"/>
                </a:solidFill>
                <a:latin typeface="Arial" panose="020B0604020202020204" pitchFamily="34" charset="0"/>
                <a:cs typeface="Arial" panose="020B0604020202020204" pitchFamily="34" charset="0"/>
              </a:rPr>
              <a:t>Welfare di produttività </a:t>
            </a:r>
            <a:r>
              <a:rPr lang="it-IT" sz="2800" b="1" dirty="0">
                <a:solidFill>
                  <a:schemeClr val="bg1"/>
                </a:solidFill>
                <a:latin typeface="Arial" panose="020B0604020202020204" pitchFamily="34" charset="0"/>
                <a:cs typeface="Arial" panose="020B0604020202020204" pitchFamily="34" charset="0"/>
              </a:rPr>
              <a:t>vs</a:t>
            </a:r>
            <a:r>
              <a:rPr lang="it-IT" sz="2800" b="1" cap="all" dirty="0">
                <a:solidFill>
                  <a:schemeClr val="bg1"/>
                </a:solidFill>
                <a:latin typeface="Arial" panose="020B0604020202020204" pitchFamily="34" charset="0"/>
                <a:cs typeface="Arial" panose="020B0604020202020204" pitchFamily="34" charset="0"/>
              </a:rPr>
              <a:t> welfare on top</a:t>
            </a:r>
          </a:p>
        </p:txBody>
      </p:sp>
      <p:sp>
        <p:nvSpPr>
          <p:cNvPr id="5" name="Rettangolo 4">
            <a:extLst>
              <a:ext uri="{FF2B5EF4-FFF2-40B4-BE49-F238E27FC236}">
                <a16:creationId xmlns:a16="http://schemas.microsoft.com/office/drawing/2014/main" id="{0F1E1DB6-1835-3E9B-A9E1-87D625295A68}"/>
              </a:ext>
            </a:extLst>
          </p:cNvPr>
          <p:cNvSpPr/>
          <p:nvPr/>
        </p:nvSpPr>
        <p:spPr>
          <a:xfrm>
            <a:off x="4698845" y="1485849"/>
            <a:ext cx="2550160" cy="1117599"/>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400" b="1" dirty="0">
                <a:solidFill>
                  <a:schemeClr val="tx1"/>
                </a:solidFill>
              </a:rPr>
              <a:t>Azienda</a:t>
            </a:r>
          </a:p>
        </p:txBody>
      </p:sp>
      <p:sp>
        <p:nvSpPr>
          <p:cNvPr id="7" name="Rettangolo 6">
            <a:extLst>
              <a:ext uri="{FF2B5EF4-FFF2-40B4-BE49-F238E27FC236}">
                <a16:creationId xmlns:a16="http://schemas.microsoft.com/office/drawing/2014/main" id="{F3544831-5818-0D19-B857-EC4D11D49D61}"/>
              </a:ext>
            </a:extLst>
          </p:cNvPr>
          <p:cNvSpPr/>
          <p:nvPr/>
        </p:nvSpPr>
        <p:spPr>
          <a:xfrm>
            <a:off x="4702961" y="2981747"/>
            <a:ext cx="2550160" cy="1117599"/>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400" b="1" dirty="0">
                <a:solidFill>
                  <a:schemeClr val="tx1"/>
                </a:solidFill>
              </a:rPr>
              <a:t>Credito welfare spendibile in benefit</a:t>
            </a:r>
          </a:p>
        </p:txBody>
      </p:sp>
      <p:sp>
        <p:nvSpPr>
          <p:cNvPr id="8" name="Rettangolo 7">
            <a:extLst>
              <a:ext uri="{FF2B5EF4-FFF2-40B4-BE49-F238E27FC236}">
                <a16:creationId xmlns:a16="http://schemas.microsoft.com/office/drawing/2014/main" id="{FE80CBFE-5299-E75B-3C3E-BC54700F3157}"/>
              </a:ext>
            </a:extLst>
          </p:cNvPr>
          <p:cNvSpPr/>
          <p:nvPr/>
        </p:nvSpPr>
        <p:spPr>
          <a:xfrm>
            <a:off x="4698845" y="4425869"/>
            <a:ext cx="2550160" cy="1063445"/>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400" b="1" dirty="0"/>
              <a:t>Dipendenti</a:t>
            </a:r>
          </a:p>
        </p:txBody>
      </p:sp>
      <p:sp>
        <p:nvSpPr>
          <p:cNvPr id="9" name="Freccia circolare a destra 8">
            <a:extLst>
              <a:ext uri="{FF2B5EF4-FFF2-40B4-BE49-F238E27FC236}">
                <a16:creationId xmlns:a16="http://schemas.microsoft.com/office/drawing/2014/main" id="{90044259-CE50-1CD8-28F6-7EE11DC0CF82}"/>
              </a:ext>
            </a:extLst>
          </p:cNvPr>
          <p:cNvSpPr/>
          <p:nvPr/>
        </p:nvSpPr>
        <p:spPr>
          <a:xfrm>
            <a:off x="3513037" y="2397526"/>
            <a:ext cx="957363" cy="1031473"/>
          </a:xfrm>
          <a:prstGeom prst="curved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10" name="Freccia circolare a destra 9">
            <a:extLst>
              <a:ext uri="{FF2B5EF4-FFF2-40B4-BE49-F238E27FC236}">
                <a16:creationId xmlns:a16="http://schemas.microsoft.com/office/drawing/2014/main" id="{8FA55546-0F00-9E2A-B47B-E32A5B533EB4}"/>
              </a:ext>
            </a:extLst>
          </p:cNvPr>
          <p:cNvSpPr/>
          <p:nvPr/>
        </p:nvSpPr>
        <p:spPr>
          <a:xfrm rot="10800000">
            <a:off x="7355813" y="3246119"/>
            <a:ext cx="1029731" cy="1492074"/>
          </a:xfrm>
          <a:prstGeom prst="curvedRightArrow">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21" name="Rettangolo 20">
            <a:extLst>
              <a:ext uri="{FF2B5EF4-FFF2-40B4-BE49-F238E27FC236}">
                <a16:creationId xmlns:a16="http://schemas.microsoft.com/office/drawing/2014/main" id="{A895AC34-A3D1-E9B3-E861-D5FE99767123}"/>
              </a:ext>
            </a:extLst>
          </p:cNvPr>
          <p:cNvSpPr/>
          <p:nvPr/>
        </p:nvSpPr>
        <p:spPr>
          <a:xfrm>
            <a:off x="813811" y="1485849"/>
            <a:ext cx="2550160" cy="11176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200" b="1" i="1" u="sng" dirty="0">
                <a:solidFill>
                  <a:schemeClr val="tx1"/>
                </a:solidFill>
              </a:rPr>
              <a:t>Risorse aggiuntive</a:t>
            </a:r>
            <a:r>
              <a:rPr lang="it-IT" sz="2200" b="1" i="1" dirty="0">
                <a:solidFill>
                  <a:schemeClr val="tx1"/>
                </a:solidFill>
              </a:rPr>
              <a:t> </a:t>
            </a:r>
          </a:p>
          <a:p>
            <a:pPr algn="ctr"/>
            <a:r>
              <a:rPr lang="it-IT" sz="2200" b="1" i="1" dirty="0">
                <a:solidFill>
                  <a:schemeClr val="tx1"/>
                </a:solidFill>
              </a:rPr>
              <a:t>(cd. welfare on top)</a:t>
            </a:r>
          </a:p>
        </p:txBody>
      </p:sp>
      <p:sp>
        <p:nvSpPr>
          <p:cNvPr id="29" name="Rettangolo 28">
            <a:extLst>
              <a:ext uri="{FF2B5EF4-FFF2-40B4-BE49-F238E27FC236}">
                <a16:creationId xmlns:a16="http://schemas.microsoft.com/office/drawing/2014/main" id="{80DC1C7A-CA5D-CB2C-C660-9F930E8070A9}"/>
              </a:ext>
            </a:extLst>
          </p:cNvPr>
          <p:cNvSpPr/>
          <p:nvPr/>
        </p:nvSpPr>
        <p:spPr>
          <a:xfrm>
            <a:off x="8610600" y="4212771"/>
            <a:ext cx="2646680" cy="1637471"/>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200" b="1" i="1" u="sng" dirty="0">
                <a:solidFill>
                  <a:schemeClr val="bg1"/>
                </a:solidFill>
              </a:rPr>
              <a:t>Sostituzione premio </a:t>
            </a:r>
            <a:r>
              <a:rPr lang="it-IT" sz="2200" b="1" i="1" dirty="0">
                <a:solidFill>
                  <a:schemeClr val="bg1"/>
                </a:solidFill>
              </a:rPr>
              <a:t>di risultato detassato (cd. welfare di produttività)</a:t>
            </a:r>
          </a:p>
        </p:txBody>
      </p:sp>
      <p:sp>
        <p:nvSpPr>
          <p:cNvPr id="30" name="Freccia a destra 29">
            <a:extLst>
              <a:ext uri="{FF2B5EF4-FFF2-40B4-BE49-F238E27FC236}">
                <a16:creationId xmlns:a16="http://schemas.microsoft.com/office/drawing/2014/main" id="{0D17AFDD-834E-959A-3C52-F7E74E85CDE4}"/>
              </a:ext>
            </a:extLst>
          </p:cNvPr>
          <p:cNvSpPr/>
          <p:nvPr/>
        </p:nvSpPr>
        <p:spPr>
          <a:xfrm>
            <a:off x="3513037" y="1720847"/>
            <a:ext cx="1089443" cy="425401"/>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1" name="Freccia a destra 30">
            <a:extLst>
              <a:ext uri="{FF2B5EF4-FFF2-40B4-BE49-F238E27FC236}">
                <a16:creationId xmlns:a16="http://schemas.microsoft.com/office/drawing/2014/main" id="{774844A8-B82F-A9EE-5A4F-73813199A6FA}"/>
              </a:ext>
            </a:extLst>
          </p:cNvPr>
          <p:cNvSpPr/>
          <p:nvPr/>
        </p:nvSpPr>
        <p:spPr>
          <a:xfrm rot="10800000">
            <a:off x="7324241" y="4815470"/>
            <a:ext cx="1102490" cy="425401"/>
          </a:xfrm>
          <a:prstGeom prst="rightArrow">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30113194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anim calcmode="lin" valueType="num">
                                      <p:cBhvr>
                                        <p:cTn id="13" dur="1000" fill="hold"/>
                                        <p:tgtEl>
                                          <p:spTgt spid="10"/>
                                        </p:tgtEl>
                                        <p:attrNameLst>
                                          <p:attrName>ppt_x</p:attrName>
                                        </p:attrNameLst>
                                      </p:cBhvr>
                                      <p:tavLst>
                                        <p:tav tm="0">
                                          <p:val>
                                            <p:strVal val="#ppt_x"/>
                                          </p:val>
                                        </p:tav>
                                        <p:tav tm="100000">
                                          <p:val>
                                            <p:strVal val="#ppt_x"/>
                                          </p:val>
                                        </p:tav>
                                      </p:tavLst>
                                    </p:anim>
                                    <p:anim calcmode="lin" valueType="num">
                                      <p:cBhvr>
                                        <p:cTn id="14" dur="1000" fill="hold"/>
                                        <p:tgtEl>
                                          <p:spTgt spid="10"/>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fade">
                                      <p:cBhvr>
                                        <p:cTn id="17" dur="1000"/>
                                        <p:tgtEl>
                                          <p:spTgt spid="29"/>
                                        </p:tgtEl>
                                      </p:cBhvr>
                                    </p:animEffect>
                                    <p:anim calcmode="lin" valueType="num">
                                      <p:cBhvr>
                                        <p:cTn id="18" dur="1000" fill="hold"/>
                                        <p:tgtEl>
                                          <p:spTgt spid="29"/>
                                        </p:tgtEl>
                                        <p:attrNameLst>
                                          <p:attrName>ppt_x</p:attrName>
                                        </p:attrNameLst>
                                      </p:cBhvr>
                                      <p:tavLst>
                                        <p:tav tm="0">
                                          <p:val>
                                            <p:strVal val="#ppt_x"/>
                                          </p:val>
                                        </p:tav>
                                        <p:tav tm="100000">
                                          <p:val>
                                            <p:strVal val="#ppt_x"/>
                                          </p:val>
                                        </p:tav>
                                      </p:tavLst>
                                    </p:anim>
                                    <p:anim calcmode="lin" valueType="num">
                                      <p:cBhvr>
                                        <p:cTn id="19" dur="1000" fill="hold"/>
                                        <p:tgtEl>
                                          <p:spTgt spid="29"/>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fade">
                                      <p:cBhvr>
                                        <p:cTn id="22" dur="1000"/>
                                        <p:tgtEl>
                                          <p:spTgt spid="31"/>
                                        </p:tgtEl>
                                      </p:cBhvr>
                                    </p:animEffect>
                                    <p:anim calcmode="lin" valueType="num">
                                      <p:cBhvr>
                                        <p:cTn id="23" dur="1000" fill="hold"/>
                                        <p:tgtEl>
                                          <p:spTgt spid="31"/>
                                        </p:tgtEl>
                                        <p:attrNameLst>
                                          <p:attrName>ppt_x</p:attrName>
                                        </p:attrNameLst>
                                      </p:cBhvr>
                                      <p:tavLst>
                                        <p:tav tm="0">
                                          <p:val>
                                            <p:strVal val="#ppt_x"/>
                                          </p:val>
                                        </p:tav>
                                        <p:tav tm="100000">
                                          <p:val>
                                            <p:strVal val="#ppt_x"/>
                                          </p:val>
                                        </p:tav>
                                      </p:tavLst>
                                    </p:anim>
                                    <p:anim calcmode="lin" valueType="num">
                                      <p:cBhvr>
                                        <p:cTn id="24"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fade">
                                      <p:cBhvr>
                                        <p:cTn id="29" dur="1000"/>
                                        <p:tgtEl>
                                          <p:spTgt spid="5"/>
                                        </p:tgtEl>
                                      </p:cBhvr>
                                    </p:animEffect>
                                    <p:anim calcmode="lin" valueType="num">
                                      <p:cBhvr>
                                        <p:cTn id="30" dur="1000" fill="hold"/>
                                        <p:tgtEl>
                                          <p:spTgt spid="5"/>
                                        </p:tgtEl>
                                        <p:attrNameLst>
                                          <p:attrName>ppt_x</p:attrName>
                                        </p:attrNameLst>
                                      </p:cBhvr>
                                      <p:tavLst>
                                        <p:tav tm="0">
                                          <p:val>
                                            <p:strVal val="#ppt_x"/>
                                          </p:val>
                                        </p:tav>
                                        <p:tav tm="100000">
                                          <p:val>
                                            <p:strVal val="#ppt_x"/>
                                          </p:val>
                                        </p:tav>
                                      </p:tavLst>
                                    </p:anim>
                                    <p:anim calcmode="lin" valueType="num">
                                      <p:cBhvr>
                                        <p:cTn id="31" dur="1000" fill="hold"/>
                                        <p:tgtEl>
                                          <p:spTgt spid="5"/>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fade">
                                      <p:cBhvr>
                                        <p:cTn id="34" dur="1000"/>
                                        <p:tgtEl>
                                          <p:spTgt spid="9"/>
                                        </p:tgtEl>
                                      </p:cBhvr>
                                    </p:animEffect>
                                    <p:anim calcmode="lin" valueType="num">
                                      <p:cBhvr>
                                        <p:cTn id="35" dur="1000" fill="hold"/>
                                        <p:tgtEl>
                                          <p:spTgt spid="9"/>
                                        </p:tgtEl>
                                        <p:attrNameLst>
                                          <p:attrName>ppt_x</p:attrName>
                                        </p:attrNameLst>
                                      </p:cBhvr>
                                      <p:tavLst>
                                        <p:tav tm="0">
                                          <p:val>
                                            <p:strVal val="#ppt_x"/>
                                          </p:val>
                                        </p:tav>
                                        <p:tav tm="100000">
                                          <p:val>
                                            <p:strVal val="#ppt_x"/>
                                          </p:val>
                                        </p:tav>
                                      </p:tavLst>
                                    </p:anim>
                                    <p:anim calcmode="lin" valueType="num">
                                      <p:cBhvr>
                                        <p:cTn id="36" dur="1000" fill="hold"/>
                                        <p:tgtEl>
                                          <p:spTgt spid="9"/>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fade">
                                      <p:cBhvr>
                                        <p:cTn id="39" dur="1000"/>
                                        <p:tgtEl>
                                          <p:spTgt spid="21"/>
                                        </p:tgtEl>
                                      </p:cBhvr>
                                    </p:animEffect>
                                    <p:anim calcmode="lin" valueType="num">
                                      <p:cBhvr>
                                        <p:cTn id="40" dur="1000" fill="hold"/>
                                        <p:tgtEl>
                                          <p:spTgt spid="21"/>
                                        </p:tgtEl>
                                        <p:attrNameLst>
                                          <p:attrName>ppt_x</p:attrName>
                                        </p:attrNameLst>
                                      </p:cBhvr>
                                      <p:tavLst>
                                        <p:tav tm="0">
                                          <p:val>
                                            <p:strVal val="#ppt_x"/>
                                          </p:val>
                                        </p:tav>
                                        <p:tav tm="100000">
                                          <p:val>
                                            <p:strVal val="#ppt_x"/>
                                          </p:val>
                                        </p:tav>
                                      </p:tavLst>
                                    </p:anim>
                                    <p:anim calcmode="lin" valueType="num">
                                      <p:cBhvr>
                                        <p:cTn id="41" dur="1000" fill="hold"/>
                                        <p:tgtEl>
                                          <p:spTgt spid="21"/>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30"/>
                                        </p:tgtEl>
                                        <p:attrNameLst>
                                          <p:attrName>style.visibility</p:attrName>
                                        </p:attrNameLst>
                                      </p:cBhvr>
                                      <p:to>
                                        <p:strVal val="visible"/>
                                      </p:to>
                                    </p:set>
                                    <p:animEffect transition="in" filter="fade">
                                      <p:cBhvr>
                                        <p:cTn id="44" dur="1000"/>
                                        <p:tgtEl>
                                          <p:spTgt spid="30"/>
                                        </p:tgtEl>
                                      </p:cBhvr>
                                    </p:animEffect>
                                    <p:anim calcmode="lin" valueType="num">
                                      <p:cBhvr>
                                        <p:cTn id="45" dur="1000" fill="hold"/>
                                        <p:tgtEl>
                                          <p:spTgt spid="30"/>
                                        </p:tgtEl>
                                        <p:attrNameLst>
                                          <p:attrName>ppt_x</p:attrName>
                                        </p:attrNameLst>
                                      </p:cBhvr>
                                      <p:tavLst>
                                        <p:tav tm="0">
                                          <p:val>
                                            <p:strVal val="#ppt_x"/>
                                          </p:val>
                                        </p:tav>
                                        <p:tav tm="100000">
                                          <p:val>
                                            <p:strVal val="#ppt_x"/>
                                          </p:val>
                                        </p:tav>
                                      </p:tavLst>
                                    </p:anim>
                                    <p:anim calcmode="lin" valueType="num">
                                      <p:cBhvr>
                                        <p:cTn id="46"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P spid="9" grpId="0" animBg="1"/>
      <p:bldP spid="10" grpId="0" animBg="1"/>
      <p:bldP spid="21" grpId="0" animBg="1"/>
      <p:bldP spid="29" grpId="0" animBg="1"/>
      <p:bldP spid="30" grpId="0" animBg="1"/>
      <p:bldP spid="31" grpId="0" animBg="1"/>
    </p:bldLst>
  </p:timing>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87CFDF6892E3247842EF96E413FDB3F" ma:contentTypeVersion="8" ma:contentTypeDescription="Create a new document." ma:contentTypeScope="" ma:versionID="0444385d59954e84def187abd8554e35">
  <xsd:schema xmlns:xsd="http://www.w3.org/2001/XMLSchema" xmlns:xs="http://www.w3.org/2001/XMLSchema" xmlns:p="http://schemas.microsoft.com/office/2006/metadata/properties" xmlns:ns3="5f260ac1-76b8-4e85-966a-de77d839fe5e" xmlns:ns4="e60cec33-145f-41ab-a822-077e8e56c466" targetNamespace="http://schemas.microsoft.com/office/2006/metadata/properties" ma:root="true" ma:fieldsID="6d4ad268acdf8abb0085ee600266cd23" ns3:_="" ns4:_="">
    <xsd:import namespace="5f260ac1-76b8-4e85-966a-de77d839fe5e"/>
    <xsd:import namespace="e60cec33-145f-41ab-a822-077e8e56c466"/>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_activity" minOccurs="0"/>
                <xsd:element ref="ns4:MediaServiceObjectDetectorVersions" minOccurs="0"/>
                <xsd:element ref="ns4: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f260ac1-76b8-4e85-966a-de77d839fe5e"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SharingHintHash" ma:index="10" nillable="true" ma:displayName="Sharing Hint Hash"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60cec33-145f-41ab-a822-077e8e56c466"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_activity" ma:index="13" nillable="true" ma:displayName="_activity" ma:hidden="true" ma:internalName="_activity">
      <xsd:simpleType>
        <xsd:restriction base="dms:Note"/>
      </xsd:simpleType>
    </xsd:element>
    <xsd:element name="MediaServiceObjectDetectorVersions" ma:index="14" nillable="true" ma:displayName="MediaServiceObjectDetectorVersions" ma:hidden="true" ma:indexed="true" ma:internalName="MediaServiceObjectDetectorVersions" ma:readOnly="true">
      <xsd:simpleType>
        <xsd:restriction base="dms:Text"/>
      </xsd:simpleType>
    </xsd:element>
    <xsd:element name="MediaServiceSearchProperties" ma:index="15"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activity xmlns="e60cec33-145f-41ab-a822-077e8e56c466" xsi:nil="true"/>
  </documentManagement>
</p:properties>
</file>

<file path=customXml/itemProps1.xml><?xml version="1.0" encoding="utf-8"?>
<ds:datastoreItem xmlns:ds="http://schemas.openxmlformats.org/officeDocument/2006/customXml" ds:itemID="{C970CD2E-AA38-42A2-8C3A-2F4ED8647BC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f260ac1-76b8-4e85-966a-de77d839fe5e"/>
    <ds:schemaRef ds:uri="e60cec33-145f-41ab-a822-077e8e56c46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529C7D2-92CF-4533-A629-AE1B360712AB}">
  <ds:schemaRefs>
    <ds:schemaRef ds:uri="http://schemas.microsoft.com/sharepoint/v3/contenttype/forms"/>
  </ds:schemaRefs>
</ds:datastoreItem>
</file>

<file path=customXml/itemProps3.xml><?xml version="1.0" encoding="utf-8"?>
<ds:datastoreItem xmlns:ds="http://schemas.openxmlformats.org/officeDocument/2006/customXml" ds:itemID="{6A8D30D6-9208-4D52-A4CA-4C59F0BAFB16}">
  <ds:schemaRefs>
    <ds:schemaRef ds:uri="http://schemas.openxmlformats.org/package/2006/metadata/core-properties"/>
    <ds:schemaRef ds:uri="http://purl.org/dc/dcmitype/"/>
    <ds:schemaRef ds:uri="http://purl.org/dc/elements/1.1/"/>
    <ds:schemaRef ds:uri="5f260ac1-76b8-4e85-966a-de77d839fe5e"/>
    <ds:schemaRef ds:uri="http://schemas.microsoft.com/office/2006/documentManagement/types"/>
    <ds:schemaRef ds:uri="http://schemas.microsoft.com/office/2006/metadata/properties"/>
    <ds:schemaRef ds:uri="http://www.w3.org/XML/1998/namespace"/>
    <ds:schemaRef ds:uri="http://schemas.microsoft.com/office/infopath/2007/PartnerControls"/>
    <ds:schemaRef ds:uri="e60cec33-145f-41ab-a822-077e8e56c466"/>
    <ds:schemaRef ds:uri="http://purl.org/dc/terms/"/>
  </ds:schemaRefs>
</ds:datastoreItem>
</file>

<file path=docProps/app.xml><?xml version="1.0" encoding="utf-8"?>
<Properties xmlns="http://schemas.openxmlformats.org/officeDocument/2006/extended-properties" xmlns:vt="http://schemas.openxmlformats.org/officeDocument/2006/docPropsVTypes">
  <TotalTime>6257</TotalTime>
  <Words>1789</Words>
  <Application>Microsoft Office PowerPoint</Application>
  <PresentationFormat>Widescreen</PresentationFormat>
  <Paragraphs>98</Paragraphs>
  <Slides>14</Slides>
  <Notes>6</Notes>
  <HiddenSlides>0</HiddenSlides>
  <MMClips>0</MMClips>
  <ScaleCrop>false</ScaleCrop>
  <HeadingPairs>
    <vt:vector size="6" baseType="variant">
      <vt:variant>
        <vt:lpstr>Caratteri utilizzati</vt:lpstr>
      </vt:variant>
      <vt:variant>
        <vt:i4>4</vt:i4>
      </vt:variant>
      <vt:variant>
        <vt:lpstr>Tema</vt:lpstr>
      </vt:variant>
      <vt:variant>
        <vt:i4>1</vt:i4>
      </vt:variant>
      <vt:variant>
        <vt:lpstr>Titoli diapositive</vt:lpstr>
      </vt:variant>
      <vt:variant>
        <vt:i4>14</vt:i4>
      </vt:variant>
    </vt:vector>
  </HeadingPairs>
  <TitlesOfParts>
    <vt:vector size="19" baseType="lpstr">
      <vt:lpstr>Arial</vt:lpstr>
      <vt:lpstr>Calibri</vt:lpstr>
      <vt:lpstr>Calibri Light</vt:lpstr>
      <vt:lpstr>Helvetica</vt:lpstr>
      <vt:lpstr>Tema di Office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POMILIO BLUMM SRL POMILIO BLUMM SRL</dc:creator>
  <cp:lastModifiedBy>Santalucia Stefano</cp:lastModifiedBy>
  <cp:revision>80</cp:revision>
  <cp:lastPrinted>2024-03-12T14:12:48Z</cp:lastPrinted>
  <dcterms:created xsi:type="dcterms:W3CDTF">2018-09-07T12:29:51Z</dcterms:created>
  <dcterms:modified xsi:type="dcterms:W3CDTF">2025-06-17T12:26:39Z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PowerLiteLastOptimized">
    <vt:lpwstr>10939584</vt:lpwstr>
  </property>
  <property fmtid="{D5CDD505-2E9C-101B-9397-08002B2CF9AE}" pid="3" name="NXPowerLiteSettings">
    <vt:lpwstr>C7000400038000</vt:lpwstr>
  </property>
  <property fmtid="{D5CDD505-2E9C-101B-9397-08002B2CF9AE}" pid="4" name="NXPowerLiteVersion">
    <vt:lpwstr>S9.0.1</vt:lpwstr>
  </property>
  <property fmtid="{D5CDD505-2E9C-101B-9397-08002B2CF9AE}" pid="5" name="ContentTypeId">
    <vt:lpwstr>0x010100387CFDF6892E3247842EF96E413FDB3F</vt:lpwstr>
  </property>
</Properties>
</file>