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6"/>
  </p:notesMasterIdLst>
  <p:handoutMasterIdLst>
    <p:handoutMasterId r:id="rId47"/>
  </p:handoutMasterIdLst>
  <p:sldIdLst>
    <p:sldId id="256" r:id="rId2"/>
    <p:sldId id="339" r:id="rId3"/>
    <p:sldId id="257" r:id="rId4"/>
    <p:sldId id="375" r:id="rId5"/>
    <p:sldId id="400" r:id="rId6"/>
    <p:sldId id="401" r:id="rId7"/>
    <p:sldId id="376" r:id="rId8"/>
    <p:sldId id="377" r:id="rId9"/>
    <p:sldId id="378" r:id="rId10"/>
    <p:sldId id="380" r:id="rId11"/>
    <p:sldId id="402" r:id="rId12"/>
    <p:sldId id="381" r:id="rId13"/>
    <p:sldId id="403" r:id="rId14"/>
    <p:sldId id="404" r:id="rId15"/>
    <p:sldId id="382" r:id="rId16"/>
    <p:sldId id="399" r:id="rId17"/>
    <p:sldId id="390" r:id="rId18"/>
    <p:sldId id="391" r:id="rId19"/>
    <p:sldId id="392" r:id="rId20"/>
    <p:sldId id="393" r:id="rId21"/>
    <p:sldId id="394" r:id="rId22"/>
    <p:sldId id="395" r:id="rId23"/>
    <p:sldId id="396" r:id="rId24"/>
    <p:sldId id="386" r:id="rId25"/>
    <p:sldId id="387" r:id="rId26"/>
    <p:sldId id="398" r:id="rId27"/>
    <p:sldId id="397" r:id="rId28"/>
    <p:sldId id="405" r:id="rId29"/>
    <p:sldId id="406" r:id="rId30"/>
    <p:sldId id="373" r:id="rId31"/>
    <p:sldId id="408" r:id="rId32"/>
    <p:sldId id="409" r:id="rId33"/>
    <p:sldId id="421" r:id="rId34"/>
    <p:sldId id="411" r:id="rId35"/>
    <p:sldId id="412" r:id="rId36"/>
    <p:sldId id="413" r:id="rId37"/>
    <p:sldId id="414" r:id="rId38"/>
    <p:sldId id="415" r:id="rId39"/>
    <p:sldId id="416" r:id="rId40"/>
    <p:sldId id="417" r:id="rId41"/>
    <p:sldId id="418" r:id="rId42"/>
    <p:sldId id="419" r:id="rId43"/>
    <p:sldId id="420" r:id="rId44"/>
    <p:sldId id="286" r:id="rId45"/>
  </p:sldIdLst>
  <p:sldSz cx="9144000" cy="6858000" type="screen4x3"/>
  <p:notesSz cx="6808788" cy="99409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senza titolo" id="{C1262E73-460D-4A2F-A721-F90E8F1D71A4}">
          <p14:sldIdLst>
            <p14:sldId id="256"/>
            <p14:sldId id="339"/>
            <p14:sldId id="257"/>
            <p14:sldId id="375"/>
            <p14:sldId id="400"/>
            <p14:sldId id="401"/>
            <p14:sldId id="376"/>
            <p14:sldId id="377"/>
            <p14:sldId id="378"/>
            <p14:sldId id="380"/>
            <p14:sldId id="402"/>
            <p14:sldId id="381"/>
            <p14:sldId id="403"/>
            <p14:sldId id="404"/>
            <p14:sldId id="382"/>
            <p14:sldId id="399"/>
            <p14:sldId id="390"/>
            <p14:sldId id="391"/>
            <p14:sldId id="392"/>
            <p14:sldId id="393"/>
            <p14:sldId id="394"/>
            <p14:sldId id="395"/>
            <p14:sldId id="396"/>
            <p14:sldId id="386"/>
            <p14:sldId id="387"/>
            <p14:sldId id="398"/>
            <p14:sldId id="397"/>
            <p14:sldId id="405"/>
            <p14:sldId id="406"/>
            <p14:sldId id="373"/>
            <p14:sldId id="408"/>
            <p14:sldId id="409"/>
            <p14:sldId id="421"/>
            <p14:sldId id="411"/>
            <p14:sldId id="412"/>
            <p14:sldId id="413"/>
            <p14:sldId id="414"/>
            <p14:sldId id="415"/>
            <p14:sldId id="416"/>
            <p14:sldId id="417"/>
            <p14:sldId id="418"/>
            <p14:sldId id="419"/>
            <p14:sldId id="420"/>
            <p14:sldId id="286"/>
          </p14:sldIdLst>
        </p14:section>
        <p14:section name="Sezione predefinita" id="{5620147F-D69B-4F44-8263-F553A2740AD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8F96"/>
    <a:srgbClr val="BDFFE9"/>
    <a:srgbClr val="99CCFF"/>
    <a:srgbClr val="CCFFCC"/>
    <a:srgbClr val="00FFCC"/>
    <a:srgbClr val="66FF33"/>
    <a:srgbClr val="FFFFCC"/>
    <a:srgbClr val="FFFFFF"/>
    <a:srgbClr val="F04A56"/>
    <a:srgbClr val="F155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33" autoAdjust="0"/>
    <p:restoredTop sz="94633" autoAdjust="0"/>
  </p:normalViewPr>
  <p:slideViewPr>
    <p:cSldViewPr>
      <p:cViewPr varScale="1">
        <p:scale>
          <a:sx n="87" d="100"/>
          <a:sy n="87" d="100"/>
        </p:scale>
        <p:origin x="3344" y="64"/>
      </p:cViewPr>
      <p:guideLst>
        <p:guide orient="horz" pos="2160"/>
        <p:guide pos="2880"/>
      </p:guideLst>
    </p:cSldViewPr>
  </p:slideViewPr>
  <p:outlineViewPr>
    <p:cViewPr>
      <p:scale>
        <a:sx n="33" d="100"/>
        <a:sy n="33" d="100"/>
      </p:scale>
      <p:origin x="0" y="-50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4" d="100"/>
          <a:sy n="64" d="100"/>
        </p:scale>
        <p:origin x="5388" y="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7D427190-7955-4D1E-9E07-E1B3D2D7F8AC}"/>
              </a:ext>
            </a:extLst>
          </p:cNvPr>
          <p:cNvSpPr>
            <a:spLocks noGrp="1"/>
          </p:cNvSpPr>
          <p:nvPr>
            <p:ph type="hdr" sz="quarter"/>
          </p:nvPr>
        </p:nvSpPr>
        <p:spPr>
          <a:xfrm>
            <a:off x="0" y="0"/>
            <a:ext cx="2950475" cy="498773"/>
          </a:xfrm>
          <a:prstGeom prst="rect">
            <a:avLst/>
          </a:prstGeom>
        </p:spPr>
        <p:txBody>
          <a:bodyPr vert="horz" lIns="91577" tIns="45789" rIns="91577" bIns="45789" rtlCol="0"/>
          <a:lstStyle>
            <a:lvl1pPr algn="l">
              <a:defRPr sz="1200"/>
            </a:lvl1pPr>
          </a:lstStyle>
          <a:p>
            <a:endParaRPr lang="it-IT"/>
          </a:p>
        </p:txBody>
      </p:sp>
      <p:sp>
        <p:nvSpPr>
          <p:cNvPr id="3" name="Segnaposto data 2">
            <a:extLst>
              <a:ext uri="{FF2B5EF4-FFF2-40B4-BE49-F238E27FC236}">
                <a16:creationId xmlns:a16="http://schemas.microsoft.com/office/drawing/2014/main" id="{AF339FD9-4C00-4A6F-9DF5-4DF0890B2711}"/>
              </a:ext>
            </a:extLst>
          </p:cNvPr>
          <p:cNvSpPr>
            <a:spLocks noGrp="1"/>
          </p:cNvSpPr>
          <p:nvPr>
            <p:ph type="dt" sz="quarter" idx="1"/>
          </p:nvPr>
        </p:nvSpPr>
        <p:spPr>
          <a:xfrm>
            <a:off x="3856738" y="0"/>
            <a:ext cx="2950475" cy="498773"/>
          </a:xfrm>
          <a:prstGeom prst="rect">
            <a:avLst/>
          </a:prstGeom>
        </p:spPr>
        <p:txBody>
          <a:bodyPr vert="horz" lIns="91577" tIns="45789" rIns="91577" bIns="45789" rtlCol="0"/>
          <a:lstStyle>
            <a:lvl1pPr algn="r">
              <a:defRPr sz="1200"/>
            </a:lvl1pPr>
          </a:lstStyle>
          <a:p>
            <a:fld id="{64C212E4-4BC3-4011-ABB6-B2BB7A288FD1}" type="datetimeFigureOut">
              <a:rPr lang="it-IT" smtClean="0"/>
              <a:t>17/06/2025</a:t>
            </a:fld>
            <a:endParaRPr lang="it-IT"/>
          </a:p>
        </p:txBody>
      </p:sp>
      <p:sp>
        <p:nvSpPr>
          <p:cNvPr id="4" name="Segnaposto piè di pagina 3">
            <a:extLst>
              <a:ext uri="{FF2B5EF4-FFF2-40B4-BE49-F238E27FC236}">
                <a16:creationId xmlns:a16="http://schemas.microsoft.com/office/drawing/2014/main" id="{C170ED07-A76A-442E-88F9-4F8890A76E08}"/>
              </a:ext>
            </a:extLst>
          </p:cNvPr>
          <p:cNvSpPr>
            <a:spLocks noGrp="1"/>
          </p:cNvSpPr>
          <p:nvPr>
            <p:ph type="ftr" sz="quarter" idx="2"/>
          </p:nvPr>
        </p:nvSpPr>
        <p:spPr>
          <a:xfrm>
            <a:off x="0" y="9442155"/>
            <a:ext cx="2950475" cy="498772"/>
          </a:xfrm>
          <a:prstGeom prst="rect">
            <a:avLst/>
          </a:prstGeom>
        </p:spPr>
        <p:txBody>
          <a:bodyPr vert="horz" lIns="91577" tIns="45789" rIns="91577" bIns="45789"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5E00FBE6-085F-44FB-B91F-3BC128ED0A46}"/>
              </a:ext>
            </a:extLst>
          </p:cNvPr>
          <p:cNvSpPr>
            <a:spLocks noGrp="1"/>
          </p:cNvSpPr>
          <p:nvPr>
            <p:ph type="sldNum" sz="quarter" idx="3"/>
          </p:nvPr>
        </p:nvSpPr>
        <p:spPr>
          <a:xfrm>
            <a:off x="3856738" y="9442155"/>
            <a:ext cx="2950475" cy="498772"/>
          </a:xfrm>
          <a:prstGeom prst="rect">
            <a:avLst/>
          </a:prstGeom>
        </p:spPr>
        <p:txBody>
          <a:bodyPr vert="horz" lIns="91577" tIns="45789" rIns="91577" bIns="45789" rtlCol="0" anchor="b"/>
          <a:lstStyle>
            <a:lvl1pPr algn="r">
              <a:defRPr sz="1200"/>
            </a:lvl1pPr>
          </a:lstStyle>
          <a:p>
            <a:fld id="{CF46BC84-FD01-48EB-8C9B-A77EFD2F83BC}" type="slidenum">
              <a:rPr lang="it-IT" smtClean="0"/>
              <a:t>‹N›</a:t>
            </a:fld>
            <a:endParaRPr lang="it-IT"/>
          </a:p>
        </p:txBody>
      </p:sp>
    </p:spTree>
    <p:extLst>
      <p:ext uri="{BB962C8B-B14F-4D97-AF65-F5344CB8AC3E}">
        <p14:creationId xmlns:p14="http://schemas.microsoft.com/office/powerpoint/2010/main" val="2236360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50475" cy="498773"/>
          </a:xfrm>
          <a:prstGeom prst="rect">
            <a:avLst/>
          </a:prstGeom>
        </p:spPr>
        <p:txBody>
          <a:bodyPr vert="horz" lIns="91577" tIns="45789" rIns="91577" bIns="45789" rtlCol="0"/>
          <a:lstStyle>
            <a:lvl1pPr algn="l">
              <a:defRPr sz="1200"/>
            </a:lvl1pPr>
          </a:lstStyle>
          <a:p>
            <a:endParaRPr lang="it-IT"/>
          </a:p>
        </p:txBody>
      </p:sp>
      <p:sp>
        <p:nvSpPr>
          <p:cNvPr id="3" name="Segnaposto data 2"/>
          <p:cNvSpPr>
            <a:spLocks noGrp="1"/>
          </p:cNvSpPr>
          <p:nvPr>
            <p:ph type="dt" idx="1"/>
          </p:nvPr>
        </p:nvSpPr>
        <p:spPr>
          <a:xfrm>
            <a:off x="3856738" y="0"/>
            <a:ext cx="2950475" cy="498773"/>
          </a:xfrm>
          <a:prstGeom prst="rect">
            <a:avLst/>
          </a:prstGeom>
        </p:spPr>
        <p:txBody>
          <a:bodyPr vert="horz" lIns="91577" tIns="45789" rIns="91577" bIns="45789" rtlCol="0"/>
          <a:lstStyle>
            <a:lvl1pPr algn="r">
              <a:defRPr sz="1200"/>
            </a:lvl1pPr>
          </a:lstStyle>
          <a:p>
            <a:fld id="{B715A2DA-9BD2-4CFE-86CA-1A0D70D45274}" type="datetimeFigureOut">
              <a:rPr lang="it-IT" smtClean="0"/>
              <a:t>17/06/2025</a:t>
            </a:fld>
            <a:endParaRPr lang="it-IT"/>
          </a:p>
        </p:txBody>
      </p:sp>
      <p:sp>
        <p:nvSpPr>
          <p:cNvPr id="4" name="Segnaposto immagine diapositiva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577" tIns="45789" rIns="91577" bIns="45789" rtlCol="0" anchor="ctr"/>
          <a:lstStyle/>
          <a:p>
            <a:endParaRPr lang="it-IT"/>
          </a:p>
        </p:txBody>
      </p:sp>
      <p:sp>
        <p:nvSpPr>
          <p:cNvPr id="5" name="Segnaposto note 4"/>
          <p:cNvSpPr>
            <a:spLocks noGrp="1"/>
          </p:cNvSpPr>
          <p:nvPr>
            <p:ph type="body" sz="quarter" idx="3"/>
          </p:nvPr>
        </p:nvSpPr>
        <p:spPr>
          <a:xfrm>
            <a:off x="680880" y="4784069"/>
            <a:ext cx="5447030" cy="3914240"/>
          </a:xfrm>
          <a:prstGeom prst="rect">
            <a:avLst/>
          </a:prstGeom>
        </p:spPr>
        <p:txBody>
          <a:bodyPr vert="horz" lIns="91577" tIns="45789" rIns="91577" bIns="45789"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42155"/>
            <a:ext cx="2950475" cy="498772"/>
          </a:xfrm>
          <a:prstGeom prst="rect">
            <a:avLst/>
          </a:prstGeom>
        </p:spPr>
        <p:txBody>
          <a:bodyPr vert="horz" lIns="91577" tIns="45789" rIns="91577" bIns="45789" rtlCol="0" anchor="b"/>
          <a:lstStyle>
            <a:lvl1pPr algn="l">
              <a:defRPr sz="1200"/>
            </a:lvl1pPr>
          </a:lstStyle>
          <a:p>
            <a:endParaRPr lang="it-IT"/>
          </a:p>
        </p:txBody>
      </p:sp>
      <p:sp>
        <p:nvSpPr>
          <p:cNvPr id="7" name="Segnaposto numero diapositiva 6"/>
          <p:cNvSpPr>
            <a:spLocks noGrp="1"/>
          </p:cNvSpPr>
          <p:nvPr>
            <p:ph type="sldNum" sz="quarter" idx="5"/>
          </p:nvPr>
        </p:nvSpPr>
        <p:spPr>
          <a:xfrm>
            <a:off x="3856738" y="9442155"/>
            <a:ext cx="2950475" cy="498772"/>
          </a:xfrm>
          <a:prstGeom prst="rect">
            <a:avLst/>
          </a:prstGeom>
        </p:spPr>
        <p:txBody>
          <a:bodyPr vert="horz" lIns="91577" tIns="45789" rIns="91577" bIns="45789" rtlCol="0" anchor="b"/>
          <a:lstStyle>
            <a:lvl1pPr algn="r">
              <a:defRPr sz="1200"/>
            </a:lvl1pPr>
          </a:lstStyle>
          <a:p>
            <a:fld id="{98873FB2-35AE-4CBD-8260-2040015D3DA5}" type="slidenum">
              <a:rPr lang="it-IT" smtClean="0"/>
              <a:t>‹N›</a:t>
            </a:fld>
            <a:endParaRPr lang="it-IT"/>
          </a:p>
        </p:txBody>
      </p:sp>
    </p:spTree>
    <p:extLst>
      <p:ext uri="{BB962C8B-B14F-4D97-AF65-F5344CB8AC3E}">
        <p14:creationId xmlns:p14="http://schemas.microsoft.com/office/powerpoint/2010/main" val="3477721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919163" y="746125"/>
            <a:ext cx="4970462" cy="3727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atin typeface="Arial" charset="0"/>
              <a:ea typeface="MS PGothic" pitchFamily="34" charset="-128"/>
            </a:endParaRPr>
          </a:p>
        </p:txBody>
      </p:sp>
      <p:sp>
        <p:nvSpPr>
          <p:cNvPr id="1034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23546" eaLnBrk="0" hangingPunct="0">
              <a:defRPr sz="2000">
                <a:solidFill>
                  <a:schemeClr val="tx1"/>
                </a:solidFill>
                <a:latin typeface="Arial" charset="0"/>
                <a:cs typeface="Arial" charset="0"/>
              </a:defRPr>
            </a:lvl1pPr>
            <a:lvl2pPr marL="735061" indent="-282715" defTabSz="623546" eaLnBrk="0" hangingPunct="0">
              <a:defRPr sz="2000">
                <a:solidFill>
                  <a:schemeClr val="tx1"/>
                </a:solidFill>
                <a:latin typeface="Arial" charset="0"/>
                <a:cs typeface="Arial" charset="0"/>
              </a:defRPr>
            </a:lvl2pPr>
            <a:lvl3pPr marL="1130864" indent="-226173" defTabSz="623546" eaLnBrk="0" hangingPunct="0">
              <a:defRPr sz="2000">
                <a:solidFill>
                  <a:schemeClr val="tx1"/>
                </a:solidFill>
                <a:latin typeface="Arial" charset="0"/>
                <a:cs typeface="Arial" charset="0"/>
              </a:defRPr>
            </a:lvl3pPr>
            <a:lvl4pPr marL="1583209" indent="-226173" defTabSz="623546" eaLnBrk="0" hangingPunct="0">
              <a:defRPr sz="2000">
                <a:solidFill>
                  <a:schemeClr val="tx1"/>
                </a:solidFill>
                <a:latin typeface="Arial" charset="0"/>
                <a:cs typeface="Arial" charset="0"/>
              </a:defRPr>
            </a:lvl4pPr>
            <a:lvl5pPr marL="2035554" indent="-226173" defTabSz="623546" eaLnBrk="0" hangingPunct="0">
              <a:defRPr sz="2000">
                <a:solidFill>
                  <a:schemeClr val="tx1"/>
                </a:solidFill>
                <a:latin typeface="Arial" charset="0"/>
                <a:cs typeface="Arial" charset="0"/>
              </a:defRPr>
            </a:lvl5pPr>
            <a:lvl6pPr marL="2487899" indent="-226173" defTabSz="623546" eaLnBrk="0" fontAlgn="base" hangingPunct="0">
              <a:spcBef>
                <a:spcPct val="0"/>
              </a:spcBef>
              <a:spcAft>
                <a:spcPct val="0"/>
              </a:spcAft>
              <a:defRPr sz="2000">
                <a:solidFill>
                  <a:schemeClr val="tx1"/>
                </a:solidFill>
                <a:latin typeface="Arial" charset="0"/>
                <a:cs typeface="Arial" charset="0"/>
              </a:defRPr>
            </a:lvl6pPr>
            <a:lvl7pPr marL="2940245" indent="-226173" defTabSz="623546" eaLnBrk="0" fontAlgn="base" hangingPunct="0">
              <a:spcBef>
                <a:spcPct val="0"/>
              </a:spcBef>
              <a:spcAft>
                <a:spcPct val="0"/>
              </a:spcAft>
              <a:defRPr sz="2000">
                <a:solidFill>
                  <a:schemeClr val="tx1"/>
                </a:solidFill>
                <a:latin typeface="Arial" charset="0"/>
                <a:cs typeface="Arial" charset="0"/>
              </a:defRPr>
            </a:lvl7pPr>
            <a:lvl8pPr marL="3392590" indent="-226173" defTabSz="623546" eaLnBrk="0" fontAlgn="base" hangingPunct="0">
              <a:spcBef>
                <a:spcPct val="0"/>
              </a:spcBef>
              <a:spcAft>
                <a:spcPct val="0"/>
              </a:spcAft>
              <a:defRPr sz="2000">
                <a:solidFill>
                  <a:schemeClr val="tx1"/>
                </a:solidFill>
                <a:latin typeface="Arial" charset="0"/>
                <a:cs typeface="Arial" charset="0"/>
              </a:defRPr>
            </a:lvl8pPr>
            <a:lvl9pPr marL="3844936" indent="-226173" defTabSz="623546" eaLnBrk="0" fontAlgn="base" hangingPunct="0">
              <a:spcBef>
                <a:spcPct val="0"/>
              </a:spcBef>
              <a:spcAft>
                <a:spcPct val="0"/>
              </a:spcAft>
              <a:defRPr sz="2000">
                <a:solidFill>
                  <a:schemeClr val="tx1"/>
                </a:solidFill>
                <a:latin typeface="Arial" charset="0"/>
                <a:cs typeface="Arial" charset="0"/>
              </a:defRPr>
            </a:lvl9pPr>
          </a:lstStyle>
          <a:p>
            <a:pPr eaLnBrk="1" hangingPunct="1"/>
            <a:fld id="{921C6979-AC29-45D1-8BFA-064ECB1B43E8}" type="slidenum">
              <a:rPr lang="en-GB" sz="1200">
                <a:solidFill>
                  <a:srgbClr val="000000"/>
                </a:solidFill>
                <a:ea typeface="MS PGothic" pitchFamily="34" charset="-128"/>
              </a:rPr>
              <a:pPr eaLnBrk="1" hangingPunct="1"/>
              <a:t>3</a:t>
            </a:fld>
            <a:endParaRPr lang="en-GB" sz="1200">
              <a:solidFill>
                <a:srgbClr val="000000"/>
              </a:solidFill>
              <a:ea typeface="MS PGothic" pitchFamily="34" charset="-128"/>
            </a:endParaRPr>
          </a:p>
        </p:txBody>
      </p:sp>
      <p:sp>
        <p:nvSpPr>
          <p:cNvPr id="2" name="Date Placeholder 1"/>
          <p:cNvSpPr>
            <a:spLocks noGrp="1"/>
          </p:cNvSpPr>
          <p:nvPr>
            <p:ph type="dt" idx="10"/>
          </p:nvPr>
        </p:nvSpPr>
        <p:spPr/>
        <p:txBody>
          <a:bodyPr/>
          <a:lstStyle/>
          <a:p>
            <a:fld id="{1D61AAE2-2029-4DBC-9299-B19CD07D4F2F}" type="datetime1">
              <a:rPr lang="en-US" smtClean="0"/>
              <a:t>6/17/2025</a:t>
            </a:fld>
            <a:endParaRPr lang="en-GB"/>
          </a:p>
        </p:txBody>
      </p:sp>
    </p:spTree>
    <p:extLst>
      <p:ext uri="{BB962C8B-B14F-4D97-AF65-F5344CB8AC3E}">
        <p14:creationId xmlns:p14="http://schemas.microsoft.com/office/powerpoint/2010/main" val="1065263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8873FB2-35AE-4CBD-8260-2040015D3DA5}" type="slidenum">
              <a:rPr lang="it-IT" smtClean="0"/>
              <a:t>17</a:t>
            </a:fld>
            <a:endParaRPr lang="it-IT"/>
          </a:p>
        </p:txBody>
      </p:sp>
    </p:spTree>
    <p:extLst>
      <p:ext uri="{BB962C8B-B14F-4D97-AF65-F5344CB8AC3E}">
        <p14:creationId xmlns:p14="http://schemas.microsoft.com/office/powerpoint/2010/main" val="4075994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B9C31-AE29-BDAB-90E9-7CDFFB1DDA21}"/>
            </a:ext>
          </a:extLst>
        </p:cNvPr>
        <p:cNvGrpSpPr/>
        <p:nvPr/>
      </p:nvGrpSpPr>
      <p:grpSpPr>
        <a:xfrm>
          <a:off x="0" y="0"/>
          <a:ext cx="0" cy="0"/>
          <a:chOff x="0" y="0"/>
          <a:chExt cx="0" cy="0"/>
        </a:xfrm>
      </p:grpSpPr>
      <p:sp>
        <p:nvSpPr>
          <p:cNvPr id="103426" name="Slide Image Placeholder 1">
            <a:extLst>
              <a:ext uri="{FF2B5EF4-FFF2-40B4-BE49-F238E27FC236}">
                <a16:creationId xmlns:a16="http://schemas.microsoft.com/office/drawing/2014/main" id="{D10CFF18-602A-752A-1924-2EA6E17E2E1E}"/>
              </a:ext>
            </a:extLst>
          </p:cNvPr>
          <p:cNvSpPr>
            <a:spLocks noGrp="1" noRot="1" noChangeAspect="1" noTextEdit="1"/>
          </p:cNvSpPr>
          <p:nvPr>
            <p:ph type="sldImg"/>
          </p:nvPr>
        </p:nvSpPr>
        <p:spPr bwMode="auto">
          <a:xfrm>
            <a:off x="919163" y="746125"/>
            <a:ext cx="4970462" cy="3727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a:extLst>
              <a:ext uri="{FF2B5EF4-FFF2-40B4-BE49-F238E27FC236}">
                <a16:creationId xmlns:a16="http://schemas.microsoft.com/office/drawing/2014/main" id="{8CA4F68B-5C0D-5162-0775-FCD7B9A2EDC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atin typeface="Arial" charset="0"/>
              <a:ea typeface="MS PGothic" pitchFamily="34" charset="-128"/>
            </a:endParaRPr>
          </a:p>
        </p:txBody>
      </p:sp>
      <p:sp>
        <p:nvSpPr>
          <p:cNvPr id="103428" name="Slide Number Placeholder 3">
            <a:extLst>
              <a:ext uri="{FF2B5EF4-FFF2-40B4-BE49-F238E27FC236}">
                <a16:creationId xmlns:a16="http://schemas.microsoft.com/office/drawing/2014/main" id="{C84991AE-9D8E-B24F-B5C4-46440239B69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23546" eaLnBrk="0" hangingPunct="0">
              <a:defRPr sz="2000">
                <a:solidFill>
                  <a:schemeClr val="tx1"/>
                </a:solidFill>
                <a:latin typeface="Arial" charset="0"/>
                <a:cs typeface="Arial" charset="0"/>
              </a:defRPr>
            </a:lvl1pPr>
            <a:lvl2pPr marL="735061" indent="-282715" defTabSz="623546" eaLnBrk="0" hangingPunct="0">
              <a:defRPr sz="2000">
                <a:solidFill>
                  <a:schemeClr val="tx1"/>
                </a:solidFill>
                <a:latin typeface="Arial" charset="0"/>
                <a:cs typeface="Arial" charset="0"/>
              </a:defRPr>
            </a:lvl2pPr>
            <a:lvl3pPr marL="1130864" indent="-226173" defTabSz="623546" eaLnBrk="0" hangingPunct="0">
              <a:defRPr sz="2000">
                <a:solidFill>
                  <a:schemeClr val="tx1"/>
                </a:solidFill>
                <a:latin typeface="Arial" charset="0"/>
                <a:cs typeface="Arial" charset="0"/>
              </a:defRPr>
            </a:lvl3pPr>
            <a:lvl4pPr marL="1583209" indent="-226173" defTabSz="623546" eaLnBrk="0" hangingPunct="0">
              <a:defRPr sz="2000">
                <a:solidFill>
                  <a:schemeClr val="tx1"/>
                </a:solidFill>
                <a:latin typeface="Arial" charset="0"/>
                <a:cs typeface="Arial" charset="0"/>
              </a:defRPr>
            </a:lvl4pPr>
            <a:lvl5pPr marL="2035554" indent="-226173" defTabSz="623546" eaLnBrk="0" hangingPunct="0">
              <a:defRPr sz="2000">
                <a:solidFill>
                  <a:schemeClr val="tx1"/>
                </a:solidFill>
                <a:latin typeface="Arial" charset="0"/>
                <a:cs typeface="Arial" charset="0"/>
              </a:defRPr>
            </a:lvl5pPr>
            <a:lvl6pPr marL="2487899" indent="-226173" defTabSz="623546" eaLnBrk="0" fontAlgn="base" hangingPunct="0">
              <a:spcBef>
                <a:spcPct val="0"/>
              </a:spcBef>
              <a:spcAft>
                <a:spcPct val="0"/>
              </a:spcAft>
              <a:defRPr sz="2000">
                <a:solidFill>
                  <a:schemeClr val="tx1"/>
                </a:solidFill>
                <a:latin typeface="Arial" charset="0"/>
                <a:cs typeface="Arial" charset="0"/>
              </a:defRPr>
            </a:lvl6pPr>
            <a:lvl7pPr marL="2940245" indent="-226173" defTabSz="623546" eaLnBrk="0" fontAlgn="base" hangingPunct="0">
              <a:spcBef>
                <a:spcPct val="0"/>
              </a:spcBef>
              <a:spcAft>
                <a:spcPct val="0"/>
              </a:spcAft>
              <a:defRPr sz="2000">
                <a:solidFill>
                  <a:schemeClr val="tx1"/>
                </a:solidFill>
                <a:latin typeface="Arial" charset="0"/>
                <a:cs typeface="Arial" charset="0"/>
              </a:defRPr>
            </a:lvl7pPr>
            <a:lvl8pPr marL="3392590" indent="-226173" defTabSz="623546" eaLnBrk="0" fontAlgn="base" hangingPunct="0">
              <a:spcBef>
                <a:spcPct val="0"/>
              </a:spcBef>
              <a:spcAft>
                <a:spcPct val="0"/>
              </a:spcAft>
              <a:defRPr sz="2000">
                <a:solidFill>
                  <a:schemeClr val="tx1"/>
                </a:solidFill>
                <a:latin typeface="Arial" charset="0"/>
                <a:cs typeface="Arial" charset="0"/>
              </a:defRPr>
            </a:lvl8pPr>
            <a:lvl9pPr marL="3844936" indent="-226173" defTabSz="623546" eaLnBrk="0" fontAlgn="base" hangingPunct="0">
              <a:spcBef>
                <a:spcPct val="0"/>
              </a:spcBef>
              <a:spcAft>
                <a:spcPct val="0"/>
              </a:spcAft>
              <a:defRPr sz="2000">
                <a:solidFill>
                  <a:schemeClr val="tx1"/>
                </a:solidFill>
                <a:latin typeface="Arial" charset="0"/>
                <a:cs typeface="Arial" charset="0"/>
              </a:defRPr>
            </a:lvl9pPr>
          </a:lstStyle>
          <a:p>
            <a:pPr eaLnBrk="1" hangingPunct="1"/>
            <a:fld id="{921C6979-AC29-45D1-8BFA-064ECB1B43E8}" type="slidenum">
              <a:rPr lang="en-GB" sz="1200">
                <a:solidFill>
                  <a:srgbClr val="000000"/>
                </a:solidFill>
                <a:ea typeface="MS PGothic" pitchFamily="34" charset="-128"/>
              </a:rPr>
              <a:pPr eaLnBrk="1" hangingPunct="1"/>
              <a:t>33</a:t>
            </a:fld>
            <a:endParaRPr lang="en-GB" sz="1200">
              <a:solidFill>
                <a:srgbClr val="000000"/>
              </a:solidFill>
              <a:ea typeface="MS PGothic" pitchFamily="34" charset="-128"/>
            </a:endParaRPr>
          </a:p>
        </p:txBody>
      </p:sp>
      <p:sp>
        <p:nvSpPr>
          <p:cNvPr id="2" name="Date Placeholder 1">
            <a:extLst>
              <a:ext uri="{FF2B5EF4-FFF2-40B4-BE49-F238E27FC236}">
                <a16:creationId xmlns:a16="http://schemas.microsoft.com/office/drawing/2014/main" id="{5BDBC939-1AB7-212F-A645-C0581100B76E}"/>
              </a:ext>
            </a:extLst>
          </p:cNvPr>
          <p:cNvSpPr>
            <a:spLocks noGrp="1"/>
          </p:cNvSpPr>
          <p:nvPr>
            <p:ph type="dt" idx="10"/>
          </p:nvPr>
        </p:nvSpPr>
        <p:spPr/>
        <p:txBody>
          <a:bodyPr/>
          <a:lstStyle/>
          <a:p>
            <a:fld id="{1D61AAE2-2029-4DBC-9299-B19CD07D4F2F}" type="datetime1">
              <a:rPr lang="en-US" smtClean="0"/>
              <a:t>6/17/2025</a:t>
            </a:fld>
            <a:endParaRPr lang="en-GB"/>
          </a:p>
        </p:txBody>
      </p:sp>
    </p:spTree>
    <p:extLst>
      <p:ext uri="{BB962C8B-B14F-4D97-AF65-F5344CB8AC3E}">
        <p14:creationId xmlns:p14="http://schemas.microsoft.com/office/powerpoint/2010/main" val="41270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98873FB2-35AE-4CBD-8260-2040015D3DA5}" type="slidenum">
              <a:rPr lang="it-IT" smtClean="0"/>
              <a:t>44</a:t>
            </a:fld>
            <a:endParaRPr lang="it-IT"/>
          </a:p>
        </p:txBody>
      </p:sp>
    </p:spTree>
    <p:extLst>
      <p:ext uri="{BB962C8B-B14F-4D97-AF65-F5344CB8AC3E}">
        <p14:creationId xmlns:p14="http://schemas.microsoft.com/office/powerpoint/2010/main" val="19122212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titolo">
    <p:bg>
      <p:bgPr>
        <a:blipFill dpi="0" rotWithShape="1">
          <a:blip r:embed="rId2">
            <a:alphaModFix amt="60000"/>
            <a:lum/>
          </a:blip>
          <a:srcRect/>
          <a:stretch>
            <a:fillRect l="-15000" r="-15000"/>
          </a:stretch>
        </a:blipFill>
        <a:effectLst/>
      </p:bgPr>
    </p:bg>
    <p:spTree>
      <p:nvGrpSpPr>
        <p:cNvPr id="1" name=""/>
        <p:cNvGrpSpPr/>
        <p:nvPr/>
      </p:nvGrpSpPr>
      <p:grpSpPr>
        <a:xfrm>
          <a:off x="0" y="0"/>
          <a:ext cx="0" cy="0"/>
          <a:chOff x="0" y="0"/>
          <a:chExt cx="0" cy="0"/>
        </a:xfrm>
      </p:grpSpPr>
      <p:pic>
        <p:nvPicPr>
          <p:cNvPr id="20" name="Immagine 19">
            <a:extLst>
              <a:ext uri="{FF2B5EF4-FFF2-40B4-BE49-F238E27FC236}">
                <a16:creationId xmlns:a16="http://schemas.microsoft.com/office/drawing/2014/main" id="{B6EC813F-A413-A6D6-5576-EF2882AC71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4893" y="107473"/>
            <a:ext cx="1188722" cy="1341123"/>
          </a:xfrm>
          <a:prstGeom prst="rect">
            <a:avLst/>
          </a:prstGeom>
        </p:spPr>
      </p:pic>
      <p:sp>
        <p:nvSpPr>
          <p:cNvPr id="3" name="CasellaDiTesto 2">
            <a:extLst>
              <a:ext uri="{FF2B5EF4-FFF2-40B4-BE49-F238E27FC236}">
                <a16:creationId xmlns:a16="http://schemas.microsoft.com/office/drawing/2014/main" id="{D138D1BC-5580-758C-E1E7-88AB02EE2372}"/>
              </a:ext>
            </a:extLst>
          </p:cNvPr>
          <p:cNvSpPr txBox="1"/>
          <p:nvPr userDrawn="1"/>
        </p:nvSpPr>
        <p:spPr>
          <a:xfrm>
            <a:off x="6033268" y="596100"/>
            <a:ext cx="2952329" cy="400110"/>
          </a:xfrm>
          <a:prstGeom prst="rect">
            <a:avLst/>
          </a:prstGeom>
          <a:noFill/>
        </p:spPr>
        <p:txBody>
          <a:bodyPr wrap="square" rtlCol="0">
            <a:spAutoFit/>
          </a:bodyPr>
          <a:lstStyle/>
          <a:p>
            <a:pPr algn="r"/>
            <a:r>
              <a:rPr lang="it-IT" sz="2000" dirty="0">
                <a:solidFill>
                  <a:schemeClr val="tx1"/>
                </a:solidFill>
                <a:latin typeface="Tw Cen MT" panose="020B0602020104020603" pitchFamily="34" charset="0"/>
              </a:rPr>
              <a:t>17 giugno 2025</a:t>
            </a:r>
          </a:p>
        </p:txBody>
      </p:sp>
      <p:sp>
        <p:nvSpPr>
          <p:cNvPr id="4" name="CasellaDiTesto 3">
            <a:extLst>
              <a:ext uri="{FF2B5EF4-FFF2-40B4-BE49-F238E27FC236}">
                <a16:creationId xmlns:a16="http://schemas.microsoft.com/office/drawing/2014/main" id="{B6B0E8EA-DBF3-E4C5-BF4B-B944AE44D087}"/>
              </a:ext>
            </a:extLst>
          </p:cNvPr>
          <p:cNvSpPr txBox="1"/>
          <p:nvPr userDrawn="1"/>
        </p:nvSpPr>
        <p:spPr>
          <a:xfrm>
            <a:off x="6948264" y="6381328"/>
            <a:ext cx="1636987" cy="276999"/>
          </a:xfrm>
          <a:prstGeom prst="rect">
            <a:avLst/>
          </a:prstGeom>
          <a:noFill/>
        </p:spPr>
        <p:txBody>
          <a:bodyPr wrap="none" rtlCol="0">
            <a:spAutoFit/>
          </a:bodyPr>
          <a:lstStyle/>
          <a:p>
            <a:r>
              <a:rPr lang="it-IT" sz="1200" dirty="0">
                <a:solidFill>
                  <a:srgbClr val="711331"/>
                </a:solidFill>
                <a:latin typeface="Bahnschrift SemiBold SemiConden" panose="020B0502040204020203" pitchFamily="34" charset="0"/>
              </a:rPr>
              <a:t>www.pirolapennutozei.it</a:t>
            </a:r>
          </a:p>
        </p:txBody>
      </p:sp>
      <p:sp>
        <p:nvSpPr>
          <p:cNvPr id="5" name="Rettangolo 4">
            <a:extLst>
              <a:ext uri="{FF2B5EF4-FFF2-40B4-BE49-F238E27FC236}">
                <a16:creationId xmlns:a16="http://schemas.microsoft.com/office/drawing/2014/main" id="{2433F3EF-128A-74F3-E88B-D6E161E72CD1}"/>
              </a:ext>
            </a:extLst>
          </p:cNvPr>
          <p:cNvSpPr/>
          <p:nvPr userDrawn="1"/>
        </p:nvSpPr>
        <p:spPr>
          <a:xfrm>
            <a:off x="252000" y="4093380"/>
            <a:ext cx="8640000" cy="46800"/>
          </a:xfrm>
          <a:prstGeom prst="rect">
            <a:avLst/>
          </a:prstGeom>
          <a:solidFill>
            <a:srgbClr val="258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87DE6F62-E348-3D90-2E97-4072BE479EDA}"/>
              </a:ext>
            </a:extLst>
          </p:cNvPr>
          <p:cNvSpPr txBox="1"/>
          <p:nvPr userDrawn="1"/>
        </p:nvSpPr>
        <p:spPr>
          <a:xfrm>
            <a:off x="344636" y="1941686"/>
            <a:ext cx="8691859" cy="1754326"/>
          </a:xfrm>
          <a:prstGeom prst="rect">
            <a:avLst/>
          </a:prstGeom>
          <a:noFill/>
        </p:spPr>
        <p:txBody>
          <a:bodyPr wrap="square">
            <a:spAutoFit/>
          </a:bodyPr>
          <a:lstStyle/>
          <a:p>
            <a:pPr algn="ctr"/>
            <a:r>
              <a:rPr lang="it-IT" sz="3200" b="1" dirty="0">
                <a:solidFill>
                  <a:srgbClr val="4B4B4B"/>
                </a:solidFill>
                <a:latin typeface="Tw Cen MT" panose="020B0602020104020603" pitchFamily="34" charset="0"/>
              </a:rPr>
              <a:t>Tavolo Welfare e Benefit</a:t>
            </a:r>
          </a:p>
          <a:p>
            <a:pPr algn="ctr"/>
            <a:endParaRPr lang="it-IT" sz="2000" b="1" dirty="0">
              <a:solidFill>
                <a:srgbClr val="4B4B4B"/>
              </a:solidFill>
              <a:latin typeface="Tw Cen MT" panose="020B0602020104020603" pitchFamily="34" charset="0"/>
            </a:endParaRPr>
          </a:p>
          <a:p>
            <a:pPr algn="ctr"/>
            <a:r>
              <a:rPr lang="it-IT" sz="2800" b="1" dirty="0">
                <a:solidFill>
                  <a:srgbClr val="4B4B4B"/>
                </a:solidFill>
                <a:latin typeface="Tw Cen MT" panose="020B0602020104020603" pitchFamily="34" charset="0"/>
              </a:rPr>
              <a:t>Novità in Materia di Reddito di Lavoro Dipendente (Circolare Agenzia delle Entrate 4/E del 16/5/2025)</a:t>
            </a:r>
          </a:p>
        </p:txBody>
      </p:sp>
      <p:sp>
        <p:nvSpPr>
          <p:cNvPr id="7" name="Rettangolo 6">
            <a:extLst>
              <a:ext uri="{FF2B5EF4-FFF2-40B4-BE49-F238E27FC236}">
                <a16:creationId xmlns:a16="http://schemas.microsoft.com/office/drawing/2014/main" id="{B012F24A-BE71-1538-9DDD-9377001A3674}"/>
              </a:ext>
            </a:extLst>
          </p:cNvPr>
          <p:cNvSpPr/>
          <p:nvPr userDrawn="1"/>
        </p:nvSpPr>
        <p:spPr>
          <a:xfrm>
            <a:off x="252000" y="1721876"/>
            <a:ext cx="8640000" cy="46800"/>
          </a:xfrm>
          <a:prstGeom prst="rect">
            <a:avLst/>
          </a:prstGeom>
          <a:solidFill>
            <a:srgbClr val="258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691923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 dello schema</a:t>
            </a:r>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D57CAE3A-9538-4925-A7C1-7D8D41DF319B}" type="datetime1">
              <a:rPr lang="it-IT" smtClean="0"/>
              <a:t>17/06/2025</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8" name="Segnaposto numero diapositiva 3">
            <a:extLst>
              <a:ext uri="{FF2B5EF4-FFF2-40B4-BE49-F238E27FC236}">
                <a16:creationId xmlns:a16="http://schemas.microsoft.com/office/drawing/2014/main" id="{D7B221D2-84F2-4550-9A87-09C34E6BEDFD}"/>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1113628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dirty="0"/>
              <a:t>Fare clic per modificare lo stile del titolo dello schema</a:t>
            </a:r>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E4D85B31-E7F0-40B8-902D-905DAF41BBBB}" type="datetime1">
              <a:rPr lang="it-IT" smtClean="0"/>
              <a:t>17/06/2025</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8" name="Segnaposto numero diapositiva 3">
            <a:extLst>
              <a:ext uri="{FF2B5EF4-FFF2-40B4-BE49-F238E27FC236}">
                <a16:creationId xmlns:a16="http://schemas.microsoft.com/office/drawing/2014/main" id="{80D32020-5C18-4D06-8255-5994DE570019}"/>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pPr/>
              <a:t>‹N›</a:t>
            </a:fld>
            <a:endParaRPr lang="it-IT" dirty="0"/>
          </a:p>
        </p:txBody>
      </p:sp>
    </p:spTree>
    <p:extLst>
      <p:ext uri="{BB962C8B-B14F-4D97-AF65-F5344CB8AC3E}">
        <p14:creationId xmlns:p14="http://schemas.microsoft.com/office/powerpoint/2010/main" val="3164186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42903" y="1700808"/>
            <a:ext cx="8229600" cy="1143000"/>
          </a:xfrm>
          <a:prstGeom prst="rect">
            <a:avLst/>
          </a:prstGeom>
        </p:spPr>
        <p:txBody>
          <a:bodyPr/>
          <a:lstStyle/>
          <a:p>
            <a:r>
              <a:rPr lang="it-IT"/>
              <a:t>Fare clic per modificare lo stile del titolo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5854D232-64F3-4F0D-877F-B8E9FE8AD55C}" type="datetime1">
              <a:rPr lang="it-IT" smtClean="0"/>
              <a:t>17/06/2025</a:t>
            </a:fld>
            <a:endParaRPr lang="it-IT"/>
          </a:p>
        </p:txBody>
      </p:sp>
      <p:sp>
        <p:nvSpPr>
          <p:cNvPr id="5" name="Segnaposto numero diapositiva 3"/>
          <p:cNvSpPr>
            <a:spLocks noGrp="1"/>
          </p:cNvSpPr>
          <p:nvPr>
            <p:ph type="sldNum" sz="quarter" idx="4"/>
          </p:nvPr>
        </p:nvSpPr>
        <p:spPr>
          <a:xfrm>
            <a:off x="8748936" y="6607795"/>
            <a:ext cx="395064" cy="238572"/>
          </a:xfrm>
          <a:prstGeom prst="rect">
            <a:avLst/>
          </a:prstGeom>
        </p:spPr>
        <p:txBody>
          <a:bodyPr/>
          <a:lstStyle>
            <a:lvl1pPr>
              <a:defRPr sz="1200">
                <a:solidFill>
                  <a:srgbClr val="0B3147"/>
                </a:solidFill>
              </a:defRPr>
            </a:lvl1pPr>
          </a:lstStyle>
          <a:p>
            <a:fld id="{CED3AD7C-6C82-42B1-BD72-B96BDDF1B4B9}" type="slidenum">
              <a:rPr lang="it-IT" smtClean="0"/>
              <a:pPr/>
              <a:t>‹N›</a:t>
            </a:fld>
            <a:endParaRPr lang="it-IT" dirty="0"/>
          </a:p>
        </p:txBody>
      </p:sp>
    </p:spTree>
    <p:extLst>
      <p:ext uri="{BB962C8B-B14F-4D97-AF65-F5344CB8AC3E}">
        <p14:creationId xmlns:p14="http://schemas.microsoft.com/office/powerpoint/2010/main" val="27431933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7CB78B77-7E89-494D-B8DF-8AC425219704}" type="datetime1">
              <a:rPr lang="it-IT" smtClean="0"/>
              <a:t>17/06/2025</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3">
            <a:extLst>
              <a:ext uri="{FF2B5EF4-FFF2-40B4-BE49-F238E27FC236}">
                <a16:creationId xmlns:a16="http://schemas.microsoft.com/office/drawing/2014/main" id="{E01AD5D2-5E18-49A4-A436-C006F91B9A5D}"/>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1581198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olo e contenuto">
    <p:spTree>
      <p:nvGrpSpPr>
        <p:cNvPr id="1" name=""/>
        <p:cNvGrpSpPr/>
        <p:nvPr/>
      </p:nvGrpSpPr>
      <p:grpSpPr>
        <a:xfrm>
          <a:off x="0" y="0"/>
          <a:ext cx="0" cy="0"/>
          <a:chOff x="0" y="0"/>
          <a:chExt cx="0" cy="0"/>
        </a:xfrm>
      </p:grpSpPr>
      <p:sp>
        <p:nvSpPr>
          <p:cNvPr id="4" name="Segnaposto data 3"/>
          <p:cNvSpPr>
            <a:spLocks noGrp="1"/>
          </p:cNvSpPr>
          <p:nvPr>
            <p:ph type="dt" sz="half" idx="10"/>
          </p:nvPr>
        </p:nvSpPr>
        <p:spPr>
          <a:xfrm>
            <a:off x="457200" y="6356350"/>
            <a:ext cx="2133600" cy="365125"/>
          </a:xfrm>
          <a:prstGeom prst="rect">
            <a:avLst/>
          </a:prstGeom>
        </p:spPr>
        <p:txBody>
          <a:bodyPr/>
          <a:lstStyle/>
          <a:p>
            <a:fld id="{AAE2A029-985B-4324-91A0-36380E20665D}" type="datetime1">
              <a:rPr lang="it-IT" smtClean="0"/>
              <a:t>17/06/2025</a:t>
            </a:fld>
            <a:endParaRPr lang="it-IT"/>
          </a:p>
        </p:txBody>
      </p:sp>
      <p:sp>
        <p:nvSpPr>
          <p:cNvPr id="5" name="Segnaposto numero diapositiva 3"/>
          <p:cNvSpPr>
            <a:spLocks noGrp="1"/>
          </p:cNvSpPr>
          <p:nvPr>
            <p:ph type="sldNum" sz="quarter" idx="4"/>
          </p:nvPr>
        </p:nvSpPr>
        <p:spPr>
          <a:xfrm>
            <a:off x="8748936" y="6607795"/>
            <a:ext cx="395064" cy="238572"/>
          </a:xfrm>
          <a:prstGeom prst="rect">
            <a:avLst/>
          </a:prstGeom>
        </p:spPr>
        <p:txBody>
          <a:bodyPr/>
          <a:lstStyle>
            <a:lvl1pPr>
              <a:defRPr sz="1200">
                <a:solidFill>
                  <a:srgbClr val="0B3147"/>
                </a:solidFill>
              </a:defRPr>
            </a:lvl1pPr>
          </a:lstStyle>
          <a:p>
            <a:fld id="{CED3AD7C-6C82-42B1-BD72-B96BDDF1B4B9}" type="slidenum">
              <a:rPr lang="it-IT" smtClean="0"/>
              <a:pPr/>
              <a:t>‹N›</a:t>
            </a:fld>
            <a:endParaRPr lang="it-IT" dirty="0"/>
          </a:p>
        </p:txBody>
      </p:sp>
    </p:spTree>
    <p:extLst>
      <p:ext uri="{BB962C8B-B14F-4D97-AF65-F5344CB8AC3E}">
        <p14:creationId xmlns:p14="http://schemas.microsoft.com/office/powerpoint/2010/main" val="11957477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Diapositiva titolo">
    <p:bg>
      <p:bgPr>
        <a:solidFill>
          <a:schemeClr val="bg1"/>
        </a:solidFill>
        <a:effectLst/>
      </p:bgPr>
    </p:bg>
    <p:spTree>
      <p:nvGrpSpPr>
        <p:cNvPr id="1" name=""/>
        <p:cNvGrpSpPr/>
        <p:nvPr/>
      </p:nvGrpSpPr>
      <p:grpSpPr>
        <a:xfrm>
          <a:off x="0" y="0"/>
          <a:ext cx="0" cy="0"/>
          <a:chOff x="0" y="0"/>
          <a:chExt cx="0" cy="0"/>
        </a:xfrm>
      </p:grpSpPr>
      <p:sp>
        <p:nvSpPr>
          <p:cNvPr id="18" name="CasellaDiTesto 17">
            <a:extLst>
              <a:ext uri="{FF2B5EF4-FFF2-40B4-BE49-F238E27FC236}">
                <a16:creationId xmlns:a16="http://schemas.microsoft.com/office/drawing/2014/main" id="{010E0A59-E240-4553-ADDF-A109463A3E1B}"/>
              </a:ext>
            </a:extLst>
          </p:cNvPr>
          <p:cNvSpPr txBox="1"/>
          <p:nvPr userDrawn="1"/>
        </p:nvSpPr>
        <p:spPr>
          <a:xfrm>
            <a:off x="6033268" y="596100"/>
            <a:ext cx="2952329" cy="400110"/>
          </a:xfrm>
          <a:prstGeom prst="rect">
            <a:avLst/>
          </a:prstGeom>
          <a:noFill/>
        </p:spPr>
        <p:txBody>
          <a:bodyPr wrap="square" rtlCol="0">
            <a:spAutoFit/>
          </a:bodyPr>
          <a:lstStyle/>
          <a:p>
            <a:pPr algn="r"/>
            <a:r>
              <a:rPr lang="it-IT" sz="2000" dirty="0">
                <a:solidFill>
                  <a:schemeClr val="tx1"/>
                </a:solidFill>
                <a:latin typeface="Tw Cen MT" panose="020B0602020104020603" pitchFamily="34" charset="0"/>
              </a:rPr>
              <a:t>28 novembre 2023</a:t>
            </a:r>
          </a:p>
        </p:txBody>
      </p:sp>
      <p:sp>
        <p:nvSpPr>
          <p:cNvPr id="15" name="CasellaDiTesto 14">
            <a:extLst>
              <a:ext uri="{FF2B5EF4-FFF2-40B4-BE49-F238E27FC236}">
                <a16:creationId xmlns:a16="http://schemas.microsoft.com/office/drawing/2014/main" id="{53039931-2223-4961-9F99-02B6507D4511}"/>
              </a:ext>
            </a:extLst>
          </p:cNvPr>
          <p:cNvSpPr txBox="1"/>
          <p:nvPr userDrawn="1"/>
        </p:nvSpPr>
        <p:spPr>
          <a:xfrm>
            <a:off x="3753506" y="6453336"/>
            <a:ext cx="1636987" cy="276999"/>
          </a:xfrm>
          <a:prstGeom prst="rect">
            <a:avLst/>
          </a:prstGeom>
          <a:noFill/>
        </p:spPr>
        <p:txBody>
          <a:bodyPr wrap="none" rtlCol="0">
            <a:spAutoFit/>
          </a:bodyPr>
          <a:lstStyle/>
          <a:p>
            <a:r>
              <a:rPr lang="it-IT" sz="1200" dirty="0">
                <a:solidFill>
                  <a:srgbClr val="711331"/>
                </a:solidFill>
                <a:latin typeface="Bahnschrift SemiBold SemiConden" panose="020B0502040204020203" pitchFamily="34" charset="0"/>
              </a:rPr>
              <a:t>www.pirolapennutozei.it</a:t>
            </a:r>
          </a:p>
        </p:txBody>
      </p:sp>
      <p:pic>
        <p:nvPicPr>
          <p:cNvPr id="4" name="Immagine 3">
            <a:extLst>
              <a:ext uri="{FF2B5EF4-FFF2-40B4-BE49-F238E27FC236}">
                <a16:creationId xmlns:a16="http://schemas.microsoft.com/office/drawing/2014/main" id="{6310B556-4B0B-4F69-837A-30F793758EC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76585" y="416080"/>
            <a:ext cx="1085029" cy="1224136"/>
          </a:xfrm>
          <a:prstGeom prst="rect">
            <a:avLst/>
          </a:prstGeom>
        </p:spPr>
      </p:pic>
      <p:sp>
        <p:nvSpPr>
          <p:cNvPr id="20" name="CasellaDiTesto 19">
            <a:extLst>
              <a:ext uri="{FF2B5EF4-FFF2-40B4-BE49-F238E27FC236}">
                <a16:creationId xmlns:a16="http://schemas.microsoft.com/office/drawing/2014/main" id="{A25E5D6E-A00E-43B3-9483-0A26B98DE36F}"/>
              </a:ext>
            </a:extLst>
          </p:cNvPr>
          <p:cNvSpPr txBox="1"/>
          <p:nvPr userDrawn="1"/>
        </p:nvSpPr>
        <p:spPr>
          <a:xfrm>
            <a:off x="2483769" y="1196752"/>
            <a:ext cx="6501828" cy="913070"/>
          </a:xfrm>
          <a:prstGeom prst="rect">
            <a:avLst/>
          </a:prstGeom>
          <a:noFill/>
        </p:spPr>
        <p:txBody>
          <a:bodyPr wrap="square" rtlCol="0">
            <a:spAutoFit/>
          </a:bodyPr>
          <a:lstStyle/>
          <a:p>
            <a:pPr marR="0" algn="r" rtl="0"/>
            <a:r>
              <a:rPr lang="it-IT" sz="3200" b="1" i="0" u="none" strike="noStrike" baseline="30000" dirty="0">
                <a:solidFill>
                  <a:srgbClr val="9B201C"/>
                </a:solidFill>
                <a:latin typeface="Tw Cen MT" panose="020B0602020104020603" pitchFamily="34" charset="0"/>
              </a:rPr>
              <a:t>Nuove prove di abilità per i sostituti d'imposta: il conguaglio di fine anno 2023</a:t>
            </a:r>
            <a:endParaRPr lang="it-IT" sz="3200" dirty="0">
              <a:solidFill>
                <a:srgbClr val="9B201C"/>
              </a:solidFill>
              <a:latin typeface="Tw Cen MT" panose="020B0602020104020603" pitchFamily="34" charset="0"/>
            </a:endParaRPr>
          </a:p>
        </p:txBody>
      </p:sp>
    </p:spTree>
    <p:extLst>
      <p:ext uri="{BB962C8B-B14F-4D97-AF65-F5344CB8AC3E}">
        <p14:creationId xmlns:p14="http://schemas.microsoft.com/office/powerpoint/2010/main" val="2176448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FEE64C5B-76F1-439A-A64B-407CCF3149EA}" type="datetime1">
              <a:rPr lang="it-IT" smtClean="0"/>
              <a:t>17/06/2025</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3">
            <a:extLst>
              <a:ext uri="{FF2B5EF4-FFF2-40B4-BE49-F238E27FC236}">
                <a16:creationId xmlns:a16="http://schemas.microsoft.com/office/drawing/2014/main" id="{A840C119-EBD7-4573-A92F-D5B61181E5E5}"/>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44969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457200" y="6356350"/>
            <a:ext cx="2133600" cy="365125"/>
          </a:xfrm>
          <a:prstGeom prst="rect">
            <a:avLst/>
          </a:prstGeom>
        </p:spPr>
        <p:txBody>
          <a:bodyPr/>
          <a:lstStyle/>
          <a:p>
            <a:fld id="{561E4E5E-46D0-43C2-9265-8D5ED0B5130D}" type="datetime1">
              <a:rPr lang="it-IT" smtClean="0"/>
              <a:t>17/06/2025</a:t>
            </a:fld>
            <a:endParaRPr lang="it-IT"/>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p>
            <a:endParaRPr lang="it-IT"/>
          </a:p>
        </p:txBody>
      </p:sp>
      <p:sp>
        <p:nvSpPr>
          <p:cNvPr id="11" name="Segnaposto numero diapositiva 3">
            <a:extLst>
              <a:ext uri="{FF2B5EF4-FFF2-40B4-BE49-F238E27FC236}">
                <a16:creationId xmlns:a16="http://schemas.microsoft.com/office/drawing/2014/main" id="{7DD6EF31-CD41-4728-B925-D2DC3726EBA0}"/>
              </a:ext>
            </a:extLst>
          </p:cNvPr>
          <p:cNvSpPr>
            <a:spLocks noGrp="1"/>
          </p:cNvSpPr>
          <p:nvPr>
            <p:ph type="sldNum" sz="quarter" idx="12"/>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261171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80642" y="630863"/>
            <a:ext cx="8229600" cy="1143000"/>
          </a:xfrm>
          <a:prstGeom prst="rect">
            <a:avLst/>
          </a:prstGeom>
        </p:spPr>
        <p:txBody>
          <a:bodyPr/>
          <a:lstStyle/>
          <a:p>
            <a:r>
              <a:rPr lang="it-IT" dirty="0"/>
              <a:t>Fare clic per modificare lo stile del titolo dello schema</a:t>
            </a:r>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47FDC13D-B8AC-4C01-9CB5-5A6D4D160001}" type="datetime1">
              <a:rPr lang="it-IT" smtClean="0"/>
              <a:t>17/06/2025</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3">
            <a:extLst>
              <a:ext uri="{FF2B5EF4-FFF2-40B4-BE49-F238E27FC236}">
                <a16:creationId xmlns:a16="http://schemas.microsoft.com/office/drawing/2014/main" id="{E01AD5D2-5E18-49A4-A436-C006F91B9A5D}"/>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pPr/>
              <a:t>‹N›</a:t>
            </a:fld>
            <a:endParaRPr lang="it-IT" dirty="0"/>
          </a:p>
        </p:txBody>
      </p:sp>
    </p:spTree>
    <p:extLst>
      <p:ext uri="{BB962C8B-B14F-4D97-AF65-F5344CB8AC3E}">
        <p14:creationId xmlns:p14="http://schemas.microsoft.com/office/powerpoint/2010/main" val="840256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a:t>Fare clic per modificare lo stile del titolo dello schema</a:t>
            </a:r>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54E866D8-E19E-4043-90F9-23ED8AB3E1BA}" type="datetime1">
              <a:rPr lang="it-IT" smtClean="0"/>
              <a:t>17/06/2025</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3">
            <a:extLst>
              <a:ext uri="{FF2B5EF4-FFF2-40B4-BE49-F238E27FC236}">
                <a16:creationId xmlns:a16="http://schemas.microsoft.com/office/drawing/2014/main" id="{3900F490-6A9A-48B2-8203-AF208E571C73}"/>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3728717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3568" y="548680"/>
            <a:ext cx="8229600" cy="1143000"/>
          </a:xfrm>
          <a:prstGeom prst="rect">
            <a:avLst/>
          </a:prstGeom>
        </p:spPr>
        <p:txBody>
          <a:bodyPr/>
          <a:lstStyle/>
          <a:p>
            <a:r>
              <a:rPr lang="it-IT"/>
              <a:t>Fare clic per modificare lo stile del titolo dello schema</a:t>
            </a:r>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EB5063B1-3564-4AC9-828A-A80A40AB0DDC}" type="datetime1">
              <a:rPr lang="it-IT" smtClean="0"/>
              <a:t>17/06/2025</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3">
            <a:extLst>
              <a:ext uri="{FF2B5EF4-FFF2-40B4-BE49-F238E27FC236}">
                <a16:creationId xmlns:a16="http://schemas.microsoft.com/office/drawing/2014/main" id="{A840C119-EBD7-4573-A92F-D5B61181E5E5}"/>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pPr/>
              <a:t>‹N›</a:t>
            </a:fld>
            <a:endParaRPr lang="it-IT" dirty="0"/>
          </a:p>
        </p:txBody>
      </p:sp>
    </p:spTree>
    <p:extLst>
      <p:ext uri="{BB962C8B-B14F-4D97-AF65-F5344CB8AC3E}">
        <p14:creationId xmlns:p14="http://schemas.microsoft.com/office/powerpoint/2010/main" val="2512778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a:t>Fare clic per modificare lo stile del titolo dello schema</a:t>
            </a:r>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457200" y="6356350"/>
            <a:ext cx="2133600" cy="365125"/>
          </a:xfrm>
          <a:prstGeom prst="rect">
            <a:avLst/>
          </a:prstGeom>
        </p:spPr>
        <p:txBody>
          <a:bodyPr/>
          <a:lstStyle/>
          <a:p>
            <a:fld id="{7C007BE2-BCB8-4C7E-A80E-342FB06CC062}" type="datetime1">
              <a:rPr lang="it-IT" smtClean="0"/>
              <a:t>17/06/2025</a:t>
            </a:fld>
            <a:endParaRPr lang="it-IT"/>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p>
            <a:endParaRPr lang="it-IT"/>
          </a:p>
        </p:txBody>
      </p:sp>
      <p:sp>
        <p:nvSpPr>
          <p:cNvPr id="11" name="Segnaposto numero diapositiva 3">
            <a:extLst>
              <a:ext uri="{FF2B5EF4-FFF2-40B4-BE49-F238E27FC236}">
                <a16:creationId xmlns:a16="http://schemas.microsoft.com/office/drawing/2014/main" id="{7DD6EF31-CD41-4728-B925-D2DC3726EBA0}"/>
              </a:ext>
            </a:extLst>
          </p:cNvPr>
          <p:cNvSpPr>
            <a:spLocks noGrp="1"/>
          </p:cNvSpPr>
          <p:nvPr>
            <p:ph type="sldNum" sz="quarter" idx="12"/>
          </p:nvPr>
        </p:nvSpPr>
        <p:spPr>
          <a:xfrm>
            <a:off x="8586428" y="6524000"/>
            <a:ext cx="557572" cy="261610"/>
          </a:xfrm>
          <a:prstGeom prst="rect">
            <a:avLst/>
          </a:prstGeom>
        </p:spPr>
        <p:txBody>
          <a:bodyPr/>
          <a:lstStyle>
            <a:lvl1pPr>
              <a:defRPr sz="1200"/>
            </a:lvl1pPr>
          </a:lstStyle>
          <a:p>
            <a:fld id="{CED3AD7C-6C82-42B1-BD72-B96BDDF1B4B9}" type="slidenum">
              <a:rPr lang="it-IT" smtClean="0"/>
              <a:pPr/>
              <a:t>‹N›</a:t>
            </a:fld>
            <a:endParaRPr lang="it-IT" dirty="0"/>
          </a:p>
        </p:txBody>
      </p:sp>
    </p:spTree>
    <p:extLst>
      <p:ext uri="{BB962C8B-B14F-4D97-AF65-F5344CB8AC3E}">
        <p14:creationId xmlns:p14="http://schemas.microsoft.com/office/powerpoint/2010/main" val="975321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 dello schema</a:t>
            </a:r>
          </a:p>
        </p:txBody>
      </p:sp>
      <p:sp>
        <p:nvSpPr>
          <p:cNvPr id="3" name="Segnaposto data 2"/>
          <p:cNvSpPr>
            <a:spLocks noGrp="1"/>
          </p:cNvSpPr>
          <p:nvPr>
            <p:ph type="dt" sz="half" idx="10"/>
          </p:nvPr>
        </p:nvSpPr>
        <p:spPr>
          <a:xfrm>
            <a:off x="457200" y="6356350"/>
            <a:ext cx="2133600" cy="365125"/>
          </a:xfrm>
          <a:prstGeom prst="rect">
            <a:avLst/>
          </a:prstGeom>
        </p:spPr>
        <p:txBody>
          <a:bodyPr/>
          <a:lstStyle/>
          <a:p>
            <a:r>
              <a:rPr lang="it-IT" dirty="0"/>
              <a:t>17/06/2025</a:t>
            </a:r>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3">
            <a:extLst>
              <a:ext uri="{FF2B5EF4-FFF2-40B4-BE49-F238E27FC236}">
                <a16:creationId xmlns:a16="http://schemas.microsoft.com/office/drawing/2014/main" id="{C1A74335-449D-4377-BEB0-98B3D765C9AF}"/>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1741599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fld id="{44E982B5-A577-4501-A509-F6F26F81C1E9}" type="datetime1">
              <a:rPr lang="it-IT" smtClean="0"/>
              <a:t>17/06/2025</a:t>
            </a:fld>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3">
            <a:extLst>
              <a:ext uri="{FF2B5EF4-FFF2-40B4-BE49-F238E27FC236}">
                <a16:creationId xmlns:a16="http://schemas.microsoft.com/office/drawing/2014/main" id="{2F53FCDF-A5C0-41EB-91B2-53EABBDD0DB5}"/>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1935195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a:t>Fare clic per modificare lo stile del titolo dello schema</a:t>
            </a:r>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F8E1D662-2C55-40B1-B33E-4317E45EEF92}" type="datetime1">
              <a:rPr lang="it-IT" smtClean="0"/>
              <a:t>17/06/2025</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3">
            <a:extLst>
              <a:ext uri="{FF2B5EF4-FFF2-40B4-BE49-F238E27FC236}">
                <a16:creationId xmlns:a16="http://schemas.microsoft.com/office/drawing/2014/main" id="{F8988AD4-5D71-430F-A214-4D2625D8D271}"/>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1147472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a:t>Fare clic per modificare lo stile del titolo dello schema</a:t>
            </a:r>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3069B9FE-E598-4DF4-B38C-146AD20815FB}" type="datetime1">
              <a:rPr lang="it-IT" smtClean="0"/>
              <a:t>17/06/2025</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3">
            <a:extLst>
              <a:ext uri="{FF2B5EF4-FFF2-40B4-BE49-F238E27FC236}">
                <a16:creationId xmlns:a16="http://schemas.microsoft.com/office/drawing/2014/main" id="{36D38017-6EF3-40F0-A175-E2BDD82ECF0C}"/>
              </a:ext>
            </a:extLst>
          </p:cNvPr>
          <p:cNvSpPr>
            <a:spLocks noGrp="1"/>
          </p:cNvSpPr>
          <p:nvPr>
            <p:ph type="sldNum" sz="quarter" idx="4"/>
          </p:nvPr>
        </p:nvSpPr>
        <p:spPr>
          <a:xfrm>
            <a:off x="8586428" y="6524000"/>
            <a:ext cx="557572" cy="261610"/>
          </a:xfrm>
          <a:prstGeom prst="rect">
            <a:avLst/>
          </a:prstGeom>
        </p:spPr>
        <p:txBody>
          <a:bodyPr/>
          <a:lstStyle>
            <a:lvl1pPr>
              <a:defRPr sz="1200"/>
            </a:lvl1pPr>
          </a:lstStyle>
          <a:p>
            <a:fld id="{CED3AD7C-6C82-42B1-BD72-B96BDDF1B4B9}" type="slidenum">
              <a:rPr lang="it-IT" smtClean="0">
                <a:solidFill>
                  <a:srgbClr val="0F4B0F"/>
                </a:solidFill>
              </a:rPr>
              <a:pPr/>
              <a:t>‹N›</a:t>
            </a:fld>
            <a:endParaRPr lang="it-IT" dirty="0">
              <a:solidFill>
                <a:srgbClr val="0F4B0F"/>
              </a:solidFill>
            </a:endParaRPr>
          </a:p>
        </p:txBody>
      </p:sp>
    </p:spTree>
    <p:extLst>
      <p:ext uri="{BB962C8B-B14F-4D97-AF65-F5344CB8AC3E}">
        <p14:creationId xmlns:p14="http://schemas.microsoft.com/office/powerpoint/2010/main" val="398455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60000"/>
            <a:lum/>
          </a:blip>
          <a:srcRect/>
          <a:stretch>
            <a:fillRect l="-15000" r="-15000"/>
          </a:stretch>
        </a:blipFill>
        <a:effectLst/>
      </p:bgPr>
    </p:bg>
    <p:spTree>
      <p:nvGrpSpPr>
        <p:cNvPr id="1" name=""/>
        <p:cNvGrpSpPr/>
        <p:nvPr/>
      </p:nvGrpSpPr>
      <p:grpSpPr>
        <a:xfrm>
          <a:off x="0" y="0"/>
          <a:ext cx="0" cy="0"/>
          <a:chOff x="0" y="0"/>
          <a:chExt cx="0" cy="0"/>
        </a:xfrm>
      </p:grpSpPr>
      <p:sp>
        <p:nvSpPr>
          <p:cNvPr id="10" name="Segnaposto numero diapositiva 3">
            <a:extLst>
              <a:ext uri="{FF2B5EF4-FFF2-40B4-BE49-F238E27FC236}">
                <a16:creationId xmlns:a16="http://schemas.microsoft.com/office/drawing/2014/main" id="{7217A17E-E3DA-4936-A437-D94A7B80A513}"/>
              </a:ext>
            </a:extLst>
          </p:cNvPr>
          <p:cNvSpPr>
            <a:spLocks noGrp="1"/>
          </p:cNvSpPr>
          <p:nvPr>
            <p:ph type="sldNum" sz="quarter" idx="4"/>
          </p:nvPr>
        </p:nvSpPr>
        <p:spPr>
          <a:xfrm>
            <a:off x="8586428" y="6524000"/>
            <a:ext cx="557572" cy="261610"/>
          </a:xfrm>
          <a:prstGeom prst="rect">
            <a:avLst/>
          </a:prstGeom>
        </p:spPr>
        <p:txBody>
          <a:bodyPr/>
          <a:lstStyle>
            <a:lvl1pPr>
              <a:defRPr sz="1200">
                <a:solidFill>
                  <a:srgbClr val="1BA2A7"/>
                </a:solidFill>
              </a:defRPr>
            </a:lvl1pPr>
          </a:lstStyle>
          <a:p>
            <a:fld id="{CED3AD7C-6C82-42B1-BD72-B96BDDF1B4B9}" type="slidenum">
              <a:rPr lang="it-IT" smtClean="0"/>
              <a:pPr/>
              <a:t>‹N›</a:t>
            </a:fld>
            <a:endParaRPr lang="it-IT" dirty="0"/>
          </a:p>
        </p:txBody>
      </p:sp>
      <p:pic>
        <p:nvPicPr>
          <p:cNvPr id="12" name="Immagine 11">
            <a:extLst>
              <a:ext uri="{FF2B5EF4-FFF2-40B4-BE49-F238E27FC236}">
                <a16:creationId xmlns:a16="http://schemas.microsoft.com/office/drawing/2014/main" id="{DC1F735C-AC2B-49CA-AF8D-1779958452CD}"/>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48080" y="150121"/>
            <a:ext cx="598554" cy="675291"/>
          </a:xfrm>
          <a:prstGeom prst="rect">
            <a:avLst/>
          </a:prstGeom>
        </p:spPr>
      </p:pic>
      <p:sp>
        <p:nvSpPr>
          <p:cNvPr id="2" name="CasellaDiTesto 1">
            <a:extLst>
              <a:ext uri="{FF2B5EF4-FFF2-40B4-BE49-F238E27FC236}">
                <a16:creationId xmlns:a16="http://schemas.microsoft.com/office/drawing/2014/main" id="{9DC7BF5E-F010-539C-9E33-69F83AE2D98B}"/>
              </a:ext>
            </a:extLst>
          </p:cNvPr>
          <p:cNvSpPr txBox="1"/>
          <p:nvPr userDrawn="1"/>
        </p:nvSpPr>
        <p:spPr>
          <a:xfrm>
            <a:off x="4959323" y="0"/>
            <a:ext cx="4184677" cy="931024"/>
          </a:xfrm>
          <a:prstGeom prst="rect">
            <a:avLst/>
          </a:prstGeom>
          <a:noFill/>
        </p:spPr>
        <p:txBody>
          <a:bodyPr wrap="square" rtlCol="0">
            <a:spAutoFit/>
          </a:bodyPr>
          <a:lstStyle/>
          <a:p>
            <a:pPr algn="r"/>
            <a:r>
              <a:rPr lang="it-IT" sz="1600" b="1" dirty="0">
                <a:solidFill>
                  <a:schemeClr val="tx1"/>
                </a:solidFill>
                <a:latin typeface="Tw Cen MT" panose="020B0602020104020603" pitchFamily="34" charset="0"/>
              </a:rPr>
              <a:t>17 giugno 2025</a:t>
            </a:r>
          </a:p>
          <a:p>
            <a:pPr algn="r"/>
            <a:endParaRPr lang="it-IT" sz="1050" b="1" dirty="0">
              <a:solidFill>
                <a:srgbClr val="711331"/>
              </a:solidFill>
              <a:latin typeface="Tw Cen MT" panose="020B0602020104020603" pitchFamily="34" charset="0"/>
            </a:endParaRPr>
          </a:p>
          <a:p>
            <a:pPr algn="r"/>
            <a:r>
              <a:rPr lang="it-IT" sz="1400" b="1" dirty="0">
                <a:solidFill>
                  <a:schemeClr val="tx1"/>
                </a:solidFill>
                <a:latin typeface="Tw Cen MT" panose="020B0602020104020603" pitchFamily="34" charset="0"/>
              </a:rPr>
              <a:t>Tavolo Welfare e Benefit</a:t>
            </a:r>
          </a:p>
          <a:p>
            <a:pPr algn="r"/>
            <a:r>
              <a:rPr lang="it-IT" sz="1400" b="1" dirty="0">
                <a:solidFill>
                  <a:schemeClr val="tx1"/>
                </a:solidFill>
                <a:latin typeface="Tw Cen MT" panose="020B0602020104020603" pitchFamily="34" charset="0"/>
              </a:rPr>
              <a:t>Novità in Materia di Reddito di Lavoro Dipendente</a:t>
            </a:r>
          </a:p>
        </p:txBody>
      </p:sp>
      <p:cxnSp>
        <p:nvCxnSpPr>
          <p:cNvPr id="4" name="Connettore diritto 3">
            <a:extLst>
              <a:ext uri="{FF2B5EF4-FFF2-40B4-BE49-F238E27FC236}">
                <a16:creationId xmlns:a16="http://schemas.microsoft.com/office/drawing/2014/main" id="{50E16827-8C90-8C22-4A27-0F89AFD4C62E}"/>
              </a:ext>
            </a:extLst>
          </p:cNvPr>
          <p:cNvCxnSpPr/>
          <p:nvPr userDrawn="1"/>
        </p:nvCxnSpPr>
        <p:spPr>
          <a:xfrm>
            <a:off x="0" y="980728"/>
            <a:ext cx="9144000" cy="0"/>
          </a:xfrm>
          <a:prstGeom prst="line">
            <a:avLst/>
          </a:prstGeom>
          <a:ln>
            <a:solidFill>
              <a:srgbClr val="9B201C"/>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23581004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49" r:id="rId15"/>
    <p:sldLayoutId id="2147483652" r:id="rId16"/>
    <p:sldLayoutId id="2147483653" r:id="rId1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0.sv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32D05F4D-98C2-40EE-9800-C1013A2BA42F}"/>
              </a:ext>
            </a:extLst>
          </p:cNvPr>
          <p:cNvSpPr/>
          <p:nvPr/>
        </p:nvSpPr>
        <p:spPr>
          <a:xfrm>
            <a:off x="2663788" y="4509120"/>
            <a:ext cx="3816424" cy="789960"/>
          </a:xfrm>
          <a:prstGeom prst="rect">
            <a:avLst/>
          </a:prstGeom>
        </p:spPr>
        <p:txBody>
          <a:bodyPr wrap="square">
            <a:spAutoFit/>
          </a:bodyPr>
          <a:lstStyle/>
          <a:p>
            <a:pPr algn="ctr">
              <a:spcBef>
                <a:spcPts val="400"/>
              </a:spcBef>
            </a:pPr>
            <a:r>
              <a:rPr lang="it-IT" sz="3600" b="1" baseline="30000" dirty="0">
                <a:latin typeface="Tw Cen MT" panose="020B0602020104020603" pitchFamily="34" charset="0"/>
                <a:ea typeface="Optima" panose="02020500000000000000" pitchFamily="18" charset="0"/>
                <a:cs typeface="Optima" panose="02020500000000000000" pitchFamily="18" charset="0"/>
              </a:rPr>
              <a:t>Dott. Carlo Dori</a:t>
            </a:r>
            <a:br>
              <a:rPr lang="it-IT" sz="3200" baseline="30000" dirty="0">
                <a:latin typeface="Tw Cen MT" panose="020B0602020104020603" pitchFamily="34" charset="0"/>
                <a:ea typeface="Optima" panose="02020500000000000000" pitchFamily="18" charset="0"/>
                <a:cs typeface="Optima" panose="02020500000000000000" pitchFamily="18" charset="0"/>
              </a:rPr>
            </a:br>
            <a:r>
              <a:rPr lang="it-IT" sz="3200" i="1" baseline="30000" dirty="0">
                <a:latin typeface="Tw Cen MT" panose="020B0602020104020603" pitchFamily="34" charset="0"/>
                <a:ea typeface="Optima" panose="02020500000000000000" pitchFamily="18" charset="0"/>
                <a:cs typeface="Optima" panose="02020500000000000000" pitchFamily="18" charset="0"/>
              </a:rPr>
              <a:t>Pirola Pennuto Zei</a:t>
            </a:r>
          </a:p>
        </p:txBody>
      </p:sp>
      <p:sp>
        <p:nvSpPr>
          <p:cNvPr id="2" name="Rettangolo 1">
            <a:extLst>
              <a:ext uri="{FF2B5EF4-FFF2-40B4-BE49-F238E27FC236}">
                <a16:creationId xmlns:a16="http://schemas.microsoft.com/office/drawing/2014/main" id="{EB887251-4AB5-9E7A-20E8-D6E10B2ACC94}"/>
              </a:ext>
            </a:extLst>
          </p:cNvPr>
          <p:cNvSpPr/>
          <p:nvPr/>
        </p:nvSpPr>
        <p:spPr>
          <a:xfrm>
            <a:off x="467544" y="5877272"/>
            <a:ext cx="3384376" cy="379591"/>
          </a:xfrm>
          <a:prstGeom prst="rect">
            <a:avLst/>
          </a:prstGeom>
        </p:spPr>
        <p:txBody>
          <a:bodyPr wrap="square">
            <a:spAutoFit/>
          </a:bodyPr>
          <a:lstStyle/>
          <a:p>
            <a:pPr algn="ctr">
              <a:spcBef>
                <a:spcPts val="400"/>
              </a:spcBef>
            </a:pPr>
            <a:r>
              <a:rPr lang="it-IT" sz="2800" b="1" i="1" baseline="30000" dirty="0">
                <a:solidFill>
                  <a:srgbClr val="258F96"/>
                </a:solidFill>
                <a:latin typeface="Tw Cen MT" panose="020B0602020104020603" pitchFamily="34" charset="0"/>
                <a:ea typeface="Optima" panose="02020500000000000000" pitchFamily="18" charset="0"/>
                <a:cs typeface="Optima" panose="02020500000000000000" pitchFamily="18" charset="0"/>
              </a:rPr>
              <a:t>UNINDUSTRIA 17 GIUGNO 2025</a:t>
            </a:r>
          </a:p>
        </p:txBody>
      </p:sp>
    </p:spTree>
    <p:extLst>
      <p:ext uri="{BB962C8B-B14F-4D97-AF65-F5344CB8AC3E}">
        <p14:creationId xmlns:p14="http://schemas.microsoft.com/office/powerpoint/2010/main" val="1057385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593C2E-D847-B357-C843-8D4E8229DBF2}"/>
            </a:ext>
          </a:extLst>
        </p:cNvPr>
        <p:cNvGrpSpPr/>
        <p:nvPr/>
      </p:nvGrpSpPr>
      <p:grpSpPr>
        <a:xfrm>
          <a:off x="0" y="0"/>
          <a:ext cx="0" cy="0"/>
          <a:chOff x="0" y="0"/>
          <a:chExt cx="0" cy="0"/>
        </a:xfrm>
      </p:grpSpPr>
      <p:sp>
        <p:nvSpPr>
          <p:cNvPr id="17412" name="Slide Number Placeholder 2">
            <a:extLst>
              <a:ext uri="{FF2B5EF4-FFF2-40B4-BE49-F238E27FC236}">
                <a16:creationId xmlns:a16="http://schemas.microsoft.com/office/drawing/2014/main" id="{9C4C91E9-CDD0-6A07-F685-B4ABE51A4D47}"/>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10</a:t>
            </a:fld>
            <a:endParaRPr lang="en-US" sz="1200" dirty="0">
              <a:solidFill>
                <a:schemeClr val="tx2"/>
              </a:solidFill>
              <a:latin typeface="+mn-lt"/>
            </a:endParaRPr>
          </a:p>
        </p:txBody>
      </p:sp>
      <p:sp>
        <p:nvSpPr>
          <p:cNvPr id="5" name="CasellaDiTesto 4">
            <a:extLst>
              <a:ext uri="{FF2B5EF4-FFF2-40B4-BE49-F238E27FC236}">
                <a16:creationId xmlns:a16="http://schemas.microsoft.com/office/drawing/2014/main" id="{AF8BF838-CD93-9F17-DDD0-6F9CBFDBBD82}"/>
              </a:ext>
            </a:extLst>
          </p:cNvPr>
          <p:cNvSpPr txBox="1"/>
          <p:nvPr/>
        </p:nvSpPr>
        <p:spPr>
          <a:xfrm>
            <a:off x="470708" y="2544437"/>
            <a:ext cx="8136904" cy="2185214"/>
          </a:xfrm>
          <a:prstGeom prst="rect">
            <a:avLst/>
          </a:prstGeom>
          <a:solidFill>
            <a:schemeClr val="bg1"/>
          </a:solidFill>
          <a:ln w="19050">
            <a:solidFill>
              <a:srgbClr val="258F96"/>
            </a:solidFill>
            <a:prstDash val="dash"/>
          </a:ln>
        </p:spPr>
        <p:txBody>
          <a:bodyPr wrap="square">
            <a:spAutoFit/>
          </a:bodyPr>
          <a:lstStyle/>
          <a:p>
            <a:pPr algn="just"/>
            <a:r>
              <a:rPr lang="it-IT" sz="1800" b="0" i="0" u="none" strike="noStrike" baseline="0" dirty="0">
                <a:solidFill>
                  <a:srgbClr val="000000"/>
                </a:solidFill>
                <a:latin typeface="TT Interphases"/>
              </a:rPr>
              <a:t>Tale indennità viene calcolata applicando al reddito da lavoro dipendente rapportato nell’anno una percentuale decrescente al crescere del reddito. In particolare, l’importo della misura è pari a:</a:t>
            </a:r>
          </a:p>
          <a:p>
            <a:pPr algn="just"/>
            <a:endParaRPr lang="it-IT" dirty="0">
              <a:solidFill>
                <a:srgbClr val="000000"/>
              </a:solidFill>
              <a:latin typeface="TT Interphases"/>
            </a:endParaRPr>
          </a:p>
          <a:p>
            <a:pPr marL="285750" indent="-285750" algn="just">
              <a:spcAft>
                <a:spcPts val="600"/>
              </a:spcAft>
              <a:buFont typeface="Wingdings" panose="05000000000000000000" pitchFamily="2" charset="2"/>
              <a:buChar char="§"/>
            </a:pPr>
            <a:r>
              <a:rPr lang="it-IT" sz="1800" b="1" i="0" u="none" strike="noStrike" baseline="0" dirty="0">
                <a:solidFill>
                  <a:srgbClr val="000000"/>
                </a:solidFill>
                <a:latin typeface="TT Interphases"/>
              </a:rPr>
              <a:t>7,1% </a:t>
            </a:r>
            <a:r>
              <a:rPr lang="it-IT" sz="1800" b="0" i="0" u="none" strike="noStrike" baseline="0" dirty="0">
                <a:solidFill>
                  <a:srgbClr val="000000"/>
                </a:solidFill>
                <a:latin typeface="TT Interphases"/>
              </a:rPr>
              <a:t>se il reddito da lavoro dipendente non è superiore a 8.500 euro</a:t>
            </a:r>
          </a:p>
          <a:p>
            <a:pPr marL="285750" indent="-285750" algn="just">
              <a:spcAft>
                <a:spcPts val="600"/>
              </a:spcAft>
              <a:buFont typeface="Wingdings" panose="05000000000000000000" pitchFamily="2" charset="2"/>
              <a:buChar char="§"/>
            </a:pPr>
            <a:r>
              <a:rPr lang="it-IT" b="1" dirty="0">
                <a:solidFill>
                  <a:srgbClr val="000000"/>
                </a:solidFill>
                <a:latin typeface="TT Interphases"/>
              </a:rPr>
              <a:t>5,3% </a:t>
            </a:r>
            <a:r>
              <a:rPr lang="it-IT" dirty="0">
                <a:solidFill>
                  <a:srgbClr val="000000"/>
                </a:solidFill>
                <a:latin typeface="TT Interphases"/>
              </a:rPr>
              <a:t>se il reddito da lavoro dipendente è compreso tra 8.500 euro e 15.000 euro</a:t>
            </a:r>
          </a:p>
          <a:p>
            <a:pPr marL="285750" indent="-285750" algn="just">
              <a:spcAft>
                <a:spcPts val="600"/>
              </a:spcAft>
              <a:buFont typeface="Wingdings" panose="05000000000000000000" pitchFamily="2" charset="2"/>
              <a:buChar char="§"/>
            </a:pPr>
            <a:r>
              <a:rPr lang="it-IT" sz="1800" b="1" i="0" u="none" strike="noStrike" baseline="0" dirty="0">
                <a:solidFill>
                  <a:srgbClr val="000000"/>
                </a:solidFill>
                <a:latin typeface="TT Interphases"/>
              </a:rPr>
              <a:t>4,8% </a:t>
            </a:r>
            <a:r>
              <a:rPr lang="it-IT" sz="1800" b="0" i="0" u="none" strike="noStrike" baseline="0" dirty="0">
                <a:solidFill>
                  <a:srgbClr val="000000"/>
                </a:solidFill>
                <a:latin typeface="TT Interphases"/>
              </a:rPr>
              <a:t>se</a:t>
            </a:r>
            <a:r>
              <a:rPr lang="it-IT" dirty="0">
                <a:solidFill>
                  <a:srgbClr val="000000"/>
                </a:solidFill>
                <a:latin typeface="TT Interphases"/>
              </a:rPr>
              <a:t> il reddito da lavoro dipendente è superiore a 15.000 euro</a:t>
            </a:r>
            <a:endParaRPr lang="it-IT" sz="1800" b="0" i="0" u="none" strike="noStrike" baseline="0" dirty="0">
              <a:solidFill>
                <a:srgbClr val="000000"/>
              </a:solidFill>
              <a:latin typeface="TT Interphases"/>
            </a:endParaRPr>
          </a:p>
        </p:txBody>
      </p:sp>
      <p:sp>
        <p:nvSpPr>
          <p:cNvPr id="2" name="CasellaDiTesto 1">
            <a:extLst>
              <a:ext uri="{FF2B5EF4-FFF2-40B4-BE49-F238E27FC236}">
                <a16:creationId xmlns:a16="http://schemas.microsoft.com/office/drawing/2014/main" id="{10195564-F04A-F8D8-969A-E1C284C590D2}"/>
              </a:ext>
            </a:extLst>
          </p:cNvPr>
          <p:cNvSpPr txBox="1"/>
          <p:nvPr/>
        </p:nvSpPr>
        <p:spPr>
          <a:xfrm>
            <a:off x="1861536" y="5177477"/>
            <a:ext cx="6694488" cy="1200329"/>
          </a:xfrm>
          <a:prstGeom prst="rect">
            <a:avLst/>
          </a:prstGeom>
          <a:solidFill>
            <a:schemeClr val="bg1"/>
          </a:solidFill>
          <a:ln w="28575">
            <a:solidFill>
              <a:srgbClr val="C00000"/>
            </a:solidFill>
          </a:ln>
        </p:spPr>
        <p:txBody>
          <a:bodyPr wrap="square">
            <a:spAutoFit/>
          </a:bodyPr>
          <a:lstStyle/>
          <a:p>
            <a:pPr algn="just"/>
            <a:r>
              <a:rPr lang="it-IT" dirty="0">
                <a:latin typeface="TTInterphases-Regular"/>
              </a:rPr>
              <a:t>T</a:t>
            </a:r>
            <a:r>
              <a:rPr lang="it-IT" sz="1800" i="0" u="none" strike="noStrike" baseline="0" dirty="0">
                <a:latin typeface="TTInterphases-Regular"/>
              </a:rPr>
              <a:t>ale misura si è resa necessaria per i redditi più bassi, che già beneficiano delle detrazioni da lavoro dipendente. L’introduzione di altre forme di detrazione non avrebbe comportato alcun vantaggio fiscale generando situazioni di incapienza.</a:t>
            </a:r>
            <a:endParaRPr lang="it-IT" i="1" dirty="0">
              <a:latin typeface="Tw Cen MT" panose="020B0602020104020603" pitchFamily="34" charset="0"/>
            </a:endParaRPr>
          </a:p>
        </p:txBody>
      </p:sp>
      <p:pic>
        <p:nvPicPr>
          <p:cNvPr id="3" name="Elemento grafico 2" descr="Avviso contorno">
            <a:extLst>
              <a:ext uri="{FF2B5EF4-FFF2-40B4-BE49-F238E27FC236}">
                <a16:creationId xmlns:a16="http://schemas.microsoft.com/office/drawing/2014/main" id="{857571BB-0D78-6EF5-4B77-1DA119F8C5B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9968" y="5367663"/>
            <a:ext cx="914400" cy="914400"/>
          </a:xfrm>
          <a:prstGeom prst="rect">
            <a:avLst/>
          </a:prstGeom>
        </p:spPr>
      </p:pic>
      <p:sp>
        <p:nvSpPr>
          <p:cNvPr id="4" name="Rectangle 3">
            <a:extLst>
              <a:ext uri="{FF2B5EF4-FFF2-40B4-BE49-F238E27FC236}">
                <a16:creationId xmlns:a16="http://schemas.microsoft.com/office/drawing/2014/main" id="{58935557-72DB-1FA1-6071-2BCE3B0AF2A6}"/>
              </a:ext>
            </a:extLst>
          </p:cNvPr>
          <p:cNvSpPr txBox="1">
            <a:spLocks/>
          </p:cNvSpPr>
          <p:nvPr/>
        </p:nvSpPr>
        <p:spPr>
          <a:xfrm>
            <a:off x="470708" y="1793383"/>
            <a:ext cx="4101292"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Indennità (SCONTO) esente da Imposte</a:t>
            </a:r>
          </a:p>
        </p:txBody>
      </p:sp>
      <p:sp>
        <p:nvSpPr>
          <p:cNvPr id="8" name="Title 1">
            <a:extLst>
              <a:ext uri="{FF2B5EF4-FFF2-40B4-BE49-F238E27FC236}">
                <a16:creationId xmlns:a16="http://schemas.microsoft.com/office/drawing/2014/main" id="{7285F963-0B4F-DB88-090F-8BC0405F7AF8}"/>
              </a:ext>
            </a:extLst>
          </p:cNvPr>
          <p:cNvSpPr>
            <a:spLocks noGrp="1"/>
          </p:cNvSpPr>
          <p:nvPr>
            <p:ph type="title"/>
          </p:nvPr>
        </p:nvSpPr>
        <p:spPr>
          <a:xfrm>
            <a:off x="386023" y="1023645"/>
            <a:ext cx="8283657" cy="605156"/>
          </a:xfrm>
        </p:spPr>
        <p:txBody>
          <a:bodyPr/>
          <a:lstStyle/>
          <a:p>
            <a:pPr algn="l"/>
            <a:r>
              <a:rPr lang="it-IT" sz="2800" b="1" dirty="0">
                <a:solidFill>
                  <a:srgbClr val="258F96"/>
                </a:solidFill>
                <a:latin typeface="Tw Cen MT" panose="020B0602020104020603" pitchFamily="34" charset="0"/>
                <a:ea typeface="ＭＳ Ｐゴシック" pitchFamily="34" charset="-128"/>
              </a:rPr>
              <a:t>SCONTO FISCALE E DETRAZIONE AGGIUNTIVA</a:t>
            </a:r>
            <a:endParaRPr lang="it-IT" sz="3176"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214145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252E8-C425-6236-8E96-77D665544950}"/>
            </a:ext>
          </a:extLst>
        </p:cNvPr>
        <p:cNvGrpSpPr/>
        <p:nvPr/>
      </p:nvGrpSpPr>
      <p:grpSpPr>
        <a:xfrm>
          <a:off x="0" y="0"/>
          <a:ext cx="0" cy="0"/>
          <a:chOff x="0" y="0"/>
          <a:chExt cx="0" cy="0"/>
        </a:xfrm>
      </p:grpSpPr>
      <p:sp>
        <p:nvSpPr>
          <p:cNvPr id="17412" name="Slide Number Placeholder 2">
            <a:extLst>
              <a:ext uri="{FF2B5EF4-FFF2-40B4-BE49-F238E27FC236}">
                <a16:creationId xmlns:a16="http://schemas.microsoft.com/office/drawing/2014/main" id="{D0B4ABB3-59DA-61CE-F545-29B731F1EC60}"/>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11</a:t>
            </a:fld>
            <a:endParaRPr lang="en-US" sz="1200" dirty="0">
              <a:solidFill>
                <a:schemeClr val="tx2"/>
              </a:solidFill>
              <a:latin typeface="+mn-lt"/>
            </a:endParaRPr>
          </a:p>
        </p:txBody>
      </p:sp>
      <p:sp>
        <p:nvSpPr>
          <p:cNvPr id="5" name="CasellaDiTesto 4">
            <a:extLst>
              <a:ext uri="{FF2B5EF4-FFF2-40B4-BE49-F238E27FC236}">
                <a16:creationId xmlns:a16="http://schemas.microsoft.com/office/drawing/2014/main" id="{3D0692B2-C61C-5AB7-C79E-A984BF36B1D5}"/>
              </a:ext>
            </a:extLst>
          </p:cNvPr>
          <p:cNvSpPr txBox="1"/>
          <p:nvPr/>
        </p:nvSpPr>
        <p:spPr>
          <a:xfrm>
            <a:off x="470708" y="2384405"/>
            <a:ext cx="8136904" cy="646331"/>
          </a:xfrm>
          <a:prstGeom prst="rect">
            <a:avLst/>
          </a:prstGeom>
          <a:solidFill>
            <a:schemeClr val="bg1"/>
          </a:solidFill>
          <a:ln w="19050">
            <a:solidFill>
              <a:srgbClr val="258F96"/>
            </a:solidFill>
            <a:prstDash val="dash"/>
          </a:ln>
        </p:spPr>
        <p:txBody>
          <a:bodyPr wrap="square">
            <a:spAutoFit/>
          </a:bodyPr>
          <a:lstStyle/>
          <a:p>
            <a:pPr algn="just"/>
            <a:r>
              <a:rPr lang="it-IT" dirty="0">
                <a:solidFill>
                  <a:srgbClr val="000000"/>
                </a:solidFill>
                <a:latin typeface="TT Interphases"/>
              </a:rPr>
              <a:t>Ai soli fini della individuazione della percentuale applicabile, il reddito di lavoro dipendente è rapportato all’intero anno.</a:t>
            </a:r>
            <a:endParaRPr lang="it-IT" sz="1800" b="1" i="0" u="none" strike="noStrike" baseline="0" dirty="0">
              <a:solidFill>
                <a:srgbClr val="000000"/>
              </a:solidFill>
              <a:latin typeface="TT Interphases"/>
            </a:endParaRPr>
          </a:p>
        </p:txBody>
      </p:sp>
      <p:sp>
        <p:nvSpPr>
          <p:cNvPr id="2" name="CasellaDiTesto 1">
            <a:extLst>
              <a:ext uri="{FF2B5EF4-FFF2-40B4-BE49-F238E27FC236}">
                <a16:creationId xmlns:a16="http://schemas.microsoft.com/office/drawing/2014/main" id="{D8E700F6-73B0-B627-517F-248A372E7BBD}"/>
              </a:ext>
            </a:extLst>
          </p:cNvPr>
          <p:cNvSpPr txBox="1"/>
          <p:nvPr/>
        </p:nvSpPr>
        <p:spPr>
          <a:xfrm>
            <a:off x="449524" y="3224914"/>
            <a:ext cx="8136904" cy="2539157"/>
          </a:xfrm>
          <a:prstGeom prst="rect">
            <a:avLst/>
          </a:prstGeom>
          <a:solidFill>
            <a:schemeClr val="bg1"/>
          </a:solidFill>
          <a:ln w="19050">
            <a:solidFill>
              <a:srgbClr val="258F96"/>
            </a:solidFill>
            <a:prstDash val="dash"/>
          </a:ln>
        </p:spPr>
        <p:txBody>
          <a:bodyPr wrap="square">
            <a:spAutoFit/>
          </a:bodyPr>
          <a:lstStyle/>
          <a:p>
            <a:pPr algn="just">
              <a:spcAft>
                <a:spcPts val="600"/>
              </a:spcAft>
            </a:pPr>
            <a:r>
              <a:rPr lang="it-IT" sz="1800" i="0" u="none" strike="noStrike" baseline="0" dirty="0">
                <a:solidFill>
                  <a:srgbClr val="000000"/>
                </a:solidFill>
                <a:latin typeface="TT Interphases"/>
              </a:rPr>
              <a:t>Nel caso in cui un contribuente abbia lavorato per una parte dell’anno, per determinare la somma occorre:</a:t>
            </a:r>
          </a:p>
          <a:p>
            <a:pPr marL="285750" indent="-285750" algn="just">
              <a:spcAft>
                <a:spcPts val="600"/>
              </a:spcAft>
              <a:buFont typeface="Wingdings" panose="05000000000000000000" pitchFamily="2" charset="2"/>
              <a:buChar char="§"/>
            </a:pPr>
            <a:r>
              <a:rPr lang="it-IT" dirty="0">
                <a:solidFill>
                  <a:srgbClr val="000000"/>
                </a:solidFill>
                <a:latin typeface="TT Interphases"/>
              </a:rPr>
              <a:t>Calcolare il reddito di lavoro dipendente che lo stesso avrebbe percepito se avesse lavorato per l’intero anno (reddito teorico annuo)</a:t>
            </a:r>
          </a:p>
          <a:p>
            <a:pPr marL="285750" indent="-285750" algn="just">
              <a:spcAft>
                <a:spcPts val="600"/>
              </a:spcAft>
              <a:buFont typeface="Wingdings" panose="05000000000000000000" pitchFamily="2" charset="2"/>
              <a:buChar char="§"/>
            </a:pPr>
            <a:r>
              <a:rPr lang="it-IT" sz="1800" i="0" u="none" strike="noStrike" baseline="0" dirty="0">
                <a:solidFill>
                  <a:srgbClr val="000000"/>
                </a:solidFill>
                <a:latin typeface="TT Interphases"/>
              </a:rPr>
              <a:t>Determinare la corrispondente percentuale con riferimento al reddito annuo teorico</a:t>
            </a:r>
          </a:p>
          <a:p>
            <a:pPr marL="285750" indent="-285750" algn="just">
              <a:spcAft>
                <a:spcPts val="600"/>
              </a:spcAft>
              <a:buFont typeface="Wingdings" panose="05000000000000000000" pitchFamily="2" charset="2"/>
              <a:buChar char="§"/>
            </a:pPr>
            <a:r>
              <a:rPr lang="it-IT" dirty="0">
                <a:solidFill>
                  <a:srgbClr val="000000"/>
                </a:solidFill>
                <a:latin typeface="TT Interphases"/>
              </a:rPr>
              <a:t>Applicare detta percentuale al reddito di lavoro dipendente effettivamente percepito nell’anno</a:t>
            </a:r>
            <a:endParaRPr lang="it-IT" sz="1800" i="0" u="none" strike="noStrike" baseline="0" dirty="0">
              <a:solidFill>
                <a:srgbClr val="000000"/>
              </a:solidFill>
              <a:latin typeface="TT Interphases"/>
            </a:endParaRPr>
          </a:p>
        </p:txBody>
      </p:sp>
      <p:sp>
        <p:nvSpPr>
          <p:cNvPr id="3" name="CasellaDiTesto 2">
            <a:extLst>
              <a:ext uri="{FF2B5EF4-FFF2-40B4-BE49-F238E27FC236}">
                <a16:creationId xmlns:a16="http://schemas.microsoft.com/office/drawing/2014/main" id="{0B56D8EB-547A-796A-9EBB-6F81BE78CF18}"/>
              </a:ext>
            </a:extLst>
          </p:cNvPr>
          <p:cNvSpPr txBox="1"/>
          <p:nvPr/>
        </p:nvSpPr>
        <p:spPr>
          <a:xfrm>
            <a:off x="449524" y="5927401"/>
            <a:ext cx="8136904" cy="646331"/>
          </a:xfrm>
          <a:prstGeom prst="rect">
            <a:avLst/>
          </a:prstGeom>
          <a:solidFill>
            <a:schemeClr val="bg1"/>
          </a:solidFill>
          <a:ln w="19050">
            <a:solidFill>
              <a:srgbClr val="258F96"/>
            </a:solidFill>
            <a:prstDash val="dash"/>
          </a:ln>
        </p:spPr>
        <p:txBody>
          <a:bodyPr wrap="square">
            <a:spAutoFit/>
          </a:bodyPr>
          <a:lstStyle/>
          <a:p>
            <a:pPr algn="just"/>
            <a:r>
              <a:rPr lang="it-IT" dirty="0">
                <a:solidFill>
                  <a:srgbClr val="000000"/>
                </a:solidFill>
                <a:latin typeface="TT Interphases"/>
              </a:rPr>
              <a:t>In ipotesi di doppio rapporto di lavoro i giorni compresi in periodi contemporanei vanno computati una sola volta </a:t>
            </a:r>
            <a:endParaRPr lang="it-IT" sz="1800" i="0" u="none" strike="noStrike" baseline="0" dirty="0">
              <a:solidFill>
                <a:srgbClr val="000000"/>
              </a:solidFill>
              <a:latin typeface="TT Interphases"/>
            </a:endParaRPr>
          </a:p>
        </p:txBody>
      </p:sp>
      <p:sp>
        <p:nvSpPr>
          <p:cNvPr id="8" name="Title 1">
            <a:extLst>
              <a:ext uri="{FF2B5EF4-FFF2-40B4-BE49-F238E27FC236}">
                <a16:creationId xmlns:a16="http://schemas.microsoft.com/office/drawing/2014/main" id="{07682158-EF58-4DC2-168F-D8E97362713D}"/>
              </a:ext>
            </a:extLst>
          </p:cNvPr>
          <p:cNvSpPr>
            <a:spLocks noGrp="1"/>
          </p:cNvSpPr>
          <p:nvPr>
            <p:ph type="title"/>
          </p:nvPr>
        </p:nvSpPr>
        <p:spPr>
          <a:xfrm>
            <a:off x="386023" y="1023645"/>
            <a:ext cx="8283657" cy="501298"/>
          </a:xfrm>
        </p:spPr>
        <p:txBody>
          <a:bodyPr/>
          <a:lstStyle/>
          <a:p>
            <a:pPr algn="l"/>
            <a:r>
              <a:rPr lang="it-IT" sz="2800" b="1" dirty="0">
                <a:solidFill>
                  <a:srgbClr val="258F96"/>
                </a:solidFill>
                <a:latin typeface="Tw Cen MT" panose="020B0602020104020603" pitchFamily="34" charset="0"/>
                <a:ea typeface="ＭＳ Ｐゴシック" pitchFamily="34" charset="-128"/>
              </a:rPr>
              <a:t>SCONTO FISCALE E DETRAZIONE AGGIUNTIVA</a:t>
            </a:r>
            <a:endParaRPr lang="it-IT" sz="3176" b="1" dirty="0">
              <a:solidFill>
                <a:srgbClr val="258F96"/>
              </a:solidFill>
              <a:latin typeface="Tw Cen MT" panose="020B0602020104020603" pitchFamily="34" charset="0"/>
              <a:ea typeface="ＭＳ Ｐゴシック" pitchFamily="34" charset="-128"/>
            </a:endParaRPr>
          </a:p>
        </p:txBody>
      </p:sp>
      <p:sp>
        <p:nvSpPr>
          <p:cNvPr id="9" name="Rectangle 3">
            <a:extLst>
              <a:ext uri="{FF2B5EF4-FFF2-40B4-BE49-F238E27FC236}">
                <a16:creationId xmlns:a16="http://schemas.microsoft.com/office/drawing/2014/main" id="{2C3966BC-DA66-F258-538E-E561A7540C7D}"/>
              </a:ext>
            </a:extLst>
          </p:cNvPr>
          <p:cNvSpPr txBox="1">
            <a:spLocks/>
          </p:cNvSpPr>
          <p:nvPr/>
        </p:nvSpPr>
        <p:spPr>
          <a:xfrm>
            <a:off x="470708" y="1750332"/>
            <a:ext cx="4101292"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Indennità (SCONTO) esente da Imposte</a:t>
            </a:r>
          </a:p>
        </p:txBody>
      </p:sp>
    </p:spTree>
    <p:extLst>
      <p:ext uri="{BB962C8B-B14F-4D97-AF65-F5344CB8AC3E}">
        <p14:creationId xmlns:p14="http://schemas.microsoft.com/office/powerpoint/2010/main" val="1234637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3D7F2D-083A-E170-7C31-2A9EFFC40967}"/>
            </a:ext>
          </a:extLst>
        </p:cNvPr>
        <p:cNvGrpSpPr/>
        <p:nvPr/>
      </p:nvGrpSpPr>
      <p:grpSpPr>
        <a:xfrm>
          <a:off x="0" y="0"/>
          <a:ext cx="0" cy="0"/>
          <a:chOff x="0" y="0"/>
          <a:chExt cx="0" cy="0"/>
        </a:xfrm>
      </p:grpSpPr>
      <p:sp>
        <p:nvSpPr>
          <p:cNvPr id="17412" name="Slide Number Placeholder 2">
            <a:extLst>
              <a:ext uri="{FF2B5EF4-FFF2-40B4-BE49-F238E27FC236}">
                <a16:creationId xmlns:a16="http://schemas.microsoft.com/office/drawing/2014/main" id="{9CB8314E-8EA1-52DF-3049-3E469A100EE0}"/>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12</a:t>
            </a:fld>
            <a:endParaRPr lang="en-US" sz="1200" dirty="0">
              <a:solidFill>
                <a:schemeClr val="tx2"/>
              </a:solidFill>
              <a:latin typeface="+mn-lt"/>
            </a:endParaRPr>
          </a:p>
        </p:txBody>
      </p:sp>
      <p:sp>
        <p:nvSpPr>
          <p:cNvPr id="5" name="CasellaDiTesto 4">
            <a:extLst>
              <a:ext uri="{FF2B5EF4-FFF2-40B4-BE49-F238E27FC236}">
                <a16:creationId xmlns:a16="http://schemas.microsoft.com/office/drawing/2014/main" id="{58233100-43E5-39F2-EC2E-8EFE14C6E52F}"/>
              </a:ext>
            </a:extLst>
          </p:cNvPr>
          <p:cNvSpPr txBox="1"/>
          <p:nvPr/>
        </p:nvSpPr>
        <p:spPr>
          <a:xfrm>
            <a:off x="470708" y="2708920"/>
            <a:ext cx="8136904" cy="3693319"/>
          </a:xfrm>
          <a:prstGeom prst="rect">
            <a:avLst/>
          </a:prstGeom>
          <a:solidFill>
            <a:schemeClr val="bg1"/>
          </a:solidFill>
          <a:ln w="19050">
            <a:solidFill>
              <a:srgbClr val="258F96"/>
            </a:solidFill>
            <a:prstDash val="dash"/>
          </a:ln>
        </p:spPr>
        <p:txBody>
          <a:bodyPr wrap="square">
            <a:spAutoFit/>
          </a:bodyPr>
          <a:lstStyle/>
          <a:p>
            <a:pPr algn="just"/>
            <a:r>
              <a:rPr lang="it-IT" sz="1800" b="0" i="0" u="none" strike="noStrike" baseline="0" dirty="0">
                <a:solidFill>
                  <a:srgbClr val="000000"/>
                </a:solidFill>
                <a:latin typeface="TT Interphases"/>
              </a:rPr>
              <a:t>Per i titolari di </a:t>
            </a:r>
            <a:r>
              <a:rPr lang="it-IT" sz="1800" b="1" i="0" u="none" strike="noStrike" baseline="0" dirty="0">
                <a:solidFill>
                  <a:srgbClr val="000000"/>
                </a:solidFill>
                <a:latin typeface="TT Interphases"/>
              </a:rPr>
              <a:t>reddito complessivo </a:t>
            </a:r>
            <a:r>
              <a:rPr lang="it-IT" sz="1800" i="0" u="none" strike="noStrike" baseline="0" dirty="0">
                <a:solidFill>
                  <a:srgbClr val="000000"/>
                </a:solidFill>
                <a:latin typeface="TT Interphases"/>
              </a:rPr>
              <a:t>compreso tra 20.000 e 40.000 euro</a:t>
            </a:r>
            <a:r>
              <a:rPr lang="it-IT" sz="1800" b="0" i="0" u="none" strike="noStrike" baseline="0" dirty="0">
                <a:solidFill>
                  <a:srgbClr val="000000"/>
                </a:solidFill>
                <a:latin typeface="TT Interphases"/>
              </a:rPr>
              <a:t>, è prevista  l’applicazione di una </a:t>
            </a:r>
            <a:r>
              <a:rPr lang="it-IT" sz="1800" b="1" i="0" u="none" strike="noStrike" baseline="0" dirty="0">
                <a:solidFill>
                  <a:srgbClr val="000000"/>
                </a:solidFill>
                <a:latin typeface="TT Interphases"/>
              </a:rPr>
              <a:t>detrazione aggiuntiva </a:t>
            </a:r>
            <a:r>
              <a:rPr lang="it-IT" sz="1800" b="0" i="0" u="none" strike="noStrike" baseline="0" dirty="0">
                <a:solidFill>
                  <a:srgbClr val="000000"/>
                </a:solidFill>
                <a:latin typeface="TT Interphases"/>
              </a:rPr>
              <a:t>di importo variabile, calcolata in proporzione al periodo di lavoro nell’anno, pari</a:t>
            </a:r>
            <a:r>
              <a:rPr lang="it-IT" dirty="0">
                <a:solidFill>
                  <a:srgbClr val="000000"/>
                </a:solidFill>
                <a:latin typeface="TT Interphases"/>
              </a:rPr>
              <a:t> </a:t>
            </a:r>
            <a:r>
              <a:rPr lang="it-IT" sz="1800" b="0" i="0" u="none" strike="noStrike" baseline="0" dirty="0">
                <a:solidFill>
                  <a:srgbClr val="000000"/>
                </a:solidFill>
                <a:latin typeface="TT Interphases"/>
              </a:rPr>
              <a:t>a:</a:t>
            </a:r>
          </a:p>
          <a:p>
            <a:pPr algn="just"/>
            <a:r>
              <a:rPr lang="it-IT" sz="1800" b="0" i="0" u="none" strike="noStrike" baseline="0" dirty="0">
                <a:solidFill>
                  <a:srgbClr val="000000"/>
                </a:solidFill>
                <a:latin typeface="TT Interphases"/>
              </a:rPr>
              <a:t> </a:t>
            </a:r>
          </a:p>
          <a:p>
            <a:pPr marL="285750" indent="-285750" algn="just">
              <a:buFont typeface="Wingdings" panose="05000000000000000000" pitchFamily="2" charset="2"/>
              <a:buChar char="§"/>
            </a:pPr>
            <a:r>
              <a:rPr lang="it-IT" sz="1800" b="1" i="0" u="none" strike="noStrike" baseline="0" dirty="0">
                <a:solidFill>
                  <a:srgbClr val="000000"/>
                </a:solidFill>
                <a:latin typeface="TT Interphases"/>
              </a:rPr>
              <a:t>1.000 euro in misura fissa </a:t>
            </a:r>
            <a:r>
              <a:rPr lang="it-IT" sz="1800" b="0" i="0" u="none" strike="noStrike" baseline="0" dirty="0">
                <a:solidFill>
                  <a:srgbClr val="000000"/>
                </a:solidFill>
                <a:latin typeface="TT Interphases"/>
              </a:rPr>
              <a:t>se l’ammontare del reddito complessivo è superiore a 20.000 euro ma non a 32.000euro;</a:t>
            </a:r>
          </a:p>
          <a:p>
            <a:pPr algn="just"/>
            <a:endParaRPr lang="it-IT" sz="1800" b="0" i="0" u="none" strike="noStrike" baseline="0" dirty="0">
              <a:solidFill>
                <a:srgbClr val="000000"/>
              </a:solidFill>
              <a:latin typeface="TT Interphases"/>
            </a:endParaRPr>
          </a:p>
          <a:p>
            <a:pPr marL="285750" indent="-285750" algn="just">
              <a:buFont typeface="Wingdings" panose="05000000000000000000" pitchFamily="2" charset="2"/>
              <a:buChar char="§"/>
            </a:pPr>
            <a:r>
              <a:rPr lang="it-IT" sz="1800" b="0" i="0" u="none" strike="noStrike" baseline="0" dirty="0">
                <a:solidFill>
                  <a:srgbClr val="000000"/>
                </a:solidFill>
                <a:latin typeface="TT Interphases"/>
              </a:rPr>
              <a:t>al prodotto tra 1.000 euro e l’importo corrispondente al rapporto tra 40.000 euro, diminuito del reddito complessivo, e 8.000 euro, se l’ammontare del reddito complessivo è superiore a 32.000 euro ma non a 40.000 euro.</a:t>
            </a:r>
          </a:p>
          <a:p>
            <a:pPr algn="just"/>
            <a:endParaRPr lang="it-IT" dirty="0">
              <a:solidFill>
                <a:srgbClr val="000000"/>
              </a:solidFill>
              <a:latin typeface="TT Interphases"/>
            </a:endParaRPr>
          </a:p>
          <a:p>
            <a:pPr algn="ctr"/>
            <a:r>
              <a:rPr lang="it-IT" sz="1800" b="1" i="0" u="none" strike="noStrike" baseline="0" dirty="0">
                <a:solidFill>
                  <a:srgbClr val="000000"/>
                </a:solidFill>
                <a:latin typeface="TT Interphases"/>
              </a:rPr>
              <a:t>1.000 x [(40.000-Reddito Complessivo)/8.000]</a:t>
            </a:r>
          </a:p>
          <a:p>
            <a:pPr algn="ctr"/>
            <a:endParaRPr lang="it-IT" sz="1800" b="1" i="0" u="none" strike="noStrike" baseline="0" dirty="0">
              <a:solidFill>
                <a:srgbClr val="000000"/>
              </a:solidFill>
              <a:latin typeface="TT Interphases"/>
            </a:endParaRPr>
          </a:p>
        </p:txBody>
      </p:sp>
      <p:sp>
        <p:nvSpPr>
          <p:cNvPr id="4" name="Rectangle 3">
            <a:extLst>
              <a:ext uri="{FF2B5EF4-FFF2-40B4-BE49-F238E27FC236}">
                <a16:creationId xmlns:a16="http://schemas.microsoft.com/office/drawing/2014/main" id="{B765F5AA-1139-062D-EB7F-9630DD0983C2}"/>
              </a:ext>
            </a:extLst>
          </p:cNvPr>
          <p:cNvSpPr txBox="1">
            <a:spLocks/>
          </p:cNvSpPr>
          <p:nvPr/>
        </p:nvSpPr>
        <p:spPr>
          <a:xfrm>
            <a:off x="470709" y="1891208"/>
            <a:ext cx="2589124"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Detrazione aggiuntiva</a:t>
            </a:r>
          </a:p>
        </p:txBody>
      </p:sp>
      <p:sp>
        <p:nvSpPr>
          <p:cNvPr id="6" name="Title 1">
            <a:extLst>
              <a:ext uri="{FF2B5EF4-FFF2-40B4-BE49-F238E27FC236}">
                <a16:creationId xmlns:a16="http://schemas.microsoft.com/office/drawing/2014/main" id="{64F2BA3A-EB09-5E8A-A7C2-626F5345F31E}"/>
              </a:ext>
            </a:extLst>
          </p:cNvPr>
          <p:cNvSpPr>
            <a:spLocks noGrp="1"/>
          </p:cNvSpPr>
          <p:nvPr>
            <p:ph type="title"/>
          </p:nvPr>
        </p:nvSpPr>
        <p:spPr>
          <a:xfrm>
            <a:off x="386023" y="1023645"/>
            <a:ext cx="8283657" cy="501298"/>
          </a:xfrm>
        </p:spPr>
        <p:txBody>
          <a:bodyPr/>
          <a:lstStyle/>
          <a:p>
            <a:pPr algn="l"/>
            <a:r>
              <a:rPr lang="it-IT" sz="2800" b="1" dirty="0">
                <a:solidFill>
                  <a:srgbClr val="258F96"/>
                </a:solidFill>
                <a:latin typeface="Tw Cen MT" panose="020B0602020104020603" pitchFamily="34" charset="0"/>
                <a:ea typeface="ＭＳ Ｐゴシック" pitchFamily="34" charset="-128"/>
              </a:rPr>
              <a:t>SCONTO FISCALE E DETRAZIONE AGGIUNTIVA</a:t>
            </a:r>
            <a:endParaRPr lang="it-IT" sz="3176"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1346267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25CD7-FBB6-9BD0-A91E-2AB23DD3892D}"/>
            </a:ext>
          </a:extLst>
        </p:cNvPr>
        <p:cNvGrpSpPr/>
        <p:nvPr/>
      </p:nvGrpSpPr>
      <p:grpSpPr>
        <a:xfrm>
          <a:off x="0" y="0"/>
          <a:ext cx="0" cy="0"/>
          <a:chOff x="0" y="0"/>
          <a:chExt cx="0" cy="0"/>
        </a:xfrm>
      </p:grpSpPr>
      <p:sp>
        <p:nvSpPr>
          <p:cNvPr id="17412" name="Slide Number Placeholder 2">
            <a:extLst>
              <a:ext uri="{FF2B5EF4-FFF2-40B4-BE49-F238E27FC236}">
                <a16:creationId xmlns:a16="http://schemas.microsoft.com/office/drawing/2014/main" id="{E21156B9-E070-9028-DC55-79DD207B1872}"/>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13</a:t>
            </a:fld>
            <a:endParaRPr lang="en-US" sz="1200" dirty="0">
              <a:solidFill>
                <a:schemeClr val="tx2"/>
              </a:solidFill>
              <a:latin typeface="+mn-lt"/>
            </a:endParaRPr>
          </a:p>
        </p:txBody>
      </p:sp>
      <p:sp>
        <p:nvSpPr>
          <p:cNvPr id="5" name="CasellaDiTesto 4">
            <a:extLst>
              <a:ext uri="{FF2B5EF4-FFF2-40B4-BE49-F238E27FC236}">
                <a16:creationId xmlns:a16="http://schemas.microsoft.com/office/drawing/2014/main" id="{17A92595-6A2F-AEF3-9E80-5B535CECE64D}"/>
              </a:ext>
            </a:extLst>
          </p:cNvPr>
          <p:cNvSpPr txBox="1"/>
          <p:nvPr/>
        </p:nvSpPr>
        <p:spPr>
          <a:xfrm>
            <a:off x="461657" y="2492896"/>
            <a:ext cx="8136904" cy="2108269"/>
          </a:xfrm>
          <a:prstGeom prst="rect">
            <a:avLst/>
          </a:prstGeom>
          <a:solidFill>
            <a:schemeClr val="bg1"/>
          </a:solidFill>
          <a:ln w="19050">
            <a:solidFill>
              <a:srgbClr val="258F96"/>
            </a:solidFill>
            <a:prstDash val="dash"/>
          </a:ln>
        </p:spPr>
        <p:txBody>
          <a:bodyPr wrap="square">
            <a:spAutoFit/>
          </a:bodyPr>
          <a:lstStyle/>
          <a:p>
            <a:pPr algn="just"/>
            <a:r>
              <a:rPr lang="it-IT" dirty="0">
                <a:solidFill>
                  <a:srgbClr val="000000"/>
                </a:solidFill>
                <a:latin typeface="TT Interphases"/>
              </a:rPr>
              <a:t>Ai fini della determinazione del reddito complessivo e del reddito da lavoro dipendente rileva anche:</a:t>
            </a:r>
          </a:p>
          <a:p>
            <a:pPr algn="just"/>
            <a:endParaRPr lang="it-IT" sz="1800" b="1" i="0" u="none" strike="noStrike" baseline="0" dirty="0">
              <a:solidFill>
                <a:srgbClr val="000000"/>
              </a:solidFill>
              <a:latin typeface="TT Interphases"/>
            </a:endParaRPr>
          </a:p>
          <a:p>
            <a:pPr marL="285750" indent="-285750" algn="just">
              <a:spcAft>
                <a:spcPts val="600"/>
              </a:spcAft>
              <a:buFont typeface="Wingdings" panose="05000000000000000000" pitchFamily="2" charset="2"/>
              <a:buChar char="§"/>
            </a:pPr>
            <a:r>
              <a:rPr lang="it-IT" dirty="0">
                <a:solidFill>
                  <a:srgbClr val="000000"/>
                </a:solidFill>
                <a:latin typeface="TT Interphases"/>
              </a:rPr>
              <a:t>La quota esente del reddito agevolato per il rientro in Italia di ricercatori residenti all’estero</a:t>
            </a:r>
          </a:p>
          <a:p>
            <a:pPr marL="285750" indent="-285750" algn="just">
              <a:buFont typeface="Wingdings" panose="05000000000000000000" pitchFamily="2" charset="2"/>
              <a:buChar char="§"/>
            </a:pPr>
            <a:r>
              <a:rPr lang="it-IT" sz="1800" i="0" u="none" strike="noStrike" baseline="0" dirty="0">
                <a:solidFill>
                  <a:srgbClr val="000000"/>
                </a:solidFill>
                <a:latin typeface="TT Interphases"/>
              </a:rPr>
              <a:t>La quota esente del reddito agevolato per il r</a:t>
            </a:r>
            <a:r>
              <a:rPr lang="it-IT" dirty="0">
                <a:solidFill>
                  <a:srgbClr val="000000"/>
                </a:solidFill>
                <a:latin typeface="TT Interphases"/>
              </a:rPr>
              <a:t>egime fiscale per i lavoratori impatriati</a:t>
            </a:r>
          </a:p>
        </p:txBody>
      </p:sp>
      <p:sp>
        <p:nvSpPr>
          <p:cNvPr id="4" name="Rectangle 3">
            <a:extLst>
              <a:ext uri="{FF2B5EF4-FFF2-40B4-BE49-F238E27FC236}">
                <a16:creationId xmlns:a16="http://schemas.microsoft.com/office/drawing/2014/main" id="{43CEA36D-BA89-EB64-7DC6-16102EE8FBED}"/>
              </a:ext>
            </a:extLst>
          </p:cNvPr>
          <p:cNvSpPr txBox="1">
            <a:spLocks/>
          </p:cNvSpPr>
          <p:nvPr/>
        </p:nvSpPr>
        <p:spPr>
          <a:xfrm>
            <a:off x="470708" y="1806065"/>
            <a:ext cx="2589124"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Detrazione aggiuntiva</a:t>
            </a:r>
          </a:p>
        </p:txBody>
      </p:sp>
      <p:sp>
        <p:nvSpPr>
          <p:cNvPr id="2" name="CasellaDiTesto 1">
            <a:extLst>
              <a:ext uri="{FF2B5EF4-FFF2-40B4-BE49-F238E27FC236}">
                <a16:creationId xmlns:a16="http://schemas.microsoft.com/office/drawing/2014/main" id="{9830EEAF-1464-9D9E-E3DC-3437E10695A2}"/>
              </a:ext>
            </a:extLst>
          </p:cNvPr>
          <p:cNvSpPr txBox="1"/>
          <p:nvPr/>
        </p:nvSpPr>
        <p:spPr>
          <a:xfrm>
            <a:off x="449524" y="4916251"/>
            <a:ext cx="8136904" cy="646331"/>
          </a:xfrm>
          <a:prstGeom prst="rect">
            <a:avLst/>
          </a:prstGeom>
          <a:solidFill>
            <a:schemeClr val="bg1"/>
          </a:solidFill>
          <a:ln w="3175">
            <a:solidFill>
              <a:srgbClr val="258F96"/>
            </a:solidFill>
            <a:prstDash val="dash"/>
          </a:ln>
        </p:spPr>
        <p:txBody>
          <a:bodyPr wrap="square">
            <a:spAutoFit/>
          </a:bodyPr>
          <a:lstStyle/>
          <a:p>
            <a:pPr algn="just"/>
            <a:r>
              <a:rPr lang="it-IT" dirty="0">
                <a:solidFill>
                  <a:srgbClr val="000000"/>
                </a:solidFill>
                <a:latin typeface="TT Interphases"/>
              </a:rPr>
              <a:t>Ai fini della determinazione del reddito complessivo non si tiene conto del reddito della abitazione principale</a:t>
            </a:r>
          </a:p>
        </p:txBody>
      </p:sp>
      <p:sp>
        <p:nvSpPr>
          <p:cNvPr id="7" name="Title 1">
            <a:extLst>
              <a:ext uri="{FF2B5EF4-FFF2-40B4-BE49-F238E27FC236}">
                <a16:creationId xmlns:a16="http://schemas.microsoft.com/office/drawing/2014/main" id="{9EB9B4B6-E127-E35D-A6BA-476494CCE540}"/>
              </a:ext>
            </a:extLst>
          </p:cNvPr>
          <p:cNvSpPr>
            <a:spLocks noGrp="1"/>
          </p:cNvSpPr>
          <p:nvPr>
            <p:ph type="title"/>
          </p:nvPr>
        </p:nvSpPr>
        <p:spPr>
          <a:xfrm>
            <a:off x="386023" y="1023645"/>
            <a:ext cx="8283657" cy="501298"/>
          </a:xfrm>
        </p:spPr>
        <p:txBody>
          <a:bodyPr/>
          <a:lstStyle/>
          <a:p>
            <a:pPr algn="l"/>
            <a:r>
              <a:rPr lang="it-IT" sz="2800" b="1" dirty="0">
                <a:solidFill>
                  <a:srgbClr val="258F96"/>
                </a:solidFill>
                <a:latin typeface="Tw Cen MT" panose="020B0602020104020603" pitchFamily="34" charset="0"/>
                <a:ea typeface="ＭＳ Ｐゴシック" pitchFamily="34" charset="-128"/>
              </a:rPr>
              <a:t>SCONTO FISCALE E DETRAZIONE AGGIUNTIVA</a:t>
            </a:r>
            <a:endParaRPr lang="it-IT" sz="3176"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2910371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DC0CF-DDA0-EE3F-3442-23F0C0132F93}"/>
            </a:ext>
          </a:extLst>
        </p:cNvPr>
        <p:cNvGrpSpPr/>
        <p:nvPr/>
      </p:nvGrpSpPr>
      <p:grpSpPr>
        <a:xfrm>
          <a:off x="0" y="0"/>
          <a:ext cx="0" cy="0"/>
          <a:chOff x="0" y="0"/>
          <a:chExt cx="0" cy="0"/>
        </a:xfrm>
      </p:grpSpPr>
      <p:sp>
        <p:nvSpPr>
          <p:cNvPr id="17412" name="Slide Number Placeholder 2">
            <a:extLst>
              <a:ext uri="{FF2B5EF4-FFF2-40B4-BE49-F238E27FC236}">
                <a16:creationId xmlns:a16="http://schemas.microsoft.com/office/drawing/2014/main" id="{4ACFC7BB-807A-F630-9ADB-46B5CC6539F4}"/>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Calibri" panose="020F0502020204030204" pitchFamily="34" charset="0"/>
                <a:ea typeface="Calibri" panose="020F0502020204030204" pitchFamily="34" charset="0"/>
                <a:cs typeface="Calibri" panose="020F0502020204030204" pitchFamily="34" charset="0"/>
              </a:rPr>
              <a:pPr eaLnBrk="1" hangingPunct="1"/>
              <a:t>14</a:t>
            </a:fld>
            <a:endParaRPr lang="en-US" sz="1200">
              <a:solidFill>
                <a:schemeClr val="tx2"/>
              </a:solidFill>
              <a:latin typeface="Calibri" panose="020F0502020204030204" pitchFamily="34" charset="0"/>
              <a:ea typeface="Calibri" panose="020F0502020204030204" pitchFamily="34" charset="0"/>
              <a:cs typeface="Calibri" panose="020F0502020204030204" pitchFamily="34" charset="0"/>
            </a:endParaRPr>
          </a:p>
        </p:txBody>
      </p:sp>
      <p:sp>
        <p:nvSpPr>
          <p:cNvPr id="5" name="CasellaDiTesto 4">
            <a:extLst>
              <a:ext uri="{FF2B5EF4-FFF2-40B4-BE49-F238E27FC236}">
                <a16:creationId xmlns:a16="http://schemas.microsoft.com/office/drawing/2014/main" id="{7CF8152E-98FF-62BF-6510-83E114DAF552}"/>
              </a:ext>
            </a:extLst>
          </p:cNvPr>
          <p:cNvSpPr txBox="1"/>
          <p:nvPr/>
        </p:nvSpPr>
        <p:spPr>
          <a:xfrm>
            <a:off x="485129" y="2708920"/>
            <a:ext cx="8136904" cy="3370153"/>
          </a:xfrm>
          <a:prstGeom prst="rect">
            <a:avLst/>
          </a:prstGeom>
          <a:solidFill>
            <a:schemeClr val="bg1"/>
          </a:solidFill>
          <a:ln w="19050">
            <a:solidFill>
              <a:srgbClr val="258F96"/>
            </a:solidFill>
            <a:prstDash val="dash"/>
          </a:ln>
        </p:spPr>
        <p:txBody>
          <a:bodyPr wrap="square">
            <a:spAutoFit/>
          </a:bodyPr>
          <a:lstStyle/>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Il datore di lavoro, in qualità di sostituto di imposta, individua la percentuale prevista tenendo conto del reddito annuale teorico (rapportato all’intero anno) del lavoratore e riconosce la somma spettante applicando tale percentuale al reddito effettivamente corrisposto mensilmente.</a:t>
            </a:r>
          </a:p>
          <a:p>
            <a:pPr marL="285750" indent="-285750" algn="just">
              <a:spcAft>
                <a:spcPts val="600"/>
              </a:spcAft>
              <a:buFont typeface="Wingdings" panose="05000000000000000000" pitchFamily="2" charset="2"/>
              <a:buChar char="§"/>
            </a:pPr>
            <a:r>
              <a:rPr lang="it-IT" dirty="0">
                <a:solidFill>
                  <a:srgbClr val="000000"/>
                </a:solidFill>
                <a:latin typeface="Tw Cen MT" panose="020B0602020104020603" pitchFamily="34" charset="0"/>
              </a:rPr>
              <a:t>I sostituti di imposta devono effettuare le verifiche di spettanza dei benefici in relazione al reddito </a:t>
            </a:r>
            <a:r>
              <a:rPr lang="it-IT" dirty="0" err="1">
                <a:solidFill>
                  <a:srgbClr val="000000"/>
                </a:solidFill>
                <a:latin typeface="Tw Cen MT" panose="020B0602020104020603" pitchFamily="34" charset="0"/>
              </a:rPr>
              <a:t>previsionalee</a:t>
            </a:r>
            <a:r>
              <a:rPr lang="it-IT" dirty="0">
                <a:solidFill>
                  <a:srgbClr val="000000"/>
                </a:solidFill>
                <a:latin typeface="Tw Cen MT" panose="020B0602020104020603" pitchFamily="34" charset="0"/>
              </a:rPr>
              <a:t> ed alle detrazioni sulla base delle somme che saranno corrisposte durante l’anno nonché in base agli eventuali dati comunicati dai lavoratori  mediante consegna della CU (nel caso di altri rapporti di lavoro)</a:t>
            </a:r>
          </a:p>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Senza tale CU il datore di lavoro considererà i soli redditi da esso corrisposti</a:t>
            </a:r>
          </a:p>
          <a:p>
            <a:pPr marL="285750" indent="-285750" algn="just">
              <a:spcAft>
                <a:spcPts val="600"/>
              </a:spcAft>
              <a:buFont typeface="Wingdings" panose="05000000000000000000" pitchFamily="2" charset="2"/>
              <a:buChar char="§"/>
            </a:pPr>
            <a:r>
              <a:rPr lang="it-IT" dirty="0">
                <a:solidFill>
                  <a:srgbClr val="000000"/>
                </a:solidFill>
                <a:latin typeface="Tw Cen MT" panose="020B0602020104020603" pitchFamily="34" charset="0"/>
              </a:rPr>
              <a:t>In presenza di rapporti di lavoro contemporanei (part time) le agevolazioni devono essere attribuite da un solo sostituto di imposta</a:t>
            </a:r>
            <a:endParaRPr lang="it-IT" sz="1800" b="0" i="0" u="none" strike="noStrike" baseline="0" dirty="0">
              <a:solidFill>
                <a:srgbClr val="000000"/>
              </a:solidFill>
              <a:latin typeface="Tw Cen MT" panose="020B0602020104020603" pitchFamily="34" charset="0"/>
            </a:endParaRPr>
          </a:p>
        </p:txBody>
      </p:sp>
      <p:sp>
        <p:nvSpPr>
          <p:cNvPr id="4" name="Rectangle 3">
            <a:extLst>
              <a:ext uri="{FF2B5EF4-FFF2-40B4-BE49-F238E27FC236}">
                <a16:creationId xmlns:a16="http://schemas.microsoft.com/office/drawing/2014/main" id="{D89D4936-9FBF-336B-E949-EFDDCCB0F35C}"/>
              </a:ext>
            </a:extLst>
          </p:cNvPr>
          <p:cNvSpPr txBox="1">
            <a:spLocks/>
          </p:cNvSpPr>
          <p:nvPr/>
        </p:nvSpPr>
        <p:spPr>
          <a:xfrm>
            <a:off x="485129" y="1882133"/>
            <a:ext cx="4461332"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Gestione da parte del sostituto di imposta</a:t>
            </a:r>
          </a:p>
        </p:txBody>
      </p:sp>
      <p:sp>
        <p:nvSpPr>
          <p:cNvPr id="6" name="Title 1">
            <a:extLst>
              <a:ext uri="{FF2B5EF4-FFF2-40B4-BE49-F238E27FC236}">
                <a16:creationId xmlns:a16="http://schemas.microsoft.com/office/drawing/2014/main" id="{D2B729C1-5A4C-E9E0-8064-A27BE9BDCC02}"/>
              </a:ext>
            </a:extLst>
          </p:cNvPr>
          <p:cNvSpPr>
            <a:spLocks noGrp="1"/>
          </p:cNvSpPr>
          <p:nvPr>
            <p:ph type="title"/>
          </p:nvPr>
        </p:nvSpPr>
        <p:spPr>
          <a:xfrm>
            <a:off x="386023" y="1023645"/>
            <a:ext cx="8283657" cy="501298"/>
          </a:xfrm>
        </p:spPr>
        <p:txBody>
          <a:bodyPr/>
          <a:lstStyle/>
          <a:p>
            <a:pPr algn="l"/>
            <a:r>
              <a:rPr lang="it-IT" sz="2800" b="1" dirty="0">
                <a:solidFill>
                  <a:srgbClr val="258F96"/>
                </a:solidFill>
                <a:latin typeface="Tw Cen MT" panose="020B0602020104020603" pitchFamily="34" charset="0"/>
                <a:ea typeface="ＭＳ Ｐゴシック" pitchFamily="34" charset="-128"/>
              </a:rPr>
              <a:t>SCONTO FISCALE E DETRAZIONE AGGIUNTIVA</a:t>
            </a:r>
            <a:endParaRPr lang="it-IT" sz="3176"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1314108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18B71-3C7D-D1B3-AED4-D91E5FC12518}"/>
            </a:ext>
          </a:extLst>
        </p:cNvPr>
        <p:cNvGrpSpPr/>
        <p:nvPr/>
      </p:nvGrpSpPr>
      <p:grpSpPr>
        <a:xfrm>
          <a:off x="0" y="0"/>
          <a:ext cx="0" cy="0"/>
          <a:chOff x="0" y="0"/>
          <a:chExt cx="0" cy="0"/>
        </a:xfrm>
      </p:grpSpPr>
      <p:sp>
        <p:nvSpPr>
          <p:cNvPr id="17412" name="Slide Number Placeholder 2">
            <a:extLst>
              <a:ext uri="{FF2B5EF4-FFF2-40B4-BE49-F238E27FC236}">
                <a16:creationId xmlns:a16="http://schemas.microsoft.com/office/drawing/2014/main" id="{9F250790-667E-F450-4A43-C255F637CAAD}"/>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Calibri" panose="020F0502020204030204" pitchFamily="34" charset="0"/>
                <a:ea typeface="Calibri" panose="020F0502020204030204" pitchFamily="34" charset="0"/>
                <a:cs typeface="Calibri" panose="020F0502020204030204" pitchFamily="34" charset="0"/>
              </a:rPr>
              <a:pPr eaLnBrk="1" hangingPunct="1"/>
              <a:t>15</a:t>
            </a:fld>
            <a:endParaRPr lang="en-US" sz="1200">
              <a:solidFill>
                <a:schemeClr val="tx2"/>
              </a:solidFill>
              <a:latin typeface="Calibri" panose="020F0502020204030204" pitchFamily="34" charset="0"/>
              <a:ea typeface="Calibri" panose="020F0502020204030204" pitchFamily="34" charset="0"/>
              <a:cs typeface="Calibri" panose="020F0502020204030204" pitchFamily="34" charset="0"/>
            </a:endParaRPr>
          </a:p>
        </p:txBody>
      </p:sp>
      <p:sp>
        <p:nvSpPr>
          <p:cNvPr id="5" name="CasellaDiTesto 4">
            <a:extLst>
              <a:ext uri="{FF2B5EF4-FFF2-40B4-BE49-F238E27FC236}">
                <a16:creationId xmlns:a16="http://schemas.microsoft.com/office/drawing/2014/main" id="{B21B298A-F7BB-71A2-7221-B0EB72FFE297}"/>
              </a:ext>
            </a:extLst>
          </p:cNvPr>
          <p:cNvSpPr txBox="1"/>
          <p:nvPr/>
        </p:nvSpPr>
        <p:spPr>
          <a:xfrm>
            <a:off x="470708" y="2708920"/>
            <a:ext cx="8136904" cy="2108269"/>
          </a:xfrm>
          <a:prstGeom prst="rect">
            <a:avLst/>
          </a:prstGeom>
          <a:solidFill>
            <a:schemeClr val="bg1"/>
          </a:solidFill>
          <a:ln w="19050">
            <a:solidFill>
              <a:srgbClr val="258F96"/>
            </a:solidFill>
            <a:prstDash val="dash"/>
          </a:ln>
        </p:spPr>
        <p:txBody>
          <a:bodyPr wrap="square">
            <a:spAutoFit/>
          </a:bodyPr>
          <a:lstStyle/>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Il datore di lavoro, in qualità di sostituto di imposta, riconosce </a:t>
            </a:r>
            <a:r>
              <a:rPr lang="it-IT" sz="1800" i="0" u="none" strike="noStrike" baseline="0" dirty="0">
                <a:solidFill>
                  <a:srgbClr val="000000"/>
                </a:solidFill>
                <a:latin typeface="Tw Cen MT" panose="020B0602020104020603" pitchFamily="34" charset="0"/>
              </a:rPr>
              <a:t>l’indennità o la detrazione</a:t>
            </a:r>
            <a:r>
              <a:rPr lang="it-IT" sz="1800" b="1" i="0" u="none" strike="noStrike" baseline="0" dirty="0">
                <a:solidFill>
                  <a:srgbClr val="000000"/>
                </a:solidFill>
                <a:latin typeface="Tw Cen MT" panose="020B0602020104020603" pitchFamily="34" charset="0"/>
              </a:rPr>
              <a:t> automaticamente </a:t>
            </a:r>
            <a:r>
              <a:rPr lang="it-IT" sz="1800" b="0" i="0" u="none" strike="noStrike" baseline="0" dirty="0">
                <a:solidFill>
                  <a:srgbClr val="000000"/>
                </a:solidFill>
                <a:latin typeface="Tw Cen MT" panose="020B0602020104020603" pitchFamily="34" charset="0"/>
              </a:rPr>
              <a:t>e dovrà </a:t>
            </a:r>
            <a:r>
              <a:rPr lang="it-IT" sz="1800" b="1" i="0" u="none" strike="noStrike" baseline="0" dirty="0">
                <a:solidFill>
                  <a:srgbClr val="000000"/>
                </a:solidFill>
                <a:latin typeface="Tw Cen MT" panose="020B0602020104020603" pitchFamily="34" charset="0"/>
              </a:rPr>
              <a:t>verificare in sede di conguaglio </a:t>
            </a:r>
            <a:r>
              <a:rPr lang="it-IT" sz="1800" b="0" i="0" u="none" strike="noStrike" baseline="0" dirty="0">
                <a:solidFill>
                  <a:srgbClr val="000000"/>
                </a:solidFill>
                <a:latin typeface="Tw Cen MT" panose="020B0602020104020603" pitchFamily="34" charset="0"/>
              </a:rPr>
              <a:t>di fine anno </a:t>
            </a:r>
            <a:r>
              <a:rPr lang="it-IT" sz="1800" b="0" i="0" u="sng" strike="noStrike" baseline="0" dirty="0">
                <a:solidFill>
                  <a:srgbClr val="000000"/>
                </a:solidFill>
                <a:latin typeface="Tw Cen MT" panose="020B0602020104020603" pitchFamily="34" charset="0"/>
              </a:rPr>
              <a:t>o al termine del rapporto </a:t>
            </a:r>
            <a:r>
              <a:rPr lang="it-IT" sz="1800" i="0" u="none" strike="noStrike" baseline="0" dirty="0">
                <a:solidFill>
                  <a:srgbClr val="000000"/>
                </a:solidFill>
                <a:latin typeface="Tw Cen MT" panose="020B0602020104020603" pitchFamily="34" charset="0"/>
              </a:rPr>
              <a:t>il diritto o meno al riconoscimento delle stesse. </a:t>
            </a:r>
            <a:r>
              <a:rPr lang="it-IT" sz="1800" b="0" i="0" u="none" strike="noStrike" baseline="0" dirty="0">
                <a:solidFill>
                  <a:srgbClr val="000000"/>
                </a:solidFill>
                <a:latin typeface="Tw Cen MT" panose="020B0602020104020603" pitchFamily="34" charset="0"/>
              </a:rPr>
              <a:t> </a:t>
            </a:r>
          </a:p>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Qualora la somma non spetti, il sostituto procederà al recupero degli importi erogati. Se l’importo da recuperare è </a:t>
            </a:r>
            <a:r>
              <a:rPr lang="it-IT" sz="1800" b="1" i="0" u="none" strike="noStrike" baseline="0" dirty="0">
                <a:solidFill>
                  <a:srgbClr val="000000"/>
                </a:solidFill>
                <a:latin typeface="Tw Cen MT" panose="020B0602020104020603" pitchFamily="34" charset="0"/>
              </a:rPr>
              <a:t>superiore a 60 euro</a:t>
            </a:r>
            <a:r>
              <a:rPr lang="it-IT" sz="1800" b="0" i="0" u="none" strike="noStrike" baseline="0" dirty="0">
                <a:solidFill>
                  <a:srgbClr val="000000"/>
                </a:solidFill>
                <a:latin typeface="Tw Cen MT" panose="020B0602020104020603" pitchFamily="34" charset="0"/>
              </a:rPr>
              <a:t>, il recupero avverrà in 10 rate di eguale ammontare a decorrere dalla retribuzione del mese in cui avviene il conguaglio.  </a:t>
            </a:r>
            <a:endParaRPr lang="it-IT" sz="1800" b="1" i="0" u="none" strike="noStrike" baseline="0" dirty="0">
              <a:solidFill>
                <a:srgbClr val="000000"/>
              </a:solidFill>
              <a:latin typeface="Tw Cen MT" panose="020B0602020104020603" pitchFamily="34" charset="0"/>
            </a:endParaRPr>
          </a:p>
        </p:txBody>
      </p:sp>
      <p:sp>
        <p:nvSpPr>
          <p:cNvPr id="4" name="Rectangle 3">
            <a:extLst>
              <a:ext uri="{FF2B5EF4-FFF2-40B4-BE49-F238E27FC236}">
                <a16:creationId xmlns:a16="http://schemas.microsoft.com/office/drawing/2014/main" id="{A3CCD816-9538-0D70-0AB7-F0FA07C7D862}"/>
              </a:ext>
            </a:extLst>
          </p:cNvPr>
          <p:cNvSpPr txBox="1">
            <a:spLocks/>
          </p:cNvSpPr>
          <p:nvPr/>
        </p:nvSpPr>
        <p:spPr>
          <a:xfrm>
            <a:off x="470708" y="1919670"/>
            <a:ext cx="4461332"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Gestione da parte del sostituto di imposta</a:t>
            </a:r>
          </a:p>
        </p:txBody>
      </p:sp>
      <p:sp>
        <p:nvSpPr>
          <p:cNvPr id="2" name="CasellaDiTesto 1">
            <a:extLst>
              <a:ext uri="{FF2B5EF4-FFF2-40B4-BE49-F238E27FC236}">
                <a16:creationId xmlns:a16="http://schemas.microsoft.com/office/drawing/2014/main" id="{520944EA-71DD-B601-019F-00423B01E15E}"/>
              </a:ext>
            </a:extLst>
          </p:cNvPr>
          <p:cNvSpPr txBox="1"/>
          <p:nvPr/>
        </p:nvSpPr>
        <p:spPr>
          <a:xfrm>
            <a:off x="1956003" y="5057219"/>
            <a:ext cx="6630425" cy="1554272"/>
          </a:xfrm>
          <a:prstGeom prst="rect">
            <a:avLst/>
          </a:prstGeom>
          <a:solidFill>
            <a:schemeClr val="bg1"/>
          </a:solidFill>
          <a:ln w="19050">
            <a:solidFill>
              <a:srgbClr val="C00000"/>
            </a:solidFill>
            <a:prstDash val="solid"/>
          </a:ln>
        </p:spPr>
        <p:txBody>
          <a:bodyPr wrap="square">
            <a:spAutoFit/>
          </a:bodyPr>
          <a:lstStyle/>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Il riferimento è </a:t>
            </a:r>
            <a:r>
              <a:rPr lang="it-IT" sz="1800" b="0" i="0" u="none" strike="noStrike" baseline="0" dirty="0">
                <a:solidFill>
                  <a:srgbClr val="000000"/>
                </a:solidFill>
                <a:latin typeface="TT Interphases"/>
              </a:rPr>
              <a:t>al </a:t>
            </a:r>
            <a:r>
              <a:rPr lang="it-IT" sz="1800" b="1" i="0" u="none" strike="noStrike" baseline="0" dirty="0">
                <a:solidFill>
                  <a:srgbClr val="000000"/>
                </a:solidFill>
                <a:latin typeface="TT Interphases"/>
              </a:rPr>
              <a:t>reddito complessivo.</a:t>
            </a:r>
            <a:r>
              <a:rPr lang="it-IT" sz="1800" b="0" i="0" u="none" strike="noStrike" baseline="0" dirty="0">
                <a:solidFill>
                  <a:srgbClr val="000000"/>
                </a:solidFill>
                <a:latin typeface="TT Interphases"/>
              </a:rPr>
              <a:t> </a:t>
            </a:r>
          </a:p>
          <a:p>
            <a:pPr marL="285750" indent="-285750" algn="just">
              <a:spcAft>
                <a:spcPts val="600"/>
              </a:spcAft>
              <a:buFont typeface="Wingdings" panose="05000000000000000000" pitchFamily="2" charset="2"/>
              <a:buChar char="§"/>
            </a:pPr>
            <a:r>
              <a:rPr lang="it-IT" dirty="0">
                <a:solidFill>
                  <a:srgbClr val="000000"/>
                </a:solidFill>
                <a:latin typeface="TT Interphases"/>
              </a:rPr>
              <a:t>Se il datore di lavoro lo calcolerà s</a:t>
            </a:r>
            <a:r>
              <a:rPr lang="it-IT" sz="1800" b="0" i="0" u="none" strike="noStrike" baseline="0" dirty="0">
                <a:solidFill>
                  <a:srgbClr val="000000"/>
                </a:solidFill>
                <a:latin typeface="TT Interphases"/>
              </a:rPr>
              <a:t>ul solo reddito da lavoro dipendente e i</a:t>
            </a:r>
            <a:r>
              <a:rPr lang="it-IT" dirty="0">
                <a:solidFill>
                  <a:srgbClr val="000000"/>
                </a:solidFill>
                <a:latin typeface="TT Interphases"/>
              </a:rPr>
              <a:t>n sede di dichiarazione annuale 730 o Unico potrà necessitare il </a:t>
            </a:r>
            <a:r>
              <a:rPr lang="it-IT" sz="1800" b="0" i="0" u="none" strike="noStrike" baseline="0" dirty="0">
                <a:solidFill>
                  <a:srgbClr val="000000"/>
                </a:solidFill>
                <a:latin typeface="TT Interphases"/>
              </a:rPr>
              <a:t>ricalcolo della somma già erogata con un debito di imposta per il lavoratore</a:t>
            </a:r>
            <a:endParaRPr lang="it-IT" sz="1800" b="1" i="0" u="none" strike="noStrike" baseline="0" dirty="0">
              <a:solidFill>
                <a:srgbClr val="000000"/>
              </a:solidFill>
              <a:latin typeface="Tw Cen MT" panose="020B0602020104020603" pitchFamily="34" charset="0"/>
            </a:endParaRPr>
          </a:p>
        </p:txBody>
      </p:sp>
      <p:pic>
        <p:nvPicPr>
          <p:cNvPr id="6" name="Elemento grafico 5" descr="Mano alzata contorno">
            <a:extLst>
              <a:ext uri="{FF2B5EF4-FFF2-40B4-BE49-F238E27FC236}">
                <a16:creationId xmlns:a16="http://schemas.microsoft.com/office/drawing/2014/main" id="{72EA6715-7EF3-6F6B-2CDB-1DCCE9985EE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8276" y="5215640"/>
            <a:ext cx="914400" cy="914400"/>
          </a:xfrm>
          <a:prstGeom prst="rect">
            <a:avLst/>
          </a:prstGeom>
        </p:spPr>
      </p:pic>
      <p:sp>
        <p:nvSpPr>
          <p:cNvPr id="8" name="Title 1">
            <a:extLst>
              <a:ext uri="{FF2B5EF4-FFF2-40B4-BE49-F238E27FC236}">
                <a16:creationId xmlns:a16="http://schemas.microsoft.com/office/drawing/2014/main" id="{86A73B40-38C1-3BEF-02D4-F64954739A1B}"/>
              </a:ext>
            </a:extLst>
          </p:cNvPr>
          <p:cNvSpPr>
            <a:spLocks noGrp="1"/>
          </p:cNvSpPr>
          <p:nvPr>
            <p:ph type="title"/>
          </p:nvPr>
        </p:nvSpPr>
        <p:spPr>
          <a:xfrm>
            <a:off x="386023" y="1023645"/>
            <a:ext cx="8283657" cy="501298"/>
          </a:xfrm>
        </p:spPr>
        <p:txBody>
          <a:bodyPr/>
          <a:lstStyle/>
          <a:p>
            <a:pPr algn="l"/>
            <a:r>
              <a:rPr lang="it-IT" sz="2800" b="1" dirty="0">
                <a:solidFill>
                  <a:srgbClr val="258F96"/>
                </a:solidFill>
                <a:latin typeface="Tw Cen MT" panose="020B0602020104020603" pitchFamily="34" charset="0"/>
                <a:ea typeface="ＭＳ Ｐゴシック" pitchFamily="34" charset="-128"/>
              </a:rPr>
              <a:t>SCONTO FISCALE E DETRAZIONE AGGIUNTIVA</a:t>
            </a:r>
            <a:endParaRPr lang="it-IT" sz="3176"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2596813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D33AA-869E-1910-26EE-55CE38CA80A3}"/>
            </a:ext>
          </a:extLst>
        </p:cNvPr>
        <p:cNvGrpSpPr/>
        <p:nvPr/>
      </p:nvGrpSpPr>
      <p:grpSpPr>
        <a:xfrm>
          <a:off x="0" y="0"/>
          <a:ext cx="0" cy="0"/>
          <a:chOff x="0" y="0"/>
          <a:chExt cx="0" cy="0"/>
        </a:xfrm>
      </p:grpSpPr>
      <p:sp>
        <p:nvSpPr>
          <p:cNvPr id="17410" name="Title 1">
            <a:extLst>
              <a:ext uri="{FF2B5EF4-FFF2-40B4-BE49-F238E27FC236}">
                <a16:creationId xmlns:a16="http://schemas.microsoft.com/office/drawing/2014/main" id="{A4AC71C9-3307-9A7E-D7AC-DBC730AD91E6}"/>
              </a:ext>
            </a:extLst>
          </p:cNvPr>
          <p:cNvSpPr>
            <a:spLocks noGrp="1"/>
          </p:cNvSpPr>
          <p:nvPr>
            <p:ph type="title"/>
          </p:nvPr>
        </p:nvSpPr>
        <p:spPr>
          <a:xfrm>
            <a:off x="386023" y="1099380"/>
            <a:ext cx="8283657" cy="592935"/>
          </a:xfrm>
        </p:spPr>
        <p:txBody>
          <a:bodyPr/>
          <a:lstStyle/>
          <a:p>
            <a:pPr algn="l"/>
            <a:r>
              <a:rPr lang="it-IT" sz="2800" b="1" dirty="0">
                <a:solidFill>
                  <a:srgbClr val="258F96"/>
                </a:solidFill>
                <a:latin typeface="Tw Cen MT" panose="020B0602020104020603" pitchFamily="34" charset="0"/>
                <a:ea typeface="ＭＳ Ｐゴシック" pitchFamily="34" charset="-128"/>
              </a:rPr>
              <a:t>INDENNITA’ ESENTASSE E DETRAZIONE AGGIUNTIVA</a:t>
            </a:r>
            <a:endParaRPr lang="it-IT" sz="3176" b="1" dirty="0">
              <a:solidFill>
                <a:srgbClr val="258F96"/>
              </a:solidFill>
              <a:latin typeface="Tw Cen MT" panose="020B0602020104020603" pitchFamily="34" charset="0"/>
              <a:ea typeface="ＭＳ Ｐゴシック" pitchFamily="34" charset="-128"/>
            </a:endParaRPr>
          </a:p>
        </p:txBody>
      </p:sp>
      <p:sp>
        <p:nvSpPr>
          <p:cNvPr id="17412" name="Slide Number Placeholder 2">
            <a:extLst>
              <a:ext uri="{FF2B5EF4-FFF2-40B4-BE49-F238E27FC236}">
                <a16:creationId xmlns:a16="http://schemas.microsoft.com/office/drawing/2014/main" id="{3221349A-617F-AFF1-6CFD-CEAFCB7B843A}"/>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Calibri" panose="020F0502020204030204" pitchFamily="34" charset="0"/>
                <a:ea typeface="Calibri" panose="020F0502020204030204" pitchFamily="34" charset="0"/>
                <a:cs typeface="Calibri" panose="020F0502020204030204" pitchFamily="34" charset="0"/>
              </a:rPr>
              <a:pPr eaLnBrk="1" hangingPunct="1"/>
              <a:t>16</a:t>
            </a:fld>
            <a:endParaRPr lang="en-US" sz="1200">
              <a:solidFill>
                <a:schemeClr val="tx2"/>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3" name="Tabella 2">
            <a:extLst>
              <a:ext uri="{FF2B5EF4-FFF2-40B4-BE49-F238E27FC236}">
                <a16:creationId xmlns:a16="http://schemas.microsoft.com/office/drawing/2014/main" id="{916D7A47-E0F3-D132-0A34-AB56923D39D3}"/>
              </a:ext>
            </a:extLst>
          </p:cNvPr>
          <p:cNvGraphicFramePr>
            <a:graphicFrameLocks noGrp="1"/>
          </p:cNvGraphicFramePr>
          <p:nvPr>
            <p:extLst>
              <p:ext uri="{D42A27DB-BD31-4B8C-83A1-F6EECF244321}">
                <p14:modId xmlns:p14="http://schemas.microsoft.com/office/powerpoint/2010/main" val="1747048830"/>
              </p:ext>
            </p:extLst>
          </p:nvPr>
        </p:nvGraphicFramePr>
        <p:xfrm>
          <a:off x="396593" y="3432891"/>
          <a:ext cx="2271473" cy="2108200"/>
        </p:xfrm>
        <a:graphic>
          <a:graphicData uri="http://schemas.openxmlformats.org/drawingml/2006/table">
            <a:tbl>
              <a:tblPr firstRow="1" bandRow="1">
                <a:tableStyleId>{5C22544A-7EE6-4342-B048-85BDC9FD1C3A}</a:tableStyleId>
              </a:tblPr>
              <a:tblGrid>
                <a:gridCol w="1121189">
                  <a:extLst>
                    <a:ext uri="{9D8B030D-6E8A-4147-A177-3AD203B41FA5}">
                      <a16:colId xmlns:a16="http://schemas.microsoft.com/office/drawing/2014/main" val="3792381957"/>
                    </a:ext>
                  </a:extLst>
                </a:gridCol>
                <a:gridCol w="1150284">
                  <a:extLst>
                    <a:ext uri="{9D8B030D-6E8A-4147-A177-3AD203B41FA5}">
                      <a16:colId xmlns:a16="http://schemas.microsoft.com/office/drawing/2014/main" val="362536140"/>
                    </a:ext>
                  </a:extLst>
                </a:gridCol>
              </a:tblGrid>
              <a:tr h="370840">
                <a:tc>
                  <a:txBody>
                    <a:bodyPr/>
                    <a:lstStyle/>
                    <a:p>
                      <a:r>
                        <a:rPr lang="it-IT" sz="1200" dirty="0">
                          <a:solidFill>
                            <a:schemeClr val="tx1"/>
                          </a:solidFill>
                        </a:rPr>
                        <a:t>Reddito lavoro dipendente mensile (</a:t>
                      </a:r>
                      <a:r>
                        <a:rPr lang="it-IT" sz="1200" dirty="0" err="1">
                          <a:solidFill>
                            <a:schemeClr val="tx1"/>
                          </a:solidFill>
                        </a:rPr>
                        <a:t>Imp</a:t>
                      </a:r>
                      <a:r>
                        <a:rPr lang="it-IT" sz="1200" dirty="0">
                          <a:solidFill>
                            <a:schemeClr val="tx1"/>
                          </a:solidFill>
                        </a:rPr>
                        <a:t>. IRPEF)</a:t>
                      </a:r>
                    </a:p>
                  </a:txBody>
                  <a:tcPr/>
                </a:tc>
                <a:tc>
                  <a:txBody>
                    <a:bodyPr/>
                    <a:lstStyle/>
                    <a:p>
                      <a:endParaRPr lang="it-IT" sz="1200" b="1" i="1" dirty="0">
                        <a:solidFill>
                          <a:schemeClr val="tx1"/>
                        </a:solidFill>
                      </a:endParaRPr>
                    </a:p>
                    <a:p>
                      <a:r>
                        <a:rPr lang="it-IT" sz="1200" b="1" i="1" dirty="0">
                          <a:solidFill>
                            <a:schemeClr val="tx1"/>
                          </a:solidFill>
                        </a:rPr>
                        <a:t>€ 1.500</a:t>
                      </a:r>
                    </a:p>
                  </a:txBody>
                  <a:tcPr/>
                </a:tc>
                <a:extLst>
                  <a:ext uri="{0D108BD9-81ED-4DB2-BD59-A6C34878D82A}">
                    <a16:rowId xmlns:a16="http://schemas.microsoft.com/office/drawing/2014/main" val="384335218"/>
                  </a:ext>
                </a:extLst>
              </a:tr>
              <a:tr h="370840">
                <a:tc>
                  <a:txBody>
                    <a:bodyPr/>
                    <a:lstStyle/>
                    <a:p>
                      <a:r>
                        <a:rPr lang="it-IT" sz="1200" b="1" dirty="0">
                          <a:solidFill>
                            <a:schemeClr val="tx1"/>
                          </a:solidFill>
                        </a:rPr>
                        <a:t>Fascia di reddito</a:t>
                      </a:r>
                    </a:p>
                  </a:txBody>
                  <a:tcPr/>
                </a:tc>
                <a:tc>
                  <a:txBody>
                    <a:bodyPr/>
                    <a:lstStyle/>
                    <a:p>
                      <a:r>
                        <a:rPr lang="it-IT" sz="1200" b="1" i="1" dirty="0">
                          <a:solidFill>
                            <a:schemeClr val="tx1"/>
                          </a:solidFill>
                        </a:rPr>
                        <a:t>&lt; 20.000</a:t>
                      </a:r>
                    </a:p>
                  </a:txBody>
                  <a:tcPr/>
                </a:tc>
                <a:extLst>
                  <a:ext uri="{0D108BD9-81ED-4DB2-BD59-A6C34878D82A}">
                    <a16:rowId xmlns:a16="http://schemas.microsoft.com/office/drawing/2014/main" val="707524663"/>
                  </a:ext>
                </a:extLst>
              </a:tr>
              <a:tr h="370840">
                <a:tc>
                  <a:txBody>
                    <a:bodyPr/>
                    <a:lstStyle/>
                    <a:p>
                      <a:r>
                        <a:rPr lang="it-IT" sz="1200" b="1" dirty="0">
                          <a:solidFill>
                            <a:schemeClr val="tx1"/>
                          </a:solidFill>
                        </a:rPr>
                        <a:t>Indennità esentasse</a:t>
                      </a:r>
                    </a:p>
                  </a:txBody>
                  <a:tcPr/>
                </a:tc>
                <a:tc>
                  <a:txBody>
                    <a:bodyPr/>
                    <a:lstStyle/>
                    <a:p>
                      <a:r>
                        <a:rPr lang="it-IT" sz="1200" b="1" i="1" dirty="0">
                          <a:solidFill>
                            <a:schemeClr val="tx1"/>
                          </a:solidFill>
                        </a:rPr>
                        <a:t>€ 72</a:t>
                      </a:r>
                    </a:p>
                  </a:txBody>
                  <a:tcPr/>
                </a:tc>
                <a:extLst>
                  <a:ext uri="{0D108BD9-81ED-4DB2-BD59-A6C34878D82A}">
                    <a16:rowId xmlns:a16="http://schemas.microsoft.com/office/drawing/2014/main" val="3585499386"/>
                  </a:ext>
                </a:extLst>
              </a:tr>
              <a:tr h="370840">
                <a:tc>
                  <a:txBody>
                    <a:bodyPr/>
                    <a:lstStyle/>
                    <a:p>
                      <a:r>
                        <a:rPr lang="it-IT" sz="1200" b="1" dirty="0">
                          <a:solidFill>
                            <a:schemeClr val="tx1"/>
                          </a:solidFill>
                        </a:rPr>
                        <a:t>Formula</a:t>
                      </a:r>
                    </a:p>
                  </a:txBody>
                  <a:tcPr/>
                </a:tc>
                <a:tc>
                  <a:txBody>
                    <a:bodyPr/>
                    <a:lstStyle/>
                    <a:p>
                      <a:r>
                        <a:rPr lang="it-IT" sz="1200" b="1" i="1" dirty="0">
                          <a:solidFill>
                            <a:schemeClr val="tx1"/>
                          </a:solidFill>
                        </a:rPr>
                        <a:t>€ 1.500 x 4,8%</a:t>
                      </a:r>
                    </a:p>
                  </a:txBody>
                  <a:tcPr/>
                </a:tc>
                <a:extLst>
                  <a:ext uri="{0D108BD9-81ED-4DB2-BD59-A6C34878D82A}">
                    <a16:rowId xmlns:a16="http://schemas.microsoft.com/office/drawing/2014/main" val="4261747535"/>
                  </a:ext>
                </a:extLst>
              </a:tr>
            </a:tbl>
          </a:graphicData>
        </a:graphic>
      </p:graphicFrame>
      <p:graphicFrame>
        <p:nvGraphicFramePr>
          <p:cNvPr id="7" name="Tabella 6">
            <a:extLst>
              <a:ext uri="{FF2B5EF4-FFF2-40B4-BE49-F238E27FC236}">
                <a16:creationId xmlns:a16="http://schemas.microsoft.com/office/drawing/2014/main" id="{FB17B8B0-50AC-A167-6630-7AC828FC6113}"/>
              </a:ext>
            </a:extLst>
          </p:cNvPr>
          <p:cNvGraphicFramePr>
            <a:graphicFrameLocks noGrp="1"/>
          </p:cNvGraphicFramePr>
          <p:nvPr>
            <p:extLst>
              <p:ext uri="{D42A27DB-BD31-4B8C-83A1-F6EECF244321}">
                <p14:modId xmlns:p14="http://schemas.microsoft.com/office/powerpoint/2010/main" val="3246062364"/>
              </p:ext>
            </p:extLst>
          </p:nvPr>
        </p:nvGraphicFramePr>
        <p:xfrm>
          <a:off x="2968265" y="3445249"/>
          <a:ext cx="2431881" cy="2108200"/>
        </p:xfrm>
        <a:graphic>
          <a:graphicData uri="http://schemas.openxmlformats.org/drawingml/2006/table">
            <a:tbl>
              <a:tblPr firstRow="1" bandRow="1">
                <a:tableStyleId>{5C22544A-7EE6-4342-B048-85BDC9FD1C3A}</a:tableStyleId>
              </a:tblPr>
              <a:tblGrid>
                <a:gridCol w="1200366">
                  <a:extLst>
                    <a:ext uri="{9D8B030D-6E8A-4147-A177-3AD203B41FA5}">
                      <a16:colId xmlns:a16="http://schemas.microsoft.com/office/drawing/2014/main" val="3792381957"/>
                    </a:ext>
                  </a:extLst>
                </a:gridCol>
                <a:gridCol w="1231515">
                  <a:extLst>
                    <a:ext uri="{9D8B030D-6E8A-4147-A177-3AD203B41FA5}">
                      <a16:colId xmlns:a16="http://schemas.microsoft.com/office/drawing/2014/main" val="362536140"/>
                    </a:ext>
                  </a:extLst>
                </a:gridCol>
              </a:tblGrid>
              <a:tr h="346131">
                <a:tc>
                  <a:txBody>
                    <a:bodyPr/>
                    <a:lstStyle/>
                    <a:p>
                      <a:r>
                        <a:rPr lang="it-IT" sz="1200" dirty="0">
                          <a:solidFill>
                            <a:schemeClr val="tx1"/>
                          </a:solidFill>
                        </a:rPr>
                        <a:t>Reddito lavoro dipendente mensile (</a:t>
                      </a:r>
                      <a:r>
                        <a:rPr lang="it-IT" sz="1200" dirty="0" err="1">
                          <a:solidFill>
                            <a:schemeClr val="tx1"/>
                          </a:solidFill>
                        </a:rPr>
                        <a:t>Imp</a:t>
                      </a:r>
                      <a:r>
                        <a:rPr lang="it-IT" sz="1200" dirty="0">
                          <a:solidFill>
                            <a:schemeClr val="tx1"/>
                          </a:solidFill>
                        </a:rPr>
                        <a:t>. IRPEF)</a:t>
                      </a:r>
                    </a:p>
                  </a:txBody>
                  <a:tcPr/>
                </a:tc>
                <a:tc>
                  <a:txBody>
                    <a:bodyPr/>
                    <a:lstStyle/>
                    <a:p>
                      <a:endParaRPr lang="it-IT" sz="1200" b="1" i="1" dirty="0">
                        <a:solidFill>
                          <a:schemeClr val="tx1"/>
                        </a:solidFill>
                      </a:endParaRPr>
                    </a:p>
                    <a:p>
                      <a:r>
                        <a:rPr lang="it-IT" sz="1200" b="1" i="1" dirty="0">
                          <a:solidFill>
                            <a:schemeClr val="tx1"/>
                          </a:solidFill>
                        </a:rPr>
                        <a:t>€ 1.700</a:t>
                      </a:r>
                    </a:p>
                  </a:txBody>
                  <a:tcPr/>
                </a:tc>
                <a:extLst>
                  <a:ext uri="{0D108BD9-81ED-4DB2-BD59-A6C34878D82A}">
                    <a16:rowId xmlns:a16="http://schemas.microsoft.com/office/drawing/2014/main" val="384335218"/>
                  </a:ext>
                </a:extLst>
              </a:tr>
              <a:tr h="370840">
                <a:tc>
                  <a:txBody>
                    <a:bodyPr/>
                    <a:lstStyle/>
                    <a:p>
                      <a:r>
                        <a:rPr lang="it-IT" sz="1200" b="1" dirty="0">
                          <a:solidFill>
                            <a:schemeClr val="tx1"/>
                          </a:solidFill>
                        </a:rPr>
                        <a:t>Fascia di reddito</a:t>
                      </a:r>
                    </a:p>
                  </a:txBody>
                  <a:tcPr/>
                </a:tc>
                <a:tc>
                  <a:txBody>
                    <a:bodyPr/>
                    <a:lstStyle/>
                    <a:p>
                      <a:r>
                        <a:rPr lang="it-IT" sz="1200" b="1" i="1" dirty="0">
                          <a:solidFill>
                            <a:schemeClr val="tx1"/>
                          </a:solidFill>
                        </a:rPr>
                        <a:t> 20.000 / 32.000</a:t>
                      </a:r>
                    </a:p>
                  </a:txBody>
                  <a:tcPr/>
                </a:tc>
                <a:extLst>
                  <a:ext uri="{0D108BD9-81ED-4DB2-BD59-A6C34878D82A}">
                    <a16:rowId xmlns:a16="http://schemas.microsoft.com/office/drawing/2014/main" val="707524663"/>
                  </a:ext>
                </a:extLst>
              </a:tr>
              <a:tr h="370840">
                <a:tc>
                  <a:txBody>
                    <a:bodyPr/>
                    <a:lstStyle/>
                    <a:p>
                      <a:r>
                        <a:rPr lang="it-IT" sz="1200" b="1" dirty="0">
                          <a:solidFill>
                            <a:schemeClr val="tx1"/>
                          </a:solidFill>
                        </a:rPr>
                        <a:t>Indennità esentasse</a:t>
                      </a:r>
                    </a:p>
                  </a:txBody>
                  <a:tcPr/>
                </a:tc>
                <a:tc>
                  <a:txBody>
                    <a:bodyPr/>
                    <a:lstStyle/>
                    <a:p>
                      <a:r>
                        <a:rPr lang="it-IT" sz="1200" b="1" i="1" dirty="0">
                          <a:solidFill>
                            <a:schemeClr val="tx1"/>
                          </a:solidFill>
                        </a:rPr>
                        <a:t>€ 82,20</a:t>
                      </a:r>
                    </a:p>
                  </a:txBody>
                  <a:tcPr/>
                </a:tc>
                <a:extLst>
                  <a:ext uri="{0D108BD9-81ED-4DB2-BD59-A6C34878D82A}">
                    <a16:rowId xmlns:a16="http://schemas.microsoft.com/office/drawing/2014/main" val="3585499386"/>
                  </a:ext>
                </a:extLst>
              </a:tr>
              <a:tr h="370840">
                <a:tc>
                  <a:txBody>
                    <a:bodyPr/>
                    <a:lstStyle/>
                    <a:p>
                      <a:r>
                        <a:rPr lang="it-IT" sz="1200" b="1" dirty="0">
                          <a:solidFill>
                            <a:schemeClr val="tx1"/>
                          </a:solidFill>
                        </a:rPr>
                        <a:t>Formula</a:t>
                      </a:r>
                    </a:p>
                  </a:txBody>
                  <a:tcPr/>
                </a:tc>
                <a:tc>
                  <a:txBody>
                    <a:bodyPr/>
                    <a:lstStyle/>
                    <a:p>
                      <a:r>
                        <a:rPr lang="it-IT" sz="1200" b="1" i="1" dirty="0">
                          <a:solidFill>
                            <a:schemeClr val="tx1"/>
                          </a:solidFill>
                        </a:rPr>
                        <a:t>(1.000/365)x30</a:t>
                      </a:r>
                    </a:p>
                  </a:txBody>
                  <a:tcPr/>
                </a:tc>
                <a:extLst>
                  <a:ext uri="{0D108BD9-81ED-4DB2-BD59-A6C34878D82A}">
                    <a16:rowId xmlns:a16="http://schemas.microsoft.com/office/drawing/2014/main" val="4261747535"/>
                  </a:ext>
                </a:extLst>
              </a:tr>
            </a:tbl>
          </a:graphicData>
        </a:graphic>
      </p:graphicFrame>
      <p:graphicFrame>
        <p:nvGraphicFramePr>
          <p:cNvPr id="8" name="Tabella 7">
            <a:extLst>
              <a:ext uri="{FF2B5EF4-FFF2-40B4-BE49-F238E27FC236}">
                <a16:creationId xmlns:a16="http://schemas.microsoft.com/office/drawing/2014/main" id="{25711252-F62C-34EA-D0AD-F7F94154FF04}"/>
              </a:ext>
            </a:extLst>
          </p:cNvPr>
          <p:cNvGraphicFramePr>
            <a:graphicFrameLocks noGrp="1"/>
          </p:cNvGraphicFramePr>
          <p:nvPr>
            <p:extLst>
              <p:ext uri="{D42A27DB-BD31-4B8C-83A1-F6EECF244321}">
                <p14:modId xmlns:p14="http://schemas.microsoft.com/office/powerpoint/2010/main" val="4049208238"/>
              </p:ext>
            </p:extLst>
          </p:nvPr>
        </p:nvGraphicFramePr>
        <p:xfrm>
          <a:off x="5700345" y="3445249"/>
          <a:ext cx="3178301" cy="2108200"/>
        </p:xfrm>
        <a:graphic>
          <a:graphicData uri="http://schemas.openxmlformats.org/drawingml/2006/table">
            <a:tbl>
              <a:tblPr firstRow="1" bandRow="1">
                <a:tableStyleId>{5C22544A-7EE6-4342-B048-85BDC9FD1C3A}</a:tableStyleId>
              </a:tblPr>
              <a:tblGrid>
                <a:gridCol w="1395818">
                  <a:extLst>
                    <a:ext uri="{9D8B030D-6E8A-4147-A177-3AD203B41FA5}">
                      <a16:colId xmlns:a16="http://schemas.microsoft.com/office/drawing/2014/main" val="3792381957"/>
                    </a:ext>
                  </a:extLst>
                </a:gridCol>
                <a:gridCol w="1782483">
                  <a:extLst>
                    <a:ext uri="{9D8B030D-6E8A-4147-A177-3AD203B41FA5}">
                      <a16:colId xmlns:a16="http://schemas.microsoft.com/office/drawing/2014/main" val="362536140"/>
                    </a:ext>
                  </a:extLst>
                </a:gridCol>
              </a:tblGrid>
              <a:tr h="299984">
                <a:tc>
                  <a:txBody>
                    <a:bodyPr/>
                    <a:lstStyle/>
                    <a:p>
                      <a:r>
                        <a:rPr lang="it-IT" sz="1200" dirty="0">
                          <a:solidFill>
                            <a:schemeClr val="tx1"/>
                          </a:solidFill>
                        </a:rPr>
                        <a:t>Reddito lavoro dipendente mensile (</a:t>
                      </a:r>
                      <a:r>
                        <a:rPr lang="it-IT" sz="1200" dirty="0" err="1">
                          <a:solidFill>
                            <a:schemeClr val="tx1"/>
                          </a:solidFill>
                        </a:rPr>
                        <a:t>Imp</a:t>
                      </a:r>
                      <a:r>
                        <a:rPr lang="it-IT" sz="1200" dirty="0">
                          <a:solidFill>
                            <a:schemeClr val="tx1"/>
                          </a:solidFill>
                        </a:rPr>
                        <a:t>. IRPEF)</a:t>
                      </a:r>
                    </a:p>
                  </a:txBody>
                  <a:tcPr/>
                </a:tc>
                <a:tc>
                  <a:txBody>
                    <a:bodyPr/>
                    <a:lstStyle/>
                    <a:p>
                      <a:endParaRPr lang="it-IT" sz="1200" b="1" i="1" dirty="0">
                        <a:solidFill>
                          <a:schemeClr val="tx1"/>
                        </a:solidFill>
                      </a:endParaRPr>
                    </a:p>
                    <a:p>
                      <a:r>
                        <a:rPr lang="it-IT" sz="1200" b="1" i="1" dirty="0">
                          <a:solidFill>
                            <a:schemeClr val="tx1"/>
                          </a:solidFill>
                        </a:rPr>
                        <a:t>€ 2.500</a:t>
                      </a:r>
                    </a:p>
                  </a:txBody>
                  <a:tcPr/>
                </a:tc>
                <a:extLst>
                  <a:ext uri="{0D108BD9-81ED-4DB2-BD59-A6C34878D82A}">
                    <a16:rowId xmlns:a16="http://schemas.microsoft.com/office/drawing/2014/main" val="384335218"/>
                  </a:ext>
                </a:extLst>
              </a:tr>
              <a:tr h="370840">
                <a:tc>
                  <a:txBody>
                    <a:bodyPr/>
                    <a:lstStyle/>
                    <a:p>
                      <a:r>
                        <a:rPr lang="it-IT" sz="1200" b="1" dirty="0">
                          <a:solidFill>
                            <a:schemeClr val="tx1"/>
                          </a:solidFill>
                        </a:rPr>
                        <a:t>Fascia di reddito</a:t>
                      </a:r>
                    </a:p>
                  </a:txBody>
                  <a:tcPr/>
                </a:tc>
                <a:tc>
                  <a:txBody>
                    <a:bodyPr/>
                    <a:lstStyle/>
                    <a:p>
                      <a:r>
                        <a:rPr lang="it-IT" sz="1200" b="1" i="1" dirty="0">
                          <a:solidFill>
                            <a:schemeClr val="tx1"/>
                          </a:solidFill>
                        </a:rPr>
                        <a:t>32.000 / 40.000</a:t>
                      </a:r>
                    </a:p>
                  </a:txBody>
                  <a:tcPr/>
                </a:tc>
                <a:extLst>
                  <a:ext uri="{0D108BD9-81ED-4DB2-BD59-A6C34878D82A}">
                    <a16:rowId xmlns:a16="http://schemas.microsoft.com/office/drawing/2014/main" val="707524663"/>
                  </a:ext>
                </a:extLst>
              </a:tr>
              <a:tr h="370840">
                <a:tc>
                  <a:txBody>
                    <a:bodyPr/>
                    <a:lstStyle/>
                    <a:p>
                      <a:r>
                        <a:rPr lang="it-IT" sz="1200" b="1" dirty="0">
                          <a:solidFill>
                            <a:schemeClr val="tx1"/>
                          </a:solidFill>
                        </a:rPr>
                        <a:t>Indennità esentasse</a:t>
                      </a:r>
                    </a:p>
                  </a:txBody>
                  <a:tcPr/>
                </a:tc>
                <a:tc>
                  <a:txBody>
                    <a:bodyPr/>
                    <a:lstStyle/>
                    <a:p>
                      <a:r>
                        <a:rPr lang="it-IT" sz="1200" b="1" i="1" dirty="0">
                          <a:solidFill>
                            <a:schemeClr val="tx1"/>
                          </a:solidFill>
                        </a:rPr>
                        <a:t>€ 74,74</a:t>
                      </a:r>
                    </a:p>
                  </a:txBody>
                  <a:tcPr/>
                </a:tc>
                <a:extLst>
                  <a:ext uri="{0D108BD9-81ED-4DB2-BD59-A6C34878D82A}">
                    <a16:rowId xmlns:a16="http://schemas.microsoft.com/office/drawing/2014/main" val="3585499386"/>
                  </a:ext>
                </a:extLst>
              </a:tr>
              <a:tr h="370840">
                <a:tc>
                  <a:txBody>
                    <a:bodyPr/>
                    <a:lstStyle/>
                    <a:p>
                      <a:r>
                        <a:rPr lang="it-IT" sz="1200" b="1" dirty="0">
                          <a:solidFill>
                            <a:schemeClr val="tx1"/>
                          </a:solidFill>
                        </a:rPr>
                        <a:t>Formula</a:t>
                      </a:r>
                    </a:p>
                  </a:txBody>
                  <a:tcPr/>
                </a:tc>
                <a:tc>
                  <a:txBody>
                    <a:bodyPr/>
                    <a:lstStyle/>
                    <a:p>
                      <a:r>
                        <a:rPr lang="it-IT" sz="1200" b="1" i="1" dirty="0">
                          <a:solidFill>
                            <a:schemeClr val="tx1"/>
                          </a:solidFill>
                        </a:rPr>
                        <a:t>{1.000x[40.000-33.000)/8.000]}/365x31</a:t>
                      </a:r>
                    </a:p>
                  </a:txBody>
                  <a:tcPr/>
                </a:tc>
                <a:extLst>
                  <a:ext uri="{0D108BD9-81ED-4DB2-BD59-A6C34878D82A}">
                    <a16:rowId xmlns:a16="http://schemas.microsoft.com/office/drawing/2014/main" val="4261747535"/>
                  </a:ext>
                </a:extLst>
              </a:tr>
            </a:tbl>
          </a:graphicData>
        </a:graphic>
      </p:graphicFrame>
      <p:sp>
        <p:nvSpPr>
          <p:cNvPr id="9" name="Rectangle 3">
            <a:extLst>
              <a:ext uri="{FF2B5EF4-FFF2-40B4-BE49-F238E27FC236}">
                <a16:creationId xmlns:a16="http://schemas.microsoft.com/office/drawing/2014/main" id="{3073B469-AA6E-C55F-5DA8-5CE810E36744}"/>
              </a:ext>
            </a:extLst>
          </p:cNvPr>
          <p:cNvSpPr txBox="1">
            <a:spLocks/>
          </p:cNvSpPr>
          <p:nvPr/>
        </p:nvSpPr>
        <p:spPr>
          <a:xfrm>
            <a:off x="755576" y="2492896"/>
            <a:ext cx="1728192" cy="648072"/>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600"/>
              </a:spcAft>
              <a:buNone/>
            </a:pPr>
            <a:r>
              <a:rPr lang="it-IT" sz="1600" b="1" i="1" dirty="0">
                <a:latin typeface="Tw Cen MT" panose="020B0602020104020603" pitchFamily="34" charset="0"/>
              </a:rPr>
              <a:t>Esempio  1    (Sconto Fiscale)</a:t>
            </a:r>
          </a:p>
        </p:txBody>
      </p:sp>
      <p:sp>
        <p:nvSpPr>
          <p:cNvPr id="10" name="Rectangle 3">
            <a:extLst>
              <a:ext uri="{FF2B5EF4-FFF2-40B4-BE49-F238E27FC236}">
                <a16:creationId xmlns:a16="http://schemas.microsoft.com/office/drawing/2014/main" id="{A06110B4-6001-AFC1-5952-6E0893083495}"/>
              </a:ext>
            </a:extLst>
          </p:cNvPr>
          <p:cNvSpPr txBox="1">
            <a:spLocks/>
          </p:cNvSpPr>
          <p:nvPr/>
        </p:nvSpPr>
        <p:spPr>
          <a:xfrm>
            <a:off x="3131840" y="2459543"/>
            <a:ext cx="1944216" cy="681426"/>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600"/>
              </a:spcAft>
              <a:buNone/>
            </a:pPr>
            <a:r>
              <a:rPr lang="it-IT" sz="1600" b="1" i="1" dirty="0">
                <a:latin typeface="Tw Cen MT" panose="020B0602020104020603" pitchFamily="34" charset="0"/>
              </a:rPr>
              <a:t>Esempio  2   Detrazione Aggiuntiva</a:t>
            </a:r>
          </a:p>
        </p:txBody>
      </p:sp>
      <p:sp>
        <p:nvSpPr>
          <p:cNvPr id="2" name="Rectangle 3">
            <a:extLst>
              <a:ext uri="{FF2B5EF4-FFF2-40B4-BE49-F238E27FC236}">
                <a16:creationId xmlns:a16="http://schemas.microsoft.com/office/drawing/2014/main" id="{609496AE-0842-0047-3CC6-F9CB962D0EAF}"/>
              </a:ext>
            </a:extLst>
          </p:cNvPr>
          <p:cNvSpPr txBox="1">
            <a:spLocks/>
          </p:cNvSpPr>
          <p:nvPr/>
        </p:nvSpPr>
        <p:spPr>
          <a:xfrm>
            <a:off x="6317387" y="2459542"/>
            <a:ext cx="1944216" cy="681426"/>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600"/>
              </a:spcAft>
              <a:buNone/>
            </a:pPr>
            <a:r>
              <a:rPr lang="it-IT" sz="1600" b="1" i="1" dirty="0">
                <a:latin typeface="Tw Cen MT" panose="020B0602020104020603" pitchFamily="34" charset="0"/>
              </a:rPr>
              <a:t>Esempio  3   Detrazione Aggiuntiva</a:t>
            </a:r>
          </a:p>
        </p:txBody>
      </p:sp>
    </p:spTree>
    <p:extLst>
      <p:ext uri="{BB962C8B-B14F-4D97-AF65-F5344CB8AC3E}">
        <p14:creationId xmlns:p14="http://schemas.microsoft.com/office/powerpoint/2010/main" val="4270142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DDB6A-CEFD-B7B8-3939-F65F1EE4FEA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EDDD1B3-C609-15FA-0ED3-6CCB2EB10A5F}"/>
              </a:ext>
            </a:extLst>
          </p:cNvPr>
          <p:cNvSpPr>
            <a:spLocks noGrp="1"/>
          </p:cNvSpPr>
          <p:nvPr>
            <p:ph type="title"/>
          </p:nvPr>
        </p:nvSpPr>
        <p:spPr>
          <a:xfrm>
            <a:off x="323528" y="1124744"/>
            <a:ext cx="6264696" cy="493881"/>
          </a:xfrm>
        </p:spPr>
        <p:txBody>
          <a:bodyPr/>
          <a:lstStyle/>
          <a:p>
            <a:r>
              <a:rPr lang="it-IT" sz="2800" b="1" dirty="0">
                <a:solidFill>
                  <a:srgbClr val="258F96"/>
                </a:solidFill>
                <a:latin typeface="Tw Cen MT" panose="020B0602020104020603" pitchFamily="34" charset="0"/>
              </a:rPr>
              <a:t>DETRAZIONI PER CARICHI DI FAMIGLIA</a:t>
            </a:r>
          </a:p>
        </p:txBody>
      </p:sp>
      <p:sp>
        <p:nvSpPr>
          <p:cNvPr id="6" name="Segnaposto contenuto 5">
            <a:extLst>
              <a:ext uri="{FF2B5EF4-FFF2-40B4-BE49-F238E27FC236}">
                <a16:creationId xmlns:a16="http://schemas.microsoft.com/office/drawing/2014/main" id="{A7A3E2A7-6A2E-3764-BD9E-844D773DFE56}"/>
              </a:ext>
            </a:extLst>
          </p:cNvPr>
          <p:cNvSpPr>
            <a:spLocks noGrp="1"/>
          </p:cNvSpPr>
          <p:nvPr>
            <p:ph idx="1"/>
          </p:nvPr>
        </p:nvSpPr>
        <p:spPr>
          <a:xfrm>
            <a:off x="2411760" y="1890120"/>
            <a:ext cx="6048670" cy="1080120"/>
          </a:xfrm>
          <a:solidFill>
            <a:schemeClr val="bg1"/>
          </a:solidFill>
        </p:spPr>
        <p:txBody>
          <a:bodyPr/>
          <a:lstStyle/>
          <a:p>
            <a:pPr marL="0" indent="0" algn="just">
              <a:buNone/>
            </a:pPr>
            <a:r>
              <a:rPr lang="it-IT" sz="2000" dirty="0">
                <a:latin typeface="Tw Cen MT" panose="020B0602020104020603" pitchFamily="34" charset="0"/>
              </a:rPr>
              <a:t>Con la Legge di Bilancio 2025 sono state apportate modifiche alla disciplina delle detrazioni IRPEF per carichi di famiglia di cui all’art. 12 del TUIR.	</a:t>
            </a:r>
          </a:p>
        </p:txBody>
      </p:sp>
      <p:sp>
        <p:nvSpPr>
          <p:cNvPr id="8" name="CasellaDiTesto 7">
            <a:extLst>
              <a:ext uri="{FF2B5EF4-FFF2-40B4-BE49-F238E27FC236}">
                <a16:creationId xmlns:a16="http://schemas.microsoft.com/office/drawing/2014/main" id="{C71FF17F-8CE4-256F-2694-B2B9D89B3945}"/>
              </a:ext>
            </a:extLst>
          </p:cNvPr>
          <p:cNvSpPr txBox="1"/>
          <p:nvPr/>
        </p:nvSpPr>
        <p:spPr>
          <a:xfrm>
            <a:off x="2411760" y="4687976"/>
            <a:ext cx="6131024" cy="1631216"/>
          </a:xfrm>
          <a:prstGeom prst="rect">
            <a:avLst/>
          </a:prstGeom>
          <a:solidFill>
            <a:schemeClr val="bg1"/>
          </a:solidFill>
          <a:ln>
            <a:solidFill>
              <a:srgbClr val="258F96"/>
            </a:solidFill>
          </a:ln>
        </p:spPr>
        <p:txBody>
          <a:bodyPr wrap="square">
            <a:spAutoFit/>
          </a:bodyPr>
          <a:lstStyle/>
          <a:p>
            <a:pPr marL="285750" indent="-285750">
              <a:spcAft>
                <a:spcPts val="600"/>
              </a:spcAft>
              <a:buFont typeface="Wingdings" panose="05000000000000000000" pitchFamily="2" charset="2"/>
              <a:buChar char="§"/>
            </a:pPr>
            <a:r>
              <a:rPr lang="it-IT" sz="1800" dirty="0">
                <a:latin typeface="Tw Cen MT" panose="020B0602020104020603" pitchFamily="34" charset="0"/>
              </a:rPr>
              <a:t>all’età dei figli a carico</a:t>
            </a:r>
          </a:p>
          <a:p>
            <a:pPr marL="285750" indent="-285750" algn="just">
              <a:spcAft>
                <a:spcPts val="600"/>
              </a:spcAft>
              <a:buFont typeface="Wingdings" panose="05000000000000000000" pitchFamily="2" charset="2"/>
              <a:buChar char="§"/>
            </a:pPr>
            <a:r>
              <a:rPr lang="it-IT" sz="1800" dirty="0">
                <a:latin typeface="Tw Cen MT" panose="020B0602020104020603" pitchFamily="34" charset="0"/>
              </a:rPr>
              <a:t>agli altri familiari a carico, diversi dal coniuge non legalmente ed effettivamente separato e dai figli</a:t>
            </a:r>
          </a:p>
          <a:p>
            <a:pPr marL="285750" indent="-285750" algn="just">
              <a:spcAft>
                <a:spcPts val="600"/>
              </a:spcAft>
              <a:buFont typeface="Wingdings" panose="05000000000000000000" pitchFamily="2" charset="2"/>
              <a:buChar char="§"/>
            </a:pPr>
            <a:r>
              <a:rPr lang="it-IT" sz="1800" dirty="0">
                <a:latin typeface="Tw Cen MT" panose="020B0602020104020603" pitchFamily="34" charset="0"/>
              </a:rPr>
              <a:t>ai cittadini extracomunitari residenti in Italia con familiari all’estero</a:t>
            </a:r>
          </a:p>
        </p:txBody>
      </p:sp>
      <p:sp>
        <p:nvSpPr>
          <p:cNvPr id="11" name="CasellaDiTesto 10">
            <a:extLst>
              <a:ext uri="{FF2B5EF4-FFF2-40B4-BE49-F238E27FC236}">
                <a16:creationId xmlns:a16="http://schemas.microsoft.com/office/drawing/2014/main" id="{69A1395C-7C7E-13C4-7284-5D016428DD6E}"/>
              </a:ext>
            </a:extLst>
          </p:cNvPr>
          <p:cNvSpPr txBox="1"/>
          <p:nvPr/>
        </p:nvSpPr>
        <p:spPr>
          <a:xfrm>
            <a:off x="2411760" y="3429000"/>
            <a:ext cx="6048670" cy="369332"/>
          </a:xfrm>
          <a:prstGeom prst="rect">
            <a:avLst/>
          </a:prstGeom>
          <a:solidFill>
            <a:schemeClr val="bg1"/>
          </a:solidFill>
        </p:spPr>
        <p:txBody>
          <a:bodyPr wrap="square">
            <a:spAutoFit/>
          </a:bodyPr>
          <a:lstStyle/>
          <a:p>
            <a:pPr algn="just"/>
            <a:r>
              <a:rPr lang="it-IT" sz="1800" dirty="0">
                <a:latin typeface="Tw Cen MT" panose="020B0602020104020603" pitchFamily="34" charset="0"/>
              </a:rPr>
              <a:t>Gli interventi riguardano le detrazioni con riferimento a:</a:t>
            </a:r>
          </a:p>
        </p:txBody>
      </p:sp>
      <p:sp>
        <p:nvSpPr>
          <p:cNvPr id="12" name="Freccia in giù 11">
            <a:extLst>
              <a:ext uri="{FF2B5EF4-FFF2-40B4-BE49-F238E27FC236}">
                <a16:creationId xmlns:a16="http://schemas.microsoft.com/office/drawing/2014/main" id="{67FF0B9C-EE3F-AD48-F76F-818C27F98647}"/>
              </a:ext>
            </a:extLst>
          </p:cNvPr>
          <p:cNvSpPr/>
          <p:nvPr/>
        </p:nvSpPr>
        <p:spPr>
          <a:xfrm>
            <a:off x="4788024" y="3950312"/>
            <a:ext cx="484632" cy="576064"/>
          </a:xfrm>
          <a:prstGeom prst="down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corrimento verticale 12">
            <a:extLst>
              <a:ext uri="{FF2B5EF4-FFF2-40B4-BE49-F238E27FC236}">
                <a16:creationId xmlns:a16="http://schemas.microsoft.com/office/drawing/2014/main" id="{9E33B916-D446-B556-F0D7-A0774C1396C6}"/>
              </a:ext>
            </a:extLst>
          </p:cNvPr>
          <p:cNvSpPr/>
          <p:nvPr/>
        </p:nvSpPr>
        <p:spPr>
          <a:xfrm>
            <a:off x="107504" y="2390255"/>
            <a:ext cx="1800200" cy="2816153"/>
          </a:xfrm>
          <a:prstGeom prst="verticalScroll">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n>
                  <a:solidFill>
                    <a:srgbClr val="C00000"/>
                  </a:solidFill>
                </a:ln>
                <a:solidFill>
                  <a:srgbClr val="C00000"/>
                </a:solidFill>
              </a:rPr>
              <a:t>Decorrenza delle misure dal 1/1/2025</a:t>
            </a:r>
          </a:p>
        </p:txBody>
      </p:sp>
      <p:sp>
        <p:nvSpPr>
          <p:cNvPr id="4" name="Segnaposto numero diapositiva 3">
            <a:extLst>
              <a:ext uri="{FF2B5EF4-FFF2-40B4-BE49-F238E27FC236}">
                <a16:creationId xmlns:a16="http://schemas.microsoft.com/office/drawing/2014/main" id="{C2872F74-D073-9282-E38E-D7CA550D16F6}"/>
              </a:ext>
            </a:extLst>
          </p:cNvPr>
          <p:cNvSpPr>
            <a:spLocks noGrp="1"/>
          </p:cNvSpPr>
          <p:nvPr>
            <p:ph type="sldNum" sz="quarter" idx="4"/>
          </p:nvPr>
        </p:nvSpPr>
        <p:spPr/>
        <p:txBody>
          <a:bodyPr/>
          <a:lstStyle/>
          <a:p>
            <a:fld id="{CED3AD7C-6C82-42B1-BD72-B96BDDF1B4B9}" type="slidenum">
              <a:rPr lang="it-IT" smtClean="0">
                <a:solidFill>
                  <a:schemeClr val="tx1"/>
                </a:solidFill>
              </a:rPr>
              <a:pPr/>
              <a:t>17</a:t>
            </a:fld>
            <a:endParaRPr lang="it-IT" dirty="0">
              <a:solidFill>
                <a:schemeClr val="tx1"/>
              </a:solidFill>
            </a:endParaRPr>
          </a:p>
        </p:txBody>
      </p:sp>
    </p:spTree>
    <p:extLst>
      <p:ext uri="{BB962C8B-B14F-4D97-AF65-F5344CB8AC3E}">
        <p14:creationId xmlns:p14="http://schemas.microsoft.com/office/powerpoint/2010/main" val="3312195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766743-8940-497E-8A6E-66CB6599AD91}"/>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FAE4AFDC-4FAA-EA2C-8FCF-3D0E0ED64607}"/>
              </a:ext>
            </a:extLst>
          </p:cNvPr>
          <p:cNvSpPr>
            <a:spLocks noGrp="1"/>
          </p:cNvSpPr>
          <p:nvPr>
            <p:ph type="title"/>
          </p:nvPr>
        </p:nvSpPr>
        <p:spPr>
          <a:xfrm>
            <a:off x="179512" y="1124744"/>
            <a:ext cx="7848872" cy="504056"/>
          </a:xfrm>
        </p:spPr>
        <p:txBody>
          <a:bodyPr/>
          <a:lstStyle/>
          <a:p>
            <a:r>
              <a:rPr lang="it-IT" sz="2500" b="1" dirty="0">
                <a:solidFill>
                  <a:srgbClr val="258F96"/>
                </a:solidFill>
                <a:effectLst/>
                <a:latin typeface="Tw Cen MT" panose="020B0602020104020603" pitchFamily="34" charset="0"/>
                <a:ea typeface="Calibri" panose="020F0502020204030204" pitchFamily="34" charset="0"/>
                <a:cs typeface="Calibri" panose="020F0502020204030204" pitchFamily="34" charset="0"/>
              </a:rPr>
              <a:t>LA MODIFICA DEI LIMITI DI ETA’ PER I FIGLI A CARICO</a:t>
            </a:r>
            <a:endParaRPr lang="it-IT" sz="2500" b="1" dirty="0">
              <a:solidFill>
                <a:srgbClr val="258F96"/>
              </a:solidFill>
              <a:latin typeface="Tw Cen MT" panose="020B0602020104020603" pitchFamily="34" charset="0"/>
            </a:endParaRPr>
          </a:p>
        </p:txBody>
      </p:sp>
      <p:sp>
        <p:nvSpPr>
          <p:cNvPr id="3" name="CasellaDiTesto 2">
            <a:extLst>
              <a:ext uri="{FF2B5EF4-FFF2-40B4-BE49-F238E27FC236}">
                <a16:creationId xmlns:a16="http://schemas.microsoft.com/office/drawing/2014/main" id="{97FCDB59-00B8-5E75-E6B3-4E6C535D3454}"/>
              </a:ext>
            </a:extLst>
          </p:cNvPr>
          <p:cNvSpPr txBox="1"/>
          <p:nvPr/>
        </p:nvSpPr>
        <p:spPr>
          <a:xfrm>
            <a:off x="1979712" y="1846855"/>
            <a:ext cx="6408712" cy="1323439"/>
          </a:xfrm>
          <a:prstGeom prst="rect">
            <a:avLst/>
          </a:prstGeom>
          <a:solidFill>
            <a:srgbClr val="FFFFFF"/>
          </a:solidFill>
          <a:ln w="19050">
            <a:solidFill>
              <a:srgbClr val="258F96"/>
            </a:solidFill>
          </a:ln>
        </p:spPr>
        <p:txBody>
          <a:bodyPr wrap="square" rtlCol="0">
            <a:spAutoFit/>
          </a:bodyPr>
          <a:lstStyle/>
          <a:p>
            <a:pPr algn="just"/>
            <a:r>
              <a:rPr lang="it-IT" sz="2000" b="0" i="0" u="none" strike="noStrike" baseline="0" dirty="0">
                <a:latin typeface="Tw Cen MT" panose="020B0602020104020603" pitchFamily="34" charset="0"/>
              </a:rPr>
              <a:t>La </a:t>
            </a:r>
            <a:r>
              <a:rPr lang="it-IT" sz="2000" b="0" i="0" dirty="0">
                <a:solidFill>
                  <a:srgbClr val="222222"/>
                </a:solidFill>
                <a:effectLst/>
                <a:latin typeface="Tw Cen MT" panose="020B0602020104020603" pitchFamily="34" charset="0"/>
              </a:rPr>
              <a:t>legge 30 dicembre 2024 n. 207 </a:t>
            </a:r>
            <a:r>
              <a:rPr lang="it-IT" sz="2000" b="0" i="0" dirty="0">
                <a:effectLst/>
                <a:latin typeface="Tw Cen MT" panose="020B0602020104020603" pitchFamily="34" charset="0"/>
              </a:rPr>
              <a:t>(legge di bilancio 2025) apporta una </a:t>
            </a:r>
            <a:r>
              <a:rPr lang="it-IT" sz="2000" b="0" i="0" u="sng" dirty="0">
                <a:effectLst/>
                <a:latin typeface="Tw Cen MT" panose="020B0602020104020603" pitchFamily="34" charset="0"/>
              </a:rPr>
              <a:t>modifica </a:t>
            </a:r>
            <a:r>
              <a:rPr lang="it-IT" sz="2000" b="0" i="0" u="sng" strike="noStrike" baseline="0" dirty="0">
                <a:latin typeface="Tw Cen MT" panose="020B0602020104020603" pitchFamily="34" charset="0"/>
              </a:rPr>
              <a:t>all’articolo 12</a:t>
            </a:r>
            <a:r>
              <a:rPr lang="it-IT" sz="2000" b="0" i="0" u="none" strike="noStrike" baseline="0" dirty="0">
                <a:latin typeface="Tw Cen MT" panose="020B0602020104020603" pitchFamily="34" charset="0"/>
              </a:rPr>
              <a:t>, comma 1, lettera c, del Tuir, stabilendo che per figli a carico, ai fini della detrazione Irpef, si intendono:</a:t>
            </a:r>
          </a:p>
        </p:txBody>
      </p:sp>
      <p:pic>
        <p:nvPicPr>
          <p:cNvPr id="12" name="Elemento grafico 11" descr="Famiglia con figlio contorno">
            <a:extLst>
              <a:ext uri="{FF2B5EF4-FFF2-40B4-BE49-F238E27FC236}">
                <a16:creationId xmlns:a16="http://schemas.microsoft.com/office/drawing/2014/main" id="{92A090FE-7D9B-E856-E7BB-4A3DB990230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7544" y="3284984"/>
            <a:ext cx="1080120" cy="1055150"/>
          </a:xfrm>
          <a:prstGeom prst="rect">
            <a:avLst/>
          </a:prstGeom>
        </p:spPr>
      </p:pic>
      <p:sp>
        <p:nvSpPr>
          <p:cNvPr id="5" name="Segnaposto numero diapositiva 4">
            <a:extLst>
              <a:ext uri="{FF2B5EF4-FFF2-40B4-BE49-F238E27FC236}">
                <a16:creationId xmlns:a16="http://schemas.microsoft.com/office/drawing/2014/main" id="{C5B416C3-52E0-342F-957E-A20C59D7529A}"/>
              </a:ext>
            </a:extLst>
          </p:cNvPr>
          <p:cNvSpPr>
            <a:spLocks noGrp="1"/>
          </p:cNvSpPr>
          <p:nvPr>
            <p:ph type="sldNum" sz="quarter" idx="4"/>
          </p:nvPr>
        </p:nvSpPr>
        <p:spPr/>
        <p:txBody>
          <a:bodyPr/>
          <a:lstStyle/>
          <a:p>
            <a:fld id="{CED3AD7C-6C82-42B1-BD72-B96BDDF1B4B9}" type="slidenum">
              <a:rPr lang="it-IT" smtClean="0">
                <a:solidFill>
                  <a:srgbClr val="0F4B0F"/>
                </a:solidFill>
              </a:rPr>
              <a:pPr/>
              <a:t>18</a:t>
            </a:fld>
            <a:endParaRPr lang="it-IT" dirty="0">
              <a:solidFill>
                <a:srgbClr val="0F4B0F"/>
              </a:solidFill>
            </a:endParaRPr>
          </a:p>
        </p:txBody>
      </p:sp>
      <p:sp>
        <p:nvSpPr>
          <p:cNvPr id="6" name="CasellaDiTesto 5">
            <a:extLst>
              <a:ext uri="{FF2B5EF4-FFF2-40B4-BE49-F238E27FC236}">
                <a16:creationId xmlns:a16="http://schemas.microsoft.com/office/drawing/2014/main" id="{9A523BE0-E909-0C53-F281-8DA7FC592DB6}"/>
              </a:ext>
            </a:extLst>
          </p:cNvPr>
          <p:cNvSpPr txBox="1"/>
          <p:nvPr/>
        </p:nvSpPr>
        <p:spPr>
          <a:xfrm>
            <a:off x="2890753" y="3524527"/>
            <a:ext cx="4586630" cy="1477328"/>
          </a:xfrm>
          <a:prstGeom prst="rect">
            <a:avLst/>
          </a:prstGeom>
          <a:solidFill>
            <a:schemeClr val="bg1"/>
          </a:solidFill>
          <a:ln>
            <a:solidFill>
              <a:srgbClr val="C00000"/>
            </a:solidFill>
          </a:ln>
        </p:spPr>
        <p:txBody>
          <a:bodyPr wrap="square">
            <a:spAutoFit/>
          </a:bodyPr>
          <a:lstStyle/>
          <a:p>
            <a:pPr algn="ctr"/>
            <a:r>
              <a:rPr lang="it-IT" sz="1800" b="0" i="0" u="none" strike="noStrike" baseline="0" dirty="0">
                <a:latin typeface="Tw Cen MT" panose="020B0602020104020603" pitchFamily="34" charset="0"/>
              </a:rPr>
              <a:t>quelli di età compresa tra i 21 anni compiuti e i 29 anni 364 giorni </a:t>
            </a:r>
            <a:r>
              <a:rPr lang="it-IT" sz="1800" b="0" i="0" u="none" strike="noStrike" baseline="0" dirty="0">
                <a:solidFill>
                  <a:srgbClr val="C00000"/>
                </a:solidFill>
                <a:latin typeface="Tw Cen MT" panose="020B0602020104020603" pitchFamily="34" charset="0"/>
              </a:rPr>
              <a:t>(in precedenza non era prevista una età massima</a:t>
            </a:r>
            <a:r>
              <a:rPr lang="it-IT" sz="1800" b="0" i="0" u="none" strike="noStrike" baseline="0" dirty="0">
                <a:latin typeface="Tw Cen MT" panose="020B0602020104020603" pitchFamily="34" charset="0"/>
              </a:rPr>
              <a:t>!), con reddito complessivo non superiore a € 2.840,51 (€4.000,00 fino a 24 anni di età).</a:t>
            </a:r>
            <a:endParaRPr lang="it-IT" dirty="0"/>
          </a:p>
        </p:txBody>
      </p:sp>
      <p:sp>
        <p:nvSpPr>
          <p:cNvPr id="8" name="CasellaDiTesto 7">
            <a:extLst>
              <a:ext uri="{FF2B5EF4-FFF2-40B4-BE49-F238E27FC236}">
                <a16:creationId xmlns:a16="http://schemas.microsoft.com/office/drawing/2014/main" id="{426A3F60-11E1-3FBE-6BD2-A82432A2AD23}"/>
              </a:ext>
            </a:extLst>
          </p:cNvPr>
          <p:cNvSpPr txBox="1"/>
          <p:nvPr/>
        </p:nvSpPr>
        <p:spPr>
          <a:xfrm>
            <a:off x="899592" y="5445224"/>
            <a:ext cx="7488832" cy="646331"/>
          </a:xfrm>
          <a:prstGeom prst="rect">
            <a:avLst/>
          </a:prstGeom>
          <a:solidFill>
            <a:schemeClr val="bg1"/>
          </a:solidFill>
          <a:ln>
            <a:solidFill>
              <a:srgbClr val="258F96"/>
            </a:solidFill>
          </a:ln>
        </p:spPr>
        <p:txBody>
          <a:bodyPr wrap="square">
            <a:spAutoFit/>
          </a:bodyPr>
          <a:lstStyle/>
          <a:p>
            <a:pPr algn="just"/>
            <a:r>
              <a:rPr lang="it-IT" sz="1800" dirty="0">
                <a:latin typeface="Tw Cen MT" panose="020B0602020104020603" pitchFamily="34" charset="0"/>
              </a:rPr>
              <a:t>Resta confermato l’importo della detrazione, pari a € 950 annuali, </a:t>
            </a:r>
            <a:r>
              <a:rPr lang="it-IT" sz="1800" b="0" i="0" dirty="0">
                <a:effectLst/>
                <a:latin typeface="Tw Cen MT" panose="020B0602020104020603" pitchFamily="34" charset="0"/>
              </a:rPr>
              <a:t>da parametrare al reddito del genitore che la richiede</a:t>
            </a:r>
            <a:r>
              <a:rPr lang="it-IT" sz="1800" dirty="0">
                <a:latin typeface="Tw Cen MT" panose="020B0602020104020603" pitchFamily="34" charset="0"/>
              </a:rPr>
              <a:t>.</a:t>
            </a:r>
          </a:p>
        </p:txBody>
      </p:sp>
    </p:spTree>
    <p:extLst>
      <p:ext uri="{BB962C8B-B14F-4D97-AF65-F5344CB8AC3E}">
        <p14:creationId xmlns:p14="http://schemas.microsoft.com/office/powerpoint/2010/main" val="1375987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3DF7D8-FB0C-A154-E2B8-76F66A3BEB6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AD9D4DA-3EE6-860E-BAD6-3FE7B58BC8FE}"/>
              </a:ext>
            </a:extLst>
          </p:cNvPr>
          <p:cNvSpPr>
            <a:spLocks noGrp="1"/>
          </p:cNvSpPr>
          <p:nvPr>
            <p:ph type="title"/>
          </p:nvPr>
        </p:nvSpPr>
        <p:spPr>
          <a:xfrm>
            <a:off x="179512" y="1124744"/>
            <a:ext cx="6192688" cy="504056"/>
          </a:xfrm>
        </p:spPr>
        <p:txBody>
          <a:bodyPr/>
          <a:lstStyle/>
          <a:p>
            <a:pPr algn="l"/>
            <a:r>
              <a:rPr lang="it-IT" sz="2500" b="1" dirty="0">
                <a:solidFill>
                  <a:srgbClr val="258F96"/>
                </a:solidFill>
                <a:effectLst/>
                <a:latin typeface="Tw Cen MT" panose="020B0602020104020603" pitchFamily="34" charset="0"/>
                <a:ea typeface="Calibri" panose="020F0502020204030204" pitchFamily="34" charset="0"/>
                <a:cs typeface="Calibri" panose="020F0502020204030204" pitchFamily="34" charset="0"/>
              </a:rPr>
              <a:t>DETRAZIONI PER </a:t>
            </a:r>
            <a:r>
              <a:rPr lang="it-IT" sz="2500" b="1" dirty="0">
                <a:solidFill>
                  <a:srgbClr val="258F96"/>
                </a:solidFill>
                <a:latin typeface="Tw Cen MT" panose="020B0602020104020603" pitchFamily="34" charset="0"/>
                <a:ea typeface="Calibri" panose="020F0502020204030204" pitchFamily="34" charset="0"/>
                <a:cs typeface="Calibri" panose="020F0502020204030204" pitchFamily="34" charset="0"/>
              </a:rPr>
              <a:t>FIGLI </a:t>
            </a:r>
            <a:r>
              <a:rPr lang="it-IT" sz="2500" b="1" dirty="0">
                <a:solidFill>
                  <a:srgbClr val="258F96"/>
                </a:solidFill>
                <a:effectLst/>
                <a:latin typeface="Tw Cen MT" panose="020B0602020104020603" pitchFamily="34" charset="0"/>
                <a:ea typeface="Calibri" panose="020F0502020204030204" pitchFamily="34" charset="0"/>
                <a:cs typeface="Calibri" panose="020F0502020204030204" pitchFamily="34" charset="0"/>
              </a:rPr>
              <a:t>A CARICO</a:t>
            </a:r>
            <a:endParaRPr lang="it-IT" sz="2500" b="1" dirty="0">
              <a:solidFill>
                <a:srgbClr val="258F96"/>
              </a:solidFill>
              <a:latin typeface="Tw Cen MT" panose="020B0602020104020603" pitchFamily="34" charset="0"/>
            </a:endParaRPr>
          </a:p>
        </p:txBody>
      </p:sp>
      <p:sp>
        <p:nvSpPr>
          <p:cNvPr id="3" name="CasellaDiTesto 2">
            <a:extLst>
              <a:ext uri="{FF2B5EF4-FFF2-40B4-BE49-F238E27FC236}">
                <a16:creationId xmlns:a16="http://schemas.microsoft.com/office/drawing/2014/main" id="{B22CD9ED-97AC-DCBA-5ACE-738B82BAF29B}"/>
              </a:ext>
            </a:extLst>
          </p:cNvPr>
          <p:cNvSpPr txBox="1"/>
          <p:nvPr/>
        </p:nvSpPr>
        <p:spPr>
          <a:xfrm>
            <a:off x="1979712" y="1846855"/>
            <a:ext cx="6300700" cy="707886"/>
          </a:xfrm>
          <a:prstGeom prst="rect">
            <a:avLst/>
          </a:prstGeom>
          <a:solidFill>
            <a:srgbClr val="FFFFFF"/>
          </a:solidFill>
          <a:ln w="19050">
            <a:solidFill>
              <a:srgbClr val="258F96"/>
            </a:solidFill>
          </a:ln>
        </p:spPr>
        <p:txBody>
          <a:bodyPr wrap="square" rtlCol="0">
            <a:spAutoFit/>
          </a:bodyPr>
          <a:lstStyle/>
          <a:p>
            <a:pPr algn="just"/>
            <a:r>
              <a:rPr lang="it-IT" sz="2000" b="0" i="0" u="none" strike="noStrike" baseline="0" dirty="0">
                <a:latin typeface="Tw Cen MT" panose="020B0602020104020603" pitchFamily="34" charset="0"/>
              </a:rPr>
              <a:t>Le detrazioni IRPEF per figli fiscalmente a carico spettano ora in relazione a:</a:t>
            </a:r>
          </a:p>
        </p:txBody>
      </p:sp>
      <p:pic>
        <p:nvPicPr>
          <p:cNvPr id="12" name="Elemento grafico 11" descr="Famiglia con figlio contorno">
            <a:extLst>
              <a:ext uri="{FF2B5EF4-FFF2-40B4-BE49-F238E27FC236}">
                <a16:creationId xmlns:a16="http://schemas.microsoft.com/office/drawing/2014/main" id="{1CEF88E1-915D-BD11-7442-D1016979D9D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5536" y="2517866"/>
            <a:ext cx="1080120" cy="1055150"/>
          </a:xfrm>
          <a:prstGeom prst="rect">
            <a:avLst/>
          </a:prstGeom>
        </p:spPr>
      </p:pic>
      <p:sp>
        <p:nvSpPr>
          <p:cNvPr id="4" name="CasellaDiTesto 3">
            <a:extLst>
              <a:ext uri="{FF2B5EF4-FFF2-40B4-BE49-F238E27FC236}">
                <a16:creationId xmlns:a16="http://schemas.microsoft.com/office/drawing/2014/main" id="{B5F81BC4-BB08-C5BB-00E4-29CA6CE31BBB}"/>
              </a:ext>
            </a:extLst>
          </p:cNvPr>
          <p:cNvSpPr txBox="1"/>
          <p:nvPr/>
        </p:nvSpPr>
        <p:spPr>
          <a:xfrm>
            <a:off x="1979712" y="2852936"/>
            <a:ext cx="6300700" cy="1277273"/>
          </a:xfrm>
          <a:prstGeom prst="rect">
            <a:avLst/>
          </a:prstGeom>
          <a:solidFill>
            <a:schemeClr val="bg1"/>
          </a:solidFill>
          <a:ln>
            <a:solidFill>
              <a:srgbClr val="258F96"/>
            </a:solidFill>
          </a:ln>
        </p:spPr>
        <p:txBody>
          <a:bodyPr wrap="square">
            <a:spAutoFit/>
          </a:bodyPr>
          <a:lstStyle/>
          <a:p>
            <a:pPr marL="285750" indent="-285750">
              <a:spcAft>
                <a:spcPts val="600"/>
              </a:spcAft>
              <a:buFont typeface="Wingdings" panose="05000000000000000000" pitchFamily="2" charset="2"/>
              <a:buChar char="§"/>
            </a:pPr>
            <a:r>
              <a:rPr lang="it-IT" dirty="0">
                <a:latin typeface="Tw Cen MT" panose="020B0602020104020603" pitchFamily="34" charset="0"/>
              </a:rPr>
              <a:t>Figli di età pari o superiore a 21 anni ma inferiore a 30 anni, non disabili</a:t>
            </a:r>
          </a:p>
          <a:p>
            <a:pPr marL="285750" indent="-285750">
              <a:spcAft>
                <a:spcPts val="600"/>
              </a:spcAft>
              <a:buFont typeface="Wingdings" panose="05000000000000000000" pitchFamily="2" charset="2"/>
              <a:buChar char="§"/>
            </a:pPr>
            <a:r>
              <a:rPr lang="it-IT" sz="1800" dirty="0">
                <a:latin typeface="Tw Cen MT" panose="020B0602020104020603" pitchFamily="34" charset="0"/>
              </a:rPr>
              <a:t>Ciascun figlio di età pari o superiore a 21 anni con disabilità accertata (L. 104/92)</a:t>
            </a:r>
          </a:p>
        </p:txBody>
      </p:sp>
      <p:sp>
        <p:nvSpPr>
          <p:cNvPr id="5" name="CasellaDiTesto 4">
            <a:extLst>
              <a:ext uri="{FF2B5EF4-FFF2-40B4-BE49-F238E27FC236}">
                <a16:creationId xmlns:a16="http://schemas.microsoft.com/office/drawing/2014/main" id="{8EF3E23C-B7CC-DEAB-61F0-6BAEB1E734F5}"/>
              </a:ext>
            </a:extLst>
          </p:cNvPr>
          <p:cNvSpPr txBox="1"/>
          <p:nvPr/>
        </p:nvSpPr>
        <p:spPr>
          <a:xfrm>
            <a:off x="1475656" y="4478525"/>
            <a:ext cx="6804756" cy="923330"/>
          </a:xfrm>
          <a:prstGeom prst="rect">
            <a:avLst/>
          </a:prstGeom>
          <a:solidFill>
            <a:schemeClr val="bg1"/>
          </a:solidFill>
          <a:ln w="28575">
            <a:solidFill>
              <a:srgbClr val="C00000"/>
            </a:solidFill>
            <a:prstDash val="sysDot"/>
          </a:ln>
        </p:spPr>
        <p:txBody>
          <a:bodyPr wrap="square">
            <a:spAutoFit/>
          </a:bodyPr>
          <a:lstStyle/>
          <a:p>
            <a:pPr>
              <a:spcAft>
                <a:spcPts val="600"/>
              </a:spcAft>
            </a:pPr>
            <a:r>
              <a:rPr lang="it-IT" sz="1800" dirty="0">
                <a:ln>
                  <a:solidFill>
                    <a:schemeClr val="tx1"/>
                  </a:solidFill>
                  <a:prstDash val="sysDot"/>
                </a:ln>
                <a:latin typeface="Tw Cen MT" panose="020B0602020104020603" pitchFamily="34" charset="0"/>
              </a:rPr>
              <a:t>Dal 1/1/25 sono abolite le detrazioni IRPEF per i figli a carico con più di 30 anni di età non disabili, mentre fino al 2024 non c’erano limiti di età massima</a:t>
            </a:r>
          </a:p>
        </p:txBody>
      </p:sp>
      <p:pic>
        <p:nvPicPr>
          <p:cNvPr id="6" name="Elemento grafico 5" descr="Mano alzata contorno">
            <a:extLst>
              <a:ext uri="{FF2B5EF4-FFF2-40B4-BE49-F238E27FC236}">
                <a16:creationId xmlns:a16="http://schemas.microsoft.com/office/drawing/2014/main" id="{8CEA4596-5B2E-828C-C2EF-56B8D765FD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5536" y="4442207"/>
            <a:ext cx="914400" cy="914400"/>
          </a:xfrm>
          <a:prstGeom prst="rect">
            <a:avLst/>
          </a:prstGeom>
        </p:spPr>
      </p:pic>
      <p:sp>
        <p:nvSpPr>
          <p:cNvPr id="8" name="Segnaposto numero diapositiva 7">
            <a:extLst>
              <a:ext uri="{FF2B5EF4-FFF2-40B4-BE49-F238E27FC236}">
                <a16:creationId xmlns:a16="http://schemas.microsoft.com/office/drawing/2014/main" id="{98F19091-9171-19A5-3867-1E1312C9DDE8}"/>
              </a:ext>
            </a:extLst>
          </p:cNvPr>
          <p:cNvSpPr>
            <a:spLocks noGrp="1"/>
          </p:cNvSpPr>
          <p:nvPr>
            <p:ph type="sldNum" sz="quarter" idx="4"/>
          </p:nvPr>
        </p:nvSpPr>
        <p:spPr/>
        <p:txBody>
          <a:bodyPr/>
          <a:lstStyle/>
          <a:p>
            <a:fld id="{CED3AD7C-6C82-42B1-BD72-B96BDDF1B4B9}" type="slidenum">
              <a:rPr lang="it-IT" smtClean="0">
                <a:solidFill>
                  <a:srgbClr val="0F4B0F"/>
                </a:solidFill>
              </a:rPr>
              <a:pPr/>
              <a:t>19</a:t>
            </a:fld>
            <a:endParaRPr lang="it-IT" dirty="0">
              <a:solidFill>
                <a:srgbClr val="0F4B0F"/>
              </a:solidFill>
            </a:endParaRPr>
          </a:p>
        </p:txBody>
      </p:sp>
      <p:sp>
        <p:nvSpPr>
          <p:cNvPr id="7" name="CasellaDiTesto 6">
            <a:extLst>
              <a:ext uri="{FF2B5EF4-FFF2-40B4-BE49-F238E27FC236}">
                <a16:creationId xmlns:a16="http://schemas.microsoft.com/office/drawing/2014/main" id="{548C2DF2-C0C5-24E8-29A5-A57DCDB213ED}"/>
              </a:ext>
            </a:extLst>
          </p:cNvPr>
          <p:cNvSpPr txBox="1"/>
          <p:nvPr/>
        </p:nvSpPr>
        <p:spPr>
          <a:xfrm>
            <a:off x="1475656" y="5808886"/>
            <a:ext cx="6804756" cy="646331"/>
          </a:xfrm>
          <a:prstGeom prst="rect">
            <a:avLst/>
          </a:prstGeom>
          <a:solidFill>
            <a:schemeClr val="bg1"/>
          </a:solidFill>
          <a:ln w="28575">
            <a:solidFill>
              <a:srgbClr val="C00000"/>
            </a:solidFill>
            <a:prstDash val="sysDot"/>
          </a:ln>
        </p:spPr>
        <p:txBody>
          <a:bodyPr wrap="square">
            <a:spAutoFit/>
          </a:bodyPr>
          <a:lstStyle/>
          <a:p>
            <a:pPr>
              <a:spcAft>
                <a:spcPts val="600"/>
              </a:spcAft>
            </a:pPr>
            <a:r>
              <a:rPr lang="it-IT" dirty="0">
                <a:ln>
                  <a:solidFill>
                    <a:schemeClr val="tx1"/>
                  </a:solidFill>
                  <a:prstDash val="sysDot"/>
                </a:ln>
                <a:latin typeface="Tw Cen MT" panose="020B0602020104020603" pitchFamily="34" charset="0"/>
              </a:rPr>
              <a:t>Per i figli con meno di 21 anni le detrazioni sono sostituite, a decorrere dal 1/3/2022, dall’Assegno Unico Universale</a:t>
            </a:r>
            <a:endParaRPr lang="it-IT" sz="1800" dirty="0">
              <a:ln>
                <a:solidFill>
                  <a:schemeClr val="tx1"/>
                </a:solidFill>
                <a:prstDash val="sysDot"/>
              </a:ln>
              <a:latin typeface="Tw Cen MT" panose="020B0602020104020603" pitchFamily="34" charset="0"/>
            </a:endParaRPr>
          </a:p>
        </p:txBody>
      </p:sp>
    </p:spTree>
    <p:extLst>
      <p:ext uri="{BB962C8B-B14F-4D97-AF65-F5344CB8AC3E}">
        <p14:creationId xmlns:p14="http://schemas.microsoft.com/office/powerpoint/2010/main" val="1093008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EEC1763-803E-5492-EDAB-DD32AB6D4B5A}"/>
              </a:ext>
            </a:extLst>
          </p:cNvPr>
          <p:cNvSpPr txBox="1"/>
          <p:nvPr/>
        </p:nvSpPr>
        <p:spPr>
          <a:xfrm>
            <a:off x="575556" y="932310"/>
            <a:ext cx="7992888" cy="646331"/>
          </a:xfrm>
          <a:prstGeom prst="rect">
            <a:avLst/>
          </a:prstGeom>
          <a:noFill/>
        </p:spPr>
        <p:txBody>
          <a:bodyPr wrap="square" rtlCol="0">
            <a:spAutoFit/>
          </a:bodyPr>
          <a:lstStyle/>
          <a:p>
            <a:pPr algn="ctr"/>
            <a:r>
              <a:rPr lang="it-IT" sz="3600" b="1" dirty="0">
                <a:latin typeface="Tw Cen MT" panose="020B0602020104020603" pitchFamily="34" charset="0"/>
              </a:rPr>
              <a:t>Argomenti</a:t>
            </a:r>
          </a:p>
        </p:txBody>
      </p:sp>
      <p:sp>
        <p:nvSpPr>
          <p:cNvPr id="7" name="Rettangolo 6">
            <a:extLst>
              <a:ext uri="{FF2B5EF4-FFF2-40B4-BE49-F238E27FC236}">
                <a16:creationId xmlns:a16="http://schemas.microsoft.com/office/drawing/2014/main" id="{5F8661AA-5619-D237-43C8-77871F21687E}"/>
              </a:ext>
            </a:extLst>
          </p:cNvPr>
          <p:cNvSpPr/>
          <p:nvPr/>
        </p:nvSpPr>
        <p:spPr>
          <a:xfrm>
            <a:off x="663434" y="1679171"/>
            <a:ext cx="3404510" cy="764065"/>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ln w="0"/>
                <a:solidFill>
                  <a:schemeClr val="tx1"/>
                </a:solidFill>
                <a:effectLst>
                  <a:outerShdw blurRad="38100" dist="19050" dir="2700000" algn="tl" rotWithShape="0">
                    <a:schemeClr val="dk1">
                      <a:alpha val="40000"/>
                    </a:schemeClr>
                  </a:outerShdw>
                </a:effectLst>
              </a:rPr>
              <a:t>Rimodulazione delle aliquote e scaglioni IRPEF 2025</a:t>
            </a:r>
            <a:endParaRPr lang="it-IT" dirty="0"/>
          </a:p>
        </p:txBody>
      </p:sp>
      <p:sp>
        <p:nvSpPr>
          <p:cNvPr id="9" name="Rettangolo 8">
            <a:extLst>
              <a:ext uri="{FF2B5EF4-FFF2-40B4-BE49-F238E27FC236}">
                <a16:creationId xmlns:a16="http://schemas.microsoft.com/office/drawing/2014/main" id="{D3C9939C-BB40-1E31-0453-38341AA88201}"/>
              </a:ext>
            </a:extLst>
          </p:cNvPr>
          <p:cNvSpPr/>
          <p:nvPr/>
        </p:nvSpPr>
        <p:spPr>
          <a:xfrm>
            <a:off x="663434" y="2962491"/>
            <a:ext cx="3404510" cy="609575"/>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effectLst>
                  <a:outerShdw blurRad="38100" dist="38100" dir="2700000" algn="tl">
                    <a:srgbClr val="000000">
                      <a:alpha val="43137"/>
                    </a:srgbClr>
                  </a:outerShdw>
                </a:effectLst>
              </a:rPr>
              <a:t>Modifiche al cuneo fiscale e contributivo</a:t>
            </a:r>
          </a:p>
        </p:txBody>
      </p:sp>
      <p:sp>
        <p:nvSpPr>
          <p:cNvPr id="10" name="Rettangolo 9">
            <a:extLst>
              <a:ext uri="{FF2B5EF4-FFF2-40B4-BE49-F238E27FC236}">
                <a16:creationId xmlns:a16="http://schemas.microsoft.com/office/drawing/2014/main" id="{E0F387F8-D194-6F9A-B636-6EB7F158CC76}"/>
              </a:ext>
            </a:extLst>
          </p:cNvPr>
          <p:cNvSpPr/>
          <p:nvPr/>
        </p:nvSpPr>
        <p:spPr>
          <a:xfrm>
            <a:off x="663434" y="4131874"/>
            <a:ext cx="3404510" cy="512440"/>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effectLst>
                  <a:outerShdw blurRad="38100" dist="38100" dir="2700000" algn="tl">
                    <a:srgbClr val="000000">
                      <a:alpha val="43137"/>
                    </a:srgbClr>
                  </a:outerShdw>
                </a:effectLst>
              </a:rPr>
              <a:t>Detrazioni IRPEF</a:t>
            </a:r>
          </a:p>
        </p:txBody>
      </p:sp>
      <p:sp>
        <p:nvSpPr>
          <p:cNvPr id="11" name="Rettangolo 10">
            <a:extLst>
              <a:ext uri="{FF2B5EF4-FFF2-40B4-BE49-F238E27FC236}">
                <a16:creationId xmlns:a16="http://schemas.microsoft.com/office/drawing/2014/main" id="{EA97E2AC-C8C8-5232-EF5B-13FC60B133A9}"/>
              </a:ext>
            </a:extLst>
          </p:cNvPr>
          <p:cNvSpPr/>
          <p:nvPr/>
        </p:nvSpPr>
        <p:spPr>
          <a:xfrm>
            <a:off x="654766" y="5121834"/>
            <a:ext cx="3398128" cy="1165596"/>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effectLst>
                  <a:outerShdw blurRad="38100" dist="38100" dir="2700000" algn="tl">
                    <a:srgbClr val="000000">
                      <a:alpha val="43137"/>
                    </a:srgbClr>
                  </a:outerShdw>
                </a:effectLst>
              </a:rPr>
              <a:t>Ridefinizione dei familiari a carico e rapporto con l’articolo 12 per gli impatti sui benefit non imponibili</a:t>
            </a:r>
          </a:p>
        </p:txBody>
      </p:sp>
      <p:sp>
        <p:nvSpPr>
          <p:cNvPr id="13" name="Segnaposto numero diapositiva 12">
            <a:extLst>
              <a:ext uri="{FF2B5EF4-FFF2-40B4-BE49-F238E27FC236}">
                <a16:creationId xmlns:a16="http://schemas.microsoft.com/office/drawing/2014/main" id="{26602B99-3816-4BD2-6E1A-C092668BA218}"/>
              </a:ext>
            </a:extLst>
          </p:cNvPr>
          <p:cNvSpPr>
            <a:spLocks noGrp="1"/>
          </p:cNvSpPr>
          <p:nvPr>
            <p:ph type="sldNum" sz="quarter" idx="4"/>
          </p:nvPr>
        </p:nvSpPr>
        <p:spPr/>
        <p:txBody>
          <a:bodyPr/>
          <a:lstStyle/>
          <a:p>
            <a:fld id="{CED3AD7C-6C82-42B1-BD72-B96BDDF1B4B9}" type="slidenum">
              <a:rPr lang="it-IT" smtClean="0">
                <a:solidFill>
                  <a:srgbClr val="0F4B0F"/>
                </a:solidFill>
              </a:rPr>
              <a:pPr/>
              <a:t>2</a:t>
            </a:fld>
            <a:endParaRPr lang="it-IT" dirty="0">
              <a:solidFill>
                <a:srgbClr val="0F4B0F"/>
              </a:solidFill>
            </a:endParaRPr>
          </a:p>
        </p:txBody>
      </p:sp>
      <p:sp>
        <p:nvSpPr>
          <p:cNvPr id="8" name="Rettangolo 7">
            <a:extLst>
              <a:ext uri="{FF2B5EF4-FFF2-40B4-BE49-F238E27FC236}">
                <a16:creationId xmlns:a16="http://schemas.microsoft.com/office/drawing/2014/main" id="{527C1A3E-C19F-FA18-7846-D23D063119D7}"/>
              </a:ext>
            </a:extLst>
          </p:cNvPr>
          <p:cNvSpPr/>
          <p:nvPr/>
        </p:nvSpPr>
        <p:spPr>
          <a:xfrm>
            <a:off x="4860032" y="1654350"/>
            <a:ext cx="3816424" cy="1455575"/>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effectLst>
                  <a:outerShdw blurRad="38100" dist="38100" dir="2700000" algn="tl">
                    <a:srgbClr val="000000">
                      <a:alpha val="43137"/>
                    </a:srgbClr>
                  </a:outerShdw>
                </a:effectLst>
              </a:rPr>
              <a:t>Deducibilità dei contributi versati ai fondi integrativi e non imponibilità dei contributi per assistenza sanitaria</a:t>
            </a:r>
          </a:p>
        </p:txBody>
      </p:sp>
      <p:sp>
        <p:nvSpPr>
          <p:cNvPr id="12" name="Rettangolo 11">
            <a:extLst>
              <a:ext uri="{FF2B5EF4-FFF2-40B4-BE49-F238E27FC236}">
                <a16:creationId xmlns:a16="http://schemas.microsoft.com/office/drawing/2014/main" id="{98BB2423-A77A-BA0F-8D87-18B8B5A3B216}"/>
              </a:ext>
            </a:extLst>
          </p:cNvPr>
          <p:cNvSpPr/>
          <p:nvPr/>
        </p:nvSpPr>
        <p:spPr>
          <a:xfrm>
            <a:off x="4878338" y="3285762"/>
            <a:ext cx="3798118" cy="1247183"/>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effectLst>
                  <a:outerShdw blurRad="38100" dist="38100" dir="2700000" algn="tl">
                    <a:srgbClr val="000000">
                      <a:alpha val="43137"/>
                    </a:srgbClr>
                  </a:outerShdw>
                </a:effectLst>
              </a:rPr>
              <a:t>Contributi versati dal datore di lavoro per le prestazioni aventi ad oggetto il rischio di non autosufficienza</a:t>
            </a:r>
          </a:p>
        </p:txBody>
      </p:sp>
      <p:sp>
        <p:nvSpPr>
          <p:cNvPr id="14" name="Rettangolo 13">
            <a:extLst>
              <a:ext uri="{FF2B5EF4-FFF2-40B4-BE49-F238E27FC236}">
                <a16:creationId xmlns:a16="http://schemas.microsoft.com/office/drawing/2014/main" id="{C84E07A2-FC92-F1B5-1FE5-13EC3D9B1158}"/>
              </a:ext>
            </a:extLst>
          </p:cNvPr>
          <p:cNvSpPr/>
          <p:nvPr/>
        </p:nvSpPr>
        <p:spPr>
          <a:xfrm>
            <a:off x="4881044" y="4817046"/>
            <a:ext cx="3795411" cy="609576"/>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effectLst>
                  <a:outerShdw blurRad="38100" dist="38100" dir="2700000" algn="tl">
                    <a:srgbClr val="000000">
                      <a:alpha val="43137"/>
                    </a:srgbClr>
                  </a:outerShdw>
                </a:effectLst>
              </a:rPr>
              <a:t>Premi di produttività</a:t>
            </a:r>
          </a:p>
        </p:txBody>
      </p:sp>
      <p:sp>
        <p:nvSpPr>
          <p:cNvPr id="15" name="Rettangolo 14">
            <a:extLst>
              <a:ext uri="{FF2B5EF4-FFF2-40B4-BE49-F238E27FC236}">
                <a16:creationId xmlns:a16="http://schemas.microsoft.com/office/drawing/2014/main" id="{A4313488-B1B4-3FB6-5F6F-757FA57F8FA1}"/>
              </a:ext>
            </a:extLst>
          </p:cNvPr>
          <p:cNvSpPr/>
          <p:nvPr/>
        </p:nvSpPr>
        <p:spPr>
          <a:xfrm>
            <a:off x="4878017" y="5663608"/>
            <a:ext cx="3795411" cy="609576"/>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effectLst>
                  <a:outerShdw blurRad="38100" dist="38100" dir="2700000" algn="tl">
                    <a:srgbClr val="000000">
                      <a:alpha val="43137"/>
                    </a:srgbClr>
                  </a:outerShdw>
                </a:effectLst>
              </a:rPr>
              <a:t>Misure per welfare aziendale</a:t>
            </a:r>
          </a:p>
        </p:txBody>
      </p:sp>
    </p:spTree>
    <p:extLst>
      <p:ext uri="{BB962C8B-B14F-4D97-AF65-F5344CB8AC3E}">
        <p14:creationId xmlns:p14="http://schemas.microsoft.com/office/powerpoint/2010/main" val="4150741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D0CBB-1A24-BAF7-11C0-10FEADA2792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0884888-8A51-91B5-47D1-482961A160DC}"/>
              </a:ext>
            </a:extLst>
          </p:cNvPr>
          <p:cNvSpPr>
            <a:spLocks noGrp="1"/>
          </p:cNvSpPr>
          <p:nvPr>
            <p:ph type="title"/>
          </p:nvPr>
        </p:nvSpPr>
        <p:spPr>
          <a:xfrm>
            <a:off x="179512" y="1124744"/>
            <a:ext cx="6192688" cy="504056"/>
          </a:xfrm>
        </p:spPr>
        <p:txBody>
          <a:bodyPr/>
          <a:lstStyle/>
          <a:p>
            <a:pPr algn="l"/>
            <a:r>
              <a:rPr lang="it-IT" sz="2500" b="1" dirty="0">
                <a:solidFill>
                  <a:srgbClr val="258F96"/>
                </a:solidFill>
                <a:effectLst/>
                <a:latin typeface="Tw Cen MT" panose="020B0602020104020603" pitchFamily="34" charset="0"/>
                <a:ea typeface="Calibri" panose="020F0502020204030204" pitchFamily="34" charset="0"/>
                <a:cs typeface="Calibri" panose="020F0502020204030204" pitchFamily="34" charset="0"/>
              </a:rPr>
              <a:t>DETRAZIONI PER FIGLI A CARICO</a:t>
            </a:r>
            <a:endParaRPr lang="it-IT" sz="2500" b="1" dirty="0">
              <a:solidFill>
                <a:srgbClr val="258F96"/>
              </a:solidFill>
              <a:latin typeface="Tw Cen MT" panose="020B0602020104020603" pitchFamily="34" charset="0"/>
            </a:endParaRPr>
          </a:p>
        </p:txBody>
      </p:sp>
      <p:graphicFrame>
        <p:nvGraphicFramePr>
          <p:cNvPr id="7" name="Tabella 6">
            <a:extLst>
              <a:ext uri="{FF2B5EF4-FFF2-40B4-BE49-F238E27FC236}">
                <a16:creationId xmlns:a16="http://schemas.microsoft.com/office/drawing/2014/main" id="{FDAA79AE-FF16-033F-D832-4E911315DAEE}"/>
              </a:ext>
            </a:extLst>
          </p:cNvPr>
          <p:cNvGraphicFramePr>
            <a:graphicFrameLocks noGrp="1"/>
          </p:cNvGraphicFramePr>
          <p:nvPr>
            <p:extLst>
              <p:ext uri="{D42A27DB-BD31-4B8C-83A1-F6EECF244321}">
                <p14:modId xmlns:p14="http://schemas.microsoft.com/office/powerpoint/2010/main" val="452405008"/>
              </p:ext>
            </p:extLst>
          </p:nvPr>
        </p:nvGraphicFramePr>
        <p:xfrm>
          <a:off x="809564" y="2838082"/>
          <a:ext cx="7776864" cy="370840"/>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311345875"/>
                    </a:ext>
                  </a:extLst>
                </a:gridCol>
              </a:tblGrid>
              <a:tr h="370840">
                <a:tc>
                  <a:txBody>
                    <a:bodyPr/>
                    <a:lstStyle/>
                    <a:p>
                      <a:pPr algn="ctr"/>
                      <a:r>
                        <a:rPr lang="it-IT" dirty="0"/>
                        <a:t>Detrazioni per figli fiscalmente a carico</a:t>
                      </a:r>
                    </a:p>
                  </a:txBody>
                  <a:tcPr>
                    <a:solidFill>
                      <a:srgbClr val="258F96"/>
                    </a:solidFill>
                  </a:tcPr>
                </a:tc>
                <a:extLst>
                  <a:ext uri="{0D108BD9-81ED-4DB2-BD59-A6C34878D82A}">
                    <a16:rowId xmlns:a16="http://schemas.microsoft.com/office/drawing/2014/main" val="2120673813"/>
                  </a:ext>
                </a:extLst>
              </a:tr>
            </a:tbl>
          </a:graphicData>
        </a:graphic>
      </p:graphicFrame>
      <p:graphicFrame>
        <p:nvGraphicFramePr>
          <p:cNvPr id="8" name="Tabella 7">
            <a:extLst>
              <a:ext uri="{FF2B5EF4-FFF2-40B4-BE49-F238E27FC236}">
                <a16:creationId xmlns:a16="http://schemas.microsoft.com/office/drawing/2014/main" id="{3023ED03-864A-9AB5-F25E-FD98ACF1FA27}"/>
              </a:ext>
            </a:extLst>
          </p:cNvPr>
          <p:cNvGraphicFramePr>
            <a:graphicFrameLocks noGrp="1"/>
          </p:cNvGraphicFramePr>
          <p:nvPr>
            <p:extLst>
              <p:ext uri="{D42A27DB-BD31-4B8C-83A1-F6EECF244321}">
                <p14:modId xmlns:p14="http://schemas.microsoft.com/office/powerpoint/2010/main" val="2029005199"/>
              </p:ext>
            </p:extLst>
          </p:nvPr>
        </p:nvGraphicFramePr>
        <p:xfrm>
          <a:off x="809564" y="3186432"/>
          <a:ext cx="7776864" cy="1609968"/>
        </p:xfrm>
        <a:graphic>
          <a:graphicData uri="http://schemas.openxmlformats.org/drawingml/2006/table">
            <a:tbl>
              <a:tblPr firstRow="1" bandRow="1">
                <a:tableStyleId>{5C22544A-7EE6-4342-B048-85BDC9FD1C3A}</a:tableStyleId>
              </a:tblPr>
              <a:tblGrid>
                <a:gridCol w="3888432">
                  <a:extLst>
                    <a:ext uri="{9D8B030D-6E8A-4147-A177-3AD203B41FA5}">
                      <a16:colId xmlns:a16="http://schemas.microsoft.com/office/drawing/2014/main" val="886550758"/>
                    </a:ext>
                  </a:extLst>
                </a:gridCol>
                <a:gridCol w="3888432">
                  <a:extLst>
                    <a:ext uri="{9D8B030D-6E8A-4147-A177-3AD203B41FA5}">
                      <a16:colId xmlns:a16="http://schemas.microsoft.com/office/drawing/2014/main" val="194677585"/>
                    </a:ext>
                  </a:extLst>
                </a:gridCol>
              </a:tblGrid>
              <a:tr h="421248">
                <a:tc>
                  <a:txBody>
                    <a:bodyPr/>
                    <a:lstStyle/>
                    <a:p>
                      <a:pPr algn="ctr"/>
                      <a:r>
                        <a:rPr lang="it-IT" dirty="0">
                          <a:solidFill>
                            <a:schemeClr val="tx1"/>
                          </a:solidFill>
                        </a:rPr>
                        <a:t>2024</a:t>
                      </a:r>
                    </a:p>
                  </a:txBody>
                  <a:tcPr/>
                </a:tc>
                <a:tc>
                  <a:txBody>
                    <a:bodyPr/>
                    <a:lstStyle/>
                    <a:p>
                      <a:pPr algn="ctr"/>
                      <a:r>
                        <a:rPr lang="it-IT" dirty="0">
                          <a:solidFill>
                            <a:schemeClr val="tx1"/>
                          </a:solidFill>
                        </a:rPr>
                        <a:t>2025</a:t>
                      </a:r>
                    </a:p>
                  </a:txBody>
                  <a:tcPr/>
                </a:tc>
                <a:extLst>
                  <a:ext uri="{0D108BD9-81ED-4DB2-BD59-A6C34878D82A}">
                    <a16:rowId xmlns:a16="http://schemas.microsoft.com/office/drawing/2014/main" val="307574673"/>
                  </a:ext>
                </a:extLst>
              </a:tr>
              <a:tr h="370840">
                <a:tc>
                  <a:txBody>
                    <a:bodyPr/>
                    <a:lstStyle/>
                    <a:p>
                      <a:r>
                        <a:rPr lang="it-IT" dirty="0">
                          <a:solidFill>
                            <a:schemeClr val="tx1"/>
                          </a:solidFill>
                          <a:latin typeface="Tw Cen MT" panose="020B0602020104020603" pitchFamily="34" charset="0"/>
                        </a:rPr>
                        <a:t>Figli di età superiore a 21 anni, senza alcun limite di età massima</a:t>
                      </a:r>
                    </a:p>
                  </a:txBody>
                  <a:tcPr>
                    <a:solidFill>
                      <a:schemeClr val="bg1"/>
                    </a:solidFill>
                  </a:tcPr>
                </a:tc>
                <a:tc>
                  <a:txBody>
                    <a:bodyPr/>
                    <a:lstStyle/>
                    <a:p>
                      <a:r>
                        <a:rPr lang="it-IT" dirty="0">
                          <a:latin typeface="Tw Cen MT" panose="020B0602020104020603" pitchFamily="34" charset="0"/>
                        </a:rPr>
                        <a:t>Figli di età superiore a 21 anni:</a:t>
                      </a:r>
                    </a:p>
                    <a:p>
                      <a:pPr marL="285750" indent="-285750">
                        <a:buFont typeface="Wingdings" panose="05000000000000000000" pitchFamily="2" charset="2"/>
                        <a:buChar char="§"/>
                      </a:pPr>
                      <a:r>
                        <a:rPr lang="it-IT" dirty="0">
                          <a:latin typeface="Tw Cen MT" panose="020B0602020104020603" pitchFamily="34" charset="0"/>
                        </a:rPr>
                        <a:t>Fino a 30 anni di età, se no disabili</a:t>
                      </a:r>
                    </a:p>
                    <a:p>
                      <a:pPr marL="285750" indent="-285750">
                        <a:buFont typeface="Wingdings" panose="05000000000000000000" pitchFamily="2" charset="2"/>
                        <a:buChar char="§"/>
                      </a:pPr>
                      <a:r>
                        <a:rPr lang="it-IT" dirty="0">
                          <a:latin typeface="Tw Cen MT" panose="020B0602020104020603" pitchFamily="34" charset="0"/>
                        </a:rPr>
                        <a:t>Senza limite di età massima se disabili</a:t>
                      </a:r>
                    </a:p>
                  </a:txBody>
                  <a:tcPr>
                    <a:solidFill>
                      <a:schemeClr val="bg1"/>
                    </a:solidFill>
                  </a:tcPr>
                </a:tc>
                <a:extLst>
                  <a:ext uri="{0D108BD9-81ED-4DB2-BD59-A6C34878D82A}">
                    <a16:rowId xmlns:a16="http://schemas.microsoft.com/office/drawing/2014/main" val="1960206531"/>
                  </a:ext>
                </a:extLst>
              </a:tr>
            </a:tbl>
          </a:graphicData>
        </a:graphic>
      </p:graphicFrame>
      <p:sp>
        <p:nvSpPr>
          <p:cNvPr id="9" name="CasellaDiTesto 8">
            <a:extLst>
              <a:ext uri="{FF2B5EF4-FFF2-40B4-BE49-F238E27FC236}">
                <a16:creationId xmlns:a16="http://schemas.microsoft.com/office/drawing/2014/main" id="{5623CB72-0D4A-FB6E-BEC7-AEE188D5A5E1}"/>
              </a:ext>
            </a:extLst>
          </p:cNvPr>
          <p:cNvSpPr txBox="1"/>
          <p:nvPr/>
        </p:nvSpPr>
        <p:spPr>
          <a:xfrm>
            <a:off x="1403648" y="5301208"/>
            <a:ext cx="6804756" cy="646331"/>
          </a:xfrm>
          <a:prstGeom prst="rect">
            <a:avLst/>
          </a:prstGeom>
          <a:solidFill>
            <a:schemeClr val="bg1"/>
          </a:solidFill>
          <a:ln w="28575">
            <a:solidFill>
              <a:srgbClr val="C00000"/>
            </a:solidFill>
            <a:prstDash val="sysDot"/>
          </a:ln>
        </p:spPr>
        <p:txBody>
          <a:bodyPr wrap="square">
            <a:spAutoFit/>
          </a:bodyPr>
          <a:lstStyle/>
          <a:p>
            <a:pPr>
              <a:spcAft>
                <a:spcPts val="600"/>
              </a:spcAft>
            </a:pPr>
            <a:r>
              <a:rPr lang="it-IT" dirty="0">
                <a:ln>
                  <a:solidFill>
                    <a:schemeClr val="tx1"/>
                  </a:solidFill>
                  <a:prstDash val="sysDot"/>
                </a:ln>
                <a:latin typeface="Tw Cen MT" panose="020B0602020104020603" pitchFamily="34" charset="0"/>
              </a:rPr>
              <a:t>Per i figli con meno di 21 anni le detrazioni sono sostituite, a decorrere dal 1/3/2022, dall’Assegno Unico Universale</a:t>
            </a:r>
            <a:endParaRPr lang="it-IT" sz="1800" dirty="0">
              <a:ln>
                <a:solidFill>
                  <a:schemeClr val="tx1"/>
                </a:solidFill>
                <a:prstDash val="sysDot"/>
              </a:ln>
              <a:latin typeface="Tw Cen MT" panose="020B0602020104020603" pitchFamily="34" charset="0"/>
            </a:endParaRPr>
          </a:p>
        </p:txBody>
      </p:sp>
      <p:sp>
        <p:nvSpPr>
          <p:cNvPr id="4" name="Segnaposto numero diapositiva 3">
            <a:extLst>
              <a:ext uri="{FF2B5EF4-FFF2-40B4-BE49-F238E27FC236}">
                <a16:creationId xmlns:a16="http://schemas.microsoft.com/office/drawing/2014/main" id="{C487BA61-8BB6-DFE1-F508-0E9480988385}"/>
              </a:ext>
            </a:extLst>
          </p:cNvPr>
          <p:cNvSpPr>
            <a:spLocks noGrp="1"/>
          </p:cNvSpPr>
          <p:nvPr>
            <p:ph type="sldNum" sz="quarter" idx="4"/>
          </p:nvPr>
        </p:nvSpPr>
        <p:spPr/>
        <p:txBody>
          <a:bodyPr/>
          <a:lstStyle/>
          <a:p>
            <a:fld id="{CED3AD7C-6C82-42B1-BD72-B96BDDF1B4B9}" type="slidenum">
              <a:rPr lang="it-IT" smtClean="0">
                <a:solidFill>
                  <a:srgbClr val="0F4B0F"/>
                </a:solidFill>
              </a:rPr>
              <a:pPr/>
              <a:t>20</a:t>
            </a:fld>
            <a:endParaRPr lang="it-IT" dirty="0">
              <a:solidFill>
                <a:srgbClr val="0F4B0F"/>
              </a:solidFill>
            </a:endParaRPr>
          </a:p>
        </p:txBody>
      </p:sp>
      <p:sp>
        <p:nvSpPr>
          <p:cNvPr id="3" name="Rectangle 3">
            <a:extLst>
              <a:ext uri="{FF2B5EF4-FFF2-40B4-BE49-F238E27FC236}">
                <a16:creationId xmlns:a16="http://schemas.microsoft.com/office/drawing/2014/main" id="{062B8721-4230-98AC-68FC-7E50279B7897}"/>
              </a:ext>
            </a:extLst>
          </p:cNvPr>
          <p:cNvSpPr txBox="1">
            <a:spLocks/>
          </p:cNvSpPr>
          <p:nvPr/>
        </p:nvSpPr>
        <p:spPr>
          <a:xfrm>
            <a:off x="343099" y="1924374"/>
            <a:ext cx="4461332"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Schema di riepilogo</a:t>
            </a:r>
          </a:p>
        </p:txBody>
      </p:sp>
    </p:spTree>
    <p:extLst>
      <p:ext uri="{BB962C8B-B14F-4D97-AF65-F5344CB8AC3E}">
        <p14:creationId xmlns:p14="http://schemas.microsoft.com/office/powerpoint/2010/main" val="1285109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51E83-5DF7-8B40-643F-F6D80BA1D2A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9C51BA53-F8C3-4BDB-6791-5D6E560A2DF8}"/>
              </a:ext>
            </a:extLst>
          </p:cNvPr>
          <p:cNvSpPr>
            <a:spLocks noGrp="1"/>
          </p:cNvSpPr>
          <p:nvPr>
            <p:ph type="title"/>
          </p:nvPr>
        </p:nvSpPr>
        <p:spPr>
          <a:xfrm>
            <a:off x="336104" y="1223014"/>
            <a:ext cx="6131024" cy="504056"/>
          </a:xfrm>
        </p:spPr>
        <p:txBody>
          <a:bodyPr/>
          <a:lstStyle/>
          <a:p>
            <a:pPr algn="l"/>
            <a:r>
              <a:rPr lang="it-IT" sz="2500" b="1" dirty="0">
                <a:solidFill>
                  <a:srgbClr val="258F96"/>
                </a:solidFill>
                <a:effectLst/>
                <a:latin typeface="Tw Cen MT" panose="020B0602020104020603" pitchFamily="34" charset="0"/>
                <a:ea typeface="Calibri" panose="020F0502020204030204" pitchFamily="34" charset="0"/>
                <a:cs typeface="Calibri" panose="020F0502020204030204" pitchFamily="34" charset="0"/>
              </a:rPr>
              <a:t>DETRAZIONI PER FIGLI A CARICO</a:t>
            </a:r>
            <a:endParaRPr lang="it-IT" sz="2500" dirty="0"/>
          </a:p>
        </p:txBody>
      </p:sp>
      <p:sp>
        <p:nvSpPr>
          <p:cNvPr id="10" name="CasellaDiTesto 9">
            <a:extLst>
              <a:ext uri="{FF2B5EF4-FFF2-40B4-BE49-F238E27FC236}">
                <a16:creationId xmlns:a16="http://schemas.microsoft.com/office/drawing/2014/main" id="{77CAAFD1-4604-8DCB-A373-BCB6B6EDB7D2}"/>
              </a:ext>
            </a:extLst>
          </p:cNvPr>
          <p:cNvSpPr txBox="1"/>
          <p:nvPr/>
        </p:nvSpPr>
        <p:spPr>
          <a:xfrm>
            <a:off x="1403648" y="2078583"/>
            <a:ext cx="6516724" cy="400110"/>
          </a:xfrm>
          <a:prstGeom prst="rect">
            <a:avLst/>
          </a:prstGeom>
          <a:solidFill>
            <a:srgbClr val="FFFFFF"/>
          </a:solidFill>
          <a:ln w="12700">
            <a:solidFill>
              <a:srgbClr val="258F96"/>
            </a:solidFill>
          </a:ln>
        </p:spPr>
        <p:txBody>
          <a:bodyPr wrap="square" rtlCol="0">
            <a:spAutoFit/>
          </a:bodyPr>
          <a:lstStyle/>
          <a:p>
            <a:pPr algn="just"/>
            <a:r>
              <a:rPr lang="it-IT" sz="2000" dirty="0">
                <a:latin typeface="Tw Cen MT" panose="020B0602020104020603" pitchFamily="34" charset="0"/>
              </a:rPr>
              <a:t>Ai fini delle detrazioni sono considerati «figli a carico»</a:t>
            </a:r>
          </a:p>
        </p:txBody>
      </p:sp>
      <p:sp>
        <p:nvSpPr>
          <p:cNvPr id="5" name="CasellaDiTesto 4">
            <a:extLst>
              <a:ext uri="{FF2B5EF4-FFF2-40B4-BE49-F238E27FC236}">
                <a16:creationId xmlns:a16="http://schemas.microsoft.com/office/drawing/2014/main" id="{3E0FE70D-44D0-AD63-FFFD-14CFDA6ED3BB}"/>
              </a:ext>
            </a:extLst>
          </p:cNvPr>
          <p:cNvSpPr txBox="1"/>
          <p:nvPr/>
        </p:nvSpPr>
        <p:spPr>
          <a:xfrm>
            <a:off x="1403648" y="3291786"/>
            <a:ext cx="6516724" cy="1354217"/>
          </a:xfrm>
          <a:prstGeom prst="rect">
            <a:avLst/>
          </a:prstGeom>
          <a:solidFill>
            <a:schemeClr val="bg1"/>
          </a:solidFill>
          <a:ln>
            <a:solidFill>
              <a:srgbClr val="258F96"/>
            </a:solidFill>
          </a:ln>
        </p:spPr>
        <p:txBody>
          <a:bodyPr wrap="square">
            <a:spAutoFit/>
          </a:bodyPr>
          <a:lstStyle/>
          <a:p>
            <a:pPr marL="285750" indent="-285750">
              <a:spcAft>
                <a:spcPts val="600"/>
              </a:spcAft>
              <a:buFont typeface="Wingdings" panose="05000000000000000000" pitchFamily="2" charset="2"/>
              <a:buChar char="§"/>
            </a:pPr>
            <a:r>
              <a:rPr lang="it-IT" dirty="0">
                <a:latin typeface="Tw Cen MT" panose="020B0602020104020603" pitchFamily="34" charset="0"/>
              </a:rPr>
              <a:t>Figli nati fuori dal matrimonio riconosciuti</a:t>
            </a:r>
          </a:p>
          <a:p>
            <a:pPr marL="285750" indent="-285750">
              <a:spcAft>
                <a:spcPts val="600"/>
              </a:spcAft>
              <a:buFont typeface="Wingdings" panose="05000000000000000000" pitchFamily="2" charset="2"/>
              <a:buChar char="§"/>
            </a:pPr>
            <a:r>
              <a:rPr lang="it-IT" sz="1800" dirty="0">
                <a:latin typeface="Tw Cen MT" panose="020B0602020104020603" pitchFamily="34" charset="0"/>
              </a:rPr>
              <a:t>Figli adottivi, affiliati o affidati;</a:t>
            </a:r>
          </a:p>
          <a:p>
            <a:pPr marL="285750" indent="-285750" algn="just">
              <a:spcAft>
                <a:spcPts val="600"/>
              </a:spcAft>
              <a:buFont typeface="Wingdings" panose="05000000000000000000" pitchFamily="2" charset="2"/>
              <a:buChar char="§"/>
            </a:pPr>
            <a:r>
              <a:rPr lang="it-IT" dirty="0">
                <a:latin typeface="Tw Cen MT" panose="020B0602020104020603" pitchFamily="34" charset="0"/>
              </a:rPr>
              <a:t>Figli conviventi del </a:t>
            </a:r>
            <a:r>
              <a:rPr lang="it-IT" u="sng" dirty="0">
                <a:latin typeface="Tw Cen MT" panose="020B0602020104020603" pitchFamily="34" charset="0"/>
              </a:rPr>
              <a:t>coniuge deceduto </a:t>
            </a:r>
            <a:r>
              <a:rPr lang="it-IT" dirty="0">
                <a:latin typeface="Tw Cen MT" panose="020B0602020104020603" pitchFamily="34" charset="0"/>
              </a:rPr>
              <a:t>a condizione che siano conviventi con il coniuge superstite</a:t>
            </a:r>
            <a:endParaRPr lang="it-IT" sz="1800" dirty="0">
              <a:latin typeface="Tw Cen MT" panose="020B0602020104020603" pitchFamily="34" charset="0"/>
            </a:endParaRPr>
          </a:p>
        </p:txBody>
      </p:sp>
      <p:sp>
        <p:nvSpPr>
          <p:cNvPr id="6" name="Freccia in giù 5">
            <a:extLst>
              <a:ext uri="{FF2B5EF4-FFF2-40B4-BE49-F238E27FC236}">
                <a16:creationId xmlns:a16="http://schemas.microsoft.com/office/drawing/2014/main" id="{FF906C59-3EB1-8C45-088A-B3955BE7A84A}"/>
              </a:ext>
            </a:extLst>
          </p:cNvPr>
          <p:cNvSpPr/>
          <p:nvPr/>
        </p:nvSpPr>
        <p:spPr>
          <a:xfrm>
            <a:off x="4329684" y="2619194"/>
            <a:ext cx="484632" cy="576064"/>
          </a:xfrm>
          <a:prstGeom prst="down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Connettore 2 13">
            <a:extLst>
              <a:ext uri="{FF2B5EF4-FFF2-40B4-BE49-F238E27FC236}">
                <a16:creationId xmlns:a16="http://schemas.microsoft.com/office/drawing/2014/main" id="{E25FFAF1-C673-87A4-501E-7F4B188D634B}"/>
              </a:ext>
            </a:extLst>
          </p:cNvPr>
          <p:cNvCxnSpPr>
            <a:cxnSpLocks/>
          </p:cNvCxnSpPr>
          <p:nvPr/>
        </p:nvCxnSpPr>
        <p:spPr>
          <a:xfrm>
            <a:off x="2483768" y="4581128"/>
            <a:ext cx="796632" cy="71152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CasellaDiTesto 16">
            <a:extLst>
              <a:ext uri="{FF2B5EF4-FFF2-40B4-BE49-F238E27FC236}">
                <a16:creationId xmlns:a16="http://schemas.microsoft.com/office/drawing/2014/main" id="{8CDA1880-BB8E-FA63-B5C8-111809D732E6}"/>
              </a:ext>
            </a:extLst>
          </p:cNvPr>
          <p:cNvSpPr txBox="1"/>
          <p:nvPr/>
        </p:nvSpPr>
        <p:spPr>
          <a:xfrm>
            <a:off x="1403648" y="5327116"/>
            <a:ext cx="6516724" cy="707886"/>
          </a:xfrm>
          <a:prstGeom prst="rect">
            <a:avLst/>
          </a:prstGeom>
          <a:solidFill>
            <a:srgbClr val="FFFFFF"/>
          </a:solidFill>
          <a:ln w="12700">
            <a:solidFill>
              <a:srgbClr val="258F96"/>
            </a:solidFill>
          </a:ln>
        </p:spPr>
        <p:txBody>
          <a:bodyPr wrap="square" rtlCol="0">
            <a:spAutoFit/>
          </a:bodyPr>
          <a:lstStyle/>
          <a:p>
            <a:pPr algn="just"/>
            <a:r>
              <a:rPr lang="it-IT" sz="2000" dirty="0">
                <a:latin typeface="Tw Cen MT" panose="020B0602020104020603" pitchFamily="34" charset="0"/>
              </a:rPr>
              <a:t>In precedenza le detrazioni non spettavano senza un provvedimento giudiziale di affidamento anche se conviventi</a:t>
            </a:r>
          </a:p>
        </p:txBody>
      </p:sp>
      <p:sp>
        <p:nvSpPr>
          <p:cNvPr id="4" name="Segnaposto numero diapositiva 3">
            <a:extLst>
              <a:ext uri="{FF2B5EF4-FFF2-40B4-BE49-F238E27FC236}">
                <a16:creationId xmlns:a16="http://schemas.microsoft.com/office/drawing/2014/main" id="{22477BBB-22A4-298A-8D5F-1182BC4FC24A}"/>
              </a:ext>
            </a:extLst>
          </p:cNvPr>
          <p:cNvSpPr>
            <a:spLocks noGrp="1"/>
          </p:cNvSpPr>
          <p:nvPr>
            <p:ph type="sldNum" sz="quarter" idx="4"/>
          </p:nvPr>
        </p:nvSpPr>
        <p:spPr/>
        <p:txBody>
          <a:bodyPr/>
          <a:lstStyle/>
          <a:p>
            <a:fld id="{CED3AD7C-6C82-42B1-BD72-B96BDDF1B4B9}" type="slidenum">
              <a:rPr lang="it-IT" smtClean="0">
                <a:solidFill>
                  <a:srgbClr val="0F4B0F"/>
                </a:solidFill>
              </a:rPr>
              <a:pPr/>
              <a:t>21</a:t>
            </a:fld>
            <a:endParaRPr lang="it-IT" dirty="0">
              <a:solidFill>
                <a:srgbClr val="0F4B0F"/>
              </a:solidFill>
            </a:endParaRPr>
          </a:p>
        </p:txBody>
      </p:sp>
    </p:spTree>
    <p:extLst>
      <p:ext uri="{BB962C8B-B14F-4D97-AF65-F5344CB8AC3E}">
        <p14:creationId xmlns:p14="http://schemas.microsoft.com/office/powerpoint/2010/main" val="6471085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CCF4C-8784-0814-82F4-9090E636A064}"/>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D9118469-DCF7-0D87-EE26-39D44FEBC3D5}"/>
              </a:ext>
            </a:extLst>
          </p:cNvPr>
          <p:cNvSpPr>
            <a:spLocks noGrp="1"/>
          </p:cNvSpPr>
          <p:nvPr>
            <p:ph type="title"/>
          </p:nvPr>
        </p:nvSpPr>
        <p:spPr>
          <a:xfrm>
            <a:off x="323528" y="1157495"/>
            <a:ext cx="5652120" cy="432048"/>
          </a:xfrm>
        </p:spPr>
        <p:txBody>
          <a:bodyPr/>
          <a:lstStyle/>
          <a:p>
            <a:pPr algn="l"/>
            <a:r>
              <a:rPr lang="it-IT" sz="2500" b="1" dirty="0">
                <a:solidFill>
                  <a:srgbClr val="258F96"/>
                </a:solidFill>
                <a:effectLst/>
                <a:latin typeface="Tw Cen MT" panose="020B0602020104020603" pitchFamily="34" charset="0"/>
                <a:ea typeface="Calibri" panose="020F0502020204030204" pitchFamily="34" charset="0"/>
                <a:cs typeface="Calibri" panose="020F0502020204030204" pitchFamily="34" charset="0"/>
              </a:rPr>
              <a:t>LA CONFERMA DEL LIMITE DI REDDITO</a:t>
            </a:r>
            <a:endParaRPr lang="it-IT" sz="2500" dirty="0"/>
          </a:p>
        </p:txBody>
      </p:sp>
      <p:sp>
        <p:nvSpPr>
          <p:cNvPr id="10" name="CasellaDiTesto 9">
            <a:extLst>
              <a:ext uri="{FF2B5EF4-FFF2-40B4-BE49-F238E27FC236}">
                <a16:creationId xmlns:a16="http://schemas.microsoft.com/office/drawing/2014/main" id="{F6893DE7-F9EE-B8C0-A37A-B39F9F52931D}"/>
              </a:ext>
            </a:extLst>
          </p:cNvPr>
          <p:cNvSpPr txBox="1"/>
          <p:nvPr/>
        </p:nvSpPr>
        <p:spPr>
          <a:xfrm>
            <a:off x="1043608" y="2159827"/>
            <a:ext cx="7632848" cy="707886"/>
          </a:xfrm>
          <a:prstGeom prst="rect">
            <a:avLst/>
          </a:prstGeom>
          <a:solidFill>
            <a:srgbClr val="FFFFFF"/>
          </a:solidFill>
          <a:ln w="12700">
            <a:solidFill>
              <a:srgbClr val="258F96"/>
            </a:solidFill>
          </a:ln>
        </p:spPr>
        <p:txBody>
          <a:bodyPr wrap="square" rtlCol="0">
            <a:spAutoFit/>
          </a:bodyPr>
          <a:lstStyle/>
          <a:p>
            <a:pPr algn="just"/>
            <a:r>
              <a:rPr lang="it-IT" sz="2000" dirty="0">
                <a:latin typeface="Tw Cen MT" panose="020B0602020104020603" pitchFamily="34" charset="0"/>
              </a:rPr>
              <a:t>Nessuna novità è stata prevista in relazione al limite di reddito per poter essere considerati fiscalmente a carico.</a:t>
            </a:r>
          </a:p>
        </p:txBody>
      </p:sp>
      <p:sp>
        <p:nvSpPr>
          <p:cNvPr id="4" name="CasellaDiTesto 3">
            <a:extLst>
              <a:ext uri="{FF2B5EF4-FFF2-40B4-BE49-F238E27FC236}">
                <a16:creationId xmlns:a16="http://schemas.microsoft.com/office/drawing/2014/main" id="{C0B41147-261C-B2E5-D324-23277F7725C0}"/>
              </a:ext>
            </a:extLst>
          </p:cNvPr>
          <p:cNvSpPr txBox="1"/>
          <p:nvPr/>
        </p:nvSpPr>
        <p:spPr>
          <a:xfrm>
            <a:off x="2555776" y="3784245"/>
            <a:ext cx="6192688" cy="723275"/>
          </a:xfrm>
          <a:prstGeom prst="rect">
            <a:avLst/>
          </a:prstGeom>
          <a:solidFill>
            <a:schemeClr val="bg1"/>
          </a:solidFill>
          <a:ln w="19050">
            <a:solidFill>
              <a:srgbClr val="C00000"/>
            </a:solidFill>
            <a:prstDash val="dash"/>
          </a:ln>
        </p:spPr>
        <p:txBody>
          <a:bodyPr wrap="square">
            <a:spAutoFit/>
          </a:bodyPr>
          <a:lstStyle/>
          <a:p>
            <a:pPr marL="285750" indent="-285750" algn="just">
              <a:spcAft>
                <a:spcPts val="600"/>
              </a:spcAft>
              <a:buFont typeface="Wingdings" panose="05000000000000000000" pitchFamily="2" charset="2"/>
              <a:buChar char="§"/>
            </a:pPr>
            <a:r>
              <a:rPr lang="it-IT" dirty="0">
                <a:solidFill>
                  <a:srgbClr val="000000"/>
                </a:solidFill>
                <a:latin typeface="Tw Cen MT" panose="020B0602020104020603" pitchFamily="34" charset="0"/>
              </a:rPr>
              <a:t>€ 4.000,00 in relazione ai figli di età non superiori a 24 anni</a:t>
            </a:r>
          </a:p>
          <a:p>
            <a:pPr marL="285750" indent="-285750" algn="just">
              <a:spcAft>
                <a:spcPts val="600"/>
              </a:spcAft>
              <a:buFont typeface="Wingdings" panose="05000000000000000000" pitchFamily="2" charset="2"/>
              <a:buChar char="§"/>
            </a:pPr>
            <a:r>
              <a:rPr lang="it-IT" sz="1800" i="0" u="none" strike="noStrike" baseline="0" dirty="0">
                <a:solidFill>
                  <a:srgbClr val="000000"/>
                </a:solidFill>
                <a:latin typeface="Tw Cen MT" panose="020B0602020104020603" pitchFamily="34" charset="0"/>
              </a:rPr>
              <a:t>€ 2.840,51 in relazione ai figli di età superiore a 24 anni</a:t>
            </a:r>
          </a:p>
        </p:txBody>
      </p:sp>
      <p:sp>
        <p:nvSpPr>
          <p:cNvPr id="7" name="Scorrimento verticale 6">
            <a:extLst>
              <a:ext uri="{FF2B5EF4-FFF2-40B4-BE49-F238E27FC236}">
                <a16:creationId xmlns:a16="http://schemas.microsoft.com/office/drawing/2014/main" id="{68853734-01DB-B351-2D42-247D1A05DE68}"/>
              </a:ext>
            </a:extLst>
          </p:cNvPr>
          <p:cNvSpPr/>
          <p:nvPr/>
        </p:nvSpPr>
        <p:spPr>
          <a:xfrm>
            <a:off x="215516" y="3497811"/>
            <a:ext cx="1944216" cy="1296145"/>
          </a:xfrm>
          <a:prstGeom prst="verticalScroll">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n>
                  <a:solidFill>
                    <a:srgbClr val="C00000"/>
                  </a:solidFill>
                </a:ln>
                <a:solidFill>
                  <a:srgbClr val="C00000"/>
                </a:solidFill>
              </a:rPr>
              <a:t>Limiti di Reddito CONFERMATI</a:t>
            </a:r>
          </a:p>
        </p:txBody>
      </p:sp>
      <p:sp>
        <p:nvSpPr>
          <p:cNvPr id="11" name="CasellaDiTesto 10">
            <a:extLst>
              <a:ext uri="{FF2B5EF4-FFF2-40B4-BE49-F238E27FC236}">
                <a16:creationId xmlns:a16="http://schemas.microsoft.com/office/drawing/2014/main" id="{625E861E-D4F6-841F-AE2F-282BB203049A}"/>
              </a:ext>
            </a:extLst>
          </p:cNvPr>
          <p:cNvSpPr txBox="1"/>
          <p:nvPr/>
        </p:nvSpPr>
        <p:spPr>
          <a:xfrm>
            <a:off x="1184192" y="5377339"/>
            <a:ext cx="7488832" cy="646331"/>
          </a:xfrm>
          <a:prstGeom prst="rect">
            <a:avLst/>
          </a:prstGeom>
          <a:solidFill>
            <a:schemeClr val="bg1"/>
          </a:solidFill>
          <a:ln w="28575">
            <a:solidFill>
              <a:srgbClr val="258F96"/>
            </a:solidFill>
            <a:prstDash val="sysDot"/>
          </a:ln>
        </p:spPr>
        <p:txBody>
          <a:bodyPr wrap="square">
            <a:spAutoFit/>
          </a:bodyPr>
          <a:lstStyle/>
          <a:p>
            <a:pPr>
              <a:spcAft>
                <a:spcPts val="600"/>
              </a:spcAft>
            </a:pPr>
            <a:r>
              <a:rPr lang="it-IT" dirty="0">
                <a:ln>
                  <a:solidFill>
                    <a:schemeClr val="tx1"/>
                  </a:solidFill>
                  <a:prstDash val="sysDot"/>
                </a:ln>
                <a:latin typeface="Tw Cen MT" panose="020B0602020104020603" pitchFamily="34" charset="0"/>
              </a:rPr>
              <a:t>«</a:t>
            </a:r>
            <a:r>
              <a:rPr lang="it-IT" i="1" dirty="0">
                <a:ln>
                  <a:solidFill>
                    <a:schemeClr val="tx1"/>
                  </a:solidFill>
                  <a:prstDash val="sysDot"/>
                </a:ln>
                <a:latin typeface="Tw Cen MT" panose="020B0602020104020603" pitchFamily="34" charset="0"/>
              </a:rPr>
              <a:t>Il requisito anagrafico deve ritenersi sussistere per l’intero anno in cui il figlio raggiunge il limite di età, a prescindere dal giorno e dal mese in cui ciò accade»</a:t>
            </a:r>
            <a:endParaRPr lang="it-IT" sz="1800" dirty="0">
              <a:ln>
                <a:solidFill>
                  <a:schemeClr val="tx1"/>
                </a:solidFill>
                <a:prstDash val="sysDot"/>
              </a:ln>
              <a:latin typeface="Tw Cen MT" panose="020B0602020104020603" pitchFamily="34" charset="0"/>
            </a:endParaRPr>
          </a:p>
        </p:txBody>
      </p:sp>
      <p:sp>
        <p:nvSpPr>
          <p:cNvPr id="5" name="Segnaposto numero diapositiva 4">
            <a:extLst>
              <a:ext uri="{FF2B5EF4-FFF2-40B4-BE49-F238E27FC236}">
                <a16:creationId xmlns:a16="http://schemas.microsoft.com/office/drawing/2014/main" id="{A8FC245E-9B4C-031B-76AA-A5DA616C7357}"/>
              </a:ext>
            </a:extLst>
          </p:cNvPr>
          <p:cNvSpPr>
            <a:spLocks noGrp="1"/>
          </p:cNvSpPr>
          <p:nvPr>
            <p:ph type="sldNum" sz="quarter" idx="4"/>
          </p:nvPr>
        </p:nvSpPr>
        <p:spPr/>
        <p:txBody>
          <a:bodyPr/>
          <a:lstStyle/>
          <a:p>
            <a:fld id="{CED3AD7C-6C82-42B1-BD72-B96BDDF1B4B9}" type="slidenum">
              <a:rPr lang="it-IT" smtClean="0">
                <a:solidFill>
                  <a:srgbClr val="0F4B0F"/>
                </a:solidFill>
              </a:rPr>
              <a:pPr/>
              <a:t>22</a:t>
            </a:fld>
            <a:endParaRPr lang="it-IT" dirty="0">
              <a:solidFill>
                <a:srgbClr val="0F4B0F"/>
              </a:solidFill>
            </a:endParaRPr>
          </a:p>
        </p:txBody>
      </p:sp>
    </p:spTree>
    <p:extLst>
      <p:ext uri="{BB962C8B-B14F-4D97-AF65-F5344CB8AC3E}">
        <p14:creationId xmlns:p14="http://schemas.microsoft.com/office/powerpoint/2010/main" val="266610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4DE1D469-176C-30EA-9ABE-28FE47843B25}"/>
              </a:ext>
            </a:extLst>
          </p:cNvPr>
          <p:cNvSpPr>
            <a:spLocks noGrp="1"/>
          </p:cNvSpPr>
          <p:nvPr>
            <p:ph sz="half" idx="1"/>
          </p:nvPr>
        </p:nvSpPr>
        <p:spPr>
          <a:xfrm>
            <a:off x="719572" y="1610950"/>
            <a:ext cx="7848872" cy="1296143"/>
          </a:xfrm>
          <a:solidFill>
            <a:schemeClr val="bg1"/>
          </a:solidFill>
          <a:ln w="19050">
            <a:solidFill>
              <a:srgbClr val="258F96"/>
            </a:solidFill>
          </a:ln>
        </p:spPr>
        <p:txBody>
          <a:bodyPr/>
          <a:lstStyle/>
          <a:p>
            <a:pPr marL="0" indent="0" algn="just">
              <a:buNone/>
            </a:pPr>
            <a:r>
              <a:rPr lang="it-IT" sz="1500" dirty="0">
                <a:latin typeface="Tw Cen MT" panose="020B0602020104020603" pitchFamily="34" charset="0"/>
              </a:rPr>
              <a:t>L</a:t>
            </a:r>
            <a:r>
              <a:rPr lang="it-IT" sz="1500" b="0" i="0" dirty="0">
                <a:effectLst/>
                <a:latin typeface="Tw Cen MT" panose="020B0602020104020603" pitchFamily="34" charset="0"/>
              </a:rPr>
              <a:t>’art. 1 co. 11 lett. a) n. 2 della L. 207/2024 (</a:t>
            </a:r>
            <a:r>
              <a:rPr lang="it-IT" sz="1500" b="1" i="0" dirty="0">
                <a:solidFill>
                  <a:srgbClr val="258F96"/>
                </a:solidFill>
                <a:effectLst/>
                <a:latin typeface="Tw Cen MT" panose="020B0602020104020603" pitchFamily="34" charset="0"/>
              </a:rPr>
              <a:t>Legge di Bilancio 2025</a:t>
            </a:r>
            <a:r>
              <a:rPr lang="it-IT" sz="1500" b="0" i="0" dirty="0">
                <a:effectLst/>
                <a:latin typeface="Tw Cen MT" panose="020B0602020104020603" pitchFamily="34" charset="0"/>
              </a:rPr>
              <a:t>) introduce una </a:t>
            </a:r>
            <a:r>
              <a:rPr lang="it-IT" sz="1500" dirty="0">
                <a:latin typeface="Tw Cen MT" panose="020B0602020104020603" pitchFamily="34" charset="0"/>
              </a:rPr>
              <a:t>ulteriore </a:t>
            </a:r>
            <a:r>
              <a:rPr lang="it-IT" sz="1500" b="0" i="0" dirty="0">
                <a:effectLst/>
                <a:latin typeface="Tw Cen MT" panose="020B0602020104020603" pitchFamily="34" charset="0"/>
              </a:rPr>
              <a:t>modifica dell’art. 12 co. 1, lett. d) TUIR, stabilendo che nel 2025 le </a:t>
            </a:r>
            <a:r>
              <a:rPr lang="it-IT" sz="1500" b="1" i="0" dirty="0">
                <a:solidFill>
                  <a:srgbClr val="258F96"/>
                </a:solidFill>
                <a:effectLst/>
                <a:latin typeface="Tw Cen MT" panose="020B0602020104020603" pitchFamily="34" charset="0"/>
              </a:rPr>
              <a:t>detrazioni IRPEF </a:t>
            </a:r>
            <a:r>
              <a:rPr lang="it-IT" sz="1500" b="1" i="0" dirty="0">
                <a:effectLst/>
                <a:latin typeface="Tw Cen MT" panose="020B0602020104020603" pitchFamily="34" charset="0"/>
              </a:rPr>
              <a:t>per gli </a:t>
            </a:r>
            <a:r>
              <a:rPr lang="it-IT" sz="1500" b="1" i="0" dirty="0">
                <a:solidFill>
                  <a:srgbClr val="258F96"/>
                </a:solidFill>
                <a:effectLst/>
                <a:latin typeface="Tw Cen MT" panose="020B0602020104020603" pitchFamily="34" charset="0"/>
              </a:rPr>
              <a:t>altri familiari fiscalmente a carico (</a:t>
            </a:r>
            <a:r>
              <a:rPr lang="it-IT" sz="1500" b="0" i="0" dirty="0">
                <a:effectLst/>
                <a:latin typeface="Tw Cen MT" panose="020B0602020104020603" pitchFamily="34" charset="0"/>
              </a:rPr>
              <a:t>diversi dal coniuge non legalmente ed effettivamente separato e dai figli), </a:t>
            </a:r>
            <a:r>
              <a:rPr lang="it-IT" sz="1500" b="1" i="0" dirty="0">
                <a:solidFill>
                  <a:srgbClr val="258F96"/>
                </a:solidFill>
                <a:effectLst/>
                <a:latin typeface="Tw Cen MT" panose="020B0602020104020603" pitchFamily="34" charset="0"/>
              </a:rPr>
              <a:t>spettino solo </a:t>
            </a:r>
            <a:r>
              <a:rPr lang="it-IT" sz="1500" b="0" i="0" dirty="0">
                <a:effectLst/>
                <a:latin typeface="Tw Cen MT" panose="020B0602020104020603" pitchFamily="34" charset="0"/>
              </a:rPr>
              <a:t>in relazione </a:t>
            </a:r>
            <a:r>
              <a:rPr lang="it-IT" sz="1500" b="0" i="0" dirty="0">
                <a:solidFill>
                  <a:srgbClr val="258F96"/>
                </a:solidFill>
                <a:effectLst/>
                <a:latin typeface="Tw Cen MT" panose="020B0602020104020603" pitchFamily="34" charset="0"/>
              </a:rPr>
              <a:t>a </a:t>
            </a:r>
            <a:r>
              <a:rPr lang="it-IT" sz="1500" b="1" i="0" dirty="0">
                <a:solidFill>
                  <a:srgbClr val="258F96"/>
                </a:solidFill>
                <a:effectLst/>
                <a:latin typeface="Tw Cen MT" panose="020B0602020104020603" pitchFamily="34" charset="0"/>
              </a:rPr>
              <a:t>ciascun ascendente</a:t>
            </a:r>
            <a:r>
              <a:rPr lang="it-IT" sz="1500" b="0" i="0" dirty="0">
                <a:solidFill>
                  <a:srgbClr val="258F96"/>
                </a:solidFill>
                <a:effectLst/>
                <a:latin typeface="Tw Cen MT" panose="020B0602020104020603" pitchFamily="34" charset="0"/>
              </a:rPr>
              <a:t> </a:t>
            </a:r>
            <a:r>
              <a:rPr lang="it-IT" sz="1500" b="0" i="0" dirty="0">
                <a:effectLst/>
                <a:latin typeface="Tw Cen MT" panose="020B0602020104020603" pitchFamily="34" charset="0"/>
              </a:rPr>
              <a:t>(cioè genitore o nonno) </a:t>
            </a:r>
            <a:r>
              <a:rPr lang="it-IT" sz="1500" b="0" i="0" u="sng" dirty="0">
                <a:effectLst/>
                <a:latin typeface="Tw Cen MT" panose="020B0602020104020603" pitchFamily="34" charset="0"/>
              </a:rPr>
              <a:t>che conviva con il contribuente. </a:t>
            </a:r>
            <a:endParaRPr lang="it-IT" sz="1500" u="sng" dirty="0">
              <a:latin typeface="Tw Cen MT" panose="020B0602020104020603" pitchFamily="34" charset="0"/>
            </a:endParaRPr>
          </a:p>
        </p:txBody>
      </p:sp>
      <p:sp>
        <p:nvSpPr>
          <p:cNvPr id="5" name="Titolo 1">
            <a:extLst>
              <a:ext uri="{FF2B5EF4-FFF2-40B4-BE49-F238E27FC236}">
                <a16:creationId xmlns:a16="http://schemas.microsoft.com/office/drawing/2014/main" id="{643994AA-C527-DE13-9402-0457F4B850B6}"/>
              </a:ext>
            </a:extLst>
          </p:cNvPr>
          <p:cNvSpPr txBox="1">
            <a:spLocks/>
          </p:cNvSpPr>
          <p:nvPr/>
        </p:nvSpPr>
        <p:spPr>
          <a:xfrm>
            <a:off x="33055" y="1058075"/>
            <a:ext cx="7776864"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2500" b="1" dirty="0">
                <a:solidFill>
                  <a:srgbClr val="258F96"/>
                </a:solidFill>
                <a:effectLst/>
                <a:latin typeface="Tw Cen MT" panose="020B0602020104020603" pitchFamily="34" charset="0"/>
                <a:ea typeface="Calibri" panose="020F0502020204030204" pitchFamily="34" charset="0"/>
                <a:cs typeface="Calibri" panose="020F0502020204030204" pitchFamily="34" charset="0"/>
              </a:rPr>
              <a:t>LA RIDEFINIZIONE DEGLI ALTRI FAMILIARI A CARICO</a:t>
            </a:r>
            <a:endParaRPr lang="it-IT" sz="2500" b="1" dirty="0">
              <a:solidFill>
                <a:srgbClr val="258F96"/>
              </a:solidFill>
              <a:latin typeface="Tw Cen MT" panose="020B0602020104020603" pitchFamily="34" charset="0"/>
            </a:endParaRPr>
          </a:p>
        </p:txBody>
      </p:sp>
      <p:graphicFrame>
        <p:nvGraphicFramePr>
          <p:cNvPr id="6" name="Tabella 5">
            <a:extLst>
              <a:ext uri="{FF2B5EF4-FFF2-40B4-BE49-F238E27FC236}">
                <a16:creationId xmlns:a16="http://schemas.microsoft.com/office/drawing/2014/main" id="{572B6CE6-5FC3-D5B0-31AC-FCB55340CAC5}"/>
              </a:ext>
            </a:extLst>
          </p:cNvPr>
          <p:cNvGraphicFramePr>
            <a:graphicFrameLocks noGrp="1"/>
          </p:cNvGraphicFramePr>
          <p:nvPr>
            <p:extLst>
              <p:ext uri="{D42A27DB-BD31-4B8C-83A1-F6EECF244321}">
                <p14:modId xmlns:p14="http://schemas.microsoft.com/office/powerpoint/2010/main" val="214216098"/>
              </p:ext>
            </p:extLst>
          </p:nvPr>
        </p:nvGraphicFramePr>
        <p:xfrm>
          <a:off x="719572" y="3097317"/>
          <a:ext cx="7776864" cy="432049"/>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311345875"/>
                    </a:ext>
                  </a:extLst>
                </a:gridCol>
              </a:tblGrid>
              <a:tr h="432049">
                <a:tc>
                  <a:txBody>
                    <a:bodyPr/>
                    <a:lstStyle/>
                    <a:p>
                      <a:pPr algn="ctr"/>
                      <a:r>
                        <a:rPr lang="it-IT" b="1" dirty="0">
                          <a:latin typeface="Tw Cen MT" panose="020B0602020104020603" pitchFamily="34" charset="0"/>
                        </a:rPr>
                        <a:t>CHI RIENTRA NEL CONCETTO DI FAMILIARE A CARICO</a:t>
                      </a:r>
                    </a:p>
                  </a:txBody>
                  <a:tcPr>
                    <a:solidFill>
                      <a:srgbClr val="258F96"/>
                    </a:solidFill>
                  </a:tcPr>
                </a:tc>
                <a:extLst>
                  <a:ext uri="{0D108BD9-81ED-4DB2-BD59-A6C34878D82A}">
                    <a16:rowId xmlns:a16="http://schemas.microsoft.com/office/drawing/2014/main" val="2120673813"/>
                  </a:ext>
                </a:extLst>
              </a:tr>
            </a:tbl>
          </a:graphicData>
        </a:graphic>
      </p:graphicFrame>
      <p:graphicFrame>
        <p:nvGraphicFramePr>
          <p:cNvPr id="7" name="Tabella 6">
            <a:extLst>
              <a:ext uri="{FF2B5EF4-FFF2-40B4-BE49-F238E27FC236}">
                <a16:creationId xmlns:a16="http://schemas.microsoft.com/office/drawing/2014/main" id="{10DDF0AD-B2E5-7BB9-AAE5-C79F99F5AD9A}"/>
              </a:ext>
            </a:extLst>
          </p:cNvPr>
          <p:cNvGraphicFramePr>
            <a:graphicFrameLocks noGrp="1"/>
          </p:cNvGraphicFramePr>
          <p:nvPr>
            <p:extLst>
              <p:ext uri="{D42A27DB-BD31-4B8C-83A1-F6EECF244321}">
                <p14:modId xmlns:p14="http://schemas.microsoft.com/office/powerpoint/2010/main" val="978443488"/>
              </p:ext>
            </p:extLst>
          </p:nvPr>
        </p:nvGraphicFramePr>
        <p:xfrm>
          <a:off x="719572" y="3514574"/>
          <a:ext cx="7776864" cy="2169705"/>
        </p:xfrm>
        <a:graphic>
          <a:graphicData uri="http://schemas.openxmlformats.org/drawingml/2006/table">
            <a:tbl>
              <a:tblPr firstRow="1" bandRow="1">
                <a:tableStyleId>{5C22544A-7EE6-4342-B048-85BDC9FD1C3A}</a:tableStyleId>
              </a:tblPr>
              <a:tblGrid>
                <a:gridCol w="3888432">
                  <a:extLst>
                    <a:ext uri="{9D8B030D-6E8A-4147-A177-3AD203B41FA5}">
                      <a16:colId xmlns:a16="http://schemas.microsoft.com/office/drawing/2014/main" val="886550758"/>
                    </a:ext>
                  </a:extLst>
                </a:gridCol>
                <a:gridCol w="3888432">
                  <a:extLst>
                    <a:ext uri="{9D8B030D-6E8A-4147-A177-3AD203B41FA5}">
                      <a16:colId xmlns:a16="http://schemas.microsoft.com/office/drawing/2014/main" val="194677585"/>
                    </a:ext>
                  </a:extLst>
                </a:gridCol>
              </a:tblGrid>
              <a:tr h="327797">
                <a:tc>
                  <a:txBody>
                    <a:bodyPr/>
                    <a:lstStyle/>
                    <a:p>
                      <a:pPr algn="ctr"/>
                      <a:r>
                        <a:rPr lang="it-IT" sz="1500" b="1" dirty="0">
                          <a:solidFill>
                            <a:schemeClr val="tx1"/>
                          </a:solidFill>
                          <a:latin typeface="Tw Cen MT" panose="020B0602020104020603" pitchFamily="34" charset="0"/>
                        </a:rPr>
                        <a:t>2024</a:t>
                      </a:r>
                    </a:p>
                  </a:txBody>
                  <a:tcPr>
                    <a:solidFill>
                      <a:schemeClr val="bg2">
                        <a:lumMod val="90000"/>
                      </a:schemeClr>
                    </a:solidFill>
                  </a:tcPr>
                </a:tc>
                <a:tc>
                  <a:txBody>
                    <a:bodyPr/>
                    <a:lstStyle/>
                    <a:p>
                      <a:pPr algn="ctr"/>
                      <a:r>
                        <a:rPr lang="it-IT" sz="1500" b="1" dirty="0">
                          <a:solidFill>
                            <a:schemeClr val="tx1"/>
                          </a:solidFill>
                          <a:latin typeface="Tw Cen MT" panose="020B0602020104020603" pitchFamily="34" charset="0"/>
                        </a:rPr>
                        <a:t>2025</a:t>
                      </a:r>
                    </a:p>
                  </a:txBody>
                  <a:tcPr>
                    <a:solidFill>
                      <a:schemeClr val="bg2">
                        <a:lumMod val="90000"/>
                      </a:schemeClr>
                    </a:solidFill>
                  </a:tcPr>
                </a:tc>
                <a:extLst>
                  <a:ext uri="{0D108BD9-81ED-4DB2-BD59-A6C34878D82A}">
                    <a16:rowId xmlns:a16="http://schemas.microsoft.com/office/drawing/2014/main" val="307574673"/>
                  </a:ext>
                </a:extLst>
              </a:tr>
              <a:tr h="1841908">
                <a:tc>
                  <a:txBody>
                    <a:bodyPr/>
                    <a:lstStyle/>
                    <a:p>
                      <a:r>
                        <a:rPr lang="it-IT" sz="1400" b="1" i="0" kern="1200" dirty="0">
                          <a:solidFill>
                            <a:schemeClr val="dk1"/>
                          </a:solidFill>
                          <a:effectLst/>
                          <a:latin typeface="Tw Cen MT" panose="020B0602020104020603" pitchFamily="34" charset="0"/>
                          <a:ea typeface="+mn-ea"/>
                          <a:cs typeface="+mn-cs"/>
                        </a:rPr>
                        <a:t>-Coniuge non legalmente ed effettivamente    </a:t>
                      </a:r>
                    </a:p>
                    <a:p>
                      <a:r>
                        <a:rPr lang="it-IT" sz="1400" b="1" i="0" kern="1200" dirty="0">
                          <a:solidFill>
                            <a:schemeClr val="dk1"/>
                          </a:solidFill>
                          <a:effectLst/>
                          <a:latin typeface="Tw Cen MT" panose="020B0602020104020603" pitchFamily="34" charset="0"/>
                          <a:ea typeface="+mn-ea"/>
                          <a:cs typeface="+mn-cs"/>
                        </a:rPr>
                        <a:t> separato</a:t>
                      </a:r>
                    </a:p>
                    <a:p>
                      <a:r>
                        <a:rPr lang="it-IT" sz="1400" b="1" i="0" kern="1200" dirty="0">
                          <a:solidFill>
                            <a:schemeClr val="dk1"/>
                          </a:solidFill>
                          <a:effectLst/>
                          <a:latin typeface="Tw Cen MT" panose="020B0602020104020603" pitchFamily="34" charset="0"/>
                          <a:ea typeface="+mn-ea"/>
                          <a:cs typeface="+mn-cs"/>
                        </a:rPr>
                        <a:t>-Figli</a:t>
                      </a:r>
                    </a:p>
                    <a:p>
                      <a:r>
                        <a:rPr lang="it-IT" sz="1400" b="1" i="0" kern="1200" dirty="0">
                          <a:solidFill>
                            <a:schemeClr val="dk1"/>
                          </a:solidFill>
                          <a:effectLst/>
                          <a:latin typeface="Tw Cen MT" panose="020B0602020104020603" pitchFamily="34" charset="0"/>
                          <a:ea typeface="+mn-ea"/>
                          <a:cs typeface="+mn-cs"/>
                        </a:rPr>
                        <a:t>-</a:t>
                      </a:r>
                      <a:r>
                        <a:rPr lang="it-IT" sz="1400" b="1" i="0" kern="1200" dirty="0">
                          <a:solidFill>
                            <a:srgbClr val="C00000"/>
                          </a:solidFill>
                          <a:effectLst/>
                          <a:latin typeface="Tw Cen MT" panose="020B0602020104020603" pitchFamily="34" charset="0"/>
                          <a:ea typeface="+mn-ea"/>
                          <a:cs typeface="+mn-cs"/>
                        </a:rPr>
                        <a:t>Discendenti dei figli (es. nipoti);</a:t>
                      </a:r>
                    </a:p>
                    <a:p>
                      <a:r>
                        <a:rPr lang="it-IT" sz="1400" b="1" i="0" kern="1200" dirty="0">
                          <a:solidFill>
                            <a:schemeClr val="dk1"/>
                          </a:solidFill>
                          <a:effectLst/>
                          <a:latin typeface="Tw Cen MT" panose="020B0602020104020603" pitchFamily="34" charset="0"/>
                          <a:ea typeface="+mn-ea"/>
                          <a:cs typeface="+mn-cs"/>
                        </a:rPr>
                        <a:t>-</a:t>
                      </a:r>
                      <a:r>
                        <a:rPr lang="it-IT" sz="1400" b="1" i="0" kern="1200" dirty="0">
                          <a:solidFill>
                            <a:srgbClr val="C00000"/>
                          </a:solidFill>
                          <a:effectLst/>
                          <a:latin typeface="Tw Cen MT" panose="020B0602020104020603" pitchFamily="34" charset="0"/>
                          <a:ea typeface="+mn-ea"/>
                          <a:cs typeface="+mn-cs"/>
                        </a:rPr>
                        <a:t>Fratelli e sorelle (germani o unilaterali);</a:t>
                      </a:r>
                    </a:p>
                    <a:p>
                      <a:r>
                        <a:rPr lang="it-IT" sz="1400" b="1" i="0" kern="1200" dirty="0">
                          <a:solidFill>
                            <a:schemeClr val="dk1"/>
                          </a:solidFill>
                          <a:effectLst/>
                          <a:latin typeface="Tw Cen MT" panose="020B0602020104020603" pitchFamily="34" charset="0"/>
                          <a:ea typeface="+mn-ea"/>
                          <a:cs typeface="+mn-cs"/>
                        </a:rPr>
                        <a:t>-</a:t>
                      </a:r>
                      <a:r>
                        <a:rPr lang="it-IT" sz="1400" b="1" i="0" kern="1200" dirty="0">
                          <a:solidFill>
                            <a:srgbClr val="C00000"/>
                          </a:solidFill>
                          <a:effectLst/>
                          <a:latin typeface="Tw Cen MT" panose="020B0602020104020603" pitchFamily="34" charset="0"/>
                          <a:ea typeface="+mn-ea"/>
                          <a:cs typeface="+mn-cs"/>
                        </a:rPr>
                        <a:t>Generi e nuore;</a:t>
                      </a:r>
                    </a:p>
                    <a:p>
                      <a:r>
                        <a:rPr lang="it-IT" sz="1400" b="1" i="0" kern="1200" dirty="0">
                          <a:solidFill>
                            <a:schemeClr val="dk1"/>
                          </a:solidFill>
                          <a:effectLst/>
                          <a:latin typeface="Tw Cen MT" panose="020B0602020104020603" pitchFamily="34" charset="0"/>
                          <a:ea typeface="+mn-ea"/>
                          <a:cs typeface="+mn-cs"/>
                        </a:rPr>
                        <a:t>-</a:t>
                      </a:r>
                      <a:r>
                        <a:rPr lang="it-IT" sz="1400" b="1" i="0" kern="1200" dirty="0">
                          <a:solidFill>
                            <a:srgbClr val="C00000"/>
                          </a:solidFill>
                          <a:effectLst/>
                          <a:latin typeface="Tw Cen MT" panose="020B0602020104020603" pitchFamily="34" charset="0"/>
                          <a:ea typeface="+mn-ea"/>
                          <a:cs typeface="+mn-cs"/>
                        </a:rPr>
                        <a:t>Suocero e suocera</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400" b="1" dirty="0">
                          <a:latin typeface="Tw Cen MT" panose="020B0602020104020603" pitchFamily="34" charset="0"/>
                        </a:rPr>
                        <a:t>-Ascendenti (genitore, nonno)</a:t>
                      </a:r>
                    </a:p>
                  </a:txBody>
                  <a:tcPr>
                    <a:solidFill>
                      <a:schemeClr val="bg1"/>
                    </a:solidFill>
                  </a:tcPr>
                </a:tc>
                <a:tc>
                  <a:txBody>
                    <a:bodyPr/>
                    <a:lstStyle/>
                    <a:p>
                      <a:r>
                        <a:rPr lang="it-IT" sz="1400" b="1" i="0" kern="1200" dirty="0">
                          <a:solidFill>
                            <a:schemeClr val="dk1"/>
                          </a:solidFill>
                          <a:effectLst/>
                          <a:latin typeface="Tw Cen MT" panose="020B0602020104020603" pitchFamily="34" charset="0"/>
                          <a:ea typeface="+mn-ea"/>
                          <a:cs typeface="+mn-cs"/>
                        </a:rPr>
                        <a:t>-Coniuge non legalmente ed effettivamente    </a:t>
                      </a:r>
                    </a:p>
                    <a:p>
                      <a:r>
                        <a:rPr lang="it-IT" sz="1400" b="1" i="0" kern="1200" dirty="0">
                          <a:solidFill>
                            <a:schemeClr val="dk1"/>
                          </a:solidFill>
                          <a:effectLst/>
                          <a:latin typeface="Tw Cen MT" panose="020B0602020104020603" pitchFamily="34" charset="0"/>
                          <a:ea typeface="+mn-ea"/>
                          <a:cs typeface="+mn-cs"/>
                        </a:rPr>
                        <a:t> separato</a:t>
                      </a:r>
                    </a:p>
                    <a:p>
                      <a:r>
                        <a:rPr lang="it-IT" sz="1400" b="1" i="0" kern="1200" dirty="0">
                          <a:solidFill>
                            <a:schemeClr val="dk1"/>
                          </a:solidFill>
                          <a:effectLst/>
                          <a:latin typeface="Tw Cen MT" panose="020B0602020104020603" pitchFamily="34" charset="0"/>
                          <a:ea typeface="+mn-ea"/>
                          <a:cs typeface="+mn-cs"/>
                        </a:rPr>
                        <a:t>-Figli</a:t>
                      </a:r>
                      <a:endParaRPr lang="it-IT" sz="1400" b="1" dirty="0">
                        <a:latin typeface="Tw Cen MT" panose="020B0602020104020603" pitchFamily="34" charset="0"/>
                      </a:endParaRPr>
                    </a:p>
                    <a:p>
                      <a:r>
                        <a:rPr lang="it-IT" sz="1400" b="1" dirty="0">
                          <a:latin typeface="Tw Cen MT" panose="020B0602020104020603" pitchFamily="34" charset="0"/>
                        </a:rPr>
                        <a:t>-Ascendenti (genitore, nonno)</a:t>
                      </a:r>
                    </a:p>
                    <a:p>
                      <a:endParaRPr lang="it-IT" sz="1400" b="1" dirty="0">
                        <a:latin typeface="Tw Cen MT" panose="020B0602020104020603" pitchFamily="34" charset="0"/>
                      </a:endParaRPr>
                    </a:p>
                  </a:txBody>
                  <a:tcPr>
                    <a:solidFill>
                      <a:schemeClr val="bg1"/>
                    </a:solidFill>
                  </a:tcPr>
                </a:tc>
                <a:extLst>
                  <a:ext uri="{0D108BD9-81ED-4DB2-BD59-A6C34878D82A}">
                    <a16:rowId xmlns:a16="http://schemas.microsoft.com/office/drawing/2014/main" val="1960206531"/>
                  </a:ext>
                </a:extLst>
              </a:tr>
            </a:tbl>
          </a:graphicData>
        </a:graphic>
      </p:graphicFrame>
      <p:pic>
        <p:nvPicPr>
          <p:cNvPr id="2" name="Elemento grafico 1" descr="Mano alzata contorno">
            <a:extLst>
              <a:ext uri="{FF2B5EF4-FFF2-40B4-BE49-F238E27FC236}">
                <a16:creationId xmlns:a16="http://schemas.microsoft.com/office/drawing/2014/main" id="{DAC17D76-081A-7BB8-C6F3-E712AD13DB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1520" y="5894208"/>
            <a:ext cx="730424" cy="759898"/>
          </a:xfrm>
          <a:prstGeom prst="rect">
            <a:avLst/>
          </a:prstGeom>
        </p:spPr>
      </p:pic>
      <p:sp>
        <p:nvSpPr>
          <p:cNvPr id="4" name="CasellaDiTesto 3">
            <a:extLst>
              <a:ext uri="{FF2B5EF4-FFF2-40B4-BE49-F238E27FC236}">
                <a16:creationId xmlns:a16="http://schemas.microsoft.com/office/drawing/2014/main" id="{60B3CACD-03CD-799B-E7C2-649539340FC6}"/>
              </a:ext>
            </a:extLst>
          </p:cNvPr>
          <p:cNvSpPr txBox="1"/>
          <p:nvPr/>
        </p:nvSpPr>
        <p:spPr>
          <a:xfrm>
            <a:off x="1476876" y="6089491"/>
            <a:ext cx="6334263" cy="369332"/>
          </a:xfrm>
          <a:prstGeom prst="rect">
            <a:avLst/>
          </a:prstGeom>
          <a:solidFill>
            <a:schemeClr val="bg1"/>
          </a:solidFill>
          <a:ln w="28575">
            <a:solidFill>
              <a:srgbClr val="C00000"/>
            </a:solidFill>
            <a:prstDash val="sysDot"/>
          </a:ln>
        </p:spPr>
        <p:txBody>
          <a:bodyPr wrap="square">
            <a:spAutoFit/>
          </a:bodyPr>
          <a:lstStyle/>
          <a:p>
            <a:pPr algn="ctr">
              <a:spcAft>
                <a:spcPts val="600"/>
              </a:spcAft>
            </a:pPr>
            <a:r>
              <a:rPr lang="it-IT" i="1" dirty="0">
                <a:ln>
                  <a:solidFill>
                    <a:schemeClr val="tx1"/>
                  </a:solidFill>
                  <a:prstDash val="sysDot"/>
                </a:ln>
                <a:latin typeface="Tw Cen MT" panose="020B0602020104020603" pitchFamily="34" charset="0"/>
              </a:rPr>
              <a:t>Il requisito della convivenza è imprescindibile!!</a:t>
            </a:r>
            <a:endParaRPr lang="it-IT" sz="1800" dirty="0">
              <a:ln>
                <a:solidFill>
                  <a:schemeClr val="tx1"/>
                </a:solidFill>
                <a:prstDash val="sysDot"/>
              </a:ln>
              <a:latin typeface="Tw Cen MT" panose="020B0602020104020603" pitchFamily="34" charset="0"/>
            </a:endParaRPr>
          </a:p>
        </p:txBody>
      </p:sp>
      <p:sp>
        <p:nvSpPr>
          <p:cNvPr id="9" name="Segnaposto numero diapositiva 8">
            <a:extLst>
              <a:ext uri="{FF2B5EF4-FFF2-40B4-BE49-F238E27FC236}">
                <a16:creationId xmlns:a16="http://schemas.microsoft.com/office/drawing/2014/main" id="{26F9F9EC-96E9-F85C-D064-479022904416}"/>
              </a:ext>
            </a:extLst>
          </p:cNvPr>
          <p:cNvSpPr>
            <a:spLocks noGrp="1"/>
          </p:cNvSpPr>
          <p:nvPr>
            <p:ph type="sldNum" sz="quarter" idx="4"/>
          </p:nvPr>
        </p:nvSpPr>
        <p:spPr/>
        <p:txBody>
          <a:bodyPr/>
          <a:lstStyle/>
          <a:p>
            <a:fld id="{CED3AD7C-6C82-42B1-BD72-B96BDDF1B4B9}" type="slidenum">
              <a:rPr lang="it-IT" smtClean="0">
                <a:solidFill>
                  <a:schemeClr val="tx1"/>
                </a:solidFill>
              </a:rPr>
              <a:pPr/>
              <a:t>23</a:t>
            </a:fld>
            <a:endParaRPr lang="it-IT" dirty="0">
              <a:solidFill>
                <a:schemeClr val="tx1"/>
              </a:solidFill>
            </a:endParaRPr>
          </a:p>
        </p:txBody>
      </p:sp>
      <p:cxnSp>
        <p:nvCxnSpPr>
          <p:cNvPr id="10" name="Connettore diritto 9">
            <a:extLst>
              <a:ext uri="{FF2B5EF4-FFF2-40B4-BE49-F238E27FC236}">
                <a16:creationId xmlns:a16="http://schemas.microsoft.com/office/drawing/2014/main" id="{5AD4F48F-C955-9E3D-7AF7-F15ED1C9B2C8}"/>
              </a:ext>
            </a:extLst>
          </p:cNvPr>
          <p:cNvCxnSpPr/>
          <p:nvPr/>
        </p:nvCxnSpPr>
        <p:spPr>
          <a:xfrm flipV="1">
            <a:off x="827584" y="4509120"/>
            <a:ext cx="2232248" cy="864096"/>
          </a:xfrm>
          <a:prstGeom prst="line">
            <a:avLst/>
          </a:prstGeom>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754506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BD3BA7-E4A8-2FED-04E1-014F280C7A93}"/>
              </a:ext>
            </a:extLst>
          </p:cNvPr>
          <p:cNvSpPr>
            <a:spLocks noGrp="1"/>
          </p:cNvSpPr>
          <p:nvPr>
            <p:ph type="title"/>
          </p:nvPr>
        </p:nvSpPr>
        <p:spPr>
          <a:xfrm>
            <a:off x="323528" y="1052736"/>
            <a:ext cx="5328592" cy="432048"/>
          </a:xfrm>
        </p:spPr>
        <p:txBody>
          <a:bodyPr/>
          <a:lstStyle/>
          <a:p>
            <a:r>
              <a:rPr lang="it-IT" sz="2500" b="1" dirty="0">
                <a:solidFill>
                  <a:srgbClr val="258F96"/>
                </a:solidFill>
                <a:latin typeface="Tw Cen MT" panose="020B0602020104020603" pitchFamily="34" charset="0"/>
              </a:rPr>
              <a:t>L’IMPATTO SUL WELFARE AZIENDALE</a:t>
            </a:r>
          </a:p>
        </p:txBody>
      </p:sp>
      <p:sp>
        <p:nvSpPr>
          <p:cNvPr id="4" name="CasellaDiTesto 3">
            <a:extLst>
              <a:ext uri="{FF2B5EF4-FFF2-40B4-BE49-F238E27FC236}">
                <a16:creationId xmlns:a16="http://schemas.microsoft.com/office/drawing/2014/main" id="{04E7ADD9-ABBE-FFC8-7D72-A49A7EAD6293}"/>
              </a:ext>
            </a:extLst>
          </p:cNvPr>
          <p:cNvSpPr txBox="1"/>
          <p:nvPr/>
        </p:nvSpPr>
        <p:spPr>
          <a:xfrm>
            <a:off x="392692" y="1628800"/>
            <a:ext cx="8358616" cy="4062651"/>
          </a:xfrm>
          <a:prstGeom prst="rect">
            <a:avLst/>
          </a:prstGeom>
          <a:solidFill>
            <a:srgbClr val="FFFFFF"/>
          </a:solidFill>
          <a:ln w="19050">
            <a:solidFill>
              <a:srgbClr val="258F96"/>
            </a:solidFill>
            <a:prstDash val="sysDash"/>
          </a:ln>
        </p:spPr>
        <p:txBody>
          <a:bodyPr wrap="square" rtlCol="0">
            <a:spAutoFit/>
          </a:bodyPr>
          <a:lstStyle/>
          <a:p>
            <a:pPr algn="just"/>
            <a:r>
              <a:rPr lang="it-IT" sz="1400" i="0" u="none" strike="noStrike" baseline="0" dirty="0">
                <a:latin typeface="Tw Cen MT" panose="020B0602020104020603" pitchFamily="34" charset="0"/>
              </a:rPr>
              <a:t>L’articolo 51 del Dpr 917/1986 (Tuir) identifica gli elementi che </a:t>
            </a:r>
            <a:r>
              <a:rPr lang="it-IT" sz="1400" b="1" i="0" u="none" strike="noStrike" baseline="0" dirty="0">
                <a:latin typeface="Tw Cen MT" panose="020B0602020104020603" pitchFamily="34" charset="0"/>
              </a:rPr>
              <a:t>non concorrono a formare il reddito di lavoro dipendente</a:t>
            </a:r>
            <a:r>
              <a:rPr lang="it-IT" sz="1400" i="0" u="none" strike="noStrike" baseline="0" dirty="0">
                <a:latin typeface="Tw Cen MT" panose="020B0602020104020603" pitchFamily="34" charset="0"/>
              </a:rPr>
              <a:t>, tra i quali: </a:t>
            </a:r>
          </a:p>
          <a:p>
            <a:pPr algn="just"/>
            <a:endParaRPr lang="it-IT" sz="1400" i="0" u="none" strike="noStrike" baseline="0" dirty="0">
              <a:latin typeface="Tw Cen MT" panose="020B0602020104020603" pitchFamily="34" charset="0"/>
            </a:endParaRPr>
          </a:p>
          <a:p>
            <a:pPr marL="285750" indent="-285750" algn="just">
              <a:spcAft>
                <a:spcPts val="600"/>
              </a:spcAft>
              <a:buFont typeface="Wingdings" panose="05000000000000000000" pitchFamily="2" charset="2"/>
              <a:buChar char="§"/>
            </a:pPr>
            <a:r>
              <a:rPr lang="it-IT" sz="1400" i="0" u="none" strike="noStrike" baseline="0" dirty="0">
                <a:latin typeface="Tw Cen MT" panose="020B0602020104020603" pitchFamily="34" charset="0"/>
              </a:rPr>
              <a:t>lettera d-bis): (…) per l’acquisto degli abbonamenti per il </a:t>
            </a:r>
            <a:r>
              <a:rPr lang="it-IT" sz="1400" b="1" i="0" u="none" strike="noStrike" baseline="0" dirty="0">
                <a:solidFill>
                  <a:srgbClr val="258F96"/>
                </a:solidFill>
                <a:latin typeface="Tw Cen MT" panose="020B0602020104020603" pitchFamily="34" charset="0"/>
              </a:rPr>
              <a:t>trasporto pubblico </a:t>
            </a:r>
            <a:r>
              <a:rPr lang="it-IT" sz="1400" i="0" u="none" strike="noStrike" baseline="0" dirty="0">
                <a:latin typeface="Tw Cen MT" panose="020B0602020104020603" pitchFamily="34" charset="0"/>
              </a:rPr>
              <a:t>(</a:t>
            </a:r>
            <a:r>
              <a:rPr lang="it-IT" sz="1400" dirty="0">
                <a:latin typeface="Tw Cen MT" panose="020B0602020104020603" pitchFamily="34" charset="0"/>
              </a:rPr>
              <a:t>…) </a:t>
            </a:r>
            <a:r>
              <a:rPr lang="it-IT" sz="1400" b="1" i="0" u="sng" strike="noStrike" baseline="0" dirty="0">
                <a:latin typeface="Tw Cen MT" panose="020B0602020104020603" pitchFamily="34" charset="0"/>
              </a:rPr>
              <a:t>del dipendente e dei familiari indicati nell’articolo 12</a:t>
            </a:r>
            <a:r>
              <a:rPr lang="it-IT" sz="1400" i="0" u="none" strike="noStrike" baseline="0" dirty="0">
                <a:latin typeface="Tw Cen MT" panose="020B0602020104020603" pitchFamily="34" charset="0"/>
              </a:rPr>
              <a:t>;</a:t>
            </a:r>
          </a:p>
          <a:p>
            <a:pPr marL="285750" indent="-285750" algn="just">
              <a:spcAft>
                <a:spcPts val="600"/>
              </a:spcAft>
              <a:buFont typeface="Wingdings" panose="05000000000000000000" pitchFamily="2" charset="2"/>
              <a:buChar char="§"/>
            </a:pPr>
            <a:r>
              <a:rPr lang="it-IT" sz="1400" i="0" u="none" strike="noStrike" baseline="0" dirty="0">
                <a:latin typeface="Tw Cen MT" panose="020B0602020104020603" pitchFamily="34" charset="0"/>
              </a:rPr>
              <a:t>lettera f): </a:t>
            </a:r>
            <a:r>
              <a:rPr lang="it-IT" sz="1400" b="1" i="0" u="none" strike="noStrike" baseline="0" dirty="0">
                <a:solidFill>
                  <a:srgbClr val="258F96"/>
                </a:solidFill>
                <a:latin typeface="Tw Cen MT" panose="020B0602020104020603" pitchFamily="34" charset="0"/>
              </a:rPr>
              <a:t>l’utilizzazione delle opere e dei servizi riconosciuti dal datore di lavoro </a:t>
            </a:r>
            <a:r>
              <a:rPr lang="it-IT" sz="1400" i="0" u="none" strike="noStrike" baseline="0" dirty="0">
                <a:latin typeface="Tw Cen MT" panose="020B0602020104020603" pitchFamily="34" charset="0"/>
              </a:rPr>
              <a:t>volontariamente o in conformità a disposizioni di contratto o di accordo (…) offerti alla generalità dei </a:t>
            </a:r>
            <a:r>
              <a:rPr lang="it-IT" sz="1400" b="1" i="0" u="none" strike="noStrike" baseline="0" dirty="0">
                <a:solidFill>
                  <a:srgbClr val="258F96"/>
                </a:solidFill>
                <a:latin typeface="Tw Cen MT" panose="020B0602020104020603" pitchFamily="34" charset="0"/>
              </a:rPr>
              <a:t>dipendenti</a:t>
            </a:r>
            <a:r>
              <a:rPr lang="it-IT" sz="1400" i="0" u="none" strike="noStrike" baseline="0" dirty="0">
                <a:latin typeface="Tw Cen MT" panose="020B0602020104020603" pitchFamily="34" charset="0"/>
              </a:rPr>
              <a:t> o a </a:t>
            </a:r>
            <a:r>
              <a:rPr lang="it-IT" sz="1400" b="1" i="0" u="sng" strike="noStrike" baseline="0" dirty="0">
                <a:latin typeface="Tw Cen MT" panose="020B0602020104020603" pitchFamily="34" charset="0"/>
              </a:rPr>
              <a:t>categorie di dipendenti e ai familiari indicati nell’articolo 12</a:t>
            </a:r>
            <a:r>
              <a:rPr lang="it-IT" sz="1400" i="0" u="none" strike="noStrike" baseline="0" dirty="0">
                <a:latin typeface="Tw Cen MT" panose="020B0602020104020603" pitchFamily="34" charset="0"/>
              </a:rPr>
              <a:t>; </a:t>
            </a:r>
          </a:p>
          <a:p>
            <a:pPr marL="285750" indent="-285750" algn="just">
              <a:spcAft>
                <a:spcPts val="600"/>
              </a:spcAft>
              <a:buFont typeface="Wingdings" panose="05000000000000000000" pitchFamily="2" charset="2"/>
              <a:buChar char="§"/>
            </a:pPr>
            <a:r>
              <a:rPr lang="it-IT" sz="1400" i="0" u="none" strike="noStrike" baseline="0" dirty="0">
                <a:latin typeface="Tw Cen MT" panose="020B0602020104020603" pitchFamily="34" charset="0"/>
              </a:rPr>
              <a:t>lettera f-bis): le somme, i servizi e le prestazioni erogate dal datore di lavoro alla generalità dei dipendenti o a categorie di dipendenti per la fruizione, da parte dei </a:t>
            </a:r>
            <a:r>
              <a:rPr lang="it-IT" sz="1400" b="1" i="0" u="sng" strike="noStrike" baseline="0" dirty="0">
                <a:latin typeface="Tw Cen MT" panose="020B0602020104020603" pitchFamily="34" charset="0"/>
              </a:rPr>
              <a:t>familiari indicati nell’articolo 12</a:t>
            </a:r>
            <a:r>
              <a:rPr lang="it-IT" sz="1400" i="0" u="none" strike="noStrike" baseline="0" dirty="0">
                <a:latin typeface="Tw Cen MT" panose="020B0602020104020603" pitchFamily="34" charset="0"/>
              </a:rPr>
              <a:t>, dei </a:t>
            </a:r>
            <a:r>
              <a:rPr lang="it-IT" sz="1400" b="1" i="0" u="none" strike="noStrike" baseline="0" dirty="0">
                <a:solidFill>
                  <a:srgbClr val="258F96"/>
                </a:solidFill>
                <a:latin typeface="Tw Cen MT" panose="020B0602020104020603" pitchFamily="34" charset="0"/>
              </a:rPr>
              <a:t>servizi di educazione e istruzione anche in età prescolare</a:t>
            </a:r>
            <a:r>
              <a:rPr lang="it-IT" sz="1400" i="0" u="none" strike="noStrike" baseline="0" dirty="0">
                <a:latin typeface="Tw Cen MT" panose="020B0602020104020603" pitchFamily="34" charset="0"/>
              </a:rPr>
              <a:t>, (…); </a:t>
            </a:r>
          </a:p>
          <a:p>
            <a:pPr marL="285750" indent="-285750" algn="just">
              <a:spcAft>
                <a:spcPts val="600"/>
              </a:spcAft>
              <a:buFont typeface="Wingdings" panose="05000000000000000000" pitchFamily="2" charset="2"/>
              <a:buChar char="§"/>
            </a:pPr>
            <a:r>
              <a:rPr lang="it-IT" sz="1400" i="0" u="none" strike="noStrike" baseline="0" dirty="0">
                <a:latin typeface="Tw Cen MT" panose="020B0602020104020603" pitchFamily="34" charset="0"/>
              </a:rPr>
              <a:t>lettera f-ter): (…) servizi di </a:t>
            </a:r>
            <a:r>
              <a:rPr lang="it-IT" sz="1400" b="1" i="0" u="none" strike="noStrike" baseline="0" dirty="0">
                <a:solidFill>
                  <a:srgbClr val="258F96"/>
                </a:solidFill>
                <a:latin typeface="Tw Cen MT" panose="020B0602020104020603" pitchFamily="34" charset="0"/>
              </a:rPr>
              <a:t>assistenza </a:t>
            </a:r>
            <a:r>
              <a:rPr lang="it-IT" sz="1400" b="1" i="0" u="sng" strike="noStrike" baseline="0" dirty="0">
                <a:solidFill>
                  <a:srgbClr val="258F96"/>
                </a:solidFill>
                <a:latin typeface="Tw Cen MT" panose="020B0602020104020603" pitchFamily="34" charset="0"/>
              </a:rPr>
              <a:t>ai familiari anziani o non autosufficienti </a:t>
            </a:r>
            <a:r>
              <a:rPr lang="it-IT" sz="1400" b="1" i="0" u="sng" strike="noStrike" baseline="0" dirty="0">
                <a:latin typeface="Tw Cen MT" panose="020B0602020104020603" pitchFamily="34" charset="0"/>
              </a:rPr>
              <a:t>indicati nell’articolo 12 </a:t>
            </a:r>
            <a:r>
              <a:rPr lang="it-IT" sz="1400" b="1" i="0" strike="noStrike" baseline="0" dirty="0">
                <a:latin typeface="Tw Cen MT" panose="020B0602020104020603" pitchFamily="34" charset="0"/>
              </a:rPr>
              <a:t>(…);</a:t>
            </a:r>
          </a:p>
          <a:p>
            <a:pPr marL="285750" indent="-285750" algn="just">
              <a:spcAft>
                <a:spcPts val="600"/>
              </a:spcAft>
              <a:buFont typeface="Wingdings" panose="05000000000000000000" pitchFamily="2" charset="2"/>
              <a:buChar char="§"/>
            </a:pPr>
            <a:r>
              <a:rPr lang="it-IT" sz="1400" i="0" u="none" strike="noStrike" baseline="0" dirty="0">
                <a:latin typeface="Tw Cen MT" panose="020B0602020104020603" pitchFamily="34" charset="0"/>
              </a:rPr>
              <a:t>lettera f-quater): i contributi e i premi versati dal datore di lavoro a favore della generalità dei dipendenti o di categorie di dipendenti e dei loro </a:t>
            </a:r>
            <a:r>
              <a:rPr lang="it-IT" sz="1400" b="1" i="0" u="sng" strike="noStrike" baseline="0" dirty="0">
                <a:latin typeface="Tw Cen MT" panose="020B0602020104020603" pitchFamily="34" charset="0"/>
              </a:rPr>
              <a:t>familiari indicati nell’articolo 12</a:t>
            </a:r>
            <a:r>
              <a:rPr lang="it-IT" sz="1400" i="0" u="none" strike="noStrike" baseline="0" dirty="0">
                <a:latin typeface="Tw Cen MT" panose="020B0602020104020603" pitchFamily="34" charset="0"/>
              </a:rPr>
              <a:t> che si trovano nelle condizioni previste nel medesimo articolo 12, comma 2, </a:t>
            </a:r>
            <a:r>
              <a:rPr lang="it-IT" sz="1400" b="1" i="0" u="none" strike="noStrike" baseline="0" dirty="0">
                <a:solidFill>
                  <a:srgbClr val="258F96"/>
                </a:solidFill>
                <a:latin typeface="Tw Cen MT" panose="020B0602020104020603" pitchFamily="34" charset="0"/>
              </a:rPr>
              <a:t>per prestazioni, anche in forma assicurativa</a:t>
            </a:r>
            <a:r>
              <a:rPr lang="it-IT" sz="1400" i="0" u="none" strike="noStrike" baseline="0" dirty="0">
                <a:latin typeface="Tw Cen MT" panose="020B0602020104020603" pitchFamily="34" charset="0"/>
              </a:rPr>
              <a:t>, aventi per oggetto il rischio di non autosufficienza nel compimento degli atti della vita quotidiana (…).</a:t>
            </a:r>
            <a:endParaRPr lang="it-IT" sz="1400" dirty="0">
              <a:latin typeface="Tw Cen MT" panose="020B0602020104020603" pitchFamily="34" charset="0"/>
            </a:endParaRPr>
          </a:p>
        </p:txBody>
      </p:sp>
      <p:sp>
        <p:nvSpPr>
          <p:cNvPr id="3" name="CasellaDiTesto 2">
            <a:extLst>
              <a:ext uri="{FF2B5EF4-FFF2-40B4-BE49-F238E27FC236}">
                <a16:creationId xmlns:a16="http://schemas.microsoft.com/office/drawing/2014/main" id="{6AD555EE-65A8-2D00-4254-C70C130869EC}"/>
              </a:ext>
            </a:extLst>
          </p:cNvPr>
          <p:cNvSpPr txBox="1"/>
          <p:nvPr/>
        </p:nvSpPr>
        <p:spPr>
          <a:xfrm>
            <a:off x="1259632" y="6056426"/>
            <a:ext cx="7279696" cy="553998"/>
          </a:xfrm>
          <a:prstGeom prst="rect">
            <a:avLst/>
          </a:prstGeom>
          <a:solidFill>
            <a:schemeClr val="bg1"/>
          </a:solidFill>
          <a:ln w="28575">
            <a:solidFill>
              <a:srgbClr val="258F96"/>
            </a:solidFill>
          </a:ln>
        </p:spPr>
        <p:txBody>
          <a:bodyPr wrap="square" rtlCol="0">
            <a:spAutoFit/>
          </a:bodyPr>
          <a:lstStyle/>
          <a:p>
            <a:r>
              <a:rPr lang="it-IT" sz="1500" dirty="0">
                <a:latin typeface="Tw Cen MT" panose="020B0602020104020603" pitchFamily="34" charset="0"/>
              </a:rPr>
              <a:t>Nei casi elencati dal presente articolo, vista la </a:t>
            </a:r>
            <a:r>
              <a:rPr lang="it-IT" sz="1500" b="1" dirty="0">
                <a:solidFill>
                  <a:srgbClr val="258F96"/>
                </a:solidFill>
                <a:latin typeface="Tw Cen MT" panose="020B0602020104020603" pitchFamily="34" charset="0"/>
              </a:rPr>
              <a:t>modifica</a:t>
            </a:r>
            <a:r>
              <a:rPr lang="it-IT" sz="1500" dirty="0">
                <a:latin typeface="Tw Cen MT" panose="020B0602020104020603" pitchFamily="34" charset="0"/>
              </a:rPr>
              <a:t> dell’</a:t>
            </a:r>
            <a:r>
              <a:rPr lang="it-IT" sz="1500" b="1" dirty="0">
                <a:solidFill>
                  <a:srgbClr val="258F96"/>
                </a:solidFill>
                <a:latin typeface="Tw Cen MT" panose="020B0602020104020603" pitchFamily="34" charset="0"/>
              </a:rPr>
              <a:t>art. 12 Tuir</a:t>
            </a:r>
            <a:r>
              <a:rPr lang="it-IT" sz="1500" dirty="0">
                <a:latin typeface="Tw Cen MT" panose="020B0602020104020603" pitchFamily="34" charset="0"/>
              </a:rPr>
              <a:t>, la categoria dei </a:t>
            </a:r>
            <a:r>
              <a:rPr lang="it-IT" sz="1500" b="1" dirty="0">
                <a:solidFill>
                  <a:srgbClr val="258F96"/>
                </a:solidFill>
                <a:latin typeface="Tw Cen MT" panose="020B0602020104020603" pitchFamily="34" charset="0"/>
              </a:rPr>
              <a:t>familiari che potranno beneficiare </a:t>
            </a:r>
            <a:r>
              <a:rPr lang="it-IT" sz="1500" dirty="0">
                <a:latin typeface="Tw Cen MT" panose="020B0602020104020603" pitchFamily="34" charset="0"/>
              </a:rPr>
              <a:t>del </a:t>
            </a:r>
            <a:r>
              <a:rPr lang="it-IT" sz="1500" b="1" dirty="0">
                <a:solidFill>
                  <a:srgbClr val="258F96"/>
                </a:solidFill>
                <a:latin typeface="Tw Cen MT" panose="020B0602020104020603" pitchFamily="34" charset="0"/>
              </a:rPr>
              <a:t>welfare</a:t>
            </a:r>
            <a:r>
              <a:rPr lang="it-IT" sz="1500" dirty="0">
                <a:latin typeface="Tw Cen MT" panose="020B0602020104020603" pitchFamily="34" charset="0"/>
              </a:rPr>
              <a:t> aziendale </a:t>
            </a:r>
            <a:r>
              <a:rPr lang="it-IT" sz="1500" b="1" dirty="0">
                <a:solidFill>
                  <a:srgbClr val="258F96"/>
                </a:solidFill>
                <a:latin typeface="Tw Cen MT" panose="020B0602020104020603" pitchFamily="34" charset="0"/>
              </a:rPr>
              <a:t>nel</a:t>
            </a:r>
            <a:r>
              <a:rPr lang="it-IT" sz="1500" dirty="0">
                <a:latin typeface="Tw Cen MT" panose="020B0602020104020603" pitchFamily="34" charset="0"/>
              </a:rPr>
              <a:t> </a:t>
            </a:r>
            <a:r>
              <a:rPr lang="it-IT" sz="1500" b="1" dirty="0">
                <a:solidFill>
                  <a:srgbClr val="258F96"/>
                </a:solidFill>
                <a:latin typeface="Tw Cen MT" panose="020B0602020104020603" pitchFamily="34" charset="0"/>
              </a:rPr>
              <a:t>2025</a:t>
            </a:r>
            <a:r>
              <a:rPr lang="it-IT" sz="1500" dirty="0">
                <a:latin typeface="Tw Cen MT" panose="020B0602020104020603" pitchFamily="34" charset="0"/>
              </a:rPr>
              <a:t> </a:t>
            </a:r>
            <a:r>
              <a:rPr lang="it-IT" sz="1500" b="1" dirty="0">
                <a:solidFill>
                  <a:srgbClr val="258F96"/>
                </a:solidFill>
                <a:latin typeface="Tw Cen MT" panose="020B0602020104020603" pitchFamily="34" charset="0"/>
              </a:rPr>
              <a:t>sarà più ristretta.</a:t>
            </a:r>
          </a:p>
        </p:txBody>
      </p:sp>
      <p:pic>
        <p:nvPicPr>
          <p:cNvPr id="6" name="Elemento grafico 5" descr="Lente di ingrandimento con riempimento a tinta unita">
            <a:extLst>
              <a:ext uri="{FF2B5EF4-FFF2-40B4-BE49-F238E27FC236}">
                <a16:creationId xmlns:a16="http://schemas.microsoft.com/office/drawing/2014/main" id="{C87F1041-B374-5497-2F45-E3FA55D1912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a:off x="604672" y="6119746"/>
            <a:ext cx="432048" cy="432048"/>
          </a:xfrm>
          <a:prstGeom prst="rect">
            <a:avLst/>
          </a:prstGeom>
        </p:spPr>
      </p:pic>
      <p:sp>
        <p:nvSpPr>
          <p:cNvPr id="7" name="Segnaposto numero diapositiva 6">
            <a:extLst>
              <a:ext uri="{FF2B5EF4-FFF2-40B4-BE49-F238E27FC236}">
                <a16:creationId xmlns:a16="http://schemas.microsoft.com/office/drawing/2014/main" id="{0F19E508-8938-D8E6-3250-6ED5801C0249}"/>
              </a:ext>
            </a:extLst>
          </p:cNvPr>
          <p:cNvSpPr>
            <a:spLocks noGrp="1"/>
          </p:cNvSpPr>
          <p:nvPr>
            <p:ph type="sldNum" sz="quarter" idx="4"/>
          </p:nvPr>
        </p:nvSpPr>
        <p:spPr/>
        <p:txBody>
          <a:bodyPr/>
          <a:lstStyle/>
          <a:p>
            <a:fld id="{CED3AD7C-6C82-42B1-BD72-B96BDDF1B4B9}" type="slidenum">
              <a:rPr lang="it-IT" smtClean="0">
                <a:solidFill>
                  <a:schemeClr val="tx1"/>
                </a:solidFill>
              </a:rPr>
              <a:pPr/>
              <a:t>24</a:t>
            </a:fld>
            <a:endParaRPr lang="it-IT" dirty="0">
              <a:solidFill>
                <a:schemeClr val="tx1"/>
              </a:solidFill>
            </a:endParaRPr>
          </a:p>
        </p:txBody>
      </p:sp>
    </p:spTree>
    <p:extLst>
      <p:ext uri="{BB962C8B-B14F-4D97-AF65-F5344CB8AC3E}">
        <p14:creationId xmlns:p14="http://schemas.microsoft.com/office/powerpoint/2010/main" val="15017316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053CF3-61CD-7C36-1CE7-81A640F74195}"/>
              </a:ext>
            </a:extLst>
          </p:cNvPr>
          <p:cNvSpPr>
            <a:spLocks noGrp="1"/>
          </p:cNvSpPr>
          <p:nvPr>
            <p:ph type="title"/>
          </p:nvPr>
        </p:nvSpPr>
        <p:spPr>
          <a:xfrm>
            <a:off x="485768" y="1129284"/>
            <a:ext cx="5637312" cy="456084"/>
          </a:xfrm>
        </p:spPr>
        <p:txBody>
          <a:bodyPr/>
          <a:lstStyle/>
          <a:p>
            <a:pPr algn="l"/>
            <a:r>
              <a:rPr lang="it-IT" sz="2500" b="1" dirty="0">
                <a:solidFill>
                  <a:srgbClr val="258F96"/>
                </a:solidFill>
                <a:latin typeface="Tw Cen MT" panose="020B0602020104020603" pitchFamily="34" charset="0"/>
              </a:rPr>
              <a:t>L’IMPATTO SUI BENEFIT NON IMPONIBILI</a:t>
            </a:r>
            <a:endParaRPr lang="it-IT" sz="2500" dirty="0"/>
          </a:p>
        </p:txBody>
      </p:sp>
      <p:sp>
        <p:nvSpPr>
          <p:cNvPr id="3" name="Segnaposto contenuto 2">
            <a:extLst>
              <a:ext uri="{FF2B5EF4-FFF2-40B4-BE49-F238E27FC236}">
                <a16:creationId xmlns:a16="http://schemas.microsoft.com/office/drawing/2014/main" id="{E6502298-49BB-14FF-EC62-4E30EB1F4B27}"/>
              </a:ext>
            </a:extLst>
          </p:cNvPr>
          <p:cNvSpPr>
            <a:spLocks noGrp="1"/>
          </p:cNvSpPr>
          <p:nvPr>
            <p:ph idx="1"/>
          </p:nvPr>
        </p:nvSpPr>
        <p:spPr>
          <a:xfrm>
            <a:off x="457200" y="1760847"/>
            <a:ext cx="8229600" cy="969537"/>
          </a:xfrm>
          <a:solidFill>
            <a:schemeClr val="bg1"/>
          </a:solidFill>
          <a:ln w="3175">
            <a:solidFill>
              <a:srgbClr val="258F96"/>
            </a:solidFill>
            <a:prstDash val="dash"/>
          </a:ln>
        </p:spPr>
        <p:txBody>
          <a:bodyPr/>
          <a:lstStyle/>
          <a:p>
            <a:pPr marL="0" indent="0" algn="just">
              <a:buNone/>
            </a:pPr>
            <a:r>
              <a:rPr lang="it-IT" sz="1800" dirty="0">
                <a:latin typeface="Tw Cen MT" panose="020B0602020104020603" pitchFamily="34" charset="0"/>
              </a:rPr>
              <a:t>La modifica dell’art. 12 Tuir impatta anche sul welfare aziendale, dato che l</a:t>
            </a:r>
            <a:r>
              <a:rPr lang="it-IT" sz="1800" b="0" i="0" u="none" strike="noStrike" baseline="0" dirty="0">
                <a:latin typeface="Tw Cen MT" panose="020B0602020104020603" pitchFamily="34" charset="0"/>
              </a:rPr>
              <a:t>’art. 51 del Tuir,</a:t>
            </a:r>
            <a:r>
              <a:rPr lang="it-IT" sz="1800" dirty="0">
                <a:latin typeface="Tw Cen MT" panose="020B0602020104020603" pitchFamily="34" charset="0"/>
              </a:rPr>
              <a:t> nell’indicare </a:t>
            </a:r>
            <a:r>
              <a:rPr lang="it-IT" sz="1800" b="0" i="0" u="none" strike="noStrike" baseline="0" dirty="0">
                <a:latin typeface="Tw Cen MT" panose="020B0602020104020603" pitchFamily="34" charset="0"/>
              </a:rPr>
              <a:t>i familiari beneficiari </a:t>
            </a:r>
            <a:r>
              <a:rPr lang="it-IT" sz="1800" dirty="0">
                <a:latin typeface="Tw Cen MT" panose="020B0602020104020603" pitchFamily="34" charset="0"/>
              </a:rPr>
              <a:t>di «welfare», </a:t>
            </a:r>
            <a:r>
              <a:rPr lang="it-IT" sz="1800" b="0" i="0" u="none" strike="noStrike" baseline="0" dirty="0">
                <a:latin typeface="Tw Cen MT" panose="020B0602020104020603" pitchFamily="34" charset="0"/>
              </a:rPr>
              <a:t>rimanda all</a:t>
            </a:r>
            <a:r>
              <a:rPr lang="it-IT" sz="1800" dirty="0">
                <a:latin typeface="Tw Cen MT" panose="020B0602020104020603" pitchFamily="34" charset="0"/>
              </a:rPr>
              <a:t>’</a:t>
            </a:r>
            <a:r>
              <a:rPr lang="it-IT" sz="1800" b="0" i="0" u="none" strike="noStrike" baseline="0" dirty="0">
                <a:latin typeface="Tw Cen MT" panose="020B0602020104020603" pitchFamily="34" charset="0"/>
              </a:rPr>
              <a:t>articolo 12 del Tuir che, come ora novellato contiene ora una platea di soggetti sensibilmente ridotta.</a:t>
            </a:r>
            <a:endParaRPr lang="it-IT" sz="1800" dirty="0">
              <a:latin typeface="Tw Cen MT" panose="020B0602020104020603" pitchFamily="34" charset="0"/>
            </a:endParaRPr>
          </a:p>
        </p:txBody>
      </p:sp>
      <p:sp>
        <p:nvSpPr>
          <p:cNvPr id="6" name="CasellaDiTesto 5">
            <a:extLst>
              <a:ext uri="{FF2B5EF4-FFF2-40B4-BE49-F238E27FC236}">
                <a16:creationId xmlns:a16="http://schemas.microsoft.com/office/drawing/2014/main" id="{EB82415E-97A1-59EB-7069-EC0577817380}"/>
              </a:ext>
            </a:extLst>
          </p:cNvPr>
          <p:cNvSpPr txBox="1"/>
          <p:nvPr/>
        </p:nvSpPr>
        <p:spPr>
          <a:xfrm>
            <a:off x="485768" y="3071267"/>
            <a:ext cx="3078120" cy="1477328"/>
          </a:xfrm>
          <a:prstGeom prst="rect">
            <a:avLst/>
          </a:prstGeom>
          <a:solidFill>
            <a:srgbClr val="FFFFFF"/>
          </a:solidFill>
          <a:ln w="28575">
            <a:solidFill>
              <a:srgbClr val="258F96"/>
            </a:solidFill>
          </a:ln>
        </p:spPr>
        <p:txBody>
          <a:bodyPr wrap="square" rtlCol="0">
            <a:spAutoFit/>
          </a:bodyPr>
          <a:lstStyle/>
          <a:p>
            <a:pPr algn="just"/>
            <a:r>
              <a:rPr lang="it-IT" dirty="0">
                <a:latin typeface="Tw Cen MT" panose="020B0602020104020603" pitchFamily="34" charset="0"/>
              </a:rPr>
              <a:t>Non potranno più beneficiare del welfare aziendale di cui all’art. 51 Tuir, oltre che delle detrazioni per carichi di famiglia, i seguenti soggetti:</a:t>
            </a:r>
          </a:p>
        </p:txBody>
      </p:sp>
      <p:sp>
        <p:nvSpPr>
          <p:cNvPr id="7" name="CasellaDiTesto 6">
            <a:extLst>
              <a:ext uri="{FF2B5EF4-FFF2-40B4-BE49-F238E27FC236}">
                <a16:creationId xmlns:a16="http://schemas.microsoft.com/office/drawing/2014/main" id="{7DA9CBF3-B3C2-FC31-4EDA-5E6475D42772}"/>
              </a:ext>
            </a:extLst>
          </p:cNvPr>
          <p:cNvSpPr txBox="1"/>
          <p:nvPr/>
        </p:nvSpPr>
        <p:spPr>
          <a:xfrm>
            <a:off x="5086400" y="3000931"/>
            <a:ext cx="3600400" cy="1754326"/>
          </a:xfrm>
          <a:prstGeom prst="rect">
            <a:avLst/>
          </a:prstGeom>
          <a:solidFill>
            <a:schemeClr val="bg1"/>
          </a:solidFill>
          <a:ln w="19050">
            <a:solidFill>
              <a:srgbClr val="258F96"/>
            </a:solidFill>
            <a:prstDash val="dash"/>
          </a:ln>
        </p:spPr>
        <p:txBody>
          <a:bodyPr wrap="square" rtlCol="0">
            <a:spAutoFit/>
          </a:bodyPr>
          <a:lstStyle/>
          <a:p>
            <a:r>
              <a:rPr lang="it-IT" sz="1500" dirty="0">
                <a:latin typeface="Tw Cen MT" panose="020B0602020104020603" pitchFamily="34" charset="0"/>
              </a:rPr>
              <a:t>- </a:t>
            </a:r>
            <a:r>
              <a:rPr lang="it-IT" dirty="0">
                <a:latin typeface="Tw Cen MT" panose="020B0602020104020603" pitchFamily="34" charset="0"/>
              </a:rPr>
              <a:t>S</a:t>
            </a:r>
            <a:r>
              <a:rPr lang="it-IT" b="0" i="0" u="none" strike="noStrike" baseline="0" dirty="0">
                <a:latin typeface="Tw Cen MT" panose="020B0602020104020603" pitchFamily="34" charset="0"/>
              </a:rPr>
              <a:t>uoceri; </a:t>
            </a:r>
          </a:p>
          <a:p>
            <a:r>
              <a:rPr lang="it-IT" dirty="0">
                <a:latin typeface="Tw Cen MT" panose="020B0602020104020603" pitchFamily="34" charset="0"/>
              </a:rPr>
              <a:t>- </a:t>
            </a:r>
            <a:r>
              <a:rPr lang="it-IT" b="0" i="0" u="none" strike="noStrike" baseline="0" dirty="0">
                <a:latin typeface="Tw Cen MT" panose="020B0602020104020603" pitchFamily="34" charset="0"/>
              </a:rPr>
              <a:t>generi e nuore; </a:t>
            </a:r>
          </a:p>
          <a:p>
            <a:r>
              <a:rPr lang="it-IT" dirty="0">
                <a:latin typeface="Tw Cen MT" panose="020B0602020104020603" pitchFamily="34" charset="0"/>
              </a:rPr>
              <a:t>- </a:t>
            </a:r>
            <a:r>
              <a:rPr lang="it-IT" b="0" i="0" u="none" strike="noStrike" baseline="0" dirty="0">
                <a:latin typeface="Tw Cen MT" panose="020B0602020104020603" pitchFamily="34" charset="0"/>
              </a:rPr>
              <a:t>fratelli e sorelle; </a:t>
            </a:r>
          </a:p>
          <a:p>
            <a:r>
              <a:rPr lang="it-IT" dirty="0">
                <a:latin typeface="Tw Cen MT" panose="020B0602020104020603" pitchFamily="34" charset="0"/>
              </a:rPr>
              <a:t>- </a:t>
            </a:r>
            <a:r>
              <a:rPr lang="it-IT" b="0" i="0" u="none" strike="noStrike" baseline="0" dirty="0">
                <a:latin typeface="Tw Cen MT" panose="020B0602020104020603" pitchFamily="34" charset="0"/>
              </a:rPr>
              <a:t>adottanti;</a:t>
            </a:r>
          </a:p>
          <a:p>
            <a:r>
              <a:rPr lang="it-IT" dirty="0">
                <a:latin typeface="Tw Cen MT" panose="020B0602020104020603" pitchFamily="34" charset="0"/>
              </a:rPr>
              <a:t>- </a:t>
            </a:r>
            <a:r>
              <a:rPr lang="it-IT" b="0" i="0" u="none" strike="noStrike" baseline="0" dirty="0">
                <a:latin typeface="Tw Cen MT" panose="020B0602020104020603" pitchFamily="34" charset="0"/>
              </a:rPr>
              <a:t>discendenti se i figli risultavano mancanti</a:t>
            </a:r>
            <a:endParaRPr lang="it-IT" dirty="0">
              <a:latin typeface="Tw Cen MT" panose="020B0602020104020603" pitchFamily="34" charset="0"/>
            </a:endParaRPr>
          </a:p>
        </p:txBody>
      </p:sp>
      <p:cxnSp>
        <p:nvCxnSpPr>
          <p:cNvPr id="9" name="Connettore diritto 8">
            <a:extLst>
              <a:ext uri="{FF2B5EF4-FFF2-40B4-BE49-F238E27FC236}">
                <a16:creationId xmlns:a16="http://schemas.microsoft.com/office/drawing/2014/main" id="{84C3E71D-9732-5A5B-D1A9-F360F5EEC611}"/>
              </a:ext>
            </a:extLst>
          </p:cNvPr>
          <p:cNvCxnSpPr>
            <a:cxnSpLocks/>
          </p:cNvCxnSpPr>
          <p:nvPr/>
        </p:nvCxnSpPr>
        <p:spPr>
          <a:xfrm>
            <a:off x="4886424" y="2905863"/>
            <a:ext cx="3964706" cy="1885210"/>
          </a:xfrm>
          <a:prstGeom prst="line">
            <a:avLst/>
          </a:prstGeom>
          <a:ln w="19050" cap="flat" cmpd="sng" algn="ctr">
            <a:solidFill>
              <a:srgbClr val="C00000">
                <a:alpha val="60000"/>
              </a:srgb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 name="Connettore diritto 11">
            <a:extLst>
              <a:ext uri="{FF2B5EF4-FFF2-40B4-BE49-F238E27FC236}">
                <a16:creationId xmlns:a16="http://schemas.microsoft.com/office/drawing/2014/main" id="{DBD19F33-BF6D-65B8-2B8A-923352AB374A}"/>
              </a:ext>
            </a:extLst>
          </p:cNvPr>
          <p:cNvCxnSpPr>
            <a:cxnSpLocks/>
          </p:cNvCxnSpPr>
          <p:nvPr/>
        </p:nvCxnSpPr>
        <p:spPr>
          <a:xfrm flipV="1">
            <a:off x="5004048" y="2965115"/>
            <a:ext cx="3847082" cy="1825958"/>
          </a:xfrm>
          <a:prstGeom prst="line">
            <a:avLst/>
          </a:prstGeom>
          <a:ln w="19050" cap="flat" cmpd="sng" algn="ctr">
            <a:solidFill>
              <a:srgbClr val="C00000">
                <a:alpha val="60000"/>
              </a:srgb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9" name="CasellaDiTesto 18">
            <a:extLst>
              <a:ext uri="{FF2B5EF4-FFF2-40B4-BE49-F238E27FC236}">
                <a16:creationId xmlns:a16="http://schemas.microsoft.com/office/drawing/2014/main" id="{B87C2E4E-2D9B-0497-644A-DC4606010E96}"/>
              </a:ext>
            </a:extLst>
          </p:cNvPr>
          <p:cNvSpPr txBox="1"/>
          <p:nvPr/>
        </p:nvSpPr>
        <p:spPr>
          <a:xfrm>
            <a:off x="1664066" y="5271516"/>
            <a:ext cx="6444716" cy="584775"/>
          </a:xfrm>
          <a:prstGeom prst="rect">
            <a:avLst/>
          </a:prstGeom>
          <a:solidFill>
            <a:schemeClr val="bg1"/>
          </a:solidFill>
          <a:ln w="12700">
            <a:solidFill>
              <a:srgbClr val="C00000"/>
            </a:solidFill>
            <a:prstDash val="dash"/>
          </a:ln>
        </p:spPr>
        <p:txBody>
          <a:bodyPr wrap="square" rtlCol="0">
            <a:spAutoFit/>
          </a:bodyPr>
          <a:lstStyle/>
          <a:p>
            <a:pPr algn="just"/>
            <a:r>
              <a:rPr lang="it-IT" sz="1600" i="0" u="none" strike="noStrike" baseline="0" dirty="0">
                <a:latin typeface="Tw Cen MT" panose="020B0602020104020603" pitchFamily="34" charset="0"/>
              </a:rPr>
              <a:t>Le </a:t>
            </a:r>
            <a:r>
              <a:rPr lang="it-IT" sz="1600" dirty="0">
                <a:latin typeface="Tw Cen MT" panose="020B0602020104020603" pitchFamily="34" charset="0"/>
              </a:rPr>
              <a:t>misure di welfare laddove erogate in favore di soggetti diversi da quelli sopra indicati, concorrono a formare il reddito da lavoro dipendente</a:t>
            </a:r>
            <a:r>
              <a:rPr lang="it-IT" sz="1600" i="0" u="none" strike="noStrike" baseline="0" dirty="0">
                <a:latin typeface="Tw Cen MT" panose="020B0602020104020603" pitchFamily="34" charset="0"/>
              </a:rPr>
              <a:t> </a:t>
            </a:r>
            <a:endParaRPr lang="it-IT" sz="1600" dirty="0">
              <a:latin typeface="Tw Cen MT" panose="020B0602020104020603" pitchFamily="34" charset="0"/>
            </a:endParaRPr>
          </a:p>
        </p:txBody>
      </p:sp>
      <p:pic>
        <p:nvPicPr>
          <p:cNvPr id="4" name="Elemento grafico 3" descr="Mano alzata contorno">
            <a:extLst>
              <a:ext uri="{FF2B5EF4-FFF2-40B4-BE49-F238E27FC236}">
                <a16:creationId xmlns:a16="http://schemas.microsoft.com/office/drawing/2014/main" id="{EB3A7D00-0A2E-14A4-AE1B-4A3F1A423E5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1544" y="5106703"/>
            <a:ext cx="914400" cy="914400"/>
          </a:xfrm>
          <a:prstGeom prst="rect">
            <a:avLst/>
          </a:prstGeom>
        </p:spPr>
      </p:pic>
      <p:sp>
        <p:nvSpPr>
          <p:cNvPr id="5" name="Freccia a destra 4">
            <a:extLst>
              <a:ext uri="{FF2B5EF4-FFF2-40B4-BE49-F238E27FC236}">
                <a16:creationId xmlns:a16="http://schemas.microsoft.com/office/drawing/2014/main" id="{D582346F-A919-5241-129F-C895CE80E3C1}"/>
              </a:ext>
            </a:extLst>
          </p:cNvPr>
          <p:cNvSpPr/>
          <p:nvPr/>
        </p:nvSpPr>
        <p:spPr>
          <a:xfrm>
            <a:off x="4004692" y="3567615"/>
            <a:ext cx="693688" cy="484632"/>
          </a:xfrm>
          <a:prstGeom prst="rightArrow">
            <a:avLst/>
          </a:prstGeom>
          <a:solidFill>
            <a:srgbClr val="258F96"/>
          </a:solidFill>
          <a:ln>
            <a:solidFill>
              <a:srgbClr val="258F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numero diapositiva 9">
            <a:extLst>
              <a:ext uri="{FF2B5EF4-FFF2-40B4-BE49-F238E27FC236}">
                <a16:creationId xmlns:a16="http://schemas.microsoft.com/office/drawing/2014/main" id="{E0A87073-808E-A421-4B92-8DAC02F33E56}"/>
              </a:ext>
            </a:extLst>
          </p:cNvPr>
          <p:cNvSpPr>
            <a:spLocks noGrp="1"/>
          </p:cNvSpPr>
          <p:nvPr>
            <p:ph type="sldNum" sz="quarter" idx="4"/>
          </p:nvPr>
        </p:nvSpPr>
        <p:spPr/>
        <p:txBody>
          <a:bodyPr/>
          <a:lstStyle/>
          <a:p>
            <a:fld id="{CED3AD7C-6C82-42B1-BD72-B96BDDF1B4B9}" type="slidenum">
              <a:rPr lang="it-IT" smtClean="0">
                <a:solidFill>
                  <a:schemeClr val="tx1"/>
                </a:solidFill>
              </a:rPr>
              <a:pPr/>
              <a:t>25</a:t>
            </a:fld>
            <a:endParaRPr lang="it-IT" dirty="0">
              <a:solidFill>
                <a:schemeClr val="tx1"/>
              </a:solidFill>
            </a:endParaRPr>
          </a:p>
        </p:txBody>
      </p:sp>
    </p:spTree>
    <p:extLst>
      <p:ext uri="{BB962C8B-B14F-4D97-AF65-F5344CB8AC3E}">
        <p14:creationId xmlns:p14="http://schemas.microsoft.com/office/powerpoint/2010/main" val="3462255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CF7FD-D5C6-C352-A3CD-11B0F7D5AEA1}"/>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1883E619-7AE7-7BAC-91C0-49E429A69576}"/>
              </a:ext>
            </a:extLst>
          </p:cNvPr>
          <p:cNvSpPr>
            <a:spLocks noGrp="1"/>
          </p:cNvSpPr>
          <p:nvPr>
            <p:ph type="title"/>
          </p:nvPr>
        </p:nvSpPr>
        <p:spPr>
          <a:xfrm>
            <a:off x="485768" y="1129284"/>
            <a:ext cx="5637312" cy="456084"/>
          </a:xfrm>
        </p:spPr>
        <p:txBody>
          <a:bodyPr/>
          <a:lstStyle/>
          <a:p>
            <a:r>
              <a:rPr lang="it-IT" sz="2500" b="1" dirty="0">
                <a:solidFill>
                  <a:srgbClr val="258F96"/>
                </a:solidFill>
                <a:latin typeface="Tw Cen MT" panose="020B0602020104020603" pitchFamily="34" charset="0"/>
              </a:rPr>
              <a:t>L’IMPATTO SUI BENEFIT NON IMPONIBILI</a:t>
            </a:r>
            <a:endParaRPr lang="it-IT" sz="2500" dirty="0"/>
          </a:p>
        </p:txBody>
      </p:sp>
      <p:sp>
        <p:nvSpPr>
          <p:cNvPr id="19" name="CasellaDiTesto 18">
            <a:extLst>
              <a:ext uri="{FF2B5EF4-FFF2-40B4-BE49-F238E27FC236}">
                <a16:creationId xmlns:a16="http://schemas.microsoft.com/office/drawing/2014/main" id="{E973A12F-9A1C-7326-8A7E-656FC0069CB4}"/>
              </a:ext>
            </a:extLst>
          </p:cNvPr>
          <p:cNvSpPr txBox="1"/>
          <p:nvPr/>
        </p:nvSpPr>
        <p:spPr>
          <a:xfrm>
            <a:off x="1547664" y="2846181"/>
            <a:ext cx="6912768" cy="1477328"/>
          </a:xfrm>
          <a:prstGeom prst="rect">
            <a:avLst/>
          </a:prstGeom>
          <a:solidFill>
            <a:schemeClr val="bg1"/>
          </a:solidFill>
          <a:ln w="12700">
            <a:solidFill>
              <a:srgbClr val="C00000"/>
            </a:solidFill>
            <a:prstDash val="dash"/>
          </a:ln>
        </p:spPr>
        <p:txBody>
          <a:bodyPr wrap="square" rtlCol="0">
            <a:spAutoFit/>
          </a:bodyPr>
          <a:lstStyle/>
          <a:p>
            <a:pPr algn="just"/>
            <a:r>
              <a:rPr lang="it-IT" i="0" u="none" strike="noStrike" baseline="0" dirty="0">
                <a:latin typeface="Tw Cen MT" panose="020B0602020104020603" pitchFamily="34" charset="0"/>
              </a:rPr>
              <a:t>La norma sembra però essere chiara sul punto, dato che esplicitamente restringe il concetto di familiare a carico</a:t>
            </a:r>
            <a:r>
              <a:rPr lang="it-IT" dirty="0">
                <a:latin typeface="Tw Cen MT" panose="020B0602020104020603" pitchFamily="34" charset="0"/>
              </a:rPr>
              <a:t> ed il riferimento all’articolo 12 «sic et simpliciter» porterebbe a ritenere che i beneficiari siano i soggetti indicati nell’articolo 12 a nulla rilevando se il piano sia stato scritto antecedentemente al 1 gennaio 2025.</a:t>
            </a:r>
          </a:p>
        </p:txBody>
      </p:sp>
      <p:pic>
        <p:nvPicPr>
          <p:cNvPr id="4" name="Elemento grafico 3" descr="Mano alzata contorno">
            <a:extLst>
              <a:ext uri="{FF2B5EF4-FFF2-40B4-BE49-F238E27FC236}">
                <a16:creationId xmlns:a16="http://schemas.microsoft.com/office/drawing/2014/main" id="{B1C6C06B-E301-AC44-ECAD-3E91640826B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3528" y="3429000"/>
            <a:ext cx="914400" cy="914400"/>
          </a:xfrm>
          <a:prstGeom prst="rect">
            <a:avLst/>
          </a:prstGeom>
        </p:spPr>
      </p:pic>
      <p:sp>
        <p:nvSpPr>
          <p:cNvPr id="11" name="Rectangle 3">
            <a:extLst>
              <a:ext uri="{FF2B5EF4-FFF2-40B4-BE49-F238E27FC236}">
                <a16:creationId xmlns:a16="http://schemas.microsoft.com/office/drawing/2014/main" id="{0FB82A14-9473-A5C4-C6D8-8C90C849C608}"/>
              </a:ext>
            </a:extLst>
          </p:cNvPr>
          <p:cNvSpPr txBox="1">
            <a:spLocks/>
          </p:cNvSpPr>
          <p:nvPr/>
        </p:nvSpPr>
        <p:spPr>
          <a:xfrm>
            <a:off x="611560" y="1889625"/>
            <a:ext cx="5637312"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solidFill>
                  <a:srgbClr val="C00000"/>
                </a:solidFill>
                <a:latin typeface="Tw Cen MT" panose="020B0602020104020603" pitchFamily="34" charset="0"/>
              </a:rPr>
              <a:t>Quali conseguenza sui piani di welfare già in essere?</a:t>
            </a:r>
          </a:p>
        </p:txBody>
      </p:sp>
      <p:sp>
        <p:nvSpPr>
          <p:cNvPr id="7" name="Segnaposto numero diapositiva 6">
            <a:extLst>
              <a:ext uri="{FF2B5EF4-FFF2-40B4-BE49-F238E27FC236}">
                <a16:creationId xmlns:a16="http://schemas.microsoft.com/office/drawing/2014/main" id="{F355E15C-761E-CC1E-1413-1AA9A38A7E62}"/>
              </a:ext>
            </a:extLst>
          </p:cNvPr>
          <p:cNvSpPr>
            <a:spLocks noGrp="1"/>
          </p:cNvSpPr>
          <p:nvPr>
            <p:ph type="sldNum" sz="quarter" idx="4"/>
          </p:nvPr>
        </p:nvSpPr>
        <p:spPr/>
        <p:txBody>
          <a:bodyPr/>
          <a:lstStyle/>
          <a:p>
            <a:fld id="{CED3AD7C-6C82-42B1-BD72-B96BDDF1B4B9}" type="slidenum">
              <a:rPr lang="it-IT" smtClean="0">
                <a:solidFill>
                  <a:schemeClr val="tx1"/>
                </a:solidFill>
              </a:rPr>
              <a:pPr/>
              <a:t>26</a:t>
            </a:fld>
            <a:endParaRPr lang="it-IT" dirty="0">
              <a:solidFill>
                <a:schemeClr val="tx1"/>
              </a:solidFill>
            </a:endParaRPr>
          </a:p>
        </p:txBody>
      </p:sp>
    </p:spTree>
    <p:extLst>
      <p:ext uri="{BB962C8B-B14F-4D97-AF65-F5344CB8AC3E}">
        <p14:creationId xmlns:p14="http://schemas.microsoft.com/office/powerpoint/2010/main" val="11683339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9399E-04F7-557C-46CD-E510190CF764}"/>
            </a:ext>
          </a:extLst>
        </p:cNvPr>
        <p:cNvGrpSpPr/>
        <p:nvPr/>
      </p:nvGrpSpPr>
      <p:grpSpPr>
        <a:xfrm>
          <a:off x="0" y="0"/>
          <a:ext cx="0" cy="0"/>
          <a:chOff x="0" y="0"/>
          <a:chExt cx="0" cy="0"/>
        </a:xfrm>
      </p:grpSpPr>
      <p:sp>
        <p:nvSpPr>
          <p:cNvPr id="5" name="Titolo 1">
            <a:extLst>
              <a:ext uri="{FF2B5EF4-FFF2-40B4-BE49-F238E27FC236}">
                <a16:creationId xmlns:a16="http://schemas.microsoft.com/office/drawing/2014/main" id="{7C2E006D-6C8E-2C83-EE3E-D10DB55E3632}"/>
              </a:ext>
            </a:extLst>
          </p:cNvPr>
          <p:cNvSpPr txBox="1">
            <a:spLocks/>
          </p:cNvSpPr>
          <p:nvPr/>
        </p:nvSpPr>
        <p:spPr>
          <a:xfrm>
            <a:off x="467544" y="1131905"/>
            <a:ext cx="7452828" cy="43204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it-IT" sz="2500" b="1" dirty="0">
                <a:solidFill>
                  <a:srgbClr val="258F96"/>
                </a:solidFill>
                <a:latin typeface="Tw Cen MT" panose="020B0602020104020603" pitchFamily="34" charset="0"/>
                <a:ea typeface="Calibri" panose="020F0502020204030204" pitchFamily="34" charset="0"/>
                <a:cs typeface="Calibri" panose="020F0502020204030204" pitchFamily="34" charset="0"/>
              </a:rPr>
              <a:t>CITTADINI STRANIERI E FAMILIARI A CARICO</a:t>
            </a:r>
            <a:endParaRPr lang="it-IT" sz="2500" b="1" dirty="0">
              <a:solidFill>
                <a:srgbClr val="258F96"/>
              </a:solidFill>
              <a:latin typeface="Tw Cen MT" panose="020B0602020104020603" pitchFamily="34" charset="0"/>
            </a:endParaRPr>
          </a:p>
        </p:txBody>
      </p:sp>
      <p:sp>
        <p:nvSpPr>
          <p:cNvPr id="8" name="CasellaDiTesto 7">
            <a:extLst>
              <a:ext uri="{FF2B5EF4-FFF2-40B4-BE49-F238E27FC236}">
                <a16:creationId xmlns:a16="http://schemas.microsoft.com/office/drawing/2014/main" id="{6F23D225-1F5F-D5CC-79A2-6D085ADC2E57}"/>
              </a:ext>
            </a:extLst>
          </p:cNvPr>
          <p:cNvSpPr txBox="1"/>
          <p:nvPr/>
        </p:nvSpPr>
        <p:spPr>
          <a:xfrm>
            <a:off x="1475656" y="1993756"/>
            <a:ext cx="6912768" cy="1200329"/>
          </a:xfrm>
          <a:prstGeom prst="rect">
            <a:avLst/>
          </a:prstGeom>
          <a:solidFill>
            <a:schemeClr val="bg1"/>
          </a:solidFill>
          <a:ln w="6350">
            <a:solidFill>
              <a:srgbClr val="258F96"/>
            </a:solidFill>
            <a:prstDash val="dash"/>
          </a:ln>
        </p:spPr>
        <p:txBody>
          <a:bodyPr wrap="square" rtlCol="0">
            <a:spAutoFit/>
          </a:bodyPr>
          <a:lstStyle/>
          <a:p>
            <a:pPr algn="just">
              <a:spcAft>
                <a:spcPts val="750"/>
              </a:spcAft>
            </a:pPr>
            <a:r>
              <a:rPr lang="it-IT" b="0" i="0" dirty="0">
                <a:effectLst/>
                <a:latin typeface="Tw Cen MT" panose="020B0602020104020603" pitchFamily="34" charset="0"/>
              </a:rPr>
              <a:t>Dal 2025 la detrazione per carichi familiari </a:t>
            </a:r>
            <a:r>
              <a:rPr lang="it-IT" b="1" i="0" dirty="0">
                <a:effectLst/>
                <a:latin typeface="Tw Cen MT" panose="020B0602020104020603" pitchFamily="34" charset="0"/>
              </a:rPr>
              <a:t>NON SPETTA </a:t>
            </a:r>
            <a:r>
              <a:rPr lang="it-IT" dirty="0">
                <a:latin typeface="Tw Cen MT" panose="020B0602020104020603" pitchFamily="34" charset="0"/>
              </a:rPr>
              <a:t>per</a:t>
            </a:r>
            <a:r>
              <a:rPr lang="it-IT" b="1" i="0" dirty="0">
                <a:effectLst/>
                <a:latin typeface="Tw Cen MT" panose="020B0602020104020603" pitchFamily="34" charset="0"/>
              </a:rPr>
              <a:t> </a:t>
            </a:r>
            <a:r>
              <a:rPr lang="it-IT" b="0" i="0" dirty="0">
                <a:effectLst/>
                <a:latin typeface="Tw Cen MT" panose="020B0602020104020603" pitchFamily="34" charset="0"/>
              </a:rPr>
              <a:t>i </a:t>
            </a:r>
            <a:r>
              <a:rPr lang="it-IT" b="1" i="0" dirty="0">
                <a:effectLst/>
                <a:latin typeface="Tw Cen MT" panose="020B0602020104020603" pitchFamily="34" charset="0"/>
              </a:rPr>
              <a:t>contribuenti che non sono cittadini italiani</a:t>
            </a:r>
            <a:r>
              <a:rPr lang="it-IT" b="0" i="0" dirty="0">
                <a:effectLst/>
                <a:latin typeface="Tw Cen MT" panose="020B0602020104020603" pitchFamily="34" charset="0"/>
              </a:rPr>
              <a:t> o cittadini di uno Stato membro dell’Unione Europea o dello spazio economico europeo, per i </a:t>
            </a:r>
            <a:r>
              <a:rPr lang="it-IT" b="1" i="0" dirty="0">
                <a:effectLst/>
                <a:latin typeface="Tw Cen MT" panose="020B0602020104020603" pitchFamily="34" charset="0"/>
              </a:rPr>
              <a:t>familiari residenti all’estero.</a:t>
            </a:r>
          </a:p>
        </p:txBody>
      </p:sp>
      <p:sp>
        <p:nvSpPr>
          <p:cNvPr id="2" name="CasellaDiTesto 1">
            <a:extLst>
              <a:ext uri="{FF2B5EF4-FFF2-40B4-BE49-F238E27FC236}">
                <a16:creationId xmlns:a16="http://schemas.microsoft.com/office/drawing/2014/main" id="{AE69CF60-D1A5-FB9D-6392-52432C1006D0}"/>
              </a:ext>
            </a:extLst>
          </p:cNvPr>
          <p:cNvSpPr txBox="1"/>
          <p:nvPr/>
        </p:nvSpPr>
        <p:spPr>
          <a:xfrm>
            <a:off x="1475656" y="3645024"/>
            <a:ext cx="6912768" cy="923330"/>
          </a:xfrm>
          <a:prstGeom prst="rect">
            <a:avLst/>
          </a:prstGeom>
          <a:solidFill>
            <a:schemeClr val="bg1"/>
          </a:solidFill>
          <a:ln w="6350">
            <a:solidFill>
              <a:srgbClr val="258F96"/>
            </a:solidFill>
            <a:prstDash val="dash"/>
          </a:ln>
        </p:spPr>
        <p:txBody>
          <a:bodyPr wrap="square" rtlCol="0">
            <a:spAutoFit/>
          </a:bodyPr>
          <a:lstStyle/>
          <a:p>
            <a:pPr algn="just">
              <a:spcAft>
                <a:spcPts val="750"/>
              </a:spcAft>
            </a:pPr>
            <a:r>
              <a:rPr lang="it-IT" dirty="0">
                <a:latin typeface="Tw Cen MT" panose="020B0602020104020603" pitchFamily="34" charset="0"/>
              </a:rPr>
              <a:t>La norma distingue, tra i soggetti residenti, individuati sulla base della cittadinanza, la condizione che il familiare a carico sia residente in Italia o meno</a:t>
            </a:r>
            <a:endParaRPr lang="it-IT" b="1" i="0" dirty="0">
              <a:effectLst/>
              <a:latin typeface="Tw Cen MT" panose="020B0602020104020603" pitchFamily="34" charset="0"/>
            </a:endParaRPr>
          </a:p>
        </p:txBody>
      </p:sp>
      <p:sp>
        <p:nvSpPr>
          <p:cNvPr id="3" name="CasellaDiTesto 2">
            <a:extLst>
              <a:ext uri="{FF2B5EF4-FFF2-40B4-BE49-F238E27FC236}">
                <a16:creationId xmlns:a16="http://schemas.microsoft.com/office/drawing/2014/main" id="{C0BE7821-2B00-3F48-CB39-ADEB226C7217}"/>
              </a:ext>
            </a:extLst>
          </p:cNvPr>
          <p:cNvSpPr txBox="1"/>
          <p:nvPr/>
        </p:nvSpPr>
        <p:spPr>
          <a:xfrm>
            <a:off x="1475656" y="4941168"/>
            <a:ext cx="6912768" cy="923330"/>
          </a:xfrm>
          <a:prstGeom prst="rect">
            <a:avLst/>
          </a:prstGeom>
          <a:solidFill>
            <a:schemeClr val="bg1"/>
          </a:solidFill>
          <a:ln w="12700">
            <a:solidFill>
              <a:srgbClr val="C00000"/>
            </a:solidFill>
            <a:prstDash val="dash"/>
          </a:ln>
        </p:spPr>
        <p:txBody>
          <a:bodyPr wrap="square" rtlCol="0">
            <a:spAutoFit/>
          </a:bodyPr>
          <a:lstStyle/>
          <a:p>
            <a:pPr algn="just">
              <a:spcAft>
                <a:spcPts val="750"/>
              </a:spcAft>
            </a:pPr>
            <a:r>
              <a:rPr lang="it-IT" i="0" dirty="0">
                <a:effectLst/>
                <a:latin typeface="Tw Cen MT" panose="020B0602020104020603" pitchFamily="34" charset="0"/>
              </a:rPr>
              <a:t>Disposizione che da alcuni ha sollevato dubbi di legittimità in relazione ai principi costituzionali, il diritto europeo</a:t>
            </a:r>
            <a:r>
              <a:rPr lang="it-IT" dirty="0">
                <a:latin typeface="Tw Cen MT" panose="020B0602020104020603" pitchFamily="34" charset="0"/>
              </a:rPr>
              <a:t> e le clausole delle convenzioni bilaterali riguardanti la non discriminazione in funzione della cittadinanza</a:t>
            </a:r>
            <a:endParaRPr lang="it-IT" i="0" dirty="0">
              <a:effectLst/>
              <a:latin typeface="Tw Cen MT" panose="020B0602020104020603" pitchFamily="34" charset="0"/>
            </a:endParaRPr>
          </a:p>
        </p:txBody>
      </p:sp>
      <p:pic>
        <p:nvPicPr>
          <p:cNvPr id="6" name="Elemento grafico 5" descr="Punto interrogativo con riempimento a tinta unita">
            <a:extLst>
              <a:ext uri="{FF2B5EF4-FFF2-40B4-BE49-F238E27FC236}">
                <a16:creationId xmlns:a16="http://schemas.microsoft.com/office/drawing/2014/main" id="{A17072B5-D7FE-0609-E2FD-248E0614DA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1520" y="4941168"/>
            <a:ext cx="914400" cy="914400"/>
          </a:xfrm>
          <a:prstGeom prst="rect">
            <a:avLst/>
          </a:prstGeom>
        </p:spPr>
      </p:pic>
      <p:pic>
        <p:nvPicPr>
          <p:cNvPr id="7" name="Elemento grafico 6" descr="Mano alzata contorno">
            <a:extLst>
              <a:ext uri="{FF2B5EF4-FFF2-40B4-BE49-F238E27FC236}">
                <a16:creationId xmlns:a16="http://schemas.microsoft.com/office/drawing/2014/main" id="{3350C432-9198-7903-4AEF-5E55999E0DC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7109" y="2083766"/>
            <a:ext cx="914400" cy="914400"/>
          </a:xfrm>
          <a:prstGeom prst="rect">
            <a:avLst/>
          </a:prstGeom>
        </p:spPr>
      </p:pic>
      <p:pic>
        <p:nvPicPr>
          <p:cNvPr id="11" name="Elemento grafico 10" descr="Libro aperto contorno">
            <a:extLst>
              <a:ext uri="{FF2B5EF4-FFF2-40B4-BE49-F238E27FC236}">
                <a16:creationId xmlns:a16="http://schemas.microsoft.com/office/drawing/2014/main" id="{F945F66B-2EA0-972F-069A-7210804768C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51520" y="3525294"/>
            <a:ext cx="914400" cy="914400"/>
          </a:xfrm>
          <a:prstGeom prst="rect">
            <a:avLst/>
          </a:prstGeom>
        </p:spPr>
      </p:pic>
      <p:sp>
        <p:nvSpPr>
          <p:cNvPr id="13" name="Segnaposto numero diapositiva 12">
            <a:extLst>
              <a:ext uri="{FF2B5EF4-FFF2-40B4-BE49-F238E27FC236}">
                <a16:creationId xmlns:a16="http://schemas.microsoft.com/office/drawing/2014/main" id="{E12FCEB8-9259-179E-43CE-FA1BD6D14C25}"/>
              </a:ext>
            </a:extLst>
          </p:cNvPr>
          <p:cNvSpPr>
            <a:spLocks noGrp="1"/>
          </p:cNvSpPr>
          <p:nvPr>
            <p:ph type="sldNum" sz="quarter" idx="4"/>
          </p:nvPr>
        </p:nvSpPr>
        <p:spPr/>
        <p:txBody>
          <a:bodyPr/>
          <a:lstStyle/>
          <a:p>
            <a:fld id="{CED3AD7C-6C82-42B1-BD72-B96BDDF1B4B9}" type="slidenum">
              <a:rPr lang="it-IT" smtClean="0">
                <a:solidFill>
                  <a:schemeClr val="tx1"/>
                </a:solidFill>
              </a:rPr>
              <a:pPr/>
              <a:t>27</a:t>
            </a:fld>
            <a:endParaRPr lang="it-IT" dirty="0">
              <a:solidFill>
                <a:schemeClr val="tx1"/>
              </a:solidFill>
            </a:endParaRPr>
          </a:p>
        </p:txBody>
      </p:sp>
    </p:spTree>
    <p:extLst>
      <p:ext uri="{BB962C8B-B14F-4D97-AF65-F5344CB8AC3E}">
        <p14:creationId xmlns:p14="http://schemas.microsoft.com/office/powerpoint/2010/main" val="16350362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1084E-5765-546D-9FD5-A573F629D76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04235B1F-C421-3E8A-48C4-11DC2BDD151C}"/>
              </a:ext>
            </a:extLst>
          </p:cNvPr>
          <p:cNvSpPr>
            <a:spLocks noGrp="1"/>
          </p:cNvSpPr>
          <p:nvPr>
            <p:ph type="title"/>
          </p:nvPr>
        </p:nvSpPr>
        <p:spPr>
          <a:xfrm>
            <a:off x="485768" y="1129284"/>
            <a:ext cx="8406712" cy="456084"/>
          </a:xfrm>
        </p:spPr>
        <p:txBody>
          <a:bodyPr/>
          <a:lstStyle/>
          <a:p>
            <a:r>
              <a:rPr lang="it-IT" sz="2500" b="1" dirty="0">
                <a:solidFill>
                  <a:srgbClr val="258F96"/>
                </a:solidFill>
                <a:latin typeface="Tw Cen MT" panose="020B0602020104020603" pitchFamily="34" charset="0"/>
              </a:rPr>
              <a:t>DEDUCIBILITA’ DEI CONTRIBUTI VERSATI AI FONDI INTEGRATIVI DEL SSN</a:t>
            </a:r>
            <a:endParaRPr lang="it-IT" sz="2500" dirty="0"/>
          </a:p>
        </p:txBody>
      </p:sp>
      <p:sp>
        <p:nvSpPr>
          <p:cNvPr id="19" name="CasellaDiTesto 18">
            <a:extLst>
              <a:ext uri="{FF2B5EF4-FFF2-40B4-BE49-F238E27FC236}">
                <a16:creationId xmlns:a16="http://schemas.microsoft.com/office/drawing/2014/main" id="{0EE4E2B6-DEAD-C853-3B61-FD10BAFDCA70}"/>
              </a:ext>
            </a:extLst>
          </p:cNvPr>
          <p:cNvSpPr txBox="1"/>
          <p:nvPr/>
        </p:nvSpPr>
        <p:spPr>
          <a:xfrm>
            <a:off x="710362" y="2300358"/>
            <a:ext cx="7902860" cy="1754326"/>
          </a:xfrm>
          <a:prstGeom prst="rect">
            <a:avLst/>
          </a:prstGeom>
          <a:solidFill>
            <a:schemeClr val="bg1"/>
          </a:solidFill>
          <a:ln w="12700">
            <a:solidFill>
              <a:srgbClr val="258F96"/>
            </a:solidFill>
            <a:prstDash val="solid"/>
          </a:ln>
        </p:spPr>
        <p:txBody>
          <a:bodyPr wrap="square" rtlCol="0">
            <a:spAutoFit/>
          </a:bodyPr>
          <a:lstStyle/>
          <a:p>
            <a:pPr algn="just"/>
            <a:r>
              <a:rPr lang="it-IT" dirty="0">
                <a:latin typeface="Tw Cen MT" panose="020B0602020104020603" pitchFamily="34" charset="0"/>
              </a:rPr>
              <a:t>A decorrere dal 1 gennaio 2025 la deducibilità dei contributi versati a fondi integrativi del SSN e la non concorrenza alla formazione del reddito da lavoro dipendente dei contributi di assistenza sanitaria versati dal datore di lavoro o dal lavoratore a enti o casse aventi esclusivamente fine assistenziale in conformità a disposizioni dei contratti collettivi (non solo CCNL!) o di regolamento aziendale è subordinata al rispetto dei seguenti due requisiti:</a:t>
            </a:r>
          </a:p>
        </p:txBody>
      </p:sp>
      <p:sp>
        <p:nvSpPr>
          <p:cNvPr id="7" name="Segnaposto numero diapositiva 6">
            <a:extLst>
              <a:ext uri="{FF2B5EF4-FFF2-40B4-BE49-F238E27FC236}">
                <a16:creationId xmlns:a16="http://schemas.microsoft.com/office/drawing/2014/main" id="{34D73EEF-A759-2F13-25EC-110F21690AB9}"/>
              </a:ext>
            </a:extLst>
          </p:cNvPr>
          <p:cNvSpPr>
            <a:spLocks noGrp="1"/>
          </p:cNvSpPr>
          <p:nvPr>
            <p:ph type="sldNum" sz="quarter" idx="4"/>
          </p:nvPr>
        </p:nvSpPr>
        <p:spPr/>
        <p:txBody>
          <a:bodyPr/>
          <a:lstStyle/>
          <a:p>
            <a:fld id="{CED3AD7C-6C82-42B1-BD72-B96BDDF1B4B9}" type="slidenum">
              <a:rPr lang="it-IT" smtClean="0">
                <a:solidFill>
                  <a:schemeClr val="tx1"/>
                </a:solidFill>
              </a:rPr>
              <a:pPr/>
              <a:t>28</a:t>
            </a:fld>
            <a:endParaRPr lang="it-IT" dirty="0">
              <a:solidFill>
                <a:schemeClr val="tx1"/>
              </a:solidFill>
            </a:endParaRPr>
          </a:p>
        </p:txBody>
      </p:sp>
      <p:sp>
        <p:nvSpPr>
          <p:cNvPr id="3" name="CasellaDiTesto 2">
            <a:extLst>
              <a:ext uri="{FF2B5EF4-FFF2-40B4-BE49-F238E27FC236}">
                <a16:creationId xmlns:a16="http://schemas.microsoft.com/office/drawing/2014/main" id="{03DF175C-E6B6-9091-862A-DAA7F4C26E94}"/>
              </a:ext>
            </a:extLst>
          </p:cNvPr>
          <p:cNvSpPr txBox="1"/>
          <p:nvPr/>
        </p:nvSpPr>
        <p:spPr>
          <a:xfrm>
            <a:off x="1475656" y="4431096"/>
            <a:ext cx="7137566" cy="1579920"/>
          </a:xfrm>
          <a:prstGeom prst="rect">
            <a:avLst/>
          </a:prstGeom>
          <a:solidFill>
            <a:schemeClr val="bg1"/>
          </a:solidFill>
          <a:ln w="12700">
            <a:solidFill>
              <a:srgbClr val="C00000"/>
            </a:solidFill>
            <a:prstDash val="dash"/>
          </a:ln>
        </p:spPr>
        <p:txBody>
          <a:bodyPr wrap="square" rtlCol="0">
            <a:spAutoFit/>
          </a:bodyPr>
          <a:lstStyle/>
          <a:p>
            <a:pPr marL="457200" indent="-457200" algn="just">
              <a:spcAft>
                <a:spcPts val="750"/>
              </a:spcAft>
              <a:buFont typeface="+mj-lt"/>
              <a:buAutoNum type="arabicPeriod"/>
            </a:pPr>
            <a:r>
              <a:rPr lang="it-IT" i="0" dirty="0">
                <a:effectLst/>
                <a:latin typeface="Tw Cen MT" panose="020B0602020104020603" pitchFamily="34" charset="0"/>
              </a:rPr>
              <a:t>Iscrizione all’anagrafe dei fondi sanitari integrativi</a:t>
            </a:r>
          </a:p>
          <a:p>
            <a:pPr marL="457200" indent="-457200" algn="just">
              <a:spcAft>
                <a:spcPts val="750"/>
              </a:spcAft>
              <a:buFont typeface="+mj-lt"/>
              <a:buAutoNum type="arabicPeriod"/>
            </a:pPr>
            <a:r>
              <a:rPr lang="it-IT" dirty="0">
                <a:latin typeface="Tw Cen MT" panose="020B0602020104020603" pitchFamily="34" charset="0"/>
              </a:rPr>
              <a:t>Conformità dell’operato dell’ente, della cassa o del fondo al principio della mutualità e solidarietà tra gli iscritti, dando attuazione al più ampio principio generale della solidarietà sociale </a:t>
            </a:r>
            <a:r>
              <a:rPr lang="it-IT" i="1" dirty="0">
                <a:latin typeface="Tw Cen MT" panose="020B0602020104020603" pitchFamily="34" charset="0"/>
              </a:rPr>
              <a:t>(al riguardo si richiama la circ. 5E/2018)</a:t>
            </a:r>
            <a:endParaRPr lang="it-IT" i="1" dirty="0">
              <a:effectLst/>
              <a:latin typeface="Tw Cen MT" panose="020B0602020104020603" pitchFamily="34" charset="0"/>
            </a:endParaRPr>
          </a:p>
        </p:txBody>
      </p:sp>
    </p:spTree>
    <p:extLst>
      <p:ext uri="{BB962C8B-B14F-4D97-AF65-F5344CB8AC3E}">
        <p14:creationId xmlns:p14="http://schemas.microsoft.com/office/powerpoint/2010/main" val="2772290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23628-4041-B162-DF67-ACB99F76269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272FCAD-3E6B-6E7F-FD55-AF04D38DE2D7}"/>
              </a:ext>
            </a:extLst>
          </p:cNvPr>
          <p:cNvSpPr>
            <a:spLocks noGrp="1"/>
          </p:cNvSpPr>
          <p:nvPr>
            <p:ph type="title"/>
          </p:nvPr>
        </p:nvSpPr>
        <p:spPr>
          <a:xfrm>
            <a:off x="485768" y="1129284"/>
            <a:ext cx="8406712" cy="931564"/>
          </a:xfrm>
        </p:spPr>
        <p:txBody>
          <a:bodyPr/>
          <a:lstStyle/>
          <a:p>
            <a:r>
              <a:rPr lang="it-IT" sz="2500" b="1" dirty="0">
                <a:solidFill>
                  <a:srgbClr val="258F96"/>
                </a:solidFill>
                <a:latin typeface="Tw Cen MT" panose="020B0602020104020603" pitchFamily="34" charset="0"/>
              </a:rPr>
              <a:t>CONTRIBUTI VERSATI PER ASSICURARE IL RISCHIO DI NON AUTOSUFFICIENZA</a:t>
            </a:r>
            <a:endParaRPr lang="it-IT" sz="2500" dirty="0"/>
          </a:p>
        </p:txBody>
      </p:sp>
      <p:sp>
        <p:nvSpPr>
          <p:cNvPr id="19" name="CasellaDiTesto 18">
            <a:extLst>
              <a:ext uri="{FF2B5EF4-FFF2-40B4-BE49-F238E27FC236}">
                <a16:creationId xmlns:a16="http://schemas.microsoft.com/office/drawing/2014/main" id="{798A5ED9-AECD-BC7F-B175-53E4AAFDABD3}"/>
              </a:ext>
            </a:extLst>
          </p:cNvPr>
          <p:cNvSpPr txBox="1"/>
          <p:nvPr/>
        </p:nvSpPr>
        <p:spPr>
          <a:xfrm>
            <a:off x="710362" y="2204864"/>
            <a:ext cx="7902860" cy="1477328"/>
          </a:xfrm>
          <a:prstGeom prst="rect">
            <a:avLst/>
          </a:prstGeom>
          <a:solidFill>
            <a:schemeClr val="bg1"/>
          </a:solidFill>
          <a:ln w="12700">
            <a:solidFill>
              <a:srgbClr val="258F96"/>
            </a:solidFill>
            <a:prstDash val="solid"/>
          </a:ln>
        </p:spPr>
        <p:txBody>
          <a:bodyPr wrap="square" rtlCol="0">
            <a:spAutoFit/>
          </a:bodyPr>
          <a:lstStyle/>
          <a:p>
            <a:pPr algn="just"/>
            <a:r>
              <a:rPr lang="it-IT" dirty="0">
                <a:latin typeface="Tw Cen MT" panose="020B0602020104020603" pitchFamily="34" charset="0"/>
              </a:rPr>
              <a:t>A decorrere dal 1 gennaio 2025 la previsione secondo cui non concorrono alla formazione del reddito da lavoro dipendente i contributi e premi versati dal datore di lavoro a favore della generalità dei dipendenti per prestazioni, anche in forma assicurativa, aventi ad oggetto il rischio di non autosufficienza nel compimento degli atti della vita quotidiana è estesa ai familiari indicati all’art. 12 del TUIR</a:t>
            </a:r>
          </a:p>
        </p:txBody>
      </p:sp>
      <p:sp>
        <p:nvSpPr>
          <p:cNvPr id="7" name="Segnaposto numero diapositiva 6">
            <a:extLst>
              <a:ext uri="{FF2B5EF4-FFF2-40B4-BE49-F238E27FC236}">
                <a16:creationId xmlns:a16="http://schemas.microsoft.com/office/drawing/2014/main" id="{089AA7B4-9C7C-2A5B-5B1D-5AF6245E8B99}"/>
              </a:ext>
            </a:extLst>
          </p:cNvPr>
          <p:cNvSpPr>
            <a:spLocks noGrp="1"/>
          </p:cNvSpPr>
          <p:nvPr>
            <p:ph type="sldNum" sz="quarter" idx="4"/>
          </p:nvPr>
        </p:nvSpPr>
        <p:spPr/>
        <p:txBody>
          <a:bodyPr/>
          <a:lstStyle/>
          <a:p>
            <a:fld id="{CED3AD7C-6C82-42B1-BD72-B96BDDF1B4B9}" type="slidenum">
              <a:rPr lang="it-IT" smtClean="0">
                <a:solidFill>
                  <a:schemeClr val="tx1"/>
                </a:solidFill>
              </a:rPr>
              <a:pPr/>
              <a:t>29</a:t>
            </a:fld>
            <a:endParaRPr lang="it-IT" dirty="0">
              <a:solidFill>
                <a:schemeClr val="tx1"/>
              </a:solidFill>
            </a:endParaRPr>
          </a:p>
        </p:txBody>
      </p:sp>
      <p:sp>
        <p:nvSpPr>
          <p:cNvPr id="3" name="CasellaDiTesto 2">
            <a:extLst>
              <a:ext uri="{FF2B5EF4-FFF2-40B4-BE49-F238E27FC236}">
                <a16:creationId xmlns:a16="http://schemas.microsoft.com/office/drawing/2014/main" id="{F10BF723-18DF-509A-48B0-AAF9535D37C1}"/>
              </a:ext>
            </a:extLst>
          </p:cNvPr>
          <p:cNvSpPr txBox="1"/>
          <p:nvPr/>
        </p:nvSpPr>
        <p:spPr>
          <a:xfrm>
            <a:off x="1187624" y="4077072"/>
            <a:ext cx="7137566" cy="1887696"/>
          </a:xfrm>
          <a:prstGeom prst="rect">
            <a:avLst/>
          </a:prstGeom>
          <a:solidFill>
            <a:schemeClr val="bg1"/>
          </a:solidFill>
          <a:ln w="12700">
            <a:solidFill>
              <a:srgbClr val="C00000"/>
            </a:solidFill>
            <a:prstDash val="dash"/>
          </a:ln>
        </p:spPr>
        <p:txBody>
          <a:bodyPr wrap="square" rtlCol="0">
            <a:spAutoFit/>
          </a:bodyPr>
          <a:lstStyle/>
          <a:p>
            <a:pPr algn="just">
              <a:spcAft>
                <a:spcPts val="750"/>
              </a:spcAft>
            </a:pPr>
            <a:r>
              <a:rPr lang="it-IT" i="0" dirty="0">
                <a:effectLst/>
                <a:latin typeface="Tw Cen MT" panose="020B0602020104020603" pitchFamily="34" charset="0"/>
              </a:rPr>
              <a:t>In particolare, a disposizione in commento si applica</a:t>
            </a:r>
          </a:p>
          <a:p>
            <a:pPr marL="342900" indent="-342900" algn="just">
              <a:spcAft>
                <a:spcPts val="750"/>
              </a:spcAft>
              <a:buFont typeface="+mj-lt"/>
              <a:buAutoNum type="arabicPeriod"/>
            </a:pPr>
            <a:r>
              <a:rPr lang="it-IT" i="0" dirty="0">
                <a:effectLst/>
                <a:latin typeface="Tw Cen MT" panose="020B0602020104020603" pitchFamily="34" charset="0"/>
              </a:rPr>
              <a:t>Coniuge, non effettivamente e legalmente separato</a:t>
            </a:r>
          </a:p>
          <a:p>
            <a:pPr marL="342900" indent="-342900" algn="just">
              <a:spcAft>
                <a:spcPts val="750"/>
              </a:spcAft>
              <a:buFont typeface="+mj-lt"/>
              <a:buAutoNum type="arabicPeriod"/>
            </a:pPr>
            <a:r>
              <a:rPr lang="it-IT" dirty="0">
                <a:latin typeface="Tw Cen MT" panose="020B0602020104020603" pitchFamily="34" charset="0"/>
              </a:rPr>
              <a:t>Ai figli (qualunque sia la loro età)</a:t>
            </a:r>
          </a:p>
          <a:p>
            <a:pPr marL="342900" indent="-342900" algn="just">
              <a:spcAft>
                <a:spcPts val="750"/>
              </a:spcAft>
              <a:buFont typeface="+mj-lt"/>
              <a:buAutoNum type="arabicPeriod"/>
            </a:pPr>
            <a:r>
              <a:rPr lang="it-IT" i="0" dirty="0">
                <a:effectLst/>
                <a:latin typeface="Tw Cen MT" panose="020B0602020104020603" pitchFamily="34" charset="0"/>
              </a:rPr>
              <a:t>Agli as</a:t>
            </a:r>
            <a:r>
              <a:rPr lang="it-IT" dirty="0">
                <a:latin typeface="Tw Cen MT" panose="020B0602020104020603" pitchFamily="34" charset="0"/>
              </a:rPr>
              <a:t>cendenti conviventi (genitori e nonni)</a:t>
            </a:r>
            <a:endParaRPr lang="it-IT" i="1" dirty="0">
              <a:latin typeface="Tw Cen MT" panose="020B0602020104020603" pitchFamily="34" charset="0"/>
            </a:endParaRPr>
          </a:p>
          <a:p>
            <a:pPr algn="ctr">
              <a:spcAft>
                <a:spcPts val="750"/>
              </a:spcAft>
            </a:pPr>
            <a:r>
              <a:rPr lang="it-IT" b="1" i="1" dirty="0">
                <a:latin typeface="Tw Cen MT" panose="020B0602020104020603" pitchFamily="34" charset="0"/>
              </a:rPr>
              <a:t>In possesso dei requisiti reddituali per essere considerati a carico</a:t>
            </a:r>
            <a:endParaRPr lang="it-IT" b="1" dirty="0">
              <a:latin typeface="Tw Cen MT" panose="020B0602020104020603" pitchFamily="34" charset="0"/>
            </a:endParaRPr>
          </a:p>
        </p:txBody>
      </p:sp>
    </p:spTree>
    <p:extLst>
      <p:ext uri="{BB962C8B-B14F-4D97-AF65-F5344CB8AC3E}">
        <p14:creationId xmlns:p14="http://schemas.microsoft.com/office/powerpoint/2010/main" val="3150199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idx="1"/>
          </p:nvPr>
        </p:nvSpPr>
        <p:spPr>
          <a:xfrm>
            <a:off x="525966" y="2132857"/>
            <a:ext cx="8174423" cy="792087"/>
          </a:xfrm>
        </p:spPr>
        <p:txBody>
          <a:bodyPr/>
          <a:lstStyle/>
          <a:p>
            <a:pPr marL="0" indent="0" algn="just">
              <a:buNone/>
            </a:pPr>
            <a:r>
              <a:rPr lang="it-IT" sz="2000" b="0" i="0" u="none" strike="noStrike" baseline="0" dirty="0">
                <a:solidFill>
                  <a:srgbClr val="000000"/>
                </a:solidFill>
                <a:latin typeface="Tw Cen MT" panose="020B0602020104020603" pitchFamily="34" charset="0"/>
              </a:rPr>
              <a:t>La legge di Bilancio 2025 (Legge 207/2024), ha previsto novità in materia di cuneo fiscale, ma anche alcune conferme. </a:t>
            </a:r>
          </a:p>
        </p:txBody>
      </p:sp>
      <p:sp>
        <p:nvSpPr>
          <p:cNvPr id="3" name="Slide Number Placeholder 2"/>
          <p:cNvSpPr>
            <a:spLocks noGrp="1"/>
          </p:cNvSpPr>
          <p:nvPr>
            <p:ph type="sldNum" sz="quarter" idx="4"/>
          </p:nvPr>
        </p:nvSpPr>
        <p:spPr>
          <a:xfrm>
            <a:off x="8468176" y="6524000"/>
            <a:ext cx="541148" cy="261610"/>
          </a:xfrm>
        </p:spPr>
        <p:txBody>
          <a:bodyPr/>
          <a:lstStyle/>
          <a:p>
            <a:fld id="{64599648-4C85-4DD8-AA53-4F5D3F9B2D3B}" type="slidenum">
              <a:rPr lang="en-US" smtClean="0">
                <a:solidFill>
                  <a:schemeClr val="tx1"/>
                </a:solidFill>
              </a:rPr>
              <a:pPr/>
              <a:t>3</a:t>
            </a:fld>
            <a:endParaRPr lang="en-US" dirty="0">
              <a:solidFill>
                <a:schemeClr val="tx1"/>
              </a:solidFill>
            </a:endParaRPr>
          </a:p>
        </p:txBody>
      </p:sp>
      <p:sp>
        <p:nvSpPr>
          <p:cNvPr id="39939" name="Rectangle 2"/>
          <p:cNvSpPr>
            <a:spLocks noGrp="1"/>
          </p:cNvSpPr>
          <p:nvPr>
            <p:ph type="title" idx="4294967295"/>
          </p:nvPr>
        </p:nvSpPr>
        <p:spPr>
          <a:xfrm>
            <a:off x="323528" y="1349375"/>
            <a:ext cx="7852097" cy="409575"/>
          </a:xfrm>
          <a:prstGeom prst="rect">
            <a:avLst/>
          </a:prstGeom>
        </p:spPr>
        <p:txBody>
          <a:bodyPr/>
          <a:lstStyle/>
          <a:p>
            <a:pPr algn="l" defTabSz="1084687">
              <a:lnSpc>
                <a:spcPts val="2655"/>
              </a:lnSpc>
              <a:defRPr/>
            </a:pPr>
            <a:r>
              <a:rPr lang="en-GB" sz="3200" b="1" dirty="0">
                <a:solidFill>
                  <a:srgbClr val="258F96"/>
                </a:solidFill>
                <a:latin typeface="Tw Cen MT" panose="020B0602020104020603" pitchFamily="34" charset="0"/>
                <a:ea typeface="ＭＳ Ｐゴシック" pitchFamily="34" charset="-128"/>
              </a:rPr>
              <a:t>Cuneo Fiscale - </a:t>
            </a:r>
            <a:r>
              <a:rPr lang="en-GB" sz="3200" b="1" dirty="0" err="1">
                <a:solidFill>
                  <a:srgbClr val="258F96"/>
                </a:solidFill>
                <a:latin typeface="Tw Cen MT" panose="020B0602020104020603" pitchFamily="34" charset="0"/>
                <a:ea typeface="ＭＳ Ｐゴシック" pitchFamily="34" charset="-128"/>
              </a:rPr>
              <a:t>Introduzione</a:t>
            </a:r>
            <a:endParaRPr lang="en-GB" sz="3200" b="1" dirty="0">
              <a:solidFill>
                <a:srgbClr val="258F96"/>
              </a:solidFill>
              <a:latin typeface="Tw Cen MT" panose="020B0602020104020603" pitchFamily="34" charset="0"/>
              <a:ea typeface="ＭＳ Ｐゴシック" pitchFamily="34" charset="-128"/>
            </a:endParaRPr>
          </a:p>
        </p:txBody>
      </p:sp>
      <p:sp>
        <p:nvSpPr>
          <p:cNvPr id="33796" name="Rectangle 5"/>
          <p:cNvSpPr>
            <a:spLocks noChangeArrowheads="1"/>
          </p:cNvSpPr>
          <p:nvPr/>
        </p:nvSpPr>
        <p:spPr bwMode="auto">
          <a:xfrm>
            <a:off x="6175714" y="6409856"/>
            <a:ext cx="2244921" cy="144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lIns="0" tIns="0" rIns="0" bIns="0"/>
          <a:lstStyle/>
          <a:p>
            <a:pPr algn="r" defTabSz="897716">
              <a:lnSpc>
                <a:spcPts val="1059"/>
              </a:lnSpc>
            </a:pPr>
            <a:endParaRPr lang="it-IT" sz="706">
              <a:solidFill>
                <a:schemeClr val="tx2"/>
              </a:solidFill>
            </a:endParaRPr>
          </a:p>
        </p:txBody>
      </p:sp>
      <p:sp>
        <p:nvSpPr>
          <p:cNvPr id="5" name="Rettangolo con un angolo arrotondato 4">
            <a:extLst>
              <a:ext uri="{FF2B5EF4-FFF2-40B4-BE49-F238E27FC236}">
                <a16:creationId xmlns:a16="http://schemas.microsoft.com/office/drawing/2014/main" id="{BB285038-7F8C-ECB1-81A5-2B9DED1AC52C}"/>
              </a:ext>
            </a:extLst>
          </p:cNvPr>
          <p:cNvSpPr/>
          <p:nvPr/>
        </p:nvSpPr>
        <p:spPr>
          <a:xfrm>
            <a:off x="5779344" y="3916373"/>
            <a:ext cx="2665062" cy="756120"/>
          </a:xfrm>
          <a:prstGeom prst="round1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Abbandono dell’esonero contributivo</a:t>
            </a:r>
          </a:p>
        </p:txBody>
      </p:sp>
      <p:sp>
        <p:nvSpPr>
          <p:cNvPr id="6" name="Rettangolo con un angolo arrotondato 5">
            <a:extLst>
              <a:ext uri="{FF2B5EF4-FFF2-40B4-BE49-F238E27FC236}">
                <a16:creationId xmlns:a16="http://schemas.microsoft.com/office/drawing/2014/main" id="{B18A3BB4-E306-E40C-F995-45A9889F2654}"/>
              </a:ext>
            </a:extLst>
          </p:cNvPr>
          <p:cNvSpPr/>
          <p:nvPr/>
        </p:nvSpPr>
        <p:spPr>
          <a:xfrm>
            <a:off x="5779344" y="4973336"/>
            <a:ext cx="2665062" cy="457200"/>
          </a:xfrm>
          <a:prstGeom prst="round1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Sconto Fiscale</a:t>
            </a:r>
          </a:p>
        </p:txBody>
      </p:sp>
      <p:sp>
        <p:nvSpPr>
          <p:cNvPr id="7" name="Rettangolo con un angolo arrotondato 6">
            <a:extLst>
              <a:ext uri="{FF2B5EF4-FFF2-40B4-BE49-F238E27FC236}">
                <a16:creationId xmlns:a16="http://schemas.microsoft.com/office/drawing/2014/main" id="{10B13A60-7C33-661D-6972-40368662136F}"/>
              </a:ext>
            </a:extLst>
          </p:cNvPr>
          <p:cNvSpPr/>
          <p:nvPr/>
        </p:nvSpPr>
        <p:spPr>
          <a:xfrm>
            <a:off x="5779344" y="5639703"/>
            <a:ext cx="2665062" cy="914400"/>
          </a:xfrm>
          <a:prstGeom prst="round1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Revisione della disciplina delle detrazioni</a:t>
            </a:r>
          </a:p>
        </p:txBody>
      </p:sp>
      <p:sp>
        <p:nvSpPr>
          <p:cNvPr id="8" name="Rettangolo con un angolo arrotondato 7">
            <a:extLst>
              <a:ext uri="{FF2B5EF4-FFF2-40B4-BE49-F238E27FC236}">
                <a16:creationId xmlns:a16="http://schemas.microsoft.com/office/drawing/2014/main" id="{9285D841-96F1-A3D5-EE42-73E6BCA63CD1}"/>
              </a:ext>
            </a:extLst>
          </p:cNvPr>
          <p:cNvSpPr/>
          <p:nvPr/>
        </p:nvSpPr>
        <p:spPr>
          <a:xfrm>
            <a:off x="5868144" y="3068960"/>
            <a:ext cx="2665062" cy="457200"/>
          </a:xfrm>
          <a:prstGeom prst="round1Rect">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dirty="0">
                <a:ln w="0"/>
                <a:solidFill>
                  <a:srgbClr val="258F96"/>
                </a:solidFill>
                <a:effectLst>
                  <a:outerShdw blurRad="38100" dist="19050" dir="2700000" algn="tl" rotWithShape="0">
                    <a:schemeClr val="dk1">
                      <a:alpha val="40000"/>
                    </a:schemeClr>
                  </a:outerShdw>
                </a:effectLst>
              </a:rPr>
              <a:t>NOVITA’</a:t>
            </a:r>
          </a:p>
        </p:txBody>
      </p:sp>
      <p:cxnSp>
        <p:nvCxnSpPr>
          <p:cNvPr id="10" name="Connettore diritto 9">
            <a:extLst>
              <a:ext uri="{FF2B5EF4-FFF2-40B4-BE49-F238E27FC236}">
                <a16:creationId xmlns:a16="http://schemas.microsoft.com/office/drawing/2014/main" id="{736EF2D9-B9F2-6F41-E37D-DB5E020766A4}"/>
              </a:ext>
            </a:extLst>
          </p:cNvPr>
          <p:cNvCxnSpPr>
            <a:cxnSpLocks/>
          </p:cNvCxnSpPr>
          <p:nvPr/>
        </p:nvCxnSpPr>
        <p:spPr>
          <a:xfrm flipH="1">
            <a:off x="5220072" y="3297557"/>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13" name="Connettore diritto 12">
            <a:extLst>
              <a:ext uri="{FF2B5EF4-FFF2-40B4-BE49-F238E27FC236}">
                <a16:creationId xmlns:a16="http://schemas.microsoft.com/office/drawing/2014/main" id="{36622F04-FD58-8CF5-4481-FB8F63670CFF}"/>
              </a:ext>
            </a:extLst>
          </p:cNvPr>
          <p:cNvCxnSpPr>
            <a:cxnSpLocks/>
          </p:cNvCxnSpPr>
          <p:nvPr/>
        </p:nvCxnSpPr>
        <p:spPr>
          <a:xfrm>
            <a:off x="5220072" y="3297557"/>
            <a:ext cx="0" cy="2867744"/>
          </a:xfrm>
          <a:prstGeom prst="line">
            <a:avLst/>
          </a:prstGeom>
        </p:spPr>
        <p:style>
          <a:lnRef idx="2">
            <a:schemeClr val="dk1"/>
          </a:lnRef>
          <a:fillRef idx="0">
            <a:schemeClr val="dk1"/>
          </a:fillRef>
          <a:effectRef idx="1">
            <a:schemeClr val="dk1"/>
          </a:effectRef>
          <a:fontRef idx="minor">
            <a:schemeClr val="tx1"/>
          </a:fontRef>
        </p:style>
      </p:cxnSp>
      <p:cxnSp>
        <p:nvCxnSpPr>
          <p:cNvPr id="16" name="Connettore 2 15">
            <a:extLst>
              <a:ext uri="{FF2B5EF4-FFF2-40B4-BE49-F238E27FC236}">
                <a16:creationId xmlns:a16="http://schemas.microsoft.com/office/drawing/2014/main" id="{5294FDE8-07B2-ABD8-22F1-57C6366FBF50}"/>
              </a:ext>
            </a:extLst>
          </p:cNvPr>
          <p:cNvCxnSpPr/>
          <p:nvPr/>
        </p:nvCxnSpPr>
        <p:spPr>
          <a:xfrm>
            <a:off x="5220072" y="4293096"/>
            <a:ext cx="36004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Connettore 2 17">
            <a:extLst>
              <a:ext uri="{FF2B5EF4-FFF2-40B4-BE49-F238E27FC236}">
                <a16:creationId xmlns:a16="http://schemas.microsoft.com/office/drawing/2014/main" id="{DB40DC69-15C8-31B5-0E25-8F2D37FF84B3}"/>
              </a:ext>
            </a:extLst>
          </p:cNvPr>
          <p:cNvCxnSpPr>
            <a:cxnSpLocks/>
          </p:cNvCxnSpPr>
          <p:nvPr/>
        </p:nvCxnSpPr>
        <p:spPr>
          <a:xfrm flipV="1">
            <a:off x="5210227" y="5229198"/>
            <a:ext cx="360040" cy="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nettore 2 19">
            <a:extLst>
              <a:ext uri="{FF2B5EF4-FFF2-40B4-BE49-F238E27FC236}">
                <a16:creationId xmlns:a16="http://schemas.microsoft.com/office/drawing/2014/main" id="{CDBDB1BE-90E9-1CC5-C5A1-94A858101FDD}"/>
              </a:ext>
            </a:extLst>
          </p:cNvPr>
          <p:cNvCxnSpPr>
            <a:cxnSpLocks/>
          </p:cNvCxnSpPr>
          <p:nvPr/>
        </p:nvCxnSpPr>
        <p:spPr>
          <a:xfrm flipV="1">
            <a:off x="5220072" y="6165301"/>
            <a:ext cx="360040" cy="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Rettangolo con un angolo arrotondato 22">
            <a:extLst>
              <a:ext uri="{FF2B5EF4-FFF2-40B4-BE49-F238E27FC236}">
                <a16:creationId xmlns:a16="http://schemas.microsoft.com/office/drawing/2014/main" id="{F02BC215-CF5B-23DE-2A8F-520B9FEEDB58}"/>
              </a:ext>
            </a:extLst>
          </p:cNvPr>
          <p:cNvSpPr/>
          <p:nvPr/>
        </p:nvSpPr>
        <p:spPr>
          <a:xfrm>
            <a:off x="1042843" y="3101278"/>
            <a:ext cx="2665062" cy="457200"/>
          </a:xfrm>
          <a:prstGeom prst="round1Rect">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dirty="0">
                <a:ln w="0"/>
                <a:solidFill>
                  <a:srgbClr val="258F96"/>
                </a:solidFill>
                <a:effectLst>
                  <a:outerShdw blurRad="38100" dist="19050" dir="2700000" algn="tl" rotWithShape="0">
                    <a:schemeClr val="dk1">
                      <a:alpha val="40000"/>
                    </a:schemeClr>
                  </a:outerShdw>
                </a:effectLst>
              </a:rPr>
              <a:t>CONFERME</a:t>
            </a:r>
          </a:p>
        </p:txBody>
      </p:sp>
      <p:sp>
        <p:nvSpPr>
          <p:cNvPr id="24" name="Rettangolo con un angolo arrotondato 23">
            <a:extLst>
              <a:ext uri="{FF2B5EF4-FFF2-40B4-BE49-F238E27FC236}">
                <a16:creationId xmlns:a16="http://schemas.microsoft.com/office/drawing/2014/main" id="{6633538D-ADE5-814B-47AC-A137C1142108}"/>
              </a:ext>
            </a:extLst>
          </p:cNvPr>
          <p:cNvSpPr/>
          <p:nvPr/>
        </p:nvSpPr>
        <p:spPr>
          <a:xfrm>
            <a:off x="1042843" y="4293096"/>
            <a:ext cx="2665062" cy="756120"/>
          </a:xfrm>
          <a:prstGeom prst="round1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Scaglioni IRPEF</a:t>
            </a:r>
          </a:p>
        </p:txBody>
      </p:sp>
      <p:cxnSp>
        <p:nvCxnSpPr>
          <p:cNvPr id="25" name="Connettore diritto 24">
            <a:extLst>
              <a:ext uri="{FF2B5EF4-FFF2-40B4-BE49-F238E27FC236}">
                <a16:creationId xmlns:a16="http://schemas.microsoft.com/office/drawing/2014/main" id="{99F1D051-EA63-3126-1CB8-AEEF2C5CC5E3}"/>
              </a:ext>
            </a:extLst>
          </p:cNvPr>
          <p:cNvCxnSpPr>
            <a:cxnSpLocks/>
          </p:cNvCxnSpPr>
          <p:nvPr/>
        </p:nvCxnSpPr>
        <p:spPr>
          <a:xfrm flipH="1">
            <a:off x="610795" y="3329878"/>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26" name="Connettore diritto 25">
            <a:extLst>
              <a:ext uri="{FF2B5EF4-FFF2-40B4-BE49-F238E27FC236}">
                <a16:creationId xmlns:a16="http://schemas.microsoft.com/office/drawing/2014/main" id="{686CD39F-F2B0-8EA5-4705-EF86B78901E1}"/>
              </a:ext>
            </a:extLst>
          </p:cNvPr>
          <p:cNvCxnSpPr>
            <a:cxnSpLocks/>
          </p:cNvCxnSpPr>
          <p:nvPr/>
        </p:nvCxnSpPr>
        <p:spPr>
          <a:xfrm>
            <a:off x="615169" y="3329878"/>
            <a:ext cx="0" cy="1341278"/>
          </a:xfrm>
          <a:prstGeom prst="line">
            <a:avLst/>
          </a:prstGeom>
        </p:spPr>
        <p:style>
          <a:lnRef idx="2">
            <a:schemeClr val="dk1"/>
          </a:lnRef>
          <a:fillRef idx="0">
            <a:schemeClr val="dk1"/>
          </a:fillRef>
          <a:effectRef idx="1">
            <a:schemeClr val="dk1"/>
          </a:effectRef>
          <a:fontRef idx="minor">
            <a:schemeClr val="tx1"/>
          </a:fontRef>
        </p:style>
      </p:cxnSp>
      <p:cxnSp>
        <p:nvCxnSpPr>
          <p:cNvPr id="28" name="Connettore 2 27">
            <a:extLst>
              <a:ext uri="{FF2B5EF4-FFF2-40B4-BE49-F238E27FC236}">
                <a16:creationId xmlns:a16="http://schemas.microsoft.com/office/drawing/2014/main" id="{8F3DDFE2-1C0A-5596-FEFD-EBE58DF8AC9B}"/>
              </a:ext>
            </a:extLst>
          </p:cNvPr>
          <p:cNvCxnSpPr/>
          <p:nvPr/>
        </p:nvCxnSpPr>
        <p:spPr>
          <a:xfrm>
            <a:off x="610795" y="4684255"/>
            <a:ext cx="36004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785247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40543" y="1055099"/>
            <a:ext cx="8283657" cy="759043"/>
          </a:xfrm>
        </p:spPr>
        <p:txBody>
          <a:bodyPr/>
          <a:lstStyle/>
          <a:p>
            <a:pPr algn="l"/>
            <a:r>
              <a:rPr lang="it-IT" sz="2400" b="1" dirty="0">
                <a:solidFill>
                  <a:srgbClr val="258F96"/>
                </a:solidFill>
                <a:latin typeface="Tw Cen MT" panose="020B0602020104020603" pitchFamily="34" charset="0"/>
                <a:ea typeface="ＭＳ Ｐゴシック" pitchFamily="34" charset="-128"/>
              </a:rPr>
              <a:t>DETASSAZIONE PREMI DI PRODUTTIVITA’</a:t>
            </a:r>
          </a:p>
        </p:txBody>
      </p:sp>
      <p:sp>
        <p:nvSpPr>
          <p:cNvPr id="17412" name="Slide Number Placeholder 2"/>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882">
                <a:solidFill>
                  <a:schemeClr val="tx2"/>
                </a:solidFill>
              </a:rPr>
              <a:pPr eaLnBrk="1" hangingPunct="1"/>
              <a:t>30</a:t>
            </a:fld>
            <a:endParaRPr lang="en-US" sz="882">
              <a:solidFill>
                <a:schemeClr val="tx2"/>
              </a:solidFill>
            </a:endParaRPr>
          </a:p>
        </p:txBody>
      </p:sp>
      <p:sp>
        <p:nvSpPr>
          <p:cNvPr id="9" name="Rectangle 3">
            <a:extLst>
              <a:ext uri="{FF2B5EF4-FFF2-40B4-BE49-F238E27FC236}">
                <a16:creationId xmlns:a16="http://schemas.microsoft.com/office/drawing/2014/main" id="{BAD8145D-2589-41AB-FFC4-1C478EEAF6D0}"/>
              </a:ext>
            </a:extLst>
          </p:cNvPr>
          <p:cNvSpPr txBox="1">
            <a:spLocks/>
          </p:cNvSpPr>
          <p:nvPr/>
        </p:nvSpPr>
        <p:spPr>
          <a:xfrm>
            <a:off x="426605" y="1916832"/>
            <a:ext cx="8283658" cy="3816424"/>
          </a:xfrm>
          <a:prstGeom prst="rect">
            <a:avLst/>
          </a:prstGeom>
          <a:solidFill>
            <a:schemeClr val="bg1"/>
          </a:solidFill>
          <a:ln>
            <a:solidFill>
              <a:schemeClr val="tx1">
                <a:lumMod val="75000"/>
                <a:lumOff val="25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1200"/>
              </a:spcAft>
              <a:buNone/>
            </a:pPr>
            <a:endParaRPr lang="it-IT" sz="1600" dirty="0">
              <a:latin typeface="Tw Cen MT" panose="020B0602020104020603" pitchFamily="34" charset="0"/>
            </a:endParaRPr>
          </a:p>
          <a:p>
            <a:pPr algn="just">
              <a:spcAft>
                <a:spcPts val="1200"/>
              </a:spcAft>
            </a:pPr>
            <a:r>
              <a:rPr lang="it-IT" sz="1800" dirty="0">
                <a:latin typeface="Tw Cen MT" panose="020B0602020104020603" pitchFamily="34" charset="0"/>
              </a:rPr>
              <a:t>La Legge di bilancio 2025 ha confermato per il triennio 2025/2027 la previsione, già stabilita per il 2023, circa la riduzione dal 10% al 5% dell’imposta sostitutiva </a:t>
            </a:r>
            <a:r>
              <a:rPr lang="it-IT" sz="1800" dirty="0" err="1">
                <a:latin typeface="Tw Cen MT" panose="020B0602020104020603" pitchFamily="34" charset="0"/>
              </a:rPr>
              <a:t>all’irpef</a:t>
            </a:r>
            <a:r>
              <a:rPr lang="it-IT" sz="1800" dirty="0">
                <a:latin typeface="Tw Cen MT" panose="020B0602020104020603" pitchFamily="34" charset="0"/>
              </a:rPr>
              <a:t> e alle addizionali regionali e comunali sulle somme erogate sotto forma di premi di produttività di cui all’art. 1, c. 182. L. 208/2015 in esecuzioni di contratti, con espresso riferimento ad indicatori quantitativi di produttività, redditività, qualità, efficienza, ed innovazione .</a:t>
            </a:r>
          </a:p>
          <a:p>
            <a:pPr algn="just">
              <a:spcAft>
                <a:spcPts val="1200"/>
              </a:spcAft>
            </a:pPr>
            <a:r>
              <a:rPr lang="it-IT" sz="1800" dirty="0">
                <a:latin typeface="Tw Cen MT" panose="020B0602020104020603" pitchFamily="34" charset="0"/>
              </a:rPr>
              <a:t>Resta confermato il limite delle somme ammesse ad agevolazione fiscale (€ 3.000,00 annui) e la possibilità, a scelta del lavoratore, di convertire in tutto o in parte l’ammontare del premio di risultato ammesso a detassazione in beni e servizi di welfare aziendale.</a:t>
            </a:r>
          </a:p>
          <a:p>
            <a:pPr marL="0" indent="0" algn="just">
              <a:buNone/>
            </a:pPr>
            <a:endParaRPr lang="it-IT" sz="1600" dirty="0">
              <a:latin typeface="Tw Cen MT" panose="020B0602020104020603" pitchFamily="34" charset="0"/>
            </a:endParaRPr>
          </a:p>
        </p:txBody>
      </p:sp>
    </p:spTree>
    <p:extLst>
      <p:ext uri="{BB962C8B-B14F-4D97-AF65-F5344CB8AC3E}">
        <p14:creationId xmlns:p14="http://schemas.microsoft.com/office/powerpoint/2010/main" val="15062191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D156A-9317-E4E3-9144-3E0DCD204D0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2EA7AEE-72B5-F098-914B-F5FA0C309C76}"/>
              </a:ext>
            </a:extLst>
          </p:cNvPr>
          <p:cNvSpPr>
            <a:spLocks noGrp="1"/>
          </p:cNvSpPr>
          <p:nvPr>
            <p:ph type="title"/>
          </p:nvPr>
        </p:nvSpPr>
        <p:spPr>
          <a:xfrm>
            <a:off x="485768" y="1129284"/>
            <a:ext cx="8406712" cy="931564"/>
          </a:xfrm>
        </p:spPr>
        <p:txBody>
          <a:bodyPr/>
          <a:lstStyle/>
          <a:p>
            <a:r>
              <a:rPr lang="it-IT" sz="2500" b="1" dirty="0">
                <a:solidFill>
                  <a:srgbClr val="258F96"/>
                </a:solidFill>
                <a:latin typeface="Tw Cen MT" panose="020B0602020104020603" pitchFamily="34" charset="0"/>
              </a:rPr>
              <a:t>MISURE IN TEMA DI WELFARE AZIENDALE</a:t>
            </a:r>
            <a:endParaRPr lang="it-IT" sz="2500" dirty="0"/>
          </a:p>
        </p:txBody>
      </p:sp>
      <p:sp>
        <p:nvSpPr>
          <p:cNvPr id="19" name="CasellaDiTesto 18">
            <a:extLst>
              <a:ext uri="{FF2B5EF4-FFF2-40B4-BE49-F238E27FC236}">
                <a16:creationId xmlns:a16="http://schemas.microsoft.com/office/drawing/2014/main" id="{4F7D1E1E-3731-CF1C-9834-8958109EA5EF}"/>
              </a:ext>
            </a:extLst>
          </p:cNvPr>
          <p:cNvSpPr txBox="1"/>
          <p:nvPr/>
        </p:nvSpPr>
        <p:spPr>
          <a:xfrm>
            <a:off x="334994" y="3294826"/>
            <a:ext cx="3477007" cy="2031325"/>
          </a:xfrm>
          <a:prstGeom prst="rect">
            <a:avLst/>
          </a:prstGeom>
          <a:solidFill>
            <a:schemeClr val="bg1"/>
          </a:solidFill>
          <a:ln w="12700">
            <a:solidFill>
              <a:srgbClr val="258F96"/>
            </a:solidFill>
            <a:prstDash val="solid"/>
          </a:ln>
        </p:spPr>
        <p:txBody>
          <a:bodyPr wrap="square" rtlCol="0">
            <a:spAutoFit/>
          </a:bodyPr>
          <a:lstStyle/>
          <a:p>
            <a:pPr algn="just"/>
            <a:r>
              <a:rPr lang="it-IT" dirty="0">
                <a:latin typeface="Tw Cen MT" panose="020B0602020104020603" pitchFamily="34" charset="0"/>
              </a:rPr>
              <a:t>Conferma, per il triennio 2025/2027 della estensione del limite di esenzione di cui all’articolo 51, comma 3 del TUIR nella misura di </a:t>
            </a:r>
            <a:r>
              <a:rPr lang="it-IT" b="1" dirty="0">
                <a:latin typeface="Tw Cen MT" panose="020B0602020104020603" pitchFamily="34" charset="0"/>
              </a:rPr>
              <a:t>Euro 1.000</a:t>
            </a:r>
            <a:r>
              <a:rPr lang="it-IT" dirty="0">
                <a:latin typeface="Tw Cen MT" panose="020B0602020104020603" pitchFamily="34" charset="0"/>
              </a:rPr>
              <a:t>, elevati ad </a:t>
            </a:r>
            <a:r>
              <a:rPr lang="it-IT" b="1" dirty="0">
                <a:latin typeface="Tw Cen MT" panose="020B0602020104020603" pitchFamily="34" charset="0"/>
              </a:rPr>
              <a:t>Euro 2.000</a:t>
            </a:r>
            <a:r>
              <a:rPr lang="it-IT" dirty="0">
                <a:latin typeface="Tw Cen MT" panose="020B0602020104020603" pitchFamily="34" charset="0"/>
              </a:rPr>
              <a:t> qualora si tratti di lavoratore di pendente con figli a carico, per:</a:t>
            </a:r>
          </a:p>
        </p:txBody>
      </p:sp>
      <p:sp>
        <p:nvSpPr>
          <p:cNvPr id="7" name="Segnaposto numero diapositiva 6">
            <a:extLst>
              <a:ext uri="{FF2B5EF4-FFF2-40B4-BE49-F238E27FC236}">
                <a16:creationId xmlns:a16="http://schemas.microsoft.com/office/drawing/2014/main" id="{7AF94DD4-9EAF-BCC6-954A-A77986417E9F}"/>
              </a:ext>
            </a:extLst>
          </p:cNvPr>
          <p:cNvSpPr>
            <a:spLocks noGrp="1"/>
          </p:cNvSpPr>
          <p:nvPr>
            <p:ph type="sldNum" sz="quarter" idx="4"/>
          </p:nvPr>
        </p:nvSpPr>
        <p:spPr/>
        <p:txBody>
          <a:bodyPr/>
          <a:lstStyle/>
          <a:p>
            <a:fld id="{CED3AD7C-6C82-42B1-BD72-B96BDDF1B4B9}" type="slidenum">
              <a:rPr lang="it-IT" smtClean="0">
                <a:solidFill>
                  <a:schemeClr val="tx1"/>
                </a:solidFill>
              </a:rPr>
              <a:pPr/>
              <a:t>31</a:t>
            </a:fld>
            <a:endParaRPr lang="it-IT" dirty="0">
              <a:solidFill>
                <a:schemeClr val="tx1"/>
              </a:solidFill>
            </a:endParaRPr>
          </a:p>
        </p:txBody>
      </p:sp>
      <p:sp>
        <p:nvSpPr>
          <p:cNvPr id="3" name="CasellaDiTesto 2">
            <a:extLst>
              <a:ext uri="{FF2B5EF4-FFF2-40B4-BE49-F238E27FC236}">
                <a16:creationId xmlns:a16="http://schemas.microsoft.com/office/drawing/2014/main" id="{2D215636-5F3C-97E2-8CBF-83C726EFB26C}"/>
              </a:ext>
            </a:extLst>
          </p:cNvPr>
          <p:cNvSpPr txBox="1"/>
          <p:nvPr/>
        </p:nvSpPr>
        <p:spPr>
          <a:xfrm>
            <a:off x="4503854" y="2460406"/>
            <a:ext cx="2540903" cy="1200329"/>
          </a:xfrm>
          <a:prstGeom prst="rect">
            <a:avLst/>
          </a:prstGeom>
          <a:solidFill>
            <a:schemeClr val="bg1"/>
          </a:solidFill>
          <a:ln w="12700">
            <a:solidFill>
              <a:srgbClr val="C00000"/>
            </a:solidFill>
            <a:prstDash val="dash"/>
          </a:ln>
        </p:spPr>
        <p:txBody>
          <a:bodyPr wrap="square" rtlCol="0">
            <a:spAutoFit/>
          </a:bodyPr>
          <a:lstStyle/>
          <a:p>
            <a:pPr algn="just">
              <a:spcAft>
                <a:spcPts val="750"/>
              </a:spcAft>
            </a:pPr>
            <a:r>
              <a:rPr lang="it-IT" dirty="0">
                <a:latin typeface="Tw Cen MT" panose="020B0602020104020603" pitchFamily="34" charset="0"/>
              </a:rPr>
              <a:t>I beni ceduti ed i servizi prestati dal lavoratore dipendente dal datore di lavoro;</a:t>
            </a:r>
          </a:p>
        </p:txBody>
      </p:sp>
      <p:sp>
        <p:nvSpPr>
          <p:cNvPr id="4" name="CasellaDiTesto 3">
            <a:extLst>
              <a:ext uri="{FF2B5EF4-FFF2-40B4-BE49-F238E27FC236}">
                <a16:creationId xmlns:a16="http://schemas.microsoft.com/office/drawing/2014/main" id="{453026B6-C61C-0CC4-8C6B-3A925EE8DF2B}"/>
              </a:ext>
            </a:extLst>
          </p:cNvPr>
          <p:cNvSpPr txBox="1"/>
          <p:nvPr/>
        </p:nvSpPr>
        <p:spPr>
          <a:xfrm>
            <a:off x="1691680" y="2673078"/>
            <a:ext cx="599229" cy="369332"/>
          </a:xfrm>
          <a:prstGeom prst="rect">
            <a:avLst/>
          </a:prstGeom>
          <a:solidFill>
            <a:schemeClr val="bg1"/>
          </a:solidFill>
          <a:ln w="12700">
            <a:solidFill>
              <a:srgbClr val="258F96"/>
            </a:solidFill>
            <a:prstDash val="solid"/>
          </a:ln>
        </p:spPr>
        <p:txBody>
          <a:bodyPr wrap="square" rtlCol="0">
            <a:spAutoFit/>
          </a:bodyPr>
          <a:lstStyle/>
          <a:p>
            <a:pPr algn="ctr"/>
            <a:r>
              <a:rPr lang="it-IT" dirty="0">
                <a:latin typeface="Tw Cen MT" panose="020B0602020104020603" pitchFamily="34" charset="0"/>
              </a:rPr>
              <a:t>1</a:t>
            </a:r>
          </a:p>
        </p:txBody>
      </p:sp>
      <p:sp>
        <p:nvSpPr>
          <p:cNvPr id="6" name="CasellaDiTesto 5">
            <a:extLst>
              <a:ext uri="{FF2B5EF4-FFF2-40B4-BE49-F238E27FC236}">
                <a16:creationId xmlns:a16="http://schemas.microsoft.com/office/drawing/2014/main" id="{46412E60-BCA9-253A-618D-1DB05EE8CEFB}"/>
              </a:ext>
            </a:extLst>
          </p:cNvPr>
          <p:cNvSpPr txBox="1"/>
          <p:nvPr/>
        </p:nvSpPr>
        <p:spPr>
          <a:xfrm>
            <a:off x="334994" y="1844229"/>
            <a:ext cx="4586630" cy="369332"/>
          </a:xfrm>
          <a:prstGeom prst="rect">
            <a:avLst/>
          </a:prstGeom>
          <a:solidFill>
            <a:schemeClr val="bg1"/>
          </a:solidFill>
          <a:ln w="12700">
            <a:solidFill>
              <a:srgbClr val="258F96"/>
            </a:solidFill>
          </a:ln>
        </p:spPr>
        <p:txBody>
          <a:bodyPr wrap="square">
            <a:spAutoFit/>
          </a:bodyPr>
          <a:lstStyle/>
          <a:p>
            <a:pPr algn="just"/>
            <a:r>
              <a:rPr lang="it-IT" dirty="0">
                <a:latin typeface="Tw Cen MT" panose="020B0602020104020603" pitchFamily="34" charset="0"/>
              </a:rPr>
              <a:t>In tema di welfare aziendale si assiste a:</a:t>
            </a:r>
          </a:p>
        </p:txBody>
      </p:sp>
      <p:sp>
        <p:nvSpPr>
          <p:cNvPr id="9" name="CasellaDiTesto 8">
            <a:extLst>
              <a:ext uri="{FF2B5EF4-FFF2-40B4-BE49-F238E27FC236}">
                <a16:creationId xmlns:a16="http://schemas.microsoft.com/office/drawing/2014/main" id="{80F561BF-A05C-A446-92DE-96BD824FD2DF}"/>
              </a:ext>
            </a:extLst>
          </p:cNvPr>
          <p:cNvSpPr txBox="1"/>
          <p:nvPr/>
        </p:nvSpPr>
        <p:spPr>
          <a:xfrm>
            <a:off x="4503854" y="3942961"/>
            <a:ext cx="4082574" cy="2585323"/>
          </a:xfrm>
          <a:prstGeom prst="rect">
            <a:avLst/>
          </a:prstGeom>
          <a:solidFill>
            <a:schemeClr val="bg1"/>
          </a:solidFill>
          <a:ln w="12700">
            <a:solidFill>
              <a:srgbClr val="C00000"/>
            </a:solidFill>
            <a:prstDash val="dash"/>
          </a:ln>
        </p:spPr>
        <p:txBody>
          <a:bodyPr wrap="square">
            <a:spAutoFit/>
          </a:bodyPr>
          <a:lstStyle/>
          <a:p>
            <a:pPr algn="just">
              <a:spcAft>
                <a:spcPts val="750"/>
              </a:spcAft>
            </a:pPr>
            <a:r>
              <a:rPr lang="it-IT" dirty="0">
                <a:latin typeface="Tw Cen MT" panose="020B0602020104020603" pitchFamily="34" charset="0"/>
              </a:rPr>
              <a:t>Le somme erogate o rimborsate al lavoratore dipendente dal datore di lavoro per il pagamento di utenze domestiche del servizio idrico integrato, dell’energia elettrica e del gas naturale, delle spese per la locazione dell’abitazione principale ovvero per gli interessi sul mutuo relativo alla abitazione principale</a:t>
            </a:r>
          </a:p>
        </p:txBody>
      </p:sp>
      <p:cxnSp>
        <p:nvCxnSpPr>
          <p:cNvPr id="11" name="Connettore 2 10">
            <a:extLst>
              <a:ext uri="{FF2B5EF4-FFF2-40B4-BE49-F238E27FC236}">
                <a16:creationId xmlns:a16="http://schemas.microsoft.com/office/drawing/2014/main" id="{29FA5C00-3623-BA38-40F2-4E337E2AE107}"/>
              </a:ext>
            </a:extLst>
          </p:cNvPr>
          <p:cNvCxnSpPr/>
          <p:nvPr/>
        </p:nvCxnSpPr>
        <p:spPr>
          <a:xfrm flipV="1">
            <a:off x="3812001" y="3060570"/>
            <a:ext cx="543975" cy="94449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Connettore 2 11">
            <a:extLst>
              <a:ext uri="{FF2B5EF4-FFF2-40B4-BE49-F238E27FC236}">
                <a16:creationId xmlns:a16="http://schemas.microsoft.com/office/drawing/2014/main" id="{A66EAC35-67BD-0178-6C15-51C0E30F1ABC}"/>
              </a:ext>
            </a:extLst>
          </p:cNvPr>
          <p:cNvCxnSpPr>
            <a:cxnSpLocks/>
            <a:stCxn id="19" idx="3"/>
          </p:cNvCxnSpPr>
          <p:nvPr/>
        </p:nvCxnSpPr>
        <p:spPr>
          <a:xfrm>
            <a:off x="3812001" y="4310489"/>
            <a:ext cx="543975" cy="101566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437794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975BC-5575-07D3-C48F-87BD7F2033E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0E9B4CD-18F1-C288-52D0-0BF9A937981A}"/>
              </a:ext>
            </a:extLst>
          </p:cNvPr>
          <p:cNvSpPr>
            <a:spLocks noGrp="1"/>
          </p:cNvSpPr>
          <p:nvPr>
            <p:ph type="title"/>
          </p:nvPr>
        </p:nvSpPr>
        <p:spPr>
          <a:xfrm>
            <a:off x="485768" y="1129284"/>
            <a:ext cx="8406712" cy="715540"/>
          </a:xfrm>
        </p:spPr>
        <p:txBody>
          <a:bodyPr/>
          <a:lstStyle/>
          <a:p>
            <a:r>
              <a:rPr lang="it-IT" sz="2500" b="1" dirty="0">
                <a:solidFill>
                  <a:srgbClr val="258F96"/>
                </a:solidFill>
                <a:latin typeface="Tw Cen MT" panose="020B0602020104020603" pitchFamily="34" charset="0"/>
              </a:rPr>
              <a:t>MISURE IN TEMA DI WELFARE AZIENDALE</a:t>
            </a:r>
            <a:endParaRPr lang="it-IT" sz="2500" dirty="0"/>
          </a:p>
        </p:txBody>
      </p:sp>
      <p:sp>
        <p:nvSpPr>
          <p:cNvPr id="19" name="CasellaDiTesto 18">
            <a:extLst>
              <a:ext uri="{FF2B5EF4-FFF2-40B4-BE49-F238E27FC236}">
                <a16:creationId xmlns:a16="http://schemas.microsoft.com/office/drawing/2014/main" id="{70123C1B-9E35-9278-BD3B-74DC2AB2BDC4}"/>
              </a:ext>
            </a:extLst>
          </p:cNvPr>
          <p:cNvSpPr txBox="1"/>
          <p:nvPr/>
        </p:nvSpPr>
        <p:spPr>
          <a:xfrm>
            <a:off x="490827" y="2765828"/>
            <a:ext cx="3004500" cy="2031325"/>
          </a:xfrm>
          <a:prstGeom prst="rect">
            <a:avLst/>
          </a:prstGeom>
          <a:solidFill>
            <a:schemeClr val="bg1"/>
          </a:solidFill>
          <a:ln w="12700">
            <a:solidFill>
              <a:srgbClr val="258F96"/>
            </a:solidFill>
            <a:prstDash val="solid"/>
          </a:ln>
        </p:spPr>
        <p:txBody>
          <a:bodyPr wrap="square" rtlCol="0">
            <a:spAutoFit/>
          </a:bodyPr>
          <a:lstStyle/>
          <a:p>
            <a:pPr algn="just"/>
            <a:r>
              <a:rPr lang="it-IT" dirty="0">
                <a:latin typeface="Tw Cen MT" panose="020B0602020104020603" pitchFamily="34" charset="0"/>
              </a:rPr>
              <a:t>La non concorrenza al reddito di lavoro dipendente, per i primi due anni a decorrere dalla data di assunzione e nel limite annuo di </a:t>
            </a:r>
            <a:r>
              <a:rPr lang="it-IT" b="1" dirty="0">
                <a:latin typeface="Tw Cen MT" panose="020B0602020104020603" pitchFamily="34" charset="0"/>
              </a:rPr>
              <a:t>Euro 5.000 </a:t>
            </a:r>
            <a:r>
              <a:rPr lang="it-IT" dirty="0">
                <a:latin typeface="Tw Cen MT" panose="020B0602020104020603" pitchFamily="34" charset="0"/>
              </a:rPr>
              <a:t>delle somme erogate dal datore di lavoro:</a:t>
            </a:r>
          </a:p>
        </p:txBody>
      </p:sp>
      <p:sp>
        <p:nvSpPr>
          <p:cNvPr id="7" name="Segnaposto numero diapositiva 6">
            <a:extLst>
              <a:ext uri="{FF2B5EF4-FFF2-40B4-BE49-F238E27FC236}">
                <a16:creationId xmlns:a16="http://schemas.microsoft.com/office/drawing/2014/main" id="{6D3F2F79-2923-E0BF-1B9E-A8D1DA8879E1}"/>
              </a:ext>
            </a:extLst>
          </p:cNvPr>
          <p:cNvSpPr>
            <a:spLocks noGrp="1"/>
          </p:cNvSpPr>
          <p:nvPr>
            <p:ph type="sldNum" sz="quarter" idx="4"/>
          </p:nvPr>
        </p:nvSpPr>
        <p:spPr/>
        <p:txBody>
          <a:bodyPr/>
          <a:lstStyle/>
          <a:p>
            <a:fld id="{CED3AD7C-6C82-42B1-BD72-B96BDDF1B4B9}" type="slidenum">
              <a:rPr lang="it-IT" smtClean="0">
                <a:solidFill>
                  <a:schemeClr val="tx1"/>
                </a:solidFill>
              </a:rPr>
              <a:pPr/>
              <a:t>32</a:t>
            </a:fld>
            <a:endParaRPr lang="it-IT" dirty="0">
              <a:solidFill>
                <a:schemeClr val="tx1"/>
              </a:solidFill>
            </a:endParaRPr>
          </a:p>
        </p:txBody>
      </p:sp>
      <p:sp>
        <p:nvSpPr>
          <p:cNvPr id="3" name="CasellaDiTesto 2">
            <a:extLst>
              <a:ext uri="{FF2B5EF4-FFF2-40B4-BE49-F238E27FC236}">
                <a16:creationId xmlns:a16="http://schemas.microsoft.com/office/drawing/2014/main" id="{66FD4A14-CE2A-EEE6-E60B-228946CF511F}"/>
              </a:ext>
            </a:extLst>
          </p:cNvPr>
          <p:cNvSpPr txBox="1"/>
          <p:nvPr/>
        </p:nvSpPr>
        <p:spPr>
          <a:xfrm>
            <a:off x="4389719" y="2389530"/>
            <a:ext cx="4475495" cy="3067506"/>
          </a:xfrm>
          <a:prstGeom prst="rect">
            <a:avLst/>
          </a:prstGeom>
          <a:solidFill>
            <a:schemeClr val="bg1"/>
          </a:solidFill>
          <a:ln w="12700">
            <a:solidFill>
              <a:srgbClr val="C00000"/>
            </a:solidFill>
            <a:prstDash val="dash"/>
          </a:ln>
        </p:spPr>
        <p:txBody>
          <a:bodyPr wrap="square" rtlCol="0">
            <a:spAutoFit/>
          </a:bodyPr>
          <a:lstStyle/>
          <a:p>
            <a:pPr marL="285750" indent="-285750" algn="just">
              <a:spcAft>
                <a:spcPts val="750"/>
              </a:spcAft>
              <a:buFont typeface="Wingdings" panose="05000000000000000000" pitchFamily="2" charset="2"/>
              <a:buChar char="§"/>
            </a:pPr>
            <a:r>
              <a:rPr lang="it-IT" dirty="0">
                <a:latin typeface="Tw Cen MT" panose="020B0602020104020603" pitchFamily="34" charset="0"/>
              </a:rPr>
              <a:t>Per il pagamento di canoni di locazione e delle spese di manutenzione dei fabbricati presi in locazione dagli stessi lavoratori, a condizione che questi ultimi:</a:t>
            </a:r>
          </a:p>
          <a:p>
            <a:pPr marL="342900" indent="-342900" algn="just">
              <a:spcAft>
                <a:spcPts val="750"/>
              </a:spcAft>
              <a:buAutoNum type="alphaLcParenBoth"/>
            </a:pPr>
            <a:r>
              <a:rPr lang="it-IT" dirty="0">
                <a:latin typeface="Tw Cen MT" panose="020B0602020104020603" pitchFamily="34" charset="0"/>
              </a:rPr>
              <a:t>Non percepiscano un reddito da lavoro dipendente superiore ad Euro 35.000;</a:t>
            </a:r>
          </a:p>
          <a:p>
            <a:pPr marL="342900" indent="-342900" algn="just">
              <a:spcAft>
                <a:spcPts val="750"/>
              </a:spcAft>
              <a:buAutoNum type="alphaLcParenBoth"/>
            </a:pPr>
            <a:r>
              <a:rPr lang="it-IT" dirty="0">
                <a:latin typeface="Tw Cen MT" panose="020B0602020104020603" pitchFamily="34" charset="0"/>
              </a:rPr>
              <a:t>Abbiano trasferito la residenza nel Comune della sede di lavoro e che tale Comune sia distante più di 100 kilometri da quello della precedente residenza</a:t>
            </a:r>
          </a:p>
        </p:txBody>
      </p:sp>
      <p:sp>
        <p:nvSpPr>
          <p:cNvPr id="4" name="CasellaDiTesto 3">
            <a:extLst>
              <a:ext uri="{FF2B5EF4-FFF2-40B4-BE49-F238E27FC236}">
                <a16:creationId xmlns:a16="http://schemas.microsoft.com/office/drawing/2014/main" id="{D685152D-670C-8D11-15F1-62B0D93B5EB1}"/>
              </a:ext>
            </a:extLst>
          </p:cNvPr>
          <p:cNvSpPr txBox="1"/>
          <p:nvPr/>
        </p:nvSpPr>
        <p:spPr>
          <a:xfrm>
            <a:off x="1547664" y="2204864"/>
            <a:ext cx="599229" cy="369332"/>
          </a:xfrm>
          <a:prstGeom prst="rect">
            <a:avLst/>
          </a:prstGeom>
          <a:solidFill>
            <a:schemeClr val="bg1"/>
          </a:solidFill>
          <a:ln w="12700">
            <a:solidFill>
              <a:srgbClr val="258F96"/>
            </a:solidFill>
            <a:prstDash val="solid"/>
          </a:ln>
        </p:spPr>
        <p:txBody>
          <a:bodyPr wrap="square" rtlCol="0">
            <a:spAutoFit/>
          </a:bodyPr>
          <a:lstStyle/>
          <a:p>
            <a:pPr algn="ctr"/>
            <a:r>
              <a:rPr lang="it-IT" dirty="0">
                <a:latin typeface="Tw Cen MT" panose="020B0602020104020603" pitchFamily="34" charset="0"/>
              </a:rPr>
              <a:t>2</a:t>
            </a:r>
          </a:p>
        </p:txBody>
      </p:sp>
      <p:sp>
        <p:nvSpPr>
          <p:cNvPr id="5" name="Freccia a destra 4">
            <a:extLst>
              <a:ext uri="{FF2B5EF4-FFF2-40B4-BE49-F238E27FC236}">
                <a16:creationId xmlns:a16="http://schemas.microsoft.com/office/drawing/2014/main" id="{EE96168D-8A09-5878-94C6-C4D4B41D436C}"/>
              </a:ext>
            </a:extLst>
          </p:cNvPr>
          <p:cNvSpPr/>
          <p:nvPr/>
        </p:nvSpPr>
        <p:spPr>
          <a:xfrm>
            <a:off x="3637619" y="3473005"/>
            <a:ext cx="609807" cy="484632"/>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854273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E07541-05E6-89B5-42F9-A82C76F2A9F0}"/>
            </a:ext>
          </a:extLst>
        </p:cNvPr>
        <p:cNvGrpSpPr/>
        <p:nvPr/>
      </p:nvGrpSpPr>
      <p:grpSpPr>
        <a:xfrm>
          <a:off x="0" y="0"/>
          <a:ext cx="0" cy="0"/>
          <a:chOff x="0" y="0"/>
          <a:chExt cx="0" cy="0"/>
        </a:xfrm>
      </p:grpSpPr>
      <p:sp>
        <p:nvSpPr>
          <p:cNvPr id="33795" name="Rectangle 3">
            <a:extLst>
              <a:ext uri="{FF2B5EF4-FFF2-40B4-BE49-F238E27FC236}">
                <a16:creationId xmlns:a16="http://schemas.microsoft.com/office/drawing/2014/main" id="{3EED704D-94F1-9095-3266-262D5FABF1E1}"/>
              </a:ext>
            </a:extLst>
          </p:cNvPr>
          <p:cNvSpPr>
            <a:spLocks noGrp="1"/>
          </p:cNvSpPr>
          <p:nvPr>
            <p:ph idx="1"/>
          </p:nvPr>
        </p:nvSpPr>
        <p:spPr>
          <a:xfrm>
            <a:off x="2123728" y="1556792"/>
            <a:ext cx="6857883" cy="3888432"/>
          </a:xfrm>
        </p:spPr>
        <p:style>
          <a:lnRef idx="2">
            <a:schemeClr val="accent4"/>
          </a:lnRef>
          <a:fillRef idx="1">
            <a:schemeClr val="lt1"/>
          </a:fillRef>
          <a:effectRef idx="0">
            <a:schemeClr val="accent4"/>
          </a:effectRef>
          <a:fontRef idx="minor">
            <a:schemeClr val="dk1"/>
          </a:fontRef>
        </p:style>
        <p:txBody>
          <a:bodyPr/>
          <a:lstStyle/>
          <a:p>
            <a:pPr marL="0" indent="0" algn="just">
              <a:buNone/>
            </a:pPr>
            <a:r>
              <a:rPr lang="it-IT" sz="1600" b="1" i="1" u="sng" dirty="0">
                <a:latin typeface="Tw Cen MT" panose="020B0602020104020603" pitchFamily="34" charset="0"/>
              </a:rPr>
              <a:t>Limitatamente al triennio 2025 /2027, </a:t>
            </a:r>
            <a:r>
              <a:rPr lang="it-IT" sz="1600" i="1" dirty="0">
                <a:latin typeface="Tw Cen MT" panose="020B0602020104020603" pitchFamily="34" charset="0"/>
              </a:rPr>
              <a:t>in deroga a quanto previsto dall'articolo 51, comma 3, prima parte del terzo periodo, del testo unico delle imposte sui redditi, di cui al decreto del Presidente della Repubblica 22 dicembre 1986, n. 917, non concorrono a formare il reddito, entro il limite complessivo di </a:t>
            </a:r>
            <a:r>
              <a:rPr lang="it-IT" sz="1600" b="1" i="1" dirty="0">
                <a:latin typeface="Tw Cen MT" panose="020B0602020104020603" pitchFamily="34" charset="0"/>
              </a:rPr>
              <a:t>1.000 euro</a:t>
            </a:r>
            <a:r>
              <a:rPr lang="it-IT" sz="1600" i="1" dirty="0">
                <a:latin typeface="Tw Cen MT" panose="020B0602020104020603" pitchFamily="34" charset="0"/>
              </a:rPr>
              <a:t>, il valore dei beni ceduti e dei servizi prestati ai lavoratori dipendenti, </a:t>
            </a:r>
            <a:r>
              <a:rPr lang="it-IT" sz="1600" b="1" i="1" dirty="0">
                <a:latin typeface="Tw Cen MT" panose="020B0602020104020603" pitchFamily="34" charset="0"/>
              </a:rPr>
              <a:t>nonché le somme erogate o rimborsate ai medesimi lavoratori dai datori di lavoro per il pagamento delle utenze domestiche del servizio idrico integrato, dell'energia elettrica e del gas naturale, delle spese per l'affitto della prima casa ovvero per gli interessi sul mutuo relativo alla prima casa. </a:t>
            </a:r>
            <a:r>
              <a:rPr lang="it-IT" sz="1600" i="1" dirty="0">
                <a:latin typeface="Tw Cen MT" panose="020B0602020104020603" pitchFamily="34" charset="0"/>
              </a:rPr>
              <a:t>Il limite di cui al primo periodo è </a:t>
            </a:r>
            <a:r>
              <a:rPr lang="it-IT" sz="1600" b="1" i="1" dirty="0">
                <a:latin typeface="Tw Cen MT" panose="020B0602020104020603" pitchFamily="34" charset="0"/>
              </a:rPr>
              <a:t>elevato a 2.000 </a:t>
            </a:r>
            <a:r>
              <a:rPr lang="it-IT" sz="1600" i="1" dirty="0">
                <a:latin typeface="Tw Cen MT" panose="020B0602020104020603" pitchFamily="34" charset="0"/>
              </a:rPr>
              <a:t>euro per i lavoratori dipendenti con figli, compresi i figli nati fuori del matrimonio riconosciuti e i figli adottivi o affidati, che si trovano nelle condizioni previste dall'articolo 12, comma 2, del citato testo unico delle imposte sui redditi, di cui al decreto del Presidente della Repubblica n. 917 del 1986. I datori di lavoro provvedono all'attuazione del presente comma previa informativa alle rappresentanze sindacali unitarie laddove presenti.</a:t>
            </a:r>
          </a:p>
        </p:txBody>
      </p:sp>
      <p:sp>
        <p:nvSpPr>
          <p:cNvPr id="3" name="Slide Number Placeholder 2">
            <a:extLst>
              <a:ext uri="{FF2B5EF4-FFF2-40B4-BE49-F238E27FC236}">
                <a16:creationId xmlns:a16="http://schemas.microsoft.com/office/drawing/2014/main" id="{789338FC-5927-F543-A28F-FFE854A6B0FF}"/>
              </a:ext>
            </a:extLst>
          </p:cNvPr>
          <p:cNvSpPr>
            <a:spLocks noGrp="1"/>
          </p:cNvSpPr>
          <p:nvPr>
            <p:ph type="sldNum" sz="quarter" idx="4"/>
          </p:nvPr>
        </p:nvSpPr>
        <p:spPr>
          <a:xfrm>
            <a:off x="8468176" y="6524000"/>
            <a:ext cx="541148" cy="261610"/>
          </a:xfrm>
        </p:spPr>
        <p:txBody>
          <a:bodyPr/>
          <a:lstStyle/>
          <a:p>
            <a:fld id="{64599648-4C85-4DD8-AA53-4F5D3F9B2D3B}" type="slidenum">
              <a:rPr lang="en-US" smtClean="0">
                <a:latin typeface="Tw Cen MT" panose="020B0602020104020603" pitchFamily="34" charset="0"/>
              </a:rPr>
              <a:pPr/>
              <a:t>33</a:t>
            </a:fld>
            <a:endParaRPr lang="en-US">
              <a:latin typeface="Tw Cen MT" panose="020B0602020104020603" pitchFamily="34" charset="0"/>
            </a:endParaRPr>
          </a:p>
        </p:txBody>
      </p:sp>
      <p:sp>
        <p:nvSpPr>
          <p:cNvPr id="39939" name="Rectangle 2">
            <a:extLst>
              <a:ext uri="{FF2B5EF4-FFF2-40B4-BE49-F238E27FC236}">
                <a16:creationId xmlns:a16="http://schemas.microsoft.com/office/drawing/2014/main" id="{65940392-75AB-9214-E61F-BF512343E790}"/>
              </a:ext>
            </a:extLst>
          </p:cNvPr>
          <p:cNvSpPr>
            <a:spLocks noGrp="1"/>
          </p:cNvSpPr>
          <p:nvPr>
            <p:ph type="title" idx="4294967295"/>
          </p:nvPr>
        </p:nvSpPr>
        <p:spPr>
          <a:xfrm>
            <a:off x="251520" y="1052513"/>
            <a:ext cx="7922518" cy="409575"/>
          </a:xfrm>
          <a:prstGeom prst="rect">
            <a:avLst/>
          </a:prstGeom>
        </p:spPr>
        <p:txBody>
          <a:bodyPr/>
          <a:lstStyle/>
          <a:p>
            <a:pPr algn="l" defTabSz="1084687">
              <a:lnSpc>
                <a:spcPts val="2655"/>
              </a:lnSpc>
              <a:defRPr/>
            </a:pPr>
            <a:r>
              <a:rPr lang="en-GB" sz="2400" b="1" dirty="0">
                <a:solidFill>
                  <a:srgbClr val="258F96"/>
                </a:solidFill>
                <a:latin typeface="Tw Cen MT" panose="020B0602020104020603" pitchFamily="34" charset="0"/>
                <a:ea typeface="ＭＳ Ｐゴシック" pitchFamily="34" charset="-128"/>
              </a:rPr>
              <a:t>NUOVA FRANCHIGIA </a:t>
            </a:r>
            <a:r>
              <a:rPr lang="en-GB" sz="2400" b="1" i="1" dirty="0">
                <a:solidFill>
                  <a:srgbClr val="258F96"/>
                </a:solidFill>
                <a:latin typeface="Tw Cen MT" panose="020B0602020104020603" pitchFamily="34" charset="0"/>
                <a:ea typeface="ＭＳ Ｐゴシック" pitchFamily="34" charset="-128"/>
              </a:rPr>
              <a:t>FRINGE BENEFIT (Art. 51, comma 3)</a:t>
            </a:r>
            <a:endParaRPr lang="en-GB" sz="2400" b="1" dirty="0">
              <a:solidFill>
                <a:srgbClr val="258F96"/>
              </a:solidFill>
              <a:latin typeface="Tw Cen MT" panose="020B0602020104020603" pitchFamily="34" charset="0"/>
              <a:ea typeface="ＭＳ Ｐゴシック" pitchFamily="34" charset="-128"/>
            </a:endParaRPr>
          </a:p>
        </p:txBody>
      </p:sp>
      <p:sp>
        <p:nvSpPr>
          <p:cNvPr id="33796" name="Rectangle 5">
            <a:extLst>
              <a:ext uri="{FF2B5EF4-FFF2-40B4-BE49-F238E27FC236}">
                <a16:creationId xmlns:a16="http://schemas.microsoft.com/office/drawing/2014/main" id="{D03C02EB-350E-37D8-3AE7-C62C7A8B8216}"/>
              </a:ext>
            </a:extLst>
          </p:cNvPr>
          <p:cNvSpPr>
            <a:spLocks noChangeArrowheads="1"/>
          </p:cNvSpPr>
          <p:nvPr/>
        </p:nvSpPr>
        <p:spPr bwMode="auto">
          <a:xfrm>
            <a:off x="6175714" y="6409856"/>
            <a:ext cx="2244921" cy="144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txBody>
          <a:bodyPr lIns="0" tIns="0" rIns="0" bIns="0"/>
          <a:lstStyle/>
          <a:p>
            <a:pPr algn="r" defTabSz="897716">
              <a:lnSpc>
                <a:spcPts val="1059"/>
              </a:lnSpc>
            </a:pPr>
            <a:endParaRPr lang="it-IT" sz="706">
              <a:solidFill>
                <a:schemeClr val="tx2"/>
              </a:solidFill>
              <a:latin typeface="Tw Cen MT" panose="020B0602020104020603" pitchFamily="34" charset="0"/>
            </a:endParaRPr>
          </a:p>
        </p:txBody>
      </p:sp>
      <p:sp>
        <p:nvSpPr>
          <p:cNvPr id="2" name="CasellaDiTesto 1">
            <a:extLst>
              <a:ext uri="{FF2B5EF4-FFF2-40B4-BE49-F238E27FC236}">
                <a16:creationId xmlns:a16="http://schemas.microsoft.com/office/drawing/2014/main" id="{28C646D4-5888-C6D4-2FF6-A0153FEE7B10}"/>
              </a:ext>
            </a:extLst>
          </p:cNvPr>
          <p:cNvSpPr txBox="1"/>
          <p:nvPr/>
        </p:nvSpPr>
        <p:spPr>
          <a:xfrm>
            <a:off x="162388" y="2853961"/>
            <a:ext cx="1375634"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it-IT" b="1" dirty="0">
                <a:latin typeface="Tw Cen MT" panose="020B0602020104020603" pitchFamily="34" charset="0"/>
              </a:rPr>
              <a:t>Articolo 51, comma 3 TUIR</a:t>
            </a:r>
          </a:p>
          <a:p>
            <a:pPr algn="ctr"/>
            <a:r>
              <a:rPr lang="it-IT" b="1" dirty="0">
                <a:latin typeface="Tw Cen MT" panose="020B0602020104020603" pitchFamily="34" charset="0"/>
              </a:rPr>
              <a:t>(2025/2027)</a:t>
            </a:r>
          </a:p>
        </p:txBody>
      </p:sp>
      <p:sp>
        <p:nvSpPr>
          <p:cNvPr id="7" name="Freccia a destra 6">
            <a:extLst>
              <a:ext uri="{FF2B5EF4-FFF2-40B4-BE49-F238E27FC236}">
                <a16:creationId xmlns:a16="http://schemas.microsoft.com/office/drawing/2014/main" id="{2C566F91-E44D-1FDF-EE68-023B9A4133FB}"/>
              </a:ext>
            </a:extLst>
          </p:cNvPr>
          <p:cNvSpPr/>
          <p:nvPr/>
        </p:nvSpPr>
        <p:spPr>
          <a:xfrm>
            <a:off x="1636545" y="3268404"/>
            <a:ext cx="451332" cy="484632"/>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5" name="CasellaDiTesto 4">
            <a:extLst>
              <a:ext uri="{FF2B5EF4-FFF2-40B4-BE49-F238E27FC236}">
                <a16:creationId xmlns:a16="http://schemas.microsoft.com/office/drawing/2014/main" id="{6771B9A6-80DE-0EF1-3DFE-817E6E1A6CA1}"/>
              </a:ext>
            </a:extLst>
          </p:cNvPr>
          <p:cNvSpPr txBox="1"/>
          <p:nvPr/>
        </p:nvSpPr>
        <p:spPr>
          <a:xfrm>
            <a:off x="1736516" y="5805487"/>
            <a:ext cx="7272808" cy="646331"/>
          </a:xfrm>
          <a:prstGeom prst="rect">
            <a:avLst/>
          </a:prstGeom>
          <a:solidFill>
            <a:schemeClr val="bg1"/>
          </a:solidFill>
        </p:spPr>
        <p:txBody>
          <a:bodyPr wrap="square" rtlCol="0">
            <a:spAutoFit/>
          </a:bodyPr>
          <a:lstStyle/>
          <a:p>
            <a:pPr algn="ctr"/>
            <a:r>
              <a:rPr lang="it-IT" b="1" dirty="0">
                <a:latin typeface="Tw Cen MT" panose="020B0602020104020603" pitchFamily="34" charset="0"/>
              </a:rPr>
              <a:t>In caso di superamento l’intero valore concorre a tassazione</a:t>
            </a:r>
          </a:p>
          <a:p>
            <a:pPr algn="ctr"/>
            <a:r>
              <a:rPr lang="it-IT" b="1" dirty="0">
                <a:latin typeface="Tw Cen MT" panose="020B0602020104020603" pitchFamily="34" charset="0"/>
              </a:rPr>
              <a:t>IL LIMITE DI ESENZIONE NON E’ UNA FRANCHIGIA !!</a:t>
            </a:r>
          </a:p>
        </p:txBody>
      </p:sp>
      <p:pic>
        <p:nvPicPr>
          <p:cNvPr id="8" name="Elemento grafico 7" descr="Mano alzata contorno">
            <a:extLst>
              <a:ext uri="{FF2B5EF4-FFF2-40B4-BE49-F238E27FC236}">
                <a16:creationId xmlns:a16="http://schemas.microsoft.com/office/drawing/2014/main" id="{7C3D62D9-0684-F6B4-23EC-B38C37F707F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4161" y="5733256"/>
            <a:ext cx="792088" cy="646331"/>
          </a:xfrm>
          <a:prstGeom prst="rect">
            <a:avLst/>
          </a:prstGeom>
        </p:spPr>
      </p:pic>
    </p:spTree>
    <p:extLst>
      <p:ext uri="{BB962C8B-B14F-4D97-AF65-F5344CB8AC3E}">
        <p14:creationId xmlns:p14="http://schemas.microsoft.com/office/powerpoint/2010/main" val="8565687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1F4D5-A98B-275B-0DA9-ADA0CECD923D}"/>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EE8C2A2C-49FF-01B4-E8AA-29E3BFD31062}"/>
              </a:ext>
            </a:extLst>
          </p:cNvPr>
          <p:cNvSpPr>
            <a:spLocks noGrp="1"/>
          </p:cNvSpPr>
          <p:nvPr>
            <p:ph type="sldNum" sz="quarter" idx="4"/>
          </p:nvPr>
        </p:nvSpPr>
        <p:spPr>
          <a:xfrm>
            <a:off x="8604448" y="6476844"/>
            <a:ext cx="432048" cy="264523"/>
          </a:xfrm>
        </p:spPr>
        <p:txBody>
          <a:bodyPr/>
          <a:lstStyle/>
          <a:p>
            <a:fld id="{CED3AD7C-6C82-42B1-BD72-B96BDDF1B4B9}" type="slidenum">
              <a:rPr lang="it-IT" smtClean="0">
                <a:latin typeface="Tw Cen MT" panose="020B0602020104020603" pitchFamily="34" charset="0"/>
              </a:rPr>
              <a:pPr/>
              <a:t>34</a:t>
            </a:fld>
            <a:endParaRPr lang="it-IT" dirty="0">
              <a:latin typeface="Tw Cen MT" panose="020B0602020104020603" pitchFamily="34" charset="0"/>
            </a:endParaRPr>
          </a:p>
        </p:txBody>
      </p:sp>
      <p:sp>
        <p:nvSpPr>
          <p:cNvPr id="2" name="CasellaDiTesto 1">
            <a:extLst>
              <a:ext uri="{FF2B5EF4-FFF2-40B4-BE49-F238E27FC236}">
                <a16:creationId xmlns:a16="http://schemas.microsoft.com/office/drawing/2014/main" id="{8408C623-FEBF-243B-58CE-3B3330090CE2}"/>
              </a:ext>
            </a:extLst>
          </p:cNvPr>
          <p:cNvSpPr txBox="1"/>
          <p:nvPr/>
        </p:nvSpPr>
        <p:spPr>
          <a:xfrm>
            <a:off x="2540927" y="1700808"/>
            <a:ext cx="6154021" cy="455509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spcAft>
                <a:spcPts val="600"/>
              </a:spcAft>
              <a:buFont typeface="Wingdings" panose="05000000000000000000" pitchFamily="2" charset="2"/>
              <a:buChar char="§"/>
            </a:pPr>
            <a:r>
              <a:rPr lang="it-IT" sz="1800" b="0" i="0" u="none" strike="noStrike" baseline="0" dirty="0">
                <a:latin typeface="Tw Cen MT" panose="020B0602020104020603" pitchFamily="34" charset="0"/>
              </a:rPr>
              <a:t>il maggior limite di non imponibilità si applica ai titolari di redditi da lavoro dipendente ma anche ai titolari di redditi assimilati (art. 50 TUIR)</a:t>
            </a:r>
          </a:p>
          <a:p>
            <a:pPr marL="285750" indent="-285750" algn="just">
              <a:spcAft>
                <a:spcPts val="600"/>
              </a:spcAft>
              <a:buFont typeface="Wingdings" panose="05000000000000000000" pitchFamily="2" charset="2"/>
              <a:buChar char="§"/>
            </a:pPr>
            <a:r>
              <a:rPr lang="it-IT" sz="1800" b="0" i="0" u="none" strike="noStrike" baseline="0" dirty="0">
                <a:latin typeface="Tw Cen MT" panose="020B0602020104020603" pitchFamily="34" charset="0"/>
              </a:rPr>
              <a:t>la condizione di figlio fiscalmente a carico deve essere verificata al 31 dicembre, secondo il principio di unitarietà del periodo d’imposta</a:t>
            </a:r>
          </a:p>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il maggior limite si applica per intero a ogni genitore, titolare di reddito di lavoro dipendente e/o assimilato, anche in presenza di un unico figlio, purché a carico di entrambi</a:t>
            </a:r>
            <a:endParaRPr lang="it-IT" dirty="0">
              <a:solidFill>
                <a:srgbClr val="000000"/>
              </a:solidFill>
              <a:latin typeface="Tw Cen MT" panose="020B0602020104020603" pitchFamily="34" charset="0"/>
            </a:endParaRPr>
          </a:p>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il superamento dei limiti comporta la concorrenza dell’intero ammontare alla determinazione del reddito tassabile secondo le modalità ordinarie e non soltanto della quota parte eccedente detti limiti</a:t>
            </a:r>
          </a:p>
          <a:p>
            <a:pPr marL="285750" indent="-285750" algn="just">
              <a:spcAft>
                <a:spcPts val="600"/>
              </a:spcAft>
              <a:buFont typeface="Wingdings" panose="05000000000000000000" pitchFamily="2" charset="2"/>
              <a:buChar char="§"/>
            </a:pPr>
            <a:r>
              <a:rPr lang="it-IT" dirty="0">
                <a:solidFill>
                  <a:srgbClr val="000000"/>
                </a:solidFill>
                <a:latin typeface="Tw Cen MT" panose="020B0602020104020603" pitchFamily="34" charset="0"/>
              </a:rPr>
              <a:t>obbligo di conservazione della documentazione comprovante la spese sostenuta e rimborsata</a:t>
            </a:r>
            <a:endParaRPr lang="it-IT" sz="1800" b="0" i="0" u="none" strike="noStrike" baseline="0" dirty="0">
              <a:solidFill>
                <a:srgbClr val="000000"/>
              </a:solidFill>
              <a:latin typeface="Tw Cen MT" panose="020B0602020104020603" pitchFamily="34" charset="0"/>
            </a:endParaRPr>
          </a:p>
        </p:txBody>
      </p:sp>
      <p:sp>
        <p:nvSpPr>
          <p:cNvPr id="4" name="CasellaDiTesto 3">
            <a:extLst>
              <a:ext uri="{FF2B5EF4-FFF2-40B4-BE49-F238E27FC236}">
                <a16:creationId xmlns:a16="http://schemas.microsoft.com/office/drawing/2014/main" id="{C078F714-1E10-EA9A-D27B-5CE1A60E33CB}"/>
              </a:ext>
            </a:extLst>
          </p:cNvPr>
          <p:cNvSpPr txBox="1"/>
          <p:nvPr/>
        </p:nvSpPr>
        <p:spPr>
          <a:xfrm>
            <a:off x="165425" y="3497982"/>
            <a:ext cx="144016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it-IT" dirty="0">
                <a:latin typeface="Tw Cen MT" panose="020B0602020104020603" pitchFamily="34" charset="0"/>
              </a:rPr>
              <a:t>Punti di attenzione</a:t>
            </a:r>
          </a:p>
        </p:txBody>
      </p:sp>
      <p:sp>
        <p:nvSpPr>
          <p:cNvPr id="5" name="Freccia a destra 4">
            <a:extLst>
              <a:ext uri="{FF2B5EF4-FFF2-40B4-BE49-F238E27FC236}">
                <a16:creationId xmlns:a16="http://schemas.microsoft.com/office/drawing/2014/main" id="{9AD45810-ED40-69B7-353A-B308B42120BA}"/>
              </a:ext>
            </a:extLst>
          </p:cNvPr>
          <p:cNvSpPr/>
          <p:nvPr/>
        </p:nvSpPr>
        <p:spPr>
          <a:xfrm>
            <a:off x="1785224" y="3632222"/>
            <a:ext cx="576064" cy="484632"/>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3" name="Rectangle 2">
            <a:extLst>
              <a:ext uri="{FF2B5EF4-FFF2-40B4-BE49-F238E27FC236}">
                <a16:creationId xmlns:a16="http://schemas.microsoft.com/office/drawing/2014/main" id="{240BDE93-33D3-1DE7-B4EF-7F928D0B040E}"/>
              </a:ext>
            </a:extLst>
          </p:cNvPr>
          <p:cNvSpPr txBox="1">
            <a:spLocks/>
          </p:cNvSpPr>
          <p:nvPr/>
        </p:nvSpPr>
        <p:spPr>
          <a:xfrm>
            <a:off x="251520" y="1052513"/>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a:solidFill>
                  <a:srgbClr val="258F96"/>
                </a:solidFill>
                <a:latin typeface="Tw Cen MT" panose="020B0602020104020603" pitchFamily="34" charset="0"/>
                <a:ea typeface="ＭＳ Ｐゴシック" pitchFamily="34" charset="-128"/>
              </a:rPr>
              <a:t>NUOVA FRANCHIGIA </a:t>
            </a:r>
            <a:r>
              <a:rPr lang="en-GB" sz="2400" b="1" i="1">
                <a:solidFill>
                  <a:srgbClr val="258F96"/>
                </a:solidFill>
                <a:latin typeface="Tw Cen MT" panose="020B0602020104020603" pitchFamily="34" charset="0"/>
                <a:ea typeface="ＭＳ Ｐゴシック" pitchFamily="34" charset="-128"/>
              </a:rPr>
              <a:t>FRINGE BENEFIT (Art. 51, comma 3)</a:t>
            </a:r>
            <a:endParaRPr lang="en-GB" sz="2400"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38303682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423BB-FFCD-0830-6B7A-FE6DE7B33F00}"/>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C27F64D9-3B43-5D06-5FE7-1A93F7964290}"/>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35</a:t>
            </a:fld>
            <a:endParaRPr lang="it-IT" dirty="0"/>
          </a:p>
        </p:txBody>
      </p:sp>
      <p:sp>
        <p:nvSpPr>
          <p:cNvPr id="2" name="CasellaDiTesto 1">
            <a:extLst>
              <a:ext uri="{FF2B5EF4-FFF2-40B4-BE49-F238E27FC236}">
                <a16:creationId xmlns:a16="http://schemas.microsoft.com/office/drawing/2014/main" id="{4E4E951F-7B70-FC38-F5DC-AEE3B5B6DFAE}"/>
              </a:ext>
            </a:extLst>
          </p:cNvPr>
          <p:cNvSpPr txBox="1"/>
          <p:nvPr/>
        </p:nvSpPr>
        <p:spPr>
          <a:xfrm>
            <a:off x="2771800" y="1705451"/>
            <a:ext cx="5688632" cy="344709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spcAft>
                <a:spcPts val="12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il maggior limite si applica per intero a ogni genitore, titolare di reddito di lavoro dipendente e/o assimilato, anche in presenza di un unico figlio, purché a carico di entrambi</a:t>
            </a:r>
          </a:p>
          <a:p>
            <a:pPr marL="285750" indent="-285750" algn="just">
              <a:spcAft>
                <a:spcPts val="12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hanno diritto all’agevolazione anche i genitori lavoratori che non possono beneficiare della detrazione per figli fiscalmente a carico in quanto beneficiari dell’assegno unico e universale (AUU)</a:t>
            </a:r>
          </a:p>
          <a:p>
            <a:pPr marL="285750" indent="-285750" algn="just">
              <a:spcAft>
                <a:spcPts val="12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entrambi i genitori hanno diritto al beneficio nel caso in cui si accordino per attribuire la detrazione per i figli a carico interamente al genitore con il reddito più elevato</a:t>
            </a:r>
          </a:p>
        </p:txBody>
      </p:sp>
      <p:sp>
        <p:nvSpPr>
          <p:cNvPr id="5" name="CasellaDiTesto 4">
            <a:extLst>
              <a:ext uri="{FF2B5EF4-FFF2-40B4-BE49-F238E27FC236}">
                <a16:creationId xmlns:a16="http://schemas.microsoft.com/office/drawing/2014/main" id="{EBB12FD9-BF3B-6A83-C5E9-54C5B97FD084}"/>
              </a:ext>
            </a:extLst>
          </p:cNvPr>
          <p:cNvSpPr txBox="1"/>
          <p:nvPr/>
        </p:nvSpPr>
        <p:spPr>
          <a:xfrm>
            <a:off x="282393" y="2853509"/>
            <a:ext cx="144016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it-IT" dirty="0">
                <a:latin typeface="Tw Cen MT" panose="020B0602020104020603" pitchFamily="34" charset="0"/>
              </a:rPr>
              <a:t>Punti di attenzione</a:t>
            </a:r>
          </a:p>
        </p:txBody>
      </p:sp>
      <p:sp>
        <p:nvSpPr>
          <p:cNvPr id="6" name="Freccia a destra 5">
            <a:extLst>
              <a:ext uri="{FF2B5EF4-FFF2-40B4-BE49-F238E27FC236}">
                <a16:creationId xmlns:a16="http://schemas.microsoft.com/office/drawing/2014/main" id="{21625EEA-195B-040B-5ECE-F6DDA96F892F}"/>
              </a:ext>
            </a:extLst>
          </p:cNvPr>
          <p:cNvSpPr/>
          <p:nvPr/>
        </p:nvSpPr>
        <p:spPr>
          <a:xfrm>
            <a:off x="1948175" y="2934359"/>
            <a:ext cx="576064" cy="484632"/>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4" name="CasellaDiTesto 3">
            <a:extLst>
              <a:ext uri="{FF2B5EF4-FFF2-40B4-BE49-F238E27FC236}">
                <a16:creationId xmlns:a16="http://schemas.microsoft.com/office/drawing/2014/main" id="{47A1D91D-E8DD-A566-9439-C650A5EC71EC}"/>
              </a:ext>
            </a:extLst>
          </p:cNvPr>
          <p:cNvSpPr txBox="1"/>
          <p:nvPr/>
        </p:nvSpPr>
        <p:spPr>
          <a:xfrm>
            <a:off x="539552" y="5517232"/>
            <a:ext cx="7920880"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it-IT" dirty="0">
                <a:latin typeface="Tw Cen MT" panose="020B0602020104020603" pitchFamily="34" charset="0"/>
              </a:rPr>
              <a:t>I lavoratori sono tenuti a produrre al datore di lavoro una dichiarazione contenente il codice fiscale dei figli. Il lavoratore che perde i requisiti dovrà darne comunicazione</a:t>
            </a:r>
          </a:p>
        </p:txBody>
      </p:sp>
      <p:sp>
        <p:nvSpPr>
          <p:cNvPr id="3" name="Rectangle 2">
            <a:extLst>
              <a:ext uri="{FF2B5EF4-FFF2-40B4-BE49-F238E27FC236}">
                <a16:creationId xmlns:a16="http://schemas.microsoft.com/office/drawing/2014/main" id="{8261AD95-B57D-F914-FCA4-E6B9F8DAB0B8}"/>
              </a:ext>
            </a:extLst>
          </p:cNvPr>
          <p:cNvSpPr txBox="1">
            <a:spLocks/>
          </p:cNvSpPr>
          <p:nvPr/>
        </p:nvSpPr>
        <p:spPr>
          <a:xfrm>
            <a:off x="251520" y="1052513"/>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a:solidFill>
                  <a:srgbClr val="258F96"/>
                </a:solidFill>
                <a:latin typeface="Tw Cen MT" panose="020B0602020104020603" pitchFamily="34" charset="0"/>
                <a:ea typeface="ＭＳ Ｐゴシック" pitchFamily="34" charset="-128"/>
              </a:rPr>
              <a:t>NUOVA FRANCHIGIA </a:t>
            </a:r>
            <a:r>
              <a:rPr lang="en-GB" sz="2400" b="1" i="1">
                <a:solidFill>
                  <a:srgbClr val="258F96"/>
                </a:solidFill>
                <a:latin typeface="Tw Cen MT" panose="020B0602020104020603" pitchFamily="34" charset="0"/>
                <a:ea typeface="ＭＳ Ｐゴシック" pitchFamily="34" charset="-128"/>
              </a:rPr>
              <a:t>FRINGE BENEFIT (Art. 51, comma 3)</a:t>
            </a:r>
            <a:endParaRPr lang="en-GB" sz="2400"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26302806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ECC3DE-8740-131A-1C82-AB5B1F1C7005}"/>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45B51DE4-2A3F-3892-3BCE-BAF56FB2191B}"/>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36</a:t>
            </a:fld>
            <a:endParaRPr lang="it-IT" dirty="0"/>
          </a:p>
        </p:txBody>
      </p:sp>
      <p:sp>
        <p:nvSpPr>
          <p:cNvPr id="2" name="CasellaDiTesto 1">
            <a:extLst>
              <a:ext uri="{FF2B5EF4-FFF2-40B4-BE49-F238E27FC236}">
                <a16:creationId xmlns:a16="http://schemas.microsoft.com/office/drawing/2014/main" id="{94BFA4B1-BAD6-B93B-5D23-E469CBC84E95}"/>
              </a:ext>
            </a:extLst>
          </p:cNvPr>
          <p:cNvSpPr txBox="1"/>
          <p:nvPr/>
        </p:nvSpPr>
        <p:spPr>
          <a:xfrm>
            <a:off x="2613942" y="2492896"/>
            <a:ext cx="6048672" cy="258532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spcAft>
                <a:spcPts val="12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La AE delle entrate (Circ. 5/E 2022) </a:t>
            </a:r>
            <a:r>
              <a:rPr lang="it-IT" dirty="0">
                <a:solidFill>
                  <a:srgbClr val="000000"/>
                </a:solidFill>
                <a:latin typeface="Tw Cen MT" panose="020B0602020104020603" pitchFamily="34" charset="0"/>
              </a:rPr>
              <a:t>ha precisato che a tale fine rileva la nozione di «abitazione principale» prevista per la applicazione delle detrazioni per interessi passivi sui mutui e per canoni di locazione secondo cui: per abitazione principale si intende quella nella quale il contribuente o i suoi familiari dimorano abitualmente </a:t>
            </a:r>
            <a:r>
              <a:rPr lang="it-IT" u="sng" dirty="0">
                <a:solidFill>
                  <a:srgbClr val="000000"/>
                </a:solidFill>
                <a:latin typeface="Tw Cen MT" panose="020B0602020104020603" pitchFamily="34" charset="0"/>
              </a:rPr>
              <a:t>purchè gli immobili siano detenuti o posseduti dal dipendente, dal coniuge o altro familiare, sulla base di titolo idoneo e purchè ne sostengano effettivamente le spese.</a:t>
            </a:r>
            <a:endParaRPr lang="it-IT" sz="1800" b="0" i="0" u="none" strike="noStrike" baseline="0" dirty="0">
              <a:solidFill>
                <a:srgbClr val="000000"/>
              </a:solidFill>
              <a:latin typeface="Tw Cen MT" panose="020B0602020104020603" pitchFamily="34" charset="0"/>
            </a:endParaRPr>
          </a:p>
        </p:txBody>
      </p:sp>
      <p:sp>
        <p:nvSpPr>
          <p:cNvPr id="4" name="CasellaDiTesto 3">
            <a:extLst>
              <a:ext uri="{FF2B5EF4-FFF2-40B4-BE49-F238E27FC236}">
                <a16:creationId xmlns:a16="http://schemas.microsoft.com/office/drawing/2014/main" id="{FFA87A16-C570-8698-E390-368B92726088}"/>
              </a:ext>
            </a:extLst>
          </p:cNvPr>
          <p:cNvSpPr txBox="1"/>
          <p:nvPr/>
        </p:nvSpPr>
        <p:spPr>
          <a:xfrm>
            <a:off x="202836" y="3352478"/>
            <a:ext cx="144016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it-IT" dirty="0">
                <a:latin typeface="Tw Cen MT" panose="020B0602020104020603" pitchFamily="34" charset="0"/>
              </a:rPr>
              <a:t>Sul concetto di prima casa</a:t>
            </a:r>
          </a:p>
        </p:txBody>
      </p:sp>
      <p:sp>
        <p:nvSpPr>
          <p:cNvPr id="5" name="Freccia a destra 4">
            <a:extLst>
              <a:ext uri="{FF2B5EF4-FFF2-40B4-BE49-F238E27FC236}">
                <a16:creationId xmlns:a16="http://schemas.microsoft.com/office/drawing/2014/main" id="{B7FD2319-1F1D-CB1A-99DB-2E85E809522F}"/>
              </a:ext>
            </a:extLst>
          </p:cNvPr>
          <p:cNvSpPr/>
          <p:nvPr/>
        </p:nvSpPr>
        <p:spPr>
          <a:xfrm>
            <a:off x="1840437" y="3433328"/>
            <a:ext cx="576064" cy="484632"/>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3" name="Rectangle 2">
            <a:extLst>
              <a:ext uri="{FF2B5EF4-FFF2-40B4-BE49-F238E27FC236}">
                <a16:creationId xmlns:a16="http://schemas.microsoft.com/office/drawing/2014/main" id="{D656C707-4A1F-CB32-5DBA-3EF1788D6C97}"/>
              </a:ext>
            </a:extLst>
          </p:cNvPr>
          <p:cNvSpPr txBox="1">
            <a:spLocks/>
          </p:cNvSpPr>
          <p:nvPr/>
        </p:nvSpPr>
        <p:spPr>
          <a:xfrm>
            <a:off x="251520" y="1052513"/>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a:solidFill>
                  <a:srgbClr val="258F96"/>
                </a:solidFill>
                <a:latin typeface="Tw Cen MT" panose="020B0602020104020603" pitchFamily="34" charset="0"/>
                <a:ea typeface="ＭＳ Ｐゴシック" pitchFamily="34" charset="-128"/>
              </a:rPr>
              <a:t>NUOVA FRANCHIGIA </a:t>
            </a:r>
            <a:r>
              <a:rPr lang="en-GB" sz="2400" b="1" i="1">
                <a:solidFill>
                  <a:srgbClr val="258F96"/>
                </a:solidFill>
                <a:latin typeface="Tw Cen MT" panose="020B0602020104020603" pitchFamily="34" charset="0"/>
                <a:ea typeface="ＭＳ Ｐゴシック" pitchFamily="34" charset="-128"/>
              </a:rPr>
              <a:t>FRINGE BENEFIT (Art. 51, comma 3)</a:t>
            </a:r>
            <a:endParaRPr lang="en-GB" sz="2400"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6657393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A3814-9EED-B3B3-2FF5-69874D1721A5}"/>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C96491BA-84C2-099C-B41D-2AD7A46260DB}"/>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37</a:t>
            </a:fld>
            <a:endParaRPr lang="it-IT" dirty="0"/>
          </a:p>
        </p:txBody>
      </p:sp>
      <p:sp>
        <p:nvSpPr>
          <p:cNvPr id="7" name="CasellaDiTesto 6">
            <a:extLst>
              <a:ext uri="{FF2B5EF4-FFF2-40B4-BE49-F238E27FC236}">
                <a16:creationId xmlns:a16="http://schemas.microsoft.com/office/drawing/2014/main" id="{538EAAA7-DC71-B34B-7927-1FC5BA6F45A7}"/>
              </a:ext>
            </a:extLst>
          </p:cNvPr>
          <p:cNvSpPr txBox="1"/>
          <p:nvPr/>
        </p:nvSpPr>
        <p:spPr>
          <a:xfrm>
            <a:off x="277871" y="2060848"/>
            <a:ext cx="144016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it-IT" dirty="0">
                <a:latin typeface="Tw Cen MT" panose="020B0602020104020603" pitchFamily="34" charset="0"/>
              </a:rPr>
              <a:t>Spese per l’affitto</a:t>
            </a:r>
          </a:p>
        </p:txBody>
      </p:sp>
      <p:sp>
        <p:nvSpPr>
          <p:cNvPr id="9" name="CasellaDiTesto 8">
            <a:extLst>
              <a:ext uri="{FF2B5EF4-FFF2-40B4-BE49-F238E27FC236}">
                <a16:creationId xmlns:a16="http://schemas.microsoft.com/office/drawing/2014/main" id="{DDE1CC29-7121-84AF-F107-BD61862D837F}"/>
              </a:ext>
            </a:extLst>
          </p:cNvPr>
          <p:cNvSpPr txBox="1"/>
          <p:nvPr/>
        </p:nvSpPr>
        <p:spPr>
          <a:xfrm>
            <a:off x="2771800" y="2060848"/>
            <a:ext cx="6048672"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spcAft>
                <a:spcPts val="600"/>
              </a:spcAft>
              <a:buFont typeface="Wingdings" panose="05000000000000000000" pitchFamily="2" charset="2"/>
              <a:buChar char="§"/>
            </a:pPr>
            <a:r>
              <a:rPr lang="it-IT" dirty="0">
                <a:solidFill>
                  <a:srgbClr val="000000"/>
                </a:solidFill>
                <a:latin typeface="Tw Cen MT" panose="020B0602020104020603" pitchFamily="34" charset="0"/>
              </a:rPr>
              <a:t>Con riguardo alle spese per l’affitto va fatto riferimento al canone risultante dal contratto di locazione.</a:t>
            </a:r>
          </a:p>
        </p:txBody>
      </p:sp>
      <p:sp>
        <p:nvSpPr>
          <p:cNvPr id="10" name="Freccia a destra 9">
            <a:extLst>
              <a:ext uri="{FF2B5EF4-FFF2-40B4-BE49-F238E27FC236}">
                <a16:creationId xmlns:a16="http://schemas.microsoft.com/office/drawing/2014/main" id="{0B14927E-5FD6-3186-8667-AD921335F795}"/>
              </a:ext>
            </a:extLst>
          </p:cNvPr>
          <p:cNvSpPr/>
          <p:nvPr/>
        </p:nvSpPr>
        <p:spPr>
          <a:xfrm>
            <a:off x="1907704" y="2141697"/>
            <a:ext cx="576064" cy="484632"/>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6" name="CasellaDiTesto 5">
            <a:extLst>
              <a:ext uri="{FF2B5EF4-FFF2-40B4-BE49-F238E27FC236}">
                <a16:creationId xmlns:a16="http://schemas.microsoft.com/office/drawing/2014/main" id="{559A3C16-9C07-2FC7-102E-8D18013B0F44}"/>
              </a:ext>
            </a:extLst>
          </p:cNvPr>
          <p:cNvSpPr txBox="1"/>
          <p:nvPr/>
        </p:nvSpPr>
        <p:spPr>
          <a:xfrm>
            <a:off x="1763688" y="3573016"/>
            <a:ext cx="6840759" cy="147732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it-IT" dirty="0">
                <a:latin typeface="Tw Cen MT" panose="020B0602020104020603" pitchFamily="34" charset="0"/>
              </a:rPr>
              <a:t>In relazione alle spese rimborsate il contribuente non potrà beneficiare delle agevolazioni previste per le medesime spese quali, ad esempio, la detrazione prevista per l’abitazione principale, degli interessi passivi per mutui o canoni di locazione, in quanto non possono essere considerate effettivamente sostenute (AE, Circ. 5°/2024)</a:t>
            </a:r>
          </a:p>
        </p:txBody>
      </p:sp>
      <p:pic>
        <p:nvPicPr>
          <p:cNvPr id="11" name="Elemento grafico 10" descr="Mano alzata contorno">
            <a:extLst>
              <a:ext uri="{FF2B5EF4-FFF2-40B4-BE49-F238E27FC236}">
                <a16:creationId xmlns:a16="http://schemas.microsoft.com/office/drawing/2014/main" id="{B43D2ED4-6066-D91F-E38E-1DF05A4AE19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95536" y="3827656"/>
            <a:ext cx="792088" cy="646331"/>
          </a:xfrm>
          <a:prstGeom prst="rect">
            <a:avLst/>
          </a:prstGeom>
        </p:spPr>
      </p:pic>
      <p:sp>
        <p:nvSpPr>
          <p:cNvPr id="3" name="Rectangle 2">
            <a:extLst>
              <a:ext uri="{FF2B5EF4-FFF2-40B4-BE49-F238E27FC236}">
                <a16:creationId xmlns:a16="http://schemas.microsoft.com/office/drawing/2014/main" id="{5C6639EC-D26C-AA98-59C0-052F7BED5695}"/>
              </a:ext>
            </a:extLst>
          </p:cNvPr>
          <p:cNvSpPr txBox="1">
            <a:spLocks/>
          </p:cNvSpPr>
          <p:nvPr/>
        </p:nvSpPr>
        <p:spPr>
          <a:xfrm>
            <a:off x="251520" y="1052513"/>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a:solidFill>
                  <a:srgbClr val="258F96"/>
                </a:solidFill>
                <a:latin typeface="Tw Cen MT" panose="020B0602020104020603" pitchFamily="34" charset="0"/>
                <a:ea typeface="ＭＳ Ｐゴシック" pitchFamily="34" charset="-128"/>
              </a:rPr>
              <a:t>NUOVA FRANCHIGIA </a:t>
            </a:r>
            <a:r>
              <a:rPr lang="en-GB" sz="2400" b="1" i="1">
                <a:solidFill>
                  <a:srgbClr val="258F96"/>
                </a:solidFill>
                <a:latin typeface="Tw Cen MT" panose="020B0602020104020603" pitchFamily="34" charset="0"/>
                <a:ea typeface="ＭＳ Ｐゴシック" pitchFamily="34" charset="-128"/>
              </a:rPr>
              <a:t>FRINGE BENEFIT (Art. 51, comma 3)</a:t>
            </a:r>
            <a:endParaRPr lang="en-GB" sz="2400"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20037406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F20C0-22DB-CE2A-F108-E9F9B33C47F9}"/>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5980D86C-DCE2-D20D-C719-6F3939ACBA86}"/>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38</a:t>
            </a:fld>
            <a:endParaRPr lang="it-IT" dirty="0"/>
          </a:p>
        </p:txBody>
      </p:sp>
      <p:sp>
        <p:nvSpPr>
          <p:cNvPr id="2" name="CasellaDiTesto 1">
            <a:extLst>
              <a:ext uri="{FF2B5EF4-FFF2-40B4-BE49-F238E27FC236}">
                <a16:creationId xmlns:a16="http://schemas.microsoft.com/office/drawing/2014/main" id="{DB1DAA45-6EFF-19F7-A615-CE482FF16EEA}"/>
              </a:ext>
            </a:extLst>
          </p:cNvPr>
          <p:cNvSpPr txBox="1"/>
          <p:nvPr/>
        </p:nvSpPr>
        <p:spPr>
          <a:xfrm>
            <a:off x="2997774" y="2020910"/>
            <a:ext cx="5544616" cy="147732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it-IT" sz="1800" b="0" i="0" u="none" strike="noStrike" baseline="0" dirty="0">
                <a:solidFill>
                  <a:srgbClr val="000000"/>
                </a:solidFill>
                <a:latin typeface="Tw Cen MT" panose="020B0602020104020603" pitchFamily="34" charset="0"/>
              </a:rPr>
              <a:t>i datori di lavoro che applicano il maggior limite, sono tenuti ad effettuare un’informativa preventiva alle RSU, </a:t>
            </a:r>
            <a:r>
              <a:rPr lang="it-IT" sz="1800" b="0" i="0" u="sng" strike="noStrike" baseline="0" dirty="0">
                <a:solidFill>
                  <a:srgbClr val="000000"/>
                </a:solidFill>
                <a:latin typeface="Tw Cen MT" panose="020B0602020104020603" pitchFamily="34" charset="0"/>
              </a:rPr>
              <a:t>laddove presenti</a:t>
            </a:r>
            <a:r>
              <a:rPr lang="it-IT" sz="1800" b="0" i="0" u="none" strike="noStrike" baseline="0" dirty="0">
                <a:solidFill>
                  <a:srgbClr val="000000"/>
                </a:solidFill>
                <a:latin typeface="Tw Cen MT" panose="020B0602020104020603" pitchFamily="34" charset="0"/>
              </a:rPr>
              <a:t>; tale dichiarazione può essere presentata al più tardi entro la conclusione del periodo d’imposta.</a:t>
            </a:r>
            <a:endParaRPr lang="it-IT" sz="1800" b="0" i="0" u="none" strike="noStrike" baseline="0" dirty="0">
              <a:latin typeface="Tw Cen MT" panose="020B0602020104020603" pitchFamily="34" charset="0"/>
            </a:endParaRPr>
          </a:p>
        </p:txBody>
      </p:sp>
      <p:sp>
        <p:nvSpPr>
          <p:cNvPr id="3" name="CasellaDiTesto 2">
            <a:extLst>
              <a:ext uri="{FF2B5EF4-FFF2-40B4-BE49-F238E27FC236}">
                <a16:creationId xmlns:a16="http://schemas.microsoft.com/office/drawing/2014/main" id="{7422DCD2-5ED4-9DFB-E6E1-DC6B4FEAF851}"/>
              </a:ext>
            </a:extLst>
          </p:cNvPr>
          <p:cNvSpPr txBox="1"/>
          <p:nvPr/>
        </p:nvSpPr>
        <p:spPr>
          <a:xfrm>
            <a:off x="2987824" y="3861048"/>
            <a:ext cx="5544616" cy="203132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it-IT" sz="1800" b="0" i="0" u="none" strike="noStrike" baseline="0" dirty="0">
                <a:latin typeface="Tw Cen MT" panose="020B0602020104020603" pitchFamily="34" charset="0"/>
              </a:rPr>
              <a:t>per l’individuazione dei figli a carico ci si riferisce alle condizioni di cui all’art. 12, comma 2 TUIR, che considera fiscalmente a carico i figli di età non superiore a 24 anni con reddito complessivo fino a 4.000 euro ed i figli di età superiore a 24 anni con un reddito complessivo non superiore a 2.840,51 euro (compresi i figli nati fuori del matrimonio riconosciuti i figli adottivi o affidati).</a:t>
            </a:r>
          </a:p>
        </p:txBody>
      </p:sp>
      <p:sp>
        <p:nvSpPr>
          <p:cNvPr id="4" name="CasellaDiTesto 3">
            <a:extLst>
              <a:ext uri="{FF2B5EF4-FFF2-40B4-BE49-F238E27FC236}">
                <a16:creationId xmlns:a16="http://schemas.microsoft.com/office/drawing/2014/main" id="{4F3B4B06-53B7-3DBF-4C23-A505191856B9}"/>
              </a:ext>
            </a:extLst>
          </p:cNvPr>
          <p:cNvSpPr txBox="1"/>
          <p:nvPr/>
        </p:nvSpPr>
        <p:spPr>
          <a:xfrm>
            <a:off x="467544" y="2436408"/>
            <a:ext cx="1597608"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it-IT" dirty="0">
                <a:latin typeface="Tw Cen MT" panose="020B0602020104020603" pitchFamily="34" charset="0"/>
              </a:rPr>
              <a:t>La Informativa alle OO.SS</a:t>
            </a:r>
          </a:p>
        </p:txBody>
      </p:sp>
      <p:sp>
        <p:nvSpPr>
          <p:cNvPr id="5" name="CasellaDiTesto 4">
            <a:extLst>
              <a:ext uri="{FF2B5EF4-FFF2-40B4-BE49-F238E27FC236}">
                <a16:creationId xmlns:a16="http://schemas.microsoft.com/office/drawing/2014/main" id="{41935175-70AD-3E79-C433-4BD26F5CF8E4}"/>
              </a:ext>
            </a:extLst>
          </p:cNvPr>
          <p:cNvSpPr txBox="1"/>
          <p:nvPr/>
        </p:nvSpPr>
        <p:spPr>
          <a:xfrm>
            <a:off x="467544" y="4510608"/>
            <a:ext cx="158417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it-IT" dirty="0">
                <a:latin typeface="Tw Cen MT" panose="020B0602020104020603" pitchFamily="34" charset="0"/>
              </a:rPr>
              <a:t>I Figli a carico</a:t>
            </a:r>
          </a:p>
        </p:txBody>
      </p:sp>
      <p:sp>
        <p:nvSpPr>
          <p:cNvPr id="7" name="Freccia a destra 6">
            <a:extLst>
              <a:ext uri="{FF2B5EF4-FFF2-40B4-BE49-F238E27FC236}">
                <a16:creationId xmlns:a16="http://schemas.microsoft.com/office/drawing/2014/main" id="{A34C0C51-242B-FC00-1869-74F10CB474A5}"/>
              </a:ext>
            </a:extLst>
          </p:cNvPr>
          <p:cNvSpPr/>
          <p:nvPr/>
        </p:nvSpPr>
        <p:spPr>
          <a:xfrm>
            <a:off x="2243431" y="2615216"/>
            <a:ext cx="576064" cy="261058"/>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9" name="Freccia a destra 8">
            <a:extLst>
              <a:ext uri="{FF2B5EF4-FFF2-40B4-BE49-F238E27FC236}">
                <a16:creationId xmlns:a16="http://schemas.microsoft.com/office/drawing/2014/main" id="{08BC50A1-C125-7B3F-B64B-0CD0F5A1B285}"/>
              </a:ext>
            </a:extLst>
          </p:cNvPr>
          <p:cNvSpPr/>
          <p:nvPr/>
        </p:nvSpPr>
        <p:spPr>
          <a:xfrm>
            <a:off x="2267744" y="4576033"/>
            <a:ext cx="576064" cy="261058"/>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6" name="Rectangle 2">
            <a:extLst>
              <a:ext uri="{FF2B5EF4-FFF2-40B4-BE49-F238E27FC236}">
                <a16:creationId xmlns:a16="http://schemas.microsoft.com/office/drawing/2014/main" id="{64CD42E3-3F2E-2655-999F-22F1CA75F268}"/>
              </a:ext>
            </a:extLst>
          </p:cNvPr>
          <p:cNvSpPr txBox="1">
            <a:spLocks/>
          </p:cNvSpPr>
          <p:nvPr/>
        </p:nvSpPr>
        <p:spPr>
          <a:xfrm>
            <a:off x="251520" y="1052513"/>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a:solidFill>
                  <a:srgbClr val="258F96"/>
                </a:solidFill>
                <a:latin typeface="Tw Cen MT" panose="020B0602020104020603" pitchFamily="34" charset="0"/>
                <a:ea typeface="ＭＳ Ｐゴシック" pitchFamily="34" charset="-128"/>
              </a:rPr>
              <a:t>NUOVA FRANCHIGIA </a:t>
            </a:r>
            <a:r>
              <a:rPr lang="en-GB" sz="2400" b="1" i="1">
                <a:solidFill>
                  <a:srgbClr val="258F96"/>
                </a:solidFill>
                <a:latin typeface="Tw Cen MT" panose="020B0602020104020603" pitchFamily="34" charset="0"/>
                <a:ea typeface="ＭＳ Ｐゴシック" pitchFamily="34" charset="-128"/>
              </a:rPr>
              <a:t>FRINGE BENEFIT (Art. 51, comma 3)</a:t>
            </a:r>
            <a:endParaRPr lang="en-GB" sz="2400"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25939493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DAF41-0E8B-E4C5-EC39-96C11C3BF13F}"/>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FFD0063E-E2D1-0FFD-D290-8D691D3EA1A5}"/>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39</a:t>
            </a:fld>
            <a:endParaRPr lang="it-IT" dirty="0"/>
          </a:p>
        </p:txBody>
      </p:sp>
      <p:sp>
        <p:nvSpPr>
          <p:cNvPr id="3" name="CasellaDiTesto 2">
            <a:extLst>
              <a:ext uri="{FF2B5EF4-FFF2-40B4-BE49-F238E27FC236}">
                <a16:creationId xmlns:a16="http://schemas.microsoft.com/office/drawing/2014/main" id="{B623707A-2C2D-ED61-B061-55B5A7DAC566}"/>
              </a:ext>
            </a:extLst>
          </p:cNvPr>
          <p:cNvSpPr txBox="1"/>
          <p:nvPr/>
        </p:nvSpPr>
        <p:spPr>
          <a:xfrm>
            <a:off x="971600" y="2204864"/>
            <a:ext cx="6984776" cy="332398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it-IT" dirty="0">
                <a:latin typeface="Tw Cen MT" panose="020B0602020104020603" pitchFamily="34" charset="0"/>
              </a:rPr>
              <a:t>Il limite di esenzione si rende applicabile a tutti i beni e servizi concessi ai dipendenti ai sensi dell’art. 51 del Tuir</a:t>
            </a:r>
          </a:p>
          <a:p>
            <a:pPr algn="just"/>
            <a:endParaRPr lang="it-IT" dirty="0">
              <a:latin typeface="Tw Cen MT" panose="020B0602020104020603" pitchFamily="34" charset="0"/>
            </a:endParaRPr>
          </a:p>
          <a:p>
            <a:pPr marL="285750" indent="-285750" algn="just">
              <a:spcAft>
                <a:spcPts val="600"/>
              </a:spcAft>
              <a:buFont typeface="Wingdings" panose="05000000000000000000" pitchFamily="2" charset="2"/>
              <a:buChar char="§"/>
            </a:pPr>
            <a:r>
              <a:rPr lang="it-IT" dirty="0">
                <a:latin typeface="Tw Cen MT" panose="020B0602020104020603" pitchFamily="34" charset="0"/>
              </a:rPr>
              <a:t>Autovetture aziendali</a:t>
            </a:r>
          </a:p>
          <a:p>
            <a:pPr marL="285750" indent="-285750" algn="just">
              <a:spcAft>
                <a:spcPts val="600"/>
              </a:spcAft>
              <a:buFont typeface="Wingdings" panose="05000000000000000000" pitchFamily="2" charset="2"/>
              <a:buChar char="§"/>
            </a:pPr>
            <a:r>
              <a:rPr lang="it-IT" dirty="0">
                <a:latin typeface="Tw Cen MT" panose="020B0602020104020603" pitchFamily="34" charset="0"/>
              </a:rPr>
              <a:t>Prestiti</a:t>
            </a:r>
          </a:p>
          <a:p>
            <a:pPr marL="285750" indent="-285750" algn="just">
              <a:spcAft>
                <a:spcPts val="600"/>
              </a:spcAft>
              <a:buFont typeface="Wingdings" panose="05000000000000000000" pitchFamily="2" charset="2"/>
              <a:buChar char="§"/>
            </a:pPr>
            <a:r>
              <a:rPr lang="it-IT" dirty="0">
                <a:latin typeface="Tw Cen MT" panose="020B0602020104020603" pitchFamily="34" charset="0"/>
              </a:rPr>
              <a:t>Fabbricati</a:t>
            </a:r>
          </a:p>
          <a:p>
            <a:pPr marL="285750" indent="-285750" algn="just">
              <a:spcAft>
                <a:spcPts val="600"/>
              </a:spcAft>
              <a:buFont typeface="Wingdings" panose="05000000000000000000" pitchFamily="2" charset="2"/>
              <a:buChar char="§"/>
            </a:pPr>
            <a:r>
              <a:rPr lang="it-IT" dirty="0">
                <a:latin typeface="Tw Cen MT" panose="020B0602020104020603" pitchFamily="34" charset="0"/>
              </a:rPr>
              <a:t>Trasporto ferroviario</a:t>
            </a:r>
          </a:p>
          <a:p>
            <a:pPr marL="285750" indent="-285750" algn="just">
              <a:spcAft>
                <a:spcPts val="600"/>
              </a:spcAft>
              <a:buFont typeface="Wingdings" panose="05000000000000000000" pitchFamily="2" charset="2"/>
              <a:buChar char="§"/>
            </a:pPr>
            <a:r>
              <a:rPr lang="it-IT" dirty="0">
                <a:latin typeface="Tw Cen MT" panose="020B0602020104020603" pitchFamily="34" charset="0"/>
              </a:rPr>
              <a:t>Stock Option</a:t>
            </a:r>
          </a:p>
          <a:p>
            <a:pPr marL="285750" indent="-285750" algn="just">
              <a:spcAft>
                <a:spcPts val="600"/>
              </a:spcAft>
              <a:buFont typeface="Wingdings" panose="05000000000000000000" pitchFamily="2" charset="2"/>
              <a:buChar char="§"/>
            </a:pPr>
            <a:r>
              <a:rPr lang="it-IT" dirty="0">
                <a:latin typeface="Tw Cen MT" panose="020B0602020104020603" pitchFamily="34" charset="0"/>
              </a:rPr>
              <a:t>Voucher mediante piattaforma welfare</a:t>
            </a:r>
          </a:p>
          <a:p>
            <a:pPr marL="285750" indent="-285750" algn="just">
              <a:spcAft>
                <a:spcPts val="600"/>
              </a:spcAft>
              <a:buFont typeface="Wingdings" panose="05000000000000000000" pitchFamily="2" charset="2"/>
              <a:buChar char="§"/>
            </a:pPr>
            <a:r>
              <a:rPr lang="it-IT" dirty="0">
                <a:latin typeface="Tw Cen MT" panose="020B0602020104020603" pitchFamily="34" charset="0"/>
              </a:rPr>
              <a:t>Altri beni e servizi concessi</a:t>
            </a:r>
          </a:p>
        </p:txBody>
      </p:sp>
      <p:sp>
        <p:nvSpPr>
          <p:cNvPr id="2" name="Rectangle 2">
            <a:extLst>
              <a:ext uri="{FF2B5EF4-FFF2-40B4-BE49-F238E27FC236}">
                <a16:creationId xmlns:a16="http://schemas.microsoft.com/office/drawing/2014/main" id="{B072D037-0120-3B1D-A480-980200F40431}"/>
              </a:ext>
            </a:extLst>
          </p:cNvPr>
          <p:cNvSpPr txBox="1">
            <a:spLocks/>
          </p:cNvSpPr>
          <p:nvPr/>
        </p:nvSpPr>
        <p:spPr>
          <a:xfrm>
            <a:off x="251520" y="1052513"/>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a:solidFill>
                  <a:srgbClr val="258F96"/>
                </a:solidFill>
                <a:latin typeface="Tw Cen MT" panose="020B0602020104020603" pitchFamily="34" charset="0"/>
                <a:ea typeface="ＭＳ Ｐゴシック" pitchFamily="34" charset="-128"/>
              </a:rPr>
              <a:t>NUOVA FRANCHIGIA </a:t>
            </a:r>
            <a:r>
              <a:rPr lang="en-GB" sz="2400" b="1" i="1">
                <a:solidFill>
                  <a:srgbClr val="258F96"/>
                </a:solidFill>
                <a:latin typeface="Tw Cen MT" panose="020B0602020104020603" pitchFamily="34" charset="0"/>
                <a:ea typeface="ＭＳ Ｐゴシック" pitchFamily="34" charset="-128"/>
              </a:rPr>
              <a:t>FRINGE BENEFIT (Art. 51, comma 3)</a:t>
            </a:r>
            <a:endParaRPr lang="en-GB" sz="2400" b="1" dirty="0">
              <a:solidFill>
                <a:srgbClr val="258F96"/>
              </a:solidFill>
              <a:latin typeface="Tw Cen MT" panose="020B0602020104020603" pitchFamily="34" charset="0"/>
              <a:ea typeface="ＭＳ Ｐゴシック" pitchFamily="34" charset="-128"/>
            </a:endParaRPr>
          </a:p>
        </p:txBody>
      </p:sp>
    </p:spTree>
    <p:extLst>
      <p:ext uri="{BB962C8B-B14F-4D97-AF65-F5344CB8AC3E}">
        <p14:creationId xmlns:p14="http://schemas.microsoft.com/office/powerpoint/2010/main" val="1596624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83540" y="1091910"/>
            <a:ext cx="8283657" cy="759043"/>
          </a:xfrm>
        </p:spPr>
        <p:txBody>
          <a:bodyPr/>
          <a:lstStyle/>
          <a:p>
            <a:pPr algn="l"/>
            <a:r>
              <a:rPr lang="it-IT" sz="2800" b="1" dirty="0">
                <a:solidFill>
                  <a:srgbClr val="258F96"/>
                </a:solidFill>
                <a:latin typeface="Tw Cen MT" panose="020B0602020104020603" pitchFamily="34" charset="0"/>
                <a:ea typeface="ＭＳ Ｐゴシック" pitchFamily="34" charset="-128"/>
              </a:rPr>
              <a:t>SCAGLIONI IRPEF 2025</a:t>
            </a:r>
            <a:endParaRPr lang="it-IT" sz="3176" b="1" dirty="0">
              <a:solidFill>
                <a:srgbClr val="258F96"/>
              </a:solidFill>
              <a:latin typeface="Tw Cen MT" panose="020B0602020104020603" pitchFamily="34" charset="0"/>
              <a:ea typeface="ＭＳ Ｐゴシック" pitchFamily="34" charset="-128"/>
            </a:endParaRPr>
          </a:p>
        </p:txBody>
      </p:sp>
      <p:sp>
        <p:nvSpPr>
          <p:cNvPr id="9" name="Rectangle 3">
            <a:extLst>
              <a:ext uri="{FF2B5EF4-FFF2-40B4-BE49-F238E27FC236}">
                <a16:creationId xmlns:a16="http://schemas.microsoft.com/office/drawing/2014/main" id="{BAD8145D-2589-41AB-FFC4-1C478EEAF6D0}"/>
              </a:ext>
            </a:extLst>
          </p:cNvPr>
          <p:cNvSpPr txBox="1">
            <a:spLocks/>
          </p:cNvSpPr>
          <p:nvPr/>
        </p:nvSpPr>
        <p:spPr>
          <a:xfrm>
            <a:off x="383540" y="1793095"/>
            <a:ext cx="8376920" cy="1118255"/>
          </a:xfrm>
          <a:prstGeom prst="rect">
            <a:avLst/>
          </a:prstGeom>
          <a:solidFill>
            <a:schemeClr val="bg1"/>
          </a:solidFill>
          <a:ln w="28575">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dirty="0">
                <a:latin typeface="Tw Cen MT" panose="020B0602020104020603" pitchFamily="34" charset="0"/>
                <a:ea typeface="Times New Roman" panose="02020603050405020304" pitchFamily="18" charset="0"/>
              </a:rPr>
              <a:t>L</a:t>
            </a:r>
            <a:r>
              <a:rPr lang="it-IT" sz="2000" dirty="0">
                <a:effectLst/>
                <a:latin typeface="Tw Cen MT" panose="020B0602020104020603" pitchFamily="34" charset="0"/>
                <a:ea typeface="Times New Roman" panose="02020603050405020304" pitchFamily="18" charset="0"/>
              </a:rPr>
              <a:t>a Legge di Bilancio 2025 conferma e stabilizza le aliquote fiscali e gli scaglioni di reddito già previsti per il 2024</a:t>
            </a:r>
            <a:r>
              <a:rPr lang="it-IT" sz="2000" dirty="0">
                <a:latin typeface="Tw Cen MT" panose="020B0602020104020603" pitchFamily="34" charset="0"/>
                <a:ea typeface="Times New Roman" panose="02020603050405020304" pitchFamily="18" charset="0"/>
              </a:rPr>
              <a:t>, prevedendo, a regime, le seguenti aliquote e fasce di reddito</a:t>
            </a:r>
            <a:endParaRPr lang="it-IT" sz="2000" dirty="0">
              <a:latin typeface="Tw Cen MT" panose="020B0602020104020603" pitchFamily="34" charset="0"/>
            </a:endParaRPr>
          </a:p>
        </p:txBody>
      </p:sp>
      <p:sp>
        <p:nvSpPr>
          <p:cNvPr id="3" name="CasellaDiTesto 2">
            <a:extLst>
              <a:ext uri="{FF2B5EF4-FFF2-40B4-BE49-F238E27FC236}">
                <a16:creationId xmlns:a16="http://schemas.microsoft.com/office/drawing/2014/main" id="{048CAE57-7C35-855D-D6DA-565CDBF54D63}"/>
              </a:ext>
            </a:extLst>
          </p:cNvPr>
          <p:cNvSpPr txBox="1"/>
          <p:nvPr/>
        </p:nvSpPr>
        <p:spPr>
          <a:xfrm>
            <a:off x="2268550" y="3140968"/>
            <a:ext cx="4606900" cy="1118255"/>
          </a:xfrm>
          <a:prstGeom prst="rect">
            <a:avLst/>
          </a:prstGeom>
          <a:solidFill>
            <a:schemeClr val="bg1"/>
          </a:solidFill>
          <a:ln w="28575">
            <a:solidFill>
              <a:srgbClr val="258F96"/>
            </a:solidFill>
          </a:ln>
        </p:spPr>
        <p:txBody>
          <a:bodyPr wrap="square">
            <a:spAutoFit/>
          </a:bodyPr>
          <a:lstStyle/>
          <a:p>
            <a:pPr lvl="0">
              <a:lnSpc>
                <a:spcPts val="1950"/>
              </a:lnSpc>
              <a:spcAft>
                <a:spcPts val="1000"/>
              </a:spcAft>
              <a:buSzPts val="1000"/>
              <a:tabLst>
                <a:tab pos="457200" algn="l"/>
              </a:tabLst>
            </a:pPr>
            <a:r>
              <a:rPr lang="it-IT" sz="1800" b="1" dirty="0">
                <a:solidFill>
                  <a:srgbClr val="222222"/>
                </a:solidFill>
                <a:effectLst/>
                <a:latin typeface="Open Sans" panose="020B0606030504020204" pitchFamily="34" charset="0"/>
                <a:ea typeface="Times New Roman" panose="02020603050405020304" pitchFamily="18" charset="0"/>
                <a:cs typeface="Times New Roman" panose="02020603050405020304" pitchFamily="18" charset="0"/>
              </a:rPr>
              <a:t>23%</a:t>
            </a:r>
            <a:r>
              <a:rPr lang="it-IT" sz="1800" dirty="0">
                <a:solidFill>
                  <a:srgbClr val="666666"/>
                </a:solidFill>
                <a:effectLst/>
                <a:latin typeface="Open Sans" panose="020B0606030504020204" pitchFamily="34" charset="0"/>
                <a:ea typeface="Times New Roman" panose="02020603050405020304" pitchFamily="18" charset="0"/>
                <a:cs typeface="Times New Roman" panose="02020603050405020304" pitchFamily="18" charset="0"/>
              </a:rPr>
              <a:t> - </a:t>
            </a:r>
            <a:r>
              <a:rPr lang="it-IT" sz="1800" dirty="0">
                <a:effectLst/>
                <a:latin typeface="Open Sans" panose="020B0606030504020204" pitchFamily="34" charset="0"/>
                <a:ea typeface="Times New Roman" panose="02020603050405020304" pitchFamily="18" charset="0"/>
                <a:cs typeface="Times New Roman" panose="02020603050405020304" pitchFamily="18" charset="0"/>
              </a:rPr>
              <a:t>redditi</a:t>
            </a:r>
            <a:r>
              <a:rPr lang="it-IT" sz="1800" dirty="0">
                <a:solidFill>
                  <a:srgbClr val="666666"/>
                </a:solidFill>
                <a:effectLst/>
                <a:latin typeface="Open Sans" panose="020B0606030504020204" pitchFamily="34" charset="0"/>
                <a:ea typeface="Times New Roman" panose="02020603050405020304" pitchFamily="18" charset="0"/>
                <a:cs typeface="Times New Roman" panose="02020603050405020304" pitchFamily="18" charset="0"/>
              </a:rPr>
              <a:t> </a:t>
            </a:r>
            <a:r>
              <a:rPr lang="it-IT" sz="1800" dirty="0">
                <a:effectLst/>
                <a:latin typeface="Open Sans" panose="020B0606030504020204" pitchFamily="34" charset="0"/>
                <a:ea typeface="Times New Roman" panose="02020603050405020304" pitchFamily="18" charset="0"/>
                <a:cs typeface="Times New Roman" panose="02020603050405020304" pitchFamily="18" charset="0"/>
              </a:rPr>
              <a:t>fino a 28mila euro</a:t>
            </a:r>
            <a:endParaRPr lang="it-IT" sz="1400" dirty="0">
              <a:effectLst/>
              <a:latin typeface="Tw Cen MT" panose="020B0602020104020603" pitchFamily="34" charset="0"/>
              <a:ea typeface="Calibri" panose="020F0502020204030204" pitchFamily="34" charset="0"/>
              <a:cs typeface="Times New Roman" panose="02020603050405020304" pitchFamily="18" charset="0"/>
            </a:endParaRPr>
          </a:p>
          <a:p>
            <a:pPr lvl="0">
              <a:lnSpc>
                <a:spcPts val="1950"/>
              </a:lnSpc>
              <a:spcAft>
                <a:spcPts val="1000"/>
              </a:spcAft>
              <a:buSzPts val="1000"/>
              <a:tabLst>
                <a:tab pos="457200" algn="l"/>
              </a:tabLst>
            </a:pPr>
            <a:r>
              <a:rPr lang="it-IT" sz="1800" b="1" dirty="0">
                <a:solidFill>
                  <a:srgbClr val="222222"/>
                </a:solidFill>
                <a:effectLst/>
                <a:latin typeface="Open Sans" panose="020B0606030504020204" pitchFamily="34" charset="0"/>
                <a:ea typeface="Times New Roman" panose="02020603050405020304" pitchFamily="18" charset="0"/>
                <a:cs typeface="Times New Roman" panose="02020603050405020304" pitchFamily="18" charset="0"/>
              </a:rPr>
              <a:t>35%</a:t>
            </a:r>
            <a:r>
              <a:rPr lang="it-IT" sz="1800" dirty="0">
                <a:solidFill>
                  <a:srgbClr val="666666"/>
                </a:solidFill>
                <a:effectLst/>
                <a:latin typeface="Open Sans" panose="020B0606030504020204" pitchFamily="34" charset="0"/>
                <a:ea typeface="Times New Roman" panose="02020603050405020304" pitchFamily="18" charset="0"/>
                <a:cs typeface="Times New Roman" panose="02020603050405020304" pitchFamily="18" charset="0"/>
              </a:rPr>
              <a:t> - </a:t>
            </a:r>
            <a:r>
              <a:rPr lang="it-IT" sz="1800" dirty="0">
                <a:effectLst/>
                <a:latin typeface="Open Sans" panose="020B0606030504020204" pitchFamily="34" charset="0"/>
                <a:ea typeface="Times New Roman" panose="02020603050405020304" pitchFamily="18" charset="0"/>
                <a:cs typeface="Times New Roman" panose="02020603050405020304" pitchFamily="18" charset="0"/>
              </a:rPr>
              <a:t>redditi tra 28mila e 50mila euro</a:t>
            </a:r>
            <a:endParaRPr lang="it-IT" sz="1400" dirty="0">
              <a:effectLst/>
              <a:latin typeface="Tw Cen MT" panose="020B0602020104020603" pitchFamily="34" charset="0"/>
              <a:ea typeface="Calibri" panose="020F0502020204030204" pitchFamily="34" charset="0"/>
              <a:cs typeface="Times New Roman" panose="02020603050405020304" pitchFamily="18" charset="0"/>
            </a:endParaRPr>
          </a:p>
          <a:p>
            <a:pPr lvl="0">
              <a:lnSpc>
                <a:spcPts val="1950"/>
              </a:lnSpc>
              <a:spcAft>
                <a:spcPts val="1000"/>
              </a:spcAft>
              <a:buSzPts val="1000"/>
              <a:tabLst>
                <a:tab pos="457200" algn="l"/>
              </a:tabLst>
            </a:pPr>
            <a:r>
              <a:rPr lang="it-IT" sz="1800" b="1" dirty="0">
                <a:solidFill>
                  <a:srgbClr val="222222"/>
                </a:solidFill>
                <a:effectLst/>
                <a:latin typeface="Open Sans" panose="020B0606030504020204" pitchFamily="34" charset="0"/>
                <a:ea typeface="Times New Roman" panose="02020603050405020304" pitchFamily="18" charset="0"/>
                <a:cs typeface="Times New Roman" panose="02020603050405020304" pitchFamily="18" charset="0"/>
              </a:rPr>
              <a:t>43%</a:t>
            </a:r>
            <a:r>
              <a:rPr lang="it-IT" sz="1800" dirty="0">
                <a:solidFill>
                  <a:srgbClr val="666666"/>
                </a:solidFill>
                <a:effectLst/>
                <a:latin typeface="Open Sans" panose="020B0606030504020204" pitchFamily="34" charset="0"/>
                <a:ea typeface="Times New Roman" panose="02020603050405020304" pitchFamily="18" charset="0"/>
                <a:cs typeface="Times New Roman" panose="02020603050405020304" pitchFamily="18" charset="0"/>
              </a:rPr>
              <a:t> - </a:t>
            </a:r>
            <a:r>
              <a:rPr lang="it-IT" sz="1800" dirty="0">
                <a:effectLst/>
                <a:latin typeface="Open Sans" panose="020B0606030504020204" pitchFamily="34" charset="0"/>
                <a:ea typeface="Times New Roman" panose="02020603050405020304" pitchFamily="18" charset="0"/>
                <a:cs typeface="Times New Roman" panose="02020603050405020304" pitchFamily="18" charset="0"/>
              </a:rPr>
              <a:t>redditi</a:t>
            </a:r>
            <a:r>
              <a:rPr lang="it-IT" sz="1800" dirty="0">
                <a:solidFill>
                  <a:srgbClr val="666666"/>
                </a:solidFill>
                <a:effectLst/>
                <a:latin typeface="Open Sans" panose="020B0606030504020204" pitchFamily="34" charset="0"/>
                <a:ea typeface="Times New Roman" panose="02020603050405020304" pitchFamily="18" charset="0"/>
                <a:cs typeface="Times New Roman" panose="02020603050405020304" pitchFamily="18" charset="0"/>
              </a:rPr>
              <a:t> </a:t>
            </a:r>
            <a:r>
              <a:rPr lang="it-IT" sz="1800" dirty="0">
                <a:effectLst/>
                <a:latin typeface="Open Sans" panose="020B0606030504020204" pitchFamily="34" charset="0"/>
                <a:ea typeface="Times New Roman" panose="02020603050405020304" pitchFamily="18" charset="0"/>
                <a:cs typeface="Times New Roman" panose="02020603050405020304" pitchFamily="18" charset="0"/>
              </a:rPr>
              <a:t>oltre i 50mila euro</a:t>
            </a:r>
            <a:endParaRPr lang="it-IT" sz="1400" dirty="0">
              <a:effectLst/>
              <a:latin typeface="Tw Cen MT" panose="020B0602020104020603" pitchFamily="34" charset="0"/>
              <a:ea typeface="Calibri" panose="020F0502020204030204" pitchFamily="34" charset="0"/>
              <a:cs typeface="Times New Roman" panose="02020603050405020304" pitchFamily="18" charset="0"/>
            </a:endParaRPr>
          </a:p>
        </p:txBody>
      </p:sp>
      <p:sp>
        <p:nvSpPr>
          <p:cNvPr id="4" name="Segnaposto numero diapositiva 3">
            <a:extLst>
              <a:ext uri="{FF2B5EF4-FFF2-40B4-BE49-F238E27FC236}">
                <a16:creationId xmlns:a16="http://schemas.microsoft.com/office/drawing/2014/main" id="{BB22BEF7-416D-02F9-AC89-142F50EE2ACC}"/>
              </a:ext>
            </a:extLst>
          </p:cNvPr>
          <p:cNvSpPr>
            <a:spLocks noGrp="1"/>
          </p:cNvSpPr>
          <p:nvPr>
            <p:ph type="sldNum" sz="quarter" idx="4"/>
          </p:nvPr>
        </p:nvSpPr>
        <p:spPr/>
        <p:txBody>
          <a:bodyPr/>
          <a:lstStyle/>
          <a:p>
            <a:fld id="{CED3AD7C-6C82-42B1-BD72-B96BDDF1B4B9}" type="slidenum">
              <a:rPr lang="it-IT" smtClean="0">
                <a:solidFill>
                  <a:schemeClr val="tx1"/>
                </a:solidFill>
              </a:rPr>
              <a:pPr/>
              <a:t>4</a:t>
            </a:fld>
            <a:endParaRPr lang="it-IT" dirty="0">
              <a:solidFill>
                <a:schemeClr val="tx1"/>
              </a:solidFill>
            </a:endParaRPr>
          </a:p>
        </p:txBody>
      </p:sp>
      <p:sp>
        <p:nvSpPr>
          <p:cNvPr id="2" name="Rectangle 3">
            <a:extLst>
              <a:ext uri="{FF2B5EF4-FFF2-40B4-BE49-F238E27FC236}">
                <a16:creationId xmlns:a16="http://schemas.microsoft.com/office/drawing/2014/main" id="{79D2CFD7-8429-E1BC-AF34-221EC5C34D0A}"/>
              </a:ext>
            </a:extLst>
          </p:cNvPr>
          <p:cNvSpPr txBox="1">
            <a:spLocks/>
          </p:cNvSpPr>
          <p:nvPr/>
        </p:nvSpPr>
        <p:spPr>
          <a:xfrm>
            <a:off x="383540" y="4509120"/>
            <a:ext cx="8376920" cy="2276490"/>
          </a:xfrm>
          <a:prstGeom prst="rect">
            <a:avLst/>
          </a:prstGeom>
          <a:solidFill>
            <a:schemeClr val="bg1"/>
          </a:solidFill>
          <a:ln w="28575">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algn="just">
              <a:spcBef>
                <a:spcPts val="0"/>
              </a:spcBef>
              <a:spcAft>
                <a:spcPts val="300"/>
              </a:spcAft>
              <a:buFont typeface="Wingdings" panose="05000000000000000000" pitchFamily="2" charset="2"/>
              <a:buChar char="§"/>
            </a:pPr>
            <a:r>
              <a:rPr lang="it-IT" sz="2000" dirty="0">
                <a:latin typeface="Tw Cen MT" panose="020B0602020104020603" pitchFamily="34" charset="0"/>
              </a:rPr>
              <a:t>Riduzione da quattro a tre degli scaglioni di reddito e delle relative aliquote</a:t>
            </a:r>
          </a:p>
          <a:p>
            <a:pPr algn="just">
              <a:spcBef>
                <a:spcPts val="0"/>
              </a:spcBef>
              <a:spcAft>
                <a:spcPts val="300"/>
              </a:spcAft>
              <a:buFont typeface="Wingdings" panose="05000000000000000000" pitchFamily="2" charset="2"/>
              <a:buChar char="§"/>
            </a:pPr>
            <a:r>
              <a:rPr lang="it-IT" sz="2000" dirty="0">
                <a:latin typeface="Tw Cen MT" panose="020B0602020104020603" pitchFamily="34" charset="0"/>
              </a:rPr>
              <a:t>Innalzamento del primo scaglione di reddito a 28mila euro assorbendo il precedente secondo scaglioni</a:t>
            </a:r>
          </a:p>
          <a:p>
            <a:pPr algn="just">
              <a:spcBef>
                <a:spcPts val="0"/>
              </a:spcBef>
              <a:spcAft>
                <a:spcPts val="300"/>
              </a:spcAft>
              <a:buFont typeface="Wingdings" panose="05000000000000000000" pitchFamily="2" charset="2"/>
              <a:buChar char="§"/>
            </a:pPr>
            <a:r>
              <a:rPr lang="it-IT" sz="2000" dirty="0">
                <a:latin typeface="Tw Cen MT" panose="020B0602020104020603" pitchFamily="34" charset="0"/>
              </a:rPr>
              <a:t>Soppressione del secondo scaglioni che prevedeva l’applicazione dell’aliquota del 25%</a:t>
            </a:r>
          </a:p>
          <a:p>
            <a:pPr algn="just">
              <a:spcAft>
                <a:spcPts val="600"/>
              </a:spcAft>
              <a:buFont typeface="Wingdings" panose="05000000000000000000" pitchFamily="2" charset="2"/>
              <a:buChar char="§"/>
            </a:pPr>
            <a:r>
              <a:rPr lang="it-IT" sz="2000" dirty="0">
                <a:latin typeface="Tw Cen MT" panose="020B0602020104020603" pitchFamily="34" charset="0"/>
              </a:rPr>
              <a:t>Invarianza del secondo e terzo scaglione</a:t>
            </a:r>
          </a:p>
        </p:txBody>
      </p:sp>
    </p:spTree>
    <p:extLst>
      <p:ext uri="{BB962C8B-B14F-4D97-AF65-F5344CB8AC3E}">
        <p14:creationId xmlns:p14="http://schemas.microsoft.com/office/powerpoint/2010/main" val="6005385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B3C550-4718-5746-341B-F376EDA5D9DA}"/>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7384F2E8-9D1A-58D0-E953-044055401C69}"/>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40</a:t>
            </a:fld>
            <a:endParaRPr lang="it-IT" dirty="0"/>
          </a:p>
        </p:txBody>
      </p:sp>
      <p:sp>
        <p:nvSpPr>
          <p:cNvPr id="2" name="CasellaDiTesto 1">
            <a:extLst>
              <a:ext uri="{FF2B5EF4-FFF2-40B4-BE49-F238E27FC236}">
                <a16:creationId xmlns:a16="http://schemas.microsoft.com/office/drawing/2014/main" id="{E850DE3E-A16D-B9E4-0C7C-FDD78723F45B}"/>
              </a:ext>
            </a:extLst>
          </p:cNvPr>
          <p:cNvSpPr txBox="1"/>
          <p:nvPr/>
        </p:nvSpPr>
        <p:spPr>
          <a:xfrm>
            <a:off x="539552" y="1627765"/>
            <a:ext cx="8155396"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spcAft>
                <a:spcPts val="12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La non concorrenza alla formazione del reddito opera in relazione ai lavoratori dipendenti, assunti con </a:t>
            </a:r>
            <a:r>
              <a:rPr lang="it-IT" sz="1800" b="0" i="0" u="sng" strike="noStrike" baseline="0" dirty="0">
                <a:solidFill>
                  <a:srgbClr val="000000"/>
                </a:solidFill>
                <a:latin typeface="Tw Cen MT" panose="020B0602020104020603" pitchFamily="34" charset="0"/>
              </a:rPr>
              <a:t>contratto di lavoro a tempo indeterminato nel periodo dal 1 gennaio 2025 al 31 dicembre 2025</a:t>
            </a:r>
            <a:r>
              <a:rPr lang="it-IT" sz="1800" b="0" i="0" u="none" strike="noStrike" baseline="0" dirty="0">
                <a:solidFill>
                  <a:srgbClr val="000000"/>
                </a:solidFill>
                <a:latin typeface="Tw Cen MT" panose="020B0602020104020603" pitchFamily="34" charset="0"/>
              </a:rPr>
              <a:t>, che abbiano percepito un reddito da lavoro dipendente non superiore ad Euro 35.000 nell’anno precedente alla data di assunzione (2024). </a:t>
            </a:r>
            <a:r>
              <a:rPr lang="it-IT" sz="1800" b="1" i="0" u="none" strike="noStrike" baseline="0" dirty="0">
                <a:solidFill>
                  <a:srgbClr val="000000"/>
                </a:solidFill>
                <a:latin typeface="Tw Cen MT" panose="020B0602020104020603" pitchFamily="34" charset="0"/>
              </a:rPr>
              <a:t>A tale fine si applica il principio di cassa allargata.</a:t>
            </a:r>
            <a:endParaRPr lang="it-IT" sz="1800" b="0" i="0" u="none" strike="noStrike" baseline="0" dirty="0">
              <a:solidFill>
                <a:srgbClr val="000000"/>
              </a:solidFill>
              <a:latin typeface="Tw Cen MT" panose="020B0602020104020603" pitchFamily="34" charset="0"/>
            </a:endParaRPr>
          </a:p>
        </p:txBody>
      </p:sp>
      <p:sp>
        <p:nvSpPr>
          <p:cNvPr id="6" name="Rectangle 2">
            <a:extLst>
              <a:ext uri="{FF2B5EF4-FFF2-40B4-BE49-F238E27FC236}">
                <a16:creationId xmlns:a16="http://schemas.microsoft.com/office/drawing/2014/main" id="{13CD49AA-EABC-164E-6878-FC79807A5EF6}"/>
              </a:ext>
            </a:extLst>
          </p:cNvPr>
          <p:cNvSpPr txBox="1">
            <a:spLocks/>
          </p:cNvSpPr>
          <p:nvPr/>
        </p:nvSpPr>
        <p:spPr>
          <a:xfrm>
            <a:off x="251520" y="1052513"/>
            <a:ext cx="8496944"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dirty="0">
                <a:solidFill>
                  <a:srgbClr val="258F96"/>
                </a:solidFill>
                <a:latin typeface="Tw Cen MT" panose="020B0602020104020603" pitchFamily="34" charset="0"/>
                <a:ea typeface="ＭＳ Ｐゴシック" pitchFamily="34" charset="-128"/>
              </a:rPr>
              <a:t>SPESE EROGATE O RIMBORSATE AI LAVORATORI TRASFERITI</a:t>
            </a:r>
          </a:p>
        </p:txBody>
      </p:sp>
      <p:sp>
        <p:nvSpPr>
          <p:cNvPr id="3" name="CasellaDiTesto 2">
            <a:extLst>
              <a:ext uri="{FF2B5EF4-FFF2-40B4-BE49-F238E27FC236}">
                <a16:creationId xmlns:a16="http://schemas.microsoft.com/office/drawing/2014/main" id="{F1BF5F21-3DE3-2FFA-4BFC-E1B10D6F7B0E}"/>
              </a:ext>
            </a:extLst>
          </p:cNvPr>
          <p:cNvSpPr txBox="1"/>
          <p:nvPr/>
        </p:nvSpPr>
        <p:spPr>
          <a:xfrm>
            <a:off x="539552" y="3270770"/>
            <a:ext cx="8155396" cy="344709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spcAft>
                <a:spcPts val="600"/>
              </a:spcAft>
              <a:buFont typeface="Wingdings" panose="05000000000000000000" pitchFamily="2" charset="2"/>
              <a:buChar char="§"/>
            </a:pPr>
            <a:r>
              <a:rPr lang="it-IT" dirty="0">
                <a:solidFill>
                  <a:srgbClr val="000000"/>
                </a:solidFill>
                <a:latin typeface="Tw Cen MT" panose="020B0602020104020603" pitchFamily="34" charset="0"/>
              </a:rPr>
              <a:t>Il reddito è quello soggetto a tassazione ordinario (esclusione di quello assoggettato a tassazione separata)</a:t>
            </a:r>
          </a:p>
          <a:p>
            <a:pPr marL="285750" indent="-285750" algn="just">
              <a:spcAft>
                <a:spcPts val="600"/>
              </a:spcAft>
              <a:buFont typeface="Wingdings" panose="05000000000000000000" pitchFamily="2" charset="2"/>
              <a:buChar char="§"/>
            </a:pPr>
            <a:r>
              <a:rPr lang="it-IT" sz="1800" b="0" i="0" u="none" strike="noStrike" baseline="0" dirty="0">
                <a:solidFill>
                  <a:srgbClr val="000000"/>
                </a:solidFill>
                <a:latin typeface="Tw Cen MT" panose="020B0602020104020603" pitchFamily="34" charset="0"/>
              </a:rPr>
              <a:t>Necessario il trasferimento della residenza nel Comune di lavoro e questo deve essere distante almeno 100 kilometri dall</a:t>
            </a:r>
            <a:r>
              <a:rPr lang="it-IT" dirty="0">
                <a:solidFill>
                  <a:srgbClr val="000000"/>
                </a:solidFill>
                <a:latin typeface="Tw Cen MT" panose="020B0602020104020603" pitchFamily="34" charset="0"/>
              </a:rPr>
              <a:t>a residenza originaria</a:t>
            </a:r>
          </a:p>
          <a:p>
            <a:pPr marL="285750" indent="-285750" algn="just">
              <a:spcAft>
                <a:spcPts val="600"/>
              </a:spcAft>
              <a:buFont typeface="Wingdings" panose="05000000000000000000" pitchFamily="2" charset="2"/>
              <a:buChar char="§"/>
            </a:pPr>
            <a:r>
              <a:rPr lang="it-IT" sz="1800" b="1" i="1" u="none" strike="noStrike" baseline="0" dirty="0">
                <a:solidFill>
                  <a:srgbClr val="000000"/>
                </a:solidFill>
                <a:latin typeface="Tw Cen MT" panose="020B0602020104020603" pitchFamily="34" charset="0"/>
              </a:rPr>
              <a:t>«Canone di locazione»: </a:t>
            </a:r>
            <a:r>
              <a:rPr lang="it-IT" sz="1800" b="0" u="none" strike="noStrike" baseline="0" dirty="0">
                <a:solidFill>
                  <a:srgbClr val="000000"/>
                </a:solidFill>
                <a:latin typeface="Tw Cen MT" panose="020B0602020104020603" pitchFamily="34" charset="0"/>
              </a:rPr>
              <a:t>va fatto riferimento al canone risultante dal contratto di locazione</a:t>
            </a:r>
          </a:p>
          <a:p>
            <a:pPr marL="285750" indent="-285750" algn="just">
              <a:spcAft>
                <a:spcPts val="600"/>
              </a:spcAft>
              <a:buFont typeface="Wingdings" panose="05000000000000000000" pitchFamily="2" charset="2"/>
              <a:buChar char="§"/>
            </a:pPr>
            <a:r>
              <a:rPr lang="it-IT" b="1" dirty="0">
                <a:solidFill>
                  <a:srgbClr val="000000"/>
                </a:solidFill>
                <a:latin typeface="Tw Cen MT" panose="020B0602020104020603" pitchFamily="34" charset="0"/>
              </a:rPr>
              <a:t>«Spese di manutenzione»</a:t>
            </a:r>
            <a:r>
              <a:rPr lang="it-IT" b="1" i="1" dirty="0">
                <a:solidFill>
                  <a:srgbClr val="000000"/>
                </a:solidFill>
                <a:latin typeface="Tw Cen MT" panose="020B0602020104020603" pitchFamily="34" charset="0"/>
              </a:rPr>
              <a:t>: </a:t>
            </a:r>
            <a:r>
              <a:rPr lang="it-IT" dirty="0">
                <a:solidFill>
                  <a:srgbClr val="000000"/>
                </a:solidFill>
                <a:latin typeface="Tw Cen MT" panose="020B0602020104020603" pitchFamily="34" charset="0"/>
              </a:rPr>
              <a:t>quelle sostenute in relazione all’immobile relativo al contratto</a:t>
            </a:r>
          </a:p>
          <a:p>
            <a:pPr marL="285750" indent="-285750" algn="just">
              <a:spcAft>
                <a:spcPts val="600"/>
              </a:spcAft>
              <a:buFont typeface="Wingdings" panose="05000000000000000000" pitchFamily="2" charset="2"/>
              <a:buChar char="§"/>
            </a:pPr>
            <a:r>
              <a:rPr lang="it-IT" sz="1800" b="1" i="1" u="none" strike="noStrike" baseline="0" dirty="0">
                <a:solidFill>
                  <a:srgbClr val="000000"/>
                </a:solidFill>
                <a:latin typeface="Tw Cen MT" panose="020B0602020104020603" pitchFamily="34" charset="0"/>
              </a:rPr>
              <a:t>«distanza di 100 km»: </a:t>
            </a:r>
            <a:r>
              <a:rPr lang="it-IT" sz="1800" b="0" u="none" strike="noStrike" baseline="0" dirty="0">
                <a:solidFill>
                  <a:srgbClr val="000000"/>
                </a:solidFill>
                <a:latin typeface="Tw Cen MT" panose="020B0602020104020603" pitchFamily="34" charset="0"/>
              </a:rPr>
              <a:t>occorre tenere conto del</a:t>
            </a:r>
            <a:r>
              <a:rPr lang="it-IT" dirty="0">
                <a:solidFill>
                  <a:srgbClr val="000000"/>
                </a:solidFill>
                <a:latin typeface="Tw Cen MT" panose="020B0602020104020603" pitchFamily="34" charset="0"/>
              </a:rPr>
              <a:t>la distanza kilometrica più breve tra i due Comuni, calcolata con riferimento a una qualsiasi delle vie di comunicazione (ad es. ferroviaria o stradale)</a:t>
            </a:r>
            <a:endParaRPr lang="it-IT" sz="1800" b="0" i="1" u="none" strike="noStrike" baseline="0" dirty="0">
              <a:solidFill>
                <a:srgbClr val="000000"/>
              </a:solidFill>
              <a:latin typeface="Tw Cen MT" panose="020B0602020104020603" pitchFamily="34" charset="0"/>
            </a:endParaRPr>
          </a:p>
        </p:txBody>
      </p:sp>
    </p:spTree>
    <p:extLst>
      <p:ext uri="{BB962C8B-B14F-4D97-AF65-F5344CB8AC3E}">
        <p14:creationId xmlns:p14="http://schemas.microsoft.com/office/powerpoint/2010/main" val="25185667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D797F-1C5C-7BA5-2F6A-1E459211CC91}"/>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EC1D6D8F-1366-A28C-52BD-91716939BFA0}"/>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41</a:t>
            </a:fld>
            <a:endParaRPr lang="it-IT" dirty="0"/>
          </a:p>
        </p:txBody>
      </p:sp>
      <p:sp>
        <p:nvSpPr>
          <p:cNvPr id="3" name="CasellaDiTesto 2">
            <a:extLst>
              <a:ext uri="{FF2B5EF4-FFF2-40B4-BE49-F238E27FC236}">
                <a16:creationId xmlns:a16="http://schemas.microsoft.com/office/drawing/2014/main" id="{A28AC844-7397-25AB-A161-F21FF18BBE5D}"/>
              </a:ext>
            </a:extLst>
          </p:cNvPr>
          <p:cNvSpPr txBox="1"/>
          <p:nvPr/>
        </p:nvSpPr>
        <p:spPr>
          <a:xfrm>
            <a:off x="2593491" y="1757490"/>
            <a:ext cx="6291196" cy="430887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spcAft>
                <a:spcPts val="1200"/>
              </a:spcAft>
              <a:buFont typeface="Wingdings" panose="05000000000000000000" pitchFamily="2" charset="2"/>
              <a:buChar char="§"/>
            </a:pPr>
            <a:r>
              <a:rPr lang="it-IT" dirty="0">
                <a:solidFill>
                  <a:srgbClr val="000000"/>
                </a:solidFill>
                <a:latin typeface="Tw Cen MT" panose="020B0602020104020603" pitchFamily="34" charset="0"/>
              </a:rPr>
              <a:t>tale limite deve essere riferito ai ventiquattro mesi decorrenti dalla data di assunzione.</a:t>
            </a:r>
          </a:p>
          <a:p>
            <a:pPr marL="285750" indent="-285750" algn="just">
              <a:spcAft>
                <a:spcPts val="1200"/>
              </a:spcAft>
              <a:buFont typeface="Wingdings" panose="05000000000000000000" pitchFamily="2" charset="2"/>
              <a:buChar char="§"/>
            </a:pPr>
            <a:r>
              <a:rPr lang="it-IT" sz="1800" b="0" u="none" strike="noStrike" baseline="0" dirty="0">
                <a:solidFill>
                  <a:srgbClr val="000000"/>
                </a:solidFill>
                <a:latin typeface="Tw Cen MT" panose="020B0602020104020603" pitchFamily="34" charset="0"/>
              </a:rPr>
              <a:t>La somma non può superare Euro 5.000 </a:t>
            </a:r>
            <a:r>
              <a:rPr lang="it-IT" dirty="0">
                <a:solidFill>
                  <a:srgbClr val="000000"/>
                </a:solidFill>
                <a:latin typeface="Tw Cen MT" panose="020B0602020104020603" pitchFamily="34" charset="0"/>
              </a:rPr>
              <a:t>per ciascuna annualità. Se a fronte di una spesa di 10.000, nel primo anno sono rimborsati Euro 4.000, il secondo anno </a:t>
            </a:r>
            <a:r>
              <a:rPr lang="it-IT" b="1" dirty="0">
                <a:solidFill>
                  <a:srgbClr val="000000"/>
                </a:solidFill>
                <a:latin typeface="Tw Cen MT" panose="020B0602020104020603" pitchFamily="34" charset="0"/>
              </a:rPr>
              <a:t>NON</a:t>
            </a:r>
            <a:r>
              <a:rPr lang="it-IT" dirty="0">
                <a:solidFill>
                  <a:srgbClr val="000000"/>
                </a:solidFill>
                <a:latin typeface="Tw Cen MT" panose="020B0602020104020603" pitchFamily="34" charset="0"/>
              </a:rPr>
              <a:t> è possibile erogare Euro 6.000.</a:t>
            </a:r>
          </a:p>
          <a:p>
            <a:pPr marL="285750" indent="-285750" algn="just">
              <a:spcAft>
                <a:spcPts val="1200"/>
              </a:spcAft>
              <a:buFont typeface="Wingdings" panose="05000000000000000000" pitchFamily="2" charset="2"/>
              <a:buChar char="§"/>
            </a:pPr>
            <a:r>
              <a:rPr lang="it-IT" sz="1800" b="0" u="none" strike="noStrike" baseline="0" dirty="0">
                <a:solidFill>
                  <a:srgbClr val="000000"/>
                </a:solidFill>
                <a:latin typeface="Tw Cen MT" panose="020B0602020104020603" pitchFamily="34" charset="0"/>
              </a:rPr>
              <a:t>Il lavoratore </a:t>
            </a:r>
            <a:r>
              <a:rPr lang="it-IT" dirty="0">
                <a:solidFill>
                  <a:srgbClr val="000000"/>
                </a:solidFill>
                <a:latin typeface="Tw Cen MT" panose="020B0602020104020603" pitchFamily="34" charset="0"/>
              </a:rPr>
              <a:t>ha l’onere di rilasciare apposita autocertificazione (DPR 445/2000) circa il luogo di residenza</a:t>
            </a:r>
          </a:p>
          <a:p>
            <a:pPr marL="285750" indent="-285750" algn="just">
              <a:spcAft>
                <a:spcPts val="1200"/>
              </a:spcAft>
              <a:buFont typeface="Wingdings" panose="05000000000000000000" pitchFamily="2" charset="2"/>
              <a:buChar char="§"/>
            </a:pPr>
            <a:r>
              <a:rPr lang="it-IT" dirty="0">
                <a:solidFill>
                  <a:srgbClr val="000000"/>
                </a:solidFill>
                <a:latin typeface="Tw Cen MT" panose="020B0602020104020603" pitchFamily="34" charset="0"/>
              </a:rPr>
              <a:t>La residenza va trasferita entro il termine di effettuazione delle operazioni di conguaglio nell’anno in cui sono erogate per la prima volta le somme</a:t>
            </a:r>
          </a:p>
          <a:p>
            <a:pPr marL="285750" indent="-285750" algn="just">
              <a:spcAft>
                <a:spcPts val="1200"/>
              </a:spcAft>
              <a:buFont typeface="Wingdings" panose="05000000000000000000" pitchFamily="2" charset="2"/>
              <a:buChar char="§"/>
            </a:pPr>
            <a:r>
              <a:rPr lang="it-IT" sz="1800" b="0" u="none" strike="noStrike" baseline="0" dirty="0">
                <a:solidFill>
                  <a:srgbClr val="000000"/>
                </a:solidFill>
                <a:latin typeface="Tw Cen MT" panose="020B0602020104020603" pitchFamily="34" charset="0"/>
              </a:rPr>
              <a:t>L’importo costituisce una franchigia. Al superamento è assoggettato a tassazione solo la parte eccedente.</a:t>
            </a:r>
          </a:p>
        </p:txBody>
      </p:sp>
      <p:sp>
        <p:nvSpPr>
          <p:cNvPr id="4" name="CasellaDiTesto 3">
            <a:extLst>
              <a:ext uri="{FF2B5EF4-FFF2-40B4-BE49-F238E27FC236}">
                <a16:creationId xmlns:a16="http://schemas.microsoft.com/office/drawing/2014/main" id="{24743C83-F84B-1A62-462E-5202F1024578}"/>
              </a:ext>
            </a:extLst>
          </p:cNvPr>
          <p:cNvSpPr txBox="1"/>
          <p:nvPr/>
        </p:nvSpPr>
        <p:spPr>
          <a:xfrm>
            <a:off x="169940" y="3245474"/>
            <a:ext cx="1584176"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it-IT" dirty="0">
                <a:latin typeface="Tw Cen MT" panose="020B0602020104020603" pitchFamily="34" charset="0"/>
              </a:rPr>
              <a:t>In merito al limite di 5.000 euro annui</a:t>
            </a:r>
          </a:p>
        </p:txBody>
      </p:sp>
      <p:sp>
        <p:nvSpPr>
          <p:cNvPr id="5" name="Freccia a destra 4">
            <a:extLst>
              <a:ext uri="{FF2B5EF4-FFF2-40B4-BE49-F238E27FC236}">
                <a16:creationId xmlns:a16="http://schemas.microsoft.com/office/drawing/2014/main" id="{01497EFF-440B-A641-36E2-D3AE584A1263}"/>
              </a:ext>
            </a:extLst>
          </p:cNvPr>
          <p:cNvSpPr/>
          <p:nvPr/>
        </p:nvSpPr>
        <p:spPr>
          <a:xfrm>
            <a:off x="1925672" y="3502352"/>
            <a:ext cx="576064" cy="409574"/>
          </a:xfrm>
          <a:prstGeom prst="rightArrow">
            <a:avLst/>
          </a:prstGeom>
          <a:solidFill>
            <a:srgbClr val="258F9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w Cen MT" panose="020B0602020104020603" pitchFamily="34" charset="0"/>
            </a:endParaRPr>
          </a:p>
        </p:txBody>
      </p:sp>
      <p:sp>
        <p:nvSpPr>
          <p:cNvPr id="2" name="Rectangle 2">
            <a:extLst>
              <a:ext uri="{FF2B5EF4-FFF2-40B4-BE49-F238E27FC236}">
                <a16:creationId xmlns:a16="http://schemas.microsoft.com/office/drawing/2014/main" id="{936C83A6-907B-2C0F-25F5-FFCBE8FF2AA4}"/>
              </a:ext>
            </a:extLst>
          </p:cNvPr>
          <p:cNvSpPr txBox="1">
            <a:spLocks/>
          </p:cNvSpPr>
          <p:nvPr/>
        </p:nvSpPr>
        <p:spPr>
          <a:xfrm>
            <a:off x="251520" y="1052513"/>
            <a:ext cx="8496944"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400" b="1" dirty="0">
                <a:solidFill>
                  <a:srgbClr val="258F96"/>
                </a:solidFill>
                <a:latin typeface="Tw Cen MT" panose="020B0602020104020603" pitchFamily="34" charset="0"/>
                <a:ea typeface="ＭＳ Ｐゴシック" pitchFamily="34" charset="-128"/>
              </a:rPr>
              <a:t>SPESE EROGATE O RIMBORSATE AI LAVORATORI TRASFERITI</a:t>
            </a:r>
          </a:p>
        </p:txBody>
      </p:sp>
    </p:spTree>
    <p:extLst>
      <p:ext uri="{BB962C8B-B14F-4D97-AF65-F5344CB8AC3E}">
        <p14:creationId xmlns:p14="http://schemas.microsoft.com/office/powerpoint/2010/main" val="36867782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36EDE-081E-17E5-9869-D372653D43C0}"/>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A42E77C4-B065-25B1-BFA8-25EB908F0CAF}"/>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42</a:t>
            </a:fld>
            <a:endParaRPr lang="it-IT" dirty="0"/>
          </a:p>
        </p:txBody>
      </p:sp>
      <p:sp>
        <p:nvSpPr>
          <p:cNvPr id="6" name="Rectangle 2">
            <a:extLst>
              <a:ext uri="{FF2B5EF4-FFF2-40B4-BE49-F238E27FC236}">
                <a16:creationId xmlns:a16="http://schemas.microsoft.com/office/drawing/2014/main" id="{25578B34-FF87-B7EE-6976-5DB1FD6DBA06}"/>
              </a:ext>
            </a:extLst>
          </p:cNvPr>
          <p:cNvSpPr txBox="1">
            <a:spLocks/>
          </p:cNvSpPr>
          <p:nvPr/>
        </p:nvSpPr>
        <p:spPr>
          <a:xfrm>
            <a:off x="251520" y="1196752"/>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800" b="1" dirty="0">
                <a:solidFill>
                  <a:srgbClr val="258F96"/>
                </a:solidFill>
                <a:latin typeface="Tw Cen MT" panose="020B0602020104020603" pitchFamily="34" charset="0"/>
                <a:ea typeface="ＭＳ Ｐゴシック" pitchFamily="34" charset="-128"/>
              </a:rPr>
              <a:t>RELAZIONE TRA LE DUE MISURE</a:t>
            </a:r>
          </a:p>
        </p:txBody>
      </p:sp>
      <p:sp>
        <p:nvSpPr>
          <p:cNvPr id="3" name="CasellaDiTesto 2">
            <a:extLst>
              <a:ext uri="{FF2B5EF4-FFF2-40B4-BE49-F238E27FC236}">
                <a16:creationId xmlns:a16="http://schemas.microsoft.com/office/drawing/2014/main" id="{0C29AC65-3E69-FA65-9130-D63675A65971}"/>
              </a:ext>
            </a:extLst>
          </p:cNvPr>
          <p:cNvSpPr txBox="1"/>
          <p:nvPr/>
        </p:nvSpPr>
        <p:spPr>
          <a:xfrm>
            <a:off x="539552" y="2184610"/>
            <a:ext cx="7922518" cy="329320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spcAft>
                <a:spcPts val="1200"/>
              </a:spcAft>
            </a:pPr>
            <a:r>
              <a:rPr lang="it-IT" sz="1800" b="0" u="none" strike="noStrike" baseline="0" dirty="0">
                <a:solidFill>
                  <a:srgbClr val="000000"/>
                </a:solidFill>
                <a:latin typeface="Tw Cen MT" panose="020B0602020104020603" pitchFamily="34" charset="0"/>
              </a:rPr>
              <a:t>Agenzia delle Entrate – Circolare n. 4/2025:</a:t>
            </a:r>
          </a:p>
          <a:p>
            <a:pPr algn="just">
              <a:spcAft>
                <a:spcPts val="1200"/>
              </a:spcAft>
            </a:pPr>
            <a:r>
              <a:rPr lang="it-IT" dirty="0">
                <a:solidFill>
                  <a:srgbClr val="000000"/>
                </a:solidFill>
                <a:latin typeface="Tw Cen MT" panose="020B0602020104020603" pitchFamily="34" charset="0"/>
              </a:rPr>
              <a:t>«</a:t>
            </a:r>
            <a:r>
              <a:rPr lang="it-IT" i="1" dirty="0">
                <a:solidFill>
                  <a:srgbClr val="000000"/>
                </a:solidFill>
                <a:latin typeface="Tw Cen MT" panose="020B0602020104020603" pitchFamily="34" charset="0"/>
              </a:rPr>
              <a:t>In assenza di una specifica previsione, si ritiene che le agevolazioni previste nelle disposizioni di cui ai commi da 386 a 389 e quelle di cui ai commi 390 e 391 siano autonome e cumulabili, ancorché possano riguardare spese della medesima natura, fermo restando che l’importo del rimborso non può essere superiore al costo effettivamente sostenuto dal lavoratore. Al riguardo, si precisa che il datore di lavoro deve indicare separatamente l’importo del valore dei beni ceduti, dei servizi prestati e delle somme erogate o rimborsate ai sensi delle diverse disposizioni agevolative; ciò al fine di quantificare il corretto importo che deve concorrere alla determinazione del reddito di lavoro dipendente ai sensi dell’art. 51 del TUIR in caso di superamento dei rispettivi limiti»</a:t>
            </a:r>
            <a:endParaRPr lang="it-IT" sz="1800" b="0" i="1" u="none" strike="noStrike" baseline="0" dirty="0">
              <a:solidFill>
                <a:srgbClr val="000000"/>
              </a:solidFill>
              <a:latin typeface="Tw Cen MT" panose="020B0602020104020603" pitchFamily="34" charset="0"/>
            </a:endParaRPr>
          </a:p>
        </p:txBody>
      </p:sp>
    </p:spTree>
    <p:extLst>
      <p:ext uri="{BB962C8B-B14F-4D97-AF65-F5344CB8AC3E}">
        <p14:creationId xmlns:p14="http://schemas.microsoft.com/office/powerpoint/2010/main" val="16762119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90DD9-1F1A-C874-DB2E-200A91CB8A6C}"/>
            </a:ext>
          </a:extLst>
        </p:cNvPr>
        <p:cNvGrpSpPr/>
        <p:nvPr/>
      </p:nvGrpSpPr>
      <p:grpSpPr>
        <a:xfrm>
          <a:off x="0" y="0"/>
          <a:ext cx="0" cy="0"/>
          <a:chOff x="0" y="0"/>
          <a:chExt cx="0" cy="0"/>
        </a:xfrm>
      </p:grpSpPr>
      <p:sp>
        <p:nvSpPr>
          <p:cNvPr id="8" name="Segnaposto numero diapositiva 3">
            <a:extLst>
              <a:ext uri="{FF2B5EF4-FFF2-40B4-BE49-F238E27FC236}">
                <a16:creationId xmlns:a16="http://schemas.microsoft.com/office/drawing/2014/main" id="{E358A58D-2927-B893-80FE-7BE6B4950B37}"/>
              </a:ext>
            </a:extLst>
          </p:cNvPr>
          <p:cNvSpPr>
            <a:spLocks noGrp="1"/>
          </p:cNvSpPr>
          <p:nvPr>
            <p:ph type="sldNum" sz="quarter" idx="4"/>
          </p:nvPr>
        </p:nvSpPr>
        <p:spPr>
          <a:xfrm>
            <a:off x="8694948" y="6476845"/>
            <a:ext cx="341548" cy="252354"/>
          </a:xfrm>
        </p:spPr>
        <p:txBody>
          <a:bodyPr/>
          <a:lstStyle/>
          <a:p>
            <a:fld id="{CED3AD7C-6C82-42B1-BD72-B96BDDF1B4B9}" type="slidenum">
              <a:rPr lang="it-IT" smtClean="0"/>
              <a:pPr/>
              <a:t>43</a:t>
            </a:fld>
            <a:endParaRPr lang="it-IT" dirty="0"/>
          </a:p>
        </p:txBody>
      </p:sp>
      <p:sp>
        <p:nvSpPr>
          <p:cNvPr id="6" name="Rectangle 2">
            <a:extLst>
              <a:ext uri="{FF2B5EF4-FFF2-40B4-BE49-F238E27FC236}">
                <a16:creationId xmlns:a16="http://schemas.microsoft.com/office/drawing/2014/main" id="{54975D9E-798D-4DE2-4E2A-6C1058C1B8B4}"/>
              </a:ext>
            </a:extLst>
          </p:cNvPr>
          <p:cNvSpPr txBox="1">
            <a:spLocks/>
          </p:cNvSpPr>
          <p:nvPr/>
        </p:nvSpPr>
        <p:spPr>
          <a:xfrm>
            <a:off x="251520" y="1052736"/>
            <a:ext cx="7922518" cy="40957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084687">
              <a:lnSpc>
                <a:spcPts val="2655"/>
              </a:lnSpc>
              <a:defRPr/>
            </a:pPr>
            <a:r>
              <a:rPr lang="en-GB" sz="2800" b="1" dirty="0">
                <a:solidFill>
                  <a:srgbClr val="258F96"/>
                </a:solidFill>
                <a:latin typeface="Tw Cen MT" panose="020B0602020104020603" pitchFamily="34" charset="0"/>
                <a:ea typeface="ＭＳ Ｐゴシック" pitchFamily="34" charset="-128"/>
              </a:rPr>
              <a:t>RELAZIONE TRA LE DUE MISURE</a:t>
            </a:r>
          </a:p>
        </p:txBody>
      </p:sp>
      <p:sp>
        <p:nvSpPr>
          <p:cNvPr id="3" name="CasellaDiTesto 2">
            <a:extLst>
              <a:ext uri="{FF2B5EF4-FFF2-40B4-BE49-F238E27FC236}">
                <a16:creationId xmlns:a16="http://schemas.microsoft.com/office/drawing/2014/main" id="{786BF29C-1BA3-1212-EAA4-3C4173988D4B}"/>
              </a:ext>
            </a:extLst>
          </p:cNvPr>
          <p:cNvSpPr txBox="1"/>
          <p:nvPr/>
        </p:nvSpPr>
        <p:spPr>
          <a:xfrm>
            <a:off x="575556" y="1772816"/>
            <a:ext cx="7992888" cy="249299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spcAft>
                <a:spcPts val="1200"/>
              </a:spcAft>
            </a:pPr>
            <a:r>
              <a:rPr lang="it-IT" i="1" dirty="0">
                <a:solidFill>
                  <a:srgbClr val="000000"/>
                </a:solidFill>
                <a:latin typeface="Tw Cen MT" panose="020B0602020104020603" pitchFamily="34" charset="0"/>
              </a:rPr>
              <a:t>Si consideri il seguente esempio (Par. 2.7 – Circ. </a:t>
            </a:r>
            <a:r>
              <a:rPr lang="it-IT" i="1">
                <a:solidFill>
                  <a:srgbClr val="000000"/>
                </a:solidFill>
                <a:latin typeface="Tw Cen MT" panose="020B0602020104020603" pitchFamily="34" charset="0"/>
              </a:rPr>
              <a:t>AE n. 4/2025</a:t>
            </a:r>
            <a:r>
              <a:rPr lang="it-IT" i="1" dirty="0">
                <a:solidFill>
                  <a:srgbClr val="000000"/>
                </a:solidFill>
                <a:latin typeface="Tw Cen MT" panose="020B0602020104020603" pitchFamily="34" charset="0"/>
              </a:rPr>
              <a:t>)</a:t>
            </a:r>
          </a:p>
          <a:p>
            <a:pPr marL="285750" indent="-285750" algn="just">
              <a:spcAft>
                <a:spcPts val="1200"/>
              </a:spcAft>
              <a:buFont typeface="Wingdings" panose="05000000000000000000" pitchFamily="2" charset="2"/>
              <a:buChar char="§"/>
            </a:pPr>
            <a:r>
              <a:rPr lang="it-IT" sz="1800" b="0" u="none" strike="noStrike" baseline="0" dirty="0">
                <a:solidFill>
                  <a:srgbClr val="000000"/>
                </a:solidFill>
                <a:latin typeface="Tw Cen MT" panose="020B0602020104020603" pitchFamily="34" charset="0"/>
              </a:rPr>
              <a:t>Canone annuo di locazione pari ad Euro 12.000</a:t>
            </a:r>
          </a:p>
          <a:p>
            <a:pPr marL="285750" indent="-285750" algn="just">
              <a:spcAft>
                <a:spcPts val="1200"/>
              </a:spcAft>
              <a:buFont typeface="Wingdings" panose="05000000000000000000" pitchFamily="2" charset="2"/>
              <a:buChar char="§"/>
            </a:pPr>
            <a:r>
              <a:rPr lang="it-IT" dirty="0">
                <a:solidFill>
                  <a:srgbClr val="000000"/>
                </a:solidFill>
                <a:latin typeface="Tw Cen MT" panose="020B0602020104020603" pitchFamily="34" charset="0"/>
              </a:rPr>
              <a:t>Il lavoratore ha un figlio a carico</a:t>
            </a:r>
          </a:p>
          <a:p>
            <a:pPr marL="285750" indent="-285750" algn="just">
              <a:spcAft>
                <a:spcPts val="1200"/>
              </a:spcAft>
              <a:buFont typeface="Wingdings" panose="05000000000000000000" pitchFamily="2" charset="2"/>
              <a:buChar char="§"/>
            </a:pPr>
            <a:r>
              <a:rPr lang="it-IT" sz="1800" b="0" u="none" strike="noStrike" baseline="0" dirty="0">
                <a:solidFill>
                  <a:srgbClr val="000000"/>
                </a:solidFill>
                <a:latin typeface="Tw Cen MT" panose="020B0602020104020603" pitchFamily="34" charset="0"/>
              </a:rPr>
              <a:t>Il datore di lavoro eroga al lavoratore Euro 9.000 a titolo di rimborso delle spese sostenute per il pagamento dei canoni di locazione, di cui Euro 6.000 a titolo di spesa per il lavoratore trasferito ed Euro 3.000 tra quelle rientranti nel limite di esenzione di Euro 1.000 (2.000 per chi ha figli a carico)</a:t>
            </a:r>
          </a:p>
        </p:txBody>
      </p:sp>
      <p:sp>
        <p:nvSpPr>
          <p:cNvPr id="2" name="CasellaDiTesto 1">
            <a:extLst>
              <a:ext uri="{FF2B5EF4-FFF2-40B4-BE49-F238E27FC236}">
                <a16:creationId xmlns:a16="http://schemas.microsoft.com/office/drawing/2014/main" id="{077F59BC-EDA1-EFD0-9231-D24C780502EC}"/>
              </a:ext>
            </a:extLst>
          </p:cNvPr>
          <p:cNvSpPr txBox="1"/>
          <p:nvPr/>
        </p:nvSpPr>
        <p:spPr>
          <a:xfrm>
            <a:off x="1151621" y="4429192"/>
            <a:ext cx="7416823" cy="2339102"/>
          </a:xfrm>
          <a:prstGeom prst="rect">
            <a:avLst/>
          </a:prstGeom>
          <a:solidFill>
            <a:schemeClr val="bg1"/>
          </a:solidFill>
          <a:ln w="12700">
            <a:solidFill>
              <a:srgbClr val="C00000"/>
            </a:solidFill>
            <a:prstDash val="dash"/>
          </a:ln>
        </p:spPr>
        <p:txBody>
          <a:bodyPr wrap="square" rtlCol="0">
            <a:spAutoFit/>
          </a:bodyPr>
          <a:lstStyle/>
          <a:p>
            <a:pPr algn="just">
              <a:spcAft>
                <a:spcPts val="750"/>
              </a:spcAft>
            </a:pPr>
            <a:r>
              <a:rPr lang="it-IT" b="1" dirty="0">
                <a:latin typeface="Tw Cen MT" panose="020B0602020104020603" pitchFamily="34" charset="0"/>
              </a:rPr>
              <a:t>Considerato che una rappresenta una misura rappresenta una franchigia e l’altra un limite generale di esenzione, il lavoratore dovrà assoggettare a tassazione Euro 4.000 dati da:</a:t>
            </a:r>
          </a:p>
          <a:p>
            <a:pPr marL="285750" indent="-285750" algn="just">
              <a:spcAft>
                <a:spcPts val="750"/>
              </a:spcAft>
              <a:buFont typeface="Wingdings" panose="05000000000000000000" pitchFamily="2" charset="2"/>
              <a:buChar char="§"/>
            </a:pPr>
            <a:r>
              <a:rPr lang="it-IT" b="1" dirty="0">
                <a:latin typeface="Tw Cen MT" panose="020B0602020104020603" pitchFamily="34" charset="0"/>
              </a:rPr>
              <a:t>Euro 1.000 (differenza tra 6.000 rimborsate e 5.000 limite della </a:t>
            </a:r>
            <a:r>
              <a:rPr lang="it-IT" b="1" dirty="0" err="1">
                <a:latin typeface="Tw Cen MT" panose="020B0602020104020603" pitchFamily="34" charset="0"/>
              </a:rPr>
              <a:t>franchgia</a:t>
            </a:r>
            <a:r>
              <a:rPr lang="it-IT" b="1" dirty="0">
                <a:latin typeface="Tw Cen MT" panose="020B0602020104020603" pitchFamily="34" charset="0"/>
              </a:rPr>
              <a:t>)</a:t>
            </a:r>
          </a:p>
          <a:p>
            <a:pPr marL="285750" indent="-285750" algn="just">
              <a:spcAft>
                <a:spcPts val="750"/>
              </a:spcAft>
              <a:buFont typeface="Wingdings" panose="05000000000000000000" pitchFamily="2" charset="2"/>
              <a:buChar char="§"/>
            </a:pPr>
            <a:r>
              <a:rPr lang="it-IT" b="1" dirty="0">
                <a:latin typeface="Tw Cen MT" panose="020B0602020104020603" pitchFamily="34" charset="0"/>
              </a:rPr>
              <a:t>Euro 3.000 in quanto il limite di esenzione di Euro 2.000 è stato superato</a:t>
            </a:r>
          </a:p>
          <a:p>
            <a:pPr algn="just">
              <a:spcAft>
                <a:spcPts val="750"/>
              </a:spcAft>
            </a:pPr>
            <a:endParaRPr lang="it-IT" b="1" dirty="0">
              <a:latin typeface="Tw Cen MT" panose="020B0602020104020603" pitchFamily="34" charset="0"/>
            </a:endParaRPr>
          </a:p>
        </p:txBody>
      </p:sp>
      <p:pic>
        <p:nvPicPr>
          <p:cNvPr id="4" name="Elemento grafico 3" descr="Mano alzata contorno">
            <a:extLst>
              <a:ext uri="{FF2B5EF4-FFF2-40B4-BE49-F238E27FC236}">
                <a16:creationId xmlns:a16="http://schemas.microsoft.com/office/drawing/2014/main" id="{9F4F7948-BF4C-764E-DD23-76495E2A8A7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6720" y="5275577"/>
            <a:ext cx="792088" cy="646331"/>
          </a:xfrm>
          <a:prstGeom prst="rect">
            <a:avLst/>
          </a:prstGeom>
        </p:spPr>
      </p:pic>
    </p:spTree>
    <p:extLst>
      <p:ext uri="{BB962C8B-B14F-4D97-AF65-F5344CB8AC3E}">
        <p14:creationId xmlns:p14="http://schemas.microsoft.com/office/powerpoint/2010/main" val="20905878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78DB0491-D94A-445E-91AF-776652356AEF}"/>
              </a:ext>
            </a:extLst>
          </p:cNvPr>
          <p:cNvSpPr txBox="1"/>
          <p:nvPr/>
        </p:nvSpPr>
        <p:spPr>
          <a:xfrm>
            <a:off x="251520" y="1412776"/>
            <a:ext cx="8640960" cy="4959499"/>
          </a:xfrm>
          <a:prstGeom prst="rect">
            <a:avLst/>
          </a:prstGeom>
          <a:noFill/>
        </p:spPr>
        <p:txBody>
          <a:bodyPr wrap="square" rtlCol="0">
            <a:spAutoFit/>
          </a:bodyPr>
          <a:lstStyle/>
          <a:p>
            <a:pPr algn="ctr">
              <a:lnSpc>
                <a:spcPct val="150000"/>
              </a:lnSpc>
            </a:pPr>
            <a:endParaRPr lang="it-IT" sz="2400" b="1" i="1" dirty="0">
              <a:solidFill>
                <a:srgbClr val="4D4D4D"/>
              </a:solidFill>
              <a:latin typeface="Tw Cen MT" panose="020B0602020104020603" pitchFamily="34" charset="0"/>
            </a:endParaRPr>
          </a:p>
          <a:p>
            <a:pPr algn="ctr">
              <a:lnSpc>
                <a:spcPct val="150000"/>
              </a:lnSpc>
            </a:pPr>
            <a:r>
              <a:rPr lang="it-IT" sz="4800" b="1" i="1" dirty="0">
                <a:solidFill>
                  <a:schemeClr val="tx2">
                    <a:lumMod val="50000"/>
                  </a:schemeClr>
                </a:solidFill>
                <a:latin typeface="Tw Cen MT" panose="020B0602020104020603" pitchFamily="34" charset="0"/>
              </a:rPr>
              <a:t>Grazie dell’attenzione</a:t>
            </a:r>
          </a:p>
          <a:p>
            <a:pPr lvl="0" eaLnBrk="0" fontAlgn="base" hangingPunct="0">
              <a:lnSpc>
                <a:spcPct val="130000"/>
              </a:lnSpc>
              <a:spcBef>
                <a:spcPct val="0"/>
              </a:spcBef>
              <a:spcAft>
                <a:spcPct val="0"/>
              </a:spcAft>
            </a:pPr>
            <a:endParaRPr lang="it-IT" altLang="zh-TW" sz="2000" b="1" dirty="0">
              <a:latin typeface="Tw Cen MT" panose="020B0602020104020603" pitchFamily="34" charset="0"/>
              <a:ea typeface="Tahoma" panose="020B0604030504040204" pitchFamily="34" charset="0"/>
              <a:cs typeface="Calibri" panose="020F0502020204030204" pitchFamily="34" charset="0"/>
            </a:endParaRPr>
          </a:p>
          <a:p>
            <a:pPr lvl="0" eaLnBrk="0" fontAlgn="base" hangingPunct="0">
              <a:lnSpc>
                <a:spcPct val="130000"/>
              </a:lnSpc>
              <a:spcBef>
                <a:spcPct val="0"/>
              </a:spcBef>
              <a:spcAft>
                <a:spcPct val="0"/>
              </a:spcAft>
            </a:pPr>
            <a:endParaRPr lang="it-IT" altLang="zh-TW" sz="2000" b="1" dirty="0">
              <a:latin typeface="Tw Cen MT" panose="020B0602020104020603" pitchFamily="34" charset="0"/>
              <a:ea typeface="Tahoma" panose="020B0604030504040204" pitchFamily="34" charset="0"/>
              <a:cs typeface="Calibri" panose="020F0502020204030204" pitchFamily="34" charset="0"/>
            </a:endParaRPr>
          </a:p>
          <a:p>
            <a:pPr lvl="0" eaLnBrk="0" fontAlgn="base" hangingPunct="0">
              <a:lnSpc>
                <a:spcPct val="130000"/>
              </a:lnSpc>
              <a:spcBef>
                <a:spcPct val="0"/>
              </a:spcBef>
              <a:spcAft>
                <a:spcPct val="0"/>
              </a:spcAft>
            </a:pPr>
            <a:endParaRPr lang="it-IT" altLang="zh-TW" sz="2000" b="1" dirty="0">
              <a:latin typeface="Tw Cen MT" panose="020B0602020104020603" pitchFamily="34" charset="0"/>
              <a:ea typeface="Tahoma" panose="020B0604030504040204" pitchFamily="34" charset="0"/>
              <a:cs typeface="Calibri" panose="020F0502020204030204" pitchFamily="34" charset="0"/>
            </a:endParaRPr>
          </a:p>
          <a:p>
            <a:pPr lvl="0" eaLnBrk="0" fontAlgn="base" hangingPunct="0">
              <a:lnSpc>
                <a:spcPct val="130000"/>
              </a:lnSpc>
              <a:spcBef>
                <a:spcPct val="0"/>
              </a:spcBef>
              <a:spcAft>
                <a:spcPct val="0"/>
              </a:spcAft>
            </a:pPr>
            <a:endParaRPr lang="it-IT" altLang="zh-TW" sz="2000" b="1" dirty="0">
              <a:latin typeface="Tw Cen MT" panose="020B0602020104020603" pitchFamily="34" charset="0"/>
              <a:ea typeface="Tahoma" panose="020B0604030504040204" pitchFamily="34" charset="0"/>
              <a:cs typeface="Calibri" panose="020F0502020204030204" pitchFamily="34" charset="0"/>
            </a:endParaRPr>
          </a:p>
          <a:p>
            <a:pPr lvl="0" fontAlgn="base">
              <a:lnSpc>
                <a:spcPct val="150000"/>
              </a:lnSpc>
              <a:spcBef>
                <a:spcPct val="0"/>
              </a:spcBef>
              <a:spcAft>
                <a:spcPct val="0"/>
              </a:spcAft>
            </a:pPr>
            <a:endParaRPr lang="it-IT" altLang="zh-TW" sz="2400" b="1" dirty="0">
              <a:solidFill>
                <a:schemeClr val="tx2">
                  <a:lumMod val="50000"/>
                </a:schemeClr>
              </a:solidFill>
              <a:latin typeface="Tw Cen MT" panose="020B0602020104020603" pitchFamily="34" charset="0"/>
            </a:endParaRPr>
          </a:p>
          <a:p>
            <a:pPr lvl="0" fontAlgn="base">
              <a:lnSpc>
                <a:spcPct val="150000"/>
              </a:lnSpc>
              <a:spcBef>
                <a:spcPct val="0"/>
              </a:spcBef>
              <a:spcAft>
                <a:spcPct val="0"/>
              </a:spcAft>
            </a:pPr>
            <a:endParaRPr lang="it-IT" altLang="zh-TW" sz="2400" b="1" dirty="0">
              <a:solidFill>
                <a:schemeClr val="tx2">
                  <a:lumMod val="50000"/>
                </a:schemeClr>
              </a:solidFill>
              <a:latin typeface="Tw Cen MT" panose="020B0602020104020603" pitchFamily="34" charset="0"/>
            </a:endParaRPr>
          </a:p>
          <a:p>
            <a:pPr lvl="0" fontAlgn="base">
              <a:lnSpc>
                <a:spcPct val="150000"/>
              </a:lnSpc>
              <a:spcBef>
                <a:spcPct val="0"/>
              </a:spcBef>
              <a:spcAft>
                <a:spcPct val="0"/>
              </a:spcAft>
            </a:pPr>
            <a:r>
              <a:rPr lang="it-IT" altLang="zh-TW" sz="2400" b="1" dirty="0">
                <a:solidFill>
                  <a:schemeClr val="tx2">
                    <a:lumMod val="50000"/>
                  </a:schemeClr>
                </a:solidFill>
                <a:latin typeface="Tw Cen MT" panose="020B0602020104020603" pitchFamily="34" charset="0"/>
              </a:rPr>
              <a:t>Dott. Carlo Dori: </a:t>
            </a:r>
            <a:r>
              <a:rPr lang="it-IT" altLang="zh-TW" sz="2400" dirty="0">
                <a:solidFill>
                  <a:srgbClr val="258F96"/>
                </a:solidFill>
                <a:latin typeface="Tw Cen MT" panose="020B0602020104020603" pitchFamily="34" charset="0"/>
              </a:rPr>
              <a:t>carlo.dori@studiopirola.com</a:t>
            </a:r>
          </a:p>
        </p:txBody>
      </p:sp>
    </p:spTree>
    <p:extLst>
      <p:ext uri="{BB962C8B-B14F-4D97-AF65-F5344CB8AC3E}">
        <p14:creationId xmlns:p14="http://schemas.microsoft.com/office/powerpoint/2010/main" val="3417835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10EFB-2ABE-7F87-9400-0E0C783B3EE6}"/>
            </a:ext>
          </a:extLst>
        </p:cNvPr>
        <p:cNvGrpSpPr/>
        <p:nvPr/>
      </p:nvGrpSpPr>
      <p:grpSpPr>
        <a:xfrm>
          <a:off x="0" y="0"/>
          <a:ext cx="0" cy="0"/>
          <a:chOff x="0" y="0"/>
          <a:chExt cx="0" cy="0"/>
        </a:xfrm>
      </p:grpSpPr>
      <p:sp>
        <p:nvSpPr>
          <p:cNvPr id="17410" name="Title 1">
            <a:extLst>
              <a:ext uri="{FF2B5EF4-FFF2-40B4-BE49-F238E27FC236}">
                <a16:creationId xmlns:a16="http://schemas.microsoft.com/office/drawing/2014/main" id="{BFB848FF-9B14-5CDE-D941-98CFCD5BAF2F}"/>
              </a:ext>
            </a:extLst>
          </p:cNvPr>
          <p:cNvSpPr>
            <a:spLocks noGrp="1"/>
          </p:cNvSpPr>
          <p:nvPr>
            <p:ph type="title"/>
          </p:nvPr>
        </p:nvSpPr>
        <p:spPr>
          <a:xfrm>
            <a:off x="383540" y="1194465"/>
            <a:ext cx="8283657" cy="759043"/>
          </a:xfrm>
        </p:spPr>
        <p:txBody>
          <a:bodyPr/>
          <a:lstStyle/>
          <a:p>
            <a:pPr algn="l"/>
            <a:r>
              <a:rPr lang="it-IT" sz="2800" b="1" dirty="0">
                <a:solidFill>
                  <a:srgbClr val="258F96"/>
                </a:solidFill>
                <a:latin typeface="Tw Cen MT" panose="020B0602020104020603" pitchFamily="34" charset="0"/>
                <a:ea typeface="ＭＳ Ｐゴシック" pitchFamily="34" charset="-128"/>
              </a:rPr>
              <a:t>DETRAZIONI</a:t>
            </a:r>
            <a:endParaRPr lang="it-IT" sz="3176" b="1" dirty="0">
              <a:solidFill>
                <a:srgbClr val="258F96"/>
              </a:solidFill>
              <a:latin typeface="Tw Cen MT" panose="020B0602020104020603" pitchFamily="34" charset="0"/>
              <a:ea typeface="ＭＳ Ｐゴシック" pitchFamily="34" charset="-128"/>
            </a:endParaRPr>
          </a:p>
        </p:txBody>
      </p:sp>
      <p:sp>
        <p:nvSpPr>
          <p:cNvPr id="17412" name="Slide Number Placeholder 2">
            <a:extLst>
              <a:ext uri="{FF2B5EF4-FFF2-40B4-BE49-F238E27FC236}">
                <a16:creationId xmlns:a16="http://schemas.microsoft.com/office/drawing/2014/main" id="{A1B38BFB-42EF-B711-2590-65076B8E5B29}"/>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5</a:t>
            </a:fld>
            <a:endParaRPr lang="en-US" sz="1200" dirty="0">
              <a:solidFill>
                <a:schemeClr val="tx2"/>
              </a:solidFill>
              <a:latin typeface="+mn-lt"/>
            </a:endParaRPr>
          </a:p>
        </p:txBody>
      </p:sp>
      <p:sp>
        <p:nvSpPr>
          <p:cNvPr id="9" name="Rectangle 3">
            <a:extLst>
              <a:ext uri="{FF2B5EF4-FFF2-40B4-BE49-F238E27FC236}">
                <a16:creationId xmlns:a16="http://schemas.microsoft.com/office/drawing/2014/main" id="{6B614C8D-275C-1E26-F523-10AA2A3DA6EB}"/>
              </a:ext>
            </a:extLst>
          </p:cNvPr>
          <p:cNvSpPr txBox="1">
            <a:spLocks/>
          </p:cNvSpPr>
          <p:nvPr/>
        </p:nvSpPr>
        <p:spPr>
          <a:xfrm>
            <a:off x="383540" y="2017553"/>
            <a:ext cx="8376920" cy="921748"/>
          </a:xfrm>
          <a:prstGeom prst="rect">
            <a:avLst/>
          </a:prstGeom>
          <a:solidFill>
            <a:schemeClr val="bg1"/>
          </a:solidFill>
          <a:ln>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dirty="0">
                <a:latin typeface="Tw Cen MT" panose="020B0602020104020603" pitchFamily="34" charset="0"/>
              </a:rPr>
              <a:t>Si assiste ad un innalzamento da Euro 1.880 ad Euro 1.955 della detrazione base applicabile ai redditi da lavoro dipendente ed assimilati</a:t>
            </a:r>
          </a:p>
        </p:txBody>
      </p:sp>
      <p:sp>
        <p:nvSpPr>
          <p:cNvPr id="3" name="Rectangle 3">
            <a:extLst>
              <a:ext uri="{FF2B5EF4-FFF2-40B4-BE49-F238E27FC236}">
                <a16:creationId xmlns:a16="http://schemas.microsoft.com/office/drawing/2014/main" id="{DE05A637-C338-95D3-FAC9-626E66EC60C1}"/>
              </a:ext>
            </a:extLst>
          </p:cNvPr>
          <p:cNvSpPr txBox="1">
            <a:spLocks/>
          </p:cNvSpPr>
          <p:nvPr/>
        </p:nvSpPr>
        <p:spPr>
          <a:xfrm>
            <a:off x="383540" y="3212976"/>
            <a:ext cx="8376920" cy="792088"/>
          </a:xfrm>
          <a:prstGeom prst="rect">
            <a:avLst/>
          </a:prstGeom>
          <a:solidFill>
            <a:schemeClr val="bg1"/>
          </a:solidFill>
          <a:ln>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dirty="0">
                <a:latin typeface="Tw Cen MT" panose="020B0602020104020603" pitchFamily="34" charset="0"/>
              </a:rPr>
              <a:t>Con ciò si ha l’ampliamento, fino ad Euro 8.500,00 dell’ammontare del reddito escluso da imposizione fiscale (</a:t>
            </a:r>
            <a:r>
              <a:rPr lang="it-IT" sz="2000" i="1" dirty="0">
                <a:latin typeface="Tw Cen MT" panose="020B0602020104020603" pitchFamily="34" charset="0"/>
              </a:rPr>
              <a:t>no tax area)</a:t>
            </a:r>
            <a:endParaRPr lang="it-IT" sz="2000" dirty="0">
              <a:latin typeface="Tw Cen MT" panose="020B0602020104020603" pitchFamily="34" charset="0"/>
            </a:endParaRPr>
          </a:p>
        </p:txBody>
      </p:sp>
      <p:graphicFrame>
        <p:nvGraphicFramePr>
          <p:cNvPr id="10" name="Tabella 9">
            <a:extLst>
              <a:ext uri="{FF2B5EF4-FFF2-40B4-BE49-F238E27FC236}">
                <a16:creationId xmlns:a16="http://schemas.microsoft.com/office/drawing/2014/main" id="{E85B4566-73A4-DC34-DC85-BE3FC79FB63D}"/>
              </a:ext>
            </a:extLst>
          </p:cNvPr>
          <p:cNvGraphicFramePr>
            <a:graphicFrameLocks noGrp="1"/>
          </p:cNvGraphicFramePr>
          <p:nvPr>
            <p:extLst>
              <p:ext uri="{D42A27DB-BD31-4B8C-83A1-F6EECF244321}">
                <p14:modId xmlns:p14="http://schemas.microsoft.com/office/powerpoint/2010/main" val="2251394901"/>
              </p:ext>
            </p:extLst>
          </p:nvPr>
        </p:nvGraphicFramePr>
        <p:xfrm>
          <a:off x="755577" y="4267370"/>
          <a:ext cx="7830852" cy="2392680"/>
        </p:xfrm>
        <a:graphic>
          <a:graphicData uri="http://schemas.openxmlformats.org/drawingml/2006/table">
            <a:tbl>
              <a:tblPr firstRow="1" bandRow="1">
                <a:tableStyleId>{93296810-A885-4BE3-A3E7-6D5BEEA58F35}</a:tableStyleId>
              </a:tblPr>
              <a:tblGrid>
                <a:gridCol w="3356410">
                  <a:extLst>
                    <a:ext uri="{9D8B030D-6E8A-4147-A177-3AD203B41FA5}">
                      <a16:colId xmlns:a16="http://schemas.microsoft.com/office/drawing/2014/main" val="269900214"/>
                    </a:ext>
                  </a:extLst>
                </a:gridCol>
                <a:gridCol w="4474442">
                  <a:extLst>
                    <a:ext uri="{9D8B030D-6E8A-4147-A177-3AD203B41FA5}">
                      <a16:colId xmlns:a16="http://schemas.microsoft.com/office/drawing/2014/main" val="160120972"/>
                    </a:ext>
                  </a:extLst>
                </a:gridCol>
              </a:tblGrid>
              <a:tr h="370840">
                <a:tc>
                  <a:txBody>
                    <a:bodyPr/>
                    <a:lstStyle/>
                    <a:p>
                      <a:pPr algn="ctr"/>
                      <a:r>
                        <a:rPr lang="it-IT" dirty="0">
                          <a:solidFill>
                            <a:schemeClr val="tx1"/>
                          </a:solidFill>
                        </a:rPr>
                        <a:t>Reddito</a:t>
                      </a:r>
                    </a:p>
                  </a:txBody>
                  <a:tcPr>
                    <a:solidFill>
                      <a:srgbClr val="BDFFE9"/>
                    </a:solidFill>
                  </a:tcPr>
                </a:tc>
                <a:tc>
                  <a:txBody>
                    <a:bodyPr/>
                    <a:lstStyle/>
                    <a:p>
                      <a:pPr algn="ctr"/>
                      <a:r>
                        <a:rPr lang="it-IT" dirty="0">
                          <a:solidFill>
                            <a:schemeClr val="tx1"/>
                          </a:solidFill>
                        </a:rPr>
                        <a:t>Importo della detrazione</a:t>
                      </a:r>
                    </a:p>
                  </a:txBody>
                  <a:tcPr>
                    <a:solidFill>
                      <a:srgbClr val="BDFFE9"/>
                    </a:solidFill>
                  </a:tcPr>
                </a:tc>
                <a:extLst>
                  <a:ext uri="{0D108BD9-81ED-4DB2-BD59-A6C34878D82A}">
                    <a16:rowId xmlns:a16="http://schemas.microsoft.com/office/drawing/2014/main" val="3049774967"/>
                  </a:ext>
                </a:extLst>
              </a:tr>
              <a:tr h="370840">
                <a:tc>
                  <a:txBody>
                    <a:bodyPr/>
                    <a:lstStyle/>
                    <a:p>
                      <a:r>
                        <a:rPr lang="it-IT" dirty="0">
                          <a:solidFill>
                            <a:schemeClr val="tx1"/>
                          </a:solidFill>
                        </a:rPr>
                        <a:t>Fino a 15.000</a:t>
                      </a:r>
                    </a:p>
                  </a:txBody>
                  <a:tcPr>
                    <a:solidFill>
                      <a:srgbClr val="BDFFE9"/>
                    </a:solidFill>
                  </a:tcPr>
                </a:tc>
                <a:tc>
                  <a:txBody>
                    <a:bodyPr/>
                    <a:lstStyle/>
                    <a:p>
                      <a:r>
                        <a:rPr lang="it-IT" dirty="0">
                          <a:solidFill>
                            <a:schemeClr val="tx1"/>
                          </a:solidFill>
                        </a:rPr>
                        <a:t>1.955 (non inferiore a 690 ovvero a 1.380 per rapporto a tempo determinato)</a:t>
                      </a:r>
                    </a:p>
                  </a:txBody>
                  <a:tcPr>
                    <a:solidFill>
                      <a:srgbClr val="BDFFE9"/>
                    </a:solidFill>
                  </a:tcPr>
                </a:tc>
                <a:extLst>
                  <a:ext uri="{0D108BD9-81ED-4DB2-BD59-A6C34878D82A}">
                    <a16:rowId xmlns:a16="http://schemas.microsoft.com/office/drawing/2014/main" val="1253776314"/>
                  </a:ext>
                </a:extLst>
              </a:tr>
              <a:tr h="370840">
                <a:tc>
                  <a:txBody>
                    <a:bodyPr/>
                    <a:lstStyle/>
                    <a:p>
                      <a:r>
                        <a:rPr lang="it-IT" dirty="0">
                          <a:solidFill>
                            <a:schemeClr val="tx1"/>
                          </a:solidFill>
                        </a:rPr>
                        <a:t>Oltre 15.000 e fino a 28.000</a:t>
                      </a:r>
                    </a:p>
                  </a:txBody>
                  <a:tcPr>
                    <a:solidFill>
                      <a:srgbClr val="BDFFE9"/>
                    </a:solidFill>
                  </a:tcPr>
                </a:tc>
                <a:tc>
                  <a:txBody>
                    <a:bodyPr/>
                    <a:lstStyle/>
                    <a:p>
                      <a:r>
                        <a:rPr lang="it-IT" dirty="0">
                          <a:solidFill>
                            <a:schemeClr val="tx1"/>
                          </a:solidFill>
                        </a:rPr>
                        <a:t>1.910 + 1.190 x[(28.000 – reddito)/28.000 – 15.000)]</a:t>
                      </a:r>
                    </a:p>
                  </a:txBody>
                  <a:tcPr>
                    <a:solidFill>
                      <a:srgbClr val="BDFFE9"/>
                    </a:solidFill>
                  </a:tcPr>
                </a:tc>
                <a:extLst>
                  <a:ext uri="{0D108BD9-81ED-4DB2-BD59-A6C34878D82A}">
                    <a16:rowId xmlns:a16="http://schemas.microsoft.com/office/drawing/2014/main" val="424399514"/>
                  </a:ext>
                </a:extLst>
              </a:tr>
              <a:tr h="370840">
                <a:tc>
                  <a:txBody>
                    <a:bodyPr/>
                    <a:lstStyle/>
                    <a:p>
                      <a:r>
                        <a:rPr lang="it-IT" dirty="0">
                          <a:solidFill>
                            <a:schemeClr val="tx1"/>
                          </a:solidFill>
                        </a:rPr>
                        <a:t>Oltre 28.000 e fino a 50.000</a:t>
                      </a:r>
                    </a:p>
                  </a:txBody>
                  <a:tcPr>
                    <a:solidFill>
                      <a:srgbClr val="BDFFE9"/>
                    </a:solidFill>
                  </a:tcPr>
                </a:tc>
                <a:tc>
                  <a:txBody>
                    <a:bodyPr/>
                    <a:lstStyle/>
                    <a:p>
                      <a:r>
                        <a:rPr lang="it-IT" dirty="0">
                          <a:solidFill>
                            <a:schemeClr val="tx1"/>
                          </a:solidFill>
                        </a:rPr>
                        <a:t>1.910 x [(50.000 – reddito)/(50.000 – 28.000)]</a:t>
                      </a:r>
                    </a:p>
                  </a:txBody>
                  <a:tcPr>
                    <a:solidFill>
                      <a:srgbClr val="BDFFE9"/>
                    </a:solidFill>
                  </a:tcPr>
                </a:tc>
                <a:extLst>
                  <a:ext uri="{0D108BD9-81ED-4DB2-BD59-A6C34878D82A}">
                    <a16:rowId xmlns:a16="http://schemas.microsoft.com/office/drawing/2014/main" val="3371056984"/>
                  </a:ext>
                </a:extLst>
              </a:tr>
              <a:tr h="370840">
                <a:tc>
                  <a:txBody>
                    <a:bodyPr/>
                    <a:lstStyle/>
                    <a:p>
                      <a:r>
                        <a:rPr lang="it-IT" dirty="0">
                          <a:solidFill>
                            <a:schemeClr val="tx1"/>
                          </a:solidFill>
                        </a:rPr>
                        <a:t>Oltre 50.000</a:t>
                      </a:r>
                    </a:p>
                  </a:txBody>
                  <a:tcPr>
                    <a:solidFill>
                      <a:srgbClr val="BDFFE9"/>
                    </a:solidFill>
                  </a:tcPr>
                </a:tc>
                <a:tc>
                  <a:txBody>
                    <a:bodyPr/>
                    <a:lstStyle/>
                    <a:p>
                      <a:r>
                        <a:rPr lang="it-IT" dirty="0">
                          <a:solidFill>
                            <a:schemeClr val="tx1"/>
                          </a:solidFill>
                        </a:rPr>
                        <a:t>Nessuna detrazione spettante</a:t>
                      </a:r>
                    </a:p>
                  </a:txBody>
                  <a:tcPr>
                    <a:solidFill>
                      <a:srgbClr val="BDFFE9"/>
                    </a:solidFill>
                  </a:tcPr>
                </a:tc>
                <a:extLst>
                  <a:ext uri="{0D108BD9-81ED-4DB2-BD59-A6C34878D82A}">
                    <a16:rowId xmlns:a16="http://schemas.microsoft.com/office/drawing/2014/main" val="639726918"/>
                  </a:ext>
                </a:extLst>
              </a:tr>
            </a:tbl>
          </a:graphicData>
        </a:graphic>
      </p:graphicFrame>
    </p:spTree>
    <p:extLst>
      <p:ext uri="{BB962C8B-B14F-4D97-AF65-F5344CB8AC3E}">
        <p14:creationId xmlns:p14="http://schemas.microsoft.com/office/powerpoint/2010/main" val="4143974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60E9D-CEE0-7F9E-97DE-0C314C5B109E}"/>
            </a:ext>
          </a:extLst>
        </p:cNvPr>
        <p:cNvGrpSpPr/>
        <p:nvPr/>
      </p:nvGrpSpPr>
      <p:grpSpPr>
        <a:xfrm>
          <a:off x="0" y="0"/>
          <a:ext cx="0" cy="0"/>
          <a:chOff x="0" y="0"/>
          <a:chExt cx="0" cy="0"/>
        </a:xfrm>
      </p:grpSpPr>
      <p:sp>
        <p:nvSpPr>
          <p:cNvPr id="17410" name="Title 1">
            <a:extLst>
              <a:ext uri="{FF2B5EF4-FFF2-40B4-BE49-F238E27FC236}">
                <a16:creationId xmlns:a16="http://schemas.microsoft.com/office/drawing/2014/main" id="{3301A760-67BA-368D-43AC-1CE71A274BB2}"/>
              </a:ext>
            </a:extLst>
          </p:cNvPr>
          <p:cNvSpPr>
            <a:spLocks noGrp="1"/>
          </p:cNvSpPr>
          <p:nvPr>
            <p:ph type="title"/>
          </p:nvPr>
        </p:nvSpPr>
        <p:spPr>
          <a:xfrm>
            <a:off x="383540" y="1194465"/>
            <a:ext cx="8283657" cy="759043"/>
          </a:xfrm>
        </p:spPr>
        <p:txBody>
          <a:bodyPr/>
          <a:lstStyle/>
          <a:p>
            <a:pPr algn="l"/>
            <a:r>
              <a:rPr lang="it-IT" sz="2800" b="1" dirty="0">
                <a:solidFill>
                  <a:srgbClr val="258F96"/>
                </a:solidFill>
                <a:latin typeface="Tw Cen MT" panose="020B0602020104020603" pitchFamily="34" charset="0"/>
                <a:ea typeface="ＭＳ Ｐゴシック" pitchFamily="34" charset="-128"/>
              </a:rPr>
              <a:t>DETRAZIONI</a:t>
            </a:r>
            <a:endParaRPr lang="it-IT" sz="3176" b="1" dirty="0">
              <a:solidFill>
                <a:srgbClr val="258F96"/>
              </a:solidFill>
              <a:latin typeface="Tw Cen MT" panose="020B0602020104020603" pitchFamily="34" charset="0"/>
              <a:ea typeface="ＭＳ Ｐゴシック" pitchFamily="34" charset="-128"/>
            </a:endParaRPr>
          </a:p>
        </p:txBody>
      </p:sp>
      <p:sp>
        <p:nvSpPr>
          <p:cNvPr id="17412" name="Slide Number Placeholder 2">
            <a:extLst>
              <a:ext uri="{FF2B5EF4-FFF2-40B4-BE49-F238E27FC236}">
                <a16:creationId xmlns:a16="http://schemas.microsoft.com/office/drawing/2014/main" id="{B04469E6-1FB9-57B6-0317-2D819B1E88C8}"/>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6</a:t>
            </a:fld>
            <a:endParaRPr lang="en-US" sz="1200" dirty="0">
              <a:solidFill>
                <a:schemeClr val="tx2"/>
              </a:solidFill>
              <a:latin typeface="+mn-lt"/>
            </a:endParaRPr>
          </a:p>
        </p:txBody>
      </p:sp>
      <p:sp>
        <p:nvSpPr>
          <p:cNvPr id="9" name="Rectangle 3">
            <a:extLst>
              <a:ext uri="{FF2B5EF4-FFF2-40B4-BE49-F238E27FC236}">
                <a16:creationId xmlns:a16="http://schemas.microsoft.com/office/drawing/2014/main" id="{566386B0-39A5-38F2-857E-E8B1CE41204C}"/>
              </a:ext>
            </a:extLst>
          </p:cNvPr>
          <p:cNvSpPr txBox="1">
            <a:spLocks/>
          </p:cNvSpPr>
          <p:nvPr/>
        </p:nvSpPr>
        <p:spPr>
          <a:xfrm>
            <a:off x="1979712" y="2017552"/>
            <a:ext cx="6780748" cy="3211647"/>
          </a:xfrm>
          <a:prstGeom prst="rect">
            <a:avLst/>
          </a:prstGeom>
          <a:solidFill>
            <a:schemeClr val="bg1"/>
          </a:solidFill>
          <a:ln>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algn="just">
              <a:spcAft>
                <a:spcPts val="600"/>
              </a:spcAft>
              <a:buFont typeface="Wingdings" panose="05000000000000000000" pitchFamily="2" charset="2"/>
              <a:buChar char="§"/>
            </a:pPr>
            <a:r>
              <a:rPr lang="it-IT" sz="2000" dirty="0">
                <a:latin typeface="Tw Cen MT" panose="020B0602020104020603" pitchFamily="34" charset="0"/>
              </a:rPr>
              <a:t>Il reddito complessivo è assunto al netto del reddito dell’unità immobiliare adibita ad abitazione principale e di quello delle relative pertinenze</a:t>
            </a:r>
          </a:p>
          <a:p>
            <a:pPr algn="just">
              <a:spcAft>
                <a:spcPts val="600"/>
              </a:spcAft>
              <a:buFont typeface="Wingdings" panose="05000000000000000000" pitchFamily="2" charset="2"/>
              <a:buChar char="§"/>
            </a:pPr>
            <a:r>
              <a:rPr lang="it-IT" sz="2000" dirty="0">
                <a:latin typeface="Tw Cen MT" panose="020B0602020104020603" pitchFamily="34" charset="0"/>
              </a:rPr>
              <a:t>Si tiene conto anche dei redditi assoggettati a cedolare secca e ad imposta sostitutiva regime forfetario per gli esercenti arti e professioni</a:t>
            </a:r>
          </a:p>
          <a:p>
            <a:pPr algn="just">
              <a:spcAft>
                <a:spcPts val="600"/>
              </a:spcAft>
              <a:buFont typeface="Wingdings" panose="05000000000000000000" pitchFamily="2" charset="2"/>
              <a:buChar char="§"/>
            </a:pPr>
            <a:r>
              <a:rPr lang="it-IT" sz="2000" dirty="0">
                <a:latin typeface="Tw Cen MT" panose="020B0602020104020603" pitchFamily="34" charset="0"/>
              </a:rPr>
              <a:t>Per chi ha aderito al concordato preventivo biennale si tiene conto del reddito effettivo e non di quello concordato</a:t>
            </a:r>
          </a:p>
          <a:p>
            <a:pPr algn="just">
              <a:spcAft>
                <a:spcPts val="600"/>
              </a:spcAft>
              <a:buFont typeface="Wingdings" panose="05000000000000000000" pitchFamily="2" charset="2"/>
              <a:buChar char="§"/>
            </a:pPr>
            <a:endParaRPr lang="it-IT" sz="2000" dirty="0">
              <a:latin typeface="Tw Cen MT" panose="020B0602020104020603" pitchFamily="34" charset="0"/>
            </a:endParaRPr>
          </a:p>
          <a:p>
            <a:pPr algn="just">
              <a:spcAft>
                <a:spcPts val="600"/>
              </a:spcAft>
              <a:buFont typeface="Wingdings" panose="05000000000000000000" pitchFamily="2" charset="2"/>
              <a:buChar char="§"/>
            </a:pPr>
            <a:endParaRPr lang="it-IT" sz="2000" dirty="0">
              <a:latin typeface="Tw Cen MT" panose="020B0602020104020603" pitchFamily="34" charset="0"/>
            </a:endParaRPr>
          </a:p>
        </p:txBody>
      </p:sp>
      <p:pic>
        <p:nvPicPr>
          <p:cNvPr id="4" name="Elemento grafico 3" descr="Avviso contorno">
            <a:extLst>
              <a:ext uri="{FF2B5EF4-FFF2-40B4-BE49-F238E27FC236}">
                <a16:creationId xmlns:a16="http://schemas.microsoft.com/office/drawing/2014/main" id="{5187B6CA-2419-436F-471F-860CF53A10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7544" y="2780928"/>
            <a:ext cx="914400" cy="914400"/>
          </a:xfrm>
          <a:prstGeom prst="rect">
            <a:avLst/>
          </a:prstGeom>
        </p:spPr>
      </p:pic>
    </p:spTree>
    <p:extLst>
      <p:ext uri="{BB962C8B-B14F-4D97-AF65-F5344CB8AC3E}">
        <p14:creationId xmlns:p14="http://schemas.microsoft.com/office/powerpoint/2010/main" val="3907476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31D19-DF28-21CC-F01D-75B38D70D896}"/>
            </a:ext>
          </a:extLst>
        </p:cNvPr>
        <p:cNvGrpSpPr/>
        <p:nvPr/>
      </p:nvGrpSpPr>
      <p:grpSpPr>
        <a:xfrm>
          <a:off x="0" y="0"/>
          <a:ext cx="0" cy="0"/>
          <a:chOff x="0" y="0"/>
          <a:chExt cx="0" cy="0"/>
        </a:xfrm>
      </p:grpSpPr>
      <p:sp>
        <p:nvSpPr>
          <p:cNvPr id="17410" name="Title 1">
            <a:extLst>
              <a:ext uri="{FF2B5EF4-FFF2-40B4-BE49-F238E27FC236}">
                <a16:creationId xmlns:a16="http://schemas.microsoft.com/office/drawing/2014/main" id="{1A65B2CA-49CF-864E-44F7-7EFC78C7CEE3}"/>
              </a:ext>
            </a:extLst>
          </p:cNvPr>
          <p:cNvSpPr>
            <a:spLocks noGrp="1"/>
          </p:cNvSpPr>
          <p:nvPr>
            <p:ph type="title"/>
          </p:nvPr>
        </p:nvSpPr>
        <p:spPr>
          <a:xfrm>
            <a:off x="383540" y="1251889"/>
            <a:ext cx="8283657" cy="759043"/>
          </a:xfrm>
        </p:spPr>
        <p:txBody>
          <a:bodyPr/>
          <a:lstStyle/>
          <a:p>
            <a:pPr algn="l"/>
            <a:r>
              <a:rPr lang="it-IT" sz="2800" b="1" dirty="0">
                <a:solidFill>
                  <a:srgbClr val="258F96"/>
                </a:solidFill>
                <a:latin typeface="Tw Cen MT" panose="020B0602020104020603" pitchFamily="34" charset="0"/>
                <a:ea typeface="ＭＳ Ｐゴシック" pitchFamily="34" charset="-128"/>
              </a:rPr>
              <a:t>MODIFICHE AL CUNEO FISCALE</a:t>
            </a:r>
            <a:endParaRPr lang="it-IT" sz="3176" b="1" dirty="0">
              <a:solidFill>
                <a:srgbClr val="258F96"/>
              </a:solidFill>
              <a:latin typeface="Tw Cen MT" panose="020B0602020104020603" pitchFamily="34" charset="0"/>
              <a:ea typeface="ＭＳ Ｐゴシック" pitchFamily="34" charset="-128"/>
            </a:endParaRPr>
          </a:p>
        </p:txBody>
      </p:sp>
      <p:sp>
        <p:nvSpPr>
          <p:cNvPr id="17412" name="Slide Number Placeholder 2">
            <a:extLst>
              <a:ext uri="{FF2B5EF4-FFF2-40B4-BE49-F238E27FC236}">
                <a16:creationId xmlns:a16="http://schemas.microsoft.com/office/drawing/2014/main" id="{866D6D2C-AB72-8C31-E9A2-3129B61B2E67}"/>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7</a:t>
            </a:fld>
            <a:endParaRPr lang="en-US" sz="1200" dirty="0">
              <a:solidFill>
                <a:schemeClr val="tx2"/>
              </a:solidFill>
              <a:latin typeface="+mn-lt"/>
            </a:endParaRPr>
          </a:p>
        </p:txBody>
      </p:sp>
      <p:sp>
        <p:nvSpPr>
          <p:cNvPr id="9" name="Rectangle 3">
            <a:extLst>
              <a:ext uri="{FF2B5EF4-FFF2-40B4-BE49-F238E27FC236}">
                <a16:creationId xmlns:a16="http://schemas.microsoft.com/office/drawing/2014/main" id="{92200214-DBD1-D2E9-74EA-13AE28A2B291}"/>
              </a:ext>
            </a:extLst>
          </p:cNvPr>
          <p:cNvSpPr txBox="1">
            <a:spLocks/>
          </p:cNvSpPr>
          <p:nvPr/>
        </p:nvSpPr>
        <p:spPr>
          <a:xfrm>
            <a:off x="383540" y="2147213"/>
            <a:ext cx="8376920" cy="504056"/>
          </a:xfrm>
          <a:prstGeom prst="rect">
            <a:avLst/>
          </a:prstGeom>
          <a:ln>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400" dirty="0">
                <a:latin typeface="Tw Cen MT" panose="020B0602020104020603" pitchFamily="34" charset="0"/>
              </a:rPr>
              <a:t>In aggiunta il legislatore per l’anno 2025 si è mosso in tre direzioni</a:t>
            </a:r>
          </a:p>
          <a:p>
            <a:pPr marL="0" indent="0" algn="just">
              <a:spcAft>
                <a:spcPts val="600"/>
              </a:spcAft>
              <a:buNone/>
            </a:pPr>
            <a:endParaRPr lang="it-IT" sz="2000" dirty="0">
              <a:latin typeface="Tw Cen MT" panose="020B0602020104020603" pitchFamily="34" charset="0"/>
            </a:endParaRPr>
          </a:p>
        </p:txBody>
      </p:sp>
      <p:sp>
        <p:nvSpPr>
          <p:cNvPr id="2" name="Ovale 1">
            <a:extLst>
              <a:ext uri="{FF2B5EF4-FFF2-40B4-BE49-F238E27FC236}">
                <a16:creationId xmlns:a16="http://schemas.microsoft.com/office/drawing/2014/main" id="{CB63605F-C34B-30E5-ADBE-7822DEB97332}"/>
              </a:ext>
            </a:extLst>
          </p:cNvPr>
          <p:cNvSpPr/>
          <p:nvPr/>
        </p:nvSpPr>
        <p:spPr>
          <a:xfrm>
            <a:off x="1140768" y="3219948"/>
            <a:ext cx="914400" cy="504056"/>
          </a:xfrm>
          <a:prstGeom prst="ellipse">
            <a:avLst/>
          </a:prstGeom>
          <a:solidFill>
            <a:schemeClr val="bg1"/>
          </a:solidFill>
          <a:ln w="12700">
            <a:solidFill>
              <a:srgbClr val="258F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1</a:t>
            </a:r>
          </a:p>
        </p:txBody>
      </p:sp>
      <p:sp>
        <p:nvSpPr>
          <p:cNvPr id="4" name="Ovale 3">
            <a:extLst>
              <a:ext uri="{FF2B5EF4-FFF2-40B4-BE49-F238E27FC236}">
                <a16:creationId xmlns:a16="http://schemas.microsoft.com/office/drawing/2014/main" id="{6E079E32-4946-A7A4-5FFF-32111FE807E7}"/>
              </a:ext>
            </a:extLst>
          </p:cNvPr>
          <p:cNvSpPr/>
          <p:nvPr/>
        </p:nvSpPr>
        <p:spPr>
          <a:xfrm>
            <a:off x="1140768" y="4276544"/>
            <a:ext cx="914400" cy="504056"/>
          </a:xfrm>
          <a:prstGeom prst="ellipse">
            <a:avLst/>
          </a:prstGeom>
          <a:solidFill>
            <a:schemeClr val="bg1"/>
          </a:solidFill>
          <a:ln w="12700">
            <a:solidFill>
              <a:srgbClr val="258F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2</a:t>
            </a:r>
          </a:p>
        </p:txBody>
      </p:sp>
      <p:sp>
        <p:nvSpPr>
          <p:cNvPr id="5" name="Ovale 4">
            <a:extLst>
              <a:ext uri="{FF2B5EF4-FFF2-40B4-BE49-F238E27FC236}">
                <a16:creationId xmlns:a16="http://schemas.microsoft.com/office/drawing/2014/main" id="{EE4FFE10-4F76-3874-E46F-60979054C970}"/>
              </a:ext>
            </a:extLst>
          </p:cNvPr>
          <p:cNvSpPr/>
          <p:nvPr/>
        </p:nvSpPr>
        <p:spPr>
          <a:xfrm>
            <a:off x="1140768" y="5323478"/>
            <a:ext cx="914400" cy="565266"/>
          </a:xfrm>
          <a:prstGeom prst="ellipse">
            <a:avLst/>
          </a:prstGeom>
          <a:solidFill>
            <a:schemeClr val="bg1"/>
          </a:solidFill>
          <a:ln w="12700">
            <a:solidFill>
              <a:srgbClr val="258F9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3</a:t>
            </a:r>
          </a:p>
        </p:txBody>
      </p:sp>
      <p:sp>
        <p:nvSpPr>
          <p:cNvPr id="6" name="Rettangolo 5">
            <a:extLst>
              <a:ext uri="{FF2B5EF4-FFF2-40B4-BE49-F238E27FC236}">
                <a16:creationId xmlns:a16="http://schemas.microsoft.com/office/drawing/2014/main" id="{8C3E41F8-B633-89CA-3093-A04DFBC512DB}"/>
              </a:ext>
            </a:extLst>
          </p:cNvPr>
          <p:cNvSpPr/>
          <p:nvPr/>
        </p:nvSpPr>
        <p:spPr>
          <a:xfrm>
            <a:off x="2699792" y="3214324"/>
            <a:ext cx="5112568" cy="572051"/>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latin typeface="Tw Cen MT" panose="020B0602020104020603" pitchFamily="34" charset="0"/>
              </a:rPr>
              <a:t>Abbandono dell’esonero contributivo</a:t>
            </a:r>
          </a:p>
        </p:txBody>
      </p:sp>
      <p:sp>
        <p:nvSpPr>
          <p:cNvPr id="7" name="Rettangolo 6">
            <a:extLst>
              <a:ext uri="{FF2B5EF4-FFF2-40B4-BE49-F238E27FC236}">
                <a16:creationId xmlns:a16="http://schemas.microsoft.com/office/drawing/2014/main" id="{B90B3987-94A4-E176-F6DE-2E20EF5B410D}"/>
              </a:ext>
            </a:extLst>
          </p:cNvPr>
          <p:cNvSpPr/>
          <p:nvPr/>
        </p:nvSpPr>
        <p:spPr>
          <a:xfrm>
            <a:off x="2699792" y="4273544"/>
            <a:ext cx="5112568" cy="572051"/>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latin typeface="Tw Cen MT" panose="020B0602020104020603" pitchFamily="34" charset="0"/>
              </a:rPr>
              <a:t>Nuovo sconto fiscale</a:t>
            </a:r>
          </a:p>
        </p:txBody>
      </p:sp>
      <p:sp>
        <p:nvSpPr>
          <p:cNvPr id="8" name="Rettangolo 7">
            <a:extLst>
              <a:ext uri="{FF2B5EF4-FFF2-40B4-BE49-F238E27FC236}">
                <a16:creationId xmlns:a16="http://schemas.microsoft.com/office/drawing/2014/main" id="{A409B9B5-26FF-A034-3C0E-7D941FFAE9DC}"/>
              </a:ext>
            </a:extLst>
          </p:cNvPr>
          <p:cNvSpPr/>
          <p:nvPr/>
        </p:nvSpPr>
        <p:spPr>
          <a:xfrm>
            <a:off x="2702021" y="5323478"/>
            <a:ext cx="5112568" cy="572051"/>
          </a:xfrm>
          <a:prstGeom prst="rect">
            <a:avLst/>
          </a:prstGeom>
          <a:solidFill>
            <a:schemeClr val="bg1"/>
          </a:solidFill>
          <a:ln>
            <a:solidFill>
              <a:srgbClr val="258F96"/>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latin typeface="Tw Cen MT" panose="020B0602020104020603" pitchFamily="34" charset="0"/>
              </a:rPr>
              <a:t>Sistema delle detrazioni</a:t>
            </a:r>
          </a:p>
        </p:txBody>
      </p:sp>
    </p:spTree>
    <p:extLst>
      <p:ext uri="{BB962C8B-B14F-4D97-AF65-F5344CB8AC3E}">
        <p14:creationId xmlns:p14="http://schemas.microsoft.com/office/powerpoint/2010/main" val="1627606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A06E8-9F24-DF38-8928-2640F96ACF71}"/>
            </a:ext>
          </a:extLst>
        </p:cNvPr>
        <p:cNvGrpSpPr/>
        <p:nvPr/>
      </p:nvGrpSpPr>
      <p:grpSpPr>
        <a:xfrm>
          <a:off x="0" y="0"/>
          <a:ext cx="0" cy="0"/>
          <a:chOff x="0" y="0"/>
          <a:chExt cx="0" cy="0"/>
        </a:xfrm>
      </p:grpSpPr>
      <p:sp>
        <p:nvSpPr>
          <p:cNvPr id="17410" name="Title 1">
            <a:extLst>
              <a:ext uri="{FF2B5EF4-FFF2-40B4-BE49-F238E27FC236}">
                <a16:creationId xmlns:a16="http://schemas.microsoft.com/office/drawing/2014/main" id="{3321CBD2-1FB0-9375-AF34-12AF01E2FB08}"/>
              </a:ext>
            </a:extLst>
          </p:cNvPr>
          <p:cNvSpPr>
            <a:spLocks noGrp="1"/>
          </p:cNvSpPr>
          <p:nvPr>
            <p:ph type="title"/>
          </p:nvPr>
        </p:nvSpPr>
        <p:spPr>
          <a:xfrm>
            <a:off x="383540" y="1163958"/>
            <a:ext cx="8283657" cy="759043"/>
          </a:xfrm>
        </p:spPr>
        <p:txBody>
          <a:bodyPr/>
          <a:lstStyle/>
          <a:p>
            <a:pPr algn="l"/>
            <a:r>
              <a:rPr lang="it-IT" sz="2800" b="1" dirty="0">
                <a:solidFill>
                  <a:srgbClr val="258F96"/>
                </a:solidFill>
                <a:latin typeface="Tw Cen MT" panose="020B0602020104020603" pitchFamily="34" charset="0"/>
                <a:ea typeface="ＭＳ Ｐゴシック" pitchFamily="34" charset="-128"/>
              </a:rPr>
              <a:t>ABBANDONO DELL’ESONERO CONTRIBUTIVO</a:t>
            </a:r>
            <a:endParaRPr lang="it-IT" sz="3176" b="1" dirty="0">
              <a:solidFill>
                <a:srgbClr val="258F96"/>
              </a:solidFill>
              <a:latin typeface="Tw Cen MT" panose="020B0602020104020603" pitchFamily="34" charset="0"/>
              <a:ea typeface="ＭＳ Ｐゴシック" pitchFamily="34" charset="-128"/>
            </a:endParaRPr>
          </a:p>
        </p:txBody>
      </p:sp>
      <p:sp>
        <p:nvSpPr>
          <p:cNvPr id="17412" name="Slide Number Placeholder 2">
            <a:extLst>
              <a:ext uri="{FF2B5EF4-FFF2-40B4-BE49-F238E27FC236}">
                <a16:creationId xmlns:a16="http://schemas.microsoft.com/office/drawing/2014/main" id="{BBD86446-F035-4F78-642D-9147C5FC7F08}"/>
              </a:ext>
            </a:extLst>
          </p:cNvPr>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8</a:t>
            </a:fld>
            <a:endParaRPr lang="en-US" sz="1200" dirty="0">
              <a:solidFill>
                <a:schemeClr val="tx2"/>
              </a:solidFill>
              <a:latin typeface="+mn-lt"/>
            </a:endParaRPr>
          </a:p>
        </p:txBody>
      </p:sp>
      <p:sp>
        <p:nvSpPr>
          <p:cNvPr id="9" name="Rectangle 3">
            <a:extLst>
              <a:ext uri="{FF2B5EF4-FFF2-40B4-BE49-F238E27FC236}">
                <a16:creationId xmlns:a16="http://schemas.microsoft.com/office/drawing/2014/main" id="{E25324E6-9100-E777-27ED-F8FA919CD2D7}"/>
              </a:ext>
            </a:extLst>
          </p:cNvPr>
          <p:cNvSpPr txBox="1">
            <a:spLocks/>
          </p:cNvSpPr>
          <p:nvPr/>
        </p:nvSpPr>
        <p:spPr>
          <a:xfrm>
            <a:off x="392282" y="2852936"/>
            <a:ext cx="2748300" cy="432048"/>
          </a:xfrm>
          <a:prstGeom prst="rect">
            <a:avLst/>
          </a:prstGeom>
          <a:solidFill>
            <a:schemeClr val="bg1"/>
          </a:solidFill>
          <a:ln w="19050">
            <a:solidFill>
              <a:srgbClr val="258F96"/>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latin typeface="Tw Cen MT" panose="020B0602020104020603" pitchFamily="34" charset="0"/>
              </a:rPr>
              <a:t>FINO AL 31/12/2024</a:t>
            </a:r>
          </a:p>
        </p:txBody>
      </p:sp>
      <p:sp>
        <p:nvSpPr>
          <p:cNvPr id="4" name="CasellaDiTesto 3">
            <a:extLst>
              <a:ext uri="{FF2B5EF4-FFF2-40B4-BE49-F238E27FC236}">
                <a16:creationId xmlns:a16="http://schemas.microsoft.com/office/drawing/2014/main" id="{8B3BA177-90DD-ECD7-E46B-919FA6C40944}"/>
              </a:ext>
            </a:extLst>
          </p:cNvPr>
          <p:cNvSpPr txBox="1"/>
          <p:nvPr/>
        </p:nvSpPr>
        <p:spPr>
          <a:xfrm>
            <a:off x="3569720" y="1979466"/>
            <a:ext cx="5016708" cy="2862322"/>
          </a:xfrm>
          <a:prstGeom prst="rect">
            <a:avLst/>
          </a:prstGeom>
          <a:solidFill>
            <a:schemeClr val="bg1"/>
          </a:solidFill>
          <a:ln w="19050">
            <a:solidFill>
              <a:srgbClr val="258F96"/>
            </a:solidFill>
            <a:prstDash val="dash"/>
          </a:ln>
        </p:spPr>
        <p:txBody>
          <a:bodyPr wrap="square">
            <a:spAutoFit/>
          </a:bodyPr>
          <a:lstStyle/>
          <a:p>
            <a:r>
              <a:rPr lang="it-IT" sz="2000" b="0" i="0" u="none" strike="noStrike" baseline="0" dirty="0">
                <a:solidFill>
                  <a:srgbClr val="000000"/>
                </a:solidFill>
                <a:latin typeface="Tw Cen MT" panose="020B0602020104020603" pitchFamily="34" charset="0"/>
              </a:rPr>
              <a:t>abbattimento dell’aliquota </a:t>
            </a:r>
            <a:r>
              <a:rPr lang="it-IT" sz="2000" dirty="0">
                <a:solidFill>
                  <a:srgbClr val="000000"/>
                </a:solidFill>
                <a:latin typeface="Tw Cen MT" panose="020B0602020104020603" pitchFamily="34" charset="0"/>
              </a:rPr>
              <a:t>contributiva </a:t>
            </a:r>
            <a:r>
              <a:rPr lang="it-IT" sz="2000" b="0" i="0" u="none" strike="noStrike" baseline="0" dirty="0">
                <a:solidFill>
                  <a:srgbClr val="000000"/>
                </a:solidFill>
                <a:latin typeface="Tw Cen MT" panose="020B0602020104020603" pitchFamily="34" charset="0"/>
              </a:rPr>
              <a:t>IVS di:</a:t>
            </a:r>
          </a:p>
          <a:p>
            <a:r>
              <a:rPr lang="it-IT" sz="2000" b="0" i="0" u="none" strike="noStrike" baseline="0" dirty="0">
                <a:solidFill>
                  <a:srgbClr val="000000"/>
                </a:solidFill>
                <a:latin typeface="Tw Cen MT" panose="020B0602020104020603" pitchFamily="34" charset="0"/>
              </a:rPr>
              <a:t> </a:t>
            </a:r>
          </a:p>
          <a:p>
            <a:pPr marL="342900" indent="-342900">
              <a:buFont typeface="Arial" panose="020B0604020202020204" pitchFamily="34" charset="0"/>
              <a:buChar char="•"/>
            </a:pPr>
            <a:r>
              <a:rPr lang="it-IT" sz="2000" b="0" i="0" u="none" strike="noStrike" baseline="0" dirty="0">
                <a:solidFill>
                  <a:srgbClr val="000000"/>
                </a:solidFill>
                <a:latin typeface="Tw Cen MT" panose="020B0602020104020603" pitchFamily="34" charset="0"/>
              </a:rPr>
              <a:t>6 punti percentuali per imponibile contributivo riparametrato su base mensile (13 mensilità) non eccedente a Euro 2.692 </a:t>
            </a:r>
          </a:p>
          <a:p>
            <a:endParaRPr lang="it-IT" sz="2000" b="0" i="0" u="none" strike="noStrike" baseline="0" dirty="0">
              <a:solidFill>
                <a:srgbClr val="000000"/>
              </a:solidFill>
              <a:latin typeface="Tw Cen MT" panose="020B0602020104020603" pitchFamily="34" charset="0"/>
            </a:endParaRPr>
          </a:p>
          <a:p>
            <a:pPr marL="342900" indent="-342900" algn="just">
              <a:buFont typeface="Arial" panose="020B0604020202020204" pitchFamily="34" charset="0"/>
              <a:buChar char="•"/>
            </a:pPr>
            <a:r>
              <a:rPr lang="it-IT" sz="2000" b="0" i="0" u="none" strike="noStrike" baseline="0" dirty="0">
                <a:solidFill>
                  <a:srgbClr val="000000"/>
                </a:solidFill>
                <a:latin typeface="Tw Cen MT" panose="020B0602020104020603" pitchFamily="34" charset="0"/>
              </a:rPr>
              <a:t>7 punti percentuali in caso di imponibile contributivo non eccedente i 1.923 euro mensili. </a:t>
            </a:r>
            <a:endParaRPr lang="it-IT" sz="2000" dirty="0">
              <a:latin typeface="Tw Cen MT" panose="020B0602020104020603" pitchFamily="34" charset="0"/>
            </a:endParaRPr>
          </a:p>
        </p:txBody>
      </p:sp>
      <p:cxnSp>
        <p:nvCxnSpPr>
          <p:cNvPr id="6" name="Connettore diritto 5">
            <a:extLst>
              <a:ext uri="{FF2B5EF4-FFF2-40B4-BE49-F238E27FC236}">
                <a16:creationId xmlns:a16="http://schemas.microsoft.com/office/drawing/2014/main" id="{BAABF81E-3762-9850-971F-01F4ED02AB1D}"/>
              </a:ext>
            </a:extLst>
          </p:cNvPr>
          <p:cNvCxnSpPr>
            <a:cxnSpLocks/>
          </p:cNvCxnSpPr>
          <p:nvPr/>
        </p:nvCxnSpPr>
        <p:spPr>
          <a:xfrm>
            <a:off x="3419872" y="1884861"/>
            <a:ext cx="5472608" cy="3240865"/>
          </a:xfrm>
          <a:prstGeom prst="line">
            <a:avLst/>
          </a:prstGeom>
          <a:ln w="19050"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Connettore diritto 6">
            <a:extLst>
              <a:ext uri="{FF2B5EF4-FFF2-40B4-BE49-F238E27FC236}">
                <a16:creationId xmlns:a16="http://schemas.microsoft.com/office/drawing/2014/main" id="{9C247619-8225-DC78-A80D-820F9B1094C8}"/>
              </a:ext>
            </a:extLst>
          </p:cNvPr>
          <p:cNvCxnSpPr>
            <a:cxnSpLocks/>
          </p:cNvCxnSpPr>
          <p:nvPr/>
        </p:nvCxnSpPr>
        <p:spPr>
          <a:xfrm flipV="1">
            <a:off x="3275856" y="1695528"/>
            <a:ext cx="5391341" cy="3119255"/>
          </a:xfrm>
          <a:prstGeom prst="line">
            <a:avLst/>
          </a:prstGeom>
          <a:ln w="19050"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7" name="CasellaDiTesto 16">
            <a:extLst>
              <a:ext uri="{FF2B5EF4-FFF2-40B4-BE49-F238E27FC236}">
                <a16:creationId xmlns:a16="http://schemas.microsoft.com/office/drawing/2014/main" id="{9D23B94B-36F7-0C29-0B14-91317897E615}"/>
              </a:ext>
            </a:extLst>
          </p:cNvPr>
          <p:cNvSpPr txBox="1"/>
          <p:nvPr/>
        </p:nvSpPr>
        <p:spPr>
          <a:xfrm>
            <a:off x="1891940" y="5229066"/>
            <a:ext cx="6694488" cy="1200329"/>
          </a:xfrm>
          <a:prstGeom prst="rect">
            <a:avLst/>
          </a:prstGeom>
          <a:noFill/>
          <a:ln w="28575">
            <a:solidFill>
              <a:srgbClr val="C00000"/>
            </a:solidFill>
          </a:ln>
        </p:spPr>
        <p:txBody>
          <a:bodyPr wrap="square">
            <a:spAutoFit/>
          </a:bodyPr>
          <a:lstStyle/>
          <a:p>
            <a:pPr algn="just"/>
            <a:r>
              <a:rPr lang="it-IT" b="1" i="1" dirty="0">
                <a:latin typeface="Tw Cen MT" panose="020B0602020104020603" pitchFamily="34" charset="0"/>
              </a:rPr>
              <a:t>L</a:t>
            </a:r>
            <a:r>
              <a:rPr lang="it-IT" sz="1800" b="1" i="1" u="none" strike="noStrike" baseline="0" dirty="0">
                <a:latin typeface="Tw Cen MT" panose="020B0602020104020603" pitchFamily="34" charset="0"/>
              </a:rPr>
              <a:t>a riduzione dei contributi a carico del dipendente aveva come effetto quello dell’incremento della base imponibile fiscale con l’incremento delle ritenute fiscali a carico del dipendente oltre all’impatto sulle addizionali regionali e comunali.</a:t>
            </a:r>
            <a:endParaRPr lang="it-IT" b="1" i="1" dirty="0">
              <a:latin typeface="Tw Cen MT" panose="020B0602020104020603" pitchFamily="34" charset="0"/>
            </a:endParaRPr>
          </a:p>
        </p:txBody>
      </p:sp>
      <p:pic>
        <p:nvPicPr>
          <p:cNvPr id="21" name="Elemento grafico 20" descr="Avviso contorno">
            <a:extLst>
              <a:ext uri="{FF2B5EF4-FFF2-40B4-BE49-F238E27FC236}">
                <a16:creationId xmlns:a16="http://schemas.microsoft.com/office/drawing/2014/main" id="{BCEA542D-492F-5051-A2DC-C13B55F262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9968" y="5367663"/>
            <a:ext cx="914400" cy="914400"/>
          </a:xfrm>
          <a:prstGeom prst="rect">
            <a:avLst/>
          </a:prstGeom>
        </p:spPr>
      </p:pic>
    </p:spTree>
    <p:extLst>
      <p:ext uri="{BB962C8B-B14F-4D97-AF65-F5344CB8AC3E}">
        <p14:creationId xmlns:p14="http://schemas.microsoft.com/office/powerpoint/2010/main" val="3939794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4059A-C6E6-7795-0D1C-5784F519D938}"/>
            </a:ext>
          </a:extLst>
        </p:cNvPr>
        <p:cNvGrpSpPr/>
        <p:nvPr/>
      </p:nvGrpSpPr>
      <p:grpSpPr>
        <a:xfrm>
          <a:off x="0" y="0"/>
          <a:ext cx="0" cy="0"/>
          <a:chOff x="0" y="0"/>
          <a:chExt cx="0" cy="0"/>
        </a:xfrm>
      </p:grpSpPr>
      <p:sp>
        <p:nvSpPr>
          <p:cNvPr id="17410" name="Title 1">
            <a:extLst>
              <a:ext uri="{FF2B5EF4-FFF2-40B4-BE49-F238E27FC236}">
                <a16:creationId xmlns:a16="http://schemas.microsoft.com/office/drawing/2014/main" id="{5823BDF5-9E8E-7FD9-4B5F-95EBAB44B100}"/>
              </a:ext>
            </a:extLst>
          </p:cNvPr>
          <p:cNvSpPr>
            <a:spLocks noGrp="1"/>
          </p:cNvSpPr>
          <p:nvPr>
            <p:ph type="title"/>
          </p:nvPr>
        </p:nvSpPr>
        <p:spPr>
          <a:xfrm>
            <a:off x="386023" y="1023644"/>
            <a:ext cx="8283657" cy="759043"/>
          </a:xfrm>
        </p:spPr>
        <p:txBody>
          <a:bodyPr/>
          <a:lstStyle/>
          <a:p>
            <a:pPr algn="l"/>
            <a:r>
              <a:rPr lang="it-IT" sz="2800" b="1" dirty="0">
                <a:solidFill>
                  <a:srgbClr val="258F96"/>
                </a:solidFill>
                <a:latin typeface="Tw Cen MT" panose="020B0602020104020603" pitchFamily="34" charset="0"/>
                <a:ea typeface="ＭＳ Ｐゴシック" pitchFamily="34" charset="-128"/>
              </a:rPr>
              <a:t>SCONTO FISCALE E DETRAZIONE AGGIUNTIVA</a:t>
            </a:r>
            <a:endParaRPr lang="it-IT" sz="3176" b="1" dirty="0">
              <a:solidFill>
                <a:srgbClr val="258F96"/>
              </a:solidFill>
              <a:latin typeface="Tw Cen MT" panose="020B0602020104020603" pitchFamily="34" charset="0"/>
              <a:ea typeface="ＭＳ Ｐゴシック" pitchFamily="34" charset="-128"/>
            </a:endParaRPr>
          </a:p>
        </p:txBody>
      </p:sp>
      <p:sp>
        <p:nvSpPr>
          <p:cNvPr id="17412" name="Slide Number Placeholder 2">
            <a:extLst>
              <a:ext uri="{FF2B5EF4-FFF2-40B4-BE49-F238E27FC236}">
                <a16:creationId xmlns:a16="http://schemas.microsoft.com/office/drawing/2014/main" id="{F2A960FA-B0C7-FC34-B455-6C266F778569}"/>
              </a:ext>
            </a:extLst>
          </p:cNvPr>
          <p:cNvSpPr>
            <a:spLocks noGrp="1"/>
          </p:cNvSpPr>
          <p:nvPr>
            <p:ph type="sldNum" sz="quarter" idx="4"/>
          </p:nvPr>
        </p:nvSpPr>
        <p:spPr bwMode="auto">
          <a:xfrm>
            <a:off x="8586428" y="6525344"/>
            <a:ext cx="557572" cy="26161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764">
                <a:solidFill>
                  <a:schemeClr val="tx1"/>
                </a:solidFill>
                <a:latin typeface="Arial" charset="0"/>
                <a:cs typeface="Arial" charset="0"/>
              </a:defRPr>
            </a:lvl1pPr>
            <a:lvl2pPr marL="655430" indent="-252089" eaLnBrk="0" hangingPunct="0">
              <a:defRPr sz="1764">
                <a:solidFill>
                  <a:schemeClr val="tx1"/>
                </a:solidFill>
                <a:latin typeface="Arial" charset="0"/>
                <a:cs typeface="Arial" charset="0"/>
              </a:defRPr>
            </a:lvl2pPr>
            <a:lvl3pPr marL="1008355" indent="-201671" eaLnBrk="0" hangingPunct="0">
              <a:defRPr sz="1764">
                <a:solidFill>
                  <a:schemeClr val="tx1"/>
                </a:solidFill>
                <a:latin typeface="Arial" charset="0"/>
                <a:cs typeface="Arial" charset="0"/>
              </a:defRPr>
            </a:lvl3pPr>
            <a:lvl4pPr marL="1411696" indent="-201671" eaLnBrk="0" hangingPunct="0">
              <a:defRPr sz="1764">
                <a:solidFill>
                  <a:schemeClr val="tx1"/>
                </a:solidFill>
                <a:latin typeface="Arial" charset="0"/>
                <a:cs typeface="Arial" charset="0"/>
              </a:defRPr>
            </a:lvl4pPr>
            <a:lvl5pPr marL="1815038" indent="-201671" eaLnBrk="0" hangingPunct="0">
              <a:defRPr sz="1764">
                <a:solidFill>
                  <a:schemeClr val="tx1"/>
                </a:solidFill>
                <a:latin typeface="Arial" charset="0"/>
                <a:cs typeface="Arial" charset="0"/>
              </a:defRPr>
            </a:lvl5pPr>
            <a:lvl6pPr marL="2218380" indent="-201671" eaLnBrk="0" fontAlgn="base" hangingPunct="0">
              <a:spcBef>
                <a:spcPct val="0"/>
              </a:spcBef>
              <a:spcAft>
                <a:spcPct val="0"/>
              </a:spcAft>
              <a:defRPr sz="1764">
                <a:solidFill>
                  <a:schemeClr val="tx1"/>
                </a:solidFill>
                <a:latin typeface="Arial" charset="0"/>
                <a:cs typeface="Arial" charset="0"/>
              </a:defRPr>
            </a:lvl6pPr>
            <a:lvl7pPr marL="2621722" indent="-201671" eaLnBrk="0" fontAlgn="base" hangingPunct="0">
              <a:spcBef>
                <a:spcPct val="0"/>
              </a:spcBef>
              <a:spcAft>
                <a:spcPct val="0"/>
              </a:spcAft>
              <a:defRPr sz="1764">
                <a:solidFill>
                  <a:schemeClr val="tx1"/>
                </a:solidFill>
                <a:latin typeface="Arial" charset="0"/>
                <a:cs typeface="Arial" charset="0"/>
              </a:defRPr>
            </a:lvl7pPr>
            <a:lvl8pPr marL="3025064" indent="-201671" eaLnBrk="0" fontAlgn="base" hangingPunct="0">
              <a:spcBef>
                <a:spcPct val="0"/>
              </a:spcBef>
              <a:spcAft>
                <a:spcPct val="0"/>
              </a:spcAft>
              <a:defRPr sz="1764">
                <a:solidFill>
                  <a:schemeClr val="tx1"/>
                </a:solidFill>
                <a:latin typeface="Arial" charset="0"/>
                <a:cs typeface="Arial" charset="0"/>
              </a:defRPr>
            </a:lvl8pPr>
            <a:lvl9pPr marL="3428406" indent="-201671" eaLnBrk="0" fontAlgn="base" hangingPunct="0">
              <a:spcBef>
                <a:spcPct val="0"/>
              </a:spcBef>
              <a:spcAft>
                <a:spcPct val="0"/>
              </a:spcAft>
              <a:defRPr sz="1764">
                <a:solidFill>
                  <a:schemeClr val="tx1"/>
                </a:solidFill>
                <a:latin typeface="Arial" charset="0"/>
                <a:cs typeface="Arial" charset="0"/>
              </a:defRPr>
            </a:lvl9pPr>
          </a:lstStyle>
          <a:p>
            <a:pPr eaLnBrk="1" hangingPunct="1"/>
            <a:fld id="{717F550A-D875-49F0-A4E3-8084C2E1B77B}" type="slidenum">
              <a:rPr lang="en-US" sz="1200">
                <a:solidFill>
                  <a:schemeClr val="tx2"/>
                </a:solidFill>
                <a:latin typeface="+mn-lt"/>
              </a:rPr>
              <a:pPr eaLnBrk="1" hangingPunct="1"/>
              <a:t>9</a:t>
            </a:fld>
            <a:endParaRPr lang="en-US" sz="1200" dirty="0">
              <a:solidFill>
                <a:schemeClr val="tx2"/>
              </a:solidFill>
              <a:latin typeface="+mn-lt"/>
            </a:endParaRPr>
          </a:p>
        </p:txBody>
      </p:sp>
      <p:sp>
        <p:nvSpPr>
          <p:cNvPr id="9" name="Rectangle 3">
            <a:extLst>
              <a:ext uri="{FF2B5EF4-FFF2-40B4-BE49-F238E27FC236}">
                <a16:creationId xmlns:a16="http://schemas.microsoft.com/office/drawing/2014/main" id="{84ACB054-438B-EE92-C26B-EF03FE490E9F}"/>
              </a:ext>
            </a:extLst>
          </p:cNvPr>
          <p:cNvSpPr txBox="1">
            <a:spLocks/>
          </p:cNvSpPr>
          <p:nvPr/>
        </p:nvSpPr>
        <p:spPr>
          <a:xfrm>
            <a:off x="386023" y="2658368"/>
            <a:ext cx="1919910" cy="432048"/>
          </a:xfrm>
          <a:prstGeom prst="rect">
            <a:avLst/>
          </a:prstGeom>
          <a:solidFill>
            <a:schemeClr val="bg1"/>
          </a:solidFill>
          <a:ln w="19050">
            <a:solidFill>
              <a:srgbClr val="C00000"/>
            </a:solidFill>
          </a:ln>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600"/>
              </a:spcAft>
              <a:buNone/>
            </a:pPr>
            <a:r>
              <a:rPr lang="it-IT" sz="2000" b="1" i="1" dirty="0">
                <a:latin typeface="Tw Cen MT" panose="020B0602020104020603" pitchFamily="34" charset="0"/>
              </a:rPr>
              <a:t>DAL 1/1/2025</a:t>
            </a:r>
          </a:p>
        </p:txBody>
      </p:sp>
      <p:sp>
        <p:nvSpPr>
          <p:cNvPr id="4" name="CasellaDiTesto 3">
            <a:extLst>
              <a:ext uri="{FF2B5EF4-FFF2-40B4-BE49-F238E27FC236}">
                <a16:creationId xmlns:a16="http://schemas.microsoft.com/office/drawing/2014/main" id="{1E84DDBA-4567-B923-B68C-727D5E4389C4}"/>
              </a:ext>
            </a:extLst>
          </p:cNvPr>
          <p:cNvSpPr txBox="1"/>
          <p:nvPr/>
        </p:nvSpPr>
        <p:spPr>
          <a:xfrm>
            <a:off x="2985341" y="2060848"/>
            <a:ext cx="5772636" cy="1754326"/>
          </a:xfrm>
          <a:prstGeom prst="rect">
            <a:avLst/>
          </a:prstGeom>
          <a:solidFill>
            <a:schemeClr val="bg1"/>
          </a:solidFill>
          <a:ln w="19050">
            <a:solidFill>
              <a:srgbClr val="258F96"/>
            </a:solidFill>
            <a:prstDash val="dash"/>
          </a:ln>
        </p:spPr>
        <p:txBody>
          <a:bodyPr wrap="square">
            <a:spAutoFit/>
          </a:bodyPr>
          <a:lstStyle/>
          <a:p>
            <a:pPr algn="just"/>
            <a:r>
              <a:rPr lang="it-IT" sz="1800" b="0" i="0" u="none" strike="noStrike" baseline="0" dirty="0">
                <a:solidFill>
                  <a:srgbClr val="000000"/>
                </a:solidFill>
                <a:latin typeface="TT Interphases"/>
              </a:rPr>
              <a:t>Si assiste alla introduzione di un meccanismo di </a:t>
            </a:r>
            <a:r>
              <a:rPr lang="it-IT" sz="1800" b="0" i="0" u="sng" strike="noStrike" baseline="0" dirty="0">
                <a:solidFill>
                  <a:srgbClr val="C00000"/>
                </a:solidFill>
                <a:latin typeface="TT Interphases"/>
              </a:rPr>
              <a:t>sconto interamente fiscale</a:t>
            </a:r>
            <a:r>
              <a:rPr lang="it-IT" sz="1800" b="0" i="0" u="none" strike="noStrike" baseline="0" dirty="0">
                <a:solidFill>
                  <a:srgbClr val="000000"/>
                </a:solidFill>
                <a:latin typeface="TT Interphases"/>
              </a:rPr>
              <a:t> per il dipendente che consiste nel riconoscimento di una </a:t>
            </a:r>
            <a:r>
              <a:rPr lang="it-IT" sz="1800" b="1" i="0" u="none" strike="noStrike" baseline="0" dirty="0">
                <a:solidFill>
                  <a:srgbClr val="000000"/>
                </a:solidFill>
                <a:latin typeface="TT Interphases"/>
              </a:rPr>
              <a:t>indennità esentasse </a:t>
            </a:r>
            <a:r>
              <a:rPr lang="it-IT" sz="1800" b="0" i="0" u="none" strike="noStrike" baseline="0" dirty="0">
                <a:solidFill>
                  <a:srgbClr val="000000"/>
                </a:solidFill>
                <a:latin typeface="TT Interphases"/>
              </a:rPr>
              <a:t>o di una </a:t>
            </a:r>
            <a:r>
              <a:rPr lang="it-IT" sz="1800" b="1" i="0" u="none" strike="noStrike" baseline="0" dirty="0">
                <a:solidFill>
                  <a:srgbClr val="000000"/>
                </a:solidFill>
                <a:latin typeface="TT Interphases"/>
              </a:rPr>
              <a:t>detrazione aggiuntiva </a:t>
            </a:r>
            <a:r>
              <a:rPr lang="it-IT" sz="1800" b="0" i="0" u="none" strike="noStrike" baseline="0" dirty="0">
                <a:solidFill>
                  <a:srgbClr val="000000"/>
                </a:solidFill>
                <a:latin typeface="TT Interphases"/>
              </a:rPr>
              <a:t>in base all’importo del reddito complessivo prodotto dal dipendente che garantisca i medesimi vantaggi economici del precedente sistema.</a:t>
            </a:r>
            <a:endParaRPr lang="it-IT" sz="2000" dirty="0">
              <a:latin typeface="Tw Cen MT" panose="020B0602020104020603" pitchFamily="34" charset="0"/>
            </a:endParaRPr>
          </a:p>
        </p:txBody>
      </p:sp>
      <p:sp>
        <p:nvSpPr>
          <p:cNvPr id="5" name="CasellaDiTesto 4">
            <a:extLst>
              <a:ext uri="{FF2B5EF4-FFF2-40B4-BE49-F238E27FC236}">
                <a16:creationId xmlns:a16="http://schemas.microsoft.com/office/drawing/2014/main" id="{379A3285-9495-2771-778B-4B786E383000}"/>
              </a:ext>
            </a:extLst>
          </p:cNvPr>
          <p:cNvSpPr txBox="1"/>
          <p:nvPr/>
        </p:nvSpPr>
        <p:spPr>
          <a:xfrm>
            <a:off x="611560" y="4405782"/>
            <a:ext cx="6912768" cy="1200329"/>
          </a:xfrm>
          <a:prstGeom prst="rect">
            <a:avLst/>
          </a:prstGeom>
          <a:solidFill>
            <a:schemeClr val="bg1"/>
          </a:solidFill>
          <a:ln w="19050">
            <a:solidFill>
              <a:srgbClr val="258F96"/>
            </a:solidFill>
            <a:prstDash val="dash"/>
          </a:ln>
        </p:spPr>
        <p:txBody>
          <a:bodyPr wrap="square">
            <a:spAutoFit/>
          </a:bodyPr>
          <a:lstStyle/>
          <a:p>
            <a:pPr algn="just"/>
            <a:r>
              <a:rPr lang="it-IT" b="1" dirty="0">
                <a:solidFill>
                  <a:srgbClr val="000000"/>
                </a:solidFill>
                <a:latin typeface="TT Interphases"/>
              </a:rPr>
              <a:t>In particolare </a:t>
            </a:r>
            <a:r>
              <a:rPr lang="it-IT" dirty="0">
                <a:solidFill>
                  <a:srgbClr val="000000"/>
                </a:solidFill>
                <a:latin typeface="TT Interphases"/>
              </a:rPr>
              <a:t>è stata prevista una combinazione di: </a:t>
            </a:r>
          </a:p>
          <a:p>
            <a:pPr algn="just"/>
            <a:endParaRPr lang="it-IT" dirty="0">
              <a:solidFill>
                <a:srgbClr val="000000"/>
              </a:solidFill>
              <a:latin typeface="TT Interphases"/>
            </a:endParaRPr>
          </a:p>
          <a:p>
            <a:pPr marL="400050" indent="-400050" algn="just">
              <a:buAutoNum type="romanLcParenBoth"/>
            </a:pPr>
            <a:r>
              <a:rPr lang="it-IT" b="1" dirty="0">
                <a:solidFill>
                  <a:srgbClr val="000000"/>
                </a:solidFill>
                <a:latin typeface="TT Interphases"/>
              </a:rPr>
              <a:t>indennità esente da imposte </a:t>
            </a:r>
            <a:r>
              <a:rPr lang="it-IT" dirty="0">
                <a:solidFill>
                  <a:srgbClr val="000000"/>
                </a:solidFill>
                <a:latin typeface="TT Interphases"/>
              </a:rPr>
              <a:t>per chi ha redditi fino a 20.000 euro e, </a:t>
            </a:r>
          </a:p>
          <a:p>
            <a:pPr marL="400050" indent="-400050" algn="just">
              <a:buAutoNum type="romanLcParenBoth"/>
            </a:pPr>
            <a:r>
              <a:rPr lang="it-IT" b="1" dirty="0">
                <a:solidFill>
                  <a:srgbClr val="000000"/>
                </a:solidFill>
                <a:latin typeface="TT Interphases"/>
              </a:rPr>
              <a:t>detrazioni fiscali decrescenti </a:t>
            </a:r>
            <a:r>
              <a:rPr lang="it-IT" dirty="0">
                <a:solidFill>
                  <a:srgbClr val="000000"/>
                </a:solidFill>
                <a:latin typeface="TT Interphases"/>
              </a:rPr>
              <a:t>per chi ha un reddito superiore</a:t>
            </a:r>
            <a:endParaRPr lang="it-IT" sz="2000" dirty="0">
              <a:latin typeface="Tw Cen MT" panose="020B0602020104020603" pitchFamily="34" charset="0"/>
            </a:endParaRPr>
          </a:p>
        </p:txBody>
      </p:sp>
    </p:spTree>
    <p:extLst>
      <p:ext uri="{BB962C8B-B14F-4D97-AF65-F5344CB8AC3E}">
        <p14:creationId xmlns:p14="http://schemas.microsoft.com/office/powerpoint/2010/main" val="1051094837"/>
      </p:ext>
    </p:extLst>
  </p:cSld>
  <p:clrMapOvr>
    <a:masterClrMapping/>
  </p:clrMapOvr>
</p:sld>
</file>

<file path=ppt/theme/theme1.xml><?xml version="1.0" encoding="utf-8"?>
<a:theme xmlns:a="http://schemas.openxmlformats.org/drawingml/2006/main" name="Tema di Office">
  <a:themeElements>
    <a:clrScheme name="Gradazioni di grigio">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CD_UNINDUSTRIA_webinar_6_7_23</Template>
  <TotalTime>7437</TotalTime>
  <Words>4837</Words>
  <Application>Microsoft Office PowerPoint</Application>
  <PresentationFormat>Presentazione su schermo (4:3)</PresentationFormat>
  <Paragraphs>375</Paragraphs>
  <Slides>44</Slides>
  <Notes>4</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44</vt:i4>
      </vt:variant>
    </vt:vector>
  </HeadingPairs>
  <TitlesOfParts>
    <vt:vector size="54" baseType="lpstr">
      <vt:lpstr>MS PGothic</vt:lpstr>
      <vt:lpstr>Arial</vt:lpstr>
      <vt:lpstr>Bahnschrift SemiBold SemiConden</vt:lpstr>
      <vt:lpstr>Calibri</vt:lpstr>
      <vt:lpstr>Open Sans</vt:lpstr>
      <vt:lpstr>TT Interphases</vt:lpstr>
      <vt:lpstr>TTInterphases-Regular</vt:lpstr>
      <vt:lpstr>Tw Cen MT</vt:lpstr>
      <vt:lpstr>Wingdings</vt:lpstr>
      <vt:lpstr>Tema di Office</vt:lpstr>
      <vt:lpstr>Presentazione standard di PowerPoint</vt:lpstr>
      <vt:lpstr>Presentazione standard di PowerPoint</vt:lpstr>
      <vt:lpstr>Cuneo Fiscale - Introduzione</vt:lpstr>
      <vt:lpstr>SCAGLIONI IRPEF 2025</vt:lpstr>
      <vt:lpstr>DETRAZIONI</vt:lpstr>
      <vt:lpstr>DETRAZIONI</vt:lpstr>
      <vt:lpstr>MODIFICHE AL CUNEO FISCALE</vt:lpstr>
      <vt:lpstr>ABBANDONO DELL’ESONERO CONTRIBUTIVO</vt:lpstr>
      <vt:lpstr>SCONTO FISCALE E DETRAZIONE AGGIUNTIVA</vt:lpstr>
      <vt:lpstr>SCONTO FISCALE E DETRAZIONE AGGIUNTIVA</vt:lpstr>
      <vt:lpstr>SCONTO FISCALE E DETRAZIONE AGGIUNTIVA</vt:lpstr>
      <vt:lpstr>SCONTO FISCALE E DETRAZIONE AGGIUNTIVA</vt:lpstr>
      <vt:lpstr>SCONTO FISCALE E DETRAZIONE AGGIUNTIVA</vt:lpstr>
      <vt:lpstr>SCONTO FISCALE E DETRAZIONE AGGIUNTIVA</vt:lpstr>
      <vt:lpstr>SCONTO FISCALE E DETRAZIONE AGGIUNTIVA</vt:lpstr>
      <vt:lpstr>INDENNITA’ ESENTASSE E DETRAZIONE AGGIUNTIVA</vt:lpstr>
      <vt:lpstr>DETRAZIONI PER CARICHI DI FAMIGLIA</vt:lpstr>
      <vt:lpstr>LA MODIFICA DEI LIMITI DI ETA’ PER I FIGLI A CARICO</vt:lpstr>
      <vt:lpstr>DETRAZIONI PER FIGLI A CARICO</vt:lpstr>
      <vt:lpstr>DETRAZIONI PER FIGLI A CARICO</vt:lpstr>
      <vt:lpstr>DETRAZIONI PER FIGLI A CARICO</vt:lpstr>
      <vt:lpstr>LA CONFERMA DEL LIMITE DI REDDITO</vt:lpstr>
      <vt:lpstr>Presentazione standard di PowerPoint</vt:lpstr>
      <vt:lpstr>L’IMPATTO SUL WELFARE AZIENDALE</vt:lpstr>
      <vt:lpstr>L’IMPATTO SUI BENEFIT NON IMPONIBILI</vt:lpstr>
      <vt:lpstr>L’IMPATTO SUI BENEFIT NON IMPONIBILI</vt:lpstr>
      <vt:lpstr>Presentazione standard di PowerPoint</vt:lpstr>
      <vt:lpstr>DEDUCIBILITA’ DEI CONTRIBUTI VERSATI AI FONDI INTEGRATIVI DEL SSN</vt:lpstr>
      <vt:lpstr>CONTRIBUTI VERSATI PER ASSICURARE IL RISCHIO DI NON AUTOSUFFICIENZA</vt:lpstr>
      <vt:lpstr>DETASSAZIONE PREMI DI PRODUTTIVITA’</vt:lpstr>
      <vt:lpstr>MISURE IN TEMA DI WELFARE AZIENDALE</vt:lpstr>
      <vt:lpstr>MISURE IN TEMA DI WELFARE AZIENDALE</vt:lpstr>
      <vt:lpstr>NUOVA FRANCHIGIA FRINGE BENEFIT (Art. 51, comma 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Pirola Pennuto Zei &amp; Associati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Leonardi Sara</dc:creator>
  <cp:lastModifiedBy>Dori Carlo</cp:lastModifiedBy>
  <cp:revision>607</cp:revision>
  <cp:lastPrinted>2024-11-25T08:05:54Z</cp:lastPrinted>
  <dcterms:created xsi:type="dcterms:W3CDTF">2017-02-01T09:48:49Z</dcterms:created>
  <dcterms:modified xsi:type="dcterms:W3CDTF">2025-06-17T11:53:58Z</dcterms:modified>
</cp:coreProperties>
</file>