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6" r:id="rId5"/>
    <p:sldId id="293" r:id="rId6"/>
    <p:sldId id="302" r:id="rId7"/>
    <p:sldId id="301" r:id="rId8"/>
    <p:sldId id="304" r:id="rId9"/>
    <p:sldId id="305" r:id="rId10"/>
    <p:sldId id="297" r:id="rId11"/>
    <p:sldId id="261" r:id="rId12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B09A"/>
    <a:srgbClr val="26617F"/>
    <a:srgbClr val="F0F0F0"/>
    <a:srgbClr val="6896B8"/>
    <a:srgbClr val="95C6B0"/>
    <a:srgbClr val="203C73"/>
    <a:srgbClr val="1048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Stile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35" autoAdjust="0"/>
    <p:restoredTop sz="89935" autoAdjust="0"/>
  </p:normalViewPr>
  <p:slideViewPr>
    <p:cSldViewPr snapToGrid="0">
      <p:cViewPr varScale="1">
        <p:scale>
          <a:sx n="75" d="100"/>
          <a:sy n="75" d="100"/>
        </p:scale>
        <p:origin x="74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3AF957-1580-4829-8877-5828A46F9E51}" type="doc">
      <dgm:prSet loTypeId="urn:microsoft.com/office/officeart/2008/layout/LinedLis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1C62551-0C69-4129-A11E-1C576609C30E}">
      <dgm:prSet custT="1"/>
      <dgm:spPr/>
      <dgm:t>
        <a:bodyPr/>
        <a:lstStyle/>
        <a:p>
          <a:endParaRPr lang="en-US" sz="2400" dirty="0">
            <a:solidFill>
              <a:schemeClr val="accent1">
                <a:lumMod val="50000"/>
              </a:schemeClr>
            </a:solidFill>
            <a:latin typeface="Futura Book" panose="020B0500000000000000"/>
          </a:endParaRPr>
        </a:p>
      </dgm:t>
    </dgm:pt>
    <dgm:pt modelId="{9B54B7E5-BF2B-44D7-B720-77A54FB842D3}" type="parTrans" cxnId="{86C0D135-4700-487D-9181-59167E711FF0}">
      <dgm:prSet/>
      <dgm:spPr/>
      <dgm:t>
        <a:bodyPr/>
        <a:lstStyle/>
        <a:p>
          <a:endParaRPr lang="en-US"/>
        </a:p>
      </dgm:t>
    </dgm:pt>
    <dgm:pt modelId="{198F560C-E81F-4C98-92B7-EB584C40DC92}" type="sibTrans" cxnId="{86C0D135-4700-487D-9181-59167E711FF0}">
      <dgm:prSet/>
      <dgm:spPr/>
      <dgm:t>
        <a:bodyPr/>
        <a:lstStyle/>
        <a:p>
          <a:endParaRPr lang="en-US"/>
        </a:p>
      </dgm:t>
    </dgm:pt>
    <dgm:pt modelId="{DC6DADD5-600F-40CA-A8C8-99A67217F867}">
      <dgm:prSet custT="1"/>
      <dgm:spPr/>
      <dgm:t>
        <a:bodyPr/>
        <a:lstStyle/>
        <a:p>
          <a:r>
            <a:rPr lang="it-IT" sz="2400" dirty="0">
              <a:solidFill>
                <a:schemeClr val="accent1">
                  <a:lumMod val="50000"/>
                </a:schemeClr>
              </a:solidFill>
              <a:latin typeface="Futura Book" panose="020B0500000000000000"/>
            </a:rPr>
            <a:t>Problematiche operative nell’uso del FVOE: prospettive e soluzioni</a:t>
          </a:r>
          <a:endParaRPr lang="en-US" sz="2400" dirty="0">
            <a:solidFill>
              <a:schemeClr val="accent1">
                <a:lumMod val="50000"/>
              </a:schemeClr>
            </a:solidFill>
            <a:latin typeface="Futura Book" panose="020B0500000000000000"/>
          </a:endParaRPr>
        </a:p>
      </dgm:t>
    </dgm:pt>
    <dgm:pt modelId="{6BE7E665-B5F8-4FB9-8949-3E8B15CA5F7E}" type="parTrans" cxnId="{EF2F2BC7-147E-4BD6-BFB3-AFC978529FB9}">
      <dgm:prSet/>
      <dgm:spPr/>
      <dgm:t>
        <a:bodyPr/>
        <a:lstStyle/>
        <a:p>
          <a:endParaRPr lang="en-US"/>
        </a:p>
      </dgm:t>
    </dgm:pt>
    <dgm:pt modelId="{53118745-C059-418E-9B5B-E3D9A81AF579}" type="sibTrans" cxnId="{EF2F2BC7-147E-4BD6-BFB3-AFC978529FB9}">
      <dgm:prSet/>
      <dgm:spPr/>
      <dgm:t>
        <a:bodyPr/>
        <a:lstStyle/>
        <a:p>
          <a:endParaRPr lang="en-US"/>
        </a:p>
      </dgm:t>
    </dgm:pt>
    <dgm:pt modelId="{6A72C50C-95AF-4EFD-887E-4A9FFA0D2BD9}">
      <dgm:prSet custT="1"/>
      <dgm:spPr/>
      <dgm:t>
        <a:bodyPr/>
        <a:lstStyle/>
        <a:p>
          <a:r>
            <a:rPr lang="it-IT" sz="2400" dirty="0">
              <a:solidFill>
                <a:schemeClr val="accent1">
                  <a:lumMod val="50000"/>
                </a:schemeClr>
              </a:solidFill>
              <a:latin typeface="Futura Book" panose="020B0500000000000000"/>
            </a:rPr>
            <a:t>Delibera ANAC n.157 del 16 aprile 2025</a:t>
          </a:r>
          <a:endParaRPr lang="en-US" sz="2400" dirty="0">
            <a:solidFill>
              <a:schemeClr val="accent1">
                <a:lumMod val="50000"/>
              </a:schemeClr>
            </a:solidFill>
            <a:latin typeface="Futura Book" panose="020B0500000000000000"/>
          </a:endParaRPr>
        </a:p>
      </dgm:t>
    </dgm:pt>
    <dgm:pt modelId="{9BB66D98-6091-4D70-97C9-57D1DBDA6C31}" type="parTrans" cxnId="{21B545DA-74E6-4D59-A230-4B35035608F1}">
      <dgm:prSet/>
      <dgm:spPr/>
      <dgm:t>
        <a:bodyPr/>
        <a:lstStyle/>
        <a:p>
          <a:endParaRPr lang="en-US"/>
        </a:p>
      </dgm:t>
    </dgm:pt>
    <dgm:pt modelId="{AA6BBC0F-1730-4F0A-AD06-40AA33E880A1}" type="sibTrans" cxnId="{21B545DA-74E6-4D59-A230-4B35035608F1}">
      <dgm:prSet/>
      <dgm:spPr/>
      <dgm:t>
        <a:bodyPr/>
        <a:lstStyle/>
        <a:p>
          <a:endParaRPr lang="en-US"/>
        </a:p>
      </dgm:t>
    </dgm:pt>
    <dgm:pt modelId="{64D8C3E0-1236-4ACF-B763-E0FDDE68D12D}">
      <dgm:prSet custT="1"/>
      <dgm:spPr/>
      <dgm:t>
        <a:bodyPr/>
        <a:lstStyle/>
        <a:p>
          <a:endParaRPr lang="en-US" sz="2400" dirty="0">
            <a:solidFill>
              <a:schemeClr val="accent1">
                <a:lumMod val="50000"/>
              </a:schemeClr>
            </a:solidFill>
            <a:latin typeface="Futura Book" panose="020B0500000000000000"/>
          </a:endParaRPr>
        </a:p>
      </dgm:t>
    </dgm:pt>
    <dgm:pt modelId="{F994F3EF-BC1F-49FA-94E9-234B0CCF27D5}" type="parTrans" cxnId="{79A05000-BB39-4365-964A-59737D0AFB6A}">
      <dgm:prSet/>
      <dgm:spPr/>
      <dgm:t>
        <a:bodyPr/>
        <a:lstStyle/>
        <a:p>
          <a:endParaRPr lang="en-US"/>
        </a:p>
      </dgm:t>
    </dgm:pt>
    <dgm:pt modelId="{E8C95D55-2B7C-457F-A796-ED5302863310}" type="sibTrans" cxnId="{79A05000-BB39-4365-964A-59737D0AFB6A}">
      <dgm:prSet/>
      <dgm:spPr/>
      <dgm:t>
        <a:bodyPr/>
        <a:lstStyle/>
        <a:p>
          <a:endParaRPr lang="en-US"/>
        </a:p>
      </dgm:t>
    </dgm:pt>
    <dgm:pt modelId="{26C46980-D7DE-4C97-823D-9DE46DA1EA3A}">
      <dgm:prSet custT="1"/>
      <dgm:spPr/>
      <dgm:t>
        <a:bodyPr/>
        <a:lstStyle/>
        <a:p>
          <a:endParaRPr lang="en-US" sz="2400" dirty="0">
            <a:solidFill>
              <a:schemeClr val="accent1">
                <a:lumMod val="50000"/>
              </a:schemeClr>
            </a:solidFill>
            <a:latin typeface="Futura Book" panose="020B0500000000000000"/>
          </a:endParaRPr>
        </a:p>
      </dgm:t>
    </dgm:pt>
    <dgm:pt modelId="{077D01B4-8567-4490-9143-E918A1E11819}" type="parTrans" cxnId="{E0737AF0-E098-4E15-A940-05EC576EE29C}">
      <dgm:prSet/>
      <dgm:spPr/>
      <dgm:t>
        <a:bodyPr/>
        <a:lstStyle/>
        <a:p>
          <a:endParaRPr lang="en-US"/>
        </a:p>
      </dgm:t>
    </dgm:pt>
    <dgm:pt modelId="{07AC1E6C-3BE2-4C44-8C03-213D86992E3E}" type="sibTrans" cxnId="{E0737AF0-E098-4E15-A940-05EC576EE29C}">
      <dgm:prSet/>
      <dgm:spPr/>
      <dgm:t>
        <a:bodyPr/>
        <a:lstStyle/>
        <a:p>
          <a:endParaRPr lang="en-US"/>
        </a:p>
      </dgm:t>
    </dgm:pt>
    <dgm:pt modelId="{6E795BA1-D9CD-450C-91E4-4FDB695A9428}">
      <dgm:prSet custT="1"/>
      <dgm:spPr/>
      <dgm:t>
        <a:bodyPr/>
        <a:lstStyle/>
        <a:p>
          <a:endParaRPr lang="en-US" sz="2400" dirty="0">
            <a:solidFill>
              <a:schemeClr val="accent1">
                <a:lumMod val="50000"/>
              </a:schemeClr>
            </a:solidFill>
            <a:latin typeface="Futura Book" panose="020B0500000000000000"/>
          </a:endParaRPr>
        </a:p>
      </dgm:t>
    </dgm:pt>
    <dgm:pt modelId="{14B7EF65-0187-43C6-BC1B-16FA85681781}" type="parTrans" cxnId="{E9F5187D-E533-4618-8B0E-8589AB5AE4DB}">
      <dgm:prSet/>
      <dgm:spPr/>
      <dgm:t>
        <a:bodyPr/>
        <a:lstStyle/>
        <a:p>
          <a:endParaRPr lang="en-US"/>
        </a:p>
      </dgm:t>
    </dgm:pt>
    <dgm:pt modelId="{7FA03477-431D-42C1-BDA5-4C99063DC418}" type="sibTrans" cxnId="{E9F5187D-E533-4618-8B0E-8589AB5AE4DB}">
      <dgm:prSet/>
      <dgm:spPr/>
      <dgm:t>
        <a:bodyPr/>
        <a:lstStyle/>
        <a:p>
          <a:endParaRPr lang="en-US"/>
        </a:p>
      </dgm:t>
    </dgm:pt>
    <dgm:pt modelId="{2147C85E-06AD-4F09-94B6-2F05E4931BF6}">
      <dgm:prSet custT="1"/>
      <dgm:spPr/>
      <dgm:t>
        <a:bodyPr/>
        <a:lstStyle/>
        <a:p>
          <a:r>
            <a:rPr lang="it-IT" sz="2400">
              <a:latin typeface="Futura Book" panose="020B0500000000000000"/>
            </a:rPr>
            <a:t> </a:t>
          </a:r>
          <a:endParaRPr lang="en-US" sz="2400" dirty="0">
            <a:latin typeface="Futura Book" panose="020B0500000000000000"/>
          </a:endParaRPr>
        </a:p>
      </dgm:t>
    </dgm:pt>
    <dgm:pt modelId="{BC337F9A-515C-43FD-A406-C1A493321A19}" type="parTrans" cxnId="{7C3126EB-F9C8-4118-9881-93BA63048C36}">
      <dgm:prSet/>
      <dgm:spPr/>
      <dgm:t>
        <a:bodyPr/>
        <a:lstStyle/>
        <a:p>
          <a:endParaRPr lang="en-US"/>
        </a:p>
      </dgm:t>
    </dgm:pt>
    <dgm:pt modelId="{49B0CBBC-0B28-496B-BA84-76B9CA539DCB}" type="sibTrans" cxnId="{7C3126EB-F9C8-4118-9881-93BA63048C36}">
      <dgm:prSet/>
      <dgm:spPr/>
      <dgm:t>
        <a:bodyPr/>
        <a:lstStyle/>
        <a:p>
          <a:endParaRPr lang="en-US"/>
        </a:p>
      </dgm:t>
    </dgm:pt>
    <dgm:pt modelId="{0B95DDC2-8D00-4F3C-90FF-952BC3F6DEB9}">
      <dgm:prSet/>
      <dgm:spPr/>
      <dgm:t>
        <a:bodyPr/>
        <a:lstStyle/>
        <a:p>
          <a:endParaRPr lang="it-IT" dirty="0"/>
        </a:p>
        <a:p>
          <a:endParaRPr lang="it-IT" dirty="0"/>
        </a:p>
      </dgm:t>
    </dgm:pt>
    <dgm:pt modelId="{2D1F5903-4AF2-44EC-9688-D03861219388}" type="parTrans" cxnId="{B5C05F86-931C-4628-AF1E-9AA020B2398C}">
      <dgm:prSet/>
      <dgm:spPr/>
      <dgm:t>
        <a:bodyPr/>
        <a:lstStyle/>
        <a:p>
          <a:endParaRPr lang="it-IT"/>
        </a:p>
      </dgm:t>
    </dgm:pt>
    <dgm:pt modelId="{B57580E3-C9C7-497A-90FF-49EA85C63C68}" type="sibTrans" cxnId="{B5C05F86-931C-4628-AF1E-9AA020B2398C}">
      <dgm:prSet/>
      <dgm:spPr/>
      <dgm:t>
        <a:bodyPr/>
        <a:lstStyle/>
        <a:p>
          <a:endParaRPr lang="it-IT"/>
        </a:p>
      </dgm:t>
    </dgm:pt>
    <dgm:pt modelId="{08E531E3-A18C-40AE-B96D-A63D1C737839}" type="pres">
      <dgm:prSet presAssocID="{3F3AF957-1580-4829-8877-5828A46F9E51}" presName="vert0" presStyleCnt="0">
        <dgm:presLayoutVars>
          <dgm:dir/>
          <dgm:animOne val="branch"/>
          <dgm:animLvl val="lvl"/>
        </dgm:presLayoutVars>
      </dgm:prSet>
      <dgm:spPr/>
    </dgm:pt>
    <dgm:pt modelId="{1BBBBB34-988F-4DB1-B49B-BD1DFBA7932D}" type="pres">
      <dgm:prSet presAssocID="{F1C62551-0C69-4129-A11E-1C576609C30E}" presName="thickLine" presStyleLbl="alignNode1" presStyleIdx="0" presStyleCnt="8"/>
      <dgm:spPr/>
    </dgm:pt>
    <dgm:pt modelId="{A54546E8-4E43-49D7-861D-8FC01A1B0CDE}" type="pres">
      <dgm:prSet presAssocID="{F1C62551-0C69-4129-A11E-1C576609C30E}" presName="horz1" presStyleCnt="0"/>
      <dgm:spPr/>
    </dgm:pt>
    <dgm:pt modelId="{F0783976-7C37-4C42-A712-7F1445E8BE25}" type="pres">
      <dgm:prSet presAssocID="{F1C62551-0C69-4129-A11E-1C576609C30E}" presName="tx1" presStyleLbl="revTx" presStyleIdx="0" presStyleCnt="8"/>
      <dgm:spPr/>
    </dgm:pt>
    <dgm:pt modelId="{25FAFC16-980D-4E4B-BA33-E609551DEBD7}" type="pres">
      <dgm:prSet presAssocID="{F1C62551-0C69-4129-A11E-1C576609C30E}" presName="vert1" presStyleCnt="0"/>
      <dgm:spPr/>
    </dgm:pt>
    <dgm:pt modelId="{1D07C7ED-5DA7-4AEB-8E25-0C96524876FC}" type="pres">
      <dgm:prSet presAssocID="{DC6DADD5-600F-40CA-A8C8-99A67217F867}" presName="thickLine" presStyleLbl="alignNode1" presStyleIdx="1" presStyleCnt="8"/>
      <dgm:spPr/>
    </dgm:pt>
    <dgm:pt modelId="{052FA69F-7927-40E1-82A8-0E77867E414B}" type="pres">
      <dgm:prSet presAssocID="{DC6DADD5-600F-40CA-A8C8-99A67217F867}" presName="horz1" presStyleCnt="0"/>
      <dgm:spPr/>
    </dgm:pt>
    <dgm:pt modelId="{5279E359-4C7C-4282-A3B8-E85C8FAC2A70}" type="pres">
      <dgm:prSet presAssocID="{DC6DADD5-600F-40CA-A8C8-99A67217F867}" presName="tx1" presStyleLbl="revTx" presStyleIdx="1" presStyleCnt="8"/>
      <dgm:spPr/>
    </dgm:pt>
    <dgm:pt modelId="{927DAA0D-9772-4B47-B1C1-117F15A7C712}" type="pres">
      <dgm:prSet presAssocID="{DC6DADD5-600F-40CA-A8C8-99A67217F867}" presName="vert1" presStyleCnt="0"/>
      <dgm:spPr/>
    </dgm:pt>
    <dgm:pt modelId="{E0C1C0B4-39CE-472C-B0B8-F7BDE466B3E2}" type="pres">
      <dgm:prSet presAssocID="{6A72C50C-95AF-4EFD-887E-4A9FFA0D2BD9}" presName="thickLine" presStyleLbl="alignNode1" presStyleIdx="2" presStyleCnt="8"/>
      <dgm:spPr/>
    </dgm:pt>
    <dgm:pt modelId="{ADA2DF9A-6B9B-4488-B736-E9FD3209E211}" type="pres">
      <dgm:prSet presAssocID="{6A72C50C-95AF-4EFD-887E-4A9FFA0D2BD9}" presName="horz1" presStyleCnt="0"/>
      <dgm:spPr/>
    </dgm:pt>
    <dgm:pt modelId="{644128D8-9C9C-4390-803A-FD544F31A119}" type="pres">
      <dgm:prSet presAssocID="{6A72C50C-95AF-4EFD-887E-4A9FFA0D2BD9}" presName="tx1" presStyleLbl="revTx" presStyleIdx="2" presStyleCnt="8"/>
      <dgm:spPr/>
    </dgm:pt>
    <dgm:pt modelId="{EA960B5F-FB83-4D27-BAF7-A44983B2F604}" type="pres">
      <dgm:prSet presAssocID="{6A72C50C-95AF-4EFD-887E-4A9FFA0D2BD9}" presName="vert1" presStyleCnt="0"/>
      <dgm:spPr/>
    </dgm:pt>
    <dgm:pt modelId="{CE5CE5F0-41C9-4F10-8E4A-BEECCE351D4E}" type="pres">
      <dgm:prSet presAssocID="{64D8C3E0-1236-4ACF-B763-E0FDDE68D12D}" presName="thickLine" presStyleLbl="alignNode1" presStyleIdx="3" presStyleCnt="8"/>
      <dgm:spPr/>
    </dgm:pt>
    <dgm:pt modelId="{2DFF54CA-F19E-40DB-B92B-B787B6DFC6A2}" type="pres">
      <dgm:prSet presAssocID="{64D8C3E0-1236-4ACF-B763-E0FDDE68D12D}" presName="horz1" presStyleCnt="0"/>
      <dgm:spPr/>
    </dgm:pt>
    <dgm:pt modelId="{3BA3E37B-44FE-4EFF-8D35-ED130B680211}" type="pres">
      <dgm:prSet presAssocID="{64D8C3E0-1236-4ACF-B763-E0FDDE68D12D}" presName="tx1" presStyleLbl="revTx" presStyleIdx="3" presStyleCnt="8"/>
      <dgm:spPr/>
    </dgm:pt>
    <dgm:pt modelId="{8A593F42-7C57-4DED-A105-449F8AA269A7}" type="pres">
      <dgm:prSet presAssocID="{64D8C3E0-1236-4ACF-B763-E0FDDE68D12D}" presName="vert1" presStyleCnt="0"/>
      <dgm:spPr/>
    </dgm:pt>
    <dgm:pt modelId="{145824F7-CEA5-4EC6-817A-D2AE661CAD92}" type="pres">
      <dgm:prSet presAssocID="{26C46980-D7DE-4C97-823D-9DE46DA1EA3A}" presName="thickLine" presStyleLbl="alignNode1" presStyleIdx="4" presStyleCnt="8"/>
      <dgm:spPr/>
    </dgm:pt>
    <dgm:pt modelId="{46DBA84F-E0CE-458D-B167-200E2A3C5BF3}" type="pres">
      <dgm:prSet presAssocID="{26C46980-D7DE-4C97-823D-9DE46DA1EA3A}" presName="horz1" presStyleCnt="0"/>
      <dgm:spPr/>
    </dgm:pt>
    <dgm:pt modelId="{6780FDAD-0EF4-43A5-8F70-3C27FAB7FDC5}" type="pres">
      <dgm:prSet presAssocID="{26C46980-D7DE-4C97-823D-9DE46DA1EA3A}" presName="tx1" presStyleLbl="revTx" presStyleIdx="4" presStyleCnt="8"/>
      <dgm:spPr/>
    </dgm:pt>
    <dgm:pt modelId="{32D60889-BCC1-4121-8903-F1A7E72F3EF9}" type="pres">
      <dgm:prSet presAssocID="{26C46980-D7DE-4C97-823D-9DE46DA1EA3A}" presName="vert1" presStyleCnt="0"/>
      <dgm:spPr/>
    </dgm:pt>
    <dgm:pt modelId="{603BCFA0-8FC5-4A2B-ADE8-A11461358703}" type="pres">
      <dgm:prSet presAssocID="{6E795BA1-D9CD-450C-91E4-4FDB695A9428}" presName="thickLine" presStyleLbl="alignNode1" presStyleIdx="5" presStyleCnt="8"/>
      <dgm:spPr/>
    </dgm:pt>
    <dgm:pt modelId="{EF399235-B79A-45EC-B8E7-EF963527CE47}" type="pres">
      <dgm:prSet presAssocID="{6E795BA1-D9CD-450C-91E4-4FDB695A9428}" presName="horz1" presStyleCnt="0"/>
      <dgm:spPr/>
    </dgm:pt>
    <dgm:pt modelId="{A05FFBD6-FF13-4864-A173-B446A9636A70}" type="pres">
      <dgm:prSet presAssocID="{6E795BA1-D9CD-450C-91E4-4FDB695A9428}" presName="tx1" presStyleLbl="revTx" presStyleIdx="5" presStyleCnt="8"/>
      <dgm:spPr/>
    </dgm:pt>
    <dgm:pt modelId="{1C4EA291-ED3A-44D6-AA75-FAEAFA9DA9CF}" type="pres">
      <dgm:prSet presAssocID="{6E795BA1-D9CD-450C-91E4-4FDB695A9428}" presName="vert1" presStyleCnt="0"/>
      <dgm:spPr/>
    </dgm:pt>
    <dgm:pt modelId="{3A1416CD-D986-49C1-B7D8-BAE25BF24B77}" type="pres">
      <dgm:prSet presAssocID="{2147C85E-06AD-4F09-94B6-2F05E4931BF6}" presName="thickLine" presStyleLbl="alignNode1" presStyleIdx="6" presStyleCnt="8"/>
      <dgm:spPr/>
    </dgm:pt>
    <dgm:pt modelId="{9B8249BF-2202-4A9F-A712-7063A3019454}" type="pres">
      <dgm:prSet presAssocID="{2147C85E-06AD-4F09-94B6-2F05E4931BF6}" presName="horz1" presStyleCnt="0"/>
      <dgm:spPr/>
    </dgm:pt>
    <dgm:pt modelId="{A387EF3D-C193-48E0-93F0-B9E74E59A58B}" type="pres">
      <dgm:prSet presAssocID="{2147C85E-06AD-4F09-94B6-2F05E4931BF6}" presName="tx1" presStyleLbl="revTx" presStyleIdx="6" presStyleCnt="8"/>
      <dgm:spPr/>
    </dgm:pt>
    <dgm:pt modelId="{5A3709FD-D918-4961-8865-466F061FB5E1}" type="pres">
      <dgm:prSet presAssocID="{2147C85E-06AD-4F09-94B6-2F05E4931BF6}" presName="vert1" presStyleCnt="0"/>
      <dgm:spPr/>
    </dgm:pt>
    <dgm:pt modelId="{66EAC9B5-6797-431A-9C8D-534A83D37EBA}" type="pres">
      <dgm:prSet presAssocID="{0B95DDC2-8D00-4F3C-90FF-952BC3F6DEB9}" presName="thickLine" presStyleLbl="alignNode1" presStyleIdx="7" presStyleCnt="8"/>
      <dgm:spPr/>
    </dgm:pt>
    <dgm:pt modelId="{D410723A-3C0E-4AB6-97AF-56903CE73C2D}" type="pres">
      <dgm:prSet presAssocID="{0B95DDC2-8D00-4F3C-90FF-952BC3F6DEB9}" presName="horz1" presStyleCnt="0"/>
      <dgm:spPr/>
    </dgm:pt>
    <dgm:pt modelId="{861B16D8-FD14-4C53-8902-ECAFA6DF7E33}" type="pres">
      <dgm:prSet presAssocID="{0B95DDC2-8D00-4F3C-90FF-952BC3F6DEB9}" presName="tx1" presStyleLbl="revTx" presStyleIdx="7" presStyleCnt="8"/>
      <dgm:spPr/>
    </dgm:pt>
    <dgm:pt modelId="{0EE6B79F-C8C2-41B2-B335-79F8DAAFE8AF}" type="pres">
      <dgm:prSet presAssocID="{0B95DDC2-8D00-4F3C-90FF-952BC3F6DEB9}" presName="vert1" presStyleCnt="0"/>
      <dgm:spPr/>
    </dgm:pt>
  </dgm:ptLst>
  <dgm:cxnLst>
    <dgm:cxn modelId="{79A05000-BB39-4365-964A-59737D0AFB6A}" srcId="{3F3AF957-1580-4829-8877-5828A46F9E51}" destId="{64D8C3E0-1236-4ACF-B763-E0FDDE68D12D}" srcOrd="3" destOrd="0" parTransId="{F994F3EF-BC1F-49FA-94E9-234B0CCF27D5}" sibTransId="{E8C95D55-2B7C-457F-A796-ED5302863310}"/>
    <dgm:cxn modelId="{C9DE2E0B-A6DF-4AB1-873F-771E83E06554}" type="presOf" srcId="{F1C62551-0C69-4129-A11E-1C576609C30E}" destId="{F0783976-7C37-4C42-A712-7F1445E8BE25}" srcOrd="0" destOrd="0" presId="urn:microsoft.com/office/officeart/2008/layout/LinedList"/>
    <dgm:cxn modelId="{47294630-1641-44FD-BA3B-C073CD66108D}" type="presOf" srcId="{26C46980-D7DE-4C97-823D-9DE46DA1EA3A}" destId="{6780FDAD-0EF4-43A5-8F70-3C27FAB7FDC5}" srcOrd="0" destOrd="0" presId="urn:microsoft.com/office/officeart/2008/layout/LinedList"/>
    <dgm:cxn modelId="{86C0D135-4700-487D-9181-59167E711FF0}" srcId="{3F3AF957-1580-4829-8877-5828A46F9E51}" destId="{F1C62551-0C69-4129-A11E-1C576609C30E}" srcOrd="0" destOrd="0" parTransId="{9B54B7E5-BF2B-44D7-B720-77A54FB842D3}" sibTransId="{198F560C-E81F-4C98-92B7-EB584C40DC92}"/>
    <dgm:cxn modelId="{D04EFF3A-9085-4F11-9638-9D14E05F13BB}" type="presOf" srcId="{3F3AF957-1580-4829-8877-5828A46F9E51}" destId="{08E531E3-A18C-40AE-B96D-A63D1C737839}" srcOrd="0" destOrd="0" presId="urn:microsoft.com/office/officeart/2008/layout/LinedList"/>
    <dgm:cxn modelId="{E9F5187D-E533-4618-8B0E-8589AB5AE4DB}" srcId="{3F3AF957-1580-4829-8877-5828A46F9E51}" destId="{6E795BA1-D9CD-450C-91E4-4FDB695A9428}" srcOrd="5" destOrd="0" parTransId="{14B7EF65-0187-43C6-BC1B-16FA85681781}" sibTransId="{7FA03477-431D-42C1-BDA5-4C99063DC418}"/>
    <dgm:cxn modelId="{B5C05F86-931C-4628-AF1E-9AA020B2398C}" srcId="{3F3AF957-1580-4829-8877-5828A46F9E51}" destId="{0B95DDC2-8D00-4F3C-90FF-952BC3F6DEB9}" srcOrd="7" destOrd="0" parTransId="{2D1F5903-4AF2-44EC-9688-D03861219388}" sibTransId="{B57580E3-C9C7-497A-90FF-49EA85C63C68}"/>
    <dgm:cxn modelId="{CADFF887-110F-48F2-A3EA-7DA6F0770B97}" type="presOf" srcId="{6A72C50C-95AF-4EFD-887E-4A9FFA0D2BD9}" destId="{644128D8-9C9C-4390-803A-FD544F31A119}" srcOrd="0" destOrd="0" presId="urn:microsoft.com/office/officeart/2008/layout/LinedList"/>
    <dgm:cxn modelId="{C9D902A0-F281-49F0-BB78-26B613DA31ED}" type="presOf" srcId="{64D8C3E0-1236-4ACF-B763-E0FDDE68D12D}" destId="{3BA3E37B-44FE-4EFF-8D35-ED130B680211}" srcOrd="0" destOrd="0" presId="urn:microsoft.com/office/officeart/2008/layout/LinedList"/>
    <dgm:cxn modelId="{0402E6A0-22CB-476D-9C01-2652616F24D4}" type="presOf" srcId="{6E795BA1-D9CD-450C-91E4-4FDB695A9428}" destId="{A05FFBD6-FF13-4864-A173-B446A9636A70}" srcOrd="0" destOrd="0" presId="urn:microsoft.com/office/officeart/2008/layout/LinedList"/>
    <dgm:cxn modelId="{440C0BAF-DD47-4547-A8A9-A1B7283744C7}" type="presOf" srcId="{2147C85E-06AD-4F09-94B6-2F05E4931BF6}" destId="{A387EF3D-C193-48E0-93F0-B9E74E59A58B}" srcOrd="0" destOrd="0" presId="urn:microsoft.com/office/officeart/2008/layout/LinedList"/>
    <dgm:cxn modelId="{A559A6B6-29BE-47F6-9CA1-C1D65CAA3886}" type="presOf" srcId="{DC6DADD5-600F-40CA-A8C8-99A67217F867}" destId="{5279E359-4C7C-4282-A3B8-E85C8FAC2A70}" srcOrd="0" destOrd="0" presId="urn:microsoft.com/office/officeart/2008/layout/LinedList"/>
    <dgm:cxn modelId="{EF2F2BC7-147E-4BD6-BFB3-AFC978529FB9}" srcId="{3F3AF957-1580-4829-8877-5828A46F9E51}" destId="{DC6DADD5-600F-40CA-A8C8-99A67217F867}" srcOrd="1" destOrd="0" parTransId="{6BE7E665-B5F8-4FB9-8949-3E8B15CA5F7E}" sibTransId="{53118745-C059-418E-9B5B-E3D9A81AF579}"/>
    <dgm:cxn modelId="{21B545DA-74E6-4D59-A230-4B35035608F1}" srcId="{3F3AF957-1580-4829-8877-5828A46F9E51}" destId="{6A72C50C-95AF-4EFD-887E-4A9FFA0D2BD9}" srcOrd="2" destOrd="0" parTransId="{9BB66D98-6091-4D70-97C9-57D1DBDA6C31}" sibTransId="{AA6BBC0F-1730-4F0A-AD06-40AA33E880A1}"/>
    <dgm:cxn modelId="{B93A58E7-8B81-40D0-A452-E410C110552D}" type="presOf" srcId="{0B95DDC2-8D00-4F3C-90FF-952BC3F6DEB9}" destId="{861B16D8-FD14-4C53-8902-ECAFA6DF7E33}" srcOrd="0" destOrd="0" presId="urn:microsoft.com/office/officeart/2008/layout/LinedList"/>
    <dgm:cxn modelId="{7C3126EB-F9C8-4118-9881-93BA63048C36}" srcId="{3F3AF957-1580-4829-8877-5828A46F9E51}" destId="{2147C85E-06AD-4F09-94B6-2F05E4931BF6}" srcOrd="6" destOrd="0" parTransId="{BC337F9A-515C-43FD-A406-C1A493321A19}" sibTransId="{49B0CBBC-0B28-496B-BA84-76B9CA539DCB}"/>
    <dgm:cxn modelId="{E0737AF0-E098-4E15-A940-05EC576EE29C}" srcId="{3F3AF957-1580-4829-8877-5828A46F9E51}" destId="{26C46980-D7DE-4C97-823D-9DE46DA1EA3A}" srcOrd="4" destOrd="0" parTransId="{077D01B4-8567-4490-9143-E918A1E11819}" sibTransId="{07AC1E6C-3BE2-4C44-8C03-213D86992E3E}"/>
    <dgm:cxn modelId="{8984C719-F735-41F3-AA6F-FFC634D433E5}" type="presParOf" srcId="{08E531E3-A18C-40AE-B96D-A63D1C737839}" destId="{1BBBBB34-988F-4DB1-B49B-BD1DFBA7932D}" srcOrd="0" destOrd="0" presId="urn:microsoft.com/office/officeart/2008/layout/LinedList"/>
    <dgm:cxn modelId="{055D5EA6-A4DA-467A-BF31-6D7FFF166506}" type="presParOf" srcId="{08E531E3-A18C-40AE-B96D-A63D1C737839}" destId="{A54546E8-4E43-49D7-861D-8FC01A1B0CDE}" srcOrd="1" destOrd="0" presId="urn:microsoft.com/office/officeart/2008/layout/LinedList"/>
    <dgm:cxn modelId="{BE0BF08F-1EA5-48AF-9BF1-9D469A454775}" type="presParOf" srcId="{A54546E8-4E43-49D7-861D-8FC01A1B0CDE}" destId="{F0783976-7C37-4C42-A712-7F1445E8BE25}" srcOrd="0" destOrd="0" presId="urn:microsoft.com/office/officeart/2008/layout/LinedList"/>
    <dgm:cxn modelId="{A3591A07-568D-4D24-9213-99CE2F0DDC16}" type="presParOf" srcId="{A54546E8-4E43-49D7-861D-8FC01A1B0CDE}" destId="{25FAFC16-980D-4E4B-BA33-E609551DEBD7}" srcOrd="1" destOrd="0" presId="urn:microsoft.com/office/officeart/2008/layout/LinedList"/>
    <dgm:cxn modelId="{A2A3D095-B160-4134-89A9-47D5B1D474F3}" type="presParOf" srcId="{08E531E3-A18C-40AE-B96D-A63D1C737839}" destId="{1D07C7ED-5DA7-4AEB-8E25-0C96524876FC}" srcOrd="2" destOrd="0" presId="urn:microsoft.com/office/officeart/2008/layout/LinedList"/>
    <dgm:cxn modelId="{392729E2-92E2-4072-B5B0-E92C8D667CA8}" type="presParOf" srcId="{08E531E3-A18C-40AE-B96D-A63D1C737839}" destId="{052FA69F-7927-40E1-82A8-0E77867E414B}" srcOrd="3" destOrd="0" presId="urn:microsoft.com/office/officeart/2008/layout/LinedList"/>
    <dgm:cxn modelId="{9A786605-F26F-4ED5-A1C0-EA6D2B1380E7}" type="presParOf" srcId="{052FA69F-7927-40E1-82A8-0E77867E414B}" destId="{5279E359-4C7C-4282-A3B8-E85C8FAC2A70}" srcOrd="0" destOrd="0" presId="urn:microsoft.com/office/officeart/2008/layout/LinedList"/>
    <dgm:cxn modelId="{87CD97D4-70CD-4A44-AADA-A4FCDBA83B17}" type="presParOf" srcId="{052FA69F-7927-40E1-82A8-0E77867E414B}" destId="{927DAA0D-9772-4B47-B1C1-117F15A7C712}" srcOrd="1" destOrd="0" presId="urn:microsoft.com/office/officeart/2008/layout/LinedList"/>
    <dgm:cxn modelId="{A2A6D8C9-34CA-4DE5-8081-3C9271452A58}" type="presParOf" srcId="{08E531E3-A18C-40AE-B96D-A63D1C737839}" destId="{E0C1C0B4-39CE-472C-B0B8-F7BDE466B3E2}" srcOrd="4" destOrd="0" presId="urn:microsoft.com/office/officeart/2008/layout/LinedList"/>
    <dgm:cxn modelId="{7925DA87-A67D-40A8-92B0-3826F3EF4E8C}" type="presParOf" srcId="{08E531E3-A18C-40AE-B96D-A63D1C737839}" destId="{ADA2DF9A-6B9B-4488-B736-E9FD3209E211}" srcOrd="5" destOrd="0" presId="urn:microsoft.com/office/officeart/2008/layout/LinedList"/>
    <dgm:cxn modelId="{D3D02B53-AD71-4EEC-B5EB-43F5187FF8F4}" type="presParOf" srcId="{ADA2DF9A-6B9B-4488-B736-E9FD3209E211}" destId="{644128D8-9C9C-4390-803A-FD544F31A119}" srcOrd="0" destOrd="0" presId="urn:microsoft.com/office/officeart/2008/layout/LinedList"/>
    <dgm:cxn modelId="{7140864E-9730-4396-A720-0D012FCF6F0B}" type="presParOf" srcId="{ADA2DF9A-6B9B-4488-B736-E9FD3209E211}" destId="{EA960B5F-FB83-4D27-BAF7-A44983B2F604}" srcOrd="1" destOrd="0" presId="urn:microsoft.com/office/officeart/2008/layout/LinedList"/>
    <dgm:cxn modelId="{31641F9A-D9D6-47EA-A751-6B0CB24F6047}" type="presParOf" srcId="{08E531E3-A18C-40AE-B96D-A63D1C737839}" destId="{CE5CE5F0-41C9-4F10-8E4A-BEECCE351D4E}" srcOrd="6" destOrd="0" presId="urn:microsoft.com/office/officeart/2008/layout/LinedList"/>
    <dgm:cxn modelId="{C637ED3B-1C5B-4702-9910-BF7C26788613}" type="presParOf" srcId="{08E531E3-A18C-40AE-B96D-A63D1C737839}" destId="{2DFF54CA-F19E-40DB-B92B-B787B6DFC6A2}" srcOrd="7" destOrd="0" presId="urn:microsoft.com/office/officeart/2008/layout/LinedList"/>
    <dgm:cxn modelId="{67A4B1B8-8EAC-47EC-8D6D-72C6C6DED9A4}" type="presParOf" srcId="{2DFF54CA-F19E-40DB-B92B-B787B6DFC6A2}" destId="{3BA3E37B-44FE-4EFF-8D35-ED130B680211}" srcOrd="0" destOrd="0" presId="urn:microsoft.com/office/officeart/2008/layout/LinedList"/>
    <dgm:cxn modelId="{43D89B23-F228-4609-8D1C-86ED91457F1F}" type="presParOf" srcId="{2DFF54CA-F19E-40DB-B92B-B787B6DFC6A2}" destId="{8A593F42-7C57-4DED-A105-449F8AA269A7}" srcOrd="1" destOrd="0" presId="urn:microsoft.com/office/officeart/2008/layout/LinedList"/>
    <dgm:cxn modelId="{32DD5651-134D-4A4F-B7A2-B95256D9881C}" type="presParOf" srcId="{08E531E3-A18C-40AE-B96D-A63D1C737839}" destId="{145824F7-CEA5-4EC6-817A-D2AE661CAD92}" srcOrd="8" destOrd="0" presId="urn:microsoft.com/office/officeart/2008/layout/LinedList"/>
    <dgm:cxn modelId="{5ADA875F-0822-4A57-9FB9-DD490F302107}" type="presParOf" srcId="{08E531E3-A18C-40AE-B96D-A63D1C737839}" destId="{46DBA84F-E0CE-458D-B167-200E2A3C5BF3}" srcOrd="9" destOrd="0" presId="urn:microsoft.com/office/officeart/2008/layout/LinedList"/>
    <dgm:cxn modelId="{9CC3A685-2218-4886-B36A-95A671798A79}" type="presParOf" srcId="{46DBA84F-E0CE-458D-B167-200E2A3C5BF3}" destId="{6780FDAD-0EF4-43A5-8F70-3C27FAB7FDC5}" srcOrd="0" destOrd="0" presId="urn:microsoft.com/office/officeart/2008/layout/LinedList"/>
    <dgm:cxn modelId="{6C20F778-56BE-4138-B501-397D3F2ED9AA}" type="presParOf" srcId="{46DBA84F-E0CE-458D-B167-200E2A3C5BF3}" destId="{32D60889-BCC1-4121-8903-F1A7E72F3EF9}" srcOrd="1" destOrd="0" presId="urn:microsoft.com/office/officeart/2008/layout/LinedList"/>
    <dgm:cxn modelId="{1CE3B7FC-6EF7-4209-AE6F-E85584DC32EB}" type="presParOf" srcId="{08E531E3-A18C-40AE-B96D-A63D1C737839}" destId="{603BCFA0-8FC5-4A2B-ADE8-A11461358703}" srcOrd="10" destOrd="0" presId="urn:microsoft.com/office/officeart/2008/layout/LinedList"/>
    <dgm:cxn modelId="{74005492-9800-411A-A586-C8C67C3F64F5}" type="presParOf" srcId="{08E531E3-A18C-40AE-B96D-A63D1C737839}" destId="{EF399235-B79A-45EC-B8E7-EF963527CE47}" srcOrd="11" destOrd="0" presId="urn:microsoft.com/office/officeart/2008/layout/LinedList"/>
    <dgm:cxn modelId="{733C36E8-5BA1-415C-BE8B-73619B1680D3}" type="presParOf" srcId="{EF399235-B79A-45EC-B8E7-EF963527CE47}" destId="{A05FFBD6-FF13-4864-A173-B446A9636A70}" srcOrd="0" destOrd="0" presId="urn:microsoft.com/office/officeart/2008/layout/LinedList"/>
    <dgm:cxn modelId="{026166D7-F47C-4D63-B490-B32143AF657A}" type="presParOf" srcId="{EF399235-B79A-45EC-B8E7-EF963527CE47}" destId="{1C4EA291-ED3A-44D6-AA75-FAEAFA9DA9CF}" srcOrd="1" destOrd="0" presId="urn:microsoft.com/office/officeart/2008/layout/LinedList"/>
    <dgm:cxn modelId="{06137BB8-E938-42F8-85CC-374369E4FA43}" type="presParOf" srcId="{08E531E3-A18C-40AE-B96D-A63D1C737839}" destId="{3A1416CD-D986-49C1-B7D8-BAE25BF24B77}" srcOrd="12" destOrd="0" presId="urn:microsoft.com/office/officeart/2008/layout/LinedList"/>
    <dgm:cxn modelId="{4F065359-19B6-4F54-B98C-EE78C88A82CD}" type="presParOf" srcId="{08E531E3-A18C-40AE-B96D-A63D1C737839}" destId="{9B8249BF-2202-4A9F-A712-7063A3019454}" srcOrd="13" destOrd="0" presId="urn:microsoft.com/office/officeart/2008/layout/LinedList"/>
    <dgm:cxn modelId="{8C2BFF66-6F83-4E62-9BC2-1C40D8CCF76C}" type="presParOf" srcId="{9B8249BF-2202-4A9F-A712-7063A3019454}" destId="{A387EF3D-C193-48E0-93F0-B9E74E59A58B}" srcOrd="0" destOrd="0" presId="urn:microsoft.com/office/officeart/2008/layout/LinedList"/>
    <dgm:cxn modelId="{E691886C-B1EF-476B-878C-415662655BFF}" type="presParOf" srcId="{9B8249BF-2202-4A9F-A712-7063A3019454}" destId="{5A3709FD-D918-4961-8865-466F061FB5E1}" srcOrd="1" destOrd="0" presId="urn:microsoft.com/office/officeart/2008/layout/LinedList"/>
    <dgm:cxn modelId="{4985622F-B7B1-474F-9E1F-8549AFB50B52}" type="presParOf" srcId="{08E531E3-A18C-40AE-B96D-A63D1C737839}" destId="{66EAC9B5-6797-431A-9C8D-534A83D37EBA}" srcOrd="14" destOrd="0" presId="urn:microsoft.com/office/officeart/2008/layout/LinedList"/>
    <dgm:cxn modelId="{8B6B1BDE-291E-4AAE-AAD6-A9772B3EB3E3}" type="presParOf" srcId="{08E531E3-A18C-40AE-B96D-A63D1C737839}" destId="{D410723A-3C0E-4AB6-97AF-56903CE73C2D}" srcOrd="15" destOrd="0" presId="urn:microsoft.com/office/officeart/2008/layout/LinedList"/>
    <dgm:cxn modelId="{1B348A18-2CB0-40A5-A6EF-21E0CCC3411D}" type="presParOf" srcId="{D410723A-3C0E-4AB6-97AF-56903CE73C2D}" destId="{861B16D8-FD14-4C53-8902-ECAFA6DF7E33}" srcOrd="0" destOrd="0" presId="urn:microsoft.com/office/officeart/2008/layout/LinedList"/>
    <dgm:cxn modelId="{D53D5D05-2426-4124-992C-5F5CA9E1188F}" type="presParOf" srcId="{D410723A-3C0E-4AB6-97AF-56903CE73C2D}" destId="{0EE6B79F-C8C2-41B2-B335-79F8DAAFE8A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BBBB34-988F-4DB1-B49B-BD1DFBA7932D}">
      <dsp:nvSpPr>
        <dsp:cNvPr id="0" name=""/>
        <dsp:cNvSpPr/>
      </dsp:nvSpPr>
      <dsp:spPr>
        <a:xfrm>
          <a:off x="0" y="0"/>
          <a:ext cx="1135415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783976-7C37-4C42-A712-7F1445E8BE25}">
      <dsp:nvSpPr>
        <dsp:cNvPr id="0" name=""/>
        <dsp:cNvSpPr/>
      </dsp:nvSpPr>
      <dsp:spPr>
        <a:xfrm>
          <a:off x="0" y="0"/>
          <a:ext cx="11354150" cy="5251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>
            <a:solidFill>
              <a:schemeClr val="accent1">
                <a:lumMod val="50000"/>
              </a:schemeClr>
            </a:solidFill>
            <a:latin typeface="Futura Book" panose="020B0500000000000000"/>
          </a:endParaRPr>
        </a:p>
      </dsp:txBody>
      <dsp:txXfrm>
        <a:off x="0" y="0"/>
        <a:ext cx="11354150" cy="525172"/>
      </dsp:txXfrm>
    </dsp:sp>
    <dsp:sp modelId="{1D07C7ED-5DA7-4AEB-8E25-0C96524876FC}">
      <dsp:nvSpPr>
        <dsp:cNvPr id="0" name=""/>
        <dsp:cNvSpPr/>
      </dsp:nvSpPr>
      <dsp:spPr>
        <a:xfrm>
          <a:off x="0" y="525172"/>
          <a:ext cx="1135415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279E359-4C7C-4282-A3B8-E85C8FAC2A70}">
      <dsp:nvSpPr>
        <dsp:cNvPr id="0" name=""/>
        <dsp:cNvSpPr/>
      </dsp:nvSpPr>
      <dsp:spPr>
        <a:xfrm>
          <a:off x="0" y="525172"/>
          <a:ext cx="11354150" cy="5251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>
              <a:solidFill>
                <a:schemeClr val="accent1">
                  <a:lumMod val="50000"/>
                </a:schemeClr>
              </a:solidFill>
              <a:latin typeface="Futura Book" panose="020B0500000000000000"/>
            </a:rPr>
            <a:t>Problematiche operative nell’uso del FVOE: prospettive e soluzioni</a:t>
          </a:r>
          <a:endParaRPr lang="en-US" sz="2400" kern="1200" dirty="0">
            <a:solidFill>
              <a:schemeClr val="accent1">
                <a:lumMod val="50000"/>
              </a:schemeClr>
            </a:solidFill>
            <a:latin typeface="Futura Book" panose="020B0500000000000000"/>
          </a:endParaRPr>
        </a:p>
      </dsp:txBody>
      <dsp:txXfrm>
        <a:off x="0" y="525172"/>
        <a:ext cx="11354150" cy="525172"/>
      </dsp:txXfrm>
    </dsp:sp>
    <dsp:sp modelId="{E0C1C0B4-39CE-472C-B0B8-F7BDE466B3E2}">
      <dsp:nvSpPr>
        <dsp:cNvPr id="0" name=""/>
        <dsp:cNvSpPr/>
      </dsp:nvSpPr>
      <dsp:spPr>
        <a:xfrm>
          <a:off x="0" y="1050344"/>
          <a:ext cx="1135415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44128D8-9C9C-4390-803A-FD544F31A119}">
      <dsp:nvSpPr>
        <dsp:cNvPr id="0" name=""/>
        <dsp:cNvSpPr/>
      </dsp:nvSpPr>
      <dsp:spPr>
        <a:xfrm>
          <a:off x="0" y="1050344"/>
          <a:ext cx="11354150" cy="5251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>
              <a:solidFill>
                <a:schemeClr val="accent1">
                  <a:lumMod val="50000"/>
                </a:schemeClr>
              </a:solidFill>
              <a:latin typeface="Futura Book" panose="020B0500000000000000"/>
            </a:rPr>
            <a:t>Delibera ANAC n.157 del 16 aprile 2025</a:t>
          </a:r>
          <a:endParaRPr lang="en-US" sz="2400" kern="1200" dirty="0">
            <a:solidFill>
              <a:schemeClr val="accent1">
                <a:lumMod val="50000"/>
              </a:schemeClr>
            </a:solidFill>
            <a:latin typeface="Futura Book" panose="020B0500000000000000"/>
          </a:endParaRPr>
        </a:p>
      </dsp:txBody>
      <dsp:txXfrm>
        <a:off x="0" y="1050344"/>
        <a:ext cx="11354150" cy="525172"/>
      </dsp:txXfrm>
    </dsp:sp>
    <dsp:sp modelId="{CE5CE5F0-41C9-4F10-8E4A-BEECCE351D4E}">
      <dsp:nvSpPr>
        <dsp:cNvPr id="0" name=""/>
        <dsp:cNvSpPr/>
      </dsp:nvSpPr>
      <dsp:spPr>
        <a:xfrm>
          <a:off x="0" y="1575517"/>
          <a:ext cx="1135415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BA3E37B-44FE-4EFF-8D35-ED130B680211}">
      <dsp:nvSpPr>
        <dsp:cNvPr id="0" name=""/>
        <dsp:cNvSpPr/>
      </dsp:nvSpPr>
      <dsp:spPr>
        <a:xfrm>
          <a:off x="0" y="1575517"/>
          <a:ext cx="11354150" cy="5251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>
            <a:solidFill>
              <a:schemeClr val="accent1">
                <a:lumMod val="50000"/>
              </a:schemeClr>
            </a:solidFill>
            <a:latin typeface="Futura Book" panose="020B0500000000000000"/>
          </a:endParaRPr>
        </a:p>
      </dsp:txBody>
      <dsp:txXfrm>
        <a:off x="0" y="1575517"/>
        <a:ext cx="11354150" cy="525172"/>
      </dsp:txXfrm>
    </dsp:sp>
    <dsp:sp modelId="{145824F7-CEA5-4EC6-817A-D2AE661CAD92}">
      <dsp:nvSpPr>
        <dsp:cNvPr id="0" name=""/>
        <dsp:cNvSpPr/>
      </dsp:nvSpPr>
      <dsp:spPr>
        <a:xfrm>
          <a:off x="0" y="2100689"/>
          <a:ext cx="1135415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780FDAD-0EF4-43A5-8F70-3C27FAB7FDC5}">
      <dsp:nvSpPr>
        <dsp:cNvPr id="0" name=""/>
        <dsp:cNvSpPr/>
      </dsp:nvSpPr>
      <dsp:spPr>
        <a:xfrm>
          <a:off x="0" y="2100689"/>
          <a:ext cx="11354150" cy="5251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>
            <a:solidFill>
              <a:schemeClr val="accent1">
                <a:lumMod val="50000"/>
              </a:schemeClr>
            </a:solidFill>
            <a:latin typeface="Futura Book" panose="020B0500000000000000"/>
          </a:endParaRPr>
        </a:p>
      </dsp:txBody>
      <dsp:txXfrm>
        <a:off x="0" y="2100689"/>
        <a:ext cx="11354150" cy="525172"/>
      </dsp:txXfrm>
    </dsp:sp>
    <dsp:sp modelId="{603BCFA0-8FC5-4A2B-ADE8-A11461358703}">
      <dsp:nvSpPr>
        <dsp:cNvPr id="0" name=""/>
        <dsp:cNvSpPr/>
      </dsp:nvSpPr>
      <dsp:spPr>
        <a:xfrm>
          <a:off x="0" y="2625861"/>
          <a:ext cx="1135415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5FFBD6-FF13-4864-A173-B446A9636A70}">
      <dsp:nvSpPr>
        <dsp:cNvPr id="0" name=""/>
        <dsp:cNvSpPr/>
      </dsp:nvSpPr>
      <dsp:spPr>
        <a:xfrm>
          <a:off x="0" y="2625861"/>
          <a:ext cx="11354150" cy="5251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>
            <a:solidFill>
              <a:schemeClr val="accent1">
                <a:lumMod val="50000"/>
              </a:schemeClr>
            </a:solidFill>
            <a:latin typeface="Futura Book" panose="020B0500000000000000"/>
          </a:endParaRPr>
        </a:p>
      </dsp:txBody>
      <dsp:txXfrm>
        <a:off x="0" y="2625861"/>
        <a:ext cx="11354150" cy="525172"/>
      </dsp:txXfrm>
    </dsp:sp>
    <dsp:sp modelId="{3A1416CD-D986-49C1-B7D8-BAE25BF24B77}">
      <dsp:nvSpPr>
        <dsp:cNvPr id="0" name=""/>
        <dsp:cNvSpPr/>
      </dsp:nvSpPr>
      <dsp:spPr>
        <a:xfrm>
          <a:off x="0" y="3151034"/>
          <a:ext cx="1135415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387EF3D-C193-48E0-93F0-B9E74E59A58B}">
      <dsp:nvSpPr>
        <dsp:cNvPr id="0" name=""/>
        <dsp:cNvSpPr/>
      </dsp:nvSpPr>
      <dsp:spPr>
        <a:xfrm>
          <a:off x="0" y="3151034"/>
          <a:ext cx="11354150" cy="5251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>
              <a:latin typeface="Futura Book" panose="020B0500000000000000"/>
            </a:rPr>
            <a:t> </a:t>
          </a:r>
          <a:endParaRPr lang="en-US" sz="2400" kern="1200" dirty="0">
            <a:latin typeface="Futura Book" panose="020B0500000000000000"/>
          </a:endParaRPr>
        </a:p>
      </dsp:txBody>
      <dsp:txXfrm>
        <a:off x="0" y="3151034"/>
        <a:ext cx="11354150" cy="525172"/>
      </dsp:txXfrm>
    </dsp:sp>
    <dsp:sp modelId="{66EAC9B5-6797-431A-9C8D-534A83D37EBA}">
      <dsp:nvSpPr>
        <dsp:cNvPr id="0" name=""/>
        <dsp:cNvSpPr/>
      </dsp:nvSpPr>
      <dsp:spPr>
        <a:xfrm>
          <a:off x="0" y="3676206"/>
          <a:ext cx="1135415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1B16D8-FD14-4C53-8902-ECAFA6DF7E33}">
      <dsp:nvSpPr>
        <dsp:cNvPr id="0" name=""/>
        <dsp:cNvSpPr/>
      </dsp:nvSpPr>
      <dsp:spPr>
        <a:xfrm>
          <a:off x="0" y="3676206"/>
          <a:ext cx="11354150" cy="5251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200" kern="1200" dirty="0"/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200" kern="1200" dirty="0"/>
        </a:p>
      </dsp:txBody>
      <dsp:txXfrm>
        <a:off x="0" y="3676206"/>
        <a:ext cx="11354150" cy="5251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8055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8055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r">
              <a:defRPr sz="1200"/>
            </a:lvl1pPr>
          </a:lstStyle>
          <a:p>
            <a:fld id="{CFFF3DFE-B100-4ADB-95D4-F05C2C55C270}" type="datetimeFigureOut">
              <a:rPr lang="it-IT" smtClean="0"/>
              <a:t>24/06/2025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75" tIns="45638" rIns="91275" bIns="45638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275" tIns="45638" rIns="91275" bIns="45638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60" cy="498054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60" cy="498054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r">
              <a:defRPr sz="1200"/>
            </a:lvl1pPr>
          </a:lstStyle>
          <a:p>
            <a:fld id="{53FBB7A9-4F9F-4018-AA1C-16CE230189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2799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BB7A9-4F9F-4018-AA1C-16CE2301897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8329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BB7A9-4F9F-4018-AA1C-16CE2301897E}" type="slidenum">
              <a:rPr lang="it-IT" smtClean="0"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31926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BB7A9-4F9F-4018-AA1C-16CE2301897E}" type="slidenum">
              <a:rPr lang="it-IT" smtClean="0"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97470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BB7A9-4F9F-4018-AA1C-16CE2301897E}" type="slidenum">
              <a:rPr lang="it-IT" smtClean="0"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571738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BB7A9-4F9F-4018-AA1C-16CE2301897E}" type="slidenum">
              <a:rPr lang="it-IT" smtClean="0"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63530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BB7A9-4F9F-4018-AA1C-16CE2301897E}" type="slidenum">
              <a:rPr lang="it-IT" smtClean="0"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81470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BB7A9-4F9F-4018-AA1C-16CE2301897E}" type="slidenum">
              <a:rPr lang="it-IT" smtClean="0"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597556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BB7A9-4F9F-4018-AA1C-16CE2301897E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9925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0375A46-C0F3-69D3-7412-A268A176D9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CAD6837-E9CB-BFA5-AB66-D6ABD78ABF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96F5BD3-6076-94D9-84C8-8CCBF98DF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56A24-7342-4EDC-90F3-12082EF7D784}" type="datetime1">
              <a:rPr lang="it-IT" smtClean="0"/>
              <a:t>24/06/2025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D1B2CDE-60A7-2DA4-C942-7B22A43A1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CF2B55-F5F4-1821-914E-7AAB27E06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8C85C-B1AC-45DE-8B0D-ED977B2FD9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779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ECD30A-FD7A-B379-D2C8-408CA93B8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6C28A60-45A6-E6D3-53BF-AEF9D88305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E6C6124-9DF3-3CAA-0DE8-BE1DAAB94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6186-E6DD-46CF-A023-48DE613DBD8B}" type="datetime1">
              <a:rPr lang="it-IT" smtClean="0"/>
              <a:t>24/06/2025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6AA836D-4609-8937-B6FA-DBB4D5165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B240869-F8D6-8FF1-5EAA-A74D95C5D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8C85C-B1AC-45DE-8B0D-ED977B2FD9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529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4685EB8-9D64-8EAA-395D-D1C9D41846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D29AAE7-10B7-ED71-1A19-A394863460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2F230BD-1192-D117-230A-D0E37D6F3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AEBC-B8EB-4C5E-85E5-B82CE0E060F5}" type="datetime1">
              <a:rPr lang="it-IT" smtClean="0"/>
              <a:t>24/06/2025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7B82A5D-E9E0-6EF6-9CBC-7EF1D39B2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8663686-8167-9FF1-29D6-718BB93E6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8C85C-B1AC-45DE-8B0D-ED977B2FD9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6995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EBA0C9-EE1F-47DF-67B7-D3858B7EB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1B3332-8EF5-C945-4DCD-01886653C9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0B6EE7-F61A-1A1D-43EF-06375739F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A788E-C048-437C-846D-F1C5CD7F23D7}" type="datetime1">
              <a:rPr lang="it-IT" smtClean="0"/>
              <a:t>24/06/2025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DBADE7C-3C62-D8CE-85BE-7D796D011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4ED3375-D9C9-BC90-2191-EA032FB18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8C85C-B1AC-45DE-8B0D-ED977B2FD9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1689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B965387-7040-F59A-C34B-6E1980806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8266069-D783-1699-B4D4-9DDA895B4C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FFD9D5-4A2D-1396-F5C5-E618EAAFB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E1DE-34B9-4E05-AD1F-1E2E41C01306}" type="datetime1">
              <a:rPr lang="it-IT" smtClean="0"/>
              <a:t>24/06/2025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941DED9-8C46-F125-8D3F-F5BA1EFF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20420AC-FDE6-0F35-E5C5-B563AE35B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8C85C-B1AC-45DE-8B0D-ED977B2FD9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0401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B4C260-6A4F-D1B2-3E22-F1ACA4578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70C604E-88F9-3F73-5AF8-87817EE123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B6EE7A7-5E48-D1CF-125F-CF526D4A5F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9302411-48DF-62AE-1730-6517A12BB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83256-FEE6-429C-9FCF-505097EF0781}" type="datetime1">
              <a:rPr lang="it-IT" smtClean="0"/>
              <a:t>24/06/2025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7AA5328-2287-256C-F3FF-83600856A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E8E4449-2DFD-638E-B2E2-C513895A3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8C85C-B1AC-45DE-8B0D-ED977B2FD9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4195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DFA2CB-7B3A-0BBD-98F6-8AC798467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186B223-49A2-ED36-08AE-DE29D03B6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0DA1435-1AB9-4BF1-C10C-C72C00FDB7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58FC4B3-D725-4CBF-CF71-2B08B3FBD6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5D0A4A6-5B6E-691D-922D-6C237970C1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72C8064F-5231-07BA-52BF-A90F344EA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58CB-9CD3-4D3E-8E2F-924E0B17D631}" type="datetime1">
              <a:rPr lang="it-IT" smtClean="0"/>
              <a:t>24/06/2025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922B9FEA-20E1-A7BC-3420-328080497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A2690700-CBB1-0064-0CAB-2AB0846EE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8C85C-B1AC-45DE-8B0D-ED977B2FD9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0041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610388C-E0A8-380A-7C22-D7BE6E37A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A202569-096D-4B34-FDA1-89EEB2561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B39FA-E78A-410B-929D-74A42D21B4ED}" type="datetime1">
              <a:rPr lang="it-IT" smtClean="0"/>
              <a:t>24/06/2025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9F7CF41-0198-76FF-7E6D-4A1320FEF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6AADD2B-53DE-2B9A-639E-1252114ED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8C85C-B1AC-45DE-8B0D-ED977B2FD9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813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ABC27AE-4DC2-B4E3-62D5-8FEEF9E8B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75CE6-04A0-478D-9018-5D19DDA75EF6}" type="datetime1">
              <a:rPr lang="it-IT" smtClean="0"/>
              <a:t>24/06/2025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A385E3F-3684-8AD2-F4C1-0A4A7B1D3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8A72F32-500F-EA6D-6638-DE3150F16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8C85C-B1AC-45DE-8B0D-ED977B2FD9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505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BBDB87-C40F-9F2A-510B-A1B76746A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E8CDF97-DBF6-F2EF-EBB2-0EB7C4EFDD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A9E7210-0E41-9DAF-3638-A788F560FB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2535844-2FB4-7774-3DD9-9F67DA484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77191-3418-46C3-A52D-ABB43B2D94EF}" type="datetime1">
              <a:rPr lang="it-IT" smtClean="0"/>
              <a:t>24/06/2025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5ADE5DE-5829-093E-6B20-40125883D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66589F3-EAFC-527E-FF45-92AEFDC29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8C85C-B1AC-45DE-8B0D-ED977B2FD9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2042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0BDD9D-0FE0-8FA5-4941-A4C2A8257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A0B43AB-46ED-046E-6A08-11993650DC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4623200-15C9-8F98-B9C0-02BB621666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FFFCDA3-51CA-B061-03D2-6128B9713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FC0D-2114-4975-9E2C-53AB7E2A3527}" type="datetime1">
              <a:rPr lang="it-IT" smtClean="0"/>
              <a:t>24/06/2025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521B549-A262-BB1A-8553-63BFA980A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74B275A-1F19-A58D-88AA-8F74A358D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8C85C-B1AC-45DE-8B0D-ED977B2FD9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955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1B05E92-9FC9-6D9B-6998-65DF6B067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FD85619-8047-F364-FFF5-44A468A71C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04E5F46-AB3A-8C1F-47B2-14F81E82EC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272F57-C86C-4275-9F3A-9AF85F32E5D9}" type="datetime1">
              <a:rPr lang="it-IT" smtClean="0"/>
              <a:t>24/06/2025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4F9698C-5F4A-1F73-4366-A446E73C7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90AD3CA-8FA4-8D95-5907-0BAA871F72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98C85C-B1AC-45DE-8B0D-ED977B2FD9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680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schermata, blu, Policromia, Simmetria&#10;&#10;Descrizione generata automaticamente">
            <a:extLst>
              <a:ext uri="{FF2B5EF4-FFF2-40B4-BE49-F238E27FC236}">
                <a16:creationId xmlns:a16="http://schemas.microsoft.com/office/drawing/2014/main" id="{977E5A80-D8C9-7DC1-147D-C8488CBC56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177573D5-13A8-F399-8587-15E04F8E061F}"/>
              </a:ext>
            </a:extLst>
          </p:cNvPr>
          <p:cNvSpPr txBox="1"/>
          <p:nvPr/>
        </p:nvSpPr>
        <p:spPr>
          <a:xfrm>
            <a:off x="2700303" y="2951946"/>
            <a:ext cx="74217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chemeClr val="bg1"/>
                </a:solidFill>
                <a:latin typeface="Futura LT Book" panose="02000504030000020003" pitchFamily="2" charset="0"/>
              </a:rPr>
              <a:t>TAVOLO LAVORO APPALTI UNINDUSTRIA</a:t>
            </a:r>
          </a:p>
          <a:p>
            <a:pPr algn="ctr"/>
            <a:endParaRPr lang="it-IT" sz="2800" b="1" dirty="0">
              <a:solidFill>
                <a:schemeClr val="bg1"/>
              </a:solidFill>
              <a:latin typeface="Futura LT Book" panose="02000504030000020003" pitchFamily="2" charset="0"/>
            </a:endParaRPr>
          </a:p>
        </p:txBody>
      </p:sp>
      <p:pic>
        <p:nvPicPr>
          <p:cNvPr id="7" name="Immagine 6" descr="Immagine che contiene testo, Carattere, Elementi grafici, tipografia&#10;&#10;Descrizione generata automaticamente">
            <a:extLst>
              <a:ext uri="{FF2B5EF4-FFF2-40B4-BE49-F238E27FC236}">
                <a16:creationId xmlns:a16="http://schemas.microsoft.com/office/drawing/2014/main" id="{2401314F-AD65-BA6F-1E28-4A53FECAA8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258" y="653761"/>
            <a:ext cx="2835790" cy="794039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00BF991-369E-BECD-9225-55BF2C3ECF57}"/>
              </a:ext>
            </a:extLst>
          </p:cNvPr>
          <p:cNvSpPr txBox="1"/>
          <p:nvPr/>
        </p:nvSpPr>
        <p:spPr>
          <a:xfrm>
            <a:off x="8117840" y="6248012"/>
            <a:ext cx="32873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chemeClr val="bg1"/>
                </a:solidFill>
                <a:latin typeface="Futura LT Book" panose="02000504030000020003" pitchFamily="2" charset="0"/>
              </a:rPr>
              <a:t>25 giugno 2025, Unindustria</a:t>
            </a:r>
            <a:endParaRPr lang="it-IT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231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Blu elettrico, schermata, blu, cerchio&#10;&#10;Descrizione generata automaticamente">
            <a:extLst>
              <a:ext uri="{FF2B5EF4-FFF2-40B4-BE49-F238E27FC236}">
                <a16:creationId xmlns:a16="http://schemas.microsoft.com/office/drawing/2014/main" id="{6919BB84-6C52-5970-16E2-F764574E02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4720" y="0"/>
            <a:ext cx="2407220" cy="6858000"/>
          </a:xfrm>
          <a:prstGeom prst="rect">
            <a:avLst/>
          </a:prstGeom>
        </p:spPr>
      </p:pic>
      <p:pic>
        <p:nvPicPr>
          <p:cNvPr id="34" name="Immagine 33" descr="Immagine che contiene Carattere, testo, calligrafia, Elementi grafici&#10;&#10;Descrizione generata automaticamente">
            <a:extLst>
              <a:ext uri="{FF2B5EF4-FFF2-40B4-BE49-F238E27FC236}">
                <a16:creationId xmlns:a16="http://schemas.microsoft.com/office/drawing/2014/main" id="{BCCF2478-61D6-ADFD-1C10-C4880CFBAD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" y="6080316"/>
            <a:ext cx="1855304" cy="526085"/>
          </a:xfrm>
          <a:prstGeom prst="rect">
            <a:avLst/>
          </a:prstGeom>
        </p:spPr>
      </p:pic>
      <p:sp>
        <p:nvSpPr>
          <p:cNvPr id="6" name="Segnaposto numero diapositiva 7">
            <a:extLst>
              <a:ext uri="{FF2B5EF4-FFF2-40B4-BE49-F238E27FC236}">
                <a16:creationId xmlns:a16="http://schemas.microsoft.com/office/drawing/2014/main" id="{726BF2C4-CDFB-D014-A55F-23C9977F92A9}"/>
              </a:ext>
            </a:extLst>
          </p:cNvPr>
          <p:cNvSpPr txBox="1">
            <a:spLocks/>
          </p:cNvSpPr>
          <p:nvPr/>
        </p:nvSpPr>
        <p:spPr>
          <a:xfrm>
            <a:off x="11557000" y="6356350"/>
            <a:ext cx="374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F98C85C-B1AC-45DE-8B0D-ED977B2FD937}" type="slidenum">
              <a:rPr lang="it-IT" b="1" smtClean="0">
                <a:solidFill>
                  <a:schemeClr val="bg1"/>
                </a:solidFill>
                <a:latin typeface="Futura LT Book" panose="02000504030000020003" pitchFamily="2" charset="0"/>
              </a:rPr>
              <a:pPr/>
              <a:t>2</a:t>
            </a:fld>
            <a:endParaRPr lang="it-IT" b="1" dirty="0">
              <a:solidFill>
                <a:schemeClr val="bg1"/>
              </a:solidFill>
              <a:latin typeface="Futura LT Book" panose="02000504030000020003" pitchFamily="2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6AAFA74-E5B3-2B42-B1FB-8AC58C20A25D}"/>
              </a:ext>
            </a:extLst>
          </p:cNvPr>
          <p:cNvSpPr txBox="1"/>
          <p:nvPr/>
        </p:nvSpPr>
        <p:spPr>
          <a:xfrm>
            <a:off x="2180587" y="117490"/>
            <a:ext cx="73760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b="1" dirty="0">
                <a:solidFill>
                  <a:srgbClr val="002060"/>
                </a:solidFill>
                <a:latin typeface="Futura Book" panose="020B0500000000000000" pitchFamily="34" charset="0"/>
              </a:rPr>
              <a:t>AGENDA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utura Book" panose="020B0500000000000000" pitchFamily="34" charset="0"/>
              <a:ea typeface="+mn-ea"/>
              <a:cs typeface="+mn-cs"/>
            </a:endParaRPr>
          </a:p>
        </p:txBody>
      </p:sp>
      <p:graphicFrame>
        <p:nvGraphicFramePr>
          <p:cNvPr id="36" name="CasellaDiTesto 1">
            <a:extLst>
              <a:ext uri="{FF2B5EF4-FFF2-40B4-BE49-F238E27FC236}">
                <a16:creationId xmlns:a16="http://schemas.microsoft.com/office/drawing/2014/main" id="{97CD43BA-F53B-1BAB-0B2B-707B99028A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6083964"/>
              </p:ext>
            </p:extLst>
          </p:nvPr>
        </p:nvGraphicFramePr>
        <p:xfrm>
          <a:off x="202850" y="1305341"/>
          <a:ext cx="11354150" cy="4201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246136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Blu elettrico, schermata, blu, cerchio&#10;&#10;Descrizione generata automaticamente">
            <a:extLst>
              <a:ext uri="{FF2B5EF4-FFF2-40B4-BE49-F238E27FC236}">
                <a16:creationId xmlns:a16="http://schemas.microsoft.com/office/drawing/2014/main" id="{6919BB84-6C52-5970-16E2-F764574E02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4720" y="0"/>
            <a:ext cx="2407220" cy="6858000"/>
          </a:xfrm>
          <a:prstGeom prst="rect">
            <a:avLst/>
          </a:prstGeom>
        </p:spPr>
      </p:pic>
      <p:pic>
        <p:nvPicPr>
          <p:cNvPr id="34" name="Immagine 33" descr="Immagine che contiene Carattere, testo, calligrafia, Elementi grafici&#10;&#10;Descrizione generata automaticamente">
            <a:extLst>
              <a:ext uri="{FF2B5EF4-FFF2-40B4-BE49-F238E27FC236}">
                <a16:creationId xmlns:a16="http://schemas.microsoft.com/office/drawing/2014/main" id="{BCCF2478-61D6-ADFD-1C10-C4880CFBAD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" y="6080316"/>
            <a:ext cx="1855304" cy="526085"/>
          </a:xfrm>
          <a:prstGeom prst="rect">
            <a:avLst/>
          </a:prstGeom>
        </p:spPr>
      </p:pic>
      <p:sp>
        <p:nvSpPr>
          <p:cNvPr id="6" name="Segnaposto numero diapositiva 7">
            <a:extLst>
              <a:ext uri="{FF2B5EF4-FFF2-40B4-BE49-F238E27FC236}">
                <a16:creationId xmlns:a16="http://schemas.microsoft.com/office/drawing/2014/main" id="{726BF2C4-CDFB-D014-A55F-23C9977F92A9}"/>
              </a:ext>
            </a:extLst>
          </p:cNvPr>
          <p:cNvSpPr txBox="1">
            <a:spLocks/>
          </p:cNvSpPr>
          <p:nvPr/>
        </p:nvSpPr>
        <p:spPr>
          <a:xfrm>
            <a:off x="11557000" y="6356350"/>
            <a:ext cx="374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F98C85C-B1AC-45DE-8B0D-ED977B2FD937}" type="slidenum">
              <a:rPr lang="it-IT" b="1" smtClean="0">
                <a:solidFill>
                  <a:schemeClr val="bg1"/>
                </a:solidFill>
                <a:latin typeface="Futura LT Book" panose="02000504030000020003" pitchFamily="2" charset="0"/>
              </a:rPr>
              <a:pPr/>
              <a:t>3</a:t>
            </a:fld>
            <a:endParaRPr lang="it-IT" b="1" dirty="0">
              <a:solidFill>
                <a:schemeClr val="bg1"/>
              </a:solidFill>
              <a:latin typeface="Futura LT Book" panose="02000504030000020003" pitchFamily="2" charset="0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76218BAC-5F19-70BA-FCF7-F4578C6695B3}"/>
              </a:ext>
            </a:extLst>
          </p:cNvPr>
          <p:cNvSpPr txBox="1"/>
          <p:nvPr/>
        </p:nvSpPr>
        <p:spPr>
          <a:xfrm>
            <a:off x="1613590" y="71566"/>
            <a:ext cx="8964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1">
                    <a:lumMod val="50000"/>
                  </a:schemeClr>
                </a:solidFill>
                <a:latin typeface="Futura LT Book" panose="02000504030000020003"/>
              </a:rPr>
              <a:t>PROBLEMATICHE OPERATIVE NELL’USO DEL FVOE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BADF7E03-D009-5D31-1E95-E1D10ADEECA8}"/>
              </a:ext>
            </a:extLst>
          </p:cNvPr>
          <p:cNvSpPr/>
          <p:nvPr/>
        </p:nvSpPr>
        <p:spPr>
          <a:xfrm>
            <a:off x="2212061" y="4102123"/>
            <a:ext cx="3418428" cy="2468339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DF95067-CFC4-3A1F-7569-ABF5B655FF93}"/>
              </a:ext>
            </a:extLst>
          </p:cNvPr>
          <p:cNvSpPr txBox="1"/>
          <p:nvPr/>
        </p:nvSpPr>
        <p:spPr>
          <a:xfrm>
            <a:off x="286329" y="691157"/>
            <a:ext cx="10688320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dirty="0">
                <a:latin typeface="Futura Book"/>
              </a:rPr>
              <a:t>Il </a:t>
            </a:r>
            <a:r>
              <a:rPr lang="it-IT" b="1" dirty="0">
                <a:latin typeface="Futura Book"/>
              </a:rPr>
              <a:t>Fascicolo Virtuale dell’Operatore Economico (FVOE)</a:t>
            </a:r>
            <a:r>
              <a:rPr lang="it-IT" dirty="0">
                <a:latin typeface="Futura Book"/>
              </a:rPr>
              <a:t> è uno strumento digitale utilizzato in ambito di contratti pubblici per raccogliere e gestire in modo centralizzato tutta la documentazione amministrativa relativa a un operatore economico (impresa o professionista) che partecipa a gare d’appalto</a:t>
            </a:r>
          </a:p>
          <a:p>
            <a:pPr algn="just"/>
            <a:endParaRPr lang="it-IT" dirty="0">
              <a:latin typeface="Futura Book"/>
            </a:endParaRPr>
          </a:p>
          <a:p>
            <a:pPr algn="just"/>
            <a:endParaRPr lang="it-IT" dirty="0">
              <a:latin typeface="Futura Book"/>
            </a:endParaRPr>
          </a:p>
          <a:p>
            <a:r>
              <a:rPr lang="it-IT" dirty="0">
                <a:latin typeface="Futura Book"/>
              </a:rPr>
              <a:t>Serve prevalentemente a:</a:t>
            </a:r>
          </a:p>
          <a:p>
            <a:pPr algn="just"/>
            <a:r>
              <a:rPr lang="it-IT" b="1" dirty="0">
                <a:latin typeface="Futura Book"/>
              </a:rPr>
              <a:t>- Snellire le procedure di gara</a:t>
            </a:r>
            <a:r>
              <a:rPr lang="it-IT" dirty="0">
                <a:latin typeface="Futura Book"/>
              </a:rPr>
              <a:t>, evitando la ripetuta presentazione dei medesimi documenti.</a:t>
            </a:r>
          </a:p>
          <a:p>
            <a:pPr algn="just"/>
            <a:r>
              <a:rPr lang="it-IT" b="1" dirty="0">
                <a:latin typeface="Futura Book"/>
              </a:rPr>
              <a:t>- Garantire trasparenza e tracciabilità delle informazioni</a:t>
            </a:r>
            <a:r>
              <a:rPr lang="it-IT" dirty="0">
                <a:latin typeface="Futura Book"/>
              </a:rPr>
              <a:t>.</a:t>
            </a:r>
          </a:p>
          <a:p>
            <a:pPr algn="just"/>
            <a:r>
              <a:rPr lang="it-IT" b="1" dirty="0">
                <a:latin typeface="Futura Book"/>
              </a:rPr>
              <a:t>- Facilitare il lavoro delle stazioni appaltanti</a:t>
            </a:r>
            <a:r>
              <a:rPr lang="it-IT" dirty="0">
                <a:latin typeface="Futura Book"/>
              </a:rPr>
              <a:t>, che possono accedere ai documenti aggiornati dell’operatore economico tramite piattaforma.</a:t>
            </a:r>
          </a:p>
          <a:p>
            <a:pPr algn="just"/>
            <a:endParaRPr lang="it-IT" dirty="0">
              <a:latin typeface="Futura Book"/>
            </a:endParaRPr>
          </a:p>
          <a:p>
            <a:pPr algn="just"/>
            <a:endParaRPr lang="it-IT" dirty="0">
              <a:latin typeface="Futura Book"/>
            </a:endParaRPr>
          </a:p>
          <a:p>
            <a:pPr algn="just"/>
            <a:r>
              <a:rPr lang="it-IT" dirty="0">
                <a:latin typeface="Futura Book"/>
              </a:rPr>
              <a:t>E’ gestito attraverso piattaforme digitali interoperabili con le banche dati nazionali, come ANAC o INPS</a:t>
            </a:r>
          </a:p>
          <a:p>
            <a:pPr algn="just"/>
            <a:endParaRPr lang="it-IT" dirty="0">
              <a:latin typeface="Futura Book"/>
            </a:endParaRPr>
          </a:p>
          <a:p>
            <a:pPr algn="just"/>
            <a:r>
              <a:rPr lang="it-IT" dirty="0">
                <a:latin typeface="Futura Book"/>
              </a:rPr>
              <a:t>Diverse stazioni appaltanti ed operatori economici legati al sistema confindustriale hanno segnalato problematiche legate al corretto utilizzo del FVOE; Unindustria ha avviato una interlocuzione con ANAC e AGID in tal senso</a:t>
            </a:r>
          </a:p>
          <a:p>
            <a:pPr algn="just"/>
            <a:endParaRPr lang="it-IT" sz="1600" dirty="0">
              <a:latin typeface="Futura Book"/>
            </a:endParaRPr>
          </a:p>
          <a:p>
            <a:pPr algn="just"/>
            <a:endParaRPr lang="it-IT" sz="1600" dirty="0">
              <a:latin typeface="Futura Book"/>
            </a:endParaRPr>
          </a:p>
        </p:txBody>
      </p:sp>
    </p:spTree>
    <p:extLst>
      <p:ext uri="{BB962C8B-B14F-4D97-AF65-F5344CB8AC3E}">
        <p14:creationId xmlns:p14="http://schemas.microsoft.com/office/powerpoint/2010/main" val="3609261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Blu elettrico, schermata, blu, cerchio&#10;&#10;Descrizione generata automaticamente">
            <a:extLst>
              <a:ext uri="{FF2B5EF4-FFF2-40B4-BE49-F238E27FC236}">
                <a16:creationId xmlns:a16="http://schemas.microsoft.com/office/drawing/2014/main" id="{6919BB84-6C52-5970-16E2-F764574E02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4720" y="0"/>
            <a:ext cx="2407220" cy="6858000"/>
          </a:xfrm>
          <a:prstGeom prst="rect">
            <a:avLst/>
          </a:prstGeom>
        </p:spPr>
      </p:pic>
      <p:pic>
        <p:nvPicPr>
          <p:cNvPr id="34" name="Immagine 33" descr="Immagine che contiene Carattere, testo, calligrafia, Elementi grafici&#10;&#10;Descrizione generata automaticamente">
            <a:extLst>
              <a:ext uri="{FF2B5EF4-FFF2-40B4-BE49-F238E27FC236}">
                <a16:creationId xmlns:a16="http://schemas.microsoft.com/office/drawing/2014/main" id="{BCCF2478-61D6-ADFD-1C10-C4880CFBAD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" y="6080316"/>
            <a:ext cx="1855304" cy="526085"/>
          </a:xfrm>
          <a:prstGeom prst="rect">
            <a:avLst/>
          </a:prstGeom>
        </p:spPr>
      </p:pic>
      <p:sp>
        <p:nvSpPr>
          <p:cNvPr id="6" name="Segnaposto numero diapositiva 7">
            <a:extLst>
              <a:ext uri="{FF2B5EF4-FFF2-40B4-BE49-F238E27FC236}">
                <a16:creationId xmlns:a16="http://schemas.microsoft.com/office/drawing/2014/main" id="{726BF2C4-CDFB-D014-A55F-23C9977F92A9}"/>
              </a:ext>
            </a:extLst>
          </p:cNvPr>
          <p:cNvSpPr txBox="1">
            <a:spLocks/>
          </p:cNvSpPr>
          <p:nvPr/>
        </p:nvSpPr>
        <p:spPr>
          <a:xfrm>
            <a:off x="11557000" y="6356350"/>
            <a:ext cx="374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F98C85C-B1AC-45DE-8B0D-ED977B2FD937}" type="slidenum">
              <a:rPr lang="it-IT" b="1" smtClean="0">
                <a:solidFill>
                  <a:schemeClr val="bg1"/>
                </a:solidFill>
                <a:latin typeface="Futura LT Book" panose="02000504030000020003" pitchFamily="2" charset="0"/>
              </a:rPr>
              <a:pPr/>
              <a:t>4</a:t>
            </a:fld>
            <a:endParaRPr lang="it-IT" b="1" dirty="0">
              <a:solidFill>
                <a:schemeClr val="bg1"/>
              </a:solidFill>
              <a:latin typeface="Futura LT Book" panose="02000504030000020003" pitchFamily="2" charset="0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76218BAC-5F19-70BA-FCF7-F4578C6695B3}"/>
              </a:ext>
            </a:extLst>
          </p:cNvPr>
          <p:cNvSpPr txBox="1"/>
          <p:nvPr/>
        </p:nvSpPr>
        <p:spPr>
          <a:xfrm>
            <a:off x="1957180" y="85595"/>
            <a:ext cx="8487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1">
                    <a:lumMod val="50000"/>
                  </a:schemeClr>
                </a:solidFill>
                <a:latin typeface="Futura LT Book" panose="02000504030000020003"/>
              </a:rPr>
              <a:t>PROBLEMATICHE OPERATIVE NELL’USO DEL FVOE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BADF7E03-D009-5D31-1E95-E1D10ADEECA8}"/>
              </a:ext>
            </a:extLst>
          </p:cNvPr>
          <p:cNvSpPr/>
          <p:nvPr/>
        </p:nvSpPr>
        <p:spPr>
          <a:xfrm>
            <a:off x="2272070" y="4102123"/>
            <a:ext cx="3418428" cy="2468339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7FA076C1-6C71-851A-D377-E9DC681305CE}"/>
              </a:ext>
            </a:extLst>
          </p:cNvPr>
          <p:cNvSpPr txBox="1"/>
          <p:nvPr/>
        </p:nvSpPr>
        <p:spPr>
          <a:xfrm>
            <a:off x="389930" y="850916"/>
            <a:ext cx="59170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>
                <a:latin typeface="Futura Book"/>
              </a:rPr>
              <a:t>RITARDI DOVUTI ALL’EMISSIONE DEI CERTIFICATI</a:t>
            </a:r>
          </a:p>
          <a:p>
            <a:endParaRPr lang="it-IT" dirty="0"/>
          </a:p>
          <a:p>
            <a:endParaRPr lang="it-IT" dirty="0"/>
          </a:p>
        </p:txBody>
      </p:sp>
      <p:pic>
        <p:nvPicPr>
          <p:cNvPr id="17" name="Elemento grafico 16" descr="Chiudi contorno">
            <a:extLst>
              <a:ext uri="{FF2B5EF4-FFF2-40B4-BE49-F238E27FC236}">
                <a16:creationId xmlns:a16="http://schemas.microsoft.com/office/drawing/2014/main" id="{ABFF2A73-1662-5061-696B-41755C4F42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6952" y="1435567"/>
            <a:ext cx="822408" cy="822408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E68C6D04-E974-AEC8-66BA-7EC1AED891ED}"/>
              </a:ext>
            </a:extLst>
          </p:cNvPr>
          <p:cNvSpPr txBox="1"/>
          <p:nvPr/>
        </p:nvSpPr>
        <p:spPr>
          <a:xfrm>
            <a:off x="1418700" y="17740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F52D773-7386-BC58-F8B1-79B1DE5F9073}"/>
              </a:ext>
            </a:extLst>
          </p:cNvPr>
          <p:cNvSpPr txBox="1"/>
          <p:nvPr/>
        </p:nvSpPr>
        <p:spPr>
          <a:xfrm>
            <a:off x="1302121" y="1321138"/>
            <a:ext cx="10366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dirty="0">
                <a:latin typeface="Futura Book"/>
              </a:rPr>
              <a:t>Mancato collegamento con </a:t>
            </a:r>
            <a:r>
              <a:rPr lang="it-IT" sz="1500" b="1" dirty="0">
                <a:latin typeface="Futura Book"/>
              </a:rPr>
              <a:t>l’Agenzia Entrate </a:t>
            </a:r>
          </a:p>
          <a:p>
            <a:endParaRPr lang="it-IT" sz="1500" dirty="0">
              <a:latin typeface="Futura Book"/>
            </a:endParaRPr>
          </a:p>
          <a:p>
            <a:r>
              <a:rPr lang="it-IT" sz="1500" dirty="0">
                <a:latin typeface="Futura Book"/>
              </a:rPr>
              <a:t>E’ necessario che con l’emissione di un certificato che attesta l’irregolarità per debiti definitivamente accertati, sia allegato anche un certificato dell’ Agenzia Riscossioni </a:t>
            </a:r>
          </a:p>
        </p:txBody>
      </p:sp>
      <p:pic>
        <p:nvPicPr>
          <p:cNvPr id="24" name="Elemento grafico 23" descr="Segno di spunta contorno">
            <a:extLst>
              <a:ext uri="{FF2B5EF4-FFF2-40B4-BE49-F238E27FC236}">
                <a16:creationId xmlns:a16="http://schemas.microsoft.com/office/drawing/2014/main" id="{96E42C1E-CCAF-CD70-362B-C2C7947E04C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73820" y="5168765"/>
            <a:ext cx="914400" cy="914400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FCCE166A-CADE-71E1-F820-0CC70C8DB713}"/>
              </a:ext>
            </a:extLst>
          </p:cNvPr>
          <p:cNvSpPr txBox="1"/>
          <p:nvPr/>
        </p:nvSpPr>
        <p:spPr>
          <a:xfrm>
            <a:off x="1321352" y="2706866"/>
            <a:ext cx="97537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dirty="0">
                <a:latin typeface="Futura Book"/>
              </a:rPr>
              <a:t>Possibilità di caricamento della certificazione da parte di un operatore economico al momento della partecipazione ad una gara di appalto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49B16264-60F1-BC50-6EA2-EC39E172F463}"/>
              </a:ext>
            </a:extLst>
          </p:cNvPr>
          <p:cNvSpPr txBox="1"/>
          <p:nvPr/>
        </p:nvSpPr>
        <p:spPr>
          <a:xfrm>
            <a:off x="410596" y="3803083"/>
            <a:ext cx="5908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>
                <a:latin typeface="Futura Book"/>
              </a:rPr>
              <a:t>RICHIESTA NON CONTESTUALE CERTIFICATI ADE</a:t>
            </a:r>
          </a:p>
        </p:txBody>
      </p:sp>
      <p:pic>
        <p:nvPicPr>
          <p:cNvPr id="29" name="Elemento grafico 28" descr="Chiudi contorno">
            <a:extLst>
              <a:ext uri="{FF2B5EF4-FFF2-40B4-BE49-F238E27FC236}">
                <a16:creationId xmlns:a16="http://schemas.microsoft.com/office/drawing/2014/main" id="{8BA8FC37-5E2D-1F5E-B9DA-E71CF8E065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52948" y="4259386"/>
            <a:ext cx="822408" cy="822408"/>
          </a:xfrm>
          <a:prstGeom prst="rect">
            <a:avLst/>
          </a:prstGeom>
        </p:spPr>
      </p:pic>
      <p:pic>
        <p:nvPicPr>
          <p:cNvPr id="30" name="Elemento grafico 29" descr="Segno di spunta contorno">
            <a:extLst>
              <a:ext uri="{FF2B5EF4-FFF2-40B4-BE49-F238E27FC236}">
                <a16:creationId xmlns:a16="http://schemas.microsoft.com/office/drawing/2014/main" id="{8331622F-B72F-D56E-0944-757E144B36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6952" y="2597717"/>
            <a:ext cx="914400" cy="914400"/>
          </a:xfrm>
          <a:prstGeom prst="rect">
            <a:avLst/>
          </a:prstGeom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4732DB6A-BD98-970A-7F3D-8FC58FDD9222}"/>
              </a:ext>
            </a:extLst>
          </p:cNvPr>
          <p:cNvSpPr txBox="1"/>
          <p:nvPr/>
        </p:nvSpPr>
        <p:spPr>
          <a:xfrm>
            <a:off x="1321352" y="4463381"/>
            <a:ext cx="100070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dirty="0">
                <a:latin typeface="Futura Book"/>
              </a:rPr>
              <a:t>I certificati di debiti non definitivi sono richiedibili </a:t>
            </a:r>
            <a:r>
              <a:rPr lang="it-IT" sz="1500" b="1" dirty="0">
                <a:latin typeface="Futura Book"/>
              </a:rPr>
              <a:t>solo dopo quelli definitivi</a:t>
            </a:r>
            <a:r>
              <a:rPr lang="it-IT" sz="1500" dirty="0">
                <a:latin typeface="Futura Book"/>
              </a:rPr>
              <a:t>, determinando rallentamento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7CAA30A5-8383-91E3-C2E1-71DD0F49B8C4}"/>
              </a:ext>
            </a:extLst>
          </p:cNvPr>
          <p:cNvSpPr txBox="1"/>
          <p:nvPr/>
        </p:nvSpPr>
        <p:spPr>
          <a:xfrm>
            <a:off x="1376624" y="5393714"/>
            <a:ext cx="66191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500" dirty="0">
                <a:latin typeface="Futura Book"/>
              </a:rPr>
              <a:t>Necessità </a:t>
            </a:r>
            <a:r>
              <a:rPr lang="it-IT" sz="1500" b="1" dirty="0">
                <a:latin typeface="Futura Book"/>
              </a:rPr>
              <a:t>richiesta simultanea </a:t>
            </a:r>
            <a:r>
              <a:rPr lang="it-IT" sz="1500" dirty="0">
                <a:latin typeface="Futura Book"/>
              </a:rPr>
              <a:t>dei certificati per debiti definitivi e non</a:t>
            </a:r>
          </a:p>
        </p:txBody>
      </p:sp>
    </p:spTree>
    <p:extLst>
      <p:ext uri="{BB962C8B-B14F-4D97-AF65-F5344CB8AC3E}">
        <p14:creationId xmlns:p14="http://schemas.microsoft.com/office/powerpoint/2010/main" val="3081956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Blu elettrico, schermata, blu, cerchio&#10;&#10;Descrizione generata automaticamente">
            <a:extLst>
              <a:ext uri="{FF2B5EF4-FFF2-40B4-BE49-F238E27FC236}">
                <a16:creationId xmlns:a16="http://schemas.microsoft.com/office/drawing/2014/main" id="{6919BB84-6C52-5970-16E2-F764574E02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4720" y="0"/>
            <a:ext cx="2407220" cy="6858000"/>
          </a:xfrm>
          <a:prstGeom prst="rect">
            <a:avLst/>
          </a:prstGeom>
        </p:spPr>
      </p:pic>
      <p:pic>
        <p:nvPicPr>
          <p:cNvPr id="34" name="Immagine 33" descr="Immagine che contiene Carattere, testo, calligrafia, Elementi grafici&#10;&#10;Descrizione generata automaticamente">
            <a:extLst>
              <a:ext uri="{FF2B5EF4-FFF2-40B4-BE49-F238E27FC236}">
                <a16:creationId xmlns:a16="http://schemas.microsoft.com/office/drawing/2014/main" id="{BCCF2478-61D6-ADFD-1C10-C4880CFBAD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" y="6080316"/>
            <a:ext cx="1855304" cy="526085"/>
          </a:xfrm>
          <a:prstGeom prst="rect">
            <a:avLst/>
          </a:prstGeom>
        </p:spPr>
      </p:pic>
      <p:sp>
        <p:nvSpPr>
          <p:cNvPr id="6" name="Segnaposto numero diapositiva 7">
            <a:extLst>
              <a:ext uri="{FF2B5EF4-FFF2-40B4-BE49-F238E27FC236}">
                <a16:creationId xmlns:a16="http://schemas.microsoft.com/office/drawing/2014/main" id="{726BF2C4-CDFB-D014-A55F-23C9977F92A9}"/>
              </a:ext>
            </a:extLst>
          </p:cNvPr>
          <p:cNvSpPr txBox="1">
            <a:spLocks/>
          </p:cNvSpPr>
          <p:nvPr/>
        </p:nvSpPr>
        <p:spPr>
          <a:xfrm>
            <a:off x="11557000" y="6356350"/>
            <a:ext cx="374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F98C85C-B1AC-45DE-8B0D-ED977B2FD937}" type="slidenum">
              <a:rPr lang="it-IT" b="1" smtClean="0">
                <a:solidFill>
                  <a:schemeClr val="bg1"/>
                </a:solidFill>
                <a:latin typeface="Futura LT Book" panose="02000504030000020003" pitchFamily="2" charset="0"/>
              </a:rPr>
              <a:pPr/>
              <a:t>5</a:t>
            </a:fld>
            <a:endParaRPr lang="it-IT" b="1" dirty="0">
              <a:solidFill>
                <a:schemeClr val="bg1"/>
              </a:solidFill>
              <a:latin typeface="Futura LT Book" panose="02000504030000020003" pitchFamily="2" charset="0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76218BAC-5F19-70BA-FCF7-F4578C6695B3}"/>
              </a:ext>
            </a:extLst>
          </p:cNvPr>
          <p:cNvSpPr txBox="1"/>
          <p:nvPr/>
        </p:nvSpPr>
        <p:spPr>
          <a:xfrm>
            <a:off x="1957180" y="85595"/>
            <a:ext cx="8487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1">
                    <a:lumMod val="50000"/>
                  </a:schemeClr>
                </a:solidFill>
                <a:latin typeface="Futura LT Book" panose="02000504030000020003"/>
              </a:rPr>
              <a:t>PROBLEMATICHE OPERATIVE NELL’USO DEL FVOE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BADF7E03-D009-5D31-1E95-E1D10ADEECA8}"/>
              </a:ext>
            </a:extLst>
          </p:cNvPr>
          <p:cNvSpPr/>
          <p:nvPr/>
        </p:nvSpPr>
        <p:spPr>
          <a:xfrm>
            <a:off x="2272070" y="4102123"/>
            <a:ext cx="3418428" cy="2468339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7FA076C1-6C71-851A-D377-E9DC681305CE}"/>
              </a:ext>
            </a:extLst>
          </p:cNvPr>
          <p:cNvSpPr txBox="1"/>
          <p:nvPr/>
        </p:nvSpPr>
        <p:spPr>
          <a:xfrm>
            <a:off x="389930" y="850916"/>
            <a:ext cx="24849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>
                <a:latin typeface="Futura Book"/>
              </a:rPr>
              <a:t>ACCESSO AL FVOE</a:t>
            </a:r>
          </a:p>
          <a:p>
            <a:endParaRPr lang="it-IT" dirty="0"/>
          </a:p>
          <a:p>
            <a:endParaRPr lang="it-IT" dirty="0"/>
          </a:p>
        </p:txBody>
      </p:sp>
      <p:pic>
        <p:nvPicPr>
          <p:cNvPr id="17" name="Elemento grafico 16" descr="Chiudi contorno">
            <a:extLst>
              <a:ext uri="{FF2B5EF4-FFF2-40B4-BE49-F238E27FC236}">
                <a16:creationId xmlns:a16="http://schemas.microsoft.com/office/drawing/2014/main" id="{ABFF2A73-1662-5061-696B-41755C4F42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6952" y="1435567"/>
            <a:ext cx="822408" cy="822408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E68C6D04-E974-AEC8-66BA-7EC1AED891ED}"/>
              </a:ext>
            </a:extLst>
          </p:cNvPr>
          <p:cNvSpPr txBox="1"/>
          <p:nvPr/>
        </p:nvSpPr>
        <p:spPr>
          <a:xfrm>
            <a:off x="1418700" y="17740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F52D773-7386-BC58-F8B1-79B1DE5F9073}"/>
              </a:ext>
            </a:extLst>
          </p:cNvPr>
          <p:cNvSpPr txBox="1"/>
          <p:nvPr/>
        </p:nvSpPr>
        <p:spPr>
          <a:xfrm>
            <a:off x="1275356" y="1717898"/>
            <a:ext cx="103663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dirty="0">
                <a:latin typeface="Futura Book"/>
              </a:rPr>
              <a:t>Necessaria l’abolizione dell’autorizzazione separata all’accesso nel FVOE da parte dell’operatore economico </a:t>
            </a:r>
          </a:p>
        </p:txBody>
      </p:sp>
      <p:pic>
        <p:nvPicPr>
          <p:cNvPr id="24" name="Elemento grafico 23" descr="Segno di spunta contorno">
            <a:extLst>
              <a:ext uri="{FF2B5EF4-FFF2-40B4-BE49-F238E27FC236}">
                <a16:creationId xmlns:a16="http://schemas.microsoft.com/office/drawing/2014/main" id="{96E42C1E-CCAF-CD70-362B-C2C7947E04C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73820" y="5168765"/>
            <a:ext cx="914400" cy="914400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FCCE166A-CADE-71E1-F820-0CC70C8DB713}"/>
              </a:ext>
            </a:extLst>
          </p:cNvPr>
          <p:cNvSpPr txBox="1"/>
          <p:nvPr/>
        </p:nvSpPr>
        <p:spPr>
          <a:xfrm>
            <a:off x="1376624" y="2869536"/>
            <a:ext cx="97537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dirty="0">
                <a:latin typeface="Futura Book"/>
              </a:rPr>
              <a:t>Abolizione della necessità di approvazione, ai fini di semplificazione e velocità procedurale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49B16264-60F1-BC50-6EA2-EC39E172F463}"/>
              </a:ext>
            </a:extLst>
          </p:cNvPr>
          <p:cNvSpPr txBox="1"/>
          <p:nvPr/>
        </p:nvSpPr>
        <p:spPr>
          <a:xfrm>
            <a:off x="410596" y="3803083"/>
            <a:ext cx="42082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>
                <a:latin typeface="Futura Book"/>
              </a:rPr>
              <a:t>RICHIESTE PER CARICHI PENDENTI</a:t>
            </a:r>
          </a:p>
        </p:txBody>
      </p:sp>
      <p:pic>
        <p:nvPicPr>
          <p:cNvPr id="29" name="Elemento grafico 28" descr="Chiudi contorno">
            <a:extLst>
              <a:ext uri="{FF2B5EF4-FFF2-40B4-BE49-F238E27FC236}">
                <a16:creationId xmlns:a16="http://schemas.microsoft.com/office/drawing/2014/main" id="{8BA8FC37-5E2D-1F5E-B9DA-E71CF8E065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52948" y="4259386"/>
            <a:ext cx="822408" cy="822408"/>
          </a:xfrm>
          <a:prstGeom prst="rect">
            <a:avLst/>
          </a:prstGeom>
        </p:spPr>
      </p:pic>
      <p:pic>
        <p:nvPicPr>
          <p:cNvPr id="30" name="Elemento grafico 29" descr="Segno di spunta contorno">
            <a:extLst>
              <a:ext uri="{FF2B5EF4-FFF2-40B4-BE49-F238E27FC236}">
                <a16:creationId xmlns:a16="http://schemas.microsoft.com/office/drawing/2014/main" id="{8331622F-B72F-D56E-0944-757E144B36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6952" y="2597717"/>
            <a:ext cx="914400" cy="914400"/>
          </a:xfrm>
          <a:prstGeom prst="rect">
            <a:avLst/>
          </a:prstGeom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4732DB6A-BD98-970A-7F3D-8FC58FDD9222}"/>
              </a:ext>
            </a:extLst>
          </p:cNvPr>
          <p:cNvSpPr txBox="1"/>
          <p:nvPr/>
        </p:nvSpPr>
        <p:spPr>
          <a:xfrm>
            <a:off x="1321352" y="4463381"/>
            <a:ext cx="100070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dirty="0">
                <a:latin typeface="Futura Book"/>
              </a:rPr>
              <a:t>Le richieste per carichi non sono attualmente salvate all’interno del FVOE 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7CAA30A5-8383-91E3-C2E1-71DD0F49B8C4}"/>
              </a:ext>
            </a:extLst>
          </p:cNvPr>
          <p:cNvSpPr txBox="1"/>
          <p:nvPr/>
        </p:nvSpPr>
        <p:spPr>
          <a:xfrm>
            <a:off x="1376624" y="5393714"/>
            <a:ext cx="960230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500" dirty="0">
                <a:latin typeface="Futura Book"/>
              </a:rPr>
              <a:t>Necessario intervento per ridurre i tempi dei rinnovi dei certificati (funzione presente nell’ ex AVCPASS)</a:t>
            </a:r>
          </a:p>
        </p:txBody>
      </p:sp>
    </p:spTree>
    <p:extLst>
      <p:ext uri="{BB962C8B-B14F-4D97-AF65-F5344CB8AC3E}">
        <p14:creationId xmlns:p14="http://schemas.microsoft.com/office/powerpoint/2010/main" val="1676234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Blu elettrico, schermata, blu, cerchio&#10;&#10;Descrizione generata automaticamente">
            <a:extLst>
              <a:ext uri="{FF2B5EF4-FFF2-40B4-BE49-F238E27FC236}">
                <a16:creationId xmlns:a16="http://schemas.microsoft.com/office/drawing/2014/main" id="{6919BB84-6C52-5970-16E2-F764574E02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4720" y="0"/>
            <a:ext cx="2407220" cy="6858000"/>
          </a:xfrm>
          <a:prstGeom prst="rect">
            <a:avLst/>
          </a:prstGeom>
        </p:spPr>
      </p:pic>
      <p:pic>
        <p:nvPicPr>
          <p:cNvPr id="34" name="Immagine 33" descr="Immagine che contiene Carattere, testo, calligrafia, Elementi grafici&#10;&#10;Descrizione generata automaticamente">
            <a:extLst>
              <a:ext uri="{FF2B5EF4-FFF2-40B4-BE49-F238E27FC236}">
                <a16:creationId xmlns:a16="http://schemas.microsoft.com/office/drawing/2014/main" id="{BCCF2478-61D6-ADFD-1C10-C4880CFBAD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" y="6080316"/>
            <a:ext cx="1855304" cy="526085"/>
          </a:xfrm>
          <a:prstGeom prst="rect">
            <a:avLst/>
          </a:prstGeom>
        </p:spPr>
      </p:pic>
      <p:sp>
        <p:nvSpPr>
          <p:cNvPr id="6" name="Segnaposto numero diapositiva 7">
            <a:extLst>
              <a:ext uri="{FF2B5EF4-FFF2-40B4-BE49-F238E27FC236}">
                <a16:creationId xmlns:a16="http://schemas.microsoft.com/office/drawing/2014/main" id="{726BF2C4-CDFB-D014-A55F-23C9977F92A9}"/>
              </a:ext>
            </a:extLst>
          </p:cNvPr>
          <p:cNvSpPr txBox="1">
            <a:spLocks/>
          </p:cNvSpPr>
          <p:nvPr/>
        </p:nvSpPr>
        <p:spPr>
          <a:xfrm>
            <a:off x="11557000" y="6356350"/>
            <a:ext cx="374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F98C85C-B1AC-45DE-8B0D-ED977B2FD937}" type="slidenum">
              <a:rPr lang="it-IT" b="1" smtClean="0">
                <a:solidFill>
                  <a:schemeClr val="bg1"/>
                </a:solidFill>
                <a:latin typeface="Futura LT Book" panose="02000504030000020003" pitchFamily="2" charset="0"/>
              </a:rPr>
              <a:pPr/>
              <a:t>6</a:t>
            </a:fld>
            <a:endParaRPr lang="it-IT" b="1" dirty="0">
              <a:solidFill>
                <a:schemeClr val="bg1"/>
              </a:solidFill>
              <a:latin typeface="Futura LT Book" panose="02000504030000020003" pitchFamily="2" charset="0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76218BAC-5F19-70BA-FCF7-F4578C6695B3}"/>
              </a:ext>
            </a:extLst>
          </p:cNvPr>
          <p:cNvSpPr txBox="1"/>
          <p:nvPr/>
        </p:nvSpPr>
        <p:spPr>
          <a:xfrm>
            <a:off x="1957180" y="85595"/>
            <a:ext cx="8487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1">
                    <a:lumMod val="50000"/>
                  </a:schemeClr>
                </a:solidFill>
                <a:latin typeface="Futura LT Book" panose="02000504030000020003"/>
              </a:rPr>
              <a:t>PROBLEMATICHE OPERATIVE NELL’USO DEL FVOE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BADF7E03-D009-5D31-1E95-E1D10ADEECA8}"/>
              </a:ext>
            </a:extLst>
          </p:cNvPr>
          <p:cNvSpPr/>
          <p:nvPr/>
        </p:nvSpPr>
        <p:spPr>
          <a:xfrm>
            <a:off x="2272070" y="4102123"/>
            <a:ext cx="3418428" cy="2468339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7FA076C1-6C71-851A-D377-E9DC681305CE}"/>
              </a:ext>
            </a:extLst>
          </p:cNvPr>
          <p:cNvSpPr txBox="1"/>
          <p:nvPr/>
        </p:nvSpPr>
        <p:spPr>
          <a:xfrm>
            <a:off x="389930" y="850916"/>
            <a:ext cx="48317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>
                <a:latin typeface="Futura Book"/>
              </a:rPr>
              <a:t>TERMINI DI SCADENZA DEI CERTIFICATI</a:t>
            </a:r>
          </a:p>
          <a:p>
            <a:endParaRPr lang="it-IT" dirty="0"/>
          </a:p>
          <a:p>
            <a:endParaRPr lang="it-IT" dirty="0"/>
          </a:p>
        </p:txBody>
      </p:sp>
      <p:pic>
        <p:nvPicPr>
          <p:cNvPr id="17" name="Elemento grafico 16" descr="Chiudi contorno">
            <a:extLst>
              <a:ext uri="{FF2B5EF4-FFF2-40B4-BE49-F238E27FC236}">
                <a16:creationId xmlns:a16="http://schemas.microsoft.com/office/drawing/2014/main" id="{ABFF2A73-1662-5061-696B-41755C4F42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6952" y="1435567"/>
            <a:ext cx="822408" cy="822408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E68C6D04-E974-AEC8-66BA-7EC1AED891ED}"/>
              </a:ext>
            </a:extLst>
          </p:cNvPr>
          <p:cNvSpPr txBox="1"/>
          <p:nvPr/>
        </p:nvSpPr>
        <p:spPr>
          <a:xfrm>
            <a:off x="1418700" y="17740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F52D773-7386-BC58-F8B1-79B1DE5F9073}"/>
              </a:ext>
            </a:extLst>
          </p:cNvPr>
          <p:cNvSpPr txBox="1"/>
          <p:nvPr/>
        </p:nvSpPr>
        <p:spPr>
          <a:xfrm>
            <a:off x="1275356" y="1717898"/>
            <a:ext cx="103663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dirty="0">
                <a:latin typeface="Futura Book"/>
              </a:rPr>
              <a:t>La validità dei certificati è attualmente convenzionalmente fissata in 120 giorni (Delibera ANAC n. 262/2023)</a:t>
            </a:r>
          </a:p>
        </p:txBody>
      </p:sp>
      <p:pic>
        <p:nvPicPr>
          <p:cNvPr id="24" name="Elemento grafico 23" descr="Segno di spunta contorno">
            <a:extLst>
              <a:ext uri="{FF2B5EF4-FFF2-40B4-BE49-F238E27FC236}">
                <a16:creationId xmlns:a16="http://schemas.microsoft.com/office/drawing/2014/main" id="{96E42C1E-CCAF-CD70-362B-C2C7947E04C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73820" y="5168765"/>
            <a:ext cx="914400" cy="914400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FCCE166A-CADE-71E1-F820-0CC70C8DB713}"/>
              </a:ext>
            </a:extLst>
          </p:cNvPr>
          <p:cNvSpPr txBox="1"/>
          <p:nvPr/>
        </p:nvSpPr>
        <p:spPr>
          <a:xfrm>
            <a:off x="1376624" y="2869536"/>
            <a:ext cx="1008385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dirty="0">
                <a:latin typeface="Futura Book"/>
              </a:rPr>
              <a:t>Opportuna una estensione a 180 giorni al fine di ridurre degli oneri ripetitivi in capo alle stazioni appaltanti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49B16264-60F1-BC50-6EA2-EC39E172F463}"/>
              </a:ext>
            </a:extLst>
          </p:cNvPr>
          <p:cNvSpPr txBox="1"/>
          <p:nvPr/>
        </p:nvSpPr>
        <p:spPr>
          <a:xfrm>
            <a:off x="410596" y="3803083"/>
            <a:ext cx="18549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>
                <a:latin typeface="Futura Book"/>
              </a:rPr>
              <a:t>DELEGATI RUP</a:t>
            </a:r>
          </a:p>
        </p:txBody>
      </p:sp>
      <p:pic>
        <p:nvPicPr>
          <p:cNvPr id="29" name="Elemento grafico 28" descr="Chiudi contorno">
            <a:extLst>
              <a:ext uri="{FF2B5EF4-FFF2-40B4-BE49-F238E27FC236}">
                <a16:creationId xmlns:a16="http://schemas.microsoft.com/office/drawing/2014/main" id="{8BA8FC37-5E2D-1F5E-B9DA-E71CF8E065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52948" y="4259386"/>
            <a:ext cx="822408" cy="822408"/>
          </a:xfrm>
          <a:prstGeom prst="rect">
            <a:avLst/>
          </a:prstGeom>
        </p:spPr>
      </p:pic>
      <p:pic>
        <p:nvPicPr>
          <p:cNvPr id="30" name="Elemento grafico 29" descr="Segno di spunta contorno">
            <a:extLst>
              <a:ext uri="{FF2B5EF4-FFF2-40B4-BE49-F238E27FC236}">
                <a16:creationId xmlns:a16="http://schemas.microsoft.com/office/drawing/2014/main" id="{8331622F-B72F-D56E-0944-757E144B36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6952" y="2597717"/>
            <a:ext cx="914400" cy="914400"/>
          </a:xfrm>
          <a:prstGeom prst="rect">
            <a:avLst/>
          </a:prstGeom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4732DB6A-BD98-970A-7F3D-8FC58FDD9222}"/>
              </a:ext>
            </a:extLst>
          </p:cNvPr>
          <p:cNvSpPr txBox="1"/>
          <p:nvPr/>
        </p:nvSpPr>
        <p:spPr>
          <a:xfrm>
            <a:off x="1321352" y="4463381"/>
            <a:ext cx="100070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dirty="0">
                <a:latin typeface="Futura Book"/>
              </a:rPr>
              <a:t>Non è attualmente prevista la figura del delegato RUP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7CAA30A5-8383-91E3-C2E1-71DD0F49B8C4}"/>
              </a:ext>
            </a:extLst>
          </p:cNvPr>
          <p:cNvSpPr txBox="1"/>
          <p:nvPr/>
        </p:nvSpPr>
        <p:spPr>
          <a:xfrm>
            <a:off x="1376624" y="5393714"/>
            <a:ext cx="95148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dirty="0">
                <a:latin typeface="Futura Book"/>
              </a:rPr>
              <a:t>Necessario attivare con urgenza e rapidità tale sistema di delega, al fine di evitare disservizi e rallentamenti</a:t>
            </a:r>
          </a:p>
        </p:txBody>
      </p:sp>
    </p:spTree>
    <p:extLst>
      <p:ext uri="{BB962C8B-B14F-4D97-AF65-F5344CB8AC3E}">
        <p14:creationId xmlns:p14="http://schemas.microsoft.com/office/powerpoint/2010/main" val="2394267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Blu elettrico, schermata, blu, cerchio&#10;&#10;Descrizione generata automaticamente">
            <a:extLst>
              <a:ext uri="{FF2B5EF4-FFF2-40B4-BE49-F238E27FC236}">
                <a16:creationId xmlns:a16="http://schemas.microsoft.com/office/drawing/2014/main" id="{6919BB84-6C52-5970-16E2-F764574E02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5086" y="0"/>
            <a:ext cx="2407220" cy="6858000"/>
          </a:xfrm>
          <a:prstGeom prst="rect">
            <a:avLst/>
          </a:prstGeom>
        </p:spPr>
      </p:pic>
      <p:pic>
        <p:nvPicPr>
          <p:cNvPr id="34" name="Immagine 33" descr="Immagine che contiene Carattere, testo, calligrafia, Elementi grafici&#10;&#10;Descrizione generata automaticamente">
            <a:extLst>
              <a:ext uri="{FF2B5EF4-FFF2-40B4-BE49-F238E27FC236}">
                <a16:creationId xmlns:a16="http://schemas.microsoft.com/office/drawing/2014/main" id="{BCCF2478-61D6-ADFD-1C10-C4880CFBAD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" y="6080316"/>
            <a:ext cx="1855304" cy="526085"/>
          </a:xfrm>
          <a:prstGeom prst="rect">
            <a:avLst/>
          </a:prstGeom>
        </p:spPr>
      </p:pic>
      <p:sp>
        <p:nvSpPr>
          <p:cNvPr id="6" name="Segnaposto numero diapositiva 7">
            <a:extLst>
              <a:ext uri="{FF2B5EF4-FFF2-40B4-BE49-F238E27FC236}">
                <a16:creationId xmlns:a16="http://schemas.microsoft.com/office/drawing/2014/main" id="{726BF2C4-CDFB-D014-A55F-23C9977F92A9}"/>
              </a:ext>
            </a:extLst>
          </p:cNvPr>
          <p:cNvSpPr txBox="1">
            <a:spLocks/>
          </p:cNvSpPr>
          <p:nvPr/>
        </p:nvSpPr>
        <p:spPr>
          <a:xfrm>
            <a:off x="11557000" y="6356350"/>
            <a:ext cx="374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F98C85C-B1AC-45DE-8B0D-ED977B2FD937}" type="slidenum">
              <a:rPr lang="it-IT" b="1" smtClean="0">
                <a:solidFill>
                  <a:schemeClr val="bg1"/>
                </a:solidFill>
                <a:latin typeface="Futura LT Book" panose="02000504030000020003" pitchFamily="2" charset="0"/>
              </a:rPr>
              <a:pPr/>
              <a:t>7</a:t>
            </a:fld>
            <a:endParaRPr lang="it-IT" b="1" dirty="0">
              <a:solidFill>
                <a:schemeClr val="bg1"/>
              </a:solidFill>
              <a:latin typeface="Futura LT Book" panose="02000504030000020003" pitchFamily="2" charset="0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76218BAC-5F19-70BA-FCF7-F4578C6695B3}"/>
              </a:ext>
            </a:extLst>
          </p:cNvPr>
          <p:cNvSpPr txBox="1"/>
          <p:nvPr/>
        </p:nvSpPr>
        <p:spPr>
          <a:xfrm>
            <a:off x="1957181" y="85595"/>
            <a:ext cx="7752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1">
                    <a:lumMod val="50000"/>
                  </a:schemeClr>
                </a:solidFill>
                <a:latin typeface="Futura LT Book" panose="02000504030000020003"/>
              </a:rPr>
              <a:t>COMUNICATO PRESIDENTE ANAC 16 aprile 2025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385FF99-787B-33AC-B84A-9C6ABD062A58}"/>
              </a:ext>
            </a:extLst>
          </p:cNvPr>
          <p:cNvSpPr txBox="1"/>
          <p:nvPr/>
        </p:nvSpPr>
        <p:spPr>
          <a:xfrm>
            <a:off x="311622" y="784252"/>
            <a:ext cx="111638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it-IT" sz="1600" dirty="0">
                <a:latin typeface="Futura Book" panose="020B0500000000000000"/>
              </a:rPr>
              <a:t>Il Comunicato del Presidente ANAC del 16 aprile 2025 fornisce indicazioni operative sul funzionamento del Fascicolo Virtuale dell’Operatore Economico (FVOE)</a:t>
            </a: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Futura Book" panose="020B0500000000000000"/>
              <a:cs typeface="Poppins" panose="00000500000000000000" pitchFamily="2" charset="0"/>
            </a:endParaRPr>
          </a:p>
        </p:txBody>
      </p:sp>
      <p:sp>
        <p:nvSpPr>
          <p:cNvPr id="2" name="Freccia a destra 1">
            <a:extLst>
              <a:ext uri="{FF2B5EF4-FFF2-40B4-BE49-F238E27FC236}">
                <a16:creationId xmlns:a16="http://schemas.microsoft.com/office/drawing/2014/main" id="{CB7B5F7C-31AD-5733-64CF-B871951B75F7}"/>
              </a:ext>
            </a:extLst>
          </p:cNvPr>
          <p:cNvSpPr/>
          <p:nvPr/>
        </p:nvSpPr>
        <p:spPr>
          <a:xfrm>
            <a:off x="826924" y="242156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Freccia a destra 23">
            <a:extLst>
              <a:ext uri="{FF2B5EF4-FFF2-40B4-BE49-F238E27FC236}">
                <a16:creationId xmlns:a16="http://schemas.microsoft.com/office/drawing/2014/main" id="{24E9991E-ABE7-6CCE-7911-6EF52B13A606}"/>
              </a:ext>
            </a:extLst>
          </p:cNvPr>
          <p:cNvSpPr/>
          <p:nvPr/>
        </p:nvSpPr>
        <p:spPr>
          <a:xfrm>
            <a:off x="826924" y="459434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14521288-C0B6-E75F-760C-7E0BB3611E27}"/>
              </a:ext>
            </a:extLst>
          </p:cNvPr>
          <p:cNvSpPr txBox="1"/>
          <p:nvPr/>
        </p:nvSpPr>
        <p:spPr>
          <a:xfrm>
            <a:off x="1906381" y="4010767"/>
            <a:ext cx="922646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700" b="1" dirty="0">
                <a:latin typeface="Futura Book" panose="020B0500000000000000"/>
              </a:rPr>
              <a:t>Consenso al trattamento dati</a:t>
            </a:r>
            <a:r>
              <a:rPr lang="it-IT" sz="1700" dirty="0">
                <a:latin typeface="Futura Book" panose="020B0500000000000000"/>
              </a:rPr>
              <a:t>: </a:t>
            </a:r>
          </a:p>
          <a:p>
            <a:pPr algn="just"/>
            <a:r>
              <a:rPr lang="it-IT" sz="1700" dirty="0">
                <a:latin typeface="Futura Book" panose="020B0500000000000000"/>
              </a:rPr>
              <a:t>viene confermato che la  comunicazione all’Anac da parte del RUP, o di altro soggetto a ciò delegato, dell’elenco dei soggetti che partecipano alla gara, vale a certificare nei confronti dell’Autorità che l’elenco presentato annovera solo soggetti che partecipano alla gara e che tali soggetti hanno manifestato il proprio consenso al trattamento dei dati tramite il FVOE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E19B2356-0EC5-07AC-56F7-9801DD268115}"/>
              </a:ext>
            </a:extLst>
          </p:cNvPr>
          <p:cNvSpPr txBox="1"/>
          <p:nvPr/>
        </p:nvSpPr>
        <p:spPr>
          <a:xfrm>
            <a:off x="1906381" y="1817991"/>
            <a:ext cx="9554520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700" b="1" dirty="0">
                <a:latin typeface="Futura Book" panose="020B0500000000000000"/>
              </a:rPr>
              <a:t>Ipotesi di malfunzionamento FVOE:</a:t>
            </a:r>
          </a:p>
          <a:p>
            <a:pPr algn="just"/>
            <a:r>
              <a:rPr lang="it-IT" sz="1700" dirty="0">
                <a:latin typeface="Futura Book" panose="020B0500000000000000"/>
              </a:rPr>
              <a:t> se il malfunzionamento che impedisce l’ottenimento, tramite il FVOE, di un dato acquisibile in modalità asincrona sia solo temporaneo, la stazione appaltante/ente concedente, invece di attendere la decorrenza dei trenta giorni per procedere all’aggiudicazione, può ridurre i tempi di conclusione del procedimento interrogando nuovamente il sistema al fine di ottenere il dato richiesto in tempo utile, entro i trenta giorni</a:t>
            </a:r>
          </a:p>
        </p:txBody>
      </p:sp>
    </p:spTree>
    <p:extLst>
      <p:ext uri="{BB962C8B-B14F-4D97-AF65-F5344CB8AC3E}">
        <p14:creationId xmlns:p14="http://schemas.microsoft.com/office/powerpoint/2010/main" val="613126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schermata, blu, Policromia, Simmetria&#10;&#10;Descrizione generata automaticamente">
            <a:extLst>
              <a:ext uri="{FF2B5EF4-FFF2-40B4-BE49-F238E27FC236}">
                <a16:creationId xmlns:a16="http://schemas.microsoft.com/office/drawing/2014/main" id="{FA4A6643-8879-A385-3538-5CE665583A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312A08B4-F043-4BA9-20B5-9FECCC66C186}"/>
              </a:ext>
            </a:extLst>
          </p:cNvPr>
          <p:cNvSpPr txBox="1"/>
          <p:nvPr/>
        </p:nvSpPr>
        <p:spPr>
          <a:xfrm>
            <a:off x="4248745" y="2444343"/>
            <a:ext cx="3694507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8000" b="1" dirty="0">
                <a:solidFill>
                  <a:schemeClr val="bg1"/>
                </a:solidFill>
                <a:latin typeface="Futura LT Book" panose="02000504030000020003"/>
              </a:rPr>
              <a:t>Grazie</a:t>
            </a:r>
            <a:r>
              <a:rPr lang="it-IT" sz="4000" b="1" dirty="0">
                <a:solidFill>
                  <a:srgbClr val="002060"/>
                </a:solidFill>
                <a:latin typeface="Futura LT Book" panose="02000504030000020003"/>
              </a:rPr>
              <a:t> </a:t>
            </a:r>
          </a:p>
          <a:p>
            <a:r>
              <a:rPr lang="it-IT" sz="3250" b="1" dirty="0">
                <a:solidFill>
                  <a:schemeClr val="bg1"/>
                </a:solidFill>
                <a:latin typeface="Futura LT Book" panose="02000504030000020003"/>
              </a:rPr>
              <a:t>per l’attenzione</a:t>
            </a:r>
            <a:endParaRPr lang="it-IT" sz="3250" b="1" dirty="0">
              <a:solidFill>
                <a:schemeClr val="bg1"/>
              </a:solidFill>
            </a:endParaRPr>
          </a:p>
        </p:txBody>
      </p:sp>
      <p:pic>
        <p:nvPicPr>
          <p:cNvPr id="2" name="Immagine 1" descr="Immagine che contiene testo, Carattere, Elementi grafici, tipografia&#10;&#10;Descrizione generata automaticamente">
            <a:extLst>
              <a:ext uri="{FF2B5EF4-FFF2-40B4-BE49-F238E27FC236}">
                <a16:creationId xmlns:a16="http://schemas.microsoft.com/office/drawing/2014/main" id="{35FA6341-9B00-6938-C107-3307821428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104" y="374157"/>
            <a:ext cx="2835790" cy="79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5407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CB38A48F8B2084C8AEFE149F3CC1DCB" ma:contentTypeVersion="8" ma:contentTypeDescription="Creare un nuovo documento." ma:contentTypeScope="" ma:versionID="24f0d010c4597f4ce080ae5a27295635">
  <xsd:schema xmlns:xsd="http://www.w3.org/2001/XMLSchema" xmlns:xs="http://www.w3.org/2001/XMLSchema" xmlns:p="http://schemas.microsoft.com/office/2006/metadata/properties" xmlns:ns3="8f5d52d2-9acf-4667-9ea2-aef63959c9f0" xmlns:ns4="2aef2d9b-9ce8-4924-a302-09cb1d4e69fa" targetNamespace="http://schemas.microsoft.com/office/2006/metadata/properties" ma:root="true" ma:fieldsID="0ed4aa9b2c46805bf90ebdef72a71d0f" ns3:_="" ns4:_="">
    <xsd:import namespace="8f5d52d2-9acf-4667-9ea2-aef63959c9f0"/>
    <xsd:import namespace="2aef2d9b-9ce8-4924-a302-09cb1d4e69f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  <xsd:element ref="ns3:MediaServiceObjectDetectorVersion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5d52d2-9acf-4667-9ea2-aef63959c9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5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ef2d9b-9ce8-4924-a302-09cb1d4e69f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ash suggerimento condivision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f5d52d2-9acf-4667-9ea2-aef63959c9f0" xsi:nil="true"/>
  </documentManagement>
</p:properties>
</file>

<file path=customXml/itemProps1.xml><?xml version="1.0" encoding="utf-8"?>
<ds:datastoreItem xmlns:ds="http://schemas.openxmlformats.org/officeDocument/2006/customXml" ds:itemID="{8333032D-F2B4-4BA9-AEF8-83283208F69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472EC5-0627-4517-84B1-D5E5179A7B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f5d52d2-9acf-4667-9ea2-aef63959c9f0"/>
    <ds:schemaRef ds:uri="2aef2d9b-9ce8-4924-a302-09cb1d4e69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770DF7A-FBB4-46A1-9F98-43F19DA5201F}">
  <ds:schemaRefs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2aef2d9b-9ce8-4924-a302-09cb1d4e69fa"/>
    <ds:schemaRef ds:uri="8f5d52d2-9acf-4667-9ea2-aef63959c9f0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21111</TotalTime>
  <Words>587</Words>
  <Application>Microsoft Office PowerPoint</Application>
  <PresentationFormat>Widescreen</PresentationFormat>
  <Paragraphs>64</Paragraphs>
  <Slides>8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4" baseType="lpstr">
      <vt:lpstr>Aptos</vt:lpstr>
      <vt:lpstr>Aptos Display</vt:lpstr>
      <vt:lpstr>Arial</vt:lpstr>
      <vt:lpstr>Futura Book</vt:lpstr>
      <vt:lpstr>Futura LT Book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Ivano Oddi</dc:creator>
  <cp:lastModifiedBy>Matteo Orlandi</cp:lastModifiedBy>
  <cp:revision>76</cp:revision>
  <cp:lastPrinted>2025-05-28T14:29:22Z</cp:lastPrinted>
  <dcterms:created xsi:type="dcterms:W3CDTF">2024-07-26T11:44:31Z</dcterms:created>
  <dcterms:modified xsi:type="dcterms:W3CDTF">2025-06-24T10:20:09Z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0x010100CCB38A48F8B2084C8AEFE149F3CC1DCB</vt:lpwstr>
  </property>
</Properties>
</file>