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71" r:id="rId2"/>
    <p:sldId id="256" r:id="rId3"/>
    <p:sldId id="261" r:id="rId4"/>
    <p:sldId id="263" r:id="rId5"/>
    <p:sldId id="264" r:id="rId6"/>
    <p:sldId id="262" r:id="rId7"/>
    <p:sldId id="265" r:id="rId8"/>
    <p:sldId id="277" r:id="rId9"/>
    <p:sldId id="272" r:id="rId10"/>
    <p:sldId id="285" r:id="rId11"/>
    <p:sldId id="302" r:id="rId12"/>
    <p:sldId id="266" r:id="rId13"/>
    <p:sldId id="301" r:id="rId14"/>
    <p:sldId id="273" r:id="rId15"/>
    <p:sldId id="274" r:id="rId16"/>
    <p:sldId id="275" r:id="rId17"/>
    <p:sldId id="278" r:id="rId18"/>
    <p:sldId id="279" r:id="rId19"/>
    <p:sldId id="276" r:id="rId20"/>
    <p:sldId id="280" r:id="rId21"/>
    <p:sldId id="283" r:id="rId22"/>
    <p:sldId id="288" r:id="rId23"/>
    <p:sldId id="281" r:id="rId24"/>
    <p:sldId id="282" r:id="rId25"/>
    <p:sldId id="284" r:id="rId26"/>
    <p:sldId id="289" r:id="rId27"/>
    <p:sldId id="286" r:id="rId28"/>
    <p:sldId id="290" r:id="rId29"/>
    <p:sldId id="291" r:id="rId30"/>
    <p:sldId id="292" r:id="rId31"/>
    <p:sldId id="293" r:id="rId32"/>
    <p:sldId id="294" r:id="rId33"/>
    <p:sldId id="295" r:id="rId34"/>
    <p:sldId id="296" r:id="rId35"/>
    <p:sldId id="297" r:id="rId36"/>
    <p:sldId id="298" r:id="rId37"/>
    <p:sldId id="299" r:id="rId38"/>
    <p:sldId id="300" r:id="rId39"/>
    <p:sldId id="303" r:id="rId40"/>
    <p:sldId id="308" r:id="rId41"/>
    <p:sldId id="304" r:id="rId42"/>
    <p:sldId id="305" r:id="rId43"/>
    <p:sldId id="306" r:id="rId44"/>
    <p:sldId id="307" r:id="rId45"/>
    <p:sldId id="270"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EDE"/>
    <a:srgbClr val="C1E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ssimiliano Bondanini" userId="ffa4cc2a-9928-4aa5-b0a7-17755459fd3c" providerId="ADAL" clId="{704FAED4-F32B-412F-AEF3-F7895ADCBA46}"/>
    <pc:docChg chg="custSel addSld modSld">
      <pc:chgData name="Massimiliano Bondanini" userId="ffa4cc2a-9928-4aa5-b0a7-17755459fd3c" providerId="ADAL" clId="{704FAED4-F32B-412F-AEF3-F7895ADCBA46}" dt="2025-07-02T09:11:08.859" v="237" actId="20577"/>
      <pc:docMkLst>
        <pc:docMk/>
      </pc:docMkLst>
      <pc:sldChg chg="modSp mod">
        <pc:chgData name="Massimiliano Bondanini" userId="ffa4cc2a-9928-4aa5-b0a7-17755459fd3c" providerId="ADAL" clId="{704FAED4-F32B-412F-AEF3-F7895ADCBA46}" dt="2025-07-02T08:39:42.041" v="0" actId="20577"/>
        <pc:sldMkLst>
          <pc:docMk/>
          <pc:sldMk cId="2587231664" sldId="271"/>
        </pc:sldMkLst>
        <pc:spChg chg="mod">
          <ac:chgData name="Massimiliano Bondanini" userId="ffa4cc2a-9928-4aa5-b0a7-17755459fd3c" providerId="ADAL" clId="{704FAED4-F32B-412F-AEF3-F7895ADCBA46}" dt="2025-07-02T08:39:42.041" v="0" actId="20577"/>
          <ac:spMkLst>
            <pc:docMk/>
            <pc:sldMk cId="2587231664" sldId="271"/>
            <ac:spMk id="2" creationId="{CC89C35E-BCD8-F90F-5EFE-6B40575605BB}"/>
          </ac:spMkLst>
        </pc:spChg>
      </pc:sldChg>
      <pc:sldChg chg="addSp delSp modSp new mod">
        <pc:chgData name="Massimiliano Bondanini" userId="ffa4cc2a-9928-4aa5-b0a7-17755459fd3c" providerId="ADAL" clId="{704FAED4-F32B-412F-AEF3-F7895ADCBA46}" dt="2025-07-02T09:03:45.315" v="70" actId="20577"/>
        <pc:sldMkLst>
          <pc:docMk/>
          <pc:sldMk cId="1157112190" sldId="303"/>
        </pc:sldMkLst>
        <pc:spChg chg="mod">
          <ac:chgData name="Massimiliano Bondanini" userId="ffa4cc2a-9928-4aa5-b0a7-17755459fd3c" providerId="ADAL" clId="{704FAED4-F32B-412F-AEF3-F7895ADCBA46}" dt="2025-07-02T09:03:45.315" v="70" actId="20577"/>
          <ac:spMkLst>
            <pc:docMk/>
            <pc:sldMk cId="1157112190" sldId="303"/>
            <ac:spMk id="2" creationId="{CFE0328A-014A-E0D4-1BD7-C331A0CE2B45}"/>
          </ac:spMkLst>
        </pc:spChg>
        <pc:spChg chg="del">
          <ac:chgData name="Massimiliano Bondanini" userId="ffa4cc2a-9928-4aa5-b0a7-17755459fd3c" providerId="ADAL" clId="{704FAED4-F32B-412F-AEF3-F7895ADCBA46}" dt="2025-07-02T08:56:52.727" v="3" actId="478"/>
          <ac:spMkLst>
            <pc:docMk/>
            <pc:sldMk cId="1157112190" sldId="303"/>
            <ac:spMk id="3" creationId="{315782F9-71B6-EA06-D7DE-361AE40BC7A8}"/>
          </ac:spMkLst>
        </pc:spChg>
        <pc:spChg chg="add mod">
          <ac:chgData name="Massimiliano Bondanini" userId="ffa4cc2a-9928-4aa5-b0a7-17755459fd3c" providerId="ADAL" clId="{704FAED4-F32B-412F-AEF3-F7895ADCBA46}" dt="2025-07-02T09:00:27.012" v="56" actId="20577"/>
          <ac:spMkLst>
            <pc:docMk/>
            <pc:sldMk cId="1157112190" sldId="303"/>
            <ac:spMk id="5" creationId="{A367FB02-6CEF-199B-CE1A-D4A3EB5BB18C}"/>
          </ac:spMkLst>
        </pc:spChg>
      </pc:sldChg>
      <pc:sldChg chg="modSp add mod">
        <pc:chgData name="Massimiliano Bondanini" userId="ffa4cc2a-9928-4aa5-b0a7-17755459fd3c" providerId="ADAL" clId="{704FAED4-F32B-412F-AEF3-F7895ADCBA46}" dt="2025-07-02T09:03:50.656" v="72" actId="20577"/>
        <pc:sldMkLst>
          <pc:docMk/>
          <pc:sldMk cId="1500293882" sldId="304"/>
        </pc:sldMkLst>
        <pc:spChg chg="mod">
          <ac:chgData name="Massimiliano Bondanini" userId="ffa4cc2a-9928-4aa5-b0a7-17755459fd3c" providerId="ADAL" clId="{704FAED4-F32B-412F-AEF3-F7895ADCBA46}" dt="2025-07-02T09:03:50.656" v="72" actId="20577"/>
          <ac:spMkLst>
            <pc:docMk/>
            <pc:sldMk cId="1500293882" sldId="304"/>
            <ac:spMk id="2" creationId="{832A0C95-386C-8871-7462-37A5F005F277}"/>
          </ac:spMkLst>
        </pc:spChg>
        <pc:spChg chg="mod">
          <ac:chgData name="Massimiliano Bondanini" userId="ffa4cc2a-9928-4aa5-b0a7-17755459fd3c" providerId="ADAL" clId="{704FAED4-F32B-412F-AEF3-F7895ADCBA46}" dt="2025-07-02T09:03:31.995" v="66" actId="20577"/>
          <ac:spMkLst>
            <pc:docMk/>
            <pc:sldMk cId="1500293882" sldId="304"/>
            <ac:spMk id="5" creationId="{DFE89EF4-948B-B4DD-2C24-4F56133EDBA5}"/>
          </ac:spMkLst>
        </pc:spChg>
      </pc:sldChg>
      <pc:sldChg chg="modSp add mod">
        <pc:chgData name="Massimiliano Bondanini" userId="ffa4cc2a-9928-4aa5-b0a7-17755459fd3c" providerId="ADAL" clId="{704FAED4-F32B-412F-AEF3-F7895ADCBA46}" dt="2025-07-02T09:08:39.814" v="121" actId="12"/>
        <pc:sldMkLst>
          <pc:docMk/>
          <pc:sldMk cId="3441126443" sldId="305"/>
        </pc:sldMkLst>
        <pc:spChg chg="mod">
          <ac:chgData name="Massimiliano Bondanini" userId="ffa4cc2a-9928-4aa5-b0a7-17755459fd3c" providerId="ADAL" clId="{704FAED4-F32B-412F-AEF3-F7895ADCBA46}" dt="2025-07-02T09:03:55.615" v="74" actId="20577"/>
          <ac:spMkLst>
            <pc:docMk/>
            <pc:sldMk cId="3441126443" sldId="305"/>
            <ac:spMk id="2" creationId="{2B271180-DF86-1DB3-A835-EBD721BA35E0}"/>
          </ac:spMkLst>
        </pc:spChg>
        <pc:spChg chg="mod">
          <ac:chgData name="Massimiliano Bondanini" userId="ffa4cc2a-9928-4aa5-b0a7-17755459fd3c" providerId="ADAL" clId="{704FAED4-F32B-412F-AEF3-F7895ADCBA46}" dt="2025-07-02T09:08:39.814" v="121" actId="12"/>
          <ac:spMkLst>
            <pc:docMk/>
            <pc:sldMk cId="3441126443" sldId="305"/>
            <ac:spMk id="5" creationId="{172D46A6-E25E-3423-592E-74B692391526}"/>
          </ac:spMkLst>
        </pc:spChg>
      </pc:sldChg>
      <pc:sldChg chg="modSp add mod">
        <pc:chgData name="Massimiliano Bondanini" userId="ffa4cc2a-9928-4aa5-b0a7-17755459fd3c" providerId="ADAL" clId="{704FAED4-F32B-412F-AEF3-F7895ADCBA46}" dt="2025-07-02T09:07:52.283" v="101" actId="255"/>
        <pc:sldMkLst>
          <pc:docMk/>
          <pc:sldMk cId="1097807044" sldId="306"/>
        </pc:sldMkLst>
        <pc:spChg chg="mod">
          <ac:chgData name="Massimiliano Bondanini" userId="ffa4cc2a-9928-4aa5-b0a7-17755459fd3c" providerId="ADAL" clId="{704FAED4-F32B-412F-AEF3-F7895ADCBA46}" dt="2025-07-02T09:05:49.264" v="85" actId="20577"/>
          <ac:spMkLst>
            <pc:docMk/>
            <pc:sldMk cId="1097807044" sldId="306"/>
            <ac:spMk id="2" creationId="{AA3212CC-1749-730B-4B43-84CEFE411DB1}"/>
          </ac:spMkLst>
        </pc:spChg>
        <pc:spChg chg="mod">
          <ac:chgData name="Massimiliano Bondanini" userId="ffa4cc2a-9928-4aa5-b0a7-17755459fd3c" providerId="ADAL" clId="{704FAED4-F32B-412F-AEF3-F7895ADCBA46}" dt="2025-07-02T09:07:52.283" v="101" actId="255"/>
          <ac:spMkLst>
            <pc:docMk/>
            <pc:sldMk cId="1097807044" sldId="306"/>
            <ac:spMk id="5" creationId="{53C82D5F-3852-D4F7-43A4-CEE4C581A72D}"/>
          </ac:spMkLst>
        </pc:spChg>
      </pc:sldChg>
      <pc:sldChg chg="modSp add mod">
        <pc:chgData name="Massimiliano Bondanini" userId="ffa4cc2a-9928-4aa5-b0a7-17755459fd3c" providerId="ADAL" clId="{704FAED4-F32B-412F-AEF3-F7895ADCBA46}" dt="2025-07-02T09:11:08.859" v="237" actId="20577"/>
        <pc:sldMkLst>
          <pc:docMk/>
          <pc:sldMk cId="3608747321" sldId="307"/>
        </pc:sldMkLst>
        <pc:spChg chg="mod">
          <ac:chgData name="Massimiliano Bondanini" userId="ffa4cc2a-9928-4aa5-b0a7-17755459fd3c" providerId="ADAL" clId="{704FAED4-F32B-412F-AEF3-F7895ADCBA46}" dt="2025-07-02T09:10:23.027" v="124" actId="20577"/>
          <ac:spMkLst>
            <pc:docMk/>
            <pc:sldMk cId="3608747321" sldId="307"/>
            <ac:spMk id="2" creationId="{81FA4F66-3A14-57C9-539C-DDC6D1E626DF}"/>
          </ac:spMkLst>
        </pc:spChg>
        <pc:spChg chg="mod">
          <ac:chgData name="Massimiliano Bondanini" userId="ffa4cc2a-9928-4aa5-b0a7-17755459fd3c" providerId="ADAL" clId="{704FAED4-F32B-412F-AEF3-F7895ADCBA46}" dt="2025-07-02T09:11:08.859" v="237" actId="20577"/>
          <ac:spMkLst>
            <pc:docMk/>
            <pc:sldMk cId="3608747321" sldId="307"/>
            <ac:spMk id="5" creationId="{FD2C92B6-E116-2F30-34CC-1D2490F9266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0EDA43-41CA-4FFF-AF5C-FF4A1865E643}" type="datetimeFigureOut">
              <a:rPr lang="it-IT" smtClean="0"/>
              <a:t>02/07/2025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B60FE1-E814-4701-ACE6-CF37D04AD2B9}" type="slidenum">
              <a:rPr lang="it-IT" smtClean="0"/>
              <a:t>‹N›</a:t>
            </a:fld>
            <a:endParaRPr lang="it-IT"/>
          </a:p>
        </p:txBody>
      </p:sp>
    </p:spTree>
    <p:extLst>
      <p:ext uri="{BB962C8B-B14F-4D97-AF65-F5344CB8AC3E}">
        <p14:creationId xmlns:p14="http://schemas.microsoft.com/office/powerpoint/2010/main" val="1371468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53FBB7A9-4F9F-4018-AA1C-16CE2301897E}" type="slidenum">
              <a:rPr lang="it-IT" smtClean="0"/>
              <a:t>1</a:t>
            </a:fld>
            <a:endParaRPr lang="it-IT"/>
          </a:p>
        </p:txBody>
      </p:sp>
    </p:spTree>
    <p:extLst>
      <p:ext uri="{BB962C8B-B14F-4D97-AF65-F5344CB8AC3E}">
        <p14:creationId xmlns:p14="http://schemas.microsoft.com/office/powerpoint/2010/main" val="1868329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53FBB7A9-4F9F-4018-AA1C-16CE2301897E}" type="slidenum">
              <a:rPr lang="it-IT" smtClean="0"/>
              <a:t>45</a:t>
            </a:fld>
            <a:endParaRPr lang="it-IT"/>
          </a:p>
        </p:txBody>
      </p:sp>
    </p:spTree>
    <p:extLst>
      <p:ext uri="{BB962C8B-B14F-4D97-AF65-F5344CB8AC3E}">
        <p14:creationId xmlns:p14="http://schemas.microsoft.com/office/powerpoint/2010/main" val="4059925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D05A7C-8FC2-2A40-CD3E-7E0050B43AC1}"/>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a:p>
        </p:txBody>
      </p:sp>
      <p:sp>
        <p:nvSpPr>
          <p:cNvPr id="3" name="Sottotitolo 2">
            <a:extLst>
              <a:ext uri="{FF2B5EF4-FFF2-40B4-BE49-F238E27FC236}">
                <a16:creationId xmlns:a16="http://schemas.microsoft.com/office/drawing/2014/main" id="{FF9BE8E8-4557-4D01-BBAE-ECC226F455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Segnaposto data 3">
            <a:extLst>
              <a:ext uri="{FF2B5EF4-FFF2-40B4-BE49-F238E27FC236}">
                <a16:creationId xmlns:a16="http://schemas.microsoft.com/office/drawing/2014/main" id="{B3129E74-B77A-0FF2-1B61-10ACC9C34A8B}"/>
              </a:ext>
            </a:extLst>
          </p:cNvPr>
          <p:cNvSpPr>
            <a:spLocks noGrp="1"/>
          </p:cNvSpPr>
          <p:nvPr>
            <p:ph type="dt" sz="half" idx="10"/>
          </p:nvPr>
        </p:nvSpPr>
        <p:spPr/>
        <p:txBody>
          <a:bodyPr/>
          <a:lstStyle/>
          <a:p>
            <a:fld id="{6C3C29BA-249A-40A3-B824-4408F53322A7}" type="datetimeFigureOut">
              <a:rPr lang="en-US" smtClean="0"/>
              <a:t>7/2/2025</a:t>
            </a:fld>
            <a:endParaRPr lang="en-US"/>
          </a:p>
        </p:txBody>
      </p:sp>
      <p:sp>
        <p:nvSpPr>
          <p:cNvPr id="5" name="Segnaposto piè di pagina 4">
            <a:extLst>
              <a:ext uri="{FF2B5EF4-FFF2-40B4-BE49-F238E27FC236}">
                <a16:creationId xmlns:a16="http://schemas.microsoft.com/office/drawing/2014/main" id="{EF9CBB26-A32C-772E-41F6-EA823E26EDD7}"/>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FD4F7566-EC5B-896F-F0EF-F77D9B5C9402}"/>
              </a:ext>
            </a:extLst>
          </p:cNvPr>
          <p:cNvSpPr>
            <a:spLocks noGrp="1"/>
          </p:cNvSpPr>
          <p:nvPr>
            <p:ph type="sldNum" sz="quarter" idx="12"/>
          </p:nvPr>
        </p:nvSpPr>
        <p:spPr/>
        <p:txBody>
          <a:bodyPr/>
          <a:lstStyle/>
          <a:p>
            <a:fld id="{A9C8FBDA-48FA-4E34-B433-FC27A59BF4A6}" type="slidenum">
              <a:rPr lang="en-US" smtClean="0"/>
              <a:t>‹N›</a:t>
            </a:fld>
            <a:endParaRPr lang="en-US"/>
          </a:p>
        </p:txBody>
      </p:sp>
    </p:spTree>
    <p:extLst>
      <p:ext uri="{BB962C8B-B14F-4D97-AF65-F5344CB8AC3E}">
        <p14:creationId xmlns:p14="http://schemas.microsoft.com/office/powerpoint/2010/main" val="3639595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248564D-6581-0CEF-AB2F-8C79F1AB343B}"/>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6E9BABEF-5F0D-4D4B-9B78-058F216EEDA9}"/>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95FDAF17-5A2A-80B4-1587-8F6C8D2358FB}"/>
              </a:ext>
            </a:extLst>
          </p:cNvPr>
          <p:cNvSpPr>
            <a:spLocks noGrp="1"/>
          </p:cNvSpPr>
          <p:nvPr>
            <p:ph type="dt" sz="half" idx="10"/>
          </p:nvPr>
        </p:nvSpPr>
        <p:spPr/>
        <p:txBody>
          <a:bodyPr/>
          <a:lstStyle/>
          <a:p>
            <a:fld id="{6C3C29BA-249A-40A3-B824-4408F53322A7}" type="datetimeFigureOut">
              <a:rPr lang="en-US" smtClean="0"/>
              <a:t>7/2/2025</a:t>
            </a:fld>
            <a:endParaRPr lang="en-US"/>
          </a:p>
        </p:txBody>
      </p:sp>
      <p:sp>
        <p:nvSpPr>
          <p:cNvPr id="5" name="Segnaposto piè di pagina 4">
            <a:extLst>
              <a:ext uri="{FF2B5EF4-FFF2-40B4-BE49-F238E27FC236}">
                <a16:creationId xmlns:a16="http://schemas.microsoft.com/office/drawing/2014/main" id="{DF358504-7FBD-98C4-CFDB-7B73580A9E3B}"/>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69F75B49-A253-CAAD-E67B-8342F29ECEA6}"/>
              </a:ext>
            </a:extLst>
          </p:cNvPr>
          <p:cNvSpPr>
            <a:spLocks noGrp="1"/>
          </p:cNvSpPr>
          <p:nvPr>
            <p:ph type="sldNum" sz="quarter" idx="12"/>
          </p:nvPr>
        </p:nvSpPr>
        <p:spPr/>
        <p:txBody>
          <a:bodyPr/>
          <a:lstStyle/>
          <a:p>
            <a:fld id="{A9C8FBDA-48FA-4E34-B433-FC27A59BF4A6}" type="slidenum">
              <a:rPr lang="en-US" smtClean="0"/>
              <a:t>‹N›</a:t>
            </a:fld>
            <a:endParaRPr lang="en-US"/>
          </a:p>
        </p:txBody>
      </p:sp>
    </p:spTree>
    <p:extLst>
      <p:ext uri="{BB962C8B-B14F-4D97-AF65-F5344CB8AC3E}">
        <p14:creationId xmlns:p14="http://schemas.microsoft.com/office/powerpoint/2010/main" val="573737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D5F2BFC-E861-E775-644A-56F3623E543E}"/>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6FC2A13E-491C-CAAF-8348-6E196CDDD50E}"/>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563E7EA6-6D9B-A2D2-8FFB-CD510D5E37AB}"/>
              </a:ext>
            </a:extLst>
          </p:cNvPr>
          <p:cNvSpPr>
            <a:spLocks noGrp="1"/>
          </p:cNvSpPr>
          <p:nvPr>
            <p:ph type="dt" sz="half" idx="10"/>
          </p:nvPr>
        </p:nvSpPr>
        <p:spPr/>
        <p:txBody>
          <a:bodyPr/>
          <a:lstStyle/>
          <a:p>
            <a:fld id="{6C3C29BA-249A-40A3-B824-4408F53322A7}" type="datetimeFigureOut">
              <a:rPr lang="en-US" smtClean="0"/>
              <a:t>7/2/2025</a:t>
            </a:fld>
            <a:endParaRPr lang="en-US"/>
          </a:p>
        </p:txBody>
      </p:sp>
      <p:sp>
        <p:nvSpPr>
          <p:cNvPr id="5" name="Segnaposto piè di pagina 4">
            <a:extLst>
              <a:ext uri="{FF2B5EF4-FFF2-40B4-BE49-F238E27FC236}">
                <a16:creationId xmlns:a16="http://schemas.microsoft.com/office/drawing/2014/main" id="{5F8544FE-8E03-2CED-B9B5-A107DDBA15D2}"/>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88E0928B-1F5B-1F8C-4AB9-2B6980CDA6B2}"/>
              </a:ext>
            </a:extLst>
          </p:cNvPr>
          <p:cNvSpPr>
            <a:spLocks noGrp="1"/>
          </p:cNvSpPr>
          <p:nvPr>
            <p:ph type="sldNum" sz="quarter" idx="12"/>
          </p:nvPr>
        </p:nvSpPr>
        <p:spPr/>
        <p:txBody>
          <a:bodyPr/>
          <a:lstStyle/>
          <a:p>
            <a:fld id="{A9C8FBDA-48FA-4E34-B433-FC27A59BF4A6}" type="slidenum">
              <a:rPr lang="en-US" smtClean="0"/>
              <a:t>‹N›</a:t>
            </a:fld>
            <a:endParaRPr lang="en-US"/>
          </a:p>
        </p:txBody>
      </p:sp>
    </p:spTree>
    <p:extLst>
      <p:ext uri="{BB962C8B-B14F-4D97-AF65-F5344CB8AC3E}">
        <p14:creationId xmlns:p14="http://schemas.microsoft.com/office/powerpoint/2010/main" val="2687237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F054B4F-F024-FF49-ABEC-5E518BCE25EE}"/>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59071550-0627-295D-4618-69F2A1AD011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D8826209-90C6-1039-6AA0-431BE527CAED}"/>
              </a:ext>
            </a:extLst>
          </p:cNvPr>
          <p:cNvSpPr>
            <a:spLocks noGrp="1"/>
          </p:cNvSpPr>
          <p:nvPr>
            <p:ph type="dt" sz="half" idx="10"/>
          </p:nvPr>
        </p:nvSpPr>
        <p:spPr/>
        <p:txBody>
          <a:bodyPr/>
          <a:lstStyle/>
          <a:p>
            <a:fld id="{6C3C29BA-249A-40A3-B824-4408F53322A7}" type="datetimeFigureOut">
              <a:rPr lang="en-US" smtClean="0"/>
              <a:t>7/2/2025</a:t>
            </a:fld>
            <a:endParaRPr lang="en-US"/>
          </a:p>
        </p:txBody>
      </p:sp>
      <p:sp>
        <p:nvSpPr>
          <p:cNvPr id="5" name="Segnaposto piè di pagina 4">
            <a:extLst>
              <a:ext uri="{FF2B5EF4-FFF2-40B4-BE49-F238E27FC236}">
                <a16:creationId xmlns:a16="http://schemas.microsoft.com/office/drawing/2014/main" id="{02ACB278-E353-82E2-2EE0-91C85EF9A7DB}"/>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972EAA62-BF6A-E949-B03E-7570F004531E}"/>
              </a:ext>
            </a:extLst>
          </p:cNvPr>
          <p:cNvSpPr>
            <a:spLocks noGrp="1"/>
          </p:cNvSpPr>
          <p:nvPr>
            <p:ph type="sldNum" sz="quarter" idx="12"/>
          </p:nvPr>
        </p:nvSpPr>
        <p:spPr/>
        <p:txBody>
          <a:bodyPr/>
          <a:lstStyle/>
          <a:p>
            <a:fld id="{A9C8FBDA-48FA-4E34-B433-FC27A59BF4A6}" type="slidenum">
              <a:rPr lang="en-US" smtClean="0"/>
              <a:t>‹N›</a:t>
            </a:fld>
            <a:endParaRPr lang="en-US"/>
          </a:p>
        </p:txBody>
      </p:sp>
    </p:spTree>
    <p:extLst>
      <p:ext uri="{BB962C8B-B14F-4D97-AF65-F5344CB8AC3E}">
        <p14:creationId xmlns:p14="http://schemas.microsoft.com/office/powerpoint/2010/main" val="1971116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2D1B98B-5F50-FD5F-E259-8096CDCED11B}"/>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222A9109-6CDF-7739-3C03-494387F2ACE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F6758B29-BDCB-25B3-C299-168A35B8D025}"/>
              </a:ext>
            </a:extLst>
          </p:cNvPr>
          <p:cNvSpPr>
            <a:spLocks noGrp="1"/>
          </p:cNvSpPr>
          <p:nvPr>
            <p:ph type="dt" sz="half" idx="10"/>
          </p:nvPr>
        </p:nvSpPr>
        <p:spPr/>
        <p:txBody>
          <a:bodyPr/>
          <a:lstStyle/>
          <a:p>
            <a:fld id="{6C3C29BA-249A-40A3-B824-4408F53322A7}" type="datetimeFigureOut">
              <a:rPr lang="en-US" smtClean="0"/>
              <a:t>7/2/2025</a:t>
            </a:fld>
            <a:endParaRPr lang="en-US"/>
          </a:p>
        </p:txBody>
      </p:sp>
      <p:sp>
        <p:nvSpPr>
          <p:cNvPr id="5" name="Segnaposto piè di pagina 4">
            <a:extLst>
              <a:ext uri="{FF2B5EF4-FFF2-40B4-BE49-F238E27FC236}">
                <a16:creationId xmlns:a16="http://schemas.microsoft.com/office/drawing/2014/main" id="{CC1E74DA-0FEB-9F34-CE2F-259720896BF9}"/>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A07585C3-A17A-1E21-78EF-A5E98C0B3D80}"/>
              </a:ext>
            </a:extLst>
          </p:cNvPr>
          <p:cNvSpPr>
            <a:spLocks noGrp="1"/>
          </p:cNvSpPr>
          <p:nvPr>
            <p:ph type="sldNum" sz="quarter" idx="12"/>
          </p:nvPr>
        </p:nvSpPr>
        <p:spPr/>
        <p:txBody>
          <a:bodyPr/>
          <a:lstStyle/>
          <a:p>
            <a:fld id="{A9C8FBDA-48FA-4E34-B433-FC27A59BF4A6}" type="slidenum">
              <a:rPr lang="en-US" smtClean="0"/>
              <a:t>‹N›</a:t>
            </a:fld>
            <a:endParaRPr lang="en-US"/>
          </a:p>
        </p:txBody>
      </p:sp>
    </p:spTree>
    <p:extLst>
      <p:ext uri="{BB962C8B-B14F-4D97-AF65-F5344CB8AC3E}">
        <p14:creationId xmlns:p14="http://schemas.microsoft.com/office/powerpoint/2010/main" val="2371490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877DC0-7796-B9C6-9DAD-CD4AB98D11EB}"/>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D7AAD9C3-1215-9507-DAD3-B539E86CE330}"/>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a:extLst>
              <a:ext uri="{FF2B5EF4-FFF2-40B4-BE49-F238E27FC236}">
                <a16:creationId xmlns:a16="http://schemas.microsoft.com/office/drawing/2014/main" id="{D09402C5-F688-37C5-BBA2-1E956CABE2E2}"/>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a:extLst>
              <a:ext uri="{FF2B5EF4-FFF2-40B4-BE49-F238E27FC236}">
                <a16:creationId xmlns:a16="http://schemas.microsoft.com/office/drawing/2014/main" id="{F0252572-9C61-2D7A-C5CB-E58AA69A6526}"/>
              </a:ext>
            </a:extLst>
          </p:cNvPr>
          <p:cNvSpPr>
            <a:spLocks noGrp="1"/>
          </p:cNvSpPr>
          <p:nvPr>
            <p:ph type="dt" sz="half" idx="10"/>
          </p:nvPr>
        </p:nvSpPr>
        <p:spPr/>
        <p:txBody>
          <a:bodyPr/>
          <a:lstStyle/>
          <a:p>
            <a:fld id="{6C3C29BA-249A-40A3-B824-4408F53322A7}" type="datetimeFigureOut">
              <a:rPr lang="en-US" smtClean="0"/>
              <a:t>7/2/2025</a:t>
            </a:fld>
            <a:endParaRPr lang="en-US"/>
          </a:p>
        </p:txBody>
      </p:sp>
      <p:sp>
        <p:nvSpPr>
          <p:cNvPr id="6" name="Segnaposto piè di pagina 5">
            <a:extLst>
              <a:ext uri="{FF2B5EF4-FFF2-40B4-BE49-F238E27FC236}">
                <a16:creationId xmlns:a16="http://schemas.microsoft.com/office/drawing/2014/main" id="{A531C823-1E53-01B6-867D-F8398C1E075A}"/>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CC37CF61-E3C0-0DF2-03C8-E536C0BD3064}"/>
              </a:ext>
            </a:extLst>
          </p:cNvPr>
          <p:cNvSpPr>
            <a:spLocks noGrp="1"/>
          </p:cNvSpPr>
          <p:nvPr>
            <p:ph type="sldNum" sz="quarter" idx="12"/>
          </p:nvPr>
        </p:nvSpPr>
        <p:spPr/>
        <p:txBody>
          <a:bodyPr/>
          <a:lstStyle/>
          <a:p>
            <a:fld id="{A9C8FBDA-48FA-4E34-B433-FC27A59BF4A6}" type="slidenum">
              <a:rPr lang="en-US" smtClean="0"/>
              <a:t>‹N›</a:t>
            </a:fld>
            <a:endParaRPr lang="en-US"/>
          </a:p>
        </p:txBody>
      </p:sp>
    </p:spTree>
    <p:extLst>
      <p:ext uri="{BB962C8B-B14F-4D97-AF65-F5344CB8AC3E}">
        <p14:creationId xmlns:p14="http://schemas.microsoft.com/office/powerpoint/2010/main" val="134016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518FFD-5C9C-569D-67E6-ECADC9102B4A}"/>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AD6E075C-6459-5714-1842-F64CD59512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9A0CBB92-6930-8C2E-172E-D6F39AA5A3FE}"/>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a:extLst>
              <a:ext uri="{FF2B5EF4-FFF2-40B4-BE49-F238E27FC236}">
                <a16:creationId xmlns:a16="http://schemas.microsoft.com/office/drawing/2014/main" id="{09F5489D-5D15-92EB-D545-705F15D821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763ED7A-4E4B-50F8-7ECC-9C4DDB3B3733}"/>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a:extLst>
              <a:ext uri="{FF2B5EF4-FFF2-40B4-BE49-F238E27FC236}">
                <a16:creationId xmlns:a16="http://schemas.microsoft.com/office/drawing/2014/main" id="{2804137E-ACD9-0974-F936-DDE96E257041}"/>
              </a:ext>
            </a:extLst>
          </p:cNvPr>
          <p:cNvSpPr>
            <a:spLocks noGrp="1"/>
          </p:cNvSpPr>
          <p:nvPr>
            <p:ph type="dt" sz="half" idx="10"/>
          </p:nvPr>
        </p:nvSpPr>
        <p:spPr/>
        <p:txBody>
          <a:bodyPr/>
          <a:lstStyle/>
          <a:p>
            <a:fld id="{6C3C29BA-249A-40A3-B824-4408F53322A7}" type="datetimeFigureOut">
              <a:rPr lang="en-US" smtClean="0"/>
              <a:t>7/2/2025</a:t>
            </a:fld>
            <a:endParaRPr lang="en-US"/>
          </a:p>
        </p:txBody>
      </p:sp>
      <p:sp>
        <p:nvSpPr>
          <p:cNvPr id="8" name="Segnaposto piè di pagina 7">
            <a:extLst>
              <a:ext uri="{FF2B5EF4-FFF2-40B4-BE49-F238E27FC236}">
                <a16:creationId xmlns:a16="http://schemas.microsoft.com/office/drawing/2014/main" id="{328239C2-64ED-4710-45DB-611E0A0141D7}"/>
              </a:ext>
            </a:extLst>
          </p:cNvPr>
          <p:cNvSpPr>
            <a:spLocks noGrp="1"/>
          </p:cNvSpPr>
          <p:nvPr>
            <p:ph type="ftr" sz="quarter" idx="11"/>
          </p:nvPr>
        </p:nvSpPr>
        <p:spPr/>
        <p:txBody>
          <a:bodyPr/>
          <a:lstStyle/>
          <a:p>
            <a:endParaRPr lang="en-US"/>
          </a:p>
        </p:txBody>
      </p:sp>
      <p:sp>
        <p:nvSpPr>
          <p:cNvPr id="9" name="Segnaposto numero diapositiva 8">
            <a:extLst>
              <a:ext uri="{FF2B5EF4-FFF2-40B4-BE49-F238E27FC236}">
                <a16:creationId xmlns:a16="http://schemas.microsoft.com/office/drawing/2014/main" id="{032A1503-BD0F-1CAD-C5A5-28592DE67FF3}"/>
              </a:ext>
            </a:extLst>
          </p:cNvPr>
          <p:cNvSpPr>
            <a:spLocks noGrp="1"/>
          </p:cNvSpPr>
          <p:nvPr>
            <p:ph type="sldNum" sz="quarter" idx="12"/>
          </p:nvPr>
        </p:nvSpPr>
        <p:spPr/>
        <p:txBody>
          <a:bodyPr/>
          <a:lstStyle/>
          <a:p>
            <a:fld id="{A9C8FBDA-48FA-4E34-B433-FC27A59BF4A6}" type="slidenum">
              <a:rPr lang="en-US" smtClean="0"/>
              <a:t>‹N›</a:t>
            </a:fld>
            <a:endParaRPr lang="en-US"/>
          </a:p>
        </p:txBody>
      </p:sp>
    </p:spTree>
    <p:extLst>
      <p:ext uri="{BB962C8B-B14F-4D97-AF65-F5344CB8AC3E}">
        <p14:creationId xmlns:p14="http://schemas.microsoft.com/office/powerpoint/2010/main" val="1960083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DF3970-ABE2-0ED7-5569-12FC7D8E1E67}"/>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data 2">
            <a:extLst>
              <a:ext uri="{FF2B5EF4-FFF2-40B4-BE49-F238E27FC236}">
                <a16:creationId xmlns:a16="http://schemas.microsoft.com/office/drawing/2014/main" id="{094C4DF6-DA95-75C0-7E69-3CE3BF8B2C92}"/>
              </a:ext>
            </a:extLst>
          </p:cNvPr>
          <p:cNvSpPr>
            <a:spLocks noGrp="1"/>
          </p:cNvSpPr>
          <p:nvPr>
            <p:ph type="dt" sz="half" idx="10"/>
          </p:nvPr>
        </p:nvSpPr>
        <p:spPr/>
        <p:txBody>
          <a:bodyPr/>
          <a:lstStyle/>
          <a:p>
            <a:fld id="{6C3C29BA-249A-40A3-B824-4408F53322A7}" type="datetimeFigureOut">
              <a:rPr lang="en-US" smtClean="0"/>
              <a:t>7/2/2025</a:t>
            </a:fld>
            <a:endParaRPr lang="en-US"/>
          </a:p>
        </p:txBody>
      </p:sp>
      <p:sp>
        <p:nvSpPr>
          <p:cNvPr id="4" name="Segnaposto piè di pagina 3">
            <a:extLst>
              <a:ext uri="{FF2B5EF4-FFF2-40B4-BE49-F238E27FC236}">
                <a16:creationId xmlns:a16="http://schemas.microsoft.com/office/drawing/2014/main" id="{57BBE3F7-2708-BD4C-2C9C-4E99E56DA20D}"/>
              </a:ext>
            </a:extLst>
          </p:cNvPr>
          <p:cNvSpPr>
            <a:spLocks noGrp="1"/>
          </p:cNvSpPr>
          <p:nvPr>
            <p:ph type="ftr" sz="quarter" idx="11"/>
          </p:nvPr>
        </p:nvSpPr>
        <p:spPr/>
        <p:txBody>
          <a:bodyPr/>
          <a:lstStyle/>
          <a:p>
            <a:endParaRPr lang="en-US"/>
          </a:p>
        </p:txBody>
      </p:sp>
      <p:sp>
        <p:nvSpPr>
          <p:cNvPr id="5" name="Segnaposto numero diapositiva 4">
            <a:extLst>
              <a:ext uri="{FF2B5EF4-FFF2-40B4-BE49-F238E27FC236}">
                <a16:creationId xmlns:a16="http://schemas.microsoft.com/office/drawing/2014/main" id="{A9BCC3A9-0713-EDDD-DF10-0A33B1F0DE93}"/>
              </a:ext>
            </a:extLst>
          </p:cNvPr>
          <p:cNvSpPr>
            <a:spLocks noGrp="1"/>
          </p:cNvSpPr>
          <p:nvPr>
            <p:ph type="sldNum" sz="quarter" idx="12"/>
          </p:nvPr>
        </p:nvSpPr>
        <p:spPr/>
        <p:txBody>
          <a:bodyPr/>
          <a:lstStyle/>
          <a:p>
            <a:fld id="{A9C8FBDA-48FA-4E34-B433-FC27A59BF4A6}" type="slidenum">
              <a:rPr lang="en-US" smtClean="0"/>
              <a:t>‹N›</a:t>
            </a:fld>
            <a:endParaRPr lang="en-US"/>
          </a:p>
        </p:txBody>
      </p:sp>
    </p:spTree>
    <p:extLst>
      <p:ext uri="{BB962C8B-B14F-4D97-AF65-F5344CB8AC3E}">
        <p14:creationId xmlns:p14="http://schemas.microsoft.com/office/powerpoint/2010/main" val="3373100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0F1A2DD-3369-5CC6-C542-25E4502A49F1}"/>
              </a:ext>
            </a:extLst>
          </p:cNvPr>
          <p:cNvSpPr>
            <a:spLocks noGrp="1"/>
          </p:cNvSpPr>
          <p:nvPr>
            <p:ph type="dt" sz="half" idx="10"/>
          </p:nvPr>
        </p:nvSpPr>
        <p:spPr/>
        <p:txBody>
          <a:bodyPr/>
          <a:lstStyle/>
          <a:p>
            <a:fld id="{6C3C29BA-249A-40A3-B824-4408F53322A7}" type="datetimeFigureOut">
              <a:rPr lang="en-US" smtClean="0"/>
              <a:t>7/2/2025</a:t>
            </a:fld>
            <a:endParaRPr lang="en-US"/>
          </a:p>
        </p:txBody>
      </p:sp>
      <p:sp>
        <p:nvSpPr>
          <p:cNvPr id="3" name="Segnaposto piè di pagina 2">
            <a:extLst>
              <a:ext uri="{FF2B5EF4-FFF2-40B4-BE49-F238E27FC236}">
                <a16:creationId xmlns:a16="http://schemas.microsoft.com/office/drawing/2014/main" id="{D97E5317-F396-8589-BC98-1144E2129811}"/>
              </a:ext>
            </a:extLst>
          </p:cNvPr>
          <p:cNvSpPr>
            <a:spLocks noGrp="1"/>
          </p:cNvSpPr>
          <p:nvPr>
            <p:ph type="ftr" sz="quarter" idx="11"/>
          </p:nvPr>
        </p:nvSpPr>
        <p:spPr/>
        <p:txBody>
          <a:bodyPr/>
          <a:lstStyle/>
          <a:p>
            <a:endParaRPr lang="en-US"/>
          </a:p>
        </p:txBody>
      </p:sp>
      <p:sp>
        <p:nvSpPr>
          <p:cNvPr id="4" name="Segnaposto numero diapositiva 3">
            <a:extLst>
              <a:ext uri="{FF2B5EF4-FFF2-40B4-BE49-F238E27FC236}">
                <a16:creationId xmlns:a16="http://schemas.microsoft.com/office/drawing/2014/main" id="{F0060388-3582-265D-25FA-25FB3F318014}"/>
              </a:ext>
            </a:extLst>
          </p:cNvPr>
          <p:cNvSpPr>
            <a:spLocks noGrp="1"/>
          </p:cNvSpPr>
          <p:nvPr>
            <p:ph type="sldNum" sz="quarter" idx="12"/>
          </p:nvPr>
        </p:nvSpPr>
        <p:spPr/>
        <p:txBody>
          <a:bodyPr/>
          <a:lstStyle/>
          <a:p>
            <a:fld id="{A9C8FBDA-48FA-4E34-B433-FC27A59BF4A6}" type="slidenum">
              <a:rPr lang="en-US" smtClean="0"/>
              <a:t>‹N›</a:t>
            </a:fld>
            <a:endParaRPr lang="en-US"/>
          </a:p>
        </p:txBody>
      </p:sp>
    </p:spTree>
    <p:extLst>
      <p:ext uri="{BB962C8B-B14F-4D97-AF65-F5344CB8AC3E}">
        <p14:creationId xmlns:p14="http://schemas.microsoft.com/office/powerpoint/2010/main" val="1001710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01C703-D011-0B6E-65E0-BBF37A3C061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E7E6399A-449B-F976-4BE6-288F91ABD6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a:extLst>
              <a:ext uri="{FF2B5EF4-FFF2-40B4-BE49-F238E27FC236}">
                <a16:creationId xmlns:a16="http://schemas.microsoft.com/office/drawing/2014/main" id="{BBCEB465-529F-CE1C-23EA-0F1634E902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C64FC3F-FB1D-9BFE-FD46-12B18C23AE7B}"/>
              </a:ext>
            </a:extLst>
          </p:cNvPr>
          <p:cNvSpPr>
            <a:spLocks noGrp="1"/>
          </p:cNvSpPr>
          <p:nvPr>
            <p:ph type="dt" sz="half" idx="10"/>
          </p:nvPr>
        </p:nvSpPr>
        <p:spPr/>
        <p:txBody>
          <a:bodyPr/>
          <a:lstStyle/>
          <a:p>
            <a:fld id="{6C3C29BA-249A-40A3-B824-4408F53322A7}" type="datetimeFigureOut">
              <a:rPr lang="en-US" smtClean="0"/>
              <a:t>7/2/2025</a:t>
            </a:fld>
            <a:endParaRPr lang="en-US"/>
          </a:p>
        </p:txBody>
      </p:sp>
      <p:sp>
        <p:nvSpPr>
          <p:cNvPr id="6" name="Segnaposto piè di pagina 5">
            <a:extLst>
              <a:ext uri="{FF2B5EF4-FFF2-40B4-BE49-F238E27FC236}">
                <a16:creationId xmlns:a16="http://schemas.microsoft.com/office/drawing/2014/main" id="{FC9BBD8F-BDC4-69F6-531E-C492528D3B3A}"/>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5EDCD17F-77A5-AD2E-B80B-2D216B2E0F0D}"/>
              </a:ext>
            </a:extLst>
          </p:cNvPr>
          <p:cNvSpPr>
            <a:spLocks noGrp="1"/>
          </p:cNvSpPr>
          <p:nvPr>
            <p:ph type="sldNum" sz="quarter" idx="12"/>
          </p:nvPr>
        </p:nvSpPr>
        <p:spPr/>
        <p:txBody>
          <a:bodyPr/>
          <a:lstStyle/>
          <a:p>
            <a:fld id="{A9C8FBDA-48FA-4E34-B433-FC27A59BF4A6}" type="slidenum">
              <a:rPr lang="en-US" smtClean="0"/>
              <a:t>‹N›</a:t>
            </a:fld>
            <a:endParaRPr lang="en-US"/>
          </a:p>
        </p:txBody>
      </p:sp>
    </p:spTree>
    <p:extLst>
      <p:ext uri="{BB962C8B-B14F-4D97-AF65-F5344CB8AC3E}">
        <p14:creationId xmlns:p14="http://schemas.microsoft.com/office/powerpoint/2010/main" val="945748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6B1DE31-7C13-AC39-E474-4BED2484868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immagine 2">
            <a:extLst>
              <a:ext uri="{FF2B5EF4-FFF2-40B4-BE49-F238E27FC236}">
                <a16:creationId xmlns:a16="http://schemas.microsoft.com/office/drawing/2014/main" id="{C23FCDAC-C40B-BA1D-5F7B-8D03A562FE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a:extLst>
              <a:ext uri="{FF2B5EF4-FFF2-40B4-BE49-F238E27FC236}">
                <a16:creationId xmlns:a16="http://schemas.microsoft.com/office/drawing/2014/main" id="{CC206502-EC3E-139B-83A0-64CF90E353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754AC8F-BCE1-1963-6229-CEE35DCDEE4C}"/>
              </a:ext>
            </a:extLst>
          </p:cNvPr>
          <p:cNvSpPr>
            <a:spLocks noGrp="1"/>
          </p:cNvSpPr>
          <p:nvPr>
            <p:ph type="dt" sz="half" idx="10"/>
          </p:nvPr>
        </p:nvSpPr>
        <p:spPr/>
        <p:txBody>
          <a:bodyPr/>
          <a:lstStyle/>
          <a:p>
            <a:fld id="{6C3C29BA-249A-40A3-B824-4408F53322A7}" type="datetimeFigureOut">
              <a:rPr lang="en-US" smtClean="0"/>
              <a:t>7/2/2025</a:t>
            </a:fld>
            <a:endParaRPr lang="en-US"/>
          </a:p>
        </p:txBody>
      </p:sp>
      <p:sp>
        <p:nvSpPr>
          <p:cNvPr id="6" name="Segnaposto piè di pagina 5">
            <a:extLst>
              <a:ext uri="{FF2B5EF4-FFF2-40B4-BE49-F238E27FC236}">
                <a16:creationId xmlns:a16="http://schemas.microsoft.com/office/drawing/2014/main" id="{6389EB07-F364-2F5D-58F3-C2F2D01F0416}"/>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CC2A823C-62A3-0795-544B-9D0D08B02C30}"/>
              </a:ext>
            </a:extLst>
          </p:cNvPr>
          <p:cNvSpPr>
            <a:spLocks noGrp="1"/>
          </p:cNvSpPr>
          <p:nvPr>
            <p:ph type="sldNum" sz="quarter" idx="12"/>
          </p:nvPr>
        </p:nvSpPr>
        <p:spPr/>
        <p:txBody>
          <a:bodyPr/>
          <a:lstStyle/>
          <a:p>
            <a:fld id="{A9C8FBDA-48FA-4E34-B433-FC27A59BF4A6}" type="slidenum">
              <a:rPr lang="en-US" smtClean="0"/>
              <a:t>‹N›</a:t>
            </a:fld>
            <a:endParaRPr lang="en-US"/>
          </a:p>
        </p:txBody>
      </p:sp>
    </p:spTree>
    <p:extLst>
      <p:ext uri="{BB962C8B-B14F-4D97-AF65-F5344CB8AC3E}">
        <p14:creationId xmlns:p14="http://schemas.microsoft.com/office/powerpoint/2010/main" val="144079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2056E82C-DB4E-6291-D3D9-B04158B04F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C2778C94-F5DC-492E-10B5-FE8286F31A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02D6956E-02C1-F1EF-D5F4-E47D45CC4D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C3C29BA-249A-40A3-B824-4408F53322A7}" type="datetimeFigureOut">
              <a:rPr lang="en-US" smtClean="0"/>
              <a:t>7/2/2025</a:t>
            </a:fld>
            <a:endParaRPr lang="en-US"/>
          </a:p>
        </p:txBody>
      </p:sp>
      <p:sp>
        <p:nvSpPr>
          <p:cNvPr id="5" name="Segnaposto piè di pagina 4">
            <a:extLst>
              <a:ext uri="{FF2B5EF4-FFF2-40B4-BE49-F238E27FC236}">
                <a16:creationId xmlns:a16="http://schemas.microsoft.com/office/drawing/2014/main" id="{74526395-CA63-F52A-8B93-62CFC92528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egnaposto numero diapositiva 5">
            <a:extLst>
              <a:ext uri="{FF2B5EF4-FFF2-40B4-BE49-F238E27FC236}">
                <a16:creationId xmlns:a16="http://schemas.microsoft.com/office/drawing/2014/main" id="{EF8E8749-F868-2C06-1AA5-8FF277777B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9C8FBDA-48FA-4E34-B433-FC27A59BF4A6}" type="slidenum">
              <a:rPr lang="en-US" smtClean="0"/>
              <a:t>‹N›</a:t>
            </a:fld>
            <a:endParaRPr lang="en-US"/>
          </a:p>
        </p:txBody>
      </p:sp>
    </p:spTree>
    <p:extLst>
      <p:ext uri="{BB962C8B-B14F-4D97-AF65-F5344CB8AC3E}">
        <p14:creationId xmlns:p14="http://schemas.microsoft.com/office/powerpoint/2010/main" val="3062217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schermata, blu, Policromia, Simmetria&#10;&#10;Descrizione generata automaticamente">
            <a:extLst>
              <a:ext uri="{FF2B5EF4-FFF2-40B4-BE49-F238E27FC236}">
                <a16:creationId xmlns:a16="http://schemas.microsoft.com/office/drawing/2014/main" id="{977E5A80-D8C9-7DC1-147D-C8488CBC56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1" name="CasellaDiTesto 20">
            <a:extLst>
              <a:ext uri="{FF2B5EF4-FFF2-40B4-BE49-F238E27FC236}">
                <a16:creationId xmlns:a16="http://schemas.microsoft.com/office/drawing/2014/main" id="{177573D5-13A8-F399-8587-15E04F8E061F}"/>
              </a:ext>
            </a:extLst>
          </p:cNvPr>
          <p:cNvSpPr txBox="1"/>
          <p:nvPr/>
        </p:nvSpPr>
        <p:spPr>
          <a:xfrm>
            <a:off x="2910348" y="3290957"/>
            <a:ext cx="8843740" cy="1384995"/>
          </a:xfrm>
          <a:prstGeom prst="rect">
            <a:avLst/>
          </a:prstGeom>
          <a:noFill/>
        </p:spPr>
        <p:txBody>
          <a:bodyPr wrap="square" rtlCol="0">
            <a:spAutoFit/>
          </a:bodyPr>
          <a:lstStyle/>
          <a:p>
            <a:r>
              <a:rPr lang="it-IT" sz="2800" b="1">
                <a:solidFill>
                  <a:schemeClr val="bg1"/>
                </a:solidFill>
                <a:latin typeface="Futura LT Book" panose="02000504030000020003" pitchFamily="2" charset="0"/>
              </a:rPr>
              <a:t>Aggiornamenti sulla questione metadati</a:t>
            </a:r>
          </a:p>
          <a:p>
            <a:endParaRPr lang="it-IT" sz="2800" b="1">
              <a:solidFill>
                <a:schemeClr val="bg1"/>
              </a:solidFill>
              <a:latin typeface="Futura LT Book" panose="02000504030000020003" pitchFamily="2" charset="0"/>
            </a:endParaRPr>
          </a:p>
          <a:p>
            <a:r>
              <a:rPr lang="it-IT" sz="2800">
                <a:solidFill>
                  <a:schemeClr val="bg1"/>
                </a:solidFill>
                <a:latin typeface="Futura LT Book" panose="02000504030000020003" pitchFamily="2" charset="0"/>
              </a:rPr>
              <a:t>       </a:t>
            </a:r>
            <a:r>
              <a:rPr lang="it-IT" sz="2800" i="1">
                <a:solidFill>
                  <a:schemeClr val="bg1"/>
                </a:solidFill>
                <a:latin typeface="Futura LT Book" panose="02000504030000020003" pitchFamily="2" charset="0"/>
              </a:rPr>
              <a:t>Massimiliano Bondanini </a:t>
            </a:r>
            <a:r>
              <a:rPr lang="it-IT" sz="2800">
                <a:solidFill>
                  <a:schemeClr val="bg1"/>
                </a:solidFill>
                <a:latin typeface="Futura LT Book" panose="02000504030000020003" pitchFamily="2" charset="0"/>
              </a:rPr>
              <a:t>Unindustria </a:t>
            </a:r>
            <a:endParaRPr lang="it-IT" sz="2400">
              <a:solidFill>
                <a:schemeClr val="bg1"/>
              </a:solidFill>
              <a:latin typeface="Futura LT Book" panose="02000504030000020003" pitchFamily="2" charset="0"/>
            </a:endParaRPr>
          </a:p>
        </p:txBody>
      </p:sp>
      <p:pic>
        <p:nvPicPr>
          <p:cNvPr id="7" name="Immagine 6" descr="Immagine che contiene testo, Carattere, Elementi grafici, tipografia&#10;&#10;Descrizione generata automaticamente">
            <a:extLst>
              <a:ext uri="{FF2B5EF4-FFF2-40B4-BE49-F238E27FC236}">
                <a16:creationId xmlns:a16="http://schemas.microsoft.com/office/drawing/2014/main" id="{2401314F-AD65-BA6F-1E28-4A53FECAA8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30258" y="653761"/>
            <a:ext cx="2835790" cy="794039"/>
          </a:xfrm>
          <a:prstGeom prst="rect">
            <a:avLst/>
          </a:prstGeom>
        </p:spPr>
      </p:pic>
      <p:sp>
        <p:nvSpPr>
          <p:cNvPr id="12" name="CasellaDiTesto 11">
            <a:extLst>
              <a:ext uri="{FF2B5EF4-FFF2-40B4-BE49-F238E27FC236}">
                <a16:creationId xmlns:a16="http://schemas.microsoft.com/office/drawing/2014/main" id="{A07A64B3-7F2D-4135-3290-CF56348DB9A1}"/>
              </a:ext>
            </a:extLst>
          </p:cNvPr>
          <p:cNvSpPr txBox="1"/>
          <p:nvPr/>
        </p:nvSpPr>
        <p:spPr>
          <a:xfrm>
            <a:off x="4332372" y="6204239"/>
            <a:ext cx="4157578" cy="276999"/>
          </a:xfrm>
          <a:prstGeom prst="rect">
            <a:avLst/>
          </a:prstGeom>
          <a:noFill/>
          <a:ln>
            <a:noFill/>
          </a:ln>
        </p:spPr>
        <p:txBody>
          <a:bodyPr wrap="square">
            <a:spAutoFit/>
          </a:bodyPr>
          <a:lstStyle/>
          <a:p>
            <a:pPr marL="0" lvl="1">
              <a:defRPr/>
            </a:pPr>
            <a:r>
              <a:rPr lang="it-IT" sz="1200" b="1" i="0">
                <a:solidFill>
                  <a:schemeClr val="bg1"/>
                </a:solidFill>
                <a:effectLst/>
                <a:latin typeface="Futura LT Book" panose="02000504030000020003" pitchFamily="2" charset="0"/>
              </a:rPr>
              <a:t>Community DPO e Privacy Unindustria </a:t>
            </a:r>
            <a:endParaRPr kumimoji="0" lang="it-IT" sz="1200" b="1" i="0" u="none" strike="noStrike" kern="1200" cap="none" spc="0" normalizeH="0" baseline="0" noProof="0">
              <a:ln>
                <a:noFill/>
              </a:ln>
              <a:solidFill>
                <a:schemeClr val="bg1"/>
              </a:solidFill>
              <a:effectLst/>
              <a:uLnTx/>
              <a:uFillTx/>
              <a:latin typeface="Futura LT Book" panose="02000504030000020003" pitchFamily="2" charset="0"/>
            </a:endParaRPr>
          </a:p>
        </p:txBody>
      </p:sp>
      <p:sp>
        <p:nvSpPr>
          <p:cNvPr id="2" name="CasellaDiTesto 1">
            <a:extLst>
              <a:ext uri="{FF2B5EF4-FFF2-40B4-BE49-F238E27FC236}">
                <a16:creationId xmlns:a16="http://schemas.microsoft.com/office/drawing/2014/main" id="{CC89C35E-BCD8-F90F-5EFE-6B40575605BB}"/>
              </a:ext>
            </a:extLst>
          </p:cNvPr>
          <p:cNvSpPr txBox="1"/>
          <p:nvPr/>
        </p:nvSpPr>
        <p:spPr>
          <a:xfrm>
            <a:off x="9779000" y="6400412"/>
            <a:ext cx="1705864" cy="276999"/>
          </a:xfrm>
          <a:prstGeom prst="rect">
            <a:avLst/>
          </a:prstGeom>
          <a:noFill/>
        </p:spPr>
        <p:txBody>
          <a:bodyPr wrap="square">
            <a:spAutoFit/>
          </a:bodyPr>
          <a:lstStyle/>
          <a:p>
            <a:r>
              <a:rPr kumimoji="0" lang="it-IT" sz="1200" b="1" i="0" u="none" strike="noStrike" kern="1200" cap="none" spc="0" normalizeH="0" baseline="0" noProof="0">
                <a:ln>
                  <a:noFill/>
                </a:ln>
                <a:solidFill>
                  <a:schemeClr val="bg1"/>
                </a:solidFill>
                <a:effectLst/>
                <a:uLnTx/>
                <a:uFillTx/>
                <a:latin typeface="Futura LT Book" panose="02000504030000020003" pitchFamily="2" charset="0"/>
              </a:rPr>
              <a:t>Giugno 2025</a:t>
            </a:r>
            <a:endParaRPr lang="it-IT" sz="1200" dirty="0">
              <a:solidFill>
                <a:schemeClr val="bg1"/>
              </a:solidFill>
            </a:endParaRPr>
          </a:p>
        </p:txBody>
      </p:sp>
    </p:spTree>
    <p:extLst>
      <p:ext uri="{BB962C8B-B14F-4D97-AF65-F5344CB8AC3E}">
        <p14:creationId xmlns:p14="http://schemas.microsoft.com/office/powerpoint/2010/main" val="2587231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F356D6-21B0-44FE-4EDF-74BE399FDDDD}"/>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474111DF-107D-8C8D-E89F-0B0BAA008B34}"/>
              </a:ext>
            </a:extLst>
          </p:cNvPr>
          <p:cNvSpPr txBox="1"/>
          <p:nvPr/>
        </p:nvSpPr>
        <p:spPr>
          <a:xfrm>
            <a:off x="292116" y="1578926"/>
            <a:ext cx="11395587" cy="5279074"/>
          </a:xfrm>
          <a:prstGeom prst="rect">
            <a:avLst/>
          </a:prstGeom>
          <a:noFill/>
        </p:spPr>
        <p:txBody>
          <a:bodyPr wrap="square">
            <a:spAutoFit/>
          </a:bodyPr>
          <a:lstStyle/>
          <a:p>
            <a:pPr algn="just">
              <a:lnSpc>
                <a:spcPct val="115000"/>
              </a:lnSpc>
              <a:spcAft>
                <a:spcPts val="800"/>
              </a:spcAft>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il Garante prescrive che i titolari:</a:t>
            </a:r>
          </a:p>
          <a:p>
            <a:pPr marL="285750" indent="-28575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verifichino con la dovuta diligenza che i fornitori di posta elettronica non conservino per più di 7 giorni i metadati relativi ai messaggi di posta elettronica;</a:t>
            </a:r>
          </a:p>
          <a:p>
            <a:pPr marL="285750" indent="-28575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qualora i sistemi non consentano di limitare tale periodo di conservazione, i titolari (datori di lavoro) dovranno, alternativamente:</a:t>
            </a:r>
          </a:p>
          <a:p>
            <a:pPr algn="just">
              <a:lnSpc>
                <a:spcPct val="115000"/>
              </a:lnSpc>
              <a:spcAft>
                <a:spcPts val="800"/>
              </a:spcAft>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 espletare le procedure previste dalla legge 300 in merito alle autorizzazioni necessarie a escludere la possibilità di controlli a distanza dei lavoratori;</a:t>
            </a:r>
          </a:p>
          <a:p>
            <a:pPr algn="just">
              <a:lnSpc>
                <a:spcPct val="115000"/>
              </a:lnSpc>
              <a:spcAft>
                <a:spcPts val="800"/>
              </a:spcAft>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 cessare l’utilizzo di tali programmi e servizi informatici.</a:t>
            </a:r>
          </a:p>
          <a:p>
            <a:pPr algn="just">
              <a:lnSpc>
                <a:spcPct val="115000"/>
              </a:lnSpc>
              <a:spcAft>
                <a:spcPts val="800"/>
              </a:spcAft>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 nelle more dell’eventuale espletamento delle procedure di garanzia, i predetti metadati non possono comunque essere utilizzati (cfr. art. 2-decies del Codice);</a:t>
            </a:r>
          </a:p>
          <a:p>
            <a:pPr marL="285750" indent="-28575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in ogni caso, deve essere assicurata la necessaria trasparenza nei confronti dei lavoratori, fornendo agli stessi una specifica informativa sul trattamento dei dati personali </a:t>
            </a:r>
            <a:r>
              <a:rPr lang="it-IT" sz="2000" u="sng" kern="100">
                <a:solidFill>
                  <a:srgbClr val="002060"/>
                </a:solidFill>
                <a:latin typeface="Arial" panose="020B0604020202020204" pitchFamily="34" charset="0"/>
                <a:ea typeface="Aptos" panose="020B0004020202020204" pitchFamily="34" charset="0"/>
                <a:cs typeface="Arial" panose="020B0604020202020204" pitchFamily="34" charset="0"/>
              </a:rPr>
              <a:t>prima di dare inizio al trattamento.</a:t>
            </a:r>
            <a:endParaRPr lang="it-IT" sz="2000" u="sng"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8" name="CasellaDiTesto 7">
            <a:extLst>
              <a:ext uri="{FF2B5EF4-FFF2-40B4-BE49-F238E27FC236}">
                <a16:creationId xmlns:a16="http://schemas.microsoft.com/office/drawing/2014/main" id="{C448C7BF-80CA-73AA-972A-B94E0E78CCD6}"/>
              </a:ext>
            </a:extLst>
          </p:cNvPr>
          <p:cNvSpPr txBox="1"/>
          <p:nvPr/>
        </p:nvSpPr>
        <p:spPr>
          <a:xfrm>
            <a:off x="1750142" y="900542"/>
            <a:ext cx="9635612" cy="461665"/>
          </a:xfrm>
          <a:prstGeom prst="rect">
            <a:avLst/>
          </a:prstGeom>
          <a:noFill/>
        </p:spPr>
        <p:txBody>
          <a:bodyPr wrap="square">
            <a:spAutoFit/>
          </a:bodyPr>
          <a:lstStyle/>
          <a:p>
            <a:r>
              <a:rPr lang="it-IT" sz="2400" b="1">
                <a:solidFill>
                  <a:srgbClr val="002060"/>
                </a:solidFill>
              </a:rPr>
              <a:t>2. Primo documento di indirizzo metadati 21 dic.2023 / 4</a:t>
            </a:r>
          </a:p>
        </p:txBody>
      </p:sp>
    </p:spTree>
    <p:extLst>
      <p:ext uri="{BB962C8B-B14F-4D97-AF65-F5344CB8AC3E}">
        <p14:creationId xmlns:p14="http://schemas.microsoft.com/office/powerpoint/2010/main" val="1002590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F17A07-2691-6734-3D24-0EC9F084290D}"/>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3A2AD354-745E-560D-547C-922AD745C96F}"/>
              </a:ext>
            </a:extLst>
          </p:cNvPr>
          <p:cNvSpPr txBox="1"/>
          <p:nvPr/>
        </p:nvSpPr>
        <p:spPr>
          <a:xfrm>
            <a:off x="527784" y="1832925"/>
            <a:ext cx="11136431" cy="2493696"/>
          </a:xfrm>
          <a:prstGeom prst="rect">
            <a:avLst/>
          </a:prstGeom>
          <a:noFill/>
        </p:spPr>
        <p:txBody>
          <a:bodyPr wrap="square">
            <a:spAutoFit/>
          </a:bodyPr>
          <a:lstStyle/>
          <a:p>
            <a:pPr algn="just">
              <a:lnSpc>
                <a:spcPct val="115000"/>
              </a:lnSpc>
              <a:spcAft>
                <a:spcPts val="800"/>
              </a:spcAft>
            </a:pPr>
            <a:r>
              <a:rPr lang="it-IT" sz="20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A seguito delle critiche ricevute, il Garante indice una consultazione pubblica «sul termine di conservazione dei metadati generati e raccolti automaticamente dai protocolli di trasmissione e smistamento della </a:t>
            </a: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P</a:t>
            </a:r>
            <a:r>
              <a:rPr lang="it-IT" sz="20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osta elettronica» il 16 marzo 2024</a:t>
            </a:r>
          </a:p>
          <a:p>
            <a:pPr algn="just">
              <a:lnSpc>
                <a:spcPct val="115000"/>
              </a:lnSpc>
              <a:spcAft>
                <a:spcPts val="800"/>
              </a:spcAft>
            </a:pPr>
            <a:endPar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0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Confindustria risponde al Garante con una nota condivisa con ANIA ABI e Confcommercio </a:t>
            </a:r>
          </a:p>
          <a:p>
            <a:pPr algn="just">
              <a:lnSpc>
                <a:spcPct val="115000"/>
              </a:lnSpc>
              <a:spcAft>
                <a:spcPts val="800"/>
              </a:spcAft>
            </a:pPr>
            <a:r>
              <a:rPr lang="it-IT" sz="20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  </a:t>
            </a:r>
          </a:p>
        </p:txBody>
      </p:sp>
      <p:sp>
        <p:nvSpPr>
          <p:cNvPr id="8" name="CasellaDiTesto 7">
            <a:extLst>
              <a:ext uri="{FF2B5EF4-FFF2-40B4-BE49-F238E27FC236}">
                <a16:creationId xmlns:a16="http://schemas.microsoft.com/office/drawing/2014/main" id="{E42AEF25-5003-5332-A13B-594CA905EDE8}"/>
              </a:ext>
            </a:extLst>
          </p:cNvPr>
          <p:cNvSpPr txBox="1"/>
          <p:nvPr/>
        </p:nvSpPr>
        <p:spPr>
          <a:xfrm>
            <a:off x="2300748" y="886307"/>
            <a:ext cx="6774425" cy="461665"/>
          </a:xfrm>
          <a:prstGeom prst="rect">
            <a:avLst/>
          </a:prstGeom>
          <a:noFill/>
        </p:spPr>
        <p:txBody>
          <a:bodyPr wrap="square">
            <a:spAutoFit/>
          </a:bodyPr>
          <a:lstStyle/>
          <a:p>
            <a:r>
              <a:rPr lang="it-IT" sz="2400" b="1" dirty="0">
                <a:solidFill>
                  <a:srgbClr val="002060"/>
                </a:solidFill>
              </a:rPr>
              <a:t>3. Risposta alla Consultazione 12 aprile 2024 / 1</a:t>
            </a:r>
          </a:p>
        </p:txBody>
      </p:sp>
    </p:spTree>
    <p:extLst>
      <p:ext uri="{BB962C8B-B14F-4D97-AF65-F5344CB8AC3E}">
        <p14:creationId xmlns:p14="http://schemas.microsoft.com/office/powerpoint/2010/main" val="249487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736B7F-7419-5BD8-4956-77241B0858D4}"/>
            </a:ext>
          </a:extLst>
        </p:cNvPr>
        <p:cNvGrpSpPr/>
        <p:nvPr/>
      </p:nvGrpSpPr>
      <p:grpSpPr>
        <a:xfrm>
          <a:off x="0" y="0"/>
          <a:ext cx="0" cy="0"/>
          <a:chOff x="0" y="0"/>
          <a:chExt cx="0" cy="0"/>
        </a:xfrm>
      </p:grpSpPr>
      <p:sp>
        <p:nvSpPr>
          <p:cNvPr id="8" name="CasellaDiTesto 7">
            <a:extLst>
              <a:ext uri="{FF2B5EF4-FFF2-40B4-BE49-F238E27FC236}">
                <a16:creationId xmlns:a16="http://schemas.microsoft.com/office/drawing/2014/main" id="{ABB8AB82-392C-B03C-A39E-EABFDF333C08}"/>
              </a:ext>
            </a:extLst>
          </p:cNvPr>
          <p:cNvSpPr txBox="1"/>
          <p:nvPr/>
        </p:nvSpPr>
        <p:spPr>
          <a:xfrm>
            <a:off x="2337323" y="350661"/>
            <a:ext cx="6774425" cy="461665"/>
          </a:xfrm>
          <a:prstGeom prst="rect">
            <a:avLst/>
          </a:prstGeom>
          <a:noFill/>
        </p:spPr>
        <p:txBody>
          <a:bodyPr wrap="square">
            <a:spAutoFit/>
          </a:bodyPr>
          <a:lstStyle/>
          <a:p>
            <a:r>
              <a:rPr lang="it-IT" sz="2400" b="1" dirty="0">
                <a:solidFill>
                  <a:srgbClr val="002060"/>
                </a:solidFill>
              </a:rPr>
              <a:t>3. Risposta alla Consultazione 12 aprile 2024 / 2</a:t>
            </a:r>
          </a:p>
        </p:txBody>
      </p:sp>
      <p:pic>
        <p:nvPicPr>
          <p:cNvPr id="6" name="Immagine 5">
            <a:extLst>
              <a:ext uri="{FF2B5EF4-FFF2-40B4-BE49-F238E27FC236}">
                <a16:creationId xmlns:a16="http://schemas.microsoft.com/office/drawing/2014/main" id="{4F02DFF6-F05C-0BA5-7E69-513200447EE9}"/>
              </a:ext>
            </a:extLst>
          </p:cNvPr>
          <p:cNvPicPr>
            <a:picLocks noChangeAspect="1"/>
          </p:cNvPicPr>
          <p:nvPr/>
        </p:nvPicPr>
        <p:blipFill>
          <a:blip r:embed="rId2"/>
          <a:stretch>
            <a:fillRect/>
          </a:stretch>
        </p:blipFill>
        <p:spPr>
          <a:xfrm>
            <a:off x="2337323" y="962526"/>
            <a:ext cx="7037683" cy="6858000"/>
          </a:xfrm>
          <a:prstGeom prst="rect">
            <a:avLst/>
          </a:prstGeom>
        </p:spPr>
      </p:pic>
    </p:spTree>
    <p:extLst>
      <p:ext uri="{BB962C8B-B14F-4D97-AF65-F5344CB8AC3E}">
        <p14:creationId xmlns:p14="http://schemas.microsoft.com/office/powerpoint/2010/main" val="27192515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0F99C9-443A-D3FA-75C2-6AE45C13631E}"/>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8A6D3944-DC5D-AE4A-5EA9-C1E01B843A25}"/>
              </a:ext>
            </a:extLst>
          </p:cNvPr>
          <p:cNvSpPr txBox="1"/>
          <p:nvPr/>
        </p:nvSpPr>
        <p:spPr>
          <a:xfrm>
            <a:off x="398206" y="1669297"/>
            <a:ext cx="11395587" cy="4971297"/>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qualificazione dei metadati come “strumento di lavoro”, nel senso di cui alla previsione dell’art. 4, comma 2, dello Statuto dei lavoratori</a:t>
            </a:r>
          </a:p>
          <a:p>
            <a:pPr marL="285750" indent="-28575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anche se si volesse accedere alla definizione - </a:t>
            </a:r>
            <a:r>
              <a:rPr lang="it-IT" sz="2000" kern="100" err="1">
                <a:solidFill>
                  <a:srgbClr val="002060"/>
                </a:solidFill>
                <a:latin typeface="Arial" panose="020B0604020202020204" pitchFamily="34" charset="0"/>
                <a:ea typeface="Aptos" panose="020B0004020202020204" pitchFamily="34" charset="0"/>
                <a:cs typeface="Arial" panose="020B0604020202020204" pitchFamily="34" charset="0"/>
              </a:rPr>
              <a:t>rectius</a:t>
            </a: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 esemplificazione- di metadato fornita nel Provvedimento, la sua riconducibilità alla fattispecie di cui all’art. 4, comma 1, Statuto, non appare in linea con la lettera e la struttura complessiva della norma e, in particolare, con la disciplina che la stessa prescrive per gli “strumenti utilizzati dal lavoratore per rendere la prestazione lavorativa” e per l’utilizzo delle “informazioni raccolte” dagli stessi</a:t>
            </a:r>
          </a:p>
          <a:p>
            <a:pPr marL="285750" indent="-285750" algn="just">
              <a:lnSpc>
                <a:spcPct val="115000"/>
              </a:lnSpc>
              <a:spcAft>
                <a:spcPts val="800"/>
              </a:spcAft>
              <a:buFont typeface="Arial" panose="020B0604020202020204" pitchFamily="34" charset="0"/>
              <a:buChar char="•"/>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quelli che l’Autorità individua come metadati non possono essere classificati e autonomamente considerati come “strumenti” (termine impiegato nell’art. 4, comma, 1 Statuto)</a:t>
            </a:r>
          </a:p>
          <a:p>
            <a:pPr marL="285750" indent="-285750" algn="just">
              <a:lnSpc>
                <a:spcPct val="115000"/>
              </a:lnSpc>
              <a:spcAft>
                <a:spcPts val="800"/>
              </a:spcAft>
              <a:buFont typeface="Arial" panose="020B0604020202020204" pitchFamily="34" charset="0"/>
              <a:buChar char="•"/>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i dati esemplificativamente indicati nel provvedimento (giorno, ora, mittente, destinatario, oggetto e dimensione dell’e-mail) sono infatti parte costitutiva delle e-mail stesse, dati insiti e connaturati ad uno “strumento”, qual è quello della posta elettronica complessivamente considerata data in uso ai lavoratori indispensabile per rendere la prestazione lavorativa</a:t>
            </a:r>
          </a:p>
        </p:txBody>
      </p:sp>
      <p:sp>
        <p:nvSpPr>
          <p:cNvPr id="8" name="CasellaDiTesto 7">
            <a:extLst>
              <a:ext uri="{FF2B5EF4-FFF2-40B4-BE49-F238E27FC236}">
                <a16:creationId xmlns:a16="http://schemas.microsoft.com/office/drawing/2014/main" id="{3FAB4663-E0C7-75AD-C3FA-6750E4E5E01A}"/>
              </a:ext>
            </a:extLst>
          </p:cNvPr>
          <p:cNvSpPr txBox="1"/>
          <p:nvPr/>
        </p:nvSpPr>
        <p:spPr>
          <a:xfrm>
            <a:off x="2300748" y="886307"/>
            <a:ext cx="6774425" cy="461665"/>
          </a:xfrm>
          <a:prstGeom prst="rect">
            <a:avLst/>
          </a:prstGeom>
          <a:noFill/>
        </p:spPr>
        <p:txBody>
          <a:bodyPr wrap="square">
            <a:spAutoFit/>
          </a:bodyPr>
          <a:lstStyle/>
          <a:p>
            <a:r>
              <a:rPr lang="it-IT" sz="2400" b="1" dirty="0">
                <a:solidFill>
                  <a:srgbClr val="002060"/>
                </a:solidFill>
              </a:rPr>
              <a:t>3. Risposta alla Consultazione 12 aprile 2024 / 3</a:t>
            </a:r>
          </a:p>
        </p:txBody>
      </p:sp>
    </p:spTree>
    <p:extLst>
      <p:ext uri="{BB962C8B-B14F-4D97-AF65-F5344CB8AC3E}">
        <p14:creationId xmlns:p14="http://schemas.microsoft.com/office/powerpoint/2010/main" val="2448455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5ACA8F-F3FD-A4CA-1C2A-832D010725C4}"/>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1CC8B7E4-E8EC-2D9F-700E-7FBFC876F9E0}"/>
              </a:ext>
            </a:extLst>
          </p:cNvPr>
          <p:cNvSpPr txBox="1"/>
          <p:nvPr/>
        </p:nvSpPr>
        <p:spPr>
          <a:xfrm>
            <a:off x="398206" y="1626812"/>
            <a:ext cx="11395587" cy="4971297"/>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 </a:t>
            </a:r>
            <a:r>
              <a:rPr lang="it-IT" sz="2000" b="1" kern="100" dirty="0">
                <a:solidFill>
                  <a:srgbClr val="002060"/>
                </a:solidFill>
                <a:latin typeface="Arial" panose="020B0604020202020204" pitchFamily="34" charset="0"/>
                <a:ea typeface="Aptos" panose="020B0004020202020204" pitchFamily="34" charset="0"/>
                <a:cs typeface="Arial" panose="020B0604020202020204" pitchFamily="34" charset="0"/>
              </a:rPr>
              <a:t>necessità</a:t>
            </a: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 </a:t>
            </a:r>
            <a:r>
              <a:rPr lang="it-IT" sz="2000" b="1" kern="100" dirty="0">
                <a:solidFill>
                  <a:srgbClr val="002060"/>
                </a:solidFill>
                <a:latin typeface="Arial" panose="020B0604020202020204" pitchFamily="34" charset="0"/>
                <a:ea typeface="Aptos" panose="020B0004020202020204" pitchFamily="34" charset="0"/>
                <a:cs typeface="Arial" panose="020B0604020202020204" pitchFamily="34" charset="0"/>
              </a:rPr>
              <a:t>disciplina uniforme</a:t>
            </a: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 La raccolta e la conservazione dei metadati devono necessariamente essere disciplinate in modo uniforme rispetto a quanto previsto per lo strumento di provenienza (id est il sistema di posta elettronica) e, quindi, trovano, in ogni caso, il proprio presupposto di liceità nel comma 2</a:t>
            </a:r>
          </a:p>
          <a:p>
            <a:pPr marL="285750" indent="-285750" algn="just">
              <a:lnSpc>
                <a:spcPct val="115000"/>
              </a:lnSpc>
              <a:spcAft>
                <a:spcPts val="800"/>
              </a:spcAft>
              <a:buFont typeface="Arial" panose="020B0604020202020204" pitchFamily="34" charset="0"/>
              <a:buChar char="•"/>
            </a:pP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 </a:t>
            </a:r>
            <a:r>
              <a:rPr lang="it-IT" sz="2000" b="1" kern="100" dirty="0">
                <a:solidFill>
                  <a:srgbClr val="002060"/>
                </a:solidFill>
                <a:latin typeface="Arial" panose="020B0604020202020204" pitchFamily="34" charset="0"/>
                <a:ea typeface="Aptos" panose="020B0004020202020204" pitchFamily="34" charset="0"/>
                <a:cs typeface="Arial" panose="020B0604020202020204" pitchFamily="34" charset="0"/>
              </a:rPr>
              <a:t>durata della conservazione come discrimine della natura di parte dello strumento lavorativo o meno.</a:t>
            </a: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 Ritenere che la posta elettronica costituisca uno strumento utilizzato dal lavoratore per rendere la prestazione lavorativa, ma che i metadati conservino tale connotazione solo nel momento del loro immediato utilizzo e, al più, per 7/9 giorni successivi, perdendola dopo questo limite temporale, è una conclusione priva di fondamento tecnico</a:t>
            </a:r>
          </a:p>
          <a:p>
            <a:pPr marL="285750" indent="-285750" algn="just">
              <a:lnSpc>
                <a:spcPct val="115000"/>
              </a:lnSpc>
              <a:spcAft>
                <a:spcPts val="800"/>
              </a:spcAft>
              <a:buFont typeface="Arial" panose="020B0604020202020204" pitchFamily="34" charset="0"/>
              <a:buChar char="•"/>
            </a:pPr>
            <a:r>
              <a:rPr lang="it-IT" sz="2000" b="1" kern="100" dirty="0">
                <a:solidFill>
                  <a:srgbClr val="002060"/>
                </a:solidFill>
                <a:latin typeface="Arial" panose="020B0604020202020204" pitchFamily="34" charset="0"/>
                <a:ea typeface="Aptos" panose="020B0004020202020204" pitchFamily="34" charset="0"/>
                <a:cs typeface="Arial" panose="020B0604020202020204" pitchFamily="34" charset="0"/>
              </a:rPr>
              <a:t>momento della procedura del comma 1</a:t>
            </a: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 in base al comma 1, per quei sistemi che non si configurano come “strumenti di lavoro”, l’accordo o l’autorizzazione devono perfezionarsi prima dell’installazione</a:t>
            </a:r>
          </a:p>
          <a:p>
            <a:pPr marL="285750" indent="-285750" algn="just">
              <a:lnSpc>
                <a:spcPct val="115000"/>
              </a:lnSpc>
              <a:spcAft>
                <a:spcPts val="800"/>
              </a:spcAft>
              <a:buFont typeface="Arial" panose="020B0604020202020204" pitchFamily="34" charset="0"/>
              <a:buChar char="•"/>
            </a:pPr>
            <a:r>
              <a:rPr lang="it-IT" sz="2000" b="1" kern="100" dirty="0">
                <a:solidFill>
                  <a:srgbClr val="002060"/>
                </a:solidFill>
                <a:latin typeface="Arial" panose="020B0604020202020204" pitchFamily="34" charset="0"/>
                <a:ea typeface="Aptos" panose="020B0004020202020204" pitchFamily="34" charset="0"/>
                <a:cs typeface="Arial" panose="020B0604020202020204" pitchFamily="34" charset="0"/>
              </a:rPr>
              <a:t>d</a:t>
            </a:r>
            <a:r>
              <a:rPr lang="it-IT" sz="2000" b="1"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efinizione precisa di metadato</a:t>
            </a: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 → m</a:t>
            </a:r>
            <a:r>
              <a:rPr lang="it-IT" sz="20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anca</a:t>
            </a:r>
            <a:r>
              <a:rPr lang="it-IT" sz="2000" b="1"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 </a:t>
            </a:r>
          </a:p>
        </p:txBody>
      </p:sp>
      <p:sp>
        <p:nvSpPr>
          <p:cNvPr id="8" name="CasellaDiTesto 7">
            <a:extLst>
              <a:ext uri="{FF2B5EF4-FFF2-40B4-BE49-F238E27FC236}">
                <a16:creationId xmlns:a16="http://schemas.microsoft.com/office/drawing/2014/main" id="{0883A20A-83FE-3C30-D961-1805E9518712}"/>
              </a:ext>
            </a:extLst>
          </p:cNvPr>
          <p:cNvSpPr txBox="1"/>
          <p:nvPr/>
        </p:nvSpPr>
        <p:spPr>
          <a:xfrm>
            <a:off x="2300748" y="886307"/>
            <a:ext cx="6774425" cy="461665"/>
          </a:xfrm>
          <a:prstGeom prst="rect">
            <a:avLst/>
          </a:prstGeom>
          <a:noFill/>
        </p:spPr>
        <p:txBody>
          <a:bodyPr wrap="square">
            <a:spAutoFit/>
          </a:bodyPr>
          <a:lstStyle/>
          <a:p>
            <a:r>
              <a:rPr lang="it-IT" sz="2400" b="1" dirty="0">
                <a:solidFill>
                  <a:srgbClr val="002060"/>
                </a:solidFill>
              </a:rPr>
              <a:t>3. Risposta alla Consultazione 12 aprile 2024 / 4</a:t>
            </a:r>
          </a:p>
        </p:txBody>
      </p:sp>
    </p:spTree>
    <p:extLst>
      <p:ext uri="{BB962C8B-B14F-4D97-AF65-F5344CB8AC3E}">
        <p14:creationId xmlns:p14="http://schemas.microsoft.com/office/powerpoint/2010/main" val="2473839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9F091-6985-0F82-5A6E-BD943D0251DC}"/>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9158073D-F455-D3DB-B0BE-C25AFF5379E4}"/>
              </a:ext>
            </a:extLst>
          </p:cNvPr>
          <p:cNvSpPr txBox="1"/>
          <p:nvPr/>
        </p:nvSpPr>
        <p:spPr>
          <a:xfrm>
            <a:off x="603505" y="2218516"/>
            <a:ext cx="10954512" cy="3439660"/>
          </a:xfrm>
          <a:prstGeom prst="rect">
            <a:avLst/>
          </a:prstGeom>
          <a:noFill/>
        </p:spPr>
        <p:txBody>
          <a:bodyPr wrap="square">
            <a:spAutoFit/>
          </a:bodyPr>
          <a:lstStyle/>
          <a:p>
            <a:pPr marL="285750" indent="-285750" algn="ctr">
              <a:lnSpc>
                <a:spcPct val="115000"/>
              </a:lnSpc>
              <a:spcAft>
                <a:spcPts val="800"/>
              </a:spcAft>
              <a:buFont typeface="Arial" panose="020B0604020202020204" pitchFamily="34" charset="0"/>
              <a:buChar char="•"/>
            </a:pPr>
            <a:r>
              <a:rPr lang="it-IT" sz="2400" b="1" kern="100">
                <a:solidFill>
                  <a:srgbClr val="002060"/>
                </a:solidFill>
                <a:effectLst/>
                <a:latin typeface="Arial" panose="020B0604020202020204" pitchFamily="34" charset="0"/>
                <a:ea typeface="Aptos" panose="020B0004020202020204" pitchFamily="34" charset="0"/>
                <a:cs typeface="Arial" panose="020B0604020202020204" pitchFamily="34" charset="0"/>
              </a:rPr>
              <a:t>definizione precisa di metadati mancante </a:t>
            </a:r>
            <a:r>
              <a:rPr lang="it-IT" sz="2400" b="1" kern="100">
                <a:solidFill>
                  <a:srgbClr val="002060"/>
                </a:solidFill>
                <a:latin typeface="Arial" panose="020B0604020202020204" pitchFamily="34" charset="0"/>
                <a:ea typeface="Aptos" panose="020B0004020202020204" pitchFamily="34" charset="0"/>
                <a:cs typeface="Arial" panose="020B0604020202020204" pitchFamily="34" charset="0"/>
              </a:rPr>
              <a:t>è in contrasto con </a:t>
            </a:r>
          </a:p>
          <a:p>
            <a:pPr marL="285750" indent="-285750" algn="ctr">
              <a:lnSpc>
                <a:spcPct val="115000"/>
              </a:lnSpc>
              <a:spcAft>
                <a:spcPts val="800"/>
              </a:spcAft>
              <a:buFont typeface="Arial" panose="020B0604020202020204" pitchFamily="34" charset="0"/>
              <a:buChar char="•"/>
            </a:pPr>
            <a:endParaRPr lang="it-IT" sz="2400" b="1"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marL="285750" indent="-285750" algn="just">
              <a:lnSpc>
                <a:spcPct val="115000"/>
              </a:lnSpc>
              <a:spcAft>
                <a:spcPts val="800"/>
              </a:spcAft>
              <a:buFont typeface="Arial" panose="020B0604020202020204" pitchFamily="34" charset="0"/>
              <a:buChar char="•"/>
            </a:pPr>
            <a:r>
              <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rPr>
              <a:t>→ i principi costituzionali di legalità e della riserva di legge </a:t>
            </a:r>
          </a:p>
          <a:p>
            <a:pPr marL="285750" indent="-285750" algn="just">
              <a:lnSpc>
                <a:spcPct val="115000"/>
              </a:lnSpc>
              <a:spcAft>
                <a:spcPts val="800"/>
              </a:spcAft>
              <a:buFont typeface="Arial" panose="020B0604020202020204" pitchFamily="34" charset="0"/>
              <a:buChar char="•"/>
            </a:pPr>
            <a:endPar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marL="285750" indent="-285750" algn="just">
              <a:lnSpc>
                <a:spcPct val="115000"/>
              </a:lnSpc>
              <a:spcAft>
                <a:spcPts val="800"/>
              </a:spcAft>
              <a:buFont typeface="Arial" panose="020B0604020202020204" pitchFamily="34" charset="0"/>
              <a:buChar char="•"/>
            </a:pPr>
            <a:r>
              <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rPr>
              <a:t>→ il divieto di interpretazione analogica </a:t>
            </a:r>
            <a:r>
              <a:rPr lang="it-IT" sz="2400" i="1" kern="100">
                <a:solidFill>
                  <a:srgbClr val="002060"/>
                </a:solidFill>
                <a:effectLst/>
                <a:latin typeface="Arial" panose="020B0604020202020204" pitchFamily="34" charset="0"/>
                <a:ea typeface="Aptos" panose="020B0004020202020204" pitchFamily="34" charset="0"/>
                <a:cs typeface="Arial" panose="020B0604020202020204" pitchFamily="34" charset="0"/>
              </a:rPr>
              <a:t>in </a:t>
            </a:r>
            <a:r>
              <a:rPr lang="it-IT" sz="2400" i="1" kern="100" err="1">
                <a:solidFill>
                  <a:srgbClr val="002060"/>
                </a:solidFill>
                <a:effectLst/>
                <a:latin typeface="Arial" panose="020B0604020202020204" pitchFamily="34" charset="0"/>
                <a:ea typeface="Aptos" panose="020B0004020202020204" pitchFamily="34" charset="0"/>
                <a:cs typeface="Arial" panose="020B0604020202020204" pitchFamily="34" charset="0"/>
              </a:rPr>
              <a:t>malam</a:t>
            </a:r>
            <a:r>
              <a:rPr lang="it-IT" sz="2400" i="1" kern="100">
                <a:solidFill>
                  <a:srgbClr val="002060"/>
                </a:solidFill>
                <a:effectLst/>
                <a:latin typeface="Arial" panose="020B0604020202020204" pitchFamily="34" charset="0"/>
                <a:ea typeface="Aptos" panose="020B0004020202020204" pitchFamily="34" charset="0"/>
                <a:cs typeface="Arial" panose="020B0604020202020204" pitchFamily="34" charset="0"/>
              </a:rPr>
              <a:t> </a:t>
            </a:r>
            <a:r>
              <a:rPr lang="it-IT" sz="2400" i="1" kern="100" err="1">
                <a:solidFill>
                  <a:srgbClr val="002060"/>
                </a:solidFill>
                <a:effectLst/>
                <a:latin typeface="Arial" panose="020B0604020202020204" pitchFamily="34" charset="0"/>
                <a:ea typeface="Aptos" panose="020B0004020202020204" pitchFamily="34" charset="0"/>
                <a:cs typeface="Arial" panose="020B0604020202020204" pitchFamily="34" charset="0"/>
              </a:rPr>
              <a:t>partem</a:t>
            </a:r>
            <a:r>
              <a:rPr lang="it-IT" sz="2400" i="1" kern="100">
                <a:solidFill>
                  <a:srgbClr val="002060"/>
                </a:solidFill>
                <a:effectLst/>
                <a:latin typeface="Arial" panose="020B0604020202020204" pitchFamily="34" charset="0"/>
                <a:ea typeface="Aptos" panose="020B0004020202020204" pitchFamily="34" charset="0"/>
                <a:cs typeface="Arial" panose="020B0604020202020204" pitchFamily="34" charset="0"/>
              </a:rPr>
              <a:t> </a:t>
            </a:r>
            <a:r>
              <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rPr>
              <a:t>previsto ex art.. 14 Preleggi e dall’art. 1 C.P., e fondato, a livello costituzionale, sul principio di legalità di cui all'art. 25, comma 2, della Costituzione</a:t>
            </a:r>
          </a:p>
        </p:txBody>
      </p:sp>
      <p:sp>
        <p:nvSpPr>
          <p:cNvPr id="8" name="CasellaDiTesto 7">
            <a:extLst>
              <a:ext uri="{FF2B5EF4-FFF2-40B4-BE49-F238E27FC236}">
                <a16:creationId xmlns:a16="http://schemas.microsoft.com/office/drawing/2014/main" id="{03EE5DA4-7FAC-9D38-4B1A-F4EF6D3C5DED}"/>
              </a:ext>
            </a:extLst>
          </p:cNvPr>
          <p:cNvSpPr txBox="1"/>
          <p:nvPr/>
        </p:nvSpPr>
        <p:spPr>
          <a:xfrm>
            <a:off x="2346468" y="1030652"/>
            <a:ext cx="6774425" cy="461665"/>
          </a:xfrm>
          <a:prstGeom prst="rect">
            <a:avLst/>
          </a:prstGeom>
          <a:noFill/>
        </p:spPr>
        <p:txBody>
          <a:bodyPr wrap="square">
            <a:spAutoFit/>
          </a:bodyPr>
          <a:lstStyle/>
          <a:p>
            <a:r>
              <a:rPr lang="it-IT" sz="2400" b="1" dirty="0">
                <a:solidFill>
                  <a:srgbClr val="002060"/>
                </a:solidFill>
              </a:rPr>
              <a:t>3. Risposta alla Consultazione 12 aprile 2024 / 5</a:t>
            </a:r>
          </a:p>
        </p:txBody>
      </p:sp>
    </p:spTree>
    <p:extLst>
      <p:ext uri="{BB962C8B-B14F-4D97-AF65-F5344CB8AC3E}">
        <p14:creationId xmlns:p14="http://schemas.microsoft.com/office/powerpoint/2010/main" val="1317794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4B1420-517C-D25F-F29B-7404A28D1035}"/>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0E03977C-5686-17D9-4F0C-ADE1801E996F}"/>
              </a:ext>
            </a:extLst>
          </p:cNvPr>
          <p:cNvSpPr txBox="1"/>
          <p:nvPr/>
        </p:nvSpPr>
        <p:spPr>
          <a:xfrm>
            <a:off x="398206" y="1427704"/>
            <a:ext cx="11395587" cy="4617354"/>
          </a:xfrm>
          <a:prstGeom prst="rect">
            <a:avLst/>
          </a:prstGeom>
          <a:noFill/>
        </p:spPr>
        <p:txBody>
          <a:bodyPr wrap="square">
            <a:spAutoFit/>
          </a:bodyPr>
          <a:lstStyle/>
          <a:p>
            <a:pPr algn="ctr">
              <a:lnSpc>
                <a:spcPct val="115000"/>
              </a:lnSpc>
              <a:spcAft>
                <a:spcPts val="800"/>
              </a:spcAft>
            </a:pPr>
            <a:r>
              <a:rPr lang="it-IT" sz="2000" b="1" kern="100">
                <a:solidFill>
                  <a:srgbClr val="002060"/>
                </a:solidFill>
                <a:latin typeface="Arial" panose="020B0604020202020204" pitchFamily="34" charset="0"/>
                <a:ea typeface="Aptos" panose="020B0004020202020204" pitchFamily="34" charset="0"/>
                <a:cs typeface="Arial" panose="020B0604020202020204" pitchFamily="34" charset="0"/>
              </a:rPr>
              <a:t>Soluzione di Confindustria </a:t>
            </a:r>
          </a:p>
          <a:p>
            <a:pPr marL="285750" indent="-28575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rispetto del principio di limitazione della conservazione, ricorso a strumenti di valutazione preliminare (c.d. DPIA) e trasparenza nei confronti dei lavoratori:</a:t>
            </a:r>
          </a:p>
          <a:p>
            <a:pPr marL="285750" indent="-28575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tali esigenze sono assicurate dall’art. 4, comma 3, Statuto, che subordina l’utilizzo delle informazioni raccolte ex </a:t>
            </a:r>
            <a:r>
              <a:rPr lang="it-IT" sz="2000" kern="100" err="1">
                <a:solidFill>
                  <a:srgbClr val="002060"/>
                </a:solidFill>
                <a:latin typeface="Arial" panose="020B0604020202020204" pitchFamily="34" charset="0"/>
                <a:ea typeface="Aptos" panose="020B0004020202020204" pitchFamily="34" charset="0"/>
                <a:cs typeface="Arial" panose="020B0604020202020204" pitchFamily="34" charset="0"/>
              </a:rPr>
              <a:t>multis</a:t>
            </a: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 dagli strumenti di lavoro, al rispetto della normativa privacy e alla preventiva adeguata informazione dei lavoratori: pertanto è nella attuazione di tale previsione – e non del comma 1 – che deve essere assicurata la tutela della riservatezza dei lavoratori nell’utilizzo della posta elettronica aziendale, anche in base aspecifiche indicazioni del Garante.</a:t>
            </a:r>
          </a:p>
          <a:p>
            <a:pPr marL="285750" indent="-28575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In un’ottica di accountability - principio di responsabilizzazione-  su cui si fonda l’intera struttura del GDPR e si poggia la compliance in materia di protezione dei dati personali - non deve essere stabilito un termine di conservazione dei metadati degli account dei servizi di posta elettronica dei lavoratori unico e indistintamente applicabile a tutte le organizzazioni.</a:t>
            </a:r>
          </a:p>
        </p:txBody>
      </p:sp>
      <p:sp>
        <p:nvSpPr>
          <p:cNvPr id="8" name="CasellaDiTesto 7">
            <a:extLst>
              <a:ext uri="{FF2B5EF4-FFF2-40B4-BE49-F238E27FC236}">
                <a16:creationId xmlns:a16="http://schemas.microsoft.com/office/drawing/2014/main" id="{926AAB18-FE94-624D-80AC-F45A685ED9A6}"/>
              </a:ext>
            </a:extLst>
          </p:cNvPr>
          <p:cNvSpPr txBox="1"/>
          <p:nvPr/>
        </p:nvSpPr>
        <p:spPr>
          <a:xfrm>
            <a:off x="2389239" y="453688"/>
            <a:ext cx="6774425" cy="461665"/>
          </a:xfrm>
          <a:prstGeom prst="rect">
            <a:avLst/>
          </a:prstGeom>
          <a:noFill/>
        </p:spPr>
        <p:txBody>
          <a:bodyPr wrap="square">
            <a:spAutoFit/>
          </a:bodyPr>
          <a:lstStyle/>
          <a:p>
            <a:r>
              <a:rPr lang="it-IT" sz="2400" b="1" dirty="0">
                <a:solidFill>
                  <a:srgbClr val="002060"/>
                </a:solidFill>
              </a:rPr>
              <a:t>3. Risposta alla Consultazione 12 aprile 2024 / 6</a:t>
            </a:r>
          </a:p>
        </p:txBody>
      </p:sp>
    </p:spTree>
    <p:extLst>
      <p:ext uri="{BB962C8B-B14F-4D97-AF65-F5344CB8AC3E}">
        <p14:creationId xmlns:p14="http://schemas.microsoft.com/office/powerpoint/2010/main" val="23307870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E8016C-65E6-A2D2-9536-51E3280E2B4A}"/>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53890BEA-C080-2B2F-6E27-4F529710A368}"/>
              </a:ext>
            </a:extLst>
          </p:cNvPr>
          <p:cNvSpPr txBox="1"/>
          <p:nvPr/>
        </p:nvSpPr>
        <p:spPr>
          <a:xfrm>
            <a:off x="398206" y="1550456"/>
            <a:ext cx="11395587" cy="4832733"/>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In forza del principio di responsabilizzazione, spetta a ciascun datore di lavoro determinare, anche in ragione del contesto di riferimento e specifiche e legittime esigenze gestionali - tra cui, anche la necessità di ottemperare a specifici obblighi normativi e principi generali - un termine di conservazione dei metadati proporzionato e congruo, che sia giustificabile in ragione delle finalità per le quali i dati personali sono trattati c.d. principio di limitazione della conservazione ex art. 5, par. 1, lett. e) del GDPR).</a:t>
            </a:r>
          </a:p>
          <a:p>
            <a:pPr marL="285750" indent="-285750" algn="just">
              <a:lnSpc>
                <a:spcPct val="115000"/>
              </a:lnSpc>
              <a:spcAft>
                <a:spcPts val="800"/>
              </a:spcAft>
              <a:buFont typeface="Arial" panose="020B0604020202020204" pitchFamily="34" charset="0"/>
              <a:buChar char="•"/>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il principio di limitazione della conservazione richiede al titolare del trattamento non già di fissare una data di scadenza predeterminata alla conservazione dei dati in forma personale, quanto piuttosto di legare a una finalità la conservazione stessa:</a:t>
            </a:r>
          </a:p>
          <a:p>
            <a:pPr marL="285750" indent="-285750" algn="just">
              <a:lnSpc>
                <a:spcPct val="115000"/>
              </a:lnSpc>
              <a:spcAft>
                <a:spcPts val="800"/>
              </a:spcAft>
              <a:buFont typeface="Arial" panose="020B0604020202020204" pitchFamily="34" charset="0"/>
              <a:buChar char="•"/>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la conservazione dei dati è lecita fintantoché la finalità alla quale la stessa è strettamente connessa risulta attuale e spetta al titolare del trattamento fissare - oltre che dimostrare, laddove richiesto - i criteri e i termini temporali di conservazione dei dati</a:t>
            </a:r>
          </a:p>
          <a:p>
            <a:pPr marL="285750" indent="-285750" algn="just">
              <a:lnSpc>
                <a:spcPct val="115000"/>
              </a:lnSpc>
              <a:spcAft>
                <a:spcPts val="800"/>
              </a:spcAft>
              <a:buFont typeface="Arial" panose="020B0604020202020204" pitchFamily="34" charset="0"/>
              <a:buChar char="•"/>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La determinazione di un </a:t>
            </a:r>
            <a:r>
              <a:rPr lang="it-IT" u="sng" kern="100">
                <a:solidFill>
                  <a:srgbClr val="002060"/>
                </a:solidFill>
                <a:effectLst/>
                <a:latin typeface="Arial" panose="020B0604020202020204" pitchFamily="34" charset="0"/>
                <a:ea typeface="Aptos" panose="020B0004020202020204" pitchFamily="34" charset="0"/>
                <a:cs typeface="Arial" panose="020B0604020202020204" pitchFamily="34" charset="0"/>
              </a:rPr>
              <a:t>congruo termine </a:t>
            </a: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per la conservazione dei metadati non può essere lasciata una decisione basata su standard fissi ma deve essere il risultato di un’analisi dettagliata del contesto operativo e dei rischi specifici associati al trattamento </a:t>
            </a:r>
          </a:p>
        </p:txBody>
      </p:sp>
      <p:sp>
        <p:nvSpPr>
          <p:cNvPr id="8" name="CasellaDiTesto 7">
            <a:extLst>
              <a:ext uri="{FF2B5EF4-FFF2-40B4-BE49-F238E27FC236}">
                <a16:creationId xmlns:a16="http://schemas.microsoft.com/office/drawing/2014/main" id="{2E111890-4F68-529B-6B37-95D4DAD11430}"/>
              </a:ext>
            </a:extLst>
          </p:cNvPr>
          <p:cNvSpPr txBox="1"/>
          <p:nvPr/>
        </p:nvSpPr>
        <p:spPr>
          <a:xfrm>
            <a:off x="2408903" y="611003"/>
            <a:ext cx="6774425" cy="461665"/>
          </a:xfrm>
          <a:prstGeom prst="rect">
            <a:avLst/>
          </a:prstGeom>
          <a:noFill/>
        </p:spPr>
        <p:txBody>
          <a:bodyPr wrap="square">
            <a:spAutoFit/>
          </a:bodyPr>
          <a:lstStyle/>
          <a:p>
            <a:r>
              <a:rPr lang="it-IT" sz="2400" b="1" dirty="0">
                <a:solidFill>
                  <a:srgbClr val="002060"/>
                </a:solidFill>
              </a:rPr>
              <a:t>3. Risposta alla Consultazione 12 aprile 2024 / 7</a:t>
            </a:r>
          </a:p>
        </p:txBody>
      </p:sp>
    </p:spTree>
    <p:extLst>
      <p:ext uri="{BB962C8B-B14F-4D97-AF65-F5344CB8AC3E}">
        <p14:creationId xmlns:p14="http://schemas.microsoft.com/office/powerpoint/2010/main" val="33289728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20C90-304C-8B43-7AED-55130D37B57B}"/>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ADCC00E2-2B7D-45E7-165B-052739729928}"/>
              </a:ext>
            </a:extLst>
          </p:cNvPr>
          <p:cNvSpPr txBox="1"/>
          <p:nvPr/>
        </p:nvSpPr>
        <p:spPr>
          <a:xfrm>
            <a:off x="398206" y="2202895"/>
            <a:ext cx="11395587" cy="3433697"/>
          </a:xfrm>
          <a:prstGeom prst="rect">
            <a:avLst/>
          </a:prstGeom>
          <a:noFill/>
        </p:spPr>
        <p:txBody>
          <a:bodyPr wrap="square">
            <a:spAutoFit/>
          </a:bodyPr>
          <a:lstStyle/>
          <a:p>
            <a:pPr algn="just">
              <a:lnSpc>
                <a:spcPct val="115000"/>
              </a:lnSpc>
              <a:spcAft>
                <a:spcPts val="800"/>
              </a:spcAft>
            </a:pPr>
            <a:r>
              <a:rPr lang="it-IT" sz="2800" kern="100">
                <a:solidFill>
                  <a:srgbClr val="002060"/>
                </a:solidFill>
                <a:latin typeface="Arial" panose="020B0604020202020204" pitchFamily="34" charset="0"/>
                <a:ea typeface="Aptos" panose="020B0004020202020204" pitchFamily="34" charset="0"/>
                <a:cs typeface="Arial" panose="020B0604020202020204" pitchFamily="34" charset="0"/>
              </a:rPr>
              <a:t>n</a:t>
            </a:r>
            <a:r>
              <a:rPr lang="it-IT" sz="2800" kern="100">
                <a:solidFill>
                  <a:srgbClr val="002060"/>
                </a:solidFill>
                <a:effectLst/>
                <a:latin typeface="Arial" panose="020B0604020202020204" pitchFamily="34" charset="0"/>
                <a:ea typeface="Aptos" panose="020B0004020202020204" pitchFamily="34" charset="0"/>
                <a:cs typeface="Arial" panose="020B0604020202020204" pitchFamily="34" charset="0"/>
              </a:rPr>
              <a:t>el nuovo Provvedimento, il Garante privacy rivede le indicazioni sulla conservazione dei metadati, chiarendone</a:t>
            </a:r>
          </a:p>
          <a:p>
            <a:pPr algn="just">
              <a:lnSpc>
                <a:spcPct val="115000"/>
              </a:lnSpc>
              <a:spcAft>
                <a:spcPts val="800"/>
              </a:spcAft>
            </a:pPr>
            <a:endParaRPr lang="it-IT" sz="28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marL="285750" indent="-285750" algn="just">
              <a:lnSpc>
                <a:spcPct val="115000"/>
              </a:lnSpc>
              <a:spcAft>
                <a:spcPts val="800"/>
              </a:spcAft>
              <a:buFont typeface="Arial" panose="020B0604020202020204" pitchFamily="34" charset="0"/>
              <a:buChar char="•"/>
            </a:pPr>
            <a:r>
              <a:rPr lang="it-IT" sz="2800" kern="100">
                <a:solidFill>
                  <a:srgbClr val="002060"/>
                </a:solidFill>
                <a:effectLst/>
                <a:latin typeface="Arial" panose="020B0604020202020204" pitchFamily="34" charset="0"/>
                <a:ea typeface="Aptos" panose="020B0004020202020204" pitchFamily="34" charset="0"/>
                <a:cs typeface="Arial" panose="020B0604020202020204" pitchFamily="34" charset="0"/>
              </a:rPr>
              <a:t>perimetro applicativo</a:t>
            </a:r>
          </a:p>
          <a:p>
            <a:pPr marL="285750" indent="-285750" algn="just">
              <a:lnSpc>
                <a:spcPct val="115000"/>
              </a:lnSpc>
              <a:spcAft>
                <a:spcPts val="800"/>
              </a:spcAft>
              <a:buFont typeface="Arial" panose="020B0604020202020204" pitchFamily="34" charset="0"/>
              <a:buChar char="•"/>
            </a:pPr>
            <a:r>
              <a:rPr lang="it-IT" sz="2800" kern="100">
                <a:solidFill>
                  <a:srgbClr val="002060"/>
                </a:solidFill>
                <a:effectLst/>
                <a:latin typeface="Arial" panose="020B0604020202020204" pitchFamily="34" charset="0"/>
                <a:ea typeface="Aptos" panose="020B0004020202020204" pitchFamily="34" charset="0"/>
                <a:cs typeface="Arial" panose="020B0604020202020204" pitchFamily="34" charset="0"/>
              </a:rPr>
              <a:t>ratio </a:t>
            </a:r>
          </a:p>
          <a:p>
            <a:pPr marL="285750" indent="-285750" algn="just">
              <a:lnSpc>
                <a:spcPct val="115000"/>
              </a:lnSpc>
              <a:spcAft>
                <a:spcPts val="800"/>
              </a:spcAft>
              <a:buFont typeface="Arial" panose="020B0604020202020204" pitchFamily="34" charset="0"/>
              <a:buChar char="•"/>
            </a:pPr>
            <a:r>
              <a:rPr lang="it-IT" sz="2800" kern="100">
                <a:solidFill>
                  <a:srgbClr val="002060"/>
                </a:solidFill>
                <a:effectLst/>
                <a:latin typeface="Arial" panose="020B0604020202020204" pitchFamily="34" charset="0"/>
                <a:ea typeface="Aptos" panose="020B0004020202020204" pitchFamily="34" charset="0"/>
                <a:cs typeface="Arial" panose="020B0604020202020204" pitchFamily="34" charset="0"/>
              </a:rPr>
              <a:t>natura</a:t>
            </a:r>
          </a:p>
        </p:txBody>
      </p:sp>
      <p:sp>
        <p:nvSpPr>
          <p:cNvPr id="8" name="CasellaDiTesto 7">
            <a:extLst>
              <a:ext uri="{FF2B5EF4-FFF2-40B4-BE49-F238E27FC236}">
                <a16:creationId xmlns:a16="http://schemas.microsoft.com/office/drawing/2014/main" id="{1C5F6B5B-3217-456E-0351-03B4ADD464A8}"/>
              </a:ext>
            </a:extLst>
          </p:cNvPr>
          <p:cNvSpPr txBox="1"/>
          <p:nvPr/>
        </p:nvSpPr>
        <p:spPr>
          <a:xfrm>
            <a:off x="1418008" y="1122281"/>
            <a:ext cx="9153144" cy="461665"/>
          </a:xfrm>
          <a:prstGeom prst="rect">
            <a:avLst/>
          </a:prstGeom>
          <a:noFill/>
        </p:spPr>
        <p:txBody>
          <a:bodyPr wrap="square">
            <a:spAutoFit/>
          </a:bodyPr>
          <a:lstStyle/>
          <a:p>
            <a:r>
              <a:rPr lang="it-IT" sz="2400" b="1">
                <a:solidFill>
                  <a:srgbClr val="002060"/>
                </a:solidFill>
              </a:rPr>
              <a:t>4. Il secondo provvedimento del garante 6 giugno 2024, n. 364 / 1</a:t>
            </a:r>
          </a:p>
        </p:txBody>
      </p:sp>
    </p:spTree>
    <p:extLst>
      <p:ext uri="{BB962C8B-B14F-4D97-AF65-F5344CB8AC3E}">
        <p14:creationId xmlns:p14="http://schemas.microsoft.com/office/powerpoint/2010/main" val="345409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0DB13E-A666-D418-3E79-DBEE37EB1B0F}"/>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E5764673-DB8F-E880-0E0E-C56ED43083E0}"/>
              </a:ext>
            </a:extLst>
          </p:cNvPr>
          <p:cNvSpPr txBox="1"/>
          <p:nvPr/>
        </p:nvSpPr>
        <p:spPr>
          <a:xfrm>
            <a:off x="471358" y="1635967"/>
            <a:ext cx="11395587" cy="4687565"/>
          </a:xfrm>
          <a:prstGeom prst="rect">
            <a:avLst/>
          </a:prstGeom>
          <a:noFill/>
        </p:spPr>
        <p:txBody>
          <a:bodyPr wrap="square">
            <a:spAutoFit/>
          </a:bodyPr>
          <a:lstStyle/>
          <a:p>
            <a:pPr algn="ctr">
              <a:lnSpc>
                <a:spcPct val="115000"/>
              </a:lnSpc>
              <a:spcAft>
                <a:spcPts val="800"/>
              </a:spcAft>
            </a:pPr>
            <a:r>
              <a:rPr lang="it-IT" sz="2000" b="1" kern="100">
                <a:solidFill>
                  <a:srgbClr val="002060"/>
                </a:solidFill>
                <a:effectLst/>
                <a:latin typeface="Arial" panose="020B0604020202020204" pitchFamily="34" charset="0"/>
                <a:ea typeface="Aptos" panose="020B0004020202020204" pitchFamily="34" charset="0"/>
                <a:cs typeface="Arial" panose="020B0604020202020204" pitchFamily="34" charset="0"/>
              </a:rPr>
              <a:t>nuova definizione di Metadati e precisazione:</a:t>
            </a:r>
          </a:p>
          <a:p>
            <a:pPr algn="ctr">
              <a:lnSpc>
                <a:spcPct val="115000"/>
              </a:lnSpc>
              <a:spcAft>
                <a:spcPts val="800"/>
              </a:spcAft>
            </a:pPr>
            <a:r>
              <a:rPr lang="it-IT" sz="2000" b="1" kern="100">
                <a:solidFill>
                  <a:srgbClr val="002060"/>
                </a:solidFill>
                <a:latin typeface="Arial" panose="020B0604020202020204" pitchFamily="34" charset="0"/>
                <a:ea typeface="Aptos" panose="020B0004020202020204" pitchFamily="34" charset="0"/>
                <a:cs typeface="Arial" panose="020B0604020202020204" pitchFamily="34" charset="0"/>
              </a:rPr>
              <a:t>non riguarda: </a:t>
            </a:r>
            <a:endParaRPr lang="it-IT" sz="2000" b="1"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marL="285750" indent="-285750" algn="just">
              <a:lnSpc>
                <a:spcPct val="115000"/>
              </a:lnSpc>
              <a:spcAft>
                <a:spcPts val="800"/>
              </a:spcAft>
              <a:buFont typeface="Arial" panose="020B0604020202020204" pitchFamily="34" charset="0"/>
              <a:buChar char="•"/>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la gestione della posta elettronica data in uso ai lavoratori, quanto, piuttosto, la gestione dei cc.dd. “</a:t>
            </a:r>
            <a:r>
              <a:rPr lang="it-IT" u="sng" kern="100">
                <a:solidFill>
                  <a:srgbClr val="002060"/>
                </a:solidFill>
                <a:effectLst/>
                <a:latin typeface="Arial" panose="020B0604020202020204" pitchFamily="34" charset="0"/>
                <a:ea typeface="Aptos" panose="020B0004020202020204" pitchFamily="34" charset="0"/>
                <a:cs typeface="Arial" panose="020B0604020202020204" pitchFamily="34" charset="0"/>
              </a:rPr>
              <a:t>log di trasporto</a:t>
            </a: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quelle informazioni raccolte automaticamente dai sistemi di posta elettronica e funzionali a garantire le operazioni di invio e recapito delle e-mail</a:t>
            </a:r>
          </a:p>
          <a:p>
            <a:pPr marL="285750" indent="-285750" algn="just">
              <a:lnSpc>
                <a:spcPct val="115000"/>
              </a:lnSpc>
              <a:spcAft>
                <a:spcPts val="800"/>
              </a:spcAft>
              <a:buFont typeface="Arial" panose="020B0604020202020204" pitchFamily="34" charset="0"/>
              <a:buChar char="•"/>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non vanno confusi con le informazioni contenute nei messaggi di posta elettronica nella loro </a:t>
            </a:r>
            <a:r>
              <a:rPr lang="it-IT" u="sng" kern="100">
                <a:solidFill>
                  <a:srgbClr val="002060"/>
                </a:solidFill>
                <a:effectLst/>
                <a:latin typeface="Arial" panose="020B0604020202020204" pitchFamily="34" charset="0"/>
                <a:ea typeface="Aptos" panose="020B0004020202020204" pitchFamily="34" charset="0"/>
                <a:cs typeface="Arial" panose="020B0604020202020204" pitchFamily="34" charset="0"/>
              </a:rPr>
              <a:t>“body-part” (corpo del messaggio) </a:t>
            </a: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o anche in essi integrate - ancorché talvolta non immediatamente visibili agli utenti dei software “client” di posta elettronica </a:t>
            </a:r>
            <a:r>
              <a:rPr lang="it-IT" u="sng" kern="100">
                <a:solidFill>
                  <a:srgbClr val="002060"/>
                </a:solidFill>
                <a:effectLst/>
                <a:latin typeface="Arial" panose="020B0604020202020204" pitchFamily="34" charset="0"/>
                <a:ea typeface="Aptos" panose="020B0004020202020204" pitchFamily="34" charset="0"/>
                <a:cs typeface="Arial" panose="020B0604020202020204" pitchFamily="34" charset="0"/>
              </a:rPr>
              <a:t>(i cosiddetti MUA - Mail User Agent) </a:t>
            </a: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a formare il cosiddetto </a:t>
            </a:r>
            <a:r>
              <a:rPr lang="it-IT" u="sng" kern="100" err="1">
                <a:solidFill>
                  <a:srgbClr val="002060"/>
                </a:solidFill>
                <a:effectLst/>
                <a:latin typeface="Arial" panose="020B0604020202020204" pitchFamily="34" charset="0"/>
                <a:ea typeface="Aptos" panose="020B0004020202020204" pitchFamily="34" charset="0"/>
                <a:cs typeface="Arial" panose="020B0604020202020204" pitchFamily="34" charset="0"/>
              </a:rPr>
              <a:t>envelope</a:t>
            </a: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ovvero l’insieme delle intestazioni tecniche strutturate che documentano l’instradamento del messaggio, la sua provenienza e altri parametri tecnici. </a:t>
            </a:r>
          </a:p>
          <a:p>
            <a:pPr marL="285750" indent="-285750" algn="just">
              <a:lnSpc>
                <a:spcPct val="115000"/>
              </a:lnSpc>
              <a:spcAft>
                <a:spcPts val="800"/>
              </a:spcAft>
              <a:buFont typeface="Arial" panose="020B0604020202020204" pitchFamily="34" charset="0"/>
              <a:buChar char="•"/>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le informazioni contenute nell</a:t>
            </a:r>
            <a:r>
              <a:rPr lang="it-IT" u="sng" kern="100">
                <a:solidFill>
                  <a:srgbClr val="002060"/>
                </a:solidFill>
                <a:effectLst/>
                <a:latin typeface="Arial" panose="020B0604020202020204" pitchFamily="34" charset="0"/>
                <a:ea typeface="Aptos" panose="020B0004020202020204" pitchFamily="34" charset="0"/>
                <a:cs typeface="Arial" panose="020B0604020202020204" pitchFamily="34" charset="0"/>
              </a:rPr>
              <a:t>’</a:t>
            </a:r>
            <a:r>
              <a:rPr lang="it-IT" u="sng" kern="100" err="1">
                <a:solidFill>
                  <a:srgbClr val="002060"/>
                </a:solidFill>
                <a:effectLst/>
                <a:latin typeface="Arial" panose="020B0604020202020204" pitchFamily="34" charset="0"/>
                <a:ea typeface="Aptos" panose="020B0004020202020204" pitchFamily="34" charset="0"/>
                <a:cs typeface="Arial" panose="020B0604020202020204" pitchFamily="34" charset="0"/>
              </a:rPr>
              <a:t>envelope</a:t>
            </a: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ancorché corrispondenti a metadati registrati automaticamente nei log dei servizi di posta, sono inscindibili dal messaggio di cui fanno parte integrante e che rimane sotto l’esclusivo controllo dell’utente, sia esso il mittente o il destinatario dei messaggi</a:t>
            </a:r>
          </a:p>
        </p:txBody>
      </p:sp>
      <p:sp>
        <p:nvSpPr>
          <p:cNvPr id="8" name="CasellaDiTesto 7">
            <a:extLst>
              <a:ext uri="{FF2B5EF4-FFF2-40B4-BE49-F238E27FC236}">
                <a16:creationId xmlns:a16="http://schemas.microsoft.com/office/drawing/2014/main" id="{23A392A5-74D0-E753-28B2-1D41188CDBF4}"/>
              </a:ext>
            </a:extLst>
          </p:cNvPr>
          <p:cNvSpPr txBox="1"/>
          <p:nvPr/>
        </p:nvSpPr>
        <p:spPr>
          <a:xfrm>
            <a:off x="1408176" y="886307"/>
            <a:ext cx="9153144" cy="461665"/>
          </a:xfrm>
          <a:prstGeom prst="rect">
            <a:avLst/>
          </a:prstGeom>
          <a:noFill/>
        </p:spPr>
        <p:txBody>
          <a:bodyPr wrap="square">
            <a:spAutoFit/>
          </a:bodyPr>
          <a:lstStyle/>
          <a:p>
            <a:r>
              <a:rPr lang="it-IT" sz="2400" b="1">
                <a:solidFill>
                  <a:srgbClr val="002060"/>
                </a:solidFill>
              </a:rPr>
              <a:t>4. Il secondo provvedimento del garante 6 giugno 2024, n. 364 / 2</a:t>
            </a:r>
          </a:p>
        </p:txBody>
      </p:sp>
    </p:spTree>
    <p:extLst>
      <p:ext uri="{BB962C8B-B14F-4D97-AF65-F5344CB8AC3E}">
        <p14:creationId xmlns:p14="http://schemas.microsoft.com/office/powerpoint/2010/main" val="3936181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66D5D27A-5C9E-9D21-10B6-4C0DDA174A10}"/>
              </a:ext>
            </a:extLst>
          </p:cNvPr>
          <p:cNvSpPr txBox="1"/>
          <p:nvPr/>
        </p:nvSpPr>
        <p:spPr>
          <a:xfrm>
            <a:off x="275303" y="1726034"/>
            <a:ext cx="11395587" cy="4924553"/>
          </a:xfrm>
          <a:prstGeom prst="rect">
            <a:avLst/>
          </a:prstGeom>
          <a:noFill/>
        </p:spPr>
        <p:txBody>
          <a:bodyPr wrap="square">
            <a:spAutoFit/>
          </a:bodyPr>
          <a:lstStyle/>
          <a:p>
            <a:pPr algn="ctr">
              <a:lnSpc>
                <a:spcPct val="115000"/>
              </a:lnSpc>
              <a:spcAft>
                <a:spcPts val="800"/>
              </a:spcAft>
            </a:pPr>
            <a:r>
              <a:rPr lang="it-IT" sz="1800" b="1" kern="100">
                <a:solidFill>
                  <a:srgbClr val="002060"/>
                </a:solidFill>
                <a:effectLst/>
                <a:latin typeface="Arial" panose="020B0604020202020204" pitchFamily="34" charset="0"/>
                <a:ea typeface="Aptos" panose="020B0004020202020204" pitchFamily="34" charset="0"/>
                <a:cs typeface="Arial" panose="020B0604020202020204" pitchFamily="34" charset="0"/>
              </a:rPr>
              <a:t>Provvedimento del 5 marzo 2007 [doc web 1387978]</a:t>
            </a:r>
          </a:p>
          <a:p>
            <a:pPr algn="just">
              <a:lnSpc>
                <a:spcPct val="115000"/>
              </a:lnSpc>
              <a:spcAft>
                <a:spcPts val="800"/>
              </a:spcAft>
            </a:pPr>
            <a:endParaRPr lang="it-IT"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1800" kern="100">
                <a:solidFill>
                  <a:srgbClr val="002060"/>
                </a:solidFill>
                <a:effectLst/>
                <a:latin typeface="Arial" panose="020B0604020202020204" pitchFamily="34" charset="0"/>
                <a:ea typeface="Aptos" panose="020B0004020202020204" pitchFamily="34" charset="0"/>
                <a:cs typeface="Arial" panose="020B0604020202020204" pitchFamily="34" charset="0"/>
              </a:rPr>
              <a:t> il Garante emana, per la prima volta in maniera organica, le “Linee guida per posta elettronica e internet” </a:t>
            </a:r>
          </a:p>
          <a:p>
            <a:pPr algn="just">
              <a:lnSpc>
                <a:spcPct val="115000"/>
              </a:lnSpc>
              <a:spcAft>
                <a:spcPts val="800"/>
              </a:spcAft>
            </a:pPr>
            <a:r>
              <a:rPr lang="it-IT" sz="1800" kern="100">
                <a:solidFill>
                  <a:srgbClr val="002060"/>
                </a:solidFill>
                <a:effectLst/>
                <a:latin typeface="Arial" panose="020B0604020202020204" pitchFamily="34" charset="0"/>
                <a:ea typeface="Aptos" panose="020B0004020202020204" pitchFamily="34" charset="0"/>
                <a:cs typeface="Arial" panose="020B0604020202020204" pitchFamily="34" charset="0"/>
              </a:rPr>
              <a:t>in sintesi affermano che </a:t>
            </a:r>
          </a:p>
          <a:p>
            <a:pPr marL="285750" indent="-285750" algn="just">
              <a:lnSpc>
                <a:spcPct val="115000"/>
              </a:lnSpc>
              <a:spcAft>
                <a:spcPts val="800"/>
              </a:spcAft>
              <a:buFont typeface="Arial" panose="020B0604020202020204" pitchFamily="34" charset="0"/>
              <a:buChar char="•"/>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“i datori di lavoro pubblici e privati non possono controllare la posta elettronica e la navigazione in Internet dei dipendenti, se non in casi eccezional</a:t>
            </a:r>
            <a:r>
              <a:rPr lang="it-IT" kern="100">
                <a:solidFill>
                  <a:srgbClr val="002060"/>
                </a:solidFill>
                <a:latin typeface="Arial" panose="020B0604020202020204" pitchFamily="34" charset="0"/>
                <a:ea typeface="Aptos" panose="020B0004020202020204" pitchFamily="34" charset="0"/>
                <a:cs typeface="Arial" panose="020B0604020202020204" pitchFamily="34" charset="0"/>
              </a:rPr>
              <a:t>i</a:t>
            </a:r>
            <a:endPar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marL="285750" indent="-285750" algn="just">
              <a:lnSpc>
                <a:spcPct val="115000"/>
              </a:lnSpc>
              <a:spcAft>
                <a:spcPts val="800"/>
              </a:spcAft>
              <a:buFont typeface="Arial" panose="020B0604020202020204" pitchFamily="34" charset="0"/>
              <a:buChar char="•"/>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Spetta al datore di lavoro definire le modalità </a:t>
            </a:r>
            <a:r>
              <a:rPr lang="it-IT" kern="100" err="1">
                <a:solidFill>
                  <a:srgbClr val="002060"/>
                </a:solidFill>
                <a:effectLst/>
                <a:latin typeface="Arial" panose="020B0604020202020204" pitchFamily="34" charset="0"/>
                <a:ea typeface="Aptos" panose="020B0004020202020204" pitchFamily="34" charset="0"/>
                <a:cs typeface="Arial" panose="020B0604020202020204" pitchFamily="34" charset="0"/>
              </a:rPr>
              <a:t>duso</a:t>
            </a: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di tali strumenti ma tenendo conto dei diritti dei lavoratori e della disciplina in tema di relazioni sindacali</a:t>
            </a:r>
          </a:p>
          <a:p>
            <a:pPr marL="285750" indent="-285750" algn="just">
              <a:lnSpc>
                <a:spcPct val="115000"/>
              </a:lnSpc>
              <a:spcAft>
                <a:spcPts val="800"/>
              </a:spcAft>
              <a:buFont typeface="Arial" panose="020B0604020202020204" pitchFamily="34" charset="0"/>
              <a:buChar char="•"/>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i datori di lavoro devono informare i dipendenti in modo chiaro e dettagliato su come utilizzare Internet e la posta elettronica, evidenziando anche la possibilità di controlli</a:t>
            </a:r>
          </a:p>
          <a:p>
            <a:pPr marL="285750" indent="-285750" algn="just">
              <a:lnSpc>
                <a:spcPct val="115000"/>
              </a:lnSpc>
              <a:spcAft>
                <a:spcPts val="800"/>
              </a:spcAft>
              <a:buFont typeface="Arial" panose="020B0604020202020204" pitchFamily="34" charset="0"/>
              <a:buChar char="•"/>
            </a:pPr>
            <a:r>
              <a:rPr lang="it-IT" kern="100">
                <a:solidFill>
                  <a:srgbClr val="002060"/>
                </a:solidFill>
                <a:latin typeface="Arial" panose="020B0604020202020204" pitchFamily="34" charset="0"/>
                <a:ea typeface="Aptos" panose="020B0004020202020204" pitchFamily="34" charset="0"/>
                <a:cs typeface="Arial" panose="020B0604020202020204" pitchFamily="34" charset="0"/>
              </a:rPr>
              <a:t>Vietata </a:t>
            </a: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tuttavia la lettura e la registrazione sistematica delle email e il monitoraggio costante delle pagine web visitate dai lavoratori, poiché ciò costituirebbe un controllo a distanza del tipo assolutamente proibito dallo Statuto dei lavoratori</a:t>
            </a:r>
            <a:endParaRPr lang="en-US"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8" name="CasellaDiTesto 7">
            <a:extLst>
              <a:ext uri="{FF2B5EF4-FFF2-40B4-BE49-F238E27FC236}">
                <a16:creationId xmlns:a16="http://schemas.microsoft.com/office/drawing/2014/main" id="{C2B1212B-631E-B268-5E29-31F0F5A17679}"/>
              </a:ext>
            </a:extLst>
          </p:cNvPr>
          <p:cNvSpPr txBox="1"/>
          <p:nvPr/>
        </p:nvSpPr>
        <p:spPr>
          <a:xfrm>
            <a:off x="2035278" y="974096"/>
            <a:ext cx="9635612" cy="461665"/>
          </a:xfrm>
          <a:prstGeom prst="rect">
            <a:avLst/>
          </a:prstGeom>
          <a:noFill/>
        </p:spPr>
        <p:txBody>
          <a:bodyPr wrap="square">
            <a:spAutoFit/>
          </a:bodyPr>
          <a:lstStyle/>
          <a:p>
            <a:r>
              <a:rPr lang="it-IT" sz="2400" b="1">
                <a:solidFill>
                  <a:srgbClr val="002060"/>
                </a:solidFill>
              </a:rPr>
              <a:t>1. Linee guida per posta elettronica ed internet 2007 / 1</a:t>
            </a:r>
          </a:p>
        </p:txBody>
      </p:sp>
    </p:spTree>
    <p:extLst>
      <p:ext uri="{BB962C8B-B14F-4D97-AF65-F5344CB8AC3E}">
        <p14:creationId xmlns:p14="http://schemas.microsoft.com/office/powerpoint/2010/main" val="41577157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3429A-7955-0D40-CE7D-6BA570DE14CF}"/>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04F9FFBB-FC0D-E844-F4F6-08616B085E20}"/>
              </a:ext>
            </a:extLst>
          </p:cNvPr>
          <p:cNvSpPr txBox="1"/>
          <p:nvPr/>
        </p:nvSpPr>
        <p:spPr>
          <a:xfrm>
            <a:off x="398206" y="1550456"/>
            <a:ext cx="11395587" cy="5055358"/>
          </a:xfrm>
          <a:prstGeom prst="rect">
            <a:avLst/>
          </a:prstGeom>
          <a:noFill/>
        </p:spPr>
        <p:txBody>
          <a:bodyPr wrap="square">
            <a:spAutoFit/>
          </a:bodyPr>
          <a:lstStyle/>
          <a:p>
            <a:pPr algn="ctr">
              <a:lnSpc>
                <a:spcPct val="115000"/>
              </a:lnSpc>
              <a:spcAft>
                <a:spcPts val="800"/>
              </a:spcAft>
            </a:pPr>
            <a:r>
              <a:rPr lang="it-IT" sz="2000" b="1" kern="100">
                <a:solidFill>
                  <a:srgbClr val="002060"/>
                </a:solidFill>
                <a:effectLst/>
                <a:latin typeface="Arial" panose="020B0604020202020204" pitchFamily="34" charset="0"/>
                <a:ea typeface="Aptos" panose="020B0004020202020204" pitchFamily="34" charset="0"/>
                <a:cs typeface="Arial" panose="020B0604020202020204" pitchFamily="34" charset="0"/>
              </a:rPr>
              <a:t>riguarda: </a:t>
            </a:r>
          </a:p>
          <a:p>
            <a:pPr algn="just">
              <a:lnSpc>
                <a:spcPct val="115000"/>
              </a:lnSpc>
              <a:spcAft>
                <a:spcPts val="800"/>
              </a:spcAft>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I </a:t>
            </a: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metadati presenti nei log dei sistemi di posta elettronica, rilevati automaticamente dal provider di posta elettronica in quanto funzionali all’instradamento dei messaggi e alla sicurezza del sistema </a:t>
            </a:r>
          </a:p>
          <a:p>
            <a:pPr algn="just">
              <a:lnSpc>
                <a:spcPct val="115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In dettaglio possono contenere informazioni quali:</a:t>
            </a:r>
          </a:p>
          <a:p>
            <a:pPr algn="just">
              <a:lnSpc>
                <a:spcPct val="115000"/>
              </a:lnSpc>
              <a:spcAft>
                <a:spcPts val="800"/>
              </a:spcAft>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informazioni sul mittente (indirizzo e-mail del mittente)</a:t>
            </a:r>
          </a:p>
          <a:p>
            <a:pPr algn="just">
              <a:lnSpc>
                <a:spcPct val="115000"/>
              </a:lnSpc>
              <a:spcAft>
                <a:spcPts val="800"/>
              </a:spcAft>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informazioni sul destinatario (indirizzo e-mail del destinatario)</a:t>
            </a:r>
          </a:p>
          <a:p>
            <a:pPr algn="just">
              <a:lnSpc>
                <a:spcPct val="115000"/>
              </a:lnSpc>
              <a:spcAft>
                <a:spcPts val="800"/>
              </a:spcAft>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data e ora di invio</a:t>
            </a:r>
          </a:p>
          <a:p>
            <a:pPr algn="just">
              <a:lnSpc>
                <a:spcPct val="115000"/>
              </a:lnSpc>
              <a:spcAft>
                <a:spcPts val="800"/>
              </a:spcAft>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indirizzo IP</a:t>
            </a:r>
          </a:p>
          <a:p>
            <a:pPr algn="just">
              <a:lnSpc>
                <a:spcPct val="115000"/>
              </a:lnSpc>
              <a:spcAft>
                <a:spcPts val="800"/>
              </a:spcAft>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informazioni sui server che hanno elaborato l'e-mail</a:t>
            </a:r>
          </a:p>
          <a:p>
            <a:pPr algn="just">
              <a:lnSpc>
                <a:spcPct val="115000"/>
              </a:lnSpc>
              <a:spcAft>
                <a:spcPts val="800"/>
              </a:spcAft>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ID messaggio</a:t>
            </a:r>
          </a:p>
          <a:p>
            <a:pPr algn="just">
              <a:lnSpc>
                <a:spcPct val="115000"/>
              </a:lnSpc>
              <a:spcAft>
                <a:spcPts val="800"/>
              </a:spcAft>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oggetto e-mail (il contenuto non è incluso)</a:t>
            </a:r>
          </a:p>
          <a:p>
            <a:pPr algn="just">
              <a:lnSpc>
                <a:spcPct val="115000"/>
              </a:lnSpc>
              <a:spcAft>
                <a:spcPts val="800"/>
              </a:spcAft>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 informazioni sul client di posta (ad esempio, Outlook, ecc.)</a:t>
            </a:r>
            <a:endPar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8" name="CasellaDiTesto 7">
            <a:extLst>
              <a:ext uri="{FF2B5EF4-FFF2-40B4-BE49-F238E27FC236}">
                <a16:creationId xmlns:a16="http://schemas.microsoft.com/office/drawing/2014/main" id="{73A63B05-EA23-F535-D410-07BB92FEAB49}"/>
              </a:ext>
            </a:extLst>
          </p:cNvPr>
          <p:cNvSpPr txBox="1"/>
          <p:nvPr/>
        </p:nvSpPr>
        <p:spPr>
          <a:xfrm>
            <a:off x="1437673" y="699495"/>
            <a:ext cx="9153144" cy="461665"/>
          </a:xfrm>
          <a:prstGeom prst="rect">
            <a:avLst/>
          </a:prstGeom>
          <a:noFill/>
        </p:spPr>
        <p:txBody>
          <a:bodyPr wrap="square">
            <a:spAutoFit/>
          </a:bodyPr>
          <a:lstStyle/>
          <a:p>
            <a:r>
              <a:rPr lang="it-IT" sz="2400" b="1">
                <a:solidFill>
                  <a:srgbClr val="002060"/>
                </a:solidFill>
              </a:rPr>
              <a:t>4. Il secondo provvedimento del garante 6 giugno 2024, n. 364 / 3</a:t>
            </a:r>
          </a:p>
        </p:txBody>
      </p:sp>
    </p:spTree>
    <p:extLst>
      <p:ext uri="{BB962C8B-B14F-4D97-AF65-F5344CB8AC3E}">
        <p14:creationId xmlns:p14="http://schemas.microsoft.com/office/powerpoint/2010/main" val="33774189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B56C46-B5F3-2523-CCD0-41D2BF753155}"/>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C4EE052B-A89B-1B35-3FA0-72D032586CDE}"/>
              </a:ext>
            </a:extLst>
          </p:cNvPr>
          <p:cNvSpPr txBox="1"/>
          <p:nvPr/>
        </p:nvSpPr>
        <p:spPr>
          <a:xfrm>
            <a:off x="389062" y="1996599"/>
            <a:ext cx="11395587" cy="3909468"/>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i</a:t>
            </a: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 metadati oggetto del provvedimento </a:t>
            </a: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 </a:t>
            </a: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sia quelli di origine prettamente tecnica sia quelli, come il campo “Oggetto”, determinati dagli utenti - presentano la caratteristica di essere registrati automaticamente dai sistemi di posta elettronica, indipendentemente dalla percezione e dalla volontà dell’utilizzatore.</a:t>
            </a:r>
          </a:p>
          <a:p>
            <a:pPr marL="342900" indent="-342900" algn="just">
              <a:lnSpc>
                <a:spcPct val="115000"/>
              </a:lnSpc>
              <a:spcAft>
                <a:spcPts val="800"/>
              </a:spcAft>
              <a:buFont typeface="Arial" panose="020B0604020202020204" pitchFamily="34" charset="0"/>
              <a:buChar char="•"/>
            </a:pPr>
            <a:endParaRPr lang="it-IT" sz="20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i log di trasporto costituiscono una “copia” dei dati contenuti nei messaggi di posta elettronica (e dei log delle relative </a:t>
            </a:r>
            <a:r>
              <a:rPr lang="it-IT" sz="2000" kern="100" err="1">
                <a:solidFill>
                  <a:srgbClr val="002060"/>
                </a:solidFill>
                <a:effectLst/>
                <a:latin typeface="Arial" panose="020B0604020202020204" pitchFamily="34" charset="0"/>
                <a:ea typeface="Aptos" panose="020B0004020202020204" pitchFamily="34" charset="0"/>
                <a:cs typeface="Arial" panose="020B0604020202020204" pitchFamily="34" charset="0"/>
              </a:rPr>
              <a:t>envelope</a:t>
            </a: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 elaborata e conservata a prescindere dalla percezione e dalla volontà dell’utilizzatore e funzionale esclusivamente al corretto funzionamento e al regolare utilizzo del sistema di posta, comprese le essenziali garanzie di sicurezza informatica</a:t>
            </a:r>
          </a:p>
          <a:p>
            <a:pPr marL="342900" indent="-342900" algn="just">
              <a:lnSpc>
                <a:spcPct val="115000"/>
              </a:lnSpc>
              <a:spcAft>
                <a:spcPts val="800"/>
              </a:spcAft>
              <a:buFont typeface="Arial" panose="020B0604020202020204" pitchFamily="34" charset="0"/>
              <a:buChar char="•"/>
            </a:pPr>
            <a:endParaRPr lang="it-IT" sz="2000" kern="100">
              <a:solidFill>
                <a:srgbClr val="002060"/>
              </a:solidFill>
              <a:latin typeface="Arial" panose="020B0604020202020204" pitchFamily="34" charset="0"/>
              <a:ea typeface="Aptos" panose="020B0004020202020204" pitchFamily="34" charset="0"/>
              <a:cs typeface="Arial" panose="020B0604020202020204" pitchFamily="34" charset="0"/>
            </a:endParaRPr>
          </a:p>
        </p:txBody>
      </p:sp>
      <p:sp>
        <p:nvSpPr>
          <p:cNvPr id="8" name="CasellaDiTesto 7">
            <a:extLst>
              <a:ext uri="{FF2B5EF4-FFF2-40B4-BE49-F238E27FC236}">
                <a16:creationId xmlns:a16="http://schemas.microsoft.com/office/drawing/2014/main" id="{69586DD8-CBC4-6364-81D9-534434EE0EA8}"/>
              </a:ext>
            </a:extLst>
          </p:cNvPr>
          <p:cNvSpPr txBox="1"/>
          <p:nvPr/>
        </p:nvSpPr>
        <p:spPr>
          <a:xfrm>
            <a:off x="1408176" y="886307"/>
            <a:ext cx="9153144" cy="461665"/>
          </a:xfrm>
          <a:prstGeom prst="rect">
            <a:avLst/>
          </a:prstGeom>
          <a:noFill/>
        </p:spPr>
        <p:txBody>
          <a:bodyPr wrap="square">
            <a:spAutoFit/>
          </a:bodyPr>
          <a:lstStyle/>
          <a:p>
            <a:r>
              <a:rPr lang="it-IT" sz="2400" b="1">
                <a:solidFill>
                  <a:srgbClr val="002060"/>
                </a:solidFill>
              </a:rPr>
              <a:t>4. Il secondo provvedimento del garante 6 giugno 2024, n. 364 / 4</a:t>
            </a:r>
          </a:p>
        </p:txBody>
      </p:sp>
    </p:spTree>
    <p:extLst>
      <p:ext uri="{BB962C8B-B14F-4D97-AF65-F5344CB8AC3E}">
        <p14:creationId xmlns:p14="http://schemas.microsoft.com/office/powerpoint/2010/main" val="14533146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D966B8-ADC3-962F-C189-7F44CA821163}"/>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63C18440-4AC6-EA0F-D3EF-7160EC3FDE91}"/>
              </a:ext>
            </a:extLst>
          </p:cNvPr>
          <p:cNvSpPr txBox="1"/>
          <p:nvPr/>
        </p:nvSpPr>
        <p:spPr>
          <a:xfrm>
            <a:off x="389062" y="1996599"/>
            <a:ext cx="11395587" cy="4468596"/>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Provvedimento riguarda solo i log di trasporto che, restando al di fuori della disponibilità e del controllo del lavoratore, il Garante assoggetta a una conservazione limitata nel tempo</a:t>
            </a:r>
          </a:p>
          <a:p>
            <a:pPr marL="342900" indent="-342900" algn="just">
              <a:lnSpc>
                <a:spcPct val="115000"/>
              </a:lnSpc>
              <a:spcAft>
                <a:spcPts val="800"/>
              </a:spcAft>
              <a:buFont typeface="Arial" panose="020B0604020202020204" pitchFamily="34" charset="0"/>
              <a:buChar char="•"/>
            </a:pPr>
            <a:endParaRPr lang="it-IT" sz="20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 mentre la conservazione delle e-mail contenute nella casella di posta elettronica - eventualmente in cloud – e dei metadati dell’</a:t>
            </a:r>
            <a:r>
              <a:rPr lang="it-IT" sz="2000" kern="100" err="1">
                <a:solidFill>
                  <a:srgbClr val="002060"/>
                </a:solidFill>
                <a:latin typeface="Arial" panose="020B0604020202020204" pitchFamily="34" charset="0"/>
                <a:ea typeface="Aptos" panose="020B0004020202020204" pitchFamily="34" charset="0"/>
                <a:cs typeface="Arial" panose="020B0604020202020204" pitchFamily="34" charset="0"/>
              </a:rPr>
              <a:t>envelope</a:t>
            </a: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 segue il principio dell’accountability, continuando a restare a disposizione del lavoratore e del datore di lavoro per il tempo di conservazione stabilito nelle policy e/o nei regolamenti interni sull’utilizzo della posta elettronica aziendale</a:t>
            </a:r>
          </a:p>
          <a:p>
            <a:pPr marL="342900" indent="-342900" algn="just">
              <a:lnSpc>
                <a:spcPct val="115000"/>
              </a:lnSpc>
              <a:spcAft>
                <a:spcPts val="800"/>
              </a:spcAft>
              <a:buFont typeface="Arial" panose="020B0604020202020204" pitchFamily="34" charset="0"/>
              <a:buChar char="•"/>
            </a:pPr>
            <a:endPar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si farà riferimento alternativamente ai “metadati di posta elettronica” o “log di posta elettronica”</a:t>
            </a:r>
          </a:p>
          <a:p>
            <a:pPr algn="just">
              <a:lnSpc>
                <a:spcPct val="115000"/>
              </a:lnSpc>
              <a:spcAft>
                <a:spcPts val="800"/>
              </a:spcAft>
            </a:pPr>
            <a:endPar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8" name="CasellaDiTesto 7">
            <a:extLst>
              <a:ext uri="{FF2B5EF4-FFF2-40B4-BE49-F238E27FC236}">
                <a16:creationId xmlns:a16="http://schemas.microsoft.com/office/drawing/2014/main" id="{E80DF5CB-F958-2A80-6B5E-48B8CEA88257}"/>
              </a:ext>
            </a:extLst>
          </p:cNvPr>
          <p:cNvSpPr txBox="1"/>
          <p:nvPr/>
        </p:nvSpPr>
        <p:spPr>
          <a:xfrm>
            <a:off x="1408176" y="886307"/>
            <a:ext cx="9153144" cy="461665"/>
          </a:xfrm>
          <a:prstGeom prst="rect">
            <a:avLst/>
          </a:prstGeom>
          <a:noFill/>
        </p:spPr>
        <p:txBody>
          <a:bodyPr wrap="square">
            <a:spAutoFit/>
          </a:bodyPr>
          <a:lstStyle/>
          <a:p>
            <a:r>
              <a:rPr lang="it-IT" sz="2400" b="1">
                <a:solidFill>
                  <a:srgbClr val="002060"/>
                </a:solidFill>
              </a:rPr>
              <a:t>4. Il secondo provvedimento del garante 6 giugno 2024, n. 364 / 3</a:t>
            </a:r>
          </a:p>
        </p:txBody>
      </p:sp>
    </p:spTree>
    <p:extLst>
      <p:ext uri="{BB962C8B-B14F-4D97-AF65-F5344CB8AC3E}">
        <p14:creationId xmlns:p14="http://schemas.microsoft.com/office/powerpoint/2010/main" val="2143424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2426D-DDD2-D46E-A8AC-1FB187B1D358}"/>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3B4D0F29-BD9C-7D37-BFB9-C8F227E2F291}"/>
              </a:ext>
            </a:extLst>
          </p:cNvPr>
          <p:cNvSpPr txBox="1"/>
          <p:nvPr/>
        </p:nvSpPr>
        <p:spPr>
          <a:xfrm>
            <a:off x="398206" y="1729947"/>
            <a:ext cx="11395587" cy="4925131"/>
          </a:xfrm>
          <a:prstGeom prst="rect">
            <a:avLst/>
          </a:prstGeom>
          <a:noFill/>
        </p:spPr>
        <p:txBody>
          <a:bodyPr wrap="square">
            <a:spAutoFit/>
          </a:bodyPr>
          <a:lstStyle/>
          <a:p>
            <a:pPr algn="ctr">
              <a:lnSpc>
                <a:spcPct val="115000"/>
              </a:lnSpc>
              <a:spcAft>
                <a:spcPts val="800"/>
              </a:spcAft>
            </a:pPr>
            <a:r>
              <a:rPr lang="it-IT" sz="2000" b="1" kern="100">
                <a:solidFill>
                  <a:srgbClr val="002060"/>
                </a:solidFill>
                <a:latin typeface="Arial" panose="020B0604020202020204" pitchFamily="34" charset="0"/>
                <a:ea typeface="Aptos" panose="020B0004020202020204" pitchFamily="34" charset="0"/>
                <a:cs typeface="Arial" panose="020B0604020202020204" pitchFamily="34" charset="0"/>
              </a:rPr>
              <a:t>Ratio </a:t>
            </a:r>
            <a:r>
              <a:rPr lang="it-IT" sz="2000" b="1" kern="100">
                <a:solidFill>
                  <a:srgbClr val="002060"/>
                </a:solidFill>
                <a:effectLst/>
                <a:latin typeface="Arial" panose="020B0604020202020204" pitchFamily="34" charset="0"/>
                <a:ea typeface="Aptos" panose="020B0004020202020204" pitchFamily="34" charset="0"/>
                <a:cs typeface="Arial" panose="020B0604020202020204" pitchFamily="34" charset="0"/>
              </a:rPr>
              <a:t>del Provvedimento:</a:t>
            </a:r>
          </a:p>
          <a:p>
            <a:pPr algn="just">
              <a:lnSpc>
                <a:spcPct val="115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sensibilizzare e “responsabilizzare” i datori di lavoro sui trattamenti aventi a oggetto i metadati e, in particolare, sui relativi tempi di conservazione da parte dei fornitori. </a:t>
            </a:r>
          </a:p>
          <a:p>
            <a:pPr algn="just">
              <a:lnSpc>
                <a:spcPct val="115000"/>
              </a:lnSpc>
              <a:spcAft>
                <a:spcPts val="800"/>
              </a:spcAft>
            </a:pPr>
            <a:endParaRPr lang="it-IT" sz="20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in quanto il Garante ritiene che non sia infrequente l’ipotesi che né i datori di lavoro, né conseguentemente i lavoratori siano a conoscenza del fatto che i sistemi di posta elettronica registrano automaticamente i log di trasporto, conservandoli per periodi più o meno lunghi. </a:t>
            </a:r>
          </a:p>
          <a:p>
            <a:pPr algn="just">
              <a:lnSpc>
                <a:spcPct val="115000"/>
              </a:lnSpc>
              <a:spcAft>
                <a:spcPts val="800"/>
              </a:spcAft>
            </a:pPr>
            <a:endParaRPr lang="it-IT" sz="20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il titolare del trattamento, anche quando utilizza prodotti o servizi realizzati da terzi (come, infatti, i sistemi di posta elettronica), deve verificarne la conformità alla normativa sulla protezione dei dati personali </a:t>
            </a:r>
          </a:p>
          <a:p>
            <a:pPr algn="just">
              <a:lnSpc>
                <a:spcPct val="115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  l’Autorità ha ritenuto di fornire indicazioni per orientare i datori di lavoro</a:t>
            </a:r>
          </a:p>
        </p:txBody>
      </p:sp>
      <p:sp>
        <p:nvSpPr>
          <p:cNvPr id="8" name="CasellaDiTesto 7">
            <a:extLst>
              <a:ext uri="{FF2B5EF4-FFF2-40B4-BE49-F238E27FC236}">
                <a16:creationId xmlns:a16="http://schemas.microsoft.com/office/drawing/2014/main" id="{6B86875A-FE95-A61D-D003-BAF23FF9A587}"/>
              </a:ext>
            </a:extLst>
          </p:cNvPr>
          <p:cNvSpPr txBox="1"/>
          <p:nvPr/>
        </p:nvSpPr>
        <p:spPr>
          <a:xfrm>
            <a:off x="1408176" y="886307"/>
            <a:ext cx="9153144" cy="461665"/>
          </a:xfrm>
          <a:prstGeom prst="rect">
            <a:avLst/>
          </a:prstGeom>
          <a:noFill/>
        </p:spPr>
        <p:txBody>
          <a:bodyPr wrap="square">
            <a:spAutoFit/>
          </a:bodyPr>
          <a:lstStyle/>
          <a:p>
            <a:r>
              <a:rPr lang="it-IT" sz="2400" b="1">
                <a:solidFill>
                  <a:srgbClr val="002060"/>
                </a:solidFill>
              </a:rPr>
              <a:t>4. Il secondo provvedimento del garante 6 giugno 2024, n. 364 / 5</a:t>
            </a:r>
          </a:p>
        </p:txBody>
      </p:sp>
    </p:spTree>
    <p:extLst>
      <p:ext uri="{BB962C8B-B14F-4D97-AF65-F5344CB8AC3E}">
        <p14:creationId xmlns:p14="http://schemas.microsoft.com/office/powerpoint/2010/main" val="284976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9C3919-AB11-7FF0-D13A-A681D46D497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F21E5CBA-BC8F-2DD1-2B76-455163D6D5E0}"/>
              </a:ext>
            </a:extLst>
          </p:cNvPr>
          <p:cNvSpPr txBox="1"/>
          <p:nvPr/>
        </p:nvSpPr>
        <p:spPr>
          <a:xfrm>
            <a:off x="398206" y="1814662"/>
            <a:ext cx="11395587" cy="4468596"/>
          </a:xfrm>
          <a:prstGeom prst="rect">
            <a:avLst/>
          </a:prstGeom>
          <a:noFill/>
        </p:spPr>
        <p:txBody>
          <a:bodyPr wrap="square">
            <a:spAutoFit/>
          </a:bodyPr>
          <a:lstStyle/>
          <a:p>
            <a:pPr algn="ctr">
              <a:lnSpc>
                <a:spcPct val="115000"/>
              </a:lnSpc>
              <a:spcAft>
                <a:spcPts val="800"/>
              </a:spcAft>
            </a:pPr>
            <a:r>
              <a:rPr lang="it-IT" sz="2000" b="1" kern="100">
                <a:solidFill>
                  <a:srgbClr val="002060"/>
                </a:solidFill>
                <a:latin typeface="Arial" panose="020B0604020202020204" pitchFamily="34" charset="0"/>
                <a:ea typeface="Aptos" panose="020B0004020202020204" pitchFamily="34" charset="0"/>
                <a:cs typeface="Arial" panose="020B0604020202020204" pitchFamily="34" charset="0"/>
              </a:rPr>
              <a:t>Natura </a:t>
            </a:r>
            <a:r>
              <a:rPr lang="it-IT" sz="2000" b="1" kern="100">
                <a:solidFill>
                  <a:srgbClr val="002060"/>
                </a:solidFill>
                <a:effectLst/>
                <a:latin typeface="Arial" panose="020B0604020202020204" pitchFamily="34" charset="0"/>
                <a:ea typeface="Aptos" panose="020B0004020202020204" pitchFamily="34" charset="0"/>
                <a:cs typeface="Arial" panose="020B0604020202020204" pitchFamily="34" charset="0"/>
              </a:rPr>
              <a:t>del Provvedimento</a:t>
            </a: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a:t>
            </a:r>
          </a:p>
          <a:p>
            <a:pPr algn="just">
              <a:lnSpc>
                <a:spcPct val="115000"/>
              </a:lnSpc>
              <a:spcAft>
                <a:spcPts val="800"/>
              </a:spcAft>
            </a:pPr>
            <a:endParaRPr lang="it-IT" sz="20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000" kern="100" err="1">
                <a:solidFill>
                  <a:srgbClr val="002060"/>
                </a:solidFill>
                <a:effectLst/>
                <a:latin typeface="Arial" panose="020B0604020202020204" pitchFamily="34" charset="0"/>
                <a:ea typeface="Aptos" panose="020B0004020202020204" pitchFamily="34" charset="0"/>
                <a:cs typeface="Arial" panose="020B0604020202020204" pitchFamily="34" charset="0"/>
              </a:rPr>
              <a:t>iI</a:t>
            </a: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 Garante ha chiarito la </a:t>
            </a:r>
          </a:p>
          <a:p>
            <a:pPr algn="ctr">
              <a:lnSpc>
                <a:spcPct val="115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natura di indirizzo </a:t>
            </a:r>
          </a:p>
          <a:p>
            <a:pPr algn="ctr">
              <a:lnSpc>
                <a:spcPct val="115000"/>
              </a:lnSpc>
              <a:spcAft>
                <a:spcPts val="800"/>
              </a:spcAft>
            </a:pPr>
            <a:endPar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sottolineando che da questo non discendono prescrizioni, nuovi obblighi o responsabilità a carico del datore di lavoro e che il nuovo termine di conservazione dei metadati  - di 21 giorni - è da considerarsi indicato a titolo orientativo e, pertanto, in applicazione del principio di accountability, superabile - senza attivare le garanzie di cui all’art. 4, co. 1 dello Statuto - in presenza di comprovate esigenze tecniche e organizzative necessarie a garantire il corretto funzionamento del sistema</a:t>
            </a:r>
          </a:p>
        </p:txBody>
      </p:sp>
      <p:sp>
        <p:nvSpPr>
          <p:cNvPr id="8" name="CasellaDiTesto 7">
            <a:extLst>
              <a:ext uri="{FF2B5EF4-FFF2-40B4-BE49-F238E27FC236}">
                <a16:creationId xmlns:a16="http://schemas.microsoft.com/office/drawing/2014/main" id="{B1932B78-255A-1E63-6480-E3D8EDCD1FCE}"/>
              </a:ext>
            </a:extLst>
          </p:cNvPr>
          <p:cNvSpPr txBox="1"/>
          <p:nvPr/>
        </p:nvSpPr>
        <p:spPr>
          <a:xfrm>
            <a:off x="1418008" y="807649"/>
            <a:ext cx="9153144" cy="461665"/>
          </a:xfrm>
          <a:prstGeom prst="rect">
            <a:avLst/>
          </a:prstGeom>
          <a:noFill/>
        </p:spPr>
        <p:txBody>
          <a:bodyPr wrap="square">
            <a:spAutoFit/>
          </a:bodyPr>
          <a:lstStyle/>
          <a:p>
            <a:r>
              <a:rPr lang="it-IT" sz="2400" b="1">
                <a:solidFill>
                  <a:srgbClr val="002060"/>
                </a:solidFill>
              </a:rPr>
              <a:t>4. Il secondo provvedimento del garante 6 giugno 2024, n. 364 / 6</a:t>
            </a:r>
          </a:p>
        </p:txBody>
      </p:sp>
    </p:spTree>
    <p:extLst>
      <p:ext uri="{BB962C8B-B14F-4D97-AF65-F5344CB8AC3E}">
        <p14:creationId xmlns:p14="http://schemas.microsoft.com/office/powerpoint/2010/main" val="40699275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34139C-4A0B-ECBF-10C8-D077FDF5A795}"/>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FF711F1B-1634-20C2-FFE3-0B23A99B3F96}"/>
              </a:ext>
            </a:extLst>
          </p:cNvPr>
          <p:cNvSpPr txBox="1"/>
          <p:nvPr/>
        </p:nvSpPr>
        <p:spPr>
          <a:xfrm>
            <a:off x="398205" y="1232165"/>
            <a:ext cx="11395587" cy="5625835"/>
          </a:xfrm>
          <a:prstGeom prst="rect">
            <a:avLst/>
          </a:prstGeom>
          <a:noFill/>
        </p:spPr>
        <p:txBody>
          <a:bodyPr wrap="square">
            <a:spAutoFit/>
          </a:bodyPr>
          <a:lstStyle/>
          <a:p>
            <a:pPr algn="ctr">
              <a:lnSpc>
                <a:spcPct val="115000"/>
              </a:lnSpc>
              <a:spcAft>
                <a:spcPts val="800"/>
              </a:spcAft>
            </a:pPr>
            <a:r>
              <a:rPr lang="it-IT" sz="2000" b="1" kern="100">
                <a:solidFill>
                  <a:srgbClr val="002060"/>
                </a:solidFill>
                <a:latin typeface="Arial" panose="020B0604020202020204" pitchFamily="34" charset="0"/>
                <a:ea typeface="Aptos" panose="020B0004020202020204" pitchFamily="34" charset="0"/>
                <a:cs typeface="Arial" panose="020B0604020202020204" pitchFamily="34" charset="0"/>
              </a:rPr>
              <a:t>Il Garante conferma che </a:t>
            </a:r>
          </a:p>
          <a:p>
            <a:pPr algn="just">
              <a:lnSpc>
                <a:spcPct val="115000"/>
              </a:lnSpc>
              <a:spcAft>
                <a:spcPts val="800"/>
              </a:spcAft>
            </a:pPr>
            <a:endParaRPr lang="it-IT" sz="16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i metadati di Posta Elettronica, in questa nuova precisazione, sono comunque capaci di permettere il controllo a distanza dei lavoratori e pertanto potrebbero doversi applicare le prescrizioni dell’art.4 Legge 300/70, comma 1</a:t>
            </a:r>
          </a:p>
          <a:p>
            <a:pPr marL="342900" indent="-342900" algn="just">
              <a:lnSpc>
                <a:spcPct val="115000"/>
              </a:lnSpc>
              <a:spcAft>
                <a:spcPts val="800"/>
              </a:spcAft>
              <a:buFont typeface="Arial" panose="020B0604020202020204" pitchFamily="34" charset="0"/>
              <a:buChar char="•"/>
            </a:pPr>
            <a:endParaRPr lang="it-IT" sz="16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la raccolta e la conservazione dei log di trasporto possono considerarsi attività necessarie ad assicurare il funzionamento delle infrastrutture del sistema della posta elettronica e, quindi, lecite ex art. 4, co. 2 dello Statuto, solo se realizzate per un «arco temporale limitato» </a:t>
            </a:r>
          </a:p>
          <a:p>
            <a:pPr marL="342900" indent="-342900" algn="just">
              <a:lnSpc>
                <a:spcPct val="115000"/>
              </a:lnSpc>
              <a:spcAft>
                <a:spcPts val="800"/>
              </a:spcAft>
              <a:buFont typeface="Arial" panose="020B0604020202020204" pitchFamily="34" charset="0"/>
              <a:buChar char="•"/>
            </a:pPr>
            <a:endParaRPr lang="it-IT" sz="16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che non siano ritenute applicabili le prescrizioni  del 4, comma 1 (o le soluzioni alternative) dipende comunque dalla durata della conservazione: se uguale o superiore a 21 giorni</a:t>
            </a:r>
          </a:p>
          <a:p>
            <a:pPr marL="342900" indent="-342900" algn="just">
              <a:lnSpc>
                <a:spcPct val="115000"/>
              </a:lnSpc>
              <a:spcAft>
                <a:spcPts val="800"/>
              </a:spcAft>
              <a:buFont typeface="Arial" panose="020B0604020202020204" pitchFamily="34" charset="0"/>
              <a:buChar char="•"/>
            </a:pPr>
            <a:endParaRPr lang="it-IT" sz="16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lasso di tempo esteso→ conservazione dei log non più funzionale ad assicurare la prestazione</a:t>
            </a:r>
          </a:p>
        </p:txBody>
      </p:sp>
      <p:sp>
        <p:nvSpPr>
          <p:cNvPr id="8" name="CasellaDiTesto 7">
            <a:extLst>
              <a:ext uri="{FF2B5EF4-FFF2-40B4-BE49-F238E27FC236}">
                <a16:creationId xmlns:a16="http://schemas.microsoft.com/office/drawing/2014/main" id="{B5EAC39C-8DC3-1B49-3DF5-2A273BC8B033}"/>
              </a:ext>
            </a:extLst>
          </p:cNvPr>
          <p:cNvSpPr txBox="1"/>
          <p:nvPr/>
        </p:nvSpPr>
        <p:spPr>
          <a:xfrm>
            <a:off x="1519427" y="463520"/>
            <a:ext cx="9153144" cy="461665"/>
          </a:xfrm>
          <a:prstGeom prst="rect">
            <a:avLst/>
          </a:prstGeom>
          <a:noFill/>
        </p:spPr>
        <p:txBody>
          <a:bodyPr wrap="square">
            <a:spAutoFit/>
          </a:bodyPr>
          <a:lstStyle/>
          <a:p>
            <a:r>
              <a:rPr lang="it-IT" sz="2400" b="1">
                <a:solidFill>
                  <a:srgbClr val="002060"/>
                </a:solidFill>
              </a:rPr>
              <a:t>4. Il secondo provvedimento del garante 6 giugno 2024, n. 364 / 7</a:t>
            </a:r>
          </a:p>
        </p:txBody>
      </p:sp>
    </p:spTree>
    <p:extLst>
      <p:ext uri="{BB962C8B-B14F-4D97-AF65-F5344CB8AC3E}">
        <p14:creationId xmlns:p14="http://schemas.microsoft.com/office/powerpoint/2010/main" val="20637043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C9332B-DAE6-BFCA-F80F-A360FB35C73A}"/>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8560E985-2526-6073-A1BA-D89E70196D8E}"/>
              </a:ext>
            </a:extLst>
          </p:cNvPr>
          <p:cNvSpPr txBox="1"/>
          <p:nvPr/>
        </p:nvSpPr>
        <p:spPr>
          <a:xfrm>
            <a:off x="545592" y="1754448"/>
            <a:ext cx="11395587" cy="4217245"/>
          </a:xfrm>
          <a:prstGeom prst="rect">
            <a:avLst/>
          </a:prstGeom>
          <a:noFill/>
        </p:spPr>
        <p:txBody>
          <a:bodyPr wrap="square">
            <a:spAutoFit/>
          </a:bodyPr>
          <a:lstStyle/>
          <a:p>
            <a:pPr algn="just">
              <a:lnSpc>
                <a:spcPct val="115000"/>
              </a:lnSpc>
              <a:spcAft>
                <a:spcPts val="800"/>
              </a:spcAft>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l’Autorità </a:t>
            </a:r>
          </a:p>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indica un termine di conservazione dei log di trasporto più ampio, pari a 21 giorni </a:t>
            </a:r>
          </a:p>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precisa che si tratta di una indicazione fornita a titolo orientativo, </a:t>
            </a:r>
          </a:p>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precisa che il datore può stabilirne uno più ampio in applicazione del principio di accountability.</a:t>
            </a:r>
          </a:p>
          <a:p>
            <a:pPr algn="just">
              <a:lnSpc>
                <a:spcPct val="115000"/>
              </a:lnSpc>
              <a:spcAft>
                <a:spcPts val="800"/>
              </a:spcAft>
            </a:pPr>
            <a:endParaRPr lang="it-IT" sz="20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in linea con una richiesta di Confindustria, consente al datore di prevedere - restando sempre nell’ambito dell’art. 4, co. 2 Statuto - e quindi, nella finalità di assicurare il funzionamento dell’infrastruttura di posta elettronica, un termine di conservazione dei metadati più esteso a condizione che sussistano comprovate esigenze tecniche e organizzative</a:t>
            </a:r>
          </a:p>
          <a:p>
            <a:pPr algn="just">
              <a:lnSpc>
                <a:spcPct val="115000"/>
              </a:lnSpc>
              <a:spcAft>
                <a:spcPts val="800"/>
              </a:spcAft>
            </a:pPr>
            <a:endParaRPr lang="it-IT" sz="2000" kern="100">
              <a:solidFill>
                <a:srgbClr val="002060"/>
              </a:solidFill>
              <a:latin typeface="Arial" panose="020B0604020202020204" pitchFamily="34" charset="0"/>
              <a:ea typeface="Aptos" panose="020B0004020202020204" pitchFamily="34" charset="0"/>
              <a:cs typeface="Arial" panose="020B0604020202020204" pitchFamily="34" charset="0"/>
            </a:endParaRPr>
          </a:p>
        </p:txBody>
      </p:sp>
      <p:sp>
        <p:nvSpPr>
          <p:cNvPr id="6" name="CasellaDiTesto 5">
            <a:extLst>
              <a:ext uri="{FF2B5EF4-FFF2-40B4-BE49-F238E27FC236}">
                <a16:creationId xmlns:a16="http://schemas.microsoft.com/office/drawing/2014/main" id="{72E29F77-B8E8-068E-BCCC-83F203C9E739}"/>
              </a:ext>
            </a:extLst>
          </p:cNvPr>
          <p:cNvSpPr txBox="1"/>
          <p:nvPr/>
        </p:nvSpPr>
        <p:spPr>
          <a:xfrm>
            <a:off x="609600" y="202922"/>
            <a:ext cx="10156723" cy="480901"/>
          </a:xfrm>
          <a:prstGeom prst="rect">
            <a:avLst/>
          </a:prstGeom>
          <a:noFill/>
        </p:spPr>
        <p:txBody>
          <a:bodyPr wrap="square">
            <a:spAutoFit/>
          </a:bodyPr>
          <a:lstStyle/>
          <a:p>
            <a:pPr algn="ctr">
              <a:lnSpc>
                <a:spcPct val="115000"/>
              </a:lnSpc>
              <a:spcAft>
                <a:spcPts val="800"/>
              </a:spcAft>
            </a:pPr>
            <a:r>
              <a:rPr lang="it-IT" sz="2400" b="1" kern="100">
                <a:solidFill>
                  <a:srgbClr val="002060"/>
                </a:solidFill>
                <a:effectLst/>
                <a:latin typeface="Arial" panose="020B0604020202020204" pitchFamily="34" charset="0"/>
                <a:ea typeface="Aptos" panose="020B0004020202020204" pitchFamily="34" charset="0"/>
                <a:cs typeface="Arial" panose="020B0604020202020204" pitchFamily="34" charset="0"/>
              </a:rPr>
              <a:t>Provvedimenti in materia di Posta Elettronica / </a:t>
            </a:r>
            <a:r>
              <a:rPr lang="it-IT" sz="2400" b="1" kern="100">
                <a:solidFill>
                  <a:srgbClr val="002060"/>
                </a:solidFill>
                <a:latin typeface="Arial" panose="020B0604020202020204" pitchFamily="34" charset="0"/>
                <a:ea typeface="Aptos" panose="020B0004020202020204" pitchFamily="34" charset="0"/>
                <a:cs typeface="Arial" panose="020B0604020202020204" pitchFamily="34" charset="0"/>
              </a:rPr>
              <a:t>15</a:t>
            </a:r>
            <a:r>
              <a:rPr lang="it-IT" sz="2400" b="1" kern="100">
                <a:solidFill>
                  <a:srgbClr val="002060"/>
                </a:solidFill>
                <a:effectLst/>
                <a:latin typeface="Arial" panose="020B0604020202020204" pitchFamily="34" charset="0"/>
                <a:ea typeface="Aptos" panose="020B0004020202020204" pitchFamily="34" charset="0"/>
                <a:cs typeface="Arial" panose="020B0604020202020204" pitchFamily="34" charset="0"/>
              </a:rPr>
              <a:t> </a:t>
            </a:r>
            <a:endParaRPr lang="en-US" sz="2400" b="1"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8" name="CasellaDiTesto 7">
            <a:extLst>
              <a:ext uri="{FF2B5EF4-FFF2-40B4-BE49-F238E27FC236}">
                <a16:creationId xmlns:a16="http://schemas.microsoft.com/office/drawing/2014/main" id="{ADCD7579-FBA9-F55A-B105-91264B122F80}"/>
              </a:ext>
            </a:extLst>
          </p:cNvPr>
          <p:cNvSpPr txBox="1"/>
          <p:nvPr/>
        </p:nvSpPr>
        <p:spPr>
          <a:xfrm>
            <a:off x="1408176" y="886307"/>
            <a:ext cx="9153144" cy="461665"/>
          </a:xfrm>
          <a:prstGeom prst="rect">
            <a:avLst/>
          </a:prstGeom>
          <a:noFill/>
        </p:spPr>
        <p:txBody>
          <a:bodyPr wrap="square">
            <a:spAutoFit/>
          </a:bodyPr>
          <a:lstStyle/>
          <a:p>
            <a:r>
              <a:rPr lang="it-IT" sz="2400" b="1">
                <a:solidFill>
                  <a:srgbClr val="002060"/>
                </a:solidFill>
              </a:rPr>
              <a:t>4. Il secondo provvedimento del garante 6 giugno 2024, n. 364 / 8</a:t>
            </a:r>
          </a:p>
        </p:txBody>
      </p:sp>
    </p:spTree>
    <p:extLst>
      <p:ext uri="{BB962C8B-B14F-4D97-AF65-F5344CB8AC3E}">
        <p14:creationId xmlns:p14="http://schemas.microsoft.com/office/powerpoint/2010/main" val="2644904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5574CC-A2A9-1F11-F556-40A40E7A57AB}"/>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7EF4D730-9D9F-28CD-C54C-69B76EFE203D}"/>
              </a:ext>
            </a:extLst>
          </p:cNvPr>
          <p:cNvSpPr txBox="1"/>
          <p:nvPr/>
        </p:nvSpPr>
        <p:spPr>
          <a:xfrm>
            <a:off x="506361" y="1441606"/>
            <a:ext cx="11395587" cy="5343771"/>
          </a:xfrm>
          <a:prstGeom prst="rect">
            <a:avLst/>
          </a:prstGeom>
          <a:noFill/>
        </p:spPr>
        <p:txBody>
          <a:bodyPr wrap="square">
            <a:spAutoFit/>
          </a:bodyPr>
          <a:lstStyle/>
          <a:p>
            <a:pPr algn="just">
              <a:lnSpc>
                <a:spcPct val="115000"/>
              </a:lnSpc>
              <a:spcAft>
                <a:spcPts val="800"/>
              </a:spcAft>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in presenza di documentate </a:t>
            </a: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 esigenze tecniche </a:t>
            </a:r>
          </a:p>
          <a:p>
            <a:pPr algn="just">
              <a:lnSpc>
                <a:spcPct val="115000"/>
              </a:lnSpc>
              <a:spcAft>
                <a:spcPts val="800"/>
              </a:spcAft>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come per garanzie essenziali di sicurezza informatica, anche funzionale alla compliance privacy del datore di lavoro e all’adozione delle adeguate misure di sicurezza, per ottemperare alla normativa sulla cybersicurezza che impone dei tempi di conservazione dei log prolungati</a:t>
            </a:r>
          </a:p>
          <a:p>
            <a:pPr algn="just">
              <a:lnSpc>
                <a:spcPct val="115000"/>
              </a:lnSpc>
              <a:spcAft>
                <a:spcPts val="800"/>
              </a:spcAft>
            </a:pPr>
            <a:endParaRPr lang="it-IT" sz="24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esigenze organizzative necessarie a garantire il buon funzionamento del sistema di posta elettronica</a:t>
            </a:r>
          </a:p>
          <a:p>
            <a:pPr marL="342900" indent="-342900" algn="just">
              <a:lnSpc>
                <a:spcPct val="115000"/>
              </a:lnSpc>
              <a:spcAft>
                <a:spcPts val="800"/>
              </a:spcAft>
              <a:buFont typeface="Arial" panose="020B0604020202020204" pitchFamily="34" charset="0"/>
              <a:buChar char="•"/>
            </a:pPr>
            <a:endParaRPr lang="it-IT" sz="24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 come gestione centralizzata dei sistemi nei gruppi multinazionali</a:t>
            </a:r>
          </a:p>
        </p:txBody>
      </p:sp>
      <p:sp>
        <p:nvSpPr>
          <p:cNvPr id="8" name="CasellaDiTesto 7">
            <a:extLst>
              <a:ext uri="{FF2B5EF4-FFF2-40B4-BE49-F238E27FC236}">
                <a16:creationId xmlns:a16="http://schemas.microsoft.com/office/drawing/2014/main" id="{5F7EB5AA-3AD1-1FBA-54EB-04E7A4FDB5EA}"/>
              </a:ext>
            </a:extLst>
          </p:cNvPr>
          <p:cNvSpPr txBox="1"/>
          <p:nvPr/>
        </p:nvSpPr>
        <p:spPr>
          <a:xfrm>
            <a:off x="1519427" y="427982"/>
            <a:ext cx="9153144" cy="461665"/>
          </a:xfrm>
          <a:prstGeom prst="rect">
            <a:avLst/>
          </a:prstGeom>
          <a:noFill/>
        </p:spPr>
        <p:txBody>
          <a:bodyPr wrap="square">
            <a:spAutoFit/>
          </a:bodyPr>
          <a:lstStyle/>
          <a:p>
            <a:r>
              <a:rPr lang="it-IT" sz="2400" b="1">
                <a:solidFill>
                  <a:srgbClr val="002060"/>
                </a:solidFill>
              </a:rPr>
              <a:t>4. Il secondo provvedimento del garante 6 giugno 2024, n. 364 / 9</a:t>
            </a:r>
          </a:p>
        </p:txBody>
      </p:sp>
    </p:spTree>
    <p:extLst>
      <p:ext uri="{BB962C8B-B14F-4D97-AF65-F5344CB8AC3E}">
        <p14:creationId xmlns:p14="http://schemas.microsoft.com/office/powerpoint/2010/main" val="15124041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ACE4C8-4285-F887-FFAB-538B60FE7EE2}"/>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7D14BBA0-DC97-2DA7-DF49-E3B0C24E9619}"/>
              </a:ext>
            </a:extLst>
          </p:cNvPr>
          <p:cNvSpPr txBox="1"/>
          <p:nvPr/>
        </p:nvSpPr>
        <p:spPr>
          <a:xfrm>
            <a:off x="398206" y="1008986"/>
            <a:ext cx="11395587" cy="5563318"/>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E’ al datore di lavoro che spetta stabilire un termine di conservazione dei metadati che sia proporzionato rispetto alle finalità legittime perseguite     secondo il principio di limitazione della conservazione, art. 5, par.1, </a:t>
            </a:r>
            <a:r>
              <a:rPr lang="it-IT" sz="2400" kern="100" err="1">
                <a:solidFill>
                  <a:srgbClr val="002060"/>
                </a:solidFill>
                <a:latin typeface="Arial" panose="020B0604020202020204" pitchFamily="34" charset="0"/>
                <a:ea typeface="Aptos" panose="020B0004020202020204" pitchFamily="34" charset="0"/>
                <a:cs typeface="Arial" panose="020B0604020202020204" pitchFamily="34" charset="0"/>
              </a:rPr>
              <a:t>lett</a:t>
            </a: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 e) GDPR</a:t>
            </a:r>
          </a:p>
          <a:p>
            <a:pPr marL="342900" indent="-342900" algn="just">
              <a:lnSpc>
                <a:spcPct val="115000"/>
              </a:lnSpc>
              <a:spcAft>
                <a:spcPts val="800"/>
              </a:spcAft>
              <a:buFont typeface="Arial" panose="020B0604020202020204" pitchFamily="34" charset="0"/>
              <a:buChar char="•"/>
            </a:pPr>
            <a:endParaRPr lang="it-IT" sz="12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E’ sul datore di lavoro, in qualità di titolare del trattamento, che ricade la “responsabilità generale” dei trattamenti dei log di trasporto, anche se conseguenti all’utilizzo di servizi forniti da terzi. </a:t>
            </a:r>
          </a:p>
          <a:p>
            <a:pPr marL="342900" indent="-342900" algn="just">
              <a:lnSpc>
                <a:spcPct val="115000"/>
              </a:lnSpc>
              <a:spcAft>
                <a:spcPts val="800"/>
              </a:spcAft>
              <a:buFont typeface="Arial" panose="020B0604020202020204" pitchFamily="34" charset="0"/>
              <a:buChar char="•"/>
            </a:pPr>
            <a:endParaRPr lang="it-IT" sz="12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lo stesso Provvedimento invita i fornitori dei servizi di posta elettronica a tenere conto del diritto alla protezione dei dati conformemente allo stato dell’arte e a contribuire a far sì che i datori di lavoro possano adempiere ai loro obblighi di protezione dei dati, contemperando le esigenze di commercializzazione su larga scala dei propri prodotti con la conformità degli stessi.</a:t>
            </a:r>
          </a:p>
        </p:txBody>
      </p:sp>
      <p:sp>
        <p:nvSpPr>
          <p:cNvPr id="8" name="CasellaDiTesto 7">
            <a:extLst>
              <a:ext uri="{FF2B5EF4-FFF2-40B4-BE49-F238E27FC236}">
                <a16:creationId xmlns:a16="http://schemas.microsoft.com/office/drawing/2014/main" id="{85D87CB9-9FE3-887A-EEF6-4DF42587FF31}"/>
              </a:ext>
            </a:extLst>
          </p:cNvPr>
          <p:cNvSpPr txBox="1"/>
          <p:nvPr/>
        </p:nvSpPr>
        <p:spPr>
          <a:xfrm>
            <a:off x="1268361" y="339492"/>
            <a:ext cx="9443539" cy="461665"/>
          </a:xfrm>
          <a:prstGeom prst="rect">
            <a:avLst/>
          </a:prstGeom>
          <a:noFill/>
        </p:spPr>
        <p:txBody>
          <a:bodyPr wrap="square">
            <a:spAutoFit/>
          </a:bodyPr>
          <a:lstStyle/>
          <a:p>
            <a:r>
              <a:rPr lang="it-IT" sz="2400" b="1">
                <a:solidFill>
                  <a:srgbClr val="002060"/>
                </a:solidFill>
              </a:rPr>
              <a:t>4. Il secondo provvedimento del garante 6 giugno 2024, n. 364 / 10</a:t>
            </a:r>
          </a:p>
        </p:txBody>
      </p:sp>
    </p:spTree>
    <p:extLst>
      <p:ext uri="{BB962C8B-B14F-4D97-AF65-F5344CB8AC3E}">
        <p14:creationId xmlns:p14="http://schemas.microsoft.com/office/powerpoint/2010/main" val="39011469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D9B273-E1AC-5976-09C5-85612F103068}"/>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BE3F703-A30D-63BA-417B-F5C499B08E50}"/>
              </a:ext>
            </a:extLst>
          </p:cNvPr>
          <p:cNvSpPr txBox="1"/>
          <p:nvPr/>
        </p:nvSpPr>
        <p:spPr>
          <a:xfrm>
            <a:off x="398206" y="1072145"/>
            <a:ext cx="11395587" cy="5343771"/>
          </a:xfrm>
          <a:prstGeom prst="rect">
            <a:avLst/>
          </a:prstGeom>
          <a:noFill/>
        </p:spPr>
        <p:txBody>
          <a:bodyPr wrap="square">
            <a:spAutoFit/>
          </a:bodyPr>
          <a:lstStyle/>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Confindustria ribadisce e chiarisce le modifiche intervenute nel Provvedimento rispetto alla prima versione in particolare con riferimento a:</a:t>
            </a:r>
          </a:p>
          <a:p>
            <a:pPr marL="342900" indent="-342900" algn="just">
              <a:lnSpc>
                <a:spcPct val="115000"/>
              </a:lnSpc>
              <a:spcAft>
                <a:spcPts val="800"/>
              </a:spcAft>
              <a:buFont typeface="Arial" panose="020B0604020202020204" pitchFamily="34" charset="0"/>
              <a:buChar char="•"/>
            </a:pPr>
            <a:endParaRPr lang="it-IT" sz="24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Definizione di metadati/log</a:t>
            </a: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Natura dell’atto e indicazione orientativa</a:t>
            </a: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Ratio: sensibilizzare e “responsabilizzare” i datori di lavoro sui trattamenti aventi a oggetto i metadati e, in particolare, sui relativi tempi di conservazione da parte dei fornitori </a:t>
            </a: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Nuovo termine di conservazione «arco temporale limitato»</a:t>
            </a: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Eccezione delle comprovate esigenze tecniche e organizzative nel rispetto dei principi del GDPR</a:t>
            </a:r>
          </a:p>
        </p:txBody>
      </p:sp>
      <p:sp>
        <p:nvSpPr>
          <p:cNvPr id="8" name="CasellaDiTesto 7">
            <a:extLst>
              <a:ext uri="{FF2B5EF4-FFF2-40B4-BE49-F238E27FC236}">
                <a16:creationId xmlns:a16="http://schemas.microsoft.com/office/drawing/2014/main" id="{BA230EE8-445B-721D-BDEB-C1B62A0238E9}"/>
              </a:ext>
            </a:extLst>
          </p:cNvPr>
          <p:cNvSpPr txBox="1"/>
          <p:nvPr/>
        </p:nvSpPr>
        <p:spPr>
          <a:xfrm>
            <a:off x="1268361" y="339492"/>
            <a:ext cx="9443539" cy="461665"/>
          </a:xfrm>
          <a:prstGeom prst="rect">
            <a:avLst/>
          </a:prstGeom>
          <a:noFill/>
        </p:spPr>
        <p:txBody>
          <a:bodyPr wrap="square">
            <a:spAutoFit/>
          </a:bodyPr>
          <a:lstStyle/>
          <a:p>
            <a:pPr algn="ctr"/>
            <a:r>
              <a:rPr lang="it-IT" sz="2400" b="1">
                <a:solidFill>
                  <a:srgbClr val="002060"/>
                </a:solidFill>
              </a:rPr>
              <a:t>5. La Nota Confindustria 22 luglio 2024 / 1</a:t>
            </a:r>
          </a:p>
        </p:txBody>
      </p:sp>
    </p:spTree>
    <p:extLst>
      <p:ext uri="{BB962C8B-B14F-4D97-AF65-F5344CB8AC3E}">
        <p14:creationId xmlns:p14="http://schemas.microsoft.com/office/powerpoint/2010/main" val="1835679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CBFFE6-98D5-04CF-F51A-001D916A0836}"/>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6B4A0F1C-6C77-C84D-35CE-844B210F2E04}"/>
              </a:ext>
            </a:extLst>
          </p:cNvPr>
          <p:cNvSpPr txBox="1"/>
          <p:nvPr/>
        </p:nvSpPr>
        <p:spPr>
          <a:xfrm>
            <a:off x="275303" y="1726034"/>
            <a:ext cx="11395587" cy="4933402"/>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rPr>
              <a:t>Indica diverse misure tecnologiche e organizzative per prevenire, in casi strettamente limitati, l'analisi della navigazione online e l'apertura di email contenenti dati rilevanti per l'azienda. </a:t>
            </a:r>
          </a:p>
          <a:p>
            <a:pPr marL="285750" indent="-285750" algn="just">
              <a:lnSpc>
                <a:spcPct val="115000"/>
              </a:lnSpc>
              <a:spcAft>
                <a:spcPts val="800"/>
              </a:spcAft>
              <a:buFont typeface="Arial" panose="020B0604020202020204" pitchFamily="34" charset="0"/>
              <a:buChar char="•"/>
            </a:pPr>
            <a:r>
              <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rPr>
              <a:t>suggerisce che le aziende adottino un disciplinare interno (regolamento o policy), redatto in collaborazione con le rappresentanze sindacali, in cui siano chiaramente espresse le regole per l'uso di Internet e della posta elettronica.</a:t>
            </a:r>
          </a:p>
          <a:p>
            <a:pPr marL="285750" indent="-285750" algn="just">
              <a:lnSpc>
                <a:spcPct val="115000"/>
              </a:lnSpc>
              <a:spcAft>
                <a:spcPts val="800"/>
              </a:spcAft>
              <a:buFont typeface="Arial" panose="020B0604020202020204" pitchFamily="34" charset="0"/>
              <a:buChar char="•"/>
            </a:pPr>
            <a:r>
              <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rPr>
              <a:t>Richiede al datore di lavoro di adottare ogni misura per prevenire un uso improprio di questi strumenti, riducendo così la necessità di controlli sui lavoratori. Per l'uso di Internet, è consigliato ad esempio: stabilire in anticipo i siti web utili o meno per l’attività lavorativa; utilizzare filtri per bloccare l'accesso a determinati siti (black list) o il download di file multimediali.</a:t>
            </a:r>
          </a:p>
        </p:txBody>
      </p:sp>
      <p:sp>
        <p:nvSpPr>
          <p:cNvPr id="8" name="CasellaDiTesto 7">
            <a:extLst>
              <a:ext uri="{FF2B5EF4-FFF2-40B4-BE49-F238E27FC236}">
                <a16:creationId xmlns:a16="http://schemas.microsoft.com/office/drawing/2014/main" id="{A0D35C59-0B30-69A7-7373-83BF10762ECE}"/>
              </a:ext>
            </a:extLst>
          </p:cNvPr>
          <p:cNvSpPr txBox="1"/>
          <p:nvPr/>
        </p:nvSpPr>
        <p:spPr>
          <a:xfrm>
            <a:off x="1759975" y="649631"/>
            <a:ext cx="9635612" cy="461665"/>
          </a:xfrm>
          <a:prstGeom prst="rect">
            <a:avLst/>
          </a:prstGeom>
          <a:noFill/>
        </p:spPr>
        <p:txBody>
          <a:bodyPr wrap="square">
            <a:spAutoFit/>
          </a:bodyPr>
          <a:lstStyle/>
          <a:p>
            <a:r>
              <a:rPr lang="it-IT" sz="2400" b="1">
                <a:solidFill>
                  <a:srgbClr val="002060"/>
                </a:solidFill>
              </a:rPr>
              <a:t>1. Linee guida per posta elettronica ed internet 2007 / 2</a:t>
            </a:r>
          </a:p>
        </p:txBody>
      </p:sp>
    </p:spTree>
    <p:extLst>
      <p:ext uri="{BB962C8B-B14F-4D97-AF65-F5344CB8AC3E}">
        <p14:creationId xmlns:p14="http://schemas.microsoft.com/office/powerpoint/2010/main" val="31270454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DE8AC6-BDC9-1DB9-4BA9-6ED362EB257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A646F41-5AA6-0BFD-AC11-E10768F83553}"/>
              </a:ext>
            </a:extLst>
          </p:cNvPr>
          <p:cNvSpPr txBox="1"/>
          <p:nvPr/>
        </p:nvSpPr>
        <p:spPr>
          <a:xfrm>
            <a:off x="292336" y="954157"/>
            <a:ext cx="11395587" cy="5817170"/>
          </a:xfrm>
          <a:prstGeom prst="rect">
            <a:avLst/>
          </a:prstGeom>
          <a:noFill/>
        </p:spPr>
        <p:txBody>
          <a:bodyPr wrap="square">
            <a:spAutoFit/>
          </a:bodyPr>
          <a:lstStyle/>
          <a:p>
            <a:pPr algn="just">
              <a:lnSpc>
                <a:spcPct val="115000"/>
              </a:lnSpc>
              <a:spcAft>
                <a:spcPts val="800"/>
              </a:spcAft>
            </a:pPr>
            <a:r>
              <a:rPr lang="it-IT" sz="2200" kern="100">
                <a:solidFill>
                  <a:srgbClr val="002060"/>
                </a:solidFill>
                <a:latin typeface="Arial" panose="020B0604020202020204" pitchFamily="34" charset="0"/>
                <a:ea typeface="Aptos" panose="020B0004020202020204" pitchFamily="34" charset="0"/>
                <a:cs typeface="Arial" panose="020B0604020202020204" pitchFamily="34" charset="0"/>
              </a:rPr>
              <a:t>    Confindustria </a:t>
            </a:r>
          </a:p>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conferma che con riferimento alla liceità del trattamento, il ricorso a sistemi e soluzioni di gestione e conservazione dei log delle comunicazioni elettroniche può considerarsi rientrante nell’eccezione di cui all’art. 4, co. 2 nei casi, alle condizioni e per le finalità indicate nel Provvedimento stesso</a:t>
            </a:r>
          </a:p>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Conferma che spetta al datore di lavoro, in qualità di titolare del trattamento, accertare che i programmi e i servizi informatici di gestione della posta elettronica in uso ai dipendenti consentano di gestire i metadati in conformità alla normativa sulla protezione dei dati personali e a quella di settore</a:t>
            </a:r>
          </a:p>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Suggerisce, specialmente nel caso in cui si utilizzino prodotti di mercato forniti in modalità cloud o </a:t>
            </a:r>
            <a:r>
              <a:rPr lang="it-IT" sz="2000" kern="100" err="1">
                <a:solidFill>
                  <a:srgbClr val="002060"/>
                </a:solidFill>
                <a:latin typeface="Arial" panose="020B0604020202020204" pitchFamily="34" charset="0"/>
                <a:ea typeface="Aptos" panose="020B0004020202020204" pitchFamily="34" charset="0"/>
                <a:cs typeface="Arial" panose="020B0604020202020204" pitchFamily="34" charset="0"/>
              </a:rPr>
              <a:t>as</a:t>
            </a: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-a-service - di conformare il trattamento dei metadati agli indirizzi indicati dall’Autorità con 4 raccomandazioni</a:t>
            </a:r>
          </a:p>
          <a:p>
            <a:pPr marL="342900" indent="-34290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Avverte che analoghe cautele vanno, altresì, implementate nel caso in cui la conservazione dei log di trasporto prescinda da esigenze di buon funzionamento e di sicurezza informatica di base e richieda l’attivazione delle garanzie previste dall’art. 4, co. 1</a:t>
            </a:r>
          </a:p>
        </p:txBody>
      </p:sp>
      <p:sp>
        <p:nvSpPr>
          <p:cNvPr id="8" name="CasellaDiTesto 7">
            <a:extLst>
              <a:ext uri="{FF2B5EF4-FFF2-40B4-BE49-F238E27FC236}">
                <a16:creationId xmlns:a16="http://schemas.microsoft.com/office/drawing/2014/main" id="{D96BFB9F-F5E1-8CE6-A33E-FBF8B8FD116C}"/>
              </a:ext>
            </a:extLst>
          </p:cNvPr>
          <p:cNvSpPr txBox="1"/>
          <p:nvPr/>
        </p:nvSpPr>
        <p:spPr>
          <a:xfrm>
            <a:off x="1268361" y="339492"/>
            <a:ext cx="9443539" cy="461665"/>
          </a:xfrm>
          <a:prstGeom prst="rect">
            <a:avLst/>
          </a:prstGeom>
          <a:noFill/>
        </p:spPr>
        <p:txBody>
          <a:bodyPr wrap="square">
            <a:spAutoFit/>
          </a:bodyPr>
          <a:lstStyle/>
          <a:p>
            <a:pPr algn="ctr"/>
            <a:r>
              <a:rPr lang="it-IT" sz="2400" b="1">
                <a:solidFill>
                  <a:srgbClr val="002060"/>
                </a:solidFill>
              </a:rPr>
              <a:t>5. La Nota Confindustria 22 luglio 2024 / 2</a:t>
            </a:r>
          </a:p>
        </p:txBody>
      </p:sp>
    </p:spTree>
    <p:extLst>
      <p:ext uri="{BB962C8B-B14F-4D97-AF65-F5344CB8AC3E}">
        <p14:creationId xmlns:p14="http://schemas.microsoft.com/office/powerpoint/2010/main" val="13590693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89BE5-5AD6-0BB5-C833-5305A428B4EC}"/>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3C15918B-45DF-E282-877E-D242343CF594}"/>
              </a:ext>
            </a:extLst>
          </p:cNvPr>
          <p:cNvSpPr txBox="1"/>
          <p:nvPr/>
        </p:nvSpPr>
        <p:spPr>
          <a:xfrm>
            <a:off x="292336" y="801157"/>
            <a:ext cx="11395587" cy="5524333"/>
          </a:xfrm>
          <a:prstGeom prst="rect">
            <a:avLst/>
          </a:prstGeom>
          <a:noFill/>
        </p:spPr>
        <p:txBody>
          <a:bodyPr wrap="square">
            <a:spAutoFit/>
          </a:bodyPr>
          <a:lstStyle/>
          <a:p>
            <a:pPr algn="just">
              <a:lnSpc>
                <a:spcPct val="115000"/>
              </a:lnSpc>
              <a:spcAft>
                <a:spcPts val="800"/>
              </a:spcAft>
            </a:pPr>
            <a:r>
              <a:rPr lang="it-IT" sz="2400" b="1" kern="100">
                <a:solidFill>
                  <a:srgbClr val="002060"/>
                </a:solidFill>
                <a:latin typeface="Arial" panose="020B0604020202020204" pitchFamily="34" charset="0"/>
                <a:ea typeface="Aptos" panose="020B0004020202020204" pitchFamily="34" charset="0"/>
                <a:cs typeface="Arial" panose="020B0604020202020204" pitchFamily="34" charset="0"/>
              </a:rPr>
              <a:t>Raccomandazione 1</a:t>
            </a: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 </a:t>
            </a:r>
          </a:p>
          <a:p>
            <a:pPr marL="342900" indent="-342900" algn="just">
              <a:lnSpc>
                <a:spcPct val="115000"/>
              </a:lnSpc>
              <a:spcAft>
                <a:spcPts val="800"/>
              </a:spcAft>
              <a:buFont typeface="Arial" panose="020B0604020202020204" pitchFamily="34" charset="0"/>
              <a:buChar char="•"/>
            </a:pPr>
            <a:endParaRPr lang="it-IT" sz="16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    verificare </a:t>
            </a: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i tempi di conservazione dei metadati di trasporto praticati dai propri fornitori - che andranno opportunatamente specificati nell’atto di nomina a responsabile del trattamento</a:t>
            </a: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le motivazioni di carattere funzionale/tecnico dagli stessi fornite per giustificarne la conservazione per un certo periodo - anche al fine della valutazione di impatto sulla protezione dei dati personali DPIA – </a:t>
            </a: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nonché l’eventuale possibilità di stabilire in autonomia tempistiche di </a:t>
            </a:r>
            <a:r>
              <a:rPr lang="it-IT" sz="2400" kern="100" err="1">
                <a:solidFill>
                  <a:srgbClr val="002060"/>
                </a:solidFill>
                <a:latin typeface="Arial" panose="020B0604020202020204" pitchFamily="34" charset="0"/>
                <a:ea typeface="Aptos" panose="020B0004020202020204" pitchFamily="34" charset="0"/>
                <a:cs typeface="Arial" panose="020B0604020202020204" pitchFamily="34" charset="0"/>
              </a:rPr>
              <a:t>retention</a:t>
            </a: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 differenti e di disattivare le funzioni incompatibili con le proprie finalità del trattamento.</a:t>
            </a:r>
          </a:p>
        </p:txBody>
      </p:sp>
      <p:sp>
        <p:nvSpPr>
          <p:cNvPr id="8" name="CasellaDiTesto 7">
            <a:extLst>
              <a:ext uri="{FF2B5EF4-FFF2-40B4-BE49-F238E27FC236}">
                <a16:creationId xmlns:a16="http://schemas.microsoft.com/office/drawing/2014/main" id="{FE4C2751-97CF-EDF8-68F4-F7BF48156F17}"/>
              </a:ext>
            </a:extLst>
          </p:cNvPr>
          <p:cNvSpPr txBox="1"/>
          <p:nvPr/>
        </p:nvSpPr>
        <p:spPr>
          <a:xfrm>
            <a:off x="1268359" y="142847"/>
            <a:ext cx="9443539" cy="461665"/>
          </a:xfrm>
          <a:prstGeom prst="rect">
            <a:avLst/>
          </a:prstGeom>
          <a:noFill/>
        </p:spPr>
        <p:txBody>
          <a:bodyPr wrap="square">
            <a:spAutoFit/>
          </a:bodyPr>
          <a:lstStyle/>
          <a:p>
            <a:pPr algn="ctr"/>
            <a:r>
              <a:rPr lang="it-IT" sz="2400" b="1">
                <a:solidFill>
                  <a:srgbClr val="002060"/>
                </a:solidFill>
              </a:rPr>
              <a:t>5. La Nota Confindustria 22 luglio 2024 / 3</a:t>
            </a:r>
          </a:p>
        </p:txBody>
      </p:sp>
    </p:spTree>
    <p:extLst>
      <p:ext uri="{BB962C8B-B14F-4D97-AF65-F5344CB8AC3E}">
        <p14:creationId xmlns:p14="http://schemas.microsoft.com/office/powerpoint/2010/main" val="28272164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5EB5F-2F21-A215-568D-244D216FFF0B}"/>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28A722AE-7787-90FA-ABBA-2160F5F0DC6E}"/>
              </a:ext>
            </a:extLst>
          </p:cNvPr>
          <p:cNvSpPr txBox="1"/>
          <p:nvPr/>
        </p:nvSpPr>
        <p:spPr>
          <a:xfrm>
            <a:off x="292334" y="948641"/>
            <a:ext cx="11395587" cy="5626925"/>
          </a:xfrm>
          <a:prstGeom prst="rect">
            <a:avLst/>
          </a:prstGeom>
          <a:noFill/>
        </p:spPr>
        <p:txBody>
          <a:bodyPr wrap="square">
            <a:spAutoFit/>
          </a:bodyPr>
          <a:lstStyle/>
          <a:p>
            <a:pPr algn="just">
              <a:lnSpc>
                <a:spcPct val="115000"/>
              </a:lnSpc>
              <a:spcAft>
                <a:spcPts val="800"/>
              </a:spcAft>
            </a:pPr>
            <a:r>
              <a:rPr lang="it-IT" sz="2400" b="1" kern="100">
                <a:solidFill>
                  <a:srgbClr val="002060"/>
                </a:solidFill>
                <a:latin typeface="Arial" panose="020B0604020202020204" pitchFamily="34" charset="0"/>
                <a:ea typeface="Aptos" panose="020B0004020202020204" pitchFamily="34" charset="0"/>
                <a:cs typeface="Arial" panose="020B0604020202020204" pitchFamily="34" charset="0"/>
              </a:rPr>
              <a:t>Raccomandazione 2</a:t>
            </a: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 </a:t>
            </a:r>
          </a:p>
          <a:p>
            <a:pPr marL="342900" indent="-342900" algn="just">
              <a:lnSpc>
                <a:spcPct val="115000"/>
              </a:lnSpc>
              <a:spcAft>
                <a:spcPts val="800"/>
              </a:spcAft>
              <a:buFont typeface="Arial" panose="020B0604020202020204" pitchFamily="34" charset="0"/>
              <a:buChar char="•"/>
            </a:pPr>
            <a:endParaRPr lang="it-IT" sz="16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fornire ai lavoratori una informativa chiara sul trattamento dei dati personali relativi alle comunicazioni elettroniche che li riguardano, ad esempio, aggiornando, anche ai fini dell’art. 4, co. 3 dello Statuto dei lavoratori, le informative e/o le policy e/o i regolamenti interni sull’utilizzo della posta elettronica aziendale. </a:t>
            </a:r>
          </a:p>
          <a:p>
            <a:pPr algn="just">
              <a:lnSpc>
                <a:spcPct val="115000"/>
              </a:lnSpc>
              <a:spcAft>
                <a:spcPts val="800"/>
              </a:spcAft>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E’ essenziale che i lavoratori siano resi pienamente consapevoli delle complessive caratteristiche del trattamento e che agli stessi siano forniti elementi informativi adeguati, ad es:</a:t>
            </a:r>
          </a:p>
          <a:p>
            <a:pPr algn="just">
              <a:lnSpc>
                <a:spcPct val="115000"/>
              </a:lnSpc>
              <a:spcAft>
                <a:spcPts val="800"/>
              </a:spcAft>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i tempi di conservazione dei dati</a:t>
            </a:r>
          </a:p>
          <a:p>
            <a:pPr algn="just">
              <a:lnSpc>
                <a:spcPct val="115000"/>
              </a:lnSpc>
              <a:spcAft>
                <a:spcPts val="800"/>
              </a:spcAft>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le finalità</a:t>
            </a:r>
          </a:p>
          <a:p>
            <a:pPr algn="just">
              <a:lnSpc>
                <a:spcPct val="115000"/>
              </a:lnSpc>
              <a:spcAft>
                <a:spcPts val="800"/>
              </a:spcAft>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lo svolgimento di eventuali controlli</a:t>
            </a:r>
          </a:p>
        </p:txBody>
      </p:sp>
      <p:sp>
        <p:nvSpPr>
          <p:cNvPr id="8" name="CasellaDiTesto 7">
            <a:extLst>
              <a:ext uri="{FF2B5EF4-FFF2-40B4-BE49-F238E27FC236}">
                <a16:creationId xmlns:a16="http://schemas.microsoft.com/office/drawing/2014/main" id="{A3D124EF-D1B9-E746-98FF-F3919AB09490}"/>
              </a:ext>
            </a:extLst>
          </p:cNvPr>
          <p:cNvSpPr txBox="1"/>
          <p:nvPr/>
        </p:nvSpPr>
        <p:spPr>
          <a:xfrm>
            <a:off x="1268359" y="142847"/>
            <a:ext cx="9443539" cy="461665"/>
          </a:xfrm>
          <a:prstGeom prst="rect">
            <a:avLst/>
          </a:prstGeom>
          <a:noFill/>
        </p:spPr>
        <p:txBody>
          <a:bodyPr wrap="square">
            <a:spAutoFit/>
          </a:bodyPr>
          <a:lstStyle/>
          <a:p>
            <a:pPr algn="ctr"/>
            <a:r>
              <a:rPr lang="it-IT" sz="2400" b="1">
                <a:solidFill>
                  <a:srgbClr val="002060"/>
                </a:solidFill>
              </a:rPr>
              <a:t>5. La Nota Confindustria 22 luglio 2024 / 4</a:t>
            </a:r>
          </a:p>
        </p:txBody>
      </p:sp>
    </p:spTree>
    <p:extLst>
      <p:ext uri="{BB962C8B-B14F-4D97-AF65-F5344CB8AC3E}">
        <p14:creationId xmlns:p14="http://schemas.microsoft.com/office/powerpoint/2010/main" val="13567309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350F88-888B-B779-D369-1AB20B337689}"/>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4D9489F4-2943-4EE6-95E8-5BA78338CCE2}"/>
              </a:ext>
            </a:extLst>
          </p:cNvPr>
          <p:cNvSpPr txBox="1"/>
          <p:nvPr/>
        </p:nvSpPr>
        <p:spPr>
          <a:xfrm>
            <a:off x="292334" y="1302602"/>
            <a:ext cx="11395587" cy="2912336"/>
          </a:xfrm>
          <a:prstGeom prst="rect">
            <a:avLst/>
          </a:prstGeom>
          <a:noFill/>
        </p:spPr>
        <p:txBody>
          <a:bodyPr wrap="square">
            <a:spAutoFit/>
          </a:bodyPr>
          <a:lstStyle/>
          <a:p>
            <a:pPr algn="just">
              <a:lnSpc>
                <a:spcPct val="115000"/>
              </a:lnSpc>
              <a:spcAft>
                <a:spcPts val="800"/>
              </a:spcAft>
            </a:pPr>
            <a:r>
              <a:rPr lang="it-IT" sz="2400" b="1" kern="100">
                <a:solidFill>
                  <a:srgbClr val="002060"/>
                </a:solidFill>
                <a:latin typeface="Arial" panose="020B0604020202020204" pitchFamily="34" charset="0"/>
                <a:ea typeface="Aptos" panose="020B0004020202020204" pitchFamily="34" charset="0"/>
                <a:cs typeface="Arial" panose="020B0604020202020204" pitchFamily="34" charset="0"/>
              </a:rPr>
              <a:t>Raccomandazione 3</a:t>
            </a: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 </a:t>
            </a:r>
          </a:p>
          <a:p>
            <a:pPr marL="342900" indent="-342900" algn="just">
              <a:lnSpc>
                <a:spcPct val="115000"/>
              </a:lnSpc>
              <a:spcAft>
                <a:spcPts val="800"/>
              </a:spcAft>
              <a:buFont typeface="Arial" panose="020B0604020202020204" pitchFamily="34" charset="0"/>
              <a:buChar char="•"/>
            </a:pPr>
            <a:endParaRPr lang="it-IT" sz="24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effettuare ovvero eventualmente aggiornare la DPIA, documentando altresì le esigenze tecniche e organizzative che giustificano, ex art. 4, co. 2 dello Statuto dei</a:t>
            </a:r>
          </a:p>
          <a:p>
            <a:pPr algn="just">
              <a:lnSpc>
                <a:spcPct val="115000"/>
              </a:lnSpc>
              <a:spcAft>
                <a:spcPts val="800"/>
              </a:spcAft>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lavoratori, l’individuazione di un termine di conservazione dei log di trasporto superiore ai 21 giorni e aggiornando il registro delle attività di trattamento</a:t>
            </a:r>
          </a:p>
        </p:txBody>
      </p:sp>
      <p:sp>
        <p:nvSpPr>
          <p:cNvPr id="8" name="CasellaDiTesto 7">
            <a:extLst>
              <a:ext uri="{FF2B5EF4-FFF2-40B4-BE49-F238E27FC236}">
                <a16:creationId xmlns:a16="http://schemas.microsoft.com/office/drawing/2014/main" id="{0E9CB346-71D4-AF8E-3D3F-3AABF90D1361}"/>
              </a:ext>
            </a:extLst>
          </p:cNvPr>
          <p:cNvSpPr txBox="1"/>
          <p:nvPr/>
        </p:nvSpPr>
        <p:spPr>
          <a:xfrm>
            <a:off x="1268359" y="142847"/>
            <a:ext cx="9443539" cy="461665"/>
          </a:xfrm>
          <a:prstGeom prst="rect">
            <a:avLst/>
          </a:prstGeom>
          <a:noFill/>
        </p:spPr>
        <p:txBody>
          <a:bodyPr wrap="square">
            <a:spAutoFit/>
          </a:bodyPr>
          <a:lstStyle/>
          <a:p>
            <a:pPr algn="ctr"/>
            <a:r>
              <a:rPr lang="it-IT" sz="2400" b="1">
                <a:solidFill>
                  <a:srgbClr val="002060"/>
                </a:solidFill>
              </a:rPr>
              <a:t>5. La Nota Confindustria 22 luglio 2024 / 5</a:t>
            </a:r>
          </a:p>
        </p:txBody>
      </p:sp>
    </p:spTree>
    <p:extLst>
      <p:ext uri="{BB962C8B-B14F-4D97-AF65-F5344CB8AC3E}">
        <p14:creationId xmlns:p14="http://schemas.microsoft.com/office/powerpoint/2010/main" val="24849655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5B439-E889-5EC6-6EFA-77DA76962367}"/>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3487F5D0-760E-F7F2-C4AE-CC2A147BF882}"/>
              </a:ext>
            </a:extLst>
          </p:cNvPr>
          <p:cNvSpPr txBox="1"/>
          <p:nvPr/>
        </p:nvSpPr>
        <p:spPr>
          <a:xfrm>
            <a:off x="292334" y="732331"/>
            <a:ext cx="11395587" cy="5838201"/>
          </a:xfrm>
          <a:prstGeom prst="rect">
            <a:avLst/>
          </a:prstGeom>
          <a:noFill/>
        </p:spPr>
        <p:txBody>
          <a:bodyPr wrap="square">
            <a:spAutoFit/>
          </a:bodyPr>
          <a:lstStyle/>
          <a:p>
            <a:pPr algn="just">
              <a:lnSpc>
                <a:spcPct val="115000"/>
              </a:lnSpc>
              <a:spcAft>
                <a:spcPts val="800"/>
              </a:spcAft>
            </a:pPr>
            <a:r>
              <a:rPr lang="it-IT" sz="2400" b="1" kern="100">
                <a:solidFill>
                  <a:srgbClr val="002060"/>
                </a:solidFill>
                <a:latin typeface="Arial" panose="020B0604020202020204" pitchFamily="34" charset="0"/>
                <a:ea typeface="Aptos" panose="020B0004020202020204" pitchFamily="34" charset="0"/>
                <a:cs typeface="Arial" panose="020B0604020202020204" pitchFamily="34" charset="0"/>
              </a:rPr>
              <a:t>Raccomandazione 4</a:t>
            </a: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 </a:t>
            </a:r>
          </a:p>
          <a:p>
            <a:pPr marL="342900" indent="-342900" algn="just">
              <a:lnSpc>
                <a:spcPct val="115000"/>
              </a:lnSpc>
              <a:spcAft>
                <a:spcPts val="800"/>
              </a:spcAft>
              <a:buFont typeface="Arial" panose="020B0604020202020204" pitchFamily="34" charset="0"/>
              <a:buChar char="•"/>
            </a:pPr>
            <a:endParaRPr lang="it-IT" sz="16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adottare tutte le misure tecniche e organizzative per garantire il rispetto della normativa sulla protezione dei dati personali e di quella di settore, assicurando, tra l’altro: </a:t>
            </a:r>
          </a:p>
          <a:p>
            <a:pPr algn="just">
              <a:lnSpc>
                <a:spcPct val="115000"/>
              </a:lnSpc>
              <a:spcAft>
                <a:spcPts val="800"/>
              </a:spcAft>
            </a:pPr>
            <a:endParaRPr lang="it-IT" sz="20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514350" indent="-514350" algn="just">
              <a:lnSpc>
                <a:spcPct val="115000"/>
              </a:lnSpc>
              <a:spcAft>
                <a:spcPts val="800"/>
              </a:spcAft>
              <a:buAutoNum type="romanLcParen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il rispetto del principio di limitazione della finalità, facendo cioè in modo che i log siano trattati in modo compatibile con le finalità per cui sono stati raccolti (es. disattivando le funzioni incompatibili con le finalità di trattamento perseguite; chiedendo al fornitore del servizio di anonimizzare i metadati raccolti nei casi in cui non si intenda effettuare una conservazione più prolungata degli stessi; commisurando adeguatamente i tempi di conservazione dei dati)</a:t>
            </a:r>
          </a:p>
          <a:p>
            <a:pPr marL="514350" indent="-514350" algn="just">
              <a:lnSpc>
                <a:spcPct val="115000"/>
              </a:lnSpc>
              <a:spcAft>
                <a:spcPts val="800"/>
              </a:spcAft>
              <a:buAutoNum type="romanLcParenR"/>
            </a:pPr>
            <a:endParaRPr lang="it-IT" sz="20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ii) l’accessibilità selettiva da parte dei soli soggetti autorizzati e adeguatamente istruiti</a:t>
            </a:r>
          </a:p>
          <a:p>
            <a:pPr algn="just">
              <a:lnSpc>
                <a:spcPct val="115000"/>
              </a:lnSpc>
              <a:spcAft>
                <a:spcPts val="800"/>
              </a:spcAft>
            </a:pPr>
            <a:endParaRPr lang="it-IT" sz="20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iii) la tracciatura degli accessi effettuati</a:t>
            </a:r>
          </a:p>
        </p:txBody>
      </p:sp>
      <p:sp>
        <p:nvSpPr>
          <p:cNvPr id="8" name="CasellaDiTesto 7">
            <a:extLst>
              <a:ext uri="{FF2B5EF4-FFF2-40B4-BE49-F238E27FC236}">
                <a16:creationId xmlns:a16="http://schemas.microsoft.com/office/drawing/2014/main" id="{085277B9-1B6E-8216-A6FB-47C173E7A3A6}"/>
              </a:ext>
            </a:extLst>
          </p:cNvPr>
          <p:cNvSpPr txBox="1"/>
          <p:nvPr/>
        </p:nvSpPr>
        <p:spPr>
          <a:xfrm>
            <a:off x="1268359" y="142847"/>
            <a:ext cx="9443539" cy="461665"/>
          </a:xfrm>
          <a:prstGeom prst="rect">
            <a:avLst/>
          </a:prstGeom>
          <a:noFill/>
        </p:spPr>
        <p:txBody>
          <a:bodyPr wrap="square">
            <a:spAutoFit/>
          </a:bodyPr>
          <a:lstStyle/>
          <a:p>
            <a:pPr algn="ctr"/>
            <a:r>
              <a:rPr lang="it-IT" sz="2400" b="1" dirty="0">
                <a:solidFill>
                  <a:srgbClr val="002060"/>
                </a:solidFill>
              </a:rPr>
              <a:t>5. La Nota Confindustria 22 luglio 2024 / 6</a:t>
            </a:r>
          </a:p>
        </p:txBody>
      </p:sp>
    </p:spTree>
    <p:extLst>
      <p:ext uri="{BB962C8B-B14F-4D97-AF65-F5344CB8AC3E}">
        <p14:creationId xmlns:p14="http://schemas.microsoft.com/office/powerpoint/2010/main" val="39047558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8FB74E-9EFA-89CD-5A32-85D202063E7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CEBCBBDC-2A35-0BD3-945E-0274A3755B38}"/>
              </a:ext>
            </a:extLst>
          </p:cNvPr>
          <p:cNvSpPr txBox="1"/>
          <p:nvPr/>
        </p:nvSpPr>
        <p:spPr>
          <a:xfrm>
            <a:off x="292334" y="732331"/>
            <a:ext cx="11395587" cy="5492529"/>
          </a:xfrm>
          <a:prstGeom prst="rect">
            <a:avLst/>
          </a:prstGeom>
          <a:noFill/>
        </p:spPr>
        <p:txBody>
          <a:bodyPr wrap="square">
            <a:spAutoFit/>
          </a:bodyPr>
          <a:lstStyle/>
          <a:p>
            <a:pPr algn="just">
              <a:lnSpc>
                <a:spcPct val="115000"/>
              </a:lnSpc>
              <a:spcAft>
                <a:spcPts val="800"/>
              </a:spcAft>
            </a:pPr>
            <a:r>
              <a:rPr lang="it-IT" sz="2400" b="1" kern="100">
                <a:solidFill>
                  <a:srgbClr val="002060"/>
                </a:solidFill>
                <a:latin typeface="Arial" panose="020B0604020202020204" pitchFamily="34" charset="0"/>
                <a:ea typeface="Aptos" panose="020B0004020202020204" pitchFamily="34" charset="0"/>
                <a:cs typeface="Arial" panose="020B0604020202020204" pitchFamily="34" charset="0"/>
              </a:rPr>
              <a:t>Esempio: Microsoft</a:t>
            </a:r>
            <a:endParaRPr lang="it-IT" sz="24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endParaRPr lang="it-IT" sz="20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ritiene che il limite di 21 giorni indicato dal Garante abbia carattere orientativo, concordando con l’interpretazione di Confindustria che permette una conservazione prolungata per necessità tecniche o organizzative fondate su i) requisiti di legge, ii) sicurezza informatica e iii) integrità del sistema.</a:t>
            </a: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 sottolinea che ciascun cliente ha responsabilità nell’assicurare la conformità alle normative locali e raccomanda valutazione caso per caso, considerando le specifiche esigenze normative di settore e di localizzazione.</a:t>
            </a:r>
          </a:p>
          <a:p>
            <a:pPr marL="342900" indent="-34290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fornisce una serie di giustificazioni a sostegno della adozione di una conservazione estesa (per il proprio trattamento dei log di sistema da parte di Microsoft in qualità di Titolare del trattamento)</a:t>
            </a:r>
          </a:p>
        </p:txBody>
      </p:sp>
    </p:spTree>
    <p:extLst>
      <p:ext uri="{BB962C8B-B14F-4D97-AF65-F5344CB8AC3E}">
        <p14:creationId xmlns:p14="http://schemas.microsoft.com/office/powerpoint/2010/main" val="37877838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B2CDBB-47ED-5C0F-A6D9-8AAB45900A64}"/>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313BA9C3-8733-769F-1AC0-87B7A9617DBB}"/>
              </a:ext>
            </a:extLst>
          </p:cNvPr>
          <p:cNvSpPr txBox="1"/>
          <p:nvPr/>
        </p:nvSpPr>
        <p:spPr>
          <a:xfrm>
            <a:off x="292334" y="732331"/>
            <a:ext cx="11395587" cy="5840510"/>
          </a:xfrm>
          <a:prstGeom prst="rect">
            <a:avLst/>
          </a:prstGeom>
          <a:noFill/>
        </p:spPr>
        <p:txBody>
          <a:bodyPr wrap="square">
            <a:spAutoFit/>
          </a:bodyPr>
          <a:lstStyle/>
          <a:p>
            <a:pPr algn="just">
              <a:lnSpc>
                <a:spcPct val="115000"/>
              </a:lnSpc>
              <a:spcAft>
                <a:spcPts val="800"/>
              </a:spcAft>
            </a:pPr>
            <a:r>
              <a:rPr lang="it-IT" sz="2400" b="1" kern="100" dirty="0">
                <a:solidFill>
                  <a:srgbClr val="002060"/>
                </a:solidFill>
                <a:latin typeface="Arial" panose="020B0604020202020204" pitchFamily="34" charset="0"/>
                <a:ea typeface="Aptos" panose="020B0004020202020204" pitchFamily="34" charset="0"/>
                <a:cs typeface="Arial" panose="020B0604020202020204" pitchFamily="34" charset="0"/>
              </a:rPr>
              <a:t>Esempio: Microsoft</a:t>
            </a:r>
            <a:endParaRPr lang="it-IT" sz="2400" kern="1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endParaRPr lang="it-IT" sz="2800" kern="1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800" kern="100" dirty="0">
                <a:solidFill>
                  <a:srgbClr val="002060"/>
                </a:solidFill>
                <a:latin typeface="Arial" panose="020B0604020202020204" pitchFamily="34" charset="0"/>
                <a:ea typeface="Aptos" panose="020B0004020202020204" pitchFamily="34" charset="0"/>
                <a:cs typeface="Arial" panose="020B0604020202020204" pitchFamily="34" charset="0"/>
              </a:rPr>
              <a:t>Microsoft Exchange Online traccia i “metadati” tramite la funzionalità di “Message Trace,” che registra l’attività dei messaggi mentre attraversano i server, garantendo così la funzionalità e la sicurezza del servizio</a:t>
            </a:r>
          </a:p>
          <a:p>
            <a:pPr algn="just">
              <a:lnSpc>
                <a:spcPct val="115000"/>
              </a:lnSpc>
              <a:spcAft>
                <a:spcPts val="800"/>
              </a:spcAft>
            </a:pPr>
            <a:r>
              <a:rPr lang="it-IT" sz="2800" kern="100" dirty="0">
                <a:solidFill>
                  <a:srgbClr val="002060"/>
                </a:solidFill>
                <a:latin typeface="Arial" panose="020B0604020202020204" pitchFamily="34" charset="0"/>
                <a:ea typeface="Aptos" panose="020B0004020202020204" pitchFamily="34" charset="0"/>
                <a:cs typeface="Arial" panose="020B0604020202020204" pitchFamily="34" charset="0"/>
              </a:rPr>
              <a:t> </a:t>
            </a:r>
          </a:p>
          <a:p>
            <a:pPr marL="342900" indent="-342900" algn="just">
              <a:lnSpc>
                <a:spcPct val="115000"/>
              </a:lnSpc>
              <a:spcAft>
                <a:spcPts val="800"/>
              </a:spcAft>
              <a:buFont typeface="Arial" panose="020B0604020202020204" pitchFamily="34" charset="0"/>
              <a:buChar char="•"/>
            </a:pPr>
            <a:r>
              <a:rPr lang="it-IT" sz="2800" kern="100" dirty="0">
                <a:solidFill>
                  <a:srgbClr val="002060"/>
                </a:solidFill>
                <a:latin typeface="Arial" panose="020B0604020202020204" pitchFamily="34" charset="0"/>
                <a:ea typeface="Aptos" panose="020B0004020202020204" pitchFamily="34" charset="0"/>
                <a:cs typeface="Arial" panose="020B0604020202020204" pitchFamily="34" charset="0"/>
              </a:rPr>
              <a:t>I log di tracciamento sono conservati per 90 giorni, supportano la risoluzione di problemi come ritardi nella consegna e consentono il monitoraggio delle operazioni per garantire continuità di servizio, conformità e sicurezza</a:t>
            </a:r>
          </a:p>
        </p:txBody>
      </p:sp>
    </p:spTree>
    <p:extLst>
      <p:ext uri="{BB962C8B-B14F-4D97-AF65-F5344CB8AC3E}">
        <p14:creationId xmlns:p14="http://schemas.microsoft.com/office/powerpoint/2010/main" val="14159360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95336-03E2-F8F1-792C-D88ECFD9B95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7A0297C4-C014-4095-52C2-FC0519F083B1}"/>
              </a:ext>
            </a:extLst>
          </p:cNvPr>
          <p:cNvSpPr txBox="1"/>
          <p:nvPr/>
        </p:nvSpPr>
        <p:spPr>
          <a:xfrm>
            <a:off x="321831" y="634008"/>
            <a:ext cx="11395587" cy="6007991"/>
          </a:xfrm>
          <a:prstGeom prst="rect">
            <a:avLst/>
          </a:prstGeom>
          <a:noFill/>
        </p:spPr>
        <p:txBody>
          <a:bodyPr wrap="square">
            <a:spAutoFit/>
          </a:bodyPr>
          <a:lstStyle/>
          <a:p>
            <a:pPr algn="just">
              <a:lnSpc>
                <a:spcPct val="115000"/>
              </a:lnSpc>
              <a:spcAft>
                <a:spcPts val="800"/>
              </a:spcAft>
            </a:pPr>
            <a:r>
              <a:rPr lang="it-IT" sz="2400" b="1" kern="100" dirty="0">
                <a:solidFill>
                  <a:srgbClr val="002060"/>
                </a:solidFill>
                <a:latin typeface="Arial" panose="020B0604020202020204" pitchFamily="34" charset="0"/>
                <a:ea typeface="Aptos" panose="020B0004020202020204" pitchFamily="34" charset="0"/>
                <a:cs typeface="Arial" panose="020B0604020202020204" pitchFamily="34" charset="0"/>
              </a:rPr>
              <a:t>Esempio: Microsoft</a:t>
            </a:r>
          </a:p>
          <a:p>
            <a:pPr algn="just">
              <a:lnSpc>
                <a:spcPct val="115000"/>
              </a:lnSpc>
              <a:spcAft>
                <a:spcPts val="800"/>
              </a:spcAft>
            </a:pPr>
            <a:endParaRPr lang="it-IT" sz="2400" kern="1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marL="342900" indent="-342900" algn="just">
              <a:lnSpc>
                <a:spcPct val="115000"/>
              </a:lnSpc>
              <a:spcAft>
                <a:spcPts val="800"/>
              </a:spcAft>
              <a:buFont typeface="Arial" panose="020B0604020202020204" pitchFamily="34" charset="0"/>
              <a:buChar char="•"/>
            </a:pP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Le principali motivazioni per la conservazione dei metadati di MEO</a:t>
            </a:r>
          </a:p>
          <a:p>
            <a:pPr algn="just">
              <a:lnSpc>
                <a:spcPct val="115000"/>
              </a:lnSpc>
              <a:spcAft>
                <a:spcPts val="800"/>
              </a:spcAft>
            </a:pPr>
            <a:endPar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endParaRPr>
          </a:p>
          <a:p>
            <a:pPr algn="just">
              <a:lnSpc>
                <a:spcPct val="115000"/>
              </a:lnSpc>
              <a:spcAft>
                <a:spcPts val="800"/>
              </a:spcAft>
            </a:pP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1) Manutenzione e Funzionamento del Servizio Email:</a:t>
            </a:r>
          </a:p>
          <a:p>
            <a:pPr algn="just">
              <a:lnSpc>
                <a:spcPct val="115000"/>
              </a:lnSpc>
              <a:spcAft>
                <a:spcPts val="800"/>
              </a:spcAft>
            </a:pPr>
            <a:r>
              <a:rPr lang="it-IT" kern="100" dirty="0">
                <a:solidFill>
                  <a:srgbClr val="002060"/>
                </a:solidFill>
                <a:latin typeface="Arial" panose="020B0604020202020204" pitchFamily="34" charset="0"/>
                <a:ea typeface="Aptos" panose="020B0004020202020204" pitchFamily="34" charset="0"/>
                <a:cs typeface="Arial" panose="020B0604020202020204" pitchFamily="34" charset="0"/>
              </a:rPr>
              <a:t>Diagnosi e Risoluzione degli Errori: In caso di ritardi o mancata consegna delle email, i log di Message Trace sono utilizzati per identificare cause di errore o malfunzionamenti.</a:t>
            </a:r>
          </a:p>
          <a:p>
            <a:pPr algn="just">
              <a:lnSpc>
                <a:spcPct val="115000"/>
              </a:lnSpc>
              <a:spcAft>
                <a:spcPts val="800"/>
              </a:spcAft>
            </a:pP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2) Sicurezza IT:</a:t>
            </a:r>
          </a:p>
          <a:p>
            <a:pPr algn="just">
              <a:lnSpc>
                <a:spcPct val="115000"/>
              </a:lnSpc>
              <a:spcAft>
                <a:spcPts val="800"/>
              </a:spcAft>
            </a:pPr>
            <a:r>
              <a:rPr lang="it-IT" kern="100" dirty="0">
                <a:solidFill>
                  <a:srgbClr val="002060"/>
                </a:solidFill>
                <a:latin typeface="Arial" panose="020B0604020202020204" pitchFamily="34" charset="0"/>
                <a:ea typeface="Aptos" panose="020B0004020202020204" pitchFamily="34" charset="0"/>
                <a:cs typeface="Arial" panose="020B0604020202020204" pitchFamily="34" charset="0"/>
              </a:rPr>
              <a:t>Individuazione degli Incidenti di Sicurezza:</a:t>
            </a:r>
          </a:p>
          <a:p>
            <a:pPr algn="just">
              <a:lnSpc>
                <a:spcPct val="115000"/>
              </a:lnSpc>
              <a:spcAft>
                <a:spcPts val="800"/>
              </a:spcAft>
            </a:pPr>
            <a:r>
              <a:rPr lang="it-IT" kern="100" dirty="0">
                <a:solidFill>
                  <a:srgbClr val="002060"/>
                </a:solidFill>
                <a:latin typeface="Arial" panose="020B0604020202020204" pitchFamily="34" charset="0"/>
                <a:ea typeface="Aptos" panose="020B0004020202020204" pitchFamily="34" charset="0"/>
                <a:cs typeface="Arial" panose="020B0604020202020204" pitchFamily="34" charset="0"/>
              </a:rPr>
              <a:t>Autenticità dei Messaggi e Verifica dell’Autenticità</a:t>
            </a: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 </a:t>
            </a:r>
          </a:p>
          <a:p>
            <a:pPr algn="just">
              <a:lnSpc>
                <a:spcPct val="115000"/>
              </a:lnSpc>
              <a:spcAft>
                <a:spcPts val="800"/>
              </a:spcAft>
            </a:pPr>
            <a:r>
              <a:rPr lang="it-IT" kern="100" dirty="0">
                <a:solidFill>
                  <a:srgbClr val="002060"/>
                </a:solidFill>
                <a:latin typeface="Arial" panose="020B0604020202020204" pitchFamily="34" charset="0"/>
                <a:ea typeface="Aptos" panose="020B0004020202020204" pitchFamily="34" charset="0"/>
                <a:cs typeface="Arial" panose="020B0604020202020204" pitchFamily="34" charset="0"/>
              </a:rPr>
              <a:t>Supporto ai Team di Sicurezza: I team usano i metadati per identificare modelli di minacce e anomalie, essenziali per prevenire attacchi futuri.</a:t>
            </a:r>
          </a:p>
          <a:p>
            <a:pPr algn="just">
              <a:lnSpc>
                <a:spcPct val="115000"/>
              </a:lnSpc>
              <a:spcAft>
                <a:spcPts val="800"/>
              </a:spcAft>
            </a:pP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3) Supporto alla Conformità e Monitoraggio dei Clienti: il monitoraggio della consegna delle email consente ai clienti di gestire indagini in ambiti come privacy, sicurezza e risoluzione di conflitti.</a:t>
            </a:r>
          </a:p>
        </p:txBody>
      </p:sp>
    </p:spTree>
    <p:extLst>
      <p:ext uri="{BB962C8B-B14F-4D97-AF65-F5344CB8AC3E}">
        <p14:creationId xmlns:p14="http://schemas.microsoft.com/office/powerpoint/2010/main" val="11978310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D7982A-4ECE-1094-670A-5B90EFCAEE94}"/>
            </a:ext>
          </a:extLst>
        </p:cNvPr>
        <p:cNvGrpSpPr/>
        <p:nvPr/>
      </p:nvGrpSpPr>
      <p:grpSpPr>
        <a:xfrm>
          <a:off x="0" y="0"/>
          <a:ext cx="0" cy="0"/>
          <a:chOff x="0" y="0"/>
          <a:chExt cx="0" cy="0"/>
        </a:xfrm>
      </p:grpSpPr>
      <p:sp>
        <p:nvSpPr>
          <p:cNvPr id="4" name="Freccia a destra 3">
            <a:extLst>
              <a:ext uri="{FF2B5EF4-FFF2-40B4-BE49-F238E27FC236}">
                <a16:creationId xmlns:a16="http://schemas.microsoft.com/office/drawing/2014/main" id="{2EE89861-C7AB-1EA4-5BAA-8AD4A8BDA79E}"/>
              </a:ext>
            </a:extLst>
          </p:cNvPr>
          <p:cNvSpPr/>
          <p:nvPr/>
        </p:nvSpPr>
        <p:spPr>
          <a:xfrm rot="2492406">
            <a:off x="2743502" y="1868048"/>
            <a:ext cx="822452"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con angoli arrotondati 6">
            <a:extLst>
              <a:ext uri="{FF2B5EF4-FFF2-40B4-BE49-F238E27FC236}">
                <a16:creationId xmlns:a16="http://schemas.microsoft.com/office/drawing/2014/main" id="{523E68CC-50C0-8960-594C-0252EF33E998}"/>
              </a:ext>
            </a:extLst>
          </p:cNvPr>
          <p:cNvSpPr/>
          <p:nvPr/>
        </p:nvSpPr>
        <p:spPr>
          <a:xfrm>
            <a:off x="125229" y="952375"/>
            <a:ext cx="2607587" cy="109821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Conservazione dei metadati </a:t>
            </a:r>
          </a:p>
        </p:txBody>
      </p:sp>
      <p:sp>
        <p:nvSpPr>
          <p:cNvPr id="10" name="Rettangolo con angoli arrotondati 9">
            <a:extLst>
              <a:ext uri="{FF2B5EF4-FFF2-40B4-BE49-F238E27FC236}">
                <a16:creationId xmlns:a16="http://schemas.microsoft.com/office/drawing/2014/main" id="{BA2D195C-9A4E-6BA4-438A-1AFA196A83F7}"/>
              </a:ext>
            </a:extLst>
          </p:cNvPr>
          <p:cNvSpPr/>
          <p:nvPr/>
        </p:nvSpPr>
        <p:spPr>
          <a:xfrm>
            <a:off x="3603474" y="1962993"/>
            <a:ext cx="2327633" cy="87273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Sopra  21 giorni </a:t>
            </a:r>
          </a:p>
        </p:txBody>
      </p:sp>
      <p:sp>
        <p:nvSpPr>
          <p:cNvPr id="11" name="Rettangolo con angoli arrotondati 10">
            <a:extLst>
              <a:ext uri="{FF2B5EF4-FFF2-40B4-BE49-F238E27FC236}">
                <a16:creationId xmlns:a16="http://schemas.microsoft.com/office/drawing/2014/main" id="{0FAC49A5-2766-D5DF-CC77-A4C28681F121}"/>
              </a:ext>
            </a:extLst>
          </p:cNvPr>
          <p:cNvSpPr/>
          <p:nvPr/>
        </p:nvSpPr>
        <p:spPr>
          <a:xfrm>
            <a:off x="3573535" y="994577"/>
            <a:ext cx="2303735" cy="872739"/>
          </a:xfrm>
          <a:prstGeom prst="round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a:t>Non oltre 21 giorni </a:t>
            </a:r>
          </a:p>
        </p:txBody>
      </p:sp>
      <p:sp>
        <p:nvSpPr>
          <p:cNvPr id="2" name="Freccia a destra 1">
            <a:extLst>
              <a:ext uri="{FF2B5EF4-FFF2-40B4-BE49-F238E27FC236}">
                <a16:creationId xmlns:a16="http://schemas.microsoft.com/office/drawing/2014/main" id="{F699791F-4F38-2A05-664D-18D72C5ED915}"/>
              </a:ext>
            </a:extLst>
          </p:cNvPr>
          <p:cNvSpPr/>
          <p:nvPr/>
        </p:nvSpPr>
        <p:spPr>
          <a:xfrm rot="5400000">
            <a:off x="3571133" y="3088446"/>
            <a:ext cx="802362" cy="46286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a destra 8">
            <a:extLst>
              <a:ext uri="{FF2B5EF4-FFF2-40B4-BE49-F238E27FC236}">
                <a16:creationId xmlns:a16="http://schemas.microsoft.com/office/drawing/2014/main" id="{CA405CA1-259B-F945-7FEA-873EA25EDD78}"/>
              </a:ext>
            </a:extLst>
          </p:cNvPr>
          <p:cNvSpPr/>
          <p:nvPr/>
        </p:nvSpPr>
        <p:spPr>
          <a:xfrm>
            <a:off x="5959770" y="1224908"/>
            <a:ext cx="875758" cy="479558"/>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con angoli arrotondati 11">
            <a:extLst>
              <a:ext uri="{FF2B5EF4-FFF2-40B4-BE49-F238E27FC236}">
                <a16:creationId xmlns:a16="http://schemas.microsoft.com/office/drawing/2014/main" id="{D9DD7095-5700-D7D2-E4A7-21492E76706A}"/>
              </a:ext>
            </a:extLst>
          </p:cNvPr>
          <p:cNvSpPr/>
          <p:nvPr/>
        </p:nvSpPr>
        <p:spPr>
          <a:xfrm>
            <a:off x="2586996" y="3765818"/>
            <a:ext cx="2187073" cy="88197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Per documentate esigenze tecniche e organizzative </a:t>
            </a:r>
          </a:p>
        </p:txBody>
      </p:sp>
      <p:sp>
        <p:nvSpPr>
          <p:cNvPr id="13" name="Freccia a destra 12">
            <a:extLst>
              <a:ext uri="{FF2B5EF4-FFF2-40B4-BE49-F238E27FC236}">
                <a16:creationId xmlns:a16="http://schemas.microsoft.com/office/drawing/2014/main" id="{CF58C7C4-C24C-804D-0478-406A7F50F8E7}"/>
              </a:ext>
            </a:extLst>
          </p:cNvPr>
          <p:cNvSpPr/>
          <p:nvPr/>
        </p:nvSpPr>
        <p:spPr>
          <a:xfrm rot="10800000">
            <a:off x="1766656" y="3964489"/>
            <a:ext cx="758274"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Ovale 14">
            <a:extLst>
              <a:ext uri="{FF2B5EF4-FFF2-40B4-BE49-F238E27FC236}">
                <a16:creationId xmlns:a16="http://schemas.microsoft.com/office/drawing/2014/main" id="{75EE0D55-7B2C-84F2-C5AA-2715E9D93D3C}"/>
              </a:ext>
            </a:extLst>
          </p:cNvPr>
          <p:cNvSpPr/>
          <p:nvPr/>
        </p:nvSpPr>
        <p:spPr>
          <a:xfrm>
            <a:off x="778197" y="3851099"/>
            <a:ext cx="922629" cy="697357"/>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400" b="1"/>
              <a:t>NO</a:t>
            </a:r>
            <a:endParaRPr lang="en-US" sz="2400" b="1"/>
          </a:p>
        </p:txBody>
      </p:sp>
      <p:sp>
        <p:nvSpPr>
          <p:cNvPr id="16" name="Ovale 15">
            <a:extLst>
              <a:ext uri="{FF2B5EF4-FFF2-40B4-BE49-F238E27FC236}">
                <a16:creationId xmlns:a16="http://schemas.microsoft.com/office/drawing/2014/main" id="{6DBC71A8-7232-8C82-CCF1-9D0212C035ED}"/>
              </a:ext>
            </a:extLst>
          </p:cNvPr>
          <p:cNvSpPr/>
          <p:nvPr/>
        </p:nvSpPr>
        <p:spPr>
          <a:xfrm>
            <a:off x="5322958" y="3872026"/>
            <a:ext cx="922629" cy="697357"/>
          </a:xfrm>
          <a:prstGeom prst="ellipse">
            <a:avLst/>
          </a:prstGeom>
          <a:solidFill>
            <a:srgbClr val="009ED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400" b="1" dirty="0"/>
              <a:t>SI</a:t>
            </a:r>
            <a:endParaRPr lang="en-US" sz="2400" b="1" dirty="0"/>
          </a:p>
        </p:txBody>
      </p:sp>
      <p:sp>
        <p:nvSpPr>
          <p:cNvPr id="18" name="Freccia a destra 17">
            <a:extLst>
              <a:ext uri="{FF2B5EF4-FFF2-40B4-BE49-F238E27FC236}">
                <a16:creationId xmlns:a16="http://schemas.microsoft.com/office/drawing/2014/main" id="{A11CA731-9910-4096-8302-FF340F80DF1E}"/>
              </a:ext>
            </a:extLst>
          </p:cNvPr>
          <p:cNvSpPr/>
          <p:nvPr/>
        </p:nvSpPr>
        <p:spPr>
          <a:xfrm rot="6986875">
            <a:off x="286668" y="4698376"/>
            <a:ext cx="890249" cy="46286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Freccia a destra 18">
            <a:extLst>
              <a:ext uri="{FF2B5EF4-FFF2-40B4-BE49-F238E27FC236}">
                <a16:creationId xmlns:a16="http://schemas.microsoft.com/office/drawing/2014/main" id="{CC2B0F54-6D6E-0622-F1E7-82C392F67F23}"/>
              </a:ext>
            </a:extLst>
          </p:cNvPr>
          <p:cNvSpPr/>
          <p:nvPr/>
        </p:nvSpPr>
        <p:spPr>
          <a:xfrm rot="2790877">
            <a:off x="1466790" y="4688543"/>
            <a:ext cx="1279767"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a:extLst>
              <a:ext uri="{FF2B5EF4-FFF2-40B4-BE49-F238E27FC236}">
                <a16:creationId xmlns:a16="http://schemas.microsoft.com/office/drawing/2014/main" id="{93B63FB4-2DBF-1298-E3D1-D2AB266AE5A7}"/>
              </a:ext>
            </a:extLst>
          </p:cNvPr>
          <p:cNvSpPr/>
          <p:nvPr/>
        </p:nvSpPr>
        <p:spPr>
          <a:xfrm>
            <a:off x="102836" y="5389043"/>
            <a:ext cx="1443217" cy="74629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000" b="1"/>
              <a:t>Cambio provider</a:t>
            </a:r>
            <a:endParaRPr lang="en-US" sz="2000" b="1"/>
          </a:p>
        </p:txBody>
      </p:sp>
      <p:sp>
        <p:nvSpPr>
          <p:cNvPr id="23" name="Rettangolo con angoli arrotondati 22">
            <a:extLst>
              <a:ext uri="{FF2B5EF4-FFF2-40B4-BE49-F238E27FC236}">
                <a16:creationId xmlns:a16="http://schemas.microsoft.com/office/drawing/2014/main" id="{3B2A85DA-F7DC-4039-4A0A-4EDA8EDD0C9D}"/>
              </a:ext>
            </a:extLst>
          </p:cNvPr>
          <p:cNvSpPr/>
          <p:nvPr/>
        </p:nvSpPr>
        <p:spPr>
          <a:xfrm>
            <a:off x="2559212" y="5407509"/>
            <a:ext cx="2200648" cy="88197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b="1" dirty="0"/>
          </a:p>
          <a:p>
            <a:pPr algn="ctr"/>
            <a:r>
              <a:rPr lang="it-IT" sz="2400" b="1" dirty="0"/>
              <a:t>comma 1</a:t>
            </a:r>
          </a:p>
          <a:p>
            <a:pPr algn="ctr"/>
            <a:r>
              <a:rPr lang="it-IT" b="1" dirty="0"/>
              <a:t>Adempimenti</a:t>
            </a:r>
          </a:p>
          <a:p>
            <a:pPr algn="ctr"/>
            <a:endParaRPr lang="it-IT" b="1" dirty="0"/>
          </a:p>
        </p:txBody>
      </p:sp>
      <p:sp>
        <p:nvSpPr>
          <p:cNvPr id="28" name="Freccia a destra 27">
            <a:extLst>
              <a:ext uri="{FF2B5EF4-FFF2-40B4-BE49-F238E27FC236}">
                <a16:creationId xmlns:a16="http://schemas.microsoft.com/office/drawing/2014/main" id="{FDDAAA40-A1DB-63A1-7CB7-0CCA6CDEF18F}"/>
              </a:ext>
            </a:extLst>
          </p:cNvPr>
          <p:cNvSpPr/>
          <p:nvPr/>
        </p:nvSpPr>
        <p:spPr>
          <a:xfrm>
            <a:off x="4907871" y="5881763"/>
            <a:ext cx="5272665" cy="4568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con angoli arrotondati 28">
            <a:extLst>
              <a:ext uri="{FF2B5EF4-FFF2-40B4-BE49-F238E27FC236}">
                <a16:creationId xmlns:a16="http://schemas.microsoft.com/office/drawing/2014/main" id="{96C49E3B-E15D-8D9E-FD71-827BFD272507}"/>
              </a:ext>
            </a:extLst>
          </p:cNvPr>
          <p:cNvSpPr/>
          <p:nvPr/>
        </p:nvSpPr>
        <p:spPr>
          <a:xfrm>
            <a:off x="10149587" y="1023700"/>
            <a:ext cx="1809595" cy="88197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Informativa ex comma 3 art.4</a:t>
            </a:r>
          </a:p>
        </p:txBody>
      </p:sp>
      <p:sp>
        <p:nvSpPr>
          <p:cNvPr id="31" name="Rettangolo 30">
            <a:extLst>
              <a:ext uri="{FF2B5EF4-FFF2-40B4-BE49-F238E27FC236}">
                <a16:creationId xmlns:a16="http://schemas.microsoft.com/office/drawing/2014/main" id="{6FB699E4-A821-4564-0D4C-171F31E9C2AF}"/>
              </a:ext>
            </a:extLst>
          </p:cNvPr>
          <p:cNvSpPr/>
          <p:nvPr/>
        </p:nvSpPr>
        <p:spPr>
          <a:xfrm>
            <a:off x="10148947" y="2634416"/>
            <a:ext cx="1901952" cy="57917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a:t>Registro trattamenti</a:t>
            </a:r>
            <a:endParaRPr lang="en-US"/>
          </a:p>
        </p:txBody>
      </p:sp>
      <p:sp>
        <p:nvSpPr>
          <p:cNvPr id="32" name="Rettangolo 31">
            <a:extLst>
              <a:ext uri="{FF2B5EF4-FFF2-40B4-BE49-F238E27FC236}">
                <a16:creationId xmlns:a16="http://schemas.microsoft.com/office/drawing/2014/main" id="{16C7D52B-EBFE-7677-C993-9D5E5AD0A781}"/>
              </a:ext>
            </a:extLst>
          </p:cNvPr>
          <p:cNvSpPr/>
          <p:nvPr/>
        </p:nvSpPr>
        <p:spPr>
          <a:xfrm>
            <a:off x="10148949" y="3288830"/>
            <a:ext cx="1901953" cy="47955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a:t>formazione</a:t>
            </a:r>
            <a:endParaRPr lang="en-US"/>
          </a:p>
        </p:txBody>
      </p:sp>
      <p:sp>
        <p:nvSpPr>
          <p:cNvPr id="33" name="Rettangolo 32">
            <a:extLst>
              <a:ext uri="{FF2B5EF4-FFF2-40B4-BE49-F238E27FC236}">
                <a16:creationId xmlns:a16="http://schemas.microsoft.com/office/drawing/2014/main" id="{448E6234-65B6-F053-4F7C-1557033459C6}"/>
              </a:ext>
            </a:extLst>
          </p:cNvPr>
          <p:cNvSpPr/>
          <p:nvPr/>
        </p:nvSpPr>
        <p:spPr>
          <a:xfrm>
            <a:off x="10148948" y="3821451"/>
            <a:ext cx="1901954" cy="34712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a:t>informative</a:t>
            </a:r>
            <a:endParaRPr lang="en-US"/>
          </a:p>
        </p:txBody>
      </p:sp>
      <p:sp>
        <p:nvSpPr>
          <p:cNvPr id="35" name="Rettangolo con angoli arrotondati 34">
            <a:extLst>
              <a:ext uri="{FF2B5EF4-FFF2-40B4-BE49-F238E27FC236}">
                <a16:creationId xmlns:a16="http://schemas.microsoft.com/office/drawing/2014/main" id="{D328EC47-271D-27D2-9084-9CFD74BBC762}"/>
              </a:ext>
            </a:extLst>
          </p:cNvPr>
          <p:cNvSpPr/>
          <p:nvPr/>
        </p:nvSpPr>
        <p:spPr>
          <a:xfrm>
            <a:off x="6861561" y="952375"/>
            <a:ext cx="2303735" cy="872739"/>
          </a:xfrm>
          <a:prstGeom prst="round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400" b="1" dirty="0"/>
              <a:t>comma 2 </a:t>
            </a:r>
          </a:p>
        </p:txBody>
      </p:sp>
      <p:sp>
        <p:nvSpPr>
          <p:cNvPr id="38" name="Rettangolo 37">
            <a:extLst>
              <a:ext uri="{FF2B5EF4-FFF2-40B4-BE49-F238E27FC236}">
                <a16:creationId xmlns:a16="http://schemas.microsoft.com/office/drawing/2014/main" id="{C430EBB6-8E28-5F48-28EA-B998FF8B61E4}"/>
              </a:ext>
            </a:extLst>
          </p:cNvPr>
          <p:cNvSpPr/>
          <p:nvPr/>
        </p:nvSpPr>
        <p:spPr>
          <a:xfrm>
            <a:off x="10148947" y="4220886"/>
            <a:ext cx="1901955" cy="5667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t>Policy uso strumenti</a:t>
            </a:r>
            <a:endParaRPr lang="en-US" dirty="0"/>
          </a:p>
        </p:txBody>
      </p:sp>
      <p:sp>
        <p:nvSpPr>
          <p:cNvPr id="39" name="Rettangolo 38">
            <a:extLst>
              <a:ext uri="{FF2B5EF4-FFF2-40B4-BE49-F238E27FC236}">
                <a16:creationId xmlns:a16="http://schemas.microsoft.com/office/drawing/2014/main" id="{8E982C09-66CC-FB2E-3FAC-369B00AA780C}"/>
              </a:ext>
            </a:extLst>
          </p:cNvPr>
          <p:cNvSpPr/>
          <p:nvPr/>
        </p:nvSpPr>
        <p:spPr>
          <a:xfrm>
            <a:off x="10148947" y="4840729"/>
            <a:ext cx="1901956" cy="5667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t>Policy data </a:t>
            </a:r>
            <a:r>
              <a:rPr lang="it-IT" dirty="0" err="1"/>
              <a:t>retention</a:t>
            </a:r>
            <a:r>
              <a:rPr lang="it-IT" dirty="0"/>
              <a:t> </a:t>
            </a:r>
            <a:endParaRPr lang="en-US" dirty="0"/>
          </a:p>
        </p:txBody>
      </p:sp>
      <p:sp>
        <p:nvSpPr>
          <p:cNvPr id="42" name="Rettangolo con angoli arrotondati 41">
            <a:extLst>
              <a:ext uri="{FF2B5EF4-FFF2-40B4-BE49-F238E27FC236}">
                <a16:creationId xmlns:a16="http://schemas.microsoft.com/office/drawing/2014/main" id="{FFB52037-D672-F3CE-B257-B0656813CA32}"/>
              </a:ext>
            </a:extLst>
          </p:cNvPr>
          <p:cNvSpPr/>
          <p:nvPr/>
        </p:nvSpPr>
        <p:spPr>
          <a:xfrm>
            <a:off x="10236638" y="5848496"/>
            <a:ext cx="1814261" cy="78665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Informativa ex comma 3 art.4</a:t>
            </a:r>
          </a:p>
        </p:txBody>
      </p:sp>
      <p:sp>
        <p:nvSpPr>
          <p:cNvPr id="8" name="Parentesi graffa aperta 7">
            <a:extLst>
              <a:ext uri="{FF2B5EF4-FFF2-40B4-BE49-F238E27FC236}">
                <a16:creationId xmlns:a16="http://schemas.microsoft.com/office/drawing/2014/main" id="{49EDCBCB-0620-21AA-E7B3-59B4E6A365CE}"/>
              </a:ext>
            </a:extLst>
          </p:cNvPr>
          <p:cNvSpPr/>
          <p:nvPr/>
        </p:nvSpPr>
        <p:spPr>
          <a:xfrm>
            <a:off x="9678738" y="2308937"/>
            <a:ext cx="820082" cy="3491319"/>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
        <p:nvSpPr>
          <p:cNvPr id="14" name="Rettangolo 13">
            <a:extLst>
              <a:ext uri="{FF2B5EF4-FFF2-40B4-BE49-F238E27FC236}">
                <a16:creationId xmlns:a16="http://schemas.microsoft.com/office/drawing/2014/main" id="{3DE43010-311F-5845-5960-07CB6A1B3542}"/>
              </a:ext>
            </a:extLst>
          </p:cNvPr>
          <p:cNvSpPr/>
          <p:nvPr/>
        </p:nvSpPr>
        <p:spPr>
          <a:xfrm>
            <a:off x="6486058" y="3532141"/>
            <a:ext cx="1623907" cy="1349328"/>
          </a:xfrm>
          <a:prstGeom prst="rect">
            <a:avLst/>
          </a:prstGeom>
          <a:solidFill>
            <a:srgbClr val="009ED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it-IT" b="1" dirty="0"/>
              <a:t>definizione  tempi </a:t>
            </a:r>
          </a:p>
          <a:p>
            <a:pPr marL="285750" indent="-285750">
              <a:buFont typeface="Arial" panose="020B0604020202020204" pitchFamily="34" charset="0"/>
              <a:buChar char="•"/>
            </a:pPr>
            <a:r>
              <a:rPr lang="it-IT" b="1" dirty="0"/>
              <a:t>definizione finalità</a:t>
            </a:r>
          </a:p>
        </p:txBody>
      </p:sp>
      <p:sp>
        <p:nvSpPr>
          <p:cNvPr id="20" name="Rettangolo 19">
            <a:extLst>
              <a:ext uri="{FF2B5EF4-FFF2-40B4-BE49-F238E27FC236}">
                <a16:creationId xmlns:a16="http://schemas.microsoft.com/office/drawing/2014/main" id="{53790085-662C-BAB3-9C5F-38E00066D3A6}"/>
              </a:ext>
            </a:extLst>
          </p:cNvPr>
          <p:cNvSpPr/>
          <p:nvPr/>
        </p:nvSpPr>
        <p:spPr>
          <a:xfrm>
            <a:off x="8382025" y="3507760"/>
            <a:ext cx="1267939" cy="134932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b="1" dirty="0"/>
              <a:t>redazione </a:t>
            </a:r>
          </a:p>
          <a:p>
            <a:r>
              <a:rPr lang="it-IT" b="1" dirty="0"/>
              <a:t>DPIA</a:t>
            </a:r>
          </a:p>
        </p:txBody>
      </p:sp>
      <p:sp>
        <p:nvSpPr>
          <p:cNvPr id="44" name="Freccia a destra 43">
            <a:extLst>
              <a:ext uri="{FF2B5EF4-FFF2-40B4-BE49-F238E27FC236}">
                <a16:creationId xmlns:a16="http://schemas.microsoft.com/office/drawing/2014/main" id="{8E71A127-1257-0F39-A8D9-30E95A810920}"/>
              </a:ext>
            </a:extLst>
          </p:cNvPr>
          <p:cNvSpPr/>
          <p:nvPr/>
        </p:nvSpPr>
        <p:spPr>
          <a:xfrm>
            <a:off x="7980634" y="3934265"/>
            <a:ext cx="448828" cy="456831"/>
          </a:xfrm>
          <a:prstGeom prst="rightArrow">
            <a:avLst/>
          </a:prstGeom>
          <a:solidFill>
            <a:srgbClr val="009ED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Freccia a destra 44">
            <a:extLst>
              <a:ext uri="{FF2B5EF4-FFF2-40B4-BE49-F238E27FC236}">
                <a16:creationId xmlns:a16="http://schemas.microsoft.com/office/drawing/2014/main" id="{E4E455A9-4435-E60C-6FAF-1DE58C393ECD}"/>
              </a:ext>
            </a:extLst>
          </p:cNvPr>
          <p:cNvSpPr/>
          <p:nvPr/>
        </p:nvSpPr>
        <p:spPr>
          <a:xfrm>
            <a:off x="4664903" y="3978389"/>
            <a:ext cx="770688"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6" name="Rettangolo con angoli arrotondati 45">
            <a:extLst>
              <a:ext uri="{FF2B5EF4-FFF2-40B4-BE49-F238E27FC236}">
                <a16:creationId xmlns:a16="http://schemas.microsoft.com/office/drawing/2014/main" id="{64C610F9-F730-D8F0-B9D6-4EF2B63DEB70}"/>
              </a:ext>
            </a:extLst>
          </p:cNvPr>
          <p:cNvSpPr/>
          <p:nvPr/>
        </p:nvSpPr>
        <p:spPr>
          <a:xfrm>
            <a:off x="6861561" y="1878599"/>
            <a:ext cx="1692793" cy="872739"/>
          </a:xfrm>
          <a:prstGeom prst="roundRect">
            <a:avLst/>
          </a:prstGeom>
          <a:solidFill>
            <a:srgbClr val="009ED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400" b="1" dirty="0"/>
              <a:t>comma 2 </a:t>
            </a:r>
          </a:p>
        </p:txBody>
      </p:sp>
      <p:sp>
        <p:nvSpPr>
          <p:cNvPr id="47" name="Freccia a destra 46">
            <a:extLst>
              <a:ext uri="{FF2B5EF4-FFF2-40B4-BE49-F238E27FC236}">
                <a16:creationId xmlns:a16="http://schemas.microsoft.com/office/drawing/2014/main" id="{3FFD5F63-1453-4425-9860-59147814BF74}"/>
              </a:ext>
            </a:extLst>
          </p:cNvPr>
          <p:cNvSpPr/>
          <p:nvPr/>
        </p:nvSpPr>
        <p:spPr>
          <a:xfrm rot="18383189">
            <a:off x="5705181" y="3051343"/>
            <a:ext cx="1568697" cy="458014"/>
          </a:xfrm>
          <a:prstGeom prst="rightArrow">
            <a:avLst/>
          </a:prstGeom>
          <a:solidFill>
            <a:srgbClr val="009ED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Freccia a destra 47">
            <a:extLst>
              <a:ext uri="{FF2B5EF4-FFF2-40B4-BE49-F238E27FC236}">
                <a16:creationId xmlns:a16="http://schemas.microsoft.com/office/drawing/2014/main" id="{B9B0BD6B-1B3C-AC4E-278A-C069DFDB07AB}"/>
              </a:ext>
            </a:extLst>
          </p:cNvPr>
          <p:cNvSpPr/>
          <p:nvPr/>
        </p:nvSpPr>
        <p:spPr>
          <a:xfrm rot="5400000">
            <a:off x="6753944" y="2915078"/>
            <a:ext cx="872737" cy="458014"/>
          </a:xfrm>
          <a:prstGeom prst="rightArrow">
            <a:avLst/>
          </a:prstGeom>
          <a:solidFill>
            <a:srgbClr val="009ED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9" name="Freccia a destra 48">
            <a:extLst>
              <a:ext uri="{FF2B5EF4-FFF2-40B4-BE49-F238E27FC236}">
                <a16:creationId xmlns:a16="http://schemas.microsoft.com/office/drawing/2014/main" id="{DC273817-F2A8-678E-15A0-2180B6D2E4AC}"/>
              </a:ext>
            </a:extLst>
          </p:cNvPr>
          <p:cNvSpPr/>
          <p:nvPr/>
        </p:nvSpPr>
        <p:spPr>
          <a:xfrm>
            <a:off x="2802315" y="1199516"/>
            <a:ext cx="729970" cy="46286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Freccia a destra 2">
            <a:extLst>
              <a:ext uri="{FF2B5EF4-FFF2-40B4-BE49-F238E27FC236}">
                <a16:creationId xmlns:a16="http://schemas.microsoft.com/office/drawing/2014/main" id="{359461E4-B2C0-BD3B-4F69-CBC52F44087F}"/>
              </a:ext>
            </a:extLst>
          </p:cNvPr>
          <p:cNvSpPr/>
          <p:nvPr/>
        </p:nvSpPr>
        <p:spPr>
          <a:xfrm rot="19806186">
            <a:off x="4739873" y="5059262"/>
            <a:ext cx="2011472" cy="4568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reccia a destra 4">
            <a:extLst>
              <a:ext uri="{FF2B5EF4-FFF2-40B4-BE49-F238E27FC236}">
                <a16:creationId xmlns:a16="http://schemas.microsoft.com/office/drawing/2014/main" id="{2889D22F-C7F1-651B-D689-DA9C0448A651}"/>
              </a:ext>
            </a:extLst>
          </p:cNvPr>
          <p:cNvSpPr/>
          <p:nvPr/>
        </p:nvSpPr>
        <p:spPr>
          <a:xfrm rot="5400000">
            <a:off x="7916463" y="2463006"/>
            <a:ext cx="1755342" cy="479558"/>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a destra 5">
            <a:extLst>
              <a:ext uri="{FF2B5EF4-FFF2-40B4-BE49-F238E27FC236}">
                <a16:creationId xmlns:a16="http://schemas.microsoft.com/office/drawing/2014/main" id="{62A0E9F5-45FE-15AD-AF89-98819151CFE0}"/>
              </a:ext>
            </a:extLst>
          </p:cNvPr>
          <p:cNvSpPr/>
          <p:nvPr/>
        </p:nvSpPr>
        <p:spPr>
          <a:xfrm rot="17894719">
            <a:off x="8726146" y="2422704"/>
            <a:ext cx="2094260" cy="4568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a destra 16">
            <a:extLst>
              <a:ext uri="{FF2B5EF4-FFF2-40B4-BE49-F238E27FC236}">
                <a16:creationId xmlns:a16="http://schemas.microsoft.com/office/drawing/2014/main" id="{57EDE917-EE6B-A735-1AC4-9773494BEF83}"/>
              </a:ext>
            </a:extLst>
          </p:cNvPr>
          <p:cNvSpPr/>
          <p:nvPr/>
        </p:nvSpPr>
        <p:spPr>
          <a:xfrm>
            <a:off x="9617861" y="3821451"/>
            <a:ext cx="436604"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8008727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E0328A-014A-E0D4-1BD7-C331A0CE2B45}"/>
              </a:ext>
            </a:extLst>
          </p:cNvPr>
          <p:cNvSpPr>
            <a:spLocks noGrp="1"/>
          </p:cNvSpPr>
          <p:nvPr>
            <p:ph type="title"/>
          </p:nvPr>
        </p:nvSpPr>
        <p:spPr>
          <a:xfrm>
            <a:off x="548640" y="456565"/>
            <a:ext cx="10805160" cy="979043"/>
          </a:xfrm>
        </p:spPr>
        <p:txBody>
          <a:bodyPr>
            <a:normAutofit fontScale="90000"/>
          </a:bodyPr>
          <a:lstStyle/>
          <a:p>
            <a:r>
              <a:rPr lang="it-IT" sz="2400" b="1" dirty="0">
                <a:solidFill>
                  <a:srgbClr val="002060"/>
                </a:solidFill>
              </a:rPr>
              <a:t>Provvedimento del 29 aprile 2025 [10134221] </a:t>
            </a:r>
            <a:br>
              <a:rPr lang="it-IT" sz="2400" b="1" dirty="0">
                <a:solidFill>
                  <a:srgbClr val="002060"/>
                </a:solidFill>
              </a:rPr>
            </a:br>
            <a:r>
              <a:rPr lang="it-IT" sz="2400" b="1" dirty="0">
                <a:solidFill>
                  <a:srgbClr val="002060"/>
                </a:solidFill>
              </a:rPr>
              <a:t>«email e navigazione web, il Garante sanziona la Regione Lombardia. Raccolte e conservate anche informazioni relative alla sfera privata dei dipendenti»/ 1</a:t>
            </a:r>
            <a:br>
              <a:rPr lang="it-IT" sz="2400" b="1" dirty="0">
                <a:solidFill>
                  <a:srgbClr val="002060"/>
                </a:solidFill>
              </a:rPr>
            </a:br>
            <a:endParaRPr lang="it-IT" sz="2400" b="1" dirty="0">
              <a:solidFill>
                <a:srgbClr val="002060"/>
              </a:solidFill>
            </a:endParaRPr>
          </a:p>
        </p:txBody>
      </p:sp>
      <p:sp>
        <p:nvSpPr>
          <p:cNvPr id="5" name="CasellaDiTesto 4">
            <a:extLst>
              <a:ext uri="{FF2B5EF4-FFF2-40B4-BE49-F238E27FC236}">
                <a16:creationId xmlns:a16="http://schemas.microsoft.com/office/drawing/2014/main" id="{A367FB02-6CEF-199B-CE1A-D4A3EB5BB18C}"/>
              </a:ext>
            </a:extLst>
          </p:cNvPr>
          <p:cNvSpPr txBox="1"/>
          <p:nvPr/>
        </p:nvSpPr>
        <p:spPr>
          <a:xfrm>
            <a:off x="469392" y="1574536"/>
            <a:ext cx="10963656" cy="5016758"/>
          </a:xfrm>
          <a:prstGeom prst="rect">
            <a:avLst/>
          </a:prstGeom>
          <a:noFill/>
        </p:spPr>
        <p:txBody>
          <a:bodyPr wrap="square">
            <a:spAutoFit/>
          </a:bodyPr>
          <a:lstStyle/>
          <a:p>
            <a:pPr algn="just"/>
            <a:r>
              <a:rPr lang="it-IT" sz="2000" dirty="0">
                <a:solidFill>
                  <a:srgbClr val="002060"/>
                </a:solidFill>
              </a:rPr>
              <a:t>sebbene la Regione abbia dichiarato in un primo momento che la posta elettronica venga utilizzata dal personale dipendente per rendere la prestazione lavorativa, tuttavia, alla luce del quadro normativo nazionale di settore, nella nozione di “strumenti utilizzati dal lavoratore per rendere la prestazione lavorativa” (ai sensi e per gli effetti dell´art. 4, comma 2, della l. n. 300/1970) - che costituisce un’eccezione, rispetto al comma 1 e come tale deve essere oggetto di stretta interpretazione, stante altresì le responsabilità anche sul piano penale che ne conseguono - possono ricomprendersi solo servizi, software o applicativi strettamente funzionali alla prestazione lavorativa</a:t>
            </a:r>
          </a:p>
          <a:p>
            <a:pPr algn="just"/>
            <a:r>
              <a:rPr lang="it-IT" sz="2000" dirty="0">
                <a:solidFill>
                  <a:srgbClr val="002060"/>
                </a:solidFill>
              </a:rPr>
              <a:t>anche alla luce degli orientamenti della giurisprudenza, del Ministero del lavoro e dell’Ispettorato Nazionale del lavoro</a:t>
            </a:r>
          </a:p>
          <a:p>
            <a:pPr algn="just"/>
            <a:r>
              <a:rPr lang="it-IT" sz="2000" dirty="0">
                <a:solidFill>
                  <a:srgbClr val="002060"/>
                </a:solidFill>
              </a:rPr>
              <a:t>ritenendo non applicabile l’eccezione del comma 2 e trovando invece applicazione il comma 1, nei casi in cui, ad esempio, il sistema agisca con modalità non percepibili dal lavoratore e in modo del tutto indipendente rispetto alla normale attività dello stesso oppure in presenza di sistemi che non sono solo funzionali alla prestazione ma consentono anche ulteriori elaborazioni da parte del datore di lavoro per il perseguimento di proprie finalità e specie nei casi in cui tali funzionalità non possano essere disabilitate dal dipendente</a:t>
            </a:r>
          </a:p>
        </p:txBody>
      </p:sp>
    </p:spTree>
    <p:extLst>
      <p:ext uri="{BB962C8B-B14F-4D97-AF65-F5344CB8AC3E}">
        <p14:creationId xmlns:p14="http://schemas.microsoft.com/office/powerpoint/2010/main" val="1157112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92BB4-A742-379E-EC0C-BD3896574A76}"/>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20B4A302-C4D5-123C-7C6B-C2650F556C34}"/>
              </a:ext>
            </a:extLst>
          </p:cNvPr>
          <p:cNvSpPr txBox="1"/>
          <p:nvPr/>
        </p:nvSpPr>
        <p:spPr>
          <a:xfrm>
            <a:off x="226141" y="1853853"/>
            <a:ext cx="11395587" cy="4713855"/>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rPr>
              <a:t>Per quanto riguarda la posta elettronica, l’azienda dovrebbe:</a:t>
            </a:r>
          </a:p>
          <a:p>
            <a:pPr marL="285750" indent="-285750" algn="just">
              <a:lnSpc>
                <a:spcPct val="115000"/>
              </a:lnSpc>
              <a:spcAft>
                <a:spcPts val="800"/>
              </a:spcAft>
              <a:buFont typeface="Arial" panose="020B0604020202020204" pitchFamily="34" charset="0"/>
              <a:buChar char="•"/>
            </a:pPr>
            <a:r>
              <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rPr>
              <a:t>mettere a disposizione indirizzi condivisi tra più dipendenti rendendo evidente il carattere non privato di queste comunicazioni</a:t>
            </a:r>
          </a:p>
          <a:p>
            <a:pPr marL="285750" indent="-285750" algn="just">
              <a:lnSpc>
                <a:spcPct val="115000"/>
              </a:lnSpc>
              <a:spcAft>
                <a:spcPts val="800"/>
              </a:spcAft>
              <a:buFont typeface="Arial" panose="020B0604020202020204" pitchFamily="34" charset="0"/>
              <a:buChar char="•"/>
            </a:pPr>
            <a:r>
              <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rPr>
              <a:t>considerare di assegnare ai lavoratori un indirizzo secondario per l'uso personale</a:t>
            </a:r>
          </a:p>
          <a:p>
            <a:pPr marL="285750" indent="-285750" algn="just">
              <a:lnSpc>
                <a:spcPct val="115000"/>
              </a:lnSpc>
              <a:spcAft>
                <a:spcPts val="800"/>
              </a:spcAft>
              <a:buFont typeface="Arial" panose="020B0604020202020204" pitchFamily="34" charset="0"/>
              <a:buChar char="•"/>
            </a:pPr>
            <a:r>
              <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rPr>
              <a:t>in caso di assenza del dipendente, prevedere risposte automatiche con i contatti di altri colleghi di riferimento</a:t>
            </a:r>
          </a:p>
          <a:p>
            <a:pPr marL="285750" indent="-285750" algn="just">
              <a:lnSpc>
                <a:spcPct val="115000"/>
              </a:lnSpc>
              <a:spcAft>
                <a:spcPts val="800"/>
              </a:spcAft>
              <a:buFont typeface="Arial" panose="020B0604020202020204" pitchFamily="34" charset="0"/>
              <a:buChar char="•"/>
            </a:pPr>
            <a:r>
              <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rPr>
              <a:t>consentire al dipendente di delegare un fiduciario che possa verificare i messaggi ricevuti e inoltrare quelli rilevanti per l’ufficio, in caso di assenza imprevista o prolungata per motivi di lavoro urgenti</a:t>
            </a:r>
          </a:p>
        </p:txBody>
      </p:sp>
      <p:sp>
        <p:nvSpPr>
          <p:cNvPr id="8" name="CasellaDiTesto 7">
            <a:extLst>
              <a:ext uri="{FF2B5EF4-FFF2-40B4-BE49-F238E27FC236}">
                <a16:creationId xmlns:a16="http://schemas.microsoft.com/office/drawing/2014/main" id="{82137FEA-9E15-7CD5-7797-DE22FC1ACE4C}"/>
              </a:ext>
            </a:extLst>
          </p:cNvPr>
          <p:cNvSpPr txBox="1"/>
          <p:nvPr/>
        </p:nvSpPr>
        <p:spPr>
          <a:xfrm>
            <a:off x="1691149" y="974096"/>
            <a:ext cx="9635612" cy="461665"/>
          </a:xfrm>
          <a:prstGeom prst="rect">
            <a:avLst/>
          </a:prstGeom>
          <a:noFill/>
        </p:spPr>
        <p:txBody>
          <a:bodyPr wrap="square">
            <a:spAutoFit/>
          </a:bodyPr>
          <a:lstStyle/>
          <a:p>
            <a:r>
              <a:rPr lang="it-IT" sz="2400" b="1">
                <a:solidFill>
                  <a:srgbClr val="002060"/>
                </a:solidFill>
              </a:rPr>
              <a:t>1. Linee guida per posta elettronica ed internet 2007 / 3</a:t>
            </a:r>
          </a:p>
        </p:txBody>
      </p:sp>
    </p:spTree>
    <p:extLst>
      <p:ext uri="{BB962C8B-B14F-4D97-AF65-F5344CB8AC3E}">
        <p14:creationId xmlns:p14="http://schemas.microsoft.com/office/powerpoint/2010/main" val="21201028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30828-1D8E-AEFC-35AF-3362914BCBFC}"/>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E8811FE3-B548-7E29-E560-3A04AE1A0BAB}"/>
              </a:ext>
            </a:extLst>
          </p:cNvPr>
          <p:cNvSpPr>
            <a:spLocks noGrp="1"/>
          </p:cNvSpPr>
          <p:nvPr>
            <p:ph type="title"/>
          </p:nvPr>
        </p:nvSpPr>
        <p:spPr>
          <a:xfrm>
            <a:off x="548640" y="456565"/>
            <a:ext cx="10805160" cy="979043"/>
          </a:xfrm>
        </p:spPr>
        <p:txBody>
          <a:bodyPr>
            <a:normAutofit fontScale="90000"/>
          </a:bodyPr>
          <a:lstStyle/>
          <a:p>
            <a:r>
              <a:rPr lang="it-IT" sz="2400" b="1" dirty="0">
                <a:solidFill>
                  <a:srgbClr val="002060"/>
                </a:solidFill>
              </a:rPr>
              <a:t>Provvedimento del 29 aprile 2025 [10134221] </a:t>
            </a:r>
            <a:br>
              <a:rPr lang="it-IT" sz="2400" b="1" dirty="0">
                <a:solidFill>
                  <a:srgbClr val="002060"/>
                </a:solidFill>
              </a:rPr>
            </a:br>
            <a:r>
              <a:rPr lang="it-IT" sz="2400" b="1" dirty="0">
                <a:solidFill>
                  <a:srgbClr val="002060"/>
                </a:solidFill>
              </a:rPr>
              <a:t>«email e navigazione web, il Garante sanziona la Regione Lombardia. Raccolte e conservate anche informazioni relative alla sfera privata dei dipendenti»/ 2</a:t>
            </a:r>
            <a:br>
              <a:rPr lang="it-IT" sz="2400" b="1" dirty="0">
                <a:solidFill>
                  <a:srgbClr val="002060"/>
                </a:solidFill>
              </a:rPr>
            </a:br>
            <a:endParaRPr lang="it-IT" sz="2400" b="1" dirty="0">
              <a:solidFill>
                <a:srgbClr val="002060"/>
              </a:solidFill>
            </a:endParaRPr>
          </a:p>
        </p:txBody>
      </p:sp>
      <p:sp>
        <p:nvSpPr>
          <p:cNvPr id="5" name="CasellaDiTesto 4">
            <a:extLst>
              <a:ext uri="{FF2B5EF4-FFF2-40B4-BE49-F238E27FC236}">
                <a16:creationId xmlns:a16="http://schemas.microsoft.com/office/drawing/2014/main" id="{81CCE4B3-1506-5BC5-D8D1-E3EE22A7AA45}"/>
              </a:ext>
            </a:extLst>
          </p:cNvPr>
          <p:cNvSpPr txBox="1"/>
          <p:nvPr/>
        </p:nvSpPr>
        <p:spPr>
          <a:xfrm>
            <a:off x="469392" y="1574536"/>
            <a:ext cx="10963656" cy="3416320"/>
          </a:xfrm>
          <a:prstGeom prst="rect">
            <a:avLst/>
          </a:prstGeom>
          <a:noFill/>
        </p:spPr>
        <p:txBody>
          <a:bodyPr wrap="square">
            <a:spAutoFit/>
          </a:bodyPr>
          <a:lstStyle/>
          <a:p>
            <a:pPr algn="just"/>
            <a:r>
              <a:rPr lang="it-IT" sz="2400" dirty="0">
                <a:solidFill>
                  <a:srgbClr val="002060"/>
                </a:solidFill>
              </a:rPr>
              <a:t>ritenendo </a:t>
            </a:r>
          </a:p>
          <a:p>
            <a:pPr algn="just"/>
            <a:endParaRPr lang="it-IT" sz="2400" dirty="0">
              <a:solidFill>
                <a:srgbClr val="002060"/>
              </a:solidFill>
            </a:endParaRPr>
          </a:p>
          <a:p>
            <a:pPr algn="just"/>
            <a:r>
              <a:rPr lang="it-IT" sz="2400" dirty="0">
                <a:solidFill>
                  <a:srgbClr val="002060"/>
                </a:solidFill>
              </a:rPr>
              <a:t>non applicabile l’eccezione del comma 2 e trovando invece applicazione il comma 1, nei casi in cui, ad esempio, il sistema agisca con modalità non percepibili dal lavoratore e in modo del tutto indipendente rispetto alla normale attività dello stesso oppure in presenza di sistemi che non sono solo funzionali alla prestazione ma consentono anche ulteriori elaborazioni da parte del datore di lavoro per il perseguimento di proprie finalità e specie nei casi in cui tali funzionalità non possano essere disabilitate dal dipendente</a:t>
            </a:r>
          </a:p>
        </p:txBody>
      </p:sp>
    </p:spTree>
    <p:extLst>
      <p:ext uri="{BB962C8B-B14F-4D97-AF65-F5344CB8AC3E}">
        <p14:creationId xmlns:p14="http://schemas.microsoft.com/office/powerpoint/2010/main" val="39958355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E60B4-E92B-FE2A-39FE-82B8DB21461A}"/>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832A0C95-386C-8871-7462-37A5F005F277}"/>
              </a:ext>
            </a:extLst>
          </p:cNvPr>
          <p:cNvSpPr>
            <a:spLocks noGrp="1"/>
          </p:cNvSpPr>
          <p:nvPr>
            <p:ph type="title"/>
          </p:nvPr>
        </p:nvSpPr>
        <p:spPr>
          <a:xfrm>
            <a:off x="548640" y="456565"/>
            <a:ext cx="10805160" cy="979043"/>
          </a:xfrm>
        </p:spPr>
        <p:txBody>
          <a:bodyPr>
            <a:normAutofit fontScale="90000"/>
          </a:bodyPr>
          <a:lstStyle/>
          <a:p>
            <a:r>
              <a:rPr lang="it-IT" sz="2400" b="1" dirty="0">
                <a:solidFill>
                  <a:srgbClr val="002060"/>
                </a:solidFill>
              </a:rPr>
              <a:t>Provvedimento del 29 aprile 2025 [10134221] </a:t>
            </a:r>
            <a:br>
              <a:rPr lang="it-IT" sz="2400" b="1" dirty="0">
                <a:solidFill>
                  <a:srgbClr val="002060"/>
                </a:solidFill>
              </a:rPr>
            </a:br>
            <a:r>
              <a:rPr lang="it-IT" sz="2400" b="1" dirty="0">
                <a:solidFill>
                  <a:srgbClr val="002060"/>
                </a:solidFill>
              </a:rPr>
              <a:t>«email e navigazione web, il Garante sanziona la Regione Lombardia. Raccolte e conservate anche informazioni relative alla sfera privata dei dipendenti»/3</a:t>
            </a:r>
            <a:br>
              <a:rPr lang="it-IT" sz="2400" b="1" dirty="0">
                <a:solidFill>
                  <a:srgbClr val="002060"/>
                </a:solidFill>
              </a:rPr>
            </a:br>
            <a:endParaRPr lang="it-IT" sz="2400" b="1" dirty="0">
              <a:solidFill>
                <a:srgbClr val="002060"/>
              </a:solidFill>
            </a:endParaRPr>
          </a:p>
        </p:txBody>
      </p:sp>
      <p:sp>
        <p:nvSpPr>
          <p:cNvPr id="5" name="CasellaDiTesto 4">
            <a:extLst>
              <a:ext uri="{FF2B5EF4-FFF2-40B4-BE49-F238E27FC236}">
                <a16:creationId xmlns:a16="http://schemas.microsoft.com/office/drawing/2014/main" id="{DFE89EF4-948B-B4DD-2C24-4F56133EDBA5}"/>
              </a:ext>
            </a:extLst>
          </p:cNvPr>
          <p:cNvSpPr txBox="1"/>
          <p:nvPr/>
        </p:nvSpPr>
        <p:spPr>
          <a:xfrm>
            <a:off x="469392" y="1574536"/>
            <a:ext cx="10963656" cy="4708981"/>
          </a:xfrm>
          <a:prstGeom prst="rect">
            <a:avLst/>
          </a:prstGeom>
          <a:noFill/>
        </p:spPr>
        <p:txBody>
          <a:bodyPr wrap="square">
            <a:spAutoFit/>
          </a:bodyPr>
          <a:lstStyle/>
          <a:p>
            <a:pPr algn="just"/>
            <a:r>
              <a:rPr lang="it-IT" sz="2000" dirty="0">
                <a:solidFill>
                  <a:srgbClr val="002060"/>
                </a:solidFill>
              </a:rPr>
              <a:t>Tali caratteristiche ricorrono nel caso del trattamento dei metadati di posta elettronica, qualora gli stessi siano raccolti e conservati, in modo preventivo e generalizzato, per un esteso arco temporale dai programmi e servizi informatici per la gestione della posta elettronica. Ciò in quanto </a:t>
            </a:r>
          </a:p>
          <a:p>
            <a:pPr algn="just"/>
            <a:endParaRPr lang="it-IT" sz="2000" dirty="0">
              <a:solidFill>
                <a:srgbClr val="002060"/>
              </a:solidFill>
            </a:endParaRPr>
          </a:p>
          <a:p>
            <a:pPr marL="342900" indent="-342900" algn="just">
              <a:buFont typeface="Arial" panose="020B0604020202020204" pitchFamily="34" charset="0"/>
              <a:buChar char="•"/>
            </a:pPr>
            <a:r>
              <a:rPr lang="it-IT" sz="2000" dirty="0">
                <a:solidFill>
                  <a:srgbClr val="002060"/>
                </a:solidFill>
              </a:rPr>
              <a:t>tali operazioni di trattamento sono effettuate, per esigenze proprie del datore di lavoro, automaticamente e indipendentemente dalla percezione e dalla volontà del lavoratore </a:t>
            </a:r>
          </a:p>
          <a:p>
            <a:pPr marL="342900" indent="-342900" algn="just">
              <a:buFont typeface="Arial" panose="020B0604020202020204" pitchFamily="34" charset="0"/>
              <a:buChar char="•"/>
            </a:pPr>
            <a:r>
              <a:rPr lang="it-IT" sz="2000" dirty="0">
                <a:solidFill>
                  <a:srgbClr val="002060"/>
                </a:solidFill>
              </a:rPr>
              <a:t>inoltre, i predetti metadati rimangono nella disponibilità esclusiva del datore di lavoro e, per suo conto, del fornitore del servizio, documentando il traffico anche dopo l’eventuale cancellazione del messaggio da parte del lavoratore, il quale, invece, mantiene la disponibilità dei messaggi che, in qualità di mittente o destinatario, scambia all’interno della casella di posta assegnatagli dal datore di lavoro, con la conseguenza che in tali casi sussiste il rischio di un indiretto controllo a distanza dell’attività dei lavoratori. </a:t>
            </a:r>
          </a:p>
          <a:p>
            <a:pPr algn="just"/>
            <a:endParaRPr lang="it-IT" sz="2000" dirty="0">
              <a:solidFill>
                <a:srgbClr val="002060"/>
              </a:solidFill>
            </a:endParaRPr>
          </a:p>
          <a:p>
            <a:pPr algn="just"/>
            <a:r>
              <a:rPr lang="it-IT" sz="2000" dirty="0">
                <a:solidFill>
                  <a:srgbClr val="002060"/>
                </a:solidFill>
              </a:rPr>
              <a:t>Per tali ragioni, in tali casi non può essere generalmente invocata l’eccezione di cui al comma 2 dell’art. 4, trovando invece di regola applicazione il comma 1 </a:t>
            </a:r>
          </a:p>
        </p:txBody>
      </p:sp>
    </p:spTree>
    <p:extLst>
      <p:ext uri="{BB962C8B-B14F-4D97-AF65-F5344CB8AC3E}">
        <p14:creationId xmlns:p14="http://schemas.microsoft.com/office/powerpoint/2010/main" val="15002938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843016-963B-8BF7-8413-F10EE82208AC}"/>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B271180-DF86-1DB3-A835-EBD721BA35E0}"/>
              </a:ext>
            </a:extLst>
          </p:cNvPr>
          <p:cNvSpPr>
            <a:spLocks noGrp="1"/>
          </p:cNvSpPr>
          <p:nvPr>
            <p:ph type="title"/>
          </p:nvPr>
        </p:nvSpPr>
        <p:spPr>
          <a:xfrm>
            <a:off x="548640" y="456565"/>
            <a:ext cx="10805160" cy="979043"/>
          </a:xfrm>
        </p:spPr>
        <p:txBody>
          <a:bodyPr>
            <a:normAutofit fontScale="90000"/>
          </a:bodyPr>
          <a:lstStyle/>
          <a:p>
            <a:r>
              <a:rPr lang="it-IT" sz="2400" b="1" dirty="0">
                <a:solidFill>
                  <a:srgbClr val="002060"/>
                </a:solidFill>
              </a:rPr>
              <a:t>Provvedimento del 29 aprile 2025 [10134221] </a:t>
            </a:r>
            <a:br>
              <a:rPr lang="it-IT" sz="2400" b="1" dirty="0">
                <a:solidFill>
                  <a:srgbClr val="002060"/>
                </a:solidFill>
              </a:rPr>
            </a:br>
            <a:r>
              <a:rPr lang="it-IT" sz="2400" b="1" dirty="0">
                <a:solidFill>
                  <a:srgbClr val="002060"/>
                </a:solidFill>
              </a:rPr>
              <a:t>«email e navigazione web, il Garante sanziona la Regione Lombardia. Raccolte e conservate anche informazioni relative alla sfera privata dei dipendenti»/4</a:t>
            </a:r>
            <a:br>
              <a:rPr lang="it-IT" sz="2400" b="1" dirty="0">
                <a:solidFill>
                  <a:srgbClr val="002060"/>
                </a:solidFill>
              </a:rPr>
            </a:br>
            <a:endParaRPr lang="it-IT" sz="2400" b="1" dirty="0">
              <a:solidFill>
                <a:srgbClr val="002060"/>
              </a:solidFill>
            </a:endParaRPr>
          </a:p>
        </p:txBody>
      </p:sp>
      <p:sp>
        <p:nvSpPr>
          <p:cNvPr id="5" name="CasellaDiTesto 4">
            <a:extLst>
              <a:ext uri="{FF2B5EF4-FFF2-40B4-BE49-F238E27FC236}">
                <a16:creationId xmlns:a16="http://schemas.microsoft.com/office/drawing/2014/main" id="{172D46A6-E25E-3423-592E-74B692391526}"/>
              </a:ext>
            </a:extLst>
          </p:cNvPr>
          <p:cNvSpPr txBox="1"/>
          <p:nvPr/>
        </p:nvSpPr>
        <p:spPr>
          <a:xfrm>
            <a:off x="390144" y="1435608"/>
            <a:ext cx="10963656" cy="5324535"/>
          </a:xfrm>
          <a:prstGeom prst="rect">
            <a:avLst/>
          </a:prstGeom>
          <a:noFill/>
        </p:spPr>
        <p:txBody>
          <a:bodyPr wrap="square">
            <a:spAutoFit/>
          </a:bodyPr>
          <a:lstStyle/>
          <a:p>
            <a:pPr algn="just"/>
            <a:r>
              <a:rPr lang="it-IT" sz="2000" dirty="0">
                <a:solidFill>
                  <a:srgbClr val="002060"/>
                </a:solidFill>
              </a:rPr>
              <a:t>In tale quadro, affinché sia ritenuto applicabile il comma 2 dell’art. 4 l. 20 maggio 1970, n. 300, </a:t>
            </a:r>
          </a:p>
          <a:p>
            <a:pPr algn="just"/>
            <a:endParaRPr lang="it-IT" sz="2000" dirty="0">
              <a:solidFill>
                <a:srgbClr val="002060"/>
              </a:solidFill>
            </a:endParaRPr>
          </a:p>
          <a:p>
            <a:pPr algn="just"/>
            <a:r>
              <a:rPr lang="it-IT" sz="2000" dirty="0">
                <a:solidFill>
                  <a:srgbClr val="002060"/>
                </a:solidFill>
              </a:rPr>
              <a:t>l’attività di raccolta e conservazione dei soli metadati necessari ad assicurare il funzionamento delle infrastrutture del sistema della posta elettronica e il soddisfacimento delle più essenziali garanzie di sicurezza informatica, all’esito di valutazioni tecniche e nel rispetto del principio di responsabilizzazione, si ritiene che possa essere effettuata, di norma, per un periodo limitato a pochi giorni, comunque non superiore ai 21 giorni, </a:t>
            </a:r>
          </a:p>
          <a:p>
            <a:pPr marL="342900" indent="-342900" algn="just">
              <a:buFont typeface="Arial" panose="020B0604020202020204" pitchFamily="34" charset="0"/>
              <a:buChar char="•"/>
            </a:pPr>
            <a:r>
              <a:rPr lang="it-IT" sz="2000" dirty="0">
                <a:solidFill>
                  <a:srgbClr val="002060"/>
                </a:solidFill>
              </a:rPr>
              <a:t>salvo che: </a:t>
            </a:r>
          </a:p>
          <a:p>
            <a:pPr algn="just"/>
            <a:r>
              <a:rPr lang="it-IT" sz="2000" dirty="0">
                <a:solidFill>
                  <a:srgbClr val="002060"/>
                </a:solidFill>
              </a:rPr>
              <a:t>il titolare, sempre nel perseguimento della predetta finalità riconducibile all’alveo del comma 2 dell’art. 4 della l. 20 maggio 1970, n. 300, </a:t>
            </a:r>
            <a:r>
              <a:rPr lang="it-IT" sz="2000" u="sng" dirty="0">
                <a:solidFill>
                  <a:srgbClr val="002060"/>
                </a:solidFill>
              </a:rPr>
              <a:t>comprovi adeguatamente la ricorrenza in concreto di particolari condizioni che ne rendano necessaria l’estensione in ragione delle specificità della propria realtà tecnica e organizzativa</a:t>
            </a:r>
            <a:endParaRPr lang="it-IT" sz="2000" dirty="0">
              <a:solidFill>
                <a:srgbClr val="002060"/>
              </a:solidFill>
            </a:endParaRPr>
          </a:p>
          <a:p>
            <a:pPr marL="342900" indent="-342900" algn="just">
              <a:buFont typeface="Arial" panose="020B0604020202020204" pitchFamily="34" charset="0"/>
              <a:buChar char="•"/>
            </a:pPr>
            <a:r>
              <a:rPr lang="it-IT" sz="2000" dirty="0">
                <a:solidFill>
                  <a:srgbClr val="002060"/>
                </a:solidFill>
              </a:rPr>
              <a:t>diversamente, la generalizzata raccolta e la conservazione dei metadati di posta elettronica, per un lasso di tempo più esteso</a:t>
            </a:r>
            <a:r>
              <a:rPr lang="it-IT" sz="2000" u="sng" dirty="0">
                <a:solidFill>
                  <a:srgbClr val="002060"/>
                </a:solidFill>
              </a:rPr>
              <a:t>, in presenza di esigenze comunque riconducibili alla sicurezza e alla tutela del patrimonio anche informativo del datore di lavoro</a:t>
            </a:r>
            <a:r>
              <a:rPr lang="it-IT" sz="2000" dirty="0">
                <a:solidFill>
                  <a:srgbClr val="002060"/>
                </a:solidFill>
              </a:rPr>
              <a:t>, potendo comportare un indiretto controllo a distanza dell’attività dei lavoratori, richiede l’esperimento delle garanzie previste dall’art. 4, comma 1, della predetta l. 20 maggio 1970, n. 300</a:t>
            </a:r>
          </a:p>
        </p:txBody>
      </p:sp>
    </p:spTree>
    <p:extLst>
      <p:ext uri="{BB962C8B-B14F-4D97-AF65-F5344CB8AC3E}">
        <p14:creationId xmlns:p14="http://schemas.microsoft.com/office/powerpoint/2010/main" val="34411264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E9D658-D883-3041-9DF5-BD4EDA8F5875}"/>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A3212CC-1749-730B-4B43-84CEFE411DB1}"/>
              </a:ext>
            </a:extLst>
          </p:cNvPr>
          <p:cNvSpPr>
            <a:spLocks noGrp="1"/>
          </p:cNvSpPr>
          <p:nvPr>
            <p:ph type="title"/>
          </p:nvPr>
        </p:nvSpPr>
        <p:spPr>
          <a:xfrm>
            <a:off x="548640" y="456565"/>
            <a:ext cx="10805160" cy="979043"/>
          </a:xfrm>
        </p:spPr>
        <p:txBody>
          <a:bodyPr>
            <a:normAutofit fontScale="90000"/>
          </a:bodyPr>
          <a:lstStyle/>
          <a:p>
            <a:r>
              <a:rPr lang="it-IT" sz="2400" b="1" dirty="0">
                <a:solidFill>
                  <a:srgbClr val="002060"/>
                </a:solidFill>
              </a:rPr>
              <a:t>Provvedimento del 29 aprile 2025 [10134221] </a:t>
            </a:r>
            <a:br>
              <a:rPr lang="it-IT" sz="2400" b="1" dirty="0">
                <a:solidFill>
                  <a:srgbClr val="002060"/>
                </a:solidFill>
              </a:rPr>
            </a:br>
            <a:r>
              <a:rPr lang="it-IT" sz="2400" b="1" dirty="0">
                <a:solidFill>
                  <a:srgbClr val="002060"/>
                </a:solidFill>
              </a:rPr>
              <a:t>«email e navigazione web, il Garante sanziona la Regione Lombardia. Raccolte e conservate anche informazioni relative alla sfera privata dei dipendenti»/5</a:t>
            </a:r>
            <a:br>
              <a:rPr lang="it-IT" sz="2400" b="1" dirty="0">
                <a:solidFill>
                  <a:srgbClr val="002060"/>
                </a:solidFill>
              </a:rPr>
            </a:br>
            <a:endParaRPr lang="it-IT" sz="2400" b="1" dirty="0">
              <a:solidFill>
                <a:srgbClr val="002060"/>
              </a:solidFill>
            </a:endParaRPr>
          </a:p>
        </p:txBody>
      </p:sp>
      <p:sp>
        <p:nvSpPr>
          <p:cNvPr id="5" name="CasellaDiTesto 4">
            <a:extLst>
              <a:ext uri="{FF2B5EF4-FFF2-40B4-BE49-F238E27FC236}">
                <a16:creationId xmlns:a16="http://schemas.microsoft.com/office/drawing/2014/main" id="{53C82D5F-3852-D4F7-43A4-CEE4C581A72D}"/>
              </a:ext>
            </a:extLst>
          </p:cNvPr>
          <p:cNvSpPr txBox="1"/>
          <p:nvPr/>
        </p:nvSpPr>
        <p:spPr>
          <a:xfrm>
            <a:off x="390144" y="1435608"/>
            <a:ext cx="10963656" cy="5509200"/>
          </a:xfrm>
          <a:prstGeom prst="rect">
            <a:avLst/>
          </a:prstGeom>
          <a:noFill/>
        </p:spPr>
        <p:txBody>
          <a:bodyPr wrap="square">
            <a:spAutoFit/>
          </a:bodyPr>
          <a:lstStyle/>
          <a:p>
            <a:pPr algn="just"/>
            <a:r>
              <a:rPr lang="it-IT" sz="2200" dirty="0">
                <a:solidFill>
                  <a:srgbClr val="002060"/>
                </a:solidFill>
              </a:rPr>
              <a:t>nel caso di specie, i predetti metadati di posta elettronica, relativi ai messaggi scambiati dai lavoratori tramite gli account individualmente assegnati, venivano – e vengono tuttora - conservati dalla Regione per 90 giorni, </a:t>
            </a:r>
          </a:p>
          <a:p>
            <a:pPr algn="just"/>
            <a:endParaRPr lang="it-IT" sz="2200" dirty="0">
              <a:solidFill>
                <a:srgbClr val="002060"/>
              </a:solidFill>
            </a:endParaRPr>
          </a:p>
          <a:p>
            <a:pPr algn="just"/>
            <a:r>
              <a:rPr lang="it-IT" sz="2200" dirty="0">
                <a:solidFill>
                  <a:srgbClr val="002060"/>
                </a:solidFill>
              </a:rPr>
              <a:t>deve ritenersi, come peraltro confermato dalla stessa Regione, </a:t>
            </a:r>
            <a:r>
              <a:rPr lang="it-IT" sz="2200" u="sng" dirty="0">
                <a:solidFill>
                  <a:srgbClr val="002060"/>
                </a:solidFill>
              </a:rPr>
              <a:t>che entro i margini di tale ampio intervallo temporale</a:t>
            </a:r>
            <a:r>
              <a:rPr lang="it-IT" sz="2200" dirty="0">
                <a:solidFill>
                  <a:srgbClr val="002060"/>
                </a:solidFill>
              </a:rPr>
              <a:t>,</a:t>
            </a:r>
          </a:p>
          <a:p>
            <a:pPr algn="just"/>
            <a:endParaRPr lang="it-IT" sz="2200" dirty="0">
              <a:solidFill>
                <a:srgbClr val="002060"/>
              </a:solidFill>
            </a:endParaRPr>
          </a:p>
          <a:p>
            <a:pPr algn="just"/>
            <a:r>
              <a:rPr lang="it-IT" sz="2200" dirty="0">
                <a:solidFill>
                  <a:srgbClr val="002060"/>
                </a:solidFill>
              </a:rPr>
              <a:t>la finalità di trattamento in concreto perseguita </a:t>
            </a:r>
          </a:p>
          <a:p>
            <a:pPr algn="just"/>
            <a:endParaRPr lang="it-IT" sz="2200" dirty="0">
              <a:solidFill>
                <a:srgbClr val="002060"/>
              </a:solidFill>
            </a:endParaRPr>
          </a:p>
          <a:p>
            <a:pPr marL="342900" indent="-342900" algn="just">
              <a:buFont typeface="Arial" panose="020B0604020202020204" pitchFamily="34" charset="0"/>
              <a:buChar char="•"/>
            </a:pPr>
            <a:r>
              <a:rPr lang="it-IT" sz="2200" dirty="0">
                <a:solidFill>
                  <a:srgbClr val="002060"/>
                </a:solidFill>
              </a:rPr>
              <a:t>non possa essere ricondotta soltanto all’ambito del mero funzionamento delle infrastrutture del sistema della posta elettronica e del suo regolare utilizzo, comprese le più essenziali garanzie di sicurezza del servizio (comma 2 dell’art. 4)</a:t>
            </a:r>
          </a:p>
          <a:p>
            <a:pPr algn="just"/>
            <a:r>
              <a:rPr lang="it-IT" sz="2200" dirty="0">
                <a:solidFill>
                  <a:srgbClr val="002060"/>
                </a:solidFill>
              </a:rPr>
              <a:t> </a:t>
            </a:r>
          </a:p>
          <a:p>
            <a:pPr marL="342900" indent="-342900" algn="just">
              <a:buFont typeface="Arial" panose="020B0604020202020204" pitchFamily="34" charset="0"/>
              <a:buChar char="•"/>
            </a:pPr>
            <a:r>
              <a:rPr lang="it-IT" sz="2200" dirty="0">
                <a:solidFill>
                  <a:srgbClr val="002060"/>
                </a:solidFill>
              </a:rPr>
              <a:t>configurandosi piuttosto, come un’attività funzionale alla tutela dell’integrità del patrimonio informativo e della sicurezza informatica, finalità riconducibile al comma 1 dell’art. 4 </a:t>
            </a:r>
          </a:p>
        </p:txBody>
      </p:sp>
    </p:spTree>
    <p:extLst>
      <p:ext uri="{BB962C8B-B14F-4D97-AF65-F5344CB8AC3E}">
        <p14:creationId xmlns:p14="http://schemas.microsoft.com/office/powerpoint/2010/main" val="10978070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8BE00D-1856-C338-2FCF-76C2ADDC67B4}"/>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81FA4F66-3A14-57C9-539C-DDC6D1E626DF}"/>
              </a:ext>
            </a:extLst>
          </p:cNvPr>
          <p:cNvSpPr>
            <a:spLocks noGrp="1"/>
          </p:cNvSpPr>
          <p:nvPr>
            <p:ph type="title"/>
          </p:nvPr>
        </p:nvSpPr>
        <p:spPr>
          <a:xfrm>
            <a:off x="548640" y="456565"/>
            <a:ext cx="10805160" cy="979043"/>
          </a:xfrm>
        </p:spPr>
        <p:txBody>
          <a:bodyPr>
            <a:normAutofit fontScale="90000"/>
          </a:bodyPr>
          <a:lstStyle/>
          <a:p>
            <a:r>
              <a:rPr lang="it-IT" sz="2400" b="1" dirty="0">
                <a:solidFill>
                  <a:srgbClr val="002060"/>
                </a:solidFill>
              </a:rPr>
              <a:t>Provvedimento del 29 aprile 2025 [10134221] </a:t>
            </a:r>
            <a:br>
              <a:rPr lang="it-IT" sz="2400" b="1" dirty="0">
                <a:solidFill>
                  <a:srgbClr val="002060"/>
                </a:solidFill>
              </a:rPr>
            </a:br>
            <a:r>
              <a:rPr lang="it-IT" sz="2400" b="1" dirty="0">
                <a:solidFill>
                  <a:srgbClr val="002060"/>
                </a:solidFill>
              </a:rPr>
              <a:t>«email e navigazione web, il Garante sanziona la Regione Lombardia. Raccolte e conservate anche informazioni relative alla sfera privata dei dipendenti»/6</a:t>
            </a:r>
            <a:br>
              <a:rPr lang="it-IT" sz="2400" b="1" dirty="0">
                <a:solidFill>
                  <a:srgbClr val="002060"/>
                </a:solidFill>
              </a:rPr>
            </a:br>
            <a:endParaRPr lang="it-IT" sz="2400" b="1" dirty="0">
              <a:solidFill>
                <a:srgbClr val="002060"/>
              </a:solidFill>
            </a:endParaRPr>
          </a:p>
        </p:txBody>
      </p:sp>
      <p:sp>
        <p:nvSpPr>
          <p:cNvPr id="5" name="CasellaDiTesto 4">
            <a:extLst>
              <a:ext uri="{FF2B5EF4-FFF2-40B4-BE49-F238E27FC236}">
                <a16:creationId xmlns:a16="http://schemas.microsoft.com/office/drawing/2014/main" id="{FD2C92B6-E116-2F30-34CC-1D2490F9266E}"/>
              </a:ext>
            </a:extLst>
          </p:cNvPr>
          <p:cNvSpPr txBox="1"/>
          <p:nvPr/>
        </p:nvSpPr>
        <p:spPr>
          <a:xfrm>
            <a:off x="390144" y="1947672"/>
            <a:ext cx="10963656" cy="3016210"/>
          </a:xfrm>
          <a:prstGeom prst="rect">
            <a:avLst/>
          </a:prstGeom>
          <a:noFill/>
        </p:spPr>
        <p:txBody>
          <a:bodyPr wrap="square">
            <a:spAutoFit/>
          </a:bodyPr>
          <a:lstStyle/>
          <a:p>
            <a:pPr algn="just"/>
            <a:endParaRPr lang="it-IT" sz="2200" dirty="0">
              <a:solidFill>
                <a:srgbClr val="002060"/>
              </a:solidFill>
            </a:endParaRPr>
          </a:p>
          <a:p>
            <a:pPr algn="just"/>
            <a:r>
              <a:rPr lang="it-IT" sz="2400" dirty="0">
                <a:solidFill>
                  <a:srgbClr val="002060"/>
                </a:solidFill>
              </a:rPr>
              <a:t>il Garante conclude che </a:t>
            </a:r>
          </a:p>
          <a:p>
            <a:pPr algn="just"/>
            <a:endParaRPr lang="it-IT" sz="2400" dirty="0">
              <a:solidFill>
                <a:srgbClr val="002060"/>
              </a:solidFill>
            </a:endParaRPr>
          </a:p>
          <a:p>
            <a:pPr algn="just"/>
            <a:r>
              <a:rPr lang="it-IT" sz="2400" dirty="0">
                <a:solidFill>
                  <a:srgbClr val="002060"/>
                </a:solidFill>
              </a:rPr>
              <a:t>il trattamento in questione è stato effettuato in assenza delle garanzie procedurali previste dall’art. 4, comma 1, della l. 20 maggio 1970, n. 300, in violazione degli artt. 5, par. 1, lett. a), 6 e 88, par. 1, del Regolamento, nonché 114 del Codice, </a:t>
            </a:r>
          </a:p>
          <a:p>
            <a:pPr algn="just"/>
            <a:endParaRPr lang="it-IT" sz="2400" dirty="0">
              <a:solidFill>
                <a:srgbClr val="002060"/>
              </a:solidFill>
            </a:endParaRPr>
          </a:p>
          <a:p>
            <a:pPr algn="just"/>
            <a:r>
              <a:rPr lang="it-IT" sz="2400" dirty="0">
                <a:solidFill>
                  <a:srgbClr val="002060"/>
                </a:solidFill>
              </a:rPr>
              <a:t>sino alla data di stipula degli accordi sindacali </a:t>
            </a:r>
          </a:p>
        </p:txBody>
      </p:sp>
    </p:spTree>
    <p:extLst>
      <p:ext uri="{BB962C8B-B14F-4D97-AF65-F5344CB8AC3E}">
        <p14:creationId xmlns:p14="http://schemas.microsoft.com/office/powerpoint/2010/main" val="36087473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schermata, blu, Policromia, Simmetria&#10;&#10;Descrizione generata automaticamente">
            <a:extLst>
              <a:ext uri="{FF2B5EF4-FFF2-40B4-BE49-F238E27FC236}">
                <a16:creationId xmlns:a16="http://schemas.microsoft.com/office/drawing/2014/main" id="{FA4A6643-8879-A385-3538-5CE665583A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CasellaDiTesto 8">
            <a:extLst>
              <a:ext uri="{FF2B5EF4-FFF2-40B4-BE49-F238E27FC236}">
                <a16:creationId xmlns:a16="http://schemas.microsoft.com/office/drawing/2014/main" id="{312A08B4-F043-4BA9-20B5-9FECCC66C186}"/>
              </a:ext>
            </a:extLst>
          </p:cNvPr>
          <p:cNvSpPr txBox="1"/>
          <p:nvPr/>
        </p:nvSpPr>
        <p:spPr>
          <a:xfrm>
            <a:off x="4248745" y="2444343"/>
            <a:ext cx="3694507" cy="1815882"/>
          </a:xfrm>
          <a:prstGeom prst="rect">
            <a:avLst/>
          </a:prstGeom>
          <a:noFill/>
        </p:spPr>
        <p:txBody>
          <a:bodyPr wrap="square">
            <a:spAutoFit/>
          </a:bodyPr>
          <a:lstStyle/>
          <a:p>
            <a:r>
              <a:rPr lang="it-IT" sz="8000" b="1">
                <a:solidFill>
                  <a:schemeClr val="bg1"/>
                </a:solidFill>
                <a:latin typeface="Futura LT Book" panose="02000504030000020003"/>
              </a:rPr>
              <a:t>Grazie</a:t>
            </a:r>
            <a:r>
              <a:rPr lang="it-IT" sz="4000" b="1">
                <a:solidFill>
                  <a:srgbClr val="002060"/>
                </a:solidFill>
                <a:latin typeface="Futura LT Book" panose="02000504030000020003"/>
              </a:rPr>
              <a:t> </a:t>
            </a:r>
          </a:p>
          <a:p>
            <a:r>
              <a:rPr lang="it-IT" sz="3250" b="1">
                <a:solidFill>
                  <a:schemeClr val="bg1"/>
                </a:solidFill>
                <a:latin typeface="Futura LT Book" panose="02000504030000020003"/>
              </a:rPr>
              <a:t>per l’attenzione</a:t>
            </a:r>
            <a:endParaRPr lang="it-IT" sz="3250" b="1">
              <a:solidFill>
                <a:schemeClr val="bg1"/>
              </a:solidFill>
            </a:endParaRPr>
          </a:p>
        </p:txBody>
      </p:sp>
      <p:pic>
        <p:nvPicPr>
          <p:cNvPr id="2" name="Immagine 1" descr="Immagine che contiene testo, Carattere, Elementi grafici, tipografia&#10;&#10;Descrizione generata automaticamente">
            <a:extLst>
              <a:ext uri="{FF2B5EF4-FFF2-40B4-BE49-F238E27FC236}">
                <a16:creationId xmlns:a16="http://schemas.microsoft.com/office/drawing/2014/main" id="{35FA6341-9B00-6938-C107-3307821428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8104" y="374157"/>
            <a:ext cx="2835790" cy="794039"/>
          </a:xfrm>
          <a:prstGeom prst="rect">
            <a:avLst/>
          </a:prstGeom>
        </p:spPr>
      </p:pic>
      <p:sp>
        <p:nvSpPr>
          <p:cNvPr id="4" name="Segnaposto numero diapositiva 7">
            <a:extLst>
              <a:ext uri="{FF2B5EF4-FFF2-40B4-BE49-F238E27FC236}">
                <a16:creationId xmlns:a16="http://schemas.microsoft.com/office/drawing/2014/main" id="{9C21490B-439C-4A67-058D-37F98DABD29C}"/>
              </a:ext>
            </a:extLst>
          </p:cNvPr>
          <p:cNvSpPr txBox="1">
            <a:spLocks/>
          </p:cNvSpPr>
          <p:nvPr/>
        </p:nvSpPr>
        <p:spPr>
          <a:xfrm>
            <a:off x="11557000" y="6356350"/>
            <a:ext cx="374650" cy="365125"/>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98C85C-B1AC-45DE-8B0D-ED977B2FD937}" type="slidenum">
              <a:rPr lang="it-IT" b="1" smtClean="0">
                <a:solidFill>
                  <a:schemeClr val="bg1"/>
                </a:solidFill>
                <a:latin typeface="Futura LT Book" panose="02000504030000020003" pitchFamily="2" charset="0"/>
              </a:rPr>
              <a:pPr/>
              <a:t>45</a:t>
            </a:fld>
            <a:endParaRPr lang="it-IT" b="1">
              <a:solidFill>
                <a:schemeClr val="bg1"/>
              </a:solidFill>
              <a:latin typeface="Futura LT Book" panose="02000504030000020003" pitchFamily="2" charset="0"/>
            </a:endParaRPr>
          </a:p>
        </p:txBody>
      </p:sp>
      <p:sp>
        <p:nvSpPr>
          <p:cNvPr id="6" name="CasellaDiTesto 5">
            <a:extLst>
              <a:ext uri="{FF2B5EF4-FFF2-40B4-BE49-F238E27FC236}">
                <a16:creationId xmlns:a16="http://schemas.microsoft.com/office/drawing/2014/main" id="{EEFF9360-EA05-C87B-46DA-214CC724B44B}"/>
              </a:ext>
            </a:extLst>
          </p:cNvPr>
          <p:cNvSpPr txBox="1"/>
          <p:nvPr/>
        </p:nvSpPr>
        <p:spPr>
          <a:xfrm>
            <a:off x="4332372" y="6204239"/>
            <a:ext cx="4710028" cy="276999"/>
          </a:xfrm>
          <a:prstGeom prst="rect">
            <a:avLst/>
          </a:prstGeom>
          <a:noFill/>
          <a:ln>
            <a:noFill/>
          </a:ln>
        </p:spPr>
        <p:txBody>
          <a:bodyPr wrap="square">
            <a:spAutoFit/>
          </a:bodyPr>
          <a:lstStyle/>
          <a:p>
            <a:pPr marL="0" lvl="1">
              <a:defRPr/>
            </a:pPr>
            <a:r>
              <a:rPr lang="it-IT" sz="1200" b="1" i="0">
                <a:solidFill>
                  <a:schemeClr val="bg1"/>
                </a:solidFill>
                <a:effectLst/>
                <a:latin typeface="Futura LT Book" panose="02000504030000020003" pitchFamily="2" charset="0"/>
              </a:rPr>
              <a:t>Community Privacy e DPO Unindustria</a:t>
            </a:r>
            <a:endParaRPr kumimoji="0" lang="it-IT" sz="1200" b="1" i="0" u="none" strike="noStrike" kern="1200" cap="none" spc="0" normalizeH="0" baseline="0" noProof="0">
              <a:ln>
                <a:noFill/>
              </a:ln>
              <a:solidFill>
                <a:srgbClr val="002060"/>
              </a:solidFill>
              <a:effectLst/>
              <a:uLnTx/>
              <a:uFillTx/>
              <a:latin typeface="Futura LT Book" panose="02000504030000020003" pitchFamily="2" charset="0"/>
            </a:endParaRPr>
          </a:p>
        </p:txBody>
      </p:sp>
      <p:sp>
        <p:nvSpPr>
          <p:cNvPr id="7" name="CasellaDiTesto 6">
            <a:extLst>
              <a:ext uri="{FF2B5EF4-FFF2-40B4-BE49-F238E27FC236}">
                <a16:creationId xmlns:a16="http://schemas.microsoft.com/office/drawing/2014/main" id="{53F01708-06EF-6F97-5986-299222228DC1}"/>
              </a:ext>
            </a:extLst>
          </p:cNvPr>
          <p:cNvSpPr txBox="1"/>
          <p:nvPr/>
        </p:nvSpPr>
        <p:spPr>
          <a:xfrm>
            <a:off x="9779000" y="6400412"/>
            <a:ext cx="1705864" cy="276999"/>
          </a:xfrm>
          <a:prstGeom prst="rect">
            <a:avLst/>
          </a:prstGeom>
          <a:noFill/>
        </p:spPr>
        <p:txBody>
          <a:bodyPr wrap="square">
            <a:spAutoFit/>
          </a:bodyPr>
          <a:lstStyle/>
          <a:p>
            <a:r>
              <a:rPr kumimoji="0" lang="it-IT" sz="1200" b="1" i="0" u="none" strike="noStrike" kern="1200" cap="none" spc="0" normalizeH="0" baseline="0" noProof="0">
                <a:ln>
                  <a:noFill/>
                </a:ln>
                <a:solidFill>
                  <a:schemeClr val="bg1"/>
                </a:solidFill>
                <a:effectLst/>
                <a:uLnTx/>
                <a:uFillTx/>
                <a:latin typeface="Futura LT Book" panose="02000504030000020003" pitchFamily="2" charset="0"/>
              </a:rPr>
              <a:t>13 novembre 2024</a:t>
            </a:r>
            <a:endParaRPr lang="it-IT" sz="1200">
              <a:solidFill>
                <a:schemeClr val="bg1"/>
              </a:solidFill>
            </a:endParaRPr>
          </a:p>
        </p:txBody>
      </p:sp>
    </p:spTree>
    <p:extLst>
      <p:ext uri="{BB962C8B-B14F-4D97-AF65-F5344CB8AC3E}">
        <p14:creationId xmlns:p14="http://schemas.microsoft.com/office/powerpoint/2010/main" val="3566540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A57644-B5B3-BD2F-4D99-64A16B61F293}"/>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89A66F8D-8A50-367A-38AC-0BA03790CF23}"/>
              </a:ext>
            </a:extLst>
          </p:cNvPr>
          <p:cNvSpPr txBox="1"/>
          <p:nvPr/>
        </p:nvSpPr>
        <p:spPr>
          <a:xfrm>
            <a:off x="314632" y="1749999"/>
            <a:ext cx="11395587" cy="5108001"/>
          </a:xfrm>
          <a:prstGeom prst="rect">
            <a:avLst/>
          </a:prstGeom>
          <a:noFill/>
        </p:spPr>
        <p:txBody>
          <a:bodyPr wrap="square">
            <a:spAutoFit/>
          </a:bodyPr>
          <a:lstStyle/>
          <a:p>
            <a:pPr algn="just">
              <a:lnSpc>
                <a:spcPct val="115000"/>
              </a:lnSpc>
              <a:spcAft>
                <a:spcPts val="800"/>
              </a:spcAft>
            </a:pPr>
            <a:r>
              <a:rPr lang="it-IT" sz="2800" kern="100">
                <a:solidFill>
                  <a:srgbClr val="002060"/>
                </a:solidFill>
                <a:effectLst/>
                <a:latin typeface="Arial" panose="020B0604020202020204" pitchFamily="34" charset="0"/>
                <a:ea typeface="Aptos" panose="020B0004020202020204" pitchFamily="34" charset="0"/>
                <a:cs typeface="Arial" panose="020B0604020202020204" pitchFamily="34" charset="0"/>
              </a:rPr>
              <a:t>Qualora tali misure preventive non risultassero sufficienti per evitare comportamenti scorretti, eventuali controlli da parte del datore di lavoro dovrebbero essere graduali. Inizialmente, si procederebbe con verifiche a livello di reparto o gruppo di lavoro, per identificare l’area da richiamare alle regole. Solo in caso di recidiva, si potrebbe passare a controlli individuali.</a:t>
            </a:r>
          </a:p>
          <a:p>
            <a:pPr algn="just">
              <a:lnSpc>
                <a:spcPct val="115000"/>
              </a:lnSpc>
              <a:spcAft>
                <a:spcPts val="800"/>
              </a:spcAft>
            </a:pPr>
            <a:r>
              <a:rPr lang="it-IT" sz="2800" kern="100">
                <a:solidFill>
                  <a:srgbClr val="002060"/>
                </a:solidFill>
                <a:effectLst/>
                <a:latin typeface="Arial" panose="020B0604020202020204" pitchFamily="34" charset="0"/>
                <a:ea typeface="Aptos" panose="020B0004020202020204" pitchFamily="34" charset="0"/>
                <a:cs typeface="Arial" panose="020B0604020202020204" pitchFamily="34" charset="0"/>
              </a:rPr>
              <a:t>Negli anni, gli interventi sanzionatori del Garante hanno sempre messo in luce la natura di “corrispondenza” della posta elettronica anche negli ambienti di lavoro e quindi la protezione costituzionale della loro riservatezza</a:t>
            </a:r>
          </a:p>
        </p:txBody>
      </p:sp>
      <p:sp>
        <p:nvSpPr>
          <p:cNvPr id="8" name="CasellaDiTesto 7">
            <a:extLst>
              <a:ext uri="{FF2B5EF4-FFF2-40B4-BE49-F238E27FC236}">
                <a16:creationId xmlns:a16="http://schemas.microsoft.com/office/drawing/2014/main" id="{7FA38286-8B4F-A65A-BDD1-4632CB51E385}"/>
              </a:ext>
            </a:extLst>
          </p:cNvPr>
          <p:cNvSpPr txBox="1"/>
          <p:nvPr/>
        </p:nvSpPr>
        <p:spPr>
          <a:xfrm>
            <a:off x="1691149" y="974096"/>
            <a:ext cx="9635612" cy="461665"/>
          </a:xfrm>
          <a:prstGeom prst="rect">
            <a:avLst/>
          </a:prstGeom>
          <a:noFill/>
        </p:spPr>
        <p:txBody>
          <a:bodyPr wrap="square">
            <a:spAutoFit/>
          </a:bodyPr>
          <a:lstStyle/>
          <a:p>
            <a:r>
              <a:rPr lang="it-IT" sz="2400" b="1">
                <a:solidFill>
                  <a:srgbClr val="002060"/>
                </a:solidFill>
              </a:rPr>
              <a:t>1. Linee guida per posta elettronica ed internet 2007 / 4</a:t>
            </a:r>
          </a:p>
        </p:txBody>
      </p:sp>
    </p:spTree>
    <p:extLst>
      <p:ext uri="{BB962C8B-B14F-4D97-AF65-F5344CB8AC3E}">
        <p14:creationId xmlns:p14="http://schemas.microsoft.com/office/powerpoint/2010/main" val="2845952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93DF6-8AFB-1C47-D0F9-42E4EA34342E}"/>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030EBB24-EC1C-0F33-2F76-55D783B6C88A}"/>
              </a:ext>
            </a:extLst>
          </p:cNvPr>
          <p:cNvSpPr txBox="1"/>
          <p:nvPr/>
        </p:nvSpPr>
        <p:spPr>
          <a:xfrm>
            <a:off x="275303" y="1726034"/>
            <a:ext cx="11395587" cy="5073889"/>
          </a:xfrm>
          <a:prstGeom prst="rect">
            <a:avLst/>
          </a:prstGeom>
          <a:noFill/>
        </p:spPr>
        <p:txBody>
          <a:bodyPr wrap="square">
            <a:spAutoFit/>
          </a:bodyPr>
          <a:lstStyle/>
          <a:p>
            <a:pPr algn="just">
              <a:lnSpc>
                <a:spcPct val="115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Il 21 dicembre 2023, il Garante approva il documento di indirizzo denominato </a:t>
            </a:r>
          </a:p>
          <a:p>
            <a:pPr algn="just">
              <a:lnSpc>
                <a:spcPct val="115000"/>
              </a:lnSpc>
              <a:spcAft>
                <a:spcPts val="800"/>
              </a:spcAft>
            </a:pPr>
            <a:r>
              <a:rPr lang="it-IT" sz="2000" b="1" kern="100">
                <a:solidFill>
                  <a:srgbClr val="002060"/>
                </a:solidFill>
                <a:effectLst/>
                <a:latin typeface="Arial" panose="020B0604020202020204" pitchFamily="34" charset="0"/>
                <a:ea typeface="Aptos" panose="020B0004020202020204" pitchFamily="34" charset="0"/>
                <a:cs typeface="Arial" panose="020B0604020202020204" pitchFamily="34" charset="0"/>
              </a:rPr>
              <a:t>“Programmi e servizi informatici di gestione della posta elettronica nel contesto lavorativo e trattamento dei metadati”</a:t>
            </a:r>
          </a:p>
          <a:p>
            <a:pPr algn="just">
              <a:lnSpc>
                <a:spcPct val="115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volto a fornire talune indicazioni ai datori di lavoro pubblici e privati e agli altri soggetti a vario titolo coinvolti, al fine di promuovere la consapevolezza delle scelte, anche organizzative, dei titolari del trattamento, nonché a prevenire iniziative e trattamenti di dati in contrasto con la disciplina in materia di protezione dei dati e le norme che tutelano la liberà e la dignità dei lavoratori.</a:t>
            </a:r>
          </a:p>
          <a:p>
            <a:pPr marL="342900" indent="-342900" algn="just">
              <a:lnSpc>
                <a:spcPct val="115000"/>
              </a:lnSpc>
              <a:spcAft>
                <a:spcPts val="800"/>
              </a:spcAft>
              <a:buFont typeface="Arial" panose="020B0604020202020204" pitchFamily="34" charset="0"/>
              <a:buChar char="•"/>
            </a:pPr>
            <a:r>
              <a:rPr lang="it-IT" sz="2000" b="1" kern="100">
                <a:solidFill>
                  <a:srgbClr val="002060"/>
                </a:solidFill>
                <a:effectLst/>
                <a:latin typeface="Arial" panose="020B0604020202020204" pitchFamily="34" charset="0"/>
                <a:ea typeface="Aptos" panose="020B0004020202020204" pitchFamily="34" charset="0"/>
                <a:cs typeface="Arial" panose="020B0604020202020204" pitchFamily="34" charset="0"/>
              </a:rPr>
              <a:t>Origine dell’intervento: </a:t>
            </a:r>
          </a:p>
          <a:p>
            <a:pPr algn="just">
              <a:lnSpc>
                <a:spcPct val="115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Il Garante, anche a seguito di interventi ispettivi in materia (v. Ordinanza di ingiunzione nei confronti di Regione Lazio – 1° dicembre 2022 [doc web 9833530]), ha verificato che molti fornitori di sistemi di posta elettronica, particolarmente in cloud, rilevano e registrano i metadati dei messaggi di posta elettronica relativi all’utilizzo degli account di posta elettronica in uso ai dipendenti – ad es. giorno, ora, mittente, destinatario, oggetto e dimensione, conservandoli «per un esteso arco temporale».</a:t>
            </a:r>
          </a:p>
        </p:txBody>
      </p:sp>
      <p:sp>
        <p:nvSpPr>
          <p:cNvPr id="8" name="CasellaDiTesto 7">
            <a:extLst>
              <a:ext uri="{FF2B5EF4-FFF2-40B4-BE49-F238E27FC236}">
                <a16:creationId xmlns:a16="http://schemas.microsoft.com/office/drawing/2014/main" id="{205CEEE4-7EE2-F209-47A0-9DED0F9E99F8}"/>
              </a:ext>
            </a:extLst>
          </p:cNvPr>
          <p:cNvSpPr txBox="1"/>
          <p:nvPr/>
        </p:nvSpPr>
        <p:spPr>
          <a:xfrm>
            <a:off x="1691149" y="974096"/>
            <a:ext cx="9635612" cy="461665"/>
          </a:xfrm>
          <a:prstGeom prst="rect">
            <a:avLst/>
          </a:prstGeom>
          <a:noFill/>
        </p:spPr>
        <p:txBody>
          <a:bodyPr wrap="square">
            <a:spAutoFit/>
          </a:bodyPr>
          <a:lstStyle/>
          <a:p>
            <a:r>
              <a:rPr lang="it-IT" sz="2400" b="1">
                <a:solidFill>
                  <a:srgbClr val="002060"/>
                </a:solidFill>
              </a:rPr>
              <a:t>2. Primo documento di indirizzo metadati 21 dic.2023/ 1</a:t>
            </a:r>
          </a:p>
        </p:txBody>
      </p:sp>
    </p:spTree>
    <p:extLst>
      <p:ext uri="{BB962C8B-B14F-4D97-AF65-F5344CB8AC3E}">
        <p14:creationId xmlns:p14="http://schemas.microsoft.com/office/powerpoint/2010/main" val="13286949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0BB5CB-0248-B11C-7C33-0A173B71208F}"/>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B5DF5C3A-4F68-94CB-7F46-B9A7AC3D6E5F}"/>
              </a:ext>
            </a:extLst>
          </p:cNvPr>
          <p:cNvSpPr txBox="1"/>
          <p:nvPr/>
        </p:nvSpPr>
        <p:spPr>
          <a:xfrm>
            <a:off x="398206" y="1871844"/>
            <a:ext cx="11395587" cy="4012060"/>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i</a:t>
            </a:r>
            <a:r>
              <a:rPr lang="it-IT" sz="20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n alcuni casi tali piattaforme in cloud pongono limitazioni al cliente - datore di lavoro - in ordine alla possibilità di modificare le impostazioni di base del programma informatico al fine di disabilitare la raccolta sistematica di tali dati o di ridurre il periodo di conservazione degli stessi.</a:t>
            </a:r>
          </a:p>
          <a:p>
            <a:pPr marL="285750" indent="-285750" algn="just">
              <a:lnSpc>
                <a:spcPct val="115000"/>
              </a:lnSpc>
              <a:spcAft>
                <a:spcPts val="800"/>
              </a:spcAft>
              <a:buFont typeface="Arial" panose="020B0604020202020204" pitchFamily="34" charset="0"/>
              <a:buChar char="•"/>
            </a:pPr>
            <a:r>
              <a:rPr lang="it-IT" sz="20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questa pratica di conservare i metadati per un periodo di tempo esteso e comunque superiore al limite massimo di sette giorni - estendibile di ulteriori 48 ore in casi particolari da dimostrare - secondo il Garante</a:t>
            </a:r>
          </a:p>
          <a:p>
            <a:pPr marL="457200" indent="-457200" algn="just">
              <a:lnSpc>
                <a:spcPct val="115000"/>
              </a:lnSpc>
              <a:spcAft>
                <a:spcPts val="800"/>
              </a:spcAft>
              <a:buAutoNum type="alphaLcParenR"/>
            </a:pPr>
            <a:r>
              <a:rPr lang="it-IT" sz="2000" kern="100" dirty="0">
                <a:solidFill>
                  <a:srgbClr val="002060"/>
                </a:solidFill>
                <a:latin typeface="Arial" panose="020B0604020202020204" pitchFamily="34" charset="0"/>
                <a:ea typeface="Aptos" panose="020B0004020202020204" pitchFamily="34" charset="0"/>
                <a:cs typeface="Arial" panose="020B0604020202020204" pitchFamily="34" charset="0"/>
              </a:rPr>
              <a:t>comporta </a:t>
            </a:r>
            <a:r>
              <a:rPr lang="it-IT" sz="20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la possibilità di un indiretto controllo a distanza dell’attività dei lavoratori </a:t>
            </a:r>
          </a:p>
          <a:p>
            <a:pPr marL="457200" indent="-457200" algn="just">
              <a:lnSpc>
                <a:spcPct val="115000"/>
              </a:lnSpc>
              <a:spcAft>
                <a:spcPts val="800"/>
              </a:spcAft>
              <a:buAutoNum type="alphaLcParenR"/>
            </a:pPr>
            <a:r>
              <a:rPr lang="it-IT" sz="20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 </a:t>
            </a:r>
            <a:r>
              <a:rPr lang="it-IT" sz="2000" u="sng"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e pertanto </a:t>
            </a:r>
            <a:r>
              <a:rPr lang="it-IT" sz="2000" kern="100" dirty="0">
                <a:solidFill>
                  <a:srgbClr val="002060"/>
                </a:solidFill>
                <a:effectLst/>
                <a:latin typeface="Arial" panose="020B0604020202020204" pitchFamily="34" charset="0"/>
                <a:ea typeface="Aptos" panose="020B0004020202020204" pitchFamily="34" charset="0"/>
                <a:cs typeface="Arial" panose="020B0604020202020204" pitchFamily="34" charset="0"/>
              </a:rPr>
              <a:t>richiede l’esperimento delle garanzie previste dall’art. 4, comma 1, della l. n. 300/1970</a:t>
            </a:r>
          </a:p>
          <a:p>
            <a:pPr algn="just">
              <a:lnSpc>
                <a:spcPct val="115000"/>
              </a:lnSpc>
              <a:spcAft>
                <a:spcPts val="800"/>
              </a:spcAft>
            </a:pPr>
            <a:endParaRPr lang="it-IT" sz="2000" kern="100" dirty="0">
              <a:solidFill>
                <a:srgbClr val="002060"/>
              </a:solidFill>
              <a:effectLst/>
              <a:latin typeface="Arial" panose="020B0604020202020204" pitchFamily="34" charset="0"/>
              <a:ea typeface="Aptos" panose="020B0004020202020204" pitchFamily="34" charset="0"/>
              <a:cs typeface="Arial" panose="020B0604020202020204" pitchFamily="34" charset="0"/>
            </a:endParaRPr>
          </a:p>
        </p:txBody>
      </p:sp>
      <p:sp>
        <p:nvSpPr>
          <p:cNvPr id="8" name="CasellaDiTesto 7">
            <a:extLst>
              <a:ext uri="{FF2B5EF4-FFF2-40B4-BE49-F238E27FC236}">
                <a16:creationId xmlns:a16="http://schemas.microsoft.com/office/drawing/2014/main" id="{141BC439-BD4F-B7F8-252F-A485BEAEC87C}"/>
              </a:ext>
            </a:extLst>
          </p:cNvPr>
          <p:cNvSpPr txBox="1"/>
          <p:nvPr/>
        </p:nvSpPr>
        <p:spPr>
          <a:xfrm>
            <a:off x="1691149" y="974096"/>
            <a:ext cx="9635612" cy="461665"/>
          </a:xfrm>
          <a:prstGeom prst="rect">
            <a:avLst/>
          </a:prstGeom>
          <a:noFill/>
        </p:spPr>
        <p:txBody>
          <a:bodyPr wrap="square">
            <a:spAutoFit/>
          </a:bodyPr>
          <a:lstStyle/>
          <a:p>
            <a:r>
              <a:rPr lang="it-IT" sz="2400" b="1">
                <a:solidFill>
                  <a:srgbClr val="002060"/>
                </a:solidFill>
              </a:rPr>
              <a:t>2. Primo documento di indirizzo metadati 21 dic.2023/ 2</a:t>
            </a:r>
          </a:p>
        </p:txBody>
      </p:sp>
    </p:spTree>
    <p:extLst>
      <p:ext uri="{BB962C8B-B14F-4D97-AF65-F5344CB8AC3E}">
        <p14:creationId xmlns:p14="http://schemas.microsoft.com/office/powerpoint/2010/main" val="4166176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8795C6-455B-42E9-8ACD-862545ED8E6B}"/>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C1477FDC-8DBD-7A24-86C1-474255952013}"/>
              </a:ext>
            </a:extLst>
          </p:cNvPr>
          <p:cNvSpPr txBox="1"/>
          <p:nvPr/>
        </p:nvSpPr>
        <p:spPr>
          <a:xfrm>
            <a:off x="398206" y="1578926"/>
            <a:ext cx="11395587" cy="5381088"/>
          </a:xfrm>
          <a:prstGeom prst="rect">
            <a:avLst/>
          </a:prstGeom>
          <a:noFill/>
        </p:spPr>
        <p:txBody>
          <a:bodyPr wrap="square">
            <a:spAutoFit/>
          </a:bodyPr>
          <a:lstStyle/>
          <a:p>
            <a:pPr algn="ctr">
              <a:lnSpc>
                <a:spcPct val="115000"/>
              </a:lnSpc>
              <a:spcAft>
                <a:spcPts val="800"/>
              </a:spcAft>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richiede l’esperimento delle garanzie previste dall’art. 4, comma 1, della l. n. 300/1970</a:t>
            </a:r>
          </a:p>
          <a:p>
            <a:pPr algn="ctr">
              <a:lnSpc>
                <a:spcPct val="115000"/>
              </a:lnSpc>
              <a:spcAft>
                <a:spcPts val="800"/>
              </a:spcAft>
            </a:pPr>
            <a:endPar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marL="285750" indent="-285750" algn="just">
              <a:lnSpc>
                <a:spcPct val="115000"/>
              </a:lnSpc>
              <a:spcAft>
                <a:spcPts val="800"/>
              </a:spcAft>
              <a:buFont typeface="Arial" panose="020B0604020202020204" pitchFamily="34" charset="0"/>
              <a:buChar char="•"/>
            </a:pPr>
            <a:r>
              <a:rPr lang="it-IT" sz="2000" kern="100">
                <a:solidFill>
                  <a:srgbClr val="002060"/>
                </a:solidFill>
                <a:effectLst/>
                <a:latin typeface="Arial" panose="020B0604020202020204" pitchFamily="34" charset="0"/>
                <a:ea typeface="Aptos" panose="020B0004020202020204" pitchFamily="34" charset="0"/>
                <a:cs typeface="Arial" panose="020B0604020202020204" pitchFamily="34" charset="0"/>
              </a:rPr>
              <a:t>ancorché sul presupposto della sua necessità per finalità di sicurezza informatica e tutela dell’integrità del patrimonio, anche informativo, del datore di lavoro</a:t>
            </a:r>
          </a:p>
          <a:p>
            <a:pPr marL="342900" indent="-342900" algn="just">
              <a:lnSpc>
                <a:spcPct val="115000"/>
              </a:lnSpc>
              <a:spcAft>
                <a:spcPts val="800"/>
              </a:spcAft>
              <a:buFontTx/>
              <a:buChar char="-"/>
            </a:pPr>
            <a:endParaRPr lang="it-IT" sz="16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marL="285750" indent="-28575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a prescindere dalle responsabilità in materia di protezione dei dati quali i) liceità del trattamento, ii) principio della limitazione della conservazione, iii) principio di protezione dei dati fin dalla progettazione e per impostazione predefinita iv) e principio di responsabilizzazione</a:t>
            </a:r>
          </a:p>
          <a:p>
            <a:pPr marL="342900" indent="-342900" algn="just">
              <a:lnSpc>
                <a:spcPct val="115000"/>
              </a:lnSpc>
              <a:spcAft>
                <a:spcPts val="800"/>
              </a:spcAft>
              <a:buFontTx/>
              <a:buChar char="-"/>
            </a:pPr>
            <a:endParaRPr lang="it-IT" sz="1600" kern="100">
              <a:solidFill>
                <a:srgbClr val="002060"/>
              </a:solidFill>
              <a:latin typeface="Arial" panose="020B0604020202020204" pitchFamily="34" charset="0"/>
              <a:ea typeface="Aptos" panose="020B0004020202020204" pitchFamily="34" charset="0"/>
              <a:cs typeface="Arial" panose="020B0604020202020204" pitchFamily="34" charset="0"/>
            </a:endParaRPr>
          </a:p>
          <a:p>
            <a:pPr marL="285750" indent="-285750" algn="just">
              <a:lnSpc>
                <a:spcPct val="115000"/>
              </a:lnSpc>
              <a:spcAft>
                <a:spcPts val="800"/>
              </a:spcAft>
              <a:buFont typeface="Arial" panose="020B0604020202020204" pitchFamily="34" charset="0"/>
              <a:buChar char="•"/>
            </a:pPr>
            <a:r>
              <a:rPr lang="it-IT" sz="2000" kern="100">
                <a:solidFill>
                  <a:srgbClr val="002060"/>
                </a:solidFill>
                <a:latin typeface="Arial" panose="020B0604020202020204" pitchFamily="34" charset="0"/>
                <a:ea typeface="Aptos" panose="020B0004020202020204" pitchFamily="34" charset="0"/>
                <a:cs typeface="Arial" panose="020B0604020202020204" pitchFamily="34" charset="0"/>
              </a:rPr>
              <a:t>art. 4 della legge n. 300/1970 è </a:t>
            </a:r>
          </a:p>
          <a:p>
            <a:pPr marL="342900" indent="-342900" algn="just">
              <a:lnSpc>
                <a:spcPct val="115000"/>
              </a:lnSpc>
              <a:spcAft>
                <a:spcPts val="800"/>
              </a:spcAft>
              <a:buFontTx/>
              <a:buChar char="-"/>
            </a:pPr>
            <a:r>
              <a:rPr lang="it-IT" kern="100">
                <a:solidFill>
                  <a:srgbClr val="002060"/>
                </a:solidFill>
                <a:latin typeface="Arial" panose="020B0604020202020204" pitchFamily="34" charset="0"/>
                <a:ea typeface="Aptos" panose="020B0004020202020204" pitchFamily="34" charset="0"/>
                <a:cs typeface="Arial" panose="020B0604020202020204" pitchFamily="34" charset="0"/>
              </a:rPr>
              <a:t>norma richiamata dall’art. 114 del Codice il cui rispetto costituisce condizione di liceità dei trattamenti di dati personali effettuati in ambito lavorativo</a:t>
            </a:r>
          </a:p>
          <a:p>
            <a:pPr marL="342900" indent="-342900" algn="just">
              <a:lnSpc>
                <a:spcPct val="115000"/>
              </a:lnSpc>
              <a:spcAft>
                <a:spcPts val="800"/>
              </a:spcAft>
              <a:buFontTx/>
              <a:buChar char="-"/>
            </a:pPr>
            <a:r>
              <a:rPr lang="it-IT" kern="100">
                <a:solidFill>
                  <a:srgbClr val="002060"/>
                </a:solidFill>
                <a:effectLst/>
                <a:latin typeface="Arial" panose="020B0604020202020204" pitchFamily="34" charset="0"/>
                <a:ea typeface="Aptos" panose="020B0004020202020204" pitchFamily="34" charset="0"/>
                <a:cs typeface="Arial" panose="020B0604020202020204" pitchFamily="34" charset="0"/>
              </a:rPr>
              <a:t>assume rilevanza penale ex art. 171</a:t>
            </a:r>
          </a:p>
        </p:txBody>
      </p:sp>
      <p:sp>
        <p:nvSpPr>
          <p:cNvPr id="8" name="CasellaDiTesto 7">
            <a:extLst>
              <a:ext uri="{FF2B5EF4-FFF2-40B4-BE49-F238E27FC236}">
                <a16:creationId xmlns:a16="http://schemas.microsoft.com/office/drawing/2014/main" id="{4DA521D9-9AAE-82C1-AF63-9C3D43BC9200}"/>
              </a:ext>
            </a:extLst>
          </p:cNvPr>
          <p:cNvSpPr txBox="1"/>
          <p:nvPr/>
        </p:nvSpPr>
        <p:spPr>
          <a:xfrm>
            <a:off x="1691149" y="900542"/>
            <a:ext cx="9635612" cy="461665"/>
          </a:xfrm>
          <a:prstGeom prst="rect">
            <a:avLst/>
          </a:prstGeom>
          <a:noFill/>
        </p:spPr>
        <p:txBody>
          <a:bodyPr wrap="square">
            <a:spAutoFit/>
          </a:bodyPr>
          <a:lstStyle/>
          <a:p>
            <a:r>
              <a:rPr lang="it-IT" sz="2400" b="1">
                <a:solidFill>
                  <a:srgbClr val="002060"/>
                </a:solidFill>
              </a:rPr>
              <a:t>2. Primo documento di indirizzo metadati 21 dic.2023/ 3</a:t>
            </a:r>
          </a:p>
        </p:txBody>
      </p:sp>
    </p:spTree>
    <p:extLst>
      <p:ext uri="{BB962C8B-B14F-4D97-AF65-F5344CB8AC3E}">
        <p14:creationId xmlns:p14="http://schemas.microsoft.com/office/powerpoint/2010/main" val="2058004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AA369A-820C-F541-E860-703E213ACBD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6D251215-D88F-4492-EB1B-7B51F56F5F61}"/>
              </a:ext>
            </a:extLst>
          </p:cNvPr>
          <p:cNvSpPr txBox="1"/>
          <p:nvPr/>
        </p:nvSpPr>
        <p:spPr>
          <a:xfrm>
            <a:off x="319548" y="2139365"/>
            <a:ext cx="11395587" cy="4083939"/>
          </a:xfrm>
          <a:prstGeom prst="rect">
            <a:avLst/>
          </a:prstGeom>
          <a:noFill/>
        </p:spPr>
        <p:txBody>
          <a:bodyPr wrap="square">
            <a:spAutoFit/>
          </a:bodyPr>
          <a:lstStyle/>
          <a:p>
            <a:pPr marL="285750" indent="-28575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la raccolta e la conservazione dei metadati possono considerarsi attività necessarie ad “</a:t>
            </a:r>
            <a:r>
              <a:rPr lang="it-IT" sz="2400" u="sng" kern="100">
                <a:solidFill>
                  <a:srgbClr val="002060"/>
                </a:solidFill>
                <a:latin typeface="Arial" panose="020B0604020202020204" pitchFamily="34" charset="0"/>
                <a:ea typeface="Aptos" panose="020B0004020202020204" pitchFamily="34" charset="0"/>
                <a:cs typeface="Arial" panose="020B0604020202020204" pitchFamily="34" charset="0"/>
              </a:rPr>
              <a:t>assicurare il funzionamento delle infrastrutture del sistema della posta elettronica</a:t>
            </a: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 e, quindi, lecite ex art. 4, comma 2, dello Statuto dei lavoratori, solo se realizzate per un arco temporale limitato</a:t>
            </a:r>
          </a:p>
          <a:p>
            <a:pPr marL="285750" indent="-285750" algn="just">
              <a:lnSpc>
                <a:spcPct val="115000"/>
              </a:lnSpc>
              <a:spcAft>
                <a:spcPts val="800"/>
              </a:spcAft>
              <a:buFont typeface="Arial" panose="020B0604020202020204" pitchFamily="34" charset="0"/>
              <a:buChar char="•"/>
            </a:pPr>
            <a:endPar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endParaRPr>
          </a:p>
          <a:p>
            <a:pPr marL="285750" indent="-285750" algn="just">
              <a:lnSpc>
                <a:spcPct val="115000"/>
              </a:lnSpc>
              <a:spcAft>
                <a:spcPts val="800"/>
              </a:spcAft>
              <a:buFont typeface="Arial" panose="020B0604020202020204" pitchFamily="34" charset="0"/>
              <a:buChar char="•"/>
            </a:pPr>
            <a:r>
              <a:rPr lang="it-IT" sz="2400" kern="100">
                <a:solidFill>
                  <a:srgbClr val="002060"/>
                </a:solidFill>
                <a:latin typeface="Arial" panose="020B0604020202020204" pitchFamily="34" charset="0"/>
                <a:ea typeface="Aptos" panose="020B0004020202020204" pitchFamily="34" charset="0"/>
                <a:cs typeface="Arial" panose="020B0604020202020204" pitchFamily="34" charset="0"/>
              </a:rPr>
              <a:t>d</a:t>
            </a:r>
            <a:r>
              <a:rPr lang="it-IT" sz="2400" kern="100">
                <a:solidFill>
                  <a:srgbClr val="002060"/>
                </a:solidFill>
                <a:effectLst/>
                <a:latin typeface="Arial" panose="020B0604020202020204" pitchFamily="34" charset="0"/>
                <a:ea typeface="Aptos" panose="020B0004020202020204" pitchFamily="34" charset="0"/>
                <a:cs typeface="Arial" panose="020B0604020202020204" pitchFamily="34" charset="0"/>
              </a:rPr>
              <a:t>iversamente, la raccolta e la conservazione dei metadati per un lasso di tempo maggiore dovrebbero considerarsi funzionali al perseguimento di altre finalità:  es. sicurezza informatica e tutela dell’integrità del patrimonio, anche informativo, del datore di lavoro (ma non quella sopra)</a:t>
            </a:r>
          </a:p>
        </p:txBody>
      </p:sp>
      <p:sp>
        <p:nvSpPr>
          <p:cNvPr id="8" name="CasellaDiTesto 7">
            <a:extLst>
              <a:ext uri="{FF2B5EF4-FFF2-40B4-BE49-F238E27FC236}">
                <a16:creationId xmlns:a16="http://schemas.microsoft.com/office/drawing/2014/main" id="{688A5C48-FCBC-7BA4-FB05-F88419D5EC3F}"/>
              </a:ext>
            </a:extLst>
          </p:cNvPr>
          <p:cNvSpPr txBox="1"/>
          <p:nvPr/>
        </p:nvSpPr>
        <p:spPr>
          <a:xfrm>
            <a:off x="1750142" y="900542"/>
            <a:ext cx="9635612" cy="461665"/>
          </a:xfrm>
          <a:prstGeom prst="rect">
            <a:avLst/>
          </a:prstGeom>
          <a:noFill/>
        </p:spPr>
        <p:txBody>
          <a:bodyPr wrap="square">
            <a:spAutoFit/>
          </a:bodyPr>
          <a:lstStyle/>
          <a:p>
            <a:r>
              <a:rPr lang="it-IT" sz="2400" b="1">
                <a:solidFill>
                  <a:srgbClr val="002060"/>
                </a:solidFill>
              </a:rPr>
              <a:t>2. Primo documento di indirizzo metadati 21 dic.2023 / 4</a:t>
            </a:r>
          </a:p>
        </p:txBody>
      </p:sp>
    </p:spTree>
    <p:extLst>
      <p:ext uri="{BB962C8B-B14F-4D97-AF65-F5344CB8AC3E}">
        <p14:creationId xmlns:p14="http://schemas.microsoft.com/office/powerpoint/2010/main" val="234754234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1398</TotalTime>
  <Words>5807</Words>
  <Application>Microsoft Office PowerPoint</Application>
  <PresentationFormat>Widescreen</PresentationFormat>
  <Paragraphs>307</Paragraphs>
  <Slides>45</Slides>
  <Notes>2</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45</vt:i4>
      </vt:variant>
    </vt:vector>
  </HeadingPairs>
  <TitlesOfParts>
    <vt:vector size="50" baseType="lpstr">
      <vt:lpstr>Aptos</vt:lpstr>
      <vt:lpstr>Aptos Display</vt:lpstr>
      <vt:lpstr>Arial</vt:lpstr>
      <vt:lpstr>Futura LT Book</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Provvedimento del 29 aprile 2025 [10134221]  «email e navigazione web, il Garante sanziona la Regione Lombardia. Raccolte e conservate anche informazioni relative alla sfera privata dei dipendenti»/ 1 </vt:lpstr>
      <vt:lpstr>Provvedimento del 29 aprile 2025 [10134221]  «email e navigazione web, il Garante sanziona la Regione Lombardia. Raccolte e conservate anche informazioni relative alla sfera privata dei dipendenti»/ 2 </vt:lpstr>
      <vt:lpstr>Provvedimento del 29 aprile 2025 [10134221]  «email e navigazione web, il Garante sanziona la Regione Lombardia. Raccolte e conservate anche informazioni relative alla sfera privata dei dipendenti»/3 </vt:lpstr>
      <vt:lpstr>Provvedimento del 29 aprile 2025 [10134221]  «email e navigazione web, il Garante sanziona la Regione Lombardia. Raccolte e conservate anche informazioni relative alla sfera privata dei dipendenti»/4 </vt:lpstr>
      <vt:lpstr>Provvedimento del 29 aprile 2025 [10134221]  «email e navigazione web, il Garante sanziona la Regione Lombardia. Raccolte e conservate anche informazioni relative alla sfera privata dei dipendenti»/5 </vt:lpstr>
      <vt:lpstr>Provvedimento del 29 aprile 2025 [10134221]  «email e navigazione web, il Garante sanziona la Regione Lombardia. Raccolte e conservate anche informazioni relative alla sfera privata dei dipendenti»/6 </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Massimiliano Bondanini</dc:creator>
  <cp:lastModifiedBy>Massimiliano Bondanini</cp:lastModifiedBy>
  <cp:revision>7</cp:revision>
  <dcterms:created xsi:type="dcterms:W3CDTF">2024-11-08T22:30:44Z</dcterms:created>
  <dcterms:modified xsi:type="dcterms:W3CDTF">2025-07-02T09:12:57Z</dcterms:modified>
</cp:coreProperties>
</file>