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7" r:id="rId5"/>
  </p:sldMasterIdLst>
  <p:notesMasterIdLst>
    <p:notesMasterId r:id="rId15"/>
  </p:notesMasterIdLst>
  <p:sldIdLst>
    <p:sldId id="257" r:id="rId6"/>
    <p:sldId id="1901" r:id="rId7"/>
    <p:sldId id="1902" r:id="rId8"/>
    <p:sldId id="1903" r:id="rId9"/>
    <p:sldId id="1904" r:id="rId10"/>
    <p:sldId id="1905" r:id="rId11"/>
    <p:sldId id="1906" r:id="rId12"/>
    <p:sldId id="1908" r:id="rId13"/>
    <p:sldId id="1907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3885" userDrawn="1">
          <p15:clr>
            <a:srgbClr val="A4A3A4"/>
          </p15:clr>
        </p15:guide>
        <p15:guide id="3" orient="horz" pos="252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174983"/>
    <a:srgbClr val="10374B"/>
    <a:srgbClr val="53C1E4"/>
    <a:srgbClr val="0069A7"/>
    <a:srgbClr val="0092CB"/>
    <a:srgbClr val="00A2C0"/>
    <a:srgbClr val="00B2DF"/>
    <a:srgbClr val="0081BC"/>
    <a:srgbClr val="005C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6283" autoAdjust="0"/>
  </p:normalViewPr>
  <p:slideViewPr>
    <p:cSldViewPr snapToGrid="0" snapToObjects="1" showGuides="1">
      <p:cViewPr varScale="1">
        <p:scale>
          <a:sx n="57" d="100"/>
          <a:sy n="57" d="100"/>
        </p:scale>
        <p:origin x="920" y="36"/>
      </p:cViewPr>
      <p:guideLst>
        <p:guide orient="horz" pos="1979"/>
        <p:guide pos="3885"/>
        <p:guide orient="horz" pos="25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369DA-A5B8-8C44-A3FB-0B3C33168224}" type="datetimeFigureOut">
              <a:rPr lang="it-IT" smtClean="0"/>
              <a:t>14/11/2025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679CF-FD6B-8B41-A0A4-D527132FA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025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9679CF-FD6B-8B41-A0A4-D527132FA2B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127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D63F98D-99F6-694D-AD8E-4B0B72EE13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537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7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841B51-0660-8843-B5EF-2EB852C5C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CFC9CC6-418E-054C-918D-31AC6840EF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F385DC-CC86-DD40-BEEA-EF8CCBAE3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02B4C5-D4B2-7146-A4C4-1A75E6633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1996E0A-23DE-7D47-A79B-8613EA297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196E9-C9B8-494E-B8F3-0815984385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013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0431626-939F-C84C-8A5A-B6154D1175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5B65DD7-3280-2247-8DB0-6B6E71C8CC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C02EAF-003B-274D-9275-FE459EDA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6E0B2B-D801-CC40-89D6-549AC8D12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3F12A7-9596-B748-8EDD-20CBF50BB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196E9-C9B8-494E-B8F3-0815984385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2709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4B5CEEB-BCF4-4A4C-8F4F-A87EAB39B2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A509842C-1783-D5E3-D860-D4CF74FF8CB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075046EA-966F-06A8-F3FA-F1CF220344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A4ACFBD-0721-851C-3ECE-36AA13E513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EC32F461-8545-38A9-2EC0-A20C0D28C8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E9185178-ED1E-B982-8C12-F1BCCE57E767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4187270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01CE899-8EA2-40B2-8634-8197C6A879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E2241EC5-24A9-CC8B-A034-D8809449227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B3638A1D-AE6C-12C5-CD44-8347CA2704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66132D5-0083-679A-5066-A5D34B1EE0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FB7E9FA5-381B-CDC5-60B0-BCE165557E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AAB846D2-5846-2838-BB77-790516155761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1209747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BD62FF9-1FFC-400C-9193-E246408EE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1205DBBE-ABEC-9087-D9DA-E21AFDB2731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CD50CC36-B775-F62D-3763-05AA085B6A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04E2B15-C287-4115-7995-7F7732F033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59335FD4-FAFE-7F6C-F954-D86F3056CDC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690AEE0-A68B-370A-B432-6C5B2E0AF791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3377471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4239A77-4273-42C9-8D86-F1568F2FE0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4" name="Group 4">
            <a:extLst>
              <a:ext uri="{FF2B5EF4-FFF2-40B4-BE49-F238E27FC236}">
                <a16:creationId xmlns:a16="http://schemas.microsoft.com/office/drawing/2014/main" id="{428D0D8E-8C91-E618-786F-A89D4F5C44B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212318D-2C8A-1A5F-CA0D-E7FA06F2D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2D2FB26-3AD8-7DFB-7132-EB5C1C09B0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F376B81-5F65-9278-8160-6E58E45B68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39D7627-E0B1-5A6D-CB8F-18C6D7ECE436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2586006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66AD411F-4D55-4ADC-9E2A-D66CA06E3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9"/>
            <a:ext cx="12192000" cy="6853781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78AC5DAE-18F5-8F8F-0762-3009915F4A8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77386A5-5E15-7F73-1513-FB9F0FFEF9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DABD3BB-7252-86DF-1CA4-F48BC3F57A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55B967E4-1A4D-0DF8-65F6-6D3263045C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CE23C68-2FCC-F99D-B839-102CFD00DAF8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2529157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66AD411F-4D55-4ADC-9E2A-D66CA06E3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09"/>
            <a:ext cx="12191998" cy="6853780"/>
          </a:xfrm>
          <a:prstGeom prst="rect">
            <a:avLst/>
          </a:prstGeom>
        </p:spPr>
      </p:pic>
      <p:grpSp>
        <p:nvGrpSpPr>
          <p:cNvPr id="12" name="Group 4">
            <a:extLst>
              <a:ext uri="{FF2B5EF4-FFF2-40B4-BE49-F238E27FC236}">
                <a16:creationId xmlns:a16="http://schemas.microsoft.com/office/drawing/2014/main" id="{55862175-5454-048B-BE0F-7FD5D428C84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5DB74A3-62C4-2BDF-A8CC-68190C1832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18CE19DF-2D28-1087-E461-C900858212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F651F794-10CB-1F4E-1735-7571B316CD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F5EE2322-2771-F89F-313A-6FE2915D59EB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2032841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66AD411F-4D55-4ADC-9E2A-D66CA06E3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109"/>
            <a:ext cx="12191996" cy="6853780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42655AB0-506C-483A-E3A4-005D3E3EB84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1E3EE09-31CD-AD31-2E0A-884B044BE18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02D8184-D12F-A6B7-D1D8-819056A78D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941EDAC-32AD-4989-5370-3AEEDDCECC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5832865-5D3D-210E-02D7-C1C18307B79C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3371658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1E8D950-C385-478D-8C37-A30032A1E7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42655AB0-506C-483A-E3A4-005D3E3EB84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1E3EE09-31CD-AD31-2E0A-884B044BE18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02D8184-D12F-A6B7-D1D8-819056A78D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941EDAC-32AD-4989-5370-3AEEDDCECC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5832865-5D3D-210E-02D7-C1C18307B79C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28488773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E146672A-B336-BA4D-AA96-9E13BF2C62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79300" cy="68580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9687519-0365-A146-86E6-394453F710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810" y="0"/>
            <a:ext cx="12179300" cy="6858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80490E1A-2852-5845-BC32-2ECD1AF1D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880" y="375285"/>
            <a:ext cx="11297920" cy="1325563"/>
          </a:xfrm>
        </p:spPr>
        <p:txBody>
          <a:bodyPr>
            <a:normAutofit/>
          </a:bodyPr>
          <a:lstStyle>
            <a:lvl1pPr>
              <a:defRPr sz="2400" b="1" i="0" cap="all" baseline="0">
                <a:solidFill>
                  <a:srgbClr val="0069A7"/>
                </a:solidFill>
                <a:latin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1E8AAE1-B289-CA49-9F1B-45E585F23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10960"/>
            <a:ext cx="3124200" cy="320675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2B8196E9-C9B8-494E-B8F3-081598438571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975070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0350D-D4D6-331A-1AC5-C39BF82F4A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E320FF-E89A-A676-BD06-83B0FF756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B1FC2-AFBF-1485-79F9-D8D1D21B3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12EA0-149B-2548-879F-ADE080444EDD}" type="datetimeFigureOut">
              <a:rPr lang="en-IT" smtClean="0"/>
              <a:t>11/14/2025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1839C-7061-F53F-817C-10F1C12B4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90842-53E6-E705-8DD9-18698E272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A409-165C-7E4E-A1AD-D75EDFBD103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5960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1E8D950-C385-478D-8C37-A30032A1E7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42655AB0-506C-483A-E3A4-005D3E3EB84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1E3EE09-31CD-AD31-2E0A-884B044BE18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02D8184-D12F-A6B7-D1D8-819056A78D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941EDAC-32AD-4989-5370-3AEEDDCECC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5832865-5D3D-210E-02D7-C1C18307B79C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34639179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66AD411F-4D55-4ADC-9E2A-D66CA06E3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109"/>
            <a:ext cx="12191996" cy="6853780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42655AB0-506C-483A-E3A4-005D3E3EB84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1E3EE09-31CD-AD31-2E0A-884B044BE18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02D8184-D12F-A6B7-D1D8-819056A78D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941EDAC-32AD-4989-5370-3AEEDDCECC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5832865-5D3D-210E-02D7-C1C18307B79C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1047979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4239A77-4273-42C9-8D86-F1568F2FE0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4" name="Group 4">
            <a:extLst>
              <a:ext uri="{FF2B5EF4-FFF2-40B4-BE49-F238E27FC236}">
                <a16:creationId xmlns:a16="http://schemas.microsoft.com/office/drawing/2014/main" id="{428D0D8E-8C91-E618-786F-A89D4F5C44B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212318D-2C8A-1A5F-CA0D-E7FA06F2D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2D2FB26-3AD8-7DFB-7132-EB5C1C09B0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F376B81-5F65-9278-8160-6E58E45B68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39D7627-E0B1-5A6D-CB8F-18C6D7ECE436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1452677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66AD411F-4D55-4ADC-9E2A-D66CA06E3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09"/>
            <a:ext cx="12191998" cy="6853780"/>
          </a:xfrm>
          <a:prstGeom prst="rect">
            <a:avLst/>
          </a:prstGeom>
        </p:spPr>
      </p:pic>
      <p:grpSp>
        <p:nvGrpSpPr>
          <p:cNvPr id="12" name="Group 4">
            <a:extLst>
              <a:ext uri="{FF2B5EF4-FFF2-40B4-BE49-F238E27FC236}">
                <a16:creationId xmlns:a16="http://schemas.microsoft.com/office/drawing/2014/main" id="{55862175-5454-048B-BE0F-7FD5D428C84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5DB74A3-62C4-2BDF-A8CC-68190C1832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18CE19DF-2D28-1087-E461-C900858212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F651F794-10CB-1F4E-1735-7571B316CD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F5EE2322-2771-F89F-313A-6FE2915D59EB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1268845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01CE899-8EA2-40B2-8634-8197C6A879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E2241EC5-24A9-CC8B-A034-D8809449227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B3638A1D-AE6C-12C5-CD44-8347CA2704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66132D5-0083-679A-5066-A5D34B1EE0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FB7E9FA5-381B-CDC5-60B0-BCE165557E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AAB846D2-5846-2838-BB77-790516155761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23679298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66AD411F-4D55-4ADC-9E2A-D66CA06E3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9"/>
            <a:ext cx="12192000" cy="6853781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78AC5DAE-18F5-8F8F-0762-3009915F4A8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77386A5-5E15-7F73-1513-FB9F0FFEF9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DABD3BB-7252-86DF-1CA4-F48BC3F57A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55B967E4-1A4D-0DF8-65F6-6D3263045C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CE23C68-2FCC-F99D-B839-102CFD00DAF8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3411842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4B5CEEB-BCF4-4A4C-8F4F-A87EAB39B2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A509842C-1783-D5E3-D860-D4CF74FF8CB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075046EA-966F-06A8-F3FA-F1CF220344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A4ACFBD-0721-851C-3ECE-36AA13E513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EC32F461-8545-38A9-2EC0-A20C0D28C8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E9185178-ED1E-B982-8C12-F1BCCE57E767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4121833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BD62FF9-1FFC-400C-9193-E246408EE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grpSp>
        <p:nvGrpSpPr>
          <p:cNvPr id="2" name="Group 4">
            <a:extLst>
              <a:ext uri="{FF2B5EF4-FFF2-40B4-BE49-F238E27FC236}">
                <a16:creationId xmlns:a16="http://schemas.microsoft.com/office/drawing/2014/main" id="{1205DBBE-ABEC-9087-D9DA-E21AFDB2731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CD50CC36-B775-F62D-3763-05AA085B6A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04E2B15-C287-4115-7995-7F7732F033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59335FD4-FAFE-7F6C-F954-D86F3056CDC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690AEE0-A68B-370A-B432-6C5B2E0AF791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4244172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AE5720-BE48-8040-B575-7ADB372E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F4B0907-DDD4-574E-B0D7-BDFDC9D48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D5E3A4-8682-9940-B881-59858BE4C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84591B-9660-D648-9D19-AA525269C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9E895F-88F1-1A44-8C6F-05B870E25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196E9-C9B8-494E-B8F3-0815984385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8432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5DDAAB-7036-1340-8A0E-B61BAC9FE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740D1CE-0098-034F-8D40-5790A81193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8A2C276-4290-EA40-9B52-6BC9DA0EB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60B8FD6-0686-F64C-B60F-F71F5D2A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4BE7F9F-BAC4-894E-888E-6079FA5C0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A464362-D10E-FA48-B589-AE4DE2681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196E9-C9B8-494E-B8F3-0815984385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0002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CFBD33-DEEB-8240-BC4B-B64930852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E0A02E9-BC87-F348-B940-F2C8B4CE6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7342083-6739-EC4A-875E-9733C4726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632ABEC-266B-D144-BEB2-AB067F5F07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CE877C2-03BD-334E-BB29-5B1102DD9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96952F5-2309-6F4B-87F0-9B116F8C2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4E784EB-A3F0-6648-B561-F3FF6B6FA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EF5905D-6AF5-5C48-82AA-910E46352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196E9-C9B8-494E-B8F3-0815984385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053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81F4CB-CDA7-BE4C-940F-DDAFC3A6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D9D573A-7A40-AF4F-ACA7-C220B36C8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09A189E-5FAE-8544-A4F3-0746B39BD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89C7444-FD0B-844E-A817-3C4B6CEBF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196E9-C9B8-494E-B8F3-0815984385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7699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97F04EC3-FFCF-1F46-B1D2-D4179F4278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F746BC35-E834-CF42-9DDA-3459C1033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>
              <a:defRPr sz="3200" baseline="0">
                <a:latin typeface="Futura Medium" pitchFamily="2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30464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D5A5D3-D6F3-3844-8CEB-E5D5EB5A4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2ED06B-EEC8-7944-BC50-3C796A3C9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1C20829-A0DC-5641-BDD9-118BC5EF98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FB5D36D-63BB-E144-9C83-143536B49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883806F-8F44-5546-879A-FF99A779E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2CD6F17-27B1-FD4B-B64B-BE6A8D252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196E9-C9B8-494E-B8F3-0815984385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526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941948-2A69-7147-AB81-E81DECA6D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A1F5E16-3A2A-2A44-8304-10D17E472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EB7244A-3C67-F34C-B0D1-42F7C86233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2791E92-56D8-FA4F-A93C-9BDEFC24C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8107D02-5664-E942-BEE9-071D9B835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5FB122D-0C92-E543-B774-F745CA53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196E9-C9B8-494E-B8F3-0815984385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612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1.jpeg"/><Relationship Id="rId4" Type="http://schemas.openxmlformats.org/officeDocument/2006/relationships/slideLayout" Target="../slideLayouts/slideLayout24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2881BC5-797D-9F4A-A370-F327EB546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45EDEE9-8735-E942-9804-C412614DC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479B3AF-41E6-8248-AE17-06C73BCA1A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B60D40-0ED9-D245-8079-DDF3B52BD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BECB59-893A-CF4E-83A1-22B6FF8C7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196E9-C9B8-494E-B8F3-0815984385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00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92" r:id="rId15"/>
    <p:sldLayoutId id="2147483693" r:id="rId16"/>
    <p:sldLayoutId id="2147483665" r:id="rId17"/>
    <p:sldLayoutId id="2147483666" r:id="rId18"/>
    <p:sldLayoutId id="2147483667" r:id="rId19"/>
    <p:sldLayoutId id="2147483694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94200"/>
            <a:ext cx="10972800" cy="5908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137920"/>
            <a:ext cx="10972800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ABA621AC-91DA-4716-A450-56540FA39C3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455590" y="6356350"/>
            <a:ext cx="303055" cy="311150"/>
            <a:chOff x="7110" y="4004"/>
            <a:chExt cx="191" cy="196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76E3EDA9-8EAC-419E-8C11-4E1E158AF7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ABC9458B-8C2C-486A-8ADE-F22CCDC7E2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0A4C4046-69B4-41DA-AA2E-E892AEC9AA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4093714F-0FA2-4BA1-B9F9-9CDFDB009BD4}"/>
              </a:ext>
            </a:extLst>
          </p:cNvPr>
          <p:cNvSpPr txBox="1">
            <a:spLocks/>
          </p:cNvSpPr>
          <p:nvPr userDrawn="1"/>
        </p:nvSpPr>
        <p:spPr>
          <a:xfrm>
            <a:off x="433355" y="6471244"/>
            <a:ext cx="662721" cy="180000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 Regular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>
                <a:latin typeface="EYInterstate "/>
              </a:rPr>
              <a:t>Page </a:t>
            </a:r>
            <a:fld id="{D5B76411-544C-4F9A-8EDE-9EEB2BD21F95}" type="slidenum">
              <a:rPr lang="en-IN" sz="800" smtClean="0">
                <a:latin typeface="EYInterstate "/>
              </a:rPr>
              <a:t>‹N›</a:t>
            </a:fld>
            <a:endParaRPr sz="800">
              <a:latin typeface="EYInterstate "/>
            </a:endParaRPr>
          </a:p>
        </p:txBody>
      </p:sp>
    </p:spTree>
    <p:extLst>
      <p:ext uri="{BB962C8B-B14F-4D97-AF65-F5344CB8AC3E}">
        <p14:creationId xmlns:p14="http://schemas.microsoft.com/office/powerpoint/2010/main" val="778616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1" r:id="rId5"/>
    <p:sldLayoutId id="2147483682" r:id="rId6"/>
    <p:sldLayoutId id="2147483679" r:id="rId7"/>
    <p:sldLayoutId id="2147483680" r:id="rId8"/>
  </p:sldLayoutIdLst>
  <p:hf hdr="0" dt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399" b="0" kern="1200">
          <a:solidFill>
            <a:schemeClr val="bg1"/>
          </a:solidFill>
          <a:latin typeface="EYInterstate Light" panose="02000506000000020004" pitchFamily="2" charset="0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tx2"/>
        </a:buClr>
        <a:buSzPct val="100000"/>
        <a:buFont typeface="EYInterstate Light" panose="02000506000000020004" pitchFamily="2" charset="0"/>
        <a:buChar char="•"/>
        <a:defRPr sz="19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tx2"/>
        </a:buClr>
        <a:buSzPct val="100000"/>
        <a:buFont typeface="EYInterstate Light" panose="02000506000000020004" pitchFamily="2" charset="0"/>
        <a:buChar char="•"/>
        <a:defRPr sz="17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tx2"/>
        </a:buClr>
        <a:buSzPct val="100000"/>
        <a:buFont typeface="EYInterstate Light" panose="02000506000000020004" pitchFamily="2" charset="0"/>
        <a:buChar char="•"/>
        <a:defRPr sz="15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tx2"/>
        </a:buClr>
        <a:buSzPct val="100000"/>
        <a:buFont typeface="EYInterstate Light" panose="02000506000000020004" pitchFamily="2" charset="0"/>
        <a:buChar char="•"/>
        <a:defRPr sz="13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tx2"/>
        </a:buClr>
        <a:buSzPct val="100000"/>
        <a:buFont typeface="EYInterstate Light" panose="02000506000000020004" pitchFamily="2" charset="0"/>
        <a:buChar char="•"/>
        <a:defRPr sz="1199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18000">
              <a:schemeClr val="accent5">
                <a:lumMod val="75000"/>
              </a:schemeClr>
            </a:gs>
            <a:gs pos="54000">
              <a:schemeClr val="accent1">
                <a:lumMod val="75000"/>
              </a:schemeClr>
            </a:gs>
            <a:gs pos="100000">
              <a:srgbClr val="10374B">
                <a:lumMod val="95000"/>
                <a:lumOff val="5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E9138895-7313-CA44-8D62-05267237C1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681" y="1588779"/>
            <a:ext cx="2446638" cy="121216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43E5BF2-2F12-124A-A2BB-773F5CD6B451}"/>
              </a:ext>
            </a:extLst>
          </p:cNvPr>
          <p:cNvSpPr txBox="1"/>
          <p:nvPr/>
        </p:nvSpPr>
        <p:spPr>
          <a:xfrm>
            <a:off x="1501324" y="3228542"/>
            <a:ext cx="92657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Ddl Legge di Bilancio 2026 (AS n. 1689)</a:t>
            </a:r>
          </a:p>
          <a:p>
            <a:pPr algn="ctr"/>
            <a:r>
              <a:rPr 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novità su IRPEF, voci non imponibili, premi produttività, straordinari, rinnovi contrattuali </a:t>
            </a:r>
            <a:endParaRPr lang="it-IT" sz="2000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sz="2000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F9D4AF5-E204-9749-B853-CF613E56DB6B}"/>
              </a:ext>
            </a:extLst>
          </p:cNvPr>
          <p:cNvSpPr txBox="1"/>
          <p:nvPr/>
        </p:nvSpPr>
        <p:spPr>
          <a:xfrm>
            <a:off x="134726" y="5094139"/>
            <a:ext cx="11995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cap="all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UNIndustria</a:t>
            </a:r>
            <a:r>
              <a:rPr lang="it-IT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11 novembre 2025</a:t>
            </a:r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9F450C0D-9DD1-0E67-F805-BDEB63DA77A8}"/>
              </a:ext>
            </a:extLst>
          </p:cNvPr>
          <p:cNvSpPr txBox="1"/>
          <p:nvPr/>
        </p:nvSpPr>
        <p:spPr>
          <a:xfrm>
            <a:off x="345688" y="5557000"/>
            <a:ext cx="11368861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it-IT" sz="22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tefano Santalucia, </a:t>
            </a:r>
          </a:p>
          <a:p>
            <a:pPr algn="ctr"/>
            <a:r>
              <a:rPr lang="it-IT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Area Politiche Fiscali</a:t>
            </a:r>
            <a:r>
              <a:rPr lang="it-IT" sz="22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498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C4414-7777-2FC8-6157-194F96504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2B44ABA-1C50-1EDB-1F36-1F4BE8BFFDC4}"/>
              </a:ext>
            </a:extLst>
          </p:cNvPr>
          <p:cNvSpPr txBox="1"/>
          <p:nvPr/>
        </p:nvSpPr>
        <p:spPr>
          <a:xfrm>
            <a:off x="249051" y="1560541"/>
            <a:ext cx="4810125" cy="2622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lnSpc>
                <a:spcPts val="1100"/>
              </a:lnSpc>
              <a:spcBef>
                <a:spcPts val="1200"/>
              </a:spcBef>
            </a:pPr>
            <a:endParaRPr lang="en-US" sz="2000">
              <a:solidFill>
                <a:schemeClr val="tx1">
                  <a:lumMod val="50000"/>
                  <a:lumOff val="50000"/>
                  <a:alpha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01DF07-F1F1-57BC-4A9D-D00B8F17ED90}"/>
              </a:ext>
            </a:extLst>
          </p:cNvPr>
          <p:cNvSpPr txBox="1"/>
          <p:nvPr/>
        </p:nvSpPr>
        <p:spPr>
          <a:xfrm>
            <a:off x="148086" y="213092"/>
            <a:ext cx="5420864" cy="8168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Articolo</a:t>
            </a:r>
            <a:r>
              <a:rPr lang="en-GB" sz="3000" spc="-150">
                <a:solidFill>
                  <a:srgbClr val="203262"/>
                </a:solidFill>
                <a:latin typeface="Roboto"/>
                <a:ea typeface="Roboto"/>
                <a:cs typeface="Roboto"/>
              </a:rPr>
              <a:t> 1 DDL </a:t>
            </a: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Bilancio</a:t>
            </a:r>
          </a:p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Aliquote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IRPEF</a:t>
            </a:r>
          </a:p>
        </p:txBody>
      </p:sp>
      <p:sp>
        <p:nvSpPr>
          <p:cNvPr id="4" name="Segnaposto numero diapositiva 2">
            <a:extLst>
              <a:ext uri="{FF2B5EF4-FFF2-40B4-BE49-F238E27FC236}">
                <a16:creationId xmlns:a16="http://schemas.microsoft.com/office/drawing/2014/main" id="{8E18B952-9CD9-8AC0-1A67-064C880F4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8967" y="6367407"/>
            <a:ext cx="3124200" cy="32067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196E9-C9B8-494E-B8F3-081598438571}" type="slidenum">
              <a:rPr kumimoji="0" 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F745CD6-8396-B864-4A4C-CAD1FF478D86}"/>
              </a:ext>
            </a:extLst>
          </p:cNvPr>
          <p:cNvSpPr txBox="1"/>
          <p:nvPr/>
        </p:nvSpPr>
        <p:spPr>
          <a:xfrm>
            <a:off x="465648" y="1056936"/>
            <a:ext cx="9815776" cy="40011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lgDashDot"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Riordino scaglioni di reddito (art. 1, comma 1)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067E4E9-DEFB-65D1-5831-0DBDFDCE06EA}"/>
              </a:ext>
            </a:extLst>
          </p:cNvPr>
          <p:cNvSpPr txBox="1"/>
          <p:nvPr/>
        </p:nvSpPr>
        <p:spPr>
          <a:xfrm>
            <a:off x="465648" y="1731666"/>
            <a:ext cx="11549568" cy="400110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Riduzione della aliquota del secondo scaglione da 35 a 33% 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E687998-2737-558C-2CCB-6424B8EAE15B}"/>
              </a:ext>
            </a:extLst>
          </p:cNvPr>
          <p:cNvSpPr/>
          <p:nvPr/>
        </p:nvSpPr>
        <p:spPr>
          <a:xfrm>
            <a:off x="479046" y="3511649"/>
            <a:ext cx="3535906" cy="7963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 impatto sulla no tax area (8.500 euro)</a:t>
            </a:r>
          </a:p>
        </p:txBody>
      </p:sp>
      <p:graphicFrame>
        <p:nvGraphicFramePr>
          <p:cNvPr id="13" name="Tabella 12">
            <a:extLst>
              <a:ext uri="{FF2B5EF4-FFF2-40B4-BE49-F238E27FC236}">
                <a16:creationId xmlns:a16="http://schemas.microsoft.com/office/drawing/2014/main" id="{D86D3203-160B-BC6F-4193-843F9741979F}"/>
              </a:ext>
            </a:extLst>
          </p:cNvPr>
          <p:cNvGraphicFramePr>
            <a:graphicFrameLocks noGrp="1"/>
          </p:cNvGraphicFramePr>
          <p:nvPr/>
        </p:nvGraphicFramePr>
        <p:xfrm>
          <a:off x="463549" y="2399221"/>
          <a:ext cx="8736207" cy="7924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41246">
                  <a:extLst>
                    <a:ext uri="{9D8B030D-6E8A-4147-A177-3AD203B41FA5}">
                      <a16:colId xmlns:a16="http://schemas.microsoft.com/office/drawing/2014/main" val="87612649"/>
                    </a:ext>
                  </a:extLst>
                </a:gridCol>
                <a:gridCol w="2041246">
                  <a:extLst>
                    <a:ext uri="{9D8B030D-6E8A-4147-A177-3AD203B41FA5}">
                      <a16:colId xmlns:a16="http://schemas.microsoft.com/office/drawing/2014/main" val="1685055853"/>
                    </a:ext>
                  </a:extLst>
                </a:gridCol>
                <a:gridCol w="2792216">
                  <a:extLst>
                    <a:ext uri="{9D8B030D-6E8A-4147-A177-3AD203B41FA5}">
                      <a16:colId xmlns:a16="http://schemas.microsoft.com/office/drawing/2014/main" val="1956041161"/>
                    </a:ext>
                  </a:extLst>
                </a:gridCol>
                <a:gridCol w="1861499">
                  <a:extLst>
                    <a:ext uri="{9D8B030D-6E8A-4147-A177-3AD203B41FA5}">
                      <a16:colId xmlns:a16="http://schemas.microsoft.com/office/drawing/2014/main" val="16846083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Reddito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Fino</a:t>
                      </a:r>
                      <a:r>
                        <a:rPr lang="it-IT" sz="2000" b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a 28.000 €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Da 28.001 a 50.000 €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Oltre 50.000 €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812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Aliquota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4181096"/>
                  </a:ext>
                </a:extLst>
              </a:tr>
            </a:tbl>
          </a:graphicData>
        </a:graphic>
      </p:graphicFrame>
      <p:sp>
        <p:nvSpPr>
          <p:cNvPr id="15" name="Segnaposto numero diapositiva 2">
            <a:extLst>
              <a:ext uri="{FF2B5EF4-FFF2-40B4-BE49-F238E27FC236}">
                <a16:creationId xmlns:a16="http://schemas.microsoft.com/office/drawing/2014/main" id="{27A3CF3C-0F5D-214C-4C5C-921A993FA248}"/>
              </a:ext>
            </a:extLst>
          </p:cNvPr>
          <p:cNvSpPr txBox="1">
            <a:spLocks/>
          </p:cNvSpPr>
          <p:nvPr/>
        </p:nvSpPr>
        <p:spPr>
          <a:xfrm>
            <a:off x="7098792" y="5196129"/>
            <a:ext cx="3124200" cy="3206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196E9-C9B8-494E-B8F3-081598438571}" type="slidenum">
              <a:rPr kumimoji="0" lang="it-IT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A92713A2-0AB8-0527-E7C5-78BAD1469582}"/>
              </a:ext>
            </a:extLst>
          </p:cNvPr>
          <p:cNvSpPr/>
          <p:nvPr/>
        </p:nvSpPr>
        <p:spPr>
          <a:xfrm>
            <a:off x="466092" y="4370446"/>
            <a:ext cx="3548860" cy="10774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 impatto sul Trattamento integrativo (art 1 DL n. 3/2020)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ADCC644-BEA2-EBE5-B87C-680CFCFF6C30}"/>
              </a:ext>
            </a:extLst>
          </p:cNvPr>
          <p:cNvSpPr/>
          <p:nvPr/>
        </p:nvSpPr>
        <p:spPr>
          <a:xfrm>
            <a:off x="4609733" y="3511649"/>
            <a:ext cx="7116175" cy="7963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Riduzione del prelievo IRPEF pari a 2,900 mld di euro nel 2026 e dal 2027 a regime per circa 2,998 mld ogni anno </a:t>
            </a: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DA56B9EF-2F78-972C-C12F-14781620D2FF}"/>
              </a:ext>
            </a:extLst>
          </p:cNvPr>
          <p:cNvSpPr/>
          <p:nvPr/>
        </p:nvSpPr>
        <p:spPr>
          <a:xfrm>
            <a:off x="4609732" y="4349423"/>
            <a:ext cx="7116175" cy="1482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Secondo le stime effettuate da Banca d’Italia e UPB, la riduzione di due punti di aliquota riguarderà complessivamente circa 13 milioni di contribuenti con un beneficio max di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440 euro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endParaRPr kumimoji="0" lang="it-IT" altLang="it-IT" sz="20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315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563E2-0F39-DA79-E140-AF679B996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063C086-208D-7D48-F4A4-1C2E30C16043}"/>
              </a:ext>
            </a:extLst>
          </p:cNvPr>
          <p:cNvSpPr txBox="1"/>
          <p:nvPr/>
        </p:nvSpPr>
        <p:spPr>
          <a:xfrm>
            <a:off x="148086" y="213092"/>
            <a:ext cx="5420864" cy="8168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Articolo</a:t>
            </a:r>
            <a:r>
              <a:rPr lang="en-GB" sz="3000" spc="-150">
                <a:solidFill>
                  <a:srgbClr val="203262"/>
                </a:solidFill>
                <a:latin typeface="Roboto"/>
                <a:ea typeface="Roboto"/>
                <a:cs typeface="Roboto"/>
              </a:rPr>
              <a:t> 1 DDL </a:t>
            </a: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Bilancio</a:t>
            </a:r>
          </a:p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Detrazioni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per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oneri</a:t>
            </a:r>
            <a:endParaRPr lang="en-GB" sz="3000" spc="-150">
              <a:solidFill>
                <a:schemeClr val="tx1">
                  <a:lumMod val="50000"/>
                  <a:lumOff val="50000"/>
                </a:schemeClr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4" name="Segnaposto numero diapositiva 2">
            <a:extLst>
              <a:ext uri="{FF2B5EF4-FFF2-40B4-BE49-F238E27FC236}">
                <a16:creationId xmlns:a16="http://schemas.microsoft.com/office/drawing/2014/main" id="{68304E3D-6FD0-A225-9B4D-803A717F8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8967" y="6367407"/>
            <a:ext cx="3124200" cy="32067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196E9-C9B8-494E-B8F3-081598438571}" type="slidenum">
              <a:rPr kumimoji="0" lang="it-IT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9DB495F-8DBD-9BA2-3447-68750F28F36E}"/>
              </a:ext>
            </a:extLst>
          </p:cNvPr>
          <p:cNvSpPr txBox="1"/>
          <p:nvPr/>
        </p:nvSpPr>
        <p:spPr>
          <a:xfrm>
            <a:off x="448833" y="3822082"/>
            <a:ext cx="11366688" cy="2246769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lgDashDot"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1">
              <a:defRPr/>
            </a:pPr>
            <a:r>
              <a:rPr kumimoji="0" lang="it-IT" sz="2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La misura si cumula con il taglio delle detrazioni fiscali (previste da TUIR ed altre fonti)  introdotto </a:t>
            </a:r>
            <a:r>
              <a:rPr lang="it-IT" sz="2000" b="1" i="1">
                <a:solidFill>
                  <a:srgbClr val="FF0000"/>
                </a:solidFill>
                <a:latin typeface="Roboto"/>
                <a:ea typeface="Roboto"/>
                <a:cs typeface="Roboto"/>
              </a:rPr>
              <a:t>da</a:t>
            </a:r>
            <a:r>
              <a:rPr kumimoji="0" lang="it-IT" sz="2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 Legge di Bilancio 2025 per soggetti IRPEF con reddito complessivo </a:t>
            </a:r>
            <a:r>
              <a:rPr kumimoji="0" lang="it-IT" sz="2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Roboto"/>
                <a:ea typeface="Roboto"/>
                <a:cs typeface="Roboto"/>
              </a:rPr>
              <a:t>&gt; 75.000 </a:t>
            </a:r>
            <a:r>
              <a:rPr kumimoji="0" lang="it-IT" sz="2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€  !!</a:t>
            </a:r>
            <a:r>
              <a:rPr lang="it-IT" sz="2000" b="1">
                <a:solidFill>
                  <a:srgbClr val="FF0000"/>
                </a:solidFill>
                <a:latin typeface="Roboto"/>
                <a:ea typeface="Roboto"/>
                <a:cs typeface="Roboto"/>
              </a:rPr>
              <a:t> </a:t>
            </a:r>
          </a:p>
          <a:p>
            <a:pPr lvl="0">
              <a:defRPr/>
            </a:pPr>
            <a:r>
              <a:rPr lang="it-IT" sz="2000" b="1">
                <a:latin typeface="Roboto"/>
                <a:ea typeface="Roboto"/>
                <a:cs typeface="Roboto"/>
              </a:rPr>
              <a:t>Per memoria il  tetto di spese detraibili è calcolato come segue:</a:t>
            </a:r>
          </a:p>
          <a:p>
            <a:pPr lvl="0">
              <a:defRPr/>
            </a:pPr>
            <a:r>
              <a:rPr lang="it-IT" sz="2000" b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importo base </a:t>
            </a:r>
            <a:r>
              <a:rPr lang="it-IT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(14.000 € da 75.000 a 100.000 €, 8.000 € oltre 100.000 €) moltiplicato per il </a:t>
            </a:r>
            <a:endParaRPr lang="it-IT" sz="2000" b="1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defRPr/>
            </a:pPr>
            <a:r>
              <a:rPr lang="it-IT" sz="2000" b="1">
                <a:latin typeface="Roboto"/>
                <a:ea typeface="Roboto"/>
                <a:cs typeface="Roboto"/>
              </a:rPr>
              <a:t> coefficiente familiare (</a:t>
            </a:r>
            <a:r>
              <a:rPr lang="it-IT" sz="2000">
                <a:latin typeface="Roboto"/>
                <a:ea typeface="Roboto"/>
                <a:cs typeface="Roboto"/>
              </a:rPr>
              <a:t>0,5 senza figli, 0,7 con 1 figlio, 0,85 con 2 figli, 1 se &gt;3 figli o disabilità</a:t>
            </a:r>
          </a:p>
          <a:p>
            <a:pPr>
              <a:defRPr/>
            </a:pPr>
            <a:endParaRPr lang="it-IT" sz="2000">
              <a:latin typeface="Roboto"/>
              <a:ea typeface="Roboto"/>
              <a:cs typeface="Roboto"/>
            </a:endParaRPr>
          </a:p>
          <a:p>
            <a:pPr lvl="0">
              <a:defRPr/>
            </a:pPr>
            <a:r>
              <a:rPr lang="it-IT" sz="2000" b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 Rinvio alla circolare AE n. 5/E del 2025 per maggiori approfondimenti</a:t>
            </a:r>
            <a:endParaRPr kumimoji="0" lang="it-IT" sz="2000" b="1" i="1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51A98F9-13A0-4C23-15A5-58569204496A}"/>
              </a:ext>
            </a:extLst>
          </p:cNvPr>
          <p:cNvSpPr txBox="1"/>
          <p:nvPr/>
        </p:nvSpPr>
        <p:spPr>
          <a:xfrm>
            <a:off x="448833" y="1082660"/>
            <a:ext cx="11366688" cy="2554545"/>
          </a:xfrm>
          <a:prstGeom prst="rect">
            <a:avLst/>
          </a:prstGeom>
          <a:noFill/>
          <a:ln w="34925">
            <a:solidFill>
              <a:srgbClr val="92D050"/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85725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Nuovo comma 5-bis all’articolo 16-ter TUIR </a:t>
            </a:r>
          </a:p>
          <a:p>
            <a:pPr marL="85725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 i contribuenti titolari di redditi complessivi superiori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200.000 euro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annui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l’ammontare degli oneri detraibili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spettanti per l'anno 2026, determinato ai sensi dei commi precedenti dell’art.16 e dell’art. 15, co. 3-bis TUIR,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è ridotto di un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importo fisso di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440 euro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 relazione ai seguenti oneri: </a:t>
            </a:r>
          </a:p>
          <a:p>
            <a:pPr marL="542925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gli oneri la cui detraibilità è fissata nella misura del 19% (es. spese per interessi passivi su abitazione principale) con esclusione delle spese sanitarie; </a:t>
            </a:r>
          </a:p>
          <a:p>
            <a:pPr marL="542925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 erogazioni liberali in favore dei partiti politici; </a:t>
            </a:r>
          </a:p>
          <a:p>
            <a:pPr marL="542925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 premi di assicurazione per rischio eventi calamitosi</a:t>
            </a:r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6FCB984C-8563-146A-95D8-8FE7DBF144D7}"/>
              </a:ext>
            </a:extLst>
          </p:cNvPr>
          <p:cNvSpPr/>
          <p:nvPr/>
        </p:nvSpPr>
        <p:spPr>
          <a:xfrm>
            <a:off x="568712" y="3914083"/>
            <a:ext cx="345688" cy="5910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2544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3029E-ECDC-0406-B14E-51300E734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DBDBF6A-6D23-9B5C-44E2-2B64BD139AF8}"/>
              </a:ext>
            </a:extLst>
          </p:cNvPr>
          <p:cNvSpPr txBox="1"/>
          <p:nvPr/>
        </p:nvSpPr>
        <p:spPr>
          <a:xfrm>
            <a:off x="148085" y="213092"/>
            <a:ext cx="11215007" cy="8168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Articolo</a:t>
            </a:r>
            <a:r>
              <a:rPr lang="en-GB" sz="3000" spc="-150">
                <a:solidFill>
                  <a:srgbClr val="203262"/>
                </a:solidFill>
                <a:latin typeface="Roboto"/>
                <a:ea typeface="Roboto"/>
                <a:cs typeface="Roboto"/>
              </a:rPr>
              <a:t> 4 DDL </a:t>
            </a: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Bilancio</a:t>
            </a:r>
            <a:endParaRPr lang="en-GB" sz="3000" spc="-150">
              <a:solidFill>
                <a:srgbClr val="203262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Tassazione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sostitutiva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sui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rinnovi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contrattuali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e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premi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di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risultato</a:t>
            </a:r>
            <a:endParaRPr lang="en-GB" sz="3000" spc="-150">
              <a:solidFill>
                <a:schemeClr val="tx1">
                  <a:lumMod val="50000"/>
                  <a:lumOff val="50000"/>
                </a:schemeClr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760395F-7AB1-AE34-9266-068EAC8248C6}"/>
              </a:ext>
            </a:extLst>
          </p:cNvPr>
          <p:cNvSpPr txBox="1"/>
          <p:nvPr/>
        </p:nvSpPr>
        <p:spPr>
          <a:xfrm>
            <a:off x="313247" y="1145874"/>
            <a:ext cx="11521401" cy="1323439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INCREMENTI RETRIBUTIVI (art. 4, comma 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Rinnovi contrattuali sottoscritti negli anni 2025 e 2026 sono assoggettati, salvo espressa rinuncia scritta del lavoratore, a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un’imposta sostitutiva IRPEF e add.li reg.li e locali del 5%.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 disposizioni trovano applicazione per redditi di lavoro dipendente di importo non superiore a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28.000 euro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C525D8ED-FF7B-B80E-A90B-C80DE7BB7650}"/>
              </a:ext>
            </a:extLst>
          </p:cNvPr>
          <p:cNvSpPr/>
          <p:nvPr/>
        </p:nvSpPr>
        <p:spPr>
          <a:xfrm>
            <a:off x="3506364" y="2491337"/>
            <a:ext cx="8362950" cy="4485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 limiti di importo. Stima RT prende un incremento medio di 680 euro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0E21506-F930-958C-AE69-742FB11F5EAC}"/>
              </a:ext>
            </a:extLst>
          </p:cNvPr>
          <p:cNvSpPr txBox="1"/>
          <p:nvPr/>
        </p:nvSpPr>
        <p:spPr>
          <a:xfrm>
            <a:off x="313248" y="3186551"/>
            <a:ext cx="11532388" cy="3170099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sysDot"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PREMI DI PRODUTTIVITÀ (art. 4, comma 2-3)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 annualità 2026 e 2027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Riduzione dell’aliquota imposta sostitutiva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dal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5% all’ 1%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 somme premi di risultato o partecipazione agli utili</a:t>
            </a:r>
            <a:endParaRPr lang="it-IT" sz="2000" b="0" i="0" u="none" strike="noStrike" kern="1200" cap="none" spc="0" normalizeH="0" baseline="0" noProof="0">
              <a:ln>
                <a:noFill/>
              </a:ln>
              <a:solidFill>
                <a:srgbClr val="10374B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Incremento dell’importo annuo massimo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soggetto a tassazione sostitutiva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 3.000 a 5.000 euro</a:t>
            </a:r>
            <a:endParaRPr lang="it-IT" sz="2000" b="1" i="0" u="none" strike="noStrike" kern="1200" cap="none" spc="0" normalizeH="0" baseline="0" noProof="0">
              <a:ln>
                <a:noFill/>
              </a:ln>
              <a:solidFill>
                <a:srgbClr val="10374B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it-IT" sz="2000" b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Rischio di scarso utilizzo della nuova soglia 5.000 euro superiore alla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media dei premi vigenti</a:t>
            </a:r>
            <a:endParaRPr lang="it-IT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it-IT" sz="2000" b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 riduzione dell’aliquota al’1% disincentiva la conversione dei premi in welfare</a:t>
            </a:r>
            <a:endParaRPr lang="it-IT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Non interviene sui problemi applicativi della detassazione </a:t>
            </a:r>
            <a:r>
              <a:rPr kumimoji="0" lang="it-IT" sz="20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(es. Risultati incrementali a livello aziendali e non di gruppo, Agenzia delle Entrate, circolare n. 5/E del 2018)</a:t>
            </a:r>
            <a:endParaRPr lang="it-IT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316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EE999E-4ABB-7948-9A29-00147CD90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DB5694A-D057-B409-9AED-7A9D63EA1DEC}"/>
              </a:ext>
            </a:extLst>
          </p:cNvPr>
          <p:cNvSpPr txBox="1"/>
          <p:nvPr/>
        </p:nvSpPr>
        <p:spPr>
          <a:xfrm>
            <a:off x="148085" y="213092"/>
            <a:ext cx="11215007" cy="8168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Articolo</a:t>
            </a:r>
            <a:r>
              <a:rPr lang="en-GB" sz="3000" spc="-150">
                <a:solidFill>
                  <a:srgbClr val="203262"/>
                </a:solidFill>
                <a:latin typeface="Roboto"/>
                <a:ea typeface="Roboto"/>
                <a:cs typeface="Roboto"/>
              </a:rPr>
              <a:t> 4 DDL </a:t>
            </a: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Bilancio</a:t>
            </a:r>
            <a:endParaRPr lang="en-GB" sz="3000" spc="-150">
              <a:solidFill>
                <a:srgbClr val="203262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Tassazione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sostitutiva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sulle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indennità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per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lavoro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notturno, festive e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turni</a:t>
            </a:r>
            <a:endParaRPr lang="en-GB" sz="3000" spc="-150">
              <a:solidFill>
                <a:schemeClr val="tx1">
                  <a:lumMod val="50000"/>
                  <a:lumOff val="50000"/>
                </a:schemeClr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41EBD94-FF63-C1AA-156A-7AFB3F190D69}"/>
              </a:ext>
            </a:extLst>
          </p:cNvPr>
          <p:cNvSpPr txBox="1"/>
          <p:nvPr/>
        </p:nvSpPr>
        <p:spPr>
          <a:xfrm>
            <a:off x="335551" y="1232863"/>
            <a:ext cx="11518196" cy="4462760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sysDot"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LAVORO NOTTURNO, LAVORO FESTIVO INDENNITA’ TURNO (art. 4, commi 4-5)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1200" cap="none" spc="0" normalizeH="0" baseline="0" noProof="0">
              <a:ln>
                <a:noFill/>
              </a:ln>
              <a:solidFill>
                <a:srgbClr val="10374B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 il periodo di imposta 2026, salvo rinuncia scritta del lavoratore, sono soggette ad imposta sostitutiva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IRPEF e add.li reg.li e locali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del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15%, entro il limite annuo di 1.500 euro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2000" b="1" i="1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Maggiorazioni e indennità per lavoro notturno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2000" b="1" i="1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Maggiorazioni e indennità per lavoro festivo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2000" b="1" i="1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Indennità turno e ulteriori emolumenti connessi al lavoro a turni per CCNL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 disposizioni trovano applicazione per redditi di lavoro dipendente di importo non superiore a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40.000 euro nell’anno 2025.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400" b="1">
              <a:solidFill>
                <a:srgbClr val="10374B"/>
              </a:solidFill>
              <a:highlight>
                <a:srgbClr val="FFFF00"/>
              </a:highlight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Non si applica ai compensi che, sebbene nominati come maggiorazioni o indennità, sostituiscono in tutto o in parte la retribuzione ordinaria !!</a:t>
            </a:r>
            <a:endParaRPr lang="it-IT" sz="2000" b="1" i="1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Non si applica alle attività turistico-alberghiere per cui vi è un regime specifico (art.8 Trattamento integrativo speciale) !!</a:t>
            </a:r>
            <a:endParaRPr kumimoji="0" lang="it-IT" sz="2000" b="1" i="1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24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BF8C2-F4E9-8A9A-0F7C-C09B0A6EC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DF50C8A-B5EF-6031-4D8A-80C69727F246}"/>
              </a:ext>
            </a:extLst>
          </p:cNvPr>
          <p:cNvSpPr txBox="1"/>
          <p:nvPr/>
        </p:nvSpPr>
        <p:spPr>
          <a:xfrm>
            <a:off x="148085" y="213092"/>
            <a:ext cx="11697551" cy="8168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Articolo</a:t>
            </a:r>
            <a:r>
              <a:rPr lang="en-GB" sz="3000" spc="-150">
                <a:solidFill>
                  <a:srgbClr val="203262"/>
                </a:solidFill>
                <a:latin typeface="Roboto"/>
                <a:ea typeface="Roboto"/>
                <a:cs typeface="Roboto"/>
              </a:rPr>
              <a:t> 5 DDL </a:t>
            </a: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Bilancio</a:t>
            </a:r>
            <a:endParaRPr lang="en-GB" sz="3000" spc="-150">
              <a:solidFill>
                <a:srgbClr val="203262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Interventi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su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componenti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che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non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concorrono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al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reddito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di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lavoro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dipendente</a:t>
            </a:r>
            <a:endParaRPr lang="en-GB" sz="3000" spc="-150">
              <a:solidFill>
                <a:schemeClr val="tx1">
                  <a:lumMod val="50000"/>
                  <a:lumOff val="50000"/>
                </a:schemeClr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79A933B-7A6A-9923-4939-4CFDF942D540}"/>
              </a:ext>
            </a:extLst>
          </p:cNvPr>
          <p:cNvSpPr txBox="1"/>
          <p:nvPr/>
        </p:nvSpPr>
        <p:spPr>
          <a:xfrm>
            <a:off x="462830" y="1613066"/>
            <a:ext cx="11382806" cy="1200329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BUONI PASTO ELETTRONICI (art. 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Valore </a:t>
            </a:r>
            <a:r>
              <a:rPr kumimoji="0" lang="en-US" sz="2400" b="0" i="0" u="none" strike="noStrike" kern="1200" cap="none" spc="0" normalizeH="0" baseline="0" noProof="0" err="1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annuo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di non </a:t>
            </a:r>
            <a:r>
              <a:rPr kumimoji="0" lang="en-US" sz="2400" b="0" i="0" u="none" strike="noStrike" kern="1200" cap="none" spc="0" normalizeH="0" baseline="0" noProof="0" err="1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concorrenza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alla </a:t>
            </a:r>
            <a:r>
              <a:rPr kumimoji="0" lang="en-US" sz="2400" b="0" i="0" u="none" strike="noStrike" kern="1200" cap="none" spc="0" normalizeH="0" baseline="0" noProof="0" err="1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formazione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del </a:t>
            </a:r>
            <a:r>
              <a:rPr kumimoji="0" lang="en-US" sz="2400" b="0" i="0" u="none" strike="noStrike" kern="1200" cap="none" spc="0" normalizeH="0" baseline="0" noProof="0" err="1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reddito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2400" b="0" i="0" u="none" strike="noStrike" kern="1200" cap="none" spc="0" normalizeH="0" baseline="0" noProof="0" err="1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viene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aumentato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da 8 a 10 euro </a:t>
            </a:r>
            <a:endParaRPr kumimoji="0" lang="it-IT" sz="2400" b="1" i="0" u="none" strike="noStrike" kern="1200" cap="none" spc="0" normalizeH="0" baseline="0" noProof="0">
              <a:ln>
                <a:noFill/>
              </a:ln>
              <a:solidFill>
                <a:srgbClr val="10374B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5C689A4-B37C-587B-F41B-6CB8BEBCED07}"/>
              </a:ext>
            </a:extLst>
          </p:cNvPr>
          <p:cNvSpPr txBox="1"/>
          <p:nvPr/>
        </p:nvSpPr>
        <p:spPr>
          <a:xfrm>
            <a:off x="462830" y="3560811"/>
            <a:ext cx="11382806" cy="1938992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Nessuno intervento previsto nel Ddl Bilancio 2026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Limite dei benefit di modi</a:t>
            </a:r>
            <a:r>
              <a:rPr lang="it-IT" sz="2400" i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 valore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2400" i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Interventi per Piano casa Confindustria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2400" i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Disciplina delle auto aziendale</a:t>
            </a:r>
          </a:p>
        </p:txBody>
      </p:sp>
    </p:spTree>
    <p:extLst>
      <p:ext uri="{BB962C8B-B14F-4D97-AF65-F5344CB8AC3E}">
        <p14:creationId xmlns:p14="http://schemas.microsoft.com/office/powerpoint/2010/main" val="2113576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0FEB7-2326-923A-EC38-B883AEFA2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F7E50C5-219D-BC80-6715-BCD152FEE287}"/>
              </a:ext>
            </a:extLst>
          </p:cNvPr>
          <p:cNvSpPr txBox="1"/>
          <p:nvPr/>
        </p:nvSpPr>
        <p:spPr>
          <a:xfrm>
            <a:off x="148085" y="213092"/>
            <a:ext cx="11697551" cy="8168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GB" sz="3000" spc="-150">
                <a:solidFill>
                  <a:srgbClr val="203262"/>
                </a:solidFill>
                <a:latin typeface="Roboto"/>
                <a:ea typeface="Roboto"/>
                <a:cs typeface="Roboto"/>
              </a:rPr>
              <a:t>Benefit di </a:t>
            </a: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modico</a:t>
            </a:r>
            <a:r>
              <a:rPr lang="en-GB" sz="3000" spc="-150">
                <a:solidFill>
                  <a:srgbClr val="203262"/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rgbClr val="203262"/>
                </a:solidFill>
                <a:latin typeface="Roboto"/>
                <a:ea typeface="Roboto"/>
                <a:cs typeface="Roboto"/>
              </a:rPr>
              <a:t>valore</a:t>
            </a:r>
            <a:endParaRPr lang="en-GB" sz="3000" spc="-150">
              <a:solidFill>
                <a:srgbClr val="203262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Disciplina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invariata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F98A078-395B-B5E0-4BBC-C407A82C5226}"/>
              </a:ext>
            </a:extLst>
          </p:cNvPr>
          <p:cNvSpPr txBox="1"/>
          <p:nvPr/>
        </p:nvSpPr>
        <p:spPr>
          <a:xfrm>
            <a:off x="313154" y="1078844"/>
            <a:ext cx="11775408" cy="4093428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Resta la disciplina vigente introdotta con la precedente Legge di bilancio 2025 !!!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1200" cap="none" spc="0" normalizeH="0" baseline="0" noProof="0">
              <a:ln>
                <a:noFill/>
              </a:ln>
              <a:solidFill>
                <a:srgbClr val="10374B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1200" cap="none" spc="0" normalizeH="0" baseline="0" noProof="0">
              <a:ln>
                <a:noFill/>
              </a:ln>
              <a:solidFill>
                <a:srgbClr val="10374B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 il solo triennio 2025-2027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tra le voci non imponibili di cui al comma 3 del TUIR sono inclusi anche i rimborsi delle utenze domestiche del servizio idrico integrato, dell’energia elettrica, del gas naturale dell’affitto, delle spese di locazione e degli interessi sul mutuo dell’abitazione principale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</a:t>
            </a:r>
            <a:r>
              <a:rPr kumimoji="0" lang="it-IT" sz="2000" b="1" i="0" u="none" strike="noStrike" kern="1200" cap="none" spc="0" normalizeH="0" baseline="0" noProof="0" err="1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AdE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circolare n. 5/E del 2024).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L’esclusione dalla tassazione si applica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 tali voci e per il medesimo triennio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 i seguenti limiti (in deroga all’ordinario limite di 258,23 euro):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1.000 euro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 lavoratori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senza figli fiscalmente a carico per limiti reddituali (AE circolare n. 4/E del 2025, par. 1.3).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2.000 euro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 dipendenti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figli fiscalmente a carico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Ammessa erogazione ad personam</a:t>
            </a:r>
          </a:p>
        </p:txBody>
      </p:sp>
      <p:sp>
        <p:nvSpPr>
          <p:cNvPr id="3" name="Freccia in giù 2">
            <a:extLst>
              <a:ext uri="{FF2B5EF4-FFF2-40B4-BE49-F238E27FC236}">
                <a16:creationId xmlns:a16="http://schemas.microsoft.com/office/drawing/2014/main" id="{5F5F4CA6-8C08-155F-F3D0-3C1C2707DFF8}"/>
              </a:ext>
            </a:extLst>
          </p:cNvPr>
          <p:cNvSpPr/>
          <p:nvPr/>
        </p:nvSpPr>
        <p:spPr>
          <a:xfrm>
            <a:off x="5723429" y="1672810"/>
            <a:ext cx="731588" cy="46166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9DF8019-56A6-EF36-B462-7AF9A389DB48}"/>
              </a:ext>
            </a:extLst>
          </p:cNvPr>
          <p:cNvSpPr/>
          <p:nvPr/>
        </p:nvSpPr>
        <p:spPr>
          <a:xfrm>
            <a:off x="7850459" y="4866692"/>
            <a:ext cx="4126363" cy="1477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N.B: Si considerano fiscalmente a carico i figli con reddito annuo</a:t>
            </a:r>
            <a:r>
              <a:rPr lang="it-IT" b="1" i="1">
                <a:solidFill>
                  <a:prstClr val="black"/>
                </a:solidFill>
                <a:latin typeface="Roboto"/>
                <a:ea typeface="Roboto"/>
                <a:cs typeface="Roboto"/>
              </a:rPr>
              <a:t> non superiore a</a:t>
            </a:r>
            <a:r>
              <a:rPr kumimoji="0" lang="it-IT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 2.840,51 euro </a:t>
            </a:r>
            <a:endParaRPr lang="it-IT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(4.000 euro per figli di età non superiore a ventiquattro anni)</a:t>
            </a:r>
            <a:endParaRPr lang="it-IT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054588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63E15-81FC-E7CF-35A1-25C99CC41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8B1F85E-8FAE-7037-E6AF-57B0F1D4FF35}"/>
              </a:ext>
            </a:extLst>
          </p:cNvPr>
          <p:cNvSpPr txBox="1"/>
          <p:nvPr/>
        </p:nvSpPr>
        <p:spPr>
          <a:xfrm>
            <a:off x="148085" y="213092"/>
            <a:ext cx="11697551" cy="8168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GB" sz="3000" spc="-150" dirty="0">
                <a:solidFill>
                  <a:srgbClr val="203262"/>
                </a:solidFill>
                <a:latin typeface="Roboto"/>
                <a:ea typeface="Roboto"/>
                <a:cs typeface="Roboto"/>
              </a:rPr>
              <a:t>Welfare</a:t>
            </a:r>
          </a:p>
          <a:p>
            <a:pPr>
              <a:lnSpc>
                <a:spcPts val="2800"/>
              </a:lnSpc>
            </a:pPr>
            <a:r>
              <a:rPr lang="en-GB" sz="30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Alcuni</a:t>
            </a:r>
            <a:r>
              <a:rPr lang="en-GB" sz="30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chiarimenti</a:t>
            </a:r>
            <a:r>
              <a:rPr lang="en-GB" sz="30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sulla</a:t>
            </a:r>
            <a:r>
              <a:rPr lang="en-GB" sz="30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  <a:r>
              <a:rPr lang="en-GB" sz="30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nozione</a:t>
            </a:r>
            <a:r>
              <a:rPr lang="en-GB" sz="30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di </a:t>
            </a:r>
            <a:r>
              <a:rPr lang="en-GB" sz="30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familiare</a:t>
            </a:r>
            <a:r>
              <a:rPr lang="en-GB" sz="30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a </a:t>
            </a:r>
            <a:r>
              <a:rPr lang="en-GB" sz="30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carico</a:t>
            </a:r>
            <a:endParaRPr lang="en-GB" sz="3000" spc="-150" dirty="0">
              <a:solidFill>
                <a:schemeClr val="tx1">
                  <a:lumMod val="50000"/>
                  <a:lumOff val="50000"/>
                </a:schemeClr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69F7D70-DCAA-A06D-A92A-3951544E59BD}"/>
              </a:ext>
            </a:extLst>
          </p:cNvPr>
          <p:cNvSpPr txBox="1"/>
          <p:nvPr/>
        </p:nvSpPr>
        <p:spPr>
          <a:xfrm>
            <a:off x="203882" y="1400947"/>
            <a:ext cx="11672808" cy="3785652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2000" b="1" dirty="0">
                <a:solidFill>
                  <a:srgbClr val="10374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Nozione di familiare a carico ai fini delle detrazioni fiscali (art. 12,comma 1, lettera d TUIR)</a:t>
            </a:r>
          </a:p>
          <a:p>
            <a:pPr algn="just"/>
            <a:r>
              <a:rPr lang="it-IT" sz="2000" dirty="0">
                <a:solidFill>
                  <a:srgbClr val="10374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Detrazione ai soli familiari ascendenti che convivano con il contribuente, figli fino al mese antecedente quello di compimento dei 30 anni</a:t>
            </a:r>
          </a:p>
          <a:p>
            <a:pPr algn="just"/>
            <a:endParaRPr lang="it-IT" sz="2000" b="1" dirty="0">
              <a:solidFill>
                <a:srgbClr val="10374B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/>
            <a:r>
              <a:rPr lang="it-IT" sz="2000" b="1" dirty="0">
                <a:solidFill>
                  <a:srgbClr val="10374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Nozione di familiare ai fini del welfare aziendale (AE circolare n. 4/E del 2025, par. 1.3). </a:t>
            </a:r>
          </a:p>
          <a:p>
            <a:pPr algn="just"/>
            <a:r>
              <a:rPr lang="it-IT" sz="2000" dirty="0">
                <a:solidFill>
                  <a:srgbClr val="10374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L’esclusione dal redito di lavoro dipendente delle misure di welfare è limitata a quelle misure riconosciute dal datore di lavoro esclusivamente in favore: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10374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Coniugi non legalmente  ed effettivamente separati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10374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Ciascun figlio compreso i figli nati fuori dal matrimonio riconosciuti, adottivi, affiliati o affidati e i figli conviventi del coniuge deceduto (inclusi i figli di età superiore ai 30 anni per cui non si beneficiano delle detrazioni o di età inferiore a 21 anni per i quali si prende l’AUU.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10374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Ascendenti (nonni o genitori del contribuente)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5CD68D3-6AB0-6EB1-E5C7-24B31743AC91}"/>
              </a:ext>
            </a:extLst>
          </p:cNvPr>
          <p:cNvSpPr/>
          <p:nvPr/>
        </p:nvSpPr>
        <p:spPr>
          <a:xfrm>
            <a:off x="1285456" y="5439461"/>
            <a:ext cx="10449344" cy="68179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200" b="1" i="1" dirty="0">
                <a:solidFill>
                  <a:schemeClr val="bg1"/>
                </a:solidFill>
                <a:latin typeface="Calibri "/>
                <a:ea typeface="Roboto" panose="02000000000000000000" pitchFamily="2" charset="0"/>
                <a:cs typeface="Roboto" panose="02000000000000000000" pitchFamily="2" charset="0"/>
              </a:rPr>
              <a:t>Nuova nozione familiare -&gt; schema di Dlgs 2.9.2025 in attesa del passaggio in </a:t>
            </a:r>
            <a:r>
              <a:rPr lang="it-IT" sz="2200" b="1" i="1" dirty="0" err="1">
                <a:solidFill>
                  <a:schemeClr val="bg1"/>
                </a:solidFill>
                <a:latin typeface="Calibri "/>
                <a:ea typeface="Roboto" panose="02000000000000000000" pitchFamily="2" charset="0"/>
                <a:cs typeface="Roboto" panose="02000000000000000000" pitchFamily="2" charset="0"/>
              </a:rPr>
              <a:t>CdM</a:t>
            </a:r>
            <a:r>
              <a:rPr lang="it-IT" sz="2200" b="1" i="1" dirty="0">
                <a:solidFill>
                  <a:schemeClr val="bg1"/>
                </a:solidFill>
                <a:latin typeface="Calibri "/>
                <a:ea typeface="Roboto" panose="02000000000000000000" pitchFamily="2" charset="0"/>
                <a:cs typeface="Roboto" panose="02000000000000000000" pitchFamily="2" charset="0"/>
              </a:rPr>
              <a:t> !!</a:t>
            </a:r>
            <a:endParaRPr lang="it-IT" sz="2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357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0DCC3-84B1-487F-665D-EA5C72AC6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70A621F-DA11-87B5-B7E7-18981C033DAC}"/>
              </a:ext>
            </a:extLst>
          </p:cNvPr>
          <p:cNvSpPr txBox="1"/>
          <p:nvPr/>
        </p:nvSpPr>
        <p:spPr>
          <a:xfrm>
            <a:off x="148085" y="213092"/>
            <a:ext cx="11697551" cy="8168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GB" sz="3000" spc="-150">
                <a:solidFill>
                  <a:srgbClr val="203262"/>
                </a:solidFill>
                <a:latin typeface="Roboto"/>
                <a:ea typeface="Roboto"/>
                <a:cs typeface="Roboto"/>
              </a:rPr>
              <a:t>Piano casa Confindustria</a:t>
            </a:r>
          </a:p>
          <a:p>
            <a:pPr>
              <a:lnSpc>
                <a:spcPts val="2800"/>
              </a:lnSpc>
            </a:pP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Disciplina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non </a:t>
            </a:r>
            <a:r>
              <a:rPr lang="en-GB" sz="3000" spc="-150" err="1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prorogata</a:t>
            </a:r>
            <a:r>
              <a:rPr lang="en-GB" sz="3000" spc="-15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  <a:ea typeface="Roboto"/>
                <a:cs typeface="Roboto"/>
              </a:rPr>
              <a:t>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BB3C28B-8554-B3D0-6529-0BC5BD7CCD69}"/>
              </a:ext>
            </a:extLst>
          </p:cNvPr>
          <p:cNvSpPr txBox="1"/>
          <p:nvPr/>
        </p:nvSpPr>
        <p:spPr>
          <a:xfrm>
            <a:off x="313248" y="2053879"/>
            <a:ext cx="11532388" cy="3477875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Non concorrenza alla formazione del reddito somme erogate o rimborsate da datore di lavoro per: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Pagamento canoni di locazione e spese manutenzione di fabbricati locati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Dipendenti assunti a tempo indeterminato dal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1° gennaio 2025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highlight>
                  <a:srgbClr val="FFFF00"/>
                </a:highlight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 31 dicembre 2025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 i primi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due anni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 data di assunzione e entro il limite di reddito di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5.000 € annui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Dipendente titolare di reddito non superiore a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35.000 €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nell’anno precedente a quello di assunzione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 somme erogate sono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soggette agli ordinari obblighi contributivi e rilevano ai fini ISEE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Trasferimento residenza nel comune in cui ha sede l’azienda, 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oltre un raggio di 100 km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dal precedente comune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(distanza chilometrica)</a:t>
            </a:r>
            <a:endParaRPr kumimoji="0" lang="it-IT" sz="2000" b="1" i="0" u="none" strike="noStrike" kern="1200" cap="none" spc="0" normalizeH="0" baseline="0" noProof="0">
              <a:ln>
                <a:noFill/>
              </a:ln>
              <a:solidFill>
                <a:srgbClr val="10374B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Dichiarazione sostitutiva di atto notorio del dipendente 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srgbClr val="10374B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che attesta la residenza nei 6 mesi precedenti l’assunzione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A3F2839-9EB9-3B05-D332-27C915D98C39}"/>
              </a:ext>
            </a:extLst>
          </p:cNvPr>
          <p:cNvSpPr txBox="1"/>
          <p:nvPr/>
        </p:nvSpPr>
        <p:spPr>
          <a:xfrm>
            <a:off x="313248" y="1346066"/>
            <a:ext cx="11685464" cy="40011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RIMBORSI CANONI DI LOCAZIONE PER DIPENDENTI NEO ASSUNTI (legge Bilancio 2025)</a:t>
            </a:r>
            <a:endParaRPr kumimoji="0" lang="it-IT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6290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Y dark background">
  <a:themeElements>
    <a:clrScheme name="EY Color">
      <a:dk1>
        <a:srgbClr val="2E2E38"/>
      </a:dk1>
      <a:lt1>
        <a:sysClr val="window" lastClr="FFFFFF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7CFDF6892E3247842EF96E413FDB3F" ma:contentTypeVersion="8" ma:contentTypeDescription="Create a new document." ma:contentTypeScope="" ma:versionID="0444385d59954e84def187abd8554e35">
  <xsd:schema xmlns:xsd="http://www.w3.org/2001/XMLSchema" xmlns:xs="http://www.w3.org/2001/XMLSchema" xmlns:p="http://schemas.microsoft.com/office/2006/metadata/properties" xmlns:ns3="5f260ac1-76b8-4e85-966a-de77d839fe5e" xmlns:ns4="e60cec33-145f-41ab-a822-077e8e56c466" targetNamespace="http://schemas.microsoft.com/office/2006/metadata/properties" ma:root="true" ma:fieldsID="6d4ad268acdf8abb0085ee600266cd23" ns3:_="" ns4:_="">
    <xsd:import namespace="5f260ac1-76b8-4e85-966a-de77d839fe5e"/>
    <xsd:import namespace="e60cec33-145f-41ab-a822-077e8e56c46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_activity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260ac1-76b8-4e85-966a-de77d839fe5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0cec33-145f-41ab-a822-077e8e56c4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60cec33-145f-41ab-a822-077e8e56c466" xsi:nil="true"/>
  </documentManagement>
</p:properties>
</file>

<file path=customXml/itemProps1.xml><?xml version="1.0" encoding="utf-8"?>
<ds:datastoreItem xmlns:ds="http://schemas.openxmlformats.org/officeDocument/2006/customXml" ds:itemID="{3F694647-9EC4-42A9-8513-A73449A943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260ac1-76b8-4e85-966a-de77d839fe5e"/>
    <ds:schemaRef ds:uri="e60cec33-145f-41ab-a822-077e8e56c4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644182-75F6-41D3-BA09-C29CE5D67F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2CB45D-6B7A-4280-832D-E61B5C13754D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5f260ac1-76b8-4e85-966a-de77d839fe5e"/>
    <ds:schemaRef ds:uri="e60cec33-145f-41ab-a822-077e8e56c46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5115</TotalTime>
  <Words>1314</Words>
  <Application>Microsoft Office PowerPoint</Application>
  <PresentationFormat>Widescreen</PresentationFormat>
  <Paragraphs>106</Paragraphs>
  <Slides>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21" baseType="lpstr">
      <vt:lpstr>Arial</vt:lpstr>
      <vt:lpstr>Calibri</vt:lpstr>
      <vt:lpstr>Calibri </vt:lpstr>
      <vt:lpstr>Calibri Light</vt:lpstr>
      <vt:lpstr>EYInterstate </vt:lpstr>
      <vt:lpstr>EYInterstate Light</vt:lpstr>
      <vt:lpstr>Futura Medium</vt:lpstr>
      <vt:lpstr>Roboto</vt:lpstr>
      <vt:lpstr>Roboto Medium</vt:lpstr>
      <vt:lpstr>Wingdings</vt:lpstr>
      <vt:lpstr>Tema di Office</vt:lpstr>
      <vt:lpstr>1_EY dark background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POMILIO BLUMM SRL POMILIO BLUMM SRL</dc:creator>
  <cp:lastModifiedBy>Santalucia Stefano</cp:lastModifiedBy>
  <cp:revision>173</cp:revision>
  <dcterms:created xsi:type="dcterms:W3CDTF">2018-09-07T12:29:51Z</dcterms:created>
  <dcterms:modified xsi:type="dcterms:W3CDTF">2025-11-14T15:31:30Z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10939584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  <property fmtid="{D5CDD505-2E9C-101B-9397-08002B2CF9AE}" pid="5" name="ContentTypeId">
    <vt:lpwstr>0x010100387CFDF6892E3247842EF96E413FDB3F</vt:lpwstr>
  </property>
</Properties>
</file>