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483" r:id="rId2"/>
    <p:sldId id="493" r:id="rId3"/>
    <p:sldId id="496" r:id="rId4"/>
    <p:sldId id="489" r:id="rId5"/>
    <p:sldId id="497" r:id="rId6"/>
    <p:sldId id="498" r:id="rId7"/>
    <p:sldId id="495" r:id="rId8"/>
    <p:sldId id="490" r:id="rId9"/>
    <p:sldId id="485" r:id="rId10"/>
    <p:sldId id="491" r:id="rId11"/>
    <p:sldId id="486" r:id="rId12"/>
    <p:sldId id="494" r:id="rId13"/>
    <p:sldId id="499" r:id="rId14"/>
  </p:sldIdLst>
  <p:sldSz cx="12192000" cy="6858000"/>
  <p:notesSz cx="6799263" cy="9875838"/>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26C54"/>
    <a:srgbClr val="003399"/>
    <a:srgbClr val="6886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112" d="100"/>
          <a:sy n="112" d="100"/>
        </p:scale>
        <p:origin x="378" y="96"/>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CHINI NOELA" userId="95241cc2-ad08-48ae-9ebc-57d2392d7d75" providerId="ADAL" clId="{3C258DD0-9FFC-45B2-9475-7AAEB2DD59AD}"/>
    <pc:docChg chg="modSld">
      <pc:chgData name="MECHINI NOELA" userId="95241cc2-ad08-48ae-9ebc-57d2392d7d75" providerId="ADAL" clId="{3C258DD0-9FFC-45B2-9475-7AAEB2DD59AD}" dt="2026-01-29T16:42:00.913" v="11"/>
      <pc:docMkLst>
        <pc:docMk/>
      </pc:docMkLst>
      <pc:sldChg chg="modSp">
        <pc:chgData name="MECHINI NOELA" userId="95241cc2-ad08-48ae-9ebc-57d2392d7d75" providerId="ADAL" clId="{3C258DD0-9FFC-45B2-9475-7AAEB2DD59AD}" dt="2026-01-29T16:41:42.001" v="8"/>
        <pc:sldMkLst>
          <pc:docMk/>
          <pc:sldMk cId="509078996" sldId="485"/>
        </pc:sldMkLst>
        <pc:spChg chg="mod">
          <ac:chgData name="MECHINI NOELA" userId="95241cc2-ad08-48ae-9ebc-57d2392d7d75" providerId="ADAL" clId="{3C258DD0-9FFC-45B2-9475-7AAEB2DD59AD}" dt="2026-01-29T16:41:42.001" v="8"/>
          <ac:spMkLst>
            <pc:docMk/>
            <pc:sldMk cId="509078996" sldId="485"/>
            <ac:spMk id="3" creationId="{D91E08EB-F87E-271F-2458-06A2AEA3EA44}"/>
          </ac:spMkLst>
        </pc:spChg>
      </pc:sldChg>
      <pc:sldChg chg="modSp">
        <pc:chgData name="MECHINI NOELA" userId="95241cc2-ad08-48ae-9ebc-57d2392d7d75" providerId="ADAL" clId="{3C258DD0-9FFC-45B2-9475-7AAEB2DD59AD}" dt="2026-01-29T16:41:53.764" v="10"/>
        <pc:sldMkLst>
          <pc:docMk/>
          <pc:sldMk cId="2962904398" sldId="486"/>
        </pc:sldMkLst>
        <pc:spChg chg="mod">
          <ac:chgData name="MECHINI NOELA" userId="95241cc2-ad08-48ae-9ebc-57d2392d7d75" providerId="ADAL" clId="{3C258DD0-9FFC-45B2-9475-7AAEB2DD59AD}" dt="2026-01-29T16:41:53.764" v="10"/>
          <ac:spMkLst>
            <pc:docMk/>
            <pc:sldMk cId="2962904398" sldId="486"/>
            <ac:spMk id="3" creationId="{983D4813-9E05-3D47-0DBF-EDB4196C9AE6}"/>
          </ac:spMkLst>
        </pc:spChg>
      </pc:sldChg>
      <pc:sldChg chg="modSp">
        <pc:chgData name="MECHINI NOELA" userId="95241cc2-ad08-48ae-9ebc-57d2392d7d75" providerId="ADAL" clId="{3C258DD0-9FFC-45B2-9475-7AAEB2DD59AD}" dt="2026-01-29T16:41:10.316" v="3"/>
        <pc:sldMkLst>
          <pc:docMk/>
          <pc:sldMk cId="1904558373" sldId="489"/>
        </pc:sldMkLst>
        <pc:spChg chg="mod">
          <ac:chgData name="MECHINI NOELA" userId="95241cc2-ad08-48ae-9ebc-57d2392d7d75" providerId="ADAL" clId="{3C258DD0-9FFC-45B2-9475-7AAEB2DD59AD}" dt="2026-01-29T16:41:10.316" v="3"/>
          <ac:spMkLst>
            <pc:docMk/>
            <pc:sldMk cId="1904558373" sldId="489"/>
            <ac:spMk id="3" creationId="{DB7BB924-05B0-B497-459B-221DE473695A}"/>
          </ac:spMkLst>
        </pc:spChg>
      </pc:sldChg>
      <pc:sldChg chg="modSp">
        <pc:chgData name="MECHINI NOELA" userId="95241cc2-ad08-48ae-9ebc-57d2392d7d75" providerId="ADAL" clId="{3C258DD0-9FFC-45B2-9475-7AAEB2DD59AD}" dt="2026-01-29T16:41:37.085" v="7"/>
        <pc:sldMkLst>
          <pc:docMk/>
          <pc:sldMk cId="663803042" sldId="490"/>
        </pc:sldMkLst>
        <pc:spChg chg="mod">
          <ac:chgData name="MECHINI NOELA" userId="95241cc2-ad08-48ae-9ebc-57d2392d7d75" providerId="ADAL" clId="{3C258DD0-9FFC-45B2-9475-7AAEB2DD59AD}" dt="2026-01-29T16:41:37.085" v="7"/>
          <ac:spMkLst>
            <pc:docMk/>
            <pc:sldMk cId="663803042" sldId="490"/>
            <ac:spMk id="3" creationId="{18DC6BD3-EC9B-F730-DAF0-33A2E939268C}"/>
          </ac:spMkLst>
        </pc:spChg>
      </pc:sldChg>
      <pc:sldChg chg="modSp">
        <pc:chgData name="MECHINI NOELA" userId="95241cc2-ad08-48ae-9ebc-57d2392d7d75" providerId="ADAL" clId="{3C258DD0-9FFC-45B2-9475-7AAEB2DD59AD}" dt="2026-01-29T16:41:47.312" v="9"/>
        <pc:sldMkLst>
          <pc:docMk/>
          <pc:sldMk cId="368915343" sldId="491"/>
        </pc:sldMkLst>
        <pc:spChg chg="mod">
          <ac:chgData name="MECHINI NOELA" userId="95241cc2-ad08-48ae-9ebc-57d2392d7d75" providerId="ADAL" clId="{3C258DD0-9FFC-45B2-9475-7AAEB2DD59AD}" dt="2026-01-29T16:41:47.312" v="9"/>
          <ac:spMkLst>
            <pc:docMk/>
            <pc:sldMk cId="368915343" sldId="491"/>
            <ac:spMk id="3" creationId="{F2A8725E-D5E9-A25B-BBEF-B86BCAF93042}"/>
          </ac:spMkLst>
        </pc:spChg>
      </pc:sldChg>
      <pc:sldChg chg="modSp">
        <pc:chgData name="MECHINI NOELA" userId="95241cc2-ad08-48ae-9ebc-57d2392d7d75" providerId="ADAL" clId="{3C258DD0-9FFC-45B2-9475-7AAEB2DD59AD}" dt="2026-01-29T16:40:58.728" v="1"/>
        <pc:sldMkLst>
          <pc:docMk/>
          <pc:sldMk cId="3169790846" sldId="493"/>
        </pc:sldMkLst>
        <pc:spChg chg="mod">
          <ac:chgData name="MECHINI NOELA" userId="95241cc2-ad08-48ae-9ebc-57d2392d7d75" providerId="ADAL" clId="{3C258DD0-9FFC-45B2-9475-7AAEB2DD59AD}" dt="2026-01-29T16:40:58.728" v="1"/>
          <ac:spMkLst>
            <pc:docMk/>
            <pc:sldMk cId="3169790846" sldId="493"/>
            <ac:spMk id="3" creationId="{2B1D5976-7A9F-C7D3-B447-D1EF2D6E171F}"/>
          </ac:spMkLst>
        </pc:spChg>
      </pc:sldChg>
      <pc:sldChg chg="modSp">
        <pc:chgData name="MECHINI NOELA" userId="95241cc2-ad08-48ae-9ebc-57d2392d7d75" providerId="ADAL" clId="{3C258DD0-9FFC-45B2-9475-7AAEB2DD59AD}" dt="2026-01-29T16:42:00.913" v="11"/>
        <pc:sldMkLst>
          <pc:docMk/>
          <pc:sldMk cId="3186627805" sldId="494"/>
        </pc:sldMkLst>
        <pc:spChg chg="mod">
          <ac:chgData name="MECHINI NOELA" userId="95241cc2-ad08-48ae-9ebc-57d2392d7d75" providerId="ADAL" clId="{3C258DD0-9FFC-45B2-9475-7AAEB2DD59AD}" dt="2026-01-29T16:42:00.913" v="11"/>
          <ac:spMkLst>
            <pc:docMk/>
            <pc:sldMk cId="3186627805" sldId="494"/>
            <ac:spMk id="3" creationId="{33FC66A8-5179-4036-C619-8CA10197F10A}"/>
          </ac:spMkLst>
        </pc:spChg>
      </pc:sldChg>
      <pc:sldChg chg="modSp">
        <pc:chgData name="MECHINI NOELA" userId="95241cc2-ad08-48ae-9ebc-57d2392d7d75" providerId="ADAL" clId="{3C258DD0-9FFC-45B2-9475-7AAEB2DD59AD}" dt="2026-01-29T16:41:31.097" v="6"/>
        <pc:sldMkLst>
          <pc:docMk/>
          <pc:sldMk cId="895654628" sldId="495"/>
        </pc:sldMkLst>
        <pc:spChg chg="mod">
          <ac:chgData name="MECHINI NOELA" userId="95241cc2-ad08-48ae-9ebc-57d2392d7d75" providerId="ADAL" clId="{3C258DD0-9FFC-45B2-9475-7AAEB2DD59AD}" dt="2026-01-29T16:41:31.097" v="6"/>
          <ac:spMkLst>
            <pc:docMk/>
            <pc:sldMk cId="895654628" sldId="495"/>
            <ac:spMk id="3" creationId="{7FA9363F-D85E-3688-4734-CE1D63293E88}"/>
          </ac:spMkLst>
        </pc:spChg>
      </pc:sldChg>
      <pc:sldChg chg="modSp">
        <pc:chgData name="MECHINI NOELA" userId="95241cc2-ad08-48ae-9ebc-57d2392d7d75" providerId="ADAL" clId="{3C258DD0-9FFC-45B2-9475-7AAEB2DD59AD}" dt="2026-01-29T16:41:04.836" v="2"/>
        <pc:sldMkLst>
          <pc:docMk/>
          <pc:sldMk cId="3656311928" sldId="496"/>
        </pc:sldMkLst>
        <pc:spChg chg="mod">
          <ac:chgData name="MECHINI NOELA" userId="95241cc2-ad08-48ae-9ebc-57d2392d7d75" providerId="ADAL" clId="{3C258DD0-9FFC-45B2-9475-7AAEB2DD59AD}" dt="2026-01-29T16:41:04.836" v="2"/>
          <ac:spMkLst>
            <pc:docMk/>
            <pc:sldMk cId="3656311928" sldId="496"/>
            <ac:spMk id="3" creationId="{AA0DD145-D718-6573-A13D-4B34FB1BBD81}"/>
          </ac:spMkLst>
        </pc:spChg>
      </pc:sldChg>
      <pc:sldChg chg="modSp">
        <pc:chgData name="MECHINI NOELA" userId="95241cc2-ad08-48ae-9ebc-57d2392d7d75" providerId="ADAL" clId="{3C258DD0-9FFC-45B2-9475-7AAEB2DD59AD}" dt="2026-01-29T16:41:18.863" v="4"/>
        <pc:sldMkLst>
          <pc:docMk/>
          <pc:sldMk cId="1326526010" sldId="497"/>
        </pc:sldMkLst>
        <pc:spChg chg="mod">
          <ac:chgData name="MECHINI NOELA" userId="95241cc2-ad08-48ae-9ebc-57d2392d7d75" providerId="ADAL" clId="{3C258DD0-9FFC-45B2-9475-7AAEB2DD59AD}" dt="2026-01-29T16:41:18.863" v="4"/>
          <ac:spMkLst>
            <pc:docMk/>
            <pc:sldMk cId="1326526010" sldId="497"/>
            <ac:spMk id="3" creationId="{091CF1F5-2C58-6572-937B-D58D7746E5E0}"/>
          </ac:spMkLst>
        </pc:spChg>
      </pc:sldChg>
      <pc:sldChg chg="modSp">
        <pc:chgData name="MECHINI NOELA" userId="95241cc2-ad08-48ae-9ebc-57d2392d7d75" providerId="ADAL" clId="{3C258DD0-9FFC-45B2-9475-7AAEB2DD59AD}" dt="2026-01-29T16:41:25.181" v="5"/>
        <pc:sldMkLst>
          <pc:docMk/>
          <pc:sldMk cId="32201735" sldId="498"/>
        </pc:sldMkLst>
        <pc:spChg chg="mod">
          <ac:chgData name="MECHINI NOELA" userId="95241cc2-ad08-48ae-9ebc-57d2392d7d75" providerId="ADAL" clId="{3C258DD0-9FFC-45B2-9475-7AAEB2DD59AD}" dt="2026-01-29T16:41:25.181" v="5"/>
          <ac:spMkLst>
            <pc:docMk/>
            <pc:sldMk cId="32201735" sldId="498"/>
            <ac:spMk id="3" creationId="{7FB96BE1-A7A5-F7D6-DDF5-4007AE34B862}"/>
          </ac:spMkLst>
        </pc:spChg>
      </pc:sldChg>
    </pc:docChg>
  </pc:docChgLst>
  <pc:docChgLst>
    <pc:chgData name="LIBERATORE LUIGI" userId="ce51ad29-056d-4534-81f7-465dcea1e795" providerId="ADAL" clId="{0775EFAC-DC2E-4AFC-80C5-ABF062E3ADFD}"/>
    <pc:docChg chg="undo custSel addSld modSld">
      <pc:chgData name="LIBERATORE LUIGI" userId="ce51ad29-056d-4534-81f7-465dcea1e795" providerId="ADAL" clId="{0775EFAC-DC2E-4AFC-80C5-ABF062E3ADFD}" dt="2026-02-02T11:40:01.847" v="220" actId="122"/>
      <pc:docMkLst>
        <pc:docMk/>
      </pc:docMkLst>
      <pc:sldChg chg="modSp mod">
        <pc:chgData name="LIBERATORE LUIGI" userId="ce51ad29-056d-4534-81f7-465dcea1e795" providerId="ADAL" clId="{0775EFAC-DC2E-4AFC-80C5-ABF062E3ADFD}" dt="2026-01-30T11:42:39.555" v="129" actId="1076"/>
        <pc:sldMkLst>
          <pc:docMk/>
          <pc:sldMk cId="221322134" sldId="483"/>
        </pc:sldMkLst>
        <pc:spChg chg="mod">
          <ac:chgData name="LIBERATORE LUIGI" userId="ce51ad29-056d-4534-81f7-465dcea1e795" providerId="ADAL" clId="{0775EFAC-DC2E-4AFC-80C5-ABF062E3ADFD}" dt="2026-01-30T11:42:39.555" v="129" actId="1076"/>
          <ac:spMkLst>
            <pc:docMk/>
            <pc:sldMk cId="221322134" sldId="483"/>
            <ac:spMk id="3" creationId="{3B23A094-7D50-C41A-2AC4-AED3A456593B}"/>
          </ac:spMkLst>
        </pc:spChg>
      </pc:sldChg>
      <pc:sldChg chg="addSp delSp modSp mod">
        <pc:chgData name="LIBERATORE LUIGI" userId="ce51ad29-056d-4534-81f7-465dcea1e795" providerId="ADAL" clId="{0775EFAC-DC2E-4AFC-80C5-ABF062E3ADFD}" dt="2026-01-30T11:47:09.887" v="150"/>
        <pc:sldMkLst>
          <pc:docMk/>
          <pc:sldMk cId="509078996" sldId="485"/>
        </pc:sldMkLst>
        <pc:spChg chg="mod">
          <ac:chgData name="LIBERATORE LUIGI" userId="ce51ad29-056d-4534-81f7-465dcea1e795" providerId="ADAL" clId="{0775EFAC-DC2E-4AFC-80C5-ABF062E3ADFD}" dt="2026-01-30T11:47:09.887" v="150"/>
          <ac:spMkLst>
            <pc:docMk/>
            <pc:sldMk cId="509078996" sldId="485"/>
            <ac:spMk id="3" creationId="{D91E08EB-F87E-271F-2458-06A2AEA3EA44}"/>
          </ac:spMkLst>
        </pc:spChg>
        <pc:spChg chg="add del mod">
          <ac:chgData name="LIBERATORE LUIGI" userId="ce51ad29-056d-4534-81f7-465dcea1e795" providerId="ADAL" clId="{0775EFAC-DC2E-4AFC-80C5-ABF062E3ADFD}" dt="2026-01-30T11:30:36.996" v="84" actId="6549"/>
          <ac:spMkLst>
            <pc:docMk/>
            <pc:sldMk cId="509078996" sldId="485"/>
            <ac:spMk id="6" creationId="{278A748B-565A-F71D-2E3C-16CC1CE192F8}"/>
          </ac:spMkLst>
        </pc:spChg>
      </pc:sldChg>
      <pc:sldChg chg="modSp mod">
        <pc:chgData name="LIBERATORE LUIGI" userId="ce51ad29-056d-4534-81f7-465dcea1e795" providerId="ADAL" clId="{0775EFAC-DC2E-4AFC-80C5-ABF062E3ADFD}" dt="2026-01-30T11:47:24.628" v="151"/>
        <pc:sldMkLst>
          <pc:docMk/>
          <pc:sldMk cId="2962904398" sldId="486"/>
        </pc:sldMkLst>
        <pc:spChg chg="mod">
          <ac:chgData name="LIBERATORE LUIGI" userId="ce51ad29-056d-4534-81f7-465dcea1e795" providerId="ADAL" clId="{0775EFAC-DC2E-4AFC-80C5-ABF062E3ADFD}" dt="2026-01-30T11:47:24.628" v="151"/>
          <ac:spMkLst>
            <pc:docMk/>
            <pc:sldMk cId="2962904398" sldId="486"/>
            <ac:spMk id="3" creationId="{983D4813-9E05-3D47-0DBF-EDB4196C9AE6}"/>
          </ac:spMkLst>
        </pc:spChg>
        <pc:spChg chg="mod">
          <ac:chgData name="LIBERATORE LUIGI" userId="ce51ad29-056d-4534-81f7-465dcea1e795" providerId="ADAL" clId="{0775EFAC-DC2E-4AFC-80C5-ABF062E3ADFD}" dt="2026-01-30T11:30:01.088" v="78" actId="20577"/>
          <ac:spMkLst>
            <pc:docMk/>
            <pc:sldMk cId="2962904398" sldId="486"/>
            <ac:spMk id="6" creationId="{6F710F74-434B-E3E4-3339-7FEC12CD49AF}"/>
          </ac:spMkLst>
        </pc:spChg>
      </pc:sldChg>
      <pc:sldChg chg="modSp">
        <pc:chgData name="LIBERATORE LUIGI" userId="ce51ad29-056d-4534-81f7-465dcea1e795" providerId="ADAL" clId="{0775EFAC-DC2E-4AFC-80C5-ABF062E3ADFD}" dt="2026-01-30T11:45:44.954" v="145"/>
        <pc:sldMkLst>
          <pc:docMk/>
          <pc:sldMk cId="1904558373" sldId="489"/>
        </pc:sldMkLst>
        <pc:spChg chg="mod">
          <ac:chgData name="LIBERATORE LUIGI" userId="ce51ad29-056d-4534-81f7-465dcea1e795" providerId="ADAL" clId="{0775EFAC-DC2E-4AFC-80C5-ABF062E3ADFD}" dt="2026-01-30T11:45:44.954" v="145"/>
          <ac:spMkLst>
            <pc:docMk/>
            <pc:sldMk cId="1904558373" sldId="489"/>
            <ac:spMk id="3" creationId="{DB7BB924-05B0-B497-459B-221DE473695A}"/>
          </ac:spMkLst>
        </pc:spChg>
      </pc:sldChg>
      <pc:sldChg chg="modSp">
        <pc:chgData name="LIBERATORE LUIGI" userId="ce51ad29-056d-4534-81f7-465dcea1e795" providerId="ADAL" clId="{0775EFAC-DC2E-4AFC-80C5-ABF062E3ADFD}" dt="2026-01-30T11:46:55.260" v="149"/>
        <pc:sldMkLst>
          <pc:docMk/>
          <pc:sldMk cId="663803042" sldId="490"/>
        </pc:sldMkLst>
        <pc:spChg chg="mod">
          <ac:chgData name="LIBERATORE LUIGI" userId="ce51ad29-056d-4534-81f7-465dcea1e795" providerId="ADAL" clId="{0775EFAC-DC2E-4AFC-80C5-ABF062E3ADFD}" dt="2026-01-30T11:46:55.260" v="149"/>
          <ac:spMkLst>
            <pc:docMk/>
            <pc:sldMk cId="663803042" sldId="490"/>
            <ac:spMk id="3" creationId="{18DC6BD3-EC9B-F730-DAF0-33A2E939268C}"/>
          </ac:spMkLst>
        </pc:spChg>
      </pc:sldChg>
      <pc:sldChg chg="modSp mod">
        <pc:chgData name="LIBERATORE LUIGI" userId="ce51ad29-056d-4534-81f7-465dcea1e795" providerId="ADAL" clId="{0775EFAC-DC2E-4AFC-80C5-ABF062E3ADFD}" dt="2026-01-30T11:48:33.721" v="162"/>
        <pc:sldMkLst>
          <pc:docMk/>
          <pc:sldMk cId="368915343" sldId="491"/>
        </pc:sldMkLst>
        <pc:spChg chg="mod">
          <ac:chgData name="LIBERATORE LUIGI" userId="ce51ad29-056d-4534-81f7-465dcea1e795" providerId="ADAL" clId="{0775EFAC-DC2E-4AFC-80C5-ABF062E3ADFD}" dt="2026-01-30T11:48:33.721" v="162"/>
          <ac:spMkLst>
            <pc:docMk/>
            <pc:sldMk cId="368915343" sldId="491"/>
            <ac:spMk id="3" creationId="{F2A8725E-D5E9-A25B-BBEF-B86BCAF93042}"/>
          </ac:spMkLst>
        </pc:spChg>
      </pc:sldChg>
      <pc:sldChg chg="modSp mod">
        <pc:chgData name="LIBERATORE LUIGI" userId="ce51ad29-056d-4534-81f7-465dcea1e795" providerId="ADAL" clId="{0775EFAC-DC2E-4AFC-80C5-ABF062E3ADFD}" dt="2026-01-30T11:45:02.169" v="143" actId="14100"/>
        <pc:sldMkLst>
          <pc:docMk/>
          <pc:sldMk cId="3169790846" sldId="493"/>
        </pc:sldMkLst>
        <pc:spChg chg="mod">
          <ac:chgData name="LIBERATORE LUIGI" userId="ce51ad29-056d-4534-81f7-465dcea1e795" providerId="ADAL" clId="{0775EFAC-DC2E-4AFC-80C5-ABF062E3ADFD}" dt="2026-01-30T11:45:02.169" v="143" actId="14100"/>
          <ac:spMkLst>
            <pc:docMk/>
            <pc:sldMk cId="3169790846" sldId="493"/>
            <ac:spMk id="3" creationId="{2B1D5976-7A9F-C7D3-B447-D1EF2D6E171F}"/>
          </ac:spMkLst>
        </pc:spChg>
      </pc:sldChg>
      <pc:sldChg chg="modSp mod">
        <pc:chgData name="LIBERATORE LUIGI" userId="ce51ad29-056d-4534-81f7-465dcea1e795" providerId="ADAL" clId="{0775EFAC-DC2E-4AFC-80C5-ABF062E3ADFD}" dt="2026-01-30T11:47:49.574" v="156"/>
        <pc:sldMkLst>
          <pc:docMk/>
          <pc:sldMk cId="3186627805" sldId="494"/>
        </pc:sldMkLst>
        <pc:spChg chg="mod">
          <ac:chgData name="LIBERATORE LUIGI" userId="ce51ad29-056d-4534-81f7-465dcea1e795" providerId="ADAL" clId="{0775EFAC-DC2E-4AFC-80C5-ABF062E3ADFD}" dt="2026-01-30T11:47:49.574" v="156"/>
          <ac:spMkLst>
            <pc:docMk/>
            <pc:sldMk cId="3186627805" sldId="494"/>
            <ac:spMk id="3" creationId="{33FC66A8-5179-4036-C619-8CA10197F10A}"/>
          </ac:spMkLst>
        </pc:spChg>
      </pc:sldChg>
      <pc:sldChg chg="modSp">
        <pc:chgData name="LIBERATORE LUIGI" userId="ce51ad29-056d-4534-81f7-465dcea1e795" providerId="ADAL" clId="{0775EFAC-DC2E-4AFC-80C5-ABF062E3ADFD}" dt="2026-01-30T11:46:40.383" v="148"/>
        <pc:sldMkLst>
          <pc:docMk/>
          <pc:sldMk cId="895654628" sldId="495"/>
        </pc:sldMkLst>
        <pc:spChg chg="mod">
          <ac:chgData name="LIBERATORE LUIGI" userId="ce51ad29-056d-4534-81f7-465dcea1e795" providerId="ADAL" clId="{0775EFAC-DC2E-4AFC-80C5-ABF062E3ADFD}" dt="2026-01-30T11:46:40.383" v="148"/>
          <ac:spMkLst>
            <pc:docMk/>
            <pc:sldMk cId="895654628" sldId="495"/>
            <ac:spMk id="3" creationId="{7FA9363F-D85E-3688-4734-CE1D63293E88}"/>
          </ac:spMkLst>
        </pc:spChg>
      </pc:sldChg>
      <pc:sldChg chg="modSp mod">
        <pc:chgData name="LIBERATORE LUIGI" userId="ce51ad29-056d-4534-81f7-465dcea1e795" providerId="ADAL" clId="{0775EFAC-DC2E-4AFC-80C5-ABF062E3ADFD}" dt="2026-01-30T11:45:28.923" v="144"/>
        <pc:sldMkLst>
          <pc:docMk/>
          <pc:sldMk cId="3656311928" sldId="496"/>
        </pc:sldMkLst>
        <pc:spChg chg="mod">
          <ac:chgData name="LIBERATORE LUIGI" userId="ce51ad29-056d-4534-81f7-465dcea1e795" providerId="ADAL" clId="{0775EFAC-DC2E-4AFC-80C5-ABF062E3ADFD}" dt="2026-01-30T11:45:28.923" v="144"/>
          <ac:spMkLst>
            <pc:docMk/>
            <pc:sldMk cId="3656311928" sldId="496"/>
            <ac:spMk id="3" creationId="{AA0DD145-D718-6573-A13D-4B34FB1BBD81}"/>
          </ac:spMkLst>
        </pc:spChg>
        <pc:spChg chg="mod">
          <ac:chgData name="LIBERATORE LUIGI" userId="ce51ad29-056d-4534-81f7-465dcea1e795" providerId="ADAL" clId="{0775EFAC-DC2E-4AFC-80C5-ABF062E3ADFD}" dt="2026-01-30T11:29:12.105" v="77"/>
          <ac:spMkLst>
            <pc:docMk/>
            <pc:sldMk cId="3656311928" sldId="496"/>
            <ac:spMk id="8" creationId="{643BC361-8B38-93EE-2315-9035B9FD3EA0}"/>
          </ac:spMkLst>
        </pc:spChg>
      </pc:sldChg>
      <pc:sldChg chg="modSp">
        <pc:chgData name="LIBERATORE LUIGI" userId="ce51ad29-056d-4534-81f7-465dcea1e795" providerId="ADAL" clId="{0775EFAC-DC2E-4AFC-80C5-ABF062E3ADFD}" dt="2026-01-30T11:46:04.371" v="146"/>
        <pc:sldMkLst>
          <pc:docMk/>
          <pc:sldMk cId="1326526010" sldId="497"/>
        </pc:sldMkLst>
        <pc:spChg chg="mod">
          <ac:chgData name="LIBERATORE LUIGI" userId="ce51ad29-056d-4534-81f7-465dcea1e795" providerId="ADAL" clId="{0775EFAC-DC2E-4AFC-80C5-ABF062E3ADFD}" dt="2026-01-30T11:46:04.371" v="146"/>
          <ac:spMkLst>
            <pc:docMk/>
            <pc:sldMk cId="1326526010" sldId="497"/>
            <ac:spMk id="3" creationId="{091CF1F5-2C58-6572-937B-D58D7746E5E0}"/>
          </ac:spMkLst>
        </pc:spChg>
      </pc:sldChg>
      <pc:sldChg chg="modSp">
        <pc:chgData name="LIBERATORE LUIGI" userId="ce51ad29-056d-4534-81f7-465dcea1e795" providerId="ADAL" clId="{0775EFAC-DC2E-4AFC-80C5-ABF062E3ADFD}" dt="2026-01-30T11:46:19.993" v="147"/>
        <pc:sldMkLst>
          <pc:docMk/>
          <pc:sldMk cId="32201735" sldId="498"/>
        </pc:sldMkLst>
        <pc:spChg chg="mod">
          <ac:chgData name="LIBERATORE LUIGI" userId="ce51ad29-056d-4534-81f7-465dcea1e795" providerId="ADAL" clId="{0775EFAC-DC2E-4AFC-80C5-ABF062E3ADFD}" dt="2026-01-30T11:46:19.993" v="147"/>
          <ac:spMkLst>
            <pc:docMk/>
            <pc:sldMk cId="32201735" sldId="498"/>
            <ac:spMk id="3" creationId="{7FB96BE1-A7A5-F7D6-DDF5-4007AE34B862}"/>
          </ac:spMkLst>
        </pc:spChg>
      </pc:sldChg>
      <pc:sldChg chg="addSp modSp new mod">
        <pc:chgData name="LIBERATORE LUIGI" userId="ce51ad29-056d-4534-81f7-465dcea1e795" providerId="ADAL" clId="{0775EFAC-DC2E-4AFC-80C5-ABF062E3ADFD}" dt="2026-02-02T11:40:01.847" v="220" actId="122"/>
        <pc:sldMkLst>
          <pc:docMk/>
          <pc:sldMk cId="1243505166" sldId="499"/>
        </pc:sldMkLst>
        <pc:spChg chg="add mod">
          <ac:chgData name="LIBERATORE LUIGI" userId="ce51ad29-056d-4534-81f7-465dcea1e795" providerId="ADAL" clId="{0775EFAC-DC2E-4AFC-80C5-ABF062E3ADFD}" dt="2026-02-02T11:40:01.847" v="220" actId="122"/>
          <ac:spMkLst>
            <pc:docMk/>
            <pc:sldMk cId="1243505166" sldId="499"/>
            <ac:spMk id="6" creationId="{1588550F-313D-614B-9F59-C2E59C0ABD3F}"/>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scpndr69b24h501f\Desktop\Dir.%20Tabacchi_grafici_e_tabelle_editabili_2025.xlsx" TargetMode="Externa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it-IT" dirty="0"/>
              <a:t>Andamento del gettito ENA per settore 2021-2025 </a:t>
            </a:r>
          </a:p>
          <a:p>
            <a:pPr>
              <a:defRPr/>
            </a:pPr>
            <a:r>
              <a:rPr lang="it-IT" dirty="0"/>
              <a:t>(valori</a:t>
            </a:r>
            <a:r>
              <a:rPr lang="it-IT" baseline="0" dirty="0"/>
              <a:t> in mld)</a:t>
            </a:r>
            <a:endParaRPr lang="it-IT" dirty="0"/>
          </a:p>
        </c:rich>
      </c:tx>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it-IT"/>
        </a:p>
      </c:txPr>
    </c:title>
    <c:autoTitleDeleted val="0"/>
    <c:plotArea>
      <c:layout/>
      <c:barChart>
        <c:barDir val="col"/>
        <c:grouping val="clustered"/>
        <c:varyColors val="0"/>
        <c:ser>
          <c:idx val="0"/>
          <c:order val="0"/>
          <c:tx>
            <c:strRef>
              <c:f>Foglio1!$B$1</c:f>
              <c:strCache>
                <c:ptCount val="1"/>
                <c:pt idx="0">
                  <c:v>2021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Foglio1!$A$2:$A$5</c:f>
              <c:strCache>
                <c:ptCount val="4"/>
                <c:pt idx="0">
                  <c:v>Prodotti Energetici</c:v>
                </c:pt>
                <c:pt idx="1">
                  <c:v>Gas Naturale</c:v>
                </c:pt>
                <c:pt idx="2">
                  <c:v>Energia Elettrica</c:v>
                </c:pt>
                <c:pt idx="3">
                  <c:v>Prodotti Alcolici</c:v>
                </c:pt>
              </c:strCache>
            </c:strRef>
          </c:cat>
          <c:val>
            <c:numRef>
              <c:f>Foglio1!$B$2:$B$5</c:f>
              <c:numCache>
                <c:formatCode>General</c:formatCode>
                <c:ptCount val="4"/>
                <c:pt idx="0">
                  <c:v>24.8</c:v>
                </c:pt>
                <c:pt idx="1">
                  <c:v>3.1</c:v>
                </c:pt>
                <c:pt idx="2">
                  <c:v>2.5</c:v>
                </c:pt>
                <c:pt idx="3">
                  <c:v>1.4</c:v>
                </c:pt>
              </c:numCache>
            </c:numRef>
          </c:val>
          <c:extLst>
            <c:ext xmlns:c16="http://schemas.microsoft.com/office/drawing/2014/chart" uri="{C3380CC4-5D6E-409C-BE32-E72D297353CC}">
              <c16:uniqueId val="{00000000-5A40-4F7B-B0AA-8B782CD96683}"/>
            </c:ext>
          </c:extLst>
        </c:ser>
        <c:ser>
          <c:idx val="1"/>
          <c:order val="1"/>
          <c:tx>
            <c:strRef>
              <c:f>Foglio1!$C$1</c:f>
              <c:strCache>
                <c:ptCount val="1"/>
                <c:pt idx="0">
                  <c:v>2022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Foglio1!$A$2:$A$5</c:f>
              <c:strCache>
                <c:ptCount val="4"/>
                <c:pt idx="0">
                  <c:v>Prodotti Energetici</c:v>
                </c:pt>
                <c:pt idx="1">
                  <c:v>Gas Naturale</c:v>
                </c:pt>
                <c:pt idx="2">
                  <c:v>Energia Elettrica</c:v>
                </c:pt>
                <c:pt idx="3">
                  <c:v>Prodotti Alcolici</c:v>
                </c:pt>
              </c:strCache>
            </c:strRef>
          </c:cat>
          <c:val>
            <c:numRef>
              <c:f>Foglio1!$C$2:$C$5</c:f>
              <c:numCache>
                <c:formatCode>General</c:formatCode>
                <c:ptCount val="4"/>
                <c:pt idx="0">
                  <c:v>19.100000000000001</c:v>
                </c:pt>
                <c:pt idx="1">
                  <c:v>3.4</c:v>
                </c:pt>
                <c:pt idx="2">
                  <c:v>2.7</c:v>
                </c:pt>
                <c:pt idx="3">
                  <c:v>1.4</c:v>
                </c:pt>
              </c:numCache>
            </c:numRef>
          </c:val>
          <c:extLst>
            <c:ext xmlns:c16="http://schemas.microsoft.com/office/drawing/2014/chart" uri="{C3380CC4-5D6E-409C-BE32-E72D297353CC}">
              <c16:uniqueId val="{00000001-5A40-4F7B-B0AA-8B782CD96683}"/>
            </c:ext>
          </c:extLst>
        </c:ser>
        <c:ser>
          <c:idx val="2"/>
          <c:order val="2"/>
          <c:tx>
            <c:strRef>
              <c:f>Foglio1!$D$1</c:f>
              <c:strCache>
                <c:ptCount val="1"/>
                <c:pt idx="0">
                  <c:v>2023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Foglio1!$A$2:$A$5</c:f>
              <c:strCache>
                <c:ptCount val="4"/>
                <c:pt idx="0">
                  <c:v>Prodotti Energetici</c:v>
                </c:pt>
                <c:pt idx="1">
                  <c:v>Gas Naturale</c:v>
                </c:pt>
                <c:pt idx="2">
                  <c:v>Energia Elettrica</c:v>
                </c:pt>
                <c:pt idx="3">
                  <c:v>Prodotti Alcolici</c:v>
                </c:pt>
              </c:strCache>
            </c:strRef>
          </c:cat>
          <c:val>
            <c:numRef>
              <c:f>Foglio1!$D$2:$D$5</c:f>
              <c:numCache>
                <c:formatCode>General</c:formatCode>
                <c:ptCount val="4"/>
                <c:pt idx="0">
                  <c:v>26.2</c:v>
                </c:pt>
                <c:pt idx="1">
                  <c:v>3.1</c:v>
                </c:pt>
                <c:pt idx="2">
                  <c:v>2.6</c:v>
                </c:pt>
                <c:pt idx="3">
                  <c:v>1.4</c:v>
                </c:pt>
              </c:numCache>
            </c:numRef>
          </c:val>
          <c:extLst>
            <c:ext xmlns:c16="http://schemas.microsoft.com/office/drawing/2014/chart" uri="{C3380CC4-5D6E-409C-BE32-E72D297353CC}">
              <c16:uniqueId val="{00000002-5A40-4F7B-B0AA-8B782CD96683}"/>
            </c:ext>
          </c:extLst>
        </c:ser>
        <c:ser>
          <c:idx val="3"/>
          <c:order val="3"/>
          <c:tx>
            <c:strRef>
              <c:f>Foglio1!$E$1</c:f>
              <c:strCache>
                <c:ptCount val="1"/>
                <c:pt idx="0">
                  <c:v>2024</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Foglio1!$A$2:$A$5</c:f>
              <c:strCache>
                <c:ptCount val="4"/>
                <c:pt idx="0">
                  <c:v>Prodotti Energetici</c:v>
                </c:pt>
                <c:pt idx="1">
                  <c:v>Gas Naturale</c:v>
                </c:pt>
                <c:pt idx="2">
                  <c:v>Energia Elettrica</c:v>
                </c:pt>
                <c:pt idx="3">
                  <c:v>Prodotti Alcolici</c:v>
                </c:pt>
              </c:strCache>
            </c:strRef>
          </c:cat>
          <c:val>
            <c:numRef>
              <c:f>Foglio1!$E$2:$E$5</c:f>
              <c:numCache>
                <c:formatCode>General</c:formatCode>
                <c:ptCount val="4"/>
                <c:pt idx="0">
                  <c:v>26.3</c:v>
                </c:pt>
                <c:pt idx="1">
                  <c:v>1.9</c:v>
                </c:pt>
                <c:pt idx="2">
                  <c:v>2.2999999999999998</c:v>
                </c:pt>
                <c:pt idx="3">
                  <c:v>1.4</c:v>
                </c:pt>
              </c:numCache>
            </c:numRef>
          </c:val>
          <c:extLst>
            <c:ext xmlns:c16="http://schemas.microsoft.com/office/drawing/2014/chart" uri="{C3380CC4-5D6E-409C-BE32-E72D297353CC}">
              <c16:uniqueId val="{00000003-5A40-4F7B-B0AA-8B782CD96683}"/>
            </c:ext>
          </c:extLst>
        </c:ser>
        <c:ser>
          <c:idx val="4"/>
          <c:order val="4"/>
          <c:tx>
            <c:strRef>
              <c:f>Foglio1!$F$1</c:f>
              <c:strCache>
                <c:ptCount val="1"/>
                <c:pt idx="0">
                  <c:v>2025</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Foglio1!$A$2:$A$5</c:f>
              <c:strCache>
                <c:ptCount val="4"/>
                <c:pt idx="0">
                  <c:v>Prodotti Energetici</c:v>
                </c:pt>
                <c:pt idx="1">
                  <c:v>Gas Naturale</c:v>
                </c:pt>
                <c:pt idx="2">
                  <c:v>Energia Elettrica</c:v>
                </c:pt>
                <c:pt idx="3">
                  <c:v>Prodotti Alcolici</c:v>
                </c:pt>
              </c:strCache>
            </c:strRef>
          </c:cat>
          <c:val>
            <c:numRef>
              <c:f>Foglio1!$F$2:$F$5</c:f>
              <c:numCache>
                <c:formatCode>0.0</c:formatCode>
                <c:ptCount val="4"/>
                <c:pt idx="0">
                  <c:v>27</c:v>
                </c:pt>
                <c:pt idx="1">
                  <c:v>2.2000000000000002</c:v>
                </c:pt>
                <c:pt idx="2">
                  <c:v>2.6</c:v>
                </c:pt>
                <c:pt idx="3">
                  <c:v>1.3</c:v>
                </c:pt>
              </c:numCache>
            </c:numRef>
          </c:val>
          <c:extLst>
            <c:ext xmlns:c16="http://schemas.microsoft.com/office/drawing/2014/chart" uri="{C3380CC4-5D6E-409C-BE32-E72D297353CC}">
              <c16:uniqueId val="{00000004-5A40-4F7B-B0AA-8B782CD96683}"/>
            </c:ext>
          </c:extLst>
        </c:ser>
        <c:dLbls>
          <c:dLblPos val="inEnd"/>
          <c:showLegendKey val="0"/>
          <c:showVal val="1"/>
          <c:showCatName val="0"/>
          <c:showSerName val="0"/>
          <c:showPercent val="0"/>
          <c:showBubbleSize val="0"/>
        </c:dLbls>
        <c:gapWidth val="100"/>
        <c:overlap val="-24"/>
        <c:axId val="259437167"/>
        <c:axId val="1023693088"/>
      </c:barChart>
      <c:catAx>
        <c:axId val="259437167"/>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it-IT"/>
          </a:p>
        </c:txPr>
        <c:crossAx val="1023693088"/>
        <c:crosses val="autoZero"/>
        <c:auto val="1"/>
        <c:lblAlgn val="ctr"/>
        <c:lblOffset val="100"/>
        <c:noMultiLvlLbl val="0"/>
      </c:catAx>
      <c:valAx>
        <c:axId val="1023693088"/>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it-IT"/>
          </a:p>
        </c:txPr>
        <c:crossAx val="2594371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it-I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accent1">
        <a:lumMod val="60000"/>
        <a:lumOff val="40000"/>
      </a:schemeClr>
    </a:solidFill>
    <a:ln>
      <a:solidFill>
        <a:srgbClr val="000000"/>
      </a:solid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it-IT" dirty="0"/>
              <a:t>Andamento del gettito ENA </a:t>
            </a:r>
          </a:p>
          <a:p>
            <a:pPr>
              <a:defRPr/>
            </a:pPr>
            <a:r>
              <a:rPr lang="it-IT" dirty="0"/>
              <a:t>2021-2025</a:t>
            </a:r>
          </a:p>
        </c:rich>
      </c:tx>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it-IT"/>
        </a:p>
      </c:txPr>
    </c:title>
    <c:autoTitleDeleted val="0"/>
    <c:plotArea>
      <c:layout/>
      <c:barChart>
        <c:barDir val="col"/>
        <c:grouping val="clustered"/>
        <c:varyColors val="0"/>
        <c:ser>
          <c:idx val="0"/>
          <c:order val="0"/>
          <c:tx>
            <c:strRef>
              <c:f>Foglio1!$B$1</c:f>
              <c:strCache>
                <c:ptCount val="1"/>
                <c:pt idx="0">
                  <c:v>2021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Foglio1!$B$2</c:f>
              <c:numCache>
                <c:formatCode>General</c:formatCode>
                <c:ptCount val="1"/>
                <c:pt idx="0">
                  <c:v>31.9</c:v>
                </c:pt>
              </c:numCache>
            </c:numRef>
          </c:val>
          <c:extLst>
            <c:ext xmlns:c16="http://schemas.microsoft.com/office/drawing/2014/chart" uri="{C3380CC4-5D6E-409C-BE32-E72D297353CC}">
              <c16:uniqueId val="{00000000-EE06-4B8C-93CF-E7E14BF8CD02}"/>
            </c:ext>
          </c:extLst>
        </c:ser>
        <c:ser>
          <c:idx val="1"/>
          <c:order val="1"/>
          <c:tx>
            <c:strRef>
              <c:f>Foglio1!$C$1</c:f>
              <c:strCache>
                <c:ptCount val="1"/>
                <c:pt idx="0">
                  <c:v>2022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Foglio1!$C$2</c:f>
              <c:numCache>
                <c:formatCode>General</c:formatCode>
                <c:ptCount val="1"/>
                <c:pt idx="0">
                  <c:v>26.8</c:v>
                </c:pt>
              </c:numCache>
            </c:numRef>
          </c:val>
          <c:extLst>
            <c:ext xmlns:c16="http://schemas.microsoft.com/office/drawing/2014/chart" uri="{C3380CC4-5D6E-409C-BE32-E72D297353CC}">
              <c16:uniqueId val="{00000001-EE06-4B8C-93CF-E7E14BF8CD02}"/>
            </c:ext>
          </c:extLst>
        </c:ser>
        <c:ser>
          <c:idx val="2"/>
          <c:order val="2"/>
          <c:tx>
            <c:strRef>
              <c:f>Foglio1!$D$1</c:f>
              <c:strCache>
                <c:ptCount val="1"/>
                <c:pt idx="0">
                  <c:v>2023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Foglio1!$D$2</c:f>
              <c:numCache>
                <c:formatCode>General</c:formatCode>
                <c:ptCount val="1"/>
                <c:pt idx="0">
                  <c:v>33.4</c:v>
                </c:pt>
              </c:numCache>
            </c:numRef>
          </c:val>
          <c:extLst>
            <c:ext xmlns:c16="http://schemas.microsoft.com/office/drawing/2014/chart" uri="{C3380CC4-5D6E-409C-BE32-E72D297353CC}">
              <c16:uniqueId val="{00000002-EE06-4B8C-93CF-E7E14BF8CD02}"/>
            </c:ext>
          </c:extLst>
        </c:ser>
        <c:ser>
          <c:idx val="3"/>
          <c:order val="3"/>
          <c:tx>
            <c:strRef>
              <c:f>Foglio1!$E$1</c:f>
              <c:strCache>
                <c:ptCount val="1"/>
                <c:pt idx="0">
                  <c:v>2024</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Foglio1!$E$2</c:f>
              <c:numCache>
                <c:formatCode>General</c:formatCode>
                <c:ptCount val="1"/>
                <c:pt idx="0">
                  <c:v>33</c:v>
                </c:pt>
              </c:numCache>
            </c:numRef>
          </c:val>
          <c:extLst>
            <c:ext xmlns:c16="http://schemas.microsoft.com/office/drawing/2014/chart" uri="{C3380CC4-5D6E-409C-BE32-E72D297353CC}">
              <c16:uniqueId val="{00000003-EE06-4B8C-93CF-E7E14BF8CD02}"/>
            </c:ext>
          </c:extLst>
        </c:ser>
        <c:ser>
          <c:idx val="4"/>
          <c:order val="4"/>
          <c:tx>
            <c:strRef>
              <c:f>Foglio1!$F$1</c:f>
              <c:strCache>
                <c:ptCount val="1"/>
                <c:pt idx="0">
                  <c:v>2025</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Foglio1!$F$2</c:f>
              <c:numCache>
                <c:formatCode>0.0</c:formatCode>
                <c:ptCount val="1"/>
                <c:pt idx="0">
                  <c:v>33.299999999999997</c:v>
                </c:pt>
              </c:numCache>
            </c:numRef>
          </c:val>
          <c:extLst>
            <c:ext xmlns:c16="http://schemas.microsoft.com/office/drawing/2014/chart" uri="{C3380CC4-5D6E-409C-BE32-E72D297353CC}">
              <c16:uniqueId val="{00000004-EE06-4B8C-93CF-E7E14BF8CD02}"/>
            </c:ext>
          </c:extLst>
        </c:ser>
        <c:dLbls>
          <c:dLblPos val="inEnd"/>
          <c:showLegendKey val="0"/>
          <c:showVal val="1"/>
          <c:showCatName val="0"/>
          <c:showSerName val="0"/>
          <c:showPercent val="0"/>
          <c:showBubbleSize val="0"/>
        </c:dLbls>
        <c:gapWidth val="100"/>
        <c:overlap val="-24"/>
        <c:axId val="259437167"/>
        <c:axId val="1023693088"/>
      </c:barChart>
      <c:catAx>
        <c:axId val="259437167"/>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it-IT"/>
          </a:p>
        </c:txPr>
        <c:crossAx val="1023693088"/>
        <c:crosses val="autoZero"/>
        <c:auto val="1"/>
        <c:lblAlgn val="ctr"/>
        <c:lblOffset val="100"/>
        <c:noMultiLvlLbl val="0"/>
      </c:catAx>
      <c:valAx>
        <c:axId val="1023693088"/>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it-IT"/>
          </a:p>
        </c:txPr>
        <c:crossAx val="2594371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it-I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solidFill>
        <a:srgbClr val="000000"/>
      </a:solidFill>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Arial"/>
                <a:ea typeface="Arial"/>
                <a:cs typeface="Arial"/>
              </a:defRPr>
            </a:pPr>
            <a:r>
              <a:rPr lang="it-IT" sz="1200" b="1" i="0" u="none" strike="noStrike" baseline="0" dirty="0">
                <a:solidFill>
                  <a:schemeClr val="accent1"/>
                </a:solidFill>
                <a:latin typeface="Arial"/>
                <a:cs typeface="Arial"/>
              </a:rPr>
              <a:t>TABACCHI LAVORATI - ANDAMENTO DEL GETTITO</a:t>
            </a:r>
          </a:p>
          <a:p>
            <a:pPr>
              <a:defRPr sz="1000" b="0" i="0" u="none" strike="noStrike" baseline="0">
                <a:solidFill>
                  <a:srgbClr val="000000"/>
                </a:solidFill>
                <a:latin typeface="Arial"/>
                <a:ea typeface="Arial"/>
                <a:cs typeface="Arial"/>
              </a:defRPr>
            </a:pPr>
            <a:r>
              <a:rPr lang="it-IT" sz="1200" b="1" i="0" u="none" strike="noStrike" baseline="0" dirty="0">
                <a:solidFill>
                  <a:schemeClr val="accent1"/>
                </a:solidFill>
                <a:latin typeface="Arial"/>
                <a:cs typeface="Arial"/>
              </a:rPr>
              <a:t>ANNI 2021-2025</a:t>
            </a:r>
          </a:p>
        </c:rich>
      </c:tx>
      <c:layout>
        <c:manualLayout>
          <c:xMode val="edge"/>
          <c:yMode val="edge"/>
          <c:x val="0.24497157618163953"/>
          <c:y val="4.049358215343906E-2"/>
        </c:manualLayout>
      </c:layout>
      <c:overlay val="0"/>
      <c:spPr>
        <a:noFill/>
        <a:ln w="25400">
          <a:noFill/>
        </a:ln>
      </c:spPr>
    </c:title>
    <c:autoTitleDeleted val="0"/>
    <c:plotArea>
      <c:layout>
        <c:manualLayout>
          <c:layoutTarget val="inner"/>
          <c:xMode val="edge"/>
          <c:yMode val="edge"/>
          <c:x val="7.1411702859202047E-3"/>
          <c:y val="0.16764476983028423"/>
          <c:w val="0.92890768827952619"/>
          <c:h val="0.69329114064784381"/>
        </c:manualLayout>
      </c:layout>
      <c:barChart>
        <c:barDir val="col"/>
        <c:grouping val="clustered"/>
        <c:varyColors val="0"/>
        <c:ser>
          <c:idx val="0"/>
          <c:order val="0"/>
          <c:tx>
            <c:strRef>
              <c:f>Figura_4.VII!$E$2</c:f>
              <c:strCache>
                <c:ptCount val="1"/>
                <c:pt idx="0">
                  <c:v>I.V.A. (€)</c:v>
                </c:pt>
              </c:strCache>
            </c:strRef>
          </c:tx>
          <c:spPr>
            <a:solidFill>
              <a:schemeClr val="accent1">
                <a:lumMod val="75000"/>
              </a:schemeClr>
            </a:solidFill>
          </c:spPr>
          <c:invertIfNegative val="0"/>
          <c:dLbls>
            <c:dLbl>
              <c:idx val="0"/>
              <c:tx>
                <c:rich>
                  <a:bodyPr/>
                  <a:lstStyle/>
                  <a:p>
                    <a:r>
                      <a:rPr lang="en-US" dirty="0"/>
                      <a:t>3,5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4-C638-42F9-B229-E6E2C2CE4C3E}"/>
                </c:ext>
              </c:extLst>
            </c:dLbl>
            <c:dLbl>
              <c:idx val="1"/>
              <c:tx>
                <c:rich>
                  <a:bodyPr/>
                  <a:lstStyle/>
                  <a:p>
                    <a:r>
                      <a:rPr lang="en-US" dirty="0"/>
                      <a:t>3,6</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7-C638-42F9-B229-E6E2C2CE4C3E}"/>
                </c:ext>
              </c:extLst>
            </c:dLbl>
            <c:dLbl>
              <c:idx val="2"/>
              <c:tx>
                <c:rich>
                  <a:bodyPr/>
                  <a:lstStyle/>
                  <a:p>
                    <a:r>
                      <a:rPr lang="en-US" dirty="0"/>
                      <a:t>3,7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A-C638-42F9-B229-E6E2C2CE4C3E}"/>
                </c:ext>
              </c:extLst>
            </c:dLbl>
            <c:dLbl>
              <c:idx val="3"/>
              <c:tx>
                <c:rich>
                  <a:bodyPr/>
                  <a:lstStyle/>
                  <a:p>
                    <a:r>
                      <a:rPr lang="en-US" dirty="0"/>
                      <a:t>3,8</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D-C638-42F9-B229-E6E2C2CE4C3E}"/>
                </c:ext>
              </c:extLst>
            </c:dLbl>
            <c:dLbl>
              <c:idx val="4"/>
              <c:tx>
                <c:rich>
                  <a:bodyPr/>
                  <a:lstStyle/>
                  <a:p>
                    <a:r>
                      <a:rPr lang="en-US" dirty="0"/>
                      <a:t>3,9</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0-C638-42F9-B229-E6E2C2CE4C3E}"/>
                </c:ext>
              </c:extLst>
            </c:dLbl>
            <c:dLbl>
              <c:idx val="57"/>
              <c:tx>
                <c:rich>
                  <a:bodyPr/>
                  <a:lstStyle/>
                  <a:p>
                    <a:r>
                      <a:rPr lang="en-US" dirty="0"/>
                      <a:t>3,5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C638-42F9-B229-E6E2C2CE4C3E}"/>
                </c:ext>
              </c:extLst>
            </c:dLbl>
            <c:dLbl>
              <c:idx val="58"/>
              <c:tx>
                <c:rich>
                  <a:bodyPr/>
                  <a:lstStyle/>
                  <a:p>
                    <a:r>
                      <a:rPr lang="en-US" dirty="0"/>
                      <a:t>3,6</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C638-42F9-B229-E6E2C2CE4C3E}"/>
                </c:ext>
              </c:extLst>
            </c:dLbl>
            <c:dLbl>
              <c:idx val="59"/>
              <c:tx>
                <c:rich>
                  <a:bodyPr/>
                  <a:lstStyle/>
                  <a:p>
                    <a:r>
                      <a:rPr lang="en-US" dirty="0"/>
                      <a:t>3,7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C638-42F9-B229-E6E2C2CE4C3E}"/>
                </c:ext>
              </c:extLst>
            </c:dLbl>
            <c:dLbl>
              <c:idx val="60"/>
              <c:tx>
                <c:rich>
                  <a:bodyPr/>
                  <a:lstStyle/>
                  <a:p>
                    <a:r>
                      <a:rPr lang="en-US" dirty="0"/>
                      <a:t>3,8</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C638-42F9-B229-E6E2C2CE4C3E}"/>
                </c:ext>
              </c:extLst>
            </c:dLbl>
            <c:dLbl>
              <c:idx val="61"/>
              <c:tx>
                <c:rich>
                  <a:bodyPr/>
                  <a:lstStyle/>
                  <a:p>
                    <a:r>
                      <a:rPr lang="en-US" dirty="0"/>
                      <a:t>3,9</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C638-42F9-B229-E6E2C2CE4C3E}"/>
                </c:ext>
              </c:extLst>
            </c:dLbl>
            <c:spPr>
              <a:noFill/>
              <a:ln>
                <a:noFill/>
              </a:ln>
              <a:effectLst/>
            </c:spPr>
            <c:txPr>
              <a:bodyPr wrap="square" lIns="38100" tIns="19050" rIns="38100" bIns="19050" anchor="ctr">
                <a:spAutoFit/>
              </a:bodyPr>
              <a:lstStyle/>
              <a:p>
                <a:pPr>
                  <a:defRPr b="1"/>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Figura_4.VII!$A$22:$A$26</c:f>
              <c:numCache>
                <c:formatCode>General</c:formatCode>
                <c:ptCount val="5"/>
                <c:pt idx="0">
                  <c:v>2021</c:v>
                </c:pt>
                <c:pt idx="1">
                  <c:v>2022</c:v>
                </c:pt>
                <c:pt idx="2">
                  <c:v>2023</c:v>
                </c:pt>
                <c:pt idx="3">
                  <c:v>2024</c:v>
                </c:pt>
                <c:pt idx="4">
                  <c:v>2025</c:v>
                </c:pt>
              </c:numCache>
              <c:extLst/>
            </c:numRef>
          </c:cat>
          <c:val>
            <c:numRef>
              <c:f>Figura_4.VII!$E$22:$E$26</c:f>
              <c:numCache>
                <c:formatCode>#,##0.00</c:formatCode>
                <c:ptCount val="5"/>
                <c:pt idx="0">
                  <c:v>3547606605.759851</c:v>
                </c:pt>
                <c:pt idx="1">
                  <c:v>3650786060.8453498</c:v>
                </c:pt>
                <c:pt idx="2">
                  <c:v>3725690820.70718</c:v>
                </c:pt>
                <c:pt idx="3">
                  <c:v>3842744164.5816002</c:v>
                </c:pt>
                <c:pt idx="4">
                  <c:v>3946348765.9594898</c:v>
                </c:pt>
              </c:numCache>
              <c:extLst/>
            </c:numRef>
          </c:val>
          <c:extLst>
            <c:ext xmlns:c16="http://schemas.microsoft.com/office/drawing/2014/chart" uri="{C3380CC4-5D6E-409C-BE32-E72D297353CC}">
              <c16:uniqueId val="{00000005-C638-42F9-B229-E6E2C2CE4C3E}"/>
            </c:ext>
          </c:extLst>
        </c:ser>
        <c:ser>
          <c:idx val="2"/>
          <c:order val="1"/>
          <c:tx>
            <c:strRef>
              <c:f>Figura_4.VII!$D$2</c:f>
              <c:strCache>
                <c:ptCount val="1"/>
                <c:pt idx="0">
                  <c:v>ACCISA (€)</c:v>
                </c:pt>
              </c:strCache>
            </c:strRef>
          </c:tx>
          <c:spPr>
            <a:solidFill>
              <a:schemeClr val="accent2">
                <a:lumMod val="60000"/>
                <a:lumOff val="40000"/>
              </a:schemeClr>
            </a:solidFill>
          </c:spPr>
          <c:invertIfNegative val="0"/>
          <c:dLbls>
            <c:dLbl>
              <c:idx val="0"/>
              <c:tx>
                <c:rich>
                  <a:bodyPr/>
                  <a:lstStyle/>
                  <a:p>
                    <a:r>
                      <a:rPr lang="en-US" dirty="0"/>
                      <a:t>10,8</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5-C638-42F9-B229-E6E2C2CE4C3E}"/>
                </c:ext>
              </c:extLst>
            </c:dLbl>
            <c:dLbl>
              <c:idx val="1"/>
              <c:tx>
                <c:rich>
                  <a:bodyPr/>
                  <a:lstStyle/>
                  <a:p>
                    <a:r>
                      <a:rPr lang="en-US" dirty="0"/>
                      <a:t>10,9</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8-C638-42F9-B229-E6E2C2CE4C3E}"/>
                </c:ext>
              </c:extLst>
            </c:dLbl>
            <c:dLbl>
              <c:idx val="2"/>
              <c:tx>
                <c:rich>
                  <a:bodyPr/>
                  <a:lstStyle/>
                  <a:p>
                    <a:r>
                      <a:rPr lang="en-US" dirty="0"/>
                      <a:t>11,0</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B-C638-42F9-B229-E6E2C2CE4C3E}"/>
                </c:ext>
              </c:extLst>
            </c:dLbl>
            <c:dLbl>
              <c:idx val="3"/>
              <c:tx>
                <c:rich>
                  <a:bodyPr/>
                  <a:lstStyle/>
                  <a:p>
                    <a:r>
                      <a:rPr lang="en-US" dirty="0"/>
                      <a:t>11,4</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E-C638-42F9-B229-E6E2C2CE4C3E}"/>
                </c:ext>
              </c:extLst>
            </c:dLbl>
            <c:dLbl>
              <c:idx val="4"/>
              <c:tx>
                <c:rich>
                  <a:bodyPr/>
                  <a:lstStyle/>
                  <a:p>
                    <a:r>
                      <a:rPr lang="en-US" dirty="0"/>
                      <a:t>11,5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1-C638-42F9-B229-E6E2C2CE4C3E}"/>
                </c:ext>
              </c:extLst>
            </c:dLbl>
            <c:dLbl>
              <c:idx val="39"/>
              <c:tx>
                <c:rich>
                  <a:bodyPr/>
                  <a:lstStyle/>
                  <a:p>
                    <a:r>
                      <a:rPr lang="en-US" dirty="0"/>
                      <a:t>8,0</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C638-42F9-B229-E6E2C2CE4C3E}"/>
                </c:ext>
              </c:extLst>
            </c:dLbl>
            <c:dLbl>
              <c:idx val="57"/>
              <c:tx>
                <c:rich>
                  <a:bodyPr/>
                  <a:lstStyle/>
                  <a:p>
                    <a:r>
                      <a:rPr lang="en-US" dirty="0"/>
                      <a:t>10,8</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C638-42F9-B229-E6E2C2CE4C3E}"/>
                </c:ext>
              </c:extLst>
            </c:dLbl>
            <c:dLbl>
              <c:idx val="58"/>
              <c:tx>
                <c:rich>
                  <a:bodyPr/>
                  <a:lstStyle/>
                  <a:p>
                    <a:r>
                      <a:rPr lang="en-US" dirty="0"/>
                      <a:t>10,9</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C638-42F9-B229-E6E2C2CE4C3E}"/>
                </c:ext>
              </c:extLst>
            </c:dLbl>
            <c:dLbl>
              <c:idx val="59"/>
              <c:tx>
                <c:rich>
                  <a:bodyPr/>
                  <a:lstStyle/>
                  <a:p>
                    <a:r>
                      <a:rPr lang="en-US" dirty="0"/>
                      <a:t>11,0</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C638-42F9-B229-E6E2C2CE4C3E}"/>
                </c:ext>
              </c:extLst>
            </c:dLbl>
            <c:dLbl>
              <c:idx val="60"/>
              <c:tx>
                <c:rich>
                  <a:bodyPr/>
                  <a:lstStyle/>
                  <a:p>
                    <a:r>
                      <a:rPr lang="en-US" dirty="0"/>
                      <a:t>11,4</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C638-42F9-B229-E6E2C2CE4C3E}"/>
                </c:ext>
              </c:extLst>
            </c:dLbl>
            <c:dLbl>
              <c:idx val="61"/>
              <c:tx>
                <c:rich>
                  <a:bodyPr/>
                  <a:lstStyle/>
                  <a:p>
                    <a:r>
                      <a:rPr lang="en-US" dirty="0"/>
                      <a:t>11,5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C638-42F9-B229-E6E2C2CE4C3E}"/>
                </c:ext>
              </c:extLst>
            </c:dLbl>
            <c:spPr>
              <a:noFill/>
              <a:ln>
                <a:noFill/>
              </a:ln>
              <a:effectLst/>
            </c:spPr>
            <c:txPr>
              <a:bodyPr wrap="square" lIns="38100" tIns="19050" rIns="38100" bIns="19050" anchor="ctr">
                <a:spAutoFit/>
              </a:bodyPr>
              <a:lstStyle/>
              <a:p>
                <a:pPr>
                  <a:defRPr b="1"/>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Figura_4.VII!$A$22:$A$26</c:f>
              <c:numCache>
                <c:formatCode>General</c:formatCode>
                <c:ptCount val="5"/>
                <c:pt idx="0">
                  <c:v>2021</c:v>
                </c:pt>
                <c:pt idx="1">
                  <c:v>2022</c:v>
                </c:pt>
                <c:pt idx="2">
                  <c:v>2023</c:v>
                </c:pt>
                <c:pt idx="3">
                  <c:v>2024</c:v>
                </c:pt>
                <c:pt idx="4">
                  <c:v>2025</c:v>
                </c:pt>
              </c:numCache>
              <c:extLst/>
            </c:numRef>
          </c:cat>
          <c:val>
            <c:numRef>
              <c:f>Figura_4.VII!$D$22:$D$26</c:f>
              <c:numCache>
                <c:formatCode>#,##0.00</c:formatCode>
                <c:ptCount val="5"/>
                <c:pt idx="0">
                  <c:v>10793596878.47422</c:v>
                </c:pt>
                <c:pt idx="1">
                  <c:v>10875534183.4932</c:v>
                </c:pt>
                <c:pt idx="2">
                  <c:v>11001324050.0874</c:v>
                </c:pt>
                <c:pt idx="3">
                  <c:v>11383518532.1376</c:v>
                </c:pt>
                <c:pt idx="4">
                  <c:v>11517918588.963301</c:v>
                </c:pt>
              </c:numCache>
              <c:extLst/>
            </c:numRef>
          </c:val>
          <c:extLst>
            <c:ext xmlns:c16="http://schemas.microsoft.com/office/drawing/2014/chart" uri="{C3380CC4-5D6E-409C-BE32-E72D297353CC}">
              <c16:uniqueId val="{0000000C-C638-42F9-B229-E6E2C2CE4C3E}"/>
            </c:ext>
          </c:extLst>
        </c:ser>
        <c:ser>
          <c:idx val="1"/>
          <c:order val="2"/>
          <c:tx>
            <c:strRef>
              <c:f>Figura_4.VII!$F$2</c:f>
              <c:strCache>
                <c:ptCount val="1"/>
                <c:pt idx="0">
                  <c:v>ACCISA + IVA</c:v>
                </c:pt>
              </c:strCache>
            </c:strRef>
          </c:tx>
          <c:spPr>
            <a:solidFill>
              <a:srgbClr val="FFC000"/>
            </a:solidFill>
          </c:spPr>
          <c:invertIfNegative val="0"/>
          <c:dLbls>
            <c:dLbl>
              <c:idx val="0"/>
              <c:tx>
                <c:rich>
                  <a:bodyPr/>
                  <a:lstStyle/>
                  <a:p>
                    <a:r>
                      <a:rPr lang="en-US" dirty="0"/>
                      <a:t>14,3</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6-C638-42F9-B229-E6E2C2CE4C3E}"/>
                </c:ext>
              </c:extLst>
            </c:dLbl>
            <c:dLbl>
              <c:idx val="1"/>
              <c:tx>
                <c:rich>
                  <a:bodyPr/>
                  <a:lstStyle/>
                  <a:p>
                    <a:r>
                      <a:rPr lang="en-US" dirty="0"/>
                      <a:t>14,5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9-C638-42F9-B229-E6E2C2CE4C3E}"/>
                </c:ext>
              </c:extLst>
            </c:dLbl>
            <c:dLbl>
              <c:idx val="2"/>
              <c:tx>
                <c:rich>
                  <a:bodyPr/>
                  <a:lstStyle/>
                  <a:p>
                    <a:r>
                      <a:rPr lang="en-US" dirty="0"/>
                      <a:t>14,7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C-C638-42F9-B229-E6E2C2CE4C3E}"/>
                </c:ext>
              </c:extLst>
            </c:dLbl>
            <c:dLbl>
              <c:idx val="3"/>
              <c:tx>
                <c:rich>
                  <a:bodyPr/>
                  <a:lstStyle/>
                  <a:p>
                    <a:r>
                      <a:rPr lang="en-US" dirty="0"/>
                      <a:t>15,2</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F-C638-42F9-B229-E6E2C2CE4C3E}"/>
                </c:ext>
              </c:extLst>
            </c:dLbl>
            <c:dLbl>
              <c:idx val="4"/>
              <c:tx>
                <c:rich>
                  <a:bodyPr/>
                  <a:lstStyle/>
                  <a:p>
                    <a:r>
                      <a:rPr lang="en-US" dirty="0"/>
                      <a:t>15,4</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2-C638-42F9-B229-E6E2C2CE4C3E}"/>
                </c:ext>
              </c:extLst>
            </c:dLbl>
            <c:dLbl>
              <c:idx val="39"/>
              <c:tx>
                <c:rich>
                  <a:bodyPr/>
                  <a:lstStyle/>
                  <a:p>
                    <a:r>
                      <a:rPr lang="en-US" dirty="0"/>
                      <a:t>10,4</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C638-42F9-B229-E6E2C2CE4C3E}"/>
                </c:ext>
              </c:extLst>
            </c:dLbl>
            <c:dLbl>
              <c:idx val="57"/>
              <c:tx>
                <c:rich>
                  <a:bodyPr/>
                  <a:lstStyle/>
                  <a:p>
                    <a:r>
                      <a:rPr lang="en-US" dirty="0"/>
                      <a:t>14,3</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E-C638-42F9-B229-E6E2C2CE4C3E}"/>
                </c:ext>
              </c:extLst>
            </c:dLbl>
            <c:dLbl>
              <c:idx val="58"/>
              <c:tx>
                <c:rich>
                  <a:bodyPr/>
                  <a:lstStyle/>
                  <a:p>
                    <a:r>
                      <a:rPr lang="en-US" dirty="0"/>
                      <a:t>14,5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F-C638-42F9-B229-E6E2C2CE4C3E}"/>
                </c:ext>
              </c:extLst>
            </c:dLbl>
            <c:dLbl>
              <c:idx val="59"/>
              <c:tx>
                <c:rich>
                  <a:bodyPr/>
                  <a:lstStyle/>
                  <a:p>
                    <a:r>
                      <a:rPr lang="en-US" dirty="0"/>
                      <a:t>14,7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0-C638-42F9-B229-E6E2C2CE4C3E}"/>
                </c:ext>
              </c:extLst>
            </c:dLbl>
            <c:dLbl>
              <c:idx val="60"/>
              <c:tx>
                <c:rich>
                  <a:bodyPr/>
                  <a:lstStyle/>
                  <a:p>
                    <a:r>
                      <a:rPr lang="en-US" dirty="0"/>
                      <a:t>15,2</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1-C638-42F9-B229-E6E2C2CE4C3E}"/>
                </c:ext>
              </c:extLst>
            </c:dLbl>
            <c:dLbl>
              <c:idx val="61"/>
              <c:tx>
                <c:rich>
                  <a:bodyPr/>
                  <a:lstStyle/>
                  <a:p>
                    <a:r>
                      <a:rPr lang="en-US" dirty="0"/>
                      <a:t>15,4</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2-C638-42F9-B229-E6E2C2CE4C3E}"/>
                </c:ext>
              </c:extLst>
            </c:dLbl>
            <c:spPr>
              <a:noFill/>
              <a:ln>
                <a:noFill/>
              </a:ln>
              <a:effectLst/>
            </c:spPr>
            <c:txPr>
              <a:bodyPr wrap="square" lIns="38100" tIns="19050" rIns="38100" bIns="19050" anchor="ctr">
                <a:spAutoFit/>
              </a:bodyPr>
              <a:lstStyle/>
              <a:p>
                <a:pPr>
                  <a:defRPr b="1"/>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Figura_4.VII!$A$22:$A$26</c:f>
              <c:numCache>
                <c:formatCode>General</c:formatCode>
                <c:ptCount val="5"/>
                <c:pt idx="0">
                  <c:v>2021</c:v>
                </c:pt>
                <c:pt idx="1">
                  <c:v>2022</c:v>
                </c:pt>
                <c:pt idx="2">
                  <c:v>2023</c:v>
                </c:pt>
                <c:pt idx="3">
                  <c:v>2024</c:v>
                </c:pt>
                <c:pt idx="4">
                  <c:v>2025</c:v>
                </c:pt>
              </c:numCache>
              <c:extLst/>
            </c:numRef>
          </c:cat>
          <c:val>
            <c:numRef>
              <c:f>Figura_4.VII!$F$22:$F$26</c:f>
              <c:numCache>
                <c:formatCode>#,##0.00</c:formatCode>
                <c:ptCount val="5"/>
                <c:pt idx="0">
                  <c:v>14341203484.234072</c:v>
                </c:pt>
                <c:pt idx="1">
                  <c:v>14526320244.338551</c:v>
                </c:pt>
                <c:pt idx="2">
                  <c:v>14727014870.79458</c:v>
                </c:pt>
                <c:pt idx="3">
                  <c:v>15226262696.7192</c:v>
                </c:pt>
                <c:pt idx="4">
                  <c:v>15464267354.922791</c:v>
                </c:pt>
              </c:numCache>
              <c:extLst/>
            </c:numRef>
          </c:val>
          <c:extLst>
            <c:ext xmlns:c16="http://schemas.microsoft.com/office/drawing/2014/chart" uri="{C3380CC4-5D6E-409C-BE32-E72D297353CC}">
              <c16:uniqueId val="{00000013-C638-42F9-B229-E6E2C2CE4C3E}"/>
            </c:ext>
          </c:extLst>
        </c:ser>
        <c:dLbls>
          <c:showLegendKey val="0"/>
          <c:showVal val="0"/>
          <c:showCatName val="0"/>
          <c:showSerName val="0"/>
          <c:showPercent val="0"/>
          <c:showBubbleSize val="0"/>
        </c:dLbls>
        <c:gapWidth val="150"/>
        <c:axId val="97718656"/>
        <c:axId val="97720960"/>
      </c:barChart>
      <c:catAx>
        <c:axId val="97718656"/>
        <c:scaling>
          <c:orientation val="minMax"/>
        </c:scaling>
        <c:delete val="0"/>
        <c:axPos val="b"/>
        <c:numFmt formatCode="General" sourceLinked="1"/>
        <c:majorTickMark val="none"/>
        <c:minorTickMark val="none"/>
        <c:tickLblPos val="nextTo"/>
        <c:spPr>
          <a:ln w="25400">
            <a:solidFill>
              <a:srgbClr val="800000"/>
            </a:solidFill>
            <a:prstDash val="solid"/>
          </a:ln>
        </c:spPr>
        <c:txPr>
          <a:bodyPr rot="0" vert="horz"/>
          <a:lstStyle/>
          <a:p>
            <a:pPr>
              <a:defRPr sz="1000" b="1" i="0" u="none" strike="noStrike" baseline="0">
                <a:solidFill>
                  <a:srgbClr val="000000"/>
                </a:solidFill>
                <a:latin typeface="Arial"/>
                <a:ea typeface="Arial"/>
                <a:cs typeface="Arial"/>
              </a:defRPr>
            </a:pPr>
            <a:endParaRPr lang="it-IT"/>
          </a:p>
        </c:txPr>
        <c:crossAx val="97720960"/>
        <c:crosses val="autoZero"/>
        <c:auto val="1"/>
        <c:lblAlgn val="ctr"/>
        <c:lblOffset val="100"/>
        <c:noMultiLvlLbl val="0"/>
      </c:catAx>
      <c:valAx>
        <c:axId val="97720960"/>
        <c:scaling>
          <c:orientation val="minMax"/>
        </c:scaling>
        <c:delete val="0"/>
        <c:axPos val="l"/>
        <c:numFmt formatCode="#,##0.00" sourceLinked="1"/>
        <c:majorTickMark val="none"/>
        <c:minorTickMark val="none"/>
        <c:tickLblPos val="none"/>
        <c:spPr>
          <a:ln w="9525">
            <a:noFill/>
          </a:ln>
        </c:spPr>
        <c:crossAx val="97718656"/>
        <c:crosses val="autoZero"/>
        <c:crossBetween val="between"/>
        <c:dispUnits>
          <c:builtInUnit val="millions"/>
        </c:dispUnits>
      </c:valAx>
      <c:spPr>
        <a:solidFill>
          <a:schemeClr val="bg1">
            <a:lumMod val="60000"/>
            <a:lumOff val="40000"/>
          </a:schemeClr>
        </a:solidFill>
        <a:ln w="25400">
          <a:noFill/>
        </a:ln>
      </c:spPr>
    </c:plotArea>
    <c:legend>
      <c:legendPos val="r"/>
      <c:layout>
        <c:manualLayout>
          <c:xMode val="edge"/>
          <c:yMode val="edge"/>
          <c:x val="0.26522873798663077"/>
          <c:y val="0.91207293468464512"/>
          <c:w val="0.44697883178666342"/>
          <c:h val="8.7927065315354894E-2"/>
        </c:manualLayout>
      </c:layout>
      <c:overlay val="0"/>
      <c:txPr>
        <a:bodyPr/>
        <a:lstStyle/>
        <a:p>
          <a:pPr>
            <a:defRPr sz="920" b="1" i="0" u="none" strike="noStrike" baseline="0">
              <a:solidFill>
                <a:srgbClr val="000000"/>
              </a:solidFill>
              <a:latin typeface="Arial"/>
              <a:ea typeface="Arial"/>
              <a:cs typeface="Arial"/>
            </a:defRPr>
          </a:pPr>
          <a:endParaRPr lang="it-IT"/>
        </a:p>
      </c:txPr>
    </c:legend>
    <c:plotVisOnly val="1"/>
    <c:dispBlanksAs val="gap"/>
    <c:showDLblsOverMax val="0"/>
  </c:chart>
  <c:spPr>
    <a:solidFill>
      <a:srgbClr val="FFFFFF"/>
    </a:solidFill>
    <a:ln w="9525">
      <a:noFill/>
    </a:ln>
  </c:spPr>
  <c:txPr>
    <a:bodyPr/>
    <a:lstStyle/>
    <a:p>
      <a:pPr>
        <a:defRPr sz="1000" b="0" i="0" u="none" strike="noStrike" baseline="0">
          <a:solidFill>
            <a:srgbClr val="000000"/>
          </a:solidFill>
          <a:latin typeface="Arial"/>
          <a:ea typeface="Arial"/>
          <a:cs typeface="Arial"/>
        </a:defRPr>
      </a:pPr>
      <a:endParaRPr lang="it-IT"/>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it-IT" dirty="0"/>
              <a:t>Andamento del gettito TABACCHI </a:t>
            </a:r>
          </a:p>
          <a:p>
            <a:pPr>
              <a:defRPr/>
            </a:pPr>
            <a:r>
              <a:rPr lang="it-IT" dirty="0"/>
              <a:t>2021-2025</a:t>
            </a:r>
          </a:p>
        </c:rich>
      </c:tx>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it-IT"/>
        </a:p>
      </c:txPr>
    </c:title>
    <c:autoTitleDeleted val="0"/>
    <c:plotArea>
      <c:layout/>
      <c:barChart>
        <c:barDir val="col"/>
        <c:grouping val="clustered"/>
        <c:varyColors val="0"/>
        <c:ser>
          <c:idx val="0"/>
          <c:order val="0"/>
          <c:tx>
            <c:strRef>
              <c:f>Foglio1!$B$1</c:f>
              <c:strCache>
                <c:ptCount val="1"/>
                <c:pt idx="0">
                  <c:v>2021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Foglio1!$B$2</c:f>
              <c:numCache>
                <c:formatCode>General</c:formatCode>
                <c:ptCount val="1"/>
                <c:pt idx="0">
                  <c:v>14.3</c:v>
                </c:pt>
              </c:numCache>
            </c:numRef>
          </c:val>
          <c:extLst>
            <c:ext xmlns:c16="http://schemas.microsoft.com/office/drawing/2014/chart" uri="{C3380CC4-5D6E-409C-BE32-E72D297353CC}">
              <c16:uniqueId val="{00000000-EE06-4B8C-93CF-E7E14BF8CD02}"/>
            </c:ext>
          </c:extLst>
        </c:ser>
        <c:ser>
          <c:idx val="1"/>
          <c:order val="1"/>
          <c:tx>
            <c:strRef>
              <c:f>Foglio1!$C$1</c:f>
              <c:strCache>
                <c:ptCount val="1"/>
                <c:pt idx="0">
                  <c:v>2022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Foglio1!$C$2</c:f>
              <c:numCache>
                <c:formatCode>General</c:formatCode>
                <c:ptCount val="1"/>
                <c:pt idx="0">
                  <c:v>14.5</c:v>
                </c:pt>
              </c:numCache>
            </c:numRef>
          </c:val>
          <c:extLst>
            <c:ext xmlns:c16="http://schemas.microsoft.com/office/drawing/2014/chart" uri="{C3380CC4-5D6E-409C-BE32-E72D297353CC}">
              <c16:uniqueId val="{00000001-EE06-4B8C-93CF-E7E14BF8CD02}"/>
            </c:ext>
          </c:extLst>
        </c:ser>
        <c:ser>
          <c:idx val="2"/>
          <c:order val="2"/>
          <c:tx>
            <c:strRef>
              <c:f>Foglio1!$D$1</c:f>
              <c:strCache>
                <c:ptCount val="1"/>
                <c:pt idx="0">
                  <c:v>2023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Foglio1!$D$2</c:f>
              <c:numCache>
                <c:formatCode>General</c:formatCode>
                <c:ptCount val="1"/>
                <c:pt idx="0">
                  <c:v>14.7</c:v>
                </c:pt>
              </c:numCache>
            </c:numRef>
          </c:val>
          <c:extLst>
            <c:ext xmlns:c16="http://schemas.microsoft.com/office/drawing/2014/chart" uri="{C3380CC4-5D6E-409C-BE32-E72D297353CC}">
              <c16:uniqueId val="{00000002-EE06-4B8C-93CF-E7E14BF8CD02}"/>
            </c:ext>
          </c:extLst>
        </c:ser>
        <c:ser>
          <c:idx val="3"/>
          <c:order val="3"/>
          <c:tx>
            <c:strRef>
              <c:f>Foglio1!$E$1</c:f>
              <c:strCache>
                <c:ptCount val="1"/>
                <c:pt idx="0">
                  <c:v>2024</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Foglio1!$E$2</c:f>
              <c:numCache>
                <c:formatCode>General</c:formatCode>
                <c:ptCount val="1"/>
                <c:pt idx="0">
                  <c:v>15.2</c:v>
                </c:pt>
              </c:numCache>
            </c:numRef>
          </c:val>
          <c:extLst>
            <c:ext xmlns:c16="http://schemas.microsoft.com/office/drawing/2014/chart" uri="{C3380CC4-5D6E-409C-BE32-E72D297353CC}">
              <c16:uniqueId val="{00000003-EE06-4B8C-93CF-E7E14BF8CD02}"/>
            </c:ext>
          </c:extLst>
        </c:ser>
        <c:ser>
          <c:idx val="4"/>
          <c:order val="4"/>
          <c:tx>
            <c:strRef>
              <c:f>Foglio1!$F$1</c:f>
              <c:strCache>
                <c:ptCount val="1"/>
                <c:pt idx="0">
                  <c:v>2025</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it-I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Foglio1!$A$2</c:f>
              <c:strCache>
                <c:ptCount val="1"/>
                <c:pt idx="0">
                  <c:v>valori espressi in mld</c:v>
                </c:pt>
              </c:strCache>
            </c:strRef>
          </c:cat>
          <c:val>
            <c:numRef>
              <c:f>Foglio1!$F$2</c:f>
              <c:numCache>
                <c:formatCode>0.0</c:formatCode>
                <c:ptCount val="1"/>
                <c:pt idx="0">
                  <c:v>15.4</c:v>
                </c:pt>
              </c:numCache>
            </c:numRef>
          </c:val>
          <c:extLst>
            <c:ext xmlns:c16="http://schemas.microsoft.com/office/drawing/2014/chart" uri="{C3380CC4-5D6E-409C-BE32-E72D297353CC}">
              <c16:uniqueId val="{00000004-EE06-4B8C-93CF-E7E14BF8CD02}"/>
            </c:ext>
          </c:extLst>
        </c:ser>
        <c:dLbls>
          <c:dLblPos val="inEnd"/>
          <c:showLegendKey val="0"/>
          <c:showVal val="1"/>
          <c:showCatName val="0"/>
          <c:showSerName val="0"/>
          <c:showPercent val="0"/>
          <c:showBubbleSize val="0"/>
        </c:dLbls>
        <c:gapWidth val="100"/>
        <c:overlap val="-24"/>
        <c:axId val="259437167"/>
        <c:axId val="1023693088"/>
      </c:barChart>
      <c:catAx>
        <c:axId val="259437167"/>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it-IT"/>
          </a:p>
        </c:txPr>
        <c:crossAx val="1023693088"/>
        <c:crosses val="autoZero"/>
        <c:auto val="1"/>
        <c:lblAlgn val="ctr"/>
        <c:lblOffset val="100"/>
        <c:noMultiLvlLbl val="0"/>
      </c:catAx>
      <c:valAx>
        <c:axId val="1023693088"/>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it-IT"/>
          </a:p>
        </c:txPr>
        <c:crossAx val="259437167"/>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it-I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2" y="0"/>
            <a:ext cx="2946346" cy="495508"/>
          </a:xfrm>
          <a:prstGeom prst="rect">
            <a:avLst/>
          </a:prstGeom>
        </p:spPr>
        <p:txBody>
          <a:bodyPr vert="horz" lIns="91074" tIns="45537" rIns="91074" bIns="45537" rtlCol="0"/>
          <a:lstStyle>
            <a:lvl1pPr algn="l">
              <a:defRPr sz="1200"/>
            </a:lvl1pPr>
          </a:lstStyle>
          <a:p>
            <a:endParaRPr lang="it-IT"/>
          </a:p>
        </p:txBody>
      </p:sp>
      <p:sp>
        <p:nvSpPr>
          <p:cNvPr id="3" name="Segnaposto data 2"/>
          <p:cNvSpPr>
            <a:spLocks noGrp="1"/>
          </p:cNvSpPr>
          <p:nvPr>
            <p:ph type="dt" idx="1"/>
          </p:nvPr>
        </p:nvSpPr>
        <p:spPr>
          <a:xfrm>
            <a:off x="3851345" y="0"/>
            <a:ext cx="2946346" cy="495508"/>
          </a:xfrm>
          <a:prstGeom prst="rect">
            <a:avLst/>
          </a:prstGeom>
        </p:spPr>
        <p:txBody>
          <a:bodyPr vert="horz" lIns="91074" tIns="45537" rIns="91074" bIns="45537" rtlCol="0"/>
          <a:lstStyle>
            <a:lvl1pPr algn="r">
              <a:defRPr sz="1200"/>
            </a:lvl1pPr>
          </a:lstStyle>
          <a:p>
            <a:fld id="{8DBE05CD-C8AC-4E2F-B846-DD0435C0539D}" type="datetimeFigureOut">
              <a:rPr lang="it-IT" smtClean="0"/>
              <a:t>02/02/2026</a:t>
            </a:fld>
            <a:endParaRPr lang="it-IT"/>
          </a:p>
        </p:txBody>
      </p:sp>
      <p:sp>
        <p:nvSpPr>
          <p:cNvPr id="4" name="Segnaposto immagine diapositiva 3"/>
          <p:cNvSpPr>
            <a:spLocks noGrp="1" noRot="1" noChangeAspect="1"/>
          </p:cNvSpPr>
          <p:nvPr>
            <p:ph type="sldImg" idx="2"/>
          </p:nvPr>
        </p:nvSpPr>
        <p:spPr>
          <a:xfrm>
            <a:off x="438150" y="1235075"/>
            <a:ext cx="5922963" cy="3332163"/>
          </a:xfrm>
          <a:prstGeom prst="rect">
            <a:avLst/>
          </a:prstGeom>
          <a:noFill/>
          <a:ln w="12700">
            <a:solidFill>
              <a:prstClr val="black"/>
            </a:solidFill>
          </a:ln>
        </p:spPr>
        <p:txBody>
          <a:bodyPr vert="horz" lIns="91074" tIns="45537" rIns="91074" bIns="45537" rtlCol="0" anchor="ctr"/>
          <a:lstStyle/>
          <a:p>
            <a:endParaRPr lang="it-IT"/>
          </a:p>
        </p:txBody>
      </p:sp>
      <p:sp>
        <p:nvSpPr>
          <p:cNvPr id="5" name="Segnaposto note 4"/>
          <p:cNvSpPr>
            <a:spLocks noGrp="1"/>
          </p:cNvSpPr>
          <p:nvPr>
            <p:ph type="body" sz="quarter" idx="3"/>
          </p:nvPr>
        </p:nvSpPr>
        <p:spPr>
          <a:xfrm>
            <a:off x="679927" y="4752748"/>
            <a:ext cx="5439410" cy="3888611"/>
          </a:xfrm>
          <a:prstGeom prst="rect">
            <a:avLst/>
          </a:prstGeom>
        </p:spPr>
        <p:txBody>
          <a:bodyPr vert="horz" lIns="91074" tIns="45537" rIns="91074" bIns="45537"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2" y="9380334"/>
            <a:ext cx="2946346" cy="495507"/>
          </a:xfrm>
          <a:prstGeom prst="rect">
            <a:avLst/>
          </a:prstGeom>
        </p:spPr>
        <p:txBody>
          <a:bodyPr vert="horz" lIns="91074" tIns="45537" rIns="91074" bIns="45537" rtlCol="0" anchor="b"/>
          <a:lstStyle>
            <a:lvl1pPr algn="l">
              <a:defRPr sz="1200"/>
            </a:lvl1pPr>
          </a:lstStyle>
          <a:p>
            <a:endParaRPr lang="it-IT"/>
          </a:p>
        </p:txBody>
      </p:sp>
      <p:sp>
        <p:nvSpPr>
          <p:cNvPr id="7" name="Segnaposto numero diapositiva 6"/>
          <p:cNvSpPr>
            <a:spLocks noGrp="1"/>
          </p:cNvSpPr>
          <p:nvPr>
            <p:ph type="sldNum" sz="quarter" idx="5"/>
          </p:nvPr>
        </p:nvSpPr>
        <p:spPr>
          <a:xfrm>
            <a:off x="3851345" y="9380334"/>
            <a:ext cx="2946346" cy="495507"/>
          </a:xfrm>
          <a:prstGeom prst="rect">
            <a:avLst/>
          </a:prstGeom>
        </p:spPr>
        <p:txBody>
          <a:bodyPr vert="horz" lIns="91074" tIns="45537" rIns="91074" bIns="45537" rtlCol="0" anchor="b"/>
          <a:lstStyle>
            <a:lvl1pPr algn="r">
              <a:defRPr sz="1200"/>
            </a:lvl1pPr>
          </a:lstStyle>
          <a:p>
            <a:fld id="{0BC1F43D-8CE8-4A83-A0FE-222E3E355A43}" type="slidenum">
              <a:rPr lang="it-IT" smtClean="0"/>
              <a:t>‹N›</a:t>
            </a:fld>
            <a:endParaRPr lang="it-IT"/>
          </a:p>
        </p:txBody>
      </p:sp>
    </p:spTree>
    <p:extLst>
      <p:ext uri="{BB962C8B-B14F-4D97-AF65-F5344CB8AC3E}">
        <p14:creationId xmlns:p14="http://schemas.microsoft.com/office/powerpoint/2010/main" val="1040307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Pr>
        <a:solidFill>
          <a:srgbClr val="003399"/>
        </a:solidFill>
        <a:effectLst/>
      </p:bgPr>
    </p:bg>
    <p:spTree>
      <p:nvGrpSpPr>
        <p:cNvPr id="1" name=""/>
        <p:cNvGrpSpPr/>
        <p:nvPr/>
      </p:nvGrpSpPr>
      <p:grpSpPr>
        <a:xfrm>
          <a:off x="0" y="0"/>
          <a:ext cx="0" cy="0"/>
          <a:chOff x="0" y="0"/>
          <a:chExt cx="0" cy="0"/>
        </a:xfrm>
      </p:grpSpPr>
      <p:sp>
        <p:nvSpPr>
          <p:cNvPr id="12" name="Rettangolo 11">
            <a:extLst>
              <a:ext uri="{FF2B5EF4-FFF2-40B4-BE49-F238E27FC236}">
                <a16:creationId xmlns:a16="http://schemas.microsoft.com/office/drawing/2014/main" id="{512CA09D-EEF9-4733-9E0D-8C36FB3FEF17}"/>
              </a:ext>
            </a:extLst>
          </p:cNvPr>
          <p:cNvSpPr/>
          <p:nvPr userDrawn="1"/>
        </p:nvSpPr>
        <p:spPr>
          <a:xfrm>
            <a:off x="0" y="844141"/>
            <a:ext cx="12192000" cy="40378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Date Placeholder 3"/>
          <p:cNvSpPr>
            <a:spLocks noGrp="1"/>
          </p:cNvSpPr>
          <p:nvPr>
            <p:ph type="dt" sz="half" idx="10"/>
          </p:nvPr>
        </p:nvSpPr>
        <p:spPr/>
        <p:txBody>
          <a:bodyPr/>
          <a:lstStyle>
            <a:lvl1pPr>
              <a:defRPr>
                <a:latin typeface="Helvetica LT Std Cond" panose="020B0506020202030204" pitchFamily="34" charset="0"/>
              </a:defRPr>
            </a:lvl1pPr>
          </a:lstStyle>
          <a:p>
            <a:r>
              <a:rPr lang="it-IT"/>
              <a:t>17/05/2023</a:t>
            </a:r>
            <a:endParaRPr lang="en-US" dirty="0"/>
          </a:p>
        </p:txBody>
      </p:sp>
      <p:sp>
        <p:nvSpPr>
          <p:cNvPr id="5" name="Footer Placeholder 4"/>
          <p:cNvSpPr>
            <a:spLocks noGrp="1"/>
          </p:cNvSpPr>
          <p:nvPr>
            <p:ph type="ftr" sz="quarter" idx="11"/>
          </p:nvPr>
        </p:nvSpPr>
        <p:spPr/>
        <p:txBody>
          <a:bodyPr/>
          <a:lstStyle>
            <a:lvl1pPr>
              <a:defRPr>
                <a:latin typeface="Helvetica LT Std Cond" panose="020B0506020202030204" pitchFamily="34" charset="0"/>
              </a:defRPr>
            </a:lvl1pPr>
          </a:lstStyle>
          <a:p>
            <a:r>
              <a:rPr lang="it-IT"/>
              <a:t>AGENZIA DELLE DOGANE E DEI MONOPOLI – Quadro normative e sistemi gestionali PLI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Connettore diritto 14">
            <a:extLst>
              <a:ext uri="{FF2B5EF4-FFF2-40B4-BE49-F238E27FC236}">
                <a16:creationId xmlns:a16="http://schemas.microsoft.com/office/drawing/2014/main" id="{5186DD1E-A056-4342-BE80-FF20A2600F78}"/>
              </a:ext>
            </a:extLst>
          </p:cNvPr>
          <p:cNvCxnSpPr>
            <a:cxnSpLocks/>
          </p:cNvCxnSpPr>
          <p:nvPr userDrawn="1"/>
        </p:nvCxnSpPr>
        <p:spPr>
          <a:xfrm>
            <a:off x="5736771" y="4865913"/>
            <a:ext cx="0" cy="114794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8" name="Connettore diritto 17">
            <a:extLst>
              <a:ext uri="{FF2B5EF4-FFF2-40B4-BE49-F238E27FC236}">
                <a16:creationId xmlns:a16="http://schemas.microsoft.com/office/drawing/2014/main" id="{A0DA35CE-634A-41AD-8643-F468F576040E}"/>
              </a:ext>
            </a:extLst>
          </p:cNvPr>
          <p:cNvCxnSpPr>
            <a:cxnSpLocks/>
          </p:cNvCxnSpPr>
          <p:nvPr userDrawn="1"/>
        </p:nvCxnSpPr>
        <p:spPr>
          <a:xfrm>
            <a:off x="5736771" y="348342"/>
            <a:ext cx="0" cy="685801"/>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pic>
        <p:nvPicPr>
          <p:cNvPr id="9" name="Picture 8">
            <a:extLst>
              <a:ext uri="{FF2B5EF4-FFF2-40B4-BE49-F238E27FC236}">
                <a16:creationId xmlns:a16="http://schemas.microsoft.com/office/drawing/2014/main" id="{4C5F7654-60EA-40E7-8A0E-93CF8B3C8F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8386" y="1958698"/>
            <a:ext cx="5915229" cy="180869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bg>
      <p:bgPr>
        <a:solidFill>
          <a:schemeClr val="tx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334626" y="6259082"/>
            <a:ext cx="1343706" cy="365125"/>
          </a:xfrm>
        </p:spPr>
        <p:txBody>
          <a:bodyPr/>
          <a:lstStyle>
            <a:lvl1pPr>
              <a:defRPr>
                <a:solidFill>
                  <a:srgbClr val="003399"/>
                </a:solidFill>
              </a:defRPr>
            </a:lvl1pPr>
          </a:lstStyle>
          <a:p>
            <a:r>
              <a:rPr lang="it-IT"/>
              <a:t>17/05/2023</a:t>
            </a:r>
            <a:endParaRPr lang="en-US" dirty="0"/>
          </a:p>
        </p:txBody>
      </p:sp>
      <p:sp>
        <p:nvSpPr>
          <p:cNvPr id="5" name="Footer Placeholder 4"/>
          <p:cNvSpPr>
            <a:spLocks noGrp="1"/>
          </p:cNvSpPr>
          <p:nvPr>
            <p:ph type="ftr" sz="quarter" idx="11"/>
          </p:nvPr>
        </p:nvSpPr>
        <p:spPr>
          <a:xfrm>
            <a:off x="451514" y="6259082"/>
            <a:ext cx="8644320" cy="365125"/>
          </a:xfrm>
        </p:spPr>
        <p:txBody>
          <a:bodyPr/>
          <a:lstStyle>
            <a:lvl1pPr>
              <a:defRPr>
                <a:solidFill>
                  <a:srgbClr val="003399"/>
                </a:solidFill>
              </a:defRPr>
            </a:lvl1pPr>
          </a:lstStyle>
          <a:p>
            <a:r>
              <a:rPr lang="it-IT"/>
              <a:t>AGENZIA DELLE DOGANE E DEI MONOPOLI – Quadro normative e sistemi gestionali PLI</a:t>
            </a:r>
            <a:endParaRPr lang="en-US" dirty="0"/>
          </a:p>
        </p:txBody>
      </p:sp>
      <p:sp>
        <p:nvSpPr>
          <p:cNvPr id="6" name="Slide Number Placeholder 5"/>
          <p:cNvSpPr>
            <a:spLocks noGrp="1"/>
          </p:cNvSpPr>
          <p:nvPr>
            <p:ph type="sldNum" sz="quarter" idx="12"/>
          </p:nvPr>
        </p:nvSpPr>
        <p:spPr>
          <a:xfrm>
            <a:off x="10678331" y="6133608"/>
            <a:ext cx="1062155" cy="490599"/>
          </a:xfrm>
        </p:spPr>
        <p:txBody>
          <a:bodyPr/>
          <a:lstStyle>
            <a:lvl1pPr>
              <a:defRPr>
                <a:solidFill>
                  <a:srgbClr val="003399"/>
                </a:solidFill>
              </a:defRPr>
            </a:lvl1pPr>
          </a:lstStyle>
          <a:p>
            <a:fld id="{D57F1E4F-1CFF-5643-939E-217C01CDF565}" type="slidenum">
              <a:rPr lang="en-US" smtClean="0"/>
              <a:pPr/>
              <a:t>‹N›</a:t>
            </a:fld>
            <a:endParaRPr lang="en-US" dirty="0"/>
          </a:p>
        </p:txBody>
      </p:sp>
      <p:cxnSp>
        <p:nvCxnSpPr>
          <p:cNvPr id="15" name="Connettore diritto 14">
            <a:extLst>
              <a:ext uri="{FF2B5EF4-FFF2-40B4-BE49-F238E27FC236}">
                <a16:creationId xmlns:a16="http://schemas.microsoft.com/office/drawing/2014/main" id="{9F1A3202-618A-46CB-812C-07A7E7A50F67}"/>
              </a:ext>
            </a:extLst>
          </p:cNvPr>
          <p:cNvCxnSpPr>
            <a:cxnSpLocks/>
          </p:cNvCxnSpPr>
          <p:nvPr userDrawn="1"/>
        </p:nvCxnSpPr>
        <p:spPr>
          <a:xfrm>
            <a:off x="239485" y="6111837"/>
            <a:ext cx="11501001" cy="0"/>
          </a:xfrm>
          <a:prstGeom prst="line">
            <a:avLst/>
          </a:prstGeom>
          <a:ln w="28575">
            <a:solidFill>
              <a:srgbClr val="003399"/>
            </a:solidFill>
          </a:ln>
        </p:spPr>
        <p:style>
          <a:lnRef idx="1">
            <a:schemeClr val="dk1"/>
          </a:lnRef>
          <a:fillRef idx="0">
            <a:schemeClr val="dk1"/>
          </a:fillRef>
          <a:effectRef idx="0">
            <a:schemeClr val="dk1"/>
          </a:effectRef>
          <a:fontRef idx="minor">
            <a:schemeClr val="tx1"/>
          </a:fontRef>
        </p:style>
      </p:cxnSp>
      <p:pic>
        <p:nvPicPr>
          <p:cNvPr id="26" name="Picture 25">
            <a:extLst>
              <a:ext uri="{FF2B5EF4-FFF2-40B4-BE49-F238E27FC236}">
                <a16:creationId xmlns:a16="http://schemas.microsoft.com/office/drawing/2014/main" id="{9181084D-0AEC-4BB9-BA77-00F77C742520}"/>
              </a:ext>
            </a:extLst>
          </p:cNvPr>
          <p:cNvPicPr>
            <a:picLocks noChangeAspect="1"/>
          </p:cNvPicPr>
          <p:nvPr userDrawn="1"/>
        </p:nvPicPr>
        <p:blipFill>
          <a:blip r:embed="rId2"/>
          <a:stretch>
            <a:fillRect/>
          </a:stretch>
        </p:blipFill>
        <p:spPr>
          <a:xfrm>
            <a:off x="273951" y="0"/>
            <a:ext cx="837251" cy="1224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stazione sezione">
    <p:bg>
      <p:bgPr>
        <a:solidFill>
          <a:schemeClr val="tx1"/>
        </a:solidFill>
        <a:effectLst/>
      </p:bgPr>
    </p:bg>
    <p:spTree>
      <p:nvGrpSpPr>
        <p:cNvPr id="1" name=""/>
        <p:cNvGrpSpPr/>
        <p:nvPr/>
      </p:nvGrpSpPr>
      <p:grpSpPr>
        <a:xfrm>
          <a:off x="0" y="0"/>
          <a:ext cx="0" cy="0"/>
          <a:chOff x="0" y="0"/>
          <a:chExt cx="0" cy="0"/>
        </a:xfrm>
      </p:grpSpPr>
      <p:sp>
        <p:nvSpPr>
          <p:cNvPr id="18" name="Date Placeholder 3">
            <a:extLst>
              <a:ext uri="{FF2B5EF4-FFF2-40B4-BE49-F238E27FC236}">
                <a16:creationId xmlns:a16="http://schemas.microsoft.com/office/drawing/2014/main" id="{BD6607C2-D022-49EB-9B93-D42BE23E0441}"/>
              </a:ext>
            </a:extLst>
          </p:cNvPr>
          <p:cNvSpPr>
            <a:spLocks noGrp="1"/>
          </p:cNvSpPr>
          <p:nvPr>
            <p:ph type="dt" sz="half" idx="10"/>
          </p:nvPr>
        </p:nvSpPr>
        <p:spPr>
          <a:xfrm>
            <a:off x="9334626" y="6259082"/>
            <a:ext cx="1343706" cy="365125"/>
          </a:xfrm>
        </p:spPr>
        <p:txBody>
          <a:bodyPr/>
          <a:lstStyle>
            <a:lvl1pPr>
              <a:defRPr>
                <a:solidFill>
                  <a:srgbClr val="003399"/>
                </a:solidFill>
              </a:defRPr>
            </a:lvl1pPr>
          </a:lstStyle>
          <a:p>
            <a:r>
              <a:rPr lang="it-IT"/>
              <a:t>17/05/2023</a:t>
            </a:r>
            <a:endParaRPr lang="en-US" dirty="0"/>
          </a:p>
        </p:txBody>
      </p:sp>
      <p:sp>
        <p:nvSpPr>
          <p:cNvPr id="19" name="Footer Placeholder 4">
            <a:extLst>
              <a:ext uri="{FF2B5EF4-FFF2-40B4-BE49-F238E27FC236}">
                <a16:creationId xmlns:a16="http://schemas.microsoft.com/office/drawing/2014/main" id="{1257F9D7-6DEA-4CCB-8A2A-EA6E9BD1A9D9}"/>
              </a:ext>
            </a:extLst>
          </p:cNvPr>
          <p:cNvSpPr>
            <a:spLocks noGrp="1"/>
          </p:cNvSpPr>
          <p:nvPr>
            <p:ph type="ftr" sz="quarter" idx="11"/>
          </p:nvPr>
        </p:nvSpPr>
        <p:spPr>
          <a:xfrm>
            <a:off x="451514" y="6259082"/>
            <a:ext cx="8644320" cy="365125"/>
          </a:xfrm>
        </p:spPr>
        <p:txBody>
          <a:bodyPr/>
          <a:lstStyle>
            <a:lvl1pPr>
              <a:defRPr>
                <a:solidFill>
                  <a:srgbClr val="003399"/>
                </a:solidFill>
              </a:defRPr>
            </a:lvl1pPr>
          </a:lstStyle>
          <a:p>
            <a:r>
              <a:rPr lang="it-IT"/>
              <a:t>AGENZIA DELLE DOGANE E DEI MONOPOLI – Quadro normative e sistemi gestionali PLI</a:t>
            </a:r>
            <a:endParaRPr lang="en-US" dirty="0"/>
          </a:p>
        </p:txBody>
      </p:sp>
      <p:sp>
        <p:nvSpPr>
          <p:cNvPr id="20" name="Slide Number Placeholder 5">
            <a:extLst>
              <a:ext uri="{FF2B5EF4-FFF2-40B4-BE49-F238E27FC236}">
                <a16:creationId xmlns:a16="http://schemas.microsoft.com/office/drawing/2014/main" id="{4F6307CD-C1A2-4CBF-8A67-A504ADBDE23E}"/>
              </a:ext>
            </a:extLst>
          </p:cNvPr>
          <p:cNvSpPr>
            <a:spLocks noGrp="1"/>
          </p:cNvSpPr>
          <p:nvPr>
            <p:ph type="sldNum" sz="quarter" idx="12"/>
          </p:nvPr>
        </p:nvSpPr>
        <p:spPr>
          <a:xfrm>
            <a:off x="10678331" y="6133608"/>
            <a:ext cx="1062155" cy="490599"/>
          </a:xfrm>
        </p:spPr>
        <p:txBody>
          <a:bodyPr/>
          <a:lstStyle>
            <a:lvl1pPr>
              <a:defRPr>
                <a:solidFill>
                  <a:srgbClr val="003399"/>
                </a:solidFill>
              </a:defRPr>
            </a:lvl1pPr>
          </a:lstStyle>
          <a:p>
            <a:fld id="{D57F1E4F-1CFF-5643-939E-217C01CDF565}" type="slidenum">
              <a:rPr lang="en-US" smtClean="0"/>
              <a:pPr/>
              <a:t>‹N›</a:t>
            </a:fld>
            <a:endParaRPr lang="en-US" dirty="0"/>
          </a:p>
        </p:txBody>
      </p:sp>
      <p:cxnSp>
        <p:nvCxnSpPr>
          <p:cNvPr id="21" name="Connettore diritto 20">
            <a:extLst>
              <a:ext uri="{FF2B5EF4-FFF2-40B4-BE49-F238E27FC236}">
                <a16:creationId xmlns:a16="http://schemas.microsoft.com/office/drawing/2014/main" id="{CD54785E-3FB7-42ED-A211-C4A1B8081C48}"/>
              </a:ext>
            </a:extLst>
          </p:cNvPr>
          <p:cNvCxnSpPr>
            <a:cxnSpLocks/>
          </p:cNvCxnSpPr>
          <p:nvPr userDrawn="1"/>
        </p:nvCxnSpPr>
        <p:spPr>
          <a:xfrm>
            <a:off x="239485" y="6111837"/>
            <a:ext cx="11501001" cy="0"/>
          </a:xfrm>
          <a:prstGeom prst="line">
            <a:avLst/>
          </a:prstGeom>
          <a:ln w="28575">
            <a:solidFill>
              <a:srgbClr val="003399"/>
            </a:solidFill>
          </a:ln>
        </p:spPr>
        <p:style>
          <a:lnRef idx="1">
            <a:schemeClr val="dk1"/>
          </a:lnRef>
          <a:fillRef idx="0">
            <a:schemeClr val="dk1"/>
          </a:fillRef>
          <a:effectRef idx="0">
            <a:schemeClr val="dk1"/>
          </a:effectRef>
          <a:fontRef idx="minor">
            <a:schemeClr val="tx1"/>
          </a:fontRef>
        </p:style>
      </p:cxnSp>
      <p:pic>
        <p:nvPicPr>
          <p:cNvPr id="34" name="Picture 33">
            <a:extLst>
              <a:ext uri="{FF2B5EF4-FFF2-40B4-BE49-F238E27FC236}">
                <a16:creationId xmlns:a16="http://schemas.microsoft.com/office/drawing/2014/main" id="{8EF1BA46-EACB-4AD7-BE45-20E23648743D}"/>
              </a:ext>
            </a:extLst>
          </p:cNvPr>
          <p:cNvPicPr>
            <a:picLocks noChangeAspect="1"/>
          </p:cNvPicPr>
          <p:nvPr userDrawn="1"/>
        </p:nvPicPr>
        <p:blipFill>
          <a:blip r:embed="rId2"/>
          <a:stretch>
            <a:fillRect/>
          </a:stretch>
        </p:blipFill>
        <p:spPr>
          <a:xfrm>
            <a:off x="273951" y="0"/>
            <a:ext cx="837251" cy="1224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17" name="Date Placeholder 3">
            <a:extLst>
              <a:ext uri="{FF2B5EF4-FFF2-40B4-BE49-F238E27FC236}">
                <a16:creationId xmlns:a16="http://schemas.microsoft.com/office/drawing/2014/main" id="{217269C5-BD52-4D05-BEE9-15B6643EB46D}"/>
              </a:ext>
            </a:extLst>
          </p:cNvPr>
          <p:cNvSpPr>
            <a:spLocks noGrp="1"/>
          </p:cNvSpPr>
          <p:nvPr>
            <p:ph type="dt" sz="half" idx="10"/>
          </p:nvPr>
        </p:nvSpPr>
        <p:spPr>
          <a:xfrm>
            <a:off x="9334626" y="6259082"/>
            <a:ext cx="1343706" cy="365125"/>
          </a:xfrm>
        </p:spPr>
        <p:txBody>
          <a:bodyPr/>
          <a:lstStyle>
            <a:lvl1pPr>
              <a:defRPr>
                <a:solidFill>
                  <a:schemeClr val="tx1"/>
                </a:solidFill>
              </a:defRPr>
            </a:lvl1pPr>
          </a:lstStyle>
          <a:p>
            <a:r>
              <a:rPr lang="it-IT"/>
              <a:t>17/05/2023</a:t>
            </a:r>
            <a:endParaRPr lang="en-US" dirty="0"/>
          </a:p>
        </p:txBody>
      </p:sp>
      <p:sp>
        <p:nvSpPr>
          <p:cNvPr id="18" name="Footer Placeholder 4">
            <a:extLst>
              <a:ext uri="{FF2B5EF4-FFF2-40B4-BE49-F238E27FC236}">
                <a16:creationId xmlns:a16="http://schemas.microsoft.com/office/drawing/2014/main" id="{25CD928E-A9B9-4DD9-B7D7-8A28001EE7E4}"/>
              </a:ext>
            </a:extLst>
          </p:cNvPr>
          <p:cNvSpPr>
            <a:spLocks noGrp="1"/>
          </p:cNvSpPr>
          <p:nvPr>
            <p:ph type="ftr" sz="quarter" idx="11"/>
          </p:nvPr>
        </p:nvSpPr>
        <p:spPr>
          <a:xfrm>
            <a:off x="451514" y="6259082"/>
            <a:ext cx="8644320" cy="365125"/>
          </a:xfrm>
        </p:spPr>
        <p:txBody>
          <a:bodyPr/>
          <a:lstStyle>
            <a:lvl1pPr>
              <a:defRPr>
                <a:solidFill>
                  <a:schemeClr val="tx1"/>
                </a:solidFill>
              </a:defRPr>
            </a:lvl1pPr>
          </a:lstStyle>
          <a:p>
            <a:r>
              <a:rPr lang="it-IT"/>
              <a:t>AGENZIA DELLE DOGANE E DEI MONOPOLI – Quadro normative e sistemi gestionali PLI</a:t>
            </a:r>
            <a:endParaRPr lang="en-US" dirty="0"/>
          </a:p>
        </p:txBody>
      </p:sp>
      <p:sp>
        <p:nvSpPr>
          <p:cNvPr id="19" name="Slide Number Placeholder 5">
            <a:extLst>
              <a:ext uri="{FF2B5EF4-FFF2-40B4-BE49-F238E27FC236}">
                <a16:creationId xmlns:a16="http://schemas.microsoft.com/office/drawing/2014/main" id="{F0BDB6E8-BCBA-4B85-865B-0326921ED279}"/>
              </a:ext>
            </a:extLst>
          </p:cNvPr>
          <p:cNvSpPr>
            <a:spLocks noGrp="1"/>
          </p:cNvSpPr>
          <p:nvPr>
            <p:ph type="sldNum" sz="quarter" idx="12"/>
          </p:nvPr>
        </p:nvSpPr>
        <p:spPr>
          <a:xfrm>
            <a:off x="10678331" y="6133608"/>
            <a:ext cx="1062155" cy="490599"/>
          </a:xfrm>
        </p:spPr>
        <p:txBody>
          <a:bodyPr/>
          <a:lstStyle>
            <a:lvl1pPr>
              <a:defRPr>
                <a:solidFill>
                  <a:schemeClr val="tx1"/>
                </a:solidFill>
              </a:defRPr>
            </a:lvl1pPr>
          </a:lstStyle>
          <a:p>
            <a:fld id="{D57F1E4F-1CFF-5643-939E-217C01CDF565}" type="slidenum">
              <a:rPr lang="en-US" smtClean="0"/>
              <a:pPr/>
              <a:t>‹N›</a:t>
            </a:fld>
            <a:endParaRPr lang="en-US" dirty="0"/>
          </a:p>
        </p:txBody>
      </p:sp>
      <p:cxnSp>
        <p:nvCxnSpPr>
          <p:cNvPr id="20" name="Connettore diritto 19">
            <a:extLst>
              <a:ext uri="{FF2B5EF4-FFF2-40B4-BE49-F238E27FC236}">
                <a16:creationId xmlns:a16="http://schemas.microsoft.com/office/drawing/2014/main" id="{80613556-6791-4B98-B7AC-4808030B8238}"/>
              </a:ext>
            </a:extLst>
          </p:cNvPr>
          <p:cNvCxnSpPr>
            <a:cxnSpLocks/>
          </p:cNvCxnSpPr>
          <p:nvPr userDrawn="1"/>
        </p:nvCxnSpPr>
        <p:spPr>
          <a:xfrm>
            <a:off x="239485" y="6111837"/>
            <a:ext cx="11501001" cy="0"/>
          </a:xfrm>
          <a:prstGeom prst="line">
            <a:avLst/>
          </a:prstGeom>
          <a:ln w="28575">
            <a:solidFill>
              <a:srgbClr val="6886C4"/>
            </a:solidFill>
          </a:ln>
        </p:spPr>
        <p:style>
          <a:lnRef idx="1">
            <a:schemeClr val="dk1"/>
          </a:lnRef>
          <a:fillRef idx="0">
            <a:schemeClr val="dk1"/>
          </a:fillRef>
          <a:effectRef idx="0">
            <a:schemeClr val="dk1"/>
          </a:effectRef>
          <a:fontRef idx="minor">
            <a:schemeClr val="tx1"/>
          </a:fontRef>
        </p:style>
      </p:cxnSp>
      <p:sp>
        <p:nvSpPr>
          <p:cNvPr id="22" name="Rettangolo 12">
            <a:extLst>
              <a:ext uri="{FF2B5EF4-FFF2-40B4-BE49-F238E27FC236}">
                <a16:creationId xmlns:a16="http://schemas.microsoft.com/office/drawing/2014/main" id="{D5B2411E-96E0-48D4-8015-A4E6B5C45546}"/>
              </a:ext>
            </a:extLst>
          </p:cNvPr>
          <p:cNvSpPr/>
          <p:nvPr userDrawn="1"/>
        </p:nvSpPr>
        <p:spPr>
          <a:xfrm>
            <a:off x="246262" y="0"/>
            <a:ext cx="892629" cy="11974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7" name="Picture 36">
            <a:extLst>
              <a:ext uri="{FF2B5EF4-FFF2-40B4-BE49-F238E27FC236}">
                <a16:creationId xmlns:a16="http://schemas.microsoft.com/office/drawing/2014/main" id="{63DA5AC5-4896-40E2-88C0-279735D1E47D}"/>
              </a:ext>
            </a:extLst>
          </p:cNvPr>
          <p:cNvPicPr>
            <a:picLocks noChangeAspect="1"/>
          </p:cNvPicPr>
          <p:nvPr userDrawn="1"/>
        </p:nvPicPr>
        <p:blipFill>
          <a:blip r:embed="rId2"/>
          <a:stretch>
            <a:fillRect/>
          </a:stretch>
        </p:blipFill>
        <p:spPr>
          <a:xfrm>
            <a:off x="273951" y="0"/>
            <a:ext cx="837251" cy="1224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latin typeface="Helvetica LT Std Cond" panose="020B0506020202030204" pitchFamily="34" charset="0"/>
              </a:defRPr>
            </a:lvl1pPr>
          </a:lstStyle>
          <a:p>
            <a:r>
              <a:rPr lang="it-IT"/>
              <a:t>AGENZIA DELLE DOGANE E DEI MONOPOLI – Quadro normative e sistemi gestionali PLI</a:t>
            </a:r>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latin typeface="Helvetica LT Std Cond" panose="020B0506020202030204" pitchFamily="34" charset="0"/>
              </a:defRPr>
            </a:lvl1pPr>
          </a:lstStyle>
          <a:p>
            <a:r>
              <a:rPr lang="it-IT"/>
              <a:t>17/05/2023</a:t>
            </a:r>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latin typeface="Helvetica LT Std Cond" panose="020B0506020202030204" pitchFamily="34" charset="0"/>
              </a:defRPr>
            </a:lvl1pPr>
          </a:lstStyle>
          <a:p>
            <a:fld id="{D57F1E4F-1CFF-5643-939E-217C01CDF565}" type="slidenum">
              <a:rPr lang="en-US" smtClean="0"/>
              <a:pPr/>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15C240F-6048-52EA-3CBE-3B4D9E0AAE2C}"/>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3B23A094-7D50-C41A-2AC4-AED3A456593B}"/>
              </a:ext>
            </a:extLst>
          </p:cNvPr>
          <p:cNvSpPr>
            <a:spLocks noGrp="1"/>
          </p:cNvSpPr>
          <p:nvPr>
            <p:ph type="ftr" sz="quarter" idx="11"/>
          </p:nvPr>
        </p:nvSpPr>
        <p:spPr/>
        <p:txBody>
          <a:bodyPr/>
          <a:lstStyle/>
          <a:p>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24FB43B2-5E83-3075-F42E-99868FD19597}"/>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221322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B5DFD1-51BF-6E28-A4A9-596E9545D0BD}"/>
            </a:ext>
          </a:extLst>
        </p:cNvPr>
        <p:cNvGrpSpPr/>
        <p:nvPr/>
      </p:nvGrpSpPr>
      <p:grpSpPr>
        <a:xfrm>
          <a:off x="0" y="0"/>
          <a:ext cx="0" cy="0"/>
          <a:chOff x="0" y="0"/>
          <a:chExt cx="0" cy="0"/>
        </a:xfrm>
      </p:grpSpPr>
      <p:sp>
        <p:nvSpPr>
          <p:cNvPr id="2" name="Segnaposto data 1">
            <a:extLst>
              <a:ext uri="{FF2B5EF4-FFF2-40B4-BE49-F238E27FC236}">
                <a16:creationId xmlns:a16="http://schemas.microsoft.com/office/drawing/2014/main" id="{2572D789-C847-157A-08F7-42676F410705}"/>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F2A8725E-D5E9-A25B-BBEF-B86BCAF93042}"/>
              </a:ext>
            </a:extLst>
          </p:cNvPr>
          <p:cNvSpPr>
            <a:spLocks noGrp="1"/>
          </p:cNvSpPr>
          <p:nvPr>
            <p:ph type="ftr" sz="quarter" idx="11"/>
          </p:nvPr>
        </p:nvSpPr>
        <p:spPr/>
        <p:txBody>
          <a:bodyPr/>
          <a:lstStyle/>
          <a:p>
            <a:pPr>
              <a:defRPr/>
            </a:pPr>
            <a:endParaRPr lang="it-IT" dirty="0"/>
          </a:p>
          <a:p>
            <a:pPr>
              <a:defRPr/>
            </a:pPr>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4C161D1C-6427-CFF1-12B0-D018A4B1B548}"/>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
        <p:nvSpPr>
          <p:cNvPr id="5" name="CasellaDiTesto 4">
            <a:extLst>
              <a:ext uri="{FF2B5EF4-FFF2-40B4-BE49-F238E27FC236}">
                <a16:creationId xmlns:a16="http://schemas.microsoft.com/office/drawing/2014/main" id="{3B5DD99B-EA9A-DFFD-8C3E-B98B990B3DF7}"/>
              </a:ext>
            </a:extLst>
          </p:cNvPr>
          <p:cNvSpPr txBox="1"/>
          <p:nvPr/>
        </p:nvSpPr>
        <p:spPr>
          <a:xfrm>
            <a:off x="451514" y="1461590"/>
            <a:ext cx="11288972" cy="4524315"/>
          </a:xfrm>
          <a:prstGeom prst="rect">
            <a:avLst/>
          </a:prstGeom>
          <a:noFill/>
        </p:spPr>
        <p:txBody>
          <a:bodyPr wrap="square">
            <a:spAutoFit/>
          </a:bodyPr>
          <a:lstStyle/>
          <a:p>
            <a:pPr lvl="0"/>
            <a:r>
              <a:rPr lang="it-IT" b="1" dirty="0">
                <a:solidFill>
                  <a:srgbClr val="002060"/>
                </a:solidFill>
              </a:rPr>
              <a:t>PRODUZIONE DI ALCOLE ETILICO DA PROCESSI DI DEALCOLAZIONE</a:t>
            </a:r>
          </a:p>
          <a:p>
            <a:pPr lvl="0" algn="just"/>
            <a:r>
              <a:rPr lang="it-IT" dirty="0">
                <a:solidFill>
                  <a:srgbClr val="002060"/>
                </a:solidFill>
              </a:rPr>
              <a:t>Il nuovo art. 33-ter del TUA introduce un regime che consente agli esercenti cantine e stabilimenti di produzione  di prodotti intermedi di realizzare processi di </a:t>
            </a:r>
            <a:r>
              <a:rPr lang="it-IT" dirty="0" err="1">
                <a:solidFill>
                  <a:srgbClr val="002060"/>
                </a:solidFill>
              </a:rPr>
              <a:t>dealcolazione</a:t>
            </a:r>
            <a:r>
              <a:rPr lang="it-IT" dirty="0">
                <a:solidFill>
                  <a:srgbClr val="002060"/>
                </a:solidFill>
              </a:rPr>
              <a:t> di prodotti vitivinicoli.  In forza di tale norma, il decreto del MEF di concerto con il MASAF del 29 dicembre 2025 e operativo dal 6 gennaio 2026, ha attuato le condizioni di autorizzazione alla produzione, quelle relative all’assetto del deposito fiscale e le modalità semplificate di accertamento e di contabilizzazione.</a:t>
            </a:r>
          </a:p>
          <a:p>
            <a:pPr lvl="0"/>
            <a:r>
              <a:rPr lang="it-IT" dirty="0">
                <a:solidFill>
                  <a:srgbClr val="002060"/>
                </a:solidFill>
              </a:rPr>
              <a:t> </a:t>
            </a:r>
          </a:p>
          <a:p>
            <a:pPr lvl="0"/>
            <a:endParaRPr lang="it-IT" dirty="0">
              <a:solidFill>
                <a:srgbClr val="002060"/>
              </a:solidFill>
            </a:endParaRPr>
          </a:p>
          <a:p>
            <a:pPr lvl="0"/>
            <a:r>
              <a:rPr lang="it-IT" b="1" dirty="0">
                <a:solidFill>
                  <a:srgbClr val="002060"/>
                </a:solidFill>
              </a:rPr>
              <a:t>RIALLINEAMENTI ALIQUOTE ACCISE – BENZINA/GASOLIO</a:t>
            </a:r>
          </a:p>
          <a:p>
            <a:pPr lvl="0" algn="just"/>
            <a:r>
              <a:rPr lang="it-IT" dirty="0">
                <a:solidFill>
                  <a:srgbClr val="002060"/>
                </a:solidFill>
              </a:rPr>
              <a:t>Dal 1° gennaio 2026 è entrato in vigore il previsto riallineamento dell’accisa tra benzina e il gasolio, per uso carburazione, attuato in conformità a quanto previsto dall’art.3 del </a:t>
            </a:r>
            <a:r>
              <a:rPr lang="it-IT" dirty="0" err="1">
                <a:solidFill>
                  <a:srgbClr val="002060"/>
                </a:solidFill>
              </a:rPr>
              <a:t>D.Lgs.</a:t>
            </a:r>
            <a:r>
              <a:rPr lang="it-IT" dirty="0">
                <a:solidFill>
                  <a:srgbClr val="002060"/>
                </a:solidFill>
              </a:rPr>
              <a:t> 43/2025. Com’è noto, si tratta di una misura che risponde agli indirizzi europei miranti all’eliminazione dei cosiddetti «</a:t>
            </a:r>
            <a:r>
              <a:rPr lang="it-IT" i="1" dirty="0">
                <a:solidFill>
                  <a:srgbClr val="002060"/>
                </a:solidFill>
              </a:rPr>
              <a:t>sussidi ambientalmente dannosi»</a:t>
            </a:r>
            <a:r>
              <a:rPr lang="it-IT" dirty="0">
                <a:solidFill>
                  <a:srgbClr val="002060"/>
                </a:solidFill>
              </a:rPr>
              <a:t>.</a:t>
            </a:r>
          </a:p>
          <a:p>
            <a:pPr lvl="0" algn="just"/>
            <a:r>
              <a:rPr lang="it-IT" dirty="0">
                <a:solidFill>
                  <a:srgbClr val="002060"/>
                </a:solidFill>
              </a:rPr>
              <a:t>Conseguentemente, l’accisa è stata uniformata per entrambi i carburanti al valore di 0,6729 euro al litro, eliminando lo </a:t>
            </a:r>
            <a:r>
              <a:rPr lang="it-IT" i="1" dirty="0">
                <a:solidFill>
                  <a:srgbClr val="002060"/>
                </a:solidFill>
              </a:rPr>
              <a:t>storico</a:t>
            </a:r>
            <a:r>
              <a:rPr lang="it-IT" dirty="0">
                <a:solidFill>
                  <a:srgbClr val="002060"/>
                </a:solidFill>
              </a:rPr>
              <a:t> vantaggio fiscale del gasolio.</a:t>
            </a:r>
          </a:p>
          <a:p>
            <a:pPr lvl="0"/>
            <a:endParaRPr lang="it-IT" dirty="0">
              <a:solidFill>
                <a:srgbClr val="002060"/>
              </a:solidFill>
            </a:endParaRPr>
          </a:p>
        </p:txBody>
      </p:sp>
    </p:spTree>
    <p:extLst>
      <p:ext uri="{BB962C8B-B14F-4D97-AF65-F5344CB8AC3E}">
        <p14:creationId xmlns:p14="http://schemas.microsoft.com/office/powerpoint/2010/main" val="368915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90ACB80-4F07-B8C1-1868-FAA26F53D7C5}"/>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983D4813-9E05-3D47-0DBF-EDB4196C9AE6}"/>
              </a:ext>
            </a:extLst>
          </p:cNvPr>
          <p:cNvSpPr>
            <a:spLocks noGrp="1"/>
          </p:cNvSpPr>
          <p:nvPr>
            <p:ph type="ftr" sz="quarter" idx="11"/>
          </p:nvPr>
        </p:nvSpPr>
        <p:spPr/>
        <p:txBody>
          <a:bodyPr/>
          <a:lstStyle/>
          <a:p>
            <a:pPr>
              <a:defRPr/>
            </a:pPr>
            <a:endParaRPr lang="it-IT" dirty="0"/>
          </a:p>
          <a:p>
            <a:pPr>
              <a:defRPr/>
            </a:pPr>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B80ABCE1-4C6A-B5BA-DC4F-90A2002F9E97}"/>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
        <p:nvSpPr>
          <p:cNvPr id="6" name="CasellaDiTesto 5">
            <a:extLst>
              <a:ext uri="{FF2B5EF4-FFF2-40B4-BE49-F238E27FC236}">
                <a16:creationId xmlns:a16="http://schemas.microsoft.com/office/drawing/2014/main" id="{6F710F74-434B-E3E4-3339-7FEC12CD49AF}"/>
              </a:ext>
            </a:extLst>
          </p:cNvPr>
          <p:cNvSpPr txBox="1"/>
          <p:nvPr/>
        </p:nvSpPr>
        <p:spPr>
          <a:xfrm>
            <a:off x="451514" y="1275350"/>
            <a:ext cx="11288972" cy="3970318"/>
          </a:xfrm>
          <a:prstGeom prst="rect">
            <a:avLst/>
          </a:prstGeom>
          <a:noFill/>
        </p:spPr>
        <p:txBody>
          <a:bodyPr wrap="square">
            <a:spAutoFit/>
          </a:bodyPr>
          <a:lstStyle/>
          <a:p>
            <a:pPr lvl="0"/>
            <a:r>
              <a:rPr lang="it-IT" b="1" dirty="0">
                <a:solidFill>
                  <a:srgbClr val="002060"/>
                </a:solidFill>
              </a:rPr>
              <a:t>RIFORMA GAS NATURALE E ENERGIA ELETTRICA</a:t>
            </a:r>
          </a:p>
          <a:p>
            <a:pPr lvl="0"/>
            <a:endParaRPr lang="it-IT" b="1" dirty="0">
              <a:solidFill>
                <a:srgbClr val="002060"/>
              </a:solidFill>
            </a:endParaRPr>
          </a:p>
          <a:p>
            <a:pPr lvl="0" algn="just"/>
            <a:r>
              <a:rPr lang="it-IT" dirty="0">
                <a:solidFill>
                  <a:srgbClr val="002060"/>
                </a:solidFill>
              </a:rPr>
              <a:t>Il decreto legislativo 28 marzo 2025, n. 43 ha introdotto una revisione organica della accise per i settori del gas naturale e dell’energia elettrica. In particolare:</a:t>
            </a:r>
          </a:p>
          <a:p>
            <a:pPr marL="285750" lvl="0" indent="-285750" algn="just">
              <a:buFont typeface="Arial" panose="020B0604020202020204" pitchFamily="34" charset="0"/>
              <a:buChar char="•"/>
            </a:pPr>
            <a:r>
              <a:rPr lang="it-IT" dirty="0">
                <a:solidFill>
                  <a:srgbClr val="002060"/>
                </a:solidFill>
              </a:rPr>
              <a:t>è stata introdotta una nuova classificazione delle destinazioni d’uso del gas naturale (non più usi civili/industriali ma usi domestici/non domestici, più coerente con la disciplina dell’energia elettrica);</a:t>
            </a:r>
          </a:p>
          <a:p>
            <a:pPr marL="285750" lvl="0" indent="-285750" algn="just">
              <a:buFont typeface="Arial" panose="020B0604020202020204" pitchFamily="34" charset="0"/>
              <a:buChar char="•"/>
            </a:pPr>
            <a:r>
              <a:rPr lang="it-IT" dirty="0">
                <a:solidFill>
                  <a:srgbClr val="002060"/>
                </a:solidFill>
              </a:rPr>
              <a:t>è stata introdotta una disciplina espressa degli usi promiscui, ossia i casi in casi in cui G.N. o E.E. sono utilizzati, a valle di un unico punto di fornitura, per impieghi soggetti a diverse aliquote, oppure a regimi fiscali specifici;</a:t>
            </a:r>
          </a:p>
          <a:p>
            <a:pPr marL="285750" lvl="0" indent="-285750" algn="just">
              <a:buFont typeface="Arial" panose="020B0604020202020204" pitchFamily="34" charset="0"/>
              <a:buChar char="•"/>
            </a:pPr>
            <a:r>
              <a:rPr lang="it-IT" dirty="0">
                <a:solidFill>
                  <a:srgbClr val="002060"/>
                </a:solidFill>
              </a:rPr>
              <a:t>è stato conferito un ruolo centrale ai venditori: l’applicazione delle aliquote di accisa, comprese quelle relative agli usi promiscui, compete esclusivamente ai soggetti obbligati venditori;</a:t>
            </a:r>
          </a:p>
          <a:p>
            <a:pPr marL="285750" lvl="0" indent="-285750" algn="just">
              <a:buFont typeface="Arial" panose="020B0604020202020204" pitchFamily="34" charset="0"/>
              <a:buChar char="•"/>
            </a:pPr>
            <a:r>
              <a:rPr lang="it-IT" dirty="0">
                <a:solidFill>
                  <a:srgbClr val="002060"/>
                </a:solidFill>
              </a:rPr>
              <a:t>nuovi adempimenti fiscali: versamenti mensili dell’accisa entro la fine del mese correlati ai consumi effettivi del mese precedente e due dichiarazioni semestrali da presentare nei mesi di settembre e marzo</a:t>
            </a:r>
          </a:p>
          <a:p>
            <a:pPr lvl="0"/>
            <a:endParaRPr lang="it-IT" dirty="0">
              <a:solidFill>
                <a:srgbClr val="002060"/>
              </a:solidFill>
            </a:endParaRPr>
          </a:p>
        </p:txBody>
      </p:sp>
    </p:spTree>
    <p:extLst>
      <p:ext uri="{BB962C8B-B14F-4D97-AF65-F5344CB8AC3E}">
        <p14:creationId xmlns:p14="http://schemas.microsoft.com/office/powerpoint/2010/main" val="2962904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A3C566-4C2D-D03A-A0E9-0A185C2DFC4D}"/>
            </a:ext>
          </a:extLst>
        </p:cNvPr>
        <p:cNvGrpSpPr/>
        <p:nvPr/>
      </p:nvGrpSpPr>
      <p:grpSpPr>
        <a:xfrm>
          <a:off x="0" y="0"/>
          <a:ext cx="0" cy="0"/>
          <a:chOff x="0" y="0"/>
          <a:chExt cx="0" cy="0"/>
        </a:xfrm>
      </p:grpSpPr>
      <p:sp>
        <p:nvSpPr>
          <p:cNvPr id="2" name="Segnaposto data 1">
            <a:extLst>
              <a:ext uri="{FF2B5EF4-FFF2-40B4-BE49-F238E27FC236}">
                <a16:creationId xmlns:a16="http://schemas.microsoft.com/office/drawing/2014/main" id="{E4B01679-0FDE-380B-619E-E57F225A37F4}"/>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33FC66A8-5179-4036-C619-8CA10197F10A}"/>
              </a:ext>
            </a:extLst>
          </p:cNvPr>
          <p:cNvSpPr>
            <a:spLocks noGrp="1"/>
          </p:cNvSpPr>
          <p:nvPr>
            <p:ph type="ftr" sz="quarter" idx="11"/>
          </p:nvPr>
        </p:nvSpPr>
        <p:spPr/>
        <p:txBody>
          <a:bodyPr/>
          <a:lstStyle/>
          <a:p>
            <a:pPr>
              <a:defRPr/>
            </a:pPr>
            <a:endParaRPr lang="it-IT" dirty="0"/>
          </a:p>
          <a:p>
            <a:pPr>
              <a:defRPr/>
            </a:pPr>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6687AFF8-BEB7-BFF1-45AB-60397E485386}"/>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
        <p:nvSpPr>
          <p:cNvPr id="6" name="CasellaDiTesto 5">
            <a:extLst>
              <a:ext uri="{FF2B5EF4-FFF2-40B4-BE49-F238E27FC236}">
                <a16:creationId xmlns:a16="http://schemas.microsoft.com/office/drawing/2014/main" id="{90416900-C673-BD3E-C013-5FD111E84EA1}"/>
              </a:ext>
            </a:extLst>
          </p:cNvPr>
          <p:cNvSpPr txBox="1"/>
          <p:nvPr/>
        </p:nvSpPr>
        <p:spPr>
          <a:xfrm>
            <a:off x="451514" y="1796645"/>
            <a:ext cx="11288972" cy="1754326"/>
          </a:xfrm>
          <a:prstGeom prst="rect">
            <a:avLst/>
          </a:prstGeom>
          <a:noFill/>
        </p:spPr>
        <p:txBody>
          <a:bodyPr wrap="square">
            <a:spAutoFit/>
          </a:bodyPr>
          <a:lstStyle/>
          <a:p>
            <a:pPr lvl="0"/>
            <a:r>
              <a:rPr lang="it-IT" b="1" dirty="0">
                <a:solidFill>
                  <a:srgbClr val="002060"/>
                </a:solidFill>
              </a:rPr>
              <a:t>RETE VENDITA PRODOTTI DA FUMO</a:t>
            </a:r>
          </a:p>
          <a:p>
            <a:pPr lvl="0"/>
            <a:endParaRPr lang="it-IT" dirty="0">
              <a:solidFill>
                <a:srgbClr val="002060"/>
              </a:solidFill>
            </a:endParaRPr>
          </a:p>
          <a:p>
            <a:pPr lvl="0" algn="just"/>
            <a:r>
              <a:rPr lang="it-IT" dirty="0">
                <a:solidFill>
                  <a:srgbClr val="002060"/>
                </a:solidFill>
              </a:rPr>
              <a:t>Sono state introdotte misure volte a razionalizzare e semplificare l’attività amministrativa migliorando la qualità dei servizi offerti agli utenti, per garantire la stabilità della rete, un maggior livello di affidabilità e la professionalizzazione degli operatori, nonché una riduzione dei costi amministrativi connessi alla gestione delle autorizzazioni.</a:t>
            </a:r>
          </a:p>
        </p:txBody>
      </p:sp>
    </p:spTree>
    <p:extLst>
      <p:ext uri="{BB962C8B-B14F-4D97-AF65-F5344CB8AC3E}">
        <p14:creationId xmlns:p14="http://schemas.microsoft.com/office/powerpoint/2010/main" val="3186627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F082E25-F308-AFFB-6D05-C95CAB5D36B2}"/>
              </a:ext>
            </a:extLst>
          </p:cNvPr>
          <p:cNvSpPr>
            <a:spLocks noGrp="1"/>
          </p:cNvSpPr>
          <p:nvPr>
            <p:ph type="dt" sz="half" idx="10"/>
          </p:nvPr>
        </p:nvSpPr>
        <p:spPr/>
        <p:txBody>
          <a:bodyPr/>
          <a:lstStyle/>
          <a:p>
            <a:r>
              <a:rPr lang="it-IT"/>
              <a:t>17/05/2023</a:t>
            </a:r>
            <a:endParaRPr lang="en-US" dirty="0"/>
          </a:p>
        </p:txBody>
      </p:sp>
      <p:sp>
        <p:nvSpPr>
          <p:cNvPr id="3" name="Segnaposto piè di pagina 2">
            <a:extLst>
              <a:ext uri="{FF2B5EF4-FFF2-40B4-BE49-F238E27FC236}">
                <a16:creationId xmlns:a16="http://schemas.microsoft.com/office/drawing/2014/main" id="{BEA630BE-0E76-3985-E4E7-C79A42DD64D9}"/>
              </a:ext>
            </a:extLst>
          </p:cNvPr>
          <p:cNvSpPr>
            <a:spLocks noGrp="1"/>
          </p:cNvSpPr>
          <p:nvPr>
            <p:ph type="ftr" sz="quarter" idx="11"/>
          </p:nvPr>
        </p:nvSpPr>
        <p:spPr/>
        <p:txBody>
          <a:bodyPr/>
          <a:lstStyle/>
          <a:p>
            <a:r>
              <a:rPr lang="it-IT"/>
              <a:t>AGENZIA DELLE DOGANE E DEI MONOPOLI – Quadro normative e sistemi gestionali PLI</a:t>
            </a:r>
            <a:endParaRPr lang="en-US" dirty="0"/>
          </a:p>
        </p:txBody>
      </p:sp>
      <p:sp>
        <p:nvSpPr>
          <p:cNvPr id="4" name="Segnaposto numero diapositiva 3">
            <a:extLst>
              <a:ext uri="{FF2B5EF4-FFF2-40B4-BE49-F238E27FC236}">
                <a16:creationId xmlns:a16="http://schemas.microsoft.com/office/drawing/2014/main" id="{88CDF321-9A41-FAB1-C22B-E4E2B3D3DDF6}"/>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
        <p:nvSpPr>
          <p:cNvPr id="6" name="CasellaDiTesto 5">
            <a:extLst>
              <a:ext uri="{FF2B5EF4-FFF2-40B4-BE49-F238E27FC236}">
                <a16:creationId xmlns:a16="http://schemas.microsoft.com/office/drawing/2014/main" id="{1588550F-313D-614B-9F59-C2E59C0ABD3F}"/>
              </a:ext>
            </a:extLst>
          </p:cNvPr>
          <p:cNvSpPr txBox="1"/>
          <p:nvPr/>
        </p:nvSpPr>
        <p:spPr>
          <a:xfrm>
            <a:off x="1794617" y="2276974"/>
            <a:ext cx="7351519" cy="113877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002060"/>
                </a:solidFill>
                <a:effectLst/>
                <a:uLnTx/>
                <a:uFillTx/>
                <a:latin typeface="Arial"/>
                <a:ea typeface="+mn-ea"/>
                <a:cs typeface="+mn-cs"/>
              </a:rPr>
              <a:t>Si ringrazia per l’attenzione</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srgbClr val="002060"/>
              </a:solidFill>
              <a:effectLst/>
              <a:uLnTx/>
              <a:uFillTx/>
              <a:latin typeface="Arial"/>
              <a:ea typeface="+mn-ea"/>
              <a:cs typeface="+mn-cs"/>
            </a:endParaRPr>
          </a:p>
        </p:txBody>
      </p:sp>
    </p:spTree>
    <p:extLst>
      <p:ext uri="{BB962C8B-B14F-4D97-AF65-F5344CB8AC3E}">
        <p14:creationId xmlns:p14="http://schemas.microsoft.com/office/powerpoint/2010/main" val="1243505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DEF99-3EFB-AD62-B0E2-73A87BBABAB3}"/>
            </a:ext>
          </a:extLst>
        </p:cNvPr>
        <p:cNvGrpSpPr/>
        <p:nvPr/>
      </p:nvGrpSpPr>
      <p:grpSpPr>
        <a:xfrm>
          <a:off x="0" y="0"/>
          <a:ext cx="0" cy="0"/>
          <a:chOff x="0" y="0"/>
          <a:chExt cx="0" cy="0"/>
        </a:xfrm>
      </p:grpSpPr>
      <p:sp>
        <p:nvSpPr>
          <p:cNvPr id="2" name="Segnaposto data 1">
            <a:extLst>
              <a:ext uri="{FF2B5EF4-FFF2-40B4-BE49-F238E27FC236}">
                <a16:creationId xmlns:a16="http://schemas.microsoft.com/office/drawing/2014/main" id="{848987FD-8FB1-F177-58F4-54FE4FB93469}"/>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2B1D5976-7A9F-C7D3-B447-D1EF2D6E171F}"/>
              </a:ext>
            </a:extLst>
          </p:cNvPr>
          <p:cNvSpPr>
            <a:spLocks noGrp="1"/>
          </p:cNvSpPr>
          <p:nvPr>
            <p:ph type="ftr" sz="quarter" idx="11"/>
          </p:nvPr>
        </p:nvSpPr>
        <p:spPr>
          <a:xfrm>
            <a:off x="451514" y="6259082"/>
            <a:ext cx="8644320" cy="490599"/>
          </a:xfrm>
        </p:spPr>
        <p:txBody>
          <a:bodyPr/>
          <a:lstStyle/>
          <a:p>
            <a:pPr>
              <a:defRPr/>
            </a:pPr>
            <a:r>
              <a:rPr kumimoji="0" lang="it-IT" sz="900" b="0" i="0" u="none" strike="noStrike" kern="1200" cap="none" spc="0" normalizeH="0" baseline="0" noProof="0" dirty="0">
                <a:ln>
                  <a:noFill/>
                </a:ln>
                <a:solidFill>
                  <a:prstClr val="white"/>
                </a:solidFill>
                <a:effectLst/>
                <a:uLnTx/>
                <a:uFillTx/>
                <a:latin typeface="Helvetica LT Std Cond" panose="020B0506020202030204" pitchFamily="34" charset="0"/>
                <a:ea typeface="+mn-ea"/>
                <a:cs typeface="+mn-cs"/>
              </a:rPr>
              <a:t>AGENZ</a:t>
            </a:r>
          </a:p>
          <a:p>
            <a:pPr>
              <a:defRPr/>
            </a:pPr>
            <a:endParaRPr lang="it-IT" dirty="0"/>
          </a:p>
          <a:p>
            <a:pPr>
              <a:defRPr/>
            </a:pPr>
            <a:endParaRPr lang="it-IT" dirty="0"/>
          </a:p>
          <a:p>
            <a:pPr>
              <a:defRPr/>
            </a:pPr>
            <a:endParaRPr lang="it-IT" dirty="0"/>
          </a:p>
          <a:p>
            <a:pPr>
              <a:defRPr/>
            </a:pPr>
            <a:endParaRPr lang="it-IT" dirty="0"/>
          </a:p>
          <a:p>
            <a:pPr>
              <a:defRPr/>
            </a:pPr>
            <a:r>
              <a:rPr lang="it-IT" dirty="0"/>
              <a:t>AGENZIA DELLE DOGANE E DEI MONOPOLI –  Focus Dogane Unindustria 2026 - Dott. Luigi Liberatore, Direttore Centrale Accise</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a:ln>
                  <a:noFill/>
                </a:ln>
                <a:solidFill>
                  <a:prstClr val="white"/>
                </a:solidFill>
                <a:effectLst/>
                <a:uLnTx/>
                <a:uFillTx/>
                <a:latin typeface="Helvetica LT Std Cond" panose="020B0506020202030204" pitchFamily="34" charset="0"/>
                <a:ea typeface="+mn-ea"/>
                <a:cs typeface="+mn-cs"/>
              </a:rPr>
              <a:t>IA DELLE DOGANE E DEI MONOPOLI –  Focus Dogane Unindustria 2026 - Dott. Luigi Liberatore, Direttore Centrale Accise</a:t>
            </a:r>
            <a:endParaRPr kumimoji="0" lang="en-US" sz="900" b="0" i="0" u="none" strike="noStrike" kern="1200" cap="none" spc="0" normalizeH="0" baseline="0" noProof="0" dirty="0">
              <a:ln>
                <a:noFill/>
              </a:ln>
              <a:solidFill>
                <a:prstClr val="white"/>
              </a:solidFill>
              <a:effectLst/>
              <a:uLnTx/>
              <a:uFillTx/>
              <a:latin typeface="Helvetica LT Std Cond" panose="020B0506020202030204" pitchFamily="34" charset="0"/>
              <a:ea typeface="+mn-ea"/>
              <a:cs typeface="+mn-cs"/>
            </a:endParaRPr>
          </a:p>
        </p:txBody>
      </p:sp>
      <p:sp>
        <p:nvSpPr>
          <p:cNvPr id="4" name="Segnaposto numero diapositiva 3">
            <a:extLst>
              <a:ext uri="{FF2B5EF4-FFF2-40B4-BE49-F238E27FC236}">
                <a16:creationId xmlns:a16="http://schemas.microsoft.com/office/drawing/2014/main" id="{1A7845F0-56BD-FA37-B440-E89B968EA4B2}"/>
              </a:ext>
            </a:extLst>
          </p:cNvPr>
          <p:cNvSpPr>
            <a:spLocks noGrp="1"/>
          </p:cNvSpPr>
          <p:nvPr>
            <p:ph type="sldNum" sz="quarter" idx="12"/>
          </p:nvPr>
        </p:nvSpPr>
        <p:spPr/>
        <p:txBody>
          <a:bodyPr/>
          <a:lstStyle/>
          <a:p>
            <a:fld id="{D57F1E4F-1CFF-5643-939E-217C01CDF565}" type="slidenum">
              <a:rPr lang="en-US" smtClean="0"/>
              <a:pPr/>
              <a:t>2</a:t>
            </a:fld>
            <a:endParaRPr lang="en-US" dirty="0"/>
          </a:p>
        </p:txBody>
      </p:sp>
      <p:graphicFrame>
        <p:nvGraphicFramePr>
          <p:cNvPr id="5" name="Grafico 4">
            <a:extLst>
              <a:ext uri="{FF2B5EF4-FFF2-40B4-BE49-F238E27FC236}">
                <a16:creationId xmlns:a16="http://schemas.microsoft.com/office/drawing/2014/main" id="{DF411339-B21A-0B8A-268D-B5D3A9CC5B80}"/>
              </a:ext>
            </a:extLst>
          </p:cNvPr>
          <p:cNvGraphicFramePr/>
          <p:nvPr>
            <p:extLst>
              <p:ext uri="{D42A27DB-BD31-4B8C-83A1-F6EECF244321}">
                <p14:modId xmlns:p14="http://schemas.microsoft.com/office/powerpoint/2010/main" val="1450942853"/>
              </p:ext>
            </p:extLst>
          </p:nvPr>
        </p:nvGraphicFramePr>
        <p:xfrm>
          <a:off x="1333625" y="1287918"/>
          <a:ext cx="9524750" cy="42821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69790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7C539-6C2D-F3D2-8F2F-62F014300FD1}"/>
            </a:ext>
          </a:extLst>
        </p:cNvPr>
        <p:cNvGrpSpPr/>
        <p:nvPr/>
      </p:nvGrpSpPr>
      <p:grpSpPr>
        <a:xfrm>
          <a:off x="0" y="0"/>
          <a:ext cx="0" cy="0"/>
          <a:chOff x="0" y="0"/>
          <a:chExt cx="0" cy="0"/>
        </a:xfrm>
      </p:grpSpPr>
      <p:sp>
        <p:nvSpPr>
          <p:cNvPr id="2" name="Segnaposto data 1">
            <a:extLst>
              <a:ext uri="{FF2B5EF4-FFF2-40B4-BE49-F238E27FC236}">
                <a16:creationId xmlns:a16="http://schemas.microsoft.com/office/drawing/2014/main" id="{521FFDE1-CCF3-89CD-F795-535BAFDF80CB}"/>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AA0DD145-D718-6573-A13D-4B34FB1BBD81}"/>
              </a:ext>
            </a:extLst>
          </p:cNvPr>
          <p:cNvSpPr>
            <a:spLocks noGrp="1"/>
          </p:cNvSpPr>
          <p:nvPr>
            <p:ph type="ftr" sz="quarter" idx="11"/>
          </p:nvPr>
        </p:nvSpPr>
        <p:spPr/>
        <p:txBody>
          <a:bodyPr/>
          <a:lstStyle/>
          <a:p>
            <a:pPr>
              <a:defRPr/>
            </a:pPr>
            <a:endParaRPr lang="it-IT" dirty="0"/>
          </a:p>
          <a:p>
            <a:pPr>
              <a:defRPr/>
            </a:pPr>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5C675ED9-5EC0-5BCB-BE5C-0D0CE59BD589}"/>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
        <p:nvSpPr>
          <p:cNvPr id="6" name="Rettangolo 5">
            <a:extLst>
              <a:ext uri="{FF2B5EF4-FFF2-40B4-BE49-F238E27FC236}">
                <a16:creationId xmlns:a16="http://schemas.microsoft.com/office/drawing/2014/main" id="{2264E5B5-A90D-3CB2-F794-5319D78FB8FB}"/>
              </a:ext>
            </a:extLst>
          </p:cNvPr>
          <p:cNvSpPr/>
          <p:nvPr/>
        </p:nvSpPr>
        <p:spPr>
          <a:xfrm>
            <a:off x="7575890" y="1416567"/>
            <a:ext cx="4101547" cy="1241243"/>
          </a:xfrm>
          <a:prstGeom prst="rect">
            <a:avLst/>
          </a:prstGeom>
          <a:solidFill>
            <a:srgbClr val="F26C54"/>
          </a:solidFill>
          <a:ln w="9525"/>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it-IT" sz="1600" b="1" dirty="0">
                <a:effectLst>
                  <a:outerShdw blurRad="38100" dist="38100" dir="2700000" algn="tl">
                    <a:srgbClr val="000000">
                      <a:alpha val="43137"/>
                    </a:srgbClr>
                  </a:outerShdw>
                </a:effectLst>
              </a:rPr>
              <a:t>Gettito complessivo accise ENA 2025:</a:t>
            </a:r>
          </a:p>
          <a:p>
            <a:pPr algn="ctr"/>
            <a:r>
              <a:rPr lang="it-IT" b="1" dirty="0">
                <a:effectLst>
                  <a:outerShdw blurRad="38100" dist="38100" dir="2700000" algn="tl">
                    <a:srgbClr val="000000">
                      <a:alpha val="43137"/>
                    </a:srgbClr>
                  </a:outerShdw>
                </a:effectLst>
              </a:rPr>
              <a:t>33,3 mld di euro*</a:t>
            </a:r>
          </a:p>
        </p:txBody>
      </p:sp>
      <p:sp>
        <p:nvSpPr>
          <p:cNvPr id="8" name="CasellaDiTesto 7">
            <a:extLst>
              <a:ext uri="{FF2B5EF4-FFF2-40B4-BE49-F238E27FC236}">
                <a16:creationId xmlns:a16="http://schemas.microsoft.com/office/drawing/2014/main" id="{643BC361-8B38-93EE-2315-9035B9FD3EA0}"/>
              </a:ext>
            </a:extLst>
          </p:cNvPr>
          <p:cNvSpPr txBox="1"/>
          <p:nvPr/>
        </p:nvSpPr>
        <p:spPr>
          <a:xfrm>
            <a:off x="7575891" y="2647871"/>
            <a:ext cx="4101547" cy="3170099"/>
          </a:xfrm>
          <a:prstGeom prst="rect">
            <a:avLst/>
          </a:prstGeom>
          <a:noFill/>
          <a:ln>
            <a:solidFill>
              <a:srgbClr val="000000"/>
            </a:solid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Nell'importo totale di 33,3Mld di euro sono ricompresi, oltre al riscosso dei capitoli di entrata relativi ai settori prodotti energetici, gas naturale, energia elettrica, prodotti alcolici, anche il riscosso sugli altri capitoli di entrata</a:t>
            </a:r>
            <a:endParaRPr kumimoji="0" lang="it-IT" sz="12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pPr marL="180340" marR="0" lvl="0" indent="0" algn="just" defTabSz="457200" rtl="0" eaLnBrk="1" fontAlgn="auto" latinLnBrk="0" hangingPunct="1">
              <a:lnSpc>
                <a:spcPct val="100000"/>
              </a:lnSpc>
              <a:spcBef>
                <a:spcPts val="0"/>
              </a:spcBef>
              <a:spcAft>
                <a:spcPts val="0"/>
              </a:spcAft>
              <a:buClrTx/>
              <a:buSzTx/>
              <a:buFontTx/>
              <a:buNone/>
              <a:tabLst>
                <a:tab pos="270510" algn="l"/>
              </a:tabLst>
              <a:defRPr/>
            </a:pPr>
            <a:r>
              <a:rPr kumimoji="0" lang="it-IT"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Diritti di licenza sulle accise e imposte di consumo</a:t>
            </a:r>
            <a:endParaRPr kumimoji="0" lang="it-IT" sz="12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pPr marL="180340" marR="0" lvl="0" indent="0" algn="just" defTabSz="457200" rtl="0" eaLnBrk="1" fontAlgn="auto" latinLnBrk="0" hangingPunct="1">
              <a:lnSpc>
                <a:spcPct val="100000"/>
              </a:lnSpc>
              <a:spcBef>
                <a:spcPts val="0"/>
              </a:spcBef>
              <a:spcAft>
                <a:spcPts val="0"/>
              </a:spcAft>
              <a:buClrTx/>
              <a:buSzTx/>
              <a:buFontTx/>
              <a:buNone/>
              <a:tabLst>
                <a:tab pos="270510" algn="l"/>
              </a:tabLst>
              <a:defRPr/>
            </a:pPr>
            <a:r>
              <a:rPr kumimoji="0" lang="it-IT"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Accisa e Imposta di Consumo sui Sacchetti di Plastica  Non 	Biodegradabili</a:t>
            </a:r>
            <a:endParaRPr kumimoji="0" lang="it-IT" sz="12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pPr marL="180340" marR="0" lvl="0" indent="0" algn="just" defTabSz="457200" rtl="0" eaLnBrk="1" fontAlgn="auto" latinLnBrk="0" hangingPunct="1">
              <a:lnSpc>
                <a:spcPct val="100000"/>
              </a:lnSpc>
              <a:spcBef>
                <a:spcPts val="0"/>
              </a:spcBef>
              <a:spcAft>
                <a:spcPts val="0"/>
              </a:spcAft>
              <a:buClrTx/>
              <a:buSzTx/>
              <a:buFontTx/>
              <a:buNone/>
              <a:tabLst>
                <a:tab pos="270510" algn="l"/>
              </a:tabLst>
              <a:defRPr/>
            </a:pPr>
            <a:r>
              <a:rPr kumimoji="0" lang="it-IT"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Imposta di Consumo sugli Oli Lubrificanti e sui Bitumi di 	Petrolio</a:t>
            </a:r>
            <a:endParaRPr kumimoji="0" lang="it-IT" sz="12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pPr marL="180340" marR="0" lvl="0" indent="0" algn="just" defTabSz="457200" rtl="0" eaLnBrk="1" fontAlgn="auto" latinLnBrk="0" hangingPunct="1">
              <a:lnSpc>
                <a:spcPct val="100000"/>
              </a:lnSpc>
              <a:spcBef>
                <a:spcPts val="0"/>
              </a:spcBef>
              <a:spcAft>
                <a:spcPts val="0"/>
              </a:spcAft>
              <a:buClrTx/>
              <a:buSzTx/>
              <a:buFontTx/>
              <a:buNone/>
              <a:tabLst>
                <a:tab pos="270510" algn="l"/>
              </a:tabLst>
              <a:defRPr/>
            </a:pPr>
            <a:r>
              <a:rPr kumimoji="0" lang="it-IT"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Tassa ambientale emissioni anidride solforosa e ossidi 	azoto</a:t>
            </a:r>
            <a:endParaRPr kumimoji="0" lang="it-IT" sz="12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pPr marL="270510" marR="0" lvl="0" indent="-90170" algn="just" defTabSz="457200" rtl="0" eaLnBrk="1" fontAlgn="auto" latinLnBrk="0" hangingPunct="1">
              <a:lnSpc>
                <a:spcPct val="100000"/>
              </a:lnSpc>
              <a:spcBef>
                <a:spcPts val="0"/>
              </a:spcBef>
              <a:spcAft>
                <a:spcPts val="0"/>
              </a:spcAft>
              <a:buClrTx/>
              <a:buSzTx/>
              <a:buFontTx/>
              <a:buNone/>
              <a:tabLst>
                <a:tab pos="270510" algn="l"/>
              </a:tabLst>
              <a:defRPr/>
            </a:pPr>
            <a:r>
              <a:rPr kumimoji="0" lang="it-IT"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Entrate eventuali diverse concernenti le accise e le imposte di consumo e versamenti relativi al diritto annuale dei soggetti autorizzati allo stoccaggio di prodotti energetici presso depositi di terzi</a:t>
            </a:r>
            <a:endParaRPr kumimoji="0" lang="it-IT" sz="12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pPr marL="180340" marR="0" lvl="0" indent="0" algn="just" defTabSz="457200" rtl="0" eaLnBrk="1" fontAlgn="auto" latinLnBrk="0" hangingPunct="1">
              <a:lnSpc>
                <a:spcPct val="100000"/>
              </a:lnSpc>
              <a:spcBef>
                <a:spcPts val="0"/>
              </a:spcBef>
              <a:spcAft>
                <a:spcPts val="0"/>
              </a:spcAft>
              <a:buClrTx/>
              <a:buSzTx/>
              <a:buFontTx/>
              <a:buNone/>
              <a:tabLst>
                <a:tab pos="270510" algn="l"/>
              </a:tabLst>
              <a:defRPr/>
            </a:pPr>
            <a:r>
              <a:rPr kumimoji="0" lang="it-IT"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Indennità e interessi di mora per ritardati o differiti 	versamenti delle accise</a:t>
            </a:r>
            <a:endParaRPr kumimoji="0" lang="it-IT" sz="12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pPr marL="180340" marR="0" lvl="0" indent="0" algn="just" defTabSz="457200" rtl="0" eaLnBrk="1" fontAlgn="auto" latinLnBrk="0" hangingPunct="1">
              <a:lnSpc>
                <a:spcPct val="100000"/>
              </a:lnSpc>
              <a:spcBef>
                <a:spcPts val="0"/>
              </a:spcBef>
              <a:spcAft>
                <a:spcPts val="0"/>
              </a:spcAft>
              <a:buClrTx/>
              <a:buSzTx/>
              <a:buFontTx/>
              <a:buNone/>
              <a:tabLst>
                <a:tab pos="270510" algn="l"/>
              </a:tabLst>
              <a:defRPr/>
            </a:pPr>
            <a:r>
              <a:rPr kumimoji="0" lang="it-IT"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Spese di notifica</a:t>
            </a:r>
            <a:endParaRPr kumimoji="0" lang="it-IT" sz="12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pPr marL="180340" marR="0" lvl="0" indent="0" algn="just" defTabSz="457200" rtl="0" eaLnBrk="1" fontAlgn="auto" latinLnBrk="0" hangingPunct="1">
              <a:lnSpc>
                <a:spcPct val="100000"/>
              </a:lnSpc>
              <a:spcBef>
                <a:spcPts val="0"/>
              </a:spcBef>
              <a:spcAft>
                <a:spcPts val="0"/>
              </a:spcAft>
              <a:buClrTx/>
              <a:buSzTx/>
              <a:buFontTx/>
              <a:buNone/>
              <a:tabLst>
                <a:tab pos="270510" algn="l"/>
              </a:tabLst>
              <a:defRPr/>
            </a:pPr>
            <a:r>
              <a:rPr kumimoji="0" lang="it-IT" sz="1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Sanzioni amministrative dovute in materia di accise ed 	imposte di consumo</a:t>
            </a:r>
            <a:r>
              <a:rPr kumimoji="0" lang="it-IT" sz="1100" b="0" i="0" u="none" strike="noStrike" kern="100" cap="none" spc="0" normalizeH="0" baseline="0" noProof="0" dirty="0">
                <a:ln>
                  <a:noFill/>
                </a:ln>
                <a:solidFill>
                  <a:prstClr val="white"/>
                </a:solidFill>
                <a:effectLst/>
                <a:uLnTx/>
                <a:uFillTx/>
                <a:latin typeface="Arial" panose="020B0604020202020204" pitchFamily="34" charset="0"/>
                <a:ea typeface="Aptos" panose="020B0004020202020204" pitchFamily="34" charset="0"/>
                <a:cs typeface="Times New Roman" panose="02020603050405020304" pitchFamily="18" charset="0"/>
              </a:rPr>
              <a:t> </a:t>
            </a:r>
            <a:endParaRPr kumimoji="0" lang="it-IT" sz="1100" b="0" i="0" u="none" strike="noStrike" kern="100" cap="none" spc="0" normalizeH="0" baseline="0" noProof="0" dirty="0">
              <a:ln>
                <a:noFill/>
              </a:ln>
              <a:solidFill>
                <a:prstClr val="white"/>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graphicFrame>
        <p:nvGraphicFramePr>
          <p:cNvPr id="7" name="Grafico 6">
            <a:extLst>
              <a:ext uri="{FF2B5EF4-FFF2-40B4-BE49-F238E27FC236}">
                <a16:creationId xmlns:a16="http://schemas.microsoft.com/office/drawing/2014/main" id="{3F5D2240-E920-D669-0DB4-06E25A03A922}"/>
              </a:ext>
            </a:extLst>
          </p:cNvPr>
          <p:cNvGraphicFramePr/>
          <p:nvPr>
            <p:extLst>
              <p:ext uri="{D42A27DB-BD31-4B8C-83A1-F6EECF244321}">
                <p14:modId xmlns:p14="http://schemas.microsoft.com/office/powerpoint/2010/main" val="4050370911"/>
              </p:ext>
            </p:extLst>
          </p:nvPr>
        </p:nvGraphicFramePr>
        <p:xfrm>
          <a:off x="514562" y="1416566"/>
          <a:ext cx="7061327" cy="44014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56311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23CCE-09CB-375F-62C7-4CFEAAE5AAB5}"/>
            </a:ext>
          </a:extLst>
        </p:cNvPr>
        <p:cNvGrpSpPr/>
        <p:nvPr/>
      </p:nvGrpSpPr>
      <p:grpSpPr>
        <a:xfrm>
          <a:off x="0" y="0"/>
          <a:ext cx="0" cy="0"/>
          <a:chOff x="0" y="0"/>
          <a:chExt cx="0" cy="0"/>
        </a:xfrm>
      </p:grpSpPr>
      <p:sp>
        <p:nvSpPr>
          <p:cNvPr id="2" name="CasellaDiTesto 1">
            <a:extLst>
              <a:ext uri="{FF2B5EF4-FFF2-40B4-BE49-F238E27FC236}">
                <a16:creationId xmlns:a16="http://schemas.microsoft.com/office/drawing/2014/main" id="{2781DCFA-DC7B-C508-A398-083D4BDD3839}"/>
              </a:ext>
            </a:extLst>
          </p:cNvPr>
          <p:cNvSpPr txBox="1"/>
          <p:nvPr/>
        </p:nvSpPr>
        <p:spPr>
          <a:xfrm>
            <a:off x="1262743" y="566056"/>
            <a:ext cx="10733314"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a:ln>
                  <a:noFill/>
                </a:ln>
                <a:solidFill>
                  <a:srgbClr val="003399"/>
                </a:solidFill>
                <a:effectLst/>
                <a:uLnTx/>
                <a:uFillTx/>
                <a:latin typeface="Garamond" panose="02020404030301010803" pitchFamily="18" charset="0"/>
                <a:ea typeface="+mn-ea"/>
                <a:cs typeface="+mn-cs"/>
              </a:rPr>
              <a:t>TABACCHI LAVORATI: GETTITO COMPLESSIVO 2021-2025</a:t>
            </a:r>
          </a:p>
        </p:txBody>
      </p:sp>
      <p:sp>
        <p:nvSpPr>
          <p:cNvPr id="13" name="Segnaposto numero diapositiva 12">
            <a:extLst>
              <a:ext uri="{FF2B5EF4-FFF2-40B4-BE49-F238E27FC236}">
                <a16:creationId xmlns:a16="http://schemas.microsoft.com/office/drawing/2014/main" id="{73460AC8-30C3-C41E-5F15-B6C9B5D22A4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003399"/>
                </a:solidFill>
                <a:effectLst/>
                <a:uLnTx/>
                <a:uFillTx/>
                <a:latin typeface="Helvetica LT Std Cond" panose="020B050602020203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2000" b="0" i="0" u="none" strike="noStrike" kern="1200" cap="none" spc="0" normalizeH="0" baseline="0" noProof="0" dirty="0">
              <a:ln>
                <a:noFill/>
              </a:ln>
              <a:solidFill>
                <a:srgbClr val="003399"/>
              </a:solidFill>
              <a:effectLst/>
              <a:uLnTx/>
              <a:uFillTx/>
              <a:latin typeface="Helvetica LT Std Cond" panose="020B0506020202030204" pitchFamily="34" charset="0"/>
              <a:ea typeface="+mn-ea"/>
              <a:cs typeface="+mn-cs"/>
            </a:endParaRPr>
          </a:p>
        </p:txBody>
      </p:sp>
      <p:sp>
        <p:nvSpPr>
          <p:cNvPr id="3" name="Footer Placeholder 4">
            <a:extLst>
              <a:ext uri="{FF2B5EF4-FFF2-40B4-BE49-F238E27FC236}">
                <a16:creationId xmlns:a16="http://schemas.microsoft.com/office/drawing/2014/main" id="{DB7BB924-05B0-B497-459B-221DE473695A}"/>
              </a:ext>
            </a:extLst>
          </p:cNvPr>
          <p:cNvSpPr>
            <a:spLocks noGrp="1"/>
          </p:cNvSpPr>
          <p:nvPr>
            <p:ph type="ftr" sz="quarter" idx="11"/>
          </p:nvPr>
        </p:nvSpPr>
        <p:spPr>
          <a:xfrm>
            <a:off x="173218" y="6224097"/>
            <a:ext cx="8086199" cy="400110"/>
          </a:xfrm>
        </p:spPr>
        <p:txBody>
          <a:bodyPr/>
          <a:lstStyle>
            <a:lvl1pPr>
              <a:defRPr>
                <a:latin typeface="Helvetica LT Std Cond" panose="020B0506020202030204" pitchFamily="34" charset="0"/>
              </a:defRPr>
            </a:lvl1pPr>
          </a:lstStyle>
          <a:p>
            <a:pPr>
              <a:defRPr/>
            </a:pPr>
            <a:endParaRPr lang="it-IT" dirty="0"/>
          </a:p>
          <a:p>
            <a:pPr>
              <a:defRPr/>
            </a:pPr>
            <a:r>
              <a:rPr lang="it-IT" dirty="0"/>
              <a:t>AGENZIA DELLE DOGANE E DEI MONOPOLI –  Focus Dogane Unindustria 2026 - Dott. Luigi Liberatore, Direttore Centrale Accise</a:t>
            </a:r>
            <a:endParaRPr lang="en-US" dirty="0"/>
          </a:p>
        </p:txBody>
      </p:sp>
      <p:graphicFrame>
        <p:nvGraphicFramePr>
          <p:cNvPr id="5" name="Grafico 4">
            <a:extLst>
              <a:ext uri="{FF2B5EF4-FFF2-40B4-BE49-F238E27FC236}">
                <a16:creationId xmlns:a16="http://schemas.microsoft.com/office/drawing/2014/main" id="{B9F43CA6-E877-1A06-9B8E-31C4C159111C}"/>
              </a:ext>
            </a:extLst>
          </p:cNvPr>
          <p:cNvGraphicFramePr>
            <a:graphicFrameLocks/>
          </p:cNvGraphicFramePr>
          <p:nvPr>
            <p:extLst>
              <p:ext uri="{D42A27DB-BD31-4B8C-83A1-F6EECF244321}">
                <p14:modId xmlns:p14="http://schemas.microsoft.com/office/powerpoint/2010/main" val="2229007416"/>
              </p:ext>
            </p:extLst>
          </p:nvPr>
        </p:nvGraphicFramePr>
        <p:xfrm>
          <a:off x="4059252" y="1930400"/>
          <a:ext cx="7681234" cy="398329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Tabella 3">
            <a:extLst>
              <a:ext uri="{FF2B5EF4-FFF2-40B4-BE49-F238E27FC236}">
                <a16:creationId xmlns:a16="http://schemas.microsoft.com/office/drawing/2014/main" id="{B0A15AA8-3519-709E-7D5D-6F20DE56ED42}"/>
              </a:ext>
            </a:extLst>
          </p:cNvPr>
          <p:cNvGraphicFramePr>
            <a:graphicFrameLocks noGrp="1"/>
          </p:cNvGraphicFramePr>
          <p:nvPr/>
        </p:nvGraphicFramePr>
        <p:xfrm>
          <a:off x="346639" y="1545422"/>
          <a:ext cx="3619500" cy="1524000"/>
        </p:xfrm>
        <a:graphic>
          <a:graphicData uri="http://schemas.openxmlformats.org/drawingml/2006/table">
            <a:tbl>
              <a:tblPr/>
              <a:tblGrid>
                <a:gridCol w="609600">
                  <a:extLst>
                    <a:ext uri="{9D8B030D-6E8A-4147-A177-3AD203B41FA5}">
                      <a16:colId xmlns:a16="http://schemas.microsoft.com/office/drawing/2014/main" val="2520666298"/>
                    </a:ext>
                  </a:extLst>
                </a:gridCol>
                <a:gridCol w="1028700">
                  <a:extLst>
                    <a:ext uri="{9D8B030D-6E8A-4147-A177-3AD203B41FA5}">
                      <a16:colId xmlns:a16="http://schemas.microsoft.com/office/drawing/2014/main" val="578125290"/>
                    </a:ext>
                  </a:extLst>
                </a:gridCol>
                <a:gridCol w="952500">
                  <a:extLst>
                    <a:ext uri="{9D8B030D-6E8A-4147-A177-3AD203B41FA5}">
                      <a16:colId xmlns:a16="http://schemas.microsoft.com/office/drawing/2014/main" val="3511835566"/>
                    </a:ext>
                  </a:extLst>
                </a:gridCol>
                <a:gridCol w="1028700">
                  <a:extLst>
                    <a:ext uri="{9D8B030D-6E8A-4147-A177-3AD203B41FA5}">
                      <a16:colId xmlns:a16="http://schemas.microsoft.com/office/drawing/2014/main" val="3986150491"/>
                    </a:ext>
                  </a:extLst>
                </a:gridCol>
              </a:tblGrid>
              <a:tr h="190500">
                <a:tc gridSpan="4">
                  <a:txBody>
                    <a:bodyPr/>
                    <a:lstStyle/>
                    <a:p>
                      <a:pPr algn="ctr" fontAlgn="ctr">
                        <a:buNone/>
                      </a:pPr>
                      <a:r>
                        <a:rPr lang="it-IT" sz="1100" b="1" i="0" u="none" strike="noStrike" dirty="0">
                          <a:solidFill>
                            <a:srgbClr val="FFFFFF"/>
                          </a:solidFill>
                          <a:effectLst/>
                          <a:latin typeface="Aptos Narrow" panose="020B0004020202020204" pitchFamily="34" charset="0"/>
                        </a:rPr>
                        <a:t>GETTITO TABACCHI LAVORATI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569599360"/>
                  </a:ext>
                </a:extLst>
              </a:tr>
              <a:tr h="381000">
                <a:tc>
                  <a:txBody>
                    <a:bodyPr/>
                    <a:lstStyle/>
                    <a:p>
                      <a:pPr algn="ctr" fontAlgn="ctr">
                        <a:buNone/>
                      </a:pPr>
                      <a:r>
                        <a:rPr lang="it-IT" sz="1100" b="1" i="0" u="none" strike="noStrike" dirty="0">
                          <a:solidFill>
                            <a:srgbClr val="000000"/>
                          </a:solidFill>
                          <a:effectLst/>
                          <a:latin typeface="Arial" panose="020B0604020202020204" pitchFamily="34" charset="0"/>
                        </a:rPr>
                        <a:t>Anno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buNone/>
                      </a:pPr>
                      <a:r>
                        <a:rPr lang="it-IT" sz="1100" b="1" i="0" u="none" strike="noStrike" dirty="0">
                          <a:solidFill>
                            <a:srgbClr val="000000"/>
                          </a:solidFill>
                          <a:effectLst/>
                          <a:latin typeface="Arial" panose="020B0604020202020204" pitchFamily="34" charset="0"/>
                        </a:rPr>
                        <a:t>Accisa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buNone/>
                      </a:pPr>
                      <a:r>
                        <a:rPr lang="it-IT" sz="1100" b="1" i="0" u="none" strike="noStrike" dirty="0">
                          <a:solidFill>
                            <a:srgbClr val="000000"/>
                          </a:solidFill>
                          <a:effectLst/>
                          <a:latin typeface="Arial" panose="020B0604020202020204" pitchFamily="34" charset="0"/>
                        </a:rPr>
                        <a:t>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buNone/>
                      </a:pPr>
                      <a:r>
                        <a:rPr lang="it-IT" sz="1100" b="1" i="0" u="none" strike="noStrike" dirty="0">
                          <a:solidFill>
                            <a:srgbClr val="000000"/>
                          </a:solidFill>
                          <a:effectLst/>
                          <a:latin typeface="Arial" panose="020B0604020202020204" pitchFamily="34" charset="0"/>
                        </a:rPr>
                        <a:t>Accisa + IVA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181059610"/>
                  </a:ext>
                </a:extLst>
              </a:tr>
              <a:tr h="190500">
                <a:tc>
                  <a:txBody>
                    <a:bodyPr/>
                    <a:lstStyle/>
                    <a:p>
                      <a:pPr algn="ctr" fontAlgn="ctr">
                        <a:buNone/>
                      </a:pPr>
                      <a:r>
                        <a:rPr lang="it-IT" sz="1100" b="1" i="0" u="none" strike="noStrike" dirty="0">
                          <a:solidFill>
                            <a:srgbClr val="000000"/>
                          </a:solidFill>
                          <a:effectLst/>
                          <a:latin typeface="Arial" panose="020B0604020202020204" pitchFamily="34" charset="0"/>
                        </a:rPr>
                        <a:t>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10.793.596.878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3.547.606.606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14.341.203.484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07988517"/>
                  </a:ext>
                </a:extLst>
              </a:tr>
              <a:tr h="190500">
                <a:tc>
                  <a:txBody>
                    <a:bodyPr/>
                    <a:lstStyle/>
                    <a:p>
                      <a:pPr algn="ctr" fontAlgn="ctr">
                        <a:buNone/>
                      </a:pPr>
                      <a:r>
                        <a:rPr lang="it-IT" sz="1100" b="1" i="0" u="none" strike="noStrike" dirty="0">
                          <a:solidFill>
                            <a:srgbClr val="000000"/>
                          </a:solidFill>
                          <a:effectLst/>
                          <a:latin typeface="Arial" panose="020B0604020202020204" pitchFamily="34" charset="0"/>
                        </a:rPr>
                        <a:t>2022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10.875.534.183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3.650.786.061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14.526.320.244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6917114"/>
                  </a:ext>
                </a:extLst>
              </a:tr>
              <a:tr h="190500">
                <a:tc>
                  <a:txBody>
                    <a:bodyPr/>
                    <a:lstStyle/>
                    <a:p>
                      <a:pPr algn="ctr" fontAlgn="ctr">
                        <a:buNone/>
                      </a:pPr>
                      <a:r>
                        <a:rPr lang="it-IT" sz="1100" b="1" i="0" u="none" strike="noStrike" dirty="0">
                          <a:solidFill>
                            <a:srgbClr val="000000"/>
                          </a:solidFill>
                          <a:effectLst/>
                          <a:latin typeface="Arial" panose="020B0604020202020204" pitchFamily="34" charset="0"/>
                        </a:rPr>
                        <a:t>2023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11.001.324.050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3.725.690.821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14.727.014.871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8941995"/>
                  </a:ext>
                </a:extLst>
              </a:tr>
              <a:tr h="190500">
                <a:tc>
                  <a:txBody>
                    <a:bodyPr/>
                    <a:lstStyle/>
                    <a:p>
                      <a:pPr algn="ctr" fontAlgn="ctr">
                        <a:buNone/>
                      </a:pPr>
                      <a:r>
                        <a:rPr lang="it-IT" sz="1100" b="1" i="0" u="none" strike="noStrike" dirty="0">
                          <a:solidFill>
                            <a:srgbClr val="000000"/>
                          </a:solidFill>
                          <a:effectLst/>
                          <a:latin typeface="Arial" panose="020B0604020202020204" pitchFamily="34" charset="0"/>
                        </a:rPr>
                        <a:t>2024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11.383.518.532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3.842.744.165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15.226.262.697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0463453"/>
                  </a:ext>
                </a:extLst>
              </a:tr>
              <a:tr h="190500">
                <a:tc>
                  <a:txBody>
                    <a:bodyPr/>
                    <a:lstStyle/>
                    <a:p>
                      <a:pPr algn="ctr" fontAlgn="ctr">
                        <a:buNone/>
                      </a:pPr>
                      <a:r>
                        <a:rPr lang="it-IT" sz="1100" b="1" i="0" u="none" strike="noStrike" dirty="0">
                          <a:solidFill>
                            <a:srgbClr val="000000"/>
                          </a:solidFill>
                          <a:effectLst/>
                          <a:latin typeface="Arial" panose="020B0604020202020204" pitchFamily="34" charset="0"/>
                        </a:rPr>
                        <a:t>2025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11.517.918.589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3.946.348.766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it-IT" sz="900" b="0" i="0" u="none" strike="noStrike" dirty="0">
                          <a:solidFill>
                            <a:srgbClr val="000000"/>
                          </a:solidFill>
                          <a:effectLst/>
                          <a:latin typeface="Arial" panose="020B0604020202020204" pitchFamily="34" charset="0"/>
                        </a:rPr>
                        <a:t>15.464.267.355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3378652"/>
                  </a:ext>
                </a:extLst>
              </a:tr>
            </a:tbl>
          </a:graphicData>
        </a:graphic>
      </p:graphicFrame>
      <p:sp>
        <p:nvSpPr>
          <p:cNvPr id="6" name="Segnaposto data 1">
            <a:extLst>
              <a:ext uri="{FF2B5EF4-FFF2-40B4-BE49-F238E27FC236}">
                <a16:creationId xmlns:a16="http://schemas.microsoft.com/office/drawing/2014/main" id="{651B6325-0682-F968-04AF-EB84B1FBC20A}"/>
              </a:ext>
            </a:extLst>
          </p:cNvPr>
          <p:cNvSpPr>
            <a:spLocks noGrp="1"/>
          </p:cNvSpPr>
          <p:nvPr>
            <p:ph type="dt" sz="half" idx="10"/>
          </p:nvPr>
        </p:nvSpPr>
        <p:spPr>
          <a:xfrm>
            <a:off x="9334626" y="6259082"/>
            <a:ext cx="1343706" cy="365125"/>
          </a:xfrm>
        </p:spPr>
        <p:txBody>
          <a:bodyPr/>
          <a:lstStyle/>
          <a:p>
            <a:r>
              <a:rPr lang="it-IT" dirty="0"/>
              <a:t>03/02/2026</a:t>
            </a:r>
            <a:endParaRPr lang="en-US" dirty="0"/>
          </a:p>
        </p:txBody>
      </p:sp>
    </p:spTree>
    <p:extLst>
      <p:ext uri="{BB962C8B-B14F-4D97-AF65-F5344CB8AC3E}">
        <p14:creationId xmlns:p14="http://schemas.microsoft.com/office/powerpoint/2010/main" val="1904558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D2E69-97D0-B062-2BE8-B62354386A13}"/>
            </a:ext>
          </a:extLst>
        </p:cNvPr>
        <p:cNvGrpSpPr/>
        <p:nvPr/>
      </p:nvGrpSpPr>
      <p:grpSpPr>
        <a:xfrm>
          <a:off x="0" y="0"/>
          <a:ext cx="0" cy="0"/>
          <a:chOff x="0" y="0"/>
          <a:chExt cx="0" cy="0"/>
        </a:xfrm>
      </p:grpSpPr>
      <p:sp>
        <p:nvSpPr>
          <p:cNvPr id="2" name="Segnaposto data 1">
            <a:extLst>
              <a:ext uri="{FF2B5EF4-FFF2-40B4-BE49-F238E27FC236}">
                <a16:creationId xmlns:a16="http://schemas.microsoft.com/office/drawing/2014/main" id="{55A148B1-ED22-6F1E-B521-9E7FA187AAD0}"/>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091CF1F5-2C58-6572-937B-D58D7746E5E0}"/>
              </a:ext>
            </a:extLst>
          </p:cNvPr>
          <p:cNvSpPr>
            <a:spLocks noGrp="1"/>
          </p:cNvSpPr>
          <p:nvPr>
            <p:ph type="ftr" sz="quarter" idx="11"/>
          </p:nvPr>
        </p:nvSpPr>
        <p:spPr/>
        <p:txBody>
          <a:bodyPr/>
          <a:lstStyle/>
          <a:p>
            <a:pPr>
              <a:defRPr/>
            </a:pPr>
            <a:endParaRPr lang="it-IT" dirty="0"/>
          </a:p>
          <a:p>
            <a:pPr>
              <a:defRPr/>
            </a:pPr>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D516349B-F9A6-E804-5B6B-0B67C2E50F8F}"/>
              </a:ext>
            </a:extLst>
          </p:cNvPr>
          <p:cNvSpPr>
            <a:spLocks noGrp="1"/>
          </p:cNvSpPr>
          <p:nvPr>
            <p:ph type="sldNum" sz="quarter" idx="12"/>
          </p:nvPr>
        </p:nvSpPr>
        <p:spPr/>
        <p:txBody>
          <a:bodyPr/>
          <a:lstStyle/>
          <a:p>
            <a:fld id="{D57F1E4F-1CFF-5643-939E-217C01CDF565}" type="slidenum">
              <a:rPr lang="en-US" smtClean="0"/>
              <a:pPr/>
              <a:t>5</a:t>
            </a:fld>
            <a:endParaRPr lang="en-US" dirty="0"/>
          </a:p>
        </p:txBody>
      </p:sp>
      <p:graphicFrame>
        <p:nvGraphicFramePr>
          <p:cNvPr id="7" name="Grafico 6">
            <a:extLst>
              <a:ext uri="{FF2B5EF4-FFF2-40B4-BE49-F238E27FC236}">
                <a16:creationId xmlns:a16="http://schemas.microsoft.com/office/drawing/2014/main" id="{0D5701FF-CF7C-44CD-8234-7018CF8CDEA2}"/>
              </a:ext>
            </a:extLst>
          </p:cNvPr>
          <p:cNvGraphicFramePr/>
          <p:nvPr>
            <p:extLst>
              <p:ext uri="{D42A27DB-BD31-4B8C-83A1-F6EECF244321}">
                <p14:modId xmlns:p14="http://schemas.microsoft.com/office/powerpoint/2010/main" val="4273466085"/>
              </p:ext>
            </p:extLst>
          </p:nvPr>
        </p:nvGraphicFramePr>
        <p:xfrm>
          <a:off x="1090863" y="1267326"/>
          <a:ext cx="9587467" cy="45193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26526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187DCEE1-BFD5-E52B-1D56-3B25ABE04518}"/>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7FB96BE1-A7A5-F7D6-DDF5-4007AE34B862}"/>
              </a:ext>
            </a:extLst>
          </p:cNvPr>
          <p:cNvSpPr>
            <a:spLocks noGrp="1"/>
          </p:cNvSpPr>
          <p:nvPr>
            <p:ph type="ftr" sz="quarter" idx="11"/>
          </p:nvPr>
        </p:nvSpPr>
        <p:spPr/>
        <p:txBody>
          <a:bodyPr/>
          <a:lstStyle/>
          <a:p>
            <a:pPr>
              <a:defRPr/>
            </a:pPr>
            <a:endParaRPr lang="it-IT" dirty="0"/>
          </a:p>
          <a:p>
            <a:pPr>
              <a:defRPr/>
            </a:pPr>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EF9EE1B4-ECE1-D295-0A8E-0EFB1E93520C}"/>
              </a:ext>
            </a:extLst>
          </p:cNvPr>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1026" name="Picture 2">
            <a:extLst>
              <a:ext uri="{FF2B5EF4-FFF2-40B4-BE49-F238E27FC236}">
                <a16:creationId xmlns:a16="http://schemas.microsoft.com/office/drawing/2014/main" id="{2C0D4301-217C-C85C-273E-90F3E9318B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61" y="1128712"/>
            <a:ext cx="11515725" cy="460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01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C1E1741-755C-726D-E009-223C37154117}"/>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7FA9363F-D85E-3688-4734-CE1D63293E88}"/>
              </a:ext>
            </a:extLst>
          </p:cNvPr>
          <p:cNvSpPr>
            <a:spLocks noGrp="1"/>
          </p:cNvSpPr>
          <p:nvPr>
            <p:ph type="ftr" sz="quarter" idx="11"/>
          </p:nvPr>
        </p:nvSpPr>
        <p:spPr/>
        <p:txBody>
          <a:bodyPr/>
          <a:lstStyle/>
          <a:p>
            <a:pPr>
              <a:defRPr/>
            </a:pPr>
            <a:endParaRPr lang="it-IT" dirty="0"/>
          </a:p>
          <a:p>
            <a:pPr>
              <a:defRPr/>
            </a:pPr>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790B1907-C6C9-8D7B-C286-C91E62CA5BBB}"/>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
        <p:nvSpPr>
          <p:cNvPr id="5" name="CasellaDiTesto 4">
            <a:extLst>
              <a:ext uri="{FF2B5EF4-FFF2-40B4-BE49-F238E27FC236}">
                <a16:creationId xmlns:a16="http://schemas.microsoft.com/office/drawing/2014/main" id="{C4AA3871-9BF2-AEA1-7A3F-F7A925A6B730}"/>
              </a:ext>
            </a:extLst>
          </p:cNvPr>
          <p:cNvSpPr txBox="1"/>
          <p:nvPr/>
        </p:nvSpPr>
        <p:spPr>
          <a:xfrm>
            <a:off x="356249" y="1350661"/>
            <a:ext cx="10853159" cy="4093428"/>
          </a:xfrm>
          <a:prstGeom prst="rect">
            <a:avLst/>
          </a:prstGeom>
          <a:noFill/>
        </p:spPr>
        <p:txBody>
          <a:bodyPr wrap="square">
            <a:spAutoFit/>
          </a:bodyPr>
          <a:lstStyle/>
          <a:p>
            <a:pPr algn="just"/>
            <a:r>
              <a:rPr lang="it-IT" dirty="0">
                <a:solidFill>
                  <a:srgbClr val="002060"/>
                </a:solidFill>
              </a:rPr>
              <a:t>Con </a:t>
            </a:r>
            <a:r>
              <a:rPr lang="it-IT" sz="2000" b="1" dirty="0">
                <a:solidFill>
                  <a:srgbClr val="002060"/>
                </a:solidFill>
              </a:rPr>
              <a:t>la legge 9 agosto 2023, n. 111 «Delega al Governo per la riforma fiscale» </a:t>
            </a:r>
            <a:r>
              <a:rPr lang="it-IT" dirty="0">
                <a:solidFill>
                  <a:srgbClr val="002060"/>
                </a:solidFill>
              </a:rPr>
              <a:t>il sistema tributario italiano è stato oggetto di un profondo processo di revisione. Il quadro dei successivi interventi è finalizzato a creare un sistema tributario più equo, trasparente e moderno, fondato su collaborazione, chiarezza normativa e maggiore responsabilizzazione degli operatori.</a:t>
            </a:r>
          </a:p>
          <a:p>
            <a:endParaRPr lang="it-IT" dirty="0">
              <a:solidFill>
                <a:srgbClr val="002060"/>
              </a:solidFill>
            </a:endParaRPr>
          </a:p>
          <a:p>
            <a:r>
              <a:rPr lang="it-IT" dirty="0">
                <a:solidFill>
                  <a:srgbClr val="002060"/>
                </a:solidFill>
              </a:rPr>
              <a:t>In particolare, nel settore delle accise: </a:t>
            </a:r>
          </a:p>
          <a:p>
            <a:endParaRPr lang="it-IT" dirty="0">
              <a:solidFill>
                <a:srgbClr val="002060"/>
              </a:solidFill>
            </a:endParaRPr>
          </a:p>
          <a:p>
            <a:pPr lvl="0" algn="just"/>
            <a:r>
              <a:rPr lang="it-IT" sz="2000" b="1" dirty="0" err="1">
                <a:solidFill>
                  <a:srgbClr val="002060"/>
                </a:solidFill>
              </a:rPr>
              <a:t>D.Lgs.</a:t>
            </a:r>
            <a:r>
              <a:rPr lang="it-IT" sz="2000" b="1" dirty="0">
                <a:solidFill>
                  <a:srgbClr val="002060"/>
                </a:solidFill>
              </a:rPr>
              <a:t> 30 dicembre 2023, n. 219 «M</a:t>
            </a:r>
            <a:r>
              <a:rPr lang="it-IT" b="1" dirty="0">
                <a:solidFill>
                  <a:srgbClr val="002060"/>
                </a:solidFill>
              </a:rPr>
              <a:t>odifiche allo Statuto dei diritti del Contribuente</a:t>
            </a:r>
            <a:r>
              <a:rPr lang="it-IT" dirty="0">
                <a:solidFill>
                  <a:srgbClr val="002060"/>
                </a:solidFill>
              </a:rPr>
              <a:t>» (L. 212 del 2000);</a:t>
            </a:r>
          </a:p>
          <a:p>
            <a:pPr lvl="0"/>
            <a:endParaRPr lang="it-IT" dirty="0">
              <a:solidFill>
                <a:srgbClr val="002060"/>
              </a:solidFill>
            </a:endParaRPr>
          </a:p>
          <a:p>
            <a:pPr lvl="0" algn="just"/>
            <a:r>
              <a:rPr lang="it-IT" sz="2000" b="1" dirty="0" err="1">
                <a:solidFill>
                  <a:srgbClr val="002060"/>
                </a:solidFill>
              </a:rPr>
              <a:t>D.Lgs.</a:t>
            </a:r>
            <a:r>
              <a:rPr lang="it-IT" sz="2000" b="1" dirty="0">
                <a:solidFill>
                  <a:srgbClr val="002060"/>
                </a:solidFill>
              </a:rPr>
              <a:t> 14 giugno 2024,  n. 87 «Revisione del sistema sanzionatorio tributario, ai sensi dell’articolo 20 della legge 9 agosto 2023, n. 111» </a:t>
            </a:r>
            <a:r>
              <a:rPr lang="it-IT" dirty="0">
                <a:solidFill>
                  <a:srgbClr val="002060"/>
                </a:solidFill>
              </a:rPr>
              <a:t>(art. 2 modificato </a:t>
            </a:r>
            <a:r>
              <a:rPr lang="it-IT" dirty="0" err="1">
                <a:solidFill>
                  <a:srgbClr val="002060"/>
                </a:solidFill>
              </a:rPr>
              <a:t>D.Lgs.</a:t>
            </a:r>
            <a:r>
              <a:rPr lang="it-IT" dirty="0">
                <a:solidFill>
                  <a:srgbClr val="002060"/>
                </a:solidFill>
              </a:rPr>
              <a:t> 471/97; art. 3 modificato </a:t>
            </a:r>
            <a:r>
              <a:rPr lang="it-IT" dirty="0" err="1">
                <a:solidFill>
                  <a:srgbClr val="002060"/>
                </a:solidFill>
              </a:rPr>
              <a:t>D.Lgs.</a:t>
            </a:r>
            <a:r>
              <a:rPr lang="it-IT" dirty="0">
                <a:solidFill>
                  <a:srgbClr val="002060"/>
                </a:solidFill>
              </a:rPr>
              <a:t> 472/97): riformato il sistema delle sanzioni amministrative tributarie, affinché questo risulti più equo, proporzionato e in armonia con le altre realtà europee;</a:t>
            </a:r>
          </a:p>
        </p:txBody>
      </p:sp>
    </p:spTree>
    <p:extLst>
      <p:ext uri="{BB962C8B-B14F-4D97-AF65-F5344CB8AC3E}">
        <p14:creationId xmlns:p14="http://schemas.microsoft.com/office/powerpoint/2010/main" val="895654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8BAA0-85A9-DDB9-5BD7-C5DD9148D0F1}"/>
            </a:ext>
          </a:extLst>
        </p:cNvPr>
        <p:cNvGrpSpPr/>
        <p:nvPr/>
      </p:nvGrpSpPr>
      <p:grpSpPr>
        <a:xfrm>
          <a:off x="0" y="0"/>
          <a:ext cx="0" cy="0"/>
          <a:chOff x="0" y="0"/>
          <a:chExt cx="0" cy="0"/>
        </a:xfrm>
      </p:grpSpPr>
      <p:sp>
        <p:nvSpPr>
          <p:cNvPr id="2" name="Segnaposto data 1">
            <a:extLst>
              <a:ext uri="{FF2B5EF4-FFF2-40B4-BE49-F238E27FC236}">
                <a16:creationId xmlns:a16="http://schemas.microsoft.com/office/drawing/2014/main" id="{7B74FE10-8B24-831D-9885-9A4EE2BDEBA4}"/>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18DC6BD3-EC9B-F730-DAF0-33A2E939268C}"/>
              </a:ext>
            </a:extLst>
          </p:cNvPr>
          <p:cNvSpPr>
            <a:spLocks noGrp="1"/>
          </p:cNvSpPr>
          <p:nvPr>
            <p:ph type="ftr" sz="quarter" idx="11"/>
          </p:nvPr>
        </p:nvSpPr>
        <p:spPr/>
        <p:txBody>
          <a:bodyPr/>
          <a:lstStyle/>
          <a:p>
            <a:pPr>
              <a:defRPr/>
            </a:pPr>
            <a:endParaRPr lang="it-IT" dirty="0"/>
          </a:p>
          <a:p>
            <a:pPr>
              <a:defRPr/>
            </a:pPr>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C0A4C5C7-25BF-FC45-6793-C94152A5469E}"/>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
        <p:nvSpPr>
          <p:cNvPr id="6" name="CasellaDiTesto 5">
            <a:extLst>
              <a:ext uri="{FF2B5EF4-FFF2-40B4-BE49-F238E27FC236}">
                <a16:creationId xmlns:a16="http://schemas.microsoft.com/office/drawing/2014/main" id="{A7F547F5-7A71-5E60-F963-069853970C6B}"/>
              </a:ext>
            </a:extLst>
          </p:cNvPr>
          <p:cNvSpPr txBox="1"/>
          <p:nvPr/>
        </p:nvSpPr>
        <p:spPr>
          <a:xfrm>
            <a:off x="451514" y="1513152"/>
            <a:ext cx="11288972" cy="3847207"/>
          </a:xfrm>
          <a:prstGeom prst="rect">
            <a:avLst/>
          </a:prstGeom>
          <a:noFill/>
        </p:spPr>
        <p:txBody>
          <a:bodyPr wrap="square">
            <a:spAutoFit/>
          </a:bodyPr>
          <a:lstStyle/>
          <a:p>
            <a:pPr lvl="0" algn="just"/>
            <a:r>
              <a:rPr lang="it-IT" sz="2000" b="1" dirty="0" err="1">
                <a:solidFill>
                  <a:srgbClr val="002060"/>
                </a:solidFill>
              </a:rPr>
              <a:t>D.Lgs.</a:t>
            </a:r>
            <a:r>
              <a:rPr lang="it-IT" sz="2000" b="1" dirty="0">
                <a:solidFill>
                  <a:srgbClr val="002060"/>
                </a:solidFill>
              </a:rPr>
              <a:t> 26 settembre 2024, n.141 </a:t>
            </a:r>
            <a:r>
              <a:rPr lang="it-IT" sz="2000" dirty="0">
                <a:solidFill>
                  <a:srgbClr val="002060"/>
                </a:solidFill>
              </a:rPr>
              <a:t>«</a:t>
            </a:r>
            <a:r>
              <a:rPr lang="it-IT" sz="2000" b="1" dirty="0">
                <a:solidFill>
                  <a:srgbClr val="002060"/>
                </a:solidFill>
              </a:rPr>
              <a:t>Disposizioni nazionali complementari al codice doganale dell’Unione e revisione del sistema sanzionatorio in materia di accise e di altre imposte indirette sulla produzione e sui consumi</a:t>
            </a:r>
            <a:r>
              <a:rPr lang="it-IT" sz="2000" dirty="0">
                <a:solidFill>
                  <a:srgbClr val="002060"/>
                </a:solidFill>
              </a:rPr>
              <a:t>»</a:t>
            </a:r>
            <a:r>
              <a:rPr lang="it-IT" sz="2000" b="1" dirty="0">
                <a:solidFill>
                  <a:srgbClr val="002060"/>
                </a:solidFill>
              </a:rPr>
              <a:t> </a:t>
            </a:r>
            <a:r>
              <a:rPr lang="it-IT" dirty="0">
                <a:solidFill>
                  <a:srgbClr val="002060"/>
                </a:solidFill>
              </a:rPr>
              <a:t>recante revisione del sistema sanzionatorio in materia di accise e altre imposte indirette sulla produzione e sui consumi.</a:t>
            </a:r>
            <a:r>
              <a:rPr kumimoji="0" lang="it-IT" sz="1800" b="0" i="0" u="none" strike="noStrike" kern="1200" cap="none" spc="0" normalizeH="0" baseline="0" noProof="0" dirty="0">
                <a:ln>
                  <a:noFill/>
                </a:ln>
                <a:solidFill>
                  <a:srgbClr val="002060"/>
                </a:solidFill>
                <a:effectLst/>
                <a:uLnTx/>
                <a:uFillTx/>
                <a:latin typeface="Arial"/>
                <a:ea typeface="+mn-ea"/>
                <a:cs typeface="+mn-cs"/>
              </a:rPr>
              <a:t> Si rinvia a quanto rappresentato con Circolare n. 30/2024;</a:t>
            </a:r>
          </a:p>
          <a:p>
            <a:pPr lvl="0" algn="just"/>
            <a:r>
              <a:rPr kumimoji="0" lang="it-IT" sz="1800" b="0" i="0" u="none" strike="noStrike" kern="1200" cap="none" spc="0" normalizeH="0" baseline="0" noProof="0" dirty="0">
                <a:ln>
                  <a:noFill/>
                </a:ln>
                <a:solidFill>
                  <a:srgbClr val="002060"/>
                </a:solidFill>
                <a:effectLst/>
                <a:uLnTx/>
                <a:uFillTx/>
                <a:latin typeface="Arial"/>
                <a:ea typeface="+mn-ea"/>
                <a:cs typeface="+mn-cs"/>
              </a:rPr>
              <a:t> </a:t>
            </a:r>
            <a:endParaRPr lang="it-IT" dirty="0">
              <a:solidFill>
                <a:srgbClr val="002060"/>
              </a:solidFill>
            </a:endParaRPr>
          </a:p>
          <a:p>
            <a:pPr lvl="0" algn="just"/>
            <a:r>
              <a:rPr lang="it-IT" sz="2000" b="1" dirty="0" err="1">
                <a:solidFill>
                  <a:srgbClr val="002060"/>
                </a:solidFill>
              </a:rPr>
              <a:t>D.Lgs.</a:t>
            </a:r>
            <a:r>
              <a:rPr lang="it-IT" sz="2000" b="1" dirty="0">
                <a:solidFill>
                  <a:srgbClr val="002060"/>
                </a:solidFill>
              </a:rPr>
              <a:t> 5 novembre 2024, n.173 «</a:t>
            </a:r>
            <a:r>
              <a:rPr lang="it-IT" b="1" dirty="0">
                <a:solidFill>
                  <a:srgbClr val="002060"/>
                </a:solidFill>
              </a:rPr>
              <a:t>Testo unico delle sanzioni tributarie amministrative e penali»</a:t>
            </a:r>
            <a:r>
              <a:rPr lang="it-IT" dirty="0">
                <a:solidFill>
                  <a:srgbClr val="002060"/>
                </a:solidFill>
              </a:rPr>
              <a:t>: intervento del riformatore è di carattere compilativo e, di conseguenza, le disposizioni già vigenti risultano inserite nel predetto testo unico, senza modificazione e formulazione;</a:t>
            </a:r>
          </a:p>
          <a:p>
            <a:pPr lvl="0"/>
            <a:endParaRPr lang="it-IT" dirty="0">
              <a:solidFill>
                <a:srgbClr val="002060"/>
              </a:solidFill>
            </a:endParaRPr>
          </a:p>
          <a:p>
            <a:pPr lvl="0"/>
            <a:endParaRPr lang="it-IT" dirty="0">
              <a:solidFill>
                <a:srgbClr val="002060"/>
              </a:solidFill>
            </a:endParaRPr>
          </a:p>
          <a:p>
            <a:pPr lvl="0" algn="just"/>
            <a:r>
              <a:rPr lang="it-IT" sz="2000" b="1" dirty="0" err="1">
                <a:solidFill>
                  <a:srgbClr val="002060"/>
                </a:solidFill>
              </a:rPr>
              <a:t>D.Lgs.</a:t>
            </a:r>
            <a:r>
              <a:rPr lang="it-IT" sz="2000" b="1" dirty="0">
                <a:solidFill>
                  <a:srgbClr val="002060"/>
                </a:solidFill>
              </a:rPr>
              <a:t> 10 marzo 2025, n. 43 «R</a:t>
            </a:r>
            <a:r>
              <a:rPr lang="it-IT" b="1" dirty="0">
                <a:solidFill>
                  <a:srgbClr val="002060"/>
                </a:solidFill>
              </a:rPr>
              <a:t>evisione delle disposizioni in materia di accise»</a:t>
            </a:r>
            <a:r>
              <a:rPr lang="it-IT" dirty="0">
                <a:solidFill>
                  <a:srgbClr val="002060"/>
                </a:solidFill>
              </a:rPr>
              <a:t>. </a:t>
            </a:r>
            <a:r>
              <a:rPr kumimoji="0" lang="it-IT" sz="1800" b="0" i="0" u="none" strike="noStrike" kern="1200" cap="none" spc="0" normalizeH="0" baseline="0" noProof="0" dirty="0">
                <a:ln>
                  <a:noFill/>
                </a:ln>
                <a:solidFill>
                  <a:srgbClr val="002060"/>
                </a:solidFill>
                <a:effectLst/>
                <a:uLnTx/>
                <a:uFillTx/>
                <a:latin typeface="Arial"/>
                <a:ea typeface="+mn-ea"/>
                <a:cs typeface="+mn-cs"/>
              </a:rPr>
              <a:t>Si rinvia a quanto rappresentato con Circolare n.13/2025 e Circolare n. 32/2025.</a:t>
            </a:r>
            <a:endParaRPr lang="it-IT" dirty="0">
              <a:solidFill>
                <a:srgbClr val="002060"/>
              </a:solidFill>
            </a:endParaRPr>
          </a:p>
        </p:txBody>
      </p:sp>
    </p:spTree>
    <p:extLst>
      <p:ext uri="{BB962C8B-B14F-4D97-AF65-F5344CB8AC3E}">
        <p14:creationId xmlns:p14="http://schemas.microsoft.com/office/powerpoint/2010/main" val="663803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C54FFCCE-48B9-F8FF-00D5-C903B13A5F26}"/>
              </a:ext>
            </a:extLst>
          </p:cNvPr>
          <p:cNvSpPr>
            <a:spLocks noGrp="1"/>
          </p:cNvSpPr>
          <p:nvPr>
            <p:ph type="dt" sz="half" idx="10"/>
          </p:nvPr>
        </p:nvSpPr>
        <p:spPr/>
        <p:txBody>
          <a:bodyPr/>
          <a:lstStyle/>
          <a:p>
            <a:r>
              <a:rPr lang="it-IT" dirty="0"/>
              <a:t>03/02/2026</a:t>
            </a:r>
            <a:endParaRPr lang="en-US" dirty="0"/>
          </a:p>
        </p:txBody>
      </p:sp>
      <p:sp>
        <p:nvSpPr>
          <p:cNvPr id="3" name="Segnaposto piè di pagina 2">
            <a:extLst>
              <a:ext uri="{FF2B5EF4-FFF2-40B4-BE49-F238E27FC236}">
                <a16:creationId xmlns:a16="http://schemas.microsoft.com/office/drawing/2014/main" id="{D91E08EB-F87E-271F-2458-06A2AEA3EA44}"/>
              </a:ext>
            </a:extLst>
          </p:cNvPr>
          <p:cNvSpPr>
            <a:spLocks noGrp="1"/>
          </p:cNvSpPr>
          <p:nvPr>
            <p:ph type="ftr" sz="quarter" idx="11"/>
          </p:nvPr>
        </p:nvSpPr>
        <p:spPr/>
        <p:txBody>
          <a:bodyPr/>
          <a:lstStyle/>
          <a:p>
            <a:pPr>
              <a:defRPr/>
            </a:pPr>
            <a:endParaRPr lang="it-IT" dirty="0"/>
          </a:p>
          <a:p>
            <a:pPr>
              <a:defRPr/>
            </a:pPr>
            <a:r>
              <a:rPr lang="it-IT" dirty="0"/>
              <a:t>AGENZIA DELLE DOGANE E DEI MONOPOLI –  Focus Dogane Unindustria 2026 - Dott. Luigi Liberatore, Direttore Centrale Accise</a:t>
            </a:r>
            <a:endParaRPr lang="en-US" dirty="0"/>
          </a:p>
        </p:txBody>
      </p:sp>
      <p:sp>
        <p:nvSpPr>
          <p:cNvPr id="4" name="Segnaposto numero diapositiva 3">
            <a:extLst>
              <a:ext uri="{FF2B5EF4-FFF2-40B4-BE49-F238E27FC236}">
                <a16:creationId xmlns:a16="http://schemas.microsoft.com/office/drawing/2014/main" id="{EB87D8AD-FBA5-0602-C9D5-35F4F0D9E976}"/>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
        <p:nvSpPr>
          <p:cNvPr id="6" name="CasellaDiTesto 5">
            <a:extLst>
              <a:ext uri="{FF2B5EF4-FFF2-40B4-BE49-F238E27FC236}">
                <a16:creationId xmlns:a16="http://schemas.microsoft.com/office/drawing/2014/main" id="{278A748B-565A-F71D-2E3C-16CC1CE192F8}"/>
              </a:ext>
            </a:extLst>
          </p:cNvPr>
          <p:cNvSpPr txBox="1"/>
          <p:nvPr/>
        </p:nvSpPr>
        <p:spPr>
          <a:xfrm>
            <a:off x="451514" y="1239399"/>
            <a:ext cx="11288972" cy="4124206"/>
          </a:xfrm>
          <a:prstGeom prst="rect">
            <a:avLst/>
          </a:prstGeom>
          <a:noFill/>
        </p:spPr>
        <p:txBody>
          <a:bodyPr wrap="square">
            <a:spAutoFit/>
          </a:bodyPr>
          <a:lstStyle/>
          <a:p>
            <a:pPr lvl="0" algn="ctr"/>
            <a:r>
              <a:rPr lang="it-IT" sz="2800" b="1" dirty="0">
                <a:solidFill>
                  <a:srgbClr val="002060"/>
                </a:solidFill>
              </a:rPr>
              <a:t>PRINCIPALI NOVITÀ NORMATIVE</a:t>
            </a:r>
          </a:p>
          <a:p>
            <a:pPr lvl="0"/>
            <a:endParaRPr lang="it-IT" dirty="0">
              <a:solidFill>
                <a:srgbClr val="002060"/>
              </a:solidFill>
            </a:endParaRPr>
          </a:p>
          <a:p>
            <a:pPr lvl="0"/>
            <a:r>
              <a:rPr lang="it-IT" b="1" dirty="0">
                <a:solidFill>
                  <a:srgbClr val="002060"/>
                </a:solidFill>
              </a:rPr>
              <a:t>PRESTAZIONE DELLA CAUZIONE</a:t>
            </a:r>
          </a:p>
          <a:p>
            <a:pPr lvl="0" algn="just"/>
            <a:r>
              <a:rPr lang="it-IT" dirty="0">
                <a:solidFill>
                  <a:srgbClr val="002060"/>
                </a:solidFill>
              </a:rPr>
              <a:t>Prevalenza del criterio suppletivo di determinazione della cauzione prestata in forza del quale la cauzione non può essere, in ogni caso, inferiore alla media aritmetica degli importi mensili dell’imposta sulle immissioni in consumo realizzate nei 12 mesi solari precedenti;</a:t>
            </a:r>
          </a:p>
          <a:p>
            <a:pPr lvl="0"/>
            <a:endParaRPr lang="it-IT" dirty="0">
              <a:solidFill>
                <a:srgbClr val="002060"/>
              </a:solidFill>
            </a:endParaRPr>
          </a:p>
          <a:p>
            <a:pPr lvl="0"/>
            <a:r>
              <a:rPr lang="it-IT" b="1" dirty="0">
                <a:solidFill>
                  <a:srgbClr val="002060"/>
                </a:solidFill>
              </a:rPr>
              <a:t>INTRODUZIONE DELLA FIGURA DI SOGGETTO OBBLIGATO ACCISE (SOAC)</a:t>
            </a:r>
          </a:p>
          <a:p>
            <a:pPr lvl="0" algn="just"/>
            <a:r>
              <a:rPr lang="it-IT" dirty="0">
                <a:solidFill>
                  <a:srgbClr val="002060"/>
                </a:solidFill>
              </a:rPr>
              <a:t>Figura introdotta nell’ottica del rafforzamento della compliance mediante l’attribuzione di maggiori semplificazioni agli operatori economici che maggiormente improntano i propri comportamenti a correttezza e trasparenza e che siano stati riconosciuti affidabili. </a:t>
            </a:r>
          </a:p>
          <a:p>
            <a:pPr lvl="0" algn="just"/>
            <a:r>
              <a:rPr lang="it-IT" dirty="0">
                <a:solidFill>
                  <a:srgbClr val="002060"/>
                </a:solidFill>
              </a:rPr>
              <a:t>Le disposizioni di cui agli artt. che vanno dal 9-ter al 9-septies, su cui poggia l’istituto del SOAC, saranno efficaci a decorrere dalla data di entrata in vigore </a:t>
            </a:r>
            <a:r>
              <a:rPr lang="it-IT" dirty="0" err="1">
                <a:solidFill>
                  <a:srgbClr val="002060"/>
                </a:solidFill>
              </a:rPr>
              <a:t>dell’emanando</a:t>
            </a:r>
            <a:r>
              <a:rPr lang="it-IT" dirty="0">
                <a:solidFill>
                  <a:srgbClr val="002060"/>
                </a:solidFill>
              </a:rPr>
              <a:t> decreto ministeriale che fisserà le modalità di attuazione. </a:t>
            </a:r>
          </a:p>
        </p:txBody>
      </p:sp>
    </p:spTree>
    <p:extLst>
      <p:ext uri="{BB962C8B-B14F-4D97-AF65-F5344CB8AC3E}">
        <p14:creationId xmlns:p14="http://schemas.microsoft.com/office/powerpoint/2010/main" val="5090789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zione">
  <a:themeElements>
    <a:clrScheme name="Personalizzato 6">
      <a:dk1>
        <a:srgbClr val="003399"/>
      </a:dk1>
      <a:lt1>
        <a:sysClr val="window" lastClr="FFFFFF"/>
      </a:lt1>
      <a:dk2>
        <a:srgbClr val="FFFFFF"/>
      </a:dk2>
      <a:lt2>
        <a:srgbClr val="636363"/>
      </a:lt2>
      <a:accent1>
        <a:srgbClr val="003399"/>
      </a:accent1>
      <a:accent2>
        <a:srgbClr val="6886C4"/>
      </a:accent2>
      <a:accent3>
        <a:srgbClr val="AEBFE0"/>
      </a:accent3>
      <a:accent4>
        <a:srgbClr val="EFB251"/>
      </a:accent4>
      <a:accent5>
        <a:srgbClr val="EF755F"/>
      </a:accent5>
      <a:accent6>
        <a:srgbClr val="ED515C"/>
      </a:accent6>
      <a:hlink>
        <a:srgbClr val="8F8F8F"/>
      </a:hlink>
      <a:folHlink>
        <a:srgbClr val="A5A5A5"/>
      </a:folHlink>
    </a:clrScheme>
    <a:fontScheme name="Magneti Marelli">
      <a:majorFont>
        <a:latin typeface="Arial"/>
        <a:ea typeface=""/>
        <a:cs typeface=""/>
      </a:majorFont>
      <a:minorFont>
        <a:latin typeface="Arial"/>
        <a:ea typeface=""/>
        <a:cs typeface=""/>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4875</TotalTime>
  <Words>1450</Words>
  <Application>Microsoft Office PowerPoint</Application>
  <PresentationFormat>Widescreen</PresentationFormat>
  <Paragraphs>172</Paragraphs>
  <Slides>13</Slides>
  <Notes>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13</vt:i4>
      </vt:variant>
    </vt:vector>
  </HeadingPairs>
  <TitlesOfParts>
    <vt:vector size="22" baseType="lpstr">
      <vt:lpstr>Aptos</vt:lpstr>
      <vt:lpstr>Aptos Narrow</vt:lpstr>
      <vt:lpstr>Arial</vt:lpstr>
      <vt:lpstr>Calibri</vt:lpstr>
      <vt:lpstr>Garamond</vt:lpstr>
      <vt:lpstr>Helvetica LT Std Cond</vt:lpstr>
      <vt:lpstr>Times New Roman</vt:lpstr>
      <vt:lpstr>Wingdings 2</vt:lpstr>
      <vt:lpstr>Citazione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giuseppe.storelli@adm.gov.it</dc:creator>
  <cp:lastModifiedBy>LIBERATORE LUIGI</cp:lastModifiedBy>
  <cp:revision>250</cp:revision>
  <cp:lastPrinted>2026-01-28T15:48:45Z</cp:lastPrinted>
  <dcterms:created xsi:type="dcterms:W3CDTF">2018-03-06T13:17:14Z</dcterms:created>
  <dcterms:modified xsi:type="dcterms:W3CDTF">2026-02-02T11:40:03Z</dcterms:modified>
</cp:coreProperties>
</file>