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 id="2147483668" r:id="rId2"/>
  </p:sldMasterIdLst>
  <p:notesMasterIdLst>
    <p:notesMasterId r:id="rId50"/>
  </p:notesMasterIdLst>
  <p:sldIdLst>
    <p:sldId id="256" r:id="rId3"/>
    <p:sldId id="679" r:id="rId4"/>
    <p:sldId id="987" r:id="rId5"/>
    <p:sldId id="637" r:id="rId6"/>
    <p:sldId id="1037" r:id="rId7"/>
    <p:sldId id="1029" r:id="rId8"/>
    <p:sldId id="1039" r:id="rId9"/>
    <p:sldId id="1030" r:id="rId10"/>
    <p:sldId id="1031" r:id="rId11"/>
    <p:sldId id="1032" r:id="rId12"/>
    <p:sldId id="1033" r:id="rId13"/>
    <p:sldId id="1040" r:id="rId14"/>
    <p:sldId id="1041" r:id="rId15"/>
    <p:sldId id="1042" r:id="rId16"/>
    <p:sldId id="1043" r:id="rId17"/>
    <p:sldId id="1053" r:id="rId18"/>
    <p:sldId id="1045" r:id="rId19"/>
    <p:sldId id="1046" r:id="rId20"/>
    <p:sldId id="1080" r:id="rId21"/>
    <p:sldId id="1047" r:id="rId22"/>
    <p:sldId id="1049" r:id="rId23"/>
    <p:sldId id="1050" r:id="rId24"/>
    <p:sldId id="1054" r:id="rId25"/>
    <p:sldId id="1055" r:id="rId26"/>
    <p:sldId id="1056" r:id="rId27"/>
    <p:sldId id="1057" r:id="rId28"/>
    <p:sldId id="1059" r:id="rId29"/>
    <p:sldId id="1060" r:id="rId30"/>
    <p:sldId id="1061" r:id="rId31"/>
    <p:sldId id="1063" r:id="rId32"/>
    <p:sldId id="1062" r:id="rId33"/>
    <p:sldId id="1064" r:id="rId34"/>
    <p:sldId id="1065" r:id="rId35"/>
    <p:sldId id="1066" r:id="rId36"/>
    <p:sldId id="1067" r:id="rId37"/>
    <p:sldId id="1069" r:id="rId38"/>
    <p:sldId id="1070" r:id="rId39"/>
    <p:sldId id="1072" r:id="rId40"/>
    <p:sldId id="1073" r:id="rId41"/>
    <p:sldId id="1074" r:id="rId42"/>
    <p:sldId id="1079" r:id="rId43"/>
    <p:sldId id="1075" r:id="rId44"/>
    <p:sldId id="1076" r:id="rId45"/>
    <p:sldId id="1077" r:id="rId46"/>
    <p:sldId id="1078" r:id="rId47"/>
    <p:sldId id="636" r:id="rId48"/>
    <p:sldId id="635" r:id="rId49"/>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3663C3A2-CD5D-4C85-AE16-20749A835345}">
          <p14:sldIdLst>
            <p14:sldId id="256"/>
            <p14:sldId id="679"/>
            <p14:sldId id="987"/>
            <p14:sldId id="637"/>
            <p14:sldId id="1037"/>
            <p14:sldId id="1029"/>
            <p14:sldId id="1039"/>
            <p14:sldId id="1030"/>
            <p14:sldId id="1031"/>
            <p14:sldId id="1032"/>
            <p14:sldId id="1033"/>
            <p14:sldId id="1040"/>
            <p14:sldId id="1041"/>
            <p14:sldId id="1042"/>
            <p14:sldId id="1043"/>
            <p14:sldId id="1053"/>
            <p14:sldId id="1045"/>
            <p14:sldId id="1046"/>
            <p14:sldId id="1080"/>
            <p14:sldId id="1047"/>
            <p14:sldId id="1049"/>
            <p14:sldId id="1050"/>
            <p14:sldId id="1054"/>
            <p14:sldId id="1055"/>
            <p14:sldId id="1056"/>
            <p14:sldId id="1057"/>
            <p14:sldId id="1059"/>
            <p14:sldId id="1060"/>
            <p14:sldId id="1061"/>
            <p14:sldId id="1063"/>
            <p14:sldId id="1062"/>
            <p14:sldId id="1064"/>
            <p14:sldId id="1065"/>
            <p14:sldId id="1066"/>
            <p14:sldId id="1067"/>
            <p14:sldId id="1069"/>
            <p14:sldId id="1070"/>
            <p14:sldId id="1072"/>
            <p14:sldId id="1073"/>
            <p14:sldId id="1074"/>
            <p14:sldId id="1079"/>
            <p14:sldId id="1075"/>
            <p14:sldId id="1076"/>
            <p14:sldId id="1077"/>
            <p14:sldId id="1078"/>
            <p14:sldId id="636"/>
            <p14:sldId id="63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0" d="100"/>
          <a:sy n="90" d="100"/>
        </p:scale>
        <p:origin x="138" y="39"/>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1"/>
            <a:ext cx="2918830" cy="495029"/>
          </a:xfrm>
          <a:prstGeom prst="rect">
            <a:avLst/>
          </a:prstGeom>
        </p:spPr>
        <p:txBody>
          <a:bodyPr vert="horz" lIns="90754" tIns="45377" rIns="90754" bIns="45377" rtlCol="0"/>
          <a:lstStyle>
            <a:lvl1pPr algn="l">
              <a:defRPr sz="1200"/>
            </a:lvl1pPr>
          </a:lstStyle>
          <a:p>
            <a:endParaRPr lang="it-IT"/>
          </a:p>
        </p:txBody>
      </p:sp>
      <p:sp>
        <p:nvSpPr>
          <p:cNvPr id="3" name="Segnaposto data 2"/>
          <p:cNvSpPr>
            <a:spLocks noGrp="1"/>
          </p:cNvSpPr>
          <p:nvPr>
            <p:ph type="dt" idx="1"/>
          </p:nvPr>
        </p:nvSpPr>
        <p:spPr>
          <a:xfrm>
            <a:off x="3815375" y="1"/>
            <a:ext cx="2918830" cy="495029"/>
          </a:xfrm>
          <a:prstGeom prst="rect">
            <a:avLst/>
          </a:prstGeom>
        </p:spPr>
        <p:txBody>
          <a:bodyPr vert="horz" lIns="90754" tIns="45377" rIns="90754" bIns="45377" rtlCol="0"/>
          <a:lstStyle>
            <a:lvl1pPr algn="r">
              <a:defRPr sz="1200"/>
            </a:lvl1pPr>
          </a:lstStyle>
          <a:p>
            <a:fld id="{3FE061E4-3EE3-4E7B-9F26-DE1E9AE8CB8A}" type="datetimeFigureOut">
              <a:rPr lang="it-IT" smtClean="0"/>
              <a:t>26/03/2026</a:t>
            </a:fld>
            <a:endParaRPr lang="it-IT"/>
          </a:p>
        </p:txBody>
      </p:sp>
      <p:sp>
        <p:nvSpPr>
          <p:cNvPr id="4" name="Segnaposto immagine diapositiva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754" tIns="45377" rIns="90754" bIns="45377" rtlCol="0" anchor="ctr"/>
          <a:lstStyle/>
          <a:p>
            <a:endParaRPr lang="it-IT"/>
          </a:p>
        </p:txBody>
      </p:sp>
      <p:sp>
        <p:nvSpPr>
          <p:cNvPr id="5" name="Segnaposto note 4"/>
          <p:cNvSpPr>
            <a:spLocks noGrp="1"/>
          </p:cNvSpPr>
          <p:nvPr>
            <p:ph type="body" sz="quarter" idx="3"/>
          </p:nvPr>
        </p:nvSpPr>
        <p:spPr>
          <a:xfrm>
            <a:off x="673577" y="4748165"/>
            <a:ext cx="5388610" cy="3884861"/>
          </a:xfrm>
          <a:prstGeom prst="rect">
            <a:avLst/>
          </a:prstGeom>
        </p:spPr>
        <p:txBody>
          <a:bodyPr vert="horz" lIns="90754" tIns="45377" rIns="90754" bIns="45377"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2" y="9371286"/>
            <a:ext cx="2918830" cy="495028"/>
          </a:xfrm>
          <a:prstGeom prst="rect">
            <a:avLst/>
          </a:prstGeom>
        </p:spPr>
        <p:txBody>
          <a:bodyPr vert="horz" lIns="90754" tIns="45377" rIns="90754" bIns="45377" rtlCol="0" anchor="b"/>
          <a:lstStyle>
            <a:lvl1pPr algn="l">
              <a:defRPr sz="1200"/>
            </a:lvl1pPr>
          </a:lstStyle>
          <a:p>
            <a:endParaRPr lang="it-IT"/>
          </a:p>
        </p:txBody>
      </p:sp>
      <p:sp>
        <p:nvSpPr>
          <p:cNvPr id="7" name="Segnaposto numero diapositiva 6"/>
          <p:cNvSpPr>
            <a:spLocks noGrp="1"/>
          </p:cNvSpPr>
          <p:nvPr>
            <p:ph type="sldNum" sz="quarter" idx="5"/>
          </p:nvPr>
        </p:nvSpPr>
        <p:spPr>
          <a:xfrm>
            <a:off x="3815375" y="9371286"/>
            <a:ext cx="2918830" cy="495028"/>
          </a:xfrm>
          <a:prstGeom prst="rect">
            <a:avLst/>
          </a:prstGeom>
        </p:spPr>
        <p:txBody>
          <a:bodyPr vert="horz" lIns="90754" tIns="45377" rIns="90754" bIns="45377" rtlCol="0" anchor="b"/>
          <a:lstStyle>
            <a:lvl1pPr algn="r">
              <a:defRPr sz="1200"/>
            </a:lvl1pPr>
          </a:lstStyle>
          <a:p>
            <a:fld id="{FD4641EF-D226-4F46-93DC-21A6D2E176EF}" type="slidenum">
              <a:rPr lang="it-IT" smtClean="0"/>
              <a:t>‹N›</a:t>
            </a:fld>
            <a:endParaRPr lang="it-IT"/>
          </a:p>
        </p:txBody>
      </p:sp>
    </p:spTree>
    <p:extLst>
      <p:ext uri="{BB962C8B-B14F-4D97-AF65-F5344CB8AC3E}">
        <p14:creationId xmlns:p14="http://schemas.microsoft.com/office/powerpoint/2010/main" val="1421164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07067" y="4050837"/>
            <a:ext cx="7766936" cy="1096899"/>
          </a:xfrm>
        </p:spPr>
        <p:txBody>
          <a:bodyPr anchor="t"/>
          <a:lstStyle>
            <a:lvl1pPr marL="0" indent="0" algn="r">
              <a:buNone/>
              <a:defRPr>
                <a:solidFill>
                  <a:schemeClr val="tx1">
                    <a:lumMod val="50000"/>
                    <a:lumOff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2069100B-7024-4FB2-A4AC-F74998D02F1D}"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3FAF3294-6574-4C44-8CA0-89012B940B3E}"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5" y="609600"/>
            <a:ext cx="8094135"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E102563-7185-4386-929F-5D00E129EE02}"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1"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sz="1800"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BF20DEC-12AF-41DF-8BE9-2BB8AD64DDD2}"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5" y="609600"/>
            <a:ext cx="8094135"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9C1619C-122D-4CA5-8548-C255FC24FFB6}"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1"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0"/>
            <a:ext cx="8588203"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E2F267B-D5CC-42A8-A946-E63507716C15}"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D3DC03B-1ACB-49FC-88A5-C63892572580}"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5" y="609603"/>
            <a:ext cx="1304743" cy="5251451"/>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77337" y="609600"/>
            <a:ext cx="7060151" cy="525145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22039FC-9A91-4409-B60E-33383C00BF9F}"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07067" y="4050837"/>
            <a:ext cx="7766936" cy="1096899"/>
          </a:xfrm>
        </p:spPr>
        <p:txBody>
          <a:bodyPr anchor="t"/>
          <a:lstStyle>
            <a:lvl1pPr marL="0" indent="0" algn="r">
              <a:buNone/>
              <a:defRPr>
                <a:solidFill>
                  <a:schemeClr val="tx1">
                    <a:lumMod val="50000"/>
                    <a:lumOff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2069100B-7024-4FB2-A4AC-F74998D02F1D}"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2451428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599"/>
            <a:ext cx="8596668" cy="1088571"/>
          </a:xfrm>
        </p:spPr>
        <p:txBody>
          <a:bodyPr>
            <a:normAutofit/>
          </a:bodyPr>
          <a:lstStyle>
            <a:lvl1pPr>
              <a:defRPr sz="2800">
                <a:latin typeface="Baskerville Old Face" panose="02020602080505020303" pitchFamily="18" charset="0"/>
              </a:defRPr>
            </a:lvl1pPr>
          </a:lstStyle>
          <a:p>
            <a:r>
              <a:rPr lang="it-IT" dirty="0"/>
              <a:t>Fare clic per modificare lo stile del titolo dello schema</a:t>
            </a:r>
            <a:endParaRPr lang="en-US" dirty="0"/>
          </a:p>
        </p:txBody>
      </p:sp>
      <p:sp>
        <p:nvSpPr>
          <p:cNvPr id="3" name="Content Placeholder 2"/>
          <p:cNvSpPr>
            <a:spLocks noGrp="1"/>
          </p:cNvSpPr>
          <p:nvPr>
            <p:ph idx="1"/>
          </p:nvPr>
        </p:nvSpPr>
        <p:spPr>
          <a:xfrm>
            <a:off x="677335" y="1815737"/>
            <a:ext cx="8596668" cy="4728753"/>
          </a:xfrm>
        </p:spPr>
        <p:txBody>
          <a:bodyPr>
            <a:normAutofit/>
          </a:bodyPr>
          <a:lstStyle>
            <a:lvl1pPr algn="just">
              <a:defRPr sz="2400">
                <a:latin typeface="Baskerville Old Face" panose="02020602080505020303" pitchFamily="18" charset="0"/>
              </a:defRPr>
            </a:lvl1pPr>
            <a:lvl2pPr algn="just">
              <a:defRPr sz="2000">
                <a:latin typeface="Baskerville Old Face" panose="02020602080505020303" pitchFamily="18" charset="0"/>
              </a:defRPr>
            </a:lvl2pPr>
            <a:lvl3pPr algn="just">
              <a:defRPr sz="1800">
                <a:latin typeface="Baskerville Old Face" panose="02020602080505020303" pitchFamily="18" charset="0"/>
              </a:defRPr>
            </a:lvl3pPr>
            <a:lvl4pPr algn="just">
              <a:defRPr sz="1600">
                <a:latin typeface="Baskerville Old Face" panose="02020602080505020303" pitchFamily="18" charset="0"/>
              </a:defRPr>
            </a:lvl4pPr>
            <a:lvl5pPr algn="just">
              <a:defRPr sz="1600">
                <a:latin typeface="Baskerville Old Face" panose="02020602080505020303" pitchFamily="18"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654056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71"/>
            <a:ext cx="8596668" cy="1826581"/>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100323D-1C97-465C-B0C4-28415704963F}"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6637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3C604D16-93A9-44F1-96E4-4C06BE9611B9}"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77336" y="2160589"/>
            <a:ext cx="4184035" cy="388077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89969" y="2160590"/>
            <a:ext cx="4184035" cy="388077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DCFA9A2F-3BCF-4CFD-B5D6-57CF2EE6DB14}" type="datetime1">
              <a:rPr lang="en-US" smtClean="0"/>
              <a:t>3/26/2026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extLst>
      <p:ext uri="{BB962C8B-B14F-4D97-AF65-F5344CB8AC3E}">
        <p14:creationId xmlns:p14="http://schemas.microsoft.com/office/powerpoint/2010/main" val="25777372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747" y="2160983"/>
            <a:ext cx="4185623" cy="576262"/>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75747" y="2737249"/>
            <a:ext cx="4185623"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88384" y="2160983"/>
            <a:ext cx="4185619" cy="576262"/>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88386" y="2737249"/>
            <a:ext cx="4185617"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DC71887F-EC26-4B24-B55B-12AEA6344F7F}" type="datetime1">
              <a:rPr lang="en-US" smtClean="0"/>
              <a:t>3/26/2026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909344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1320800"/>
          </a:xfrm>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18CF0A8-4EE5-4C34-8CCA-FA809F2224F5}" type="datetime1">
              <a:rPr lang="en-US" smtClean="0"/>
              <a:t>3/26/2026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1021727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E226F-FC24-4BF1-9254-E5721D05A8A1}" type="datetime1">
              <a:rPr lang="en-US" smtClean="0"/>
              <a:t>3/26/2026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2649146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5" y="1498604"/>
            <a:ext cx="3854528" cy="1278466"/>
          </a:xfrm>
        </p:spPr>
        <p:txBody>
          <a:bodyPr anchor="b">
            <a:normAutofit/>
          </a:bodyPr>
          <a:lstStyle>
            <a:lvl1pPr>
              <a:defRPr sz="20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760463" y="514928"/>
            <a:ext cx="4513541" cy="552643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77335" y="2777069"/>
            <a:ext cx="3854528" cy="2584449"/>
          </a:xfrm>
        </p:spPr>
        <p:txBody>
          <a:bodyPr>
            <a:normAutofit/>
          </a:bodyPr>
          <a:lstStyle>
            <a:lvl1pPr marL="0" indent="0">
              <a:buNone/>
              <a:defRPr sz="1400"/>
            </a:lvl1pPr>
            <a:lvl2pPr marL="457051" indent="0">
              <a:buNone/>
              <a:defRPr sz="1400"/>
            </a:lvl2pPr>
            <a:lvl3pPr marL="914104" indent="0">
              <a:buNone/>
              <a:defRPr sz="1200"/>
            </a:lvl3pPr>
            <a:lvl4pPr marL="1371155" indent="0">
              <a:buNone/>
              <a:defRPr sz="1000"/>
            </a:lvl4pPr>
            <a:lvl5pPr marL="1828205" indent="0">
              <a:buNone/>
              <a:defRPr sz="1000"/>
            </a:lvl5pPr>
            <a:lvl6pPr marL="2285258" indent="0">
              <a:buNone/>
              <a:defRPr sz="1000"/>
            </a:lvl6pPr>
            <a:lvl7pPr marL="2742309" indent="0">
              <a:buNone/>
              <a:defRPr sz="1000"/>
            </a:lvl7pPr>
            <a:lvl8pPr marL="3199360" indent="0">
              <a:buNone/>
              <a:defRPr sz="1000"/>
            </a:lvl8pPr>
            <a:lvl9pPr marL="3656411"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310CB72-67B1-43AB-BF55-B51BDC769943}" type="datetime1">
              <a:rPr lang="en-US" smtClean="0"/>
              <a:t>3/26/2026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2853164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6" y="4800600"/>
            <a:ext cx="859666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77335" y="609600"/>
            <a:ext cx="8596668" cy="3845718"/>
          </a:xfrm>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77336" y="5367338"/>
            <a:ext cx="8596667" cy="674024"/>
          </a:xfrm>
        </p:spPr>
        <p:txBody>
          <a:bodyPr>
            <a:normAutofit/>
          </a:bodyPr>
          <a:lstStyle>
            <a:lvl1pPr marL="0" indent="0">
              <a:buNone/>
              <a:defRPr sz="12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473AF0B-7011-4221-AB30-65319FFF701D}" type="datetime1">
              <a:rPr lang="en-US" smtClean="0"/>
              <a:t>3/26/2026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4321648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3FAF3294-6574-4C44-8CA0-89012B940B3E}"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362161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5" y="609600"/>
            <a:ext cx="8094135"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E102563-7185-4386-929F-5D00E129EE02}"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1"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sz="1800" dirty="0">
              <a:solidFill>
                <a:schemeClr val="accent1">
                  <a:lumMod val="60000"/>
                  <a:lumOff val="40000"/>
                </a:schemeClr>
              </a:solidFill>
              <a:latin typeface="Arial"/>
            </a:endParaRPr>
          </a:p>
        </p:txBody>
      </p:sp>
    </p:spTree>
    <p:extLst>
      <p:ext uri="{BB962C8B-B14F-4D97-AF65-F5344CB8AC3E}">
        <p14:creationId xmlns:p14="http://schemas.microsoft.com/office/powerpoint/2010/main" val="339477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BF20DEC-12AF-41DF-8BE9-2BB8AD64DDD2}"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018197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5" y="609600"/>
            <a:ext cx="8094135"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9C1619C-122D-4CA5-8548-C255FC24FFB6}"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1"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07838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71"/>
            <a:ext cx="8596668" cy="1826581"/>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100323D-1C97-465C-B0C4-28415704963F}"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0"/>
            <a:ext cx="8588203"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E2F267B-D5CC-42A8-A946-E63507716C15}"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2242375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D3DC03B-1ACB-49FC-88A5-C63892572580}"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extLst>
      <p:ext uri="{BB962C8B-B14F-4D97-AF65-F5344CB8AC3E}">
        <p14:creationId xmlns:p14="http://schemas.microsoft.com/office/powerpoint/2010/main" val="1187305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5" y="609603"/>
            <a:ext cx="1304743" cy="5251451"/>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77337" y="609600"/>
            <a:ext cx="7060151" cy="525145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22039FC-9A91-4409-B60E-33383C00BF9F}" type="datetime1">
              <a:rPr lang="en-US" smtClean="0"/>
              <a:t>3/26/2026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424124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77336" y="2160589"/>
            <a:ext cx="4184035" cy="388077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89969" y="2160590"/>
            <a:ext cx="4184035" cy="388077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DCFA9A2F-3BCF-4CFD-B5D6-57CF2EE6DB14}" type="datetime1">
              <a:rPr lang="en-US" smtClean="0"/>
              <a:t>3/26/2026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747" y="2160983"/>
            <a:ext cx="4185623" cy="576262"/>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75747" y="2737249"/>
            <a:ext cx="4185623"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88384" y="2160983"/>
            <a:ext cx="4185619" cy="576262"/>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88386" y="2737249"/>
            <a:ext cx="4185617"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DC71887F-EC26-4B24-B55B-12AEA6344F7F}" type="datetime1">
              <a:rPr lang="en-US" smtClean="0"/>
              <a:t>3/26/2026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1320800"/>
          </a:xfrm>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18CF0A8-4EE5-4C34-8CCA-FA809F2224F5}" type="datetime1">
              <a:rPr lang="en-US" smtClean="0"/>
              <a:t>3/26/2026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E226F-FC24-4BF1-9254-E5721D05A8A1}" type="datetime1">
              <a:rPr lang="en-US" smtClean="0"/>
              <a:t>3/26/2026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5" y="1498604"/>
            <a:ext cx="3854528" cy="1278466"/>
          </a:xfrm>
        </p:spPr>
        <p:txBody>
          <a:bodyPr anchor="b">
            <a:normAutofit/>
          </a:bodyPr>
          <a:lstStyle>
            <a:lvl1pPr>
              <a:defRPr sz="20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760463" y="514928"/>
            <a:ext cx="4513541" cy="552643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77335" y="2777069"/>
            <a:ext cx="3854528" cy="2584449"/>
          </a:xfrm>
        </p:spPr>
        <p:txBody>
          <a:bodyPr>
            <a:normAutofit/>
          </a:bodyPr>
          <a:lstStyle>
            <a:lvl1pPr marL="0" indent="0">
              <a:buNone/>
              <a:defRPr sz="1400"/>
            </a:lvl1pPr>
            <a:lvl2pPr marL="457051" indent="0">
              <a:buNone/>
              <a:defRPr sz="1400"/>
            </a:lvl2pPr>
            <a:lvl3pPr marL="914104" indent="0">
              <a:buNone/>
              <a:defRPr sz="1200"/>
            </a:lvl3pPr>
            <a:lvl4pPr marL="1371155" indent="0">
              <a:buNone/>
              <a:defRPr sz="1000"/>
            </a:lvl4pPr>
            <a:lvl5pPr marL="1828205" indent="0">
              <a:buNone/>
              <a:defRPr sz="1000"/>
            </a:lvl5pPr>
            <a:lvl6pPr marL="2285258" indent="0">
              <a:buNone/>
              <a:defRPr sz="1000"/>
            </a:lvl6pPr>
            <a:lvl7pPr marL="2742309" indent="0">
              <a:buNone/>
              <a:defRPr sz="1000"/>
            </a:lvl7pPr>
            <a:lvl8pPr marL="3199360" indent="0">
              <a:buNone/>
              <a:defRPr sz="1000"/>
            </a:lvl8pPr>
            <a:lvl9pPr marL="3656411"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310CB72-67B1-43AB-BF55-B51BDC769943}" type="datetime1">
              <a:rPr lang="en-US" smtClean="0"/>
              <a:t>3/26/2026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6" y="4800600"/>
            <a:ext cx="859666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77335" y="609600"/>
            <a:ext cx="8596668" cy="3845718"/>
          </a:xfrm>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77336" y="5367338"/>
            <a:ext cx="8596667" cy="674024"/>
          </a:xfrm>
        </p:spPr>
        <p:txBody>
          <a:bodyPr>
            <a:normAutofit/>
          </a:bodyPr>
          <a:lstStyle>
            <a:lvl1pPr marL="0" indent="0">
              <a:buNone/>
              <a:defRPr sz="12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473AF0B-7011-4221-AB30-65319FFF701D}" type="datetime1">
              <a:rPr lang="en-US" smtClean="0"/>
              <a:t>3/26/2026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5" y="609600"/>
            <a:ext cx="8596668" cy="132080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2160590"/>
            <a:ext cx="8596668" cy="388077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205133" y="6041366"/>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80B5926-105A-4958-A600-4F9E2BF5BC35}" type="datetime1">
              <a:rPr lang="en-US" smtClean="0"/>
              <a:t>3/26/2026</a:t>
            </a:fld>
            <a:endParaRPr lang="en-US" dirty="0"/>
          </a:p>
        </p:txBody>
      </p:sp>
      <p:sp>
        <p:nvSpPr>
          <p:cNvPr id="5" name="Footer Placeholder 4"/>
          <p:cNvSpPr>
            <a:spLocks noGrp="1"/>
          </p:cNvSpPr>
          <p:nvPr>
            <p:ph type="ftr" sz="quarter" idx="3"/>
          </p:nvPr>
        </p:nvSpPr>
        <p:spPr>
          <a:xfrm>
            <a:off x="677335" y="6041366"/>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5" y="6041366"/>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189"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891" indent="-342891" algn="l" defTabSz="457189"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32" indent="-285744" algn="l" defTabSz="457189"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971" indent="-228594" algn="l" defTabSz="457189"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160"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349"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537"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726"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8914"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103"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5" y="609600"/>
            <a:ext cx="8596668" cy="132080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2160590"/>
            <a:ext cx="8596668" cy="388077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205133" y="6041366"/>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80B5926-105A-4958-A600-4F9E2BF5BC35}" type="datetime1">
              <a:rPr lang="en-US" smtClean="0"/>
              <a:t>3/26/2026</a:t>
            </a:fld>
            <a:endParaRPr lang="en-US" dirty="0"/>
          </a:p>
        </p:txBody>
      </p:sp>
      <p:sp>
        <p:nvSpPr>
          <p:cNvPr id="5" name="Footer Placeholder 4"/>
          <p:cNvSpPr>
            <a:spLocks noGrp="1"/>
          </p:cNvSpPr>
          <p:nvPr>
            <p:ph type="ftr" sz="quarter" idx="3"/>
          </p:nvPr>
        </p:nvSpPr>
        <p:spPr>
          <a:xfrm>
            <a:off x="677335" y="6041366"/>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5" y="6041366"/>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30048015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hf hdr="0" ftr="0" dt="0"/>
  <p:txStyles>
    <p:titleStyle>
      <a:lvl1pPr algn="l" defTabSz="457189"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891" indent="-342891" algn="l" defTabSz="457189"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32" indent="-285744" algn="l" defTabSz="457189"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971" indent="-228594" algn="l" defTabSz="457189"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160"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349"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537"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726"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8914"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103"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hyperlink" Target="https://def.finanze.it/DocTribFrontend/decodeurn?urn=urn:doctrib::DLG:2000-03-10;74_art10quater" TargetMode="Externa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hyperlink" Target="https://def.finanze.it/DocTribFrontend/decodeurn?urn=urn:doctrib::DLG:1997-12-18;472_art17" TargetMode="External"/><Relationship Id="rId2" Type="http://schemas.openxmlformats.org/officeDocument/2006/relationships/hyperlink" Target="https://def.finanze.it/DocTribFrontend/decodeurn?urn=urn:doctrib::DLG:1997-12-18;472_art16" TargetMode="Externa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hyperlink" Target="https://def.finanze.it/DocTribFrontend/decodeurn?urn=urn:doctrib::DLG:2000-03-10;74_art1-com1" TargetMode="Externa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hyperlink" Target="https://def.finanze.it/DocTribFrontend/decodeurn?urn=urn:doctrib::DLG:2000-03-10;74_art1-com1" TargetMode="Externa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7C59104A-8A86-4D11-B1B0-AA5DB86A7281}"/>
              </a:ext>
            </a:extLst>
          </p:cNvPr>
          <p:cNvSpPr>
            <a:spLocks noGrp="1"/>
          </p:cNvSpPr>
          <p:nvPr>
            <p:ph type="subTitle" idx="1"/>
          </p:nvPr>
        </p:nvSpPr>
        <p:spPr>
          <a:xfrm>
            <a:off x="781048" y="1505488"/>
            <a:ext cx="9080128" cy="5352512"/>
          </a:xfrm>
        </p:spPr>
        <p:txBody>
          <a:bodyPr>
            <a:normAutofit/>
          </a:bodyPr>
          <a:lstStyle/>
          <a:p>
            <a:pPr algn="ctr"/>
            <a:r>
              <a:rPr lang="it-IT" sz="3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rPr>
              <a:t>I Tavoli della Fiscalità d’Impresa</a:t>
            </a:r>
          </a:p>
          <a:p>
            <a:pPr algn="ctr"/>
            <a:r>
              <a:rPr lang="it-IT" sz="3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rPr>
              <a:t>di Unindustria  </a:t>
            </a:r>
          </a:p>
          <a:p>
            <a:pPr marR="520687" algn="ctr">
              <a:spcBef>
                <a:spcPts val="0"/>
              </a:spcBef>
            </a:pPr>
            <a:endParaRPr lang="it-IT" sz="3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endParaRPr>
          </a:p>
          <a:p>
            <a:pPr marR="520687" algn="ctr">
              <a:spcBef>
                <a:spcPts val="0"/>
              </a:spcBef>
            </a:pPr>
            <a:endParaRPr lang="it-IT" sz="3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endParaRPr>
          </a:p>
          <a:p>
            <a:pPr marR="520687" algn="ctr">
              <a:lnSpc>
                <a:spcPts val="5000"/>
              </a:lnSpc>
              <a:spcBef>
                <a:spcPts val="0"/>
              </a:spcBef>
            </a:pPr>
            <a:r>
              <a:rPr lang="it-IT" sz="3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rPr>
              <a:t>Agevolazioni fiscali 2026</a:t>
            </a:r>
            <a:endParaRPr lang="it-IT" sz="60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endParaRPr>
          </a:p>
          <a:p>
            <a:pPr marR="520687" algn="ctr">
              <a:lnSpc>
                <a:spcPct val="115000"/>
              </a:lnSpc>
            </a:pPr>
            <a:endParaRPr lang="it-IT" sz="2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endParaRPr>
          </a:p>
          <a:p>
            <a:pPr marR="520687" algn="ctr">
              <a:lnSpc>
                <a:spcPct val="115000"/>
              </a:lnSpc>
            </a:pPr>
            <a:r>
              <a:rPr lang="it-IT" sz="2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rPr>
              <a:t>Convegno</a:t>
            </a:r>
            <a:endParaRPr lang="it-IT" sz="17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R="520687" algn="ctr">
              <a:lnSpc>
                <a:spcPct val="115000"/>
              </a:lnSpc>
              <a:spcBef>
                <a:spcPts val="0"/>
              </a:spcBef>
            </a:pPr>
            <a:r>
              <a:rPr lang="it-IT" sz="2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rPr>
              <a:t>26 marzo 2026</a:t>
            </a:r>
          </a:p>
          <a:p>
            <a:pPr marR="520687" algn="ctr">
              <a:lnSpc>
                <a:spcPct val="115000"/>
              </a:lnSpc>
              <a:spcBef>
                <a:spcPts val="0"/>
              </a:spcBef>
            </a:pPr>
            <a:r>
              <a:rPr lang="it-IT" sz="2200" b="1" cap="small" dirty="0">
                <a:solidFill>
                  <a:schemeClr val="bg1"/>
                </a:solidFill>
                <a:latin typeface="Baskerville Old Face" panose="02020602080505020303" pitchFamily="18" charset="0"/>
                <a:ea typeface="Calibri" panose="020F0502020204030204" pitchFamily="34" charset="0"/>
                <a:cs typeface="Lucida Sans Unicode" panose="020B0602030504020204" pitchFamily="34" charset="0"/>
              </a:rPr>
              <a:t>ore 14:00 – 17.30</a:t>
            </a:r>
            <a:endParaRPr lang="it-IT" sz="17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magine 4">
            <a:extLst>
              <a:ext uri="{FF2B5EF4-FFF2-40B4-BE49-F238E27FC236}">
                <a16:creationId xmlns:a16="http://schemas.microsoft.com/office/drawing/2014/main" id="{4A1C9112-8B1A-4776-ACE7-7AACC337A2A8}"/>
              </a:ext>
            </a:extLst>
          </p:cNvPr>
          <p:cNvPicPr>
            <a:picLocks noChangeAspect="1"/>
          </p:cNvPicPr>
          <p:nvPr/>
        </p:nvPicPr>
        <p:blipFill>
          <a:blip r:embed="rId3"/>
          <a:srcRect/>
          <a:stretch/>
        </p:blipFill>
        <p:spPr>
          <a:xfrm>
            <a:off x="3257588" y="418408"/>
            <a:ext cx="3233411" cy="1010441"/>
          </a:xfrm>
          <a:prstGeom prst="rect">
            <a:avLst/>
          </a:prstGeom>
          <a:effectLst>
            <a:glow rad="381000">
              <a:schemeClr val="tx1">
                <a:alpha val="60000"/>
              </a:schemeClr>
            </a:glow>
          </a:effectLst>
        </p:spPr>
      </p:pic>
    </p:spTree>
    <p:extLst>
      <p:ext uri="{BB962C8B-B14F-4D97-AF65-F5344CB8AC3E}">
        <p14:creationId xmlns:p14="http://schemas.microsoft.com/office/powerpoint/2010/main" val="3109227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Le modalità di recupero dei crediti d’imposta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Senonché non è chiaro se l’atto di recupero sia utilizzabile anche per la riscossione dei crediti d’imposta edilizi derivanti da detrazioni non spettanti utilizzati in compensazione ai sensi della lett. a) dell’art. 38-bis del </a:t>
            </a:r>
            <a:r>
              <a:rPr lang="it-IT" kern="100" dirty="0" err="1">
                <a:effectLst/>
                <a:latin typeface="Arial" panose="020B0604020202020204" pitchFamily="34" charset="0"/>
                <a:ea typeface="Aptos" panose="020B0004020202020204" pitchFamily="34" charset="0"/>
                <a:cs typeface="Arial" panose="020B0604020202020204" pitchFamily="34" charset="0"/>
              </a:rPr>
              <a:t>d.P.R</a:t>
            </a:r>
            <a:r>
              <a:rPr lang="it-IT" kern="100" dirty="0">
                <a:effectLst/>
                <a:latin typeface="Arial" panose="020B0604020202020204" pitchFamily="34" charset="0"/>
                <a:ea typeface="Aptos" panose="020B0004020202020204" pitchFamily="34" charset="0"/>
                <a:cs typeface="Arial" panose="020B0604020202020204" pitchFamily="34" charset="0"/>
              </a:rPr>
              <a:t> n.600. </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Times New Roman" panose="02020603050405020304" pitchFamily="18" charset="0"/>
              </a:rPr>
              <a:t>I commi 5 e 6 dell’art. 121 del decreto-legge n. 34 prevedono che, in tal caso, è oggetto di recupero esclusivamente “</a:t>
            </a:r>
            <a:r>
              <a:rPr lang="it-IT" i="1" kern="100" dirty="0">
                <a:effectLst/>
                <a:latin typeface="Arial" panose="020B0604020202020204" pitchFamily="34" charset="0"/>
                <a:ea typeface="Aptos" panose="020B0004020202020204" pitchFamily="34" charset="0"/>
                <a:cs typeface="Times New Roman" panose="02020603050405020304" pitchFamily="18" charset="0"/>
              </a:rPr>
              <a:t>l'importo corrispondente alla detrazione non spettante nei confronti dei soggetti di cui al comma 1</a:t>
            </a:r>
            <a:r>
              <a:rPr lang="it-IT" kern="100" dirty="0">
                <a:effectLst/>
                <a:latin typeface="Arial" panose="020B0604020202020204" pitchFamily="34" charset="0"/>
                <a:ea typeface="Aptos" panose="020B0004020202020204" pitchFamily="34" charset="0"/>
                <a:cs typeface="Times New Roman" panose="02020603050405020304" pitchFamily="18" charset="0"/>
              </a:rPr>
              <a:t>” ovverosia dei beneficiari e che quindi “</a:t>
            </a:r>
            <a:r>
              <a:rPr lang="it-IT" i="1" kern="100" dirty="0">
                <a:effectLst/>
                <a:latin typeface="Arial" panose="020B0604020202020204" pitchFamily="34" charset="0"/>
                <a:ea typeface="Aptos" panose="020B0004020202020204" pitchFamily="34" charset="0"/>
                <a:cs typeface="Times New Roman" panose="02020603050405020304" pitchFamily="18" charset="0"/>
              </a:rPr>
              <a:t>i fornitori e i soggetti cessionari rispondono solo per l'eventuale utilizzo del credito d'imposta in modo irregolare o in misura maggiore rispetto al credito d'imposta ricevuto</a:t>
            </a:r>
            <a:r>
              <a:rPr lang="it-IT" kern="100" dirty="0">
                <a:effectLst/>
                <a:latin typeface="Arial" panose="020B0604020202020204" pitchFamily="34" charset="0"/>
                <a:ea typeface="Aptos" panose="020B0004020202020204" pitchFamily="34" charset="0"/>
                <a:cs typeface="Times New Roman" panose="02020603050405020304" pitchFamily="18" charset="0"/>
              </a:rPr>
              <a:t>” e non anche per l’utilizzo in compensazione dei crediti inesistenti o non spettanti. </a:t>
            </a:r>
            <a:endParaRPr lang="it-IT"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065675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Le modalità di recupero dei crediti d’imposta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lnSpc>
                <a:spcPct val="107000"/>
              </a:lnSpc>
              <a:spcAft>
                <a:spcPts val="800"/>
              </a:spcAft>
              <a:tabLst>
                <a:tab pos="457200" algn="l"/>
              </a:tabLst>
            </a:pPr>
            <a:r>
              <a:rPr lang="it-IT" sz="2400" dirty="0" err="1">
                <a:latin typeface="Arial" panose="020B0604020202020204" pitchFamily="34" charset="0"/>
                <a:ea typeface="Calibri" panose="020F0502020204030204" pitchFamily="34" charset="0"/>
                <a:cs typeface="Times New Roman" panose="02020603050405020304" pitchFamily="18" charset="0"/>
              </a:rPr>
              <a:t>L’AdE</a:t>
            </a:r>
            <a:r>
              <a:rPr lang="it-IT" sz="2400" dirty="0">
                <a:latin typeface="Arial" panose="020B0604020202020204" pitchFamily="34" charset="0"/>
                <a:ea typeface="Calibri" panose="020F0502020204030204" pitchFamily="34" charset="0"/>
                <a:cs typeface="Times New Roman" panose="02020603050405020304" pitchFamily="18" charset="0"/>
              </a:rPr>
              <a:t> con la Risposta n. 440/2023, ha confermato che “</a:t>
            </a:r>
            <a:r>
              <a:rPr lang="it-IT" sz="2400" i="1" dirty="0">
                <a:latin typeface="Arial" panose="020B0604020202020204" pitchFamily="34" charset="0"/>
                <a:ea typeface="Calibri" panose="020F0502020204030204" pitchFamily="34" charset="0"/>
                <a:cs typeface="Times New Roman" panose="02020603050405020304" pitchFamily="18" charset="0"/>
              </a:rPr>
              <a:t>l’assenza dei requisiti previsti … determina il recupero dell’ammontare della detrazione indebitamente fruita – anche sotto forma di sconto in fattura o attraverso la cessione del credito … sempre in capo al soggetto beneficiario, titolare dell’agevolazione fiscale</a:t>
            </a:r>
            <a:r>
              <a:rPr lang="it-IT" sz="2400" dirty="0">
                <a:latin typeface="Arial" panose="020B0604020202020204" pitchFamily="34" charset="0"/>
                <a:ea typeface="Calibri" panose="020F0502020204030204" pitchFamily="34" charset="0"/>
                <a:cs typeface="Times New Roman" panose="02020603050405020304" pitchFamily="18" charset="0"/>
              </a:rPr>
              <a:t>”.</a:t>
            </a:r>
          </a:p>
          <a:p>
            <a:pPr marL="0" indent="0" algn="just">
              <a:lnSpc>
                <a:spcPct val="107000"/>
              </a:lnSpc>
              <a:spcAft>
                <a:spcPts val="800"/>
              </a:spcAft>
              <a:buNone/>
              <a:tabLst>
                <a:tab pos="457200" algn="l"/>
              </a:tabLst>
            </a:pPr>
            <a:r>
              <a:rPr lang="it-IT" sz="2400" dirty="0">
                <a:latin typeface="Arial" panose="020B0604020202020204" pitchFamily="34" charset="0"/>
                <a:ea typeface="Calibri" panose="020F0502020204030204" pitchFamily="34" charset="0"/>
                <a:cs typeface="Times New Roman" panose="02020603050405020304" pitchFamily="18" charset="0"/>
              </a:rPr>
              <a:t> </a:t>
            </a:r>
          </a:p>
          <a:p>
            <a:pPr algn="just">
              <a:lnSpc>
                <a:spcPct val="107000"/>
              </a:lnSpc>
              <a:spcAft>
                <a:spcPts val="800"/>
              </a:spcAft>
              <a:tabLst>
                <a:tab pos="457200" algn="l"/>
              </a:tabLst>
            </a:pPr>
            <a:r>
              <a:rPr lang="it-IT" sz="2400" dirty="0">
                <a:latin typeface="Arial" panose="020B0604020202020204" pitchFamily="34" charset="0"/>
                <a:ea typeface="Calibri" panose="020F0502020204030204" pitchFamily="34" charset="0"/>
                <a:cs typeface="Times New Roman" panose="02020603050405020304" pitchFamily="18" charset="0"/>
              </a:rPr>
              <a:t>Tuttavia ha poi sostenuto che “</a:t>
            </a:r>
            <a:r>
              <a:rPr lang="it-IT" sz="2400" i="1" dirty="0">
                <a:latin typeface="Arial" panose="020B0604020202020204" pitchFamily="34" charset="0"/>
                <a:ea typeface="Calibri" panose="020F0502020204030204" pitchFamily="34" charset="0"/>
                <a:cs typeface="Times New Roman" panose="02020603050405020304" pitchFamily="18" charset="0"/>
              </a:rPr>
              <a:t>ove … l’utilizzo della detrazione avvenga mediante esercizio dell’opzione di cessione a terzi del corrispondente credito, la violazione si configura solo nel momento in cui il credito ceduto è indebitamente utilizzato in compensazione da parte del cessionario, e cioè quando si concretizza il danno erariale</a:t>
            </a:r>
            <a:r>
              <a:rPr lang="it-IT" sz="2400" dirty="0">
                <a:latin typeface="Arial" panose="020B0604020202020204" pitchFamily="34" charset="0"/>
                <a:ea typeface="Calibri" panose="020F0502020204030204" pitchFamily="34" charset="0"/>
                <a:cs typeface="Times New Roman" panose="02020603050405020304" pitchFamily="18" charset="0"/>
              </a:rPr>
              <a:t>”.</a:t>
            </a: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109566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B005AC-373F-4751-A55E-445D4DD07E4C}"/>
              </a:ext>
            </a:extLst>
          </p:cNvPr>
          <p:cNvSpPr>
            <a:spLocks noGrp="1"/>
          </p:cNvSpPr>
          <p:nvPr>
            <p:ph idx="1"/>
          </p:nvPr>
        </p:nvSpPr>
        <p:spPr>
          <a:xfrm>
            <a:off x="0" y="1400961"/>
            <a:ext cx="9825318" cy="4395832"/>
          </a:xfrm>
        </p:spPr>
        <p:txBody>
          <a:bodyPr>
            <a:normAutofit/>
          </a:bodyPr>
          <a:lstStyle/>
          <a:p>
            <a:pPr marL="0" indent="0">
              <a:buNone/>
            </a:pPr>
            <a:endParaRPr lang="it-IT" dirty="0"/>
          </a:p>
          <a:p>
            <a:pPr marL="0" indent="0">
              <a:buNone/>
            </a:pPr>
            <a:endParaRPr lang="it-IT" dirty="0"/>
          </a:p>
          <a:p>
            <a:pPr marL="0" indent="0">
              <a:buNone/>
            </a:pPr>
            <a:endParaRPr lang="it-IT" dirty="0"/>
          </a:p>
          <a:p>
            <a:pPr marL="0" indent="0" algn="ctr">
              <a:lnSpc>
                <a:spcPts val="2000"/>
              </a:lnSpc>
              <a:buNone/>
            </a:pPr>
            <a:endParaRPr lang="it-IT" sz="2800" b="1" dirty="0">
              <a:solidFill>
                <a:schemeClr val="accent1"/>
              </a:solidFill>
              <a:cs typeface="Arial" panose="020B0604020202020204" pitchFamily="34" charset="0"/>
            </a:endParaRPr>
          </a:p>
          <a:p>
            <a:pPr marL="0" indent="0" algn="ctr">
              <a:lnSpc>
                <a:spcPct val="115000"/>
              </a:lnSpc>
              <a:spcBef>
                <a:spcPts val="0"/>
              </a:spcBef>
              <a:buNone/>
            </a:pPr>
            <a:r>
              <a:rPr lang="it-IT" sz="2800" b="1" cap="small" dirty="0">
                <a:solidFill>
                  <a:schemeClr val="accent1"/>
                </a:solidFill>
              </a:rPr>
              <a:t>L’OBBLIGO DI CONTRADDITTORIO PREVENTIVO </a:t>
            </a:r>
            <a:endParaRPr lang="it-IT" sz="2400" i="1"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egnaposto numero diapositiva 3">
            <a:extLst>
              <a:ext uri="{FF2B5EF4-FFF2-40B4-BE49-F238E27FC236}">
                <a16:creationId xmlns:a16="http://schemas.microsoft.com/office/drawing/2014/main" id="{BCE1A703-39D9-47EC-8588-18FC898CAB8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778457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L’obbligo di contraddittorio preventivo</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lnSpc>
                <a:spcPct val="115000"/>
              </a:lnSpc>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Anche per gli atti di recupero deve ritenersi prescritto l’obbligo di contraddittorio preventivo ai sensi dell’art. 6-</a:t>
            </a:r>
            <a:r>
              <a:rPr lang="it-IT" i="1" kern="100" dirty="0">
                <a:effectLst/>
                <a:latin typeface="Arial" panose="020B0604020202020204" pitchFamily="34" charset="0"/>
                <a:ea typeface="Aptos" panose="020B0004020202020204" pitchFamily="34" charset="0"/>
                <a:cs typeface="Arial" panose="020B0604020202020204" pitchFamily="34" charset="0"/>
              </a:rPr>
              <a:t>bis</a:t>
            </a:r>
            <a:r>
              <a:rPr lang="it-IT" kern="100" dirty="0">
                <a:effectLst/>
                <a:latin typeface="Arial" panose="020B0604020202020204" pitchFamily="34" charset="0"/>
                <a:ea typeface="Aptos" panose="020B0004020202020204" pitchFamily="34" charset="0"/>
                <a:cs typeface="Arial" panose="020B0604020202020204" pitchFamily="34" charset="0"/>
              </a:rPr>
              <a:t> dello Statuto dei diritti del contribuente. </a:t>
            </a:r>
          </a:p>
          <a:p>
            <a:pPr algn="just">
              <a:lnSpc>
                <a:spcPct val="115000"/>
              </a:lnSpc>
              <a:spcAft>
                <a:spcPts val="800"/>
              </a:spcAft>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Il comma 1 di tale disposizione prevede infatti che «</a:t>
            </a:r>
            <a:r>
              <a:rPr lang="it-IT" i="1" kern="100" dirty="0">
                <a:effectLst/>
                <a:latin typeface="Arial" panose="020B0604020202020204" pitchFamily="34" charset="0"/>
                <a:ea typeface="Aptos" panose="020B0004020202020204" pitchFamily="34" charset="0"/>
                <a:cs typeface="Arial" panose="020B0604020202020204" pitchFamily="34" charset="0"/>
              </a:rPr>
              <a:t>tutti gli atti autonomamente impugnabili dinanzi agli organi della giurisdizione tributaria sono preceduti, a pena di annullabilità, da un contraddittorio informato ed effettivo</a:t>
            </a:r>
            <a:r>
              <a:rPr lang="it-IT" kern="100" dirty="0">
                <a:effectLst/>
                <a:latin typeface="Arial" panose="020B0604020202020204" pitchFamily="34" charset="0"/>
                <a:ea typeface="Aptos" panose="020B0004020202020204" pitchFamily="34" charset="0"/>
                <a:cs typeface="Arial" panose="020B0604020202020204" pitchFamily="34" charset="0"/>
              </a:rPr>
              <a:t>».</a:t>
            </a: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938489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L’obbligo di contraddittorio preventivo</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lnSpcReduction="10000"/>
          </a:bodyPr>
          <a:lstStyle/>
          <a:p>
            <a:pPr algn="just">
              <a:lnSpc>
                <a:spcPct val="110000"/>
              </a:lnSpc>
              <a:spcBef>
                <a:spcPts val="0"/>
              </a:spcBef>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Inoltre il successivo comma 2 statuisce che “</a:t>
            </a:r>
            <a:r>
              <a:rPr lang="it-IT" i="1" kern="100" dirty="0">
                <a:effectLst/>
                <a:latin typeface="Arial" panose="020B0604020202020204" pitchFamily="34" charset="0"/>
                <a:ea typeface="Aptos" panose="020B0004020202020204" pitchFamily="34" charset="0"/>
                <a:cs typeface="Arial" panose="020B0604020202020204" pitchFamily="34" charset="0"/>
              </a:rPr>
              <a:t>non sussiste il diritto al contraddittorio ai sensi del presente articolo per gli atti automatizzati, sostanzialmente automatizzati, di pronta liquidazione e di controllo formale delle dichiarazioni individuati con decreto del Ministro dell'economia e delle finanze, nonché per i casi motivati di fondato pericolo per la riscossione</a:t>
            </a:r>
            <a:r>
              <a:rPr lang="it-IT" kern="100" dirty="0">
                <a:effectLst/>
                <a:latin typeface="Arial" panose="020B0604020202020204" pitchFamily="34" charset="0"/>
                <a:ea typeface="Aptos" panose="020B0004020202020204" pitchFamily="34" charset="0"/>
                <a:cs typeface="Arial" panose="020B0604020202020204" pitchFamily="34" charset="0"/>
              </a:rPr>
              <a:t>”. </a:t>
            </a:r>
          </a:p>
          <a:p>
            <a:pPr algn="just">
              <a:lnSpc>
                <a:spcPct val="110000"/>
              </a:lnSpc>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nSpc>
                <a:spcPct val="110000"/>
              </a:lnSpc>
              <a:spcBef>
                <a:spcPts val="0"/>
              </a:spcBef>
            </a:pPr>
            <a:r>
              <a:rPr lang="it-IT" dirty="0">
                <a:effectLst/>
                <a:latin typeface="Arial" panose="020B0604020202020204" pitchFamily="34" charset="0"/>
                <a:ea typeface="Aptos" panose="020B0004020202020204" pitchFamily="34" charset="0"/>
                <a:cs typeface="Arial" panose="020B0604020202020204" pitchFamily="34" charset="0"/>
              </a:rPr>
              <a:t>Tuttavia con norma di interpretazione autentica è stato precisato che “</a:t>
            </a:r>
            <a:r>
              <a:rPr lang="it-IT" i="1" dirty="0">
                <a:effectLst/>
                <a:latin typeface="Arial" panose="020B0604020202020204" pitchFamily="34" charset="0"/>
                <a:ea typeface="Aptos" panose="020B0004020202020204" pitchFamily="34" charset="0"/>
                <a:cs typeface="Arial" panose="020B0604020202020204" pitchFamily="34" charset="0"/>
              </a:rPr>
              <a:t>il comma 1 dell'articolo 6-bis della legge 27 luglio 2000, n. 212, si interpreta nel senso che esso si applica esclusivamente agli atti recanti una pretesa impositiva, autonomamente impugnabili dinanzi agli organi della giurisdizione tributaria, ma non … agli atti di recupero conseguenti al disconoscimento di crediti di imposta inesistenti</a:t>
            </a:r>
            <a:r>
              <a:rPr lang="it-IT" dirty="0">
                <a:effectLst/>
                <a:latin typeface="Arial" panose="020B0604020202020204" pitchFamily="34" charset="0"/>
                <a:ea typeface="Aptos" panose="020B0004020202020204" pitchFamily="34" charset="0"/>
                <a:cs typeface="Arial" panose="020B0604020202020204" pitchFamily="34" charset="0"/>
              </a:rPr>
              <a:t>”.</a:t>
            </a: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780201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L’obbligo di contraddittorio preventivo</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Tale disposizione è di dubbia legittimità in quanto non sussisteva alcuna controversia interpretativa sulla sussistenza dell’obbligo di contraddittorio preventivo per la contestazione dell’utilizzo in compensazione di crediti d’imposta inesistenti.</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Comunque, </a:t>
            </a:r>
            <a:r>
              <a:rPr lang="it-IT" kern="100" dirty="0" err="1">
                <a:effectLst/>
                <a:latin typeface="Arial" panose="020B0604020202020204" pitchFamily="34" charset="0"/>
                <a:ea typeface="Aptos" panose="020B0004020202020204" pitchFamily="34" charset="0"/>
                <a:cs typeface="Arial" panose="020B0604020202020204" pitchFamily="34" charset="0"/>
              </a:rPr>
              <a:t>l’AdE</a:t>
            </a:r>
            <a:r>
              <a:rPr lang="it-IT" kern="100" dirty="0">
                <a:effectLst/>
                <a:latin typeface="Arial" panose="020B0604020202020204" pitchFamily="34" charset="0"/>
                <a:ea typeface="Aptos" panose="020B0004020202020204" pitchFamily="34" charset="0"/>
                <a:cs typeface="Arial" panose="020B0604020202020204" pitchFamily="34" charset="0"/>
              </a:rPr>
              <a:t> tende ora a notificare lo schema di atto di recupero prima della notifica dell’atto di recupero definitivo. </a:t>
            </a: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88307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B005AC-373F-4751-A55E-445D4DD07E4C}"/>
              </a:ext>
            </a:extLst>
          </p:cNvPr>
          <p:cNvSpPr>
            <a:spLocks noGrp="1"/>
          </p:cNvSpPr>
          <p:nvPr>
            <p:ph idx="1"/>
          </p:nvPr>
        </p:nvSpPr>
        <p:spPr>
          <a:xfrm>
            <a:off x="0" y="1400961"/>
            <a:ext cx="9825318" cy="4395832"/>
          </a:xfrm>
        </p:spPr>
        <p:txBody>
          <a:bodyPr>
            <a:normAutofit/>
          </a:bodyPr>
          <a:lstStyle/>
          <a:p>
            <a:pPr marL="0" indent="0">
              <a:buNone/>
            </a:pPr>
            <a:endParaRPr lang="it-IT" dirty="0"/>
          </a:p>
          <a:p>
            <a:pPr marL="0" indent="0">
              <a:buNone/>
            </a:pPr>
            <a:endParaRPr lang="it-IT" dirty="0"/>
          </a:p>
          <a:p>
            <a:pPr marL="0" indent="0">
              <a:buNone/>
            </a:pPr>
            <a:endParaRPr lang="it-IT" dirty="0"/>
          </a:p>
          <a:p>
            <a:pPr marL="0" indent="0">
              <a:buNone/>
            </a:pPr>
            <a:endParaRPr lang="it-IT" dirty="0"/>
          </a:p>
          <a:p>
            <a:pPr marL="0" indent="0" algn="ctr">
              <a:lnSpc>
                <a:spcPts val="2000"/>
              </a:lnSpc>
              <a:buNone/>
            </a:pPr>
            <a:r>
              <a:rPr lang="it-IT" sz="2800" b="1" dirty="0">
                <a:solidFill>
                  <a:schemeClr val="accent1"/>
                </a:solidFill>
                <a:cs typeface="Arial" panose="020B0604020202020204" pitchFamily="34" charset="0"/>
              </a:rPr>
              <a:t>IL TERMINE PER IL RECUPERO DEI CREDITI D’IMPOSTA</a:t>
            </a:r>
          </a:p>
        </p:txBody>
      </p:sp>
      <p:sp>
        <p:nvSpPr>
          <p:cNvPr id="4" name="Segnaposto numero diapositiva 3">
            <a:extLst>
              <a:ext uri="{FF2B5EF4-FFF2-40B4-BE49-F238E27FC236}">
                <a16:creationId xmlns:a16="http://schemas.microsoft.com/office/drawing/2014/main" id="{BCE1A703-39D9-47EC-8588-18FC898CAB8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674862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Il termine per il recupero dei crediti d’imposta</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Il termine per la notifica dell’atto di recupero dei crediti d’imposta non spettanti ed inesistenti è autonomamente individuato dalla lett. c) dell’art. 38-bis, comma 1, del d.P.R. n. 600/1973.</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Tale disposizione prevede che tale atto di recupero deve essere notificato, a pena di decadenza, per la riscossione dei crediti non spettanti entro il 31 dicembre del quinto anno successivo a quello del relativo utilizzo, nonché per la riscossione dei crediti inesistenti entro il 31 dicembre dell’ottavo anno successivo a quello del relativo utilizzo. </a:t>
            </a: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559844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Il termine per il recupero dei crediti d’imposta</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77153"/>
            <a:ext cx="9434724" cy="5662186"/>
          </a:xfrm>
        </p:spPr>
        <p:txBody>
          <a:bodyPr>
            <a:noAutofit/>
          </a:bodyPr>
          <a:lstStyle/>
          <a:p>
            <a:pPr algn="just">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Restano più brevi i termini per il recupero mediante cartella di pagamento di crediti d’imposta non spettanti od inesistenti.</a:t>
            </a:r>
          </a:p>
          <a:p>
            <a:pPr algn="just">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In particolare, il termine per la notifica della cartella di pagamento in esito al controllo automatizzato della dichiarazione eseguito ai sensi dell’art. 36-bis del d.P.R. n. 600 scade il 31 dicembre del terzo anno successivo a quello di presentazione della dichiarazione ed ai sensi dell’art. 54-bis “</a:t>
            </a:r>
            <a:r>
              <a:rPr lang="it-IT" i="1" kern="100" dirty="0">
                <a:effectLst/>
                <a:latin typeface="Arial" panose="020B0604020202020204" pitchFamily="34" charset="0"/>
                <a:ea typeface="Aptos" panose="020B0004020202020204" pitchFamily="34" charset="0"/>
                <a:cs typeface="Arial" panose="020B0604020202020204" pitchFamily="34" charset="0"/>
              </a:rPr>
              <a:t>entro l'inizio del periodo di presentazione delle dichiarazioni relative all'anno successivo</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Per contro, il termine per la notifica della cartella di pagamento in esito al controllo formale della dichiarazione eseguito ai sensi dell’art. 36-</a:t>
            </a:r>
            <a:r>
              <a:rPr lang="it-IT" i="1" kern="100" dirty="0">
                <a:effectLst/>
                <a:latin typeface="Arial" panose="020B0604020202020204" pitchFamily="34" charset="0"/>
                <a:ea typeface="Aptos" panose="020B0004020202020204" pitchFamily="34" charset="0"/>
                <a:cs typeface="Arial" panose="020B0604020202020204" pitchFamily="34" charset="0"/>
              </a:rPr>
              <a:t>ter</a:t>
            </a:r>
            <a:r>
              <a:rPr lang="it-IT" kern="100" dirty="0">
                <a:effectLst/>
                <a:latin typeface="Arial" panose="020B0604020202020204" pitchFamily="34" charset="0"/>
                <a:ea typeface="Aptos" panose="020B0004020202020204" pitchFamily="34" charset="0"/>
                <a:cs typeface="Arial" panose="020B0604020202020204" pitchFamily="34" charset="0"/>
              </a:rPr>
              <a:t> del d.P.R. n. 600 scade il 31 dicembre del quarto anno successivo a quello di presentazione della dichiarazione.</a:t>
            </a: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787542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66B85-7714-AC59-443C-993A53735315}"/>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11562C75-D2A7-457E-3B86-490FDCF428FF}"/>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Il termine per il recupero dei crediti d’imposta</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23FD3F1F-84EE-5632-E1A1-500EA365C60C}"/>
              </a:ext>
            </a:extLst>
          </p:cNvPr>
          <p:cNvSpPr>
            <a:spLocks noGrp="1"/>
          </p:cNvSpPr>
          <p:nvPr>
            <p:ph idx="1"/>
          </p:nvPr>
        </p:nvSpPr>
        <p:spPr>
          <a:xfrm>
            <a:off x="209006" y="977153"/>
            <a:ext cx="9434724" cy="5662186"/>
          </a:xfrm>
        </p:spPr>
        <p:txBody>
          <a:bodyPr>
            <a:noAutofit/>
          </a:bodyPr>
          <a:lstStyle/>
          <a:p>
            <a:endParaRPr lang="it-IT" dirty="0">
              <a:latin typeface="Arial" panose="020B0604020202020204" pitchFamily="34" charset="0"/>
              <a:cs typeface="Arial" panose="020B0604020202020204" pitchFamily="34" charset="0"/>
            </a:endParaRPr>
          </a:p>
          <a:p>
            <a:r>
              <a:rPr lang="it-IT" dirty="0" err="1">
                <a:latin typeface="Arial" panose="020B0604020202020204" pitchFamily="34" charset="0"/>
                <a:cs typeface="Arial" panose="020B0604020202020204" pitchFamily="34" charset="0"/>
              </a:rPr>
              <a:t>Senonchè</a:t>
            </a:r>
            <a:r>
              <a:rPr lang="it-IT" dirty="0">
                <a:latin typeface="Arial" panose="020B0604020202020204" pitchFamily="34" charset="0"/>
                <a:cs typeface="Arial" panose="020B0604020202020204" pitchFamily="34" charset="0"/>
              </a:rPr>
              <a:t> l’art. 23 del </a:t>
            </a:r>
            <a:r>
              <a:rPr lang="it-IT" i="1" dirty="0">
                <a:latin typeface="Arial" panose="020B0604020202020204" pitchFamily="34" charset="0"/>
                <a:cs typeface="Arial" panose="020B0604020202020204" pitchFamily="34" charset="0"/>
              </a:rPr>
              <a:t>d.lgs. n.81/2025, con effetto dal 13 giugno 2025, ha inserito un nuovo comma 1-bis nell’art. 38-bis del d.P.R. n. 600, prevedendo </a:t>
            </a:r>
            <a:r>
              <a:rPr lang="it-IT" dirty="0">
                <a:latin typeface="Arial" panose="020B0604020202020204" pitchFamily="34" charset="0"/>
                <a:cs typeface="Arial" panose="020B0604020202020204" pitchFamily="34" charset="0"/>
              </a:rPr>
              <a:t>per la notifica degli “</a:t>
            </a:r>
            <a:r>
              <a:rPr lang="it-IT" i="1" dirty="0">
                <a:latin typeface="Arial" panose="020B0604020202020204" pitchFamily="34" charset="0"/>
                <a:cs typeface="Arial" panose="020B0604020202020204" pitchFamily="34" charset="0"/>
              </a:rPr>
              <a:t>atti di recupero aventi ad oggetto le somme relative a </a:t>
            </a:r>
            <a:r>
              <a:rPr lang="it-IT" i="1" u="sng" dirty="0">
                <a:latin typeface="Arial" panose="020B0604020202020204" pitchFamily="34" charset="0"/>
                <a:cs typeface="Arial" panose="020B0604020202020204" pitchFamily="34" charset="0"/>
              </a:rPr>
              <a:t>misure di natura fiscale che costituiscono aiuti di Stato e aiuti de </a:t>
            </a:r>
            <a:r>
              <a:rPr lang="it-IT" i="1" u="sng" dirty="0" err="1">
                <a:latin typeface="Arial" panose="020B0604020202020204" pitchFamily="34" charset="0"/>
                <a:cs typeface="Arial" panose="020B0604020202020204" pitchFamily="34" charset="0"/>
              </a:rPr>
              <a:t>minimis</a:t>
            </a:r>
            <a:r>
              <a:rPr lang="it-IT" i="1" dirty="0">
                <a:latin typeface="Arial" panose="020B0604020202020204" pitchFamily="34" charset="0"/>
                <a:cs typeface="Arial" panose="020B0604020202020204" pitchFamily="34" charset="0"/>
              </a:rPr>
              <a:t> non subordinati all'emanazione di provvedimenti di concessione ovvero subordinati all'emanazione di provvedimenti di concessione o di autorizzazione … il cui importo non è determinabile nei predetti provvedimenti, ma solo a seguito della presentazione della dichiarazione resa a fini fiscali nella quale sono dichiarati</a:t>
            </a:r>
            <a:r>
              <a:rPr lang="it-IT" dirty="0">
                <a:latin typeface="Arial" panose="020B0604020202020204" pitchFamily="34" charset="0"/>
                <a:cs typeface="Arial" panose="020B0604020202020204" pitchFamily="34" charset="0"/>
              </a:rPr>
              <a:t>” </a:t>
            </a:r>
            <a:r>
              <a:rPr lang="it-IT" i="1" dirty="0">
                <a:latin typeface="Arial" panose="020B0604020202020204" pitchFamily="34" charset="0"/>
                <a:cs typeface="Arial" panose="020B0604020202020204" pitchFamily="34" charset="0"/>
              </a:rPr>
              <a:t>il </a:t>
            </a:r>
            <a:r>
              <a:rPr lang="it-IT" dirty="0">
                <a:latin typeface="Arial" panose="020B0604020202020204" pitchFamily="34" charset="0"/>
                <a:cs typeface="Arial" panose="020B0604020202020204" pitchFamily="34" charset="0"/>
              </a:rPr>
              <a:t>termine unico di decadenza del “</a:t>
            </a:r>
            <a:r>
              <a:rPr lang="it-IT" i="1" dirty="0">
                <a:latin typeface="Arial" panose="020B0604020202020204" pitchFamily="34" charset="0"/>
                <a:cs typeface="Arial" panose="020B0604020202020204" pitchFamily="34" charset="0"/>
              </a:rPr>
              <a:t>31 dicembre dell'ottavo anno successivo a quello di percezione, fruizione o avvenuta violazione</a:t>
            </a:r>
            <a:r>
              <a:rPr lang="it-IT" dirty="0">
                <a:latin typeface="Arial" panose="020B0604020202020204" pitchFamily="34" charset="0"/>
                <a:cs typeface="Arial" panose="020B0604020202020204" pitchFamily="34" charset="0"/>
              </a:rPr>
              <a:t>”. </a:t>
            </a:r>
          </a:p>
        </p:txBody>
      </p:sp>
      <p:sp>
        <p:nvSpPr>
          <p:cNvPr id="4" name="Segnaposto numero diapositiva 3">
            <a:extLst>
              <a:ext uri="{FF2B5EF4-FFF2-40B4-BE49-F238E27FC236}">
                <a16:creationId xmlns:a16="http://schemas.microsoft.com/office/drawing/2014/main" id="{7BBE3E2E-8F64-A6CB-12A3-79E52187F9F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535272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D5B85B-65BB-42BB-9D0F-9ACC794CE4C9}"/>
              </a:ext>
            </a:extLst>
          </p:cNvPr>
          <p:cNvSpPr>
            <a:spLocks noGrp="1"/>
          </p:cNvSpPr>
          <p:nvPr>
            <p:ph idx="1"/>
          </p:nvPr>
        </p:nvSpPr>
        <p:spPr>
          <a:xfrm>
            <a:off x="677335" y="697832"/>
            <a:ext cx="7811057" cy="5708659"/>
          </a:xfrm>
        </p:spPr>
        <p:txBody>
          <a:bodyPr>
            <a:normAutofit/>
          </a:bodyPr>
          <a:lstStyle/>
          <a:p>
            <a:pPr marL="0" indent="0" algn="ctr">
              <a:buNone/>
            </a:pPr>
            <a:endParaRPr lang="it-IT" dirty="0">
              <a:latin typeface="+mj-lt"/>
            </a:endParaRPr>
          </a:p>
          <a:p>
            <a:pPr marL="0" indent="0" algn="ctr">
              <a:buNone/>
            </a:pPr>
            <a:endParaRPr lang="it-IT" sz="2800" b="1" dirty="0">
              <a:solidFill>
                <a:schemeClr val="accent1"/>
              </a:solidFill>
              <a:latin typeface="+mj-lt"/>
            </a:endParaRPr>
          </a:p>
          <a:p>
            <a:pPr marL="0" indent="0" algn="ctr">
              <a:buNone/>
            </a:pPr>
            <a:endParaRPr lang="it-IT" sz="2800" b="1" dirty="0">
              <a:solidFill>
                <a:schemeClr val="accent1"/>
              </a:solidFill>
              <a:latin typeface="+mj-lt"/>
            </a:endParaRPr>
          </a:p>
          <a:p>
            <a:pPr marL="0" indent="0" algn="ctr">
              <a:lnSpc>
                <a:spcPct val="115000"/>
              </a:lnSpc>
              <a:spcBef>
                <a:spcPts val="0"/>
              </a:spcBef>
              <a:buNone/>
            </a:pPr>
            <a:r>
              <a:rPr lang="it-IT" sz="3000" b="1" cap="small" dirty="0">
                <a:solidFill>
                  <a:schemeClr val="accent1"/>
                </a:solidFill>
                <a:latin typeface="Baskerville Old Face" panose="02020602080505020303" pitchFamily="18" charset="0"/>
              </a:rPr>
              <a:t>Il recupero dei crediti d’imposta</a:t>
            </a:r>
          </a:p>
          <a:p>
            <a:pPr marL="0" indent="0" algn="ctr">
              <a:lnSpc>
                <a:spcPct val="115000"/>
              </a:lnSpc>
              <a:spcBef>
                <a:spcPts val="0"/>
              </a:spcBef>
              <a:buNone/>
            </a:pPr>
            <a:endParaRPr lang="it-IT" sz="3000" b="1" cap="small" dirty="0">
              <a:solidFill>
                <a:schemeClr val="accent1"/>
              </a:solidFill>
              <a:latin typeface="Baskerville Old Face" panose="02020602080505020303" pitchFamily="18" charset="0"/>
            </a:endParaRPr>
          </a:p>
          <a:p>
            <a:pPr marL="0" indent="0" algn="ctr">
              <a:lnSpc>
                <a:spcPct val="115000"/>
              </a:lnSpc>
              <a:spcBef>
                <a:spcPts val="0"/>
              </a:spcBef>
              <a:buNone/>
            </a:pPr>
            <a:r>
              <a:rPr lang="it-IT" sz="3000" b="1" cap="small" dirty="0">
                <a:solidFill>
                  <a:schemeClr val="accent1"/>
                </a:solidFill>
                <a:latin typeface="Baskerville Old Face" panose="02020602080505020303" pitchFamily="18" charset="0"/>
              </a:rPr>
              <a:t>Avv. Gabriele Escalar</a:t>
            </a:r>
          </a:p>
          <a:p>
            <a:pPr marL="0" indent="0" algn="ctr">
              <a:buNone/>
            </a:pPr>
            <a:r>
              <a:rPr lang="it-IT" sz="3000" b="1" cap="small" dirty="0">
                <a:solidFill>
                  <a:schemeClr val="accent1"/>
                </a:solidFill>
                <a:latin typeface="Baskerville Old Face" panose="02020602080505020303" pitchFamily="18" charset="0"/>
              </a:rPr>
              <a:t>Escalar e Associati </a:t>
            </a:r>
          </a:p>
        </p:txBody>
      </p:sp>
      <p:sp>
        <p:nvSpPr>
          <p:cNvPr id="4" name="Segnaposto numero diapositiva 3">
            <a:extLst>
              <a:ext uri="{FF2B5EF4-FFF2-40B4-BE49-F238E27FC236}">
                <a16:creationId xmlns:a16="http://schemas.microsoft.com/office/drawing/2014/main" id="{75AF2383-742F-4D1D-91A8-5B16C0A1EBD5}"/>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5750277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Il termine per il recupero dei crediti d’imposta</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77153"/>
            <a:ext cx="9434724" cy="5662186"/>
          </a:xfrm>
        </p:spPr>
        <p:txBody>
          <a:bodyPr>
            <a:noAutofit/>
          </a:bodyPr>
          <a:lstStyle/>
          <a:p>
            <a:pPr algn="just">
              <a:spcAft>
                <a:spcPts val="800"/>
              </a:spcAft>
            </a:pPr>
            <a:r>
              <a:rPr lang="it-IT"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Tale maggior termine dovrebbe essere invocabile soltanto per gli atti di recupero di aiuti di Stato incompatibili con il diritto dell’UE o concessi oltre i limiti previsti e non anche per il recupero di aiuti di Stato compatibili che non soddisfino i requisiti previsti dalla normativa di riferimento.</a:t>
            </a:r>
          </a:p>
          <a:p>
            <a:pPr algn="just">
              <a:spcAft>
                <a:spcPts val="800"/>
              </a:spcAft>
            </a:pPr>
            <a:endParaRPr lang="it-IT"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800"/>
              </a:spcAft>
            </a:pPr>
            <a:r>
              <a:rPr lang="it-IT"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Inoltre, tale maggior termine non sembra invocabile se la concessione dell’aiuto è subordinata ad un’autorizzazione e l’importo dell’aiuto è determinabile già nel provvedimento di autorizzazione come nel caso del credito d’imposta</a:t>
            </a:r>
            <a:r>
              <a:rPr lang="it-IT" kern="100" dirty="0">
                <a:effectLst/>
                <a:latin typeface="Arial" panose="020B0604020202020204" pitchFamily="34" charset="0"/>
                <a:ea typeface="Aptos" panose="020B0004020202020204" pitchFamily="34" charset="0"/>
                <a:cs typeface="Arial" panose="020B0604020202020204" pitchFamily="34" charset="0"/>
              </a:rPr>
              <a:t> per </a:t>
            </a:r>
            <a:r>
              <a:rPr lang="it-IT"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l'acquisizione di beni strumentali nuovi destinati a strutture produttive ubicate nelle regioni con tenore di vita anormalmente basso o una grave forma di sottoccupazione o non sviluppate di cui al comma 98 e ss. dell’art. 1 della legge n. 208/2015. </a:t>
            </a: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6877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Il termine per il recupero dei crediti d’imposta</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77153"/>
            <a:ext cx="9434724" cy="5662186"/>
          </a:xfrm>
        </p:spPr>
        <p:txBody>
          <a:bodyPr>
            <a:noAutofit/>
          </a:bodyPr>
          <a:lstStyle/>
          <a:p>
            <a:pPr algn="just">
              <a:spcBef>
                <a:spcPts val="0"/>
              </a:spcBef>
            </a:pPr>
            <a:r>
              <a:rPr lang="it-IT" kern="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L’AdE</a:t>
            </a:r>
            <a:r>
              <a:rPr lang="it-IT" kern="0" dirty="0">
                <a:solidFill>
                  <a:schemeClr val="tx2"/>
                </a:solidFill>
                <a:effectLst/>
                <a:latin typeface="Arial" panose="020B0604020202020204" pitchFamily="34" charset="0"/>
                <a:ea typeface="Calibri" panose="020F0502020204030204" pitchFamily="34" charset="0"/>
                <a:cs typeface="Arial" panose="020B0604020202020204" pitchFamily="34" charset="0"/>
              </a:rPr>
              <a:t> </a:t>
            </a:r>
            <a:r>
              <a:rPr lang="it-IT" i="1" kern="1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sembra attualmente orientata ad invocare il maggior termine di 8 anni anche per le violazioni commesse in periodi d’imposta precedenti a quello in corso alla data del 13 giugno 2025 della sua entrata vigore.</a:t>
            </a:r>
          </a:p>
          <a:p>
            <a:pPr algn="just">
              <a:spcBef>
                <a:spcPts val="0"/>
              </a:spcBef>
            </a:pPr>
            <a:endParaRPr lang="it-IT" i="1" kern="100" dirty="0">
              <a:solidFill>
                <a:schemeClr val="tx2"/>
              </a:solidFill>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Tuttavia tale maggior termine non può trovare applicazione nei casi in cui i termini ordinari previsti per il recupero di crediti non spettanti erano già decorsi alla data di entrata in vigore della nuova norma, </a:t>
            </a:r>
            <a:r>
              <a:rPr lang="it-IT" kern="0" dirty="0">
                <a:solidFill>
                  <a:schemeClr val="tx2"/>
                </a:solidFill>
                <a:effectLst/>
                <a:latin typeface="Arial" panose="020B0604020202020204" pitchFamily="34" charset="0"/>
                <a:ea typeface="Calibri" panose="020F0502020204030204" pitchFamily="34" charset="0"/>
                <a:cs typeface="Arial" panose="020B0604020202020204" pitchFamily="34" charset="0"/>
              </a:rPr>
              <a:t>essendo in ogni caso preclusa la riapertura di termini ormai decorsi e relativi, dunque, a rapporti definiti.</a:t>
            </a: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5931905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Il termine per il recupero dei crediti d’imposta</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77153"/>
            <a:ext cx="9434724" cy="5662186"/>
          </a:xfrm>
        </p:spPr>
        <p:txBody>
          <a:bodyPr>
            <a:noAutofit/>
          </a:bodyPr>
          <a:lstStyle/>
          <a:p>
            <a:pPr algn="just">
              <a:spcBef>
                <a:spcPts val="0"/>
              </a:spcBef>
            </a:pPr>
            <a:r>
              <a:rPr lang="it-IT" kern="0" dirty="0">
                <a:effectLst/>
                <a:latin typeface="Arial" panose="020B0604020202020204" pitchFamily="34" charset="0"/>
                <a:ea typeface="Aptos" panose="020B0004020202020204" pitchFamily="34" charset="0"/>
                <a:cs typeface="Arial" panose="020B0604020202020204" pitchFamily="34" charset="0"/>
              </a:rPr>
              <a:t>Inoltre, il comma 1 dell’art. 3 dello Statuto del Contribuente stabilisce che “</a:t>
            </a:r>
            <a:r>
              <a:rPr lang="it-IT" i="1" kern="0" dirty="0">
                <a:effectLst/>
                <a:latin typeface="Arial" panose="020B0604020202020204" pitchFamily="34" charset="0"/>
                <a:ea typeface="Aptos" panose="020B0004020202020204" pitchFamily="34" charset="0"/>
                <a:cs typeface="Arial" panose="020B0604020202020204" pitchFamily="34" charset="0"/>
              </a:rPr>
              <a:t>salvo quanto previsto dall'articolo 1, comma 2</a:t>
            </a:r>
            <a:r>
              <a:rPr lang="it-IT" kern="0" dirty="0">
                <a:effectLst/>
                <a:latin typeface="Arial" panose="020B0604020202020204" pitchFamily="34" charset="0"/>
                <a:ea typeface="Aptos" panose="020B0004020202020204" pitchFamily="34" charset="0"/>
                <a:cs typeface="Arial" panose="020B0604020202020204" pitchFamily="34" charset="0"/>
              </a:rPr>
              <a:t>” e cioè salvo il caso di “</a:t>
            </a:r>
            <a:r>
              <a:rPr lang="it-IT" i="1" kern="0" dirty="0">
                <a:effectLst/>
                <a:latin typeface="Arial" panose="020B0604020202020204" pitchFamily="34" charset="0"/>
                <a:ea typeface="Aptos" panose="020B0004020202020204" pitchFamily="34" charset="0"/>
                <a:cs typeface="Arial" panose="020B0604020202020204" pitchFamily="34" charset="0"/>
              </a:rPr>
              <a:t>adozione di norme interpretative in materia tributaria", "</a:t>
            </a:r>
            <a:r>
              <a:rPr lang="it-IT" i="1" u="sng" kern="0" dirty="0">
                <a:effectLst/>
                <a:latin typeface="Arial" panose="020B0604020202020204" pitchFamily="34" charset="0"/>
                <a:ea typeface="Aptos" panose="020B0004020202020204" pitchFamily="34" charset="0"/>
                <a:cs typeface="Arial" panose="020B0604020202020204" pitchFamily="34" charset="0"/>
              </a:rPr>
              <a:t>le disposizioni tributarie non hanno effetto retroattivo</a:t>
            </a:r>
            <a:r>
              <a:rPr lang="it-IT" kern="0" dirty="0">
                <a:effectLst/>
                <a:latin typeface="Arial" panose="020B0604020202020204" pitchFamily="34" charset="0"/>
                <a:ea typeface="Aptos" panose="020B0004020202020204" pitchFamily="34" charset="0"/>
                <a:cs typeface="Arial" panose="020B0604020202020204" pitchFamily="34" charset="0"/>
              </a:rPr>
              <a:t>” e il comma 3 di tale disposizione prevede espressamente che “</a:t>
            </a:r>
            <a:r>
              <a:rPr lang="it-IT" i="1" u="sng" kern="0" dirty="0">
                <a:effectLst/>
                <a:latin typeface="Arial" panose="020B0604020202020204" pitchFamily="34" charset="0"/>
                <a:ea typeface="Aptos" panose="020B0004020202020204" pitchFamily="34" charset="0"/>
                <a:cs typeface="Arial" panose="020B0604020202020204" pitchFamily="34" charset="0"/>
              </a:rPr>
              <a:t>i termini di prescrizione e decadenza per gli accertamenti di imposta non possono essere prorogati</a:t>
            </a:r>
            <a:r>
              <a:rPr lang="it-IT" i="1" kern="0" dirty="0">
                <a:effectLst/>
                <a:latin typeface="Arial" panose="020B0604020202020204" pitchFamily="34" charset="0"/>
                <a:ea typeface="Aptos" panose="020B0004020202020204" pitchFamily="34" charset="0"/>
                <a:cs typeface="Arial" panose="020B0604020202020204" pitchFamily="34" charset="0"/>
              </a:rPr>
              <a:t>”</a:t>
            </a:r>
            <a:r>
              <a:rPr lang="it-IT" kern="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0" dirty="0">
              <a:latin typeface="Arial" panose="020B0604020202020204" pitchFamily="34" charset="0"/>
              <a:ea typeface="Aptos" panose="020B0004020202020204" pitchFamily="34" charset="0"/>
              <a:cs typeface="Arial" panose="020B0604020202020204" pitchFamily="34" charset="0"/>
            </a:endParaRPr>
          </a:p>
          <a:p>
            <a:pPr>
              <a:spcBef>
                <a:spcPts val="0"/>
              </a:spcBef>
            </a:pPr>
            <a:r>
              <a:rPr lang="it-IT" kern="0" dirty="0">
                <a:solidFill>
                  <a:schemeClr val="tx2"/>
                </a:solidFill>
                <a:effectLst/>
                <a:latin typeface="Arial" panose="020B0604020202020204" pitchFamily="34" charset="0"/>
                <a:ea typeface="Calibri" panose="020F0502020204030204" pitchFamily="34" charset="0"/>
                <a:cs typeface="Arial" panose="020B0604020202020204" pitchFamily="34" charset="0"/>
              </a:rPr>
              <a:t>Senonché, nessuna deroga è prevista a tale disposizione dall’art. 23 del d.lgs. n. 81/2025 mentre l’art. 25 del medesimo d.lgs. stabilisce che “</a:t>
            </a:r>
            <a:r>
              <a:rPr lang="it-IT" i="1" kern="1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il presente decreto entra in vigore il giorno successivo a quello della sua pubblicazione nella Gazzetta Ufficiale della Repubblica italiana</a:t>
            </a:r>
            <a:r>
              <a:rPr lang="it-IT" kern="1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a:t>
            </a:r>
            <a:r>
              <a:rPr lang="it-IT" kern="0" dirty="0">
                <a:solidFill>
                  <a:schemeClr val="tx2"/>
                </a:solidFill>
                <a:effectLst/>
                <a:latin typeface="Arial" panose="020B0604020202020204" pitchFamily="34" charset="0"/>
                <a:ea typeface="Calibri" panose="020F0502020204030204" pitchFamily="34" charset="0"/>
                <a:cs typeface="Arial" panose="020B0604020202020204" pitchFamily="34" charset="0"/>
              </a:rPr>
              <a:t> </a:t>
            </a: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0" dirty="0">
                <a:solidFill>
                  <a:schemeClr val="tx2"/>
                </a:solidFill>
                <a:effectLst/>
                <a:latin typeface="Arial" panose="020B0604020202020204" pitchFamily="34" charset="0"/>
                <a:ea typeface="Aptos" panose="020B0004020202020204" pitchFamily="34" charset="0"/>
                <a:cs typeface="Arial" panose="020B0604020202020204" pitchFamily="34" charset="0"/>
              </a:rPr>
              <a:t> </a:t>
            </a: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6107886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B005AC-373F-4751-A55E-445D4DD07E4C}"/>
              </a:ext>
            </a:extLst>
          </p:cNvPr>
          <p:cNvSpPr>
            <a:spLocks noGrp="1"/>
          </p:cNvSpPr>
          <p:nvPr>
            <p:ph idx="1"/>
          </p:nvPr>
        </p:nvSpPr>
        <p:spPr>
          <a:xfrm>
            <a:off x="-331693" y="1400961"/>
            <a:ext cx="10936940" cy="4395832"/>
          </a:xfrm>
        </p:spPr>
        <p:txBody>
          <a:bodyPr>
            <a:normAutofit/>
          </a:bodyPr>
          <a:lstStyle/>
          <a:p>
            <a:pPr marL="0" indent="0">
              <a:buNone/>
            </a:pPr>
            <a:endParaRPr lang="it-IT" dirty="0"/>
          </a:p>
          <a:p>
            <a:pPr marL="0" indent="0">
              <a:buNone/>
            </a:pPr>
            <a:endParaRPr lang="it-IT" dirty="0"/>
          </a:p>
          <a:p>
            <a:pPr marL="0" indent="0">
              <a:buNone/>
            </a:pPr>
            <a:endParaRPr lang="it-IT" dirty="0"/>
          </a:p>
          <a:p>
            <a:pPr marL="0" indent="0">
              <a:buNone/>
            </a:pPr>
            <a:endParaRPr lang="it-IT" dirty="0"/>
          </a:p>
          <a:p>
            <a:pPr marL="0" indent="0" algn="ctr">
              <a:lnSpc>
                <a:spcPts val="2000"/>
              </a:lnSpc>
              <a:buNone/>
            </a:pPr>
            <a:r>
              <a:rPr lang="it-IT" sz="2800" b="1" dirty="0">
                <a:solidFill>
                  <a:schemeClr val="accent1"/>
                </a:solidFill>
                <a:cs typeface="Arial" panose="020B0604020202020204" pitchFamily="34" charset="0"/>
              </a:rPr>
              <a:t>I CREDITI D’IMPOSTA NON SPETTANTI O INESISTENTI</a:t>
            </a:r>
          </a:p>
        </p:txBody>
      </p:sp>
      <p:sp>
        <p:nvSpPr>
          <p:cNvPr id="4" name="Segnaposto numero diapositiva 3">
            <a:extLst>
              <a:ext uri="{FF2B5EF4-FFF2-40B4-BE49-F238E27FC236}">
                <a16:creationId xmlns:a16="http://schemas.microsoft.com/office/drawing/2014/main" id="{BCE1A703-39D9-47EC-8588-18FC898CAB8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803879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05435"/>
            <a:ext cx="9434724" cy="5733904"/>
          </a:xfrm>
        </p:spPr>
        <p:txBody>
          <a:bodyPr>
            <a:noAutofit/>
          </a:bodyPr>
          <a:lstStyle/>
          <a:p>
            <a:pPr algn="just">
              <a:spcBef>
                <a:spcPts val="0"/>
              </a:spcBef>
            </a:pP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La nozione di crediti non spettanti ed inesistenti è stata ripetutamente modificata.</a:t>
            </a: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Il comma 5 dell’art. 13 del d.lgs. n. 471/1997 definiva come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inesistente il credito in relazione al quale manca, in tutto o in parte, il presupposto costitutivo e la cui inesistenza non sia riscontrabile mediante controlli di cui agli artt.36-bis e 36-ter del d.P.R. 29 settembre 1973, n. 600 e all’art. 54-bis del d.P.R. 26 ottobre 1972, n. 633».</a:t>
            </a:r>
          </a:p>
          <a:p>
            <a:pPr marL="0" indent="0" algn="just">
              <a:spcBef>
                <a:spcPts val="0"/>
              </a:spcBef>
              <a:buNone/>
            </a:pP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a:t>
            </a:r>
          </a:p>
          <a:p>
            <a:pPr algn="just">
              <a:spcBef>
                <a:spcPts val="0"/>
              </a:spcBef>
            </a:pPr>
            <a:r>
              <a:rPr lang="it-IT" dirty="0">
                <a:solidFill>
                  <a:schemeClr val="tx2"/>
                </a:solidFill>
                <a:effectLst/>
                <a:latin typeface="Arial" panose="020B0604020202020204" pitchFamily="34" charset="0"/>
                <a:ea typeface="Aptos" panose="020B0004020202020204" pitchFamily="34" charset="0"/>
                <a:cs typeface="Arial" panose="020B0604020202020204" pitchFamily="34" charset="0"/>
              </a:rPr>
              <a:t>Pertanto non erano qualificabili come inesistenti i crediti d’imposta esposti nel Quadro RU in difetto dei relativi presupposti costitutivi nel caso in cui il difetto di tali presupposti era riscontrabile mediante i dati in possesso dell’anagrafe tributaria ovvero in sede di controllo formale.</a:t>
            </a:r>
            <a:r>
              <a:rPr lang="it-IT" kern="0" dirty="0">
                <a:solidFill>
                  <a:schemeClr val="tx2"/>
                </a:solidFill>
                <a:effectLst/>
                <a:latin typeface="Arial" panose="020B0604020202020204" pitchFamily="34" charset="0"/>
                <a:ea typeface="Aptos" panose="020B0004020202020204" pitchFamily="34" charset="0"/>
                <a:cs typeface="Arial" panose="020B0604020202020204" pitchFamily="34" charset="0"/>
              </a:rPr>
              <a:t> </a:t>
            </a: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943583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05435"/>
            <a:ext cx="9434724" cy="5733904"/>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Le SS.UU. della Cassazione, con le sentenze n. 34419/2023 e 34452/2023, avevano formulato il principio di diritto secondo cui il credito d’imposta si considera inesistente agli effetti amministrativi “</a:t>
            </a:r>
            <a:r>
              <a:rPr lang="it-IT" i="1" kern="100" dirty="0">
                <a:effectLst/>
                <a:latin typeface="Arial" panose="020B0604020202020204" pitchFamily="34" charset="0"/>
                <a:ea typeface="Aptos" panose="020B0004020202020204" pitchFamily="34" charset="0"/>
                <a:cs typeface="Arial" panose="020B0604020202020204" pitchFamily="34" charset="0"/>
              </a:rPr>
              <a:t>allorché ricorrano congiuntamente i seguenti requisiti: il credito, in tutto o in parte, è il risultato di una artificiosa rappresentazione ovvero è carente dei presupposti costitutivi previsti dalla legge ovvero, pur sorto, è già estinto al momento del suo utilizzo” e “l’inesistenza non è riscontrabile mediante i controlli</a:t>
            </a:r>
            <a:r>
              <a:rPr lang="it-IT" kern="100" dirty="0">
                <a:effectLst/>
                <a:latin typeface="Arial" panose="020B0604020202020204" pitchFamily="34" charset="0"/>
                <a:ea typeface="Aptos" panose="020B0004020202020204" pitchFamily="34" charset="0"/>
                <a:cs typeface="Arial" panose="020B0604020202020204" pitchFamily="34" charset="0"/>
              </a:rPr>
              <a:t>” formali o automatizzati della dichiarazione”. </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Pertanto ad avviso di tale collegio “</a:t>
            </a:r>
            <a:r>
              <a:rPr lang="it-IT" i="1" kern="100" dirty="0">
                <a:effectLst/>
                <a:latin typeface="Arial" panose="020B0604020202020204" pitchFamily="34" charset="0"/>
                <a:ea typeface="Aptos" panose="020B0004020202020204" pitchFamily="34" charset="0"/>
                <a:cs typeface="Arial" panose="020B0604020202020204" pitchFamily="34" charset="0"/>
              </a:rPr>
              <a:t>ove sussista il primo requisito ma l’inesistenza sia riscontrabile in sede di controllo formale o automatizzato, la compensazione indebita riguarda crediti non spettanti</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551413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05435"/>
            <a:ext cx="9434724" cy="5733904"/>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Tuttavia la Cassazione Penale ha ritenuto applicabile tale definizione </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alla sola materia degli illeciti di natura amministrativa in quanto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la fattispecie sanzionata penalmente dall'</a:t>
            </a:r>
            <a:r>
              <a:rPr lang="it-IT" i="1" u="sng" kern="100" dirty="0">
                <a:solidFill>
                  <a:schemeClr val="tx2"/>
                </a:solidFill>
                <a:effectLst/>
                <a:latin typeface="Arial" panose="020B0604020202020204" pitchFamily="34" charset="0"/>
                <a:ea typeface="Aptos" panose="020B00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art. 10-quater del d.lgs. n. 74 del 2000</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sviluppa una definizione costitutiva ed autonoma dei concetti di "crediti inesistenti" e di "crediti non spettanti" (Cass. Pen. 28/05/2025 </a:t>
            </a:r>
            <a:r>
              <a:rPr lang="it-IT" i="1" kern="100" dirty="0">
                <a:effectLst/>
                <a:latin typeface="Arial" panose="020B0604020202020204" pitchFamily="34" charset="0"/>
                <a:ea typeface="Aptos" panose="020B0004020202020204" pitchFamily="34" charset="0"/>
                <a:cs typeface="Arial" panose="020B0604020202020204" pitchFamily="34" charset="0"/>
              </a:rPr>
              <a:t>n. 19868 e</a:t>
            </a:r>
            <a:r>
              <a:rPr lang="it-IT" b="1" i="1" kern="100" dirty="0">
                <a:effectLst/>
                <a:latin typeface="Arial" panose="020B0604020202020204" pitchFamily="34" charset="0"/>
                <a:ea typeface="Aptos" panose="020B0004020202020204" pitchFamily="34" charset="0"/>
                <a:cs typeface="Arial" panose="020B0604020202020204" pitchFamily="34" charset="0"/>
              </a:rPr>
              <a:t> </a:t>
            </a:r>
            <a:r>
              <a:rPr lang="it-IT" i="1" kern="100" dirty="0">
                <a:effectLst/>
                <a:latin typeface="Arial" panose="020B0604020202020204" pitchFamily="34" charset="0"/>
                <a:ea typeface="Aptos" panose="020B0004020202020204" pitchFamily="34" charset="0"/>
                <a:cs typeface="Arial" panose="020B0604020202020204" pitchFamily="34" charset="0"/>
              </a:rPr>
              <a:t>22/02/2022, n. 23083)</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Ed infatti, a suo avviso, “ai fini della configurabilità del delitto in esame, per credito "</a:t>
            </a:r>
            <a:r>
              <a:rPr lang="it-IT" i="1" kern="100" dirty="0">
                <a:effectLst/>
                <a:latin typeface="Arial" panose="020B0604020202020204" pitchFamily="34" charset="0"/>
                <a:ea typeface="Aptos" panose="020B0004020202020204" pitchFamily="34" charset="0"/>
                <a:cs typeface="Arial" panose="020B0604020202020204" pitchFamily="34" charset="0"/>
              </a:rPr>
              <a:t>non spettante" si intende quel credito che, pur certo nella sua esistenza e nell'ammontare, sia, per qualsiasi ragione normativa, ancora non utilizzabile (ovvero non più utilizzabile) in operazioni finanziarie di compensazione nei rapporti fra il contribuente e l'Erario</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806274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905435"/>
            <a:ext cx="9434724" cy="5733904"/>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Senonché le nuove lettere g-quater) e g-quinquies) inserite nell’art. 1 del d.lgs. n. 74/2000 dall’art. del d.lgs. n. 87/2024 hanno fornito una nuova definizione rispettivamente della nozione di crediti non spettanti ed inesistenti.</a:t>
            </a:r>
          </a:p>
          <a:p>
            <a:pPr marL="0" indent="0" algn="just">
              <a:spcBef>
                <a:spcPts val="0"/>
              </a:spcBef>
              <a:buNone/>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marL="0" indent="0" algn="just">
              <a:spcBef>
                <a:spcPts val="0"/>
              </a:spcBef>
              <a:buNone/>
            </a:pPr>
            <a:endParaRPr lang="it-IT" kern="100" dirty="0">
              <a:latin typeface="Arial" panose="020B0604020202020204" pitchFamily="34" charset="0"/>
              <a:ea typeface="Aptos" panose="020B0004020202020204" pitchFamily="34" charset="0"/>
              <a:cs typeface="Arial" panose="020B0604020202020204" pitchFamily="34" charset="0"/>
            </a:endParaRPr>
          </a:p>
          <a:p>
            <a:pPr marL="0" indent="0" algn="just">
              <a:spcBef>
                <a:spcPts val="0"/>
              </a:spcBef>
              <a:buNone/>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marL="0" indent="0" algn="just">
              <a:spcBef>
                <a:spcPts val="0"/>
              </a:spcBef>
              <a:buNone/>
            </a:pPr>
            <a:endParaRPr lang="it-IT" kern="100" dirty="0">
              <a:latin typeface="Arial" panose="020B0604020202020204" pitchFamily="34" charset="0"/>
              <a:ea typeface="Aptos" panose="020B0004020202020204" pitchFamily="34" charset="0"/>
              <a:cs typeface="Arial" panose="020B0604020202020204" pitchFamily="34" charset="0"/>
            </a:endParaRPr>
          </a:p>
          <a:p>
            <a:pPr marL="0" indent="0" algn="just">
              <a:spcBef>
                <a:spcPts val="0"/>
              </a:spcBef>
              <a:buNone/>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In particolare, secondo la lett. g-quater) per inesistenti si intendono:</a:t>
            </a:r>
          </a:p>
          <a:p>
            <a:pPr marL="358775" indent="0" algn="just">
              <a:spcBef>
                <a:spcPts val="0"/>
              </a:spcBef>
              <a:buNone/>
            </a:pPr>
            <a:r>
              <a:rPr lang="it-IT" kern="100" dirty="0">
                <a:effectLst/>
                <a:latin typeface="Arial" panose="020B0604020202020204" pitchFamily="34" charset="0"/>
                <a:ea typeface="Aptos" panose="020B0004020202020204" pitchFamily="34" charset="0"/>
                <a:cs typeface="Arial" panose="020B0604020202020204" pitchFamily="34" charset="0"/>
              </a:rPr>
              <a:t>1) “</a:t>
            </a:r>
            <a:r>
              <a:rPr lang="it-IT" i="1" u="sng" kern="100" dirty="0">
                <a:effectLst/>
                <a:latin typeface="Arial" panose="020B0604020202020204" pitchFamily="34" charset="0"/>
                <a:ea typeface="Aptos" panose="020B0004020202020204" pitchFamily="34" charset="0"/>
                <a:cs typeface="Arial" panose="020B0604020202020204" pitchFamily="34" charset="0"/>
              </a:rPr>
              <a:t>i crediti per i quali mancano, in tutto o in parte, i requisiti oggettivi o soggettivi specificamente indicati nella disciplina normativa di riferimento</a:t>
            </a:r>
            <a:r>
              <a:rPr lang="it-IT" u="sng" kern="100" dirty="0">
                <a:effectLst/>
                <a:latin typeface="Arial" panose="020B0604020202020204" pitchFamily="34" charset="0"/>
                <a:ea typeface="Aptos" panose="020B0004020202020204" pitchFamily="34" charset="0"/>
                <a:cs typeface="Arial" panose="020B0604020202020204" pitchFamily="34" charset="0"/>
              </a:rPr>
              <a:t>”</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87865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89647"/>
            <a:ext cx="9344297" cy="546847"/>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636494"/>
            <a:ext cx="9923929" cy="6131859"/>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Pertanto la mancanza anche parziale dei requisiti costitutivi dei crediti d’imposta comporta l’inesistenza del credito d’imposta.</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Il MEF ha chiarito che </a:t>
            </a:r>
            <a:r>
              <a:rPr lang="it-IT" i="1" kern="100" dirty="0">
                <a:effectLst/>
                <a:latin typeface="Arial" panose="020B0604020202020204" pitchFamily="34" charset="0"/>
                <a:ea typeface="Aptos" panose="020B0004020202020204" pitchFamily="34" charset="0"/>
                <a:cs typeface="Arial" panose="020B0604020202020204" pitchFamily="34" charset="0"/>
              </a:rPr>
              <a:t>“Il credito potrebbe, … rivelarsi inesistente perché fruito da un soggetto diverso da quello individuato dalla norma istitutiva del credito o per la mancata effettuazione dell’operazione a cui la norma ricollega la spettanza del credito o ancora per il mancato adempimento di specifici obblighi di fare o non fare previsti dalla disciplina quali elementi essenziali per la nascita del credito</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Inoltre, per “</a:t>
            </a:r>
            <a:r>
              <a:rPr lang="it-IT" i="1" kern="100" dirty="0">
                <a:effectLst/>
                <a:latin typeface="Arial" panose="020B0604020202020204" pitchFamily="34" charset="0"/>
                <a:ea typeface="Aptos" panose="020B0004020202020204" pitchFamily="34" charset="0"/>
                <a:cs typeface="Arial" panose="020B0604020202020204" pitchFamily="34" charset="0"/>
              </a:rPr>
              <a:t>normativa di riferimento</a:t>
            </a:r>
            <a:r>
              <a:rPr lang="it-IT" kern="100" dirty="0">
                <a:effectLst/>
                <a:latin typeface="Arial" panose="020B0604020202020204" pitchFamily="34" charset="0"/>
                <a:ea typeface="Aptos" panose="020B0004020202020204" pitchFamily="34" charset="0"/>
                <a:cs typeface="Arial" panose="020B0604020202020204" pitchFamily="34" charset="0"/>
              </a:rPr>
              <a:t>” si deve intendere “</a:t>
            </a:r>
            <a:r>
              <a:rPr lang="it-IT" i="1" kern="100" dirty="0">
                <a:effectLst/>
                <a:latin typeface="Arial" panose="020B0604020202020204" pitchFamily="34" charset="0"/>
                <a:ea typeface="Aptos" panose="020B0004020202020204" pitchFamily="34" charset="0"/>
                <a:cs typeface="Arial" panose="020B0604020202020204" pitchFamily="34" charset="0"/>
              </a:rPr>
              <a:t>non solo la norma primaria istitutiva delle singole fattispecie di crediti d’imposta ma anche tutte le disposizioni recate da fonti secondarie (decreti ministeriali o regolamenti) espressamente richiamate dalla norma istitutiva del credito e che vanno a completare o specificare i presupposti costitutivi del credito d’imposta”. </a:t>
            </a: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249909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88894"/>
            <a:ext cx="9923929" cy="6069106"/>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Ed infatti “</a:t>
            </a:r>
            <a:r>
              <a:rPr lang="it-IT" i="1" kern="100" dirty="0">
                <a:effectLst/>
                <a:latin typeface="Arial" panose="020B0604020202020204" pitchFamily="34" charset="0"/>
                <a:ea typeface="Aptos" panose="020B0004020202020204" pitchFamily="34" charset="0"/>
                <a:cs typeface="Arial" panose="020B0604020202020204" pitchFamily="34" charset="0"/>
              </a:rPr>
              <a:t>In tali casi, i presupposti costitutivi, ancorché enunciati nella norma primaria istitutiva del credito, si completano solo con l’integrazione di elementi contenuti in altra fonte (ad esempio, l’individuazione specifica della tipologia di spesa, demandata dalla norma primaria all’emanazione di un decreto ministeriale)”. </a:t>
            </a:r>
          </a:p>
          <a:p>
            <a:pPr algn="just">
              <a:spcBef>
                <a:spcPts val="0"/>
              </a:spcBef>
            </a:pPr>
            <a:endParaRPr lang="it-IT" i="1"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i="1"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i="1"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i="1"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 contro</a:t>
            </a:r>
            <a:r>
              <a:rPr lang="it-IT" i="1" kern="100" dirty="0">
                <a:effectLst/>
                <a:latin typeface="Arial" panose="020B0604020202020204" pitchFamily="34" charset="0"/>
                <a:ea typeface="Aptos" panose="020B0004020202020204" pitchFamily="34" charset="0"/>
                <a:cs typeface="Arial" panose="020B0604020202020204" pitchFamily="34" charset="0"/>
              </a:rPr>
              <a:t> “non rilevano … ai fini della contestazione dell’inesistenza del credito, eventuali ulteriori fonti di dettaglio, come ad esempio manuali tecnici, che non siano oggetto di esplicito richiamo nella norma istitutiva o nelle fonti secondarie che ne completano la disciplina ovvero per i quali il rinvio sia operato solo genericamente</a:t>
            </a:r>
            <a:r>
              <a:rPr lang="it-IT" b="1" i="1" kern="100" dirty="0">
                <a:effectLst/>
                <a:latin typeface="Arial" panose="020B0604020202020204" pitchFamily="34" charset="0"/>
                <a:ea typeface="Aptos" panose="020B0004020202020204" pitchFamily="34" charset="0"/>
                <a:cs typeface="Arial" panose="020B0604020202020204" pitchFamily="34" charset="0"/>
              </a:rPr>
              <a:t>”</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782362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B005AC-373F-4751-A55E-445D4DD07E4C}"/>
              </a:ext>
            </a:extLst>
          </p:cNvPr>
          <p:cNvSpPr>
            <a:spLocks noGrp="1"/>
          </p:cNvSpPr>
          <p:nvPr>
            <p:ph idx="1"/>
          </p:nvPr>
        </p:nvSpPr>
        <p:spPr>
          <a:xfrm>
            <a:off x="0" y="1400961"/>
            <a:ext cx="9825318" cy="4395832"/>
          </a:xfrm>
        </p:spPr>
        <p:txBody>
          <a:bodyPr>
            <a:normAutofit/>
          </a:bodyPr>
          <a:lstStyle/>
          <a:p>
            <a:pPr marL="0" indent="0">
              <a:buNone/>
            </a:pPr>
            <a:endParaRPr lang="it-IT" dirty="0"/>
          </a:p>
          <a:p>
            <a:pPr marL="0" indent="0">
              <a:buNone/>
            </a:pPr>
            <a:endParaRPr lang="it-IT" dirty="0"/>
          </a:p>
          <a:p>
            <a:pPr marL="0" indent="0">
              <a:buNone/>
            </a:pPr>
            <a:endParaRPr lang="it-IT" dirty="0"/>
          </a:p>
          <a:p>
            <a:pPr marL="0" indent="0" algn="ctr">
              <a:lnSpc>
                <a:spcPts val="2000"/>
              </a:lnSpc>
              <a:buNone/>
            </a:pPr>
            <a:endParaRPr lang="it-IT" sz="2800" b="1" dirty="0">
              <a:solidFill>
                <a:schemeClr val="accent1"/>
              </a:solidFill>
              <a:cs typeface="Arial" panose="020B0604020202020204" pitchFamily="34" charset="0"/>
            </a:endParaRPr>
          </a:p>
          <a:p>
            <a:pPr marL="0" indent="0" algn="ctr">
              <a:lnSpc>
                <a:spcPct val="115000"/>
              </a:lnSpc>
              <a:spcBef>
                <a:spcPts val="0"/>
              </a:spcBef>
              <a:buNone/>
            </a:pPr>
            <a:r>
              <a:rPr lang="it-IT" sz="2800" b="1" cap="small" dirty="0">
                <a:solidFill>
                  <a:schemeClr val="accent1"/>
                </a:solidFill>
              </a:rPr>
              <a:t>Le modalità recupero dei crediti d’imposta</a:t>
            </a:r>
            <a:endParaRPr lang="it-IT" sz="2400" i="1"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egnaposto numero diapositiva 3">
            <a:extLst>
              <a:ext uri="{FF2B5EF4-FFF2-40B4-BE49-F238E27FC236}">
                <a16:creationId xmlns:a16="http://schemas.microsoft.com/office/drawing/2014/main" id="{BCE1A703-39D9-47EC-8588-18FC898CAB8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1739087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08212"/>
            <a:ext cx="9923929" cy="6149788"/>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Pertanto per la qualificazione come esistenti dei crediti di ricerca e sviluppo di cui al comma 4 dell’art. 3 del decreto-legge n. 145/2013, nella formulazione vigente dal 2015 al 2019, non rileva la Comunicazione della Commissione Europea sugli aiuti di Stato e il Manuale di Frascati in quanto non sono richiamati, né nella predetta disposizione, né nel relativo decreto di attuazione, ma soltanto nella circolare dell’Agenzia delle Entrate.  </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Del resto, il credito d’imposta accordato da tale disposizione non era un aiuto di Stato, bensì una misura generale, essendo destinato, come recita il comma 1 dell’art. 3 del decreto-legge n. 145 “</a:t>
            </a:r>
            <a:r>
              <a:rPr lang="it-IT" i="1" kern="100" dirty="0">
                <a:effectLst/>
                <a:latin typeface="Arial" panose="020B0604020202020204" pitchFamily="34" charset="0"/>
                <a:ea typeface="Aptos" panose="020B0004020202020204" pitchFamily="34" charset="0"/>
                <a:cs typeface="Arial" panose="020B0604020202020204" pitchFamily="34" charset="0"/>
              </a:rPr>
              <a:t>a tutte le imprese, indipendentemente dalla forma giuridica, dal settore economico in cui operano nonché dal regime contabile adottato</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923121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08212"/>
            <a:ext cx="9923929" cy="6149788"/>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Di questo avviso si è mostrata anche la stessa Agenzia delle Entrate nella Circolare 16 marzo 2016 n. 5, laddove ha rilevato che “</a:t>
            </a:r>
            <a:r>
              <a:rPr lang="it-IT" i="1" kern="100" dirty="0">
                <a:effectLst/>
                <a:latin typeface="Arial" panose="020B0604020202020204" pitchFamily="34" charset="0"/>
                <a:ea typeface="Aptos" panose="020B0004020202020204" pitchFamily="34" charset="0"/>
                <a:cs typeface="Arial" panose="020B0604020202020204" pitchFamily="34" charset="0"/>
              </a:rPr>
              <a:t>la misura non presenta … profili di selettività, ma ha una portata applicativa generale che ne assicura la compatibilità con i vincoli in materia di aiuti di Stato</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 contro, per la qualificazione come esistenti dei crediti per “</a:t>
            </a:r>
            <a:r>
              <a:rPr lang="it-IT" i="1" kern="100" dirty="0">
                <a:effectLst/>
                <a:latin typeface="Arial" panose="020B0604020202020204" pitchFamily="34" charset="0"/>
                <a:ea typeface="Aptos" panose="020B0004020202020204" pitchFamily="34" charset="0"/>
                <a:cs typeface="Arial" panose="020B0604020202020204" pitchFamily="34" charset="0"/>
              </a:rPr>
              <a:t>gli investimenti in ricerca e sviluppo</a:t>
            </a:r>
            <a:r>
              <a:rPr lang="it-IT" kern="100" dirty="0">
                <a:effectLst/>
                <a:latin typeface="Arial" panose="020B0604020202020204" pitchFamily="34" charset="0"/>
                <a:ea typeface="Aptos" panose="020B0004020202020204" pitchFamily="34" charset="0"/>
                <a:cs typeface="Arial" panose="020B0604020202020204" pitchFamily="34" charset="0"/>
              </a:rPr>
              <a:t>” di cui al comma 198 della legge n. 160/2019, rileva la Comunicazione della Commissione Europea in materia di aiuti di Stato ed il Manuale Frascati, nonché per i crediti per “</a:t>
            </a:r>
            <a:r>
              <a:rPr lang="it-IT" i="1" kern="100" dirty="0">
                <a:effectLst/>
                <a:latin typeface="Arial" panose="020B0604020202020204" pitchFamily="34" charset="0"/>
                <a:ea typeface="Aptos" panose="020B0004020202020204" pitchFamily="34" charset="0"/>
                <a:cs typeface="Arial" panose="020B0604020202020204" pitchFamily="34" charset="0"/>
              </a:rPr>
              <a:t>attività di innovazione tecnologica</a:t>
            </a:r>
            <a:r>
              <a:rPr lang="it-IT" kern="100" dirty="0">
                <a:effectLst/>
                <a:latin typeface="Arial" panose="020B0604020202020204" pitchFamily="34" charset="0"/>
                <a:ea typeface="Aptos" panose="020B0004020202020204" pitchFamily="34" charset="0"/>
                <a:cs typeface="Arial" panose="020B0604020202020204" pitchFamily="34" charset="0"/>
              </a:rPr>
              <a:t>” il Manuale di Oslo in quanto sono espressamente richiamati dalla normativa primaria e, infine, per i crediti d’imposta per attività innovative di design e ideazione estetica, il decreto ministeriale di attuazione, anche se tali crediti non sono configurabili come aiuti di Stato.   </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473848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08212"/>
            <a:ext cx="9923929" cy="6149788"/>
          </a:xfrm>
        </p:spPr>
        <p:txBody>
          <a:bodyPr>
            <a:noAutofit/>
          </a:bodyPr>
          <a:lstStyle/>
          <a:p>
            <a:pPr algn="just">
              <a:lnSpc>
                <a:spcPct val="115000"/>
              </a:lnSpc>
              <a:spcAft>
                <a:spcPts val="800"/>
              </a:spcAft>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kern="100" dirty="0">
                <a:latin typeface="Arial" panose="020B0604020202020204" pitchFamily="34" charset="0"/>
                <a:ea typeface="Aptos" panose="020B0004020202020204" pitchFamily="34" charset="0"/>
                <a:cs typeface="Arial" panose="020B0604020202020204" pitchFamily="34" charset="0"/>
              </a:rPr>
              <a:t>Inoltre per crediti d’imposta inesistenti si intendono anche:</a:t>
            </a:r>
          </a:p>
          <a:p>
            <a:pPr algn="just">
              <a:lnSpc>
                <a:spcPct val="115000"/>
              </a:lnSpc>
              <a:spcAft>
                <a:spcPts val="800"/>
              </a:spcAft>
            </a:pPr>
            <a:endParaRPr lang="it-IT" i="1" kern="100" dirty="0">
              <a:latin typeface="Arial" panose="020B0604020202020204" pitchFamily="34" charset="0"/>
              <a:ea typeface="Aptos" panose="020B0004020202020204" pitchFamily="34" charset="0"/>
              <a:cs typeface="Arial" panose="020B0604020202020204" pitchFamily="34" charset="0"/>
            </a:endParaRPr>
          </a:p>
          <a:p>
            <a:pPr marL="0" indent="0" algn="just">
              <a:lnSpc>
                <a:spcPct val="115000"/>
              </a:lnSpc>
              <a:spcAft>
                <a:spcPts val="800"/>
              </a:spcAft>
              <a:buNone/>
            </a:pPr>
            <a:r>
              <a:rPr lang="it-IT" i="1" kern="100" dirty="0">
                <a:effectLst/>
                <a:latin typeface="Arial" panose="020B0604020202020204" pitchFamily="34" charset="0"/>
                <a:ea typeface="Aptos" panose="020B0004020202020204" pitchFamily="34" charset="0"/>
                <a:cs typeface="Arial" panose="020B0604020202020204" pitchFamily="34" charset="0"/>
              </a:rPr>
              <a:t>2) i crediti per i quali i requisiti oggettivi e soggettivi di cui al numero 1) sono oggetto di rappresentazioni fraudolente, attuate con documenti materialmente o ideologicamente falsi, simulazioni o artifici”.</a:t>
            </a: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026527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08212"/>
            <a:ext cx="10022542" cy="6149788"/>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Secondo la lett. g-quinquies) per </a:t>
            </a:r>
            <a:r>
              <a:rPr lang="it-IT" i="1" u="sng" kern="100" dirty="0">
                <a:effectLst/>
                <a:latin typeface="Arial" panose="020B0604020202020204" pitchFamily="34" charset="0"/>
                <a:ea typeface="Aptos" panose="020B0004020202020204" pitchFamily="34" charset="0"/>
                <a:cs typeface="Arial" panose="020B0604020202020204" pitchFamily="34" charset="0"/>
              </a:rPr>
              <a:t>"crediti non spettanti</a:t>
            </a:r>
            <a:r>
              <a:rPr lang="it-IT" u="sng" kern="100" dirty="0">
                <a:effectLst/>
                <a:latin typeface="Arial" panose="020B0604020202020204" pitchFamily="34" charset="0"/>
                <a:ea typeface="Aptos" panose="020B0004020202020204" pitchFamily="34" charset="0"/>
                <a:cs typeface="Arial" panose="020B0604020202020204" pitchFamily="34" charset="0"/>
              </a:rPr>
              <a:t>"</a:t>
            </a:r>
            <a:r>
              <a:rPr lang="it-IT" kern="100" dirty="0">
                <a:effectLst/>
                <a:latin typeface="Arial" panose="020B0604020202020204" pitchFamily="34" charset="0"/>
                <a:ea typeface="Aptos" panose="020B0004020202020204" pitchFamily="34" charset="0"/>
                <a:cs typeface="Arial" panose="020B0604020202020204" pitchFamily="34" charset="0"/>
              </a:rPr>
              <a:t> si intendono:</a:t>
            </a:r>
          </a:p>
          <a:p>
            <a:pPr marL="358775" indent="0" algn="just">
              <a:spcBef>
                <a:spcPts val="0"/>
              </a:spcBef>
              <a:buNone/>
            </a:pPr>
            <a:r>
              <a:rPr lang="it-IT" u="sng" kern="100" dirty="0">
                <a:effectLst/>
                <a:latin typeface="Arial" panose="020B0604020202020204" pitchFamily="34" charset="0"/>
                <a:ea typeface="Aptos" panose="020B0004020202020204" pitchFamily="34" charset="0"/>
                <a:cs typeface="Arial" panose="020B0604020202020204" pitchFamily="34" charset="0"/>
              </a:rPr>
              <a:t>1) “</a:t>
            </a:r>
            <a:r>
              <a:rPr lang="it-IT" i="1" u="sng" kern="100" dirty="0">
                <a:effectLst/>
                <a:latin typeface="Arial" panose="020B0604020202020204" pitchFamily="34" charset="0"/>
                <a:ea typeface="Aptos" panose="020B0004020202020204" pitchFamily="34" charset="0"/>
                <a:cs typeface="Arial" panose="020B0604020202020204" pitchFamily="34" charset="0"/>
              </a:rPr>
              <a:t>i crediti fruiti in violazione delle modalità di utilizzo previste dalle leggi vigenti ovvero, per la relativa eccedenza, quelli fruiti in misura superiore a quella stabilita dalle norme di riferimento</a:t>
            </a:r>
            <a:r>
              <a:rPr lang="it-IT" u="sng" kern="100" dirty="0">
                <a:effectLst/>
                <a:latin typeface="Arial" panose="020B0604020202020204" pitchFamily="34" charset="0"/>
                <a:ea typeface="Aptos" panose="020B0004020202020204" pitchFamily="34" charset="0"/>
                <a:cs typeface="Arial" panose="020B0604020202020204" pitchFamily="34" charset="0"/>
              </a:rPr>
              <a:t>;</a:t>
            </a:r>
          </a:p>
          <a:p>
            <a:pPr marL="815975" indent="-457200" algn="just">
              <a:spcBef>
                <a:spcPts val="0"/>
              </a:spcBef>
              <a:buAutoNum type="arabicParenR"/>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 il MEF «la violazione delle “</a:t>
            </a:r>
            <a:r>
              <a:rPr lang="it-IT" i="1" kern="100" dirty="0">
                <a:effectLst/>
                <a:latin typeface="Arial" panose="020B0604020202020204" pitchFamily="34" charset="0"/>
                <a:ea typeface="Aptos" panose="020B0004020202020204" pitchFamily="34" charset="0"/>
                <a:cs typeface="Arial" panose="020B0604020202020204" pitchFamily="34" charset="0"/>
              </a:rPr>
              <a:t>modalità di utilizzo</a:t>
            </a:r>
            <a:r>
              <a:rPr lang="it-IT" kern="100" dirty="0">
                <a:effectLst/>
                <a:latin typeface="Arial" panose="020B0604020202020204" pitchFamily="34" charset="0"/>
                <a:ea typeface="Aptos" panose="020B0004020202020204" pitchFamily="34" charset="0"/>
                <a:cs typeface="Arial" panose="020B0604020202020204" pitchFamily="34" charset="0"/>
              </a:rPr>
              <a:t>” si può configurare per le tempistiche dell’utilizzo del credito (ad esempio, credito d’imposta fruito in un unico anno anziché con la prevista ripartizione in quote annuali), per l’esecuzione della compensazione anche con debiti per cui tale compensazione non è ammessa, per la cessione di crediti non cedibili e per la fruizione dei crediti oltre il limite di legge».</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Pertanto i crediti d’imposta fruiti oltre il limite </a:t>
            </a:r>
            <a:r>
              <a:rPr lang="it-IT" i="1" kern="100" dirty="0">
                <a:effectLst/>
                <a:latin typeface="Arial" panose="020B0604020202020204" pitchFamily="34" charset="0"/>
                <a:ea typeface="Aptos" panose="020B0004020202020204" pitchFamily="34" charset="0"/>
                <a:cs typeface="Arial" panose="020B0604020202020204" pitchFamily="34" charset="0"/>
              </a:rPr>
              <a:t>de </a:t>
            </a:r>
            <a:r>
              <a:rPr lang="it-IT" i="1" kern="100" dirty="0" err="1">
                <a:effectLst/>
                <a:latin typeface="Arial" panose="020B0604020202020204" pitchFamily="34" charset="0"/>
                <a:ea typeface="Aptos" panose="020B0004020202020204" pitchFamily="34" charset="0"/>
                <a:cs typeface="Arial" panose="020B0604020202020204" pitchFamily="34" charset="0"/>
              </a:rPr>
              <a:t>minimis</a:t>
            </a:r>
            <a:r>
              <a:rPr lang="it-IT" kern="100" dirty="0">
                <a:effectLst/>
                <a:latin typeface="Arial" panose="020B0604020202020204" pitchFamily="34" charset="0"/>
                <a:ea typeface="Aptos" panose="020B0004020202020204" pitchFamily="34" charset="0"/>
                <a:cs typeface="Arial" panose="020B0604020202020204" pitchFamily="34" charset="0"/>
              </a:rPr>
              <a:t> dovrebbero essere non spettanti perché non solo i limiti di ammissibilità non sono requisiti costitutivi, ma anche perché la fruizione risulta in misura superiore a quella stabilita.   </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8045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08212"/>
            <a:ext cx="9923929" cy="6149788"/>
          </a:xfrm>
        </p:spPr>
        <p:txBody>
          <a:bodyPr>
            <a:noAutofit/>
          </a:bodyPr>
          <a:lstStyle/>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2)</a:t>
            </a:r>
            <a:r>
              <a:rPr lang="it-IT" u="sng" kern="100" dirty="0">
                <a:effectLst/>
                <a:latin typeface="Arial" panose="020B0604020202020204" pitchFamily="34" charset="0"/>
                <a:ea typeface="Aptos" panose="020B0004020202020204" pitchFamily="34" charset="0"/>
                <a:cs typeface="Arial" panose="020B0604020202020204" pitchFamily="34" charset="0"/>
              </a:rPr>
              <a:t> “</a:t>
            </a:r>
            <a:r>
              <a:rPr lang="it-IT" i="1" u="sng" kern="100" dirty="0">
                <a:effectLst/>
                <a:latin typeface="Arial" panose="020B0604020202020204" pitchFamily="34" charset="0"/>
                <a:ea typeface="Aptos" panose="020B0004020202020204" pitchFamily="34" charset="0"/>
                <a:cs typeface="Arial" panose="020B0604020202020204" pitchFamily="34" charset="0"/>
              </a:rPr>
              <a:t>i crediti che, pur in presenza dei requisiti soggettivi e oggettivi specificamente indicati nella disciplina normativa di riferimento, sono fondati su fatti non rientranti nella disciplina attributiva del credito per difetto di ulteriori elementi o particolari qualità richiesti ai fini del riconoscimento del credito</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Il MEF ha chiarito che tale fattispecie si realizza “</a:t>
            </a:r>
            <a:r>
              <a:rPr lang="it-IT" i="1" kern="100" dirty="0">
                <a:effectLst/>
                <a:latin typeface="Arial" panose="020B0604020202020204" pitchFamily="34" charset="0"/>
                <a:ea typeface="Aptos" panose="020B0004020202020204" pitchFamily="34" charset="0"/>
                <a:cs typeface="Arial" panose="020B0604020202020204" pitchFamily="34" charset="0"/>
              </a:rPr>
              <a:t>quando, ferma restando la sussistenza dei requisiti oggettivi e soggettivi specificamente individuati nella normativa di riferimento, il credito d’imposta difetta di ulteriori elementi o qualità individuate da fonti tecniche di dettaglio non specificamente richiamate dalla normativa, primaria e secondaria, dell’agevolazione</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182885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08212"/>
            <a:ext cx="9923929" cy="6149788"/>
          </a:xfrm>
        </p:spPr>
        <p:txBody>
          <a:bodyPr>
            <a:noAutofit/>
          </a:bodyPr>
          <a:lstStyle/>
          <a:p>
            <a:pPr algn="just">
              <a:spcBef>
                <a:spcPts val="0"/>
              </a:spcBef>
            </a:pPr>
            <a:r>
              <a:rPr lang="it-IT" u="sng" kern="100" dirty="0">
                <a:effectLst/>
                <a:latin typeface="Arial" panose="020B0604020202020204" pitchFamily="34" charset="0"/>
                <a:ea typeface="Aptos" panose="020B0004020202020204" pitchFamily="34" charset="0"/>
                <a:cs typeface="Arial" panose="020B0604020202020204" pitchFamily="34" charset="0"/>
              </a:rPr>
              <a:t>3) ”</a:t>
            </a:r>
            <a:r>
              <a:rPr lang="it-IT" i="1" u="sng" kern="100" dirty="0">
                <a:effectLst/>
                <a:latin typeface="Arial" panose="020B0604020202020204" pitchFamily="34" charset="0"/>
                <a:ea typeface="Aptos" panose="020B0004020202020204" pitchFamily="34" charset="0"/>
                <a:cs typeface="Arial" panose="020B0604020202020204" pitchFamily="34" charset="0"/>
              </a:rPr>
              <a:t>i crediti utilizzati in difetto dei prescritti adempimenti amministrativi espressamente previsti a pena di decadenza</a:t>
            </a:r>
            <a:r>
              <a:rPr lang="it-IT" u="sng" kern="100" dirty="0">
                <a:effectLst/>
                <a:latin typeface="Arial" panose="020B0604020202020204" pitchFamily="34" charset="0"/>
                <a:ea typeface="Aptos" panose="020B0004020202020204" pitchFamily="34" charset="0"/>
                <a:cs typeface="Arial" panose="020B0604020202020204" pitchFamily="34" charset="0"/>
              </a:rPr>
              <a:t>”</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Tale fattispecie dovrebbe realizzarsi quando non sono eseguite le comunicazioni previste a pena di decadenza quale comunicazione integrativa attestante l’avvenuta realizzazione degli investimenti indicati nella “comunicazione” iniziale che possono fruire del credito d’imposta per le ZES ovvero la comunicazione di completamento degli investimenti in beni strumentali.</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 contro, il credito d’imposta dovrebbe essere inesistente se è omessa la comunicazione preventiva delle spese sostenute o da sostenere per il credito d’imposta per gli investimenti nelle ZES ovvero nelle ZLS. </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5752907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I crediti d’imposta non spettanti o inesistenti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Tuttavia non dovrebbe essere valida la medesima conclusione per quanto attiene alla comunicazione preventiva prevista per il credito d’imposta Transizione 4.0. relativo agli investimenti in beni strumentali nuovi in quanto </a:t>
            </a:r>
            <a:r>
              <a:rPr lang="it-IT" kern="100" dirty="0" err="1">
                <a:effectLst/>
                <a:latin typeface="Arial" panose="020B0604020202020204" pitchFamily="34" charset="0"/>
                <a:ea typeface="Aptos" panose="020B0004020202020204" pitchFamily="34" charset="0"/>
                <a:cs typeface="Arial" panose="020B0604020202020204" pitchFamily="34" charset="0"/>
              </a:rPr>
              <a:t>l’AdE</a:t>
            </a:r>
            <a:r>
              <a:rPr lang="it-IT" kern="100" dirty="0">
                <a:effectLst/>
                <a:latin typeface="Arial" panose="020B0604020202020204" pitchFamily="34" charset="0"/>
                <a:ea typeface="Aptos" panose="020B0004020202020204" pitchFamily="34" charset="0"/>
                <a:cs typeface="Arial" panose="020B0604020202020204" pitchFamily="34" charset="0"/>
              </a:rPr>
              <a:t> aveva sostenuto che poteva essere presentata anche successivamente non essendo previsto un termine perentorio di decadenza per la </a:t>
            </a:r>
            <a:r>
              <a:rPr lang="it-IT" kern="100">
                <a:effectLst/>
                <a:latin typeface="Arial" panose="020B0604020202020204" pitchFamily="34" charset="0"/>
                <a:ea typeface="Aptos" panose="020B0004020202020204" pitchFamily="34" charset="0"/>
                <a:cs typeface="Arial" panose="020B0604020202020204" pitchFamily="34" charset="0"/>
              </a:rPr>
              <a:t>sua presentazione.   </a:t>
            </a: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marL="0" indent="0" algn="just">
              <a:spcBef>
                <a:spcPts val="0"/>
              </a:spcBef>
              <a:buNone/>
            </a:pPr>
            <a:r>
              <a:rPr lang="it-IT" kern="100" dirty="0">
                <a:effectLst/>
                <a:latin typeface="Arial" panose="020B0604020202020204" pitchFamily="34" charset="0"/>
                <a:ea typeface="Aptos" panose="020B0004020202020204" pitchFamily="34" charset="0"/>
                <a:cs typeface="Arial" panose="020B0604020202020204" pitchFamily="34" charset="0"/>
              </a:rPr>
              <a:t>  </a:t>
            </a: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 contro non sono più qualificabili come non spettanti, ma come inesistenti i crediti d’imposta la cui inesistenza sia riscontrabile in sede di liquidazione automatizzata o di controllo formale delle dichiarazioni.</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247752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B005AC-373F-4751-A55E-445D4DD07E4C}"/>
              </a:ext>
            </a:extLst>
          </p:cNvPr>
          <p:cNvSpPr>
            <a:spLocks noGrp="1"/>
          </p:cNvSpPr>
          <p:nvPr>
            <p:ph idx="1"/>
          </p:nvPr>
        </p:nvSpPr>
        <p:spPr>
          <a:xfrm>
            <a:off x="-331693" y="1400961"/>
            <a:ext cx="10936940" cy="4395832"/>
          </a:xfrm>
        </p:spPr>
        <p:txBody>
          <a:bodyPr>
            <a:normAutofit/>
          </a:bodyPr>
          <a:lstStyle/>
          <a:p>
            <a:pPr marL="0" indent="0">
              <a:buNone/>
            </a:pPr>
            <a:endParaRPr lang="it-IT" dirty="0"/>
          </a:p>
          <a:p>
            <a:pPr marL="0" indent="0">
              <a:buNone/>
            </a:pPr>
            <a:endParaRPr lang="it-IT" dirty="0"/>
          </a:p>
          <a:p>
            <a:pPr marL="0" indent="0">
              <a:buNone/>
            </a:pPr>
            <a:endParaRPr lang="it-IT" dirty="0"/>
          </a:p>
          <a:p>
            <a:pPr marL="0" indent="0">
              <a:buNone/>
            </a:pPr>
            <a:endParaRPr lang="it-IT" dirty="0"/>
          </a:p>
          <a:p>
            <a:pPr marL="0" indent="0" algn="ctr">
              <a:lnSpc>
                <a:spcPts val="2000"/>
              </a:lnSpc>
              <a:buNone/>
            </a:pPr>
            <a:r>
              <a:rPr lang="it-IT" sz="2800" b="1" dirty="0">
                <a:solidFill>
                  <a:schemeClr val="accent1"/>
                </a:solidFill>
                <a:cs typeface="Arial" panose="020B0604020202020204" pitchFamily="34" charset="0"/>
              </a:rPr>
              <a:t>I LE SANZIONI PER L’UTILIZZO INDEBITO DI CREDITI</a:t>
            </a:r>
          </a:p>
        </p:txBody>
      </p:sp>
      <p:sp>
        <p:nvSpPr>
          <p:cNvPr id="4" name="Segnaposto numero diapositiva 3">
            <a:extLst>
              <a:ext uri="{FF2B5EF4-FFF2-40B4-BE49-F238E27FC236}">
                <a16:creationId xmlns:a16="http://schemas.microsoft.com/office/drawing/2014/main" id="{BCE1A703-39D9-47EC-8588-18FC898CAB8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90857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Il comma 4 dell’art. 13 del d.lgs. n. 471/1997 prevedeva che “</a:t>
            </a:r>
            <a:r>
              <a:rPr lang="it-IT" i="1" kern="100" dirty="0">
                <a:effectLst/>
                <a:latin typeface="Arial" panose="020B0604020202020204" pitchFamily="34" charset="0"/>
                <a:ea typeface="Aptos" panose="020B0004020202020204" pitchFamily="34" charset="0"/>
                <a:cs typeface="Arial" panose="020B0604020202020204" pitchFamily="34" charset="0"/>
              </a:rPr>
              <a:t>nel caso di utilizzo di un'eccedenza o di un credito d'imposta esistenti in misura superiore a quella spettante o in violazione delle modalità di utilizzo previste dalle leggi vigenti si applica, salva l'applicazione di disposizioni speciali, la sanzione pari al trenta per cento del credito utilizzato</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Inoltre, il comma 5 di tale disposizione prevedeva che, “</a:t>
            </a:r>
            <a:r>
              <a:rPr lang="it-IT" i="1" kern="100" dirty="0">
                <a:effectLst/>
                <a:latin typeface="Arial" panose="020B0604020202020204" pitchFamily="34" charset="0"/>
                <a:ea typeface="Aptos" panose="020B0004020202020204" pitchFamily="34" charset="0"/>
                <a:cs typeface="Arial" panose="020B0604020202020204" pitchFamily="34" charset="0"/>
              </a:rPr>
              <a:t>nel caso di utilizzo in compensazione di crediti inesistenti per il pagamento delle somme dovute è applicata la sanzione dal cento al duecento per cento della misura dei crediti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stessi</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e che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in nessun caso si applica la definizione agevolata prevista dagli artt.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16, comma 3</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e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d.lgs. 18 dicembre 1997, n. 472</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5323156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Senonché l’art. 2 del d.lgs. n. 84/2024 ha riformulato le disposizioni appena trascritte e l’art. 5 di tale d.lgs. ha reso applicabili le predette modifiche per le violazioni commesse a partire dal 1° settembre 2024. </a:t>
            </a:r>
          </a:p>
          <a:p>
            <a:pPr algn="just">
              <a:lnSpc>
                <a:spcPct val="115000"/>
              </a:lnSpc>
              <a:spcAft>
                <a:spcPts val="800"/>
              </a:spcAft>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In particolare, il nuovo comma 4 dell’art. 13 del d.lgs. n. 471 ha stabilito che per l’individuazione dei crediti non spettanti e di quelli inesistenti occorre fare riferimento alle nuove definizioni introdotte nelle lett.  g-</a:t>
            </a:r>
            <a:r>
              <a:rPr lang="it-IT" i="1" kern="100" dirty="0">
                <a:effectLst/>
                <a:latin typeface="Arial" panose="020B0604020202020204" pitchFamily="34" charset="0"/>
                <a:ea typeface="Aptos" panose="020B0004020202020204" pitchFamily="34" charset="0"/>
                <a:cs typeface="Arial" panose="020B0604020202020204" pitchFamily="34" charset="0"/>
              </a:rPr>
              <a:t>quater</a:t>
            </a:r>
            <a:r>
              <a:rPr lang="it-IT" kern="100" dirty="0">
                <a:effectLst/>
                <a:latin typeface="Arial" panose="020B0604020202020204" pitchFamily="34" charset="0"/>
                <a:ea typeface="Aptos" panose="020B0004020202020204" pitchFamily="34" charset="0"/>
                <a:cs typeface="Arial" panose="020B0604020202020204" pitchFamily="34" charset="0"/>
              </a:rPr>
              <a:t>) e g-</a:t>
            </a:r>
            <a:r>
              <a:rPr lang="it-IT" i="1" kern="100" dirty="0">
                <a:effectLst/>
                <a:latin typeface="Arial" panose="020B0604020202020204" pitchFamily="34" charset="0"/>
                <a:ea typeface="Aptos" panose="020B0004020202020204" pitchFamily="34" charset="0"/>
                <a:cs typeface="Arial" panose="020B0604020202020204" pitchFamily="34" charset="0"/>
              </a:rPr>
              <a:t>quinquies</a:t>
            </a:r>
            <a:r>
              <a:rPr lang="it-IT" kern="100" dirty="0">
                <a:effectLst/>
                <a:latin typeface="Arial" panose="020B0604020202020204" pitchFamily="34" charset="0"/>
                <a:ea typeface="Aptos" panose="020B0004020202020204" pitchFamily="34" charset="0"/>
                <a:cs typeface="Arial" panose="020B0604020202020204" pitchFamily="34" charset="0"/>
              </a:rPr>
              <a:t>) dell’art. 1 del d.lgs. n. 74/2000. </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57124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543339"/>
          </a:xfrm>
        </p:spPr>
        <p:txBody>
          <a:bodyPr>
            <a:noAutofit/>
          </a:bodyPr>
          <a:lstStyle/>
          <a:p>
            <a:pPr algn="ctr">
              <a:lnSpc>
                <a:spcPct val="115000"/>
              </a:lnSpc>
              <a:spcBef>
                <a:spcPts val="0"/>
              </a:spcBef>
            </a:pPr>
            <a:r>
              <a:rPr lang="it-IT" sz="2400" b="1" cap="small" dirty="0"/>
              <a:t>Le modalità di recupero dei crediti d’</a:t>
            </a:r>
            <a:r>
              <a:rPr lang="it-IT" sz="2400" b="1" cap="small" dirty="0" err="1"/>
              <a:t>impopsta</a:t>
            </a:r>
            <a:r>
              <a:rPr lang="it-IT" sz="2400" b="1" cap="small" dirty="0"/>
              <a:t>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0" y="905435"/>
            <a:ext cx="9643730" cy="5733904"/>
          </a:xfrm>
        </p:spPr>
        <p:txBody>
          <a:bodyPr>
            <a:noAutofit/>
          </a:bodyPr>
          <a:lstStyle/>
          <a:p>
            <a:pPr algn="just">
              <a:lnSpc>
                <a:spcPct val="110000"/>
              </a:lnSpc>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Già il comma 421 dell’art. 1 della legge n. 311/2004 aveva stabilito che “</a:t>
            </a:r>
            <a:r>
              <a:rPr lang="it-IT" i="1" kern="100" dirty="0">
                <a:effectLst/>
                <a:latin typeface="Arial" panose="020B0604020202020204" pitchFamily="34" charset="0"/>
                <a:ea typeface="Aptos" panose="020B0004020202020204" pitchFamily="34" charset="0"/>
                <a:cs typeface="Arial" panose="020B0604020202020204" pitchFamily="34" charset="0"/>
              </a:rPr>
              <a:t>per la riscossione dei crediti indebitamente utilizzati in tutto o in parte, anche in compensazione ai sensi dell'articolo 17 del d.lgs. 9 luglio 1997, n. 241 … l'Agenzia delle entrate può emanare apposito atto di recupero motivato da notificare al contribuente con le modalità previste dall'art. 60 del citato d.P.R. n. 600 del 1973</a:t>
            </a:r>
            <a:r>
              <a:rPr lang="it-IT" kern="100" dirty="0">
                <a:effectLst/>
                <a:latin typeface="Arial" panose="020B0604020202020204" pitchFamily="34" charset="0"/>
                <a:ea typeface="Aptos" panose="020B0004020202020204" pitchFamily="34" charset="0"/>
                <a:cs typeface="Arial" panose="020B0604020202020204" pitchFamily="34" charset="0"/>
              </a:rPr>
              <a:t>” e non quindi un avviso di accertamento.</a:t>
            </a:r>
          </a:p>
          <a:p>
            <a:pPr algn="just">
              <a:lnSpc>
                <a:spcPct val="110000"/>
              </a:lnSpc>
              <a:spcAft>
                <a:spcPts val="800"/>
              </a:spcAft>
            </a:pPr>
            <a:r>
              <a:rPr lang="it-IT" kern="100" dirty="0">
                <a:latin typeface="Arial" panose="020B0604020202020204" pitchFamily="34" charset="0"/>
                <a:ea typeface="Aptos" panose="020B0004020202020204" pitchFamily="34" charset="0"/>
                <a:cs typeface="Arial" panose="020B0604020202020204" pitchFamily="34" charset="0"/>
              </a:rPr>
              <a:t>I</a:t>
            </a:r>
            <a:r>
              <a:rPr lang="it-IT" dirty="0">
                <a:effectLst/>
                <a:latin typeface="Arial" panose="020B0604020202020204" pitchFamily="34" charset="0"/>
                <a:ea typeface="Aptos" panose="020B0004020202020204" pitchFamily="34" charset="0"/>
              </a:rPr>
              <a:t>l comma 1 dell’art. 38-</a:t>
            </a:r>
            <a:r>
              <a:rPr lang="it-IT" i="1" dirty="0">
                <a:effectLst/>
                <a:latin typeface="Arial" panose="020B0604020202020204" pitchFamily="34" charset="0"/>
                <a:ea typeface="Aptos" panose="020B0004020202020204" pitchFamily="34" charset="0"/>
              </a:rPr>
              <a:t>bis</a:t>
            </a:r>
            <a:r>
              <a:rPr lang="it-IT" dirty="0">
                <a:effectLst/>
                <a:latin typeface="Arial" panose="020B0604020202020204" pitchFamily="34" charset="0"/>
                <a:ea typeface="Aptos" panose="020B0004020202020204" pitchFamily="34" charset="0"/>
              </a:rPr>
              <a:t> del d.P.R. n. 600, introdotto dall’art. 1 del d.lgs. n. 13/2024, ha confermato che </a:t>
            </a:r>
            <a:r>
              <a:rPr lang="it-IT" dirty="0" err="1">
                <a:effectLst/>
                <a:latin typeface="Arial" panose="020B0604020202020204" pitchFamily="34" charset="0"/>
                <a:ea typeface="Aptos" panose="020B0004020202020204" pitchFamily="34" charset="0"/>
              </a:rPr>
              <a:t>l’AdE</a:t>
            </a:r>
            <a:r>
              <a:rPr lang="it-IT" dirty="0">
                <a:effectLst/>
                <a:latin typeface="Arial" panose="020B0604020202020204" pitchFamily="34" charset="0"/>
                <a:ea typeface="Aptos" panose="020B0004020202020204" pitchFamily="34" charset="0"/>
              </a:rPr>
              <a:t> deve utilizzare come strumento l’atto di recupero per la riscossione dei crediti d’imposta inesistenti o non spettanti utilizzati in compensazione ai sensi dell’art. 17 del d.lgs. n. 241/1997 e quindi utilizzati in compensazione orizzontale di debiti relativi a tributi di diversa natura.</a:t>
            </a:r>
            <a:endParaRPr lang="it-IT"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6292518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Inoltre, il successivo comma 4-</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bis</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di tale articolo ha previsto che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nel caso di utilizzo di un credito non spettante ai sensi dell'</a:t>
            </a:r>
            <a:r>
              <a:rPr lang="it-IT" i="1" u="none" strike="noStrike" kern="100" dirty="0">
                <a:solidFill>
                  <a:schemeClr val="tx2"/>
                </a:solidFill>
                <a:effectLst/>
                <a:latin typeface="Arial" panose="020B0604020202020204" pitchFamily="34" charset="0"/>
                <a:ea typeface="Aptos" panose="020B00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art. 1, comma 1, lettera g-quinquies), del d.lgs. 10 marzo 2000, n. 74</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si applica, salvo diverse disposizioni speciali, la sanzione pari al venticinque per cento del credito utilizzato in compensazione</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solidFill>
                <a:schemeClr val="tx2"/>
              </a:solidFill>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Tale sanzione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si applica anche quando il credito è utilizzato in difetto dei prescritti adempimenti amministrativi </a:t>
            </a:r>
            <a:r>
              <a:rPr lang="it-IT" i="1" u="sng"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non previsti a pena di decadenza</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e le relative violazioni non sono state rimosse, entro i termini stabiliti dal comma 4-ter</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4567837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16541" y="779928"/>
            <a:ext cx="9807387" cy="6078071"/>
          </a:xfrm>
        </p:spPr>
        <p:txBody>
          <a:bodyPr>
            <a:noAutofit/>
          </a:bodyPr>
          <a:lstStyle/>
          <a:p>
            <a:pPr algn="l">
              <a:spcBef>
                <a:spcPts val="0"/>
              </a:spcBef>
            </a:pPr>
            <a:r>
              <a:rPr lang="it-IT" b="0" i="0" dirty="0">
                <a:solidFill>
                  <a:srgbClr val="434343"/>
                </a:solidFill>
                <a:effectLst/>
                <a:latin typeface="Arial" panose="020B0604020202020204" pitchFamily="34" charset="0"/>
              </a:rPr>
              <a:t>Inoltre il 4-</a:t>
            </a:r>
            <a:r>
              <a:rPr lang="it-IT" b="0" i="1" dirty="0">
                <a:solidFill>
                  <a:srgbClr val="434343"/>
                </a:solidFill>
                <a:effectLst/>
                <a:latin typeface="Arial" panose="020B0604020202020204" pitchFamily="34" charset="0"/>
              </a:rPr>
              <a:t>ter</a:t>
            </a:r>
            <a:r>
              <a:rPr lang="it-IT" b="0" i="0" dirty="0">
                <a:solidFill>
                  <a:srgbClr val="434343"/>
                </a:solidFill>
                <a:effectLst/>
                <a:latin typeface="Arial" panose="020B0604020202020204" pitchFamily="34" charset="0"/>
              </a:rPr>
              <a:t> prevede che:</a:t>
            </a:r>
          </a:p>
          <a:p>
            <a:pPr marL="0" indent="0" algn="l">
              <a:spcBef>
                <a:spcPts val="0"/>
              </a:spcBef>
              <a:buNone/>
            </a:pPr>
            <a:r>
              <a:rPr lang="it-IT" b="0" i="0" dirty="0">
                <a:solidFill>
                  <a:srgbClr val="434343"/>
                </a:solidFill>
                <a:effectLst/>
                <a:latin typeface="Arial" panose="020B0604020202020204" pitchFamily="34" charset="0"/>
              </a:rPr>
              <a:t> </a:t>
            </a:r>
          </a:p>
          <a:p>
            <a:pPr marL="0" indent="0" algn="l">
              <a:spcBef>
                <a:spcPts val="0"/>
              </a:spcBef>
              <a:buNone/>
            </a:pPr>
            <a:r>
              <a:rPr lang="it-IT" b="0" i="0" dirty="0">
                <a:solidFill>
                  <a:srgbClr val="434343"/>
                </a:solidFill>
                <a:effectLst/>
                <a:latin typeface="Arial" panose="020B0604020202020204" pitchFamily="34" charset="0"/>
              </a:rPr>
              <a:t>«</a:t>
            </a:r>
            <a:r>
              <a:rPr lang="it-IT" b="0" i="1" dirty="0">
                <a:solidFill>
                  <a:srgbClr val="434343"/>
                </a:solidFill>
                <a:effectLst/>
                <a:latin typeface="Arial" panose="020B0604020202020204" pitchFamily="34" charset="0"/>
              </a:rPr>
              <a:t>Si applica la sanzione di duecentocinquanta euro quando il credito è utilizzato in compensazione in difetto dei prescritti adempimenti amministrativi di carattere strumentale, sempre che siano rispettante entrambe le seguenti condizioni:</a:t>
            </a:r>
          </a:p>
          <a:p>
            <a:pPr marL="0" indent="0" algn="l">
              <a:spcBef>
                <a:spcPts val="0"/>
              </a:spcBef>
              <a:buNone/>
            </a:pPr>
            <a:endParaRPr lang="it-IT" b="0" i="1" dirty="0">
              <a:solidFill>
                <a:srgbClr val="434343"/>
              </a:solidFill>
              <a:effectLst/>
              <a:latin typeface="Arial" panose="020B0604020202020204" pitchFamily="34" charset="0"/>
            </a:endParaRPr>
          </a:p>
          <a:p>
            <a:pPr marL="0" indent="0" algn="l">
              <a:spcBef>
                <a:spcPts val="0"/>
              </a:spcBef>
              <a:buNone/>
            </a:pPr>
            <a:endParaRPr lang="it-IT" b="0" i="1" dirty="0">
              <a:solidFill>
                <a:srgbClr val="434343"/>
              </a:solidFill>
              <a:effectLst/>
              <a:latin typeface="Arial" panose="020B0604020202020204" pitchFamily="34" charset="0"/>
            </a:endParaRPr>
          </a:p>
          <a:p>
            <a:pPr marL="0" indent="0" algn="l">
              <a:spcBef>
                <a:spcPts val="0"/>
              </a:spcBef>
              <a:buNone/>
            </a:pPr>
            <a:r>
              <a:rPr lang="it-IT" b="0" i="1" dirty="0">
                <a:solidFill>
                  <a:srgbClr val="434343"/>
                </a:solidFill>
                <a:effectLst/>
                <a:latin typeface="Arial" panose="020B0604020202020204" pitchFamily="34" charset="0"/>
              </a:rPr>
              <a:t>a) gli adempimenti non siano previsti a pena di decadenza;</a:t>
            </a:r>
          </a:p>
          <a:p>
            <a:pPr marL="0" indent="0" algn="l">
              <a:spcBef>
                <a:spcPts val="0"/>
              </a:spcBef>
              <a:buNone/>
            </a:pPr>
            <a:endParaRPr lang="it-IT" b="0" i="1" dirty="0">
              <a:solidFill>
                <a:srgbClr val="434343"/>
              </a:solidFill>
              <a:effectLst/>
              <a:latin typeface="Arial" panose="020B0604020202020204" pitchFamily="34" charset="0"/>
            </a:endParaRPr>
          </a:p>
          <a:p>
            <a:pPr marL="0" indent="0" algn="l">
              <a:spcBef>
                <a:spcPts val="0"/>
              </a:spcBef>
              <a:buNone/>
            </a:pPr>
            <a:endParaRPr lang="it-IT" b="0" i="1" dirty="0">
              <a:solidFill>
                <a:srgbClr val="434343"/>
              </a:solidFill>
              <a:effectLst/>
              <a:latin typeface="Arial" panose="020B0604020202020204" pitchFamily="34" charset="0"/>
            </a:endParaRPr>
          </a:p>
          <a:p>
            <a:pPr marL="0" indent="0" algn="l">
              <a:spcBef>
                <a:spcPts val="0"/>
              </a:spcBef>
              <a:buNone/>
            </a:pPr>
            <a:r>
              <a:rPr lang="it-IT" b="0" i="1" dirty="0">
                <a:solidFill>
                  <a:srgbClr val="434343"/>
                </a:solidFill>
                <a:effectLst/>
                <a:latin typeface="Arial" panose="020B0604020202020204" pitchFamily="34" charset="0"/>
              </a:rPr>
              <a:t>b) la violazione sia rimossa entro il termine di presentazione della dichiarazione annuale ai fini delle imposte sui redditi relativa all'anno di commissione della violazione, ovvero, in assenza di una dichiarazione, entro un anno dalla commissione della violazione medesima</a:t>
            </a:r>
            <a:r>
              <a:rPr lang="it-IT" b="0" i="0" dirty="0">
                <a:solidFill>
                  <a:srgbClr val="434343"/>
                </a:solidFill>
                <a:effectLst/>
                <a:latin typeface="Arial" panose="020B0604020202020204" pitchFamily="34" charset="0"/>
              </a:rPr>
              <a:t>».</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519737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Corrispondentemente, il comma 5 ha previsto che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nel caso di utilizzo di un credito inesistente ai sensi dell'</a:t>
            </a:r>
            <a:r>
              <a:rPr lang="it-IT" i="1" u="sng" kern="100" dirty="0">
                <a:solidFill>
                  <a:schemeClr val="tx2"/>
                </a:solidFill>
                <a:effectLst/>
                <a:latin typeface="Arial" panose="020B0604020202020204" pitchFamily="34" charset="0"/>
                <a:ea typeface="Aptos" panose="020B00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art. 1, comma 1, lett. g-quater), numero 1), del d.lgs. 10 marzo 2000, n. 74</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“si applica la sanzione pari al settanta per cento del credito utilizzato in compensazione</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solidFill>
                <a:schemeClr val="tx2"/>
              </a:solidFill>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Infine, il comma 5-</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bis</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ha stabilito che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nel caso di utilizzo di un credito inesistente ai sensi dell'</a:t>
            </a:r>
            <a:r>
              <a:rPr lang="it-IT" i="1" u="sng" kern="100" dirty="0">
                <a:solidFill>
                  <a:schemeClr val="tx2"/>
                </a:solidFill>
                <a:effectLst/>
                <a:latin typeface="Arial" panose="020B0604020202020204" pitchFamily="34" charset="0"/>
                <a:ea typeface="Aptos" panose="020B00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art. 1, comma 1, lettera g-quater), numero 2), del d.lgs. 10 marzo 2000, n. 74</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ovverosia i crediti “</a:t>
            </a:r>
            <a:r>
              <a:rPr lang="it-IT" i="1"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per i quali i requisiti oggettivi e soggettivi di cui al numero 1) sono oggetto di rappresentazioni fraudolente, attuate con documenti materialmente o ideologicamente falsi, simulazioni o artifici</a:t>
            </a:r>
            <a:r>
              <a:rPr lang="it-IT" kern="100" dirty="0">
                <a:solidFill>
                  <a:schemeClr val="tx2"/>
                </a:solidFill>
                <a:effectLst/>
                <a:latin typeface="Arial" panose="020B0604020202020204" pitchFamily="34" charset="0"/>
                <a:ea typeface="Aptos" panose="020B0004020202020204" pitchFamily="34" charset="0"/>
                <a:cs typeface="Arial" panose="020B0604020202020204" pitchFamily="34" charset="0"/>
              </a:rPr>
              <a:t>” la sanzione è aumentata dalla metà al doppio.</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8533372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La lett. b) dell’art. 38-</a:t>
            </a:r>
            <a:r>
              <a:rPr lang="it-IT" i="1" kern="100" dirty="0">
                <a:effectLst/>
                <a:latin typeface="Arial" panose="020B0604020202020204" pitchFamily="34" charset="0"/>
                <a:ea typeface="Aptos" panose="020B0004020202020204" pitchFamily="34" charset="0"/>
                <a:cs typeface="Arial" panose="020B0604020202020204" pitchFamily="34" charset="0"/>
              </a:rPr>
              <a:t>bis</a:t>
            </a:r>
            <a:r>
              <a:rPr lang="it-IT" kern="100" dirty="0">
                <a:effectLst/>
                <a:latin typeface="Arial" panose="020B0604020202020204" pitchFamily="34" charset="0"/>
                <a:ea typeface="Aptos" panose="020B0004020202020204" pitchFamily="34" charset="0"/>
                <a:cs typeface="Arial" panose="020B0604020202020204" pitchFamily="34" charset="0"/>
              </a:rPr>
              <a:t>, comma 1, del d.P.R. n. 600/1973 ha ammesso la possibilità di definire le sanzioni irrogate per l’utilizzo in compensazione di crediti inesistenti o non spettanti “</a:t>
            </a:r>
            <a:r>
              <a:rPr lang="it-IT" i="1" kern="100" dirty="0">
                <a:effectLst/>
                <a:latin typeface="Arial" panose="020B0604020202020204" pitchFamily="34" charset="0"/>
                <a:ea typeface="Aptos" panose="020B0004020202020204" pitchFamily="34" charset="0"/>
                <a:cs typeface="Arial" panose="020B0604020202020204" pitchFamily="34" charset="0"/>
              </a:rPr>
              <a:t>b) si applicano le disposizioni di cui agli articoli 16, comma 3, e 17, comma 2, del d.lgs. 18 dicembre 1997, n. 472</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Tuttavia nelle istruzioni agli atti di recupero sinora notificati </a:t>
            </a:r>
            <a:r>
              <a:rPr lang="it-IT" kern="100" dirty="0" err="1">
                <a:effectLst/>
                <a:latin typeface="Arial" panose="020B0604020202020204" pitchFamily="34" charset="0"/>
                <a:ea typeface="Aptos" panose="020B0004020202020204" pitchFamily="34" charset="0"/>
                <a:cs typeface="Arial" panose="020B0604020202020204" pitchFamily="34" charset="0"/>
              </a:rPr>
              <a:t>dall’AdE</a:t>
            </a:r>
            <a:r>
              <a:rPr lang="it-IT" kern="100" dirty="0">
                <a:effectLst/>
                <a:latin typeface="Arial" panose="020B0604020202020204" pitchFamily="34" charset="0"/>
                <a:ea typeface="Aptos" panose="020B0004020202020204" pitchFamily="34" charset="0"/>
                <a:cs typeface="Arial" panose="020B0604020202020204" pitchFamily="34" charset="0"/>
              </a:rPr>
              <a:t> è precisato che tale disposizione consentirebbe la definizione agevolata delle sanzioni soltanto in caso di rinuncia al ricorso e, dunque, soltanto in caso di acquiescenza del contribuente.</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4441815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L’utilizzo in compensazione ai sensi dell’art. 17 del d.lgs. n. 241/1997 di crediti d’imposta non spettanti e inesistenti per un importo superiore a 50.000,00 Euro comporta sempre l’integrazione di un delitto.  </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Tuttavia per l’utilizzo in compensazione di crediti inesistenti è prevista la abnorme pena della reclusione da un anno e sei mesi a sei anni, invece della minore pena da sei mesi a due anni prevista per l’utilizzo di crediti non spettanti.  </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6958626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686774"/>
          </a:xfrm>
        </p:spPr>
        <p:txBody>
          <a:bodyPr>
            <a:noAutofit/>
          </a:bodyPr>
          <a:lstStyle/>
          <a:p>
            <a:pPr algn="ctr">
              <a:lnSpc>
                <a:spcPct val="115000"/>
              </a:lnSpc>
              <a:spcBef>
                <a:spcPts val="0"/>
              </a:spcBef>
            </a:pPr>
            <a:r>
              <a:rPr lang="it-IT" sz="2400" b="1" cap="small" dirty="0"/>
              <a:t>Le sanzioni per l’utilizzo indebito dei crediti</a:t>
            </a: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1" y="779928"/>
            <a:ext cx="9923929" cy="6078071"/>
          </a:xfrm>
        </p:spPr>
        <p:txBody>
          <a:bodyPr>
            <a:noAutofit/>
          </a:bodyPr>
          <a:lstStyle/>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Inoltre per il delitto di compensazione di crediti non spettanti sono previste due diverse cause di non punibilità. </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La prima esclude la punibilità dell'agente per tale delitto quando, anche per la natura tecnica delle valutazioni, sussistono condizioni di obiettiva incertezza in ordine agli specifici elementi o alle particolari qualità che fondano la spettanza del credito.</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La seconda esclude la punibilità se, prima della dichiarazione di apertura del dibattimento di primo grado, i debiti tributari, comprese sanzioni amministrative e interessi, sono stati estinti mediante integrale pagamento degli importi dovuti, anche a seguito delle speciali procedure conciliative e di adesione all'accertamento previste dalle norme tributarie, nonché del ravvedimento operoso. </a:t>
            </a:r>
          </a:p>
          <a:p>
            <a:pPr algn="just">
              <a:lnSpc>
                <a:spcPct val="115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288435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7C59104A-8A86-4D11-B1B0-AA5DB86A7281}"/>
              </a:ext>
            </a:extLst>
          </p:cNvPr>
          <p:cNvSpPr>
            <a:spLocks noGrp="1"/>
          </p:cNvSpPr>
          <p:nvPr>
            <p:ph type="subTitle" idx="1"/>
          </p:nvPr>
        </p:nvSpPr>
        <p:spPr>
          <a:xfrm>
            <a:off x="1507067" y="7573991"/>
            <a:ext cx="6610390" cy="45719"/>
          </a:xfrm>
        </p:spPr>
        <p:txBody>
          <a:bodyPr>
            <a:normAutofit fontScale="25000" lnSpcReduction="20000"/>
          </a:bodyPr>
          <a:lstStyle/>
          <a:p>
            <a:pPr algn="ctr">
              <a:spcBef>
                <a:spcPts val="0"/>
              </a:spcBef>
            </a:pPr>
            <a:endParaRPr lang="it-IT" i="1" dirty="0">
              <a:latin typeface="Caviar Dreams" panose="020B0402020204020504" pitchFamily="34" charset="0"/>
            </a:endParaRPr>
          </a:p>
        </p:txBody>
      </p:sp>
      <p:pic>
        <p:nvPicPr>
          <p:cNvPr id="5" name="Immagine 4">
            <a:extLst>
              <a:ext uri="{FF2B5EF4-FFF2-40B4-BE49-F238E27FC236}">
                <a16:creationId xmlns:a16="http://schemas.microsoft.com/office/drawing/2014/main" id="{4A1C9112-8B1A-4776-ACE7-7AACC337A2A8}"/>
              </a:ext>
            </a:extLst>
          </p:cNvPr>
          <p:cNvPicPr>
            <a:picLocks noChangeAspect="1"/>
          </p:cNvPicPr>
          <p:nvPr/>
        </p:nvPicPr>
        <p:blipFill>
          <a:blip r:embed="rId2"/>
          <a:stretch>
            <a:fillRect/>
          </a:stretch>
        </p:blipFill>
        <p:spPr>
          <a:xfrm>
            <a:off x="2952130" y="2138492"/>
            <a:ext cx="4876810" cy="1524003"/>
          </a:xfrm>
          <a:prstGeom prst="rect">
            <a:avLst/>
          </a:prstGeom>
        </p:spPr>
      </p:pic>
    </p:spTree>
    <p:extLst>
      <p:ext uri="{BB962C8B-B14F-4D97-AF65-F5344CB8AC3E}">
        <p14:creationId xmlns:p14="http://schemas.microsoft.com/office/powerpoint/2010/main" val="39465433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C88710-9929-4DDF-B296-AA3F2C47A348}"/>
              </a:ext>
            </a:extLst>
          </p:cNvPr>
          <p:cNvSpPr>
            <a:spLocks noGrp="1"/>
          </p:cNvSpPr>
          <p:nvPr>
            <p:ph type="title"/>
          </p:nvPr>
        </p:nvSpPr>
        <p:spPr>
          <a:xfrm>
            <a:off x="677334" y="1070996"/>
            <a:ext cx="8596668" cy="540722"/>
          </a:xfrm>
        </p:spPr>
        <p:txBody>
          <a:bodyPr>
            <a:noAutofit/>
          </a:bodyPr>
          <a:lstStyle/>
          <a:p>
            <a:r>
              <a:rPr lang="it-IT" sz="2400" b="1" dirty="0"/>
              <a:t>Contatti</a:t>
            </a:r>
          </a:p>
        </p:txBody>
      </p:sp>
      <p:sp>
        <p:nvSpPr>
          <p:cNvPr id="3" name="Segnaposto contenuto 2">
            <a:extLst>
              <a:ext uri="{FF2B5EF4-FFF2-40B4-BE49-F238E27FC236}">
                <a16:creationId xmlns:a16="http://schemas.microsoft.com/office/drawing/2014/main" id="{F3284F73-CCB5-4F6E-A516-4977B9477447}"/>
              </a:ext>
            </a:extLst>
          </p:cNvPr>
          <p:cNvSpPr>
            <a:spLocks noGrp="1"/>
          </p:cNvSpPr>
          <p:nvPr>
            <p:ph idx="1"/>
          </p:nvPr>
        </p:nvSpPr>
        <p:spPr>
          <a:xfrm>
            <a:off x="794780" y="4161617"/>
            <a:ext cx="3506598" cy="1753301"/>
          </a:xfrm>
        </p:spPr>
        <p:txBody>
          <a:bodyPr>
            <a:normAutofit/>
          </a:bodyPr>
          <a:lstStyle/>
          <a:p>
            <a:pPr marL="0" indent="0" algn="ctr" fontAlgn="base">
              <a:buNone/>
            </a:pPr>
            <a:r>
              <a:rPr lang="it-IT" b="1" dirty="0">
                <a:latin typeface="Caviar Dreams" panose="020B0402020204020504" pitchFamily="34" charset="0"/>
              </a:rPr>
              <a:t>Sede di Roma</a:t>
            </a:r>
          </a:p>
          <a:p>
            <a:pPr marL="0" indent="0" algn="ctr" fontAlgn="base">
              <a:buNone/>
            </a:pPr>
            <a:r>
              <a:rPr lang="it-IT" sz="1400" dirty="0">
                <a:latin typeface="Caviar Dreams" panose="020B0402020204020504" pitchFamily="34" charset="0"/>
              </a:rPr>
              <a:t>Via Enrico </a:t>
            </a:r>
            <a:r>
              <a:rPr lang="it-IT" sz="1400" dirty="0" err="1">
                <a:latin typeface="Caviar Dreams" panose="020B0402020204020504" pitchFamily="34" charset="0"/>
              </a:rPr>
              <a:t>Tazzoli</a:t>
            </a:r>
            <a:r>
              <a:rPr lang="it-IT" sz="1400" dirty="0">
                <a:latin typeface="Caviar Dreams" panose="020B0402020204020504" pitchFamily="34" charset="0"/>
              </a:rPr>
              <a:t> 6</a:t>
            </a:r>
          </a:p>
          <a:p>
            <a:pPr marL="0" indent="0" algn="ctr" fontAlgn="base">
              <a:spcBef>
                <a:spcPts val="500"/>
              </a:spcBef>
              <a:buNone/>
            </a:pPr>
            <a:r>
              <a:rPr lang="it-IT" sz="1400" dirty="0">
                <a:latin typeface="Caviar Dreams" panose="020B0402020204020504" pitchFamily="34" charset="0"/>
              </a:rPr>
              <a:t>00195 – Roma</a:t>
            </a:r>
          </a:p>
          <a:p>
            <a:pPr marL="0" indent="0" algn="ctr" fontAlgn="base">
              <a:spcBef>
                <a:spcPts val="0"/>
              </a:spcBef>
              <a:buNone/>
            </a:pPr>
            <a:endParaRPr lang="it-IT" sz="1050" dirty="0">
              <a:latin typeface="Caviar Dreams" panose="020B0402020204020504" pitchFamily="34" charset="0"/>
            </a:endParaRPr>
          </a:p>
          <a:p>
            <a:pPr marL="0" indent="0" algn="ctr" fontAlgn="base">
              <a:spcBef>
                <a:spcPts val="0"/>
              </a:spcBef>
              <a:buNone/>
            </a:pPr>
            <a:r>
              <a:rPr lang="it-IT" sz="1050" dirty="0">
                <a:latin typeface="Caviar Dreams" panose="020B0402020204020504" pitchFamily="34" charset="0"/>
              </a:rPr>
              <a:t>Tel. +39 06 8739 0002</a:t>
            </a:r>
          </a:p>
          <a:p>
            <a:pPr marL="0" indent="0" algn="ctr" fontAlgn="base">
              <a:spcBef>
                <a:spcPts val="0"/>
              </a:spcBef>
              <a:buNone/>
            </a:pPr>
            <a:r>
              <a:rPr lang="it-IT" sz="1050" dirty="0">
                <a:latin typeface="Caviar Dreams" panose="020B0402020204020504" pitchFamily="34" charset="0"/>
              </a:rPr>
              <a:t>segreteriaroma@escalar.it</a:t>
            </a:r>
            <a:endParaRPr lang="it-IT" dirty="0">
              <a:latin typeface="Caviar Dreams" panose="020B0402020204020504" pitchFamily="34" charset="0"/>
            </a:endParaRPr>
          </a:p>
        </p:txBody>
      </p:sp>
      <p:pic>
        <p:nvPicPr>
          <p:cNvPr id="4" name="Immagine 3">
            <a:extLst>
              <a:ext uri="{FF2B5EF4-FFF2-40B4-BE49-F238E27FC236}">
                <a16:creationId xmlns:a16="http://schemas.microsoft.com/office/drawing/2014/main" id="{C5B501D2-9E9B-45FA-B3CE-A0B66DB98B15}"/>
              </a:ext>
            </a:extLst>
          </p:cNvPr>
          <p:cNvPicPr>
            <a:picLocks noChangeAspect="1"/>
          </p:cNvPicPr>
          <p:nvPr/>
        </p:nvPicPr>
        <p:blipFill>
          <a:blip r:embed="rId2"/>
          <a:stretch>
            <a:fillRect/>
          </a:stretch>
        </p:blipFill>
        <p:spPr>
          <a:xfrm>
            <a:off x="677334" y="378250"/>
            <a:ext cx="1730306" cy="540721"/>
          </a:xfrm>
          <a:prstGeom prst="rect">
            <a:avLst/>
          </a:prstGeom>
        </p:spPr>
      </p:pic>
      <p:sp>
        <p:nvSpPr>
          <p:cNvPr id="6" name="Segnaposto contenuto 2">
            <a:extLst>
              <a:ext uri="{FF2B5EF4-FFF2-40B4-BE49-F238E27FC236}">
                <a16:creationId xmlns:a16="http://schemas.microsoft.com/office/drawing/2014/main" id="{CB6B9CBE-A52E-4139-ABB9-FD7E0C5CF6EF}"/>
              </a:ext>
            </a:extLst>
          </p:cNvPr>
          <p:cNvSpPr txBox="1">
            <a:spLocks/>
          </p:cNvSpPr>
          <p:nvPr/>
        </p:nvSpPr>
        <p:spPr>
          <a:xfrm>
            <a:off x="5150840" y="4160257"/>
            <a:ext cx="3506598" cy="175466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fontAlgn="base">
              <a:buNone/>
            </a:pPr>
            <a:r>
              <a:rPr lang="it-IT" b="1" dirty="0">
                <a:latin typeface="Caviar Dreams" panose="020B0402020204020504" pitchFamily="34" charset="0"/>
              </a:rPr>
              <a:t>Sede di Milano</a:t>
            </a:r>
          </a:p>
          <a:p>
            <a:pPr marL="0" indent="0" algn="ctr" fontAlgn="base">
              <a:buNone/>
            </a:pPr>
            <a:r>
              <a:rPr lang="it-IT" sz="1400" dirty="0">
                <a:latin typeface="Caviar Dreams" panose="020B0402020204020504" pitchFamily="34" charset="0"/>
              </a:rPr>
              <a:t>Via San Giovanni sul Muro 18</a:t>
            </a:r>
          </a:p>
          <a:p>
            <a:pPr marL="0" indent="0" algn="ctr" fontAlgn="base">
              <a:spcBef>
                <a:spcPts val="500"/>
              </a:spcBef>
              <a:buNone/>
            </a:pPr>
            <a:r>
              <a:rPr lang="it-IT" sz="1400" dirty="0">
                <a:latin typeface="Caviar Dreams" panose="020B0402020204020504" pitchFamily="34" charset="0"/>
              </a:rPr>
              <a:t>20121 – Milano</a:t>
            </a:r>
          </a:p>
          <a:p>
            <a:pPr marL="0" indent="0" algn="ctr" fontAlgn="base">
              <a:spcBef>
                <a:spcPts val="0"/>
              </a:spcBef>
              <a:buNone/>
            </a:pPr>
            <a:endParaRPr lang="it-IT" sz="1050" dirty="0">
              <a:latin typeface="Caviar Dreams" panose="020B0402020204020504" pitchFamily="34" charset="0"/>
            </a:endParaRPr>
          </a:p>
          <a:p>
            <a:pPr marL="0" indent="0" algn="ctr" fontAlgn="base">
              <a:spcBef>
                <a:spcPts val="0"/>
              </a:spcBef>
              <a:buNone/>
            </a:pPr>
            <a:r>
              <a:rPr lang="it-IT" sz="1050" dirty="0">
                <a:latin typeface="Caviar Dreams" panose="020B0402020204020504" pitchFamily="34" charset="0"/>
              </a:rPr>
              <a:t>Tel. +39 02 4770 1904</a:t>
            </a:r>
          </a:p>
          <a:p>
            <a:pPr marL="0" indent="0" algn="ctr" fontAlgn="base">
              <a:spcBef>
                <a:spcPts val="0"/>
              </a:spcBef>
              <a:buNone/>
            </a:pPr>
            <a:r>
              <a:rPr lang="it-IT" sz="1050" dirty="0">
                <a:latin typeface="Caviar Dreams" panose="020B0402020204020504" pitchFamily="34" charset="0"/>
              </a:rPr>
              <a:t>segreteriamilano@escalar.it</a:t>
            </a:r>
          </a:p>
        </p:txBody>
      </p:sp>
      <p:pic>
        <p:nvPicPr>
          <p:cNvPr id="8" name="Immagine 7">
            <a:extLst>
              <a:ext uri="{FF2B5EF4-FFF2-40B4-BE49-F238E27FC236}">
                <a16:creationId xmlns:a16="http://schemas.microsoft.com/office/drawing/2014/main" id="{2A030A3E-ADF2-4381-85FA-86142AAA7250}"/>
              </a:ext>
            </a:extLst>
          </p:cNvPr>
          <p:cNvPicPr>
            <a:picLocks noChangeAspect="1"/>
          </p:cNvPicPr>
          <p:nvPr/>
        </p:nvPicPr>
        <p:blipFill>
          <a:blip r:embed="rId3"/>
          <a:srcRect/>
          <a:stretch/>
        </p:blipFill>
        <p:spPr>
          <a:xfrm>
            <a:off x="794780" y="1762383"/>
            <a:ext cx="3506598" cy="2247209"/>
          </a:xfrm>
          <a:prstGeom prst="rect">
            <a:avLst/>
          </a:prstGeom>
          <a:ln>
            <a:noFill/>
          </a:ln>
          <a:effectLst>
            <a:outerShdw blurRad="190500" algn="tl" rotWithShape="0">
              <a:srgbClr val="000000">
                <a:alpha val="70000"/>
              </a:srgbClr>
            </a:outerShdw>
          </a:effectLst>
        </p:spPr>
      </p:pic>
      <p:pic>
        <p:nvPicPr>
          <p:cNvPr id="9" name="Immagine 8">
            <a:extLst>
              <a:ext uri="{FF2B5EF4-FFF2-40B4-BE49-F238E27FC236}">
                <a16:creationId xmlns:a16="http://schemas.microsoft.com/office/drawing/2014/main" id="{DBBACCB5-9F21-4ECB-8278-4D4B23EE5FD1}"/>
              </a:ext>
            </a:extLst>
          </p:cNvPr>
          <p:cNvPicPr>
            <a:picLocks/>
          </p:cNvPicPr>
          <p:nvPr/>
        </p:nvPicPr>
        <p:blipFill>
          <a:blip r:embed="rId4"/>
          <a:srcRect l="851" r="851"/>
          <a:stretch/>
        </p:blipFill>
        <p:spPr>
          <a:xfrm>
            <a:off x="5151038" y="1742648"/>
            <a:ext cx="3506400" cy="2286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05412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218661"/>
            <a:ext cx="9344297" cy="543339"/>
          </a:xfrm>
        </p:spPr>
        <p:txBody>
          <a:bodyPr>
            <a:noAutofit/>
          </a:bodyPr>
          <a:lstStyle/>
          <a:p>
            <a:pPr algn="ctr">
              <a:lnSpc>
                <a:spcPct val="115000"/>
              </a:lnSpc>
              <a:spcBef>
                <a:spcPts val="0"/>
              </a:spcBef>
            </a:pPr>
            <a:r>
              <a:rPr lang="it-IT" sz="2400" b="1" cap="small" dirty="0"/>
              <a:t>Le modalità di recupero dei crediti d’</a:t>
            </a:r>
            <a:r>
              <a:rPr lang="it-IT" sz="2400" b="1" cap="small" dirty="0" err="1"/>
              <a:t>impopsta</a:t>
            </a:r>
            <a:r>
              <a:rPr lang="it-IT" sz="2400" b="1" cap="small" dirty="0"/>
              <a:t>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0" y="905435"/>
            <a:ext cx="9643730" cy="5733904"/>
          </a:xfrm>
        </p:spPr>
        <p:txBody>
          <a:bodyPr>
            <a:noAutofit/>
          </a:bodyPr>
          <a:lstStyle/>
          <a:p>
            <a:pPr algn="just">
              <a:lnSpc>
                <a:spcPct val="110000"/>
              </a:lnSpc>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Pertanto il comma 421 dell’art. 1 della legge n. 311/2004 è stato abrogato e l’art. 41 del d.lgs. n. 13/2024 ha attribuito decorrenza al nuovo art. 38-bis del d.P.R. n. 600 </a:t>
            </a:r>
            <a:r>
              <a:rPr lang="it-IT" b="0" i="0" dirty="0">
                <a:solidFill>
                  <a:srgbClr val="434343"/>
                </a:solidFill>
                <a:effectLst/>
                <a:latin typeface="Arial" panose="020B0604020202020204" pitchFamily="34" charset="0"/>
              </a:rPr>
              <a:t>per gli atti emessi dal 30 aprile 2024</a:t>
            </a:r>
            <a:r>
              <a:rPr lang="it-IT" kern="100" dirty="0">
                <a:effectLst/>
                <a:latin typeface="Arial" panose="020B0604020202020204" pitchFamily="34" charset="0"/>
                <a:ea typeface="Aptos" panose="020B0004020202020204" pitchFamily="34" charset="0"/>
                <a:cs typeface="Arial" panose="020B0604020202020204" pitchFamily="34" charset="0"/>
              </a:rPr>
              <a:t>.</a:t>
            </a:r>
          </a:p>
          <a:p>
            <a:pPr algn="just">
              <a:lnSpc>
                <a:spcPct val="110000"/>
              </a:lnSpc>
              <a:spcAft>
                <a:spcPts val="800"/>
              </a:spcAft>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lnSpc>
                <a:spcPct val="110000"/>
              </a:lnSpc>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nSpc>
                <a:spcPct val="110000"/>
              </a:lnSpc>
              <a:spcAft>
                <a:spcPts val="800"/>
              </a:spcAft>
            </a:pPr>
            <a:endParaRPr lang="it-IT" kern="1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0000"/>
              </a:lnSpc>
              <a:spcAft>
                <a:spcPts val="800"/>
              </a:spcAft>
            </a:pPr>
            <a:r>
              <a:rPr lang="it-IT" kern="100" dirty="0">
                <a:effectLst/>
                <a:latin typeface="Arial" panose="020B0604020202020204" pitchFamily="34" charset="0"/>
                <a:ea typeface="Aptos" panose="020B0004020202020204" pitchFamily="34" charset="0"/>
                <a:cs typeface="Times New Roman" panose="02020603050405020304" pitchFamily="18" charset="0"/>
              </a:rPr>
              <a:t>Il ricorso allo strumento dell’atto di recupero è stato previsto per il fatto che l’utilizzo in compensazione di tali crediti, non essendo eseguito nel Quadro RN della dichiarazione dei redditi, non può essere contestato mediante una rettifica della liquidazione dell’imposta ivi eseguita. </a:t>
            </a:r>
            <a:endParaRPr lang="it-IT" kern="100" dirty="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10000"/>
              </a:lnSpc>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  </a:t>
            </a:r>
            <a:endParaRPr lang="it-IT" kern="100" dirty="0">
              <a:effectLst/>
              <a:latin typeface="Arial" panose="020B0604020202020204" pitchFamily="34" charset="0"/>
              <a:ea typeface="Calibri" panose="020F0502020204030204" pitchFamily="34" charset="0"/>
              <a:cs typeface="Arial" panose="020B0604020202020204" pitchFamily="34" charset="0"/>
            </a:endParaRPr>
          </a:p>
          <a:p>
            <a:pPr marL="358775" indent="-358775">
              <a:lnSpc>
                <a:spcPct val="110000"/>
              </a:lnSpc>
              <a:buFont typeface="Wingdings" panose="05000000000000000000" pitchFamily="2" charset="2"/>
              <a:buChar char="Ø"/>
              <a:defRPr/>
            </a:pPr>
            <a:endParaRPr lang="it-IT" kern="100" dirty="0">
              <a:latin typeface="Arial" panose="020B0604020202020204" pitchFamily="34" charset="0"/>
              <a:ea typeface="Calibri" panose="020F0502020204030204" pitchFamily="34" charset="0"/>
              <a:cs typeface="Arial" panose="020B0604020202020204" pitchFamily="34" charset="0"/>
            </a:endParaRPr>
          </a:p>
          <a:p>
            <a:pPr marL="358775" indent="-358775">
              <a:lnSpc>
                <a:spcPct val="110000"/>
              </a:lnSpc>
              <a:buFont typeface="Wingdings" panose="05000000000000000000" pitchFamily="2" charset="2"/>
              <a:buChar char="Ø"/>
              <a:defRPr/>
            </a:pPr>
            <a:endParaRPr lang="it-IT" kern="100" dirty="0">
              <a:effectLst/>
              <a:latin typeface="Arial" panose="020B0604020202020204" pitchFamily="34" charset="0"/>
              <a:ea typeface="Calibri" panose="020F0502020204030204" pitchFamily="34" charset="0"/>
              <a:cs typeface="Arial" panose="020B0604020202020204" pitchFamily="34" charset="0"/>
            </a:endParaRPr>
          </a:p>
          <a:p>
            <a:pPr marL="358775" indent="-358775">
              <a:lnSpc>
                <a:spcPct val="110000"/>
              </a:lnSpc>
              <a:buFont typeface="Wingdings" panose="05000000000000000000" pitchFamily="2" charset="2"/>
              <a:buChar char="Ø"/>
              <a:defRPr/>
            </a:pPr>
            <a:endParaRPr lang="it-IT" kern="100" dirty="0">
              <a:latin typeface="Arial" panose="020B0604020202020204" pitchFamily="34" charset="0"/>
              <a:ea typeface="Calibri" panose="020F0502020204030204" pitchFamily="34" charset="0"/>
              <a:cs typeface="Arial" panose="020B0604020202020204" pitchFamily="34" charset="0"/>
            </a:endParaRPr>
          </a:p>
          <a:p>
            <a:pPr marL="358775" indent="-358775">
              <a:lnSpc>
                <a:spcPct val="110000"/>
              </a:lnSpc>
              <a:buFont typeface="Wingdings" panose="05000000000000000000" pitchFamily="2" charset="2"/>
              <a:buChar char="Ø"/>
              <a:defRPr/>
            </a:pPr>
            <a:endParaRPr lang="it-IT" dirty="0">
              <a:effectLst/>
              <a:latin typeface="Arial" panose="020B0604020202020204" pitchFamily="34" charset="0"/>
              <a:ea typeface="Aptos" panose="020B00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704324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Le modalità di recupero dei crediti d’</a:t>
            </a:r>
            <a:r>
              <a:rPr lang="it-IT" sz="2400" b="1" cap="small" dirty="0" err="1"/>
              <a:t>impopsta</a:t>
            </a:r>
            <a:r>
              <a:rPr lang="it-IT" sz="2400" b="1" cap="small" dirty="0"/>
              <a:t>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spcAft>
                <a:spcPts val="800"/>
              </a:spcAft>
            </a:pPr>
            <a:r>
              <a:rPr lang="it-IT" kern="100" dirty="0">
                <a:effectLst/>
                <a:latin typeface="Arial" panose="020B0604020202020204" pitchFamily="34" charset="0"/>
                <a:ea typeface="Aptos" panose="020B0004020202020204" pitchFamily="34" charset="0"/>
                <a:cs typeface="Arial" panose="020B0604020202020204" pitchFamily="34" charset="0"/>
              </a:rPr>
              <a:t>L’oggetto dell’atto di recupero non è costituito ai sensi dell’art. 38-</a:t>
            </a:r>
            <a:r>
              <a:rPr lang="it-IT" i="1" kern="100" dirty="0">
                <a:effectLst/>
                <a:latin typeface="Arial" panose="020B0604020202020204" pitchFamily="34" charset="0"/>
                <a:ea typeface="Aptos" panose="020B0004020202020204" pitchFamily="34" charset="0"/>
                <a:cs typeface="Arial" panose="020B0604020202020204" pitchFamily="34" charset="0"/>
              </a:rPr>
              <a:t>bis</a:t>
            </a:r>
            <a:r>
              <a:rPr lang="it-IT" kern="100" dirty="0">
                <a:effectLst/>
                <a:latin typeface="Arial" panose="020B0604020202020204" pitchFamily="34" charset="0"/>
                <a:ea typeface="Aptos" panose="020B0004020202020204" pitchFamily="34" charset="0"/>
                <a:cs typeface="Arial" panose="020B0604020202020204" pitchFamily="34" charset="0"/>
              </a:rPr>
              <a:t> del d.P.R. n. 600 dall’imposta indebitamente compensata, bensì dal credito d’imposta non spettante o inesistente utilizzato in compensazione.</a:t>
            </a:r>
          </a:p>
          <a:p>
            <a:pPr algn="just">
              <a:spcBef>
                <a:spcPts val="0"/>
              </a:spcBef>
              <a:spcAft>
                <a:spcPts val="800"/>
              </a:spcAft>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spcBef>
                <a:spcPts val="0"/>
              </a:spcBef>
            </a:pPr>
            <a:r>
              <a:rPr lang="it-IT" dirty="0">
                <a:effectLst/>
                <a:latin typeface="Arial" panose="020B0604020202020204" pitchFamily="34" charset="0"/>
                <a:ea typeface="Aptos" panose="020B0004020202020204" pitchFamily="34" charset="0"/>
                <a:cs typeface="Arial" panose="020B0604020202020204" pitchFamily="34" charset="0"/>
              </a:rPr>
              <a:t>Pertanto la compensazione eseguita non è annullata, ma è recuperato un importo pari al credito non spettante o inesistente indebitamente compensato. </a:t>
            </a:r>
            <a:endParaRPr lang="it-IT"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07911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Le modalità di recupero dei crediti d’imposta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spcAft>
                <a:spcPts val="800"/>
              </a:spcAft>
            </a:pPr>
            <a:r>
              <a:rPr lang="it-IT" b="0" i="0" dirty="0">
                <a:solidFill>
                  <a:schemeClr val="tx2"/>
                </a:solidFill>
                <a:effectLst/>
                <a:latin typeface="Arial" panose="020B0604020202020204" pitchFamily="34" charset="0"/>
              </a:rPr>
              <a:t>La lett. d) dell’art. 38-bis del d.P.R. n. 600 prevede che «</a:t>
            </a:r>
            <a:r>
              <a:rPr lang="it-IT" b="0" i="1" dirty="0">
                <a:solidFill>
                  <a:schemeClr val="tx2"/>
                </a:solidFill>
                <a:effectLst/>
                <a:latin typeface="Arial" panose="020B0604020202020204" pitchFamily="34" charset="0"/>
              </a:rPr>
              <a:t>il pagamento delle somme dovute deve essere effettuato per intero entro il termine per presentare ricorso senza possibilità di avvalersi della compensazione prevista dall’art. 17 del d.lgs. n. 241/1997</a:t>
            </a:r>
            <a:r>
              <a:rPr lang="it-IT" b="0" i="0" dirty="0">
                <a:solidFill>
                  <a:schemeClr val="tx2"/>
                </a:solidFill>
                <a:effectLst/>
                <a:latin typeface="Arial" panose="020B0604020202020204" pitchFamily="34" charset="0"/>
              </a:rPr>
              <a:t>». </a:t>
            </a:r>
          </a:p>
          <a:p>
            <a:pPr algn="just">
              <a:spcBef>
                <a:spcPts val="0"/>
              </a:spcBef>
              <a:spcAft>
                <a:spcPts val="800"/>
              </a:spcAft>
            </a:pPr>
            <a:endParaRPr lang="it-IT" dirty="0">
              <a:solidFill>
                <a:schemeClr val="tx2"/>
              </a:solidFill>
              <a:latin typeface="Arial" panose="020B0604020202020204" pitchFamily="34" charset="0"/>
            </a:endParaRPr>
          </a:p>
          <a:p>
            <a:pPr algn="just">
              <a:spcBef>
                <a:spcPts val="0"/>
              </a:spcBef>
              <a:spcAft>
                <a:spcPts val="800"/>
              </a:spcAft>
            </a:pPr>
            <a:endParaRPr lang="it-IT" b="0" i="0" dirty="0">
              <a:solidFill>
                <a:schemeClr val="tx2"/>
              </a:solidFill>
              <a:effectLst/>
              <a:latin typeface="Arial" panose="020B0604020202020204" pitchFamily="34" charset="0"/>
            </a:endParaRPr>
          </a:p>
          <a:p>
            <a:pPr algn="just">
              <a:spcBef>
                <a:spcPts val="0"/>
              </a:spcBef>
              <a:spcAft>
                <a:spcPts val="800"/>
              </a:spcAft>
            </a:pPr>
            <a:r>
              <a:rPr lang="it-IT" b="0" i="0" dirty="0">
                <a:solidFill>
                  <a:schemeClr val="tx2"/>
                </a:solidFill>
                <a:effectLst/>
                <a:latin typeface="Arial" panose="020B0604020202020204" pitchFamily="34" charset="0"/>
              </a:rPr>
              <a:t>Inoltre, «</a:t>
            </a:r>
            <a:r>
              <a:rPr lang="it-IT" b="0" i="1" dirty="0">
                <a:solidFill>
                  <a:schemeClr val="tx2"/>
                </a:solidFill>
                <a:effectLst/>
                <a:latin typeface="Arial" panose="020B0604020202020204" pitchFamily="34" charset="0"/>
              </a:rPr>
              <a:t>in caso di mancato pagamento entro il suddetto termine, le somme dovute in base all'atto di recupero, anche se non definitivo, sono iscritte a ruolo ai sensi dell’art. 15-bis</a:t>
            </a:r>
            <a:r>
              <a:rPr lang="it-IT" b="0" i="0" dirty="0">
                <a:solidFill>
                  <a:schemeClr val="tx2"/>
                </a:solidFill>
                <a:effectLst/>
                <a:latin typeface="Arial" panose="020B0604020202020204" pitchFamily="34" charset="0"/>
              </a:rPr>
              <a:t>» del d.P.R. n. 602/1973 e quindi mediante ruolo straordinario. </a:t>
            </a:r>
            <a:endParaRPr lang="it-IT" kern="1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849611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Le modalità di recupero dei crediti d’</a:t>
            </a:r>
            <a:r>
              <a:rPr lang="it-IT" sz="2400" b="1" cap="small" dirty="0" err="1"/>
              <a:t>impopsta</a:t>
            </a:r>
            <a:r>
              <a:rPr lang="it-IT" sz="2400" b="1" cap="small" dirty="0"/>
              <a:t>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L’avviso di accertamento rimane lo strumento per la riscossione dei crediti d’imposta non spettanti od inesistenti utilizzati in compensazione di debiti tributari della medesima natura nel Quadro RN della dichiarazione.</a:t>
            </a: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In tal caso, è annullato il credito d’imposta non spettante od inesistente ed è rettificata in aumento la liquidazione dell’imposta eseguita nel predetto Quadro.</a:t>
            </a: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575575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5541-9C27-36CA-901B-D09A9B2D23C8}"/>
              </a:ext>
            </a:extLst>
          </p:cNvPr>
          <p:cNvSpPr>
            <a:spLocks noGrp="1"/>
          </p:cNvSpPr>
          <p:nvPr>
            <p:ph type="title"/>
          </p:nvPr>
        </p:nvSpPr>
        <p:spPr>
          <a:xfrm>
            <a:off x="209006" y="340659"/>
            <a:ext cx="9344297" cy="564776"/>
          </a:xfrm>
        </p:spPr>
        <p:txBody>
          <a:bodyPr>
            <a:noAutofit/>
          </a:bodyPr>
          <a:lstStyle/>
          <a:p>
            <a:pPr algn="ctr">
              <a:lnSpc>
                <a:spcPct val="115000"/>
              </a:lnSpc>
              <a:spcBef>
                <a:spcPts val="0"/>
              </a:spcBef>
            </a:pPr>
            <a:r>
              <a:rPr lang="it-IT" sz="2400" b="1" cap="small" dirty="0"/>
              <a:t>Le modalità di recupero dei crediti d’imposta </a:t>
            </a:r>
            <a:br>
              <a:rPr lang="it-IT" sz="1800" b="1" cap="small" dirty="0">
                <a:solidFill>
                  <a:schemeClr val="accent1"/>
                </a:solidFill>
                <a:ea typeface="+mj-ea"/>
                <a:cs typeface="+mj-cs"/>
              </a:rPr>
            </a:br>
            <a:br>
              <a:rPr lang="it-IT" sz="1400" b="1" cap="small" dirty="0">
                <a:solidFill>
                  <a:schemeClr val="accent1"/>
                </a:solidFill>
                <a:ea typeface="+mj-ea"/>
                <a:cs typeface="+mj-cs"/>
              </a:rPr>
            </a:br>
            <a:endParaRPr lang="it-IT" sz="1600" b="1" cap="small" dirty="0">
              <a:solidFill>
                <a:schemeClr val="tx1"/>
              </a:solidFill>
              <a:latin typeface="Baskerville Old Face" panose="02020602080505020303" pitchFamily="18" charset="0"/>
              <a:cs typeface="Arial" panose="020B0604020202020204" pitchFamily="34" charset="0"/>
            </a:endParaRPr>
          </a:p>
        </p:txBody>
      </p:sp>
      <p:sp>
        <p:nvSpPr>
          <p:cNvPr id="3" name="Segnaposto contenuto 2">
            <a:extLst>
              <a:ext uri="{FF2B5EF4-FFF2-40B4-BE49-F238E27FC236}">
                <a16:creationId xmlns:a16="http://schemas.microsoft.com/office/drawing/2014/main" id="{73073EDB-B42A-DF85-02AC-B84A446278C8}"/>
              </a:ext>
            </a:extLst>
          </p:cNvPr>
          <p:cNvSpPr>
            <a:spLocks noGrp="1"/>
          </p:cNvSpPr>
          <p:nvPr>
            <p:ph idx="1"/>
          </p:nvPr>
        </p:nvSpPr>
        <p:spPr>
          <a:xfrm>
            <a:off x="209006" y="1063257"/>
            <a:ext cx="9434724" cy="5576082"/>
          </a:xfrm>
        </p:spPr>
        <p:txBody>
          <a:bodyPr>
            <a:normAutofit/>
          </a:bodyPr>
          <a:lstStyle/>
          <a:p>
            <a:pPr algn="just">
              <a:spcBef>
                <a:spcPts val="0"/>
              </a:spcBef>
              <a:spcAft>
                <a:spcPts val="800"/>
              </a:spcAft>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Nel caso in cui la non spettanza od inesistenza del credito d’imposta utilizzato in compensazione sia rilevata in sede di controllo automatizzato o formale della dichiarazione ai sensi dell’art. 36-bis e 36-ter del d.P.R. n. 600 per il recupero di tale credito è utilizzato come strumento la cartella di pagamento.</a:t>
            </a: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effectLst/>
              <a:latin typeface="Arial" panose="020B0604020202020204" pitchFamily="34" charset="0"/>
              <a:ea typeface="Aptos" panose="020B0004020202020204" pitchFamily="34" charset="0"/>
              <a:cs typeface="Arial" panose="020B0604020202020204" pitchFamily="34" charset="0"/>
            </a:endParaRPr>
          </a:p>
          <a:p>
            <a:pPr algn="just">
              <a:spcBef>
                <a:spcPts val="0"/>
              </a:spcBef>
            </a:pPr>
            <a:endParaRPr lang="it-IT" kern="100" dirty="0">
              <a:latin typeface="Arial" panose="020B0604020202020204" pitchFamily="34" charset="0"/>
              <a:ea typeface="Aptos" panose="020B0004020202020204" pitchFamily="34" charset="0"/>
              <a:cs typeface="Arial" panose="020B0604020202020204" pitchFamily="34" charset="0"/>
            </a:endParaRPr>
          </a:p>
          <a:p>
            <a:pPr algn="just">
              <a:spcBef>
                <a:spcPts val="0"/>
              </a:spcBef>
            </a:pPr>
            <a:r>
              <a:rPr lang="it-IT" kern="100" dirty="0">
                <a:effectLst/>
                <a:latin typeface="Arial" panose="020B0604020202020204" pitchFamily="34" charset="0"/>
                <a:ea typeface="Aptos" panose="020B0004020202020204" pitchFamily="34" charset="0"/>
                <a:cs typeface="Arial" panose="020B0604020202020204" pitchFamily="34" charset="0"/>
              </a:rPr>
              <a:t>Pertanto anche in tal caso con la cartella di pagamento è eseguito il recupero del credito d’imposta indebitamente utilizzato in compensazione.</a:t>
            </a:r>
          </a:p>
        </p:txBody>
      </p:sp>
      <p:sp>
        <p:nvSpPr>
          <p:cNvPr id="4" name="Segnaposto numero diapositiva 3">
            <a:extLst>
              <a:ext uri="{FF2B5EF4-FFF2-40B4-BE49-F238E27FC236}">
                <a16:creationId xmlns:a16="http://schemas.microsoft.com/office/drawing/2014/main" id="{9F968A8E-AE95-BA1B-A64C-0D3C489190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B59B27"/>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srgbClr val="B59B27"/>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430106750"/>
      </p:ext>
    </p:extLst>
  </p:cSld>
  <p:clrMapOvr>
    <a:masterClrMapping/>
  </p:clrMapOvr>
</p:sld>
</file>

<file path=ppt/theme/theme1.xml><?xml version="1.0" encoding="utf-8"?>
<a:theme xmlns:a="http://schemas.openxmlformats.org/drawingml/2006/main" name="Sfaccettatura">
  <a:themeElements>
    <a:clrScheme name="Escalar e Associati">
      <a:dk1>
        <a:sysClr val="windowText" lastClr="000000"/>
      </a:dk1>
      <a:lt1>
        <a:sysClr val="window" lastClr="FFFFFF"/>
      </a:lt1>
      <a:dk2>
        <a:srgbClr val="2C3C43"/>
      </a:dk2>
      <a:lt2>
        <a:srgbClr val="EBEBEB"/>
      </a:lt2>
      <a:accent1>
        <a:srgbClr val="B59B27"/>
      </a:accent1>
      <a:accent2>
        <a:srgbClr val="D6B93E"/>
      </a:accent2>
      <a:accent3>
        <a:srgbClr val="E3CF79"/>
      </a:accent3>
      <a:accent4>
        <a:srgbClr val="E76618"/>
      </a:accent4>
      <a:accent5>
        <a:srgbClr val="F0A374"/>
      </a:accent5>
      <a:accent6>
        <a:srgbClr val="FAE0D0"/>
      </a:accent6>
      <a:hlink>
        <a:srgbClr val="D6B93E"/>
      </a:hlink>
      <a:folHlink>
        <a:srgbClr val="B59B27"/>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1_Sfaccettatura">
  <a:themeElements>
    <a:clrScheme name="Escalar e Associati">
      <a:dk1>
        <a:sysClr val="windowText" lastClr="000000"/>
      </a:dk1>
      <a:lt1>
        <a:sysClr val="window" lastClr="FFFFFF"/>
      </a:lt1>
      <a:dk2>
        <a:srgbClr val="2C3C43"/>
      </a:dk2>
      <a:lt2>
        <a:srgbClr val="EBEBEB"/>
      </a:lt2>
      <a:accent1>
        <a:srgbClr val="B59B27"/>
      </a:accent1>
      <a:accent2>
        <a:srgbClr val="D6B93E"/>
      </a:accent2>
      <a:accent3>
        <a:srgbClr val="E3CF79"/>
      </a:accent3>
      <a:accent4>
        <a:srgbClr val="E76618"/>
      </a:accent4>
      <a:accent5>
        <a:srgbClr val="F0A374"/>
      </a:accent5>
      <a:accent6>
        <a:srgbClr val="FAE0D0"/>
      </a:accent6>
      <a:hlink>
        <a:srgbClr val="D6B93E"/>
      </a:hlink>
      <a:folHlink>
        <a:srgbClr val="B59B27"/>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8066</TotalTime>
  <Words>4732</Words>
  <Application>Microsoft Office PowerPoint</Application>
  <PresentationFormat>Widescreen</PresentationFormat>
  <Paragraphs>354</Paragraphs>
  <Slides>47</Slides>
  <Notes>0</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47</vt:i4>
      </vt:variant>
    </vt:vector>
  </HeadingPairs>
  <TitlesOfParts>
    <vt:vector size="57" baseType="lpstr">
      <vt:lpstr>Aptos</vt:lpstr>
      <vt:lpstr>Arial</vt:lpstr>
      <vt:lpstr>Baskerville Old Face</vt:lpstr>
      <vt:lpstr>Calibri</vt:lpstr>
      <vt:lpstr>Caviar Dreams</vt:lpstr>
      <vt:lpstr>Trebuchet MS</vt:lpstr>
      <vt:lpstr>Wingdings</vt:lpstr>
      <vt:lpstr>Wingdings 3</vt:lpstr>
      <vt:lpstr>Sfaccettatura</vt:lpstr>
      <vt:lpstr>1_Sfaccettatura</vt:lpstr>
      <vt:lpstr>Presentazione standard di PowerPoint</vt:lpstr>
      <vt:lpstr>Presentazione standard di PowerPoint</vt:lpstr>
      <vt:lpstr>Presentazione standard di PowerPoint</vt:lpstr>
      <vt:lpstr>Le modalità di recupero dei crediti d’impopsta   </vt:lpstr>
      <vt:lpstr>Le modalità di recupero dei crediti d’impopsta   </vt:lpstr>
      <vt:lpstr>Le modalità di recupero dei crediti d’impopsta   </vt:lpstr>
      <vt:lpstr>Le modalità di recupero dei crediti d’imposta   </vt:lpstr>
      <vt:lpstr>Le modalità di recupero dei crediti d’impopsta   </vt:lpstr>
      <vt:lpstr>Le modalità di recupero dei crediti d’imposta   </vt:lpstr>
      <vt:lpstr>Le modalità di recupero dei crediti d’imposta   </vt:lpstr>
      <vt:lpstr>Le modalità di recupero dei crediti d’imposta   </vt:lpstr>
      <vt:lpstr>Presentazione standard di PowerPoint</vt:lpstr>
      <vt:lpstr>L’obbligo di contraddittorio preventivo  </vt:lpstr>
      <vt:lpstr>L’obbligo di contraddittorio preventivo  </vt:lpstr>
      <vt:lpstr>L’obbligo di contraddittorio preventivo  </vt:lpstr>
      <vt:lpstr>Presentazione standard di PowerPoint</vt:lpstr>
      <vt:lpstr>Il termine per il recupero dei crediti d’imposta  </vt:lpstr>
      <vt:lpstr>Il termine per il recupero dei crediti d’imposta  </vt:lpstr>
      <vt:lpstr>Il termine per il recupero dei crediti d’imposta  </vt:lpstr>
      <vt:lpstr>Il termine per il recupero dei crediti d’imposta  </vt:lpstr>
      <vt:lpstr>Il termine per il recupero dei crediti d’imposta  </vt:lpstr>
      <vt:lpstr>Il termine per il recupero dei crediti d’imposta  </vt:lpstr>
      <vt:lpstr>Presentazione standard di PowerPoint</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I crediti d’imposta non spettanti o inesistenti </vt:lpstr>
      <vt:lpstr>Presentazione standard di PowerPoint</vt:lpstr>
      <vt:lpstr>Le sanzioni per l’utilizzo indebito dei crediti </vt:lpstr>
      <vt:lpstr>Le sanzioni per l’utilizzo indebito dei crediti </vt:lpstr>
      <vt:lpstr>Le sanzioni per l’utilizzo indebito dei crediti </vt:lpstr>
      <vt:lpstr>Le sanzioni per l’utilizzo indebito dei crediti </vt:lpstr>
      <vt:lpstr>Le sanzioni per l’utilizzo indebito dei crediti </vt:lpstr>
      <vt:lpstr>Le sanzioni per l’utilizzo indebito dei crediti </vt:lpstr>
      <vt:lpstr>Le sanzioni per l’utilizzo indebito dei crediti </vt:lpstr>
      <vt:lpstr>Le sanzioni per l’utilizzo indebito dei crediti </vt:lpstr>
      <vt:lpstr>Presentazione standard di PowerPoint</vt:lpstr>
      <vt:lpstr>Contatti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Agostino Aurelio Sarzana</dc:creator>
  <cp:lastModifiedBy>Gabriele Escalar</cp:lastModifiedBy>
  <cp:revision>317</cp:revision>
  <cp:lastPrinted>2024-05-28T17:56:19Z</cp:lastPrinted>
  <dcterms:created xsi:type="dcterms:W3CDTF">2019-07-08T07:04:42Z</dcterms:created>
  <dcterms:modified xsi:type="dcterms:W3CDTF">2026-03-26T12:27:14Z</dcterms:modified>
</cp:coreProperties>
</file>