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0"/>
  </p:notesMasterIdLst>
  <p:handoutMasterIdLst>
    <p:handoutMasterId r:id="rId21"/>
  </p:handoutMasterIdLst>
  <p:sldIdLst>
    <p:sldId id="256" r:id="rId5"/>
    <p:sldId id="384" r:id="rId6"/>
    <p:sldId id="333" r:id="rId7"/>
    <p:sldId id="334" r:id="rId8"/>
    <p:sldId id="335" r:id="rId9"/>
    <p:sldId id="336" r:id="rId10"/>
    <p:sldId id="369" r:id="rId11"/>
    <p:sldId id="337" r:id="rId12"/>
    <p:sldId id="370" r:id="rId13"/>
    <p:sldId id="373" r:id="rId14"/>
    <p:sldId id="382" r:id="rId15"/>
    <p:sldId id="371" r:id="rId16"/>
    <p:sldId id="374" r:id="rId17"/>
    <p:sldId id="383" r:id="rId18"/>
    <p:sldId id="378" r:id="rId19"/>
  </p:sldIdLst>
  <p:sldSz cx="9144000" cy="6858000" type="screen4x3"/>
  <p:notesSz cx="9940925" cy="68087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9F9F9"/>
    <a:srgbClr val="1BA2A7"/>
    <a:srgbClr val="F5F5F5"/>
    <a:srgbClr val="E7F8F9"/>
    <a:srgbClr val="FCFEFE"/>
    <a:srgbClr val="DAF5F6"/>
    <a:srgbClr val="25999D"/>
    <a:srgbClr val="D5EAFF"/>
    <a:srgbClr val="285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628" autoAdjust="0"/>
    <p:restoredTop sz="95000" autoAdjust="0"/>
  </p:normalViewPr>
  <p:slideViewPr>
    <p:cSldViewPr>
      <p:cViewPr varScale="1">
        <p:scale>
          <a:sx n="67" d="100"/>
          <a:sy n="67" d="100"/>
        </p:scale>
        <p:origin x="1496" y="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4" y="1"/>
            <a:ext cx="4307734" cy="341623"/>
          </a:xfrm>
          <a:prstGeom prst="rect">
            <a:avLst/>
          </a:prstGeom>
        </p:spPr>
        <p:txBody>
          <a:bodyPr vert="horz" lIns="91577" tIns="45789" rIns="91577" bIns="45789" rtlCol="0"/>
          <a:lstStyle>
            <a:lvl1pPr algn="l">
              <a:defRPr sz="1200"/>
            </a:lvl1pPr>
          </a:lstStyle>
          <a:p>
            <a:endParaRPr lang="it-IT"/>
          </a:p>
        </p:txBody>
      </p:sp>
      <p:sp>
        <p:nvSpPr>
          <p:cNvPr id="3" name="Segnaposto data 2"/>
          <p:cNvSpPr>
            <a:spLocks noGrp="1"/>
          </p:cNvSpPr>
          <p:nvPr>
            <p:ph type="dt" sz="quarter" idx="1"/>
          </p:nvPr>
        </p:nvSpPr>
        <p:spPr>
          <a:xfrm>
            <a:off x="5630894" y="1"/>
            <a:ext cx="4307734" cy="341623"/>
          </a:xfrm>
          <a:prstGeom prst="rect">
            <a:avLst/>
          </a:prstGeom>
        </p:spPr>
        <p:txBody>
          <a:bodyPr vert="horz" lIns="91577" tIns="45789" rIns="91577" bIns="45789" rtlCol="0"/>
          <a:lstStyle>
            <a:lvl1pPr algn="r">
              <a:defRPr sz="1200"/>
            </a:lvl1pPr>
          </a:lstStyle>
          <a:p>
            <a:fld id="{380E0915-650D-4F98-B166-F551F268F95F}" type="datetimeFigureOut">
              <a:rPr lang="it-IT" smtClean="0"/>
              <a:t>26/03/2026</a:t>
            </a:fld>
            <a:endParaRPr lang="it-IT"/>
          </a:p>
        </p:txBody>
      </p:sp>
      <p:sp>
        <p:nvSpPr>
          <p:cNvPr id="4" name="Segnaposto piè di pagina 3"/>
          <p:cNvSpPr>
            <a:spLocks noGrp="1"/>
          </p:cNvSpPr>
          <p:nvPr>
            <p:ph type="ftr" sz="quarter" idx="2"/>
          </p:nvPr>
        </p:nvSpPr>
        <p:spPr>
          <a:xfrm>
            <a:off x="4" y="6467168"/>
            <a:ext cx="4307734" cy="341622"/>
          </a:xfrm>
          <a:prstGeom prst="rect">
            <a:avLst/>
          </a:prstGeom>
        </p:spPr>
        <p:txBody>
          <a:bodyPr vert="horz" lIns="91577" tIns="45789" rIns="91577" bIns="45789" rtlCol="0" anchor="b"/>
          <a:lstStyle>
            <a:lvl1pPr algn="l">
              <a:defRPr sz="1200"/>
            </a:lvl1pPr>
          </a:lstStyle>
          <a:p>
            <a:endParaRPr lang="it-IT"/>
          </a:p>
        </p:txBody>
      </p:sp>
      <p:sp>
        <p:nvSpPr>
          <p:cNvPr id="6" name="Segnaposto numero diapositiva 5"/>
          <p:cNvSpPr>
            <a:spLocks noGrp="1"/>
          </p:cNvSpPr>
          <p:nvPr>
            <p:ph type="sldNum" sz="quarter" idx="3"/>
          </p:nvPr>
        </p:nvSpPr>
        <p:spPr>
          <a:xfrm>
            <a:off x="5630894" y="6467168"/>
            <a:ext cx="4307734" cy="341622"/>
          </a:xfrm>
          <a:prstGeom prst="rect">
            <a:avLst/>
          </a:prstGeom>
        </p:spPr>
        <p:txBody>
          <a:bodyPr vert="horz" lIns="91577" tIns="45789" rIns="91577" bIns="45789" rtlCol="0" anchor="b"/>
          <a:lstStyle>
            <a:lvl1pPr algn="r">
              <a:defRPr sz="1200"/>
            </a:lvl1pPr>
          </a:lstStyle>
          <a:p>
            <a:fld id="{FF28BF06-891A-4D8A-A5AA-7E9C8F710928}" type="slidenum">
              <a:rPr lang="it-IT" smtClean="0"/>
              <a:t>‹N›</a:t>
            </a:fld>
            <a:endParaRPr lang="it-IT"/>
          </a:p>
        </p:txBody>
      </p:sp>
    </p:spTree>
    <p:extLst>
      <p:ext uri="{BB962C8B-B14F-4D97-AF65-F5344CB8AC3E}">
        <p14:creationId xmlns:p14="http://schemas.microsoft.com/office/powerpoint/2010/main" val="23499350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4" y="0"/>
            <a:ext cx="4307734" cy="340440"/>
          </a:xfrm>
          <a:prstGeom prst="rect">
            <a:avLst/>
          </a:prstGeom>
        </p:spPr>
        <p:txBody>
          <a:bodyPr vert="horz" lIns="91577" tIns="45789" rIns="91577" bIns="45789" rtlCol="0"/>
          <a:lstStyle>
            <a:lvl1pPr algn="l">
              <a:defRPr sz="1200"/>
            </a:lvl1pPr>
          </a:lstStyle>
          <a:p>
            <a:endParaRPr lang="it-IT"/>
          </a:p>
        </p:txBody>
      </p:sp>
      <p:sp>
        <p:nvSpPr>
          <p:cNvPr id="3" name="Segnaposto data 2"/>
          <p:cNvSpPr>
            <a:spLocks noGrp="1"/>
          </p:cNvSpPr>
          <p:nvPr>
            <p:ph type="dt" idx="1"/>
          </p:nvPr>
        </p:nvSpPr>
        <p:spPr>
          <a:xfrm>
            <a:off x="5630894" y="0"/>
            <a:ext cx="4307734" cy="340440"/>
          </a:xfrm>
          <a:prstGeom prst="rect">
            <a:avLst/>
          </a:prstGeom>
        </p:spPr>
        <p:txBody>
          <a:bodyPr vert="horz" lIns="91577" tIns="45789" rIns="91577" bIns="45789" rtlCol="0"/>
          <a:lstStyle>
            <a:lvl1pPr algn="r">
              <a:defRPr sz="1200"/>
            </a:lvl1pPr>
          </a:lstStyle>
          <a:p>
            <a:fld id="{075311BE-FFE8-4886-8128-CC30CD1737C7}" type="datetimeFigureOut">
              <a:rPr lang="it-IT" smtClean="0"/>
              <a:t>26/03/2026</a:t>
            </a:fld>
            <a:endParaRPr lang="it-IT"/>
          </a:p>
        </p:txBody>
      </p:sp>
      <p:sp>
        <p:nvSpPr>
          <p:cNvPr id="4" name="Segnaposto immagine diapositiva 3"/>
          <p:cNvSpPr>
            <a:spLocks noGrp="1" noRot="1" noChangeAspect="1"/>
          </p:cNvSpPr>
          <p:nvPr>
            <p:ph type="sldImg" idx="2"/>
          </p:nvPr>
        </p:nvSpPr>
        <p:spPr>
          <a:xfrm>
            <a:off x="3268663" y="511175"/>
            <a:ext cx="3403600" cy="2552700"/>
          </a:xfrm>
          <a:prstGeom prst="rect">
            <a:avLst/>
          </a:prstGeom>
          <a:noFill/>
          <a:ln w="12700">
            <a:solidFill>
              <a:prstClr val="black"/>
            </a:solidFill>
          </a:ln>
        </p:spPr>
        <p:txBody>
          <a:bodyPr vert="horz" lIns="91577" tIns="45789" rIns="91577" bIns="45789" rtlCol="0" anchor="ctr"/>
          <a:lstStyle/>
          <a:p>
            <a:endParaRPr lang="it-IT"/>
          </a:p>
        </p:txBody>
      </p:sp>
      <p:sp>
        <p:nvSpPr>
          <p:cNvPr id="5" name="Segnaposto note 4"/>
          <p:cNvSpPr>
            <a:spLocks noGrp="1"/>
          </p:cNvSpPr>
          <p:nvPr>
            <p:ph type="body" sz="quarter" idx="3"/>
          </p:nvPr>
        </p:nvSpPr>
        <p:spPr>
          <a:xfrm>
            <a:off x="994093" y="3234175"/>
            <a:ext cx="7952740" cy="3063955"/>
          </a:xfrm>
          <a:prstGeom prst="rect">
            <a:avLst/>
          </a:prstGeom>
        </p:spPr>
        <p:txBody>
          <a:bodyPr vert="horz" lIns="91577" tIns="45789" rIns="91577" bIns="45789"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4" y="6467167"/>
            <a:ext cx="4307734" cy="340440"/>
          </a:xfrm>
          <a:prstGeom prst="rect">
            <a:avLst/>
          </a:prstGeom>
        </p:spPr>
        <p:txBody>
          <a:bodyPr vert="horz" lIns="91577" tIns="45789" rIns="91577" bIns="45789" rtlCol="0" anchor="b"/>
          <a:lstStyle>
            <a:lvl1pPr algn="l">
              <a:defRPr sz="1200"/>
            </a:lvl1pPr>
          </a:lstStyle>
          <a:p>
            <a:endParaRPr lang="it-IT"/>
          </a:p>
        </p:txBody>
      </p:sp>
      <p:sp>
        <p:nvSpPr>
          <p:cNvPr id="7" name="Segnaposto numero diapositiva 6"/>
          <p:cNvSpPr>
            <a:spLocks noGrp="1"/>
          </p:cNvSpPr>
          <p:nvPr>
            <p:ph type="sldNum" sz="quarter" idx="5"/>
          </p:nvPr>
        </p:nvSpPr>
        <p:spPr>
          <a:xfrm>
            <a:off x="5630894" y="6467167"/>
            <a:ext cx="4307734" cy="340440"/>
          </a:xfrm>
          <a:prstGeom prst="rect">
            <a:avLst/>
          </a:prstGeom>
        </p:spPr>
        <p:txBody>
          <a:bodyPr vert="horz" lIns="91577" tIns="45789" rIns="91577" bIns="45789" rtlCol="0" anchor="b"/>
          <a:lstStyle>
            <a:lvl1pPr algn="r">
              <a:defRPr sz="1200"/>
            </a:lvl1pPr>
          </a:lstStyle>
          <a:p>
            <a:fld id="{56F69E9E-FA39-4E4D-8DBE-DDFAD3E8F836}" type="slidenum">
              <a:rPr lang="it-IT" smtClean="0"/>
              <a:t>‹N›</a:t>
            </a:fld>
            <a:endParaRPr lang="it-IT"/>
          </a:p>
        </p:txBody>
      </p:sp>
    </p:spTree>
    <p:extLst>
      <p:ext uri="{BB962C8B-B14F-4D97-AF65-F5344CB8AC3E}">
        <p14:creationId xmlns:p14="http://schemas.microsoft.com/office/powerpoint/2010/main" val="780562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bg>
      <p:bgPr>
        <a:solidFill>
          <a:schemeClr val="bg1"/>
        </a:solidFill>
        <a:effectLst/>
      </p:bgPr>
    </p:bg>
    <p:spTree>
      <p:nvGrpSpPr>
        <p:cNvPr id="1" name=""/>
        <p:cNvGrpSpPr/>
        <p:nvPr/>
      </p:nvGrpSpPr>
      <p:grpSpPr>
        <a:xfrm>
          <a:off x="0" y="0"/>
          <a:ext cx="0" cy="0"/>
          <a:chOff x="0" y="0"/>
          <a:chExt cx="0" cy="0"/>
        </a:xfrm>
      </p:grpSpPr>
      <p:sp>
        <p:nvSpPr>
          <p:cNvPr id="15"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7" name="Connettore 1 6"/>
          <p:cNvSpPr>
            <a:spLocks noChangeShapeType="1"/>
          </p:cNvSpPr>
          <p:nvPr/>
        </p:nvSpPr>
        <p:spPr bwMode="auto">
          <a:xfrm>
            <a:off x="155448" y="2420112"/>
            <a:ext cx="8833104" cy="0"/>
          </a:xfrm>
          <a:prstGeom prst="line">
            <a:avLst/>
          </a:prstGeom>
          <a:noFill/>
          <a:ln w="11430" cap="flat" cmpd="sng" algn="ctr">
            <a:no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Rettangolo 11"/>
          <p:cNvSpPr/>
          <p:nvPr userDrawn="1"/>
        </p:nvSpPr>
        <p:spPr>
          <a:xfrm rot="16200000">
            <a:off x="-2047972" y="2038225"/>
            <a:ext cx="6858001" cy="2781551"/>
          </a:xfrm>
          <a:prstGeom prst="rect">
            <a:avLst/>
          </a:prstGeom>
          <a:solidFill>
            <a:srgbClr val="2599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sp>
        <p:nvSpPr>
          <p:cNvPr id="16" name="Rettangolo 15"/>
          <p:cNvSpPr/>
          <p:nvPr userDrawn="1"/>
        </p:nvSpPr>
        <p:spPr>
          <a:xfrm>
            <a:off x="552936" y="6492430"/>
            <a:ext cx="1656184" cy="256480"/>
          </a:xfrm>
          <a:prstGeom prst="rect">
            <a:avLst/>
          </a:prstGeom>
        </p:spPr>
        <p:txBody>
          <a:bodyPr wrap="square">
            <a:spAutoFit/>
          </a:bodyPr>
          <a:lstStyle/>
          <a:p>
            <a:pPr algn="ctr">
              <a:spcBef>
                <a:spcPts val="400"/>
              </a:spcBef>
            </a:pPr>
            <a:r>
              <a:rPr lang="it-IT" sz="1600" baseline="30000" dirty="0">
                <a:solidFill>
                  <a:schemeClr val="bg1"/>
                </a:solidFill>
                <a:latin typeface="Tw Cen MT" panose="020B0602020104020603" pitchFamily="34" charset="0"/>
                <a:ea typeface="Optima" panose="02020500000000000000" pitchFamily="18" charset="0"/>
                <a:cs typeface="Calibri" panose="020F0502020204030204" pitchFamily="34" charset="0"/>
              </a:rPr>
              <a:t>www.pirolapennutozei.it</a:t>
            </a:r>
          </a:p>
        </p:txBody>
      </p:sp>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660948" y="367914"/>
            <a:ext cx="1440160" cy="1624798"/>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bg>
      <p:bgPr>
        <a:solidFill>
          <a:schemeClr val="bg1"/>
        </a:solidFill>
        <a:effectLst/>
      </p:bgPr>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tangolo 8"/>
          <p:cNvSpPr/>
          <p:nvPr userDrawn="1"/>
        </p:nvSpPr>
        <p:spPr>
          <a:xfrm rot="5400000">
            <a:off x="-3082292" y="3075348"/>
            <a:ext cx="6858002" cy="707305"/>
          </a:xfrm>
          <a:prstGeom prst="rect">
            <a:avLst/>
          </a:prstGeom>
          <a:solidFill>
            <a:srgbClr val="2599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sp>
        <p:nvSpPr>
          <p:cNvPr id="12" name="Slide Number Placeholder 5"/>
          <p:cNvSpPr>
            <a:spLocks noGrp="1"/>
          </p:cNvSpPr>
          <p:nvPr>
            <p:ph type="sldNum" sz="quarter" idx="4"/>
          </p:nvPr>
        </p:nvSpPr>
        <p:spPr>
          <a:xfrm>
            <a:off x="8651152" y="6521590"/>
            <a:ext cx="359949" cy="258957"/>
          </a:xfrm>
          <a:prstGeom prst="rect">
            <a:avLst/>
          </a:prstGeom>
        </p:spPr>
        <p:txBody>
          <a:bodyPr/>
          <a:lstStyle>
            <a:lvl1pPr>
              <a:defRPr sz="1050">
                <a:solidFill>
                  <a:srgbClr val="4B4A52"/>
                </a:solidFill>
                <a:latin typeface="Calibri" panose="020F0502020204030204" pitchFamily="34" charset="0"/>
                <a:cs typeface="Calibri" panose="020F0502020204030204" pitchFamily="34" charset="0"/>
              </a:defRPr>
            </a:lvl1pPr>
          </a:lstStyle>
          <a:p>
            <a:fld id="{3F198ED3-A35B-41A2-9E52-2D9734768806}" type="slidenum">
              <a:rPr lang="it-IT" smtClean="0"/>
              <a:pPr/>
              <a:t>‹N›</a:t>
            </a:fld>
            <a:endParaRPr lang="it-IT" dirty="0"/>
          </a:p>
        </p:txBody>
      </p:sp>
      <p:pic>
        <p:nvPicPr>
          <p:cNvPr id="2" name="Immagine 1"/>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09895" y="6257771"/>
            <a:ext cx="467971" cy="52796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203848" y="548680"/>
            <a:ext cx="5544616" cy="5078313"/>
          </a:xfrm>
          <a:prstGeom prst="rect">
            <a:avLst/>
          </a:prstGeom>
          <a:noFill/>
        </p:spPr>
        <p:txBody>
          <a:bodyPr wrap="square" rtlCol="0">
            <a:spAutoFit/>
          </a:bodyPr>
          <a:lstStyle/>
          <a:p>
            <a:pPr algn="ctr"/>
            <a:endParaRPr lang="it-IT" sz="3600" b="1" dirty="0">
              <a:solidFill>
                <a:srgbClr val="25999D"/>
              </a:solidFill>
              <a:latin typeface="Tw Cen MT" panose="020B0602020104020603" pitchFamily="34" charset="0"/>
              <a:ea typeface="Optima" panose="02020500000000000000" pitchFamily="18" charset="0"/>
              <a:cs typeface="Optima" panose="02020500000000000000" pitchFamily="18" charset="0"/>
            </a:endParaRPr>
          </a:p>
          <a:p>
            <a:pPr algn="ctr"/>
            <a:endParaRPr lang="it-IT" sz="3600" b="1" dirty="0">
              <a:solidFill>
                <a:srgbClr val="25999D"/>
              </a:solidFill>
              <a:latin typeface="Tw Cen MT" panose="020B0602020104020603" pitchFamily="34" charset="0"/>
              <a:ea typeface="Optima" panose="02020500000000000000" pitchFamily="18" charset="0"/>
              <a:cs typeface="Optima" panose="02020500000000000000" pitchFamily="18" charset="0"/>
            </a:endParaRPr>
          </a:p>
          <a:p>
            <a:pPr algn="ctr"/>
            <a:endParaRPr lang="it-IT" sz="2800" b="1" dirty="0">
              <a:solidFill>
                <a:srgbClr val="25999D"/>
              </a:solidFill>
              <a:latin typeface="Tw Cen MT" panose="020B0602020104020603" pitchFamily="34" charset="0"/>
              <a:ea typeface="Optima" panose="02020500000000000000" pitchFamily="18" charset="0"/>
              <a:cs typeface="Optima" panose="02020500000000000000" pitchFamily="18" charset="0"/>
            </a:endParaRPr>
          </a:p>
          <a:p>
            <a:pPr algn="ctr"/>
            <a:r>
              <a:rPr lang="it-IT" sz="2800" b="1" dirty="0">
                <a:solidFill>
                  <a:srgbClr val="25999D"/>
                </a:solidFill>
                <a:latin typeface="Tw Cen MT" panose="020B0602020104020603" pitchFamily="34" charset="0"/>
                <a:ea typeface="Optima" panose="02020500000000000000" pitchFamily="18" charset="0"/>
                <a:cs typeface="Optima" panose="02020500000000000000" pitchFamily="18" charset="0"/>
              </a:rPr>
              <a:t>TAVOLI DELLA FISCALITA’ DI IMPRESA  </a:t>
            </a:r>
          </a:p>
          <a:p>
            <a:pPr algn="ctr"/>
            <a:endParaRPr lang="it-IT" sz="2800" b="1" dirty="0">
              <a:solidFill>
                <a:srgbClr val="25999D"/>
              </a:solidFill>
              <a:latin typeface="Tw Cen MT" panose="020B0602020104020603" pitchFamily="34" charset="0"/>
              <a:ea typeface="Optima" panose="02020500000000000000" pitchFamily="18" charset="0"/>
              <a:cs typeface="Optima" panose="02020500000000000000" pitchFamily="18" charset="0"/>
            </a:endParaRPr>
          </a:p>
          <a:p>
            <a:pPr algn="ctr"/>
            <a:endParaRPr lang="it-IT" sz="2800" b="1" dirty="0">
              <a:solidFill>
                <a:srgbClr val="25999D"/>
              </a:solidFill>
              <a:latin typeface="Tw Cen MT" panose="020B0602020104020603" pitchFamily="34" charset="0"/>
              <a:ea typeface="Optima" panose="02020500000000000000" pitchFamily="18" charset="0"/>
              <a:cs typeface="Optima" panose="02020500000000000000" pitchFamily="18" charset="0"/>
            </a:endParaRPr>
          </a:p>
          <a:p>
            <a:pPr algn="ctr"/>
            <a:r>
              <a:rPr lang="it-IT" sz="2800" b="1" dirty="0">
                <a:solidFill>
                  <a:srgbClr val="25999D"/>
                </a:solidFill>
                <a:latin typeface="Tw Cen MT" panose="020B0602020104020603" pitchFamily="34" charset="0"/>
                <a:ea typeface="Optima" panose="02020500000000000000" pitchFamily="18" charset="0"/>
                <a:cs typeface="Optima" panose="02020500000000000000" pitchFamily="18" charset="0"/>
              </a:rPr>
              <a:t>ENI  </a:t>
            </a:r>
          </a:p>
          <a:p>
            <a:pPr algn="ctr"/>
            <a:endParaRPr lang="it-IT" sz="2800" b="1" dirty="0">
              <a:solidFill>
                <a:srgbClr val="25999D"/>
              </a:solidFill>
              <a:latin typeface="Tw Cen MT" panose="020B0602020104020603" pitchFamily="34" charset="0"/>
              <a:ea typeface="Optima" panose="02020500000000000000" pitchFamily="18" charset="0"/>
              <a:cs typeface="Optima" panose="02020500000000000000" pitchFamily="18" charset="0"/>
            </a:endParaRPr>
          </a:p>
          <a:p>
            <a:pPr algn="ctr"/>
            <a:r>
              <a:rPr lang="it-IT" sz="2800" b="1" dirty="0">
                <a:solidFill>
                  <a:srgbClr val="25999D"/>
                </a:solidFill>
                <a:latin typeface="Tw Cen MT" panose="020B0602020104020603" pitchFamily="34" charset="0"/>
                <a:ea typeface="Optima" panose="02020500000000000000" pitchFamily="18" charset="0"/>
                <a:cs typeface="Optima" panose="02020500000000000000" pitchFamily="18" charset="0"/>
              </a:rPr>
              <a:t>Roma, 26 marzo 2026 </a:t>
            </a:r>
          </a:p>
          <a:p>
            <a:pPr algn="ctr"/>
            <a:r>
              <a:rPr lang="it-IT" sz="2800" b="1" dirty="0">
                <a:solidFill>
                  <a:srgbClr val="25999D"/>
                </a:solidFill>
                <a:latin typeface="Tw Cen MT" panose="020B0602020104020603" pitchFamily="34" charset="0"/>
                <a:ea typeface="Optima" panose="02020500000000000000" pitchFamily="18" charset="0"/>
                <a:cs typeface="Optima" panose="02020500000000000000" pitchFamily="18" charset="0"/>
              </a:rPr>
              <a:t>Ignazio La Candia </a:t>
            </a:r>
          </a:p>
        </p:txBody>
      </p:sp>
    </p:spTree>
    <p:extLst>
      <p:ext uri="{BB962C8B-B14F-4D97-AF65-F5344CB8AC3E}">
        <p14:creationId xmlns:p14="http://schemas.microsoft.com/office/powerpoint/2010/main" val="3773396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AEAAD-F222-EAF5-2F46-0074AFDA0142}"/>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92F9D4F7-38E7-8399-EF30-81EBF68CACB9}"/>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10</a:t>
            </a:fld>
            <a:endParaRPr lang="it-IT" b="0" dirty="0"/>
          </a:p>
        </p:txBody>
      </p:sp>
      <p:cxnSp>
        <p:nvCxnSpPr>
          <p:cNvPr id="15" name="Connettore 1 15">
            <a:extLst>
              <a:ext uri="{FF2B5EF4-FFF2-40B4-BE49-F238E27FC236}">
                <a16:creationId xmlns:a16="http://schemas.microsoft.com/office/drawing/2014/main" id="{8546FB37-51CB-24EA-E6B7-09EAB1C18E49}"/>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05C49FA1-0E7B-A8A8-913E-71A33E4359A4}"/>
              </a:ext>
            </a:extLst>
          </p:cNvPr>
          <p:cNvSpPr txBox="1"/>
          <p:nvPr/>
        </p:nvSpPr>
        <p:spPr>
          <a:xfrm>
            <a:off x="827584" y="1196752"/>
            <a:ext cx="8064896" cy="5016758"/>
          </a:xfrm>
          <a:prstGeom prst="rect">
            <a:avLst/>
          </a:prstGeom>
          <a:noFill/>
        </p:spPr>
        <p:txBody>
          <a:bodyPr wrap="square" rtlCol="0">
            <a:spAutoFit/>
          </a:bodyPr>
          <a:lstStyle/>
          <a:p>
            <a:pPr marL="285750" indent="-285750" algn="just">
              <a:buFont typeface="Wingdings" panose="05000000000000000000" pitchFamily="2" charset="2"/>
              <a:buChar char="q"/>
            </a:pPr>
            <a:r>
              <a:rPr lang="it-IT" sz="1600" dirty="0">
                <a:latin typeface="Tw Cen MT" panose="020B0602020104020603" pitchFamily="34" charset="0"/>
                <a:ea typeface="Calibri" panose="020F0502020204030204" pitchFamily="34" charset="0"/>
                <a:cs typeface="Calibri" panose="020F0502020204030204" pitchFamily="34" charset="0"/>
              </a:rPr>
              <a:t>Procedura - Comunicazioni al GSE</a:t>
            </a: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r>
              <a:rPr lang="it-IT" sz="1600" b="1" u="sng" dirty="0">
                <a:latin typeface="Tw Cen MT" panose="020B0602020104020603" pitchFamily="34" charset="0"/>
                <a:ea typeface="Calibri" panose="020F0502020204030204" pitchFamily="34" charset="0"/>
                <a:cs typeface="Calibri" panose="020F0502020204030204" pitchFamily="34" charset="0"/>
              </a:rPr>
              <a:t>Comunicazione preventiva</a:t>
            </a:r>
            <a:r>
              <a:rPr lang="it-IT" sz="1600" b="1" dirty="0">
                <a:latin typeface="Tw Cen MT" panose="020B0602020104020603" pitchFamily="34" charset="0"/>
                <a:ea typeface="Calibri" panose="020F0502020204030204" pitchFamily="34" charset="0"/>
                <a:cs typeface="Calibri" panose="020F0502020204030204" pitchFamily="34" charset="0"/>
              </a:rPr>
              <a:t>: </a:t>
            </a:r>
            <a:r>
              <a:rPr lang="it-IT" sz="1600" dirty="0">
                <a:latin typeface="Tw Cen MT" panose="020B0602020104020603" pitchFamily="34" charset="0"/>
                <a:ea typeface="Calibri" panose="020F0502020204030204" pitchFamily="34" charset="0"/>
                <a:cs typeface="Calibri" panose="020F0502020204030204" pitchFamily="34" charset="0"/>
              </a:rPr>
              <a:t>tipologia e importo degli investimenti. Entro 10 giorni dal rilascio della ricevuta, il GSE comunica l’esito positivo delle verifiche ovvero la non ammissibilità</a:t>
            </a: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r>
              <a:rPr lang="it-IT" sz="1600" b="1" u="sng" dirty="0">
                <a:latin typeface="Tw Cen MT" panose="020B0602020104020603" pitchFamily="34" charset="0"/>
                <a:ea typeface="Calibri" panose="020F0502020204030204" pitchFamily="34" charset="0"/>
                <a:cs typeface="Calibri" panose="020F0502020204030204" pitchFamily="34" charset="0"/>
              </a:rPr>
              <a:t>Comunicazione di conferma con acconto</a:t>
            </a:r>
            <a:r>
              <a:rPr lang="it-IT" sz="1600" b="1" dirty="0">
                <a:latin typeface="Tw Cen MT" panose="020B0602020104020603" pitchFamily="34" charset="0"/>
                <a:ea typeface="Calibri" panose="020F0502020204030204" pitchFamily="34" charset="0"/>
                <a:cs typeface="Calibri" panose="020F0502020204030204" pitchFamily="34" charset="0"/>
              </a:rPr>
              <a:t>: </a:t>
            </a:r>
            <a:r>
              <a:rPr lang="it-IT" sz="1600" dirty="0">
                <a:latin typeface="Tw Cen MT" panose="020B0602020104020603" pitchFamily="34" charset="0"/>
                <a:ea typeface="Calibri" panose="020F0502020204030204" pitchFamily="34" charset="0"/>
                <a:cs typeface="Calibri" panose="020F0502020204030204" pitchFamily="34" charset="0"/>
              </a:rPr>
              <a:t>entro 60 giorni dalla ricevuta di esito positivo, si trasmettono i dati dell’acconto pagato al fornitore almeno pari al </a:t>
            </a:r>
            <a:r>
              <a:rPr lang="it-IT" sz="1600" b="1" dirty="0">
                <a:latin typeface="Tw Cen MT" panose="020B0602020104020603" pitchFamily="34" charset="0"/>
                <a:ea typeface="Calibri" panose="020F0502020204030204" pitchFamily="34" charset="0"/>
                <a:cs typeface="Calibri" panose="020F0502020204030204" pitchFamily="34" charset="0"/>
              </a:rPr>
              <a:t>20% </a:t>
            </a:r>
            <a:r>
              <a:rPr lang="it-IT" sz="1600" dirty="0">
                <a:latin typeface="Tw Cen MT" panose="020B0602020104020603" pitchFamily="34" charset="0"/>
                <a:ea typeface="Calibri" panose="020F0502020204030204" pitchFamily="34" charset="0"/>
                <a:cs typeface="Calibri" panose="020F0502020204030204" pitchFamily="34" charset="0"/>
              </a:rPr>
              <a:t>del</a:t>
            </a:r>
            <a:r>
              <a:rPr lang="it-IT" sz="1600" b="1" dirty="0">
                <a:latin typeface="Tw Cen MT" panose="020B0602020104020603" pitchFamily="34" charset="0"/>
                <a:ea typeface="Calibri" panose="020F0502020204030204" pitchFamily="34" charset="0"/>
                <a:cs typeface="Calibri" panose="020F0502020204030204" pitchFamily="34" charset="0"/>
              </a:rPr>
              <a:t> costo</a:t>
            </a:r>
          </a:p>
          <a:p>
            <a:pPr marL="342900" indent="-342900" algn="just">
              <a:buFont typeface="+mj-lt"/>
              <a:buAutoNum type="arabicPeriod"/>
            </a:pPr>
            <a:endParaRPr lang="it-IT" sz="1600" b="1"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r>
              <a:rPr lang="it-IT" sz="1600" b="1" u="sng" dirty="0">
                <a:latin typeface="Tw Cen MT" panose="020B0602020104020603" pitchFamily="34" charset="0"/>
                <a:ea typeface="Calibri" panose="020F0502020204030204" pitchFamily="34" charset="0"/>
                <a:cs typeface="Calibri" panose="020F0502020204030204" pitchFamily="34" charset="0"/>
              </a:rPr>
              <a:t>Comunicazione di completamento</a:t>
            </a:r>
            <a:r>
              <a:rPr lang="it-IT" sz="1600" b="1" dirty="0">
                <a:latin typeface="Tw Cen MT" panose="020B0602020104020603" pitchFamily="34" charset="0"/>
                <a:ea typeface="Calibri" panose="020F0502020204030204" pitchFamily="34" charset="0"/>
                <a:cs typeface="Calibri" panose="020F0502020204030204" pitchFamily="34" charset="0"/>
              </a:rPr>
              <a:t>: </a:t>
            </a:r>
            <a:r>
              <a:rPr lang="it-IT" sz="1600" dirty="0">
                <a:latin typeface="Tw Cen MT" panose="020B0602020104020603" pitchFamily="34" charset="0"/>
                <a:ea typeface="Calibri" panose="020F0502020204030204" pitchFamily="34" charset="0"/>
                <a:cs typeface="Calibri" panose="020F0502020204030204" pitchFamily="34" charset="0"/>
              </a:rPr>
              <a:t>ad investimenti effettuati (non oltre il 15/11/2028), comunicazione finale corredata dalla attestazione di possesso delle certificazioni richieste</a:t>
            </a: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889C3DBB-02C0-2844-B7A5-04756899F50C}"/>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spTree>
    <p:extLst>
      <p:ext uri="{BB962C8B-B14F-4D97-AF65-F5344CB8AC3E}">
        <p14:creationId xmlns:p14="http://schemas.microsoft.com/office/powerpoint/2010/main" val="118906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C48C77-BCF1-14FC-515A-F3E0304D0A00}"/>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0A3B61F4-9872-AB4B-DE67-5CF059FCBF6E}"/>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11</a:t>
            </a:fld>
            <a:endParaRPr lang="it-IT" b="0" dirty="0"/>
          </a:p>
        </p:txBody>
      </p:sp>
      <p:cxnSp>
        <p:nvCxnSpPr>
          <p:cNvPr id="15" name="Connettore 1 15">
            <a:extLst>
              <a:ext uri="{FF2B5EF4-FFF2-40B4-BE49-F238E27FC236}">
                <a16:creationId xmlns:a16="http://schemas.microsoft.com/office/drawing/2014/main" id="{CF306416-1DE2-927E-0F47-5BB899C559AE}"/>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FAF6591C-1B3D-2119-4CAC-53851913513D}"/>
              </a:ext>
            </a:extLst>
          </p:cNvPr>
          <p:cNvSpPr txBox="1"/>
          <p:nvPr/>
        </p:nvSpPr>
        <p:spPr>
          <a:xfrm>
            <a:off x="827584" y="1196752"/>
            <a:ext cx="8064896" cy="4770537"/>
          </a:xfrm>
          <a:prstGeom prst="rect">
            <a:avLst/>
          </a:prstGeom>
          <a:noFill/>
        </p:spPr>
        <p:txBody>
          <a:bodyPr wrap="square" rtlCol="0">
            <a:spAutoFit/>
          </a:bodyPr>
          <a:lstStyle/>
          <a:p>
            <a:pPr marL="285750" indent="-285750" algn="just">
              <a:buFont typeface="Wingdings" panose="05000000000000000000" pitchFamily="2" charset="2"/>
              <a:buChar char="q"/>
            </a:pPr>
            <a:r>
              <a:rPr lang="it-IT" sz="1600" dirty="0">
                <a:latin typeface="Tw Cen MT" panose="020B0602020104020603" pitchFamily="34" charset="0"/>
                <a:ea typeface="Calibri" panose="020F0502020204030204" pitchFamily="34" charset="0"/>
                <a:cs typeface="Calibri" panose="020F0502020204030204" pitchFamily="34" charset="0"/>
              </a:rPr>
              <a:t>Documentazione e certificazioni</a:t>
            </a: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r>
              <a:rPr lang="it-IT" sz="1600" b="1" dirty="0">
                <a:latin typeface="Tw Cen MT" panose="020B0602020104020603" pitchFamily="34" charset="0"/>
                <a:ea typeface="Calibri" panose="020F0502020204030204" pitchFamily="34" charset="0"/>
                <a:cs typeface="Calibri" panose="020F0502020204030204" pitchFamily="34" charset="0"/>
              </a:rPr>
              <a:t>Perizia tecnica</a:t>
            </a:r>
            <a:r>
              <a:rPr lang="it-IT" sz="1600" dirty="0">
                <a:latin typeface="Tw Cen MT" panose="020B0602020104020603" pitchFamily="34" charset="0"/>
                <a:ea typeface="Calibri" panose="020F0502020204030204" pitchFamily="34" charset="0"/>
                <a:cs typeface="Calibri" panose="020F0502020204030204" pitchFamily="34" charset="0"/>
              </a:rPr>
              <a:t>: attesta la conformità dei beni alle caratteristiche tecniche richieste e l’interconnessione (fino a 300 mila Euro possibile autocertificazione)</a:t>
            </a: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r>
              <a:rPr lang="it-IT" sz="1600" b="1" dirty="0">
                <a:latin typeface="Tw Cen MT" panose="020B0602020104020603" pitchFamily="34" charset="0"/>
                <a:ea typeface="Calibri" panose="020F0502020204030204" pitchFamily="34" charset="0"/>
                <a:cs typeface="Calibri" panose="020F0502020204030204" pitchFamily="34" charset="0"/>
              </a:rPr>
              <a:t>Documentazione di origine</a:t>
            </a:r>
            <a:r>
              <a:rPr lang="it-IT" sz="1600" dirty="0">
                <a:latin typeface="Tw Cen MT" panose="020B0602020104020603" pitchFamily="34" charset="0"/>
                <a:ea typeface="Calibri" panose="020F0502020204030204" pitchFamily="34" charset="0"/>
                <a:cs typeface="Calibri" panose="020F0502020204030204" pitchFamily="34" charset="0"/>
              </a:rPr>
              <a:t>: attesta la produzione del bene nella UE o nel SEE</a:t>
            </a: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r>
              <a:rPr lang="it-IT" sz="1600" b="1" dirty="0">
                <a:latin typeface="Tw Cen MT" panose="020B0602020104020603" pitchFamily="34" charset="0"/>
                <a:ea typeface="Calibri" panose="020F0502020204030204" pitchFamily="34" charset="0"/>
                <a:cs typeface="Calibri" panose="020F0502020204030204" pitchFamily="34" charset="0"/>
              </a:rPr>
              <a:t>Certificazione contabile</a:t>
            </a:r>
            <a:r>
              <a:rPr lang="it-IT" sz="1600" dirty="0">
                <a:latin typeface="Tw Cen MT" panose="020B0602020104020603" pitchFamily="34" charset="0"/>
                <a:ea typeface="Calibri" panose="020F0502020204030204" pitchFamily="34" charset="0"/>
                <a:cs typeface="Calibri" panose="020F0502020204030204" pitchFamily="34" charset="0"/>
              </a:rPr>
              <a:t>: attesta la conformità ai documenti contabili da parte del revisore legale</a:t>
            </a: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b="1"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D61248C8-5C9D-45A7-060D-BC0A3884E16C}"/>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spTree>
    <p:extLst>
      <p:ext uri="{BB962C8B-B14F-4D97-AF65-F5344CB8AC3E}">
        <p14:creationId xmlns:p14="http://schemas.microsoft.com/office/powerpoint/2010/main" val="3558894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8F2422-2998-3C2E-5595-FEF49D257696}"/>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BEF9A6CE-C273-3D6F-FF66-155C4B71291F}"/>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12</a:t>
            </a:fld>
            <a:endParaRPr lang="it-IT" b="0" dirty="0"/>
          </a:p>
        </p:txBody>
      </p:sp>
      <p:cxnSp>
        <p:nvCxnSpPr>
          <p:cNvPr id="15" name="Connettore 1 15">
            <a:extLst>
              <a:ext uri="{FF2B5EF4-FFF2-40B4-BE49-F238E27FC236}">
                <a16:creationId xmlns:a16="http://schemas.microsoft.com/office/drawing/2014/main" id="{382761DD-AA14-ED55-82A4-5B667BF1006A}"/>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83A86C8B-2E14-F512-938A-79B5CA43C79B}"/>
              </a:ext>
            </a:extLst>
          </p:cNvPr>
          <p:cNvSpPr txBox="1"/>
          <p:nvPr/>
        </p:nvSpPr>
        <p:spPr>
          <a:xfrm>
            <a:off x="827584" y="1196752"/>
            <a:ext cx="8064896" cy="4278094"/>
          </a:xfrm>
          <a:prstGeom prst="rect">
            <a:avLst/>
          </a:prstGeom>
          <a:noFill/>
        </p:spPr>
        <p:txBody>
          <a:bodyPr wrap="square" rtlCol="0">
            <a:spAutoFit/>
          </a:bodyPr>
          <a:lstStyle/>
          <a:p>
            <a:pPr marL="285750" indent="-285750" algn="just">
              <a:buFont typeface="Wingdings" panose="05000000000000000000" pitchFamily="2" charset="2"/>
              <a:buChar char="q"/>
            </a:pPr>
            <a:r>
              <a:rPr lang="it-IT" sz="1600" dirty="0">
                <a:latin typeface="Tw Cen MT" panose="020B0602020104020603" pitchFamily="34" charset="0"/>
                <a:ea typeface="Calibri" panose="020F0502020204030204" pitchFamily="34" charset="0"/>
                <a:cs typeface="Calibri" panose="020F0502020204030204" pitchFamily="34" charset="0"/>
              </a:rPr>
              <a:t>Osservazioni </a:t>
            </a: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Courier New" panose="02070309020205020404" pitchFamily="49" charset="0"/>
              <a:buChar char="o"/>
            </a:pPr>
            <a:r>
              <a:rPr lang="it-IT" sz="1600" dirty="0">
                <a:latin typeface="Tw Cen MT" panose="020B0602020104020603" pitchFamily="34" charset="0"/>
                <a:ea typeface="Calibri" panose="020F0502020204030204" pitchFamily="34" charset="0"/>
                <a:cs typeface="Calibri" panose="020F0502020204030204" pitchFamily="34" charset="0"/>
              </a:rPr>
              <a:t>L’iper-ammortamento </a:t>
            </a:r>
            <a:r>
              <a:rPr lang="it-IT" sz="1600" b="1" dirty="0">
                <a:latin typeface="Tw Cen MT" panose="020B0602020104020603" pitchFamily="34" charset="0"/>
                <a:ea typeface="Calibri" panose="020F0502020204030204" pitchFamily="34" charset="0"/>
                <a:cs typeface="Calibri" panose="020F0502020204030204" pitchFamily="34" charset="0"/>
              </a:rPr>
              <a:t>non ha riflessi contabili specifici</a:t>
            </a:r>
            <a:r>
              <a:rPr lang="it-IT" sz="1600" dirty="0">
                <a:latin typeface="Tw Cen MT" panose="020B0602020104020603" pitchFamily="34" charset="0"/>
                <a:ea typeface="Calibri" panose="020F0502020204030204" pitchFamily="34" charset="0"/>
                <a:cs typeface="Calibri" panose="020F0502020204030204" pitchFamily="34" charset="0"/>
              </a:rPr>
              <a:t>. La deduzione riduce l’imponibile IRES del singolo esercizio e si traduce in un minor importo di imposte correnti, e in un correlato minor debito tributario </a:t>
            </a:r>
          </a:p>
          <a:p>
            <a:pPr marL="342900" indent="-342900" algn="just">
              <a:buFont typeface="Courier New" panose="02070309020205020404" pitchFamily="49" charset="0"/>
              <a:buChar char="o"/>
            </a:pPr>
            <a:endParaRPr lang="it-IT" sz="1600" b="1"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Courier New" panose="02070309020205020404" pitchFamily="49" charset="0"/>
              <a:buChar char="o"/>
            </a:pPr>
            <a:endParaRPr lang="it-IT" sz="1600" b="1"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Courier New" panose="02070309020205020404" pitchFamily="49" charset="0"/>
              <a:buChar char="o"/>
            </a:pPr>
            <a:r>
              <a:rPr lang="it-IT" sz="1600" b="1" dirty="0">
                <a:latin typeface="Tw Cen MT" panose="020B0602020104020603" pitchFamily="34" charset="0"/>
                <a:ea typeface="Calibri" panose="020F0502020204030204" pitchFamily="34" charset="0"/>
                <a:cs typeface="Calibri" panose="020F0502020204030204" pitchFamily="34" charset="0"/>
              </a:rPr>
              <a:t>NOTA BENE</a:t>
            </a:r>
            <a:r>
              <a:rPr lang="it-IT" sz="1600" dirty="0">
                <a:latin typeface="Tw Cen MT" panose="020B0602020104020603" pitchFamily="34" charset="0"/>
                <a:ea typeface="Calibri" panose="020F0502020204030204" pitchFamily="34" charset="0"/>
                <a:cs typeface="Calibri" panose="020F0502020204030204" pitchFamily="34" charset="0"/>
              </a:rPr>
              <a:t>: nel caso di esercizio in perdita fiscale, l’iper-ammortamento </a:t>
            </a:r>
            <a:r>
              <a:rPr lang="it-IT" sz="1600" b="1" dirty="0">
                <a:latin typeface="Tw Cen MT" panose="020B0602020104020603" pitchFamily="34" charset="0"/>
                <a:ea typeface="Calibri" panose="020F0502020204030204" pitchFamily="34" charset="0"/>
                <a:cs typeface="Calibri" panose="020F0502020204030204" pitchFamily="34" charset="0"/>
              </a:rPr>
              <a:t>accresce</a:t>
            </a:r>
            <a:r>
              <a:rPr lang="it-IT" sz="1600" dirty="0">
                <a:latin typeface="Tw Cen MT" panose="020B0602020104020603" pitchFamily="34" charset="0"/>
                <a:ea typeface="Calibri" panose="020F0502020204030204" pitchFamily="34" charset="0"/>
                <a:cs typeface="Calibri" panose="020F0502020204030204" pitchFamily="34" charset="0"/>
              </a:rPr>
              <a:t> il risultato negativo riportabile a nuovo</a:t>
            </a:r>
          </a:p>
          <a:p>
            <a:pPr marL="342900" indent="-34290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Courier New" panose="02070309020205020404" pitchFamily="49" charset="0"/>
              <a:buChar char="o"/>
            </a:pPr>
            <a:r>
              <a:rPr lang="it-IT" sz="1600" dirty="0">
                <a:latin typeface="Tw Cen MT" panose="020B0602020104020603" pitchFamily="34" charset="0"/>
                <a:ea typeface="Calibri" panose="020F0502020204030204" pitchFamily="34" charset="0"/>
                <a:cs typeface="Calibri" panose="020F0502020204030204" pitchFamily="34" charset="0"/>
              </a:rPr>
              <a:t>Acconti di imposta: nel calcolo dell’acconto (previsionale) del periodo di imposta in corso al 31 dicembre 2026 </a:t>
            </a:r>
            <a:r>
              <a:rPr lang="it-IT" sz="1600" b="1" dirty="0">
                <a:latin typeface="Tw Cen MT" panose="020B0602020104020603" pitchFamily="34" charset="0"/>
                <a:ea typeface="Calibri" panose="020F0502020204030204" pitchFamily="34" charset="0"/>
                <a:cs typeface="Calibri" panose="020F0502020204030204" pitchFamily="34" charset="0"/>
              </a:rPr>
              <a:t>non si tiene conto </a:t>
            </a:r>
            <a:r>
              <a:rPr lang="it-IT" sz="1600" dirty="0">
                <a:latin typeface="Tw Cen MT" panose="020B0602020104020603" pitchFamily="34" charset="0"/>
                <a:ea typeface="Calibri" panose="020F0502020204030204" pitchFamily="34" charset="0"/>
                <a:cs typeface="Calibri" panose="020F0502020204030204" pitchFamily="34" charset="0"/>
              </a:rPr>
              <a:t>(in via anticipata) del </a:t>
            </a:r>
            <a:r>
              <a:rPr lang="it-IT" sz="1600" b="1" dirty="0">
                <a:latin typeface="Tw Cen MT" panose="020B0602020104020603" pitchFamily="34" charset="0"/>
                <a:ea typeface="Calibri" panose="020F0502020204030204" pitchFamily="34" charset="0"/>
                <a:cs typeface="Calibri" panose="020F0502020204030204" pitchFamily="34" charset="0"/>
              </a:rPr>
              <a:t>minor imponibile </a:t>
            </a:r>
            <a:r>
              <a:rPr lang="it-IT" sz="1600" dirty="0">
                <a:latin typeface="Tw Cen MT" panose="020B0602020104020603" pitchFamily="34" charset="0"/>
                <a:ea typeface="Calibri" panose="020F0502020204030204" pitchFamily="34" charset="0"/>
                <a:cs typeface="Calibri" panose="020F0502020204030204" pitchFamily="34" charset="0"/>
              </a:rPr>
              <a:t>che potrebbe determinarsi a consuntivo per effetto delle deduzioni maggiorate</a:t>
            </a: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B5ECC111-61B9-5BA8-3177-7F0A80E69739}"/>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spTree>
    <p:extLst>
      <p:ext uri="{BB962C8B-B14F-4D97-AF65-F5344CB8AC3E}">
        <p14:creationId xmlns:p14="http://schemas.microsoft.com/office/powerpoint/2010/main" val="2690530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CF732-487B-AB9D-DA99-EA2A3BD9DFF1}"/>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8230D067-815D-0B20-2746-8D22ADB1789A}"/>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13</a:t>
            </a:fld>
            <a:endParaRPr lang="it-IT" b="0" dirty="0"/>
          </a:p>
        </p:txBody>
      </p:sp>
      <p:cxnSp>
        <p:nvCxnSpPr>
          <p:cNvPr id="15" name="Connettore 1 15">
            <a:extLst>
              <a:ext uri="{FF2B5EF4-FFF2-40B4-BE49-F238E27FC236}">
                <a16:creationId xmlns:a16="http://schemas.microsoft.com/office/drawing/2014/main" id="{C862665F-0E24-DA2B-68C6-4DDD87E0C8A2}"/>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00E60A49-496A-E704-DA83-27589DCA2E37}"/>
              </a:ext>
            </a:extLst>
          </p:cNvPr>
          <p:cNvSpPr txBox="1"/>
          <p:nvPr/>
        </p:nvSpPr>
        <p:spPr>
          <a:xfrm>
            <a:off x="827584" y="1196752"/>
            <a:ext cx="7855844" cy="3539430"/>
          </a:xfrm>
          <a:prstGeom prst="rect">
            <a:avLst/>
          </a:prstGeom>
          <a:noFill/>
        </p:spPr>
        <p:txBody>
          <a:bodyPr wrap="square" rtlCol="0">
            <a:spAutoFit/>
          </a:bodyPr>
          <a:lstStyle/>
          <a:p>
            <a:pPr marL="285750" indent="-285750" algn="just">
              <a:buFont typeface="Wingdings" panose="05000000000000000000" pitchFamily="2" charset="2"/>
              <a:buChar char="q"/>
            </a:pPr>
            <a:r>
              <a:rPr lang="it-IT" sz="1600" dirty="0">
                <a:latin typeface="Tw Cen MT" panose="020B0602020104020603" pitchFamily="34" charset="0"/>
                <a:ea typeface="Calibri" panose="020F0502020204030204" pitchFamily="34" charset="0"/>
                <a:cs typeface="Calibri" panose="020F0502020204030204" pitchFamily="34" charset="0"/>
              </a:rPr>
              <a:t>Osservazioni </a:t>
            </a: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Courier New" panose="02070309020205020404" pitchFamily="49" charset="0"/>
              <a:buChar char="o"/>
            </a:pPr>
            <a:r>
              <a:rPr lang="it-IT" sz="1600" b="1" dirty="0">
                <a:latin typeface="Tw Cen MT" panose="020B0602020104020603" pitchFamily="34" charset="0"/>
                <a:ea typeface="Calibri" panose="020F0502020204030204" pitchFamily="34" charset="0"/>
                <a:cs typeface="Calibri" panose="020F0502020204030204" pitchFamily="34" charset="0"/>
              </a:rPr>
              <a:t>Operazioni straordinarie </a:t>
            </a:r>
            <a:r>
              <a:rPr lang="it-IT" sz="1600" dirty="0">
                <a:latin typeface="Tw Cen MT" panose="020B0602020104020603" pitchFamily="34" charset="0"/>
                <a:ea typeface="Calibri" panose="020F0502020204030204" pitchFamily="34" charset="0"/>
                <a:cs typeface="Calibri" panose="020F0502020204030204" pitchFamily="34" charset="0"/>
              </a:rPr>
              <a:t> (Circolare AdE, n. 8/E/2019)  </a:t>
            </a:r>
          </a:p>
          <a:p>
            <a:pPr marL="342900" indent="-34290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r>
              <a:rPr lang="it-IT" sz="1600" dirty="0">
                <a:latin typeface="Tw Cen MT" panose="020B0602020104020603" pitchFamily="34" charset="0"/>
                <a:ea typeface="Calibri" panose="020F0502020204030204" pitchFamily="34" charset="0"/>
                <a:cs typeface="Calibri" panose="020F0502020204030204" pitchFamily="34" charset="0"/>
              </a:rPr>
              <a:t>Il mutamento della titolarità di un'azienda (o di un ramo d'azienda) che contiene uno o più beni agevolati </a:t>
            </a:r>
            <a:r>
              <a:rPr lang="it-IT" sz="1600" b="1" dirty="0">
                <a:latin typeface="Tw Cen MT" panose="020B0602020104020603" pitchFamily="34" charset="0"/>
                <a:ea typeface="Calibri" panose="020F0502020204030204" pitchFamily="34" charset="0"/>
                <a:cs typeface="Calibri" panose="020F0502020204030204" pitchFamily="34" charset="0"/>
              </a:rPr>
              <a:t>non comporta il venir meno </a:t>
            </a:r>
            <a:r>
              <a:rPr lang="it-IT" sz="1600" dirty="0">
                <a:latin typeface="Tw Cen MT" panose="020B0602020104020603" pitchFamily="34" charset="0"/>
                <a:ea typeface="Calibri" panose="020F0502020204030204" pitchFamily="34" charset="0"/>
                <a:cs typeface="Calibri" panose="020F0502020204030204" pitchFamily="34" charset="0"/>
              </a:rPr>
              <a:t>dell'iper-ammortamento, la cui fruizione continuerà in </a:t>
            </a:r>
            <a:r>
              <a:rPr lang="it-IT" sz="1600" b="1" dirty="0">
                <a:latin typeface="Tw Cen MT" panose="020B0602020104020603" pitchFamily="34" charset="0"/>
                <a:ea typeface="Calibri" panose="020F0502020204030204" pitchFamily="34" charset="0"/>
                <a:cs typeface="Calibri" panose="020F0502020204030204" pitchFamily="34" charset="0"/>
              </a:rPr>
              <a:t>capo all'avente causa</a:t>
            </a:r>
            <a:r>
              <a:rPr lang="it-IT" sz="1600" dirty="0">
                <a:latin typeface="Tw Cen MT" panose="020B0602020104020603" pitchFamily="34" charset="0"/>
                <a:ea typeface="Calibri" panose="020F0502020204030204" pitchFamily="34" charset="0"/>
                <a:cs typeface="Calibri" panose="020F0502020204030204" pitchFamily="34" charset="0"/>
              </a:rPr>
              <a:t>, secondo le regole, i costi e la dinamica temporale originariamente determinati in capo al dante causa, </a:t>
            </a:r>
            <a:r>
              <a:rPr lang="it-IT" sz="1600" b="1" dirty="0">
                <a:latin typeface="Tw Cen MT" panose="020B0602020104020603" pitchFamily="34" charset="0"/>
                <a:ea typeface="Calibri" panose="020F0502020204030204" pitchFamily="34" charset="0"/>
                <a:cs typeface="Calibri" panose="020F0502020204030204" pitchFamily="34" charset="0"/>
              </a:rPr>
              <a:t>indipendentemente dal sopravvenuto cambiamento di proprietà del complesso aziendale</a:t>
            </a:r>
            <a:r>
              <a:rPr lang="it-IT" sz="1600" dirty="0">
                <a:latin typeface="Tw Cen MT" panose="020B0602020104020603" pitchFamily="34" charset="0"/>
                <a:ea typeface="Calibri" panose="020F0502020204030204" pitchFamily="34" charset="0"/>
                <a:cs typeface="Calibri" panose="020F0502020204030204" pitchFamily="34" charset="0"/>
              </a:rPr>
              <a:t> </a:t>
            </a: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0D675BC6-EEB2-9FE2-FE1C-5040B55E1C9F}"/>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pic>
        <p:nvPicPr>
          <p:cNvPr id="2" name="Immagine 1">
            <a:extLst>
              <a:ext uri="{FF2B5EF4-FFF2-40B4-BE49-F238E27FC236}">
                <a16:creationId xmlns:a16="http://schemas.microsoft.com/office/drawing/2014/main" id="{31963ACF-7E83-A53D-21CD-52D4AC765E50}"/>
              </a:ext>
            </a:extLst>
          </p:cNvPr>
          <p:cNvPicPr>
            <a:picLocks noChangeAspect="1"/>
          </p:cNvPicPr>
          <p:nvPr/>
        </p:nvPicPr>
        <p:blipFill>
          <a:blip r:embed="rId2"/>
          <a:stretch>
            <a:fillRect/>
          </a:stretch>
        </p:blipFill>
        <p:spPr>
          <a:xfrm>
            <a:off x="4554509" y="2852503"/>
            <a:ext cx="548688" cy="227927"/>
          </a:xfrm>
          <a:prstGeom prst="rect">
            <a:avLst/>
          </a:prstGeom>
        </p:spPr>
      </p:pic>
    </p:spTree>
    <p:extLst>
      <p:ext uri="{BB962C8B-B14F-4D97-AF65-F5344CB8AC3E}">
        <p14:creationId xmlns:p14="http://schemas.microsoft.com/office/powerpoint/2010/main" val="4261954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477FF-843F-198D-0964-D6B92AF7DA58}"/>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BF6C3ED2-69AA-754A-FBA0-EB4582666B72}"/>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14</a:t>
            </a:fld>
            <a:endParaRPr lang="it-IT" b="0" dirty="0"/>
          </a:p>
        </p:txBody>
      </p:sp>
      <p:cxnSp>
        <p:nvCxnSpPr>
          <p:cNvPr id="15" name="Connettore 1 15">
            <a:extLst>
              <a:ext uri="{FF2B5EF4-FFF2-40B4-BE49-F238E27FC236}">
                <a16:creationId xmlns:a16="http://schemas.microsoft.com/office/drawing/2014/main" id="{46E45A0F-9946-BFBA-A4C1-7DDD34971633}"/>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0DD7E32F-DC0D-95B2-DDF7-7D16DB8E4358}"/>
              </a:ext>
            </a:extLst>
          </p:cNvPr>
          <p:cNvSpPr txBox="1"/>
          <p:nvPr/>
        </p:nvSpPr>
        <p:spPr>
          <a:xfrm>
            <a:off x="683568" y="693033"/>
            <a:ext cx="8316416" cy="5509200"/>
          </a:xfrm>
          <a:prstGeom prst="rect">
            <a:avLst/>
          </a:prstGeom>
          <a:noFill/>
        </p:spPr>
        <p:txBody>
          <a:bodyPr wrap="square" rtlCol="0">
            <a:spAutoFit/>
          </a:bodyPr>
          <a:lstStyle/>
          <a:p>
            <a:pPr marL="285750" indent="-285750" algn="just">
              <a:buFont typeface="Wingdings" panose="05000000000000000000" pitchFamily="2" charset="2"/>
              <a:buChar char="q"/>
            </a:pPr>
            <a:r>
              <a:rPr lang="it-IT" sz="1600" u="sng" dirty="0">
                <a:latin typeface="Tw Cen MT" panose="020B0602020104020603" pitchFamily="34" charset="0"/>
                <a:ea typeface="Calibri" panose="020F0502020204030204" pitchFamily="34" charset="0"/>
                <a:cs typeface="Calibri" panose="020F0502020204030204" pitchFamily="34" charset="0"/>
              </a:rPr>
              <a:t>Osservazioni </a:t>
            </a: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r>
              <a:rPr lang="it-IT" sz="1600" b="1" dirty="0">
                <a:latin typeface="Tw Cen MT" panose="020B0602020104020603" pitchFamily="34" charset="0"/>
                <a:ea typeface="Calibri" panose="020F0502020204030204" pitchFamily="34" charset="0"/>
                <a:cs typeface="Calibri" panose="020F0502020204030204" pitchFamily="34" charset="0"/>
              </a:rPr>
              <a:t>Beni agevolati: nella bozza di decreto ministeriale di attuazione trasmesso dal MIMIT al MEF</a:t>
            </a:r>
            <a:r>
              <a:rPr lang="it-IT" sz="1600" dirty="0">
                <a:latin typeface="Tw Cen MT" panose="020B0602020104020603" pitchFamily="34" charset="0"/>
                <a:ea typeface="Calibri" panose="020F0502020204030204" pitchFamily="34" charset="0"/>
                <a:cs typeface="Calibri" panose="020F0502020204030204" pitchFamily="34" charset="0"/>
              </a:rPr>
              <a:t> è previsto che rientrano nell’agevolazione anche i beni che hanno subito in tali Stati l’ultima trasformazione sostanziale</a:t>
            </a:r>
          </a:p>
          <a:p>
            <a:pPr marL="342900" indent="-342900" algn="just">
              <a:buFont typeface="+mj-lt"/>
              <a:buAutoNum type="arabicPeriod"/>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342900" indent="-342900" algn="just">
              <a:buFont typeface="+mj-lt"/>
              <a:buAutoNum type="arabicPeriod"/>
            </a:pPr>
            <a:r>
              <a:rPr lang="it-IT" sz="1600" b="1" dirty="0">
                <a:latin typeface="Tw Cen MT" panose="020B0602020104020603" pitchFamily="34" charset="0"/>
                <a:ea typeface="Calibri" panose="020F0502020204030204" pitchFamily="34" charset="0"/>
                <a:cs typeface="Calibri" panose="020F0502020204030204" pitchFamily="34" charset="0"/>
              </a:rPr>
              <a:t>Allegati IV e V</a:t>
            </a:r>
          </a:p>
          <a:p>
            <a:pPr marL="542925" indent="-276225" algn="just">
              <a:buFont typeface="Wingdings" panose="05000000000000000000" pitchFamily="2" charset="2"/>
              <a:buChar char="q"/>
            </a:pPr>
            <a:r>
              <a:rPr lang="it-IT" sz="1600" b="1" u="sng" dirty="0">
                <a:latin typeface="Tw Cen MT" panose="020B0602020104020603" pitchFamily="34" charset="0"/>
                <a:ea typeface="Calibri" panose="020F0502020204030204" pitchFamily="34" charset="0"/>
                <a:cs typeface="Calibri" panose="020F0502020204030204" pitchFamily="34" charset="0"/>
              </a:rPr>
              <a:t>beni materiali agevolabili</a:t>
            </a:r>
          </a:p>
          <a:p>
            <a:pPr marL="552450" indent="-285750" algn="just">
              <a:buFont typeface="Wingdings" panose="05000000000000000000" pitchFamily="2" charset="2"/>
              <a:buChar char="ü"/>
            </a:pPr>
            <a:r>
              <a:rPr lang="it-IT" sz="1600" b="1" dirty="0">
                <a:latin typeface="Tw Cen MT" panose="020B0602020104020603" pitchFamily="34" charset="0"/>
                <a:ea typeface="Calibri" panose="020F0502020204030204" pitchFamily="34" charset="0"/>
                <a:cs typeface="Calibri" panose="020F0502020204030204" pitchFamily="34" charset="0"/>
              </a:rPr>
              <a:t>sono state introdotte nuove tipologie, </a:t>
            </a:r>
            <a:r>
              <a:rPr lang="it-IT" sz="1600" dirty="0">
                <a:latin typeface="Tw Cen MT" panose="020B0602020104020603" pitchFamily="34" charset="0"/>
                <a:ea typeface="Calibri" panose="020F0502020204030204" pitchFamily="34" charset="0"/>
                <a:cs typeface="Calibri" panose="020F0502020204030204" pitchFamily="34" charset="0"/>
              </a:rPr>
              <a:t>quali le infrastrutture di calcolo per intelligenza artificiale e simulazione (</a:t>
            </a:r>
            <a:r>
              <a:rPr lang="it-IT" sz="1600" i="1" dirty="0">
                <a:latin typeface="Tw Cen MT" panose="020B0602020104020603" pitchFamily="34" charset="0"/>
                <a:ea typeface="Calibri" panose="020F0502020204030204" pitchFamily="34" charset="0"/>
                <a:cs typeface="Calibri" panose="020F0502020204030204" pitchFamily="34" charset="0"/>
              </a:rPr>
              <a:t>HPC, edge computing, workstation per machine learning</a:t>
            </a:r>
            <a:r>
              <a:rPr lang="it-IT" sz="1600" dirty="0">
                <a:latin typeface="Tw Cen MT" panose="020B0602020104020603" pitchFamily="34" charset="0"/>
                <a:ea typeface="Calibri" panose="020F0502020204030204" pitchFamily="34" charset="0"/>
                <a:cs typeface="Calibri" panose="020F0502020204030204" pitchFamily="34" charset="0"/>
              </a:rPr>
              <a:t>), le infrastrutture di connettività industriale (</a:t>
            </a:r>
            <a:r>
              <a:rPr lang="it-IT" sz="1600" i="1" dirty="0">
                <a:latin typeface="Tw Cen MT" panose="020B0602020104020603" pitchFamily="34" charset="0"/>
                <a:ea typeface="Calibri" panose="020F0502020204030204" pitchFamily="34" charset="0"/>
                <a:cs typeface="Calibri" panose="020F0502020204030204" pitchFamily="34" charset="0"/>
              </a:rPr>
              <a:t>reti 5G private, Wi-Fi 6/7 industriale, sistemi TSN</a:t>
            </a:r>
            <a:r>
              <a:rPr lang="it-IT" sz="1600" dirty="0">
                <a:latin typeface="Tw Cen MT" panose="020B0602020104020603" pitchFamily="34" charset="0"/>
                <a:ea typeface="Calibri" panose="020F0502020204030204" pitchFamily="34" charset="0"/>
                <a:cs typeface="Calibri" panose="020F0502020204030204" pitchFamily="34" charset="0"/>
              </a:rPr>
              <a:t>), le infrastrutture di </a:t>
            </a:r>
            <a:r>
              <a:rPr lang="it-IT" sz="1600" i="1" dirty="0">
                <a:latin typeface="Tw Cen MT" panose="020B0602020104020603" pitchFamily="34" charset="0"/>
                <a:ea typeface="Calibri" panose="020F0502020204030204" pitchFamily="34" charset="0"/>
                <a:cs typeface="Calibri" panose="020F0502020204030204" pitchFamily="34" charset="0"/>
              </a:rPr>
              <a:t>cybersecurity OT/IT </a:t>
            </a:r>
            <a:r>
              <a:rPr lang="it-IT" sz="1600" dirty="0">
                <a:latin typeface="Tw Cen MT" panose="020B0602020104020603" pitchFamily="34" charset="0"/>
                <a:ea typeface="Calibri" panose="020F0502020204030204" pitchFamily="34" charset="0"/>
                <a:cs typeface="Calibri" panose="020F0502020204030204" pitchFamily="34" charset="0"/>
              </a:rPr>
              <a:t>(</a:t>
            </a:r>
            <a:r>
              <a:rPr lang="it-IT" sz="1600" i="1" dirty="0">
                <a:latin typeface="Tw Cen MT" panose="020B0602020104020603" pitchFamily="34" charset="0"/>
                <a:ea typeface="Calibri" panose="020F0502020204030204" pitchFamily="34" charset="0"/>
                <a:cs typeface="Calibri" panose="020F0502020204030204" pitchFamily="34" charset="0"/>
              </a:rPr>
              <a:t>firewall industriali, IDS/IPS conformi IEC 62443</a:t>
            </a:r>
            <a:r>
              <a:rPr lang="it-IT" sz="1600" dirty="0">
                <a:latin typeface="Tw Cen MT" panose="020B0602020104020603" pitchFamily="34" charset="0"/>
                <a:ea typeface="Calibri" panose="020F0502020204030204" pitchFamily="34" charset="0"/>
                <a:cs typeface="Calibri" panose="020F0502020204030204" pitchFamily="34" charset="0"/>
              </a:rPr>
              <a:t>) e i sistemi di </a:t>
            </a:r>
            <a:r>
              <a:rPr lang="it-IT" sz="1600" i="1" dirty="0">
                <a:latin typeface="Tw Cen MT" panose="020B0602020104020603" pitchFamily="34" charset="0"/>
                <a:ea typeface="Calibri" panose="020F0502020204030204" pitchFamily="34" charset="0"/>
                <a:cs typeface="Calibri" panose="020F0502020204030204" pitchFamily="34" charset="0"/>
              </a:rPr>
              <a:t>machine vision </a:t>
            </a:r>
            <a:r>
              <a:rPr lang="it-IT" sz="1600" dirty="0">
                <a:latin typeface="Tw Cen MT" panose="020B0602020104020603" pitchFamily="34" charset="0"/>
                <a:ea typeface="Calibri" panose="020F0502020204030204" pitchFamily="34" charset="0"/>
                <a:cs typeface="Calibri" panose="020F0502020204030204" pitchFamily="34" charset="0"/>
              </a:rPr>
              <a:t>avanzata, esoscheletri;  </a:t>
            </a:r>
          </a:p>
          <a:p>
            <a:pPr marL="552450" indent="-285750" algn="just">
              <a:buFont typeface="Wingdings" panose="05000000000000000000" pitchFamily="2" charset="2"/>
              <a:buChar char="ü"/>
            </a:pPr>
            <a:r>
              <a:rPr lang="it-IT" sz="1600" dirty="0">
                <a:latin typeface="Tw Cen MT" panose="020B0602020104020603" pitchFamily="34" charset="0"/>
                <a:ea typeface="Calibri" panose="020F0502020204030204" pitchFamily="34" charset="0"/>
                <a:cs typeface="Calibri" panose="020F0502020204030204" pitchFamily="34" charset="0"/>
              </a:rPr>
              <a:t>sono stati, invece, </a:t>
            </a:r>
            <a:r>
              <a:rPr lang="it-IT" sz="1600" b="1" dirty="0">
                <a:latin typeface="Tw Cen MT" panose="020B0602020104020603" pitchFamily="34" charset="0"/>
                <a:ea typeface="Calibri" panose="020F0502020204030204" pitchFamily="34" charset="0"/>
                <a:cs typeface="Calibri" panose="020F0502020204030204" pitchFamily="34" charset="0"/>
              </a:rPr>
              <a:t>esclusi </a:t>
            </a:r>
            <a:r>
              <a:rPr lang="it-IT" sz="1600" dirty="0">
                <a:latin typeface="Tw Cen MT" panose="020B0602020104020603" pitchFamily="34" charset="0"/>
                <a:ea typeface="Calibri" panose="020F0502020204030204" pitchFamily="34" charset="0"/>
                <a:cs typeface="Calibri" panose="020F0502020204030204" pitchFamily="34" charset="0"/>
              </a:rPr>
              <a:t>beni quali </a:t>
            </a:r>
            <a:r>
              <a:rPr lang="it-IT" sz="1600" i="1" dirty="0">
                <a:latin typeface="Tw Cen MT" panose="020B0602020104020603" pitchFamily="34" charset="0"/>
                <a:ea typeface="Calibri" panose="020F0502020204030204" pitchFamily="34" charset="0"/>
                <a:cs typeface="Calibri" panose="020F0502020204030204" pitchFamily="34" charset="0"/>
              </a:rPr>
              <a:t>personal computer</a:t>
            </a:r>
            <a:r>
              <a:rPr lang="it-IT" sz="1600" dirty="0">
                <a:latin typeface="Tw Cen MT" panose="020B0602020104020603" pitchFamily="34" charset="0"/>
                <a:ea typeface="Calibri" panose="020F0502020204030204" pitchFamily="34" charset="0"/>
                <a:cs typeface="Calibri" panose="020F0502020204030204" pitchFamily="34" charset="0"/>
              </a:rPr>
              <a:t>, </a:t>
            </a:r>
            <a:r>
              <a:rPr lang="it-IT" sz="1600" i="1" dirty="0">
                <a:latin typeface="Tw Cen MT" panose="020B0602020104020603" pitchFamily="34" charset="0"/>
                <a:ea typeface="Calibri" panose="020F0502020204030204" pitchFamily="34" charset="0"/>
                <a:cs typeface="Calibri" panose="020F0502020204030204" pitchFamily="34" charset="0"/>
              </a:rPr>
              <a:t>notebook</a:t>
            </a:r>
            <a:r>
              <a:rPr lang="it-IT" sz="1600" dirty="0">
                <a:latin typeface="Tw Cen MT" panose="020B0602020104020603" pitchFamily="34" charset="0"/>
                <a:ea typeface="Calibri" panose="020F0502020204030204" pitchFamily="34" charset="0"/>
                <a:cs typeface="Calibri" panose="020F0502020204030204" pitchFamily="34" charset="0"/>
              </a:rPr>
              <a:t>, tablet, stampanti, scanner, periferiche per ufficio, apparati di rete domestici o per piccoli uffici (</a:t>
            </a:r>
            <a:r>
              <a:rPr lang="it-IT" sz="1600" i="1" dirty="0">
                <a:latin typeface="Tw Cen MT" panose="020B0602020104020603" pitchFamily="34" charset="0"/>
                <a:ea typeface="Calibri" panose="020F0502020204030204" pitchFamily="34" charset="0"/>
                <a:cs typeface="Calibri" panose="020F0502020204030204" pitchFamily="34" charset="0"/>
              </a:rPr>
              <a:t>SoHo</a:t>
            </a:r>
            <a:r>
              <a:rPr lang="it-IT" sz="1600" dirty="0">
                <a:latin typeface="Tw Cen MT" panose="020B0602020104020603" pitchFamily="34" charset="0"/>
                <a:ea typeface="Calibri" panose="020F0502020204030204" pitchFamily="34" charset="0"/>
                <a:cs typeface="Calibri" panose="020F0502020204030204" pitchFamily="34" charset="0"/>
              </a:rPr>
              <a:t>), sistemi di archiviazione non integrati con i processi operativi</a:t>
            </a:r>
          </a:p>
          <a:p>
            <a:pPr marL="542925" indent="-276225"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542925" indent="-276225" algn="just">
              <a:buFont typeface="Wingdings" panose="05000000000000000000" pitchFamily="2" charset="2"/>
              <a:buChar char="q"/>
            </a:pPr>
            <a:r>
              <a:rPr lang="it-IT" sz="1600" b="1" u="sng" dirty="0">
                <a:latin typeface="Tw Cen MT" panose="020B0602020104020603" pitchFamily="34" charset="0"/>
                <a:ea typeface="Calibri" panose="020F0502020204030204" pitchFamily="34" charset="0"/>
                <a:cs typeface="Calibri" panose="020F0502020204030204" pitchFamily="34" charset="0"/>
              </a:rPr>
              <a:t>beni immateriali</a:t>
            </a:r>
            <a:r>
              <a:rPr lang="it-IT" sz="1600" dirty="0">
                <a:latin typeface="Tw Cen MT" panose="020B0602020104020603" pitchFamily="34" charset="0"/>
                <a:ea typeface="Calibri" panose="020F0502020204030204" pitchFamily="34" charset="0"/>
                <a:cs typeface="Calibri" panose="020F0502020204030204" pitchFamily="34" charset="0"/>
              </a:rPr>
              <a:t>: le nuove categorie introdotte si riferiscono, ad esempio, a </a:t>
            </a:r>
            <a:r>
              <a:rPr lang="it-IT" sz="1600" i="1" dirty="0">
                <a:latin typeface="Tw Cen MT" panose="020B0602020104020603" pitchFamily="34" charset="0"/>
                <a:ea typeface="Calibri" panose="020F0502020204030204" pitchFamily="34" charset="0"/>
                <a:cs typeface="Calibri" panose="020F0502020204030204" pitchFamily="34" charset="0"/>
              </a:rPr>
              <a:t>software </a:t>
            </a:r>
            <a:r>
              <a:rPr lang="it-IT" sz="1600" dirty="0">
                <a:latin typeface="Tw Cen MT" panose="020B0602020104020603" pitchFamily="34" charset="0"/>
                <a:ea typeface="Calibri" panose="020F0502020204030204" pitchFamily="34" charset="0"/>
                <a:cs typeface="Calibri" panose="020F0502020204030204" pitchFamily="34" charset="0"/>
              </a:rPr>
              <a:t>di intelligenza artificiale generativa, </a:t>
            </a:r>
            <a:r>
              <a:rPr lang="it-IT" sz="1600" i="1" dirty="0">
                <a:latin typeface="Tw Cen MT" panose="020B0602020104020603" pitchFamily="34" charset="0"/>
                <a:ea typeface="Calibri" panose="020F0502020204030204" pitchFamily="34" charset="0"/>
                <a:cs typeface="Calibri" panose="020F0502020204030204" pitchFamily="34" charset="0"/>
              </a:rPr>
              <a:t>Large Language Models </a:t>
            </a:r>
            <a:r>
              <a:rPr lang="it-IT" sz="1600" dirty="0">
                <a:latin typeface="Tw Cen MT" panose="020B0602020104020603" pitchFamily="34" charset="0"/>
                <a:ea typeface="Calibri" panose="020F0502020204030204" pitchFamily="34" charset="0"/>
                <a:cs typeface="Calibri" panose="020F0502020204030204" pitchFamily="34" charset="0"/>
              </a:rPr>
              <a:t>(LLM), </a:t>
            </a:r>
            <a:r>
              <a:rPr lang="it-IT" sz="1600" i="1" dirty="0" err="1">
                <a:latin typeface="Tw Cen MT" panose="020B0602020104020603" pitchFamily="34" charset="0"/>
                <a:ea typeface="Calibri" panose="020F0502020204030204" pitchFamily="34" charset="0"/>
                <a:cs typeface="Calibri" panose="020F0502020204030204" pitchFamily="34" charset="0"/>
              </a:rPr>
              <a:t>Agentic</a:t>
            </a:r>
            <a:r>
              <a:rPr lang="it-IT" sz="1600" i="1" dirty="0">
                <a:latin typeface="Tw Cen MT" panose="020B0602020104020603" pitchFamily="34" charset="0"/>
                <a:ea typeface="Calibri" panose="020F0502020204030204" pitchFamily="34" charset="0"/>
                <a:cs typeface="Calibri" panose="020F0502020204030204" pitchFamily="34" charset="0"/>
              </a:rPr>
              <a:t> AI</a:t>
            </a:r>
            <a:r>
              <a:rPr lang="it-IT" sz="1600" dirty="0">
                <a:latin typeface="Tw Cen MT" panose="020B0602020104020603" pitchFamily="34" charset="0"/>
                <a:ea typeface="Calibri" panose="020F0502020204030204" pitchFamily="34" charset="0"/>
                <a:cs typeface="Calibri" panose="020F0502020204030204" pitchFamily="34" charset="0"/>
              </a:rPr>
              <a:t>, piattaforme </a:t>
            </a:r>
            <a:r>
              <a:rPr lang="it-IT" sz="1600" i="1" dirty="0">
                <a:latin typeface="Tw Cen MT" panose="020B0602020104020603" pitchFamily="34" charset="0"/>
                <a:ea typeface="Calibri" panose="020F0502020204030204" pitchFamily="34" charset="0"/>
                <a:cs typeface="Calibri" panose="020F0502020204030204" pitchFamily="34" charset="0"/>
              </a:rPr>
              <a:t>MLOps</a:t>
            </a:r>
            <a:r>
              <a:rPr lang="it-IT" sz="1600" dirty="0">
                <a:latin typeface="Tw Cen MT" panose="020B0602020104020603" pitchFamily="34" charset="0"/>
                <a:ea typeface="Calibri" panose="020F0502020204030204" pitchFamily="34" charset="0"/>
                <a:cs typeface="Calibri" panose="020F0502020204030204" pitchFamily="34" charset="0"/>
              </a:rPr>
              <a:t>, </a:t>
            </a:r>
            <a:r>
              <a:rPr lang="it-IT" sz="1600" i="1" dirty="0">
                <a:latin typeface="Tw Cen MT" panose="020B0602020104020603" pitchFamily="34" charset="0"/>
                <a:ea typeface="Calibri" panose="020F0502020204030204" pitchFamily="34" charset="0"/>
                <a:cs typeface="Calibri" panose="020F0502020204030204" pitchFamily="34" charset="0"/>
              </a:rPr>
              <a:t>software</a:t>
            </a:r>
            <a:r>
              <a:rPr lang="it-IT" sz="1600" dirty="0">
                <a:latin typeface="Tw Cen MT" panose="020B0602020104020603" pitchFamily="34" charset="0"/>
                <a:ea typeface="Calibri" panose="020F0502020204030204" pitchFamily="34" charset="0"/>
                <a:cs typeface="Calibri" panose="020F0502020204030204" pitchFamily="34" charset="0"/>
              </a:rPr>
              <a:t> per il calcolo della </a:t>
            </a:r>
            <a:r>
              <a:rPr lang="it-IT" sz="1600" i="1" dirty="0">
                <a:latin typeface="Tw Cen MT" panose="020B0602020104020603" pitchFamily="34" charset="0"/>
                <a:ea typeface="Calibri" panose="020F0502020204030204" pitchFamily="34" charset="0"/>
                <a:cs typeface="Calibri" panose="020F0502020204030204" pitchFamily="34" charset="0"/>
              </a:rPr>
              <a:t>carbon footprint </a:t>
            </a:r>
            <a:r>
              <a:rPr lang="it-IT" sz="1600" dirty="0">
                <a:latin typeface="Tw Cen MT" panose="020B0602020104020603" pitchFamily="34" charset="0"/>
                <a:ea typeface="Calibri" panose="020F0502020204030204" pitchFamily="34" charset="0"/>
                <a:cs typeface="Calibri" panose="020F0502020204030204" pitchFamily="34" charset="0"/>
              </a:rPr>
              <a:t>e analisi LCA (applicazioni che permettono la misurazione dell’impatto ambientale lungo l’intero ciclo di vita del prodotto, strumentali per il reporting ESG e la conformità ai criteri del Regolamento Tassonomia UE) </a:t>
            </a: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DC5F21FE-47F9-EB9F-2515-C82F533810A7}"/>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spTree>
    <p:extLst>
      <p:ext uri="{BB962C8B-B14F-4D97-AF65-F5344CB8AC3E}">
        <p14:creationId xmlns:p14="http://schemas.microsoft.com/office/powerpoint/2010/main" val="10906706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94B428-381D-2B0F-6502-AE18D07BEBE5}"/>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241742DC-98CD-6170-BBD6-6F659C984F4B}"/>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15</a:t>
            </a:fld>
            <a:endParaRPr lang="it-IT" b="0" dirty="0"/>
          </a:p>
        </p:txBody>
      </p:sp>
      <p:cxnSp>
        <p:nvCxnSpPr>
          <p:cNvPr id="15" name="Connettore 1 15">
            <a:extLst>
              <a:ext uri="{FF2B5EF4-FFF2-40B4-BE49-F238E27FC236}">
                <a16:creationId xmlns:a16="http://schemas.microsoft.com/office/drawing/2014/main" id="{CB15AF26-A0DD-76AA-1AA1-F6D3A2FED462}"/>
              </a:ext>
            </a:extLst>
          </p:cNvPr>
          <p:cNvCxnSpPr>
            <a:cxnSpLocks/>
          </p:cNvCxnSpPr>
          <p:nvPr/>
        </p:nvCxnSpPr>
        <p:spPr>
          <a:xfrm>
            <a:off x="999880" y="65158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D3FDE474-BD66-A678-800D-740A4AFD42A6}"/>
              </a:ext>
            </a:extLst>
          </p:cNvPr>
          <p:cNvSpPr txBox="1"/>
          <p:nvPr/>
        </p:nvSpPr>
        <p:spPr>
          <a:xfrm>
            <a:off x="772045" y="1163878"/>
            <a:ext cx="8145096" cy="3046988"/>
          </a:xfrm>
          <a:prstGeom prst="rect">
            <a:avLst/>
          </a:prstGeom>
          <a:noFill/>
        </p:spPr>
        <p:txBody>
          <a:bodyPr wrap="square" rtlCol="0">
            <a:spAutoFit/>
          </a:bodyPr>
          <a:lstStyle/>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r>
              <a:rPr lang="it-IT" sz="1600" b="1" dirty="0">
                <a:latin typeface="Tw Cen MT" panose="020B0602020104020603" pitchFamily="34" charset="0"/>
                <a:ea typeface="Calibri" panose="020F0502020204030204" pitchFamily="34" charset="0"/>
                <a:cs typeface="Calibri" panose="020F0502020204030204" pitchFamily="34" charset="0"/>
              </a:rPr>
              <a:t>Grazie per l’attenzione</a:t>
            </a: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r>
              <a:rPr lang="it-IT" sz="1600" i="1" dirty="0">
                <a:latin typeface="Tw Cen MT" panose="020B0602020104020603" pitchFamily="34" charset="0"/>
                <a:ea typeface="Calibri" panose="020F0502020204030204" pitchFamily="34" charset="0"/>
                <a:cs typeface="Calibri" panose="020F0502020204030204" pitchFamily="34" charset="0"/>
              </a:rPr>
              <a:t>Dott. Ignazio La Candia</a:t>
            </a:r>
          </a:p>
          <a:p>
            <a:pPr algn="just"/>
            <a:r>
              <a:rPr lang="it-IT" sz="1600" i="1" dirty="0">
                <a:latin typeface="Tw Cen MT" panose="020B0602020104020603" pitchFamily="34" charset="0"/>
                <a:ea typeface="Calibri" panose="020F0502020204030204" pitchFamily="34" charset="0"/>
                <a:cs typeface="Calibri" panose="020F0502020204030204" pitchFamily="34" charset="0"/>
              </a:rPr>
              <a:t>Associate Partner 							    Email: ignazio.la.candia@studiopirola.com</a:t>
            </a:r>
          </a:p>
          <a:p>
            <a:pPr algn="just"/>
            <a:r>
              <a:rPr lang="it-IT" sz="1600" i="1" dirty="0">
                <a:latin typeface="Tw Cen MT" panose="020B0602020104020603" pitchFamily="34" charset="0"/>
                <a:ea typeface="Calibri" panose="020F0502020204030204" pitchFamily="34" charset="0"/>
                <a:cs typeface="Calibri" panose="020F0502020204030204" pitchFamily="34" charset="0"/>
              </a:rPr>
              <a:t>349/3725570 	</a:t>
            </a: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pic>
        <p:nvPicPr>
          <p:cNvPr id="2" name="Immagine 1">
            <a:extLst>
              <a:ext uri="{FF2B5EF4-FFF2-40B4-BE49-F238E27FC236}">
                <a16:creationId xmlns:a16="http://schemas.microsoft.com/office/drawing/2014/main" id="{7ACF3915-93F8-DED6-B471-7DAA17B7959C}"/>
              </a:ext>
            </a:extLst>
          </p:cNvPr>
          <p:cNvPicPr>
            <a:picLocks noChangeAspect="1"/>
          </p:cNvPicPr>
          <p:nvPr/>
        </p:nvPicPr>
        <p:blipFill>
          <a:blip r:embed="rId2"/>
          <a:stretch>
            <a:fillRect/>
          </a:stretch>
        </p:blipFill>
        <p:spPr>
          <a:xfrm>
            <a:off x="6732240" y="886977"/>
            <a:ext cx="2148249" cy="2133934"/>
          </a:xfrm>
          <a:prstGeom prst="rect">
            <a:avLst/>
          </a:prstGeom>
        </p:spPr>
      </p:pic>
    </p:spTree>
    <p:extLst>
      <p:ext uri="{BB962C8B-B14F-4D97-AF65-F5344CB8AC3E}">
        <p14:creationId xmlns:p14="http://schemas.microsoft.com/office/powerpoint/2010/main" val="1137401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C1DA41-9F9C-25F0-3687-F7849195DFCF}"/>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59AA16CF-73A7-EEBE-B7E9-1B5966EEC54B}"/>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2</a:t>
            </a:fld>
            <a:endParaRPr lang="it-IT" b="0" dirty="0"/>
          </a:p>
        </p:txBody>
      </p:sp>
      <p:cxnSp>
        <p:nvCxnSpPr>
          <p:cNvPr id="15" name="Connettore 1 15">
            <a:extLst>
              <a:ext uri="{FF2B5EF4-FFF2-40B4-BE49-F238E27FC236}">
                <a16:creationId xmlns:a16="http://schemas.microsoft.com/office/drawing/2014/main" id="{985774E7-E429-B1FC-E067-BABB1CF74F7F}"/>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4237003B-B20F-6B6B-F030-FDF7F47798B3}"/>
              </a:ext>
            </a:extLst>
          </p:cNvPr>
          <p:cNvSpPr txBox="1"/>
          <p:nvPr/>
        </p:nvSpPr>
        <p:spPr>
          <a:xfrm>
            <a:off x="1188864" y="1124743"/>
            <a:ext cx="7559600" cy="5201424"/>
          </a:xfrm>
          <a:prstGeom prst="rect">
            <a:avLst/>
          </a:prstGeom>
          <a:noFill/>
        </p:spPr>
        <p:txBody>
          <a:bodyPr wrap="square" rtlCol="0">
            <a:spAutoFit/>
          </a:bodyPr>
          <a:lstStyle/>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dirty="0">
              <a:latin typeface="Tw Cen MT" panose="020B0602020104020603" pitchFamily="34" charset="0"/>
              <a:ea typeface="Calibri" panose="020F0502020204030204" pitchFamily="34" charset="0"/>
              <a:cs typeface="Calibri" panose="020F0502020204030204" pitchFamily="34" charset="0"/>
            </a:endParaRPr>
          </a:p>
          <a:p>
            <a:pPr algn="ctr"/>
            <a:endParaRPr lang="it-IT" dirty="0">
              <a:latin typeface="Tw Cen MT" panose="020B0602020104020603" pitchFamily="34" charset="0"/>
              <a:ea typeface="Calibri" panose="020F0502020204030204" pitchFamily="34" charset="0"/>
              <a:cs typeface="Calibri" panose="020F0502020204030204" pitchFamily="34" charset="0"/>
            </a:endParaRPr>
          </a:p>
          <a:p>
            <a:pPr algn="ctr"/>
            <a:r>
              <a:rPr lang="it-IT" dirty="0">
                <a:latin typeface="Tw Cen MT" panose="020B0602020104020603" pitchFamily="34" charset="0"/>
                <a:ea typeface="Calibri" panose="020F0502020204030204" pitchFamily="34" charset="0"/>
                <a:cs typeface="Calibri" panose="020F0502020204030204" pitchFamily="34" charset="0"/>
              </a:rPr>
              <a:t>Nella Legge di Bilancio 2026 non sono state</a:t>
            </a:r>
          </a:p>
          <a:p>
            <a:pPr algn="ctr"/>
            <a:r>
              <a:rPr lang="it-IT" dirty="0">
                <a:latin typeface="Tw Cen MT" panose="020B0602020104020603" pitchFamily="34" charset="0"/>
                <a:ea typeface="Calibri" panose="020F0502020204030204" pitchFamily="34" charset="0"/>
                <a:cs typeface="Calibri" panose="020F0502020204030204" pitchFamily="34" charset="0"/>
              </a:rPr>
              <a:t>inserite disposizioni riguardanti l’IRES “</a:t>
            </a:r>
            <a:r>
              <a:rPr lang="it-IT" i="1" dirty="0">
                <a:latin typeface="Tw Cen MT" panose="020B0602020104020603" pitchFamily="34" charset="0"/>
                <a:ea typeface="Calibri" panose="020F0502020204030204" pitchFamily="34" charset="0"/>
                <a:cs typeface="Calibri" panose="020F0502020204030204" pitchFamily="34" charset="0"/>
              </a:rPr>
              <a:t>premiale</a:t>
            </a:r>
            <a:r>
              <a:rPr lang="it-IT" dirty="0">
                <a:latin typeface="Tw Cen MT" panose="020B0602020104020603" pitchFamily="34" charset="0"/>
                <a:ea typeface="Calibri" panose="020F0502020204030204" pitchFamily="34" charset="0"/>
                <a:cs typeface="Calibri" panose="020F0502020204030204" pitchFamily="34" charset="0"/>
              </a:rPr>
              <a:t>”</a:t>
            </a:r>
          </a:p>
          <a:p>
            <a:pPr algn="ctr"/>
            <a:r>
              <a:rPr lang="it-IT" dirty="0">
                <a:latin typeface="Tw Cen MT" panose="020B0602020104020603" pitchFamily="34" charset="0"/>
                <a:ea typeface="Calibri" panose="020F0502020204030204" pitchFamily="34" charset="0"/>
                <a:cs typeface="Calibri" panose="020F0502020204030204" pitchFamily="34" charset="0"/>
              </a:rPr>
              <a:t>e i crediti d’imposta “</a:t>
            </a:r>
            <a:r>
              <a:rPr lang="it-IT" i="1" dirty="0">
                <a:latin typeface="Tw Cen MT" panose="020B0602020104020603" pitchFamily="34" charset="0"/>
                <a:ea typeface="Calibri" panose="020F0502020204030204" pitchFamily="34" charset="0"/>
                <a:cs typeface="Calibri" panose="020F0502020204030204" pitchFamily="34" charset="0"/>
              </a:rPr>
              <a:t>Impresa</a:t>
            </a:r>
          </a:p>
          <a:p>
            <a:pPr algn="ctr"/>
            <a:r>
              <a:rPr lang="it-IT" i="1" dirty="0">
                <a:latin typeface="Tw Cen MT" panose="020B0602020104020603" pitchFamily="34" charset="0"/>
                <a:ea typeface="Calibri" panose="020F0502020204030204" pitchFamily="34" charset="0"/>
                <a:cs typeface="Calibri" panose="020F0502020204030204" pitchFamily="34" charset="0"/>
              </a:rPr>
              <a:t>4.0</a:t>
            </a:r>
            <a:r>
              <a:rPr lang="it-IT" dirty="0">
                <a:latin typeface="Tw Cen MT" panose="020B0602020104020603" pitchFamily="34" charset="0"/>
                <a:ea typeface="Calibri" panose="020F0502020204030204" pitchFamily="34" charset="0"/>
                <a:cs typeface="Calibri" panose="020F0502020204030204" pitchFamily="34" charset="0"/>
              </a:rPr>
              <a:t>” e “</a:t>
            </a:r>
            <a:r>
              <a:rPr lang="it-IT" i="1" dirty="0">
                <a:latin typeface="Tw Cen MT" panose="020B0602020104020603" pitchFamily="34" charset="0"/>
                <a:ea typeface="Calibri" panose="020F0502020204030204" pitchFamily="34" charset="0"/>
                <a:cs typeface="Calibri" panose="020F0502020204030204" pitchFamily="34" charset="0"/>
              </a:rPr>
              <a:t>Transizione 5.0</a:t>
            </a:r>
            <a:r>
              <a:rPr lang="it-IT" dirty="0">
                <a:latin typeface="Tw Cen MT" panose="020B0602020104020603" pitchFamily="34" charset="0"/>
                <a:ea typeface="Calibri" panose="020F0502020204030204" pitchFamily="34" charset="0"/>
                <a:cs typeface="Calibri" panose="020F0502020204030204" pitchFamily="34" charset="0"/>
              </a:rPr>
              <a:t>”</a:t>
            </a: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B7EE98D4-14AF-764A-4A8C-A1139D14B7A6}"/>
              </a:ext>
            </a:extLst>
          </p:cNvPr>
          <p:cNvSpPr txBox="1"/>
          <p:nvPr/>
        </p:nvSpPr>
        <p:spPr>
          <a:xfrm>
            <a:off x="803963" y="109565"/>
            <a:ext cx="8088517" cy="369332"/>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Premessa </a:t>
            </a:r>
          </a:p>
        </p:txBody>
      </p:sp>
    </p:spTree>
    <p:extLst>
      <p:ext uri="{BB962C8B-B14F-4D97-AF65-F5344CB8AC3E}">
        <p14:creationId xmlns:p14="http://schemas.microsoft.com/office/powerpoint/2010/main" val="2606533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30432-829F-D54B-AD91-FA4A8D140197}"/>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530B8C7C-4EDE-229F-F705-92AA88C85EA4}"/>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3</a:t>
            </a:fld>
            <a:endParaRPr lang="it-IT" b="0" dirty="0"/>
          </a:p>
        </p:txBody>
      </p:sp>
      <p:cxnSp>
        <p:nvCxnSpPr>
          <p:cNvPr id="15" name="Connettore 1 15">
            <a:extLst>
              <a:ext uri="{FF2B5EF4-FFF2-40B4-BE49-F238E27FC236}">
                <a16:creationId xmlns:a16="http://schemas.microsoft.com/office/drawing/2014/main" id="{4E6AB370-8341-8F47-1435-FA387E071804}"/>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5E2DAAB9-06AC-A385-B975-D74951DFFF11}"/>
              </a:ext>
            </a:extLst>
          </p:cNvPr>
          <p:cNvSpPr txBox="1"/>
          <p:nvPr/>
        </p:nvSpPr>
        <p:spPr>
          <a:xfrm>
            <a:off x="1115616" y="1130570"/>
            <a:ext cx="7632848" cy="5262979"/>
          </a:xfrm>
          <a:prstGeom prst="rect">
            <a:avLst/>
          </a:prstGeom>
          <a:noFill/>
        </p:spPr>
        <p:txBody>
          <a:bodyPr wrap="square" rtlCol="0">
            <a:spAutoFit/>
          </a:bodyPr>
          <a:lstStyle/>
          <a:p>
            <a:pPr algn="ctr"/>
            <a:r>
              <a:rPr lang="it-IT" sz="1600" dirty="0">
                <a:latin typeface="Tw Cen MT" panose="020B0602020104020603" pitchFamily="34" charset="0"/>
                <a:ea typeface="Calibri" panose="020F0502020204030204" pitchFamily="34" charset="0"/>
                <a:cs typeface="Calibri" panose="020F0502020204030204" pitchFamily="34" charset="0"/>
              </a:rPr>
              <a:t>Bene la </a:t>
            </a:r>
            <a:r>
              <a:rPr lang="it-IT" sz="1600" b="1" dirty="0">
                <a:latin typeface="Tw Cen MT" panose="020B0602020104020603" pitchFamily="34" charset="0"/>
                <a:ea typeface="Calibri" panose="020F0502020204030204" pitchFamily="34" charset="0"/>
                <a:cs typeface="Calibri" panose="020F0502020204030204" pitchFamily="34" charset="0"/>
              </a:rPr>
              <a:t>RE</a:t>
            </a:r>
            <a:r>
              <a:rPr lang="it-IT" sz="1600" dirty="0">
                <a:latin typeface="Tw Cen MT" panose="020B0602020104020603" pitchFamily="34" charset="0"/>
                <a:ea typeface="Calibri" panose="020F0502020204030204" pitchFamily="34" charset="0"/>
                <a:cs typeface="Calibri" panose="020F0502020204030204" pitchFamily="34" charset="0"/>
              </a:rPr>
              <a:t>-introduzione dell</a:t>
            </a:r>
            <a:r>
              <a:rPr lang="it-IT" sz="1600" b="1" dirty="0">
                <a:latin typeface="Tw Cen MT" panose="020B0602020104020603" pitchFamily="34" charset="0"/>
                <a:ea typeface="Calibri" panose="020F0502020204030204" pitchFamily="34" charset="0"/>
                <a:cs typeface="Calibri" panose="020F0502020204030204" pitchFamily="34" charset="0"/>
              </a:rPr>
              <a:t>’iper ammortamento*</a:t>
            </a:r>
            <a:r>
              <a:rPr lang="it-IT" sz="1600" dirty="0">
                <a:latin typeface="Tw Cen MT" panose="020B0602020104020603" pitchFamily="34" charset="0"/>
                <a:ea typeface="Calibri" panose="020F0502020204030204" pitchFamily="34" charset="0"/>
                <a:cs typeface="Calibri" panose="020F0502020204030204" pitchFamily="34" charset="0"/>
              </a:rPr>
              <a:t> - misura che si caratterizza per il suo ambito applicativo soggettivo e oggettivo molto ampio -  ma il nostro Paese necessita di </a:t>
            </a:r>
            <a:r>
              <a:rPr lang="it-IT" sz="1600" b="1" dirty="0">
                <a:latin typeface="Tw Cen MT" panose="020B0602020104020603" pitchFamily="34" charset="0"/>
                <a:ea typeface="Calibri" panose="020F0502020204030204" pitchFamily="34" charset="0"/>
                <a:cs typeface="Calibri" panose="020F0502020204030204" pitchFamily="34" charset="0"/>
              </a:rPr>
              <a:t>misure stabili e durature </a:t>
            </a:r>
            <a:r>
              <a:rPr lang="it-IT" sz="1600" dirty="0">
                <a:latin typeface="Tw Cen MT" panose="020B0602020104020603" pitchFamily="34" charset="0"/>
                <a:ea typeface="Calibri" panose="020F0502020204030204" pitchFamily="34" charset="0"/>
                <a:cs typeface="Calibri" panose="020F0502020204030204" pitchFamily="34" charset="0"/>
              </a:rPr>
              <a:t>nel tempo, in modo che le imprese possano pianificare i propri investimenti in un orizzonte temporale medio-lungo, e non di breve periodo  </a:t>
            </a: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r>
              <a:rPr lang="it-IT" sz="1600" b="1" dirty="0">
                <a:latin typeface="Tw Cen MT" panose="020B0602020104020603" pitchFamily="34" charset="0"/>
                <a:ea typeface="Calibri" panose="020F0502020204030204" pitchFamily="34" charset="0"/>
                <a:cs typeface="Calibri" panose="020F0502020204030204" pitchFamily="34" charset="0"/>
              </a:rPr>
              <a:t>Iper-ammortamento</a:t>
            </a:r>
            <a:r>
              <a:rPr lang="it-IT" sz="1600" dirty="0">
                <a:latin typeface="Tw Cen MT" panose="020B0602020104020603" pitchFamily="34" charset="0"/>
                <a:ea typeface="Calibri" panose="020F0502020204030204" pitchFamily="34" charset="0"/>
                <a:cs typeface="Calibri" panose="020F0502020204030204" pitchFamily="34" charset="0"/>
              </a:rPr>
              <a:t> </a:t>
            </a: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r>
              <a:rPr lang="it-IT" sz="1600" u="sng" dirty="0">
                <a:latin typeface="Tw Cen MT" panose="020B0602020104020603" pitchFamily="34" charset="0"/>
                <a:ea typeface="Calibri" panose="020F0502020204030204" pitchFamily="34" charset="0"/>
                <a:cs typeface="Calibri" panose="020F0502020204030204" pitchFamily="34" charset="0"/>
              </a:rPr>
              <a:t>Si traduce in un risparmio fiscale immediato</a:t>
            </a:r>
            <a:r>
              <a:rPr lang="it-IT" sz="1600" dirty="0">
                <a:latin typeface="Tw Cen MT" panose="020B0602020104020603" pitchFamily="34" charset="0"/>
                <a:ea typeface="Calibri" panose="020F0502020204030204" pitchFamily="34" charset="0"/>
                <a:cs typeface="Calibri" panose="020F0502020204030204" pitchFamily="34" charset="0"/>
              </a:rPr>
              <a:t> (variazione in diminuzione extracontabile nel Modello Redditi). La maggiorazione </a:t>
            </a:r>
            <a:r>
              <a:rPr lang="it-IT" sz="1600" b="1" dirty="0">
                <a:latin typeface="Tw Cen MT" panose="020B0602020104020603" pitchFamily="34" charset="0"/>
                <a:ea typeface="Calibri" panose="020F0502020204030204" pitchFamily="34" charset="0"/>
                <a:cs typeface="Calibri" panose="020F0502020204030204" pitchFamily="34" charset="0"/>
              </a:rPr>
              <a:t>non interessa </a:t>
            </a:r>
            <a:r>
              <a:rPr lang="it-IT" sz="1600" dirty="0">
                <a:latin typeface="Tw Cen MT" panose="020B0602020104020603" pitchFamily="34" charset="0"/>
                <a:ea typeface="Calibri" panose="020F0502020204030204" pitchFamily="34" charset="0"/>
                <a:cs typeface="Calibri" panose="020F0502020204030204" pitchFamily="34" charset="0"/>
              </a:rPr>
              <a:t>la base imponibile IRAP</a:t>
            </a: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r>
              <a:rPr lang="it-IT" sz="1600" dirty="0">
                <a:latin typeface="Tw Cen MT" panose="020B0602020104020603" pitchFamily="34" charset="0"/>
                <a:ea typeface="Calibri" panose="020F0502020204030204" pitchFamily="34" charset="0"/>
                <a:cs typeface="Calibri" panose="020F0502020204030204" pitchFamily="34" charset="0"/>
              </a:rPr>
              <a:t>(</a:t>
            </a:r>
            <a:r>
              <a:rPr lang="it-IT" sz="1600" b="1" dirty="0">
                <a:latin typeface="Tw Cen MT" panose="020B0602020104020603" pitchFamily="34" charset="0"/>
                <a:ea typeface="Calibri" panose="020F0502020204030204" pitchFamily="34" charset="0"/>
                <a:cs typeface="Calibri" panose="020F0502020204030204" pitchFamily="34" charset="0"/>
              </a:rPr>
              <a:t>NOTA BENE</a:t>
            </a:r>
            <a:r>
              <a:rPr lang="it-IT" sz="1600" dirty="0">
                <a:latin typeface="Tw Cen MT" panose="020B0602020104020603" pitchFamily="34" charset="0"/>
                <a:ea typeface="Calibri" panose="020F0502020204030204" pitchFamily="34" charset="0"/>
                <a:cs typeface="Calibri" panose="020F0502020204030204" pitchFamily="34" charset="0"/>
              </a:rPr>
              <a:t>: a differenza di quanto previsto in passato, l’accesso alla misura prevede la presentazione da parte delle imprese di comunicazioni e certificazioni concernenti gli investimenti agevolabili tramite una piattaforma sviluppata dal GSE. Tali comunicazioni costituiscono, dunque, </a:t>
            </a:r>
            <a:r>
              <a:rPr lang="it-IT" sz="1600" b="1" dirty="0">
                <a:latin typeface="Tw Cen MT" panose="020B0602020104020603" pitchFamily="34" charset="0"/>
                <a:ea typeface="Calibri" panose="020F0502020204030204" pitchFamily="34" charset="0"/>
                <a:cs typeface="Calibri" panose="020F0502020204030204" pitchFamily="34" charset="0"/>
              </a:rPr>
              <a:t>condizioni di accesso </a:t>
            </a:r>
            <a:r>
              <a:rPr lang="it-IT" sz="1600" dirty="0">
                <a:latin typeface="Tw Cen MT" panose="020B0602020104020603" pitchFamily="34" charset="0"/>
                <a:ea typeface="Calibri" panose="020F0502020204030204" pitchFamily="34" charset="0"/>
                <a:cs typeface="Calibri" panose="020F0502020204030204" pitchFamily="34" charset="0"/>
              </a:rPr>
              <a:t>al beneficio - cfr. slide 13)    </a:t>
            </a: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r>
              <a:rPr lang="it-IT" sz="1600" dirty="0">
                <a:latin typeface="Tw Cen MT" panose="020B0602020104020603" pitchFamily="34" charset="0"/>
                <a:ea typeface="Calibri" panose="020F0502020204030204" pitchFamily="34" charset="0"/>
                <a:cs typeface="Calibri" panose="020F0502020204030204" pitchFamily="34" charset="0"/>
              </a:rPr>
              <a:t>*</a:t>
            </a:r>
            <a:r>
              <a:rPr lang="it-IT" sz="1600" i="1" dirty="0">
                <a:latin typeface="Tw Cen MT" panose="020B0602020104020603" pitchFamily="34" charset="0"/>
                <a:ea typeface="Calibri" panose="020F0502020204030204" pitchFamily="34" charset="0"/>
                <a:cs typeface="Calibri" panose="020F0502020204030204" pitchFamily="34" charset="0"/>
              </a:rPr>
              <a:t>già applicabile negli anni 2017-2019 </a:t>
            </a:r>
            <a:endParaRPr lang="it-IT" sz="1600" b="1" i="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BC107F29-9317-CDB2-05B5-A3CC53977E34}"/>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pic>
        <p:nvPicPr>
          <p:cNvPr id="5" name="Immagine 4">
            <a:extLst>
              <a:ext uri="{FF2B5EF4-FFF2-40B4-BE49-F238E27FC236}">
                <a16:creationId xmlns:a16="http://schemas.microsoft.com/office/drawing/2014/main" id="{2E9EE525-58AC-39D0-D324-03EE2BB2DF1E}"/>
              </a:ext>
            </a:extLst>
          </p:cNvPr>
          <p:cNvPicPr>
            <a:picLocks noChangeAspect="1"/>
          </p:cNvPicPr>
          <p:nvPr/>
        </p:nvPicPr>
        <p:blipFill>
          <a:blip r:embed="rId2"/>
          <a:stretch>
            <a:fillRect/>
          </a:stretch>
        </p:blipFill>
        <p:spPr>
          <a:xfrm>
            <a:off x="4657696" y="2996952"/>
            <a:ext cx="548688" cy="286537"/>
          </a:xfrm>
          <a:prstGeom prst="rect">
            <a:avLst/>
          </a:prstGeom>
        </p:spPr>
      </p:pic>
    </p:spTree>
    <p:extLst>
      <p:ext uri="{BB962C8B-B14F-4D97-AF65-F5344CB8AC3E}">
        <p14:creationId xmlns:p14="http://schemas.microsoft.com/office/powerpoint/2010/main" val="2453781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355EC6-2873-7240-092D-7EF0B8E28D29}"/>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2F9885C8-2A15-665D-263D-588C174B0D89}"/>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4</a:t>
            </a:fld>
            <a:endParaRPr lang="it-IT" b="0" dirty="0"/>
          </a:p>
        </p:txBody>
      </p:sp>
      <p:cxnSp>
        <p:nvCxnSpPr>
          <p:cNvPr id="15" name="Connettore 1 15">
            <a:extLst>
              <a:ext uri="{FF2B5EF4-FFF2-40B4-BE49-F238E27FC236}">
                <a16:creationId xmlns:a16="http://schemas.microsoft.com/office/drawing/2014/main" id="{1E043928-C43D-4906-5FF6-1274B009ED68}"/>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B7F12F9A-60C6-DABC-9C17-F44214182231}"/>
              </a:ext>
            </a:extLst>
          </p:cNvPr>
          <p:cNvSpPr txBox="1"/>
          <p:nvPr/>
        </p:nvSpPr>
        <p:spPr>
          <a:xfrm>
            <a:off x="887682" y="1005693"/>
            <a:ext cx="8088517" cy="5262979"/>
          </a:xfrm>
          <a:prstGeom prst="rect">
            <a:avLst/>
          </a:prstGeom>
          <a:noFill/>
        </p:spPr>
        <p:txBody>
          <a:bodyPr wrap="square" rtlCol="0">
            <a:spAutoFit/>
          </a:bodyPr>
          <a:lstStyle/>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r>
              <a:rPr lang="it-IT" sz="1600" dirty="0">
                <a:latin typeface="Tw Cen MT" panose="020B0602020104020603" pitchFamily="34" charset="0"/>
                <a:ea typeface="Calibri" panose="020F0502020204030204" pitchFamily="34" charset="0"/>
                <a:cs typeface="Calibri" panose="020F0502020204030204" pitchFamily="34" charset="0"/>
              </a:rPr>
              <a:t>La LB 2026 ha riproposto per i soggetti titolari di reddito di impresa un incentivo fiscale mediante </a:t>
            </a:r>
            <a:r>
              <a:rPr lang="it-IT" sz="1600" b="1" dirty="0">
                <a:latin typeface="Tw Cen MT" panose="020B0602020104020603" pitchFamily="34" charset="0"/>
                <a:ea typeface="Calibri" panose="020F0502020204030204" pitchFamily="34" charset="0"/>
                <a:cs typeface="Calibri" panose="020F0502020204030204" pitchFamily="34" charset="0"/>
              </a:rPr>
              <a:t>maggiorazione del costo di acquisizione dei beni strumentali nuovi </a:t>
            </a:r>
            <a:r>
              <a:rPr lang="it-IT" sz="1600" dirty="0">
                <a:latin typeface="Tw Cen MT" panose="020B0602020104020603" pitchFamily="34" charset="0"/>
                <a:ea typeface="Calibri" panose="020F0502020204030204" pitchFamily="34" charset="0"/>
                <a:cs typeface="Calibri" panose="020F0502020204030204" pitchFamily="34" charset="0"/>
              </a:rPr>
              <a:t>destinati a strutture produttive ubicate nel territorio dello Stato con esclusivo riferimento alla determinazione delle quote di ammortamento dei beni strumentali e dei canoni di locazione finanziaria (“</a:t>
            </a:r>
            <a:r>
              <a:rPr lang="it-IT" sz="1600" b="1" dirty="0">
                <a:latin typeface="Tw Cen MT" panose="020B0602020104020603" pitchFamily="34" charset="0"/>
                <a:ea typeface="Calibri" panose="020F0502020204030204" pitchFamily="34" charset="0"/>
                <a:cs typeface="Calibri" panose="020F0502020204030204" pitchFamily="34" charset="0"/>
              </a:rPr>
              <a:t>iper ammortamento</a:t>
            </a:r>
            <a:r>
              <a:rPr lang="it-IT" sz="1600" dirty="0">
                <a:latin typeface="Tw Cen MT" panose="020B0602020104020603" pitchFamily="34" charset="0"/>
                <a:ea typeface="Calibri" panose="020F0502020204030204" pitchFamily="34" charset="0"/>
                <a:cs typeface="Calibri" panose="020F0502020204030204" pitchFamily="34" charset="0"/>
              </a:rPr>
              <a:t>”)</a:t>
            </a: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r>
              <a:rPr lang="it-IT" sz="1600" dirty="0">
                <a:latin typeface="Tw Cen MT" panose="020B0602020104020603" pitchFamily="34" charset="0"/>
                <a:ea typeface="Calibri" panose="020F0502020204030204" pitchFamily="34" charset="0"/>
                <a:cs typeface="Calibri" panose="020F0502020204030204" pitchFamily="34" charset="0"/>
              </a:rPr>
              <a:t>Arco temporale: investimenti in beni strumentali effettuati </a:t>
            </a:r>
          </a:p>
          <a:p>
            <a:pPr algn="ctr"/>
            <a:r>
              <a:rPr lang="it-IT" sz="1600" dirty="0">
                <a:latin typeface="Tw Cen MT" panose="020B0602020104020603" pitchFamily="34" charset="0"/>
                <a:ea typeface="Calibri" panose="020F0502020204030204" pitchFamily="34" charset="0"/>
                <a:cs typeface="Calibri" panose="020F0502020204030204" pitchFamily="34" charset="0"/>
              </a:rPr>
              <a:t>tra il </a:t>
            </a:r>
            <a:r>
              <a:rPr lang="it-IT" sz="1600" b="1" dirty="0">
                <a:latin typeface="Tw Cen MT" panose="020B0602020104020603" pitchFamily="34" charset="0"/>
                <a:ea typeface="Calibri" panose="020F0502020204030204" pitchFamily="34" charset="0"/>
                <a:cs typeface="Calibri" panose="020F0502020204030204" pitchFamily="34" charset="0"/>
              </a:rPr>
              <a:t>1° gennaio 2026 e il 30 settembre 2028</a:t>
            </a: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r>
              <a:rPr lang="it-IT" sz="1600" b="1" dirty="0">
                <a:latin typeface="Tw Cen MT" panose="020B0602020104020603" pitchFamily="34" charset="0"/>
                <a:ea typeface="Calibri" panose="020F0502020204030204" pitchFamily="34" charset="0"/>
                <a:cs typeface="Calibri" panose="020F0502020204030204" pitchFamily="34" charset="0"/>
              </a:rPr>
              <a:t>NOTA BENE: il beneficio è </a:t>
            </a:r>
            <a:r>
              <a:rPr lang="it-IT" sz="1600" b="1" u="sng" dirty="0">
                <a:latin typeface="Tw Cen MT" panose="020B0602020104020603" pitchFamily="34" charset="0"/>
                <a:ea typeface="Calibri" panose="020F0502020204030204" pitchFamily="34" charset="0"/>
                <a:cs typeface="Calibri" panose="020F0502020204030204" pitchFamily="34" charset="0"/>
              </a:rPr>
              <a:t>cumulabile</a:t>
            </a:r>
            <a:r>
              <a:rPr lang="it-IT" sz="1600" b="1" dirty="0">
                <a:latin typeface="Tw Cen MT" panose="020B0602020104020603" pitchFamily="34" charset="0"/>
                <a:ea typeface="Calibri" panose="020F0502020204030204" pitchFamily="34" charset="0"/>
                <a:cs typeface="Calibri" panose="020F0502020204030204" pitchFamily="34" charset="0"/>
              </a:rPr>
              <a:t> con altre agevolazioni fiscali, salvo che in specifiche ipotesi. </a:t>
            </a:r>
            <a:r>
              <a:rPr lang="it-IT" sz="1600" dirty="0">
                <a:latin typeface="Tw Cen MT" panose="020B0602020104020603" pitchFamily="34" charset="0"/>
                <a:ea typeface="Calibri" panose="020F0502020204030204" pitchFamily="34" charset="0"/>
                <a:cs typeface="Calibri" panose="020F0502020204030204" pitchFamily="34" charset="0"/>
              </a:rPr>
              <a:t>La base di calcolo della maggiorazione è assunta al </a:t>
            </a:r>
            <a:r>
              <a:rPr lang="it-IT" sz="1600" b="1" dirty="0">
                <a:latin typeface="Tw Cen MT" panose="020B0602020104020603" pitchFamily="34" charset="0"/>
                <a:ea typeface="Calibri" panose="020F0502020204030204" pitchFamily="34" charset="0"/>
                <a:cs typeface="Calibri" panose="020F0502020204030204" pitchFamily="34" charset="0"/>
              </a:rPr>
              <a:t>netto</a:t>
            </a:r>
            <a:r>
              <a:rPr lang="it-IT" sz="1600" dirty="0">
                <a:latin typeface="Tw Cen MT" panose="020B0602020104020603" pitchFamily="34" charset="0"/>
                <a:ea typeface="Calibri" panose="020F0502020204030204" pitchFamily="34" charset="0"/>
                <a:cs typeface="Calibri" panose="020F0502020204030204" pitchFamily="34" charset="0"/>
              </a:rPr>
              <a:t> delle altre sovvenzioni o dei contributi a qualunque titolo ricevuti per i medesimi costi ammissibili. Il contributo </a:t>
            </a:r>
            <a:r>
              <a:rPr lang="it-IT" sz="1600" b="1" dirty="0">
                <a:latin typeface="Tw Cen MT" panose="020B0602020104020603" pitchFamily="34" charset="0"/>
                <a:ea typeface="Calibri" panose="020F0502020204030204" pitchFamily="34" charset="0"/>
                <a:cs typeface="Calibri" panose="020F0502020204030204" pitchFamily="34" charset="0"/>
              </a:rPr>
              <a:t>riduce</a:t>
            </a:r>
            <a:r>
              <a:rPr lang="it-IT" sz="1600" dirty="0">
                <a:latin typeface="Tw Cen MT" panose="020B0602020104020603" pitchFamily="34" charset="0"/>
                <a:ea typeface="Calibri" panose="020F0502020204030204" pitchFamily="34" charset="0"/>
                <a:cs typeface="Calibri" panose="020F0502020204030204" pitchFamily="34" charset="0"/>
              </a:rPr>
              <a:t> il costo iper-ammortizzabile, a differenza di quanto era stato previsto dall’Agenzia delle Entrate con riferimento alla precedente agevolazione (Circolare AdE n. 4/E/2017)  </a:t>
            </a: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1B681037-715F-D466-AE21-490F371ABA4B}"/>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pic>
        <p:nvPicPr>
          <p:cNvPr id="5" name="Immagine 4">
            <a:extLst>
              <a:ext uri="{FF2B5EF4-FFF2-40B4-BE49-F238E27FC236}">
                <a16:creationId xmlns:a16="http://schemas.microsoft.com/office/drawing/2014/main" id="{D9E133AE-47BA-FEBC-DAAB-32F0970FFA44}"/>
              </a:ext>
            </a:extLst>
          </p:cNvPr>
          <p:cNvPicPr>
            <a:picLocks noChangeAspect="1"/>
          </p:cNvPicPr>
          <p:nvPr/>
        </p:nvPicPr>
        <p:blipFill>
          <a:blip r:embed="rId2"/>
          <a:stretch>
            <a:fillRect/>
          </a:stretch>
        </p:blipFill>
        <p:spPr>
          <a:xfrm>
            <a:off x="4657596" y="2780928"/>
            <a:ext cx="548688" cy="286537"/>
          </a:xfrm>
          <a:prstGeom prst="rect">
            <a:avLst/>
          </a:prstGeom>
        </p:spPr>
      </p:pic>
    </p:spTree>
    <p:extLst>
      <p:ext uri="{BB962C8B-B14F-4D97-AF65-F5344CB8AC3E}">
        <p14:creationId xmlns:p14="http://schemas.microsoft.com/office/powerpoint/2010/main" val="1286071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8E6EB3-60A9-34F1-53E3-E19611AB1849}"/>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24519EC9-7E75-AF04-9149-78578912FAA1}"/>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5</a:t>
            </a:fld>
            <a:endParaRPr lang="it-IT" b="0" dirty="0"/>
          </a:p>
        </p:txBody>
      </p:sp>
      <p:cxnSp>
        <p:nvCxnSpPr>
          <p:cNvPr id="15" name="Connettore 1 15">
            <a:extLst>
              <a:ext uri="{FF2B5EF4-FFF2-40B4-BE49-F238E27FC236}">
                <a16:creationId xmlns:a16="http://schemas.microsoft.com/office/drawing/2014/main" id="{78E97032-2C63-2564-5041-16EA9085339F}"/>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44F66412-1FB4-E29B-BDCD-8EADEBCC26C8}"/>
              </a:ext>
            </a:extLst>
          </p:cNvPr>
          <p:cNvSpPr txBox="1"/>
          <p:nvPr/>
        </p:nvSpPr>
        <p:spPr>
          <a:xfrm>
            <a:off x="899592" y="980728"/>
            <a:ext cx="7992888" cy="5262979"/>
          </a:xfrm>
          <a:prstGeom prst="rect">
            <a:avLst/>
          </a:prstGeom>
          <a:noFill/>
        </p:spPr>
        <p:txBody>
          <a:bodyPr wrap="square" rtlCol="0">
            <a:spAutoFit/>
          </a:bodyPr>
          <a:lstStyle/>
          <a:p>
            <a:pPr marL="285750" indent="-285750" algn="just">
              <a:buFont typeface="Wingdings" panose="05000000000000000000" pitchFamily="2" charset="2"/>
              <a:buChar char="q"/>
            </a:pPr>
            <a:r>
              <a:rPr lang="it-IT" sz="1600" dirty="0">
                <a:latin typeface="Tw Cen MT" panose="020B0602020104020603" pitchFamily="34" charset="0"/>
                <a:ea typeface="Calibri" panose="020F0502020204030204" pitchFamily="34" charset="0"/>
                <a:cs typeface="Calibri" panose="020F0502020204030204" pitchFamily="34" charset="0"/>
              </a:rPr>
              <a:t>In relazione agli investimenti agevolabili, la </a:t>
            </a:r>
            <a:r>
              <a:rPr lang="it-IT" sz="1600" b="1" dirty="0">
                <a:latin typeface="Tw Cen MT" panose="020B0602020104020603" pitchFamily="34" charset="0"/>
                <a:ea typeface="Calibri" panose="020F0502020204030204" pitchFamily="34" charset="0"/>
                <a:cs typeface="Calibri" panose="020F0502020204030204" pitchFamily="34" charset="0"/>
              </a:rPr>
              <a:t>maggiorazione base </a:t>
            </a:r>
            <a:r>
              <a:rPr lang="it-IT" sz="1600" dirty="0">
                <a:latin typeface="Tw Cen MT" panose="020B0602020104020603" pitchFamily="34" charset="0"/>
                <a:ea typeface="Calibri" panose="020F0502020204030204" pitchFamily="34" charset="0"/>
                <a:cs typeface="Calibri" panose="020F0502020204030204" pitchFamily="34" charset="0"/>
              </a:rPr>
              <a:t>da applicare al costo sostenuto per gli investimenti con riferimento alla determinazione delle quote di ammortamento è pari al: </a:t>
            </a: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r>
              <a:rPr lang="it-IT" sz="1600" b="1" dirty="0">
                <a:latin typeface="Tw Cen MT" panose="020B0602020104020603" pitchFamily="34" charset="0"/>
                <a:ea typeface="Calibri" panose="020F0502020204030204" pitchFamily="34" charset="0"/>
                <a:cs typeface="Calibri" panose="020F0502020204030204" pitchFamily="34" charset="0"/>
              </a:rPr>
              <a:t>180%</a:t>
            </a:r>
            <a:r>
              <a:rPr lang="it-IT" sz="1600" dirty="0">
                <a:latin typeface="Tw Cen MT" panose="020B0602020104020603" pitchFamily="34" charset="0"/>
                <a:ea typeface="Calibri" panose="020F0502020204030204" pitchFamily="34" charset="0"/>
                <a:cs typeface="Calibri" panose="020F0502020204030204" pitchFamily="34" charset="0"/>
              </a:rPr>
              <a:t> per gli investimenti fino a 2,5 milioni di Euro</a:t>
            </a: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r>
              <a:rPr lang="it-IT" sz="1600" b="1" dirty="0">
                <a:latin typeface="Tw Cen MT" panose="020B0602020104020603" pitchFamily="34" charset="0"/>
                <a:ea typeface="Calibri" panose="020F0502020204030204" pitchFamily="34" charset="0"/>
                <a:cs typeface="Calibri" panose="020F0502020204030204" pitchFamily="34" charset="0"/>
              </a:rPr>
              <a:t>100% </a:t>
            </a:r>
            <a:r>
              <a:rPr lang="it-IT" sz="1600" dirty="0">
                <a:latin typeface="Tw Cen MT" panose="020B0602020104020603" pitchFamily="34" charset="0"/>
                <a:ea typeface="Calibri" panose="020F0502020204030204" pitchFamily="34" charset="0"/>
                <a:cs typeface="Calibri" panose="020F0502020204030204" pitchFamily="34" charset="0"/>
              </a:rPr>
              <a:t>per gli investimenti compresi tra 2,5 e 10 milioni di Euro</a:t>
            </a: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r>
              <a:rPr lang="it-IT" sz="1600" b="1" dirty="0">
                <a:latin typeface="Tw Cen MT" panose="020B0602020104020603" pitchFamily="34" charset="0"/>
                <a:ea typeface="Calibri" panose="020F0502020204030204" pitchFamily="34" charset="0"/>
                <a:cs typeface="Calibri" panose="020F0502020204030204" pitchFamily="34" charset="0"/>
              </a:rPr>
              <a:t>50% </a:t>
            </a:r>
            <a:r>
              <a:rPr lang="it-IT" sz="1600" dirty="0">
                <a:latin typeface="Tw Cen MT" panose="020B0602020104020603" pitchFamily="34" charset="0"/>
                <a:ea typeface="Calibri" panose="020F0502020204030204" pitchFamily="34" charset="0"/>
                <a:cs typeface="Calibri" panose="020F0502020204030204" pitchFamily="34" charset="0"/>
              </a:rPr>
              <a:t>per gli investimenti superiori a 10 milioni di Euro e fino al limite massimo di 20 milioni di Euro</a:t>
            </a: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r>
              <a:rPr lang="it-IT" sz="1600" b="1" dirty="0">
                <a:latin typeface="Tw Cen MT" panose="020B0602020104020603" pitchFamily="34" charset="0"/>
                <a:ea typeface="Calibri" panose="020F0502020204030204" pitchFamily="34" charset="0"/>
                <a:cs typeface="Calibri" panose="020F0502020204030204" pitchFamily="34" charset="0"/>
              </a:rPr>
              <a:t>NOTA BENE</a:t>
            </a:r>
            <a:r>
              <a:rPr lang="it-IT" sz="1600" dirty="0">
                <a:latin typeface="Tw Cen MT" panose="020B0602020104020603" pitchFamily="34" charset="0"/>
                <a:ea typeface="Calibri" panose="020F0502020204030204" pitchFamily="34" charset="0"/>
                <a:cs typeface="Calibri" panose="020F0502020204030204" pitchFamily="34" charset="0"/>
              </a:rPr>
              <a:t>: il dato letterale della norma non chiarisce se i predetti scaglioni e la soglia massima di 20 milioni di Euro si applicano sull’intero periodo agevolato, ovvero se riguardano ogni singolo anno. Con riferimento alla precedente disposizione in materia di crediti di imposta 4.0 (c. 1057-</a:t>
            </a:r>
            <a:r>
              <a:rPr lang="it-IT" sz="1600" i="1" dirty="0">
                <a:latin typeface="Tw Cen MT" panose="020B0602020104020603" pitchFamily="34" charset="0"/>
                <a:ea typeface="Calibri" panose="020F0502020204030204" pitchFamily="34" charset="0"/>
                <a:cs typeface="Calibri" panose="020F0502020204030204" pitchFamily="34" charset="0"/>
              </a:rPr>
              <a:t>bis, </a:t>
            </a:r>
            <a:r>
              <a:rPr lang="it-IT" sz="1600" dirty="0">
                <a:latin typeface="Tw Cen MT" panose="020B0602020104020603" pitchFamily="34" charset="0"/>
                <a:ea typeface="Calibri" panose="020F0502020204030204" pitchFamily="34" charset="0"/>
                <a:cs typeface="Calibri" panose="020F0502020204030204" pitchFamily="34" charset="0"/>
              </a:rPr>
              <a:t>Legge</a:t>
            </a:r>
            <a:r>
              <a:rPr lang="it-IT" sz="1600" i="1" dirty="0">
                <a:latin typeface="Tw Cen MT" panose="020B0602020104020603" pitchFamily="34" charset="0"/>
                <a:ea typeface="Calibri" panose="020F0502020204030204" pitchFamily="34" charset="0"/>
                <a:cs typeface="Calibri" panose="020F0502020204030204" pitchFamily="34" charset="0"/>
              </a:rPr>
              <a:t> </a:t>
            </a:r>
            <a:r>
              <a:rPr lang="it-IT" sz="1600" dirty="0">
                <a:latin typeface="Tw Cen MT" panose="020B0602020104020603" pitchFamily="34" charset="0"/>
                <a:ea typeface="Calibri" panose="020F0502020204030204" pitchFamily="34" charset="0"/>
                <a:cs typeface="Calibri" panose="020F0502020204030204" pitchFamily="34" charset="0"/>
              </a:rPr>
              <a:t>n</a:t>
            </a:r>
            <a:r>
              <a:rPr lang="it-IT" sz="1600" i="1" dirty="0">
                <a:latin typeface="Tw Cen MT" panose="020B0602020104020603" pitchFamily="34" charset="0"/>
                <a:ea typeface="Calibri" panose="020F0502020204030204" pitchFamily="34" charset="0"/>
                <a:cs typeface="Calibri" panose="020F0502020204030204" pitchFamily="34" charset="0"/>
              </a:rPr>
              <a:t>. </a:t>
            </a:r>
            <a:r>
              <a:rPr lang="it-IT" sz="1600" dirty="0">
                <a:latin typeface="Tw Cen MT" panose="020B0602020104020603" pitchFamily="34" charset="0"/>
                <a:ea typeface="Calibri" panose="020F0502020204030204" pitchFamily="34" charset="0"/>
                <a:cs typeface="Calibri" panose="020F0502020204030204" pitchFamily="34" charset="0"/>
              </a:rPr>
              <a:t>178/2020) l’Agenzia delle Entrate aveva adottato un’interpretazione sistematica, affermando che i </a:t>
            </a:r>
            <a:r>
              <a:rPr lang="it-IT" sz="1600" b="1" dirty="0">
                <a:latin typeface="Tw Cen MT" panose="020B0602020104020603" pitchFamily="34" charset="0"/>
                <a:ea typeface="Calibri" panose="020F0502020204030204" pitchFamily="34" charset="0"/>
                <a:cs typeface="Calibri" panose="020F0502020204030204" pitchFamily="34" charset="0"/>
              </a:rPr>
              <a:t>tetti di spesa erano da intendersi annuali (cfr. Circolare AdE 14/E/2022)</a:t>
            </a: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D665E927-5E15-F176-C9F3-6A0CC5E002FB}"/>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spTree>
    <p:extLst>
      <p:ext uri="{BB962C8B-B14F-4D97-AF65-F5344CB8AC3E}">
        <p14:creationId xmlns:p14="http://schemas.microsoft.com/office/powerpoint/2010/main" val="955374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36C4F-F4EF-4641-7497-656EE1E1AB57}"/>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FAFE76DE-F7DF-11B5-1A39-D6D993C488EF}"/>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6</a:t>
            </a:fld>
            <a:endParaRPr lang="it-IT" b="0" dirty="0"/>
          </a:p>
        </p:txBody>
      </p:sp>
      <p:cxnSp>
        <p:nvCxnSpPr>
          <p:cNvPr id="15" name="Connettore 1 15">
            <a:extLst>
              <a:ext uri="{FF2B5EF4-FFF2-40B4-BE49-F238E27FC236}">
                <a16:creationId xmlns:a16="http://schemas.microsoft.com/office/drawing/2014/main" id="{F49C33BA-11B9-29BF-A536-CF147AC0ED6C}"/>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D97CF2D2-8FC8-103A-36F5-07A52236F04A}"/>
              </a:ext>
            </a:extLst>
          </p:cNvPr>
          <p:cNvSpPr txBox="1"/>
          <p:nvPr/>
        </p:nvSpPr>
        <p:spPr>
          <a:xfrm>
            <a:off x="831205" y="1178743"/>
            <a:ext cx="7917260" cy="5016758"/>
          </a:xfrm>
          <a:prstGeom prst="rect">
            <a:avLst/>
          </a:prstGeom>
          <a:noFill/>
        </p:spPr>
        <p:txBody>
          <a:bodyPr wrap="square" rtlCol="0">
            <a:spAutoFit/>
          </a:bodyPr>
          <a:lstStyle/>
          <a:p>
            <a:pPr marL="285750" indent="-285750" algn="just">
              <a:buFont typeface="Wingdings" panose="05000000000000000000" pitchFamily="2" charset="2"/>
              <a:buChar char="q"/>
            </a:pPr>
            <a:r>
              <a:rPr lang="it-IT" sz="1600" dirty="0">
                <a:latin typeface="Tw Cen MT" panose="020B0602020104020603" pitchFamily="34" charset="0"/>
                <a:ea typeface="Calibri" panose="020F0502020204030204" pitchFamily="34" charset="0"/>
                <a:cs typeface="Calibri" panose="020F0502020204030204" pitchFamily="34" charset="0"/>
              </a:rPr>
              <a:t>Sono agevolabili gli: </a:t>
            </a: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r>
              <a:rPr lang="it-IT" sz="1600" dirty="0">
                <a:latin typeface="Tw Cen MT" panose="020B0602020104020603" pitchFamily="34" charset="0"/>
                <a:ea typeface="Calibri" panose="020F0502020204030204" pitchFamily="34" charset="0"/>
                <a:cs typeface="Calibri" panose="020F0502020204030204" pitchFamily="34" charset="0"/>
              </a:rPr>
              <a:t>investimenti in beni materiali e immateriali strumentali nuovi ricompresi, rispettivamente, negli elenchi di cui agli </a:t>
            </a:r>
            <a:r>
              <a:rPr lang="it-IT" sz="1600" b="1" dirty="0">
                <a:latin typeface="Tw Cen MT" panose="020B0602020104020603" pitchFamily="34" charset="0"/>
                <a:ea typeface="Calibri" panose="020F0502020204030204" pitchFamily="34" charset="0"/>
                <a:cs typeface="Calibri" panose="020F0502020204030204" pitchFamily="34" charset="0"/>
              </a:rPr>
              <a:t>Allegati IV </a:t>
            </a:r>
            <a:r>
              <a:rPr lang="it-IT" sz="1600" dirty="0">
                <a:latin typeface="Tw Cen MT" panose="020B0602020104020603" pitchFamily="34" charset="0"/>
                <a:ea typeface="Calibri" panose="020F0502020204030204" pitchFamily="34" charset="0"/>
                <a:cs typeface="Calibri" panose="020F0502020204030204" pitchFamily="34" charset="0"/>
              </a:rPr>
              <a:t>e</a:t>
            </a:r>
            <a:r>
              <a:rPr lang="it-IT" sz="1600" b="1" dirty="0">
                <a:latin typeface="Tw Cen MT" panose="020B0602020104020603" pitchFamily="34" charset="0"/>
                <a:ea typeface="Calibri" panose="020F0502020204030204" pitchFamily="34" charset="0"/>
                <a:cs typeface="Calibri" panose="020F0502020204030204" pitchFamily="34" charset="0"/>
              </a:rPr>
              <a:t> V della Legge di Bilancio 2026</a:t>
            </a:r>
            <a:r>
              <a:rPr lang="it-IT" sz="1600" dirty="0">
                <a:latin typeface="Tw Cen MT" panose="020B0602020104020603" pitchFamily="34" charset="0"/>
                <a:ea typeface="Calibri" panose="020F0502020204030204" pitchFamily="34" charset="0"/>
                <a:cs typeface="Calibri" panose="020F0502020204030204" pitchFamily="34" charset="0"/>
              </a:rPr>
              <a:t>, interconnessi al sistema aziendale di gestione della produzione o alla rete di fornitura (</a:t>
            </a:r>
            <a:r>
              <a:rPr lang="it-IT" sz="1600" b="1" dirty="0">
                <a:latin typeface="Tw Cen MT" panose="020B0602020104020603" pitchFamily="34" charset="0"/>
                <a:ea typeface="Calibri" panose="020F0502020204030204" pitchFamily="34" charset="0"/>
                <a:cs typeface="Calibri" panose="020F0502020204030204" pitchFamily="34" charset="0"/>
              </a:rPr>
              <a:t>NOTA BENE</a:t>
            </a:r>
            <a:r>
              <a:rPr lang="it-IT" sz="1600" dirty="0">
                <a:latin typeface="Tw Cen MT" panose="020B0602020104020603" pitchFamily="34" charset="0"/>
                <a:ea typeface="Calibri" panose="020F0502020204030204" pitchFamily="34" charset="0"/>
                <a:cs typeface="Calibri" panose="020F0502020204030204" pitchFamily="34" charset="0"/>
              </a:rPr>
              <a:t>: tali nuovi Allegati hanno sostituito, aggiornandoli, i "</a:t>
            </a:r>
            <a:r>
              <a:rPr lang="it-IT" sz="1600" i="1" dirty="0">
                <a:latin typeface="Tw Cen MT" panose="020B0602020104020603" pitchFamily="34" charset="0"/>
                <a:ea typeface="Calibri" panose="020F0502020204030204" pitchFamily="34" charset="0"/>
                <a:cs typeface="Calibri" panose="020F0502020204030204" pitchFamily="34" charset="0"/>
              </a:rPr>
              <a:t>vecchi</a:t>
            </a:r>
            <a:r>
              <a:rPr lang="it-IT" sz="1600" dirty="0">
                <a:latin typeface="Tw Cen MT" panose="020B0602020104020603" pitchFamily="34" charset="0"/>
                <a:ea typeface="Calibri" panose="020F0502020204030204" pitchFamily="34" charset="0"/>
                <a:cs typeface="Calibri" panose="020F0502020204030204" pitchFamily="34" charset="0"/>
              </a:rPr>
              <a:t>" Allegati A e B alla L. 11 dicembre 2016, n. 232, ampliando quindi il perimetro dei beni agevolati)</a:t>
            </a: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r>
              <a:rPr lang="it-IT" sz="1600" dirty="0">
                <a:latin typeface="Tw Cen MT" panose="020B0602020104020603" pitchFamily="34" charset="0"/>
                <a:ea typeface="Calibri" panose="020F0502020204030204" pitchFamily="34" charset="0"/>
                <a:cs typeface="Calibri" panose="020F0502020204030204" pitchFamily="34" charset="0"/>
              </a:rPr>
              <a:t>investimenti in beni materiali nuovi strumentali all’esercizio di impresa finalizzati </a:t>
            </a:r>
            <a:r>
              <a:rPr lang="it-IT" sz="1600" b="1" dirty="0">
                <a:latin typeface="Tw Cen MT" panose="020B0602020104020603" pitchFamily="34" charset="0"/>
                <a:ea typeface="Calibri" panose="020F0502020204030204" pitchFamily="34" charset="0"/>
                <a:cs typeface="Calibri" panose="020F0502020204030204" pitchFamily="34" charset="0"/>
              </a:rPr>
              <a:t>all’autoproduzione di energia da fonti rinnovabili destinata all’autoconsumo anche a distanza</a:t>
            </a:r>
            <a:r>
              <a:rPr lang="it-IT" sz="1600" dirty="0">
                <a:latin typeface="Tw Cen MT" panose="020B0602020104020603" pitchFamily="34" charset="0"/>
                <a:ea typeface="Calibri" panose="020F0502020204030204" pitchFamily="34" charset="0"/>
                <a:cs typeface="Calibri" panose="020F0502020204030204" pitchFamily="34" charset="0"/>
              </a:rPr>
              <a:t> - di cui all'art. 30, c. 1, lett. a), n. 2), del </a:t>
            </a:r>
            <a:r>
              <a:rPr lang="it-IT" sz="1600" dirty="0" err="1">
                <a:latin typeface="Tw Cen MT" panose="020B0602020104020603" pitchFamily="34" charset="0"/>
                <a:ea typeface="Calibri" panose="020F0502020204030204" pitchFamily="34" charset="0"/>
                <a:cs typeface="Calibri" panose="020F0502020204030204" pitchFamily="34" charset="0"/>
              </a:rPr>
              <a:t>D.Lgs.</a:t>
            </a:r>
            <a:r>
              <a:rPr lang="it-IT" sz="1600" dirty="0">
                <a:latin typeface="Tw Cen MT" panose="020B0602020104020603" pitchFamily="34" charset="0"/>
                <a:ea typeface="Calibri" panose="020F0502020204030204" pitchFamily="34" charset="0"/>
                <a:cs typeface="Calibri" panose="020F0502020204030204" pitchFamily="34" charset="0"/>
              </a:rPr>
              <a:t> n. 199/2021 - compresi gli impianti per lo stoccaggio dell'energia prodotta</a:t>
            </a: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r>
              <a:rPr lang="it-IT" sz="1600" b="1" dirty="0">
                <a:latin typeface="Tw Cen MT" panose="020B0602020104020603" pitchFamily="34" charset="0"/>
                <a:ea typeface="Calibri" panose="020F0502020204030204" pitchFamily="34" charset="0"/>
                <a:cs typeface="Calibri" panose="020F0502020204030204" pitchFamily="34" charset="0"/>
              </a:rPr>
              <a:t>NOTA BENE</a:t>
            </a:r>
            <a:r>
              <a:rPr lang="it-IT" sz="1600" dirty="0">
                <a:latin typeface="Tw Cen MT" panose="020B0602020104020603" pitchFamily="34" charset="0"/>
                <a:ea typeface="Calibri" panose="020F0502020204030204" pitchFamily="34" charset="0"/>
                <a:cs typeface="Calibri" panose="020F0502020204030204" pitchFamily="34" charset="0"/>
              </a:rPr>
              <a:t>: con riferimento </a:t>
            </a:r>
            <a:r>
              <a:rPr lang="it-IT" sz="1600" b="1" dirty="0">
                <a:latin typeface="Tw Cen MT" panose="020B0602020104020603" pitchFamily="34" charset="0"/>
                <a:ea typeface="Calibri" panose="020F0502020204030204" pitchFamily="34" charset="0"/>
                <a:cs typeface="Calibri" panose="020F0502020204030204" pitchFamily="34" charset="0"/>
              </a:rPr>
              <a:t>all’autoproduzione</a:t>
            </a:r>
            <a:r>
              <a:rPr lang="it-IT" sz="1600" dirty="0">
                <a:latin typeface="Tw Cen MT" panose="020B0602020104020603" pitchFamily="34" charset="0"/>
                <a:ea typeface="Calibri" panose="020F0502020204030204" pitchFamily="34" charset="0"/>
                <a:cs typeface="Calibri" panose="020F0502020204030204" pitchFamily="34" charset="0"/>
              </a:rPr>
              <a:t> e </a:t>
            </a:r>
            <a:r>
              <a:rPr lang="it-IT" sz="1600" b="1" dirty="0">
                <a:latin typeface="Tw Cen MT" panose="020B0602020104020603" pitchFamily="34" charset="0"/>
                <a:ea typeface="Calibri" panose="020F0502020204030204" pitchFamily="34" charset="0"/>
                <a:cs typeface="Calibri" panose="020F0502020204030204" pitchFamily="34" charset="0"/>
              </a:rPr>
              <a:t>all’autoconsumo</a:t>
            </a:r>
            <a:r>
              <a:rPr lang="it-IT" sz="1600" dirty="0">
                <a:latin typeface="Tw Cen MT" panose="020B0602020104020603" pitchFamily="34" charset="0"/>
                <a:ea typeface="Calibri" panose="020F0502020204030204" pitchFamily="34" charset="0"/>
                <a:cs typeface="Calibri" panose="020F0502020204030204" pitchFamily="34" charset="0"/>
              </a:rPr>
              <a:t> di energia da </a:t>
            </a:r>
            <a:r>
              <a:rPr lang="it-IT" sz="1600" b="1" dirty="0">
                <a:latin typeface="Tw Cen MT" panose="020B0602020104020603" pitchFamily="34" charset="0"/>
                <a:ea typeface="Calibri" panose="020F0502020204030204" pitchFamily="34" charset="0"/>
                <a:cs typeface="Calibri" panose="020F0502020204030204" pitchFamily="34" charset="0"/>
              </a:rPr>
              <a:t>fonte solare</a:t>
            </a:r>
            <a:r>
              <a:rPr lang="it-IT" sz="1600" dirty="0">
                <a:latin typeface="Tw Cen MT" panose="020B0602020104020603" pitchFamily="34" charset="0"/>
                <a:ea typeface="Calibri" panose="020F0502020204030204" pitchFamily="34" charset="0"/>
                <a:cs typeface="Calibri" panose="020F0502020204030204" pitchFamily="34" charset="0"/>
              </a:rPr>
              <a:t>, sono considerati agevolabili esclusivamente gli impianti con </a:t>
            </a:r>
            <a:r>
              <a:rPr lang="it-IT" sz="1600" b="1" dirty="0">
                <a:latin typeface="Tw Cen MT" panose="020B0602020104020603" pitchFamily="34" charset="0"/>
                <a:ea typeface="Calibri" panose="020F0502020204030204" pitchFamily="34" charset="0"/>
                <a:cs typeface="Calibri" panose="020F0502020204030204" pitchFamily="34" charset="0"/>
              </a:rPr>
              <a:t>moduli fotovoltaici </a:t>
            </a:r>
            <a:r>
              <a:rPr lang="it-IT" sz="1600" dirty="0">
                <a:latin typeface="Tw Cen MT" panose="020B0602020104020603" pitchFamily="34" charset="0"/>
                <a:ea typeface="Calibri" panose="020F0502020204030204" pitchFamily="34" charset="0"/>
                <a:cs typeface="Calibri" panose="020F0502020204030204" pitchFamily="34" charset="0"/>
              </a:rPr>
              <a:t>di cui all’art. 12, c. 1, lettere b) e c), del D.L. n. 181/2023 </a:t>
            </a: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F62F86EA-45FF-56C2-F1FD-33BF2AA0883E}"/>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spTree>
    <p:extLst>
      <p:ext uri="{BB962C8B-B14F-4D97-AF65-F5344CB8AC3E}">
        <p14:creationId xmlns:p14="http://schemas.microsoft.com/office/powerpoint/2010/main" val="3307556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6141A8-3089-D159-6791-F0E8F87B3199}"/>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6E93D919-C606-85EA-653C-1A109682FCF9}"/>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7</a:t>
            </a:fld>
            <a:endParaRPr lang="it-IT" b="0" dirty="0"/>
          </a:p>
        </p:txBody>
      </p:sp>
      <p:cxnSp>
        <p:nvCxnSpPr>
          <p:cNvPr id="15" name="Connettore 1 15">
            <a:extLst>
              <a:ext uri="{FF2B5EF4-FFF2-40B4-BE49-F238E27FC236}">
                <a16:creationId xmlns:a16="http://schemas.microsoft.com/office/drawing/2014/main" id="{DD458D54-C136-4F50-ED9D-2E3AFD161E77}"/>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0D9CB9A2-D341-313F-9C66-2FCE379F50F3}"/>
              </a:ext>
            </a:extLst>
          </p:cNvPr>
          <p:cNvSpPr txBox="1"/>
          <p:nvPr/>
        </p:nvSpPr>
        <p:spPr>
          <a:xfrm>
            <a:off x="975219" y="1130570"/>
            <a:ext cx="7773245" cy="5016758"/>
          </a:xfrm>
          <a:prstGeom prst="rect">
            <a:avLst/>
          </a:prstGeom>
          <a:noFill/>
        </p:spPr>
        <p:txBody>
          <a:bodyPr wrap="square" rtlCol="0">
            <a:spAutoFit/>
          </a:bodyPr>
          <a:lstStyle/>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q"/>
            </a:pPr>
            <a:r>
              <a:rPr lang="it-IT" sz="1600" dirty="0">
                <a:latin typeface="Tw Cen MT" panose="020B0602020104020603" pitchFamily="34" charset="0"/>
                <a:ea typeface="Calibri" panose="020F0502020204030204" pitchFamily="34" charset="0"/>
                <a:cs typeface="Calibri" panose="020F0502020204030204" pitchFamily="34" charset="0"/>
              </a:rPr>
              <a:t>Caratteristiche dei beni agevolabili: </a:t>
            </a: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r>
              <a:rPr lang="it-IT" sz="1600" u="sng" dirty="0">
                <a:latin typeface="Tw Cen MT" panose="020B0602020104020603" pitchFamily="34" charset="0"/>
                <a:ea typeface="Calibri" panose="020F0502020204030204" pitchFamily="34" charset="0"/>
                <a:cs typeface="Calibri" panose="020F0502020204030204" pitchFamily="34" charset="0"/>
              </a:rPr>
              <a:t>prodotti</a:t>
            </a:r>
            <a:r>
              <a:rPr lang="it-IT" sz="1600" dirty="0">
                <a:latin typeface="Tw Cen MT" panose="020B0602020104020603" pitchFamily="34" charset="0"/>
                <a:ea typeface="Calibri" panose="020F0502020204030204" pitchFamily="34" charset="0"/>
                <a:cs typeface="Calibri" panose="020F0502020204030204" pitchFamily="34" charset="0"/>
              </a:rPr>
              <a:t> in Stati membri UE o aderenti allo SEE*</a:t>
            </a: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r>
              <a:rPr lang="it-IT" sz="1600" dirty="0">
                <a:latin typeface="Tw Cen MT" panose="020B0602020104020603" pitchFamily="34" charset="0"/>
                <a:ea typeface="Calibri" panose="020F0502020204030204" pitchFamily="34" charset="0"/>
                <a:cs typeface="Calibri" panose="020F0502020204030204" pitchFamily="34" charset="0"/>
              </a:rPr>
              <a:t>acquisiti in proprietà o locazione finanziaria; beni immateriali anche in licenza d’uso solo se iscrivibili nell’attivo dello SP (voce B.I.3)</a:t>
            </a: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r>
              <a:rPr lang="it-IT" sz="1600" dirty="0">
                <a:latin typeface="Tw Cen MT" panose="020B0602020104020603" pitchFamily="34" charset="0"/>
                <a:ea typeface="Calibri" panose="020F0502020204030204" pitchFamily="34" charset="0"/>
                <a:cs typeface="Calibri" panose="020F0502020204030204" pitchFamily="34" charset="0"/>
              </a:rPr>
              <a:t>* Non si escludono sviluppi, a breve, della norma…..</a:t>
            </a:r>
            <a:r>
              <a:rPr lang="it-IT" sz="1600" b="1" dirty="0">
                <a:latin typeface="Tw Cen MT" panose="020B0602020104020603" pitchFamily="34" charset="0"/>
                <a:ea typeface="Calibri" panose="020F0502020204030204" pitchFamily="34" charset="0"/>
                <a:cs typeface="Calibri" panose="020F0502020204030204" pitchFamily="34" charset="0"/>
              </a:rPr>
              <a:t>superamento </a:t>
            </a:r>
            <a:r>
              <a:rPr lang="it-IT" sz="1600" dirty="0">
                <a:latin typeface="Tw Cen MT" panose="020B0602020104020603" pitchFamily="34" charset="0"/>
                <a:ea typeface="Calibri" panose="020F0502020204030204" pitchFamily="34" charset="0"/>
                <a:cs typeface="Calibri" panose="020F0502020204030204" pitchFamily="34" charset="0"/>
              </a:rPr>
              <a:t>del c.d. «</a:t>
            </a:r>
            <a:r>
              <a:rPr lang="it-IT" sz="1600" i="1" dirty="0">
                <a:latin typeface="Tw Cen MT" panose="020B0602020104020603" pitchFamily="34" charset="0"/>
                <a:ea typeface="Calibri" panose="020F0502020204030204" pitchFamily="34" charset="0"/>
                <a:cs typeface="Calibri" panose="020F0502020204030204" pitchFamily="34" charset="0"/>
              </a:rPr>
              <a:t>recinto territoriale</a:t>
            </a:r>
            <a:r>
              <a:rPr lang="it-IT" sz="1600" dirty="0">
                <a:latin typeface="Tw Cen MT" panose="020B0602020104020603" pitchFamily="34" charset="0"/>
                <a:ea typeface="Calibri" panose="020F0502020204030204" pitchFamily="34" charset="0"/>
                <a:cs typeface="Calibri" panose="020F0502020204030204" pitchFamily="34" charset="0"/>
              </a:rPr>
              <a:t>»</a:t>
            </a:r>
          </a:p>
          <a:p>
            <a:pPr marL="285750" indent="-285750" algn="just">
              <a:buFont typeface="Courier New" panose="02070309020205020404" pitchFamily="49" charset="0"/>
              <a:buChar char="o"/>
            </a:pPr>
            <a:endParaRPr lang="it-IT" sz="1600"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800790E7-6DD6-B0F3-8EA7-F43CD424E795}"/>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spTree>
    <p:extLst>
      <p:ext uri="{BB962C8B-B14F-4D97-AF65-F5344CB8AC3E}">
        <p14:creationId xmlns:p14="http://schemas.microsoft.com/office/powerpoint/2010/main" val="3556563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9ADF4-0A5A-E1DF-3991-CA9DB514452C}"/>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4E7FE069-CFD4-89D1-F585-99137641829C}"/>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8</a:t>
            </a:fld>
            <a:endParaRPr lang="it-IT" b="0" dirty="0"/>
          </a:p>
        </p:txBody>
      </p:sp>
      <p:cxnSp>
        <p:nvCxnSpPr>
          <p:cNvPr id="15" name="Connettore 1 15">
            <a:extLst>
              <a:ext uri="{FF2B5EF4-FFF2-40B4-BE49-F238E27FC236}">
                <a16:creationId xmlns:a16="http://schemas.microsoft.com/office/drawing/2014/main" id="{5D7F14F9-5188-09F6-AF51-C14B1B8DA71E}"/>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63CFC470-E7C7-14E1-3213-31008541D42E}"/>
              </a:ext>
            </a:extLst>
          </p:cNvPr>
          <p:cNvSpPr txBox="1"/>
          <p:nvPr/>
        </p:nvSpPr>
        <p:spPr>
          <a:xfrm>
            <a:off x="1058939" y="1905506"/>
            <a:ext cx="7632848" cy="3293209"/>
          </a:xfrm>
          <a:prstGeom prst="rect">
            <a:avLst/>
          </a:prstGeom>
          <a:noFill/>
        </p:spPr>
        <p:txBody>
          <a:bodyPr wrap="square" rtlCol="0">
            <a:spAutoFit/>
          </a:bodyPr>
          <a:lstStyle/>
          <a:p>
            <a:pPr algn="ctr"/>
            <a:r>
              <a:rPr lang="it-IT" sz="1600" b="1" dirty="0">
                <a:latin typeface="Tw Cen MT" panose="020B0602020104020603" pitchFamily="34" charset="0"/>
                <a:ea typeface="Calibri" panose="020F0502020204030204" pitchFamily="34" charset="0"/>
                <a:cs typeface="Calibri" panose="020F0502020204030204" pitchFamily="34" charset="0"/>
              </a:rPr>
              <a:t>Cessione </a:t>
            </a:r>
            <a:r>
              <a:rPr lang="it-IT" sz="1600" dirty="0">
                <a:latin typeface="Tw Cen MT" panose="020B0602020104020603" pitchFamily="34" charset="0"/>
                <a:ea typeface="Calibri" panose="020F0502020204030204" pitchFamily="34" charset="0"/>
                <a:cs typeface="Calibri" panose="020F0502020204030204" pitchFamily="34" charset="0"/>
              </a:rPr>
              <a:t>o</a:t>
            </a:r>
            <a:r>
              <a:rPr lang="it-IT" sz="1600" b="1" dirty="0">
                <a:latin typeface="Tw Cen MT" panose="020B0602020104020603" pitchFamily="34" charset="0"/>
                <a:ea typeface="Calibri" panose="020F0502020204030204" pitchFamily="34" charset="0"/>
                <a:cs typeface="Calibri" panose="020F0502020204030204" pitchFamily="34" charset="0"/>
              </a:rPr>
              <a:t> delocalizzazione all’estero </a:t>
            </a:r>
            <a:r>
              <a:rPr lang="it-IT" sz="1600" dirty="0">
                <a:latin typeface="Tw Cen MT" panose="020B0602020104020603" pitchFamily="34" charset="0"/>
                <a:ea typeface="Calibri" panose="020F0502020204030204" pitchFamily="34" charset="0"/>
                <a:cs typeface="Calibri" panose="020F0502020204030204" pitchFamily="34" charset="0"/>
              </a:rPr>
              <a:t>nel periodo di deduzione dell’iper ammortamento: si riconosce la fruizione del beneficio sulle quote residue di ammortamento, qualora nel corso del periodo di fruizione dell’iper-ammortamento si verifichi il realizzo a titolo oneroso del bene oggetto di agevolazione o la destinazione dello stesso a strutture produttive ubicate all’estero</a:t>
            </a: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just">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marL="285750" indent="-285750" algn="ctr">
              <a:buFont typeface="Wingdings" panose="05000000000000000000" pitchFamily="2" charset="2"/>
              <a:buChar char="q"/>
            </a:pP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r>
              <a:rPr lang="it-IT" sz="1600" dirty="0">
                <a:latin typeface="Tw Cen MT" panose="020B0602020104020603" pitchFamily="34" charset="0"/>
                <a:ea typeface="Calibri" panose="020F0502020204030204" pitchFamily="34" charset="0"/>
                <a:cs typeface="Calibri" panose="020F0502020204030204" pitchFamily="34" charset="0"/>
              </a:rPr>
              <a:t>A tal fine, è </a:t>
            </a:r>
            <a:r>
              <a:rPr lang="it-IT" sz="1600" b="1" dirty="0">
                <a:latin typeface="Tw Cen MT" panose="020B0602020104020603" pitchFamily="34" charset="0"/>
                <a:ea typeface="Calibri" panose="020F0502020204030204" pitchFamily="34" charset="0"/>
                <a:cs typeface="Calibri" panose="020F0502020204030204" pitchFamily="34" charset="0"/>
              </a:rPr>
              <a:t>necessario</a:t>
            </a:r>
            <a:r>
              <a:rPr lang="it-IT" sz="1600" dirty="0">
                <a:latin typeface="Tw Cen MT" panose="020B0602020104020603" pitchFamily="34" charset="0"/>
                <a:ea typeface="Calibri" panose="020F0502020204030204" pitchFamily="34" charset="0"/>
                <a:cs typeface="Calibri" panose="020F0502020204030204" pitchFamily="34" charset="0"/>
              </a:rPr>
              <a:t> che l’impresa provveda alla sostituzione del bene originario con un bene materiale strumentale </a:t>
            </a:r>
            <a:r>
              <a:rPr lang="it-IT" sz="1600" b="1" dirty="0">
                <a:latin typeface="Tw Cen MT" panose="020B0602020104020603" pitchFamily="34" charset="0"/>
                <a:ea typeface="Calibri" panose="020F0502020204030204" pitchFamily="34" charset="0"/>
                <a:cs typeface="Calibri" panose="020F0502020204030204" pitchFamily="34" charset="0"/>
              </a:rPr>
              <a:t>avente caratteristiche tecnologiche analoghe </a:t>
            </a:r>
            <a:r>
              <a:rPr lang="it-IT" sz="1600" dirty="0">
                <a:latin typeface="Tw Cen MT" panose="020B0602020104020603" pitchFamily="34" charset="0"/>
                <a:ea typeface="Calibri" panose="020F0502020204030204" pitchFamily="34" charset="0"/>
                <a:cs typeface="Calibri" panose="020F0502020204030204" pitchFamily="34" charset="0"/>
              </a:rPr>
              <a:t>o</a:t>
            </a:r>
            <a:r>
              <a:rPr lang="it-IT" sz="1600" b="1" dirty="0">
                <a:latin typeface="Tw Cen MT" panose="020B0602020104020603" pitchFamily="34" charset="0"/>
                <a:ea typeface="Calibri" panose="020F0502020204030204" pitchFamily="34" charset="0"/>
                <a:cs typeface="Calibri" panose="020F0502020204030204" pitchFamily="34" charset="0"/>
              </a:rPr>
              <a:t> superiori</a:t>
            </a: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83E2E6AD-A8A3-DD09-8F31-77C0B3EFC91E}"/>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pic>
        <p:nvPicPr>
          <p:cNvPr id="2" name="Immagine 1">
            <a:extLst>
              <a:ext uri="{FF2B5EF4-FFF2-40B4-BE49-F238E27FC236}">
                <a16:creationId xmlns:a16="http://schemas.microsoft.com/office/drawing/2014/main" id="{C8DE7C23-9212-F6BF-18CD-9C533307203B}"/>
              </a:ext>
            </a:extLst>
          </p:cNvPr>
          <p:cNvPicPr>
            <a:picLocks noChangeAspect="1"/>
          </p:cNvPicPr>
          <p:nvPr/>
        </p:nvPicPr>
        <p:blipFill>
          <a:blip r:embed="rId2"/>
          <a:stretch>
            <a:fillRect/>
          </a:stretch>
        </p:blipFill>
        <p:spPr>
          <a:xfrm>
            <a:off x="4716016" y="3523219"/>
            <a:ext cx="548688" cy="227927"/>
          </a:xfrm>
          <a:prstGeom prst="rect">
            <a:avLst/>
          </a:prstGeom>
        </p:spPr>
      </p:pic>
    </p:spTree>
    <p:extLst>
      <p:ext uri="{BB962C8B-B14F-4D97-AF65-F5344CB8AC3E}">
        <p14:creationId xmlns:p14="http://schemas.microsoft.com/office/powerpoint/2010/main" val="3402286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53171-052C-3181-5D1B-E85D37A0BE71}"/>
            </a:ext>
          </a:extLst>
        </p:cNvPr>
        <p:cNvGrpSpPr/>
        <p:nvPr/>
      </p:nvGrpSpPr>
      <p:grpSpPr>
        <a:xfrm>
          <a:off x="0" y="0"/>
          <a:ext cx="0" cy="0"/>
          <a:chOff x="0" y="0"/>
          <a:chExt cx="0" cy="0"/>
        </a:xfrm>
      </p:grpSpPr>
      <p:sp>
        <p:nvSpPr>
          <p:cNvPr id="14" name="Segnaposto numero diapositiva 16">
            <a:extLst>
              <a:ext uri="{FF2B5EF4-FFF2-40B4-BE49-F238E27FC236}">
                <a16:creationId xmlns:a16="http://schemas.microsoft.com/office/drawing/2014/main" id="{92AF2FC4-E1C9-A74B-EE04-D2CAB41E5845}"/>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9</a:t>
            </a:fld>
            <a:endParaRPr lang="it-IT" b="0" dirty="0"/>
          </a:p>
        </p:txBody>
      </p:sp>
      <p:cxnSp>
        <p:nvCxnSpPr>
          <p:cNvPr id="15" name="Connettore 1 15">
            <a:extLst>
              <a:ext uri="{FF2B5EF4-FFF2-40B4-BE49-F238E27FC236}">
                <a16:creationId xmlns:a16="http://schemas.microsoft.com/office/drawing/2014/main" id="{7AF90CB9-D251-CACF-5140-111117F1DE17}"/>
              </a:ext>
            </a:extLst>
          </p:cNvPr>
          <p:cNvCxnSpPr>
            <a:cxnSpLocks/>
          </p:cNvCxnSpPr>
          <p:nvPr/>
        </p:nvCxnSpPr>
        <p:spPr>
          <a:xfrm>
            <a:off x="975219" y="694179"/>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2DDE38BD-79F2-81F3-6758-7280A856668C}"/>
              </a:ext>
            </a:extLst>
          </p:cNvPr>
          <p:cNvSpPr txBox="1"/>
          <p:nvPr/>
        </p:nvSpPr>
        <p:spPr>
          <a:xfrm>
            <a:off x="827584" y="1340510"/>
            <a:ext cx="8064896" cy="4524315"/>
          </a:xfrm>
          <a:prstGeom prst="rect">
            <a:avLst/>
          </a:prstGeom>
          <a:noFill/>
        </p:spPr>
        <p:txBody>
          <a:bodyPr wrap="square" rtlCol="0">
            <a:spAutoFit/>
          </a:bodyPr>
          <a:lstStyle/>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ctr"/>
            <a:r>
              <a:rPr lang="it-IT" sz="1600" b="1" dirty="0">
                <a:latin typeface="Tw Cen MT" panose="020B0602020104020603" pitchFamily="34" charset="0"/>
                <a:ea typeface="Calibri" panose="020F0502020204030204" pitchFamily="34" charset="0"/>
                <a:cs typeface="Calibri" panose="020F0502020204030204" pitchFamily="34" charset="0"/>
              </a:rPr>
              <a:t>NOTA BENE</a:t>
            </a:r>
            <a:r>
              <a:rPr lang="it-IT" sz="1600" dirty="0">
                <a:latin typeface="Tw Cen MT" panose="020B0602020104020603" pitchFamily="34" charset="0"/>
                <a:ea typeface="Calibri" panose="020F0502020204030204" pitchFamily="34" charset="0"/>
                <a:cs typeface="Calibri" panose="020F0502020204030204" pitchFamily="34" charset="0"/>
              </a:rPr>
              <a:t>: L’iper ammortamento </a:t>
            </a:r>
            <a:r>
              <a:rPr lang="it-IT" sz="1600" b="1" dirty="0">
                <a:latin typeface="Tw Cen MT" panose="020B0602020104020603" pitchFamily="34" charset="0"/>
                <a:ea typeface="Calibri" panose="020F0502020204030204" pitchFamily="34" charset="0"/>
                <a:cs typeface="Calibri" panose="020F0502020204030204" pitchFamily="34" charset="0"/>
              </a:rPr>
              <a:t>non spetta per gli investimenti </a:t>
            </a:r>
            <a:r>
              <a:rPr lang="it-IT" sz="1600" dirty="0">
                <a:latin typeface="Tw Cen MT" panose="020B0602020104020603" pitchFamily="34" charset="0"/>
                <a:ea typeface="Calibri" panose="020F0502020204030204" pitchFamily="34" charset="0"/>
                <a:cs typeface="Calibri" panose="020F0502020204030204" pitchFamily="34" charset="0"/>
              </a:rPr>
              <a:t>che hanno usufruito dei crediti di imposta 4.0 (c. 446, L. n. 207/2024). Come chiarito nel corso di TELEFISCO 2026, in assenza di spettanza di tali crediti, gli investimenti effettuati nel 2026 dovrebbero risultare agevolabili con l’iper-ammortamento anche qualora vi sia «</a:t>
            </a:r>
            <a:r>
              <a:rPr lang="it-IT" sz="1600" b="1" dirty="0">
                <a:latin typeface="Tw Cen MT" panose="020B0602020104020603" pitchFamily="34" charset="0"/>
                <a:ea typeface="Calibri" panose="020F0502020204030204" pitchFamily="34" charset="0"/>
                <a:cs typeface="Calibri" panose="020F0502020204030204" pitchFamily="34" charset="0"/>
              </a:rPr>
              <a:t>prenotazione</a:t>
            </a:r>
            <a:r>
              <a:rPr lang="it-IT" sz="1600" dirty="0">
                <a:latin typeface="Tw Cen MT" panose="020B0602020104020603" pitchFamily="34" charset="0"/>
                <a:ea typeface="Calibri" panose="020F0502020204030204" pitchFamily="34" charset="0"/>
                <a:cs typeface="Calibri" panose="020F0502020204030204" pitchFamily="34" charset="0"/>
              </a:rPr>
              <a:t>» entro il 31 dicembre 2025</a:t>
            </a: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ctr"/>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r>
              <a:rPr lang="it-IT" sz="1600" dirty="0">
                <a:latin typeface="Tw Cen MT" panose="020B0602020104020603" pitchFamily="34" charset="0"/>
                <a:ea typeface="Calibri" panose="020F0502020204030204" pitchFamily="34" charset="0"/>
                <a:cs typeface="Calibri" panose="020F0502020204030204" pitchFamily="34" charset="0"/>
              </a:rPr>
              <a:t>Cfr. </a:t>
            </a:r>
            <a:r>
              <a:rPr lang="it-IT" sz="1600" b="1" dirty="0">
                <a:latin typeface="Tw Cen MT" panose="020B0602020104020603" pitchFamily="34" charset="0"/>
                <a:ea typeface="Calibri" panose="020F0502020204030204" pitchFamily="34" charset="0"/>
                <a:cs typeface="Calibri" panose="020F0502020204030204" pitchFamily="34" charset="0"/>
              </a:rPr>
              <a:t>Decreto MIMIT, 28 gennaio 2026</a:t>
            </a:r>
          </a:p>
          <a:p>
            <a:pPr algn="just"/>
            <a:endParaRPr lang="it-IT" sz="1600" b="1" dirty="0">
              <a:latin typeface="Tw Cen MT" panose="020B0602020104020603" pitchFamily="34" charset="0"/>
              <a:ea typeface="Calibri" panose="020F0502020204030204" pitchFamily="34" charset="0"/>
              <a:cs typeface="Calibri" panose="020F0502020204030204" pitchFamily="34" charset="0"/>
            </a:endParaRPr>
          </a:p>
          <a:p>
            <a:pPr algn="just"/>
            <a:endParaRPr lang="it-IT" sz="1600" dirty="0">
              <a:latin typeface="Tw Cen MT" panose="020B0602020104020603" pitchFamily="34" charset="0"/>
              <a:ea typeface="Calibri" panose="020F0502020204030204" pitchFamily="34" charset="0"/>
              <a:cs typeface="Calibri" panose="020F0502020204030204" pitchFamily="34" charset="0"/>
            </a:endParaRPr>
          </a:p>
          <a:p>
            <a:pPr algn="just"/>
            <a:r>
              <a:rPr lang="it-IT" sz="1600" dirty="0">
                <a:latin typeface="Tw Cen MT" panose="020B0602020104020603" pitchFamily="34" charset="0"/>
                <a:ea typeface="Calibri" panose="020F0502020204030204" pitchFamily="34" charset="0"/>
                <a:cs typeface="Calibri" panose="020F0502020204030204" pitchFamily="34" charset="0"/>
              </a:rPr>
              <a:t>dispone la proroga al </a:t>
            </a:r>
            <a:r>
              <a:rPr lang="it-IT" sz="1600" b="1" dirty="0">
                <a:latin typeface="Tw Cen MT" panose="020B0602020104020603" pitchFamily="34" charset="0"/>
                <a:ea typeface="Calibri" panose="020F0502020204030204" pitchFamily="34" charset="0"/>
                <a:cs typeface="Calibri" panose="020F0502020204030204" pitchFamily="34" charset="0"/>
              </a:rPr>
              <a:t>31 marzo 2026 </a:t>
            </a:r>
            <a:r>
              <a:rPr lang="it-IT" sz="1600" dirty="0">
                <a:latin typeface="Tw Cen MT" panose="020B0602020104020603" pitchFamily="34" charset="0"/>
                <a:ea typeface="Calibri" panose="020F0502020204030204" pitchFamily="34" charset="0"/>
                <a:cs typeface="Calibri" panose="020F0502020204030204" pitchFamily="34" charset="0"/>
              </a:rPr>
              <a:t>dei termini per la presentazione delle comunicazioni di completamento degli investimenti 4.0 </a:t>
            </a:r>
            <a:r>
              <a:rPr lang="it-IT" sz="1600" b="1" dirty="0">
                <a:latin typeface="Tw Cen MT" panose="020B0602020104020603" pitchFamily="34" charset="0"/>
                <a:ea typeface="Calibri" panose="020F0502020204030204" pitchFamily="34" charset="0"/>
                <a:cs typeface="Calibri" panose="020F0502020204030204" pitchFamily="34" charset="0"/>
              </a:rPr>
              <a:t>ultimati al 31 dicembre 2025 </a:t>
            </a:r>
            <a:r>
              <a:rPr lang="it-IT" sz="1600" dirty="0">
                <a:latin typeface="Tw Cen MT" panose="020B0602020104020603" pitchFamily="34" charset="0"/>
                <a:ea typeface="Calibri" panose="020F0502020204030204" pitchFamily="34" charset="0"/>
                <a:cs typeface="Calibri" panose="020F0502020204030204" pitchFamily="34" charset="0"/>
              </a:rPr>
              <a:t>(codice tributo 7077), tramite il sistema telematico per la gestione delle comunicazioni disponibile nell'apposita sezione "</a:t>
            </a:r>
            <a:r>
              <a:rPr lang="it-IT" sz="1600" i="1" dirty="0">
                <a:latin typeface="Tw Cen MT" panose="020B0602020104020603" pitchFamily="34" charset="0"/>
                <a:ea typeface="Calibri" panose="020F0502020204030204" pitchFamily="34" charset="0"/>
                <a:cs typeface="Calibri" panose="020F0502020204030204" pitchFamily="34" charset="0"/>
              </a:rPr>
              <a:t>Transizione 4.0</a:t>
            </a:r>
            <a:r>
              <a:rPr lang="it-IT" sz="1600" dirty="0">
                <a:latin typeface="Tw Cen MT" panose="020B0602020104020603" pitchFamily="34" charset="0"/>
                <a:ea typeface="Calibri" panose="020F0502020204030204" pitchFamily="34" charset="0"/>
                <a:cs typeface="Calibri" panose="020F0502020204030204" pitchFamily="34" charset="0"/>
              </a:rPr>
              <a:t>" del sito internet del GSE</a:t>
            </a:r>
          </a:p>
          <a:p>
            <a:pPr algn="ctr"/>
            <a:endParaRPr lang="it-IT" sz="1600" b="1" dirty="0">
              <a:latin typeface="Tw Cen MT" panose="020B0602020104020603" pitchFamily="34" charset="0"/>
              <a:ea typeface="Calibri" panose="020F0502020204030204" pitchFamily="34" charset="0"/>
              <a:cs typeface="Calibri" panose="020F0502020204030204" pitchFamily="34" charset="0"/>
            </a:endParaRPr>
          </a:p>
        </p:txBody>
      </p:sp>
      <p:sp>
        <p:nvSpPr>
          <p:cNvPr id="4" name="CasellaDiTesto 3">
            <a:extLst>
              <a:ext uri="{FF2B5EF4-FFF2-40B4-BE49-F238E27FC236}">
                <a16:creationId xmlns:a16="http://schemas.microsoft.com/office/drawing/2014/main" id="{A7668C82-EFA6-96C4-E46C-53136B08C818}"/>
              </a:ext>
            </a:extLst>
          </p:cNvPr>
          <p:cNvSpPr txBox="1"/>
          <p:nvPr/>
        </p:nvSpPr>
        <p:spPr>
          <a:xfrm>
            <a:off x="1058939" y="47848"/>
            <a:ext cx="8088517" cy="646331"/>
          </a:xfrm>
          <a:prstGeom prst="rect">
            <a:avLst/>
          </a:prstGeom>
          <a:noFill/>
        </p:spPr>
        <p:txBody>
          <a:bodyPr wrap="square">
            <a:spAutoFit/>
          </a:bodyPr>
          <a:lstStyle/>
          <a:p>
            <a:pPr algn="ctr"/>
            <a:r>
              <a:rPr lang="it-IT" b="1" dirty="0">
                <a:latin typeface="Tw Cen MT" panose="020B0602020104020603" pitchFamily="34" charset="0"/>
                <a:ea typeface="Calibri" panose="020F0502020204030204" pitchFamily="34" charset="0"/>
                <a:cs typeface="Calibri" panose="020F0502020204030204" pitchFamily="34" charset="0"/>
              </a:rPr>
              <a:t>Iper-ammortamento - Maggiorazione dell’ammortamento per gli investimenti in beni strumentali (art. 1, commi 427-436)</a:t>
            </a:r>
          </a:p>
        </p:txBody>
      </p:sp>
      <p:pic>
        <p:nvPicPr>
          <p:cNvPr id="2" name="Immagine 1">
            <a:extLst>
              <a:ext uri="{FF2B5EF4-FFF2-40B4-BE49-F238E27FC236}">
                <a16:creationId xmlns:a16="http://schemas.microsoft.com/office/drawing/2014/main" id="{BEE5917B-1BBC-EDAA-C5E6-23BCDC3DCA31}"/>
              </a:ext>
            </a:extLst>
          </p:cNvPr>
          <p:cNvPicPr>
            <a:picLocks noChangeAspect="1"/>
          </p:cNvPicPr>
          <p:nvPr/>
        </p:nvPicPr>
        <p:blipFill>
          <a:blip r:embed="rId2"/>
          <a:stretch>
            <a:fillRect/>
          </a:stretch>
        </p:blipFill>
        <p:spPr>
          <a:xfrm>
            <a:off x="2267744" y="4221088"/>
            <a:ext cx="548688" cy="227927"/>
          </a:xfrm>
          <a:prstGeom prst="rect">
            <a:avLst/>
          </a:prstGeom>
        </p:spPr>
      </p:pic>
    </p:spTree>
    <p:extLst>
      <p:ext uri="{BB962C8B-B14F-4D97-AF65-F5344CB8AC3E}">
        <p14:creationId xmlns:p14="http://schemas.microsoft.com/office/powerpoint/2010/main" val="323141708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ttà">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8c0db0e-19e9-4ccf-9c06-dcaf66f1440b">
      <Terms xmlns="http://schemas.microsoft.com/office/infopath/2007/PartnerControls"/>
    </lcf76f155ced4ddcb4097134ff3c332f>
    <TaxCatchAll xmlns="f4812efb-a872-418b-9961-b5f522aee7e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6679A6E37D938489A5869E9D3958EE7" ma:contentTypeVersion="13" ma:contentTypeDescription="Create a new document." ma:contentTypeScope="" ma:versionID="7a760bd77976756ba9f86cfb9a22cc33">
  <xsd:schema xmlns:xsd="http://www.w3.org/2001/XMLSchema" xmlns:xs="http://www.w3.org/2001/XMLSchema" xmlns:p="http://schemas.microsoft.com/office/2006/metadata/properties" xmlns:ns2="e8c0db0e-19e9-4ccf-9c06-dcaf66f1440b" xmlns:ns3="f4812efb-a872-418b-9961-b5f522aee7e5" targetNamespace="http://schemas.microsoft.com/office/2006/metadata/properties" ma:root="true" ma:fieldsID="aeb34e5c7c877428f99f92155a33e876" ns2:_="" ns3:_="">
    <xsd:import namespace="e8c0db0e-19e9-4ccf-9c06-dcaf66f1440b"/>
    <xsd:import namespace="f4812efb-a872-418b-9961-b5f522aee7e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c0db0e-19e9-4ccf-9c06-dcaf66f144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6cd45056-f95d-4203-8595-5b1de38cdae2"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4812efb-a872-418b-9961-b5f522aee7e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d8a2f57-7551-40da-9d80-e212ad1da6ff}" ma:internalName="TaxCatchAll" ma:showField="CatchAllData" ma:web="f4812efb-a872-418b-9961-b5f522aee7e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D32986-AFB8-4554-B118-16F0B4923772}">
  <ds:schemaRefs>
    <ds:schemaRef ds:uri="http://schemas.microsoft.com/sharepoint/v3/contenttype/forms"/>
  </ds:schemaRefs>
</ds:datastoreItem>
</file>

<file path=customXml/itemProps2.xml><?xml version="1.0" encoding="utf-8"?>
<ds:datastoreItem xmlns:ds="http://schemas.openxmlformats.org/officeDocument/2006/customXml" ds:itemID="{7C748417-662B-40D0-86A0-A74212D8E054}">
  <ds:schemaRefs>
    <ds:schemaRef ds:uri="http://purl.org/dc/dcmitype/"/>
    <ds:schemaRef ds:uri="http://schemas.microsoft.com/office/2006/documentManagement/types"/>
    <ds:schemaRef ds:uri="http://purl.org/dc/elements/1.1/"/>
    <ds:schemaRef ds:uri="f4812efb-a872-418b-9961-b5f522aee7e5"/>
    <ds:schemaRef ds:uri="http://www.w3.org/XML/1998/namespace"/>
    <ds:schemaRef ds:uri="e8c0db0e-19e9-4ccf-9c06-dcaf66f1440b"/>
    <ds:schemaRef ds:uri="http://purl.org/dc/terms/"/>
    <ds:schemaRef ds:uri="http://schemas.openxmlformats.org/package/2006/metadata/core-properti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818E2224-B711-4638-9426-6E95DF5FE4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c0db0e-19e9-4ccf-9c06-dcaf66f1440b"/>
    <ds:schemaRef ds:uri="f4812efb-a872-418b-9961-b5f522aee7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Civic</Template>
  <TotalTime>1458</TotalTime>
  <Words>1755</Words>
  <Application>Microsoft Office PowerPoint</Application>
  <PresentationFormat>Presentazione su schermo (4:3)</PresentationFormat>
  <Paragraphs>206</Paragraphs>
  <Slides>15</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15</vt:i4>
      </vt:variant>
    </vt:vector>
  </HeadingPairs>
  <TitlesOfParts>
    <vt:vector size="22" baseType="lpstr">
      <vt:lpstr>Calibri</vt:lpstr>
      <vt:lpstr>Courier New</vt:lpstr>
      <vt:lpstr>Georgia</vt:lpstr>
      <vt:lpstr>Tw Cen MT</vt:lpstr>
      <vt:lpstr>Wingdings</vt:lpstr>
      <vt:lpstr>Wingdings 2</vt:lpstr>
      <vt:lpstr>Città</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Klafissa</dc:creator>
  <cp:lastModifiedBy>La Candia Ignazio</cp:lastModifiedBy>
  <cp:revision>382</cp:revision>
  <cp:lastPrinted>2025-10-21T12:31:19Z</cp:lastPrinted>
  <dcterms:created xsi:type="dcterms:W3CDTF">2020-03-24T14:05:49Z</dcterms:created>
  <dcterms:modified xsi:type="dcterms:W3CDTF">2026-03-26T09:51:36Z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0x010100F6679A6E37D938489A5869E9D3958EE7</vt:lpwstr>
  </property>
  <property fmtid="{D5CDD505-2E9C-101B-9397-08002B2CF9AE}" pid="3" name="MediaServiceImageTags">
    <vt:lpwstr/>
  </property>
</Properties>
</file>