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2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  <p:sldMasterId id="2147483823" r:id="rId5"/>
  </p:sldMasterIdLst>
  <p:notesMasterIdLst>
    <p:notesMasterId r:id="rId27"/>
  </p:notesMasterIdLst>
  <p:handoutMasterIdLst>
    <p:handoutMasterId r:id="rId28"/>
  </p:handoutMasterIdLst>
  <p:sldIdLst>
    <p:sldId id="2147471130" r:id="rId6"/>
    <p:sldId id="2147471197" r:id="rId7"/>
    <p:sldId id="2147471198" r:id="rId8"/>
    <p:sldId id="2147471199" r:id="rId9"/>
    <p:sldId id="2147471200" r:id="rId10"/>
    <p:sldId id="2147471181" r:id="rId11"/>
    <p:sldId id="2147471222" r:id="rId12"/>
    <p:sldId id="2147471224" r:id="rId13"/>
    <p:sldId id="2147471225" r:id="rId14"/>
    <p:sldId id="2147471226" r:id="rId15"/>
    <p:sldId id="2147471227" r:id="rId16"/>
    <p:sldId id="2147471228" r:id="rId17"/>
    <p:sldId id="2147471138" r:id="rId18"/>
    <p:sldId id="2147471157" r:id="rId19"/>
    <p:sldId id="2147471182" r:id="rId20"/>
    <p:sldId id="2147471160" r:id="rId21"/>
    <p:sldId id="2147471180" r:id="rId22"/>
    <p:sldId id="2147471179" r:id="rId23"/>
    <p:sldId id="2147471175" r:id="rId24"/>
    <p:sldId id="2147471176" r:id="rId25"/>
    <p:sldId id="2147471162" r:id="rId26"/>
  </p:sldIdLst>
  <p:sldSz cx="12192000" cy="6858000"/>
  <p:notesSz cx="6858000" cy="9144000"/>
  <p:embeddedFontLst>
    <p:embeddedFont>
      <p:font typeface="KPMG Bold" panose="020B0803030202040204" pitchFamily="34" charset="0"/>
      <p:bold r:id="rId29"/>
      <p:boldItalic r:id="rId30"/>
    </p:embeddedFont>
    <p:embeddedFont>
      <p:font typeface="Roboto Slab" pitchFamily="2" charset="0"/>
      <p:regular r:id="rId31"/>
      <p:bold r:id="rId32"/>
    </p:embeddedFont>
  </p:embeddedFontLst>
  <p:custDataLst>
    <p:tags r:id="rId3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8" userDrawn="1">
          <p15:clr>
            <a:srgbClr val="A4A3A4"/>
          </p15:clr>
        </p15:guide>
        <p15:guide id="2" orient="horz" pos="2931" userDrawn="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hite, Catherine" initials="WC" lastIdx="18" clrIdx="0">
    <p:extLst>
      <p:ext uri="{19B8F6BF-5375-455C-9EA6-DF929625EA0E}">
        <p15:presenceInfo xmlns:p15="http://schemas.microsoft.com/office/powerpoint/2012/main" userId="S::cjwhite@kpmg.ca::0dea3d63-dcad-4748-a310-11ef28cac8a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12DF"/>
    <a:srgbClr val="0B2139"/>
    <a:srgbClr val="E3CFFB"/>
    <a:srgbClr val="510DBC"/>
    <a:srgbClr val="F3F2ED"/>
    <a:srgbClr val="F0F3FC"/>
    <a:srgbClr val="009CE3"/>
    <a:srgbClr val="D2DBF9"/>
    <a:srgbClr val="006D5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663012-81AA-481B-B959-74BC1EA852F3}" v="45" dt="2025-03-05T11:24:55.1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5226" autoAdjust="0"/>
  </p:normalViewPr>
  <p:slideViewPr>
    <p:cSldViewPr snapToGrid="0" showGuides="1">
      <p:cViewPr varScale="1">
        <p:scale>
          <a:sx n="75" d="100"/>
          <a:sy n="75" d="100"/>
        </p:scale>
        <p:origin x="907" y="53"/>
      </p:cViewPr>
      <p:guideLst>
        <p:guide orient="horz" pos="3148"/>
        <p:guide orient="horz" pos="293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24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5/10/relationships/revisionInfo" Target="revisionInfo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gs" Target="tags/tag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font" Target="fonts/font4.fntdata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4025C1-C1AE-44A9-9A7C-B8BE43F267D3}" type="doc">
      <dgm:prSet loTypeId="urn:microsoft.com/office/officeart/2005/8/layout/hList6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75CA0881-BB1C-494E-8069-3E6B1D22F42E}">
      <dgm:prSet phldrT="[Testo]" custT="1"/>
      <dgm:spPr/>
      <dgm:t>
        <a:bodyPr/>
        <a:lstStyle/>
        <a:p>
          <a:r>
            <a:rPr lang="it-IT" sz="2700" dirty="0">
              <a:latin typeface="+mj-lt"/>
            </a:rPr>
            <a:t>STRUMENTALITA’</a:t>
          </a:r>
        </a:p>
        <a:p>
          <a:r>
            <a:rPr lang="it-IT" sz="1800" dirty="0">
              <a:latin typeface="+mn-lt"/>
            </a:rPr>
            <a:t>Il bene oggetto di investimento deve essere di uso durevole e impiegato nel processo produttivo dell’impresa</a:t>
          </a:r>
          <a:endParaRPr lang="it-IT" sz="2400" dirty="0">
            <a:latin typeface="+mn-lt"/>
          </a:endParaRPr>
        </a:p>
      </dgm:t>
    </dgm:pt>
    <dgm:pt modelId="{6A35AB01-6FC5-448F-9F25-307CFEE9B4D3}" type="parTrans" cxnId="{BADB7010-6C34-4EFD-9430-1534CD9D6F19}">
      <dgm:prSet/>
      <dgm:spPr/>
      <dgm:t>
        <a:bodyPr/>
        <a:lstStyle/>
        <a:p>
          <a:endParaRPr lang="it-IT"/>
        </a:p>
      </dgm:t>
    </dgm:pt>
    <dgm:pt modelId="{A1241E21-DFDE-40CC-8A6D-967C298B86D0}" type="sibTrans" cxnId="{BADB7010-6C34-4EFD-9430-1534CD9D6F19}">
      <dgm:prSet/>
      <dgm:spPr/>
      <dgm:t>
        <a:bodyPr/>
        <a:lstStyle/>
        <a:p>
          <a:endParaRPr lang="it-IT"/>
        </a:p>
      </dgm:t>
    </dgm:pt>
    <dgm:pt modelId="{74001CD5-A332-4C21-A552-63A33C3E8587}">
      <dgm:prSet phldrT="[Testo]" custT="1"/>
      <dgm:spPr/>
      <dgm:t>
        <a:bodyPr/>
        <a:lstStyle/>
        <a:p>
          <a:r>
            <a:rPr lang="it-IT" sz="2700" dirty="0">
              <a:latin typeface="+mj-lt"/>
            </a:rPr>
            <a:t>NOVITA’</a:t>
          </a:r>
        </a:p>
        <a:p>
          <a:r>
            <a:rPr lang="it-IT" sz="1800" dirty="0">
              <a:latin typeface="+mn-lt"/>
            </a:rPr>
            <a:t>Il bene deve essere «nuovo» ossia acquistato dal produttore o da un soggetto diverso dal produttore purché mai impiegato da alcun soggetto </a:t>
          </a:r>
        </a:p>
      </dgm:t>
    </dgm:pt>
    <dgm:pt modelId="{64557C85-77F4-49F9-8962-B4A644AFCAC3}" type="parTrans" cxnId="{FFC4A6BA-CC83-47F7-BF60-9E7418BE093A}">
      <dgm:prSet/>
      <dgm:spPr/>
      <dgm:t>
        <a:bodyPr/>
        <a:lstStyle/>
        <a:p>
          <a:endParaRPr lang="it-IT"/>
        </a:p>
      </dgm:t>
    </dgm:pt>
    <dgm:pt modelId="{EA6DBF33-3C90-49A0-9B68-FFCCE7FEF70D}" type="sibTrans" cxnId="{FFC4A6BA-CC83-47F7-BF60-9E7418BE093A}">
      <dgm:prSet/>
      <dgm:spPr/>
      <dgm:t>
        <a:bodyPr/>
        <a:lstStyle/>
        <a:p>
          <a:endParaRPr lang="it-IT"/>
        </a:p>
      </dgm:t>
    </dgm:pt>
    <dgm:pt modelId="{8D6C30AF-6970-4D8A-A2AB-B7C34798BBF0}">
      <dgm:prSet phldrT="[Testo]" custT="1"/>
      <dgm:spPr/>
      <dgm:t>
        <a:bodyPr/>
        <a:lstStyle/>
        <a:p>
          <a:r>
            <a:rPr lang="it-IT" sz="2700" dirty="0">
              <a:latin typeface="+mj-lt"/>
            </a:rPr>
            <a:t>TERRITORIALITA’</a:t>
          </a:r>
        </a:p>
        <a:p>
          <a:r>
            <a:rPr lang="it-IT" sz="1800" dirty="0">
              <a:latin typeface="+mn-lt"/>
            </a:rPr>
            <a:t>Il bene deve essere impiegato e destinato a strutture situate nel territorio dello Stato</a:t>
          </a:r>
          <a:endParaRPr lang="it-IT" sz="2400" dirty="0">
            <a:latin typeface="+mn-lt"/>
          </a:endParaRPr>
        </a:p>
      </dgm:t>
    </dgm:pt>
    <dgm:pt modelId="{87648A4E-3022-4FFB-82BA-ABC08AE55B21}" type="parTrans" cxnId="{AD2E79AC-F922-439C-BCE9-7AFACFB408ED}">
      <dgm:prSet/>
      <dgm:spPr/>
      <dgm:t>
        <a:bodyPr/>
        <a:lstStyle/>
        <a:p>
          <a:endParaRPr lang="it-IT"/>
        </a:p>
      </dgm:t>
    </dgm:pt>
    <dgm:pt modelId="{2E274EDF-5F52-4E83-BEB8-8E48247B5286}" type="sibTrans" cxnId="{AD2E79AC-F922-439C-BCE9-7AFACFB408ED}">
      <dgm:prSet/>
      <dgm:spPr/>
      <dgm:t>
        <a:bodyPr/>
        <a:lstStyle/>
        <a:p>
          <a:endParaRPr lang="it-IT"/>
        </a:p>
      </dgm:t>
    </dgm:pt>
    <dgm:pt modelId="{8EAC9801-EF64-4CC8-B432-92394B9BFFF9}" type="pres">
      <dgm:prSet presAssocID="{1F4025C1-C1AE-44A9-9A7C-B8BE43F267D3}" presName="Name0" presStyleCnt="0">
        <dgm:presLayoutVars>
          <dgm:dir/>
          <dgm:resizeHandles val="exact"/>
        </dgm:presLayoutVars>
      </dgm:prSet>
      <dgm:spPr/>
    </dgm:pt>
    <dgm:pt modelId="{53189A35-AFA1-4D71-8F92-6EDC85D293E8}" type="pres">
      <dgm:prSet presAssocID="{75CA0881-BB1C-494E-8069-3E6B1D22F42E}" presName="node" presStyleLbl="node1" presStyleIdx="0" presStyleCnt="3">
        <dgm:presLayoutVars>
          <dgm:bulletEnabled val="1"/>
        </dgm:presLayoutVars>
      </dgm:prSet>
      <dgm:spPr/>
    </dgm:pt>
    <dgm:pt modelId="{15904F92-BAAB-41F5-B79D-58D7DA87B559}" type="pres">
      <dgm:prSet presAssocID="{A1241E21-DFDE-40CC-8A6D-967C298B86D0}" presName="sibTrans" presStyleCnt="0"/>
      <dgm:spPr/>
    </dgm:pt>
    <dgm:pt modelId="{07DDE308-F8CF-4031-BB22-EFA8575AC84B}" type="pres">
      <dgm:prSet presAssocID="{74001CD5-A332-4C21-A552-63A33C3E8587}" presName="node" presStyleLbl="node1" presStyleIdx="1" presStyleCnt="3">
        <dgm:presLayoutVars>
          <dgm:bulletEnabled val="1"/>
        </dgm:presLayoutVars>
      </dgm:prSet>
      <dgm:spPr/>
    </dgm:pt>
    <dgm:pt modelId="{A9F2FB92-5D96-43AF-A2F9-CB8FA9BB6B14}" type="pres">
      <dgm:prSet presAssocID="{EA6DBF33-3C90-49A0-9B68-FFCCE7FEF70D}" presName="sibTrans" presStyleCnt="0"/>
      <dgm:spPr/>
    </dgm:pt>
    <dgm:pt modelId="{DA9F5636-4A1F-4E36-ABB1-F11A266298B2}" type="pres">
      <dgm:prSet presAssocID="{8D6C30AF-6970-4D8A-A2AB-B7C34798BBF0}" presName="node" presStyleLbl="node1" presStyleIdx="2" presStyleCnt="3">
        <dgm:presLayoutVars>
          <dgm:bulletEnabled val="1"/>
        </dgm:presLayoutVars>
      </dgm:prSet>
      <dgm:spPr/>
    </dgm:pt>
  </dgm:ptLst>
  <dgm:cxnLst>
    <dgm:cxn modelId="{BADB7010-6C34-4EFD-9430-1534CD9D6F19}" srcId="{1F4025C1-C1AE-44A9-9A7C-B8BE43F267D3}" destId="{75CA0881-BB1C-494E-8069-3E6B1D22F42E}" srcOrd="0" destOrd="0" parTransId="{6A35AB01-6FC5-448F-9F25-307CFEE9B4D3}" sibTransId="{A1241E21-DFDE-40CC-8A6D-967C298B86D0}"/>
    <dgm:cxn modelId="{E57E102B-8251-4B1B-8865-D077F0CCF3D1}" type="presOf" srcId="{74001CD5-A332-4C21-A552-63A33C3E8587}" destId="{07DDE308-F8CF-4031-BB22-EFA8575AC84B}" srcOrd="0" destOrd="0" presId="urn:microsoft.com/office/officeart/2005/8/layout/hList6"/>
    <dgm:cxn modelId="{FF49AD6B-1809-49D0-95FD-B05C0034C33D}" type="presOf" srcId="{1F4025C1-C1AE-44A9-9A7C-B8BE43F267D3}" destId="{8EAC9801-EF64-4CC8-B432-92394B9BFFF9}" srcOrd="0" destOrd="0" presId="urn:microsoft.com/office/officeart/2005/8/layout/hList6"/>
    <dgm:cxn modelId="{1BAB1E4E-6C74-4972-94AE-1A256F720C93}" type="presOf" srcId="{8D6C30AF-6970-4D8A-A2AB-B7C34798BBF0}" destId="{DA9F5636-4A1F-4E36-ABB1-F11A266298B2}" srcOrd="0" destOrd="0" presId="urn:microsoft.com/office/officeart/2005/8/layout/hList6"/>
    <dgm:cxn modelId="{E7F26DA5-76D7-4E8C-A3D0-DBBF15003268}" type="presOf" srcId="{75CA0881-BB1C-494E-8069-3E6B1D22F42E}" destId="{53189A35-AFA1-4D71-8F92-6EDC85D293E8}" srcOrd="0" destOrd="0" presId="urn:microsoft.com/office/officeart/2005/8/layout/hList6"/>
    <dgm:cxn modelId="{AD2E79AC-F922-439C-BCE9-7AFACFB408ED}" srcId="{1F4025C1-C1AE-44A9-9A7C-B8BE43F267D3}" destId="{8D6C30AF-6970-4D8A-A2AB-B7C34798BBF0}" srcOrd="2" destOrd="0" parTransId="{87648A4E-3022-4FFB-82BA-ABC08AE55B21}" sibTransId="{2E274EDF-5F52-4E83-BEB8-8E48247B5286}"/>
    <dgm:cxn modelId="{FFC4A6BA-CC83-47F7-BF60-9E7418BE093A}" srcId="{1F4025C1-C1AE-44A9-9A7C-B8BE43F267D3}" destId="{74001CD5-A332-4C21-A552-63A33C3E8587}" srcOrd="1" destOrd="0" parTransId="{64557C85-77F4-49F9-8962-B4A644AFCAC3}" sibTransId="{EA6DBF33-3C90-49A0-9B68-FFCCE7FEF70D}"/>
    <dgm:cxn modelId="{ECED1E2E-7A6A-4087-8D08-C64159E96AF8}" type="presParOf" srcId="{8EAC9801-EF64-4CC8-B432-92394B9BFFF9}" destId="{53189A35-AFA1-4D71-8F92-6EDC85D293E8}" srcOrd="0" destOrd="0" presId="urn:microsoft.com/office/officeart/2005/8/layout/hList6"/>
    <dgm:cxn modelId="{4DEA3055-00DC-42A6-A8BC-4696E8E7CC12}" type="presParOf" srcId="{8EAC9801-EF64-4CC8-B432-92394B9BFFF9}" destId="{15904F92-BAAB-41F5-B79D-58D7DA87B559}" srcOrd="1" destOrd="0" presId="urn:microsoft.com/office/officeart/2005/8/layout/hList6"/>
    <dgm:cxn modelId="{749C4596-A3DC-4182-92D4-7FA8339BE19C}" type="presParOf" srcId="{8EAC9801-EF64-4CC8-B432-92394B9BFFF9}" destId="{07DDE308-F8CF-4031-BB22-EFA8575AC84B}" srcOrd="2" destOrd="0" presId="urn:microsoft.com/office/officeart/2005/8/layout/hList6"/>
    <dgm:cxn modelId="{2489A004-EEFD-4880-AD01-83C7D8271123}" type="presParOf" srcId="{8EAC9801-EF64-4CC8-B432-92394B9BFFF9}" destId="{A9F2FB92-5D96-43AF-A2F9-CB8FA9BB6B14}" srcOrd="3" destOrd="0" presId="urn:microsoft.com/office/officeart/2005/8/layout/hList6"/>
    <dgm:cxn modelId="{CE724ED1-AEBF-4FB1-A9C6-B6C27043CC0D}" type="presParOf" srcId="{8EAC9801-EF64-4CC8-B432-92394B9BFFF9}" destId="{DA9F5636-4A1F-4E36-ABB1-F11A266298B2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709F61-97DC-4979-A4C4-8F05DB1406DE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50A83C16-BC38-463B-BC08-680860DEC8E0}">
      <dgm:prSet phldrT="[Testo]" custT="1"/>
      <dgm:spPr/>
      <dgm:t>
        <a:bodyPr/>
        <a:lstStyle/>
        <a:p>
          <a:r>
            <a:rPr lang="it-IT" sz="2000" dirty="0">
              <a:latin typeface="+mj-lt"/>
            </a:rPr>
            <a:t>Funzionamento  controllato da sistemi computerizzati o gestito da sensori</a:t>
          </a:r>
        </a:p>
      </dgm:t>
    </dgm:pt>
    <dgm:pt modelId="{2FB050C5-1F36-471D-8646-B6C261C4D1C8}" type="parTrans" cxnId="{A6E101C7-D9AA-45ED-ACC9-450F67E2C17F}">
      <dgm:prSet/>
      <dgm:spPr/>
      <dgm:t>
        <a:bodyPr/>
        <a:lstStyle/>
        <a:p>
          <a:endParaRPr lang="it-IT"/>
        </a:p>
      </dgm:t>
    </dgm:pt>
    <dgm:pt modelId="{CD25AAFB-AB42-4E84-AE61-11E096212330}" type="sibTrans" cxnId="{A6E101C7-D9AA-45ED-ACC9-450F67E2C17F}">
      <dgm:prSet/>
      <dgm:spPr/>
      <dgm:t>
        <a:bodyPr/>
        <a:lstStyle/>
        <a:p>
          <a:endParaRPr lang="it-IT"/>
        </a:p>
      </dgm:t>
    </dgm:pt>
    <dgm:pt modelId="{D9B874FB-AECE-450A-9D21-B05B5275B91E}">
      <dgm:prSet phldrT="[Testo]" custT="1"/>
      <dgm:spPr>
        <a:noFill/>
        <a:ln>
          <a:noFill/>
        </a:ln>
      </dgm:spPr>
      <dgm:t>
        <a:bodyPr/>
        <a:lstStyle/>
        <a:p>
          <a:pPr algn="l">
            <a:lnSpc>
              <a:spcPct val="114000"/>
            </a:lnSpc>
            <a:spcBef>
              <a:spcPts val="600"/>
            </a:spcBef>
            <a:spcAft>
              <a:spcPts val="600"/>
            </a:spcAft>
            <a:buFont typeface="Wingdings" panose="05000000000000000000" pitchFamily="2" charset="2"/>
            <a:buChar char="Ø"/>
          </a:pPr>
          <a:r>
            <a:rPr lang="it-IT" sz="1800" b="0" dirty="0">
              <a:solidFill>
                <a:srgbClr val="00338D"/>
              </a:solidFill>
              <a:latin typeface="+mj-lt"/>
            </a:rPr>
            <a:t> Macchine utensili per asportazione</a:t>
          </a:r>
        </a:p>
      </dgm:t>
    </dgm:pt>
    <dgm:pt modelId="{C7B82BBE-8025-4AEE-B15B-27BCE572317A}" type="parTrans" cxnId="{A5902268-28B3-4069-9F88-0D0F61260C80}">
      <dgm:prSet/>
      <dgm:spPr/>
      <dgm:t>
        <a:bodyPr/>
        <a:lstStyle/>
        <a:p>
          <a:endParaRPr lang="it-IT"/>
        </a:p>
      </dgm:t>
    </dgm:pt>
    <dgm:pt modelId="{32EBEFA1-5CD1-45B4-BE88-28097C510D4A}" type="sibTrans" cxnId="{A5902268-28B3-4069-9F88-0D0F61260C80}">
      <dgm:prSet/>
      <dgm:spPr/>
      <dgm:t>
        <a:bodyPr/>
        <a:lstStyle/>
        <a:p>
          <a:endParaRPr lang="it-IT"/>
        </a:p>
      </dgm:t>
    </dgm:pt>
    <dgm:pt modelId="{079A3B52-D7D0-4243-A4E2-E35B0E40722C}">
      <dgm:prSet phldrT="[Testo]" custT="1"/>
      <dgm:spPr/>
      <dgm:t>
        <a:bodyPr/>
        <a:lstStyle/>
        <a:p>
          <a:r>
            <a:rPr lang="it-IT" sz="2000" dirty="0">
              <a:latin typeface="+mj-lt"/>
            </a:rPr>
            <a:t>Sistemi per l’assicurazione della qualità e della sostenibilità</a:t>
          </a:r>
          <a:endParaRPr lang="it-IT" sz="2000" dirty="0"/>
        </a:p>
      </dgm:t>
    </dgm:pt>
    <dgm:pt modelId="{53BBC83B-DF12-4816-9EFF-197698C74163}" type="sibTrans" cxnId="{93B5C1FB-747F-4AC1-916E-C04F6527B985}">
      <dgm:prSet/>
      <dgm:spPr/>
      <dgm:t>
        <a:bodyPr/>
        <a:lstStyle/>
        <a:p>
          <a:endParaRPr lang="it-IT"/>
        </a:p>
      </dgm:t>
    </dgm:pt>
    <dgm:pt modelId="{AA300CF1-0625-4F96-AFF3-96830192802B}" type="parTrans" cxnId="{93B5C1FB-747F-4AC1-916E-C04F6527B985}">
      <dgm:prSet/>
      <dgm:spPr/>
      <dgm:t>
        <a:bodyPr/>
        <a:lstStyle/>
        <a:p>
          <a:endParaRPr lang="it-IT"/>
        </a:p>
      </dgm:t>
    </dgm:pt>
    <dgm:pt modelId="{05636D95-244A-4204-99AD-8F28EC961319}">
      <dgm:prSet phldrT="[Testo]" custT="1"/>
      <dgm:spPr>
        <a:noFill/>
        <a:ln>
          <a:noFill/>
        </a:ln>
      </dgm:spPr>
      <dgm:t>
        <a:bodyPr/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 Sistemi di monitoraggio e tracciatura della qualità di prodotto</a:t>
          </a:r>
        </a:p>
      </dgm:t>
    </dgm:pt>
    <dgm:pt modelId="{2EBD0992-BE4E-4C63-AF27-BA3007C32B27}" type="sibTrans" cxnId="{7AF89BDE-85D7-48CB-8D46-59E6ED89BF2E}">
      <dgm:prSet/>
      <dgm:spPr/>
      <dgm:t>
        <a:bodyPr/>
        <a:lstStyle/>
        <a:p>
          <a:endParaRPr lang="it-IT"/>
        </a:p>
      </dgm:t>
    </dgm:pt>
    <dgm:pt modelId="{67B13B09-5564-4EB1-9166-5A322307B379}" type="parTrans" cxnId="{7AF89BDE-85D7-48CB-8D46-59E6ED89BF2E}">
      <dgm:prSet/>
      <dgm:spPr/>
      <dgm:t>
        <a:bodyPr/>
        <a:lstStyle/>
        <a:p>
          <a:endParaRPr lang="it-IT"/>
        </a:p>
      </dgm:t>
    </dgm:pt>
    <dgm:pt modelId="{4985CD19-09DE-4602-BBD3-BADC478E0538}">
      <dgm:prSet phldrT="[Testo]" custT="1"/>
      <dgm:spPr/>
      <dgm:t>
        <a:bodyPr/>
        <a:lstStyle/>
        <a:p>
          <a:r>
            <a:rPr lang="it-IT" sz="2000" dirty="0">
              <a:latin typeface="+mj-lt"/>
            </a:rPr>
            <a:t>Dispositivi per l’iterazione uomo macchina e per il miglioramento dell’ergonomia e sicurezza</a:t>
          </a:r>
          <a:endParaRPr lang="it-IT" sz="2000" dirty="0"/>
        </a:p>
      </dgm:t>
    </dgm:pt>
    <dgm:pt modelId="{2A36EE8D-9311-4F7D-A560-E688B9C5FCC1}" type="sibTrans" cxnId="{4ABB5215-7799-4996-94C9-61DB0E33FD87}">
      <dgm:prSet/>
      <dgm:spPr/>
      <dgm:t>
        <a:bodyPr/>
        <a:lstStyle/>
        <a:p>
          <a:endParaRPr lang="it-IT"/>
        </a:p>
      </dgm:t>
    </dgm:pt>
    <dgm:pt modelId="{E7FBE2DB-58F7-4DB1-A6D8-006A70F452E3}" type="parTrans" cxnId="{4ABB5215-7799-4996-94C9-61DB0E33FD87}">
      <dgm:prSet/>
      <dgm:spPr/>
      <dgm:t>
        <a:bodyPr/>
        <a:lstStyle/>
        <a:p>
          <a:endParaRPr lang="it-IT"/>
        </a:p>
      </dgm:t>
    </dgm:pt>
    <dgm:pt modelId="{F136BE18-0F73-4BFB-90B1-DC0825A4E9F6}">
      <dgm:prSet phldrT="[Testo]" custT="1"/>
      <dgm:spPr>
        <a:noFill/>
        <a:ln>
          <a:noFill/>
        </a:ln>
      </dgm:spPr>
      <dgm:t>
        <a:bodyPr/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Banchi e postazioni di lavoro dotati di soluzioni ergonomiche</a:t>
          </a:r>
        </a:p>
      </dgm:t>
    </dgm:pt>
    <dgm:pt modelId="{093335B7-13DA-46F3-B778-60FA2564FB66}" type="sibTrans" cxnId="{719ACA74-1BE9-464E-8983-75E1DA364968}">
      <dgm:prSet/>
      <dgm:spPr/>
      <dgm:t>
        <a:bodyPr/>
        <a:lstStyle/>
        <a:p>
          <a:endParaRPr lang="it-IT"/>
        </a:p>
      </dgm:t>
    </dgm:pt>
    <dgm:pt modelId="{6DA33684-666F-4C74-ADF0-FE3DB56BA9F9}" type="parTrans" cxnId="{719ACA74-1BE9-464E-8983-75E1DA364968}">
      <dgm:prSet/>
      <dgm:spPr/>
      <dgm:t>
        <a:bodyPr/>
        <a:lstStyle/>
        <a:p>
          <a:endParaRPr lang="it-IT"/>
        </a:p>
      </dgm:t>
    </dgm:pt>
    <dgm:pt modelId="{27CC4E7B-6984-46D2-A665-081056394847}">
      <dgm:prSet phldrT="[Testo]" custT="1"/>
      <dgm:spPr>
        <a:noFill/>
        <a:ln>
          <a:noFill/>
        </a:ln>
      </dgm:spPr>
      <dgm:t>
        <a:bodyPr/>
        <a:lstStyle/>
        <a:p>
          <a:pPr algn="l">
            <a:lnSpc>
              <a:spcPct val="114000"/>
            </a:lnSpc>
            <a:spcBef>
              <a:spcPts val="600"/>
            </a:spcBef>
            <a:spcAft>
              <a:spcPts val="600"/>
            </a:spcAft>
            <a:buFont typeface="Wingdings" panose="05000000000000000000" pitchFamily="2" charset="2"/>
            <a:buChar char="Ø"/>
          </a:pPr>
          <a:r>
            <a:rPr lang="it-IT" sz="1800" b="0" dirty="0">
              <a:solidFill>
                <a:srgbClr val="00338D"/>
              </a:solidFill>
              <a:latin typeface="+mj-lt"/>
            </a:rPr>
            <a:t> Macchine operanti con laser</a:t>
          </a:r>
        </a:p>
      </dgm:t>
    </dgm:pt>
    <dgm:pt modelId="{899BB7D5-4DEF-4BBB-8B44-055A259FD7AE}" type="parTrans" cxnId="{2A2EF3E5-CE91-4F4B-9A21-11C884D15FB1}">
      <dgm:prSet/>
      <dgm:spPr/>
      <dgm:t>
        <a:bodyPr/>
        <a:lstStyle/>
        <a:p>
          <a:endParaRPr lang="it-IT"/>
        </a:p>
      </dgm:t>
    </dgm:pt>
    <dgm:pt modelId="{F49DE551-836D-4727-932B-7239D86CA89F}" type="sibTrans" cxnId="{2A2EF3E5-CE91-4F4B-9A21-11C884D15FB1}">
      <dgm:prSet/>
      <dgm:spPr/>
      <dgm:t>
        <a:bodyPr/>
        <a:lstStyle/>
        <a:p>
          <a:endParaRPr lang="it-IT"/>
        </a:p>
      </dgm:t>
    </dgm:pt>
    <dgm:pt modelId="{5784D6BA-B59C-4DF7-A1FE-526DE5B296C1}">
      <dgm:prSet phldrT="[Testo]" custT="1"/>
      <dgm:spPr>
        <a:noFill/>
        <a:ln>
          <a:noFill/>
        </a:ln>
      </dgm:spPr>
      <dgm:t>
        <a:bodyPr/>
        <a:lstStyle/>
        <a:p>
          <a:pPr algn="l">
            <a:lnSpc>
              <a:spcPct val="114000"/>
            </a:lnSpc>
            <a:spcBef>
              <a:spcPts val="600"/>
            </a:spcBef>
            <a:spcAft>
              <a:spcPts val="600"/>
            </a:spcAft>
            <a:buFont typeface="Wingdings" panose="05000000000000000000" pitchFamily="2" charset="2"/>
            <a:buChar char="Ø"/>
          </a:pPr>
          <a:r>
            <a:rPr lang="it-IT" sz="1800" b="0" dirty="0">
              <a:solidFill>
                <a:srgbClr val="00338D"/>
              </a:solidFill>
              <a:latin typeface="+mj-lt"/>
            </a:rPr>
            <a:t> Robot e sistemi multi robot</a:t>
          </a:r>
        </a:p>
      </dgm:t>
    </dgm:pt>
    <dgm:pt modelId="{7C369A54-D087-4C9C-8A34-FD64BB7392A9}" type="parTrans" cxnId="{E1116086-7B7A-4797-AF41-D66738516CE4}">
      <dgm:prSet/>
      <dgm:spPr/>
      <dgm:t>
        <a:bodyPr/>
        <a:lstStyle/>
        <a:p>
          <a:endParaRPr lang="it-IT"/>
        </a:p>
      </dgm:t>
    </dgm:pt>
    <dgm:pt modelId="{D9FFDF48-1224-4AA2-ABF7-DF03DF37881B}" type="sibTrans" cxnId="{E1116086-7B7A-4797-AF41-D66738516CE4}">
      <dgm:prSet/>
      <dgm:spPr/>
      <dgm:t>
        <a:bodyPr/>
        <a:lstStyle/>
        <a:p>
          <a:endParaRPr lang="it-IT"/>
        </a:p>
      </dgm:t>
    </dgm:pt>
    <dgm:pt modelId="{98163D85-76CF-4656-AC71-362846B60609}">
      <dgm:prSet phldrT="[Testo]" custT="1"/>
      <dgm:spPr>
        <a:noFill/>
        <a:ln>
          <a:noFill/>
        </a:ln>
      </dgm:spPr>
      <dgm:t>
        <a:bodyPr/>
        <a:lstStyle/>
        <a:p>
          <a:pPr algn="l">
            <a:lnSpc>
              <a:spcPct val="114000"/>
            </a:lnSpc>
            <a:spcBef>
              <a:spcPts val="600"/>
            </a:spcBef>
            <a:spcAft>
              <a:spcPts val="600"/>
            </a:spcAft>
            <a:buFont typeface="Wingdings" panose="05000000000000000000" pitchFamily="2" charset="2"/>
            <a:buChar char="Ø"/>
          </a:pPr>
          <a:r>
            <a:rPr lang="it-IT" sz="1800" b="0" dirty="0">
              <a:solidFill>
                <a:srgbClr val="00338D"/>
              </a:solidFill>
              <a:latin typeface="+mj-lt"/>
            </a:rPr>
            <a:t> Macchine per la manifattura additiva</a:t>
          </a:r>
        </a:p>
      </dgm:t>
    </dgm:pt>
    <dgm:pt modelId="{993AFF0B-AF3A-48CA-99CD-42A2A6941675}" type="parTrans" cxnId="{12DD4926-B926-4A07-A1B7-837B027A41A8}">
      <dgm:prSet/>
      <dgm:spPr/>
      <dgm:t>
        <a:bodyPr/>
        <a:lstStyle/>
        <a:p>
          <a:endParaRPr lang="it-IT"/>
        </a:p>
      </dgm:t>
    </dgm:pt>
    <dgm:pt modelId="{08172A09-C205-4DF8-87DD-89FA9C04D06B}" type="sibTrans" cxnId="{12DD4926-B926-4A07-A1B7-837B027A41A8}">
      <dgm:prSet/>
      <dgm:spPr/>
      <dgm:t>
        <a:bodyPr/>
        <a:lstStyle/>
        <a:p>
          <a:endParaRPr lang="it-IT"/>
        </a:p>
      </dgm:t>
    </dgm:pt>
    <dgm:pt modelId="{711A034F-9F1A-4BA1-955D-5C0DC85D6FFC}">
      <dgm:prSet phldrT="[Testo]" custT="1"/>
      <dgm:spPr>
        <a:noFill/>
        <a:ln>
          <a:noFill/>
        </a:ln>
      </dgm:spPr>
      <dgm:t>
        <a:bodyPr/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Dispositivi per il test delle polveri metalliche</a:t>
          </a:r>
        </a:p>
      </dgm:t>
    </dgm:pt>
    <dgm:pt modelId="{AD18DC93-BBF4-4E69-B726-D3B0848E0C3B}" type="parTrans" cxnId="{0F01AAD8-EAC0-41F8-9096-FFFC54CFB5C4}">
      <dgm:prSet/>
      <dgm:spPr/>
      <dgm:t>
        <a:bodyPr/>
        <a:lstStyle/>
        <a:p>
          <a:endParaRPr lang="it-IT"/>
        </a:p>
      </dgm:t>
    </dgm:pt>
    <dgm:pt modelId="{F0C84A84-7F42-4E28-8BC0-C5ABEA250DFC}" type="sibTrans" cxnId="{0F01AAD8-EAC0-41F8-9096-FFFC54CFB5C4}">
      <dgm:prSet/>
      <dgm:spPr/>
      <dgm:t>
        <a:bodyPr/>
        <a:lstStyle/>
        <a:p>
          <a:endParaRPr lang="it-IT"/>
        </a:p>
      </dgm:t>
    </dgm:pt>
    <dgm:pt modelId="{D5707FDF-F774-4732-955E-4C33A6E9E802}">
      <dgm:prSet phldrT="[Testo]" custT="1"/>
      <dgm:spPr>
        <a:noFill/>
        <a:ln>
          <a:noFill/>
        </a:ln>
      </dgm:spPr>
      <dgm:t>
        <a:bodyPr/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Strumenti e dispositivi per l’etichettatura</a:t>
          </a:r>
        </a:p>
      </dgm:t>
    </dgm:pt>
    <dgm:pt modelId="{0568ECC8-F58C-4933-9355-BC029BDC33EE}" type="parTrans" cxnId="{B95387C7-59E4-4C28-A333-2B51D151980C}">
      <dgm:prSet/>
      <dgm:spPr/>
      <dgm:t>
        <a:bodyPr/>
        <a:lstStyle/>
        <a:p>
          <a:endParaRPr lang="it-IT"/>
        </a:p>
      </dgm:t>
    </dgm:pt>
    <dgm:pt modelId="{4C14284C-011A-495A-A4E4-C7663AB3C4D8}" type="sibTrans" cxnId="{B95387C7-59E4-4C28-A333-2B51D151980C}">
      <dgm:prSet/>
      <dgm:spPr/>
      <dgm:t>
        <a:bodyPr/>
        <a:lstStyle/>
        <a:p>
          <a:endParaRPr lang="it-IT"/>
        </a:p>
      </dgm:t>
    </dgm:pt>
    <dgm:pt modelId="{CDE7C8BB-4E41-4BB1-8F45-41E42B1E4335}">
      <dgm:prSet phldrT="[Testo]" custT="1"/>
      <dgm:spPr>
        <a:noFill/>
        <a:ln>
          <a:noFill/>
        </a:ln>
      </dgm:spPr>
      <dgm:t>
        <a:bodyPr/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Sistemi di sollevamento e traslazione di carichi pesanti</a:t>
          </a:r>
        </a:p>
      </dgm:t>
    </dgm:pt>
    <dgm:pt modelId="{2974E316-1026-4E1F-909A-AB649AFA0908}" type="parTrans" cxnId="{2D2A1470-517B-4E35-B766-AE1526DC146C}">
      <dgm:prSet/>
      <dgm:spPr/>
      <dgm:t>
        <a:bodyPr/>
        <a:lstStyle/>
        <a:p>
          <a:endParaRPr lang="it-IT"/>
        </a:p>
      </dgm:t>
    </dgm:pt>
    <dgm:pt modelId="{D8CC82BC-654B-46B3-811B-0C6B82C85F75}" type="sibTrans" cxnId="{2D2A1470-517B-4E35-B766-AE1526DC146C}">
      <dgm:prSet/>
      <dgm:spPr/>
      <dgm:t>
        <a:bodyPr/>
        <a:lstStyle/>
        <a:p>
          <a:endParaRPr lang="it-IT"/>
        </a:p>
      </dgm:t>
    </dgm:pt>
    <dgm:pt modelId="{7AE8D9EA-7EB3-4D0C-A863-B133D690CA4D}">
      <dgm:prSet phldrT="[Testo]" custT="1"/>
      <dgm:spPr>
        <a:noFill/>
        <a:ln>
          <a:noFill/>
        </a:ln>
      </dgm:spPr>
      <dgm:t>
        <a:bodyPr/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Apparecchiature di comunicazione tra operatori</a:t>
          </a:r>
        </a:p>
      </dgm:t>
    </dgm:pt>
    <dgm:pt modelId="{4CB8C3A5-A771-4158-B169-35352EB5812B}" type="parTrans" cxnId="{D15C66E9-1C0B-4FF1-B990-4546D696AC83}">
      <dgm:prSet/>
      <dgm:spPr/>
      <dgm:t>
        <a:bodyPr/>
        <a:lstStyle/>
        <a:p>
          <a:endParaRPr lang="it-IT"/>
        </a:p>
      </dgm:t>
    </dgm:pt>
    <dgm:pt modelId="{18BCDAC2-00EA-4A55-85A7-24B67BE8BD66}" type="sibTrans" cxnId="{D15C66E9-1C0B-4FF1-B990-4546D696AC83}">
      <dgm:prSet/>
      <dgm:spPr/>
      <dgm:t>
        <a:bodyPr/>
        <a:lstStyle/>
        <a:p>
          <a:endParaRPr lang="it-IT"/>
        </a:p>
      </dgm:t>
    </dgm:pt>
    <dgm:pt modelId="{B1951CBF-3A85-44FD-9A7E-0274A3AF4E47}" type="pres">
      <dgm:prSet presAssocID="{3E709F61-97DC-4979-A4C4-8F05DB1406DE}" presName="Name0" presStyleCnt="0">
        <dgm:presLayoutVars>
          <dgm:dir/>
          <dgm:animLvl val="lvl"/>
          <dgm:resizeHandles val="exact"/>
        </dgm:presLayoutVars>
      </dgm:prSet>
      <dgm:spPr/>
    </dgm:pt>
    <dgm:pt modelId="{ED94F3AE-141B-4C14-8F6E-116AA0589030}" type="pres">
      <dgm:prSet presAssocID="{50A83C16-BC38-463B-BC08-680860DEC8E0}" presName="composite" presStyleCnt="0"/>
      <dgm:spPr/>
    </dgm:pt>
    <dgm:pt modelId="{913EB78B-FA68-4DB2-9449-8B686EEA146F}" type="pres">
      <dgm:prSet presAssocID="{50A83C16-BC38-463B-BC08-680860DEC8E0}" presName="parTx" presStyleLbl="alignNode1" presStyleIdx="0" presStyleCnt="3" custScaleX="119808" custLinFactNeighborY="12862">
        <dgm:presLayoutVars>
          <dgm:chMax val="0"/>
          <dgm:chPref val="0"/>
          <dgm:bulletEnabled val="1"/>
        </dgm:presLayoutVars>
      </dgm:prSet>
      <dgm:spPr/>
    </dgm:pt>
    <dgm:pt modelId="{8EB14338-A1FF-4ED1-B6B5-D4E449C0BEF2}" type="pres">
      <dgm:prSet presAssocID="{50A83C16-BC38-463B-BC08-680860DEC8E0}" presName="desTx" presStyleLbl="alignAccFollowNode1" presStyleIdx="0" presStyleCnt="3" custScaleX="119808" custScaleY="66843">
        <dgm:presLayoutVars>
          <dgm:bulletEnabled val="1"/>
        </dgm:presLayoutVars>
      </dgm:prSet>
      <dgm:spPr/>
    </dgm:pt>
    <dgm:pt modelId="{256DBD8A-4030-4E29-8982-9B3C2F5323C7}" type="pres">
      <dgm:prSet presAssocID="{CD25AAFB-AB42-4E84-AE61-11E096212330}" presName="space" presStyleCnt="0"/>
      <dgm:spPr/>
    </dgm:pt>
    <dgm:pt modelId="{5BEB7D6D-1AAC-4577-AFE4-0392F71ACC82}" type="pres">
      <dgm:prSet presAssocID="{079A3B52-D7D0-4243-A4E2-E35B0E40722C}" presName="composite" presStyleCnt="0"/>
      <dgm:spPr/>
    </dgm:pt>
    <dgm:pt modelId="{D4B82E91-EAB1-4ABF-B0AC-5B65204CB515}" type="pres">
      <dgm:prSet presAssocID="{079A3B52-D7D0-4243-A4E2-E35B0E40722C}" presName="parTx" presStyleLbl="alignNode1" presStyleIdx="1" presStyleCnt="3" custScaleX="119804" custLinFactNeighborX="978" custLinFactNeighborY="5610">
        <dgm:presLayoutVars>
          <dgm:chMax val="0"/>
          <dgm:chPref val="0"/>
          <dgm:bulletEnabled val="1"/>
        </dgm:presLayoutVars>
      </dgm:prSet>
      <dgm:spPr/>
    </dgm:pt>
    <dgm:pt modelId="{4121A7CC-C404-4E32-8C41-E986C7BE9469}" type="pres">
      <dgm:prSet presAssocID="{079A3B52-D7D0-4243-A4E2-E35B0E40722C}" presName="desTx" presStyleLbl="alignAccFollowNode1" presStyleIdx="1" presStyleCnt="3" custScaleX="119600" custScaleY="66843">
        <dgm:presLayoutVars>
          <dgm:bulletEnabled val="1"/>
        </dgm:presLayoutVars>
      </dgm:prSet>
      <dgm:spPr/>
    </dgm:pt>
    <dgm:pt modelId="{DD353444-EBD5-4170-8781-32077991DE2D}" type="pres">
      <dgm:prSet presAssocID="{53BBC83B-DF12-4816-9EFF-197698C74163}" presName="space" presStyleCnt="0"/>
      <dgm:spPr/>
    </dgm:pt>
    <dgm:pt modelId="{41CF6258-7F60-4008-A160-78EE0CA61D85}" type="pres">
      <dgm:prSet presAssocID="{4985CD19-09DE-4602-BBD3-BADC478E0538}" presName="composite" presStyleCnt="0"/>
      <dgm:spPr/>
    </dgm:pt>
    <dgm:pt modelId="{9F54D97B-27D7-470C-A796-83E844F3F32F}" type="pres">
      <dgm:prSet presAssocID="{4985CD19-09DE-4602-BBD3-BADC478E0538}" presName="parTx" presStyleLbl="alignNode1" presStyleIdx="2" presStyleCnt="3" custScaleX="126471" custLinFactNeighborX="-464" custLinFactNeighborY="-1135">
        <dgm:presLayoutVars>
          <dgm:chMax val="0"/>
          <dgm:chPref val="0"/>
          <dgm:bulletEnabled val="1"/>
        </dgm:presLayoutVars>
      </dgm:prSet>
      <dgm:spPr/>
    </dgm:pt>
    <dgm:pt modelId="{F48671B3-8CD6-4597-90D5-8C52AE35A08A}" type="pres">
      <dgm:prSet presAssocID="{4985CD19-09DE-4602-BBD3-BADC478E0538}" presName="desTx" presStyleLbl="alignAccFollowNode1" presStyleIdx="2" presStyleCnt="3" custScaleX="126387" custScaleY="66843">
        <dgm:presLayoutVars>
          <dgm:bulletEnabled val="1"/>
        </dgm:presLayoutVars>
      </dgm:prSet>
      <dgm:spPr/>
    </dgm:pt>
  </dgm:ptLst>
  <dgm:cxnLst>
    <dgm:cxn modelId="{EAD4DB0A-276D-40E1-B8BD-840FC6D1B6B9}" type="presOf" srcId="{5784D6BA-B59C-4DF7-A1FE-526DE5B296C1}" destId="{8EB14338-A1FF-4ED1-B6B5-D4E449C0BEF2}" srcOrd="0" destOrd="2" presId="urn:microsoft.com/office/officeart/2005/8/layout/hList1"/>
    <dgm:cxn modelId="{9A27CD0B-8DEF-46B3-8703-F8EF75EC8417}" type="presOf" srcId="{711A034F-9F1A-4BA1-955D-5C0DC85D6FFC}" destId="{4121A7CC-C404-4E32-8C41-E986C7BE9469}" srcOrd="0" destOrd="1" presId="urn:microsoft.com/office/officeart/2005/8/layout/hList1"/>
    <dgm:cxn modelId="{8AAA5A11-1E49-4F60-B01F-D0B8B49F41B0}" type="presOf" srcId="{3E709F61-97DC-4979-A4C4-8F05DB1406DE}" destId="{B1951CBF-3A85-44FD-9A7E-0274A3AF4E47}" srcOrd="0" destOrd="0" presId="urn:microsoft.com/office/officeart/2005/8/layout/hList1"/>
    <dgm:cxn modelId="{4ABB5215-7799-4996-94C9-61DB0E33FD87}" srcId="{3E709F61-97DC-4979-A4C4-8F05DB1406DE}" destId="{4985CD19-09DE-4602-BBD3-BADC478E0538}" srcOrd="2" destOrd="0" parTransId="{E7FBE2DB-58F7-4DB1-A6D8-006A70F452E3}" sibTransId="{2A36EE8D-9311-4F7D-A560-E688B9C5FCC1}"/>
    <dgm:cxn modelId="{53A7711A-AE77-4722-98C3-7EE41D030B44}" type="presOf" srcId="{D9B874FB-AECE-450A-9D21-B05B5275B91E}" destId="{8EB14338-A1FF-4ED1-B6B5-D4E449C0BEF2}" srcOrd="0" destOrd="0" presId="urn:microsoft.com/office/officeart/2005/8/layout/hList1"/>
    <dgm:cxn modelId="{4DEDF61B-493D-4AD6-B417-319AEA0D9E16}" type="presOf" srcId="{4985CD19-09DE-4602-BBD3-BADC478E0538}" destId="{9F54D97B-27D7-470C-A796-83E844F3F32F}" srcOrd="0" destOrd="0" presId="urn:microsoft.com/office/officeart/2005/8/layout/hList1"/>
    <dgm:cxn modelId="{12DD4926-B926-4A07-A1B7-837B027A41A8}" srcId="{50A83C16-BC38-463B-BC08-680860DEC8E0}" destId="{98163D85-76CF-4656-AC71-362846B60609}" srcOrd="3" destOrd="0" parTransId="{993AFF0B-AF3A-48CA-99CD-42A2A6941675}" sibTransId="{08172A09-C205-4DF8-87DD-89FA9C04D06B}"/>
    <dgm:cxn modelId="{A5902268-28B3-4069-9F88-0D0F61260C80}" srcId="{50A83C16-BC38-463B-BC08-680860DEC8E0}" destId="{D9B874FB-AECE-450A-9D21-B05B5275B91E}" srcOrd="0" destOrd="0" parTransId="{C7B82BBE-8025-4AEE-B15B-27BCE572317A}" sibTransId="{32EBEFA1-5CD1-45B4-BE88-28097C510D4A}"/>
    <dgm:cxn modelId="{5921E94A-108C-4828-89F1-0B4EB1E0A4B1}" type="presOf" srcId="{27CC4E7B-6984-46D2-A665-081056394847}" destId="{8EB14338-A1FF-4ED1-B6B5-D4E449C0BEF2}" srcOrd="0" destOrd="1" presId="urn:microsoft.com/office/officeart/2005/8/layout/hList1"/>
    <dgm:cxn modelId="{E34A764B-45E8-42F0-832E-0899E8142CEE}" type="presOf" srcId="{50A83C16-BC38-463B-BC08-680860DEC8E0}" destId="{913EB78B-FA68-4DB2-9449-8B686EEA146F}" srcOrd="0" destOrd="0" presId="urn:microsoft.com/office/officeart/2005/8/layout/hList1"/>
    <dgm:cxn modelId="{2D2A1470-517B-4E35-B766-AE1526DC146C}" srcId="{4985CD19-09DE-4602-BBD3-BADC478E0538}" destId="{CDE7C8BB-4E41-4BB1-8F45-41E42B1E4335}" srcOrd="1" destOrd="0" parTransId="{2974E316-1026-4E1F-909A-AB649AFA0908}" sibTransId="{D8CC82BC-654B-46B3-811B-0C6B82C85F75}"/>
    <dgm:cxn modelId="{719ACA74-1BE9-464E-8983-75E1DA364968}" srcId="{4985CD19-09DE-4602-BBD3-BADC478E0538}" destId="{F136BE18-0F73-4BFB-90B1-DC0825A4E9F6}" srcOrd="0" destOrd="0" parTransId="{6DA33684-666F-4C74-ADF0-FE3DB56BA9F9}" sibTransId="{093335B7-13DA-46F3-B778-60FA2564FB66}"/>
    <dgm:cxn modelId="{846BF257-6BC2-4679-B5C9-BBCA6B2860B4}" type="presOf" srcId="{05636D95-244A-4204-99AD-8F28EC961319}" destId="{4121A7CC-C404-4E32-8C41-E986C7BE9469}" srcOrd="0" destOrd="0" presId="urn:microsoft.com/office/officeart/2005/8/layout/hList1"/>
    <dgm:cxn modelId="{E1116086-7B7A-4797-AF41-D66738516CE4}" srcId="{50A83C16-BC38-463B-BC08-680860DEC8E0}" destId="{5784D6BA-B59C-4DF7-A1FE-526DE5B296C1}" srcOrd="2" destOrd="0" parTransId="{7C369A54-D087-4C9C-8A34-FD64BB7392A9}" sibTransId="{D9FFDF48-1224-4AA2-ABF7-DF03DF37881B}"/>
    <dgm:cxn modelId="{4B6E6689-E1A5-4CDC-9D61-8ADF2A0B21BF}" type="presOf" srcId="{CDE7C8BB-4E41-4BB1-8F45-41E42B1E4335}" destId="{F48671B3-8CD6-4597-90D5-8C52AE35A08A}" srcOrd="0" destOrd="1" presId="urn:microsoft.com/office/officeart/2005/8/layout/hList1"/>
    <dgm:cxn modelId="{B10EFF97-E605-4113-AFB0-40B330E4F1B9}" type="presOf" srcId="{98163D85-76CF-4656-AC71-362846B60609}" destId="{8EB14338-A1FF-4ED1-B6B5-D4E449C0BEF2}" srcOrd="0" destOrd="3" presId="urn:microsoft.com/office/officeart/2005/8/layout/hList1"/>
    <dgm:cxn modelId="{939562AE-6E08-46FA-9073-D937721F6FE2}" type="presOf" srcId="{D5707FDF-F774-4732-955E-4C33A6E9E802}" destId="{4121A7CC-C404-4E32-8C41-E986C7BE9469}" srcOrd="0" destOrd="2" presId="urn:microsoft.com/office/officeart/2005/8/layout/hList1"/>
    <dgm:cxn modelId="{961EECBA-8B54-4C31-8CDF-2EAD80A7254F}" type="presOf" srcId="{7AE8D9EA-7EB3-4D0C-A863-B133D690CA4D}" destId="{F48671B3-8CD6-4597-90D5-8C52AE35A08A}" srcOrd="0" destOrd="2" presId="urn:microsoft.com/office/officeart/2005/8/layout/hList1"/>
    <dgm:cxn modelId="{BD86D9C0-EA53-41FC-A22A-A7D7C58B8E83}" type="presOf" srcId="{079A3B52-D7D0-4243-A4E2-E35B0E40722C}" destId="{D4B82E91-EAB1-4ABF-B0AC-5B65204CB515}" srcOrd="0" destOrd="0" presId="urn:microsoft.com/office/officeart/2005/8/layout/hList1"/>
    <dgm:cxn modelId="{A6E101C7-D9AA-45ED-ACC9-450F67E2C17F}" srcId="{3E709F61-97DC-4979-A4C4-8F05DB1406DE}" destId="{50A83C16-BC38-463B-BC08-680860DEC8E0}" srcOrd="0" destOrd="0" parTransId="{2FB050C5-1F36-471D-8646-B6C261C4D1C8}" sibTransId="{CD25AAFB-AB42-4E84-AE61-11E096212330}"/>
    <dgm:cxn modelId="{B95387C7-59E4-4C28-A333-2B51D151980C}" srcId="{079A3B52-D7D0-4243-A4E2-E35B0E40722C}" destId="{D5707FDF-F774-4732-955E-4C33A6E9E802}" srcOrd="2" destOrd="0" parTransId="{0568ECC8-F58C-4933-9355-BC029BDC33EE}" sibTransId="{4C14284C-011A-495A-A4E4-C7663AB3C4D8}"/>
    <dgm:cxn modelId="{0F01AAD8-EAC0-41F8-9096-FFFC54CFB5C4}" srcId="{079A3B52-D7D0-4243-A4E2-E35B0E40722C}" destId="{711A034F-9F1A-4BA1-955D-5C0DC85D6FFC}" srcOrd="1" destOrd="0" parTransId="{AD18DC93-BBF4-4E69-B726-D3B0848E0C3B}" sibTransId="{F0C84A84-7F42-4E28-8BC0-C5ABEA250DFC}"/>
    <dgm:cxn modelId="{7AF89BDE-85D7-48CB-8D46-59E6ED89BF2E}" srcId="{079A3B52-D7D0-4243-A4E2-E35B0E40722C}" destId="{05636D95-244A-4204-99AD-8F28EC961319}" srcOrd="0" destOrd="0" parTransId="{67B13B09-5564-4EB1-9166-5A322307B379}" sibTransId="{2EBD0992-BE4E-4C63-AF27-BA3007C32B27}"/>
    <dgm:cxn modelId="{2A2EF3E5-CE91-4F4B-9A21-11C884D15FB1}" srcId="{50A83C16-BC38-463B-BC08-680860DEC8E0}" destId="{27CC4E7B-6984-46D2-A665-081056394847}" srcOrd="1" destOrd="0" parTransId="{899BB7D5-4DEF-4BBB-8B44-055A259FD7AE}" sibTransId="{F49DE551-836D-4727-932B-7239D86CA89F}"/>
    <dgm:cxn modelId="{D15C66E9-1C0B-4FF1-B990-4546D696AC83}" srcId="{4985CD19-09DE-4602-BBD3-BADC478E0538}" destId="{7AE8D9EA-7EB3-4D0C-A863-B133D690CA4D}" srcOrd="2" destOrd="0" parTransId="{4CB8C3A5-A771-4158-B169-35352EB5812B}" sibTransId="{18BCDAC2-00EA-4A55-85A7-24B67BE8BD66}"/>
    <dgm:cxn modelId="{93B5C1FB-747F-4AC1-916E-C04F6527B985}" srcId="{3E709F61-97DC-4979-A4C4-8F05DB1406DE}" destId="{079A3B52-D7D0-4243-A4E2-E35B0E40722C}" srcOrd="1" destOrd="0" parTransId="{AA300CF1-0625-4F96-AFF3-96830192802B}" sibTransId="{53BBC83B-DF12-4816-9EFF-197698C74163}"/>
    <dgm:cxn modelId="{CC04CDFF-DFA4-4691-BDEE-F344C4EC72D5}" type="presOf" srcId="{F136BE18-0F73-4BFB-90B1-DC0825A4E9F6}" destId="{F48671B3-8CD6-4597-90D5-8C52AE35A08A}" srcOrd="0" destOrd="0" presId="urn:microsoft.com/office/officeart/2005/8/layout/hList1"/>
    <dgm:cxn modelId="{D127963C-D522-460A-A4D9-E7D76B159404}" type="presParOf" srcId="{B1951CBF-3A85-44FD-9A7E-0274A3AF4E47}" destId="{ED94F3AE-141B-4C14-8F6E-116AA0589030}" srcOrd="0" destOrd="0" presId="urn:microsoft.com/office/officeart/2005/8/layout/hList1"/>
    <dgm:cxn modelId="{299D45C6-5B05-48B7-8C97-C116656EED26}" type="presParOf" srcId="{ED94F3AE-141B-4C14-8F6E-116AA0589030}" destId="{913EB78B-FA68-4DB2-9449-8B686EEA146F}" srcOrd="0" destOrd="0" presId="urn:microsoft.com/office/officeart/2005/8/layout/hList1"/>
    <dgm:cxn modelId="{D0C6DB91-631D-401D-AF25-2D1F802331BE}" type="presParOf" srcId="{ED94F3AE-141B-4C14-8F6E-116AA0589030}" destId="{8EB14338-A1FF-4ED1-B6B5-D4E449C0BEF2}" srcOrd="1" destOrd="0" presId="urn:microsoft.com/office/officeart/2005/8/layout/hList1"/>
    <dgm:cxn modelId="{131A353F-7197-4C79-8254-6B30F913788B}" type="presParOf" srcId="{B1951CBF-3A85-44FD-9A7E-0274A3AF4E47}" destId="{256DBD8A-4030-4E29-8982-9B3C2F5323C7}" srcOrd="1" destOrd="0" presId="urn:microsoft.com/office/officeart/2005/8/layout/hList1"/>
    <dgm:cxn modelId="{E60F7DF6-CF27-478B-BAD8-C97E1A24FB14}" type="presParOf" srcId="{B1951CBF-3A85-44FD-9A7E-0274A3AF4E47}" destId="{5BEB7D6D-1AAC-4577-AFE4-0392F71ACC82}" srcOrd="2" destOrd="0" presId="urn:microsoft.com/office/officeart/2005/8/layout/hList1"/>
    <dgm:cxn modelId="{6A2667AD-C7FA-407D-AA5C-A0A053D42888}" type="presParOf" srcId="{5BEB7D6D-1AAC-4577-AFE4-0392F71ACC82}" destId="{D4B82E91-EAB1-4ABF-B0AC-5B65204CB515}" srcOrd="0" destOrd="0" presId="urn:microsoft.com/office/officeart/2005/8/layout/hList1"/>
    <dgm:cxn modelId="{6FB5F5FB-F941-4269-BE00-FCB840228303}" type="presParOf" srcId="{5BEB7D6D-1AAC-4577-AFE4-0392F71ACC82}" destId="{4121A7CC-C404-4E32-8C41-E986C7BE9469}" srcOrd="1" destOrd="0" presId="urn:microsoft.com/office/officeart/2005/8/layout/hList1"/>
    <dgm:cxn modelId="{61F83E68-3632-4950-AAA1-31310310F682}" type="presParOf" srcId="{B1951CBF-3A85-44FD-9A7E-0274A3AF4E47}" destId="{DD353444-EBD5-4170-8781-32077991DE2D}" srcOrd="3" destOrd="0" presId="urn:microsoft.com/office/officeart/2005/8/layout/hList1"/>
    <dgm:cxn modelId="{1E6D552F-7E90-4447-ACE2-0AAC7C71FCCB}" type="presParOf" srcId="{B1951CBF-3A85-44FD-9A7E-0274A3AF4E47}" destId="{41CF6258-7F60-4008-A160-78EE0CA61D85}" srcOrd="4" destOrd="0" presId="urn:microsoft.com/office/officeart/2005/8/layout/hList1"/>
    <dgm:cxn modelId="{7002720E-1918-49FE-8D79-192206D9B469}" type="presParOf" srcId="{41CF6258-7F60-4008-A160-78EE0CA61D85}" destId="{9F54D97B-27D7-470C-A796-83E844F3F32F}" srcOrd="0" destOrd="0" presId="urn:microsoft.com/office/officeart/2005/8/layout/hList1"/>
    <dgm:cxn modelId="{0EF805D3-0B13-4D62-993A-EFB43F67E0D2}" type="presParOf" srcId="{41CF6258-7F60-4008-A160-78EE0CA61D85}" destId="{F48671B3-8CD6-4597-90D5-8C52AE35A08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C1882E-4455-4EAF-93AE-2608FECC5B55}" type="doc">
      <dgm:prSet loTypeId="urn:microsoft.com/office/officeart/2005/8/layout/hLis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86896D30-9EC9-4BBE-908F-078EF22D7CC5}">
      <dgm:prSet phldrT="[Tes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it-IT" sz="1200" dirty="0">
              <a:solidFill>
                <a:schemeClr val="bg1"/>
              </a:solidFill>
              <a:latin typeface="+mn-lt"/>
            </a:rPr>
            <a:t>Controllo per mezzo di CNC (</a:t>
          </a:r>
          <a:r>
            <a:rPr lang="it-IT" sz="1200" i="1" dirty="0">
              <a:solidFill>
                <a:schemeClr val="bg1"/>
              </a:solidFill>
              <a:latin typeface="+mn-lt"/>
            </a:rPr>
            <a:t>Computer Numerical Control</a:t>
          </a:r>
          <a:r>
            <a:rPr lang="it-IT" sz="1200" dirty="0">
              <a:solidFill>
                <a:schemeClr val="bg1"/>
              </a:solidFill>
              <a:latin typeface="+mn-lt"/>
            </a:rPr>
            <a:t>) e/o PLC (</a:t>
          </a:r>
          <a:r>
            <a:rPr lang="it-IT" sz="1200" i="1" dirty="0">
              <a:solidFill>
                <a:schemeClr val="bg1"/>
              </a:solidFill>
              <a:latin typeface="+mn-lt"/>
            </a:rPr>
            <a:t>Programmable Logic Controller</a:t>
          </a:r>
          <a:r>
            <a:rPr lang="it-IT" sz="1200" dirty="0">
              <a:solidFill>
                <a:schemeClr val="bg1"/>
              </a:solidFill>
              <a:latin typeface="+mn-lt"/>
            </a:rPr>
            <a:t>)</a:t>
          </a:r>
        </a:p>
      </dgm:t>
    </dgm:pt>
    <dgm:pt modelId="{E96591CD-BDC5-4255-81D7-5DC3E35D6C9D}" type="parTrans" cxnId="{A8B63BFE-C126-43AA-BD13-5F863090E3EA}">
      <dgm:prSet/>
      <dgm:spPr/>
      <dgm:t>
        <a:bodyPr/>
        <a:lstStyle/>
        <a:p>
          <a:endParaRPr lang="it-IT" sz="1400"/>
        </a:p>
      </dgm:t>
    </dgm:pt>
    <dgm:pt modelId="{2E76A473-780B-47C5-8A17-9EFA529930C2}" type="sibTrans" cxnId="{A8B63BFE-C126-43AA-BD13-5F863090E3EA}">
      <dgm:prSet/>
      <dgm:spPr/>
      <dgm:t>
        <a:bodyPr/>
        <a:lstStyle/>
        <a:p>
          <a:endParaRPr lang="it-IT" sz="1400"/>
        </a:p>
      </dgm:t>
    </dgm:pt>
    <dgm:pt modelId="{35B0AEC7-2BF5-4F1B-8379-972EA390B5CE}">
      <dgm:prSet phldrT="[Tes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Interconnessione ai sistemi informatici di fabbrica con caricamento da remoto di istruzioni e/o part program</a:t>
          </a:r>
          <a:r>
            <a:rPr lang="it-IT" sz="1200" i="1" kern="1200" dirty="0">
              <a:solidFill>
                <a:srgbClr val="00338D"/>
              </a:solidFill>
              <a:latin typeface="+mn-lt"/>
            </a:rPr>
            <a:t>;</a:t>
          </a:r>
          <a:endParaRPr lang="it-IT" sz="1200" kern="1200" dirty="0">
            <a:latin typeface="+mn-lt"/>
          </a:endParaRPr>
        </a:p>
      </dgm:t>
    </dgm:pt>
    <dgm:pt modelId="{ED474AD2-D58A-4159-AFAD-F5DCC0D83B26}" type="parTrans" cxnId="{73103CAF-B757-4A5F-9543-51C444DA92EF}">
      <dgm:prSet/>
      <dgm:spPr/>
      <dgm:t>
        <a:bodyPr/>
        <a:lstStyle/>
        <a:p>
          <a:endParaRPr lang="it-IT" sz="1400"/>
        </a:p>
      </dgm:t>
    </dgm:pt>
    <dgm:pt modelId="{BAB7E0AC-E5BC-4CD0-BF84-A5F50121B46C}" type="sibTrans" cxnId="{73103CAF-B757-4A5F-9543-51C444DA92EF}">
      <dgm:prSet/>
      <dgm:spPr/>
      <dgm:t>
        <a:bodyPr/>
        <a:lstStyle/>
        <a:p>
          <a:endParaRPr lang="it-IT" sz="1400"/>
        </a:p>
      </dgm:t>
    </dgm:pt>
    <dgm:pt modelId="{2DDDB022-1011-4686-8C8A-0E67FA400612}">
      <dgm:prSet phldrT="[Testo]"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Integrazione automatizzata con il sistema logistico della fabbrica o con la rete di fornitura e/o con altre macchine del ciclo produttivo</a:t>
          </a:r>
        </a:p>
      </dgm:t>
    </dgm:pt>
    <dgm:pt modelId="{E619653F-9DCE-4DB9-8860-0F77DE305419}" type="parTrans" cxnId="{BAC9FA56-46D5-4E43-A575-4CB9AC2E9BFA}">
      <dgm:prSet/>
      <dgm:spPr/>
      <dgm:t>
        <a:bodyPr/>
        <a:lstStyle/>
        <a:p>
          <a:endParaRPr lang="it-IT" sz="1400"/>
        </a:p>
      </dgm:t>
    </dgm:pt>
    <dgm:pt modelId="{36BF60D0-693E-44FC-8181-FC89EC96138F}" type="sibTrans" cxnId="{BAC9FA56-46D5-4E43-A575-4CB9AC2E9BFA}">
      <dgm:prSet/>
      <dgm:spPr/>
      <dgm:t>
        <a:bodyPr/>
        <a:lstStyle/>
        <a:p>
          <a:endParaRPr lang="it-IT" sz="1400"/>
        </a:p>
      </dgm:t>
    </dgm:pt>
    <dgm:pt modelId="{E4784C90-B7A2-4314-AF8A-3F5553CFFE66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Interfaccia tra uomo e macchina semplici e intuitive</a:t>
          </a:r>
        </a:p>
      </dgm:t>
    </dgm:pt>
    <dgm:pt modelId="{3DF90CF2-8118-430F-B00E-237A04F02F84}" type="parTrans" cxnId="{E14BDE0E-AD09-40A3-8803-FB989DD0DB6F}">
      <dgm:prSet/>
      <dgm:spPr/>
      <dgm:t>
        <a:bodyPr/>
        <a:lstStyle/>
        <a:p>
          <a:endParaRPr lang="it-IT" sz="1400"/>
        </a:p>
      </dgm:t>
    </dgm:pt>
    <dgm:pt modelId="{0C14CED1-2CC3-462B-A3ED-3C2AF4EA1010}" type="sibTrans" cxnId="{E14BDE0E-AD09-40A3-8803-FB989DD0DB6F}">
      <dgm:prSet/>
      <dgm:spPr/>
      <dgm:t>
        <a:bodyPr/>
        <a:lstStyle/>
        <a:p>
          <a:endParaRPr lang="it-IT" sz="1400"/>
        </a:p>
      </dgm:t>
    </dgm:pt>
    <dgm:pt modelId="{95771856-6518-43F7-8747-8AA755054084}">
      <dgm:prSet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Caratteristiche di integrazione tra macchina fisica e/o impianto con la modellizzazione e/o la simulazione del proprio comportamento</a:t>
          </a:r>
        </a:p>
      </dgm:t>
    </dgm:pt>
    <dgm:pt modelId="{1CFF111E-40ED-4822-8B43-1DEC48826CD0}" type="parTrans" cxnId="{019E86CF-B4FD-4EC2-BCF2-FE3A121D4DC6}">
      <dgm:prSet/>
      <dgm:spPr/>
      <dgm:t>
        <a:bodyPr/>
        <a:lstStyle/>
        <a:p>
          <a:endParaRPr lang="it-IT" sz="1400"/>
        </a:p>
      </dgm:t>
    </dgm:pt>
    <dgm:pt modelId="{2B182FE4-98FE-43E2-9010-1B95E8E929B9}" type="sibTrans" cxnId="{019E86CF-B4FD-4EC2-BCF2-FE3A121D4DC6}">
      <dgm:prSet/>
      <dgm:spPr/>
      <dgm:t>
        <a:bodyPr/>
        <a:lstStyle/>
        <a:p>
          <a:endParaRPr lang="it-IT" sz="1400"/>
        </a:p>
      </dgm:t>
    </dgm:pt>
    <dgm:pt modelId="{2FD9AFC6-FF55-4488-A8E3-F70BE59D318F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Sistemi di tele manutenzione e/o telediagnosi e/o controllo in remoto</a:t>
          </a:r>
          <a:r>
            <a:rPr lang="it-IT" sz="1200" kern="1200" dirty="0">
              <a:solidFill>
                <a:srgbClr val="00338D"/>
              </a:solidFill>
              <a:latin typeface="+mn-lt"/>
            </a:rPr>
            <a:t>;</a:t>
          </a:r>
          <a:endParaRPr lang="it-IT" sz="1200" b="0" kern="1200" dirty="0">
            <a:latin typeface="+mn-lt"/>
          </a:endParaRPr>
        </a:p>
      </dgm:t>
    </dgm:pt>
    <dgm:pt modelId="{42301EF9-BF0F-4184-A8DB-99FC0A7F7BC7}" type="parTrans" cxnId="{8E3E50BE-ACF5-45FD-9E89-772C6B64A7D2}">
      <dgm:prSet/>
      <dgm:spPr/>
      <dgm:t>
        <a:bodyPr/>
        <a:lstStyle/>
        <a:p>
          <a:endParaRPr lang="it-IT" sz="1400"/>
        </a:p>
      </dgm:t>
    </dgm:pt>
    <dgm:pt modelId="{F37B802D-648D-4939-8186-02CC78D2F2B6}" type="sibTrans" cxnId="{8E3E50BE-ACF5-45FD-9E89-772C6B64A7D2}">
      <dgm:prSet/>
      <dgm:spPr/>
      <dgm:t>
        <a:bodyPr/>
        <a:lstStyle/>
        <a:p>
          <a:endParaRPr lang="it-IT" sz="1400"/>
        </a:p>
      </dgm:t>
    </dgm:pt>
    <dgm:pt modelId="{A615C99B-2D30-4822-AFC9-AC7009BE495A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Rispondenza ai più recenti parametri di sicurezza, salute e igiene del lavoro</a:t>
          </a:r>
        </a:p>
      </dgm:t>
    </dgm:pt>
    <dgm:pt modelId="{FBC15B58-1B8E-4F20-AD89-7FEED54E9A2D}" type="parTrans" cxnId="{6F5E684A-DA60-4E10-B278-1922724780FA}">
      <dgm:prSet/>
      <dgm:spPr/>
      <dgm:t>
        <a:bodyPr/>
        <a:lstStyle/>
        <a:p>
          <a:endParaRPr lang="it-IT" sz="1400"/>
        </a:p>
      </dgm:t>
    </dgm:pt>
    <dgm:pt modelId="{FA25DBBF-B328-4E35-A0C3-1C8FB6419168}" type="sibTrans" cxnId="{6F5E684A-DA60-4E10-B278-1922724780FA}">
      <dgm:prSet/>
      <dgm:spPr/>
      <dgm:t>
        <a:bodyPr/>
        <a:lstStyle/>
        <a:p>
          <a:endParaRPr lang="it-IT" sz="1400"/>
        </a:p>
      </dgm:t>
    </dgm:pt>
    <dgm:pt modelId="{0ADED5EE-1924-4B6B-B58C-B53E72FB9C96}">
      <dgm:prSet phldrT="[Testo]" custT="1"/>
      <dgm:spPr/>
      <dgm:t>
        <a:bodyPr/>
        <a:lstStyle/>
        <a:p>
          <a:r>
            <a:rPr lang="it-IT" sz="2000" b="0" dirty="0">
              <a:effectLst/>
              <a:latin typeface="+mj-lt"/>
            </a:rPr>
            <a:t>REQUISITI 5+2</a:t>
          </a:r>
          <a:endParaRPr lang="it-IT" sz="2000" b="1" dirty="0"/>
        </a:p>
      </dgm:t>
    </dgm:pt>
    <dgm:pt modelId="{5D9CBCBA-7D37-486A-92BF-16793D43A963}" type="sibTrans" cxnId="{C970B6A7-4340-4ECD-8757-C47738EC7764}">
      <dgm:prSet/>
      <dgm:spPr/>
      <dgm:t>
        <a:bodyPr/>
        <a:lstStyle/>
        <a:p>
          <a:endParaRPr lang="it-IT" sz="1400"/>
        </a:p>
      </dgm:t>
    </dgm:pt>
    <dgm:pt modelId="{E901E147-5D57-4EF3-9BDB-8F2476A83977}" type="parTrans" cxnId="{C970B6A7-4340-4ECD-8757-C47738EC7764}">
      <dgm:prSet/>
      <dgm:spPr/>
      <dgm:t>
        <a:bodyPr/>
        <a:lstStyle/>
        <a:p>
          <a:endParaRPr lang="it-IT" sz="1400"/>
        </a:p>
      </dgm:t>
    </dgm:pt>
    <dgm:pt modelId="{1F44A09F-A45C-4EF9-8E9C-453D6596F967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Monitoraggio continuo delle condizioni di lavoro e dei parametri di processo</a:t>
          </a:r>
          <a:endParaRPr lang="it-IT" sz="1050" b="0" kern="1200" dirty="0">
            <a:latin typeface="+mn-lt"/>
          </a:endParaRPr>
        </a:p>
      </dgm:t>
    </dgm:pt>
    <dgm:pt modelId="{7DB3C98F-3E94-444E-B79D-E3C5E6725D7F}" type="parTrans" cxnId="{6EB29CD5-7E64-430B-95BD-07DBAB3A4696}">
      <dgm:prSet/>
      <dgm:spPr/>
      <dgm:t>
        <a:bodyPr/>
        <a:lstStyle/>
        <a:p>
          <a:endParaRPr lang="it-IT"/>
        </a:p>
      </dgm:t>
    </dgm:pt>
    <dgm:pt modelId="{02B6E8BE-DC0C-4F37-8628-A4386BE847A8}" type="sibTrans" cxnId="{6EB29CD5-7E64-430B-95BD-07DBAB3A4696}">
      <dgm:prSet/>
      <dgm:spPr/>
      <dgm:t>
        <a:bodyPr/>
        <a:lstStyle/>
        <a:p>
          <a:endParaRPr lang="it-IT"/>
        </a:p>
      </dgm:t>
    </dgm:pt>
    <dgm:pt modelId="{ED5AF0E9-7722-4135-B6D7-8D5A87DDA14E}" type="pres">
      <dgm:prSet presAssocID="{04C1882E-4455-4EAF-93AE-2608FECC5B55}" presName="composite" presStyleCnt="0">
        <dgm:presLayoutVars>
          <dgm:chMax val="1"/>
          <dgm:dir/>
          <dgm:resizeHandles val="exact"/>
        </dgm:presLayoutVars>
      </dgm:prSet>
      <dgm:spPr/>
    </dgm:pt>
    <dgm:pt modelId="{9D317E0A-B6B6-4636-8968-FDA9B99BDB08}" type="pres">
      <dgm:prSet presAssocID="{0ADED5EE-1924-4B6B-B58C-B53E72FB9C96}" presName="roof" presStyleLbl="dkBgShp" presStyleIdx="0" presStyleCnt="2" custScaleY="37788" custLinFactY="-39712" custLinFactNeighborX="-7363" custLinFactNeighborY="-100000"/>
      <dgm:spPr/>
    </dgm:pt>
    <dgm:pt modelId="{BDB966F9-603D-4BDA-8E8B-FF92B23BCA22}" type="pres">
      <dgm:prSet presAssocID="{0ADED5EE-1924-4B6B-B58C-B53E72FB9C96}" presName="pillars" presStyleCnt="0"/>
      <dgm:spPr/>
    </dgm:pt>
    <dgm:pt modelId="{1484AF7B-0545-4C43-BF77-E353EE3A380F}" type="pres">
      <dgm:prSet presAssocID="{0ADED5EE-1924-4B6B-B58C-B53E72FB9C96}" presName="pillar1" presStyleLbl="node1" presStyleIdx="0" presStyleCnt="8">
        <dgm:presLayoutVars>
          <dgm:bulletEnabled val="1"/>
        </dgm:presLayoutVars>
      </dgm:prSet>
      <dgm:spPr/>
    </dgm:pt>
    <dgm:pt modelId="{CC40F20A-FA49-4BC5-B356-F08E29E8BE5C}" type="pres">
      <dgm:prSet presAssocID="{35B0AEC7-2BF5-4F1B-8379-972EA390B5CE}" presName="pillarX" presStyleLbl="node1" presStyleIdx="1" presStyleCnt="8">
        <dgm:presLayoutVars>
          <dgm:bulletEnabled val="1"/>
        </dgm:presLayoutVars>
      </dgm:prSet>
      <dgm:spPr/>
    </dgm:pt>
    <dgm:pt modelId="{18A635A7-074B-46CA-9512-E341BBE5DB7C}" type="pres">
      <dgm:prSet presAssocID="{2DDDB022-1011-4686-8C8A-0E67FA400612}" presName="pillarX" presStyleLbl="node1" presStyleIdx="2" presStyleCnt="8">
        <dgm:presLayoutVars>
          <dgm:bulletEnabled val="1"/>
        </dgm:presLayoutVars>
      </dgm:prSet>
      <dgm:spPr/>
    </dgm:pt>
    <dgm:pt modelId="{42E419D6-978C-4F35-9A96-B6DF84F8A50B}" type="pres">
      <dgm:prSet presAssocID="{E4784C90-B7A2-4314-AF8A-3F5553CFFE66}" presName="pillarX" presStyleLbl="node1" presStyleIdx="3" presStyleCnt="8">
        <dgm:presLayoutVars>
          <dgm:bulletEnabled val="1"/>
        </dgm:presLayoutVars>
      </dgm:prSet>
      <dgm:spPr/>
    </dgm:pt>
    <dgm:pt modelId="{4AA05E99-D5A9-4582-A353-E5D8F5799F1A}" type="pres">
      <dgm:prSet presAssocID="{A615C99B-2D30-4822-AFC9-AC7009BE495A}" presName="pillarX" presStyleLbl="node1" presStyleIdx="4" presStyleCnt="8">
        <dgm:presLayoutVars>
          <dgm:bulletEnabled val="1"/>
        </dgm:presLayoutVars>
      </dgm:prSet>
      <dgm:spPr/>
    </dgm:pt>
    <dgm:pt modelId="{1AEE3288-7D76-47BD-9D06-250BFE751FEE}" type="pres">
      <dgm:prSet presAssocID="{2FD9AFC6-FF55-4488-A8E3-F70BE59D318F}" presName="pillarX" presStyleLbl="node1" presStyleIdx="5" presStyleCnt="8">
        <dgm:presLayoutVars>
          <dgm:bulletEnabled val="1"/>
        </dgm:presLayoutVars>
      </dgm:prSet>
      <dgm:spPr/>
    </dgm:pt>
    <dgm:pt modelId="{755E82A0-2298-4F05-8E54-1B21BE15EF6F}" type="pres">
      <dgm:prSet presAssocID="{1F44A09F-A45C-4EF9-8E9C-453D6596F967}" presName="pillarX" presStyleLbl="node1" presStyleIdx="6" presStyleCnt="8">
        <dgm:presLayoutVars>
          <dgm:bulletEnabled val="1"/>
        </dgm:presLayoutVars>
      </dgm:prSet>
      <dgm:spPr/>
    </dgm:pt>
    <dgm:pt modelId="{FB995160-41A1-4A69-8963-EBE52F3A10B7}" type="pres">
      <dgm:prSet presAssocID="{95771856-6518-43F7-8747-8AA755054084}" presName="pillarX" presStyleLbl="node1" presStyleIdx="7" presStyleCnt="8">
        <dgm:presLayoutVars>
          <dgm:bulletEnabled val="1"/>
        </dgm:presLayoutVars>
      </dgm:prSet>
      <dgm:spPr/>
    </dgm:pt>
    <dgm:pt modelId="{7868F730-6C71-465E-90C2-B91B979F03E6}" type="pres">
      <dgm:prSet presAssocID="{0ADED5EE-1924-4B6B-B58C-B53E72FB9C96}" presName="base" presStyleLbl="dkBgShp" presStyleIdx="1" presStyleCnt="2"/>
      <dgm:spPr/>
    </dgm:pt>
  </dgm:ptLst>
  <dgm:cxnLst>
    <dgm:cxn modelId="{DB5DC200-320E-4575-AA6A-D845E81AA94B}" type="presOf" srcId="{0ADED5EE-1924-4B6B-B58C-B53E72FB9C96}" destId="{9D317E0A-B6B6-4636-8968-FDA9B99BDB08}" srcOrd="0" destOrd="0" presId="urn:microsoft.com/office/officeart/2005/8/layout/hList3"/>
    <dgm:cxn modelId="{9657F709-384C-4DC8-A0F9-28CDE1A89760}" type="presOf" srcId="{E4784C90-B7A2-4314-AF8A-3F5553CFFE66}" destId="{42E419D6-978C-4F35-9A96-B6DF84F8A50B}" srcOrd="0" destOrd="0" presId="urn:microsoft.com/office/officeart/2005/8/layout/hList3"/>
    <dgm:cxn modelId="{14BD4B0A-979C-4C75-8C4D-A708B57D4183}" type="presOf" srcId="{2FD9AFC6-FF55-4488-A8E3-F70BE59D318F}" destId="{1AEE3288-7D76-47BD-9D06-250BFE751FEE}" srcOrd="0" destOrd="0" presId="urn:microsoft.com/office/officeart/2005/8/layout/hList3"/>
    <dgm:cxn modelId="{E14BDE0E-AD09-40A3-8803-FB989DD0DB6F}" srcId="{0ADED5EE-1924-4B6B-B58C-B53E72FB9C96}" destId="{E4784C90-B7A2-4314-AF8A-3F5553CFFE66}" srcOrd="3" destOrd="0" parTransId="{3DF90CF2-8118-430F-B00E-237A04F02F84}" sibTransId="{0C14CED1-2CC3-462B-A3ED-3C2AF4EA1010}"/>
    <dgm:cxn modelId="{1E554C27-CBD4-4418-9746-12AFED76ABE1}" type="presOf" srcId="{1F44A09F-A45C-4EF9-8E9C-453D6596F967}" destId="{755E82A0-2298-4F05-8E54-1B21BE15EF6F}" srcOrd="0" destOrd="0" presId="urn:microsoft.com/office/officeart/2005/8/layout/hList3"/>
    <dgm:cxn modelId="{2C984F40-C616-432D-97CC-E1DFC8808D5B}" type="presOf" srcId="{86896D30-9EC9-4BBE-908F-078EF22D7CC5}" destId="{1484AF7B-0545-4C43-BF77-E353EE3A380F}" srcOrd="0" destOrd="0" presId="urn:microsoft.com/office/officeart/2005/8/layout/hList3"/>
    <dgm:cxn modelId="{5B96466A-E2D4-423C-8C8A-42718D71529C}" type="presOf" srcId="{35B0AEC7-2BF5-4F1B-8379-972EA390B5CE}" destId="{CC40F20A-FA49-4BC5-B356-F08E29E8BE5C}" srcOrd="0" destOrd="0" presId="urn:microsoft.com/office/officeart/2005/8/layout/hList3"/>
    <dgm:cxn modelId="{6F5E684A-DA60-4E10-B278-1922724780FA}" srcId="{0ADED5EE-1924-4B6B-B58C-B53E72FB9C96}" destId="{A615C99B-2D30-4822-AFC9-AC7009BE495A}" srcOrd="4" destOrd="0" parTransId="{FBC15B58-1B8E-4F20-AD89-7FEED54E9A2D}" sibTransId="{FA25DBBF-B328-4E35-A0C3-1C8FB6419168}"/>
    <dgm:cxn modelId="{81E1944B-EE0D-42A8-9513-C3E6E375E566}" type="presOf" srcId="{A615C99B-2D30-4822-AFC9-AC7009BE495A}" destId="{4AA05E99-D5A9-4582-A353-E5D8F5799F1A}" srcOrd="0" destOrd="0" presId="urn:microsoft.com/office/officeart/2005/8/layout/hList3"/>
    <dgm:cxn modelId="{BAC9FA56-46D5-4E43-A575-4CB9AC2E9BFA}" srcId="{0ADED5EE-1924-4B6B-B58C-B53E72FB9C96}" destId="{2DDDB022-1011-4686-8C8A-0E67FA400612}" srcOrd="2" destOrd="0" parTransId="{E619653F-9DCE-4DB9-8860-0F77DE305419}" sibTransId="{36BF60D0-693E-44FC-8181-FC89EC96138F}"/>
    <dgm:cxn modelId="{C970B6A7-4340-4ECD-8757-C47738EC7764}" srcId="{04C1882E-4455-4EAF-93AE-2608FECC5B55}" destId="{0ADED5EE-1924-4B6B-B58C-B53E72FB9C96}" srcOrd="0" destOrd="0" parTransId="{E901E147-5D57-4EF3-9BDB-8F2476A83977}" sibTransId="{5D9CBCBA-7D37-486A-92BF-16793D43A963}"/>
    <dgm:cxn modelId="{73103CAF-B757-4A5F-9543-51C444DA92EF}" srcId="{0ADED5EE-1924-4B6B-B58C-B53E72FB9C96}" destId="{35B0AEC7-2BF5-4F1B-8379-972EA390B5CE}" srcOrd="1" destOrd="0" parTransId="{ED474AD2-D58A-4159-AFAD-F5DCC0D83B26}" sibTransId="{BAB7E0AC-E5BC-4CD0-BF84-A5F50121B46C}"/>
    <dgm:cxn modelId="{8E3E50BE-ACF5-45FD-9E89-772C6B64A7D2}" srcId="{0ADED5EE-1924-4B6B-B58C-B53E72FB9C96}" destId="{2FD9AFC6-FF55-4488-A8E3-F70BE59D318F}" srcOrd="5" destOrd="0" parTransId="{42301EF9-BF0F-4184-A8DB-99FC0A7F7BC7}" sibTransId="{F37B802D-648D-4939-8186-02CC78D2F2B6}"/>
    <dgm:cxn modelId="{7B291ACB-6619-46B9-8335-E84ED9E65109}" type="presOf" srcId="{2DDDB022-1011-4686-8C8A-0E67FA400612}" destId="{18A635A7-074B-46CA-9512-E341BBE5DB7C}" srcOrd="0" destOrd="0" presId="urn:microsoft.com/office/officeart/2005/8/layout/hList3"/>
    <dgm:cxn modelId="{019E86CF-B4FD-4EC2-BCF2-FE3A121D4DC6}" srcId="{0ADED5EE-1924-4B6B-B58C-B53E72FB9C96}" destId="{95771856-6518-43F7-8747-8AA755054084}" srcOrd="7" destOrd="0" parTransId="{1CFF111E-40ED-4822-8B43-1DEC48826CD0}" sibTransId="{2B182FE4-98FE-43E2-9010-1B95E8E929B9}"/>
    <dgm:cxn modelId="{A5582DD5-D8B0-46D9-AD8A-8EE68DEEAF39}" type="presOf" srcId="{95771856-6518-43F7-8747-8AA755054084}" destId="{FB995160-41A1-4A69-8963-EBE52F3A10B7}" srcOrd="0" destOrd="0" presId="urn:microsoft.com/office/officeart/2005/8/layout/hList3"/>
    <dgm:cxn modelId="{6EB29CD5-7E64-430B-95BD-07DBAB3A4696}" srcId="{0ADED5EE-1924-4B6B-B58C-B53E72FB9C96}" destId="{1F44A09F-A45C-4EF9-8E9C-453D6596F967}" srcOrd="6" destOrd="0" parTransId="{7DB3C98F-3E94-444E-B79D-E3C5E6725D7F}" sibTransId="{02B6E8BE-DC0C-4F37-8628-A4386BE847A8}"/>
    <dgm:cxn modelId="{DBC953D9-D08B-4753-BCFF-EDB8C7541BCA}" type="presOf" srcId="{04C1882E-4455-4EAF-93AE-2608FECC5B55}" destId="{ED5AF0E9-7722-4135-B6D7-8D5A87DDA14E}" srcOrd="0" destOrd="0" presId="urn:microsoft.com/office/officeart/2005/8/layout/hList3"/>
    <dgm:cxn modelId="{A8B63BFE-C126-43AA-BD13-5F863090E3EA}" srcId="{0ADED5EE-1924-4B6B-B58C-B53E72FB9C96}" destId="{86896D30-9EC9-4BBE-908F-078EF22D7CC5}" srcOrd="0" destOrd="0" parTransId="{E96591CD-BDC5-4255-81D7-5DC3E35D6C9D}" sibTransId="{2E76A473-780B-47C5-8A17-9EFA529930C2}"/>
    <dgm:cxn modelId="{870243FC-F444-4E5F-95D9-8EAEAC8B0821}" type="presParOf" srcId="{ED5AF0E9-7722-4135-B6D7-8D5A87DDA14E}" destId="{9D317E0A-B6B6-4636-8968-FDA9B99BDB08}" srcOrd="0" destOrd="0" presId="urn:microsoft.com/office/officeart/2005/8/layout/hList3"/>
    <dgm:cxn modelId="{E5BD76A2-D298-450C-92AA-52D982DB9268}" type="presParOf" srcId="{ED5AF0E9-7722-4135-B6D7-8D5A87DDA14E}" destId="{BDB966F9-603D-4BDA-8E8B-FF92B23BCA22}" srcOrd="1" destOrd="0" presId="urn:microsoft.com/office/officeart/2005/8/layout/hList3"/>
    <dgm:cxn modelId="{3A84BDAA-A2A1-4690-B6F8-69ED36200A14}" type="presParOf" srcId="{BDB966F9-603D-4BDA-8E8B-FF92B23BCA22}" destId="{1484AF7B-0545-4C43-BF77-E353EE3A380F}" srcOrd="0" destOrd="0" presId="urn:microsoft.com/office/officeart/2005/8/layout/hList3"/>
    <dgm:cxn modelId="{8EE4C739-BCAD-467C-89C0-E4E1CC3AB8EE}" type="presParOf" srcId="{BDB966F9-603D-4BDA-8E8B-FF92B23BCA22}" destId="{CC40F20A-FA49-4BC5-B356-F08E29E8BE5C}" srcOrd="1" destOrd="0" presId="urn:microsoft.com/office/officeart/2005/8/layout/hList3"/>
    <dgm:cxn modelId="{65F89D52-76D3-4314-9ED2-8373C357ACB9}" type="presParOf" srcId="{BDB966F9-603D-4BDA-8E8B-FF92B23BCA22}" destId="{18A635A7-074B-46CA-9512-E341BBE5DB7C}" srcOrd="2" destOrd="0" presId="urn:microsoft.com/office/officeart/2005/8/layout/hList3"/>
    <dgm:cxn modelId="{05388E83-EDE0-41E1-B552-89E9F6EBDF8B}" type="presParOf" srcId="{BDB966F9-603D-4BDA-8E8B-FF92B23BCA22}" destId="{42E419D6-978C-4F35-9A96-B6DF84F8A50B}" srcOrd="3" destOrd="0" presId="urn:microsoft.com/office/officeart/2005/8/layout/hList3"/>
    <dgm:cxn modelId="{0F0612BA-675C-45BC-974C-3A09D6C98775}" type="presParOf" srcId="{BDB966F9-603D-4BDA-8E8B-FF92B23BCA22}" destId="{4AA05E99-D5A9-4582-A353-E5D8F5799F1A}" srcOrd="4" destOrd="0" presId="urn:microsoft.com/office/officeart/2005/8/layout/hList3"/>
    <dgm:cxn modelId="{2473F02F-9B50-403C-B862-B945CD501879}" type="presParOf" srcId="{BDB966F9-603D-4BDA-8E8B-FF92B23BCA22}" destId="{1AEE3288-7D76-47BD-9D06-250BFE751FEE}" srcOrd="5" destOrd="0" presId="urn:microsoft.com/office/officeart/2005/8/layout/hList3"/>
    <dgm:cxn modelId="{F24D063A-531E-4890-A7EE-2AB32FBCA49A}" type="presParOf" srcId="{BDB966F9-603D-4BDA-8E8B-FF92B23BCA22}" destId="{755E82A0-2298-4F05-8E54-1B21BE15EF6F}" srcOrd="6" destOrd="0" presId="urn:microsoft.com/office/officeart/2005/8/layout/hList3"/>
    <dgm:cxn modelId="{FE259B6D-84BB-41D4-B2D7-4AED0DF7C7DE}" type="presParOf" srcId="{BDB966F9-603D-4BDA-8E8B-FF92B23BCA22}" destId="{FB995160-41A1-4A69-8963-EBE52F3A10B7}" srcOrd="7" destOrd="0" presId="urn:microsoft.com/office/officeart/2005/8/layout/hList3"/>
    <dgm:cxn modelId="{F671D82B-5771-4512-ABC9-70D57BE03C03}" type="presParOf" srcId="{ED5AF0E9-7722-4135-B6D7-8D5A87DDA14E}" destId="{7868F730-6C71-465E-90C2-B91B979F03E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085F54-92CF-4276-BFBF-5882A4522D6B}" type="doc">
      <dgm:prSet loTypeId="urn:microsoft.com/office/officeart/2005/8/layout/venn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92FA5A68-24A8-4522-998E-73DE54A0857F}">
      <dgm:prSet phldrT="[Testo]" custT="1"/>
      <dgm:spPr/>
      <dgm:t>
        <a:bodyPr/>
        <a:lstStyle/>
        <a:p>
          <a:r>
            <a:rPr lang="it-IT" sz="2400" b="0" dirty="0">
              <a:solidFill>
                <a:srgbClr val="00338D"/>
              </a:solidFill>
              <a:latin typeface="+mj-lt"/>
            </a:rPr>
            <a:t>Costi di progettazione</a:t>
          </a:r>
        </a:p>
      </dgm:t>
    </dgm:pt>
    <dgm:pt modelId="{4F3234AB-D391-4F13-BB66-CDE8A20D7B4E}" type="parTrans" cxnId="{05982EA4-A27E-4845-B4CD-B661CFF28168}">
      <dgm:prSet/>
      <dgm:spPr/>
      <dgm:t>
        <a:bodyPr/>
        <a:lstStyle/>
        <a:p>
          <a:endParaRPr lang="it-IT"/>
        </a:p>
      </dgm:t>
    </dgm:pt>
    <dgm:pt modelId="{225A3574-CF20-4376-8846-E860064469C1}" type="sibTrans" cxnId="{05982EA4-A27E-4845-B4CD-B661CFF28168}">
      <dgm:prSet/>
      <dgm:spPr/>
      <dgm:t>
        <a:bodyPr/>
        <a:lstStyle/>
        <a:p>
          <a:endParaRPr lang="it-IT"/>
        </a:p>
      </dgm:t>
    </dgm:pt>
    <dgm:pt modelId="{36A72607-612C-466A-AB12-085B74D3654D}">
      <dgm:prSet phldrT="[Testo]" custT="1"/>
      <dgm:spPr/>
      <dgm:t>
        <a:bodyPr/>
        <a:lstStyle/>
        <a:p>
          <a:r>
            <a:rPr lang="it-IT" sz="2400" b="0" dirty="0">
              <a:solidFill>
                <a:srgbClr val="00338D"/>
              </a:solidFill>
              <a:latin typeface="+mj-lt"/>
            </a:rPr>
            <a:t>Spese di trasporto</a:t>
          </a:r>
          <a:endParaRPr lang="it-IT" sz="2400" b="0" i="1" dirty="0">
            <a:solidFill>
              <a:srgbClr val="00338D"/>
            </a:solidFill>
            <a:latin typeface="+mj-lt"/>
          </a:endParaRPr>
        </a:p>
      </dgm:t>
    </dgm:pt>
    <dgm:pt modelId="{A78B0E2B-00C0-4883-9151-CC3548355104}" type="parTrans" cxnId="{FD820FFA-CCA2-40AE-80A6-AF689F398095}">
      <dgm:prSet/>
      <dgm:spPr/>
      <dgm:t>
        <a:bodyPr/>
        <a:lstStyle/>
        <a:p>
          <a:endParaRPr lang="it-IT"/>
        </a:p>
      </dgm:t>
    </dgm:pt>
    <dgm:pt modelId="{2B751684-34C8-4204-BB32-9BE707ED6EC3}" type="sibTrans" cxnId="{FD820FFA-CCA2-40AE-80A6-AF689F398095}">
      <dgm:prSet/>
      <dgm:spPr/>
      <dgm:t>
        <a:bodyPr/>
        <a:lstStyle/>
        <a:p>
          <a:endParaRPr lang="it-IT"/>
        </a:p>
      </dgm:t>
    </dgm:pt>
    <dgm:pt modelId="{8F40ADA3-322F-451F-A63F-996DB6F410D7}">
      <dgm:prSet phldrT="[Testo]" custT="1"/>
      <dgm:spPr/>
      <dgm:t>
        <a:bodyPr/>
        <a:lstStyle/>
        <a:p>
          <a:r>
            <a:rPr lang="it-IT" sz="2400" b="0" dirty="0">
              <a:solidFill>
                <a:srgbClr val="00338D"/>
              </a:solidFill>
              <a:latin typeface="+mj-lt"/>
            </a:rPr>
            <a:t>Costi di istallazione</a:t>
          </a:r>
        </a:p>
      </dgm:t>
    </dgm:pt>
    <dgm:pt modelId="{BBCAFE12-275E-4991-887E-CAB96943AF3B}" type="parTrans" cxnId="{BFED2F00-63A5-4671-AA4F-0272F1623CA9}">
      <dgm:prSet/>
      <dgm:spPr/>
      <dgm:t>
        <a:bodyPr/>
        <a:lstStyle/>
        <a:p>
          <a:endParaRPr lang="it-IT"/>
        </a:p>
      </dgm:t>
    </dgm:pt>
    <dgm:pt modelId="{FC798B2D-A057-4E8B-B0BE-0B4742D20483}" type="sibTrans" cxnId="{BFED2F00-63A5-4671-AA4F-0272F1623CA9}">
      <dgm:prSet/>
      <dgm:spPr/>
      <dgm:t>
        <a:bodyPr/>
        <a:lstStyle/>
        <a:p>
          <a:endParaRPr lang="it-IT"/>
        </a:p>
      </dgm:t>
    </dgm:pt>
    <dgm:pt modelId="{9216A185-1C35-485E-8BA0-DEC1AD6FD4B7}">
      <dgm:prSet phldrT="[Testo]" custT="1"/>
      <dgm:spPr/>
      <dgm:t>
        <a:bodyPr/>
        <a:lstStyle/>
        <a:p>
          <a:r>
            <a:rPr lang="it-IT" sz="2400" b="0" dirty="0">
              <a:solidFill>
                <a:srgbClr val="00338D"/>
              </a:solidFill>
              <a:latin typeface="+mj-lt"/>
            </a:rPr>
            <a:t>Onorari per perizie e collaudi</a:t>
          </a:r>
        </a:p>
      </dgm:t>
    </dgm:pt>
    <dgm:pt modelId="{D558A955-F238-41BC-869F-D29080AA9B42}" type="parTrans" cxnId="{1164E794-DCC1-4EB1-A25F-BCD1FEB11133}">
      <dgm:prSet/>
      <dgm:spPr/>
      <dgm:t>
        <a:bodyPr/>
        <a:lstStyle/>
        <a:p>
          <a:endParaRPr lang="it-IT"/>
        </a:p>
      </dgm:t>
    </dgm:pt>
    <dgm:pt modelId="{90E94EA4-BAED-48BF-8A63-8B6A62797CBD}" type="sibTrans" cxnId="{1164E794-DCC1-4EB1-A25F-BCD1FEB11133}">
      <dgm:prSet/>
      <dgm:spPr/>
      <dgm:t>
        <a:bodyPr/>
        <a:lstStyle/>
        <a:p>
          <a:endParaRPr lang="it-IT"/>
        </a:p>
      </dgm:t>
    </dgm:pt>
    <dgm:pt modelId="{75DF0C75-C93D-4766-A1EB-692756648F9E}">
      <dgm:prSet custT="1"/>
      <dgm:spPr/>
      <dgm:t>
        <a:bodyPr/>
        <a:lstStyle/>
        <a:p>
          <a:r>
            <a:rPr lang="it-IT" sz="2400" b="0" dirty="0">
              <a:solidFill>
                <a:srgbClr val="00338D"/>
              </a:solidFill>
              <a:latin typeface="+mj-lt"/>
            </a:rPr>
            <a:t>Costi di montaggio e posa in opera</a:t>
          </a:r>
        </a:p>
      </dgm:t>
    </dgm:pt>
    <dgm:pt modelId="{FB4660F1-DDCF-4493-AD15-177C7BA61BDE}" type="parTrans" cxnId="{D70DB636-00AB-43C6-B7F0-FC0A5D32EF15}">
      <dgm:prSet/>
      <dgm:spPr/>
      <dgm:t>
        <a:bodyPr/>
        <a:lstStyle/>
        <a:p>
          <a:endParaRPr lang="it-IT"/>
        </a:p>
      </dgm:t>
    </dgm:pt>
    <dgm:pt modelId="{CA47441A-19D0-4704-926A-4BC9E82B42AF}" type="sibTrans" cxnId="{D70DB636-00AB-43C6-B7F0-FC0A5D32EF15}">
      <dgm:prSet/>
      <dgm:spPr/>
      <dgm:t>
        <a:bodyPr/>
        <a:lstStyle/>
        <a:p>
          <a:endParaRPr lang="it-IT"/>
        </a:p>
      </dgm:t>
    </dgm:pt>
    <dgm:pt modelId="{A19C4D33-5B22-409D-87AA-C15CBDE643C4}" type="pres">
      <dgm:prSet presAssocID="{3B085F54-92CF-4276-BFBF-5882A4522D6B}" presName="Name0" presStyleCnt="0">
        <dgm:presLayoutVars>
          <dgm:dir/>
          <dgm:resizeHandles val="exact"/>
        </dgm:presLayoutVars>
      </dgm:prSet>
      <dgm:spPr/>
    </dgm:pt>
    <dgm:pt modelId="{FD0832AC-FBB3-4790-8154-E8387B8A9909}" type="pres">
      <dgm:prSet presAssocID="{92FA5A68-24A8-4522-998E-73DE54A0857F}" presName="Name5" presStyleLbl="vennNode1" presStyleIdx="0" presStyleCnt="5" custScaleY="73092" custLinFactNeighborX="-420" custLinFactNeighborY="0">
        <dgm:presLayoutVars>
          <dgm:bulletEnabled val="1"/>
        </dgm:presLayoutVars>
      </dgm:prSet>
      <dgm:spPr/>
    </dgm:pt>
    <dgm:pt modelId="{182453F0-28BE-4405-9CD4-27C4415FC82B}" type="pres">
      <dgm:prSet presAssocID="{225A3574-CF20-4376-8846-E860064469C1}" presName="space" presStyleCnt="0"/>
      <dgm:spPr/>
    </dgm:pt>
    <dgm:pt modelId="{6A3F7DB9-51F8-4C79-86F0-AB7DD79D7092}" type="pres">
      <dgm:prSet presAssocID="{36A72607-612C-466A-AB12-085B74D3654D}" presName="Name5" presStyleLbl="vennNode1" presStyleIdx="1" presStyleCnt="5" custScaleY="73092" custLinFactNeighborX="-420" custLinFactNeighborY="0">
        <dgm:presLayoutVars>
          <dgm:bulletEnabled val="1"/>
        </dgm:presLayoutVars>
      </dgm:prSet>
      <dgm:spPr/>
    </dgm:pt>
    <dgm:pt modelId="{84964D1E-D040-4DB6-8DEB-5ACA5F5BF487}" type="pres">
      <dgm:prSet presAssocID="{2B751684-34C8-4204-BB32-9BE707ED6EC3}" presName="space" presStyleCnt="0"/>
      <dgm:spPr/>
    </dgm:pt>
    <dgm:pt modelId="{5741D005-3625-4191-8726-5334737F06A4}" type="pres">
      <dgm:prSet presAssocID="{8F40ADA3-322F-451F-A63F-996DB6F410D7}" presName="Name5" presStyleLbl="vennNode1" presStyleIdx="2" presStyleCnt="5" custScaleY="73092" custLinFactNeighborX="-420" custLinFactNeighborY="0">
        <dgm:presLayoutVars>
          <dgm:bulletEnabled val="1"/>
        </dgm:presLayoutVars>
      </dgm:prSet>
      <dgm:spPr/>
    </dgm:pt>
    <dgm:pt modelId="{C48644F1-7365-457E-B3A8-6F04B669A4E4}" type="pres">
      <dgm:prSet presAssocID="{FC798B2D-A057-4E8B-B0BE-0B4742D20483}" presName="space" presStyleCnt="0"/>
      <dgm:spPr/>
    </dgm:pt>
    <dgm:pt modelId="{20955E7C-D491-4375-8A35-7C1647315D32}" type="pres">
      <dgm:prSet presAssocID="{9216A185-1C35-485E-8BA0-DEC1AD6FD4B7}" presName="Name5" presStyleLbl="vennNode1" presStyleIdx="3" presStyleCnt="5" custScaleY="73092" custLinFactNeighborX="-420" custLinFactNeighborY="0">
        <dgm:presLayoutVars>
          <dgm:bulletEnabled val="1"/>
        </dgm:presLayoutVars>
      </dgm:prSet>
      <dgm:spPr/>
    </dgm:pt>
    <dgm:pt modelId="{D78D4217-6292-4EBF-B80E-7050A3DE0426}" type="pres">
      <dgm:prSet presAssocID="{90E94EA4-BAED-48BF-8A63-8B6A62797CBD}" presName="space" presStyleCnt="0"/>
      <dgm:spPr/>
    </dgm:pt>
    <dgm:pt modelId="{0A5AC660-6D18-40AA-A2B3-70B7C6E1C4D0}" type="pres">
      <dgm:prSet presAssocID="{75DF0C75-C93D-4766-A1EB-692756648F9E}" presName="Name5" presStyleLbl="vennNode1" presStyleIdx="4" presStyleCnt="5" custScaleY="73092">
        <dgm:presLayoutVars>
          <dgm:bulletEnabled val="1"/>
        </dgm:presLayoutVars>
      </dgm:prSet>
      <dgm:spPr/>
    </dgm:pt>
  </dgm:ptLst>
  <dgm:cxnLst>
    <dgm:cxn modelId="{BFED2F00-63A5-4671-AA4F-0272F1623CA9}" srcId="{3B085F54-92CF-4276-BFBF-5882A4522D6B}" destId="{8F40ADA3-322F-451F-A63F-996DB6F410D7}" srcOrd="2" destOrd="0" parTransId="{BBCAFE12-275E-4991-887E-CAB96943AF3B}" sibTransId="{FC798B2D-A057-4E8B-B0BE-0B4742D20483}"/>
    <dgm:cxn modelId="{C2C6331F-26E2-44F5-B7C5-0BD774919D80}" type="presOf" srcId="{9216A185-1C35-485E-8BA0-DEC1AD6FD4B7}" destId="{20955E7C-D491-4375-8A35-7C1647315D32}" srcOrd="0" destOrd="0" presId="urn:microsoft.com/office/officeart/2005/8/layout/venn3"/>
    <dgm:cxn modelId="{D70DB636-00AB-43C6-B7F0-FC0A5D32EF15}" srcId="{3B085F54-92CF-4276-BFBF-5882A4522D6B}" destId="{75DF0C75-C93D-4766-A1EB-692756648F9E}" srcOrd="4" destOrd="0" parTransId="{FB4660F1-DDCF-4493-AD15-177C7BA61BDE}" sibTransId="{CA47441A-19D0-4704-926A-4BC9E82B42AF}"/>
    <dgm:cxn modelId="{694E273D-2818-459E-BD31-6C3958B51936}" type="presOf" srcId="{36A72607-612C-466A-AB12-085B74D3654D}" destId="{6A3F7DB9-51F8-4C79-86F0-AB7DD79D7092}" srcOrd="0" destOrd="0" presId="urn:microsoft.com/office/officeart/2005/8/layout/venn3"/>
    <dgm:cxn modelId="{1164E794-DCC1-4EB1-A25F-BCD1FEB11133}" srcId="{3B085F54-92CF-4276-BFBF-5882A4522D6B}" destId="{9216A185-1C35-485E-8BA0-DEC1AD6FD4B7}" srcOrd="3" destOrd="0" parTransId="{D558A955-F238-41BC-869F-D29080AA9B42}" sibTransId="{90E94EA4-BAED-48BF-8A63-8B6A62797CBD}"/>
    <dgm:cxn modelId="{05982EA4-A27E-4845-B4CD-B661CFF28168}" srcId="{3B085F54-92CF-4276-BFBF-5882A4522D6B}" destId="{92FA5A68-24A8-4522-998E-73DE54A0857F}" srcOrd="0" destOrd="0" parTransId="{4F3234AB-D391-4F13-BB66-CDE8A20D7B4E}" sibTransId="{225A3574-CF20-4376-8846-E860064469C1}"/>
    <dgm:cxn modelId="{CA74FBD1-1000-4322-8635-A5628760C962}" type="presOf" srcId="{92FA5A68-24A8-4522-998E-73DE54A0857F}" destId="{FD0832AC-FBB3-4790-8154-E8387B8A9909}" srcOrd="0" destOrd="0" presId="urn:microsoft.com/office/officeart/2005/8/layout/venn3"/>
    <dgm:cxn modelId="{598D83E3-AAA3-41C7-8013-A7657D839C76}" type="presOf" srcId="{3B085F54-92CF-4276-BFBF-5882A4522D6B}" destId="{A19C4D33-5B22-409D-87AA-C15CBDE643C4}" srcOrd="0" destOrd="0" presId="urn:microsoft.com/office/officeart/2005/8/layout/venn3"/>
    <dgm:cxn modelId="{4875DBF8-7B63-437C-81BD-E805785545B1}" type="presOf" srcId="{8F40ADA3-322F-451F-A63F-996DB6F410D7}" destId="{5741D005-3625-4191-8726-5334737F06A4}" srcOrd="0" destOrd="0" presId="urn:microsoft.com/office/officeart/2005/8/layout/venn3"/>
    <dgm:cxn modelId="{FD820FFA-CCA2-40AE-80A6-AF689F398095}" srcId="{3B085F54-92CF-4276-BFBF-5882A4522D6B}" destId="{36A72607-612C-466A-AB12-085B74D3654D}" srcOrd="1" destOrd="0" parTransId="{A78B0E2B-00C0-4883-9151-CC3548355104}" sibTransId="{2B751684-34C8-4204-BB32-9BE707ED6EC3}"/>
    <dgm:cxn modelId="{A5BF6FFB-EF51-44B1-9937-EF51AA941B7C}" type="presOf" srcId="{75DF0C75-C93D-4766-A1EB-692756648F9E}" destId="{0A5AC660-6D18-40AA-A2B3-70B7C6E1C4D0}" srcOrd="0" destOrd="0" presId="urn:microsoft.com/office/officeart/2005/8/layout/venn3"/>
    <dgm:cxn modelId="{F98BC505-43E1-4D08-A6A9-96EB12861FD0}" type="presParOf" srcId="{A19C4D33-5B22-409D-87AA-C15CBDE643C4}" destId="{FD0832AC-FBB3-4790-8154-E8387B8A9909}" srcOrd="0" destOrd="0" presId="urn:microsoft.com/office/officeart/2005/8/layout/venn3"/>
    <dgm:cxn modelId="{EEC79AF4-921D-4222-8F29-86AD73B2C55F}" type="presParOf" srcId="{A19C4D33-5B22-409D-87AA-C15CBDE643C4}" destId="{182453F0-28BE-4405-9CD4-27C4415FC82B}" srcOrd="1" destOrd="0" presId="urn:microsoft.com/office/officeart/2005/8/layout/venn3"/>
    <dgm:cxn modelId="{EB833AFB-A03A-4F5E-A9A0-2B5057645539}" type="presParOf" srcId="{A19C4D33-5B22-409D-87AA-C15CBDE643C4}" destId="{6A3F7DB9-51F8-4C79-86F0-AB7DD79D7092}" srcOrd="2" destOrd="0" presId="urn:microsoft.com/office/officeart/2005/8/layout/venn3"/>
    <dgm:cxn modelId="{2BDB215F-DA27-488C-8B58-3108A9549976}" type="presParOf" srcId="{A19C4D33-5B22-409D-87AA-C15CBDE643C4}" destId="{84964D1E-D040-4DB6-8DEB-5ACA5F5BF487}" srcOrd="3" destOrd="0" presId="urn:microsoft.com/office/officeart/2005/8/layout/venn3"/>
    <dgm:cxn modelId="{3798FF1C-7A7A-4728-A25B-42F76C9A1091}" type="presParOf" srcId="{A19C4D33-5B22-409D-87AA-C15CBDE643C4}" destId="{5741D005-3625-4191-8726-5334737F06A4}" srcOrd="4" destOrd="0" presId="urn:microsoft.com/office/officeart/2005/8/layout/venn3"/>
    <dgm:cxn modelId="{910FCA7F-4738-4E9C-B85A-4C6BB0658C64}" type="presParOf" srcId="{A19C4D33-5B22-409D-87AA-C15CBDE643C4}" destId="{C48644F1-7365-457E-B3A8-6F04B669A4E4}" srcOrd="5" destOrd="0" presId="urn:microsoft.com/office/officeart/2005/8/layout/venn3"/>
    <dgm:cxn modelId="{ABD6DBBE-6CE3-421C-B45E-2B52C0E8628A}" type="presParOf" srcId="{A19C4D33-5B22-409D-87AA-C15CBDE643C4}" destId="{20955E7C-D491-4375-8A35-7C1647315D32}" srcOrd="6" destOrd="0" presId="urn:microsoft.com/office/officeart/2005/8/layout/venn3"/>
    <dgm:cxn modelId="{9F43A009-F476-4F36-B895-C13B39E3683D}" type="presParOf" srcId="{A19C4D33-5B22-409D-87AA-C15CBDE643C4}" destId="{D78D4217-6292-4EBF-B80E-7050A3DE0426}" srcOrd="7" destOrd="0" presId="urn:microsoft.com/office/officeart/2005/8/layout/venn3"/>
    <dgm:cxn modelId="{65224502-1262-441D-BE6A-C1B6A1A4CC03}" type="presParOf" srcId="{A19C4D33-5B22-409D-87AA-C15CBDE643C4}" destId="{0A5AC660-6D18-40AA-A2B3-70B7C6E1C4D0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5FF4C1-41C9-4FFE-AF23-BA87C90E37A2}" type="doc">
      <dgm:prSet loTypeId="urn:microsoft.com/office/officeart/2005/8/layout/hList6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it-IT"/>
        </a:p>
      </dgm:t>
    </dgm:pt>
    <dgm:pt modelId="{3B368DB2-3CE9-480D-ADFB-DDED6D247E98}">
      <dgm:prSet phldrT="[Testo]" custT="1"/>
      <dgm:spPr/>
      <dgm:t>
        <a:bodyPr/>
        <a:lstStyle/>
        <a:p>
          <a:pPr>
            <a:lnSpc>
              <a:spcPct val="100000"/>
            </a:lnSpc>
          </a:pPr>
          <a:r>
            <a:rPr lang="it-IT" sz="1400" dirty="0"/>
            <a:t>E’ prevista una maggiorazione del </a:t>
          </a:r>
          <a:r>
            <a:rPr lang="it-IT" sz="1400" b="1" dirty="0"/>
            <a:t>110% </a:t>
          </a:r>
          <a:r>
            <a:rPr lang="it-IT" sz="1400" dirty="0"/>
            <a:t>della deduzione IRES e IRAP dei costi di ricerca e sviluppo riferibili ai </a:t>
          </a:r>
          <a:r>
            <a:rPr lang="it-IT" sz="1400" b="1" u="sng" dirty="0"/>
            <a:t>beni intangibili</a:t>
          </a:r>
          <a:r>
            <a:rPr lang="it-IT" sz="1400" b="1" u="none" dirty="0"/>
            <a:t>.</a:t>
          </a:r>
        </a:p>
      </dgm:t>
    </dgm:pt>
    <dgm:pt modelId="{BAAE59E6-A1C9-4153-834C-1D06919754B0}" type="parTrans" cxnId="{CA071C57-8F3D-4632-9260-CCB71584EC50}">
      <dgm:prSet/>
      <dgm:spPr/>
      <dgm:t>
        <a:bodyPr/>
        <a:lstStyle/>
        <a:p>
          <a:endParaRPr lang="it-IT" sz="1400"/>
        </a:p>
      </dgm:t>
    </dgm:pt>
    <dgm:pt modelId="{7960C917-2A65-40C5-B9EB-1DF1BE05706E}" type="sibTrans" cxnId="{CA071C57-8F3D-4632-9260-CCB71584EC50}">
      <dgm:prSet/>
      <dgm:spPr/>
      <dgm:t>
        <a:bodyPr/>
        <a:lstStyle/>
        <a:p>
          <a:endParaRPr lang="it-IT" sz="1400"/>
        </a:p>
      </dgm:t>
    </dgm:pt>
    <dgm:pt modelId="{D9FD9DF8-5559-4487-9F6B-5A27322D36DD}">
      <dgm:prSet phldrT="[Testo]" custT="1"/>
      <dgm:spPr/>
      <dgm:t>
        <a:bodyPr/>
        <a:lstStyle/>
        <a:p>
          <a:pPr>
            <a:lnSpc>
              <a:spcPct val="100000"/>
            </a:lnSpc>
          </a:pPr>
          <a:r>
            <a:rPr lang="it-IT" sz="1400" dirty="0"/>
            <a:t>E’ possibile usufruire della maggiorazione del 110% a decorrere dal periodo d’imposta in cui l’immobilizzazione immateriale ottiene un titolo di </a:t>
          </a:r>
          <a:r>
            <a:rPr lang="it-IT" sz="1400" b="1" u="sng" dirty="0"/>
            <a:t>privativa industriale</a:t>
          </a:r>
          <a:r>
            <a:rPr lang="it-IT" sz="1400" b="1" u="none" dirty="0"/>
            <a:t>.</a:t>
          </a:r>
          <a:endParaRPr lang="it-IT" sz="1400" u="none" dirty="0"/>
        </a:p>
      </dgm:t>
    </dgm:pt>
    <dgm:pt modelId="{EECB4316-F4D0-4E65-851E-9315C2B189B7}" type="parTrans" cxnId="{44DB37D2-898A-4C09-A630-BF2A71CAB958}">
      <dgm:prSet/>
      <dgm:spPr/>
      <dgm:t>
        <a:bodyPr/>
        <a:lstStyle/>
        <a:p>
          <a:endParaRPr lang="it-IT" sz="1400"/>
        </a:p>
      </dgm:t>
    </dgm:pt>
    <dgm:pt modelId="{DE7B1651-9D95-4187-8B30-0E4C528F88B5}" type="sibTrans" cxnId="{44DB37D2-898A-4C09-A630-BF2A71CAB958}">
      <dgm:prSet/>
      <dgm:spPr/>
      <dgm:t>
        <a:bodyPr/>
        <a:lstStyle/>
        <a:p>
          <a:endParaRPr lang="it-IT" sz="1400"/>
        </a:p>
      </dgm:t>
    </dgm:pt>
    <dgm:pt modelId="{673169B0-FE51-4921-A8C3-A08CEEACEA22}">
      <dgm:prSet phldrT="[Testo]" custT="1"/>
      <dgm:spPr/>
      <dgm:t>
        <a:bodyPr/>
        <a:lstStyle/>
        <a:p>
          <a:pPr>
            <a:lnSpc>
              <a:spcPct val="100000"/>
            </a:lnSpc>
          </a:pPr>
          <a:r>
            <a:rPr lang="it-IT" sz="1400" dirty="0"/>
            <a:t>È consentito </a:t>
          </a:r>
          <a:r>
            <a:rPr lang="it-IT" sz="1400" b="1" dirty="0"/>
            <a:t>cumulare</a:t>
          </a:r>
          <a:r>
            <a:rPr lang="it-IT" sz="1400" dirty="0"/>
            <a:t> la nuova super deduzione con il credito di imposta R&amp;D&amp;I.</a:t>
          </a:r>
        </a:p>
        <a:p>
          <a:pPr>
            <a:lnSpc>
              <a:spcPct val="100000"/>
            </a:lnSpc>
          </a:pPr>
          <a:r>
            <a:rPr lang="it-IT" sz="1400" dirty="0"/>
            <a:t>Gli </a:t>
          </a:r>
          <a:r>
            <a:rPr lang="it-IT" sz="1400" b="1" dirty="0"/>
            <a:t>stessi costi </a:t>
          </a:r>
          <a:r>
            <a:rPr lang="it-IT" sz="1400" dirty="0"/>
            <a:t>potranno </a:t>
          </a:r>
          <a:r>
            <a:rPr lang="it-IT" sz="1400" u="none" dirty="0"/>
            <a:t>fruire di entrambe le agevolazioni, al ricorrere dei </a:t>
          </a:r>
          <a:r>
            <a:rPr lang="it-IT" sz="1400" b="1" u="sng" dirty="0"/>
            <a:t>requisiti di legge </a:t>
          </a:r>
          <a:r>
            <a:rPr lang="it-IT" sz="1400" u="none" dirty="0"/>
            <a:t>previsti per le rispettive agevolazioni.</a:t>
          </a:r>
        </a:p>
      </dgm:t>
    </dgm:pt>
    <dgm:pt modelId="{07092668-B949-45E3-941D-874DDA7B46F7}" type="parTrans" cxnId="{41273A2A-2350-4A71-B2E6-A72CD7D9DBE0}">
      <dgm:prSet/>
      <dgm:spPr/>
      <dgm:t>
        <a:bodyPr/>
        <a:lstStyle/>
        <a:p>
          <a:endParaRPr lang="it-IT" sz="1400"/>
        </a:p>
      </dgm:t>
    </dgm:pt>
    <dgm:pt modelId="{695C375F-1987-4BAE-A88C-A0B31D2DB0D1}" type="sibTrans" cxnId="{41273A2A-2350-4A71-B2E6-A72CD7D9DBE0}">
      <dgm:prSet/>
      <dgm:spPr/>
      <dgm:t>
        <a:bodyPr/>
        <a:lstStyle/>
        <a:p>
          <a:endParaRPr lang="it-IT" sz="1400"/>
        </a:p>
      </dgm:t>
    </dgm:pt>
    <dgm:pt modelId="{7253F4B1-D215-43DD-945A-8C62AEC9D879}" type="pres">
      <dgm:prSet presAssocID="{4B5FF4C1-41C9-4FFE-AF23-BA87C90E37A2}" presName="Name0" presStyleCnt="0">
        <dgm:presLayoutVars>
          <dgm:dir/>
          <dgm:resizeHandles val="exact"/>
        </dgm:presLayoutVars>
      </dgm:prSet>
      <dgm:spPr/>
    </dgm:pt>
    <dgm:pt modelId="{34D458A1-D87A-43F5-82A5-64DC67D126B9}" type="pres">
      <dgm:prSet presAssocID="{3B368DB2-3CE9-480D-ADFB-DDED6D247E98}" presName="node" presStyleLbl="node1" presStyleIdx="0" presStyleCnt="3">
        <dgm:presLayoutVars>
          <dgm:bulletEnabled val="1"/>
        </dgm:presLayoutVars>
      </dgm:prSet>
      <dgm:spPr/>
    </dgm:pt>
    <dgm:pt modelId="{46CC20CF-46B1-4297-8D51-2AEB43D40093}" type="pres">
      <dgm:prSet presAssocID="{7960C917-2A65-40C5-B9EB-1DF1BE05706E}" presName="sibTrans" presStyleCnt="0"/>
      <dgm:spPr/>
    </dgm:pt>
    <dgm:pt modelId="{EBB7E7CD-3CE3-4460-A20F-954535494EC3}" type="pres">
      <dgm:prSet presAssocID="{D9FD9DF8-5559-4487-9F6B-5A27322D36DD}" presName="node" presStyleLbl="node1" presStyleIdx="1" presStyleCnt="3">
        <dgm:presLayoutVars>
          <dgm:bulletEnabled val="1"/>
        </dgm:presLayoutVars>
      </dgm:prSet>
      <dgm:spPr/>
    </dgm:pt>
    <dgm:pt modelId="{45BD510F-657E-44DF-BFDA-C2888522434D}" type="pres">
      <dgm:prSet presAssocID="{DE7B1651-9D95-4187-8B30-0E4C528F88B5}" presName="sibTrans" presStyleCnt="0"/>
      <dgm:spPr/>
    </dgm:pt>
    <dgm:pt modelId="{52A7AB53-6D62-4D58-8576-28B05B147048}" type="pres">
      <dgm:prSet presAssocID="{673169B0-FE51-4921-A8C3-A08CEEACEA22}" presName="node" presStyleLbl="node1" presStyleIdx="2" presStyleCnt="3">
        <dgm:presLayoutVars>
          <dgm:bulletEnabled val="1"/>
        </dgm:presLayoutVars>
      </dgm:prSet>
      <dgm:spPr/>
    </dgm:pt>
  </dgm:ptLst>
  <dgm:cxnLst>
    <dgm:cxn modelId="{41273A2A-2350-4A71-B2E6-A72CD7D9DBE0}" srcId="{4B5FF4C1-41C9-4FFE-AF23-BA87C90E37A2}" destId="{673169B0-FE51-4921-A8C3-A08CEEACEA22}" srcOrd="2" destOrd="0" parTransId="{07092668-B949-45E3-941D-874DDA7B46F7}" sibTransId="{695C375F-1987-4BAE-A88C-A0B31D2DB0D1}"/>
    <dgm:cxn modelId="{2791B164-A606-469F-B13B-FE228C2C6843}" type="presOf" srcId="{3B368DB2-3CE9-480D-ADFB-DDED6D247E98}" destId="{34D458A1-D87A-43F5-82A5-64DC67D126B9}" srcOrd="0" destOrd="0" presId="urn:microsoft.com/office/officeart/2005/8/layout/hList6"/>
    <dgm:cxn modelId="{CA071C57-8F3D-4632-9260-CCB71584EC50}" srcId="{4B5FF4C1-41C9-4FFE-AF23-BA87C90E37A2}" destId="{3B368DB2-3CE9-480D-ADFB-DDED6D247E98}" srcOrd="0" destOrd="0" parTransId="{BAAE59E6-A1C9-4153-834C-1D06919754B0}" sibTransId="{7960C917-2A65-40C5-B9EB-1DF1BE05706E}"/>
    <dgm:cxn modelId="{1599E89F-3A8A-4DE5-ACB9-842A73681D74}" type="presOf" srcId="{D9FD9DF8-5559-4487-9F6B-5A27322D36DD}" destId="{EBB7E7CD-3CE3-4460-A20F-954535494EC3}" srcOrd="0" destOrd="0" presId="urn:microsoft.com/office/officeart/2005/8/layout/hList6"/>
    <dgm:cxn modelId="{164344C3-CC38-4D65-B87F-4FC4A43F1863}" type="presOf" srcId="{673169B0-FE51-4921-A8C3-A08CEEACEA22}" destId="{52A7AB53-6D62-4D58-8576-28B05B147048}" srcOrd="0" destOrd="0" presId="urn:microsoft.com/office/officeart/2005/8/layout/hList6"/>
    <dgm:cxn modelId="{6C2E97CA-3301-49C7-9437-B0CB9307A27E}" type="presOf" srcId="{4B5FF4C1-41C9-4FFE-AF23-BA87C90E37A2}" destId="{7253F4B1-D215-43DD-945A-8C62AEC9D879}" srcOrd="0" destOrd="0" presId="urn:microsoft.com/office/officeart/2005/8/layout/hList6"/>
    <dgm:cxn modelId="{44DB37D2-898A-4C09-A630-BF2A71CAB958}" srcId="{4B5FF4C1-41C9-4FFE-AF23-BA87C90E37A2}" destId="{D9FD9DF8-5559-4487-9F6B-5A27322D36DD}" srcOrd="1" destOrd="0" parTransId="{EECB4316-F4D0-4E65-851E-9315C2B189B7}" sibTransId="{DE7B1651-9D95-4187-8B30-0E4C528F88B5}"/>
    <dgm:cxn modelId="{57D66D56-83FC-4F7A-A8F4-10E8777880FC}" type="presParOf" srcId="{7253F4B1-D215-43DD-945A-8C62AEC9D879}" destId="{34D458A1-D87A-43F5-82A5-64DC67D126B9}" srcOrd="0" destOrd="0" presId="urn:microsoft.com/office/officeart/2005/8/layout/hList6"/>
    <dgm:cxn modelId="{B762AD35-EA19-4B4B-8D93-34945A6B6FFD}" type="presParOf" srcId="{7253F4B1-D215-43DD-945A-8C62AEC9D879}" destId="{46CC20CF-46B1-4297-8D51-2AEB43D40093}" srcOrd="1" destOrd="0" presId="urn:microsoft.com/office/officeart/2005/8/layout/hList6"/>
    <dgm:cxn modelId="{6714127E-162E-4AA0-8D6C-7ADD1C86B0AD}" type="presParOf" srcId="{7253F4B1-D215-43DD-945A-8C62AEC9D879}" destId="{EBB7E7CD-3CE3-4460-A20F-954535494EC3}" srcOrd="2" destOrd="0" presId="urn:microsoft.com/office/officeart/2005/8/layout/hList6"/>
    <dgm:cxn modelId="{4AE149DD-F423-495D-A865-CC6B09A239C2}" type="presParOf" srcId="{7253F4B1-D215-43DD-945A-8C62AEC9D879}" destId="{45BD510F-657E-44DF-BFDA-C2888522434D}" srcOrd="3" destOrd="0" presId="urn:microsoft.com/office/officeart/2005/8/layout/hList6"/>
    <dgm:cxn modelId="{9C44F622-9CF6-44B9-8974-CC5E18E7A93B}" type="presParOf" srcId="{7253F4B1-D215-43DD-945A-8C62AEC9D879}" destId="{52A7AB53-6D62-4D58-8576-28B05B147048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66F0022-53A7-4D95-875A-F2CAE73EAA34}" type="doc">
      <dgm:prSet loTypeId="urn:microsoft.com/office/officeart/2005/8/layout/default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it-IT"/>
        </a:p>
      </dgm:t>
    </dgm:pt>
    <dgm:pt modelId="{36D508F2-6759-4A80-833D-FD753F17BFE3}">
      <dgm:prSet phldrT="[Testo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it-IT" sz="1400" dirty="0"/>
            <a:t>Ha durata per </a:t>
          </a:r>
          <a:r>
            <a:rPr lang="it-IT" sz="1400" b="1" dirty="0"/>
            <a:t>5 periodi d'imposta</a:t>
          </a:r>
        </a:p>
      </dgm:t>
    </dgm:pt>
    <dgm:pt modelId="{77F12D85-24D7-4BCA-8C65-1258A0DCE1A6}" type="parTrans" cxnId="{991E6E35-2024-4A6F-8BF9-5396CBA9A4BE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AC26A803-8461-48F1-AB25-A7BF3270D3EE}" type="sibTrans" cxnId="{991E6E35-2024-4A6F-8BF9-5396CBA9A4BE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E9B5EE50-585B-40A3-92BD-689D21FE7765}">
      <dgm:prSet phldrT="[Testo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it-IT" sz="1400" dirty="0"/>
            <a:t>E’ </a:t>
          </a:r>
          <a:r>
            <a:rPr lang="it-IT" sz="1400" b="1" dirty="0"/>
            <a:t>irrevocabile</a:t>
          </a:r>
          <a:endParaRPr lang="it-IT" sz="1400" dirty="0"/>
        </a:p>
      </dgm:t>
    </dgm:pt>
    <dgm:pt modelId="{1DD221D7-B2E9-4792-BDE7-9857A28B7188}" type="parTrans" cxnId="{CAB50AFA-EC87-445C-9DA3-83953B55C25E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5774F76B-5406-4A91-A8B4-CDA932D53811}" type="sibTrans" cxnId="{CAB50AFA-EC87-445C-9DA3-83953B55C25E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B5CB847D-AB5E-4C2C-B13D-3829D3CDE89D}">
      <dgm:prSet phldrT="[Testo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it-IT" sz="1400" dirty="0"/>
            <a:t>E’ </a:t>
          </a:r>
          <a:r>
            <a:rPr lang="it-IT" sz="1400" b="1" dirty="0"/>
            <a:t>rinnovabile</a:t>
          </a:r>
          <a:endParaRPr lang="it-IT" sz="1400" dirty="0"/>
        </a:p>
      </dgm:t>
    </dgm:pt>
    <dgm:pt modelId="{0F41E5D6-1AB6-4FC0-824F-C14EF38371D2}" type="parTrans" cxnId="{2D98F03A-E701-45CC-B3B0-EF08265C0D4E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B1DBCDDE-8D66-4B5F-A856-DCAA72686317}" type="sibTrans" cxnId="{2D98F03A-E701-45CC-B3B0-EF08265C0D4E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B6EF9DA2-C60C-4BED-A100-A7010736C6D4}">
      <dgm:prSet phldrT="[Testo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it-IT" sz="1400" dirty="0"/>
            <a:t>Va esercitata in dichiarazione dei redditi nel </a:t>
          </a:r>
          <a:r>
            <a:rPr lang="it-IT" sz="1400" b="1" dirty="0"/>
            <a:t>quadro OP</a:t>
          </a:r>
          <a:endParaRPr lang="it-IT" sz="1400" dirty="0"/>
        </a:p>
      </dgm:t>
    </dgm:pt>
    <dgm:pt modelId="{F3D91450-DC1A-45FF-8A90-B1873DEA768D}" type="parTrans" cxnId="{18472A68-F374-467B-9ECC-450542466B51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C69A8686-188F-48A4-A906-3AFFE83A8153}" type="sibTrans" cxnId="{18472A68-F374-467B-9ECC-450542466B51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188E2D8D-29F1-4278-94B7-0DAA07361BCB}">
      <dgm:prSet phldrT="[Testo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it-IT" sz="1400" dirty="0"/>
            <a:t>Può essere esercitata anche </a:t>
          </a:r>
          <a:r>
            <a:rPr lang="it-IT" sz="1400" b="1" dirty="0"/>
            <a:t>tardivamente</a:t>
          </a:r>
          <a:r>
            <a:rPr lang="it-IT" sz="1400" dirty="0"/>
            <a:t>, nella dichiarazione presentata entro 90 gg dal termine ordinario (tardiva oppure dichiarazione integrativa/sostitutiva)</a:t>
          </a:r>
        </a:p>
      </dgm:t>
    </dgm:pt>
    <dgm:pt modelId="{032B8DB6-5977-4416-83DE-32C94999D04F}" type="parTrans" cxnId="{20D3B77B-5624-4B49-8685-009D99136FB3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93C8BBF3-BE3E-4DC3-ABB0-089AE2BDBDF5}" type="sibTrans" cxnId="{20D3B77B-5624-4B49-8685-009D99136FB3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0E6E486C-31B6-4C06-BBB4-8CA0C6A6B598}">
      <dgm:prSet custT="1"/>
      <dgm:spPr/>
      <dgm:t>
        <a:bodyPr/>
        <a:lstStyle/>
        <a:p>
          <a:r>
            <a:rPr lang="it-IT" sz="1400" dirty="0"/>
            <a:t>Può essere esercitata anche avvalendosi della c.d. "</a:t>
          </a:r>
          <a:r>
            <a:rPr lang="it-IT" sz="1400" b="1" i="1" dirty="0"/>
            <a:t>remissione in bonis</a:t>
          </a:r>
          <a:r>
            <a:rPr lang="it-IT" sz="1400" dirty="0"/>
            <a:t>"</a:t>
          </a:r>
        </a:p>
      </dgm:t>
    </dgm:pt>
    <dgm:pt modelId="{1F1F4588-1F91-4851-920F-ACD47D04BCFC}" type="parTrans" cxnId="{91E54349-2BB0-41DD-A20B-5DEB04437606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E465AB29-0716-4027-B8EE-7FE246F1BD22}" type="sibTrans" cxnId="{91E54349-2BB0-41DD-A20B-5DEB04437606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8BB53C0C-CE43-44E4-822B-98BC2608C7F5}" type="pres">
      <dgm:prSet presAssocID="{466F0022-53A7-4D95-875A-F2CAE73EAA34}" presName="diagram" presStyleCnt="0">
        <dgm:presLayoutVars>
          <dgm:dir/>
          <dgm:resizeHandles val="exact"/>
        </dgm:presLayoutVars>
      </dgm:prSet>
      <dgm:spPr/>
    </dgm:pt>
    <dgm:pt modelId="{FAAD3461-CBDD-458B-8316-3BC81253C68A}" type="pres">
      <dgm:prSet presAssocID="{36D508F2-6759-4A80-833D-FD753F17BFE3}" presName="node" presStyleLbl="node1" presStyleIdx="0" presStyleCnt="6" custScaleX="125829">
        <dgm:presLayoutVars>
          <dgm:bulletEnabled val="1"/>
        </dgm:presLayoutVars>
      </dgm:prSet>
      <dgm:spPr/>
    </dgm:pt>
    <dgm:pt modelId="{0B4E67DE-8E2A-4A84-A383-57293695B2A8}" type="pres">
      <dgm:prSet presAssocID="{AC26A803-8461-48F1-AB25-A7BF3270D3EE}" presName="sibTrans" presStyleCnt="0"/>
      <dgm:spPr/>
    </dgm:pt>
    <dgm:pt modelId="{6CF57F4B-3426-4F45-8E67-A94E05056128}" type="pres">
      <dgm:prSet presAssocID="{E9B5EE50-585B-40A3-92BD-689D21FE7765}" presName="node" presStyleLbl="node1" presStyleIdx="1" presStyleCnt="6" custScaleX="125829">
        <dgm:presLayoutVars>
          <dgm:bulletEnabled val="1"/>
        </dgm:presLayoutVars>
      </dgm:prSet>
      <dgm:spPr/>
    </dgm:pt>
    <dgm:pt modelId="{FD0BDBE5-C9FE-437B-B1C9-0538646F005A}" type="pres">
      <dgm:prSet presAssocID="{5774F76B-5406-4A91-A8B4-CDA932D53811}" presName="sibTrans" presStyleCnt="0"/>
      <dgm:spPr/>
    </dgm:pt>
    <dgm:pt modelId="{823064DC-BEB3-4610-B8D5-60C8A7E1B83D}" type="pres">
      <dgm:prSet presAssocID="{B5CB847D-AB5E-4C2C-B13D-3829D3CDE89D}" presName="node" presStyleLbl="node1" presStyleIdx="2" presStyleCnt="6" custScaleX="125829">
        <dgm:presLayoutVars>
          <dgm:bulletEnabled val="1"/>
        </dgm:presLayoutVars>
      </dgm:prSet>
      <dgm:spPr/>
    </dgm:pt>
    <dgm:pt modelId="{131D1867-C6B4-410E-B0E0-1E8F651D5807}" type="pres">
      <dgm:prSet presAssocID="{B1DBCDDE-8D66-4B5F-A856-DCAA72686317}" presName="sibTrans" presStyleCnt="0"/>
      <dgm:spPr/>
    </dgm:pt>
    <dgm:pt modelId="{6CEF52DC-FBC9-4630-B339-A479B5055676}" type="pres">
      <dgm:prSet presAssocID="{B6EF9DA2-C60C-4BED-A100-A7010736C6D4}" presName="node" presStyleLbl="node1" presStyleIdx="3" presStyleCnt="6" custScaleX="125829">
        <dgm:presLayoutVars>
          <dgm:bulletEnabled val="1"/>
        </dgm:presLayoutVars>
      </dgm:prSet>
      <dgm:spPr/>
    </dgm:pt>
    <dgm:pt modelId="{EE5B25EF-2B7F-4D39-995F-46B770C89EB6}" type="pres">
      <dgm:prSet presAssocID="{C69A8686-188F-48A4-A906-3AFFE83A8153}" presName="sibTrans" presStyleCnt="0"/>
      <dgm:spPr/>
    </dgm:pt>
    <dgm:pt modelId="{D58A8C35-52C1-49A2-AFEC-FE3A8FFFA236}" type="pres">
      <dgm:prSet presAssocID="{188E2D8D-29F1-4278-94B7-0DAA07361BCB}" presName="node" presStyleLbl="node1" presStyleIdx="4" presStyleCnt="6" custScaleX="125829">
        <dgm:presLayoutVars>
          <dgm:bulletEnabled val="1"/>
        </dgm:presLayoutVars>
      </dgm:prSet>
      <dgm:spPr/>
    </dgm:pt>
    <dgm:pt modelId="{453478E9-1E03-4844-8F47-C888445A334B}" type="pres">
      <dgm:prSet presAssocID="{93C8BBF3-BE3E-4DC3-ABB0-089AE2BDBDF5}" presName="sibTrans" presStyleCnt="0"/>
      <dgm:spPr/>
    </dgm:pt>
    <dgm:pt modelId="{BE107322-177F-491E-B5B8-D497B3BE1B62}" type="pres">
      <dgm:prSet presAssocID="{0E6E486C-31B6-4C06-BBB4-8CA0C6A6B598}" presName="node" presStyleLbl="node1" presStyleIdx="5" presStyleCnt="6" custScaleX="125829">
        <dgm:presLayoutVars>
          <dgm:bulletEnabled val="1"/>
        </dgm:presLayoutVars>
      </dgm:prSet>
      <dgm:spPr/>
    </dgm:pt>
  </dgm:ptLst>
  <dgm:cxnLst>
    <dgm:cxn modelId="{A7300D2A-E593-4065-A7A1-6B97D8AFAF88}" type="presOf" srcId="{B5CB847D-AB5E-4C2C-B13D-3829D3CDE89D}" destId="{823064DC-BEB3-4610-B8D5-60C8A7E1B83D}" srcOrd="0" destOrd="0" presId="urn:microsoft.com/office/officeart/2005/8/layout/default"/>
    <dgm:cxn modelId="{991E6E35-2024-4A6F-8BF9-5396CBA9A4BE}" srcId="{466F0022-53A7-4D95-875A-F2CAE73EAA34}" destId="{36D508F2-6759-4A80-833D-FD753F17BFE3}" srcOrd="0" destOrd="0" parTransId="{77F12D85-24D7-4BCA-8C65-1258A0DCE1A6}" sibTransId="{AC26A803-8461-48F1-AB25-A7BF3270D3EE}"/>
    <dgm:cxn modelId="{2D98F03A-E701-45CC-B3B0-EF08265C0D4E}" srcId="{466F0022-53A7-4D95-875A-F2CAE73EAA34}" destId="{B5CB847D-AB5E-4C2C-B13D-3829D3CDE89D}" srcOrd="2" destOrd="0" parTransId="{0F41E5D6-1AB6-4FC0-824F-C14EF38371D2}" sibTransId="{B1DBCDDE-8D66-4B5F-A856-DCAA72686317}"/>
    <dgm:cxn modelId="{18472A68-F374-467B-9ECC-450542466B51}" srcId="{466F0022-53A7-4D95-875A-F2CAE73EAA34}" destId="{B6EF9DA2-C60C-4BED-A100-A7010736C6D4}" srcOrd="3" destOrd="0" parTransId="{F3D91450-DC1A-45FF-8A90-B1873DEA768D}" sibTransId="{C69A8686-188F-48A4-A906-3AFFE83A8153}"/>
    <dgm:cxn modelId="{91E54349-2BB0-41DD-A20B-5DEB04437606}" srcId="{466F0022-53A7-4D95-875A-F2CAE73EAA34}" destId="{0E6E486C-31B6-4C06-BBB4-8CA0C6A6B598}" srcOrd="5" destOrd="0" parTransId="{1F1F4588-1F91-4851-920F-ACD47D04BCFC}" sibTransId="{E465AB29-0716-4027-B8EE-7FE246F1BD22}"/>
    <dgm:cxn modelId="{20D3B77B-5624-4B49-8685-009D99136FB3}" srcId="{466F0022-53A7-4D95-875A-F2CAE73EAA34}" destId="{188E2D8D-29F1-4278-94B7-0DAA07361BCB}" srcOrd="4" destOrd="0" parTransId="{032B8DB6-5977-4416-83DE-32C94999D04F}" sibTransId="{93C8BBF3-BE3E-4DC3-ABB0-089AE2BDBDF5}"/>
    <dgm:cxn modelId="{A07B5697-393B-401D-8B66-1C894C487684}" type="presOf" srcId="{36D508F2-6759-4A80-833D-FD753F17BFE3}" destId="{FAAD3461-CBDD-458B-8316-3BC81253C68A}" srcOrd="0" destOrd="0" presId="urn:microsoft.com/office/officeart/2005/8/layout/default"/>
    <dgm:cxn modelId="{97AD1D9B-CF88-4B9F-94A7-75D67121C901}" type="presOf" srcId="{E9B5EE50-585B-40A3-92BD-689D21FE7765}" destId="{6CF57F4B-3426-4F45-8E67-A94E05056128}" srcOrd="0" destOrd="0" presId="urn:microsoft.com/office/officeart/2005/8/layout/default"/>
    <dgm:cxn modelId="{2C0E1CC0-18FD-4278-A489-646A892C6557}" type="presOf" srcId="{B6EF9DA2-C60C-4BED-A100-A7010736C6D4}" destId="{6CEF52DC-FBC9-4630-B339-A479B5055676}" srcOrd="0" destOrd="0" presId="urn:microsoft.com/office/officeart/2005/8/layout/default"/>
    <dgm:cxn modelId="{CBF48BC4-F305-491D-8452-3E33C2C5B3B8}" type="presOf" srcId="{188E2D8D-29F1-4278-94B7-0DAA07361BCB}" destId="{D58A8C35-52C1-49A2-AFEC-FE3A8FFFA236}" srcOrd="0" destOrd="0" presId="urn:microsoft.com/office/officeart/2005/8/layout/default"/>
    <dgm:cxn modelId="{B3E7C5E4-AE37-485A-93E1-366016AF5B76}" type="presOf" srcId="{466F0022-53A7-4D95-875A-F2CAE73EAA34}" destId="{8BB53C0C-CE43-44E4-822B-98BC2608C7F5}" srcOrd="0" destOrd="0" presId="urn:microsoft.com/office/officeart/2005/8/layout/default"/>
    <dgm:cxn modelId="{CAB50AFA-EC87-445C-9DA3-83953B55C25E}" srcId="{466F0022-53A7-4D95-875A-F2CAE73EAA34}" destId="{E9B5EE50-585B-40A3-92BD-689D21FE7765}" srcOrd="1" destOrd="0" parTransId="{1DD221D7-B2E9-4792-BDE7-9857A28B7188}" sibTransId="{5774F76B-5406-4A91-A8B4-CDA932D53811}"/>
    <dgm:cxn modelId="{787F17FF-B108-46ED-9451-260A22695A5D}" type="presOf" srcId="{0E6E486C-31B6-4C06-BBB4-8CA0C6A6B598}" destId="{BE107322-177F-491E-B5B8-D497B3BE1B62}" srcOrd="0" destOrd="0" presId="urn:microsoft.com/office/officeart/2005/8/layout/default"/>
    <dgm:cxn modelId="{2F2DF4B9-25B0-47C7-B5B5-DB3A8FEB2149}" type="presParOf" srcId="{8BB53C0C-CE43-44E4-822B-98BC2608C7F5}" destId="{FAAD3461-CBDD-458B-8316-3BC81253C68A}" srcOrd="0" destOrd="0" presId="urn:microsoft.com/office/officeart/2005/8/layout/default"/>
    <dgm:cxn modelId="{3BF15F3D-D314-4CEE-B450-3FDA69936B05}" type="presParOf" srcId="{8BB53C0C-CE43-44E4-822B-98BC2608C7F5}" destId="{0B4E67DE-8E2A-4A84-A383-57293695B2A8}" srcOrd="1" destOrd="0" presId="urn:microsoft.com/office/officeart/2005/8/layout/default"/>
    <dgm:cxn modelId="{4EF1D8B0-81F3-44FE-943E-01CD624C2816}" type="presParOf" srcId="{8BB53C0C-CE43-44E4-822B-98BC2608C7F5}" destId="{6CF57F4B-3426-4F45-8E67-A94E05056128}" srcOrd="2" destOrd="0" presId="urn:microsoft.com/office/officeart/2005/8/layout/default"/>
    <dgm:cxn modelId="{3F6A772C-153C-4B88-B49E-809B9E069A40}" type="presParOf" srcId="{8BB53C0C-CE43-44E4-822B-98BC2608C7F5}" destId="{FD0BDBE5-C9FE-437B-B1C9-0538646F005A}" srcOrd="3" destOrd="0" presId="urn:microsoft.com/office/officeart/2005/8/layout/default"/>
    <dgm:cxn modelId="{516E3AEE-1F4C-43A0-9AEA-B6B0EFF77E9C}" type="presParOf" srcId="{8BB53C0C-CE43-44E4-822B-98BC2608C7F5}" destId="{823064DC-BEB3-4610-B8D5-60C8A7E1B83D}" srcOrd="4" destOrd="0" presId="urn:microsoft.com/office/officeart/2005/8/layout/default"/>
    <dgm:cxn modelId="{730AEB62-DFE9-4EC7-8DE7-A5A548697E26}" type="presParOf" srcId="{8BB53C0C-CE43-44E4-822B-98BC2608C7F5}" destId="{131D1867-C6B4-410E-B0E0-1E8F651D5807}" srcOrd="5" destOrd="0" presId="urn:microsoft.com/office/officeart/2005/8/layout/default"/>
    <dgm:cxn modelId="{260C9FCF-4F1E-4FD5-8F8E-FD4A5C4BE1FE}" type="presParOf" srcId="{8BB53C0C-CE43-44E4-822B-98BC2608C7F5}" destId="{6CEF52DC-FBC9-4630-B339-A479B5055676}" srcOrd="6" destOrd="0" presId="urn:microsoft.com/office/officeart/2005/8/layout/default"/>
    <dgm:cxn modelId="{377EED05-BEC7-404A-8C79-C166093BD01D}" type="presParOf" srcId="{8BB53C0C-CE43-44E4-822B-98BC2608C7F5}" destId="{EE5B25EF-2B7F-4D39-995F-46B770C89EB6}" srcOrd="7" destOrd="0" presId="urn:microsoft.com/office/officeart/2005/8/layout/default"/>
    <dgm:cxn modelId="{B8881645-77B6-4936-91F1-633D2242EC66}" type="presParOf" srcId="{8BB53C0C-CE43-44E4-822B-98BC2608C7F5}" destId="{D58A8C35-52C1-49A2-AFEC-FE3A8FFFA236}" srcOrd="8" destOrd="0" presId="urn:microsoft.com/office/officeart/2005/8/layout/default"/>
    <dgm:cxn modelId="{D3A37E27-9337-4F4C-A84D-DD4E6FE841CE}" type="presParOf" srcId="{8BB53C0C-CE43-44E4-822B-98BC2608C7F5}" destId="{453478E9-1E03-4844-8F47-C888445A334B}" srcOrd="9" destOrd="0" presId="urn:microsoft.com/office/officeart/2005/8/layout/default"/>
    <dgm:cxn modelId="{BA89BABC-04EB-4A28-821C-9C03F92860B8}" type="presParOf" srcId="{8BB53C0C-CE43-44E4-822B-98BC2608C7F5}" destId="{BE107322-177F-491E-B5B8-D497B3BE1B6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2BF015-7B9D-4FAA-A370-EF6EE92AFCF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AB881B9A-048D-4035-B417-13C63D40CD41}">
      <dgm:prSet phldrT="[Testo]" custT="1"/>
      <dgm:spPr/>
      <dgm:t>
        <a:bodyPr/>
        <a:lstStyle/>
        <a:p>
          <a:pPr>
            <a:buFontTx/>
            <a:buChar char="-"/>
          </a:pPr>
          <a:r>
            <a:rPr lang="it-IT" sz="1400" b="0" dirty="0"/>
            <a:t>Le attività classificabili come </a:t>
          </a:r>
          <a:r>
            <a:rPr lang="it-IT" sz="1400" b="1" dirty="0"/>
            <a:t>ricerca industriale e sviluppo sperimentale </a:t>
          </a:r>
          <a:r>
            <a:rPr lang="it-IT" sz="1400" b="0" dirty="0"/>
            <a:t>ai sensi dell'art. 2 del DM 26.5.2020</a:t>
          </a:r>
        </a:p>
      </dgm:t>
    </dgm:pt>
    <dgm:pt modelId="{588A00B2-F4A7-4AC1-8B8D-EF2BB81D1D8A}" type="parTrans" cxnId="{B3EA2240-0F21-4C78-9C02-E501D7626241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7B15D181-45BF-4D6D-B0FB-4720516C3676}" type="sibTrans" cxnId="{B3EA2240-0F21-4C78-9C02-E501D7626241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3018D32A-B537-4FB6-9E1C-C2E1F0249B32}">
      <dgm:prSet phldrT="[Testo]" custT="1"/>
      <dgm:spPr/>
      <dgm:t>
        <a:bodyPr/>
        <a:lstStyle/>
        <a:p>
          <a:pPr>
            <a:buFontTx/>
            <a:buChar char="-"/>
          </a:pPr>
          <a:r>
            <a:rPr lang="it-IT" sz="1400" b="0" dirty="0"/>
            <a:t>Le attività classificabili come innovazione tecnologica ai sensi dell'art. 3 del DM 26.5.2020</a:t>
          </a:r>
        </a:p>
      </dgm:t>
    </dgm:pt>
    <dgm:pt modelId="{1C2DF9FD-801A-46AD-9EA0-2333773B477F}" type="parTrans" cxnId="{EEA6556C-B229-4B5B-B8F4-395DBC5514D9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BBBA391D-D1B9-4E07-BD56-6710FCE325D3}" type="sibTrans" cxnId="{EEA6556C-B229-4B5B-B8F4-395DBC5514D9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91CE3FF3-652C-4E3B-9074-D55525AC9429}">
      <dgm:prSet phldrT="[Testo]" custT="1"/>
      <dgm:spPr/>
      <dgm:t>
        <a:bodyPr/>
        <a:lstStyle/>
        <a:p>
          <a:pPr>
            <a:buFontTx/>
            <a:buChar char="-"/>
          </a:pPr>
          <a:r>
            <a:rPr lang="it-IT" sz="1400" b="0" dirty="0"/>
            <a:t>Le attività classificabili come design e ideazione estetica ai sensi dell'art. 4 del DM 26.5.20</a:t>
          </a:r>
        </a:p>
      </dgm:t>
    </dgm:pt>
    <dgm:pt modelId="{5B4CF9DA-77A6-4C76-959C-BFEDEDB536E9}" type="parTrans" cxnId="{01E36B21-BFF3-42A9-8B0E-83C0F887FA5C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38D205D7-E3D4-476F-8008-69DBF2F0E2E8}" type="sibTrans" cxnId="{01E36B21-BFF3-42A9-8B0E-83C0F887FA5C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3E318882-248E-4CEE-8AD0-1B59D6C0B0BB}">
      <dgm:prSet custT="1"/>
      <dgm:spPr/>
      <dgm:t>
        <a:bodyPr/>
        <a:lstStyle/>
        <a:p>
          <a:r>
            <a:rPr lang="it-IT" sz="1400" dirty="0"/>
            <a:t>Le attività di tutela legale dei diritti sui beni immateriali</a:t>
          </a:r>
          <a:endParaRPr lang="it-IT" sz="1400" b="1" dirty="0"/>
        </a:p>
      </dgm:t>
    </dgm:pt>
    <dgm:pt modelId="{1324BF6D-FBA6-4D4A-BFC8-D3664EB54BC2}" type="parTrans" cxnId="{B26E2E35-FAF6-48BD-8B30-DC3367DA8E1A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4121C7BC-9756-41F2-97D0-3187BF5D9AC9}" type="sibTrans" cxnId="{B26E2E35-FAF6-48BD-8B30-DC3367DA8E1A}">
      <dgm:prSet/>
      <dgm:spPr/>
      <dgm:t>
        <a:bodyPr/>
        <a:lstStyle/>
        <a:p>
          <a:endParaRPr lang="it-IT" sz="1400">
            <a:solidFill>
              <a:schemeClr val="bg1"/>
            </a:solidFill>
          </a:endParaRPr>
        </a:p>
      </dgm:t>
    </dgm:pt>
    <dgm:pt modelId="{30B6836A-06C3-485B-8F68-759159B81BF1}" type="pres">
      <dgm:prSet presAssocID="{182BF015-7B9D-4FAA-A370-EF6EE92AFCF8}" presName="Name0" presStyleCnt="0">
        <dgm:presLayoutVars>
          <dgm:chMax val="7"/>
          <dgm:chPref val="7"/>
          <dgm:dir/>
        </dgm:presLayoutVars>
      </dgm:prSet>
      <dgm:spPr/>
    </dgm:pt>
    <dgm:pt modelId="{230984C1-C8F9-4C89-A129-98C82EDB9432}" type="pres">
      <dgm:prSet presAssocID="{182BF015-7B9D-4FAA-A370-EF6EE92AFCF8}" presName="Name1" presStyleCnt="0"/>
      <dgm:spPr/>
    </dgm:pt>
    <dgm:pt modelId="{BCAD0200-760F-4391-8AB6-A56DAF425C43}" type="pres">
      <dgm:prSet presAssocID="{182BF015-7B9D-4FAA-A370-EF6EE92AFCF8}" presName="cycle" presStyleCnt="0"/>
      <dgm:spPr/>
    </dgm:pt>
    <dgm:pt modelId="{B21C6F31-95A2-4BF6-9504-AAE874CA8871}" type="pres">
      <dgm:prSet presAssocID="{182BF015-7B9D-4FAA-A370-EF6EE92AFCF8}" presName="srcNode" presStyleLbl="node1" presStyleIdx="0" presStyleCnt="4"/>
      <dgm:spPr/>
    </dgm:pt>
    <dgm:pt modelId="{2B4573A5-A7BC-4F98-B487-9F88CE0AEB93}" type="pres">
      <dgm:prSet presAssocID="{182BF015-7B9D-4FAA-A370-EF6EE92AFCF8}" presName="conn" presStyleLbl="parChTrans1D2" presStyleIdx="0" presStyleCnt="1"/>
      <dgm:spPr/>
    </dgm:pt>
    <dgm:pt modelId="{4A714AB6-5DE4-4E7C-A2CD-3390E63C7E7F}" type="pres">
      <dgm:prSet presAssocID="{182BF015-7B9D-4FAA-A370-EF6EE92AFCF8}" presName="extraNode" presStyleLbl="node1" presStyleIdx="0" presStyleCnt="4"/>
      <dgm:spPr/>
    </dgm:pt>
    <dgm:pt modelId="{DFE45533-09F1-4EA2-A3E9-8AE71A368275}" type="pres">
      <dgm:prSet presAssocID="{182BF015-7B9D-4FAA-A370-EF6EE92AFCF8}" presName="dstNode" presStyleLbl="node1" presStyleIdx="0" presStyleCnt="4"/>
      <dgm:spPr/>
    </dgm:pt>
    <dgm:pt modelId="{861168C9-3FDF-4B76-874B-4F76B90C5251}" type="pres">
      <dgm:prSet presAssocID="{AB881B9A-048D-4035-B417-13C63D40CD41}" presName="text_1" presStyleLbl="node1" presStyleIdx="0" presStyleCnt="4">
        <dgm:presLayoutVars>
          <dgm:bulletEnabled val="1"/>
        </dgm:presLayoutVars>
      </dgm:prSet>
      <dgm:spPr/>
    </dgm:pt>
    <dgm:pt modelId="{5987931D-EAB1-4393-BE4F-1E6432DDB5FC}" type="pres">
      <dgm:prSet presAssocID="{AB881B9A-048D-4035-B417-13C63D40CD41}" presName="accent_1" presStyleCnt="0"/>
      <dgm:spPr/>
    </dgm:pt>
    <dgm:pt modelId="{151C4E78-42B6-441D-9755-29EE8751DC32}" type="pres">
      <dgm:prSet presAssocID="{AB881B9A-048D-4035-B417-13C63D40CD41}" presName="accentRepeatNode" presStyleLbl="solidFgAcc1" presStyleIdx="0" presStyleCnt="4" custLinFactNeighborX="1021"/>
      <dgm:spPr/>
    </dgm:pt>
    <dgm:pt modelId="{0D8648B2-70A0-484B-9FB8-48EFCFE731E8}" type="pres">
      <dgm:prSet presAssocID="{3018D32A-B537-4FB6-9E1C-C2E1F0249B32}" presName="text_2" presStyleLbl="node1" presStyleIdx="1" presStyleCnt="4">
        <dgm:presLayoutVars>
          <dgm:bulletEnabled val="1"/>
        </dgm:presLayoutVars>
      </dgm:prSet>
      <dgm:spPr/>
    </dgm:pt>
    <dgm:pt modelId="{67AE3E22-C192-4ED2-9F01-01969AFE2DDC}" type="pres">
      <dgm:prSet presAssocID="{3018D32A-B537-4FB6-9E1C-C2E1F0249B32}" presName="accent_2" presStyleCnt="0"/>
      <dgm:spPr/>
    </dgm:pt>
    <dgm:pt modelId="{CC943B6C-7EBD-48D6-8E0A-C7D58A5BC3A7}" type="pres">
      <dgm:prSet presAssocID="{3018D32A-B537-4FB6-9E1C-C2E1F0249B32}" presName="accentRepeatNode" presStyleLbl="solidFgAcc1" presStyleIdx="1" presStyleCnt="4"/>
      <dgm:spPr/>
    </dgm:pt>
    <dgm:pt modelId="{C68F0E29-B365-4B6D-BDEB-E8CCFB436B4D}" type="pres">
      <dgm:prSet presAssocID="{91CE3FF3-652C-4E3B-9074-D55525AC9429}" presName="text_3" presStyleLbl="node1" presStyleIdx="2" presStyleCnt="4">
        <dgm:presLayoutVars>
          <dgm:bulletEnabled val="1"/>
        </dgm:presLayoutVars>
      </dgm:prSet>
      <dgm:spPr/>
    </dgm:pt>
    <dgm:pt modelId="{4A126B44-12B5-4C83-A9F6-15E29E6275FB}" type="pres">
      <dgm:prSet presAssocID="{91CE3FF3-652C-4E3B-9074-D55525AC9429}" presName="accent_3" presStyleCnt="0"/>
      <dgm:spPr/>
    </dgm:pt>
    <dgm:pt modelId="{9D50D8A2-A161-4DBA-9AA2-DC2B2ACF122C}" type="pres">
      <dgm:prSet presAssocID="{91CE3FF3-652C-4E3B-9074-D55525AC9429}" presName="accentRepeatNode" presStyleLbl="solidFgAcc1" presStyleIdx="2" presStyleCnt="4"/>
      <dgm:spPr/>
    </dgm:pt>
    <dgm:pt modelId="{075C8E5C-669D-4707-A0E1-F7B444D9FFDA}" type="pres">
      <dgm:prSet presAssocID="{3E318882-248E-4CEE-8AD0-1B59D6C0B0BB}" presName="text_4" presStyleLbl="node1" presStyleIdx="3" presStyleCnt="4">
        <dgm:presLayoutVars>
          <dgm:bulletEnabled val="1"/>
        </dgm:presLayoutVars>
      </dgm:prSet>
      <dgm:spPr/>
    </dgm:pt>
    <dgm:pt modelId="{AACECBF6-8C5F-4F85-B8DA-64DD55DA98E8}" type="pres">
      <dgm:prSet presAssocID="{3E318882-248E-4CEE-8AD0-1B59D6C0B0BB}" presName="accent_4" presStyleCnt="0"/>
      <dgm:spPr/>
    </dgm:pt>
    <dgm:pt modelId="{FD2878A8-AE04-4C54-9945-6A553AFFEFD8}" type="pres">
      <dgm:prSet presAssocID="{3E318882-248E-4CEE-8AD0-1B59D6C0B0BB}" presName="accentRepeatNode" presStyleLbl="solidFgAcc1" presStyleIdx="3" presStyleCnt="4"/>
      <dgm:spPr/>
    </dgm:pt>
  </dgm:ptLst>
  <dgm:cxnLst>
    <dgm:cxn modelId="{01E36B21-BFF3-42A9-8B0E-83C0F887FA5C}" srcId="{182BF015-7B9D-4FAA-A370-EF6EE92AFCF8}" destId="{91CE3FF3-652C-4E3B-9074-D55525AC9429}" srcOrd="2" destOrd="0" parTransId="{5B4CF9DA-77A6-4C76-959C-BFEDEDB536E9}" sibTransId="{38D205D7-E3D4-476F-8008-69DBF2F0E2E8}"/>
    <dgm:cxn modelId="{B26E2E35-FAF6-48BD-8B30-DC3367DA8E1A}" srcId="{182BF015-7B9D-4FAA-A370-EF6EE92AFCF8}" destId="{3E318882-248E-4CEE-8AD0-1B59D6C0B0BB}" srcOrd="3" destOrd="0" parTransId="{1324BF6D-FBA6-4D4A-BFC8-D3664EB54BC2}" sibTransId="{4121C7BC-9756-41F2-97D0-3187BF5D9AC9}"/>
    <dgm:cxn modelId="{B3EA2240-0F21-4C78-9C02-E501D7626241}" srcId="{182BF015-7B9D-4FAA-A370-EF6EE92AFCF8}" destId="{AB881B9A-048D-4035-B417-13C63D40CD41}" srcOrd="0" destOrd="0" parTransId="{588A00B2-F4A7-4AC1-8B8D-EF2BB81D1D8A}" sibTransId="{7B15D181-45BF-4D6D-B0FB-4720516C3676}"/>
    <dgm:cxn modelId="{EEA6556C-B229-4B5B-B8F4-395DBC5514D9}" srcId="{182BF015-7B9D-4FAA-A370-EF6EE92AFCF8}" destId="{3018D32A-B537-4FB6-9E1C-C2E1F0249B32}" srcOrd="1" destOrd="0" parTransId="{1C2DF9FD-801A-46AD-9EA0-2333773B477F}" sibTransId="{BBBA391D-D1B9-4E07-BD56-6710FCE325D3}"/>
    <dgm:cxn modelId="{DE246B58-B289-4368-82C8-46168F77B2DA}" type="presOf" srcId="{7B15D181-45BF-4D6D-B0FB-4720516C3676}" destId="{2B4573A5-A7BC-4F98-B487-9F88CE0AEB93}" srcOrd="0" destOrd="0" presId="urn:microsoft.com/office/officeart/2008/layout/VerticalCurvedList"/>
    <dgm:cxn modelId="{BF8C3059-AFFF-41FA-9125-6F3782535037}" type="presOf" srcId="{AB881B9A-048D-4035-B417-13C63D40CD41}" destId="{861168C9-3FDF-4B76-874B-4F76B90C5251}" srcOrd="0" destOrd="0" presId="urn:microsoft.com/office/officeart/2008/layout/VerticalCurvedList"/>
    <dgm:cxn modelId="{4A56EAA1-DEFB-488D-9EA1-89A5DEF81570}" type="presOf" srcId="{91CE3FF3-652C-4E3B-9074-D55525AC9429}" destId="{C68F0E29-B365-4B6D-BDEB-E8CCFB436B4D}" srcOrd="0" destOrd="0" presId="urn:microsoft.com/office/officeart/2008/layout/VerticalCurvedList"/>
    <dgm:cxn modelId="{D5D859CC-271F-4FA3-B03E-23E4304E7AB0}" type="presOf" srcId="{182BF015-7B9D-4FAA-A370-EF6EE92AFCF8}" destId="{30B6836A-06C3-485B-8F68-759159B81BF1}" srcOrd="0" destOrd="0" presId="urn:microsoft.com/office/officeart/2008/layout/VerticalCurvedList"/>
    <dgm:cxn modelId="{D81E64E4-D10B-4ED4-AF80-D7FC8AB1F941}" type="presOf" srcId="{3018D32A-B537-4FB6-9E1C-C2E1F0249B32}" destId="{0D8648B2-70A0-484B-9FB8-48EFCFE731E8}" srcOrd="0" destOrd="0" presId="urn:microsoft.com/office/officeart/2008/layout/VerticalCurvedList"/>
    <dgm:cxn modelId="{4E3DF1ED-EDF4-4E0D-A3F1-92A58FAE50BB}" type="presOf" srcId="{3E318882-248E-4CEE-8AD0-1B59D6C0B0BB}" destId="{075C8E5C-669D-4707-A0E1-F7B444D9FFDA}" srcOrd="0" destOrd="0" presId="urn:microsoft.com/office/officeart/2008/layout/VerticalCurvedList"/>
    <dgm:cxn modelId="{BB5E8C3F-45E7-4AB0-928D-804ED988BA00}" type="presParOf" srcId="{30B6836A-06C3-485B-8F68-759159B81BF1}" destId="{230984C1-C8F9-4C89-A129-98C82EDB9432}" srcOrd="0" destOrd="0" presId="urn:microsoft.com/office/officeart/2008/layout/VerticalCurvedList"/>
    <dgm:cxn modelId="{01E175A5-F41B-4612-BDCC-37A3AAB80B08}" type="presParOf" srcId="{230984C1-C8F9-4C89-A129-98C82EDB9432}" destId="{BCAD0200-760F-4391-8AB6-A56DAF425C43}" srcOrd="0" destOrd="0" presId="urn:microsoft.com/office/officeart/2008/layout/VerticalCurvedList"/>
    <dgm:cxn modelId="{8C1BBE9F-3EBE-4D2D-940F-974F7362822E}" type="presParOf" srcId="{BCAD0200-760F-4391-8AB6-A56DAF425C43}" destId="{B21C6F31-95A2-4BF6-9504-AAE874CA8871}" srcOrd="0" destOrd="0" presId="urn:microsoft.com/office/officeart/2008/layout/VerticalCurvedList"/>
    <dgm:cxn modelId="{B6353C18-EF0B-458A-9CE9-57AFCC863F04}" type="presParOf" srcId="{BCAD0200-760F-4391-8AB6-A56DAF425C43}" destId="{2B4573A5-A7BC-4F98-B487-9F88CE0AEB93}" srcOrd="1" destOrd="0" presId="urn:microsoft.com/office/officeart/2008/layout/VerticalCurvedList"/>
    <dgm:cxn modelId="{8424EBF6-58CC-478A-9CAF-8C7B4105606A}" type="presParOf" srcId="{BCAD0200-760F-4391-8AB6-A56DAF425C43}" destId="{4A714AB6-5DE4-4E7C-A2CD-3390E63C7E7F}" srcOrd="2" destOrd="0" presId="urn:microsoft.com/office/officeart/2008/layout/VerticalCurvedList"/>
    <dgm:cxn modelId="{A6221213-7F50-4420-A5DD-28E6E07B3826}" type="presParOf" srcId="{BCAD0200-760F-4391-8AB6-A56DAF425C43}" destId="{DFE45533-09F1-4EA2-A3E9-8AE71A368275}" srcOrd="3" destOrd="0" presId="urn:microsoft.com/office/officeart/2008/layout/VerticalCurvedList"/>
    <dgm:cxn modelId="{CEEB860A-310C-4FA5-9F52-2F432A75CF30}" type="presParOf" srcId="{230984C1-C8F9-4C89-A129-98C82EDB9432}" destId="{861168C9-3FDF-4B76-874B-4F76B90C5251}" srcOrd="1" destOrd="0" presId="urn:microsoft.com/office/officeart/2008/layout/VerticalCurvedList"/>
    <dgm:cxn modelId="{6D3FB22C-6C10-428B-BAFC-459E512A7423}" type="presParOf" srcId="{230984C1-C8F9-4C89-A129-98C82EDB9432}" destId="{5987931D-EAB1-4393-BE4F-1E6432DDB5FC}" srcOrd="2" destOrd="0" presId="urn:microsoft.com/office/officeart/2008/layout/VerticalCurvedList"/>
    <dgm:cxn modelId="{E92E590B-1F1F-4DF3-A08E-5D76C36A899B}" type="presParOf" srcId="{5987931D-EAB1-4393-BE4F-1E6432DDB5FC}" destId="{151C4E78-42B6-441D-9755-29EE8751DC32}" srcOrd="0" destOrd="0" presId="urn:microsoft.com/office/officeart/2008/layout/VerticalCurvedList"/>
    <dgm:cxn modelId="{1923161C-5AE9-410E-A6DD-8A2ADE315033}" type="presParOf" srcId="{230984C1-C8F9-4C89-A129-98C82EDB9432}" destId="{0D8648B2-70A0-484B-9FB8-48EFCFE731E8}" srcOrd="3" destOrd="0" presId="urn:microsoft.com/office/officeart/2008/layout/VerticalCurvedList"/>
    <dgm:cxn modelId="{A441B103-65A8-4BDE-9DF9-16213D592069}" type="presParOf" srcId="{230984C1-C8F9-4C89-A129-98C82EDB9432}" destId="{67AE3E22-C192-4ED2-9F01-01969AFE2DDC}" srcOrd="4" destOrd="0" presId="urn:microsoft.com/office/officeart/2008/layout/VerticalCurvedList"/>
    <dgm:cxn modelId="{E13D753F-F760-4C3A-A057-5B01CEAE32F6}" type="presParOf" srcId="{67AE3E22-C192-4ED2-9F01-01969AFE2DDC}" destId="{CC943B6C-7EBD-48D6-8E0A-C7D58A5BC3A7}" srcOrd="0" destOrd="0" presId="urn:microsoft.com/office/officeart/2008/layout/VerticalCurvedList"/>
    <dgm:cxn modelId="{BC4ED8F8-F42F-4AB3-AA0D-0C3D03FCA1B6}" type="presParOf" srcId="{230984C1-C8F9-4C89-A129-98C82EDB9432}" destId="{C68F0E29-B365-4B6D-BDEB-E8CCFB436B4D}" srcOrd="5" destOrd="0" presId="urn:microsoft.com/office/officeart/2008/layout/VerticalCurvedList"/>
    <dgm:cxn modelId="{0FCDDB80-0DC3-4A09-BCD5-3BDD58F34CD8}" type="presParOf" srcId="{230984C1-C8F9-4C89-A129-98C82EDB9432}" destId="{4A126B44-12B5-4C83-A9F6-15E29E6275FB}" srcOrd="6" destOrd="0" presId="urn:microsoft.com/office/officeart/2008/layout/VerticalCurvedList"/>
    <dgm:cxn modelId="{97351890-02B5-47E6-834C-7A93CB9C732B}" type="presParOf" srcId="{4A126B44-12B5-4C83-A9F6-15E29E6275FB}" destId="{9D50D8A2-A161-4DBA-9AA2-DC2B2ACF122C}" srcOrd="0" destOrd="0" presId="urn:microsoft.com/office/officeart/2008/layout/VerticalCurvedList"/>
    <dgm:cxn modelId="{A78211C0-B122-42CB-AAF6-160A3F31AA1E}" type="presParOf" srcId="{230984C1-C8F9-4C89-A129-98C82EDB9432}" destId="{075C8E5C-669D-4707-A0E1-F7B444D9FFDA}" srcOrd="7" destOrd="0" presId="urn:microsoft.com/office/officeart/2008/layout/VerticalCurvedList"/>
    <dgm:cxn modelId="{310DB0E6-30E5-48E7-88EE-8495418190BB}" type="presParOf" srcId="{230984C1-C8F9-4C89-A129-98C82EDB9432}" destId="{AACECBF6-8C5F-4F85-B8DA-64DD55DA98E8}" srcOrd="8" destOrd="0" presId="urn:microsoft.com/office/officeart/2008/layout/VerticalCurvedList"/>
    <dgm:cxn modelId="{ADA7F4A5-DF93-491E-A0A8-289594C9EF4A}" type="presParOf" srcId="{AACECBF6-8C5F-4F85-B8DA-64DD55DA98E8}" destId="{FD2878A8-AE04-4C54-9945-6A553AFFEFD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89A35-AFA1-4D71-8F92-6EDC85D293E8}">
      <dsp:nvSpPr>
        <dsp:cNvPr id="0" name=""/>
        <dsp:cNvSpPr/>
      </dsp:nvSpPr>
      <dsp:spPr>
        <a:xfrm rot="16200000">
          <a:off x="-172262" y="173508"/>
          <a:ext cx="3585734" cy="3238716"/>
        </a:xfrm>
        <a:prstGeom prst="flowChartManualOperati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145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>
              <a:latin typeface="+mj-lt"/>
            </a:rPr>
            <a:t>STRUMENTALITA’</a:t>
          </a:r>
        </a:p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+mn-lt"/>
            </a:rPr>
            <a:t>Il bene oggetto di investimento deve essere di uso durevole e impiegato nel processo produttivo dell’impresa</a:t>
          </a:r>
          <a:endParaRPr lang="it-IT" sz="2400" kern="1200" dirty="0">
            <a:latin typeface="+mn-lt"/>
          </a:endParaRPr>
        </a:p>
      </dsp:txBody>
      <dsp:txXfrm rot="5400000">
        <a:off x="1247" y="717146"/>
        <a:ext cx="3238716" cy="2151440"/>
      </dsp:txXfrm>
    </dsp:sp>
    <dsp:sp modelId="{07DDE308-F8CF-4031-BB22-EFA8575AC84B}">
      <dsp:nvSpPr>
        <dsp:cNvPr id="0" name=""/>
        <dsp:cNvSpPr/>
      </dsp:nvSpPr>
      <dsp:spPr>
        <a:xfrm rot="16200000">
          <a:off x="3309357" y="173508"/>
          <a:ext cx="3585734" cy="3238716"/>
        </a:xfrm>
        <a:prstGeom prst="flowChartManualOperation">
          <a:avLst/>
        </a:prstGeom>
        <a:solidFill>
          <a:schemeClr val="accent1">
            <a:shade val="80000"/>
            <a:hueOff val="222607"/>
            <a:satOff val="-4682"/>
            <a:lumOff val="152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145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>
              <a:latin typeface="+mj-lt"/>
            </a:rPr>
            <a:t>NOVITA’</a:t>
          </a:r>
        </a:p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+mn-lt"/>
            </a:rPr>
            <a:t>Il bene deve essere «nuovo» ossia acquistato dal produttore o da un soggetto diverso dal produttore purché mai impiegato da alcun soggetto </a:t>
          </a:r>
        </a:p>
      </dsp:txBody>
      <dsp:txXfrm rot="5400000">
        <a:off x="3482866" y="717146"/>
        <a:ext cx="3238716" cy="2151440"/>
      </dsp:txXfrm>
    </dsp:sp>
    <dsp:sp modelId="{DA9F5636-4A1F-4E36-ABB1-F11A266298B2}">
      <dsp:nvSpPr>
        <dsp:cNvPr id="0" name=""/>
        <dsp:cNvSpPr/>
      </dsp:nvSpPr>
      <dsp:spPr>
        <a:xfrm rot="16200000">
          <a:off x="6790977" y="173508"/>
          <a:ext cx="3585734" cy="3238716"/>
        </a:xfrm>
        <a:prstGeom prst="flowChartManualOperation">
          <a:avLst/>
        </a:prstGeom>
        <a:solidFill>
          <a:schemeClr val="accent1">
            <a:shade val="80000"/>
            <a:hueOff val="445214"/>
            <a:satOff val="-9364"/>
            <a:lumOff val="304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145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>
              <a:latin typeface="+mj-lt"/>
            </a:rPr>
            <a:t>TERRITORIALITA’</a:t>
          </a:r>
        </a:p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>
              <a:latin typeface="+mn-lt"/>
            </a:rPr>
            <a:t>Il bene deve essere impiegato e destinato a strutture situate nel territorio dello Stato</a:t>
          </a:r>
          <a:endParaRPr lang="it-IT" sz="2400" kern="1200" dirty="0">
            <a:latin typeface="+mn-lt"/>
          </a:endParaRPr>
        </a:p>
      </dsp:txBody>
      <dsp:txXfrm rot="5400000">
        <a:off x="6964486" y="717146"/>
        <a:ext cx="3238716" cy="21514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3EB78B-FA68-4DB2-9449-8B686EEA146F}">
      <dsp:nvSpPr>
        <dsp:cNvPr id="0" name=""/>
        <dsp:cNvSpPr/>
      </dsp:nvSpPr>
      <dsp:spPr>
        <a:xfrm>
          <a:off x="7103" y="2091126"/>
          <a:ext cx="3098223" cy="103439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>
              <a:latin typeface="+mj-lt"/>
            </a:rPr>
            <a:t>Funzionamento  controllato da sistemi computerizzati o gestito da sensori</a:t>
          </a:r>
        </a:p>
      </dsp:txBody>
      <dsp:txXfrm>
        <a:off x="7103" y="2091126"/>
        <a:ext cx="3098223" cy="1034396"/>
      </dsp:txXfrm>
    </dsp:sp>
    <dsp:sp modelId="{8EB14338-A1FF-4ED1-B6B5-D4E449C0BEF2}">
      <dsp:nvSpPr>
        <dsp:cNvPr id="0" name=""/>
        <dsp:cNvSpPr/>
      </dsp:nvSpPr>
      <dsp:spPr>
        <a:xfrm>
          <a:off x="7103" y="3085506"/>
          <a:ext cx="3098223" cy="37507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114000"/>
            </a:lnSpc>
            <a:spcBef>
              <a:spcPts val="600"/>
            </a:spcBef>
            <a:spcAft>
              <a:spcPts val="600"/>
            </a:spcAft>
            <a:buFont typeface="Wingdings" panose="05000000000000000000" pitchFamily="2" charset="2"/>
            <a:buChar char="Ø"/>
          </a:pPr>
          <a:r>
            <a:rPr lang="it-IT" sz="1800" b="0" kern="1200" dirty="0">
              <a:solidFill>
                <a:srgbClr val="00338D"/>
              </a:solidFill>
              <a:latin typeface="+mj-lt"/>
            </a:rPr>
            <a:t> Macchine utensili per asportazione</a:t>
          </a:r>
        </a:p>
        <a:p>
          <a:pPr marL="171450" lvl="1" indent="-171450" algn="l" defTabSz="800100">
            <a:lnSpc>
              <a:spcPct val="114000"/>
            </a:lnSpc>
            <a:spcBef>
              <a:spcPts val="600"/>
            </a:spcBef>
            <a:spcAft>
              <a:spcPts val="600"/>
            </a:spcAft>
            <a:buFont typeface="Wingdings" panose="05000000000000000000" pitchFamily="2" charset="2"/>
            <a:buChar char="Ø"/>
          </a:pPr>
          <a:r>
            <a:rPr lang="it-IT" sz="1800" b="0" kern="1200" dirty="0">
              <a:solidFill>
                <a:srgbClr val="00338D"/>
              </a:solidFill>
              <a:latin typeface="+mj-lt"/>
            </a:rPr>
            <a:t> Macchine operanti con laser</a:t>
          </a:r>
        </a:p>
        <a:p>
          <a:pPr marL="171450" lvl="1" indent="-171450" algn="l" defTabSz="800100">
            <a:lnSpc>
              <a:spcPct val="114000"/>
            </a:lnSpc>
            <a:spcBef>
              <a:spcPts val="600"/>
            </a:spcBef>
            <a:spcAft>
              <a:spcPts val="600"/>
            </a:spcAft>
            <a:buFont typeface="Wingdings" panose="05000000000000000000" pitchFamily="2" charset="2"/>
            <a:buChar char="Ø"/>
          </a:pPr>
          <a:r>
            <a:rPr lang="it-IT" sz="1800" b="0" kern="1200" dirty="0">
              <a:solidFill>
                <a:srgbClr val="00338D"/>
              </a:solidFill>
              <a:latin typeface="+mj-lt"/>
            </a:rPr>
            <a:t> Robot e sistemi multi robot</a:t>
          </a:r>
        </a:p>
        <a:p>
          <a:pPr marL="171450" lvl="1" indent="-171450" algn="l" defTabSz="800100">
            <a:lnSpc>
              <a:spcPct val="114000"/>
            </a:lnSpc>
            <a:spcBef>
              <a:spcPts val="600"/>
            </a:spcBef>
            <a:spcAft>
              <a:spcPts val="600"/>
            </a:spcAft>
            <a:buFont typeface="Wingdings" panose="05000000000000000000" pitchFamily="2" charset="2"/>
            <a:buChar char="Ø"/>
          </a:pPr>
          <a:r>
            <a:rPr lang="it-IT" sz="1800" b="0" kern="1200" dirty="0">
              <a:solidFill>
                <a:srgbClr val="00338D"/>
              </a:solidFill>
              <a:latin typeface="+mj-lt"/>
            </a:rPr>
            <a:t> Macchine per la manifattura additiva</a:t>
          </a:r>
        </a:p>
      </dsp:txBody>
      <dsp:txXfrm>
        <a:off x="7103" y="3085506"/>
        <a:ext cx="3098223" cy="375078"/>
      </dsp:txXfrm>
    </dsp:sp>
    <dsp:sp modelId="{D4B82E91-EAB1-4ABF-B0AC-5B65204CB515}">
      <dsp:nvSpPr>
        <dsp:cNvPr id="0" name=""/>
        <dsp:cNvSpPr/>
      </dsp:nvSpPr>
      <dsp:spPr>
        <a:xfrm>
          <a:off x="3492303" y="2093717"/>
          <a:ext cx="3098120" cy="1034396"/>
        </a:xfrm>
        <a:prstGeom prst="rect">
          <a:avLst/>
        </a:prstGeom>
        <a:solidFill>
          <a:schemeClr val="accent4">
            <a:hueOff val="2147205"/>
            <a:satOff val="-7508"/>
            <a:lumOff val="784"/>
            <a:alphaOff val="0"/>
          </a:schemeClr>
        </a:solidFill>
        <a:ln w="12700" cap="flat" cmpd="sng" algn="ctr">
          <a:solidFill>
            <a:schemeClr val="accent4">
              <a:hueOff val="2147205"/>
              <a:satOff val="-7508"/>
              <a:lumOff val="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>
              <a:latin typeface="+mj-lt"/>
            </a:rPr>
            <a:t>Sistemi per l’assicurazione della qualità e della sostenibilità</a:t>
          </a:r>
          <a:endParaRPr lang="it-IT" sz="2000" kern="1200" dirty="0"/>
        </a:p>
      </dsp:txBody>
      <dsp:txXfrm>
        <a:off x="3492303" y="2093717"/>
        <a:ext cx="3098120" cy="1034396"/>
      </dsp:txXfrm>
    </dsp:sp>
    <dsp:sp modelId="{4121A7CC-C404-4E32-8C41-E986C7BE9469}">
      <dsp:nvSpPr>
        <dsp:cNvPr id="0" name=""/>
        <dsp:cNvSpPr/>
      </dsp:nvSpPr>
      <dsp:spPr>
        <a:xfrm>
          <a:off x="3469649" y="3132266"/>
          <a:ext cx="3092844" cy="25071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 Sistemi di monitoraggio e tracciatura della qualità di prodotto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Dispositivi per il test delle polveri metalliche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Strumenti e dispositivi per l’etichettatura</a:t>
          </a:r>
        </a:p>
      </dsp:txBody>
      <dsp:txXfrm>
        <a:off x="3469649" y="3132266"/>
        <a:ext cx="3092844" cy="250713"/>
      </dsp:txXfrm>
    </dsp:sp>
    <dsp:sp modelId="{9F54D97B-27D7-470C-A796-83E844F3F32F}">
      <dsp:nvSpPr>
        <dsp:cNvPr id="0" name=""/>
        <dsp:cNvSpPr/>
      </dsp:nvSpPr>
      <dsp:spPr>
        <a:xfrm>
          <a:off x="6914818" y="2075820"/>
          <a:ext cx="3270528" cy="1034396"/>
        </a:xfrm>
        <a:prstGeom prst="rect">
          <a:avLst/>
        </a:prstGeom>
        <a:solidFill>
          <a:schemeClr val="accent4">
            <a:hueOff val="4294409"/>
            <a:satOff val="-15016"/>
            <a:lumOff val="1568"/>
            <a:alphaOff val="0"/>
          </a:schemeClr>
        </a:solidFill>
        <a:ln w="12700" cap="flat" cmpd="sng" algn="ctr">
          <a:solidFill>
            <a:schemeClr val="accent4">
              <a:hueOff val="4294409"/>
              <a:satOff val="-15016"/>
              <a:lumOff val="156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>
              <a:latin typeface="+mj-lt"/>
            </a:rPr>
            <a:t>Dispositivi per l’iterazione uomo macchina e per il miglioramento dell’ergonomia e sicurezza</a:t>
          </a:r>
          <a:endParaRPr lang="it-IT" sz="2000" kern="1200" dirty="0"/>
        </a:p>
      </dsp:txBody>
      <dsp:txXfrm>
        <a:off x="6914818" y="2075820"/>
        <a:ext cx="3270528" cy="1034396"/>
      </dsp:txXfrm>
    </dsp:sp>
    <dsp:sp modelId="{F48671B3-8CD6-4597-90D5-8C52AE35A08A}">
      <dsp:nvSpPr>
        <dsp:cNvPr id="0" name=""/>
        <dsp:cNvSpPr/>
      </dsp:nvSpPr>
      <dsp:spPr>
        <a:xfrm>
          <a:off x="6927903" y="3163521"/>
          <a:ext cx="3268356" cy="16758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Banchi e postazioni di lavoro dotati di soluzioni ergonomiche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Sistemi di sollevamento e traslazione di carichi pesanti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Ø"/>
          </a:pPr>
          <a:r>
            <a:rPr lang="it-IT" sz="1800" kern="1200" dirty="0">
              <a:solidFill>
                <a:srgbClr val="00338D"/>
              </a:solidFill>
              <a:latin typeface="KPMG Bold"/>
              <a:ea typeface="+mn-ea"/>
              <a:cs typeface="+mn-cs"/>
            </a:rPr>
            <a:t>Apparecchiature di comunicazione tra operatori</a:t>
          </a:r>
        </a:p>
      </dsp:txBody>
      <dsp:txXfrm>
        <a:off x="6927903" y="3163521"/>
        <a:ext cx="3268356" cy="1675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317E0A-B6B6-4636-8968-FDA9B99BDB08}">
      <dsp:nvSpPr>
        <dsp:cNvPr id="0" name=""/>
        <dsp:cNvSpPr/>
      </dsp:nvSpPr>
      <dsp:spPr>
        <a:xfrm>
          <a:off x="0" y="0"/>
          <a:ext cx="10272882" cy="314423"/>
        </a:xfrm>
        <a:prstGeom prst="rect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0" kern="1200" dirty="0">
              <a:effectLst/>
              <a:latin typeface="+mj-lt"/>
            </a:rPr>
            <a:t>REQUISITI 5+2</a:t>
          </a:r>
          <a:endParaRPr lang="it-IT" sz="2000" b="1" kern="1200" dirty="0"/>
        </a:p>
      </dsp:txBody>
      <dsp:txXfrm>
        <a:off x="0" y="0"/>
        <a:ext cx="10272882" cy="314423"/>
      </dsp:txXfrm>
    </dsp:sp>
    <dsp:sp modelId="{1484AF7B-0545-4C43-BF77-E353EE3A380F}">
      <dsp:nvSpPr>
        <dsp:cNvPr id="0" name=""/>
        <dsp:cNvSpPr/>
      </dsp:nvSpPr>
      <dsp:spPr>
        <a:xfrm>
          <a:off x="0" y="702659"/>
          <a:ext cx="1284110" cy="174734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it-IT" sz="1200" kern="1200" dirty="0">
              <a:solidFill>
                <a:schemeClr val="bg1"/>
              </a:solidFill>
              <a:latin typeface="+mn-lt"/>
            </a:rPr>
            <a:t>Controllo per mezzo di CNC (</a:t>
          </a:r>
          <a:r>
            <a:rPr lang="it-IT" sz="1200" i="1" kern="1200" dirty="0">
              <a:solidFill>
                <a:schemeClr val="bg1"/>
              </a:solidFill>
              <a:latin typeface="+mn-lt"/>
            </a:rPr>
            <a:t>Computer Numerical Control</a:t>
          </a:r>
          <a:r>
            <a:rPr lang="it-IT" sz="1200" kern="1200" dirty="0">
              <a:solidFill>
                <a:schemeClr val="bg1"/>
              </a:solidFill>
              <a:latin typeface="+mn-lt"/>
            </a:rPr>
            <a:t>) e/o PLC (</a:t>
          </a:r>
          <a:r>
            <a:rPr lang="it-IT" sz="1200" i="1" kern="1200" dirty="0">
              <a:solidFill>
                <a:schemeClr val="bg1"/>
              </a:solidFill>
              <a:latin typeface="+mn-lt"/>
            </a:rPr>
            <a:t>Programmable Logic Controller</a:t>
          </a:r>
          <a:r>
            <a:rPr lang="it-IT" sz="1200" kern="1200" dirty="0">
              <a:solidFill>
                <a:schemeClr val="bg1"/>
              </a:solidFill>
              <a:latin typeface="+mn-lt"/>
            </a:rPr>
            <a:t>)</a:t>
          </a:r>
        </a:p>
      </dsp:txBody>
      <dsp:txXfrm>
        <a:off x="0" y="702659"/>
        <a:ext cx="1284110" cy="1747349"/>
      </dsp:txXfrm>
    </dsp:sp>
    <dsp:sp modelId="{CC40F20A-FA49-4BC5-B356-F08E29E8BE5C}">
      <dsp:nvSpPr>
        <dsp:cNvPr id="0" name=""/>
        <dsp:cNvSpPr/>
      </dsp:nvSpPr>
      <dsp:spPr>
        <a:xfrm>
          <a:off x="1284110" y="702659"/>
          <a:ext cx="1284110" cy="1747349"/>
        </a:xfrm>
        <a:prstGeom prst="rect">
          <a:avLst/>
        </a:prstGeom>
        <a:solidFill>
          <a:schemeClr val="accent3">
            <a:hueOff val="-139847"/>
            <a:satOff val="4765"/>
            <a:lumOff val="48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Interconnessione ai sistemi informatici di fabbrica con caricamento da remoto di istruzioni e/o part program</a:t>
          </a:r>
          <a:r>
            <a:rPr lang="it-IT" sz="1200" i="1" kern="1200" dirty="0">
              <a:solidFill>
                <a:srgbClr val="00338D"/>
              </a:solidFill>
              <a:latin typeface="+mn-lt"/>
            </a:rPr>
            <a:t>;</a:t>
          </a:r>
          <a:endParaRPr lang="it-IT" sz="1200" kern="1200" dirty="0">
            <a:latin typeface="+mn-lt"/>
          </a:endParaRPr>
        </a:p>
      </dsp:txBody>
      <dsp:txXfrm>
        <a:off x="1284110" y="702659"/>
        <a:ext cx="1284110" cy="1747349"/>
      </dsp:txXfrm>
    </dsp:sp>
    <dsp:sp modelId="{18A635A7-074B-46CA-9512-E341BBE5DB7C}">
      <dsp:nvSpPr>
        <dsp:cNvPr id="0" name=""/>
        <dsp:cNvSpPr/>
      </dsp:nvSpPr>
      <dsp:spPr>
        <a:xfrm>
          <a:off x="2568220" y="702659"/>
          <a:ext cx="1284110" cy="1747349"/>
        </a:xfrm>
        <a:prstGeom prst="rect">
          <a:avLst/>
        </a:prstGeom>
        <a:solidFill>
          <a:schemeClr val="accent3">
            <a:hueOff val="-279694"/>
            <a:satOff val="9530"/>
            <a:lumOff val="96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Integrazione automatizzata con il sistema logistico della fabbrica o con la rete di fornitura e/o con altre macchine del ciclo produttivo</a:t>
          </a:r>
        </a:p>
      </dsp:txBody>
      <dsp:txXfrm>
        <a:off x="2568220" y="702659"/>
        <a:ext cx="1284110" cy="1747349"/>
      </dsp:txXfrm>
    </dsp:sp>
    <dsp:sp modelId="{42E419D6-978C-4F35-9A96-B6DF84F8A50B}">
      <dsp:nvSpPr>
        <dsp:cNvPr id="0" name=""/>
        <dsp:cNvSpPr/>
      </dsp:nvSpPr>
      <dsp:spPr>
        <a:xfrm>
          <a:off x="3852330" y="702659"/>
          <a:ext cx="1284110" cy="1747349"/>
        </a:xfrm>
        <a:prstGeom prst="rect">
          <a:avLst/>
        </a:prstGeom>
        <a:solidFill>
          <a:schemeClr val="accent3">
            <a:hueOff val="-419540"/>
            <a:satOff val="14295"/>
            <a:lumOff val="145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Interfaccia tra uomo e macchina semplici e intuitive</a:t>
          </a:r>
        </a:p>
      </dsp:txBody>
      <dsp:txXfrm>
        <a:off x="3852330" y="702659"/>
        <a:ext cx="1284110" cy="1747349"/>
      </dsp:txXfrm>
    </dsp:sp>
    <dsp:sp modelId="{4AA05E99-D5A9-4582-A353-E5D8F5799F1A}">
      <dsp:nvSpPr>
        <dsp:cNvPr id="0" name=""/>
        <dsp:cNvSpPr/>
      </dsp:nvSpPr>
      <dsp:spPr>
        <a:xfrm>
          <a:off x="5136441" y="702659"/>
          <a:ext cx="1284110" cy="1747349"/>
        </a:xfrm>
        <a:prstGeom prst="rect">
          <a:avLst/>
        </a:prstGeom>
        <a:solidFill>
          <a:schemeClr val="accent3">
            <a:hueOff val="-559387"/>
            <a:satOff val="19061"/>
            <a:lumOff val="193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Rispondenza ai più recenti parametri di sicurezza, salute e igiene del lavoro</a:t>
          </a:r>
        </a:p>
      </dsp:txBody>
      <dsp:txXfrm>
        <a:off x="5136441" y="702659"/>
        <a:ext cx="1284110" cy="1747349"/>
      </dsp:txXfrm>
    </dsp:sp>
    <dsp:sp modelId="{1AEE3288-7D76-47BD-9D06-250BFE751FEE}">
      <dsp:nvSpPr>
        <dsp:cNvPr id="0" name=""/>
        <dsp:cNvSpPr/>
      </dsp:nvSpPr>
      <dsp:spPr>
        <a:xfrm>
          <a:off x="6420551" y="702659"/>
          <a:ext cx="1284110" cy="1747349"/>
        </a:xfrm>
        <a:prstGeom prst="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Sistemi di tele manutenzione e/o telediagnosi e/o controllo in remoto</a:t>
          </a:r>
          <a:r>
            <a:rPr lang="it-IT" sz="1200" kern="1200" dirty="0">
              <a:solidFill>
                <a:srgbClr val="00338D"/>
              </a:solidFill>
              <a:latin typeface="+mn-lt"/>
            </a:rPr>
            <a:t>;</a:t>
          </a:r>
          <a:endParaRPr lang="it-IT" sz="1200" b="0" kern="1200" dirty="0">
            <a:latin typeface="+mn-lt"/>
          </a:endParaRPr>
        </a:p>
      </dsp:txBody>
      <dsp:txXfrm>
        <a:off x="6420551" y="702659"/>
        <a:ext cx="1284110" cy="1747349"/>
      </dsp:txXfrm>
    </dsp:sp>
    <dsp:sp modelId="{755E82A0-2298-4F05-8E54-1B21BE15EF6F}">
      <dsp:nvSpPr>
        <dsp:cNvPr id="0" name=""/>
        <dsp:cNvSpPr/>
      </dsp:nvSpPr>
      <dsp:spPr>
        <a:xfrm>
          <a:off x="7704661" y="702659"/>
          <a:ext cx="1284110" cy="1747349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Monitoraggio continuo delle condizioni di lavoro e dei parametri di processo</a:t>
          </a:r>
          <a:endParaRPr lang="it-IT" sz="1050" b="0" kern="1200" dirty="0">
            <a:latin typeface="+mn-lt"/>
          </a:endParaRPr>
        </a:p>
      </dsp:txBody>
      <dsp:txXfrm>
        <a:off x="7704661" y="702659"/>
        <a:ext cx="1284110" cy="1747349"/>
      </dsp:txXfrm>
    </dsp:sp>
    <dsp:sp modelId="{FB995160-41A1-4A69-8963-EBE52F3A10B7}">
      <dsp:nvSpPr>
        <dsp:cNvPr id="0" name=""/>
        <dsp:cNvSpPr/>
      </dsp:nvSpPr>
      <dsp:spPr>
        <a:xfrm>
          <a:off x="8988771" y="702659"/>
          <a:ext cx="1284110" cy="1747349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>
              <a:solidFill>
                <a:srgbClr val="FFFFFF"/>
              </a:solidFill>
              <a:latin typeface="+mn-lt"/>
              <a:ea typeface="+mn-ea"/>
              <a:cs typeface="+mn-cs"/>
            </a:rPr>
            <a:t>Caratteristiche di integrazione tra macchina fisica e/o impianto con la modellizzazione e/o la simulazione del proprio comportamento</a:t>
          </a:r>
        </a:p>
      </dsp:txBody>
      <dsp:txXfrm>
        <a:off x="8988771" y="702659"/>
        <a:ext cx="1284110" cy="1747349"/>
      </dsp:txXfrm>
    </dsp:sp>
    <dsp:sp modelId="{7868F730-6C71-465E-90C2-B91B979F03E6}">
      <dsp:nvSpPr>
        <dsp:cNvPr id="0" name=""/>
        <dsp:cNvSpPr/>
      </dsp:nvSpPr>
      <dsp:spPr>
        <a:xfrm>
          <a:off x="0" y="2450008"/>
          <a:ext cx="10272882" cy="194149"/>
        </a:xfrm>
        <a:prstGeom prst="rect">
          <a:avLst/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0832AC-FBB3-4790-8154-E8387B8A9909}">
      <dsp:nvSpPr>
        <dsp:cNvPr id="0" name=""/>
        <dsp:cNvSpPr/>
      </dsp:nvSpPr>
      <dsp:spPr>
        <a:xfrm>
          <a:off x="0" y="1249197"/>
          <a:ext cx="2429416" cy="177570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699" tIns="30480" rIns="133699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0" kern="1200" dirty="0">
              <a:solidFill>
                <a:srgbClr val="00338D"/>
              </a:solidFill>
              <a:latin typeface="+mj-lt"/>
            </a:rPr>
            <a:t>Costi di progettazione</a:t>
          </a:r>
        </a:p>
      </dsp:txBody>
      <dsp:txXfrm>
        <a:off x="355780" y="1509243"/>
        <a:ext cx="1717856" cy="1255616"/>
      </dsp:txXfrm>
    </dsp:sp>
    <dsp:sp modelId="{6A3F7DB9-51F8-4C79-86F0-AB7DD79D7092}">
      <dsp:nvSpPr>
        <dsp:cNvPr id="0" name=""/>
        <dsp:cNvSpPr/>
      </dsp:nvSpPr>
      <dsp:spPr>
        <a:xfrm>
          <a:off x="1942737" y="1249197"/>
          <a:ext cx="2429416" cy="177570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699" tIns="30480" rIns="133699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0" kern="1200" dirty="0">
              <a:solidFill>
                <a:srgbClr val="00338D"/>
              </a:solidFill>
              <a:latin typeface="+mj-lt"/>
            </a:rPr>
            <a:t>Spese di trasporto</a:t>
          </a:r>
          <a:endParaRPr lang="it-IT" sz="2400" b="0" i="1" kern="1200" dirty="0">
            <a:solidFill>
              <a:srgbClr val="00338D"/>
            </a:solidFill>
            <a:latin typeface="+mj-lt"/>
          </a:endParaRPr>
        </a:p>
      </dsp:txBody>
      <dsp:txXfrm>
        <a:off x="2298517" y="1509243"/>
        <a:ext cx="1717856" cy="1255616"/>
      </dsp:txXfrm>
    </dsp:sp>
    <dsp:sp modelId="{5741D005-3625-4191-8726-5334737F06A4}">
      <dsp:nvSpPr>
        <dsp:cNvPr id="0" name=""/>
        <dsp:cNvSpPr/>
      </dsp:nvSpPr>
      <dsp:spPr>
        <a:xfrm>
          <a:off x="3886270" y="1249197"/>
          <a:ext cx="2429416" cy="177570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699" tIns="30480" rIns="133699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0" kern="1200" dirty="0">
              <a:solidFill>
                <a:srgbClr val="00338D"/>
              </a:solidFill>
              <a:latin typeface="+mj-lt"/>
            </a:rPr>
            <a:t>Costi di istallazione</a:t>
          </a:r>
        </a:p>
      </dsp:txBody>
      <dsp:txXfrm>
        <a:off x="4242050" y="1509243"/>
        <a:ext cx="1717856" cy="1255616"/>
      </dsp:txXfrm>
    </dsp:sp>
    <dsp:sp modelId="{20955E7C-D491-4375-8A35-7C1647315D32}">
      <dsp:nvSpPr>
        <dsp:cNvPr id="0" name=""/>
        <dsp:cNvSpPr/>
      </dsp:nvSpPr>
      <dsp:spPr>
        <a:xfrm>
          <a:off x="5829803" y="1249197"/>
          <a:ext cx="2429416" cy="177570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699" tIns="30480" rIns="133699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0" kern="1200" dirty="0">
              <a:solidFill>
                <a:srgbClr val="00338D"/>
              </a:solidFill>
              <a:latin typeface="+mj-lt"/>
            </a:rPr>
            <a:t>Onorari per perizie e collaudi</a:t>
          </a:r>
        </a:p>
      </dsp:txBody>
      <dsp:txXfrm>
        <a:off x="6185583" y="1509243"/>
        <a:ext cx="1717856" cy="1255616"/>
      </dsp:txXfrm>
    </dsp:sp>
    <dsp:sp modelId="{0A5AC660-6D18-40AA-A2B3-70B7C6E1C4D0}">
      <dsp:nvSpPr>
        <dsp:cNvPr id="0" name=""/>
        <dsp:cNvSpPr/>
      </dsp:nvSpPr>
      <dsp:spPr>
        <a:xfrm>
          <a:off x="7775377" y="1249197"/>
          <a:ext cx="2429416" cy="1775708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699" tIns="30480" rIns="133699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0" kern="1200" dirty="0">
              <a:solidFill>
                <a:srgbClr val="00338D"/>
              </a:solidFill>
              <a:latin typeface="+mj-lt"/>
            </a:rPr>
            <a:t>Costi di montaggio e posa in opera</a:t>
          </a:r>
        </a:p>
      </dsp:txBody>
      <dsp:txXfrm>
        <a:off x="8131157" y="1509243"/>
        <a:ext cx="1717856" cy="12556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D458A1-D87A-43F5-82A5-64DC67D126B9}">
      <dsp:nvSpPr>
        <dsp:cNvPr id="0" name=""/>
        <dsp:cNvSpPr/>
      </dsp:nvSpPr>
      <dsp:spPr>
        <a:xfrm rot="16200000">
          <a:off x="483095" y="-481837"/>
          <a:ext cx="2306638" cy="3270314"/>
        </a:xfrm>
        <a:prstGeom prst="flowChartManualOperation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E’ prevista una maggiorazione del </a:t>
          </a:r>
          <a:r>
            <a:rPr lang="it-IT" sz="1400" b="1" kern="1200" dirty="0"/>
            <a:t>110% </a:t>
          </a:r>
          <a:r>
            <a:rPr lang="it-IT" sz="1400" kern="1200" dirty="0"/>
            <a:t>della deduzione IRES e IRAP dei costi di ricerca e sviluppo riferibili ai </a:t>
          </a:r>
          <a:r>
            <a:rPr lang="it-IT" sz="1400" b="1" u="sng" kern="1200" dirty="0"/>
            <a:t>beni intangibili</a:t>
          </a:r>
          <a:r>
            <a:rPr lang="it-IT" sz="1400" b="1" u="none" kern="1200" dirty="0"/>
            <a:t>.</a:t>
          </a:r>
        </a:p>
      </dsp:txBody>
      <dsp:txXfrm rot="5400000">
        <a:off x="1257" y="461329"/>
        <a:ext cx="3270314" cy="1383982"/>
      </dsp:txXfrm>
    </dsp:sp>
    <dsp:sp modelId="{EBB7E7CD-3CE3-4460-A20F-954535494EC3}">
      <dsp:nvSpPr>
        <dsp:cNvPr id="0" name=""/>
        <dsp:cNvSpPr/>
      </dsp:nvSpPr>
      <dsp:spPr>
        <a:xfrm rot="16200000">
          <a:off x="3998684" y="-481837"/>
          <a:ext cx="2306638" cy="3270314"/>
        </a:xfrm>
        <a:prstGeom prst="flowChartManualOperation">
          <a:avLst/>
        </a:prstGeom>
        <a:gradFill rotWithShape="0">
          <a:gsLst>
            <a:gs pos="0">
              <a:schemeClr val="accent2">
                <a:shade val="50000"/>
                <a:hueOff val="501265"/>
                <a:satOff val="-54779"/>
                <a:lumOff val="401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501265"/>
                <a:satOff val="-54779"/>
                <a:lumOff val="401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501265"/>
                <a:satOff val="-54779"/>
                <a:lumOff val="401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E’ possibile usufruire della maggiorazione del 110% a decorrere dal periodo d’imposta in cui l’immobilizzazione immateriale ottiene un titolo di </a:t>
          </a:r>
          <a:r>
            <a:rPr lang="it-IT" sz="1400" b="1" u="sng" kern="1200" dirty="0"/>
            <a:t>privativa industriale</a:t>
          </a:r>
          <a:r>
            <a:rPr lang="it-IT" sz="1400" b="1" u="none" kern="1200" dirty="0"/>
            <a:t>.</a:t>
          </a:r>
          <a:endParaRPr lang="it-IT" sz="1400" u="none" kern="1200" dirty="0"/>
        </a:p>
      </dsp:txBody>
      <dsp:txXfrm rot="5400000">
        <a:off x="3516846" y="461329"/>
        <a:ext cx="3270314" cy="1383982"/>
      </dsp:txXfrm>
    </dsp:sp>
    <dsp:sp modelId="{52A7AB53-6D62-4D58-8576-28B05B147048}">
      <dsp:nvSpPr>
        <dsp:cNvPr id="0" name=""/>
        <dsp:cNvSpPr/>
      </dsp:nvSpPr>
      <dsp:spPr>
        <a:xfrm rot="16200000">
          <a:off x="7514272" y="-481837"/>
          <a:ext cx="2306638" cy="3270314"/>
        </a:xfrm>
        <a:prstGeom prst="flowChartManualOperation">
          <a:avLst/>
        </a:prstGeom>
        <a:gradFill rotWithShape="0">
          <a:gsLst>
            <a:gs pos="0">
              <a:schemeClr val="accent2">
                <a:shade val="50000"/>
                <a:hueOff val="501265"/>
                <a:satOff val="-54779"/>
                <a:lumOff val="401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501265"/>
                <a:satOff val="-54779"/>
                <a:lumOff val="401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501265"/>
                <a:satOff val="-54779"/>
                <a:lumOff val="401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È consentito </a:t>
          </a:r>
          <a:r>
            <a:rPr lang="it-IT" sz="1400" b="1" kern="1200" dirty="0"/>
            <a:t>cumulare</a:t>
          </a:r>
          <a:r>
            <a:rPr lang="it-IT" sz="1400" kern="1200" dirty="0"/>
            <a:t> la nuova super deduzione con il credito di imposta R&amp;D&amp;I.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Gli </a:t>
          </a:r>
          <a:r>
            <a:rPr lang="it-IT" sz="1400" b="1" kern="1200" dirty="0"/>
            <a:t>stessi costi </a:t>
          </a:r>
          <a:r>
            <a:rPr lang="it-IT" sz="1400" kern="1200" dirty="0"/>
            <a:t>potranno </a:t>
          </a:r>
          <a:r>
            <a:rPr lang="it-IT" sz="1400" u="none" kern="1200" dirty="0"/>
            <a:t>fruire di entrambe le agevolazioni, al ricorrere dei </a:t>
          </a:r>
          <a:r>
            <a:rPr lang="it-IT" sz="1400" b="1" u="sng" kern="1200" dirty="0"/>
            <a:t>requisiti di legge </a:t>
          </a:r>
          <a:r>
            <a:rPr lang="it-IT" sz="1400" u="none" kern="1200" dirty="0"/>
            <a:t>previsti per le rispettive agevolazioni.</a:t>
          </a:r>
        </a:p>
      </dsp:txBody>
      <dsp:txXfrm rot="5400000">
        <a:off x="7032434" y="461329"/>
        <a:ext cx="3270314" cy="13839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AD3461-CBDD-458B-8316-3BC81253C68A}">
      <dsp:nvSpPr>
        <dsp:cNvPr id="0" name=""/>
        <dsp:cNvSpPr/>
      </dsp:nvSpPr>
      <dsp:spPr>
        <a:xfrm>
          <a:off x="327150" y="1298"/>
          <a:ext cx="2697827" cy="1286425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it-IT" sz="1400" kern="1200" dirty="0"/>
            <a:t>Ha durata per </a:t>
          </a:r>
          <a:r>
            <a:rPr lang="it-IT" sz="1400" b="1" kern="1200" dirty="0"/>
            <a:t>5 periodi d'imposta</a:t>
          </a:r>
        </a:p>
      </dsp:txBody>
      <dsp:txXfrm>
        <a:off x="327150" y="1298"/>
        <a:ext cx="2697827" cy="1286425"/>
      </dsp:txXfrm>
    </dsp:sp>
    <dsp:sp modelId="{6CF57F4B-3426-4F45-8E67-A94E05056128}">
      <dsp:nvSpPr>
        <dsp:cNvPr id="0" name=""/>
        <dsp:cNvSpPr/>
      </dsp:nvSpPr>
      <dsp:spPr>
        <a:xfrm>
          <a:off x="3239381" y="1298"/>
          <a:ext cx="2697827" cy="1286425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it-IT" sz="1400" kern="1200" dirty="0"/>
            <a:t>E’ </a:t>
          </a:r>
          <a:r>
            <a:rPr lang="it-IT" sz="1400" b="1" kern="1200" dirty="0"/>
            <a:t>irrevocabile</a:t>
          </a:r>
          <a:endParaRPr lang="it-IT" sz="1400" kern="1200" dirty="0"/>
        </a:p>
      </dsp:txBody>
      <dsp:txXfrm>
        <a:off x="3239381" y="1298"/>
        <a:ext cx="2697827" cy="1286425"/>
      </dsp:txXfrm>
    </dsp:sp>
    <dsp:sp modelId="{823064DC-BEB3-4610-B8D5-60C8A7E1B83D}">
      <dsp:nvSpPr>
        <dsp:cNvPr id="0" name=""/>
        <dsp:cNvSpPr/>
      </dsp:nvSpPr>
      <dsp:spPr>
        <a:xfrm>
          <a:off x="6151613" y="1298"/>
          <a:ext cx="2697827" cy="1286425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1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it-IT" sz="1400" kern="1200" dirty="0"/>
            <a:t>E’ </a:t>
          </a:r>
          <a:r>
            <a:rPr lang="it-IT" sz="1400" b="1" kern="1200" dirty="0"/>
            <a:t>rinnovabile</a:t>
          </a:r>
          <a:endParaRPr lang="it-IT" sz="1400" kern="1200" dirty="0"/>
        </a:p>
      </dsp:txBody>
      <dsp:txXfrm>
        <a:off x="6151613" y="1298"/>
        <a:ext cx="2697827" cy="1286425"/>
      </dsp:txXfrm>
    </dsp:sp>
    <dsp:sp modelId="{6CEF52DC-FBC9-4630-B339-A479B5055676}">
      <dsp:nvSpPr>
        <dsp:cNvPr id="0" name=""/>
        <dsp:cNvSpPr/>
      </dsp:nvSpPr>
      <dsp:spPr>
        <a:xfrm>
          <a:off x="327150" y="1502128"/>
          <a:ext cx="2697827" cy="1286425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2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it-IT" sz="1400" kern="1200" dirty="0"/>
            <a:t>Va esercitata in dichiarazione dei redditi nel </a:t>
          </a:r>
          <a:r>
            <a:rPr lang="it-IT" sz="1400" b="1" kern="1200" dirty="0"/>
            <a:t>quadro OP</a:t>
          </a:r>
          <a:endParaRPr lang="it-IT" sz="1400" kern="1200" dirty="0"/>
        </a:p>
      </dsp:txBody>
      <dsp:txXfrm>
        <a:off x="327150" y="1502128"/>
        <a:ext cx="2697827" cy="1286425"/>
      </dsp:txXfrm>
    </dsp:sp>
    <dsp:sp modelId="{D58A8C35-52C1-49A2-AFEC-FE3A8FFFA236}">
      <dsp:nvSpPr>
        <dsp:cNvPr id="0" name=""/>
        <dsp:cNvSpPr/>
      </dsp:nvSpPr>
      <dsp:spPr>
        <a:xfrm>
          <a:off x="3239381" y="1502128"/>
          <a:ext cx="2697827" cy="1286425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3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it-IT" sz="1400" kern="1200" dirty="0"/>
            <a:t>Può essere esercitata anche </a:t>
          </a:r>
          <a:r>
            <a:rPr lang="it-IT" sz="1400" b="1" kern="1200" dirty="0"/>
            <a:t>tardivamente</a:t>
          </a:r>
          <a:r>
            <a:rPr lang="it-IT" sz="1400" kern="1200" dirty="0"/>
            <a:t>, nella dichiarazione presentata entro 90 gg dal termine ordinario (tardiva oppure dichiarazione integrativa/sostitutiva)</a:t>
          </a:r>
        </a:p>
      </dsp:txBody>
      <dsp:txXfrm>
        <a:off x="3239381" y="1502128"/>
        <a:ext cx="2697827" cy="1286425"/>
      </dsp:txXfrm>
    </dsp:sp>
    <dsp:sp modelId="{BE107322-177F-491E-B5B8-D497B3BE1B62}">
      <dsp:nvSpPr>
        <dsp:cNvPr id="0" name=""/>
        <dsp:cNvSpPr/>
      </dsp:nvSpPr>
      <dsp:spPr>
        <a:xfrm>
          <a:off x="6151613" y="1502128"/>
          <a:ext cx="2697827" cy="1286425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Può essere esercitata anche avvalendosi della c.d. "</a:t>
          </a:r>
          <a:r>
            <a:rPr lang="it-IT" sz="1400" b="1" i="1" kern="1200" dirty="0"/>
            <a:t>remissione in bonis</a:t>
          </a:r>
          <a:r>
            <a:rPr lang="it-IT" sz="1400" kern="1200" dirty="0"/>
            <a:t>"</a:t>
          </a:r>
        </a:p>
      </dsp:txBody>
      <dsp:txXfrm>
        <a:off x="6151613" y="1502128"/>
        <a:ext cx="2697827" cy="12864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573A5-A7BC-4F98-B487-9F88CE0AEB93}">
      <dsp:nvSpPr>
        <dsp:cNvPr id="0" name=""/>
        <dsp:cNvSpPr/>
      </dsp:nvSpPr>
      <dsp:spPr>
        <a:xfrm>
          <a:off x="-3508971" y="-539403"/>
          <a:ext cx="4183481" cy="4183481"/>
        </a:xfrm>
        <a:prstGeom prst="blockArc">
          <a:avLst>
            <a:gd name="adj1" fmla="val 18900000"/>
            <a:gd name="adj2" fmla="val 2700000"/>
            <a:gd name="adj3" fmla="val 516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168C9-3FDF-4B76-874B-4F76B90C5251}">
      <dsp:nvSpPr>
        <dsp:cNvPr id="0" name=""/>
        <dsp:cNvSpPr/>
      </dsp:nvSpPr>
      <dsp:spPr>
        <a:xfrm>
          <a:off x="353637" y="238687"/>
          <a:ext cx="9810776" cy="47762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13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it-IT" sz="1400" b="0" kern="1200" dirty="0"/>
            <a:t>Le attività classificabili come </a:t>
          </a:r>
          <a:r>
            <a:rPr lang="it-IT" sz="1400" b="1" kern="1200" dirty="0"/>
            <a:t>ricerca industriale e sviluppo sperimentale </a:t>
          </a:r>
          <a:r>
            <a:rPr lang="it-IT" sz="1400" b="0" kern="1200" dirty="0"/>
            <a:t>ai sensi dell'art. 2 del DM 26.5.2020</a:t>
          </a:r>
        </a:p>
      </dsp:txBody>
      <dsp:txXfrm>
        <a:off x="353637" y="238687"/>
        <a:ext cx="9810776" cy="477623"/>
      </dsp:txXfrm>
    </dsp:sp>
    <dsp:sp modelId="{151C4E78-42B6-441D-9755-29EE8751DC32}">
      <dsp:nvSpPr>
        <dsp:cNvPr id="0" name=""/>
        <dsp:cNvSpPr/>
      </dsp:nvSpPr>
      <dsp:spPr>
        <a:xfrm>
          <a:off x="61218" y="178984"/>
          <a:ext cx="597028" cy="5970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8648B2-70A0-484B-9FB8-48EFCFE731E8}">
      <dsp:nvSpPr>
        <dsp:cNvPr id="0" name=""/>
        <dsp:cNvSpPr/>
      </dsp:nvSpPr>
      <dsp:spPr>
        <a:xfrm>
          <a:off x="627469" y="955246"/>
          <a:ext cx="9536944" cy="477623"/>
        </a:xfrm>
        <a:prstGeom prst="rect">
          <a:avLst/>
        </a:prstGeom>
        <a:solidFill>
          <a:schemeClr val="accent4">
            <a:hueOff val="1431470"/>
            <a:satOff val="-5005"/>
            <a:lumOff val="5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13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it-IT" sz="1400" b="0" kern="1200" dirty="0"/>
            <a:t>Le attività classificabili come innovazione tecnologica ai sensi dell'art. 3 del DM 26.5.2020</a:t>
          </a:r>
        </a:p>
      </dsp:txBody>
      <dsp:txXfrm>
        <a:off x="627469" y="955246"/>
        <a:ext cx="9536944" cy="477623"/>
      </dsp:txXfrm>
    </dsp:sp>
    <dsp:sp modelId="{CC943B6C-7EBD-48D6-8E0A-C7D58A5BC3A7}">
      <dsp:nvSpPr>
        <dsp:cNvPr id="0" name=""/>
        <dsp:cNvSpPr/>
      </dsp:nvSpPr>
      <dsp:spPr>
        <a:xfrm>
          <a:off x="328955" y="895543"/>
          <a:ext cx="597028" cy="5970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431470"/>
              <a:satOff val="-5005"/>
              <a:lumOff val="52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8F0E29-B365-4B6D-BDEB-E8CCFB436B4D}">
      <dsp:nvSpPr>
        <dsp:cNvPr id="0" name=""/>
        <dsp:cNvSpPr/>
      </dsp:nvSpPr>
      <dsp:spPr>
        <a:xfrm>
          <a:off x="627469" y="1671804"/>
          <a:ext cx="9536944" cy="477623"/>
        </a:xfrm>
        <a:prstGeom prst="rect">
          <a:avLst/>
        </a:prstGeom>
        <a:solidFill>
          <a:schemeClr val="accent4">
            <a:hueOff val="2862940"/>
            <a:satOff val="-10011"/>
            <a:lumOff val="10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13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it-IT" sz="1400" b="0" kern="1200" dirty="0"/>
            <a:t>Le attività classificabili come design e ideazione estetica ai sensi dell'art. 4 del DM 26.5.20</a:t>
          </a:r>
        </a:p>
      </dsp:txBody>
      <dsp:txXfrm>
        <a:off x="627469" y="1671804"/>
        <a:ext cx="9536944" cy="477623"/>
      </dsp:txXfrm>
    </dsp:sp>
    <dsp:sp modelId="{9D50D8A2-A161-4DBA-9AA2-DC2B2ACF122C}">
      <dsp:nvSpPr>
        <dsp:cNvPr id="0" name=""/>
        <dsp:cNvSpPr/>
      </dsp:nvSpPr>
      <dsp:spPr>
        <a:xfrm>
          <a:off x="328955" y="1612101"/>
          <a:ext cx="597028" cy="5970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862940"/>
              <a:satOff val="-10011"/>
              <a:lumOff val="10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5C8E5C-669D-4707-A0E1-F7B444D9FFDA}">
      <dsp:nvSpPr>
        <dsp:cNvPr id="0" name=""/>
        <dsp:cNvSpPr/>
      </dsp:nvSpPr>
      <dsp:spPr>
        <a:xfrm>
          <a:off x="353637" y="2388363"/>
          <a:ext cx="9810776" cy="477623"/>
        </a:xfrm>
        <a:prstGeom prst="rect">
          <a:avLst/>
        </a:prstGeom>
        <a:solidFill>
          <a:schemeClr val="accent4">
            <a:hueOff val="4294409"/>
            <a:satOff val="-15016"/>
            <a:lumOff val="15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113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Le attività di tutela legale dei diritti sui beni immateriali</a:t>
          </a:r>
          <a:endParaRPr lang="it-IT" sz="1400" b="1" kern="1200" dirty="0"/>
        </a:p>
      </dsp:txBody>
      <dsp:txXfrm>
        <a:off x="353637" y="2388363"/>
        <a:ext cx="9810776" cy="477623"/>
      </dsp:txXfrm>
    </dsp:sp>
    <dsp:sp modelId="{FD2878A8-AE04-4C54-9945-6A553AFFEFD8}">
      <dsp:nvSpPr>
        <dsp:cNvPr id="0" name=""/>
        <dsp:cNvSpPr/>
      </dsp:nvSpPr>
      <dsp:spPr>
        <a:xfrm>
          <a:off x="55123" y="2328660"/>
          <a:ext cx="597028" cy="5970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294409"/>
              <a:satOff val="-15016"/>
              <a:lumOff val="156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C54D5F6-3183-428A-85C8-51C26DD4B5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608F93-CC89-4063-A187-7B1597877F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BA84C-EC3E-4598-9C4D-8CE1D2A956F5}" type="datetimeFigureOut">
              <a:rPr lang="en-GB" smtClean="0">
                <a:latin typeface="Arial" panose="020B0604020202020204" pitchFamily="34" charset="0"/>
              </a:rPr>
              <a:t>24/03/2026</a:t>
            </a:fld>
            <a:endParaRPr lang="en-GB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D309-D941-4AA7-AD70-D334F1D5923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99044-B362-4E47-A054-164531AC8F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C0F9D0-9E03-483D-AC3B-FCB5CBA393CA}" type="slidenum">
              <a:rPr lang="en-GB" smtClean="0">
                <a:latin typeface="Arial" panose="020B0604020202020204" pitchFamily="34" charset="0"/>
              </a:rPr>
              <a:t>‹#›</a:t>
            </a:fld>
            <a:endParaRPr lang="en-GB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302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3C57A4BF-14E0-48E2-B42F-B29D277000AB}" type="datetimeFigureOut">
              <a:rPr lang="en-GB" smtClean="0"/>
              <a:pPr/>
              <a:t>24/03/2026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9B5D948F-A673-4DC7-A0E9-FA274EAF36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308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4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sv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3.xml"/><Relationship Id="rId4" Type="http://schemas.openxmlformats.org/officeDocument/2006/relationships/image" Target="../media/image2.sv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4.xml"/><Relationship Id="rId4" Type="http://schemas.openxmlformats.org/officeDocument/2006/relationships/image" Target="../media/image2.sv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5.xml"/><Relationship Id="rId4" Type="http://schemas.openxmlformats.org/officeDocument/2006/relationships/image" Target="../media/image4.sv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Relationship Id="rId4" Type="http://schemas.openxmlformats.org/officeDocument/2006/relationships/image" Target="../media/image4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4.sv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7.xml"/><Relationship Id="rId4" Type="http://schemas.openxmlformats.org/officeDocument/2006/relationships/image" Target="../media/image2.sv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8.xml"/><Relationship Id="rId4" Type="http://schemas.openxmlformats.org/officeDocument/2006/relationships/image" Target="../media/image2.sv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Relationship Id="rId4" Type="http://schemas.openxmlformats.org/officeDocument/2006/relationships/image" Target="../media/image2.sv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Relationship Id="rId4" Type="http://schemas.openxmlformats.org/officeDocument/2006/relationships/image" Target="../media/image2.sv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2.sv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2.sv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4.xml"/></Relationships>
</file>

<file path=ppt/slideLayouts/_rels/slideLayout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sv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2.sv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2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Horizontal Window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96C774-8B31-4EC8-BF6C-ACF71C2F0C15}"/>
              </a:ext>
            </a:extLst>
          </p:cNvPr>
          <p:cNvSpPr>
            <a:spLocks noChangeAspect="1"/>
          </p:cNvSpPr>
          <p:nvPr userDrawn="1"/>
        </p:nvSpPr>
        <p:spPr>
          <a:xfrm>
            <a:off x="998476" y="1470479"/>
            <a:ext cx="6350010" cy="4410949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74841" y="1759937"/>
            <a:ext cx="5765982" cy="2903488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274841" y="4752153"/>
            <a:ext cx="5765982" cy="816606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680A8EA-2B0E-411E-90AD-02F7AF4767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F7659863-F70E-4E89-A123-B30202C8A99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1274841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8527177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- Dark BG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">
            <a:extLst>
              <a:ext uri="{FF2B5EF4-FFF2-40B4-BE49-F238E27FC236}">
                <a16:creationId xmlns:a16="http://schemas.microsoft.com/office/drawing/2014/main" id="{FEACBC9C-FDC2-4718-A261-6371F0F60DE3}"/>
              </a:ext>
            </a:extLst>
          </p:cNvPr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 dirty="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6A5C29-C797-4C37-9F34-9C206DC1B640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2C06C60-BBAD-4B44-9D69-536848922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9" name="Graphic 8">
            <a:extLst>
              <a:ext uri="{FF2B5EF4-FFF2-40B4-BE49-F238E27FC236}">
                <a16:creationId xmlns:a16="http://schemas.microsoft.com/office/drawing/2014/main" id="{147A601A-3AE8-4889-A026-9740E00CCFBB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0E799EF0-4801-4653-B014-EF5FD864B6F0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623562" y="965200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accent6"/>
                </a:solidFill>
              </a:rPr>
              <a:t>DRAFT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15E64-AC13-4D9A-A160-F698CCA8C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885685" y="6266997"/>
            <a:ext cx="46230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GB" sz="60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7057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95363" y="1330126"/>
            <a:ext cx="10198237" cy="454679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CFC99C-7410-4D22-BA8D-48877FCFB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35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_doub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2B9FA-46EE-4504-A8DE-8C56CCE29B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538" y="1700213"/>
            <a:ext cx="10201275" cy="41767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FC733E-E364-489F-B7AF-D2002EE59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94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Column Text_double title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2B9FA-46EE-4504-A8DE-8C56CCE29B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538" y="1700213"/>
            <a:ext cx="10201275" cy="41767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 marL="361950" indent="-180975"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Shape 8">
            <a:extLst>
              <a:ext uri="{FF2B5EF4-FFF2-40B4-BE49-F238E27FC236}">
                <a16:creationId xmlns:a16="http://schemas.microsoft.com/office/drawing/2014/main" id="{F4561A05-7671-4539-AB97-A9979F67EB43}"/>
              </a:ext>
            </a:extLst>
          </p:cNvPr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 dirty="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9D5ED2D-F17F-4481-8AE6-4D9EA0535145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03AAE32-05EB-420A-97AB-3254804D32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GB" dirty="0"/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567897B5-3A96-440B-8018-FDD880280B2A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FFE3D992-DFA6-4031-9F99-55B44ACDF61A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623562" y="965200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accent6"/>
                </a:solidFill>
              </a:rPr>
              <a:t>DRAFT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F1CF3-C473-4B59-9814-FFEC4D26E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885685" y="6266997"/>
            <a:ext cx="46230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GB" sz="60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8224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Column Text - Dark BG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">
            <a:extLst>
              <a:ext uri="{FF2B5EF4-FFF2-40B4-BE49-F238E27FC236}">
                <a16:creationId xmlns:a16="http://schemas.microsoft.com/office/drawing/2014/main" id="{FEACBC9C-FDC2-4718-A261-6371F0F60DE3}"/>
              </a:ext>
            </a:extLst>
          </p:cNvPr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 dirty="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6A5C29-C797-4C37-9F34-9C206DC1B640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D4DF521-FBEB-4C5C-80DB-DDFC4B7E35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400" y="1330126"/>
            <a:ext cx="10201275" cy="4546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3FD8B3-A559-4E34-BA53-32A7F9278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9" name="Graphic 8">
            <a:extLst>
              <a:ext uri="{FF2B5EF4-FFF2-40B4-BE49-F238E27FC236}">
                <a16:creationId xmlns:a16="http://schemas.microsoft.com/office/drawing/2014/main" id="{48947F85-E5F1-445E-BD2C-8963D165668D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15E64-AC13-4D9A-A160-F698CCA8C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885684" y="6266996"/>
            <a:ext cx="8542169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GB" sz="60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9372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0126"/>
            <a:ext cx="4968000" cy="454679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220800" y="1330126"/>
            <a:ext cx="4968000" cy="454679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69D30F-5094-425F-A158-0850AE27D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996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Text - Dark BG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">
            <a:extLst>
              <a:ext uri="{FF2B5EF4-FFF2-40B4-BE49-F238E27FC236}">
                <a16:creationId xmlns:a16="http://schemas.microsoft.com/office/drawing/2014/main" id="{FEACBC9C-FDC2-4718-A261-6371F0F60DE3}"/>
              </a:ext>
            </a:extLst>
          </p:cNvPr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 dirty="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6A5C29-C797-4C37-9F34-9C206DC1B640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D4DF521-FBEB-4C5C-80DB-DDFC4B7E35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400" y="1330126"/>
            <a:ext cx="4968000" cy="4546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ED3211B-3C86-4413-BA20-A4F81B443B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20800" y="1330126"/>
            <a:ext cx="4968875" cy="4546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C918AE-52AC-4531-9640-0D2CA3A28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79D6C947-06F1-4188-A558-E10C77FF12CE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82935C25-ECBB-4CDF-9F3D-060D7DF724C9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623562" y="965200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accent6"/>
                </a:solidFill>
              </a:rPr>
              <a:t>DRAFT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15E64-AC13-4D9A-A160-F698CCA8C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885685" y="6266997"/>
            <a:ext cx="46230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GB" sz="60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584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0126"/>
            <a:ext cx="4968000" cy="4546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220800" y="1330126"/>
            <a:ext cx="4968000" cy="454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 dirty="0"/>
              <a:t>Fare clic sull'icona per inserire un grafico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1C8742-D774-4F89-A78A-3FE2DD105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853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1360"/>
            <a:ext cx="10195200" cy="213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1003200" y="3742126"/>
            <a:ext cx="10195200" cy="213574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 dirty="0"/>
              <a:t>Fare clic sull'icona per inserire un grafico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D32ADA-D319-4A1F-BF43-8C0B259FA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6615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6220800" y="1330126"/>
            <a:ext cx="4968000" cy="454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 dirty="0"/>
              <a:t>Fare clic sull'icona per inserire un grafico</a:t>
            </a:r>
            <a:endParaRPr lang="en-GB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1003200" y="1330126"/>
            <a:ext cx="4968000" cy="454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 dirty="0"/>
              <a:t>Fare clic sull'icona per inserire un grafico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43F486-864A-4617-9E68-0A1C3CD9B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827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Vertical Window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F73FA8F-86B4-4B38-9318-B211F1BBAFEB}"/>
              </a:ext>
            </a:extLst>
          </p:cNvPr>
          <p:cNvSpPr>
            <a:spLocks noChangeAspect="1"/>
          </p:cNvSpPr>
          <p:nvPr userDrawn="1"/>
        </p:nvSpPr>
        <p:spPr>
          <a:xfrm>
            <a:off x="998476" y="1470479"/>
            <a:ext cx="3053689" cy="4410949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74841" y="1759937"/>
            <a:ext cx="2487266" cy="2900514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 userDrawn="1">
            <p:ph type="body" sz="quarter" idx="11"/>
          </p:nvPr>
        </p:nvSpPr>
        <p:spPr>
          <a:xfrm>
            <a:off x="1274841" y="4752153"/>
            <a:ext cx="2487267" cy="81577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CB44795-849A-41CE-8B25-0DE9EB09F9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A35C1C82-E72C-4D46-8DB9-8D21283F5322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1274841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797359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507546" y="3742126"/>
            <a:ext cx="3187200" cy="2134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 dirty="0"/>
              <a:t>Fare clic sull'icona per inserire un grafico</a:t>
            </a:r>
            <a:endParaRPr lang="en-GB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1003200" y="3742126"/>
            <a:ext cx="3187200" cy="2134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 dirty="0"/>
              <a:t>Fare clic sull'icona per inserire un grafico</a:t>
            </a:r>
            <a:endParaRPr lang="en-GB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1360"/>
            <a:ext cx="3187200" cy="213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8011892" y="3742126"/>
            <a:ext cx="3187200" cy="2134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 dirty="0"/>
              <a:t>Fare clic sull'icona per inserire un grafico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07546" y="1331360"/>
            <a:ext cx="3187200" cy="213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8011892" y="1331360"/>
            <a:ext cx="3187200" cy="213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93B809-7A30-47BC-953E-AF9FE10F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336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5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1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068984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134768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7200552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03200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068984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134768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7200552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9266337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9266337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F9AD75-9C5D-491A-8EB6-1E4763A9B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598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5 Columns_Cobal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A68D3E60-F95F-4250-92C1-89CF93433E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3201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8D8E592C-F128-4E4B-970B-BFB5C0F2A4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68984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EE6B17CD-E0EF-40A4-A171-4E4B731CE0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34768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03C9A44B-2A8F-416D-A76B-F3A018572E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0552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D3A5B3AC-C2E0-40CF-9D31-036461F790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3200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969E3860-942E-40E2-A1C8-AF5DF29675F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68984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8E580107-2025-4C04-9884-4A6DBB63D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34768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C4D5128-392D-4FC9-A83F-FA43203A40D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00552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A8EB5529-8601-4864-9983-FBB672B8B9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266337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4715BC67-F699-49E6-B5D7-22ED9DFA81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66337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51C022-C0B7-4310-BC9F-D7C63034F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2584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6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3580C36-1E70-46DD-9783-AFD66B7DEC90}"/>
              </a:ext>
            </a:extLst>
          </p:cNvPr>
          <p:cNvSpPr/>
          <p:nvPr userDrawn="1"/>
        </p:nvSpPr>
        <p:spPr>
          <a:xfrm>
            <a:off x="0" y="0"/>
            <a:ext cx="12192000" cy="268605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720597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437994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155391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9590187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E469478F-D315-4922-A7E4-E575455BF35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72788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8557E01-A30E-46EA-BAB3-4F33E0992F3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95363" y="1330325"/>
            <a:ext cx="10185400" cy="538609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9724627-195E-4BFD-9A60-FFD6EECF1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74605807-0143-4DB4-9313-7253A1EECC29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623562" y="965200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accent6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9499126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593775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184350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74926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03200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593775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6184350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8774926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70D7C0-6953-439A-A54E-CED56520F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8659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4 Columns_Cobal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ABA5FBEF-FE77-4CC8-B2D5-D94327DAF6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3200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659D9BAA-2BF4-4A94-BAA4-5D091A2962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3775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E3D170C1-7106-44D2-A62F-A804F244A0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84350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5DDAC4CF-AC2F-4D83-9FB0-DDFB71EE9A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74926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3C84B130-9B9F-460C-87A1-4E3012ECEA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3200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FC076374-F8FA-413A-9C7F-81C8235123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93775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92DC24D7-E120-435A-8A2A-98E939AC4C9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84350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41F15369-328E-43E6-894F-1F86414EB3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74926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90D0D6-CEB9-47AA-B0BF-EB213FE3B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3415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Box with Icon and Center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19862B5-E58D-4F98-8070-F04E6659AC38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1003346" y="1330325"/>
            <a:ext cx="4967685" cy="2132614"/>
          </a:xfrm>
          <a:custGeom>
            <a:avLst/>
            <a:gdLst>
              <a:gd name="connsiteX0" fmla="*/ 0 w 4967685"/>
              <a:gd name="connsiteY0" fmla="*/ 0 h 2132614"/>
              <a:gd name="connsiteX1" fmla="*/ 4967685 w 4967685"/>
              <a:gd name="connsiteY1" fmla="*/ 0 h 2132614"/>
              <a:gd name="connsiteX2" fmla="*/ 4967685 w 4967685"/>
              <a:gd name="connsiteY2" fmla="*/ 1013538 h 2132614"/>
              <a:gd name="connsiteX3" fmla="*/ 3364916 w 4967685"/>
              <a:gd name="connsiteY3" fmla="*/ 1013538 h 2132614"/>
              <a:gd name="connsiteX4" fmla="*/ 3364916 w 4967685"/>
              <a:gd name="connsiteY4" fmla="*/ 2132614 h 2132614"/>
              <a:gd name="connsiteX5" fmla="*/ 0 w 4967685"/>
              <a:gd name="connsiteY5" fmla="*/ 2132614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7685" h="2132614">
                <a:moveTo>
                  <a:pt x="0" y="0"/>
                </a:moveTo>
                <a:lnTo>
                  <a:pt x="4967685" y="0"/>
                </a:lnTo>
                <a:lnTo>
                  <a:pt x="4967685" y="1013538"/>
                </a:lnTo>
                <a:lnTo>
                  <a:pt x="3364916" y="1013538"/>
                </a:lnTo>
                <a:lnTo>
                  <a:pt x="3364916" y="2132614"/>
                </a:lnTo>
                <a:lnTo>
                  <a:pt x="0" y="213261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wrap="square" lIns="108000" tIns="108000" rIns="1872000" bIns="108000">
            <a:no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EEBDCDC-F212-4ED4-8D32-7B1BC919EF2D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32260" y="1330325"/>
            <a:ext cx="4970724" cy="2132614"/>
          </a:xfrm>
          <a:custGeom>
            <a:avLst/>
            <a:gdLst>
              <a:gd name="connsiteX0" fmla="*/ 0 w 4970724"/>
              <a:gd name="connsiteY0" fmla="*/ 0 h 2132614"/>
              <a:gd name="connsiteX1" fmla="*/ 4970724 w 4970724"/>
              <a:gd name="connsiteY1" fmla="*/ 0 h 2132614"/>
              <a:gd name="connsiteX2" fmla="*/ 4970724 w 4970724"/>
              <a:gd name="connsiteY2" fmla="*/ 2132614 h 2132614"/>
              <a:gd name="connsiteX3" fmla="*/ 1602767 w 4970724"/>
              <a:gd name="connsiteY3" fmla="*/ 2132614 h 2132614"/>
              <a:gd name="connsiteX4" fmla="*/ 1602767 w 4970724"/>
              <a:gd name="connsiteY4" fmla="*/ 1013538 h 2132614"/>
              <a:gd name="connsiteX5" fmla="*/ 0 w 4970724"/>
              <a:gd name="connsiteY5" fmla="*/ 1013538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0724" h="2132614">
                <a:moveTo>
                  <a:pt x="0" y="0"/>
                </a:moveTo>
                <a:lnTo>
                  <a:pt x="4970724" y="0"/>
                </a:lnTo>
                <a:lnTo>
                  <a:pt x="4970724" y="2132614"/>
                </a:lnTo>
                <a:lnTo>
                  <a:pt x="1602767" y="2132614"/>
                </a:lnTo>
                <a:lnTo>
                  <a:pt x="1602767" y="1013538"/>
                </a:lnTo>
                <a:lnTo>
                  <a:pt x="0" y="1013538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wrap="square" lIns="1872000" tIns="108000" rIns="108000" bIns="108000">
            <a:no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E0E984E-3A85-42BD-A2C6-26D3EB300D8B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1003346" y="3747502"/>
            <a:ext cx="4967685" cy="2132614"/>
          </a:xfrm>
          <a:custGeom>
            <a:avLst/>
            <a:gdLst>
              <a:gd name="connsiteX0" fmla="*/ 0 w 4967685"/>
              <a:gd name="connsiteY0" fmla="*/ 0 h 2132614"/>
              <a:gd name="connsiteX1" fmla="*/ 3364916 w 4967685"/>
              <a:gd name="connsiteY1" fmla="*/ 0 h 2132614"/>
              <a:gd name="connsiteX2" fmla="*/ 3364916 w 4967685"/>
              <a:gd name="connsiteY2" fmla="*/ 1119077 h 2132614"/>
              <a:gd name="connsiteX3" fmla="*/ 4967685 w 4967685"/>
              <a:gd name="connsiteY3" fmla="*/ 1119077 h 2132614"/>
              <a:gd name="connsiteX4" fmla="*/ 4967685 w 4967685"/>
              <a:gd name="connsiteY4" fmla="*/ 2132614 h 2132614"/>
              <a:gd name="connsiteX5" fmla="*/ 0 w 4967685"/>
              <a:gd name="connsiteY5" fmla="*/ 2132614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7685" h="2132614">
                <a:moveTo>
                  <a:pt x="0" y="0"/>
                </a:moveTo>
                <a:lnTo>
                  <a:pt x="3364916" y="0"/>
                </a:lnTo>
                <a:lnTo>
                  <a:pt x="3364916" y="1119077"/>
                </a:lnTo>
                <a:lnTo>
                  <a:pt x="4967685" y="1119077"/>
                </a:lnTo>
                <a:lnTo>
                  <a:pt x="4967685" y="2132614"/>
                </a:lnTo>
                <a:lnTo>
                  <a:pt x="0" y="213261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wrap="square" lIns="108000" tIns="108000" rIns="1872000" bIns="108000">
            <a:no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DB6DB5B-6EBB-4E77-8ECE-2DE4424BD660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6232260" y="3747502"/>
            <a:ext cx="4970724" cy="2132614"/>
          </a:xfrm>
          <a:custGeom>
            <a:avLst/>
            <a:gdLst>
              <a:gd name="connsiteX0" fmla="*/ 1602767 w 4970724"/>
              <a:gd name="connsiteY0" fmla="*/ 0 h 2132614"/>
              <a:gd name="connsiteX1" fmla="*/ 4970724 w 4970724"/>
              <a:gd name="connsiteY1" fmla="*/ 0 h 2132614"/>
              <a:gd name="connsiteX2" fmla="*/ 4970724 w 4970724"/>
              <a:gd name="connsiteY2" fmla="*/ 2132614 h 2132614"/>
              <a:gd name="connsiteX3" fmla="*/ 0 w 4970724"/>
              <a:gd name="connsiteY3" fmla="*/ 2132614 h 2132614"/>
              <a:gd name="connsiteX4" fmla="*/ 0 w 4970724"/>
              <a:gd name="connsiteY4" fmla="*/ 1119077 h 2132614"/>
              <a:gd name="connsiteX5" fmla="*/ 1602767 w 4970724"/>
              <a:gd name="connsiteY5" fmla="*/ 1119077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0724" h="2132614">
                <a:moveTo>
                  <a:pt x="1602767" y="0"/>
                </a:moveTo>
                <a:lnTo>
                  <a:pt x="4970724" y="0"/>
                </a:lnTo>
                <a:lnTo>
                  <a:pt x="4970724" y="2132614"/>
                </a:lnTo>
                <a:lnTo>
                  <a:pt x="0" y="2132614"/>
                </a:lnTo>
                <a:lnTo>
                  <a:pt x="0" y="1119077"/>
                </a:lnTo>
                <a:lnTo>
                  <a:pt x="1602767" y="11190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wrap="square" lIns="1872000" tIns="108000" rIns="108000" bIns="108000">
            <a:no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1"/>
          </p:nvPr>
        </p:nvSpPr>
        <p:spPr bwMode="gray">
          <a:xfrm>
            <a:off x="4571176" y="2546022"/>
            <a:ext cx="3049649" cy="2118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108000" tIns="108000" rIns="108000" bIns="108000" anchor="ctr" anchorCtr="1">
            <a:noAutofit/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CCA206-C726-4930-8059-66751EC14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8581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1003200" y="1720713"/>
            <a:ext cx="4968000" cy="4156211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100320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236040" y="1720713"/>
            <a:ext cx="4968000" cy="4156211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623604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6913D-77B2-43C9-9A9E-B86D68E16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35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Quad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1003200" y="1720714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100320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236040" y="1720714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623604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1003200" y="4130720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1003200" y="3741920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6236040" y="4130720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6236040" y="3741920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F8E881-FC4C-4F00-9389-FF3C71D7C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6956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Quad Boxes BG Dark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8">
            <a:extLst>
              <a:ext uri="{FF2B5EF4-FFF2-40B4-BE49-F238E27FC236}">
                <a16:creationId xmlns:a16="http://schemas.microsoft.com/office/drawing/2014/main" id="{1763B05F-830B-4267-AD78-15D92D15E48D}"/>
              </a:ext>
            </a:extLst>
          </p:cNvPr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 dirty="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4C51904-D930-45AA-AF92-A006847C8BF5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 Placeholder 8">
            <a:extLst>
              <a:ext uri="{FF2B5EF4-FFF2-40B4-BE49-F238E27FC236}">
                <a16:creationId xmlns:a16="http://schemas.microsoft.com/office/drawing/2014/main" id="{2086F202-0162-4310-A956-FCCC9474338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03200" y="1720714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70" name="Text Placeholder 8">
            <a:extLst>
              <a:ext uri="{FF2B5EF4-FFF2-40B4-BE49-F238E27FC236}">
                <a16:creationId xmlns:a16="http://schemas.microsoft.com/office/drawing/2014/main" id="{E8B6691E-17EA-480D-B598-F314E1A68EB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3200" y="1331913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1" name="Text Placeholder 8">
            <a:extLst>
              <a:ext uri="{FF2B5EF4-FFF2-40B4-BE49-F238E27FC236}">
                <a16:creationId xmlns:a16="http://schemas.microsoft.com/office/drawing/2014/main" id="{59F2358C-C167-462D-9F76-6D66B9B409B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236040" y="1720714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72" name="Text Placeholder 8">
            <a:extLst>
              <a:ext uri="{FF2B5EF4-FFF2-40B4-BE49-F238E27FC236}">
                <a16:creationId xmlns:a16="http://schemas.microsoft.com/office/drawing/2014/main" id="{B2FCC9C9-35DE-4F3C-A352-30EE65DD5B8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36040" y="1331913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3" name="Text Placeholder 8">
            <a:extLst>
              <a:ext uri="{FF2B5EF4-FFF2-40B4-BE49-F238E27FC236}">
                <a16:creationId xmlns:a16="http://schemas.microsoft.com/office/drawing/2014/main" id="{EA017BC0-9170-4186-94F7-40E80F981A0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03200" y="4130720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74" name="Text Placeholder 8">
            <a:extLst>
              <a:ext uri="{FF2B5EF4-FFF2-40B4-BE49-F238E27FC236}">
                <a16:creationId xmlns:a16="http://schemas.microsoft.com/office/drawing/2014/main" id="{0383342E-84C2-404C-8D37-45747A1916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003200" y="3741920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5" name="Text Placeholder 8">
            <a:extLst>
              <a:ext uri="{FF2B5EF4-FFF2-40B4-BE49-F238E27FC236}">
                <a16:creationId xmlns:a16="http://schemas.microsoft.com/office/drawing/2014/main" id="{BE27B3E2-E887-473C-8464-38B061F67EA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236040" y="4130720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76" name="Text Placeholder 8">
            <a:extLst>
              <a:ext uri="{FF2B5EF4-FFF2-40B4-BE49-F238E27FC236}">
                <a16:creationId xmlns:a16="http://schemas.microsoft.com/office/drawing/2014/main" id="{4C0C9B8C-19B0-44D7-9F0F-975D45D4007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36040" y="3741920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275135-3A5F-40EA-83D5-8A21BF903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18" name="Graphic 8">
            <a:extLst>
              <a:ext uri="{FF2B5EF4-FFF2-40B4-BE49-F238E27FC236}">
                <a16:creationId xmlns:a16="http://schemas.microsoft.com/office/drawing/2014/main" id="{3FE807FD-1F53-40C0-958E-7B645C12F831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59283F1E-48E6-4154-9A35-3C7B94233B35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623562" y="965200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accent6"/>
                </a:solidFill>
              </a:rPr>
              <a:t>DRAFT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359EB3-99CA-467E-9F82-D5B531A28A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885685" y="6266997"/>
            <a:ext cx="46230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GB" sz="60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364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Horizontal Window_Pacific Blue">
    <p:bg>
      <p:bgPr>
        <a:gradFill>
          <a:gsLst>
            <a:gs pos="100000">
              <a:srgbClr val="ACEAFF"/>
            </a:gs>
            <a:gs pos="0">
              <a:schemeClr val="accent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96C774-8B31-4EC8-BF6C-ACF71C2F0C15}"/>
              </a:ext>
            </a:extLst>
          </p:cNvPr>
          <p:cNvSpPr>
            <a:spLocks noChangeAspect="1"/>
          </p:cNvSpPr>
          <p:nvPr userDrawn="1"/>
        </p:nvSpPr>
        <p:spPr>
          <a:xfrm>
            <a:off x="3405716" y="371311"/>
            <a:ext cx="7794097" cy="5414065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672180" y="4710484"/>
            <a:ext cx="7260639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A9E5DDB-2262-4657-AA4F-9CE87AA83B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71123" y="636808"/>
            <a:ext cx="7260639" cy="3950972"/>
          </a:xfrm>
        </p:spPr>
        <p:txBody>
          <a:bodyPr/>
          <a:lstStyle>
            <a:lvl1pPr>
              <a:defRPr lang="en-GB" sz="66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Title slide text only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F2B47DB-768D-47AE-9D19-E74198AD42C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3FF077D2-42FF-44F0-982F-2472A12AD488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3672180" y="5791573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tx2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696475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79D65585-570B-4F7D-B4BC-0F7CFAF52BAF}"/>
              </a:ext>
            </a:extLst>
          </p:cNvPr>
          <p:cNvSpPr>
            <a:spLocks noChangeAspect="1"/>
          </p:cNvSpPr>
          <p:nvPr userDrawn="1"/>
        </p:nvSpPr>
        <p:spPr>
          <a:xfrm>
            <a:off x="998476" y="971550"/>
            <a:ext cx="7061787" cy="4905375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07C0B89-7E09-423B-A068-1AF6A41E8C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860" y="2398601"/>
            <a:ext cx="5252400" cy="2367199"/>
          </a:xfrm>
          <a:noFill/>
        </p:spPr>
        <p:txBody>
          <a:bodyPr lIns="0" tIns="0" rIns="0" bIns="0" anchor="t" anchorCtr="0"/>
          <a:lstStyle>
            <a:lvl1pPr algn="l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BE67C5C-769B-4AEA-A1B7-EFD4A3AA23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89860" y="5046651"/>
            <a:ext cx="5252400" cy="507831"/>
          </a:xfrm>
        </p:spPr>
        <p:txBody>
          <a:bodyPr wrap="square" anchor="b">
            <a:sp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8B0BD-68A6-4AD8-A640-99B893F063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89860" y="1140069"/>
            <a:ext cx="1082675" cy="812530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 lang="en-US" sz="6600" kern="120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3869611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bg>
      <p:bgPr>
        <a:gradFill flip="none" rotWithShape="1">
          <a:gsLst>
            <a:gs pos="0">
              <a:schemeClr val="accent5"/>
            </a:gs>
            <a:gs pos="100000">
              <a:schemeClr val="accent1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AF31653-DA95-4567-9106-71E1E49BA627}"/>
              </a:ext>
            </a:extLst>
          </p:cNvPr>
          <p:cNvSpPr>
            <a:spLocks noChangeAspect="1"/>
          </p:cNvSpPr>
          <p:nvPr userDrawn="1"/>
        </p:nvSpPr>
        <p:spPr>
          <a:xfrm>
            <a:off x="998476" y="971550"/>
            <a:ext cx="7061787" cy="4905375"/>
          </a:xfrm>
          <a:prstGeom prst="rect">
            <a:avLst/>
          </a:prstGeom>
          <a:gradFill>
            <a:gsLst>
              <a:gs pos="100000">
                <a:srgbClr val="ACEAFF"/>
              </a:gs>
              <a:gs pos="0">
                <a:schemeClr val="accent4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60" name="Text Placeholder 3">
            <a:extLst>
              <a:ext uri="{FF2B5EF4-FFF2-40B4-BE49-F238E27FC236}">
                <a16:creationId xmlns:a16="http://schemas.microsoft.com/office/drawing/2014/main" id="{2925CE2F-8945-49DE-BCC2-8BCACF480E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9860" y="5046651"/>
            <a:ext cx="5252400" cy="507831"/>
          </a:xfrm>
        </p:spPr>
        <p:txBody>
          <a:bodyPr wrap="square" anchor="b">
            <a:sp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  <a:lvl2pPr>
              <a:defRPr sz="1400">
                <a:solidFill>
                  <a:schemeClr val="accent2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61" name="Text Placeholder 3">
            <a:extLst>
              <a:ext uri="{FF2B5EF4-FFF2-40B4-BE49-F238E27FC236}">
                <a16:creationId xmlns:a16="http://schemas.microsoft.com/office/drawing/2014/main" id="{C346F2F1-AF73-4284-8702-745152AF5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89860" y="1140069"/>
            <a:ext cx="1082675" cy="812530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 lang="en-US" sz="6600" kern="1200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07C0B89-7E09-423B-A068-1AF6A41E8C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860" y="2398601"/>
            <a:ext cx="5252400" cy="2367199"/>
          </a:xfrm>
          <a:noFill/>
        </p:spPr>
        <p:txBody>
          <a:bodyPr lIns="0" tIns="0" rIns="0" bIns="0" anchor="t" anchorCtr="0"/>
          <a:lstStyle>
            <a:lvl1pPr algn="l">
              <a:defRPr sz="8000" baseline="0">
                <a:solidFill>
                  <a:schemeClr val="accent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6639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A87A788-0BF5-4419-BCFC-809F6D2E93AA}"/>
              </a:ext>
            </a:extLst>
          </p:cNvPr>
          <p:cNvSpPr>
            <a:spLocks noChangeAspect="1"/>
          </p:cNvSpPr>
          <p:nvPr userDrawn="1"/>
        </p:nvSpPr>
        <p:spPr>
          <a:xfrm>
            <a:off x="998476" y="971550"/>
            <a:ext cx="7061787" cy="4905375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rgbClr val="ACEAFF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07C0B89-7E09-423B-A068-1AF6A41E8C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860" y="2398601"/>
            <a:ext cx="5252400" cy="2367199"/>
          </a:xfrm>
          <a:noFill/>
        </p:spPr>
        <p:txBody>
          <a:bodyPr lIns="0" tIns="0" rIns="0" bIns="0" anchor="t" anchorCtr="0"/>
          <a:lstStyle>
            <a:lvl1pPr algn="l">
              <a:defRPr sz="8000" baseline="0">
                <a:solidFill>
                  <a:schemeClr val="accent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0" name="Text Placeholder 3">
            <a:extLst>
              <a:ext uri="{FF2B5EF4-FFF2-40B4-BE49-F238E27FC236}">
                <a16:creationId xmlns:a16="http://schemas.microsoft.com/office/drawing/2014/main" id="{5F7723F4-8321-43A3-962F-3DEEE5C6DE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9860" y="5046651"/>
            <a:ext cx="5252400" cy="507831"/>
          </a:xfrm>
        </p:spPr>
        <p:txBody>
          <a:bodyPr wrap="square" anchor="b">
            <a:sp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  <a:lvl2pPr>
              <a:defRPr sz="1400">
                <a:solidFill>
                  <a:schemeClr val="accent2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61" name="Text Placeholder 3">
            <a:extLst>
              <a:ext uri="{FF2B5EF4-FFF2-40B4-BE49-F238E27FC236}">
                <a16:creationId xmlns:a16="http://schemas.microsoft.com/office/drawing/2014/main" id="{17B18B8B-EB09-48D8-AC31-3A9DFAC0B7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89860" y="1140069"/>
            <a:ext cx="1082675" cy="812530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 lang="en-US" sz="6600" kern="1200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69760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dark Gradient">
    <p:bg>
      <p:bgPr>
        <a:gradFill>
          <a:gsLst>
            <a:gs pos="100000">
              <a:schemeClr val="accent1"/>
            </a:gs>
            <a:gs pos="0">
              <a:schemeClr val="accent5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1E9CC-2A2B-4C75-8522-60824F3AC7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89012" y="3702050"/>
            <a:ext cx="6660000" cy="1843088"/>
          </a:xfrm>
        </p:spPr>
        <p:txBody>
          <a:bodyPr anchor="b"/>
          <a:lstStyle>
            <a:lvl1pPr>
              <a:spcAft>
                <a:spcPts val="1000"/>
              </a:spcAft>
              <a:defRPr sz="900" b="0">
                <a:solidFill>
                  <a:schemeClr val="bg1"/>
                </a:solidFill>
              </a:defRPr>
            </a:lvl1pPr>
            <a:lvl2pPr>
              <a:spcAft>
                <a:spcPts val="1000"/>
              </a:spcAft>
              <a:defRPr sz="900" b="0">
                <a:solidFill>
                  <a:schemeClr val="bg1"/>
                </a:solidFill>
              </a:defRPr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8E01CBC1-FC71-43BD-845D-21EEEFA256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9012" y="3351965"/>
            <a:ext cx="241173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bg1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935A1578-15A7-4FE7-8BC2-3ADC725AE7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EA134B0B-D7AF-4F28-DF78-4E035BD3B799}"/>
              </a:ext>
            </a:extLst>
          </p:cNvPr>
          <p:cNvGrpSpPr/>
          <p:nvPr userDrawn="1"/>
        </p:nvGrpSpPr>
        <p:grpSpPr>
          <a:xfrm>
            <a:off x="998476" y="2881529"/>
            <a:ext cx="2023200" cy="367957"/>
            <a:chOff x="758764" y="2673451"/>
            <a:chExt cx="2023200" cy="367957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A32731AE-B557-7FB9-419F-0F0337DBEF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764" y="2676197"/>
              <a:ext cx="360000" cy="360000"/>
            </a:xfrm>
            <a:prstGeom prst="rect">
              <a:avLst/>
            </a:prstGeom>
          </p:spPr>
        </p:pic>
        <p:sp>
          <p:nvSpPr>
            <p:cNvPr id="7" name="Rectangle 33">
              <a:extLst>
                <a:ext uri="{FF2B5EF4-FFF2-40B4-BE49-F238E27FC236}">
                  <a16:creationId xmlns:a16="http://schemas.microsoft.com/office/drawing/2014/main" id="{BC92B6E1-64C5-D2E8-2013-497121E5C781}"/>
                </a:ext>
              </a:extLst>
            </p:cNvPr>
            <p:cNvSpPr/>
            <p:nvPr userDrawn="1"/>
          </p:nvSpPr>
          <p:spPr>
            <a:xfrm>
              <a:off x="1202238" y="2710499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dirty="0">
                <a:solidFill>
                  <a:schemeClr val="tx2"/>
                </a:solidFill>
              </a:endParaRPr>
            </a:p>
          </p:txBody>
        </p:sp>
        <p:sp>
          <p:nvSpPr>
            <p:cNvPr id="8" name="Rectangle 34">
              <a:extLst>
                <a:ext uri="{FF2B5EF4-FFF2-40B4-BE49-F238E27FC236}">
                  <a16:creationId xmlns:a16="http://schemas.microsoft.com/office/drawing/2014/main" id="{A7E086A9-4240-3D2F-0018-C99CB9731EB5}"/>
                </a:ext>
              </a:extLst>
            </p:cNvPr>
            <p:cNvSpPr/>
            <p:nvPr userDrawn="1"/>
          </p:nvSpPr>
          <p:spPr>
            <a:xfrm>
              <a:off x="1638132" y="2710499"/>
              <a:ext cx="281156" cy="3229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dirty="0">
                <a:solidFill>
                  <a:schemeClr val="tx2"/>
                </a:solidFill>
              </a:endParaRPr>
            </a:p>
          </p:txBody>
        </p:sp>
        <p:sp>
          <p:nvSpPr>
            <p:cNvPr id="11" name="Rectangle 35">
              <a:extLst>
                <a:ext uri="{FF2B5EF4-FFF2-40B4-BE49-F238E27FC236}">
                  <a16:creationId xmlns:a16="http://schemas.microsoft.com/office/drawing/2014/main" id="{22F6A00F-BE13-DE1A-0C0E-F20B7A6425B8}"/>
                </a:ext>
              </a:extLst>
            </p:cNvPr>
            <p:cNvSpPr/>
            <p:nvPr userDrawn="1"/>
          </p:nvSpPr>
          <p:spPr>
            <a:xfrm>
              <a:off x="2449564" y="2716095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dirty="0">
                <a:solidFill>
                  <a:schemeClr val="tx2"/>
                </a:solidFill>
              </a:endParaRPr>
            </a:p>
          </p:txBody>
        </p:sp>
        <p:pic>
          <p:nvPicPr>
            <p:cNvPr id="19" name="Picture 37">
              <a:extLst>
                <a:ext uri="{FF2B5EF4-FFF2-40B4-BE49-F238E27FC236}">
                  <a16:creationId xmlns:a16="http://schemas.microsoft.com/office/drawing/2014/main" id="{B7FF2F46-3C13-3A66-C07F-FA734A7C50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3238" y="2673451"/>
              <a:ext cx="360000" cy="360000"/>
            </a:xfrm>
            <a:prstGeom prst="rect">
              <a:avLst/>
            </a:prstGeom>
          </p:spPr>
        </p:pic>
        <p:pic>
          <p:nvPicPr>
            <p:cNvPr id="20" name="Picture 38" descr="Icon&#10;&#10;Description automatically generated">
              <a:extLst>
                <a:ext uri="{FF2B5EF4-FFF2-40B4-BE49-F238E27FC236}">
                  <a16:creationId xmlns:a16="http://schemas.microsoft.com/office/drawing/2014/main" id="{0A3C0FCD-7027-5D70-CADE-2047741CB8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624" y="2673451"/>
              <a:ext cx="359648" cy="360000"/>
            </a:xfrm>
            <a:prstGeom prst="rect">
              <a:avLst/>
            </a:prstGeom>
          </p:spPr>
        </p:pic>
        <p:pic>
          <p:nvPicPr>
            <p:cNvPr id="21" name="Picture 39" descr="Logo&#10;&#10;Description automatically generated">
              <a:extLst>
                <a:ext uri="{FF2B5EF4-FFF2-40B4-BE49-F238E27FC236}">
                  <a16:creationId xmlns:a16="http://schemas.microsoft.com/office/drawing/2014/main" id="{DBEE66BE-07A3-F2BE-9E15-D9E6DEEDD8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4638" y="2681408"/>
              <a:ext cx="360000" cy="360000"/>
            </a:xfrm>
            <a:prstGeom prst="rect">
              <a:avLst/>
            </a:prstGeom>
          </p:spPr>
        </p:pic>
        <p:pic>
          <p:nvPicPr>
            <p:cNvPr id="22" name="Picture 41" descr="Icon&#10;&#10;Description automatically generated">
              <a:extLst>
                <a:ext uri="{FF2B5EF4-FFF2-40B4-BE49-F238E27FC236}">
                  <a16:creationId xmlns:a16="http://schemas.microsoft.com/office/drawing/2014/main" id="{810AFA27-DBCB-0424-79F9-73D340D590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1964" y="2673451"/>
              <a:ext cx="360000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72736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light gradient">
    <p:bg>
      <p:bgPr>
        <a:gradFill>
          <a:gsLst>
            <a:gs pos="100000">
              <a:srgbClr val="ACEAFF"/>
            </a:gs>
            <a:gs pos="0">
              <a:schemeClr val="accent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1EDEE815-E2C5-F5ED-EA67-63FA5D0A41E5}"/>
              </a:ext>
            </a:extLst>
          </p:cNvPr>
          <p:cNvGrpSpPr/>
          <p:nvPr userDrawn="1"/>
        </p:nvGrpSpPr>
        <p:grpSpPr>
          <a:xfrm>
            <a:off x="998476" y="2881529"/>
            <a:ext cx="2023200" cy="367957"/>
            <a:chOff x="758764" y="2673451"/>
            <a:chExt cx="2023200" cy="367957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46B9DA6C-F970-3E98-4E96-E63E597699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764" y="2676197"/>
              <a:ext cx="360000" cy="360000"/>
            </a:xfrm>
            <a:prstGeom prst="rect">
              <a:avLst/>
            </a:prstGeom>
          </p:spPr>
        </p:pic>
        <p:sp>
          <p:nvSpPr>
            <p:cNvPr id="4" name="Rectangle 33">
              <a:extLst>
                <a:ext uri="{FF2B5EF4-FFF2-40B4-BE49-F238E27FC236}">
                  <a16:creationId xmlns:a16="http://schemas.microsoft.com/office/drawing/2014/main" id="{C48AF7AA-2323-4E05-B7FE-1B766F9A3BF6}"/>
                </a:ext>
              </a:extLst>
            </p:cNvPr>
            <p:cNvSpPr/>
            <p:nvPr userDrawn="1"/>
          </p:nvSpPr>
          <p:spPr>
            <a:xfrm>
              <a:off x="1202238" y="2710499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dirty="0">
                <a:solidFill>
                  <a:schemeClr val="tx2"/>
                </a:solidFill>
              </a:endParaRPr>
            </a:p>
          </p:txBody>
        </p:sp>
        <p:sp>
          <p:nvSpPr>
            <p:cNvPr id="5" name="Rectangle 34">
              <a:extLst>
                <a:ext uri="{FF2B5EF4-FFF2-40B4-BE49-F238E27FC236}">
                  <a16:creationId xmlns:a16="http://schemas.microsoft.com/office/drawing/2014/main" id="{CFC7802C-1EDC-4B64-B608-F59CDA55C17D}"/>
                </a:ext>
              </a:extLst>
            </p:cNvPr>
            <p:cNvSpPr/>
            <p:nvPr userDrawn="1"/>
          </p:nvSpPr>
          <p:spPr>
            <a:xfrm>
              <a:off x="1638132" y="2710499"/>
              <a:ext cx="281156" cy="3229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dirty="0">
                <a:solidFill>
                  <a:schemeClr val="tx2"/>
                </a:solidFill>
              </a:endParaRPr>
            </a:p>
          </p:txBody>
        </p:sp>
        <p:sp>
          <p:nvSpPr>
            <p:cNvPr id="6" name="Rectangle 35">
              <a:extLst>
                <a:ext uri="{FF2B5EF4-FFF2-40B4-BE49-F238E27FC236}">
                  <a16:creationId xmlns:a16="http://schemas.microsoft.com/office/drawing/2014/main" id="{90FECBAF-CC9D-453B-BC2D-6EA886A5E5C6}"/>
                </a:ext>
              </a:extLst>
            </p:cNvPr>
            <p:cNvSpPr/>
            <p:nvPr userDrawn="1"/>
          </p:nvSpPr>
          <p:spPr>
            <a:xfrm>
              <a:off x="2449564" y="2716095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dirty="0">
                <a:solidFill>
                  <a:schemeClr val="tx2"/>
                </a:solidFill>
              </a:endParaRPr>
            </a:p>
          </p:txBody>
        </p:sp>
        <p:pic>
          <p:nvPicPr>
            <p:cNvPr id="7" name="Picture 37">
              <a:extLst>
                <a:ext uri="{FF2B5EF4-FFF2-40B4-BE49-F238E27FC236}">
                  <a16:creationId xmlns:a16="http://schemas.microsoft.com/office/drawing/2014/main" id="{626BC3BC-0FF0-4B64-A515-849E92F05B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3238" y="2673451"/>
              <a:ext cx="360000" cy="360000"/>
            </a:xfrm>
            <a:prstGeom prst="rect">
              <a:avLst/>
            </a:prstGeom>
          </p:spPr>
        </p:pic>
        <p:pic>
          <p:nvPicPr>
            <p:cNvPr id="8" name="Picture 38" descr="Icon&#10;&#10;Description automatically generated">
              <a:extLst>
                <a:ext uri="{FF2B5EF4-FFF2-40B4-BE49-F238E27FC236}">
                  <a16:creationId xmlns:a16="http://schemas.microsoft.com/office/drawing/2014/main" id="{991803D8-89D9-4F6E-8703-13BDCEDB1E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624" y="2673451"/>
              <a:ext cx="359648" cy="360000"/>
            </a:xfrm>
            <a:prstGeom prst="rect">
              <a:avLst/>
            </a:prstGeom>
          </p:spPr>
        </p:pic>
        <p:pic>
          <p:nvPicPr>
            <p:cNvPr id="9" name="Picture 39" descr="Logo&#10;&#10;Description automatically generated">
              <a:extLst>
                <a:ext uri="{FF2B5EF4-FFF2-40B4-BE49-F238E27FC236}">
                  <a16:creationId xmlns:a16="http://schemas.microsoft.com/office/drawing/2014/main" id="{86CA3C48-34BF-4C7B-8A42-4AAD74D77C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4638" y="2681408"/>
              <a:ext cx="360000" cy="360000"/>
            </a:xfrm>
            <a:prstGeom prst="rect">
              <a:avLst/>
            </a:prstGeom>
          </p:spPr>
        </p:pic>
        <p:pic>
          <p:nvPicPr>
            <p:cNvPr id="10" name="Picture 41" descr="Icon&#10;&#10;Description automatically generated">
              <a:extLst>
                <a:ext uri="{FF2B5EF4-FFF2-40B4-BE49-F238E27FC236}">
                  <a16:creationId xmlns:a16="http://schemas.microsoft.com/office/drawing/2014/main" id="{4DBBF1BF-CC7E-4A07-B330-E94D9D3323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1964" y="2673451"/>
              <a:ext cx="360000" cy="360000"/>
            </a:xfrm>
            <a:prstGeom prst="rect">
              <a:avLst/>
            </a:prstGeom>
          </p:spPr>
        </p:pic>
      </p:grp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A835BAAE-8387-4EE5-AB59-6FBE19144C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89012" y="3702050"/>
            <a:ext cx="6660000" cy="1843088"/>
          </a:xfrm>
        </p:spPr>
        <p:txBody>
          <a:bodyPr anchor="b"/>
          <a:lstStyle>
            <a:lvl1pPr>
              <a:spcAft>
                <a:spcPts val="1000"/>
              </a:spcAft>
              <a:defRPr sz="900" b="0">
                <a:solidFill>
                  <a:schemeClr val="accent2"/>
                </a:solidFill>
              </a:defRPr>
            </a:lvl1pPr>
            <a:lvl2pPr>
              <a:spcAft>
                <a:spcPts val="1000"/>
              </a:spcAft>
              <a:defRPr sz="900" b="0">
                <a:solidFill>
                  <a:schemeClr val="accent2"/>
                </a:solidFill>
              </a:defRPr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93B40796-98D9-465A-9944-CCD9D00EE9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9012" y="3351965"/>
            <a:ext cx="241173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accent2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51C6BDD-4F02-45D2-886C-4899A473F7F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150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F5724-C137-47F3-B441-6C1B9714F57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CC0FFF-EDF5-49D0-8C1F-A5D5BA3335B9}"/>
              </a:ext>
            </a:extLst>
          </p:cNvPr>
          <p:cNvSpPr/>
          <p:nvPr userDrawn="1"/>
        </p:nvSpPr>
        <p:spPr>
          <a:xfrm>
            <a:off x="998351" y="2246533"/>
            <a:ext cx="839614" cy="411225"/>
          </a:xfrm>
          <a:prstGeom prst="rect">
            <a:avLst/>
          </a:prstGeom>
          <a:solidFill>
            <a:srgbClr val="1E4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30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73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226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1F4118-D01B-40DD-940F-068338DB15A5}"/>
              </a:ext>
            </a:extLst>
          </p:cNvPr>
          <p:cNvSpPr/>
          <p:nvPr userDrawn="1"/>
        </p:nvSpPr>
        <p:spPr>
          <a:xfrm>
            <a:off x="998351" y="1731971"/>
            <a:ext cx="839614" cy="411225"/>
          </a:xfrm>
          <a:prstGeom prst="rect">
            <a:avLst/>
          </a:prstGeom>
          <a:solidFill>
            <a:srgbClr val="003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0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51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141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97C791-7BB0-4AC9-BDE9-68939F34221B}"/>
              </a:ext>
            </a:extLst>
          </p:cNvPr>
          <p:cNvSpPr/>
          <p:nvPr userDrawn="1"/>
        </p:nvSpPr>
        <p:spPr>
          <a:xfrm>
            <a:off x="998351" y="2761094"/>
            <a:ext cx="839614" cy="411225"/>
          </a:xfrm>
          <a:prstGeom prst="rect">
            <a:avLst/>
          </a:prstGeom>
          <a:solidFill>
            <a:srgbClr val="0C2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12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35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60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693543-F502-48B0-9E65-053408E60BF0}"/>
              </a:ext>
            </a:extLst>
          </p:cNvPr>
          <p:cNvSpPr/>
          <p:nvPr userDrawn="1"/>
        </p:nvSpPr>
        <p:spPr>
          <a:xfrm>
            <a:off x="998351" y="3275656"/>
            <a:ext cx="839614" cy="411225"/>
          </a:xfrm>
          <a:prstGeom prst="rect">
            <a:avLst/>
          </a:prstGeom>
          <a:solidFill>
            <a:srgbClr val="ACE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172</a:t>
            </a:r>
          </a:p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234</a:t>
            </a:r>
          </a:p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255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309040-9C95-48FE-AA99-4757E8328519}"/>
              </a:ext>
            </a:extLst>
          </p:cNvPr>
          <p:cNvSpPr/>
          <p:nvPr userDrawn="1"/>
        </p:nvSpPr>
        <p:spPr>
          <a:xfrm>
            <a:off x="2992848" y="1732478"/>
            <a:ext cx="839614" cy="411225"/>
          </a:xfrm>
          <a:prstGeom prst="rect">
            <a:avLst/>
          </a:prstGeom>
          <a:solidFill>
            <a:srgbClr val="76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118</a:t>
            </a:r>
          </a:p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210</a:t>
            </a:r>
          </a:p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255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897B22-3CA8-4621-8A3B-B9D2E3D07988}"/>
              </a:ext>
            </a:extLst>
          </p:cNvPr>
          <p:cNvSpPr txBox="1"/>
          <p:nvPr userDrawn="1"/>
        </p:nvSpPr>
        <p:spPr>
          <a:xfrm>
            <a:off x="983882" y="1330325"/>
            <a:ext cx="136404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000" b="1" dirty="0">
                <a:solidFill>
                  <a:sysClr val="windowText" lastClr="000000"/>
                </a:solidFill>
              </a:rPr>
              <a:t>Primary Colors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453D312-00EF-44B5-9D91-290BE0E19654}"/>
              </a:ext>
            </a:extLst>
          </p:cNvPr>
          <p:cNvSpPr/>
          <p:nvPr userDrawn="1"/>
        </p:nvSpPr>
        <p:spPr>
          <a:xfrm>
            <a:off x="998351" y="3786711"/>
            <a:ext cx="839614" cy="411225"/>
          </a:xfrm>
          <a:prstGeom prst="rect">
            <a:avLst/>
          </a:prstGeom>
          <a:solidFill>
            <a:srgbClr val="00B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0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184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245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8D98991-520C-4FD6-8B23-8732995E56B1}"/>
              </a:ext>
            </a:extLst>
          </p:cNvPr>
          <p:cNvSpPr/>
          <p:nvPr userDrawn="1"/>
        </p:nvSpPr>
        <p:spPr>
          <a:xfrm>
            <a:off x="998351" y="4301271"/>
            <a:ext cx="839614" cy="411225"/>
          </a:xfrm>
          <a:prstGeom prst="rect">
            <a:avLst/>
          </a:prstGeom>
          <a:solidFill>
            <a:srgbClr val="7213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114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19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234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FA38B4C-5B80-413E-B283-1F1ADBFD09CD}"/>
              </a:ext>
            </a:extLst>
          </p:cNvPr>
          <p:cNvSpPr/>
          <p:nvPr userDrawn="1"/>
        </p:nvSpPr>
        <p:spPr>
          <a:xfrm>
            <a:off x="998351" y="4809439"/>
            <a:ext cx="839614" cy="411225"/>
          </a:xfrm>
          <a:prstGeom prst="rect">
            <a:avLst/>
          </a:prstGeom>
          <a:solidFill>
            <a:srgbClr val="FD34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253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52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156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07E492-5EF0-4085-AA14-90D280B1DF69}"/>
              </a:ext>
            </a:extLst>
          </p:cNvPr>
          <p:cNvSpPr txBox="1"/>
          <p:nvPr userDrawn="1"/>
        </p:nvSpPr>
        <p:spPr>
          <a:xfrm>
            <a:off x="1921682" y="2852903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Dark Blue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8A2D81-3A9C-47D3-8174-874F601607DC}"/>
              </a:ext>
            </a:extLst>
          </p:cNvPr>
          <p:cNvSpPr txBox="1"/>
          <p:nvPr userDrawn="1"/>
        </p:nvSpPr>
        <p:spPr>
          <a:xfrm>
            <a:off x="1921682" y="1830789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KPMG blue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791116-D184-4C43-9C1C-30181CDF0E84}"/>
              </a:ext>
            </a:extLst>
          </p:cNvPr>
          <p:cNvSpPr txBox="1"/>
          <p:nvPr userDrawn="1"/>
        </p:nvSpPr>
        <p:spPr>
          <a:xfrm>
            <a:off x="1921682" y="3363960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Light Blue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430D78-5EDB-481E-BB6D-67D8689BCE11}"/>
              </a:ext>
            </a:extLst>
          </p:cNvPr>
          <p:cNvSpPr txBox="1"/>
          <p:nvPr userDrawn="1"/>
        </p:nvSpPr>
        <p:spPr>
          <a:xfrm>
            <a:off x="3916179" y="1817279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Blue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2EE987-0425-4CD8-B75D-E3E8F8C2096D}"/>
              </a:ext>
            </a:extLst>
          </p:cNvPr>
          <p:cNvSpPr txBox="1"/>
          <p:nvPr userDrawn="1"/>
        </p:nvSpPr>
        <p:spPr>
          <a:xfrm>
            <a:off x="1921682" y="2341846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Cobalt Blue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B01B4DF-404A-4544-B313-2720FCBDD0B4}"/>
              </a:ext>
            </a:extLst>
          </p:cNvPr>
          <p:cNvSpPr txBox="1"/>
          <p:nvPr userDrawn="1"/>
        </p:nvSpPr>
        <p:spPr>
          <a:xfrm>
            <a:off x="1921682" y="3874401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Pacific Blue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6DFA940-4699-43CF-A21A-AE4227704697}"/>
              </a:ext>
            </a:extLst>
          </p:cNvPr>
          <p:cNvSpPr txBox="1"/>
          <p:nvPr userDrawn="1"/>
        </p:nvSpPr>
        <p:spPr>
          <a:xfrm>
            <a:off x="1921682" y="4385458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Purple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A40265-6498-4E16-877D-6BC9A8CE7DCA}"/>
              </a:ext>
            </a:extLst>
          </p:cNvPr>
          <p:cNvSpPr txBox="1"/>
          <p:nvPr userDrawn="1"/>
        </p:nvSpPr>
        <p:spPr>
          <a:xfrm>
            <a:off x="1921682" y="4896518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Pink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B6D9AD-8E94-4A62-B92C-C973F5486E37}"/>
              </a:ext>
            </a:extLst>
          </p:cNvPr>
          <p:cNvSpPr/>
          <p:nvPr userDrawn="1"/>
        </p:nvSpPr>
        <p:spPr>
          <a:xfrm>
            <a:off x="2999643" y="2243028"/>
            <a:ext cx="839614" cy="411225"/>
          </a:xfrm>
          <a:prstGeom prst="rect">
            <a:avLst/>
          </a:prstGeom>
          <a:solidFill>
            <a:srgbClr val="510D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81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13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188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377AFC-4BDC-44AC-80A6-06A9503B868A}"/>
              </a:ext>
            </a:extLst>
          </p:cNvPr>
          <p:cNvSpPr/>
          <p:nvPr userDrawn="1"/>
        </p:nvSpPr>
        <p:spPr>
          <a:xfrm>
            <a:off x="2999643" y="2757590"/>
            <a:ext cx="839614" cy="411225"/>
          </a:xfrm>
          <a:prstGeom prst="rect">
            <a:avLst/>
          </a:prstGeom>
          <a:solidFill>
            <a:srgbClr val="B49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180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151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255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231EB6-12A0-47AA-88B0-D248845383EA}"/>
              </a:ext>
            </a:extLst>
          </p:cNvPr>
          <p:cNvSpPr txBox="1"/>
          <p:nvPr userDrawn="1"/>
        </p:nvSpPr>
        <p:spPr>
          <a:xfrm>
            <a:off x="2992848" y="1330325"/>
            <a:ext cx="194634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000" b="1" dirty="0">
                <a:solidFill>
                  <a:sysClr val="windowText" lastClr="000000"/>
                </a:solidFill>
              </a:rPr>
              <a:t>Accent Colors for Infographics and charts only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B8F1FC7-CA8A-485A-9440-4EA69DF44F1B}"/>
              </a:ext>
            </a:extLst>
          </p:cNvPr>
          <p:cNvSpPr/>
          <p:nvPr userDrawn="1"/>
        </p:nvSpPr>
        <p:spPr>
          <a:xfrm>
            <a:off x="2999643" y="3272151"/>
            <a:ext cx="839614" cy="411225"/>
          </a:xfrm>
          <a:prstGeom prst="rect">
            <a:avLst/>
          </a:prstGeom>
          <a:solidFill>
            <a:srgbClr val="AB0D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171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13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130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F4DC1F0-F2DB-41DC-B843-C645575C978D}"/>
              </a:ext>
            </a:extLst>
          </p:cNvPr>
          <p:cNvSpPr/>
          <p:nvPr userDrawn="1"/>
        </p:nvSpPr>
        <p:spPr>
          <a:xfrm>
            <a:off x="2999643" y="3786713"/>
            <a:ext cx="839614" cy="411225"/>
          </a:xfrm>
          <a:prstGeom prst="rect">
            <a:avLst/>
          </a:prstGeom>
          <a:solidFill>
            <a:srgbClr val="FFA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255</a:t>
            </a:r>
          </a:p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163</a:t>
            </a:r>
          </a:p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218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FDCCC15-7DDA-4C27-A66A-86FEF3CE0FDB}"/>
              </a:ext>
            </a:extLst>
          </p:cNvPr>
          <p:cNvSpPr/>
          <p:nvPr userDrawn="1"/>
        </p:nvSpPr>
        <p:spPr>
          <a:xfrm>
            <a:off x="2999643" y="4301273"/>
            <a:ext cx="839614" cy="411225"/>
          </a:xfrm>
          <a:prstGeom prst="rect">
            <a:avLst/>
          </a:prstGeom>
          <a:solidFill>
            <a:srgbClr val="098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9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142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126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6A7B705-A81A-45EE-B7F8-A08C39775723}"/>
              </a:ext>
            </a:extLst>
          </p:cNvPr>
          <p:cNvSpPr/>
          <p:nvPr userDrawn="1"/>
        </p:nvSpPr>
        <p:spPr>
          <a:xfrm>
            <a:off x="2999643" y="4809441"/>
            <a:ext cx="839614" cy="411225"/>
          </a:xfrm>
          <a:prstGeom prst="rect">
            <a:avLst/>
          </a:prstGeom>
          <a:solidFill>
            <a:srgbClr val="00C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0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192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174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0C56EF7-AC83-449B-8CC3-F1D314081B92}"/>
              </a:ext>
            </a:extLst>
          </p:cNvPr>
          <p:cNvSpPr/>
          <p:nvPr userDrawn="1"/>
        </p:nvSpPr>
        <p:spPr>
          <a:xfrm>
            <a:off x="2999643" y="5324001"/>
            <a:ext cx="839614" cy="411225"/>
          </a:xfrm>
          <a:prstGeom prst="rect">
            <a:avLst/>
          </a:prstGeom>
          <a:solidFill>
            <a:srgbClr val="63EB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accent3"/>
                </a:solidFill>
              </a:rPr>
              <a:t>99</a:t>
            </a:r>
          </a:p>
          <a:p>
            <a:pPr algn="ctr"/>
            <a:r>
              <a:rPr lang="en-GB" sz="800" dirty="0">
                <a:solidFill>
                  <a:schemeClr val="accent3"/>
                </a:solidFill>
              </a:rPr>
              <a:t>235</a:t>
            </a:r>
          </a:p>
          <a:p>
            <a:pPr algn="ctr"/>
            <a:r>
              <a:rPr lang="en-GB" sz="800" dirty="0">
                <a:solidFill>
                  <a:schemeClr val="accent3"/>
                </a:solidFill>
              </a:rPr>
              <a:t>218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4556660-1591-47B1-B18E-F2FCE5FDCA50}"/>
              </a:ext>
            </a:extLst>
          </p:cNvPr>
          <p:cNvGrpSpPr/>
          <p:nvPr userDrawn="1"/>
        </p:nvGrpSpPr>
        <p:grpSpPr>
          <a:xfrm>
            <a:off x="3971416" y="2341846"/>
            <a:ext cx="1253995" cy="3303408"/>
            <a:chOff x="2169429" y="1756308"/>
            <a:chExt cx="2286000" cy="330340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1242448-F6EA-445E-86F6-56F1F6B8DCA0}"/>
                </a:ext>
              </a:extLst>
            </p:cNvPr>
            <p:cNvSpPr txBox="1"/>
            <p:nvPr userDrawn="1"/>
          </p:nvSpPr>
          <p:spPr>
            <a:xfrm>
              <a:off x="2169429" y="2778422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 dirty="0"/>
                <a:t>Dark Pink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9F2D96E-0391-44D3-9D85-C49CD2682224}"/>
                </a:ext>
              </a:extLst>
            </p:cNvPr>
            <p:cNvSpPr txBox="1"/>
            <p:nvPr userDrawn="1"/>
          </p:nvSpPr>
          <p:spPr>
            <a:xfrm>
              <a:off x="2169429" y="1756308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 dirty="0"/>
                <a:t>Dark Purple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12A9094-C141-4137-91C8-07CDF0270449}"/>
                </a:ext>
              </a:extLst>
            </p:cNvPr>
            <p:cNvSpPr txBox="1"/>
            <p:nvPr userDrawn="1"/>
          </p:nvSpPr>
          <p:spPr>
            <a:xfrm>
              <a:off x="2169429" y="3289479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 dirty="0"/>
                <a:t>Light Pink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455B7B5-73DE-46AF-B400-88997B50AD80}"/>
                </a:ext>
              </a:extLst>
            </p:cNvPr>
            <p:cNvSpPr txBox="1"/>
            <p:nvPr userDrawn="1"/>
          </p:nvSpPr>
          <p:spPr>
            <a:xfrm>
              <a:off x="2169429" y="3800536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 dirty="0"/>
                <a:t>Dark Green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B4C4881-6213-41A5-AC03-CCE78498A9AE}"/>
                </a:ext>
              </a:extLst>
            </p:cNvPr>
            <p:cNvSpPr txBox="1"/>
            <p:nvPr userDrawn="1"/>
          </p:nvSpPr>
          <p:spPr>
            <a:xfrm>
              <a:off x="2169429" y="2267365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 dirty="0"/>
                <a:t>Light Purple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40387EA-5FDE-4F6F-BAF2-604549CCD0F0}"/>
                </a:ext>
              </a:extLst>
            </p:cNvPr>
            <p:cNvSpPr txBox="1"/>
            <p:nvPr userDrawn="1"/>
          </p:nvSpPr>
          <p:spPr>
            <a:xfrm>
              <a:off x="2169429" y="4311593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 dirty="0"/>
                <a:t>Green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92671DE-F6BD-48CB-B11C-208DD1F1CCB3}"/>
                </a:ext>
              </a:extLst>
            </p:cNvPr>
            <p:cNvSpPr txBox="1"/>
            <p:nvPr userDrawn="1"/>
          </p:nvSpPr>
          <p:spPr>
            <a:xfrm>
              <a:off x="2169429" y="4822650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 dirty="0"/>
                <a:t>Light Green</a:t>
              </a:r>
            </a:p>
          </p:txBody>
        </p: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35C7B945-9627-4D94-B008-C987FEA96972}"/>
              </a:ext>
            </a:extLst>
          </p:cNvPr>
          <p:cNvSpPr/>
          <p:nvPr userDrawn="1"/>
        </p:nvSpPr>
        <p:spPr>
          <a:xfrm>
            <a:off x="5232206" y="1731971"/>
            <a:ext cx="839614" cy="41122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51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51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51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EB1F170-4966-4AAF-ABAA-3D2A0369F7FA}"/>
              </a:ext>
            </a:extLst>
          </p:cNvPr>
          <p:cNvSpPr/>
          <p:nvPr userDrawn="1"/>
        </p:nvSpPr>
        <p:spPr>
          <a:xfrm>
            <a:off x="5232206" y="2246533"/>
            <a:ext cx="839614" cy="411225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102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102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102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102</a:t>
            </a:r>
          </a:p>
          <a:p>
            <a:pPr algn="ctr"/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033C2B2-E4D1-4420-8509-EC1E2C80321F}"/>
              </a:ext>
            </a:extLst>
          </p:cNvPr>
          <p:cNvSpPr txBox="1"/>
          <p:nvPr userDrawn="1"/>
        </p:nvSpPr>
        <p:spPr>
          <a:xfrm>
            <a:off x="5225411" y="1330325"/>
            <a:ext cx="154522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000" b="1" dirty="0">
                <a:solidFill>
                  <a:sysClr val="windowText" lastClr="000000"/>
                </a:solidFill>
              </a:rPr>
              <a:t>Neutrals for Infographics and charts only 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BFC6FF0-9D30-4829-A667-26B9E6467077}"/>
              </a:ext>
            </a:extLst>
          </p:cNvPr>
          <p:cNvSpPr/>
          <p:nvPr userDrawn="1"/>
        </p:nvSpPr>
        <p:spPr>
          <a:xfrm>
            <a:off x="5232206" y="2761094"/>
            <a:ext cx="839614" cy="411225"/>
          </a:xfrm>
          <a:prstGeom prst="rect">
            <a:avLst/>
          </a:prstGeom>
          <a:solidFill>
            <a:srgbClr val="9898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152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152</a:t>
            </a:r>
          </a:p>
          <a:p>
            <a:pPr algn="ctr"/>
            <a:r>
              <a:rPr lang="en-GB" sz="800" dirty="0">
                <a:solidFill>
                  <a:schemeClr val="bg1"/>
                </a:solidFill>
              </a:rPr>
              <a:t>152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F40F7A4-A491-46D0-AC78-F38FB368D987}"/>
              </a:ext>
            </a:extLst>
          </p:cNvPr>
          <p:cNvSpPr/>
          <p:nvPr userDrawn="1"/>
        </p:nvSpPr>
        <p:spPr>
          <a:xfrm>
            <a:off x="5232206" y="3275656"/>
            <a:ext cx="839614" cy="411225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178</a:t>
            </a:r>
          </a:p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178</a:t>
            </a:r>
          </a:p>
          <a:p>
            <a:pPr algn="ctr"/>
            <a:r>
              <a:rPr lang="en-GB" sz="800" dirty="0">
                <a:solidFill>
                  <a:sysClr val="windowText" lastClr="000000"/>
                </a:solidFill>
              </a:rPr>
              <a:t>178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22CE48C-CD62-438B-AF1B-E80398CE41CF}"/>
              </a:ext>
            </a:extLst>
          </p:cNvPr>
          <p:cNvSpPr/>
          <p:nvPr userDrawn="1"/>
        </p:nvSpPr>
        <p:spPr>
          <a:xfrm>
            <a:off x="5232206" y="3790216"/>
            <a:ext cx="839614" cy="411225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229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229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229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FA814C9-BD96-4348-B664-2AD4A5DAAB12}"/>
              </a:ext>
            </a:extLst>
          </p:cNvPr>
          <p:cNvSpPr txBox="1"/>
          <p:nvPr userDrawn="1"/>
        </p:nvSpPr>
        <p:spPr>
          <a:xfrm>
            <a:off x="6203979" y="2852903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Grey 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38E8C09-0782-4E70-887B-080A8FC240A9}"/>
              </a:ext>
            </a:extLst>
          </p:cNvPr>
          <p:cNvSpPr txBox="1"/>
          <p:nvPr userDrawn="1"/>
        </p:nvSpPr>
        <p:spPr>
          <a:xfrm>
            <a:off x="6203979" y="1830789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Grey 1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C3E17E9-EAB5-401D-99B5-E01BBCBAAE59}"/>
              </a:ext>
            </a:extLst>
          </p:cNvPr>
          <p:cNvSpPr txBox="1"/>
          <p:nvPr userDrawn="1"/>
        </p:nvSpPr>
        <p:spPr>
          <a:xfrm>
            <a:off x="6203979" y="3363960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Grey 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A95C41B-9591-4042-8AC0-03DBDA91FD18}"/>
              </a:ext>
            </a:extLst>
          </p:cNvPr>
          <p:cNvSpPr txBox="1"/>
          <p:nvPr userDrawn="1"/>
        </p:nvSpPr>
        <p:spPr>
          <a:xfrm>
            <a:off x="6203979" y="3875017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Grey 5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924189F-5F86-46B9-810F-1AF60243011B}"/>
              </a:ext>
            </a:extLst>
          </p:cNvPr>
          <p:cNvSpPr txBox="1"/>
          <p:nvPr userDrawn="1"/>
        </p:nvSpPr>
        <p:spPr>
          <a:xfrm>
            <a:off x="6203979" y="2341846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Grey 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ACB48A6-B340-401D-8994-A0E53291AC9B}"/>
              </a:ext>
            </a:extLst>
          </p:cNvPr>
          <p:cNvSpPr/>
          <p:nvPr userDrawn="1"/>
        </p:nvSpPr>
        <p:spPr>
          <a:xfrm>
            <a:off x="7170486" y="2656172"/>
            <a:ext cx="839614" cy="411225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6F71474-A782-4BB1-8B9F-8DCCEAF88E0C}"/>
              </a:ext>
            </a:extLst>
          </p:cNvPr>
          <p:cNvSpPr/>
          <p:nvPr userDrawn="1"/>
        </p:nvSpPr>
        <p:spPr>
          <a:xfrm>
            <a:off x="9170077" y="2656172"/>
            <a:ext cx="839614" cy="411225"/>
          </a:xfrm>
          <a:prstGeom prst="rect">
            <a:avLst/>
          </a:prstGeom>
          <a:gradFill>
            <a:gsLst>
              <a:gs pos="100000">
                <a:srgbClr val="ACEAFF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102BFCC-8EF9-4273-ADB0-A655CD827F66}"/>
              </a:ext>
            </a:extLst>
          </p:cNvPr>
          <p:cNvSpPr txBox="1"/>
          <p:nvPr userDrawn="1"/>
        </p:nvSpPr>
        <p:spPr>
          <a:xfrm>
            <a:off x="8028290" y="2743862"/>
            <a:ext cx="1568421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Purple/</a:t>
            </a:r>
            <a:br>
              <a:rPr lang="en-GB" sz="1000" dirty="0"/>
            </a:br>
            <a:r>
              <a:rPr lang="en-GB" sz="1000" dirty="0"/>
              <a:t>Cobalt gradient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2D8D802-07C6-434C-B36C-582D2F2FAF7C}"/>
              </a:ext>
            </a:extLst>
          </p:cNvPr>
          <p:cNvSpPr txBox="1"/>
          <p:nvPr userDrawn="1"/>
        </p:nvSpPr>
        <p:spPr>
          <a:xfrm>
            <a:off x="10053992" y="2743862"/>
            <a:ext cx="1709098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 dirty="0"/>
              <a:t>Pacific/</a:t>
            </a:r>
            <a:br>
              <a:rPr lang="en-GB" sz="1000" dirty="0"/>
            </a:br>
            <a:r>
              <a:rPr lang="en-GB" sz="1000" dirty="0"/>
              <a:t>Light Blue gradient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56630A0-1CC3-4558-99F3-72A9846C3FA4}"/>
              </a:ext>
            </a:extLst>
          </p:cNvPr>
          <p:cNvSpPr txBox="1"/>
          <p:nvPr userDrawn="1"/>
        </p:nvSpPr>
        <p:spPr>
          <a:xfrm>
            <a:off x="7146554" y="1298952"/>
            <a:ext cx="4047046" cy="12695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300"/>
              </a:spcAft>
            </a:pPr>
            <a:r>
              <a:rPr lang="en-US" sz="1000" b="1" dirty="0">
                <a:solidFill>
                  <a:sysClr val="windowText" lastClr="000000"/>
                </a:solidFill>
              </a:rPr>
              <a:t>Gradients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0" b="0" dirty="0">
                <a:solidFill>
                  <a:sysClr val="windowText" lastClr="000000"/>
                </a:solidFill>
              </a:rPr>
              <a:t>The </a:t>
            </a:r>
            <a:r>
              <a:rPr lang="en-GB" sz="1000" b="0" dirty="0" err="1">
                <a:solidFill>
                  <a:sysClr val="windowText" lastClr="000000"/>
                </a:solidFill>
              </a:rPr>
              <a:t>colors</a:t>
            </a:r>
            <a:r>
              <a:rPr lang="en-GB" sz="1000" b="0" dirty="0">
                <a:solidFill>
                  <a:sysClr val="windowText" lastClr="000000"/>
                </a:solidFill>
              </a:rPr>
              <a:t> are applied at both ends of the gradient, at 0% and 100% locations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0" b="0" dirty="0">
                <a:solidFill>
                  <a:sysClr val="windowText" lastClr="000000"/>
                </a:solidFill>
              </a:rPr>
              <a:t>The mid-point is at 50%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0" b="0" dirty="0">
                <a:solidFill>
                  <a:sysClr val="windowText" lastClr="000000"/>
                </a:solidFill>
              </a:rPr>
              <a:t>The gradients are used at a 0º angle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0" b="0" dirty="0">
                <a:solidFill>
                  <a:sysClr val="windowText" lastClr="000000"/>
                </a:solidFill>
              </a:rPr>
              <a:t>Use the linear gradient, never radial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0" b="0" dirty="0">
                <a:solidFill>
                  <a:sysClr val="windowText" lastClr="000000"/>
                </a:solidFill>
              </a:rPr>
              <a:t>Do not create new gradients; use only the gradients shown here</a:t>
            </a:r>
            <a:endParaRPr lang="en-US" sz="1000" b="0" dirty="0">
              <a:solidFill>
                <a:sysClr val="windowText" lastClr="0000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D5AAA1F-BD76-48F7-8C50-6E5979B9537B}"/>
              </a:ext>
            </a:extLst>
          </p:cNvPr>
          <p:cNvSpPr/>
          <p:nvPr userDrawn="1"/>
        </p:nvSpPr>
        <p:spPr>
          <a:xfrm>
            <a:off x="5225411" y="4304594"/>
            <a:ext cx="839614" cy="41122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tx1"/>
                </a:solidFill>
              </a:rPr>
              <a:t>255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255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255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485E89C-C25F-4DDF-BA6F-8600323267FE}"/>
              </a:ext>
            </a:extLst>
          </p:cNvPr>
          <p:cNvSpPr txBox="1"/>
          <p:nvPr userDrawn="1"/>
        </p:nvSpPr>
        <p:spPr>
          <a:xfrm>
            <a:off x="6197184" y="4389395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White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6117D9B-6EF8-4B36-A112-FD6D19D0AE23}"/>
              </a:ext>
            </a:extLst>
          </p:cNvPr>
          <p:cNvSpPr txBox="1"/>
          <p:nvPr userDrawn="1"/>
        </p:nvSpPr>
        <p:spPr>
          <a:xfrm>
            <a:off x="7146554" y="3336981"/>
            <a:ext cx="1194238" cy="15388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lang="en-US" sz="1000" b="1">
                <a:solidFill>
                  <a:sysClr val="windowText" lastClr="000000"/>
                </a:solidFill>
              </a:rPr>
              <a:t>Traffic Light Palette</a:t>
            </a:r>
            <a:endParaRPr lang="en-US" sz="1000" b="0">
              <a:solidFill>
                <a:sysClr val="windowText" lastClr="000000"/>
              </a:solidFill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629CA1F-9C19-4EBE-AACF-DD30D2A7CB9D}"/>
              </a:ext>
            </a:extLst>
          </p:cNvPr>
          <p:cNvSpPr>
            <a:spLocks/>
          </p:cNvSpPr>
          <p:nvPr userDrawn="1"/>
        </p:nvSpPr>
        <p:spPr>
          <a:xfrm>
            <a:off x="9353776" y="3589581"/>
            <a:ext cx="839614" cy="411225"/>
          </a:xfrm>
          <a:prstGeom prst="rect">
            <a:avLst/>
          </a:prstGeom>
          <a:solidFill>
            <a:srgbClr val="2699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38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153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36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38F50825-9522-489D-AFE6-03DCC983AE45}"/>
              </a:ext>
            </a:extLst>
          </p:cNvPr>
          <p:cNvSpPr>
            <a:spLocks/>
          </p:cNvSpPr>
          <p:nvPr userDrawn="1"/>
        </p:nvSpPr>
        <p:spPr>
          <a:xfrm>
            <a:off x="8262131" y="3589581"/>
            <a:ext cx="839614" cy="411225"/>
          </a:xfrm>
          <a:prstGeom prst="rect">
            <a:avLst/>
          </a:prstGeom>
          <a:solidFill>
            <a:srgbClr val="F1C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241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196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77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920DF8B8-BB57-4FAB-8303-1EA0BDA6B7F5}"/>
              </a:ext>
            </a:extLst>
          </p:cNvPr>
          <p:cNvSpPr>
            <a:spLocks/>
          </p:cNvSpPr>
          <p:nvPr userDrawn="1"/>
        </p:nvSpPr>
        <p:spPr>
          <a:xfrm>
            <a:off x="7170486" y="3589581"/>
            <a:ext cx="839614" cy="411225"/>
          </a:xfrm>
          <a:prstGeom prst="rect">
            <a:avLst/>
          </a:prstGeom>
          <a:solidFill>
            <a:srgbClr val="ED2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237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33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36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E284CC6-D89E-4E2E-9C1A-D2D015D4CCE1}"/>
              </a:ext>
            </a:extLst>
          </p:cNvPr>
          <p:cNvSpPr txBox="1"/>
          <p:nvPr userDrawn="1"/>
        </p:nvSpPr>
        <p:spPr>
          <a:xfrm>
            <a:off x="7146553" y="4285684"/>
            <a:ext cx="4159622" cy="62631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lang="en-US" sz="1000" b="1">
                <a:solidFill>
                  <a:sysClr val="windowText" lastClr="000000"/>
                </a:solidFill>
              </a:rPr>
              <a:t>Potential chart color order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0" b="0">
                <a:solidFill>
                  <a:sysClr val="windowText" lastClr="000000"/>
                </a:solidFill>
              </a:rPr>
              <a:t>Prioritize our blues, but they don’t have to be used all at once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0" b="0">
                <a:solidFill>
                  <a:sysClr val="windowText" lastClr="000000"/>
                </a:solidFill>
              </a:rPr>
              <a:t>Mix light, mid and dark tones within data sets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32E93FD9-5621-45B8-BDA7-4C88B41DB4D9}"/>
              </a:ext>
            </a:extLst>
          </p:cNvPr>
          <p:cNvCxnSpPr/>
          <p:nvPr userDrawn="1"/>
        </p:nvCxnSpPr>
        <p:spPr>
          <a:xfrm>
            <a:off x="7170486" y="3242602"/>
            <a:ext cx="402311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8F7303C-5EE8-4FA6-A437-87F2BF61E6C8}"/>
              </a:ext>
            </a:extLst>
          </p:cNvPr>
          <p:cNvCxnSpPr/>
          <p:nvPr userDrawn="1"/>
        </p:nvCxnSpPr>
        <p:spPr>
          <a:xfrm>
            <a:off x="7170486" y="4176642"/>
            <a:ext cx="402311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9C72177-73C5-408A-8C21-86379F35DFDA}"/>
              </a:ext>
            </a:extLst>
          </p:cNvPr>
          <p:cNvGrpSpPr/>
          <p:nvPr userDrawn="1"/>
        </p:nvGrpSpPr>
        <p:grpSpPr>
          <a:xfrm>
            <a:off x="7170486" y="5015319"/>
            <a:ext cx="4023114" cy="868052"/>
            <a:chOff x="6942744" y="5227726"/>
            <a:chExt cx="6397168" cy="1380293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09C4E567-3FDF-4915-8D1F-4D3869F8570F}"/>
                </a:ext>
              </a:extLst>
            </p:cNvPr>
            <p:cNvSpPr/>
            <p:nvPr userDrawn="1"/>
          </p:nvSpPr>
          <p:spPr>
            <a:xfrm>
              <a:off x="8821942" y="5227726"/>
              <a:ext cx="759576" cy="592341"/>
            </a:xfrm>
            <a:prstGeom prst="rect">
              <a:avLst/>
            </a:prstGeom>
            <a:solidFill>
              <a:srgbClr val="1E4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30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73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226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2DA33985-45D0-4046-B44C-8DCBCFFD86AC}"/>
                </a:ext>
              </a:extLst>
            </p:cNvPr>
            <p:cNvSpPr/>
            <p:nvPr userDrawn="1"/>
          </p:nvSpPr>
          <p:spPr>
            <a:xfrm>
              <a:off x="6942744" y="5227726"/>
              <a:ext cx="759576" cy="592341"/>
            </a:xfrm>
            <a:prstGeom prst="rect">
              <a:avLst/>
            </a:prstGeom>
            <a:solidFill>
              <a:srgbClr val="0033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51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141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60024D76-5422-4C07-A547-F2C593130265}"/>
                </a:ext>
              </a:extLst>
            </p:cNvPr>
            <p:cNvSpPr/>
            <p:nvPr userDrawn="1"/>
          </p:nvSpPr>
          <p:spPr>
            <a:xfrm>
              <a:off x="9761541" y="5227726"/>
              <a:ext cx="759576" cy="592341"/>
            </a:xfrm>
            <a:prstGeom prst="rect">
              <a:avLst/>
            </a:prstGeom>
            <a:solidFill>
              <a:srgbClr val="76D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118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210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255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06E42AD4-4E53-43DB-966B-14EA0ED3E458}"/>
                </a:ext>
              </a:extLst>
            </p:cNvPr>
            <p:cNvSpPr/>
            <p:nvPr userDrawn="1"/>
          </p:nvSpPr>
          <p:spPr>
            <a:xfrm>
              <a:off x="11640737" y="5227726"/>
              <a:ext cx="759576" cy="592341"/>
            </a:xfrm>
            <a:prstGeom prst="rect">
              <a:avLst/>
            </a:prstGeom>
            <a:solidFill>
              <a:srgbClr val="B49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180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151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255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3123BFF0-C9BC-4A9F-8C1A-6677CDC1F631}"/>
                </a:ext>
              </a:extLst>
            </p:cNvPr>
            <p:cNvSpPr/>
            <p:nvPr userDrawn="1"/>
          </p:nvSpPr>
          <p:spPr>
            <a:xfrm>
              <a:off x="8821942" y="6015678"/>
              <a:ext cx="759576" cy="592341"/>
            </a:xfrm>
            <a:prstGeom prst="rect">
              <a:avLst/>
            </a:prstGeom>
            <a:solidFill>
              <a:srgbClr val="FD34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253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52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156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2B91896C-FA19-4C29-A6A4-8285D7F3418C}"/>
                </a:ext>
              </a:extLst>
            </p:cNvPr>
            <p:cNvSpPr/>
            <p:nvPr userDrawn="1"/>
          </p:nvSpPr>
          <p:spPr>
            <a:xfrm>
              <a:off x="10701139" y="5227726"/>
              <a:ext cx="759576" cy="592341"/>
            </a:xfrm>
            <a:prstGeom prst="rect">
              <a:avLst/>
            </a:prstGeom>
            <a:solidFill>
              <a:srgbClr val="7213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114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19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234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48E4376B-58CB-4B0E-AB7F-3AF61E7659F9}"/>
                </a:ext>
              </a:extLst>
            </p:cNvPr>
            <p:cNvSpPr/>
            <p:nvPr userDrawn="1"/>
          </p:nvSpPr>
          <p:spPr>
            <a:xfrm>
              <a:off x="9761541" y="6015678"/>
              <a:ext cx="759576" cy="592341"/>
            </a:xfrm>
            <a:prstGeom prst="rect">
              <a:avLst/>
            </a:prstGeom>
            <a:solidFill>
              <a:srgbClr val="FFA3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255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163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218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6CCBC42E-797C-4CB6-8C59-2D6FCDDB1F33}"/>
                </a:ext>
              </a:extLst>
            </p:cNvPr>
            <p:cNvSpPr/>
            <p:nvPr userDrawn="1"/>
          </p:nvSpPr>
          <p:spPr>
            <a:xfrm>
              <a:off x="6942744" y="6015678"/>
              <a:ext cx="759576" cy="592341"/>
            </a:xfrm>
            <a:prstGeom prst="rect">
              <a:avLst/>
            </a:prstGeom>
            <a:solidFill>
              <a:srgbClr val="00C0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192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174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691DA2AF-1629-48DB-9571-C0A4059F3B38}"/>
                </a:ext>
              </a:extLst>
            </p:cNvPr>
            <p:cNvSpPr/>
            <p:nvPr userDrawn="1"/>
          </p:nvSpPr>
          <p:spPr>
            <a:xfrm>
              <a:off x="12580336" y="6015678"/>
              <a:ext cx="759576" cy="592341"/>
            </a:xfrm>
            <a:prstGeom prst="rect">
              <a:avLst/>
            </a:prstGeom>
            <a:solidFill>
              <a:srgbClr val="63EB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99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235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218</a:t>
              </a: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7004D9F3-522B-4798-8584-5DAEBCA82D69}"/>
                </a:ext>
              </a:extLst>
            </p:cNvPr>
            <p:cNvSpPr/>
            <p:nvPr userDrawn="1"/>
          </p:nvSpPr>
          <p:spPr>
            <a:xfrm>
              <a:off x="7882343" y="5227726"/>
              <a:ext cx="759576" cy="592341"/>
            </a:xfrm>
            <a:prstGeom prst="rect">
              <a:avLst/>
            </a:prstGeom>
            <a:solidFill>
              <a:srgbClr val="00B8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184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245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DDFAE922-1756-4DBB-9867-8AF985CB3C58}"/>
                </a:ext>
              </a:extLst>
            </p:cNvPr>
            <p:cNvSpPr/>
            <p:nvPr userDrawn="1"/>
          </p:nvSpPr>
          <p:spPr>
            <a:xfrm>
              <a:off x="11640737" y="6015678"/>
              <a:ext cx="759576" cy="592341"/>
            </a:xfrm>
            <a:prstGeom prst="rect">
              <a:avLst/>
            </a:prstGeom>
            <a:solidFill>
              <a:srgbClr val="510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81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188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88FF5845-C594-4FAB-AA8F-EA33A333B321}"/>
                </a:ext>
              </a:extLst>
            </p:cNvPr>
            <p:cNvSpPr/>
            <p:nvPr userDrawn="1"/>
          </p:nvSpPr>
          <p:spPr>
            <a:xfrm>
              <a:off x="12580336" y="5227726"/>
              <a:ext cx="759576" cy="592341"/>
            </a:xfrm>
            <a:prstGeom prst="rect">
              <a:avLst/>
            </a:prstGeom>
            <a:solidFill>
              <a:srgbClr val="098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9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142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126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BDF8DBD9-3426-4B1A-A0E8-1F5F3DA02FE2}"/>
                </a:ext>
              </a:extLst>
            </p:cNvPr>
            <p:cNvSpPr/>
            <p:nvPr userDrawn="1"/>
          </p:nvSpPr>
          <p:spPr>
            <a:xfrm>
              <a:off x="10701139" y="6015678"/>
              <a:ext cx="759576" cy="592341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102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102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102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F2702EE-4E6E-4980-B5D2-9FC76A136BA8}"/>
                </a:ext>
              </a:extLst>
            </p:cNvPr>
            <p:cNvSpPr/>
            <p:nvPr userDrawn="1"/>
          </p:nvSpPr>
          <p:spPr>
            <a:xfrm>
              <a:off x="7882343" y="6015678"/>
              <a:ext cx="759576" cy="592341"/>
            </a:xfrm>
            <a:prstGeom prst="rect">
              <a:avLst/>
            </a:prstGeom>
            <a:solidFill>
              <a:srgbClr val="AB0D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171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130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694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Horizontal Window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96C774-8B31-4EC8-BF6C-ACF71C2F0C15}"/>
              </a:ext>
            </a:extLst>
          </p:cNvPr>
          <p:cNvSpPr>
            <a:spLocks noChangeAspect="1"/>
          </p:cNvSpPr>
          <p:nvPr userDrawn="1"/>
        </p:nvSpPr>
        <p:spPr>
          <a:xfrm>
            <a:off x="998476" y="1470479"/>
            <a:ext cx="6350010" cy="4410949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err="1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74841" y="1759937"/>
            <a:ext cx="5765982" cy="2903488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274841" y="4752153"/>
            <a:ext cx="5765982" cy="816606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680A8EA-2B0E-411E-90AD-02F7AF4767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F7659863-F70E-4E89-A123-B30202C8A99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1274841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2747205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Vertical Window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F73FA8F-86B4-4B38-9318-B211F1BBAFEB}"/>
              </a:ext>
            </a:extLst>
          </p:cNvPr>
          <p:cNvSpPr>
            <a:spLocks noChangeAspect="1"/>
          </p:cNvSpPr>
          <p:nvPr userDrawn="1"/>
        </p:nvSpPr>
        <p:spPr>
          <a:xfrm>
            <a:off x="998476" y="1470479"/>
            <a:ext cx="3053689" cy="4410949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err="1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74841" y="1759937"/>
            <a:ext cx="2487266" cy="2900514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 userDrawn="1">
            <p:ph type="body" sz="quarter" idx="11"/>
          </p:nvPr>
        </p:nvSpPr>
        <p:spPr>
          <a:xfrm>
            <a:off x="1274841" y="4752153"/>
            <a:ext cx="2487267" cy="81577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CB44795-849A-41CE-8B25-0DE9EB09F9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A35C1C82-E72C-4D46-8DB9-8D21283F5322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1274841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9817637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Horizontal Window_Pacific Blue">
    <p:bg>
      <p:bgPr>
        <a:gradFill>
          <a:gsLst>
            <a:gs pos="100000">
              <a:srgbClr val="ACEAFF"/>
            </a:gs>
            <a:gs pos="0">
              <a:schemeClr val="accent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96C774-8B31-4EC8-BF6C-ACF71C2F0C15}"/>
              </a:ext>
            </a:extLst>
          </p:cNvPr>
          <p:cNvSpPr>
            <a:spLocks noChangeAspect="1"/>
          </p:cNvSpPr>
          <p:nvPr userDrawn="1"/>
        </p:nvSpPr>
        <p:spPr>
          <a:xfrm>
            <a:off x="3405716" y="371311"/>
            <a:ext cx="7794097" cy="5414065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err="1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672180" y="4710484"/>
            <a:ext cx="7260639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A9E5DDB-2262-4657-AA4F-9CE87AA83B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71123" y="636808"/>
            <a:ext cx="7260639" cy="3950972"/>
          </a:xfrm>
        </p:spPr>
        <p:txBody>
          <a:bodyPr/>
          <a:lstStyle>
            <a:lvl1pPr>
              <a:defRPr lang="en-GB" sz="66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Title slide text only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F2B47DB-768D-47AE-9D19-E74198AD42C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3FF077D2-42FF-44F0-982F-2472A12AD488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3672180" y="5791573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tx2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820765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Vertical Window_Pacific Blue">
    <p:bg>
      <p:bgPr>
        <a:gradFill>
          <a:gsLst>
            <a:gs pos="100000">
              <a:srgbClr val="ACEAFF"/>
            </a:gs>
            <a:gs pos="0">
              <a:schemeClr val="accent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BC1A25C-9C23-47D0-BC86-BD2474043CD3}"/>
              </a:ext>
            </a:extLst>
          </p:cNvPr>
          <p:cNvGrpSpPr/>
          <p:nvPr userDrawn="1"/>
        </p:nvGrpSpPr>
        <p:grpSpPr>
          <a:xfrm>
            <a:off x="998476" y="0"/>
            <a:ext cx="911399" cy="1485244"/>
            <a:chOff x="1008000" y="0"/>
            <a:chExt cx="911399" cy="1485244"/>
          </a:xfrm>
          <a:solidFill>
            <a:schemeClr val="bg1">
              <a:alpha val="0"/>
            </a:schemeClr>
          </a:solidFill>
        </p:grpSpPr>
        <p:sp>
          <p:nvSpPr>
            <p:cNvPr id="5" name="Freeform 19">
              <a:extLst>
                <a:ext uri="{FF2B5EF4-FFF2-40B4-BE49-F238E27FC236}">
                  <a16:creationId xmlns:a16="http://schemas.microsoft.com/office/drawing/2014/main" id="{EEC5B735-00AD-41B9-A513-0F7783FFBE36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008000" y="0"/>
              <a:ext cx="911399" cy="371311"/>
            </a:xfrm>
            <a:custGeom>
              <a:avLst/>
              <a:gdLst>
                <a:gd name="T0" fmla="*/ 269 w 283"/>
                <a:gd name="T1" fmla="*/ 77 h 114"/>
                <a:gd name="T2" fmla="*/ 222 w 283"/>
                <a:gd name="T3" fmla="*/ 87 h 114"/>
                <a:gd name="T4" fmla="*/ 244 w 283"/>
                <a:gd name="T5" fmla="*/ 60 h 114"/>
                <a:gd name="T6" fmla="*/ 269 w 283"/>
                <a:gd name="T7" fmla="*/ 56 h 114"/>
                <a:gd name="T8" fmla="*/ 222 w 283"/>
                <a:gd name="T9" fmla="*/ 2 h 114"/>
                <a:gd name="T10" fmla="*/ 281 w 283"/>
                <a:gd name="T11" fmla="*/ 87 h 114"/>
                <a:gd name="T12" fmla="*/ 222 w 283"/>
                <a:gd name="T13" fmla="*/ 89 h 114"/>
                <a:gd name="T14" fmla="*/ 246 w 283"/>
                <a:gd name="T15" fmla="*/ 101 h 114"/>
                <a:gd name="T16" fmla="*/ 205 w 283"/>
                <a:gd name="T17" fmla="*/ 82 h 114"/>
                <a:gd name="T18" fmla="*/ 203 w 283"/>
                <a:gd name="T19" fmla="*/ 52 h 114"/>
                <a:gd name="T20" fmla="*/ 154 w 283"/>
                <a:gd name="T21" fmla="*/ 87 h 114"/>
                <a:gd name="T22" fmla="*/ 213 w 283"/>
                <a:gd name="T23" fmla="*/ 53 h 114"/>
                <a:gd name="T24" fmla="*/ 171 w 283"/>
                <a:gd name="T25" fmla="*/ 87 h 114"/>
                <a:gd name="T26" fmla="*/ 180 w 283"/>
                <a:gd name="T27" fmla="*/ 87 h 114"/>
                <a:gd name="T28" fmla="*/ 120 w 283"/>
                <a:gd name="T29" fmla="*/ 87 h 114"/>
                <a:gd name="T30" fmla="*/ 117 w 283"/>
                <a:gd name="T31" fmla="*/ 56 h 114"/>
                <a:gd name="T32" fmla="*/ 86 w 283"/>
                <a:gd name="T33" fmla="*/ 2 h 114"/>
                <a:gd name="T34" fmla="*/ 145 w 283"/>
                <a:gd name="T35" fmla="*/ 52 h 114"/>
                <a:gd name="T36" fmla="*/ 142 w 283"/>
                <a:gd name="T37" fmla="*/ 87 h 114"/>
                <a:gd name="T38" fmla="*/ 93 w 283"/>
                <a:gd name="T39" fmla="*/ 79 h 114"/>
                <a:gd name="T40" fmla="*/ 89 w 283"/>
                <a:gd name="T41" fmla="*/ 79 h 114"/>
                <a:gd name="T42" fmla="*/ 87 w 283"/>
                <a:gd name="T43" fmla="*/ 69 h 114"/>
                <a:gd name="T44" fmla="*/ 95 w 283"/>
                <a:gd name="T45" fmla="*/ 62 h 114"/>
                <a:gd name="T46" fmla="*/ 93 w 283"/>
                <a:gd name="T47" fmla="*/ 79 h 114"/>
                <a:gd name="T48" fmla="*/ 67 w 283"/>
                <a:gd name="T49" fmla="*/ 86 h 114"/>
                <a:gd name="T50" fmla="*/ 37 w 283"/>
                <a:gd name="T51" fmla="*/ 82 h 114"/>
                <a:gd name="T52" fmla="*/ 25 w 283"/>
                <a:gd name="T53" fmla="*/ 77 h 114"/>
                <a:gd name="T54" fmla="*/ 18 w 283"/>
                <a:gd name="T55" fmla="*/ 2 h 114"/>
                <a:gd name="T56" fmla="*/ 76 w 283"/>
                <a:gd name="T57" fmla="*/ 55 h 114"/>
                <a:gd name="T58" fmla="*/ 22 w 283"/>
                <a:gd name="T59" fmla="*/ 87 h 114"/>
                <a:gd name="T60" fmla="*/ 220 w 283"/>
                <a:gd name="T61" fmla="*/ 0 h 114"/>
                <a:gd name="T62" fmla="*/ 215 w 283"/>
                <a:gd name="T63" fmla="*/ 0 h 114"/>
                <a:gd name="T64" fmla="*/ 147 w 283"/>
                <a:gd name="T65" fmla="*/ 52 h 114"/>
                <a:gd name="T66" fmla="*/ 84 w 283"/>
                <a:gd name="T67" fmla="*/ 52 h 114"/>
                <a:gd name="T68" fmla="*/ 16 w 283"/>
                <a:gd name="T69" fmla="*/ 0 h 114"/>
                <a:gd name="T70" fmla="*/ 14 w 283"/>
                <a:gd name="T71" fmla="*/ 113 h 114"/>
                <a:gd name="T72" fmla="*/ 35 w 283"/>
                <a:gd name="T73" fmla="*/ 113 h 114"/>
                <a:gd name="T74" fmla="*/ 66 w 283"/>
                <a:gd name="T75" fmla="*/ 89 h 114"/>
                <a:gd name="T76" fmla="*/ 81 w 283"/>
                <a:gd name="T77" fmla="*/ 89 h 114"/>
                <a:gd name="T78" fmla="*/ 90 w 283"/>
                <a:gd name="T79" fmla="*/ 89 h 114"/>
                <a:gd name="T80" fmla="*/ 112 w 283"/>
                <a:gd name="T81" fmla="*/ 113 h 114"/>
                <a:gd name="T82" fmla="*/ 142 w 283"/>
                <a:gd name="T83" fmla="*/ 89 h 114"/>
                <a:gd name="T84" fmla="*/ 170 w 283"/>
                <a:gd name="T85" fmla="*/ 89 h 114"/>
                <a:gd name="T86" fmla="*/ 190 w 283"/>
                <a:gd name="T87" fmla="*/ 113 h 114"/>
                <a:gd name="T88" fmla="*/ 210 w 283"/>
                <a:gd name="T89" fmla="*/ 108 h 114"/>
                <a:gd name="T90" fmla="*/ 266 w 283"/>
                <a:gd name="T91" fmla="*/ 89 h 114"/>
                <a:gd name="T92" fmla="*/ 220 w 283"/>
                <a:gd name="T9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" h="114">
                  <a:moveTo>
                    <a:pt x="281" y="87"/>
                  </a:moveTo>
                  <a:cubicBezTo>
                    <a:pt x="266" y="87"/>
                    <a:pt x="266" y="87"/>
                    <a:pt x="266" y="8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2" y="85"/>
                    <a:pt x="222" y="85"/>
                  </a:cubicBezTo>
                  <a:cubicBezTo>
                    <a:pt x="223" y="84"/>
                    <a:pt x="223" y="83"/>
                    <a:pt x="223" y="81"/>
                  </a:cubicBezTo>
                  <a:cubicBezTo>
                    <a:pt x="226" y="71"/>
                    <a:pt x="233" y="60"/>
                    <a:pt x="244" y="60"/>
                  </a:cubicBezTo>
                  <a:cubicBezTo>
                    <a:pt x="249" y="60"/>
                    <a:pt x="254" y="62"/>
                    <a:pt x="253" y="69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6"/>
                    <a:pt x="273" y="61"/>
                    <a:pt x="269" y="56"/>
                  </a:cubicBezTo>
                  <a:cubicBezTo>
                    <a:pt x="266" y="51"/>
                    <a:pt x="258" y="48"/>
                    <a:pt x="248" y="48"/>
                  </a:cubicBezTo>
                  <a:cubicBezTo>
                    <a:pt x="241" y="48"/>
                    <a:pt x="231" y="50"/>
                    <a:pt x="222" y="55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281" y="87"/>
                    <a:pt x="281" y="87"/>
                    <a:pt x="281" y="87"/>
                  </a:cubicBezTo>
                  <a:cubicBezTo>
                    <a:pt x="281" y="87"/>
                    <a:pt x="281" y="87"/>
                    <a:pt x="281" y="87"/>
                  </a:cubicBezTo>
                  <a:close/>
                  <a:moveTo>
                    <a:pt x="246" y="101"/>
                  </a:moveTo>
                  <a:cubicBezTo>
                    <a:pt x="243" y="102"/>
                    <a:pt x="240" y="102"/>
                    <a:pt x="237" y="102"/>
                  </a:cubicBezTo>
                  <a:cubicBezTo>
                    <a:pt x="228" y="102"/>
                    <a:pt x="222" y="98"/>
                    <a:pt x="222" y="89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6" y="101"/>
                    <a:pt x="246" y="101"/>
                    <a:pt x="246" y="101"/>
                  </a:cubicBezTo>
                  <a:close/>
                  <a:moveTo>
                    <a:pt x="213" y="53"/>
                  </a:moveTo>
                  <a:cubicBezTo>
                    <a:pt x="213" y="65"/>
                    <a:pt x="213" y="65"/>
                    <a:pt x="213" y="65"/>
                  </a:cubicBezTo>
                  <a:cubicBezTo>
                    <a:pt x="209" y="71"/>
                    <a:pt x="206" y="77"/>
                    <a:pt x="205" y="82"/>
                  </a:cubicBezTo>
                  <a:cubicBezTo>
                    <a:pt x="204" y="83"/>
                    <a:pt x="204" y="85"/>
                    <a:pt x="204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56" y="87"/>
                    <a:pt x="156" y="87"/>
                    <a:pt x="156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3" y="53"/>
                    <a:pt x="213" y="53"/>
                    <a:pt x="213" y="53"/>
                  </a:cubicBezTo>
                  <a:close/>
                  <a:moveTo>
                    <a:pt x="180" y="87"/>
                  </a:moveTo>
                  <a:cubicBezTo>
                    <a:pt x="171" y="87"/>
                    <a:pt x="171" y="87"/>
                    <a:pt x="171" y="87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lose/>
                  <a:moveTo>
                    <a:pt x="145" y="52"/>
                  </a:moveTo>
                  <a:cubicBezTo>
                    <a:pt x="130" y="52"/>
                    <a:pt x="130" y="52"/>
                    <a:pt x="130" y="52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12" y="84"/>
                    <a:pt x="117" y="78"/>
                    <a:pt x="119" y="70"/>
                  </a:cubicBezTo>
                  <a:cubicBezTo>
                    <a:pt x="120" y="64"/>
                    <a:pt x="119" y="59"/>
                    <a:pt x="117" y="56"/>
                  </a:cubicBezTo>
                  <a:cubicBezTo>
                    <a:pt x="113" y="51"/>
                    <a:pt x="105" y="52"/>
                    <a:pt x="98" y="52"/>
                  </a:cubicBezTo>
                  <a:cubicBezTo>
                    <a:pt x="97" y="52"/>
                    <a:pt x="86" y="52"/>
                    <a:pt x="86" y="5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52"/>
                    <a:pt x="145" y="52"/>
                    <a:pt x="145" y="52"/>
                  </a:cubicBezTo>
                  <a:close/>
                  <a:moveTo>
                    <a:pt x="135" y="87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87"/>
                    <a:pt x="135" y="87"/>
                    <a:pt x="135" y="87"/>
                  </a:cubicBezTo>
                  <a:close/>
                  <a:moveTo>
                    <a:pt x="93" y="79"/>
                  </a:moveTo>
                  <a:cubicBezTo>
                    <a:pt x="93" y="79"/>
                    <a:pt x="93" y="79"/>
                    <a:pt x="93" y="79"/>
                  </a:cubicBezTo>
                  <a:cubicBezTo>
                    <a:pt x="92" y="79"/>
                    <a:pt x="91" y="79"/>
                    <a:pt x="91" y="79"/>
                  </a:cubicBezTo>
                  <a:cubicBezTo>
                    <a:pt x="90" y="79"/>
                    <a:pt x="89" y="79"/>
                    <a:pt x="89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90" y="62"/>
                    <a:pt x="91" y="62"/>
                    <a:pt x="92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100" y="62"/>
                    <a:pt x="103" y="62"/>
                    <a:pt x="104" y="63"/>
                  </a:cubicBezTo>
                  <a:cubicBezTo>
                    <a:pt x="105" y="65"/>
                    <a:pt x="105" y="67"/>
                    <a:pt x="104" y="70"/>
                  </a:cubicBezTo>
                  <a:cubicBezTo>
                    <a:pt x="102" y="75"/>
                    <a:pt x="100" y="78"/>
                    <a:pt x="93" y="79"/>
                  </a:cubicBezTo>
                  <a:moveTo>
                    <a:pt x="76" y="55"/>
                  </a:moveTo>
                  <a:cubicBezTo>
                    <a:pt x="75" y="58"/>
                    <a:pt x="75" y="58"/>
                    <a:pt x="75" y="5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lose/>
                  <a:moveTo>
                    <a:pt x="22" y="87"/>
                  </a:move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lose/>
                  <a:moveTo>
                    <a:pt x="220" y="0"/>
                  </a:moveTo>
                  <a:cubicBezTo>
                    <a:pt x="220" y="57"/>
                    <a:pt x="220" y="57"/>
                    <a:pt x="220" y="57"/>
                  </a:cubicBezTo>
                  <a:cubicBezTo>
                    <a:pt x="218" y="59"/>
                    <a:pt x="216" y="60"/>
                    <a:pt x="215" y="62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204" y="89"/>
                    <a:pt x="204" y="89"/>
                    <a:pt x="204" y="89"/>
                  </a:cubicBezTo>
                  <a:cubicBezTo>
                    <a:pt x="203" y="96"/>
                    <a:pt x="205" y="103"/>
                    <a:pt x="210" y="108"/>
                  </a:cubicBezTo>
                  <a:cubicBezTo>
                    <a:pt x="216" y="113"/>
                    <a:pt x="225" y="114"/>
                    <a:pt x="232" y="114"/>
                  </a:cubicBezTo>
                  <a:cubicBezTo>
                    <a:pt x="241" y="114"/>
                    <a:pt x="251" y="113"/>
                    <a:pt x="260" y="111"/>
                  </a:cubicBezTo>
                  <a:cubicBezTo>
                    <a:pt x="266" y="89"/>
                    <a:pt x="266" y="89"/>
                    <a:pt x="266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19">
              <a:extLst>
                <a:ext uri="{FF2B5EF4-FFF2-40B4-BE49-F238E27FC236}">
                  <a16:creationId xmlns:a16="http://schemas.microsoft.com/office/drawing/2014/main" id="{C5CCCCF1-8E34-4341-A6C5-97CC39680E55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008000" y="742622"/>
              <a:ext cx="911399" cy="371311"/>
            </a:xfrm>
            <a:custGeom>
              <a:avLst/>
              <a:gdLst>
                <a:gd name="T0" fmla="*/ 269 w 283"/>
                <a:gd name="T1" fmla="*/ 77 h 114"/>
                <a:gd name="T2" fmla="*/ 222 w 283"/>
                <a:gd name="T3" fmla="*/ 87 h 114"/>
                <a:gd name="T4" fmla="*/ 244 w 283"/>
                <a:gd name="T5" fmla="*/ 60 h 114"/>
                <a:gd name="T6" fmla="*/ 269 w 283"/>
                <a:gd name="T7" fmla="*/ 56 h 114"/>
                <a:gd name="T8" fmla="*/ 222 w 283"/>
                <a:gd name="T9" fmla="*/ 2 h 114"/>
                <a:gd name="T10" fmla="*/ 281 w 283"/>
                <a:gd name="T11" fmla="*/ 87 h 114"/>
                <a:gd name="T12" fmla="*/ 222 w 283"/>
                <a:gd name="T13" fmla="*/ 89 h 114"/>
                <a:gd name="T14" fmla="*/ 246 w 283"/>
                <a:gd name="T15" fmla="*/ 101 h 114"/>
                <a:gd name="T16" fmla="*/ 205 w 283"/>
                <a:gd name="T17" fmla="*/ 82 h 114"/>
                <a:gd name="T18" fmla="*/ 203 w 283"/>
                <a:gd name="T19" fmla="*/ 52 h 114"/>
                <a:gd name="T20" fmla="*/ 154 w 283"/>
                <a:gd name="T21" fmla="*/ 87 h 114"/>
                <a:gd name="T22" fmla="*/ 213 w 283"/>
                <a:gd name="T23" fmla="*/ 53 h 114"/>
                <a:gd name="T24" fmla="*/ 171 w 283"/>
                <a:gd name="T25" fmla="*/ 87 h 114"/>
                <a:gd name="T26" fmla="*/ 180 w 283"/>
                <a:gd name="T27" fmla="*/ 87 h 114"/>
                <a:gd name="T28" fmla="*/ 120 w 283"/>
                <a:gd name="T29" fmla="*/ 87 h 114"/>
                <a:gd name="T30" fmla="*/ 117 w 283"/>
                <a:gd name="T31" fmla="*/ 56 h 114"/>
                <a:gd name="T32" fmla="*/ 86 w 283"/>
                <a:gd name="T33" fmla="*/ 2 h 114"/>
                <a:gd name="T34" fmla="*/ 145 w 283"/>
                <a:gd name="T35" fmla="*/ 52 h 114"/>
                <a:gd name="T36" fmla="*/ 142 w 283"/>
                <a:gd name="T37" fmla="*/ 87 h 114"/>
                <a:gd name="T38" fmla="*/ 93 w 283"/>
                <a:gd name="T39" fmla="*/ 79 h 114"/>
                <a:gd name="T40" fmla="*/ 89 w 283"/>
                <a:gd name="T41" fmla="*/ 79 h 114"/>
                <a:gd name="T42" fmla="*/ 87 w 283"/>
                <a:gd name="T43" fmla="*/ 69 h 114"/>
                <a:gd name="T44" fmla="*/ 95 w 283"/>
                <a:gd name="T45" fmla="*/ 62 h 114"/>
                <a:gd name="T46" fmla="*/ 93 w 283"/>
                <a:gd name="T47" fmla="*/ 79 h 114"/>
                <a:gd name="T48" fmla="*/ 67 w 283"/>
                <a:gd name="T49" fmla="*/ 86 h 114"/>
                <a:gd name="T50" fmla="*/ 37 w 283"/>
                <a:gd name="T51" fmla="*/ 82 h 114"/>
                <a:gd name="T52" fmla="*/ 25 w 283"/>
                <a:gd name="T53" fmla="*/ 77 h 114"/>
                <a:gd name="T54" fmla="*/ 18 w 283"/>
                <a:gd name="T55" fmla="*/ 2 h 114"/>
                <a:gd name="T56" fmla="*/ 76 w 283"/>
                <a:gd name="T57" fmla="*/ 55 h 114"/>
                <a:gd name="T58" fmla="*/ 22 w 283"/>
                <a:gd name="T59" fmla="*/ 87 h 114"/>
                <a:gd name="T60" fmla="*/ 220 w 283"/>
                <a:gd name="T61" fmla="*/ 0 h 114"/>
                <a:gd name="T62" fmla="*/ 215 w 283"/>
                <a:gd name="T63" fmla="*/ 0 h 114"/>
                <a:gd name="T64" fmla="*/ 147 w 283"/>
                <a:gd name="T65" fmla="*/ 52 h 114"/>
                <a:gd name="T66" fmla="*/ 84 w 283"/>
                <a:gd name="T67" fmla="*/ 52 h 114"/>
                <a:gd name="T68" fmla="*/ 16 w 283"/>
                <a:gd name="T69" fmla="*/ 0 h 114"/>
                <a:gd name="T70" fmla="*/ 14 w 283"/>
                <a:gd name="T71" fmla="*/ 113 h 114"/>
                <a:gd name="T72" fmla="*/ 35 w 283"/>
                <a:gd name="T73" fmla="*/ 113 h 114"/>
                <a:gd name="T74" fmla="*/ 66 w 283"/>
                <a:gd name="T75" fmla="*/ 89 h 114"/>
                <a:gd name="T76" fmla="*/ 81 w 283"/>
                <a:gd name="T77" fmla="*/ 89 h 114"/>
                <a:gd name="T78" fmla="*/ 90 w 283"/>
                <a:gd name="T79" fmla="*/ 89 h 114"/>
                <a:gd name="T80" fmla="*/ 112 w 283"/>
                <a:gd name="T81" fmla="*/ 113 h 114"/>
                <a:gd name="T82" fmla="*/ 142 w 283"/>
                <a:gd name="T83" fmla="*/ 89 h 114"/>
                <a:gd name="T84" fmla="*/ 170 w 283"/>
                <a:gd name="T85" fmla="*/ 89 h 114"/>
                <a:gd name="T86" fmla="*/ 190 w 283"/>
                <a:gd name="T87" fmla="*/ 113 h 114"/>
                <a:gd name="T88" fmla="*/ 210 w 283"/>
                <a:gd name="T89" fmla="*/ 108 h 114"/>
                <a:gd name="T90" fmla="*/ 266 w 283"/>
                <a:gd name="T91" fmla="*/ 89 h 114"/>
                <a:gd name="T92" fmla="*/ 220 w 283"/>
                <a:gd name="T9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" h="114">
                  <a:moveTo>
                    <a:pt x="281" y="87"/>
                  </a:moveTo>
                  <a:cubicBezTo>
                    <a:pt x="266" y="87"/>
                    <a:pt x="266" y="87"/>
                    <a:pt x="266" y="8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2" y="85"/>
                    <a:pt x="222" y="85"/>
                  </a:cubicBezTo>
                  <a:cubicBezTo>
                    <a:pt x="223" y="84"/>
                    <a:pt x="223" y="83"/>
                    <a:pt x="223" y="81"/>
                  </a:cubicBezTo>
                  <a:cubicBezTo>
                    <a:pt x="226" y="71"/>
                    <a:pt x="233" y="60"/>
                    <a:pt x="244" y="60"/>
                  </a:cubicBezTo>
                  <a:cubicBezTo>
                    <a:pt x="249" y="60"/>
                    <a:pt x="254" y="62"/>
                    <a:pt x="253" y="69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6"/>
                    <a:pt x="273" y="61"/>
                    <a:pt x="269" y="56"/>
                  </a:cubicBezTo>
                  <a:cubicBezTo>
                    <a:pt x="266" y="51"/>
                    <a:pt x="258" y="48"/>
                    <a:pt x="248" y="48"/>
                  </a:cubicBezTo>
                  <a:cubicBezTo>
                    <a:pt x="241" y="48"/>
                    <a:pt x="231" y="50"/>
                    <a:pt x="222" y="55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281" y="87"/>
                    <a:pt x="281" y="87"/>
                    <a:pt x="281" y="87"/>
                  </a:cubicBezTo>
                  <a:cubicBezTo>
                    <a:pt x="281" y="87"/>
                    <a:pt x="281" y="87"/>
                    <a:pt x="281" y="87"/>
                  </a:cubicBezTo>
                  <a:close/>
                  <a:moveTo>
                    <a:pt x="246" y="101"/>
                  </a:moveTo>
                  <a:cubicBezTo>
                    <a:pt x="243" y="102"/>
                    <a:pt x="240" y="102"/>
                    <a:pt x="237" y="102"/>
                  </a:cubicBezTo>
                  <a:cubicBezTo>
                    <a:pt x="228" y="102"/>
                    <a:pt x="222" y="98"/>
                    <a:pt x="222" y="89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6" y="101"/>
                    <a:pt x="246" y="101"/>
                    <a:pt x="246" y="101"/>
                  </a:cubicBezTo>
                  <a:close/>
                  <a:moveTo>
                    <a:pt x="213" y="53"/>
                  </a:moveTo>
                  <a:cubicBezTo>
                    <a:pt x="213" y="65"/>
                    <a:pt x="213" y="65"/>
                    <a:pt x="213" y="65"/>
                  </a:cubicBezTo>
                  <a:cubicBezTo>
                    <a:pt x="209" y="71"/>
                    <a:pt x="206" y="77"/>
                    <a:pt x="205" y="82"/>
                  </a:cubicBezTo>
                  <a:cubicBezTo>
                    <a:pt x="204" y="83"/>
                    <a:pt x="204" y="85"/>
                    <a:pt x="204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56" y="87"/>
                    <a:pt x="156" y="87"/>
                    <a:pt x="156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3" y="53"/>
                    <a:pt x="213" y="53"/>
                    <a:pt x="213" y="53"/>
                  </a:cubicBezTo>
                  <a:close/>
                  <a:moveTo>
                    <a:pt x="180" y="87"/>
                  </a:moveTo>
                  <a:cubicBezTo>
                    <a:pt x="171" y="87"/>
                    <a:pt x="171" y="87"/>
                    <a:pt x="171" y="87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lose/>
                  <a:moveTo>
                    <a:pt x="145" y="52"/>
                  </a:moveTo>
                  <a:cubicBezTo>
                    <a:pt x="130" y="52"/>
                    <a:pt x="130" y="52"/>
                    <a:pt x="130" y="52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12" y="84"/>
                    <a:pt x="117" y="78"/>
                    <a:pt x="119" y="70"/>
                  </a:cubicBezTo>
                  <a:cubicBezTo>
                    <a:pt x="120" y="64"/>
                    <a:pt x="119" y="59"/>
                    <a:pt x="117" y="56"/>
                  </a:cubicBezTo>
                  <a:cubicBezTo>
                    <a:pt x="113" y="51"/>
                    <a:pt x="105" y="52"/>
                    <a:pt x="98" y="52"/>
                  </a:cubicBezTo>
                  <a:cubicBezTo>
                    <a:pt x="97" y="52"/>
                    <a:pt x="86" y="52"/>
                    <a:pt x="86" y="5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52"/>
                    <a:pt x="145" y="52"/>
                    <a:pt x="145" y="52"/>
                  </a:cubicBezTo>
                  <a:close/>
                  <a:moveTo>
                    <a:pt x="135" y="87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87"/>
                    <a:pt x="135" y="87"/>
                    <a:pt x="135" y="87"/>
                  </a:cubicBezTo>
                  <a:close/>
                  <a:moveTo>
                    <a:pt x="93" y="79"/>
                  </a:moveTo>
                  <a:cubicBezTo>
                    <a:pt x="93" y="79"/>
                    <a:pt x="93" y="79"/>
                    <a:pt x="93" y="79"/>
                  </a:cubicBezTo>
                  <a:cubicBezTo>
                    <a:pt x="92" y="79"/>
                    <a:pt x="91" y="79"/>
                    <a:pt x="91" y="79"/>
                  </a:cubicBezTo>
                  <a:cubicBezTo>
                    <a:pt x="90" y="79"/>
                    <a:pt x="89" y="79"/>
                    <a:pt x="89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90" y="62"/>
                    <a:pt x="91" y="62"/>
                    <a:pt x="92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100" y="62"/>
                    <a:pt x="103" y="62"/>
                    <a:pt x="104" y="63"/>
                  </a:cubicBezTo>
                  <a:cubicBezTo>
                    <a:pt x="105" y="65"/>
                    <a:pt x="105" y="67"/>
                    <a:pt x="104" y="70"/>
                  </a:cubicBezTo>
                  <a:cubicBezTo>
                    <a:pt x="102" y="75"/>
                    <a:pt x="100" y="78"/>
                    <a:pt x="93" y="79"/>
                  </a:cubicBezTo>
                  <a:moveTo>
                    <a:pt x="76" y="55"/>
                  </a:moveTo>
                  <a:cubicBezTo>
                    <a:pt x="75" y="58"/>
                    <a:pt x="75" y="58"/>
                    <a:pt x="75" y="5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lose/>
                  <a:moveTo>
                    <a:pt x="22" y="87"/>
                  </a:move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lose/>
                  <a:moveTo>
                    <a:pt x="220" y="0"/>
                  </a:moveTo>
                  <a:cubicBezTo>
                    <a:pt x="220" y="57"/>
                    <a:pt x="220" y="57"/>
                    <a:pt x="220" y="57"/>
                  </a:cubicBezTo>
                  <a:cubicBezTo>
                    <a:pt x="218" y="59"/>
                    <a:pt x="216" y="60"/>
                    <a:pt x="215" y="62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204" y="89"/>
                    <a:pt x="204" y="89"/>
                    <a:pt x="204" y="89"/>
                  </a:cubicBezTo>
                  <a:cubicBezTo>
                    <a:pt x="203" y="96"/>
                    <a:pt x="205" y="103"/>
                    <a:pt x="210" y="108"/>
                  </a:cubicBezTo>
                  <a:cubicBezTo>
                    <a:pt x="216" y="113"/>
                    <a:pt x="225" y="114"/>
                    <a:pt x="232" y="114"/>
                  </a:cubicBezTo>
                  <a:cubicBezTo>
                    <a:pt x="241" y="114"/>
                    <a:pt x="251" y="113"/>
                    <a:pt x="260" y="111"/>
                  </a:cubicBezTo>
                  <a:cubicBezTo>
                    <a:pt x="266" y="89"/>
                    <a:pt x="266" y="89"/>
                    <a:pt x="266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162D722E-1D64-4D54-98B6-8466501BFD3D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008000" y="1113933"/>
              <a:ext cx="911399" cy="371311"/>
            </a:xfrm>
            <a:custGeom>
              <a:avLst/>
              <a:gdLst>
                <a:gd name="T0" fmla="*/ 269 w 283"/>
                <a:gd name="T1" fmla="*/ 77 h 114"/>
                <a:gd name="T2" fmla="*/ 222 w 283"/>
                <a:gd name="T3" fmla="*/ 87 h 114"/>
                <a:gd name="T4" fmla="*/ 244 w 283"/>
                <a:gd name="T5" fmla="*/ 60 h 114"/>
                <a:gd name="T6" fmla="*/ 269 w 283"/>
                <a:gd name="T7" fmla="*/ 56 h 114"/>
                <a:gd name="T8" fmla="*/ 222 w 283"/>
                <a:gd name="T9" fmla="*/ 2 h 114"/>
                <a:gd name="T10" fmla="*/ 281 w 283"/>
                <a:gd name="T11" fmla="*/ 87 h 114"/>
                <a:gd name="T12" fmla="*/ 222 w 283"/>
                <a:gd name="T13" fmla="*/ 89 h 114"/>
                <a:gd name="T14" fmla="*/ 246 w 283"/>
                <a:gd name="T15" fmla="*/ 101 h 114"/>
                <a:gd name="T16" fmla="*/ 205 w 283"/>
                <a:gd name="T17" fmla="*/ 82 h 114"/>
                <a:gd name="T18" fmla="*/ 203 w 283"/>
                <a:gd name="T19" fmla="*/ 52 h 114"/>
                <a:gd name="T20" fmla="*/ 154 w 283"/>
                <a:gd name="T21" fmla="*/ 87 h 114"/>
                <a:gd name="T22" fmla="*/ 213 w 283"/>
                <a:gd name="T23" fmla="*/ 53 h 114"/>
                <a:gd name="T24" fmla="*/ 171 w 283"/>
                <a:gd name="T25" fmla="*/ 87 h 114"/>
                <a:gd name="T26" fmla="*/ 180 w 283"/>
                <a:gd name="T27" fmla="*/ 87 h 114"/>
                <a:gd name="T28" fmla="*/ 120 w 283"/>
                <a:gd name="T29" fmla="*/ 87 h 114"/>
                <a:gd name="T30" fmla="*/ 117 w 283"/>
                <a:gd name="T31" fmla="*/ 56 h 114"/>
                <a:gd name="T32" fmla="*/ 86 w 283"/>
                <a:gd name="T33" fmla="*/ 2 h 114"/>
                <a:gd name="T34" fmla="*/ 145 w 283"/>
                <a:gd name="T35" fmla="*/ 52 h 114"/>
                <a:gd name="T36" fmla="*/ 142 w 283"/>
                <a:gd name="T37" fmla="*/ 87 h 114"/>
                <a:gd name="T38" fmla="*/ 93 w 283"/>
                <a:gd name="T39" fmla="*/ 79 h 114"/>
                <a:gd name="T40" fmla="*/ 89 w 283"/>
                <a:gd name="T41" fmla="*/ 79 h 114"/>
                <a:gd name="T42" fmla="*/ 87 w 283"/>
                <a:gd name="T43" fmla="*/ 69 h 114"/>
                <a:gd name="T44" fmla="*/ 95 w 283"/>
                <a:gd name="T45" fmla="*/ 62 h 114"/>
                <a:gd name="T46" fmla="*/ 93 w 283"/>
                <a:gd name="T47" fmla="*/ 79 h 114"/>
                <a:gd name="T48" fmla="*/ 67 w 283"/>
                <a:gd name="T49" fmla="*/ 86 h 114"/>
                <a:gd name="T50" fmla="*/ 37 w 283"/>
                <a:gd name="T51" fmla="*/ 82 h 114"/>
                <a:gd name="T52" fmla="*/ 25 w 283"/>
                <a:gd name="T53" fmla="*/ 77 h 114"/>
                <a:gd name="T54" fmla="*/ 18 w 283"/>
                <a:gd name="T55" fmla="*/ 2 h 114"/>
                <a:gd name="T56" fmla="*/ 76 w 283"/>
                <a:gd name="T57" fmla="*/ 55 h 114"/>
                <a:gd name="T58" fmla="*/ 22 w 283"/>
                <a:gd name="T59" fmla="*/ 87 h 114"/>
                <a:gd name="T60" fmla="*/ 220 w 283"/>
                <a:gd name="T61" fmla="*/ 0 h 114"/>
                <a:gd name="T62" fmla="*/ 215 w 283"/>
                <a:gd name="T63" fmla="*/ 0 h 114"/>
                <a:gd name="T64" fmla="*/ 147 w 283"/>
                <a:gd name="T65" fmla="*/ 52 h 114"/>
                <a:gd name="T66" fmla="*/ 84 w 283"/>
                <a:gd name="T67" fmla="*/ 52 h 114"/>
                <a:gd name="T68" fmla="*/ 16 w 283"/>
                <a:gd name="T69" fmla="*/ 0 h 114"/>
                <a:gd name="T70" fmla="*/ 14 w 283"/>
                <a:gd name="T71" fmla="*/ 113 h 114"/>
                <a:gd name="T72" fmla="*/ 35 w 283"/>
                <a:gd name="T73" fmla="*/ 113 h 114"/>
                <a:gd name="T74" fmla="*/ 66 w 283"/>
                <a:gd name="T75" fmla="*/ 89 h 114"/>
                <a:gd name="T76" fmla="*/ 81 w 283"/>
                <a:gd name="T77" fmla="*/ 89 h 114"/>
                <a:gd name="T78" fmla="*/ 90 w 283"/>
                <a:gd name="T79" fmla="*/ 89 h 114"/>
                <a:gd name="T80" fmla="*/ 112 w 283"/>
                <a:gd name="T81" fmla="*/ 113 h 114"/>
                <a:gd name="T82" fmla="*/ 142 w 283"/>
                <a:gd name="T83" fmla="*/ 89 h 114"/>
                <a:gd name="T84" fmla="*/ 170 w 283"/>
                <a:gd name="T85" fmla="*/ 89 h 114"/>
                <a:gd name="T86" fmla="*/ 190 w 283"/>
                <a:gd name="T87" fmla="*/ 113 h 114"/>
                <a:gd name="T88" fmla="*/ 210 w 283"/>
                <a:gd name="T89" fmla="*/ 108 h 114"/>
                <a:gd name="T90" fmla="*/ 266 w 283"/>
                <a:gd name="T91" fmla="*/ 89 h 114"/>
                <a:gd name="T92" fmla="*/ 220 w 283"/>
                <a:gd name="T9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" h="114">
                  <a:moveTo>
                    <a:pt x="281" y="87"/>
                  </a:moveTo>
                  <a:cubicBezTo>
                    <a:pt x="266" y="87"/>
                    <a:pt x="266" y="87"/>
                    <a:pt x="266" y="8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2" y="85"/>
                    <a:pt x="222" y="85"/>
                  </a:cubicBezTo>
                  <a:cubicBezTo>
                    <a:pt x="223" y="84"/>
                    <a:pt x="223" y="83"/>
                    <a:pt x="223" y="81"/>
                  </a:cubicBezTo>
                  <a:cubicBezTo>
                    <a:pt x="226" y="71"/>
                    <a:pt x="233" y="60"/>
                    <a:pt x="244" y="60"/>
                  </a:cubicBezTo>
                  <a:cubicBezTo>
                    <a:pt x="249" y="60"/>
                    <a:pt x="254" y="62"/>
                    <a:pt x="253" y="69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6"/>
                    <a:pt x="273" y="61"/>
                    <a:pt x="269" y="56"/>
                  </a:cubicBezTo>
                  <a:cubicBezTo>
                    <a:pt x="266" y="51"/>
                    <a:pt x="258" y="48"/>
                    <a:pt x="248" y="48"/>
                  </a:cubicBezTo>
                  <a:cubicBezTo>
                    <a:pt x="241" y="48"/>
                    <a:pt x="231" y="50"/>
                    <a:pt x="222" y="55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281" y="87"/>
                    <a:pt x="281" y="87"/>
                    <a:pt x="281" y="87"/>
                  </a:cubicBezTo>
                  <a:cubicBezTo>
                    <a:pt x="281" y="87"/>
                    <a:pt x="281" y="87"/>
                    <a:pt x="281" y="87"/>
                  </a:cubicBezTo>
                  <a:close/>
                  <a:moveTo>
                    <a:pt x="246" y="101"/>
                  </a:moveTo>
                  <a:cubicBezTo>
                    <a:pt x="243" y="102"/>
                    <a:pt x="240" y="102"/>
                    <a:pt x="237" y="102"/>
                  </a:cubicBezTo>
                  <a:cubicBezTo>
                    <a:pt x="228" y="102"/>
                    <a:pt x="222" y="98"/>
                    <a:pt x="222" y="89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6" y="101"/>
                    <a:pt x="246" y="101"/>
                    <a:pt x="246" y="101"/>
                  </a:cubicBezTo>
                  <a:close/>
                  <a:moveTo>
                    <a:pt x="213" y="53"/>
                  </a:moveTo>
                  <a:cubicBezTo>
                    <a:pt x="213" y="65"/>
                    <a:pt x="213" y="65"/>
                    <a:pt x="213" y="65"/>
                  </a:cubicBezTo>
                  <a:cubicBezTo>
                    <a:pt x="209" y="71"/>
                    <a:pt x="206" y="77"/>
                    <a:pt x="205" y="82"/>
                  </a:cubicBezTo>
                  <a:cubicBezTo>
                    <a:pt x="204" y="83"/>
                    <a:pt x="204" y="85"/>
                    <a:pt x="204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56" y="87"/>
                    <a:pt x="156" y="87"/>
                    <a:pt x="156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3" y="53"/>
                    <a:pt x="213" y="53"/>
                    <a:pt x="213" y="53"/>
                  </a:cubicBezTo>
                  <a:close/>
                  <a:moveTo>
                    <a:pt x="180" y="87"/>
                  </a:moveTo>
                  <a:cubicBezTo>
                    <a:pt x="171" y="87"/>
                    <a:pt x="171" y="87"/>
                    <a:pt x="171" y="87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lose/>
                  <a:moveTo>
                    <a:pt x="145" y="52"/>
                  </a:moveTo>
                  <a:cubicBezTo>
                    <a:pt x="130" y="52"/>
                    <a:pt x="130" y="52"/>
                    <a:pt x="130" y="52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12" y="84"/>
                    <a:pt x="117" y="78"/>
                    <a:pt x="119" y="70"/>
                  </a:cubicBezTo>
                  <a:cubicBezTo>
                    <a:pt x="120" y="64"/>
                    <a:pt x="119" y="59"/>
                    <a:pt x="117" y="56"/>
                  </a:cubicBezTo>
                  <a:cubicBezTo>
                    <a:pt x="113" y="51"/>
                    <a:pt x="105" y="52"/>
                    <a:pt x="98" y="52"/>
                  </a:cubicBezTo>
                  <a:cubicBezTo>
                    <a:pt x="97" y="52"/>
                    <a:pt x="86" y="52"/>
                    <a:pt x="86" y="5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52"/>
                    <a:pt x="145" y="52"/>
                    <a:pt x="145" y="52"/>
                  </a:cubicBezTo>
                  <a:close/>
                  <a:moveTo>
                    <a:pt x="135" y="87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87"/>
                    <a:pt x="135" y="87"/>
                    <a:pt x="135" y="87"/>
                  </a:cubicBezTo>
                  <a:close/>
                  <a:moveTo>
                    <a:pt x="93" y="79"/>
                  </a:moveTo>
                  <a:cubicBezTo>
                    <a:pt x="93" y="79"/>
                    <a:pt x="93" y="79"/>
                    <a:pt x="93" y="79"/>
                  </a:cubicBezTo>
                  <a:cubicBezTo>
                    <a:pt x="92" y="79"/>
                    <a:pt x="91" y="79"/>
                    <a:pt x="91" y="79"/>
                  </a:cubicBezTo>
                  <a:cubicBezTo>
                    <a:pt x="90" y="79"/>
                    <a:pt x="89" y="79"/>
                    <a:pt x="89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90" y="62"/>
                    <a:pt x="91" y="62"/>
                    <a:pt x="92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100" y="62"/>
                    <a:pt x="103" y="62"/>
                    <a:pt x="104" y="63"/>
                  </a:cubicBezTo>
                  <a:cubicBezTo>
                    <a:pt x="105" y="65"/>
                    <a:pt x="105" y="67"/>
                    <a:pt x="104" y="70"/>
                  </a:cubicBezTo>
                  <a:cubicBezTo>
                    <a:pt x="102" y="75"/>
                    <a:pt x="100" y="78"/>
                    <a:pt x="93" y="79"/>
                  </a:cubicBezTo>
                  <a:moveTo>
                    <a:pt x="76" y="55"/>
                  </a:moveTo>
                  <a:cubicBezTo>
                    <a:pt x="75" y="58"/>
                    <a:pt x="75" y="58"/>
                    <a:pt x="75" y="5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lose/>
                  <a:moveTo>
                    <a:pt x="22" y="87"/>
                  </a:move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lose/>
                  <a:moveTo>
                    <a:pt x="220" y="0"/>
                  </a:moveTo>
                  <a:cubicBezTo>
                    <a:pt x="220" y="57"/>
                    <a:pt x="220" y="57"/>
                    <a:pt x="220" y="57"/>
                  </a:cubicBezTo>
                  <a:cubicBezTo>
                    <a:pt x="218" y="59"/>
                    <a:pt x="216" y="60"/>
                    <a:pt x="215" y="62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204" y="89"/>
                    <a:pt x="204" y="89"/>
                    <a:pt x="204" y="89"/>
                  </a:cubicBezTo>
                  <a:cubicBezTo>
                    <a:pt x="203" y="96"/>
                    <a:pt x="205" y="103"/>
                    <a:pt x="210" y="108"/>
                  </a:cubicBezTo>
                  <a:cubicBezTo>
                    <a:pt x="216" y="113"/>
                    <a:pt x="225" y="114"/>
                    <a:pt x="232" y="114"/>
                  </a:cubicBezTo>
                  <a:cubicBezTo>
                    <a:pt x="241" y="114"/>
                    <a:pt x="251" y="113"/>
                    <a:pt x="260" y="111"/>
                  </a:cubicBezTo>
                  <a:cubicBezTo>
                    <a:pt x="266" y="89"/>
                    <a:pt x="266" y="89"/>
                    <a:pt x="266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04" name="Rectangle 103">
            <a:extLst>
              <a:ext uri="{FF2B5EF4-FFF2-40B4-BE49-F238E27FC236}">
                <a16:creationId xmlns:a16="http://schemas.microsoft.com/office/drawing/2014/main" id="{6A6246C3-5BC1-4146-9E95-B8B3F1B77C22}"/>
              </a:ext>
            </a:extLst>
          </p:cNvPr>
          <p:cNvSpPr>
            <a:spLocks noChangeAspect="1"/>
          </p:cNvSpPr>
          <p:nvPr userDrawn="1"/>
        </p:nvSpPr>
        <p:spPr>
          <a:xfrm>
            <a:off x="7435789" y="371311"/>
            <a:ext cx="3764024" cy="5415923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err="1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106" name="Text Placeholder 3">
            <a:extLst>
              <a:ext uri="{FF2B5EF4-FFF2-40B4-BE49-F238E27FC236}">
                <a16:creationId xmlns:a16="http://schemas.microsoft.com/office/drawing/2014/main" id="{E9A5689E-A0AC-4126-A5A7-5CD8528C6C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02252" y="4710484"/>
            <a:ext cx="3229510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02252" y="636808"/>
            <a:ext cx="3229510" cy="3950972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8DFFAD0-690D-40FA-92E3-26DD5F2CF7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11" name="Text Box 4">
            <a:extLst>
              <a:ext uri="{FF2B5EF4-FFF2-40B4-BE49-F238E27FC236}">
                <a16:creationId xmlns:a16="http://schemas.microsoft.com/office/drawing/2014/main" id="{0E7D9B52-8652-4AF0-8457-9B078EA7D939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7702252" y="5791576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tx2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254584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Vertical Window_Pacific Blue">
    <p:bg>
      <p:bgPr>
        <a:gradFill>
          <a:gsLst>
            <a:gs pos="100000">
              <a:srgbClr val="ACEAFF"/>
            </a:gs>
            <a:gs pos="0">
              <a:schemeClr val="accent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BC1A25C-9C23-47D0-BC86-BD2474043CD3}"/>
              </a:ext>
            </a:extLst>
          </p:cNvPr>
          <p:cNvGrpSpPr/>
          <p:nvPr userDrawn="1"/>
        </p:nvGrpSpPr>
        <p:grpSpPr>
          <a:xfrm>
            <a:off x="998476" y="0"/>
            <a:ext cx="911399" cy="1485244"/>
            <a:chOff x="1008000" y="0"/>
            <a:chExt cx="911399" cy="1485244"/>
          </a:xfrm>
          <a:solidFill>
            <a:schemeClr val="bg1">
              <a:alpha val="0"/>
            </a:schemeClr>
          </a:solidFill>
        </p:grpSpPr>
        <p:sp>
          <p:nvSpPr>
            <p:cNvPr id="5" name="Freeform 19">
              <a:extLst>
                <a:ext uri="{FF2B5EF4-FFF2-40B4-BE49-F238E27FC236}">
                  <a16:creationId xmlns:a16="http://schemas.microsoft.com/office/drawing/2014/main" id="{EEC5B735-00AD-41B9-A513-0F7783FFBE36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008000" y="0"/>
              <a:ext cx="911399" cy="371311"/>
            </a:xfrm>
            <a:custGeom>
              <a:avLst/>
              <a:gdLst>
                <a:gd name="T0" fmla="*/ 269 w 283"/>
                <a:gd name="T1" fmla="*/ 77 h 114"/>
                <a:gd name="T2" fmla="*/ 222 w 283"/>
                <a:gd name="T3" fmla="*/ 87 h 114"/>
                <a:gd name="T4" fmla="*/ 244 w 283"/>
                <a:gd name="T5" fmla="*/ 60 h 114"/>
                <a:gd name="T6" fmla="*/ 269 w 283"/>
                <a:gd name="T7" fmla="*/ 56 h 114"/>
                <a:gd name="T8" fmla="*/ 222 w 283"/>
                <a:gd name="T9" fmla="*/ 2 h 114"/>
                <a:gd name="T10" fmla="*/ 281 w 283"/>
                <a:gd name="T11" fmla="*/ 87 h 114"/>
                <a:gd name="T12" fmla="*/ 222 w 283"/>
                <a:gd name="T13" fmla="*/ 89 h 114"/>
                <a:gd name="T14" fmla="*/ 246 w 283"/>
                <a:gd name="T15" fmla="*/ 101 h 114"/>
                <a:gd name="T16" fmla="*/ 205 w 283"/>
                <a:gd name="T17" fmla="*/ 82 h 114"/>
                <a:gd name="T18" fmla="*/ 203 w 283"/>
                <a:gd name="T19" fmla="*/ 52 h 114"/>
                <a:gd name="T20" fmla="*/ 154 w 283"/>
                <a:gd name="T21" fmla="*/ 87 h 114"/>
                <a:gd name="T22" fmla="*/ 213 w 283"/>
                <a:gd name="T23" fmla="*/ 53 h 114"/>
                <a:gd name="T24" fmla="*/ 171 w 283"/>
                <a:gd name="T25" fmla="*/ 87 h 114"/>
                <a:gd name="T26" fmla="*/ 180 w 283"/>
                <a:gd name="T27" fmla="*/ 87 h 114"/>
                <a:gd name="T28" fmla="*/ 120 w 283"/>
                <a:gd name="T29" fmla="*/ 87 h 114"/>
                <a:gd name="T30" fmla="*/ 117 w 283"/>
                <a:gd name="T31" fmla="*/ 56 h 114"/>
                <a:gd name="T32" fmla="*/ 86 w 283"/>
                <a:gd name="T33" fmla="*/ 2 h 114"/>
                <a:gd name="T34" fmla="*/ 145 w 283"/>
                <a:gd name="T35" fmla="*/ 52 h 114"/>
                <a:gd name="T36" fmla="*/ 142 w 283"/>
                <a:gd name="T37" fmla="*/ 87 h 114"/>
                <a:gd name="T38" fmla="*/ 93 w 283"/>
                <a:gd name="T39" fmla="*/ 79 h 114"/>
                <a:gd name="T40" fmla="*/ 89 w 283"/>
                <a:gd name="T41" fmla="*/ 79 h 114"/>
                <a:gd name="T42" fmla="*/ 87 w 283"/>
                <a:gd name="T43" fmla="*/ 69 h 114"/>
                <a:gd name="T44" fmla="*/ 95 w 283"/>
                <a:gd name="T45" fmla="*/ 62 h 114"/>
                <a:gd name="T46" fmla="*/ 93 w 283"/>
                <a:gd name="T47" fmla="*/ 79 h 114"/>
                <a:gd name="T48" fmla="*/ 67 w 283"/>
                <a:gd name="T49" fmla="*/ 86 h 114"/>
                <a:gd name="T50" fmla="*/ 37 w 283"/>
                <a:gd name="T51" fmla="*/ 82 h 114"/>
                <a:gd name="T52" fmla="*/ 25 w 283"/>
                <a:gd name="T53" fmla="*/ 77 h 114"/>
                <a:gd name="T54" fmla="*/ 18 w 283"/>
                <a:gd name="T55" fmla="*/ 2 h 114"/>
                <a:gd name="T56" fmla="*/ 76 w 283"/>
                <a:gd name="T57" fmla="*/ 55 h 114"/>
                <a:gd name="T58" fmla="*/ 22 w 283"/>
                <a:gd name="T59" fmla="*/ 87 h 114"/>
                <a:gd name="T60" fmla="*/ 220 w 283"/>
                <a:gd name="T61" fmla="*/ 0 h 114"/>
                <a:gd name="T62" fmla="*/ 215 w 283"/>
                <a:gd name="T63" fmla="*/ 0 h 114"/>
                <a:gd name="T64" fmla="*/ 147 w 283"/>
                <a:gd name="T65" fmla="*/ 52 h 114"/>
                <a:gd name="T66" fmla="*/ 84 w 283"/>
                <a:gd name="T67" fmla="*/ 52 h 114"/>
                <a:gd name="T68" fmla="*/ 16 w 283"/>
                <a:gd name="T69" fmla="*/ 0 h 114"/>
                <a:gd name="T70" fmla="*/ 14 w 283"/>
                <a:gd name="T71" fmla="*/ 113 h 114"/>
                <a:gd name="T72" fmla="*/ 35 w 283"/>
                <a:gd name="T73" fmla="*/ 113 h 114"/>
                <a:gd name="T74" fmla="*/ 66 w 283"/>
                <a:gd name="T75" fmla="*/ 89 h 114"/>
                <a:gd name="T76" fmla="*/ 81 w 283"/>
                <a:gd name="T77" fmla="*/ 89 h 114"/>
                <a:gd name="T78" fmla="*/ 90 w 283"/>
                <a:gd name="T79" fmla="*/ 89 h 114"/>
                <a:gd name="T80" fmla="*/ 112 w 283"/>
                <a:gd name="T81" fmla="*/ 113 h 114"/>
                <a:gd name="T82" fmla="*/ 142 w 283"/>
                <a:gd name="T83" fmla="*/ 89 h 114"/>
                <a:gd name="T84" fmla="*/ 170 w 283"/>
                <a:gd name="T85" fmla="*/ 89 h 114"/>
                <a:gd name="T86" fmla="*/ 190 w 283"/>
                <a:gd name="T87" fmla="*/ 113 h 114"/>
                <a:gd name="T88" fmla="*/ 210 w 283"/>
                <a:gd name="T89" fmla="*/ 108 h 114"/>
                <a:gd name="T90" fmla="*/ 266 w 283"/>
                <a:gd name="T91" fmla="*/ 89 h 114"/>
                <a:gd name="T92" fmla="*/ 220 w 283"/>
                <a:gd name="T9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" h="114">
                  <a:moveTo>
                    <a:pt x="281" y="87"/>
                  </a:moveTo>
                  <a:cubicBezTo>
                    <a:pt x="266" y="87"/>
                    <a:pt x="266" y="87"/>
                    <a:pt x="266" y="8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2" y="85"/>
                    <a:pt x="222" y="85"/>
                  </a:cubicBezTo>
                  <a:cubicBezTo>
                    <a:pt x="223" y="84"/>
                    <a:pt x="223" y="83"/>
                    <a:pt x="223" y="81"/>
                  </a:cubicBezTo>
                  <a:cubicBezTo>
                    <a:pt x="226" y="71"/>
                    <a:pt x="233" y="60"/>
                    <a:pt x="244" y="60"/>
                  </a:cubicBezTo>
                  <a:cubicBezTo>
                    <a:pt x="249" y="60"/>
                    <a:pt x="254" y="62"/>
                    <a:pt x="253" y="69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6"/>
                    <a:pt x="273" y="61"/>
                    <a:pt x="269" y="56"/>
                  </a:cubicBezTo>
                  <a:cubicBezTo>
                    <a:pt x="266" y="51"/>
                    <a:pt x="258" y="48"/>
                    <a:pt x="248" y="48"/>
                  </a:cubicBezTo>
                  <a:cubicBezTo>
                    <a:pt x="241" y="48"/>
                    <a:pt x="231" y="50"/>
                    <a:pt x="222" y="55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281" y="87"/>
                    <a:pt x="281" y="87"/>
                    <a:pt x="281" y="87"/>
                  </a:cubicBezTo>
                  <a:cubicBezTo>
                    <a:pt x="281" y="87"/>
                    <a:pt x="281" y="87"/>
                    <a:pt x="281" y="87"/>
                  </a:cubicBezTo>
                  <a:close/>
                  <a:moveTo>
                    <a:pt x="246" y="101"/>
                  </a:moveTo>
                  <a:cubicBezTo>
                    <a:pt x="243" y="102"/>
                    <a:pt x="240" y="102"/>
                    <a:pt x="237" y="102"/>
                  </a:cubicBezTo>
                  <a:cubicBezTo>
                    <a:pt x="228" y="102"/>
                    <a:pt x="222" y="98"/>
                    <a:pt x="222" y="89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6" y="101"/>
                    <a:pt x="246" y="101"/>
                    <a:pt x="246" y="101"/>
                  </a:cubicBezTo>
                  <a:close/>
                  <a:moveTo>
                    <a:pt x="213" y="53"/>
                  </a:moveTo>
                  <a:cubicBezTo>
                    <a:pt x="213" y="65"/>
                    <a:pt x="213" y="65"/>
                    <a:pt x="213" y="65"/>
                  </a:cubicBezTo>
                  <a:cubicBezTo>
                    <a:pt x="209" y="71"/>
                    <a:pt x="206" y="77"/>
                    <a:pt x="205" y="82"/>
                  </a:cubicBezTo>
                  <a:cubicBezTo>
                    <a:pt x="204" y="83"/>
                    <a:pt x="204" y="85"/>
                    <a:pt x="204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56" y="87"/>
                    <a:pt x="156" y="87"/>
                    <a:pt x="156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3" y="53"/>
                    <a:pt x="213" y="53"/>
                    <a:pt x="213" y="53"/>
                  </a:cubicBezTo>
                  <a:close/>
                  <a:moveTo>
                    <a:pt x="180" y="87"/>
                  </a:moveTo>
                  <a:cubicBezTo>
                    <a:pt x="171" y="87"/>
                    <a:pt x="171" y="87"/>
                    <a:pt x="171" y="87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lose/>
                  <a:moveTo>
                    <a:pt x="145" y="52"/>
                  </a:moveTo>
                  <a:cubicBezTo>
                    <a:pt x="130" y="52"/>
                    <a:pt x="130" y="52"/>
                    <a:pt x="130" y="52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12" y="84"/>
                    <a:pt x="117" y="78"/>
                    <a:pt x="119" y="70"/>
                  </a:cubicBezTo>
                  <a:cubicBezTo>
                    <a:pt x="120" y="64"/>
                    <a:pt x="119" y="59"/>
                    <a:pt x="117" y="56"/>
                  </a:cubicBezTo>
                  <a:cubicBezTo>
                    <a:pt x="113" y="51"/>
                    <a:pt x="105" y="52"/>
                    <a:pt x="98" y="52"/>
                  </a:cubicBezTo>
                  <a:cubicBezTo>
                    <a:pt x="97" y="52"/>
                    <a:pt x="86" y="52"/>
                    <a:pt x="86" y="5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52"/>
                    <a:pt x="145" y="52"/>
                    <a:pt x="145" y="52"/>
                  </a:cubicBezTo>
                  <a:close/>
                  <a:moveTo>
                    <a:pt x="135" y="87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87"/>
                    <a:pt x="135" y="87"/>
                    <a:pt x="135" y="87"/>
                  </a:cubicBezTo>
                  <a:close/>
                  <a:moveTo>
                    <a:pt x="93" y="79"/>
                  </a:moveTo>
                  <a:cubicBezTo>
                    <a:pt x="93" y="79"/>
                    <a:pt x="93" y="79"/>
                    <a:pt x="93" y="79"/>
                  </a:cubicBezTo>
                  <a:cubicBezTo>
                    <a:pt x="92" y="79"/>
                    <a:pt x="91" y="79"/>
                    <a:pt x="91" y="79"/>
                  </a:cubicBezTo>
                  <a:cubicBezTo>
                    <a:pt x="90" y="79"/>
                    <a:pt x="89" y="79"/>
                    <a:pt x="89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90" y="62"/>
                    <a:pt x="91" y="62"/>
                    <a:pt x="92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100" y="62"/>
                    <a:pt x="103" y="62"/>
                    <a:pt x="104" y="63"/>
                  </a:cubicBezTo>
                  <a:cubicBezTo>
                    <a:pt x="105" y="65"/>
                    <a:pt x="105" y="67"/>
                    <a:pt x="104" y="70"/>
                  </a:cubicBezTo>
                  <a:cubicBezTo>
                    <a:pt x="102" y="75"/>
                    <a:pt x="100" y="78"/>
                    <a:pt x="93" y="79"/>
                  </a:cubicBezTo>
                  <a:moveTo>
                    <a:pt x="76" y="55"/>
                  </a:moveTo>
                  <a:cubicBezTo>
                    <a:pt x="75" y="58"/>
                    <a:pt x="75" y="58"/>
                    <a:pt x="75" y="5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lose/>
                  <a:moveTo>
                    <a:pt x="22" y="87"/>
                  </a:move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lose/>
                  <a:moveTo>
                    <a:pt x="220" y="0"/>
                  </a:moveTo>
                  <a:cubicBezTo>
                    <a:pt x="220" y="57"/>
                    <a:pt x="220" y="57"/>
                    <a:pt x="220" y="57"/>
                  </a:cubicBezTo>
                  <a:cubicBezTo>
                    <a:pt x="218" y="59"/>
                    <a:pt x="216" y="60"/>
                    <a:pt x="215" y="62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204" y="89"/>
                    <a:pt x="204" y="89"/>
                    <a:pt x="204" y="89"/>
                  </a:cubicBezTo>
                  <a:cubicBezTo>
                    <a:pt x="203" y="96"/>
                    <a:pt x="205" y="103"/>
                    <a:pt x="210" y="108"/>
                  </a:cubicBezTo>
                  <a:cubicBezTo>
                    <a:pt x="216" y="113"/>
                    <a:pt x="225" y="114"/>
                    <a:pt x="232" y="114"/>
                  </a:cubicBezTo>
                  <a:cubicBezTo>
                    <a:pt x="241" y="114"/>
                    <a:pt x="251" y="113"/>
                    <a:pt x="260" y="111"/>
                  </a:cubicBezTo>
                  <a:cubicBezTo>
                    <a:pt x="266" y="89"/>
                    <a:pt x="266" y="89"/>
                    <a:pt x="266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8" name="Freeform 19">
              <a:extLst>
                <a:ext uri="{FF2B5EF4-FFF2-40B4-BE49-F238E27FC236}">
                  <a16:creationId xmlns:a16="http://schemas.microsoft.com/office/drawing/2014/main" id="{C5CCCCF1-8E34-4341-A6C5-97CC39680E55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008000" y="742622"/>
              <a:ext cx="911399" cy="371311"/>
            </a:xfrm>
            <a:custGeom>
              <a:avLst/>
              <a:gdLst>
                <a:gd name="T0" fmla="*/ 269 w 283"/>
                <a:gd name="T1" fmla="*/ 77 h 114"/>
                <a:gd name="T2" fmla="*/ 222 w 283"/>
                <a:gd name="T3" fmla="*/ 87 h 114"/>
                <a:gd name="T4" fmla="*/ 244 w 283"/>
                <a:gd name="T5" fmla="*/ 60 h 114"/>
                <a:gd name="T6" fmla="*/ 269 w 283"/>
                <a:gd name="T7" fmla="*/ 56 h 114"/>
                <a:gd name="T8" fmla="*/ 222 w 283"/>
                <a:gd name="T9" fmla="*/ 2 h 114"/>
                <a:gd name="T10" fmla="*/ 281 w 283"/>
                <a:gd name="T11" fmla="*/ 87 h 114"/>
                <a:gd name="T12" fmla="*/ 222 w 283"/>
                <a:gd name="T13" fmla="*/ 89 h 114"/>
                <a:gd name="T14" fmla="*/ 246 w 283"/>
                <a:gd name="T15" fmla="*/ 101 h 114"/>
                <a:gd name="T16" fmla="*/ 205 w 283"/>
                <a:gd name="T17" fmla="*/ 82 h 114"/>
                <a:gd name="T18" fmla="*/ 203 w 283"/>
                <a:gd name="T19" fmla="*/ 52 h 114"/>
                <a:gd name="T20" fmla="*/ 154 w 283"/>
                <a:gd name="T21" fmla="*/ 87 h 114"/>
                <a:gd name="T22" fmla="*/ 213 w 283"/>
                <a:gd name="T23" fmla="*/ 53 h 114"/>
                <a:gd name="T24" fmla="*/ 171 w 283"/>
                <a:gd name="T25" fmla="*/ 87 h 114"/>
                <a:gd name="T26" fmla="*/ 180 w 283"/>
                <a:gd name="T27" fmla="*/ 87 h 114"/>
                <a:gd name="T28" fmla="*/ 120 w 283"/>
                <a:gd name="T29" fmla="*/ 87 h 114"/>
                <a:gd name="T30" fmla="*/ 117 w 283"/>
                <a:gd name="T31" fmla="*/ 56 h 114"/>
                <a:gd name="T32" fmla="*/ 86 w 283"/>
                <a:gd name="T33" fmla="*/ 2 h 114"/>
                <a:gd name="T34" fmla="*/ 145 w 283"/>
                <a:gd name="T35" fmla="*/ 52 h 114"/>
                <a:gd name="T36" fmla="*/ 142 w 283"/>
                <a:gd name="T37" fmla="*/ 87 h 114"/>
                <a:gd name="T38" fmla="*/ 93 w 283"/>
                <a:gd name="T39" fmla="*/ 79 h 114"/>
                <a:gd name="T40" fmla="*/ 89 w 283"/>
                <a:gd name="T41" fmla="*/ 79 h 114"/>
                <a:gd name="T42" fmla="*/ 87 w 283"/>
                <a:gd name="T43" fmla="*/ 69 h 114"/>
                <a:gd name="T44" fmla="*/ 95 w 283"/>
                <a:gd name="T45" fmla="*/ 62 h 114"/>
                <a:gd name="T46" fmla="*/ 93 w 283"/>
                <a:gd name="T47" fmla="*/ 79 h 114"/>
                <a:gd name="T48" fmla="*/ 67 w 283"/>
                <a:gd name="T49" fmla="*/ 86 h 114"/>
                <a:gd name="T50" fmla="*/ 37 w 283"/>
                <a:gd name="T51" fmla="*/ 82 h 114"/>
                <a:gd name="T52" fmla="*/ 25 w 283"/>
                <a:gd name="T53" fmla="*/ 77 h 114"/>
                <a:gd name="T54" fmla="*/ 18 w 283"/>
                <a:gd name="T55" fmla="*/ 2 h 114"/>
                <a:gd name="T56" fmla="*/ 76 w 283"/>
                <a:gd name="T57" fmla="*/ 55 h 114"/>
                <a:gd name="T58" fmla="*/ 22 w 283"/>
                <a:gd name="T59" fmla="*/ 87 h 114"/>
                <a:gd name="T60" fmla="*/ 220 w 283"/>
                <a:gd name="T61" fmla="*/ 0 h 114"/>
                <a:gd name="T62" fmla="*/ 215 w 283"/>
                <a:gd name="T63" fmla="*/ 0 h 114"/>
                <a:gd name="T64" fmla="*/ 147 w 283"/>
                <a:gd name="T65" fmla="*/ 52 h 114"/>
                <a:gd name="T66" fmla="*/ 84 w 283"/>
                <a:gd name="T67" fmla="*/ 52 h 114"/>
                <a:gd name="T68" fmla="*/ 16 w 283"/>
                <a:gd name="T69" fmla="*/ 0 h 114"/>
                <a:gd name="T70" fmla="*/ 14 w 283"/>
                <a:gd name="T71" fmla="*/ 113 h 114"/>
                <a:gd name="T72" fmla="*/ 35 w 283"/>
                <a:gd name="T73" fmla="*/ 113 h 114"/>
                <a:gd name="T74" fmla="*/ 66 w 283"/>
                <a:gd name="T75" fmla="*/ 89 h 114"/>
                <a:gd name="T76" fmla="*/ 81 w 283"/>
                <a:gd name="T77" fmla="*/ 89 h 114"/>
                <a:gd name="T78" fmla="*/ 90 w 283"/>
                <a:gd name="T79" fmla="*/ 89 h 114"/>
                <a:gd name="T80" fmla="*/ 112 w 283"/>
                <a:gd name="T81" fmla="*/ 113 h 114"/>
                <a:gd name="T82" fmla="*/ 142 w 283"/>
                <a:gd name="T83" fmla="*/ 89 h 114"/>
                <a:gd name="T84" fmla="*/ 170 w 283"/>
                <a:gd name="T85" fmla="*/ 89 h 114"/>
                <a:gd name="T86" fmla="*/ 190 w 283"/>
                <a:gd name="T87" fmla="*/ 113 h 114"/>
                <a:gd name="T88" fmla="*/ 210 w 283"/>
                <a:gd name="T89" fmla="*/ 108 h 114"/>
                <a:gd name="T90" fmla="*/ 266 w 283"/>
                <a:gd name="T91" fmla="*/ 89 h 114"/>
                <a:gd name="T92" fmla="*/ 220 w 283"/>
                <a:gd name="T9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" h="114">
                  <a:moveTo>
                    <a:pt x="281" y="87"/>
                  </a:moveTo>
                  <a:cubicBezTo>
                    <a:pt x="266" y="87"/>
                    <a:pt x="266" y="87"/>
                    <a:pt x="266" y="8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2" y="85"/>
                    <a:pt x="222" y="85"/>
                  </a:cubicBezTo>
                  <a:cubicBezTo>
                    <a:pt x="223" y="84"/>
                    <a:pt x="223" y="83"/>
                    <a:pt x="223" y="81"/>
                  </a:cubicBezTo>
                  <a:cubicBezTo>
                    <a:pt x="226" y="71"/>
                    <a:pt x="233" y="60"/>
                    <a:pt x="244" y="60"/>
                  </a:cubicBezTo>
                  <a:cubicBezTo>
                    <a:pt x="249" y="60"/>
                    <a:pt x="254" y="62"/>
                    <a:pt x="253" y="69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6"/>
                    <a:pt x="273" y="61"/>
                    <a:pt x="269" y="56"/>
                  </a:cubicBezTo>
                  <a:cubicBezTo>
                    <a:pt x="266" y="51"/>
                    <a:pt x="258" y="48"/>
                    <a:pt x="248" y="48"/>
                  </a:cubicBezTo>
                  <a:cubicBezTo>
                    <a:pt x="241" y="48"/>
                    <a:pt x="231" y="50"/>
                    <a:pt x="222" y="55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281" y="87"/>
                    <a:pt x="281" y="87"/>
                    <a:pt x="281" y="87"/>
                  </a:cubicBezTo>
                  <a:cubicBezTo>
                    <a:pt x="281" y="87"/>
                    <a:pt x="281" y="87"/>
                    <a:pt x="281" y="87"/>
                  </a:cubicBezTo>
                  <a:close/>
                  <a:moveTo>
                    <a:pt x="246" y="101"/>
                  </a:moveTo>
                  <a:cubicBezTo>
                    <a:pt x="243" y="102"/>
                    <a:pt x="240" y="102"/>
                    <a:pt x="237" y="102"/>
                  </a:cubicBezTo>
                  <a:cubicBezTo>
                    <a:pt x="228" y="102"/>
                    <a:pt x="222" y="98"/>
                    <a:pt x="222" y="89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6" y="101"/>
                    <a:pt x="246" y="101"/>
                    <a:pt x="246" y="101"/>
                  </a:cubicBezTo>
                  <a:close/>
                  <a:moveTo>
                    <a:pt x="213" y="53"/>
                  </a:moveTo>
                  <a:cubicBezTo>
                    <a:pt x="213" y="65"/>
                    <a:pt x="213" y="65"/>
                    <a:pt x="213" y="65"/>
                  </a:cubicBezTo>
                  <a:cubicBezTo>
                    <a:pt x="209" y="71"/>
                    <a:pt x="206" y="77"/>
                    <a:pt x="205" y="82"/>
                  </a:cubicBezTo>
                  <a:cubicBezTo>
                    <a:pt x="204" y="83"/>
                    <a:pt x="204" y="85"/>
                    <a:pt x="204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56" y="87"/>
                    <a:pt x="156" y="87"/>
                    <a:pt x="156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3" y="53"/>
                    <a:pt x="213" y="53"/>
                    <a:pt x="213" y="53"/>
                  </a:cubicBezTo>
                  <a:close/>
                  <a:moveTo>
                    <a:pt x="180" y="87"/>
                  </a:moveTo>
                  <a:cubicBezTo>
                    <a:pt x="171" y="87"/>
                    <a:pt x="171" y="87"/>
                    <a:pt x="171" y="87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lose/>
                  <a:moveTo>
                    <a:pt x="145" y="52"/>
                  </a:moveTo>
                  <a:cubicBezTo>
                    <a:pt x="130" y="52"/>
                    <a:pt x="130" y="52"/>
                    <a:pt x="130" y="52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12" y="84"/>
                    <a:pt x="117" y="78"/>
                    <a:pt x="119" y="70"/>
                  </a:cubicBezTo>
                  <a:cubicBezTo>
                    <a:pt x="120" y="64"/>
                    <a:pt x="119" y="59"/>
                    <a:pt x="117" y="56"/>
                  </a:cubicBezTo>
                  <a:cubicBezTo>
                    <a:pt x="113" y="51"/>
                    <a:pt x="105" y="52"/>
                    <a:pt x="98" y="52"/>
                  </a:cubicBezTo>
                  <a:cubicBezTo>
                    <a:pt x="97" y="52"/>
                    <a:pt x="86" y="52"/>
                    <a:pt x="86" y="5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52"/>
                    <a:pt x="145" y="52"/>
                    <a:pt x="145" y="52"/>
                  </a:cubicBezTo>
                  <a:close/>
                  <a:moveTo>
                    <a:pt x="135" y="87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87"/>
                    <a:pt x="135" y="87"/>
                    <a:pt x="135" y="87"/>
                  </a:cubicBezTo>
                  <a:close/>
                  <a:moveTo>
                    <a:pt x="93" y="79"/>
                  </a:moveTo>
                  <a:cubicBezTo>
                    <a:pt x="93" y="79"/>
                    <a:pt x="93" y="79"/>
                    <a:pt x="93" y="79"/>
                  </a:cubicBezTo>
                  <a:cubicBezTo>
                    <a:pt x="92" y="79"/>
                    <a:pt x="91" y="79"/>
                    <a:pt x="91" y="79"/>
                  </a:cubicBezTo>
                  <a:cubicBezTo>
                    <a:pt x="90" y="79"/>
                    <a:pt x="89" y="79"/>
                    <a:pt x="89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90" y="62"/>
                    <a:pt x="91" y="62"/>
                    <a:pt x="92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100" y="62"/>
                    <a:pt x="103" y="62"/>
                    <a:pt x="104" y="63"/>
                  </a:cubicBezTo>
                  <a:cubicBezTo>
                    <a:pt x="105" y="65"/>
                    <a:pt x="105" y="67"/>
                    <a:pt x="104" y="70"/>
                  </a:cubicBezTo>
                  <a:cubicBezTo>
                    <a:pt x="102" y="75"/>
                    <a:pt x="100" y="78"/>
                    <a:pt x="93" y="79"/>
                  </a:cubicBezTo>
                  <a:moveTo>
                    <a:pt x="76" y="55"/>
                  </a:moveTo>
                  <a:cubicBezTo>
                    <a:pt x="75" y="58"/>
                    <a:pt x="75" y="58"/>
                    <a:pt x="75" y="5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lose/>
                  <a:moveTo>
                    <a:pt x="22" y="87"/>
                  </a:move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lose/>
                  <a:moveTo>
                    <a:pt x="220" y="0"/>
                  </a:moveTo>
                  <a:cubicBezTo>
                    <a:pt x="220" y="57"/>
                    <a:pt x="220" y="57"/>
                    <a:pt x="220" y="57"/>
                  </a:cubicBezTo>
                  <a:cubicBezTo>
                    <a:pt x="218" y="59"/>
                    <a:pt x="216" y="60"/>
                    <a:pt x="215" y="62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204" y="89"/>
                    <a:pt x="204" y="89"/>
                    <a:pt x="204" y="89"/>
                  </a:cubicBezTo>
                  <a:cubicBezTo>
                    <a:pt x="203" y="96"/>
                    <a:pt x="205" y="103"/>
                    <a:pt x="210" y="108"/>
                  </a:cubicBezTo>
                  <a:cubicBezTo>
                    <a:pt x="216" y="113"/>
                    <a:pt x="225" y="114"/>
                    <a:pt x="232" y="114"/>
                  </a:cubicBezTo>
                  <a:cubicBezTo>
                    <a:pt x="241" y="114"/>
                    <a:pt x="251" y="113"/>
                    <a:pt x="260" y="111"/>
                  </a:cubicBezTo>
                  <a:cubicBezTo>
                    <a:pt x="266" y="89"/>
                    <a:pt x="266" y="89"/>
                    <a:pt x="266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162D722E-1D64-4D54-98B6-8466501BFD3D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008000" y="1113933"/>
              <a:ext cx="911399" cy="371311"/>
            </a:xfrm>
            <a:custGeom>
              <a:avLst/>
              <a:gdLst>
                <a:gd name="T0" fmla="*/ 269 w 283"/>
                <a:gd name="T1" fmla="*/ 77 h 114"/>
                <a:gd name="T2" fmla="*/ 222 w 283"/>
                <a:gd name="T3" fmla="*/ 87 h 114"/>
                <a:gd name="T4" fmla="*/ 244 w 283"/>
                <a:gd name="T5" fmla="*/ 60 h 114"/>
                <a:gd name="T6" fmla="*/ 269 w 283"/>
                <a:gd name="T7" fmla="*/ 56 h 114"/>
                <a:gd name="T8" fmla="*/ 222 w 283"/>
                <a:gd name="T9" fmla="*/ 2 h 114"/>
                <a:gd name="T10" fmla="*/ 281 w 283"/>
                <a:gd name="T11" fmla="*/ 87 h 114"/>
                <a:gd name="T12" fmla="*/ 222 w 283"/>
                <a:gd name="T13" fmla="*/ 89 h 114"/>
                <a:gd name="T14" fmla="*/ 246 w 283"/>
                <a:gd name="T15" fmla="*/ 101 h 114"/>
                <a:gd name="T16" fmla="*/ 205 w 283"/>
                <a:gd name="T17" fmla="*/ 82 h 114"/>
                <a:gd name="T18" fmla="*/ 203 w 283"/>
                <a:gd name="T19" fmla="*/ 52 h 114"/>
                <a:gd name="T20" fmla="*/ 154 w 283"/>
                <a:gd name="T21" fmla="*/ 87 h 114"/>
                <a:gd name="T22" fmla="*/ 213 w 283"/>
                <a:gd name="T23" fmla="*/ 53 h 114"/>
                <a:gd name="T24" fmla="*/ 171 w 283"/>
                <a:gd name="T25" fmla="*/ 87 h 114"/>
                <a:gd name="T26" fmla="*/ 180 w 283"/>
                <a:gd name="T27" fmla="*/ 87 h 114"/>
                <a:gd name="T28" fmla="*/ 120 w 283"/>
                <a:gd name="T29" fmla="*/ 87 h 114"/>
                <a:gd name="T30" fmla="*/ 117 w 283"/>
                <a:gd name="T31" fmla="*/ 56 h 114"/>
                <a:gd name="T32" fmla="*/ 86 w 283"/>
                <a:gd name="T33" fmla="*/ 2 h 114"/>
                <a:gd name="T34" fmla="*/ 145 w 283"/>
                <a:gd name="T35" fmla="*/ 52 h 114"/>
                <a:gd name="T36" fmla="*/ 142 w 283"/>
                <a:gd name="T37" fmla="*/ 87 h 114"/>
                <a:gd name="T38" fmla="*/ 93 w 283"/>
                <a:gd name="T39" fmla="*/ 79 h 114"/>
                <a:gd name="T40" fmla="*/ 89 w 283"/>
                <a:gd name="T41" fmla="*/ 79 h 114"/>
                <a:gd name="T42" fmla="*/ 87 w 283"/>
                <a:gd name="T43" fmla="*/ 69 h 114"/>
                <a:gd name="T44" fmla="*/ 95 w 283"/>
                <a:gd name="T45" fmla="*/ 62 h 114"/>
                <a:gd name="T46" fmla="*/ 93 w 283"/>
                <a:gd name="T47" fmla="*/ 79 h 114"/>
                <a:gd name="T48" fmla="*/ 67 w 283"/>
                <a:gd name="T49" fmla="*/ 86 h 114"/>
                <a:gd name="T50" fmla="*/ 37 w 283"/>
                <a:gd name="T51" fmla="*/ 82 h 114"/>
                <a:gd name="T52" fmla="*/ 25 w 283"/>
                <a:gd name="T53" fmla="*/ 77 h 114"/>
                <a:gd name="T54" fmla="*/ 18 w 283"/>
                <a:gd name="T55" fmla="*/ 2 h 114"/>
                <a:gd name="T56" fmla="*/ 76 w 283"/>
                <a:gd name="T57" fmla="*/ 55 h 114"/>
                <a:gd name="T58" fmla="*/ 22 w 283"/>
                <a:gd name="T59" fmla="*/ 87 h 114"/>
                <a:gd name="T60" fmla="*/ 220 w 283"/>
                <a:gd name="T61" fmla="*/ 0 h 114"/>
                <a:gd name="T62" fmla="*/ 215 w 283"/>
                <a:gd name="T63" fmla="*/ 0 h 114"/>
                <a:gd name="T64" fmla="*/ 147 w 283"/>
                <a:gd name="T65" fmla="*/ 52 h 114"/>
                <a:gd name="T66" fmla="*/ 84 w 283"/>
                <a:gd name="T67" fmla="*/ 52 h 114"/>
                <a:gd name="T68" fmla="*/ 16 w 283"/>
                <a:gd name="T69" fmla="*/ 0 h 114"/>
                <a:gd name="T70" fmla="*/ 14 w 283"/>
                <a:gd name="T71" fmla="*/ 113 h 114"/>
                <a:gd name="T72" fmla="*/ 35 w 283"/>
                <a:gd name="T73" fmla="*/ 113 h 114"/>
                <a:gd name="T74" fmla="*/ 66 w 283"/>
                <a:gd name="T75" fmla="*/ 89 h 114"/>
                <a:gd name="T76" fmla="*/ 81 w 283"/>
                <a:gd name="T77" fmla="*/ 89 h 114"/>
                <a:gd name="T78" fmla="*/ 90 w 283"/>
                <a:gd name="T79" fmla="*/ 89 h 114"/>
                <a:gd name="T80" fmla="*/ 112 w 283"/>
                <a:gd name="T81" fmla="*/ 113 h 114"/>
                <a:gd name="T82" fmla="*/ 142 w 283"/>
                <a:gd name="T83" fmla="*/ 89 h 114"/>
                <a:gd name="T84" fmla="*/ 170 w 283"/>
                <a:gd name="T85" fmla="*/ 89 h 114"/>
                <a:gd name="T86" fmla="*/ 190 w 283"/>
                <a:gd name="T87" fmla="*/ 113 h 114"/>
                <a:gd name="T88" fmla="*/ 210 w 283"/>
                <a:gd name="T89" fmla="*/ 108 h 114"/>
                <a:gd name="T90" fmla="*/ 266 w 283"/>
                <a:gd name="T91" fmla="*/ 89 h 114"/>
                <a:gd name="T92" fmla="*/ 220 w 283"/>
                <a:gd name="T9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" h="114">
                  <a:moveTo>
                    <a:pt x="281" y="87"/>
                  </a:moveTo>
                  <a:cubicBezTo>
                    <a:pt x="266" y="87"/>
                    <a:pt x="266" y="87"/>
                    <a:pt x="266" y="8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2" y="85"/>
                    <a:pt x="222" y="85"/>
                  </a:cubicBezTo>
                  <a:cubicBezTo>
                    <a:pt x="223" y="84"/>
                    <a:pt x="223" y="83"/>
                    <a:pt x="223" y="81"/>
                  </a:cubicBezTo>
                  <a:cubicBezTo>
                    <a:pt x="226" y="71"/>
                    <a:pt x="233" y="60"/>
                    <a:pt x="244" y="60"/>
                  </a:cubicBezTo>
                  <a:cubicBezTo>
                    <a:pt x="249" y="60"/>
                    <a:pt x="254" y="62"/>
                    <a:pt x="253" y="69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6"/>
                    <a:pt x="273" y="61"/>
                    <a:pt x="269" y="56"/>
                  </a:cubicBezTo>
                  <a:cubicBezTo>
                    <a:pt x="266" y="51"/>
                    <a:pt x="258" y="48"/>
                    <a:pt x="248" y="48"/>
                  </a:cubicBezTo>
                  <a:cubicBezTo>
                    <a:pt x="241" y="48"/>
                    <a:pt x="231" y="50"/>
                    <a:pt x="222" y="55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281" y="87"/>
                    <a:pt x="281" y="87"/>
                    <a:pt x="281" y="87"/>
                  </a:cubicBezTo>
                  <a:cubicBezTo>
                    <a:pt x="281" y="87"/>
                    <a:pt x="281" y="87"/>
                    <a:pt x="281" y="87"/>
                  </a:cubicBezTo>
                  <a:close/>
                  <a:moveTo>
                    <a:pt x="246" y="101"/>
                  </a:moveTo>
                  <a:cubicBezTo>
                    <a:pt x="243" y="102"/>
                    <a:pt x="240" y="102"/>
                    <a:pt x="237" y="102"/>
                  </a:cubicBezTo>
                  <a:cubicBezTo>
                    <a:pt x="228" y="102"/>
                    <a:pt x="222" y="98"/>
                    <a:pt x="222" y="89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6" y="101"/>
                    <a:pt x="246" y="101"/>
                    <a:pt x="246" y="101"/>
                  </a:cubicBezTo>
                  <a:close/>
                  <a:moveTo>
                    <a:pt x="213" y="53"/>
                  </a:moveTo>
                  <a:cubicBezTo>
                    <a:pt x="213" y="65"/>
                    <a:pt x="213" y="65"/>
                    <a:pt x="213" y="65"/>
                  </a:cubicBezTo>
                  <a:cubicBezTo>
                    <a:pt x="209" y="71"/>
                    <a:pt x="206" y="77"/>
                    <a:pt x="205" y="82"/>
                  </a:cubicBezTo>
                  <a:cubicBezTo>
                    <a:pt x="204" y="83"/>
                    <a:pt x="204" y="85"/>
                    <a:pt x="204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56" y="87"/>
                    <a:pt x="156" y="87"/>
                    <a:pt x="156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3" y="53"/>
                    <a:pt x="213" y="53"/>
                    <a:pt x="213" y="53"/>
                  </a:cubicBezTo>
                  <a:close/>
                  <a:moveTo>
                    <a:pt x="180" y="87"/>
                  </a:moveTo>
                  <a:cubicBezTo>
                    <a:pt x="171" y="87"/>
                    <a:pt x="171" y="87"/>
                    <a:pt x="171" y="87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lose/>
                  <a:moveTo>
                    <a:pt x="145" y="52"/>
                  </a:moveTo>
                  <a:cubicBezTo>
                    <a:pt x="130" y="52"/>
                    <a:pt x="130" y="52"/>
                    <a:pt x="130" y="52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12" y="84"/>
                    <a:pt x="117" y="78"/>
                    <a:pt x="119" y="70"/>
                  </a:cubicBezTo>
                  <a:cubicBezTo>
                    <a:pt x="120" y="64"/>
                    <a:pt x="119" y="59"/>
                    <a:pt x="117" y="56"/>
                  </a:cubicBezTo>
                  <a:cubicBezTo>
                    <a:pt x="113" y="51"/>
                    <a:pt x="105" y="52"/>
                    <a:pt x="98" y="52"/>
                  </a:cubicBezTo>
                  <a:cubicBezTo>
                    <a:pt x="97" y="52"/>
                    <a:pt x="86" y="52"/>
                    <a:pt x="86" y="5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52"/>
                    <a:pt x="145" y="52"/>
                    <a:pt x="145" y="52"/>
                  </a:cubicBezTo>
                  <a:close/>
                  <a:moveTo>
                    <a:pt x="135" y="87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87"/>
                    <a:pt x="135" y="87"/>
                    <a:pt x="135" y="87"/>
                  </a:cubicBezTo>
                  <a:close/>
                  <a:moveTo>
                    <a:pt x="93" y="79"/>
                  </a:moveTo>
                  <a:cubicBezTo>
                    <a:pt x="93" y="79"/>
                    <a:pt x="93" y="79"/>
                    <a:pt x="93" y="79"/>
                  </a:cubicBezTo>
                  <a:cubicBezTo>
                    <a:pt x="92" y="79"/>
                    <a:pt x="91" y="79"/>
                    <a:pt x="91" y="79"/>
                  </a:cubicBezTo>
                  <a:cubicBezTo>
                    <a:pt x="90" y="79"/>
                    <a:pt x="89" y="79"/>
                    <a:pt x="89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90" y="62"/>
                    <a:pt x="91" y="62"/>
                    <a:pt x="92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100" y="62"/>
                    <a:pt x="103" y="62"/>
                    <a:pt x="104" y="63"/>
                  </a:cubicBezTo>
                  <a:cubicBezTo>
                    <a:pt x="105" y="65"/>
                    <a:pt x="105" y="67"/>
                    <a:pt x="104" y="70"/>
                  </a:cubicBezTo>
                  <a:cubicBezTo>
                    <a:pt x="102" y="75"/>
                    <a:pt x="100" y="78"/>
                    <a:pt x="93" y="79"/>
                  </a:cubicBezTo>
                  <a:moveTo>
                    <a:pt x="76" y="55"/>
                  </a:moveTo>
                  <a:cubicBezTo>
                    <a:pt x="75" y="58"/>
                    <a:pt x="75" y="58"/>
                    <a:pt x="75" y="5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lose/>
                  <a:moveTo>
                    <a:pt x="22" y="87"/>
                  </a:move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lose/>
                  <a:moveTo>
                    <a:pt x="220" y="0"/>
                  </a:moveTo>
                  <a:cubicBezTo>
                    <a:pt x="220" y="57"/>
                    <a:pt x="220" y="57"/>
                    <a:pt x="220" y="57"/>
                  </a:cubicBezTo>
                  <a:cubicBezTo>
                    <a:pt x="218" y="59"/>
                    <a:pt x="216" y="60"/>
                    <a:pt x="215" y="62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204" y="89"/>
                    <a:pt x="204" y="89"/>
                    <a:pt x="204" y="89"/>
                  </a:cubicBezTo>
                  <a:cubicBezTo>
                    <a:pt x="203" y="96"/>
                    <a:pt x="205" y="103"/>
                    <a:pt x="210" y="108"/>
                  </a:cubicBezTo>
                  <a:cubicBezTo>
                    <a:pt x="216" y="113"/>
                    <a:pt x="225" y="114"/>
                    <a:pt x="232" y="114"/>
                  </a:cubicBezTo>
                  <a:cubicBezTo>
                    <a:pt x="241" y="114"/>
                    <a:pt x="251" y="113"/>
                    <a:pt x="260" y="111"/>
                  </a:cubicBezTo>
                  <a:cubicBezTo>
                    <a:pt x="266" y="89"/>
                    <a:pt x="266" y="89"/>
                    <a:pt x="266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104" name="Rectangle 103">
            <a:extLst>
              <a:ext uri="{FF2B5EF4-FFF2-40B4-BE49-F238E27FC236}">
                <a16:creationId xmlns:a16="http://schemas.microsoft.com/office/drawing/2014/main" id="{6A6246C3-5BC1-4146-9E95-B8B3F1B77C22}"/>
              </a:ext>
            </a:extLst>
          </p:cNvPr>
          <p:cNvSpPr>
            <a:spLocks noChangeAspect="1"/>
          </p:cNvSpPr>
          <p:nvPr userDrawn="1"/>
        </p:nvSpPr>
        <p:spPr>
          <a:xfrm>
            <a:off x="7435789" y="371311"/>
            <a:ext cx="3764024" cy="5415923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106" name="Text Placeholder 3">
            <a:extLst>
              <a:ext uri="{FF2B5EF4-FFF2-40B4-BE49-F238E27FC236}">
                <a16:creationId xmlns:a16="http://schemas.microsoft.com/office/drawing/2014/main" id="{E9A5689E-A0AC-4126-A5A7-5CD8528C6C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02252" y="4710484"/>
            <a:ext cx="3229510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02252" y="636808"/>
            <a:ext cx="3229510" cy="3950972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8DFFAD0-690D-40FA-92E3-26DD5F2CF7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11" name="Text Box 4">
            <a:extLst>
              <a:ext uri="{FF2B5EF4-FFF2-40B4-BE49-F238E27FC236}">
                <a16:creationId xmlns:a16="http://schemas.microsoft.com/office/drawing/2014/main" id="{0E7D9B52-8652-4AF0-8457-9B078EA7D939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7702252" y="5791576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tx2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969939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Horizontal Window Image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200E6EA-7AA4-4C98-8E47-F5F83446E051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98477" y="1468380"/>
            <a:ext cx="5885053" cy="4087973"/>
          </a:xfrm>
          <a:solidFill>
            <a:schemeClr val="accent1"/>
          </a:solidFill>
        </p:spPr>
        <p:txBody>
          <a:bodyPr anchor="ctr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sull'icona per inserire un'immagine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42337" y="1468380"/>
            <a:ext cx="3551186" cy="3098109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EEC5B735-00AD-41B9-A513-0F7783FFBE3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7648627" y="1129527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C5CCCCF1-8E34-4341-A6C5-97CC39680E5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7648627" y="1872149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Text Placeholder 3"/>
          <p:cNvSpPr>
            <a:spLocks noGrp="1"/>
          </p:cNvSpPr>
          <p:nvPr userDrawn="1">
            <p:ph type="body" sz="quarter" idx="11"/>
          </p:nvPr>
        </p:nvSpPr>
        <p:spPr>
          <a:xfrm>
            <a:off x="7648628" y="4746353"/>
            <a:ext cx="3551186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3430CE4-5B69-4517-8F25-A3A23061EE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47346" y="371311"/>
            <a:ext cx="914400" cy="368346"/>
          </a:xfrm>
          <a:prstGeom prst="rect">
            <a:avLst/>
          </a:prstGeom>
        </p:spPr>
      </p:pic>
      <p:sp>
        <p:nvSpPr>
          <p:cNvPr id="10" name="Text Box 4">
            <a:extLst>
              <a:ext uri="{FF2B5EF4-FFF2-40B4-BE49-F238E27FC236}">
                <a16:creationId xmlns:a16="http://schemas.microsoft.com/office/drawing/2014/main" id="{BDE73325-36F3-4FA1-99D4-B262051F4DC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7702252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753249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98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Vertical Window Image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3">
            <a:extLst>
              <a:ext uri="{FF2B5EF4-FFF2-40B4-BE49-F238E27FC236}">
                <a16:creationId xmlns:a16="http://schemas.microsoft.com/office/drawing/2014/main" id="{445BA5F7-F13B-4C20-B0E0-112E55400EE4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98477" y="371311"/>
            <a:ext cx="3727618" cy="5392264"/>
          </a:xfrm>
          <a:solidFill>
            <a:schemeClr val="accent1"/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GB" sz="1000" b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it-IT"/>
              <a:t>Fare clic sull'icona per inserire un'immagine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89910" y="1453783"/>
            <a:ext cx="5301922" cy="3446223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EEC5B735-00AD-41B9-A513-0F7783FFBE3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729193" y="614966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Text Placeholder 3"/>
          <p:cNvSpPr>
            <a:spLocks noGrp="1"/>
          </p:cNvSpPr>
          <p:nvPr userDrawn="1">
            <p:ph type="body" sz="quarter" idx="11"/>
          </p:nvPr>
        </p:nvSpPr>
        <p:spPr>
          <a:xfrm>
            <a:off x="5489910" y="4953575"/>
            <a:ext cx="5301922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FEB65A9-A8F4-40C5-AC08-82132F1B1B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91560" y="371311"/>
            <a:ext cx="914400" cy="368346"/>
          </a:xfrm>
          <a:prstGeom prst="rect">
            <a:avLst/>
          </a:prstGeom>
        </p:spPr>
      </p:pic>
      <p:sp>
        <p:nvSpPr>
          <p:cNvPr id="8" name="Text Box 4">
            <a:extLst>
              <a:ext uri="{FF2B5EF4-FFF2-40B4-BE49-F238E27FC236}">
                <a16:creationId xmlns:a16="http://schemas.microsoft.com/office/drawing/2014/main" id="{F551FCAE-5260-4F14-810E-73F528875DF9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5489910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7555563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Horizontal Window Image_Cobal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9">
            <a:extLst>
              <a:ext uri="{FF2B5EF4-FFF2-40B4-BE49-F238E27FC236}">
                <a16:creationId xmlns:a16="http://schemas.microsoft.com/office/drawing/2014/main" id="{EEC5B735-00AD-41B9-A513-0F7783FFBE3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6" y="1129527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C5CCCCF1-8E34-4341-A6C5-97CC39680E5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6" y="1872149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Picture Placeholder 3">
            <a:extLst>
              <a:ext uri="{FF2B5EF4-FFF2-40B4-BE49-F238E27FC236}">
                <a16:creationId xmlns:a16="http://schemas.microsoft.com/office/drawing/2014/main" id="{1D0B9D96-907F-4E37-B5A7-830AD095F223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4915965" y="1456388"/>
            <a:ext cx="6283848" cy="4364991"/>
          </a:xfrm>
          <a:solidFill>
            <a:schemeClr val="accent2"/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GB" sz="1000" b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it-IT"/>
              <a:t>Fare clic sull'icona per inserire un'immagine</a:t>
            </a:r>
            <a:endParaRPr lang="en-GB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E8E14845-BB2E-4EA2-8CBD-F35A520E36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8478" y="1456388"/>
            <a:ext cx="3174866" cy="3427743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423222F2-0E39-45E4-8918-49125CD7C1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8478" y="5007010"/>
            <a:ext cx="3174866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23EE304-3FCA-4CF8-84B4-178F6B5C57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10" name="Text Box 4">
            <a:extLst>
              <a:ext uri="{FF2B5EF4-FFF2-40B4-BE49-F238E27FC236}">
                <a16:creationId xmlns:a16="http://schemas.microsoft.com/office/drawing/2014/main" id="{F432494F-3098-4D5C-A155-EEC76250A5C5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98478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2264270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Vertical Window Image_Cobal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98478" y="1456388"/>
            <a:ext cx="5249471" cy="3442681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EEC5B735-00AD-41B9-A513-0F7783FFBE3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6" y="614966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C5CCCCF1-8E34-4341-A6C5-97CC39680E5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6" y="1357588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3"/>
          <p:cNvSpPr>
            <a:spLocks noGrp="1"/>
          </p:cNvSpPr>
          <p:nvPr userDrawn="1">
            <p:ph type="body" sz="quarter" idx="11"/>
          </p:nvPr>
        </p:nvSpPr>
        <p:spPr>
          <a:xfrm>
            <a:off x="998478" y="5007009"/>
            <a:ext cx="5249471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28" name="Picture Placeholder 3">
            <a:extLst>
              <a:ext uri="{FF2B5EF4-FFF2-40B4-BE49-F238E27FC236}">
                <a16:creationId xmlns:a16="http://schemas.microsoft.com/office/drawing/2014/main" id="{13BD1F9C-C7CA-4162-BCD4-0E8701D30076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428967" y="371311"/>
            <a:ext cx="3764557" cy="5445698"/>
          </a:xfrm>
          <a:solidFill>
            <a:schemeClr val="accent2"/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GB" sz="1000" b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it-IT"/>
              <a:t>Fare clic sull'icona per inserire un'immagine</a:t>
            </a:r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A9325F0-DADC-43A7-A4FF-97033BB220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10" name="Text Box 4">
            <a:extLst>
              <a:ext uri="{FF2B5EF4-FFF2-40B4-BE49-F238E27FC236}">
                <a16:creationId xmlns:a16="http://schemas.microsoft.com/office/drawing/2014/main" id="{843A6E3E-6E99-45A1-A4E5-ED4E920A12C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98478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593688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33821-7F6E-47FF-89CD-D057DAFB6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1821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- Dark BG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">
            <a:extLst>
              <a:ext uri="{FF2B5EF4-FFF2-40B4-BE49-F238E27FC236}">
                <a16:creationId xmlns:a16="http://schemas.microsoft.com/office/drawing/2014/main" id="{FEACBC9C-FDC2-4718-A261-6371F0F60DE3}"/>
              </a:ext>
            </a:extLst>
          </p:cNvPr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6A5C29-C797-4C37-9F34-9C206DC1B640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2C06C60-BBAD-4B44-9D69-536848922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9" name="Graphic 8">
            <a:extLst>
              <a:ext uri="{FF2B5EF4-FFF2-40B4-BE49-F238E27FC236}">
                <a16:creationId xmlns:a16="http://schemas.microsoft.com/office/drawing/2014/main" id="{147A601A-3AE8-4889-A026-9740E00CCFBB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0E799EF0-4801-4653-B014-EF5FD864B6F0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623562" y="965200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accent6"/>
                </a:solidFill>
              </a:rPr>
              <a:t>DRAFT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15E64-AC13-4D9A-A160-F698CCA8C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885685" y="6266997"/>
            <a:ext cx="46230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GB" sz="600" kern="1200" noProof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70432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95363" y="1330126"/>
            <a:ext cx="10198237" cy="454679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CFC99C-7410-4D22-BA8D-48877FCFB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301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_doub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2B9FA-46EE-4504-A8DE-8C56CCE29B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538" y="1700213"/>
            <a:ext cx="10201275" cy="41767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FC733E-E364-489F-B7AF-D2002EE59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953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Column Text_double title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2B9FA-46EE-4504-A8DE-8C56CCE29B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538" y="1700213"/>
            <a:ext cx="10201275" cy="41767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 marL="361950" indent="-180975"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Shape 8">
            <a:extLst>
              <a:ext uri="{FF2B5EF4-FFF2-40B4-BE49-F238E27FC236}">
                <a16:creationId xmlns:a16="http://schemas.microsoft.com/office/drawing/2014/main" id="{F4561A05-7671-4539-AB97-A9979F67EB43}"/>
              </a:ext>
            </a:extLst>
          </p:cNvPr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9D5ED2D-F17F-4481-8AE6-4D9EA0535145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03AAE32-05EB-420A-97AB-3254804D32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GB" dirty="0"/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567897B5-3A96-440B-8018-FDD880280B2A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FFE3D992-DFA6-4031-9F99-55B44ACDF61A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623562" y="965200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accent6"/>
                </a:solidFill>
              </a:rPr>
              <a:t>DRAFT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F1CF3-C473-4B59-9814-FFEC4D26E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885685" y="6266997"/>
            <a:ext cx="46230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GB" sz="600" kern="1200" noProof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5847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Column Text - Dark BG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">
            <a:extLst>
              <a:ext uri="{FF2B5EF4-FFF2-40B4-BE49-F238E27FC236}">
                <a16:creationId xmlns:a16="http://schemas.microsoft.com/office/drawing/2014/main" id="{FEACBC9C-FDC2-4718-A261-6371F0F60DE3}"/>
              </a:ext>
            </a:extLst>
          </p:cNvPr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6A5C29-C797-4C37-9F34-9C206DC1B640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D4DF521-FBEB-4C5C-80DB-DDFC4B7E35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400" y="1330126"/>
            <a:ext cx="10201275" cy="4546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3FD8B3-A559-4E34-BA53-32A7F9278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9" name="Graphic 8">
            <a:extLst>
              <a:ext uri="{FF2B5EF4-FFF2-40B4-BE49-F238E27FC236}">
                <a16:creationId xmlns:a16="http://schemas.microsoft.com/office/drawing/2014/main" id="{48947F85-E5F1-445E-BD2C-8963D165668D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39A63F28-0927-4710-89EF-49D4244DE84A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623562" y="965200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accent6"/>
                </a:solidFill>
              </a:rPr>
              <a:t>DRAFT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15E64-AC13-4D9A-A160-F698CCA8C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885685" y="6266997"/>
            <a:ext cx="46230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GB" sz="600" kern="1200" noProof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52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Horizontal Window Image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200E6EA-7AA4-4C98-8E47-F5F83446E051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98477" y="1468380"/>
            <a:ext cx="5885053" cy="4087973"/>
          </a:xfrm>
          <a:solidFill>
            <a:schemeClr val="accent1"/>
          </a:solidFill>
        </p:spPr>
        <p:txBody>
          <a:bodyPr anchor="ctr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sull'icona per inserire un'immagine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42337" y="1468380"/>
            <a:ext cx="3551186" cy="3098109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EEC5B735-00AD-41B9-A513-0F7783FFBE3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7648627" y="1129527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C5CCCCF1-8E34-4341-A6C5-97CC39680E5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7648627" y="1872149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 userDrawn="1">
            <p:ph type="body" sz="quarter" idx="11"/>
          </p:nvPr>
        </p:nvSpPr>
        <p:spPr>
          <a:xfrm>
            <a:off x="7648628" y="4746353"/>
            <a:ext cx="3551186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3430CE4-5B69-4517-8F25-A3A23061EE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47346" y="371311"/>
            <a:ext cx="914400" cy="368346"/>
          </a:xfrm>
          <a:prstGeom prst="rect">
            <a:avLst/>
          </a:prstGeom>
        </p:spPr>
      </p:pic>
      <p:sp>
        <p:nvSpPr>
          <p:cNvPr id="10" name="Text Box 4">
            <a:extLst>
              <a:ext uri="{FF2B5EF4-FFF2-40B4-BE49-F238E27FC236}">
                <a16:creationId xmlns:a16="http://schemas.microsoft.com/office/drawing/2014/main" id="{BDE73325-36F3-4FA1-99D4-B262051F4DC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7702252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03336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98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0126"/>
            <a:ext cx="4968000" cy="454679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220800" y="1330126"/>
            <a:ext cx="4968000" cy="454679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69D30F-5094-425F-A158-0850AE27D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0124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Text - Dark BG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">
            <a:extLst>
              <a:ext uri="{FF2B5EF4-FFF2-40B4-BE49-F238E27FC236}">
                <a16:creationId xmlns:a16="http://schemas.microsoft.com/office/drawing/2014/main" id="{FEACBC9C-FDC2-4718-A261-6371F0F60DE3}"/>
              </a:ext>
            </a:extLst>
          </p:cNvPr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6A5C29-C797-4C37-9F34-9C206DC1B640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D4DF521-FBEB-4C5C-80DB-DDFC4B7E35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400" y="1330126"/>
            <a:ext cx="4968000" cy="4546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ED3211B-3C86-4413-BA20-A4F81B443B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20800" y="1330126"/>
            <a:ext cx="4968875" cy="4546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C918AE-52AC-4531-9640-0D2CA3A28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79D6C947-06F1-4188-A558-E10C77FF12CE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82935C25-ECBB-4CDF-9F3D-060D7DF724C9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623562" y="965200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accent6"/>
                </a:solidFill>
              </a:rPr>
              <a:t>DRAFT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15E64-AC13-4D9A-A160-F698CCA8C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885685" y="6266997"/>
            <a:ext cx="46230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GB" sz="600" kern="1200" noProof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79025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0126"/>
            <a:ext cx="4968000" cy="4546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220800" y="1330126"/>
            <a:ext cx="4968000" cy="454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/>
              <a:t>Fare clic sull'icona per inserire un grafico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1C8742-D774-4F89-A78A-3FE2DD105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4846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1360"/>
            <a:ext cx="10195200" cy="213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1003200" y="3742126"/>
            <a:ext cx="10195200" cy="213574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/>
              <a:t>Fare clic sull'icona per inserire un grafico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D32ADA-D319-4A1F-BF43-8C0B259FA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8208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6220800" y="1330126"/>
            <a:ext cx="4968000" cy="454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/>
              <a:t>Fare clic sull'icona per inserire un grafico</a:t>
            </a:r>
            <a:endParaRPr lang="en-GB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1003200" y="1330126"/>
            <a:ext cx="4968000" cy="454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/>
              <a:t>Fare clic sull'icona per inserire un grafico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43F486-864A-4617-9E68-0A1C3CD9B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7461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har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507546" y="3742126"/>
            <a:ext cx="3187200" cy="2134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/>
              <a:t>Fare clic sull'icona per inserire un grafico</a:t>
            </a:r>
            <a:endParaRPr lang="en-GB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1003200" y="3742126"/>
            <a:ext cx="3187200" cy="2134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/>
              <a:t>Fare clic sull'icona per inserire un grafico</a:t>
            </a:r>
            <a:endParaRPr lang="en-GB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1360"/>
            <a:ext cx="3187200" cy="213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8011892" y="3742126"/>
            <a:ext cx="3187200" cy="2134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it-IT"/>
              <a:t>Fare clic sull'icona per inserire un grafico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07546" y="1331360"/>
            <a:ext cx="3187200" cy="213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8011892" y="1331360"/>
            <a:ext cx="3187200" cy="213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93B809-7A30-47BC-953E-AF9FE10F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69955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5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1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068984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134768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7200552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03200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068984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134768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7200552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9266337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9266337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F9AD75-9C5D-491A-8EB6-1E4763A9B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8793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5 Columns_Cobal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A68D3E60-F95F-4250-92C1-89CF93433E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3201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8D8E592C-F128-4E4B-970B-BFB5C0F2A4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68984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EE6B17CD-E0EF-40A4-A171-4E4B731CE0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34768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03C9A44B-2A8F-416D-A76B-F3A018572E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0552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D3A5B3AC-C2E0-40CF-9D31-036461F790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3200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969E3860-942E-40E2-A1C8-AF5DF29675F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68984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8E580107-2025-4C04-9884-4A6DBB63D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34768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C4D5128-392D-4FC9-A83F-FA43203A40D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00552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A8EB5529-8601-4864-9983-FBB672B8B9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266337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4715BC67-F699-49E6-B5D7-22ED9DFA81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66337" y="1936712"/>
            <a:ext cx="1728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51C022-C0B7-4310-BC9F-D7C63034F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301161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6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3580C36-1E70-46DD-9783-AFD66B7DEC90}"/>
              </a:ext>
            </a:extLst>
          </p:cNvPr>
          <p:cNvSpPr/>
          <p:nvPr userDrawn="1"/>
        </p:nvSpPr>
        <p:spPr>
          <a:xfrm>
            <a:off x="0" y="0"/>
            <a:ext cx="12192000" cy="268605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en-US" sz="1500" err="1">
              <a:solidFill>
                <a:schemeClr val="bg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720597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437994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155391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9590187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E469478F-D315-4922-A7E4-E575455BF35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72788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0"/>
            </a:lvl1pPr>
            <a:lvl2pPr algn="l">
              <a:defRPr sz="1400"/>
            </a:lvl2pPr>
            <a:lvl3pPr algn="l">
              <a:defRPr sz="1400"/>
            </a:lvl3pPr>
            <a:lvl4pPr algn="l">
              <a:defRPr sz="1400"/>
            </a:lvl4pPr>
            <a:lvl5pPr algn="l"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8557E01-A30E-46EA-BAB3-4F33E0992F3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95363" y="1330325"/>
            <a:ext cx="10185400" cy="538609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9724627-195E-4BFD-9A60-FFD6EECF1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74605807-0143-4DB4-9313-7253A1EECC29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623562" y="965200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accent6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9375428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593775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184350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74926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03200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593775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6184350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8774926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70D7C0-6953-439A-A54E-CED56520F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16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Vertical Window Image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3">
            <a:extLst>
              <a:ext uri="{FF2B5EF4-FFF2-40B4-BE49-F238E27FC236}">
                <a16:creationId xmlns:a16="http://schemas.microsoft.com/office/drawing/2014/main" id="{445BA5F7-F13B-4C20-B0E0-112E55400EE4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98477" y="371311"/>
            <a:ext cx="3727618" cy="5392264"/>
          </a:xfrm>
          <a:solidFill>
            <a:schemeClr val="accent1"/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GB" sz="1000" b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it-IT" dirty="0"/>
              <a:t>Fare clic sull'icona per inserire un'immagine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89910" y="1453783"/>
            <a:ext cx="5301922" cy="3446223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EEC5B735-00AD-41B9-A513-0F7783FFBE3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729193" y="614966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 userDrawn="1">
            <p:ph type="body" sz="quarter" idx="11"/>
          </p:nvPr>
        </p:nvSpPr>
        <p:spPr>
          <a:xfrm>
            <a:off x="5489910" y="4953575"/>
            <a:ext cx="5301922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FEB65A9-A8F4-40C5-AC08-82132F1B1B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91560" y="371311"/>
            <a:ext cx="914400" cy="368346"/>
          </a:xfrm>
          <a:prstGeom prst="rect">
            <a:avLst/>
          </a:prstGeom>
        </p:spPr>
      </p:pic>
      <p:sp>
        <p:nvSpPr>
          <p:cNvPr id="8" name="Text Box 4">
            <a:extLst>
              <a:ext uri="{FF2B5EF4-FFF2-40B4-BE49-F238E27FC236}">
                <a16:creationId xmlns:a16="http://schemas.microsoft.com/office/drawing/2014/main" id="{F551FCAE-5260-4F14-810E-73F528875DF9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5489910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4547445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4 Columns_Cobal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ABA5FBEF-FE77-4CC8-B2D5-D94327DAF6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3200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659D9BAA-2BF4-4A94-BAA4-5D091A2962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3775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E3D170C1-7106-44D2-A62F-A804F244A0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84350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5DDAC4CF-AC2F-4D83-9FB0-DDFB71EE9A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74926" y="1936713"/>
            <a:ext cx="2196000" cy="3940213"/>
          </a:xfrm>
          <a:solidFill>
            <a:schemeClr val="accent1">
              <a:lumMod val="20000"/>
              <a:lumOff val="80000"/>
            </a:schemeClr>
          </a:solidFill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3C84B130-9B9F-460C-87A1-4E3012ECEA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3200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FC076374-F8FA-413A-9C7F-81C8235123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93775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92DC24D7-E120-435A-8A2A-98E939AC4C9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84350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41F15369-328E-43E6-894F-1F86414EB3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74926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90D0D6-CEB9-47AA-B0BF-EB213FE3B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28611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Box with Icon and Center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19862B5-E58D-4F98-8070-F04E6659AC38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1003346" y="1330325"/>
            <a:ext cx="4967685" cy="2132614"/>
          </a:xfrm>
          <a:custGeom>
            <a:avLst/>
            <a:gdLst>
              <a:gd name="connsiteX0" fmla="*/ 0 w 4967685"/>
              <a:gd name="connsiteY0" fmla="*/ 0 h 2132614"/>
              <a:gd name="connsiteX1" fmla="*/ 4967685 w 4967685"/>
              <a:gd name="connsiteY1" fmla="*/ 0 h 2132614"/>
              <a:gd name="connsiteX2" fmla="*/ 4967685 w 4967685"/>
              <a:gd name="connsiteY2" fmla="*/ 1013538 h 2132614"/>
              <a:gd name="connsiteX3" fmla="*/ 3364916 w 4967685"/>
              <a:gd name="connsiteY3" fmla="*/ 1013538 h 2132614"/>
              <a:gd name="connsiteX4" fmla="*/ 3364916 w 4967685"/>
              <a:gd name="connsiteY4" fmla="*/ 2132614 h 2132614"/>
              <a:gd name="connsiteX5" fmla="*/ 0 w 4967685"/>
              <a:gd name="connsiteY5" fmla="*/ 2132614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7685" h="2132614">
                <a:moveTo>
                  <a:pt x="0" y="0"/>
                </a:moveTo>
                <a:lnTo>
                  <a:pt x="4967685" y="0"/>
                </a:lnTo>
                <a:lnTo>
                  <a:pt x="4967685" y="1013538"/>
                </a:lnTo>
                <a:lnTo>
                  <a:pt x="3364916" y="1013538"/>
                </a:lnTo>
                <a:lnTo>
                  <a:pt x="3364916" y="2132614"/>
                </a:lnTo>
                <a:lnTo>
                  <a:pt x="0" y="213261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wrap="square" lIns="108000" tIns="108000" rIns="1872000" bIns="108000">
            <a:no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EEBDCDC-F212-4ED4-8D32-7B1BC919EF2D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32260" y="1330325"/>
            <a:ext cx="4970724" cy="2132614"/>
          </a:xfrm>
          <a:custGeom>
            <a:avLst/>
            <a:gdLst>
              <a:gd name="connsiteX0" fmla="*/ 0 w 4970724"/>
              <a:gd name="connsiteY0" fmla="*/ 0 h 2132614"/>
              <a:gd name="connsiteX1" fmla="*/ 4970724 w 4970724"/>
              <a:gd name="connsiteY1" fmla="*/ 0 h 2132614"/>
              <a:gd name="connsiteX2" fmla="*/ 4970724 w 4970724"/>
              <a:gd name="connsiteY2" fmla="*/ 2132614 h 2132614"/>
              <a:gd name="connsiteX3" fmla="*/ 1602767 w 4970724"/>
              <a:gd name="connsiteY3" fmla="*/ 2132614 h 2132614"/>
              <a:gd name="connsiteX4" fmla="*/ 1602767 w 4970724"/>
              <a:gd name="connsiteY4" fmla="*/ 1013538 h 2132614"/>
              <a:gd name="connsiteX5" fmla="*/ 0 w 4970724"/>
              <a:gd name="connsiteY5" fmla="*/ 1013538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0724" h="2132614">
                <a:moveTo>
                  <a:pt x="0" y="0"/>
                </a:moveTo>
                <a:lnTo>
                  <a:pt x="4970724" y="0"/>
                </a:lnTo>
                <a:lnTo>
                  <a:pt x="4970724" y="2132614"/>
                </a:lnTo>
                <a:lnTo>
                  <a:pt x="1602767" y="2132614"/>
                </a:lnTo>
                <a:lnTo>
                  <a:pt x="1602767" y="1013538"/>
                </a:lnTo>
                <a:lnTo>
                  <a:pt x="0" y="1013538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wrap="square" lIns="1872000" tIns="108000" rIns="108000" bIns="108000">
            <a:no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E0E984E-3A85-42BD-A2C6-26D3EB300D8B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1003346" y="3747502"/>
            <a:ext cx="4967685" cy="2132614"/>
          </a:xfrm>
          <a:custGeom>
            <a:avLst/>
            <a:gdLst>
              <a:gd name="connsiteX0" fmla="*/ 0 w 4967685"/>
              <a:gd name="connsiteY0" fmla="*/ 0 h 2132614"/>
              <a:gd name="connsiteX1" fmla="*/ 3364916 w 4967685"/>
              <a:gd name="connsiteY1" fmla="*/ 0 h 2132614"/>
              <a:gd name="connsiteX2" fmla="*/ 3364916 w 4967685"/>
              <a:gd name="connsiteY2" fmla="*/ 1119077 h 2132614"/>
              <a:gd name="connsiteX3" fmla="*/ 4967685 w 4967685"/>
              <a:gd name="connsiteY3" fmla="*/ 1119077 h 2132614"/>
              <a:gd name="connsiteX4" fmla="*/ 4967685 w 4967685"/>
              <a:gd name="connsiteY4" fmla="*/ 2132614 h 2132614"/>
              <a:gd name="connsiteX5" fmla="*/ 0 w 4967685"/>
              <a:gd name="connsiteY5" fmla="*/ 2132614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7685" h="2132614">
                <a:moveTo>
                  <a:pt x="0" y="0"/>
                </a:moveTo>
                <a:lnTo>
                  <a:pt x="3364916" y="0"/>
                </a:lnTo>
                <a:lnTo>
                  <a:pt x="3364916" y="1119077"/>
                </a:lnTo>
                <a:lnTo>
                  <a:pt x="4967685" y="1119077"/>
                </a:lnTo>
                <a:lnTo>
                  <a:pt x="4967685" y="2132614"/>
                </a:lnTo>
                <a:lnTo>
                  <a:pt x="0" y="213261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wrap="square" lIns="108000" tIns="108000" rIns="1872000" bIns="108000">
            <a:no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DB6DB5B-6EBB-4E77-8ECE-2DE4424BD660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6232260" y="3747502"/>
            <a:ext cx="4970724" cy="2132614"/>
          </a:xfrm>
          <a:custGeom>
            <a:avLst/>
            <a:gdLst>
              <a:gd name="connsiteX0" fmla="*/ 1602767 w 4970724"/>
              <a:gd name="connsiteY0" fmla="*/ 0 h 2132614"/>
              <a:gd name="connsiteX1" fmla="*/ 4970724 w 4970724"/>
              <a:gd name="connsiteY1" fmla="*/ 0 h 2132614"/>
              <a:gd name="connsiteX2" fmla="*/ 4970724 w 4970724"/>
              <a:gd name="connsiteY2" fmla="*/ 2132614 h 2132614"/>
              <a:gd name="connsiteX3" fmla="*/ 0 w 4970724"/>
              <a:gd name="connsiteY3" fmla="*/ 2132614 h 2132614"/>
              <a:gd name="connsiteX4" fmla="*/ 0 w 4970724"/>
              <a:gd name="connsiteY4" fmla="*/ 1119077 h 2132614"/>
              <a:gd name="connsiteX5" fmla="*/ 1602767 w 4970724"/>
              <a:gd name="connsiteY5" fmla="*/ 1119077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0724" h="2132614">
                <a:moveTo>
                  <a:pt x="1602767" y="0"/>
                </a:moveTo>
                <a:lnTo>
                  <a:pt x="4970724" y="0"/>
                </a:lnTo>
                <a:lnTo>
                  <a:pt x="4970724" y="2132614"/>
                </a:lnTo>
                <a:lnTo>
                  <a:pt x="0" y="2132614"/>
                </a:lnTo>
                <a:lnTo>
                  <a:pt x="0" y="1119077"/>
                </a:lnTo>
                <a:lnTo>
                  <a:pt x="1602767" y="11190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wrap="square" lIns="1872000" tIns="108000" rIns="108000" bIns="108000">
            <a:noAutofit/>
          </a:bodyPr>
          <a:lstStyle>
            <a:lvl1pPr>
              <a:defRPr sz="1600">
                <a:latin typeface="+mn-lt"/>
              </a:defRPr>
            </a:lvl1pPr>
            <a:lvl2pPr>
              <a:defRPr sz="16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1"/>
          </p:nvPr>
        </p:nvSpPr>
        <p:spPr bwMode="gray">
          <a:xfrm>
            <a:off x="4571176" y="2546022"/>
            <a:ext cx="3049649" cy="2118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108000" tIns="108000" rIns="108000" bIns="108000" anchor="ctr" anchorCtr="1">
            <a:noAutofit/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CCA206-C726-4930-8059-66751EC14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44356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1003200" y="1720713"/>
            <a:ext cx="4968000" cy="4156211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100320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236040" y="1720713"/>
            <a:ext cx="4968000" cy="4156211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623604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6913D-77B2-43C9-9A9E-B86D68E16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44766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Quad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1003200" y="1720714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100320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236040" y="1720714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623604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1003200" y="4130720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1003200" y="3741920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6236040" y="4130720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6236040" y="3741920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F8E881-FC4C-4F00-9389-FF3C71D7C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42902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Quad Boxes BG Dark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8">
            <a:extLst>
              <a:ext uri="{FF2B5EF4-FFF2-40B4-BE49-F238E27FC236}">
                <a16:creationId xmlns:a16="http://schemas.microsoft.com/office/drawing/2014/main" id="{1763B05F-830B-4267-AD78-15D92D15E48D}"/>
              </a:ext>
            </a:extLst>
          </p:cNvPr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4C51904-D930-45AA-AF92-A006847C8BF5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 Placeholder 8">
            <a:extLst>
              <a:ext uri="{FF2B5EF4-FFF2-40B4-BE49-F238E27FC236}">
                <a16:creationId xmlns:a16="http://schemas.microsoft.com/office/drawing/2014/main" id="{2086F202-0162-4310-A956-FCCC9474338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03200" y="1720714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70" name="Text Placeholder 8">
            <a:extLst>
              <a:ext uri="{FF2B5EF4-FFF2-40B4-BE49-F238E27FC236}">
                <a16:creationId xmlns:a16="http://schemas.microsoft.com/office/drawing/2014/main" id="{E8B6691E-17EA-480D-B598-F314E1A68EB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3200" y="1331913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1" name="Text Placeholder 8">
            <a:extLst>
              <a:ext uri="{FF2B5EF4-FFF2-40B4-BE49-F238E27FC236}">
                <a16:creationId xmlns:a16="http://schemas.microsoft.com/office/drawing/2014/main" id="{59F2358C-C167-462D-9F76-6D66B9B409B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236040" y="1720714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72" name="Text Placeholder 8">
            <a:extLst>
              <a:ext uri="{FF2B5EF4-FFF2-40B4-BE49-F238E27FC236}">
                <a16:creationId xmlns:a16="http://schemas.microsoft.com/office/drawing/2014/main" id="{B2FCC9C9-35DE-4F3C-A352-30EE65DD5B8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36040" y="1331913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3" name="Text Placeholder 8">
            <a:extLst>
              <a:ext uri="{FF2B5EF4-FFF2-40B4-BE49-F238E27FC236}">
                <a16:creationId xmlns:a16="http://schemas.microsoft.com/office/drawing/2014/main" id="{EA017BC0-9170-4186-94F7-40E80F981A0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03200" y="4130720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74" name="Text Placeholder 8">
            <a:extLst>
              <a:ext uri="{FF2B5EF4-FFF2-40B4-BE49-F238E27FC236}">
                <a16:creationId xmlns:a16="http://schemas.microsoft.com/office/drawing/2014/main" id="{0383342E-84C2-404C-8D37-45747A1916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003200" y="3741920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5" name="Text Placeholder 8">
            <a:extLst>
              <a:ext uri="{FF2B5EF4-FFF2-40B4-BE49-F238E27FC236}">
                <a16:creationId xmlns:a16="http://schemas.microsoft.com/office/drawing/2014/main" id="{BE27B3E2-E887-473C-8464-38B061F67EA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236040" y="4130720"/>
            <a:ext cx="4968000" cy="1746205"/>
          </a:xfr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  <p:sp>
        <p:nvSpPr>
          <p:cNvPr id="76" name="Text Placeholder 8">
            <a:extLst>
              <a:ext uri="{FF2B5EF4-FFF2-40B4-BE49-F238E27FC236}">
                <a16:creationId xmlns:a16="http://schemas.microsoft.com/office/drawing/2014/main" id="{4C0C9B8C-19B0-44D7-9F0F-975D45D4007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36040" y="3741920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275135-3A5F-40EA-83D5-8A21BF903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18" name="Graphic 8">
            <a:extLst>
              <a:ext uri="{FF2B5EF4-FFF2-40B4-BE49-F238E27FC236}">
                <a16:creationId xmlns:a16="http://schemas.microsoft.com/office/drawing/2014/main" id="{3FE807FD-1F53-40C0-958E-7B645C12F831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59283F1E-48E6-4154-9A35-3C7B94233B35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623562" y="965200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accent6"/>
                </a:solidFill>
              </a:rPr>
              <a:t>DRAFT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359EB3-99CA-467E-9F82-D5B531A28A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885685" y="6266997"/>
            <a:ext cx="46230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GB" sz="600" kern="1200" noProof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99002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79D65585-570B-4F7D-B4BC-0F7CFAF52BAF}"/>
              </a:ext>
            </a:extLst>
          </p:cNvPr>
          <p:cNvSpPr>
            <a:spLocks noChangeAspect="1"/>
          </p:cNvSpPr>
          <p:nvPr userDrawn="1"/>
        </p:nvSpPr>
        <p:spPr>
          <a:xfrm>
            <a:off x="998476" y="971550"/>
            <a:ext cx="7061787" cy="4905375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err="1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07C0B89-7E09-423B-A068-1AF6A41E8C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860" y="2398601"/>
            <a:ext cx="5252400" cy="2367199"/>
          </a:xfrm>
          <a:noFill/>
        </p:spPr>
        <p:txBody>
          <a:bodyPr lIns="0" tIns="0" rIns="0" bIns="0" anchor="t" anchorCtr="0"/>
          <a:lstStyle>
            <a:lvl1pPr algn="l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BE67C5C-769B-4AEA-A1B7-EFD4A3AA23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89860" y="5046651"/>
            <a:ext cx="5252400" cy="507831"/>
          </a:xfrm>
        </p:spPr>
        <p:txBody>
          <a:bodyPr wrap="square" anchor="b">
            <a:sp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8B0BD-68A6-4AD8-A640-99B893F063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89860" y="1140069"/>
            <a:ext cx="1082675" cy="812530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 lang="en-US" sz="6600" kern="120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A5CA670F-B8BE-4FFB-8EB5-719DCE662DA0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1289860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22944666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bg>
      <p:bgPr>
        <a:gradFill flip="none" rotWithShape="1">
          <a:gsLst>
            <a:gs pos="0">
              <a:schemeClr val="accent5"/>
            </a:gs>
            <a:gs pos="100000">
              <a:schemeClr val="accent1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AF31653-DA95-4567-9106-71E1E49BA627}"/>
              </a:ext>
            </a:extLst>
          </p:cNvPr>
          <p:cNvSpPr>
            <a:spLocks noChangeAspect="1"/>
          </p:cNvSpPr>
          <p:nvPr userDrawn="1"/>
        </p:nvSpPr>
        <p:spPr>
          <a:xfrm>
            <a:off x="998476" y="971550"/>
            <a:ext cx="7061787" cy="4905375"/>
          </a:xfrm>
          <a:prstGeom prst="rect">
            <a:avLst/>
          </a:prstGeom>
          <a:gradFill>
            <a:gsLst>
              <a:gs pos="100000">
                <a:srgbClr val="ACEAFF"/>
              </a:gs>
              <a:gs pos="0">
                <a:schemeClr val="accent4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err="1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60" name="Text Placeholder 3">
            <a:extLst>
              <a:ext uri="{FF2B5EF4-FFF2-40B4-BE49-F238E27FC236}">
                <a16:creationId xmlns:a16="http://schemas.microsoft.com/office/drawing/2014/main" id="{2925CE2F-8945-49DE-BCC2-8BCACF480E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9860" y="5046651"/>
            <a:ext cx="5252400" cy="507831"/>
          </a:xfrm>
        </p:spPr>
        <p:txBody>
          <a:bodyPr wrap="square" anchor="b">
            <a:sp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  <a:lvl2pPr>
              <a:defRPr sz="1400">
                <a:solidFill>
                  <a:schemeClr val="accent2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61" name="Text Placeholder 3">
            <a:extLst>
              <a:ext uri="{FF2B5EF4-FFF2-40B4-BE49-F238E27FC236}">
                <a16:creationId xmlns:a16="http://schemas.microsoft.com/office/drawing/2014/main" id="{C346F2F1-AF73-4284-8702-745152AF5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89860" y="1140069"/>
            <a:ext cx="1082675" cy="812530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 lang="en-US" sz="6600" kern="1200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07C0B89-7E09-423B-A068-1AF6A41E8C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860" y="2398601"/>
            <a:ext cx="5252400" cy="2367199"/>
          </a:xfrm>
          <a:noFill/>
        </p:spPr>
        <p:txBody>
          <a:bodyPr lIns="0" tIns="0" rIns="0" bIns="0" anchor="t" anchorCtr="0"/>
          <a:lstStyle>
            <a:lvl1pPr algn="l">
              <a:defRPr sz="8000" baseline="0">
                <a:solidFill>
                  <a:schemeClr val="accent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8CE1D4BA-0296-4645-AFF5-F920E5D37636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1289860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1466122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A87A788-0BF5-4419-BCFC-809F6D2E93AA}"/>
              </a:ext>
            </a:extLst>
          </p:cNvPr>
          <p:cNvSpPr>
            <a:spLocks noChangeAspect="1"/>
          </p:cNvSpPr>
          <p:nvPr userDrawn="1"/>
        </p:nvSpPr>
        <p:spPr>
          <a:xfrm>
            <a:off x="998476" y="971550"/>
            <a:ext cx="7061787" cy="4905375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rgbClr val="ACEAFF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err="1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07C0B89-7E09-423B-A068-1AF6A41E8C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860" y="2398601"/>
            <a:ext cx="5252400" cy="2367199"/>
          </a:xfrm>
          <a:noFill/>
        </p:spPr>
        <p:txBody>
          <a:bodyPr lIns="0" tIns="0" rIns="0" bIns="0" anchor="t" anchorCtr="0"/>
          <a:lstStyle>
            <a:lvl1pPr algn="l">
              <a:defRPr sz="8000" baseline="0">
                <a:solidFill>
                  <a:schemeClr val="accent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0" name="Text Placeholder 3">
            <a:extLst>
              <a:ext uri="{FF2B5EF4-FFF2-40B4-BE49-F238E27FC236}">
                <a16:creationId xmlns:a16="http://schemas.microsoft.com/office/drawing/2014/main" id="{5F7723F4-8321-43A3-962F-3DEEE5C6DE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9860" y="5046651"/>
            <a:ext cx="5252400" cy="507831"/>
          </a:xfrm>
        </p:spPr>
        <p:txBody>
          <a:bodyPr wrap="square" anchor="b">
            <a:sp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  <a:lvl2pPr>
              <a:defRPr sz="1400">
                <a:solidFill>
                  <a:schemeClr val="accent2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61" name="Text Placeholder 3">
            <a:extLst>
              <a:ext uri="{FF2B5EF4-FFF2-40B4-BE49-F238E27FC236}">
                <a16:creationId xmlns:a16="http://schemas.microsoft.com/office/drawing/2014/main" id="{17B18B8B-EB09-48D8-AC31-3A9DFAC0B7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89860" y="1140069"/>
            <a:ext cx="1082675" cy="812530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 lang="en-US" sz="6600" kern="1200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E443D41A-3E0B-4329-9932-FA48CC6E61E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1289860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85859884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dark Gradient">
    <p:bg>
      <p:bgPr>
        <a:gradFill>
          <a:gsLst>
            <a:gs pos="100000">
              <a:schemeClr val="accent1"/>
            </a:gs>
            <a:gs pos="0">
              <a:schemeClr val="accent5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1E9CC-2A2B-4C75-8522-60824F3AC7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89012" y="3702050"/>
            <a:ext cx="6660000" cy="1843088"/>
          </a:xfrm>
        </p:spPr>
        <p:txBody>
          <a:bodyPr anchor="b"/>
          <a:lstStyle>
            <a:lvl1pPr>
              <a:spcAft>
                <a:spcPts val="1000"/>
              </a:spcAft>
              <a:defRPr sz="900" b="0">
                <a:solidFill>
                  <a:schemeClr val="bg1"/>
                </a:solidFill>
              </a:defRPr>
            </a:lvl1pPr>
            <a:lvl2pPr>
              <a:spcAft>
                <a:spcPts val="1000"/>
              </a:spcAft>
              <a:defRPr sz="900" b="0">
                <a:solidFill>
                  <a:schemeClr val="bg1"/>
                </a:solidFill>
              </a:defRPr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8E01CBC1-FC71-43BD-845D-21EEEFA256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9012" y="3351965"/>
            <a:ext cx="241173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bg1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935A1578-15A7-4FE7-8BC2-3ADC725AE7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EA134B0B-D7AF-4F28-DF78-4E035BD3B799}"/>
              </a:ext>
            </a:extLst>
          </p:cNvPr>
          <p:cNvGrpSpPr/>
          <p:nvPr userDrawn="1"/>
        </p:nvGrpSpPr>
        <p:grpSpPr>
          <a:xfrm>
            <a:off x="998476" y="2881529"/>
            <a:ext cx="2023200" cy="367957"/>
            <a:chOff x="758764" y="2673451"/>
            <a:chExt cx="2023200" cy="367957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A32731AE-B557-7FB9-419F-0F0337DBEF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764" y="2676197"/>
              <a:ext cx="360000" cy="360000"/>
            </a:xfrm>
            <a:prstGeom prst="rect">
              <a:avLst/>
            </a:prstGeom>
          </p:spPr>
        </p:pic>
        <p:sp>
          <p:nvSpPr>
            <p:cNvPr id="7" name="Rectangle 33">
              <a:extLst>
                <a:ext uri="{FF2B5EF4-FFF2-40B4-BE49-F238E27FC236}">
                  <a16:creationId xmlns:a16="http://schemas.microsoft.com/office/drawing/2014/main" id="{BC92B6E1-64C5-D2E8-2013-497121E5C781}"/>
                </a:ext>
              </a:extLst>
            </p:cNvPr>
            <p:cNvSpPr/>
            <p:nvPr userDrawn="1"/>
          </p:nvSpPr>
          <p:spPr>
            <a:xfrm>
              <a:off x="1202238" y="2710499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err="1">
                <a:solidFill>
                  <a:schemeClr val="tx2"/>
                </a:solidFill>
              </a:endParaRPr>
            </a:p>
          </p:txBody>
        </p:sp>
        <p:sp>
          <p:nvSpPr>
            <p:cNvPr id="8" name="Rectangle 34">
              <a:extLst>
                <a:ext uri="{FF2B5EF4-FFF2-40B4-BE49-F238E27FC236}">
                  <a16:creationId xmlns:a16="http://schemas.microsoft.com/office/drawing/2014/main" id="{A7E086A9-4240-3D2F-0018-C99CB9731EB5}"/>
                </a:ext>
              </a:extLst>
            </p:cNvPr>
            <p:cNvSpPr/>
            <p:nvPr userDrawn="1"/>
          </p:nvSpPr>
          <p:spPr>
            <a:xfrm>
              <a:off x="1638132" y="2710499"/>
              <a:ext cx="281156" cy="3229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err="1">
                <a:solidFill>
                  <a:schemeClr val="tx2"/>
                </a:solidFill>
              </a:endParaRPr>
            </a:p>
          </p:txBody>
        </p:sp>
        <p:sp>
          <p:nvSpPr>
            <p:cNvPr id="11" name="Rectangle 35">
              <a:extLst>
                <a:ext uri="{FF2B5EF4-FFF2-40B4-BE49-F238E27FC236}">
                  <a16:creationId xmlns:a16="http://schemas.microsoft.com/office/drawing/2014/main" id="{22F6A00F-BE13-DE1A-0C0E-F20B7A6425B8}"/>
                </a:ext>
              </a:extLst>
            </p:cNvPr>
            <p:cNvSpPr/>
            <p:nvPr userDrawn="1"/>
          </p:nvSpPr>
          <p:spPr>
            <a:xfrm>
              <a:off x="2449564" y="2716095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err="1">
                <a:solidFill>
                  <a:schemeClr val="tx2"/>
                </a:solidFill>
              </a:endParaRPr>
            </a:p>
          </p:txBody>
        </p:sp>
        <p:pic>
          <p:nvPicPr>
            <p:cNvPr id="19" name="Picture 37">
              <a:extLst>
                <a:ext uri="{FF2B5EF4-FFF2-40B4-BE49-F238E27FC236}">
                  <a16:creationId xmlns:a16="http://schemas.microsoft.com/office/drawing/2014/main" id="{B7FF2F46-3C13-3A66-C07F-FA734A7C50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3238" y="2673451"/>
              <a:ext cx="360000" cy="360000"/>
            </a:xfrm>
            <a:prstGeom prst="rect">
              <a:avLst/>
            </a:prstGeom>
          </p:spPr>
        </p:pic>
        <p:pic>
          <p:nvPicPr>
            <p:cNvPr id="20" name="Picture 38" descr="Icon&#10;&#10;Description automatically generated">
              <a:extLst>
                <a:ext uri="{FF2B5EF4-FFF2-40B4-BE49-F238E27FC236}">
                  <a16:creationId xmlns:a16="http://schemas.microsoft.com/office/drawing/2014/main" id="{0A3C0FCD-7027-5D70-CADE-2047741CB8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624" y="2673451"/>
              <a:ext cx="359648" cy="360000"/>
            </a:xfrm>
            <a:prstGeom prst="rect">
              <a:avLst/>
            </a:prstGeom>
          </p:spPr>
        </p:pic>
        <p:pic>
          <p:nvPicPr>
            <p:cNvPr id="21" name="Picture 39" descr="Logo&#10;&#10;Description automatically generated">
              <a:extLst>
                <a:ext uri="{FF2B5EF4-FFF2-40B4-BE49-F238E27FC236}">
                  <a16:creationId xmlns:a16="http://schemas.microsoft.com/office/drawing/2014/main" id="{DBEE66BE-07A3-F2BE-9E15-D9E6DEEDD8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4638" y="2681408"/>
              <a:ext cx="360000" cy="360000"/>
            </a:xfrm>
            <a:prstGeom prst="rect">
              <a:avLst/>
            </a:prstGeom>
          </p:spPr>
        </p:pic>
        <p:pic>
          <p:nvPicPr>
            <p:cNvPr id="22" name="Picture 41" descr="Icon&#10;&#10;Description automatically generated">
              <a:extLst>
                <a:ext uri="{FF2B5EF4-FFF2-40B4-BE49-F238E27FC236}">
                  <a16:creationId xmlns:a16="http://schemas.microsoft.com/office/drawing/2014/main" id="{810AFA27-DBCB-0424-79F9-73D340D590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1964" y="2673451"/>
              <a:ext cx="360000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145353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light gradient">
    <p:bg>
      <p:bgPr>
        <a:gradFill>
          <a:gsLst>
            <a:gs pos="100000">
              <a:srgbClr val="ACEAFF"/>
            </a:gs>
            <a:gs pos="0">
              <a:schemeClr val="accent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1EDEE815-E2C5-F5ED-EA67-63FA5D0A41E5}"/>
              </a:ext>
            </a:extLst>
          </p:cNvPr>
          <p:cNvGrpSpPr/>
          <p:nvPr userDrawn="1"/>
        </p:nvGrpSpPr>
        <p:grpSpPr>
          <a:xfrm>
            <a:off x="998476" y="2881529"/>
            <a:ext cx="2023200" cy="367957"/>
            <a:chOff x="758764" y="2673451"/>
            <a:chExt cx="2023200" cy="367957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46B9DA6C-F970-3E98-4E96-E63E597699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764" y="2676197"/>
              <a:ext cx="360000" cy="360000"/>
            </a:xfrm>
            <a:prstGeom prst="rect">
              <a:avLst/>
            </a:prstGeom>
          </p:spPr>
        </p:pic>
        <p:sp>
          <p:nvSpPr>
            <p:cNvPr id="4" name="Rectangle 33">
              <a:extLst>
                <a:ext uri="{FF2B5EF4-FFF2-40B4-BE49-F238E27FC236}">
                  <a16:creationId xmlns:a16="http://schemas.microsoft.com/office/drawing/2014/main" id="{C48AF7AA-2323-4E05-B7FE-1B766F9A3BF6}"/>
                </a:ext>
              </a:extLst>
            </p:cNvPr>
            <p:cNvSpPr/>
            <p:nvPr userDrawn="1"/>
          </p:nvSpPr>
          <p:spPr>
            <a:xfrm>
              <a:off x="1202238" y="2710499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err="1">
                <a:solidFill>
                  <a:schemeClr val="tx2"/>
                </a:solidFill>
              </a:endParaRPr>
            </a:p>
          </p:txBody>
        </p:sp>
        <p:sp>
          <p:nvSpPr>
            <p:cNvPr id="5" name="Rectangle 34">
              <a:extLst>
                <a:ext uri="{FF2B5EF4-FFF2-40B4-BE49-F238E27FC236}">
                  <a16:creationId xmlns:a16="http://schemas.microsoft.com/office/drawing/2014/main" id="{CFC7802C-1EDC-4B64-B608-F59CDA55C17D}"/>
                </a:ext>
              </a:extLst>
            </p:cNvPr>
            <p:cNvSpPr/>
            <p:nvPr userDrawn="1"/>
          </p:nvSpPr>
          <p:spPr>
            <a:xfrm>
              <a:off x="1638132" y="2710499"/>
              <a:ext cx="281156" cy="3229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err="1">
                <a:solidFill>
                  <a:schemeClr val="tx2"/>
                </a:solidFill>
              </a:endParaRPr>
            </a:p>
          </p:txBody>
        </p:sp>
        <p:sp>
          <p:nvSpPr>
            <p:cNvPr id="6" name="Rectangle 35">
              <a:extLst>
                <a:ext uri="{FF2B5EF4-FFF2-40B4-BE49-F238E27FC236}">
                  <a16:creationId xmlns:a16="http://schemas.microsoft.com/office/drawing/2014/main" id="{90FECBAF-CC9D-453B-BC2D-6EA886A5E5C6}"/>
                </a:ext>
              </a:extLst>
            </p:cNvPr>
            <p:cNvSpPr/>
            <p:nvPr userDrawn="1"/>
          </p:nvSpPr>
          <p:spPr>
            <a:xfrm>
              <a:off x="2449564" y="2716095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500" err="1">
                <a:solidFill>
                  <a:schemeClr val="tx2"/>
                </a:solidFill>
              </a:endParaRPr>
            </a:p>
          </p:txBody>
        </p:sp>
        <p:pic>
          <p:nvPicPr>
            <p:cNvPr id="7" name="Picture 37">
              <a:extLst>
                <a:ext uri="{FF2B5EF4-FFF2-40B4-BE49-F238E27FC236}">
                  <a16:creationId xmlns:a16="http://schemas.microsoft.com/office/drawing/2014/main" id="{626BC3BC-0FF0-4B64-A515-849E92F05B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3238" y="2673451"/>
              <a:ext cx="360000" cy="360000"/>
            </a:xfrm>
            <a:prstGeom prst="rect">
              <a:avLst/>
            </a:prstGeom>
          </p:spPr>
        </p:pic>
        <p:pic>
          <p:nvPicPr>
            <p:cNvPr id="8" name="Picture 38" descr="Icon&#10;&#10;Description automatically generated">
              <a:extLst>
                <a:ext uri="{FF2B5EF4-FFF2-40B4-BE49-F238E27FC236}">
                  <a16:creationId xmlns:a16="http://schemas.microsoft.com/office/drawing/2014/main" id="{991803D8-89D9-4F6E-8703-13BDCEDB1E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624" y="2673451"/>
              <a:ext cx="359648" cy="360000"/>
            </a:xfrm>
            <a:prstGeom prst="rect">
              <a:avLst/>
            </a:prstGeom>
          </p:spPr>
        </p:pic>
        <p:pic>
          <p:nvPicPr>
            <p:cNvPr id="9" name="Picture 39" descr="Logo&#10;&#10;Description automatically generated">
              <a:extLst>
                <a:ext uri="{FF2B5EF4-FFF2-40B4-BE49-F238E27FC236}">
                  <a16:creationId xmlns:a16="http://schemas.microsoft.com/office/drawing/2014/main" id="{86CA3C48-34BF-4C7B-8A42-4AAD74D77C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4638" y="2681408"/>
              <a:ext cx="360000" cy="360000"/>
            </a:xfrm>
            <a:prstGeom prst="rect">
              <a:avLst/>
            </a:prstGeom>
          </p:spPr>
        </p:pic>
        <p:pic>
          <p:nvPicPr>
            <p:cNvPr id="10" name="Picture 41" descr="Icon&#10;&#10;Description automatically generated">
              <a:extLst>
                <a:ext uri="{FF2B5EF4-FFF2-40B4-BE49-F238E27FC236}">
                  <a16:creationId xmlns:a16="http://schemas.microsoft.com/office/drawing/2014/main" id="{4DBBF1BF-CC7E-4A07-B330-E94D9D3323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1964" y="2673451"/>
              <a:ext cx="360000" cy="360000"/>
            </a:xfrm>
            <a:prstGeom prst="rect">
              <a:avLst/>
            </a:prstGeom>
          </p:spPr>
        </p:pic>
      </p:grp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A835BAAE-8387-4EE5-AB59-6FBE19144C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89012" y="3702050"/>
            <a:ext cx="6660000" cy="1843088"/>
          </a:xfrm>
        </p:spPr>
        <p:txBody>
          <a:bodyPr anchor="b"/>
          <a:lstStyle>
            <a:lvl1pPr>
              <a:spcAft>
                <a:spcPts val="1000"/>
              </a:spcAft>
              <a:defRPr sz="900" b="0">
                <a:solidFill>
                  <a:schemeClr val="accent2"/>
                </a:solidFill>
              </a:defRPr>
            </a:lvl1pPr>
            <a:lvl2pPr>
              <a:spcAft>
                <a:spcPts val="1000"/>
              </a:spcAft>
              <a:defRPr sz="900" b="0">
                <a:solidFill>
                  <a:schemeClr val="accent2"/>
                </a:solidFill>
              </a:defRPr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93B40796-98D9-465A-9944-CCD9D00EE9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9012" y="3351965"/>
            <a:ext cx="241173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accent2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51C6BDD-4F02-45D2-886C-4899A473F7F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086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Horizontal Window Image_Cobal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9">
            <a:extLst>
              <a:ext uri="{FF2B5EF4-FFF2-40B4-BE49-F238E27FC236}">
                <a16:creationId xmlns:a16="http://schemas.microsoft.com/office/drawing/2014/main" id="{EEC5B735-00AD-41B9-A513-0F7783FFBE3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6" y="1129527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C5CCCCF1-8E34-4341-A6C5-97CC39680E5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6" y="1872149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8" name="Picture Placeholder 3">
            <a:extLst>
              <a:ext uri="{FF2B5EF4-FFF2-40B4-BE49-F238E27FC236}">
                <a16:creationId xmlns:a16="http://schemas.microsoft.com/office/drawing/2014/main" id="{1D0B9D96-907F-4E37-B5A7-830AD095F223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4915965" y="1456388"/>
            <a:ext cx="6283848" cy="4364991"/>
          </a:xfrm>
          <a:solidFill>
            <a:schemeClr val="accent2"/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GB" sz="1000" b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it-IT" dirty="0"/>
              <a:t>Fare clic sull'icona per inserire un'immagine</a:t>
            </a:r>
            <a:endParaRPr lang="en-GB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E8E14845-BB2E-4EA2-8CBD-F35A520E36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8478" y="1456388"/>
            <a:ext cx="3174866" cy="3427743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423222F2-0E39-45E4-8918-49125CD7C1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8478" y="5007010"/>
            <a:ext cx="3174866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23EE304-3FCA-4CF8-84B4-178F6B5C57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10" name="Text Box 4">
            <a:extLst>
              <a:ext uri="{FF2B5EF4-FFF2-40B4-BE49-F238E27FC236}">
                <a16:creationId xmlns:a16="http://schemas.microsoft.com/office/drawing/2014/main" id="{F432494F-3098-4D5C-A155-EEC76250A5C5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98478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82617521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F5724-C137-47F3-B441-6C1B9714F57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CC0FFF-EDF5-49D0-8C1F-A5D5BA3335B9}"/>
              </a:ext>
            </a:extLst>
          </p:cNvPr>
          <p:cNvSpPr/>
          <p:nvPr userDrawn="1"/>
        </p:nvSpPr>
        <p:spPr>
          <a:xfrm>
            <a:off x="998351" y="2246533"/>
            <a:ext cx="839614" cy="411225"/>
          </a:xfrm>
          <a:prstGeom prst="rect">
            <a:avLst/>
          </a:prstGeom>
          <a:solidFill>
            <a:srgbClr val="1E4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30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73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226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1F4118-D01B-40DD-940F-068338DB15A5}"/>
              </a:ext>
            </a:extLst>
          </p:cNvPr>
          <p:cNvSpPr/>
          <p:nvPr userDrawn="1"/>
        </p:nvSpPr>
        <p:spPr>
          <a:xfrm>
            <a:off x="998351" y="1731971"/>
            <a:ext cx="839614" cy="411225"/>
          </a:xfrm>
          <a:prstGeom prst="rect">
            <a:avLst/>
          </a:prstGeom>
          <a:solidFill>
            <a:srgbClr val="003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0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51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141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97C791-7BB0-4AC9-BDE9-68939F34221B}"/>
              </a:ext>
            </a:extLst>
          </p:cNvPr>
          <p:cNvSpPr/>
          <p:nvPr userDrawn="1"/>
        </p:nvSpPr>
        <p:spPr>
          <a:xfrm>
            <a:off x="998351" y="2761094"/>
            <a:ext cx="839614" cy="411225"/>
          </a:xfrm>
          <a:prstGeom prst="rect">
            <a:avLst/>
          </a:prstGeom>
          <a:solidFill>
            <a:srgbClr val="0C2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12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35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60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693543-F502-48B0-9E65-053408E60BF0}"/>
              </a:ext>
            </a:extLst>
          </p:cNvPr>
          <p:cNvSpPr/>
          <p:nvPr userDrawn="1"/>
        </p:nvSpPr>
        <p:spPr>
          <a:xfrm>
            <a:off x="998351" y="3275656"/>
            <a:ext cx="839614" cy="411225"/>
          </a:xfrm>
          <a:prstGeom prst="rect">
            <a:avLst/>
          </a:prstGeom>
          <a:solidFill>
            <a:srgbClr val="ACE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172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234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255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309040-9C95-48FE-AA99-4757E8328519}"/>
              </a:ext>
            </a:extLst>
          </p:cNvPr>
          <p:cNvSpPr/>
          <p:nvPr userDrawn="1"/>
        </p:nvSpPr>
        <p:spPr>
          <a:xfrm>
            <a:off x="2992848" y="1732478"/>
            <a:ext cx="839614" cy="411225"/>
          </a:xfrm>
          <a:prstGeom prst="rect">
            <a:avLst/>
          </a:prstGeom>
          <a:solidFill>
            <a:srgbClr val="76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118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210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255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897B22-3CA8-4621-8A3B-B9D2E3D07988}"/>
              </a:ext>
            </a:extLst>
          </p:cNvPr>
          <p:cNvSpPr txBox="1"/>
          <p:nvPr userDrawn="1"/>
        </p:nvSpPr>
        <p:spPr>
          <a:xfrm>
            <a:off x="983882" y="1330325"/>
            <a:ext cx="136404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000" b="1">
                <a:solidFill>
                  <a:sysClr val="windowText" lastClr="000000"/>
                </a:solidFill>
              </a:rPr>
              <a:t>Primary Colors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453D312-00EF-44B5-9D91-290BE0E19654}"/>
              </a:ext>
            </a:extLst>
          </p:cNvPr>
          <p:cNvSpPr/>
          <p:nvPr userDrawn="1"/>
        </p:nvSpPr>
        <p:spPr>
          <a:xfrm>
            <a:off x="998351" y="3786711"/>
            <a:ext cx="839614" cy="411225"/>
          </a:xfrm>
          <a:prstGeom prst="rect">
            <a:avLst/>
          </a:prstGeom>
          <a:solidFill>
            <a:srgbClr val="00B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0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184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245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8D98991-520C-4FD6-8B23-8732995E56B1}"/>
              </a:ext>
            </a:extLst>
          </p:cNvPr>
          <p:cNvSpPr/>
          <p:nvPr userDrawn="1"/>
        </p:nvSpPr>
        <p:spPr>
          <a:xfrm>
            <a:off x="998351" y="4301271"/>
            <a:ext cx="839614" cy="411225"/>
          </a:xfrm>
          <a:prstGeom prst="rect">
            <a:avLst/>
          </a:prstGeom>
          <a:solidFill>
            <a:srgbClr val="7213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114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19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234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FA38B4C-5B80-413E-B283-1F1ADBFD09CD}"/>
              </a:ext>
            </a:extLst>
          </p:cNvPr>
          <p:cNvSpPr/>
          <p:nvPr userDrawn="1"/>
        </p:nvSpPr>
        <p:spPr>
          <a:xfrm>
            <a:off x="998351" y="4809439"/>
            <a:ext cx="839614" cy="411225"/>
          </a:xfrm>
          <a:prstGeom prst="rect">
            <a:avLst/>
          </a:prstGeom>
          <a:solidFill>
            <a:srgbClr val="FD34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253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52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156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07E492-5EF0-4085-AA14-90D280B1DF69}"/>
              </a:ext>
            </a:extLst>
          </p:cNvPr>
          <p:cNvSpPr txBox="1"/>
          <p:nvPr userDrawn="1"/>
        </p:nvSpPr>
        <p:spPr>
          <a:xfrm>
            <a:off x="1921682" y="2852903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Dark Blue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8A2D81-3A9C-47D3-8174-874F601607DC}"/>
              </a:ext>
            </a:extLst>
          </p:cNvPr>
          <p:cNvSpPr txBox="1"/>
          <p:nvPr userDrawn="1"/>
        </p:nvSpPr>
        <p:spPr>
          <a:xfrm>
            <a:off x="1921682" y="1830789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KPMG blue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791116-D184-4C43-9C1C-30181CDF0E84}"/>
              </a:ext>
            </a:extLst>
          </p:cNvPr>
          <p:cNvSpPr txBox="1"/>
          <p:nvPr userDrawn="1"/>
        </p:nvSpPr>
        <p:spPr>
          <a:xfrm>
            <a:off x="1921682" y="3363960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Light Blue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430D78-5EDB-481E-BB6D-67D8689BCE11}"/>
              </a:ext>
            </a:extLst>
          </p:cNvPr>
          <p:cNvSpPr txBox="1"/>
          <p:nvPr userDrawn="1"/>
        </p:nvSpPr>
        <p:spPr>
          <a:xfrm>
            <a:off x="3916179" y="1817279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Blue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2EE987-0425-4CD8-B75D-E3E8F8C2096D}"/>
              </a:ext>
            </a:extLst>
          </p:cNvPr>
          <p:cNvSpPr txBox="1"/>
          <p:nvPr userDrawn="1"/>
        </p:nvSpPr>
        <p:spPr>
          <a:xfrm>
            <a:off x="1921682" y="2341846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Cobalt Blue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B01B4DF-404A-4544-B313-2720FCBDD0B4}"/>
              </a:ext>
            </a:extLst>
          </p:cNvPr>
          <p:cNvSpPr txBox="1"/>
          <p:nvPr userDrawn="1"/>
        </p:nvSpPr>
        <p:spPr>
          <a:xfrm>
            <a:off x="1921682" y="3874401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Pacific Blue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6DFA940-4699-43CF-A21A-AE4227704697}"/>
              </a:ext>
            </a:extLst>
          </p:cNvPr>
          <p:cNvSpPr txBox="1"/>
          <p:nvPr userDrawn="1"/>
        </p:nvSpPr>
        <p:spPr>
          <a:xfrm>
            <a:off x="1921682" y="4385458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Purple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A40265-6498-4E16-877D-6BC9A8CE7DCA}"/>
              </a:ext>
            </a:extLst>
          </p:cNvPr>
          <p:cNvSpPr txBox="1"/>
          <p:nvPr userDrawn="1"/>
        </p:nvSpPr>
        <p:spPr>
          <a:xfrm>
            <a:off x="1921682" y="4896518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Pink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B6D9AD-8E94-4A62-B92C-C973F5486E37}"/>
              </a:ext>
            </a:extLst>
          </p:cNvPr>
          <p:cNvSpPr/>
          <p:nvPr userDrawn="1"/>
        </p:nvSpPr>
        <p:spPr>
          <a:xfrm>
            <a:off x="2999643" y="2243028"/>
            <a:ext cx="839614" cy="411225"/>
          </a:xfrm>
          <a:prstGeom prst="rect">
            <a:avLst/>
          </a:prstGeom>
          <a:solidFill>
            <a:srgbClr val="510D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81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188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377AFC-4BDC-44AC-80A6-06A9503B868A}"/>
              </a:ext>
            </a:extLst>
          </p:cNvPr>
          <p:cNvSpPr/>
          <p:nvPr userDrawn="1"/>
        </p:nvSpPr>
        <p:spPr>
          <a:xfrm>
            <a:off x="2999643" y="2757590"/>
            <a:ext cx="839614" cy="411225"/>
          </a:xfrm>
          <a:prstGeom prst="rect">
            <a:avLst/>
          </a:prstGeom>
          <a:solidFill>
            <a:srgbClr val="B49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180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151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255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231EB6-12A0-47AA-88B0-D248845383EA}"/>
              </a:ext>
            </a:extLst>
          </p:cNvPr>
          <p:cNvSpPr txBox="1"/>
          <p:nvPr userDrawn="1"/>
        </p:nvSpPr>
        <p:spPr>
          <a:xfrm>
            <a:off x="2992848" y="1330325"/>
            <a:ext cx="194634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000" b="1">
                <a:solidFill>
                  <a:sysClr val="windowText" lastClr="000000"/>
                </a:solidFill>
              </a:rPr>
              <a:t>Accent Colors for Infographics and charts only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B8F1FC7-CA8A-485A-9440-4EA69DF44F1B}"/>
              </a:ext>
            </a:extLst>
          </p:cNvPr>
          <p:cNvSpPr/>
          <p:nvPr userDrawn="1"/>
        </p:nvSpPr>
        <p:spPr>
          <a:xfrm>
            <a:off x="2999643" y="3272151"/>
            <a:ext cx="839614" cy="411225"/>
          </a:xfrm>
          <a:prstGeom prst="rect">
            <a:avLst/>
          </a:prstGeom>
          <a:solidFill>
            <a:srgbClr val="AB0D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171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130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F4DC1F0-F2DB-41DC-B843-C645575C978D}"/>
              </a:ext>
            </a:extLst>
          </p:cNvPr>
          <p:cNvSpPr/>
          <p:nvPr userDrawn="1"/>
        </p:nvSpPr>
        <p:spPr>
          <a:xfrm>
            <a:off x="2999643" y="3786713"/>
            <a:ext cx="839614" cy="411225"/>
          </a:xfrm>
          <a:prstGeom prst="rect">
            <a:avLst/>
          </a:prstGeom>
          <a:solidFill>
            <a:srgbClr val="FFA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255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163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218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FDCCC15-7DDA-4C27-A66A-86FEF3CE0FDB}"/>
              </a:ext>
            </a:extLst>
          </p:cNvPr>
          <p:cNvSpPr/>
          <p:nvPr userDrawn="1"/>
        </p:nvSpPr>
        <p:spPr>
          <a:xfrm>
            <a:off x="2999643" y="4301273"/>
            <a:ext cx="839614" cy="411225"/>
          </a:xfrm>
          <a:prstGeom prst="rect">
            <a:avLst/>
          </a:prstGeom>
          <a:solidFill>
            <a:srgbClr val="098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9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142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126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6A7B705-A81A-45EE-B7F8-A08C39775723}"/>
              </a:ext>
            </a:extLst>
          </p:cNvPr>
          <p:cNvSpPr/>
          <p:nvPr userDrawn="1"/>
        </p:nvSpPr>
        <p:spPr>
          <a:xfrm>
            <a:off x="2999643" y="4809441"/>
            <a:ext cx="839614" cy="411225"/>
          </a:xfrm>
          <a:prstGeom prst="rect">
            <a:avLst/>
          </a:prstGeom>
          <a:solidFill>
            <a:srgbClr val="00C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0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192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174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0C56EF7-AC83-449B-8CC3-F1D314081B92}"/>
              </a:ext>
            </a:extLst>
          </p:cNvPr>
          <p:cNvSpPr/>
          <p:nvPr userDrawn="1"/>
        </p:nvSpPr>
        <p:spPr>
          <a:xfrm>
            <a:off x="2999643" y="5324001"/>
            <a:ext cx="839614" cy="411225"/>
          </a:xfrm>
          <a:prstGeom prst="rect">
            <a:avLst/>
          </a:prstGeom>
          <a:solidFill>
            <a:srgbClr val="63EB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accent3"/>
                </a:solidFill>
              </a:rPr>
              <a:t>99</a:t>
            </a:r>
          </a:p>
          <a:p>
            <a:pPr algn="ctr"/>
            <a:r>
              <a:rPr lang="en-GB" sz="800">
                <a:solidFill>
                  <a:schemeClr val="accent3"/>
                </a:solidFill>
              </a:rPr>
              <a:t>235</a:t>
            </a:r>
          </a:p>
          <a:p>
            <a:pPr algn="ctr"/>
            <a:r>
              <a:rPr lang="en-GB" sz="800">
                <a:solidFill>
                  <a:schemeClr val="accent3"/>
                </a:solidFill>
              </a:rPr>
              <a:t>218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4556660-1591-47B1-B18E-F2FCE5FDCA50}"/>
              </a:ext>
            </a:extLst>
          </p:cNvPr>
          <p:cNvGrpSpPr/>
          <p:nvPr userDrawn="1"/>
        </p:nvGrpSpPr>
        <p:grpSpPr>
          <a:xfrm>
            <a:off x="3971416" y="2341846"/>
            <a:ext cx="1253995" cy="3303408"/>
            <a:chOff x="2169429" y="1756308"/>
            <a:chExt cx="2286000" cy="330340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1242448-F6EA-445E-86F6-56F1F6B8DCA0}"/>
                </a:ext>
              </a:extLst>
            </p:cNvPr>
            <p:cNvSpPr txBox="1"/>
            <p:nvPr userDrawn="1"/>
          </p:nvSpPr>
          <p:spPr>
            <a:xfrm>
              <a:off x="2169429" y="2778422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/>
                <a:t>Dark Pink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9F2D96E-0391-44D3-9D85-C49CD2682224}"/>
                </a:ext>
              </a:extLst>
            </p:cNvPr>
            <p:cNvSpPr txBox="1"/>
            <p:nvPr userDrawn="1"/>
          </p:nvSpPr>
          <p:spPr>
            <a:xfrm>
              <a:off x="2169429" y="1756308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/>
                <a:t>Dark Purple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12A9094-C141-4137-91C8-07CDF0270449}"/>
                </a:ext>
              </a:extLst>
            </p:cNvPr>
            <p:cNvSpPr txBox="1"/>
            <p:nvPr userDrawn="1"/>
          </p:nvSpPr>
          <p:spPr>
            <a:xfrm>
              <a:off x="2169429" y="3289479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/>
                <a:t>Light Pink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455B7B5-73DE-46AF-B400-88997B50AD80}"/>
                </a:ext>
              </a:extLst>
            </p:cNvPr>
            <p:cNvSpPr txBox="1"/>
            <p:nvPr userDrawn="1"/>
          </p:nvSpPr>
          <p:spPr>
            <a:xfrm>
              <a:off x="2169429" y="3800536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/>
                <a:t>Dark Green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B4C4881-6213-41A5-AC03-CCE78498A9AE}"/>
                </a:ext>
              </a:extLst>
            </p:cNvPr>
            <p:cNvSpPr txBox="1"/>
            <p:nvPr userDrawn="1"/>
          </p:nvSpPr>
          <p:spPr>
            <a:xfrm>
              <a:off x="2169429" y="2267365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/>
                <a:t>Light Purple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40387EA-5FDE-4F6F-BAF2-604549CCD0F0}"/>
                </a:ext>
              </a:extLst>
            </p:cNvPr>
            <p:cNvSpPr txBox="1"/>
            <p:nvPr userDrawn="1"/>
          </p:nvSpPr>
          <p:spPr>
            <a:xfrm>
              <a:off x="2169429" y="4311593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/>
                <a:t>Green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92671DE-F6BD-48CB-B11C-208DD1F1CCB3}"/>
                </a:ext>
              </a:extLst>
            </p:cNvPr>
            <p:cNvSpPr txBox="1"/>
            <p:nvPr userDrawn="1"/>
          </p:nvSpPr>
          <p:spPr>
            <a:xfrm>
              <a:off x="2169429" y="4822650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en-GB" sz="1000"/>
                <a:t>Light Green</a:t>
              </a:r>
            </a:p>
          </p:txBody>
        </p: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35C7B945-9627-4D94-B008-C987FEA96972}"/>
              </a:ext>
            </a:extLst>
          </p:cNvPr>
          <p:cNvSpPr/>
          <p:nvPr userDrawn="1"/>
        </p:nvSpPr>
        <p:spPr>
          <a:xfrm>
            <a:off x="5232206" y="1731971"/>
            <a:ext cx="839614" cy="41122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51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51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51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EB1F170-4966-4AAF-ABAA-3D2A0369F7FA}"/>
              </a:ext>
            </a:extLst>
          </p:cNvPr>
          <p:cNvSpPr/>
          <p:nvPr userDrawn="1"/>
        </p:nvSpPr>
        <p:spPr>
          <a:xfrm>
            <a:off x="5232206" y="2246533"/>
            <a:ext cx="839614" cy="411225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102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102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102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102</a:t>
            </a:r>
          </a:p>
          <a:p>
            <a:pPr algn="ctr"/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033C2B2-E4D1-4420-8509-EC1E2C80321F}"/>
              </a:ext>
            </a:extLst>
          </p:cNvPr>
          <p:cNvSpPr txBox="1"/>
          <p:nvPr userDrawn="1"/>
        </p:nvSpPr>
        <p:spPr>
          <a:xfrm>
            <a:off x="5225411" y="1330325"/>
            <a:ext cx="154522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000" b="1">
                <a:solidFill>
                  <a:sysClr val="windowText" lastClr="000000"/>
                </a:solidFill>
              </a:rPr>
              <a:t>Neutrals for Infographics and charts only 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BFC6FF0-9D30-4829-A667-26B9E6467077}"/>
              </a:ext>
            </a:extLst>
          </p:cNvPr>
          <p:cNvSpPr/>
          <p:nvPr userDrawn="1"/>
        </p:nvSpPr>
        <p:spPr>
          <a:xfrm>
            <a:off x="5232206" y="2761094"/>
            <a:ext cx="839614" cy="411225"/>
          </a:xfrm>
          <a:prstGeom prst="rect">
            <a:avLst/>
          </a:prstGeom>
          <a:solidFill>
            <a:srgbClr val="9898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152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152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152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F40F7A4-A491-46D0-AC78-F38FB368D987}"/>
              </a:ext>
            </a:extLst>
          </p:cNvPr>
          <p:cNvSpPr/>
          <p:nvPr userDrawn="1"/>
        </p:nvSpPr>
        <p:spPr>
          <a:xfrm>
            <a:off x="5232206" y="3275656"/>
            <a:ext cx="839614" cy="411225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178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178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178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22CE48C-CD62-438B-AF1B-E80398CE41CF}"/>
              </a:ext>
            </a:extLst>
          </p:cNvPr>
          <p:cNvSpPr/>
          <p:nvPr userDrawn="1"/>
        </p:nvSpPr>
        <p:spPr>
          <a:xfrm>
            <a:off x="5232206" y="3790216"/>
            <a:ext cx="839614" cy="411225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tx1"/>
                </a:solidFill>
              </a:rPr>
              <a:t>229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229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229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FA814C9-BD96-4348-B664-2AD4A5DAAB12}"/>
              </a:ext>
            </a:extLst>
          </p:cNvPr>
          <p:cNvSpPr txBox="1"/>
          <p:nvPr userDrawn="1"/>
        </p:nvSpPr>
        <p:spPr>
          <a:xfrm>
            <a:off x="6203979" y="2852903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Grey 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38E8C09-0782-4E70-887B-080A8FC240A9}"/>
              </a:ext>
            </a:extLst>
          </p:cNvPr>
          <p:cNvSpPr txBox="1"/>
          <p:nvPr userDrawn="1"/>
        </p:nvSpPr>
        <p:spPr>
          <a:xfrm>
            <a:off x="6203979" y="1830789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Grey 1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C3E17E9-EAB5-401D-99B5-E01BBCBAAE59}"/>
              </a:ext>
            </a:extLst>
          </p:cNvPr>
          <p:cNvSpPr txBox="1"/>
          <p:nvPr userDrawn="1"/>
        </p:nvSpPr>
        <p:spPr>
          <a:xfrm>
            <a:off x="6203979" y="3363960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Grey 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A95C41B-9591-4042-8AC0-03DBDA91FD18}"/>
              </a:ext>
            </a:extLst>
          </p:cNvPr>
          <p:cNvSpPr txBox="1"/>
          <p:nvPr userDrawn="1"/>
        </p:nvSpPr>
        <p:spPr>
          <a:xfrm>
            <a:off x="6203979" y="3875017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Grey 5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924189F-5F86-46B9-810F-1AF60243011B}"/>
              </a:ext>
            </a:extLst>
          </p:cNvPr>
          <p:cNvSpPr txBox="1"/>
          <p:nvPr userDrawn="1"/>
        </p:nvSpPr>
        <p:spPr>
          <a:xfrm>
            <a:off x="6203979" y="2341846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Grey 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ACB48A6-B340-401D-8994-A0E53291AC9B}"/>
              </a:ext>
            </a:extLst>
          </p:cNvPr>
          <p:cNvSpPr/>
          <p:nvPr userDrawn="1"/>
        </p:nvSpPr>
        <p:spPr>
          <a:xfrm>
            <a:off x="7170486" y="2656172"/>
            <a:ext cx="839614" cy="411225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6F71474-A782-4BB1-8B9F-8DCCEAF88E0C}"/>
              </a:ext>
            </a:extLst>
          </p:cNvPr>
          <p:cNvSpPr/>
          <p:nvPr userDrawn="1"/>
        </p:nvSpPr>
        <p:spPr>
          <a:xfrm>
            <a:off x="9170077" y="2656172"/>
            <a:ext cx="839614" cy="411225"/>
          </a:xfrm>
          <a:prstGeom prst="rect">
            <a:avLst/>
          </a:prstGeom>
          <a:gradFill>
            <a:gsLst>
              <a:gs pos="100000">
                <a:srgbClr val="ACEAFF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102BFCC-8EF9-4273-ADB0-A655CD827F66}"/>
              </a:ext>
            </a:extLst>
          </p:cNvPr>
          <p:cNvSpPr txBox="1"/>
          <p:nvPr userDrawn="1"/>
        </p:nvSpPr>
        <p:spPr>
          <a:xfrm>
            <a:off x="8028290" y="2743862"/>
            <a:ext cx="1568421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Purple/</a:t>
            </a:r>
            <a:br>
              <a:rPr lang="en-GB" sz="1000"/>
            </a:br>
            <a:r>
              <a:rPr lang="en-GB" sz="1000"/>
              <a:t>Cobalt gradient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2D8D802-07C6-434C-B36C-582D2F2FAF7C}"/>
              </a:ext>
            </a:extLst>
          </p:cNvPr>
          <p:cNvSpPr txBox="1"/>
          <p:nvPr userDrawn="1"/>
        </p:nvSpPr>
        <p:spPr>
          <a:xfrm>
            <a:off x="10053992" y="2743862"/>
            <a:ext cx="1709098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Pacific/</a:t>
            </a:r>
            <a:br>
              <a:rPr lang="en-GB" sz="1000"/>
            </a:br>
            <a:r>
              <a:rPr lang="en-GB" sz="1000"/>
              <a:t>Light Blue gradient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56630A0-1CC3-4558-99F3-72A9846C3FA4}"/>
              </a:ext>
            </a:extLst>
          </p:cNvPr>
          <p:cNvSpPr txBox="1"/>
          <p:nvPr userDrawn="1"/>
        </p:nvSpPr>
        <p:spPr>
          <a:xfrm>
            <a:off x="7146554" y="1298952"/>
            <a:ext cx="4047046" cy="12695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300"/>
              </a:spcAft>
            </a:pPr>
            <a:r>
              <a:rPr lang="en-US" sz="1000" b="1">
                <a:solidFill>
                  <a:sysClr val="windowText" lastClr="000000"/>
                </a:solidFill>
              </a:rPr>
              <a:t>Gradients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0" b="0">
                <a:solidFill>
                  <a:sysClr val="windowText" lastClr="000000"/>
                </a:solidFill>
              </a:rPr>
              <a:t>The </a:t>
            </a:r>
            <a:r>
              <a:rPr lang="en-GB" sz="1000" b="0" err="1">
                <a:solidFill>
                  <a:sysClr val="windowText" lastClr="000000"/>
                </a:solidFill>
              </a:rPr>
              <a:t>colors</a:t>
            </a:r>
            <a:r>
              <a:rPr lang="en-GB" sz="1000" b="0">
                <a:solidFill>
                  <a:sysClr val="windowText" lastClr="000000"/>
                </a:solidFill>
              </a:rPr>
              <a:t> are applied at both ends of the gradient, at 0% and 100% locations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0" b="0">
                <a:solidFill>
                  <a:sysClr val="windowText" lastClr="000000"/>
                </a:solidFill>
              </a:rPr>
              <a:t>The mid-point is at 50%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0" b="0">
                <a:solidFill>
                  <a:sysClr val="windowText" lastClr="000000"/>
                </a:solidFill>
              </a:rPr>
              <a:t>The gradients are used at a 0º angle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0" b="0">
                <a:solidFill>
                  <a:sysClr val="windowText" lastClr="000000"/>
                </a:solidFill>
              </a:rPr>
              <a:t>Use the linear gradient, never radial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0" b="0">
                <a:solidFill>
                  <a:sysClr val="windowText" lastClr="000000"/>
                </a:solidFill>
              </a:rPr>
              <a:t>Do not create new gradients; use only the gradients shown here</a:t>
            </a:r>
            <a:endParaRPr lang="en-US" sz="1000" b="0">
              <a:solidFill>
                <a:sysClr val="windowText" lastClr="0000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D5AAA1F-BD76-48F7-8C50-6E5979B9537B}"/>
              </a:ext>
            </a:extLst>
          </p:cNvPr>
          <p:cNvSpPr/>
          <p:nvPr userDrawn="1"/>
        </p:nvSpPr>
        <p:spPr>
          <a:xfrm>
            <a:off x="5225411" y="4304594"/>
            <a:ext cx="839614" cy="41122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tx1"/>
                </a:solidFill>
              </a:rPr>
              <a:t>255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255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255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485E89C-C25F-4DDF-BA6F-8600323267FE}"/>
              </a:ext>
            </a:extLst>
          </p:cNvPr>
          <p:cNvSpPr txBox="1"/>
          <p:nvPr userDrawn="1"/>
        </p:nvSpPr>
        <p:spPr>
          <a:xfrm>
            <a:off x="6197184" y="4389395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0"/>
              </a:spcAft>
            </a:pPr>
            <a:r>
              <a:rPr lang="en-GB" sz="1000"/>
              <a:t>White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6117D9B-6EF8-4B36-A112-FD6D19D0AE23}"/>
              </a:ext>
            </a:extLst>
          </p:cNvPr>
          <p:cNvSpPr txBox="1"/>
          <p:nvPr userDrawn="1"/>
        </p:nvSpPr>
        <p:spPr>
          <a:xfrm>
            <a:off x="7146554" y="3336981"/>
            <a:ext cx="1194238" cy="15388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lang="en-US" sz="1000" b="1">
                <a:solidFill>
                  <a:sysClr val="windowText" lastClr="000000"/>
                </a:solidFill>
              </a:rPr>
              <a:t>Traffic Light Palette</a:t>
            </a:r>
            <a:endParaRPr lang="en-US" sz="1000" b="0">
              <a:solidFill>
                <a:sysClr val="windowText" lastClr="000000"/>
              </a:solidFill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629CA1F-9C19-4EBE-AACF-DD30D2A7CB9D}"/>
              </a:ext>
            </a:extLst>
          </p:cNvPr>
          <p:cNvSpPr>
            <a:spLocks/>
          </p:cNvSpPr>
          <p:nvPr userDrawn="1"/>
        </p:nvSpPr>
        <p:spPr>
          <a:xfrm>
            <a:off x="9353776" y="3589581"/>
            <a:ext cx="839614" cy="411225"/>
          </a:xfrm>
          <a:prstGeom prst="rect">
            <a:avLst/>
          </a:prstGeom>
          <a:solidFill>
            <a:srgbClr val="2699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38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153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36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38F50825-9522-489D-AFE6-03DCC983AE45}"/>
              </a:ext>
            </a:extLst>
          </p:cNvPr>
          <p:cNvSpPr>
            <a:spLocks/>
          </p:cNvSpPr>
          <p:nvPr userDrawn="1"/>
        </p:nvSpPr>
        <p:spPr>
          <a:xfrm>
            <a:off x="8262131" y="3589581"/>
            <a:ext cx="839614" cy="411225"/>
          </a:xfrm>
          <a:prstGeom prst="rect">
            <a:avLst/>
          </a:prstGeom>
          <a:solidFill>
            <a:srgbClr val="F1C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241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196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77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920DF8B8-BB57-4FAB-8303-1EA0BDA6B7F5}"/>
              </a:ext>
            </a:extLst>
          </p:cNvPr>
          <p:cNvSpPr>
            <a:spLocks/>
          </p:cNvSpPr>
          <p:nvPr userDrawn="1"/>
        </p:nvSpPr>
        <p:spPr>
          <a:xfrm>
            <a:off x="7170486" y="3589581"/>
            <a:ext cx="839614" cy="411225"/>
          </a:xfrm>
          <a:prstGeom prst="rect">
            <a:avLst/>
          </a:prstGeom>
          <a:solidFill>
            <a:srgbClr val="ED2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237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33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36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E284CC6-D89E-4E2E-9C1A-D2D015D4CCE1}"/>
              </a:ext>
            </a:extLst>
          </p:cNvPr>
          <p:cNvSpPr txBox="1"/>
          <p:nvPr userDrawn="1"/>
        </p:nvSpPr>
        <p:spPr>
          <a:xfrm>
            <a:off x="7146553" y="4285684"/>
            <a:ext cx="4159622" cy="62631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r>
              <a:rPr lang="en-US" sz="1000" b="1">
                <a:solidFill>
                  <a:sysClr val="windowText" lastClr="000000"/>
                </a:solidFill>
              </a:rPr>
              <a:t>Potential chart color order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0" b="0">
                <a:solidFill>
                  <a:sysClr val="windowText" lastClr="000000"/>
                </a:solidFill>
              </a:rPr>
              <a:t>Prioritize our blues, but they don’t have to be used all at once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0" b="0">
                <a:solidFill>
                  <a:sysClr val="windowText" lastClr="000000"/>
                </a:solidFill>
              </a:rPr>
              <a:t>Mix light, mid and dark tones within data sets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32E93FD9-5621-45B8-BDA7-4C88B41DB4D9}"/>
              </a:ext>
            </a:extLst>
          </p:cNvPr>
          <p:cNvCxnSpPr/>
          <p:nvPr userDrawn="1"/>
        </p:nvCxnSpPr>
        <p:spPr>
          <a:xfrm>
            <a:off x="7170486" y="3242602"/>
            <a:ext cx="402311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8F7303C-5EE8-4FA6-A437-87F2BF61E6C8}"/>
              </a:ext>
            </a:extLst>
          </p:cNvPr>
          <p:cNvCxnSpPr/>
          <p:nvPr userDrawn="1"/>
        </p:nvCxnSpPr>
        <p:spPr>
          <a:xfrm>
            <a:off x="7170486" y="4176642"/>
            <a:ext cx="402311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9C72177-73C5-408A-8C21-86379F35DFDA}"/>
              </a:ext>
            </a:extLst>
          </p:cNvPr>
          <p:cNvGrpSpPr/>
          <p:nvPr userDrawn="1"/>
        </p:nvGrpSpPr>
        <p:grpSpPr>
          <a:xfrm>
            <a:off x="7170486" y="5015319"/>
            <a:ext cx="4023114" cy="868052"/>
            <a:chOff x="6942744" y="5227726"/>
            <a:chExt cx="6397168" cy="1380293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09C4E567-3FDF-4915-8D1F-4D3869F8570F}"/>
                </a:ext>
              </a:extLst>
            </p:cNvPr>
            <p:cNvSpPr/>
            <p:nvPr userDrawn="1"/>
          </p:nvSpPr>
          <p:spPr>
            <a:xfrm>
              <a:off x="8821942" y="5227726"/>
              <a:ext cx="759576" cy="592341"/>
            </a:xfrm>
            <a:prstGeom prst="rect">
              <a:avLst/>
            </a:prstGeom>
            <a:solidFill>
              <a:srgbClr val="1E4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30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73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226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2DA33985-45D0-4046-B44C-8DCBCFFD86AC}"/>
                </a:ext>
              </a:extLst>
            </p:cNvPr>
            <p:cNvSpPr/>
            <p:nvPr userDrawn="1"/>
          </p:nvSpPr>
          <p:spPr>
            <a:xfrm>
              <a:off x="6942744" y="5227726"/>
              <a:ext cx="759576" cy="592341"/>
            </a:xfrm>
            <a:prstGeom prst="rect">
              <a:avLst/>
            </a:prstGeom>
            <a:solidFill>
              <a:srgbClr val="0033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51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141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60024D76-5422-4C07-A547-F2C593130265}"/>
                </a:ext>
              </a:extLst>
            </p:cNvPr>
            <p:cNvSpPr/>
            <p:nvPr userDrawn="1"/>
          </p:nvSpPr>
          <p:spPr>
            <a:xfrm>
              <a:off x="9761541" y="5227726"/>
              <a:ext cx="759576" cy="592341"/>
            </a:xfrm>
            <a:prstGeom prst="rect">
              <a:avLst/>
            </a:prstGeom>
            <a:solidFill>
              <a:srgbClr val="76D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118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210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255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06E42AD4-4E53-43DB-966B-14EA0ED3E458}"/>
                </a:ext>
              </a:extLst>
            </p:cNvPr>
            <p:cNvSpPr/>
            <p:nvPr userDrawn="1"/>
          </p:nvSpPr>
          <p:spPr>
            <a:xfrm>
              <a:off x="11640737" y="5227726"/>
              <a:ext cx="759576" cy="592341"/>
            </a:xfrm>
            <a:prstGeom prst="rect">
              <a:avLst/>
            </a:prstGeom>
            <a:solidFill>
              <a:srgbClr val="B49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180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151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255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3123BFF0-C9BC-4A9F-8C1A-6677CDC1F631}"/>
                </a:ext>
              </a:extLst>
            </p:cNvPr>
            <p:cNvSpPr/>
            <p:nvPr userDrawn="1"/>
          </p:nvSpPr>
          <p:spPr>
            <a:xfrm>
              <a:off x="8821942" y="6015678"/>
              <a:ext cx="759576" cy="592341"/>
            </a:xfrm>
            <a:prstGeom prst="rect">
              <a:avLst/>
            </a:prstGeom>
            <a:solidFill>
              <a:srgbClr val="FD34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253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52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156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2B91896C-FA19-4C29-A6A4-8285D7F3418C}"/>
                </a:ext>
              </a:extLst>
            </p:cNvPr>
            <p:cNvSpPr/>
            <p:nvPr userDrawn="1"/>
          </p:nvSpPr>
          <p:spPr>
            <a:xfrm>
              <a:off x="10701139" y="5227726"/>
              <a:ext cx="759576" cy="592341"/>
            </a:xfrm>
            <a:prstGeom prst="rect">
              <a:avLst/>
            </a:prstGeom>
            <a:solidFill>
              <a:srgbClr val="7213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114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19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234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48E4376B-58CB-4B0E-AB7F-3AF61E7659F9}"/>
                </a:ext>
              </a:extLst>
            </p:cNvPr>
            <p:cNvSpPr/>
            <p:nvPr userDrawn="1"/>
          </p:nvSpPr>
          <p:spPr>
            <a:xfrm>
              <a:off x="9761541" y="6015678"/>
              <a:ext cx="759576" cy="592341"/>
            </a:xfrm>
            <a:prstGeom prst="rect">
              <a:avLst/>
            </a:prstGeom>
            <a:solidFill>
              <a:srgbClr val="FFA3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255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163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218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6CCBC42E-797C-4CB6-8C59-2D6FCDDB1F33}"/>
                </a:ext>
              </a:extLst>
            </p:cNvPr>
            <p:cNvSpPr/>
            <p:nvPr userDrawn="1"/>
          </p:nvSpPr>
          <p:spPr>
            <a:xfrm>
              <a:off x="6942744" y="6015678"/>
              <a:ext cx="759576" cy="592341"/>
            </a:xfrm>
            <a:prstGeom prst="rect">
              <a:avLst/>
            </a:prstGeom>
            <a:solidFill>
              <a:srgbClr val="00C0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192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174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691DA2AF-1629-48DB-9571-C0A4059F3B38}"/>
                </a:ext>
              </a:extLst>
            </p:cNvPr>
            <p:cNvSpPr/>
            <p:nvPr userDrawn="1"/>
          </p:nvSpPr>
          <p:spPr>
            <a:xfrm>
              <a:off x="12580336" y="6015678"/>
              <a:ext cx="759576" cy="592341"/>
            </a:xfrm>
            <a:prstGeom prst="rect">
              <a:avLst/>
            </a:prstGeom>
            <a:solidFill>
              <a:srgbClr val="63EB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99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235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218</a:t>
              </a: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7004D9F3-522B-4798-8584-5DAEBCA82D69}"/>
                </a:ext>
              </a:extLst>
            </p:cNvPr>
            <p:cNvSpPr/>
            <p:nvPr userDrawn="1"/>
          </p:nvSpPr>
          <p:spPr>
            <a:xfrm>
              <a:off x="7882343" y="5227726"/>
              <a:ext cx="759576" cy="592341"/>
            </a:xfrm>
            <a:prstGeom prst="rect">
              <a:avLst/>
            </a:prstGeom>
            <a:solidFill>
              <a:srgbClr val="00B8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184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245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DDFAE922-1756-4DBB-9867-8AF985CB3C58}"/>
                </a:ext>
              </a:extLst>
            </p:cNvPr>
            <p:cNvSpPr/>
            <p:nvPr userDrawn="1"/>
          </p:nvSpPr>
          <p:spPr>
            <a:xfrm>
              <a:off x="11640737" y="6015678"/>
              <a:ext cx="759576" cy="592341"/>
            </a:xfrm>
            <a:prstGeom prst="rect">
              <a:avLst/>
            </a:prstGeom>
            <a:solidFill>
              <a:srgbClr val="510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81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188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88FF5845-C594-4FAB-AA8F-EA33A333B321}"/>
                </a:ext>
              </a:extLst>
            </p:cNvPr>
            <p:cNvSpPr/>
            <p:nvPr userDrawn="1"/>
          </p:nvSpPr>
          <p:spPr>
            <a:xfrm>
              <a:off x="12580336" y="5227726"/>
              <a:ext cx="759576" cy="592341"/>
            </a:xfrm>
            <a:prstGeom prst="rect">
              <a:avLst/>
            </a:prstGeom>
            <a:solidFill>
              <a:srgbClr val="098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9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142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126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BDF8DBD9-3426-4B1A-A0E8-1F5F3DA02FE2}"/>
                </a:ext>
              </a:extLst>
            </p:cNvPr>
            <p:cNvSpPr/>
            <p:nvPr userDrawn="1"/>
          </p:nvSpPr>
          <p:spPr>
            <a:xfrm>
              <a:off x="10701139" y="6015678"/>
              <a:ext cx="759576" cy="592341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102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102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102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F2702EE-4E6E-4980-B5D2-9FC76A136BA8}"/>
                </a:ext>
              </a:extLst>
            </p:cNvPr>
            <p:cNvSpPr/>
            <p:nvPr userDrawn="1"/>
          </p:nvSpPr>
          <p:spPr>
            <a:xfrm>
              <a:off x="7882343" y="6015678"/>
              <a:ext cx="759576" cy="592341"/>
            </a:xfrm>
            <a:prstGeom prst="rect">
              <a:avLst/>
            </a:prstGeom>
            <a:solidFill>
              <a:srgbClr val="AB0D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171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130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69890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hank yo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D0482711-A7D0-487F-9676-387C28E78F17}"/>
              </a:ext>
            </a:extLst>
          </p:cNvPr>
          <p:cNvSpPr>
            <a:spLocks noChangeAspect="1"/>
          </p:cNvSpPr>
          <p:nvPr userDrawn="1"/>
        </p:nvSpPr>
        <p:spPr>
          <a:xfrm>
            <a:off x="999067" y="1263839"/>
            <a:ext cx="8438341" cy="4396185"/>
          </a:xfrm>
          <a:prstGeom prst="rect">
            <a:avLst/>
          </a:prstGeom>
          <a:gradFill>
            <a:gsLst>
              <a:gs pos="100000">
                <a:srgbClr val="ACEAFF"/>
              </a:gs>
              <a:gs pos="0">
                <a:schemeClr val="accent4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err="1">
              <a:solidFill>
                <a:schemeClr val="bg1"/>
              </a:solidFill>
              <a:latin typeface="KPMG Bold" panose="020B0803030202040204" pitchFamily="34" charset="0"/>
              <a:ea typeface="+mj-ea"/>
              <a:cs typeface="+mj-cs"/>
            </a:endParaRPr>
          </a:p>
        </p:txBody>
      </p:sp>
      <p:sp>
        <p:nvSpPr>
          <p:cNvPr id="61" name="Text Placeholder 3">
            <a:extLst>
              <a:ext uri="{FF2B5EF4-FFF2-40B4-BE49-F238E27FC236}">
                <a16:creationId xmlns:a16="http://schemas.microsoft.com/office/drawing/2014/main" id="{17B18B8B-EB09-48D8-AC31-3A9DFAC0B7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43680" y="1666540"/>
            <a:ext cx="3143595" cy="812530"/>
          </a:xfrm>
        </p:spPr>
        <p:txBody>
          <a:bodyPr wrap="square">
            <a:spAutoFit/>
          </a:bodyPr>
          <a:lstStyle>
            <a:lvl1pPr>
              <a:lnSpc>
                <a:spcPct val="80000"/>
              </a:lnSpc>
              <a:defRPr lang="en-US" sz="6600" kern="1200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6B14803-51E6-48C1-84E7-768EADE754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93999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DIVIDER 1">
    <p:bg>
      <p:bgPr>
        <a:solidFill>
          <a:srgbClr val="0033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05CA7AD-3724-4610-AD0B-806098ADE5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46"/>
          <a:stretch/>
        </p:blipFill>
        <p:spPr>
          <a:xfrm>
            <a:off x="0" y="6"/>
            <a:ext cx="12192000" cy="685629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CCB7276-C5E7-41DA-B9EC-B2DC13E028BA}"/>
              </a:ext>
            </a:extLst>
          </p:cNvPr>
          <p:cNvSpPr/>
          <p:nvPr userDrawn="1"/>
        </p:nvSpPr>
        <p:spPr>
          <a:xfrm>
            <a:off x="1004889" y="762000"/>
            <a:ext cx="5820117" cy="5117796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1" tIns="54611" rIns="54611" bIns="54611" rtlCol="0" anchor="ctr"/>
          <a:lstStyle/>
          <a:p>
            <a:pPr lvl="0"/>
            <a:endParaRPr lang="en-GB" sz="1500" err="1">
              <a:solidFill>
                <a:schemeClr val="bg1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7D9B65F-9B5C-4627-8CD8-6D02E4A446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8927" y="2325832"/>
            <a:ext cx="6263956" cy="2300407"/>
          </a:xfrm>
        </p:spPr>
        <p:txBody>
          <a:bodyPr anchor="t" anchorCtr="0"/>
          <a:lstStyle>
            <a:lvl1pPr algn="l">
              <a:defRPr sz="88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Divider copy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FA6D3BE5-0736-4CEA-91CA-7EB25ADA18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38927" y="5233260"/>
            <a:ext cx="6263956" cy="216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EA4ECE6C-BFA7-4671-BBF5-1CCAB0CC5B6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38927" y="1339850"/>
            <a:ext cx="876300" cy="690562"/>
          </a:xfrm>
        </p:spPr>
        <p:txBody>
          <a:bodyPr/>
          <a:lstStyle>
            <a:lvl1pPr>
              <a:lnSpc>
                <a:spcPct val="70000"/>
              </a:lnSpc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01</a:t>
            </a:r>
            <a:endParaRPr lang="en-GB"/>
          </a:p>
        </p:txBody>
      </p:sp>
      <p:sp>
        <p:nvSpPr>
          <p:cNvPr id="17" name="Shape 8">
            <a:extLst>
              <a:ext uri="{FF2B5EF4-FFF2-40B4-BE49-F238E27FC236}">
                <a16:creationId xmlns:a16="http://schemas.microsoft.com/office/drawing/2014/main" id="{B9ABE5F9-3CED-4915-AA9A-621AE8E3A5B6}"/>
              </a:ext>
            </a:extLst>
          </p:cNvPr>
          <p:cNvSpPr txBox="1">
            <a:spLocks/>
          </p:cNvSpPr>
          <p:nvPr userDrawn="1"/>
        </p:nvSpPr>
        <p:spPr>
          <a:xfrm>
            <a:off x="10946610" y="6266997"/>
            <a:ext cx="24248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2D9899-50D0-4473-891E-723654DCB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8967795" y="6295539"/>
            <a:ext cx="1866200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" b="0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Document Classification: KPMG Public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1A33ACA-677B-43FD-9B5F-7CF7C75120B9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Graphic 8">
            <a:extLst>
              <a:ext uri="{FF2B5EF4-FFF2-40B4-BE49-F238E27FC236}">
                <a16:creationId xmlns:a16="http://schemas.microsoft.com/office/drawing/2014/main" id="{59EC7046-C285-4ABB-93F1-38CE2192A966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706044-792D-4F27-BA42-9C4B709AE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1885685" y="6267003"/>
            <a:ext cx="462306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US" sz="600" kern="1200" noProof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9349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Vertical Window Image_Cobal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98478" y="1456388"/>
            <a:ext cx="5249471" cy="3442681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text only</a:t>
            </a:r>
            <a:endParaRPr lang="en-US" dirty="0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EEC5B735-00AD-41B9-A513-0F7783FFBE3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6" y="614966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C5CCCCF1-8E34-4341-A6C5-97CC39680E5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6" y="1357588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3"/>
          <p:cNvSpPr>
            <a:spLocks noGrp="1"/>
          </p:cNvSpPr>
          <p:nvPr userDrawn="1">
            <p:ph type="body" sz="quarter" idx="11"/>
          </p:nvPr>
        </p:nvSpPr>
        <p:spPr>
          <a:xfrm>
            <a:off x="998478" y="5007009"/>
            <a:ext cx="5249471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sp>
        <p:nvSpPr>
          <p:cNvPr id="28" name="Picture Placeholder 3">
            <a:extLst>
              <a:ext uri="{FF2B5EF4-FFF2-40B4-BE49-F238E27FC236}">
                <a16:creationId xmlns:a16="http://schemas.microsoft.com/office/drawing/2014/main" id="{13BD1F9C-C7CA-4162-BCD4-0E8701D30076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428967" y="371311"/>
            <a:ext cx="3764557" cy="5445698"/>
          </a:xfrm>
          <a:solidFill>
            <a:schemeClr val="accent2"/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GB" sz="1000" b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it-IT" dirty="0"/>
              <a:t>Fare clic sull'icona per inserire un'immagine</a:t>
            </a:r>
            <a:endParaRPr lang="en-GB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A9325F0-DADC-43A7-A4FF-97033BB220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10" name="Text Box 4">
            <a:extLst>
              <a:ext uri="{FF2B5EF4-FFF2-40B4-BE49-F238E27FC236}">
                <a16:creationId xmlns:a16="http://schemas.microsoft.com/office/drawing/2014/main" id="{843A6E3E-6E99-45A1-A4E5-ED4E920A12C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998478" y="5881027"/>
            <a:ext cx="1570038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l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bg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94820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33821-7F6E-47FF-89CD-D057DAFB6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707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9" Type="http://schemas.openxmlformats.org/officeDocument/2006/relationships/tags" Target="../tags/tag21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38" Type="http://schemas.openxmlformats.org/officeDocument/2006/relationships/theme" Target="../theme/theme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37" Type="http://schemas.openxmlformats.org/officeDocument/2006/relationships/slideLayout" Target="../slideLayouts/slideLayout72.xml"/><Relationship Id="rId40" Type="http://schemas.openxmlformats.org/officeDocument/2006/relationships/tags" Target="../tags/tag22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5362" y="1330325"/>
            <a:ext cx="10200683" cy="4546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accent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 dirty="0">
              <a:solidFill>
                <a:schemeClr val="accent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24B3B3-3138-44BB-8DDD-6BDCEF24DEDC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Graphic 8">
            <a:extLst>
              <a:ext uri="{FF2B5EF4-FFF2-40B4-BE49-F238E27FC236}">
                <a16:creationId xmlns:a16="http://schemas.microsoft.com/office/drawing/2014/main" id="{9AC77B96-D96C-4FA2-858B-DEE0A3A7B7B6}"/>
              </a:ext>
            </a:extLst>
          </p:cNvPr>
          <p:cNvSpPr/>
          <p:nvPr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tx2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8" name="TextBox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37"/>
            </p:custDataLst>
          </p:nvPr>
        </p:nvSpPr>
        <p:spPr>
          <a:xfrm>
            <a:off x="1885684" y="6266996"/>
            <a:ext cx="8191187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US" sz="600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144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83" r:id="rId2"/>
    <p:sldLayoutId id="2147483749" r:id="rId3"/>
    <p:sldLayoutId id="2147483750" r:id="rId4"/>
    <p:sldLayoutId id="2147483767" r:id="rId5"/>
    <p:sldLayoutId id="2147483768" r:id="rId6"/>
    <p:sldLayoutId id="2147483765" r:id="rId7"/>
    <p:sldLayoutId id="2147483766" r:id="rId8"/>
    <p:sldLayoutId id="2147483666" r:id="rId9"/>
    <p:sldLayoutId id="2147483712" r:id="rId10"/>
    <p:sldLayoutId id="2147483664" r:id="rId11"/>
    <p:sldLayoutId id="2147483769" r:id="rId12"/>
    <p:sldLayoutId id="2147483770" r:id="rId13"/>
    <p:sldLayoutId id="2147483714" r:id="rId14"/>
    <p:sldLayoutId id="2147483689" r:id="rId15"/>
    <p:sldLayoutId id="2147483716" r:id="rId16"/>
    <p:sldLayoutId id="2147483690" r:id="rId17"/>
    <p:sldLayoutId id="2147483692" r:id="rId18"/>
    <p:sldLayoutId id="2147483691" r:id="rId19"/>
    <p:sldLayoutId id="2147483693" r:id="rId20"/>
    <p:sldLayoutId id="2147483701" r:id="rId21"/>
    <p:sldLayoutId id="2147483771" r:id="rId22"/>
    <p:sldLayoutId id="2147483752" r:id="rId23"/>
    <p:sldLayoutId id="2147483697" r:id="rId24"/>
    <p:sldLayoutId id="2147483772" r:id="rId25"/>
    <p:sldLayoutId id="2147483754" r:id="rId26"/>
    <p:sldLayoutId id="2147483699" r:id="rId27"/>
    <p:sldLayoutId id="2147483700" r:id="rId28"/>
    <p:sldLayoutId id="2147483722" r:id="rId29"/>
    <p:sldLayoutId id="2147483682" r:id="rId30"/>
    <p:sldLayoutId id="2147483745" r:id="rId31"/>
    <p:sldLayoutId id="2147483746" r:id="rId32"/>
    <p:sldLayoutId id="2147483667" r:id="rId33"/>
    <p:sldLayoutId id="2147483748" r:id="rId34"/>
    <p:sldLayoutId id="2147483773" r:id="rId35"/>
  </p:sldLayoutIdLst>
  <p:txStyles>
    <p:titleStyle>
      <a:lvl1pPr algn="l" defTabSz="914400" rtl="0" eaLnBrk="1" latinLnBrk="0" hangingPunct="1">
        <a:lnSpc>
          <a:spcPct val="70000"/>
        </a:lnSpc>
        <a:spcBef>
          <a:spcPct val="0"/>
        </a:spcBef>
        <a:buNone/>
        <a:defRPr sz="44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6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Arial" panose="020B0604020202020204" pitchFamily="34" charset="0"/>
        <a:buChar char="•"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3619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Arial" panose="020B0604020202020204" pitchFamily="34" charset="0"/>
        <a:buChar char="-"/>
        <a:defRPr sz="16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54292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Arial" panose="020B0604020202020204" pitchFamily="34" charset="0"/>
        <a:buChar char="•"/>
        <a:defRPr sz="1600" kern="1200" baseline="0">
          <a:solidFill>
            <a:schemeClr val="accent2"/>
          </a:solidFill>
          <a:latin typeface="+mn-lt"/>
          <a:ea typeface="+mn-ea"/>
          <a:cs typeface="+mn-cs"/>
        </a:defRPr>
      </a:lvl5pPr>
      <a:lvl6pPr marL="71913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896938" indent="-177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7pPr>
      <a:lvl8pPr marL="1074738" indent="-177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1257300" indent="-1825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02" userDrawn="1">
          <p15:clr>
            <a:srgbClr val="F26B43"/>
          </p15:clr>
        </p15:guide>
        <p15:guide id="2" pos="627" userDrawn="1">
          <p15:clr>
            <a:srgbClr val="F26B43"/>
          </p15:clr>
        </p15:guide>
        <p15:guide id="3" pos="7055" userDrawn="1">
          <p15:clr>
            <a:srgbClr val="F26B43"/>
          </p15:clr>
        </p15:guide>
        <p15:guide id="4" orient="horz" pos="838" userDrawn="1">
          <p15:clr>
            <a:srgbClr val="F26B43"/>
          </p15:clr>
        </p15:guide>
        <p15:guide id="5" orient="horz" pos="612" userDrawn="1">
          <p15:clr>
            <a:srgbClr val="F26B43"/>
          </p15:clr>
        </p15:guide>
        <p15:guide id="6" orient="horz" pos="27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5362" y="1330325"/>
            <a:ext cx="10200683" cy="4546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10946607" y="6266997"/>
            <a:ext cx="242486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0" smtClean="0">
                <a:solidFill>
                  <a:schemeClr val="accent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GB" sz="1000" dirty="0">
              <a:solidFill>
                <a:schemeClr val="accent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24B3B3-3138-44BB-8DDD-6BDCEF24DEDC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Graphic 8">
            <a:extLst>
              <a:ext uri="{FF2B5EF4-FFF2-40B4-BE49-F238E27FC236}">
                <a16:creationId xmlns:a16="http://schemas.microsoft.com/office/drawing/2014/main" id="{9AC77B96-D96C-4FA2-858B-DEE0A3A7B7B6}"/>
              </a:ext>
            </a:extLst>
          </p:cNvPr>
          <p:cNvSpPr/>
          <p:nvPr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tx2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34A161BD-10CF-E94E-1E27-987DCADAF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39"/>
            </p:custDataLst>
          </p:nvPr>
        </p:nvSpPr>
        <p:spPr>
          <a:xfrm>
            <a:off x="1885684" y="6266996"/>
            <a:ext cx="8191187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600" kern="1200" noProof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© 2024 Studio Associato - Consulenza legale e tributaria è un’associazione professionale di diritto italiano e fa parte del network KPMG di entità indipendenti affiliate a KPMG International Limited, società di diritto inglese. Tutti i diritti riservati.</a:t>
            </a:r>
            <a:endParaRPr lang="en-US" sz="600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442B0405-9D60-CC2D-3340-B3ED34F27CF1}"/>
              </a:ext>
            </a:extLst>
          </p:cNvPr>
          <p:cNvSpPr txBox="1">
            <a:spLocks noChangeArrowheads="1"/>
          </p:cNvSpPr>
          <p:nvPr userDrawn="1">
            <p:custDataLst>
              <p:tags r:id="rId40"/>
            </p:custDataLst>
          </p:nvPr>
        </p:nvSpPr>
        <p:spPr bwMode="gray">
          <a:xfrm>
            <a:off x="11120581" y="84404"/>
            <a:ext cx="732287" cy="3571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6000" rIns="0" bIns="0" anchor="ctr" anchorCtr="0">
            <a:noAutofit/>
          </a:bodyPr>
          <a:lstStyle/>
          <a:p>
            <a:pPr algn="r" defTabSz="7620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1400" b="1" dirty="0">
                <a:solidFill>
                  <a:schemeClr val="accent6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9712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  <p:sldLayoutId id="2147483840" r:id="rId17"/>
    <p:sldLayoutId id="2147483841" r:id="rId18"/>
    <p:sldLayoutId id="2147483842" r:id="rId19"/>
    <p:sldLayoutId id="2147483843" r:id="rId20"/>
    <p:sldLayoutId id="2147483844" r:id="rId21"/>
    <p:sldLayoutId id="2147483845" r:id="rId22"/>
    <p:sldLayoutId id="2147483846" r:id="rId23"/>
    <p:sldLayoutId id="2147483847" r:id="rId24"/>
    <p:sldLayoutId id="2147483848" r:id="rId25"/>
    <p:sldLayoutId id="2147483849" r:id="rId26"/>
    <p:sldLayoutId id="2147483850" r:id="rId27"/>
    <p:sldLayoutId id="2147483851" r:id="rId28"/>
    <p:sldLayoutId id="2147483852" r:id="rId29"/>
    <p:sldLayoutId id="2147483853" r:id="rId30"/>
    <p:sldLayoutId id="2147483854" r:id="rId31"/>
    <p:sldLayoutId id="2147483855" r:id="rId32"/>
    <p:sldLayoutId id="2147483856" r:id="rId33"/>
    <p:sldLayoutId id="2147483857" r:id="rId34"/>
    <p:sldLayoutId id="2147483858" r:id="rId35"/>
    <p:sldLayoutId id="2147483859" r:id="rId36"/>
    <p:sldLayoutId id="2147483860" r:id="rId37"/>
  </p:sldLayoutIdLst>
  <p:txStyles>
    <p:titleStyle>
      <a:lvl1pPr algn="l" defTabSz="914400" rtl="0" eaLnBrk="1" latinLnBrk="0" hangingPunct="1">
        <a:lnSpc>
          <a:spcPct val="70000"/>
        </a:lnSpc>
        <a:spcBef>
          <a:spcPct val="0"/>
        </a:spcBef>
        <a:buNone/>
        <a:defRPr sz="44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6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Arial" panose="020B0604020202020204" pitchFamily="34" charset="0"/>
        <a:buChar char="•"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3619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Arial" panose="020B0604020202020204" pitchFamily="34" charset="0"/>
        <a:buChar char="-"/>
        <a:defRPr sz="16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54292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Arial" panose="020B0604020202020204" pitchFamily="34" charset="0"/>
        <a:buChar char="•"/>
        <a:defRPr sz="1600" kern="1200" baseline="0">
          <a:solidFill>
            <a:schemeClr val="accent2"/>
          </a:solidFill>
          <a:latin typeface="+mn-lt"/>
          <a:ea typeface="+mn-ea"/>
          <a:cs typeface="+mn-cs"/>
        </a:defRPr>
      </a:lvl5pPr>
      <a:lvl6pPr marL="71913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896938" indent="-177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7pPr>
      <a:lvl8pPr marL="1074738" indent="-177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1257300" indent="-1825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02">
          <p15:clr>
            <a:srgbClr val="F26B43"/>
          </p15:clr>
        </p15:guide>
        <p15:guide id="2" pos="627">
          <p15:clr>
            <a:srgbClr val="F26B43"/>
          </p15:clr>
        </p15:guide>
        <p15:guide id="3" pos="7055">
          <p15:clr>
            <a:srgbClr val="F26B43"/>
          </p15:clr>
        </p15:guide>
        <p15:guide id="4" orient="horz" pos="838">
          <p15:clr>
            <a:srgbClr val="F26B43"/>
          </p15:clr>
        </p15:guide>
        <p15:guide id="5" orient="horz" pos="612">
          <p15:clr>
            <a:srgbClr val="F26B43"/>
          </p15:clr>
        </p15:guide>
        <p15:guide id="6" orient="horz" pos="27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7.xml"/><Relationship Id="rId11" Type="http://schemas.openxmlformats.org/officeDocument/2006/relationships/image" Target="../media/image21.png"/><Relationship Id="rId5" Type="http://schemas.openxmlformats.org/officeDocument/2006/relationships/diagramColors" Target="../diagrams/colors7.xml"/><Relationship Id="rId10" Type="http://schemas.openxmlformats.org/officeDocument/2006/relationships/image" Target="../media/image20.svg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19.png"/><Relationship Id="rId14" Type="http://schemas.openxmlformats.org/officeDocument/2006/relationships/image" Target="../media/image24.sv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BF6A603E-0361-903C-C793-DDEA521E79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860" y="2396328"/>
            <a:ext cx="4806140" cy="2065343"/>
          </a:xfrm>
        </p:spPr>
        <p:txBody>
          <a:bodyPr/>
          <a:lstStyle/>
          <a:p>
            <a:r>
              <a:rPr lang="it-IT" sz="6000" dirty="0"/>
              <a:t>Credito d’imposta per investimenti in beni strumentali 4.0</a:t>
            </a:r>
          </a:p>
        </p:txBody>
      </p:sp>
    </p:spTree>
    <p:extLst>
      <p:ext uri="{BB962C8B-B14F-4D97-AF65-F5344CB8AC3E}">
        <p14:creationId xmlns:p14="http://schemas.microsoft.com/office/powerpoint/2010/main" val="1414246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La misura dell’agevolazione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0489014-5265-C89C-788C-B24E65DDEFCC}"/>
              </a:ext>
            </a:extLst>
          </p:cNvPr>
          <p:cNvSpPr txBox="1">
            <a:spLocks/>
          </p:cNvSpPr>
          <p:nvPr/>
        </p:nvSpPr>
        <p:spPr>
          <a:xfrm>
            <a:off x="995364" y="904634"/>
            <a:ext cx="11557208" cy="3034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2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80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00338D"/>
                </a:solidFill>
              </a:rPr>
              <a:t>Credito d’imposta per investimenti in beni strumentali 4.0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048E3-77C5-0031-DBC9-647964D8F48A}"/>
              </a:ext>
            </a:extLst>
          </p:cNvPr>
          <p:cNvSpPr txBox="1"/>
          <p:nvPr/>
        </p:nvSpPr>
        <p:spPr>
          <a:xfrm>
            <a:off x="993775" y="1470428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/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DETERMINAZIONE E MISURA DEL CREDITO D’IMPOSTA</a:t>
            </a: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AEC09CE9-96EB-C494-0FE4-7F9E7366D451}"/>
              </a:ext>
            </a:extLst>
          </p:cNvPr>
          <p:cNvSpPr/>
          <p:nvPr/>
        </p:nvSpPr>
        <p:spPr>
          <a:xfrm>
            <a:off x="4498975" y="2388014"/>
            <a:ext cx="547642" cy="5399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2700" b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EE2A0674-3DDB-ABCB-94A2-791581B566C6}"/>
              </a:ext>
            </a:extLst>
          </p:cNvPr>
          <p:cNvSpPr txBox="1">
            <a:spLocks/>
          </p:cNvSpPr>
          <p:nvPr/>
        </p:nvSpPr>
        <p:spPr>
          <a:xfrm>
            <a:off x="992185" y="2230261"/>
            <a:ext cx="2208216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rgbClr val="00338D"/>
                </a:solidFill>
                <a:latin typeface="+mj-lt"/>
              </a:rPr>
              <a:t>% AGEVOLATIVE</a:t>
            </a:r>
            <a:endParaRPr lang="it-IT" sz="2400" b="0" dirty="0">
              <a:solidFill>
                <a:srgbClr val="00338D"/>
              </a:solidFill>
            </a:endParaRP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4E184797-268A-1030-F364-1A4EF8B5F6BC}"/>
              </a:ext>
            </a:extLst>
          </p:cNvPr>
          <p:cNvSpPr/>
          <p:nvPr/>
        </p:nvSpPr>
        <p:spPr>
          <a:xfrm>
            <a:off x="3392494" y="2220378"/>
            <a:ext cx="474133" cy="408579"/>
          </a:xfrm>
          <a:prstGeom prst="rightArrow">
            <a:avLst>
              <a:gd name="adj1" fmla="val 50000"/>
              <a:gd name="adj2" fmla="val 52072"/>
            </a:avLst>
          </a:prstGeom>
          <a:noFill/>
          <a:ln w="28575">
            <a:solidFill>
              <a:srgbClr val="0033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it-IT" sz="1500" dirty="0">
              <a:solidFill>
                <a:schemeClr val="bg1"/>
              </a:solidFill>
            </a:endParaRP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78C6B7CB-AFEF-175D-206A-C159A9EAA0B3}"/>
              </a:ext>
            </a:extLst>
          </p:cNvPr>
          <p:cNvSpPr txBox="1">
            <a:spLocks/>
          </p:cNvSpPr>
          <p:nvPr/>
        </p:nvSpPr>
        <p:spPr>
          <a:xfrm>
            <a:off x="4058720" y="2230261"/>
            <a:ext cx="7139504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b="0" dirty="0">
                <a:solidFill>
                  <a:srgbClr val="00338D"/>
                </a:solidFill>
                <a:latin typeface="+mj-lt"/>
              </a:rPr>
              <a:t>LE % APPLICATE VARIANO IN BASE ALL’ANNO DI EFFETTUAZIONE DELL’INVESTIMENTO</a:t>
            </a:r>
            <a:endParaRPr lang="it-IT" sz="2400" b="0" dirty="0">
              <a:solidFill>
                <a:srgbClr val="00338D"/>
              </a:solidFill>
            </a:endParaRP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E0A88951-E399-5236-4622-FA54E5508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411914"/>
              </p:ext>
            </p:extLst>
          </p:nvPr>
        </p:nvGraphicFramePr>
        <p:xfrm>
          <a:off x="1002944" y="2927945"/>
          <a:ext cx="6111553" cy="1406961"/>
        </p:xfrm>
        <a:graphic>
          <a:graphicData uri="http://schemas.openxmlformats.org/drawingml/2006/table">
            <a:tbl>
              <a:tblPr/>
              <a:tblGrid>
                <a:gridCol w="1225033">
                  <a:extLst>
                    <a:ext uri="{9D8B030D-6E8A-4147-A177-3AD203B41FA5}">
                      <a16:colId xmlns:a16="http://schemas.microsoft.com/office/drawing/2014/main" val="2196587730"/>
                    </a:ext>
                  </a:extLst>
                </a:gridCol>
                <a:gridCol w="1619766">
                  <a:extLst>
                    <a:ext uri="{9D8B030D-6E8A-4147-A177-3AD203B41FA5}">
                      <a16:colId xmlns:a16="http://schemas.microsoft.com/office/drawing/2014/main" val="2921729398"/>
                    </a:ext>
                  </a:extLst>
                </a:gridCol>
                <a:gridCol w="1619766">
                  <a:extLst>
                    <a:ext uri="{9D8B030D-6E8A-4147-A177-3AD203B41FA5}">
                      <a16:colId xmlns:a16="http://schemas.microsoft.com/office/drawing/2014/main" val="3693961864"/>
                    </a:ext>
                  </a:extLst>
                </a:gridCol>
                <a:gridCol w="1646988">
                  <a:extLst>
                    <a:ext uri="{9D8B030D-6E8A-4147-A177-3AD203B41FA5}">
                      <a16:colId xmlns:a16="http://schemas.microsoft.com/office/drawing/2014/main" val="747116152"/>
                    </a:ext>
                  </a:extLst>
                </a:gridCol>
              </a:tblGrid>
              <a:tr h="4778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Investimenti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Dal 16/11/2020 al 31/12/2021</a:t>
                      </a:r>
                      <a:b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(o termine lungo del 30/06/2022)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Dal 1/01/2022 al 31/12/2022</a:t>
                      </a:r>
                      <a:b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(o termine lungo del 30/06/2023)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Dal 1/01/2023 al 31/12/2025</a:t>
                      </a:r>
                      <a:b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(o termine lungo del 30/06/2026)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645514"/>
                  </a:ext>
                </a:extLst>
              </a:tr>
              <a:tr h="7910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338D"/>
                          </a:solidFill>
                          <a:effectLst/>
                          <a:latin typeface="+mn-lt"/>
                        </a:rPr>
                        <a:t>Beni </a:t>
                      </a:r>
                      <a:r>
                        <a:rPr lang="it-IT" sz="1000" b="1" i="0" u="none" strike="noStrike" dirty="0">
                          <a:solidFill>
                            <a:srgbClr val="00338D"/>
                          </a:solidFill>
                          <a:effectLst/>
                          <a:latin typeface="+mn-lt"/>
                        </a:rPr>
                        <a:t>materiali</a:t>
                      </a:r>
                      <a:r>
                        <a:rPr lang="it-IT" sz="1000" b="0" i="0" u="none" strike="noStrike" dirty="0">
                          <a:solidFill>
                            <a:srgbClr val="00338D"/>
                          </a:solidFill>
                          <a:effectLst/>
                          <a:latin typeface="+mn-lt"/>
                        </a:rPr>
                        <a:t> "4.0" di cui all'Allegato A alla L. 232/2016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338D"/>
                          </a:solidFill>
                          <a:effectLst/>
                          <a:latin typeface="+mn-lt"/>
                        </a:rPr>
                        <a:t>50% fino a 2,5 milioni;                                                                                                                                                                                                                                                                      30% tra 2,5 e 10 milioni;                                                                                                                                                                                                                                                               10% tra 10 e 20 milioni. 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338D"/>
                          </a:solidFill>
                          <a:effectLst/>
                          <a:latin typeface="+mn-lt"/>
                        </a:rPr>
                        <a:t>40% fino a 2,5 milioni;                                                                                                                                                                                                                                                                   20% tra 2,5 e 10 milioni;                                                                                                                                                                                                                                                                10% tra 10 e 20 milioni. 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338D"/>
                          </a:solidFill>
                          <a:effectLst/>
                          <a:latin typeface="+mn-lt"/>
                        </a:rPr>
                        <a:t>20% fino a 2,5 milioni;                                                                                                                                                                                                                                                                   10% tra 2,5 e 10 milioni;                                                                                                                                                                                                                                                                5% tra 10 e 20 milioni. 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7898871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B45E766D-FA2F-C0B0-8E26-FB26DD6F7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317295"/>
              </p:ext>
            </p:extLst>
          </p:nvPr>
        </p:nvGraphicFramePr>
        <p:xfrm>
          <a:off x="992185" y="4575279"/>
          <a:ext cx="6122310" cy="1268878"/>
        </p:xfrm>
        <a:graphic>
          <a:graphicData uri="http://schemas.openxmlformats.org/drawingml/2006/table">
            <a:tbl>
              <a:tblPr/>
              <a:tblGrid>
                <a:gridCol w="1679902">
                  <a:extLst>
                    <a:ext uri="{9D8B030D-6E8A-4147-A177-3AD203B41FA5}">
                      <a16:colId xmlns:a16="http://schemas.microsoft.com/office/drawing/2014/main" val="2196587730"/>
                    </a:ext>
                  </a:extLst>
                </a:gridCol>
                <a:gridCol w="2221204">
                  <a:extLst>
                    <a:ext uri="{9D8B030D-6E8A-4147-A177-3AD203B41FA5}">
                      <a16:colId xmlns:a16="http://schemas.microsoft.com/office/drawing/2014/main" val="2921729398"/>
                    </a:ext>
                  </a:extLst>
                </a:gridCol>
                <a:gridCol w="2221204">
                  <a:extLst>
                    <a:ext uri="{9D8B030D-6E8A-4147-A177-3AD203B41FA5}">
                      <a16:colId xmlns:a16="http://schemas.microsoft.com/office/drawing/2014/main" val="3693961864"/>
                    </a:ext>
                  </a:extLst>
                </a:gridCol>
              </a:tblGrid>
              <a:tr h="4778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Investimenti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49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Dal 16/11/2020 al 31/12/2023 (o termine lungo del 30/06/2024)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49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Dal 1/01/2024 al 31/12/2024 (o termine lungo del 30/06/2025)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E49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645514"/>
                  </a:ext>
                </a:extLst>
              </a:tr>
              <a:tr h="79101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338D"/>
                          </a:solidFill>
                          <a:effectLst/>
                          <a:latin typeface="+mn-lt"/>
                        </a:rPr>
                        <a:t>Beni </a:t>
                      </a:r>
                      <a:r>
                        <a:rPr lang="it-IT" sz="1000" b="1" i="0" u="none" strike="noStrike" dirty="0">
                          <a:solidFill>
                            <a:srgbClr val="00338D"/>
                          </a:solidFill>
                          <a:effectLst/>
                          <a:latin typeface="+mn-lt"/>
                        </a:rPr>
                        <a:t>immateriali</a:t>
                      </a:r>
                      <a:r>
                        <a:rPr lang="it-IT" sz="1000" b="0" i="0" u="none" strike="noStrike" dirty="0">
                          <a:solidFill>
                            <a:srgbClr val="00338D"/>
                          </a:solidFill>
                          <a:effectLst/>
                          <a:latin typeface="+mn-lt"/>
                        </a:rPr>
                        <a:t> "4.0" di cui all'Allegato B alla L. 232/2016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338D"/>
                          </a:solidFill>
                          <a:effectLst/>
                          <a:latin typeface="+mn-lt"/>
                        </a:rPr>
                        <a:t>20% (50% solo nel FY 2022)                                                                                                                                                                                                                                                            Costi ammissibili max 1 milione di euro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solidFill>
                            <a:srgbClr val="00338D"/>
                          </a:solidFill>
                          <a:effectLst/>
                          <a:latin typeface="+mn-lt"/>
                        </a:rPr>
                        <a:t>15%                                                                                                                                                                                                                                                            Costi ammissibili max 1 milione di euro</a:t>
                      </a:r>
                    </a:p>
                  </a:txBody>
                  <a:tcPr marL="6351" marR="6351" marT="63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7898871"/>
                  </a:ext>
                </a:extLst>
              </a:tr>
            </a:tbl>
          </a:graphicData>
        </a:graphic>
      </p:graphicFrame>
      <p:sp>
        <p:nvSpPr>
          <p:cNvPr id="6" name="Rectangle 74">
            <a:extLst>
              <a:ext uri="{FF2B5EF4-FFF2-40B4-BE49-F238E27FC236}">
                <a16:creationId xmlns:a16="http://schemas.microsoft.com/office/drawing/2014/main" id="{A962A1CF-ACB6-D465-CF0C-89C744419F42}"/>
              </a:ext>
            </a:extLst>
          </p:cNvPr>
          <p:cNvSpPr/>
          <p:nvPr/>
        </p:nvSpPr>
        <p:spPr>
          <a:xfrm>
            <a:off x="7396480" y="3304872"/>
            <a:ext cx="3801743" cy="1337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14000"/>
              </a:lnSpc>
              <a:buClrTx/>
              <a:buSzTx/>
              <a:tabLst/>
              <a:defRPr/>
            </a:pPr>
            <a:r>
              <a:rPr lang="it-IT" sz="12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Per «</a:t>
            </a:r>
            <a:r>
              <a:rPr lang="it-IT" sz="1200" b="1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termine lungo</a:t>
            </a:r>
            <a:r>
              <a:rPr lang="it-IT" sz="12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» si intende la possibilità di fruire dell’agevolazione oltre al periodo d’imposta di riferimento, a condizione che: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14000"/>
              </a:lnSpc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it-IT" sz="12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l’ordine con il fornitore risulti accettato;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14000"/>
              </a:lnSpc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it-IT" sz="12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s</a:t>
            </a:r>
            <a:r>
              <a:rPr kumimoji="0" lang="it-IT" sz="120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ia avve</a:t>
            </a:r>
            <a:r>
              <a:rPr lang="it-IT" sz="12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nuto il pagamento di acconti in misura almeno pari al 20% del costo di acquisto.</a:t>
            </a:r>
            <a:endParaRPr kumimoji="0" lang="it-IT" sz="1200" i="0" u="none" strike="noStrike" kern="0" cap="none" spc="0" normalizeH="0" baseline="0" noProof="0" dirty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B429EEE-991E-7960-6A4A-219CF260E736}"/>
              </a:ext>
            </a:extLst>
          </p:cNvPr>
          <p:cNvSpPr txBox="1">
            <a:spLocks/>
          </p:cNvSpPr>
          <p:nvPr/>
        </p:nvSpPr>
        <p:spPr>
          <a:xfrm>
            <a:off x="7396480" y="2810585"/>
            <a:ext cx="3801743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b="0" dirty="0">
                <a:solidFill>
                  <a:srgbClr val="00338D"/>
                </a:solidFill>
                <a:latin typeface="+mj-lt"/>
              </a:rPr>
              <a:t>Nozione di «termine lungo»</a:t>
            </a:r>
            <a:endParaRPr lang="it-IT" sz="2400" b="0" dirty="0">
              <a:solidFill>
                <a:srgbClr val="00338D"/>
              </a:solidFill>
            </a:endParaRPr>
          </a:p>
        </p:txBody>
      </p:sp>
      <p:pic>
        <p:nvPicPr>
          <p:cNvPr id="11" name="Elemento grafico 10" descr="Avviso con riempimento a tinta unita">
            <a:extLst>
              <a:ext uri="{FF2B5EF4-FFF2-40B4-BE49-F238E27FC236}">
                <a16:creationId xmlns:a16="http://schemas.microsoft.com/office/drawing/2014/main" id="{01DDB6AC-E786-7FD1-91F0-0E82483F3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96479" y="4704943"/>
            <a:ext cx="303116" cy="30311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4D24564-8C95-1F70-EA18-67499EAB83F1}"/>
              </a:ext>
            </a:extLst>
          </p:cNvPr>
          <p:cNvSpPr txBox="1"/>
          <p:nvPr/>
        </p:nvSpPr>
        <p:spPr>
          <a:xfrm>
            <a:off x="7396480" y="4729923"/>
            <a:ext cx="380174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100" b="1" dirty="0">
                <a:solidFill>
                  <a:srgbClr val="AB0D82"/>
                </a:solidFill>
              </a:rPr>
              <a:t>Novità Legge di Bilancio 2025</a:t>
            </a:r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7BA4C1BB-A5FC-9C8A-6E52-5A96AFE4DF89}"/>
              </a:ext>
            </a:extLst>
          </p:cNvPr>
          <p:cNvSpPr/>
          <p:nvPr/>
        </p:nvSpPr>
        <p:spPr>
          <a:xfrm rot="5400000">
            <a:off x="9236391" y="4965224"/>
            <a:ext cx="121920" cy="19440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it-IT" sz="1500" dirty="0" err="1">
              <a:solidFill>
                <a:schemeClr val="bg1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38C1014-9E87-BBB3-5956-4413F42B21E6}"/>
              </a:ext>
            </a:extLst>
          </p:cNvPr>
          <p:cNvSpPr txBox="1"/>
          <p:nvPr/>
        </p:nvSpPr>
        <p:spPr>
          <a:xfrm>
            <a:off x="7396480" y="5112287"/>
            <a:ext cx="3801743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050" b="1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Limite max </a:t>
            </a:r>
            <a:r>
              <a:rPr lang="it-IT" sz="105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di spesa di </a:t>
            </a:r>
            <a:r>
              <a:rPr lang="it-IT" sz="1050" b="1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€ 2.200 </a:t>
            </a:r>
            <a:r>
              <a:rPr lang="it-IT" sz="105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mln per gli investimenti beni materiali 4.0 effettuati dal 1/01/25 al 31/12/25, ovvero entro il 30/06/26, a condizione che entro la data del 31/12/25 l’ordine risulti accettato dal venditore e sia avvenuto il pagamento di acconti in misura almeno pari al 20%.</a:t>
            </a:r>
          </a:p>
        </p:txBody>
      </p:sp>
    </p:spTree>
    <p:extLst>
      <p:ext uri="{BB962C8B-B14F-4D97-AF65-F5344CB8AC3E}">
        <p14:creationId xmlns:p14="http://schemas.microsoft.com/office/powerpoint/2010/main" val="1828691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Obblighi documentali e adempimenti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0489014-5265-C89C-788C-B24E65DDEFCC}"/>
              </a:ext>
            </a:extLst>
          </p:cNvPr>
          <p:cNvSpPr txBox="1">
            <a:spLocks/>
          </p:cNvSpPr>
          <p:nvPr/>
        </p:nvSpPr>
        <p:spPr>
          <a:xfrm>
            <a:off x="995364" y="904634"/>
            <a:ext cx="11557208" cy="3034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2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80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00338D"/>
                </a:solidFill>
              </a:rPr>
              <a:t>Credito d’imposta per investimenti in beni strumentali 4.0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048E3-77C5-0031-DBC9-647964D8F48A}"/>
              </a:ext>
            </a:extLst>
          </p:cNvPr>
          <p:cNvSpPr txBox="1"/>
          <p:nvPr/>
        </p:nvSpPr>
        <p:spPr>
          <a:xfrm>
            <a:off x="993775" y="1470428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/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OBBLIGHI DOCUMENTALI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EF31FC1-1C63-8790-2F4F-5A35E934AE84}"/>
              </a:ext>
            </a:extLst>
          </p:cNvPr>
          <p:cNvSpPr txBox="1">
            <a:spLocks/>
          </p:cNvSpPr>
          <p:nvPr/>
        </p:nvSpPr>
        <p:spPr>
          <a:xfrm>
            <a:off x="3843866" y="2268106"/>
            <a:ext cx="7354357" cy="772453"/>
          </a:xfrm>
          <a:prstGeom prst="rect">
            <a:avLst/>
          </a:prstGeom>
          <a:solidFill>
            <a:schemeClr val="tx2"/>
          </a:solidFill>
          <a:ln w="28575">
            <a:solidFill>
              <a:schemeClr val="tx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000" dirty="0">
                <a:solidFill>
                  <a:srgbClr val="FFFFFF"/>
                </a:solidFill>
                <a:latin typeface="+mj-lt"/>
              </a:rPr>
              <a:t>La conservazione di documentazione idonea a dimostrare l’effettivo sostenimento e la corretta  determinazione dei costi agevolabili (pena la decadenza)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2627F452-19F5-E72A-E851-A6300659CEB8}"/>
              </a:ext>
            </a:extLst>
          </p:cNvPr>
          <p:cNvSpPr txBox="1">
            <a:spLocks/>
          </p:cNvSpPr>
          <p:nvPr/>
        </p:nvSpPr>
        <p:spPr>
          <a:xfrm>
            <a:off x="3843866" y="3246407"/>
            <a:ext cx="7354357" cy="7724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2">
                <a:lumMod val="40000"/>
                <a:lumOff val="60000"/>
              </a:schemeClr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000" dirty="0">
                <a:solidFill>
                  <a:srgbClr val="FFFFFF"/>
                </a:solidFill>
                <a:latin typeface="+mj-lt"/>
              </a:rPr>
              <a:t>L’indicazione di apposita dicitura su tutti i documenti (i.e. contratto, ordine, fattura, pagamenti e ddt) recante il riferimento alla norma agevolativa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CA1D9F4F-2FBA-3C5D-176A-C04BBF6EB251}"/>
              </a:ext>
            </a:extLst>
          </p:cNvPr>
          <p:cNvSpPr txBox="1">
            <a:spLocks/>
          </p:cNvSpPr>
          <p:nvPr/>
        </p:nvSpPr>
        <p:spPr>
          <a:xfrm>
            <a:off x="3843866" y="4224708"/>
            <a:ext cx="7354358" cy="77245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000" dirty="0">
                <a:solidFill>
                  <a:srgbClr val="FFFFFF"/>
                </a:solidFill>
                <a:latin typeface="+mj-lt"/>
              </a:rPr>
              <a:t>Una perizia tecnica asseverata o dichiarazione del legale rappresentate per i beni di costo non superiore a € 300.000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C575599C-61CC-5E29-7616-78463A67762B}"/>
              </a:ext>
            </a:extLst>
          </p:cNvPr>
          <p:cNvSpPr txBox="1">
            <a:spLocks/>
          </p:cNvSpPr>
          <p:nvPr/>
        </p:nvSpPr>
        <p:spPr>
          <a:xfrm>
            <a:off x="3843864" y="5203009"/>
            <a:ext cx="7354359" cy="7724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  <a:spcBef>
                <a:spcPts val="2400"/>
              </a:spcBef>
              <a:spcAft>
                <a:spcPts val="1800"/>
              </a:spcAft>
            </a:pPr>
            <a:r>
              <a:rPr lang="it-IT" sz="2000" dirty="0">
                <a:solidFill>
                  <a:srgbClr val="FFFFFF"/>
                </a:solidFill>
                <a:latin typeface="+mj-lt"/>
              </a:rPr>
              <a:t>Una comunicazione al GSE</a:t>
            </a:r>
          </a:p>
        </p:txBody>
      </p:sp>
      <p:sp>
        <p:nvSpPr>
          <p:cNvPr id="25" name="Rectangle 74">
            <a:extLst>
              <a:ext uri="{FF2B5EF4-FFF2-40B4-BE49-F238E27FC236}">
                <a16:creationId xmlns:a16="http://schemas.microsoft.com/office/drawing/2014/main" id="{529476ED-CA7B-80FB-F5EC-1264836DF8A5}"/>
              </a:ext>
            </a:extLst>
          </p:cNvPr>
          <p:cNvSpPr/>
          <p:nvPr/>
        </p:nvSpPr>
        <p:spPr>
          <a:xfrm>
            <a:off x="993772" y="3068835"/>
            <a:ext cx="2003425" cy="2134174"/>
          </a:xfrm>
          <a:prstGeom prst="rect">
            <a:avLst/>
          </a:prstGeom>
          <a:ln w="28575">
            <a:solidFill>
              <a:srgbClr val="00338D"/>
            </a:solidFill>
            <a:prstDash val="dashDot"/>
          </a:ln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it-IT" sz="2400" b="1" dirty="0">
                <a:solidFill>
                  <a:srgbClr val="00338D"/>
                </a:solidFill>
                <a:latin typeface="+mj-lt"/>
              </a:rPr>
              <a:t>In linea generale, per tutti i beni oggetto di agevolazione è richiesta</a:t>
            </a:r>
          </a:p>
        </p:txBody>
      </p:sp>
      <p:sp>
        <p:nvSpPr>
          <p:cNvPr id="26" name="Parentesi graffa aperta 25">
            <a:extLst>
              <a:ext uri="{FF2B5EF4-FFF2-40B4-BE49-F238E27FC236}">
                <a16:creationId xmlns:a16="http://schemas.microsoft.com/office/drawing/2014/main" id="{985B56C0-BBF9-DB6D-1A86-A918989873A0}"/>
              </a:ext>
            </a:extLst>
          </p:cNvPr>
          <p:cNvSpPr/>
          <p:nvPr/>
        </p:nvSpPr>
        <p:spPr>
          <a:xfrm>
            <a:off x="3183465" y="2264460"/>
            <a:ext cx="474133" cy="3735560"/>
          </a:xfrm>
          <a:prstGeom prst="leftBrace">
            <a:avLst/>
          </a:prstGeom>
          <a:ln w="28575">
            <a:solidFill>
              <a:srgbClr val="0033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37411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La fruizione del credito d’imposta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0489014-5265-C89C-788C-B24E65DDEFCC}"/>
              </a:ext>
            </a:extLst>
          </p:cNvPr>
          <p:cNvSpPr txBox="1">
            <a:spLocks/>
          </p:cNvSpPr>
          <p:nvPr/>
        </p:nvSpPr>
        <p:spPr>
          <a:xfrm>
            <a:off x="995364" y="904634"/>
            <a:ext cx="11557208" cy="3034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2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80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00338D"/>
                </a:solidFill>
              </a:rPr>
              <a:t>Credito d’imposta per investimenti in beni strumentali 4.0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048E3-77C5-0031-DBC9-647964D8F48A}"/>
              </a:ext>
            </a:extLst>
          </p:cNvPr>
          <p:cNvSpPr txBox="1"/>
          <p:nvPr/>
        </p:nvSpPr>
        <p:spPr>
          <a:xfrm>
            <a:off x="993775" y="1470428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/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FRUIZIONE DEL CREDITO D’IMPOSTA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8EC20E46-3C6D-94A6-CAC9-49735AB10B61}"/>
              </a:ext>
            </a:extLst>
          </p:cNvPr>
          <p:cNvSpPr txBox="1">
            <a:spLocks/>
          </p:cNvSpPr>
          <p:nvPr/>
        </p:nvSpPr>
        <p:spPr>
          <a:xfrm>
            <a:off x="5901267" y="2148120"/>
            <a:ext cx="5296957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rgbClr val="00338D"/>
                </a:solidFill>
                <a:latin typeface="+mj-lt"/>
              </a:rPr>
              <a:t>IL CREDITO D’IMPOSTA E’ UTILIZZABILE</a:t>
            </a:r>
            <a:endParaRPr lang="it-IT" sz="2400" b="0" dirty="0">
              <a:solidFill>
                <a:srgbClr val="00338D"/>
              </a:solidFill>
            </a:endParaRP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5DC43D87-F5E3-8D9B-77CB-288CE6CABEBA}"/>
              </a:ext>
            </a:extLst>
          </p:cNvPr>
          <p:cNvSpPr txBox="1">
            <a:spLocks/>
          </p:cNvSpPr>
          <p:nvPr/>
        </p:nvSpPr>
        <p:spPr>
          <a:xfrm>
            <a:off x="6441235" y="2681227"/>
            <a:ext cx="4756992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rgbClr val="00338D"/>
                </a:solidFill>
                <a:latin typeface="+mj-lt"/>
              </a:rPr>
              <a:t>A decorrere dall’anno di avvenuta interconnessione</a:t>
            </a:r>
            <a:endParaRPr lang="it-IT" sz="2400" b="0" dirty="0">
              <a:solidFill>
                <a:srgbClr val="00338D"/>
              </a:solidFill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613F0E68-EF76-1DD1-8768-79A1AAAA7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775" y="2132318"/>
            <a:ext cx="4756992" cy="3977223"/>
          </a:xfrm>
          <a:prstGeom prst="rect">
            <a:avLst/>
          </a:prstGeom>
        </p:spPr>
      </p:pic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7DE4A118-1AF3-6C54-FF5C-752AA25B9685}"/>
              </a:ext>
            </a:extLst>
          </p:cNvPr>
          <p:cNvSpPr txBox="1">
            <a:spLocks/>
          </p:cNvSpPr>
          <p:nvPr/>
        </p:nvSpPr>
        <p:spPr>
          <a:xfrm>
            <a:off x="6441235" y="3249581"/>
            <a:ext cx="4756992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b="0" dirty="0">
                <a:solidFill>
                  <a:srgbClr val="00338D"/>
                </a:solidFill>
                <a:latin typeface="+mj-lt"/>
              </a:rPr>
              <a:t>Esclusivamente in compensazione con modello F24</a:t>
            </a:r>
            <a:endParaRPr lang="it-IT" sz="2400" b="0" dirty="0">
              <a:solidFill>
                <a:srgbClr val="00338D"/>
              </a:solidFill>
            </a:endParaRP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6DA78CFA-AE2A-903F-6CBB-6533533F28DC}"/>
              </a:ext>
            </a:extLst>
          </p:cNvPr>
          <p:cNvSpPr txBox="1">
            <a:spLocks/>
          </p:cNvSpPr>
          <p:nvPr/>
        </p:nvSpPr>
        <p:spPr>
          <a:xfrm>
            <a:off x="6441235" y="3817935"/>
            <a:ext cx="4756992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b="0" dirty="0">
                <a:solidFill>
                  <a:srgbClr val="00338D"/>
                </a:solidFill>
                <a:latin typeface="+mj-lt"/>
              </a:rPr>
              <a:t>In tre quote annuali di pari importo</a:t>
            </a:r>
            <a:endParaRPr lang="it-IT" sz="2400" b="0" dirty="0">
              <a:solidFill>
                <a:srgbClr val="00338D"/>
              </a:solidFill>
            </a:endParaRPr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55A0FD9-C867-F9AB-D954-2F3BFED18085}"/>
              </a:ext>
            </a:extLst>
          </p:cNvPr>
          <p:cNvSpPr txBox="1">
            <a:spLocks/>
          </p:cNvSpPr>
          <p:nvPr/>
        </p:nvSpPr>
        <p:spPr>
          <a:xfrm>
            <a:off x="5901271" y="2681226"/>
            <a:ext cx="365969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b="0" dirty="0">
                <a:solidFill>
                  <a:srgbClr val="00338D"/>
                </a:solidFill>
                <a:latin typeface="+mj-lt"/>
              </a:rPr>
              <a:t>1</a:t>
            </a:r>
            <a:endParaRPr lang="it-IT" sz="2400" b="0" dirty="0">
              <a:solidFill>
                <a:srgbClr val="00338D"/>
              </a:solidFill>
            </a:endParaRPr>
          </a:p>
        </p:txBody>
      </p:sp>
      <p:sp>
        <p:nvSpPr>
          <p:cNvPr id="33" name="Text Placeholder 11">
            <a:extLst>
              <a:ext uri="{FF2B5EF4-FFF2-40B4-BE49-F238E27FC236}">
                <a16:creationId xmlns:a16="http://schemas.microsoft.com/office/drawing/2014/main" id="{60A08C9E-EE2D-C485-5D48-6032FB4E8944}"/>
              </a:ext>
            </a:extLst>
          </p:cNvPr>
          <p:cNvSpPr txBox="1">
            <a:spLocks/>
          </p:cNvSpPr>
          <p:nvPr/>
        </p:nvSpPr>
        <p:spPr>
          <a:xfrm>
            <a:off x="5913018" y="3249580"/>
            <a:ext cx="365969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b="0" dirty="0">
                <a:solidFill>
                  <a:srgbClr val="00338D"/>
                </a:solidFill>
                <a:latin typeface="+mj-lt"/>
              </a:rPr>
              <a:t>2</a:t>
            </a:r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193CBD5-8594-F090-4BF8-13B17B1ED213}"/>
              </a:ext>
            </a:extLst>
          </p:cNvPr>
          <p:cNvSpPr txBox="1">
            <a:spLocks/>
          </p:cNvSpPr>
          <p:nvPr/>
        </p:nvSpPr>
        <p:spPr>
          <a:xfrm>
            <a:off x="5913018" y="3817934"/>
            <a:ext cx="365969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b="0" dirty="0">
                <a:solidFill>
                  <a:srgbClr val="00338D"/>
                </a:solidFill>
                <a:latin typeface="+mj-lt"/>
              </a:rPr>
              <a:t>3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E17F154C-3E78-5419-6FDF-F91B3DC4C3F8}"/>
              </a:ext>
            </a:extLst>
          </p:cNvPr>
          <p:cNvSpPr txBox="1">
            <a:spLocks/>
          </p:cNvSpPr>
          <p:nvPr/>
        </p:nvSpPr>
        <p:spPr>
          <a:xfrm>
            <a:off x="5918205" y="4395384"/>
            <a:ext cx="5296957" cy="388815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rgbClr val="7213EA"/>
                </a:solidFill>
                <a:latin typeface="+mj-lt"/>
              </a:rPr>
              <a:t>CODICE TRIBUTO</a:t>
            </a:r>
            <a:endParaRPr lang="it-IT" sz="2400" b="0" dirty="0">
              <a:solidFill>
                <a:srgbClr val="7213EA"/>
              </a:solidFill>
            </a:endParaRP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EBA438E9-B785-EB24-81D2-BB6F474EE3AF}"/>
              </a:ext>
            </a:extLst>
          </p:cNvPr>
          <p:cNvSpPr txBox="1">
            <a:spLocks/>
          </p:cNvSpPr>
          <p:nvPr/>
        </p:nvSpPr>
        <p:spPr>
          <a:xfrm>
            <a:off x="5913018" y="4996748"/>
            <a:ext cx="5285206" cy="1112793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rgbClr val="7213EA"/>
                </a:solidFill>
                <a:latin typeface="+mj-lt"/>
              </a:rPr>
              <a:t>I codici tributo da utilizzare istituiti dall’ADE sono:</a:t>
            </a:r>
          </a:p>
          <a:p>
            <a:pPr marL="1417638" lvl="7" indent="-342900">
              <a:spcAft>
                <a:spcPts val="0"/>
              </a:spcAft>
            </a:pPr>
            <a:r>
              <a:rPr lang="it-IT" sz="2300" b="0" dirty="0">
                <a:solidFill>
                  <a:srgbClr val="7213EA"/>
                </a:solidFill>
                <a:latin typeface="+mj-lt"/>
              </a:rPr>
              <a:t>6936 per i beni materiali 4.0</a:t>
            </a:r>
            <a:endParaRPr lang="it-IT" sz="2300" dirty="0">
              <a:solidFill>
                <a:srgbClr val="7213EA"/>
              </a:solidFill>
              <a:latin typeface="+mj-lt"/>
            </a:endParaRPr>
          </a:p>
          <a:p>
            <a:pPr marL="1417638" lvl="7" indent="-342900">
              <a:spcAft>
                <a:spcPts val="0"/>
              </a:spcAft>
            </a:pPr>
            <a:r>
              <a:rPr lang="it-IT" sz="2300" b="0" dirty="0">
                <a:solidFill>
                  <a:srgbClr val="7213EA"/>
                </a:solidFill>
                <a:latin typeface="+mj-lt"/>
              </a:rPr>
              <a:t>6937 per i beni immateriali 4.0</a:t>
            </a:r>
            <a:endParaRPr lang="it-IT" sz="2300" b="0" dirty="0">
              <a:solidFill>
                <a:srgbClr val="7213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944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B9808F3-6CBE-44D1-BC83-5BFA74A05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6655" y="1161165"/>
            <a:ext cx="5558810" cy="1996117"/>
          </a:xfrm>
        </p:spPr>
        <p:txBody>
          <a:bodyPr/>
          <a:lstStyle/>
          <a:p>
            <a:r>
              <a:rPr lang="it-IT" sz="6000" noProof="0" dirty="0"/>
              <a:t>L’evoluzione normativa del Patent Box: dal reddito ai costi</a:t>
            </a:r>
            <a:endParaRPr lang="en-GB" sz="60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4850298-5093-478A-AEA1-BBB5C6BC25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9860" y="5339038"/>
            <a:ext cx="5252400" cy="215444"/>
          </a:xfrm>
        </p:spPr>
        <p:txBody>
          <a:bodyPr/>
          <a:lstStyle/>
          <a:p>
            <a:r>
              <a:rPr lang="en-GB" dirty="0"/>
              <a:t>The Tax Academy</a:t>
            </a:r>
          </a:p>
        </p:txBody>
      </p:sp>
    </p:spTree>
    <p:extLst>
      <p:ext uri="{BB962C8B-B14F-4D97-AF65-F5344CB8AC3E}">
        <p14:creationId xmlns:p14="http://schemas.microsoft.com/office/powerpoint/2010/main" val="2541649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e 5">
            <a:extLst>
              <a:ext uri="{FF2B5EF4-FFF2-40B4-BE49-F238E27FC236}">
                <a16:creationId xmlns:a16="http://schemas.microsoft.com/office/drawing/2014/main" id="{7BA3AE3C-F976-7036-B275-A51928D6C0D3}"/>
              </a:ext>
            </a:extLst>
          </p:cNvPr>
          <p:cNvSpPr/>
          <p:nvPr/>
        </p:nvSpPr>
        <p:spPr>
          <a:xfrm>
            <a:off x="6848669" y="4437321"/>
            <a:ext cx="4450699" cy="1576873"/>
          </a:xfrm>
          <a:prstGeom prst="ellipse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it-IT" sz="1500" dirty="0">
              <a:solidFill>
                <a:schemeClr val="bg1"/>
              </a:solidFill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1. L’evoluzione normativa del Patent Box: dal reddito ai costi</a:t>
            </a:r>
            <a:endParaRPr lang="en-GB" sz="4000" dirty="0"/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53E81D44-DBED-05FA-CD99-CEB6499FF2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9152284"/>
              </p:ext>
            </p:extLst>
          </p:nvPr>
        </p:nvGraphicFramePr>
        <p:xfrm>
          <a:off x="995362" y="1761508"/>
          <a:ext cx="10304007" cy="2306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corrimento orizzontale 2">
            <a:extLst>
              <a:ext uri="{FF2B5EF4-FFF2-40B4-BE49-F238E27FC236}">
                <a16:creationId xmlns:a16="http://schemas.microsoft.com/office/drawing/2014/main" id="{910D6426-4E60-45DB-109D-2DF24A9B5257}"/>
              </a:ext>
            </a:extLst>
          </p:cNvPr>
          <p:cNvSpPr/>
          <p:nvPr/>
        </p:nvSpPr>
        <p:spPr>
          <a:xfrm>
            <a:off x="995362" y="4549290"/>
            <a:ext cx="5100637" cy="1576873"/>
          </a:xfrm>
          <a:prstGeom prst="horizontalScroll">
            <a:avLst/>
          </a:prstGeom>
          <a:noFill/>
          <a:ln w="12700">
            <a:solidFill>
              <a:srgbClr val="00338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marL="396000" indent="-28575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200" i="1" dirty="0">
                <a:solidFill>
                  <a:srgbClr val="00338D"/>
                </a:solidFill>
                <a:effectLst/>
              </a:rPr>
              <a:t>Articolo 6 del </a:t>
            </a:r>
            <a:r>
              <a:rPr lang="it-IT" sz="1200" b="1" i="1" dirty="0">
                <a:solidFill>
                  <a:srgbClr val="00338D"/>
                </a:solidFill>
                <a:effectLst/>
              </a:rPr>
              <a:t>DL 21.10.2021 n. 146</a:t>
            </a:r>
          </a:p>
          <a:p>
            <a:pPr marL="39600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200" i="1" dirty="0">
                <a:solidFill>
                  <a:srgbClr val="00338D"/>
                </a:solidFill>
              </a:rPr>
              <a:t>Articolo 1 co. 10 della </a:t>
            </a:r>
            <a:r>
              <a:rPr lang="it-IT" sz="1200" b="1" i="1" dirty="0">
                <a:solidFill>
                  <a:srgbClr val="00338D"/>
                </a:solidFill>
              </a:rPr>
              <a:t>L. 30.12.2021 n. 234</a:t>
            </a:r>
          </a:p>
          <a:p>
            <a:pPr marL="39600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200" i="1" dirty="0">
                <a:solidFill>
                  <a:srgbClr val="00338D"/>
                </a:solidFill>
              </a:rPr>
              <a:t>Provvedimento dell’Agenzia delle Entrate </a:t>
            </a:r>
            <a:r>
              <a:rPr lang="it-IT" sz="1200" b="1" i="1" dirty="0">
                <a:solidFill>
                  <a:srgbClr val="00338D"/>
                </a:solidFill>
              </a:rPr>
              <a:t>15.2.2022 n. 48243</a:t>
            </a:r>
          </a:p>
          <a:p>
            <a:pPr marL="39600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200" i="1" dirty="0">
                <a:solidFill>
                  <a:srgbClr val="00338D"/>
                </a:solidFill>
              </a:rPr>
              <a:t>Circolare dell’Agenzia delle Entrate </a:t>
            </a:r>
            <a:r>
              <a:rPr lang="it-IT" sz="1200" b="1" i="1" dirty="0">
                <a:solidFill>
                  <a:srgbClr val="00338D"/>
                </a:solidFill>
              </a:rPr>
              <a:t>24.2.2023 n. 5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2BE5CEC-E7AB-8864-28D4-521C1233C404}"/>
              </a:ext>
            </a:extLst>
          </p:cNvPr>
          <p:cNvSpPr txBox="1"/>
          <p:nvPr/>
        </p:nvSpPr>
        <p:spPr>
          <a:xfrm>
            <a:off x="1057569" y="4431183"/>
            <a:ext cx="5038430" cy="236213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Aft>
                <a:spcPts val="400"/>
              </a:spcAft>
            </a:pPr>
            <a:r>
              <a:rPr lang="it-IT" sz="1400" b="1" dirty="0">
                <a:solidFill>
                  <a:srgbClr val="00338D"/>
                </a:solidFill>
              </a:rPr>
              <a:t>Principali riferimenti normativi del Nuovo Patent Box</a:t>
            </a:r>
            <a:endParaRPr lang="it-IT" sz="1400" b="1" dirty="0">
              <a:solidFill>
                <a:srgbClr val="6D2077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32BD4D8-B411-F46A-5C2A-56D2A803ED13}"/>
              </a:ext>
            </a:extLst>
          </p:cNvPr>
          <p:cNvSpPr txBox="1"/>
          <p:nvPr/>
        </p:nvSpPr>
        <p:spPr>
          <a:xfrm>
            <a:off x="995363" y="1285321"/>
            <a:ext cx="10304007" cy="302509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Aft>
                <a:spcPts val="400"/>
              </a:spcAft>
            </a:pPr>
            <a:r>
              <a:rPr lang="it-IT" sz="1600" b="1" dirty="0">
                <a:solidFill>
                  <a:srgbClr val="6D2077"/>
                </a:solidFill>
              </a:rPr>
              <a:t>Nuovo approccio </a:t>
            </a:r>
            <a:r>
              <a:rPr lang="it-IT" sz="1600" b="1" i="1" dirty="0">
                <a:solidFill>
                  <a:srgbClr val="6D2077"/>
                </a:solidFill>
              </a:rPr>
              <a:t>front-end</a:t>
            </a:r>
            <a:r>
              <a:rPr lang="it-IT" sz="1600" b="1" dirty="0">
                <a:solidFill>
                  <a:srgbClr val="6D2077"/>
                </a:solidFill>
              </a:rPr>
              <a:t> (</a:t>
            </a:r>
            <a:r>
              <a:rPr lang="it-IT" sz="1600" b="1" i="1" dirty="0">
                <a:solidFill>
                  <a:srgbClr val="6D2077"/>
                </a:solidFill>
              </a:rPr>
              <a:t>Cost-based</a:t>
            </a:r>
            <a:r>
              <a:rPr lang="it-IT" sz="1600" b="1" dirty="0">
                <a:solidFill>
                  <a:srgbClr val="6D2077"/>
                </a:solidFill>
              </a:rPr>
              <a:t>) </a:t>
            </a:r>
            <a:r>
              <a:rPr lang="it-IT" sz="1600" b="1" dirty="0">
                <a:solidFill>
                  <a:srgbClr val="6D2077"/>
                </a:solidFill>
                <a:sym typeface="Wingdings" panose="05000000000000000000" pitchFamily="2" charset="2"/>
              </a:rPr>
              <a:t> Superdeduzione 110%</a:t>
            </a:r>
            <a:endParaRPr lang="it-IT" sz="1600" b="1" dirty="0">
              <a:solidFill>
                <a:srgbClr val="6D2077"/>
              </a:solidFill>
            </a:endParaRPr>
          </a:p>
        </p:txBody>
      </p:sp>
      <p:sp>
        <p:nvSpPr>
          <p:cNvPr id="4" name="CasellaDiTesto 1">
            <a:extLst>
              <a:ext uri="{FF2B5EF4-FFF2-40B4-BE49-F238E27FC236}">
                <a16:creationId xmlns:a16="http://schemas.microsoft.com/office/drawing/2014/main" id="{6364205F-EA79-0518-9D7D-3C5EF19BD83D}"/>
              </a:ext>
            </a:extLst>
          </p:cNvPr>
          <p:cNvSpPr txBox="1"/>
          <p:nvPr/>
        </p:nvSpPr>
        <p:spPr>
          <a:xfrm>
            <a:off x="6997865" y="5007104"/>
            <a:ext cx="4198773" cy="661243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Aft>
                <a:spcPts val="400"/>
              </a:spcAft>
            </a:pPr>
            <a:r>
              <a:rPr lang="it-IT" sz="1400" dirty="0">
                <a:solidFill>
                  <a:schemeClr val="tx2"/>
                </a:solidFill>
              </a:rPr>
              <a:t>Le disposizioni sulla «super deduzione» si applicano a partire dalle opzioni esercitate con riguardo al periodo d'imposta in corso al 22.10.2021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1660CF8-FB89-D119-0BFF-88470FD5CCB5}"/>
              </a:ext>
            </a:extLst>
          </p:cNvPr>
          <p:cNvSpPr txBox="1"/>
          <p:nvPr/>
        </p:nvSpPr>
        <p:spPr>
          <a:xfrm>
            <a:off x="6974631" y="4661257"/>
            <a:ext cx="4198773" cy="223935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Aft>
                <a:spcPts val="400"/>
              </a:spcAft>
            </a:pPr>
            <a:r>
              <a:rPr lang="it-IT" sz="1400" b="1" dirty="0">
                <a:solidFill>
                  <a:srgbClr val="00338D"/>
                </a:solidFill>
              </a:rPr>
              <a:t>Profili temporali</a:t>
            </a:r>
            <a:endParaRPr lang="it-IT" sz="1400" b="1" dirty="0">
              <a:solidFill>
                <a:srgbClr val="6D20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842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1. L’evoluzione normativa del Patent Box: dal reddito ai costi</a:t>
            </a:r>
            <a:endParaRPr lang="en-GB" sz="4000" dirty="0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412AB70E-2087-3796-D08D-63A00C34B3CD}"/>
              </a:ext>
            </a:extLst>
          </p:cNvPr>
          <p:cNvSpPr/>
          <p:nvPr/>
        </p:nvSpPr>
        <p:spPr>
          <a:xfrm>
            <a:off x="2370743" y="1771490"/>
            <a:ext cx="8801416" cy="1671110"/>
          </a:xfrm>
          <a:prstGeom prst="rect">
            <a:avLst/>
          </a:prstGeom>
          <a:solidFill>
            <a:srgbClr val="F2F5F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it-IT" sz="1500" dirty="0">
              <a:solidFill>
                <a:schemeClr val="bg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F8AA358-934B-A72A-4E1D-CCA0F0EF7831}"/>
              </a:ext>
            </a:extLst>
          </p:cNvPr>
          <p:cNvSpPr txBox="1"/>
          <p:nvPr/>
        </p:nvSpPr>
        <p:spPr>
          <a:xfrm>
            <a:off x="2453951" y="1828058"/>
            <a:ext cx="8686736" cy="1571661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just">
              <a:spcAft>
                <a:spcPts val="400"/>
              </a:spcAft>
            </a:pPr>
            <a:r>
              <a:rPr lang="it-IT" sz="1400" dirty="0">
                <a:solidFill>
                  <a:schemeClr val="tx2"/>
                </a:solidFill>
              </a:rPr>
              <a:t>Possono beneficiare dell'agevolazione i soggetti </a:t>
            </a:r>
            <a:r>
              <a:rPr lang="it-IT" sz="1400" b="1" dirty="0">
                <a:solidFill>
                  <a:schemeClr val="tx2"/>
                </a:solidFill>
              </a:rPr>
              <a:t>titolari di reddito d'impresa </a:t>
            </a:r>
            <a:r>
              <a:rPr lang="it-IT" sz="1400" dirty="0">
                <a:solidFill>
                  <a:schemeClr val="tx2"/>
                </a:solidFill>
              </a:rPr>
              <a:t>che siano "</a:t>
            </a:r>
            <a:r>
              <a:rPr lang="it-IT" sz="1400" b="1" dirty="0">
                <a:solidFill>
                  <a:schemeClr val="tx2"/>
                </a:solidFill>
              </a:rPr>
              <a:t>investitori</a:t>
            </a:r>
            <a:r>
              <a:rPr lang="it-IT" sz="1400" dirty="0">
                <a:solidFill>
                  <a:schemeClr val="tx2"/>
                </a:solidFill>
              </a:rPr>
              <a:t>" (inteso come soggetto titolare del diritto allo </a:t>
            </a:r>
            <a:r>
              <a:rPr lang="it-IT" sz="1400" b="1" dirty="0">
                <a:solidFill>
                  <a:schemeClr val="tx2"/>
                </a:solidFill>
              </a:rPr>
              <a:t>sfruttamento economico </a:t>
            </a:r>
            <a:r>
              <a:rPr lang="it-IT" sz="1400" dirty="0">
                <a:solidFill>
                  <a:schemeClr val="tx2"/>
                </a:solidFill>
              </a:rPr>
              <a:t>dei beni immateriali agevolabili, il quale </a:t>
            </a:r>
            <a:r>
              <a:rPr lang="it-IT" sz="1400" b="1" dirty="0">
                <a:solidFill>
                  <a:schemeClr val="tx2"/>
                </a:solidFill>
              </a:rPr>
              <a:t>realizza gli investimenti </a:t>
            </a:r>
            <a:r>
              <a:rPr lang="it-IT" sz="1400" dirty="0">
                <a:solidFill>
                  <a:schemeClr val="tx2"/>
                </a:solidFill>
              </a:rPr>
              <a:t>in attività rilevanti nell'ambito dell’attività d'impresa, </a:t>
            </a:r>
            <a:r>
              <a:rPr lang="it-IT" sz="1400" b="1" dirty="0">
                <a:solidFill>
                  <a:schemeClr val="tx2"/>
                </a:solidFill>
              </a:rPr>
              <a:t>sostiene i </a:t>
            </a:r>
            <a:r>
              <a:rPr lang="it-IT" sz="1400" dirty="0">
                <a:solidFill>
                  <a:schemeClr val="tx2"/>
                </a:solidFill>
              </a:rPr>
              <a:t>relativi</a:t>
            </a:r>
            <a:r>
              <a:rPr lang="it-IT" sz="1400" b="1" dirty="0">
                <a:solidFill>
                  <a:schemeClr val="tx2"/>
                </a:solidFill>
              </a:rPr>
              <a:t> costi</a:t>
            </a:r>
            <a:r>
              <a:rPr lang="it-IT" sz="1400" dirty="0">
                <a:solidFill>
                  <a:schemeClr val="tx2"/>
                </a:solidFill>
              </a:rPr>
              <a:t>, </a:t>
            </a:r>
            <a:r>
              <a:rPr lang="it-IT" sz="1400" b="1" dirty="0">
                <a:solidFill>
                  <a:schemeClr val="tx2"/>
                </a:solidFill>
              </a:rPr>
              <a:t>assumendo i rischi </a:t>
            </a:r>
            <a:r>
              <a:rPr lang="it-IT" sz="1400" dirty="0">
                <a:solidFill>
                  <a:schemeClr val="tx2"/>
                </a:solidFill>
              </a:rPr>
              <a:t>e avvalendosi degli eventuali risultati.</a:t>
            </a:r>
          </a:p>
          <a:p>
            <a:pPr algn="just">
              <a:spcAft>
                <a:spcPts val="400"/>
              </a:spcAft>
            </a:pPr>
            <a:r>
              <a:rPr lang="it-IT" sz="1400" dirty="0">
                <a:solidFill>
                  <a:schemeClr val="tx2"/>
                </a:solidFill>
              </a:rPr>
              <a:t>Possono accedere al nuovo regime anche i contribuenti che utilizzano il bene immateriale in forza di un contratto di licenza o sub licenza che conferisca loro il diritto allo sfruttamento economico del bene, fermo restando i suddetti requisiti.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1999249C-3E72-6426-C4AE-6D808D9DBDCD}"/>
              </a:ext>
            </a:extLst>
          </p:cNvPr>
          <p:cNvGrpSpPr/>
          <p:nvPr/>
        </p:nvGrpSpPr>
        <p:grpSpPr>
          <a:xfrm>
            <a:off x="967711" y="3581209"/>
            <a:ext cx="10204448" cy="1486209"/>
            <a:chOff x="967711" y="3403925"/>
            <a:chExt cx="10204448" cy="1486209"/>
          </a:xfrm>
        </p:grpSpPr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04E06D90-C6BD-D604-4EF4-1EF1C2B2A58F}"/>
                </a:ext>
              </a:extLst>
            </p:cNvPr>
            <p:cNvSpPr txBox="1"/>
            <p:nvPr/>
          </p:nvSpPr>
          <p:spPr>
            <a:xfrm>
              <a:off x="2568033" y="3403925"/>
              <a:ext cx="2160000" cy="523220"/>
            </a:xfrm>
            <a:prstGeom prst="rect">
              <a:avLst/>
            </a:prstGeom>
            <a:noFill/>
            <a:ln>
              <a:solidFill>
                <a:srgbClr val="00338D"/>
              </a:solidFill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it-IT" sz="1400" i="1" dirty="0">
                  <a:ln w="0"/>
                  <a:solidFill>
                    <a:srgbClr val="00338D"/>
                  </a:solidFill>
                </a:rPr>
                <a:t>Software</a:t>
              </a:r>
              <a:r>
                <a:rPr lang="it-IT" sz="1400" dirty="0">
                  <a:ln w="0"/>
                  <a:solidFill>
                    <a:srgbClr val="00338D"/>
                  </a:solidFill>
                </a:rPr>
                <a:t> protetto da </a:t>
              </a:r>
              <a:r>
                <a:rPr lang="it-IT" sz="1400" i="1" dirty="0">
                  <a:ln w="0"/>
                  <a:solidFill>
                    <a:srgbClr val="00338D"/>
                  </a:solidFill>
                </a:rPr>
                <a:t>copyright</a:t>
              </a:r>
            </a:p>
          </p:txBody>
        </p: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FEB63F80-ED6B-8B62-EC7B-BDB31330A966}"/>
                </a:ext>
              </a:extLst>
            </p:cNvPr>
            <p:cNvSpPr txBox="1"/>
            <p:nvPr/>
          </p:nvSpPr>
          <p:spPr>
            <a:xfrm>
              <a:off x="5791133" y="3511646"/>
              <a:ext cx="2160000" cy="307777"/>
            </a:xfrm>
            <a:prstGeom prst="rect">
              <a:avLst/>
            </a:prstGeom>
            <a:noFill/>
            <a:ln>
              <a:solidFill>
                <a:srgbClr val="00338D"/>
              </a:solidFill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lvl="0" algn="ctr">
                <a:defRPr sz="1400" b="1" i="1">
                  <a:ln w="0"/>
                  <a:solidFill>
                    <a:srgbClr val="793983"/>
                  </a:solidFill>
                  <a:effectLst>
                    <a:reflection blurRad="6350" stA="53000" endA="300" endPos="35500" dir="5400000" sy="-90000" algn="bl" rotWithShape="0"/>
                  </a:effectLst>
                </a:defRPr>
              </a:lvl1pPr>
            </a:lstStyle>
            <a:p>
              <a:r>
                <a:rPr lang="it-IT" b="0" dirty="0">
                  <a:solidFill>
                    <a:srgbClr val="00338D"/>
                  </a:solidFill>
                  <a:effectLst/>
                </a:rPr>
                <a:t>Brevetti industriali</a:t>
              </a: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6DCE90DB-525A-7357-6C72-6415DA653205}"/>
                </a:ext>
              </a:extLst>
            </p:cNvPr>
            <p:cNvSpPr txBox="1"/>
            <p:nvPr/>
          </p:nvSpPr>
          <p:spPr>
            <a:xfrm>
              <a:off x="9014234" y="3403925"/>
              <a:ext cx="2157925" cy="523220"/>
            </a:xfrm>
            <a:prstGeom prst="rect">
              <a:avLst/>
            </a:prstGeom>
            <a:noFill/>
            <a:ln>
              <a:solidFill>
                <a:srgbClr val="00338D"/>
              </a:solidFill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it-IT" sz="1400" dirty="0">
                  <a:ln w="0"/>
                  <a:solidFill>
                    <a:srgbClr val="00338D"/>
                  </a:solidFill>
                </a:rPr>
                <a:t>Disegni e modelli giuridicamente tutelati</a:t>
              </a: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8EE78128-C75F-1B19-AB9D-E6BBC6F82974}"/>
                </a:ext>
              </a:extLst>
            </p:cNvPr>
            <p:cNvSpPr txBox="1"/>
            <p:nvPr/>
          </p:nvSpPr>
          <p:spPr>
            <a:xfrm>
              <a:off x="2568032" y="4151470"/>
              <a:ext cx="8604127" cy="738664"/>
            </a:xfrm>
            <a:prstGeom prst="rect">
              <a:avLst/>
            </a:prstGeom>
            <a:noFill/>
            <a:ln>
              <a:solidFill>
                <a:srgbClr val="00338D"/>
              </a:solidFill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it-IT" sz="1400" dirty="0">
                  <a:ln w="0"/>
                  <a:solidFill>
                    <a:srgbClr val="00338D"/>
                  </a:solidFill>
                </a:rPr>
                <a:t>due o più dei suddetti beni immateriali collegati tra loro da un vincolo di complementarietà, tale per cui la realizzazione di un prodotto o di una famiglia di prodotti o di un processo o di un gruppo di processi sia subordinata all'uso congiunto degli stessi.</a:t>
              </a:r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76931DF8-A89F-B3CC-81D3-DD682E3D148E}"/>
                </a:ext>
              </a:extLst>
            </p:cNvPr>
            <p:cNvSpPr txBox="1"/>
            <p:nvPr/>
          </p:nvSpPr>
          <p:spPr>
            <a:xfrm>
              <a:off x="967711" y="3405959"/>
              <a:ext cx="1403031" cy="1479271"/>
            </a:xfrm>
            <a:prstGeom prst="snipRoundRect">
              <a:avLst/>
            </a:prstGeom>
            <a:gradFill flip="none" rotWithShape="1">
              <a:gsLst>
                <a:gs pos="0">
                  <a:srgbClr val="00338D"/>
                </a:gs>
                <a:gs pos="50000">
                  <a:srgbClr val="00338D">
                    <a:shade val="67500"/>
                    <a:satMod val="115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2700">
              <a:noFill/>
              <a:prstDash val="solid"/>
            </a:ln>
          </p:spPr>
          <p:txBody>
            <a:bodyPr wrap="square" lIns="54610" tIns="54610" rIns="54610" bIns="54610" rtlCol="0">
              <a:noAutofit/>
            </a:bodyPr>
            <a:lstStyle>
              <a:defPPr>
                <a:defRPr lang="en-US"/>
              </a:defPPr>
              <a:lvl1pPr algn="ctr">
                <a:defRPr sz="1400" b="1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defRPr>
              </a:lvl1pPr>
            </a:lstStyle>
            <a:p>
              <a:endParaRPr lang="it-IT" dirty="0"/>
            </a:p>
            <a:p>
              <a:pPr>
                <a:spcBef>
                  <a:spcPts val="800"/>
                </a:spcBef>
              </a:pPr>
              <a:r>
                <a:rPr lang="it-IT" dirty="0"/>
                <a:t>Beni immateriali agevolabili</a:t>
              </a:r>
            </a:p>
          </p:txBody>
        </p:sp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3B6E91F6-241F-A8EF-775A-12CCF16E1EB4}"/>
              </a:ext>
            </a:extLst>
          </p:cNvPr>
          <p:cNvGrpSpPr/>
          <p:nvPr/>
        </p:nvGrpSpPr>
        <p:grpSpPr>
          <a:xfrm>
            <a:off x="967712" y="5314181"/>
            <a:ext cx="10194778" cy="757660"/>
            <a:chOff x="967712" y="5136897"/>
            <a:chExt cx="10194778" cy="757660"/>
          </a:xfrm>
        </p:grpSpPr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020BE9AE-D799-9D68-6B7A-089085BA563B}"/>
                </a:ext>
              </a:extLst>
            </p:cNvPr>
            <p:cNvSpPr txBox="1"/>
            <p:nvPr/>
          </p:nvSpPr>
          <p:spPr>
            <a:xfrm>
              <a:off x="967712" y="5136897"/>
              <a:ext cx="1406847" cy="757660"/>
            </a:xfrm>
            <a:prstGeom prst="snipRoundRect">
              <a:avLst/>
            </a:prstGeom>
            <a:gradFill flip="none" rotWithShape="1"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50000">
                  <a:schemeClr val="bg2">
                    <a:lumMod val="50000"/>
                    <a:shade val="67500"/>
                    <a:satMod val="115000"/>
                  </a:schemeClr>
                </a:gs>
                <a:gs pos="100000">
                  <a:schemeClr val="bg2">
                    <a:lumMod val="50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noFill/>
              <a:prstDash val="solid"/>
            </a:ln>
          </p:spPr>
          <p:txBody>
            <a:bodyPr wrap="square" lIns="54610" tIns="54610" rIns="54610" bIns="54610" rtlCol="0">
              <a:noAutofit/>
            </a:bodyPr>
            <a:lstStyle>
              <a:defPPr>
                <a:defRPr lang="en-US"/>
              </a:defPPr>
              <a:lvl1pPr algn="ctr">
                <a:defRPr sz="1400" b="1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defRPr>
              </a:lvl1pPr>
            </a:lstStyle>
            <a:p>
              <a:pPr>
                <a:spcBef>
                  <a:spcPts val="800"/>
                </a:spcBef>
              </a:pPr>
              <a:r>
                <a:rPr lang="it-IT" dirty="0"/>
                <a:t>Beni immateriali esclusi</a:t>
              </a:r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1391DAD9-0AC6-652A-263B-EC089A46A3AC}"/>
                </a:ext>
              </a:extLst>
            </p:cNvPr>
            <p:cNvSpPr txBox="1"/>
            <p:nvPr/>
          </p:nvSpPr>
          <p:spPr>
            <a:xfrm>
              <a:off x="2902618" y="5352340"/>
              <a:ext cx="342217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it-IT" sz="1400" dirty="0">
                  <a:ln w="0"/>
                  <a:solidFill>
                    <a:srgbClr val="00338D"/>
                  </a:solidFill>
                </a:rPr>
                <a:t>Marchi d’impresa</a:t>
              </a:r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C7410E15-DEEF-AA57-16F9-EE74C212C710}"/>
                </a:ext>
              </a:extLst>
            </p:cNvPr>
            <p:cNvSpPr txBox="1"/>
            <p:nvPr/>
          </p:nvSpPr>
          <p:spPr>
            <a:xfrm>
              <a:off x="7079852" y="5146395"/>
              <a:ext cx="4082637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it-IT" sz="1400" dirty="0">
                  <a:ln w="0"/>
                  <a:solidFill>
                    <a:srgbClr val="00338D"/>
                  </a:solidFill>
                </a:rPr>
                <a:t>Processi, formule e informazioni relativi a esperienze acquisite nel campo industriale, commerciale o scientifico giuridicamente tutelabili</a:t>
              </a: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ACF5D0BD-4223-1BAC-7B91-8B5E8829D344}"/>
                </a:ext>
              </a:extLst>
            </p:cNvPr>
            <p:cNvSpPr/>
            <p:nvPr/>
          </p:nvSpPr>
          <p:spPr>
            <a:xfrm>
              <a:off x="7079852" y="5136897"/>
              <a:ext cx="4082638" cy="738665"/>
            </a:xfrm>
            <a:prstGeom prst="rect">
              <a:avLst/>
            </a:prstGeom>
            <a:noFill/>
            <a:ln>
              <a:solidFill>
                <a:srgbClr val="5555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it-IT" sz="1500" dirty="0">
                <a:solidFill>
                  <a:schemeClr val="bg1"/>
                </a:solidFill>
              </a:endParaRPr>
            </a:p>
          </p:txBody>
        </p:sp>
        <p:sp>
          <p:nvSpPr>
            <p:cNvPr id="34" name="Rettangolo 33">
              <a:extLst>
                <a:ext uri="{FF2B5EF4-FFF2-40B4-BE49-F238E27FC236}">
                  <a16:creationId xmlns:a16="http://schemas.microsoft.com/office/drawing/2014/main" id="{F8FFEAB9-C06A-5A71-8D0E-29EB2121AE5F}"/>
                </a:ext>
              </a:extLst>
            </p:cNvPr>
            <p:cNvSpPr/>
            <p:nvPr/>
          </p:nvSpPr>
          <p:spPr>
            <a:xfrm>
              <a:off x="2572386" y="5140179"/>
              <a:ext cx="4082638" cy="738665"/>
            </a:xfrm>
            <a:prstGeom prst="rect">
              <a:avLst/>
            </a:prstGeom>
            <a:noFill/>
            <a:ln>
              <a:solidFill>
                <a:srgbClr val="5555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it-IT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Rectangle 64">
            <a:extLst>
              <a:ext uri="{FF2B5EF4-FFF2-40B4-BE49-F238E27FC236}">
                <a16:creationId xmlns:a16="http://schemas.microsoft.com/office/drawing/2014/main" id="{F80F7575-9798-2250-EE1B-EA6FE29D60DF}"/>
              </a:ext>
            </a:extLst>
          </p:cNvPr>
          <p:cNvSpPr/>
          <p:nvPr/>
        </p:nvSpPr>
        <p:spPr>
          <a:xfrm>
            <a:off x="975873" y="1755568"/>
            <a:ext cx="1244813" cy="1684162"/>
          </a:xfrm>
          <a:prstGeom prst="rect">
            <a:avLst/>
          </a:prstGeom>
          <a:solidFill>
            <a:srgbClr val="F2F5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495249">
              <a:defRPr/>
            </a:pPr>
            <a:endParaRPr lang="it-IT" sz="1400" b="1" dirty="0">
              <a:solidFill>
                <a:srgbClr val="00338D"/>
              </a:solidFill>
              <a:latin typeface="Arial"/>
            </a:endParaRPr>
          </a:p>
          <a:p>
            <a:pPr algn="ctr" defTabSz="495249">
              <a:defRPr/>
            </a:pPr>
            <a:endParaRPr lang="it-IT" sz="1400" b="1" dirty="0">
              <a:solidFill>
                <a:srgbClr val="00338D"/>
              </a:solidFill>
              <a:latin typeface="Arial"/>
            </a:endParaRPr>
          </a:p>
          <a:p>
            <a:pPr algn="ctr" defTabSz="495249">
              <a:defRPr/>
            </a:pPr>
            <a:endParaRPr lang="it-IT" sz="1400" b="1" dirty="0">
              <a:solidFill>
                <a:srgbClr val="00338D"/>
              </a:solidFill>
              <a:latin typeface="Arial"/>
            </a:endParaRPr>
          </a:p>
          <a:p>
            <a:pPr algn="ctr" defTabSz="495249">
              <a:defRPr/>
            </a:pPr>
            <a:r>
              <a:rPr lang="it-IT" sz="1400" b="1" dirty="0">
                <a:solidFill>
                  <a:srgbClr val="00338D"/>
                </a:solidFill>
                <a:latin typeface="Arial"/>
              </a:rPr>
              <a:t>Soggetti beneficiari</a:t>
            </a:r>
          </a:p>
        </p:txBody>
      </p:sp>
      <p:pic>
        <p:nvPicPr>
          <p:cNvPr id="13" name="Elemento grafico 12" descr="Cicli con persone contorno">
            <a:extLst>
              <a:ext uri="{FF2B5EF4-FFF2-40B4-BE49-F238E27FC236}">
                <a16:creationId xmlns:a16="http://schemas.microsoft.com/office/drawing/2014/main" id="{EA6A8159-4DE1-45F3-14EB-621A7AFF77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4732" y="1910556"/>
            <a:ext cx="687093" cy="687093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1923DCC6-2BA2-0506-FA0A-6F6810AAF2BA}"/>
              </a:ext>
            </a:extLst>
          </p:cNvPr>
          <p:cNvSpPr txBox="1"/>
          <p:nvPr/>
        </p:nvSpPr>
        <p:spPr>
          <a:xfrm>
            <a:off x="995365" y="1140019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>
                  <a:shade val="30000"/>
                  <a:satMod val="115000"/>
                </a:srgbClr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rgbClr val="00338D">
                  <a:shade val="100000"/>
                  <a:satMod val="115000"/>
                </a:srgb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marL="0" lvl="0" algn="ctr" defTabSz="914400" rtl="0" eaLnBrk="1" latinLnBrk="0" hangingPunct="1"/>
            <a:r>
              <a:rPr lang="it-IT" sz="2400" b="0" kern="1200" dirty="0">
                <a:ln w="0"/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rPr>
              <a:t>I SOGGETTI BENEFICIARI</a:t>
            </a:r>
          </a:p>
        </p:txBody>
      </p:sp>
    </p:spTree>
    <p:extLst>
      <p:ext uri="{BB962C8B-B14F-4D97-AF65-F5344CB8AC3E}">
        <p14:creationId xmlns:p14="http://schemas.microsoft.com/office/powerpoint/2010/main" val="4072324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1. L’evoluzione normativa del Patent Box: dal reddito ai costi</a:t>
            </a:r>
            <a:endParaRPr lang="en-GB" sz="4000" dirty="0"/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96B0642C-2CBB-52F3-0B37-E29FCE120E16}"/>
              </a:ext>
            </a:extLst>
          </p:cNvPr>
          <p:cNvGrpSpPr/>
          <p:nvPr/>
        </p:nvGrpSpPr>
        <p:grpSpPr>
          <a:xfrm>
            <a:off x="993776" y="1238699"/>
            <a:ext cx="10204448" cy="1242206"/>
            <a:chOff x="993776" y="1238699"/>
            <a:chExt cx="10204448" cy="1242206"/>
          </a:xfrm>
        </p:grpSpPr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C83899E3-B41D-7726-CA40-0AF3D2EB20F6}"/>
                </a:ext>
              </a:extLst>
            </p:cNvPr>
            <p:cNvSpPr/>
            <p:nvPr/>
          </p:nvSpPr>
          <p:spPr>
            <a:xfrm>
              <a:off x="993776" y="1238699"/>
              <a:ext cx="10204448" cy="1242206"/>
            </a:xfrm>
            <a:prstGeom prst="rect">
              <a:avLst/>
            </a:prstGeom>
            <a:solidFill>
              <a:schemeClr val="accent3">
                <a:lumMod val="10000"/>
                <a:lumOff val="9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it-IT" sz="1500" dirty="0">
                <a:solidFill>
                  <a:schemeClr val="bg1"/>
                </a:solidFill>
              </a:endParaRP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FEDEFD64-6279-362F-5AC1-8A4EFF3B07FA}"/>
                </a:ext>
              </a:extLst>
            </p:cNvPr>
            <p:cNvSpPr txBox="1"/>
            <p:nvPr/>
          </p:nvSpPr>
          <p:spPr>
            <a:xfrm>
              <a:off x="1036687" y="1314925"/>
              <a:ext cx="10118626" cy="1165980"/>
            </a:xfrm>
            <a:prstGeom prst="rect">
              <a:avLst/>
            </a:prstGeom>
            <a:ln w="12700">
              <a:noFill/>
              <a:prstDash val="lgDash"/>
            </a:ln>
          </p:spPr>
          <p:txBody>
            <a:bodyPr vert="horz" wrap="square" lIns="0" tIns="0" rIns="0" bIns="0" rtlCol="0" anchor="t" anchorCtr="0">
              <a:noAutofit/>
            </a:bodyPr>
            <a:lstStyle/>
            <a:p>
              <a:pPr algn="just">
                <a:spcAft>
                  <a:spcPts val="400"/>
                </a:spcAft>
              </a:pPr>
              <a:r>
                <a:rPr lang="it-IT" sz="1400" dirty="0">
                  <a:solidFill>
                    <a:schemeClr val="tx2"/>
                  </a:solidFill>
                </a:rPr>
                <a:t>Le attività rilevanti devono essere svolte in laboratori, o strutture, situati nel </a:t>
              </a:r>
              <a:r>
                <a:rPr lang="it-IT" sz="1400" b="1" dirty="0">
                  <a:solidFill>
                    <a:schemeClr val="tx2"/>
                  </a:solidFill>
                </a:rPr>
                <a:t>territorio dello Stato italiano</a:t>
              </a:r>
              <a:r>
                <a:rPr lang="it-IT" sz="1400" dirty="0">
                  <a:solidFill>
                    <a:schemeClr val="tx2"/>
                  </a:solidFill>
                </a:rPr>
                <a:t>, in Stati appartenenti all’</a:t>
              </a:r>
              <a:r>
                <a:rPr lang="it-IT" sz="1400" b="1" dirty="0">
                  <a:solidFill>
                    <a:schemeClr val="tx2"/>
                  </a:solidFill>
                </a:rPr>
                <a:t>UE</a:t>
              </a:r>
              <a:r>
                <a:rPr lang="it-IT" sz="1400" dirty="0">
                  <a:solidFill>
                    <a:schemeClr val="tx2"/>
                  </a:solidFill>
                </a:rPr>
                <a:t>, in </a:t>
              </a:r>
              <a:r>
                <a:rPr lang="it-IT" sz="1400" b="1" dirty="0">
                  <a:solidFill>
                    <a:schemeClr val="tx2"/>
                  </a:solidFill>
                </a:rPr>
                <a:t>Stati aderenti allo Spazio economico europeo </a:t>
              </a:r>
              <a:r>
                <a:rPr lang="it-IT" sz="1400" dirty="0">
                  <a:solidFill>
                    <a:schemeClr val="tx2"/>
                  </a:solidFill>
                </a:rPr>
                <a:t>con i quali l'Italia abbia stipulato un accordo che assicuri un effettivo scambio di informazioni, ovvero in Paesi che consentano un adeguato scambio di informazioni ai sensi del DM 4.9.96.</a:t>
              </a:r>
            </a:p>
            <a:p>
              <a:pPr algn="just">
                <a:spcAft>
                  <a:spcPts val="400"/>
                </a:spcAft>
              </a:pPr>
              <a:r>
                <a:rPr lang="it-IT" sz="1400" dirty="0">
                  <a:solidFill>
                    <a:schemeClr val="tx2"/>
                  </a:solidFill>
                </a:rPr>
                <a:t>Qualora le attività rilevanti siano svolte da un commissionario, quest'ultimo, nonché qualsiasi eventuale sub-commissionario, deve essere fiscalmente residente nei suddetti Stati.</a:t>
              </a:r>
            </a:p>
          </p:txBody>
        </p:sp>
      </p:grpSp>
      <p:graphicFrame>
        <p:nvGraphicFramePr>
          <p:cNvPr id="14" name="Diagramma 13">
            <a:extLst>
              <a:ext uri="{FF2B5EF4-FFF2-40B4-BE49-F238E27FC236}">
                <a16:creationId xmlns:a16="http://schemas.microsoft.com/office/drawing/2014/main" id="{ABE75F0B-C0DE-44A4-0CE1-3F48CDF627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3851280"/>
              </p:ext>
            </p:extLst>
          </p:nvPr>
        </p:nvGraphicFramePr>
        <p:xfrm>
          <a:off x="1507704" y="3293706"/>
          <a:ext cx="9176591" cy="2789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069C582A-B467-3D3D-A0DC-527A7D644350}"/>
              </a:ext>
            </a:extLst>
          </p:cNvPr>
          <p:cNvSpPr txBox="1"/>
          <p:nvPr/>
        </p:nvSpPr>
        <p:spPr>
          <a:xfrm>
            <a:off x="993776" y="2620605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>
                  <a:shade val="30000"/>
                  <a:satMod val="115000"/>
                </a:srgbClr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rgbClr val="00338D">
                  <a:shade val="100000"/>
                  <a:satMod val="115000"/>
                </a:srgb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lvl="0"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OPZIONE PER LA SUPERDEDUZIONE</a:t>
            </a:r>
          </a:p>
        </p:txBody>
      </p:sp>
    </p:spTree>
    <p:extLst>
      <p:ext uri="{BB962C8B-B14F-4D97-AF65-F5344CB8AC3E}">
        <p14:creationId xmlns:p14="http://schemas.microsoft.com/office/powerpoint/2010/main" val="3239728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1. L’evoluzione normativa del Patent Box: dal reddito ai costi</a:t>
            </a:r>
            <a:endParaRPr lang="en-GB" sz="4000" dirty="0"/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0599EDF0-DE06-7E6F-4238-5C7DF4D2F4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7439095"/>
              </p:ext>
            </p:extLst>
          </p:nvPr>
        </p:nvGraphicFramePr>
        <p:xfrm>
          <a:off x="995365" y="2024740"/>
          <a:ext cx="10204449" cy="3104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C6D87EFE-B45F-28A8-6527-1C3DFA8F4780}"/>
              </a:ext>
            </a:extLst>
          </p:cNvPr>
          <p:cNvSpPr txBox="1"/>
          <p:nvPr/>
        </p:nvSpPr>
        <p:spPr>
          <a:xfrm>
            <a:off x="967711" y="1860182"/>
            <a:ext cx="10108064" cy="329116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spcAft>
                <a:spcPts val="400"/>
              </a:spcAft>
            </a:pPr>
            <a:r>
              <a:rPr lang="it-IT" sz="1400" dirty="0">
                <a:solidFill>
                  <a:srgbClr val="002D7F"/>
                </a:solidFill>
              </a:rPr>
              <a:t>Ai fini dell'agevolazione rilevano (provv. Agenzia delle Entrate 24.2.2023 n. 52642):</a:t>
            </a:r>
          </a:p>
        </p:txBody>
      </p:sp>
      <p:pic>
        <p:nvPicPr>
          <p:cNvPr id="6" name="Elemento grafico 5" descr="Badge con riempimento a tinta unita">
            <a:extLst>
              <a:ext uri="{FF2B5EF4-FFF2-40B4-BE49-F238E27FC236}">
                <a16:creationId xmlns:a16="http://schemas.microsoft.com/office/drawing/2014/main" id="{9A158827-1B32-095F-5C4E-F4C2D3D4ADB3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19531" y="3018713"/>
            <a:ext cx="432000" cy="396000"/>
          </a:xfrm>
          <a:prstGeom prst="rect">
            <a:avLst/>
          </a:prstGeom>
        </p:spPr>
      </p:pic>
      <p:pic>
        <p:nvPicPr>
          <p:cNvPr id="7" name="Elemento grafico 6" descr="Badge 3 con riempimento a tinta unita">
            <a:extLst>
              <a:ext uri="{FF2B5EF4-FFF2-40B4-BE49-F238E27FC236}">
                <a16:creationId xmlns:a16="http://schemas.microsoft.com/office/drawing/2014/main" id="{726BC489-0DFD-C4F5-6488-858F3D9DB7C8}"/>
              </a:ext>
            </a:extLst>
          </p:cNvPr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414643" y="3748214"/>
            <a:ext cx="432000" cy="396000"/>
          </a:xfrm>
          <a:prstGeom prst="rect">
            <a:avLst/>
          </a:prstGeom>
        </p:spPr>
      </p:pic>
      <p:pic>
        <p:nvPicPr>
          <p:cNvPr id="8" name="Elemento grafico 7" descr="Badge 1 con riempimento a tinta unita">
            <a:extLst>
              <a:ext uri="{FF2B5EF4-FFF2-40B4-BE49-F238E27FC236}">
                <a16:creationId xmlns:a16="http://schemas.microsoft.com/office/drawing/2014/main" id="{7364491B-828C-D3CA-A84A-B44463D0F8BD}"/>
              </a:ext>
            </a:extLst>
          </p:cNvPr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49850" y="2301070"/>
            <a:ext cx="432000" cy="396000"/>
          </a:xfrm>
          <a:prstGeom prst="rect">
            <a:avLst/>
          </a:prstGeom>
        </p:spPr>
      </p:pic>
      <p:pic>
        <p:nvPicPr>
          <p:cNvPr id="9" name="Elemento grafico 8" descr="Badge 4 con riempimento a tinta unita">
            <a:extLst>
              <a:ext uri="{FF2B5EF4-FFF2-40B4-BE49-F238E27FC236}">
                <a16:creationId xmlns:a16="http://schemas.microsoft.com/office/drawing/2014/main" id="{6A0869CC-7729-D285-3BA5-3AB48B028F09}"/>
              </a:ext>
            </a:extLst>
          </p:cNvPr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40893" y="4463913"/>
            <a:ext cx="432000" cy="396000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DCA1E38-DED4-EE73-33B0-FF45F68B5445}"/>
              </a:ext>
            </a:extLst>
          </p:cNvPr>
          <p:cNvSpPr txBox="1"/>
          <p:nvPr/>
        </p:nvSpPr>
        <p:spPr>
          <a:xfrm>
            <a:off x="967711" y="5313271"/>
            <a:ext cx="10176796" cy="670498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just">
              <a:spcAft>
                <a:spcPts val="400"/>
              </a:spcAft>
            </a:pPr>
            <a:r>
              <a:rPr lang="it-IT" sz="1400" dirty="0">
                <a:solidFill>
                  <a:srgbClr val="002D7F"/>
                </a:solidFill>
              </a:rPr>
              <a:t>Sono ricomprese tra le attività rilevanti anche quelle svolte dall'investitore mediante </a:t>
            </a:r>
            <a:r>
              <a:rPr lang="it-IT" sz="1400" b="1" dirty="0">
                <a:solidFill>
                  <a:srgbClr val="002D7F"/>
                </a:solidFill>
              </a:rPr>
              <a:t>contratti di ricerca stipulati con università, enti di ricerca e organismi equiparati,</a:t>
            </a:r>
            <a:r>
              <a:rPr lang="it-IT" sz="1400" dirty="0">
                <a:solidFill>
                  <a:srgbClr val="002D7F"/>
                </a:solidFill>
              </a:rPr>
              <a:t> nonché con società diverse da quelle che, direttamente o indirettamente, controllano l'impresa, ne sono controllate o sono controllate dalla stessa società che controlla l'impresa.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5F25755-1718-69A3-1F7C-6216A63D1693}"/>
              </a:ext>
            </a:extLst>
          </p:cNvPr>
          <p:cNvSpPr txBox="1"/>
          <p:nvPr/>
        </p:nvSpPr>
        <p:spPr>
          <a:xfrm>
            <a:off x="975873" y="1147839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>
                  <a:shade val="30000"/>
                  <a:satMod val="115000"/>
                </a:srgbClr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rgbClr val="00338D">
                  <a:shade val="100000"/>
                  <a:satMod val="115000"/>
                </a:srgb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lvl="0"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LE ATTIVITA’ RILEVANTI</a:t>
            </a:r>
          </a:p>
        </p:txBody>
      </p:sp>
    </p:spTree>
    <p:extLst>
      <p:ext uri="{BB962C8B-B14F-4D97-AF65-F5344CB8AC3E}">
        <p14:creationId xmlns:p14="http://schemas.microsoft.com/office/powerpoint/2010/main" val="2465880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100DB93B-04E8-4533-9329-60444D79905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1012365" y="1489488"/>
            <a:ext cx="4967685" cy="1440000"/>
          </a:xfrm>
        </p:spPr>
        <p:txBody>
          <a:bodyPr/>
          <a:lstStyle/>
          <a:p>
            <a:pPr algn="ctr"/>
            <a:r>
              <a:rPr lang="it-IT" sz="1400" dirty="0">
                <a:solidFill>
                  <a:srgbClr val="00338D"/>
                </a:solidFill>
              </a:rPr>
              <a:t>Personale</a:t>
            </a:r>
            <a:r>
              <a:rPr lang="it-IT" sz="1400" b="0" dirty="0">
                <a:solidFill>
                  <a:srgbClr val="00338D"/>
                </a:solidFill>
              </a:rPr>
              <a:t> titolare di rapporto di lavoro subordinato o di lavoro autonomo o altro rapporto diverso dal lavoro subordinato, direttamente impiegato nello svolgimento delle attività rilevanti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CD37566-61CD-4703-8C91-AF0E69A46157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1279" y="1489488"/>
            <a:ext cx="4970724" cy="1440000"/>
          </a:xfrm>
        </p:spPr>
        <p:txBody>
          <a:bodyPr/>
          <a:lstStyle/>
          <a:p>
            <a:pPr algn="ctr"/>
            <a:endParaRPr lang="it-IT" sz="1400" dirty="0">
              <a:solidFill>
                <a:srgbClr val="00338D"/>
              </a:solidFill>
            </a:endParaRPr>
          </a:p>
          <a:p>
            <a:pPr algn="ctr"/>
            <a:r>
              <a:rPr lang="it-IT" sz="1400" dirty="0">
                <a:solidFill>
                  <a:srgbClr val="00338D"/>
                </a:solidFill>
              </a:rPr>
              <a:t>Servizi di consulenza </a:t>
            </a:r>
            <a:r>
              <a:rPr lang="it-IT" sz="1400" b="0" dirty="0">
                <a:solidFill>
                  <a:srgbClr val="00338D"/>
                </a:solidFill>
              </a:rPr>
              <a:t>inerenti esclusivamente alle attività rilevanti e per materiali, forniture impiegati nelle attività rilevanti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B49FB0F-EE15-48ED-AF04-B426684451A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83364" y="2413910"/>
            <a:ext cx="3049649" cy="1669588"/>
          </a:xfrm>
          <a:solidFill>
            <a:srgbClr val="1333A6"/>
          </a:solidFill>
        </p:spPr>
        <p:txBody>
          <a:bodyPr/>
          <a:lstStyle/>
          <a:p>
            <a:r>
              <a:rPr lang="it-IT" sz="2000" dirty="0"/>
              <a:t>Sono considerate agevolabili le spese sostenute per …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D9F26AF9-FF0E-4E6A-A364-0D1AC6F373F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1012365" y="3544745"/>
            <a:ext cx="4967685" cy="1440000"/>
          </a:xfrm>
        </p:spPr>
        <p:txBody>
          <a:bodyPr/>
          <a:lstStyle/>
          <a:p>
            <a:pPr algn="ctr"/>
            <a:r>
              <a:rPr lang="it-IT" sz="1400" dirty="0">
                <a:solidFill>
                  <a:srgbClr val="00338D"/>
                </a:solidFill>
              </a:rPr>
              <a:t>Quote di ammortamento</a:t>
            </a:r>
            <a:r>
              <a:rPr lang="it-IT" sz="1400" b="0" dirty="0">
                <a:solidFill>
                  <a:srgbClr val="00338D"/>
                </a:solidFill>
              </a:rPr>
              <a:t>, quota capitale dei canoni di locazione finanziaria e altre spese relative ai beni mobili strumentali e ai beni immateriali utilizzati nello svolgimento delle attività rilevanti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E79D3439-A014-4FFF-B819-215ABEC4690D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6241279" y="3544745"/>
            <a:ext cx="4970724" cy="1440000"/>
          </a:xfrm>
        </p:spPr>
        <p:txBody>
          <a:bodyPr/>
          <a:lstStyle/>
          <a:p>
            <a:pPr algn="ctr"/>
            <a:r>
              <a:rPr lang="it-IT" sz="1400" b="0" dirty="0">
                <a:solidFill>
                  <a:srgbClr val="00338D"/>
                </a:solidFill>
              </a:rPr>
              <a:t>mantenimento dei </a:t>
            </a:r>
            <a:r>
              <a:rPr lang="it-IT" sz="1400" dirty="0">
                <a:solidFill>
                  <a:srgbClr val="00338D"/>
                </a:solidFill>
              </a:rPr>
              <a:t>diritti su beni </a:t>
            </a:r>
            <a:r>
              <a:rPr lang="it-IT" sz="1400" b="0" dirty="0">
                <a:solidFill>
                  <a:srgbClr val="00338D"/>
                </a:solidFill>
              </a:rPr>
              <a:t>immateriali agevolati, al </a:t>
            </a:r>
            <a:r>
              <a:rPr lang="it-IT" sz="1400" dirty="0">
                <a:solidFill>
                  <a:srgbClr val="00338D"/>
                </a:solidFill>
              </a:rPr>
              <a:t>rinnovo</a:t>
            </a:r>
            <a:r>
              <a:rPr lang="it-IT" sz="1400" b="0" dirty="0">
                <a:solidFill>
                  <a:srgbClr val="00338D"/>
                </a:solidFill>
              </a:rPr>
              <a:t> degli stessi, alla </a:t>
            </a:r>
            <a:r>
              <a:rPr lang="it-IT" sz="1400" dirty="0">
                <a:solidFill>
                  <a:srgbClr val="00338D"/>
                </a:solidFill>
              </a:rPr>
              <a:t>protezione</a:t>
            </a:r>
            <a:r>
              <a:rPr lang="it-IT" sz="1400" b="0" dirty="0">
                <a:solidFill>
                  <a:srgbClr val="00338D"/>
                </a:solidFill>
              </a:rPr>
              <a:t>, alle attività di </a:t>
            </a:r>
            <a:r>
              <a:rPr lang="it-IT" sz="1400" dirty="0">
                <a:solidFill>
                  <a:srgbClr val="00338D"/>
                </a:solidFill>
              </a:rPr>
              <a:t>prevenzione della contraffazione </a:t>
            </a:r>
            <a:r>
              <a:rPr lang="it-IT" sz="1400" b="0" dirty="0">
                <a:solidFill>
                  <a:srgbClr val="00338D"/>
                </a:solidFill>
              </a:rPr>
              <a:t>e alla gestione dei contenziosi</a:t>
            </a:r>
          </a:p>
        </p:txBody>
      </p:sp>
      <p:sp>
        <p:nvSpPr>
          <p:cNvPr id="5" name="Title 9">
            <a:extLst>
              <a:ext uri="{FF2B5EF4-FFF2-40B4-BE49-F238E27FC236}">
                <a16:creationId xmlns:a16="http://schemas.microsoft.com/office/drawing/2014/main" id="{76818DD1-617A-5C4E-7FD3-D08B941F6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1. L’evoluzione normativa del Patent Box: dal reddito ai costi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7D399FE7-A1B0-ED7C-C96F-5956A9C82E41}"/>
              </a:ext>
            </a:extLst>
          </p:cNvPr>
          <p:cNvSpPr txBox="1"/>
          <p:nvPr/>
        </p:nvSpPr>
        <p:spPr>
          <a:xfrm>
            <a:off x="995364" y="5229645"/>
            <a:ext cx="10204450" cy="489198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just">
              <a:spcBef>
                <a:spcPts val="300"/>
              </a:spcBef>
              <a:spcAft>
                <a:spcPts val="3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it-IT" sz="1400" dirty="0">
                <a:solidFill>
                  <a:srgbClr val="00338D"/>
                </a:solidFill>
              </a:rPr>
              <a:t>Le spese oggetto di agevolazione rilevano nel loro ammontare fiscalmente deducibile e sono imputate, ai fini del calcolo della maggiorazione del 110%, a ciascun periodo di imposta, indipendentemente dai regimi contabili e dai principi contabili adottati dall'impresa.</a:t>
            </a:r>
          </a:p>
        </p:txBody>
      </p:sp>
      <p:grpSp>
        <p:nvGrpSpPr>
          <p:cNvPr id="40" name="Group 424">
            <a:extLst>
              <a:ext uri="{FF2B5EF4-FFF2-40B4-BE49-F238E27FC236}">
                <a16:creationId xmlns:a16="http://schemas.microsoft.com/office/drawing/2014/main" id="{C70A63F0-6F22-EB02-9B25-23F93437A921}"/>
              </a:ext>
            </a:extLst>
          </p:cNvPr>
          <p:cNvGrpSpPr/>
          <p:nvPr/>
        </p:nvGrpSpPr>
        <p:grpSpPr>
          <a:xfrm>
            <a:off x="5073813" y="1571347"/>
            <a:ext cx="540000" cy="540000"/>
            <a:chOff x="5975350" y="2635250"/>
            <a:chExt cx="633413" cy="635000"/>
          </a:xfrm>
          <a:solidFill>
            <a:srgbClr val="1333A6"/>
          </a:solidFill>
        </p:grpSpPr>
        <p:sp>
          <p:nvSpPr>
            <p:cNvPr id="44" name="Oval 248">
              <a:extLst>
                <a:ext uri="{FF2B5EF4-FFF2-40B4-BE49-F238E27FC236}">
                  <a16:creationId xmlns:a16="http://schemas.microsoft.com/office/drawing/2014/main" id="{AC43F99A-5B5D-EDC5-CD72-77E00CFEA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7150" y="2794000"/>
              <a:ext cx="68263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Oval 249">
              <a:extLst>
                <a:ext uri="{FF2B5EF4-FFF2-40B4-BE49-F238E27FC236}">
                  <a16:creationId xmlns:a16="http://schemas.microsoft.com/office/drawing/2014/main" id="{E10FE057-615D-1CD4-B14D-64F997F3F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8700" y="2794000"/>
              <a:ext cx="66675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Oval 250">
              <a:extLst>
                <a:ext uri="{FF2B5EF4-FFF2-40B4-BE49-F238E27FC236}">
                  <a16:creationId xmlns:a16="http://schemas.microsoft.com/office/drawing/2014/main" id="{2547327A-0EC9-DB88-BE9F-3303BBC1B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3925" y="2952750"/>
              <a:ext cx="44450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251">
              <a:extLst>
                <a:ext uri="{FF2B5EF4-FFF2-40B4-BE49-F238E27FC236}">
                  <a16:creationId xmlns:a16="http://schemas.microsoft.com/office/drawing/2014/main" id="{BCEFDB9F-BA54-696C-EA42-49EC8ACEE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0" y="3009900"/>
              <a:ext cx="101600" cy="260350"/>
            </a:xfrm>
            <a:custGeom>
              <a:avLst/>
              <a:gdLst>
                <a:gd name="T0" fmla="*/ 25 w 32"/>
                <a:gd name="T1" fmla="*/ 0 h 82"/>
                <a:gd name="T2" fmla="*/ 21 w 32"/>
                <a:gd name="T3" fmla="*/ 0 h 82"/>
                <a:gd name="T4" fmla="*/ 16 w 32"/>
                <a:gd name="T5" fmla="*/ 14 h 82"/>
                <a:gd name="T6" fmla="*/ 11 w 32"/>
                <a:gd name="T7" fmla="*/ 0 h 82"/>
                <a:gd name="T8" fmla="*/ 7 w 32"/>
                <a:gd name="T9" fmla="*/ 0 h 82"/>
                <a:gd name="T10" fmla="*/ 0 w 32"/>
                <a:gd name="T11" fmla="*/ 5 h 82"/>
                <a:gd name="T12" fmla="*/ 0 w 32"/>
                <a:gd name="T13" fmla="*/ 39 h 82"/>
                <a:gd name="T14" fmla="*/ 7 w 32"/>
                <a:gd name="T15" fmla="*/ 39 h 82"/>
                <a:gd name="T16" fmla="*/ 11 w 32"/>
                <a:gd name="T17" fmla="*/ 82 h 82"/>
                <a:gd name="T18" fmla="*/ 21 w 32"/>
                <a:gd name="T19" fmla="*/ 82 h 82"/>
                <a:gd name="T20" fmla="*/ 25 w 32"/>
                <a:gd name="T21" fmla="*/ 39 h 82"/>
                <a:gd name="T22" fmla="*/ 32 w 32"/>
                <a:gd name="T23" fmla="*/ 39 h 82"/>
                <a:gd name="T24" fmla="*/ 32 w 32"/>
                <a:gd name="T25" fmla="*/ 21 h 82"/>
                <a:gd name="T26" fmla="*/ 25 w 32"/>
                <a:gd name="T27" fmla="*/ 21 h 82"/>
                <a:gd name="T28" fmla="*/ 25 w 32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82">
                  <a:moveTo>
                    <a:pt x="25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1"/>
                    <a:pt x="0" y="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5" y="21"/>
                    <a:pt x="25" y="21"/>
                    <a:pt x="25" y="21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Oval 252">
              <a:extLst>
                <a:ext uri="{FF2B5EF4-FFF2-40B4-BE49-F238E27FC236}">
                  <a16:creationId xmlns:a16="http://schemas.microsoft.com/office/drawing/2014/main" id="{A9631443-D331-065B-7544-BF452B77E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5738" y="2952750"/>
              <a:ext cx="44450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253">
              <a:extLst>
                <a:ext uri="{FF2B5EF4-FFF2-40B4-BE49-F238E27FC236}">
                  <a16:creationId xmlns:a16="http://schemas.microsoft.com/office/drawing/2014/main" id="{EFB4C9F0-862E-4C07-F543-AC98A9734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63" y="3009900"/>
              <a:ext cx="101600" cy="260350"/>
            </a:xfrm>
            <a:custGeom>
              <a:avLst/>
              <a:gdLst>
                <a:gd name="T0" fmla="*/ 25 w 32"/>
                <a:gd name="T1" fmla="*/ 0 h 82"/>
                <a:gd name="T2" fmla="*/ 21 w 32"/>
                <a:gd name="T3" fmla="*/ 0 h 82"/>
                <a:gd name="T4" fmla="*/ 16 w 32"/>
                <a:gd name="T5" fmla="*/ 14 h 82"/>
                <a:gd name="T6" fmla="*/ 10 w 32"/>
                <a:gd name="T7" fmla="*/ 0 h 82"/>
                <a:gd name="T8" fmla="*/ 7 w 32"/>
                <a:gd name="T9" fmla="*/ 0 h 82"/>
                <a:gd name="T10" fmla="*/ 7 w 32"/>
                <a:gd name="T11" fmla="*/ 21 h 82"/>
                <a:gd name="T12" fmla="*/ 0 w 32"/>
                <a:gd name="T13" fmla="*/ 21 h 82"/>
                <a:gd name="T14" fmla="*/ 0 w 32"/>
                <a:gd name="T15" fmla="*/ 39 h 82"/>
                <a:gd name="T16" fmla="*/ 7 w 32"/>
                <a:gd name="T17" fmla="*/ 39 h 82"/>
                <a:gd name="T18" fmla="*/ 10 w 32"/>
                <a:gd name="T19" fmla="*/ 82 h 82"/>
                <a:gd name="T20" fmla="*/ 21 w 32"/>
                <a:gd name="T21" fmla="*/ 82 h 82"/>
                <a:gd name="T22" fmla="*/ 25 w 32"/>
                <a:gd name="T23" fmla="*/ 39 h 82"/>
                <a:gd name="T24" fmla="*/ 32 w 32"/>
                <a:gd name="T25" fmla="*/ 39 h 82"/>
                <a:gd name="T26" fmla="*/ 32 w 32"/>
                <a:gd name="T27" fmla="*/ 5 h 82"/>
                <a:gd name="T28" fmla="*/ 25 w 32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82">
                  <a:moveTo>
                    <a:pt x="25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1"/>
                    <a:pt x="2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254">
              <a:extLst>
                <a:ext uri="{FF2B5EF4-FFF2-40B4-BE49-F238E27FC236}">
                  <a16:creationId xmlns:a16="http://schemas.microsoft.com/office/drawing/2014/main" id="{8A9F8FE8-FDA3-B49F-1AAB-7F47ED0E6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2225" y="2873375"/>
              <a:ext cx="144463" cy="396875"/>
            </a:xfrm>
            <a:custGeom>
              <a:avLst/>
              <a:gdLst>
                <a:gd name="T0" fmla="*/ 46 w 46"/>
                <a:gd name="T1" fmla="*/ 10 h 125"/>
                <a:gd name="T2" fmla="*/ 36 w 46"/>
                <a:gd name="T3" fmla="*/ 0 h 125"/>
                <a:gd name="T4" fmla="*/ 30 w 46"/>
                <a:gd name="T5" fmla="*/ 0 h 125"/>
                <a:gd name="T6" fmla="*/ 22 w 46"/>
                <a:gd name="T7" fmla="*/ 22 h 125"/>
                <a:gd name="T8" fmla="*/ 14 w 46"/>
                <a:gd name="T9" fmla="*/ 0 h 125"/>
                <a:gd name="T10" fmla="*/ 11 w 46"/>
                <a:gd name="T11" fmla="*/ 0 h 125"/>
                <a:gd name="T12" fmla="*/ 11 w 46"/>
                <a:gd name="T13" fmla="*/ 43 h 125"/>
                <a:gd name="T14" fmla="*/ 0 w 46"/>
                <a:gd name="T15" fmla="*/ 43 h 125"/>
                <a:gd name="T16" fmla="*/ 0 w 46"/>
                <a:gd name="T17" fmla="*/ 61 h 125"/>
                <a:gd name="T18" fmla="*/ 9 w 46"/>
                <a:gd name="T19" fmla="*/ 61 h 125"/>
                <a:gd name="T20" fmla="*/ 14 w 46"/>
                <a:gd name="T21" fmla="*/ 125 h 125"/>
                <a:gd name="T22" fmla="*/ 30 w 46"/>
                <a:gd name="T23" fmla="*/ 125 h 125"/>
                <a:gd name="T24" fmla="*/ 36 w 46"/>
                <a:gd name="T25" fmla="*/ 61 h 125"/>
                <a:gd name="T26" fmla="*/ 46 w 46"/>
                <a:gd name="T27" fmla="*/ 61 h 125"/>
                <a:gd name="T28" fmla="*/ 46 w 46"/>
                <a:gd name="T29" fmla="*/ 1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125">
                  <a:moveTo>
                    <a:pt x="46" y="10"/>
                  </a:moveTo>
                  <a:cubicBezTo>
                    <a:pt x="46" y="4"/>
                    <a:pt x="41" y="0"/>
                    <a:pt x="3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46" y="61"/>
                    <a:pt x="46" y="61"/>
                    <a:pt x="46" y="61"/>
                  </a:cubicBezTo>
                  <a:lnTo>
                    <a:pt x="4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Oval 255">
              <a:extLst>
                <a:ext uri="{FF2B5EF4-FFF2-40B4-BE49-F238E27FC236}">
                  <a16:creationId xmlns:a16="http://schemas.microsoft.com/office/drawing/2014/main" id="{C1C76FD2-7CC1-3521-2C12-3810210D5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400" y="2635250"/>
              <a:ext cx="88900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256">
              <a:extLst>
                <a:ext uri="{FF2B5EF4-FFF2-40B4-BE49-F238E27FC236}">
                  <a16:creationId xmlns:a16="http://schemas.microsoft.com/office/drawing/2014/main" id="{2D1BEDBF-82CC-A29E-37CC-0D79B57F6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0" y="2736850"/>
              <a:ext cx="203200" cy="533400"/>
            </a:xfrm>
            <a:custGeom>
              <a:avLst/>
              <a:gdLst>
                <a:gd name="T0" fmla="*/ 64 w 64"/>
                <a:gd name="T1" fmla="*/ 15 h 168"/>
                <a:gd name="T2" fmla="*/ 50 w 64"/>
                <a:gd name="T3" fmla="*/ 0 h 168"/>
                <a:gd name="T4" fmla="*/ 43 w 64"/>
                <a:gd name="T5" fmla="*/ 0 h 168"/>
                <a:gd name="T6" fmla="*/ 32 w 64"/>
                <a:gd name="T7" fmla="*/ 29 h 168"/>
                <a:gd name="T8" fmla="*/ 21 w 64"/>
                <a:gd name="T9" fmla="*/ 0 h 168"/>
                <a:gd name="T10" fmla="*/ 14 w 64"/>
                <a:gd name="T11" fmla="*/ 0 h 168"/>
                <a:gd name="T12" fmla="*/ 0 w 64"/>
                <a:gd name="T13" fmla="*/ 15 h 168"/>
                <a:gd name="T14" fmla="*/ 0 w 64"/>
                <a:gd name="T15" fmla="*/ 82 h 168"/>
                <a:gd name="T16" fmla="*/ 14 w 64"/>
                <a:gd name="T17" fmla="*/ 82 h 168"/>
                <a:gd name="T18" fmla="*/ 21 w 64"/>
                <a:gd name="T19" fmla="*/ 168 h 168"/>
                <a:gd name="T20" fmla="*/ 43 w 64"/>
                <a:gd name="T21" fmla="*/ 168 h 168"/>
                <a:gd name="T22" fmla="*/ 50 w 64"/>
                <a:gd name="T23" fmla="*/ 82 h 168"/>
                <a:gd name="T24" fmla="*/ 64 w 64"/>
                <a:gd name="T25" fmla="*/ 82 h 168"/>
                <a:gd name="T26" fmla="*/ 64 w 64"/>
                <a:gd name="T27" fmla="*/ 1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68">
                  <a:moveTo>
                    <a:pt x="64" y="15"/>
                  </a:moveTo>
                  <a:cubicBezTo>
                    <a:pt x="64" y="7"/>
                    <a:pt x="58" y="0"/>
                    <a:pt x="5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43" y="168"/>
                    <a:pt x="43" y="168"/>
                    <a:pt x="43" y="168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64" y="82"/>
                    <a:pt x="64" y="82"/>
                    <a:pt x="64" y="82"/>
                  </a:cubicBezTo>
                  <a:lnTo>
                    <a:pt x="6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257">
              <a:extLst>
                <a:ext uri="{FF2B5EF4-FFF2-40B4-BE49-F238E27FC236}">
                  <a16:creationId xmlns:a16="http://schemas.microsoft.com/office/drawing/2014/main" id="{DCBB2B26-CC75-04F9-5098-DF0C39BAA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4250" y="2873375"/>
              <a:ext cx="149225" cy="396875"/>
            </a:xfrm>
            <a:custGeom>
              <a:avLst/>
              <a:gdLst>
                <a:gd name="T0" fmla="*/ 36 w 47"/>
                <a:gd name="T1" fmla="*/ 0 h 125"/>
                <a:gd name="T2" fmla="*/ 33 w 47"/>
                <a:gd name="T3" fmla="*/ 0 h 125"/>
                <a:gd name="T4" fmla="*/ 24 w 47"/>
                <a:gd name="T5" fmla="*/ 22 h 125"/>
                <a:gd name="T6" fmla="*/ 16 w 47"/>
                <a:gd name="T7" fmla="*/ 0 h 125"/>
                <a:gd name="T8" fmla="*/ 11 w 47"/>
                <a:gd name="T9" fmla="*/ 0 h 125"/>
                <a:gd name="T10" fmla="*/ 0 w 47"/>
                <a:gd name="T11" fmla="*/ 10 h 125"/>
                <a:gd name="T12" fmla="*/ 0 w 47"/>
                <a:gd name="T13" fmla="*/ 61 h 125"/>
                <a:gd name="T14" fmla="*/ 11 w 47"/>
                <a:gd name="T15" fmla="*/ 61 h 125"/>
                <a:gd name="T16" fmla="*/ 16 w 47"/>
                <a:gd name="T17" fmla="*/ 125 h 125"/>
                <a:gd name="T18" fmla="*/ 33 w 47"/>
                <a:gd name="T19" fmla="*/ 125 h 125"/>
                <a:gd name="T20" fmla="*/ 38 w 47"/>
                <a:gd name="T21" fmla="*/ 61 h 125"/>
                <a:gd name="T22" fmla="*/ 47 w 47"/>
                <a:gd name="T23" fmla="*/ 61 h 125"/>
                <a:gd name="T24" fmla="*/ 47 w 47"/>
                <a:gd name="T25" fmla="*/ 43 h 125"/>
                <a:gd name="T26" fmla="*/ 36 w 47"/>
                <a:gd name="T27" fmla="*/ 43 h 125"/>
                <a:gd name="T28" fmla="*/ 36 w 47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125">
                  <a:moveTo>
                    <a:pt x="3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36" y="43"/>
                    <a:pt x="36" y="43"/>
                    <a:pt x="36" y="43"/>
                  </a:cubicBez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56" name="Group 310">
            <a:extLst>
              <a:ext uri="{FF2B5EF4-FFF2-40B4-BE49-F238E27FC236}">
                <a16:creationId xmlns:a16="http://schemas.microsoft.com/office/drawing/2014/main" id="{60EDCCFC-4A3D-5F19-769A-D3D8195DAEBA}"/>
              </a:ext>
            </a:extLst>
          </p:cNvPr>
          <p:cNvGrpSpPr/>
          <p:nvPr/>
        </p:nvGrpSpPr>
        <p:grpSpPr>
          <a:xfrm>
            <a:off x="6476140" y="4378198"/>
            <a:ext cx="540000" cy="540000"/>
            <a:chOff x="7064371" y="3193652"/>
            <a:chExt cx="558800" cy="692150"/>
          </a:xfrm>
          <a:solidFill>
            <a:srgbClr val="1333A6"/>
          </a:solidFill>
        </p:grpSpPr>
        <p:sp>
          <p:nvSpPr>
            <p:cNvPr id="57" name="Freeform 14">
              <a:extLst>
                <a:ext uri="{FF2B5EF4-FFF2-40B4-BE49-F238E27FC236}">
                  <a16:creationId xmlns:a16="http://schemas.microsoft.com/office/drawing/2014/main" id="{989C007D-41C7-8B1D-5B3E-6901D296C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5996" y="3620690"/>
              <a:ext cx="117475" cy="114300"/>
            </a:xfrm>
            <a:custGeom>
              <a:avLst/>
              <a:gdLst>
                <a:gd name="T0" fmla="*/ 36 w 74"/>
                <a:gd name="T1" fmla="*/ 72 h 72"/>
                <a:gd name="T2" fmla="*/ 36 w 74"/>
                <a:gd name="T3" fmla="*/ 72 h 72"/>
                <a:gd name="T4" fmla="*/ 43 w 74"/>
                <a:gd name="T5" fmla="*/ 72 h 72"/>
                <a:gd name="T6" fmla="*/ 50 w 74"/>
                <a:gd name="T7" fmla="*/ 69 h 72"/>
                <a:gd name="T8" fmla="*/ 57 w 74"/>
                <a:gd name="T9" fmla="*/ 65 h 72"/>
                <a:gd name="T10" fmla="*/ 62 w 74"/>
                <a:gd name="T11" fmla="*/ 60 h 72"/>
                <a:gd name="T12" fmla="*/ 67 w 74"/>
                <a:gd name="T13" fmla="*/ 55 h 72"/>
                <a:gd name="T14" fmla="*/ 69 w 74"/>
                <a:gd name="T15" fmla="*/ 50 h 72"/>
                <a:gd name="T16" fmla="*/ 72 w 74"/>
                <a:gd name="T17" fmla="*/ 43 h 72"/>
                <a:gd name="T18" fmla="*/ 74 w 74"/>
                <a:gd name="T19" fmla="*/ 36 h 72"/>
                <a:gd name="T20" fmla="*/ 72 w 74"/>
                <a:gd name="T21" fmla="*/ 29 h 72"/>
                <a:gd name="T22" fmla="*/ 69 w 74"/>
                <a:gd name="T23" fmla="*/ 22 h 72"/>
                <a:gd name="T24" fmla="*/ 67 w 74"/>
                <a:gd name="T25" fmla="*/ 17 h 72"/>
                <a:gd name="T26" fmla="*/ 62 w 74"/>
                <a:gd name="T27" fmla="*/ 10 h 72"/>
                <a:gd name="T28" fmla="*/ 57 w 74"/>
                <a:gd name="T29" fmla="*/ 5 h 72"/>
                <a:gd name="T30" fmla="*/ 50 w 74"/>
                <a:gd name="T31" fmla="*/ 3 h 72"/>
                <a:gd name="T32" fmla="*/ 43 w 74"/>
                <a:gd name="T33" fmla="*/ 0 h 72"/>
                <a:gd name="T34" fmla="*/ 36 w 74"/>
                <a:gd name="T35" fmla="*/ 0 h 72"/>
                <a:gd name="T36" fmla="*/ 29 w 74"/>
                <a:gd name="T37" fmla="*/ 0 h 72"/>
                <a:gd name="T38" fmla="*/ 22 w 74"/>
                <a:gd name="T39" fmla="*/ 3 h 72"/>
                <a:gd name="T40" fmla="*/ 17 w 74"/>
                <a:gd name="T41" fmla="*/ 5 h 72"/>
                <a:gd name="T42" fmla="*/ 12 w 74"/>
                <a:gd name="T43" fmla="*/ 10 h 72"/>
                <a:gd name="T44" fmla="*/ 7 w 74"/>
                <a:gd name="T45" fmla="*/ 17 h 72"/>
                <a:gd name="T46" fmla="*/ 3 w 74"/>
                <a:gd name="T47" fmla="*/ 22 h 72"/>
                <a:gd name="T48" fmla="*/ 0 w 74"/>
                <a:gd name="T49" fmla="*/ 29 h 72"/>
                <a:gd name="T50" fmla="*/ 0 w 74"/>
                <a:gd name="T51" fmla="*/ 36 h 72"/>
                <a:gd name="T52" fmla="*/ 0 w 74"/>
                <a:gd name="T53" fmla="*/ 43 h 72"/>
                <a:gd name="T54" fmla="*/ 3 w 74"/>
                <a:gd name="T55" fmla="*/ 50 h 72"/>
                <a:gd name="T56" fmla="*/ 7 w 74"/>
                <a:gd name="T57" fmla="*/ 55 h 72"/>
                <a:gd name="T58" fmla="*/ 12 w 74"/>
                <a:gd name="T59" fmla="*/ 60 h 72"/>
                <a:gd name="T60" fmla="*/ 17 w 74"/>
                <a:gd name="T61" fmla="*/ 65 h 72"/>
                <a:gd name="T62" fmla="*/ 22 w 74"/>
                <a:gd name="T63" fmla="*/ 69 h 72"/>
                <a:gd name="T64" fmla="*/ 29 w 74"/>
                <a:gd name="T65" fmla="*/ 72 h 72"/>
                <a:gd name="T66" fmla="*/ 36 w 74"/>
                <a:gd name="T6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72">
                  <a:moveTo>
                    <a:pt x="36" y="72"/>
                  </a:moveTo>
                  <a:lnTo>
                    <a:pt x="36" y="72"/>
                  </a:lnTo>
                  <a:lnTo>
                    <a:pt x="43" y="72"/>
                  </a:lnTo>
                  <a:lnTo>
                    <a:pt x="50" y="69"/>
                  </a:lnTo>
                  <a:lnTo>
                    <a:pt x="57" y="65"/>
                  </a:lnTo>
                  <a:lnTo>
                    <a:pt x="62" y="60"/>
                  </a:lnTo>
                  <a:lnTo>
                    <a:pt x="67" y="55"/>
                  </a:lnTo>
                  <a:lnTo>
                    <a:pt x="69" y="50"/>
                  </a:lnTo>
                  <a:lnTo>
                    <a:pt x="72" y="43"/>
                  </a:lnTo>
                  <a:lnTo>
                    <a:pt x="74" y="36"/>
                  </a:lnTo>
                  <a:lnTo>
                    <a:pt x="72" y="29"/>
                  </a:lnTo>
                  <a:lnTo>
                    <a:pt x="69" y="22"/>
                  </a:lnTo>
                  <a:lnTo>
                    <a:pt x="67" y="17"/>
                  </a:lnTo>
                  <a:lnTo>
                    <a:pt x="62" y="10"/>
                  </a:lnTo>
                  <a:lnTo>
                    <a:pt x="57" y="5"/>
                  </a:lnTo>
                  <a:lnTo>
                    <a:pt x="50" y="3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2" y="3"/>
                  </a:lnTo>
                  <a:lnTo>
                    <a:pt x="17" y="5"/>
                  </a:lnTo>
                  <a:lnTo>
                    <a:pt x="12" y="10"/>
                  </a:lnTo>
                  <a:lnTo>
                    <a:pt x="7" y="17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3" y="50"/>
                  </a:lnTo>
                  <a:lnTo>
                    <a:pt x="7" y="55"/>
                  </a:lnTo>
                  <a:lnTo>
                    <a:pt x="12" y="60"/>
                  </a:lnTo>
                  <a:lnTo>
                    <a:pt x="17" y="65"/>
                  </a:lnTo>
                  <a:lnTo>
                    <a:pt x="22" y="69"/>
                  </a:lnTo>
                  <a:lnTo>
                    <a:pt x="29" y="72"/>
                  </a:lnTo>
                  <a:lnTo>
                    <a:pt x="3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15">
              <a:extLst>
                <a:ext uri="{FF2B5EF4-FFF2-40B4-BE49-F238E27FC236}">
                  <a16:creationId xmlns:a16="http://schemas.microsoft.com/office/drawing/2014/main" id="{B02AFD88-CB78-4835-A80A-9BB6F4DA9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0921" y="3833415"/>
              <a:ext cx="44450" cy="14288"/>
            </a:xfrm>
            <a:custGeom>
              <a:avLst/>
              <a:gdLst>
                <a:gd name="T0" fmla="*/ 14 w 28"/>
                <a:gd name="T1" fmla="*/ 2 h 9"/>
                <a:gd name="T2" fmla="*/ 14 w 28"/>
                <a:gd name="T3" fmla="*/ 2 h 9"/>
                <a:gd name="T4" fmla="*/ 9 w 28"/>
                <a:gd name="T5" fmla="*/ 2 h 9"/>
                <a:gd name="T6" fmla="*/ 4 w 28"/>
                <a:gd name="T7" fmla="*/ 0 h 9"/>
                <a:gd name="T8" fmla="*/ 0 w 28"/>
                <a:gd name="T9" fmla="*/ 9 h 9"/>
                <a:gd name="T10" fmla="*/ 28 w 28"/>
                <a:gd name="T11" fmla="*/ 9 h 9"/>
                <a:gd name="T12" fmla="*/ 23 w 28"/>
                <a:gd name="T13" fmla="*/ 0 h 9"/>
                <a:gd name="T14" fmla="*/ 19 w 28"/>
                <a:gd name="T15" fmla="*/ 2 h 9"/>
                <a:gd name="T16" fmla="*/ 14 w 28"/>
                <a:gd name="T1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9">
                  <a:moveTo>
                    <a:pt x="14" y="2"/>
                  </a:moveTo>
                  <a:lnTo>
                    <a:pt x="14" y="2"/>
                  </a:lnTo>
                  <a:lnTo>
                    <a:pt x="9" y="2"/>
                  </a:lnTo>
                  <a:lnTo>
                    <a:pt x="4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3" y="0"/>
                  </a:lnTo>
                  <a:lnTo>
                    <a:pt x="19" y="2"/>
                  </a:lnTo>
                  <a:lnTo>
                    <a:pt x="1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16">
              <a:extLst>
                <a:ext uri="{FF2B5EF4-FFF2-40B4-BE49-F238E27FC236}">
                  <a16:creationId xmlns:a16="http://schemas.microsoft.com/office/drawing/2014/main" id="{E56E22DD-8F06-1AF1-5745-DB2DB7CDA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4558" y="3784202"/>
              <a:ext cx="106363" cy="101600"/>
            </a:xfrm>
            <a:custGeom>
              <a:avLst/>
              <a:gdLst>
                <a:gd name="T0" fmla="*/ 60 w 67"/>
                <a:gd name="T1" fmla="*/ 5 h 64"/>
                <a:gd name="T2" fmla="*/ 60 w 67"/>
                <a:gd name="T3" fmla="*/ 5 h 64"/>
                <a:gd name="T4" fmla="*/ 52 w 67"/>
                <a:gd name="T5" fmla="*/ 2 h 64"/>
                <a:gd name="T6" fmla="*/ 45 w 67"/>
                <a:gd name="T7" fmla="*/ 0 h 64"/>
                <a:gd name="T8" fmla="*/ 26 w 67"/>
                <a:gd name="T9" fmla="*/ 7 h 64"/>
                <a:gd name="T10" fmla="*/ 24 w 67"/>
                <a:gd name="T11" fmla="*/ 9 h 64"/>
                <a:gd name="T12" fmla="*/ 22 w 67"/>
                <a:gd name="T13" fmla="*/ 9 h 64"/>
                <a:gd name="T14" fmla="*/ 17 w 67"/>
                <a:gd name="T15" fmla="*/ 9 h 64"/>
                <a:gd name="T16" fmla="*/ 10 w 67"/>
                <a:gd name="T17" fmla="*/ 21 h 64"/>
                <a:gd name="T18" fmla="*/ 0 w 67"/>
                <a:gd name="T19" fmla="*/ 33 h 64"/>
                <a:gd name="T20" fmla="*/ 17 w 67"/>
                <a:gd name="T21" fmla="*/ 33 h 64"/>
                <a:gd name="T22" fmla="*/ 31 w 67"/>
                <a:gd name="T23" fmla="*/ 33 h 64"/>
                <a:gd name="T24" fmla="*/ 36 w 67"/>
                <a:gd name="T25" fmla="*/ 50 h 64"/>
                <a:gd name="T26" fmla="*/ 41 w 67"/>
                <a:gd name="T27" fmla="*/ 64 h 64"/>
                <a:gd name="T28" fmla="*/ 55 w 67"/>
                <a:gd name="T29" fmla="*/ 45 h 64"/>
                <a:gd name="T30" fmla="*/ 67 w 67"/>
                <a:gd name="T31" fmla="*/ 24 h 64"/>
                <a:gd name="T32" fmla="*/ 60 w 67"/>
                <a:gd name="T33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64">
                  <a:moveTo>
                    <a:pt x="60" y="5"/>
                  </a:moveTo>
                  <a:lnTo>
                    <a:pt x="60" y="5"/>
                  </a:lnTo>
                  <a:lnTo>
                    <a:pt x="52" y="2"/>
                  </a:lnTo>
                  <a:lnTo>
                    <a:pt x="45" y="0"/>
                  </a:lnTo>
                  <a:lnTo>
                    <a:pt x="26" y="7"/>
                  </a:lnTo>
                  <a:lnTo>
                    <a:pt x="24" y="9"/>
                  </a:lnTo>
                  <a:lnTo>
                    <a:pt x="22" y="9"/>
                  </a:lnTo>
                  <a:lnTo>
                    <a:pt x="17" y="9"/>
                  </a:lnTo>
                  <a:lnTo>
                    <a:pt x="10" y="21"/>
                  </a:lnTo>
                  <a:lnTo>
                    <a:pt x="0" y="33"/>
                  </a:lnTo>
                  <a:lnTo>
                    <a:pt x="17" y="33"/>
                  </a:lnTo>
                  <a:lnTo>
                    <a:pt x="31" y="33"/>
                  </a:lnTo>
                  <a:lnTo>
                    <a:pt x="36" y="50"/>
                  </a:lnTo>
                  <a:lnTo>
                    <a:pt x="41" y="64"/>
                  </a:lnTo>
                  <a:lnTo>
                    <a:pt x="55" y="45"/>
                  </a:lnTo>
                  <a:lnTo>
                    <a:pt x="67" y="24"/>
                  </a:lnTo>
                  <a:lnTo>
                    <a:pt x="6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17">
              <a:extLst>
                <a:ext uri="{FF2B5EF4-FFF2-40B4-BE49-F238E27FC236}">
                  <a16:creationId xmlns:a16="http://schemas.microsoft.com/office/drawing/2014/main" id="{352E6406-1236-E30A-6D1E-0D15B3145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5371" y="3784202"/>
              <a:ext cx="106363" cy="101600"/>
            </a:xfrm>
            <a:custGeom>
              <a:avLst/>
              <a:gdLst>
                <a:gd name="T0" fmla="*/ 48 w 67"/>
                <a:gd name="T1" fmla="*/ 9 h 64"/>
                <a:gd name="T2" fmla="*/ 48 w 67"/>
                <a:gd name="T3" fmla="*/ 9 h 64"/>
                <a:gd name="T4" fmla="*/ 43 w 67"/>
                <a:gd name="T5" fmla="*/ 9 h 64"/>
                <a:gd name="T6" fmla="*/ 41 w 67"/>
                <a:gd name="T7" fmla="*/ 7 h 64"/>
                <a:gd name="T8" fmla="*/ 22 w 67"/>
                <a:gd name="T9" fmla="*/ 0 h 64"/>
                <a:gd name="T10" fmla="*/ 14 w 67"/>
                <a:gd name="T11" fmla="*/ 2 h 64"/>
                <a:gd name="T12" fmla="*/ 7 w 67"/>
                <a:gd name="T13" fmla="*/ 5 h 64"/>
                <a:gd name="T14" fmla="*/ 0 w 67"/>
                <a:gd name="T15" fmla="*/ 24 h 64"/>
                <a:gd name="T16" fmla="*/ 12 w 67"/>
                <a:gd name="T17" fmla="*/ 45 h 64"/>
                <a:gd name="T18" fmla="*/ 26 w 67"/>
                <a:gd name="T19" fmla="*/ 64 h 64"/>
                <a:gd name="T20" fmla="*/ 31 w 67"/>
                <a:gd name="T21" fmla="*/ 50 h 64"/>
                <a:gd name="T22" fmla="*/ 36 w 67"/>
                <a:gd name="T23" fmla="*/ 33 h 64"/>
                <a:gd name="T24" fmla="*/ 50 w 67"/>
                <a:gd name="T25" fmla="*/ 33 h 64"/>
                <a:gd name="T26" fmla="*/ 67 w 67"/>
                <a:gd name="T27" fmla="*/ 33 h 64"/>
                <a:gd name="T28" fmla="*/ 57 w 67"/>
                <a:gd name="T29" fmla="*/ 21 h 64"/>
                <a:gd name="T30" fmla="*/ 50 w 67"/>
                <a:gd name="T31" fmla="*/ 9 h 64"/>
                <a:gd name="T32" fmla="*/ 48 w 67"/>
                <a:gd name="T33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64">
                  <a:moveTo>
                    <a:pt x="48" y="9"/>
                  </a:moveTo>
                  <a:lnTo>
                    <a:pt x="48" y="9"/>
                  </a:lnTo>
                  <a:lnTo>
                    <a:pt x="43" y="9"/>
                  </a:lnTo>
                  <a:lnTo>
                    <a:pt x="41" y="7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7" y="5"/>
                  </a:lnTo>
                  <a:lnTo>
                    <a:pt x="0" y="24"/>
                  </a:lnTo>
                  <a:lnTo>
                    <a:pt x="12" y="45"/>
                  </a:lnTo>
                  <a:lnTo>
                    <a:pt x="26" y="64"/>
                  </a:lnTo>
                  <a:lnTo>
                    <a:pt x="31" y="50"/>
                  </a:lnTo>
                  <a:lnTo>
                    <a:pt x="36" y="33"/>
                  </a:lnTo>
                  <a:lnTo>
                    <a:pt x="50" y="33"/>
                  </a:lnTo>
                  <a:lnTo>
                    <a:pt x="67" y="33"/>
                  </a:lnTo>
                  <a:lnTo>
                    <a:pt x="57" y="21"/>
                  </a:lnTo>
                  <a:lnTo>
                    <a:pt x="50" y="9"/>
                  </a:lnTo>
                  <a:lnTo>
                    <a:pt x="4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F7ED808D-7CEE-7885-9460-A4CF6D613D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75508" y="3530202"/>
              <a:ext cx="293688" cy="295275"/>
            </a:xfrm>
            <a:custGeom>
              <a:avLst/>
              <a:gdLst>
                <a:gd name="T0" fmla="*/ 38 w 185"/>
                <a:gd name="T1" fmla="*/ 88 h 186"/>
                <a:gd name="T2" fmla="*/ 36 w 185"/>
                <a:gd name="T3" fmla="*/ 95 h 186"/>
                <a:gd name="T4" fmla="*/ 43 w 185"/>
                <a:gd name="T5" fmla="*/ 69 h 186"/>
                <a:gd name="T6" fmla="*/ 41 w 185"/>
                <a:gd name="T7" fmla="*/ 74 h 186"/>
                <a:gd name="T8" fmla="*/ 43 w 185"/>
                <a:gd name="T9" fmla="*/ 117 h 186"/>
                <a:gd name="T10" fmla="*/ 41 w 185"/>
                <a:gd name="T11" fmla="*/ 110 h 186"/>
                <a:gd name="T12" fmla="*/ 50 w 185"/>
                <a:gd name="T13" fmla="*/ 129 h 186"/>
                <a:gd name="T14" fmla="*/ 57 w 185"/>
                <a:gd name="T15" fmla="*/ 134 h 186"/>
                <a:gd name="T16" fmla="*/ 50 w 185"/>
                <a:gd name="T17" fmla="*/ 50 h 186"/>
                <a:gd name="T18" fmla="*/ 57 w 185"/>
                <a:gd name="T19" fmla="*/ 57 h 186"/>
                <a:gd name="T20" fmla="*/ 93 w 185"/>
                <a:gd name="T21" fmla="*/ 50 h 186"/>
                <a:gd name="T22" fmla="*/ 124 w 185"/>
                <a:gd name="T23" fmla="*/ 62 h 186"/>
                <a:gd name="T24" fmla="*/ 136 w 185"/>
                <a:gd name="T25" fmla="*/ 100 h 186"/>
                <a:gd name="T26" fmla="*/ 110 w 185"/>
                <a:gd name="T27" fmla="*/ 131 h 186"/>
                <a:gd name="T28" fmla="*/ 69 w 185"/>
                <a:gd name="T29" fmla="*/ 129 h 186"/>
                <a:gd name="T30" fmla="*/ 50 w 185"/>
                <a:gd name="T31" fmla="*/ 93 h 186"/>
                <a:gd name="T32" fmla="*/ 69 w 185"/>
                <a:gd name="T33" fmla="*/ 57 h 186"/>
                <a:gd name="T34" fmla="*/ 69 w 185"/>
                <a:gd name="T35" fmla="*/ 41 h 186"/>
                <a:gd name="T36" fmla="*/ 76 w 185"/>
                <a:gd name="T37" fmla="*/ 43 h 186"/>
                <a:gd name="T38" fmla="*/ 69 w 185"/>
                <a:gd name="T39" fmla="*/ 41 h 186"/>
                <a:gd name="T40" fmla="*/ 98 w 185"/>
                <a:gd name="T41" fmla="*/ 41 h 186"/>
                <a:gd name="T42" fmla="*/ 93 w 185"/>
                <a:gd name="T43" fmla="*/ 33 h 186"/>
                <a:gd name="T44" fmla="*/ 117 w 185"/>
                <a:gd name="T45" fmla="*/ 38 h 186"/>
                <a:gd name="T46" fmla="*/ 112 w 185"/>
                <a:gd name="T47" fmla="*/ 45 h 186"/>
                <a:gd name="T48" fmla="*/ 131 w 185"/>
                <a:gd name="T49" fmla="*/ 50 h 186"/>
                <a:gd name="T50" fmla="*/ 129 w 185"/>
                <a:gd name="T51" fmla="*/ 57 h 186"/>
                <a:gd name="T52" fmla="*/ 131 w 185"/>
                <a:gd name="T53" fmla="*/ 136 h 186"/>
                <a:gd name="T54" fmla="*/ 136 w 185"/>
                <a:gd name="T55" fmla="*/ 129 h 186"/>
                <a:gd name="T56" fmla="*/ 143 w 185"/>
                <a:gd name="T57" fmla="*/ 69 h 186"/>
                <a:gd name="T58" fmla="*/ 145 w 185"/>
                <a:gd name="T59" fmla="*/ 74 h 186"/>
                <a:gd name="T60" fmla="*/ 152 w 185"/>
                <a:gd name="T61" fmla="*/ 91 h 186"/>
                <a:gd name="T62" fmla="*/ 145 w 185"/>
                <a:gd name="T63" fmla="*/ 95 h 186"/>
                <a:gd name="T64" fmla="*/ 148 w 185"/>
                <a:gd name="T65" fmla="*/ 115 h 186"/>
                <a:gd name="T66" fmla="*/ 143 w 185"/>
                <a:gd name="T67" fmla="*/ 115 h 186"/>
                <a:gd name="T68" fmla="*/ 148 w 185"/>
                <a:gd name="T69" fmla="*/ 112 h 186"/>
                <a:gd name="T70" fmla="*/ 114 w 185"/>
                <a:gd name="T71" fmla="*/ 148 h 186"/>
                <a:gd name="T72" fmla="*/ 114 w 185"/>
                <a:gd name="T73" fmla="*/ 141 h 186"/>
                <a:gd name="T74" fmla="*/ 93 w 185"/>
                <a:gd name="T75" fmla="*/ 153 h 186"/>
                <a:gd name="T76" fmla="*/ 98 w 185"/>
                <a:gd name="T77" fmla="*/ 146 h 186"/>
                <a:gd name="T78" fmla="*/ 76 w 185"/>
                <a:gd name="T79" fmla="*/ 146 h 186"/>
                <a:gd name="T80" fmla="*/ 69 w 185"/>
                <a:gd name="T81" fmla="*/ 143 h 186"/>
                <a:gd name="T82" fmla="*/ 76 w 185"/>
                <a:gd name="T83" fmla="*/ 146 h 186"/>
                <a:gd name="T84" fmla="*/ 36 w 185"/>
                <a:gd name="T85" fmla="*/ 160 h 186"/>
                <a:gd name="T86" fmla="*/ 91 w 185"/>
                <a:gd name="T87" fmla="*/ 184 h 186"/>
                <a:gd name="T88" fmla="*/ 119 w 185"/>
                <a:gd name="T89" fmla="*/ 155 h 186"/>
                <a:gd name="T90" fmla="*/ 159 w 185"/>
                <a:gd name="T91" fmla="*/ 160 h 186"/>
                <a:gd name="T92" fmla="*/ 159 w 185"/>
                <a:gd name="T93" fmla="*/ 107 h 186"/>
                <a:gd name="T94" fmla="*/ 181 w 185"/>
                <a:gd name="T95" fmla="*/ 86 h 186"/>
                <a:gd name="T96" fmla="*/ 162 w 185"/>
                <a:gd name="T97" fmla="*/ 31 h 186"/>
                <a:gd name="T98" fmla="*/ 129 w 185"/>
                <a:gd name="T99" fmla="*/ 36 h 186"/>
                <a:gd name="T100" fmla="*/ 93 w 185"/>
                <a:gd name="T101" fmla="*/ 0 h 186"/>
                <a:gd name="T102" fmla="*/ 57 w 185"/>
                <a:gd name="T103" fmla="*/ 36 h 186"/>
                <a:gd name="T104" fmla="*/ 26 w 185"/>
                <a:gd name="T105" fmla="*/ 31 h 186"/>
                <a:gd name="T106" fmla="*/ 5 w 185"/>
                <a:gd name="T107" fmla="*/ 86 h 186"/>
                <a:gd name="T108" fmla="*/ 26 w 185"/>
                <a:gd name="T109" fmla="*/ 107 h 186"/>
                <a:gd name="T110" fmla="*/ 26 w 185"/>
                <a:gd name="T111" fmla="*/ 1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5" h="186">
                  <a:moveTo>
                    <a:pt x="36" y="95"/>
                  </a:moveTo>
                  <a:lnTo>
                    <a:pt x="36" y="95"/>
                  </a:lnTo>
                  <a:lnTo>
                    <a:pt x="34" y="93"/>
                  </a:lnTo>
                  <a:lnTo>
                    <a:pt x="36" y="91"/>
                  </a:lnTo>
                  <a:lnTo>
                    <a:pt x="38" y="88"/>
                  </a:lnTo>
                  <a:lnTo>
                    <a:pt x="41" y="91"/>
                  </a:lnTo>
                  <a:lnTo>
                    <a:pt x="43" y="93"/>
                  </a:lnTo>
                  <a:lnTo>
                    <a:pt x="41" y="95"/>
                  </a:lnTo>
                  <a:lnTo>
                    <a:pt x="38" y="98"/>
                  </a:lnTo>
                  <a:lnTo>
                    <a:pt x="36" y="95"/>
                  </a:lnTo>
                  <a:close/>
                  <a:moveTo>
                    <a:pt x="38" y="69"/>
                  </a:moveTo>
                  <a:lnTo>
                    <a:pt x="38" y="69"/>
                  </a:lnTo>
                  <a:lnTo>
                    <a:pt x="41" y="69"/>
                  </a:lnTo>
                  <a:lnTo>
                    <a:pt x="43" y="67"/>
                  </a:lnTo>
                  <a:lnTo>
                    <a:pt x="43" y="69"/>
                  </a:lnTo>
                  <a:lnTo>
                    <a:pt x="45" y="69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43" y="74"/>
                  </a:lnTo>
                  <a:lnTo>
                    <a:pt x="41" y="74"/>
                  </a:lnTo>
                  <a:lnTo>
                    <a:pt x="38" y="74"/>
                  </a:lnTo>
                  <a:lnTo>
                    <a:pt x="38" y="69"/>
                  </a:lnTo>
                  <a:close/>
                  <a:moveTo>
                    <a:pt x="45" y="115"/>
                  </a:moveTo>
                  <a:lnTo>
                    <a:pt x="45" y="115"/>
                  </a:lnTo>
                  <a:lnTo>
                    <a:pt x="43" y="117"/>
                  </a:lnTo>
                  <a:lnTo>
                    <a:pt x="43" y="117"/>
                  </a:lnTo>
                  <a:lnTo>
                    <a:pt x="41" y="117"/>
                  </a:lnTo>
                  <a:lnTo>
                    <a:pt x="38" y="115"/>
                  </a:lnTo>
                  <a:lnTo>
                    <a:pt x="38" y="112"/>
                  </a:lnTo>
                  <a:lnTo>
                    <a:pt x="41" y="110"/>
                  </a:lnTo>
                  <a:lnTo>
                    <a:pt x="43" y="110"/>
                  </a:lnTo>
                  <a:lnTo>
                    <a:pt x="45" y="110"/>
                  </a:lnTo>
                  <a:lnTo>
                    <a:pt x="45" y="112"/>
                  </a:lnTo>
                  <a:lnTo>
                    <a:pt x="45" y="115"/>
                  </a:lnTo>
                  <a:close/>
                  <a:moveTo>
                    <a:pt x="50" y="129"/>
                  </a:moveTo>
                  <a:lnTo>
                    <a:pt x="50" y="129"/>
                  </a:lnTo>
                  <a:lnTo>
                    <a:pt x="55" y="129"/>
                  </a:lnTo>
                  <a:lnTo>
                    <a:pt x="57" y="129"/>
                  </a:lnTo>
                  <a:lnTo>
                    <a:pt x="57" y="131"/>
                  </a:lnTo>
                  <a:lnTo>
                    <a:pt x="57" y="134"/>
                  </a:lnTo>
                  <a:lnTo>
                    <a:pt x="55" y="136"/>
                  </a:lnTo>
                  <a:lnTo>
                    <a:pt x="50" y="134"/>
                  </a:lnTo>
                  <a:lnTo>
                    <a:pt x="50" y="131"/>
                  </a:lnTo>
                  <a:lnTo>
                    <a:pt x="50" y="129"/>
                  </a:lnTo>
                  <a:close/>
                  <a:moveTo>
                    <a:pt x="50" y="50"/>
                  </a:moveTo>
                  <a:lnTo>
                    <a:pt x="50" y="50"/>
                  </a:lnTo>
                  <a:lnTo>
                    <a:pt x="55" y="50"/>
                  </a:lnTo>
                  <a:lnTo>
                    <a:pt x="57" y="50"/>
                  </a:lnTo>
                  <a:lnTo>
                    <a:pt x="57" y="53"/>
                  </a:lnTo>
                  <a:lnTo>
                    <a:pt x="57" y="57"/>
                  </a:lnTo>
                  <a:lnTo>
                    <a:pt x="55" y="57"/>
                  </a:lnTo>
                  <a:lnTo>
                    <a:pt x="50" y="57"/>
                  </a:lnTo>
                  <a:lnTo>
                    <a:pt x="50" y="53"/>
                  </a:lnTo>
                  <a:lnTo>
                    <a:pt x="50" y="50"/>
                  </a:lnTo>
                  <a:close/>
                  <a:moveTo>
                    <a:pt x="93" y="50"/>
                  </a:moveTo>
                  <a:lnTo>
                    <a:pt x="93" y="50"/>
                  </a:lnTo>
                  <a:lnTo>
                    <a:pt x="102" y="50"/>
                  </a:lnTo>
                  <a:lnTo>
                    <a:pt x="110" y="53"/>
                  </a:lnTo>
                  <a:lnTo>
                    <a:pt x="117" y="57"/>
                  </a:lnTo>
                  <a:lnTo>
                    <a:pt x="124" y="62"/>
                  </a:lnTo>
                  <a:lnTo>
                    <a:pt x="129" y="69"/>
                  </a:lnTo>
                  <a:lnTo>
                    <a:pt x="133" y="76"/>
                  </a:lnTo>
                  <a:lnTo>
                    <a:pt x="136" y="84"/>
                  </a:lnTo>
                  <a:lnTo>
                    <a:pt x="136" y="93"/>
                  </a:lnTo>
                  <a:lnTo>
                    <a:pt x="136" y="100"/>
                  </a:lnTo>
                  <a:lnTo>
                    <a:pt x="133" y="110"/>
                  </a:lnTo>
                  <a:lnTo>
                    <a:pt x="129" y="117"/>
                  </a:lnTo>
                  <a:lnTo>
                    <a:pt x="124" y="122"/>
                  </a:lnTo>
                  <a:lnTo>
                    <a:pt x="117" y="129"/>
                  </a:lnTo>
                  <a:lnTo>
                    <a:pt x="110" y="131"/>
                  </a:lnTo>
                  <a:lnTo>
                    <a:pt x="102" y="134"/>
                  </a:lnTo>
                  <a:lnTo>
                    <a:pt x="93" y="136"/>
                  </a:lnTo>
                  <a:lnTo>
                    <a:pt x="86" y="134"/>
                  </a:lnTo>
                  <a:lnTo>
                    <a:pt x="76" y="131"/>
                  </a:lnTo>
                  <a:lnTo>
                    <a:pt x="69" y="129"/>
                  </a:lnTo>
                  <a:lnTo>
                    <a:pt x="62" y="122"/>
                  </a:lnTo>
                  <a:lnTo>
                    <a:pt x="57" y="117"/>
                  </a:lnTo>
                  <a:lnTo>
                    <a:pt x="55" y="110"/>
                  </a:lnTo>
                  <a:lnTo>
                    <a:pt x="53" y="100"/>
                  </a:lnTo>
                  <a:lnTo>
                    <a:pt x="50" y="93"/>
                  </a:lnTo>
                  <a:lnTo>
                    <a:pt x="53" y="84"/>
                  </a:lnTo>
                  <a:lnTo>
                    <a:pt x="55" y="76"/>
                  </a:lnTo>
                  <a:lnTo>
                    <a:pt x="57" y="69"/>
                  </a:lnTo>
                  <a:lnTo>
                    <a:pt x="62" y="62"/>
                  </a:lnTo>
                  <a:lnTo>
                    <a:pt x="69" y="57"/>
                  </a:lnTo>
                  <a:lnTo>
                    <a:pt x="76" y="53"/>
                  </a:lnTo>
                  <a:lnTo>
                    <a:pt x="86" y="50"/>
                  </a:lnTo>
                  <a:lnTo>
                    <a:pt x="93" y="50"/>
                  </a:lnTo>
                  <a:close/>
                  <a:moveTo>
                    <a:pt x="69" y="41"/>
                  </a:moveTo>
                  <a:lnTo>
                    <a:pt x="69" y="41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4" y="38"/>
                  </a:lnTo>
                  <a:lnTo>
                    <a:pt x="76" y="41"/>
                  </a:lnTo>
                  <a:lnTo>
                    <a:pt x="76" y="43"/>
                  </a:lnTo>
                  <a:lnTo>
                    <a:pt x="74" y="45"/>
                  </a:lnTo>
                  <a:lnTo>
                    <a:pt x="72" y="45"/>
                  </a:lnTo>
                  <a:lnTo>
                    <a:pt x="69" y="45"/>
                  </a:lnTo>
                  <a:lnTo>
                    <a:pt x="69" y="43"/>
                  </a:lnTo>
                  <a:lnTo>
                    <a:pt x="69" y="41"/>
                  </a:lnTo>
                  <a:close/>
                  <a:moveTo>
                    <a:pt x="93" y="33"/>
                  </a:moveTo>
                  <a:lnTo>
                    <a:pt x="93" y="33"/>
                  </a:lnTo>
                  <a:lnTo>
                    <a:pt x="98" y="33"/>
                  </a:lnTo>
                  <a:lnTo>
                    <a:pt x="98" y="38"/>
                  </a:lnTo>
                  <a:lnTo>
                    <a:pt x="98" y="41"/>
                  </a:lnTo>
                  <a:lnTo>
                    <a:pt x="93" y="41"/>
                  </a:lnTo>
                  <a:lnTo>
                    <a:pt x="91" y="41"/>
                  </a:lnTo>
                  <a:lnTo>
                    <a:pt x="91" y="38"/>
                  </a:lnTo>
                  <a:lnTo>
                    <a:pt x="91" y="33"/>
                  </a:lnTo>
                  <a:lnTo>
                    <a:pt x="93" y="33"/>
                  </a:lnTo>
                  <a:close/>
                  <a:moveTo>
                    <a:pt x="112" y="41"/>
                  </a:moveTo>
                  <a:lnTo>
                    <a:pt x="112" y="41"/>
                  </a:lnTo>
                  <a:lnTo>
                    <a:pt x="112" y="38"/>
                  </a:lnTo>
                  <a:lnTo>
                    <a:pt x="114" y="38"/>
                  </a:lnTo>
                  <a:lnTo>
                    <a:pt x="117" y="38"/>
                  </a:lnTo>
                  <a:lnTo>
                    <a:pt x="119" y="41"/>
                  </a:lnTo>
                  <a:lnTo>
                    <a:pt x="119" y="43"/>
                  </a:lnTo>
                  <a:lnTo>
                    <a:pt x="117" y="45"/>
                  </a:lnTo>
                  <a:lnTo>
                    <a:pt x="114" y="45"/>
                  </a:lnTo>
                  <a:lnTo>
                    <a:pt x="112" y="45"/>
                  </a:lnTo>
                  <a:lnTo>
                    <a:pt x="112" y="43"/>
                  </a:lnTo>
                  <a:lnTo>
                    <a:pt x="112" y="41"/>
                  </a:lnTo>
                  <a:close/>
                  <a:moveTo>
                    <a:pt x="129" y="50"/>
                  </a:moveTo>
                  <a:lnTo>
                    <a:pt x="129" y="50"/>
                  </a:lnTo>
                  <a:lnTo>
                    <a:pt x="131" y="50"/>
                  </a:lnTo>
                  <a:lnTo>
                    <a:pt x="136" y="50"/>
                  </a:lnTo>
                  <a:lnTo>
                    <a:pt x="136" y="53"/>
                  </a:lnTo>
                  <a:lnTo>
                    <a:pt x="136" y="57"/>
                  </a:lnTo>
                  <a:lnTo>
                    <a:pt x="131" y="57"/>
                  </a:lnTo>
                  <a:lnTo>
                    <a:pt x="129" y="57"/>
                  </a:lnTo>
                  <a:lnTo>
                    <a:pt x="129" y="53"/>
                  </a:lnTo>
                  <a:lnTo>
                    <a:pt x="129" y="50"/>
                  </a:lnTo>
                  <a:close/>
                  <a:moveTo>
                    <a:pt x="136" y="134"/>
                  </a:moveTo>
                  <a:lnTo>
                    <a:pt x="136" y="134"/>
                  </a:lnTo>
                  <a:lnTo>
                    <a:pt x="131" y="136"/>
                  </a:lnTo>
                  <a:lnTo>
                    <a:pt x="129" y="134"/>
                  </a:lnTo>
                  <a:lnTo>
                    <a:pt x="129" y="131"/>
                  </a:lnTo>
                  <a:lnTo>
                    <a:pt x="129" y="129"/>
                  </a:lnTo>
                  <a:lnTo>
                    <a:pt x="131" y="129"/>
                  </a:lnTo>
                  <a:lnTo>
                    <a:pt x="136" y="129"/>
                  </a:lnTo>
                  <a:lnTo>
                    <a:pt x="136" y="131"/>
                  </a:lnTo>
                  <a:lnTo>
                    <a:pt x="136" y="134"/>
                  </a:lnTo>
                  <a:close/>
                  <a:moveTo>
                    <a:pt x="143" y="69"/>
                  </a:moveTo>
                  <a:lnTo>
                    <a:pt x="143" y="69"/>
                  </a:lnTo>
                  <a:lnTo>
                    <a:pt x="143" y="69"/>
                  </a:lnTo>
                  <a:lnTo>
                    <a:pt x="145" y="67"/>
                  </a:lnTo>
                  <a:lnTo>
                    <a:pt x="148" y="69"/>
                  </a:lnTo>
                  <a:lnTo>
                    <a:pt x="148" y="69"/>
                  </a:lnTo>
                  <a:lnTo>
                    <a:pt x="148" y="74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3" y="69"/>
                  </a:lnTo>
                  <a:close/>
                  <a:moveTo>
                    <a:pt x="152" y="91"/>
                  </a:moveTo>
                  <a:lnTo>
                    <a:pt x="152" y="91"/>
                  </a:lnTo>
                  <a:lnTo>
                    <a:pt x="152" y="93"/>
                  </a:lnTo>
                  <a:lnTo>
                    <a:pt x="152" y="95"/>
                  </a:lnTo>
                  <a:lnTo>
                    <a:pt x="148" y="98"/>
                  </a:lnTo>
                  <a:lnTo>
                    <a:pt x="145" y="95"/>
                  </a:lnTo>
                  <a:lnTo>
                    <a:pt x="145" y="93"/>
                  </a:lnTo>
                  <a:lnTo>
                    <a:pt x="145" y="91"/>
                  </a:lnTo>
                  <a:lnTo>
                    <a:pt x="148" y="88"/>
                  </a:lnTo>
                  <a:lnTo>
                    <a:pt x="152" y="91"/>
                  </a:lnTo>
                  <a:close/>
                  <a:moveTo>
                    <a:pt x="148" y="115"/>
                  </a:moveTo>
                  <a:lnTo>
                    <a:pt x="148" y="115"/>
                  </a:lnTo>
                  <a:lnTo>
                    <a:pt x="148" y="117"/>
                  </a:lnTo>
                  <a:lnTo>
                    <a:pt x="145" y="117"/>
                  </a:lnTo>
                  <a:lnTo>
                    <a:pt x="143" y="117"/>
                  </a:lnTo>
                  <a:lnTo>
                    <a:pt x="143" y="115"/>
                  </a:lnTo>
                  <a:lnTo>
                    <a:pt x="143" y="112"/>
                  </a:lnTo>
                  <a:lnTo>
                    <a:pt x="143" y="110"/>
                  </a:lnTo>
                  <a:lnTo>
                    <a:pt x="145" y="110"/>
                  </a:lnTo>
                  <a:lnTo>
                    <a:pt x="145" y="110"/>
                  </a:lnTo>
                  <a:lnTo>
                    <a:pt x="148" y="112"/>
                  </a:lnTo>
                  <a:lnTo>
                    <a:pt x="148" y="115"/>
                  </a:lnTo>
                  <a:close/>
                  <a:moveTo>
                    <a:pt x="119" y="146"/>
                  </a:moveTo>
                  <a:lnTo>
                    <a:pt x="119" y="146"/>
                  </a:lnTo>
                  <a:lnTo>
                    <a:pt x="117" y="148"/>
                  </a:lnTo>
                  <a:lnTo>
                    <a:pt x="114" y="148"/>
                  </a:lnTo>
                  <a:lnTo>
                    <a:pt x="112" y="148"/>
                  </a:lnTo>
                  <a:lnTo>
                    <a:pt x="112" y="146"/>
                  </a:lnTo>
                  <a:lnTo>
                    <a:pt x="112" y="143"/>
                  </a:lnTo>
                  <a:lnTo>
                    <a:pt x="112" y="141"/>
                  </a:lnTo>
                  <a:lnTo>
                    <a:pt x="114" y="141"/>
                  </a:lnTo>
                  <a:lnTo>
                    <a:pt x="117" y="141"/>
                  </a:lnTo>
                  <a:lnTo>
                    <a:pt x="119" y="143"/>
                  </a:lnTo>
                  <a:lnTo>
                    <a:pt x="119" y="146"/>
                  </a:lnTo>
                  <a:close/>
                  <a:moveTo>
                    <a:pt x="93" y="153"/>
                  </a:moveTo>
                  <a:lnTo>
                    <a:pt x="93" y="153"/>
                  </a:lnTo>
                  <a:lnTo>
                    <a:pt x="91" y="150"/>
                  </a:lnTo>
                  <a:lnTo>
                    <a:pt x="91" y="148"/>
                  </a:lnTo>
                  <a:lnTo>
                    <a:pt x="91" y="146"/>
                  </a:lnTo>
                  <a:lnTo>
                    <a:pt x="93" y="143"/>
                  </a:lnTo>
                  <a:lnTo>
                    <a:pt x="98" y="146"/>
                  </a:lnTo>
                  <a:lnTo>
                    <a:pt x="98" y="148"/>
                  </a:lnTo>
                  <a:lnTo>
                    <a:pt x="98" y="150"/>
                  </a:lnTo>
                  <a:lnTo>
                    <a:pt x="93" y="153"/>
                  </a:lnTo>
                  <a:close/>
                  <a:moveTo>
                    <a:pt x="76" y="146"/>
                  </a:moveTo>
                  <a:lnTo>
                    <a:pt x="76" y="146"/>
                  </a:lnTo>
                  <a:lnTo>
                    <a:pt x="74" y="148"/>
                  </a:lnTo>
                  <a:lnTo>
                    <a:pt x="72" y="148"/>
                  </a:lnTo>
                  <a:lnTo>
                    <a:pt x="72" y="148"/>
                  </a:lnTo>
                  <a:lnTo>
                    <a:pt x="69" y="146"/>
                  </a:lnTo>
                  <a:lnTo>
                    <a:pt x="69" y="143"/>
                  </a:lnTo>
                  <a:lnTo>
                    <a:pt x="69" y="141"/>
                  </a:lnTo>
                  <a:lnTo>
                    <a:pt x="72" y="141"/>
                  </a:lnTo>
                  <a:lnTo>
                    <a:pt x="74" y="141"/>
                  </a:lnTo>
                  <a:lnTo>
                    <a:pt x="76" y="143"/>
                  </a:lnTo>
                  <a:lnTo>
                    <a:pt x="76" y="146"/>
                  </a:lnTo>
                  <a:close/>
                  <a:moveTo>
                    <a:pt x="26" y="160"/>
                  </a:moveTo>
                  <a:lnTo>
                    <a:pt x="26" y="160"/>
                  </a:lnTo>
                  <a:lnTo>
                    <a:pt x="29" y="160"/>
                  </a:lnTo>
                  <a:lnTo>
                    <a:pt x="34" y="160"/>
                  </a:lnTo>
                  <a:lnTo>
                    <a:pt x="36" y="160"/>
                  </a:lnTo>
                  <a:lnTo>
                    <a:pt x="57" y="150"/>
                  </a:lnTo>
                  <a:lnTo>
                    <a:pt x="67" y="155"/>
                  </a:lnTo>
                  <a:lnTo>
                    <a:pt x="79" y="157"/>
                  </a:lnTo>
                  <a:lnTo>
                    <a:pt x="86" y="181"/>
                  </a:lnTo>
                  <a:lnTo>
                    <a:pt x="91" y="184"/>
                  </a:lnTo>
                  <a:lnTo>
                    <a:pt x="93" y="186"/>
                  </a:lnTo>
                  <a:lnTo>
                    <a:pt x="98" y="184"/>
                  </a:lnTo>
                  <a:lnTo>
                    <a:pt x="100" y="181"/>
                  </a:lnTo>
                  <a:lnTo>
                    <a:pt x="110" y="157"/>
                  </a:lnTo>
                  <a:lnTo>
                    <a:pt x="119" y="155"/>
                  </a:lnTo>
                  <a:lnTo>
                    <a:pt x="129" y="150"/>
                  </a:lnTo>
                  <a:lnTo>
                    <a:pt x="150" y="160"/>
                  </a:lnTo>
                  <a:lnTo>
                    <a:pt x="155" y="160"/>
                  </a:lnTo>
                  <a:lnTo>
                    <a:pt x="157" y="160"/>
                  </a:lnTo>
                  <a:lnTo>
                    <a:pt x="159" y="160"/>
                  </a:lnTo>
                  <a:lnTo>
                    <a:pt x="162" y="155"/>
                  </a:lnTo>
                  <a:lnTo>
                    <a:pt x="159" y="150"/>
                  </a:lnTo>
                  <a:lnTo>
                    <a:pt x="150" y="129"/>
                  </a:lnTo>
                  <a:lnTo>
                    <a:pt x="155" y="119"/>
                  </a:lnTo>
                  <a:lnTo>
                    <a:pt x="159" y="107"/>
                  </a:lnTo>
                  <a:lnTo>
                    <a:pt x="181" y="100"/>
                  </a:lnTo>
                  <a:lnTo>
                    <a:pt x="185" y="98"/>
                  </a:lnTo>
                  <a:lnTo>
                    <a:pt x="185" y="93"/>
                  </a:lnTo>
                  <a:lnTo>
                    <a:pt x="185" y="88"/>
                  </a:lnTo>
                  <a:lnTo>
                    <a:pt x="181" y="86"/>
                  </a:lnTo>
                  <a:lnTo>
                    <a:pt x="159" y="79"/>
                  </a:lnTo>
                  <a:lnTo>
                    <a:pt x="155" y="67"/>
                  </a:lnTo>
                  <a:lnTo>
                    <a:pt x="150" y="57"/>
                  </a:lnTo>
                  <a:lnTo>
                    <a:pt x="159" y="36"/>
                  </a:lnTo>
                  <a:lnTo>
                    <a:pt x="162" y="31"/>
                  </a:lnTo>
                  <a:lnTo>
                    <a:pt x="159" y="26"/>
                  </a:lnTo>
                  <a:lnTo>
                    <a:pt x="157" y="24"/>
                  </a:lnTo>
                  <a:lnTo>
                    <a:pt x="155" y="24"/>
                  </a:lnTo>
                  <a:lnTo>
                    <a:pt x="150" y="26"/>
                  </a:lnTo>
                  <a:lnTo>
                    <a:pt x="129" y="36"/>
                  </a:lnTo>
                  <a:lnTo>
                    <a:pt x="119" y="31"/>
                  </a:lnTo>
                  <a:lnTo>
                    <a:pt x="110" y="26"/>
                  </a:lnTo>
                  <a:lnTo>
                    <a:pt x="100" y="5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91" y="0"/>
                  </a:lnTo>
                  <a:lnTo>
                    <a:pt x="86" y="5"/>
                  </a:lnTo>
                  <a:lnTo>
                    <a:pt x="79" y="26"/>
                  </a:lnTo>
                  <a:lnTo>
                    <a:pt x="67" y="31"/>
                  </a:lnTo>
                  <a:lnTo>
                    <a:pt x="57" y="36"/>
                  </a:lnTo>
                  <a:lnTo>
                    <a:pt x="36" y="26"/>
                  </a:lnTo>
                  <a:lnTo>
                    <a:pt x="34" y="24"/>
                  </a:lnTo>
                  <a:lnTo>
                    <a:pt x="29" y="24"/>
                  </a:lnTo>
                  <a:lnTo>
                    <a:pt x="26" y="26"/>
                  </a:lnTo>
                  <a:lnTo>
                    <a:pt x="26" y="31"/>
                  </a:lnTo>
                  <a:lnTo>
                    <a:pt x="26" y="36"/>
                  </a:lnTo>
                  <a:lnTo>
                    <a:pt x="36" y="57"/>
                  </a:lnTo>
                  <a:lnTo>
                    <a:pt x="31" y="67"/>
                  </a:lnTo>
                  <a:lnTo>
                    <a:pt x="26" y="79"/>
                  </a:lnTo>
                  <a:lnTo>
                    <a:pt x="5" y="86"/>
                  </a:lnTo>
                  <a:lnTo>
                    <a:pt x="3" y="88"/>
                  </a:lnTo>
                  <a:lnTo>
                    <a:pt x="0" y="93"/>
                  </a:lnTo>
                  <a:lnTo>
                    <a:pt x="3" y="98"/>
                  </a:lnTo>
                  <a:lnTo>
                    <a:pt x="5" y="100"/>
                  </a:lnTo>
                  <a:lnTo>
                    <a:pt x="26" y="107"/>
                  </a:lnTo>
                  <a:lnTo>
                    <a:pt x="31" y="119"/>
                  </a:lnTo>
                  <a:lnTo>
                    <a:pt x="36" y="129"/>
                  </a:lnTo>
                  <a:lnTo>
                    <a:pt x="26" y="150"/>
                  </a:lnTo>
                  <a:lnTo>
                    <a:pt x="26" y="155"/>
                  </a:lnTo>
                  <a:lnTo>
                    <a:pt x="26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D5A915BF-AC4B-74FD-FC02-A9E2CE7C51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4371" y="3193652"/>
              <a:ext cx="558800" cy="654050"/>
            </a:xfrm>
            <a:custGeom>
              <a:avLst/>
              <a:gdLst>
                <a:gd name="T0" fmla="*/ 72 w 352"/>
                <a:gd name="T1" fmla="*/ 93 h 412"/>
                <a:gd name="T2" fmla="*/ 64 w 352"/>
                <a:gd name="T3" fmla="*/ 86 h 412"/>
                <a:gd name="T4" fmla="*/ 67 w 352"/>
                <a:gd name="T5" fmla="*/ 74 h 412"/>
                <a:gd name="T6" fmla="*/ 276 w 352"/>
                <a:gd name="T7" fmla="*/ 71 h 412"/>
                <a:gd name="T8" fmla="*/ 285 w 352"/>
                <a:gd name="T9" fmla="*/ 76 h 412"/>
                <a:gd name="T10" fmla="*/ 283 w 352"/>
                <a:gd name="T11" fmla="*/ 90 h 412"/>
                <a:gd name="T12" fmla="*/ 276 w 352"/>
                <a:gd name="T13" fmla="*/ 145 h 412"/>
                <a:gd name="T14" fmla="*/ 72 w 352"/>
                <a:gd name="T15" fmla="*/ 143 h 412"/>
                <a:gd name="T16" fmla="*/ 64 w 352"/>
                <a:gd name="T17" fmla="*/ 133 h 412"/>
                <a:gd name="T18" fmla="*/ 72 w 352"/>
                <a:gd name="T19" fmla="*/ 124 h 412"/>
                <a:gd name="T20" fmla="*/ 283 w 352"/>
                <a:gd name="T21" fmla="*/ 124 h 412"/>
                <a:gd name="T22" fmla="*/ 288 w 352"/>
                <a:gd name="T23" fmla="*/ 133 h 412"/>
                <a:gd name="T24" fmla="*/ 283 w 352"/>
                <a:gd name="T25" fmla="*/ 143 h 412"/>
                <a:gd name="T26" fmla="*/ 74 w 352"/>
                <a:gd name="T27" fmla="*/ 198 h 412"/>
                <a:gd name="T28" fmla="*/ 64 w 352"/>
                <a:gd name="T29" fmla="*/ 193 h 412"/>
                <a:gd name="T30" fmla="*/ 67 w 352"/>
                <a:gd name="T31" fmla="*/ 179 h 412"/>
                <a:gd name="T32" fmla="*/ 276 w 352"/>
                <a:gd name="T33" fmla="*/ 179 h 412"/>
                <a:gd name="T34" fmla="*/ 285 w 352"/>
                <a:gd name="T35" fmla="*/ 183 h 412"/>
                <a:gd name="T36" fmla="*/ 283 w 352"/>
                <a:gd name="T37" fmla="*/ 195 h 412"/>
                <a:gd name="T38" fmla="*/ 311 w 352"/>
                <a:gd name="T39" fmla="*/ 0 h 412"/>
                <a:gd name="T40" fmla="*/ 24 w 352"/>
                <a:gd name="T41" fmla="*/ 2 h 412"/>
                <a:gd name="T42" fmla="*/ 8 w 352"/>
                <a:gd name="T43" fmla="*/ 17 h 412"/>
                <a:gd name="T44" fmla="*/ 0 w 352"/>
                <a:gd name="T45" fmla="*/ 38 h 412"/>
                <a:gd name="T46" fmla="*/ 0 w 352"/>
                <a:gd name="T47" fmla="*/ 381 h 412"/>
                <a:gd name="T48" fmla="*/ 12 w 352"/>
                <a:gd name="T49" fmla="*/ 400 h 412"/>
                <a:gd name="T50" fmla="*/ 31 w 352"/>
                <a:gd name="T51" fmla="*/ 412 h 412"/>
                <a:gd name="T52" fmla="*/ 131 w 352"/>
                <a:gd name="T53" fmla="*/ 410 h 412"/>
                <a:gd name="T54" fmla="*/ 155 w 352"/>
                <a:gd name="T55" fmla="*/ 377 h 412"/>
                <a:gd name="T56" fmla="*/ 152 w 352"/>
                <a:gd name="T57" fmla="*/ 367 h 412"/>
                <a:gd name="T58" fmla="*/ 159 w 352"/>
                <a:gd name="T59" fmla="*/ 341 h 412"/>
                <a:gd name="T60" fmla="*/ 136 w 352"/>
                <a:gd name="T61" fmla="*/ 319 h 412"/>
                <a:gd name="T62" fmla="*/ 126 w 352"/>
                <a:gd name="T63" fmla="*/ 310 h 412"/>
                <a:gd name="T64" fmla="*/ 129 w 352"/>
                <a:gd name="T65" fmla="*/ 296 h 412"/>
                <a:gd name="T66" fmla="*/ 155 w 352"/>
                <a:gd name="T67" fmla="*/ 284 h 412"/>
                <a:gd name="T68" fmla="*/ 152 w 352"/>
                <a:gd name="T69" fmla="*/ 250 h 412"/>
                <a:gd name="T70" fmla="*/ 152 w 352"/>
                <a:gd name="T71" fmla="*/ 236 h 412"/>
                <a:gd name="T72" fmla="*/ 167 w 352"/>
                <a:gd name="T73" fmla="*/ 229 h 412"/>
                <a:gd name="T74" fmla="*/ 190 w 352"/>
                <a:gd name="T75" fmla="*/ 238 h 412"/>
                <a:gd name="T76" fmla="*/ 212 w 352"/>
                <a:gd name="T77" fmla="*/ 212 h 412"/>
                <a:gd name="T78" fmla="*/ 221 w 352"/>
                <a:gd name="T79" fmla="*/ 205 h 412"/>
                <a:gd name="T80" fmla="*/ 235 w 352"/>
                <a:gd name="T81" fmla="*/ 205 h 412"/>
                <a:gd name="T82" fmla="*/ 247 w 352"/>
                <a:gd name="T83" fmla="*/ 231 h 412"/>
                <a:gd name="T84" fmla="*/ 281 w 352"/>
                <a:gd name="T85" fmla="*/ 229 h 412"/>
                <a:gd name="T86" fmla="*/ 292 w 352"/>
                <a:gd name="T87" fmla="*/ 229 h 412"/>
                <a:gd name="T88" fmla="*/ 302 w 352"/>
                <a:gd name="T89" fmla="*/ 241 h 412"/>
                <a:gd name="T90" fmla="*/ 292 w 352"/>
                <a:gd name="T91" fmla="*/ 269 h 412"/>
                <a:gd name="T92" fmla="*/ 316 w 352"/>
                <a:gd name="T93" fmla="*/ 291 h 412"/>
                <a:gd name="T94" fmla="*/ 326 w 352"/>
                <a:gd name="T95" fmla="*/ 300 h 412"/>
                <a:gd name="T96" fmla="*/ 326 w 352"/>
                <a:gd name="T97" fmla="*/ 312 h 412"/>
                <a:gd name="T98" fmla="*/ 300 w 352"/>
                <a:gd name="T99" fmla="*/ 327 h 412"/>
                <a:gd name="T100" fmla="*/ 300 w 352"/>
                <a:gd name="T101" fmla="*/ 360 h 412"/>
                <a:gd name="T102" fmla="*/ 300 w 352"/>
                <a:gd name="T103" fmla="*/ 372 h 412"/>
                <a:gd name="T104" fmla="*/ 304 w 352"/>
                <a:gd name="T105" fmla="*/ 389 h 412"/>
                <a:gd name="T106" fmla="*/ 321 w 352"/>
                <a:gd name="T107" fmla="*/ 410 h 412"/>
                <a:gd name="T108" fmla="*/ 337 w 352"/>
                <a:gd name="T109" fmla="*/ 403 h 412"/>
                <a:gd name="T110" fmla="*/ 349 w 352"/>
                <a:gd name="T111" fmla="*/ 386 h 412"/>
                <a:gd name="T112" fmla="*/ 352 w 352"/>
                <a:gd name="T113" fmla="*/ 183 h 412"/>
                <a:gd name="T114" fmla="*/ 349 w 352"/>
                <a:gd name="T115" fmla="*/ 21 h 412"/>
                <a:gd name="T116" fmla="*/ 333 w 352"/>
                <a:gd name="T117" fmla="*/ 5 h 412"/>
                <a:gd name="T118" fmla="*/ 311 w 352"/>
                <a:gd name="T1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2" h="412">
                  <a:moveTo>
                    <a:pt x="276" y="93"/>
                  </a:moveTo>
                  <a:lnTo>
                    <a:pt x="74" y="93"/>
                  </a:lnTo>
                  <a:lnTo>
                    <a:pt x="72" y="93"/>
                  </a:lnTo>
                  <a:lnTo>
                    <a:pt x="69" y="90"/>
                  </a:lnTo>
                  <a:lnTo>
                    <a:pt x="67" y="88"/>
                  </a:lnTo>
                  <a:lnTo>
                    <a:pt x="64" y="86"/>
                  </a:lnTo>
                  <a:lnTo>
                    <a:pt x="64" y="81"/>
                  </a:lnTo>
                  <a:lnTo>
                    <a:pt x="64" y="76"/>
                  </a:lnTo>
                  <a:lnTo>
                    <a:pt x="67" y="74"/>
                  </a:lnTo>
                  <a:lnTo>
                    <a:pt x="72" y="71"/>
                  </a:lnTo>
                  <a:lnTo>
                    <a:pt x="74" y="71"/>
                  </a:lnTo>
                  <a:lnTo>
                    <a:pt x="276" y="71"/>
                  </a:lnTo>
                  <a:lnTo>
                    <a:pt x="283" y="71"/>
                  </a:lnTo>
                  <a:lnTo>
                    <a:pt x="283" y="74"/>
                  </a:lnTo>
                  <a:lnTo>
                    <a:pt x="285" y="76"/>
                  </a:lnTo>
                  <a:lnTo>
                    <a:pt x="288" y="81"/>
                  </a:lnTo>
                  <a:lnTo>
                    <a:pt x="285" y="86"/>
                  </a:lnTo>
                  <a:lnTo>
                    <a:pt x="283" y="90"/>
                  </a:lnTo>
                  <a:lnTo>
                    <a:pt x="283" y="90"/>
                  </a:lnTo>
                  <a:lnTo>
                    <a:pt x="276" y="93"/>
                  </a:lnTo>
                  <a:close/>
                  <a:moveTo>
                    <a:pt x="276" y="145"/>
                  </a:moveTo>
                  <a:lnTo>
                    <a:pt x="228" y="145"/>
                  </a:lnTo>
                  <a:lnTo>
                    <a:pt x="74" y="145"/>
                  </a:lnTo>
                  <a:lnTo>
                    <a:pt x="72" y="143"/>
                  </a:lnTo>
                  <a:lnTo>
                    <a:pt x="67" y="143"/>
                  </a:lnTo>
                  <a:lnTo>
                    <a:pt x="64" y="138"/>
                  </a:lnTo>
                  <a:lnTo>
                    <a:pt x="64" y="133"/>
                  </a:lnTo>
                  <a:lnTo>
                    <a:pt x="64" y="131"/>
                  </a:lnTo>
                  <a:lnTo>
                    <a:pt x="67" y="126"/>
                  </a:lnTo>
                  <a:lnTo>
                    <a:pt x="72" y="124"/>
                  </a:lnTo>
                  <a:lnTo>
                    <a:pt x="74" y="124"/>
                  </a:lnTo>
                  <a:lnTo>
                    <a:pt x="276" y="124"/>
                  </a:lnTo>
                  <a:lnTo>
                    <a:pt x="283" y="124"/>
                  </a:lnTo>
                  <a:lnTo>
                    <a:pt x="283" y="126"/>
                  </a:lnTo>
                  <a:lnTo>
                    <a:pt x="285" y="131"/>
                  </a:lnTo>
                  <a:lnTo>
                    <a:pt x="288" y="133"/>
                  </a:lnTo>
                  <a:lnTo>
                    <a:pt x="285" y="138"/>
                  </a:lnTo>
                  <a:lnTo>
                    <a:pt x="283" y="143"/>
                  </a:lnTo>
                  <a:lnTo>
                    <a:pt x="283" y="143"/>
                  </a:lnTo>
                  <a:lnTo>
                    <a:pt x="276" y="145"/>
                  </a:lnTo>
                  <a:close/>
                  <a:moveTo>
                    <a:pt x="276" y="198"/>
                  </a:moveTo>
                  <a:lnTo>
                    <a:pt x="74" y="198"/>
                  </a:lnTo>
                  <a:lnTo>
                    <a:pt x="72" y="198"/>
                  </a:lnTo>
                  <a:lnTo>
                    <a:pt x="67" y="195"/>
                  </a:lnTo>
                  <a:lnTo>
                    <a:pt x="64" y="193"/>
                  </a:lnTo>
                  <a:lnTo>
                    <a:pt x="64" y="186"/>
                  </a:lnTo>
                  <a:lnTo>
                    <a:pt x="64" y="183"/>
                  </a:lnTo>
                  <a:lnTo>
                    <a:pt x="67" y="179"/>
                  </a:lnTo>
                  <a:lnTo>
                    <a:pt x="72" y="179"/>
                  </a:lnTo>
                  <a:lnTo>
                    <a:pt x="74" y="179"/>
                  </a:lnTo>
                  <a:lnTo>
                    <a:pt x="276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5" y="183"/>
                  </a:lnTo>
                  <a:lnTo>
                    <a:pt x="288" y="186"/>
                  </a:lnTo>
                  <a:lnTo>
                    <a:pt x="285" y="193"/>
                  </a:lnTo>
                  <a:lnTo>
                    <a:pt x="283" y="195"/>
                  </a:lnTo>
                  <a:lnTo>
                    <a:pt x="283" y="198"/>
                  </a:lnTo>
                  <a:lnTo>
                    <a:pt x="276" y="198"/>
                  </a:lnTo>
                  <a:close/>
                  <a:moveTo>
                    <a:pt x="311" y="0"/>
                  </a:moveTo>
                  <a:lnTo>
                    <a:pt x="41" y="0"/>
                  </a:lnTo>
                  <a:lnTo>
                    <a:pt x="31" y="0"/>
                  </a:lnTo>
                  <a:lnTo>
                    <a:pt x="24" y="2"/>
                  </a:lnTo>
                  <a:lnTo>
                    <a:pt x="17" y="5"/>
                  </a:lnTo>
                  <a:lnTo>
                    <a:pt x="12" y="9"/>
                  </a:lnTo>
                  <a:lnTo>
                    <a:pt x="8" y="17"/>
                  </a:lnTo>
                  <a:lnTo>
                    <a:pt x="5" y="21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69"/>
                  </a:lnTo>
                  <a:lnTo>
                    <a:pt x="0" y="374"/>
                  </a:lnTo>
                  <a:lnTo>
                    <a:pt x="0" y="381"/>
                  </a:lnTo>
                  <a:lnTo>
                    <a:pt x="5" y="389"/>
                  </a:lnTo>
                  <a:lnTo>
                    <a:pt x="8" y="396"/>
                  </a:lnTo>
                  <a:lnTo>
                    <a:pt x="12" y="400"/>
                  </a:lnTo>
                  <a:lnTo>
                    <a:pt x="17" y="405"/>
                  </a:lnTo>
                  <a:lnTo>
                    <a:pt x="24" y="410"/>
                  </a:lnTo>
                  <a:lnTo>
                    <a:pt x="31" y="412"/>
                  </a:lnTo>
                  <a:lnTo>
                    <a:pt x="41" y="412"/>
                  </a:lnTo>
                  <a:lnTo>
                    <a:pt x="129" y="412"/>
                  </a:lnTo>
                  <a:lnTo>
                    <a:pt x="131" y="410"/>
                  </a:lnTo>
                  <a:lnTo>
                    <a:pt x="140" y="400"/>
                  </a:lnTo>
                  <a:lnTo>
                    <a:pt x="148" y="389"/>
                  </a:lnTo>
                  <a:lnTo>
                    <a:pt x="155" y="377"/>
                  </a:lnTo>
                  <a:lnTo>
                    <a:pt x="155" y="377"/>
                  </a:lnTo>
                  <a:lnTo>
                    <a:pt x="152" y="372"/>
                  </a:lnTo>
                  <a:lnTo>
                    <a:pt x="152" y="367"/>
                  </a:lnTo>
                  <a:lnTo>
                    <a:pt x="152" y="362"/>
                  </a:lnTo>
                  <a:lnTo>
                    <a:pt x="152" y="360"/>
                  </a:lnTo>
                  <a:lnTo>
                    <a:pt x="159" y="341"/>
                  </a:lnTo>
                  <a:lnTo>
                    <a:pt x="157" y="334"/>
                  </a:lnTo>
                  <a:lnTo>
                    <a:pt x="155" y="327"/>
                  </a:lnTo>
                  <a:lnTo>
                    <a:pt x="136" y="319"/>
                  </a:lnTo>
                  <a:lnTo>
                    <a:pt x="131" y="317"/>
                  </a:lnTo>
                  <a:lnTo>
                    <a:pt x="129" y="312"/>
                  </a:lnTo>
                  <a:lnTo>
                    <a:pt x="126" y="310"/>
                  </a:lnTo>
                  <a:lnTo>
                    <a:pt x="126" y="305"/>
                  </a:lnTo>
                  <a:lnTo>
                    <a:pt x="126" y="300"/>
                  </a:lnTo>
                  <a:lnTo>
                    <a:pt x="129" y="296"/>
                  </a:lnTo>
                  <a:lnTo>
                    <a:pt x="131" y="293"/>
                  </a:lnTo>
                  <a:lnTo>
                    <a:pt x="136" y="291"/>
                  </a:lnTo>
                  <a:lnTo>
                    <a:pt x="155" y="284"/>
                  </a:lnTo>
                  <a:lnTo>
                    <a:pt x="157" y="276"/>
                  </a:lnTo>
                  <a:lnTo>
                    <a:pt x="159" y="269"/>
                  </a:lnTo>
                  <a:lnTo>
                    <a:pt x="152" y="250"/>
                  </a:lnTo>
                  <a:lnTo>
                    <a:pt x="152" y="245"/>
                  </a:lnTo>
                  <a:lnTo>
                    <a:pt x="152" y="241"/>
                  </a:lnTo>
                  <a:lnTo>
                    <a:pt x="152" y="236"/>
                  </a:lnTo>
                  <a:lnTo>
                    <a:pt x="155" y="234"/>
                  </a:lnTo>
                  <a:lnTo>
                    <a:pt x="159" y="229"/>
                  </a:lnTo>
                  <a:lnTo>
                    <a:pt x="167" y="229"/>
                  </a:lnTo>
                  <a:lnTo>
                    <a:pt x="169" y="229"/>
                  </a:lnTo>
                  <a:lnTo>
                    <a:pt x="171" y="229"/>
                  </a:lnTo>
                  <a:lnTo>
                    <a:pt x="190" y="238"/>
                  </a:lnTo>
                  <a:lnTo>
                    <a:pt x="197" y="236"/>
                  </a:lnTo>
                  <a:lnTo>
                    <a:pt x="205" y="231"/>
                  </a:lnTo>
                  <a:lnTo>
                    <a:pt x="212" y="212"/>
                  </a:lnTo>
                  <a:lnTo>
                    <a:pt x="214" y="210"/>
                  </a:lnTo>
                  <a:lnTo>
                    <a:pt x="219" y="205"/>
                  </a:lnTo>
                  <a:lnTo>
                    <a:pt x="221" y="205"/>
                  </a:lnTo>
                  <a:lnTo>
                    <a:pt x="226" y="203"/>
                  </a:lnTo>
                  <a:lnTo>
                    <a:pt x="231" y="205"/>
                  </a:lnTo>
                  <a:lnTo>
                    <a:pt x="235" y="205"/>
                  </a:lnTo>
                  <a:lnTo>
                    <a:pt x="238" y="210"/>
                  </a:lnTo>
                  <a:lnTo>
                    <a:pt x="240" y="212"/>
                  </a:lnTo>
                  <a:lnTo>
                    <a:pt x="247" y="231"/>
                  </a:lnTo>
                  <a:lnTo>
                    <a:pt x="257" y="236"/>
                  </a:lnTo>
                  <a:lnTo>
                    <a:pt x="262" y="238"/>
                  </a:lnTo>
                  <a:lnTo>
                    <a:pt x="281" y="229"/>
                  </a:lnTo>
                  <a:lnTo>
                    <a:pt x="283" y="229"/>
                  </a:lnTo>
                  <a:lnTo>
                    <a:pt x="288" y="229"/>
                  </a:lnTo>
                  <a:lnTo>
                    <a:pt x="292" y="229"/>
                  </a:lnTo>
                  <a:lnTo>
                    <a:pt x="297" y="234"/>
                  </a:lnTo>
                  <a:lnTo>
                    <a:pt x="300" y="236"/>
                  </a:lnTo>
                  <a:lnTo>
                    <a:pt x="302" y="241"/>
                  </a:lnTo>
                  <a:lnTo>
                    <a:pt x="302" y="245"/>
                  </a:lnTo>
                  <a:lnTo>
                    <a:pt x="300" y="250"/>
                  </a:lnTo>
                  <a:lnTo>
                    <a:pt x="292" y="269"/>
                  </a:lnTo>
                  <a:lnTo>
                    <a:pt x="295" y="276"/>
                  </a:lnTo>
                  <a:lnTo>
                    <a:pt x="300" y="284"/>
                  </a:lnTo>
                  <a:lnTo>
                    <a:pt x="316" y="291"/>
                  </a:lnTo>
                  <a:lnTo>
                    <a:pt x="321" y="293"/>
                  </a:lnTo>
                  <a:lnTo>
                    <a:pt x="326" y="296"/>
                  </a:lnTo>
                  <a:lnTo>
                    <a:pt x="326" y="300"/>
                  </a:lnTo>
                  <a:lnTo>
                    <a:pt x="328" y="305"/>
                  </a:lnTo>
                  <a:lnTo>
                    <a:pt x="326" y="310"/>
                  </a:lnTo>
                  <a:lnTo>
                    <a:pt x="326" y="312"/>
                  </a:lnTo>
                  <a:lnTo>
                    <a:pt x="321" y="317"/>
                  </a:lnTo>
                  <a:lnTo>
                    <a:pt x="316" y="319"/>
                  </a:lnTo>
                  <a:lnTo>
                    <a:pt x="300" y="327"/>
                  </a:lnTo>
                  <a:lnTo>
                    <a:pt x="295" y="334"/>
                  </a:lnTo>
                  <a:lnTo>
                    <a:pt x="292" y="341"/>
                  </a:lnTo>
                  <a:lnTo>
                    <a:pt x="300" y="360"/>
                  </a:lnTo>
                  <a:lnTo>
                    <a:pt x="302" y="362"/>
                  </a:lnTo>
                  <a:lnTo>
                    <a:pt x="302" y="367"/>
                  </a:lnTo>
                  <a:lnTo>
                    <a:pt x="300" y="372"/>
                  </a:lnTo>
                  <a:lnTo>
                    <a:pt x="297" y="377"/>
                  </a:lnTo>
                  <a:lnTo>
                    <a:pt x="297" y="377"/>
                  </a:lnTo>
                  <a:lnTo>
                    <a:pt x="304" y="389"/>
                  </a:lnTo>
                  <a:lnTo>
                    <a:pt x="311" y="400"/>
                  </a:lnTo>
                  <a:lnTo>
                    <a:pt x="318" y="408"/>
                  </a:lnTo>
                  <a:lnTo>
                    <a:pt x="321" y="410"/>
                  </a:lnTo>
                  <a:lnTo>
                    <a:pt x="328" y="410"/>
                  </a:lnTo>
                  <a:lnTo>
                    <a:pt x="333" y="405"/>
                  </a:lnTo>
                  <a:lnTo>
                    <a:pt x="337" y="403"/>
                  </a:lnTo>
                  <a:lnTo>
                    <a:pt x="342" y="398"/>
                  </a:lnTo>
                  <a:lnTo>
                    <a:pt x="347" y="393"/>
                  </a:lnTo>
                  <a:lnTo>
                    <a:pt x="349" y="386"/>
                  </a:lnTo>
                  <a:lnTo>
                    <a:pt x="352" y="379"/>
                  </a:lnTo>
                  <a:lnTo>
                    <a:pt x="352" y="374"/>
                  </a:lnTo>
                  <a:lnTo>
                    <a:pt x="352" y="183"/>
                  </a:lnTo>
                  <a:lnTo>
                    <a:pt x="352" y="38"/>
                  </a:lnTo>
                  <a:lnTo>
                    <a:pt x="349" y="31"/>
                  </a:lnTo>
                  <a:lnTo>
                    <a:pt x="349" y="21"/>
                  </a:lnTo>
                  <a:lnTo>
                    <a:pt x="345" y="17"/>
                  </a:lnTo>
                  <a:lnTo>
                    <a:pt x="340" y="9"/>
                  </a:lnTo>
                  <a:lnTo>
                    <a:pt x="333" y="5"/>
                  </a:lnTo>
                  <a:lnTo>
                    <a:pt x="328" y="2"/>
                  </a:lnTo>
                  <a:lnTo>
                    <a:pt x="321" y="0"/>
                  </a:lnTo>
                  <a:lnTo>
                    <a:pt x="3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63" name="Freeform 28">
            <a:extLst>
              <a:ext uri="{FF2B5EF4-FFF2-40B4-BE49-F238E27FC236}">
                <a16:creationId xmlns:a16="http://schemas.microsoft.com/office/drawing/2014/main" id="{34EDA016-6B30-71BB-C72F-809C0BCE190E}"/>
              </a:ext>
            </a:extLst>
          </p:cNvPr>
          <p:cNvSpPr>
            <a:spLocks/>
          </p:cNvSpPr>
          <p:nvPr/>
        </p:nvSpPr>
        <p:spPr bwMode="auto">
          <a:xfrm>
            <a:off x="5069221" y="4386061"/>
            <a:ext cx="540000" cy="540000"/>
          </a:xfrm>
          <a:custGeom>
            <a:avLst/>
            <a:gdLst>
              <a:gd name="T0" fmla="*/ 150 w 158"/>
              <a:gd name="T1" fmla="*/ 112 h 158"/>
              <a:gd name="T2" fmla="*/ 121 w 158"/>
              <a:gd name="T3" fmla="*/ 107 h 158"/>
              <a:gd name="T4" fmla="*/ 91 w 158"/>
              <a:gd name="T5" fmla="*/ 77 h 158"/>
              <a:gd name="T6" fmla="*/ 127 w 158"/>
              <a:gd name="T7" fmla="*/ 41 h 158"/>
              <a:gd name="T8" fmla="*/ 139 w 158"/>
              <a:gd name="T9" fmla="*/ 38 h 158"/>
              <a:gd name="T10" fmla="*/ 155 w 158"/>
              <a:gd name="T11" fmla="*/ 13 h 158"/>
              <a:gd name="T12" fmla="*/ 146 w 158"/>
              <a:gd name="T13" fmla="*/ 3 h 158"/>
              <a:gd name="T14" fmla="*/ 120 w 158"/>
              <a:gd name="T15" fmla="*/ 20 h 158"/>
              <a:gd name="T16" fmla="*/ 117 w 158"/>
              <a:gd name="T17" fmla="*/ 31 h 158"/>
              <a:gd name="T18" fmla="*/ 81 w 158"/>
              <a:gd name="T19" fmla="*/ 67 h 158"/>
              <a:gd name="T20" fmla="*/ 51 w 158"/>
              <a:gd name="T21" fmla="*/ 38 h 158"/>
              <a:gd name="T22" fmla="*/ 46 w 158"/>
              <a:gd name="T23" fmla="*/ 8 h 158"/>
              <a:gd name="T24" fmla="*/ 24 w 158"/>
              <a:gd name="T25" fmla="*/ 1 h 158"/>
              <a:gd name="T26" fmla="*/ 36 w 158"/>
              <a:gd name="T27" fmla="*/ 13 h 158"/>
              <a:gd name="T28" fmla="*/ 36 w 158"/>
              <a:gd name="T29" fmla="*/ 36 h 158"/>
              <a:gd name="T30" fmla="*/ 13 w 158"/>
              <a:gd name="T31" fmla="*/ 36 h 158"/>
              <a:gd name="T32" fmla="*/ 1 w 158"/>
              <a:gd name="T33" fmla="*/ 24 h 158"/>
              <a:gd name="T34" fmla="*/ 8 w 158"/>
              <a:gd name="T35" fmla="*/ 46 h 158"/>
              <a:gd name="T36" fmla="*/ 37 w 158"/>
              <a:gd name="T37" fmla="*/ 52 h 158"/>
              <a:gd name="T38" fmla="*/ 63 w 158"/>
              <a:gd name="T39" fmla="*/ 77 h 158"/>
              <a:gd name="T40" fmla="*/ 13 w 158"/>
              <a:gd name="T41" fmla="*/ 126 h 158"/>
              <a:gd name="T42" fmla="*/ 13 w 158"/>
              <a:gd name="T43" fmla="*/ 145 h 158"/>
              <a:gd name="T44" fmla="*/ 32 w 158"/>
              <a:gd name="T45" fmla="*/ 145 h 158"/>
              <a:gd name="T46" fmla="*/ 81 w 158"/>
              <a:gd name="T47" fmla="*/ 96 h 158"/>
              <a:gd name="T48" fmla="*/ 106 w 158"/>
              <a:gd name="T49" fmla="*/ 121 h 158"/>
              <a:gd name="T50" fmla="*/ 112 w 158"/>
              <a:gd name="T51" fmla="*/ 150 h 158"/>
              <a:gd name="T52" fmla="*/ 134 w 158"/>
              <a:gd name="T53" fmla="*/ 158 h 158"/>
              <a:gd name="T54" fmla="*/ 122 w 158"/>
              <a:gd name="T55" fmla="*/ 146 h 158"/>
              <a:gd name="T56" fmla="*/ 122 w 158"/>
              <a:gd name="T57" fmla="*/ 122 h 158"/>
              <a:gd name="T58" fmla="*/ 145 w 158"/>
              <a:gd name="T59" fmla="*/ 122 h 158"/>
              <a:gd name="T60" fmla="*/ 157 w 158"/>
              <a:gd name="T61" fmla="*/ 134 h 158"/>
              <a:gd name="T62" fmla="*/ 150 w 158"/>
              <a:gd name="T63" fmla="*/ 112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8" h="158">
                <a:moveTo>
                  <a:pt x="150" y="112"/>
                </a:moveTo>
                <a:cubicBezTo>
                  <a:pt x="142" y="104"/>
                  <a:pt x="130" y="103"/>
                  <a:pt x="121" y="107"/>
                </a:cubicBezTo>
                <a:cubicBezTo>
                  <a:pt x="91" y="77"/>
                  <a:pt x="91" y="77"/>
                  <a:pt x="91" y="77"/>
                </a:cubicBezTo>
                <a:cubicBezTo>
                  <a:pt x="127" y="41"/>
                  <a:pt x="127" y="41"/>
                  <a:pt x="127" y="41"/>
                </a:cubicBezTo>
                <a:cubicBezTo>
                  <a:pt x="139" y="38"/>
                  <a:pt x="139" y="38"/>
                  <a:pt x="139" y="38"/>
                </a:cubicBezTo>
                <a:cubicBezTo>
                  <a:pt x="155" y="13"/>
                  <a:pt x="155" y="13"/>
                  <a:pt x="155" y="13"/>
                </a:cubicBezTo>
                <a:cubicBezTo>
                  <a:pt x="146" y="3"/>
                  <a:pt x="146" y="3"/>
                  <a:pt x="146" y="3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17" y="31"/>
                  <a:pt x="117" y="31"/>
                  <a:pt x="117" y="31"/>
                </a:cubicBezTo>
                <a:cubicBezTo>
                  <a:pt x="81" y="67"/>
                  <a:pt x="81" y="67"/>
                  <a:pt x="81" y="67"/>
                </a:cubicBezTo>
                <a:cubicBezTo>
                  <a:pt x="51" y="38"/>
                  <a:pt x="51" y="38"/>
                  <a:pt x="51" y="38"/>
                </a:cubicBezTo>
                <a:cubicBezTo>
                  <a:pt x="56" y="28"/>
                  <a:pt x="54" y="16"/>
                  <a:pt x="46" y="8"/>
                </a:cubicBezTo>
                <a:cubicBezTo>
                  <a:pt x="40" y="3"/>
                  <a:pt x="32" y="0"/>
                  <a:pt x="24" y="1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36"/>
                  <a:pt x="36" y="36"/>
                  <a:pt x="36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32"/>
                  <a:pt x="2" y="40"/>
                  <a:pt x="8" y="46"/>
                </a:cubicBezTo>
                <a:cubicBezTo>
                  <a:pt x="16" y="54"/>
                  <a:pt x="28" y="56"/>
                  <a:pt x="37" y="52"/>
                </a:cubicBezTo>
                <a:cubicBezTo>
                  <a:pt x="63" y="77"/>
                  <a:pt x="63" y="77"/>
                  <a:pt x="63" y="77"/>
                </a:cubicBezTo>
                <a:cubicBezTo>
                  <a:pt x="13" y="126"/>
                  <a:pt x="13" y="126"/>
                  <a:pt x="13" y="126"/>
                </a:cubicBezTo>
                <a:cubicBezTo>
                  <a:pt x="8" y="131"/>
                  <a:pt x="8" y="140"/>
                  <a:pt x="13" y="145"/>
                </a:cubicBezTo>
                <a:cubicBezTo>
                  <a:pt x="18" y="150"/>
                  <a:pt x="27" y="150"/>
                  <a:pt x="32" y="145"/>
                </a:cubicBezTo>
                <a:cubicBezTo>
                  <a:pt x="81" y="96"/>
                  <a:pt x="81" y="96"/>
                  <a:pt x="81" y="96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2" y="130"/>
                  <a:pt x="104" y="142"/>
                  <a:pt x="112" y="150"/>
                </a:cubicBezTo>
                <a:cubicBezTo>
                  <a:pt x="118" y="156"/>
                  <a:pt x="126" y="158"/>
                  <a:pt x="134" y="158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57" y="134"/>
                  <a:pt x="157" y="134"/>
                  <a:pt x="157" y="134"/>
                </a:cubicBezTo>
                <a:cubicBezTo>
                  <a:pt x="158" y="126"/>
                  <a:pt x="156" y="118"/>
                  <a:pt x="150" y="112"/>
                </a:cubicBezTo>
              </a:path>
            </a:pathLst>
          </a:custGeom>
          <a:solidFill>
            <a:srgbClr val="1333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64" name="Grupo 389">
            <a:extLst>
              <a:ext uri="{FF2B5EF4-FFF2-40B4-BE49-F238E27FC236}">
                <a16:creationId xmlns:a16="http://schemas.microsoft.com/office/drawing/2014/main" id="{3954F39D-3968-91C3-F6BF-5E7E33878965}"/>
              </a:ext>
            </a:extLst>
          </p:cNvPr>
          <p:cNvGrpSpPr/>
          <p:nvPr/>
        </p:nvGrpSpPr>
        <p:grpSpPr>
          <a:xfrm>
            <a:off x="6567367" y="1566282"/>
            <a:ext cx="468000" cy="540000"/>
            <a:chOff x="7029450" y="2074863"/>
            <a:chExt cx="395288" cy="795338"/>
          </a:xfrm>
          <a:solidFill>
            <a:srgbClr val="1333A6"/>
          </a:solidFill>
        </p:grpSpPr>
        <p:sp>
          <p:nvSpPr>
            <p:cNvPr id="65" name="Freeform 29">
              <a:extLst>
                <a:ext uri="{FF2B5EF4-FFF2-40B4-BE49-F238E27FC236}">
                  <a16:creationId xmlns:a16="http://schemas.microsoft.com/office/drawing/2014/main" id="{B4470480-9F4B-2D3F-3E19-1F9722EF2C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9450" y="2335213"/>
              <a:ext cx="395288" cy="534988"/>
            </a:xfrm>
            <a:custGeom>
              <a:avLst/>
              <a:gdLst>
                <a:gd name="T0" fmla="*/ 37 w 105"/>
                <a:gd name="T1" fmla="*/ 39 h 142"/>
                <a:gd name="T2" fmla="*/ 67 w 105"/>
                <a:gd name="T3" fmla="*/ 31 h 142"/>
                <a:gd name="T4" fmla="*/ 67 w 105"/>
                <a:gd name="T5" fmla="*/ 52 h 142"/>
                <a:gd name="T6" fmla="*/ 37 w 105"/>
                <a:gd name="T7" fmla="*/ 52 h 142"/>
                <a:gd name="T8" fmla="*/ 37 w 105"/>
                <a:gd name="T9" fmla="*/ 39 h 142"/>
                <a:gd name="T10" fmla="*/ 86 w 105"/>
                <a:gd name="T11" fmla="*/ 52 h 142"/>
                <a:gd name="T12" fmla="*/ 86 w 105"/>
                <a:gd name="T13" fmla="*/ 26 h 142"/>
                <a:gd name="T14" fmla="*/ 95 w 105"/>
                <a:gd name="T15" fmla="*/ 23 h 142"/>
                <a:gd name="T16" fmla="*/ 103 w 105"/>
                <a:gd name="T17" fmla="*/ 10 h 142"/>
                <a:gd name="T18" fmla="*/ 89 w 105"/>
                <a:gd name="T19" fmla="*/ 2 h 142"/>
                <a:gd name="T20" fmla="*/ 10 w 105"/>
                <a:gd name="T21" fmla="*/ 23 h 142"/>
                <a:gd name="T22" fmla="*/ 2 w 105"/>
                <a:gd name="T23" fmla="*/ 37 h 142"/>
                <a:gd name="T24" fmla="*/ 15 w 105"/>
                <a:gd name="T25" fmla="*/ 45 h 142"/>
                <a:gd name="T26" fmla="*/ 19 w 105"/>
                <a:gd name="T27" fmla="*/ 44 h 142"/>
                <a:gd name="T28" fmla="*/ 19 w 105"/>
                <a:gd name="T29" fmla="*/ 52 h 142"/>
                <a:gd name="T30" fmla="*/ 0 w 105"/>
                <a:gd name="T31" fmla="*/ 52 h 142"/>
                <a:gd name="T32" fmla="*/ 0 w 105"/>
                <a:gd name="T33" fmla="*/ 63 h 142"/>
                <a:gd name="T34" fmla="*/ 26 w 105"/>
                <a:gd name="T35" fmla="*/ 109 h 142"/>
                <a:gd name="T36" fmla="*/ 26 w 105"/>
                <a:gd name="T37" fmla="*/ 131 h 142"/>
                <a:gd name="T38" fmla="*/ 37 w 105"/>
                <a:gd name="T39" fmla="*/ 131 h 142"/>
                <a:gd name="T40" fmla="*/ 37 w 105"/>
                <a:gd name="T41" fmla="*/ 142 h 142"/>
                <a:gd name="T42" fmla="*/ 71 w 105"/>
                <a:gd name="T43" fmla="*/ 142 h 142"/>
                <a:gd name="T44" fmla="*/ 71 w 105"/>
                <a:gd name="T45" fmla="*/ 131 h 142"/>
                <a:gd name="T46" fmla="*/ 79 w 105"/>
                <a:gd name="T47" fmla="*/ 131 h 142"/>
                <a:gd name="T48" fmla="*/ 79 w 105"/>
                <a:gd name="T49" fmla="*/ 109 h 142"/>
                <a:gd name="T50" fmla="*/ 105 w 105"/>
                <a:gd name="T51" fmla="*/ 63 h 142"/>
                <a:gd name="T52" fmla="*/ 105 w 105"/>
                <a:gd name="T53" fmla="*/ 52 h 142"/>
                <a:gd name="T54" fmla="*/ 86 w 105"/>
                <a:gd name="T55" fmla="*/ 5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142">
                  <a:moveTo>
                    <a:pt x="37" y="39"/>
                  </a:moveTo>
                  <a:cubicBezTo>
                    <a:pt x="67" y="31"/>
                    <a:pt x="67" y="31"/>
                    <a:pt x="67" y="31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37" y="39"/>
                  </a:lnTo>
                  <a:close/>
                  <a:moveTo>
                    <a:pt x="86" y="52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101" y="22"/>
                    <a:pt x="105" y="16"/>
                    <a:pt x="103" y="10"/>
                  </a:cubicBezTo>
                  <a:cubicBezTo>
                    <a:pt x="101" y="4"/>
                    <a:pt x="95" y="0"/>
                    <a:pt x="89" y="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4" y="25"/>
                    <a:pt x="0" y="31"/>
                    <a:pt x="2" y="37"/>
                  </a:cubicBezTo>
                  <a:cubicBezTo>
                    <a:pt x="3" y="43"/>
                    <a:pt x="9" y="46"/>
                    <a:pt x="15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83"/>
                    <a:pt x="10" y="100"/>
                    <a:pt x="26" y="109"/>
                  </a:cubicBezTo>
                  <a:cubicBezTo>
                    <a:pt x="26" y="131"/>
                    <a:pt x="26" y="131"/>
                    <a:pt x="26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94" y="100"/>
                    <a:pt x="105" y="83"/>
                    <a:pt x="105" y="63"/>
                  </a:cubicBezTo>
                  <a:cubicBezTo>
                    <a:pt x="105" y="52"/>
                    <a:pt x="105" y="52"/>
                    <a:pt x="105" y="52"/>
                  </a:cubicBezTo>
                  <a:lnTo>
                    <a:pt x="86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Freeform 30">
              <a:extLst>
                <a:ext uri="{FF2B5EF4-FFF2-40B4-BE49-F238E27FC236}">
                  <a16:creationId xmlns:a16="http://schemas.microsoft.com/office/drawing/2014/main" id="{9762151B-4E66-73CD-8191-29D5BF820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450" y="2074863"/>
              <a:ext cx="395288" cy="174625"/>
            </a:xfrm>
            <a:custGeom>
              <a:avLst/>
              <a:gdLst>
                <a:gd name="T0" fmla="*/ 15 w 105"/>
                <a:gd name="T1" fmla="*/ 45 h 46"/>
                <a:gd name="T2" fmla="*/ 95 w 105"/>
                <a:gd name="T3" fmla="*/ 23 h 46"/>
                <a:gd name="T4" fmla="*/ 103 w 105"/>
                <a:gd name="T5" fmla="*/ 10 h 46"/>
                <a:gd name="T6" fmla="*/ 89 w 105"/>
                <a:gd name="T7" fmla="*/ 2 h 46"/>
                <a:gd name="T8" fmla="*/ 10 w 105"/>
                <a:gd name="T9" fmla="*/ 23 h 46"/>
                <a:gd name="T10" fmla="*/ 2 w 105"/>
                <a:gd name="T11" fmla="*/ 37 h 46"/>
                <a:gd name="T12" fmla="*/ 15 w 105"/>
                <a:gd name="T13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46">
                  <a:moveTo>
                    <a:pt x="15" y="45"/>
                  </a:moveTo>
                  <a:cubicBezTo>
                    <a:pt x="95" y="23"/>
                    <a:pt x="95" y="23"/>
                    <a:pt x="95" y="23"/>
                  </a:cubicBezTo>
                  <a:cubicBezTo>
                    <a:pt x="101" y="22"/>
                    <a:pt x="105" y="16"/>
                    <a:pt x="103" y="10"/>
                  </a:cubicBezTo>
                  <a:cubicBezTo>
                    <a:pt x="101" y="4"/>
                    <a:pt x="95" y="0"/>
                    <a:pt x="89" y="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4" y="25"/>
                    <a:pt x="0" y="31"/>
                    <a:pt x="2" y="37"/>
                  </a:cubicBezTo>
                  <a:cubicBezTo>
                    <a:pt x="3" y="43"/>
                    <a:pt x="9" y="46"/>
                    <a:pt x="15" y="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Freeform 31">
              <a:extLst>
                <a:ext uri="{FF2B5EF4-FFF2-40B4-BE49-F238E27FC236}">
                  <a16:creationId xmlns:a16="http://schemas.microsoft.com/office/drawing/2014/main" id="{BBFC6A88-8731-B825-5BC3-23184E179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450" y="2203450"/>
              <a:ext cx="395288" cy="177800"/>
            </a:xfrm>
            <a:custGeom>
              <a:avLst/>
              <a:gdLst>
                <a:gd name="T0" fmla="*/ 15 w 105"/>
                <a:gd name="T1" fmla="*/ 45 h 47"/>
                <a:gd name="T2" fmla="*/ 95 w 105"/>
                <a:gd name="T3" fmla="*/ 24 h 47"/>
                <a:gd name="T4" fmla="*/ 103 w 105"/>
                <a:gd name="T5" fmla="*/ 10 h 47"/>
                <a:gd name="T6" fmla="*/ 89 w 105"/>
                <a:gd name="T7" fmla="*/ 2 h 47"/>
                <a:gd name="T8" fmla="*/ 10 w 105"/>
                <a:gd name="T9" fmla="*/ 23 h 47"/>
                <a:gd name="T10" fmla="*/ 2 w 105"/>
                <a:gd name="T11" fmla="*/ 37 h 47"/>
                <a:gd name="T12" fmla="*/ 15 w 105"/>
                <a:gd name="T13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47">
                  <a:moveTo>
                    <a:pt x="15" y="45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101" y="22"/>
                    <a:pt x="105" y="16"/>
                    <a:pt x="103" y="10"/>
                  </a:cubicBezTo>
                  <a:cubicBezTo>
                    <a:pt x="101" y="4"/>
                    <a:pt x="95" y="0"/>
                    <a:pt x="89" y="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4" y="25"/>
                    <a:pt x="0" y="31"/>
                    <a:pt x="2" y="37"/>
                  </a:cubicBezTo>
                  <a:cubicBezTo>
                    <a:pt x="3" y="43"/>
                    <a:pt x="9" y="47"/>
                    <a:pt x="15" y="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42103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9A35638-07EF-F208-1CDE-90D54B12A7C3}"/>
              </a:ext>
            </a:extLst>
          </p:cNvPr>
          <p:cNvSpPr txBox="1"/>
          <p:nvPr/>
        </p:nvSpPr>
        <p:spPr>
          <a:xfrm>
            <a:off x="990664" y="3696061"/>
            <a:ext cx="10204453" cy="2385972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just">
              <a:spcAft>
                <a:spcPts val="400"/>
              </a:spcAft>
            </a:pPr>
            <a:r>
              <a:rPr lang="it-IT" sz="1400" dirty="0">
                <a:solidFill>
                  <a:schemeClr val="tx2"/>
                </a:solidFill>
              </a:rPr>
              <a:t>Qualora le spese agevolabili siano sostenute in uno o più periodi d'imposta in vista della creazione di una o più immobilizzazioni immateriali agevolate, il contribuente può fruire della maggiorazione del 110% di tali spese a decorrere dal periodo d'imposta in cui l'immobilizzazione immateriale ottiene un </a:t>
            </a:r>
            <a:r>
              <a:rPr lang="it-IT" sz="1400" b="1" dirty="0">
                <a:solidFill>
                  <a:schemeClr val="tx2"/>
                </a:solidFill>
              </a:rPr>
              <a:t>titolo di privativa industriale</a:t>
            </a:r>
            <a:r>
              <a:rPr lang="it-IT" sz="1400" dirty="0">
                <a:solidFill>
                  <a:schemeClr val="tx2"/>
                </a:solidFill>
              </a:rPr>
              <a:t>.</a:t>
            </a:r>
          </a:p>
          <a:p>
            <a:pPr algn="just">
              <a:spcAft>
                <a:spcPts val="400"/>
              </a:spcAft>
            </a:pPr>
            <a:r>
              <a:rPr lang="it-IT" sz="1400" dirty="0">
                <a:solidFill>
                  <a:schemeClr val="tx2"/>
                </a:solidFill>
              </a:rPr>
              <a:t>La maggiorazione non può essere applicata alle spese sostenute prima </a:t>
            </a:r>
            <a:r>
              <a:rPr lang="it-IT" sz="1400" b="1" dirty="0">
                <a:solidFill>
                  <a:schemeClr val="tx2"/>
                </a:solidFill>
              </a:rPr>
              <a:t>dell'ottavo periodo d'imposta antecedente a quello nel quale l'immobilizzazione immateriale ottiene un titolo di privativa industriale.</a:t>
            </a:r>
          </a:p>
          <a:p>
            <a:pPr algn="just">
              <a:spcAft>
                <a:spcPts val="1200"/>
              </a:spcAft>
            </a:pPr>
            <a:r>
              <a:rPr lang="it-IT" sz="1400" dirty="0">
                <a:solidFill>
                  <a:schemeClr val="tx2"/>
                </a:solidFill>
              </a:rPr>
              <a:t>Viene quindi introdotto un </a:t>
            </a:r>
            <a:r>
              <a:rPr lang="it-IT" sz="1400" b="1" dirty="0">
                <a:solidFill>
                  <a:schemeClr val="tx2"/>
                </a:solidFill>
              </a:rPr>
              <a:t>meccanismo di </a:t>
            </a:r>
            <a:r>
              <a:rPr lang="it-IT" sz="1400" b="1" i="1" dirty="0">
                <a:solidFill>
                  <a:schemeClr val="tx2"/>
                </a:solidFill>
              </a:rPr>
              <a:t>recapture</a:t>
            </a:r>
            <a:r>
              <a:rPr lang="it-IT" sz="1400" dirty="0">
                <a:solidFill>
                  <a:schemeClr val="tx2"/>
                </a:solidFill>
              </a:rPr>
              <a:t>, </a:t>
            </a:r>
            <a:r>
              <a:rPr lang="it-IT" sz="1400" b="1" dirty="0">
                <a:solidFill>
                  <a:schemeClr val="tx2"/>
                </a:solidFill>
              </a:rPr>
              <a:t>su base ottennale</a:t>
            </a:r>
            <a:r>
              <a:rPr lang="it-IT" sz="1400" dirty="0">
                <a:solidFill>
                  <a:schemeClr val="tx2"/>
                </a:solidFill>
              </a:rPr>
              <a:t>, che consente di recuperare il beneficio non utilizzato esclusivamente in relazione alle spese di ricerca e sviluppo che, </a:t>
            </a:r>
            <a:r>
              <a:rPr lang="it-IT" sz="1400" i="1" dirty="0">
                <a:solidFill>
                  <a:schemeClr val="tx2"/>
                </a:solidFill>
              </a:rPr>
              <a:t>ex post</a:t>
            </a:r>
            <a:r>
              <a:rPr lang="it-IT" sz="1400" dirty="0">
                <a:solidFill>
                  <a:schemeClr val="tx2"/>
                </a:solidFill>
              </a:rPr>
              <a:t>, hanno dato vita a un bene immateriale.</a:t>
            </a:r>
          </a:p>
          <a:p>
            <a:pPr lvl="3" algn="just">
              <a:spcAft>
                <a:spcPts val="400"/>
              </a:spcAft>
            </a:pPr>
            <a:r>
              <a:rPr lang="it-IT" sz="1400" dirty="0">
                <a:solidFill>
                  <a:schemeClr val="tx2"/>
                </a:solidFill>
              </a:rPr>
              <a:t>Se per un'immobilizzazione immateriale agevolabile si ottiene nel 2021 un titolo di privativa industriale, la super deduzione del 110% è riconosciuta su tutti i costi di ricerca e sviluppo, relativi alla creazione della stessa, sostenuti dal 2013. </a:t>
            </a:r>
          </a:p>
          <a:p>
            <a:pPr algn="just">
              <a:spcAft>
                <a:spcPts val="400"/>
              </a:spcAft>
            </a:pPr>
            <a:endParaRPr lang="it-IT" sz="1400" i="1" dirty="0">
              <a:solidFill>
                <a:srgbClr val="000000"/>
              </a:solidFill>
              <a:latin typeface="Roboto Slab" pitchFamily="2" charset="0"/>
            </a:endParaRPr>
          </a:p>
          <a:p>
            <a:pPr algn="just">
              <a:spcAft>
                <a:spcPts val="400"/>
              </a:spcAft>
            </a:pP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1. L’evoluzione normativa del Patent Box: dal reddito ai costi</a:t>
            </a:r>
            <a:endParaRPr lang="en-GB" sz="4000" dirty="0"/>
          </a:p>
        </p:txBody>
      </p:sp>
      <p:sp>
        <p:nvSpPr>
          <p:cNvPr id="9" name="CasellaDiTesto 1">
            <a:extLst>
              <a:ext uri="{FF2B5EF4-FFF2-40B4-BE49-F238E27FC236}">
                <a16:creationId xmlns:a16="http://schemas.microsoft.com/office/drawing/2014/main" id="{E9B482F6-1B44-85C4-CBC5-6016786BB093}"/>
              </a:ext>
            </a:extLst>
          </p:cNvPr>
          <p:cNvSpPr txBox="1"/>
          <p:nvPr/>
        </p:nvSpPr>
        <p:spPr>
          <a:xfrm>
            <a:off x="3760236" y="1179812"/>
            <a:ext cx="7434881" cy="1565815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just">
              <a:spcAft>
                <a:spcPts val="500"/>
              </a:spcAft>
            </a:pPr>
            <a:r>
              <a:rPr lang="it-IT" sz="1400" dirty="0">
                <a:solidFill>
                  <a:schemeClr val="tx2"/>
                </a:solidFill>
              </a:rPr>
              <a:t>L'agevolazione si sostanzia in una </a:t>
            </a:r>
            <a:r>
              <a:rPr lang="it-IT" sz="1400" b="1" dirty="0">
                <a:solidFill>
                  <a:schemeClr val="tx2"/>
                </a:solidFill>
              </a:rPr>
              <a:t>maggiore deducibilità </a:t>
            </a:r>
            <a:r>
              <a:rPr lang="it-IT" sz="1400" dirty="0">
                <a:solidFill>
                  <a:schemeClr val="tx2"/>
                </a:solidFill>
              </a:rPr>
              <a:t>dei costi di ricerca e sviluppo sostenuti in relazione ai suddetti beni immateriali con una maggiorazione del 110%.</a:t>
            </a:r>
          </a:p>
          <a:p>
            <a:pPr algn="just">
              <a:spcAft>
                <a:spcPts val="500"/>
              </a:spcAft>
            </a:pPr>
            <a:r>
              <a:rPr lang="it-IT" sz="1400" dirty="0">
                <a:solidFill>
                  <a:schemeClr val="tx2"/>
                </a:solidFill>
              </a:rPr>
              <a:t>Supponendo spese di ricerca e sviluppo agevolabili sostenute per 100.000 euro, l'ammontare complessivo deducibile fiscalmente sarà pari a 210.000 euro:</a:t>
            </a:r>
          </a:p>
          <a:p>
            <a:pPr marL="285750" lvl="1" indent="-285750" algn="just">
              <a:lnSpc>
                <a:spcPct val="150000"/>
              </a:lnSpc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it-IT" sz="1400" dirty="0">
                <a:solidFill>
                  <a:schemeClr val="tx2"/>
                </a:solidFill>
              </a:rPr>
              <a:t>100.000 euro deducibili "ordinariamente" per derivazione;</a:t>
            </a:r>
          </a:p>
          <a:p>
            <a:pPr marL="285750" lvl="1" indent="-285750" algn="just">
              <a:lnSpc>
                <a:spcPct val="150000"/>
              </a:lnSpc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it-IT" sz="1400" dirty="0">
                <a:solidFill>
                  <a:schemeClr val="tx2"/>
                </a:solidFill>
              </a:rPr>
              <a:t>110.000 euro dedotti extra-contabilmente come variazione in diminuzione in dichiarazione.</a:t>
            </a:r>
          </a:p>
        </p:txBody>
      </p:sp>
      <p:pic>
        <p:nvPicPr>
          <p:cNvPr id="11" name="Graphic 6" descr="Clipboard outline">
            <a:extLst>
              <a:ext uri="{FF2B5EF4-FFF2-40B4-BE49-F238E27FC236}">
                <a16:creationId xmlns:a16="http://schemas.microsoft.com/office/drawing/2014/main" id="{A9D75568-3411-7E87-5F8F-885F0AA4B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67292" y="5436682"/>
            <a:ext cx="630989" cy="623957"/>
          </a:xfrm>
          <a:prstGeom prst="rect">
            <a:avLst/>
          </a:prstGeom>
        </p:spPr>
      </p:pic>
      <p:pic>
        <p:nvPicPr>
          <p:cNvPr id="2050" name="Picture 2" descr="CF News">
            <a:extLst>
              <a:ext uri="{FF2B5EF4-FFF2-40B4-BE49-F238E27FC236}">
                <a16:creationId xmlns:a16="http://schemas.microsoft.com/office/drawing/2014/main" id="{6937C6AF-0464-6721-7CA5-251F02121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4" y="1259474"/>
            <a:ext cx="2503621" cy="1499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sellaDiTesto 1">
            <a:extLst>
              <a:ext uri="{FF2B5EF4-FFF2-40B4-BE49-F238E27FC236}">
                <a16:creationId xmlns:a16="http://schemas.microsoft.com/office/drawing/2014/main" id="{D641223A-C0B3-E26D-E47D-94F1234B6B76}"/>
              </a:ext>
            </a:extLst>
          </p:cNvPr>
          <p:cNvSpPr txBox="1"/>
          <p:nvPr/>
        </p:nvSpPr>
        <p:spPr>
          <a:xfrm rot="16200000">
            <a:off x="917616" y="5580883"/>
            <a:ext cx="760048" cy="316894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just">
              <a:spcAft>
                <a:spcPts val="500"/>
              </a:spcAft>
            </a:pPr>
            <a:r>
              <a:rPr lang="it-IT" sz="1400" b="1" dirty="0">
                <a:solidFill>
                  <a:schemeClr val="tx2"/>
                </a:solidFill>
              </a:rPr>
              <a:t>Esempio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F0753B8-CDB7-6604-15DC-150226B1E208}"/>
              </a:ext>
            </a:extLst>
          </p:cNvPr>
          <p:cNvSpPr txBox="1"/>
          <p:nvPr/>
        </p:nvSpPr>
        <p:spPr>
          <a:xfrm>
            <a:off x="995364" y="3033117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>
                  <a:shade val="30000"/>
                  <a:satMod val="115000"/>
                </a:srgbClr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rgbClr val="00338D">
                  <a:shade val="100000"/>
                  <a:satMod val="115000"/>
                </a:srgb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lvl="0"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IL RECUPERO DEL BENEFICIO NON UTILIZZATO, IL C.D. «MECCANISMO PREMIALE»</a:t>
            </a:r>
          </a:p>
        </p:txBody>
      </p:sp>
    </p:spTree>
    <p:extLst>
      <p:ext uri="{BB962C8B-B14F-4D97-AF65-F5344CB8AC3E}">
        <p14:creationId xmlns:p14="http://schemas.microsoft.com/office/powerpoint/2010/main" val="2832455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I soggetti beneficiari</a:t>
            </a:r>
          </a:p>
        </p:txBody>
      </p:sp>
      <p:sp>
        <p:nvSpPr>
          <p:cNvPr id="2" name="Rectangle 74">
            <a:extLst>
              <a:ext uri="{FF2B5EF4-FFF2-40B4-BE49-F238E27FC236}">
                <a16:creationId xmlns:a16="http://schemas.microsoft.com/office/drawing/2014/main" id="{420E16BB-BB91-AEFA-594F-7C2040308AF7}"/>
              </a:ext>
            </a:extLst>
          </p:cNvPr>
          <p:cNvSpPr/>
          <p:nvPr/>
        </p:nvSpPr>
        <p:spPr>
          <a:xfrm>
            <a:off x="1877961" y="1476761"/>
            <a:ext cx="9438482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L’art. 1 co. 1051 - 1063 della L. 178/2020 (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legge di bilancio 2021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), come modificato dall’art. 1 co. 44 della L. 234/2021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(legge di bilancio 2022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), riconosce un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credito d’imposta per gli investimenti in nuovi beni strumentali «ordinari</a:t>
            </a:r>
            <a:r>
              <a:rPr lang="it-IT" sz="1400" b="1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»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e «Industria 4.0»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, che differisce per alcuni aspetti dal precedente credito d’imposta previsto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dall’art. 1 co. 184 - 197 della L. 160/2019 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(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legge di bilancio 2020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). </a:t>
            </a:r>
            <a:endParaRPr kumimoji="0" lang="it-IT" sz="1400" b="1" i="0" u="none" strike="noStrike" kern="0" cap="none" spc="0" normalizeH="0" baseline="0" noProof="0" dirty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9EF14AE-B2AB-23A0-ECDE-CF8403DCE57F}"/>
              </a:ext>
            </a:extLst>
          </p:cNvPr>
          <p:cNvSpPr txBox="1"/>
          <p:nvPr/>
        </p:nvSpPr>
        <p:spPr>
          <a:xfrm>
            <a:off x="993775" y="2699573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/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I SOGGETTI BENEFICIARI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B65E3677-4002-5ABA-90C0-4541E95AD8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9987" y="3429000"/>
            <a:ext cx="10198237" cy="2524366"/>
          </a:xfrm>
        </p:spPr>
        <p:txBody>
          <a:bodyPr/>
          <a:lstStyle/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it-IT" sz="1400" b="0" dirty="0"/>
              <a:t>Possono beneficiare dell’agevolazione le imprese residenti nel territorio dello Stato (ivi incluse le stabili organizzazioni di soggetti non residenti) a prescindere dalla </a:t>
            </a:r>
            <a:r>
              <a:rPr lang="it-IT" sz="1400" dirty="0"/>
              <a:t>forma giuridica</a:t>
            </a:r>
            <a:r>
              <a:rPr lang="it-IT" sz="1400" b="0" dirty="0"/>
              <a:t>, dal</a:t>
            </a:r>
            <a:r>
              <a:rPr lang="it-IT" sz="1400" dirty="0"/>
              <a:t> settore economico di appartenenza</a:t>
            </a:r>
            <a:r>
              <a:rPr lang="it-IT" sz="1400" b="0" dirty="0"/>
              <a:t>, dalla </a:t>
            </a:r>
            <a:r>
              <a:rPr lang="it-IT" sz="1400" dirty="0"/>
              <a:t>dimensione</a:t>
            </a:r>
            <a:r>
              <a:rPr lang="it-IT" sz="1400" b="0" dirty="0"/>
              <a:t>, nonché dal </a:t>
            </a:r>
            <a:r>
              <a:rPr lang="it-IT" sz="1400" dirty="0"/>
              <a:t>regime di determinazione del reddito dell'impresa</a:t>
            </a:r>
            <a:r>
              <a:rPr lang="it-IT" sz="1400" b="0" dirty="0"/>
              <a:t>. 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it-IT" sz="1400" b="0" dirty="0"/>
              <a:t>Quindi, ad esempio, possono accedere al credito d’imposta:</a:t>
            </a:r>
          </a:p>
          <a:p>
            <a:pPr marL="647700" lvl="3" indent="-285750" algn="just">
              <a:lnSpc>
                <a:spcPct val="114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1400" dirty="0"/>
              <a:t>l</a:t>
            </a:r>
            <a:r>
              <a:rPr lang="it-IT" sz="1400" b="0" dirty="0"/>
              <a:t>e società in </a:t>
            </a:r>
            <a:r>
              <a:rPr lang="it-IT" sz="1400" b="1" dirty="0"/>
              <a:t>nome collettivo </a:t>
            </a:r>
            <a:r>
              <a:rPr lang="it-IT" sz="1400" b="0" dirty="0"/>
              <a:t>e in </a:t>
            </a:r>
            <a:r>
              <a:rPr lang="it-IT" sz="1400" b="1" dirty="0"/>
              <a:t>accomandita semplice</a:t>
            </a:r>
            <a:r>
              <a:rPr lang="it-IT" sz="1400" b="0" dirty="0"/>
              <a:t>;</a:t>
            </a:r>
          </a:p>
          <a:p>
            <a:pPr marL="647700" lvl="3" indent="-285750" algn="just">
              <a:lnSpc>
                <a:spcPct val="114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1400" dirty="0"/>
              <a:t>le società per </a:t>
            </a:r>
            <a:r>
              <a:rPr lang="it-IT" sz="1400" b="1" dirty="0"/>
              <a:t>azioni</a:t>
            </a:r>
            <a:r>
              <a:rPr lang="it-IT" sz="1400" dirty="0"/>
              <a:t>, in </a:t>
            </a:r>
            <a:r>
              <a:rPr lang="it-IT" sz="1400" b="1" dirty="0"/>
              <a:t>accomandita per azioni </a:t>
            </a:r>
            <a:r>
              <a:rPr lang="it-IT" sz="1400" dirty="0"/>
              <a:t>e a </a:t>
            </a:r>
            <a:r>
              <a:rPr lang="it-IT" sz="1400" b="1" dirty="0"/>
              <a:t>responsabilità limitata</a:t>
            </a:r>
            <a:r>
              <a:rPr lang="it-IT" sz="1400" dirty="0"/>
              <a:t>;</a:t>
            </a:r>
          </a:p>
          <a:p>
            <a:pPr marL="647700" lvl="3" indent="-285750" algn="just">
              <a:lnSpc>
                <a:spcPct val="114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1400" dirty="0"/>
              <a:t>l</a:t>
            </a:r>
            <a:r>
              <a:rPr lang="it-IT" sz="1400" b="0" dirty="0"/>
              <a:t>e società </a:t>
            </a:r>
            <a:r>
              <a:rPr lang="it-IT" sz="1400" b="1" dirty="0"/>
              <a:t>cooperative</a:t>
            </a:r>
            <a:r>
              <a:rPr lang="it-IT" sz="1400" b="0" dirty="0"/>
              <a:t> e di </a:t>
            </a:r>
            <a:r>
              <a:rPr lang="it-IT" sz="1400" b="1" dirty="0"/>
              <a:t>mutua assicurazione</a:t>
            </a:r>
            <a:r>
              <a:rPr lang="it-IT" sz="1400" dirty="0"/>
              <a:t> nonché le società </a:t>
            </a:r>
            <a:r>
              <a:rPr lang="it-IT" sz="1400" b="1" dirty="0"/>
              <a:t>consortili</a:t>
            </a:r>
            <a:r>
              <a:rPr lang="it-IT" sz="1400" dirty="0"/>
              <a:t> a rilevanza sia interna sia esterna;</a:t>
            </a:r>
          </a:p>
          <a:p>
            <a:pPr marL="647700" lvl="3" indent="-285750" algn="just">
              <a:lnSpc>
                <a:spcPct val="114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1400" b="0" dirty="0"/>
              <a:t>gli </a:t>
            </a:r>
            <a:r>
              <a:rPr lang="it-IT" sz="1400" b="1" dirty="0"/>
              <a:t>enti pubblici e privati</a:t>
            </a:r>
            <a:r>
              <a:rPr lang="it-IT" sz="1400" b="0" dirty="0"/>
              <a:t>, diversi dalle società.</a:t>
            </a:r>
          </a:p>
        </p:txBody>
      </p:sp>
      <p:grpSp>
        <p:nvGrpSpPr>
          <p:cNvPr id="6" name="Grupo 584">
            <a:extLst>
              <a:ext uri="{FF2B5EF4-FFF2-40B4-BE49-F238E27FC236}">
                <a16:creationId xmlns:a16="http://schemas.microsoft.com/office/drawing/2014/main" id="{F977D8E1-5005-10B1-736A-1BD85D35B6A9}"/>
              </a:ext>
            </a:extLst>
          </p:cNvPr>
          <p:cNvGrpSpPr/>
          <p:nvPr/>
        </p:nvGrpSpPr>
        <p:grpSpPr>
          <a:xfrm>
            <a:off x="993775" y="1582408"/>
            <a:ext cx="730798" cy="742812"/>
            <a:chOff x="188913" y="1455738"/>
            <a:chExt cx="701675" cy="636588"/>
          </a:xfrm>
          <a:solidFill>
            <a:schemeClr val="accent2"/>
          </a:solidFill>
        </p:grpSpPr>
        <p:sp>
          <p:nvSpPr>
            <p:cNvPr id="7" name="Freeform 76">
              <a:extLst>
                <a:ext uri="{FF2B5EF4-FFF2-40B4-BE49-F238E27FC236}">
                  <a16:creationId xmlns:a16="http://schemas.microsoft.com/office/drawing/2014/main" id="{FD176AEC-DAC6-E1AC-7DDF-A17BD23713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8913" y="1455738"/>
              <a:ext cx="701675" cy="636588"/>
            </a:xfrm>
            <a:custGeom>
              <a:avLst/>
              <a:gdLst>
                <a:gd name="T0" fmla="*/ 132 w 186"/>
                <a:gd name="T1" fmla="*/ 155 h 169"/>
                <a:gd name="T2" fmla="*/ 114 w 186"/>
                <a:gd name="T3" fmla="*/ 126 h 169"/>
                <a:gd name="T4" fmla="*/ 51 w 186"/>
                <a:gd name="T5" fmla="*/ 126 h 169"/>
                <a:gd name="T6" fmla="*/ 54 w 186"/>
                <a:gd name="T7" fmla="*/ 21 h 169"/>
                <a:gd name="T8" fmla="*/ 160 w 186"/>
                <a:gd name="T9" fmla="*/ 16 h 169"/>
                <a:gd name="T10" fmla="*/ 132 w 186"/>
                <a:gd name="T11" fmla="*/ 155 h 169"/>
                <a:gd name="T12" fmla="*/ 172 w 186"/>
                <a:gd name="T13" fmla="*/ 0 h 169"/>
                <a:gd name="T14" fmla="*/ 41 w 186"/>
                <a:gd name="T15" fmla="*/ 6 h 169"/>
                <a:gd name="T16" fmla="*/ 38 w 186"/>
                <a:gd name="T17" fmla="*/ 126 h 169"/>
                <a:gd name="T18" fmla="*/ 2 w 186"/>
                <a:gd name="T19" fmla="*/ 126 h 169"/>
                <a:gd name="T20" fmla="*/ 13 w 186"/>
                <a:gd name="T21" fmla="*/ 159 h 169"/>
                <a:gd name="T22" fmla="*/ 130 w 186"/>
                <a:gd name="T23" fmla="*/ 165 h 169"/>
                <a:gd name="T24" fmla="*/ 128 w 186"/>
                <a:gd name="T25" fmla="*/ 164 h 169"/>
                <a:gd name="T26" fmla="*/ 172 w 186"/>
                <a:gd name="T2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169">
                  <a:moveTo>
                    <a:pt x="132" y="155"/>
                  </a:moveTo>
                  <a:cubicBezTo>
                    <a:pt x="118" y="155"/>
                    <a:pt x="116" y="137"/>
                    <a:pt x="114" y="126"/>
                  </a:cubicBezTo>
                  <a:cubicBezTo>
                    <a:pt x="51" y="126"/>
                    <a:pt x="51" y="126"/>
                    <a:pt x="51" y="126"/>
                  </a:cubicBezTo>
                  <a:cubicBezTo>
                    <a:pt x="57" y="92"/>
                    <a:pt x="56" y="55"/>
                    <a:pt x="54" y="21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4" y="53"/>
                    <a:pt x="172" y="137"/>
                    <a:pt x="132" y="155"/>
                  </a:cubicBezTo>
                  <a:close/>
                  <a:moveTo>
                    <a:pt x="172" y="0"/>
                  </a:moveTo>
                  <a:cubicBezTo>
                    <a:pt x="41" y="6"/>
                    <a:pt x="41" y="6"/>
                    <a:pt x="41" y="6"/>
                  </a:cubicBezTo>
                  <a:cubicBezTo>
                    <a:pt x="46" y="45"/>
                    <a:pt x="49" y="87"/>
                    <a:pt x="38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1" y="137"/>
                    <a:pt x="0" y="154"/>
                    <a:pt x="13" y="159"/>
                  </a:cubicBezTo>
                  <a:cubicBezTo>
                    <a:pt x="13" y="164"/>
                    <a:pt x="125" y="164"/>
                    <a:pt x="130" y="165"/>
                  </a:cubicBezTo>
                  <a:cubicBezTo>
                    <a:pt x="128" y="164"/>
                    <a:pt x="128" y="164"/>
                    <a:pt x="128" y="164"/>
                  </a:cubicBezTo>
                  <a:cubicBezTo>
                    <a:pt x="186" y="169"/>
                    <a:pt x="175" y="38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77">
              <a:extLst>
                <a:ext uri="{FF2B5EF4-FFF2-40B4-BE49-F238E27FC236}">
                  <a16:creationId xmlns:a16="http://schemas.microsoft.com/office/drawing/2014/main" id="{CAD57057-3038-436B-300C-0BD275494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338" y="1670050"/>
              <a:ext cx="68263" cy="30163"/>
            </a:xfrm>
            <a:custGeom>
              <a:avLst/>
              <a:gdLst>
                <a:gd name="T0" fmla="*/ 43 w 43"/>
                <a:gd name="T1" fmla="*/ 0 h 19"/>
                <a:gd name="T2" fmla="*/ 0 w 43"/>
                <a:gd name="T3" fmla="*/ 3 h 19"/>
                <a:gd name="T4" fmla="*/ 2 w 43"/>
                <a:gd name="T5" fmla="*/ 19 h 19"/>
                <a:gd name="T6" fmla="*/ 43 w 43"/>
                <a:gd name="T7" fmla="*/ 17 h 19"/>
                <a:gd name="T8" fmla="*/ 43 w 43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43" y="0"/>
                  </a:moveTo>
                  <a:lnTo>
                    <a:pt x="0" y="3"/>
                  </a:lnTo>
                  <a:lnTo>
                    <a:pt x="2" y="19"/>
                  </a:lnTo>
                  <a:lnTo>
                    <a:pt x="43" y="17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8">
              <a:extLst>
                <a:ext uri="{FF2B5EF4-FFF2-40B4-BE49-F238E27FC236}">
                  <a16:creationId xmlns:a16="http://schemas.microsoft.com/office/drawing/2014/main" id="{BA5B8938-6B2C-1E1C-FEC8-5FA3E38E1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576" y="1625600"/>
              <a:ext cx="106363" cy="33338"/>
            </a:xfrm>
            <a:custGeom>
              <a:avLst/>
              <a:gdLst>
                <a:gd name="T0" fmla="*/ 0 w 67"/>
                <a:gd name="T1" fmla="*/ 4 h 21"/>
                <a:gd name="T2" fmla="*/ 0 w 67"/>
                <a:gd name="T3" fmla="*/ 21 h 21"/>
                <a:gd name="T4" fmla="*/ 67 w 67"/>
                <a:gd name="T5" fmla="*/ 19 h 21"/>
                <a:gd name="T6" fmla="*/ 67 w 67"/>
                <a:gd name="T7" fmla="*/ 0 h 21"/>
                <a:gd name="T8" fmla="*/ 0 w 67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1">
                  <a:moveTo>
                    <a:pt x="0" y="4"/>
                  </a:moveTo>
                  <a:lnTo>
                    <a:pt x="0" y="21"/>
                  </a:lnTo>
                  <a:lnTo>
                    <a:pt x="67" y="19"/>
                  </a:lnTo>
                  <a:lnTo>
                    <a:pt x="67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79">
              <a:extLst>
                <a:ext uri="{FF2B5EF4-FFF2-40B4-BE49-F238E27FC236}">
                  <a16:creationId xmlns:a16="http://schemas.microsoft.com/office/drawing/2014/main" id="{1F4B5C07-FD19-C202-94D9-D6D946874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13" y="1817688"/>
              <a:ext cx="52388" cy="30163"/>
            </a:xfrm>
            <a:custGeom>
              <a:avLst/>
              <a:gdLst>
                <a:gd name="T0" fmla="*/ 0 w 33"/>
                <a:gd name="T1" fmla="*/ 2 h 19"/>
                <a:gd name="T2" fmla="*/ 0 w 33"/>
                <a:gd name="T3" fmla="*/ 19 h 19"/>
                <a:gd name="T4" fmla="*/ 33 w 33"/>
                <a:gd name="T5" fmla="*/ 19 h 19"/>
                <a:gd name="T6" fmla="*/ 33 w 33"/>
                <a:gd name="T7" fmla="*/ 0 h 19"/>
                <a:gd name="T8" fmla="*/ 0 w 33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">
                  <a:moveTo>
                    <a:pt x="0" y="2"/>
                  </a:moveTo>
                  <a:lnTo>
                    <a:pt x="0" y="19"/>
                  </a:lnTo>
                  <a:lnTo>
                    <a:pt x="33" y="19"/>
                  </a:lnTo>
                  <a:lnTo>
                    <a:pt x="33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80">
              <a:extLst>
                <a:ext uri="{FF2B5EF4-FFF2-40B4-BE49-F238E27FC236}">
                  <a16:creationId xmlns:a16="http://schemas.microsoft.com/office/drawing/2014/main" id="{4A2E05F4-9543-C569-1843-B9444BBCB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338" y="1771650"/>
              <a:ext cx="82550" cy="38100"/>
            </a:xfrm>
            <a:custGeom>
              <a:avLst/>
              <a:gdLst>
                <a:gd name="T0" fmla="*/ 0 w 52"/>
                <a:gd name="T1" fmla="*/ 5 h 24"/>
                <a:gd name="T2" fmla="*/ 2 w 52"/>
                <a:gd name="T3" fmla="*/ 24 h 24"/>
                <a:gd name="T4" fmla="*/ 52 w 52"/>
                <a:gd name="T5" fmla="*/ 19 h 24"/>
                <a:gd name="T6" fmla="*/ 52 w 52"/>
                <a:gd name="T7" fmla="*/ 0 h 24"/>
                <a:gd name="T8" fmla="*/ 0 w 52"/>
                <a:gd name="T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4">
                  <a:moveTo>
                    <a:pt x="0" y="5"/>
                  </a:moveTo>
                  <a:lnTo>
                    <a:pt x="2" y="24"/>
                  </a:lnTo>
                  <a:lnTo>
                    <a:pt x="52" y="19"/>
                  </a:lnTo>
                  <a:lnTo>
                    <a:pt x="52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1">
              <a:extLst>
                <a:ext uri="{FF2B5EF4-FFF2-40B4-BE49-F238E27FC236}">
                  <a16:creationId xmlns:a16="http://schemas.microsoft.com/office/drawing/2014/main" id="{C67FC2A3-A0D6-81E5-5280-64C677323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213" y="1587500"/>
              <a:ext cx="142875" cy="139700"/>
            </a:xfrm>
            <a:custGeom>
              <a:avLst/>
              <a:gdLst>
                <a:gd name="T0" fmla="*/ 6 w 38"/>
                <a:gd name="T1" fmla="*/ 37 h 37"/>
                <a:gd name="T2" fmla="*/ 25 w 38"/>
                <a:gd name="T3" fmla="*/ 37 h 37"/>
                <a:gd name="T4" fmla="*/ 16 w 38"/>
                <a:gd name="T5" fmla="*/ 29 h 37"/>
                <a:gd name="T6" fmla="*/ 9 w 38"/>
                <a:gd name="T7" fmla="*/ 30 h 37"/>
                <a:gd name="T8" fmla="*/ 7 w 38"/>
                <a:gd name="T9" fmla="*/ 9 h 37"/>
                <a:gd name="T10" fmla="*/ 30 w 38"/>
                <a:gd name="T11" fmla="*/ 8 h 37"/>
                <a:gd name="T12" fmla="*/ 30 w 38"/>
                <a:gd name="T13" fmla="*/ 14 h 37"/>
                <a:gd name="T14" fmla="*/ 30 w 38"/>
                <a:gd name="T15" fmla="*/ 14 h 37"/>
                <a:gd name="T16" fmla="*/ 38 w 38"/>
                <a:gd name="T17" fmla="*/ 5 h 37"/>
                <a:gd name="T18" fmla="*/ 34 w 38"/>
                <a:gd name="T19" fmla="*/ 1 h 37"/>
                <a:gd name="T20" fmla="*/ 3 w 38"/>
                <a:gd name="T21" fmla="*/ 2 h 37"/>
                <a:gd name="T22" fmla="*/ 0 w 38"/>
                <a:gd name="T23" fmla="*/ 5 h 37"/>
                <a:gd name="T24" fmla="*/ 1 w 38"/>
                <a:gd name="T25" fmla="*/ 34 h 37"/>
                <a:gd name="T26" fmla="*/ 4 w 38"/>
                <a:gd name="T27" fmla="*/ 37 h 37"/>
                <a:gd name="T28" fmla="*/ 6 w 38"/>
                <a:gd name="T2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37">
                  <a:moveTo>
                    <a:pt x="6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8" y="6"/>
                    <a:pt x="38" y="5"/>
                  </a:cubicBezTo>
                  <a:cubicBezTo>
                    <a:pt x="37" y="3"/>
                    <a:pt x="36" y="1"/>
                    <a:pt x="34" y="1"/>
                  </a:cubicBezTo>
                  <a:cubicBezTo>
                    <a:pt x="31" y="0"/>
                    <a:pt x="6" y="2"/>
                    <a:pt x="3" y="2"/>
                  </a:cubicBezTo>
                  <a:cubicBezTo>
                    <a:pt x="2" y="2"/>
                    <a:pt x="0" y="4"/>
                    <a:pt x="0" y="5"/>
                  </a:cubicBezTo>
                  <a:cubicBezTo>
                    <a:pt x="0" y="7"/>
                    <a:pt x="1" y="32"/>
                    <a:pt x="1" y="34"/>
                  </a:cubicBezTo>
                  <a:cubicBezTo>
                    <a:pt x="1" y="35"/>
                    <a:pt x="3" y="37"/>
                    <a:pt x="4" y="37"/>
                  </a:cubicBezTo>
                  <a:lnTo>
                    <a:pt x="6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82">
              <a:extLst>
                <a:ext uri="{FF2B5EF4-FFF2-40B4-BE49-F238E27FC236}">
                  <a16:creationId xmlns:a16="http://schemas.microsoft.com/office/drawing/2014/main" id="{06DAC0B2-AA2C-F84A-5589-E6965550F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8" y="1598613"/>
              <a:ext cx="149225" cy="128588"/>
            </a:xfrm>
            <a:custGeom>
              <a:avLst/>
              <a:gdLst>
                <a:gd name="T0" fmla="*/ 10 w 40"/>
                <a:gd name="T1" fmla="*/ 13 h 34"/>
                <a:gd name="T2" fmla="*/ 6 w 40"/>
                <a:gd name="T3" fmla="*/ 12 h 34"/>
                <a:gd name="T4" fmla="*/ 4 w 40"/>
                <a:gd name="T5" fmla="*/ 12 h 34"/>
                <a:gd name="T6" fmla="*/ 2 w 40"/>
                <a:gd name="T7" fmla="*/ 16 h 34"/>
                <a:gd name="T8" fmla="*/ 19 w 40"/>
                <a:gd name="T9" fmla="*/ 34 h 34"/>
                <a:gd name="T10" fmla="*/ 39 w 40"/>
                <a:gd name="T11" fmla="*/ 8 h 34"/>
                <a:gd name="T12" fmla="*/ 40 w 40"/>
                <a:gd name="T13" fmla="*/ 6 h 34"/>
                <a:gd name="T14" fmla="*/ 39 w 40"/>
                <a:gd name="T15" fmla="*/ 2 h 34"/>
                <a:gd name="T16" fmla="*/ 36 w 40"/>
                <a:gd name="T17" fmla="*/ 0 h 34"/>
                <a:gd name="T18" fmla="*/ 30 w 40"/>
                <a:gd name="T19" fmla="*/ 2 h 34"/>
                <a:gd name="T20" fmla="*/ 17 w 40"/>
                <a:gd name="T21" fmla="*/ 19 h 34"/>
                <a:gd name="T22" fmla="*/ 10 w 40"/>
                <a:gd name="T2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0" y="13"/>
                  </a:moveTo>
                  <a:cubicBezTo>
                    <a:pt x="9" y="13"/>
                    <a:pt x="7" y="12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3"/>
                    <a:pt x="2" y="15"/>
                    <a:pt x="2" y="16"/>
                  </a:cubicBezTo>
                  <a:cubicBezTo>
                    <a:pt x="0" y="21"/>
                    <a:pt x="16" y="31"/>
                    <a:pt x="19" y="34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5"/>
                    <a:pt x="39" y="3"/>
                    <a:pt x="39" y="2"/>
                  </a:cubicBezTo>
                  <a:cubicBezTo>
                    <a:pt x="39" y="2"/>
                    <a:pt x="37" y="0"/>
                    <a:pt x="36" y="0"/>
                  </a:cubicBezTo>
                  <a:cubicBezTo>
                    <a:pt x="34" y="0"/>
                    <a:pt x="32" y="0"/>
                    <a:pt x="30" y="2"/>
                  </a:cubicBezTo>
                  <a:cubicBezTo>
                    <a:pt x="17" y="19"/>
                    <a:pt x="17" y="19"/>
                    <a:pt x="17" y="19"/>
                  </a:cubicBezTo>
                  <a:lnTo>
                    <a:pt x="1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83">
              <a:extLst>
                <a:ext uri="{FF2B5EF4-FFF2-40B4-BE49-F238E27FC236}">
                  <a16:creationId xmlns:a16="http://schemas.microsoft.com/office/drawing/2014/main" id="{4D2BD99B-BF67-4015-3569-035BEA717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63" y="1730375"/>
              <a:ext cx="161925" cy="177800"/>
            </a:xfrm>
            <a:custGeom>
              <a:avLst/>
              <a:gdLst>
                <a:gd name="T0" fmla="*/ 11 w 43"/>
                <a:gd name="T1" fmla="*/ 37 h 47"/>
                <a:gd name="T2" fmla="*/ 12 w 43"/>
                <a:gd name="T3" fmla="*/ 16 h 47"/>
                <a:gd name="T4" fmla="*/ 34 w 43"/>
                <a:gd name="T5" fmla="*/ 15 h 47"/>
                <a:gd name="T6" fmla="*/ 34 w 43"/>
                <a:gd name="T7" fmla="*/ 20 h 47"/>
                <a:gd name="T8" fmla="*/ 35 w 43"/>
                <a:gd name="T9" fmla="*/ 21 h 47"/>
                <a:gd name="T10" fmla="*/ 43 w 43"/>
                <a:gd name="T11" fmla="*/ 12 h 47"/>
                <a:gd name="T12" fmla="*/ 39 w 43"/>
                <a:gd name="T13" fmla="*/ 8 h 47"/>
                <a:gd name="T14" fmla="*/ 3 w 43"/>
                <a:gd name="T15" fmla="*/ 41 h 47"/>
                <a:gd name="T16" fmla="*/ 30 w 43"/>
                <a:gd name="T17" fmla="*/ 44 h 47"/>
                <a:gd name="T18" fmla="*/ 21 w 43"/>
                <a:gd name="T19" fmla="*/ 36 h 47"/>
                <a:gd name="T20" fmla="*/ 11 w 43"/>
                <a:gd name="T21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47">
                  <a:moveTo>
                    <a:pt x="11" y="37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0"/>
                    <a:pt x="42" y="13"/>
                    <a:pt x="43" y="12"/>
                  </a:cubicBezTo>
                  <a:cubicBezTo>
                    <a:pt x="42" y="10"/>
                    <a:pt x="41" y="8"/>
                    <a:pt x="39" y="8"/>
                  </a:cubicBezTo>
                  <a:cubicBezTo>
                    <a:pt x="0" y="9"/>
                    <a:pt x="5" y="0"/>
                    <a:pt x="3" y="41"/>
                  </a:cubicBezTo>
                  <a:cubicBezTo>
                    <a:pt x="5" y="47"/>
                    <a:pt x="26" y="43"/>
                    <a:pt x="30" y="44"/>
                  </a:cubicBezTo>
                  <a:cubicBezTo>
                    <a:pt x="21" y="36"/>
                    <a:pt x="21" y="36"/>
                    <a:pt x="21" y="36"/>
                  </a:cubicBezTo>
                  <a:lnTo>
                    <a:pt x="11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84">
              <a:extLst>
                <a:ext uri="{FF2B5EF4-FFF2-40B4-BE49-F238E27FC236}">
                  <a16:creationId xmlns:a16="http://schemas.microsoft.com/office/drawing/2014/main" id="{D6600877-F39C-5A69-696A-99721CF9A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8" y="1768475"/>
              <a:ext cx="142875" cy="123825"/>
            </a:xfrm>
            <a:custGeom>
              <a:avLst/>
              <a:gdLst>
                <a:gd name="T0" fmla="*/ 36 w 38"/>
                <a:gd name="T1" fmla="*/ 1 h 33"/>
                <a:gd name="T2" fmla="*/ 30 w 38"/>
                <a:gd name="T3" fmla="*/ 1 h 33"/>
                <a:gd name="T4" fmla="*/ 29 w 38"/>
                <a:gd name="T5" fmla="*/ 2 h 33"/>
                <a:gd name="T6" fmla="*/ 16 w 38"/>
                <a:gd name="T7" fmla="*/ 19 h 33"/>
                <a:gd name="T8" fmla="*/ 6 w 38"/>
                <a:gd name="T9" fmla="*/ 12 h 33"/>
                <a:gd name="T10" fmla="*/ 1 w 38"/>
                <a:gd name="T11" fmla="*/ 14 h 33"/>
                <a:gd name="T12" fmla="*/ 0 w 38"/>
                <a:gd name="T13" fmla="*/ 18 h 33"/>
                <a:gd name="T14" fmla="*/ 17 w 38"/>
                <a:gd name="T15" fmla="*/ 33 h 33"/>
                <a:gd name="T16" fmla="*/ 37 w 38"/>
                <a:gd name="T17" fmla="*/ 8 h 33"/>
                <a:gd name="T18" fmla="*/ 36 w 38"/>
                <a:gd name="T1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3">
                  <a:moveTo>
                    <a:pt x="36" y="1"/>
                  </a:moveTo>
                  <a:cubicBezTo>
                    <a:pt x="34" y="0"/>
                    <a:pt x="32" y="0"/>
                    <a:pt x="30" y="1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4" y="18"/>
                    <a:pt x="7" y="12"/>
                    <a:pt x="6" y="12"/>
                  </a:cubicBezTo>
                  <a:cubicBezTo>
                    <a:pt x="4" y="12"/>
                    <a:pt x="2" y="12"/>
                    <a:pt x="1" y="14"/>
                  </a:cubicBezTo>
                  <a:cubicBezTo>
                    <a:pt x="0" y="15"/>
                    <a:pt x="0" y="17"/>
                    <a:pt x="0" y="18"/>
                  </a:cubicBezTo>
                  <a:cubicBezTo>
                    <a:pt x="0" y="21"/>
                    <a:pt x="15" y="31"/>
                    <a:pt x="17" y="33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6"/>
                    <a:pt x="38" y="3"/>
                    <a:pt x="3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E8618150-3536-D7CA-BC89-6636CD0DC903}"/>
              </a:ext>
            </a:extLst>
          </p:cNvPr>
          <p:cNvSpPr txBox="1">
            <a:spLocks/>
          </p:cNvSpPr>
          <p:nvPr/>
        </p:nvSpPr>
        <p:spPr>
          <a:xfrm>
            <a:off x="995364" y="904634"/>
            <a:ext cx="11557208" cy="3034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2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80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00338D"/>
                </a:solidFill>
              </a:rPr>
              <a:t>Credito d’imposta per investimenti in beni strumentali 4.0</a:t>
            </a:r>
          </a:p>
        </p:txBody>
      </p:sp>
    </p:spTree>
    <p:extLst>
      <p:ext uri="{BB962C8B-B14F-4D97-AF65-F5344CB8AC3E}">
        <p14:creationId xmlns:p14="http://schemas.microsoft.com/office/powerpoint/2010/main" val="3286348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1. L’evoluzione normativa del Patent Box: dal reddito ai costi</a:t>
            </a:r>
            <a:endParaRPr lang="en-GB" sz="4000" dirty="0"/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03B29B13-75D8-C57A-76A0-C5939E80404A}"/>
              </a:ext>
            </a:extLst>
          </p:cNvPr>
          <p:cNvGrpSpPr/>
          <p:nvPr/>
        </p:nvGrpSpPr>
        <p:grpSpPr>
          <a:xfrm>
            <a:off x="967711" y="1789470"/>
            <a:ext cx="4033498" cy="4332415"/>
            <a:chOff x="967711" y="1718245"/>
            <a:chExt cx="4145465" cy="4439959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BB4938D1-DBFD-C12D-69D3-B27FB9A41423}"/>
                </a:ext>
              </a:extLst>
            </p:cNvPr>
            <p:cNvSpPr/>
            <p:nvPr/>
          </p:nvSpPr>
          <p:spPr>
            <a:xfrm>
              <a:off x="967711" y="1718245"/>
              <a:ext cx="4145465" cy="4439959"/>
            </a:xfrm>
            <a:prstGeom prst="rect">
              <a:avLst/>
            </a:prstGeom>
            <a:solidFill>
              <a:schemeClr val="accent3">
                <a:lumMod val="10000"/>
                <a:lumOff val="9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it-IT" sz="1500" dirty="0">
                <a:solidFill>
                  <a:schemeClr val="bg1"/>
                </a:solidFill>
              </a:endParaRP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F1A99199-01BB-0E37-10FB-F9A6478ACFC1}"/>
                </a:ext>
              </a:extLst>
            </p:cNvPr>
            <p:cNvSpPr txBox="1"/>
            <p:nvPr/>
          </p:nvSpPr>
          <p:spPr>
            <a:xfrm>
              <a:off x="1060848" y="1866116"/>
              <a:ext cx="3959190" cy="4048073"/>
            </a:xfrm>
            <a:prstGeom prst="rect">
              <a:avLst/>
            </a:prstGeom>
            <a:ln w="12700">
              <a:noFill/>
              <a:prstDash val="lgDash"/>
            </a:ln>
          </p:spPr>
          <p:txBody>
            <a:bodyPr vert="horz" wrap="square" lIns="0" tIns="0" rIns="0" bIns="0" rtlCol="0" anchor="t" anchorCtr="0"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it-IT" sz="1400" dirty="0">
                  <a:solidFill>
                    <a:schemeClr val="tx2"/>
                  </a:solidFill>
                </a:rPr>
                <a:t>È prevista l'indicazione delle informazioni necessarie alla determinazione della maggiorazione mediante </a:t>
              </a:r>
              <a:r>
                <a:rPr lang="it-IT" sz="1400" b="1" dirty="0">
                  <a:solidFill>
                    <a:schemeClr val="tx2"/>
                  </a:solidFill>
                </a:rPr>
                <a:t>idonea documentazione</a:t>
              </a:r>
              <a:r>
                <a:rPr lang="it-IT" sz="1400" dirty="0">
                  <a:solidFill>
                    <a:schemeClr val="tx2"/>
                  </a:solidFill>
                </a:rPr>
                <a:t>, il cui possesso va comunicato nella dichiarazione relativa al periodo d'imposta per il quale si beneficia dell'agevolazione ai fini della </a:t>
              </a:r>
              <a:r>
                <a:rPr lang="it-IT" sz="1400" b="1" i="1" dirty="0">
                  <a:solidFill>
                    <a:schemeClr val="tx2"/>
                  </a:solidFill>
                </a:rPr>
                <a:t>penalty protection, </a:t>
              </a:r>
              <a:r>
                <a:rPr lang="it-IT" sz="1400" dirty="0">
                  <a:solidFill>
                    <a:schemeClr val="tx2"/>
                  </a:solidFill>
                </a:rPr>
                <a:t>in caso di rettifica.</a:t>
              </a:r>
            </a:p>
            <a:p>
              <a:pPr algn="ctr">
                <a:spcAft>
                  <a:spcPts val="600"/>
                </a:spcAft>
              </a:pPr>
              <a:r>
                <a:rPr lang="it-IT" sz="1400" dirty="0">
                  <a:solidFill>
                    <a:schemeClr val="tx2"/>
                  </a:solidFill>
                </a:rPr>
                <a:t>La predisposizione di tale documentazione rappresenta una </a:t>
              </a:r>
              <a:r>
                <a:rPr lang="it-IT" sz="1400" b="1" dirty="0">
                  <a:solidFill>
                    <a:schemeClr val="tx2"/>
                  </a:solidFill>
                </a:rPr>
                <a:t>mera facoltà del contribuente</a:t>
              </a:r>
              <a:r>
                <a:rPr lang="it-IT" sz="1400" dirty="0">
                  <a:solidFill>
                    <a:schemeClr val="tx2"/>
                  </a:solidFill>
                </a:rPr>
                <a:t>, alla quale si riconduce la possibilità per lo stesso di fruire dell'esimente sanzionatoria, se sono presente le condizioni.</a:t>
              </a:r>
            </a:p>
            <a:p>
              <a:pPr algn="ctr">
                <a:spcAft>
                  <a:spcPts val="400"/>
                </a:spcAft>
              </a:pPr>
              <a:r>
                <a:rPr lang="it-IT" sz="1400" dirty="0">
                  <a:solidFill>
                    <a:schemeClr val="tx2"/>
                  </a:solidFill>
                </a:rPr>
                <a:t>La mancata predisposizione della documentazione idonea </a:t>
              </a:r>
              <a:r>
                <a:rPr lang="it-IT" sz="1400" b="1" dirty="0">
                  <a:solidFill>
                    <a:schemeClr val="tx2"/>
                  </a:solidFill>
                </a:rPr>
                <a:t>non</a:t>
              </a:r>
              <a:r>
                <a:rPr lang="it-IT" sz="1400" dirty="0">
                  <a:solidFill>
                    <a:schemeClr val="tx2"/>
                  </a:solidFill>
                </a:rPr>
                <a:t> comporta la preclusione all'accesso al nuovo regime Patent Box, ma in caso di recupero a tassazione in tutto o in parte della maggiorazione dedotta dal contribuente non trova applicazione l'esimente sanzionatoria.</a:t>
              </a:r>
            </a:p>
          </p:txBody>
        </p:sp>
      </p:grp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533F9134-871C-D939-67A3-9CF8F4321C40}"/>
              </a:ext>
            </a:extLst>
          </p:cNvPr>
          <p:cNvSpPr/>
          <p:nvPr/>
        </p:nvSpPr>
        <p:spPr>
          <a:xfrm rot="16200000">
            <a:off x="5017395" y="3683773"/>
            <a:ext cx="585133" cy="436262"/>
          </a:xfrm>
          <a:prstGeom prst="downArrow">
            <a:avLst/>
          </a:prstGeom>
          <a:solidFill>
            <a:schemeClr val="accent3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it-IT" sz="1500" dirty="0">
              <a:solidFill>
                <a:schemeClr val="bg1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DBAC540-948F-92AA-CC0F-EF0BC8E9CD7D}"/>
              </a:ext>
            </a:extLst>
          </p:cNvPr>
          <p:cNvSpPr txBox="1"/>
          <p:nvPr/>
        </p:nvSpPr>
        <p:spPr>
          <a:xfrm>
            <a:off x="5618715" y="1700903"/>
            <a:ext cx="55534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tx2"/>
                </a:solidFill>
              </a:rPr>
              <a:t>La documentazione idonea è costituita da un documento, articolato in due </a:t>
            </a:r>
            <a:r>
              <a:rPr lang="it-IT" sz="1400" b="1" dirty="0">
                <a:solidFill>
                  <a:schemeClr val="tx2"/>
                </a:solidFill>
              </a:rPr>
              <a:t>sezioni</a:t>
            </a:r>
            <a:r>
              <a:rPr lang="it-IT" sz="1400" dirty="0">
                <a:solidFill>
                  <a:schemeClr val="tx2"/>
                </a:solidFill>
              </a:rPr>
              <a:t>, </a:t>
            </a:r>
            <a:r>
              <a:rPr lang="it-IT" sz="1400" b="1" dirty="0">
                <a:solidFill>
                  <a:schemeClr val="tx2"/>
                </a:solidFill>
              </a:rPr>
              <a:t>A</a:t>
            </a:r>
            <a:r>
              <a:rPr lang="it-IT" sz="1400" dirty="0">
                <a:solidFill>
                  <a:schemeClr val="tx2"/>
                </a:solidFill>
              </a:rPr>
              <a:t> e </a:t>
            </a:r>
            <a:r>
              <a:rPr lang="it-IT" sz="1400" b="1" dirty="0">
                <a:solidFill>
                  <a:schemeClr val="tx2"/>
                </a:solidFill>
              </a:rPr>
              <a:t>B.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48A36116-FE47-FD0D-F040-73AD8C7732EE}"/>
              </a:ext>
            </a:extLst>
          </p:cNvPr>
          <p:cNvSpPr/>
          <p:nvPr/>
        </p:nvSpPr>
        <p:spPr>
          <a:xfrm>
            <a:off x="5618714" y="2237823"/>
            <a:ext cx="5512437" cy="3884061"/>
          </a:xfrm>
          <a:prstGeom prst="rect">
            <a:avLst/>
          </a:prstGeom>
          <a:noFill/>
          <a:ln w="38100">
            <a:solidFill>
              <a:srgbClr val="B4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it-IT" sz="1500" dirty="0">
              <a:solidFill>
                <a:schemeClr val="bg1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CFD3335-0491-C364-2317-1F0E16DEC6A0}"/>
              </a:ext>
            </a:extLst>
          </p:cNvPr>
          <p:cNvSpPr txBox="1"/>
          <p:nvPr/>
        </p:nvSpPr>
        <p:spPr>
          <a:xfrm>
            <a:off x="5735711" y="2316920"/>
            <a:ext cx="5255749" cy="4048073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sz="1250" dirty="0">
                <a:solidFill>
                  <a:schemeClr val="tx2"/>
                </a:solidFill>
              </a:rPr>
              <a:t>La </a:t>
            </a:r>
            <a:r>
              <a:rPr lang="it-IT" sz="1250" b="1" dirty="0">
                <a:solidFill>
                  <a:schemeClr val="tx2"/>
                </a:solidFill>
              </a:rPr>
              <a:t>sezione A</a:t>
            </a:r>
            <a:r>
              <a:rPr lang="it-IT" sz="1250" dirty="0">
                <a:solidFill>
                  <a:schemeClr val="tx2"/>
                </a:solidFill>
              </a:rPr>
              <a:t> contiene, in relazione a ciascun periodo di imposta di applicazione, informazioni su: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it-IT" sz="1250" dirty="0">
                <a:solidFill>
                  <a:schemeClr val="tx2"/>
                </a:solidFill>
              </a:rPr>
              <a:t>struttura partecipativa dell’impresa anche in relazione alle imprese associate ed eventi straordinari;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it-IT" sz="1250" dirty="0">
                <a:solidFill>
                  <a:schemeClr val="tx2"/>
                </a:solidFill>
              </a:rPr>
              <a:t>attività rilevanti, natura di investitore ed eventuale attività svolta con imprese associate;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it-IT" sz="1250" dirty="0">
                <a:solidFill>
                  <a:schemeClr val="tx2"/>
                </a:solidFill>
              </a:rPr>
              <a:t>attività rilevanti commissionate a terzi indipendenti;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it-IT" sz="1250" dirty="0">
                <a:solidFill>
                  <a:schemeClr val="tx2"/>
                </a:solidFill>
              </a:rPr>
              <a:t>modello organizzativo dell’impresa;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it-IT" sz="1250" dirty="0">
                <a:solidFill>
                  <a:schemeClr val="tx2"/>
                </a:solidFill>
              </a:rPr>
              <a:t>relazione tecnica attività;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it-IT" sz="1250" dirty="0">
                <a:solidFill>
                  <a:schemeClr val="tx2"/>
                </a:solidFill>
              </a:rPr>
              <a:t>funzioni, rischi e beni dell’impresa.</a:t>
            </a:r>
          </a:p>
          <a:p>
            <a:pPr algn="just">
              <a:spcAft>
                <a:spcPts val="600"/>
              </a:spcAft>
            </a:pPr>
            <a:r>
              <a:rPr lang="it-IT" sz="1250" dirty="0">
                <a:solidFill>
                  <a:schemeClr val="tx2"/>
                </a:solidFill>
              </a:rPr>
              <a:t>La </a:t>
            </a:r>
            <a:r>
              <a:rPr lang="it-IT" sz="1250" b="1" dirty="0">
                <a:solidFill>
                  <a:schemeClr val="tx2"/>
                </a:solidFill>
              </a:rPr>
              <a:t>sezione B</a:t>
            </a:r>
            <a:r>
              <a:rPr lang="it-IT" sz="1250" dirty="0">
                <a:solidFill>
                  <a:schemeClr val="tx2"/>
                </a:solidFill>
              </a:rPr>
              <a:t> contiene, le informazioni utili a quantificare la base di calcolo su cui applicare la maggiorazione: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it-IT" sz="1250" dirty="0">
                <a:solidFill>
                  <a:schemeClr val="tx2"/>
                </a:solidFill>
              </a:rPr>
              <a:t>spese agevolabili sostenute in riferimento a ciascun bene immateriale; e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it-IT" sz="1250" dirty="0">
                <a:solidFill>
                  <a:schemeClr val="tx2"/>
                </a:solidFill>
              </a:rPr>
              <a:t>individuazione delle variazioni fiscali direttamente e indirettamente riferibili ai beni immateriali oggetto di agevolazione.</a:t>
            </a:r>
          </a:p>
        </p:txBody>
      </p:sp>
      <p:sp>
        <p:nvSpPr>
          <p:cNvPr id="15" name="Rettangolo con due angoli in diagonale ritagliati 14">
            <a:extLst>
              <a:ext uri="{FF2B5EF4-FFF2-40B4-BE49-F238E27FC236}">
                <a16:creationId xmlns:a16="http://schemas.microsoft.com/office/drawing/2014/main" id="{991DFB20-5161-08FB-5517-7F1CF4A2A1A3}"/>
              </a:ext>
            </a:extLst>
          </p:cNvPr>
          <p:cNvSpPr/>
          <p:nvPr/>
        </p:nvSpPr>
        <p:spPr>
          <a:xfrm>
            <a:off x="10575780" y="3609337"/>
            <a:ext cx="1110741" cy="585134"/>
          </a:xfrm>
          <a:prstGeom prst="snip2DiagRect">
            <a:avLst/>
          </a:prstGeom>
          <a:solidFill>
            <a:srgbClr val="B4B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1200" b="1" dirty="0">
                <a:solidFill>
                  <a:schemeClr val="bg1"/>
                </a:solidFill>
              </a:rPr>
              <a:t>Oneri documentali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587F547-92A1-042C-A85F-97DD165B9F65}"/>
              </a:ext>
            </a:extLst>
          </p:cNvPr>
          <p:cNvSpPr txBox="1"/>
          <p:nvPr/>
        </p:nvSpPr>
        <p:spPr>
          <a:xfrm>
            <a:off x="975873" y="1147839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>
                  <a:shade val="30000"/>
                  <a:satMod val="115000"/>
                </a:srgbClr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rgbClr val="00338D">
                  <a:shade val="100000"/>
                  <a:satMod val="115000"/>
                </a:srgb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lvl="0"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DOCUMENTAZIONE IDONEA PER L’ESIMENTE SANZIONATORIA</a:t>
            </a:r>
          </a:p>
        </p:txBody>
      </p:sp>
    </p:spTree>
    <p:extLst>
      <p:ext uri="{BB962C8B-B14F-4D97-AF65-F5344CB8AC3E}">
        <p14:creationId xmlns:p14="http://schemas.microsoft.com/office/powerpoint/2010/main" val="27091078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1. L’evoluzione normativa del Patent Box: dal reddito ai costi</a:t>
            </a:r>
            <a:endParaRPr lang="en-GB" sz="40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2BD9ACF-DD80-B727-9376-F87ABFC74E0F}"/>
              </a:ext>
            </a:extLst>
          </p:cNvPr>
          <p:cNvSpPr/>
          <p:nvPr/>
        </p:nvSpPr>
        <p:spPr>
          <a:xfrm>
            <a:off x="2118093" y="1886055"/>
            <a:ext cx="5061308" cy="11263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0" lvl="1" algn="ctr">
              <a:spcAft>
                <a:spcPts val="450"/>
              </a:spcAft>
            </a:pPr>
            <a:r>
              <a:rPr lang="it-IT" sz="1400" dirty="0">
                <a:solidFill>
                  <a:srgbClr val="00338D"/>
                </a:solidFill>
              </a:rPr>
              <a:t>Il credito d’imposta R&amp;D è </a:t>
            </a:r>
            <a:r>
              <a:rPr lang="it-IT" sz="1400" b="1" dirty="0">
                <a:solidFill>
                  <a:srgbClr val="00338D"/>
                </a:solidFill>
              </a:rPr>
              <a:t>cumulabile</a:t>
            </a:r>
            <a:r>
              <a:rPr lang="it-IT" sz="1400" dirty="0">
                <a:solidFill>
                  <a:srgbClr val="00338D"/>
                </a:solidFill>
              </a:rPr>
              <a:t> con altre agevolazioni che abbiano ad oggetto i </a:t>
            </a:r>
            <a:r>
              <a:rPr lang="it-IT" sz="1400" b="1" dirty="0">
                <a:solidFill>
                  <a:srgbClr val="00338D"/>
                </a:solidFill>
              </a:rPr>
              <a:t>medesimi costi</a:t>
            </a:r>
            <a:r>
              <a:rPr lang="it-IT" sz="1400" dirty="0">
                <a:solidFill>
                  <a:srgbClr val="00338D"/>
                </a:solidFill>
              </a:rPr>
              <a:t>, a condizione che tale cumulo, tenuto conto anche della non concorrenza alla formazione del reddito e della base imponibile IRAP, </a:t>
            </a:r>
            <a:r>
              <a:rPr lang="it-IT" sz="1400" b="1" dirty="0">
                <a:solidFill>
                  <a:srgbClr val="00338D"/>
                </a:solidFill>
              </a:rPr>
              <a:t>non porti al superamento del costo sostenuto.</a:t>
            </a:r>
          </a:p>
        </p:txBody>
      </p: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AB6FB943-B726-AE50-BFF9-31AFB17436BB}"/>
              </a:ext>
            </a:extLst>
          </p:cNvPr>
          <p:cNvGrpSpPr/>
          <p:nvPr/>
        </p:nvGrpSpPr>
        <p:grpSpPr>
          <a:xfrm>
            <a:off x="8021232" y="1869042"/>
            <a:ext cx="1844466" cy="1168057"/>
            <a:chOff x="9197764" y="1784811"/>
            <a:chExt cx="1844466" cy="1168057"/>
          </a:xfrm>
        </p:grpSpPr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B352E35E-CE7D-798E-D578-8F721E7BE64F}"/>
                </a:ext>
              </a:extLst>
            </p:cNvPr>
            <p:cNvSpPr txBox="1"/>
            <p:nvPr/>
          </p:nvSpPr>
          <p:spPr>
            <a:xfrm>
              <a:off x="9199984" y="1784811"/>
              <a:ext cx="1842246" cy="3326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b="1" dirty="0">
                  <a:solidFill>
                    <a:srgbClr val="005EB8"/>
                  </a:solidFill>
                </a:rPr>
                <a:t>Credito R&amp;D&amp;I</a:t>
              </a:r>
              <a:endParaRPr lang="it-IT" b="1" dirty="0">
                <a:solidFill>
                  <a:srgbClr val="005EB8"/>
                </a:solidFill>
              </a:endParaRPr>
            </a:p>
          </p:txBody>
        </p:sp>
        <p:grpSp>
          <p:nvGrpSpPr>
            <p:cNvPr id="6" name="Grupo 1001">
              <a:extLst>
                <a:ext uri="{FF2B5EF4-FFF2-40B4-BE49-F238E27FC236}">
                  <a16:creationId xmlns:a16="http://schemas.microsoft.com/office/drawing/2014/main" id="{D6376673-87A8-5B51-CE43-C7D9108FC25E}"/>
                </a:ext>
              </a:extLst>
            </p:cNvPr>
            <p:cNvGrpSpPr/>
            <p:nvPr/>
          </p:nvGrpSpPr>
          <p:grpSpPr>
            <a:xfrm>
              <a:off x="9848414" y="2592116"/>
              <a:ext cx="744143" cy="319032"/>
              <a:chOff x="1465263" y="1058863"/>
              <a:chExt cx="935038" cy="446087"/>
            </a:xfrm>
          </p:grpSpPr>
          <p:sp>
            <p:nvSpPr>
              <p:cNvPr id="9" name="Freeform 25">
                <a:extLst>
                  <a:ext uri="{FF2B5EF4-FFF2-40B4-BE49-F238E27FC236}">
                    <a16:creationId xmlns:a16="http://schemas.microsoft.com/office/drawing/2014/main" id="{A6A95DB6-7365-C82F-2304-958A978DB5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3288" y="1184275"/>
                <a:ext cx="227013" cy="79375"/>
              </a:xfrm>
              <a:custGeom>
                <a:avLst/>
                <a:gdLst>
                  <a:gd name="T0" fmla="*/ 0 w 143"/>
                  <a:gd name="T1" fmla="*/ 50 h 50"/>
                  <a:gd name="T2" fmla="*/ 143 w 143"/>
                  <a:gd name="T3" fmla="*/ 21 h 50"/>
                  <a:gd name="T4" fmla="*/ 143 w 143"/>
                  <a:gd name="T5" fmla="*/ 7 h 50"/>
                  <a:gd name="T6" fmla="*/ 143 w 143"/>
                  <a:gd name="T7" fmla="*/ 0 h 50"/>
                  <a:gd name="T8" fmla="*/ 0 w 143"/>
                  <a:gd name="T9" fmla="*/ 28 h 50"/>
                  <a:gd name="T10" fmla="*/ 0 w 143"/>
                  <a:gd name="T11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0">
                    <a:moveTo>
                      <a:pt x="0" y="50"/>
                    </a:moveTo>
                    <a:lnTo>
                      <a:pt x="143" y="21"/>
                    </a:lnTo>
                    <a:lnTo>
                      <a:pt x="143" y="7"/>
                    </a:lnTo>
                    <a:lnTo>
                      <a:pt x="143" y="0"/>
                    </a:lnTo>
                    <a:lnTo>
                      <a:pt x="0" y="2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" name="Freeform 26">
                <a:extLst>
                  <a:ext uri="{FF2B5EF4-FFF2-40B4-BE49-F238E27FC236}">
                    <a16:creationId xmlns:a16="http://schemas.microsoft.com/office/drawing/2014/main" id="{C917B24F-98D3-1738-1450-4676326E0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263" y="1217613"/>
                <a:ext cx="463550" cy="136525"/>
              </a:xfrm>
              <a:custGeom>
                <a:avLst/>
                <a:gdLst>
                  <a:gd name="T0" fmla="*/ 292 w 292"/>
                  <a:gd name="T1" fmla="*/ 57 h 86"/>
                  <a:gd name="T2" fmla="*/ 292 w 292"/>
                  <a:gd name="T3" fmla="*/ 36 h 86"/>
                  <a:gd name="T4" fmla="*/ 152 w 292"/>
                  <a:gd name="T5" fmla="*/ 64 h 86"/>
                  <a:gd name="T6" fmla="*/ 147 w 292"/>
                  <a:gd name="T7" fmla="*/ 64 h 86"/>
                  <a:gd name="T8" fmla="*/ 142 w 292"/>
                  <a:gd name="T9" fmla="*/ 62 h 86"/>
                  <a:gd name="T10" fmla="*/ 0 w 292"/>
                  <a:gd name="T11" fmla="*/ 0 h 86"/>
                  <a:gd name="T12" fmla="*/ 0 w 292"/>
                  <a:gd name="T13" fmla="*/ 0 h 86"/>
                  <a:gd name="T14" fmla="*/ 0 w 292"/>
                  <a:gd name="T15" fmla="*/ 19 h 86"/>
                  <a:gd name="T16" fmla="*/ 150 w 292"/>
                  <a:gd name="T17" fmla="*/ 86 h 86"/>
                  <a:gd name="T18" fmla="*/ 292 w 292"/>
                  <a:gd name="T19" fmla="*/ 5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2" h="86">
                    <a:moveTo>
                      <a:pt x="292" y="57"/>
                    </a:moveTo>
                    <a:lnTo>
                      <a:pt x="292" y="36"/>
                    </a:lnTo>
                    <a:lnTo>
                      <a:pt x="152" y="64"/>
                    </a:lnTo>
                    <a:lnTo>
                      <a:pt x="147" y="64"/>
                    </a:lnTo>
                    <a:lnTo>
                      <a:pt x="142" y="6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50" y="86"/>
                    </a:lnTo>
                    <a:lnTo>
                      <a:pt x="292" y="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" name="Freeform 28">
                <a:extLst>
                  <a:ext uri="{FF2B5EF4-FFF2-40B4-BE49-F238E27FC236}">
                    <a16:creationId xmlns:a16="http://schemas.microsoft.com/office/drawing/2014/main" id="{B24BE9F4-45FC-B6A0-645C-2E4979D62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263" y="1266825"/>
                <a:ext cx="463550" cy="139700"/>
              </a:xfrm>
              <a:custGeom>
                <a:avLst/>
                <a:gdLst>
                  <a:gd name="T0" fmla="*/ 292 w 292"/>
                  <a:gd name="T1" fmla="*/ 59 h 88"/>
                  <a:gd name="T2" fmla="*/ 292 w 292"/>
                  <a:gd name="T3" fmla="*/ 38 h 88"/>
                  <a:gd name="T4" fmla="*/ 152 w 292"/>
                  <a:gd name="T5" fmla="*/ 64 h 88"/>
                  <a:gd name="T6" fmla="*/ 147 w 292"/>
                  <a:gd name="T7" fmla="*/ 67 h 88"/>
                  <a:gd name="T8" fmla="*/ 142 w 292"/>
                  <a:gd name="T9" fmla="*/ 64 h 88"/>
                  <a:gd name="T10" fmla="*/ 0 w 292"/>
                  <a:gd name="T11" fmla="*/ 0 h 88"/>
                  <a:gd name="T12" fmla="*/ 0 w 292"/>
                  <a:gd name="T13" fmla="*/ 0 h 88"/>
                  <a:gd name="T14" fmla="*/ 0 w 292"/>
                  <a:gd name="T15" fmla="*/ 19 h 88"/>
                  <a:gd name="T16" fmla="*/ 150 w 292"/>
                  <a:gd name="T17" fmla="*/ 88 h 88"/>
                  <a:gd name="T18" fmla="*/ 292 w 292"/>
                  <a:gd name="T19" fmla="*/ 5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2" h="88">
                    <a:moveTo>
                      <a:pt x="292" y="59"/>
                    </a:moveTo>
                    <a:lnTo>
                      <a:pt x="292" y="38"/>
                    </a:lnTo>
                    <a:lnTo>
                      <a:pt x="152" y="64"/>
                    </a:lnTo>
                    <a:lnTo>
                      <a:pt x="147" y="67"/>
                    </a:lnTo>
                    <a:lnTo>
                      <a:pt x="142" y="6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50" y="88"/>
                    </a:lnTo>
                    <a:lnTo>
                      <a:pt x="292" y="5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" name="Freeform 29">
                <a:extLst>
                  <a:ext uri="{FF2B5EF4-FFF2-40B4-BE49-F238E27FC236}">
                    <a16:creationId xmlns:a16="http://schemas.microsoft.com/office/drawing/2014/main" id="{9021B353-B3A6-13F1-F74B-EA8A972406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3288" y="1282700"/>
                <a:ext cx="227013" cy="77788"/>
              </a:xfrm>
              <a:custGeom>
                <a:avLst/>
                <a:gdLst>
                  <a:gd name="T0" fmla="*/ 0 w 143"/>
                  <a:gd name="T1" fmla="*/ 49 h 49"/>
                  <a:gd name="T2" fmla="*/ 143 w 143"/>
                  <a:gd name="T3" fmla="*/ 21 h 49"/>
                  <a:gd name="T4" fmla="*/ 143 w 143"/>
                  <a:gd name="T5" fmla="*/ 9 h 49"/>
                  <a:gd name="T6" fmla="*/ 143 w 143"/>
                  <a:gd name="T7" fmla="*/ 0 h 49"/>
                  <a:gd name="T8" fmla="*/ 0 w 143"/>
                  <a:gd name="T9" fmla="*/ 28 h 49"/>
                  <a:gd name="T10" fmla="*/ 0 w 143"/>
                  <a:gd name="T1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49">
                    <a:moveTo>
                      <a:pt x="0" y="49"/>
                    </a:moveTo>
                    <a:lnTo>
                      <a:pt x="143" y="21"/>
                    </a:lnTo>
                    <a:lnTo>
                      <a:pt x="143" y="9"/>
                    </a:lnTo>
                    <a:lnTo>
                      <a:pt x="143" y="0"/>
                    </a:lnTo>
                    <a:lnTo>
                      <a:pt x="0" y="28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" name="Freeform 30">
                <a:extLst>
                  <a:ext uri="{FF2B5EF4-FFF2-40B4-BE49-F238E27FC236}">
                    <a16:creationId xmlns:a16="http://schemas.microsoft.com/office/drawing/2014/main" id="{0479CDEA-8883-F1FA-5CCE-6B2016267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263" y="1316038"/>
                <a:ext cx="463550" cy="139700"/>
              </a:xfrm>
              <a:custGeom>
                <a:avLst/>
                <a:gdLst>
                  <a:gd name="T0" fmla="*/ 292 w 292"/>
                  <a:gd name="T1" fmla="*/ 59 h 88"/>
                  <a:gd name="T2" fmla="*/ 292 w 292"/>
                  <a:gd name="T3" fmla="*/ 38 h 88"/>
                  <a:gd name="T4" fmla="*/ 152 w 292"/>
                  <a:gd name="T5" fmla="*/ 64 h 88"/>
                  <a:gd name="T6" fmla="*/ 147 w 292"/>
                  <a:gd name="T7" fmla="*/ 66 h 88"/>
                  <a:gd name="T8" fmla="*/ 142 w 292"/>
                  <a:gd name="T9" fmla="*/ 64 h 88"/>
                  <a:gd name="T10" fmla="*/ 0 w 292"/>
                  <a:gd name="T11" fmla="*/ 0 h 88"/>
                  <a:gd name="T12" fmla="*/ 0 w 292"/>
                  <a:gd name="T13" fmla="*/ 0 h 88"/>
                  <a:gd name="T14" fmla="*/ 0 w 292"/>
                  <a:gd name="T15" fmla="*/ 19 h 88"/>
                  <a:gd name="T16" fmla="*/ 150 w 292"/>
                  <a:gd name="T17" fmla="*/ 88 h 88"/>
                  <a:gd name="T18" fmla="*/ 292 w 292"/>
                  <a:gd name="T19" fmla="*/ 5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2" h="88">
                    <a:moveTo>
                      <a:pt x="292" y="59"/>
                    </a:moveTo>
                    <a:lnTo>
                      <a:pt x="292" y="38"/>
                    </a:lnTo>
                    <a:lnTo>
                      <a:pt x="152" y="64"/>
                    </a:lnTo>
                    <a:lnTo>
                      <a:pt x="147" y="66"/>
                    </a:lnTo>
                    <a:lnTo>
                      <a:pt x="142" y="6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50" y="88"/>
                    </a:lnTo>
                    <a:lnTo>
                      <a:pt x="292" y="5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" name="Freeform 31">
                <a:extLst>
                  <a:ext uri="{FF2B5EF4-FFF2-40B4-BE49-F238E27FC236}">
                    <a16:creationId xmlns:a16="http://schemas.microsoft.com/office/drawing/2014/main" id="{2D28B990-3984-A78E-0503-E0CB0A548C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3288" y="1335088"/>
                <a:ext cx="227013" cy="79375"/>
              </a:xfrm>
              <a:custGeom>
                <a:avLst/>
                <a:gdLst>
                  <a:gd name="T0" fmla="*/ 0 w 143"/>
                  <a:gd name="T1" fmla="*/ 50 h 50"/>
                  <a:gd name="T2" fmla="*/ 143 w 143"/>
                  <a:gd name="T3" fmla="*/ 21 h 50"/>
                  <a:gd name="T4" fmla="*/ 143 w 143"/>
                  <a:gd name="T5" fmla="*/ 9 h 50"/>
                  <a:gd name="T6" fmla="*/ 143 w 143"/>
                  <a:gd name="T7" fmla="*/ 0 h 50"/>
                  <a:gd name="T8" fmla="*/ 0 w 143"/>
                  <a:gd name="T9" fmla="*/ 28 h 50"/>
                  <a:gd name="T10" fmla="*/ 0 w 143"/>
                  <a:gd name="T11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0">
                    <a:moveTo>
                      <a:pt x="0" y="50"/>
                    </a:moveTo>
                    <a:lnTo>
                      <a:pt x="143" y="21"/>
                    </a:lnTo>
                    <a:lnTo>
                      <a:pt x="143" y="9"/>
                    </a:lnTo>
                    <a:lnTo>
                      <a:pt x="143" y="0"/>
                    </a:lnTo>
                    <a:lnTo>
                      <a:pt x="0" y="2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" name="Freeform 32">
                <a:extLst>
                  <a:ext uri="{FF2B5EF4-FFF2-40B4-BE49-F238E27FC236}">
                    <a16:creationId xmlns:a16="http://schemas.microsoft.com/office/drawing/2014/main" id="{884662C4-86FE-B8A5-2527-91F5E0E58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263" y="1368425"/>
                <a:ext cx="463550" cy="136525"/>
              </a:xfrm>
              <a:custGeom>
                <a:avLst/>
                <a:gdLst>
                  <a:gd name="T0" fmla="*/ 152 w 292"/>
                  <a:gd name="T1" fmla="*/ 64 h 86"/>
                  <a:gd name="T2" fmla="*/ 147 w 292"/>
                  <a:gd name="T3" fmla="*/ 67 h 86"/>
                  <a:gd name="T4" fmla="*/ 142 w 292"/>
                  <a:gd name="T5" fmla="*/ 64 h 86"/>
                  <a:gd name="T6" fmla="*/ 0 w 292"/>
                  <a:gd name="T7" fmla="*/ 0 h 86"/>
                  <a:gd name="T8" fmla="*/ 0 w 292"/>
                  <a:gd name="T9" fmla="*/ 0 h 86"/>
                  <a:gd name="T10" fmla="*/ 0 w 292"/>
                  <a:gd name="T11" fmla="*/ 19 h 86"/>
                  <a:gd name="T12" fmla="*/ 150 w 292"/>
                  <a:gd name="T13" fmla="*/ 86 h 86"/>
                  <a:gd name="T14" fmla="*/ 292 w 292"/>
                  <a:gd name="T15" fmla="*/ 60 h 86"/>
                  <a:gd name="T16" fmla="*/ 292 w 292"/>
                  <a:gd name="T17" fmla="*/ 38 h 86"/>
                  <a:gd name="T18" fmla="*/ 152 w 292"/>
                  <a:gd name="T19" fmla="*/ 6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2" h="86">
                    <a:moveTo>
                      <a:pt x="152" y="64"/>
                    </a:moveTo>
                    <a:lnTo>
                      <a:pt x="147" y="67"/>
                    </a:lnTo>
                    <a:lnTo>
                      <a:pt x="142" y="6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50" y="86"/>
                    </a:lnTo>
                    <a:lnTo>
                      <a:pt x="292" y="60"/>
                    </a:lnTo>
                    <a:lnTo>
                      <a:pt x="292" y="38"/>
                    </a:lnTo>
                    <a:lnTo>
                      <a:pt x="152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" name="Freeform 33">
                <a:extLst>
                  <a:ext uri="{FF2B5EF4-FFF2-40B4-BE49-F238E27FC236}">
                    <a16:creationId xmlns:a16="http://schemas.microsoft.com/office/drawing/2014/main" id="{39F7F9D2-F86B-7519-8696-910AAFC8E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4688" y="1058863"/>
                <a:ext cx="455613" cy="150813"/>
              </a:xfrm>
              <a:custGeom>
                <a:avLst/>
                <a:gdLst>
                  <a:gd name="T0" fmla="*/ 61 w 121"/>
                  <a:gd name="T1" fmla="*/ 39 h 40"/>
                  <a:gd name="T2" fmla="*/ 61 w 121"/>
                  <a:gd name="T3" fmla="*/ 40 h 40"/>
                  <a:gd name="T4" fmla="*/ 121 w 121"/>
                  <a:gd name="T5" fmla="*/ 28 h 40"/>
                  <a:gd name="T6" fmla="*/ 58 w 121"/>
                  <a:gd name="T7" fmla="*/ 0 h 40"/>
                  <a:gd name="T8" fmla="*/ 0 w 121"/>
                  <a:gd name="T9" fmla="*/ 11 h 40"/>
                  <a:gd name="T10" fmla="*/ 7 w 121"/>
                  <a:gd name="T11" fmla="*/ 15 h 40"/>
                  <a:gd name="T12" fmla="*/ 42 w 121"/>
                  <a:gd name="T13" fmla="*/ 8 h 40"/>
                  <a:gd name="T14" fmla="*/ 42 w 121"/>
                  <a:gd name="T15" fmla="*/ 8 h 40"/>
                  <a:gd name="T16" fmla="*/ 60 w 121"/>
                  <a:gd name="T17" fmla="*/ 10 h 40"/>
                  <a:gd name="T18" fmla="*/ 62 w 121"/>
                  <a:gd name="T19" fmla="*/ 9 h 40"/>
                  <a:gd name="T20" fmla="*/ 94 w 121"/>
                  <a:gd name="T21" fmla="*/ 24 h 40"/>
                  <a:gd name="T22" fmla="*/ 91 w 121"/>
                  <a:gd name="T23" fmla="*/ 24 h 40"/>
                  <a:gd name="T24" fmla="*/ 89 w 121"/>
                  <a:gd name="T25" fmla="*/ 29 h 40"/>
                  <a:gd name="T26" fmla="*/ 90 w 121"/>
                  <a:gd name="T27" fmla="*/ 29 h 40"/>
                  <a:gd name="T28" fmla="*/ 56 w 121"/>
                  <a:gd name="T29" fmla="*/ 36 h 40"/>
                  <a:gd name="T30" fmla="*/ 61 w 121"/>
                  <a:gd name="T31" fmla="*/ 3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1" h="40">
                    <a:moveTo>
                      <a:pt x="61" y="39"/>
                    </a:moveTo>
                    <a:cubicBezTo>
                      <a:pt x="61" y="40"/>
                      <a:pt x="61" y="40"/>
                      <a:pt x="61" y="40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5" y="10"/>
                      <a:pt x="55" y="10"/>
                      <a:pt x="60" y="10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89" y="25"/>
                      <a:pt x="86" y="26"/>
                      <a:pt x="89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56" y="36"/>
                      <a:pt x="56" y="36"/>
                      <a:pt x="56" y="36"/>
                    </a:cubicBezTo>
                    <a:lnTo>
                      <a:pt x="61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" name="Freeform 34">
                <a:extLst>
                  <a:ext uri="{FF2B5EF4-FFF2-40B4-BE49-F238E27FC236}">
                    <a16:creationId xmlns:a16="http://schemas.microsoft.com/office/drawing/2014/main" id="{825E20E6-D785-E4D0-6083-F2700E6179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263" y="1154113"/>
                <a:ext cx="455613" cy="146050"/>
              </a:xfrm>
              <a:custGeom>
                <a:avLst/>
                <a:gdLst>
                  <a:gd name="T0" fmla="*/ 121 w 121"/>
                  <a:gd name="T1" fmla="*/ 28 h 39"/>
                  <a:gd name="T2" fmla="*/ 113 w 121"/>
                  <a:gd name="T3" fmla="*/ 25 h 39"/>
                  <a:gd name="T4" fmla="*/ 80 w 121"/>
                  <a:gd name="T5" fmla="*/ 31 h 39"/>
                  <a:gd name="T6" fmla="*/ 77 w 121"/>
                  <a:gd name="T7" fmla="*/ 30 h 39"/>
                  <a:gd name="T8" fmla="*/ 62 w 121"/>
                  <a:gd name="T9" fmla="*/ 30 h 39"/>
                  <a:gd name="T10" fmla="*/ 59 w 121"/>
                  <a:gd name="T11" fmla="*/ 30 h 39"/>
                  <a:gd name="T12" fmla="*/ 27 w 121"/>
                  <a:gd name="T13" fmla="*/ 16 h 39"/>
                  <a:gd name="T14" fmla="*/ 28 w 121"/>
                  <a:gd name="T15" fmla="*/ 16 h 39"/>
                  <a:gd name="T16" fmla="*/ 33 w 121"/>
                  <a:gd name="T17" fmla="*/ 11 h 39"/>
                  <a:gd name="T18" fmla="*/ 31 w 121"/>
                  <a:gd name="T19" fmla="*/ 10 h 39"/>
                  <a:gd name="T20" fmla="*/ 65 w 121"/>
                  <a:gd name="T21" fmla="*/ 4 h 39"/>
                  <a:gd name="T22" fmla="*/ 58 w 121"/>
                  <a:gd name="T23" fmla="*/ 0 h 39"/>
                  <a:gd name="T24" fmla="*/ 0 w 121"/>
                  <a:gd name="T25" fmla="*/ 11 h 39"/>
                  <a:gd name="T26" fmla="*/ 63 w 121"/>
                  <a:gd name="T27" fmla="*/ 39 h 39"/>
                  <a:gd name="T28" fmla="*/ 121 w 121"/>
                  <a:gd name="T29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1" h="39">
                    <a:moveTo>
                      <a:pt x="121" y="28"/>
                    </a:moveTo>
                    <a:cubicBezTo>
                      <a:pt x="113" y="25"/>
                      <a:pt x="113" y="25"/>
                      <a:pt x="113" y="25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2" y="29"/>
                      <a:pt x="67" y="29"/>
                      <a:pt x="62" y="30"/>
                    </a:cubicBezTo>
                    <a:cubicBezTo>
                      <a:pt x="59" y="30"/>
                      <a:pt x="59" y="30"/>
                      <a:pt x="59" y="30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30" y="16"/>
                      <a:pt x="37" y="13"/>
                      <a:pt x="33" y="11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63" y="39"/>
                      <a:pt x="63" y="39"/>
                      <a:pt x="63" y="39"/>
                    </a:cubicBezTo>
                    <a:lnTo>
                      <a:pt x="121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" name="Freeform 35">
                <a:extLst>
                  <a:ext uri="{FF2B5EF4-FFF2-40B4-BE49-F238E27FC236}">
                    <a16:creationId xmlns:a16="http://schemas.microsoft.com/office/drawing/2014/main" id="{C49AA359-D869-96DD-4148-DE158D998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851" y="1112838"/>
                <a:ext cx="430213" cy="342900"/>
              </a:xfrm>
              <a:custGeom>
                <a:avLst/>
                <a:gdLst>
                  <a:gd name="T0" fmla="*/ 0 w 271"/>
                  <a:gd name="T1" fmla="*/ 23 h 216"/>
                  <a:gd name="T2" fmla="*/ 145 w 271"/>
                  <a:gd name="T3" fmla="*/ 88 h 216"/>
                  <a:gd name="T4" fmla="*/ 145 w 271"/>
                  <a:gd name="T5" fmla="*/ 216 h 216"/>
                  <a:gd name="T6" fmla="*/ 271 w 271"/>
                  <a:gd name="T7" fmla="*/ 190 h 216"/>
                  <a:gd name="T8" fmla="*/ 271 w 271"/>
                  <a:gd name="T9" fmla="*/ 64 h 216"/>
                  <a:gd name="T10" fmla="*/ 122 w 271"/>
                  <a:gd name="T11" fmla="*/ 0 h 216"/>
                  <a:gd name="T12" fmla="*/ 0 w 271"/>
                  <a:gd name="T13" fmla="*/ 2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1" h="216">
                    <a:moveTo>
                      <a:pt x="0" y="23"/>
                    </a:moveTo>
                    <a:lnTo>
                      <a:pt x="145" y="88"/>
                    </a:lnTo>
                    <a:lnTo>
                      <a:pt x="145" y="216"/>
                    </a:lnTo>
                    <a:lnTo>
                      <a:pt x="271" y="190"/>
                    </a:lnTo>
                    <a:lnTo>
                      <a:pt x="271" y="64"/>
                    </a:lnTo>
                    <a:lnTo>
                      <a:pt x="122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C46D785E-67D2-8B5D-3666-F0E7D05BA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4147" y="2209028"/>
              <a:ext cx="362596" cy="303411"/>
            </a:xfrm>
            <a:custGeom>
              <a:avLst/>
              <a:gdLst>
                <a:gd name="T0" fmla="*/ 316 w 489"/>
                <a:gd name="T1" fmla="*/ 176 h 489"/>
                <a:gd name="T2" fmla="*/ 316 w 489"/>
                <a:gd name="T3" fmla="*/ 0 h 489"/>
                <a:gd name="T4" fmla="*/ 176 w 489"/>
                <a:gd name="T5" fmla="*/ 0 h 489"/>
                <a:gd name="T6" fmla="*/ 176 w 489"/>
                <a:gd name="T7" fmla="*/ 176 h 489"/>
                <a:gd name="T8" fmla="*/ 0 w 489"/>
                <a:gd name="T9" fmla="*/ 176 h 489"/>
                <a:gd name="T10" fmla="*/ 0 w 489"/>
                <a:gd name="T11" fmla="*/ 316 h 489"/>
                <a:gd name="T12" fmla="*/ 176 w 489"/>
                <a:gd name="T13" fmla="*/ 316 h 489"/>
                <a:gd name="T14" fmla="*/ 176 w 489"/>
                <a:gd name="T15" fmla="*/ 489 h 489"/>
                <a:gd name="T16" fmla="*/ 316 w 489"/>
                <a:gd name="T17" fmla="*/ 489 h 489"/>
                <a:gd name="T18" fmla="*/ 316 w 489"/>
                <a:gd name="T19" fmla="*/ 316 h 489"/>
                <a:gd name="T20" fmla="*/ 489 w 489"/>
                <a:gd name="T21" fmla="*/ 316 h 489"/>
                <a:gd name="T22" fmla="*/ 489 w 489"/>
                <a:gd name="T23" fmla="*/ 176 h 489"/>
                <a:gd name="T24" fmla="*/ 316 w 489"/>
                <a:gd name="T25" fmla="*/ 176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9" h="489">
                  <a:moveTo>
                    <a:pt x="316" y="176"/>
                  </a:moveTo>
                  <a:lnTo>
                    <a:pt x="316" y="0"/>
                  </a:lnTo>
                  <a:lnTo>
                    <a:pt x="176" y="0"/>
                  </a:lnTo>
                  <a:lnTo>
                    <a:pt x="176" y="176"/>
                  </a:lnTo>
                  <a:lnTo>
                    <a:pt x="0" y="176"/>
                  </a:lnTo>
                  <a:lnTo>
                    <a:pt x="0" y="316"/>
                  </a:lnTo>
                  <a:lnTo>
                    <a:pt x="176" y="316"/>
                  </a:lnTo>
                  <a:lnTo>
                    <a:pt x="176" y="489"/>
                  </a:lnTo>
                  <a:lnTo>
                    <a:pt x="316" y="489"/>
                  </a:lnTo>
                  <a:lnTo>
                    <a:pt x="316" y="316"/>
                  </a:lnTo>
                  <a:lnTo>
                    <a:pt x="489" y="316"/>
                  </a:lnTo>
                  <a:lnTo>
                    <a:pt x="489" y="176"/>
                  </a:lnTo>
                  <a:lnTo>
                    <a:pt x="316" y="176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BD7728F7-B6D6-433C-7695-7942B1BAA49E}"/>
                </a:ext>
              </a:extLst>
            </p:cNvPr>
            <p:cNvSpPr txBox="1"/>
            <p:nvPr/>
          </p:nvSpPr>
          <p:spPr>
            <a:xfrm>
              <a:off x="9197764" y="2620259"/>
              <a:ext cx="1842246" cy="3326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b="1" dirty="0">
                  <a:solidFill>
                    <a:srgbClr val="005EB8"/>
                  </a:solidFill>
                </a:rPr>
                <a:t>Super-deduzione</a:t>
              </a:r>
              <a:endParaRPr lang="it-IT" b="1" dirty="0">
                <a:solidFill>
                  <a:srgbClr val="005EB8"/>
                </a:solidFill>
              </a:endParaRPr>
            </a:p>
          </p:txBody>
        </p:sp>
      </p:grpSp>
      <p:sp>
        <p:nvSpPr>
          <p:cNvPr id="20" name="Freccia in giù 19">
            <a:extLst>
              <a:ext uri="{FF2B5EF4-FFF2-40B4-BE49-F238E27FC236}">
                <a16:creationId xmlns:a16="http://schemas.microsoft.com/office/drawing/2014/main" id="{2DD34CF8-8036-2325-90E9-B909D9F5FA44}"/>
              </a:ext>
            </a:extLst>
          </p:cNvPr>
          <p:cNvSpPr/>
          <p:nvPr/>
        </p:nvSpPr>
        <p:spPr>
          <a:xfrm>
            <a:off x="4178261" y="3224583"/>
            <a:ext cx="940971" cy="436262"/>
          </a:xfrm>
          <a:prstGeom prst="downArrow">
            <a:avLst/>
          </a:prstGeom>
          <a:solidFill>
            <a:srgbClr val="003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it-IT" sz="1500" dirty="0">
              <a:solidFill>
                <a:schemeClr val="bg1"/>
              </a:solidFill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06482A5-6FF8-2263-3E86-C28130DFA4F6}"/>
              </a:ext>
            </a:extLst>
          </p:cNvPr>
          <p:cNvSpPr txBox="1"/>
          <p:nvPr/>
        </p:nvSpPr>
        <p:spPr>
          <a:xfrm>
            <a:off x="1073867" y="3798602"/>
            <a:ext cx="9978541" cy="2245288"/>
          </a:xfrm>
          <a:prstGeom prst="rect">
            <a:avLst/>
          </a:prstGeom>
          <a:ln w="12700">
            <a:noFill/>
            <a:prstDash val="lgDash"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pPr algn="just">
              <a:spcAft>
                <a:spcPts val="1200"/>
              </a:spcAft>
            </a:pPr>
            <a:r>
              <a:rPr lang="it-IT" sz="1400" dirty="0">
                <a:solidFill>
                  <a:schemeClr val="tx2"/>
                </a:solidFill>
              </a:rPr>
              <a:t>Posto che la base di calcolo del credito d'imposta R&amp;D è assunta al netto delle altre sovvenzioni o dei contributi a qualunque titolo ricevuti per le stesse spese ammissibili, i costi devono esseri assunti al netto dell'imposta sui redditi e dell'IRAP riferibili alla variazione in diminuzione derivante dalla maggiorazione del 110% del costo ammesso al nuovo Patent box (</a:t>
            </a:r>
            <a:r>
              <a:rPr lang="it-IT" sz="1400" b="1" dirty="0">
                <a:solidFill>
                  <a:schemeClr val="tx2"/>
                </a:solidFill>
              </a:rPr>
              <a:t>circ. Agenzia delle Entrate 5/2023, § 4.5</a:t>
            </a:r>
            <a:r>
              <a:rPr lang="it-IT" sz="1400" dirty="0">
                <a:solidFill>
                  <a:schemeClr val="tx2"/>
                </a:solidFill>
              </a:rPr>
              <a:t>).</a:t>
            </a:r>
          </a:p>
          <a:p>
            <a:pPr algn="ctr">
              <a:spcAft>
                <a:spcPts val="400"/>
              </a:spcAft>
            </a:pPr>
            <a:r>
              <a:rPr lang="it-IT" sz="1400" b="1" u="sng" dirty="0">
                <a:solidFill>
                  <a:schemeClr val="tx2"/>
                </a:solidFill>
              </a:rPr>
              <a:t>ESEMPIO</a:t>
            </a:r>
            <a:r>
              <a:rPr lang="it-IT" sz="1400" b="1" dirty="0">
                <a:solidFill>
                  <a:schemeClr val="tx2"/>
                </a:solidFill>
              </a:rPr>
              <a:t>:</a:t>
            </a:r>
            <a:endParaRPr lang="it-IT" sz="1400" dirty="0">
              <a:solidFill>
                <a:schemeClr val="tx2"/>
              </a:solidFill>
            </a:endParaRPr>
          </a:p>
          <a:p>
            <a:pPr algn="just">
              <a:spcAft>
                <a:spcPts val="400"/>
              </a:spcAft>
            </a:pPr>
            <a:r>
              <a:rPr lang="it-IT" sz="1400" i="1" dirty="0">
                <a:solidFill>
                  <a:schemeClr val="tx2"/>
                </a:solidFill>
              </a:rPr>
              <a:t>Sono stati sostenuti costi agevolabili con entrambe le agevolazioni per 10.000 euro.</a:t>
            </a:r>
          </a:p>
          <a:p>
            <a:pPr algn="just">
              <a:spcAft>
                <a:spcPts val="400"/>
              </a:spcAft>
            </a:pPr>
            <a:r>
              <a:rPr lang="it-IT" sz="1400" i="1" dirty="0">
                <a:solidFill>
                  <a:schemeClr val="tx2"/>
                </a:solidFill>
              </a:rPr>
              <a:t>Ai fini del credito d’imposta ricerca e sviluppo, posto che la super deduzione del 110% è pari a 11.000 euro con relative imposte IRES e IRAP pari a 3.069 euro (pari al 27,9% di 11.000, 24% IRES e 3,9% IRAP), i costi da considerare saranno pari a 6.931 (10.000 – 3.069).</a:t>
            </a:r>
          </a:p>
        </p:txBody>
      </p:sp>
      <p:sp>
        <p:nvSpPr>
          <p:cNvPr id="22" name="Freccia in giù 21">
            <a:extLst>
              <a:ext uri="{FF2B5EF4-FFF2-40B4-BE49-F238E27FC236}">
                <a16:creationId xmlns:a16="http://schemas.microsoft.com/office/drawing/2014/main" id="{2CFFB5E5-9AD6-0E9A-3306-CA6530A6AA3C}"/>
              </a:ext>
            </a:extLst>
          </p:cNvPr>
          <p:cNvSpPr/>
          <p:nvPr/>
        </p:nvSpPr>
        <p:spPr>
          <a:xfrm rot="16200000">
            <a:off x="7332395" y="2223838"/>
            <a:ext cx="585133" cy="436262"/>
          </a:xfrm>
          <a:prstGeom prst="downArrow">
            <a:avLst/>
          </a:prstGeom>
          <a:solidFill>
            <a:srgbClr val="005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it-IT" sz="1500" dirty="0">
              <a:solidFill>
                <a:schemeClr val="bg1"/>
              </a:solidFill>
            </a:endParaRPr>
          </a:p>
        </p:txBody>
      </p:sp>
      <p:sp>
        <p:nvSpPr>
          <p:cNvPr id="25" name="Freeform 42">
            <a:extLst>
              <a:ext uri="{FF2B5EF4-FFF2-40B4-BE49-F238E27FC236}">
                <a16:creationId xmlns:a16="http://schemas.microsoft.com/office/drawing/2014/main" id="{B45AC5F8-F062-1E70-4178-35A380456E7C}"/>
              </a:ext>
            </a:extLst>
          </p:cNvPr>
          <p:cNvSpPr>
            <a:spLocks noEditPoints="1"/>
          </p:cNvSpPr>
          <p:nvPr/>
        </p:nvSpPr>
        <p:spPr bwMode="auto">
          <a:xfrm>
            <a:off x="1004090" y="2000554"/>
            <a:ext cx="900000" cy="900000"/>
          </a:xfrm>
          <a:custGeom>
            <a:avLst/>
            <a:gdLst>
              <a:gd name="T0" fmla="*/ 102 w 204"/>
              <a:gd name="T1" fmla="*/ 179 h 204"/>
              <a:gd name="T2" fmla="*/ 25 w 204"/>
              <a:gd name="T3" fmla="*/ 102 h 204"/>
              <a:gd name="T4" fmla="*/ 102 w 204"/>
              <a:gd name="T5" fmla="*/ 26 h 204"/>
              <a:gd name="T6" fmla="*/ 102 w 204"/>
              <a:gd name="T7" fmla="*/ 15 h 204"/>
              <a:gd name="T8" fmla="*/ 127 w 204"/>
              <a:gd name="T9" fmla="*/ 40 h 204"/>
              <a:gd name="T10" fmla="*/ 102 w 204"/>
              <a:gd name="T11" fmla="*/ 66 h 204"/>
              <a:gd name="T12" fmla="*/ 102 w 204"/>
              <a:gd name="T13" fmla="*/ 47 h 204"/>
              <a:gd name="T14" fmla="*/ 47 w 204"/>
              <a:gd name="T15" fmla="*/ 102 h 204"/>
              <a:gd name="T16" fmla="*/ 102 w 204"/>
              <a:gd name="T17" fmla="*/ 157 h 204"/>
              <a:gd name="T18" fmla="*/ 156 w 204"/>
              <a:gd name="T19" fmla="*/ 102 h 204"/>
              <a:gd name="T20" fmla="*/ 140 w 204"/>
              <a:gd name="T21" fmla="*/ 64 h 204"/>
              <a:gd name="T22" fmla="*/ 156 w 204"/>
              <a:gd name="T23" fmla="*/ 48 h 204"/>
              <a:gd name="T24" fmla="*/ 178 w 204"/>
              <a:gd name="T25" fmla="*/ 102 h 204"/>
              <a:gd name="T26" fmla="*/ 102 w 204"/>
              <a:gd name="T27" fmla="*/ 179 h 204"/>
              <a:gd name="T28" fmla="*/ 102 w 204"/>
              <a:gd name="T29" fmla="*/ 0 h 204"/>
              <a:gd name="T30" fmla="*/ 0 w 204"/>
              <a:gd name="T31" fmla="*/ 102 h 204"/>
              <a:gd name="T32" fmla="*/ 102 w 204"/>
              <a:gd name="T33" fmla="*/ 204 h 204"/>
              <a:gd name="T34" fmla="*/ 204 w 204"/>
              <a:gd name="T35" fmla="*/ 102 h 204"/>
              <a:gd name="T36" fmla="*/ 102 w 204"/>
              <a:gd name="T37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4" h="204">
                <a:moveTo>
                  <a:pt x="102" y="179"/>
                </a:moveTo>
                <a:cubicBezTo>
                  <a:pt x="59" y="179"/>
                  <a:pt x="25" y="144"/>
                  <a:pt x="25" y="102"/>
                </a:cubicBezTo>
                <a:cubicBezTo>
                  <a:pt x="25" y="60"/>
                  <a:pt x="59" y="26"/>
                  <a:pt x="102" y="26"/>
                </a:cubicBezTo>
                <a:cubicBezTo>
                  <a:pt x="102" y="15"/>
                  <a:pt x="102" y="15"/>
                  <a:pt x="102" y="15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1" y="47"/>
                  <a:pt x="47" y="72"/>
                  <a:pt x="47" y="102"/>
                </a:cubicBezTo>
                <a:cubicBezTo>
                  <a:pt x="47" y="132"/>
                  <a:pt x="71" y="157"/>
                  <a:pt x="102" y="157"/>
                </a:cubicBezTo>
                <a:cubicBezTo>
                  <a:pt x="132" y="157"/>
                  <a:pt x="156" y="132"/>
                  <a:pt x="156" y="102"/>
                </a:cubicBezTo>
                <a:cubicBezTo>
                  <a:pt x="156" y="87"/>
                  <a:pt x="150" y="73"/>
                  <a:pt x="140" y="64"/>
                </a:cubicBezTo>
                <a:cubicBezTo>
                  <a:pt x="156" y="48"/>
                  <a:pt x="156" y="48"/>
                  <a:pt x="156" y="48"/>
                </a:cubicBezTo>
                <a:cubicBezTo>
                  <a:pt x="170" y="62"/>
                  <a:pt x="178" y="81"/>
                  <a:pt x="178" y="102"/>
                </a:cubicBezTo>
                <a:cubicBezTo>
                  <a:pt x="178" y="144"/>
                  <a:pt x="144" y="179"/>
                  <a:pt x="102" y="179"/>
                </a:cubicBezTo>
                <a:moveTo>
                  <a:pt x="102" y="0"/>
                </a:moveTo>
                <a:cubicBezTo>
                  <a:pt x="45" y="0"/>
                  <a:pt x="0" y="46"/>
                  <a:pt x="0" y="102"/>
                </a:cubicBezTo>
                <a:cubicBezTo>
                  <a:pt x="0" y="159"/>
                  <a:pt x="45" y="204"/>
                  <a:pt x="102" y="204"/>
                </a:cubicBezTo>
                <a:cubicBezTo>
                  <a:pt x="158" y="204"/>
                  <a:pt x="204" y="159"/>
                  <a:pt x="204" y="102"/>
                </a:cubicBezTo>
                <a:cubicBezTo>
                  <a:pt x="204" y="46"/>
                  <a:pt x="158" y="0"/>
                  <a:pt x="102" y="0"/>
                </a:cubicBezTo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6" name="Grupo 1044">
            <a:extLst>
              <a:ext uri="{FF2B5EF4-FFF2-40B4-BE49-F238E27FC236}">
                <a16:creationId xmlns:a16="http://schemas.microsoft.com/office/drawing/2014/main" id="{9D44DA5C-0104-F984-B4B8-96EECC11303B}"/>
              </a:ext>
            </a:extLst>
          </p:cNvPr>
          <p:cNvGrpSpPr/>
          <p:nvPr/>
        </p:nvGrpSpPr>
        <p:grpSpPr>
          <a:xfrm>
            <a:off x="10267536" y="2000554"/>
            <a:ext cx="900000" cy="900000"/>
            <a:chOff x="301626" y="4271963"/>
            <a:chExt cx="587375" cy="671513"/>
          </a:xfrm>
          <a:solidFill>
            <a:srgbClr val="00338D"/>
          </a:solidFill>
        </p:grpSpPr>
        <p:sp>
          <p:nvSpPr>
            <p:cNvPr id="27" name="Freeform 85">
              <a:extLst>
                <a:ext uri="{FF2B5EF4-FFF2-40B4-BE49-F238E27FC236}">
                  <a16:creationId xmlns:a16="http://schemas.microsoft.com/office/drawing/2014/main" id="{74D1F477-A578-900E-5ED9-4D27DE6A6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1" y="4543425"/>
              <a:ext cx="452438" cy="117475"/>
            </a:xfrm>
            <a:custGeom>
              <a:avLst/>
              <a:gdLst>
                <a:gd name="T0" fmla="*/ 257 w 285"/>
                <a:gd name="T1" fmla="*/ 0 h 74"/>
                <a:gd name="T2" fmla="*/ 226 w 285"/>
                <a:gd name="T3" fmla="*/ 0 h 74"/>
                <a:gd name="T4" fmla="*/ 226 w 285"/>
                <a:gd name="T5" fmla="*/ 29 h 74"/>
                <a:gd name="T6" fmla="*/ 212 w 285"/>
                <a:gd name="T7" fmla="*/ 29 h 74"/>
                <a:gd name="T8" fmla="*/ 212 w 285"/>
                <a:gd name="T9" fmla="*/ 0 h 74"/>
                <a:gd name="T10" fmla="*/ 181 w 285"/>
                <a:gd name="T11" fmla="*/ 0 h 74"/>
                <a:gd name="T12" fmla="*/ 181 w 285"/>
                <a:gd name="T13" fmla="*/ 29 h 74"/>
                <a:gd name="T14" fmla="*/ 167 w 285"/>
                <a:gd name="T15" fmla="*/ 29 h 74"/>
                <a:gd name="T16" fmla="*/ 167 w 285"/>
                <a:gd name="T17" fmla="*/ 0 h 74"/>
                <a:gd name="T18" fmla="*/ 136 w 285"/>
                <a:gd name="T19" fmla="*/ 0 h 74"/>
                <a:gd name="T20" fmla="*/ 136 w 285"/>
                <a:gd name="T21" fmla="*/ 29 h 74"/>
                <a:gd name="T22" fmla="*/ 105 w 285"/>
                <a:gd name="T23" fmla="*/ 29 h 74"/>
                <a:gd name="T24" fmla="*/ 105 w 285"/>
                <a:gd name="T25" fmla="*/ 0 h 74"/>
                <a:gd name="T26" fmla="*/ 74 w 285"/>
                <a:gd name="T27" fmla="*/ 0 h 74"/>
                <a:gd name="T28" fmla="*/ 74 w 285"/>
                <a:gd name="T29" fmla="*/ 29 h 74"/>
                <a:gd name="T30" fmla="*/ 0 w 285"/>
                <a:gd name="T31" fmla="*/ 29 h 74"/>
                <a:gd name="T32" fmla="*/ 0 w 285"/>
                <a:gd name="T33" fmla="*/ 43 h 74"/>
                <a:gd name="T34" fmla="*/ 74 w 285"/>
                <a:gd name="T35" fmla="*/ 43 h 74"/>
                <a:gd name="T36" fmla="*/ 74 w 285"/>
                <a:gd name="T37" fmla="*/ 74 h 74"/>
                <a:gd name="T38" fmla="*/ 105 w 285"/>
                <a:gd name="T39" fmla="*/ 74 h 74"/>
                <a:gd name="T40" fmla="*/ 105 w 285"/>
                <a:gd name="T41" fmla="*/ 43 h 74"/>
                <a:gd name="T42" fmla="*/ 136 w 285"/>
                <a:gd name="T43" fmla="*/ 43 h 74"/>
                <a:gd name="T44" fmla="*/ 136 w 285"/>
                <a:gd name="T45" fmla="*/ 74 h 74"/>
                <a:gd name="T46" fmla="*/ 167 w 285"/>
                <a:gd name="T47" fmla="*/ 74 h 74"/>
                <a:gd name="T48" fmla="*/ 167 w 285"/>
                <a:gd name="T49" fmla="*/ 43 h 74"/>
                <a:gd name="T50" fmla="*/ 181 w 285"/>
                <a:gd name="T51" fmla="*/ 43 h 74"/>
                <a:gd name="T52" fmla="*/ 181 w 285"/>
                <a:gd name="T53" fmla="*/ 74 h 74"/>
                <a:gd name="T54" fmla="*/ 212 w 285"/>
                <a:gd name="T55" fmla="*/ 74 h 74"/>
                <a:gd name="T56" fmla="*/ 212 w 285"/>
                <a:gd name="T57" fmla="*/ 43 h 74"/>
                <a:gd name="T58" fmla="*/ 226 w 285"/>
                <a:gd name="T59" fmla="*/ 43 h 74"/>
                <a:gd name="T60" fmla="*/ 226 w 285"/>
                <a:gd name="T61" fmla="*/ 74 h 74"/>
                <a:gd name="T62" fmla="*/ 257 w 285"/>
                <a:gd name="T63" fmla="*/ 74 h 74"/>
                <a:gd name="T64" fmla="*/ 257 w 285"/>
                <a:gd name="T65" fmla="*/ 43 h 74"/>
                <a:gd name="T66" fmla="*/ 285 w 285"/>
                <a:gd name="T67" fmla="*/ 43 h 74"/>
                <a:gd name="T68" fmla="*/ 285 w 285"/>
                <a:gd name="T69" fmla="*/ 29 h 74"/>
                <a:gd name="T70" fmla="*/ 257 w 285"/>
                <a:gd name="T71" fmla="*/ 29 h 74"/>
                <a:gd name="T72" fmla="*/ 257 w 285"/>
                <a:gd name="T7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74">
                  <a:moveTo>
                    <a:pt x="257" y="0"/>
                  </a:moveTo>
                  <a:lnTo>
                    <a:pt x="226" y="0"/>
                  </a:lnTo>
                  <a:lnTo>
                    <a:pt x="226" y="29"/>
                  </a:lnTo>
                  <a:lnTo>
                    <a:pt x="212" y="29"/>
                  </a:lnTo>
                  <a:lnTo>
                    <a:pt x="212" y="0"/>
                  </a:lnTo>
                  <a:lnTo>
                    <a:pt x="181" y="0"/>
                  </a:lnTo>
                  <a:lnTo>
                    <a:pt x="181" y="29"/>
                  </a:lnTo>
                  <a:lnTo>
                    <a:pt x="167" y="29"/>
                  </a:lnTo>
                  <a:lnTo>
                    <a:pt x="167" y="0"/>
                  </a:lnTo>
                  <a:lnTo>
                    <a:pt x="136" y="0"/>
                  </a:lnTo>
                  <a:lnTo>
                    <a:pt x="136" y="29"/>
                  </a:lnTo>
                  <a:lnTo>
                    <a:pt x="105" y="29"/>
                  </a:lnTo>
                  <a:lnTo>
                    <a:pt x="105" y="0"/>
                  </a:lnTo>
                  <a:lnTo>
                    <a:pt x="74" y="0"/>
                  </a:lnTo>
                  <a:lnTo>
                    <a:pt x="74" y="29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74" y="43"/>
                  </a:lnTo>
                  <a:lnTo>
                    <a:pt x="74" y="74"/>
                  </a:lnTo>
                  <a:lnTo>
                    <a:pt x="105" y="74"/>
                  </a:lnTo>
                  <a:lnTo>
                    <a:pt x="105" y="43"/>
                  </a:lnTo>
                  <a:lnTo>
                    <a:pt x="136" y="43"/>
                  </a:lnTo>
                  <a:lnTo>
                    <a:pt x="136" y="74"/>
                  </a:lnTo>
                  <a:lnTo>
                    <a:pt x="167" y="74"/>
                  </a:lnTo>
                  <a:lnTo>
                    <a:pt x="167" y="43"/>
                  </a:lnTo>
                  <a:lnTo>
                    <a:pt x="181" y="43"/>
                  </a:lnTo>
                  <a:lnTo>
                    <a:pt x="181" y="74"/>
                  </a:lnTo>
                  <a:lnTo>
                    <a:pt x="212" y="74"/>
                  </a:lnTo>
                  <a:lnTo>
                    <a:pt x="212" y="43"/>
                  </a:lnTo>
                  <a:lnTo>
                    <a:pt x="226" y="43"/>
                  </a:lnTo>
                  <a:lnTo>
                    <a:pt x="226" y="74"/>
                  </a:lnTo>
                  <a:lnTo>
                    <a:pt x="257" y="74"/>
                  </a:lnTo>
                  <a:lnTo>
                    <a:pt x="257" y="43"/>
                  </a:lnTo>
                  <a:lnTo>
                    <a:pt x="285" y="43"/>
                  </a:lnTo>
                  <a:lnTo>
                    <a:pt x="285" y="29"/>
                  </a:lnTo>
                  <a:lnTo>
                    <a:pt x="257" y="29"/>
                  </a:lnTo>
                  <a:lnTo>
                    <a:pt x="2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86">
              <a:extLst>
                <a:ext uri="{FF2B5EF4-FFF2-40B4-BE49-F238E27FC236}">
                  <a16:creationId xmlns:a16="http://schemas.microsoft.com/office/drawing/2014/main" id="{47A9D101-6730-7CDA-C049-856F20016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1" y="4727575"/>
              <a:ext cx="452438" cy="117475"/>
            </a:xfrm>
            <a:custGeom>
              <a:avLst/>
              <a:gdLst>
                <a:gd name="T0" fmla="*/ 257 w 285"/>
                <a:gd name="T1" fmla="*/ 0 h 74"/>
                <a:gd name="T2" fmla="*/ 226 w 285"/>
                <a:gd name="T3" fmla="*/ 0 h 74"/>
                <a:gd name="T4" fmla="*/ 226 w 285"/>
                <a:gd name="T5" fmla="*/ 29 h 74"/>
                <a:gd name="T6" fmla="*/ 212 w 285"/>
                <a:gd name="T7" fmla="*/ 29 h 74"/>
                <a:gd name="T8" fmla="*/ 212 w 285"/>
                <a:gd name="T9" fmla="*/ 0 h 74"/>
                <a:gd name="T10" fmla="*/ 181 w 285"/>
                <a:gd name="T11" fmla="*/ 0 h 74"/>
                <a:gd name="T12" fmla="*/ 181 w 285"/>
                <a:gd name="T13" fmla="*/ 29 h 74"/>
                <a:gd name="T14" fmla="*/ 60 w 285"/>
                <a:gd name="T15" fmla="*/ 29 h 74"/>
                <a:gd name="T16" fmla="*/ 60 w 285"/>
                <a:gd name="T17" fmla="*/ 0 h 74"/>
                <a:gd name="T18" fmla="*/ 29 w 285"/>
                <a:gd name="T19" fmla="*/ 0 h 74"/>
                <a:gd name="T20" fmla="*/ 29 w 285"/>
                <a:gd name="T21" fmla="*/ 29 h 74"/>
                <a:gd name="T22" fmla="*/ 0 w 285"/>
                <a:gd name="T23" fmla="*/ 29 h 74"/>
                <a:gd name="T24" fmla="*/ 0 w 285"/>
                <a:gd name="T25" fmla="*/ 43 h 74"/>
                <a:gd name="T26" fmla="*/ 29 w 285"/>
                <a:gd name="T27" fmla="*/ 43 h 74"/>
                <a:gd name="T28" fmla="*/ 29 w 285"/>
                <a:gd name="T29" fmla="*/ 74 h 74"/>
                <a:gd name="T30" fmla="*/ 60 w 285"/>
                <a:gd name="T31" fmla="*/ 74 h 74"/>
                <a:gd name="T32" fmla="*/ 60 w 285"/>
                <a:gd name="T33" fmla="*/ 43 h 74"/>
                <a:gd name="T34" fmla="*/ 181 w 285"/>
                <a:gd name="T35" fmla="*/ 43 h 74"/>
                <a:gd name="T36" fmla="*/ 181 w 285"/>
                <a:gd name="T37" fmla="*/ 74 h 74"/>
                <a:gd name="T38" fmla="*/ 212 w 285"/>
                <a:gd name="T39" fmla="*/ 74 h 74"/>
                <a:gd name="T40" fmla="*/ 212 w 285"/>
                <a:gd name="T41" fmla="*/ 43 h 74"/>
                <a:gd name="T42" fmla="*/ 226 w 285"/>
                <a:gd name="T43" fmla="*/ 43 h 74"/>
                <a:gd name="T44" fmla="*/ 226 w 285"/>
                <a:gd name="T45" fmla="*/ 74 h 74"/>
                <a:gd name="T46" fmla="*/ 257 w 285"/>
                <a:gd name="T47" fmla="*/ 74 h 74"/>
                <a:gd name="T48" fmla="*/ 257 w 285"/>
                <a:gd name="T49" fmla="*/ 43 h 74"/>
                <a:gd name="T50" fmla="*/ 285 w 285"/>
                <a:gd name="T51" fmla="*/ 43 h 74"/>
                <a:gd name="T52" fmla="*/ 285 w 285"/>
                <a:gd name="T53" fmla="*/ 29 h 74"/>
                <a:gd name="T54" fmla="*/ 257 w 285"/>
                <a:gd name="T55" fmla="*/ 29 h 74"/>
                <a:gd name="T56" fmla="*/ 257 w 285"/>
                <a:gd name="T5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5" h="74">
                  <a:moveTo>
                    <a:pt x="257" y="0"/>
                  </a:moveTo>
                  <a:lnTo>
                    <a:pt x="226" y="0"/>
                  </a:lnTo>
                  <a:lnTo>
                    <a:pt x="226" y="29"/>
                  </a:lnTo>
                  <a:lnTo>
                    <a:pt x="212" y="29"/>
                  </a:lnTo>
                  <a:lnTo>
                    <a:pt x="212" y="0"/>
                  </a:lnTo>
                  <a:lnTo>
                    <a:pt x="181" y="0"/>
                  </a:lnTo>
                  <a:lnTo>
                    <a:pt x="181" y="29"/>
                  </a:lnTo>
                  <a:lnTo>
                    <a:pt x="60" y="29"/>
                  </a:lnTo>
                  <a:lnTo>
                    <a:pt x="60" y="0"/>
                  </a:ln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29" y="43"/>
                  </a:lnTo>
                  <a:lnTo>
                    <a:pt x="29" y="74"/>
                  </a:lnTo>
                  <a:lnTo>
                    <a:pt x="60" y="74"/>
                  </a:lnTo>
                  <a:lnTo>
                    <a:pt x="60" y="43"/>
                  </a:lnTo>
                  <a:lnTo>
                    <a:pt x="181" y="43"/>
                  </a:lnTo>
                  <a:lnTo>
                    <a:pt x="181" y="74"/>
                  </a:lnTo>
                  <a:lnTo>
                    <a:pt x="212" y="74"/>
                  </a:lnTo>
                  <a:lnTo>
                    <a:pt x="212" y="43"/>
                  </a:lnTo>
                  <a:lnTo>
                    <a:pt x="226" y="43"/>
                  </a:lnTo>
                  <a:lnTo>
                    <a:pt x="226" y="74"/>
                  </a:lnTo>
                  <a:lnTo>
                    <a:pt x="257" y="74"/>
                  </a:lnTo>
                  <a:lnTo>
                    <a:pt x="257" y="43"/>
                  </a:lnTo>
                  <a:lnTo>
                    <a:pt x="285" y="43"/>
                  </a:lnTo>
                  <a:lnTo>
                    <a:pt x="285" y="29"/>
                  </a:lnTo>
                  <a:lnTo>
                    <a:pt x="257" y="29"/>
                  </a:lnTo>
                  <a:lnTo>
                    <a:pt x="2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87">
              <a:extLst>
                <a:ext uri="{FF2B5EF4-FFF2-40B4-BE49-F238E27FC236}">
                  <a16:creationId xmlns:a16="http://schemas.microsoft.com/office/drawing/2014/main" id="{6D722A5B-DEDC-F971-7CDA-EDBBBACF8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1" y="4373563"/>
              <a:ext cx="452438" cy="117475"/>
            </a:xfrm>
            <a:custGeom>
              <a:avLst/>
              <a:gdLst>
                <a:gd name="T0" fmla="*/ 212 w 285"/>
                <a:gd name="T1" fmla="*/ 31 h 74"/>
                <a:gd name="T2" fmla="*/ 212 w 285"/>
                <a:gd name="T3" fmla="*/ 0 h 74"/>
                <a:gd name="T4" fmla="*/ 181 w 285"/>
                <a:gd name="T5" fmla="*/ 0 h 74"/>
                <a:gd name="T6" fmla="*/ 181 w 285"/>
                <a:gd name="T7" fmla="*/ 31 h 74"/>
                <a:gd name="T8" fmla="*/ 105 w 285"/>
                <a:gd name="T9" fmla="*/ 31 h 74"/>
                <a:gd name="T10" fmla="*/ 105 w 285"/>
                <a:gd name="T11" fmla="*/ 0 h 74"/>
                <a:gd name="T12" fmla="*/ 74 w 285"/>
                <a:gd name="T13" fmla="*/ 0 h 74"/>
                <a:gd name="T14" fmla="*/ 74 w 285"/>
                <a:gd name="T15" fmla="*/ 31 h 74"/>
                <a:gd name="T16" fmla="*/ 60 w 285"/>
                <a:gd name="T17" fmla="*/ 31 h 74"/>
                <a:gd name="T18" fmla="*/ 60 w 285"/>
                <a:gd name="T19" fmla="*/ 0 h 74"/>
                <a:gd name="T20" fmla="*/ 29 w 285"/>
                <a:gd name="T21" fmla="*/ 0 h 74"/>
                <a:gd name="T22" fmla="*/ 29 w 285"/>
                <a:gd name="T23" fmla="*/ 31 h 74"/>
                <a:gd name="T24" fmla="*/ 0 w 285"/>
                <a:gd name="T25" fmla="*/ 31 h 74"/>
                <a:gd name="T26" fmla="*/ 0 w 285"/>
                <a:gd name="T27" fmla="*/ 45 h 74"/>
                <a:gd name="T28" fmla="*/ 29 w 285"/>
                <a:gd name="T29" fmla="*/ 45 h 74"/>
                <a:gd name="T30" fmla="*/ 29 w 285"/>
                <a:gd name="T31" fmla="*/ 74 h 74"/>
                <a:gd name="T32" fmla="*/ 60 w 285"/>
                <a:gd name="T33" fmla="*/ 74 h 74"/>
                <a:gd name="T34" fmla="*/ 60 w 285"/>
                <a:gd name="T35" fmla="*/ 45 h 74"/>
                <a:gd name="T36" fmla="*/ 74 w 285"/>
                <a:gd name="T37" fmla="*/ 45 h 74"/>
                <a:gd name="T38" fmla="*/ 74 w 285"/>
                <a:gd name="T39" fmla="*/ 74 h 74"/>
                <a:gd name="T40" fmla="*/ 105 w 285"/>
                <a:gd name="T41" fmla="*/ 74 h 74"/>
                <a:gd name="T42" fmla="*/ 105 w 285"/>
                <a:gd name="T43" fmla="*/ 45 h 74"/>
                <a:gd name="T44" fmla="*/ 181 w 285"/>
                <a:gd name="T45" fmla="*/ 45 h 74"/>
                <a:gd name="T46" fmla="*/ 181 w 285"/>
                <a:gd name="T47" fmla="*/ 74 h 74"/>
                <a:gd name="T48" fmla="*/ 212 w 285"/>
                <a:gd name="T49" fmla="*/ 74 h 74"/>
                <a:gd name="T50" fmla="*/ 212 w 285"/>
                <a:gd name="T51" fmla="*/ 45 h 74"/>
                <a:gd name="T52" fmla="*/ 285 w 285"/>
                <a:gd name="T53" fmla="*/ 45 h 74"/>
                <a:gd name="T54" fmla="*/ 285 w 285"/>
                <a:gd name="T55" fmla="*/ 31 h 74"/>
                <a:gd name="T56" fmla="*/ 212 w 285"/>
                <a:gd name="T57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5" h="74">
                  <a:moveTo>
                    <a:pt x="212" y="31"/>
                  </a:moveTo>
                  <a:lnTo>
                    <a:pt x="212" y="0"/>
                  </a:lnTo>
                  <a:lnTo>
                    <a:pt x="181" y="0"/>
                  </a:lnTo>
                  <a:lnTo>
                    <a:pt x="181" y="31"/>
                  </a:lnTo>
                  <a:lnTo>
                    <a:pt x="105" y="31"/>
                  </a:lnTo>
                  <a:lnTo>
                    <a:pt x="105" y="0"/>
                  </a:lnTo>
                  <a:lnTo>
                    <a:pt x="74" y="0"/>
                  </a:lnTo>
                  <a:lnTo>
                    <a:pt x="74" y="31"/>
                  </a:lnTo>
                  <a:lnTo>
                    <a:pt x="60" y="31"/>
                  </a:lnTo>
                  <a:lnTo>
                    <a:pt x="60" y="0"/>
                  </a:lnTo>
                  <a:lnTo>
                    <a:pt x="29" y="0"/>
                  </a:lnTo>
                  <a:lnTo>
                    <a:pt x="29" y="31"/>
                  </a:lnTo>
                  <a:lnTo>
                    <a:pt x="0" y="31"/>
                  </a:lnTo>
                  <a:lnTo>
                    <a:pt x="0" y="45"/>
                  </a:lnTo>
                  <a:lnTo>
                    <a:pt x="29" y="45"/>
                  </a:lnTo>
                  <a:lnTo>
                    <a:pt x="29" y="74"/>
                  </a:lnTo>
                  <a:lnTo>
                    <a:pt x="60" y="74"/>
                  </a:lnTo>
                  <a:lnTo>
                    <a:pt x="60" y="45"/>
                  </a:lnTo>
                  <a:lnTo>
                    <a:pt x="74" y="45"/>
                  </a:lnTo>
                  <a:lnTo>
                    <a:pt x="74" y="74"/>
                  </a:lnTo>
                  <a:lnTo>
                    <a:pt x="105" y="74"/>
                  </a:lnTo>
                  <a:lnTo>
                    <a:pt x="105" y="45"/>
                  </a:lnTo>
                  <a:lnTo>
                    <a:pt x="181" y="45"/>
                  </a:lnTo>
                  <a:lnTo>
                    <a:pt x="181" y="74"/>
                  </a:lnTo>
                  <a:lnTo>
                    <a:pt x="212" y="74"/>
                  </a:lnTo>
                  <a:lnTo>
                    <a:pt x="212" y="45"/>
                  </a:lnTo>
                  <a:lnTo>
                    <a:pt x="285" y="45"/>
                  </a:lnTo>
                  <a:lnTo>
                    <a:pt x="285" y="31"/>
                  </a:lnTo>
                  <a:lnTo>
                    <a:pt x="212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88">
              <a:extLst>
                <a:ext uri="{FF2B5EF4-FFF2-40B4-BE49-F238E27FC236}">
                  <a16:creationId xmlns:a16="http://schemas.microsoft.com/office/drawing/2014/main" id="{5428E204-6469-7006-2967-5828B40E29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626" y="4271963"/>
              <a:ext cx="587375" cy="671513"/>
            </a:xfrm>
            <a:custGeom>
              <a:avLst/>
              <a:gdLst>
                <a:gd name="T0" fmla="*/ 152 w 156"/>
                <a:gd name="T1" fmla="*/ 178 h 178"/>
                <a:gd name="T2" fmla="*/ 4 w 156"/>
                <a:gd name="T3" fmla="*/ 178 h 178"/>
                <a:gd name="T4" fmla="*/ 0 w 156"/>
                <a:gd name="T5" fmla="*/ 174 h 178"/>
                <a:gd name="T6" fmla="*/ 0 w 156"/>
                <a:gd name="T7" fmla="*/ 4 h 178"/>
                <a:gd name="T8" fmla="*/ 4 w 156"/>
                <a:gd name="T9" fmla="*/ 0 h 178"/>
                <a:gd name="T10" fmla="*/ 152 w 156"/>
                <a:gd name="T11" fmla="*/ 0 h 178"/>
                <a:gd name="T12" fmla="*/ 156 w 156"/>
                <a:gd name="T13" fmla="*/ 4 h 178"/>
                <a:gd name="T14" fmla="*/ 156 w 156"/>
                <a:gd name="T15" fmla="*/ 174 h 178"/>
                <a:gd name="T16" fmla="*/ 152 w 156"/>
                <a:gd name="T17" fmla="*/ 178 h 178"/>
                <a:gd name="T18" fmla="*/ 149 w 156"/>
                <a:gd name="T19" fmla="*/ 9 h 178"/>
                <a:gd name="T20" fmla="*/ 8 w 156"/>
                <a:gd name="T21" fmla="*/ 9 h 178"/>
                <a:gd name="T22" fmla="*/ 8 w 156"/>
                <a:gd name="T23" fmla="*/ 170 h 178"/>
                <a:gd name="T24" fmla="*/ 149 w 156"/>
                <a:gd name="T25" fmla="*/ 170 h 178"/>
                <a:gd name="T26" fmla="*/ 149 w 156"/>
                <a:gd name="T27" fmla="*/ 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6" h="178">
                  <a:moveTo>
                    <a:pt x="152" y="178"/>
                  </a:moveTo>
                  <a:cubicBezTo>
                    <a:pt x="4" y="178"/>
                    <a:pt x="4" y="178"/>
                    <a:pt x="4" y="178"/>
                  </a:cubicBezTo>
                  <a:cubicBezTo>
                    <a:pt x="2" y="178"/>
                    <a:pt x="0" y="177"/>
                    <a:pt x="0" y="17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4" y="0"/>
                    <a:pt x="156" y="2"/>
                    <a:pt x="156" y="4"/>
                  </a:cubicBezTo>
                  <a:cubicBezTo>
                    <a:pt x="156" y="174"/>
                    <a:pt x="156" y="174"/>
                    <a:pt x="156" y="174"/>
                  </a:cubicBezTo>
                  <a:cubicBezTo>
                    <a:pt x="156" y="177"/>
                    <a:pt x="154" y="178"/>
                    <a:pt x="152" y="178"/>
                  </a:cubicBezTo>
                  <a:close/>
                  <a:moveTo>
                    <a:pt x="149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149" y="170"/>
                    <a:pt x="149" y="170"/>
                    <a:pt x="149" y="170"/>
                  </a:cubicBezTo>
                  <a:lnTo>
                    <a:pt x="14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89">
              <a:extLst>
                <a:ext uri="{FF2B5EF4-FFF2-40B4-BE49-F238E27FC236}">
                  <a16:creationId xmlns:a16="http://schemas.microsoft.com/office/drawing/2014/main" id="{8CB3ABEC-64F1-419B-D3FA-80BF807F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8" y="4318000"/>
              <a:ext cx="511175" cy="595313"/>
            </a:xfrm>
            <a:custGeom>
              <a:avLst/>
              <a:gdLst>
                <a:gd name="T0" fmla="*/ 133 w 136"/>
                <a:gd name="T1" fmla="*/ 3 h 158"/>
                <a:gd name="T2" fmla="*/ 133 w 136"/>
                <a:gd name="T3" fmla="*/ 156 h 158"/>
                <a:gd name="T4" fmla="*/ 2 w 136"/>
                <a:gd name="T5" fmla="*/ 156 h 158"/>
                <a:gd name="T6" fmla="*/ 0 w 136"/>
                <a:gd name="T7" fmla="*/ 158 h 158"/>
                <a:gd name="T8" fmla="*/ 136 w 136"/>
                <a:gd name="T9" fmla="*/ 158 h 158"/>
                <a:gd name="T10" fmla="*/ 136 w 136"/>
                <a:gd name="T11" fmla="*/ 0 h 158"/>
                <a:gd name="T12" fmla="*/ 136 w 136"/>
                <a:gd name="T13" fmla="*/ 0 h 158"/>
                <a:gd name="T14" fmla="*/ 133 w 136"/>
                <a:gd name="T1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8">
                  <a:moveTo>
                    <a:pt x="133" y="3"/>
                  </a:moveTo>
                  <a:cubicBezTo>
                    <a:pt x="133" y="156"/>
                    <a:pt x="133" y="156"/>
                    <a:pt x="133" y="156"/>
                  </a:cubicBezTo>
                  <a:cubicBezTo>
                    <a:pt x="2" y="156"/>
                    <a:pt x="2" y="156"/>
                    <a:pt x="2" y="156"/>
                  </a:cubicBezTo>
                  <a:cubicBezTo>
                    <a:pt x="1" y="156"/>
                    <a:pt x="0" y="157"/>
                    <a:pt x="0" y="158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4" y="0"/>
                    <a:pt x="133" y="2"/>
                    <a:pt x="13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CE5E68C-1815-C942-B33E-F008E1050CEB}"/>
              </a:ext>
            </a:extLst>
          </p:cNvPr>
          <p:cNvSpPr txBox="1"/>
          <p:nvPr/>
        </p:nvSpPr>
        <p:spPr>
          <a:xfrm>
            <a:off x="975873" y="1147839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>
                  <a:shade val="30000"/>
                  <a:satMod val="115000"/>
                </a:srgbClr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rgbClr val="00338D">
                  <a:shade val="100000"/>
                  <a:satMod val="115000"/>
                </a:srgb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lvl="0"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LA CUMULABILITÀ CON LE ALTRE AGEVOLAZIONI</a:t>
            </a:r>
          </a:p>
        </p:txBody>
      </p:sp>
    </p:spTree>
    <p:extLst>
      <p:ext uri="{BB962C8B-B14F-4D97-AF65-F5344CB8AC3E}">
        <p14:creationId xmlns:p14="http://schemas.microsoft.com/office/powerpoint/2010/main" val="1990215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I soggetti beneficiari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B65E3677-4002-5ABA-90C0-4541E95AD8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9987" y="2166817"/>
            <a:ext cx="10198237" cy="2524366"/>
          </a:xfrm>
        </p:spPr>
        <p:txBody>
          <a:bodyPr/>
          <a:lstStyle/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it-IT" sz="1400" b="0" dirty="0"/>
              <a:t>La fruizione del beneficio spettante è </a:t>
            </a:r>
            <a:r>
              <a:rPr lang="it-IT" sz="1400" dirty="0"/>
              <a:t>subordinata</a:t>
            </a:r>
            <a:r>
              <a:rPr lang="it-IT" sz="1400" b="0" dirty="0"/>
              <a:t> alle seguenti condizioni:</a:t>
            </a:r>
          </a:p>
          <a:p>
            <a:pPr marL="466725" lvl="2" indent="-285750" algn="just">
              <a:lnSpc>
                <a:spcPct val="114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1400" b="0" dirty="0"/>
              <a:t>rispetto delle normative sulla </a:t>
            </a:r>
            <a:r>
              <a:rPr lang="it-IT" sz="1400" b="1" dirty="0"/>
              <a:t>sicurezza nei luoghi di lavoro </a:t>
            </a:r>
            <a:r>
              <a:rPr lang="it-IT" sz="1400" b="0" dirty="0"/>
              <a:t>applicabili in ciascun settore;</a:t>
            </a:r>
          </a:p>
          <a:p>
            <a:pPr marL="466725" lvl="2" indent="-285750" algn="just">
              <a:lnSpc>
                <a:spcPct val="114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1400" b="0" dirty="0"/>
              <a:t>corretto adempimento degli </a:t>
            </a:r>
            <a:r>
              <a:rPr lang="it-IT" sz="1400" b="1" dirty="0"/>
              <a:t>obblighi di versamento dei contributi previdenziali e assistenziali </a:t>
            </a:r>
            <a:r>
              <a:rPr lang="it-IT" sz="1400" b="0" dirty="0"/>
              <a:t>a favore dei lavoratori. 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it-IT" sz="1400" b="0" dirty="0"/>
              <a:t>Inoltre, sono escluse tutte quelle imprese che:</a:t>
            </a:r>
          </a:p>
          <a:p>
            <a:pPr marL="466725" lvl="2" indent="-285750" algn="just">
              <a:lnSpc>
                <a:spcPct val="114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1400" b="0" dirty="0"/>
              <a:t>si trovano in </a:t>
            </a:r>
            <a:r>
              <a:rPr lang="it-IT" sz="1400" b="1" dirty="0"/>
              <a:t>fallimento o altre procedure concorsuali </a:t>
            </a:r>
            <a:r>
              <a:rPr lang="it-IT" sz="1400" b="0" dirty="0"/>
              <a:t>(ma non quelle che hanno concluso accordi di ristrutturazione);</a:t>
            </a:r>
          </a:p>
          <a:p>
            <a:pPr marL="466725" lvl="2" indent="-285750" algn="just">
              <a:lnSpc>
                <a:spcPct val="114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1400" b="0" dirty="0"/>
              <a:t>le imprese destinatarie di </a:t>
            </a:r>
            <a:r>
              <a:rPr lang="it-IT" sz="1400" b="1" dirty="0"/>
              <a:t>sanzioni interdittive ai sensi dell’art. 9 co. 2 del DLgs. 231/2000 </a:t>
            </a:r>
            <a:r>
              <a:rPr lang="it-IT" sz="1400" b="0" dirty="0"/>
              <a:t>(limitatamente agli investimenti effettuati nel periodo di applicazione della sanzione).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048E3-77C5-0031-DBC9-647964D8F48A}"/>
              </a:ext>
            </a:extLst>
          </p:cNvPr>
          <p:cNvSpPr txBox="1"/>
          <p:nvPr/>
        </p:nvSpPr>
        <p:spPr>
          <a:xfrm>
            <a:off x="993775" y="1470428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/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I SOGGETTI BENEFICIARI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BBA8E4F6-4DC6-3DDE-B85E-8C3D7E78DBAC}"/>
              </a:ext>
            </a:extLst>
          </p:cNvPr>
          <p:cNvGrpSpPr/>
          <p:nvPr/>
        </p:nvGrpSpPr>
        <p:grpSpPr>
          <a:xfrm>
            <a:off x="993775" y="4355047"/>
            <a:ext cx="10206039" cy="1598319"/>
            <a:chOff x="993775" y="4355047"/>
            <a:chExt cx="10721976" cy="1598319"/>
          </a:xfrm>
        </p:grpSpPr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50CFFEC6-EEB5-5EE6-0BBD-0CA6EEBF14F9}"/>
                </a:ext>
              </a:extLst>
            </p:cNvPr>
            <p:cNvGrpSpPr/>
            <p:nvPr/>
          </p:nvGrpSpPr>
          <p:grpSpPr>
            <a:xfrm>
              <a:off x="993775" y="4355047"/>
              <a:ext cx="1558742" cy="1598319"/>
              <a:chOff x="5028" y="1332280"/>
              <a:chExt cx="1558742" cy="1598319"/>
            </a:xfrm>
          </p:grpSpPr>
          <p:sp>
            <p:nvSpPr>
              <p:cNvPr id="44" name="Rettangolo con angoli arrotondati 43">
                <a:extLst>
                  <a:ext uri="{FF2B5EF4-FFF2-40B4-BE49-F238E27FC236}">
                    <a16:creationId xmlns:a16="http://schemas.microsoft.com/office/drawing/2014/main" id="{68FB4556-87E8-3027-4801-288A1360C3A5}"/>
                  </a:ext>
                </a:extLst>
              </p:cNvPr>
              <p:cNvSpPr/>
              <p:nvPr/>
            </p:nvSpPr>
            <p:spPr>
              <a:xfrm>
                <a:off x="5028" y="1332280"/>
                <a:ext cx="1558742" cy="1598319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0C4AC7F8-C412-FC99-C457-0F70E41B0F05}"/>
                  </a:ext>
                </a:extLst>
              </p:cNvPr>
              <p:cNvSpPr txBox="1"/>
              <p:nvPr/>
            </p:nvSpPr>
            <p:spPr>
              <a:xfrm>
                <a:off x="50682" y="1377934"/>
                <a:ext cx="1467434" cy="150701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dirty="0">
                    <a:latin typeface="+mj-lt"/>
                  </a:rPr>
                  <a:t>Titolare di reddito d’impresa</a:t>
                </a:r>
              </a:p>
            </p:txBody>
          </p:sp>
        </p:grpSp>
        <p:grpSp>
          <p:nvGrpSpPr>
            <p:cNvPr id="20" name="Gruppo 19">
              <a:extLst>
                <a:ext uri="{FF2B5EF4-FFF2-40B4-BE49-F238E27FC236}">
                  <a16:creationId xmlns:a16="http://schemas.microsoft.com/office/drawing/2014/main" id="{42D85CC4-D29A-4AD9-3CB0-70F326907EB9}"/>
                </a:ext>
              </a:extLst>
            </p:cNvPr>
            <p:cNvGrpSpPr/>
            <p:nvPr/>
          </p:nvGrpSpPr>
          <p:grpSpPr>
            <a:xfrm>
              <a:off x="2708391" y="4960922"/>
              <a:ext cx="330453" cy="386568"/>
              <a:chOff x="1719644" y="1938155"/>
              <a:chExt cx="330453" cy="386568"/>
            </a:xfrm>
          </p:grpSpPr>
          <p:sp>
            <p:nvSpPr>
              <p:cNvPr id="42" name="Freccia a destra 41">
                <a:extLst>
                  <a:ext uri="{FF2B5EF4-FFF2-40B4-BE49-F238E27FC236}">
                    <a16:creationId xmlns:a16="http://schemas.microsoft.com/office/drawing/2014/main" id="{884079F8-86F8-C946-2E6A-EC1988ED2D88}"/>
                  </a:ext>
                </a:extLst>
              </p:cNvPr>
              <p:cNvSpPr/>
              <p:nvPr/>
            </p:nvSpPr>
            <p:spPr>
              <a:xfrm>
                <a:off x="1719644" y="1938155"/>
                <a:ext cx="330453" cy="38656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43" name="Freccia a destra 6">
                <a:extLst>
                  <a:ext uri="{FF2B5EF4-FFF2-40B4-BE49-F238E27FC236}">
                    <a16:creationId xmlns:a16="http://schemas.microsoft.com/office/drawing/2014/main" id="{575BAFF8-3570-00B6-927C-8C8859732E86}"/>
                  </a:ext>
                </a:extLst>
              </p:cNvPr>
              <p:cNvSpPr txBox="1"/>
              <p:nvPr/>
            </p:nvSpPr>
            <p:spPr>
              <a:xfrm>
                <a:off x="1719644" y="2015469"/>
                <a:ext cx="231317" cy="23194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it-IT" sz="1300" kern="1200" dirty="0"/>
              </a:p>
            </p:txBody>
          </p:sp>
        </p:grpSp>
        <p:grpSp>
          <p:nvGrpSpPr>
            <p:cNvPr id="21" name="Gruppo 20">
              <a:extLst>
                <a:ext uri="{FF2B5EF4-FFF2-40B4-BE49-F238E27FC236}">
                  <a16:creationId xmlns:a16="http://schemas.microsoft.com/office/drawing/2014/main" id="{EF0C8B03-FE4A-30D5-7BC6-D30405F8A7B2}"/>
                </a:ext>
              </a:extLst>
            </p:cNvPr>
            <p:cNvGrpSpPr/>
            <p:nvPr/>
          </p:nvGrpSpPr>
          <p:grpSpPr>
            <a:xfrm>
              <a:off x="3176014" y="4355047"/>
              <a:ext cx="1558742" cy="1598319"/>
              <a:chOff x="2187267" y="1332280"/>
              <a:chExt cx="1558742" cy="1598319"/>
            </a:xfrm>
          </p:grpSpPr>
          <p:sp>
            <p:nvSpPr>
              <p:cNvPr id="40" name="Rettangolo con angoli arrotondati 39">
                <a:extLst>
                  <a:ext uri="{FF2B5EF4-FFF2-40B4-BE49-F238E27FC236}">
                    <a16:creationId xmlns:a16="http://schemas.microsoft.com/office/drawing/2014/main" id="{D94F0E57-4D8A-64E8-FE7B-EE3F0FCB4043}"/>
                  </a:ext>
                </a:extLst>
              </p:cNvPr>
              <p:cNvSpPr/>
              <p:nvPr/>
            </p:nvSpPr>
            <p:spPr>
              <a:xfrm>
                <a:off x="2187267" y="1332280"/>
                <a:ext cx="1558742" cy="1598319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1073602"/>
                  <a:satOff val="-3754"/>
                  <a:lumOff val="392"/>
                  <a:alphaOff val="0"/>
                </a:schemeClr>
              </a:fillRef>
              <a:effectRef idx="0">
                <a:schemeClr val="accent4">
                  <a:hueOff val="1073602"/>
                  <a:satOff val="-3754"/>
                  <a:lumOff val="392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7FBE22A4-1C55-13D4-C285-5B454EB29C6F}"/>
                  </a:ext>
                </a:extLst>
              </p:cNvPr>
              <p:cNvSpPr txBox="1"/>
              <p:nvPr/>
            </p:nvSpPr>
            <p:spPr>
              <a:xfrm>
                <a:off x="2232921" y="1377934"/>
                <a:ext cx="1467434" cy="150701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dirty="0">
                    <a:latin typeface="+mj-lt"/>
                  </a:rPr>
                  <a:t>Non in fallimento o altra procedura concorsuale</a:t>
                </a:r>
              </a:p>
            </p:txBody>
          </p:sp>
        </p:grpSp>
        <p:grpSp>
          <p:nvGrpSpPr>
            <p:cNvPr id="22" name="Gruppo 21">
              <a:extLst>
                <a:ext uri="{FF2B5EF4-FFF2-40B4-BE49-F238E27FC236}">
                  <a16:creationId xmlns:a16="http://schemas.microsoft.com/office/drawing/2014/main" id="{26A7E64D-F0B0-5BEA-C052-58E27C52465C}"/>
                </a:ext>
              </a:extLst>
            </p:cNvPr>
            <p:cNvGrpSpPr/>
            <p:nvPr/>
          </p:nvGrpSpPr>
          <p:grpSpPr>
            <a:xfrm>
              <a:off x="4890631" y="4960922"/>
              <a:ext cx="330453" cy="386568"/>
              <a:chOff x="3901884" y="1938155"/>
              <a:chExt cx="330453" cy="386568"/>
            </a:xfrm>
          </p:grpSpPr>
          <p:sp>
            <p:nvSpPr>
              <p:cNvPr id="38" name="Freccia a destra 37">
                <a:extLst>
                  <a:ext uri="{FF2B5EF4-FFF2-40B4-BE49-F238E27FC236}">
                    <a16:creationId xmlns:a16="http://schemas.microsoft.com/office/drawing/2014/main" id="{D849716F-4D0B-0F07-5722-0E25214CBFFB}"/>
                  </a:ext>
                </a:extLst>
              </p:cNvPr>
              <p:cNvSpPr/>
              <p:nvPr/>
            </p:nvSpPr>
            <p:spPr>
              <a:xfrm>
                <a:off x="3901884" y="1938155"/>
                <a:ext cx="330453" cy="38656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1431470"/>
                  <a:satOff val="-5005"/>
                  <a:lumOff val="523"/>
                  <a:alphaOff val="0"/>
                </a:schemeClr>
              </a:fillRef>
              <a:effectRef idx="0">
                <a:schemeClr val="accent4">
                  <a:hueOff val="1431470"/>
                  <a:satOff val="-5005"/>
                  <a:lumOff val="52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39" name="Freccia a destra 10">
                <a:extLst>
                  <a:ext uri="{FF2B5EF4-FFF2-40B4-BE49-F238E27FC236}">
                    <a16:creationId xmlns:a16="http://schemas.microsoft.com/office/drawing/2014/main" id="{3BA831DA-EF98-2DB2-C98B-788A13B622D8}"/>
                  </a:ext>
                </a:extLst>
              </p:cNvPr>
              <p:cNvSpPr txBox="1"/>
              <p:nvPr/>
            </p:nvSpPr>
            <p:spPr>
              <a:xfrm>
                <a:off x="3901884" y="2015469"/>
                <a:ext cx="231317" cy="23194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it-IT" sz="1300" kern="1200" dirty="0"/>
              </a:p>
            </p:txBody>
          </p:sp>
        </p:grpSp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AECE00C1-8946-D5B5-C91B-858AD81608A0}"/>
                </a:ext>
              </a:extLst>
            </p:cNvPr>
            <p:cNvGrpSpPr/>
            <p:nvPr/>
          </p:nvGrpSpPr>
          <p:grpSpPr>
            <a:xfrm>
              <a:off x="5358253" y="4355047"/>
              <a:ext cx="1558742" cy="1598319"/>
              <a:chOff x="4369506" y="1332280"/>
              <a:chExt cx="1558742" cy="1598319"/>
            </a:xfrm>
          </p:grpSpPr>
          <p:sp>
            <p:nvSpPr>
              <p:cNvPr id="36" name="Rettangolo con angoli arrotondati 35">
                <a:extLst>
                  <a:ext uri="{FF2B5EF4-FFF2-40B4-BE49-F238E27FC236}">
                    <a16:creationId xmlns:a16="http://schemas.microsoft.com/office/drawing/2014/main" id="{C6614EAF-3CD6-695F-B6DE-5988E8AE7766}"/>
                  </a:ext>
                </a:extLst>
              </p:cNvPr>
              <p:cNvSpPr/>
              <p:nvPr/>
            </p:nvSpPr>
            <p:spPr>
              <a:xfrm>
                <a:off x="4369506" y="1332280"/>
                <a:ext cx="1558742" cy="1598319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2147205"/>
                  <a:satOff val="-7508"/>
                  <a:lumOff val="784"/>
                  <a:alphaOff val="0"/>
                </a:schemeClr>
              </a:fillRef>
              <a:effectRef idx="0">
                <a:schemeClr val="accent4">
                  <a:hueOff val="2147205"/>
                  <a:satOff val="-7508"/>
                  <a:lumOff val="784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A4F5B418-056A-B097-2206-0CFBAC0E6273}"/>
                  </a:ext>
                </a:extLst>
              </p:cNvPr>
              <p:cNvSpPr txBox="1"/>
              <p:nvPr/>
            </p:nvSpPr>
            <p:spPr>
              <a:xfrm>
                <a:off x="4415160" y="1377934"/>
                <a:ext cx="1467434" cy="150701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marL="0" lvl="0" indent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b="1" kern="1200" dirty="0">
                    <a:latin typeface="+mj-lt"/>
                  </a:rPr>
                  <a:t>Non destinatario di sanzioni interdittive 231</a:t>
                </a:r>
                <a:endParaRPr lang="it-IT" kern="1200" dirty="0">
                  <a:latin typeface="+mj-lt"/>
                </a:endParaRPr>
              </a:p>
            </p:txBody>
          </p:sp>
        </p:grpSp>
        <p:grpSp>
          <p:nvGrpSpPr>
            <p:cNvPr id="24" name="Gruppo 23">
              <a:extLst>
                <a:ext uri="{FF2B5EF4-FFF2-40B4-BE49-F238E27FC236}">
                  <a16:creationId xmlns:a16="http://schemas.microsoft.com/office/drawing/2014/main" id="{5D2D26A0-D28F-926E-3B3B-A0B72DCAE800}"/>
                </a:ext>
              </a:extLst>
            </p:cNvPr>
            <p:cNvGrpSpPr/>
            <p:nvPr/>
          </p:nvGrpSpPr>
          <p:grpSpPr>
            <a:xfrm>
              <a:off x="7072870" y="4960922"/>
              <a:ext cx="330453" cy="386568"/>
              <a:chOff x="6084123" y="1938155"/>
              <a:chExt cx="330453" cy="386568"/>
            </a:xfrm>
          </p:grpSpPr>
          <p:sp>
            <p:nvSpPr>
              <p:cNvPr id="34" name="Freccia a destra 33">
                <a:extLst>
                  <a:ext uri="{FF2B5EF4-FFF2-40B4-BE49-F238E27FC236}">
                    <a16:creationId xmlns:a16="http://schemas.microsoft.com/office/drawing/2014/main" id="{4300E845-11D2-E4D7-02B6-DAE31EFE0A72}"/>
                  </a:ext>
                </a:extLst>
              </p:cNvPr>
              <p:cNvSpPr/>
              <p:nvPr/>
            </p:nvSpPr>
            <p:spPr>
              <a:xfrm>
                <a:off x="6084123" y="1938155"/>
                <a:ext cx="330453" cy="38656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2862940"/>
                  <a:satOff val="-10011"/>
                  <a:lumOff val="1045"/>
                  <a:alphaOff val="0"/>
                </a:schemeClr>
              </a:fillRef>
              <a:effectRef idx="0">
                <a:schemeClr val="accent4">
                  <a:hueOff val="2862940"/>
                  <a:satOff val="-10011"/>
                  <a:lumOff val="1045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35" name="Freccia a destra 14">
                <a:extLst>
                  <a:ext uri="{FF2B5EF4-FFF2-40B4-BE49-F238E27FC236}">
                    <a16:creationId xmlns:a16="http://schemas.microsoft.com/office/drawing/2014/main" id="{20D985EB-B41B-9396-CC70-D7B626A0530D}"/>
                  </a:ext>
                </a:extLst>
              </p:cNvPr>
              <p:cNvSpPr txBox="1"/>
              <p:nvPr/>
            </p:nvSpPr>
            <p:spPr>
              <a:xfrm>
                <a:off x="6084123" y="2015469"/>
                <a:ext cx="231317" cy="23194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it-IT" sz="1300" kern="1200" dirty="0"/>
              </a:p>
            </p:txBody>
          </p:sp>
        </p:grpSp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DE402AE5-E850-3D5D-45F3-A65A8E542950}"/>
                </a:ext>
              </a:extLst>
            </p:cNvPr>
            <p:cNvGrpSpPr/>
            <p:nvPr/>
          </p:nvGrpSpPr>
          <p:grpSpPr>
            <a:xfrm>
              <a:off x="7540493" y="4355047"/>
              <a:ext cx="1558742" cy="1598319"/>
              <a:chOff x="6551746" y="1332280"/>
              <a:chExt cx="1558742" cy="1598319"/>
            </a:xfrm>
          </p:grpSpPr>
          <p:sp>
            <p:nvSpPr>
              <p:cNvPr id="32" name="Rettangolo con angoli arrotondati 31">
                <a:extLst>
                  <a:ext uri="{FF2B5EF4-FFF2-40B4-BE49-F238E27FC236}">
                    <a16:creationId xmlns:a16="http://schemas.microsoft.com/office/drawing/2014/main" id="{2947155D-08D1-1A52-78D7-52DFFCBA80D4}"/>
                  </a:ext>
                </a:extLst>
              </p:cNvPr>
              <p:cNvSpPr/>
              <p:nvPr/>
            </p:nvSpPr>
            <p:spPr>
              <a:xfrm>
                <a:off x="6551746" y="1332280"/>
                <a:ext cx="1558742" cy="1598319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3220807"/>
                  <a:satOff val="-11262"/>
                  <a:lumOff val="1176"/>
                  <a:alphaOff val="0"/>
                </a:schemeClr>
              </a:fillRef>
              <a:effectRef idx="0">
                <a:schemeClr val="accent4">
                  <a:hueOff val="3220807"/>
                  <a:satOff val="-11262"/>
                  <a:lumOff val="1176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2A13CDA9-19B9-4B68-EF7F-20F7A269A4CB}"/>
                  </a:ext>
                </a:extLst>
              </p:cNvPr>
              <p:cNvSpPr txBox="1"/>
              <p:nvPr/>
            </p:nvSpPr>
            <p:spPr>
              <a:xfrm>
                <a:off x="6597400" y="1377934"/>
                <a:ext cx="1467434" cy="150701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marL="0" lvl="0" indent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kern="1200" dirty="0">
                    <a:latin typeface="+mj-lt"/>
                  </a:rPr>
                  <a:t>Rispetto della sicurezza e </a:t>
                </a:r>
                <a:r>
                  <a:rPr lang="it-IT" dirty="0">
                    <a:latin typeface="+mj-lt"/>
                  </a:rPr>
                  <a:t>regolarità contributiva</a:t>
                </a:r>
                <a:endParaRPr lang="it-IT" kern="1200" dirty="0">
                  <a:latin typeface="+mj-lt"/>
                </a:endParaRPr>
              </a:p>
            </p:txBody>
          </p:sp>
        </p:grpSp>
        <p:grpSp>
          <p:nvGrpSpPr>
            <p:cNvPr id="26" name="Gruppo 25">
              <a:extLst>
                <a:ext uri="{FF2B5EF4-FFF2-40B4-BE49-F238E27FC236}">
                  <a16:creationId xmlns:a16="http://schemas.microsoft.com/office/drawing/2014/main" id="{906C00EB-EE07-3C00-4CF9-7FAE250FEEC7}"/>
                </a:ext>
              </a:extLst>
            </p:cNvPr>
            <p:cNvGrpSpPr/>
            <p:nvPr/>
          </p:nvGrpSpPr>
          <p:grpSpPr>
            <a:xfrm>
              <a:off x="9255109" y="4960922"/>
              <a:ext cx="330453" cy="386568"/>
              <a:chOff x="8266362" y="1938155"/>
              <a:chExt cx="330453" cy="386568"/>
            </a:xfrm>
          </p:grpSpPr>
          <p:sp>
            <p:nvSpPr>
              <p:cNvPr id="30" name="Freccia a destra 29">
                <a:extLst>
                  <a:ext uri="{FF2B5EF4-FFF2-40B4-BE49-F238E27FC236}">
                    <a16:creationId xmlns:a16="http://schemas.microsoft.com/office/drawing/2014/main" id="{6D45B80B-63FC-8B92-8408-627EF71320E0}"/>
                  </a:ext>
                </a:extLst>
              </p:cNvPr>
              <p:cNvSpPr/>
              <p:nvPr/>
            </p:nvSpPr>
            <p:spPr>
              <a:xfrm>
                <a:off x="8266362" y="1938155"/>
                <a:ext cx="330453" cy="38656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4294409"/>
                  <a:satOff val="-15016"/>
                  <a:lumOff val="1568"/>
                  <a:alphaOff val="0"/>
                </a:schemeClr>
              </a:fillRef>
              <a:effectRef idx="0">
                <a:schemeClr val="accent4">
                  <a:hueOff val="4294409"/>
                  <a:satOff val="-15016"/>
                  <a:lumOff val="1568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31" name="Freccia a destra 18">
                <a:extLst>
                  <a:ext uri="{FF2B5EF4-FFF2-40B4-BE49-F238E27FC236}">
                    <a16:creationId xmlns:a16="http://schemas.microsoft.com/office/drawing/2014/main" id="{34844083-06F9-B1F7-6DD0-9B66214E3066}"/>
                  </a:ext>
                </a:extLst>
              </p:cNvPr>
              <p:cNvSpPr txBox="1"/>
              <p:nvPr/>
            </p:nvSpPr>
            <p:spPr>
              <a:xfrm>
                <a:off x="8266362" y="2015469"/>
                <a:ext cx="231317" cy="23194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it-IT" sz="1300" kern="1200" dirty="0"/>
              </a:p>
            </p:txBody>
          </p:sp>
        </p:grp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4A24B0AA-D904-33F5-A12E-0D73971087A8}"/>
                </a:ext>
              </a:extLst>
            </p:cNvPr>
            <p:cNvGrpSpPr/>
            <p:nvPr/>
          </p:nvGrpSpPr>
          <p:grpSpPr>
            <a:xfrm>
              <a:off x="9722733" y="4355047"/>
              <a:ext cx="1993018" cy="1598319"/>
              <a:chOff x="8733985" y="1332280"/>
              <a:chExt cx="1558742" cy="1598319"/>
            </a:xfrm>
          </p:grpSpPr>
          <p:sp>
            <p:nvSpPr>
              <p:cNvPr id="28" name="Rettangolo con angoli arrotondati 27">
                <a:extLst>
                  <a:ext uri="{FF2B5EF4-FFF2-40B4-BE49-F238E27FC236}">
                    <a16:creationId xmlns:a16="http://schemas.microsoft.com/office/drawing/2014/main" id="{A329EBE9-820B-A551-90B1-3394A9FAB77A}"/>
                  </a:ext>
                </a:extLst>
              </p:cNvPr>
              <p:cNvSpPr/>
              <p:nvPr/>
            </p:nvSpPr>
            <p:spPr>
              <a:xfrm>
                <a:off x="8733985" y="1332280"/>
                <a:ext cx="1558742" cy="1598319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4294409"/>
                  <a:satOff val="-15016"/>
                  <a:lumOff val="1568"/>
                  <a:alphaOff val="0"/>
                </a:schemeClr>
              </a:fillRef>
              <a:effectRef idx="0">
                <a:schemeClr val="accent4">
                  <a:hueOff val="4294409"/>
                  <a:satOff val="-15016"/>
                  <a:lumOff val="1568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4B4AE636-3CE0-CAD6-7C0E-D79BDB8799D6}"/>
                  </a:ext>
                </a:extLst>
              </p:cNvPr>
              <p:cNvSpPr txBox="1"/>
              <p:nvPr/>
            </p:nvSpPr>
            <p:spPr>
              <a:xfrm>
                <a:off x="8779639" y="1377934"/>
                <a:ext cx="1467434" cy="1507011"/>
              </a:xfrm>
              <a:prstGeom prst="ellipse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marL="0" lvl="0" indent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it-IT" sz="2400" dirty="0">
                    <a:latin typeface="+mj-lt"/>
                  </a:rPr>
                  <a:t>Accesso al credito d’imposta</a:t>
                </a:r>
                <a:endParaRPr lang="it-IT" sz="2400" kern="1200" dirty="0">
                  <a:latin typeface="+mj-lt"/>
                </a:endParaRPr>
              </a:p>
            </p:txBody>
          </p:sp>
        </p:grp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4736EE33-5966-1C87-A699-F9017C15BB39}"/>
              </a:ext>
            </a:extLst>
          </p:cNvPr>
          <p:cNvSpPr txBox="1">
            <a:spLocks/>
          </p:cNvSpPr>
          <p:nvPr/>
        </p:nvSpPr>
        <p:spPr>
          <a:xfrm>
            <a:off x="995364" y="904634"/>
            <a:ext cx="11557208" cy="3034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2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80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00338D"/>
                </a:solidFill>
              </a:rPr>
              <a:t>Credito d’imposta per investimenti in beni strumentali 4.0</a:t>
            </a:r>
          </a:p>
        </p:txBody>
      </p:sp>
    </p:spTree>
    <p:extLst>
      <p:ext uri="{BB962C8B-B14F-4D97-AF65-F5344CB8AC3E}">
        <p14:creationId xmlns:p14="http://schemas.microsoft.com/office/powerpoint/2010/main" val="329579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Gli investimenti agevolabili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048E3-77C5-0031-DBC9-647964D8F48A}"/>
              </a:ext>
            </a:extLst>
          </p:cNvPr>
          <p:cNvSpPr txBox="1"/>
          <p:nvPr/>
        </p:nvSpPr>
        <p:spPr>
          <a:xfrm>
            <a:off x="993775" y="1470428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/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INVESTIMENTI AGEVOLABILI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3522D14-8EA6-624A-BE5F-964474CA8D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9988" y="2166817"/>
            <a:ext cx="2876687" cy="1262183"/>
          </a:xfrm>
          <a:solidFill>
            <a:srgbClr val="00B8F5"/>
          </a:solidFill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it-IT" sz="2400" b="1" dirty="0">
                <a:solidFill>
                  <a:schemeClr val="bg1"/>
                </a:solidFill>
                <a:latin typeface="+mj-lt"/>
              </a:rPr>
              <a:t>BENI MATERIALI 4.0</a:t>
            </a:r>
            <a:endParaRPr lang="it-IT" sz="2400" b="0" dirty="0">
              <a:solidFill>
                <a:schemeClr val="bg1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it-IT" sz="1400" b="0" dirty="0">
                <a:solidFill>
                  <a:schemeClr val="bg1"/>
                </a:solidFill>
              </a:rPr>
              <a:t>Beni materiali aventi le caratteristiche 4.0 di cui all’Allegato A alla L. 232/2016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endParaRPr lang="it-IT" sz="1400" b="0" dirty="0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81ADFA98-4B9D-96CF-2F99-9D4DC72C8C8B}"/>
              </a:ext>
            </a:extLst>
          </p:cNvPr>
          <p:cNvSpPr txBox="1">
            <a:spLocks/>
          </p:cNvSpPr>
          <p:nvPr/>
        </p:nvSpPr>
        <p:spPr>
          <a:xfrm>
            <a:off x="8315325" y="2166817"/>
            <a:ext cx="2876687" cy="1262183"/>
          </a:xfrm>
          <a:prstGeom prst="rect">
            <a:avLst/>
          </a:prstGeom>
          <a:solidFill>
            <a:srgbClr val="0570F2"/>
          </a:solidFill>
          <a:ln>
            <a:solidFill>
              <a:srgbClr val="0570F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chemeClr val="bg1"/>
                </a:solidFill>
                <a:latin typeface="+mj-lt"/>
              </a:rPr>
              <a:t>BENI ORDINARI</a:t>
            </a:r>
            <a:endParaRPr lang="it-IT" sz="2400" b="0" dirty="0">
              <a:solidFill>
                <a:schemeClr val="bg1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it-IT" sz="1400" b="0" dirty="0">
                <a:solidFill>
                  <a:schemeClr val="bg1"/>
                </a:solidFill>
              </a:rPr>
              <a:t>Beni materiali e immateriali diversi da quelli di cui all’Allegato A e all’Allegato B alla L. 232/2016</a:t>
            </a:r>
            <a:endParaRPr lang="it-IT" sz="1400" b="0" dirty="0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AC5F16FF-EF6B-B9D1-4F23-C156C6D861C2}"/>
              </a:ext>
            </a:extLst>
          </p:cNvPr>
          <p:cNvSpPr txBox="1">
            <a:spLocks/>
          </p:cNvSpPr>
          <p:nvPr/>
        </p:nvSpPr>
        <p:spPr>
          <a:xfrm>
            <a:off x="4657656" y="2166817"/>
            <a:ext cx="2876687" cy="1262183"/>
          </a:xfrm>
          <a:prstGeom prst="rect">
            <a:avLst/>
          </a:prstGeom>
          <a:solidFill>
            <a:srgbClr val="092DF0"/>
          </a:solidFill>
          <a:ln>
            <a:solidFill>
              <a:srgbClr val="092DF0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chemeClr val="bg1"/>
                </a:solidFill>
                <a:latin typeface="+mj-lt"/>
              </a:rPr>
              <a:t>BENI IMMATERIALI 4.0</a:t>
            </a:r>
            <a:endParaRPr lang="it-IT" sz="2400" b="0" dirty="0">
              <a:solidFill>
                <a:schemeClr val="bg1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it-IT" sz="1400" b="0" dirty="0">
                <a:solidFill>
                  <a:schemeClr val="bg1"/>
                </a:solidFill>
              </a:rPr>
              <a:t>Beni immateriali aventi le caratteristiche 4.0 di cui all’Allegato B alla L. 232/2016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endParaRPr lang="it-IT" sz="1400" b="0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8A459F07-A5E3-C80C-5AA8-3AA171AB5493}"/>
              </a:ext>
            </a:extLst>
          </p:cNvPr>
          <p:cNvSpPr txBox="1">
            <a:spLocks/>
          </p:cNvSpPr>
          <p:nvPr/>
        </p:nvSpPr>
        <p:spPr>
          <a:xfrm>
            <a:off x="1567476" y="4076132"/>
            <a:ext cx="9624536" cy="24294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6725" lvl="2" indent="-285750" algn="just">
              <a:lnSpc>
                <a:spcPct val="114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it-IT" sz="1400" dirty="0"/>
              <a:t>i veicoli e gli altri mezzi di trasporto di cui all’art. 164 co. 1 del TUIR; </a:t>
            </a:r>
          </a:p>
          <a:p>
            <a:pPr marL="466725" lvl="2" indent="-285750" algn="just">
              <a:lnSpc>
                <a:spcPct val="114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it-IT" sz="1400" dirty="0"/>
              <a:t>i beni per i quali il DM 31.12.88 stabilisce aliquote inferiori al 6,5%;</a:t>
            </a:r>
          </a:p>
          <a:p>
            <a:pPr marL="466725" lvl="2" indent="-285750" algn="just">
              <a:lnSpc>
                <a:spcPct val="114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it-IT" sz="1400" dirty="0"/>
              <a:t>i fabbricati e le costruzioni;</a:t>
            </a:r>
          </a:p>
          <a:p>
            <a:pPr marL="466725" lvl="2" indent="-285750" algn="just">
              <a:lnSpc>
                <a:spcPct val="114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it-IT" sz="1400" dirty="0"/>
              <a:t>i beni di cui all’Allegato 3 alla L. 208/2015;</a:t>
            </a:r>
          </a:p>
          <a:p>
            <a:pPr marL="466725" lvl="2" indent="-285750" algn="just">
              <a:lnSpc>
                <a:spcPct val="114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it-IT" sz="1400" dirty="0"/>
              <a:t>i beni gratuitamente devolvibili delle imprese operanti in concessione e a tariffa nei settori dell’energia, dell’acqua, dei trasporti, delle infrastrutture, delle poste, delle telecomunicazioni, della raccolta e depurazione delle acque di scarico e della raccolta e smaltimento rifiuti. </a:t>
            </a:r>
          </a:p>
        </p:txBody>
      </p:sp>
      <p:grpSp>
        <p:nvGrpSpPr>
          <p:cNvPr id="5" name="Grupo 508">
            <a:extLst>
              <a:ext uri="{FF2B5EF4-FFF2-40B4-BE49-F238E27FC236}">
                <a16:creationId xmlns:a16="http://schemas.microsoft.com/office/drawing/2014/main" id="{8765C77F-34E8-BDEA-5368-8017DCBE81C4}"/>
              </a:ext>
            </a:extLst>
          </p:cNvPr>
          <p:cNvGrpSpPr/>
          <p:nvPr/>
        </p:nvGrpSpPr>
        <p:grpSpPr>
          <a:xfrm rot="10800000">
            <a:off x="1030050" y="5387572"/>
            <a:ext cx="581502" cy="542813"/>
            <a:chOff x="6851651" y="1376363"/>
            <a:chExt cx="787400" cy="735013"/>
          </a:xfrm>
          <a:solidFill>
            <a:srgbClr val="00338D"/>
          </a:solidFill>
        </p:grpSpPr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F6508B29-8E53-ED8D-3D7C-D9AA5FC46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451" y="1376363"/>
              <a:ext cx="609600" cy="735013"/>
            </a:xfrm>
            <a:custGeom>
              <a:avLst/>
              <a:gdLst>
                <a:gd name="T0" fmla="*/ 131 w 162"/>
                <a:gd name="T1" fmla="*/ 66 h 195"/>
                <a:gd name="T2" fmla="*/ 113 w 162"/>
                <a:gd name="T3" fmla="*/ 77 h 195"/>
                <a:gd name="T4" fmla="*/ 136 w 162"/>
                <a:gd name="T5" fmla="*/ 78 h 195"/>
                <a:gd name="T6" fmla="*/ 136 w 162"/>
                <a:gd name="T7" fmla="*/ 80 h 195"/>
                <a:gd name="T8" fmla="*/ 135 w 162"/>
                <a:gd name="T9" fmla="*/ 82 h 195"/>
                <a:gd name="T10" fmla="*/ 87 w 162"/>
                <a:gd name="T11" fmla="*/ 74 h 195"/>
                <a:gd name="T12" fmla="*/ 104 w 162"/>
                <a:gd name="T13" fmla="*/ 23 h 195"/>
                <a:gd name="T14" fmla="*/ 104 w 162"/>
                <a:gd name="T15" fmla="*/ 24 h 195"/>
                <a:gd name="T16" fmla="*/ 85 w 162"/>
                <a:gd name="T17" fmla="*/ 8 h 195"/>
                <a:gd name="T18" fmla="*/ 14 w 162"/>
                <a:gd name="T19" fmla="*/ 97 h 195"/>
                <a:gd name="T20" fmla="*/ 12 w 162"/>
                <a:gd name="T21" fmla="*/ 171 h 195"/>
                <a:gd name="T22" fmla="*/ 145 w 162"/>
                <a:gd name="T23" fmla="*/ 166 h 195"/>
                <a:gd name="T24" fmla="*/ 153 w 162"/>
                <a:gd name="T25" fmla="*/ 144 h 195"/>
                <a:gd name="T26" fmla="*/ 155 w 162"/>
                <a:gd name="T27" fmla="*/ 106 h 195"/>
                <a:gd name="T28" fmla="*/ 158 w 162"/>
                <a:gd name="T29" fmla="*/ 90 h 195"/>
                <a:gd name="T30" fmla="*/ 131 w 162"/>
                <a:gd name="T31" fmla="*/ 6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95">
                  <a:moveTo>
                    <a:pt x="131" y="66"/>
                  </a:moveTo>
                  <a:cubicBezTo>
                    <a:pt x="126" y="66"/>
                    <a:pt x="106" y="68"/>
                    <a:pt x="113" y="77"/>
                  </a:cubicBezTo>
                  <a:cubicBezTo>
                    <a:pt x="120" y="77"/>
                    <a:pt x="131" y="72"/>
                    <a:pt x="136" y="78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19" y="89"/>
                    <a:pt x="101" y="82"/>
                    <a:pt x="87" y="74"/>
                  </a:cubicBezTo>
                  <a:cubicBezTo>
                    <a:pt x="95" y="59"/>
                    <a:pt x="100" y="39"/>
                    <a:pt x="104" y="23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10" y="12"/>
                    <a:pt x="96" y="0"/>
                    <a:pt x="85" y="8"/>
                  </a:cubicBezTo>
                  <a:cubicBezTo>
                    <a:pt x="69" y="41"/>
                    <a:pt x="54" y="84"/>
                    <a:pt x="14" y="97"/>
                  </a:cubicBezTo>
                  <a:cubicBezTo>
                    <a:pt x="4" y="119"/>
                    <a:pt x="0" y="148"/>
                    <a:pt x="12" y="171"/>
                  </a:cubicBezTo>
                  <a:cubicBezTo>
                    <a:pt x="58" y="157"/>
                    <a:pt x="124" y="195"/>
                    <a:pt x="145" y="166"/>
                  </a:cubicBezTo>
                  <a:cubicBezTo>
                    <a:pt x="143" y="157"/>
                    <a:pt x="152" y="152"/>
                    <a:pt x="153" y="144"/>
                  </a:cubicBezTo>
                  <a:cubicBezTo>
                    <a:pt x="148" y="131"/>
                    <a:pt x="162" y="119"/>
                    <a:pt x="155" y="106"/>
                  </a:cubicBezTo>
                  <a:cubicBezTo>
                    <a:pt x="152" y="100"/>
                    <a:pt x="158" y="95"/>
                    <a:pt x="158" y="90"/>
                  </a:cubicBezTo>
                  <a:cubicBezTo>
                    <a:pt x="160" y="74"/>
                    <a:pt x="145" y="66"/>
                    <a:pt x="131" y="6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AF6B126F-7566-3259-769C-2138F5D1E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1651" y="1724025"/>
              <a:ext cx="192088" cy="357188"/>
            </a:xfrm>
            <a:custGeom>
              <a:avLst/>
              <a:gdLst>
                <a:gd name="T0" fmla="*/ 15 w 51"/>
                <a:gd name="T1" fmla="*/ 0 h 95"/>
                <a:gd name="T2" fmla="*/ 15 w 51"/>
                <a:gd name="T3" fmla="*/ 0 h 95"/>
                <a:gd name="T4" fmla="*/ 20 w 51"/>
                <a:gd name="T5" fmla="*/ 95 h 95"/>
                <a:gd name="T6" fmla="*/ 51 w 51"/>
                <a:gd name="T7" fmla="*/ 94 h 95"/>
                <a:gd name="T8" fmla="*/ 51 w 51"/>
                <a:gd name="T9" fmla="*/ 3 h 95"/>
                <a:gd name="T10" fmla="*/ 15 w 51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95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8" y="29"/>
                    <a:pt x="0" y="69"/>
                    <a:pt x="20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37" y="66"/>
                    <a:pt x="40" y="32"/>
                    <a:pt x="51" y="3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5FE603A7-35F0-4604-A9C4-244E9DD6F8BE}"/>
              </a:ext>
            </a:extLst>
          </p:cNvPr>
          <p:cNvSpPr txBox="1">
            <a:spLocks/>
          </p:cNvSpPr>
          <p:nvPr/>
        </p:nvSpPr>
        <p:spPr>
          <a:xfrm>
            <a:off x="139292" y="4711938"/>
            <a:ext cx="1428184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rgbClr val="00338D"/>
                </a:solidFill>
                <a:latin typeface="+mj-lt"/>
              </a:rPr>
              <a:t>SONO ESCLUSI</a:t>
            </a:r>
            <a:endParaRPr lang="it-IT" sz="2400" b="0" dirty="0">
              <a:solidFill>
                <a:srgbClr val="00338D"/>
              </a:solidFill>
            </a:endParaRPr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15F3FA12-CC7A-2C75-FF7E-C8BB55D0DD4D}"/>
              </a:ext>
            </a:extLst>
          </p:cNvPr>
          <p:cNvSpPr/>
          <p:nvPr/>
        </p:nvSpPr>
        <p:spPr>
          <a:xfrm rot="5400000">
            <a:off x="9588443" y="3504734"/>
            <a:ext cx="330453" cy="386568"/>
          </a:xfrm>
          <a:prstGeom prst="rightArrow">
            <a:avLst>
              <a:gd name="adj1" fmla="val 60000"/>
              <a:gd name="adj2" fmla="val 50000"/>
            </a:avLst>
          </a:prstGeom>
          <a:noFill/>
          <a:ln w="28575">
            <a:solidFill>
              <a:srgbClr val="0570F2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2862940"/>
              <a:satOff val="-10011"/>
              <a:lumOff val="1045"/>
              <a:alphaOff val="0"/>
            </a:schemeClr>
          </a:fillRef>
          <a:effectRef idx="0">
            <a:schemeClr val="accent4">
              <a:hueOff val="2862940"/>
              <a:satOff val="-10011"/>
              <a:lumOff val="1045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 dirty="0"/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85452E08-070B-924A-0A12-643BA27DECFB}"/>
              </a:ext>
            </a:extLst>
          </p:cNvPr>
          <p:cNvSpPr txBox="1">
            <a:spLocks/>
          </p:cNvSpPr>
          <p:nvPr/>
        </p:nvSpPr>
        <p:spPr>
          <a:xfrm>
            <a:off x="8196074" y="4076132"/>
            <a:ext cx="3115187" cy="1005117"/>
          </a:xfrm>
          <a:prstGeom prst="ellipse">
            <a:avLst/>
          </a:prstGeom>
          <a:ln w="28575">
            <a:solidFill>
              <a:srgbClr val="0570F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indent="0" algn="ctr">
              <a:lnSpc>
                <a:spcPct val="114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400" dirty="0"/>
              <a:t>Tale credito </a:t>
            </a:r>
            <a:r>
              <a:rPr lang="it-IT" sz="1400" b="1" dirty="0"/>
              <a:t>non è stato prorogato </a:t>
            </a:r>
            <a:r>
              <a:rPr lang="it-IT" sz="1400" dirty="0"/>
              <a:t>per gli anni successivi al </a:t>
            </a:r>
            <a:r>
              <a:rPr lang="it-IT" sz="1400" b="1" dirty="0"/>
              <a:t>2022</a:t>
            </a:r>
            <a:r>
              <a:rPr lang="it-IT" sz="1400" dirty="0"/>
              <a:t>.</a:t>
            </a:r>
          </a:p>
        </p:txBody>
      </p:sp>
      <p:sp>
        <p:nvSpPr>
          <p:cNvPr id="2" name="Rettangolo con due angoli in diagonale arrotondati 1">
            <a:extLst>
              <a:ext uri="{FF2B5EF4-FFF2-40B4-BE49-F238E27FC236}">
                <a16:creationId xmlns:a16="http://schemas.microsoft.com/office/drawing/2014/main" id="{8833123A-473B-2CC4-3125-15AA09D43DE4}"/>
              </a:ext>
            </a:extLst>
          </p:cNvPr>
          <p:cNvSpPr/>
          <p:nvPr/>
        </p:nvSpPr>
        <p:spPr>
          <a:xfrm>
            <a:off x="4657656" y="3591989"/>
            <a:ext cx="2876687" cy="354056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0033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1100" b="1" dirty="0">
                <a:solidFill>
                  <a:srgbClr val="00338D"/>
                </a:solidFill>
              </a:rPr>
              <a:t>Abrogazione</a:t>
            </a:r>
            <a:r>
              <a:rPr lang="it-IT" sz="1100" dirty="0">
                <a:solidFill>
                  <a:srgbClr val="00338D"/>
                </a:solidFill>
              </a:rPr>
              <a:t> dal 2025 del credito di imposta per </a:t>
            </a:r>
            <a:r>
              <a:rPr lang="it-IT" sz="1100" b="1" dirty="0">
                <a:solidFill>
                  <a:srgbClr val="00338D"/>
                </a:solidFill>
              </a:rPr>
              <a:t>beni immateriali 4.0</a:t>
            </a:r>
          </a:p>
        </p:txBody>
      </p:sp>
      <p:pic>
        <p:nvPicPr>
          <p:cNvPr id="8" name="Elemento grafico 7" descr="Avviso con riempimento a tinta unita">
            <a:extLst>
              <a:ext uri="{FF2B5EF4-FFF2-40B4-BE49-F238E27FC236}">
                <a16:creationId xmlns:a16="http://schemas.microsoft.com/office/drawing/2014/main" id="{81307B7E-D687-38B0-8431-F324DB263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89195" y="3592396"/>
            <a:ext cx="303116" cy="303116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0FDF3E4-1644-116D-CFD3-8AD27C9A0D64}"/>
              </a:ext>
            </a:extLst>
          </p:cNvPr>
          <p:cNvSpPr txBox="1"/>
          <p:nvPr/>
        </p:nvSpPr>
        <p:spPr>
          <a:xfrm>
            <a:off x="3035607" y="3536194"/>
            <a:ext cx="12740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100" b="1" dirty="0">
                <a:solidFill>
                  <a:srgbClr val="AB0D82"/>
                </a:solidFill>
              </a:rPr>
              <a:t>Novità Legge di Bilancio 2025</a:t>
            </a:r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082192CD-B079-DA13-C168-87349BF99269}"/>
              </a:ext>
            </a:extLst>
          </p:cNvPr>
          <p:cNvSpPr/>
          <p:nvPr/>
        </p:nvSpPr>
        <p:spPr>
          <a:xfrm>
            <a:off x="4361743" y="3654433"/>
            <a:ext cx="121920" cy="19440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it-IT" sz="1500" dirty="0" err="1">
              <a:solidFill>
                <a:schemeClr val="bg1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652783A-B608-F505-C573-321CE1AD5951}"/>
              </a:ext>
            </a:extLst>
          </p:cNvPr>
          <p:cNvSpPr txBox="1">
            <a:spLocks/>
          </p:cNvSpPr>
          <p:nvPr/>
        </p:nvSpPr>
        <p:spPr>
          <a:xfrm>
            <a:off x="995364" y="904634"/>
            <a:ext cx="11557208" cy="3034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2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80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00338D"/>
                </a:solidFill>
              </a:rPr>
              <a:t>Credito d’imposta per investimenti in beni strumentali 4.0</a:t>
            </a:r>
          </a:p>
        </p:txBody>
      </p:sp>
    </p:spTree>
    <p:extLst>
      <p:ext uri="{BB962C8B-B14F-4D97-AF65-F5344CB8AC3E}">
        <p14:creationId xmlns:p14="http://schemas.microsoft.com/office/powerpoint/2010/main" val="159327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Le caratteristiche dei beni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048E3-77C5-0031-DBC9-647964D8F48A}"/>
              </a:ext>
            </a:extLst>
          </p:cNvPr>
          <p:cNvSpPr txBox="1"/>
          <p:nvPr/>
        </p:nvSpPr>
        <p:spPr>
          <a:xfrm>
            <a:off x="993775" y="1470428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/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CARATTERISTICHE DEI BENI OGGETTO DI INVESTIMENTO</a:t>
            </a:r>
          </a:p>
        </p:txBody>
      </p:sp>
      <p:graphicFrame>
        <p:nvGraphicFramePr>
          <p:cNvPr id="9" name="Diagramma 8">
            <a:extLst>
              <a:ext uri="{FF2B5EF4-FFF2-40B4-BE49-F238E27FC236}">
                <a16:creationId xmlns:a16="http://schemas.microsoft.com/office/drawing/2014/main" id="{60224368-681F-12FF-82EB-F3759DFE2D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288577"/>
              </p:ext>
            </p:extLst>
          </p:nvPr>
        </p:nvGraphicFramePr>
        <p:xfrm>
          <a:off x="993775" y="2371407"/>
          <a:ext cx="10204449" cy="3585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Ovale 13">
            <a:extLst>
              <a:ext uri="{FF2B5EF4-FFF2-40B4-BE49-F238E27FC236}">
                <a16:creationId xmlns:a16="http://schemas.microsoft.com/office/drawing/2014/main" id="{242382E9-0795-72B2-5055-4E1059803437}"/>
              </a:ext>
            </a:extLst>
          </p:cNvPr>
          <p:cNvSpPr/>
          <p:nvPr/>
        </p:nvSpPr>
        <p:spPr>
          <a:xfrm>
            <a:off x="1023271" y="2514389"/>
            <a:ext cx="547642" cy="5399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2700" b="1" dirty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AEC09CE9-96EB-C494-0FE4-7F9E7366D451}"/>
              </a:ext>
            </a:extLst>
          </p:cNvPr>
          <p:cNvSpPr/>
          <p:nvPr/>
        </p:nvSpPr>
        <p:spPr>
          <a:xfrm>
            <a:off x="4528471" y="2514388"/>
            <a:ext cx="547642" cy="5399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2700" b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27B8EAC4-51C7-9C01-4FBD-A4785E3AB699}"/>
              </a:ext>
            </a:extLst>
          </p:cNvPr>
          <p:cNvSpPr/>
          <p:nvPr/>
        </p:nvSpPr>
        <p:spPr>
          <a:xfrm>
            <a:off x="8033671" y="2518559"/>
            <a:ext cx="547642" cy="5399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2700" b="1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48FD51-C617-3B8B-D2AE-9C3A90231498}"/>
              </a:ext>
            </a:extLst>
          </p:cNvPr>
          <p:cNvSpPr txBox="1">
            <a:spLocks/>
          </p:cNvSpPr>
          <p:nvPr/>
        </p:nvSpPr>
        <p:spPr>
          <a:xfrm>
            <a:off x="995364" y="904634"/>
            <a:ext cx="11557208" cy="3034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2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80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00338D"/>
                </a:solidFill>
              </a:rPr>
              <a:t>Credito d’imposta per investimenti in beni strumentali 4.0</a:t>
            </a:r>
          </a:p>
        </p:txBody>
      </p:sp>
    </p:spTree>
    <p:extLst>
      <p:ext uri="{BB962C8B-B14F-4D97-AF65-F5344CB8AC3E}">
        <p14:creationId xmlns:p14="http://schemas.microsoft.com/office/powerpoint/2010/main" val="2740641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644" y="452966"/>
            <a:ext cx="10204450" cy="533400"/>
          </a:xfrm>
        </p:spPr>
        <p:txBody>
          <a:bodyPr/>
          <a:lstStyle/>
          <a:p>
            <a:r>
              <a:rPr lang="it-IT" sz="4000" dirty="0"/>
              <a:t>Le tipologie di beni agevolabili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048E3-77C5-0031-DBC9-647964D8F48A}"/>
              </a:ext>
            </a:extLst>
          </p:cNvPr>
          <p:cNvSpPr txBox="1"/>
          <p:nvPr/>
        </p:nvSpPr>
        <p:spPr>
          <a:xfrm>
            <a:off x="993775" y="1470428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/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BENI MATERIALI 4.0 DI CUI ALL’ALLEGATO A DELLA L. 232/2016</a:t>
            </a: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AEC09CE9-96EB-C494-0FE4-7F9E7366D451}"/>
              </a:ext>
            </a:extLst>
          </p:cNvPr>
          <p:cNvSpPr/>
          <p:nvPr/>
        </p:nvSpPr>
        <p:spPr>
          <a:xfrm>
            <a:off x="4498975" y="2360021"/>
            <a:ext cx="547642" cy="5399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2700" b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27B8EAC4-51C7-9C01-4FBD-A4785E3AB699}"/>
              </a:ext>
            </a:extLst>
          </p:cNvPr>
          <p:cNvSpPr/>
          <p:nvPr/>
        </p:nvSpPr>
        <p:spPr>
          <a:xfrm>
            <a:off x="8004175" y="2364192"/>
            <a:ext cx="547642" cy="5399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2700" b="1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graphicFrame>
        <p:nvGraphicFramePr>
          <p:cNvPr id="12" name="Diagramma 11">
            <a:extLst>
              <a:ext uri="{FF2B5EF4-FFF2-40B4-BE49-F238E27FC236}">
                <a16:creationId xmlns:a16="http://schemas.microsoft.com/office/drawing/2014/main" id="{AA6C50CC-5B3A-0EA6-202D-2671EB45F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9035222"/>
              </p:ext>
            </p:extLst>
          </p:nvPr>
        </p:nvGraphicFramePr>
        <p:xfrm>
          <a:off x="993774" y="719666"/>
          <a:ext cx="1020444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74">
            <a:extLst>
              <a:ext uri="{FF2B5EF4-FFF2-40B4-BE49-F238E27FC236}">
                <a16:creationId xmlns:a16="http://schemas.microsoft.com/office/drawing/2014/main" id="{61B4535A-2C86-66F9-DBA3-6EB8300C5506}"/>
              </a:ext>
            </a:extLst>
          </p:cNvPr>
          <p:cNvSpPr/>
          <p:nvPr/>
        </p:nvSpPr>
        <p:spPr>
          <a:xfrm>
            <a:off x="993775" y="2144839"/>
            <a:ext cx="10204448" cy="562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I beni materiali 4.0 di cui all’Allegato A della L. 232/2016 sono beni funzionali alla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trasformazione tecnologica e/o digitale 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delle imprese in chiave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Industria 4.0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, suddivisi in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tre categorie 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principali.</a:t>
            </a:r>
            <a:endParaRPr kumimoji="0" lang="it-IT" sz="1400" b="1" i="0" u="none" strike="noStrike" kern="0" cap="none" spc="0" normalizeH="0" baseline="0" noProof="0" dirty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5B82B84C-9A50-62DB-EA87-69C5F3B58D25}"/>
              </a:ext>
            </a:extLst>
          </p:cNvPr>
          <p:cNvSpPr/>
          <p:nvPr/>
        </p:nvSpPr>
        <p:spPr>
          <a:xfrm>
            <a:off x="1040644" y="2827029"/>
            <a:ext cx="288000" cy="2880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+mj-lt"/>
              </a:rPr>
              <a:t>A</a:t>
            </a:r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CE1A3FBE-EA98-8880-1F28-A6569D346116}"/>
              </a:ext>
            </a:extLst>
          </p:cNvPr>
          <p:cNvSpPr/>
          <p:nvPr/>
        </p:nvSpPr>
        <p:spPr>
          <a:xfrm>
            <a:off x="4528469" y="2830514"/>
            <a:ext cx="288000" cy="2880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+mj-lt"/>
              </a:rPr>
              <a:t>B</a:t>
            </a: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25249E56-4EBF-F12D-B650-54EC20E1F1E7}"/>
              </a:ext>
            </a:extLst>
          </p:cNvPr>
          <p:cNvSpPr/>
          <p:nvPr/>
        </p:nvSpPr>
        <p:spPr>
          <a:xfrm>
            <a:off x="7948700" y="2828858"/>
            <a:ext cx="288000" cy="2880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+mj-lt"/>
              </a:rPr>
              <a:t>C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8677A3-5364-9D2F-9536-57CC13C756E9}"/>
              </a:ext>
            </a:extLst>
          </p:cNvPr>
          <p:cNvSpPr txBox="1">
            <a:spLocks/>
          </p:cNvSpPr>
          <p:nvPr/>
        </p:nvSpPr>
        <p:spPr>
          <a:xfrm>
            <a:off x="995364" y="904634"/>
            <a:ext cx="11557208" cy="3034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2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80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00338D"/>
                </a:solidFill>
              </a:rPr>
              <a:t>Credito d’imposta per investimenti in beni strumentali 4.0</a:t>
            </a:r>
          </a:p>
        </p:txBody>
      </p:sp>
    </p:spTree>
    <p:extLst>
      <p:ext uri="{BB962C8B-B14F-4D97-AF65-F5344CB8AC3E}">
        <p14:creationId xmlns:p14="http://schemas.microsoft.com/office/powerpoint/2010/main" val="1207047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I requisiti 5+2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048E3-77C5-0031-DBC9-647964D8F48A}"/>
              </a:ext>
            </a:extLst>
          </p:cNvPr>
          <p:cNvSpPr txBox="1"/>
          <p:nvPr/>
        </p:nvSpPr>
        <p:spPr>
          <a:xfrm>
            <a:off x="993775" y="1470428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/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BENI MATERIALI 4.0 DI CUI ALL’ALLEGATO A DELLA L. 232/2016</a:t>
            </a: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AEC09CE9-96EB-C494-0FE4-7F9E7366D451}"/>
              </a:ext>
            </a:extLst>
          </p:cNvPr>
          <p:cNvSpPr/>
          <p:nvPr/>
        </p:nvSpPr>
        <p:spPr>
          <a:xfrm>
            <a:off x="4498975" y="2360021"/>
            <a:ext cx="547642" cy="5399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2700" b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27B8EAC4-51C7-9C01-4FBD-A4785E3AB699}"/>
              </a:ext>
            </a:extLst>
          </p:cNvPr>
          <p:cNvSpPr/>
          <p:nvPr/>
        </p:nvSpPr>
        <p:spPr>
          <a:xfrm>
            <a:off x="8004175" y="2364192"/>
            <a:ext cx="547642" cy="5399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2700" b="1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13" name="Rectangle 74">
            <a:extLst>
              <a:ext uri="{FF2B5EF4-FFF2-40B4-BE49-F238E27FC236}">
                <a16:creationId xmlns:a16="http://schemas.microsoft.com/office/drawing/2014/main" id="{61B4535A-2C86-66F9-DBA3-6EB8300C5506}"/>
              </a:ext>
            </a:extLst>
          </p:cNvPr>
          <p:cNvSpPr/>
          <p:nvPr/>
        </p:nvSpPr>
        <p:spPr>
          <a:xfrm>
            <a:off x="993775" y="2144839"/>
            <a:ext cx="1020444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it-IT" sz="14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Come indicato dalla 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Circolare n. 4/E dell’Agenzia delle Entrate e MISE del 30 marzo 2017: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14000"/>
              </a:lnSpc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i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beni materiali appartenenti al primo gruppo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devono rispettare i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cinque requisiti </a:t>
            </a:r>
            <a:r>
              <a: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(obbligatori) oltre ad almeno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due degli ulteriori tre requisiti </a:t>
            </a:r>
            <a:r>
              <a:rPr lang="it-IT" sz="14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descritti in tabella;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14000"/>
              </a:lnSpc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sz="1400" b="1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i beni materiali</a:t>
            </a:r>
            <a:r>
              <a:rPr lang="it-IT" sz="14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 del </a:t>
            </a:r>
            <a:r>
              <a:rPr lang="it-IT" sz="1400" b="1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secondo e terzo gruppo, </a:t>
            </a:r>
            <a:r>
              <a:rPr lang="it-IT" sz="14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invece,</a:t>
            </a:r>
            <a:r>
              <a:rPr lang="it-IT" sz="1400" b="1" i="1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 </a:t>
            </a:r>
            <a:r>
              <a:rPr lang="it-IT" sz="14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devono rispettare esclusivamente il requisito dell’</a:t>
            </a:r>
            <a:r>
              <a:rPr lang="it-IT" sz="1400" b="1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interconnessione</a:t>
            </a:r>
            <a:r>
              <a:rPr lang="it-IT" sz="14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.</a:t>
            </a:r>
            <a:endParaRPr kumimoji="0" lang="it-IT" sz="1400" b="0" i="0" u="none" strike="noStrike" kern="0" cap="none" spc="0" normalizeH="0" baseline="0" noProof="0" dirty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16AF4C64-40E6-99C9-00AC-D476D9AFEC4F}"/>
              </a:ext>
            </a:extLst>
          </p:cNvPr>
          <p:cNvGrpSpPr/>
          <p:nvPr/>
        </p:nvGrpSpPr>
        <p:grpSpPr>
          <a:xfrm>
            <a:off x="993775" y="3429000"/>
            <a:ext cx="10272882" cy="2773571"/>
            <a:chOff x="993775" y="2995462"/>
            <a:chExt cx="10272882" cy="2773571"/>
          </a:xfrm>
        </p:grpSpPr>
        <p:graphicFrame>
          <p:nvGraphicFramePr>
            <p:cNvPr id="6" name="Diagramma 5">
              <a:extLst>
                <a:ext uri="{FF2B5EF4-FFF2-40B4-BE49-F238E27FC236}">
                  <a16:creationId xmlns:a16="http://schemas.microsoft.com/office/drawing/2014/main" id="{9DA21430-74FC-3F91-A267-EFCB66789A6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62609562"/>
                </p:ext>
              </p:extLst>
            </p:nvPr>
          </p:nvGraphicFramePr>
          <p:xfrm>
            <a:off x="993775" y="2995462"/>
            <a:ext cx="10272882" cy="277357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Text Placeholder 11">
              <a:extLst>
                <a:ext uri="{FF2B5EF4-FFF2-40B4-BE49-F238E27FC236}">
                  <a16:creationId xmlns:a16="http://schemas.microsoft.com/office/drawing/2014/main" id="{2380F5D1-8DA4-4BBE-A282-F261F921DF7F}"/>
                </a:ext>
              </a:extLst>
            </p:cNvPr>
            <p:cNvSpPr txBox="1">
              <a:spLocks/>
            </p:cNvSpPr>
            <p:nvPr/>
          </p:nvSpPr>
          <p:spPr>
            <a:xfrm>
              <a:off x="993775" y="3358661"/>
              <a:ext cx="6418140" cy="314411"/>
            </a:xfrm>
            <a:prstGeom prst="rect">
              <a:avLst/>
            </a:prstGeom>
            <a:noFill/>
            <a:ln w="28575">
              <a:noFill/>
            </a:ln>
          </p:spPr>
          <p:txBody>
            <a:bodyPr vert="horz" lIns="0" tIns="0" rIns="0" bIns="0" rtlCol="0" anchor="t" anchorCtr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None/>
                <a:defRPr sz="16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None/>
                <a:defRPr sz="1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180975" indent="-18097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Font typeface="Arial" panose="020B0604020202020204" pitchFamily="34" charset="0"/>
                <a:buChar char="•"/>
                <a:defRPr sz="1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3pPr>
              <a:lvl4pPr marL="361950" indent="-18097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Font typeface="Arial" panose="020B0604020202020204" pitchFamily="34" charset="0"/>
                <a:buChar char="-"/>
                <a:defRPr sz="1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4pPr>
              <a:lvl5pPr marL="542925" indent="-18097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Font typeface="Arial" panose="020B0604020202020204" pitchFamily="34" charset="0"/>
                <a:buChar char="•"/>
                <a:defRPr sz="1600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5pPr>
              <a:lvl6pPr marL="719138" indent="-18097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-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896938" indent="-1778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1074738" indent="-1778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-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1257300" indent="-18256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it-IT" sz="2000" b="0" dirty="0">
                  <a:solidFill>
                    <a:srgbClr val="00338D"/>
                  </a:solidFill>
                  <a:latin typeface="+mj-lt"/>
                </a:rPr>
                <a:t>5 REQUISITI OBBLIGATORI</a:t>
              </a:r>
              <a:endParaRPr lang="it-IT" sz="2000" b="0" dirty="0">
                <a:solidFill>
                  <a:srgbClr val="00338D"/>
                </a:solidFill>
              </a:endParaRPr>
            </a:p>
          </p:txBody>
        </p:sp>
        <p:sp>
          <p:nvSpPr>
            <p:cNvPr id="8" name="Text Placeholder 11">
              <a:extLst>
                <a:ext uri="{FF2B5EF4-FFF2-40B4-BE49-F238E27FC236}">
                  <a16:creationId xmlns:a16="http://schemas.microsoft.com/office/drawing/2014/main" id="{CEEE0C53-CCDA-B476-BA25-9A9971E11254}"/>
                </a:ext>
              </a:extLst>
            </p:cNvPr>
            <p:cNvSpPr txBox="1">
              <a:spLocks/>
            </p:cNvSpPr>
            <p:nvPr/>
          </p:nvSpPr>
          <p:spPr>
            <a:xfrm>
              <a:off x="7411915" y="3349868"/>
              <a:ext cx="3854742" cy="314411"/>
            </a:xfrm>
            <a:prstGeom prst="rect">
              <a:avLst/>
            </a:prstGeom>
            <a:noFill/>
            <a:ln w="28575">
              <a:noFill/>
            </a:ln>
          </p:spPr>
          <p:txBody>
            <a:bodyPr vert="horz" lIns="0" tIns="0" rIns="0" bIns="0" rtlCol="0" anchor="t" anchorCtr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None/>
                <a:defRPr sz="16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None/>
                <a:defRPr sz="1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180975" indent="-18097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Font typeface="Arial" panose="020B0604020202020204" pitchFamily="34" charset="0"/>
                <a:buChar char="•"/>
                <a:defRPr sz="1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3pPr>
              <a:lvl4pPr marL="361950" indent="-18097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Font typeface="Arial" panose="020B0604020202020204" pitchFamily="34" charset="0"/>
                <a:buChar char="-"/>
                <a:defRPr sz="1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4pPr>
              <a:lvl5pPr marL="542925" indent="-18097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Font typeface="Arial" panose="020B0604020202020204" pitchFamily="34" charset="0"/>
                <a:buChar char="•"/>
                <a:defRPr sz="1600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5pPr>
              <a:lvl6pPr marL="719138" indent="-18097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-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896938" indent="-1778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•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1074738" indent="-1778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  <a:buFont typeface="Arial" panose="020B0604020202020204" pitchFamily="34" charset="0"/>
                <a:buChar char="-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1257300" indent="-18256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it-IT" sz="2000" b="0" dirty="0">
                  <a:solidFill>
                    <a:srgbClr val="560EB0"/>
                  </a:solidFill>
                  <a:latin typeface="+mj-lt"/>
                </a:rPr>
                <a:t>ALMENO 2 DI 3</a:t>
              </a:r>
              <a:endParaRPr lang="it-IT" sz="2000" b="0" dirty="0">
                <a:solidFill>
                  <a:srgbClr val="560EB0"/>
                </a:solidFill>
              </a:endParaRP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46E9F036-F38A-404C-180B-6B8D8688B4BE}"/>
                </a:ext>
              </a:extLst>
            </p:cNvPr>
            <p:cNvSpPr/>
            <p:nvPr/>
          </p:nvSpPr>
          <p:spPr>
            <a:xfrm>
              <a:off x="993775" y="3358660"/>
              <a:ext cx="6418140" cy="303422"/>
            </a:xfrm>
            <a:prstGeom prst="rect">
              <a:avLst/>
            </a:prstGeom>
            <a:noFill/>
            <a:ln w="28575">
              <a:solidFill>
                <a:srgbClr val="0033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it-IT" sz="1500" dirty="0">
                <a:noFill/>
              </a:endParaRPr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1F23474D-1282-1EAE-2F40-1348907546DB}"/>
                </a:ext>
              </a:extLst>
            </p:cNvPr>
            <p:cNvSpPr/>
            <p:nvPr/>
          </p:nvSpPr>
          <p:spPr>
            <a:xfrm>
              <a:off x="7411913" y="3360901"/>
              <a:ext cx="3854743" cy="303422"/>
            </a:xfrm>
            <a:prstGeom prst="rect">
              <a:avLst/>
            </a:prstGeom>
            <a:noFill/>
            <a:ln w="28575">
              <a:solidFill>
                <a:srgbClr val="560E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it-IT" sz="1500" dirty="0">
                <a:noFill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4A29FCA-6192-754E-C8DE-3C49F5985DE3}"/>
              </a:ext>
            </a:extLst>
          </p:cNvPr>
          <p:cNvSpPr txBox="1">
            <a:spLocks/>
          </p:cNvSpPr>
          <p:nvPr/>
        </p:nvSpPr>
        <p:spPr>
          <a:xfrm>
            <a:off x="995364" y="904634"/>
            <a:ext cx="11557208" cy="3034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2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80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00338D"/>
                </a:solidFill>
              </a:rPr>
              <a:t>Credito d’imposta per investimenti in beni strumentali 4.0</a:t>
            </a:r>
          </a:p>
        </p:txBody>
      </p:sp>
    </p:spTree>
    <p:extLst>
      <p:ext uri="{BB962C8B-B14F-4D97-AF65-F5344CB8AC3E}">
        <p14:creationId xmlns:p14="http://schemas.microsoft.com/office/powerpoint/2010/main" val="601485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L’effettuazione dell’investimento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0489014-5265-C89C-788C-B24E65DDEFCC}"/>
              </a:ext>
            </a:extLst>
          </p:cNvPr>
          <p:cNvSpPr txBox="1">
            <a:spLocks/>
          </p:cNvSpPr>
          <p:nvPr/>
        </p:nvSpPr>
        <p:spPr>
          <a:xfrm>
            <a:off x="995364" y="904634"/>
            <a:ext cx="11557208" cy="3034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2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80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00338D"/>
                </a:solidFill>
              </a:rPr>
              <a:t>Credito d’imposta per investimenti in beni strumentali 4.0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048E3-77C5-0031-DBC9-647964D8F48A}"/>
              </a:ext>
            </a:extLst>
          </p:cNvPr>
          <p:cNvSpPr txBox="1"/>
          <p:nvPr/>
        </p:nvSpPr>
        <p:spPr>
          <a:xfrm>
            <a:off x="993775" y="1470428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/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MODALITA’ DI ACQUISIZIONE E PROFILI TEMPORALI</a:t>
            </a: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AEC09CE9-96EB-C494-0FE4-7F9E7366D451}"/>
              </a:ext>
            </a:extLst>
          </p:cNvPr>
          <p:cNvSpPr/>
          <p:nvPr/>
        </p:nvSpPr>
        <p:spPr>
          <a:xfrm>
            <a:off x="4498975" y="2360021"/>
            <a:ext cx="547642" cy="5399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2700" b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27B8EAC4-51C7-9C01-4FBD-A4785E3AB699}"/>
              </a:ext>
            </a:extLst>
          </p:cNvPr>
          <p:cNvSpPr/>
          <p:nvPr/>
        </p:nvSpPr>
        <p:spPr>
          <a:xfrm>
            <a:off x="8004175" y="2364192"/>
            <a:ext cx="547642" cy="5399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2700" b="1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F592A2BE-BB43-FCDE-02A2-4BAFE849BA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797477"/>
              </p:ext>
            </p:extLst>
          </p:nvPr>
        </p:nvGraphicFramePr>
        <p:xfrm>
          <a:off x="993775" y="2864540"/>
          <a:ext cx="10204448" cy="30962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88079">
                  <a:extLst>
                    <a:ext uri="{9D8B030D-6E8A-4147-A177-3AD203B41FA5}">
                      <a16:colId xmlns:a16="http://schemas.microsoft.com/office/drawing/2014/main" val="2533269649"/>
                    </a:ext>
                  </a:extLst>
                </a:gridCol>
                <a:gridCol w="6916369">
                  <a:extLst>
                    <a:ext uri="{9D8B030D-6E8A-4147-A177-3AD203B41FA5}">
                      <a16:colId xmlns:a16="http://schemas.microsoft.com/office/drawing/2014/main" val="1959860269"/>
                    </a:ext>
                  </a:extLst>
                </a:gridCol>
              </a:tblGrid>
              <a:tr h="77976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2400" b="0" kern="1200" dirty="0">
                          <a:ln w="0"/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Modalità di effettuazione</a:t>
                      </a:r>
                    </a:p>
                    <a:p>
                      <a:pPr marL="0" algn="ctr" defTabSz="914400" rtl="0" eaLnBrk="1" latinLnBrk="0" hangingPunct="1"/>
                      <a:r>
                        <a:rPr lang="it-IT" sz="2400" b="0" kern="1200" dirty="0">
                          <a:ln w="0"/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degli investimenti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2400" b="0" kern="1200" dirty="0">
                          <a:ln w="0"/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Momento di effettuazione degli investimenti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5729921"/>
                  </a:ext>
                </a:extLst>
              </a:tr>
              <a:tr h="606483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>
                          <a:solidFill>
                            <a:srgbClr val="00338D"/>
                          </a:solidFill>
                          <a:latin typeface="+mj-lt"/>
                        </a:rPr>
                        <a:t>A titolo di proprietà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>
                          <a:solidFill>
                            <a:srgbClr val="00338D"/>
                          </a:solidFill>
                        </a:rPr>
                        <a:t>Le spese di acquisizione dei beni si considerano sostenute alla data della consegna o spedizione ovvero, se diversa e successiva, alla data in cui si verifica l’effetto traslativo o costitutivo della proprietà o di altro diritto reale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9908224"/>
                  </a:ext>
                </a:extLst>
              </a:tr>
              <a:tr h="544416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>
                          <a:solidFill>
                            <a:srgbClr val="00338D"/>
                          </a:solidFill>
                          <a:latin typeface="+mj-lt"/>
                        </a:rPr>
                        <a:t>Leasing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>
                          <a:solidFill>
                            <a:srgbClr val="00338D"/>
                          </a:solidFill>
                        </a:rPr>
                        <a:t>Rileva la data di consegna al locatario e, in particolare, la data di sottoscrizione del verbale di consegna da parte dell’utilizzatore.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6321427"/>
                  </a:ext>
                </a:extLst>
              </a:tr>
              <a:tr h="544416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>
                          <a:solidFill>
                            <a:srgbClr val="00338D"/>
                          </a:solidFill>
                          <a:latin typeface="+mj-lt"/>
                        </a:rPr>
                        <a:t>Appalto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>
                          <a:solidFill>
                            <a:srgbClr val="00338D"/>
                          </a:solidFill>
                        </a:rPr>
                        <a:t>I costi si considerano sostenuti dal committente alla data di ultimazione della prestazione o in caso di SAL, alla data in cui l’opera o la porzione d’opera viene verificata ed accettata dal committente.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0718227"/>
                  </a:ext>
                </a:extLst>
              </a:tr>
              <a:tr h="544416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>
                          <a:solidFill>
                            <a:srgbClr val="00338D"/>
                          </a:solidFill>
                          <a:latin typeface="+mj-lt"/>
                        </a:rPr>
                        <a:t>Realizzati in economia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>
                          <a:solidFill>
                            <a:srgbClr val="00338D"/>
                          </a:solidFill>
                        </a:rPr>
                        <a:t>Rilevano i costi imputabili all’investimento sostenuti nel periodo agevolato, avuto riguardo ai criteri di competenza degli stessi.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220716"/>
                  </a:ext>
                </a:extLst>
              </a:tr>
            </a:tbl>
          </a:graphicData>
        </a:graphic>
      </p:graphicFrame>
      <p:sp>
        <p:nvSpPr>
          <p:cNvPr id="6" name="Rectangle 74">
            <a:extLst>
              <a:ext uri="{FF2B5EF4-FFF2-40B4-BE49-F238E27FC236}">
                <a16:creationId xmlns:a16="http://schemas.microsoft.com/office/drawing/2014/main" id="{312CF18E-1FBB-DAAE-9EEF-A43AA9F52935}"/>
              </a:ext>
            </a:extLst>
          </p:cNvPr>
          <p:cNvSpPr/>
          <p:nvPr/>
        </p:nvSpPr>
        <p:spPr>
          <a:xfrm>
            <a:off x="993775" y="2144839"/>
            <a:ext cx="10204448" cy="562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it-IT" sz="14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Al fine di individuare l’esatto </a:t>
            </a:r>
            <a:r>
              <a:rPr lang="it-IT" sz="1400" b="1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momento di effettuazione dell’investimento </a:t>
            </a:r>
            <a:r>
              <a:rPr lang="it-IT" sz="14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e, quindi, se lo stesso rientra nel perimetro agevolato, occorre fare riferimento alle regole generali della </a:t>
            </a:r>
            <a:r>
              <a:rPr lang="it-IT" sz="1400" b="1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competenza</a:t>
            </a:r>
            <a:r>
              <a:rPr lang="it-IT" sz="1400" kern="0" dirty="0">
                <a:solidFill>
                  <a:srgbClr val="00338D"/>
                </a:solidFill>
                <a:latin typeface="Arial"/>
                <a:cs typeface="Arial" panose="020B0604020202020204" pitchFamily="34" charset="0"/>
              </a:rPr>
              <a:t> previste dall’art. 109 del TUIR.</a:t>
            </a:r>
            <a:endParaRPr kumimoji="0" lang="it-IT" sz="1400" b="0" i="0" u="none" strike="noStrike" kern="0" cap="none" spc="0" normalizeH="0" baseline="0" noProof="0" dirty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0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D5B4F8CB-229D-0EF4-4F14-542BA203B3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6736495"/>
              </p:ext>
            </p:extLst>
          </p:nvPr>
        </p:nvGraphicFramePr>
        <p:xfrm>
          <a:off x="990593" y="3044695"/>
          <a:ext cx="10206039" cy="4274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itle 9">
            <a:extLst>
              <a:ext uri="{FF2B5EF4-FFF2-40B4-BE49-F238E27FC236}">
                <a16:creationId xmlns:a16="http://schemas.microsoft.com/office/drawing/2014/main" id="{A950A7A2-7159-4E18-81D3-353E09D5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64" y="431800"/>
            <a:ext cx="10204450" cy="533400"/>
          </a:xfrm>
        </p:spPr>
        <p:txBody>
          <a:bodyPr/>
          <a:lstStyle/>
          <a:p>
            <a:r>
              <a:rPr lang="it-IT" sz="4000" dirty="0"/>
              <a:t>La base di costo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0489014-5265-C89C-788C-B24E65DDEFCC}"/>
              </a:ext>
            </a:extLst>
          </p:cNvPr>
          <p:cNvSpPr txBox="1">
            <a:spLocks/>
          </p:cNvSpPr>
          <p:nvPr/>
        </p:nvSpPr>
        <p:spPr>
          <a:xfrm>
            <a:off x="995364" y="904634"/>
            <a:ext cx="11557208" cy="3034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2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80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solidFill>
                  <a:srgbClr val="00338D"/>
                </a:solidFill>
              </a:rPr>
              <a:t>Credito d’imposta per investimenti in beni strumentali 4.0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048E3-77C5-0031-DBC9-647964D8F48A}"/>
              </a:ext>
            </a:extLst>
          </p:cNvPr>
          <p:cNvSpPr txBox="1"/>
          <p:nvPr/>
        </p:nvSpPr>
        <p:spPr>
          <a:xfrm>
            <a:off x="993775" y="1470428"/>
            <a:ext cx="10204449" cy="533400"/>
          </a:xfrm>
          <a:prstGeom prst="rect">
            <a:avLst/>
          </a:prstGeom>
          <a:gradFill flip="none" rotWithShape="1">
            <a:gsLst>
              <a:gs pos="0">
                <a:srgbClr val="00338D"/>
              </a:gs>
              <a:gs pos="50000">
                <a:srgbClr val="00338D">
                  <a:shade val="67500"/>
                  <a:satMod val="115000"/>
                </a:srgbClr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12700">
            <a:noFill/>
            <a:prstDash val="solid"/>
          </a:ln>
        </p:spPr>
        <p:txBody>
          <a:bodyPr wrap="square" lIns="54610" tIns="54610" rIns="54610" bIns="54610" rtlCol="0">
            <a:noAutofit/>
          </a:bodyPr>
          <a:lstStyle>
            <a:defPPr>
              <a:defRPr lang="en-US"/>
            </a:defPPr>
            <a:lvl1pPr algn="ctr">
              <a:defRPr sz="2400" b="0">
                <a:ln w="0"/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it-IT" dirty="0"/>
              <a:t>DETERMINAZIONE E MISURA DEL CREDITO D’IMPOSTA</a:t>
            </a: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AEC09CE9-96EB-C494-0FE4-7F9E7366D451}"/>
              </a:ext>
            </a:extLst>
          </p:cNvPr>
          <p:cNvSpPr/>
          <p:nvPr/>
        </p:nvSpPr>
        <p:spPr>
          <a:xfrm>
            <a:off x="4498975" y="2406676"/>
            <a:ext cx="547642" cy="539931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it-IT" sz="2700" b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EE2A0674-3DDB-ABCB-94A2-791581B566C6}"/>
              </a:ext>
            </a:extLst>
          </p:cNvPr>
          <p:cNvSpPr txBox="1">
            <a:spLocks/>
          </p:cNvSpPr>
          <p:nvPr/>
        </p:nvSpPr>
        <p:spPr>
          <a:xfrm>
            <a:off x="992185" y="2248923"/>
            <a:ext cx="2208216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rgbClr val="00338D"/>
                </a:solidFill>
                <a:latin typeface="+mj-lt"/>
              </a:rPr>
              <a:t>COSTO AGEVOLATO</a:t>
            </a:r>
            <a:endParaRPr lang="it-IT" sz="2400" b="0" dirty="0">
              <a:solidFill>
                <a:srgbClr val="00338D"/>
              </a:solidFill>
            </a:endParaRP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4E184797-268A-1030-F364-1A4EF8B5F6BC}"/>
              </a:ext>
            </a:extLst>
          </p:cNvPr>
          <p:cNvSpPr/>
          <p:nvPr/>
        </p:nvSpPr>
        <p:spPr>
          <a:xfrm>
            <a:off x="3392494" y="2239040"/>
            <a:ext cx="474133" cy="408579"/>
          </a:xfrm>
          <a:prstGeom prst="rightArrow">
            <a:avLst>
              <a:gd name="adj1" fmla="val 50000"/>
              <a:gd name="adj2" fmla="val 52072"/>
            </a:avLst>
          </a:prstGeom>
          <a:noFill/>
          <a:ln w="28575">
            <a:solidFill>
              <a:srgbClr val="0033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it-IT" sz="1500" dirty="0">
              <a:solidFill>
                <a:schemeClr val="bg1"/>
              </a:solidFill>
            </a:endParaRP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78C6B7CB-AFEF-175D-206A-C159A9EAA0B3}"/>
              </a:ext>
            </a:extLst>
          </p:cNvPr>
          <p:cNvSpPr txBox="1">
            <a:spLocks/>
          </p:cNvSpPr>
          <p:nvPr/>
        </p:nvSpPr>
        <p:spPr>
          <a:xfrm>
            <a:off x="4058720" y="2248923"/>
            <a:ext cx="3180280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rgbClr val="00338D"/>
                </a:solidFill>
                <a:latin typeface="+mj-lt"/>
              </a:rPr>
              <a:t>COSTO DI ACQUISTO DEI BENI</a:t>
            </a:r>
            <a:endParaRPr lang="it-IT" sz="2400" b="0" dirty="0">
              <a:solidFill>
                <a:srgbClr val="00338D"/>
              </a:solidFill>
            </a:endParaRPr>
          </a:p>
        </p:txBody>
      </p:sp>
      <p:sp>
        <p:nvSpPr>
          <p:cNvPr id="9" name="Segno di addizione 8">
            <a:extLst>
              <a:ext uri="{FF2B5EF4-FFF2-40B4-BE49-F238E27FC236}">
                <a16:creationId xmlns:a16="http://schemas.microsoft.com/office/drawing/2014/main" id="{3A1CC1FE-0F7B-E91A-71AE-94754EF71584}"/>
              </a:ext>
            </a:extLst>
          </p:cNvPr>
          <p:cNvSpPr/>
          <p:nvPr/>
        </p:nvSpPr>
        <p:spPr>
          <a:xfrm>
            <a:off x="7431093" y="2229442"/>
            <a:ext cx="474133" cy="408579"/>
          </a:xfrm>
          <a:prstGeom prst="mathPlus">
            <a:avLst/>
          </a:prstGeom>
          <a:noFill/>
          <a:ln w="28575">
            <a:solidFill>
              <a:srgbClr val="0033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it-IT" sz="1500" dirty="0">
              <a:solidFill>
                <a:schemeClr val="bg1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466BD60D-C3F5-7D71-6056-9B522E2F68CC}"/>
              </a:ext>
            </a:extLst>
          </p:cNvPr>
          <p:cNvSpPr txBox="1">
            <a:spLocks/>
          </p:cNvSpPr>
          <p:nvPr/>
        </p:nvSpPr>
        <p:spPr>
          <a:xfrm>
            <a:off x="8017943" y="2248923"/>
            <a:ext cx="3180280" cy="388815"/>
          </a:xfrm>
          <a:prstGeom prst="rect">
            <a:avLst/>
          </a:prstGeom>
          <a:noFill/>
          <a:ln w="28575">
            <a:solidFill>
              <a:srgbClr val="00338D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400" dirty="0">
                <a:solidFill>
                  <a:srgbClr val="00338D"/>
                </a:solidFill>
                <a:latin typeface="+mj-lt"/>
              </a:rPr>
              <a:t>ONERI ACCESSORI</a:t>
            </a:r>
            <a:endParaRPr lang="it-IT" sz="2400" b="0" dirty="0">
              <a:solidFill>
                <a:srgbClr val="00338D"/>
              </a:solidFill>
            </a:endParaRPr>
          </a:p>
        </p:txBody>
      </p:sp>
      <p:sp>
        <p:nvSpPr>
          <p:cNvPr id="12" name="Rectangle 74">
            <a:extLst>
              <a:ext uri="{FF2B5EF4-FFF2-40B4-BE49-F238E27FC236}">
                <a16:creationId xmlns:a16="http://schemas.microsoft.com/office/drawing/2014/main" id="{5AAE94E1-CB6C-F4A5-C0CE-5E384EE6627C}"/>
              </a:ext>
            </a:extLst>
          </p:cNvPr>
          <p:cNvSpPr/>
          <p:nvPr/>
        </p:nvSpPr>
        <p:spPr>
          <a:xfrm>
            <a:off x="993775" y="2805372"/>
            <a:ext cx="10204448" cy="808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it-IT" sz="140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Come previsto dall’art. 110 co. 1 lett. b) del TUIR rilevano anche gli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oneri accessori di diretta imputazione </a:t>
            </a:r>
            <a:r>
              <a:rPr kumimoji="0" lang="it-IT" sz="140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al bene oggetto di investimento. Per individuare correttamente i predetti oneri sarà necessario far riferimento ai 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contenuti dell’OIC 16 </a:t>
            </a:r>
            <a:r>
              <a:rPr kumimoji="0" lang="it-IT" sz="1400" i="0" u="none" strike="noStrike" kern="0" cap="none" spc="0" normalizeH="0" baseline="0" noProof="0" dirty="0">
                <a:ln>
                  <a:noFill/>
                </a:ln>
                <a:solidFill>
                  <a:srgbClr val="00338D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indipendentemente dai principi contabili applicati dall’impresa.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85DCC854-865D-6297-4793-966D33679A14}"/>
              </a:ext>
            </a:extLst>
          </p:cNvPr>
          <p:cNvSpPr txBox="1">
            <a:spLocks/>
          </p:cNvSpPr>
          <p:nvPr/>
        </p:nvSpPr>
        <p:spPr>
          <a:xfrm>
            <a:off x="995364" y="3768912"/>
            <a:ext cx="10204448" cy="314411"/>
          </a:xfrm>
          <a:prstGeom prst="rect">
            <a:avLst/>
          </a:prstGeom>
          <a:noFill/>
          <a:ln w="28575">
            <a:solidFill>
              <a:srgbClr val="B889F4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3619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5429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6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7191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0747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57300" indent="-1825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it-IT" sz="2000" b="0" dirty="0">
                <a:solidFill>
                  <a:srgbClr val="B889F4"/>
                </a:solidFill>
                <a:latin typeface="+mj-lt"/>
              </a:rPr>
              <a:t>ALCUNI ESEMPI DI ONERI ACCESSORI</a:t>
            </a:r>
            <a:endParaRPr lang="it-IT" sz="2000" b="0" dirty="0">
              <a:solidFill>
                <a:srgbClr val="B889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7152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USED" val="KPMGFONT"/>
  <p:tag name="CREATEDBY" val="Global PowerPoint Toolbar"/>
  <p:tag name="TOOLBARVERSION" val="6.0"/>
  <p:tag name="TYPE" val="ScreenWide"/>
  <p:tag name="KEYWORD" val="SCREENWIDE"/>
  <p:tag name="TEMPLATEVERSION" val="13/07/2022 14:47:4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TOP" val="493,4643"/>
  <p:tag name="ADV_LEFT" val="148,4791"/>
  <p:tag name="ADV_HEIGHT" val="14,54063"/>
  <p:tag name="ADV_WIDTH" val="364,0209"/>
  <p:tag name="ADV_COPYRIGHT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TOP" val="493,4643"/>
  <p:tag name="ADV_LEFT" val="148,4791"/>
  <p:tag name="ADV_HEIGHT" val="14,54063"/>
  <p:tag name="ADV_WIDTH" val="364,0209"/>
  <p:tag name="ADV_COPYRIGHT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OCUMENTCLASSIFICATION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heme/theme1.xml><?xml version="1.0" encoding="utf-8"?>
<a:theme xmlns:a="http://schemas.openxmlformats.org/drawingml/2006/main" name="KPMG Widescreen [16:9] Feb 2022">
  <a:themeElements>
    <a:clrScheme name="KPMG_MAR">
      <a:dk1>
        <a:srgbClr val="000000"/>
      </a:dk1>
      <a:lt1>
        <a:srgbClr val="FFFFFF"/>
      </a:lt1>
      <a:dk2>
        <a:srgbClr val="00338D"/>
      </a:dk2>
      <a:lt2>
        <a:srgbClr val="E5E5E5"/>
      </a:lt2>
      <a:accent1>
        <a:srgbClr val="1E49E2"/>
      </a:accent1>
      <a:accent2>
        <a:srgbClr val="00338D"/>
      </a:accent2>
      <a:accent3>
        <a:srgbClr val="0C233C"/>
      </a:accent3>
      <a:accent4>
        <a:srgbClr val="00B8F5"/>
      </a:accent4>
      <a:accent5>
        <a:srgbClr val="7213EA"/>
      </a:accent5>
      <a:accent6>
        <a:srgbClr val="FD349C"/>
      </a:accent6>
      <a:hlink>
        <a:srgbClr val="00B8F5"/>
      </a:hlink>
      <a:folHlink>
        <a:srgbClr val="098E7E"/>
      </a:folHlink>
    </a:clrScheme>
    <a:fontScheme name="Custom 49">
      <a:majorFont>
        <a:latin typeface="KPMG Bold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lIns="54610" tIns="54610" rIns="54610" bIns="54610" rtlCol="0" anchor="ctr"/>
      <a:lstStyle>
        <a:defPPr algn="l">
          <a:defRPr sz="15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 anchorCtr="0">
        <a:noAutofit/>
      </a:bodyPr>
      <a:lstStyle>
        <a:defPPr algn="l">
          <a:spcAft>
            <a:spcPts val="600"/>
          </a:spcAft>
          <a:defRPr sz="1500" b="1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Pacific Blue">
      <a:srgbClr val="00B8F5"/>
    </a:custClr>
    <a:custClr name="Cobalt Blue">
      <a:srgbClr val="1E49E2"/>
    </a:custClr>
    <a:custClr name="Blue">
      <a:srgbClr val="76D2FF"/>
    </a:custClr>
    <a:custClr name="Purple">
      <a:srgbClr val="7213EA"/>
    </a:custClr>
    <a:custClr name="Light Purple">
      <a:srgbClr val="B497FF"/>
    </a:custClr>
    <a:custClr name="Dark Green">
      <a:srgbClr val="098E7E"/>
    </a:custClr>
    <a:custClr name="Green">
      <a:srgbClr val="00C0AE"/>
    </a:custClr>
    <a:custClr name="Dark Pink">
      <a:srgbClr val="AB0D82"/>
    </a:custClr>
    <a:custClr name="Pink">
      <a:srgbClr val="FD349C"/>
    </a:custClr>
    <a:custClr name="Light Pink">
      <a:srgbClr val="FFA3DA"/>
    </a:custClr>
    <a:custClr name="Grey 2">
      <a:srgbClr val="666666"/>
    </a:custClr>
    <a:custClr name="Dark Purple">
      <a:srgbClr val="510DBC"/>
    </a:custClr>
  </a:custClrLst>
  <a:extLst>
    <a:ext uri="{05A4C25C-085E-4340-85A3-A5531E510DB2}">
      <thm15:themeFamily xmlns:thm15="http://schemas.microsoft.com/office/thememl/2012/main" name="KPMG Widescreen Standard Template.potx" id="{1CB9FE3E-0116-4CA3-925C-E2BAE52C0754}" vid="{244CDBCE-8804-4A80-B3E3-9A19CF0100CC}"/>
    </a:ext>
  </a:extLst>
</a:theme>
</file>

<file path=ppt/theme/theme2.xml><?xml version="1.0" encoding="utf-8"?>
<a:theme xmlns:a="http://schemas.openxmlformats.org/drawingml/2006/main" name="1_KPMG Widescreen [16:9] Feb 2022">
  <a:themeElements>
    <a:clrScheme name="KPMG_MAR">
      <a:dk1>
        <a:srgbClr val="000000"/>
      </a:dk1>
      <a:lt1>
        <a:srgbClr val="FFFFFF"/>
      </a:lt1>
      <a:dk2>
        <a:srgbClr val="00338D"/>
      </a:dk2>
      <a:lt2>
        <a:srgbClr val="E5E5E5"/>
      </a:lt2>
      <a:accent1>
        <a:srgbClr val="1E49E2"/>
      </a:accent1>
      <a:accent2>
        <a:srgbClr val="00338D"/>
      </a:accent2>
      <a:accent3>
        <a:srgbClr val="0C233C"/>
      </a:accent3>
      <a:accent4>
        <a:srgbClr val="00B8F5"/>
      </a:accent4>
      <a:accent5>
        <a:srgbClr val="7213EA"/>
      </a:accent5>
      <a:accent6>
        <a:srgbClr val="FD349C"/>
      </a:accent6>
      <a:hlink>
        <a:srgbClr val="00B8F5"/>
      </a:hlink>
      <a:folHlink>
        <a:srgbClr val="098E7E"/>
      </a:folHlink>
    </a:clrScheme>
    <a:fontScheme name="Custom 49">
      <a:majorFont>
        <a:latin typeface="KPMG Bold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lIns="54610" tIns="54610" rIns="54610" bIns="54610" rtlCol="0" anchor="ctr"/>
      <a:lstStyle>
        <a:defPPr algn="l">
          <a:defRPr sz="15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 anchorCtr="0">
        <a:noAutofit/>
      </a:bodyPr>
      <a:lstStyle>
        <a:defPPr algn="l">
          <a:spcAft>
            <a:spcPts val="600"/>
          </a:spcAft>
          <a:defRPr sz="1500" b="1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Pacific Blue">
      <a:srgbClr val="00B8F5"/>
    </a:custClr>
    <a:custClr name="Cobalt Blue">
      <a:srgbClr val="1E49E2"/>
    </a:custClr>
    <a:custClr name="Blue">
      <a:srgbClr val="76D2FF"/>
    </a:custClr>
    <a:custClr name="Purple">
      <a:srgbClr val="7213EA"/>
    </a:custClr>
    <a:custClr name="Light Purple">
      <a:srgbClr val="B497FF"/>
    </a:custClr>
    <a:custClr name="Dark Green">
      <a:srgbClr val="098E7E"/>
    </a:custClr>
    <a:custClr name="Green">
      <a:srgbClr val="00C0AE"/>
    </a:custClr>
    <a:custClr name="Dark Pink">
      <a:srgbClr val="AB0D82"/>
    </a:custClr>
    <a:custClr name="Pink">
      <a:srgbClr val="FD349C"/>
    </a:custClr>
    <a:custClr name="Light Pink">
      <a:srgbClr val="FFA3DA"/>
    </a:custClr>
    <a:custClr name="Grey 2">
      <a:srgbClr val="666666"/>
    </a:custClr>
    <a:custClr name="Dark Purple">
      <a:srgbClr val="510DBC"/>
    </a:custClr>
  </a:custClrLst>
  <a:extLst>
    <a:ext uri="{05A4C25C-085E-4340-85A3-A5531E510DB2}">
      <thm15:themeFamily xmlns:thm15="http://schemas.microsoft.com/office/thememl/2012/main" name="KPMG Widescreen Standard Template.potx" id="{1CB9FE3E-0116-4CA3-925C-E2BAE52C0754}" vid="{244CDBCE-8804-4A80-B3E3-9A19CF0100C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1E5D76A5FF4348BBCEC44397D79296" ma:contentTypeVersion="0" ma:contentTypeDescription="Create a new document." ma:contentTypeScope="" ma:versionID="bdc80e419f620ae86952a9a9a17049c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bdcf26f133259999730471111e8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54FCC3-16F5-459C-A213-2588A97E52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06CE0EB-8112-43F3-958B-E56BF17FB9ED}">
  <ds:schemaRefs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276ee02f-8160-4f38-aa4e-bd144f400217"/>
    <ds:schemaRef ds:uri="http://purl.org/dc/elements/1.1/"/>
    <ds:schemaRef ds:uri="http://schemas.microsoft.com/sharepoint/v4"/>
    <ds:schemaRef ds:uri="b7503fe4-6cce-401c-9d17-ffe6c06ef920"/>
    <ds:schemaRef ds:uri="9a6fba3a-0653-4cf1-b10e-23eacc3b05ed"/>
    <ds:schemaRef ds:uri="http://schemas.microsoft.com/sharepoint/v3/field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1781BD5-4A3B-458A-B17D-03414FCC07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KPMG Widescreen Standard Template</Template>
  <TotalTime>2777</TotalTime>
  <Words>3394</Words>
  <Application>Microsoft Office PowerPoint</Application>
  <PresentationFormat>Widescreen</PresentationFormat>
  <Paragraphs>270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KPMG Bold</vt:lpstr>
      <vt:lpstr>Arial</vt:lpstr>
      <vt:lpstr>Wingdings</vt:lpstr>
      <vt:lpstr>Roboto Slab</vt:lpstr>
      <vt:lpstr>KPMG Widescreen [16:9] Feb 2022</vt:lpstr>
      <vt:lpstr>1_KPMG Widescreen [16:9] Feb 2022</vt:lpstr>
      <vt:lpstr>Credito d’imposta per investimenti in beni strumentali 4.0</vt:lpstr>
      <vt:lpstr>I soggetti beneficiari</vt:lpstr>
      <vt:lpstr>I soggetti beneficiari</vt:lpstr>
      <vt:lpstr>Gli investimenti agevolabili</vt:lpstr>
      <vt:lpstr>Le caratteristiche dei beni</vt:lpstr>
      <vt:lpstr>Le tipologie di beni agevolabili </vt:lpstr>
      <vt:lpstr>I requisiti 5+2</vt:lpstr>
      <vt:lpstr>L’effettuazione dell’investimento </vt:lpstr>
      <vt:lpstr>La base di costo </vt:lpstr>
      <vt:lpstr>La misura dell’agevolazione </vt:lpstr>
      <vt:lpstr>Obblighi documentali e adempimenti </vt:lpstr>
      <vt:lpstr>La fruizione del credito d’imposta </vt:lpstr>
      <vt:lpstr>L’evoluzione normativa del Patent Box: dal reddito ai costi</vt:lpstr>
      <vt:lpstr>1. L’evoluzione normativa del Patent Box: dal reddito ai costi</vt:lpstr>
      <vt:lpstr>1. L’evoluzione normativa del Patent Box: dal reddito ai costi</vt:lpstr>
      <vt:lpstr>1. L’evoluzione normativa del Patent Box: dal reddito ai costi</vt:lpstr>
      <vt:lpstr>1. L’evoluzione normativa del Patent Box: dal reddito ai costi</vt:lpstr>
      <vt:lpstr>1. L’evoluzione normativa del Patent Box: dal reddito ai costi</vt:lpstr>
      <vt:lpstr>1. L’evoluzione normativa del Patent Box: dal reddito ai costi</vt:lpstr>
      <vt:lpstr>1. L’evoluzione normativa del Patent Box: dal reddito ai costi</vt:lpstr>
      <vt:lpstr>1. L’evoluzione normativa del Patent Box: dal reddito ai costi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Wide screen template ITA</dc:title>
  <dc:creator>Sterza, Elisa</dc:creator>
  <cp:lastModifiedBy>KPMG </cp:lastModifiedBy>
  <cp:revision>9</cp:revision>
  <dcterms:created xsi:type="dcterms:W3CDTF">2022-07-21T15:05:02Z</dcterms:created>
  <dcterms:modified xsi:type="dcterms:W3CDTF">2026-03-24T18:00:55Z</dcterms:modified>
  <cp:category>KPMG Public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eaderII">
    <vt:lpwstr>Presentazioni</vt:lpwstr>
  </property>
  <property fmtid="{D5CDD505-2E9C-101B-9397-08002B2CF9AE}" pid="3" name="Entity">
    <vt:lpwstr>Studio Associato</vt:lpwstr>
  </property>
  <property fmtid="{D5CDD505-2E9C-101B-9397-08002B2CF9AE}" pid="4" name="ContentTypeId">
    <vt:lpwstr>0x0101004D1E5D76A5FF4348BBCEC44397D79296</vt:lpwstr>
  </property>
  <property fmtid="{D5CDD505-2E9C-101B-9397-08002B2CF9AE}" pid="5" name="AddresseeGroup">
    <vt:lpwstr>All personnel</vt:lpwstr>
  </property>
</Properties>
</file>