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096" r:id="rId10"/>
  </p:sldMasterIdLst>
  <p:notesMasterIdLst>
    <p:notesMasterId r:id="rId16"/>
  </p:notesMasterIdLst>
  <p:handoutMasterIdLst>
    <p:handoutMasterId r:id="rId17"/>
  </p:handoutMasterIdLst>
  <p:sldIdLst>
    <p:sldId id="284" r:id="rId11"/>
    <p:sldId id="314" r:id="rId12"/>
    <p:sldId id="305" r:id="rId13"/>
    <p:sldId id="317" r:id="rId14"/>
    <p:sldId id="510" r:id="rId15"/>
  </p:sldIdLst>
  <p:sldSz cx="12192000" cy="6858000"/>
  <p:notesSz cx="7315200" cy="9601200"/>
  <p:custDataLst>
    <p:tags r:id="rId1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EB9FC26-E7CE-4AEB-88B9-FE7102F217CC}">
          <p14:sldIdLst>
            <p14:sldId id="284"/>
            <p14:sldId id="314"/>
            <p14:sldId id="305"/>
            <p14:sldId id="317"/>
            <p14:sldId id="510"/>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ECA0"/>
    <a:srgbClr val="A1CC97"/>
    <a:srgbClr val="F2F5E3"/>
    <a:srgbClr val="86BC25"/>
    <a:srgbClr val="25890D"/>
    <a:srgbClr val="009A44"/>
    <a:srgbClr val="0DF200"/>
    <a:srgbClr val="C8E98D"/>
    <a:srgbClr val="65AB5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255" autoAdjust="0"/>
    <p:restoredTop sz="89831" autoAdjust="0"/>
  </p:normalViewPr>
  <p:slideViewPr>
    <p:cSldViewPr snapToGrid="0">
      <p:cViewPr varScale="1">
        <p:scale>
          <a:sx n="99" d="100"/>
          <a:sy n="99" d="100"/>
        </p:scale>
        <p:origin x="384" y="90"/>
      </p:cViewPr>
      <p:guideLst/>
    </p:cSldViewPr>
  </p:slideViewPr>
  <p:notesTextViewPr>
    <p:cViewPr>
      <p:scale>
        <a:sx n="100" d="100"/>
        <a:sy n="100" d="100"/>
      </p:scale>
      <p:origin x="0" y="0"/>
    </p:cViewPr>
  </p:notesTextViewPr>
  <p:notesViewPr>
    <p:cSldViewPr snapToGrid="0">
      <p:cViewPr varScale="1">
        <p:scale>
          <a:sx n="66" d="100"/>
          <a:sy n="66" d="100"/>
        </p:scale>
        <p:origin x="0" y="0"/>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slide" Target="slides/slide3.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customXml" Target="../customXml/item7.xml"/><Relationship Id="rId12" Type="http://schemas.openxmlformats.org/officeDocument/2006/relationships/slide" Target="slides/slide2.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1.xml"/><Relationship Id="rId5" Type="http://schemas.openxmlformats.org/officeDocument/2006/relationships/customXml" Target="../customXml/item5.xml"/><Relationship Id="rId15" Type="http://schemas.openxmlformats.org/officeDocument/2006/relationships/slide" Target="slides/slide5.xml"/><Relationship Id="rId23" Type="http://schemas.microsoft.com/office/2016/11/relationships/changesInfo" Target="changesInfos/changesInfo1.xml"/><Relationship Id="rId10" Type="http://schemas.openxmlformats.org/officeDocument/2006/relationships/slideMaster" Target="slideMasters/slideMaster1.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 Target="slides/slide4.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lari, Roberto Sante" userId="201508e4-3d08-4c33-b734-373823fa6b56" providerId="ADAL" clId="{68AB8ACF-CF38-4DE9-AA87-2DCCD01B16D4}"/>
    <pc:docChg chg="custSel modSld">
      <pc:chgData name="Smilari, Roberto Sante" userId="201508e4-3d08-4c33-b734-373823fa6b56" providerId="ADAL" clId="{68AB8ACF-CF38-4DE9-AA87-2DCCD01B16D4}" dt="2026-05-25T08:28:03.492" v="5" actId="27636"/>
      <pc:docMkLst>
        <pc:docMk/>
      </pc:docMkLst>
      <pc:sldChg chg="modSp mod">
        <pc:chgData name="Smilari, Roberto Sante" userId="201508e4-3d08-4c33-b734-373823fa6b56" providerId="ADAL" clId="{68AB8ACF-CF38-4DE9-AA87-2DCCD01B16D4}" dt="2026-05-25T08:28:03.492" v="5" actId="27636"/>
        <pc:sldMkLst>
          <pc:docMk/>
          <pc:sldMk cId="3646411500" sldId="305"/>
        </pc:sldMkLst>
        <pc:spChg chg="mod">
          <ac:chgData name="Smilari, Roberto Sante" userId="201508e4-3d08-4c33-b734-373823fa6b56" providerId="ADAL" clId="{68AB8ACF-CF38-4DE9-AA87-2DCCD01B16D4}" dt="2026-05-25T08:28:03.492" v="5" actId="27636"/>
          <ac:spMkLst>
            <pc:docMk/>
            <pc:sldMk cId="3646411500" sldId="305"/>
            <ac:spMk id="3" creationId="{E18FF009-1FFF-4B08-F66B-B37DAC0907DF}"/>
          </ac:spMkLst>
        </pc:spChg>
      </pc:sldChg>
      <pc:sldChg chg="modSp mod">
        <pc:chgData name="Smilari, Roberto Sante" userId="201508e4-3d08-4c33-b734-373823fa6b56" providerId="ADAL" clId="{68AB8ACF-CF38-4DE9-AA87-2DCCD01B16D4}" dt="2026-05-25T08:25:42.136" v="2" actId="20577"/>
        <pc:sldMkLst>
          <pc:docMk/>
          <pc:sldMk cId="2504023768" sldId="317"/>
        </pc:sldMkLst>
        <pc:spChg chg="mod">
          <ac:chgData name="Smilari, Roberto Sante" userId="201508e4-3d08-4c33-b734-373823fa6b56" providerId="ADAL" clId="{68AB8ACF-CF38-4DE9-AA87-2DCCD01B16D4}" dt="2026-05-25T08:25:42.136" v="2" actId="20577"/>
          <ac:spMkLst>
            <pc:docMk/>
            <pc:sldMk cId="2504023768" sldId="317"/>
            <ac:spMk id="3" creationId="{B765AE4B-14B4-A870-A3CC-8BB617CCEBA7}"/>
          </ac:spMkLst>
        </pc:spChg>
        <pc:spChg chg="mod">
          <ac:chgData name="Smilari, Roberto Sante" userId="201508e4-3d08-4c33-b734-373823fa6b56" providerId="ADAL" clId="{68AB8ACF-CF38-4DE9-AA87-2DCCD01B16D4}" dt="2026-05-25T08:21:17.097" v="0" actId="120"/>
          <ac:spMkLst>
            <pc:docMk/>
            <pc:sldMk cId="2504023768" sldId="317"/>
            <ac:spMk id="9" creationId="{3370C570-C98E-50E8-33E4-85E8B4BB2002}"/>
          </ac:spMkLst>
        </pc:spChg>
        <pc:spChg chg="mod">
          <ac:chgData name="Smilari, Roberto Sante" userId="201508e4-3d08-4c33-b734-373823fa6b56" providerId="ADAL" clId="{68AB8ACF-CF38-4DE9-AA87-2DCCD01B16D4}" dt="2026-05-25T08:21:20.625" v="1" actId="120"/>
          <ac:spMkLst>
            <pc:docMk/>
            <pc:sldMk cId="2504023768" sldId="317"/>
            <ac:spMk id="10" creationId="{6FA3BCAD-CFF3-C612-F505-9577F4394CF8}"/>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1"/>
            <a:ext cx="3170138" cy="479539"/>
          </a:xfrm>
          <a:prstGeom prst="rect">
            <a:avLst/>
          </a:prstGeom>
        </p:spPr>
        <p:txBody>
          <a:bodyPr vert="horz" lIns="90913" tIns="45457" rIns="90913" bIns="45457" rtlCol="0"/>
          <a:lstStyle>
            <a:lvl1pPr algn="l">
              <a:defRPr sz="1100"/>
            </a:lvl1pPr>
          </a:lstStyle>
          <a:p>
            <a:endParaRPr lang="en-US">
              <a:latin typeface="Arial" panose="020B0604020202020204" pitchFamily="34" charset="0"/>
            </a:endParaRPr>
          </a:p>
        </p:txBody>
      </p:sp>
      <p:sp>
        <p:nvSpPr>
          <p:cNvPr id="3" name="Date Placeholder 2"/>
          <p:cNvSpPr>
            <a:spLocks noGrp="1"/>
          </p:cNvSpPr>
          <p:nvPr>
            <p:ph type="dt" sz="quarter" idx="1"/>
          </p:nvPr>
        </p:nvSpPr>
        <p:spPr>
          <a:xfrm>
            <a:off x="4143427" y="1"/>
            <a:ext cx="3170138" cy="479539"/>
          </a:xfrm>
          <a:prstGeom prst="rect">
            <a:avLst/>
          </a:prstGeom>
        </p:spPr>
        <p:txBody>
          <a:bodyPr vert="horz" lIns="90913" tIns="45457" rIns="90913" bIns="45457" rtlCol="0"/>
          <a:lstStyle>
            <a:lvl1pPr algn="r">
              <a:defRPr sz="1100"/>
            </a:lvl1pPr>
          </a:lstStyle>
          <a:p>
            <a:fld id="{B4AD245C-091B-44E2-BFB0-BD94217887F7}" type="datetimeFigureOut">
              <a:rPr lang="en-US" smtClean="0">
                <a:latin typeface="Arial" panose="020B0604020202020204" pitchFamily="34" charset="0"/>
              </a:rPr>
              <a:t>5/25/2026</a:t>
            </a:fld>
            <a:endParaRPr lang="en-US">
              <a:latin typeface="Arial" panose="020B0604020202020204" pitchFamily="34" charset="0"/>
            </a:endParaRPr>
          </a:p>
        </p:txBody>
      </p:sp>
      <p:sp>
        <p:nvSpPr>
          <p:cNvPr id="4" name="Footer Placeholder 3"/>
          <p:cNvSpPr>
            <a:spLocks noGrp="1"/>
          </p:cNvSpPr>
          <p:nvPr>
            <p:ph type="ftr" sz="quarter" idx="2"/>
          </p:nvPr>
        </p:nvSpPr>
        <p:spPr>
          <a:xfrm>
            <a:off x="4" y="9120173"/>
            <a:ext cx="3170138" cy="479539"/>
          </a:xfrm>
          <a:prstGeom prst="rect">
            <a:avLst/>
          </a:prstGeom>
        </p:spPr>
        <p:txBody>
          <a:bodyPr vert="horz" lIns="90913" tIns="45457" rIns="90913" bIns="45457" rtlCol="0" anchor="b"/>
          <a:lstStyle>
            <a:lvl1pPr algn="l">
              <a:defRPr sz="1100"/>
            </a:lvl1pPr>
          </a:lstStyle>
          <a:p>
            <a:endParaRPr lang="en-US">
              <a:latin typeface="Arial" panose="020B0604020202020204" pitchFamily="34" charset="0"/>
            </a:endParaRPr>
          </a:p>
        </p:txBody>
      </p:sp>
      <p:sp>
        <p:nvSpPr>
          <p:cNvPr id="5" name="Slide Number Placeholder 4"/>
          <p:cNvSpPr>
            <a:spLocks noGrp="1"/>
          </p:cNvSpPr>
          <p:nvPr>
            <p:ph type="sldNum" sz="quarter" idx="3"/>
          </p:nvPr>
        </p:nvSpPr>
        <p:spPr>
          <a:xfrm>
            <a:off x="4143427" y="9120173"/>
            <a:ext cx="3170138" cy="479539"/>
          </a:xfrm>
          <a:prstGeom prst="rect">
            <a:avLst/>
          </a:prstGeom>
        </p:spPr>
        <p:txBody>
          <a:bodyPr vert="horz" lIns="90913" tIns="45457" rIns="90913" bIns="45457" rtlCol="0" anchor="b"/>
          <a:lstStyle>
            <a:lvl1pPr algn="r">
              <a:defRPr sz="1100"/>
            </a:lvl1pPr>
          </a:lstStyle>
          <a:p>
            <a:fld id="{9A913F39-CFF6-40F1-84D1-700840B41EAB}" type="slidenum">
              <a:rPr lang="en-US" smtClean="0">
                <a:latin typeface="Arial" panose="020B0604020202020204" pitchFamily="34" charset="0"/>
              </a:rPr>
              <a:t>‹#›</a:t>
            </a:fld>
            <a:endParaRPr lang="en-US">
              <a:latin typeface="Arial" panose="020B0604020202020204" pitchFamily="34" charset="0"/>
            </a:endParaRPr>
          </a:p>
        </p:txBody>
      </p:sp>
    </p:spTree>
    <p:extLst>
      <p:ext uri="{BB962C8B-B14F-4D97-AF65-F5344CB8AC3E}">
        <p14:creationId xmlns:p14="http://schemas.microsoft.com/office/powerpoint/2010/main" val="19548131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8478" tIns="49238" rIns="98478" bIns="49238" rtlCol="0"/>
          <a:lstStyle>
            <a:lvl1pPr algn="l">
              <a:defRPr sz="1200">
                <a:latin typeface="Arial" panose="020B0604020202020204" pitchFamily="34" charset="0"/>
              </a:defRPr>
            </a:lvl1pPr>
          </a:lstStyle>
          <a:p>
            <a:endParaRPr lang="en-US"/>
          </a:p>
        </p:txBody>
      </p:sp>
      <p:sp>
        <p:nvSpPr>
          <p:cNvPr id="3" name="Date Placeholder 2"/>
          <p:cNvSpPr>
            <a:spLocks noGrp="1"/>
          </p:cNvSpPr>
          <p:nvPr>
            <p:ph type="dt" idx="1"/>
          </p:nvPr>
        </p:nvSpPr>
        <p:spPr>
          <a:xfrm>
            <a:off x="4143589" y="1"/>
            <a:ext cx="3169920" cy="480060"/>
          </a:xfrm>
          <a:prstGeom prst="rect">
            <a:avLst/>
          </a:prstGeom>
        </p:spPr>
        <p:txBody>
          <a:bodyPr vert="horz" lIns="98478" tIns="49238" rIns="98478" bIns="49238" rtlCol="0"/>
          <a:lstStyle>
            <a:lvl1pPr algn="r">
              <a:defRPr sz="1200">
                <a:latin typeface="Arial" panose="020B0604020202020204" pitchFamily="34" charset="0"/>
              </a:defRPr>
            </a:lvl1pPr>
          </a:lstStyle>
          <a:p>
            <a:fld id="{0BA5BBE4-AEA3-489A-A28E-0C2FAF2506E3}" type="datetimeFigureOut">
              <a:rPr lang="en-US" smtClean="0"/>
              <a:pPr/>
              <a:t>5/25/2026</a:t>
            </a:fld>
            <a:endParaRPr lang="en-US"/>
          </a:p>
        </p:txBody>
      </p:sp>
      <p:sp>
        <p:nvSpPr>
          <p:cNvPr id="4" name="Slide Image Placeholder 3"/>
          <p:cNvSpPr>
            <a:spLocks noGrp="1" noRot="1" noChangeAspect="1"/>
          </p:cNvSpPr>
          <p:nvPr>
            <p:ph type="sldImg" idx="2"/>
          </p:nvPr>
        </p:nvSpPr>
        <p:spPr>
          <a:xfrm>
            <a:off x="458788" y="720725"/>
            <a:ext cx="6397625" cy="3598863"/>
          </a:xfrm>
          <a:prstGeom prst="rect">
            <a:avLst/>
          </a:prstGeom>
          <a:noFill/>
          <a:ln w="12700">
            <a:solidFill>
              <a:prstClr val="black"/>
            </a:solidFill>
          </a:ln>
        </p:spPr>
        <p:txBody>
          <a:bodyPr vert="horz" lIns="98478" tIns="49238" rIns="98478" bIns="49238" rtlCol="0" anchor="ctr"/>
          <a:lstStyle/>
          <a:p>
            <a:endParaRPr lang="en-GB"/>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8478" tIns="49238" rIns="98478" bIns="4923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0060"/>
          </a:xfrm>
          <a:prstGeom prst="rect">
            <a:avLst/>
          </a:prstGeom>
        </p:spPr>
        <p:txBody>
          <a:bodyPr vert="horz" lIns="98478" tIns="49238" rIns="98478" bIns="49238" rtlCol="0" anchor="b"/>
          <a:lstStyle>
            <a:lvl1pPr algn="l">
              <a:defRPr sz="1200">
                <a:latin typeface="Arial" panose="020B0604020202020204" pitchFamily="34" charset="0"/>
              </a:defRPr>
            </a:lvl1pPr>
          </a:lstStyle>
          <a:p>
            <a:endParaRPr lang="en-US"/>
          </a:p>
        </p:txBody>
      </p:sp>
      <p:sp>
        <p:nvSpPr>
          <p:cNvPr id="7" name="Slide Number Placeholder 6"/>
          <p:cNvSpPr>
            <a:spLocks noGrp="1"/>
          </p:cNvSpPr>
          <p:nvPr>
            <p:ph type="sldNum" sz="quarter" idx="5"/>
          </p:nvPr>
        </p:nvSpPr>
        <p:spPr>
          <a:xfrm>
            <a:off x="4143589" y="9119475"/>
            <a:ext cx="3169920" cy="480060"/>
          </a:xfrm>
          <a:prstGeom prst="rect">
            <a:avLst/>
          </a:prstGeom>
        </p:spPr>
        <p:txBody>
          <a:bodyPr vert="horz" lIns="98478" tIns="49238" rIns="98478" bIns="49238" rtlCol="0" anchor="b"/>
          <a:lstStyle>
            <a:lvl1pPr algn="r">
              <a:defRPr sz="1200">
                <a:latin typeface="Arial" panose="020B0604020202020204" pitchFamily="34" charset="0"/>
              </a:defRPr>
            </a:lvl1pPr>
          </a:lstStyle>
          <a:p>
            <a:fld id="{C0F4A2C8-6C88-4E71-83EE-698B9D4FE22F}" type="slidenum">
              <a:rPr lang="en-US" smtClean="0"/>
              <a:pPr/>
              <a:t>‹#›</a:t>
            </a:fld>
            <a:endParaRPr lang="en-US"/>
          </a:p>
        </p:txBody>
      </p:sp>
    </p:spTree>
    <p:extLst>
      <p:ext uri="{BB962C8B-B14F-4D97-AF65-F5344CB8AC3E}">
        <p14:creationId xmlns:p14="http://schemas.microsoft.com/office/powerpoint/2010/main" val="1904730299"/>
      </p:ext>
    </p:extLst>
  </p:cSld>
  <p:clrMap bg1="lt1" tx1="dk1" bg2="lt2" tx2="dk2" accent1="accent1" accent2="accent2" accent3="accent3" accent4="accent4" accent5="accent5" accent6="accent6" hlink="hlink" folHlink="folHlink"/>
  <p:hf hdr="0" ftr="0" dt="0"/>
  <p:notesStyle>
    <a:lvl1pPr marL="0" algn="l" defTabSz="1219170" rtl="0" eaLnBrk="1" latinLnBrk="0" hangingPunct="1">
      <a:defRPr sz="1600" kern="1200">
        <a:solidFill>
          <a:schemeClr val="tx1"/>
        </a:solidFill>
        <a:latin typeface="Arial" panose="020B0604020202020204" pitchFamily="34" charset="0"/>
        <a:ea typeface="+mn-ea"/>
        <a:cs typeface="+mn-cs"/>
      </a:defRPr>
    </a:lvl1pPr>
    <a:lvl2pPr marL="609585" algn="l" defTabSz="1219170" rtl="0" eaLnBrk="1" latinLnBrk="0" hangingPunct="1">
      <a:defRPr sz="1600" kern="1200">
        <a:solidFill>
          <a:schemeClr val="tx1"/>
        </a:solidFill>
        <a:latin typeface="Arial" panose="020B0604020202020204" pitchFamily="34" charset="0"/>
        <a:ea typeface="+mn-ea"/>
        <a:cs typeface="+mn-cs"/>
      </a:defRPr>
    </a:lvl2pPr>
    <a:lvl3pPr marL="1219170" algn="l" defTabSz="1219170" rtl="0" eaLnBrk="1" latinLnBrk="0" hangingPunct="1">
      <a:defRPr sz="1600" kern="1200">
        <a:solidFill>
          <a:schemeClr val="tx1"/>
        </a:solidFill>
        <a:latin typeface="Arial" panose="020B0604020202020204" pitchFamily="34" charset="0"/>
        <a:ea typeface="+mn-ea"/>
        <a:cs typeface="+mn-cs"/>
      </a:defRPr>
    </a:lvl3pPr>
    <a:lvl4pPr marL="1828754" algn="l" defTabSz="1219170" rtl="0" eaLnBrk="1" latinLnBrk="0" hangingPunct="1">
      <a:defRPr sz="1600" kern="1200">
        <a:solidFill>
          <a:schemeClr val="tx1"/>
        </a:solidFill>
        <a:latin typeface="Arial" panose="020B0604020202020204" pitchFamily="34" charset="0"/>
        <a:ea typeface="+mn-ea"/>
        <a:cs typeface="+mn-cs"/>
      </a:defRPr>
    </a:lvl4pPr>
    <a:lvl5pPr marL="2438339" algn="l" defTabSz="1219170" rtl="0" eaLnBrk="1" latinLnBrk="0" hangingPunct="1">
      <a:defRPr sz="1600" kern="1200">
        <a:solidFill>
          <a:schemeClr val="tx1"/>
        </a:solidFill>
        <a:latin typeface="Arial" panose="020B0604020202020204" pitchFamily="34" charset="0"/>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normattiva.it/uri-res/N2Ls?urn:nir:presidente.repubblica:decreto:1973-09-29;600~art43"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3</a:t>
            </a:fld>
            <a:endParaRPr lang="en-US"/>
          </a:p>
        </p:txBody>
      </p:sp>
    </p:spTree>
    <p:extLst>
      <p:ext uri="{BB962C8B-B14F-4D97-AF65-F5344CB8AC3E}">
        <p14:creationId xmlns:p14="http://schemas.microsoft.com/office/powerpoint/2010/main" val="1901930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it-IT" sz="1600" b="1" i="0" kern="1200" dirty="0">
                <a:solidFill>
                  <a:schemeClr val="tx1"/>
                </a:solidFill>
                <a:effectLst/>
                <a:latin typeface="Arial" panose="020B0604020202020204" pitchFamily="34" charset="0"/>
                <a:ea typeface="+mn-ea"/>
                <a:cs typeface="+mn-cs"/>
              </a:rPr>
              <a:t>5-ter. I cittadini italiani non iscritti all'Anagrafe degli italiani residenti all'estero (AIRE) rientrati in Italia a decorrere dal periodo d'imposta successivo a quello in corso al 31 dicembre 2019 </a:t>
            </a:r>
            <a:r>
              <a:rPr lang="it-IT" sz="1600" b="0" i="0" kern="1200" dirty="0">
                <a:solidFill>
                  <a:schemeClr val="tx1"/>
                </a:solidFill>
                <a:effectLst/>
                <a:latin typeface="Arial" panose="020B0604020202020204" pitchFamily="34" charset="0"/>
                <a:ea typeface="+mn-ea"/>
                <a:cs typeface="+mn-cs"/>
              </a:rPr>
              <a:t>possono accedere ai benefici fiscali di cui al presente articolo purché abbiano avuto la residenza in un altro Stato ai sensi di una convenzione contro le doppie imposizioni sui redditi per il periodo di cui al comma 1, lettera a). </a:t>
            </a:r>
          </a:p>
          <a:p>
            <a:endParaRPr lang="it-IT" sz="1600" b="0" i="0" kern="1200" dirty="0">
              <a:solidFill>
                <a:schemeClr val="tx1"/>
              </a:solidFill>
              <a:effectLst/>
              <a:latin typeface="Arial" panose="020B0604020202020204" pitchFamily="34" charset="0"/>
              <a:ea typeface="+mn-ea"/>
              <a:cs typeface="+mn-cs"/>
            </a:endParaRPr>
          </a:p>
          <a:p>
            <a:r>
              <a:rPr lang="it-IT" sz="1600" b="1" i="0" kern="1200" dirty="0">
                <a:solidFill>
                  <a:schemeClr val="tx1"/>
                </a:solidFill>
                <a:effectLst/>
                <a:latin typeface="Arial" panose="020B0604020202020204" pitchFamily="34" charset="0"/>
                <a:ea typeface="+mn-ea"/>
                <a:cs typeface="+mn-cs"/>
              </a:rPr>
              <a:t>Con riferimento ai periodi d'imposta per i quali siano stati notificati atti impositivi ancora impugnabili ovvero oggetto di controversie pendenti in ogni stato e grado del giudizio nonché per i periodi d'imposta per i quali non sono decorsi i termini di cui all'</a:t>
            </a:r>
            <a:r>
              <a:rPr lang="it-IT" sz="1600" b="1" i="0" u="sng" kern="1200" dirty="0">
                <a:solidFill>
                  <a:schemeClr val="tx1"/>
                </a:solidFill>
                <a:effectLst/>
                <a:latin typeface="Arial" panose="020B0604020202020204" pitchFamily="34" charset="0"/>
                <a:ea typeface="+mn-ea"/>
                <a:cs typeface="+mn-cs"/>
                <a:hlinkClick r:id="rId3"/>
              </a:rPr>
              <a:t>articolo 43 del decreto del Presidente della Repubblica 29 settembre 1973, n. 600</a:t>
            </a:r>
            <a:r>
              <a:rPr lang="it-IT" sz="1600" b="1" i="0" kern="1200" dirty="0">
                <a:solidFill>
                  <a:schemeClr val="tx1"/>
                </a:solidFill>
                <a:effectLst/>
                <a:latin typeface="Arial" panose="020B0604020202020204" pitchFamily="34" charset="0"/>
                <a:ea typeface="+mn-ea"/>
                <a:cs typeface="+mn-cs"/>
              </a:rPr>
              <a:t>, ai cittadini italiani non iscritti all'AIRE rientrati in Italia entro il 31 dicembre 2019 spettano i benefici fiscali di cui al presente articolo nel testo vigente al 31 dicembre 2018, purché abbiano avuto la residenza in un altro Stato ai sensi di una convenzione contro le doppie imposizioni sui redditi per il periodo di cui al comma 1, lettera a). </a:t>
            </a:r>
          </a:p>
          <a:p>
            <a:endParaRPr lang="it-IT" sz="1600" b="0" i="0" kern="1200" dirty="0">
              <a:solidFill>
                <a:schemeClr val="tx1"/>
              </a:solidFill>
              <a:effectLst/>
              <a:latin typeface="Arial" panose="020B0604020202020204" pitchFamily="34" charset="0"/>
              <a:ea typeface="+mn-ea"/>
              <a:cs typeface="+mn-cs"/>
            </a:endParaRPr>
          </a:p>
          <a:p>
            <a:r>
              <a:rPr lang="it-IT" sz="1600" b="1" i="0" kern="1200" dirty="0">
                <a:solidFill>
                  <a:schemeClr val="tx1"/>
                </a:solidFill>
                <a:effectLst/>
                <a:latin typeface="Arial" panose="020B0604020202020204" pitchFamily="34" charset="0"/>
                <a:ea typeface="+mn-ea"/>
                <a:cs typeface="+mn-cs"/>
              </a:rPr>
              <a:t>Non si fa luogo, in ogni caso, al rimborso delle imposte versate in adempimento spontaneo. </a:t>
            </a:r>
            <a:endParaRPr lang="it-IT" b="1"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4</a:t>
            </a:fld>
            <a:endParaRPr lang="en-US"/>
          </a:p>
        </p:txBody>
      </p:sp>
    </p:spTree>
    <p:extLst>
      <p:ext uri="{BB962C8B-B14F-4D97-AF65-F5344CB8AC3E}">
        <p14:creationId xmlns:p14="http://schemas.microsoft.com/office/powerpoint/2010/main" val="36786440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F1B7D5-1545-E6A6-FF36-57916EEF98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D446BE-9C52-6FAB-454B-C85649F1B327}"/>
              </a:ext>
            </a:extLst>
          </p:cNvPr>
          <p:cNvSpPr>
            <a:spLocks noGrp="1" noRot="1" noChangeAspect="1"/>
          </p:cNvSpPr>
          <p:nvPr>
            <p:ph type="sldImg"/>
          </p:nvPr>
        </p:nvSpPr>
        <p:spPr>
          <a:xfrm>
            <a:off x="458788" y="720725"/>
            <a:ext cx="6397625" cy="3598863"/>
          </a:xfrm>
        </p:spPr>
      </p:sp>
      <p:sp>
        <p:nvSpPr>
          <p:cNvPr id="3" name="Notes Placeholder 2">
            <a:extLst>
              <a:ext uri="{FF2B5EF4-FFF2-40B4-BE49-F238E27FC236}">
                <a16:creationId xmlns:a16="http://schemas.microsoft.com/office/drawing/2014/main" id="{6307E336-F410-CDAB-452D-B60AE6C2C9E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C085C9B1-205F-3775-2C2B-94E0AF582E70}"/>
              </a:ext>
            </a:extLst>
          </p:cNvPr>
          <p:cNvSpPr>
            <a:spLocks noGrp="1"/>
          </p:cNvSpPr>
          <p:nvPr>
            <p:ph type="sldNum" sz="quarter" idx="10"/>
          </p:nvPr>
        </p:nvSpPr>
        <p:spPr>
          <a:xfrm>
            <a:off x="4143375" y="9120188"/>
            <a:ext cx="3170238" cy="481012"/>
          </a:xfrm>
          <a:prstGeom prst="rect">
            <a:avLst/>
          </a:prstGeom>
        </p:spPr>
        <p:txBody>
          <a:bodyPr/>
          <a:lstStyle/>
          <a:p>
            <a:fld id="{B1FEB637-BC42-497E-9119-65CA0380A6EE}" type="slidenum">
              <a:rPr lang="en-GB" smtClean="0"/>
              <a:t>5</a:t>
            </a:fld>
            <a:endParaRPr lang="en-GB"/>
          </a:p>
        </p:txBody>
      </p:sp>
    </p:spTree>
    <p:extLst>
      <p:ext uri="{BB962C8B-B14F-4D97-AF65-F5344CB8AC3E}">
        <p14:creationId xmlns:p14="http://schemas.microsoft.com/office/powerpoint/2010/main" val="3681344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793615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cSld name="End slide">
    <p:spTree>
      <p:nvGrpSpPr>
        <p:cNvPr id="1" name=""/>
        <p:cNvGrpSpPr/>
        <p:nvPr/>
      </p:nvGrpSpPr>
      <p:grpSpPr>
        <a:xfrm>
          <a:off x="0" y="0"/>
          <a:ext cx="0" cy="0"/>
          <a:chOff x="0" y="0"/>
          <a:chExt cx="0" cy="0"/>
        </a:xfrm>
      </p:grpSpPr>
      <p:sp>
        <p:nvSpPr>
          <p:cNvPr id="6" name="Text Placeholder 5"/>
          <p:cNvSpPr>
            <a:spLocks noGrp="1"/>
          </p:cNvSpPr>
          <p:nvPr>
            <p:ph type="body" sz="quarter" idx="13" hasCustomPrompt="1"/>
          </p:nvPr>
        </p:nvSpPr>
        <p:spPr>
          <a:xfrm>
            <a:off x="457200" y="4490319"/>
            <a:ext cx="8566108" cy="2169796"/>
          </a:xfrm>
        </p:spPr>
        <p:txBody>
          <a:bodyPr anchor="b" anchorCtr="0">
            <a:normAutofit/>
          </a:bodyPr>
          <a:lstStyle>
            <a:lvl1pPr>
              <a:lnSpc>
                <a:spcPct val="100000"/>
              </a:lnSpc>
              <a:spcBef>
                <a:spcPts val="200"/>
              </a:spcBef>
              <a:spcAft>
                <a:spcPts val="200"/>
              </a:spcAft>
              <a:defRPr sz="700" b="0"/>
            </a:lvl1pPr>
          </a:lstStyle>
          <a:p>
            <a:pPr lvl="0"/>
            <a:r>
              <a:rPr lang="en-US" dirty="0"/>
              <a:t>Click to add text</a:t>
            </a:r>
          </a:p>
        </p:txBody>
      </p:sp>
      <p:pic>
        <p:nvPicPr>
          <p:cNvPr id="2" name="Picture 1" descr="Deloitte logo">
            <a:extLst>
              <a:ext uri="{FF2B5EF4-FFF2-40B4-BE49-F238E27FC236}">
                <a16:creationId xmlns:a16="http://schemas.microsoft.com/office/drawing/2014/main" id="{1BEBA89D-3AAC-3CB0-C580-EB5B5457368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2692" y="-5466"/>
            <a:ext cx="2779773" cy="1308222"/>
          </a:xfrm>
          <a:prstGeom prst="rect">
            <a:avLst/>
          </a:prstGeom>
        </p:spPr>
      </p:pic>
      <p:pic>
        <p:nvPicPr>
          <p:cNvPr id="3" name="Picture 2">
            <a:extLst>
              <a:ext uri="{FF2B5EF4-FFF2-40B4-BE49-F238E27FC236}">
                <a16:creationId xmlns:a16="http://schemas.microsoft.com/office/drawing/2014/main" id="{203F6F65-0FAE-13C5-4935-4F5D23290CAF}"/>
              </a:ext>
            </a:extLst>
          </p:cNvPr>
          <p:cNvPicPr>
            <a:picLocks noChangeAspect="1"/>
          </p:cNvPicPr>
          <p:nvPr userDrawn="1"/>
        </p:nvPicPr>
        <p:blipFill>
          <a:blip r:embed="rId3"/>
          <a:srcRect/>
          <a:stretch/>
        </p:blipFill>
        <p:spPr>
          <a:xfrm>
            <a:off x="10694852" y="5691784"/>
            <a:ext cx="1198880" cy="1198880"/>
          </a:xfrm>
          <a:prstGeom prst="rect">
            <a:avLst/>
          </a:prstGeom>
        </p:spPr>
      </p:pic>
    </p:spTree>
    <p:extLst>
      <p:ext uri="{BB962C8B-B14F-4D97-AF65-F5344CB8AC3E}">
        <p14:creationId xmlns:p14="http://schemas.microsoft.com/office/powerpoint/2010/main" val="2439514372"/>
      </p:ext>
    </p:extLst>
  </p:cSld>
  <p:clrMapOvr>
    <a:masterClrMapping/>
  </p:clrMapOvr>
  <p:hf hdr="0" dt="0"/>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oleObject" Target="../embeddings/oleObject1.bin"/><Relationship Id="rId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4"/>
            </p:custDataLst>
            <p:extLst>
              <p:ext uri="{D42A27DB-BD31-4B8C-83A1-F6EECF244321}">
                <p14:modId xmlns:p14="http://schemas.microsoft.com/office/powerpoint/2010/main" val="2630452337"/>
              </p:ext>
            </p:extLst>
          </p:nvPr>
        </p:nvGraphicFramePr>
        <p:xfrm>
          <a:off x="2119" y="1591"/>
          <a:ext cx="2116" cy="1587"/>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4" name="Object 3" hidden="1"/>
                      <p:cNvPicPr/>
                      <p:nvPr/>
                    </p:nvPicPr>
                    <p:blipFill>
                      <a:blip r:embed="rId6"/>
                      <a:stretch>
                        <a:fillRect/>
                      </a:stretch>
                    </p:blipFill>
                    <p:spPr>
                      <a:xfrm>
                        <a:off x="2119" y="1591"/>
                        <a:ext cx="2116" cy="1587"/>
                      </a:xfrm>
                      <a:prstGeom prst="rect">
                        <a:avLst/>
                      </a:prstGeom>
                    </p:spPr>
                  </p:pic>
                </p:oleObj>
              </mc:Fallback>
            </mc:AlternateContent>
          </a:graphicData>
        </a:graphic>
      </p:graphicFrame>
      <p:sp>
        <p:nvSpPr>
          <p:cNvPr id="18" name="Copyright"/>
          <p:cNvSpPr txBox="1"/>
          <p:nvPr/>
        </p:nvSpPr>
        <p:spPr>
          <a:xfrm>
            <a:off x="450000" y="6515063"/>
            <a:ext cx="5355168" cy="123111"/>
          </a:xfrm>
          <a:prstGeom prst="rect">
            <a:avLst/>
          </a:prstGeom>
          <a:noFill/>
        </p:spPr>
        <p:txBody>
          <a:bodyPr wrap="square" lIns="0" tIns="0" rIns="0" bIns="0" rtlCol="0">
            <a:spAutoFit/>
          </a:bodyPr>
          <a:lstStyle/>
          <a:p>
            <a:pPr marL="0" indent="0">
              <a:spcBef>
                <a:spcPts val="450"/>
              </a:spcBef>
              <a:buSzPct val="100000"/>
              <a:buFont typeface="Arial"/>
              <a:buNone/>
            </a:pPr>
            <a:r>
              <a:rPr lang="en-US" sz="800" noProof="0">
                <a:solidFill>
                  <a:schemeClr val="tx1"/>
                </a:solidFill>
                <a:highlight>
                  <a:srgbClr val="FFFF00"/>
                </a:highlight>
                <a:latin typeface="Aptos" panose="020B0004020202020204" pitchFamily="34" charset="0"/>
                <a:cs typeface="Calibri" panose="020F0502020204030204" pitchFamily="34" charset="0"/>
              </a:rPr>
              <a:t>© 202X Legal Entity </a:t>
            </a:r>
          </a:p>
        </p:txBody>
      </p:sp>
      <p:sp>
        <p:nvSpPr>
          <p:cNvPr id="3" name="TextBox 2"/>
          <p:cNvSpPr txBox="1"/>
          <p:nvPr/>
        </p:nvSpPr>
        <p:spPr>
          <a:xfrm>
            <a:off x="11426826" y="6519673"/>
            <a:ext cx="307975" cy="123111"/>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800" noProof="0" smtClean="0">
                <a:solidFill>
                  <a:schemeClr val="tx1"/>
                </a:solidFill>
                <a:latin typeface="Aptos" panose="020B0004020202020204" pitchFamily="34" charset="0"/>
                <a:cs typeface="Calibri" panose="020F0502020204030204" pitchFamily="34" charset="0"/>
              </a:rPr>
              <a:pPr marL="0" indent="0" algn="r">
                <a:spcBef>
                  <a:spcPts val="450"/>
                </a:spcBef>
                <a:buSzPct val="100000"/>
                <a:buFont typeface="Arial"/>
                <a:buNone/>
              </a:pPr>
              <a:t>‹#›</a:t>
            </a:fld>
            <a:endParaRPr lang="en-US" sz="800" noProof="0">
              <a:solidFill>
                <a:schemeClr val="tx1"/>
              </a:solidFill>
              <a:latin typeface="Aptos" panose="020B0004020202020204" pitchFamily="34" charset="0"/>
              <a:cs typeface="Calibri" panose="020F0502020204030204" pitchFamily="34" charset="0"/>
            </a:endParaRPr>
          </a:p>
        </p:txBody>
      </p:sp>
    </p:spTree>
    <p:extLst>
      <p:ext uri="{BB962C8B-B14F-4D97-AF65-F5344CB8AC3E}">
        <p14:creationId xmlns:p14="http://schemas.microsoft.com/office/powerpoint/2010/main" val="2293527395"/>
      </p:ext>
    </p:extLst>
  </p:cSld>
  <p:clrMap bg1="lt1" tx1="dk1" bg2="lt2" tx2="dk2" accent1="accent1" accent2="accent2" accent3="accent3" accent4="accent4" accent5="accent5" accent6="accent6" hlink="hlink" folHlink="folHlink"/>
  <p:sldLayoutIdLst>
    <p:sldLayoutId id="2147484127" r:id="rId1"/>
    <p:sldLayoutId id="2147484128" r:id="rId2"/>
  </p:sldLayoutIdLst>
  <p:transition>
    <p:fade/>
  </p:transition>
  <p:hf hdr="0" dt="0"/>
  <p:txStyles>
    <p:titleStyle>
      <a:lvl1pPr algn="l" defTabSz="685800" rtl="0" eaLnBrk="1" latinLnBrk="0" hangingPunct="1">
        <a:spcBef>
          <a:spcPct val="0"/>
        </a:spcBef>
        <a:buNone/>
        <a:defRPr lang="en-US" sz="2400" b="0" kern="1200" noProof="0" dirty="0">
          <a:solidFill>
            <a:schemeClr val="bg1">
              <a:lumMod val="50000"/>
            </a:schemeClr>
          </a:solidFill>
          <a:latin typeface="Aptos" panose="020B0004020202020204" pitchFamily="34" charset="0"/>
          <a:ea typeface="+mn-ea"/>
          <a:cs typeface="Open Sans" panose="020B0606030504020204" pitchFamily="34" charset="0"/>
        </a:defRPr>
      </a:lvl1pPr>
    </p:titleStyle>
    <p:bodyStyle>
      <a:lvl1pPr marL="0" indent="0" algn="l" defTabSz="685800" rtl="0" eaLnBrk="1" latinLnBrk="0" hangingPunct="1">
        <a:lnSpc>
          <a:spcPct val="100000"/>
        </a:lnSpc>
        <a:spcBef>
          <a:spcPts val="200"/>
        </a:spcBef>
        <a:spcAft>
          <a:spcPts val="200"/>
        </a:spcAft>
        <a:buSzPct val="100000"/>
        <a:buFontTx/>
        <a:buNone/>
        <a:defRPr sz="1200" b="0" kern="1200">
          <a:solidFill>
            <a:schemeClr val="tx1"/>
          </a:solidFill>
          <a:latin typeface="Aptos" panose="020B0004020202020204" pitchFamily="34" charset="0"/>
          <a:ea typeface="+mn-ea"/>
          <a:cs typeface="Calibri Light" panose="020F0302020204030204" pitchFamily="34" charset="0"/>
        </a:defRPr>
      </a:lvl1pPr>
      <a:lvl2pPr marL="179388" indent="-179388" algn="l" defTabSz="685800" rtl="0" eaLnBrk="1" latinLnBrk="0" hangingPunct="1">
        <a:lnSpc>
          <a:spcPct val="100000"/>
        </a:lnSpc>
        <a:spcBef>
          <a:spcPts val="200"/>
        </a:spcBef>
        <a:spcAft>
          <a:spcPts val="200"/>
        </a:spcAft>
        <a:buClrTx/>
        <a:buSzPct val="100000"/>
        <a:buFont typeface="Arial" panose="020B0604020202020204" pitchFamily="34" charset="0"/>
        <a:buChar char="•"/>
        <a:defRPr lang="en-US" sz="1200" b="0" kern="1200" dirty="0" smtClean="0">
          <a:solidFill>
            <a:schemeClr val="tx1"/>
          </a:solidFill>
          <a:latin typeface="Aptos" panose="020B0004020202020204" pitchFamily="34" charset="0"/>
          <a:ea typeface="+mn-ea"/>
          <a:cs typeface="Calibri Light" panose="020F0302020204030204" pitchFamily="34" charset="0"/>
        </a:defRPr>
      </a:lvl2pPr>
      <a:lvl3pPr marL="360363" indent="-180975" algn="l" defTabSz="685800" rtl="0" eaLnBrk="1" latinLnBrk="0" hangingPunct="1">
        <a:lnSpc>
          <a:spcPct val="100000"/>
        </a:lnSpc>
        <a:spcBef>
          <a:spcPts val="200"/>
        </a:spcBef>
        <a:spcAft>
          <a:spcPts val="200"/>
        </a:spcAft>
        <a:buClrTx/>
        <a:buSzPct val="100000"/>
        <a:buFont typeface="Arial" panose="020B0604020202020204" pitchFamily="34" charset="0"/>
        <a:buChar char="−"/>
        <a:defRPr lang="en-US" sz="1200" b="0" kern="1200" dirty="0" smtClean="0">
          <a:solidFill>
            <a:schemeClr val="tx1"/>
          </a:solidFill>
          <a:latin typeface="Aptos" panose="020B0004020202020204" pitchFamily="34" charset="0"/>
          <a:ea typeface="+mn-ea"/>
          <a:cs typeface="Calibri Light" panose="020F0302020204030204" pitchFamily="34" charset="0"/>
        </a:defRPr>
      </a:lvl3pPr>
      <a:lvl4pPr marL="538163" indent="-177800" algn="l" defTabSz="685800" rtl="0" eaLnBrk="1" latinLnBrk="0" hangingPunct="1">
        <a:lnSpc>
          <a:spcPct val="100000"/>
        </a:lnSpc>
        <a:spcBef>
          <a:spcPts val="200"/>
        </a:spcBef>
        <a:spcAft>
          <a:spcPts val="200"/>
        </a:spcAft>
        <a:buClrTx/>
        <a:buSzPct val="100000"/>
        <a:buFont typeface="Arial" panose="020B0604020202020204" pitchFamily="34" charset="0"/>
        <a:buChar char="◦"/>
        <a:defRPr lang="en-US" sz="1200" b="0" kern="1200" baseline="0" dirty="0" smtClean="0">
          <a:solidFill>
            <a:schemeClr val="tx1"/>
          </a:solidFill>
          <a:latin typeface="Aptos" panose="020B0004020202020204" pitchFamily="34" charset="0"/>
          <a:ea typeface="+mn-ea"/>
          <a:cs typeface="Calibri Light" panose="020F0302020204030204" pitchFamily="34" charset="0"/>
        </a:defRPr>
      </a:lvl4pPr>
      <a:lvl5pPr marL="717550" indent="-179388" algn="l" defTabSz="598885" rtl="0" eaLnBrk="1" latinLnBrk="0" hangingPunct="1">
        <a:lnSpc>
          <a:spcPct val="100000"/>
        </a:lnSpc>
        <a:spcBef>
          <a:spcPts val="200"/>
        </a:spcBef>
        <a:spcAft>
          <a:spcPts val="200"/>
        </a:spcAft>
        <a:buClrTx/>
        <a:buSzPct val="100000"/>
        <a:buFont typeface="Arial" panose="020B0604020202020204" pitchFamily="34" charset="0"/>
        <a:buChar char="−"/>
        <a:tabLst/>
        <a:defRPr lang="en-US" sz="1200" b="0" kern="1200" baseline="0" dirty="0" smtClean="0">
          <a:solidFill>
            <a:schemeClr val="tx1"/>
          </a:solidFill>
          <a:latin typeface="Aptos" panose="020B0004020202020204" pitchFamily="34" charset="0"/>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85" orient="horz" pos="4008" userDrawn="1">
          <p15:clr>
            <a:srgbClr val="F26B43"/>
          </p15:clr>
        </p15:guide>
        <p15:guide id="87" orient="horz" pos="4104" userDrawn="1">
          <p15:clr>
            <a:srgbClr val="F26B43"/>
          </p15:clr>
        </p15:guide>
        <p15:guide id="88" orient="horz" pos="1080" userDrawn="1">
          <p15:clr>
            <a:srgbClr val="F26B43"/>
          </p15:clr>
        </p15:guide>
        <p15:guide id="90" pos="3840" userDrawn="1">
          <p15:clr>
            <a:srgbClr val="F26B43"/>
          </p15:clr>
        </p15:guide>
        <p15:guide id="93" pos="3744" userDrawn="1">
          <p15:clr>
            <a:srgbClr val="F26B43"/>
          </p15:clr>
        </p15:guide>
        <p15:guide id="94" pos="7392" userDrawn="1">
          <p15:clr>
            <a:srgbClr val="F26B43"/>
          </p15:clr>
        </p15:guide>
        <p15:guide id="95" pos="3936" userDrawn="1">
          <p15:clr>
            <a:srgbClr val="F26B43"/>
          </p15:clr>
        </p15:guide>
        <p15:guide id="96" orient="horz" pos="216" userDrawn="1">
          <p15:clr>
            <a:srgbClr val="F26B43"/>
          </p15:clr>
        </p15:guide>
        <p15:guide id="97" orient="horz" pos="432" userDrawn="1">
          <p15:clr>
            <a:srgbClr val="F26B43"/>
          </p15:clr>
        </p15:guide>
        <p15:guide id="98" pos="26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ustomXml" Target="../../customXml/item9.xml"/><Relationship Id="rId1" Type="http://schemas.openxmlformats.org/officeDocument/2006/relationships/customXml" Target="../../customXml/item8.xml"/><Relationship Id="rId5" Type="http://schemas.openxmlformats.org/officeDocument/2006/relationships/hyperlink" Target="http://www.deloitte.com/about" TargetMode="External"/><Relationship Id="rId4"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png"/>
          <p:cNvPicPr>
            <a:picLocks noChangeAspect="1"/>
          </p:cNvPicPr>
          <p:nvPr/>
        </p:nvPicPr>
        <p:blipFill>
          <a:blip r:embed="rId2"/>
          <a:stretch>
            <a:fillRect/>
          </a:stretch>
        </p:blipFill>
        <p:spPr>
          <a:xfrm>
            <a:off x="0" y="0"/>
            <a:ext cx="12182601" cy="6858000"/>
          </a:xfrm>
          <a:prstGeom prst="rect">
            <a:avLst/>
          </a:prstGeom>
        </p:spPr>
      </p:pic>
      <p:pic>
        <p:nvPicPr>
          <p:cNvPr id="3" name="Picture 2" descr="image.png"/>
          <p:cNvPicPr>
            <a:picLocks noChangeAspect="1"/>
          </p:cNvPicPr>
          <p:nvPr/>
        </p:nvPicPr>
        <p:blipFill>
          <a:blip r:embed="rId3"/>
          <a:stretch>
            <a:fillRect/>
          </a:stretch>
        </p:blipFill>
        <p:spPr>
          <a:xfrm>
            <a:off x="115827" y="137786"/>
            <a:ext cx="2779773" cy="1308221"/>
          </a:xfrm>
          <a:prstGeom prst="rect">
            <a:avLst/>
          </a:prstGeom>
        </p:spPr>
      </p:pic>
      <p:pic>
        <p:nvPicPr>
          <p:cNvPr id="4" name="Picture 3" descr="image.png"/>
          <p:cNvPicPr>
            <a:picLocks noChangeAspect="1"/>
          </p:cNvPicPr>
          <p:nvPr/>
        </p:nvPicPr>
        <p:blipFill>
          <a:blip r:embed="rId4"/>
          <a:stretch>
            <a:fillRect/>
          </a:stretch>
        </p:blipFill>
        <p:spPr>
          <a:xfrm>
            <a:off x="5179600" y="137786"/>
            <a:ext cx="6400800" cy="6400800"/>
          </a:xfrm>
          <a:prstGeom prst="rect">
            <a:avLst/>
          </a:prstGeom>
        </p:spPr>
      </p:pic>
      <p:sp>
        <p:nvSpPr>
          <p:cNvPr id="5" name="Text Placeholder 2" descr="A clear, concise title (under 10 words) that captures the main topic of the deck.">
            <a:extLst>
              <a:ext uri="{FF2B5EF4-FFF2-40B4-BE49-F238E27FC236}">
                <a16:creationId xmlns:a16="http://schemas.microsoft.com/office/drawing/2014/main" id="{0F9BEB70-BE2D-13A3-F755-D09E1E00CA31}"/>
              </a:ext>
            </a:extLst>
          </p:cNvPr>
          <p:cNvSpPr txBox="1">
            <a:spLocks/>
          </p:cNvSpPr>
          <p:nvPr/>
        </p:nvSpPr>
        <p:spPr>
          <a:xfrm>
            <a:off x="328796" y="3063711"/>
            <a:ext cx="4412885" cy="332247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t-IT" sz="4000" dirty="0">
              <a:latin typeface="Aptos"/>
            </a:endParaRPr>
          </a:p>
          <a:p>
            <a:pPr marL="0" indent="0">
              <a:buNone/>
            </a:pPr>
            <a:endParaRPr lang="it-IT" sz="1200" dirty="0">
              <a:latin typeface="Aptos"/>
            </a:endParaRPr>
          </a:p>
          <a:p>
            <a:pPr marL="0" indent="0">
              <a:buNone/>
            </a:pPr>
            <a:endParaRPr lang="it-IT" sz="2700" dirty="0">
              <a:latin typeface="Aptos"/>
            </a:endParaRPr>
          </a:p>
          <a:p>
            <a:pPr marL="0" indent="0">
              <a:buNone/>
            </a:pPr>
            <a:r>
              <a:rPr lang="it-IT" sz="2700" b="1" dirty="0">
                <a:latin typeface="Aptos"/>
              </a:rPr>
              <a:t>REGIME IMPATRIATI</a:t>
            </a:r>
          </a:p>
          <a:p>
            <a:pPr marL="0" indent="0">
              <a:buNone/>
            </a:pPr>
            <a:r>
              <a:rPr lang="it-IT" sz="1900" dirty="0"/>
              <a:t>Novità normative, chiarimenti di prassi e orientamenti giurisprudenziali</a:t>
            </a:r>
            <a:endParaRPr lang="en-US" sz="1900" dirty="0">
              <a:latin typeface="Aptos"/>
            </a:endParaRPr>
          </a:p>
        </p:txBody>
      </p:sp>
    </p:spTree>
    <p:extLst>
      <p:ext uri="{BB962C8B-B14F-4D97-AF65-F5344CB8AC3E}">
        <p14:creationId xmlns:p14="http://schemas.microsoft.com/office/powerpoint/2010/main" val="20017617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DBA8880F-1382-F3AA-FF45-B76D1D74EA36}"/>
              </a:ext>
            </a:extLst>
          </p:cNvPr>
          <p:cNvSpPr/>
          <p:nvPr/>
        </p:nvSpPr>
        <p:spPr bwMode="gray">
          <a:xfrm>
            <a:off x="4857750" y="1885950"/>
            <a:ext cx="7124694" cy="4324351"/>
          </a:xfrm>
          <a:prstGeom prst="roundRect">
            <a:avLst/>
          </a:prstGeom>
          <a:solidFill>
            <a:schemeClr val="bg1">
              <a:lumMod val="95000"/>
            </a:scheme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it-IT" sz="1600" b="1" dirty="0">
              <a:solidFill>
                <a:schemeClr val="bg1"/>
              </a:solidFill>
            </a:endParaRPr>
          </a:p>
        </p:txBody>
      </p:sp>
      <p:sp>
        <p:nvSpPr>
          <p:cNvPr id="16" name="Text Placeholder 5" descr="Subtitle for the third section (top-left):&#10;        - Must be in capital letters&#10;        - Should be 1-2 words&#10;        - Must be in **bold** markdown format&#10;        - Should clearly describe the first component&#10;        - Examples: &quot;**MAIN TASKS**&quot;, &quot;**KEY ACTIVITIES**&quot;">
            <a:extLst>
              <a:ext uri="{FF2B5EF4-FFF2-40B4-BE49-F238E27FC236}">
                <a16:creationId xmlns:a16="http://schemas.microsoft.com/office/drawing/2014/main" id="{2DCE37C9-9DC5-A552-3356-0854512E5E81}"/>
              </a:ext>
            </a:extLst>
          </p:cNvPr>
          <p:cNvSpPr txBox="1">
            <a:spLocks/>
          </p:cNvSpPr>
          <p:nvPr/>
        </p:nvSpPr>
        <p:spPr>
          <a:xfrm>
            <a:off x="990669" y="5046455"/>
            <a:ext cx="10168511" cy="355750"/>
          </a:xfrm>
          <a:prstGeom prst="rect">
            <a:avLst/>
          </a:prstGeom>
          <a:noFill/>
          <a:ln/>
        </p:spPr>
        <p:txBody>
          <a:bodyPr vert="horz" lIns="0" tIns="0" rIns="0" bIns="0" rtlCol="0" anchor="ctr">
            <a:normAutofit/>
          </a:bodyPr>
          <a:lstStyle>
            <a:lvl1pPr indent="0" algn="r">
              <a:spcBef>
                <a:spcPts val="0"/>
              </a:spcBef>
              <a:spcAft>
                <a:spcPts val="1000"/>
              </a:spcAft>
              <a:buSzPct val="100000"/>
              <a:buFont typeface="Arial" panose="020B0604020202020204" pitchFamily="34" charset="0"/>
              <a:buNone/>
              <a:defRPr sz="1400" b="1">
                <a:solidFill>
                  <a:srgbClr val="86BC25"/>
                </a:solidFill>
                <a:latin typeface="Open Sans" panose="020B0606030504020204" pitchFamily="34" charset="0"/>
                <a:cs typeface="Open Sans" panose="020B0606030504020204" pitchFamily="34" charset="0"/>
              </a:defRPr>
            </a:lvl1pPr>
            <a:lvl2pPr marL="0" indent="0">
              <a:spcBef>
                <a:spcPts val="0"/>
              </a:spcBef>
              <a:spcAft>
                <a:spcPts val="1000"/>
              </a:spcAft>
              <a:buClrTx/>
              <a:buSzPct val="100000"/>
              <a:buFont typeface="Arial"/>
              <a:buNone/>
              <a:defRPr lang="en-US" sz="1300" b="1" dirty="0" smtClean="0">
                <a:latin typeface="Open Sans" panose="020B0606030504020204" pitchFamily="34" charset="0"/>
                <a:cs typeface="Open Sans" panose="020B0606030504020204" pitchFamily="34" charset="0"/>
              </a:defRPr>
            </a:lvl2pPr>
            <a:lvl3pPr marL="176400" indent="-176400">
              <a:spcBef>
                <a:spcPts val="0"/>
              </a:spcBef>
              <a:spcAft>
                <a:spcPts val="1000"/>
              </a:spcAft>
              <a:buClrTx/>
              <a:buSzPct val="100000"/>
              <a:buFont typeface="Arial" panose="020B0604020202020204" pitchFamily="34" charset="0"/>
              <a:buChar char="•"/>
              <a:defRPr lang="en-US" sz="1300" dirty="0" smtClean="0">
                <a:latin typeface="Open Sans" panose="020B0606030504020204" pitchFamily="34" charset="0"/>
                <a:cs typeface="Open Sans" panose="020B0606030504020204" pitchFamily="34" charset="0"/>
              </a:defRPr>
            </a:lvl3pPr>
            <a:lvl4pPr marL="356400" indent="-176400">
              <a:spcBef>
                <a:spcPts val="0"/>
              </a:spcBef>
              <a:spcAft>
                <a:spcPts val="1000"/>
              </a:spcAft>
              <a:buClrTx/>
              <a:buSzPct val="100000"/>
              <a:buFont typeface="Verdana" panose="020B0604030504040204" pitchFamily="34" charset="0"/>
              <a:buChar char="−"/>
              <a:defRPr lang="en-US" sz="1300" baseline="0" dirty="0" smtClean="0">
                <a:latin typeface="Open Sans" panose="020B0606030504020204" pitchFamily="34" charset="0"/>
                <a:cs typeface="Open Sans" panose="020B0606030504020204" pitchFamily="34" charset="0"/>
              </a:defRPr>
            </a:lvl4pPr>
            <a:lvl5pPr marL="532800" indent="-176400" defTabSz="798513">
              <a:spcBef>
                <a:spcPts val="0"/>
              </a:spcBef>
              <a:spcAft>
                <a:spcPts val="1000"/>
              </a:spcAft>
              <a:buClrTx/>
              <a:buSzPct val="100000"/>
              <a:buFont typeface="Verdana" panose="020B0604030504040204" pitchFamily="34" charset="0"/>
              <a:buChar char="−"/>
              <a:tabLst/>
              <a:defRPr lang="en-US" sz="1300" baseline="0" dirty="0" smtClean="0">
                <a:latin typeface="Open Sans" panose="020B0606030504020204" pitchFamily="34" charset="0"/>
                <a:cs typeface="Open Sans" panose="020B0606030504020204" pitchFamily="34" charset="0"/>
              </a:defRPr>
            </a:lvl5pPr>
            <a:lvl6pPr marL="532800" indent="-176400">
              <a:spcBef>
                <a:spcPts val="0"/>
              </a:spcBef>
              <a:spcAft>
                <a:spcPts val="1000"/>
              </a:spcAft>
              <a:buFont typeface="Verdana" panose="020B0604030504040204" pitchFamily="34" charset="0"/>
              <a:buChar char="−"/>
              <a:defRPr sz="1200" baseline="0"/>
            </a:lvl6pPr>
            <a:lvl7pPr marL="532800" indent="-176400">
              <a:spcBef>
                <a:spcPts val="0"/>
              </a:spcBef>
              <a:spcAft>
                <a:spcPts val="1000"/>
              </a:spcAft>
              <a:buFont typeface="Verdana" panose="020B0604030504040204" pitchFamily="34" charset="0"/>
              <a:buChar char="−"/>
              <a:defRPr sz="1200"/>
            </a:lvl7pPr>
            <a:lvl8pPr marL="532800" indent="-176400">
              <a:spcBef>
                <a:spcPts val="0"/>
              </a:spcBef>
              <a:spcAft>
                <a:spcPts val="1000"/>
              </a:spcAft>
              <a:buFont typeface="Verdana" panose="020B0604030504040204" pitchFamily="34" charset="0"/>
              <a:buChar char="−"/>
              <a:defRPr sz="1200" baseline="0"/>
            </a:lvl8pPr>
            <a:lvl9pPr marL="532800" indent="-176400">
              <a:spcBef>
                <a:spcPts val="0"/>
              </a:spcBef>
              <a:spcAft>
                <a:spcPts val="1000"/>
              </a:spcAft>
              <a:buFont typeface="Verdana" panose="020B0604030504040204" pitchFamily="34" charset="0"/>
              <a:buChar char="−"/>
              <a:defRPr sz="1200" baseline="0"/>
            </a:lvl9pPr>
          </a:lstStyle>
          <a:p>
            <a:pPr algn="ctr"/>
            <a:endParaRPr sz="1800" b="1" dirty="0">
              <a:solidFill>
                <a:srgbClr val="26890D"/>
              </a:solidFill>
              <a:latin typeface="Aptos"/>
            </a:endParaRPr>
          </a:p>
        </p:txBody>
      </p:sp>
      <p:sp>
        <p:nvSpPr>
          <p:cNvPr id="17" name="Rectangle 16">
            <a:extLst>
              <a:ext uri="{FF2B5EF4-FFF2-40B4-BE49-F238E27FC236}">
                <a16:creationId xmlns:a16="http://schemas.microsoft.com/office/drawing/2014/main" id="{33C93C75-5779-41DD-F1F0-19DA17D70201}"/>
              </a:ext>
            </a:extLst>
          </p:cNvPr>
          <p:cNvSpPr/>
          <p:nvPr/>
        </p:nvSpPr>
        <p:spPr bwMode="gray">
          <a:xfrm>
            <a:off x="441049" y="1787963"/>
            <a:ext cx="4000539" cy="4422338"/>
          </a:xfrm>
          <a:prstGeom prst="rect">
            <a:avLst/>
          </a:prstGeom>
          <a:solidFill>
            <a:srgbClr val="F2F5E3"/>
          </a:solidFill>
          <a:ln w="19050" algn="ctr">
            <a:noFill/>
            <a:miter lim="800000"/>
            <a:headEnd/>
            <a:tailEnd/>
          </a:ln>
        </p:spPr>
        <p:txBody>
          <a:bodyPr wrap="square" lIns="88900" tIns="88900" rIns="88900" bIns="88900" rtlCol="0" anchor="t"/>
          <a:lstStyle/>
          <a:p>
            <a:pPr algn="ctr">
              <a:lnSpc>
                <a:spcPct val="106000"/>
              </a:lnSpc>
              <a:buFont typeface="Wingdings 2" pitchFamily="18" charset="2"/>
              <a:buNone/>
            </a:pPr>
            <a:endParaRPr lang="it-IT" sz="1200" b="1">
              <a:solidFill>
                <a:schemeClr val="tx1"/>
              </a:solidFill>
              <a:latin typeface="Aptos" panose="020B0004020202020204" pitchFamily="34" charset="0"/>
              <a:ea typeface="Open Sans" panose="020B0606030504020204" pitchFamily="34" charset="0"/>
              <a:cs typeface="Open Sans" panose="020B0606030504020204" pitchFamily="34" charset="0"/>
            </a:endParaRPr>
          </a:p>
        </p:txBody>
      </p:sp>
      <p:cxnSp>
        <p:nvCxnSpPr>
          <p:cNvPr id="18" name="Straight Connector 17">
            <a:extLst>
              <a:ext uri="{FF2B5EF4-FFF2-40B4-BE49-F238E27FC236}">
                <a16:creationId xmlns:a16="http://schemas.microsoft.com/office/drawing/2014/main" id="{D761E237-8332-FF7B-595C-1EC20CCBA279}"/>
              </a:ext>
            </a:extLst>
          </p:cNvPr>
          <p:cNvCxnSpPr>
            <a:cxnSpLocks/>
          </p:cNvCxnSpPr>
          <p:nvPr/>
        </p:nvCxnSpPr>
        <p:spPr>
          <a:xfrm>
            <a:off x="4751129" y="2278694"/>
            <a:ext cx="0" cy="3318623"/>
          </a:xfrm>
          <a:prstGeom prst="line">
            <a:avLst/>
          </a:prstGeom>
          <a:ln w="19050">
            <a:solidFill>
              <a:srgbClr val="0DF200"/>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9" name="Content Placeholder 2" descr="Text content for first section:&#10;        - Must be a paragraph between 60-100 words&#10;        - Must highlight key concepts in **bold** (2-3 terms maximum)&#10;        - Must be complete, clear, and impactful&#10;        - Can use list or bullet points to be more concise">
            <a:extLst>
              <a:ext uri="{FF2B5EF4-FFF2-40B4-BE49-F238E27FC236}">
                <a16:creationId xmlns:a16="http://schemas.microsoft.com/office/drawing/2014/main" id="{C6C263F5-7817-C7F7-158E-9B5CE12D73F6}"/>
              </a:ext>
            </a:extLst>
          </p:cNvPr>
          <p:cNvSpPr txBox="1">
            <a:spLocks/>
          </p:cNvSpPr>
          <p:nvPr/>
        </p:nvSpPr>
        <p:spPr>
          <a:xfrm>
            <a:off x="619238" y="1787962"/>
            <a:ext cx="3681818" cy="4269937"/>
          </a:xfrm>
          <a:prstGeom prst="rect">
            <a:avLst/>
          </a:prstGeom>
          <a:ln/>
        </p:spPr>
        <p:txBody>
          <a:bodyPr anchor="ctr">
            <a:norm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Open Sans" panose="020B0606030504020204" pitchFamily="34" charset="0"/>
                <a:ea typeface="+mn-ea"/>
                <a:cs typeface="Open Sans" panose="020B060603050402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Open Sans" panose="020B0606030504020204" pitchFamily="34" charset="0"/>
                <a:ea typeface="+mn-ea"/>
                <a:cs typeface="Open Sans" panose="020B060603050402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Open Sans" panose="020B0606030504020204" pitchFamily="34" charset="0"/>
                <a:ea typeface="+mn-ea"/>
                <a:cs typeface="Open Sans" panose="020B060603050402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Open Sans" panose="020B0606030504020204" pitchFamily="34" charset="0"/>
                <a:ea typeface="+mn-ea"/>
                <a:cs typeface="Open Sans" panose="020B060603050402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Open Sans" panose="020B0606030504020204" pitchFamily="34" charset="0"/>
                <a:ea typeface="+mn-ea"/>
                <a:cs typeface="Open Sans" panose="020B060603050402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it-IT" sz="1200" dirty="0">
                <a:latin typeface="Aptos"/>
              </a:rPr>
              <a:t>L’art. 5 del D.lgs. N. 203/2023 ha introdotto, a decorrere dal 2024, il cd. nuovo regime impatriati, disponendo la contestuale abrogazione del previgente regime impatriati di cui all’art. 16 del D.lgs. n. 147/2015 che, ciò nonostante, è interessato da un periodo di ultra vigenza per chi già ne risultava beneficiario al 31.12.2023, che potrà continuare ad applicarlo sino alla naturale scadenza.</a:t>
            </a:r>
          </a:p>
          <a:p>
            <a:r>
              <a:rPr lang="it-IT" sz="1200" dirty="0">
                <a:latin typeface="Aptos"/>
              </a:rPr>
              <a:t>In tale contesto, l'art. 1, comma 154, L. 232/2016 continuava a prevedere l'incompatibilità del regime neo-residenti ex art. 24-bis TUIR solo con il vecchio regime impatriati di cui all’abrogato art. 16, mentre nulla veniva previsto in relazione al nuovo regime impatriati in vigore dal 2024.</a:t>
            </a:r>
          </a:p>
          <a:p>
            <a:r>
              <a:rPr lang="it-IT" sz="1200" dirty="0">
                <a:latin typeface="Aptos"/>
              </a:rPr>
              <a:t>La cumulabilità tra i due regimi era stata anche confermata dall’Agenzia delle Entrate in una Risposta ad Interpello (non pubblicata) del 19 dicembre 2025.</a:t>
            </a:r>
          </a:p>
        </p:txBody>
      </p:sp>
      <p:sp>
        <p:nvSpPr>
          <p:cNvPr id="20" name="Content Placeholder 2" descr="Text content for second section:&#10;        - Must be a paragraph between 150-180 words.&#10;        - Must highlight key concepts in **bold** (4-5 terms maximum)&#10;        - Must be complete, clear, and impactful&#10;        - Can use a numbered list to explain the contents in more details&#10;       - As the box is pretty big, use new lines and paragraphs to fill the entire space. You can add a good quantity of content here, so let's use this space well.">
            <a:extLst>
              <a:ext uri="{FF2B5EF4-FFF2-40B4-BE49-F238E27FC236}">
                <a16:creationId xmlns:a16="http://schemas.microsoft.com/office/drawing/2014/main" id="{625D71BE-EB42-9327-5D0E-95459D5939B2}"/>
              </a:ext>
            </a:extLst>
          </p:cNvPr>
          <p:cNvSpPr txBox="1">
            <a:spLocks/>
          </p:cNvSpPr>
          <p:nvPr/>
        </p:nvSpPr>
        <p:spPr>
          <a:xfrm>
            <a:off x="4991208" y="1836240"/>
            <a:ext cx="6875617" cy="3422355"/>
          </a:xfrm>
          <a:prstGeom prst="rect">
            <a:avLst/>
          </a:prstGeom>
          <a:ln/>
        </p:spPr>
        <p:txBody>
          <a:bodyPr vert="horz" lIns="0" tIns="0" rIns="0" bIns="0" rtlCol="0">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Open Sans" panose="020B0606030504020204" pitchFamily="34" charset="0"/>
                <a:ea typeface="+mn-ea"/>
                <a:cs typeface="Open Sans" panose="020B060603050402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a:solidFill>
                  <a:schemeClr val="tx1"/>
                </a:solidFill>
                <a:latin typeface="Open Sans" panose="020B0606030504020204" pitchFamily="34" charset="0"/>
                <a:ea typeface="+mn-ea"/>
                <a:cs typeface="Open Sans" panose="020B060603050402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a:solidFill>
                  <a:schemeClr val="tx1"/>
                </a:solidFill>
                <a:latin typeface="Open Sans" panose="020B0606030504020204" pitchFamily="34" charset="0"/>
                <a:ea typeface="+mn-ea"/>
                <a:cs typeface="Open Sans" panose="020B060603050402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a:solidFill>
                  <a:schemeClr val="tx1"/>
                </a:solidFill>
                <a:latin typeface="Open Sans" panose="020B0606030504020204" pitchFamily="34" charset="0"/>
                <a:ea typeface="+mn-ea"/>
                <a:cs typeface="Open Sans" panose="020B060603050402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a:solidFill>
                  <a:schemeClr val="tx1"/>
                </a:solidFill>
                <a:latin typeface="Open Sans" panose="020B0606030504020204" pitchFamily="34" charset="0"/>
                <a:ea typeface="+mn-ea"/>
                <a:cs typeface="Open Sans" panose="020B060603050402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endParaRPr lang="it-IT" sz="1200" b="1" dirty="0">
              <a:latin typeface="Aptos"/>
            </a:endParaRPr>
          </a:p>
          <a:p>
            <a:endParaRPr lang="it-IT" sz="1200" b="1" dirty="0">
              <a:latin typeface="Aptos"/>
            </a:endParaRPr>
          </a:p>
          <a:p>
            <a:r>
              <a:rPr lang="it-IT" sz="1200" b="1" dirty="0">
                <a:latin typeface="Aptos"/>
              </a:rPr>
              <a:t>Novità introdotta</a:t>
            </a:r>
          </a:p>
          <a:p>
            <a:r>
              <a:rPr lang="it-IT" sz="1200" dirty="0">
                <a:latin typeface="Aptos"/>
              </a:rPr>
              <a:t>L’art. 2 DL 38/2026 aggiorna l’art. 1, comma 154, L. 232/2016, inserendo il riferimento al nuovo regime impatriati ex art. 5 </a:t>
            </a:r>
            <a:r>
              <a:rPr lang="it-IT" sz="1200" dirty="0" err="1">
                <a:latin typeface="Aptos"/>
              </a:rPr>
              <a:t>D.Lgs.</a:t>
            </a:r>
            <a:r>
              <a:rPr lang="it-IT" sz="1200" dirty="0">
                <a:latin typeface="Aptos"/>
              </a:rPr>
              <a:t> 209/2023. </a:t>
            </a:r>
          </a:p>
          <a:p>
            <a:r>
              <a:rPr lang="it-IT" sz="1200" dirty="0">
                <a:latin typeface="Aptos"/>
              </a:rPr>
              <a:t>Per i soggetti che trasferiscono la residenza fiscale in Italia dal periodo d’imposta 2027, il regime neo-residenti non sarà quindi cumulabile con il nuovo regime impatriati.</a:t>
            </a:r>
          </a:p>
          <a:p>
            <a:r>
              <a:rPr lang="it-IT" sz="1200" b="1" dirty="0">
                <a:latin typeface="Aptos"/>
              </a:rPr>
              <a:t>Decorrenza / finestra transitoria</a:t>
            </a:r>
          </a:p>
          <a:p>
            <a:r>
              <a:rPr lang="it-IT" sz="1200" dirty="0">
                <a:latin typeface="Aptos"/>
              </a:rPr>
              <a:t>La nuova preclusione opera per i soggetti che trasferiscono la residenza fiscale in Italia dal periodo d’imposta 2027.</a:t>
            </a:r>
          </a:p>
          <a:p>
            <a:r>
              <a:rPr lang="it-IT" sz="1200" dirty="0">
                <a:latin typeface="Aptos"/>
              </a:rPr>
              <a:t> Per i trasferimenti effettuati nel periodo 2024-2026, il cumulo resta astrattamente valutabile, al ricorrere dei requisiti di entrambi i regimi. </a:t>
            </a:r>
          </a:p>
        </p:txBody>
      </p:sp>
      <p:sp>
        <p:nvSpPr>
          <p:cNvPr id="22" name="Text Placeholder 5" descr="Subtitle for the second section (top-right):&#10;        - Must be in capital letters&#10;        - Should be 1-2 words&#10;        - Must be in **bold** markdown format&#10;        - Should clearly describe the first component&#10;        - Examples: &quot;**OBJECTIVES**&quot;, &quot;**MAIN GOALS**&quot;, &quot;**PURPOSE**&quot;">
            <a:extLst>
              <a:ext uri="{FF2B5EF4-FFF2-40B4-BE49-F238E27FC236}">
                <a16:creationId xmlns:a16="http://schemas.microsoft.com/office/drawing/2014/main" id="{1C82F69F-6DE8-82CF-6E5A-FDFF6C729FC0}"/>
              </a:ext>
            </a:extLst>
          </p:cNvPr>
          <p:cNvSpPr txBox="1">
            <a:spLocks/>
          </p:cNvSpPr>
          <p:nvPr/>
        </p:nvSpPr>
        <p:spPr>
          <a:xfrm>
            <a:off x="6846746" y="1442931"/>
            <a:ext cx="3164540" cy="690062"/>
          </a:xfrm>
          <a:prstGeom prst="rect">
            <a:avLst/>
          </a:prstGeom>
          <a:solidFill>
            <a:schemeClr val="bg1"/>
          </a:solidFill>
          <a:ln>
            <a:solidFill>
              <a:schemeClr val="tx1"/>
            </a:solidFill>
            <a:prstDash val="lgDashDot"/>
          </a:ln>
        </p:spPr>
        <p:txBody>
          <a:bodyPr vert="horz" lIns="0" tIns="288000" rIns="0" bIns="0" rtlCol="0" anchor="ctr">
            <a:normAutofit/>
          </a:bodyPr>
          <a:lstStyle>
            <a:lvl1pPr indent="0" algn="r">
              <a:spcBef>
                <a:spcPts val="0"/>
              </a:spcBef>
              <a:spcAft>
                <a:spcPts val="1000"/>
              </a:spcAft>
              <a:buSzPct val="100000"/>
              <a:buFont typeface="Arial" panose="020B0604020202020204" pitchFamily="34" charset="0"/>
              <a:buNone/>
              <a:defRPr sz="1400" b="1">
                <a:solidFill>
                  <a:srgbClr val="86BC25"/>
                </a:solidFill>
                <a:latin typeface="Open Sans" panose="020B0606030504020204" pitchFamily="34" charset="0"/>
                <a:cs typeface="Open Sans" panose="020B0606030504020204" pitchFamily="34" charset="0"/>
              </a:defRPr>
            </a:lvl1pPr>
            <a:lvl2pPr marL="0" indent="0">
              <a:spcBef>
                <a:spcPts val="0"/>
              </a:spcBef>
              <a:spcAft>
                <a:spcPts val="1000"/>
              </a:spcAft>
              <a:buClrTx/>
              <a:buSzPct val="100000"/>
              <a:buFont typeface="Arial"/>
              <a:buNone/>
              <a:defRPr lang="en-US" sz="1300" b="1" dirty="0" smtClean="0">
                <a:latin typeface="Open Sans" panose="020B0606030504020204" pitchFamily="34" charset="0"/>
                <a:cs typeface="Open Sans" panose="020B0606030504020204" pitchFamily="34" charset="0"/>
              </a:defRPr>
            </a:lvl2pPr>
            <a:lvl3pPr marL="176400" indent="-176400">
              <a:spcBef>
                <a:spcPts val="0"/>
              </a:spcBef>
              <a:spcAft>
                <a:spcPts val="1000"/>
              </a:spcAft>
              <a:buClrTx/>
              <a:buSzPct val="100000"/>
              <a:buFont typeface="Arial" panose="020B0604020202020204" pitchFamily="34" charset="0"/>
              <a:buChar char="•"/>
              <a:defRPr lang="en-US" sz="1300" dirty="0" smtClean="0">
                <a:latin typeface="Open Sans" panose="020B0606030504020204" pitchFamily="34" charset="0"/>
                <a:cs typeface="Open Sans" panose="020B0606030504020204" pitchFamily="34" charset="0"/>
              </a:defRPr>
            </a:lvl3pPr>
            <a:lvl4pPr marL="356400" indent="-176400">
              <a:spcBef>
                <a:spcPts val="0"/>
              </a:spcBef>
              <a:spcAft>
                <a:spcPts val="1000"/>
              </a:spcAft>
              <a:buClrTx/>
              <a:buSzPct val="100000"/>
              <a:buFont typeface="Verdana" panose="020B0604030504040204" pitchFamily="34" charset="0"/>
              <a:buChar char="−"/>
              <a:defRPr lang="en-US" sz="1300" baseline="0" dirty="0" smtClean="0">
                <a:latin typeface="Open Sans" panose="020B0606030504020204" pitchFamily="34" charset="0"/>
                <a:cs typeface="Open Sans" panose="020B0606030504020204" pitchFamily="34" charset="0"/>
              </a:defRPr>
            </a:lvl4pPr>
            <a:lvl5pPr marL="532800" indent="-176400" defTabSz="798513">
              <a:spcBef>
                <a:spcPts val="0"/>
              </a:spcBef>
              <a:spcAft>
                <a:spcPts val="1000"/>
              </a:spcAft>
              <a:buClrTx/>
              <a:buSzPct val="100000"/>
              <a:buFont typeface="Verdana" panose="020B0604030504040204" pitchFamily="34" charset="0"/>
              <a:buChar char="−"/>
              <a:tabLst/>
              <a:defRPr lang="en-US" sz="1300" baseline="0" dirty="0" smtClean="0">
                <a:latin typeface="Open Sans" panose="020B0606030504020204" pitchFamily="34" charset="0"/>
                <a:cs typeface="Open Sans" panose="020B0606030504020204" pitchFamily="34" charset="0"/>
              </a:defRPr>
            </a:lvl5pPr>
            <a:lvl6pPr marL="532800" indent="-176400">
              <a:spcBef>
                <a:spcPts val="0"/>
              </a:spcBef>
              <a:spcAft>
                <a:spcPts val="1000"/>
              </a:spcAft>
              <a:buFont typeface="Verdana" panose="020B0604030504040204" pitchFamily="34" charset="0"/>
              <a:buChar char="−"/>
              <a:defRPr sz="1200" baseline="0"/>
            </a:lvl6pPr>
            <a:lvl7pPr marL="532800" indent="-176400">
              <a:spcBef>
                <a:spcPts val="0"/>
              </a:spcBef>
              <a:spcAft>
                <a:spcPts val="1000"/>
              </a:spcAft>
              <a:buFont typeface="Verdana" panose="020B0604030504040204" pitchFamily="34" charset="0"/>
              <a:buChar char="−"/>
              <a:defRPr sz="1200"/>
            </a:lvl7pPr>
            <a:lvl8pPr marL="532800" indent="-176400">
              <a:spcBef>
                <a:spcPts val="0"/>
              </a:spcBef>
              <a:spcAft>
                <a:spcPts val="1000"/>
              </a:spcAft>
              <a:buFont typeface="Verdana" panose="020B0604030504040204" pitchFamily="34" charset="0"/>
              <a:buChar char="−"/>
              <a:defRPr sz="1200" baseline="0"/>
            </a:lvl8pPr>
            <a:lvl9pPr marL="532800" indent="-176400">
              <a:spcBef>
                <a:spcPts val="0"/>
              </a:spcBef>
              <a:spcAft>
                <a:spcPts val="1000"/>
              </a:spcAft>
              <a:buFont typeface="Verdana" panose="020B0604030504040204" pitchFamily="34" charset="0"/>
              <a:buChar char="−"/>
              <a:defRPr sz="1200" baseline="0"/>
            </a:lvl9pPr>
          </a:lstStyle>
          <a:p>
            <a:pPr algn="ctr"/>
            <a:r>
              <a:rPr lang="it-IT" sz="1800" dirty="0">
                <a:solidFill>
                  <a:schemeClr val="accent1"/>
                </a:solidFill>
                <a:latin typeface="Aptos"/>
              </a:rPr>
              <a:t>ART. 2 D.L. 38/2026</a:t>
            </a:r>
          </a:p>
          <a:p>
            <a:pPr algn="ctr"/>
            <a:endParaRPr sz="1800" b="1" dirty="0">
              <a:solidFill>
                <a:srgbClr val="26890D"/>
              </a:solidFill>
              <a:latin typeface="Aptos"/>
            </a:endParaRPr>
          </a:p>
        </p:txBody>
      </p:sp>
      <p:sp>
        <p:nvSpPr>
          <p:cNvPr id="23" name="Text Placeholder 5" descr="Subtitle for the first section (top-left):&#10;        - Must be in capital letters&#10;        - Should be 1-2 words&#10;        - Must be in **bold** markdown format&#10;        - Should clearly describe the first component&#10;        - Examples: &quot;**OBJECTIVES**&quot;, &quot;**MAIN GOALS**&quot;, &quot;**PURPOSE**&quot;">
            <a:extLst>
              <a:ext uri="{FF2B5EF4-FFF2-40B4-BE49-F238E27FC236}">
                <a16:creationId xmlns:a16="http://schemas.microsoft.com/office/drawing/2014/main" id="{37E49F49-742A-B3E5-CD87-4C019B8111DA}"/>
              </a:ext>
            </a:extLst>
          </p:cNvPr>
          <p:cNvSpPr txBox="1">
            <a:spLocks/>
          </p:cNvSpPr>
          <p:nvPr/>
        </p:nvSpPr>
        <p:spPr>
          <a:xfrm>
            <a:off x="827091" y="1442016"/>
            <a:ext cx="3164540" cy="690062"/>
          </a:xfrm>
          <a:prstGeom prst="rect">
            <a:avLst/>
          </a:prstGeom>
          <a:solidFill>
            <a:schemeClr val="bg1"/>
          </a:solidFill>
          <a:ln>
            <a:solidFill>
              <a:schemeClr val="tx1"/>
            </a:solidFill>
            <a:prstDash val="lgDashDot"/>
          </a:ln>
        </p:spPr>
        <p:txBody>
          <a:bodyPr vert="horz" lIns="0" tIns="108000" rIns="0" bIns="0" rtlCol="0" anchor="ctr">
            <a:normAutofit fontScale="32500" lnSpcReduction="20000"/>
          </a:bodyPr>
          <a:lstStyle>
            <a:lvl1pPr indent="0" algn="r">
              <a:spcBef>
                <a:spcPts val="0"/>
              </a:spcBef>
              <a:spcAft>
                <a:spcPts val="1000"/>
              </a:spcAft>
              <a:buSzPct val="100000"/>
              <a:buFont typeface="Arial" panose="020B0604020202020204" pitchFamily="34" charset="0"/>
              <a:buNone/>
              <a:defRPr sz="1400" b="1">
                <a:solidFill>
                  <a:srgbClr val="86BC25"/>
                </a:solidFill>
                <a:latin typeface="Open Sans" panose="020B0606030504020204" pitchFamily="34" charset="0"/>
                <a:cs typeface="Open Sans" panose="020B0606030504020204" pitchFamily="34" charset="0"/>
              </a:defRPr>
            </a:lvl1pPr>
            <a:lvl2pPr marL="0" indent="0">
              <a:spcBef>
                <a:spcPts val="0"/>
              </a:spcBef>
              <a:spcAft>
                <a:spcPts val="1000"/>
              </a:spcAft>
              <a:buClrTx/>
              <a:buSzPct val="100000"/>
              <a:buFont typeface="Arial"/>
              <a:buNone/>
              <a:defRPr lang="en-US" sz="1300" b="1" dirty="0" smtClean="0">
                <a:latin typeface="Open Sans" panose="020B0606030504020204" pitchFamily="34" charset="0"/>
                <a:cs typeface="Open Sans" panose="020B0606030504020204" pitchFamily="34" charset="0"/>
              </a:defRPr>
            </a:lvl2pPr>
            <a:lvl3pPr marL="176400" indent="-176400">
              <a:spcBef>
                <a:spcPts val="0"/>
              </a:spcBef>
              <a:spcAft>
                <a:spcPts val="1000"/>
              </a:spcAft>
              <a:buClrTx/>
              <a:buSzPct val="100000"/>
              <a:buFont typeface="Arial" panose="020B0604020202020204" pitchFamily="34" charset="0"/>
              <a:buChar char="•"/>
              <a:defRPr lang="en-US" sz="1300" dirty="0" smtClean="0">
                <a:latin typeface="Open Sans" panose="020B0606030504020204" pitchFamily="34" charset="0"/>
                <a:cs typeface="Open Sans" panose="020B0606030504020204" pitchFamily="34" charset="0"/>
              </a:defRPr>
            </a:lvl3pPr>
            <a:lvl4pPr marL="356400" indent="-176400">
              <a:spcBef>
                <a:spcPts val="0"/>
              </a:spcBef>
              <a:spcAft>
                <a:spcPts val="1000"/>
              </a:spcAft>
              <a:buClrTx/>
              <a:buSzPct val="100000"/>
              <a:buFont typeface="Verdana" panose="020B0604030504040204" pitchFamily="34" charset="0"/>
              <a:buChar char="−"/>
              <a:defRPr lang="en-US" sz="1300" baseline="0" dirty="0" smtClean="0">
                <a:latin typeface="Open Sans" panose="020B0606030504020204" pitchFamily="34" charset="0"/>
                <a:cs typeface="Open Sans" panose="020B0606030504020204" pitchFamily="34" charset="0"/>
              </a:defRPr>
            </a:lvl4pPr>
            <a:lvl5pPr marL="532800" indent="-176400" defTabSz="798513">
              <a:spcBef>
                <a:spcPts val="0"/>
              </a:spcBef>
              <a:spcAft>
                <a:spcPts val="1000"/>
              </a:spcAft>
              <a:buClrTx/>
              <a:buSzPct val="100000"/>
              <a:buFont typeface="Verdana" panose="020B0604030504040204" pitchFamily="34" charset="0"/>
              <a:buChar char="−"/>
              <a:tabLst/>
              <a:defRPr lang="en-US" sz="1300" baseline="0" dirty="0" smtClean="0">
                <a:latin typeface="Open Sans" panose="020B0606030504020204" pitchFamily="34" charset="0"/>
                <a:cs typeface="Open Sans" panose="020B0606030504020204" pitchFamily="34" charset="0"/>
              </a:defRPr>
            </a:lvl5pPr>
            <a:lvl6pPr marL="532800" indent="-176400">
              <a:spcBef>
                <a:spcPts val="0"/>
              </a:spcBef>
              <a:spcAft>
                <a:spcPts val="1000"/>
              </a:spcAft>
              <a:buFont typeface="Verdana" panose="020B0604030504040204" pitchFamily="34" charset="0"/>
              <a:buChar char="−"/>
              <a:defRPr sz="1200" baseline="0"/>
            </a:lvl6pPr>
            <a:lvl7pPr marL="532800" indent="-176400">
              <a:spcBef>
                <a:spcPts val="0"/>
              </a:spcBef>
              <a:spcAft>
                <a:spcPts val="1000"/>
              </a:spcAft>
              <a:buFont typeface="Verdana" panose="020B0604030504040204" pitchFamily="34" charset="0"/>
              <a:buChar char="−"/>
              <a:defRPr sz="1200"/>
            </a:lvl7pPr>
            <a:lvl8pPr marL="532800" indent="-176400">
              <a:spcBef>
                <a:spcPts val="0"/>
              </a:spcBef>
              <a:spcAft>
                <a:spcPts val="1000"/>
              </a:spcAft>
              <a:buFont typeface="Verdana" panose="020B0604030504040204" pitchFamily="34" charset="0"/>
              <a:buChar char="−"/>
              <a:defRPr sz="1200" baseline="0"/>
            </a:lvl8pPr>
            <a:lvl9pPr marL="532800" indent="-176400">
              <a:spcBef>
                <a:spcPts val="0"/>
              </a:spcBef>
              <a:spcAft>
                <a:spcPts val="1000"/>
              </a:spcAft>
              <a:buFont typeface="Verdana" panose="020B0604030504040204" pitchFamily="34" charset="0"/>
              <a:buChar char="−"/>
              <a:defRPr sz="1200" baseline="0"/>
            </a:lvl9pPr>
          </a:lstStyle>
          <a:p>
            <a:pPr algn="ctr"/>
            <a:r>
              <a:rPr lang="it-IT" sz="5500" dirty="0">
                <a:solidFill>
                  <a:schemeClr val="accent1"/>
                </a:solidFill>
                <a:latin typeface="Aptos"/>
              </a:rPr>
              <a:t>ASSETTO NORMATIVO ANTE D.L. 38/2026</a:t>
            </a:r>
          </a:p>
          <a:p>
            <a:pPr algn="ctr"/>
            <a:endParaRPr sz="1800" b="1" dirty="0">
              <a:solidFill>
                <a:srgbClr val="26890D"/>
              </a:solidFill>
              <a:latin typeface="Aptos"/>
            </a:endParaRPr>
          </a:p>
        </p:txBody>
      </p:sp>
      <p:sp>
        <p:nvSpPr>
          <p:cNvPr id="2" name="Text Placeholder 4" descr="Text content for header box:&#10;&#10;- Must be a SINGLE clear statement between 2-5 words&#10;- Must be complete, clear, and impactful&#10;- Must contain the name of the project or the name of the client&#10;- Must be in uppercase&#10;&#10;&#10;Example: &quot;[NAME OF THE CLIENT], SOLARIA GENAI PLATFORM&quot;">
            <a:extLst>
              <a:ext uri="{FF2B5EF4-FFF2-40B4-BE49-F238E27FC236}">
                <a16:creationId xmlns:a16="http://schemas.microsoft.com/office/drawing/2014/main" id="{94602630-46E1-94C0-4D44-739B284B6D2D}"/>
              </a:ext>
            </a:extLst>
          </p:cNvPr>
          <p:cNvSpPr txBox="1">
            <a:spLocks/>
          </p:cNvSpPr>
          <p:nvPr/>
        </p:nvSpPr>
        <p:spPr>
          <a:xfrm>
            <a:off x="459878" y="390915"/>
            <a:ext cx="11627216" cy="586221"/>
          </a:xfrm>
          <a:prstGeom prst="rect">
            <a:avLst/>
          </a:prstGeom>
          <a:ln/>
        </p:spPr>
        <p:txBody>
          <a:bodyPr lIns="0" tIns="0" rIns="0" bIns="0">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Open Sans" panose="020B0606030504020204" pitchFamily="34" charset="0"/>
                <a:ea typeface="+mn-ea"/>
                <a:cs typeface="Open Sans" panose="020B060603050402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Open Sans" panose="020B0606030504020204" pitchFamily="34" charset="0"/>
                <a:ea typeface="+mn-ea"/>
                <a:cs typeface="Open Sans" panose="020B060603050402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Open Sans" panose="020B0606030504020204" pitchFamily="34" charset="0"/>
                <a:ea typeface="+mn-ea"/>
                <a:cs typeface="Open Sans" panose="020B060603050402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Open Sans" panose="020B0606030504020204" pitchFamily="34" charset="0"/>
                <a:ea typeface="+mn-ea"/>
                <a:cs typeface="Open Sans" panose="020B060603050402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Open Sans" panose="020B0606030504020204" pitchFamily="34" charset="0"/>
                <a:ea typeface="+mn-ea"/>
                <a:cs typeface="Open Sans" panose="020B060603050402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it-IT" sz="2000" b="1" dirty="0">
                <a:latin typeface="+mj-lt"/>
                <a:ea typeface="Open Sans" panose="020B0606030504020204" pitchFamily="34" charset="0"/>
              </a:rPr>
              <a:t>ART. 2 DL 38/2026: STOP AL CUMULO TRA REGIME NEO-RESIDENTI E NUOVO REGIME IMPATRIATI</a:t>
            </a:r>
            <a:endParaRPr sz="2000" b="1" dirty="0">
              <a:latin typeface="+mj-lt"/>
              <a:ea typeface="Open Sans" panose="020B0606030504020204" pitchFamily="34" charset="0"/>
            </a:endParaRPr>
          </a:p>
        </p:txBody>
      </p:sp>
    </p:spTree>
    <p:extLst>
      <p:ext uri="{BB962C8B-B14F-4D97-AF65-F5344CB8AC3E}">
        <p14:creationId xmlns:p14="http://schemas.microsoft.com/office/powerpoint/2010/main" val="3091954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4CFB2FF-0DD8-4905-AE98-18038B7EA1AC}"/>
              </a:ext>
            </a:extLst>
          </p:cNvPr>
          <p:cNvSpPr/>
          <p:nvPr/>
        </p:nvSpPr>
        <p:spPr bwMode="gray">
          <a:xfrm>
            <a:off x="6233319" y="1292549"/>
            <a:ext cx="5524928" cy="297927"/>
          </a:xfrm>
          <a:prstGeom prst="rect">
            <a:avLst/>
          </a:prstGeom>
          <a:gradFill>
            <a:gsLst>
              <a:gs pos="100000">
                <a:srgbClr val="43B02A"/>
              </a:gs>
              <a:gs pos="0">
                <a:srgbClr val="86BC25"/>
              </a:gs>
            </a:gsLst>
            <a:lin ang="2700000" scaled="0"/>
          </a:gradFill>
          <a:ln w="19050" algn="ctr">
            <a:solidFill>
              <a:srgbClr val="FFFFFF"/>
            </a:solidFill>
            <a:miter lim="800000"/>
            <a:headEnd/>
            <a:tailEnd/>
          </a:ln>
        </p:spPr>
        <p:txBody>
          <a:bodyPr wrap="square" lIns="88900" tIns="88900" rIns="88900" bIns="88900" rtlCol="0" anchor="ctr"/>
          <a:lstStyle/>
          <a:p>
            <a:pPr lvl="0" algn="ctr" defTabSz="1219170">
              <a:spcBef>
                <a:spcPts val="600"/>
              </a:spcBef>
              <a:buSzPct val="100000"/>
              <a:defRPr/>
            </a:pPr>
            <a:endParaRPr lang="en-US" sz="1200" b="1">
              <a:solidFill>
                <a:schemeClr val="bg1"/>
              </a:solidFill>
            </a:endParaRPr>
          </a:p>
        </p:txBody>
      </p:sp>
      <p:sp>
        <p:nvSpPr>
          <p:cNvPr id="35" name="Rectangle 34">
            <a:extLst>
              <a:ext uri="{FF2B5EF4-FFF2-40B4-BE49-F238E27FC236}">
                <a16:creationId xmlns:a16="http://schemas.microsoft.com/office/drawing/2014/main" id="{73E269D7-8B94-4D95-B53F-942AA90D412E}"/>
              </a:ext>
            </a:extLst>
          </p:cNvPr>
          <p:cNvSpPr/>
          <p:nvPr/>
        </p:nvSpPr>
        <p:spPr bwMode="gray">
          <a:xfrm>
            <a:off x="419100" y="1292549"/>
            <a:ext cx="5524928" cy="297927"/>
          </a:xfrm>
          <a:prstGeom prst="rect">
            <a:avLst/>
          </a:prstGeom>
          <a:gradFill>
            <a:gsLst>
              <a:gs pos="100000">
                <a:srgbClr val="43B02A"/>
              </a:gs>
              <a:gs pos="0">
                <a:srgbClr val="86BC25"/>
              </a:gs>
            </a:gsLst>
            <a:lin ang="2700000" scaled="0"/>
          </a:gradFill>
          <a:ln w="19050" algn="ctr">
            <a:solidFill>
              <a:srgbClr val="FFFFFF"/>
            </a:solidFill>
            <a:miter lim="800000"/>
            <a:headEnd/>
            <a:tailEnd/>
          </a:ln>
        </p:spPr>
        <p:txBody>
          <a:bodyPr wrap="square" lIns="88900" tIns="88900" rIns="88900" bIns="88900" rtlCol="0" anchor="ctr"/>
          <a:lstStyle/>
          <a:p>
            <a:pPr lvl="0" algn="ctr" defTabSz="1219170">
              <a:spcBef>
                <a:spcPts val="600"/>
              </a:spcBef>
              <a:buSzPct val="100000"/>
              <a:defRPr/>
            </a:pPr>
            <a:endParaRPr lang="en-US" sz="1200" b="1">
              <a:solidFill>
                <a:schemeClr val="bg1"/>
              </a:solidFill>
            </a:endParaRPr>
          </a:p>
        </p:txBody>
      </p:sp>
      <p:sp>
        <p:nvSpPr>
          <p:cNvPr id="49" name="TextBox 48" descr="Subtitle for the first section (left):&#10;        - Must be in capital letters&#10;        - Should be 1-2 words&#10;        - Must be in **bold** markdown format&#10;        - Should clearly describe the first component&#10;        - Examples: &quot;**OBJECTIVES**&quot;, &quot;**MAIN GOALS**&quot;, &quot;**PURPOSE**&quot;">
            <a:extLst>
              <a:ext uri="{FF2B5EF4-FFF2-40B4-BE49-F238E27FC236}">
                <a16:creationId xmlns:a16="http://schemas.microsoft.com/office/drawing/2014/main" id="{85B5A442-E944-5769-08B9-EB194D2E1D2F}"/>
              </a:ext>
            </a:extLst>
          </p:cNvPr>
          <p:cNvSpPr txBox="1"/>
          <p:nvPr/>
        </p:nvSpPr>
        <p:spPr>
          <a:xfrm>
            <a:off x="533803" y="1287624"/>
            <a:ext cx="4392000" cy="307777"/>
          </a:xfrm>
          <a:prstGeom prst="rect">
            <a:avLst/>
          </a:prstGeom>
          <a:noFill/>
          <a:ln/>
        </p:spPr>
        <p:txBody>
          <a:bodyPr wrap="square" anchor="ctr">
            <a:normAutofit/>
          </a:bodyPr>
          <a:lstStyle/>
          <a:p>
            <a:pPr marL="0" marR="0" lvl="0" indent="0" algn="l" defTabSz="914400" rtl="0" eaLnBrk="1" fontAlgn="auto" latinLnBrk="0" hangingPunct="1">
              <a:lnSpc>
                <a:spcPct val="100000"/>
              </a:lnSpc>
              <a:spcBef>
                <a:spcPts val="0"/>
              </a:spcBef>
              <a:spcAft>
                <a:spcPts val="1000"/>
              </a:spcAft>
              <a:buClrTx/>
              <a:buSzPct val="100000"/>
              <a:buFont typeface="Arial" panose="020B0604020202020204" pitchFamily="34" charset="0"/>
              <a:buNone/>
              <a:tabLst/>
              <a:defRPr/>
            </a:pPr>
            <a:r>
              <a:rPr lang="it-IT" sz="1400" b="1" dirty="0">
                <a:latin typeface="Aptos"/>
              </a:rPr>
              <a:t>Risposta n. 76/2026</a:t>
            </a:r>
          </a:p>
        </p:txBody>
      </p:sp>
      <p:sp>
        <p:nvSpPr>
          <p:cNvPr id="50" name="TextBox 49" descr="Subtitle for the second section (right):&#10;        - Must be in capital letters&#10;        - Should be 1-2 words&#10;        - Must be in **bold** markdown format&#10;        - Should clearly describe the first component&#10;        - Examples: &quot;**OBJECTIVES**&quot;, &quot;**MAIN GOALS**&quot;, &quot;**PURPOSE**&quot;">
            <a:extLst>
              <a:ext uri="{FF2B5EF4-FFF2-40B4-BE49-F238E27FC236}">
                <a16:creationId xmlns:a16="http://schemas.microsoft.com/office/drawing/2014/main" id="{394DEB14-5F0F-DA6E-865F-F12EFDB18A81}"/>
              </a:ext>
            </a:extLst>
          </p:cNvPr>
          <p:cNvSpPr txBox="1"/>
          <p:nvPr/>
        </p:nvSpPr>
        <p:spPr>
          <a:xfrm>
            <a:off x="6332685" y="1287624"/>
            <a:ext cx="4392000" cy="307777"/>
          </a:xfrm>
          <a:prstGeom prst="rect">
            <a:avLst/>
          </a:prstGeom>
          <a:noFill/>
          <a:ln/>
        </p:spPr>
        <p:txBody>
          <a:bodyPr wrap="square" anchor="ctr">
            <a:normAutofit/>
          </a:bodyPr>
          <a:lstStyle/>
          <a:p>
            <a:pPr marL="0" marR="0" lvl="0" indent="0" algn="l" defTabSz="914400" rtl="0" eaLnBrk="1" fontAlgn="auto" latinLnBrk="0" hangingPunct="1">
              <a:lnSpc>
                <a:spcPct val="100000"/>
              </a:lnSpc>
              <a:spcBef>
                <a:spcPts val="0"/>
              </a:spcBef>
              <a:spcAft>
                <a:spcPts val="1000"/>
              </a:spcAft>
              <a:buClrTx/>
              <a:buSzPct val="100000"/>
              <a:buFont typeface="Arial" panose="020B0604020202020204" pitchFamily="34" charset="0"/>
              <a:buNone/>
              <a:tabLst/>
              <a:defRPr/>
            </a:pPr>
            <a:r>
              <a:rPr lang="it-IT" sz="1400" b="1" dirty="0">
                <a:latin typeface="Aptos"/>
              </a:rPr>
              <a:t>Risoluzione n. 8/2026</a:t>
            </a:r>
            <a:endParaRPr kumimoji="0" lang="it-IT" sz="1400" b="1" i="0" u="none" strike="noStrike" kern="1200" cap="none" spc="0" normalizeH="0" baseline="0" noProof="0" dirty="0">
              <a:ln>
                <a:noFill/>
              </a:ln>
              <a:solidFill>
                <a:schemeClr val="bg1"/>
              </a:solidFill>
              <a:effectLst/>
              <a:uLnTx/>
              <a:uFillTx/>
              <a:latin typeface="Aptos" panose="020B0004020202020204" pitchFamily="34" charset="0"/>
              <a:ea typeface="+mn-ea"/>
              <a:cs typeface="Open Sans" panose="020B0606030504020204" pitchFamily="34" charset="0"/>
            </a:endParaRPr>
          </a:p>
        </p:txBody>
      </p:sp>
      <p:sp>
        <p:nvSpPr>
          <p:cNvPr id="7" name="Rectangle 6">
            <a:extLst>
              <a:ext uri="{FF2B5EF4-FFF2-40B4-BE49-F238E27FC236}">
                <a16:creationId xmlns:a16="http://schemas.microsoft.com/office/drawing/2014/main" id="{E1B96775-F4F6-41AA-B975-6EAA8C16F524}"/>
              </a:ext>
            </a:extLst>
          </p:cNvPr>
          <p:cNvSpPr/>
          <p:nvPr/>
        </p:nvSpPr>
        <p:spPr bwMode="gray">
          <a:xfrm>
            <a:off x="445189" y="1710044"/>
            <a:ext cx="2011680" cy="1845297"/>
          </a:xfrm>
          <a:prstGeom prst="rect">
            <a:avLst/>
          </a:prstGeom>
          <a:solidFill>
            <a:srgbClr val="F2F5E3"/>
          </a:solidFill>
          <a:ln w="19050" algn="ctr">
            <a:noFill/>
            <a:miter lim="800000"/>
            <a:headEnd/>
            <a:tailEnd/>
          </a:ln>
        </p:spPr>
        <p:txBody>
          <a:bodyPr wrap="square" lIns="88900" tIns="88900" rIns="0" bIns="88900" rtlCol="0" anchor="ctr"/>
          <a:lstStyle/>
          <a:p>
            <a:pPr marL="548640" lvl="1" defTabSz="1219170">
              <a:spcBef>
                <a:spcPts val="300"/>
              </a:spcBef>
              <a:buSzPct val="100000"/>
              <a:defRPr/>
            </a:pPr>
            <a:endParaRPr lang="en-US" sz="1200" b="1">
              <a:solidFill>
                <a:schemeClr val="bg1"/>
              </a:solidFill>
            </a:endParaRPr>
          </a:p>
        </p:txBody>
      </p:sp>
      <p:sp>
        <p:nvSpPr>
          <p:cNvPr id="57" name="TextBox 56" descr="Title for the first left activity:&#10;        - Must be in bold&#10;        - Should be 2-4 words&#10;        - Must be clear and descriptive &#10;&#10;Example: &quot;**GenAI Center of Excellence**&quot;">
            <a:extLst>
              <a:ext uri="{FF2B5EF4-FFF2-40B4-BE49-F238E27FC236}">
                <a16:creationId xmlns:a16="http://schemas.microsoft.com/office/drawing/2014/main" id="{114E75F9-9AE2-F9BD-9992-C0D24B725EDD}"/>
              </a:ext>
            </a:extLst>
          </p:cNvPr>
          <p:cNvSpPr txBox="1"/>
          <p:nvPr/>
        </p:nvSpPr>
        <p:spPr>
          <a:xfrm>
            <a:off x="1112120" y="1853733"/>
            <a:ext cx="1302204" cy="718465"/>
          </a:xfrm>
          <a:prstGeom prst="rect">
            <a:avLst/>
          </a:prstGeom>
          <a:noFill/>
          <a:ln/>
        </p:spPr>
        <p:txBody>
          <a:bodyPr wrap="square" lIns="36000" rIns="36000" anchor="ctr">
            <a:normAutofit/>
          </a:bodyPr>
          <a:lstStyle/>
          <a:p>
            <a:pPr marL="0" marR="0" lvl="0" indent="0" algn="l" defTabSz="914400" rtl="0" eaLnBrk="1" fontAlgn="auto" latinLnBrk="0" hangingPunct="1">
              <a:lnSpc>
                <a:spcPct val="100000"/>
              </a:lnSpc>
              <a:spcBef>
                <a:spcPts val="0"/>
              </a:spcBef>
              <a:spcAft>
                <a:spcPts val="1000"/>
              </a:spcAft>
              <a:buClrTx/>
              <a:buSzPct val="100000"/>
              <a:buFont typeface="Arial" panose="020B0604020202020204" pitchFamily="34" charset="0"/>
              <a:buNone/>
              <a:tabLst/>
              <a:defRPr/>
            </a:pPr>
            <a:r>
              <a:rPr lang="it-IT" sz="1200" b="1" dirty="0">
                <a:latin typeface="Aptos"/>
              </a:rPr>
              <a:t>Detassazione 90% Regioni del Mezzogiorno </a:t>
            </a:r>
            <a:endParaRPr sz="1200" b="1" dirty="0">
              <a:latin typeface="Aptos"/>
            </a:endParaRPr>
          </a:p>
        </p:txBody>
      </p:sp>
      <p:sp>
        <p:nvSpPr>
          <p:cNvPr id="2" name="Text Placeholder 27" descr="Text content for first box:&#10;        - Must be a SINGLE clear statement between 20-30 words&#10;        - Must highlight key concepts in **bold** (2-3 terms maximum)&#10;        - Must be complete, clear, and impactful&#10;        &#10;        Example: &quot;Implementing **automated workflows** enables streamlined processing of customer requests, reducing manual intervention and improving **operational efficiency** significantly.">
            <a:extLst>
              <a:ext uri="{FF2B5EF4-FFF2-40B4-BE49-F238E27FC236}">
                <a16:creationId xmlns:a16="http://schemas.microsoft.com/office/drawing/2014/main" id="{B3143D29-BEE1-B3C6-B78D-7730F1B040A9}"/>
              </a:ext>
            </a:extLst>
          </p:cNvPr>
          <p:cNvSpPr txBox="1">
            <a:spLocks/>
          </p:cNvSpPr>
          <p:nvPr/>
        </p:nvSpPr>
        <p:spPr>
          <a:xfrm>
            <a:off x="2572965" y="1710045"/>
            <a:ext cx="3297600" cy="1825692"/>
          </a:xfrm>
          <a:prstGeom prst="rect">
            <a:avLst/>
          </a:prstGeom>
          <a:ln/>
        </p:spPr>
        <p:txBody>
          <a:bodyPr vert="horz" lIns="0" tIns="0" rIns="0" bIns="0" rtlCol="0" anchor="t">
            <a:normAutofit/>
          </a:bodyPr>
          <a:lstStyle>
            <a:defPPr>
              <a:defRPr lang="en-US"/>
            </a:defPPr>
            <a:lvl1pPr indent="0">
              <a:spcBef>
                <a:spcPts val="0"/>
              </a:spcBef>
              <a:spcAft>
                <a:spcPts val="1000"/>
              </a:spcAft>
              <a:buSzPct val="100000"/>
              <a:buFont typeface="Arial" panose="020B0604020202020204" pitchFamily="34" charset="0"/>
              <a:buNone/>
              <a:defRPr sz="1300" b="0">
                <a:latin typeface="Open Sans" panose="020B0606030504020204" pitchFamily="34" charset="0"/>
                <a:cs typeface="Open Sans" panose="020B0606030504020204" pitchFamily="34" charset="0"/>
              </a:defRPr>
            </a:lvl1pPr>
            <a:lvl2pPr marL="0" indent="0">
              <a:spcBef>
                <a:spcPts val="0"/>
              </a:spcBef>
              <a:spcAft>
                <a:spcPts val="1000"/>
              </a:spcAft>
              <a:buClrTx/>
              <a:buSzPct val="100000"/>
              <a:buFont typeface="Arial"/>
              <a:buNone/>
              <a:defRPr sz="1300" b="1">
                <a:latin typeface="Open Sans" panose="020B0606030504020204" pitchFamily="34" charset="0"/>
                <a:cs typeface="Open Sans" panose="020B0606030504020204" pitchFamily="34" charset="0"/>
              </a:defRPr>
            </a:lvl2pPr>
            <a:lvl3pPr marL="176400" indent="-176400">
              <a:spcBef>
                <a:spcPts val="0"/>
              </a:spcBef>
              <a:spcAft>
                <a:spcPts val="1000"/>
              </a:spcAft>
              <a:buClrTx/>
              <a:buSzPct val="100000"/>
              <a:buFont typeface="Arial" panose="020B0604020202020204" pitchFamily="34" charset="0"/>
              <a:buChar char="•"/>
              <a:defRPr sz="1300">
                <a:latin typeface="Open Sans" panose="020B0606030504020204" pitchFamily="34" charset="0"/>
                <a:cs typeface="Open Sans" panose="020B0606030504020204" pitchFamily="34" charset="0"/>
              </a:defRPr>
            </a:lvl3pPr>
            <a:lvl4pPr marL="356400" indent="-176400">
              <a:spcBef>
                <a:spcPts val="0"/>
              </a:spcBef>
              <a:spcAft>
                <a:spcPts val="1000"/>
              </a:spcAft>
              <a:buClrTx/>
              <a:buSzPct val="100000"/>
              <a:buFont typeface="Verdana" panose="020B0604030504040204" pitchFamily="34" charset="0"/>
              <a:buChar char="−"/>
              <a:defRPr sz="1300" baseline="0">
                <a:latin typeface="Open Sans" panose="020B0606030504020204" pitchFamily="34" charset="0"/>
                <a:cs typeface="Open Sans" panose="020B0606030504020204" pitchFamily="34" charset="0"/>
              </a:defRPr>
            </a:lvl4pPr>
            <a:lvl5pPr marL="532800" indent="-176400" defTabSz="798513">
              <a:spcBef>
                <a:spcPts val="0"/>
              </a:spcBef>
              <a:spcAft>
                <a:spcPts val="1000"/>
              </a:spcAft>
              <a:buClrTx/>
              <a:buSzPct val="100000"/>
              <a:buFont typeface="Verdana" panose="020B0604030504040204" pitchFamily="34" charset="0"/>
              <a:buChar char="−"/>
              <a:tabLst/>
              <a:defRPr sz="1300" baseline="0">
                <a:latin typeface="Open Sans" panose="020B0606030504020204" pitchFamily="34" charset="0"/>
                <a:cs typeface="Open Sans" panose="020B0606030504020204" pitchFamily="34" charset="0"/>
              </a:defRPr>
            </a:lvl5pPr>
            <a:lvl6pPr marL="532800" indent="-176400">
              <a:spcBef>
                <a:spcPts val="0"/>
              </a:spcBef>
              <a:spcAft>
                <a:spcPts val="1000"/>
              </a:spcAft>
              <a:buFont typeface="Verdana" panose="020B0604030504040204" pitchFamily="34" charset="0"/>
              <a:buChar char="−"/>
              <a:defRPr sz="1200" baseline="0"/>
            </a:lvl6pPr>
            <a:lvl7pPr marL="532800" indent="-176400">
              <a:spcBef>
                <a:spcPts val="0"/>
              </a:spcBef>
              <a:spcAft>
                <a:spcPts val="1000"/>
              </a:spcAft>
              <a:buFont typeface="Verdana" panose="020B0604030504040204" pitchFamily="34" charset="0"/>
              <a:buChar char="−"/>
              <a:defRPr sz="1200"/>
            </a:lvl7pPr>
            <a:lvl8pPr marL="532800" indent="-176400">
              <a:spcBef>
                <a:spcPts val="0"/>
              </a:spcBef>
              <a:spcAft>
                <a:spcPts val="1000"/>
              </a:spcAft>
              <a:buFont typeface="Verdana" panose="020B0604030504040204" pitchFamily="34" charset="0"/>
              <a:buChar char="−"/>
              <a:defRPr sz="1200" baseline="0"/>
            </a:lvl8pPr>
            <a:lvl9pPr marL="532800" indent="-176400">
              <a:spcBef>
                <a:spcPts val="0"/>
              </a:spcBef>
              <a:spcAft>
                <a:spcPts val="1000"/>
              </a:spcAft>
              <a:buFont typeface="Verdana" panose="020B0604030504040204" pitchFamily="34" charset="0"/>
              <a:buChar char="−"/>
              <a:defRPr sz="1200" baseline="0"/>
            </a:lvl9pPr>
          </a:lstStyle>
          <a:p>
            <a:pPr>
              <a:lnSpc>
                <a:spcPct val="110000"/>
              </a:lnSpc>
            </a:pPr>
            <a:r>
              <a:rPr lang="it-IT" sz="1200" dirty="0">
                <a:latin typeface="Aptos"/>
              </a:rPr>
              <a:t>L’art. 5-bis dell’art. 16 del D.lgs. n. 147/2015 prevede la </a:t>
            </a:r>
            <a:r>
              <a:rPr lang="it-IT" sz="1200" b="1" dirty="0">
                <a:latin typeface="Aptos"/>
              </a:rPr>
              <a:t>detassazione del 90% </a:t>
            </a:r>
            <a:r>
              <a:rPr lang="it-IT" sz="1200" dirty="0">
                <a:latin typeface="Aptos"/>
              </a:rPr>
              <a:t>dei redditi di lavoro dipendente e assimilati, di lavoro autonomo o di impresa per i soggetti che trasferiscono la </a:t>
            </a:r>
            <a:r>
              <a:rPr lang="it-IT" sz="1200" b="1" dirty="0">
                <a:latin typeface="Aptos"/>
              </a:rPr>
              <a:t>residenza civilistica in Abruzzo, Molise, Campania, Puglia, Basilicata, Calabria, Sardegna o Sicilia.</a:t>
            </a:r>
          </a:p>
        </p:txBody>
      </p:sp>
      <p:sp>
        <p:nvSpPr>
          <p:cNvPr id="13" name="Oval 12" descr="An icon that represents the first key point:&#10;        - Choose a relevant icon that matches the point's content">
            <a:extLst>
              <a:ext uri="{FF2B5EF4-FFF2-40B4-BE49-F238E27FC236}">
                <a16:creationId xmlns:a16="http://schemas.microsoft.com/office/drawing/2014/main" id="{5AC9539F-74BB-F855-B463-A29E0527FDE1}"/>
              </a:ext>
            </a:extLst>
          </p:cNvPr>
          <p:cNvSpPr/>
          <p:nvPr/>
        </p:nvSpPr>
        <p:spPr bwMode="gray">
          <a:xfrm>
            <a:off x="513326" y="1942965"/>
            <a:ext cx="540000" cy="540000"/>
          </a:xfrm>
          <a:prstGeom prst="ellipse">
            <a:avLst/>
          </a:prstGeom>
          <a:solidFill>
            <a:srgbClr val="FFFFFF"/>
          </a:solidFill>
          <a:ln w="0" algn="ctr">
            <a:solidFill>
              <a:srgbClr val="000000"/>
            </a:solidFill>
            <a:miter lim="800000"/>
            <a:headEnd/>
            <a:tailEnd/>
          </a:ln>
          <a:effectLst/>
        </p:spPr>
        <p:txBody>
          <a:bodyPr wrap="square" lIns="88900" tIns="88900" rIns="88900" bIns="889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1" i="0" u="none" strike="noStrike" kern="1200" cap="none" spc="0" normalizeH="0" baseline="0" noProof="0">
              <a:ln>
                <a:noFill/>
              </a:ln>
              <a:effectLst/>
              <a:uLnTx/>
              <a:uFillTx/>
              <a:latin typeface="Calibri Light"/>
              <a:ea typeface="Open Sans" panose="020B0606030504020204" pitchFamily="34" charset="0"/>
              <a:cs typeface="+mn-cs"/>
            </a:endParaRPr>
          </a:p>
        </p:txBody>
      </p:sp>
      <p:sp>
        <p:nvSpPr>
          <p:cNvPr id="11" name="Rectangle 10">
            <a:extLst>
              <a:ext uri="{FF2B5EF4-FFF2-40B4-BE49-F238E27FC236}">
                <a16:creationId xmlns:a16="http://schemas.microsoft.com/office/drawing/2014/main" id="{F324FAB0-2944-43B5-BB42-722EF9E2382D}"/>
              </a:ext>
            </a:extLst>
          </p:cNvPr>
          <p:cNvSpPr/>
          <p:nvPr/>
        </p:nvSpPr>
        <p:spPr bwMode="gray">
          <a:xfrm>
            <a:off x="6253530" y="1710044"/>
            <a:ext cx="1985591" cy="1845298"/>
          </a:xfrm>
          <a:prstGeom prst="rect">
            <a:avLst/>
          </a:prstGeom>
          <a:solidFill>
            <a:srgbClr val="F2F5E3"/>
          </a:solidFill>
          <a:ln w="19050" algn="ctr">
            <a:noFill/>
            <a:miter lim="800000"/>
            <a:headEnd/>
            <a:tailEnd/>
          </a:ln>
        </p:spPr>
        <p:txBody>
          <a:bodyPr wrap="square" lIns="88900" tIns="88900" rIns="0" bIns="88900" rtlCol="0" anchor="ctr"/>
          <a:lstStyle/>
          <a:p>
            <a:pPr marL="548640" lvl="1" defTabSz="1219170">
              <a:spcBef>
                <a:spcPts val="300"/>
              </a:spcBef>
              <a:buSzPct val="100000"/>
              <a:defRPr/>
            </a:pPr>
            <a:endParaRPr lang="en-US" sz="1200" b="1">
              <a:solidFill>
                <a:schemeClr val="bg1"/>
              </a:solidFill>
            </a:endParaRPr>
          </a:p>
        </p:txBody>
      </p:sp>
      <p:sp>
        <p:nvSpPr>
          <p:cNvPr id="51" name="TextBox 50" descr="Title for the fourth right activity:&#10;        - Must be in bold&#10;        - Should be 2-4 words&#10;        - Must be clear and descriptive &#10;&#10;Example: &quot;**GenAI Center of Excellence**&quot;">
            <a:extLst>
              <a:ext uri="{FF2B5EF4-FFF2-40B4-BE49-F238E27FC236}">
                <a16:creationId xmlns:a16="http://schemas.microsoft.com/office/drawing/2014/main" id="{DC9A2BD7-24D2-1AA9-F262-FB2E5E3ADFC4}"/>
              </a:ext>
            </a:extLst>
          </p:cNvPr>
          <p:cNvSpPr txBox="1"/>
          <p:nvPr/>
        </p:nvSpPr>
        <p:spPr>
          <a:xfrm>
            <a:off x="6893974" y="2007258"/>
            <a:ext cx="1302204" cy="718465"/>
          </a:xfrm>
          <a:prstGeom prst="rect">
            <a:avLst/>
          </a:prstGeom>
          <a:noFill/>
          <a:ln/>
        </p:spPr>
        <p:txBody>
          <a:bodyPr wrap="square" lIns="36000" rIns="36000" anchor="ctr">
            <a:normAutofit/>
          </a:bodyPr>
          <a:lstStyle/>
          <a:p>
            <a:pPr marL="0" marR="0" lvl="0" indent="0" algn="l" defTabSz="914400" rtl="0" eaLnBrk="1" fontAlgn="auto" latinLnBrk="0" hangingPunct="1">
              <a:lnSpc>
                <a:spcPct val="100000"/>
              </a:lnSpc>
              <a:spcBef>
                <a:spcPts val="0"/>
              </a:spcBef>
              <a:spcAft>
                <a:spcPts val="1000"/>
              </a:spcAft>
              <a:buClrTx/>
              <a:buSzPct val="100000"/>
              <a:buFont typeface="Arial" panose="020B0604020202020204" pitchFamily="34" charset="0"/>
              <a:buNone/>
              <a:tabLst/>
              <a:defRPr/>
            </a:pPr>
            <a:r>
              <a:rPr lang="it-IT" sz="1200" b="1" dirty="0">
                <a:latin typeface="Aptos"/>
              </a:rPr>
              <a:t>Abrogazione Fondo Controesodo</a:t>
            </a:r>
            <a:endParaRPr sz="1200" b="1" dirty="0">
              <a:latin typeface="Aptos"/>
            </a:endParaRPr>
          </a:p>
        </p:txBody>
      </p:sp>
      <p:sp>
        <p:nvSpPr>
          <p:cNvPr id="9" name="Text Placeholder 27" descr="Text content for first right box:&#10;        - Must be a SINGLE clear statement between 20-30 words&#10;        - Must highlight key concepts in **bold** (2-3 terms maximum)&#10;        - Must be complete, clear, and impactful&#10;        &#10;        Example: &quot;Implementing **automated workflows** enables streamlined processing of customer requests, reducing manual intervention and improving **operational efficiency** significantly.">
            <a:extLst>
              <a:ext uri="{FF2B5EF4-FFF2-40B4-BE49-F238E27FC236}">
                <a16:creationId xmlns:a16="http://schemas.microsoft.com/office/drawing/2014/main" id="{8824B77C-D002-B919-021B-A98C586F68BC}"/>
              </a:ext>
            </a:extLst>
          </p:cNvPr>
          <p:cNvSpPr txBox="1">
            <a:spLocks/>
          </p:cNvSpPr>
          <p:nvPr/>
        </p:nvSpPr>
        <p:spPr>
          <a:xfrm>
            <a:off x="8342203" y="1710042"/>
            <a:ext cx="3404608" cy="1825695"/>
          </a:xfrm>
          <a:prstGeom prst="rect">
            <a:avLst/>
          </a:prstGeom>
          <a:ln/>
        </p:spPr>
        <p:txBody>
          <a:bodyPr vert="horz" lIns="0" tIns="0" rIns="0" bIns="0" rtlCol="0" anchor="ctr">
            <a:normAutofit/>
          </a:bodyPr>
          <a:lstStyle>
            <a:defPPr>
              <a:defRPr lang="en-US"/>
            </a:defPPr>
            <a:lvl1pPr indent="0">
              <a:spcBef>
                <a:spcPts val="0"/>
              </a:spcBef>
              <a:spcAft>
                <a:spcPts val="1000"/>
              </a:spcAft>
              <a:buSzPct val="100000"/>
              <a:buFont typeface="Arial" panose="020B0604020202020204" pitchFamily="34" charset="0"/>
              <a:buNone/>
              <a:defRPr sz="1300" b="0">
                <a:latin typeface="Open Sans" panose="020B0606030504020204" pitchFamily="34" charset="0"/>
                <a:cs typeface="Open Sans" panose="020B0606030504020204" pitchFamily="34" charset="0"/>
              </a:defRPr>
            </a:lvl1pPr>
            <a:lvl2pPr marL="0" indent="0">
              <a:spcBef>
                <a:spcPts val="0"/>
              </a:spcBef>
              <a:spcAft>
                <a:spcPts val="1000"/>
              </a:spcAft>
              <a:buClrTx/>
              <a:buSzPct val="100000"/>
              <a:buFont typeface="Arial"/>
              <a:buNone/>
              <a:defRPr sz="1300" b="1">
                <a:latin typeface="Open Sans" panose="020B0606030504020204" pitchFamily="34" charset="0"/>
                <a:cs typeface="Open Sans" panose="020B0606030504020204" pitchFamily="34" charset="0"/>
              </a:defRPr>
            </a:lvl2pPr>
            <a:lvl3pPr marL="176400" indent="-176400">
              <a:spcBef>
                <a:spcPts val="0"/>
              </a:spcBef>
              <a:spcAft>
                <a:spcPts val="1000"/>
              </a:spcAft>
              <a:buClrTx/>
              <a:buSzPct val="100000"/>
              <a:buFont typeface="Arial" panose="020B0604020202020204" pitchFamily="34" charset="0"/>
              <a:buChar char="•"/>
              <a:defRPr sz="1300">
                <a:latin typeface="Open Sans" panose="020B0606030504020204" pitchFamily="34" charset="0"/>
                <a:cs typeface="Open Sans" panose="020B0606030504020204" pitchFamily="34" charset="0"/>
              </a:defRPr>
            </a:lvl3pPr>
            <a:lvl4pPr marL="356400" indent="-176400">
              <a:spcBef>
                <a:spcPts val="0"/>
              </a:spcBef>
              <a:spcAft>
                <a:spcPts val="1000"/>
              </a:spcAft>
              <a:buClrTx/>
              <a:buSzPct val="100000"/>
              <a:buFont typeface="Verdana" panose="020B0604030504040204" pitchFamily="34" charset="0"/>
              <a:buChar char="−"/>
              <a:defRPr sz="1300" baseline="0">
                <a:latin typeface="Open Sans" panose="020B0606030504020204" pitchFamily="34" charset="0"/>
                <a:cs typeface="Open Sans" panose="020B0606030504020204" pitchFamily="34" charset="0"/>
              </a:defRPr>
            </a:lvl4pPr>
            <a:lvl5pPr marL="532800" indent="-176400" defTabSz="798513">
              <a:spcBef>
                <a:spcPts val="0"/>
              </a:spcBef>
              <a:spcAft>
                <a:spcPts val="1000"/>
              </a:spcAft>
              <a:buClrTx/>
              <a:buSzPct val="100000"/>
              <a:buFont typeface="Verdana" panose="020B0604030504040204" pitchFamily="34" charset="0"/>
              <a:buChar char="−"/>
              <a:tabLst/>
              <a:defRPr sz="1300" baseline="0">
                <a:latin typeface="Open Sans" panose="020B0606030504020204" pitchFamily="34" charset="0"/>
                <a:cs typeface="Open Sans" panose="020B0606030504020204" pitchFamily="34" charset="0"/>
              </a:defRPr>
            </a:lvl5pPr>
            <a:lvl6pPr marL="532800" indent="-176400">
              <a:spcBef>
                <a:spcPts val="0"/>
              </a:spcBef>
              <a:spcAft>
                <a:spcPts val="1000"/>
              </a:spcAft>
              <a:buFont typeface="Verdana" panose="020B0604030504040204" pitchFamily="34" charset="0"/>
              <a:buChar char="−"/>
              <a:defRPr sz="1200" baseline="0"/>
            </a:lvl6pPr>
            <a:lvl7pPr marL="532800" indent="-176400">
              <a:spcBef>
                <a:spcPts val="0"/>
              </a:spcBef>
              <a:spcAft>
                <a:spcPts val="1000"/>
              </a:spcAft>
              <a:buFont typeface="Verdana" panose="020B0604030504040204" pitchFamily="34" charset="0"/>
              <a:buChar char="−"/>
              <a:defRPr sz="1200"/>
            </a:lvl7pPr>
            <a:lvl8pPr marL="532800" indent="-176400">
              <a:spcBef>
                <a:spcPts val="0"/>
              </a:spcBef>
              <a:spcAft>
                <a:spcPts val="1000"/>
              </a:spcAft>
              <a:buFont typeface="Verdana" panose="020B0604030504040204" pitchFamily="34" charset="0"/>
              <a:buChar char="−"/>
              <a:defRPr sz="1200" baseline="0"/>
            </a:lvl8pPr>
            <a:lvl9pPr marL="532800" indent="-176400">
              <a:spcBef>
                <a:spcPts val="0"/>
              </a:spcBef>
              <a:spcAft>
                <a:spcPts val="1000"/>
              </a:spcAft>
              <a:buFont typeface="Verdana" panose="020B0604030504040204" pitchFamily="34" charset="0"/>
              <a:buChar char="−"/>
              <a:defRPr sz="1200" baseline="0"/>
            </a:lvl9pPr>
          </a:lstStyle>
          <a:p>
            <a:pPr>
              <a:lnSpc>
                <a:spcPct val="110000"/>
              </a:lnSpc>
            </a:pPr>
            <a:r>
              <a:rPr lang="it-IT" sz="1200" dirty="0">
                <a:latin typeface="Aptos"/>
              </a:rPr>
              <a:t>Per i soggetti rientrati in Italia tra il 30 aprile 2019 ed il 3 luglio 2019, la detassazione pari al 70% prevista dal Decreto Crescita era vincolata alle risorse del cd. Fondo Controesodo, il cui funzionamento doveva essere definito tramite apposito decreto ministeriale che, tuttavia, non è mai stato adottato. Successivamente, peraltro, detto Fondo Controesodo è stato abrogato ad opera dell’art. 45 del D.L. n. 19/2024.</a:t>
            </a:r>
          </a:p>
        </p:txBody>
      </p:sp>
      <p:sp>
        <p:nvSpPr>
          <p:cNvPr id="16" name="Oval 15" descr="An icon that represents the fourth key point:&#10;        - Choose a relevant icon that matches the point's content">
            <a:extLst>
              <a:ext uri="{FF2B5EF4-FFF2-40B4-BE49-F238E27FC236}">
                <a16:creationId xmlns:a16="http://schemas.microsoft.com/office/drawing/2014/main" id="{EBE24C9A-1D8F-3FAD-9BE2-FE337623D2D1}"/>
              </a:ext>
            </a:extLst>
          </p:cNvPr>
          <p:cNvSpPr/>
          <p:nvPr/>
        </p:nvSpPr>
        <p:spPr bwMode="gray">
          <a:xfrm>
            <a:off x="6303265" y="2096490"/>
            <a:ext cx="540000" cy="540000"/>
          </a:xfrm>
          <a:prstGeom prst="ellipse">
            <a:avLst/>
          </a:prstGeom>
          <a:solidFill>
            <a:srgbClr val="FFFFFF"/>
          </a:solidFill>
          <a:ln w="0" algn="ctr">
            <a:solidFill>
              <a:srgbClr val="000000"/>
            </a:solidFill>
            <a:miter lim="800000"/>
            <a:headEnd/>
            <a:tailEnd/>
          </a:ln>
          <a:effectLst/>
        </p:spPr>
        <p:txBody>
          <a:bodyPr wrap="square" lIns="88900" tIns="88900" rIns="88900" bIns="889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1" i="0" u="none" strike="noStrike" kern="1200" cap="none" spc="0" normalizeH="0" baseline="0" noProof="0">
              <a:ln>
                <a:noFill/>
              </a:ln>
              <a:effectLst/>
              <a:uLnTx/>
              <a:uFillTx/>
              <a:latin typeface="Calibri Light"/>
              <a:ea typeface="Open Sans" panose="020B0606030504020204" pitchFamily="34" charset="0"/>
              <a:cs typeface="+mn-cs"/>
            </a:endParaRPr>
          </a:p>
        </p:txBody>
      </p:sp>
      <p:sp>
        <p:nvSpPr>
          <p:cNvPr id="17" name="Rectangle 16">
            <a:extLst>
              <a:ext uri="{FF2B5EF4-FFF2-40B4-BE49-F238E27FC236}">
                <a16:creationId xmlns:a16="http://schemas.microsoft.com/office/drawing/2014/main" id="{40B43FC3-3842-40C4-99DE-B612EEFFF334}"/>
              </a:ext>
            </a:extLst>
          </p:cNvPr>
          <p:cNvSpPr/>
          <p:nvPr/>
        </p:nvSpPr>
        <p:spPr bwMode="gray">
          <a:xfrm>
            <a:off x="425194" y="3701806"/>
            <a:ext cx="2011680" cy="1005840"/>
          </a:xfrm>
          <a:prstGeom prst="rect">
            <a:avLst/>
          </a:prstGeom>
          <a:solidFill>
            <a:srgbClr val="F2F5E3"/>
          </a:solidFill>
          <a:ln w="19050" algn="ctr">
            <a:noFill/>
            <a:miter lim="800000"/>
            <a:headEnd/>
            <a:tailEnd/>
          </a:ln>
        </p:spPr>
        <p:txBody>
          <a:bodyPr wrap="square" lIns="88900" tIns="88900" rIns="0" bIns="88900" rtlCol="0" anchor="ctr"/>
          <a:lstStyle/>
          <a:p>
            <a:pPr marL="548640" lvl="1" defTabSz="1219170">
              <a:spcBef>
                <a:spcPts val="300"/>
              </a:spcBef>
              <a:buSzPct val="100000"/>
              <a:defRPr/>
            </a:pPr>
            <a:endParaRPr lang="en-US" sz="1200" b="1">
              <a:solidFill>
                <a:schemeClr val="bg1"/>
              </a:solidFill>
            </a:endParaRPr>
          </a:p>
        </p:txBody>
      </p:sp>
      <p:sp>
        <p:nvSpPr>
          <p:cNvPr id="58" name="TextBox 57" descr="Title for the second left activity:&#10;        - Must be in bold&#10;        - Should be 2-4 words&#10;        - Must be clear and descriptive &#10;&#10;Example: &quot;**GenAI Center of Excellence**&quot;">
            <a:extLst>
              <a:ext uri="{FF2B5EF4-FFF2-40B4-BE49-F238E27FC236}">
                <a16:creationId xmlns:a16="http://schemas.microsoft.com/office/drawing/2014/main" id="{211E2C50-303C-32AB-6535-26803B1F3CF2}"/>
              </a:ext>
            </a:extLst>
          </p:cNvPr>
          <p:cNvSpPr txBox="1"/>
          <p:nvPr/>
        </p:nvSpPr>
        <p:spPr>
          <a:xfrm>
            <a:off x="1068877" y="3845493"/>
            <a:ext cx="1302204" cy="718465"/>
          </a:xfrm>
          <a:prstGeom prst="rect">
            <a:avLst/>
          </a:prstGeom>
          <a:noFill/>
          <a:ln/>
        </p:spPr>
        <p:txBody>
          <a:bodyPr wrap="square" lIns="36000" rIns="36000" anchor="ctr">
            <a:normAutofit/>
          </a:bodyPr>
          <a:lstStyle/>
          <a:p>
            <a:pPr marL="0" marR="0" lvl="0" indent="0" algn="l" defTabSz="914400" rtl="0" eaLnBrk="1" fontAlgn="auto" latinLnBrk="0" hangingPunct="1">
              <a:lnSpc>
                <a:spcPct val="100000"/>
              </a:lnSpc>
              <a:spcBef>
                <a:spcPts val="0"/>
              </a:spcBef>
              <a:spcAft>
                <a:spcPts val="1000"/>
              </a:spcAft>
              <a:buClrTx/>
              <a:buSzPct val="100000"/>
              <a:buFont typeface="Arial" panose="020B0604020202020204" pitchFamily="34" charset="0"/>
              <a:buNone/>
              <a:tabLst/>
              <a:defRPr/>
            </a:pPr>
            <a:r>
              <a:rPr lang="it-IT" sz="1200" b="1" dirty="0">
                <a:latin typeface="Aptos"/>
              </a:rPr>
              <a:t>Trasferimento in altra Regione</a:t>
            </a:r>
            <a:endParaRPr sz="1200" b="1" dirty="0">
              <a:latin typeface="Aptos"/>
            </a:endParaRPr>
          </a:p>
        </p:txBody>
      </p:sp>
      <p:sp>
        <p:nvSpPr>
          <p:cNvPr id="3" name="Text Placeholder 27" descr="Text content for second left box:&#10;        - Must be a SINGLE clear statement between 20-30 words&#10;        - Must highlight key concepts in **bold** (2-3 terms maximum)&#10;        - Must be complete, clear, and impactful&#10;        &#10;        Example: &quot;Implementing **automated workflows** enables streamlined processing of customer requests, reducing manual intervention and improving **operational efficiency** significantly.">
            <a:extLst>
              <a:ext uri="{FF2B5EF4-FFF2-40B4-BE49-F238E27FC236}">
                <a16:creationId xmlns:a16="http://schemas.microsoft.com/office/drawing/2014/main" id="{E18FF009-1FFF-4B08-F66B-B37DAC0907DF}"/>
              </a:ext>
            </a:extLst>
          </p:cNvPr>
          <p:cNvSpPr txBox="1">
            <a:spLocks/>
          </p:cNvSpPr>
          <p:nvPr/>
        </p:nvSpPr>
        <p:spPr>
          <a:xfrm>
            <a:off x="2572965" y="3555341"/>
            <a:ext cx="3297600" cy="1152305"/>
          </a:xfrm>
          <a:prstGeom prst="rect">
            <a:avLst/>
          </a:prstGeom>
          <a:ln/>
        </p:spPr>
        <p:txBody>
          <a:bodyPr vert="horz" lIns="0" tIns="0" rIns="0" bIns="0" rtlCol="0" anchor="ctr">
            <a:normAutofit lnSpcReduction="10000"/>
          </a:bodyPr>
          <a:lstStyle>
            <a:defPPr>
              <a:defRPr lang="en-US"/>
            </a:defPPr>
            <a:lvl1pPr indent="0">
              <a:spcBef>
                <a:spcPts val="0"/>
              </a:spcBef>
              <a:spcAft>
                <a:spcPts val="1000"/>
              </a:spcAft>
              <a:buSzPct val="100000"/>
              <a:buFont typeface="Arial" panose="020B0604020202020204" pitchFamily="34" charset="0"/>
              <a:buNone/>
              <a:defRPr sz="1300" b="0">
                <a:latin typeface="Open Sans" panose="020B0606030504020204" pitchFamily="34" charset="0"/>
                <a:cs typeface="Open Sans" panose="020B0606030504020204" pitchFamily="34" charset="0"/>
              </a:defRPr>
            </a:lvl1pPr>
            <a:lvl2pPr marL="0" indent="0">
              <a:spcBef>
                <a:spcPts val="0"/>
              </a:spcBef>
              <a:spcAft>
                <a:spcPts val="1000"/>
              </a:spcAft>
              <a:buClrTx/>
              <a:buSzPct val="100000"/>
              <a:buFont typeface="Arial"/>
              <a:buNone/>
              <a:defRPr sz="1300" b="1">
                <a:latin typeface="Open Sans" panose="020B0606030504020204" pitchFamily="34" charset="0"/>
                <a:cs typeface="Open Sans" panose="020B0606030504020204" pitchFamily="34" charset="0"/>
              </a:defRPr>
            </a:lvl2pPr>
            <a:lvl3pPr marL="176400" indent="-176400">
              <a:spcBef>
                <a:spcPts val="0"/>
              </a:spcBef>
              <a:spcAft>
                <a:spcPts val="1000"/>
              </a:spcAft>
              <a:buClrTx/>
              <a:buSzPct val="100000"/>
              <a:buFont typeface="Arial" panose="020B0604020202020204" pitchFamily="34" charset="0"/>
              <a:buChar char="•"/>
              <a:defRPr sz="1300">
                <a:latin typeface="Open Sans" panose="020B0606030504020204" pitchFamily="34" charset="0"/>
                <a:cs typeface="Open Sans" panose="020B0606030504020204" pitchFamily="34" charset="0"/>
              </a:defRPr>
            </a:lvl3pPr>
            <a:lvl4pPr marL="356400" indent="-176400">
              <a:spcBef>
                <a:spcPts val="0"/>
              </a:spcBef>
              <a:spcAft>
                <a:spcPts val="1000"/>
              </a:spcAft>
              <a:buClrTx/>
              <a:buSzPct val="100000"/>
              <a:buFont typeface="Verdana" panose="020B0604030504040204" pitchFamily="34" charset="0"/>
              <a:buChar char="−"/>
              <a:defRPr sz="1300" baseline="0">
                <a:latin typeface="Open Sans" panose="020B0606030504020204" pitchFamily="34" charset="0"/>
                <a:cs typeface="Open Sans" panose="020B0606030504020204" pitchFamily="34" charset="0"/>
              </a:defRPr>
            </a:lvl4pPr>
            <a:lvl5pPr marL="532800" indent="-176400" defTabSz="798513">
              <a:spcBef>
                <a:spcPts val="0"/>
              </a:spcBef>
              <a:spcAft>
                <a:spcPts val="1000"/>
              </a:spcAft>
              <a:buClrTx/>
              <a:buSzPct val="100000"/>
              <a:buFont typeface="Verdana" panose="020B0604030504040204" pitchFamily="34" charset="0"/>
              <a:buChar char="−"/>
              <a:tabLst/>
              <a:defRPr sz="1300" baseline="0">
                <a:latin typeface="Open Sans" panose="020B0606030504020204" pitchFamily="34" charset="0"/>
                <a:cs typeface="Open Sans" panose="020B0606030504020204" pitchFamily="34" charset="0"/>
              </a:defRPr>
            </a:lvl5pPr>
            <a:lvl6pPr marL="532800" indent="-176400">
              <a:spcBef>
                <a:spcPts val="0"/>
              </a:spcBef>
              <a:spcAft>
                <a:spcPts val="1000"/>
              </a:spcAft>
              <a:buFont typeface="Verdana" panose="020B0604030504040204" pitchFamily="34" charset="0"/>
              <a:buChar char="−"/>
              <a:defRPr sz="1200" baseline="0"/>
            </a:lvl6pPr>
            <a:lvl7pPr marL="532800" indent="-176400">
              <a:spcBef>
                <a:spcPts val="0"/>
              </a:spcBef>
              <a:spcAft>
                <a:spcPts val="1000"/>
              </a:spcAft>
              <a:buFont typeface="Verdana" panose="020B0604030504040204" pitchFamily="34" charset="0"/>
              <a:buChar char="−"/>
              <a:defRPr sz="1200"/>
            </a:lvl7pPr>
            <a:lvl8pPr marL="532800" indent="-176400">
              <a:spcBef>
                <a:spcPts val="0"/>
              </a:spcBef>
              <a:spcAft>
                <a:spcPts val="1000"/>
              </a:spcAft>
              <a:buFont typeface="Verdana" panose="020B0604030504040204" pitchFamily="34" charset="0"/>
              <a:buChar char="−"/>
              <a:defRPr sz="1200" baseline="0"/>
            </a:lvl8pPr>
            <a:lvl9pPr marL="532800" indent="-176400">
              <a:spcBef>
                <a:spcPts val="0"/>
              </a:spcBef>
              <a:spcAft>
                <a:spcPts val="1000"/>
              </a:spcAft>
              <a:buFont typeface="Verdana" panose="020B0604030504040204" pitchFamily="34" charset="0"/>
              <a:buChar char="−"/>
              <a:defRPr sz="1200" baseline="0"/>
            </a:lvl9pPr>
          </a:lstStyle>
          <a:p>
            <a:pPr>
              <a:lnSpc>
                <a:spcPct val="110000"/>
              </a:lnSpc>
            </a:pPr>
            <a:r>
              <a:rPr lang="it-IT" sz="1200" dirty="0">
                <a:latin typeface="Aptos"/>
              </a:rPr>
              <a:t>Rileva il trasferimento della residenza civilistica, che deve verificarsi a partire dal periodo di imposta in cui il contribuente trasferisce la residenza dall'estero e </a:t>
            </a:r>
            <a:r>
              <a:rPr lang="it-IT" sz="1200" b="1" dirty="0">
                <a:latin typeface="Aptos"/>
              </a:rPr>
              <a:t>permanere per tutto il periodo di fruizione dell'agevolazione</a:t>
            </a:r>
            <a:r>
              <a:rPr lang="it-IT" sz="1200" dirty="0">
                <a:latin typeface="Aptos"/>
              </a:rPr>
              <a:t>,</a:t>
            </a:r>
            <a:r>
              <a:rPr lang="it-IT" sz="1200" b="1" dirty="0">
                <a:latin typeface="Aptos"/>
              </a:rPr>
              <a:t> a pena di decadenza</a:t>
            </a:r>
            <a:r>
              <a:rPr lang="it-IT" sz="1200" dirty="0">
                <a:latin typeface="Aptos"/>
              </a:rPr>
              <a:t>.</a:t>
            </a:r>
          </a:p>
        </p:txBody>
      </p:sp>
      <p:sp>
        <p:nvSpPr>
          <p:cNvPr id="14" name="Oval 13" descr="An icon that represents the second key point:&#10;        - Choose a relevant icon that matches the point's content">
            <a:extLst>
              <a:ext uri="{FF2B5EF4-FFF2-40B4-BE49-F238E27FC236}">
                <a16:creationId xmlns:a16="http://schemas.microsoft.com/office/drawing/2014/main" id="{D631A0AE-18F0-BECE-C359-EC3C32486AAD}"/>
              </a:ext>
            </a:extLst>
          </p:cNvPr>
          <p:cNvSpPr/>
          <p:nvPr/>
        </p:nvSpPr>
        <p:spPr bwMode="gray">
          <a:xfrm>
            <a:off x="493331" y="3934726"/>
            <a:ext cx="540000" cy="540000"/>
          </a:xfrm>
          <a:prstGeom prst="ellipse">
            <a:avLst/>
          </a:prstGeom>
          <a:solidFill>
            <a:srgbClr val="FFFFFF"/>
          </a:solidFill>
          <a:ln w="0" algn="ctr">
            <a:solidFill>
              <a:srgbClr val="000000"/>
            </a:solidFill>
            <a:miter lim="800000"/>
            <a:headEnd/>
            <a:tailEnd/>
          </a:ln>
          <a:effectLst/>
        </p:spPr>
        <p:txBody>
          <a:bodyPr wrap="square" lIns="88900" tIns="88900" rIns="88900" bIns="889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1" i="0" u="none" strike="noStrike" kern="1200" cap="none" spc="0" normalizeH="0" baseline="0" noProof="0">
              <a:ln>
                <a:noFill/>
              </a:ln>
              <a:effectLst/>
              <a:uLnTx/>
              <a:uFillTx/>
              <a:latin typeface="Calibri Light"/>
              <a:ea typeface="Open Sans" panose="020B0606030504020204" pitchFamily="34" charset="0"/>
              <a:cs typeface="+mn-cs"/>
            </a:endParaRPr>
          </a:p>
        </p:txBody>
      </p:sp>
      <p:sp>
        <p:nvSpPr>
          <p:cNvPr id="21" name="Rectangle 20">
            <a:extLst>
              <a:ext uri="{FF2B5EF4-FFF2-40B4-BE49-F238E27FC236}">
                <a16:creationId xmlns:a16="http://schemas.microsoft.com/office/drawing/2014/main" id="{67EA3F8D-25B0-47D5-8E4C-CF1BFB1D6F81}"/>
              </a:ext>
            </a:extLst>
          </p:cNvPr>
          <p:cNvSpPr/>
          <p:nvPr/>
        </p:nvSpPr>
        <p:spPr bwMode="gray">
          <a:xfrm>
            <a:off x="6253530" y="3701806"/>
            <a:ext cx="1973940" cy="1005840"/>
          </a:xfrm>
          <a:prstGeom prst="rect">
            <a:avLst/>
          </a:prstGeom>
          <a:solidFill>
            <a:srgbClr val="F2F5E3"/>
          </a:solidFill>
          <a:ln w="19050" algn="ctr">
            <a:noFill/>
            <a:miter lim="800000"/>
            <a:headEnd/>
            <a:tailEnd/>
          </a:ln>
        </p:spPr>
        <p:txBody>
          <a:bodyPr wrap="square" lIns="88900" tIns="88900" rIns="0" bIns="88900" rtlCol="0" anchor="ctr"/>
          <a:lstStyle/>
          <a:p>
            <a:pPr marL="548640" lvl="1" defTabSz="1219170">
              <a:spcBef>
                <a:spcPts val="300"/>
              </a:spcBef>
              <a:buSzPct val="100000"/>
              <a:defRPr/>
            </a:pPr>
            <a:endParaRPr lang="en-US" sz="1200" b="1">
              <a:solidFill>
                <a:schemeClr val="bg1"/>
              </a:solidFill>
            </a:endParaRPr>
          </a:p>
        </p:txBody>
      </p:sp>
      <p:sp>
        <p:nvSpPr>
          <p:cNvPr id="52" name="TextBox 51" descr="Title for the fifth right activity:&#10;        - Must be in bold&#10;        - Should be 2-4 words&#10;        - Must be clear and descriptive &#10;&#10;Example: &quot;**GenAI Center of Excellence**&quot;">
            <a:extLst>
              <a:ext uri="{FF2B5EF4-FFF2-40B4-BE49-F238E27FC236}">
                <a16:creationId xmlns:a16="http://schemas.microsoft.com/office/drawing/2014/main" id="{80BCEFC8-3E86-BE31-5926-9C1688F43D42}"/>
              </a:ext>
            </a:extLst>
          </p:cNvPr>
          <p:cNvSpPr txBox="1"/>
          <p:nvPr/>
        </p:nvSpPr>
        <p:spPr>
          <a:xfrm>
            <a:off x="6882518" y="3756388"/>
            <a:ext cx="1275920" cy="862152"/>
          </a:xfrm>
          <a:prstGeom prst="rect">
            <a:avLst/>
          </a:prstGeom>
          <a:noFill/>
          <a:ln/>
        </p:spPr>
        <p:txBody>
          <a:bodyPr wrap="square" lIns="36000" rIns="36000" anchor="ctr">
            <a:normAutofit/>
          </a:bodyPr>
          <a:lstStyle/>
          <a:p>
            <a:pPr marL="0" marR="0" lvl="0" indent="0" algn="l" defTabSz="914400" rtl="0" eaLnBrk="1" fontAlgn="auto" latinLnBrk="0" hangingPunct="1">
              <a:lnSpc>
                <a:spcPct val="100000"/>
              </a:lnSpc>
              <a:spcBef>
                <a:spcPts val="0"/>
              </a:spcBef>
              <a:spcAft>
                <a:spcPts val="1000"/>
              </a:spcAft>
              <a:buClrTx/>
              <a:buSzPct val="100000"/>
              <a:buFont typeface="Arial" panose="020B0604020202020204" pitchFamily="34" charset="0"/>
              <a:buNone/>
              <a:tabLst/>
              <a:defRPr/>
            </a:pPr>
            <a:r>
              <a:rPr lang="it-IT" sz="1200" b="1" dirty="0">
                <a:latin typeface="Aptos"/>
              </a:rPr>
              <a:t>Accesso al secondo quinquennio agevolabile</a:t>
            </a:r>
            <a:endParaRPr sz="1200" b="1" dirty="0">
              <a:latin typeface="Aptos"/>
            </a:endParaRPr>
          </a:p>
        </p:txBody>
      </p:sp>
      <p:sp>
        <p:nvSpPr>
          <p:cNvPr id="10" name="Text Placeholder 27" descr="Text content for second right box:&#10;        - Must be a SINGLE clear statement between 20-30 words&#10;        - Must highlight key concepts in **bold** (2-3 terms maximum)&#10;        - Must be complete, clear, and impactful&#10;        &#10;        Example: &quot;Implementing **automated workflows** enables streamlined processing of customer requests, reducing manual intervention and improving **operational efficiency** significantly.">
            <a:extLst>
              <a:ext uri="{FF2B5EF4-FFF2-40B4-BE49-F238E27FC236}">
                <a16:creationId xmlns:a16="http://schemas.microsoft.com/office/drawing/2014/main" id="{95CC5643-F72A-7705-9783-9AA4AA777D6B}"/>
              </a:ext>
            </a:extLst>
          </p:cNvPr>
          <p:cNvSpPr txBox="1">
            <a:spLocks/>
          </p:cNvSpPr>
          <p:nvPr/>
        </p:nvSpPr>
        <p:spPr>
          <a:xfrm>
            <a:off x="8361789" y="3662050"/>
            <a:ext cx="3385021" cy="1005840"/>
          </a:xfrm>
          <a:prstGeom prst="rect">
            <a:avLst/>
          </a:prstGeom>
          <a:ln/>
        </p:spPr>
        <p:txBody>
          <a:bodyPr vert="horz" lIns="0" tIns="0" rIns="0" bIns="0" rtlCol="0" anchor="ctr">
            <a:normAutofit/>
          </a:bodyPr>
          <a:lstStyle>
            <a:defPPr>
              <a:defRPr lang="en-US"/>
            </a:defPPr>
            <a:lvl1pPr indent="0">
              <a:spcBef>
                <a:spcPts val="0"/>
              </a:spcBef>
              <a:spcAft>
                <a:spcPts val="1000"/>
              </a:spcAft>
              <a:buSzPct val="100000"/>
              <a:buFont typeface="Arial" panose="020B0604020202020204" pitchFamily="34" charset="0"/>
              <a:buNone/>
              <a:defRPr sz="1300" b="0">
                <a:latin typeface="Open Sans" panose="020B0606030504020204" pitchFamily="34" charset="0"/>
                <a:cs typeface="Open Sans" panose="020B0606030504020204" pitchFamily="34" charset="0"/>
              </a:defRPr>
            </a:lvl1pPr>
            <a:lvl2pPr marL="0" indent="0">
              <a:spcBef>
                <a:spcPts val="0"/>
              </a:spcBef>
              <a:spcAft>
                <a:spcPts val="1000"/>
              </a:spcAft>
              <a:buClrTx/>
              <a:buSzPct val="100000"/>
              <a:buFont typeface="Arial"/>
              <a:buNone/>
              <a:defRPr sz="1300" b="1">
                <a:latin typeface="Open Sans" panose="020B0606030504020204" pitchFamily="34" charset="0"/>
                <a:cs typeface="Open Sans" panose="020B0606030504020204" pitchFamily="34" charset="0"/>
              </a:defRPr>
            </a:lvl2pPr>
            <a:lvl3pPr marL="176400" indent="-176400">
              <a:spcBef>
                <a:spcPts val="0"/>
              </a:spcBef>
              <a:spcAft>
                <a:spcPts val="1000"/>
              </a:spcAft>
              <a:buClrTx/>
              <a:buSzPct val="100000"/>
              <a:buFont typeface="Arial" panose="020B0604020202020204" pitchFamily="34" charset="0"/>
              <a:buChar char="•"/>
              <a:defRPr sz="1300">
                <a:latin typeface="Open Sans" panose="020B0606030504020204" pitchFamily="34" charset="0"/>
                <a:cs typeface="Open Sans" panose="020B0606030504020204" pitchFamily="34" charset="0"/>
              </a:defRPr>
            </a:lvl3pPr>
            <a:lvl4pPr marL="356400" indent="-176400">
              <a:spcBef>
                <a:spcPts val="0"/>
              </a:spcBef>
              <a:spcAft>
                <a:spcPts val="1000"/>
              </a:spcAft>
              <a:buClrTx/>
              <a:buSzPct val="100000"/>
              <a:buFont typeface="Verdana" panose="020B0604030504040204" pitchFamily="34" charset="0"/>
              <a:buChar char="−"/>
              <a:defRPr sz="1300" baseline="0">
                <a:latin typeface="Open Sans" panose="020B0606030504020204" pitchFamily="34" charset="0"/>
                <a:cs typeface="Open Sans" panose="020B0606030504020204" pitchFamily="34" charset="0"/>
              </a:defRPr>
            </a:lvl4pPr>
            <a:lvl5pPr marL="532800" indent="-176400" defTabSz="798513">
              <a:spcBef>
                <a:spcPts val="0"/>
              </a:spcBef>
              <a:spcAft>
                <a:spcPts val="1000"/>
              </a:spcAft>
              <a:buClrTx/>
              <a:buSzPct val="100000"/>
              <a:buFont typeface="Verdana" panose="020B0604030504040204" pitchFamily="34" charset="0"/>
              <a:buChar char="−"/>
              <a:tabLst/>
              <a:defRPr sz="1300" baseline="0">
                <a:latin typeface="Open Sans" panose="020B0606030504020204" pitchFamily="34" charset="0"/>
                <a:cs typeface="Open Sans" panose="020B0606030504020204" pitchFamily="34" charset="0"/>
              </a:defRPr>
            </a:lvl5pPr>
            <a:lvl6pPr marL="532800" indent="-176400">
              <a:spcBef>
                <a:spcPts val="0"/>
              </a:spcBef>
              <a:spcAft>
                <a:spcPts val="1000"/>
              </a:spcAft>
              <a:buFont typeface="Verdana" panose="020B0604030504040204" pitchFamily="34" charset="0"/>
              <a:buChar char="−"/>
              <a:defRPr sz="1200" baseline="0"/>
            </a:lvl6pPr>
            <a:lvl7pPr marL="532800" indent="-176400">
              <a:spcBef>
                <a:spcPts val="0"/>
              </a:spcBef>
              <a:spcAft>
                <a:spcPts val="1000"/>
              </a:spcAft>
              <a:buFont typeface="Verdana" panose="020B0604030504040204" pitchFamily="34" charset="0"/>
              <a:buChar char="−"/>
              <a:defRPr sz="1200"/>
            </a:lvl7pPr>
            <a:lvl8pPr marL="532800" indent="-176400">
              <a:spcBef>
                <a:spcPts val="0"/>
              </a:spcBef>
              <a:spcAft>
                <a:spcPts val="1000"/>
              </a:spcAft>
              <a:buFont typeface="Verdana" panose="020B0604030504040204" pitchFamily="34" charset="0"/>
              <a:buChar char="−"/>
              <a:defRPr sz="1200" baseline="0"/>
            </a:lvl8pPr>
            <a:lvl9pPr marL="532800" indent="-176400">
              <a:spcBef>
                <a:spcPts val="0"/>
              </a:spcBef>
              <a:spcAft>
                <a:spcPts val="1000"/>
              </a:spcAft>
              <a:buFont typeface="Verdana" panose="020B0604030504040204" pitchFamily="34" charset="0"/>
              <a:buChar char="−"/>
              <a:defRPr sz="1200" baseline="0"/>
            </a:lvl9pPr>
          </a:lstStyle>
          <a:p>
            <a:r>
              <a:rPr lang="it-IT" sz="1200" dirty="0">
                <a:latin typeface="Aptos"/>
              </a:rPr>
              <a:t>Benché il Fondo Controesodo sia stato abrogato, al ricorrere dei requisiti di legge, è possibile accedere a titolo gratuito al secondo quinquennio agevolabile.</a:t>
            </a:r>
            <a:endParaRPr sz="1200" dirty="0">
              <a:latin typeface="Aptos"/>
            </a:endParaRPr>
          </a:p>
        </p:txBody>
      </p:sp>
      <p:sp>
        <p:nvSpPr>
          <p:cNvPr id="27" name="Rectangle 26">
            <a:extLst>
              <a:ext uri="{FF2B5EF4-FFF2-40B4-BE49-F238E27FC236}">
                <a16:creationId xmlns:a16="http://schemas.microsoft.com/office/drawing/2014/main" id="{591C57A9-B1B6-4DC0-8A32-2764307261B7}"/>
              </a:ext>
            </a:extLst>
          </p:cNvPr>
          <p:cNvSpPr/>
          <p:nvPr/>
        </p:nvSpPr>
        <p:spPr bwMode="gray">
          <a:xfrm>
            <a:off x="419100" y="5013391"/>
            <a:ext cx="2011680" cy="1349307"/>
          </a:xfrm>
          <a:prstGeom prst="rect">
            <a:avLst/>
          </a:prstGeom>
          <a:solidFill>
            <a:srgbClr val="F2F5E3"/>
          </a:solidFill>
          <a:ln w="19050" algn="ctr">
            <a:noFill/>
            <a:miter lim="800000"/>
            <a:headEnd/>
            <a:tailEnd/>
          </a:ln>
        </p:spPr>
        <p:txBody>
          <a:bodyPr wrap="square" lIns="88900" tIns="88900" rIns="0" bIns="88900" rtlCol="0" anchor="ctr"/>
          <a:lstStyle/>
          <a:p>
            <a:pPr marL="548640" lvl="1" defTabSz="1219170">
              <a:spcBef>
                <a:spcPts val="300"/>
              </a:spcBef>
              <a:buSzPct val="100000"/>
              <a:defRPr/>
            </a:pPr>
            <a:endParaRPr lang="en-US" sz="1200" b="1">
              <a:solidFill>
                <a:schemeClr val="bg1"/>
              </a:solidFill>
            </a:endParaRPr>
          </a:p>
        </p:txBody>
      </p:sp>
      <p:sp>
        <p:nvSpPr>
          <p:cNvPr id="59" name="TextBox 58" descr="Title for the third left activity:&#10;        - Must be in bold&#10;        - Should be 2-4 words&#10;        - Must be clear and descriptive &#10;&#10;Example: &quot;**GenAI Center of Excellence**&quot;">
            <a:extLst>
              <a:ext uri="{FF2B5EF4-FFF2-40B4-BE49-F238E27FC236}">
                <a16:creationId xmlns:a16="http://schemas.microsoft.com/office/drawing/2014/main" id="{7C09DDB4-88C4-0DF9-23B7-D8D9598D241D}"/>
              </a:ext>
            </a:extLst>
          </p:cNvPr>
          <p:cNvSpPr txBox="1"/>
          <p:nvPr/>
        </p:nvSpPr>
        <p:spPr>
          <a:xfrm>
            <a:off x="1062783" y="5195404"/>
            <a:ext cx="1302204" cy="718465"/>
          </a:xfrm>
          <a:prstGeom prst="rect">
            <a:avLst/>
          </a:prstGeom>
          <a:noFill/>
          <a:ln/>
        </p:spPr>
        <p:txBody>
          <a:bodyPr wrap="square" lIns="36000" rIns="36000" anchor="ctr">
            <a:normAutofit/>
          </a:bodyPr>
          <a:lstStyle/>
          <a:p>
            <a:pPr marL="0" marR="0" lvl="0" indent="0" algn="l" defTabSz="914400" rtl="0" eaLnBrk="1" fontAlgn="auto" latinLnBrk="0" hangingPunct="1">
              <a:lnSpc>
                <a:spcPct val="100000"/>
              </a:lnSpc>
              <a:spcBef>
                <a:spcPts val="0"/>
              </a:spcBef>
              <a:spcAft>
                <a:spcPts val="1000"/>
              </a:spcAft>
              <a:buClrTx/>
              <a:buSzPct val="100000"/>
              <a:buFont typeface="Arial" panose="020B0604020202020204" pitchFamily="34" charset="0"/>
              <a:buNone/>
              <a:tabLst/>
              <a:defRPr/>
            </a:pPr>
            <a:r>
              <a:rPr lang="it-IT" sz="1200" b="1" dirty="0">
                <a:latin typeface="Aptos"/>
              </a:rPr>
              <a:t>Implicazioni pratiche</a:t>
            </a:r>
            <a:endParaRPr sz="1200" b="1" dirty="0">
              <a:latin typeface="Aptos"/>
            </a:endParaRPr>
          </a:p>
        </p:txBody>
      </p:sp>
      <p:sp>
        <p:nvSpPr>
          <p:cNvPr id="8" name="Text Placeholder 27" descr="Text content for third left box:&#10;        - Must be a SINGLE clear statement between 20-30 words&#10;        - Must highlight key concepts in **bold** (2-3 terms maximum)&#10;        - Must be complete, clear, and impactful&#10;        &#10;        Example: &quot;Implementing **automated workflows** enables streamlined processing of customer requests, reducing manual intervention and improving **operational efficiency** significantly.">
            <a:extLst>
              <a:ext uri="{FF2B5EF4-FFF2-40B4-BE49-F238E27FC236}">
                <a16:creationId xmlns:a16="http://schemas.microsoft.com/office/drawing/2014/main" id="{BD9491E9-6A89-36CF-9F4A-AE828E7F1B3E}"/>
              </a:ext>
            </a:extLst>
          </p:cNvPr>
          <p:cNvSpPr txBox="1">
            <a:spLocks/>
          </p:cNvSpPr>
          <p:nvPr/>
        </p:nvSpPr>
        <p:spPr>
          <a:xfrm>
            <a:off x="2546231" y="5064482"/>
            <a:ext cx="3351068" cy="1001590"/>
          </a:xfrm>
          <a:prstGeom prst="rect">
            <a:avLst/>
          </a:prstGeom>
          <a:ln/>
        </p:spPr>
        <p:txBody>
          <a:bodyPr vert="horz" lIns="0" tIns="0" rIns="0" bIns="0" rtlCol="0" anchor="ctr">
            <a:noAutofit/>
          </a:bodyPr>
          <a:lstStyle>
            <a:defPPr>
              <a:defRPr lang="en-US"/>
            </a:defPPr>
            <a:lvl1pPr indent="0">
              <a:spcBef>
                <a:spcPts val="0"/>
              </a:spcBef>
              <a:spcAft>
                <a:spcPts val="1000"/>
              </a:spcAft>
              <a:buSzPct val="100000"/>
              <a:buFont typeface="Arial" panose="020B0604020202020204" pitchFamily="34" charset="0"/>
              <a:buNone/>
              <a:defRPr sz="1300" b="0">
                <a:latin typeface="Open Sans" panose="020B0606030504020204" pitchFamily="34" charset="0"/>
                <a:cs typeface="Open Sans" panose="020B0606030504020204" pitchFamily="34" charset="0"/>
              </a:defRPr>
            </a:lvl1pPr>
            <a:lvl2pPr marL="0" indent="0">
              <a:spcBef>
                <a:spcPts val="0"/>
              </a:spcBef>
              <a:spcAft>
                <a:spcPts val="1000"/>
              </a:spcAft>
              <a:buClrTx/>
              <a:buSzPct val="100000"/>
              <a:buFont typeface="Arial"/>
              <a:buNone/>
              <a:defRPr sz="1300" b="1">
                <a:latin typeface="Open Sans" panose="020B0606030504020204" pitchFamily="34" charset="0"/>
                <a:cs typeface="Open Sans" panose="020B0606030504020204" pitchFamily="34" charset="0"/>
              </a:defRPr>
            </a:lvl2pPr>
            <a:lvl3pPr marL="176400" indent="-176400">
              <a:spcBef>
                <a:spcPts val="0"/>
              </a:spcBef>
              <a:spcAft>
                <a:spcPts val="1000"/>
              </a:spcAft>
              <a:buClrTx/>
              <a:buSzPct val="100000"/>
              <a:buFont typeface="Arial" panose="020B0604020202020204" pitchFamily="34" charset="0"/>
              <a:buChar char="•"/>
              <a:defRPr sz="1300">
                <a:latin typeface="Open Sans" panose="020B0606030504020204" pitchFamily="34" charset="0"/>
                <a:cs typeface="Open Sans" panose="020B0606030504020204" pitchFamily="34" charset="0"/>
              </a:defRPr>
            </a:lvl3pPr>
            <a:lvl4pPr marL="356400" indent="-176400">
              <a:spcBef>
                <a:spcPts val="0"/>
              </a:spcBef>
              <a:spcAft>
                <a:spcPts val="1000"/>
              </a:spcAft>
              <a:buClrTx/>
              <a:buSzPct val="100000"/>
              <a:buFont typeface="Verdana" panose="020B0604030504040204" pitchFamily="34" charset="0"/>
              <a:buChar char="−"/>
              <a:defRPr sz="1300" baseline="0">
                <a:latin typeface="Open Sans" panose="020B0606030504020204" pitchFamily="34" charset="0"/>
                <a:cs typeface="Open Sans" panose="020B0606030504020204" pitchFamily="34" charset="0"/>
              </a:defRPr>
            </a:lvl4pPr>
            <a:lvl5pPr marL="532800" indent="-176400" defTabSz="798513">
              <a:spcBef>
                <a:spcPts val="0"/>
              </a:spcBef>
              <a:spcAft>
                <a:spcPts val="1000"/>
              </a:spcAft>
              <a:buClrTx/>
              <a:buSzPct val="100000"/>
              <a:buFont typeface="Verdana" panose="020B0604030504040204" pitchFamily="34" charset="0"/>
              <a:buChar char="−"/>
              <a:tabLst/>
              <a:defRPr sz="1300" baseline="0">
                <a:latin typeface="Open Sans" panose="020B0606030504020204" pitchFamily="34" charset="0"/>
                <a:cs typeface="Open Sans" panose="020B0606030504020204" pitchFamily="34" charset="0"/>
              </a:defRPr>
            </a:lvl5pPr>
            <a:lvl6pPr marL="532800" indent="-176400">
              <a:spcBef>
                <a:spcPts val="0"/>
              </a:spcBef>
              <a:spcAft>
                <a:spcPts val="1000"/>
              </a:spcAft>
              <a:buFont typeface="Verdana" panose="020B0604030504040204" pitchFamily="34" charset="0"/>
              <a:buChar char="−"/>
              <a:defRPr sz="1200" baseline="0"/>
            </a:lvl6pPr>
            <a:lvl7pPr marL="532800" indent="-176400">
              <a:spcBef>
                <a:spcPts val="0"/>
              </a:spcBef>
              <a:spcAft>
                <a:spcPts val="1000"/>
              </a:spcAft>
              <a:buFont typeface="Verdana" panose="020B0604030504040204" pitchFamily="34" charset="0"/>
              <a:buChar char="−"/>
              <a:defRPr sz="1200"/>
            </a:lvl7pPr>
            <a:lvl8pPr marL="532800" indent="-176400">
              <a:spcBef>
                <a:spcPts val="0"/>
              </a:spcBef>
              <a:spcAft>
                <a:spcPts val="1000"/>
              </a:spcAft>
              <a:buFont typeface="Verdana" panose="020B0604030504040204" pitchFamily="34" charset="0"/>
              <a:buChar char="−"/>
              <a:defRPr sz="1200" baseline="0"/>
            </a:lvl8pPr>
            <a:lvl9pPr marL="532800" indent="-176400">
              <a:spcBef>
                <a:spcPts val="0"/>
              </a:spcBef>
              <a:spcAft>
                <a:spcPts val="1000"/>
              </a:spcAft>
              <a:buFont typeface="Verdana" panose="020B0604030504040204" pitchFamily="34" charset="0"/>
              <a:buChar char="−"/>
              <a:defRPr sz="1200" baseline="0"/>
            </a:lvl9pPr>
          </a:lstStyle>
          <a:p>
            <a:r>
              <a:rPr lang="it-IT" sz="1200" dirty="0">
                <a:latin typeface="Aptos"/>
              </a:rPr>
              <a:t>In caso di trasferimento presso altra Regione, occorre presentare una </a:t>
            </a:r>
            <a:r>
              <a:rPr lang="it-IT" sz="1200" b="1" dirty="0">
                <a:latin typeface="Aptos"/>
              </a:rPr>
              <a:t>dichiarazione integrativa, </a:t>
            </a:r>
            <a:r>
              <a:rPr lang="it-IT" sz="1200" dirty="0">
                <a:latin typeface="Aptos"/>
              </a:rPr>
              <a:t>procedendo al versamento delle </a:t>
            </a:r>
            <a:r>
              <a:rPr lang="it-IT" sz="1200" b="1" dirty="0">
                <a:latin typeface="Aptos"/>
              </a:rPr>
              <a:t>maggiori imposte dovute (i.e. maggior imponibile 20%), con relative sanzioni per infedele dichiarazione ed interessi di legge</a:t>
            </a:r>
            <a:r>
              <a:rPr lang="it-IT" sz="1200" dirty="0">
                <a:latin typeface="Aptos"/>
              </a:rPr>
              <a:t>.</a:t>
            </a:r>
            <a:endParaRPr sz="1200" dirty="0">
              <a:latin typeface="Aptos"/>
            </a:endParaRPr>
          </a:p>
        </p:txBody>
      </p:sp>
      <p:sp>
        <p:nvSpPr>
          <p:cNvPr id="15" name="Oval 14" descr="An icon that represents the third key point:&#10;        - Choose a relevant icon that matches the point's content">
            <a:extLst>
              <a:ext uri="{FF2B5EF4-FFF2-40B4-BE49-F238E27FC236}">
                <a16:creationId xmlns:a16="http://schemas.microsoft.com/office/drawing/2014/main" id="{A906545D-63F6-E965-3346-3C61219E52BB}"/>
              </a:ext>
            </a:extLst>
          </p:cNvPr>
          <p:cNvSpPr/>
          <p:nvPr/>
        </p:nvSpPr>
        <p:spPr bwMode="gray">
          <a:xfrm>
            <a:off x="487237" y="5284636"/>
            <a:ext cx="540000" cy="540000"/>
          </a:xfrm>
          <a:prstGeom prst="ellipse">
            <a:avLst/>
          </a:prstGeom>
          <a:solidFill>
            <a:srgbClr val="FFFFFF"/>
          </a:solidFill>
          <a:ln w="0" algn="ctr">
            <a:solidFill>
              <a:srgbClr val="000000"/>
            </a:solidFill>
            <a:miter lim="800000"/>
            <a:headEnd/>
            <a:tailEnd/>
          </a:ln>
          <a:effectLst/>
        </p:spPr>
        <p:txBody>
          <a:bodyPr wrap="square" lIns="88900" tIns="88900" rIns="88900" bIns="889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1" i="0" u="none" strike="noStrike" kern="1200" cap="none" spc="0" normalizeH="0" baseline="0" noProof="0">
              <a:ln>
                <a:noFill/>
              </a:ln>
              <a:effectLst/>
              <a:uLnTx/>
              <a:uFillTx/>
              <a:latin typeface="Calibri Light"/>
              <a:ea typeface="Open Sans" panose="020B0606030504020204" pitchFamily="34" charset="0"/>
              <a:cs typeface="+mn-cs"/>
            </a:endParaRPr>
          </a:p>
        </p:txBody>
      </p:sp>
      <p:sp>
        <p:nvSpPr>
          <p:cNvPr id="31" name="Rectangle 30">
            <a:extLst>
              <a:ext uri="{FF2B5EF4-FFF2-40B4-BE49-F238E27FC236}">
                <a16:creationId xmlns:a16="http://schemas.microsoft.com/office/drawing/2014/main" id="{233BF4A9-7726-41E6-80A4-B499A65C24C4}"/>
              </a:ext>
            </a:extLst>
          </p:cNvPr>
          <p:cNvSpPr/>
          <p:nvPr/>
        </p:nvSpPr>
        <p:spPr bwMode="gray">
          <a:xfrm>
            <a:off x="6253529" y="5013392"/>
            <a:ext cx="1985592" cy="1349308"/>
          </a:xfrm>
          <a:prstGeom prst="rect">
            <a:avLst/>
          </a:prstGeom>
          <a:solidFill>
            <a:srgbClr val="F2F5E3"/>
          </a:solidFill>
          <a:ln w="19050" algn="ctr">
            <a:noFill/>
            <a:miter lim="800000"/>
            <a:headEnd/>
            <a:tailEnd/>
          </a:ln>
        </p:spPr>
        <p:txBody>
          <a:bodyPr wrap="square" lIns="88900" tIns="88900" rIns="0" bIns="88900" rtlCol="0" anchor="ctr"/>
          <a:lstStyle/>
          <a:p>
            <a:pPr marL="548640" lvl="1" defTabSz="1219170">
              <a:spcBef>
                <a:spcPts val="300"/>
              </a:spcBef>
              <a:buSzPct val="100000"/>
              <a:defRPr/>
            </a:pPr>
            <a:endParaRPr lang="en-US" sz="1200" b="1">
              <a:solidFill>
                <a:schemeClr val="bg1"/>
              </a:solidFill>
            </a:endParaRPr>
          </a:p>
        </p:txBody>
      </p:sp>
      <p:sp>
        <p:nvSpPr>
          <p:cNvPr id="53" name="TextBox 52" descr="Title for the sixth right activity:&#10;        - Must be in bold&#10;        - Should be 2-4 words&#10;        - Must be clear and descriptive &#10;&#10;Example: &quot;**GenAI Center of Excellence**&quot;">
            <a:extLst>
              <a:ext uri="{FF2B5EF4-FFF2-40B4-BE49-F238E27FC236}">
                <a16:creationId xmlns:a16="http://schemas.microsoft.com/office/drawing/2014/main" id="{DFEA8043-77C6-8F3F-609B-089BD6A58F6C}"/>
              </a:ext>
            </a:extLst>
          </p:cNvPr>
          <p:cNvSpPr txBox="1"/>
          <p:nvPr/>
        </p:nvSpPr>
        <p:spPr>
          <a:xfrm>
            <a:off x="6867885" y="5195404"/>
            <a:ext cx="1302204" cy="718465"/>
          </a:xfrm>
          <a:prstGeom prst="rect">
            <a:avLst/>
          </a:prstGeom>
          <a:noFill/>
          <a:ln/>
        </p:spPr>
        <p:txBody>
          <a:bodyPr wrap="square" lIns="36000" rIns="36000" anchor="ctr">
            <a:normAutofit/>
          </a:bodyPr>
          <a:lstStyle/>
          <a:p>
            <a:pPr marL="0" marR="0" lvl="0" indent="0" algn="l" defTabSz="914400" rtl="0" eaLnBrk="1" fontAlgn="auto" latinLnBrk="0" hangingPunct="1">
              <a:lnSpc>
                <a:spcPct val="100000"/>
              </a:lnSpc>
              <a:spcBef>
                <a:spcPts val="0"/>
              </a:spcBef>
              <a:spcAft>
                <a:spcPts val="1000"/>
              </a:spcAft>
              <a:buClrTx/>
              <a:buSzPct val="100000"/>
              <a:buFont typeface="Arial" panose="020B0604020202020204" pitchFamily="34" charset="0"/>
              <a:buNone/>
              <a:tabLst/>
              <a:defRPr/>
            </a:pPr>
            <a:r>
              <a:rPr lang="it-IT" sz="1200" b="1" dirty="0">
                <a:latin typeface="Aptos"/>
              </a:rPr>
              <a:t>Effetti sul primo quinquennio </a:t>
            </a:r>
            <a:endParaRPr sz="1200" b="1" dirty="0">
              <a:latin typeface="Aptos"/>
            </a:endParaRPr>
          </a:p>
        </p:txBody>
      </p:sp>
      <p:sp>
        <p:nvSpPr>
          <p:cNvPr id="12" name="Text Placeholder 27" descr="Text content for third right box:&#10;        - Must be a SINGLE clear statement between 20-30 words&#10;        - Must highlight key concepts in **bold** (2-3 terms maximum)&#10;        - Must be complete, clear, and impactful&#10;        &#10;        Example: &quot;Implementing **automated workflows** enables streamlined processing of customer requests, reducing manual intervention and improving **operational efficiency** significantly.">
            <a:extLst>
              <a:ext uri="{FF2B5EF4-FFF2-40B4-BE49-F238E27FC236}">
                <a16:creationId xmlns:a16="http://schemas.microsoft.com/office/drawing/2014/main" id="{EE88A348-1DD0-66AC-737C-59A2F1EE20C9}"/>
              </a:ext>
            </a:extLst>
          </p:cNvPr>
          <p:cNvSpPr txBox="1">
            <a:spLocks/>
          </p:cNvSpPr>
          <p:nvPr/>
        </p:nvSpPr>
        <p:spPr>
          <a:xfrm>
            <a:off x="8316113" y="5051716"/>
            <a:ext cx="3297600" cy="1488906"/>
          </a:xfrm>
          <a:prstGeom prst="rect">
            <a:avLst/>
          </a:prstGeom>
          <a:ln/>
        </p:spPr>
        <p:txBody>
          <a:bodyPr vert="horz" lIns="0" tIns="0" rIns="0" bIns="0" rtlCol="0" anchor="t">
            <a:normAutofit fontScale="92500" lnSpcReduction="20000"/>
          </a:bodyPr>
          <a:lstStyle>
            <a:defPPr>
              <a:defRPr lang="en-US"/>
            </a:defPPr>
            <a:lvl1pPr indent="0">
              <a:spcBef>
                <a:spcPts val="0"/>
              </a:spcBef>
              <a:spcAft>
                <a:spcPts val="1000"/>
              </a:spcAft>
              <a:buSzPct val="100000"/>
              <a:buFont typeface="Arial" panose="020B0604020202020204" pitchFamily="34" charset="0"/>
              <a:buNone/>
              <a:defRPr sz="1300" b="0">
                <a:latin typeface="Open Sans" panose="020B0606030504020204" pitchFamily="34" charset="0"/>
                <a:cs typeface="Open Sans" panose="020B0606030504020204" pitchFamily="34" charset="0"/>
              </a:defRPr>
            </a:lvl1pPr>
            <a:lvl2pPr marL="0" indent="0">
              <a:spcBef>
                <a:spcPts val="0"/>
              </a:spcBef>
              <a:spcAft>
                <a:spcPts val="1000"/>
              </a:spcAft>
              <a:buClrTx/>
              <a:buSzPct val="100000"/>
              <a:buFont typeface="Arial"/>
              <a:buNone/>
              <a:defRPr sz="1300" b="1">
                <a:latin typeface="Open Sans" panose="020B0606030504020204" pitchFamily="34" charset="0"/>
                <a:cs typeface="Open Sans" panose="020B0606030504020204" pitchFamily="34" charset="0"/>
              </a:defRPr>
            </a:lvl2pPr>
            <a:lvl3pPr marL="176400" indent="-176400">
              <a:spcBef>
                <a:spcPts val="0"/>
              </a:spcBef>
              <a:spcAft>
                <a:spcPts val="1000"/>
              </a:spcAft>
              <a:buClrTx/>
              <a:buSzPct val="100000"/>
              <a:buFont typeface="Arial" panose="020B0604020202020204" pitchFamily="34" charset="0"/>
              <a:buChar char="•"/>
              <a:defRPr sz="1300">
                <a:latin typeface="Open Sans" panose="020B0606030504020204" pitchFamily="34" charset="0"/>
                <a:cs typeface="Open Sans" panose="020B0606030504020204" pitchFamily="34" charset="0"/>
              </a:defRPr>
            </a:lvl3pPr>
            <a:lvl4pPr marL="356400" indent="-176400">
              <a:spcBef>
                <a:spcPts val="0"/>
              </a:spcBef>
              <a:spcAft>
                <a:spcPts val="1000"/>
              </a:spcAft>
              <a:buClrTx/>
              <a:buSzPct val="100000"/>
              <a:buFont typeface="Verdana" panose="020B0604030504040204" pitchFamily="34" charset="0"/>
              <a:buChar char="−"/>
              <a:defRPr sz="1300" baseline="0">
                <a:latin typeface="Open Sans" panose="020B0606030504020204" pitchFamily="34" charset="0"/>
                <a:cs typeface="Open Sans" panose="020B0606030504020204" pitchFamily="34" charset="0"/>
              </a:defRPr>
            </a:lvl4pPr>
            <a:lvl5pPr marL="532800" indent="-176400" defTabSz="798513">
              <a:spcBef>
                <a:spcPts val="0"/>
              </a:spcBef>
              <a:spcAft>
                <a:spcPts val="1000"/>
              </a:spcAft>
              <a:buClrTx/>
              <a:buSzPct val="100000"/>
              <a:buFont typeface="Verdana" panose="020B0604030504040204" pitchFamily="34" charset="0"/>
              <a:buChar char="−"/>
              <a:tabLst/>
              <a:defRPr sz="1300" baseline="0">
                <a:latin typeface="Open Sans" panose="020B0606030504020204" pitchFamily="34" charset="0"/>
                <a:cs typeface="Open Sans" panose="020B0606030504020204" pitchFamily="34" charset="0"/>
              </a:defRPr>
            </a:lvl5pPr>
            <a:lvl6pPr marL="532800" indent="-176400">
              <a:spcBef>
                <a:spcPts val="0"/>
              </a:spcBef>
              <a:spcAft>
                <a:spcPts val="1000"/>
              </a:spcAft>
              <a:buFont typeface="Verdana" panose="020B0604030504040204" pitchFamily="34" charset="0"/>
              <a:buChar char="−"/>
              <a:defRPr sz="1200" baseline="0"/>
            </a:lvl6pPr>
            <a:lvl7pPr marL="532800" indent="-176400">
              <a:spcBef>
                <a:spcPts val="0"/>
              </a:spcBef>
              <a:spcAft>
                <a:spcPts val="1000"/>
              </a:spcAft>
              <a:buFont typeface="Verdana" panose="020B0604030504040204" pitchFamily="34" charset="0"/>
              <a:buChar char="−"/>
              <a:defRPr sz="1200"/>
            </a:lvl7pPr>
            <a:lvl8pPr marL="532800" indent="-176400">
              <a:spcBef>
                <a:spcPts val="0"/>
              </a:spcBef>
              <a:spcAft>
                <a:spcPts val="1000"/>
              </a:spcAft>
              <a:buFont typeface="Verdana" panose="020B0604030504040204" pitchFamily="34" charset="0"/>
              <a:buChar char="−"/>
              <a:defRPr sz="1200" baseline="0"/>
            </a:lvl8pPr>
            <a:lvl9pPr marL="532800" indent="-176400">
              <a:spcBef>
                <a:spcPts val="0"/>
              </a:spcBef>
              <a:spcAft>
                <a:spcPts val="1000"/>
              </a:spcAft>
              <a:buFont typeface="Verdana" panose="020B0604030504040204" pitchFamily="34" charset="0"/>
              <a:buChar char="−"/>
              <a:defRPr sz="1200" baseline="0"/>
            </a:lvl9pPr>
          </a:lstStyle>
          <a:p>
            <a:pPr>
              <a:lnSpc>
                <a:spcPct val="120000"/>
              </a:lnSpc>
            </a:pPr>
            <a:r>
              <a:rPr lang="it-IT" dirty="0">
                <a:latin typeface="Aptos"/>
              </a:rPr>
              <a:t>Nelle more dell’adozione del Fondo Controesodo, i contribuenti interessati hanno beneficiato della detassazione pari al 50%.</a:t>
            </a:r>
          </a:p>
          <a:p>
            <a:pPr>
              <a:lnSpc>
                <a:spcPct val="120000"/>
              </a:lnSpc>
            </a:pPr>
            <a:r>
              <a:rPr lang="it-IT" dirty="0">
                <a:latin typeface="Aptos"/>
              </a:rPr>
              <a:t>Resta da chiarire se a fronte dell’abrogazione del Fondo predetto, è possibile ottenere il rimborso delle maggiori imposte (20%) versate nei periodi d’imposta 2019-2023.</a:t>
            </a:r>
            <a:endParaRPr dirty="0">
              <a:latin typeface="Aptos"/>
            </a:endParaRPr>
          </a:p>
        </p:txBody>
      </p:sp>
      <p:sp>
        <p:nvSpPr>
          <p:cNvPr id="5" name="Text Placeholder 4" descr="Text content for header box:&#10;&#10;- Must be a SINGLE clear statement between 2-5 words&#10;- Must be complete, clear, and impactful&#10;- Must contain the name of the project or the name of the client&#10;- Must be in uppercase&#10;&#10;&#10;Example: &quot;[NAME OF THE CLIENT], SOLARIA GENAI PLATFORM&quot;">
            <a:extLst>
              <a:ext uri="{FF2B5EF4-FFF2-40B4-BE49-F238E27FC236}">
                <a16:creationId xmlns:a16="http://schemas.microsoft.com/office/drawing/2014/main" id="{9550E5B9-68FB-6FAC-90F5-983FC2C0F022}"/>
              </a:ext>
            </a:extLst>
          </p:cNvPr>
          <p:cNvSpPr txBox="1">
            <a:spLocks/>
          </p:cNvSpPr>
          <p:nvPr/>
        </p:nvSpPr>
        <p:spPr>
          <a:xfrm>
            <a:off x="419100" y="317378"/>
            <a:ext cx="11188700" cy="524675"/>
          </a:xfrm>
          <a:prstGeom prst="rect">
            <a:avLst/>
          </a:prstGeom>
          <a:ln/>
        </p:spPr>
        <p:txBody>
          <a:bodyPr lIns="0" tIns="0" rIns="0" bIns="0">
            <a:norm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Open Sans" panose="020B0606030504020204" pitchFamily="34" charset="0"/>
                <a:ea typeface="+mn-ea"/>
                <a:cs typeface="Open Sans" panose="020B060603050402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Open Sans" panose="020B0606030504020204" pitchFamily="34" charset="0"/>
                <a:ea typeface="+mn-ea"/>
                <a:cs typeface="Open Sans" panose="020B060603050402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Open Sans" panose="020B0606030504020204" pitchFamily="34" charset="0"/>
                <a:ea typeface="+mn-ea"/>
                <a:cs typeface="Open Sans" panose="020B060603050402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Open Sans" panose="020B0606030504020204" pitchFamily="34" charset="0"/>
                <a:ea typeface="+mn-ea"/>
                <a:cs typeface="Open Sans" panose="020B060603050402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Open Sans" panose="020B0606030504020204" pitchFamily="34" charset="0"/>
                <a:ea typeface="+mn-ea"/>
                <a:cs typeface="Open Sans" panose="020B060603050402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it-IT" sz="2400" b="1" dirty="0">
                <a:ea typeface="Open Sans" panose="020B0606030504020204" pitchFamily="34" charset="0"/>
              </a:rPr>
              <a:t>Vecchio Regime Impatriati: nuovi chiarimenti ministeriali</a:t>
            </a:r>
          </a:p>
        </p:txBody>
      </p:sp>
      <p:sp>
        <p:nvSpPr>
          <p:cNvPr id="25" name="Title 3" descr="A clear, concise title that captures the main topic of the slide. Keep it under 10 words.">
            <a:extLst>
              <a:ext uri="{FF2B5EF4-FFF2-40B4-BE49-F238E27FC236}">
                <a16:creationId xmlns:a16="http://schemas.microsoft.com/office/drawing/2014/main" id="{FED494D0-17DC-A6A7-C502-EC9805AF8FCB}"/>
              </a:ext>
            </a:extLst>
          </p:cNvPr>
          <p:cNvSpPr txBox="1">
            <a:spLocks/>
          </p:cNvSpPr>
          <p:nvPr/>
        </p:nvSpPr>
        <p:spPr>
          <a:xfrm>
            <a:off x="419100" y="685800"/>
            <a:ext cx="3428785" cy="387291"/>
          </a:xfrm>
          <a:prstGeom prst="rect">
            <a:avLst/>
          </a:prstGeom>
          <a:ln/>
        </p:spPr>
        <p:txBody>
          <a:bodyPr vert="horz" wrap="none" lIns="0" tIns="0" rIns="0" bIns="0" rtlCol="0" anchor="t" anchorCtr="0">
            <a:normAutofit/>
          </a:bodyPr>
          <a:lstStyle>
            <a:lvl1pPr>
              <a:spcBef>
                <a:spcPct val="0"/>
              </a:spcBef>
              <a:buNone/>
              <a:defRPr sz="2100">
                <a:latin typeface="Open Sans" panose="020B0606030504020204" pitchFamily="34" charset="0"/>
                <a:ea typeface="Open Sans" panose="020B0606030504020204" pitchFamily="34" charset="0"/>
                <a:cs typeface="Open Sans" panose="020B0606030504020204" pitchFamily="34" charset="0"/>
              </a:defRPr>
            </a:lvl1pPr>
          </a:lstStyle>
          <a:p>
            <a:endParaRPr lang="it-IT" sz="2400" dirty="0">
              <a:latin typeface="Aptos" panose="020B0004020202020204" pitchFamily="34" charset="0"/>
            </a:endParaRPr>
          </a:p>
        </p:txBody>
      </p:sp>
      <p:pic>
        <p:nvPicPr>
          <p:cNvPr id="60" name="Picture 59" descr="image.png"/>
          <p:cNvPicPr>
            <a:picLocks noChangeAspect="1"/>
          </p:cNvPicPr>
          <p:nvPr/>
        </p:nvPicPr>
        <p:blipFill>
          <a:blip r:embed="rId3"/>
          <a:stretch>
            <a:fillRect/>
          </a:stretch>
        </p:blipFill>
        <p:spPr>
          <a:xfrm>
            <a:off x="6429265" y="2222490"/>
            <a:ext cx="288000" cy="288000"/>
          </a:xfrm>
          <a:prstGeom prst="rect">
            <a:avLst/>
          </a:prstGeom>
        </p:spPr>
      </p:pic>
      <p:pic>
        <p:nvPicPr>
          <p:cNvPr id="61" name="Picture 60" descr="image.png"/>
          <p:cNvPicPr>
            <a:picLocks noChangeAspect="1"/>
          </p:cNvPicPr>
          <p:nvPr/>
        </p:nvPicPr>
        <p:blipFill>
          <a:blip r:embed="rId4"/>
          <a:stretch>
            <a:fillRect/>
          </a:stretch>
        </p:blipFill>
        <p:spPr>
          <a:xfrm>
            <a:off x="639326" y="2068965"/>
            <a:ext cx="288000" cy="288000"/>
          </a:xfrm>
          <a:prstGeom prst="rect">
            <a:avLst/>
          </a:prstGeom>
        </p:spPr>
      </p:pic>
      <p:pic>
        <p:nvPicPr>
          <p:cNvPr id="62" name="Picture 61" descr="image.png"/>
          <p:cNvPicPr>
            <a:picLocks noChangeAspect="1"/>
          </p:cNvPicPr>
          <p:nvPr/>
        </p:nvPicPr>
        <p:blipFill>
          <a:blip r:embed="rId5"/>
          <a:stretch>
            <a:fillRect/>
          </a:stretch>
        </p:blipFill>
        <p:spPr>
          <a:xfrm>
            <a:off x="619331" y="4060726"/>
            <a:ext cx="288000" cy="288000"/>
          </a:xfrm>
          <a:prstGeom prst="rect">
            <a:avLst/>
          </a:prstGeom>
        </p:spPr>
      </p:pic>
      <p:pic>
        <p:nvPicPr>
          <p:cNvPr id="64" name="Picture 63" descr="image.png"/>
          <p:cNvPicPr>
            <a:picLocks noChangeAspect="1"/>
          </p:cNvPicPr>
          <p:nvPr/>
        </p:nvPicPr>
        <p:blipFill>
          <a:blip r:embed="rId6"/>
          <a:stretch>
            <a:fillRect/>
          </a:stretch>
        </p:blipFill>
        <p:spPr>
          <a:xfrm>
            <a:off x="613237" y="5410636"/>
            <a:ext cx="288000" cy="288000"/>
          </a:xfrm>
          <a:prstGeom prst="rect">
            <a:avLst/>
          </a:prstGeom>
        </p:spPr>
      </p:pic>
      <p:sp>
        <p:nvSpPr>
          <p:cNvPr id="6" name="Oval 5" descr="An icon that represents the sixth key point:&#10;        - Choose a relevant icon that matches the point's content">
            <a:extLst>
              <a:ext uri="{FF2B5EF4-FFF2-40B4-BE49-F238E27FC236}">
                <a16:creationId xmlns:a16="http://schemas.microsoft.com/office/drawing/2014/main" id="{267901EB-259D-196E-AC1D-50BD23B09431}"/>
              </a:ext>
            </a:extLst>
          </p:cNvPr>
          <p:cNvSpPr/>
          <p:nvPr/>
        </p:nvSpPr>
        <p:spPr bwMode="gray">
          <a:xfrm>
            <a:off x="6294945" y="3861494"/>
            <a:ext cx="540000" cy="540000"/>
          </a:xfrm>
          <a:prstGeom prst="ellipse">
            <a:avLst/>
          </a:prstGeom>
          <a:solidFill>
            <a:srgbClr val="FFFFFF"/>
          </a:solidFill>
          <a:ln w="0" algn="ctr">
            <a:solidFill>
              <a:srgbClr val="000000"/>
            </a:solidFill>
            <a:miter lim="800000"/>
            <a:headEnd/>
            <a:tailEnd/>
          </a:ln>
          <a:effectLst/>
        </p:spPr>
        <p:txBody>
          <a:bodyPr wrap="square" lIns="88900" tIns="88900" rIns="88900" bIns="889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1" i="0" u="none" strike="noStrike" kern="1200" cap="none" spc="0" normalizeH="0" baseline="0" noProof="0">
              <a:ln>
                <a:noFill/>
              </a:ln>
              <a:effectLst/>
              <a:uLnTx/>
              <a:uFillTx/>
              <a:latin typeface="Calibri Light"/>
              <a:ea typeface="Open Sans" panose="020B0606030504020204" pitchFamily="34" charset="0"/>
              <a:cs typeface="+mn-cs"/>
            </a:endParaRPr>
          </a:p>
        </p:txBody>
      </p:sp>
      <p:pic>
        <p:nvPicPr>
          <p:cNvPr id="20" name="Picture 19" descr="image.png"/>
          <p:cNvPicPr>
            <a:picLocks noChangeAspect="1"/>
          </p:cNvPicPr>
          <p:nvPr/>
        </p:nvPicPr>
        <p:blipFill>
          <a:blip r:embed="rId7"/>
          <a:stretch>
            <a:fillRect/>
          </a:stretch>
        </p:blipFill>
        <p:spPr>
          <a:xfrm>
            <a:off x="6417614" y="3987494"/>
            <a:ext cx="288000" cy="288000"/>
          </a:xfrm>
          <a:prstGeom prst="rect">
            <a:avLst/>
          </a:prstGeom>
        </p:spPr>
      </p:pic>
      <p:sp>
        <p:nvSpPr>
          <p:cNvPr id="18" name="Oval 17" descr="An icon that represents the fifth key point:&#10;        - Choose a relevant icon that matches the point's content">
            <a:extLst>
              <a:ext uri="{FF2B5EF4-FFF2-40B4-BE49-F238E27FC236}">
                <a16:creationId xmlns:a16="http://schemas.microsoft.com/office/drawing/2014/main" id="{188FF2CC-8CE8-5EED-19B1-3327E6B8157E}"/>
              </a:ext>
            </a:extLst>
          </p:cNvPr>
          <p:cNvSpPr/>
          <p:nvPr/>
        </p:nvSpPr>
        <p:spPr bwMode="gray">
          <a:xfrm>
            <a:off x="6306596" y="5284636"/>
            <a:ext cx="540000" cy="540000"/>
          </a:xfrm>
          <a:prstGeom prst="ellipse">
            <a:avLst/>
          </a:prstGeom>
          <a:solidFill>
            <a:srgbClr val="FFFFFF"/>
          </a:solidFill>
          <a:ln w="0" algn="ctr">
            <a:solidFill>
              <a:srgbClr val="000000"/>
            </a:solidFill>
            <a:miter lim="800000"/>
            <a:headEnd/>
            <a:tailEnd/>
          </a:ln>
          <a:effectLst/>
        </p:spPr>
        <p:txBody>
          <a:bodyPr wrap="square" lIns="88900" tIns="88900" rIns="88900" bIns="889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1" i="0" u="none" strike="noStrike" kern="1200" cap="none" spc="0" normalizeH="0" baseline="0" noProof="0">
              <a:ln>
                <a:noFill/>
              </a:ln>
              <a:effectLst/>
              <a:uLnTx/>
              <a:uFillTx/>
              <a:latin typeface="Calibri Light"/>
              <a:ea typeface="Open Sans" panose="020B0606030504020204" pitchFamily="34" charset="0"/>
              <a:cs typeface="+mn-cs"/>
            </a:endParaRPr>
          </a:p>
        </p:txBody>
      </p:sp>
      <p:pic>
        <p:nvPicPr>
          <p:cNvPr id="63" name="Picture 62" descr="image.png"/>
          <p:cNvPicPr>
            <a:picLocks noChangeAspect="1"/>
          </p:cNvPicPr>
          <p:nvPr/>
        </p:nvPicPr>
        <p:blipFill>
          <a:blip r:embed="rId8"/>
          <a:stretch>
            <a:fillRect/>
          </a:stretch>
        </p:blipFill>
        <p:spPr>
          <a:xfrm>
            <a:off x="6432596" y="5410636"/>
            <a:ext cx="288000" cy="288000"/>
          </a:xfrm>
          <a:prstGeom prst="rect">
            <a:avLst/>
          </a:prstGeom>
        </p:spPr>
      </p:pic>
    </p:spTree>
    <p:extLst>
      <p:ext uri="{BB962C8B-B14F-4D97-AF65-F5344CB8AC3E}">
        <p14:creationId xmlns:p14="http://schemas.microsoft.com/office/powerpoint/2010/main" val="36464115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0900B6-3EB5-6BB1-CEF5-D304325256CF}"/>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4527F3E2-800F-468C-08C7-A551BB2D69F3}"/>
              </a:ext>
            </a:extLst>
          </p:cNvPr>
          <p:cNvSpPr/>
          <p:nvPr/>
        </p:nvSpPr>
        <p:spPr bwMode="gray">
          <a:xfrm>
            <a:off x="6160606" y="842053"/>
            <a:ext cx="5524928" cy="297927"/>
          </a:xfrm>
          <a:prstGeom prst="rect">
            <a:avLst/>
          </a:prstGeom>
          <a:gradFill>
            <a:gsLst>
              <a:gs pos="100000">
                <a:srgbClr val="43B02A"/>
              </a:gs>
              <a:gs pos="0">
                <a:srgbClr val="86BC25"/>
              </a:gs>
            </a:gsLst>
            <a:lin ang="2700000" scaled="0"/>
          </a:gradFill>
          <a:ln w="19050" algn="ctr">
            <a:solidFill>
              <a:srgbClr val="FFFFFF"/>
            </a:solidFill>
            <a:miter lim="800000"/>
            <a:headEnd/>
            <a:tailEnd/>
          </a:ln>
        </p:spPr>
        <p:txBody>
          <a:bodyPr wrap="square" lIns="88900" tIns="88900" rIns="88900" bIns="88900" rtlCol="0" anchor="ctr"/>
          <a:lstStyle/>
          <a:p>
            <a:pPr lvl="0" algn="ctr" defTabSz="1219170">
              <a:spcBef>
                <a:spcPts val="600"/>
              </a:spcBef>
              <a:buSzPct val="100000"/>
              <a:defRPr/>
            </a:pPr>
            <a:endParaRPr lang="en-US" sz="1200" b="1">
              <a:solidFill>
                <a:schemeClr val="bg1"/>
              </a:solidFill>
            </a:endParaRPr>
          </a:p>
        </p:txBody>
      </p:sp>
      <p:sp>
        <p:nvSpPr>
          <p:cNvPr id="35" name="Rectangle 34">
            <a:extLst>
              <a:ext uri="{FF2B5EF4-FFF2-40B4-BE49-F238E27FC236}">
                <a16:creationId xmlns:a16="http://schemas.microsoft.com/office/drawing/2014/main" id="{EE978759-4A62-0358-8ED9-93B99C6CE2C2}"/>
              </a:ext>
            </a:extLst>
          </p:cNvPr>
          <p:cNvSpPr/>
          <p:nvPr/>
        </p:nvSpPr>
        <p:spPr bwMode="gray">
          <a:xfrm>
            <a:off x="346387" y="842053"/>
            <a:ext cx="5524928" cy="297927"/>
          </a:xfrm>
          <a:prstGeom prst="rect">
            <a:avLst/>
          </a:prstGeom>
          <a:gradFill>
            <a:gsLst>
              <a:gs pos="100000">
                <a:srgbClr val="43B02A"/>
              </a:gs>
              <a:gs pos="0">
                <a:srgbClr val="86BC25"/>
              </a:gs>
            </a:gsLst>
            <a:lin ang="2700000" scaled="0"/>
          </a:gradFill>
          <a:ln w="19050" algn="ctr">
            <a:solidFill>
              <a:srgbClr val="FFFFFF"/>
            </a:solidFill>
            <a:miter lim="800000"/>
            <a:headEnd/>
            <a:tailEnd/>
          </a:ln>
        </p:spPr>
        <p:txBody>
          <a:bodyPr wrap="square" lIns="88900" tIns="88900" rIns="88900" bIns="88900" rtlCol="0" anchor="ctr"/>
          <a:lstStyle/>
          <a:p>
            <a:pPr lvl="0" algn="ctr" defTabSz="1219170">
              <a:spcBef>
                <a:spcPts val="600"/>
              </a:spcBef>
              <a:buSzPct val="100000"/>
              <a:defRPr/>
            </a:pPr>
            <a:endParaRPr lang="en-US" sz="1200" b="1">
              <a:solidFill>
                <a:schemeClr val="bg1"/>
              </a:solidFill>
            </a:endParaRPr>
          </a:p>
        </p:txBody>
      </p:sp>
      <p:sp>
        <p:nvSpPr>
          <p:cNvPr id="49" name="TextBox 48" descr="Subtitle for the first section (left):&#10;        - Must be in capital letters&#10;        - Should be 1-2 words&#10;        - Must be in **bold** markdown format&#10;        - Should clearly describe the first component&#10;        - Examples: &quot;**OBJECTIVES**&quot;, &quot;**MAIN GOALS**&quot;, &quot;**PURPOSE**&quot;">
            <a:extLst>
              <a:ext uri="{FF2B5EF4-FFF2-40B4-BE49-F238E27FC236}">
                <a16:creationId xmlns:a16="http://schemas.microsoft.com/office/drawing/2014/main" id="{59AAC5E0-E227-3A5D-5E50-47F37499A301}"/>
              </a:ext>
            </a:extLst>
          </p:cNvPr>
          <p:cNvSpPr txBox="1"/>
          <p:nvPr/>
        </p:nvSpPr>
        <p:spPr>
          <a:xfrm>
            <a:off x="461090" y="837128"/>
            <a:ext cx="4392000" cy="307777"/>
          </a:xfrm>
          <a:prstGeom prst="rect">
            <a:avLst/>
          </a:prstGeom>
          <a:noFill/>
          <a:ln/>
        </p:spPr>
        <p:txBody>
          <a:bodyPr wrap="square" anchor="ctr">
            <a:normAutofit/>
          </a:bodyPr>
          <a:lstStyle/>
          <a:p>
            <a:pPr marL="0" marR="0" lvl="0" indent="0" algn="l" defTabSz="914400" rtl="0" eaLnBrk="1" fontAlgn="auto" latinLnBrk="0" hangingPunct="1">
              <a:lnSpc>
                <a:spcPct val="100000"/>
              </a:lnSpc>
              <a:spcBef>
                <a:spcPts val="0"/>
              </a:spcBef>
              <a:spcAft>
                <a:spcPts val="1000"/>
              </a:spcAft>
              <a:buClrTx/>
              <a:buSzPct val="100000"/>
              <a:buFont typeface="Arial" panose="020B0604020202020204" pitchFamily="34" charset="0"/>
              <a:buNone/>
              <a:tabLst/>
              <a:defRPr/>
            </a:pPr>
            <a:r>
              <a:rPr lang="fr-FR" sz="1400" b="1" dirty="0">
                <a:latin typeface="Aptos"/>
              </a:rPr>
              <a:t>Cass. </a:t>
            </a:r>
            <a:r>
              <a:rPr lang="fr-FR" sz="1400" b="1" dirty="0" err="1">
                <a:latin typeface="Aptos"/>
              </a:rPr>
              <a:t>Civ</a:t>
            </a:r>
            <a:r>
              <a:rPr lang="fr-FR" sz="1400" b="1" dirty="0">
                <a:latin typeface="Aptos"/>
              </a:rPr>
              <a:t>., </a:t>
            </a:r>
            <a:r>
              <a:rPr lang="fr-FR" sz="1400" b="1" dirty="0" err="1">
                <a:latin typeface="Aptos"/>
              </a:rPr>
              <a:t>Sez</a:t>
            </a:r>
            <a:r>
              <a:rPr lang="fr-FR" sz="1400" b="1" dirty="0">
                <a:latin typeface="Aptos"/>
              </a:rPr>
              <a:t>. V, n. 9597/2026</a:t>
            </a:r>
          </a:p>
        </p:txBody>
      </p:sp>
      <p:sp>
        <p:nvSpPr>
          <p:cNvPr id="50" name="TextBox 49" descr="Subtitle for the second section (right):&#10;        - Must be in capital letters&#10;        - Should be 1-2 words&#10;        - Must be in **bold** markdown format&#10;        - Should clearly describe the first component&#10;        - Examples: &quot;**OBJECTIVES**&quot;, &quot;**MAIN GOALS**&quot;, &quot;**PURPOSE**&quot;">
            <a:extLst>
              <a:ext uri="{FF2B5EF4-FFF2-40B4-BE49-F238E27FC236}">
                <a16:creationId xmlns:a16="http://schemas.microsoft.com/office/drawing/2014/main" id="{741E307C-A191-E92B-3A62-523E50BE5D3E}"/>
              </a:ext>
            </a:extLst>
          </p:cNvPr>
          <p:cNvSpPr txBox="1"/>
          <p:nvPr/>
        </p:nvSpPr>
        <p:spPr>
          <a:xfrm>
            <a:off x="6259972" y="837128"/>
            <a:ext cx="4392000" cy="307777"/>
          </a:xfrm>
          <a:prstGeom prst="rect">
            <a:avLst/>
          </a:prstGeom>
          <a:noFill/>
          <a:ln/>
        </p:spPr>
        <p:txBody>
          <a:bodyPr wrap="square" anchor="ctr">
            <a:normAutofit/>
          </a:bodyPr>
          <a:lstStyle/>
          <a:p>
            <a:r>
              <a:rPr lang="it-IT" sz="1400" b="1" dirty="0"/>
              <a:t>CGT II grado Lazio, n. 2662/2026</a:t>
            </a:r>
            <a:endParaRPr lang="it-IT" sz="1400" b="1" dirty="0">
              <a:latin typeface="Aptos" panose="020B0004020202020204" pitchFamily="34" charset="0"/>
            </a:endParaRPr>
          </a:p>
        </p:txBody>
      </p:sp>
      <p:sp>
        <p:nvSpPr>
          <p:cNvPr id="7" name="Rectangle 6">
            <a:extLst>
              <a:ext uri="{FF2B5EF4-FFF2-40B4-BE49-F238E27FC236}">
                <a16:creationId xmlns:a16="http://schemas.microsoft.com/office/drawing/2014/main" id="{852EA124-4C06-60E8-08C6-E8DD1C3E5B0C}"/>
              </a:ext>
            </a:extLst>
          </p:cNvPr>
          <p:cNvSpPr/>
          <p:nvPr/>
        </p:nvSpPr>
        <p:spPr bwMode="gray">
          <a:xfrm>
            <a:off x="372476" y="1259549"/>
            <a:ext cx="2011680" cy="874637"/>
          </a:xfrm>
          <a:prstGeom prst="rect">
            <a:avLst/>
          </a:prstGeom>
          <a:solidFill>
            <a:srgbClr val="F2F5E3"/>
          </a:solidFill>
          <a:ln w="19050" algn="ctr">
            <a:noFill/>
            <a:miter lim="800000"/>
            <a:headEnd/>
            <a:tailEnd/>
          </a:ln>
        </p:spPr>
        <p:txBody>
          <a:bodyPr wrap="square" lIns="88900" tIns="88900" rIns="0" bIns="88900" rtlCol="0" anchor="ctr"/>
          <a:lstStyle/>
          <a:p>
            <a:pPr marL="548640" lvl="1" defTabSz="1219170">
              <a:spcBef>
                <a:spcPts val="300"/>
              </a:spcBef>
              <a:buSzPct val="100000"/>
              <a:defRPr/>
            </a:pPr>
            <a:endParaRPr lang="en-US" sz="1200" b="1">
              <a:solidFill>
                <a:schemeClr val="bg1"/>
              </a:solidFill>
            </a:endParaRPr>
          </a:p>
        </p:txBody>
      </p:sp>
      <p:sp>
        <p:nvSpPr>
          <p:cNvPr id="57" name="TextBox 56" descr="Title for the first left activity:&#10;        - Must be in bold&#10;        - Should be 2-4 words&#10;        - Must be clear and descriptive &#10;&#10;Example: &quot;**GenAI Center of Excellence**&quot;">
            <a:extLst>
              <a:ext uri="{FF2B5EF4-FFF2-40B4-BE49-F238E27FC236}">
                <a16:creationId xmlns:a16="http://schemas.microsoft.com/office/drawing/2014/main" id="{64EC9D5F-8731-DEE7-87CC-6ADA27B344C5}"/>
              </a:ext>
            </a:extLst>
          </p:cNvPr>
          <p:cNvSpPr txBox="1"/>
          <p:nvPr/>
        </p:nvSpPr>
        <p:spPr>
          <a:xfrm>
            <a:off x="1039407" y="1403237"/>
            <a:ext cx="1302204" cy="718465"/>
          </a:xfrm>
          <a:prstGeom prst="rect">
            <a:avLst/>
          </a:prstGeom>
          <a:noFill/>
          <a:ln/>
        </p:spPr>
        <p:txBody>
          <a:bodyPr wrap="square" lIns="36000" rIns="36000" anchor="ctr">
            <a:normAutofit/>
          </a:bodyPr>
          <a:lstStyle/>
          <a:p>
            <a:pPr marL="0" marR="0" lvl="0" indent="0" algn="l" defTabSz="914400" rtl="0" eaLnBrk="1" fontAlgn="auto" latinLnBrk="0" hangingPunct="1">
              <a:lnSpc>
                <a:spcPct val="100000"/>
              </a:lnSpc>
              <a:spcBef>
                <a:spcPts val="0"/>
              </a:spcBef>
              <a:spcAft>
                <a:spcPts val="1000"/>
              </a:spcAft>
              <a:buClrTx/>
              <a:buSzPct val="100000"/>
              <a:buFont typeface="Arial" panose="020B0604020202020204" pitchFamily="34" charset="0"/>
              <a:buNone/>
              <a:tabLst/>
              <a:defRPr/>
            </a:pPr>
            <a:r>
              <a:rPr lang="it-IT" sz="1200" b="1" dirty="0">
                <a:latin typeface="Aptos"/>
              </a:rPr>
              <a:t>Cittadini italiani non iscritti AIRE</a:t>
            </a:r>
            <a:endParaRPr sz="1200" b="1" dirty="0">
              <a:latin typeface="Aptos"/>
            </a:endParaRPr>
          </a:p>
        </p:txBody>
      </p:sp>
      <p:sp>
        <p:nvSpPr>
          <p:cNvPr id="2" name="Text Placeholder 27" descr="Text content for first box:&#10;        - Must be a SINGLE clear statement between 20-30 words&#10;        - Must highlight key concepts in **bold** (2-3 terms maximum)&#10;        - Must be complete, clear, and impactful&#10;        &#10;        Example: &quot;Implementing **automated workflows** enables streamlined processing of customer requests, reducing manual intervention and improving **operational efficiency** significantly.">
            <a:extLst>
              <a:ext uri="{FF2B5EF4-FFF2-40B4-BE49-F238E27FC236}">
                <a16:creationId xmlns:a16="http://schemas.microsoft.com/office/drawing/2014/main" id="{9241A054-B03E-67CB-3AC7-FF5F6D35C3A2}"/>
              </a:ext>
            </a:extLst>
          </p:cNvPr>
          <p:cNvSpPr txBox="1">
            <a:spLocks/>
          </p:cNvSpPr>
          <p:nvPr/>
        </p:nvSpPr>
        <p:spPr>
          <a:xfrm>
            <a:off x="2500252" y="1259549"/>
            <a:ext cx="3297600" cy="1005840"/>
          </a:xfrm>
          <a:prstGeom prst="rect">
            <a:avLst/>
          </a:prstGeom>
          <a:ln/>
        </p:spPr>
        <p:txBody>
          <a:bodyPr vert="horz" lIns="0" tIns="0" rIns="0" bIns="0" rtlCol="0" anchor="ctr">
            <a:normAutofit/>
          </a:bodyPr>
          <a:lstStyle>
            <a:defPPr>
              <a:defRPr lang="en-US"/>
            </a:defPPr>
            <a:lvl1pPr indent="0">
              <a:spcBef>
                <a:spcPts val="0"/>
              </a:spcBef>
              <a:spcAft>
                <a:spcPts val="1000"/>
              </a:spcAft>
              <a:buSzPct val="100000"/>
              <a:buFont typeface="Arial" panose="020B0604020202020204" pitchFamily="34" charset="0"/>
              <a:buNone/>
              <a:defRPr sz="1300" b="0">
                <a:latin typeface="Open Sans" panose="020B0606030504020204" pitchFamily="34" charset="0"/>
                <a:cs typeface="Open Sans" panose="020B0606030504020204" pitchFamily="34" charset="0"/>
              </a:defRPr>
            </a:lvl1pPr>
            <a:lvl2pPr marL="0" indent="0">
              <a:spcBef>
                <a:spcPts val="0"/>
              </a:spcBef>
              <a:spcAft>
                <a:spcPts val="1000"/>
              </a:spcAft>
              <a:buClrTx/>
              <a:buSzPct val="100000"/>
              <a:buFont typeface="Arial"/>
              <a:buNone/>
              <a:defRPr sz="1300" b="1">
                <a:latin typeface="Open Sans" panose="020B0606030504020204" pitchFamily="34" charset="0"/>
                <a:cs typeface="Open Sans" panose="020B0606030504020204" pitchFamily="34" charset="0"/>
              </a:defRPr>
            </a:lvl2pPr>
            <a:lvl3pPr marL="176400" indent="-176400">
              <a:spcBef>
                <a:spcPts val="0"/>
              </a:spcBef>
              <a:spcAft>
                <a:spcPts val="1000"/>
              </a:spcAft>
              <a:buClrTx/>
              <a:buSzPct val="100000"/>
              <a:buFont typeface="Arial" panose="020B0604020202020204" pitchFamily="34" charset="0"/>
              <a:buChar char="•"/>
              <a:defRPr sz="1300">
                <a:latin typeface="Open Sans" panose="020B0606030504020204" pitchFamily="34" charset="0"/>
                <a:cs typeface="Open Sans" panose="020B0606030504020204" pitchFamily="34" charset="0"/>
              </a:defRPr>
            </a:lvl3pPr>
            <a:lvl4pPr marL="356400" indent="-176400">
              <a:spcBef>
                <a:spcPts val="0"/>
              </a:spcBef>
              <a:spcAft>
                <a:spcPts val="1000"/>
              </a:spcAft>
              <a:buClrTx/>
              <a:buSzPct val="100000"/>
              <a:buFont typeface="Verdana" panose="020B0604030504040204" pitchFamily="34" charset="0"/>
              <a:buChar char="−"/>
              <a:defRPr sz="1300" baseline="0">
                <a:latin typeface="Open Sans" panose="020B0606030504020204" pitchFamily="34" charset="0"/>
                <a:cs typeface="Open Sans" panose="020B0606030504020204" pitchFamily="34" charset="0"/>
              </a:defRPr>
            </a:lvl4pPr>
            <a:lvl5pPr marL="532800" indent="-176400" defTabSz="798513">
              <a:spcBef>
                <a:spcPts val="0"/>
              </a:spcBef>
              <a:spcAft>
                <a:spcPts val="1000"/>
              </a:spcAft>
              <a:buClrTx/>
              <a:buSzPct val="100000"/>
              <a:buFont typeface="Verdana" panose="020B0604030504040204" pitchFamily="34" charset="0"/>
              <a:buChar char="−"/>
              <a:tabLst/>
              <a:defRPr sz="1300" baseline="0">
                <a:latin typeface="Open Sans" panose="020B0606030504020204" pitchFamily="34" charset="0"/>
                <a:cs typeface="Open Sans" panose="020B0606030504020204" pitchFamily="34" charset="0"/>
              </a:defRPr>
            </a:lvl5pPr>
            <a:lvl6pPr marL="532800" indent="-176400">
              <a:spcBef>
                <a:spcPts val="0"/>
              </a:spcBef>
              <a:spcAft>
                <a:spcPts val="1000"/>
              </a:spcAft>
              <a:buFont typeface="Verdana" panose="020B0604030504040204" pitchFamily="34" charset="0"/>
              <a:buChar char="−"/>
              <a:defRPr sz="1200" baseline="0"/>
            </a:lvl6pPr>
            <a:lvl7pPr marL="532800" indent="-176400">
              <a:spcBef>
                <a:spcPts val="0"/>
              </a:spcBef>
              <a:spcAft>
                <a:spcPts val="1000"/>
              </a:spcAft>
              <a:buFont typeface="Verdana" panose="020B0604030504040204" pitchFamily="34" charset="0"/>
              <a:buChar char="−"/>
              <a:defRPr sz="1200"/>
            </a:lvl7pPr>
            <a:lvl8pPr marL="532800" indent="-176400">
              <a:spcBef>
                <a:spcPts val="0"/>
              </a:spcBef>
              <a:spcAft>
                <a:spcPts val="1000"/>
              </a:spcAft>
              <a:buFont typeface="Verdana" panose="020B0604030504040204" pitchFamily="34" charset="0"/>
              <a:buChar char="−"/>
              <a:defRPr sz="1200" baseline="0"/>
            </a:lvl8pPr>
            <a:lvl9pPr marL="532800" indent="-176400">
              <a:spcBef>
                <a:spcPts val="0"/>
              </a:spcBef>
              <a:spcAft>
                <a:spcPts val="1000"/>
              </a:spcAft>
              <a:buFont typeface="Verdana" panose="020B0604030504040204" pitchFamily="34" charset="0"/>
              <a:buChar char="−"/>
              <a:defRPr sz="1200" baseline="0"/>
            </a:lvl9pPr>
          </a:lstStyle>
          <a:p>
            <a:r>
              <a:rPr lang="it-IT" sz="1200" dirty="0">
                <a:latin typeface="Aptos"/>
              </a:rPr>
              <a:t>Il caso riguardava </a:t>
            </a:r>
            <a:r>
              <a:rPr lang="it-IT" sz="1200" b="1" dirty="0">
                <a:latin typeface="Aptos"/>
              </a:rPr>
              <a:t>un cittadino italiano rientrato in Italia nel 2017</a:t>
            </a:r>
            <a:r>
              <a:rPr lang="it-IT" sz="1200" dirty="0">
                <a:latin typeface="Aptos"/>
              </a:rPr>
              <a:t> dopo aver risieduto in Cina dal 1 giugno 2014 al 31 dicembre 2016, </a:t>
            </a:r>
            <a:r>
              <a:rPr lang="it-IT" sz="1200" b="1" dirty="0">
                <a:latin typeface="Aptos"/>
              </a:rPr>
              <a:t>senza iscrizione AIRE. </a:t>
            </a:r>
          </a:p>
        </p:txBody>
      </p:sp>
      <p:sp>
        <p:nvSpPr>
          <p:cNvPr id="13" name="Oval 12" descr="An icon that represents the first key point:&#10;        - Choose a relevant icon that matches the point's content">
            <a:extLst>
              <a:ext uri="{FF2B5EF4-FFF2-40B4-BE49-F238E27FC236}">
                <a16:creationId xmlns:a16="http://schemas.microsoft.com/office/drawing/2014/main" id="{A1F764C2-2553-D2DA-01CE-B0F038505AA0}"/>
              </a:ext>
            </a:extLst>
          </p:cNvPr>
          <p:cNvSpPr/>
          <p:nvPr/>
        </p:nvSpPr>
        <p:spPr bwMode="gray">
          <a:xfrm>
            <a:off x="440613" y="1492469"/>
            <a:ext cx="540000" cy="540000"/>
          </a:xfrm>
          <a:prstGeom prst="ellipse">
            <a:avLst/>
          </a:prstGeom>
          <a:solidFill>
            <a:srgbClr val="FFFFFF"/>
          </a:solidFill>
          <a:ln w="0" algn="ctr">
            <a:solidFill>
              <a:srgbClr val="000000"/>
            </a:solidFill>
            <a:miter lim="800000"/>
            <a:headEnd/>
            <a:tailEnd/>
          </a:ln>
          <a:effectLst/>
        </p:spPr>
        <p:txBody>
          <a:bodyPr wrap="square" lIns="88900" tIns="88900" rIns="88900" bIns="889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1" i="0" u="none" strike="noStrike" kern="1200" cap="none" spc="0" normalizeH="0" baseline="0" noProof="0">
              <a:ln>
                <a:noFill/>
              </a:ln>
              <a:effectLst/>
              <a:uLnTx/>
              <a:uFillTx/>
              <a:latin typeface="Calibri Light"/>
              <a:ea typeface="Open Sans" panose="020B0606030504020204" pitchFamily="34" charset="0"/>
              <a:cs typeface="+mn-cs"/>
            </a:endParaRPr>
          </a:p>
        </p:txBody>
      </p:sp>
      <p:sp>
        <p:nvSpPr>
          <p:cNvPr id="11" name="Rectangle 10">
            <a:extLst>
              <a:ext uri="{FF2B5EF4-FFF2-40B4-BE49-F238E27FC236}">
                <a16:creationId xmlns:a16="http://schemas.microsoft.com/office/drawing/2014/main" id="{7EFF8F9A-92F4-20E8-7CD4-81FF088357BD}"/>
              </a:ext>
            </a:extLst>
          </p:cNvPr>
          <p:cNvSpPr/>
          <p:nvPr/>
        </p:nvSpPr>
        <p:spPr bwMode="gray">
          <a:xfrm>
            <a:off x="6180817" y="1259549"/>
            <a:ext cx="2011680" cy="874637"/>
          </a:xfrm>
          <a:prstGeom prst="rect">
            <a:avLst/>
          </a:prstGeom>
          <a:solidFill>
            <a:srgbClr val="F2F5E3"/>
          </a:solidFill>
          <a:ln w="19050" algn="ctr">
            <a:noFill/>
            <a:miter lim="800000"/>
            <a:headEnd/>
            <a:tailEnd/>
          </a:ln>
        </p:spPr>
        <p:txBody>
          <a:bodyPr wrap="square" lIns="88900" tIns="88900" rIns="0" bIns="88900" rtlCol="0" anchor="ctr"/>
          <a:lstStyle/>
          <a:p>
            <a:pPr marL="548640" lvl="1" defTabSz="1219170">
              <a:spcBef>
                <a:spcPts val="300"/>
              </a:spcBef>
              <a:buSzPct val="100000"/>
              <a:defRPr/>
            </a:pPr>
            <a:endParaRPr lang="en-US" sz="1200" b="1" dirty="0">
              <a:solidFill>
                <a:schemeClr val="bg1"/>
              </a:solidFill>
            </a:endParaRPr>
          </a:p>
        </p:txBody>
      </p:sp>
      <p:sp>
        <p:nvSpPr>
          <p:cNvPr id="51" name="TextBox 50" descr="Title for the fourth right activity:&#10;        - Must be in bold&#10;        - Should be 2-4 words&#10;        - Must be clear and descriptive &#10;&#10;Example: &quot;**GenAI Center of Excellence**&quot;">
            <a:extLst>
              <a:ext uri="{FF2B5EF4-FFF2-40B4-BE49-F238E27FC236}">
                <a16:creationId xmlns:a16="http://schemas.microsoft.com/office/drawing/2014/main" id="{1725331F-8123-9D0C-F4EC-02D9F67FC6FD}"/>
              </a:ext>
            </a:extLst>
          </p:cNvPr>
          <p:cNvSpPr txBox="1"/>
          <p:nvPr/>
        </p:nvSpPr>
        <p:spPr>
          <a:xfrm>
            <a:off x="6821262" y="1403237"/>
            <a:ext cx="1302204" cy="718465"/>
          </a:xfrm>
          <a:prstGeom prst="rect">
            <a:avLst/>
          </a:prstGeom>
          <a:noFill/>
          <a:ln/>
        </p:spPr>
        <p:txBody>
          <a:bodyPr wrap="square" lIns="36000" rIns="36000" anchor="ctr">
            <a:normAutofit/>
          </a:bodyPr>
          <a:lstStyle/>
          <a:p>
            <a:pPr marL="0" marR="0" lvl="0" indent="0" algn="l" defTabSz="914400" rtl="0" eaLnBrk="1" fontAlgn="auto" latinLnBrk="0" hangingPunct="1">
              <a:lnSpc>
                <a:spcPct val="100000"/>
              </a:lnSpc>
              <a:spcBef>
                <a:spcPts val="0"/>
              </a:spcBef>
              <a:spcAft>
                <a:spcPts val="1000"/>
              </a:spcAft>
              <a:buClrTx/>
              <a:buSzPct val="100000"/>
              <a:buFont typeface="Arial" panose="020B0604020202020204" pitchFamily="34" charset="0"/>
              <a:buNone/>
              <a:tabLst/>
              <a:defRPr/>
            </a:pPr>
            <a:r>
              <a:rPr lang="it-IT" sz="1200" b="1" dirty="0">
                <a:latin typeface="Aptos"/>
              </a:rPr>
              <a:t>Rientro dal distacco all’estero</a:t>
            </a:r>
            <a:endParaRPr sz="1200" b="1" dirty="0">
              <a:latin typeface="Aptos"/>
            </a:endParaRPr>
          </a:p>
        </p:txBody>
      </p:sp>
      <p:sp>
        <p:nvSpPr>
          <p:cNvPr id="9" name="Text Placeholder 27" descr="Text content for first right box:&#10;        - Must be a SINGLE clear statement between 20-30 words&#10;        - Must highlight key concepts in **bold** (2-3 terms maximum)&#10;        - Must be complete, clear, and impactful&#10;        &#10;        Example: &quot;Implementing **automated workflows** enables streamlined processing of customer requests, reducing manual intervention and improving **operational efficiency** significantly.">
            <a:extLst>
              <a:ext uri="{FF2B5EF4-FFF2-40B4-BE49-F238E27FC236}">
                <a16:creationId xmlns:a16="http://schemas.microsoft.com/office/drawing/2014/main" id="{3370C570-C98E-50E8-33E4-85E8B4BB2002}"/>
              </a:ext>
            </a:extLst>
          </p:cNvPr>
          <p:cNvSpPr txBox="1">
            <a:spLocks/>
          </p:cNvSpPr>
          <p:nvPr/>
        </p:nvSpPr>
        <p:spPr>
          <a:xfrm>
            <a:off x="8269490" y="1259548"/>
            <a:ext cx="3413696" cy="1005840"/>
          </a:xfrm>
          <a:prstGeom prst="rect">
            <a:avLst/>
          </a:prstGeom>
          <a:ln/>
        </p:spPr>
        <p:txBody>
          <a:bodyPr vert="horz" lIns="0" tIns="0" rIns="0" bIns="0" rtlCol="0" anchor="ctr">
            <a:normAutofit/>
          </a:bodyPr>
          <a:lstStyle>
            <a:defPPr>
              <a:defRPr lang="en-US"/>
            </a:defPPr>
            <a:lvl1pPr indent="0">
              <a:spcBef>
                <a:spcPts val="0"/>
              </a:spcBef>
              <a:spcAft>
                <a:spcPts val="1000"/>
              </a:spcAft>
              <a:buSzPct val="100000"/>
              <a:buFont typeface="Arial" panose="020B0604020202020204" pitchFamily="34" charset="0"/>
              <a:buNone/>
              <a:defRPr sz="1300" b="0">
                <a:latin typeface="Open Sans" panose="020B0606030504020204" pitchFamily="34" charset="0"/>
                <a:cs typeface="Open Sans" panose="020B0606030504020204" pitchFamily="34" charset="0"/>
              </a:defRPr>
            </a:lvl1pPr>
            <a:lvl2pPr marL="0" indent="0">
              <a:spcBef>
                <a:spcPts val="0"/>
              </a:spcBef>
              <a:spcAft>
                <a:spcPts val="1000"/>
              </a:spcAft>
              <a:buClrTx/>
              <a:buSzPct val="100000"/>
              <a:buFont typeface="Arial"/>
              <a:buNone/>
              <a:defRPr sz="1300" b="1">
                <a:latin typeface="Open Sans" panose="020B0606030504020204" pitchFamily="34" charset="0"/>
                <a:cs typeface="Open Sans" panose="020B0606030504020204" pitchFamily="34" charset="0"/>
              </a:defRPr>
            </a:lvl2pPr>
            <a:lvl3pPr marL="176400" indent="-176400">
              <a:spcBef>
                <a:spcPts val="0"/>
              </a:spcBef>
              <a:spcAft>
                <a:spcPts val="1000"/>
              </a:spcAft>
              <a:buClrTx/>
              <a:buSzPct val="100000"/>
              <a:buFont typeface="Arial" panose="020B0604020202020204" pitchFamily="34" charset="0"/>
              <a:buChar char="•"/>
              <a:defRPr sz="1300">
                <a:latin typeface="Open Sans" panose="020B0606030504020204" pitchFamily="34" charset="0"/>
                <a:cs typeface="Open Sans" panose="020B0606030504020204" pitchFamily="34" charset="0"/>
              </a:defRPr>
            </a:lvl3pPr>
            <a:lvl4pPr marL="356400" indent="-176400">
              <a:spcBef>
                <a:spcPts val="0"/>
              </a:spcBef>
              <a:spcAft>
                <a:spcPts val="1000"/>
              </a:spcAft>
              <a:buClrTx/>
              <a:buSzPct val="100000"/>
              <a:buFont typeface="Verdana" panose="020B0604030504040204" pitchFamily="34" charset="0"/>
              <a:buChar char="−"/>
              <a:defRPr sz="1300" baseline="0">
                <a:latin typeface="Open Sans" panose="020B0606030504020204" pitchFamily="34" charset="0"/>
                <a:cs typeface="Open Sans" panose="020B0606030504020204" pitchFamily="34" charset="0"/>
              </a:defRPr>
            </a:lvl4pPr>
            <a:lvl5pPr marL="532800" indent="-176400" defTabSz="798513">
              <a:spcBef>
                <a:spcPts val="0"/>
              </a:spcBef>
              <a:spcAft>
                <a:spcPts val="1000"/>
              </a:spcAft>
              <a:buClrTx/>
              <a:buSzPct val="100000"/>
              <a:buFont typeface="Verdana" panose="020B0604030504040204" pitchFamily="34" charset="0"/>
              <a:buChar char="−"/>
              <a:tabLst/>
              <a:defRPr sz="1300" baseline="0">
                <a:latin typeface="Open Sans" panose="020B0606030504020204" pitchFamily="34" charset="0"/>
                <a:cs typeface="Open Sans" panose="020B0606030504020204" pitchFamily="34" charset="0"/>
              </a:defRPr>
            </a:lvl5pPr>
            <a:lvl6pPr marL="532800" indent="-176400">
              <a:spcBef>
                <a:spcPts val="0"/>
              </a:spcBef>
              <a:spcAft>
                <a:spcPts val="1000"/>
              </a:spcAft>
              <a:buFont typeface="Verdana" panose="020B0604030504040204" pitchFamily="34" charset="0"/>
              <a:buChar char="−"/>
              <a:defRPr sz="1200" baseline="0"/>
            </a:lvl6pPr>
            <a:lvl7pPr marL="532800" indent="-176400">
              <a:spcBef>
                <a:spcPts val="0"/>
              </a:spcBef>
              <a:spcAft>
                <a:spcPts val="1000"/>
              </a:spcAft>
              <a:buFont typeface="Verdana" panose="020B0604030504040204" pitchFamily="34" charset="0"/>
              <a:buChar char="−"/>
              <a:defRPr sz="1200"/>
            </a:lvl7pPr>
            <a:lvl8pPr marL="532800" indent="-176400">
              <a:spcBef>
                <a:spcPts val="0"/>
              </a:spcBef>
              <a:spcAft>
                <a:spcPts val="1000"/>
              </a:spcAft>
              <a:buFont typeface="Verdana" panose="020B0604030504040204" pitchFamily="34" charset="0"/>
              <a:buChar char="−"/>
              <a:defRPr sz="1200" baseline="0"/>
            </a:lvl8pPr>
            <a:lvl9pPr marL="532800" indent="-176400">
              <a:spcBef>
                <a:spcPts val="0"/>
              </a:spcBef>
              <a:spcAft>
                <a:spcPts val="1000"/>
              </a:spcAft>
              <a:buFont typeface="Verdana" panose="020B0604030504040204" pitchFamily="34" charset="0"/>
              <a:buChar char="−"/>
              <a:defRPr sz="1200" baseline="0"/>
            </a:lvl9pPr>
          </a:lstStyle>
          <a:p>
            <a:r>
              <a:rPr lang="it-IT" sz="1200" dirty="0">
                <a:latin typeface="Aptos"/>
              </a:rPr>
              <a:t>Il caso riguardava un </a:t>
            </a:r>
            <a:r>
              <a:rPr lang="it-IT" sz="1200" b="1" dirty="0">
                <a:latin typeface="Aptos"/>
              </a:rPr>
              <a:t>cittadino italiano</a:t>
            </a:r>
            <a:r>
              <a:rPr lang="it-IT" sz="1200" dirty="0">
                <a:latin typeface="Aptos"/>
              </a:rPr>
              <a:t> che aveva </a:t>
            </a:r>
            <a:r>
              <a:rPr lang="it-IT" sz="1200" b="1" dirty="0">
                <a:latin typeface="Aptos"/>
              </a:rPr>
              <a:t>trasferito</a:t>
            </a:r>
            <a:r>
              <a:rPr lang="it-IT" sz="1200" dirty="0">
                <a:latin typeface="Aptos"/>
              </a:rPr>
              <a:t> la propria residenza fiscale in Italia nel </a:t>
            </a:r>
            <a:r>
              <a:rPr lang="it-IT" sz="1200" b="1" dirty="0">
                <a:latin typeface="Aptos"/>
              </a:rPr>
              <a:t>2020</a:t>
            </a:r>
            <a:r>
              <a:rPr lang="it-IT" sz="1200" dirty="0">
                <a:latin typeface="Aptos"/>
              </a:rPr>
              <a:t> </a:t>
            </a:r>
            <a:r>
              <a:rPr lang="it-IT" sz="1200" b="1" dirty="0">
                <a:latin typeface="Aptos"/>
              </a:rPr>
              <a:t>dopo</a:t>
            </a:r>
            <a:r>
              <a:rPr lang="it-IT" sz="1200" dirty="0">
                <a:latin typeface="Aptos"/>
              </a:rPr>
              <a:t> un lungo periodo di </a:t>
            </a:r>
            <a:r>
              <a:rPr lang="it-IT" sz="1200" b="1" dirty="0">
                <a:latin typeface="Aptos"/>
              </a:rPr>
              <a:t>distacco all’estero, in cui era stato iscritto all’AIRE</a:t>
            </a:r>
            <a:r>
              <a:rPr lang="it-IT" sz="1200" dirty="0">
                <a:latin typeface="Aptos"/>
              </a:rPr>
              <a:t>.</a:t>
            </a:r>
          </a:p>
        </p:txBody>
      </p:sp>
      <p:sp>
        <p:nvSpPr>
          <p:cNvPr id="16" name="Oval 15" descr="An icon that represents the fourth key point:&#10;        - Choose a relevant icon that matches the point's content">
            <a:extLst>
              <a:ext uri="{FF2B5EF4-FFF2-40B4-BE49-F238E27FC236}">
                <a16:creationId xmlns:a16="http://schemas.microsoft.com/office/drawing/2014/main" id="{49DA1F50-A050-269B-AAB1-F43972267671}"/>
              </a:ext>
            </a:extLst>
          </p:cNvPr>
          <p:cNvSpPr/>
          <p:nvPr/>
        </p:nvSpPr>
        <p:spPr bwMode="gray">
          <a:xfrm>
            <a:off x="6230553" y="1492469"/>
            <a:ext cx="540000" cy="540000"/>
          </a:xfrm>
          <a:prstGeom prst="ellipse">
            <a:avLst/>
          </a:prstGeom>
          <a:solidFill>
            <a:srgbClr val="FFFFFF"/>
          </a:solidFill>
          <a:ln w="0" algn="ctr">
            <a:solidFill>
              <a:srgbClr val="000000"/>
            </a:solidFill>
            <a:miter lim="800000"/>
            <a:headEnd/>
            <a:tailEnd/>
          </a:ln>
          <a:effectLst/>
        </p:spPr>
        <p:txBody>
          <a:bodyPr wrap="square" lIns="88900" tIns="88900" rIns="88900" bIns="889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1" i="0" u="none" strike="noStrike" kern="1200" cap="none" spc="0" normalizeH="0" baseline="0" noProof="0">
              <a:ln>
                <a:noFill/>
              </a:ln>
              <a:effectLst/>
              <a:uLnTx/>
              <a:uFillTx/>
              <a:latin typeface="Calibri Light"/>
              <a:ea typeface="Open Sans" panose="020B0606030504020204" pitchFamily="34" charset="0"/>
              <a:cs typeface="+mn-cs"/>
            </a:endParaRPr>
          </a:p>
        </p:txBody>
      </p:sp>
      <p:sp>
        <p:nvSpPr>
          <p:cNvPr id="17" name="Rectangle 16">
            <a:extLst>
              <a:ext uri="{FF2B5EF4-FFF2-40B4-BE49-F238E27FC236}">
                <a16:creationId xmlns:a16="http://schemas.microsoft.com/office/drawing/2014/main" id="{5BFD4B70-14FF-2D85-9F07-3991A7A16914}"/>
              </a:ext>
            </a:extLst>
          </p:cNvPr>
          <p:cNvSpPr/>
          <p:nvPr/>
        </p:nvSpPr>
        <p:spPr bwMode="gray">
          <a:xfrm>
            <a:off x="382567" y="2229287"/>
            <a:ext cx="2011680" cy="1005840"/>
          </a:xfrm>
          <a:prstGeom prst="rect">
            <a:avLst/>
          </a:prstGeom>
          <a:solidFill>
            <a:srgbClr val="F2F5E3"/>
          </a:solidFill>
          <a:ln w="19050" algn="ctr">
            <a:noFill/>
            <a:miter lim="800000"/>
            <a:headEnd/>
            <a:tailEnd/>
          </a:ln>
        </p:spPr>
        <p:txBody>
          <a:bodyPr wrap="square" lIns="88900" tIns="88900" rIns="0" bIns="88900" rtlCol="0" anchor="ctr"/>
          <a:lstStyle/>
          <a:p>
            <a:pPr marL="548640" lvl="1" defTabSz="1219170">
              <a:spcBef>
                <a:spcPts val="300"/>
              </a:spcBef>
              <a:buSzPct val="100000"/>
              <a:defRPr/>
            </a:pPr>
            <a:endParaRPr lang="en-US" sz="1200" b="1">
              <a:solidFill>
                <a:schemeClr val="bg1"/>
              </a:solidFill>
            </a:endParaRPr>
          </a:p>
        </p:txBody>
      </p:sp>
      <p:sp>
        <p:nvSpPr>
          <p:cNvPr id="58" name="TextBox 57" descr="Title for the second left activity:&#10;        - Must be in bold&#10;        - Should be 2-4 words&#10;        - Must be clear and descriptive &#10;&#10;Example: &quot;**GenAI Center of Excellence**&quot;">
            <a:extLst>
              <a:ext uri="{FF2B5EF4-FFF2-40B4-BE49-F238E27FC236}">
                <a16:creationId xmlns:a16="http://schemas.microsoft.com/office/drawing/2014/main" id="{EF67FB1E-2956-6CBD-068F-42DEA33B606F}"/>
              </a:ext>
            </a:extLst>
          </p:cNvPr>
          <p:cNvSpPr txBox="1"/>
          <p:nvPr/>
        </p:nvSpPr>
        <p:spPr>
          <a:xfrm>
            <a:off x="1026250" y="2401776"/>
            <a:ext cx="1302204" cy="718465"/>
          </a:xfrm>
          <a:prstGeom prst="rect">
            <a:avLst/>
          </a:prstGeom>
          <a:noFill/>
          <a:ln/>
        </p:spPr>
        <p:txBody>
          <a:bodyPr wrap="square" lIns="36000" rIns="36000" anchor="ctr">
            <a:normAutofit/>
          </a:bodyPr>
          <a:lstStyle/>
          <a:p>
            <a:pPr marL="0" marR="0" lvl="0" indent="0" algn="l" defTabSz="914400" rtl="0" eaLnBrk="1" fontAlgn="auto" latinLnBrk="0" hangingPunct="1">
              <a:lnSpc>
                <a:spcPct val="100000"/>
              </a:lnSpc>
              <a:spcBef>
                <a:spcPts val="0"/>
              </a:spcBef>
              <a:spcAft>
                <a:spcPts val="1000"/>
              </a:spcAft>
              <a:buClrTx/>
              <a:buSzPct val="100000"/>
              <a:buFont typeface="Arial" panose="020B0604020202020204" pitchFamily="34" charset="0"/>
              <a:buNone/>
              <a:tabLst/>
              <a:defRPr/>
            </a:pPr>
            <a:r>
              <a:rPr lang="it-IT" sz="1200" b="1" dirty="0">
                <a:latin typeface="Aptos"/>
              </a:rPr>
              <a:t>Dubbio interpretativo</a:t>
            </a:r>
            <a:endParaRPr sz="1200" b="1" dirty="0">
              <a:latin typeface="Aptos"/>
            </a:endParaRPr>
          </a:p>
        </p:txBody>
      </p:sp>
      <p:sp>
        <p:nvSpPr>
          <p:cNvPr id="3" name="Text Placeholder 27" descr="Text content for second left box:&#10;        - Must be a SINGLE clear statement between 20-30 words&#10;        - Must highlight key concepts in **bold** (2-3 terms maximum)&#10;        - Must be complete, clear, and impactful&#10;        &#10;        Example: &quot;Implementing **automated workflows** enables streamlined processing of customer requests, reducing manual intervention and improving **operational efficiency** significantly.">
            <a:extLst>
              <a:ext uri="{FF2B5EF4-FFF2-40B4-BE49-F238E27FC236}">
                <a16:creationId xmlns:a16="http://schemas.microsoft.com/office/drawing/2014/main" id="{B765AE4B-14B4-A870-A3CC-8BB617CCEBA7}"/>
              </a:ext>
            </a:extLst>
          </p:cNvPr>
          <p:cNvSpPr txBox="1">
            <a:spLocks/>
          </p:cNvSpPr>
          <p:nvPr/>
        </p:nvSpPr>
        <p:spPr>
          <a:xfrm>
            <a:off x="2510156" y="2192255"/>
            <a:ext cx="3297600" cy="1005840"/>
          </a:xfrm>
          <a:prstGeom prst="rect">
            <a:avLst/>
          </a:prstGeom>
          <a:ln/>
        </p:spPr>
        <p:txBody>
          <a:bodyPr vert="horz" lIns="0" tIns="0" rIns="0" bIns="0" rtlCol="0" anchor="ctr">
            <a:normAutofit/>
          </a:bodyPr>
          <a:lstStyle>
            <a:defPPr>
              <a:defRPr lang="en-US"/>
            </a:defPPr>
            <a:lvl1pPr indent="0">
              <a:spcBef>
                <a:spcPts val="0"/>
              </a:spcBef>
              <a:spcAft>
                <a:spcPts val="1000"/>
              </a:spcAft>
              <a:buSzPct val="100000"/>
              <a:buFont typeface="Arial" panose="020B0604020202020204" pitchFamily="34" charset="0"/>
              <a:buNone/>
              <a:defRPr sz="1300" b="0">
                <a:latin typeface="Open Sans" panose="020B0606030504020204" pitchFamily="34" charset="0"/>
                <a:cs typeface="Open Sans" panose="020B0606030504020204" pitchFamily="34" charset="0"/>
              </a:defRPr>
            </a:lvl1pPr>
            <a:lvl2pPr marL="0" indent="0">
              <a:spcBef>
                <a:spcPts val="0"/>
              </a:spcBef>
              <a:spcAft>
                <a:spcPts val="1000"/>
              </a:spcAft>
              <a:buClrTx/>
              <a:buSzPct val="100000"/>
              <a:buFont typeface="Arial"/>
              <a:buNone/>
              <a:defRPr sz="1300" b="1">
                <a:latin typeface="Open Sans" panose="020B0606030504020204" pitchFamily="34" charset="0"/>
                <a:cs typeface="Open Sans" panose="020B0606030504020204" pitchFamily="34" charset="0"/>
              </a:defRPr>
            </a:lvl2pPr>
            <a:lvl3pPr marL="176400" indent="-176400">
              <a:spcBef>
                <a:spcPts val="0"/>
              </a:spcBef>
              <a:spcAft>
                <a:spcPts val="1000"/>
              </a:spcAft>
              <a:buClrTx/>
              <a:buSzPct val="100000"/>
              <a:buFont typeface="Arial" panose="020B0604020202020204" pitchFamily="34" charset="0"/>
              <a:buChar char="•"/>
              <a:defRPr sz="1300">
                <a:latin typeface="Open Sans" panose="020B0606030504020204" pitchFamily="34" charset="0"/>
                <a:cs typeface="Open Sans" panose="020B0606030504020204" pitchFamily="34" charset="0"/>
              </a:defRPr>
            </a:lvl3pPr>
            <a:lvl4pPr marL="356400" indent="-176400">
              <a:spcBef>
                <a:spcPts val="0"/>
              </a:spcBef>
              <a:spcAft>
                <a:spcPts val="1000"/>
              </a:spcAft>
              <a:buClrTx/>
              <a:buSzPct val="100000"/>
              <a:buFont typeface="Verdana" panose="020B0604030504040204" pitchFamily="34" charset="0"/>
              <a:buChar char="−"/>
              <a:defRPr sz="1300" baseline="0">
                <a:latin typeface="Open Sans" panose="020B0606030504020204" pitchFamily="34" charset="0"/>
                <a:cs typeface="Open Sans" panose="020B0606030504020204" pitchFamily="34" charset="0"/>
              </a:defRPr>
            </a:lvl4pPr>
            <a:lvl5pPr marL="532800" indent="-176400" defTabSz="798513">
              <a:spcBef>
                <a:spcPts val="0"/>
              </a:spcBef>
              <a:spcAft>
                <a:spcPts val="1000"/>
              </a:spcAft>
              <a:buClrTx/>
              <a:buSzPct val="100000"/>
              <a:buFont typeface="Verdana" panose="020B0604030504040204" pitchFamily="34" charset="0"/>
              <a:buChar char="−"/>
              <a:tabLst/>
              <a:defRPr sz="1300" baseline="0">
                <a:latin typeface="Open Sans" panose="020B0606030504020204" pitchFamily="34" charset="0"/>
                <a:cs typeface="Open Sans" panose="020B0606030504020204" pitchFamily="34" charset="0"/>
              </a:defRPr>
            </a:lvl5pPr>
            <a:lvl6pPr marL="532800" indent="-176400">
              <a:spcBef>
                <a:spcPts val="0"/>
              </a:spcBef>
              <a:spcAft>
                <a:spcPts val="1000"/>
              </a:spcAft>
              <a:buFont typeface="Verdana" panose="020B0604030504040204" pitchFamily="34" charset="0"/>
              <a:buChar char="−"/>
              <a:defRPr sz="1200" baseline="0"/>
            </a:lvl6pPr>
            <a:lvl7pPr marL="532800" indent="-176400">
              <a:spcBef>
                <a:spcPts val="0"/>
              </a:spcBef>
              <a:spcAft>
                <a:spcPts val="1000"/>
              </a:spcAft>
              <a:buFont typeface="Verdana" panose="020B0604030504040204" pitchFamily="34" charset="0"/>
              <a:buChar char="−"/>
              <a:defRPr sz="1200"/>
            </a:lvl7pPr>
            <a:lvl8pPr marL="532800" indent="-176400">
              <a:spcBef>
                <a:spcPts val="0"/>
              </a:spcBef>
              <a:spcAft>
                <a:spcPts val="1000"/>
              </a:spcAft>
              <a:buFont typeface="Verdana" panose="020B0604030504040204" pitchFamily="34" charset="0"/>
              <a:buChar char="−"/>
              <a:defRPr sz="1200" baseline="0"/>
            </a:lvl8pPr>
            <a:lvl9pPr marL="532800" indent="-176400">
              <a:spcBef>
                <a:spcPts val="0"/>
              </a:spcBef>
              <a:spcAft>
                <a:spcPts val="1000"/>
              </a:spcAft>
              <a:buFont typeface="Verdana" panose="020B0604030504040204" pitchFamily="34" charset="0"/>
              <a:buChar char="−"/>
              <a:defRPr sz="1200" baseline="0"/>
            </a:lvl9pPr>
          </a:lstStyle>
          <a:p>
            <a:r>
              <a:rPr lang="it-IT" sz="1200" b="1" dirty="0">
                <a:latin typeface="Aptos"/>
              </a:rPr>
              <a:t>Applicabilità dell’art. 16, comma 2 ai cittadini italiani non iscritti all’AIRE</a:t>
            </a:r>
            <a:r>
              <a:rPr lang="it-IT" sz="1200" dirty="0">
                <a:latin typeface="Aptos"/>
              </a:rPr>
              <a:t>, anche alla luce del disposto di cui all’art. 16, comma 5-ter, introdotto dal DL n. 58/2019. </a:t>
            </a:r>
          </a:p>
        </p:txBody>
      </p:sp>
      <p:sp>
        <p:nvSpPr>
          <p:cNvPr id="14" name="Oval 13" descr="An icon that represents the second key point:&#10;        - Choose a relevant icon that matches the point's content">
            <a:extLst>
              <a:ext uri="{FF2B5EF4-FFF2-40B4-BE49-F238E27FC236}">
                <a16:creationId xmlns:a16="http://schemas.microsoft.com/office/drawing/2014/main" id="{BA2F2EE6-C943-786E-2914-367DC940811E}"/>
              </a:ext>
            </a:extLst>
          </p:cNvPr>
          <p:cNvSpPr/>
          <p:nvPr/>
        </p:nvSpPr>
        <p:spPr bwMode="gray">
          <a:xfrm>
            <a:off x="435104" y="2502294"/>
            <a:ext cx="540000" cy="540000"/>
          </a:xfrm>
          <a:prstGeom prst="ellipse">
            <a:avLst/>
          </a:prstGeom>
          <a:solidFill>
            <a:srgbClr val="FFFFFF"/>
          </a:solidFill>
          <a:ln w="0" algn="ctr">
            <a:solidFill>
              <a:srgbClr val="000000"/>
            </a:solidFill>
            <a:miter lim="800000"/>
            <a:headEnd/>
            <a:tailEnd/>
          </a:ln>
          <a:effectLst/>
        </p:spPr>
        <p:txBody>
          <a:bodyPr wrap="square" lIns="88900" tIns="88900" rIns="88900" bIns="889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1" i="0" u="none" strike="noStrike" kern="1200" cap="none" spc="0" normalizeH="0" baseline="0" noProof="0">
              <a:ln>
                <a:noFill/>
              </a:ln>
              <a:effectLst/>
              <a:uLnTx/>
              <a:uFillTx/>
              <a:latin typeface="Calibri Light"/>
              <a:ea typeface="Open Sans" panose="020B0606030504020204" pitchFamily="34" charset="0"/>
              <a:cs typeface="+mn-cs"/>
            </a:endParaRPr>
          </a:p>
        </p:txBody>
      </p:sp>
      <p:sp>
        <p:nvSpPr>
          <p:cNvPr id="21" name="Rectangle 20">
            <a:extLst>
              <a:ext uri="{FF2B5EF4-FFF2-40B4-BE49-F238E27FC236}">
                <a16:creationId xmlns:a16="http://schemas.microsoft.com/office/drawing/2014/main" id="{54498CF7-B552-6763-F6EF-167E217DC260}"/>
              </a:ext>
            </a:extLst>
          </p:cNvPr>
          <p:cNvSpPr/>
          <p:nvPr/>
        </p:nvSpPr>
        <p:spPr bwMode="gray">
          <a:xfrm>
            <a:off x="6180817" y="2229286"/>
            <a:ext cx="2011680" cy="1005840"/>
          </a:xfrm>
          <a:prstGeom prst="rect">
            <a:avLst/>
          </a:prstGeom>
          <a:solidFill>
            <a:srgbClr val="F2F5E3"/>
          </a:solidFill>
          <a:ln w="19050" algn="ctr">
            <a:noFill/>
            <a:miter lim="800000"/>
            <a:headEnd/>
            <a:tailEnd/>
          </a:ln>
        </p:spPr>
        <p:txBody>
          <a:bodyPr wrap="square" lIns="88900" tIns="88900" rIns="0" bIns="88900" rtlCol="0" anchor="ctr"/>
          <a:lstStyle/>
          <a:p>
            <a:pPr marL="548640" lvl="1" defTabSz="1219170">
              <a:spcBef>
                <a:spcPts val="300"/>
              </a:spcBef>
              <a:buSzPct val="100000"/>
              <a:defRPr/>
            </a:pPr>
            <a:endParaRPr lang="en-US" sz="1200" b="1">
              <a:solidFill>
                <a:schemeClr val="bg1"/>
              </a:solidFill>
            </a:endParaRPr>
          </a:p>
        </p:txBody>
      </p:sp>
      <p:sp>
        <p:nvSpPr>
          <p:cNvPr id="10" name="Text Placeholder 27" descr="Text content for second right box:&#10;        - Must be a SINGLE clear statement between 20-30 words&#10;        - Must highlight key concepts in **bold** (2-3 terms maximum)&#10;        - Must be complete, clear, and impactful&#10;        &#10;        Example: &quot;Implementing **automated workflows** enables streamlined processing of customer requests, reducing manual intervention and improving **operational efficiency** significantly.">
            <a:extLst>
              <a:ext uri="{FF2B5EF4-FFF2-40B4-BE49-F238E27FC236}">
                <a16:creationId xmlns:a16="http://schemas.microsoft.com/office/drawing/2014/main" id="{6FA3BCAD-CFF3-C612-F505-9577F4394CF8}"/>
              </a:ext>
            </a:extLst>
          </p:cNvPr>
          <p:cNvSpPr txBox="1">
            <a:spLocks/>
          </p:cNvSpPr>
          <p:nvPr/>
        </p:nvSpPr>
        <p:spPr>
          <a:xfrm>
            <a:off x="8290403" y="2229286"/>
            <a:ext cx="3392783" cy="1005840"/>
          </a:xfrm>
          <a:prstGeom prst="rect">
            <a:avLst/>
          </a:prstGeom>
          <a:ln/>
        </p:spPr>
        <p:txBody>
          <a:bodyPr vert="horz" lIns="0" tIns="0" rIns="0" bIns="0" rtlCol="0" anchor="ctr">
            <a:normAutofit/>
          </a:bodyPr>
          <a:lstStyle>
            <a:defPPr>
              <a:defRPr lang="en-US"/>
            </a:defPPr>
            <a:lvl1pPr indent="0">
              <a:spcBef>
                <a:spcPts val="0"/>
              </a:spcBef>
              <a:spcAft>
                <a:spcPts val="1000"/>
              </a:spcAft>
              <a:buSzPct val="100000"/>
              <a:buFont typeface="Arial" panose="020B0604020202020204" pitchFamily="34" charset="0"/>
              <a:buNone/>
              <a:defRPr sz="1300" b="0">
                <a:latin typeface="Open Sans" panose="020B0606030504020204" pitchFamily="34" charset="0"/>
                <a:cs typeface="Open Sans" panose="020B0606030504020204" pitchFamily="34" charset="0"/>
              </a:defRPr>
            </a:lvl1pPr>
            <a:lvl2pPr marL="0" indent="0">
              <a:spcBef>
                <a:spcPts val="0"/>
              </a:spcBef>
              <a:spcAft>
                <a:spcPts val="1000"/>
              </a:spcAft>
              <a:buClrTx/>
              <a:buSzPct val="100000"/>
              <a:buFont typeface="Arial"/>
              <a:buNone/>
              <a:defRPr sz="1300" b="1">
                <a:latin typeface="Open Sans" panose="020B0606030504020204" pitchFamily="34" charset="0"/>
                <a:cs typeface="Open Sans" panose="020B0606030504020204" pitchFamily="34" charset="0"/>
              </a:defRPr>
            </a:lvl2pPr>
            <a:lvl3pPr marL="176400" indent="-176400">
              <a:spcBef>
                <a:spcPts val="0"/>
              </a:spcBef>
              <a:spcAft>
                <a:spcPts val="1000"/>
              </a:spcAft>
              <a:buClrTx/>
              <a:buSzPct val="100000"/>
              <a:buFont typeface="Arial" panose="020B0604020202020204" pitchFamily="34" charset="0"/>
              <a:buChar char="•"/>
              <a:defRPr sz="1300">
                <a:latin typeface="Open Sans" panose="020B0606030504020204" pitchFamily="34" charset="0"/>
                <a:cs typeface="Open Sans" panose="020B0606030504020204" pitchFamily="34" charset="0"/>
              </a:defRPr>
            </a:lvl3pPr>
            <a:lvl4pPr marL="356400" indent="-176400">
              <a:spcBef>
                <a:spcPts val="0"/>
              </a:spcBef>
              <a:spcAft>
                <a:spcPts val="1000"/>
              </a:spcAft>
              <a:buClrTx/>
              <a:buSzPct val="100000"/>
              <a:buFont typeface="Verdana" panose="020B0604030504040204" pitchFamily="34" charset="0"/>
              <a:buChar char="−"/>
              <a:defRPr sz="1300" baseline="0">
                <a:latin typeface="Open Sans" panose="020B0606030504020204" pitchFamily="34" charset="0"/>
                <a:cs typeface="Open Sans" panose="020B0606030504020204" pitchFamily="34" charset="0"/>
              </a:defRPr>
            </a:lvl4pPr>
            <a:lvl5pPr marL="532800" indent="-176400" defTabSz="798513">
              <a:spcBef>
                <a:spcPts val="0"/>
              </a:spcBef>
              <a:spcAft>
                <a:spcPts val="1000"/>
              </a:spcAft>
              <a:buClrTx/>
              <a:buSzPct val="100000"/>
              <a:buFont typeface="Verdana" panose="020B0604030504040204" pitchFamily="34" charset="0"/>
              <a:buChar char="−"/>
              <a:tabLst/>
              <a:defRPr sz="1300" baseline="0">
                <a:latin typeface="Open Sans" panose="020B0606030504020204" pitchFamily="34" charset="0"/>
                <a:cs typeface="Open Sans" panose="020B0606030504020204" pitchFamily="34" charset="0"/>
              </a:defRPr>
            </a:lvl5pPr>
            <a:lvl6pPr marL="532800" indent="-176400">
              <a:spcBef>
                <a:spcPts val="0"/>
              </a:spcBef>
              <a:spcAft>
                <a:spcPts val="1000"/>
              </a:spcAft>
              <a:buFont typeface="Verdana" panose="020B0604030504040204" pitchFamily="34" charset="0"/>
              <a:buChar char="−"/>
              <a:defRPr sz="1200" baseline="0"/>
            </a:lvl6pPr>
            <a:lvl7pPr marL="532800" indent="-176400">
              <a:spcBef>
                <a:spcPts val="0"/>
              </a:spcBef>
              <a:spcAft>
                <a:spcPts val="1000"/>
              </a:spcAft>
              <a:buFont typeface="Verdana" panose="020B0604030504040204" pitchFamily="34" charset="0"/>
              <a:buChar char="−"/>
              <a:defRPr sz="1200"/>
            </a:lvl7pPr>
            <a:lvl8pPr marL="532800" indent="-176400">
              <a:spcBef>
                <a:spcPts val="0"/>
              </a:spcBef>
              <a:spcAft>
                <a:spcPts val="1000"/>
              </a:spcAft>
              <a:buFont typeface="Verdana" panose="020B0604030504040204" pitchFamily="34" charset="0"/>
              <a:buChar char="−"/>
              <a:defRPr sz="1200" baseline="0"/>
            </a:lvl8pPr>
            <a:lvl9pPr marL="532800" indent="-176400">
              <a:spcBef>
                <a:spcPts val="0"/>
              </a:spcBef>
              <a:spcAft>
                <a:spcPts val="1000"/>
              </a:spcAft>
              <a:buFont typeface="Verdana" panose="020B0604030504040204" pitchFamily="34" charset="0"/>
              <a:buChar char="−"/>
              <a:defRPr sz="1200" baseline="0"/>
            </a:lvl9pPr>
          </a:lstStyle>
          <a:p>
            <a:r>
              <a:rPr lang="it-IT" sz="1200" dirty="0">
                <a:latin typeface="Aptos"/>
              </a:rPr>
              <a:t>Con alcune recenti pronunce, la </a:t>
            </a:r>
            <a:r>
              <a:rPr lang="it-IT" sz="1200" b="1" dirty="0">
                <a:latin typeface="Aptos"/>
              </a:rPr>
              <a:t>Corte di Cassazione aveva negato la possibilità di accedere al regime impatriati per periodi d’imposta successivi al 2019</a:t>
            </a:r>
            <a:r>
              <a:rPr lang="it-IT" sz="1200" dirty="0">
                <a:latin typeface="Aptos"/>
              </a:rPr>
              <a:t>, visto il disposto di cui all’</a:t>
            </a:r>
            <a:r>
              <a:rPr lang="it-IT" sz="1200" b="1" dirty="0">
                <a:latin typeface="Aptos"/>
              </a:rPr>
              <a:t>art. 16, comma 5-ter </a:t>
            </a:r>
            <a:r>
              <a:rPr lang="it-IT" sz="1200" dirty="0">
                <a:latin typeface="Aptos"/>
              </a:rPr>
              <a:t>del D.lgs. n. 147/2015.</a:t>
            </a:r>
            <a:endParaRPr sz="1200" dirty="0">
              <a:latin typeface="Aptos"/>
            </a:endParaRPr>
          </a:p>
        </p:txBody>
      </p:sp>
      <p:sp>
        <p:nvSpPr>
          <p:cNvPr id="27" name="Rectangle 26">
            <a:extLst>
              <a:ext uri="{FF2B5EF4-FFF2-40B4-BE49-F238E27FC236}">
                <a16:creationId xmlns:a16="http://schemas.microsoft.com/office/drawing/2014/main" id="{00275363-A077-569D-9DCA-CE4FFDA734D4}"/>
              </a:ext>
            </a:extLst>
          </p:cNvPr>
          <p:cNvSpPr/>
          <p:nvPr/>
        </p:nvSpPr>
        <p:spPr bwMode="gray">
          <a:xfrm>
            <a:off x="383271" y="3372946"/>
            <a:ext cx="2011680" cy="3378836"/>
          </a:xfrm>
          <a:prstGeom prst="rect">
            <a:avLst/>
          </a:prstGeom>
          <a:solidFill>
            <a:srgbClr val="F2F5E3"/>
          </a:solidFill>
          <a:ln w="19050" algn="ctr">
            <a:noFill/>
            <a:miter lim="800000"/>
            <a:headEnd/>
            <a:tailEnd/>
          </a:ln>
        </p:spPr>
        <p:txBody>
          <a:bodyPr wrap="square" lIns="88900" tIns="88900" rIns="0" bIns="88900" rtlCol="0" anchor="ctr"/>
          <a:lstStyle/>
          <a:p>
            <a:pPr marL="548640" lvl="1" defTabSz="1219170">
              <a:spcBef>
                <a:spcPts val="300"/>
              </a:spcBef>
              <a:buSzPct val="100000"/>
              <a:defRPr/>
            </a:pPr>
            <a:endParaRPr lang="en-US" sz="1200" b="1">
              <a:solidFill>
                <a:schemeClr val="bg1"/>
              </a:solidFill>
            </a:endParaRPr>
          </a:p>
        </p:txBody>
      </p:sp>
      <p:sp>
        <p:nvSpPr>
          <p:cNvPr id="59" name="TextBox 58" descr="Title for the third left activity:&#10;        - Must be in bold&#10;        - Should be 2-4 words&#10;        - Must be clear and descriptive &#10;&#10;Example: &quot;**GenAI Center of Excellence**&quot;">
            <a:extLst>
              <a:ext uri="{FF2B5EF4-FFF2-40B4-BE49-F238E27FC236}">
                <a16:creationId xmlns:a16="http://schemas.microsoft.com/office/drawing/2014/main" id="{0EECE985-C845-9DDF-AD73-3BF43ADBB792}"/>
              </a:ext>
            </a:extLst>
          </p:cNvPr>
          <p:cNvSpPr txBox="1"/>
          <p:nvPr/>
        </p:nvSpPr>
        <p:spPr>
          <a:xfrm>
            <a:off x="1010650" y="4695682"/>
            <a:ext cx="1302204" cy="718465"/>
          </a:xfrm>
          <a:prstGeom prst="rect">
            <a:avLst/>
          </a:prstGeom>
          <a:noFill/>
          <a:ln/>
        </p:spPr>
        <p:txBody>
          <a:bodyPr wrap="square" lIns="36000" rIns="36000" anchor="ctr">
            <a:normAutofit/>
          </a:bodyPr>
          <a:lstStyle/>
          <a:p>
            <a:pPr marL="0" marR="0" lvl="0" indent="0" algn="l" defTabSz="914400" rtl="0" eaLnBrk="1" fontAlgn="auto" latinLnBrk="0" hangingPunct="1">
              <a:lnSpc>
                <a:spcPct val="100000"/>
              </a:lnSpc>
              <a:spcBef>
                <a:spcPts val="0"/>
              </a:spcBef>
              <a:spcAft>
                <a:spcPts val="1000"/>
              </a:spcAft>
              <a:buClrTx/>
              <a:buSzPct val="100000"/>
              <a:buFont typeface="Arial" panose="020B0604020202020204" pitchFamily="34" charset="0"/>
              <a:buNone/>
              <a:tabLst/>
              <a:defRPr/>
            </a:pPr>
            <a:r>
              <a:rPr lang="it-IT" sz="1200" b="1" dirty="0">
                <a:latin typeface="Aptos"/>
              </a:rPr>
              <a:t>L’orientamento della Cassazione</a:t>
            </a:r>
            <a:endParaRPr sz="1200" b="1" dirty="0">
              <a:latin typeface="Aptos"/>
            </a:endParaRPr>
          </a:p>
        </p:txBody>
      </p:sp>
      <p:sp>
        <p:nvSpPr>
          <p:cNvPr id="8" name="Text Placeholder 27" descr="Text content for third left box:&#10;        - Must be a SINGLE clear statement between 20-30 words&#10;        - Must highlight key concepts in **bold** (2-3 terms maximum)&#10;        - Must be complete, clear, and impactful&#10;        &#10;        Example: &quot;Implementing **automated workflows** enables streamlined processing of customer requests, reducing manual intervention and improving **operational efficiency** significantly.">
            <a:extLst>
              <a:ext uri="{FF2B5EF4-FFF2-40B4-BE49-F238E27FC236}">
                <a16:creationId xmlns:a16="http://schemas.microsoft.com/office/drawing/2014/main" id="{6F66EE9B-10CF-60C6-E52A-03C0ACE480E0}"/>
              </a:ext>
            </a:extLst>
          </p:cNvPr>
          <p:cNvSpPr txBox="1">
            <a:spLocks/>
          </p:cNvSpPr>
          <p:nvPr/>
        </p:nvSpPr>
        <p:spPr>
          <a:xfrm>
            <a:off x="2510156" y="3344787"/>
            <a:ext cx="3361159" cy="3235023"/>
          </a:xfrm>
          <a:prstGeom prst="rect">
            <a:avLst/>
          </a:prstGeom>
          <a:ln/>
        </p:spPr>
        <p:txBody>
          <a:bodyPr vert="horz" lIns="0" tIns="0" rIns="0" bIns="0" rtlCol="0" anchor="t">
            <a:noAutofit/>
          </a:bodyPr>
          <a:lstStyle>
            <a:defPPr>
              <a:defRPr lang="en-US"/>
            </a:defPPr>
            <a:lvl1pPr indent="0">
              <a:spcBef>
                <a:spcPts val="0"/>
              </a:spcBef>
              <a:spcAft>
                <a:spcPts val="1000"/>
              </a:spcAft>
              <a:buSzPct val="100000"/>
              <a:buFont typeface="Arial" panose="020B0604020202020204" pitchFamily="34" charset="0"/>
              <a:buNone/>
              <a:defRPr sz="1300" b="0">
                <a:latin typeface="Open Sans" panose="020B0606030504020204" pitchFamily="34" charset="0"/>
                <a:cs typeface="Open Sans" panose="020B0606030504020204" pitchFamily="34" charset="0"/>
              </a:defRPr>
            </a:lvl1pPr>
            <a:lvl2pPr marL="0" indent="0">
              <a:spcBef>
                <a:spcPts val="0"/>
              </a:spcBef>
              <a:spcAft>
                <a:spcPts val="1000"/>
              </a:spcAft>
              <a:buClrTx/>
              <a:buSzPct val="100000"/>
              <a:buFont typeface="Arial"/>
              <a:buNone/>
              <a:defRPr sz="1300" b="1">
                <a:latin typeface="Open Sans" panose="020B0606030504020204" pitchFamily="34" charset="0"/>
                <a:cs typeface="Open Sans" panose="020B0606030504020204" pitchFamily="34" charset="0"/>
              </a:defRPr>
            </a:lvl2pPr>
            <a:lvl3pPr marL="176400" indent="-176400">
              <a:spcBef>
                <a:spcPts val="0"/>
              </a:spcBef>
              <a:spcAft>
                <a:spcPts val="1000"/>
              </a:spcAft>
              <a:buClrTx/>
              <a:buSzPct val="100000"/>
              <a:buFont typeface="Arial" panose="020B0604020202020204" pitchFamily="34" charset="0"/>
              <a:buChar char="•"/>
              <a:defRPr sz="1300">
                <a:latin typeface="Open Sans" panose="020B0606030504020204" pitchFamily="34" charset="0"/>
                <a:cs typeface="Open Sans" panose="020B0606030504020204" pitchFamily="34" charset="0"/>
              </a:defRPr>
            </a:lvl3pPr>
            <a:lvl4pPr marL="356400" indent="-176400">
              <a:spcBef>
                <a:spcPts val="0"/>
              </a:spcBef>
              <a:spcAft>
                <a:spcPts val="1000"/>
              </a:spcAft>
              <a:buClrTx/>
              <a:buSzPct val="100000"/>
              <a:buFont typeface="Verdana" panose="020B0604030504040204" pitchFamily="34" charset="0"/>
              <a:buChar char="−"/>
              <a:defRPr sz="1300" baseline="0">
                <a:latin typeface="Open Sans" panose="020B0606030504020204" pitchFamily="34" charset="0"/>
                <a:cs typeface="Open Sans" panose="020B0606030504020204" pitchFamily="34" charset="0"/>
              </a:defRPr>
            </a:lvl4pPr>
            <a:lvl5pPr marL="532800" indent="-176400" defTabSz="798513">
              <a:spcBef>
                <a:spcPts val="0"/>
              </a:spcBef>
              <a:spcAft>
                <a:spcPts val="1000"/>
              </a:spcAft>
              <a:buClrTx/>
              <a:buSzPct val="100000"/>
              <a:buFont typeface="Verdana" panose="020B0604030504040204" pitchFamily="34" charset="0"/>
              <a:buChar char="−"/>
              <a:tabLst/>
              <a:defRPr sz="1300" baseline="0">
                <a:latin typeface="Open Sans" panose="020B0606030504020204" pitchFamily="34" charset="0"/>
                <a:cs typeface="Open Sans" panose="020B0606030504020204" pitchFamily="34" charset="0"/>
              </a:defRPr>
            </a:lvl5pPr>
            <a:lvl6pPr marL="532800" indent="-176400">
              <a:spcBef>
                <a:spcPts val="0"/>
              </a:spcBef>
              <a:spcAft>
                <a:spcPts val="1000"/>
              </a:spcAft>
              <a:buFont typeface="Verdana" panose="020B0604030504040204" pitchFamily="34" charset="0"/>
              <a:buChar char="−"/>
              <a:defRPr sz="1200" baseline="0"/>
            </a:lvl6pPr>
            <a:lvl7pPr marL="532800" indent="-176400">
              <a:spcBef>
                <a:spcPts val="0"/>
              </a:spcBef>
              <a:spcAft>
                <a:spcPts val="1000"/>
              </a:spcAft>
              <a:buFont typeface="Verdana" panose="020B0604030504040204" pitchFamily="34" charset="0"/>
              <a:buChar char="−"/>
              <a:defRPr sz="1200"/>
            </a:lvl7pPr>
            <a:lvl8pPr marL="532800" indent="-176400">
              <a:spcBef>
                <a:spcPts val="0"/>
              </a:spcBef>
              <a:spcAft>
                <a:spcPts val="1000"/>
              </a:spcAft>
              <a:buFont typeface="Verdana" panose="020B0604030504040204" pitchFamily="34" charset="0"/>
              <a:buChar char="−"/>
              <a:defRPr sz="1200" baseline="0"/>
            </a:lvl8pPr>
            <a:lvl9pPr marL="532800" indent="-176400">
              <a:spcBef>
                <a:spcPts val="0"/>
              </a:spcBef>
              <a:spcAft>
                <a:spcPts val="1000"/>
              </a:spcAft>
              <a:buFont typeface="Verdana" panose="020B0604030504040204" pitchFamily="34" charset="0"/>
              <a:buChar char="−"/>
              <a:defRPr sz="1200" baseline="0"/>
            </a:lvl9pPr>
          </a:lstStyle>
          <a:p>
            <a:pPr algn="just"/>
            <a:r>
              <a:rPr lang="it-IT" sz="1200" dirty="0">
                <a:latin typeface="Aptos"/>
              </a:rPr>
              <a:t>La Corte ritiene che il disposto di cui </a:t>
            </a:r>
            <a:r>
              <a:rPr lang="it-IT" sz="1200" b="1" dirty="0">
                <a:latin typeface="Aptos"/>
              </a:rPr>
              <a:t>all’art. 16, comma 2 non sia applicabile ai cittadini italiani. </a:t>
            </a:r>
            <a:r>
              <a:rPr lang="it-IT" sz="1200" dirty="0">
                <a:latin typeface="Aptos"/>
              </a:rPr>
              <a:t>Ciò in quanto, si finirebbe per determinare una inammissibile </a:t>
            </a:r>
            <a:r>
              <a:rPr lang="it-IT" sz="1200" b="1" i="1" dirty="0" err="1">
                <a:latin typeface="Aptos"/>
              </a:rPr>
              <a:t>interpretatio</a:t>
            </a:r>
            <a:r>
              <a:rPr lang="it-IT" sz="1200" b="1" i="1" dirty="0">
                <a:latin typeface="Aptos"/>
              </a:rPr>
              <a:t> </a:t>
            </a:r>
            <a:r>
              <a:rPr lang="it-IT" sz="1200" b="1" i="1" dirty="0" err="1">
                <a:latin typeface="Aptos"/>
              </a:rPr>
              <a:t>abrogans</a:t>
            </a:r>
            <a:r>
              <a:rPr lang="it-IT" sz="1200" b="1" i="1" dirty="0">
                <a:latin typeface="Aptos"/>
              </a:rPr>
              <a:t> </a:t>
            </a:r>
            <a:r>
              <a:rPr lang="it-IT" sz="1200" b="1" dirty="0">
                <a:latin typeface="Aptos"/>
              </a:rPr>
              <a:t>dell’art. 16, comma 1. </a:t>
            </a:r>
          </a:p>
          <a:p>
            <a:r>
              <a:rPr lang="it-IT" sz="1200" dirty="0">
                <a:latin typeface="Aptos"/>
              </a:rPr>
              <a:t>Tale ricostruzione interpretativa, tuttavia, non convince in quanto:</a:t>
            </a:r>
          </a:p>
          <a:p>
            <a:r>
              <a:rPr lang="it-IT" sz="1200" b="1" dirty="0">
                <a:latin typeface="Aptos"/>
              </a:rPr>
              <a:t>I cittadini italiani </a:t>
            </a:r>
            <a:r>
              <a:rPr lang="it-IT" sz="1200" dirty="0">
                <a:latin typeface="Aptos"/>
              </a:rPr>
              <a:t>risultano </a:t>
            </a:r>
            <a:r>
              <a:rPr lang="it-IT" sz="1200" b="1" dirty="0">
                <a:latin typeface="Aptos"/>
              </a:rPr>
              <a:t>discriminati</a:t>
            </a:r>
            <a:r>
              <a:rPr lang="it-IT" sz="1200" dirty="0">
                <a:latin typeface="Aptos"/>
              </a:rPr>
              <a:t> </a:t>
            </a:r>
            <a:r>
              <a:rPr lang="it-IT" sz="1200" b="1" dirty="0">
                <a:latin typeface="Aptos"/>
              </a:rPr>
              <a:t>rispetto ad altri cittadini UE</a:t>
            </a:r>
            <a:r>
              <a:rPr lang="it-IT" sz="1200" dirty="0">
                <a:latin typeface="Aptos"/>
              </a:rPr>
              <a:t>, nonché rispetto ai cittadini di Stati extra UE con cui l’Italia ha stipulato DTT o Accordo sullo scambio di informazioni;</a:t>
            </a:r>
          </a:p>
          <a:p>
            <a:r>
              <a:rPr lang="it-IT" sz="1200" dirty="0">
                <a:latin typeface="Aptos"/>
              </a:rPr>
              <a:t>Invero, </a:t>
            </a:r>
            <a:r>
              <a:rPr lang="it-IT" sz="1200" b="1" dirty="0">
                <a:latin typeface="Aptos"/>
              </a:rPr>
              <a:t>art. 16, comma 1</a:t>
            </a:r>
            <a:r>
              <a:rPr lang="it-IT" sz="1200" dirty="0">
                <a:latin typeface="Aptos"/>
              </a:rPr>
              <a:t> non risulta oggetto di </a:t>
            </a:r>
            <a:r>
              <a:rPr lang="it-IT" sz="1200" i="1" dirty="0" err="1">
                <a:latin typeface="Aptos"/>
              </a:rPr>
              <a:t>interpretatio</a:t>
            </a:r>
            <a:r>
              <a:rPr lang="it-IT" sz="1200" i="1" dirty="0">
                <a:latin typeface="Aptos"/>
              </a:rPr>
              <a:t> </a:t>
            </a:r>
            <a:r>
              <a:rPr lang="it-IT" sz="1200" i="1" dirty="0" err="1">
                <a:latin typeface="Aptos"/>
              </a:rPr>
              <a:t>abrogans</a:t>
            </a:r>
            <a:r>
              <a:rPr lang="it-IT" sz="1200" dirty="0">
                <a:latin typeface="Aptos"/>
              </a:rPr>
              <a:t>, poiché </a:t>
            </a:r>
            <a:r>
              <a:rPr lang="it-IT" sz="1200" b="1" dirty="0">
                <a:latin typeface="Aptos"/>
              </a:rPr>
              <a:t>continua ad applicarsi a cittadini di Stati extra UE privi di DTT o Accordo sullo scambio di informazioni.</a:t>
            </a:r>
          </a:p>
        </p:txBody>
      </p:sp>
      <p:sp>
        <p:nvSpPr>
          <p:cNvPr id="15" name="Oval 14" descr="An icon that represents the third key point:&#10;        - Choose a relevant icon that matches the point's content">
            <a:extLst>
              <a:ext uri="{FF2B5EF4-FFF2-40B4-BE49-F238E27FC236}">
                <a16:creationId xmlns:a16="http://schemas.microsoft.com/office/drawing/2014/main" id="{0D9CB305-DA10-CFEB-0844-C6267DBBA824}"/>
              </a:ext>
            </a:extLst>
          </p:cNvPr>
          <p:cNvSpPr/>
          <p:nvPr/>
        </p:nvSpPr>
        <p:spPr bwMode="gray">
          <a:xfrm>
            <a:off x="435104" y="4784914"/>
            <a:ext cx="540000" cy="540000"/>
          </a:xfrm>
          <a:prstGeom prst="ellipse">
            <a:avLst/>
          </a:prstGeom>
          <a:solidFill>
            <a:srgbClr val="FFFFFF"/>
          </a:solidFill>
          <a:ln w="0" algn="ctr">
            <a:solidFill>
              <a:srgbClr val="000000"/>
            </a:solidFill>
            <a:miter lim="800000"/>
            <a:headEnd/>
            <a:tailEnd/>
          </a:ln>
          <a:effectLst/>
        </p:spPr>
        <p:txBody>
          <a:bodyPr wrap="square" lIns="88900" tIns="88900" rIns="88900" bIns="889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1" i="0" u="none" strike="noStrike" kern="1200" cap="none" spc="0" normalizeH="0" baseline="0" noProof="0">
              <a:ln>
                <a:noFill/>
              </a:ln>
              <a:effectLst/>
              <a:uLnTx/>
              <a:uFillTx/>
              <a:latin typeface="Calibri Light"/>
              <a:ea typeface="Open Sans" panose="020B0606030504020204" pitchFamily="34" charset="0"/>
              <a:cs typeface="+mn-cs"/>
            </a:endParaRPr>
          </a:p>
        </p:txBody>
      </p:sp>
      <p:sp>
        <p:nvSpPr>
          <p:cNvPr id="31" name="Rectangle 30">
            <a:extLst>
              <a:ext uri="{FF2B5EF4-FFF2-40B4-BE49-F238E27FC236}">
                <a16:creationId xmlns:a16="http://schemas.microsoft.com/office/drawing/2014/main" id="{9E305CBA-EEFD-7B14-A021-64D0E3CCB937}"/>
              </a:ext>
            </a:extLst>
          </p:cNvPr>
          <p:cNvSpPr/>
          <p:nvPr/>
        </p:nvSpPr>
        <p:spPr bwMode="gray">
          <a:xfrm>
            <a:off x="6180817" y="3372945"/>
            <a:ext cx="2011680" cy="3378837"/>
          </a:xfrm>
          <a:prstGeom prst="rect">
            <a:avLst/>
          </a:prstGeom>
          <a:solidFill>
            <a:srgbClr val="F2F5E3"/>
          </a:solidFill>
          <a:ln w="19050" algn="ctr">
            <a:noFill/>
            <a:miter lim="800000"/>
            <a:headEnd/>
            <a:tailEnd/>
          </a:ln>
        </p:spPr>
        <p:txBody>
          <a:bodyPr wrap="square" lIns="88900" tIns="88900" rIns="0" bIns="88900" rtlCol="0" anchor="ctr"/>
          <a:lstStyle/>
          <a:p>
            <a:pPr marL="548640" lvl="1" defTabSz="1219170">
              <a:spcBef>
                <a:spcPts val="300"/>
              </a:spcBef>
              <a:buSzPct val="100000"/>
              <a:defRPr/>
            </a:pPr>
            <a:endParaRPr lang="en-US" sz="1200" b="1">
              <a:solidFill>
                <a:schemeClr val="bg1"/>
              </a:solidFill>
            </a:endParaRPr>
          </a:p>
        </p:txBody>
      </p:sp>
      <p:sp>
        <p:nvSpPr>
          <p:cNvPr id="53" name="TextBox 52" descr="Title for the sixth right activity:&#10;        - Must be in bold&#10;        - Should be 2-4 words&#10;        - Must be clear and descriptive &#10;&#10;Example: &quot;**GenAI Center of Excellence**&quot;">
            <a:extLst>
              <a:ext uri="{FF2B5EF4-FFF2-40B4-BE49-F238E27FC236}">
                <a16:creationId xmlns:a16="http://schemas.microsoft.com/office/drawing/2014/main" id="{B843E708-80AD-E757-B2CE-BFEEF474FCEC}"/>
              </a:ext>
            </a:extLst>
          </p:cNvPr>
          <p:cNvSpPr txBox="1"/>
          <p:nvPr/>
        </p:nvSpPr>
        <p:spPr>
          <a:xfrm>
            <a:off x="6845132" y="4695682"/>
            <a:ext cx="1302204" cy="718465"/>
          </a:xfrm>
          <a:prstGeom prst="rect">
            <a:avLst/>
          </a:prstGeom>
          <a:noFill/>
          <a:ln/>
        </p:spPr>
        <p:txBody>
          <a:bodyPr wrap="square" lIns="36000" rIns="36000" anchor="ctr">
            <a:normAutofit/>
          </a:bodyPr>
          <a:lstStyle/>
          <a:p>
            <a:pPr marL="0" marR="0" lvl="0" indent="0" algn="l" defTabSz="914400" rtl="0" eaLnBrk="1" fontAlgn="auto" latinLnBrk="0" hangingPunct="1">
              <a:lnSpc>
                <a:spcPct val="100000"/>
              </a:lnSpc>
              <a:spcBef>
                <a:spcPts val="0"/>
              </a:spcBef>
              <a:spcAft>
                <a:spcPts val="1000"/>
              </a:spcAft>
              <a:buClrTx/>
              <a:buSzPct val="100000"/>
              <a:buFont typeface="Arial" panose="020B0604020202020204" pitchFamily="34" charset="0"/>
              <a:buNone/>
              <a:tabLst/>
              <a:defRPr/>
            </a:pPr>
            <a:r>
              <a:rPr lang="it-IT" sz="1200" b="1" dirty="0">
                <a:latin typeface="Aptos"/>
              </a:rPr>
              <a:t>Applicabilità regime impatriati</a:t>
            </a:r>
            <a:endParaRPr sz="1200" b="1" dirty="0">
              <a:latin typeface="Aptos"/>
            </a:endParaRPr>
          </a:p>
        </p:txBody>
      </p:sp>
      <p:sp>
        <p:nvSpPr>
          <p:cNvPr id="12" name="Text Placeholder 27" descr="Text content for third right box:&#10;        - Must be a SINGLE clear statement between 20-30 words&#10;        - Must highlight key concepts in **bold** (2-3 terms maximum)&#10;        - Must be complete, clear, and impactful&#10;        &#10;        Example: &quot;Implementing **automated workflows** enables streamlined processing of customer requests, reducing manual intervention and improving **operational efficiency** significantly.">
            <a:extLst>
              <a:ext uri="{FF2B5EF4-FFF2-40B4-BE49-F238E27FC236}">
                <a16:creationId xmlns:a16="http://schemas.microsoft.com/office/drawing/2014/main" id="{B61CE201-8AFB-BF43-7D1B-53A7D5349753}"/>
              </a:ext>
            </a:extLst>
          </p:cNvPr>
          <p:cNvSpPr txBox="1">
            <a:spLocks/>
          </p:cNvSpPr>
          <p:nvPr/>
        </p:nvSpPr>
        <p:spPr>
          <a:xfrm>
            <a:off x="8309911" y="3372946"/>
            <a:ext cx="3373275" cy="3235023"/>
          </a:xfrm>
          <a:prstGeom prst="rect">
            <a:avLst/>
          </a:prstGeom>
          <a:ln/>
        </p:spPr>
        <p:txBody>
          <a:bodyPr vert="horz" lIns="0" tIns="0" rIns="0" bIns="0" rtlCol="0" anchor="t">
            <a:normAutofit fontScale="25000" lnSpcReduction="20000"/>
          </a:bodyPr>
          <a:lstStyle>
            <a:defPPr>
              <a:defRPr lang="en-US"/>
            </a:defPPr>
            <a:lvl1pPr indent="0">
              <a:spcBef>
                <a:spcPts val="0"/>
              </a:spcBef>
              <a:spcAft>
                <a:spcPts val="1000"/>
              </a:spcAft>
              <a:buSzPct val="100000"/>
              <a:buFont typeface="Arial" panose="020B0604020202020204" pitchFamily="34" charset="0"/>
              <a:buNone/>
              <a:defRPr sz="1300" b="0">
                <a:latin typeface="Open Sans" panose="020B0606030504020204" pitchFamily="34" charset="0"/>
                <a:cs typeface="Open Sans" panose="020B0606030504020204" pitchFamily="34" charset="0"/>
              </a:defRPr>
            </a:lvl1pPr>
            <a:lvl2pPr marL="0" indent="0">
              <a:spcBef>
                <a:spcPts val="0"/>
              </a:spcBef>
              <a:spcAft>
                <a:spcPts val="1000"/>
              </a:spcAft>
              <a:buClrTx/>
              <a:buSzPct val="100000"/>
              <a:buFont typeface="Arial"/>
              <a:buNone/>
              <a:defRPr sz="1300" b="1">
                <a:latin typeface="Open Sans" panose="020B0606030504020204" pitchFamily="34" charset="0"/>
                <a:cs typeface="Open Sans" panose="020B0606030504020204" pitchFamily="34" charset="0"/>
              </a:defRPr>
            </a:lvl2pPr>
            <a:lvl3pPr marL="176400" indent="-176400">
              <a:spcBef>
                <a:spcPts val="0"/>
              </a:spcBef>
              <a:spcAft>
                <a:spcPts val="1000"/>
              </a:spcAft>
              <a:buClrTx/>
              <a:buSzPct val="100000"/>
              <a:buFont typeface="Arial" panose="020B0604020202020204" pitchFamily="34" charset="0"/>
              <a:buChar char="•"/>
              <a:defRPr sz="1300">
                <a:latin typeface="Open Sans" panose="020B0606030504020204" pitchFamily="34" charset="0"/>
                <a:cs typeface="Open Sans" panose="020B0606030504020204" pitchFamily="34" charset="0"/>
              </a:defRPr>
            </a:lvl3pPr>
            <a:lvl4pPr marL="356400" indent="-176400">
              <a:spcBef>
                <a:spcPts val="0"/>
              </a:spcBef>
              <a:spcAft>
                <a:spcPts val="1000"/>
              </a:spcAft>
              <a:buClrTx/>
              <a:buSzPct val="100000"/>
              <a:buFont typeface="Verdana" panose="020B0604030504040204" pitchFamily="34" charset="0"/>
              <a:buChar char="−"/>
              <a:defRPr sz="1300" baseline="0">
                <a:latin typeface="Open Sans" panose="020B0606030504020204" pitchFamily="34" charset="0"/>
                <a:cs typeface="Open Sans" panose="020B0606030504020204" pitchFamily="34" charset="0"/>
              </a:defRPr>
            </a:lvl4pPr>
            <a:lvl5pPr marL="532800" indent="-176400" defTabSz="798513">
              <a:spcBef>
                <a:spcPts val="0"/>
              </a:spcBef>
              <a:spcAft>
                <a:spcPts val="1000"/>
              </a:spcAft>
              <a:buClrTx/>
              <a:buSzPct val="100000"/>
              <a:buFont typeface="Verdana" panose="020B0604030504040204" pitchFamily="34" charset="0"/>
              <a:buChar char="−"/>
              <a:tabLst/>
              <a:defRPr sz="1300" baseline="0">
                <a:latin typeface="Open Sans" panose="020B0606030504020204" pitchFamily="34" charset="0"/>
                <a:cs typeface="Open Sans" panose="020B0606030504020204" pitchFamily="34" charset="0"/>
              </a:defRPr>
            </a:lvl5pPr>
            <a:lvl6pPr marL="532800" indent="-176400">
              <a:spcBef>
                <a:spcPts val="0"/>
              </a:spcBef>
              <a:spcAft>
                <a:spcPts val="1000"/>
              </a:spcAft>
              <a:buFont typeface="Verdana" panose="020B0604030504040204" pitchFamily="34" charset="0"/>
              <a:buChar char="−"/>
              <a:defRPr sz="1200" baseline="0"/>
            </a:lvl6pPr>
            <a:lvl7pPr marL="532800" indent="-176400">
              <a:spcBef>
                <a:spcPts val="0"/>
              </a:spcBef>
              <a:spcAft>
                <a:spcPts val="1000"/>
              </a:spcAft>
              <a:buFont typeface="Verdana" panose="020B0604030504040204" pitchFamily="34" charset="0"/>
              <a:buChar char="−"/>
              <a:defRPr sz="1200"/>
            </a:lvl7pPr>
            <a:lvl8pPr marL="532800" indent="-176400">
              <a:spcBef>
                <a:spcPts val="0"/>
              </a:spcBef>
              <a:spcAft>
                <a:spcPts val="1000"/>
              </a:spcAft>
              <a:buFont typeface="Verdana" panose="020B0604030504040204" pitchFamily="34" charset="0"/>
              <a:buChar char="−"/>
              <a:defRPr sz="1200" baseline="0"/>
            </a:lvl8pPr>
            <a:lvl9pPr marL="532800" indent="-176400">
              <a:spcBef>
                <a:spcPts val="0"/>
              </a:spcBef>
              <a:spcAft>
                <a:spcPts val="1000"/>
              </a:spcAft>
              <a:buFont typeface="Verdana" panose="020B0604030504040204" pitchFamily="34" charset="0"/>
              <a:buChar char="−"/>
              <a:defRPr sz="1200" baseline="0"/>
            </a:lvl9pPr>
          </a:lstStyle>
          <a:p>
            <a:pPr>
              <a:lnSpc>
                <a:spcPct val="120000"/>
              </a:lnSpc>
            </a:pPr>
            <a:r>
              <a:rPr lang="it-IT" sz="4800" dirty="0">
                <a:latin typeface="Aptos"/>
              </a:rPr>
              <a:t>In assenza di preclusioni normative, non v’è ragione per negare la spettanza del regime impatriati in caso di rientro dal distacco, </a:t>
            </a:r>
            <a:r>
              <a:rPr lang="it-IT" sz="4800" b="1" dirty="0">
                <a:latin typeface="Aptos"/>
              </a:rPr>
              <a:t>né è richiesta la discontinuità contrattuale. </a:t>
            </a:r>
          </a:p>
          <a:p>
            <a:pPr>
              <a:lnSpc>
                <a:spcPct val="120000"/>
              </a:lnSpc>
            </a:pPr>
            <a:r>
              <a:rPr lang="it-IT" sz="4800" b="1" dirty="0">
                <a:latin typeface="Aptos"/>
              </a:rPr>
              <a:t>L’omessa indicazione nella  dichiarazione dei redditi o la mancata comunicazione al sostituto d'imposta</a:t>
            </a:r>
            <a:r>
              <a:rPr lang="it-IT" sz="4800" dirty="0">
                <a:latin typeface="Aptos"/>
              </a:rPr>
              <a:t> integrano una mera violazione formale che </a:t>
            </a:r>
            <a:r>
              <a:rPr lang="it-IT" sz="4800" b="1" dirty="0">
                <a:latin typeface="Aptos"/>
              </a:rPr>
              <a:t>non inficia il diritto sostanziale</a:t>
            </a:r>
            <a:r>
              <a:rPr lang="it-IT" sz="4800" dirty="0">
                <a:latin typeface="Aptos"/>
              </a:rPr>
              <a:t>. Pertanto, il  rimborso deve ritenersi sempre esperibile entro i termini di decadenza. </a:t>
            </a:r>
          </a:p>
          <a:p>
            <a:pPr>
              <a:lnSpc>
                <a:spcPct val="120000"/>
              </a:lnSpc>
            </a:pPr>
            <a:r>
              <a:rPr lang="it-IT" sz="4800" dirty="0">
                <a:latin typeface="Aptos"/>
              </a:rPr>
              <a:t>Risulta </a:t>
            </a:r>
            <a:r>
              <a:rPr lang="it-IT" sz="4800" b="1" dirty="0">
                <a:latin typeface="Aptos"/>
              </a:rPr>
              <a:t>irrilevante il comma 5-ter dell'art. 16. Tale disposizione ha portata innovativa e non interpretativa</a:t>
            </a:r>
            <a:r>
              <a:rPr lang="it-IT" sz="4800" dirty="0">
                <a:latin typeface="Aptos"/>
              </a:rPr>
              <a:t>; essa non può operare per negare un diritto già perfezionato. Inoltre</a:t>
            </a:r>
            <a:r>
              <a:rPr lang="it-IT" sz="4800" b="1" dirty="0">
                <a:latin typeface="Aptos"/>
              </a:rPr>
              <a:t>, il versamento delle imposte operato dal contribuente non può qualificarsi come "adempimento spontaneo" ostativo al rimborso.</a:t>
            </a:r>
          </a:p>
          <a:p>
            <a:pPr marL="285750" indent="-285750">
              <a:buFontTx/>
              <a:buChar char="-"/>
            </a:pPr>
            <a:endParaRPr dirty="0">
              <a:highlight>
                <a:srgbClr val="FFFF00"/>
              </a:highlight>
              <a:latin typeface="Aptos"/>
            </a:endParaRPr>
          </a:p>
        </p:txBody>
      </p:sp>
      <p:sp>
        <p:nvSpPr>
          <p:cNvPr id="5" name="Text Placeholder 4" descr="Text content for header box:&#10;&#10;- Must be a SINGLE clear statement between 2-5 words&#10;- Must be complete, clear, and impactful&#10;- Must contain the name of the project or the name of the client&#10;- Must be in uppercase&#10;&#10;&#10;Example: &quot;[NAME OF THE CLIENT], SOLARIA GENAI PLATFORM&quot;">
            <a:extLst>
              <a:ext uri="{FF2B5EF4-FFF2-40B4-BE49-F238E27FC236}">
                <a16:creationId xmlns:a16="http://schemas.microsoft.com/office/drawing/2014/main" id="{E938355D-22B3-01CC-F8D9-8EFB9A1CB930}"/>
              </a:ext>
            </a:extLst>
          </p:cNvPr>
          <p:cNvSpPr txBox="1">
            <a:spLocks/>
          </p:cNvSpPr>
          <p:nvPr/>
        </p:nvSpPr>
        <p:spPr>
          <a:xfrm>
            <a:off x="419100" y="317378"/>
            <a:ext cx="11188700" cy="524675"/>
          </a:xfrm>
          <a:prstGeom prst="rect">
            <a:avLst/>
          </a:prstGeom>
          <a:ln/>
        </p:spPr>
        <p:txBody>
          <a:bodyPr lIns="0" tIns="0" rIns="0" bIns="0">
            <a:norm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Open Sans" panose="020B0606030504020204" pitchFamily="34" charset="0"/>
                <a:ea typeface="+mn-ea"/>
                <a:cs typeface="Open Sans" panose="020B060603050402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Open Sans" panose="020B0606030504020204" pitchFamily="34" charset="0"/>
                <a:ea typeface="+mn-ea"/>
                <a:cs typeface="Open Sans" panose="020B060603050402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Open Sans" panose="020B0606030504020204" pitchFamily="34" charset="0"/>
                <a:ea typeface="+mn-ea"/>
                <a:cs typeface="Open Sans" panose="020B060603050402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Open Sans" panose="020B0606030504020204" pitchFamily="34" charset="0"/>
                <a:ea typeface="+mn-ea"/>
                <a:cs typeface="Open Sans" panose="020B060603050402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Open Sans" panose="020B0606030504020204" pitchFamily="34" charset="0"/>
                <a:ea typeface="+mn-ea"/>
                <a:cs typeface="Open Sans" panose="020B060603050402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it-IT" sz="2400" b="1" dirty="0">
                <a:ea typeface="Open Sans" panose="020B0606030504020204" pitchFamily="34" charset="0"/>
              </a:rPr>
              <a:t>Vecchio Regime Impatriati: nuovi arresti giurisprudenziali</a:t>
            </a:r>
          </a:p>
        </p:txBody>
      </p:sp>
      <p:sp>
        <p:nvSpPr>
          <p:cNvPr id="25" name="Title 3" descr="A clear, concise title that captures the main topic of the slide. Keep it under 10 words.">
            <a:extLst>
              <a:ext uri="{FF2B5EF4-FFF2-40B4-BE49-F238E27FC236}">
                <a16:creationId xmlns:a16="http://schemas.microsoft.com/office/drawing/2014/main" id="{44CDFE55-B507-151C-0F8D-01FBAE9F9EB7}"/>
              </a:ext>
            </a:extLst>
          </p:cNvPr>
          <p:cNvSpPr txBox="1">
            <a:spLocks/>
          </p:cNvSpPr>
          <p:nvPr/>
        </p:nvSpPr>
        <p:spPr>
          <a:xfrm>
            <a:off x="419100" y="685800"/>
            <a:ext cx="3428785" cy="387291"/>
          </a:xfrm>
          <a:prstGeom prst="rect">
            <a:avLst/>
          </a:prstGeom>
          <a:ln/>
        </p:spPr>
        <p:txBody>
          <a:bodyPr vert="horz" wrap="none" lIns="0" tIns="0" rIns="0" bIns="0" rtlCol="0" anchor="t" anchorCtr="0">
            <a:normAutofit/>
          </a:bodyPr>
          <a:lstStyle>
            <a:lvl1pPr>
              <a:spcBef>
                <a:spcPct val="0"/>
              </a:spcBef>
              <a:buNone/>
              <a:defRPr sz="2100">
                <a:latin typeface="Open Sans" panose="020B0606030504020204" pitchFamily="34" charset="0"/>
                <a:ea typeface="Open Sans" panose="020B0606030504020204" pitchFamily="34" charset="0"/>
                <a:cs typeface="Open Sans" panose="020B0606030504020204" pitchFamily="34" charset="0"/>
              </a:defRPr>
            </a:lvl1pPr>
          </a:lstStyle>
          <a:p>
            <a:endParaRPr lang="it-IT" sz="2400" dirty="0">
              <a:latin typeface="Aptos" panose="020B0004020202020204" pitchFamily="34" charset="0"/>
            </a:endParaRPr>
          </a:p>
        </p:txBody>
      </p:sp>
      <p:pic>
        <p:nvPicPr>
          <p:cNvPr id="60" name="Picture 59" descr="image.png">
            <a:extLst>
              <a:ext uri="{FF2B5EF4-FFF2-40B4-BE49-F238E27FC236}">
                <a16:creationId xmlns:a16="http://schemas.microsoft.com/office/drawing/2014/main" id="{D38B7772-1082-FB15-CBED-D429BE73ECB2}"/>
              </a:ext>
            </a:extLst>
          </p:cNvPr>
          <p:cNvPicPr>
            <a:picLocks noChangeAspect="1"/>
          </p:cNvPicPr>
          <p:nvPr/>
        </p:nvPicPr>
        <p:blipFill>
          <a:blip r:embed="rId3"/>
          <a:stretch>
            <a:fillRect/>
          </a:stretch>
        </p:blipFill>
        <p:spPr>
          <a:xfrm>
            <a:off x="6356553" y="1618469"/>
            <a:ext cx="288000" cy="288000"/>
          </a:xfrm>
          <a:prstGeom prst="rect">
            <a:avLst/>
          </a:prstGeom>
        </p:spPr>
      </p:pic>
      <p:pic>
        <p:nvPicPr>
          <p:cNvPr id="61" name="Picture 60" descr="image.png">
            <a:extLst>
              <a:ext uri="{FF2B5EF4-FFF2-40B4-BE49-F238E27FC236}">
                <a16:creationId xmlns:a16="http://schemas.microsoft.com/office/drawing/2014/main" id="{6A8D73AA-9FEC-0920-EA35-ECF1E5F806D1}"/>
              </a:ext>
            </a:extLst>
          </p:cNvPr>
          <p:cNvPicPr>
            <a:picLocks noChangeAspect="1"/>
          </p:cNvPicPr>
          <p:nvPr/>
        </p:nvPicPr>
        <p:blipFill>
          <a:blip r:embed="rId4"/>
          <a:stretch>
            <a:fillRect/>
          </a:stretch>
        </p:blipFill>
        <p:spPr>
          <a:xfrm>
            <a:off x="566613" y="1618469"/>
            <a:ext cx="288000" cy="288000"/>
          </a:xfrm>
          <a:prstGeom prst="rect">
            <a:avLst/>
          </a:prstGeom>
        </p:spPr>
      </p:pic>
      <p:pic>
        <p:nvPicPr>
          <p:cNvPr id="62" name="Picture 61" descr="image.png">
            <a:extLst>
              <a:ext uri="{FF2B5EF4-FFF2-40B4-BE49-F238E27FC236}">
                <a16:creationId xmlns:a16="http://schemas.microsoft.com/office/drawing/2014/main" id="{154B47E7-60FE-3235-CD54-55AF815E11C6}"/>
              </a:ext>
            </a:extLst>
          </p:cNvPr>
          <p:cNvPicPr>
            <a:picLocks noChangeAspect="1"/>
          </p:cNvPicPr>
          <p:nvPr/>
        </p:nvPicPr>
        <p:blipFill>
          <a:blip r:embed="rId5"/>
          <a:stretch>
            <a:fillRect/>
          </a:stretch>
        </p:blipFill>
        <p:spPr>
          <a:xfrm>
            <a:off x="561104" y="2600026"/>
            <a:ext cx="288000" cy="288000"/>
          </a:xfrm>
          <a:prstGeom prst="rect">
            <a:avLst/>
          </a:prstGeom>
        </p:spPr>
      </p:pic>
      <p:pic>
        <p:nvPicPr>
          <p:cNvPr id="64" name="Picture 63" descr="image.png">
            <a:extLst>
              <a:ext uri="{FF2B5EF4-FFF2-40B4-BE49-F238E27FC236}">
                <a16:creationId xmlns:a16="http://schemas.microsoft.com/office/drawing/2014/main" id="{D1AF3030-1FDF-E036-1683-096F3C439FB9}"/>
              </a:ext>
            </a:extLst>
          </p:cNvPr>
          <p:cNvPicPr>
            <a:picLocks noChangeAspect="1"/>
          </p:cNvPicPr>
          <p:nvPr/>
        </p:nvPicPr>
        <p:blipFill>
          <a:blip r:embed="rId6"/>
          <a:stretch>
            <a:fillRect/>
          </a:stretch>
        </p:blipFill>
        <p:spPr>
          <a:xfrm>
            <a:off x="561104" y="4910914"/>
            <a:ext cx="288000" cy="288000"/>
          </a:xfrm>
          <a:prstGeom prst="rect">
            <a:avLst/>
          </a:prstGeom>
        </p:spPr>
      </p:pic>
      <p:sp>
        <p:nvSpPr>
          <p:cNvPr id="6" name="Oval 5" descr="An icon that represents the sixth key point:&#10;        - Choose a relevant icon that matches the point's content">
            <a:extLst>
              <a:ext uri="{FF2B5EF4-FFF2-40B4-BE49-F238E27FC236}">
                <a16:creationId xmlns:a16="http://schemas.microsoft.com/office/drawing/2014/main" id="{867EF65C-3A14-DADC-E180-1E5B42ECC2D8}"/>
              </a:ext>
            </a:extLst>
          </p:cNvPr>
          <p:cNvSpPr/>
          <p:nvPr/>
        </p:nvSpPr>
        <p:spPr bwMode="gray">
          <a:xfrm>
            <a:off x="6259972" y="4762514"/>
            <a:ext cx="540000" cy="540000"/>
          </a:xfrm>
          <a:prstGeom prst="ellipse">
            <a:avLst/>
          </a:prstGeom>
          <a:solidFill>
            <a:srgbClr val="FFFFFF"/>
          </a:solidFill>
          <a:ln w="0" algn="ctr">
            <a:solidFill>
              <a:srgbClr val="000000"/>
            </a:solidFill>
            <a:miter lim="800000"/>
            <a:headEnd/>
            <a:tailEnd/>
          </a:ln>
          <a:effectLst/>
        </p:spPr>
        <p:txBody>
          <a:bodyPr wrap="square" lIns="88900" tIns="88900" rIns="88900" bIns="889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1" i="0" u="none" strike="noStrike" kern="1200" cap="none" spc="0" normalizeH="0" baseline="0" noProof="0">
              <a:ln>
                <a:noFill/>
              </a:ln>
              <a:effectLst/>
              <a:uLnTx/>
              <a:uFillTx/>
              <a:latin typeface="Calibri Light"/>
              <a:ea typeface="Open Sans" panose="020B0606030504020204" pitchFamily="34" charset="0"/>
              <a:cs typeface="+mn-cs"/>
            </a:endParaRPr>
          </a:p>
        </p:txBody>
      </p:sp>
      <p:pic>
        <p:nvPicPr>
          <p:cNvPr id="20" name="Picture 19" descr="image.png">
            <a:extLst>
              <a:ext uri="{FF2B5EF4-FFF2-40B4-BE49-F238E27FC236}">
                <a16:creationId xmlns:a16="http://schemas.microsoft.com/office/drawing/2014/main" id="{BCECCE3E-899F-C2D1-2B42-AA9FA918ADE6}"/>
              </a:ext>
            </a:extLst>
          </p:cNvPr>
          <p:cNvPicPr>
            <a:picLocks noChangeAspect="1"/>
          </p:cNvPicPr>
          <p:nvPr/>
        </p:nvPicPr>
        <p:blipFill>
          <a:blip r:embed="rId7"/>
          <a:stretch>
            <a:fillRect/>
          </a:stretch>
        </p:blipFill>
        <p:spPr>
          <a:xfrm>
            <a:off x="6375645" y="4888514"/>
            <a:ext cx="288000" cy="288000"/>
          </a:xfrm>
          <a:prstGeom prst="rect">
            <a:avLst/>
          </a:prstGeom>
        </p:spPr>
      </p:pic>
      <p:sp>
        <p:nvSpPr>
          <p:cNvPr id="52" name="TextBox 51" descr="Title for the fifth right activity:&#10;        - Must be in bold&#10;        - Should be 2-4 words&#10;        - Must be clear and descriptive &#10;&#10;Example: &quot;**GenAI Center of Excellence**&quot;">
            <a:extLst>
              <a:ext uri="{FF2B5EF4-FFF2-40B4-BE49-F238E27FC236}">
                <a16:creationId xmlns:a16="http://schemas.microsoft.com/office/drawing/2014/main" id="{F56475CB-2866-CB97-A8C7-8E83886A7964}"/>
              </a:ext>
            </a:extLst>
          </p:cNvPr>
          <p:cNvSpPr txBox="1"/>
          <p:nvPr/>
        </p:nvSpPr>
        <p:spPr>
          <a:xfrm>
            <a:off x="6845132" y="2241463"/>
            <a:ext cx="1275920" cy="862152"/>
          </a:xfrm>
          <a:prstGeom prst="rect">
            <a:avLst/>
          </a:prstGeom>
          <a:noFill/>
          <a:ln/>
        </p:spPr>
        <p:txBody>
          <a:bodyPr wrap="square" lIns="36000" rIns="36000" anchor="ctr">
            <a:normAutofit/>
          </a:bodyPr>
          <a:lstStyle/>
          <a:p>
            <a:pPr marL="0" marR="0" lvl="0" indent="0" algn="l" defTabSz="914400" rtl="0" eaLnBrk="1" fontAlgn="auto" latinLnBrk="0" hangingPunct="1">
              <a:lnSpc>
                <a:spcPct val="100000"/>
              </a:lnSpc>
              <a:spcBef>
                <a:spcPts val="0"/>
              </a:spcBef>
              <a:spcAft>
                <a:spcPts val="1000"/>
              </a:spcAft>
              <a:buClrTx/>
              <a:buSzPct val="100000"/>
              <a:buFont typeface="Arial" panose="020B0604020202020204" pitchFamily="34" charset="0"/>
              <a:buNone/>
              <a:tabLst/>
              <a:defRPr/>
            </a:pPr>
            <a:r>
              <a:rPr lang="it-IT" sz="1200" b="1" dirty="0">
                <a:latin typeface="Aptos"/>
              </a:rPr>
              <a:t>L’orientamento della Cassazione</a:t>
            </a:r>
            <a:endParaRPr sz="1200" b="1" dirty="0">
              <a:latin typeface="Aptos"/>
            </a:endParaRPr>
          </a:p>
        </p:txBody>
      </p:sp>
      <p:sp>
        <p:nvSpPr>
          <p:cNvPr id="19" name="Oval 18" descr="An icon that represents the third key point:&#10;        - Choose a relevant icon that matches the point's content">
            <a:extLst>
              <a:ext uri="{FF2B5EF4-FFF2-40B4-BE49-F238E27FC236}">
                <a16:creationId xmlns:a16="http://schemas.microsoft.com/office/drawing/2014/main" id="{54C503E1-2933-15F4-CAC2-F439BFCAD56E}"/>
              </a:ext>
            </a:extLst>
          </p:cNvPr>
          <p:cNvSpPr/>
          <p:nvPr/>
        </p:nvSpPr>
        <p:spPr bwMode="gray">
          <a:xfrm>
            <a:off x="6259972" y="2453181"/>
            <a:ext cx="540000" cy="540000"/>
          </a:xfrm>
          <a:prstGeom prst="ellipse">
            <a:avLst/>
          </a:prstGeom>
          <a:solidFill>
            <a:srgbClr val="FFFFFF"/>
          </a:solidFill>
          <a:ln w="0" algn="ctr">
            <a:solidFill>
              <a:srgbClr val="000000"/>
            </a:solidFill>
            <a:miter lim="800000"/>
            <a:headEnd/>
            <a:tailEnd/>
          </a:ln>
          <a:effectLst/>
        </p:spPr>
        <p:txBody>
          <a:bodyPr wrap="square" lIns="88900" tIns="88900" rIns="88900" bIns="889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1" i="0" u="none" strike="noStrike" kern="1200" cap="none" spc="0" normalizeH="0" baseline="0" noProof="0">
              <a:ln>
                <a:noFill/>
              </a:ln>
              <a:effectLst/>
              <a:uLnTx/>
              <a:uFillTx/>
              <a:latin typeface="Calibri Light"/>
              <a:ea typeface="Open Sans" panose="020B0606030504020204" pitchFamily="34" charset="0"/>
              <a:cs typeface="+mn-cs"/>
            </a:endParaRPr>
          </a:p>
        </p:txBody>
      </p:sp>
      <p:pic>
        <p:nvPicPr>
          <p:cNvPr id="22" name="Picture 21" descr="image.png">
            <a:extLst>
              <a:ext uri="{FF2B5EF4-FFF2-40B4-BE49-F238E27FC236}">
                <a16:creationId xmlns:a16="http://schemas.microsoft.com/office/drawing/2014/main" id="{7D58B253-873E-77AC-DADC-8BC9B7675542}"/>
              </a:ext>
            </a:extLst>
          </p:cNvPr>
          <p:cNvPicPr>
            <a:picLocks noChangeAspect="1"/>
          </p:cNvPicPr>
          <p:nvPr/>
        </p:nvPicPr>
        <p:blipFill>
          <a:blip r:embed="rId6"/>
          <a:stretch>
            <a:fillRect/>
          </a:stretch>
        </p:blipFill>
        <p:spPr>
          <a:xfrm>
            <a:off x="6385972" y="2579181"/>
            <a:ext cx="288000" cy="288000"/>
          </a:xfrm>
          <a:prstGeom prst="rect">
            <a:avLst/>
          </a:prstGeom>
        </p:spPr>
      </p:pic>
    </p:spTree>
    <p:extLst>
      <p:ext uri="{BB962C8B-B14F-4D97-AF65-F5344CB8AC3E}">
        <p14:creationId xmlns:p14="http://schemas.microsoft.com/office/powerpoint/2010/main" val="2504023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476226-C03D-63D6-7B11-40E48719FDC2}"/>
            </a:ext>
          </a:extLst>
        </p:cNvPr>
        <p:cNvGrpSpPr/>
        <p:nvPr/>
      </p:nvGrpSpPr>
      <p:grpSpPr>
        <a:xfrm>
          <a:off x="0" y="0"/>
          <a:ext cx="0" cy="0"/>
          <a:chOff x="0" y="0"/>
          <a:chExt cx="0" cy="0"/>
        </a:xfrm>
      </p:grpSpPr>
      <p:sp>
        <p:nvSpPr>
          <p:cNvPr id="2" name="Text Placeholder 2">
            <a:extLst>
              <a:ext uri="{FF2B5EF4-FFF2-40B4-BE49-F238E27FC236}">
                <a16:creationId xmlns:a16="http://schemas.microsoft.com/office/drawing/2014/main" id="{3D58EDE0-2A98-E343-6AE1-0EBFC83A6DCD}"/>
              </a:ext>
            </a:extLst>
          </p:cNvPr>
          <p:cNvSpPr txBox="1">
            <a:spLocks/>
          </p:cNvSpPr>
          <p:nvPr/>
        </p:nvSpPr>
        <p:spPr>
          <a:xfrm>
            <a:off x="422159" y="4155023"/>
            <a:ext cx="9343364" cy="2484125"/>
          </a:xfrm>
          <a:prstGeom prst="rect">
            <a:avLst/>
          </a:prstGeom>
        </p:spPr>
        <p:txBody>
          <a:bodyPr vert="horz" lIns="0" tIns="0" rIns="0" bIns="0" rtlCol="0">
            <a:noAutofit/>
          </a:bodyPr>
          <a:lstStyle>
            <a:lvl1pPr marL="0" indent="0" algn="l" defTabSz="685800" rtl="0" eaLnBrk="1" latinLnBrk="0" hangingPunct="1">
              <a:spcBef>
                <a:spcPts val="0"/>
              </a:spcBef>
              <a:spcAft>
                <a:spcPts val="750"/>
              </a:spcAft>
              <a:buSzPct val="100000"/>
              <a:buFontTx/>
              <a:buNone/>
              <a:defRPr sz="1200" b="0" kern="1200">
                <a:solidFill>
                  <a:schemeClr val="tx1"/>
                </a:solidFill>
                <a:latin typeface="+mn-lt"/>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mj-lt"/>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mn-lt"/>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mn-lt"/>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mn-lt"/>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a:lstStyle>
          <a:p>
            <a:pPr>
              <a:spcAft>
                <a:spcPts val="400"/>
              </a:spcAft>
            </a:pPr>
            <a:r>
              <a:rPr lang="en-US" sz="700" dirty="0">
                <a:latin typeface="Aptos" panose="020B0004020202020204" pitchFamily="34" charset="0"/>
              </a:rPr>
              <a:t>Important notice</a:t>
            </a:r>
          </a:p>
          <a:p>
            <a:pPr>
              <a:spcAft>
                <a:spcPts val="400"/>
              </a:spcAft>
            </a:pPr>
            <a:r>
              <a:rPr lang="en-US" sz="700" dirty="0">
                <a:latin typeface="Aptos" panose="020B0004020202020204" pitchFamily="34" charset="0"/>
              </a:rPr>
              <a:t>This document has been prepared by </a:t>
            </a:r>
            <a:r>
              <a:rPr lang="it-IT" sz="700" dirty="0">
                <a:latin typeface="Aptos" panose="020B0004020202020204" pitchFamily="34" charset="0"/>
              </a:rPr>
              <a:t>Studio Tributario e Societario Deloitte </a:t>
            </a:r>
            <a:r>
              <a:rPr lang="it-IT" sz="700" i="1" dirty="0">
                <a:latin typeface="Aptos" panose="020B0004020202020204" pitchFamily="34" charset="0"/>
              </a:rPr>
              <a:t>for </a:t>
            </a:r>
            <a:r>
              <a:rPr lang="it-IT" sz="700" i="1" dirty="0" err="1">
                <a:latin typeface="Aptos" panose="020B0004020202020204" pitchFamily="34" charset="0"/>
              </a:rPr>
              <a:t>Professionals</a:t>
            </a:r>
            <a:r>
              <a:rPr lang="it-IT" sz="700" i="1" dirty="0">
                <a:latin typeface="Aptos" panose="020B0004020202020204" pitchFamily="34" charset="0"/>
              </a:rPr>
              <a:t> </a:t>
            </a:r>
            <a:r>
              <a:rPr lang="it-IT" sz="700" dirty="0">
                <a:latin typeface="Aptos" panose="020B0004020202020204" pitchFamily="34" charset="0"/>
              </a:rPr>
              <a:t>Società tra professionisti S.r.l. </a:t>
            </a:r>
            <a:r>
              <a:rPr lang="en-US" sz="700" dirty="0">
                <a:latin typeface="Aptos" panose="020B0004020202020204" pitchFamily="34" charset="0"/>
              </a:rPr>
              <a:t>for the sole purpose of enabling the parties to whom it is addressed to evaluate the capabilities of </a:t>
            </a:r>
            <a:r>
              <a:rPr lang="it-IT" sz="700" dirty="0">
                <a:latin typeface="Aptos" panose="020B0004020202020204" pitchFamily="34" charset="0"/>
              </a:rPr>
              <a:t>Studio Tributario e Societario Deloitte </a:t>
            </a:r>
            <a:r>
              <a:rPr lang="it-IT" sz="700" i="1" dirty="0">
                <a:latin typeface="Aptos" panose="020B0004020202020204" pitchFamily="34" charset="0"/>
              </a:rPr>
              <a:t>for </a:t>
            </a:r>
            <a:r>
              <a:rPr lang="it-IT" sz="700" i="1" dirty="0" err="1">
                <a:latin typeface="Aptos" panose="020B0004020202020204" pitchFamily="34" charset="0"/>
              </a:rPr>
              <a:t>Professionals</a:t>
            </a:r>
            <a:r>
              <a:rPr lang="it-IT" sz="700" i="1" dirty="0">
                <a:latin typeface="Aptos" panose="020B0004020202020204" pitchFamily="34" charset="0"/>
              </a:rPr>
              <a:t> </a:t>
            </a:r>
            <a:r>
              <a:rPr lang="it-IT" sz="700" dirty="0">
                <a:latin typeface="Aptos" panose="020B0004020202020204" pitchFamily="34" charset="0"/>
              </a:rPr>
              <a:t>Società tra professionisti S.r.l. </a:t>
            </a:r>
            <a:r>
              <a:rPr lang="en-US" sz="700" dirty="0">
                <a:latin typeface="Aptos" panose="020B0004020202020204" pitchFamily="34" charset="0"/>
              </a:rPr>
              <a:t>to supply the proposed services.</a:t>
            </a:r>
          </a:p>
          <a:p>
            <a:pPr>
              <a:spcAft>
                <a:spcPts val="400"/>
              </a:spcAft>
            </a:pPr>
            <a:r>
              <a:rPr lang="en-US" sz="700" dirty="0">
                <a:latin typeface="Aptos" panose="020B0004020202020204" pitchFamily="34" charset="0"/>
              </a:rPr>
              <a:t>The information contained in this document has been compiled by </a:t>
            </a:r>
            <a:r>
              <a:rPr lang="it-IT" sz="700" dirty="0">
                <a:latin typeface="Aptos" panose="020B0004020202020204" pitchFamily="34" charset="0"/>
              </a:rPr>
              <a:t>Studio Tributario e Societario Deloitte </a:t>
            </a:r>
            <a:r>
              <a:rPr lang="it-IT" sz="700" i="1" dirty="0">
                <a:latin typeface="Aptos" panose="020B0004020202020204" pitchFamily="34" charset="0"/>
              </a:rPr>
              <a:t>for </a:t>
            </a:r>
            <a:r>
              <a:rPr lang="it-IT" sz="700" i="1" dirty="0" err="1">
                <a:latin typeface="Aptos" panose="020B0004020202020204" pitchFamily="34" charset="0"/>
              </a:rPr>
              <a:t>Professionals</a:t>
            </a:r>
            <a:r>
              <a:rPr lang="it-IT" sz="700" i="1" dirty="0">
                <a:latin typeface="Aptos" panose="020B0004020202020204" pitchFamily="34" charset="0"/>
              </a:rPr>
              <a:t> </a:t>
            </a:r>
            <a:r>
              <a:rPr lang="it-IT" sz="700" dirty="0">
                <a:latin typeface="Aptos" panose="020B0004020202020204" pitchFamily="34" charset="0"/>
              </a:rPr>
              <a:t>Società tra professionisti S.r.l. </a:t>
            </a:r>
            <a:r>
              <a:rPr lang="en-US" sz="700" dirty="0">
                <a:latin typeface="Aptos" panose="020B0004020202020204" pitchFamily="34" charset="0"/>
              </a:rPr>
              <a:t>and may include material obtained from various sources which have not been verified or audited. This document also contains material proprietary to </a:t>
            </a:r>
            <a:r>
              <a:rPr lang="it-IT" sz="700" dirty="0">
                <a:latin typeface="Aptos" panose="020B0004020202020204" pitchFamily="34" charset="0"/>
              </a:rPr>
              <a:t>Studio Tributario e Societario Deloitte </a:t>
            </a:r>
            <a:r>
              <a:rPr lang="it-IT" sz="700" i="1" dirty="0">
                <a:latin typeface="Aptos" panose="020B0004020202020204" pitchFamily="34" charset="0"/>
              </a:rPr>
              <a:t>for </a:t>
            </a:r>
            <a:r>
              <a:rPr lang="it-IT" sz="700" i="1" dirty="0" err="1">
                <a:latin typeface="Aptos" panose="020B0004020202020204" pitchFamily="34" charset="0"/>
              </a:rPr>
              <a:t>Professionals</a:t>
            </a:r>
            <a:r>
              <a:rPr lang="it-IT" sz="700" i="1" dirty="0">
                <a:latin typeface="Aptos" panose="020B0004020202020204" pitchFamily="34" charset="0"/>
              </a:rPr>
              <a:t> </a:t>
            </a:r>
            <a:r>
              <a:rPr lang="it-IT" sz="700" dirty="0">
                <a:latin typeface="Aptos" panose="020B0004020202020204" pitchFamily="34" charset="0"/>
              </a:rPr>
              <a:t>Società tra professionisti S.r.l.</a:t>
            </a:r>
            <a:r>
              <a:rPr lang="en-US" sz="700" dirty="0">
                <a:latin typeface="Aptos" panose="020B0004020202020204" pitchFamily="34" charset="0"/>
              </a:rPr>
              <a:t>. Except in the general context of evaluating the capabilities of </a:t>
            </a:r>
            <a:r>
              <a:rPr lang="it-IT" sz="700" dirty="0">
                <a:latin typeface="Aptos" panose="020B0004020202020204" pitchFamily="34" charset="0"/>
              </a:rPr>
              <a:t>Studio Tributario e Societario Deloitte </a:t>
            </a:r>
            <a:r>
              <a:rPr lang="it-IT" sz="700" i="1" dirty="0">
                <a:latin typeface="Aptos" panose="020B0004020202020204" pitchFamily="34" charset="0"/>
              </a:rPr>
              <a:t>for </a:t>
            </a:r>
            <a:r>
              <a:rPr lang="it-IT" sz="700" i="1" dirty="0" err="1">
                <a:latin typeface="Aptos" panose="020B0004020202020204" pitchFamily="34" charset="0"/>
              </a:rPr>
              <a:t>Professionals</a:t>
            </a:r>
            <a:r>
              <a:rPr lang="it-IT" sz="700" i="1" dirty="0">
                <a:latin typeface="Aptos" panose="020B0004020202020204" pitchFamily="34" charset="0"/>
              </a:rPr>
              <a:t> </a:t>
            </a:r>
            <a:r>
              <a:rPr lang="it-IT" sz="700" dirty="0">
                <a:latin typeface="Aptos" panose="020B0004020202020204" pitchFamily="34" charset="0"/>
              </a:rPr>
              <a:t>Società tra professionisti S.r.l.</a:t>
            </a:r>
            <a:r>
              <a:rPr lang="en-US" sz="700" dirty="0">
                <a:latin typeface="Aptos" panose="020B0004020202020204" pitchFamily="34" charset="0"/>
              </a:rPr>
              <a:t>, no reliance may be placed for any purposes whatsoever on the contents of this document. No representation or warranty , express or implied, is given and no responsibility or liability is or will be accepted by or on behalf </a:t>
            </a:r>
            <a:r>
              <a:rPr lang="it-IT" sz="700" dirty="0">
                <a:latin typeface="Aptos" panose="020B0004020202020204" pitchFamily="34" charset="0"/>
              </a:rPr>
              <a:t>Studio Tributario e Societario Deloitte </a:t>
            </a:r>
            <a:r>
              <a:rPr lang="it-IT" sz="700" i="1" dirty="0">
                <a:latin typeface="Aptos" panose="020B0004020202020204" pitchFamily="34" charset="0"/>
              </a:rPr>
              <a:t>for </a:t>
            </a:r>
            <a:r>
              <a:rPr lang="it-IT" sz="700" i="1" dirty="0" err="1">
                <a:latin typeface="Aptos" panose="020B0004020202020204" pitchFamily="34" charset="0"/>
              </a:rPr>
              <a:t>Professionals</a:t>
            </a:r>
            <a:r>
              <a:rPr lang="it-IT" sz="700" i="1" dirty="0">
                <a:latin typeface="Aptos" panose="020B0004020202020204" pitchFamily="34" charset="0"/>
              </a:rPr>
              <a:t> </a:t>
            </a:r>
            <a:r>
              <a:rPr lang="it-IT" sz="700" dirty="0">
                <a:latin typeface="Aptos" panose="020B0004020202020204" pitchFamily="34" charset="0"/>
              </a:rPr>
              <a:t>Società tra professionisti S.r.l.</a:t>
            </a:r>
            <a:r>
              <a:rPr lang="en-US" sz="700" dirty="0">
                <a:latin typeface="Aptos" panose="020B0004020202020204" pitchFamily="34" charset="0"/>
              </a:rPr>
              <a:t>or by any of its partners, members, employees, agents or any other person as to the accuracy, completeness or correctness of the information contained in this document.</a:t>
            </a:r>
          </a:p>
          <a:p>
            <a:pPr>
              <a:spcAft>
                <a:spcPts val="400"/>
              </a:spcAft>
            </a:pPr>
            <a:r>
              <a:rPr lang="en-US" sz="700" dirty="0">
                <a:latin typeface="Aptos" panose="020B0004020202020204" pitchFamily="34" charset="0"/>
              </a:rPr>
              <a:t>Other than stated below, this document and its contents are confidential and prepared solely for your information, and may not be reproduced, redistributed or passed on to any other person in whole or in part. If this document contains details of an arrangement that could result in a tax or insurance saving, no such conditions of confidentiality applies to the details of that arrangement (for example, for the purpose of discussion with tax authorities). No other party is entitled to rely on this document for any purpose whatsoever and we accept no liability to any other party who is shown or obtains access to this document.</a:t>
            </a:r>
          </a:p>
          <a:p>
            <a:pPr>
              <a:spcAft>
                <a:spcPts val="400"/>
              </a:spcAft>
            </a:pPr>
            <a:r>
              <a:rPr lang="en-US" sz="700" dirty="0">
                <a:latin typeface="Aptos" panose="020B0004020202020204" pitchFamily="34" charset="0"/>
              </a:rPr>
              <a:t>This document is not an offer and is not intended to be contractually binding. Should this proposal be acceptable to you, and following the conclusion of our internal acceptance procedures, we would be pleased to discuss terms and conditions with you prior to our appointment. </a:t>
            </a:r>
          </a:p>
          <a:p>
            <a:pPr>
              <a:spcAft>
                <a:spcPts val="400"/>
              </a:spcAft>
            </a:pPr>
            <a:r>
              <a:rPr lang="it-IT" sz="700" dirty="0">
                <a:latin typeface="Aptos" panose="020B0004020202020204" pitchFamily="34" charset="0"/>
              </a:rPr>
              <a:t>Studio Tributario e Societario Deloitte </a:t>
            </a:r>
            <a:r>
              <a:rPr lang="it-IT" sz="700" i="1" dirty="0">
                <a:latin typeface="Aptos" panose="020B0004020202020204" pitchFamily="34" charset="0"/>
              </a:rPr>
              <a:t>for </a:t>
            </a:r>
            <a:r>
              <a:rPr lang="it-IT" sz="700" i="1" dirty="0" err="1">
                <a:latin typeface="Aptos" panose="020B0004020202020204" pitchFamily="34" charset="0"/>
              </a:rPr>
              <a:t>Professionals</a:t>
            </a:r>
            <a:r>
              <a:rPr lang="it-IT" sz="700" i="1" dirty="0">
                <a:latin typeface="Aptos" panose="020B0004020202020204" pitchFamily="34" charset="0"/>
              </a:rPr>
              <a:t> </a:t>
            </a:r>
            <a:r>
              <a:rPr lang="it-IT" sz="700" dirty="0">
                <a:latin typeface="Aptos" panose="020B0004020202020204" pitchFamily="34" charset="0"/>
              </a:rPr>
              <a:t>Società tra professionisti S.r.l.</a:t>
            </a:r>
            <a:r>
              <a:rPr lang="en-US" sz="700" dirty="0">
                <a:latin typeface="Aptos" panose="020B0004020202020204" pitchFamily="34" charset="0"/>
              </a:rPr>
              <a:t>, a company, registered in Italy with registered number 02331800165 and its registered office at </a:t>
            </a:r>
            <a:r>
              <a:rPr lang="it-IT" sz="700" dirty="0">
                <a:latin typeface="Aptos" panose="020B0004020202020204" pitchFamily="34" charset="0"/>
              </a:rPr>
              <a:t>Via Scarabelli, 80 - 27058 Voghera (PV) </a:t>
            </a:r>
            <a:r>
              <a:rPr lang="en-US" sz="700" dirty="0">
                <a:latin typeface="Aptos" panose="020B0004020202020204" pitchFamily="34" charset="0"/>
              </a:rPr>
              <a:t>, Italy, is an affiliate of Deloitte Central Mediterranean </a:t>
            </a:r>
            <a:r>
              <a:rPr lang="en-US" sz="700" dirty="0" err="1">
                <a:latin typeface="Aptos" panose="020B0004020202020204" pitchFamily="34" charset="0"/>
              </a:rPr>
              <a:t>S.r.l</a:t>
            </a:r>
            <a:r>
              <a:rPr lang="en-US" sz="700" dirty="0">
                <a:latin typeface="Aptos" panose="020B0004020202020204" pitchFamily="34" charset="0"/>
              </a:rPr>
              <a:t>., a company limited by guarantee registered in Italy with registered number 09599600963 and its registered office at Via Santa Sofia no. 28, 20122, Milan, Italy.</a:t>
            </a:r>
          </a:p>
          <a:p>
            <a:pPr>
              <a:spcAft>
                <a:spcPts val="400"/>
              </a:spcAft>
            </a:pPr>
            <a:r>
              <a:rPr lang="en-US" sz="700" dirty="0">
                <a:latin typeface="Aptos" panose="020B0004020202020204" pitchFamily="34" charset="0"/>
              </a:rPr>
              <a:t>Deloitte Central Mediterranean </a:t>
            </a:r>
            <a:r>
              <a:rPr lang="en-US" sz="700" dirty="0" err="1">
                <a:latin typeface="Aptos" panose="020B0004020202020204" pitchFamily="34" charset="0"/>
              </a:rPr>
              <a:t>S.r.l</a:t>
            </a:r>
            <a:r>
              <a:rPr lang="en-US" sz="700" dirty="0">
                <a:latin typeface="Aptos" panose="020B0004020202020204" pitchFamily="34" charset="0"/>
              </a:rPr>
              <a:t>. is the affiliate for the territories of Italy, Greece and Malta of Deloitte NSE LLP, a UK limited liability partnership and a member firm of Deloitte </a:t>
            </a:r>
            <a:r>
              <a:rPr lang="en-US" sz="700" dirty="0" err="1">
                <a:latin typeface="Aptos" panose="020B0004020202020204" pitchFamily="34" charset="0"/>
              </a:rPr>
              <a:t>Touche</a:t>
            </a:r>
            <a:r>
              <a:rPr lang="en-US" sz="700" dirty="0">
                <a:latin typeface="Aptos" panose="020B0004020202020204" pitchFamily="34" charset="0"/>
              </a:rPr>
              <a:t> Tohmatsu Limited, a UK private company limited by guarantee (“DTTL”). DTTL and each of its member firms are legally separate and independent entities. DTTL, Deloitte NSE LLP and Deloitte Central Mediterranean </a:t>
            </a:r>
            <a:r>
              <a:rPr lang="en-US" sz="700" dirty="0" err="1">
                <a:latin typeface="Aptos" panose="020B0004020202020204" pitchFamily="34" charset="0"/>
              </a:rPr>
              <a:t>S.r.l</a:t>
            </a:r>
            <a:r>
              <a:rPr lang="en-US" sz="700" dirty="0">
                <a:latin typeface="Aptos" panose="020B0004020202020204" pitchFamily="34" charset="0"/>
              </a:rPr>
              <a:t>. do not provide services to clients. Please see </a:t>
            </a:r>
            <a:r>
              <a:rPr lang="en-US" sz="700" dirty="0">
                <a:latin typeface="Aptos" panose="020B0004020202020204" pitchFamily="34" charset="0"/>
                <a:hlinkClick r:id="rId5">
                  <a:extLst>
                    <a:ext uri="{A12FA001-AC4F-418D-AE19-62706E023703}">
                      <ahyp:hlinkClr xmlns:ahyp="http://schemas.microsoft.com/office/drawing/2018/hyperlinkcolor" val="tx"/>
                    </a:ext>
                  </a:extLst>
                </a:hlinkClick>
              </a:rPr>
              <a:t>www.deloitte.com/about </a:t>
            </a:r>
            <a:r>
              <a:rPr lang="en-US" sz="700" dirty="0">
                <a:latin typeface="Aptos" panose="020B0004020202020204" pitchFamily="34" charset="0"/>
              </a:rPr>
              <a:t>to learn more about our global network of member firms. </a:t>
            </a:r>
          </a:p>
          <a:p>
            <a:pPr>
              <a:spcAft>
                <a:spcPts val="400"/>
              </a:spcAft>
            </a:pPr>
            <a:r>
              <a:rPr lang="en-US" sz="700" dirty="0">
                <a:latin typeface="Aptos" panose="020B0004020202020204" pitchFamily="34" charset="0"/>
              </a:rPr>
              <a:t>© 2026 Deloitte Central Mediterranean. All rights reserved</a:t>
            </a:r>
          </a:p>
        </p:txBody>
      </p:sp>
    </p:spTree>
    <p:custDataLst>
      <p:custData r:id="rId1"/>
      <p:custData r:id="rId2"/>
    </p:custDataLst>
    <p:extLst>
      <p:ext uri="{BB962C8B-B14F-4D97-AF65-F5344CB8AC3E}">
        <p14:creationId xmlns:p14="http://schemas.microsoft.com/office/powerpoint/2010/main" val="908237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ahyp="http://schemas.microsoft.com/office/drawing/2018/hyperlinkcolor">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eloitte_Brand_Theme">
  <a:themeElements>
    <a:clrScheme name="Custom 3">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Custom 1">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203200" indent="-203200">
          <a:spcBef>
            <a:spcPts val="600"/>
          </a:spcBef>
          <a:buSzPct val="100000"/>
          <a:buFont typeface="Arial"/>
          <a:buChar char="•"/>
          <a:defRPr dirty="0" smtClean="0">
            <a:solidFill>
              <a:srgbClr val="313131"/>
            </a:solidFill>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eloitte_Brand_Theme" id="{E5778285-F657-46FA-83E9-5ECC214999D3}" vid="{931F9C79-6C51-4118-B787-859488224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TemplafyFormConfiguration><![CDATA[{"formFields":[],"formDataEntries":[]}]]></TemplafyFormConfiguration>
</file>

<file path=customXml/item2.xml><?xml version="1.0" encoding="utf-8"?>
<TemplafyTemplateConfiguration><![CDATA[{"elementsMetadata":[],"transformationConfigurations":[],"templateName":"Deloitte Network 16x9 OnScreen_2025","templateDescription":"Template Deloitte Network per proiezione | aggiornato con font Aptos","enableDocumentContentUpdater":false,"version":"2.0"}]]></TemplafyTemplateConfiguration>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TemplafySlideTemplateConfiguration><![CDATA[{"slideVersion":2,"isValidatorEnabled":false,"isLocked":false,"elementsMetadata":[],"slideId":"638427368755697593","enableDocumentContentUpdater":false,"version":"2.0"}]]></TemplafySlideTemplateConfiguration>
</file>

<file path=customXml/item5.xml><?xml version="1.0" encoding="utf-8"?>
<ct:contentTypeSchema xmlns:ct="http://schemas.microsoft.com/office/2006/metadata/contentType" xmlns:ma="http://schemas.microsoft.com/office/2006/metadata/properties/metaAttributes" ct:_="" ma:_="" ma:contentTypeName="Document" ma:contentTypeID="0x010100B092070686FDD04D9CF8BD6EF5D42678" ma:contentTypeVersion="16" ma:contentTypeDescription="Create a new document." ma:contentTypeScope="" ma:versionID="8f3fd0a54b2d3b413b0972bd661d9f51">
  <xsd:schema xmlns:xsd="http://www.w3.org/2001/XMLSchema" xmlns:xs="http://www.w3.org/2001/XMLSchema" xmlns:p="http://schemas.microsoft.com/office/2006/metadata/properties" xmlns:ns2="235e017c-79f8-404c-9ce5-511aba15440c" xmlns:ns3="38c75f72-6986-4e40-9d12-e2995a2bbf5d" targetNamespace="http://schemas.microsoft.com/office/2006/metadata/properties" ma:root="true" ma:fieldsID="e2af27701ae413b1d6e083bc6bfaf6c5" ns2:_="" ns3:_="">
    <xsd:import namespace="235e017c-79f8-404c-9ce5-511aba15440c"/>
    <xsd:import namespace="38c75f72-6986-4e40-9d12-e2995a2bbf5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element ref="ns2:MediaServiceLocation" minOccurs="0"/>
                <xsd:element ref="ns3:SharedWithUsers" minOccurs="0"/>
                <xsd:element ref="ns3:SharedWithDetail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5e017c-79f8-404c-9ce5-511aba15440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798d900d-0589-4081-96eb-513de833a507"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Location" ma:index="20" nillable="true" ma:displayName="Location" ma:indexed="true" ma:internalName="MediaServiceLocation" ma:readOnly="true">
      <xsd:simpleType>
        <xsd:restriction base="dms:Text"/>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8c75f72-6986-4e40-9d12-e2995a2bbf5d"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be6f31f4-ed43-4f41-96e9-b875fdf38f29}" ma:internalName="TaxCatchAll" ma:showField="CatchAllData" ma:web="38c75f72-6986-4e40-9d12-e2995a2bbf5d">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6.xml><?xml version="1.0" encoding="utf-8"?>
<TemplafySlideFormConfiguration><![CDATA[{"formFields":[],"formDataEntries":[]}]]></TemplafySlideFormConfiguration>
</file>

<file path=customXml/item7.xml><?xml version="1.0" encoding="utf-8"?>
<p:properties xmlns:p="http://schemas.microsoft.com/office/2006/metadata/properties" xmlns:xsi="http://www.w3.org/2001/XMLSchema-instance" xmlns:pc="http://schemas.microsoft.com/office/infopath/2007/PartnerControls">
  <documentManagement>
    <TaxCatchAll xmlns="38c75f72-6986-4e40-9d12-e2995a2bbf5d" xsi:nil="true"/>
    <lcf76f155ced4ddcb4097134ff3c332f xmlns="235e017c-79f8-404c-9ce5-511aba15440c">
      <Terms xmlns="http://schemas.microsoft.com/office/infopath/2007/PartnerControls"/>
    </lcf76f155ced4ddcb4097134ff3c332f>
  </documentManagement>
</p:properties>
</file>

<file path=customXml/item8.xml><?xml version="1.0" encoding="utf-8"?>
<TemplafySlideFormConfiguration><![CDATA[{"formFields":[],"formDataEntries":[]}]]></TemplafySlideFormConfiguration>
</file>

<file path=customXml/item9.xml><?xml version="1.0" encoding="utf-8"?>
<TemplafySlideTemplateConfiguration><![CDATA[{"slideVersion":5,"isValidatorEnabled":false,"isLocked":false,"elementsMetadata":[],"slideId":"1062466255723167744","enableDocumentContentUpdater":false,"version":"2.0"}]]></TemplafySlideTemplateConfiguration>
</file>

<file path=customXml/itemProps1.xml><?xml version="1.0" encoding="utf-8"?>
<ds:datastoreItem xmlns:ds="http://schemas.openxmlformats.org/officeDocument/2006/customXml" ds:itemID="{50ACCC52-F647-4484-82AA-0F3F2833AA8D}">
  <ds:schemaRefs/>
</ds:datastoreItem>
</file>

<file path=customXml/itemProps2.xml><?xml version="1.0" encoding="utf-8"?>
<ds:datastoreItem xmlns:ds="http://schemas.openxmlformats.org/officeDocument/2006/customXml" ds:itemID="{F677CB49-4BDA-4B0E-9543-C9D968F4B2CB}">
  <ds:schemaRefs/>
</ds:datastoreItem>
</file>

<file path=customXml/itemProps3.xml><?xml version="1.0" encoding="utf-8"?>
<ds:datastoreItem xmlns:ds="http://schemas.openxmlformats.org/officeDocument/2006/customXml" ds:itemID="{66E6CC2D-2343-40C9-BF57-ACB940668AFF}">
  <ds:schemaRefs>
    <ds:schemaRef ds:uri="http://schemas.microsoft.com/sharepoint/v3/contenttype/forms"/>
  </ds:schemaRefs>
</ds:datastoreItem>
</file>

<file path=customXml/itemProps4.xml><?xml version="1.0" encoding="utf-8"?>
<ds:datastoreItem xmlns:ds="http://schemas.openxmlformats.org/officeDocument/2006/customXml" ds:itemID="{80A09AD1-F959-41BF-B575-22D7AB2B9652}">
  <ds:schemaRefs/>
</ds:datastoreItem>
</file>

<file path=customXml/itemProps5.xml><?xml version="1.0" encoding="utf-8"?>
<ds:datastoreItem xmlns:ds="http://schemas.openxmlformats.org/officeDocument/2006/customXml" ds:itemID="{FB4C62DB-01A5-45D0-92D6-88381CFB85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5e017c-79f8-404c-9ce5-511aba15440c"/>
    <ds:schemaRef ds:uri="38c75f72-6986-4e40-9d12-e2995a2bbf5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6.xml><?xml version="1.0" encoding="utf-8"?>
<ds:datastoreItem xmlns:ds="http://schemas.openxmlformats.org/officeDocument/2006/customXml" ds:itemID="{90DEE20E-F35C-42FF-ABE6-D6D551E81C0F}">
  <ds:schemaRefs/>
</ds:datastoreItem>
</file>

<file path=customXml/itemProps7.xml><?xml version="1.0" encoding="utf-8"?>
<ds:datastoreItem xmlns:ds="http://schemas.openxmlformats.org/officeDocument/2006/customXml" ds:itemID="{9BBF235D-5BAD-4A08-AEE0-5E29BE15689F}">
  <ds:schemaRefs>
    <ds:schemaRef ds:uri="http://schemas.microsoft.com/office/2006/metadata/properties"/>
    <ds:schemaRef ds:uri="http://schemas.microsoft.com/office/infopath/2007/PartnerControls"/>
    <ds:schemaRef ds:uri="http://purl.org/dc/elements/1.1/"/>
    <ds:schemaRef ds:uri="http://www.w3.org/XML/1998/namespace"/>
    <ds:schemaRef ds:uri="http://schemas.microsoft.com/office/2006/documentManagement/types"/>
    <ds:schemaRef ds:uri="235e017c-79f8-404c-9ce5-511aba15440c"/>
    <ds:schemaRef ds:uri="http://purl.org/dc/dcmitype/"/>
    <ds:schemaRef ds:uri="http://purl.org/dc/terms/"/>
    <ds:schemaRef ds:uri="http://schemas.openxmlformats.org/package/2006/metadata/core-properties"/>
    <ds:schemaRef ds:uri="38c75f72-6986-4e40-9d12-e2995a2bbf5d"/>
  </ds:schemaRefs>
</ds:datastoreItem>
</file>

<file path=customXml/itemProps8.xml><?xml version="1.0" encoding="utf-8"?>
<ds:datastoreItem xmlns:ds="http://schemas.openxmlformats.org/officeDocument/2006/customXml" ds:itemID="{4E6CE8CC-FA17-404F-91C9-503ADFCFC508}">
  <ds:schemaRefs/>
</ds:datastoreItem>
</file>

<file path=customXml/itemProps9.xml><?xml version="1.0" encoding="utf-8"?>
<ds:datastoreItem xmlns:ds="http://schemas.openxmlformats.org/officeDocument/2006/customXml" ds:itemID="{E4C7E097-01E3-6345-A10B-B9879E2DCF20}">
  <ds:schemaRefs/>
</ds:datastoreItem>
</file>

<file path=docMetadata/LabelInfo.xml><?xml version="1.0" encoding="utf-8"?>
<clbl:labelList xmlns:clbl="http://schemas.microsoft.com/office/2020/mipLabelMetadata">
  <clbl:label id="{ea60d57e-af5b-4752-ac57-3e4f28ca11dc}" enabled="1" method="Privileged" siteId="{36da45f1-dd2c-4d1f-af13-5abe46b99921}" removed="0"/>
</clbl:labelList>
</file>

<file path=docProps/app.xml><?xml version="1.0" encoding="utf-8"?>
<Properties xmlns="http://schemas.openxmlformats.org/officeDocument/2006/extended-properties" xmlns:vt="http://schemas.openxmlformats.org/officeDocument/2006/docPropsVTypes">
  <Template/>
  <TotalTime>3568</TotalTime>
  <Words>1899</Words>
  <Application>Microsoft Office PowerPoint</Application>
  <PresentationFormat>Widescreen</PresentationFormat>
  <Paragraphs>71</Paragraphs>
  <Slides>5</Slides>
  <Notes>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13" baseType="lpstr">
      <vt:lpstr>Aptos</vt:lpstr>
      <vt:lpstr>Arial</vt:lpstr>
      <vt:lpstr>Calibri Light</vt:lpstr>
      <vt:lpstr>Open Sans</vt:lpstr>
      <vt:lpstr>Verdana</vt:lpstr>
      <vt:lpstr>Wingdings 2</vt:lpstr>
      <vt:lpstr>Deloitte_Brand_Theme</vt:lpstr>
      <vt:lpstr>think-cell Slide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16x9 Onscreen PPT</dc:title>
  <dc:creator>Guarino, Siria</dc:creator>
  <cp:lastModifiedBy>Smilari, Roberto Sante</cp:lastModifiedBy>
  <cp:revision>52</cp:revision>
  <dcterms:created xsi:type="dcterms:W3CDTF">2025-04-11T10:10:11Z</dcterms:created>
  <dcterms:modified xsi:type="dcterms:W3CDTF">2026-05-25T08:28:08Z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2021-04-05T20:58:38Z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9ab57f92-f9f5-4e1c-bb56-f04159416863</vt:lpwstr>
  </property>
  <property fmtid="{D5CDD505-2E9C-101B-9397-08002B2CF9AE}" pid="8" name="MSIP_Label_ea60d57e-af5b-4752-ac57-3e4f28ca11dc_ContentBits">
    <vt:lpwstr>0</vt:lpwstr>
  </property>
  <property fmtid="{D5CDD505-2E9C-101B-9397-08002B2CF9AE}" pid="9" name="MediaServiceImageTags">
    <vt:lpwstr/>
  </property>
  <property fmtid="{D5CDD505-2E9C-101B-9397-08002B2CF9AE}" pid="10" name="TemplafyTimeStamp">
    <vt:lpwstr>2025-03-18T11:16:37</vt:lpwstr>
  </property>
  <property fmtid="{D5CDD505-2E9C-101B-9397-08002B2CF9AE}" pid="11" name="TemplafyTenantId">
    <vt:lpwstr>deloittecm</vt:lpwstr>
  </property>
  <property fmtid="{D5CDD505-2E9C-101B-9397-08002B2CF9AE}" pid="12" name="TemplafyTemplateId">
    <vt:lpwstr>638248494425998935</vt:lpwstr>
  </property>
  <property fmtid="{D5CDD505-2E9C-101B-9397-08002B2CF9AE}" pid="13" name="TemplafyUserProfileId">
    <vt:lpwstr>638109450311433024</vt:lpwstr>
  </property>
  <property fmtid="{D5CDD505-2E9C-101B-9397-08002B2CF9AE}" pid="14" name="TemplafyFromBlank">
    <vt:bool>false</vt:bool>
  </property>
  <property fmtid="{D5CDD505-2E9C-101B-9397-08002B2CF9AE}" pid="15" name="ContentTypeId">
    <vt:lpwstr>0x010100B092070686FDD04D9CF8BD6EF5D42678</vt:lpwstr>
  </property>
</Properties>
</file>