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51"/>
  </p:notesMasterIdLst>
  <p:handoutMasterIdLst>
    <p:handoutMasterId r:id="rId52"/>
  </p:handoutMasterIdLst>
  <p:sldIdLst>
    <p:sldId id="256" r:id="rId5"/>
    <p:sldId id="284" r:id="rId6"/>
    <p:sldId id="305" r:id="rId7"/>
    <p:sldId id="382" r:id="rId8"/>
    <p:sldId id="313" r:id="rId9"/>
    <p:sldId id="342" r:id="rId10"/>
    <p:sldId id="343" r:id="rId11"/>
    <p:sldId id="344" r:id="rId12"/>
    <p:sldId id="363" r:id="rId13"/>
    <p:sldId id="307" r:id="rId14"/>
    <p:sldId id="346" r:id="rId15"/>
    <p:sldId id="314" r:id="rId16"/>
    <p:sldId id="365" r:id="rId17"/>
    <p:sldId id="364" r:id="rId18"/>
    <p:sldId id="366" r:id="rId19"/>
    <p:sldId id="337" r:id="rId20"/>
    <p:sldId id="338" r:id="rId21"/>
    <p:sldId id="339" r:id="rId22"/>
    <p:sldId id="340" r:id="rId23"/>
    <p:sldId id="341" r:id="rId24"/>
    <p:sldId id="318" r:id="rId25"/>
    <p:sldId id="331" r:id="rId26"/>
    <p:sldId id="319" r:id="rId27"/>
    <p:sldId id="322" r:id="rId28"/>
    <p:sldId id="326" r:id="rId29"/>
    <p:sldId id="327" r:id="rId30"/>
    <p:sldId id="325" r:id="rId31"/>
    <p:sldId id="323" r:id="rId32"/>
    <p:sldId id="332" r:id="rId33"/>
    <p:sldId id="348" r:id="rId34"/>
    <p:sldId id="367" r:id="rId35"/>
    <p:sldId id="368" r:id="rId36"/>
    <p:sldId id="369" r:id="rId37"/>
    <p:sldId id="370" r:id="rId38"/>
    <p:sldId id="371" r:id="rId39"/>
    <p:sldId id="372" r:id="rId40"/>
    <p:sldId id="373" r:id="rId41"/>
    <p:sldId id="374" r:id="rId42"/>
    <p:sldId id="375" r:id="rId43"/>
    <p:sldId id="376" r:id="rId44"/>
    <p:sldId id="377" r:id="rId45"/>
    <p:sldId id="378" r:id="rId46"/>
    <p:sldId id="379" r:id="rId47"/>
    <p:sldId id="380" r:id="rId48"/>
    <p:sldId id="381" r:id="rId49"/>
    <p:sldId id="383" r:id="rId50"/>
  </p:sldIdLst>
  <p:sldSz cx="9144000" cy="6858000" type="screen4x3"/>
  <p:notesSz cx="9940925" cy="68087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999D"/>
    <a:srgbClr val="1BA2A7"/>
    <a:srgbClr val="F9F9F9"/>
    <a:srgbClr val="F5F5F5"/>
    <a:srgbClr val="EAEAEA"/>
    <a:srgbClr val="E7F8F9"/>
    <a:srgbClr val="FCFEFE"/>
    <a:srgbClr val="DAF5F6"/>
    <a:srgbClr val="D5EAFF"/>
    <a:srgbClr val="2852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ile medio 2 - Color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Stile medio 2 - Color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213" autoAdjust="0"/>
    <p:restoredTop sz="96247" autoAdjust="0"/>
  </p:normalViewPr>
  <p:slideViewPr>
    <p:cSldViewPr>
      <p:cViewPr varScale="1">
        <p:scale>
          <a:sx n="88" d="100"/>
          <a:sy n="88" d="100"/>
        </p:scale>
        <p:origin x="3868"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notesMaster" Target="notesMasters/notesMaster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4" y="1"/>
            <a:ext cx="4307734" cy="341623"/>
          </a:xfrm>
          <a:prstGeom prst="rect">
            <a:avLst/>
          </a:prstGeom>
        </p:spPr>
        <p:txBody>
          <a:bodyPr vert="horz" lIns="91577" tIns="45789" rIns="91577" bIns="45789" rtlCol="0"/>
          <a:lstStyle>
            <a:lvl1pPr algn="l">
              <a:defRPr sz="1200"/>
            </a:lvl1pPr>
          </a:lstStyle>
          <a:p>
            <a:endParaRPr lang="it-IT"/>
          </a:p>
        </p:txBody>
      </p:sp>
      <p:sp>
        <p:nvSpPr>
          <p:cNvPr id="3" name="Segnaposto data 2"/>
          <p:cNvSpPr>
            <a:spLocks noGrp="1"/>
          </p:cNvSpPr>
          <p:nvPr>
            <p:ph type="dt" sz="quarter" idx="1"/>
          </p:nvPr>
        </p:nvSpPr>
        <p:spPr>
          <a:xfrm>
            <a:off x="5630894" y="1"/>
            <a:ext cx="4307734" cy="341623"/>
          </a:xfrm>
          <a:prstGeom prst="rect">
            <a:avLst/>
          </a:prstGeom>
        </p:spPr>
        <p:txBody>
          <a:bodyPr vert="horz" lIns="91577" tIns="45789" rIns="91577" bIns="45789" rtlCol="0"/>
          <a:lstStyle>
            <a:lvl1pPr algn="r">
              <a:defRPr sz="1200"/>
            </a:lvl1pPr>
          </a:lstStyle>
          <a:p>
            <a:fld id="{380E0915-650D-4F98-B166-F551F268F95F}" type="datetimeFigureOut">
              <a:rPr lang="it-IT" smtClean="0"/>
              <a:t>27/05/2026</a:t>
            </a:fld>
            <a:endParaRPr lang="it-IT"/>
          </a:p>
        </p:txBody>
      </p:sp>
      <p:sp>
        <p:nvSpPr>
          <p:cNvPr id="4" name="Segnaposto piè di pagina 3"/>
          <p:cNvSpPr>
            <a:spLocks noGrp="1"/>
          </p:cNvSpPr>
          <p:nvPr>
            <p:ph type="ftr" sz="quarter" idx="2"/>
          </p:nvPr>
        </p:nvSpPr>
        <p:spPr>
          <a:xfrm>
            <a:off x="4" y="6467168"/>
            <a:ext cx="4307734" cy="341622"/>
          </a:xfrm>
          <a:prstGeom prst="rect">
            <a:avLst/>
          </a:prstGeom>
        </p:spPr>
        <p:txBody>
          <a:bodyPr vert="horz" lIns="91577" tIns="45789" rIns="91577" bIns="45789" rtlCol="0" anchor="b"/>
          <a:lstStyle>
            <a:lvl1pPr algn="l">
              <a:defRPr sz="1200"/>
            </a:lvl1pPr>
          </a:lstStyle>
          <a:p>
            <a:endParaRPr lang="it-IT"/>
          </a:p>
        </p:txBody>
      </p:sp>
      <p:sp>
        <p:nvSpPr>
          <p:cNvPr id="6" name="Segnaposto numero diapositiva 5"/>
          <p:cNvSpPr>
            <a:spLocks noGrp="1"/>
          </p:cNvSpPr>
          <p:nvPr>
            <p:ph type="sldNum" sz="quarter" idx="3"/>
          </p:nvPr>
        </p:nvSpPr>
        <p:spPr>
          <a:xfrm>
            <a:off x="5630894" y="6467168"/>
            <a:ext cx="4307734" cy="341622"/>
          </a:xfrm>
          <a:prstGeom prst="rect">
            <a:avLst/>
          </a:prstGeom>
        </p:spPr>
        <p:txBody>
          <a:bodyPr vert="horz" lIns="91577" tIns="45789" rIns="91577" bIns="45789" rtlCol="0" anchor="b"/>
          <a:lstStyle>
            <a:lvl1pPr algn="r">
              <a:defRPr sz="1200"/>
            </a:lvl1pPr>
          </a:lstStyle>
          <a:p>
            <a:fld id="{FF28BF06-891A-4D8A-A5AA-7E9C8F710928}" type="slidenum">
              <a:rPr lang="it-IT" smtClean="0"/>
              <a:t>‹N›</a:t>
            </a:fld>
            <a:endParaRPr lang="it-IT"/>
          </a:p>
        </p:txBody>
      </p:sp>
    </p:spTree>
    <p:extLst>
      <p:ext uri="{BB962C8B-B14F-4D97-AF65-F5344CB8AC3E}">
        <p14:creationId xmlns:p14="http://schemas.microsoft.com/office/powerpoint/2010/main" val="23499350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4" y="0"/>
            <a:ext cx="4307734" cy="340440"/>
          </a:xfrm>
          <a:prstGeom prst="rect">
            <a:avLst/>
          </a:prstGeom>
        </p:spPr>
        <p:txBody>
          <a:bodyPr vert="horz" lIns="91577" tIns="45789" rIns="91577" bIns="45789" rtlCol="0"/>
          <a:lstStyle>
            <a:lvl1pPr algn="l">
              <a:defRPr sz="1200"/>
            </a:lvl1pPr>
          </a:lstStyle>
          <a:p>
            <a:endParaRPr lang="it-IT"/>
          </a:p>
        </p:txBody>
      </p:sp>
      <p:sp>
        <p:nvSpPr>
          <p:cNvPr id="3" name="Segnaposto data 2"/>
          <p:cNvSpPr>
            <a:spLocks noGrp="1"/>
          </p:cNvSpPr>
          <p:nvPr>
            <p:ph type="dt" idx="1"/>
          </p:nvPr>
        </p:nvSpPr>
        <p:spPr>
          <a:xfrm>
            <a:off x="5630894" y="0"/>
            <a:ext cx="4307734" cy="340440"/>
          </a:xfrm>
          <a:prstGeom prst="rect">
            <a:avLst/>
          </a:prstGeom>
        </p:spPr>
        <p:txBody>
          <a:bodyPr vert="horz" lIns="91577" tIns="45789" rIns="91577" bIns="45789" rtlCol="0"/>
          <a:lstStyle>
            <a:lvl1pPr algn="r">
              <a:defRPr sz="1200"/>
            </a:lvl1pPr>
          </a:lstStyle>
          <a:p>
            <a:fld id="{075311BE-FFE8-4886-8128-CC30CD1737C7}" type="datetimeFigureOut">
              <a:rPr lang="it-IT" smtClean="0"/>
              <a:t>27/05/2026</a:t>
            </a:fld>
            <a:endParaRPr lang="it-IT"/>
          </a:p>
        </p:txBody>
      </p:sp>
      <p:sp>
        <p:nvSpPr>
          <p:cNvPr id="4" name="Segnaposto immagine diapositiva 3"/>
          <p:cNvSpPr>
            <a:spLocks noGrp="1" noRot="1" noChangeAspect="1"/>
          </p:cNvSpPr>
          <p:nvPr>
            <p:ph type="sldImg" idx="2"/>
          </p:nvPr>
        </p:nvSpPr>
        <p:spPr>
          <a:xfrm>
            <a:off x="3268663" y="511175"/>
            <a:ext cx="3403600" cy="2552700"/>
          </a:xfrm>
          <a:prstGeom prst="rect">
            <a:avLst/>
          </a:prstGeom>
          <a:noFill/>
          <a:ln w="12700">
            <a:solidFill>
              <a:prstClr val="black"/>
            </a:solidFill>
          </a:ln>
        </p:spPr>
        <p:txBody>
          <a:bodyPr vert="horz" lIns="91577" tIns="45789" rIns="91577" bIns="45789" rtlCol="0" anchor="ctr"/>
          <a:lstStyle/>
          <a:p>
            <a:endParaRPr lang="it-IT"/>
          </a:p>
        </p:txBody>
      </p:sp>
      <p:sp>
        <p:nvSpPr>
          <p:cNvPr id="5" name="Segnaposto note 4"/>
          <p:cNvSpPr>
            <a:spLocks noGrp="1"/>
          </p:cNvSpPr>
          <p:nvPr>
            <p:ph type="body" sz="quarter" idx="3"/>
          </p:nvPr>
        </p:nvSpPr>
        <p:spPr>
          <a:xfrm>
            <a:off x="994093" y="3234175"/>
            <a:ext cx="7952740" cy="3063955"/>
          </a:xfrm>
          <a:prstGeom prst="rect">
            <a:avLst/>
          </a:prstGeom>
        </p:spPr>
        <p:txBody>
          <a:bodyPr vert="horz" lIns="91577" tIns="45789" rIns="91577" bIns="45789"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4" y="6467167"/>
            <a:ext cx="4307734" cy="340440"/>
          </a:xfrm>
          <a:prstGeom prst="rect">
            <a:avLst/>
          </a:prstGeom>
        </p:spPr>
        <p:txBody>
          <a:bodyPr vert="horz" lIns="91577" tIns="45789" rIns="91577" bIns="45789" rtlCol="0" anchor="b"/>
          <a:lstStyle>
            <a:lvl1pPr algn="l">
              <a:defRPr sz="1200"/>
            </a:lvl1pPr>
          </a:lstStyle>
          <a:p>
            <a:endParaRPr lang="it-IT"/>
          </a:p>
        </p:txBody>
      </p:sp>
      <p:sp>
        <p:nvSpPr>
          <p:cNvPr id="7" name="Segnaposto numero diapositiva 6"/>
          <p:cNvSpPr>
            <a:spLocks noGrp="1"/>
          </p:cNvSpPr>
          <p:nvPr>
            <p:ph type="sldNum" sz="quarter" idx="5"/>
          </p:nvPr>
        </p:nvSpPr>
        <p:spPr>
          <a:xfrm>
            <a:off x="5630894" y="6467167"/>
            <a:ext cx="4307734" cy="340440"/>
          </a:xfrm>
          <a:prstGeom prst="rect">
            <a:avLst/>
          </a:prstGeom>
        </p:spPr>
        <p:txBody>
          <a:bodyPr vert="horz" lIns="91577" tIns="45789" rIns="91577" bIns="45789" rtlCol="0" anchor="b"/>
          <a:lstStyle>
            <a:lvl1pPr algn="r">
              <a:defRPr sz="1200"/>
            </a:lvl1pPr>
          </a:lstStyle>
          <a:p>
            <a:fld id="{56F69E9E-FA39-4E4D-8DBE-DDFAD3E8F836}" type="slidenum">
              <a:rPr lang="it-IT" smtClean="0"/>
              <a:t>‹N›</a:t>
            </a:fld>
            <a:endParaRPr lang="it-IT"/>
          </a:p>
        </p:txBody>
      </p:sp>
    </p:spTree>
    <p:extLst>
      <p:ext uri="{BB962C8B-B14F-4D97-AF65-F5344CB8AC3E}">
        <p14:creationId xmlns:p14="http://schemas.microsoft.com/office/powerpoint/2010/main" val="7805621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txBody>
          <a:bodyPr/>
          <a:lstStyle/>
          <a:p>
            <a:endParaRPr lang="it-IT"/>
          </a:p>
        </p:txBody>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56F69E9E-FA39-4E4D-8DBE-DDFAD3E8F836}" type="slidenum">
              <a:rPr lang="it-IT" smtClean="0"/>
              <a:t>2</a:t>
            </a:fld>
            <a:endParaRPr lang="it-IT"/>
          </a:p>
        </p:txBody>
      </p:sp>
    </p:spTree>
    <p:extLst>
      <p:ext uri="{BB962C8B-B14F-4D97-AF65-F5344CB8AC3E}">
        <p14:creationId xmlns:p14="http://schemas.microsoft.com/office/powerpoint/2010/main" val="25217526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a titolo">
    <p:bg>
      <p:bgPr>
        <a:solidFill>
          <a:schemeClr val="bg1"/>
        </a:solidFill>
        <a:effectLst/>
      </p:bgPr>
    </p:bg>
    <p:spTree>
      <p:nvGrpSpPr>
        <p:cNvPr id="1" name=""/>
        <p:cNvGrpSpPr/>
        <p:nvPr/>
      </p:nvGrpSpPr>
      <p:grpSpPr>
        <a:xfrm>
          <a:off x="0" y="0"/>
          <a:ext cx="0" cy="0"/>
          <a:chOff x="0" y="0"/>
          <a:chExt cx="0" cy="0"/>
        </a:xfrm>
      </p:grpSpPr>
      <p:sp>
        <p:nvSpPr>
          <p:cNvPr id="15" name="Rettangolo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7" name="Connettore 1 6"/>
          <p:cNvSpPr>
            <a:spLocks noChangeShapeType="1"/>
          </p:cNvSpPr>
          <p:nvPr/>
        </p:nvSpPr>
        <p:spPr bwMode="auto">
          <a:xfrm>
            <a:off x="155448" y="2420112"/>
            <a:ext cx="8833104" cy="0"/>
          </a:xfrm>
          <a:prstGeom prst="line">
            <a:avLst/>
          </a:prstGeom>
          <a:noFill/>
          <a:ln w="11430" cap="flat" cmpd="sng" algn="ctr">
            <a:no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Rettangolo 11"/>
          <p:cNvSpPr/>
          <p:nvPr userDrawn="1"/>
        </p:nvSpPr>
        <p:spPr>
          <a:xfrm rot="16200000">
            <a:off x="-2047972" y="2038225"/>
            <a:ext cx="6858001" cy="2781551"/>
          </a:xfrm>
          <a:prstGeom prst="rect">
            <a:avLst/>
          </a:prstGeom>
          <a:solidFill>
            <a:srgbClr val="2599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bg1"/>
              </a:solidFill>
            </a:endParaRPr>
          </a:p>
        </p:txBody>
      </p:sp>
      <p:sp>
        <p:nvSpPr>
          <p:cNvPr id="16" name="Rettangolo 15"/>
          <p:cNvSpPr/>
          <p:nvPr userDrawn="1"/>
        </p:nvSpPr>
        <p:spPr>
          <a:xfrm>
            <a:off x="552936" y="6492430"/>
            <a:ext cx="1656184" cy="256480"/>
          </a:xfrm>
          <a:prstGeom prst="rect">
            <a:avLst/>
          </a:prstGeom>
        </p:spPr>
        <p:txBody>
          <a:bodyPr wrap="square">
            <a:spAutoFit/>
          </a:bodyPr>
          <a:lstStyle/>
          <a:p>
            <a:pPr algn="ctr">
              <a:spcBef>
                <a:spcPts val="400"/>
              </a:spcBef>
            </a:pPr>
            <a:r>
              <a:rPr lang="it-IT" sz="1600" baseline="30000" dirty="0">
                <a:solidFill>
                  <a:schemeClr val="bg1"/>
                </a:solidFill>
                <a:latin typeface="Tw Cen MT" panose="020B0602020104020603" pitchFamily="34" charset="0"/>
                <a:ea typeface="Optima" panose="02020500000000000000" pitchFamily="18" charset="0"/>
                <a:cs typeface="Calibri" panose="020F0502020204030204" pitchFamily="34" charset="0"/>
              </a:rPr>
              <a:t>www.pirolapennutozei.it</a:t>
            </a:r>
          </a:p>
        </p:txBody>
      </p:sp>
      <p:pic>
        <p:nvPicPr>
          <p:cNvPr id="23" name="Immagine 22"/>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660948" y="367914"/>
            <a:ext cx="1440160" cy="1624798"/>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olo e contenuto">
    <p:bg>
      <p:bgPr>
        <a:solidFill>
          <a:schemeClr val="bg1"/>
        </a:solidFill>
        <a:effectLst/>
      </p:bgPr>
    </p:bg>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8" name="Rettangolo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ttangolo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ttangolo 8"/>
          <p:cNvSpPr/>
          <p:nvPr userDrawn="1"/>
        </p:nvSpPr>
        <p:spPr>
          <a:xfrm rot="5400000">
            <a:off x="-3082292" y="3075348"/>
            <a:ext cx="6858002" cy="707305"/>
          </a:xfrm>
          <a:prstGeom prst="rect">
            <a:avLst/>
          </a:prstGeom>
          <a:solidFill>
            <a:srgbClr val="2599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bg1"/>
              </a:solidFill>
            </a:endParaRPr>
          </a:p>
        </p:txBody>
      </p:sp>
      <p:sp>
        <p:nvSpPr>
          <p:cNvPr id="12" name="Slide Number Placeholder 5"/>
          <p:cNvSpPr>
            <a:spLocks noGrp="1"/>
          </p:cNvSpPr>
          <p:nvPr>
            <p:ph type="sldNum" sz="quarter" idx="4"/>
          </p:nvPr>
        </p:nvSpPr>
        <p:spPr>
          <a:xfrm>
            <a:off x="8651152" y="6521590"/>
            <a:ext cx="359949" cy="258957"/>
          </a:xfrm>
          <a:prstGeom prst="rect">
            <a:avLst/>
          </a:prstGeom>
        </p:spPr>
        <p:txBody>
          <a:bodyPr/>
          <a:lstStyle>
            <a:lvl1pPr>
              <a:defRPr sz="1050">
                <a:solidFill>
                  <a:srgbClr val="4B4A52"/>
                </a:solidFill>
                <a:latin typeface="Calibri" panose="020F0502020204030204" pitchFamily="34" charset="0"/>
                <a:cs typeface="Calibri" panose="020F0502020204030204" pitchFamily="34" charset="0"/>
              </a:defRPr>
            </a:lvl1pPr>
          </a:lstStyle>
          <a:p>
            <a:fld id="{3F198ED3-A35B-41A2-9E52-2D9734768806}" type="slidenum">
              <a:rPr lang="it-IT" smtClean="0"/>
              <a:pPr/>
              <a:t>‹N›</a:t>
            </a:fld>
            <a:endParaRPr lang="it-IT" dirty="0"/>
          </a:p>
        </p:txBody>
      </p:sp>
      <p:pic>
        <p:nvPicPr>
          <p:cNvPr id="2" name="Immagine 1"/>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109895" y="6257771"/>
            <a:ext cx="467971" cy="527968"/>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Lst>
  <p:hf hdr="0" ftr="0" dt="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sv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sv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sv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sv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sv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svg"/><Relationship Id="rId1" Type="http://schemas.openxmlformats.org/officeDocument/2006/relationships/slideLayout" Target="../slideLayouts/slideLayout2.xml"/><Relationship Id="rId4" Type="http://schemas.openxmlformats.org/officeDocument/2006/relationships/image" Target="../media/image14.sv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9.sv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mailto:fabio.esposito@studiopirola.com" TargetMode="External"/><Relationship Id="rId2" Type="http://schemas.openxmlformats.org/officeDocument/2006/relationships/hyperlink" Target="mailto:Carlo.dori@studiopirola.co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sv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sv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2843808" y="1196752"/>
            <a:ext cx="6119057" cy="1384995"/>
          </a:xfrm>
          <a:prstGeom prst="rect">
            <a:avLst/>
          </a:prstGeom>
          <a:noFill/>
        </p:spPr>
        <p:txBody>
          <a:bodyPr wrap="square" rtlCol="0">
            <a:spAutoFit/>
          </a:bodyPr>
          <a:lstStyle/>
          <a:p>
            <a:pPr algn="ctr"/>
            <a:r>
              <a:rPr lang="it-IT" sz="2800" b="1" dirty="0">
                <a:solidFill>
                  <a:srgbClr val="1BA2A7"/>
                </a:solidFill>
                <a:latin typeface="+mj-lt"/>
                <a:ea typeface="Optima" panose="02020500000000000000" pitchFamily="18" charset="0"/>
                <a:cs typeface="Optima" panose="02020500000000000000" pitchFamily="18" charset="0"/>
              </a:rPr>
              <a:t>Tavolo Benefit PdR e Welfare</a:t>
            </a:r>
          </a:p>
          <a:p>
            <a:pPr algn="ctr"/>
            <a:endParaRPr lang="it-IT" sz="2800" b="1" dirty="0">
              <a:solidFill>
                <a:srgbClr val="1BA2A7"/>
              </a:solidFill>
              <a:latin typeface="+mj-lt"/>
              <a:ea typeface="Optima" panose="02020500000000000000" pitchFamily="18" charset="0"/>
              <a:cs typeface="Optima" panose="02020500000000000000" pitchFamily="18" charset="0"/>
            </a:endParaRPr>
          </a:p>
          <a:p>
            <a:pPr algn="ctr"/>
            <a:r>
              <a:rPr lang="it-IT" sz="2800" b="1" dirty="0">
                <a:solidFill>
                  <a:srgbClr val="1BA2A7"/>
                </a:solidFill>
                <a:latin typeface="+mj-lt"/>
                <a:ea typeface="Optima" panose="02020500000000000000" pitchFamily="18" charset="0"/>
                <a:cs typeface="Optima" panose="02020500000000000000" pitchFamily="18" charset="0"/>
              </a:rPr>
              <a:t>UNINDUSTRIA</a:t>
            </a:r>
          </a:p>
        </p:txBody>
      </p:sp>
      <p:sp>
        <p:nvSpPr>
          <p:cNvPr id="2" name="CasellaDiTesto 1">
            <a:extLst>
              <a:ext uri="{FF2B5EF4-FFF2-40B4-BE49-F238E27FC236}">
                <a16:creationId xmlns:a16="http://schemas.microsoft.com/office/drawing/2014/main" id="{23720BE3-D310-F0FE-1BC9-05C180BE8C99}"/>
              </a:ext>
            </a:extLst>
          </p:cNvPr>
          <p:cNvSpPr txBox="1"/>
          <p:nvPr/>
        </p:nvSpPr>
        <p:spPr>
          <a:xfrm>
            <a:off x="2853747" y="3645024"/>
            <a:ext cx="6119057" cy="1815882"/>
          </a:xfrm>
          <a:prstGeom prst="rect">
            <a:avLst/>
          </a:prstGeom>
          <a:noFill/>
        </p:spPr>
        <p:txBody>
          <a:bodyPr wrap="square" rtlCol="0">
            <a:spAutoFit/>
          </a:bodyPr>
          <a:lstStyle/>
          <a:p>
            <a:pPr algn="ctr"/>
            <a:r>
              <a:rPr lang="it-IT" sz="2800" dirty="0">
                <a:solidFill>
                  <a:srgbClr val="1BA2A7"/>
                </a:solidFill>
                <a:latin typeface="+mj-lt"/>
                <a:ea typeface="Optima" panose="02020500000000000000" pitchFamily="18" charset="0"/>
                <a:cs typeface="Optima" panose="02020500000000000000" pitchFamily="18" charset="0"/>
              </a:rPr>
              <a:t>25 maggio 2026</a:t>
            </a:r>
          </a:p>
          <a:p>
            <a:pPr algn="ctr"/>
            <a:endParaRPr lang="it-IT" sz="2800" dirty="0">
              <a:solidFill>
                <a:srgbClr val="1BA2A7"/>
              </a:solidFill>
              <a:latin typeface="+mj-lt"/>
              <a:ea typeface="Optima" panose="02020500000000000000" pitchFamily="18" charset="0"/>
              <a:cs typeface="Optima" panose="02020500000000000000" pitchFamily="18" charset="0"/>
            </a:endParaRPr>
          </a:p>
          <a:p>
            <a:pPr algn="ctr"/>
            <a:r>
              <a:rPr lang="it-IT" sz="2800" dirty="0">
                <a:solidFill>
                  <a:srgbClr val="1BA2A7"/>
                </a:solidFill>
                <a:latin typeface="+mj-lt"/>
                <a:ea typeface="Optima" panose="02020500000000000000" pitchFamily="18" charset="0"/>
                <a:cs typeface="Optima" panose="02020500000000000000" pitchFamily="18" charset="0"/>
              </a:rPr>
              <a:t>Dott. Carlo Dori </a:t>
            </a:r>
          </a:p>
          <a:p>
            <a:pPr algn="ctr"/>
            <a:r>
              <a:rPr lang="it-IT" sz="2800" dirty="0">
                <a:solidFill>
                  <a:srgbClr val="1BA2A7"/>
                </a:solidFill>
                <a:latin typeface="+mj-lt"/>
                <a:ea typeface="Optima" panose="02020500000000000000" pitchFamily="18" charset="0"/>
                <a:cs typeface="Optima" panose="02020500000000000000" pitchFamily="18" charset="0"/>
              </a:rPr>
              <a:t>Dott. Fabio Esposito</a:t>
            </a:r>
          </a:p>
        </p:txBody>
      </p:sp>
    </p:spTree>
    <p:extLst>
      <p:ext uri="{BB962C8B-B14F-4D97-AF65-F5344CB8AC3E}">
        <p14:creationId xmlns:p14="http://schemas.microsoft.com/office/powerpoint/2010/main" val="3773396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617B29-B120-E93B-EC17-36FCDA9001AC}"/>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C1C05595-B4BC-805D-6B63-113110F3E179}"/>
              </a:ext>
            </a:extLst>
          </p:cNvPr>
          <p:cNvSpPr txBox="1">
            <a:spLocks/>
          </p:cNvSpPr>
          <p:nvPr/>
        </p:nvSpPr>
        <p:spPr bwMode="auto">
          <a:xfrm>
            <a:off x="1444700" y="150911"/>
            <a:ext cx="702027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it-IT" altLang="it-IT" sz="1800" b="1" i="1" dirty="0">
                <a:latin typeface="+mn-lt"/>
              </a:rPr>
              <a:t>Imposta sostitutiva su maggiorazioni e indennità </a:t>
            </a:r>
          </a:p>
          <a:p>
            <a:pPr algn="ctr" eaLnBrk="1" hangingPunct="1">
              <a:spcBef>
                <a:spcPct val="0"/>
              </a:spcBef>
              <a:buFontTx/>
              <a:buNone/>
            </a:pPr>
            <a:r>
              <a:rPr lang="it-IT" altLang="it-IT" sz="1800" b="1" i="1" dirty="0">
                <a:latin typeface="+mn-lt"/>
              </a:rPr>
              <a:t>per lavoro notturno e festivo</a:t>
            </a:r>
            <a:endParaRPr lang="it-IT" altLang="it-IT" sz="1800" i="1" dirty="0">
              <a:latin typeface="+mn-lt"/>
            </a:endParaRPr>
          </a:p>
        </p:txBody>
      </p:sp>
      <p:sp>
        <p:nvSpPr>
          <p:cNvPr id="14" name="Segnaposto numero diapositiva 16">
            <a:extLst>
              <a:ext uri="{FF2B5EF4-FFF2-40B4-BE49-F238E27FC236}">
                <a16:creationId xmlns:a16="http://schemas.microsoft.com/office/drawing/2014/main" id="{9766F330-9DE8-A37D-19E1-5BF9AC391747}"/>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8EEC54D2-EF51-49EB-A22A-17E3C69FBAD8}" type="slidenum">
              <a:rPr lang="it-IT" b="0" smtClean="0"/>
              <a:pPr>
                <a:defRPr/>
              </a:pPr>
              <a:t>10</a:t>
            </a:fld>
            <a:endParaRPr lang="it-IT" b="0" dirty="0"/>
          </a:p>
        </p:txBody>
      </p:sp>
      <p:cxnSp>
        <p:nvCxnSpPr>
          <p:cNvPr id="15" name="Connettore 1 15">
            <a:extLst>
              <a:ext uri="{FF2B5EF4-FFF2-40B4-BE49-F238E27FC236}">
                <a16:creationId xmlns:a16="http://schemas.microsoft.com/office/drawing/2014/main" id="{2AEFA4A5-DA07-3036-D2E0-873E1A9B54D6}"/>
              </a:ext>
            </a:extLst>
          </p:cNvPr>
          <p:cNvCxnSpPr>
            <a:cxnSpLocks/>
          </p:cNvCxnSpPr>
          <p:nvPr/>
        </p:nvCxnSpPr>
        <p:spPr>
          <a:xfrm>
            <a:off x="938707" y="908720"/>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8" name="CasellaDiTesto 7">
            <a:extLst>
              <a:ext uri="{FF2B5EF4-FFF2-40B4-BE49-F238E27FC236}">
                <a16:creationId xmlns:a16="http://schemas.microsoft.com/office/drawing/2014/main" id="{4679C202-9119-0189-EBAF-4E6CCA852F04}"/>
              </a:ext>
            </a:extLst>
          </p:cNvPr>
          <p:cNvSpPr txBox="1"/>
          <p:nvPr/>
        </p:nvSpPr>
        <p:spPr>
          <a:xfrm>
            <a:off x="828885" y="1146300"/>
            <a:ext cx="7917261" cy="4031873"/>
          </a:xfrm>
          <a:prstGeom prst="rect">
            <a:avLst/>
          </a:prstGeom>
          <a:noFill/>
        </p:spPr>
        <p:txBody>
          <a:bodyPr wrap="square">
            <a:spAutoFit/>
          </a:bodyPr>
          <a:lstStyle/>
          <a:p>
            <a:pPr marL="285750" indent="-285750" algn="just">
              <a:buFont typeface="Wingdings" panose="05000000000000000000" pitchFamily="2" charset="2"/>
              <a:buChar char="q"/>
            </a:pPr>
            <a:r>
              <a:rPr lang="it-IT" sz="1600" b="1" dirty="0"/>
              <a:t>Per il solo anno 2026 </a:t>
            </a:r>
            <a:r>
              <a:rPr lang="it-IT" sz="1600" dirty="0"/>
              <a:t>è prevista un'</a:t>
            </a:r>
            <a:r>
              <a:rPr lang="it-IT" sz="1600" b="1" dirty="0"/>
              <a:t>imposta sostitutiva </a:t>
            </a:r>
            <a:r>
              <a:rPr lang="it-IT" sz="1600" dirty="0"/>
              <a:t>dell'IRPEF e addizionali (comunali e regionali) sul trattamento accessorio dei </a:t>
            </a:r>
            <a:r>
              <a:rPr lang="it-IT" sz="1600" b="1" dirty="0"/>
              <a:t>dipendenti del settore privato pari al 15%</a:t>
            </a:r>
            <a:r>
              <a:rPr lang="it-IT" sz="1600" dirty="0"/>
              <a:t>,</a:t>
            </a:r>
            <a:r>
              <a:rPr lang="it-IT" sz="1600" b="1" dirty="0"/>
              <a:t> </a:t>
            </a:r>
            <a:r>
              <a:rPr lang="it-IT" sz="1600" dirty="0"/>
              <a:t>applicabile sulle somme corrisposte ai lavoratori dipendenti a titolo di:</a:t>
            </a:r>
          </a:p>
          <a:p>
            <a:pPr algn="just"/>
            <a:endParaRPr lang="it-IT" sz="1600" dirty="0"/>
          </a:p>
          <a:p>
            <a:pPr marL="536575" indent="-285750" algn="just">
              <a:buFont typeface="Wingdings" panose="05000000000000000000" pitchFamily="2" charset="2"/>
              <a:buChar char="Ø"/>
            </a:pPr>
            <a:r>
              <a:rPr lang="it-IT" sz="1600" dirty="0"/>
              <a:t>Maggiorazioni ed indennità corrisposte in relazione al </a:t>
            </a:r>
            <a:r>
              <a:rPr lang="it-IT" sz="1600" b="1" dirty="0"/>
              <a:t>lavoro notturno </a:t>
            </a:r>
            <a:r>
              <a:rPr lang="it-IT" sz="1600" dirty="0"/>
              <a:t>(art. 1, c. 2, </a:t>
            </a:r>
            <a:r>
              <a:rPr lang="it-IT" sz="1600" dirty="0" err="1"/>
              <a:t>D.Lgs.</a:t>
            </a:r>
            <a:r>
              <a:rPr lang="it-IT" sz="1600" dirty="0"/>
              <a:t> 66/03) e dei CCNL</a:t>
            </a:r>
          </a:p>
          <a:p>
            <a:pPr marL="536575" indent="-285750" algn="just"/>
            <a:endParaRPr lang="it-IT" sz="1600" dirty="0"/>
          </a:p>
          <a:p>
            <a:pPr marL="536575" indent="-285750" algn="just">
              <a:buFont typeface="Wingdings" panose="05000000000000000000" pitchFamily="2" charset="2"/>
              <a:buChar char="Ø"/>
            </a:pPr>
            <a:r>
              <a:rPr lang="it-IT" sz="1600" dirty="0"/>
              <a:t>Maggiorazioni ed indennità corrisposte nei giorni di </a:t>
            </a:r>
            <a:r>
              <a:rPr lang="it-IT" sz="1600" b="1" dirty="0"/>
              <a:t>riposo settimanale </a:t>
            </a:r>
            <a:r>
              <a:rPr lang="it-IT" sz="1600" dirty="0"/>
              <a:t>individuati dal CCNL, a prescindere della coincidenza con la domenica</a:t>
            </a:r>
          </a:p>
          <a:p>
            <a:pPr marL="536575" indent="-285750" algn="just"/>
            <a:endParaRPr lang="it-IT" sz="1600" dirty="0"/>
          </a:p>
          <a:p>
            <a:pPr marL="536575" indent="-285750" algn="just">
              <a:buFont typeface="Wingdings" panose="05000000000000000000" pitchFamily="2" charset="2"/>
              <a:buChar char="Ø"/>
            </a:pPr>
            <a:r>
              <a:rPr lang="it-IT" sz="1600" dirty="0"/>
              <a:t>Indennità di turno ed ulteriori emolumenti connessi al </a:t>
            </a:r>
            <a:r>
              <a:rPr lang="it-IT" sz="1600" b="1" dirty="0"/>
              <a:t>lavoro a turni </a:t>
            </a:r>
            <a:r>
              <a:rPr lang="it-IT" sz="1600" dirty="0"/>
              <a:t>previsti dal CCNL</a:t>
            </a:r>
          </a:p>
          <a:p>
            <a:pPr marL="536575" indent="-285750" algn="just">
              <a:buFont typeface="Wingdings" panose="05000000000000000000" pitchFamily="2" charset="2"/>
              <a:buChar char="Ø"/>
            </a:pPr>
            <a:endParaRPr lang="it-IT" sz="1600" dirty="0"/>
          </a:p>
          <a:p>
            <a:pPr marL="536575" indent="-285750" algn="just">
              <a:buFont typeface="Wingdings" panose="05000000000000000000" pitchFamily="2" charset="2"/>
              <a:buChar char="Ø"/>
            </a:pPr>
            <a:r>
              <a:rPr lang="it-IT" sz="1600" dirty="0"/>
              <a:t>Le indennità di </a:t>
            </a:r>
            <a:r>
              <a:rPr lang="it-IT" sz="1600" b="1" dirty="0"/>
              <a:t>reperibilità</a:t>
            </a:r>
            <a:r>
              <a:rPr lang="it-IT" sz="1600" dirty="0"/>
              <a:t> previste dai CCNL in relazione alle tre tipologie di lavoro di cui sopra</a:t>
            </a:r>
          </a:p>
        </p:txBody>
      </p:sp>
      <p:sp>
        <p:nvSpPr>
          <p:cNvPr id="3" name="CasellaDiTesto 2">
            <a:extLst>
              <a:ext uri="{FF2B5EF4-FFF2-40B4-BE49-F238E27FC236}">
                <a16:creationId xmlns:a16="http://schemas.microsoft.com/office/drawing/2014/main" id="{3A714CA0-73DD-C88B-B0ED-89C70DEE31CF}"/>
              </a:ext>
            </a:extLst>
          </p:cNvPr>
          <p:cNvSpPr txBox="1"/>
          <p:nvPr/>
        </p:nvSpPr>
        <p:spPr>
          <a:xfrm>
            <a:off x="1977394" y="5617244"/>
            <a:ext cx="6768752" cy="646331"/>
          </a:xfrm>
          <a:prstGeom prst="rect">
            <a:avLst/>
          </a:prstGeom>
          <a:noFill/>
          <a:ln w="19050">
            <a:solidFill>
              <a:srgbClr val="C00000"/>
            </a:solidFill>
          </a:ln>
        </p:spPr>
        <p:txBody>
          <a:bodyPr wrap="square">
            <a:spAutoFit/>
          </a:bodyPr>
          <a:lstStyle/>
          <a:p>
            <a:pPr algn="ctr"/>
            <a:r>
              <a:rPr lang="it-IT" sz="1800" dirty="0"/>
              <a:t>Sono agevolabili le indennità corrisposte nel 2026 nel limite di Euro 1.500,00. </a:t>
            </a:r>
          </a:p>
        </p:txBody>
      </p:sp>
      <p:pic>
        <p:nvPicPr>
          <p:cNvPr id="2" name="Elemento grafico 1" descr="Mano alzata contorno">
            <a:extLst>
              <a:ext uri="{FF2B5EF4-FFF2-40B4-BE49-F238E27FC236}">
                <a16:creationId xmlns:a16="http://schemas.microsoft.com/office/drawing/2014/main" id="{DE0E7774-D7AE-C9D7-B0BA-1077D676B90D}"/>
              </a:ext>
            </a:extLst>
          </p:cNvPr>
          <p:cNvPicPr>
            <a:picLocks noChangeAspect="1"/>
          </p:cNvPicPr>
          <p:nvPr/>
        </p:nvPicPr>
        <p:blipFill>
          <a:blip>
            <a:extLst>
              <a:ext uri="{96DAC541-7B7A-43D3-8B79-37D633B846F1}">
                <asvg:svgBlip xmlns:asvg="http://schemas.microsoft.com/office/drawing/2016/SVG/main" r:embed="rId2"/>
              </a:ext>
            </a:extLst>
          </a:blip>
          <a:stretch>
            <a:fillRect/>
          </a:stretch>
        </p:blipFill>
        <p:spPr>
          <a:xfrm>
            <a:off x="938707" y="5492080"/>
            <a:ext cx="914400" cy="914400"/>
          </a:xfrm>
          <a:prstGeom prst="rect">
            <a:avLst/>
          </a:prstGeom>
        </p:spPr>
      </p:pic>
    </p:spTree>
    <p:extLst>
      <p:ext uri="{BB962C8B-B14F-4D97-AF65-F5344CB8AC3E}">
        <p14:creationId xmlns:p14="http://schemas.microsoft.com/office/powerpoint/2010/main" val="2970238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570DED-3905-64A8-725A-973B881D540F}"/>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6ACF55E5-D155-26E7-9157-DD24F825EBAC}"/>
              </a:ext>
            </a:extLst>
          </p:cNvPr>
          <p:cNvSpPr txBox="1">
            <a:spLocks/>
          </p:cNvSpPr>
          <p:nvPr/>
        </p:nvSpPr>
        <p:spPr bwMode="auto">
          <a:xfrm>
            <a:off x="1444700" y="150911"/>
            <a:ext cx="702027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it-IT" altLang="it-IT" sz="1800" b="1" i="1" dirty="0">
                <a:latin typeface="+mn-lt"/>
              </a:rPr>
              <a:t>Imposta sostitutiva su maggiorazioni e indennità </a:t>
            </a:r>
          </a:p>
          <a:p>
            <a:pPr algn="ctr" eaLnBrk="1" hangingPunct="1">
              <a:spcBef>
                <a:spcPct val="0"/>
              </a:spcBef>
              <a:buFontTx/>
              <a:buNone/>
            </a:pPr>
            <a:r>
              <a:rPr lang="it-IT" altLang="it-IT" sz="1800" b="1" i="1" dirty="0">
                <a:latin typeface="+mn-lt"/>
              </a:rPr>
              <a:t>per lavoro notturno e festivo</a:t>
            </a:r>
            <a:endParaRPr lang="it-IT" altLang="it-IT" sz="1800" i="1" dirty="0">
              <a:latin typeface="+mn-lt"/>
            </a:endParaRPr>
          </a:p>
        </p:txBody>
      </p:sp>
      <p:sp>
        <p:nvSpPr>
          <p:cNvPr id="14" name="Segnaposto numero diapositiva 16">
            <a:extLst>
              <a:ext uri="{FF2B5EF4-FFF2-40B4-BE49-F238E27FC236}">
                <a16:creationId xmlns:a16="http://schemas.microsoft.com/office/drawing/2014/main" id="{DEE19736-2B9F-39E1-9003-479BFA7832BE}"/>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8EEC54D2-EF51-49EB-A22A-17E3C69FBAD8}" type="slidenum">
              <a:rPr lang="it-IT" b="0" smtClean="0"/>
              <a:pPr>
                <a:defRPr/>
              </a:pPr>
              <a:t>11</a:t>
            </a:fld>
            <a:endParaRPr lang="it-IT" b="0" dirty="0"/>
          </a:p>
        </p:txBody>
      </p:sp>
      <p:cxnSp>
        <p:nvCxnSpPr>
          <p:cNvPr id="15" name="Connettore 1 15">
            <a:extLst>
              <a:ext uri="{FF2B5EF4-FFF2-40B4-BE49-F238E27FC236}">
                <a16:creationId xmlns:a16="http://schemas.microsoft.com/office/drawing/2014/main" id="{E5358D08-CA95-3AA2-6EB8-152022F15ECB}"/>
              </a:ext>
            </a:extLst>
          </p:cNvPr>
          <p:cNvCxnSpPr>
            <a:cxnSpLocks/>
          </p:cNvCxnSpPr>
          <p:nvPr/>
        </p:nvCxnSpPr>
        <p:spPr>
          <a:xfrm>
            <a:off x="938707" y="908720"/>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8" name="CasellaDiTesto 7">
            <a:extLst>
              <a:ext uri="{FF2B5EF4-FFF2-40B4-BE49-F238E27FC236}">
                <a16:creationId xmlns:a16="http://schemas.microsoft.com/office/drawing/2014/main" id="{5AE46B37-CE7A-4559-7A9D-647594BC993F}"/>
              </a:ext>
            </a:extLst>
          </p:cNvPr>
          <p:cNvSpPr txBox="1"/>
          <p:nvPr/>
        </p:nvSpPr>
        <p:spPr>
          <a:xfrm>
            <a:off x="938707" y="1050706"/>
            <a:ext cx="7862080" cy="2215991"/>
          </a:xfrm>
          <a:prstGeom prst="rect">
            <a:avLst/>
          </a:prstGeom>
          <a:noFill/>
        </p:spPr>
        <p:txBody>
          <a:bodyPr wrap="square">
            <a:spAutoFit/>
          </a:bodyPr>
          <a:lstStyle/>
          <a:p>
            <a:pPr marL="285750" indent="-285750" algn="just">
              <a:buFont typeface="Wingdings" panose="05000000000000000000" pitchFamily="2" charset="2"/>
              <a:buChar char="q"/>
            </a:pPr>
            <a:r>
              <a:rPr lang="it-IT" sz="1600" b="1" u="sng" dirty="0"/>
              <a:t>Requisito soggettivo</a:t>
            </a:r>
          </a:p>
          <a:p>
            <a:pPr algn="just"/>
            <a:endParaRPr lang="it-IT" sz="1600" dirty="0"/>
          </a:p>
          <a:p>
            <a:pPr marL="285750" indent="-285750" algn="just">
              <a:spcAft>
                <a:spcPts val="600"/>
              </a:spcAft>
              <a:buFont typeface="Wingdings" panose="05000000000000000000" pitchFamily="2" charset="2"/>
              <a:buChar char="Ø"/>
            </a:pPr>
            <a:r>
              <a:rPr lang="it-IT" sz="1600" dirty="0"/>
              <a:t>Titolari di reddito da lavoro dipendente </a:t>
            </a:r>
            <a:r>
              <a:rPr lang="it-IT" sz="1600" u="sng" dirty="0"/>
              <a:t>non superiore </a:t>
            </a:r>
            <a:r>
              <a:rPr lang="it-IT" sz="1600" b="1" u="sng" dirty="0"/>
              <a:t>nel 2025 ad Euro 40.000,00. </a:t>
            </a:r>
          </a:p>
          <a:p>
            <a:pPr marL="285750" indent="-285750" algn="just">
              <a:spcAft>
                <a:spcPts val="600"/>
              </a:spcAft>
              <a:buFont typeface="Wingdings" panose="05000000000000000000" pitchFamily="2" charset="2"/>
              <a:buChar char="Ø"/>
            </a:pPr>
            <a:r>
              <a:rPr lang="it-IT" sz="1600" dirty="0"/>
              <a:t>I redditi assoggettati ad imposta sostitutiva non concorrono alla formazione del reddito imponibile e non rilevano, pertanto, alla determinazione della detrazione.</a:t>
            </a:r>
          </a:p>
          <a:p>
            <a:pPr marL="285750" indent="-285750" algn="just">
              <a:spcAft>
                <a:spcPts val="600"/>
              </a:spcAft>
              <a:buFont typeface="Wingdings" panose="05000000000000000000" pitchFamily="2" charset="2"/>
              <a:buChar char="Ø"/>
            </a:pPr>
            <a:r>
              <a:rPr lang="it-IT" sz="1600" dirty="0"/>
              <a:t>L’imposta sostitutiva si applica alle indennità erogate nel 2026 («cassa allargata»).</a:t>
            </a:r>
          </a:p>
        </p:txBody>
      </p:sp>
      <p:sp>
        <p:nvSpPr>
          <p:cNvPr id="3" name="CasellaDiTesto 2">
            <a:extLst>
              <a:ext uri="{FF2B5EF4-FFF2-40B4-BE49-F238E27FC236}">
                <a16:creationId xmlns:a16="http://schemas.microsoft.com/office/drawing/2014/main" id="{2987703C-06FB-7B26-4C2D-23D10C3CFA5D}"/>
              </a:ext>
            </a:extLst>
          </p:cNvPr>
          <p:cNvSpPr txBox="1"/>
          <p:nvPr/>
        </p:nvSpPr>
        <p:spPr>
          <a:xfrm>
            <a:off x="1619672" y="4791285"/>
            <a:ext cx="7128792" cy="1646605"/>
          </a:xfrm>
          <a:prstGeom prst="rect">
            <a:avLst/>
          </a:prstGeom>
          <a:noFill/>
          <a:ln w="28575">
            <a:solidFill>
              <a:srgbClr val="25999D"/>
            </a:solidFill>
          </a:ln>
        </p:spPr>
        <p:txBody>
          <a:bodyPr wrap="square">
            <a:spAutoFit/>
          </a:bodyPr>
          <a:lstStyle/>
          <a:p>
            <a:pPr algn="just" fontAlgn="base">
              <a:spcAft>
                <a:spcPts val="600"/>
              </a:spcAft>
            </a:pPr>
            <a:r>
              <a:rPr lang="it-IT" sz="1600" b="1" dirty="0"/>
              <a:t>Versamento codice tributo “1075” </a:t>
            </a:r>
          </a:p>
          <a:p>
            <a:pPr algn="just" fontAlgn="base"/>
            <a:r>
              <a:rPr lang="it-IT" sz="1600" dirty="0"/>
              <a:t>“Imposta sostitutiva dell’IRPEF e delle addizionali regionali e comunali sugli incrementi retributivi corrisposti ai lavoratori dipendenti - Sostituto di imposta - articolo 1, comma 7, legge 30 dicembre 2025, n. 199” </a:t>
            </a:r>
          </a:p>
          <a:p>
            <a:pPr algn="just" fontAlgn="base"/>
            <a:endParaRPr lang="it-IT" sz="1600" dirty="0"/>
          </a:p>
          <a:p>
            <a:pPr algn="just" fontAlgn="base"/>
            <a:r>
              <a:rPr lang="it-IT" sz="1600" dirty="0"/>
              <a:t>(Rif. Agenzia delle Entrate Risoluzione 3/E del 29 gennaio 2026).</a:t>
            </a:r>
          </a:p>
        </p:txBody>
      </p:sp>
      <p:pic>
        <p:nvPicPr>
          <p:cNvPr id="4" name="Elemento grafico 3" descr="Mano alzata contorno">
            <a:extLst>
              <a:ext uri="{FF2B5EF4-FFF2-40B4-BE49-F238E27FC236}">
                <a16:creationId xmlns:a16="http://schemas.microsoft.com/office/drawing/2014/main" id="{EC9D4FC8-1DC3-B8E8-42BF-5872CC212C1F}"/>
              </a:ext>
            </a:extLst>
          </p:cNvPr>
          <p:cNvPicPr>
            <a:picLocks noChangeAspect="1"/>
          </p:cNvPicPr>
          <p:nvPr/>
        </p:nvPicPr>
        <p:blipFill>
          <a:blip>
            <a:extLst>
              <a:ext uri="{96DAC541-7B7A-43D3-8B79-37D633B846F1}">
                <asvg:svgBlip xmlns:asvg="http://schemas.microsoft.com/office/drawing/2016/SVG/main" r:embed="rId2"/>
              </a:ext>
            </a:extLst>
          </a:blip>
          <a:stretch>
            <a:fillRect/>
          </a:stretch>
        </p:blipFill>
        <p:spPr>
          <a:xfrm>
            <a:off x="750144" y="5276056"/>
            <a:ext cx="914400" cy="914400"/>
          </a:xfrm>
          <a:prstGeom prst="rect">
            <a:avLst/>
          </a:prstGeom>
        </p:spPr>
      </p:pic>
      <p:sp>
        <p:nvSpPr>
          <p:cNvPr id="2" name="CasellaDiTesto 1">
            <a:extLst>
              <a:ext uri="{FF2B5EF4-FFF2-40B4-BE49-F238E27FC236}">
                <a16:creationId xmlns:a16="http://schemas.microsoft.com/office/drawing/2014/main" id="{232C2EAF-8797-FEA6-1EEA-A184F70D0405}"/>
              </a:ext>
            </a:extLst>
          </p:cNvPr>
          <p:cNvSpPr txBox="1"/>
          <p:nvPr/>
        </p:nvSpPr>
        <p:spPr>
          <a:xfrm>
            <a:off x="1619672" y="3451910"/>
            <a:ext cx="7128792" cy="1154162"/>
          </a:xfrm>
          <a:prstGeom prst="rect">
            <a:avLst/>
          </a:prstGeom>
          <a:noFill/>
          <a:ln w="28575">
            <a:solidFill>
              <a:srgbClr val="25999D"/>
            </a:solidFill>
          </a:ln>
        </p:spPr>
        <p:txBody>
          <a:bodyPr wrap="square">
            <a:spAutoFit/>
          </a:bodyPr>
          <a:lstStyle/>
          <a:p>
            <a:pPr algn="just" fontAlgn="base">
              <a:spcAft>
                <a:spcPts val="600"/>
              </a:spcAft>
            </a:pPr>
            <a:r>
              <a:rPr lang="it-IT" sz="1600" b="1" dirty="0"/>
              <a:t>Definizioni cui fare riferimento</a:t>
            </a:r>
          </a:p>
          <a:p>
            <a:pPr algn="just" fontAlgn="base"/>
            <a:r>
              <a:rPr lang="it-IT" sz="1600" dirty="0"/>
              <a:t>Per individuare il lavoro notturno, festivo, </a:t>
            </a:r>
            <a:r>
              <a:rPr lang="it-IT" sz="1600" dirty="0" err="1"/>
              <a:t>ind</a:t>
            </a:r>
            <a:r>
              <a:rPr lang="it-IT" sz="1600" dirty="0"/>
              <a:t>. turno il rimando è alla definizione data dal </a:t>
            </a:r>
            <a:r>
              <a:rPr lang="it-IT" sz="1600" dirty="0" err="1"/>
              <a:t>D.Lgs.</a:t>
            </a:r>
            <a:r>
              <a:rPr lang="it-IT" sz="1600" dirty="0"/>
              <a:t> 66/03 e dai CCNL (</a:t>
            </a:r>
            <a:r>
              <a:rPr lang="it-IT" sz="1600" dirty="0">
                <a:solidFill>
                  <a:srgbClr val="FF0000"/>
                </a:solidFill>
              </a:rPr>
              <a:t>NO CONTRATTI INTEGRATIVI!</a:t>
            </a:r>
            <a:r>
              <a:rPr lang="it-IT" sz="1600" dirty="0"/>
              <a:t>)</a:t>
            </a:r>
          </a:p>
        </p:txBody>
      </p:sp>
      <p:pic>
        <p:nvPicPr>
          <p:cNvPr id="6" name="Elemento grafico 5" descr="Cono spartitraffico contorno">
            <a:extLst>
              <a:ext uri="{FF2B5EF4-FFF2-40B4-BE49-F238E27FC236}">
                <a16:creationId xmlns:a16="http://schemas.microsoft.com/office/drawing/2014/main" id="{C2789309-5A0F-D92D-D5AC-6B71932F7F0F}"/>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710839" y="3651091"/>
            <a:ext cx="914400" cy="914400"/>
          </a:xfrm>
          <a:prstGeom prst="rect">
            <a:avLst/>
          </a:prstGeom>
        </p:spPr>
      </p:pic>
    </p:spTree>
    <p:extLst>
      <p:ext uri="{BB962C8B-B14F-4D97-AF65-F5344CB8AC3E}">
        <p14:creationId xmlns:p14="http://schemas.microsoft.com/office/powerpoint/2010/main" val="34872444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2CB37C-44BB-279D-297D-FFE895E8E594}"/>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743417AA-C2DB-0368-0F0B-B08D92FCA8B3}"/>
              </a:ext>
            </a:extLst>
          </p:cNvPr>
          <p:cNvSpPr txBox="1">
            <a:spLocks/>
          </p:cNvSpPr>
          <p:nvPr/>
        </p:nvSpPr>
        <p:spPr bwMode="auto">
          <a:xfrm>
            <a:off x="1444700" y="150911"/>
            <a:ext cx="702027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it-IT" altLang="it-IT" sz="1800" b="1" i="1" dirty="0">
                <a:latin typeface="+mn-lt"/>
              </a:rPr>
              <a:t>Imposta sostitutiva su maggiorazioni e indennità </a:t>
            </a:r>
          </a:p>
          <a:p>
            <a:pPr algn="ctr" eaLnBrk="1" hangingPunct="1">
              <a:spcBef>
                <a:spcPct val="0"/>
              </a:spcBef>
              <a:buFontTx/>
              <a:buNone/>
            </a:pPr>
            <a:r>
              <a:rPr lang="it-IT" altLang="it-IT" sz="1800" b="1" i="1" dirty="0">
                <a:latin typeface="+mn-lt"/>
              </a:rPr>
              <a:t>per lavoro notturno e festivo</a:t>
            </a:r>
            <a:endParaRPr lang="it-IT" altLang="it-IT" sz="1800" i="1" dirty="0">
              <a:latin typeface="+mn-lt"/>
            </a:endParaRPr>
          </a:p>
        </p:txBody>
      </p:sp>
      <p:sp>
        <p:nvSpPr>
          <p:cNvPr id="14" name="Segnaposto numero diapositiva 16">
            <a:extLst>
              <a:ext uri="{FF2B5EF4-FFF2-40B4-BE49-F238E27FC236}">
                <a16:creationId xmlns:a16="http://schemas.microsoft.com/office/drawing/2014/main" id="{2EF42F45-BF5C-FF7C-F624-75BC7B98AC2B}"/>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8EEC54D2-EF51-49EB-A22A-17E3C69FBAD8}" type="slidenum">
              <a:rPr lang="it-IT" b="0" smtClean="0"/>
              <a:pPr>
                <a:defRPr/>
              </a:pPr>
              <a:t>12</a:t>
            </a:fld>
            <a:endParaRPr lang="it-IT" b="0" dirty="0"/>
          </a:p>
        </p:txBody>
      </p:sp>
      <p:cxnSp>
        <p:nvCxnSpPr>
          <p:cNvPr id="15" name="Connettore 1 15">
            <a:extLst>
              <a:ext uri="{FF2B5EF4-FFF2-40B4-BE49-F238E27FC236}">
                <a16:creationId xmlns:a16="http://schemas.microsoft.com/office/drawing/2014/main" id="{74E279CD-11ED-F53B-A35B-015E291EFD49}"/>
              </a:ext>
            </a:extLst>
          </p:cNvPr>
          <p:cNvCxnSpPr>
            <a:cxnSpLocks/>
          </p:cNvCxnSpPr>
          <p:nvPr/>
        </p:nvCxnSpPr>
        <p:spPr>
          <a:xfrm>
            <a:off x="938707" y="908720"/>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8" name="CasellaDiTesto 7">
            <a:extLst>
              <a:ext uri="{FF2B5EF4-FFF2-40B4-BE49-F238E27FC236}">
                <a16:creationId xmlns:a16="http://schemas.microsoft.com/office/drawing/2014/main" id="{F47D51BC-DDBE-F78B-97AD-41B8F96F7F3D}"/>
              </a:ext>
            </a:extLst>
          </p:cNvPr>
          <p:cNvSpPr txBox="1"/>
          <p:nvPr/>
        </p:nvSpPr>
        <p:spPr>
          <a:xfrm>
            <a:off x="827584" y="1021038"/>
            <a:ext cx="7862080" cy="3954929"/>
          </a:xfrm>
          <a:prstGeom prst="rect">
            <a:avLst/>
          </a:prstGeom>
          <a:noFill/>
        </p:spPr>
        <p:txBody>
          <a:bodyPr wrap="square">
            <a:spAutoFit/>
          </a:bodyPr>
          <a:lstStyle/>
          <a:p>
            <a:pPr marL="285750" indent="-285750" algn="just">
              <a:buFont typeface="Wingdings" panose="05000000000000000000" pitchFamily="2" charset="2"/>
              <a:buChar char="q"/>
            </a:pPr>
            <a:r>
              <a:rPr lang="it-IT" sz="1600" b="1" u="sng" dirty="0"/>
              <a:t>Osservazioni </a:t>
            </a:r>
          </a:p>
          <a:p>
            <a:pPr marL="285750" indent="-285750" algn="just">
              <a:buFont typeface="Wingdings" panose="05000000000000000000" pitchFamily="2" charset="2"/>
              <a:buChar char="q"/>
            </a:pPr>
            <a:endParaRPr lang="it-IT" sz="1500" dirty="0"/>
          </a:p>
          <a:p>
            <a:pPr marL="285750" indent="-285750" algn="just">
              <a:spcAft>
                <a:spcPts val="1200"/>
              </a:spcAft>
              <a:buFont typeface="Wingdings" panose="05000000000000000000" pitchFamily="2" charset="2"/>
              <a:buChar char="ü"/>
            </a:pPr>
            <a:r>
              <a:rPr lang="it-IT" sz="1500" dirty="0"/>
              <a:t>L’imposta sostitutiva del 15% non è applicabile, per espressa previsione normativa, ai compensi che, ancorché denominati come maggiorazioni o indennità, sostituiscono in tutto o in parte la retribuzione ordinaria</a:t>
            </a:r>
          </a:p>
          <a:p>
            <a:pPr marL="285750" indent="-285750" algn="just">
              <a:spcAft>
                <a:spcPts val="1200"/>
              </a:spcAft>
              <a:buFont typeface="Wingdings" panose="05000000000000000000" pitchFamily="2" charset="2"/>
              <a:buChar char="ü"/>
            </a:pPr>
            <a:r>
              <a:rPr lang="it-IT" sz="1500" dirty="0"/>
              <a:t>Non concorrono al raggiungimento del limite annuo di 1.500 euro i premi di risultato e le somme erogate a titolo di partecipazione agli utili assoggettati all’imposta sostitutiva disciplinata all’art. 1, comma 182 e ss. della Legge n. 208/2015</a:t>
            </a:r>
          </a:p>
          <a:p>
            <a:pPr marL="285750" indent="-285750" algn="just">
              <a:spcAft>
                <a:spcPts val="1200"/>
              </a:spcAft>
              <a:buFont typeface="Wingdings" panose="05000000000000000000" pitchFamily="2" charset="2"/>
              <a:buChar char="ü"/>
            </a:pPr>
            <a:r>
              <a:rPr lang="it-IT" sz="1500" dirty="0"/>
              <a:t>Restano ferme le ordinarie regole contributive in materia previdenziale e assistenziale, salvo quanto previsto diversamente dai CCNL e dalla normativa vigente </a:t>
            </a:r>
          </a:p>
          <a:p>
            <a:pPr marL="285750" indent="-285750" algn="just">
              <a:spcAft>
                <a:spcPts val="1200"/>
              </a:spcAft>
              <a:buFont typeface="Wingdings" panose="05000000000000000000" pitchFamily="2" charset="2"/>
              <a:buChar char="ü"/>
            </a:pPr>
            <a:r>
              <a:rPr lang="it-IT" sz="1500" dirty="0"/>
              <a:t>Il datore di lavoro applica in automatico la agevolazione </a:t>
            </a:r>
            <a:r>
              <a:rPr lang="it-IT" sz="1500" u="sng" dirty="0"/>
              <a:t>salvo espressa rinuncia da parte del lavoratore.</a:t>
            </a:r>
          </a:p>
          <a:p>
            <a:pPr marL="285750" indent="-285750" algn="just">
              <a:spcAft>
                <a:spcPts val="1200"/>
              </a:spcAft>
              <a:buFont typeface="Wingdings" panose="05000000000000000000" pitchFamily="2" charset="2"/>
              <a:buChar char="ü"/>
            </a:pPr>
            <a:r>
              <a:rPr lang="it-IT" sz="1500" dirty="0"/>
              <a:t>Ai fini della verifica reddituale in presenza di più rapporti di lavoro nel 2025 il lavoratore dovrà attestare il reddito prodotto nell’anno 2025</a:t>
            </a:r>
          </a:p>
        </p:txBody>
      </p:sp>
      <p:sp>
        <p:nvSpPr>
          <p:cNvPr id="2" name="CasellaDiTesto 1">
            <a:extLst>
              <a:ext uri="{FF2B5EF4-FFF2-40B4-BE49-F238E27FC236}">
                <a16:creationId xmlns:a16="http://schemas.microsoft.com/office/drawing/2014/main" id="{C38F78EF-9D3E-3CA1-D8B7-E995E56B8547}"/>
              </a:ext>
            </a:extLst>
          </p:cNvPr>
          <p:cNvSpPr txBox="1"/>
          <p:nvPr/>
        </p:nvSpPr>
        <p:spPr>
          <a:xfrm>
            <a:off x="1979711" y="5158925"/>
            <a:ext cx="6709953" cy="1077218"/>
          </a:xfrm>
          <a:prstGeom prst="rect">
            <a:avLst/>
          </a:prstGeom>
          <a:noFill/>
          <a:ln w="19050">
            <a:solidFill>
              <a:srgbClr val="25999D"/>
            </a:solidFill>
          </a:ln>
        </p:spPr>
        <p:txBody>
          <a:bodyPr wrap="square">
            <a:spAutoFit/>
          </a:bodyPr>
          <a:lstStyle/>
          <a:p>
            <a:pPr algn="just"/>
            <a:r>
              <a:rPr lang="it-IT" sz="1600" b="1" dirty="0"/>
              <a:t>NOTA BENE</a:t>
            </a:r>
            <a:r>
              <a:rPr lang="it-IT" sz="1600" dirty="0"/>
              <a:t>: tali disposizioni sono applicate dai sostituti di imposta del settore privato - </a:t>
            </a:r>
            <a:r>
              <a:rPr lang="it-IT" sz="1600" u="sng" dirty="0"/>
              <a:t>esclusi quelli appartenenti al settore turistico, ricettivo e termale </a:t>
            </a:r>
            <a:r>
              <a:rPr lang="it-IT" sz="1600" dirty="0"/>
              <a:t>- nei confronti dei titolari di reddito di lavoro dipendente di importo non superiore </a:t>
            </a:r>
            <a:r>
              <a:rPr lang="it-IT" sz="1600" b="1" dirty="0"/>
              <a:t>nell'anno 2025 a € 40.000.</a:t>
            </a:r>
          </a:p>
        </p:txBody>
      </p:sp>
      <p:pic>
        <p:nvPicPr>
          <p:cNvPr id="3" name="Elemento grafico 2" descr="Mano alzata contorno">
            <a:extLst>
              <a:ext uri="{FF2B5EF4-FFF2-40B4-BE49-F238E27FC236}">
                <a16:creationId xmlns:a16="http://schemas.microsoft.com/office/drawing/2014/main" id="{9B0D4BC0-F345-39F3-5BEF-7F4296429A3A}"/>
              </a:ext>
            </a:extLst>
          </p:cNvPr>
          <p:cNvPicPr>
            <a:picLocks noChangeAspect="1"/>
          </p:cNvPicPr>
          <p:nvPr/>
        </p:nvPicPr>
        <p:blipFill>
          <a:blip>
            <a:extLst>
              <a:ext uri="{96DAC541-7B7A-43D3-8B79-37D633B846F1}">
                <asvg:svgBlip xmlns:asvg="http://schemas.microsoft.com/office/drawing/2016/SVG/main" r:embed="rId2"/>
              </a:ext>
            </a:extLst>
          </a:blip>
          <a:stretch>
            <a:fillRect/>
          </a:stretch>
        </p:blipFill>
        <p:spPr>
          <a:xfrm>
            <a:off x="938707" y="5240334"/>
            <a:ext cx="914400" cy="914400"/>
          </a:xfrm>
          <a:prstGeom prst="rect">
            <a:avLst/>
          </a:prstGeom>
        </p:spPr>
      </p:pic>
    </p:spTree>
    <p:extLst>
      <p:ext uri="{BB962C8B-B14F-4D97-AF65-F5344CB8AC3E}">
        <p14:creationId xmlns:p14="http://schemas.microsoft.com/office/powerpoint/2010/main" val="22983636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3FF24A-FE86-9FB8-E794-AB05F97B427B}"/>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EEEB5E19-0D3C-0C07-ADF9-C1534BDD986A}"/>
              </a:ext>
            </a:extLst>
          </p:cNvPr>
          <p:cNvSpPr txBox="1">
            <a:spLocks/>
          </p:cNvSpPr>
          <p:nvPr/>
        </p:nvSpPr>
        <p:spPr bwMode="auto">
          <a:xfrm>
            <a:off x="1444700" y="150911"/>
            <a:ext cx="702027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it-IT" altLang="it-IT" sz="1800" b="1" i="1" dirty="0">
                <a:latin typeface="+mn-lt"/>
              </a:rPr>
              <a:t>Imposta sostitutiva su maggiorazioni e indennità </a:t>
            </a:r>
          </a:p>
          <a:p>
            <a:pPr algn="ctr" eaLnBrk="1" hangingPunct="1">
              <a:spcBef>
                <a:spcPct val="0"/>
              </a:spcBef>
              <a:buFontTx/>
              <a:buNone/>
            </a:pPr>
            <a:r>
              <a:rPr lang="it-IT" altLang="it-IT" sz="1800" b="1" i="1" dirty="0">
                <a:latin typeface="+mn-lt"/>
              </a:rPr>
              <a:t>per lavoro notturno e festivo</a:t>
            </a:r>
            <a:endParaRPr lang="it-IT" altLang="it-IT" sz="1800" i="1" dirty="0">
              <a:latin typeface="+mn-lt"/>
            </a:endParaRPr>
          </a:p>
        </p:txBody>
      </p:sp>
      <p:sp>
        <p:nvSpPr>
          <p:cNvPr id="14" name="Segnaposto numero diapositiva 16">
            <a:extLst>
              <a:ext uri="{FF2B5EF4-FFF2-40B4-BE49-F238E27FC236}">
                <a16:creationId xmlns:a16="http://schemas.microsoft.com/office/drawing/2014/main" id="{587A1BF8-D76C-BD7B-81FB-69FA1B062229}"/>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8EEC54D2-EF51-49EB-A22A-17E3C69FBAD8}" type="slidenum">
              <a:rPr lang="it-IT" b="0" smtClean="0"/>
              <a:pPr>
                <a:defRPr/>
              </a:pPr>
              <a:t>13</a:t>
            </a:fld>
            <a:endParaRPr lang="it-IT" b="0" dirty="0"/>
          </a:p>
        </p:txBody>
      </p:sp>
      <p:cxnSp>
        <p:nvCxnSpPr>
          <p:cNvPr id="15" name="Connettore 1 15">
            <a:extLst>
              <a:ext uri="{FF2B5EF4-FFF2-40B4-BE49-F238E27FC236}">
                <a16:creationId xmlns:a16="http://schemas.microsoft.com/office/drawing/2014/main" id="{0629BB66-B540-AF67-CB9E-41033425F258}"/>
              </a:ext>
            </a:extLst>
          </p:cNvPr>
          <p:cNvCxnSpPr>
            <a:cxnSpLocks/>
          </p:cNvCxnSpPr>
          <p:nvPr/>
        </p:nvCxnSpPr>
        <p:spPr>
          <a:xfrm>
            <a:off x="938707" y="908720"/>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8" name="CasellaDiTesto 7">
            <a:extLst>
              <a:ext uri="{FF2B5EF4-FFF2-40B4-BE49-F238E27FC236}">
                <a16:creationId xmlns:a16="http://schemas.microsoft.com/office/drawing/2014/main" id="{42942520-A7C8-CDC5-7A7A-7BA888DFAE5E}"/>
              </a:ext>
            </a:extLst>
          </p:cNvPr>
          <p:cNvSpPr txBox="1"/>
          <p:nvPr/>
        </p:nvSpPr>
        <p:spPr>
          <a:xfrm>
            <a:off x="827584" y="1021038"/>
            <a:ext cx="7862080" cy="3493264"/>
          </a:xfrm>
          <a:prstGeom prst="rect">
            <a:avLst/>
          </a:prstGeom>
          <a:noFill/>
        </p:spPr>
        <p:txBody>
          <a:bodyPr wrap="square">
            <a:spAutoFit/>
          </a:bodyPr>
          <a:lstStyle/>
          <a:p>
            <a:pPr marL="285750" indent="-285750" algn="just">
              <a:buFont typeface="Wingdings" panose="05000000000000000000" pitchFamily="2" charset="2"/>
              <a:buChar char="q"/>
            </a:pPr>
            <a:r>
              <a:rPr lang="it-IT" sz="1600" b="1" u="sng" dirty="0"/>
              <a:t>Le esclusioni – Gli accordi integrativi aziendali e straordinario</a:t>
            </a:r>
          </a:p>
          <a:p>
            <a:pPr algn="just"/>
            <a:endParaRPr lang="it-IT" sz="1500" dirty="0"/>
          </a:p>
          <a:p>
            <a:pPr marL="285750" indent="-285750" algn="just">
              <a:buFont typeface="Wingdings" panose="05000000000000000000" pitchFamily="2" charset="2"/>
              <a:buChar char="§"/>
            </a:pPr>
            <a:r>
              <a:rPr lang="it-IT" sz="1500" b="1" dirty="0"/>
              <a:t>Sono escluse: </a:t>
            </a:r>
          </a:p>
          <a:p>
            <a:pPr algn="just"/>
            <a:endParaRPr lang="it-IT" sz="1500" b="1" dirty="0"/>
          </a:p>
          <a:p>
            <a:pPr marL="900113" indent="-363538" algn="just">
              <a:spcAft>
                <a:spcPts val="600"/>
              </a:spcAft>
              <a:buFont typeface="Wingdings" panose="05000000000000000000" pitchFamily="2" charset="2"/>
              <a:buChar char="Ø"/>
            </a:pPr>
            <a:r>
              <a:rPr lang="it-IT" sz="1500" b="1" dirty="0"/>
              <a:t>	</a:t>
            </a:r>
            <a:r>
              <a:rPr lang="it-IT" sz="1500" dirty="0"/>
              <a:t>le somme erogate in base agli accordi territoriali e aziendali</a:t>
            </a:r>
          </a:p>
          <a:p>
            <a:pPr marL="900113" indent="-363538" algn="just">
              <a:spcAft>
                <a:spcPts val="600"/>
              </a:spcAft>
              <a:buFont typeface="Wingdings" panose="05000000000000000000" pitchFamily="2" charset="2"/>
              <a:buChar char="Ø"/>
              <a:tabLst>
                <a:tab pos="900113" algn="l"/>
              </a:tabLst>
            </a:pPr>
            <a:r>
              <a:rPr lang="it-IT" sz="1500" dirty="0"/>
              <a:t>gli istituti retributivi indiretti, a carico del datore di lavoro, nel caso di assenza      dal lavoro (maternità / malattia, infortuni) </a:t>
            </a:r>
          </a:p>
          <a:p>
            <a:pPr marL="900113" indent="-363538" algn="just">
              <a:spcAft>
                <a:spcPts val="600"/>
              </a:spcAft>
              <a:buFont typeface="Wingdings" panose="05000000000000000000" pitchFamily="2" charset="2"/>
              <a:buChar char="Ø"/>
            </a:pPr>
            <a:r>
              <a:rPr lang="it-IT" sz="1500" dirty="0"/>
              <a:t>     quelli differiti (TFR) </a:t>
            </a:r>
          </a:p>
          <a:p>
            <a:pPr marL="900113" indent="-363538" algn="just">
              <a:spcAft>
                <a:spcPts val="600"/>
              </a:spcAft>
              <a:buFont typeface="Wingdings" panose="05000000000000000000" pitchFamily="2" charset="2"/>
              <a:buChar char="Ø"/>
            </a:pPr>
            <a:r>
              <a:rPr lang="it-IT" sz="1500" dirty="0"/>
              <a:t>le voci riguardanti la retribuzione diretta ordinaria (mensilità aggiuntive)</a:t>
            </a:r>
          </a:p>
          <a:p>
            <a:pPr marL="900113" indent="-363538" algn="just">
              <a:spcAft>
                <a:spcPts val="600"/>
              </a:spcAft>
              <a:buFont typeface="Wingdings" panose="05000000000000000000" pitchFamily="2" charset="2"/>
              <a:buChar char="Ø"/>
            </a:pPr>
            <a:r>
              <a:rPr lang="it-IT" sz="1500" dirty="0"/>
              <a:t>Le somme corrisposte, a qualsiasi titolo, per lavoro straordinario </a:t>
            </a:r>
            <a:r>
              <a:rPr lang="it-IT" sz="1500" b="1" dirty="0"/>
              <a:t>eccetto che festivo o notturno</a:t>
            </a:r>
          </a:p>
          <a:p>
            <a:pPr marL="900113" indent="-363538" algn="just">
              <a:spcAft>
                <a:spcPts val="600"/>
              </a:spcAft>
              <a:buFont typeface="Wingdings" panose="05000000000000000000" pitchFamily="2" charset="2"/>
              <a:buChar char="Ø"/>
            </a:pPr>
            <a:r>
              <a:rPr lang="it-IT" sz="1500" dirty="0"/>
              <a:t>i compensi che, anche se denominati come maggiorazioni o indennità sostituiscono in tutto o in parte la retribuzione ordinaria.</a:t>
            </a:r>
          </a:p>
        </p:txBody>
      </p:sp>
      <p:sp>
        <p:nvSpPr>
          <p:cNvPr id="5" name="CasellaDiTesto 4">
            <a:extLst>
              <a:ext uri="{FF2B5EF4-FFF2-40B4-BE49-F238E27FC236}">
                <a16:creationId xmlns:a16="http://schemas.microsoft.com/office/drawing/2014/main" id="{6CDC379C-83ED-C279-EBFD-E4E3BA56F129}"/>
              </a:ext>
            </a:extLst>
          </p:cNvPr>
          <p:cNvSpPr txBox="1"/>
          <p:nvPr/>
        </p:nvSpPr>
        <p:spPr>
          <a:xfrm>
            <a:off x="1887575" y="4872213"/>
            <a:ext cx="6709953" cy="1323439"/>
          </a:xfrm>
          <a:prstGeom prst="rect">
            <a:avLst/>
          </a:prstGeom>
          <a:noFill/>
          <a:ln w="19050">
            <a:solidFill>
              <a:srgbClr val="25999D"/>
            </a:solidFill>
          </a:ln>
        </p:spPr>
        <p:txBody>
          <a:bodyPr wrap="square">
            <a:spAutoFit/>
          </a:bodyPr>
          <a:lstStyle/>
          <a:p>
            <a:pPr algn="just"/>
            <a:r>
              <a:rPr lang="it-IT" sz="1600" i="1" dirty="0"/>
              <a:t>Sono, difatti, interessati dalla disciplina in esame esclusivamente gli importi «aggiuntivi» collegati agli istituti richiamati, ove previsti dal CCNL, rispetto alla retribuzione ordinaria percepita dai lavoratori, ferma restando l’esclusione delle somme relative a lavoro straordinario </a:t>
            </a:r>
            <a:r>
              <a:rPr lang="it-IT" sz="1600" dirty="0"/>
              <a:t>(</a:t>
            </a:r>
            <a:r>
              <a:rPr lang="it-IT" sz="1600" dirty="0" err="1"/>
              <a:t>cfr</a:t>
            </a:r>
            <a:r>
              <a:rPr lang="it-IT" sz="1600" dirty="0"/>
              <a:t> Circolare AE 2/E del 2026).</a:t>
            </a:r>
          </a:p>
        </p:txBody>
      </p:sp>
      <p:pic>
        <p:nvPicPr>
          <p:cNvPr id="6" name="Elemento grafico 5" descr="Mano alzata contorno">
            <a:extLst>
              <a:ext uri="{FF2B5EF4-FFF2-40B4-BE49-F238E27FC236}">
                <a16:creationId xmlns:a16="http://schemas.microsoft.com/office/drawing/2014/main" id="{F37D9965-C275-C39D-2AB1-9A578DB6AAD4}"/>
              </a:ext>
            </a:extLst>
          </p:cNvPr>
          <p:cNvPicPr>
            <a:picLocks noChangeAspect="1"/>
          </p:cNvPicPr>
          <p:nvPr/>
        </p:nvPicPr>
        <p:blipFill>
          <a:blip>
            <a:extLst>
              <a:ext uri="{96DAC541-7B7A-43D3-8B79-37D633B846F1}">
                <asvg:svgBlip xmlns:asvg="http://schemas.microsoft.com/office/drawing/2016/SVG/main" r:embed="rId2"/>
              </a:ext>
            </a:extLst>
          </a:blip>
          <a:stretch>
            <a:fillRect/>
          </a:stretch>
        </p:blipFill>
        <p:spPr>
          <a:xfrm>
            <a:off x="827584" y="4922562"/>
            <a:ext cx="914400" cy="914400"/>
          </a:xfrm>
          <a:prstGeom prst="rect">
            <a:avLst/>
          </a:prstGeom>
        </p:spPr>
      </p:pic>
    </p:spTree>
    <p:extLst>
      <p:ext uri="{BB962C8B-B14F-4D97-AF65-F5344CB8AC3E}">
        <p14:creationId xmlns:p14="http://schemas.microsoft.com/office/powerpoint/2010/main" val="42594063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0AC6F8-D141-17A0-C9E0-1C4B1FB817B0}"/>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867E1F55-0D78-7FBB-ACCB-B31BF6684C27}"/>
              </a:ext>
            </a:extLst>
          </p:cNvPr>
          <p:cNvSpPr txBox="1">
            <a:spLocks/>
          </p:cNvSpPr>
          <p:nvPr/>
        </p:nvSpPr>
        <p:spPr bwMode="auto">
          <a:xfrm>
            <a:off x="1444700" y="150911"/>
            <a:ext cx="702027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it-IT" altLang="it-IT" sz="1800" b="1" i="1" dirty="0">
                <a:latin typeface="+mn-lt"/>
              </a:rPr>
              <a:t>Imposta sostitutiva su maggiorazioni e indennità </a:t>
            </a:r>
          </a:p>
          <a:p>
            <a:pPr algn="ctr" eaLnBrk="1" hangingPunct="1">
              <a:spcBef>
                <a:spcPct val="0"/>
              </a:spcBef>
              <a:buFontTx/>
              <a:buNone/>
            </a:pPr>
            <a:r>
              <a:rPr lang="it-IT" altLang="it-IT" sz="1800" b="1" i="1" dirty="0">
                <a:latin typeface="+mn-lt"/>
              </a:rPr>
              <a:t>per lavoro notturno e festivo</a:t>
            </a:r>
            <a:endParaRPr lang="it-IT" altLang="it-IT" sz="1800" i="1" dirty="0">
              <a:latin typeface="+mn-lt"/>
            </a:endParaRPr>
          </a:p>
        </p:txBody>
      </p:sp>
      <p:sp>
        <p:nvSpPr>
          <p:cNvPr id="14" name="Segnaposto numero diapositiva 16">
            <a:extLst>
              <a:ext uri="{FF2B5EF4-FFF2-40B4-BE49-F238E27FC236}">
                <a16:creationId xmlns:a16="http://schemas.microsoft.com/office/drawing/2014/main" id="{A49F41F3-86EF-5F5E-BCBE-A16D3983F6DD}"/>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8EEC54D2-EF51-49EB-A22A-17E3C69FBAD8}" type="slidenum">
              <a:rPr lang="it-IT" b="0" smtClean="0"/>
              <a:pPr>
                <a:defRPr/>
              </a:pPr>
              <a:t>14</a:t>
            </a:fld>
            <a:endParaRPr lang="it-IT" b="0" dirty="0"/>
          </a:p>
        </p:txBody>
      </p:sp>
      <p:cxnSp>
        <p:nvCxnSpPr>
          <p:cNvPr id="15" name="Connettore 1 15">
            <a:extLst>
              <a:ext uri="{FF2B5EF4-FFF2-40B4-BE49-F238E27FC236}">
                <a16:creationId xmlns:a16="http://schemas.microsoft.com/office/drawing/2014/main" id="{7EB9477E-50CF-8BCB-3252-2BBD257CAFEA}"/>
              </a:ext>
            </a:extLst>
          </p:cNvPr>
          <p:cNvCxnSpPr>
            <a:cxnSpLocks/>
          </p:cNvCxnSpPr>
          <p:nvPr/>
        </p:nvCxnSpPr>
        <p:spPr>
          <a:xfrm>
            <a:off x="938707" y="908720"/>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4" name="CasellaDiTesto 3">
            <a:extLst>
              <a:ext uri="{FF2B5EF4-FFF2-40B4-BE49-F238E27FC236}">
                <a16:creationId xmlns:a16="http://schemas.microsoft.com/office/drawing/2014/main" id="{DAD78043-A201-BD85-F799-2D3BA48DEEB4}"/>
              </a:ext>
            </a:extLst>
          </p:cNvPr>
          <p:cNvSpPr txBox="1"/>
          <p:nvPr/>
        </p:nvSpPr>
        <p:spPr>
          <a:xfrm>
            <a:off x="1057338" y="1815913"/>
            <a:ext cx="7572493" cy="2169825"/>
          </a:xfrm>
          <a:prstGeom prst="rect">
            <a:avLst/>
          </a:prstGeom>
          <a:noFill/>
          <a:ln w="28575">
            <a:solidFill>
              <a:srgbClr val="C00000"/>
            </a:solidFill>
          </a:ln>
        </p:spPr>
        <p:txBody>
          <a:bodyPr wrap="square">
            <a:spAutoFit/>
          </a:bodyPr>
          <a:lstStyle/>
          <a:p>
            <a:pPr algn="just" fontAlgn="base"/>
            <a:r>
              <a:rPr lang="it-IT" sz="1500" b="1" dirty="0">
                <a:solidFill>
                  <a:srgbClr val="0070C0"/>
                </a:solidFill>
              </a:rPr>
              <a:t>Si è dell’avviso che:</a:t>
            </a:r>
          </a:p>
          <a:p>
            <a:pPr algn="just" fontAlgn="base"/>
            <a:endParaRPr lang="it-IT" sz="1500" b="1" dirty="0">
              <a:solidFill>
                <a:srgbClr val="0070C0"/>
              </a:solidFill>
            </a:endParaRPr>
          </a:p>
          <a:p>
            <a:pPr algn="just" fontAlgn="base"/>
            <a:r>
              <a:rPr lang="it-IT" sz="1500" b="1" dirty="0">
                <a:solidFill>
                  <a:srgbClr val="0070C0"/>
                </a:solidFill>
              </a:rPr>
              <a:t>quando il lavoro straordinario sia svolto nei giorni festivi e nei periodi notturni la indennità corrisposta possa beneficiare del regime agevolato</a:t>
            </a:r>
          </a:p>
          <a:p>
            <a:pPr algn="just" fontAlgn="base"/>
            <a:endParaRPr lang="it-IT" sz="1500" b="1" dirty="0">
              <a:solidFill>
                <a:srgbClr val="0070C0"/>
              </a:solidFill>
            </a:endParaRPr>
          </a:p>
          <a:p>
            <a:pPr algn="just" fontAlgn="base"/>
            <a:r>
              <a:rPr lang="it-IT" sz="1500" b="1" dirty="0">
                <a:solidFill>
                  <a:srgbClr val="0070C0"/>
                </a:solidFill>
              </a:rPr>
              <a:t>Stesso dicasi per l’attività di lavoro straordinario resa durante il lavoro svolto nel «turno».</a:t>
            </a:r>
          </a:p>
          <a:p>
            <a:pPr algn="just" fontAlgn="base"/>
            <a:endParaRPr lang="it-IT" sz="1500" b="1" dirty="0">
              <a:solidFill>
                <a:srgbClr val="25999D"/>
              </a:solidFill>
            </a:endParaRPr>
          </a:p>
          <a:p>
            <a:pPr algn="just" fontAlgn="base"/>
            <a:r>
              <a:rPr lang="it-IT" sz="1500" dirty="0"/>
              <a:t>	</a:t>
            </a:r>
          </a:p>
        </p:txBody>
      </p:sp>
      <p:sp>
        <p:nvSpPr>
          <p:cNvPr id="6" name="CasellaDiTesto 5">
            <a:extLst>
              <a:ext uri="{FF2B5EF4-FFF2-40B4-BE49-F238E27FC236}">
                <a16:creationId xmlns:a16="http://schemas.microsoft.com/office/drawing/2014/main" id="{25E46E21-219B-FC98-914F-F975C35D8927}"/>
              </a:ext>
            </a:extLst>
          </p:cNvPr>
          <p:cNvSpPr txBox="1"/>
          <p:nvPr/>
        </p:nvSpPr>
        <p:spPr>
          <a:xfrm>
            <a:off x="938707" y="1052736"/>
            <a:ext cx="7809757" cy="338554"/>
          </a:xfrm>
          <a:prstGeom prst="rect">
            <a:avLst/>
          </a:prstGeom>
          <a:noFill/>
        </p:spPr>
        <p:txBody>
          <a:bodyPr wrap="square">
            <a:spAutoFit/>
          </a:bodyPr>
          <a:lstStyle/>
          <a:p>
            <a:pPr marL="285750" indent="-285750" algn="just">
              <a:buFont typeface="Wingdings" panose="05000000000000000000" pitchFamily="2" charset="2"/>
              <a:buChar char="q"/>
            </a:pPr>
            <a:r>
              <a:rPr lang="it-IT" sz="1600" b="1" u="sng" dirty="0"/>
              <a:t>Gli accordi integrativi aziendali e straordinario</a:t>
            </a:r>
          </a:p>
        </p:txBody>
      </p:sp>
    </p:spTree>
    <p:extLst>
      <p:ext uri="{BB962C8B-B14F-4D97-AF65-F5344CB8AC3E}">
        <p14:creationId xmlns:p14="http://schemas.microsoft.com/office/powerpoint/2010/main" val="22882595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5021D8-6D84-AB80-C2B5-D9EA5B0FB924}"/>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C7CBD999-89E2-BEE8-4464-83F8B95E0ABE}"/>
              </a:ext>
            </a:extLst>
          </p:cNvPr>
          <p:cNvSpPr txBox="1">
            <a:spLocks/>
          </p:cNvSpPr>
          <p:nvPr/>
        </p:nvSpPr>
        <p:spPr bwMode="auto">
          <a:xfrm>
            <a:off x="1444700" y="150911"/>
            <a:ext cx="702027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it-IT" altLang="it-IT" sz="1800" b="1" i="1" dirty="0">
                <a:latin typeface="+mn-lt"/>
              </a:rPr>
              <a:t>Imposta sostitutiva su maggiorazioni e indennità </a:t>
            </a:r>
          </a:p>
          <a:p>
            <a:pPr algn="ctr" eaLnBrk="1" hangingPunct="1">
              <a:spcBef>
                <a:spcPct val="0"/>
              </a:spcBef>
              <a:buFontTx/>
              <a:buNone/>
            </a:pPr>
            <a:r>
              <a:rPr lang="it-IT" altLang="it-IT" sz="1800" b="1" i="1" dirty="0">
                <a:latin typeface="+mn-lt"/>
              </a:rPr>
              <a:t>per lavoro notturno e festivo</a:t>
            </a:r>
            <a:endParaRPr lang="it-IT" altLang="it-IT" sz="1800" i="1" dirty="0">
              <a:latin typeface="+mn-lt"/>
            </a:endParaRPr>
          </a:p>
        </p:txBody>
      </p:sp>
      <p:sp>
        <p:nvSpPr>
          <p:cNvPr id="14" name="Segnaposto numero diapositiva 16">
            <a:extLst>
              <a:ext uri="{FF2B5EF4-FFF2-40B4-BE49-F238E27FC236}">
                <a16:creationId xmlns:a16="http://schemas.microsoft.com/office/drawing/2014/main" id="{29ED8A27-AD20-4B5F-EF51-E57875A4C5FC}"/>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8EEC54D2-EF51-49EB-A22A-17E3C69FBAD8}" type="slidenum">
              <a:rPr lang="it-IT" b="0" smtClean="0"/>
              <a:pPr>
                <a:defRPr/>
              </a:pPr>
              <a:t>15</a:t>
            </a:fld>
            <a:endParaRPr lang="it-IT" b="0" dirty="0"/>
          </a:p>
        </p:txBody>
      </p:sp>
      <p:cxnSp>
        <p:nvCxnSpPr>
          <p:cNvPr id="15" name="Connettore 1 15">
            <a:extLst>
              <a:ext uri="{FF2B5EF4-FFF2-40B4-BE49-F238E27FC236}">
                <a16:creationId xmlns:a16="http://schemas.microsoft.com/office/drawing/2014/main" id="{1831F499-15CA-6B90-D227-A279DD3E12B5}"/>
              </a:ext>
            </a:extLst>
          </p:cNvPr>
          <p:cNvCxnSpPr>
            <a:cxnSpLocks/>
          </p:cNvCxnSpPr>
          <p:nvPr/>
        </p:nvCxnSpPr>
        <p:spPr>
          <a:xfrm>
            <a:off x="938707" y="908720"/>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8" name="CasellaDiTesto 7">
            <a:extLst>
              <a:ext uri="{FF2B5EF4-FFF2-40B4-BE49-F238E27FC236}">
                <a16:creationId xmlns:a16="http://schemas.microsoft.com/office/drawing/2014/main" id="{DC2E1BCA-89BD-24CB-1E48-17D33CE3B80E}"/>
              </a:ext>
            </a:extLst>
          </p:cNvPr>
          <p:cNvSpPr txBox="1"/>
          <p:nvPr/>
        </p:nvSpPr>
        <p:spPr>
          <a:xfrm>
            <a:off x="827584" y="1172433"/>
            <a:ext cx="7862080" cy="569387"/>
          </a:xfrm>
          <a:prstGeom prst="rect">
            <a:avLst/>
          </a:prstGeom>
          <a:noFill/>
        </p:spPr>
        <p:txBody>
          <a:bodyPr wrap="square">
            <a:spAutoFit/>
          </a:bodyPr>
          <a:lstStyle/>
          <a:p>
            <a:pPr marL="285750" indent="-285750" algn="just">
              <a:buFont typeface="Wingdings" panose="05000000000000000000" pitchFamily="2" charset="2"/>
              <a:buChar char="q"/>
            </a:pPr>
            <a:r>
              <a:rPr lang="it-IT" sz="1600" b="1" u="sng" dirty="0"/>
              <a:t>Le indennità di reperibilità</a:t>
            </a:r>
          </a:p>
          <a:p>
            <a:pPr algn="just"/>
            <a:endParaRPr lang="it-IT" sz="1500" b="1" dirty="0"/>
          </a:p>
        </p:txBody>
      </p:sp>
      <p:sp>
        <p:nvSpPr>
          <p:cNvPr id="2" name="CasellaDiTesto 1">
            <a:extLst>
              <a:ext uri="{FF2B5EF4-FFF2-40B4-BE49-F238E27FC236}">
                <a16:creationId xmlns:a16="http://schemas.microsoft.com/office/drawing/2014/main" id="{59FFDCB2-09DC-3A1B-2670-7B61EB93FFA3}"/>
              </a:ext>
            </a:extLst>
          </p:cNvPr>
          <p:cNvSpPr txBox="1"/>
          <p:nvPr/>
        </p:nvSpPr>
        <p:spPr>
          <a:xfrm>
            <a:off x="827584" y="2005533"/>
            <a:ext cx="7862080" cy="3843681"/>
          </a:xfrm>
          <a:prstGeom prst="rect">
            <a:avLst/>
          </a:prstGeom>
          <a:noFill/>
        </p:spPr>
        <p:txBody>
          <a:bodyPr wrap="square">
            <a:spAutoFit/>
          </a:bodyPr>
          <a:lstStyle/>
          <a:p>
            <a:pPr algn="just"/>
            <a:r>
              <a:rPr lang="it-IT" sz="1500" dirty="0"/>
              <a:t>La norma prevede che </a:t>
            </a:r>
            <a:r>
              <a:rPr lang="it-IT" sz="1400" dirty="0"/>
              <a:t>rientrano nel regime agevolativo le indennità di reperibilità previste dai CCNL in relazione alle tre tipologie di lavoro identificate</a:t>
            </a:r>
          </a:p>
          <a:p>
            <a:pPr algn="just"/>
            <a:endParaRPr lang="it-IT" sz="1500" dirty="0"/>
          </a:p>
          <a:p>
            <a:pPr marL="285750" indent="-285750" algn="just">
              <a:lnSpc>
                <a:spcPct val="150000"/>
              </a:lnSpc>
              <a:buFont typeface="Wingdings" panose="05000000000000000000" pitchFamily="2" charset="2"/>
              <a:buChar char="§"/>
            </a:pPr>
            <a:r>
              <a:rPr lang="it-IT" sz="1500" dirty="0"/>
              <a:t>Il riferimento al CCNL porta a ritenere che quando le indennità di reperibilità sono connesse al lavoro notturno, festivo o a turni </a:t>
            </a:r>
            <a:r>
              <a:rPr lang="it-IT" sz="1500" b="1" u="sng" dirty="0"/>
              <a:t>si rende applicabile la agevolazione</a:t>
            </a:r>
          </a:p>
          <a:p>
            <a:pPr marL="285750" indent="-285750" algn="just">
              <a:lnSpc>
                <a:spcPct val="150000"/>
              </a:lnSpc>
              <a:buFont typeface="Wingdings" panose="05000000000000000000" pitchFamily="2" charset="2"/>
              <a:buChar char="§"/>
            </a:pPr>
            <a:endParaRPr lang="it-IT" sz="1500" b="1" u="sng" dirty="0"/>
          </a:p>
          <a:p>
            <a:pPr marL="285750" indent="-285750" algn="just">
              <a:lnSpc>
                <a:spcPct val="150000"/>
              </a:lnSpc>
              <a:buFont typeface="Wingdings" panose="05000000000000000000" pitchFamily="2" charset="2"/>
              <a:buChar char="§"/>
            </a:pPr>
            <a:r>
              <a:rPr lang="it-IT" sz="1500" dirty="0"/>
              <a:t>Permane un dubbio su quelle indennità di reperibilità che </a:t>
            </a:r>
            <a:r>
              <a:rPr lang="it-IT" sz="1500" dirty="0" err="1"/>
              <a:t>benchè</a:t>
            </a:r>
            <a:r>
              <a:rPr lang="it-IT" sz="1500" dirty="0"/>
              <a:t> connesse a prestazioni disciplinate dal CCNL trovano piena regolamentazione negli accordi aziendali. Infatti, da un lato, si potrebbe propendere per la applicazione della agevolazione in virtù della previsione del CCNL cui il contratto integrativo ha dato «mera» attuazione. Dall’altro la interpretazione letterale della norma (e della </a:t>
            </a:r>
            <a:r>
              <a:rPr lang="it-IT" sz="1500" dirty="0" err="1"/>
              <a:t>AdE</a:t>
            </a:r>
            <a:r>
              <a:rPr lang="it-IT" sz="1500" dirty="0"/>
              <a:t>) porterebbe ad escludere l’agevolazione</a:t>
            </a:r>
          </a:p>
        </p:txBody>
      </p:sp>
    </p:spTree>
    <p:extLst>
      <p:ext uri="{BB962C8B-B14F-4D97-AF65-F5344CB8AC3E}">
        <p14:creationId xmlns:p14="http://schemas.microsoft.com/office/powerpoint/2010/main" val="20365918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4113A4-CFF4-66BF-5C4B-1EA1B4DA09F7}"/>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138A5A77-E9EB-CEB2-CFF7-93B63F795518}"/>
              </a:ext>
            </a:extLst>
          </p:cNvPr>
          <p:cNvSpPr txBox="1">
            <a:spLocks/>
          </p:cNvSpPr>
          <p:nvPr/>
        </p:nvSpPr>
        <p:spPr bwMode="auto">
          <a:xfrm>
            <a:off x="630720" y="296128"/>
            <a:ext cx="846043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altLang="it-IT" sz="1800" b="1" i="1" u="none" strike="noStrike" kern="1200" cap="none" spc="0" normalizeH="0" baseline="0" noProof="0" dirty="0">
                <a:ln>
                  <a:noFill/>
                </a:ln>
                <a:solidFill>
                  <a:prstClr val="black"/>
                </a:solidFill>
                <a:effectLst/>
                <a:uLnTx/>
                <a:uFillTx/>
                <a:latin typeface="Georgia"/>
                <a:ea typeface="+mn-ea"/>
                <a:cs typeface="+mn-cs"/>
              </a:rPr>
              <a:t>Regime impatriati – Risposta n. 76/2026</a:t>
            </a:r>
          </a:p>
        </p:txBody>
      </p:sp>
      <p:sp>
        <p:nvSpPr>
          <p:cNvPr id="14" name="Segnaposto numero diapositiva 16">
            <a:extLst>
              <a:ext uri="{FF2B5EF4-FFF2-40B4-BE49-F238E27FC236}">
                <a16:creationId xmlns:a16="http://schemas.microsoft.com/office/drawing/2014/main" id="{5BB6B890-6E0A-2255-FF3C-EAA48588B524}"/>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8EEC54D2-EF51-49EB-A22A-17E3C69FBAD8}" type="slidenum">
              <a:rPr kumimoji="0" lang="it-IT" sz="900" b="0" i="0" u="none" strike="noStrike" kern="1200" cap="none" spc="0" normalizeH="0" baseline="0" noProof="0" smtClean="0">
                <a:ln>
                  <a:noFill/>
                </a:ln>
                <a:solidFill>
                  <a:srgbClr val="1BA2A7"/>
                </a:solidFill>
                <a:effectLst/>
                <a:uLnTx/>
                <a:uFillTx/>
                <a:latin typeface="Tw Cen MT" panose="020B0602020104020603" pitchFamily="34"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16</a:t>
            </a:fld>
            <a:endParaRPr kumimoji="0" lang="it-IT" sz="900" b="0" i="0" u="none" strike="noStrike" kern="1200" cap="none" spc="0" normalizeH="0" baseline="0" noProof="0" dirty="0">
              <a:ln>
                <a:noFill/>
              </a:ln>
              <a:solidFill>
                <a:srgbClr val="1BA2A7"/>
              </a:solidFill>
              <a:effectLst/>
              <a:uLnTx/>
              <a:uFillTx/>
              <a:latin typeface="Tw Cen MT" panose="020B0602020104020603" pitchFamily="34" charset="0"/>
              <a:ea typeface="+mn-ea"/>
              <a:cs typeface="+mn-cs"/>
            </a:endParaRPr>
          </a:p>
        </p:txBody>
      </p:sp>
      <p:cxnSp>
        <p:nvCxnSpPr>
          <p:cNvPr id="15" name="Connettore 1 15">
            <a:extLst>
              <a:ext uri="{FF2B5EF4-FFF2-40B4-BE49-F238E27FC236}">
                <a16:creationId xmlns:a16="http://schemas.microsoft.com/office/drawing/2014/main" id="{1FA41348-C165-8AB9-AB83-447BF172FE4F}"/>
              </a:ext>
            </a:extLst>
          </p:cNvPr>
          <p:cNvCxnSpPr>
            <a:cxnSpLocks/>
          </p:cNvCxnSpPr>
          <p:nvPr/>
        </p:nvCxnSpPr>
        <p:spPr>
          <a:xfrm>
            <a:off x="973408" y="1023474"/>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6" name="CasellaDiTesto 5">
            <a:extLst>
              <a:ext uri="{FF2B5EF4-FFF2-40B4-BE49-F238E27FC236}">
                <a16:creationId xmlns:a16="http://schemas.microsoft.com/office/drawing/2014/main" id="{D74FAB53-BB8E-0D0B-73F9-4331F34B6749}"/>
              </a:ext>
            </a:extLst>
          </p:cNvPr>
          <p:cNvSpPr txBox="1"/>
          <p:nvPr/>
        </p:nvSpPr>
        <p:spPr>
          <a:xfrm>
            <a:off x="973408" y="1606738"/>
            <a:ext cx="7775056" cy="338554"/>
          </a:xfrm>
          <a:prstGeom prst="rect">
            <a:avLst/>
          </a:prstGeom>
          <a:ln>
            <a:noFill/>
          </a:ln>
        </p:spPr>
        <p:style>
          <a:lnRef idx="2">
            <a:schemeClr val="dk1"/>
          </a:lnRef>
          <a:fillRef idx="1">
            <a:schemeClr val="lt1"/>
          </a:fillRef>
          <a:effectRef idx="0">
            <a:schemeClr val="dk1"/>
          </a:effectRef>
          <a:fontRef idx="minor">
            <a:schemeClr val="dk1"/>
          </a:fontRef>
        </p:style>
        <p:txBody>
          <a:bodyPr wrap="square">
            <a:spAutoFit/>
          </a:bodyPr>
          <a:lstStyle/>
          <a:p>
            <a:pPr algn="just"/>
            <a:endParaRPr lang="it-IT" sz="1600" dirty="0"/>
          </a:p>
        </p:txBody>
      </p:sp>
      <p:sp>
        <p:nvSpPr>
          <p:cNvPr id="5" name="CasellaDiTesto 4">
            <a:extLst>
              <a:ext uri="{FF2B5EF4-FFF2-40B4-BE49-F238E27FC236}">
                <a16:creationId xmlns:a16="http://schemas.microsoft.com/office/drawing/2014/main" id="{9B9747F1-A7D7-2CE3-2F7F-BD095C7E37F0}"/>
              </a:ext>
            </a:extLst>
          </p:cNvPr>
          <p:cNvSpPr txBox="1"/>
          <p:nvPr/>
        </p:nvSpPr>
        <p:spPr>
          <a:xfrm>
            <a:off x="973408" y="1650802"/>
            <a:ext cx="7775056" cy="2585323"/>
          </a:xfrm>
          <a:prstGeom prst="rect">
            <a:avLst/>
          </a:prstGeom>
          <a:noFill/>
        </p:spPr>
        <p:txBody>
          <a:bodyPr wrap="square" rtlCol="0">
            <a:spAutoFit/>
          </a:bodyPr>
          <a:lstStyle/>
          <a:p>
            <a:pPr lvl="0" algn="ctr">
              <a:spcBef>
                <a:spcPct val="0"/>
              </a:spcBef>
              <a:defRPr/>
            </a:pPr>
            <a:r>
              <a:rPr lang="it-IT" altLang="it-IT" b="1" i="1" dirty="0">
                <a:solidFill>
                  <a:prstClr val="black"/>
                </a:solidFill>
              </a:rPr>
              <a:t>Fattispecie:</a:t>
            </a:r>
          </a:p>
          <a:p>
            <a:pPr lvl="0" algn="just">
              <a:spcBef>
                <a:spcPct val="0"/>
              </a:spcBef>
              <a:defRPr/>
            </a:pPr>
            <a:endParaRPr lang="it-IT" altLang="it-IT" sz="1600" b="1" i="1" dirty="0">
              <a:solidFill>
                <a:prstClr val="black"/>
              </a:solidFill>
            </a:endParaRPr>
          </a:p>
          <a:p>
            <a:pPr marL="285750" lvl="0" indent="-285750" algn="just">
              <a:spcBef>
                <a:spcPct val="0"/>
              </a:spcBef>
              <a:buFontTx/>
              <a:buChar char="-"/>
              <a:defRPr/>
            </a:pPr>
            <a:r>
              <a:rPr lang="it-IT" altLang="it-IT" sz="1600" dirty="0">
                <a:solidFill>
                  <a:prstClr val="black"/>
                </a:solidFill>
              </a:rPr>
              <a:t>Trasferimento della residenza fiscale in Italia dal 2023, nello specifico in puglia;</a:t>
            </a:r>
          </a:p>
          <a:p>
            <a:pPr marL="285750" lvl="0" indent="-285750" algn="just">
              <a:spcBef>
                <a:spcPct val="0"/>
              </a:spcBef>
              <a:buFontTx/>
              <a:buChar char="-"/>
              <a:defRPr/>
            </a:pPr>
            <a:endParaRPr lang="it-IT" altLang="it-IT" sz="1600" dirty="0">
              <a:solidFill>
                <a:prstClr val="black"/>
              </a:solidFill>
            </a:endParaRPr>
          </a:p>
          <a:p>
            <a:pPr marL="285750" lvl="0" indent="-285750" algn="just">
              <a:spcBef>
                <a:spcPct val="0"/>
              </a:spcBef>
              <a:buFontTx/>
              <a:buChar char="-"/>
              <a:defRPr/>
            </a:pPr>
            <a:r>
              <a:rPr lang="it-IT" altLang="it-IT" sz="1600" dirty="0">
                <a:solidFill>
                  <a:prstClr val="black"/>
                </a:solidFill>
              </a:rPr>
              <a:t>Abbattimento dell’imponibile IRPEF nella misura del 90% (tassazione del 10% del reddito prodotto) per il periodo di imposta 2023;</a:t>
            </a:r>
          </a:p>
          <a:p>
            <a:pPr lvl="0" algn="just">
              <a:spcBef>
                <a:spcPct val="0"/>
              </a:spcBef>
              <a:defRPr/>
            </a:pPr>
            <a:endParaRPr lang="it-IT" altLang="it-IT" sz="1600" dirty="0">
              <a:solidFill>
                <a:prstClr val="black"/>
              </a:solidFill>
            </a:endParaRPr>
          </a:p>
          <a:p>
            <a:pPr marL="285750" lvl="0" indent="-285750" algn="just">
              <a:spcBef>
                <a:spcPct val="0"/>
              </a:spcBef>
              <a:buFontTx/>
              <a:buChar char="-"/>
              <a:defRPr/>
            </a:pPr>
            <a:r>
              <a:rPr lang="it-IT" altLang="it-IT" sz="1600" dirty="0">
                <a:solidFill>
                  <a:prstClr val="black"/>
                </a:solidFill>
              </a:rPr>
              <a:t>Nel mese di gennaio 2024 ha iniziato un nuovo rapporto di lavoro dipendente presso un’azienda con sede a ROMA e successivamente, nel mese di aprile 2025 ha trasferito la residenza anagrafica nel Comune di Roma, Regione Lazio.</a:t>
            </a:r>
          </a:p>
        </p:txBody>
      </p:sp>
    </p:spTree>
    <p:extLst>
      <p:ext uri="{BB962C8B-B14F-4D97-AF65-F5344CB8AC3E}">
        <p14:creationId xmlns:p14="http://schemas.microsoft.com/office/powerpoint/2010/main" val="12485373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2FD98D-0709-FC14-540F-5664A2B1B990}"/>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40F0A53B-419A-4524-0452-B29332B40A5D}"/>
              </a:ext>
            </a:extLst>
          </p:cNvPr>
          <p:cNvSpPr txBox="1">
            <a:spLocks/>
          </p:cNvSpPr>
          <p:nvPr/>
        </p:nvSpPr>
        <p:spPr bwMode="auto">
          <a:xfrm>
            <a:off x="630720" y="296128"/>
            <a:ext cx="846043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altLang="it-IT" sz="1800" b="1" i="1" u="none" strike="noStrike" kern="1200" cap="none" spc="0" normalizeH="0" baseline="0" noProof="0" dirty="0">
                <a:ln>
                  <a:noFill/>
                </a:ln>
                <a:solidFill>
                  <a:prstClr val="black"/>
                </a:solidFill>
                <a:effectLst/>
                <a:uLnTx/>
                <a:uFillTx/>
                <a:latin typeface="Georgia"/>
                <a:ea typeface="+mn-ea"/>
                <a:cs typeface="+mn-cs"/>
              </a:rPr>
              <a:t>Regime impatriati – Risposta n. 76/2026</a:t>
            </a:r>
          </a:p>
        </p:txBody>
      </p:sp>
      <p:sp>
        <p:nvSpPr>
          <p:cNvPr id="14" name="Segnaposto numero diapositiva 16">
            <a:extLst>
              <a:ext uri="{FF2B5EF4-FFF2-40B4-BE49-F238E27FC236}">
                <a16:creationId xmlns:a16="http://schemas.microsoft.com/office/drawing/2014/main" id="{71D6464D-3E80-0283-7761-F8C84FBA55D8}"/>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8EEC54D2-EF51-49EB-A22A-17E3C69FBAD8}" type="slidenum">
              <a:rPr kumimoji="0" lang="it-IT" sz="900" b="0" i="0" u="none" strike="noStrike" kern="1200" cap="none" spc="0" normalizeH="0" baseline="0" noProof="0" smtClean="0">
                <a:ln>
                  <a:noFill/>
                </a:ln>
                <a:solidFill>
                  <a:srgbClr val="1BA2A7"/>
                </a:solidFill>
                <a:effectLst/>
                <a:uLnTx/>
                <a:uFillTx/>
                <a:latin typeface="Tw Cen MT" panose="020B0602020104020603" pitchFamily="34"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17</a:t>
            </a:fld>
            <a:endParaRPr kumimoji="0" lang="it-IT" sz="900" b="0" i="0" u="none" strike="noStrike" kern="1200" cap="none" spc="0" normalizeH="0" baseline="0" noProof="0" dirty="0">
              <a:ln>
                <a:noFill/>
              </a:ln>
              <a:solidFill>
                <a:srgbClr val="1BA2A7"/>
              </a:solidFill>
              <a:effectLst/>
              <a:uLnTx/>
              <a:uFillTx/>
              <a:latin typeface="Tw Cen MT" panose="020B0602020104020603" pitchFamily="34" charset="0"/>
              <a:ea typeface="+mn-ea"/>
              <a:cs typeface="+mn-cs"/>
            </a:endParaRPr>
          </a:p>
        </p:txBody>
      </p:sp>
      <p:cxnSp>
        <p:nvCxnSpPr>
          <p:cNvPr id="15" name="Connettore 1 15">
            <a:extLst>
              <a:ext uri="{FF2B5EF4-FFF2-40B4-BE49-F238E27FC236}">
                <a16:creationId xmlns:a16="http://schemas.microsoft.com/office/drawing/2014/main" id="{73B68808-31CD-C159-54B3-1AAB0753BD8F}"/>
              </a:ext>
            </a:extLst>
          </p:cNvPr>
          <p:cNvCxnSpPr>
            <a:cxnSpLocks/>
          </p:cNvCxnSpPr>
          <p:nvPr/>
        </p:nvCxnSpPr>
        <p:spPr>
          <a:xfrm>
            <a:off x="973408" y="1023474"/>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6" name="CasellaDiTesto 5">
            <a:extLst>
              <a:ext uri="{FF2B5EF4-FFF2-40B4-BE49-F238E27FC236}">
                <a16:creationId xmlns:a16="http://schemas.microsoft.com/office/drawing/2014/main" id="{97CA4EF9-D576-DD55-97E5-5BF95A28C5C5}"/>
              </a:ext>
            </a:extLst>
          </p:cNvPr>
          <p:cNvSpPr txBox="1"/>
          <p:nvPr/>
        </p:nvSpPr>
        <p:spPr>
          <a:xfrm>
            <a:off x="973408" y="1606738"/>
            <a:ext cx="7775056" cy="338554"/>
          </a:xfrm>
          <a:prstGeom prst="rect">
            <a:avLst/>
          </a:prstGeom>
          <a:ln>
            <a:noFill/>
          </a:ln>
        </p:spPr>
        <p:style>
          <a:lnRef idx="2">
            <a:schemeClr val="dk1"/>
          </a:lnRef>
          <a:fillRef idx="1">
            <a:schemeClr val="lt1"/>
          </a:fillRef>
          <a:effectRef idx="0">
            <a:schemeClr val="dk1"/>
          </a:effectRef>
          <a:fontRef idx="minor">
            <a:schemeClr val="dk1"/>
          </a:fontRef>
        </p:style>
        <p:txBody>
          <a:bodyPr wrap="square">
            <a:spAutoFit/>
          </a:bodyPr>
          <a:lstStyle/>
          <a:p>
            <a:pPr algn="just"/>
            <a:endParaRPr lang="it-IT" sz="1600" dirty="0"/>
          </a:p>
        </p:txBody>
      </p:sp>
      <p:sp>
        <p:nvSpPr>
          <p:cNvPr id="3" name="Titolo 1">
            <a:extLst>
              <a:ext uri="{FF2B5EF4-FFF2-40B4-BE49-F238E27FC236}">
                <a16:creationId xmlns:a16="http://schemas.microsoft.com/office/drawing/2014/main" id="{F0211D7B-26F6-05B6-91B5-E4E59D129C5A}"/>
              </a:ext>
            </a:extLst>
          </p:cNvPr>
          <p:cNvSpPr txBox="1">
            <a:spLocks/>
          </p:cNvSpPr>
          <p:nvPr/>
        </p:nvSpPr>
        <p:spPr bwMode="auto">
          <a:xfrm>
            <a:off x="954822" y="1340768"/>
            <a:ext cx="7917260" cy="4968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R="0" lvl="0" algn="ctr" defTabSz="914400" rtl="0" eaLnBrk="1" fontAlgn="auto" latinLnBrk="0" hangingPunct="1">
              <a:lnSpc>
                <a:spcPct val="100000"/>
              </a:lnSpc>
              <a:spcBef>
                <a:spcPct val="0"/>
              </a:spcBef>
              <a:spcAft>
                <a:spcPts val="0"/>
              </a:spcAft>
              <a:buClrTx/>
              <a:buSzTx/>
              <a:buNone/>
              <a:tabLst/>
              <a:defRPr/>
            </a:pPr>
            <a:r>
              <a:rPr lang="it-IT" altLang="it-IT" sz="1800" b="1" i="1" dirty="0">
                <a:solidFill>
                  <a:prstClr val="black"/>
                </a:solidFill>
                <a:latin typeface="Georgia"/>
              </a:rPr>
              <a:t>Quesiti</a:t>
            </a:r>
          </a:p>
          <a:p>
            <a:pPr marR="0" lvl="0" algn="ctr" defTabSz="914400" rtl="0" eaLnBrk="1" fontAlgn="auto" latinLnBrk="0" hangingPunct="1">
              <a:lnSpc>
                <a:spcPct val="100000"/>
              </a:lnSpc>
              <a:spcBef>
                <a:spcPct val="0"/>
              </a:spcBef>
              <a:spcAft>
                <a:spcPts val="0"/>
              </a:spcAft>
              <a:buClrTx/>
              <a:buSzTx/>
              <a:buNone/>
              <a:tabLst/>
              <a:defRPr/>
            </a:pPr>
            <a:endParaRPr lang="it-IT" altLang="it-IT" sz="1800" b="1" i="1" dirty="0">
              <a:solidFill>
                <a:prstClr val="black"/>
              </a:solidFill>
              <a:latin typeface="Georgia"/>
            </a:endParaRPr>
          </a:p>
          <a:p>
            <a:pPr marL="342900" marR="0" lvl="0" indent="-342900" algn="just" defTabSz="914400" rtl="0" eaLnBrk="1" fontAlgn="auto" latinLnBrk="0" hangingPunct="1">
              <a:lnSpc>
                <a:spcPct val="100000"/>
              </a:lnSpc>
              <a:spcBef>
                <a:spcPct val="0"/>
              </a:spcBef>
              <a:spcAft>
                <a:spcPts val="0"/>
              </a:spcAft>
              <a:buClrTx/>
              <a:buSzTx/>
              <a:buAutoNum type="arabicPeriod"/>
              <a:tabLst/>
              <a:defRPr/>
            </a:pPr>
            <a:r>
              <a:rPr kumimoji="0" lang="it-IT" altLang="it-IT" sz="1600" u="none" strike="noStrike" kern="1200" cap="none" spc="0" normalizeH="0" baseline="0" noProof="0" dirty="0">
                <a:ln>
                  <a:noFill/>
                </a:ln>
                <a:solidFill>
                  <a:prstClr val="black"/>
                </a:solidFill>
                <a:effectLst/>
                <a:uLnTx/>
                <a:uFillTx/>
                <a:latin typeface="Georgia"/>
                <a:ea typeface="+mn-ea"/>
                <a:cs typeface="+mn-cs"/>
              </a:rPr>
              <a:t>Il trasferimento della residenza da una regione del Mezzogiorno (comma 5-bis, art. 16, D. </a:t>
            </a:r>
            <a:r>
              <a:rPr kumimoji="0" lang="it-IT" altLang="it-IT" sz="1600" u="none" strike="noStrike" kern="1200" cap="none" spc="0" normalizeH="0" baseline="0" noProof="0" dirty="0" err="1">
                <a:ln>
                  <a:noFill/>
                </a:ln>
                <a:solidFill>
                  <a:prstClr val="black"/>
                </a:solidFill>
                <a:effectLst/>
                <a:uLnTx/>
                <a:uFillTx/>
                <a:latin typeface="Georgia"/>
                <a:ea typeface="+mn-ea"/>
                <a:cs typeface="+mn-cs"/>
              </a:rPr>
              <a:t>Lgsl</a:t>
            </a:r>
            <a:r>
              <a:rPr kumimoji="0" lang="it-IT" altLang="it-IT" sz="1600" u="none" strike="noStrike" kern="1200" cap="none" spc="0" normalizeH="0" baseline="0" noProof="0" dirty="0">
                <a:ln>
                  <a:noFill/>
                </a:ln>
                <a:solidFill>
                  <a:prstClr val="black"/>
                </a:solidFill>
                <a:effectLst/>
                <a:uLnTx/>
                <a:uFillTx/>
                <a:latin typeface="Georgia"/>
                <a:ea typeface="+mn-ea"/>
                <a:cs typeface="+mn-cs"/>
              </a:rPr>
              <a:t>. 147/2015) ad altra regione non inclusa in tale elenco, durante il quinquennio di fruizione, comporta la perdita definitiva del diritto all’agevolazione maggiorata (tassazione al 10%);</a:t>
            </a:r>
          </a:p>
          <a:p>
            <a:pPr marL="342900" marR="0" lvl="0" indent="-342900" algn="just" defTabSz="914400" rtl="0" eaLnBrk="1" fontAlgn="auto" latinLnBrk="0" hangingPunct="1">
              <a:lnSpc>
                <a:spcPct val="100000"/>
              </a:lnSpc>
              <a:spcBef>
                <a:spcPct val="0"/>
              </a:spcBef>
              <a:spcAft>
                <a:spcPts val="0"/>
              </a:spcAft>
              <a:buClrTx/>
              <a:buSzTx/>
              <a:buAutoNum type="arabicPeriod"/>
              <a:tabLst/>
              <a:defRPr/>
            </a:pPr>
            <a:endParaRPr lang="it-IT" altLang="it-IT" sz="1600" i="1" dirty="0">
              <a:solidFill>
                <a:prstClr val="black"/>
              </a:solidFill>
              <a:latin typeface="Georgia"/>
            </a:endParaRPr>
          </a:p>
          <a:p>
            <a:pPr marL="342900" marR="0" lvl="0" indent="-342900" algn="just" defTabSz="914400" rtl="0" eaLnBrk="1" fontAlgn="auto" latinLnBrk="0" hangingPunct="1">
              <a:lnSpc>
                <a:spcPct val="100000"/>
              </a:lnSpc>
              <a:spcBef>
                <a:spcPct val="0"/>
              </a:spcBef>
              <a:spcAft>
                <a:spcPts val="0"/>
              </a:spcAft>
              <a:buClrTx/>
              <a:buSzTx/>
              <a:buAutoNum type="arabicPeriod"/>
              <a:tabLst/>
              <a:defRPr/>
            </a:pPr>
            <a:r>
              <a:rPr lang="it-IT" altLang="it-IT" sz="1600" dirty="0">
                <a:solidFill>
                  <a:prstClr val="black"/>
                </a:solidFill>
                <a:latin typeface="Georgia"/>
              </a:rPr>
              <a:t>Nell’ipotesi di decadenza dal regime in commento se:</a:t>
            </a:r>
          </a:p>
          <a:p>
            <a:pPr marR="0" lvl="0" algn="just" defTabSz="914400" rtl="0" eaLnBrk="1" fontAlgn="auto" latinLnBrk="0" hangingPunct="1">
              <a:lnSpc>
                <a:spcPct val="100000"/>
              </a:lnSpc>
              <a:spcBef>
                <a:spcPct val="0"/>
              </a:spcBef>
              <a:spcAft>
                <a:spcPts val="0"/>
              </a:spcAft>
              <a:buClrTx/>
              <a:buSzTx/>
              <a:buNone/>
              <a:tabLst/>
              <a:defRPr/>
            </a:pPr>
            <a:endParaRPr lang="it-IT" altLang="it-IT" sz="1600" dirty="0">
              <a:solidFill>
                <a:prstClr val="black"/>
              </a:solidFill>
              <a:latin typeface="Georgia"/>
            </a:endParaRPr>
          </a:p>
          <a:p>
            <a:pPr marL="1085850" lvl="1" indent="-342900" algn="just">
              <a:spcBef>
                <a:spcPct val="0"/>
              </a:spcBef>
              <a:spcAft>
                <a:spcPts val="600"/>
              </a:spcAft>
              <a:buFont typeface="+mj-lt"/>
              <a:buAutoNum type="alphaLcParenR"/>
              <a:defRPr/>
            </a:pPr>
            <a:r>
              <a:rPr lang="it-IT" altLang="it-IT" sz="1600" dirty="0">
                <a:solidFill>
                  <a:prstClr val="black"/>
                </a:solidFill>
                <a:latin typeface="Georgia"/>
              </a:rPr>
              <a:t>Può beneficare dell’agevolazione standard al 70%;</a:t>
            </a:r>
          </a:p>
          <a:p>
            <a:pPr marL="1085850" lvl="1" indent="-342900" algn="just">
              <a:spcBef>
                <a:spcPct val="0"/>
              </a:spcBef>
              <a:spcAft>
                <a:spcPts val="600"/>
              </a:spcAft>
              <a:buFont typeface="+mj-lt"/>
              <a:buAutoNum type="alphaLcParenR"/>
              <a:defRPr/>
            </a:pPr>
            <a:r>
              <a:rPr lang="it-IT" altLang="it-IT" sz="1600" dirty="0">
                <a:solidFill>
                  <a:prstClr val="black"/>
                </a:solidFill>
                <a:latin typeface="Georgia"/>
              </a:rPr>
              <a:t>Da quale momento decorre la perdita dell’agevolazione al 90% e l’applicazione al 70%;</a:t>
            </a:r>
          </a:p>
          <a:p>
            <a:pPr marL="1085850" lvl="1" indent="-342900" algn="just">
              <a:spcBef>
                <a:spcPct val="0"/>
              </a:spcBef>
              <a:spcAft>
                <a:spcPts val="600"/>
              </a:spcAft>
              <a:buFont typeface="+mj-lt"/>
              <a:buAutoNum type="alphaLcParenR"/>
              <a:defRPr/>
            </a:pPr>
            <a:r>
              <a:rPr lang="it-IT" altLang="it-IT" sz="1600" dirty="0">
                <a:solidFill>
                  <a:prstClr val="black"/>
                </a:solidFill>
                <a:latin typeface="Georgia"/>
              </a:rPr>
              <a:t>Se la perdita dell’agevolazione al 90% abbia esclusivamente effetti futuri o se comporta la necessità di rideterminare retroattivamente l’imposta dovuta per il periodo d’imposta precedente applicando l’aliquota al 70%;</a:t>
            </a:r>
          </a:p>
          <a:p>
            <a:pPr marL="1085850" lvl="1" indent="-342900" algn="just">
              <a:spcBef>
                <a:spcPct val="0"/>
              </a:spcBef>
              <a:spcAft>
                <a:spcPts val="600"/>
              </a:spcAft>
              <a:buFont typeface="+mj-lt"/>
              <a:buAutoNum type="alphaLcParenR"/>
              <a:defRPr/>
            </a:pPr>
            <a:r>
              <a:rPr lang="it-IT" altLang="it-IT" sz="1600" dirty="0">
                <a:solidFill>
                  <a:prstClr val="black"/>
                </a:solidFill>
                <a:latin typeface="Georgia"/>
              </a:rPr>
              <a:t>Come comportarsi in caso di trasferimento dalla Regione Lazio ad una delle Regioni di cui all’art. 16, comma 5-bis, D. </a:t>
            </a:r>
            <a:r>
              <a:rPr lang="it-IT" altLang="it-IT" sz="1600" dirty="0" err="1">
                <a:solidFill>
                  <a:prstClr val="black"/>
                </a:solidFill>
                <a:latin typeface="Georgia"/>
              </a:rPr>
              <a:t>Lgsl</a:t>
            </a:r>
            <a:r>
              <a:rPr lang="it-IT" altLang="it-IT" sz="1600" dirty="0">
                <a:solidFill>
                  <a:prstClr val="black"/>
                </a:solidFill>
                <a:latin typeface="Georgia"/>
              </a:rPr>
              <a:t>. 147/2015</a:t>
            </a:r>
          </a:p>
        </p:txBody>
      </p:sp>
    </p:spTree>
    <p:extLst>
      <p:ext uri="{BB962C8B-B14F-4D97-AF65-F5344CB8AC3E}">
        <p14:creationId xmlns:p14="http://schemas.microsoft.com/office/powerpoint/2010/main" val="10564690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D79199-B8E3-BD17-8029-2A2920D56E98}"/>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B89EBEE6-3CB4-AA8F-1A0B-87972DF1BE2E}"/>
              </a:ext>
            </a:extLst>
          </p:cNvPr>
          <p:cNvSpPr txBox="1">
            <a:spLocks/>
          </p:cNvSpPr>
          <p:nvPr/>
        </p:nvSpPr>
        <p:spPr bwMode="auto">
          <a:xfrm>
            <a:off x="630720" y="296128"/>
            <a:ext cx="846043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altLang="it-IT" sz="1800" b="1" i="1" u="none" strike="noStrike" kern="1200" cap="none" spc="0" normalizeH="0" baseline="0" noProof="0" dirty="0">
                <a:ln>
                  <a:noFill/>
                </a:ln>
                <a:solidFill>
                  <a:prstClr val="black"/>
                </a:solidFill>
                <a:effectLst/>
                <a:uLnTx/>
                <a:uFillTx/>
                <a:latin typeface="Georgia"/>
                <a:ea typeface="+mn-ea"/>
                <a:cs typeface="+mn-cs"/>
              </a:rPr>
              <a:t>Regime impatriati – Risposta n. 76/2026</a:t>
            </a:r>
          </a:p>
        </p:txBody>
      </p:sp>
      <p:sp>
        <p:nvSpPr>
          <p:cNvPr id="14" name="Segnaposto numero diapositiva 16">
            <a:extLst>
              <a:ext uri="{FF2B5EF4-FFF2-40B4-BE49-F238E27FC236}">
                <a16:creationId xmlns:a16="http://schemas.microsoft.com/office/drawing/2014/main" id="{B3D44F22-F2FB-7ED0-01B6-6101431ED56F}"/>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8EEC54D2-EF51-49EB-A22A-17E3C69FBAD8}" type="slidenum">
              <a:rPr kumimoji="0" lang="it-IT" sz="900" b="0" i="0" u="none" strike="noStrike" kern="1200" cap="none" spc="0" normalizeH="0" baseline="0" noProof="0" smtClean="0">
                <a:ln>
                  <a:noFill/>
                </a:ln>
                <a:solidFill>
                  <a:srgbClr val="1BA2A7"/>
                </a:solidFill>
                <a:effectLst/>
                <a:uLnTx/>
                <a:uFillTx/>
                <a:latin typeface="Tw Cen MT" panose="020B0602020104020603" pitchFamily="34"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18</a:t>
            </a:fld>
            <a:endParaRPr kumimoji="0" lang="it-IT" sz="900" b="0" i="0" u="none" strike="noStrike" kern="1200" cap="none" spc="0" normalizeH="0" baseline="0" noProof="0" dirty="0">
              <a:ln>
                <a:noFill/>
              </a:ln>
              <a:solidFill>
                <a:srgbClr val="1BA2A7"/>
              </a:solidFill>
              <a:effectLst/>
              <a:uLnTx/>
              <a:uFillTx/>
              <a:latin typeface="Tw Cen MT" panose="020B0602020104020603" pitchFamily="34" charset="0"/>
              <a:ea typeface="+mn-ea"/>
              <a:cs typeface="+mn-cs"/>
            </a:endParaRPr>
          </a:p>
        </p:txBody>
      </p:sp>
      <p:cxnSp>
        <p:nvCxnSpPr>
          <p:cNvPr id="15" name="Connettore 1 15">
            <a:extLst>
              <a:ext uri="{FF2B5EF4-FFF2-40B4-BE49-F238E27FC236}">
                <a16:creationId xmlns:a16="http://schemas.microsoft.com/office/drawing/2014/main" id="{D32FC654-EBDB-E376-52CE-5C88C0498D80}"/>
              </a:ext>
            </a:extLst>
          </p:cNvPr>
          <p:cNvCxnSpPr>
            <a:cxnSpLocks/>
          </p:cNvCxnSpPr>
          <p:nvPr/>
        </p:nvCxnSpPr>
        <p:spPr>
          <a:xfrm>
            <a:off x="973408" y="1023474"/>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6" name="CasellaDiTesto 5">
            <a:extLst>
              <a:ext uri="{FF2B5EF4-FFF2-40B4-BE49-F238E27FC236}">
                <a16:creationId xmlns:a16="http://schemas.microsoft.com/office/drawing/2014/main" id="{1D87A3EB-EE44-E8FE-23BB-4C5321DC72FF}"/>
              </a:ext>
            </a:extLst>
          </p:cNvPr>
          <p:cNvSpPr txBox="1"/>
          <p:nvPr/>
        </p:nvSpPr>
        <p:spPr>
          <a:xfrm>
            <a:off x="973408" y="1606738"/>
            <a:ext cx="7775056" cy="338554"/>
          </a:xfrm>
          <a:prstGeom prst="rect">
            <a:avLst/>
          </a:prstGeom>
          <a:ln>
            <a:noFill/>
          </a:ln>
        </p:spPr>
        <p:style>
          <a:lnRef idx="2">
            <a:schemeClr val="dk1"/>
          </a:lnRef>
          <a:fillRef idx="1">
            <a:schemeClr val="lt1"/>
          </a:fillRef>
          <a:effectRef idx="0">
            <a:schemeClr val="dk1"/>
          </a:effectRef>
          <a:fontRef idx="minor">
            <a:schemeClr val="dk1"/>
          </a:fontRef>
        </p:style>
        <p:txBody>
          <a:bodyPr wrap="square">
            <a:spAutoFit/>
          </a:bodyPr>
          <a:lstStyle/>
          <a:p>
            <a:pPr algn="just"/>
            <a:endParaRPr lang="it-IT" sz="1600" dirty="0"/>
          </a:p>
        </p:txBody>
      </p:sp>
      <p:sp>
        <p:nvSpPr>
          <p:cNvPr id="5" name="CasellaDiTesto 4">
            <a:extLst>
              <a:ext uri="{FF2B5EF4-FFF2-40B4-BE49-F238E27FC236}">
                <a16:creationId xmlns:a16="http://schemas.microsoft.com/office/drawing/2014/main" id="{E937393B-121F-99F1-9408-E68116B2DC24}"/>
              </a:ext>
            </a:extLst>
          </p:cNvPr>
          <p:cNvSpPr txBox="1"/>
          <p:nvPr/>
        </p:nvSpPr>
        <p:spPr>
          <a:xfrm>
            <a:off x="902305" y="1179115"/>
            <a:ext cx="7917261" cy="5047536"/>
          </a:xfrm>
          <a:prstGeom prst="rect">
            <a:avLst/>
          </a:prstGeom>
          <a:noFill/>
        </p:spPr>
        <p:txBody>
          <a:bodyPr wrap="square" rtlCol="0">
            <a:spAutoFit/>
          </a:bodyPr>
          <a:lstStyle/>
          <a:p>
            <a:pPr algn="ctr"/>
            <a:r>
              <a:rPr lang="it-IT" sz="1600" b="1" dirty="0"/>
              <a:t>Parere dell’Agenzia delle Entrate</a:t>
            </a:r>
          </a:p>
          <a:p>
            <a:pPr algn="ctr"/>
            <a:endParaRPr lang="it-IT" dirty="0"/>
          </a:p>
          <a:p>
            <a:pPr marL="285750" indent="-285750" algn="just">
              <a:buFontTx/>
              <a:buChar char="-"/>
            </a:pPr>
            <a:r>
              <a:rPr lang="it-IT" sz="1600" dirty="0"/>
              <a:t>Considerata la ratio della norma, finalizzata ad agevolare la permanenza del lavoratore in alcune regioni del Centro Sud Italia, espressamente individuate dal decreto legislativo 147/2015;</a:t>
            </a:r>
          </a:p>
          <a:p>
            <a:pPr algn="just"/>
            <a:endParaRPr lang="it-IT" sz="1600" dirty="0"/>
          </a:p>
          <a:p>
            <a:pPr marL="285750" indent="-285750" algn="just">
              <a:buFontTx/>
              <a:buChar char="-"/>
            </a:pPr>
            <a:r>
              <a:rPr lang="it-IT" sz="1600" dirty="0"/>
              <a:t>La circolare 33/E/2020 chiarisce espressamente che, la permanenza della residenza in una delle Regioni agevolate, debba persistere per tutto il periodo di fruizione dell’agevolazione;</a:t>
            </a:r>
          </a:p>
          <a:p>
            <a:pPr algn="just"/>
            <a:endParaRPr lang="it-IT" sz="1600" dirty="0"/>
          </a:p>
          <a:p>
            <a:pPr marL="285750" indent="-285750" algn="just">
              <a:buFontTx/>
              <a:buChar char="-"/>
            </a:pPr>
            <a:r>
              <a:rPr lang="it-IT" sz="1600" dirty="0"/>
              <a:t>Il trasferimento della residenza, in un’altra regione, diversa da quelle richiamate dalla norma in commento, preclude la possibilità di applicare la detassazione, dei redditi agevolabili nella misura del 90%, fin dal periodo d’imposta di trasferimento in Italia, applicando la detassazione al 70% quindi, a partire dal periodo di imposta 2023.</a:t>
            </a:r>
          </a:p>
          <a:p>
            <a:pPr marL="285750" indent="-285750" algn="just">
              <a:buFontTx/>
              <a:buChar char="-"/>
            </a:pPr>
            <a:endParaRPr lang="it-IT" sz="1600" dirty="0"/>
          </a:p>
          <a:p>
            <a:pPr marL="285750" indent="-285750" algn="just">
              <a:buFontTx/>
              <a:buChar char="-"/>
            </a:pPr>
            <a:r>
              <a:rPr lang="it-IT" sz="1600" dirty="0"/>
              <a:t>Il contribuente dovrà procedere con la presentazione di una dichiarazione integrativa, per il periodo di imposta 2025, versare la maggiore imposta, le sanzioni e gli interessi dovuti (avvalendosi dell’istituto del ravvedimento operoso, sempreché la violazione non sia stata già contestata).</a:t>
            </a:r>
          </a:p>
        </p:txBody>
      </p:sp>
    </p:spTree>
    <p:extLst>
      <p:ext uri="{BB962C8B-B14F-4D97-AF65-F5344CB8AC3E}">
        <p14:creationId xmlns:p14="http://schemas.microsoft.com/office/powerpoint/2010/main" val="8099741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3E806C-8857-0F45-A998-F2BBEDBA1EF8}"/>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297B4DAF-E3F0-E873-BFA7-D4BD88EF0832}"/>
              </a:ext>
            </a:extLst>
          </p:cNvPr>
          <p:cNvSpPr txBox="1">
            <a:spLocks/>
          </p:cNvSpPr>
          <p:nvPr/>
        </p:nvSpPr>
        <p:spPr bwMode="auto">
          <a:xfrm>
            <a:off x="630720" y="296128"/>
            <a:ext cx="846043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altLang="it-IT" sz="1800" b="1" i="1" u="none" strike="noStrike" kern="1200" cap="none" spc="0" normalizeH="0" baseline="0" noProof="0" dirty="0">
                <a:ln>
                  <a:noFill/>
                </a:ln>
                <a:solidFill>
                  <a:prstClr val="black"/>
                </a:solidFill>
                <a:effectLst/>
                <a:uLnTx/>
                <a:uFillTx/>
                <a:latin typeface="Georgia"/>
                <a:ea typeface="+mn-ea"/>
                <a:cs typeface="+mn-cs"/>
              </a:rPr>
              <a:t>Regime impatriati – Risposta n. 82/2026</a:t>
            </a:r>
          </a:p>
        </p:txBody>
      </p:sp>
      <p:sp>
        <p:nvSpPr>
          <p:cNvPr id="14" name="Segnaposto numero diapositiva 16">
            <a:extLst>
              <a:ext uri="{FF2B5EF4-FFF2-40B4-BE49-F238E27FC236}">
                <a16:creationId xmlns:a16="http://schemas.microsoft.com/office/drawing/2014/main" id="{33F301C4-8EB2-C1D3-A086-C41BFFD4E2C5}"/>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8EEC54D2-EF51-49EB-A22A-17E3C69FBAD8}" type="slidenum">
              <a:rPr kumimoji="0" lang="it-IT" sz="900" b="0" i="0" u="none" strike="noStrike" kern="1200" cap="none" spc="0" normalizeH="0" baseline="0" noProof="0" smtClean="0">
                <a:ln>
                  <a:noFill/>
                </a:ln>
                <a:solidFill>
                  <a:srgbClr val="1BA2A7"/>
                </a:solidFill>
                <a:effectLst/>
                <a:uLnTx/>
                <a:uFillTx/>
                <a:latin typeface="Tw Cen MT" panose="020B0602020104020603" pitchFamily="34"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19</a:t>
            </a:fld>
            <a:endParaRPr kumimoji="0" lang="it-IT" sz="900" b="0" i="0" u="none" strike="noStrike" kern="1200" cap="none" spc="0" normalizeH="0" baseline="0" noProof="0" dirty="0">
              <a:ln>
                <a:noFill/>
              </a:ln>
              <a:solidFill>
                <a:srgbClr val="1BA2A7"/>
              </a:solidFill>
              <a:effectLst/>
              <a:uLnTx/>
              <a:uFillTx/>
              <a:latin typeface="Tw Cen MT" panose="020B0602020104020603" pitchFamily="34" charset="0"/>
              <a:ea typeface="+mn-ea"/>
              <a:cs typeface="+mn-cs"/>
            </a:endParaRPr>
          </a:p>
        </p:txBody>
      </p:sp>
      <p:cxnSp>
        <p:nvCxnSpPr>
          <p:cNvPr id="15" name="Connettore 1 15">
            <a:extLst>
              <a:ext uri="{FF2B5EF4-FFF2-40B4-BE49-F238E27FC236}">
                <a16:creationId xmlns:a16="http://schemas.microsoft.com/office/drawing/2014/main" id="{1D88E18C-1373-2C40-0F5F-6C9562F823CA}"/>
              </a:ext>
            </a:extLst>
          </p:cNvPr>
          <p:cNvCxnSpPr>
            <a:cxnSpLocks/>
          </p:cNvCxnSpPr>
          <p:nvPr/>
        </p:nvCxnSpPr>
        <p:spPr>
          <a:xfrm>
            <a:off x="973408" y="1023474"/>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6" name="CasellaDiTesto 5">
            <a:extLst>
              <a:ext uri="{FF2B5EF4-FFF2-40B4-BE49-F238E27FC236}">
                <a16:creationId xmlns:a16="http://schemas.microsoft.com/office/drawing/2014/main" id="{2A201A8F-5F94-0402-1910-D5ED481040E4}"/>
              </a:ext>
            </a:extLst>
          </p:cNvPr>
          <p:cNvSpPr txBox="1"/>
          <p:nvPr/>
        </p:nvSpPr>
        <p:spPr>
          <a:xfrm>
            <a:off x="1163663" y="1641309"/>
            <a:ext cx="7775056" cy="338554"/>
          </a:xfrm>
          <a:prstGeom prst="rect">
            <a:avLst/>
          </a:prstGeom>
          <a:ln>
            <a:noFill/>
          </a:ln>
        </p:spPr>
        <p:style>
          <a:lnRef idx="2">
            <a:schemeClr val="dk1"/>
          </a:lnRef>
          <a:fillRef idx="1">
            <a:schemeClr val="lt1"/>
          </a:fillRef>
          <a:effectRef idx="0">
            <a:schemeClr val="dk1"/>
          </a:effectRef>
          <a:fontRef idx="minor">
            <a:schemeClr val="dk1"/>
          </a:fontRef>
        </p:style>
        <p:txBody>
          <a:bodyPr wrap="square">
            <a:spAutoFit/>
          </a:bodyPr>
          <a:lstStyle/>
          <a:p>
            <a:pPr algn="just"/>
            <a:endParaRPr lang="it-IT" sz="1600" dirty="0"/>
          </a:p>
        </p:txBody>
      </p:sp>
      <p:sp>
        <p:nvSpPr>
          <p:cNvPr id="3" name="Titolo 1">
            <a:extLst>
              <a:ext uri="{FF2B5EF4-FFF2-40B4-BE49-F238E27FC236}">
                <a16:creationId xmlns:a16="http://schemas.microsoft.com/office/drawing/2014/main" id="{E5CFEDC4-A60A-0392-32FD-C09BCFC5EA1D}"/>
              </a:ext>
            </a:extLst>
          </p:cNvPr>
          <p:cNvSpPr txBox="1">
            <a:spLocks/>
          </p:cNvSpPr>
          <p:nvPr/>
        </p:nvSpPr>
        <p:spPr bwMode="auto">
          <a:xfrm>
            <a:off x="1004946" y="4045268"/>
            <a:ext cx="6829118" cy="223224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R="0" lvl="0" algn="just" defTabSz="914400" rtl="0" eaLnBrk="1" fontAlgn="auto" latinLnBrk="0" hangingPunct="1">
              <a:lnSpc>
                <a:spcPct val="100000"/>
              </a:lnSpc>
              <a:spcBef>
                <a:spcPct val="0"/>
              </a:spcBef>
              <a:spcAft>
                <a:spcPts val="0"/>
              </a:spcAft>
              <a:buClrTx/>
              <a:buSzTx/>
              <a:buNone/>
              <a:tabLst/>
              <a:defRPr/>
            </a:pPr>
            <a:endParaRPr lang="it-IT" altLang="it-IT" sz="1800" b="1" i="1" dirty="0">
              <a:solidFill>
                <a:prstClr val="black"/>
              </a:solidFill>
              <a:latin typeface="Georgia"/>
            </a:endParaRPr>
          </a:p>
          <a:p>
            <a:pPr marR="0" lvl="0" algn="ctr" defTabSz="914400" rtl="0" eaLnBrk="1" fontAlgn="auto" latinLnBrk="0" hangingPunct="1">
              <a:lnSpc>
                <a:spcPct val="100000"/>
              </a:lnSpc>
              <a:spcBef>
                <a:spcPct val="0"/>
              </a:spcBef>
              <a:spcAft>
                <a:spcPts val="0"/>
              </a:spcAft>
              <a:buClrTx/>
              <a:buSzTx/>
              <a:buNone/>
              <a:tabLst/>
              <a:defRPr/>
            </a:pPr>
            <a:r>
              <a:rPr lang="it-IT" altLang="it-IT" sz="1600" b="1" i="1" dirty="0">
                <a:solidFill>
                  <a:prstClr val="black"/>
                </a:solidFill>
                <a:latin typeface="Georgia"/>
              </a:rPr>
              <a:t>Quesito:</a:t>
            </a:r>
          </a:p>
          <a:p>
            <a:pPr marR="0" lvl="0" algn="ctr" defTabSz="914400" rtl="0" eaLnBrk="1" fontAlgn="auto" latinLnBrk="0" hangingPunct="1">
              <a:lnSpc>
                <a:spcPct val="100000"/>
              </a:lnSpc>
              <a:spcBef>
                <a:spcPct val="0"/>
              </a:spcBef>
              <a:spcAft>
                <a:spcPts val="0"/>
              </a:spcAft>
              <a:buClrTx/>
              <a:buSzTx/>
              <a:buNone/>
              <a:tabLst/>
              <a:defRPr/>
            </a:pPr>
            <a:endParaRPr lang="it-IT" altLang="it-IT" sz="1600" b="1" i="1" dirty="0">
              <a:solidFill>
                <a:prstClr val="black"/>
              </a:solidFill>
              <a:latin typeface="Georgia"/>
            </a:endParaRPr>
          </a:p>
          <a:p>
            <a:pPr marL="285750" marR="0" lvl="0" indent="-285750" algn="just" defTabSz="914400" rtl="0" eaLnBrk="1" fontAlgn="auto" latinLnBrk="0" hangingPunct="1">
              <a:lnSpc>
                <a:spcPct val="100000"/>
              </a:lnSpc>
              <a:spcBef>
                <a:spcPct val="0"/>
              </a:spcBef>
              <a:spcAft>
                <a:spcPts val="600"/>
              </a:spcAft>
              <a:buClrTx/>
              <a:buSzTx/>
              <a:buFont typeface="Wingdings" panose="05000000000000000000" pitchFamily="2" charset="2"/>
              <a:buChar char="§"/>
              <a:tabLst/>
              <a:defRPr/>
            </a:pPr>
            <a:r>
              <a:rPr lang="it-IT" altLang="it-IT" sz="1600" dirty="0">
                <a:solidFill>
                  <a:prstClr val="black"/>
                </a:solidFill>
                <a:latin typeface="Georgia"/>
              </a:rPr>
              <a:t>la </a:t>
            </a:r>
            <a:r>
              <a:rPr lang="it-IT" altLang="it-IT" sz="1600" b="1" dirty="0">
                <a:solidFill>
                  <a:prstClr val="black"/>
                </a:solidFill>
                <a:latin typeface="Georgia"/>
              </a:rPr>
              <a:t>continuità</a:t>
            </a:r>
            <a:r>
              <a:rPr lang="it-IT" altLang="it-IT" sz="1600" dirty="0">
                <a:solidFill>
                  <a:prstClr val="black"/>
                </a:solidFill>
                <a:latin typeface="Georgia"/>
              </a:rPr>
              <a:t> del rapporto di lavoro con il datore di lavoro estero (non operante in Italia); </a:t>
            </a:r>
          </a:p>
          <a:p>
            <a:pPr marL="285750" marR="0" lvl="0" indent="-285750" algn="just" defTabSz="914400" rtl="0" eaLnBrk="1" fontAlgn="auto" latinLnBrk="0" hangingPunct="1">
              <a:lnSpc>
                <a:spcPct val="100000"/>
              </a:lnSpc>
              <a:spcBef>
                <a:spcPct val="0"/>
              </a:spcBef>
              <a:spcAft>
                <a:spcPts val="600"/>
              </a:spcAft>
              <a:buClrTx/>
              <a:buSzTx/>
              <a:buFont typeface="Wingdings" panose="05000000000000000000" pitchFamily="2" charset="2"/>
              <a:buChar char="§"/>
              <a:tabLst/>
              <a:defRPr/>
            </a:pPr>
            <a:r>
              <a:rPr lang="it-IT" altLang="it-IT" sz="1600" dirty="0">
                <a:solidFill>
                  <a:prstClr val="black"/>
                </a:solidFill>
                <a:latin typeface="Georgia"/>
              </a:rPr>
              <a:t>la circostanza di lavorare da remoto per un’azienda estera, prestando l’attività lavorativa in </a:t>
            </a:r>
            <a:r>
              <a:rPr lang="it-IT" altLang="it-IT" sz="1600" b="1" i="1" dirty="0">
                <a:solidFill>
                  <a:prstClr val="black"/>
                </a:solidFill>
                <a:latin typeface="Georgia"/>
              </a:rPr>
              <a:t>Smart Working </a:t>
            </a:r>
            <a:r>
              <a:rPr lang="it-IT" altLang="it-IT" sz="1600" dirty="0">
                <a:solidFill>
                  <a:prstClr val="black"/>
                </a:solidFill>
                <a:latin typeface="Georgia"/>
              </a:rPr>
              <a:t>in Italia </a:t>
            </a:r>
          </a:p>
          <a:p>
            <a:pPr marR="0" lvl="0" algn="just" defTabSz="914400" rtl="0" eaLnBrk="1" fontAlgn="auto" latinLnBrk="0" hangingPunct="1">
              <a:lnSpc>
                <a:spcPct val="100000"/>
              </a:lnSpc>
              <a:spcBef>
                <a:spcPct val="0"/>
              </a:spcBef>
              <a:spcAft>
                <a:spcPts val="0"/>
              </a:spcAft>
              <a:buClrTx/>
              <a:buSzTx/>
              <a:buNone/>
              <a:tabLst/>
              <a:defRPr/>
            </a:pPr>
            <a:endParaRPr lang="it-IT" altLang="it-IT" sz="1600" dirty="0">
              <a:solidFill>
                <a:prstClr val="black"/>
              </a:solidFill>
              <a:latin typeface="Georgia"/>
            </a:endParaRPr>
          </a:p>
          <a:p>
            <a:pPr marR="0" lvl="0" algn="just" defTabSz="914400" rtl="0" eaLnBrk="1" fontAlgn="auto" latinLnBrk="0" hangingPunct="1">
              <a:lnSpc>
                <a:spcPct val="100000"/>
              </a:lnSpc>
              <a:spcBef>
                <a:spcPct val="0"/>
              </a:spcBef>
              <a:spcAft>
                <a:spcPts val="0"/>
              </a:spcAft>
              <a:buClrTx/>
              <a:buSzTx/>
              <a:buNone/>
              <a:tabLst/>
              <a:defRPr/>
            </a:pPr>
            <a:r>
              <a:rPr lang="it-IT" altLang="it-IT" sz="1600" dirty="0">
                <a:solidFill>
                  <a:prstClr val="black"/>
                </a:solidFill>
                <a:latin typeface="Georgia"/>
              </a:rPr>
              <a:t>Costituiscono cause ostative  per l’accesso al regime in commento?</a:t>
            </a:r>
          </a:p>
          <a:p>
            <a:pPr marL="285750" marR="0" lvl="0" indent="-285750" algn="just" defTabSz="914400" rtl="0" eaLnBrk="1" fontAlgn="auto" latinLnBrk="0" hangingPunct="1">
              <a:lnSpc>
                <a:spcPct val="100000"/>
              </a:lnSpc>
              <a:spcBef>
                <a:spcPct val="0"/>
              </a:spcBef>
              <a:spcAft>
                <a:spcPts val="0"/>
              </a:spcAft>
              <a:buClrTx/>
              <a:buSzTx/>
              <a:buFontTx/>
              <a:buChar char="-"/>
              <a:tabLst/>
              <a:defRPr/>
            </a:pPr>
            <a:endParaRPr kumimoji="0" lang="it-IT" altLang="it-IT" sz="1800" b="1" i="1" u="none" strike="noStrike" kern="1200" cap="none" spc="0" normalizeH="0" baseline="0" noProof="0" dirty="0">
              <a:ln>
                <a:noFill/>
              </a:ln>
              <a:solidFill>
                <a:prstClr val="black"/>
              </a:solidFill>
              <a:effectLst/>
              <a:uLnTx/>
              <a:uFillTx/>
              <a:latin typeface="Georgia"/>
              <a:ea typeface="+mn-ea"/>
              <a:cs typeface="+mn-cs"/>
            </a:endParaRPr>
          </a:p>
          <a:p>
            <a:pPr marL="285750" marR="0" lvl="0" indent="-285750" algn="just" defTabSz="914400" rtl="0" eaLnBrk="1" fontAlgn="auto" latinLnBrk="0" hangingPunct="1">
              <a:lnSpc>
                <a:spcPct val="100000"/>
              </a:lnSpc>
              <a:spcBef>
                <a:spcPct val="0"/>
              </a:spcBef>
              <a:spcAft>
                <a:spcPts val="0"/>
              </a:spcAft>
              <a:buClrTx/>
              <a:buSzTx/>
              <a:buFontTx/>
              <a:buChar char="-"/>
              <a:tabLst/>
              <a:defRPr/>
            </a:pPr>
            <a:endParaRPr kumimoji="0" lang="it-IT" altLang="it-IT" sz="1800" b="1" i="1" u="none" strike="noStrike" kern="1200" cap="none" spc="0" normalizeH="0" baseline="0" noProof="0" dirty="0">
              <a:ln>
                <a:noFill/>
              </a:ln>
              <a:solidFill>
                <a:prstClr val="black"/>
              </a:solidFill>
              <a:effectLst/>
              <a:uLnTx/>
              <a:uFillTx/>
              <a:latin typeface="Georgia"/>
              <a:ea typeface="+mn-ea"/>
              <a:cs typeface="+mn-cs"/>
            </a:endParaRPr>
          </a:p>
        </p:txBody>
      </p:sp>
      <p:sp>
        <p:nvSpPr>
          <p:cNvPr id="5" name="CasellaDiTesto 4">
            <a:extLst>
              <a:ext uri="{FF2B5EF4-FFF2-40B4-BE49-F238E27FC236}">
                <a16:creationId xmlns:a16="http://schemas.microsoft.com/office/drawing/2014/main" id="{BB9E2536-8C61-E1A5-8A60-EDDC808667D6}"/>
              </a:ext>
            </a:extLst>
          </p:cNvPr>
          <p:cNvSpPr txBox="1"/>
          <p:nvPr/>
        </p:nvSpPr>
        <p:spPr>
          <a:xfrm>
            <a:off x="973407" y="1458786"/>
            <a:ext cx="6829117" cy="2385268"/>
          </a:xfrm>
          <a:prstGeom prst="rect">
            <a:avLst/>
          </a:prstGeom>
          <a:noFill/>
          <a:ln>
            <a:solidFill>
              <a:srgbClr val="1BA2A7"/>
            </a:solidFill>
          </a:ln>
        </p:spPr>
        <p:txBody>
          <a:bodyPr wrap="square" rtlCol="0">
            <a:spAutoFit/>
          </a:bodyPr>
          <a:lstStyle/>
          <a:p>
            <a:pPr lvl="0" algn="ctr">
              <a:spcBef>
                <a:spcPct val="0"/>
              </a:spcBef>
              <a:defRPr/>
            </a:pPr>
            <a:r>
              <a:rPr lang="it-IT" altLang="it-IT" b="1" i="1" dirty="0">
                <a:solidFill>
                  <a:prstClr val="black"/>
                </a:solidFill>
              </a:rPr>
              <a:t>Fattispecie:</a:t>
            </a:r>
          </a:p>
          <a:p>
            <a:pPr lvl="0" algn="ctr">
              <a:spcBef>
                <a:spcPct val="0"/>
              </a:spcBef>
              <a:defRPr/>
            </a:pPr>
            <a:endParaRPr lang="it-IT" altLang="it-IT" b="1" i="1" dirty="0">
              <a:solidFill>
                <a:prstClr val="black"/>
              </a:solidFill>
            </a:endParaRPr>
          </a:p>
          <a:p>
            <a:pPr marL="285750" lvl="0" indent="-285750" algn="just">
              <a:spcBef>
                <a:spcPct val="0"/>
              </a:spcBef>
              <a:spcAft>
                <a:spcPts val="600"/>
              </a:spcAft>
              <a:buFont typeface="Wingdings" panose="05000000000000000000" pitchFamily="2" charset="2"/>
              <a:buChar char="§"/>
              <a:defRPr/>
            </a:pPr>
            <a:r>
              <a:rPr lang="it-IT" altLang="it-IT" sz="1600" dirty="0">
                <a:solidFill>
                  <a:prstClr val="black"/>
                </a:solidFill>
              </a:rPr>
              <a:t>Soggetto fiscalmente residente in Finlandia;</a:t>
            </a:r>
          </a:p>
          <a:p>
            <a:pPr marL="285750" lvl="0" indent="-285750" algn="just">
              <a:spcBef>
                <a:spcPct val="0"/>
              </a:spcBef>
              <a:spcAft>
                <a:spcPts val="600"/>
              </a:spcAft>
              <a:buFont typeface="Wingdings" panose="05000000000000000000" pitchFamily="2" charset="2"/>
              <a:buChar char="§"/>
              <a:defRPr/>
            </a:pPr>
            <a:r>
              <a:rPr lang="it-IT" altLang="it-IT" sz="1600" dirty="0">
                <a:solidFill>
                  <a:prstClr val="black"/>
                </a:solidFill>
              </a:rPr>
              <a:t>Trasferimento della residenza fiscale e anagrafica programmata per il 2026;</a:t>
            </a:r>
          </a:p>
          <a:p>
            <a:pPr marL="285750" lvl="0" indent="-285750" algn="just">
              <a:spcBef>
                <a:spcPct val="0"/>
              </a:spcBef>
              <a:spcAft>
                <a:spcPts val="600"/>
              </a:spcAft>
              <a:buFont typeface="Wingdings" panose="05000000000000000000" pitchFamily="2" charset="2"/>
              <a:buChar char="§"/>
              <a:defRPr/>
            </a:pPr>
            <a:r>
              <a:rPr lang="it-IT" altLang="it-IT" sz="1600" dirty="0">
                <a:solidFill>
                  <a:prstClr val="black"/>
                </a:solidFill>
              </a:rPr>
              <a:t>Dipendente con società finlandese;</a:t>
            </a:r>
          </a:p>
          <a:p>
            <a:pPr marL="285750" lvl="0" indent="-285750" algn="just">
              <a:spcBef>
                <a:spcPct val="0"/>
              </a:spcBef>
              <a:buFont typeface="Wingdings" panose="05000000000000000000" pitchFamily="2" charset="2"/>
              <a:buChar char="§"/>
              <a:defRPr/>
            </a:pPr>
            <a:r>
              <a:rPr lang="it-IT" altLang="it-IT" sz="1600" dirty="0">
                <a:solidFill>
                  <a:prstClr val="black"/>
                </a:solidFill>
              </a:rPr>
              <a:t>Prestazione lavorativa svolta esclusivamente da remoto</a:t>
            </a:r>
          </a:p>
          <a:p>
            <a:endParaRPr lang="it-IT" dirty="0"/>
          </a:p>
        </p:txBody>
      </p:sp>
      <p:pic>
        <p:nvPicPr>
          <p:cNvPr id="8" name="Elemento grafico 7" descr="Punto interrogativo con riempimento a tinta unita">
            <a:extLst>
              <a:ext uri="{FF2B5EF4-FFF2-40B4-BE49-F238E27FC236}">
                <a16:creationId xmlns:a16="http://schemas.microsoft.com/office/drawing/2014/main" id="{A7C81928-29F1-734F-4332-3608A0E4D715}"/>
              </a:ext>
            </a:extLst>
          </p:cNvPr>
          <p:cNvPicPr>
            <a:picLocks noChangeAspect="1"/>
          </p:cNvPicPr>
          <p:nvPr/>
        </p:nvPicPr>
        <p:blipFill>
          <a:blip>
            <a:extLst>
              <a:ext uri="{96DAC541-7B7A-43D3-8B79-37D633B846F1}">
                <asvg:svgBlip xmlns:asvg="http://schemas.microsoft.com/office/drawing/2016/SVG/main" r:embed="rId2"/>
              </a:ext>
            </a:extLst>
          </a:blip>
          <a:stretch>
            <a:fillRect/>
          </a:stretch>
        </p:blipFill>
        <p:spPr>
          <a:xfrm>
            <a:off x="7834064" y="4125348"/>
            <a:ext cx="914400" cy="914400"/>
          </a:xfrm>
          <a:prstGeom prst="rect">
            <a:avLst/>
          </a:prstGeom>
        </p:spPr>
      </p:pic>
      <p:pic>
        <p:nvPicPr>
          <p:cNvPr id="10" name="Elemento grafico 9" descr="Globo terrestre: Africa ed Europa con riempimento a tinta unita">
            <a:extLst>
              <a:ext uri="{FF2B5EF4-FFF2-40B4-BE49-F238E27FC236}">
                <a16:creationId xmlns:a16="http://schemas.microsoft.com/office/drawing/2014/main" id="{064378AE-6A32-E84F-D3F8-C03C4393F997}"/>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7901632" y="1925915"/>
            <a:ext cx="914400" cy="914400"/>
          </a:xfrm>
          <a:prstGeom prst="rect">
            <a:avLst/>
          </a:prstGeom>
        </p:spPr>
      </p:pic>
    </p:spTree>
    <p:extLst>
      <p:ext uri="{BB962C8B-B14F-4D97-AF65-F5344CB8AC3E}">
        <p14:creationId xmlns:p14="http://schemas.microsoft.com/office/powerpoint/2010/main" val="32206283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40EB22E5-E759-DD48-BD39-1C930801A97C}"/>
              </a:ext>
            </a:extLst>
          </p:cNvPr>
          <p:cNvSpPr txBox="1"/>
          <p:nvPr/>
        </p:nvSpPr>
        <p:spPr>
          <a:xfrm>
            <a:off x="899592" y="1340768"/>
            <a:ext cx="7920880" cy="4016484"/>
          </a:xfrm>
          <a:prstGeom prst="rect">
            <a:avLst/>
          </a:prstGeom>
          <a:noFill/>
        </p:spPr>
        <p:txBody>
          <a:bodyPr wrap="square">
            <a:spAutoFit/>
          </a:bodyPr>
          <a:lstStyle/>
          <a:p>
            <a:pPr marL="285750" indent="-285750" algn="just">
              <a:buFont typeface="Wingdings" panose="05000000000000000000" pitchFamily="2" charset="2"/>
              <a:buChar char="q"/>
            </a:pPr>
            <a:endParaRPr lang="it-IT" altLang="it-IT" sz="1500" i="1" dirty="0"/>
          </a:p>
          <a:p>
            <a:pPr algn="just"/>
            <a:endParaRPr lang="it-IT" altLang="it-IT" sz="1500" i="1" dirty="0"/>
          </a:p>
          <a:p>
            <a:pPr marL="285750" indent="-285750" algn="just">
              <a:buFont typeface="Wingdings" panose="05000000000000000000" pitchFamily="2" charset="2"/>
              <a:buChar char="q"/>
            </a:pPr>
            <a:r>
              <a:rPr lang="it-IT" altLang="it-IT" sz="1500" i="1" dirty="0"/>
              <a:t>Imposta sostitutiva sul trattamento accessorio nel settore privato</a:t>
            </a:r>
          </a:p>
          <a:p>
            <a:pPr marL="285750" indent="-285750" algn="just">
              <a:buFont typeface="Wingdings" panose="05000000000000000000" pitchFamily="2" charset="2"/>
              <a:buChar char="q"/>
            </a:pPr>
            <a:endParaRPr lang="it-IT" altLang="it-IT" sz="1500" i="1" dirty="0"/>
          </a:p>
          <a:p>
            <a:pPr marL="285750" indent="-285750" algn="just">
              <a:buFont typeface="Wingdings" panose="05000000000000000000" pitchFamily="2" charset="2"/>
              <a:buChar char="q"/>
            </a:pPr>
            <a:r>
              <a:rPr lang="it-IT" altLang="it-IT" sz="1500" i="1" dirty="0"/>
              <a:t>Imposta sostitutiva su maggiorazioni e indennità per lavoro notturno e festivo</a:t>
            </a:r>
          </a:p>
          <a:p>
            <a:pPr algn="just"/>
            <a:endParaRPr lang="it-IT" altLang="it-IT" sz="1500" i="1" dirty="0">
              <a:solidFill>
                <a:srgbClr val="00B0F0"/>
              </a:solidFill>
            </a:endParaRPr>
          </a:p>
          <a:p>
            <a:pPr marL="285750" marR="0" lvl="0" indent="-285750" algn="just" defTabSz="914400" rtl="0" eaLnBrk="1" fontAlgn="auto" latinLnBrk="0" hangingPunct="1">
              <a:lnSpc>
                <a:spcPct val="100000"/>
              </a:lnSpc>
              <a:spcBef>
                <a:spcPct val="0"/>
              </a:spcBef>
              <a:spcAft>
                <a:spcPts val="0"/>
              </a:spcAft>
              <a:buClrTx/>
              <a:buSzTx/>
              <a:buFont typeface="Wingdings" panose="05000000000000000000" pitchFamily="2" charset="2"/>
              <a:buChar char="q"/>
              <a:tabLst/>
              <a:defRPr/>
            </a:pPr>
            <a:r>
              <a:rPr lang="it-IT" altLang="it-IT" sz="1500" i="1" dirty="0">
                <a:latin typeface="Georgia"/>
              </a:rPr>
              <a:t>Recenti novità in tema di «lavoratori impatriati»</a:t>
            </a:r>
          </a:p>
          <a:p>
            <a:pPr marL="285750" marR="0" lvl="0" indent="-285750" algn="just" defTabSz="914400" rtl="0" eaLnBrk="1" fontAlgn="auto" latinLnBrk="0" hangingPunct="1">
              <a:lnSpc>
                <a:spcPct val="100000"/>
              </a:lnSpc>
              <a:spcBef>
                <a:spcPct val="0"/>
              </a:spcBef>
              <a:spcAft>
                <a:spcPts val="0"/>
              </a:spcAft>
              <a:buClrTx/>
              <a:buSzTx/>
              <a:buFont typeface="Wingdings" panose="05000000000000000000" pitchFamily="2" charset="2"/>
              <a:buChar char="q"/>
              <a:tabLst/>
              <a:defRPr/>
            </a:pPr>
            <a:endParaRPr kumimoji="0" lang="it-IT" altLang="it-IT" sz="1500" b="0" i="1" u="none" strike="noStrike" kern="1200" cap="none" spc="0" normalizeH="0" baseline="0" noProof="0" dirty="0">
              <a:ln>
                <a:noFill/>
              </a:ln>
              <a:solidFill>
                <a:prstClr val="black"/>
              </a:solidFill>
              <a:effectLst/>
              <a:uLnTx/>
              <a:uFillTx/>
              <a:latin typeface="Georgia"/>
              <a:ea typeface="+mn-ea"/>
              <a:cs typeface="+mn-cs"/>
            </a:endParaRPr>
          </a:p>
          <a:p>
            <a:pPr marL="285750" marR="0" lvl="0" indent="-285750" algn="just" defTabSz="914400" rtl="0" eaLnBrk="1" fontAlgn="auto" latinLnBrk="0" hangingPunct="1">
              <a:lnSpc>
                <a:spcPct val="100000"/>
              </a:lnSpc>
              <a:spcBef>
                <a:spcPct val="0"/>
              </a:spcBef>
              <a:spcAft>
                <a:spcPts val="0"/>
              </a:spcAft>
              <a:buClrTx/>
              <a:buSzTx/>
              <a:buFont typeface="Wingdings" panose="05000000000000000000" pitchFamily="2" charset="2"/>
              <a:buChar char="q"/>
              <a:tabLst/>
              <a:defRPr/>
            </a:pPr>
            <a:r>
              <a:rPr lang="it-IT" altLang="it-IT" sz="1500" i="1" dirty="0">
                <a:latin typeface="Georgia"/>
              </a:rPr>
              <a:t>Riforma fiscale – Schema di Decreto Legislativo – Testo Unico delle disposizioni legislative in materia di imposte sui redditi – Reddito da lavoro dipendente</a:t>
            </a:r>
          </a:p>
          <a:p>
            <a:pPr marL="285750" marR="0" lvl="0" indent="-285750" algn="just" defTabSz="914400" rtl="0" eaLnBrk="1" fontAlgn="auto" latinLnBrk="0" hangingPunct="1">
              <a:lnSpc>
                <a:spcPct val="100000"/>
              </a:lnSpc>
              <a:spcBef>
                <a:spcPct val="0"/>
              </a:spcBef>
              <a:spcAft>
                <a:spcPts val="0"/>
              </a:spcAft>
              <a:buClrTx/>
              <a:buSzTx/>
              <a:buFont typeface="Wingdings" panose="05000000000000000000" pitchFamily="2" charset="2"/>
              <a:buChar char="q"/>
              <a:tabLst/>
              <a:defRPr/>
            </a:pPr>
            <a:endParaRPr lang="it-IT" altLang="it-IT" sz="1500" i="1" dirty="0">
              <a:solidFill>
                <a:prstClr val="black"/>
              </a:solidFill>
              <a:latin typeface="Georgia"/>
            </a:endParaRPr>
          </a:p>
          <a:p>
            <a:pPr marL="285750" marR="0" lvl="0" indent="-285750" algn="just" defTabSz="914400" rtl="0" eaLnBrk="1" fontAlgn="auto" latinLnBrk="0" hangingPunct="1">
              <a:lnSpc>
                <a:spcPct val="100000"/>
              </a:lnSpc>
              <a:spcBef>
                <a:spcPct val="0"/>
              </a:spcBef>
              <a:spcAft>
                <a:spcPts val="0"/>
              </a:spcAft>
              <a:buClrTx/>
              <a:buSzTx/>
              <a:buFont typeface="Wingdings" panose="05000000000000000000" pitchFamily="2" charset="2"/>
              <a:buChar char="q"/>
              <a:tabLst/>
              <a:defRPr/>
            </a:pPr>
            <a:r>
              <a:rPr lang="it-IT" altLang="it-IT" sz="1500" i="1" dirty="0">
                <a:solidFill>
                  <a:prstClr val="black"/>
                </a:solidFill>
              </a:rPr>
              <a:t>Novità in tema di previdenza complementare  </a:t>
            </a:r>
          </a:p>
          <a:p>
            <a:pPr marL="285750" marR="0" lvl="0" indent="-285750" algn="just" defTabSz="914400" rtl="0" eaLnBrk="1" fontAlgn="auto" latinLnBrk="0" hangingPunct="1">
              <a:lnSpc>
                <a:spcPct val="100000"/>
              </a:lnSpc>
              <a:spcBef>
                <a:spcPct val="0"/>
              </a:spcBef>
              <a:spcAft>
                <a:spcPts val="0"/>
              </a:spcAft>
              <a:buClrTx/>
              <a:buSzTx/>
              <a:buFont typeface="Wingdings" panose="05000000000000000000" pitchFamily="2" charset="2"/>
              <a:buChar char="q"/>
              <a:tabLst/>
              <a:defRPr/>
            </a:pPr>
            <a:endParaRPr lang="it-IT" altLang="it-IT" sz="1500" i="1" dirty="0">
              <a:solidFill>
                <a:prstClr val="black"/>
              </a:solidFill>
            </a:endParaRPr>
          </a:p>
          <a:p>
            <a:pPr marL="285750" marR="0" lvl="0" indent="-285750" algn="just" defTabSz="914400" rtl="0" eaLnBrk="1" fontAlgn="auto" latinLnBrk="0" hangingPunct="1">
              <a:lnSpc>
                <a:spcPct val="100000"/>
              </a:lnSpc>
              <a:spcBef>
                <a:spcPct val="0"/>
              </a:spcBef>
              <a:spcAft>
                <a:spcPts val="0"/>
              </a:spcAft>
              <a:buClrTx/>
              <a:buSzTx/>
              <a:buFont typeface="Wingdings" panose="05000000000000000000" pitchFamily="2" charset="2"/>
              <a:buChar char="q"/>
              <a:tabLst/>
              <a:defRPr/>
            </a:pPr>
            <a:r>
              <a:rPr lang="it-IT" altLang="it-IT" sz="1500" i="1" dirty="0">
                <a:solidFill>
                  <a:prstClr val="black"/>
                </a:solidFill>
              </a:rPr>
              <a:t>Novità riguardanti la disciplina del Fondo di Tesoreria INPS  </a:t>
            </a:r>
          </a:p>
          <a:p>
            <a:pPr algn="just"/>
            <a:endParaRPr lang="it-IT" sz="1500" i="1" dirty="0"/>
          </a:p>
          <a:p>
            <a:pPr marL="285750" indent="-285750" algn="just">
              <a:buFont typeface="Wingdings" panose="05000000000000000000" pitchFamily="2" charset="2"/>
              <a:buChar char="q"/>
            </a:pPr>
            <a:endParaRPr lang="it-IT" sz="1500" i="1" dirty="0"/>
          </a:p>
          <a:p>
            <a:pPr marL="285750" indent="-285750" algn="just">
              <a:buFont typeface="Wingdings" panose="05000000000000000000" pitchFamily="2" charset="2"/>
              <a:buChar char="q"/>
            </a:pPr>
            <a:endParaRPr lang="it-IT" altLang="it-IT" sz="1500" i="1" dirty="0"/>
          </a:p>
        </p:txBody>
      </p:sp>
      <p:sp>
        <p:nvSpPr>
          <p:cNvPr id="2" name="CasellaDiTesto 1">
            <a:extLst>
              <a:ext uri="{FF2B5EF4-FFF2-40B4-BE49-F238E27FC236}">
                <a16:creationId xmlns:a16="http://schemas.microsoft.com/office/drawing/2014/main" id="{A6F0540D-FB43-DC8D-4576-DB2E2D984082}"/>
              </a:ext>
            </a:extLst>
          </p:cNvPr>
          <p:cNvSpPr txBox="1"/>
          <p:nvPr/>
        </p:nvSpPr>
        <p:spPr>
          <a:xfrm>
            <a:off x="3698776" y="235089"/>
            <a:ext cx="2286000" cy="369332"/>
          </a:xfrm>
          <a:prstGeom prst="rect">
            <a:avLst/>
          </a:prstGeom>
          <a:noFill/>
        </p:spPr>
        <p:txBody>
          <a:bodyPr wrap="square" rtlCol="0">
            <a:spAutoFit/>
          </a:bodyPr>
          <a:lstStyle/>
          <a:p>
            <a:pPr algn="ctr"/>
            <a:r>
              <a:rPr lang="it-IT" b="1" dirty="0">
                <a:solidFill>
                  <a:srgbClr val="1BA2A7"/>
                </a:solidFill>
              </a:rPr>
              <a:t>Principali novità</a:t>
            </a:r>
          </a:p>
        </p:txBody>
      </p:sp>
    </p:spTree>
    <p:extLst>
      <p:ext uri="{BB962C8B-B14F-4D97-AF65-F5344CB8AC3E}">
        <p14:creationId xmlns:p14="http://schemas.microsoft.com/office/powerpoint/2010/main" val="31502761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9C7288-20B3-E13D-2E37-F0DAA7900248}"/>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2243C001-CC79-8A16-0BFC-1E788E66DA31}"/>
              </a:ext>
            </a:extLst>
          </p:cNvPr>
          <p:cNvSpPr txBox="1">
            <a:spLocks/>
          </p:cNvSpPr>
          <p:nvPr/>
        </p:nvSpPr>
        <p:spPr bwMode="auto">
          <a:xfrm>
            <a:off x="630720" y="296128"/>
            <a:ext cx="846043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altLang="it-IT" sz="1800" b="1" i="1" u="none" strike="noStrike" kern="1200" cap="none" spc="0" normalizeH="0" baseline="0" noProof="0" dirty="0">
                <a:ln>
                  <a:noFill/>
                </a:ln>
                <a:solidFill>
                  <a:prstClr val="black"/>
                </a:solidFill>
                <a:effectLst/>
                <a:uLnTx/>
                <a:uFillTx/>
                <a:latin typeface="Georgia"/>
                <a:ea typeface="+mn-ea"/>
                <a:cs typeface="+mn-cs"/>
              </a:rPr>
              <a:t>Regime impatriati – Risposta n. 82/2026</a:t>
            </a:r>
          </a:p>
        </p:txBody>
      </p:sp>
      <p:sp>
        <p:nvSpPr>
          <p:cNvPr id="14" name="Segnaposto numero diapositiva 16">
            <a:extLst>
              <a:ext uri="{FF2B5EF4-FFF2-40B4-BE49-F238E27FC236}">
                <a16:creationId xmlns:a16="http://schemas.microsoft.com/office/drawing/2014/main" id="{736DB98A-2CF5-EE0E-DAB6-A482BECAEE6F}"/>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8EEC54D2-EF51-49EB-A22A-17E3C69FBAD8}" type="slidenum">
              <a:rPr kumimoji="0" lang="it-IT" sz="900" b="0" i="0" u="none" strike="noStrike" kern="1200" cap="none" spc="0" normalizeH="0" baseline="0" noProof="0" smtClean="0">
                <a:ln>
                  <a:noFill/>
                </a:ln>
                <a:solidFill>
                  <a:srgbClr val="1BA2A7"/>
                </a:solidFill>
                <a:effectLst/>
                <a:uLnTx/>
                <a:uFillTx/>
                <a:latin typeface="Tw Cen MT" panose="020B0602020104020603" pitchFamily="34"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20</a:t>
            </a:fld>
            <a:endParaRPr kumimoji="0" lang="it-IT" sz="900" b="0" i="0" u="none" strike="noStrike" kern="1200" cap="none" spc="0" normalizeH="0" baseline="0" noProof="0" dirty="0">
              <a:ln>
                <a:noFill/>
              </a:ln>
              <a:solidFill>
                <a:srgbClr val="1BA2A7"/>
              </a:solidFill>
              <a:effectLst/>
              <a:uLnTx/>
              <a:uFillTx/>
              <a:latin typeface="Tw Cen MT" panose="020B0602020104020603" pitchFamily="34" charset="0"/>
              <a:ea typeface="+mn-ea"/>
              <a:cs typeface="+mn-cs"/>
            </a:endParaRPr>
          </a:p>
        </p:txBody>
      </p:sp>
      <p:cxnSp>
        <p:nvCxnSpPr>
          <p:cNvPr id="15" name="Connettore 1 15">
            <a:extLst>
              <a:ext uri="{FF2B5EF4-FFF2-40B4-BE49-F238E27FC236}">
                <a16:creationId xmlns:a16="http://schemas.microsoft.com/office/drawing/2014/main" id="{9CB45BB7-D098-20A2-EB40-2123F343F93A}"/>
              </a:ext>
            </a:extLst>
          </p:cNvPr>
          <p:cNvCxnSpPr>
            <a:cxnSpLocks/>
          </p:cNvCxnSpPr>
          <p:nvPr/>
        </p:nvCxnSpPr>
        <p:spPr>
          <a:xfrm>
            <a:off x="973408" y="1023474"/>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6" name="CasellaDiTesto 5">
            <a:extLst>
              <a:ext uri="{FF2B5EF4-FFF2-40B4-BE49-F238E27FC236}">
                <a16:creationId xmlns:a16="http://schemas.microsoft.com/office/drawing/2014/main" id="{BB636C26-4944-8657-8353-22F1DA014EC1}"/>
              </a:ext>
            </a:extLst>
          </p:cNvPr>
          <p:cNvSpPr txBox="1"/>
          <p:nvPr/>
        </p:nvSpPr>
        <p:spPr>
          <a:xfrm>
            <a:off x="973408" y="1606738"/>
            <a:ext cx="7775056" cy="338554"/>
          </a:xfrm>
          <a:prstGeom prst="rect">
            <a:avLst/>
          </a:prstGeom>
          <a:ln>
            <a:noFill/>
          </a:ln>
        </p:spPr>
        <p:style>
          <a:lnRef idx="2">
            <a:schemeClr val="dk1"/>
          </a:lnRef>
          <a:fillRef idx="1">
            <a:schemeClr val="lt1"/>
          </a:fillRef>
          <a:effectRef idx="0">
            <a:schemeClr val="dk1"/>
          </a:effectRef>
          <a:fontRef idx="minor">
            <a:schemeClr val="dk1"/>
          </a:fontRef>
        </p:style>
        <p:txBody>
          <a:bodyPr wrap="square">
            <a:spAutoFit/>
          </a:bodyPr>
          <a:lstStyle/>
          <a:p>
            <a:pPr algn="just"/>
            <a:endParaRPr lang="it-IT" sz="1600" dirty="0"/>
          </a:p>
        </p:txBody>
      </p:sp>
      <p:sp>
        <p:nvSpPr>
          <p:cNvPr id="5" name="CasellaDiTesto 4">
            <a:extLst>
              <a:ext uri="{FF2B5EF4-FFF2-40B4-BE49-F238E27FC236}">
                <a16:creationId xmlns:a16="http://schemas.microsoft.com/office/drawing/2014/main" id="{D09890D8-8FC9-DC97-7CE5-7594182F9998}"/>
              </a:ext>
            </a:extLst>
          </p:cNvPr>
          <p:cNvSpPr txBox="1"/>
          <p:nvPr/>
        </p:nvSpPr>
        <p:spPr>
          <a:xfrm>
            <a:off x="827584" y="1262674"/>
            <a:ext cx="6696744" cy="4585871"/>
          </a:xfrm>
          <a:prstGeom prst="rect">
            <a:avLst/>
          </a:prstGeom>
          <a:noFill/>
        </p:spPr>
        <p:txBody>
          <a:bodyPr wrap="square" rtlCol="0">
            <a:spAutoFit/>
          </a:bodyPr>
          <a:lstStyle/>
          <a:p>
            <a:pPr algn="ctr"/>
            <a:r>
              <a:rPr lang="it-IT" b="1" dirty="0"/>
              <a:t>Parere dell’Agenzia delle Entrate</a:t>
            </a:r>
          </a:p>
          <a:p>
            <a:endParaRPr lang="it-IT" dirty="0"/>
          </a:p>
          <a:p>
            <a:pPr algn="ctr"/>
            <a:r>
              <a:rPr lang="it-IT" sz="1600" dirty="0"/>
              <a:t>L’Amministrazione Finanziaria:</a:t>
            </a:r>
          </a:p>
          <a:p>
            <a:pPr algn="ctr"/>
            <a:endParaRPr lang="it-IT" sz="1600" dirty="0"/>
          </a:p>
          <a:p>
            <a:pPr marL="285750" indent="-285750">
              <a:buFontTx/>
              <a:buChar char="-"/>
            </a:pPr>
            <a:r>
              <a:rPr lang="it-IT" sz="1600" b="1" dirty="0"/>
              <a:t>Richiama</a:t>
            </a:r>
            <a:r>
              <a:rPr lang="it-IT" sz="1600" dirty="0"/>
              <a:t> la norma che disciplina il «Nuovo Regime agevolativo a favore dei lavoratori impatriati» (Art. 5  del Decreto Legislativo n. 209 del 2023);</a:t>
            </a:r>
          </a:p>
          <a:p>
            <a:endParaRPr lang="it-IT" sz="1600" dirty="0"/>
          </a:p>
          <a:p>
            <a:endParaRPr lang="it-IT" sz="1600" dirty="0"/>
          </a:p>
          <a:p>
            <a:pPr marL="285750" indent="-285750">
              <a:buFontTx/>
              <a:buChar char="-"/>
            </a:pPr>
            <a:r>
              <a:rPr lang="it-IT" sz="1600" b="1" dirty="0"/>
              <a:t>Richiama </a:t>
            </a:r>
            <a:r>
              <a:rPr lang="it-IT" sz="1600" dirty="0"/>
              <a:t>la Risposta  n. 596 del 2021, dove chiariva che il rientro in Italia di un lavoratore dipendente in </a:t>
            </a:r>
            <a:r>
              <a:rPr lang="it-IT" sz="1600" i="1" dirty="0"/>
              <a:t>Smart Working </a:t>
            </a:r>
            <a:r>
              <a:rPr lang="it-IT" sz="1600" dirty="0"/>
              <a:t>consente di accedere al vecchio regime, anche se il datore è una società estera e che tali chiarimenti sono applicabili anche al nuovo regime;</a:t>
            </a:r>
          </a:p>
          <a:p>
            <a:endParaRPr lang="it-IT" sz="1600" dirty="0"/>
          </a:p>
          <a:p>
            <a:pPr marL="285750" indent="-285750">
              <a:buFontTx/>
              <a:buChar char="-"/>
            </a:pPr>
            <a:endParaRPr lang="it-IT" sz="1600" dirty="0"/>
          </a:p>
          <a:p>
            <a:pPr marL="285750" indent="-285750" algn="just">
              <a:buFontTx/>
              <a:buChar char="-"/>
            </a:pPr>
            <a:r>
              <a:rPr lang="it-IT" sz="1600" b="1" dirty="0"/>
              <a:t>Conferma</a:t>
            </a:r>
            <a:r>
              <a:rPr lang="it-IT" sz="1600" dirty="0"/>
              <a:t> che, l’Istante potrà, al ricorrere di tutti i requisiti previsti dalla normativa di riferimento, fruire del nuovo regime  a decorrere dal periodo di imposta 2026 e per i successivi 4 periodi di imposta.</a:t>
            </a:r>
          </a:p>
        </p:txBody>
      </p:sp>
      <p:pic>
        <p:nvPicPr>
          <p:cNvPr id="4" name="Elemento grafico 3" descr="Documento con riempimento a tinta unita">
            <a:extLst>
              <a:ext uri="{FF2B5EF4-FFF2-40B4-BE49-F238E27FC236}">
                <a16:creationId xmlns:a16="http://schemas.microsoft.com/office/drawing/2014/main" id="{1757B97F-68DD-1A15-1830-9060241DC723}"/>
              </a:ext>
            </a:extLst>
          </p:cNvPr>
          <p:cNvPicPr>
            <a:picLocks noChangeAspect="1"/>
          </p:cNvPicPr>
          <p:nvPr/>
        </p:nvPicPr>
        <p:blipFill>
          <a:blip>
            <a:extLst>
              <a:ext uri="{96DAC541-7B7A-43D3-8B79-37D633B846F1}">
                <asvg:svgBlip xmlns:asvg="http://schemas.microsoft.com/office/drawing/2016/SVG/main" r:embed="rId2"/>
              </a:ext>
            </a:extLst>
          </a:blip>
          <a:stretch>
            <a:fillRect/>
          </a:stretch>
        </p:blipFill>
        <p:spPr>
          <a:xfrm>
            <a:off x="7869290" y="2060848"/>
            <a:ext cx="698646" cy="698646"/>
          </a:xfrm>
          <a:prstGeom prst="rect">
            <a:avLst/>
          </a:prstGeom>
        </p:spPr>
      </p:pic>
      <p:pic>
        <p:nvPicPr>
          <p:cNvPr id="7" name="Elemento grafico 6" descr="Documento con riempimento a tinta unita">
            <a:extLst>
              <a:ext uri="{FF2B5EF4-FFF2-40B4-BE49-F238E27FC236}">
                <a16:creationId xmlns:a16="http://schemas.microsoft.com/office/drawing/2014/main" id="{42DB85E7-C8E7-51EE-0BBA-56D789092026}"/>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7869290" y="3736522"/>
            <a:ext cx="698646" cy="698646"/>
          </a:xfrm>
          <a:prstGeom prst="rect">
            <a:avLst/>
          </a:prstGeom>
        </p:spPr>
      </p:pic>
      <p:pic>
        <p:nvPicPr>
          <p:cNvPr id="11" name="Elemento grafico 10" descr="Badge Segno di spunta con riempimento a tinta unita">
            <a:extLst>
              <a:ext uri="{FF2B5EF4-FFF2-40B4-BE49-F238E27FC236}">
                <a16:creationId xmlns:a16="http://schemas.microsoft.com/office/drawing/2014/main" id="{543F1D74-05AE-1FFC-796A-5C335FF93A8A}"/>
              </a:ext>
            </a:extLst>
          </p:cNvPr>
          <p:cNvPicPr>
            <a:picLocks noChangeAspect="1"/>
          </p:cNvPicPr>
          <p:nvPr/>
        </p:nvPicPr>
        <p:blipFill>
          <a:blip>
            <a:extLst>
              <a:ext uri="{96DAC541-7B7A-43D3-8B79-37D633B846F1}">
                <asvg:svgBlip xmlns:asvg="http://schemas.microsoft.com/office/drawing/2016/SVG/main" r:embed="rId4"/>
              </a:ext>
            </a:extLst>
          </a:blip>
          <a:stretch>
            <a:fillRect/>
          </a:stretch>
        </p:blipFill>
        <p:spPr>
          <a:xfrm>
            <a:off x="7719009" y="4900047"/>
            <a:ext cx="914400" cy="914400"/>
          </a:xfrm>
          <a:prstGeom prst="rect">
            <a:avLst/>
          </a:prstGeom>
        </p:spPr>
      </p:pic>
    </p:spTree>
    <p:extLst>
      <p:ext uri="{BB962C8B-B14F-4D97-AF65-F5344CB8AC3E}">
        <p14:creationId xmlns:p14="http://schemas.microsoft.com/office/powerpoint/2010/main" val="5978322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BBAE18-11F1-A3F8-CC23-5567A286F127}"/>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D4816963-891F-2FAE-1980-4982D4A8DBBA}"/>
              </a:ext>
            </a:extLst>
          </p:cNvPr>
          <p:cNvSpPr txBox="1">
            <a:spLocks/>
          </p:cNvSpPr>
          <p:nvPr/>
        </p:nvSpPr>
        <p:spPr bwMode="auto">
          <a:xfrm>
            <a:off x="677505" y="335591"/>
            <a:ext cx="846043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it-IT" altLang="it-IT" sz="1800" b="1" i="1" dirty="0">
                <a:latin typeface="+mn-lt"/>
              </a:rPr>
              <a:t>Modifiche alla previdenza complementare  </a:t>
            </a:r>
          </a:p>
          <a:p>
            <a:pPr algn="ctr" eaLnBrk="1" hangingPunct="1">
              <a:spcBef>
                <a:spcPct val="0"/>
              </a:spcBef>
              <a:buFontTx/>
              <a:buNone/>
            </a:pPr>
            <a:endParaRPr lang="it-IT" altLang="it-IT" sz="1800" b="1" i="1" dirty="0">
              <a:latin typeface="+mn-lt"/>
            </a:endParaRPr>
          </a:p>
        </p:txBody>
      </p:sp>
      <p:sp>
        <p:nvSpPr>
          <p:cNvPr id="14" name="Segnaposto numero diapositiva 16">
            <a:extLst>
              <a:ext uri="{FF2B5EF4-FFF2-40B4-BE49-F238E27FC236}">
                <a16:creationId xmlns:a16="http://schemas.microsoft.com/office/drawing/2014/main" id="{880B9945-F7E9-8314-89B9-A91D741C755B}"/>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8EEC54D2-EF51-49EB-A22A-17E3C69FBAD8}" type="slidenum">
              <a:rPr lang="it-IT" b="0" smtClean="0"/>
              <a:pPr>
                <a:defRPr/>
              </a:pPr>
              <a:t>21</a:t>
            </a:fld>
            <a:endParaRPr lang="it-IT" b="0" dirty="0"/>
          </a:p>
        </p:txBody>
      </p:sp>
      <p:cxnSp>
        <p:nvCxnSpPr>
          <p:cNvPr id="15" name="Connettore 1 15">
            <a:extLst>
              <a:ext uri="{FF2B5EF4-FFF2-40B4-BE49-F238E27FC236}">
                <a16:creationId xmlns:a16="http://schemas.microsoft.com/office/drawing/2014/main" id="{3A4B58E0-8894-73B5-2C80-27B1C143507F}"/>
              </a:ext>
            </a:extLst>
          </p:cNvPr>
          <p:cNvCxnSpPr>
            <a:cxnSpLocks/>
          </p:cNvCxnSpPr>
          <p:nvPr/>
        </p:nvCxnSpPr>
        <p:spPr>
          <a:xfrm>
            <a:off x="973408" y="1023474"/>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5" name="CasellaDiTesto 4">
            <a:extLst>
              <a:ext uri="{FF2B5EF4-FFF2-40B4-BE49-F238E27FC236}">
                <a16:creationId xmlns:a16="http://schemas.microsoft.com/office/drawing/2014/main" id="{F28A637F-F092-464A-3CB6-E48D1EEC1000}"/>
              </a:ext>
            </a:extLst>
          </p:cNvPr>
          <p:cNvSpPr txBox="1"/>
          <p:nvPr/>
        </p:nvSpPr>
        <p:spPr>
          <a:xfrm>
            <a:off x="1046989" y="1337490"/>
            <a:ext cx="7776864" cy="2308324"/>
          </a:xfrm>
          <a:prstGeom prst="rect">
            <a:avLst/>
          </a:prstGeom>
          <a:noFill/>
          <a:ln>
            <a:solidFill>
              <a:srgbClr val="25999D"/>
            </a:solidFill>
          </a:ln>
        </p:spPr>
        <p:txBody>
          <a:bodyPr wrap="square">
            <a:spAutoFit/>
          </a:bodyPr>
          <a:lstStyle/>
          <a:p>
            <a:pPr algn="just"/>
            <a:r>
              <a:rPr lang="it-IT" sz="1600" dirty="0"/>
              <a:t>La contribuzione alla previdenza complementare era (è) deducibile dal reddito complessivo per un importo </a:t>
            </a:r>
            <a:r>
              <a:rPr lang="it-IT" sz="1600" u="sng" dirty="0"/>
              <a:t>fino al 31 dicembre 2025 </a:t>
            </a:r>
            <a:r>
              <a:rPr lang="it-IT" sz="1600" dirty="0"/>
              <a:t>non superiore a </a:t>
            </a:r>
            <a:r>
              <a:rPr lang="it-IT" sz="1600" b="1" dirty="0"/>
              <a:t>5.164,57 euro</a:t>
            </a:r>
            <a:r>
              <a:rPr lang="it-IT" sz="1600" dirty="0"/>
              <a:t>, calcolato tenendo conto, oltre che dei contributi versati direttamente dal lavoratore,  anche delle quote accantonate dal datore di lavoro ai fondi di previdenza e dei contributi relativi ai familiari fiscalmente a carico</a:t>
            </a:r>
          </a:p>
          <a:p>
            <a:pPr algn="just"/>
            <a:endParaRPr lang="it-IT" sz="1600" dirty="0"/>
          </a:p>
          <a:p>
            <a:pPr algn="just"/>
            <a:r>
              <a:rPr lang="it-IT" sz="1600" b="1" dirty="0"/>
              <a:t>La Legge di Bilancio 2026 ha innalzato l’importo annuo deducibile a ad Euro </a:t>
            </a:r>
            <a:r>
              <a:rPr lang="it-IT" sz="1600" b="1" u="sng" dirty="0"/>
              <a:t>5.300,00 dal 1 gennaio 2026</a:t>
            </a:r>
            <a:endParaRPr lang="it-IT" sz="1600" u="sng" dirty="0"/>
          </a:p>
          <a:p>
            <a:pPr algn="just"/>
            <a:endParaRPr lang="it-IT" sz="1600" dirty="0"/>
          </a:p>
        </p:txBody>
      </p:sp>
      <p:sp>
        <p:nvSpPr>
          <p:cNvPr id="2" name="CasellaDiTesto 1">
            <a:extLst>
              <a:ext uri="{FF2B5EF4-FFF2-40B4-BE49-F238E27FC236}">
                <a16:creationId xmlns:a16="http://schemas.microsoft.com/office/drawing/2014/main" id="{AD126D41-051A-3D6C-DAAE-4B16645C44AD}"/>
              </a:ext>
            </a:extLst>
          </p:cNvPr>
          <p:cNvSpPr txBox="1"/>
          <p:nvPr/>
        </p:nvSpPr>
        <p:spPr>
          <a:xfrm>
            <a:off x="1043608" y="4018644"/>
            <a:ext cx="7776864" cy="1815882"/>
          </a:xfrm>
          <a:prstGeom prst="rect">
            <a:avLst/>
          </a:prstGeom>
          <a:noFill/>
          <a:ln>
            <a:solidFill>
              <a:srgbClr val="25999D"/>
            </a:solidFill>
          </a:ln>
        </p:spPr>
        <p:txBody>
          <a:bodyPr wrap="square">
            <a:spAutoFit/>
          </a:bodyPr>
          <a:lstStyle/>
          <a:p>
            <a:pPr algn="just"/>
            <a:r>
              <a:rPr lang="it-IT" sz="1600" dirty="0"/>
              <a:t>Tale innalzamento implica un impatto anche sulla possibilità, per i lavoratori di prima occupazione successiva al 1/1/2007, limitatamente ai primi 5 anni di partecipazione alle forme pensionistiche complementari di dedurre, nei 20 anni successivi al quinto anno di partecipazione a dette forme, dal reddito complessivo i contributi eccedenti il limite di Euro 5.300 pari alla differenze positiva tra l’importo di Euro 25.822,85 ed i contributi effettivamente versati nei primi 5 anni e, comunque per un importo non superiore alla metà del limite annuo.</a:t>
            </a:r>
          </a:p>
        </p:txBody>
      </p:sp>
    </p:spTree>
    <p:extLst>
      <p:ext uri="{BB962C8B-B14F-4D97-AF65-F5344CB8AC3E}">
        <p14:creationId xmlns:p14="http://schemas.microsoft.com/office/powerpoint/2010/main" val="7597673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BB42A1-D743-41B0-E3DA-789224EA8A98}"/>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E398E1D6-FD20-FE71-53D9-ECCA6C7C1E38}"/>
              </a:ext>
            </a:extLst>
          </p:cNvPr>
          <p:cNvSpPr txBox="1">
            <a:spLocks/>
          </p:cNvSpPr>
          <p:nvPr/>
        </p:nvSpPr>
        <p:spPr bwMode="auto">
          <a:xfrm>
            <a:off x="677505" y="335591"/>
            <a:ext cx="846043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None/>
            </a:pPr>
            <a:r>
              <a:rPr lang="it-IT" altLang="it-IT" sz="1800" b="1" i="1" dirty="0">
                <a:latin typeface="+mn-lt"/>
              </a:rPr>
              <a:t>Modifiche alla previdenza complementare  </a:t>
            </a:r>
          </a:p>
          <a:p>
            <a:pPr algn="ctr" eaLnBrk="1" hangingPunct="1">
              <a:spcBef>
                <a:spcPct val="0"/>
              </a:spcBef>
              <a:buFontTx/>
              <a:buNone/>
            </a:pPr>
            <a:endParaRPr lang="it-IT" altLang="it-IT" sz="1800" b="1" i="1" dirty="0">
              <a:latin typeface="+mn-lt"/>
            </a:endParaRPr>
          </a:p>
        </p:txBody>
      </p:sp>
      <p:sp>
        <p:nvSpPr>
          <p:cNvPr id="14" name="Segnaposto numero diapositiva 16">
            <a:extLst>
              <a:ext uri="{FF2B5EF4-FFF2-40B4-BE49-F238E27FC236}">
                <a16:creationId xmlns:a16="http://schemas.microsoft.com/office/drawing/2014/main" id="{E553F862-DF69-600C-BE92-D620885B53B9}"/>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8EEC54D2-EF51-49EB-A22A-17E3C69FBAD8}" type="slidenum">
              <a:rPr lang="it-IT" b="0" smtClean="0"/>
              <a:pPr>
                <a:defRPr/>
              </a:pPr>
              <a:t>22</a:t>
            </a:fld>
            <a:endParaRPr lang="it-IT" b="0" dirty="0"/>
          </a:p>
        </p:txBody>
      </p:sp>
      <p:cxnSp>
        <p:nvCxnSpPr>
          <p:cNvPr id="15" name="Connettore 1 15">
            <a:extLst>
              <a:ext uri="{FF2B5EF4-FFF2-40B4-BE49-F238E27FC236}">
                <a16:creationId xmlns:a16="http://schemas.microsoft.com/office/drawing/2014/main" id="{24378E5A-B964-8075-F12F-F91C9F1AABBF}"/>
              </a:ext>
            </a:extLst>
          </p:cNvPr>
          <p:cNvCxnSpPr>
            <a:cxnSpLocks/>
          </p:cNvCxnSpPr>
          <p:nvPr/>
        </p:nvCxnSpPr>
        <p:spPr>
          <a:xfrm>
            <a:off x="973408" y="1023474"/>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2" name="CasellaDiTesto 1">
            <a:extLst>
              <a:ext uri="{FF2B5EF4-FFF2-40B4-BE49-F238E27FC236}">
                <a16:creationId xmlns:a16="http://schemas.microsoft.com/office/drawing/2014/main" id="{104E17A7-FBDE-F004-110C-E254A19F7A00}"/>
              </a:ext>
            </a:extLst>
          </p:cNvPr>
          <p:cNvSpPr txBox="1"/>
          <p:nvPr/>
        </p:nvSpPr>
        <p:spPr>
          <a:xfrm>
            <a:off x="1079104" y="1916832"/>
            <a:ext cx="7776864" cy="2554545"/>
          </a:xfrm>
          <a:prstGeom prst="rect">
            <a:avLst/>
          </a:prstGeom>
          <a:noFill/>
          <a:ln>
            <a:solidFill>
              <a:srgbClr val="25999D"/>
            </a:solidFill>
          </a:ln>
        </p:spPr>
        <p:txBody>
          <a:bodyPr wrap="square">
            <a:spAutoFit/>
          </a:bodyPr>
          <a:lstStyle/>
          <a:p>
            <a:pPr algn="just"/>
            <a:r>
              <a:rPr lang="it-IT" sz="1600" b="1" dirty="0"/>
              <a:t>Modifiche in tema di rendita erogata dalle forme di previdenza complementare</a:t>
            </a:r>
          </a:p>
          <a:p>
            <a:pPr algn="just"/>
            <a:endParaRPr lang="it-IT" sz="1600" b="1" dirty="0"/>
          </a:p>
          <a:p>
            <a:pPr algn="just"/>
            <a:r>
              <a:rPr lang="it-IT" sz="1600" dirty="0"/>
              <a:t>A decorrere dal 1 gennaio 2026 la percentuale massima che il lavoratore può chiedere quale erogazione in rendita, non può superare il 60% del montante complessivo della posizione contributiva.</a:t>
            </a:r>
          </a:p>
          <a:p>
            <a:pPr algn="just"/>
            <a:endParaRPr lang="it-IT" sz="1600" dirty="0"/>
          </a:p>
          <a:p>
            <a:pPr algn="just"/>
            <a:r>
              <a:rPr lang="it-IT" sz="1600" dirty="0"/>
              <a:t>Si assiste, quindi, ad un incremento di detta percentuale che passa dal 50% al 60%.</a:t>
            </a:r>
          </a:p>
          <a:p>
            <a:pPr algn="just"/>
            <a:endParaRPr lang="it-IT" sz="1600" dirty="0"/>
          </a:p>
          <a:p>
            <a:pPr algn="just"/>
            <a:endParaRPr lang="it-IT" sz="1600" dirty="0"/>
          </a:p>
        </p:txBody>
      </p:sp>
    </p:spTree>
    <p:extLst>
      <p:ext uri="{BB962C8B-B14F-4D97-AF65-F5344CB8AC3E}">
        <p14:creationId xmlns:p14="http://schemas.microsoft.com/office/powerpoint/2010/main" val="22102788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E2094A-ED8C-9E94-ECAA-FC16E24EB6A2}"/>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25856089-0A1F-2D3A-9714-E1E34C416A0E}"/>
              </a:ext>
            </a:extLst>
          </p:cNvPr>
          <p:cNvSpPr txBox="1">
            <a:spLocks/>
          </p:cNvSpPr>
          <p:nvPr/>
        </p:nvSpPr>
        <p:spPr bwMode="auto">
          <a:xfrm>
            <a:off x="677505" y="335591"/>
            <a:ext cx="846043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lang="it-IT" altLang="it-IT" sz="1800" b="1" i="1" dirty="0">
                <a:solidFill>
                  <a:prstClr val="black"/>
                </a:solidFill>
                <a:latin typeface="Georgia"/>
              </a:rPr>
              <a:t>Modifiche alla disciplina del Fondo di Tesoreria - TFR</a:t>
            </a:r>
            <a:endParaRPr kumimoji="0" lang="it-IT" altLang="it-IT" sz="1800" b="1" i="1" u="none" strike="noStrike" kern="1200" cap="none" spc="0" normalizeH="0" baseline="0" noProof="0" dirty="0">
              <a:ln>
                <a:noFill/>
              </a:ln>
              <a:solidFill>
                <a:prstClr val="black"/>
              </a:solidFill>
              <a:effectLst/>
              <a:uLnTx/>
              <a:uFillTx/>
              <a:latin typeface="Georgia"/>
              <a:ea typeface="+mn-ea"/>
              <a:cs typeface="+mn-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it-IT" altLang="it-IT" sz="1800" b="1" i="1" u="none" strike="noStrike" kern="1200" cap="none" spc="0" normalizeH="0" baseline="0" noProof="0" dirty="0">
              <a:ln>
                <a:noFill/>
              </a:ln>
              <a:solidFill>
                <a:prstClr val="black"/>
              </a:solidFill>
              <a:effectLst/>
              <a:uLnTx/>
              <a:uFillTx/>
              <a:latin typeface="Georgia"/>
              <a:ea typeface="+mn-ea"/>
              <a:cs typeface="+mn-cs"/>
            </a:endParaRPr>
          </a:p>
        </p:txBody>
      </p:sp>
      <p:sp>
        <p:nvSpPr>
          <p:cNvPr id="14" name="Segnaposto numero diapositiva 16">
            <a:extLst>
              <a:ext uri="{FF2B5EF4-FFF2-40B4-BE49-F238E27FC236}">
                <a16:creationId xmlns:a16="http://schemas.microsoft.com/office/drawing/2014/main" id="{74A26B7C-9BBC-9356-2CFD-7C8FC4C41DE9}"/>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8EEC54D2-EF51-49EB-A22A-17E3C69FBAD8}" type="slidenum">
              <a:rPr kumimoji="0" lang="it-IT" sz="900" b="0" i="0" u="none" strike="noStrike" kern="1200" cap="none" spc="0" normalizeH="0" baseline="0" noProof="0" smtClean="0">
                <a:ln>
                  <a:noFill/>
                </a:ln>
                <a:solidFill>
                  <a:srgbClr val="1BA2A7"/>
                </a:solidFill>
                <a:effectLst/>
                <a:uLnTx/>
                <a:uFillTx/>
                <a:latin typeface="Tw Cen MT" panose="020B0602020104020603" pitchFamily="34"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23</a:t>
            </a:fld>
            <a:endParaRPr kumimoji="0" lang="it-IT" sz="900" b="0" i="0" u="none" strike="noStrike" kern="1200" cap="none" spc="0" normalizeH="0" baseline="0" noProof="0" dirty="0">
              <a:ln>
                <a:noFill/>
              </a:ln>
              <a:solidFill>
                <a:srgbClr val="1BA2A7"/>
              </a:solidFill>
              <a:effectLst/>
              <a:uLnTx/>
              <a:uFillTx/>
              <a:latin typeface="Tw Cen MT" panose="020B0602020104020603" pitchFamily="34" charset="0"/>
              <a:ea typeface="+mn-ea"/>
              <a:cs typeface="+mn-cs"/>
            </a:endParaRPr>
          </a:p>
        </p:txBody>
      </p:sp>
      <p:cxnSp>
        <p:nvCxnSpPr>
          <p:cNvPr id="15" name="Connettore 1 15">
            <a:extLst>
              <a:ext uri="{FF2B5EF4-FFF2-40B4-BE49-F238E27FC236}">
                <a16:creationId xmlns:a16="http://schemas.microsoft.com/office/drawing/2014/main" id="{9A8EBFC6-9B14-AD43-6081-9F5C0F8226BF}"/>
              </a:ext>
            </a:extLst>
          </p:cNvPr>
          <p:cNvCxnSpPr>
            <a:cxnSpLocks/>
          </p:cNvCxnSpPr>
          <p:nvPr/>
        </p:nvCxnSpPr>
        <p:spPr>
          <a:xfrm>
            <a:off x="973408" y="1023474"/>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3" name="CasellaDiTesto 2">
            <a:extLst>
              <a:ext uri="{FF2B5EF4-FFF2-40B4-BE49-F238E27FC236}">
                <a16:creationId xmlns:a16="http://schemas.microsoft.com/office/drawing/2014/main" id="{A1701DDB-4B88-94A0-2620-E866D43C8067}"/>
              </a:ext>
            </a:extLst>
          </p:cNvPr>
          <p:cNvSpPr txBox="1"/>
          <p:nvPr/>
        </p:nvSpPr>
        <p:spPr>
          <a:xfrm>
            <a:off x="973408" y="1340768"/>
            <a:ext cx="7775056" cy="4524315"/>
          </a:xfrm>
          <a:prstGeom prst="rect">
            <a:avLst/>
          </a:prstGeom>
          <a:noFill/>
        </p:spPr>
        <p:txBody>
          <a:bodyPr wrap="square">
            <a:spAutoFit/>
          </a:bodyPr>
          <a:lstStyle/>
          <a:p>
            <a:pPr algn="just"/>
            <a:endParaRPr lang="it-IT" sz="1600" dirty="0"/>
          </a:p>
          <a:p>
            <a:pPr algn="just"/>
            <a:r>
              <a:rPr lang="it-IT" sz="1600" dirty="0"/>
              <a:t>A decorrere dal 1 gennaio 2026 i datori di lavoro che raggiungono o superano la soglia occupazionale di 50 dipendenti negli anni successivi a quello di inizio dell’attività ricadono nell’obbligo di versamento delle quote di TFR mensilmente maturate dai lavoratori al Fondo di Tesoreria istituito presso l’INPS.</a:t>
            </a:r>
          </a:p>
          <a:p>
            <a:pPr algn="just"/>
            <a:endParaRPr lang="it-IT" sz="1600" dirty="0"/>
          </a:p>
          <a:p>
            <a:pPr algn="just"/>
            <a:r>
              <a:rPr lang="it-IT" sz="1600" dirty="0"/>
              <a:t>Per il </a:t>
            </a:r>
            <a:r>
              <a:rPr lang="it-IT" sz="1600" b="1" dirty="0"/>
              <a:t>biennio 2026-2027 </a:t>
            </a:r>
            <a:r>
              <a:rPr lang="it-IT" sz="1600" dirty="0"/>
              <a:t>tale obbligo NON opera qualora la media annuale dei lavoratori da considerare non deve essere inferiore a 60 addetti alle proprie dipendenze</a:t>
            </a:r>
          </a:p>
          <a:p>
            <a:pPr algn="just"/>
            <a:endParaRPr lang="it-IT" sz="1600" dirty="0"/>
          </a:p>
          <a:p>
            <a:pPr algn="just"/>
            <a:r>
              <a:rPr lang="it-IT" sz="1600" dirty="0"/>
              <a:t>Con effetto dai periodi di paga decorrenti </a:t>
            </a:r>
            <a:r>
              <a:rPr lang="it-IT" sz="1600" b="1" dirty="0"/>
              <a:t>dal 1 gennaio 2032 </a:t>
            </a:r>
            <a:r>
              <a:rPr lang="it-IT" sz="1600" dirty="0"/>
              <a:t>l’obbligo di versamento si estende anche ai datori di lavoro che occupano alle proprie dipendenze un numero di addetti pari o superiore a 40 ovvero che raggiungono tale negli anni successivi all’inizio dell’attività.</a:t>
            </a:r>
          </a:p>
          <a:p>
            <a:pPr algn="just"/>
            <a:endParaRPr lang="it-IT" sz="1600" dirty="0"/>
          </a:p>
          <a:p>
            <a:pPr algn="just"/>
            <a:r>
              <a:rPr lang="it-IT" sz="1600" dirty="0"/>
              <a:t>Per il </a:t>
            </a:r>
            <a:r>
              <a:rPr lang="it-IT" sz="1600" b="1" dirty="0"/>
              <a:t>periodo 2028-2031 </a:t>
            </a:r>
            <a:r>
              <a:rPr lang="it-IT" sz="1600" dirty="0"/>
              <a:t>resta fermo il limite di 50 addetti, già previsto dalla disciplina generale</a:t>
            </a:r>
          </a:p>
          <a:p>
            <a:pPr algn="ctr"/>
            <a:endParaRPr lang="it-IT" sz="1600" dirty="0"/>
          </a:p>
        </p:txBody>
      </p:sp>
    </p:spTree>
    <p:extLst>
      <p:ext uri="{BB962C8B-B14F-4D97-AF65-F5344CB8AC3E}">
        <p14:creationId xmlns:p14="http://schemas.microsoft.com/office/powerpoint/2010/main" val="24110313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7C6D5B-B1AA-2B8C-B22A-28A14654D6E8}"/>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F039E7F5-432A-C7A1-209B-0B5EE674C8C0}"/>
              </a:ext>
            </a:extLst>
          </p:cNvPr>
          <p:cNvSpPr txBox="1">
            <a:spLocks/>
          </p:cNvSpPr>
          <p:nvPr/>
        </p:nvSpPr>
        <p:spPr bwMode="auto">
          <a:xfrm>
            <a:off x="677505" y="335591"/>
            <a:ext cx="846043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lang="it-IT" altLang="it-IT" sz="1800" b="1" i="1" dirty="0">
                <a:solidFill>
                  <a:prstClr val="black"/>
                </a:solidFill>
                <a:latin typeface="Georgia"/>
              </a:rPr>
              <a:t>Modifiche alla disciplina del Fondo di Tesoreria - TFR</a:t>
            </a:r>
            <a:endParaRPr kumimoji="0" lang="it-IT" altLang="it-IT" sz="1800" b="1" i="1" u="none" strike="noStrike" kern="1200" cap="none" spc="0" normalizeH="0" baseline="0" noProof="0" dirty="0">
              <a:ln>
                <a:noFill/>
              </a:ln>
              <a:solidFill>
                <a:prstClr val="black"/>
              </a:solidFill>
              <a:effectLst/>
              <a:uLnTx/>
              <a:uFillTx/>
              <a:latin typeface="Georgia"/>
              <a:ea typeface="+mn-ea"/>
              <a:cs typeface="+mn-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it-IT" altLang="it-IT" sz="1800" b="1" i="1" u="none" strike="noStrike" kern="1200" cap="none" spc="0" normalizeH="0" baseline="0" noProof="0" dirty="0">
              <a:ln>
                <a:noFill/>
              </a:ln>
              <a:solidFill>
                <a:prstClr val="black"/>
              </a:solidFill>
              <a:effectLst/>
              <a:uLnTx/>
              <a:uFillTx/>
              <a:latin typeface="Georgia"/>
              <a:ea typeface="+mn-ea"/>
              <a:cs typeface="+mn-cs"/>
            </a:endParaRPr>
          </a:p>
        </p:txBody>
      </p:sp>
      <p:sp>
        <p:nvSpPr>
          <p:cNvPr id="14" name="Segnaposto numero diapositiva 16">
            <a:extLst>
              <a:ext uri="{FF2B5EF4-FFF2-40B4-BE49-F238E27FC236}">
                <a16:creationId xmlns:a16="http://schemas.microsoft.com/office/drawing/2014/main" id="{A448509E-5109-B496-A29C-F34C7CAEDFB6}"/>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8EEC54D2-EF51-49EB-A22A-17E3C69FBAD8}" type="slidenum">
              <a:rPr kumimoji="0" lang="it-IT" sz="900" b="0" i="0" u="none" strike="noStrike" kern="1200" cap="none" spc="0" normalizeH="0" baseline="0" noProof="0" smtClean="0">
                <a:ln>
                  <a:noFill/>
                </a:ln>
                <a:solidFill>
                  <a:srgbClr val="1BA2A7"/>
                </a:solidFill>
                <a:effectLst/>
                <a:uLnTx/>
                <a:uFillTx/>
                <a:latin typeface="Tw Cen MT" panose="020B0602020104020603" pitchFamily="34"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24</a:t>
            </a:fld>
            <a:endParaRPr kumimoji="0" lang="it-IT" sz="900" b="0" i="0" u="none" strike="noStrike" kern="1200" cap="none" spc="0" normalizeH="0" baseline="0" noProof="0" dirty="0">
              <a:ln>
                <a:noFill/>
              </a:ln>
              <a:solidFill>
                <a:srgbClr val="1BA2A7"/>
              </a:solidFill>
              <a:effectLst/>
              <a:uLnTx/>
              <a:uFillTx/>
              <a:latin typeface="Tw Cen MT" panose="020B0602020104020603" pitchFamily="34" charset="0"/>
              <a:ea typeface="+mn-ea"/>
              <a:cs typeface="+mn-cs"/>
            </a:endParaRPr>
          </a:p>
        </p:txBody>
      </p:sp>
      <p:cxnSp>
        <p:nvCxnSpPr>
          <p:cNvPr id="15" name="Connettore 1 15">
            <a:extLst>
              <a:ext uri="{FF2B5EF4-FFF2-40B4-BE49-F238E27FC236}">
                <a16:creationId xmlns:a16="http://schemas.microsoft.com/office/drawing/2014/main" id="{AF61FBCE-A7D4-11A1-DF98-946E7FF001EE}"/>
              </a:ext>
            </a:extLst>
          </p:cNvPr>
          <p:cNvCxnSpPr>
            <a:cxnSpLocks/>
          </p:cNvCxnSpPr>
          <p:nvPr/>
        </p:nvCxnSpPr>
        <p:spPr>
          <a:xfrm>
            <a:off x="973408" y="1023474"/>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3" name="CasellaDiTesto 2">
            <a:extLst>
              <a:ext uri="{FF2B5EF4-FFF2-40B4-BE49-F238E27FC236}">
                <a16:creationId xmlns:a16="http://schemas.microsoft.com/office/drawing/2014/main" id="{A6112DEF-3492-41FE-9FA5-7A57326F9CC1}"/>
              </a:ext>
            </a:extLst>
          </p:cNvPr>
          <p:cNvSpPr txBox="1"/>
          <p:nvPr/>
        </p:nvSpPr>
        <p:spPr>
          <a:xfrm>
            <a:off x="973408" y="2652044"/>
            <a:ext cx="7775056" cy="1323439"/>
          </a:xfrm>
          <a:prstGeom prst="rect">
            <a:avLst/>
          </a:prstGeom>
          <a:noFill/>
        </p:spPr>
        <p:txBody>
          <a:bodyPr wrap="square">
            <a:spAutoFit/>
          </a:bodyPr>
          <a:lstStyle/>
          <a:p>
            <a:pPr algn="just"/>
            <a:r>
              <a:rPr lang="it-IT" sz="1600" dirty="0"/>
              <a:t>Il calcolo degli addetti è effettuato quale «media» annua.</a:t>
            </a:r>
          </a:p>
          <a:p>
            <a:pPr algn="just"/>
            <a:endParaRPr lang="it-IT" sz="1600" dirty="0"/>
          </a:p>
          <a:p>
            <a:pPr algn="just"/>
            <a:r>
              <a:rPr lang="it-IT" sz="1600" dirty="0"/>
              <a:t>Il periodo di riferimento è l’anno precedente a quello di decorrenza dell’obbligo. Ad esempio, per la verifica degli obblighi decorrenti dal 1 gennaio 2026 la media da considerare è quella relativa al 2025.</a:t>
            </a:r>
          </a:p>
        </p:txBody>
      </p:sp>
      <p:sp>
        <p:nvSpPr>
          <p:cNvPr id="2" name="Freccia in giù 1">
            <a:extLst>
              <a:ext uri="{FF2B5EF4-FFF2-40B4-BE49-F238E27FC236}">
                <a16:creationId xmlns:a16="http://schemas.microsoft.com/office/drawing/2014/main" id="{5E66C182-AC2A-8488-9E9D-DAEF9F116D81}"/>
              </a:ext>
            </a:extLst>
          </p:cNvPr>
          <p:cNvSpPr/>
          <p:nvPr/>
        </p:nvSpPr>
        <p:spPr>
          <a:xfrm>
            <a:off x="4572000" y="4081073"/>
            <a:ext cx="504056" cy="338554"/>
          </a:xfrm>
          <a:prstGeom prst="downArrow">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it-IT"/>
          </a:p>
        </p:txBody>
      </p:sp>
      <p:sp>
        <p:nvSpPr>
          <p:cNvPr id="4" name="CasellaDiTesto 3">
            <a:extLst>
              <a:ext uri="{FF2B5EF4-FFF2-40B4-BE49-F238E27FC236}">
                <a16:creationId xmlns:a16="http://schemas.microsoft.com/office/drawing/2014/main" id="{9F8271C4-92E7-6427-5B78-51FC3297FBAA}"/>
              </a:ext>
            </a:extLst>
          </p:cNvPr>
          <p:cNvSpPr txBox="1"/>
          <p:nvPr/>
        </p:nvSpPr>
        <p:spPr>
          <a:xfrm>
            <a:off x="973408" y="4525218"/>
            <a:ext cx="7775056" cy="2062103"/>
          </a:xfrm>
          <a:prstGeom prst="rect">
            <a:avLst/>
          </a:prstGeom>
          <a:noFill/>
        </p:spPr>
        <p:txBody>
          <a:bodyPr wrap="square">
            <a:spAutoFit/>
          </a:bodyPr>
          <a:lstStyle/>
          <a:p>
            <a:pPr algn="just"/>
            <a:r>
              <a:rPr lang="it-IT" sz="1600" dirty="0"/>
              <a:t>Se un datore di lavoro non raggiunge la soglia dimensionale nel 2025 NON AVRA’ OBBLIGHI nel 2026. </a:t>
            </a:r>
          </a:p>
          <a:p>
            <a:pPr algn="just"/>
            <a:endParaRPr lang="it-IT" sz="1600" dirty="0"/>
          </a:p>
          <a:p>
            <a:pPr algn="just"/>
            <a:r>
              <a:rPr lang="it-IT" sz="1600" dirty="0"/>
              <a:t>Se il limite dimensionale (media) è raggiunto nel corso del 2026, gli obblighi di versamento decorreranno dal 1 gennaio 2027.</a:t>
            </a:r>
          </a:p>
          <a:p>
            <a:pPr algn="just"/>
            <a:endParaRPr lang="it-IT" sz="1600" dirty="0"/>
          </a:p>
          <a:p>
            <a:pPr algn="just"/>
            <a:r>
              <a:rPr lang="it-IT" sz="1600" dirty="0"/>
              <a:t>Eventuali riduzioni del numero di addetti intervenute successivamente non incidono sull’obbligo di versamento.</a:t>
            </a:r>
          </a:p>
        </p:txBody>
      </p:sp>
      <p:sp>
        <p:nvSpPr>
          <p:cNvPr id="6" name="CasellaDiTesto 5">
            <a:extLst>
              <a:ext uri="{FF2B5EF4-FFF2-40B4-BE49-F238E27FC236}">
                <a16:creationId xmlns:a16="http://schemas.microsoft.com/office/drawing/2014/main" id="{01515E52-77A4-7F6F-0E68-6477F044BD75}"/>
              </a:ext>
            </a:extLst>
          </p:cNvPr>
          <p:cNvSpPr txBox="1"/>
          <p:nvPr/>
        </p:nvSpPr>
        <p:spPr>
          <a:xfrm>
            <a:off x="973408" y="1156904"/>
            <a:ext cx="7775056" cy="1323439"/>
          </a:xfrm>
          <a:prstGeom prst="rect">
            <a:avLst/>
          </a:prstGeom>
          <a:noFill/>
        </p:spPr>
        <p:txBody>
          <a:bodyPr wrap="square">
            <a:spAutoFit/>
          </a:bodyPr>
          <a:lstStyle/>
          <a:p>
            <a:pPr algn="just"/>
            <a:r>
              <a:rPr lang="it-IT" sz="1600" dirty="0"/>
              <a:t>Pertanto:</a:t>
            </a:r>
          </a:p>
          <a:p>
            <a:pPr algn="just"/>
            <a:endParaRPr lang="it-IT" sz="1600" dirty="0"/>
          </a:p>
          <a:p>
            <a:pPr marL="285750" indent="-285750" algn="just">
              <a:buFontTx/>
              <a:buChar char="-"/>
            </a:pPr>
            <a:r>
              <a:rPr lang="it-IT" sz="1600" dirty="0"/>
              <a:t>60 addetti per il periodo 2026-2027</a:t>
            </a:r>
          </a:p>
          <a:p>
            <a:pPr marL="285750" indent="-285750" algn="just">
              <a:buFontTx/>
              <a:buChar char="-"/>
            </a:pPr>
            <a:r>
              <a:rPr lang="it-IT" sz="1600" dirty="0"/>
              <a:t>50 addetti per il periodo 2028-2031</a:t>
            </a:r>
          </a:p>
          <a:p>
            <a:pPr marL="285750" indent="-285750" algn="just">
              <a:buFontTx/>
              <a:buChar char="-"/>
            </a:pPr>
            <a:r>
              <a:rPr lang="it-IT" sz="1600" dirty="0"/>
              <a:t>40 addetti dal 1 gennaio 2032</a:t>
            </a:r>
          </a:p>
        </p:txBody>
      </p:sp>
    </p:spTree>
    <p:extLst>
      <p:ext uri="{BB962C8B-B14F-4D97-AF65-F5344CB8AC3E}">
        <p14:creationId xmlns:p14="http://schemas.microsoft.com/office/powerpoint/2010/main" val="31034384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B27385-08DE-3C83-CEB8-3085B87B9D3E}"/>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169E140B-8117-6C93-13FE-C5B801F8B4A7}"/>
              </a:ext>
            </a:extLst>
          </p:cNvPr>
          <p:cNvSpPr txBox="1">
            <a:spLocks/>
          </p:cNvSpPr>
          <p:nvPr/>
        </p:nvSpPr>
        <p:spPr bwMode="auto">
          <a:xfrm>
            <a:off x="677505" y="335591"/>
            <a:ext cx="846043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lang="it-IT" altLang="it-IT" sz="1800" b="1" i="1" dirty="0">
                <a:solidFill>
                  <a:prstClr val="black"/>
                </a:solidFill>
                <a:latin typeface="Georgia"/>
              </a:rPr>
              <a:t>Modifiche alla disciplina del Fondo di Tesoreria - TFR</a:t>
            </a:r>
            <a:endParaRPr kumimoji="0" lang="it-IT" altLang="it-IT" sz="1800" b="1" i="1" u="none" strike="noStrike" kern="1200" cap="none" spc="0" normalizeH="0" baseline="0" noProof="0" dirty="0">
              <a:ln>
                <a:noFill/>
              </a:ln>
              <a:solidFill>
                <a:prstClr val="black"/>
              </a:solidFill>
              <a:effectLst/>
              <a:uLnTx/>
              <a:uFillTx/>
              <a:latin typeface="Georgia"/>
              <a:ea typeface="+mn-ea"/>
              <a:cs typeface="+mn-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it-IT" altLang="it-IT" sz="1800" b="1" i="1" u="none" strike="noStrike" kern="1200" cap="none" spc="0" normalizeH="0" baseline="0" noProof="0" dirty="0">
              <a:ln>
                <a:noFill/>
              </a:ln>
              <a:solidFill>
                <a:prstClr val="black"/>
              </a:solidFill>
              <a:effectLst/>
              <a:uLnTx/>
              <a:uFillTx/>
              <a:latin typeface="Georgia"/>
              <a:ea typeface="+mn-ea"/>
              <a:cs typeface="+mn-cs"/>
            </a:endParaRPr>
          </a:p>
        </p:txBody>
      </p:sp>
      <p:sp>
        <p:nvSpPr>
          <p:cNvPr id="14" name="Segnaposto numero diapositiva 16">
            <a:extLst>
              <a:ext uri="{FF2B5EF4-FFF2-40B4-BE49-F238E27FC236}">
                <a16:creationId xmlns:a16="http://schemas.microsoft.com/office/drawing/2014/main" id="{90196C17-8392-66AD-01CA-EFB04B1EF90E}"/>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8EEC54D2-EF51-49EB-A22A-17E3C69FBAD8}" type="slidenum">
              <a:rPr kumimoji="0" lang="it-IT" sz="900" b="0" i="0" u="none" strike="noStrike" kern="1200" cap="none" spc="0" normalizeH="0" baseline="0" noProof="0" smtClean="0">
                <a:ln>
                  <a:noFill/>
                </a:ln>
                <a:solidFill>
                  <a:srgbClr val="1BA2A7"/>
                </a:solidFill>
                <a:effectLst/>
                <a:uLnTx/>
                <a:uFillTx/>
                <a:latin typeface="Tw Cen MT" panose="020B0602020104020603" pitchFamily="34"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25</a:t>
            </a:fld>
            <a:endParaRPr kumimoji="0" lang="it-IT" sz="900" b="0" i="0" u="none" strike="noStrike" kern="1200" cap="none" spc="0" normalizeH="0" baseline="0" noProof="0" dirty="0">
              <a:ln>
                <a:noFill/>
              </a:ln>
              <a:solidFill>
                <a:srgbClr val="1BA2A7"/>
              </a:solidFill>
              <a:effectLst/>
              <a:uLnTx/>
              <a:uFillTx/>
              <a:latin typeface="Tw Cen MT" panose="020B0602020104020603" pitchFamily="34" charset="0"/>
              <a:ea typeface="+mn-ea"/>
              <a:cs typeface="+mn-cs"/>
            </a:endParaRPr>
          </a:p>
        </p:txBody>
      </p:sp>
      <p:cxnSp>
        <p:nvCxnSpPr>
          <p:cNvPr id="15" name="Connettore 1 15">
            <a:extLst>
              <a:ext uri="{FF2B5EF4-FFF2-40B4-BE49-F238E27FC236}">
                <a16:creationId xmlns:a16="http://schemas.microsoft.com/office/drawing/2014/main" id="{10AFCB26-B506-1430-E380-DD203A61D031}"/>
              </a:ext>
            </a:extLst>
          </p:cNvPr>
          <p:cNvCxnSpPr>
            <a:cxnSpLocks/>
          </p:cNvCxnSpPr>
          <p:nvPr/>
        </p:nvCxnSpPr>
        <p:spPr>
          <a:xfrm>
            <a:off x="973408" y="1023474"/>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4" name="CasellaDiTesto 3">
            <a:extLst>
              <a:ext uri="{FF2B5EF4-FFF2-40B4-BE49-F238E27FC236}">
                <a16:creationId xmlns:a16="http://schemas.microsoft.com/office/drawing/2014/main" id="{A7260017-EDAF-72E0-038D-F2EEE42E00B0}"/>
              </a:ext>
            </a:extLst>
          </p:cNvPr>
          <p:cNvSpPr txBox="1"/>
          <p:nvPr/>
        </p:nvSpPr>
        <p:spPr>
          <a:xfrm>
            <a:off x="1020193" y="1556432"/>
            <a:ext cx="7775056" cy="4278094"/>
          </a:xfrm>
          <a:prstGeom prst="rect">
            <a:avLst/>
          </a:prstGeom>
          <a:noFill/>
        </p:spPr>
        <p:txBody>
          <a:bodyPr wrap="square">
            <a:spAutoFit/>
          </a:bodyPr>
          <a:lstStyle/>
          <a:p>
            <a:pPr algn="just"/>
            <a:r>
              <a:rPr lang="it-IT" sz="1600" b="1" dirty="0"/>
              <a:t>Il diverso caso dell’azienda già in attività e quella neo costituita</a:t>
            </a:r>
          </a:p>
          <a:p>
            <a:pPr algn="just"/>
            <a:endParaRPr lang="it-IT" sz="1600" b="1" dirty="0"/>
          </a:p>
          <a:p>
            <a:pPr algn="just"/>
            <a:r>
              <a:rPr lang="it-IT" sz="1600" dirty="0"/>
              <a:t>Per </a:t>
            </a:r>
            <a:r>
              <a:rPr lang="it-IT" sz="1600" b="1" dirty="0"/>
              <a:t>le aziende di nuova costituzione </a:t>
            </a:r>
            <a:r>
              <a:rPr lang="it-IT" sz="1600" dirty="0"/>
              <a:t>nel caso di raggiungimento del limite dimensionale di 50 addetti nell’anno 2025, l’obbligo di versamento delle quote di TFR sorge a decorrere dal mese di inizio dell’attività. </a:t>
            </a:r>
          </a:p>
          <a:p>
            <a:pPr algn="just"/>
            <a:endParaRPr lang="it-IT" sz="1600" dirty="0"/>
          </a:p>
          <a:p>
            <a:pPr algn="just"/>
            <a:r>
              <a:rPr lang="it-IT" sz="1600" dirty="0"/>
              <a:t>Infatti, il raggiungimento della media di </a:t>
            </a:r>
            <a:r>
              <a:rPr lang="it-IT" sz="1600" b="1" dirty="0"/>
              <a:t>50 addetti </a:t>
            </a:r>
            <a:r>
              <a:rPr lang="it-IT" sz="1600" dirty="0"/>
              <a:t>nell’anno di inizio dell’attività fa nascere l’obbligo di conferire le quote di TFR al Fondo di Tesoreria. Resta ferma la disposizione normativa di cui al comma 756 della Legge 296/2006.</a:t>
            </a:r>
          </a:p>
          <a:p>
            <a:pPr algn="just"/>
            <a:r>
              <a:rPr lang="it-IT" sz="1600" dirty="0"/>
              <a:t>Tale disciplina continua ad attribuire rilievo alla verifica del requisito dimensionale nell’anno di costituzione dell’azienda, non rilevando le nuove norme che, invece, si applicano </a:t>
            </a:r>
            <a:r>
              <a:rPr lang="it-IT" sz="1600" b="1" u="sng" dirty="0"/>
              <a:t>esclusivamente</a:t>
            </a:r>
            <a:r>
              <a:rPr lang="it-IT" sz="1600" dirty="0"/>
              <a:t> per gli anni successivi a quelli di inizio dell’attività</a:t>
            </a:r>
          </a:p>
          <a:p>
            <a:pPr algn="just"/>
            <a:endParaRPr lang="it-IT" sz="1600" dirty="0"/>
          </a:p>
          <a:p>
            <a:pPr algn="just"/>
            <a:r>
              <a:rPr lang="it-IT" sz="1600" dirty="0"/>
              <a:t>Per le aziende </a:t>
            </a:r>
            <a:r>
              <a:rPr lang="it-IT" sz="1600" b="1" dirty="0"/>
              <a:t>già costituite nel 2025</a:t>
            </a:r>
            <a:r>
              <a:rPr lang="it-IT" sz="1600" dirty="0"/>
              <a:t>, che raggiungono il limite dimensionale di </a:t>
            </a:r>
            <a:r>
              <a:rPr lang="it-IT" sz="1600" b="1" dirty="0"/>
              <a:t>60 addetti </a:t>
            </a:r>
            <a:r>
              <a:rPr lang="it-IT" sz="1600" dirty="0"/>
              <a:t>come media in tale anno, l’obbligo di conferimento del TFR sorge a decorrere dal 1 gennaio 2026.</a:t>
            </a:r>
          </a:p>
          <a:p>
            <a:pPr algn="just"/>
            <a:endParaRPr lang="it-IT" sz="1600" dirty="0"/>
          </a:p>
        </p:txBody>
      </p:sp>
    </p:spTree>
    <p:extLst>
      <p:ext uri="{BB962C8B-B14F-4D97-AF65-F5344CB8AC3E}">
        <p14:creationId xmlns:p14="http://schemas.microsoft.com/office/powerpoint/2010/main" val="860784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673565-2EBC-B037-2D27-D1A3A4EBE12D}"/>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DD346419-1A98-22F9-48B4-B7A6DB580884}"/>
              </a:ext>
            </a:extLst>
          </p:cNvPr>
          <p:cNvSpPr txBox="1">
            <a:spLocks/>
          </p:cNvSpPr>
          <p:nvPr/>
        </p:nvSpPr>
        <p:spPr bwMode="auto">
          <a:xfrm>
            <a:off x="677505" y="335591"/>
            <a:ext cx="846043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lang="it-IT" altLang="it-IT" sz="1800" b="1" i="1" dirty="0">
                <a:solidFill>
                  <a:prstClr val="black"/>
                </a:solidFill>
                <a:latin typeface="Georgia"/>
              </a:rPr>
              <a:t>Modifiche alla disciplina del Fondo di Tesoreria - TFR</a:t>
            </a:r>
            <a:endParaRPr kumimoji="0" lang="it-IT" altLang="it-IT" sz="1800" b="1" i="1" u="none" strike="noStrike" kern="1200" cap="none" spc="0" normalizeH="0" baseline="0" noProof="0" dirty="0">
              <a:ln>
                <a:noFill/>
              </a:ln>
              <a:solidFill>
                <a:prstClr val="black"/>
              </a:solidFill>
              <a:effectLst/>
              <a:uLnTx/>
              <a:uFillTx/>
              <a:latin typeface="Georgia"/>
              <a:ea typeface="+mn-ea"/>
              <a:cs typeface="+mn-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it-IT" altLang="it-IT" sz="1800" b="1" i="1" u="none" strike="noStrike" kern="1200" cap="none" spc="0" normalizeH="0" baseline="0" noProof="0" dirty="0">
              <a:ln>
                <a:noFill/>
              </a:ln>
              <a:solidFill>
                <a:prstClr val="black"/>
              </a:solidFill>
              <a:effectLst/>
              <a:uLnTx/>
              <a:uFillTx/>
              <a:latin typeface="Georgia"/>
              <a:ea typeface="+mn-ea"/>
              <a:cs typeface="+mn-cs"/>
            </a:endParaRPr>
          </a:p>
        </p:txBody>
      </p:sp>
      <p:sp>
        <p:nvSpPr>
          <p:cNvPr id="14" name="Segnaposto numero diapositiva 16">
            <a:extLst>
              <a:ext uri="{FF2B5EF4-FFF2-40B4-BE49-F238E27FC236}">
                <a16:creationId xmlns:a16="http://schemas.microsoft.com/office/drawing/2014/main" id="{77E7F0CE-E2F8-BE97-1027-CD494A303F8B}"/>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8EEC54D2-EF51-49EB-A22A-17E3C69FBAD8}" type="slidenum">
              <a:rPr kumimoji="0" lang="it-IT" sz="900" b="0" i="0" u="none" strike="noStrike" kern="1200" cap="none" spc="0" normalizeH="0" baseline="0" noProof="0" smtClean="0">
                <a:ln>
                  <a:noFill/>
                </a:ln>
                <a:solidFill>
                  <a:srgbClr val="1BA2A7"/>
                </a:solidFill>
                <a:effectLst/>
                <a:uLnTx/>
                <a:uFillTx/>
                <a:latin typeface="Tw Cen MT" panose="020B0602020104020603" pitchFamily="34"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26</a:t>
            </a:fld>
            <a:endParaRPr kumimoji="0" lang="it-IT" sz="900" b="0" i="0" u="none" strike="noStrike" kern="1200" cap="none" spc="0" normalizeH="0" baseline="0" noProof="0" dirty="0">
              <a:ln>
                <a:noFill/>
              </a:ln>
              <a:solidFill>
                <a:srgbClr val="1BA2A7"/>
              </a:solidFill>
              <a:effectLst/>
              <a:uLnTx/>
              <a:uFillTx/>
              <a:latin typeface="Tw Cen MT" panose="020B0602020104020603" pitchFamily="34" charset="0"/>
              <a:ea typeface="+mn-ea"/>
              <a:cs typeface="+mn-cs"/>
            </a:endParaRPr>
          </a:p>
        </p:txBody>
      </p:sp>
      <p:cxnSp>
        <p:nvCxnSpPr>
          <p:cNvPr id="15" name="Connettore 1 15">
            <a:extLst>
              <a:ext uri="{FF2B5EF4-FFF2-40B4-BE49-F238E27FC236}">
                <a16:creationId xmlns:a16="http://schemas.microsoft.com/office/drawing/2014/main" id="{381BC7C0-BFDD-E7A4-B3EA-3F0A8053A024}"/>
              </a:ext>
            </a:extLst>
          </p:cNvPr>
          <p:cNvCxnSpPr>
            <a:cxnSpLocks/>
          </p:cNvCxnSpPr>
          <p:nvPr/>
        </p:nvCxnSpPr>
        <p:spPr>
          <a:xfrm>
            <a:off x="973408" y="1023474"/>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3" name="CasellaDiTesto 2">
            <a:extLst>
              <a:ext uri="{FF2B5EF4-FFF2-40B4-BE49-F238E27FC236}">
                <a16:creationId xmlns:a16="http://schemas.microsoft.com/office/drawing/2014/main" id="{1E2E340C-8852-B478-D596-29F48069BDAB}"/>
              </a:ext>
            </a:extLst>
          </p:cNvPr>
          <p:cNvSpPr txBox="1"/>
          <p:nvPr/>
        </p:nvSpPr>
        <p:spPr>
          <a:xfrm>
            <a:off x="977915" y="2060848"/>
            <a:ext cx="7775056" cy="2554545"/>
          </a:xfrm>
          <a:prstGeom prst="rect">
            <a:avLst/>
          </a:prstGeom>
          <a:noFill/>
        </p:spPr>
        <p:txBody>
          <a:bodyPr wrap="square">
            <a:spAutoFit/>
          </a:bodyPr>
          <a:lstStyle/>
          <a:p>
            <a:pPr algn="just"/>
            <a:r>
              <a:rPr lang="it-IT" sz="1600" dirty="0"/>
              <a:t>La media annuale dei dipendenti deve essere calcolata avendo riguardo esclusivamente ai mesi di effettiva attività del datore di lavoro con esclusione, quindi, dei periodi di eventuale sospensione dell’attività aziendale.</a:t>
            </a:r>
          </a:p>
          <a:p>
            <a:pPr algn="just"/>
            <a:endParaRPr lang="it-IT" sz="1600" dirty="0"/>
          </a:p>
          <a:p>
            <a:pPr algn="just"/>
            <a:r>
              <a:rPr lang="it-IT" sz="1600" dirty="0"/>
              <a:t>Ai fini del calcolo devono essere  considerati tutti i lavoratori con contratto di lavoro subordinato, indipendentemente dalla tipologia e dall’orario di lavoro.</a:t>
            </a:r>
          </a:p>
          <a:p>
            <a:pPr algn="just"/>
            <a:endParaRPr lang="it-IT" sz="1600" dirty="0"/>
          </a:p>
          <a:p>
            <a:pPr algn="just"/>
            <a:r>
              <a:rPr lang="it-IT" sz="1600" dirty="0"/>
              <a:t>Per i lavoratori part time sono computati in proporzione all’orario, sommando mensilmente gli orari individuali e rapportandoli all’orario del lavoratore a tempo pieno.</a:t>
            </a:r>
          </a:p>
        </p:txBody>
      </p:sp>
    </p:spTree>
    <p:extLst>
      <p:ext uri="{BB962C8B-B14F-4D97-AF65-F5344CB8AC3E}">
        <p14:creationId xmlns:p14="http://schemas.microsoft.com/office/powerpoint/2010/main" val="30893231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76D84A-F619-43E3-22E4-927B6C100B09}"/>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6C3CFF0B-F0A7-C650-2A29-0E310F126D32}"/>
              </a:ext>
            </a:extLst>
          </p:cNvPr>
          <p:cNvSpPr txBox="1">
            <a:spLocks/>
          </p:cNvSpPr>
          <p:nvPr/>
        </p:nvSpPr>
        <p:spPr bwMode="auto">
          <a:xfrm>
            <a:off x="677505" y="335591"/>
            <a:ext cx="846043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lang="it-IT" altLang="it-IT" sz="1800" b="1" i="1" dirty="0">
                <a:solidFill>
                  <a:prstClr val="black"/>
                </a:solidFill>
                <a:latin typeface="Georgia"/>
              </a:rPr>
              <a:t>Modifiche alla disciplina del Fondo di Tesoreria - TFR</a:t>
            </a:r>
            <a:endParaRPr kumimoji="0" lang="it-IT" altLang="it-IT" sz="1800" b="1" i="1" u="none" strike="noStrike" kern="1200" cap="none" spc="0" normalizeH="0" baseline="0" noProof="0" dirty="0">
              <a:ln>
                <a:noFill/>
              </a:ln>
              <a:solidFill>
                <a:prstClr val="black"/>
              </a:solidFill>
              <a:effectLst/>
              <a:uLnTx/>
              <a:uFillTx/>
              <a:latin typeface="Georgia"/>
              <a:ea typeface="+mn-ea"/>
              <a:cs typeface="+mn-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it-IT" altLang="it-IT" sz="1800" b="1" i="1" u="none" strike="noStrike" kern="1200" cap="none" spc="0" normalizeH="0" baseline="0" noProof="0" dirty="0">
              <a:ln>
                <a:noFill/>
              </a:ln>
              <a:solidFill>
                <a:prstClr val="black"/>
              </a:solidFill>
              <a:effectLst/>
              <a:uLnTx/>
              <a:uFillTx/>
              <a:latin typeface="Georgia"/>
              <a:ea typeface="+mn-ea"/>
              <a:cs typeface="+mn-cs"/>
            </a:endParaRPr>
          </a:p>
        </p:txBody>
      </p:sp>
      <p:sp>
        <p:nvSpPr>
          <p:cNvPr id="14" name="Segnaposto numero diapositiva 16">
            <a:extLst>
              <a:ext uri="{FF2B5EF4-FFF2-40B4-BE49-F238E27FC236}">
                <a16:creationId xmlns:a16="http://schemas.microsoft.com/office/drawing/2014/main" id="{F6B915F1-AF3E-9657-0BEB-CDEF9D97EB2A}"/>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8EEC54D2-EF51-49EB-A22A-17E3C69FBAD8}" type="slidenum">
              <a:rPr kumimoji="0" lang="it-IT" sz="900" b="0" i="0" u="none" strike="noStrike" kern="1200" cap="none" spc="0" normalizeH="0" baseline="0" noProof="0" smtClean="0">
                <a:ln>
                  <a:noFill/>
                </a:ln>
                <a:solidFill>
                  <a:srgbClr val="1BA2A7"/>
                </a:solidFill>
                <a:effectLst/>
                <a:uLnTx/>
                <a:uFillTx/>
                <a:latin typeface="Tw Cen MT" panose="020B0602020104020603" pitchFamily="34"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27</a:t>
            </a:fld>
            <a:endParaRPr kumimoji="0" lang="it-IT" sz="900" b="0" i="0" u="none" strike="noStrike" kern="1200" cap="none" spc="0" normalizeH="0" baseline="0" noProof="0" dirty="0">
              <a:ln>
                <a:noFill/>
              </a:ln>
              <a:solidFill>
                <a:srgbClr val="1BA2A7"/>
              </a:solidFill>
              <a:effectLst/>
              <a:uLnTx/>
              <a:uFillTx/>
              <a:latin typeface="Tw Cen MT" panose="020B0602020104020603" pitchFamily="34" charset="0"/>
              <a:ea typeface="+mn-ea"/>
              <a:cs typeface="+mn-cs"/>
            </a:endParaRPr>
          </a:p>
        </p:txBody>
      </p:sp>
      <p:cxnSp>
        <p:nvCxnSpPr>
          <p:cNvPr id="15" name="Connettore 1 15">
            <a:extLst>
              <a:ext uri="{FF2B5EF4-FFF2-40B4-BE49-F238E27FC236}">
                <a16:creationId xmlns:a16="http://schemas.microsoft.com/office/drawing/2014/main" id="{6B159652-4179-D6CB-397D-834231CB1AB3}"/>
              </a:ext>
            </a:extLst>
          </p:cNvPr>
          <p:cNvCxnSpPr>
            <a:cxnSpLocks/>
          </p:cNvCxnSpPr>
          <p:nvPr/>
        </p:nvCxnSpPr>
        <p:spPr>
          <a:xfrm>
            <a:off x="973408" y="1023474"/>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5" name="CasellaDiTesto 4">
            <a:extLst>
              <a:ext uri="{FF2B5EF4-FFF2-40B4-BE49-F238E27FC236}">
                <a16:creationId xmlns:a16="http://schemas.microsoft.com/office/drawing/2014/main" id="{CB1E1EF8-C707-4EE0-4B81-8074E3590F51}"/>
              </a:ext>
            </a:extLst>
          </p:cNvPr>
          <p:cNvSpPr txBox="1"/>
          <p:nvPr/>
        </p:nvSpPr>
        <p:spPr>
          <a:xfrm>
            <a:off x="971650" y="1844824"/>
            <a:ext cx="7775056" cy="584775"/>
          </a:xfrm>
          <a:prstGeom prst="rect">
            <a:avLst/>
          </a:prstGeom>
          <a:ln>
            <a:noFill/>
          </a:ln>
        </p:spPr>
        <p:style>
          <a:lnRef idx="2">
            <a:schemeClr val="dk1"/>
          </a:lnRef>
          <a:fillRef idx="1">
            <a:schemeClr val="lt1"/>
          </a:fillRef>
          <a:effectRef idx="0">
            <a:schemeClr val="dk1"/>
          </a:effectRef>
          <a:fontRef idx="minor">
            <a:schemeClr val="dk1"/>
          </a:fontRef>
        </p:style>
        <p:txBody>
          <a:bodyPr wrap="square">
            <a:spAutoFit/>
          </a:bodyPr>
          <a:lstStyle/>
          <a:p>
            <a:pPr algn="just"/>
            <a:r>
              <a:rPr lang="it-IT" sz="1600" dirty="0"/>
              <a:t>L’obbligo di versamento ricorre in tutti i casi in cui il lavoratore non aderisce a forme di previdenza complementare con anche la destinazione del TFR. </a:t>
            </a:r>
          </a:p>
        </p:txBody>
      </p:sp>
      <p:sp>
        <p:nvSpPr>
          <p:cNvPr id="6" name="CasellaDiTesto 5">
            <a:extLst>
              <a:ext uri="{FF2B5EF4-FFF2-40B4-BE49-F238E27FC236}">
                <a16:creationId xmlns:a16="http://schemas.microsoft.com/office/drawing/2014/main" id="{E58422E3-F728-F7FF-9E2E-98B81C3A6416}"/>
              </a:ext>
            </a:extLst>
          </p:cNvPr>
          <p:cNvSpPr txBox="1"/>
          <p:nvPr/>
        </p:nvSpPr>
        <p:spPr>
          <a:xfrm>
            <a:off x="971650" y="2654339"/>
            <a:ext cx="7775056" cy="2308324"/>
          </a:xfrm>
          <a:prstGeom prst="rect">
            <a:avLst/>
          </a:prstGeom>
          <a:ln>
            <a:noFill/>
          </a:ln>
        </p:spPr>
        <p:style>
          <a:lnRef idx="2">
            <a:schemeClr val="dk1"/>
          </a:lnRef>
          <a:fillRef idx="1">
            <a:schemeClr val="lt1"/>
          </a:fillRef>
          <a:effectRef idx="0">
            <a:schemeClr val="dk1"/>
          </a:effectRef>
          <a:fontRef idx="minor">
            <a:schemeClr val="dk1"/>
          </a:fontRef>
        </p:style>
        <p:txBody>
          <a:bodyPr wrap="square">
            <a:spAutoFit/>
          </a:bodyPr>
          <a:lstStyle/>
          <a:p>
            <a:pPr algn="just"/>
            <a:r>
              <a:rPr lang="it-IT" sz="1600" dirty="0"/>
              <a:t>L’obbligo sorge nel caso in cui il lavoratore, entro 60 giorni dalla data di prima assunzione manifesti espressamente la volontà di non aderire alle forme pensionistiche complementari e di mantenere il TFR secondo il regime di cui all’articolo 2120 del codice civile.</a:t>
            </a:r>
          </a:p>
          <a:p>
            <a:pPr algn="just"/>
            <a:endParaRPr lang="it-IT" sz="1600" dirty="0"/>
          </a:p>
          <a:p>
            <a:pPr algn="just"/>
            <a:r>
              <a:rPr lang="it-IT" sz="1600" dirty="0"/>
              <a:t>Il riferimento è al </a:t>
            </a:r>
            <a:r>
              <a:rPr lang="it-IT" sz="1600" dirty="0" err="1"/>
              <a:t>D.Lgs.</a:t>
            </a:r>
            <a:r>
              <a:rPr lang="it-IT" sz="1600" dirty="0"/>
              <a:t> 252/2005 per ciò che concerne gli effetti legati alla scelta del dipendente.</a:t>
            </a:r>
          </a:p>
          <a:p>
            <a:pPr algn="just"/>
            <a:endParaRPr lang="it-IT" sz="1600" dirty="0"/>
          </a:p>
          <a:p>
            <a:pPr algn="just"/>
            <a:r>
              <a:rPr lang="it-IT" sz="1600" dirty="0"/>
              <a:t>A ciò rileva anche la scelta effettuata nel precedente rapporto di lavoro.</a:t>
            </a:r>
          </a:p>
        </p:txBody>
      </p:sp>
    </p:spTree>
    <p:extLst>
      <p:ext uri="{BB962C8B-B14F-4D97-AF65-F5344CB8AC3E}">
        <p14:creationId xmlns:p14="http://schemas.microsoft.com/office/powerpoint/2010/main" val="1789188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423376-ED6A-5599-9960-227F43B398E5}"/>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84D3D822-5F32-3944-7EBE-50AE3425DDCB}"/>
              </a:ext>
            </a:extLst>
          </p:cNvPr>
          <p:cNvSpPr txBox="1">
            <a:spLocks/>
          </p:cNvSpPr>
          <p:nvPr/>
        </p:nvSpPr>
        <p:spPr bwMode="auto">
          <a:xfrm>
            <a:off x="677505" y="335591"/>
            <a:ext cx="846043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lang="it-IT" altLang="it-IT" sz="1800" b="1" i="1" dirty="0">
                <a:solidFill>
                  <a:prstClr val="black"/>
                </a:solidFill>
                <a:latin typeface="Georgia"/>
              </a:rPr>
              <a:t>Modifiche alla disciplina del Fondo di Tesoreria - TFR</a:t>
            </a:r>
            <a:endParaRPr kumimoji="0" lang="it-IT" altLang="it-IT" sz="1800" b="1" i="1" u="none" strike="noStrike" kern="1200" cap="none" spc="0" normalizeH="0" baseline="0" noProof="0" dirty="0">
              <a:ln>
                <a:noFill/>
              </a:ln>
              <a:solidFill>
                <a:prstClr val="black"/>
              </a:solidFill>
              <a:effectLst/>
              <a:uLnTx/>
              <a:uFillTx/>
              <a:latin typeface="Georgia"/>
              <a:ea typeface="+mn-ea"/>
              <a:cs typeface="+mn-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it-IT" altLang="it-IT" sz="1800" b="1" i="1" u="none" strike="noStrike" kern="1200" cap="none" spc="0" normalizeH="0" baseline="0" noProof="0" dirty="0">
              <a:ln>
                <a:noFill/>
              </a:ln>
              <a:solidFill>
                <a:prstClr val="black"/>
              </a:solidFill>
              <a:effectLst/>
              <a:uLnTx/>
              <a:uFillTx/>
              <a:latin typeface="Georgia"/>
              <a:ea typeface="+mn-ea"/>
              <a:cs typeface="+mn-cs"/>
            </a:endParaRPr>
          </a:p>
        </p:txBody>
      </p:sp>
      <p:sp>
        <p:nvSpPr>
          <p:cNvPr id="14" name="Segnaposto numero diapositiva 16">
            <a:extLst>
              <a:ext uri="{FF2B5EF4-FFF2-40B4-BE49-F238E27FC236}">
                <a16:creationId xmlns:a16="http://schemas.microsoft.com/office/drawing/2014/main" id="{F6D23766-0E01-176A-427F-D433ABC58808}"/>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8EEC54D2-EF51-49EB-A22A-17E3C69FBAD8}" type="slidenum">
              <a:rPr kumimoji="0" lang="it-IT" sz="900" b="0" i="0" u="none" strike="noStrike" kern="1200" cap="none" spc="0" normalizeH="0" baseline="0" noProof="0" smtClean="0">
                <a:ln>
                  <a:noFill/>
                </a:ln>
                <a:solidFill>
                  <a:srgbClr val="1BA2A7"/>
                </a:solidFill>
                <a:effectLst/>
                <a:uLnTx/>
                <a:uFillTx/>
                <a:latin typeface="Tw Cen MT" panose="020B0602020104020603" pitchFamily="34"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28</a:t>
            </a:fld>
            <a:endParaRPr kumimoji="0" lang="it-IT" sz="900" b="0" i="0" u="none" strike="noStrike" kern="1200" cap="none" spc="0" normalizeH="0" baseline="0" noProof="0" dirty="0">
              <a:ln>
                <a:noFill/>
              </a:ln>
              <a:solidFill>
                <a:srgbClr val="1BA2A7"/>
              </a:solidFill>
              <a:effectLst/>
              <a:uLnTx/>
              <a:uFillTx/>
              <a:latin typeface="Tw Cen MT" panose="020B0602020104020603" pitchFamily="34" charset="0"/>
              <a:ea typeface="+mn-ea"/>
              <a:cs typeface="+mn-cs"/>
            </a:endParaRPr>
          </a:p>
        </p:txBody>
      </p:sp>
      <p:cxnSp>
        <p:nvCxnSpPr>
          <p:cNvPr id="15" name="Connettore 1 15">
            <a:extLst>
              <a:ext uri="{FF2B5EF4-FFF2-40B4-BE49-F238E27FC236}">
                <a16:creationId xmlns:a16="http://schemas.microsoft.com/office/drawing/2014/main" id="{E93899CB-AEA4-BAD8-A76A-D9623CC97882}"/>
              </a:ext>
            </a:extLst>
          </p:cNvPr>
          <p:cNvCxnSpPr>
            <a:cxnSpLocks/>
          </p:cNvCxnSpPr>
          <p:nvPr/>
        </p:nvCxnSpPr>
        <p:spPr>
          <a:xfrm>
            <a:off x="973408" y="1023474"/>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2" name="CasellaDiTesto 1">
            <a:extLst>
              <a:ext uri="{FF2B5EF4-FFF2-40B4-BE49-F238E27FC236}">
                <a16:creationId xmlns:a16="http://schemas.microsoft.com/office/drawing/2014/main" id="{BB6938B2-4111-A911-4011-DEB1A1202B3E}"/>
              </a:ext>
            </a:extLst>
          </p:cNvPr>
          <p:cNvSpPr txBox="1"/>
          <p:nvPr/>
        </p:nvSpPr>
        <p:spPr>
          <a:xfrm>
            <a:off x="1008702" y="1350708"/>
            <a:ext cx="7775056" cy="2308324"/>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algn="just"/>
            <a:r>
              <a:rPr lang="it-IT" sz="1600" b="1" dirty="0"/>
              <a:t>Il caso delle operazioni straordinarie</a:t>
            </a:r>
          </a:p>
          <a:p>
            <a:pPr algn="just"/>
            <a:endParaRPr lang="it-IT" sz="1600" dirty="0"/>
          </a:p>
          <a:p>
            <a:pPr algn="just"/>
            <a:r>
              <a:rPr lang="it-IT" sz="1600" dirty="0"/>
              <a:t>Se il personale transita alle dipendenze di un datore di lavoro obbligato al versamento, quest’ultimo deve effettuare tale versamento anche per tali lavoratori, a partire dal periodo di paga in corso alla data di acquisizione</a:t>
            </a:r>
          </a:p>
          <a:p>
            <a:pPr algn="just"/>
            <a:endParaRPr lang="it-IT" sz="1600" dirty="0"/>
          </a:p>
          <a:p>
            <a:pPr algn="just"/>
            <a:r>
              <a:rPr lang="it-IT" sz="1600" dirty="0"/>
              <a:t>Se il personale in precedenza obbligato al versamento transita verso un datore di lavoro non obbligato, questi deve effettuare il versamento al Fondo di Tesoreria per il solo personale transitato.</a:t>
            </a:r>
          </a:p>
        </p:txBody>
      </p:sp>
      <p:sp>
        <p:nvSpPr>
          <p:cNvPr id="4" name="CasellaDiTesto 3">
            <a:extLst>
              <a:ext uri="{FF2B5EF4-FFF2-40B4-BE49-F238E27FC236}">
                <a16:creationId xmlns:a16="http://schemas.microsoft.com/office/drawing/2014/main" id="{34431FEB-977F-8CFD-509F-B64A4A6138C1}"/>
              </a:ext>
            </a:extLst>
          </p:cNvPr>
          <p:cNvSpPr txBox="1"/>
          <p:nvPr/>
        </p:nvSpPr>
        <p:spPr>
          <a:xfrm>
            <a:off x="987426" y="3972924"/>
            <a:ext cx="7775056" cy="2062103"/>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algn="just"/>
            <a:r>
              <a:rPr lang="it-IT" sz="1600" b="1" dirty="0"/>
              <a:t>Il caso del personale occupato all’estero</a:t>
            </a:r>
          </a:p>
          <a:p>
            <a:pPr algn="just"/>
            <a:endParaRPr lang="it-IT" sz="1600" dirty="0"/>
          </a:p>
          <a:p>
            <a:pPr algn="just"/>
            <a:r>
              <a:rPr lang="it-IT" sz="1600" dirty="0"/>
              <a:t>Sono assoggettati all’obbligo contributivo i datori di lavoro che, per i lavoratori occupati all’estero accantonano comunque il TFR ai sensi dell’articolo 2120 del codice civile. </a:t>
            </a:r>
          </a:p>
          <a:p>
            <a:pPr algn="just"/>
            <a:endParaRPr lang="it-IT" sz="1600" dirty="0"/>
          </a:p>
          <a:p>
            <a:pPr algn="just"/>
            <a:r>
              <a:rPr lang="it-IT" sz="1600" b="1" dirty="0"/>
              <a:t>NON RILEVA </a:t>
            </a:r>
            <a:r>
              <a:rPr lang="it-IT" sz="1600" dirty="0"/>
              <a:t>la presenza o meno di convenzioni si sicurezza sociale stipulati tra i due Stati.</a:t>
            </a:r>
          </a:p>
        </p:txBody>
      </p:sp>
    </p:spTree>
    <p:extLst>
      <p:ext uri="{BB962C8B-B14F-4D97-AF65-F5344CB8AC3E}">
        <p14:creationId xmlns:p14="http://schemas.microsoft.com/office/powerpoint/2010/main" val="27261103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A4EFA4-18E2-C455-1A49-1BB8F41601E7}"/>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9DE84FFC-4F99-3369-FFDA-867094FF7388}"/>
              </a:ext>
            </a:extLst>
          </p:cNvPr>
          <p:cNvSpPr txBox="1">
            <a:spLocks/>
          </p:cNvSpPr>
          <p:nvPr/>
        </p:nvSpPr>
        <p:spPr bwMode="auto">
          <a:xfrm>
            <a:off x="630720" y="296128"/>
            <a:ext cx="846043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lang="it-IT" altLang="it-IT" sz="1800" b="1" i="1" dirty="0">
                <a:solidFill>
                  <a:prstClr val="black"/>
                </a:solidFill>
                <a:latin typeface="Georgia"/>
              </a:rPr>
              <a:t>Modifiche alla disciplina del Fondo di Tesoreria - TFR</a:t>
            </a:r>
            <a:endParaRPr kumimoji="0" lang="it-IT" altLang="it-IT" sz="1800" b="1" i="1" u="none" strike="noStrike" kern="1200" cap="none" spc="0" normalizeH="0" baseline="0" noProof="0" dirty="0">
              <a:ln>
                <a:noFill/>
              </a:ln>
              <a:solidFill>
                <a:prstClr val="black"/>
              </a:solidFill>
              <a:effectLst/>
              <a:uLnTx/>
              <a:uFillTx/>
              <a:latin typeface="Georgia"/>
              <a:ea typeface="+mn-ea"/>
              <a:cs typeface="+mn-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it-IT" altLang="it-IT" sz="1800" b="1" i="1" u="none" strike="noStrike" kern="1200" cap="none" spc="0" normalizeH="0" baseline="0" noProof="0" dirty="0">
              <a:ln>
                <a:noFill/>
              </a:ln>
              <a:solidFill>
                <a:prstClr val="black"/>
              </a:solidFill>
              <a:effectLst/>
              <a:uLnTx/>
              <a:uFillTx/>
              <a:latin typeface="Georgia"/>
              <a:ea typeface="+mn-ea"/>
              <a:cs typeface="+mn-cs"/>
            </a:endParaRPr>
          </a:p>
        </p:txBody>
      </p:sp>
      <p:sp>
        <p:nvSpPr>
          <p:cNvPr id="14" name="Segnaposto numero diapositiva 16">
            <a:extLst>
              <a:ext uri="{FF2B5EF4-FFF2-40B4-BE49-F238E27FC236}">
                <a16:creationId xmlns:a16="http://schemas.microsoft.com/office/drawing/2014/main" id="{EA3424BB-FC47-D03E-C769-6DDB52FE723F}"/>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8EEC54D2-EF51-49EB-A22A-17E3C69FBAD8}" type="slidenum">
              <a:rPr kumimoji="0" lang="it-IT" sz="900" b="0" i="0" u="none" strike="noStrike" kern="1200" cap="none" spc="0" normalizeH="0" baseline="0" noProof="0" smtClean="0">
                <a:ln>
                  <a:noFill/>
                </a:ln>
                <a:solidFill>
                  <a:srgbClr val="1BA2A7"/>
                </a:solidFill>
                <a:effectLst/>
                <a:uLnTx/>
                <a:uFillTx/>
                <a:latin typeface="Tw Cen MT" panose="020B0602020104020603" pitchFamily="34"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29</a:t>
            </a:fld>
            <a:endParaRPr kumimoji="0" lang="it-IT" sz="900" b="0" i="0" u="none" strike="noStrike" kern="1200" cap="none" spc="0" normalizeH="0" baseline="0" noProof="0" dirty="0">
              <a:ln>
                <a:noFill/>
              </a:ln>
              <a:solidFill>
                <a:srgbClr val="1BA2A7"/>
              </a:solidFill>
              <a:effectLst/>
              <a:uLnTx/>
              <a:uFillTx/>
              <a:latin typeface="Tw Cen MT" panose="020B0602020104020603" pitchFamily="34" charset="0"/>
              <a:ea typeface="+mn-ea"/>
              <a:cs typeface="+mn-cs"/>
            </a:endParaRPr>
          </a:p>
        </p:txBody>
      </p:sp>
      <p:cxnSp>
        <p:nvCxnSpPr>
          <p:cNvPr id="15" name="Connettore 1 15">
            <a:extLst>
              <a:ext uri="{FF2B5EF4-FFF2-40B4-BE49-F238E27FC236}">
                <a16:creationId xmlns:a16="http://schemas.microsoft.com/office/drawing/2014/main" id="{957DA7B2-20AF-F31E-6DDA-549C4BD3B98C}"/>
              </a:ext>
            </a:extLst>
          </p:cNvPr>
          <p:cNvCxnSpPr>
            <a:cxnSpLocks/>
          </p:cNvCxnSpPr>
          <p:nvPr/>
        </p:nvCxnSpPr>
        <p:spPr>
          <a:xfrm>
            <a:off x="973408" y="1023474"/>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6" name="CasellaDiTesto 5">
            <a:extLst>
              <a:ext uri="{FF2B5EF4-FFF2-40B4-BE49-F238E27FC236}">
                <a16:creationId xmlns:a16="http://schemas.microsoft.com/office/drawing/2014/main" id="{DDAAD338-A743-79E4-E6D0-1842EEFA1217}"/>
              </a:ext>
            </a:extLst>
          </p:cNvPr>
          <p:cNvSpPr txBox="1"/>
          <p:nvPr/>
        </p:nvSpPr>
        <p:spPr>
          <a:xfrm>
            <a:off x="973408" y="1606738"/>
            <a:ext cx="7775056" cy="2062103"/>
          </a:xfrm>
          <a:prstGeom prst="rect">
            <a:avLst/>
          </a:prstGeom>
          <a:ln>
            <a:noFill/>
          </a:ln>
        </p:spPr>
        <p:style>
          <a:lnRef idx="2">
            <a:schemeClr val="dk1"/>
          </a:lnRef>
          <a:fillRef idx="1">
            <a:schemeClr val="lt1"/>
          </a:fillRef>
          <a:effectRef idx="0">
            <a:schemeClr val="dk1"/>
          </a:effectRef>
          <a:fontRef idx="minor">
            <a:schemeClr val="dk1"/>
          </a:fontRef>
        </p:style>
        <p:txBody>
          <a:bodyPr wrap="square">
            <a:spAutoFit/>
          </a:bodyPr>
          <a:lstStyle/>
          <a:p>
            <a:pPr algn="just"/>
            <a:r>
              <a:rPr lang="it-IT" sz="1600" dirty="0"/>
              <a:t>La Legge di Bilancio 2026 aveva previsto una doppia scadenza:</a:t>
            </a:r>
          </a:p>
          <a:p>
            <a:pPr algn="just"/>
            <a:endParaRPr lang="it-IT" sz="1600" dirty="0"/>
          </a:p>
          <a:p>
            <a:pPr marL="285750" indent="-285750" algn="just">
              <a:buFont typeface="Wingdings" panose="05000000000000000000" pitchFamily="2" charset="2"/>
              <a:buChar char="§"/>
            </a:pPr>
            <a:r>
              <a:rPr lang="it-IT" sz="1600" dirty="0"/>
              <a:t>A partire dal 1 luglio 2026 – riduzione a 60 giorni il periodo di silenzio assenso per i lavoratori neo assunti ai fini della adesione alla previdenza complementare.</a:t>
            </a:r>
          </a:p>
          <a:p>
            <a:pPr marL="285750" indent="-285750" algn="just">
              <a:buFont typeface="Wingdings" panose="05000000000000000000" pitchFamily="2" charset="2"/>
              <a:buChar char="§"/>
            </a:pPr>
            <a:endParaRPr lang="it-IT" sz="1600" dirty="0"/>
          </a:p>
          <a:p>
            <a:pPr marL="285750" indent="-285750" algn="just">
              <a:buFont typeface="Wingdings" panose="05000000000000000000" pitchFamily="2" charset="2"/>
              <a:buChar char="§"/>
            </a:pPr>
            <a:r>
              <a:rPr lang="it-IT" sz="1600" dirty="0"/>
              <a:t>Versamento delle quote di TFR al Fondo di Tesoreria per le aziende obbligate, entro il 16/5/2026 per quelle riferite ai mesi di gennaio e febbraio (circolare inps n. 12 del 5/2/26)</a:t>
            </a:r>
          </a:p>
        </p:txBody>
      </p:sp>
      <p:sp>
        <p:nvSpPr>
          <p:cNvPr id="2" name="CasellaDiTesto 1">
            <a:extLst>
              <a:ext uri="{FF2B5EF4-FFF2-40B4-BE49-F238E27FC236}">
                <a16:creationId xmlns:a16="http://schemas.microsoft.com/office/drawing/2014/main" id="{894AD9D2-827B-CF4F-9B6F-D5A69A5D7F4C}"/>
              </a:ext>
            </a:extLst>
          </p:cNvPr>
          <p:cNvSpPr txBox="1"/>
          <p:nvPr/>
        </p:nvSpPr>
        <p:spPr>
          <a:xfrm>
            <a:off x="2627784" y="4238763"/>
            <a:ext cx="6048672" cy="1077218"/>
          </a:xfrm>
          <a:prstGeom prst="rect">
            <a:avLst/>
          </a:prstGeom>
          <a:ln>
            <a:solidFill>
              <a:srgbClr val="C00000"/>
            </a:solidFill>
          </a:ln>
        </p:spPr>
        <p:style>
          <a:lnRef idx="2">
            <a:schemeClr val="dk1"/>
          </a:lnRef>
          <a:fillRef idx="1">
            <a:schemeClr val="lt1"/>
          </a:fillRef>
          <a:effectRef idx="0">
            <a:schemeClr val="dk1"/>
          </a:effectRef>
          <a:fontRef idx="minor">
            <a:schemeClr val="dk1"/>
          </a:fontRef>
        </p:style>
        <p:txBody>
          <a:bodyPr wrap="square">
            <a:spAutoFit/>
          </a:bodyPr>
          <a:lstStyle/>
          <a:p>
            <a:pPr algn="just"/>
            <a:r>
              <a:rPr lang="it-IT" sz="1600" dirty="0">
                <a:solidFill>
                  <a:srgbClr val="25999D"/>
                </a:solidFill>
              </a:rPr>
              <a:t>Il Decreto Lavoro del 1 maggio 2026 (DL 30/4/26, n. 62) ha previsto che le quote di TFR dovute al Fondo di Tesoreria, maturate nei mesi da gennaio a giugno 2026 si considerano tempestive se versate </a:t>
            </a:r>
            <a:r>
              <a:rPr lang="it-IT" sz="1600" b="1" dirty="0">
                <a:solidFill>
                  <a:srgbClr val="25999D"/>
                </a:solidFill>
              </a:rPr>
              <a:t>entro il 16 luglio 2026.</a:t>
            </a:r>
          </a:p>
        </p:txBody>
      </p:sp>
      <p:pic>
        <p:nvPicPr>
          <p:cNvPr id="4" name="Elemento grafico 3" descr="Cono spartitraffico contorno">
            <a:extLst>
              <a:ext uri="{FF2B5EF4-FFF2-40B4-BE49-F238E27FC236}">
                <a16:creationId xmlns:a16="http://schemas.microsoft.com/office/drawing/2014/main" id="{52DFDF68-0AB2-6986-6515-E8AE95D17348}"/>
              </a:ext>
            </a:extLst>
          </p:cNvPr>
          <p:cNvPicPr>
            <a:picLocks noChangeAspect="1"/>
          </p:cNvPicPr>
          <p:nvPr/>
        </p:nvPicPr>
        <p:blipFill>
          <a:blip>
            <a:extLst>
              <a:ext uri="{96DAC541-7B7A-43D3-8B79-37D633B846F1}">
                <asvg:svgBlip xmlns:asvg="http://schemas.microsoft.com/office/drawing/2016/SVG/main" r:embed="rId2"/>
              </a:ext>
            </a:extLst>
          </a:blip>
          <a:stretch>
            <a:fillRect/>
          </a:stretch>
        </p:blipFill>
        <p:spPr>
          <a:xfrm>
            <a:off x="1187624" y="4329157"/>
            <a:ext cx="914400" cy="914400"/>
          </a:xfrm>
          <a:prstGeom prst="rect">
            <a:avLst/>
          </a:prstGeom>
        </p:spPr>
      </p:pic>
    </p:spTree>
    <p:extLst>
      <p:ext uri="{BB962C8B-B14F-4D97-AF65-F5344CB8AC3E}">
        <p14:creationId xmlns:p14="http://schemas.microsoft.com/office/powerpoint/2010/main" val="26967505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51661E-AC25-EDE4-306D-1CBE0E7594B5}"/>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E681A0D2-28CE-F7B4-1170-F11294D47B67}"/>
              </a:ext>
            </a:extLst>
          </p:cNvPr>
          <p:cNvSpPr txBox="1">
            <a:spLocks/>
          </p:cNvSpPr>
          <p:nvPr/>
        </p:nvSpPr>
        <p:spPr bwMode="auto">
          <a:xfrm>
            <a:off x="1691680" y="112752"/>
            <a:ext cx="702027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it-IT" altLang="it-IT" sz="1800" b="1" i="1" dirty="0">
                <a:latin typeface="+mn-lt"/>
              </a:rPr>
              <a:t>Imposta sostitutiva sul trattamento accessorio </a:t>
            </a:r>
          </a:p>
          <a:p>
            <a:pPr algn="ctr" eaLnBrk="1" hangingPunct="1">
              <a:spcBef>
                <a:spcPct val="0"/>
              </a:spcBef>
              <a:buFontTx/>
              <a:buNone/>
            </a:pPr>
            <a:r>
              <a:rPr lang="it-IT" altLang="it-IT" sz="1800" b="1" i="1" dirty="0">
                <a:latin typeface="+mn-lt"/>
              </a:rPr>
              <a:t>nel settore privato</a:t>
            </a:r>
            <a:endParaRPr lang="it-IT" altLang="it-IT" sz="1800" i="1" dirty="0">
              <a:latin typeface="+mn-lt"/>
            </a:endParaRPr>
          </a:p>
        </p:txBody>
      </p:sp>
      <p:sp>
        <p:nvSpPr>
          <p:cNvPr id="14" name="Segnaposto numero diapositiva 16">
            <a:extLst>
              <a:ext uri="{FF2B5EF4-FFF2-40B4-BE49-F238E27FC236}">
                <a16:creationId xmlns:a16="http://schemas.microsoft.com/office/drawing/2014/main" id="{375FBCA8-8BEB-0845-E215-5ABB766DBD8C}"/>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8EEC54D2-EF51-49EB-A22A-17E3C69FBAD8}" type="slidenum">
              <a:rPr lang="it-IT" b="0" smtClean="0"/>
              <a:pPr>
                <a:defRPr/>
              </a:pPr>
              <a:t>3</a:t>
            </a:fld>
            <a:endParaRPr lang="it-IT" b="0" dirty="0"/>
          </a:p>
        </p:txBody>
      </p:sp>
      <p:cxnSp>
        <p:nvCxnSpPr>
          <p:cNvPr id="15" name="Connettore 1 15">
            <a:extLst>
              <a:ext uri="{FF2B5EF4-FFF2-40B4-BE49-F238E27FC236}">
                <a16:creationId xmlns:a16="http://schemas.microsoft.com/office/drawing/2014/main" id="{F8E496B0-02DF-E39B-D274-501CB33A9FA6}"/>
              </a:ext>
            </a:extLst>
          </p:cNvPr>
          <p:cNvCxnSpPr>
            <a:cxnSpLocks/>
          </p:cNvCxnSpPr>
          <p:nvPr/>
        </p:nvCxnSpPr>
        <p:spPr>
          <a:xfrm>
            <a:off x="938707" y="908720"/>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3" name="CasellaDiTesto 2">
            <a:extLst>
              <a:ext uri="{FF2B5EF4-FFF2-40B4-BE49-F238E27FC236}">
                <a16:creationId xmlns:a16="http://schemas.microsoft.com/office/drawing/2014/main" id="{B0971C90-E4FC-CA0F-85D2-27C7FC990DD5}"/>
              </a:ext>
            </a:extLst>
          </p:cNvPr>
          <p:cNvSpPr txBox="1"/>
          <p:nvPr/>
        </p:nvSpPr>
        <p:spPr>
          <a:xfrm>
            <a:off x="938706" y="1077089"/>
            <a:ext cx="7917261" cy="584775"/>
          </a:xfrm>
          <a:prstGeom prst="rect">
            <a:avLst/>
          </a:prstGeom>
          <a:noFill/>
        </p:spPr>
        <p:txBody>
          <a:bodyPr wrap="square">
            <a:spAutoFit/>
          </a:bodyPr>
          <a:lstStyle/>
          <a:p>
            <a:r>
              <a:rPr lang="it-IT" sz="1600" dirty="0"/>
              <a:t>Con l’obiettivo di favorire l’adeguamento salariale al costo della vita e rafforzare il legame tra produttività e salario è stata introdotta la norma che dispone l’applicazione</a:t>
            </a:r>
          </a:p>
        </p:txBody>
      </p:sp>
      <p:sp>
        <p:nvSpPr>
          <p:cNvPr id="5" name="CasellaDiTesto 4">
            <a:extLst>
              <a:ext uri="{FF2B5EF4-FFF2-40B4-BE49-F238E27FC236}">
                <a16:creationId xmlns:a16="http://schemas.microsoft.com/office/drawing/2014/main" id="{BBB3F787-2819-0A26-A053-6931F58F38CE}"/>
              </a:ext>
            </a:extLst>
          </p:cNvPr>
          <p:cNvSpPr txBox="1"/>
          <p:nvPr/>
        </p:nvSpPr>
        <p:spPr>
          <a:xfrm>
            <a:off x="1043608" y="2035068"/>
            <a:ext cx="7848872" cy="3293209"/>
          </a:xfrm>
          <a:prstGeom prst="rect">
            <a:avLst/>
          </a:prstGeom>
          <a:noFill/>
        </p:spPr>
        <p:txBody>
          <a:bodyPr wrap="square">
            <a:spAutoFit/>
          </a:bodyPr>
          <a:lstStyle/>
          <a:p>
            <a:pPr algn="just" fontAlgn="base"/>
            <a:r>
              <a:rPr lang="it-IT" sz="1600" b="1" dirty="0"/>
              <a:t> Imposta sostitutiva 5% dell'IRPEF e addizionali (comunali e regionali) </a:t>
            </a:r>
            <a:endParaRPr lang="it-IT" sz="1600" dirty="0"/>
          </a:p>
          <a:p>
            <a:pPr algn="just" fontAlgn="base"/>
            <a:endParaRPr lang="it-IT" sz="1600" dirty="0"/>
          </a:p>
          <a:p>
            <a:pPr algn="just" fontAlgn="base"/>
            <a:endParaRPr lang="it-IT" sz="1600" dirty="0"/>
          </a:p>
          <a:p>
            <a:pPr algn="just" fontAlgn="base"/>
            <a:r>
              <a:rPr lang="it-IT" sz="1600" dirty="0"/>
              <a:t>Incrementi retributivi derivanti da rinnovi contrattuali sottoscritti </a:t>
            </a:r>
            <a:r>
              <a:rPr lang="it-IT" sz="1600" b="1" u="sng" dirty="0"/>
              <a:t>dal 01/01/2024 al 31/12/2026, </a:t>
            </a:r>
            <a:r>
              <a:rPr lang="it-IT" sz="1600" dirty="0"/>
              <a:t>e corrisposti ai lavoratori dipendenti nell’anno 2026</a:t>
            </a:r>
            <a:endParaRPr lang="it-IT" sz="1600" b="1" u="sng" dirty="0"/>
          </a:p>
          <a:p>
            <a:pPr algn="just" fontAlgn="base"/>
            <a:r>
              <a:rPr lang="it-IT" sz="1600" dirty="0"/>
              <a:t>	</a:t>
            </a:r>
          </a:p>
          <a:p>
            <a:pPr algn="just" fontAlgn="base"/>
            <a:r>
              <a:rPr lang="it-IT" sz="1600" dirty="0"/>
              <a:t>		</a:t>
            </a:r>
            <a:r>
              <a:rPr lang="it-IT" sz="1600" i="1" dirty="0"/>
              <a:t>oggettivi</a:t>
            </a:r>
            <a:r>
              <a:rPr lang="it-IT" sz="1600" dirty="0"/>
              <a:t> -&gt; lavoratori dipendenti del settore privato</a:t>
            </a:r>
          </a:p>
          <a:p>
            <a:pPr algn="just" fontAlgn="base"/>
            <a:endParaRPr lang="it-IT" sz="1600" dirty="0"/>
          </a:p>
          <a:p>
            <a:pPr algn="just" fontAlgn="base"/>
            <a:r>
              <a:rPr lang="it-IT" sz="1600" b="1" i="1" dirty="0"/>
              <a:t>Requisiti</a:t>
            </a:r>
          </a:p>
          <a:p>
            <a:pPr algn="just" fontAlgn="base"/>
            <a:r>
              <a:rPr lang="it-IT" sz="1600" dirty="0"/>
              <a:t>	</a:t>
            </a:r>
          </a:p>
          <a:p>
            <a:pPr algn="just" fontAlgn="base"/>
            <a:r>
              <a:rPr lang="it-IT" sz="1600" dirty="0"/>
              <a:t>		</a:t>
            </a:r>
            <a:r>
              <a:rPr lang="it-IT" sz="1600" i="1" dirty="0"/>
              <a:t>soggettivi</a:t>
            </a:r>
            <a:r>
              <a:rPr lang="it-IT" sz="1600" dirty="0"/>
              <a:t> -&gt; reddito da lavoro dipendente non superiore a 33K</a:t>
            </a:r>
          </a:p>
          <a:p>
            <a:pPr algn="just" fontAlgn="base"/>
            <a:r>
              <a:rPr lang="it-IT" sz="1600" dirty="0"/>
              <a:t>			     (tutti i redditi da lavoro – art. 51 – anche se con più 		 	     datori di lavoro)</a:t>
            </a:r>
          </a:p>
        </p:txBody>
      </p:sp>
      <p:cxnSp>
        <p:nvCxnSpPr>
          <p:cNvPr id="6" name="Connettore 2 5">
            <a:extLst>
              <a:ext uri="{FF2B5EF4-FFF2-40B4-BE49-F238E27FC236}">
                <a16:creationId xmlns:a16="http://schemas.microsoft.com/office/drawing/2014/main" id="{54E7C8D9-9E9F-C88B-EDB3-B97556F0B034}"/>
              </a:ext>
            </a:extLst>
          </p:cNvPr>
          <p:cNvCxnSpPr>
            <a:cxnSpLocks/>
          </p:cNvCxnSpPr>
          <p:nvPr/>
        </p:nvCxnSpPr>
        <p:spPr>
          <a:xfrm flipV="1">
            <a:off x="2189177" y="3765554"/>
            <a:ext cx="720080" cy="360040"/>
          </a:xfrm>
          <a:prstGeom prst="straightConnector1">
            <a:avLst/>
          </a:prstGeom>
          <a:ln>
            <a:solidFill>
              <a:srgbClr val="1BA2A7"/>
            </a:solidFill>
            <a:tailEnd type="triangle"/>
          </a:ln>
        </p:spPr>
        <p:style>
          <a:lnRef idx="1">
            <a:schemeClr val="accent1"/>
          </a:lnRef>
          <a:fillRef idx="0">
            <a:schemeClr val="accent1"/>
          </a:fillRef>
          <a:effectRef idx="0">
            <a:schemeClr val="accent1"/>
          </a:effectRef>
          <a:fontRef idx="minor">
            <a:schemeClr val="tx1"/>
          </a:fontRef>
        </p:style>
      </p:cxnSp>
      <p:cxnSp>
        <p:nvCxnSpPr>
          <p:cNvPr id="7" name="Connettore 2 6">
            <a:extLst>
              <a:ext uri="{FF2B5EF4-FFF2-40B4-BE49-F238E27FC236}">
                <a16:creationId xmlns:a16="http://schemas.microsoft.com/office/drawing/2014/main" id="{D414C013-97FD-5A32-4233-10F1406F423D}"/>
              </a:ext>
            </a:extLst>
          </p:cNvPr>
          <p:cNvCxnSpPr>
            <a:cxnSpLocks/>
          </p:cNvCxnSpPr>
          <p:nvPr/>
        </p:nvCxnSpPr>
        <p:spPr>
          <a:xfrm>
            <a:off x="2195736" y="4149080"/>
            <a:ext cx="648072" cy="482565"/>
          </a:xfrm>
          <a:prstGeom prst="straightConnector1">
            <a:avLst/>
          </a:prstGeom>
          <a:ln>
            <a:solidFill>
              <a:srgbClr val="1BA2A7"/>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018739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6EAF25-704F-DB37-3FC5-9B1B220D8ADA}"/>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925AEDFF-D27A-2D10-C1E7-EFD4FF2EFEFE}"/>
              </a:ext>
            </a:extLst>
          </p:cNvPr>
          <p:cNvSpPr txBox="1">
            <a:spLocks/>
          </p:cNvSpPr>
          <p:nvPr/>
        </p:nvSpPr>
        <p:spPr bwMode="auto">
          <a:xfrm>
            <a:off x="657402" y="188640"/>
            <a:ext cx="846043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altLang="it-IT" sz="1600" b="1" i="1" u="none" strike="noStrike" kern="1200" cap="none" spc="0" normalizeH="0" baseline="0" noProof="0" dirty="0">
                <a:ln>
                  <a:noFill/>
                </a:ln>
                <a:solidFill>
                  <a:prstClr val="black"/>
                </a:solidFill>
                <a:effectLst/>
                <a:uLnTx/>
                <a:uFillTx/>
                <a:latin typeface="Georgia"/>
                <a:ea typeface="+mn-ea"/>
                <a:cs typeface="+mn-cs"/>
              </a:rPr>
              <a:t>Riforma fiscale – Schema di Decreto Legislativo –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altLang="it-IT" sz="1600" b="1" i="1" u="none" strike="noStrike" kern="1200" cap="none" spc="0" normalizeH="0" baseline="0" noProof="0" dirty="0">
                <a:ln>
                  <a:noFill/>
                </a:ln>
                <a:solidFill>
                  <a:prstClr val="black"/>
                </a:solidFill>
                <a:effectLst/>
                <a:uLnTx/>
                <a:uFillTx/>
                <a:latin typeface="Georgia"/>
                <a:ea typeface="+mn-ea"/>
                <a:cs typeface="+mn-cs"/>
              </a:rPr>
              <a:t>Testo Unico delle disposizioni legislative in materia di imposte sui redditi – Reddito da lavoro dipendente</a:t>
            </a:r>
          </a:p>
        </p:txBody>
      </p:sp>
      <p:sp>
        <p:nvSpPr>
          <p:cNvPr id="14" name="Segnaposto numero diapositiva 16">
            <a:extLst>
              <a:ext uri="{FF2B5EF4-FFF2-40B4-BE49-F238E27FC236}">
                <a16:creationId xmlns:a16="http://schemas.microsoft.com/office/drawing/2014/main" id="{5F4997CC-E77B-564E-DEE0-5530104E7561}"/>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8EEC54D2-EF51-49EB-A22A-17E3C69FBAD8}" type="slidenum">
              <a:rPr kumimoji="0" lang="it-IT" sz="900" b="0" i="0" u="none" strike="noStrike" kern="1200" cap="none" spc="0" normalizeH="0" baseline="0" noProof="0" smtClean="0">
                <a:ln>
                  <a:noFill/>
                </a:ln>
                <a:solidFill>
                  <a:srgbClr val="1BA2A7"/>
                </a:solidFill>
                <a:effectLst/>
                <a:uLnTx/>
                <a:uFillTx/>
                <a:latin typeface="Tw Cen MT" panose="020B0602020104020603" pitchFamily="34"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30</a:t>
            </a:fld>
            <a:endParaRPr kumimoji="0" lang="it-IT" sz="900" b="0" i="0" u="none" strike="noStrike" kern="1200" cap="none" spc="0" normalizeH="0" baseline="0" noProof="0" dirty="0">
              <a:ln>
                <a:noFill/>
              </a:ln>
              <a:solidFill>
                <a:srgbClr val="1BA2A7"/>
              </a:solidFill>
              <a:effectLst/>
              <a:uLnTx/>
              <a:uFillTx/>
              <a:latin typeface="Tw Cen MT" panose="020B0602020104020603" pitchFamily="34" charset="0"/>
              <a:ea typeface="+mn-ea"/>
              <a:cs typeface="+mn-cs"/>
            </a:endParaRPr>
          </a:p>
        </p:txBody>
      </p:sp>
      <p:cxnSp>
        <p:nvCxnSpPr>
          <p:cNvPr id="15" name="Connettore 1 15">
            <a:extLst>
              <a:ext uri="{FF2B5EF4-FFF2-40B4-BE49-F238E27FC236}">
                <a16:creationId xmlns:a16="http://schemas.microsoft.com/office/drawing/2014/main" id="{875C4950-699E-4611-AC49-9D8A79D19A57}"/>
              </a:ext>
            </a:extLst>
          </p:cNvPr>
          <p:cNvCxnSpPr>
            <a:cxnSpLocks/>
          </p:cNvCxnSpPr>
          <p:nvPr/>
        </p:nvCxnSpPr>
        <p:spPr>
          <a:xfrm>
            <a:off x="973408" y="1023474"/>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6" name="CasellaDiTesto 5">
            <a:extLst>
              <a:ext uri="{FF2B5EF4-FFF2-40B4-BE49-F238E27FC236}">
                <a16:creationId xmlns:a16="http://schemas.microsoft.com/office/drawing/2014/main" id="{2BCE35FC-1526-85EE-2D3D-8799C8208DBB}"/>
              </a:ext>
            </a:extLst>
          </p:cNvPr>
          <p:cNvSpPr txBox="1"/>
          <p:nvPr/>
        </p:nvSpPr>
        <p:spPr>
          <a:xfrm>
            <a:off x="973408" y="1606738"/>
            <a:ext cx="7775056" cy="338554"/>
          </a:xfrm>
          <a:prstGeom prst="rect">
            <a:avLst/>
          </a:prstGeom>
          <a:ln>
            <a:noFill/>
          </a:ln>
        </p:spPr>
        <p:style>
          <a:lnRef idx="2">
            <a:schemeClr val="dk1"/>
          </a:lnRef>
          <a:fillRef idx="1">
            <a:schemeClr val="lt1"/>
          </a:fillRef>
          <a:effectRef idx="0">
            <a:schemeClr val="dk1"/>
          </a:effectRef>
          <a:fontRef idx="minor">
            <a:schemeClr val="dk1"/>
          </a:fontRef>
        </p:style>
        <p:txBody>
          <a:bodyPr wrap="square">
            <a:spAutoFit/>
          </a:bodyPr>
          <a:lstStyle/>
          <a:p>
            <a:pPr algn="just"/>
            <a:endParaRPr lang="it-IT" sz="1600" dirty="0"/>
          </a:p>
        </p:txBody>
      </p:sp>
      <p:pic>
        <p:nvPicPr>
          <p:cNvPr id="4" name="Immagine 3">
            <a:extLst>
              <a:ext uri="{FF2B5EF4-FFF2-40B4-BE49-F238E27FC236}">
                <a16:creationId xmlns:a16="http://schemas.microsoft.com/office/drawing/2014/main" id="{6AC96A98-0C6C-620D-DC40-A85ECEE0A9AF}"/>
              </a:ext>
            </a:extLst>
          </p:cNvPr>
          <p:cNvPicPr>
            <a:picLocks noChangeAspect="1"/>
          </p:cNvPicPr>
          <p:nvPr/>
        </p:nvPicPr>
        <p:blipFill>
          <a:blip r:embed="rId2"/>
          <a:stretch>
            <a:fillRect/>
          </a:stretch>
        </p:blipFill>
        <p:spPr>
          <a:xfrm>
            <a:off x="1403648" y="1124744"/>
            <a:ext cx="7154273" cy="5611008"/>
          </a:xfrm>
          <a:prstGeom prst="rect">
            <a:avLst/>
          </a:prstGeom>
        </p:spPr>
      </p:pic>
    </p:spTree>
    <p:extLst>
      <p:ext uri="{BB962C8B-B14F-4D97-AF65-F5344CB8AC3E}">
        <p14:creationId xmlns:p14="http://schemas.microsoft.com/office/powerpoint/2010/main" val="29572657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94E53C-3C81-1693-A321-018186B6B033}"/>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F9EEC3AF-4D09-AA7C-FC95-AF5BB804E587}"/>
              </a:ext>
            </a:extLst>
          </p:cNvPr>
          <p:cNvSpPr txBox="1">
            <a:spLocks/>
          </p:cNvSpPr>
          <p:nvPr/>
        </p:nvSpPr>
        <p:spPr bwMode="auto">
          <a:xfrm>
            <a:off x="657402" y="188640"/>
            <a:ext cx="846043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altLang="it-IT" sz="1600" b="1" i="1" u="none" strike="noStrike" kern="1200" cap="none" spc="0" normalizeH="0" baseline="0" noProof="0" dirty="0">
                <a:ln>
                  <a:noFill/>
                </a:ln>
                <a:solidFill>
                  <a:prstClr val="black"/>
                </a:solidFill>
                <a:effectLst/>
                <a:uLnTx/>
                <a:uFillTx/>
                <a:latin typeface="Georgia"/>
                <a:ea typeface="+mn-ea"/>
                <a:cs typeface="+mn-cs"/>
              </a:rPr>
              <a:t>Riforma fiscale – Schema di Decreto Legislativo –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altLang="it-IT" sz="1600" b="1" i="1" u="none" strike="noStrike" kern="1200" cap="none" spc="0" normalizeH="0" baseline="0" noProof="0" dirty="0">
                <a:ln>
                  <a:noFill/>
                </a:ln>
                <a:solidFill>
                  <a:prstClr val="black"/>
                </a:solidFill>
                <a:effectLst/>
                <a:uLnTx/>
                <a:uFillTx/>
                <a:latin typeface="Georgia"/>
                <a:ea typeface="+mn-ea"/>
                <a:cs typeface="+mn-cs"/>
              </a:rPr>
              <a:t>Testo Unico delle disposizioni legislative in materia di imposte sui redditi – Reddito da lavoro dipendente</a:t>
            </a:r>
          </a:p>
        </p:txBody>
      </p:sp>
      <p:sp>
        <p:nvSpPr>
          <p:cNvPr id="14" name="Segnaposto numero diapositiva 16">
            <a:extLst>
              <a:ext uri="{FF2B5EF4-FFF2-40B4-BE49-F238E27FC236}">
                <a16:creationId xmlns:a16="http://schemas.microsoft.com/office/drawing/2014/main" id="{BB324CF3-108C-41FA-A8A0-5670866131FD}"/>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8EEC54D2-EF51-49EB-A22A-17E3C69FBAD8}" type="slidenum">
              <a:rPr kumimoji="0" lang="it-IT" sz="900" b="0" i="0" u="none" strike="noStrike" kern="1200" cap="none" spc="0" normalizeH="0" baseline="0" noProof="0" smtClean="0">
                <a:ln>
                  <a:noFill/>
                </a:ln>
                <a:solidFill>
                  <a:srgbClr val="1BA2A7"/>
                </a:solidFill>
                <a:effectLst/>
                <a:uLnTx/>
                <a:uFillTx/>
                <a:latin typeface="Tw Cen MT" panose="020B0602020104020603" pitchFamily="34"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31</a:t>
            </a:fld>
            <a:endParaRPr kumimoji="0" lang="it-IT" sz="900" b="0" i="0" u="none" strike="noStrike" kern="1200" cap="none" spc="0" normalizeH="0" baseline="0" noProof="0" dirty="0">
              <a:ln>
                <a:noFill/>
              </a:ln>
              <a:solidFill>
                <a:srgbClr val="1BA2A7"/>
              </a:solidFill>
              <a:effectLst/>
              <a:uLnTx/>
              <a:uFillTx/>
              <a:latin typeface="Tw Cen MT" panose="020B0602020104020603" pitchFamily="34" charset="0"/>
              <a:ea typeface="+mn-ea"/>
              <a:cs typeface="+mn-cs"/>
            </a:endParaRPr>
          </a:p>
        </p:txBody>
      </p:sp>
      <p:cxnSp>
        <p:nvCxnSpPr>
          <p:cNvPr id="15" name="Connettore 1 15">
            <a:extLst>
              <a:ext uri="{FF2B5EF4-FFF2-40B4-BE49-F238E27FC236}">
                <a16:creationId xmlns:a16="http://schemas.microsoft.com/office/drawing/2014/main" id="{43045251-E4DF-20E3-70D4-005F65A9E209}"/>
              </a:ext>
            </a:extLst>
          </p:cNvPr>
          <p:cNvCxnSpPr>
            <a:cxnSpLocks/>
          </p:cNvCxnSpPr>
          <p:nvPr/>
        </p:nvCxnSpPr>
        <p:spPr>
          <a:xfrm>
            <a:off x="973408" y="1023474"/>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6" name="CasellaDiTesto 5">
            <a:extLst>
              <a:ext uri="{FF2B5EF4-FFF2-40B4-BE49-F238E27FC236}">
                <a16:creationId xmlns:a16="http://schemas.microsoft.com/office/drawing/2014/main" id="{0E85F775-4845-25E6-4AB2-30CEECCCDCAF}"/>
              </a:ext>
            </a:extLst>
          </p:cNvPr>
          <p:cNvSpPr txBox="1"/>
          <p:nvPr/>
        </p:nvSpPr>
        <p:spPr>
          <a:xfrm>
            <a:off x="973408" y="1606738"/>
            <a:ext cx="7775056" cy="338554"/>
          </a:xfrm>
          <a:prstGeom prst="rect">
            <a:avLst/>
          </a:prstGeom>
          <a:ln>
            <a:noFill/>
          </a:ln>
        </p:spPr>
        <p:style>
          <a:lnRef idx="2">
            <a:schemeClr val="dk1"/>
          </a:lnRef>
          <a:fillRef idx="1">
            <a:schemeClr val="lt1"/>
          </a:fillRef>
          <a:effectRef idx="0">
            <a:schemeClr val="dk1"/>
          </a:effectRef>
          <a:fontRef idx="minor">
            <a:schemeClr val="dk1"/>
          </a:fontRef>
        </p:style>
        <p:txBody>
          <a:bodyPr wrap="square">
            <a:spAutoFit/>
          </a:bodyPr>
          <a:lstStyle/>
          <a:p>
            <a:pPr algn="just"/>
            <a:endParaRPr lang="it-IT" sz="1600" dirty="0"/>
          </a:p>
        </p:txBody>
      </p:sp>
      <p:pic>
        <p:nvPicPr>
          <p:cNvPr id="3" name="Immagine 2">
            <a:extLst>
              <a:ext uri="{FF2B5EF4-FFF2-40B4-BE49-F238E27FC236}">
                <a16:creationId xmlns:a16="http://schemas.microsoft.com/office/drawing/2014/main" id="{49C089B6-1951-4266-D482-282B35A890FC}"/>
              </a:ext>
            </a:extLst>
          </p:cNvPr>
          <p:cNvPicPr>
            <a:picLocks noChangeAspect="1"/>
          </p:cNvPicPr>
          <p:nvPr/>
        </p:nvPicPr>
        <p:blipFill>
          <a:blip r:embed="rId2"/>
          <a:stretch>
            <a:fillRect/>
          </a:stretch>
        </p:blipFill>
        <p:spPr>
          <a:xfrm>
            <a:off x="951994" y="1124744"/>
            <a:ext cx="7732505" cy="5472608"/>
          </a:xfrm>
          <a:prstGeom prst="rect">
            <a:avLst/>
          </a:prstGeom>
        </p:spPr>
      </p:pic>
    </p:spTree>
    <p:extLst>
      <p:ext uri="{BB962C8B-B14F-4D97-AF65-F5344CB8AC3E}">
        <p14:creationId xmlns:p14="http://schemas.microsoft.com/office/powerpoint/2010/main" val="7748172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2DD42F-031D-37BB-55CF-7EB2844E380B}"/>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CB099B5A-73A5-3534-40CE-1ACA286D870B}"/>
              </a:ext>
            </a:extLst>
          </p:cNvPr>
          <p:cNvSpPr txBox="1">
            <a:spLocks/>
          </p:cNvSpPr>
          <p:nvPr/>
        </p:nvSpPr>
        <p:spPr bwMode="auto">
          <a:xfrm>
            <a:off x="657402" y="188640"/>
            <a:ext cx="846043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altLang="it-IT" sz="1600" b="1" i="1" u="none" strike="noStrike" kern="1200" cap="none" spc="0" normalizeH="0" baseline="0" noProof="0" dirty="0">
                <a:ln>
                  <a:noFill/>
                </a:ln>
                <a:solidFill>
                  <a:prstClr val="black"/>
                </a:solidFill>
                <a:effectLst/>
                <a:uLnTx/>
                <a:uFillTx/>
                <a:latin typeface="Georgia"/>
                <a:ea typeface="+mn-ea"/>
                <a:cs typeface="+mn-cs"/>
              </a:rPr>
              <a:t>Riforma fiscale – Schema di Decreto Legislativo –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altLang="it-IT" sz="1600" b="1" i="1" u="none" strike="noStrike" kern="1200" cap="none" spc="0" normalizeH="0" baseline="0" noProof="0" dirty="0">
                <a:ln>
                  <a:noFill/>
                </a:ln>
                <a:solidFill>
                  <a:prstClr val="black"/>
                </a:solidFill>
                <a:effectLst/>
                <a:uLnTx/>
                <a:uFillTx/>
                <a:latin typeface="Georgia"/>
                <a:ea typeface="+mn-ea"/>
                <a:cs typeface="+mn-cs"/>
              </a:rPr>
              <a:t>Testo Unico delle disposizioni legislative in materia di imposte sui redditi – Reddito da lavoro dipendente</a:t>
            </a:r>
          </a:p>
        </p:txBody>
      </p:sp>
      <p:sp>
        <p:nvSpPr>
          <p:cNvPr id="14" name="Segnaposto numero diapositiva 16">
            <a:extLst>
              <a:ext uri="{FF2B5EF4-FFF2-40B4-BE49-F238E27FC236}">
                <a16:creationId xmlns:a16="http://schemas.microsoft.com/office/drawing/2014/main" id="{2B464709-AAD7-3BA5-914A-401321463C16}"/>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8EEC54D2-EF51-49EB-A22A-17E3C69FBAD8}" type="slidenum">
              <a:rPr kumimoji="0" lang="it-IT" sz="900" b="0" i="0" u="none" strike="noStrike" kern="1200" cap="none" spc="0" normalizeH="0" baseline="0" noProof="0" smtClean="0">
                <a:ln>
                  <a:noFill/>
                </a:ln>
                <a:solidFill>
                  <a:srgbClr val="1BA2A7"/>
                </a:solidFill>
                <a:effectLst/>
                <a:uLnTx/>
                <a:uFillTx/>
                <a:latin typeface="Tw Cen MT" panose="020B0602020104020603" pitchFamily="34"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32</a:t>
            </a:fld>
            <a:endParaRPr kumimoji="0" lang="it-IT" sz="900" b="0" i="0" u="none" strike="noStrike" kern="1200" cap="none" spc="0" normalizeH="0" baseline="0" noProof="0" dirty="0">
              <a:ln>
                <a:noFill/>
              </a:ln>
              <a:solidFill>
                <a:srgbClr val="1BA2A7"/>
              </a:solidFill>
              <a:effectLst/>
              <a:uLnTx/>
              <a:uFillTx/>
              <a:latin typeface="Tw Cen MT" panose="020B0602020104020603" pitchFamily="34" charset="0"/>
              <a:ea typeface="+mn-ea"/>
              <a:cs typeface="+mn-cs"/>
            </a:endParaRPr>
          </a:p>
        </p:txBody>
      </p:sp>
      <p:cxnSp>
        <p:nvCxnSpPr>
          <p:cNvPr id="15" name="Connettore 1 15">
            <a:extLst>
              <a:ext uri="{FF2B5EF4-FFF2-40B4-BE49-F238E27FC236}">
                <a16:creationId xmlns:a16="http://schemas.microsoft.com/office/drawing/2014/main" id="{1D9D6291-62F5-0982-F8F1-338491574062}"/>
              </a:ext>
            </a:extLst>
          </p:cNvPr>
          <p:cNvCxnSpPr>
            <a:cxnSpLocks/>
          </p:cNvCxnSpPr>
          <p:nvPr/>
        </p:nvCxnSpPr>
        <p:spPr>
          <a:xfrm>
            <a:off x="973408" y="1023474"/>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6" name="CasellaDiTesto 5">
            <a:extLst>
              <a:ext uri="{FF2B5EF4-FFF2-40B4-BE49-F238E27FC236}">
                <a16:creationId xmlns:a16="http://schemas.microsoft.com/office/drawing/2014/main" id="{DEE1967F-D0FA-6F0D-9163-65763100D7E2}"/>
              </a:ext>
            </a:extLst>
          </p:cNvPr>
          <p:cNvSpPr txBox="1"/>
          <p:nvPr/>
        </p:nvSpPr>
        <p:spPr>
          <a:xfrm>
            <a:off x="973408" y="1606738"/>
            <a:ext cx="7775056" cy="338554"/>
          </a:xfrm>
          <a:prstGeom prst="rect">
            <a:avLst/>
          </a:prstGeom>
          <a:ln>
            <a:noFill/>
          </a:ln>
        </p:spPr>
        <p:style>
          <a:lnRef idx="2">
            <a:schemeClr val="dk1"/>
          </a:lnRef>
          <a:fillRef idx="1">
            <a:schemeClr val="lt1"/>
          </a:fillRef>
          <a:effectRef idx="0">
            <a:schemeClr val="dk1"/>
          </a:effectRef>
          <a:fontRef idx="minor">
            <a:schemeClr val="dk1"/>
          </a:fontRef>
        </p:style>
        <p:txBody>
          <a:bodyPr wrap="square">
            <a:spAutoFit/>
          </a:bodyPr>
          <a:lstStyle/>
          <a:p>
            <a:pPr algn="just"/>
            <a:endParaRPr lang="it-IT" sz="1600" dirty="0"/>
          </a:p>
        </p:txBody>
      </p:sp>
      <p:pic>
        <p:nvPicPr>
          <p:cNvPr id="4" name="Immagine 3">
            <a:extLst>
              <a:ext uri="{FF2B5EF4-FFF2-40B4-BE49-F238E27FC236}">
                <a16:creationId xmlns:a16="http://schemas.microsoft.com/office/drawing/2014/main" id="{B3AAB73C-F40B-8FCC-A2E8-ADC007593F6A}"/>
              </a:ext>
            </a:extLst>
          </p:cNvPr>
          <p:cNvPicPr>
            <a:picLocks noChangeAspect="1"/>
          </p:cNvPicPr>
          <p:nvPr/>
        </p:nvPicPr>
        <p:blipFill>
          <a:blip r:embed="rId2"/>
          <a:stretch>
            <a:fillRect/>
          </a:stretch>
        </p:blipFill>
        <p:spPr>
          <a:xfrm>
            <a:off x="1259632" y="1124744"/>
            <a:ext cx="7173326" cy="5611008"/>
          </a:xfrm>
          <a:prstGeom prst="rect">
            <a:avLst/>
          </a:prstGeom>
        </p:spPr>
      </p:pic>
    </p:spTree>
    <p:extLst>
      <p:ext uri="{BB962C8B-B14F-4D97-AF65-F5344CB8AC3E}">
        <p14:creationId xmlns:p14="http://schemas.microsoft.com/office/powerpoint/2010/main" val="36387994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69E657-9506-6190-0C18-70123A4A041C}"/>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8E5EB481-5F29-84B4-CF32-403029DDC235}"/>
              </a:ext>
            </a:extLst>
          </p:cNvPr>
          <p:cNvSpPr txBox="1">
            <a:spLocks/>
          </p:cNvSpPr>
          <p:nvPr/>
        </p:nvSpPr>
        <p:spPr bwMode="auto">
          <a:xfrm>
            <a:off x="657402" y="188640"/>
            <a:ext cx="846043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altLang="it-IT" sz="1600" b="1" i="1" u="none" strike="noStrike" kern="1200" cap="none" spc="0" normalizeH="0" baseline="0" noProof="0" dirty="0">
                <a:ln>
                  <a:noFill/>
                </a:ln>
                <a:solidFill>
                  <a:prstClr val="black"/>
                </a:solidFill>
                <a:effectLst/>
                <a:uLnTx/>
                <a:uFillTx/>
                <a:latin typeface="Georgia"/>
                <a:ea typeface="+mn-ea"/>
                <a:cs typeface="+mn-cs"/>
              </a:rPr>
              <a:t>Riforma fiscale – Schema di Decreto Legislativo –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altLang="it-IT" sz="1600" b="1" i="1" u="none" strike="noStrike" kern="1200" cap="none" spc="0" normalizeH="0" baseline="0" noProof="0" dirty="0">
                <a:ln>
                  <a:noFill/>
                </a:ln>
                <a:solidFill>
                  <a:prstClr val="black"/>
                </a:solidFill>
                <a:effectLst/>
                <a:uLnTx/>
                <a:uFillTx/>
                <a:latin typeface="Georgia"/>
                <a:ea typeface="+mn-ea"/>
                <a:cs typeface="+mn-cs"/>
              </a:rPr>
              <a:t>Testo Unico delle disposizioni legislative in materia di imposte sui redditi – Reddito da lavoro dipendente</a:t>
            </a:r>
          </a:p>
        </p:txBody>
      </p:sp>
      <p:sp>
        <p:nvSpPr>
          <p:cNvPr id="14" name="Segnaposto numero diapositiva 16">
            <a:extLst>
              <a:ext uri="{FF2B5EF4-FFF2-40B4-BE49-F238E27FC236}">
                <a16:creationId xmlns:a16="http://schemas.microsoft.com/office/drawing/2014/main" id="{E404152D-28D2-6A6A-0215-B8F55FAD37BC}"/>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8EEC54D2-EF51-49EB-A22A-17E3C69FBAD8}" type="slidenum">
              <a:rPr kumimoji="0" lang="it-IT" sz="900" b="0" i="0" u="none" strike="noStrike" kern="1200" cap="none" spc="0" normalizeH="0" baseline="0" noProof="0" smtClean="0">
                <a:ln>
                  <a:noFill/>
                </a:ln>
                <a:solidFill>
                  <a:srgbClr val="1BA2A7"/>
                </a:solidFill>
                <a:effectLst/>
                <a:uLnTx/>
                <a:uFillTx/>
                <a:latin typeface="Tw Cen MT" panose="020B0602020104020603" pitchFamily="34"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33</a:t>
            </a:fld>
            <a:endParaRPr kumimoji="0" lang="it-IT" sz="900" b="0" i="0" u="none" strike="noStrike" kern="1200" cap="none" spc="0" normalizeH="0" baseline="0" noProof="0" dirty="0">
              <a:ln>
                <a:noFill/>
              </a:ln>
              <a:solidFill>
                <a:srgbClr val="1BA2A7"/>
              </a:solidFill>
              <a:effectLst/>
              <a:uLnTx/>
              <a:uFillTx/>
              <a:latin typeface="Tw Cen MT" panose="020B0602020104020603" pitchFamily="34" charset="0"/>
              <a:ea typeface="+mn-ea"/>
              <a:cs typeface="+mn-cs"/>
            </a:endParaRPr>
          </a:p>
        </p:txBody>
      </p:sp>
      <p:cxnSp>
        <p:nvCxnSpPr>
          <p:cNvPr id="15" name="Connettore 1 15">
            <a:extLst>
              <a:ext uri="{FF2B5EF4-FFF2-40B4-BE49-F238E27FC236}">
                <a16:creationId xmlns:a16="http://schemas.microsoft.com/office/drawing/2014/main" id="{FD996BF8-15F5-24E3-E522-ADA976F15CC7}"/>
              </a:ext>
            </a:extLst>
          </p:cNvPr>
          <p:cNvCxnSpPr>
            <a:cxnSpLocks/>
          </p:cNvCxnSpPr>
          <p:nvPr/>
        </p:nvCxnSpPr>
        <p:spPr>
          <a:xfrm>
            <a:off x="973408" y="1023474"/>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6" name="CasellaDiTesto 5">
            <a:extLst>
              <a:ext uri="{FF2B5EF4-FFF2-40B4-BE49-F238E27FC236}">
                <a16:creationId xmlns:a16="http://schemas.microsoft.com/office/drawing/2014/main" id="{DCE05E27-3436-DBEF-DC2C-A7B1EFE14262}"/>
              </a:ext>
            </a:extLst>
          </p:cNvPr>
          <p:cNvSpPr txBox="1"/>
          <p:nvPr/>
        </p:nvSpPr>
        <p:spPr>
          <a:xfrm>
            <a:off x="973408" y="1606738"/>
            <a:ext cx="7775056" cy="338554"/>
          </a:xfrm>
          <a:prstGeom prst="rect">
            <a:avLst/>
          </a:prstGeom>
          <a:ln>
            <a:noFill/>
          </a:ln>
        </p:spPr>
        <p:style>
          <a:lnRef idx="2">
            <a:schemeClr val="dk1"/>
          </a:lnRef>
          <a:fillRef idx="1">
            <a:schemeClr val="lt1"/>
          </a:fillRef>
          <a:effectRef idx="0">
            <a:schemeClr val="dk1"/>
          </a:effectRef>
          <a:fontRef idx="minor">
            <a:schemeClr val="dk1"/>
          </a:fontRef>
        </p:style>
        <p:txBody>
          <a:bodyPr wrap="square">
            <a:spAutoFit/>
          </a:bodyPr>
          <a:lstStyle/>
          <a:p>
            <a:pPr algn="just"/>
            <a:endParaRPr lang="it-IT" sz="1600" dirty="0"/>
          </a:p>
        </p:txBody>
      </p:sp>
      <p:pic>
        <p:nvPicPr>
          <p:cNvPr id="3" name="Immagine 2">
            <a:extLst>
              <a:ext uri="{FF2B5EF4-FFF2-40B4-BE49-F238E27FC236}">
                <a16:creationId xmlns:a16="http://schemas.microsoft.com/office/drawing/2014/main" id="{0C120950-FD2C-E1B8-0900-A33C88A6B9B7}"/>
              </a:ext>
            </a:extLst>
          </p:cNvPr>
          <p:cNvPicPr>
            <a:picLocks noChangeAspect="1"/>
          </p:cNvPicPr>
          <p:nvPr/>
        </p:nvPicPr>
        <p:blipFill>
          <a:blip r:embed="rId2"/>
          <a:stretch>
            <a:fillRect/>
          </a:stretch>
        </p:blipFill>
        <p:spPr>
          <a:xfrm>
            <a:off x="1259632" y="1052736"/>
            <a:ext cx="7230484" cy="5649113"/>
          </a:xfrm>
          <a:prstGeom prst="rect">
            <a:avLst/>
          </a:prstGeom>
        </p:spPr>
      </p:pic>
    </p:spTree>
    <p:extLst>
      <p:ext uri="{BB962C8B-B14F-4D97-AF65-F5344CB8AC3E}">
        <p14:creationId xmlns:p14="http://schemas.microsoft.com/office/powerpoint/2010/main" val="211912614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DB13AB-4F9C-AFA6-A420-FBCFBCB709C2}"/>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EA59CCC9-0908-4AFF-13C2-2428BEE5BAA8}"/>
              </a:ext>
            </a:extLst>
          </p:cNvPr>
          <p:cNvSpPr txBox="1">
            <a:spLocks/>
          </p:cNvSpPr>
          <p:nvPr/>
        </p:nvSpPr>
        <p:spPr bwMode="auto">
          <a:xfrm>
            <a:off x="657402" y="188640"/>
            <a:ext cx="846043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altLang="it-IT" sz="1600" b="1" i="1" u="none" strike="noStrike" kern="1200" cap="none" spc="0" normalizeH="0" baseline="0" noProof="0" dirty="0">
                <a:ln>
                  <a:noFill/>
                </a:ln>
                <a:solidFill>
                  <a:prstClr val="black"/>
                </a:solidFill>
                <a:effectLst/>
                <a:uLnTx/>
                <a:uFillTx/>
                <a:latin typeface="Georgia"/>
                <a:ea typeface="+mn-ea"/>
                <a:cs typeface="+mn-cs"/>
              </a:rPr>
              <a:t>Riforma fiscale – Schema di Decreto Legislativo –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altLang="it-IT" sz="1600" b="1" i="1" u="none" strike="noStrike" kern="1200" cap="none" spc="0" normalizeH="0" baseline="0" noProof="0" dirty="0">
                <a:ln>
                  <a:noFill/>
                </a:ln>
                <a:solidFill>
                  <a:prstClr val="black"/>
                </a:solidFill>
                <a:effectLst/>
                <a:uLnTx/>
                <a:uFillTx/>
                <a:latin typeface="Georgia"/>
                <a:ea typeface="+mn-ea"/>
                <a:cs typeface="+mn-cs"/>
              </a:rPr>
              <a:t>Testo Unico delle disposizioni legislative in materia di imposte sui redditi – Reddito da lavoro dipendente</a:t>
            </a:r>
          </a:p>
        </p:txBody>
      </p:sp>
      <p:sp>
        <p:nvSpPr>
          <p:cNvPr id="14" name="Segnaposto numero diapositiva 16">
            <a:extLst>
              <a:ext uri="{FF2B5EF4-FFF2-40B4-BE49-F238E27FC236}">
                <a16:creationId xmlns:a16="http://schemas.microsoft.com/office/drawing/2014/main" id="{0E2C000F-C542-2DA4-BC2B-99908019C980}"/>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8EEC54D2-EF51-49EB-A22A-17E3C69FBAD8}" type="slidenum">
              <a:rPr kumimoji="0" lang="it-IT" sz="900" b="0" i="0" u="none" strike="noStrike" kern="1200" cap="none" spc="0" normalizeH="0" baseline="0" noProof="0" smtClean="0">
                <a:ln>
                  <a:noFill/>
                </a:ln>
                <a:solidFill>
                  <a:srgbClr val="1BA2A7"/>
                </a:solidFill>
                <a:effectLst/>
                <a:uLnTx/>
                <a:uFillTx/>
                <a:latin typeface="Tw Cen MT" panose="020B0602020104020603" pitchFamily="34"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34</a:t>
            </a:fld>
            <a:endParaRPr kumimoji="0" lang="it-IT" sz="900" b="0" i="0" u="none" strike="noStrike" kern="1200" cap="none" spc="0" normalizeH="0" baseline="0" noProof="0" dirty="0">
              <a:ln>
                <a:noFill/>
              </a:ln>
              <a:solidFill>
                <a:srgbClr val="1BA2A7"/>
              </a:solidFill>
              <a:effectLst/>
              <a:uLnTx/>
              <a:uFillTx/>
              <a:latin typeface="Tw Cen MT" panose="020B0602020104020603" pitchFamily="34" charset="0"/>
              <a:ea typeface="+mn-ea"/>
              <a:cs typeface="+mn-cs"/>
            </a:endParaRPr>
          </a:p>
        </p:txBody>
      </p:sp>
      <p:cxnSp>
        <p:nvCxnSpPr>
          <p:cNvPr id="15" name="Connettore 1 15">
            <a:extLst>
              <a:ext uri="{FF2B5EF4-FFF2-40B4-BE49-F238E27FC236}">
                <a16:creationId xmlns:a16="http://schemas.microsoft.com/office/drawing/2014/main" id="{4C8B148B-0E37-A362-83A2-6E24825566EE}"/>
              </a:ext>
            </a:extLst>
          </p:cNvPr>
          <p:cNvCxnSpPr>
            <a:cxnSpLocks/>
          </p:cNvCxnSpPr>
          <p:nvPr/>
        </p:nvCxnSpPr>
        <p:spPr>
          <a:xfrm>
            <a:off x="973408" y="1023474"/>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6" name="CasellaDiTesto 5">
            <a:extLst>
              <a:ext uri="{FF2B5EF4-FFF2-40B4-BE49-F238E27FC236}">
                <a16:creationId xmlns:a16="http://schemas.microsoft.com/office/drawing/2014/main" id="{2318EF12-6679-4D65-3A35-CC8352CEBEA1}"/>
              </a:ext>
            </a:extLst>
          </p:cNvPr>
          <p:cNvSpPr txBox="1"/>
          <p:nvPr/>
        </p:nvSpPr>
        <p:spPr>
          <a:xfrm>
            <a:off x="973408" y="1606738"/>
            <a:ext cx="7775056" cy="338554"/>
          </a:xfrm>
          <a:prstGeom prst="rect">
            <a:avLst/>
          </a:prstGeom>
          <a:ln>
            <a:noFill/>
          </a:ln>
        </p:spPr>
        <p:style>
          <a:lnRef idx="2">
            <a:schemeClr val="dk1"/>
          </a:lnRef>
          <a:fillRef idx="1">
            <a:schemeClr val="lt1"/>
          </a:fillRef>
          <a:effectRef idx="0">
            <a:schemeClr val="dk1"/>
          </a:effectRef>
          <a:fontRef idx="minor">
            <a:schemeClr val="dk1"/>
          </a:fontRef>
        </p:style>
        <p:txBody>
          <a:bodyPr wrap="square">
            <a:spAutoFit/>
          </a:bodyPr>
          <a:lstStyle/>
          <a:p>
            <a:pPr algn="just"/>
            <a:endParaRPr lang="it-IT" sz="1600" dirty="0"/>
          </a:p>
        </p:txBody>
      </p:sp>
      <p:pic>
        <p:nvPicPr>
          <p:cNvPr id="4" name="Immagine 3">
            <a:extLst>
              <a:ext uri="{FF2B5EF4-FFF2-40B4-BE49-F238E27FC236}">
                <a16:creationId xmlns:a16="http://schemas.microsoft.com/office/drawing/2014/main" id="{F89C5904-BA75-48D4-F449-0F921C5FB93D}"/>
              </a:ext>
            </a:extLst>
          </p:cNvPr>
          <p:cNvPicPr>
            <a:picLocks noChangeAspect="1"/>
          </p:cNvPicPr>
          <p:nvPr/>
        </p:nvPicPr>
        <p:blipFill>
          <a:blip r:embed="rId2"/>
          <a:stretch>
            <a:fillRect/>
          </a:stretch>
        </p:blipFill>
        <p:spPr>
          <a:xfrm>
            <a:off x="1115616" y="1124744"/>
            <a:ext cx="7220958" cy="5468113"/>
          </a:xfrm>
          <a:prstGeom prst="rect">
            <a:avLst/>
          </a:prstGeom>
        </p:spPr>
      </p:pic>
    </p:spTree>
    <p:extLst>
      <p:ext uri="{BB962C8B-B14F-4D97-AF65-F5344CB8AC3E}">
        <p14:creationId xmlns:p14="http://schemas.microsoft.com/office/powerpoint/2010/main" val="21218460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BE8598-A784-CF5B-F2D7-1860F43E220F}"/>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2A5B4C73-9EFD-C3DC-FEA9-8341BC0A02C6}"/>
              </a:ext>
            </a:extLst>
          </p:cNvPr>
          <p:cNvSpPr txBox="1">
            <a:spLocks/>
          </p:cNvSpPr>
          <p:nvPr/>
        </p:nvSpPr>
        <p:spPr bwMode="auto">
          <a:xfrm>
            <a:off x="657402" y="188640"/>
            <a:ext cx="846043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altLang="it-IT" sz="1600" b="1" i="1" u="none" strike="noStrike" kern="1200" cap="none" spc="0" normalizeH="0" baseline="0" noProof="0" dirty="0">
                <a:ln>
                  <a:noFill/>
                </a:ln>
                <a:solidFill>
                  <a:prstClr val="black"/>
                </a:solidFill>
                <a:effectLst/>
                <a:uLnTx/>
                <a:uFillTx/>
                <a:latin typeface="Georgia"/>
                <a:ea typeface="+mn-ea"/>
                <a:cs typeface="+mn-cs"/>
              </a:rPr>
              <a:t>Riforma fiscale – Schema di Decreto Legislativo –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altLang="it-IT" sz="1600" b="1" i="1" u="none" strike="noStrike" kern="1200" cap="none" spc="0" normalizeH="0" baseline="0" noProof="0" dirty="0">
                <a:ln>
                  <a:noFill/>
                </a:ln>
                <a:solidFill>
                  <a:prstClr val="black"/>
                </a:solidFill>
                <a:effectLst/>
                <a:uLnTx/>
                <a:uFillTx/>
                <a:latin typeface="Georgia"/>
                <a:ea typeface="+mn-ea"/>
                <a:cs typeface="+mn-cs"/>
              </a:rPr>
              <a:t>Testo Unico delle disposizioni legislative in materia di imposte sui redditi – Reddito da lavoro dipendente</a:t>
            </a:r>
          </a:p>
        </p:txBody>
      </p:sp>
      <p:sp>
        <p:nvSpPr>
          <p:cNvPr id="14" name="Segnaposto numero diapositiva 16">
            <a:extLst>
              <a:ext uri="{FF2B5EF4-FFF2-40B4-BE49-F238E27FC236}">
                <a16:creationId xmlns:a16="http://schemas.microsoft.com/office/drawing/2014/main" id="{B8D73296-3B1B-1D3E-F4F5-8D6C8992BA93}"/>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8EEC54D2-EF51-49EB-A22A-17E3C69FBAD8}" type="slidenum">
              <a:rPr kumimoji="0" lang="it-IT" sz="900" b="0" i="0" u="none" strike="noStrike" kern="1200" cap="none" spc="0" normalizeH="0" baseline="0" noProof="0" smtClean="0">
                <a:ln>
                  <a:noFill/>
                </a:ln>
                <a:solidFill>
                  <a:srgbClr val="1BA2A7"/>
                </a:solidFill>
                <a:effectLst/>
                <a:uLnTx/>
                <a:uFillTx/>
                <a:latin typeface="Tw Cen MT" panose="020B0602020104020603" pitchFamily="34"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35</a:t>
            </a:fld>
            <a:endParaRPr kumimoji="0" lang="it-IT" sz="900" b="0" i="0" u="none" strike="noStrike" kern="1200" cap="none" spc="0" normalizeH="0" baseline="0" noProof="0" dirty="0">
              <a:ln>
                <a:noFill/>
              </a:ln>
              <a:solidFill>
                <a:srgbClr val="1BA2A7"/>
              </a:solidFill>
              <a:effectLst/>
              <a:uLnTx/>
              <a:uFillTx/>
              <a:latin typeface="Tw Cen MT" panose="020B0602020104020603" pitchFamily="34" charset="0"/>
              <a:ea typeface="+mn-ea"/>
              <a:cs typeface="+mn-cs"/>
            </a:endParaRPr>
          </a:p>
        </p:txBody>
      </p:sp>
      <p:cxnSp>
        <p:nvCxnSpPr>
          <p:cNvPr id="15" name="Connettore 1 15">
            <a:extLst>
              <a:ext uri="{FF2B5EF4-FFF2-40B4-BE49-F238E27FC236}">
                <a16:creationId xmlns:a16="http://schemas.microsoft.com/office/drawing/2014/main" id="{AEE1A2D4-9758-2EEC-7CEA-74EB9240C773}"/>
              </a:ext>
            </a:extLst>
          </p:cNvPr>
          <p:cNvCxnSpPr>
            <a:cxnSpLocks/>
          </p:cNvCxnSpPr>
          <p:nvPr/>
        </p:nvCxnSpPr>
        <p:spPr>
          <a:xfrm>
            <a:off x="973408" y="1023474"/>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6" name="CasellaDiTesto 5">
            <a:extLst>
              <a:ext uri="{FF2B5EF4-FFF2-40B4-BE49-F238E27FC236}">
                <a16:creationId xmlns:a16="http://schemas.microsoft.com/office/drawing/2014/main" id="{A8B143B2-9449-5843-8AEC-45507B3888DA}"/>
              </a:ext>
            </a:extLst>
          </p:cNvPr>
          <p:cNvSpPr txBox="1"/>
          <p:nvPr/>
        </p:nvSpPr>
        <p:spPr>
          <a:xfrm>
            <a:off x="973408" y="1606738"/>
            <a:ext cx="7775056" cy="338554"/>
          </a:xfrm>
          <a:prstGeom prst="rect">
            <a:avLst/>
          </a:prstGeom>
          <a:ln>
            <a:noFill/>
          </a:ln>
        </p:spPr>
        <p:style>
          <a:lnRef idx="2">
            <a:schemeClr val="dk1"/>
          </a:lnRef>
          <a:fillRef idx="1">
            <a:schemeClr val="lt1"/>
          </a:fillRef>
          <a:effectRef idx="0">
            <a:schemeClr val="dk1"/>
          </a:effectRef>
          <a:fontRef idx="minor">
            <a:schemeClr val="dk1"/>
          </a:fontRef>
        </p:style>
        <p:txBody>
          <a:bodyPr wrap="square">
            <a:spAutoFit/>
          </a:bodyPr>
          <a:lstStyle/>
          <a:p>
            <a:pPr algn="just"/>
            <a:endParaRPr lang="it-IT" sz="1600" dirty="0"/>
          </a:p>
        </p:txBody>
      </p:sp>
      <p:pic>
        <p:nvPicPr>
          <p:cNvPr id="3" name="Immagine 2">
            <a:extLst>
              <a:ext uri="{FF2B5EF4-FFF2-40B4-BE49-F238E27FC236}">
                <a16:creationId xmlns:a16="http://schemas.microsoft.com/office/drawing/2014/main" id="{C629C637-7EE9-DA74-4FD3-3C0F931B4DD2}"/>
              </a:ext>
            </a:extLst>
          </p:cNvPr>
          <p:cNvPicPr>
            <a:picLocks noChangeAspect="1"/>
          </p:cNvPicPr>
          <p:nvPr/>
        </p:nvPicPr>
        <p:blipFill>
          <a:blip r:embed="rId2"/>
          <a:stretch>
            <a:fillRect/>
          </a:stretch>
        </p:blipFill>
        <p:spPr>
          <a:xfrm>
            <a:off x="1187624" y="1124744"/>
            <a:ext cx="7287642" cy="5506218"/>
          </a:xfrm>
          <a:prstGeom prst="rect">
            <a:avLst/>
          </a:prstGeom>
        </p:spPr>
      </p:pic>
    </p:spTree>
    <p:extLst>
      <p:ext uri="{BB962C8B-B14F-4D97-AF65-F5344CB8AC3E}">
        <p14:creationId xmlns:p14="http://schemas.microsoft.com/office/powerpoint/2010/main" val="20486115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7E5CAF-F5D0-FA44-D11F-047BF7ABC70D}"/>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021F462C-ED14-C6E6-9C88-158CAEACAB5E}"/>
              </a:ext>
            </a:extLst>
          </p:cNvPr>
          <p:cNvSpPr txBox="1">
            <a:spLocks/>
          </p:cNvSpPr>
          <p:nvPr/>
        </p:nvSpPr>
        <p:spPr bwMode="auto">
          <a:xfrm>
            <a:off x="657402" y="188640"/>
            <a:ext cx="846043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altLang="it-IT" sz="1600" b="1" i="1" u="none" strike="noStrike" kern="1200" cap="none" spc="0" normalizeH="0" baseline="0" noProof="0" dirty="0">
                <a:ln>
                  <a:noFill/>
                </a:ln>
                <a:solidFill>
                  <a:prstClr val="black"/>
                </a:solidFill>
                <a:effectLst/>
                <a:uLnTx/>
                <a:uFillTx/>
                <a:latin typeface="Georgia"/>
                <a:ea typeface="+mn-ea"/>
                <a:cs typeface="+mn-cs"/>
              </a:rPr>
              <a:t>Riforma fiscale – Schema di Decreto Legislativo –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altLang="it-IT" sz="1600" b="1" i="1" u="none" strike="noStrike" kern="1200" cap="none" spc="0" normalizeH="0" baseline="0" noProof="0" dirty="0">
                <a:ln>
                  <a:noFill/>
                </a:ln>
                <a:solidFill>
                  <a:prstClr val="black"/>
                </a:solidFill>
                <a:effectLst/>
                <a:uLnTx/>
                <a:uFillTx/>
                <a:latin typeface="Georgia"/>
                <a:ea typeface="+mn-ea"/>
                <a:cs typeface="+mn-cs"/>
              </a:rPr>
              <a:t>Testo Unico delle disposizioni legislative in materia di imposte sui redditi – Reddito da lavoro dipendente</a:t>
            </a:r>
          </a:p>
        </p:txBody>
      </p:sp>
      <p:sp>
        <p:nvSpPr>
          <p:cNvPr id="14" name="Segnaposto numero diapositiva 16">
            <a:extLst>
              <a:ext uri="{FF2B5EF4-FFF2-40B4-BE49-F238E27FC236}">
                <a16:creationId xmlns:a16="http://schemas.microsoft.com/office/drawing/2014/main" id="{6CDD0717-136F-A932-7E74-ED157820E50E}"/>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8EEC54D2-EF51-49EB-A22A-17E3C69FBAD8}" type="slidenum">
              <a:rPr kumimoji="0" lang="it-IT" sz="900" b="0" i="0" u="none" strike="noStrike" kern="1200" cap="none" spc="0" normalizeH="0" baseline="0" noProof="0" smtClean="0">
                <a:ln>
                  <a:noFill/>
                </a:ln>
                <a:solidFill>
                  <a:srgbClr val="1BA2A7"/>
                </a:solidFill>
                <a:effectLst/>
                <a:uLnTx/>
                <a:uFillTx/>
                <a:latin typeface="Tw Cen MT" panose="020B0602020104020603" pitchFamily="34"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36</a:t>
            </a:fld>
            <a:endParaRPr kumimoji="0" lang="it-IT" sz="900" b="0" i="0" u="none" strike="noStrike" kern="1200" cap="none" spc="0" normalizeH="0" baseline="0" noProof="0" dirty="0">
              <a:ln>
                <a:noFill/>
              </a:ln>
              <a:solidFill>
                <a:srgbClr val="1BA2A7"/>
              </a:solidFill>
              <a:effectLst/>
              <a:uLnTx/>
              <a:uFillTx/>
              <a:latin typeface="Tw Cen MT" panose="020B0602020104020603" pitchFamily="34" charset="0"/>
              <a:ea typeface="+mn-ea"/>
              <a:cs typeface="+mn-cs"/>
            </a:endParaRPr>
          </a:p>
        </p:txBody>
      </p:sp>
      <p:cxnSp>
        <p:nvCxnSpPr>
          <p:cNvPr id="15" name="Connettore 1 15">
            <a:extLst>
              <a:ext uri="{FF2B5EF4-FFF2-40B4-BE49-F238E27FC236}">
                <a16:creationId xmlns:a16="http://schemas.microsoft.com/office/drawing/2014/main" id="{A1B1AC9C-167D-A53F-89BE-E0E5FB8FC40E}"/>
              </a:ext>
            </a:extLst>
          </p:cNvPr>
          <p:cNvCxnSpPr>
            <a:cxnSpLocks/>
          </p:cNvCxnSpPr>
          <p:nvPr/>
        </p:nvCxnSpPr>
        <p:spPr>
          <a:xfrm>
            <a:off x="973408" y="1023474"/>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6" name="CasellaDiTesto 5">
            <a:extLst>
              <a:ext uri="{FF2B5EF4-FFF2-40B4-BE49-F238E27FC236}">
                <a16:creationId xmlns:a16="http://schemas.microsoft.com/office/drawing/2014/main" id="{679ADDB8-625E-4449-C067-6883434D3EF2}"/>
              </a:ext>
            </a:extLst>
          </p:cNvPr>
          <p:cNvSpPr txBox="1"/>
          <p:nvPr/>
        </p:nvSpPr>
        <p:spPr>
          <a:xfrm>
            <a:off x="973408" y="1606738"/>
            <a:ext cx="7775056" cy="338554"/>
          </a:xfrm>
          <a:prstGeom prst="rect">
            <a:avLst/>
          </a:prstGeom>
          <a:ln>
            <a:noFill/>
          </a:ln>
        </p:spPr>
        <p:style>
          <a:lnRef idx="2">
            <a:schemeClr val="dk1"/>
          </a:lnRef>
          <a:fillRef idx="1">
            <a:schemeClr val="lt1"/>
          </a:fillRef>
          <a:effectRef idx="0">
            <a:schemeClr val="dk1"/>
          </a:effectRef>
          <a:fontRef idx="minor">
            <a:schemeClr val="dk1"/>
          </a:fontRef>
        </p:style>
        <p:txBody>
          <a:bodyPr wrap="square">
            <a:spAutoFit/>
          </a:bodyPr>
          <a:lstStyle/>
          <a:p>
            <a:pPr algn="just"/>
            <a:endParaRPr lang="it-IT" sz="1600" dirty="0"/>
          </a:p>
        </p:txBody>
      </p:sp>
      <p:pic>
        <p:nvPicPr>
          <p:cNvPr id="4" name="Immagine 3">
            <a:extLst>
              <a:ext uri="{FF2B5EF4-FFF2-40B4-BE49-F238E27FC236}">
                <a16:creationId xmlns:a16="http://schemas.microsoft.com/office/drawing/2014/main" id="{3431AB1B-73CD-4D94-BF0E-021914A2651A}"/>
              </a:ext>
            </a:extLst>
          </p:cNvPr>
          <p:cNvPicPr>
            <a:picLocks noChangeAspect="1"/>
          </p:cNvPicPr>
          <p:nvPr/>
        </p:nvPicPr>
        <p:blipFill>
          <a:blip r:embed="rId2"/>
          <a:stretch>
            <a:fillRect/>
          </a:stretch>
        </p:blipFill>
        <p:spPr>
          <a:xfrm>
            <a:off x="1115616" y="1052736"/>
            <a:ext cx="7240010" cy="5649113"/>
          </a:xfrm>
          <a:prstGeom prst="rect">
            <a:avLst/>
          </a:prstGeom>
        </p:spPr>
      </p:pic>
    </p:spTree>
    <p:extLst>
      <p:ext uri="{BB962C8B-B14F-4D97-AF65-F5344CB8AC3E}">
        <p14:creationId xmlns:p14="http://schemas.microsoft.com/office/powerpoint/2010/main" val="29633150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5F9269-C4A5-0DAD-81E7-505EFB46CD46}"/>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7A11A7B3-4F83-C191-ED77-C12C0A23FF37}"/>
              </a:ext>
            </a:extLst>
          </p:cNvPr>
          <p:cNvSpPr txBox="1">
            <a:spLocks/>
          </p:cNvSpPr>
          <p:nvPr/>
        </p:nvSpPr>
        <p:spPr bwMode="auto">
          <a:xfrm>
            <a:off x="657402" y="188640"/>
            <a:ext cx="846043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altLang="it-IT" sz="1600" b="1" i="1" u="none" strike="noStrike" kern="1200" cap="none" spc="0" normalizeH="0" baseline="0" noProof="0" dirty="0">
                <a:ln>
                  <a:noFill/>
                </a:ln>
                <a:solidFill>
                  <a:prstClr val="black"/>
                </a:solidFill>
                <a:effectLst/>
                <a:uLnTx/>
                <a:uFillTx/>
                <a:latin typeface="Georgia"/>
                <a:ea typeface="+mn-ea"/>
                <a:cs typeface="+mn-cs"/>
              </a:rPr>
              <a:t>Riforma fiscale – Schema di Decreto Legislativo –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altLang="it-IT" sz="1600" b="1" i="1" u="none" strike="noStrike" kern="1200" cap="none" spc="0" normalizeH="0" baseline="0" noProof="0" dirty="0">
                <a:ln>
                  <a:noFill/>
                </a:ln>
                <a:solidFill>
                  <a:prstClr val="black"/>
                </a:solidFill>
                <a:effectLst/>
                <a:uLnTx/>
                <a:uFillTx/>
                <a:latin typeface="Georgia"/>
                <a:ea typeface="+mn-ea"/>
                <a:cs typeface="+mn-cs"/>
              </a:rPr>
              <a:t>Testo Unico delle disposizioni legislative in materia di imposte sui redditi – Reddito da lavoro dipendente</a:t>
            </a:r>
          </a:p>
        </p:txBody>
      </p:sp>
      <p:sp>
        <p:nvSpPr>
          <p:cNvPr id="14" name="Segnaposto numero diapositiva 16">
            <a:extLst>
              <a:ext uri="{FF2B5EF4-FFF2-40B4-BE49-F238E27FC236}">
                <a16:creationId xmlns:a16="http://schemas.microsoft.com/office/drawing/2014/main" id="{56C6AB39-4823-D7B4-2CC4-A1A53F325D17}"/>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8EEC54D2-EF51-49EB-A22A-17E3C69FBAD8}" type="slidenum">
              <a:rPr kumimoji="0" lang="it-IT" sz="900" b="0" i="0" u="none" strike="noStrike" kern="1200" cap="none" spc="0" normalizeH="0" baseline="0" noProof="0" smtClean="0">
                <a:ln>
                  <a:noFill/>
                </a:ln>
                <a:solidFill>
                  <a:srgbClr val="1BA2A7"/>
                </a:solidFill>
                <a:effectLst/>
                <a:uLnTx/>
                <a:uFillTx/>
                <a:latin typeface="Tw Cen MT" panose="020B0602020104020603" pitchFamily="34"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37</a:t>
            </a:fld>
            <a:endParaRPr kumimoji="0" lang="it-IT" sz="900" b="0" i="0" u="none" strike="noStrike" kern="1200" cap="none" spc="0" normalizeH="0" baseline="0" noProof="0" dirty="0">
              <a:ln>
                <a:noFill/>
              </a:ln>
              <a:solidFill>
                <a:srgbClr val="1BA2A7"/>
              </a:solidFill>
              <a:effectLst/>
              <a:uLnTx/>
              <a:uFillTx/>
              <a:latin typeface="Tw Cen MT" panose="020B0602020104020603" pitchFamily="34" charset="0"/>
              <a:ea typeface="+mn-ea"/>
              <a:cs typeface="+mn-cs"/>
            </a:endParaRPr>
          </a:p>
        </p:txBody>
      </p:sp>
      <p:cxnSp>
        <p:nvCxnSpPr>
          <p:cNvPr id="15" name="Connettore 1 15">
            <a:extLst>
              <a:ext uri="{FF2B5EF4-FFF2-40B4-BE49-F238E27FC236}">
                <a16:creationId xmlns:a16="http://schemas.microsoft.com/office/drawing/2014/main" id="{6B75DB8F-627B-2A56-FD2A-15B9401F5A31}"/>
              </a:ext>
            </a:extLst>
          </p:cNvPr>
          <p:cNvCxnSpPr>
            <a:cxnSpLocks/>
          </p:cNvCxnSpPr>
          <p:nvPr/>
        </p:nvCxnSpPr>
        <p:spPr>
          <a:xfrm>
            <a:off x="973408" y="1023474"/>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6" name="CasellaDiTesto 5">
            <a:extLst>
              <a:ext uri="{FF2B5EF4-FFF2-40B4-BE49-F238E27FC236}">
                <a16:creationId xmlns:a16="http://schemas.microsoft.com/office/drawing/2014/main" id="{E088EF92-4CDD-56FB-EC02-1CF717C4A7D4}"/>
              </a:ext>
            </a:extLst>
          </p:cNvPr>
          <p:cNvSpPr txBox="1"/>
          <p:nvPr/>
        </p:nvSpPr>
        <p:spPr>
          <a:xfrm>
            <a:off x="973408" y="1606738"/>
            <a:ext cx="7775056" cy="338554"/>
          </a:xfrm>
          <a:prstGeom prst="rect">
            <a:avLst/>
          </a:prstGeom>
          <a:ln>
            <a:noFill/>
          </a:ln>
        </p:spPr>
        <p:style>
          <a:lnRef idx="2">
            <a:schemeClr val="dk1"/>
          </a:lnRef>
          <a:fillRef idx="1">
            <a:schemeClr val="lt1"/>
          </a:fillRef>
          <a:effectRef idx="0">
            <a:schemeClr val="dk1"/>
          </a:effectRef>
          <a:fontRef idx="minor">
            <a:schemeClr val="dk1"/>
          </a:fontRef>
        </p:style>
        <p:txBody>
          <a:bodyPr wrap="square">
            <a:spAutoFit/>
          </a:bodyPr>
          <a:lstStyle/>
          <a:p>
            <a:pPr algn="just"/>
            <a:endParaRPr lang="it-IT" sz="1600" dirty="0"/>
          </a:p>
        </p:txBody>
      </p:sp>
      <p:pic>
        <p:nvPicPr>
          <p:cNvPr id="3" name="Immagine 2">
            <a:extLst>
              <a:ext uri="{FF2B5EF4-FFF2-40B4-BE49-F238E27FC236}">
                <a16:creationId xmlns:a16="http://schemas.microsoft.com/office/drawing/2014/main" id="{710B70F9-799C-CAD4-36ED-05757A0780CB}"/>
              </a:ext>
            </a:extLst>
          </p:cNvPr>
          <p:cNvPicPr>
            <a:picLocks noChangeAspect="1"/>
          </p:cNvPicPr>
          <p:nvPr/>
        </p:nvPicPr>
        <p:blipFill>
          <a:blip r:embed="rId2"/>
          <a:stretch>
            <a:fillRect/>
          </a:stretch>
        </p:blipFill>
        <p:spPr>
          <a:xfrm>
            <a:off x="1115616" y="1052736"/>
            <a:ext cx="7240010" cy="5658640"/>
          </a:xfrm>
          <a:prstGeom prst="rect">
            <a:avLst/>
          </a:prstGeom>
        </p:spPr>
      </p:pic>
    </p:spTree>
    <p:extLst>
      <p:ext uri="{BB962C8B-B14F-4D97-AF65-F5344CB8AC3E}">
        <p14:creationId xmlns:p14="http://schemas.microsoft.com/office/powerpoint/2010/main" val="15459302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758014-3C0F-05FB-3D3B-C275BF01D67E}"/>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ADA14C35-C4B8-B3C9-55FE-E783FC971190}"/>
              </a:ext>
            </a:extLst>
          </p:cNvPr>
          <p:cNvSpPr txBox="1">
            <a:spLocks/>
          </p:cNvSpPr>
          <p:nvPr/>
        </p:nvSpPr>
        <p:spPr bwMode="auto">
          <a:xfrm>
            <a:off x="657402" y="188640"/>
            <a:ext cx="846043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altLang="it-IT" sz="1600" b="1" i="1" u="none" strike="noStrike" kern="1200" cap="none" spc="0" normalizeH="0" baseline="0" noProof="0" dirty="0">
                <a:ln>
                  <a:noFill/>
                </a:ln>
                <a:solidFill>
                  <a:prstClr val="black"/>
                </a:solidFill>
                <a:effectLst/>
                <a:uLnTx/>
                <a:uFillTx/>
                <a:latin typeface="Georgia"/>
                <a:ea typeface="+mn-ea"/>
                <a:cs typeface="+mn-cs"/>
              </a:rPr>
              <a:t>Riforma fiscale – Schema di Decreto Legislativo –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altLang="it-IT" sz="1600" b="1" i="1" u="none" strike="noStrike" kern="1200" cap="none" spc="0" normalizeH="0" baseline="0" noProof="0" dirty="0">
                <a:ln>
                  <a:noFill/>
                </a:ln>
                <a:solidFill>
                  <a:prstClr val="black"/>
                </a:solidFill>
                <a:effectLst/>
                <a:uLnTx/>
                <a:uFillTx/>
                <a:latin typeface="Georgia"/>
                <a:ea typeface="+mn-ea"/>
                <a:cs typeface="+mn-cs"/>
              </a:rPr>
              <a:t>Testo Unico delle disposizioni legislative in materia di imposte sui redditi – Reddito da lavoro dipendente</a:t>
            </a:r>
          </a:p>
        </p:txBody>
      </p:sp>
      <p:sp>
        <p:nvSpPr>
          <p:cNvPr id="14" name="Segnaposto numero diapositiva 16">
            <a:extLst>
              <a:ext uri="{FF2B5EF4-FFF2-40B4-BE49-F238E27FC236}">
                <a16:creationId xmlns:a16="http://schemas.microsoft.com/office/drawing/2014/main" id="{5C1F3159-158D-0111-A32E-7BD1318B0140}"/>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8EEC54D2-EF51-49EB-A22A-17E3C69FBAD8}" type="slidenum">
              <a:rPr kumimoji="0" lang="it-IT" sz="900" b="0" i="0" u="none" strike="noStrike" kern="1200" cap="none" spc="0" normalizeH="0" baseline="0" noProof="0" smtClean="0">
                <a:ln>
                  <a:noFill/>
                </a:ln>
                <a:solidFill>
                  <a:srgbClr val="1BA2A7"/>
                </a:solidFill>
                <a:effectLst/>
                <a:uLnTx/>
                <a:uFillTx/>
                <a:latin typeface="Tw Cen MT" panose="020B0602020104020603" pitchFamily="34"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38</a:t>
            </a:fld>
            <a:endParaRPr kumimoji="0" lang="it-IT" sz="900" b="0" i="0" u="none" strike="noStrike" kern="1200" cap="none" spc="0" normalizeH="0" baseline="0" noProof="0" dirty="0">
              <a:ln>
                <a:noFill/>
              </a:ln>
              <a:solidFill>
                <a:srgbClr val="1BA2A7"/>
              </a:solidFill>
              <a:effectLst/>
              <a:uLnTx/>
              <a:uFillTx/>
              <a:latin typeface="Tw Cen MT" panose="020B0602020104020603" pitchFamily="34" charset="0"/>
              <a:ea typeface="+mn-ea"/>
              <a:cs typeface="+mn-cs"/>
            </a:endParaRPr>
          </a:p>
        </p:txBody>
      </p:sp>
      <p:cxnSp>
        <p:nvCxnSpPr>
          <p:cNvPr id="15" name="Connettore 1 15">
            <a:extLst>
              <a:ext uri="{FF2B5EF4-FFF2-40B4-BE49-F238E27FC236}">
                <a16:creationId xmlns:a16="http://schemas.microsoft.com/office/drawing/2014/main" id="{CCA94063-13D4-D529-AAFC-C2F20B716A9F}"/>
              </a:ext>
            </a:extLst>
          </p:cNvPr>
          <p:cNvCxnSpPr>
            <a:cxnSpLocks/>
          </p:cNvCxnSpPr>
          <p:nvPr/>
        </p:nvCxnSpPr>
        <p:spPr>
          <a:xfrm>
            <a:off x="973408" y="1023474"/>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6" name="CasellaDiTesto 5">
            <a:extLst>
              <a:ext uri="{FF2B5EF4-FFF2-40B4-BE49-F238E27FC236}">
                <a16:creationId xmlns:a16="http://schemas.microsoft.com/office/drawing/2014/main" id="{2C5EA868-C8E0-AB80-DFA1-053EC578235C}"/>
              </a:ext>
            </a:extLst>
          </p:cNvPr>
          <p:cNvSpPr txBox="1"/>
          <p:nvPr/>
        </p:nvSpPr>
        <p:spPr>
          <a:xfrm>
            <a:off x="973408" y="1606738"/>
            <a:ext cx="7775056" cy="338554"/>
          </a:xfrm>
          <a:prstGeom prst="rect">
            <a:avLst/>
          </a:prstGeom>
          <a:ln>
            <a:noFill/>
          </a:ln>
        </p:spPr>
        <p:style>
          <a:lnRef idx="2">
            <a:schemeClr val="dk1"/>
          </a:lnRef>
          <a:fillRef idx="1">
            <a:schemeClr val="lt1"/>
          </a:fillRef>
          <a:effectRef idx="0">
            <a:schemeClr val="dk1"/>
          </a:effectRef>
          <a:fontRef idx="minor">
            <a:schemeClr val="dk1"/>
          </a:fontRef>
        </p:style>
        <p:txBody>
          <a:bodyPr wrap="square">
            <a:spAutoFit/>
          </a:bodyPr>
          <a:lstStyle/>
          <a:p>
            <a:pPr algn="just"/>
            <a:endParaRPr lang="it-IT" sz="1600" dirty="0"/>
          </a:p>
        </p:txBody>
      </p:sp>
      <p:pic>
        <p:nvPicPr>
          <p:cNvPr id="4" name="Immagine 3">
            <a:extLst>
              <a:ext uri="{FF2B5EF4-FFF2-40B4-BE49-F238E27FC236}">
                <a16:creationId xmlns:a16="http://schemas.microsoft.com/office/drawing/2014/main" id="{8BB84A18-F0CB-B202-0798-4C017AEAFD17}"/>
              </a:ext>
            </a:extLst>
          </p:cNvPr>
          <p:cNvPicPr>
            <a:picLocks noChangeAspect="1"/>
          </p:cNvPicPr>
          <p:nvPr/>
        </p:nvPicPr>
        <p:blipFill>
          <a:blip r:embed="rId2"/>
          <a:stretch>
            <a:fillRect/>
          </a:stretch>
        </p:blipFill>
        <p:spPr>
          <a:xfrm>
            <a:off x="1115616" y="1052736"/>
            <a:ext cx="7230484" cy="5658640"/>
          </a:xfrm>
          <a:prstGeom prst="rect">
            <a:avLst/>
          </a:prstGeom>
        </p:spPr>
      </p:pic>
    </p:spTree>
    <p:extLst>
      <p:ext uri="{BB962C8B-B14F-4D97-AF65-F5344CB8AC3E}">
        <p14:creationId xmlns:p14="http://schemas.microsoft.com/office/powerpoint/2010/main" val="276218878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975DD7-8CCB-22C7-2975-18ED5E1F3F52}"/>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5A284D59-E1B7-737A-99AE-671B5AD488A5}"/>
              </a:ext>
            </a:extLst>
          </p:cNvPr>
          <p:cNvSpPr txBox="1">
            <a:spLocks/>
          </p:cNvSpPr>
          <p:nvPr/>
        </p:nvSpPr>
        <p:spPr bwMode="auto">
          <a:xfrm>
            <a:off x="657402" y="188640"/>
            <a:ext cx="846043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altLang="it-IT" sz="1600" b="1" i="1" u="none" strike="noStrike" kern="1200" cap="none" spc="0" normalizeH="0" baseline="0" noProof="0" dirty="0">
                <a:ln>
                  <a:noFill/>
                </a:ln>
                <a:solidFill>
                  <a:prstClr val="black"/>
                </a:solidFill>
                <a:effectLst/>
                <a:uLnTx/>
                <a:uFillTx/>
                <a:latin typeface="Georgia"/>
                <a:ea typeface="+mn-ea"/>
                <a:cs typeface="+mn-cs"/>
              </a:rPr>
              <a:t>Riforma fiscale – Schema di Decreto Legislativo –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altLang="it-IT" sz="1600" b="1" i="1" u="none" strike="noStrike" kern="1200" cap="none" spc="0" normalizeH="0" baseline="0" noProof="0" dirty="0">
                <a:ln>
                  <a:noFill/>
                </a:ln>
                <a:solidFill>
                  <a:prstClr val="black"/>
                </a:solidFill>
                <a:effectLst/>
                <a:uLnTx/>
                <a:uFillTx/>
                <a:latin typeface="Georgia"/>
                <a:ea typeface="+mn-ea"/>
                <a:cs typeface="+mn-cs"/>
              </a:rPr>
              <a:t>Testo Unico delle disposizioni legislative in materia di imposte sui redditi – Reddito da lavoro dipendente</a:t>
            </a:r>
          </a:p>
        </p:txBody>
      </p:sp>
      <p:sp>
        <p:nvSpPr>
          <p:cNvPr id="14" name="Segnaposto numero diapositiva 16">
            <a:extLst>
              <a:ext uri="{FF2B5EF4-FFF2-40B4-BE49-F238E27FC236}">
                <a16:creationId xmlns:a16="http://schemas.microsoft.com/office/drawing/2014/main" id="{DFA0E3C7-A788-BF41-8CEF-9F3D8D428506}"/>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8EEC54D2-EF51-49EB-A22A-17E3C69FBAD8}" type="slidenum">
              <a:rPr kumimoji="0" lang="it-IT" sz="900" b="0" i="0" u="none" strike="noStrike" kern="1200" cap="none" spc="0" normalizeH="0" baseline="0" noProof="0" smtClean="0">
                <a:ln>
                  <a:noFill/>
                </a:ln>
                <a:solidFill>
                  <a:srgbClr val="1BA2A7"/>
                </a:solidFill>
                <a:effectLst/>
                <a:uLnTx/>
                <a:uFillTx/>
                <a:latin typeface="Tw Cen MT" panose="020B0602020104020603" pitchFamily="34"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39</a:t>
            </a:fld>
            <a:endParaRPr kumimoji="0" lang="it-IT" sz="900" b="0" i="0" u="none" strike="noStrike" kern="1200" cap="none" spc="0" normalizeH="0" baseline="0" noProof="0" dirty="0">
              <a:ln>
                <a:noFill/>
              </a:ln>
              <a:solidFill>
                <a:srgbClr val="1BA2A7"/>
              </a:solidFill>
              <a:effectLst/>
              <a:uLnTx/>
              <a:uFillTx/>
              <a:latin typeface="Tw Cen MT" panose="020B0602020104020603" pitchFamily="34" charset="0"/>
              <a:ea typeface="+mn-ea"/>
              <a:cs typeface="+mn-cs"/>
            </a:endParaRPr>
          </a:p>
        </p:txBody>
      </p:sp>
      <p:cxnSp>
        <p:nvCxnSpPr>
          <p:cNvPr id="15" name="Connettore 1 15">
            <a:extLst>
              <a:ext uri="{FF2B5EF4-FFF2-40B4-BE49-F238E27FC236}">
                <a16:creationId xmlns:a16="http://schemas.microsoft.com/office/drawing/2014/main" id="{2EB5BEE9-7379-F4CB-CDF4-C30EBC2B31B2}"/>
              </a:ext>
            </a:extLst>
          </p:cNvPr>
          <p:cNvCxnSpPr>
            <a:cxnSpLocks/>
          </p:cNvCxnSpPr>
          <p:nvPr/>
        </p:nvCxnSpPr>
        <p:spPr>
          <a:xfrm>
            <a:off x="973408" y="1023474"/>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6" name="CasellaDiTesto 5">
            <a:extLst>
              <a:ext uri="{FF2B5EF4-FFF2-40B4-BE49-F238E27FC236}">
                <a16:creationId xmlns:a16="http://schemas.microsoft.com/office/drawing/2014/main" id="{DE1B60F3-E9CB-018E-2CFB-A7F4C7048278}"/>
              </a:ext>
            </a:extLst>
          </p:cNvPr>
          <p:cNvSpPr txBox="1"/>
          <p:nvPr/>
        </p:nvSpPr>
        <p:spPr>
          <a:xfrm>
            <a:off x="973408" y="1606738"/>
            <a:ext cx="7775056" cy="338554"/>
          </a:xfrm>
          <a:prstGeom prst="rect">
            <a:avLst/>
          </a:prstGeom>
          <a:ln>
            <a:noFill/>
          </a:ln>
        </p:spPr>
        <p:style>
          <a:lnRef idx="2">
            <a:schemeClr val="dk1"/>
          </a:lnRef>
          <a:fillRef idx="1">
            <a:schemeClr val="lt1"/>
          </a:fillRef>
          <a:effectRef idx="0">
            <a:schemeClr val="dk1"/>
          </a:effectRef>
          <a:fontRef idx="minor">
            <a:schemeClr val="dk1"/>
          </a:fontRef>
        </p:style>
        <p:txBody>
          <a:bodyPr wrap="square">
            <a:spAutoFit/>
          </a:bodyPr>
          <a:lstStyle/>
          <a:p>
            <a:pPr algn="just"/>
            <a:endParaRPr lang="it-IT" sz="1600" dirty="0"/>
          </a:p>
        </p:txBody>
      </p:sp>
      <p:pic>
        <p:nvPicPr>
          <p:cNvPr id="3" name="Immagine 2">
            <a:extLst>
              <a:ext uri="{FF2B5EF4-FFF2-40B4-BE49-F238E27FC236}">
                <a16:creationId xmlns:a16="http://schemas.microsoft.com/office/drawing/2014/main" id="{EE6C57CD-774C-3F90-6D5D-2050A52860D6}"/>
              </a:ext>
            </a:extLst>
          </p:cNvPr>
          <p:cNvPicPr>
            <a:picLocks noChangeAspect="1"/>
          </p:cNvPicPr>
          <p:nvPr/>
        </p:nvPicPr>
        <p:blipFill>
          <a:blip r:embed="rId2"/>
          <a:stretch>
            <a:fillRect/>
          </a:stretch>
        </p:blipFill>
        <p:spPr>
          <a:xfrm>
            <a:off x="1115616" y="1052736"/>
            <a:ext cx="7249537" cy="5649113"/>
          </a:xfrm>
          <a:prstGeom prst="rect">
            <a:avLst/>
          </a:prstGeom>
        </p:spPr>
      </p:pic>
    </p:spTree>
    <p:extLst>
      <p:ext uri="{BB962C8B-B14F-4D97-AF65-F5344CB8AC3E}">
        <p14:creationId xmlns:p14="http://schemas.microsoft.com/office/powerpoint/2010/main" val="5223182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19373E-CB7D-0689-1E88-65F5B4EE553F}"/>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581E8357-0548-3A33-A503-F2C9295BD75B}"/>
              </a:ext>
            </a:extLst>
          </p:cNvPr>
          <p:cNvSpPr txBox="1">
            <a:spLocks/>
          </p:cNvSpPr>
          <p:nvPr/>
        </p:nvSpPr>
        <p:spPr bwMode="auto">
          <a:xfrm>
            <a:off x="1691680" y="112752"/>
            <a:ext cx="702027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it-IT" altLang="it-IT" sz="1800" b="1" i="1" dirty="0">
                <a:latin typeface="+mn-lt"/>
              </a:rPr>
              <a:t>Imposta sostitutiva sul trattamento accessorio </a:t>
            </a:r>
          </a:p>
          <a:p>
            <a:pPr algn="ctr" eaLnBrk="1" hangingPunct="1">
              <a:spcBef>
                <a:spcPct val="0"/>
              </a:spcBef>
              <a:buFontTx/>
              <a:buNone/>
            </a:pPr>
            <a:r>
              <a:rPr lang="it-IT" altLang="it-IT" sz="1800" b="1" i="1" dirty="0">
                <a:latin typeface="+mn-lt"/>
              </a:rPr>
              <a:t>nel settore privato</a:t>
            </a:r>
            <a:endParaRPr lang="it-IT" altLang="it-IT" sz="1800" i="1" dirty="0">
              <a:latin typeface="+mn-lt"/>
            </a:endParaRPr>
          </a:p>
        </p:txBody>
      </p:sp>
      <p:sp>
        <p:nvSpPr>
          <p:cNvPr id="14" name="Segnaposto numero diapositiva 16">
            <a:extLst>
              <a:ext uri="{FF2B5EF4-FFF2-40B4-BE49-F238E27FC236}">
                <a16:creationId xmlns:a16="http://schemas.microsoft.com/office/drawing/2014/main" id="{2001E080-BD58-8F01-BD2A-94A1A73A7D2E}"/>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8EEC54D2-EF51-49EB-A22A-17E3C69FBAD8}" type="slidenum">
              <a:rPr lang="it-IT" b="0" smtClean="0"/>
              <a:pPr>
                <a:defRPr/>
              </a:pPr>
              <a:t>4</a:t>
            </a:fld>
            <a:endParaRPr lang="it-IT" b="0" dirty="0"/>
          </a:p>
        </p:txBody>
      </p:sp>
      <p:cxnSp>
        <p:nvCxnSpPr>
          <p:cNvPr id="15" name="Connettore 1 15">
            <a:extLst>
              <a:ext uri="{FF2B5EF4-FFF2-40B4-BE49-F238E27FC236}">
                <a16:creationId xmlns:a16="http://schemas.microsoft.com/office/drawing/2014/main" id="{86F76DDA-B01D-F973-9051-8CEC38B54427}"/>
              </a:ext>
            </a:extLst>
          </p:cNvPr>
          <p:cNvCxnSpPr>
            <a:cxnSpLocks/>
          </p:cNvCxnSpPr>
          <p:nvPr/>
        </p:nvCxnSpPr>
        <p:spPr>
          <a:xfrm>
            <a:off x="938707" y="908720"/>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12" name="CasellaDiTesto 11">
            <a:extLst>
              <a:ext uri="{FF2B5EF4-FFF2-40B4-BE49-F238E27FC236}">
                <a16:creationId xmlns:a16="http://schemas.microsoft.com/office/drawing/2014/main" id="{9C53E409-4B7C-9B57-C5C4-4EAE731ABAF4}"/>
              </a:ext>
            </a:extLst>
          </p:cNvPr>
          <p:cNvSpPr txBox="1"/>
          <p:nvPr/>
        </p:nvSpPr>
        <p:spPr>
          <a:xfrm>
            <a:off x="1152921" y="3973981"/>
            <a:ext cx="7488832" cy="830997"/>
          </a:xfrm>
          <a:prstGeom prst="rect">
            <a:avLst/>
          </a:prstGeom>
          <a:noFill/>
          <a:ln w="19050">
            <a:solidFill>
              <a:srgbClr val="C00000"/>
            </a:solidFill>
          </a:ln>
        </p:spPr>
        <p:txBody>
          <a:bodyPr wrap="square">
            <a:spAutoFit/>
          </a:bodyPr>
          <a:lstStyle/>
          <a:p>
            <a:pPr algn="just"/>
            <a:r>
              <a:rPr lang="it-IT" sz="1600" b="1" dirty="0"/>
              <a:t>NOTA BENE</a:t>
            </a:r>
            <a:r>
              <a:rPr lang="it-IT" sz="1600" dirty="0"/>
              <a:t>: L'imposta  sostitutiva  si applica </a:t>
            </a:r>
            <a:r>
              <a:rPr lang="it-IT" sz="1600" b="1" dirty="0"/>
              <a:t>soltanto ai  lavoratori  del  settore privato </a:t>
            </a:r>
            <a:r>
              <a:rPr lang="it-IT" sz="1600" b="1" u="sng" dirty="0"/>
              <a:t>per il solo anno 2026 </a:t>
            </a:r>
            <a:r>
              <a:rPr lang="it-IT" sz="1600" dirty="0"/>
              <a:t>con un reddito di  lavoro  dipendente,  nell'anno  2025,  </a:t>
            </a:r>
            <a:r>
              <a:rPr lang="it-IT" sz="1600" b="1" dirty="0"/>
              <a:t>non superiore a 33.000 euro</a:t>
            </a:r>
            <a:r>
              <a:rPr lang="it-IT" sz="1600" dirty="0"/>
              <a:t> </a:t>
            </a:r>
          </a:p>
        </p:txBody>
      </p:sp>
      <p:sp>
        <p:nvSpPr>
          <p:cNvPr id="9" name="CasellaDiTesto 8">
            <a:extLst>
              <a:ext uri="{FF2B5EF4-FFF2-40B4-BE49-F238E27FC236}">
                <a16:creationId xmlns:a16="http://schemas.microsoft.com/office/drawing/2014/main" id="{C21D4E3E-F732-CD41-B8F2-ACA827D6D4CB}"/>
              </a:ext>
            </a:extLst>
          </p:cNvPr>
          <p:cNvSpPr txBox="1"/>
          <p:nvPr/>
        </p:nvSpPr>
        <p:spPr>
          <a:xfrm>
            <a:off x="1152921" y="1656521"/>
            <a:ext cx="7488832" cy="1569660"/>
          </a:xfrm>
          <a:prstGeom prst="rect">
            <a:avLst/>
          </a:prstGeom>
          <a:noFill/>
          <a:ln w="19050">
            <a:solidFill>
              <a:srgbClr val="1BA2A7"/>
            </a:solidFill>
          </a:ln>
        </p:spPr>
        <p:txBody>
          <a:bodyPr wrap="square">
            <a:spAutoFit/>
          </a:bodyPr>
          <a:lstStyle/>
          <a:p>
            <a:pPr algn="just" fontAlgn="base"/>
            <a:r>
              <a:rPr lang="it-IT" sz="1600" i="1" dirty="0"/>
              <a:t>La disposizione - come si rileva dalla relazione tecnica al Disegno Di Legge di Bilancio – interviene con un duplice obiettivo:</a:t>
            </a:r>
          </a:p>
          <a:p>
            <a:pPr algn="just" fontAlgn="base"/>
            <a:endParaRPr lang="it-IT" sz="1600" i="1" dirty="0"/>
          </a:p>
          <a:p>
            <a:pPr marL="400050" indent="-400050" algn="just" fontAlgn="base">
              <a:buAutoNum type="romanLcParenBoth"/>
            </a:pPr>
            <a:r>
              <a:rPr lang="it-IT" sz="1600" i="1" dirty="0"/>
              <a:t>assicurare ai lavoratori </a:t>
            </a:r>
            <a:r>
              <a:rPr lang="it-IT" sz="1600" i="1" u="sng" dirty="0"/>
              <a:t>trattamenti retributivi adeguati</a:t>
            </a:r>
            <a:endParaRPr lang="it-IT" sz="1600" i="1" dirty="0"/>
          </a:p>
          <a:p>
            <a:pPr marL="400050" indent="-400050" algn="just" fontAlgn="base">
              <a:buAutoNum type="romanLcParenBoth"/>
            </a:pPr>
            <a:r>
              <a:rPr lang="it-IT" sz="1600" i="1" dirty="0"/>
              <a:t>di incentivare il </a:t>
            </a:r>
            <a:r>
              <a:rPr lang="it-IT" sz="1600" i="1" u="sng" dirty="0"/>
              <a:t>rinnovo dei contratti collettivi nazionali </a:t>
            </a:r>
            <a:r>
              <a:rPr lang="it-IT" sz="1600" i="1" dirty="0"/>
              <a:t>nell’interesse dei lavoratori stessi  </a:t>
            </a:r>
          </a:p>
        </p:txBody>
      </p:sp>
    </p:spTree>
    <p:extLst>
      <p:ext uri="{BB962C8B-B14F-4D97-AF65-F5344CB8AC3E}">
        <p14:creationId xmlns:p14="http://schemas.microsoft.com/office/powerpoint/2010/main" val="52097059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444E1F-631F-8725-DC07-80AFDD1A45BF}"/>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BF9C9838-0234-E900-D87F-4F9D42C42C35}"/>
              </a:ext>
            </a:extLst>
          </p:cNvPr>
          <p:cNvSpPr txBox="1">
            <a:spLocks/>
          </p:cNvSpPr>
          <p:nvPr/>
        </p:nvSpPr>
        <p:spPr bwMode="auto">
          <a:xfrm>
            <a:off x="657402" y="188640"/>
            <a:ext cx="846043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altLang="it-IT" sz="1600" b="1" i="1" u="none" strike="noStrike" kern="1200" cap="none" spc="0" normalizeH="0" baseline="0" noProof="0" dirty="0">
                <a:ln>
                  <a:noFill/>
                </a:ln>
                <a:solidFill>
                  <a:prstClr val="black"/>
                </a:solidFill>
                <a:effectLst/>
                <a:uLnTx/>
                <a:uFillTx/>
                <a:latin typeface="Georgia"/>
                <a:ea typeface="+mn-ea"/>
                <a:cs typeface="+mn-cs"/>
              </a:rPr>
              <a:t>Riforma fiscale – Schema di Decreto Legislativo –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altLang="it-IT" sz="1600" b="1" i="1" u="none" strike="noStrike" kern="1200" cap="none" spc="0" normalizeH="0" baseline="0" noProof="0" dirty="0">
                <a:ln>
                  <a:noFill/>
                </a:ln>
                <a:solidFill>
                  <a:prstClr val="black"/>
                </a:solidFill>
                <a:effectLst/>
                <a:uLnTx/>
                <a:uFillTx/>
                <a:latin typeface="Georgia"/>
                <a:ea typeface="+mn-ea"/>
                <a:cs typeface="+mn-cs"/>
              </a:rPr>
              <a:t>Testo Unico delle disposizioni legislative in materia di imposte sui redditi – Reddito da lavoro dipendente</a:t>
            </a:r>
          </a:p>
        </p:txBody>
      </p:sp>
      <p:sp>
        <p:nvSpPr>
          <p:cNvPr id="14" name="Segnaposto numero diapositiva 16">
            <a:extLst>
              <a:ext uri="{FF2B5EF4-FFF2-40B4-BE49-F238E27FC236}">
                <a16:creationId xmlns:a16="http://schemas.microsoft.com/office/drawing/2014/main" id="{01AFEA4E-A5C1-9FB0-93A6-F9901584D0E5}"/>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8EEC54D2-EF51-49EB-A22A-17E3C69FBAD8}" type="slidenum">
              <a:rPr kumimoji="0" lang="it-IT" sz="900" b="0" i="0" u="none" strike="noStrike" kern="1200" cap="none" spc="0" normalizeH="0" baseline="0" noProof="0" smtClean="0">
                <a:ln>
                  <a:noFill/>
                </a:ln>
                <a:solidFill>
                  <a:srgbClr val="1BA2A7"/>
                </a:solidFill>
                <a:effectLst/>
                <a:uLnTx/>
                <a:uFillTx/>
                <a:latin typeface="Tw Cen MT" panose="020B0602020104020603" pitchFamily="34"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40</a:t>
            </a:fld>
            <a:endParaRPr kumimoji="0" lang="it-IT" sz="900" b="0" i="0" u="none" strike="noStrike" kern="1200" cap="none" spc="0" normalizeH="0" baseline="0" noProof="0" dirty="0">
              <a:ln>
                <a:noFill/>
              </a:ln>
              <a:solidFill>
                <a:srgbClr val="1BA2A7"/>
              </a:solidFill>
              <a:effectLst/>
              <a:uLnTx/>
              <a:uFillTx/>
              <a:latin typeface="Tw Cen MT" panose="020B0602020104020603" pitchFamily="34" charset="0"/>
              <a:ea typeface="+mn-ea"/>
              <a:cs typeface="+mn-cs"/>
            </a:endParaRPr>
          </a:p>
        </p:txBody>
      </p:sp>
      <p:cxnSp>
        <p:nvCxnSpPr>
          <p:cNvPr id="15" name="Connettore 1 15">
            <a:extLst>
              <a:ext uri="{FF2B5EF4-FFF2-40B4-BE49-F238E27FC236}">
                <a16:creationId xmlns:a16="http://schemas.microsoft.com/office/drawing/2014/main" id="{DE95C355-4BD2-EBB4-164B-847717B7130E}"/>
              </a:ext>
            </a:extLst>
          </p:cNvPr>
          <p:cNvCxnSpPr>
            <a:cxnSpLocks/>
          </p:cNvCxnSpPr>
          <p:nvPr/>
        </p:nvCxnSpPr>
        <p:spPr>
          <a:xfrm>
            <a:off x="973408" y="1023474"/>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6" name="CasellaDiTesto 5">
            <a:extLst>
              <a:ext uri="{FF2B5EF4-FFF2-40B4-BE49-F238E27FC236}">
                <a16:creationId xmlns:a16="http://schemas.microsoft.com/office/drawing/2014/main" id="{3E82E7AC-286D-55EC-6F51-009B836E5B71}"/>
              </a:ext>
            </a:extLst>
          </p:cNvPr>
          <p:cNvSpPr txBox="1"/>
          <p:nvPr/>
        </p:nvSpPr>
        <p:spPr>
          <a:xfrm>
            <a:off x="973408" y="1606738"/>
            <a:ext cx="7775056" cy="338554"/>
          </a:xfrm>
          <a:prstGeom prst="rect">
            <a:avLst/>
          </a:prstGeom>
          <a:ln>
            <a:noFill/>
          </a:ln>
        </p:spPr>
        <p:style>
          <a:lnRef idx="2">
            <a:schemeClr val="dk1"/>
          </a:lnRef>
          <a:fillRef idx="1">
            <a:schemeClr val="lt1"/>
          </a:fillRef>
          <a:effectRef idx="0">
            <a:schemeClr val="dk1"/>
          </a:effectRef>
          <a:fontRef idx="minor">
            <a:schemeClr val="dk1"/>
          </a:fontRef>
        </p:style>
        <p:txBody>
          <a:bodyPr wrap="square">
            <a:spAutoFit/>
          </a:bodyPr>
          <a:lstStyle/>
          <a:p>
            <a:pPr algn="just"/>
            <a:endParaRPr lang="it-IT" sz="1600" dirty="0"/>
          </a:p>
        </p:txBody>
      </p:sp>
      <p:pic>
        <p:nvPicPr>
          <p:cNvPr id="4" name="Immagine 3">
            <a:extLst>
              <a:ext uri="{FF2B5EF4-FFF2-40B4-BE49-F238E27FC236}">
                <a16:creationId xmlns:a16="http://schemas.microsoft.com/office/drawing/2014/main" id="{FF577569-7D7C-57A2-1CBF-1C3C1651DE84}"/>
              </a:ext>
            </a:extLst>
          </p:cNvPr>
          <p:cNvPicPr>
            <a:picLocks noChangeAspect="1"/>
          </p:cNvPicPr>
          <p:nvPr/>
        </p:nvPicPr>
        <p:blipFill>
          <a:blip r:embed="rId2"/>
          <a:stretch>
            <a:fillRect/>
          </a:stretch>
        </p:blipFill>
        <p:spPr>
          <a:xfrm>
            <a:off x="1115616" y="1052736"/>
            <a:ext cx="7220958" cy="5658640"/>
          </a:xfrm>
          <a:prstGeom prst="rect">
            <a:avLst/>
          </a:prstGeom>
        </p:spPr>
      </p:pic>
    </p:spTree>
    <p:extLst>
      <p:ext uri="{BB962C8B-B14F-4D97-AF65-F5344CB8AC3E}">
        <p14:creationId xmlns:p14="http://schemas.microsoft.com/office/powerpoint/2010/main" val="56497887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4CAD50-5899-EBD9-B0C6-DDAAAB6F7958}"/>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A641F825-4A50-4AF3-8494-5B82D0834BCC}"/>
              </a:ext>
            </a:extLst>
          </p:cNvPr>
          <p:cNvSpPr txBox="1">
            <a:spLocks/>
          </p:cNvSpPr>
          <p:nvPr/>
        </p:nvSpPr>
        <p:spPr bwMode="auto">
          <a:xfrm>
            <a:off x="657402" y="188640"/>
            <a:ext cx="846043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altLang="it-IT" sz="1600" b="1" i="1" u="none" strike="noStrike" kern="1200" cap="none" spc="0" normalizeH="0" baseline="0" noProof="0" dirty="0">
                <a:ln>
                  <a:noFill/>
                </a:ln>
                <a:solidFill>
                  <a:prstClr val="black"/>
                </a:solidFill>
                <a:effectLst/>
                <a:uLnTx/>
                <a:uFillTx/>
                <a:latin typeface="Georgia"/>
                <a:ea typeface="+mn-ea"/>
                <a:cs typeface="+mn-cs"/>
              </a:rPr>
              <a:t>Riforma fiscale – Schema di Decreto Legislativo –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altLang="it-IT" sz="1600" b="1" i="1" u="none" strike="noStrike" kern="1200" cap="none" spc="0" normalizeH="0" baseline="0" noProof="0" dirty="0">
                <a:ln>
                  <a:noFill/>
                </a:ln>
                <a:solidFill>
                  <a:prstClr val="black"/>
                </a:solidFill>
                <a:effectLst/>
                <a:uLnTx/>
                <a:uFillTx/>
                <a:latin typeface="Georgia"/>
                <a:ea typeface="+mn-ea"/>
                <a:cs typeface="+mn-cs"/>
              </a:rPr>
              <a:t>Testo Unico delle disposizioni legislative in materia di imposte sui redditi – Reddito da lavoro dipendente</a:t>
            </a:r>
          </a:p>
        </p:txBody>
      </p:sp>
      <p:sp>
        <p:nvSpPr>
          <p:cNvPr id="14" name="Segnaposto numero diapositiva 16">
            <a:extLst>
              <a:ext uri="{FF2B5EF4-FFF2-40B4-BE49-F238E27FC236}">
                <a16:creationId xmlns:a16="http://schemas.microsoft.com/office/drawing/2014/main" id="{80EBF3B1-7F27-8F69-59BE-AA72114DEFE9}"/>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8EEC54D2-EF51-49EB-A22A-17E3C69FBAD8}" type="slidenum">
              <a:rPr kumimoji="0" lang="it-IT" sz="900" b="0" i="0" u="none" strike="noStrike" kern="1200" cap="none" spc="0" normalizeH="0" baseline="0" noProof="0" smtClean="0">
                <a:ln>
                  <a:noFill/>
                </a:ln>
                <a:solidFill>
                  <a:srgbClr val="1BA2A7"/>
                </a:solidFill>
                <a:effectLst/>
                <a:uLnTx/>
                <a:uFillTx/>
                <a:latin typeface="Tw Cen MT" panose="020B0602020104020603" pitchFamily="34"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41</a:t>
            </a:fld>
            <a:endParaRPr kumimoji="0" lang="it-IT" sz="900" b="0" i="0" u="none" strike="noStrike" kern="1200" cap="none" spc="0" normalizeH="0" baseline="0" noProof="0" dirty="0">
              <a:ln>
                <a:noFill/>
              </a:ln>
              <a:solidFill>
                <a:srgbClr val="1BA2A7"/>
              </a:solidFill>
              <a:effectLst/>
              <a:uLnTx/>
              <a:uFillTx/>
              <a:latin typeface="Tw Cen MT" panose="020B0602020104020603" pitchFamily="34" charset="0"/>
              <a:ea typeface="+mn-ea"/>
              <a:cs typeface="+mn-cs"/>
            </a:endParaRPr>
          </a:p>
        </p:txBody>
      </p:sp>
      <p:cxnSp>
        <p:nvCxnSpPr>
          <p:cNvPr id="15" name="Connettore 1 15">
            <a:extLst>
              <a:ext uri="{FF2B5EF4-FFF2-40B4-BE49-F238E27FC236}">
                <a16:creationId xmlns:a16="http://schemas.microsoft.com/office/drawing/2014/main" id="{B8EEBDEC-6798-71D1-ED64-93B8411E1502}"/>
              </a:ext>
            </a:extLst>
          </p:cNvPr>
          <p:cNvCxnSpPr>
            <a:cxnSpLocks/>
          </p:cNvCxnSpPr>
          <p:nvPr/>
        </p:nvCxnSpPr>
        <p:spPr>
          <a:xfrm>
            <a:off x="973408" y="1023474"/>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6" name="CasellaDiTesto 5">
            <a:extLst>
              <a:ext uri="{FF2B5EF4-FFF2-40B4-BE49-F238E27FC236}">
                <a16:creationId xmlns:a16="http://schemas.microsoft.com/office/drawing/2014/main" id="{8E446BB5-A59F-1961-FE66-8868A30A14EC}"/>
              </a:ext>
            </a:extLst>
          </p:cNvPr>
          <p:cNvSpPr txBox="1"/>
          <p:nvPr/>
        </p:nvSpPr>
        <p:spPr>
          <a:xfrm>
            <a:off x="973408" y="1606738"/>
            <a:ext cx="7775056" cy="338554"/>
          </a:xfrm>
          <a:prstGeom prst="rect">
            <a:avLst/>
          </a:prstGeom>
          <a:ln>
            <a:noFill/>
          </a:ln>
        </p:spPr>
        <p:style>
          <a:lnRef idx="2">
            <a:schemeClr val="dk1"/>
          </a:lnRef>
          <a:fillRef idx="1">
            <a:schemeClr val="lt1"/>
          </a:fillRef>
          <a:effectRef idx="0">
            <a:schemeClr val="dk1"/>
          </a:effectRef>
          <a:fontRef idx="minor">
            <a:schemeClr val="dk1"/>
          </a:fontRef>
        </p:style>
        <p:txBody>
          <a:bodyPr wrap="square">
            <a:spAutoFit/>
          </a:bodyPr>
          <a:lstStyle/>
          <a:p>
            <a:pPr algn="just"/>
            <a:endParaRPr lang="it-IT" sz="1600" dirty="0"/>
          </a:p>
        </p:txBody>
      </p:sp>
      <p:pic>
        <p:nvPicPr>
          <p:cNvPr id="3" name="Immagine 2">
            <a:extLst>
              <a:ext uri="{FF2B5EF4-FFF2-40B4-BE49-F238E27FC236}">
                <a16:creationId xmlns:a16="http://schemas.microsoft.com/office/drawing/2014/main" id="{9689E41E-C351-D5E2-C776-8997AE2D1F64}"/>
              </a:ext>
            </a:extLst>
          </p:cNvPr>
          <p:cNvPicPr>
            <a:picLocks noChangeAspect="1"/>
          </p:cNvPicPr>
          <p:nvPr/>
        </p:nvPicPr>
        <p:blipFill>
          <a:blip r:embed="rId2"/>
          <a:stretch>
            <a:fillRect/>
          </a:stretch>
        </p:blipFill>
        <p:spPr>
          <a:xfrm>
            <a:off x="1115616" y="1052736"/>
            <a:ext cx="7230484" cy="5677692"/>
          </a:xfrm>
          <a:prstGeom prst="rect">
            <a:avLst/>
          </a:prstGeom>
        </p:spPr>
      </p:pic>
    </p:spTree>
    <p:extLst>
      <p:ext uri="{BB962C8B-B14F-4D97-AF65-F5344CB8AC3E}">
        <p14:creationId xmlns:p14="http://schemas.microsoft.com/office/powerpoint/2010/main" val="402419833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85082D-CF4E-4A2A-32FF-D128E2A25A0F}"/>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FC99F57D-5B1F-73ED-47C6-E5C9078A67FF}"/>
              </a:ext>
            </a:extLst>
          </p:cNvPr>
          <p:cNvSpPr txBox="1">
            <a:spLocks/>
          </p:cNvSpPr>
          <p:nvPr/>
        </p:nvSpPr>
        <p:spPr bwMode="auto">
          <a:xfrm>
            <a:off x="657402" y="188640"/>
            <a:ext cx="846043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altLang="it-IT" sz="1600" b="1" i="1" u="none" strike="noStrike" kern="1200" cap="none" spc="0" normalizeH="0" baseline="0" noProof="0" dirty="0">
                <a:ln>
                  <a:noFill/>
                </a:ln>
                <a:solidFill>
                  <a:prstClr val="black"/>
                </a:solidFill>
                <a:effectLst/>
                <a:uLnTx/>
                <a:uFillTx/>
                <a:latin typeface="Georgia"/>
                <a:ea typeface="+mn-ea"/>
                <a:cs typeface="+mn-cs"/>
              </a:rPr>
              <a:t>Riforma fiscale – Schema di Decreto Legislativo –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altLang="it-IT" sz="1600" b="1" i="1" u="none" strike="noStrike" kern="1200" cap="none" spc="0" normalizeH="0" baseline="0" noProof="0" dirty="0">
                <a:ln>
                  <a:noFill/>
                </a:ln>
                <a:solidFill>
                  <a:prstClr val="black"/>
                </a:solidFill>
                <a:effectLst/>
                <a:uLnTx/>
                <a:uFillTx/>
                <a:latin typeface="Georgia"/>
                <a:ea typeface="+mn-ea"/>
                <a:cs typeface="+mn-cs"/>
              </a:rPr>
              <a:t>Testo Unico delle disposizioni legislative in materia di imposte sui redditi – Reddito da lavoro dipendente</a:t>
            </a:r>
          </a:p>
        </p:txBody>
      </p:sp>
      <p:sp>
        <p:nvSpPr>
          <p:cNvPr id="14" name="Segnaposto numero diapositiva 16">
            <a:extLst>
              <a:ext uri="{FF2B5EF4-FFF2-40B4-BE49-F238E27FC236}">
                <a16:creationId xmlns:a16="http://schemas.microsoft.com/office/drawing/2014/main" id="{24E4BEF3-4832-07B7-2CBD-8DFD9EC24A58}"/>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8EEC54D2-EF51-49EB-A22A-17E3C69FBAD8}" type="slidenum">
              <a:rPr kumimoji="0" lang="it-IT" sz="900" b="0" i="0" u="none" strike="noStrike" kern="1200" cap="none" spc="0" normalizeH="0" baseline="0" noProof="0" smtClean="0">
                <a:ln>
                  <a:noFill/>
                </a:ln>
                <a:solidFill>
                  <a:srgbClr val="1BA2A7"/>
                </a:solidFill>
                <a:effectLst/>
                <a:uLnTx/>
                <a:uFillTx/>
                <a:latin typeface="Tw Cen MT" panose="020B0602020104020603" pitchFamily="34"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42</a:t>
            </a:fld>
            <a:endParaRPr kumimoji="0" lang="it-IT" sz="900" b="0" i="0" u="none" strike="noStrike" kern="1200" cap="none" spc="0" normalizeH="0" baseline="0" noProof="0" dirty="0">
              <a:ln>
                <a:noFill/>
              </a:ln>
              <a:solidFill>
                <a:srgbClr val="1BA2A7"/>
              </a:solidFill>
              <a:effectLst/>
              <a:uLnTx/>
              <a:uFillTx/>
              <a:latin typeface="Tw Cen MT" panose="020B0602020104020603" pitchFamily="34" charset="0"/>
              <a:ea typeface="+mn-ea"/>
              <a:cs typeface="+mn-cs"/>
            </a:endParaRPr>
          </a:p>
        </p:txBody>
      </p:sp>
      <p:cxnSp>
        <p:nvCxnSpPr>
          <p:cNvPr id="15" name="Connettore 1 15">
            <a:extLst>
              <a:ext uri="{FF2B5EF4-FFF2-40B4-BE49-F238E27FC236}">
                <a16:creationId xmlns:a16="http://schemas.microsoft.com/office/drawing/2014/main" id="{DCD79F2B-D646-ABA3-CBFD-B045E0EF9287}"/>
              </a:ext>
            </a:extLst>
          </p:cNvPr>
          <p:cNvCxnSpPr>
            <a:cxnSpLocks/>
          </p:cNvCxnSpPr>
          <p:nvPr/>
        </p:nvCxnSpPr>
        <p:spPr>
          <a:xfrm>
            <a:off x="973408" y="1023474"/>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6" name="CasellaDiTesto 5">
            <a:extLst>
              <a:ext uri="{FF2B5EF4-FFF2-40B4-BE49-F238E27FC236}">
                <a16:creationId xmlns:a16="http://schemas.microsoft.com/office/drawing/2014/main" id="{86050D3B-037F-B7D4-7CEF-515B2C8CD037}"/>
              </a:ext>
            </a:extLst>
          </p:cNvPr>
          <p:cNvSpPr txBox="1"/>
          <p:nvPr/>
        </p:nvSpPr>
        <p:spPr>
          <a:xfrm>
            <a:off x="973408" y="1606738"/>
            <a:ext cx="7775056" cy="338554"/>
          </a:xfrm>
          <a:prstGeom prst="rect">
            <a:avLst/>
          </a:prstGeom>
          <a:ln>
            <a:noFill/>
          </a:ln>
        </p:spPr>
        <p:style>
          <a:lnRef idx="2">
            <a:schemeClr val="dk1"/>
          </a:lnRef>
          <a:fillRef idx="1">
            <a:schemeClr val="lt1"/>
          </a:fillRef>
          <a:effectRef idx="0">
            <a:schemeClr val="dk1"/>
          </a:effectRef>
          <a:fontRef idx="minor">
            <a:schemeClr val="dk1"/>
          </a:fontRef>
        </p:style>
        <p:txBody>
          <a:bodyPr wrap="square">
            <a:spAutoFit/>
          </a:bodyPr>
          <a:lstStyle/>
          <a:p>
            <a:pPr algn="just"/>
            <a:endParaRPr lang="it-IT" sz="1600" dirty="0"/>
          </a:p>
        </p:txBody>
      </p:sp>
      <p:pic>
        <p:nvPicPr>
          <p:cNvPr id="4" name="Immagine 3">
            <a:extLst>
              <a:ext uri="{FF2B5EF4-FFF2-40B4-BE49-F238E27FC236}">
                <a16:creationId xmlns:a16="http://schemas.microsoft.com/office/drawing/2014/main" id="{CD5C7D69-3D45-8F06-5F8A-F21F17A7E434}"/>
              </a:ext>
            </a:extLst>
          </p:cNvPr>
          <p:cNvPicPr>
            <a:picLocks noChangeAspect="1"/>
          </p:cNvPicPr>
          <p:nvPr/>
        </p:nvPicPr>
        <p:blipFill>
          <a:blip r:embed="rId2"/>
          <a:stretch>
            <a:fillRect/>
          </a:stretch>
        </p:blipFill>
        <p:spPr>
          <a:xfrm>
            <a:off x="1187624" y="1052736"/>
            <a:ext cx="7211431" cy="5687219"/>
          </a:xfrm>
          <a:prstGeom prst="rect">
            <a:avLst/>
          </a:prstGeom>
        </p:spPr>
      </p:pic>
    </p:spTree>
    <p:extLst>
      <p:ext uri="{BB962C8B-B14F-4D97-AF65-F5344CB8AC3E}">
        <p14:creationId xmlns:p14="http://schemas.microsoft.com/office/powerpoint/2010/main" val="2430027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1645CB-9FDA-C06C-3186-DCA6B762ACA3}"/>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1F029113-548B-1ACF-88C6-8B1B08D185C7}"/>
              </a:ext>
            </a:extLst>
          </p:cNvPr>
          <p:cNvSpPr txBox="1">
            <a:spLocks/>
          </p:cNvSpPr>
          <p:nvPr/>
        </p:nvSpPr>
        <p:spPr bwMode="auto">
          <a:xfrm>
            <a:off x="657402" y="188640"/>
            <a:ext cx="846043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altLang="it-IT" sz="1600" b="1" i="1" u="none" strike="noStrike" kern="1200" cap="none" spc="0" normalizeH="0" baseline="0" noProof="0" dirty="0">
                <a:ln>
                  <a:noFill/>
                </a:ln>
                <a:solidFill>
                  <a:prstClr val="black"/>
                </a:solidFill>
                <a:effectLst/>
                <a:uLnTx/>
                <a:uFillTx/>
                <a:latin typeface="Georgia"/>
                <a:ea typeface="+mn-ea"/>
                <a:cs typeface="+mn-cs"/>
              </a:rPr>
              <a:t>Riforma fiscale – Schema di Decreto Legislativo –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altLang="it-IT" sz="1600" b="1" i="1" u="none" strike="noStrike" kern="1200" cap="none" spc="0" normalizeH="0" baseline="0" noProof="0" dirty="0">
                <a:ln>
                  <a:noFill/>
                </a:ln>
                <a:solidFill>
                  <a:prstClr val="black"/>
                </a:solidFill>
                <a:effectLst/>
                <a:uLnTx/>
                <a:uFillTx/>
                <a:latin typeface="Georgia"/>
                <a:ea typeface="+mn-ea"/>
                <a:cs typeface="+mn-cs"/>
              </a:rPr>
              <a:t>Testo Unico delle disposizioni legislative in materia di imposte sui redditi – Reddito da lavoro dipendente</a:t>
            </a:r>
          </a:p>
        </p:txBody>
      </p:sp>
      <p:sp>
        <p:nvSpPr>
          <p:cNvPr id="14" name="Segnaposto numero diapositiva 16">
            <a:extLst>
              <a:ext uri="{FF2B5EF4-FFF2-40B4-BE49-F238E27FC236}">
                <a16:creationId xmlns:a16="http://schemas.microsoft.com/office/drawing/2014/main" id="{8A4EF721-8035-97FB-75B5-C0AEF04AFA22}"/>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8EEC54D2-EF51-49EB-A22A-17E3C69FBAD8}" type="slidenum">
              <a:rPr kumimoji="0" lang="it-IT" sz="900" b="0" i="0" u="none" strike="noStrike" kern="1200" cap="none" spc="0" normalizeH="0" baseline="0" noProof="0" smtClean="0">
                <a:ln>
                  <a:noFill/>
                </a:ln>
                <a:solidFill>
                  <a:srgbClr val="1BA2A7"/>
                </a:solidFill>
                <a:effectLst/>
                <a:uLnTx/>
                <a:uFillTx/>
                <a:latin typeface="Tw Cen MT" panose="020B0602020104020603" pitchFamily="34"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43</a:t>
            </a:fld>
            <a:endParaRPr kumimoji="0" lang="it-IT" sz="900" b="0" i="0" u="none" strike="noStrike" kern="1200" cap="none" spc="0" normalizeH="0" baseline="0" noProof="0" dirty="0">
              <a:ln>
                <a:noFill/>
              </a:ln>
              <a:solidFill>
                <a:srgbClr val="1BA2A7"/>
              </a:solidFill>
              <a:effectLst/>
              <a:uLnTx/>
              <a:uFillTx/>
              <a:latin typeface="Tw Cen MT" panose="020B0602020104020603" pitchFamily="34" charset="0"/>
              <a:ea typeface="+mn-ea"/>
              <a:cs typeface="+mn-cs"/>
            </a:endParaRPr>
          </a:p>
        </p:txBody>
      </p:sp>
      <p:cxnSp>
        <p:nvCxnSpPr>
          <p:cNvPr id="15" name="Connettore 1 15">
            <a:extLst>
              <a:ext uri="{FF2B5EF4-FFF2-40B4-BE49-F238E27FC236}">
                <a16:creationId xmlns:a16="http://schemas.microsoft.com/office/drawing/2014/main" id="{5B942977-C3F7-F824-BF8B-BF6124746181}"/>
              </a:ext>
            </a:extLst>
          </p:cNvPr>
          <p:cNvCxnSpPr>
            <a:cxnSpLocks/>
          </p:cNvCxnSpPr>
          <p:nvPr/>
        </p:nvCxnSpPr>
        <p:spPr>
          <a:xfrm>
            <a:off x="973408" y="1023474"/>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6" name="CasellaDiTesto 5">
            <a:extLst>
              <a:ext uri="{FF2B5EF4-FFF2-40B4-BE49-F238E27FC236}">
                <a16:creationId xmlns:a16="http://schemas.microsoft.com/office/drawing/2014/main" id="{AF03F302-8ADB-5E67-5193-F918494DF59B}"/>
              </a:ext>
            </a:extLst>
          </p:cNvPr>
          <p:cNvSpPr txBox="1"/>
          <p:nvPr/>
        </p:nvSpPr>
        <p:spPr>
          <a:xfrm>
            <a:off x="973408" y="1606738"/>
            <a:ext cx="7775056" cy="338554"/>
          </a:xfrm>
          <a:prstGeom prst="rect">
            <a:avLst/>
          </a:prstGeom>
          <a:ln>
            <a:noFill/>
          </a:ln>
        </p:spPr>
        <p:style>
          <a:lnRef idx="2">
            <a:schemeClr val="dk1"/>
          </a:lnRef>
          <a:fillRef idx="1">
            <a:schemeClr val="lt1"/>
          </a:fillRef>
          <a:effectRef idx="0">
            <a:schemeClr val="dk1"/>
          </a:effectRef>
          <a:fontRef idx="minor">
            <a:schemeClr val="dk1"/>
          </a:fontRef>
        </p:style>
        <p:txBody>
          <a:bodyPr wrap="square">
            <a:spAutoFit/>
          </a:bodyPr>
          <a:lstStyle/>
          <a:p>
            <a:pPr algn="just"/>
            <a:endParaRPr lang="it-IT" sz="1600" dirty="0"/>
          </a:p>
        </p:txBody>
      </p:sp>
      <p:pic>
        <p:nvPicPr>
          <p:cNvPr id="3" name="Immagine 2">
            <a:extLst>
              <a:ext uri="{FF2B5EF4-FFF2-40B4-BE49-F238E27FC236}">
                <a16:creationId xmlns:a16="http://schemas.microsoft.com/office/drawing/2014/main" id="{E29A798B-0635-73B5-9748-884B539E4FBF}"/>
              </a:ext>
            </a:extLst>
          </p:cNvPr>
          <p:cNvPicPr>
            <a:picLocks noChangeAspect="1"/>
          </p:cNvPicPr>
          <p:nvPr/>
        </p:nvPicPr>
        <p:blipFill>
          <a:blip r:embed="rId2"/>
          <a:stretch>
            <a:fillRect/>
          </a:stretch>
        </p:blipFill>
        <p:spPr>
          <a:xfrm>
            <a:off x="1115616" y="1052736"/>
            <a:ext cx="7163800" cy="5620534"/>
          </a:xfrm>
          <a:prstGeom prst="rect">
            <a:avLst/>
          </a:prstGeom>
        </p:spPr>
      </p:pic>
    </p:spTree>
    <p:extLst>
      <p:ext uri="{BB962C8B-B14F-4D97-AF65-F5344CB8AC3E}">
        <p14:creationId xmlns:p14="http://schemas.microsoft.com/office/powerpoint/2010/main" val="199506100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4C4CFF-AFF5-B11A-4E50-A9A19C261696}"/>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9018356D-AA24-FAA1-768E-6902B3ECC8D0}"/>
              </a:ext>
            </a:extLst>
          </p:cNvPr>
          <p:cNvSpPr txBox="1">
            <a:spLocks/>
          </p:cNvSpPr>
          <p:nvPr/>
        </p:nvSpPr>
        <p:spPr bwMode="auto">
          <a:xfrm>
            <a:off x="657402" y="188640"/>
            <a:ext cx="846043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altLang="it-IT" sz="1600" b="1" i="1" u="none" strike="noStrike" kern="1200" cap="none" spc="0" normalizeH="0" baseline="0" noProof="0" dirty="0">
                <a:ln>
                  <a:noFill/>
                </a:ln>
                <a:solidFill>
                  <a:prstClr val="black"/>
                </a:solidFill>
                <a:effectLst/>
                <a:uLnTx/>
                <a:uFillTx/>
                <a:latin typeface="Georgia"/>
                <a:ea typeface="+mn-ea"/>
                <a:cs typeface="+mn-cs"/>
              </a:rPr>
              <a:t>Riforma fiscale – Schema di Decreto Legislativo –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altLang="it-IT" sz="1600" b="1" i="1" u="none" strike="noStrike" kern="1200" cap="none" spc="0" normalizeH="0" baseline="0" noProof="0" dirty="0">
                <a:ln>
                  <a:noFill/>
                </a:ln>
                <a:solidFill>
                  <a:prstClr val="black"/>
                </a:solidFill>
                <a:effectLst/>
                <a:uLnTx/>
                <a:uFillTx/>
                <a:latin typeface="Georgia"/>
                <a:ea typeface="+mn-ea"/>
                <a:cs typeface="+mn-cs"/>
              </a:rPr>
              <a:t>Testo Unico delle disposizioni legislative in materia di imposte sui redditi – Reddito da lavoro dipendente</a:t>
            </a:r>
          </a:p>
        </p:txBody>
      </p:sp>
      <p:sp>
        <p:nvSpPr>
          <p:cNvPr id="14" name="Segnaposto numero diapositiva 16">
            <a:extLst>
              <a:ext uri="{FF2B5EF4-FFF2-40B4-BE49-F238E27FC236}">
                <a16:creationId xmlns:a16="http://schemas.microsoft.com/office/drawing/2014/main" id="{7BB5A7D0-CB0A-5E6D-1C18-A415E5BEA5A1}"/>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8EEC54D2-EF51-49EB-A22A-17E3C69FBAD8}" type="slidenum">
              <a:rPr kumimoji="0" lang="it-IT" sz="900" b="0" i="0" u="none" strike="noStrike" kern="1200" cap="none" spc="0" normalizeH="0" baseline="0" noProof="0" smtClean="0">
                <a:ln>
                  <a:noFill/>
                </a:ln>
                <a:solidFill>
                  <a:srgbClr val="1BA2A7"/>
                </a:solidFill>
                <a:effectLst/>
                <a:uLnTx/>
                <a:uFillTx/>
                <a:latin typeface="Tw Cen MT" panose="020B0602020104020603" pitchFamily="34"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44</a:t>
            </a:fld>
            <a:endParaRPr kumimoji="0" lang="it-IT" sz="900" b="0" i="0" u="none" strike="noStrike" kern="1200" cap="none" spc="0" normalizeH="0" baseline="0" noProof="0" dirty="0">
              <a:ln>
                <a:noFill/>
              </a:ln>
              <a:solidFill>
                <a:srgbClr val="1BA2A7"/>
              </a:solidFill>
              <a:effectLst/>
              <a:uLnTx/>
              <a:uFillTx/>
              <a:latin typeface="Tw Cen MT" panose="020B0602020104020603" pitchFamily="34" charset="0"/>
              <a:ea typeface="+mn-ea"/>
              <a:cs typeface="+mn-cs"/>
            </a:endParaRPr>
          </a:p>
        </p:txBody>
      </p:sp>
      <p:cxnSp>
        <p:nvCxnSpPr>
          <p:cNvPr id="15" name="Connettore 1 15">
            <a:extLst>
              <a:ext uri="{FF2B5EF4-FFF2-40B4-BE49-F238E27FC236}">
                <a16:creationId xmlns:a16="http://schemas.microsoft.com/office/drawing/2014/main" id="{3F9F30C2-736C-10CB-DE05-74A36905D213}"/>
              </a:ext>
            </a:extLst>
          </p:cNvPr>
          <p:cNvCxnSpPr>
            <a:cxnSpLocks/>
          </p:cNvCxnSpPr>
          <p:nvPr/>
        </p:nvCxnSpPr>
        <p:spPr>
          <a:xfrm>
            <a:off x="973408" y="1023474"/>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6" name="CasellaDiTesto 5">
            <a:extLst>
              <a:ext uri="{FF2B5EF4-FFF2-40B4-BE49-F238E27FC236}">
                <a16:creationId xmlns:a16="http://schemas.microsoft.com/office/drawing/2014/main" id="{6383D442-B1E8-CC4E-A9D7-9857249E0F27}"/>
              </a:ext>
            </a:extLst>
          </p:cNvPr>
          <p:cNvSpPr txBox="1"/>
          <p:nvPr/>
        </p:nvSpPr>
        <p:spPr>
          <a:xfrm>
            <a:off x="973408" y="1606738"/>
            <a:ext cx="7775056" cy="338554"/>
          </a:xfrm>
          <a:prstGeom prst="rect">
            <a:avLst/>
          </a:prstGeom>
          <a:ln>
            <a:noFill/>
          </a:ln>
        </p:spPr>
        <p:style>
          <a:lnRef idx="2">
            <a:schemeClr val="dk1"/>
          </a:lnRef>
          <a:fillRef idx="1">
            <a:schemeClr val="lt1"/>
          </a:fillRef>
          <a:effectRef idx="0">
            <a:schemeClr val="dk1"/>
          </a:effectRef>
          <a:fontRef idx="minor">
            <a:schemeClr val="dk1"/>
          </a:fontRef>
        </p:style>
        <p:txBody>
          <a:bodyPr wrap="square">
            <a:spAutoFit/>
          </a:bodyPr>
          <a:lstStyle/>
          <a:p>
            <a:pPr algn="just"/>
            <a:endParaRPr lang="it-IT" sz="1600" dirty="0"/>
          </a:p>
        </p:txBody>
      </p:sp>
      <p:pic>
        <p:nvPicPr>
          <p:cNvPr id="7" name="Immagine 6">
            <a:extLst>
              <a:ext uri="{FF2B5EF4-FFF2-40B4-BE49-F238E27FC236}">
                <a16:creationId xmlns:a16="http://schemas.microsoft.com/office/drawing/2014/main" id="{24BA5787-C9B1-4289-125C-F769767EB23F}"/>
              </a:ext>
            </a:extLst>
          </p:cNvPr>
          <p:cNvPicPr>
            <a:picLocks noChangeAspect="1"/>
          </p:cNvPicPr>
          <p:nvPr/>
        </p:nvPicPr>
        <p:blipFill>
          <a:blip r:embed="rId2"/>
          <a:stretch>
            <a:fillRect/>
          </a:stretch>
        </p:blipFill>
        <p:spPr>
          <a:xfrm>
            <a:off x="1187624" y="1124744"/>
            <a:ext cx="7259063" cy="5496692"/>
          </a:xfrm>
          <a:prstGeom prst="rect">
            <a:avLst/>
          </a:prstGeom>
        </p:spPr>
      </p:pic>
    </p:spTree>
    <p:extLst>
      <p:ext uri="{BB962C8B-B14F-4D97-AF65-F5344CB8AC3E}">
        <p14:creationId xmlns:p14="http://schemas.microsoft.com/office/powerpoint/2010/main" val="220995750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6DD83A-66E3-A247-93CE-2B3FBF4DB789}"/>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3F390750-D7E1-2031-9322-C25785B0C835}"/>
              </a:ext>
            </a:extLst>
          </p:cNvPr>
          <p:cNvSpPr txBox="1">
            <a:spLocks/>
          </p:cNvSpPr>
          <p:nvPr/>
        </p:nvSpPr>
        <p:spPr bwMode="auto">
          <a:xfrm>
            <a:off x="657402" y="188640"/>
            <a:ext cx="846043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altLang="it-IT" sz="1600" b="1" i="1" u="none" strike="noStrike" kern="1200" cap="none" spc="0" normalizeH="0" baseline="0" noProof="0" dirty="0">
                <a:ln>
                  <a:noFill/>
                </a:ln>
                <a:solidFill>
                  <a:prstClr val="black"/>
                </a:solidFill>
                <a:effectLst/>
                <a:uLnTx/>
                <a:uFillTx/>
                <a:latin typeface="Georgia"/>
                <a:ea typeface="+mn-ea"/>
                <a:cs typeface="+mn-cs"/>
              </a:rPr>
              <a:t>Riforma fiscale – Schema di Decreto Legislativo –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altLang="it-IT" sz="1600" b="1" i="1" u="none" strike="noStrike" kern="1200" cap="none" spc="0" normalizeH="0" baseline="0" noProof="0" dirty="0">
                <a:ln>
                  <a:noFill/>
                </a:ln>
                <a:solidFill>
                  <a:prstClr val="black"/>
                </a:solidFill>
                <a:effectLst/>
                <a:uLnTx/>
                <a:uFillTx/>
                <a:latin typeface="Georgia"/>
                <a:ea typeface="+mn-ea"/>
                <a:cs typeface="+mn-cs"/>
              </a:rPr>
              <a:t>Testo Unico delle disposizioni legislative in materia di imposte sui redditi – Reddito da lavoro dipendente</a:t>
            </a:r>
          </a:p>
        </p:txBody>
      </p:sp>
      <p:sp>
        <p:nvSpPr>
          <p:cNvPr id="14" name="Segnaposto numero diapositiva 16">
            <a:extLst>
              <a:ext uri="{FF2B5EF4-FFF2-40B4-BE49-F238E27FC236}">
                <a16:creationId xmlns:a16="http://schemas.microsoft.com/office/drawing/2014/main" id="{A67D643F-A456-4CDD-9368-2B1F65D8EBBC}"/>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8EEC54D2-EF51-49EB-A22A-17E3C69FBAD8}" type="slidenum">
              <a:rPr kumimoji="0" lang="it-IT" sz="900" b="0" i="0" u="none" strike="noStrike" kern="1200" cap="none" spc="0" normalizeH="0" baseline="0" noProof="0" smtClean="0">
                <a:ln>
                  <a:noFill/>
                </a:ln>
                <a:solidFill>
                  <a:srgbClr val="1BA2A7"/>
                </a:solidFill>
                <a:effectLst/>
                <a:uLnTx/>
                <a:uFillTx/>
                <a:latin typeface="Tw Cen MT" panose="020B0602020104020603" pitchFamily="34"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45</a:t>
            </a:fld>
            <a:endParaRPr kumimoji="0" lang="it-IT" sz="900" b="0" i="0" u="none" strike="noStrike" kern="1200" cap="none" spc="0" normalizeH="0" baseline="0" noProof="0" dirty="0">
              <a:ln>
                <a:noFill/>
              </a:ln>
              <a:solidFill>
                <a:srgbClr val="1BA2A7"/>
              </a:solidFill>
              <a:effectLst/>
              <a:uLnTx/>
              <a:uFillTx/>
              <a:latin typeface="Tw Cen MT" panose="020B0602020104020603" pitchFamily="34" charset="0"/>
              <a:ea typeface="+mn-ea"/>
              <a:cs typeface="+mn-cs"/>
            </a:endParaRPr>
          </a:p>
        </p:txBody>
      </p:sp>
      <p:cxnSp>
        <p:nvCxnSpPr>
          <p:cNvPr id="15" name="Connettore 1 15">
            <a:extLst>
              <a:ext uri="{FF2B5EF4-FFF2-40B4-BE49-F238E27FC236}">
                <a16:creationId xmlns:a16="http://schemas.microsoft.com/office/drawing/2014/main" id="{B513CE78-1A4D-BC1B-02DD-DF7B5CC10A28}"/>
              </a:ext>
            </a:extLst>
          </p:cNvPr>
          <p:cNvCxnSpPr>
            <a:cxnSpLocks/>
          </p:cNvCxnSpPr>
          <p:nvPr/>
        </p:nvCxnSpPr>
        <p:spPr>
          <a:xfrm>
            <a:off x="973408" y="1023474"/>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6" name="CasellaDiTesto 5">
            <a:extLst>
              <a:ext uri="{FF2B5EF4-FFF2-40B4-BE49-F238E27FC236}">
                <a16:creationId xmlns:a16="http://schemas.microsoft.com/office/drawing/2014/main" id="{0EC4B0F3-E70D-110D-264F-9E154774DF9A}"/>
              </a:ext>
            </a:extLst>
          </p:cNvPr>
          <p:cNvSpPr txBox="1"/>
          <p:nvPr/>
        </p:nvSpPr>
        <p:spPr>
          <a:xfrm>
            <a:off x="973408" y="1606738"/>
            <a:ext cx="7775056" cy="338554"/>
          </a:xfrm>
          <a:prstGeom prst="rect">
            <a:avLst/>
          </a:prstGeom>
          <a:ln>
            <a:noFill/>
          </a:ln>
        </p:spPr>
        <p:style>
          <a:lnRef idx="2">
            <a:schemeClr val="dk1"/>
          </a:lnRef>
          <a:fillRef idx="1">
            <a:schemeClr val="lt1"/>
          </a:fillRef>
          <a:effectRef idx="0">
            <a:schemeClr val="dk1"/>
          </a:effectRef>
          <a:fontRef idx="minor">
            <a:schemeClr val="dk1"/>
          </a:fontRef>
        </p:style>
        <p:txBody>
          <a:bodyPr wrap="square">
            <a:spAutoFit/>
          </a:bodyPr>
          <a:lstStyle/>
          <a:p>
            <a:pPr algn="just"/>
            <a:endParaRPr lang="it-IT" sz="1600" dirty="0"/>
          </a:p>
        </p:txBody>
      </p:sp>
      <p:pic>
        <p:nvPicPr>
          <p:cNvPr id="3" name="Immagine 2">
            <a:extLst>
              <a:ext uri="{FF2B5EF4-FFF2-40B4-BE49-F238E27FC236}">
                <a16:creationId xmlns:a16="http://schemas.microsoft.com/office/drawing/2014/main" id="{911D037D-F375-DAA6-FE3D-80CDB3204F00}"/>
              </a:ext>
            </a:extLst>
          </p:cNvPr>
          <p:cNvPicPr>
            <a:picLocks noChangeAspect="1"/>
          </p:cNvPicPr>
          <p:nvPr/>
        </p:nvPicPr>
        <p:blipFill>
          <a:blip r:embed="rId2"/>
          <a:stretch>
            <a:fillRect/>
          </a:stretch>
        </p:blipFill>
        <p:spPr>
          <a:xfrm>
            <a:off x="1259632" y="1556792"/>
            <a:ext cx="7287642" cy="2029108"/>
          </a:xfrm>
          <a:prstGeom prst="rect">
            <a:avLst/>
          </a:prstGeom>
        </p:spPr>
      </p:pic>
    </p:spTree>
    <p:extLst>
      <p:ext uri="{BB962C8B-B14F-4D97-AF65-F5344CB8AC3E}">
        <p14:creationId xmlns:p14="http://schemas.microsoft.com/office/powerpoint/2010/main" val="159130262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BC5DC7-375B-9154-2D06-1FD7E7EFFC72}"/>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2F1D72C6-957B-D59B-24FC-296904FAFF95}"/>
              </a:ext>
            </a:extLst>
          </p:cNvPr>
          <p:cNvSpPr txBox="1">
            <a:spLocks/>
          </p:cNvSpPr>
          <p:nvPr/>
        </p:nvSpPr>
        <p:spPr bwMode="auto">
          <a:xfrm>
            <a:off x="677505" y="335591"/>
            <a:ext cx="846043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lang="it-IT" altLang="it-IT" sz="1800" b="1" i="1" dirty="0">
                <a:solidFill>
                  <a:prstClr val="black"/>
                </a:solidFill>
                <a:latin typeface="Georgia"/>
              </a:rPr>
              <a:t>Tavolo Benefit PdR - Welfare</a:t>
            </a:r>
            <a:endParaRPr kumimoji="0" lang="it-IT" altLang="it-IT" sz="1800" b="1" i="1" u="none" strike="noStrike" kern="1200" cap="none" spc="0" normalizeH="0" baseline="0" noProof="0" dirty="0">
              <a:ln>
                <a:noFill/>
              </a:ln>
              <a:solidFill>
                <a:prstClr val="black"/>
              </a:solidFill>
              <a:effectLst/>
              <a:uLnTx/>
              <a:uFillTx/>
              <a:latin typeface="Georgia"/>
              <a:ea typeface="+mn-ea"/>
              <a:cs typeface="+mn-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it-IT" altLang="it-IT" sz="1800" b="1" i="1" u="none" strike="noStrike" kern="1200" cap="none" spc="0" normalizeH="0" baseline="0" noProof="0" dirty="0">
              <a:ln>
                <a:noFill/>
              </a:ln>
              <a:solidFill>
                <a:prstClr val="black"/>
              </a:solidFill>
              <a:effectLst/>
              <a:uLnTx/>
              <a:uFillTx/>
              <a:latin typeface="Georgia"/>
              <a:ea typeface="+mn-ea"/>
              <a:cs typeface="+mn-cs"/>
            </a:endParaRPr>
          </a:p>
        </p:txBody>
      </p:sp>
      <p:sp>
        <p:nvSpPr>
          <p:cNvPr id="14" name="Segnaposto numero diapositiva 16">
            <a:extLst>
              <a:ext uri="{FF2B5EF4-FFF2-40B4-BE49-F238E27FC236}">
                <a16:creationId xmlns:a16="http://schemas.microsoft.com/office/drawing/2014/main" id="{9F80331B-0BA1-B6A4-029E-A76B533FA9FD}"/>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8EEC54D2-EF51-49EB-A22A-17E3C69FBAD8}" type="slidenum">
              <a:rPr kumimoji="0" lang="it-IT" sz="900" b="0" i="0" u="none" strike="noStrike" kern="1200" cap="none" spc="0" normalizeH="0" baseline="0" noProof="0" smtClean="0">
                <a:ln>
                  <a:noFill/>
                </a:ln>
                <a:solidFill>
                  <a:srgbClr val="1BA2A7"/>
                </a:solidFill>
                <a:effectLst/>
                <a:uLnTx/>
                <a:uFillTx/>
                <a:latin typeface="Tw Cen MT" panose="020B0602020104020603" pitchFamily="34"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46</a:t>
            </a:fld>
            <a:endParaRPr kumimoji="0" lang="it-IT" sz="900" b="0" i="0" u="none" strike="noStrike" kern="1200" cap="none" spc="0" normalizeH="0" baseline="0" noProof="0" dirty="0">
              <a:ln>
                <a:noFill/>
              </a:ln>
              <a:solidFill>
                <a:srgbClr val="1BA2A7"/>
              </a:solidFill>
              <a:effectLst/>
              <a:uLnTx/>
              <a:uFillTx/>
              <a:latin typeface="Tw Cen MT" panose="020B0602020104020603" pitchFamily="34" charset="0"/>
              <a:ea typeface="+mn-ea"/>
              <a:cs typeface="+mn-cs"/>
            </a:endParaRPr>
          </a:p>
        </p:txBody>
      </p:sp>
      <p:cxnSp>
        <p:nvCxnSpPr>
          <p:cNvPr id="15" name="Connettore 1 15">
            <a:extLst>
              <a:ext uri="{FF2B5EF4-FFF2-40B4-BE49-F238E27FC236}">
                <a16:creationId xmlns:a16="http://schemas.microsoft.com/office/drawing/2014/main" id="{A0729616-A3E5-8BA3-67B2-C9ACAF261EB5}"/>
              </a:ext>
            </a:extLst>
          </p:cNvPr>
          <p:cNvCxnSpPr>
            <a:cxnSpLocks/>
          </p:cNvCxnSpPr>
          <p:nvPr/>
        </p:nvCxnSpPr>
        <p:spPr>
          <a:xfrm>
            <a:off x="973408" y="1023474"/>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2" name="CasellaDiTesto 1">
            <a:extLst>
              <a:ext uri="{FF2B5EF4-FFF2-40B4-BE49-F238E27FC236}">
                <a16:creationId xmlns:a16="http://schemas.microsoft.com/office/drawing/2014/main" id="{B8A7312F-2217-E2CA-6058-B41BAA3361C2}"/>
              </a:ext>
            </a:extLst>
          </p:cNvPr>
          <p:cNvSpPr txBox="1"/>
          <p:nvPr/>
        </p:nvSpPr>
        <p:spPr>
          <a:xfrm>
            <a:off x="2627784" y="2708920"/>
            <a:ext cx="4766048" cy="646331"/>
          </a:xfrm>
          <a:prstGeom prst="rect">
            <a:avLst/>
          </a:prstGeom>
          <a:noFill/>
        </p:spPr>
        <p:txBody>
          <a:bodyPr wrap="none" rtlCol="0">
            <a:spAutoFit/>
          </a:bodyPr>
          <a:lstStyle/>
          <a:p>
            <a:r>
              <a:rPr lang="it-IT" sz="3600" dirty="0"/>
              <a:t>Grazie per l’attenzione</a:t>
            </a:r>
          </a:p>
        </p:txBody>
      </p:sp>
      <p:sp>
        <p:nvSpPr>
          <p:cNvPr id="3" name="CasellaDiTesto 2">
            <a:extLst>
              <a:ext uri="{FF2B5EF4-FFF2-40B4-BE49-F238E27FC236}">
                <a16:creationId xmlns:a16="http://schemas.microsoft.com/office/drawing/2014/main" id="{4D7B7D88-C149-8DED-BB64-82B802E95ACC}"/>
              </a:ext>
            </a:extLst>
          </p:cNvPr>
          <p:cNvSpPr txBox="1"/>
          <p:nvPr/>
        </p:nvSpPr>
        <p:spPr>
          <a:xfrm>
            <a:off x="2947582" y="4509120"/>
            <a:ext cx="4126451" cy="1200329"/>
          </a:xfrm>
          <a:prstGeom prst="rect">
            <a:avLst/>
          </a:prstGeom>
          <a:noFill/>
        </p:spPr>
        <p:txBody>
          <a:bodyPr wrap="none" rtlCol="0">
            <a:spAutoFit/>
          </a:bodyPr>
          <a:lstStyle/>
          <a:p>
            <a:r>
              <a:rPr lang="it-IT" b="1" dirty="0">
                <a:solidFill>
                  <a:srgbClr val="25999D"/>
                </a:solidFill>
                <a:hlinkClick r:id="rId2">
                  <a:extLst>
                    <a:ext uri="{A12FA001-AC4F-418D-AE19-62706E023703}">
                      <ahyp:hlinkClr xmlns:ahyp="http://schemas.microsoft.com/office/drawing/2018/hyperlinkcolor" val="tx"/>
                    </a:ext>
                  </a:extLst>
                </a:hlinkClick>
              </a:rPr>
              <a:t>carlo.dori@studiopirola.com</a:t>
            </a:r>
            <a:endParaRPr lang="it-IT" b="1" dirty="0">
              <a:solidFill>
                <a:srgbClr val="25999D"/>
              </a:solidFill>
            </a:endParaRPr>
          </a:p>
          <a:p>
            <a:endParaRPr lang="it-IT" dirty="0"/>
          </a:p>
          <a:p>
            <a:r>
              <a:rPr lang="it-IT" b="1" dirty="0">
                <a:solidFill>
                  <a:srgbClr val="25999D"/>
                </a:solidFill>
                <a:hlinkClick r:id="rId3">
                  <a:extLst>
                    <a:ext uri="{A12FA001-AC4F-418D-AE19-62706E023703}">
                      <ahyp:hlinkClr xmlns:ahyp="http://schemas.microsoft.com/office/drawing/2018/hyperlinkcolor" val="tx"/>
                    </a:ext>
                  </a:extLst>
                </a:hlinkClick>
              </a:rPr>
              <a:t>fabio.esposito@studiopirola.com</a:t>
            </a:r>
            <a:endParaRPr lang="it-IT" b="1" dirty="0">
              <a:solidFill>
                <a:srgbClr val="25999D"/>
              </a:solidFill>
            </a:endParaRPr>
          </a:p>
          <a:p>
            <a:endParaRPr lang="it-IT" dirty="0"/>
          </a:p>
        </p:txBody>
      </p:sp>
    </p:spTree>
    <p:extLst>
      <p:ext uri="{BB962C8B-B14F-4D97-AF65-F5344CB8AC3E}">
        <p14:creationId xmlns:p14="http://schemas.microsoft.com/office/powerpoint/2010/main" val="15744009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6B8A0C-E130-7741-0C43-12BBB512D896}"/>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50F8C76E-43A3-D340-1BBB-1BF7E03C5631}"/>
              </a:ext>
            </a:extLst>
          </p:cNvPr>
          <p:cNvSpPr txBox="1">
            <a:spLocks/>
          </p:cNvSpPr>
          <p:nvPr/>
        </p:nvSpPr>
        <p:spPr bwMode="auto">
          <a:xfrm>
            <a:off x="1691680" y="112752"/>
            <a:ext cx="702027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it-IT" altLang="it-IT" sz="1800" b="1" i="1" dirty="0">
                <a:latin typeface="+mn-lt"/>
              </a:rPr>
              <a:t>Imposta sostitutiva sul trattamento accessorio </a:t>
            </a:r>
          </a:p>
          <a:p>
            <a:pPr algn="ctr" eaLnBrk="1" hangingPunct="1">
              <a:spcBef>
                <a:spcPct val="0"/>
              </a:spcBef>
              <a:buFontTx/>
              <a:buNone/>
            </a:pPr>
            <a:r>
              <a:rPr lang="it-IT" altLang="it-IT" sz="1800" b="1" i="1" dirty="0">
                <a:latin typeface="+mn-lt"/>
              </a:rPr>
              <a:t>nel settore privato</a:t>
            </a:r>
            <a:endParaRPr lang="it-IT" altLang="it-IT" sz="1800" i="1" dirty="0">
              <a:latin typeface="+mn-lt"/>
            </a:endParaRPr>
          </a:p>
        </p:txBody>
      </p:sp>
      <p:sp>
        <p:nvSpPr>
          <p:cNvPr id="14" name="Segnaposto numero diapositiva 16">
            <a:extLst>
              <a:ext uri="{FF2B5EF4-FFF2-40B4-BE49-F238E27FC236}">
                <a16:creationId xmlns:a16="http://schemas.microsoft.com/office/drawing/2014/main" id="{CCF58EA1-28AE-2173-161B-E8EC2CFE952A}"/>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8EEC54D2-EF51-49EB-A22A-17E3C69FBAD8}" type="slidenum">
              <a:rPr lang="it-IT" b="0" smtClean="0"/>
              <a:pPr>
                <a:defRPr/>
              </a:pPr>
              <a:t>5</a:t>
            </a:fld>
            <a:endParaRPr lang="it-IT" b="0" dirty="0"/>
          </a:p>
        </p:txBody>
      </p:sp>
      <p:cxnSp>
        <p:nvCxnSpPr>
          <p:cNvPr id="15" name="Connettore 1 15">
            <a:extLst>
              <a:ext uri="{FF2B5EF4-FFF2-40B4-BE49-F238E27FC236}">
                <a16:creationId xmlns:a16="http://schemas.microsoft.com/office/drawing/2014/main" id="{2B39AF6F-5579-F56E-2A67-42C368CD0BE8}"/>
              </a:ext>
            </a:extLst>
          </p:cNvPr>
          <p:cNvCxnSpPr>
            <a:cxnSpLocks/>
          </p:cNvCxnSpPr>
          <p:nvPr/>
        </p:nvCxnSpPr>
        <p:spPr>
          <a:xfrm>
            <a:off x="938707" y="908720"/>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8" name="CasellaDiTesto 7">
            <a:extLst>
              <a:ext uri="{FF2B5EF4-FFF2-40B4-BE49-F238E27FC236}">
                <a16:creationId xmlns:a16="http://schemas.microsoft.com/office/drawing/2014/main" id="{A6FD0710-5111-B050-E7F6-42B71E0AB9CD}"/>
              </a:ext>
            </a:extLst>
          </p:cNvPr>
          <p:cNvSpPr txBox="1"/>
          <p:nvPr/>
        </p:nvSpPr>
        <p:spPr>
          <a:xfrm>
            <a:off x="972901" y="1175262"/>
            <a:ext cx="7848872" cy="3539430"/>
          </a:xfrm>
          <a:prstGeom prst="rect">
            <a:avLst/>
          </a:prstGeom>
          <a:noFill/>
        </p:spPr>
        <p:txBody>
          <a:bodyPr wrap="square">
            <a:spAutoFit/>
          </a:bodyPr>
          <a:lstStyle/>
          <a:p>
            <a:pPr marL="285750" indent="-285750" algn="just" fontAlgn="base">
              <a:buFont typeface="Wingdings" panose="05000000000000000000" pitchFamily="2" charset="2"/>
              <a:buChar char="q"/>
            </a:pPr>
            <a:r>
              <a:rPr lang="it-IT" sz="1600" b="1" u="sng" dirty="0"/>
              <a:t>Osservazioni</a:t>
            </a:r>
          </a:p>
          <a:p>
            <a:pPr algn="just" fontAlgn="base"/>
            <a:endParaRPr lang="it-IT" sz="1600" dirty="0"/>
          </a:p>
          <a:p>
            <a:pPr algn="just" fontAlgn="base"/>
            <a:r>
              <a:rPr lang="it-IT" sz="1600" dirty="0"/>
              <a:t> </a:t>
            </a:r>
          </a:p>
          <a:p>
            <a:pPr marL="285750" indent="-285750" algn="just" fontAlgn="base">
              <a:buFont typeface="Wingdings" panose="05000000000000000000" pitchFamily="2" charset="2"/>
              <a:buChar char="ü"/>
            </a:pPr>
            <a:r>
              <a:rPr lang="it-IT" sz="1600" dirty="0"/>
              <a:t>L’agevolazione è applicata direttamente dal datore di lavoro senza necessità di specifica richiesta da parte del lavoratore, </a:t>
            </a:r>
            <a:r>
              <a:rPr lang="it-IT" sz="1600" b="1" u="sng" dirty="0"/>
              <a:t>salvo espressa rinuncia scritta</a:t>
            </a:r>
            <a:r>
              <a:rPr lang="it-IT" sz="1600" u="sng" dirty="0"/>
              <a:t>.</a:t>
            </a:r>
          </a:p>
          <a:p>
            <a:pPr algn="just" fontAlgn="base"/>
            <a:endParaRPr lang="it-IT" sz="1600" u="sng" dirty="0"/>
          </a:p>
          <a:p>
            <a:pPr algn="just" fontAlgn="base"/>
            <a:endParaRPr lang="it-IT" sz="1600" u="sng" dirty="0"/>
          </a:p>
          <a:p>
            <a:pPr marL="285750" indent="-285750" algn="just" fontAlgn="base">
              <a:buFont typeface="Wingdings" panose="05000000000000000000" pitchFamily="2" charset="2"/>
              <a:buChar char="ü"/>
            </a:pPr>
            <a:r>
              <a:rPr lang="it-IT" sz="1600" dirty="0"/>
              <a:t>Nel caso in cui il datore di lavoro non sia il medesimo ad avere rilasciato la CU per i redditi 2025, ovvero il rapporto di lavoro non abbia avuto durata per l’intero anno, ovvero per i casi di rapporto di lavoro Part Time, si ritiene che il lavoratore debba attestare per iscritto l’importo del reddito di lavoro dipendente conseguito in tale periodo di imposta.</a:t>
            </a:r>
          </a:p>
          <a:p>
            <a:pPr algn="just" fontAlgn="base"/>
            <a:endParaRPr lang="it-IT" sz="1600" dirty="0"/>
          </a:p>
          <a:p>
            <a:pPr algn="just" fontAlgn="base"/>
            <a:endParaRPr lang="it-IT" sz="1600" dirty="0"/>
          </a:p>
        </p:txBody>
      </p:sp>
    </p:spTree>
    <p:extLst>
      <p:ext uri="{BB962C8B-B14F-4D97-AF65-F5344CB8AC3E}">
        <p14:creationId xmlns:p14="http://schemas.microsoft.com/office/powerpoint/2010/main" val="17426432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0FB837-E582-DDD5-9FEE-4C9E479E41A3}"/>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5EA69869-4C33-08F5-73CE-50AB6D8C841B}"/>
              </a:ext>
            </a:extLst>
          </p:cNvPr>
          <p:cNvSpPr txBox="1">
            <a:spLocks/>
          </p:cNvSpPr>
          <p:nvPr/>
        </p:nvSpPr>
        <p:spPr bwMode="auto">
          <a:xfrm>
            <a:off x="1691680" y="112752"/>
            <a:ext cx="702027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it-IT" altLang="it-IT" sz="1800" b="1" i="1" dirty="0">
                <a:latin typeface="+mn-lt"/>
              </a:rPr>
              <a:t>Imposta sostitutiva sul trattamento accessorio </a:t>
            </a:r>
          </a:p>
          <a:p>
            <a:pPr algn="ctr" eaLnBrk="1" hangingPunct="1">
              <a:spcBef>
                <a:spcPct val="0"/>
              </a:spcBef>
              <a:buFontTx/>
              <a:buNone/>
            </a:pPr>
            <a:r>
              <a:rPr lang="it-IT" altLang="it-IT" sz="1800" b="1" i="1" dirty="0">
                <a:latin typeface="+mn-lt"/>
              </a:rPr>
              <a:t>nel settore privato</a:t>
            </a:r>
            <a:endParaRPr lang="it-IT" altLang="it-IT" sz="1800" i="1" dirty="0">
              <a:latin typeface="+mn-lt"/>
            </a:endParaRPr>
          </a:p>
        </p:txBody>
      </p:sp>
      <p:sp>
        <p:nvSpPr>
          <p:cNvPr id="14" name="Segnaposto numero diapositiva 16">
            <a:extLst>
              <a:ext uri="{FF2B5EF4-FFF2-40B4-BE49-F238E27FC236}">
                <a16:creationId xmlns:a16="http://schemas.microsoft.com/office/drawing/2014/main" id="{0FCFE5A6-ADEA-29BB-B40C-E1FCFF8E5B5B}"/>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8EEC54D2-EF51-49EB-A22A-17E3C69FBAD8}" type="slidenum">
              <a:rPr lang="it-IT" b="0" smtClean="0"/>
              <a:pPr>
                <a:defRPr/>
              </a:pPr>
              <a:t>6</a:t>
            </a:fld>
            <a:endParaRPr lang="it-IT" b="0" dirty="0"/>
          </a:p>
        </p:txBody>
      </p:sp>
      <p:cxnSp>
        <p:nvCxnSpPr>
          <p:cNvPr id="15" name="Connettore 1 15">
            <a:extLst>
              <a:ext uri="{FF2B5EF4-FFF2-40B4-BE49-F238E27FC236}">
                <a16:creationId xmlns:a16="http://schemas.microsoft.com/office/drawing/2014/main" id="{B7418F7C-60F0-CBBA-9C87-4356B93A9BAE}"/>
              </a:ext>
            </a:extLst>
          </p:cNvPr>
          <p:cNvCxnSpPr>
            <a:cxnSpLocks/>
          </p:cNvCxnSpPr>
          <p:nvPr/>
        </p:nvCxnSpPr>
        <p:spPr>
          <a:xfrm>
            <a:off x="938707" y="908720"/>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8" name="CasellaDiTesto 7">
            <a:extLst>
              <a:ext uri="{FF2B5EF4-FFF2-40B4-BE49-F238E27FC236}">
                <a16:creationId xmlns:a16="http://schemas.microsoft.com/office/drawing/2014/main" id="{312DED34-4D87-BA35-27BB-25B0EE7F74AC}"/>
              </a:ext>
            </a:extLst>
          </p:cNvPr>
          <p:cNvSpPr txBox="1"/>
          <p:nvPr/>
        </p:nvSpPr>
        <p:spPr>
          <a:xfrm>
            <a:off x="972901" y="1105030"/>
            <a:ext cx="7848872" cy="5262979"/>
          </a:xfrm>
          <a:prstGeom prst="rect">
            <a:avLst/>
          </a:prstGeom>
          <a:noFill/>
        </p:spPr>
        <p:txBody>
          <a:bodyPr wrap="square">
            <a:spAutoFit/>
          </a:bodyPr>
          <a:lstStyle/>
          <a:p>
            <a:pPr marL="285750" indent="-285750" algn="just" fontAlgn="base">
              <a:buFont typeface="Wingdings" panose="05000000000000000000" pitchFamily="2" charset="2"/>
              <a:buChar char="q"/>
            </a:pPr>
            <a:r>
              <a:rPr lang="it-IT" sz="1600" b="1" u="sng" dirty="0"/>
              <a:t>Aspetti da considerare</a:t>
            </a:r>
          </a:p>
          <a:p>
            <a:pPr algn="just" fontAlgn="base"/>
            <a:endParaRPr lang="it-IT" sz="1600" b="1" u="sng" dirty="0"/>
          </a:p>
          <a:p>
            <a:pPr algn="just" fontAlgn="base"/>
            <a:r>
              <a:rPr lang="it-IT" sz="1600" i="1" dirty="0"/>
              <a:t>                                 Agenzia delle Entrate – Circolare 2/E del 24 febbraio 2026</a:t>
            </a:r>
          </a:p>
          <a:p>
            <a:pPr algn="just" fontAlgn="base"/>
            <a:endParaRPr lang="it-IT" sz="1600" b="1" u="sng" dirty="0"/>
          </a:p>
          <a:p>
            <a:pPr algn="just" fontAlgn="base"/>
            <a:endParaRPr lang="it-IT" sz="1600" dirty="0"/>
          </a:p>
          <a:p>
            <a:pPr marL="285750" indent="-285750" algn="just" fontAlgn="base">
              <a:buFont typeface="Wingdings" panose="05000000000000000000" pitchFamily="2" charset="2"/>
              <a:buChar char="Ø"/>
            </a:pPr>
            <a:r>
              <a:rPr lang="it-IT" sz="1600" dirty="0"/>
              <a:t> In caso di incrementi erogati in </a:t>
            </a:r>
            <a:r>
              <a:rPr lang="it-IT" sz="1600" i="1" dirty="0"/>
              <a:t>tranches, </a:t>
            </a:r>
            <a:r>
              <a:rPr lang="it-IT" sz="1600" dirty="0"/>
              <a:t>l’agevolazione è applicata alla/e </a:t>
            </a:r>
            <a:r>
              <a:rPr lang="it-IT" sz="1600" i="1" dirty="0"/>
              <a:t>tranches</a:t>
            </a:r>
            <a:r>
              <a:rPr lang="it-IT" sz="1600" dirty="0"/>
              <a:t> corrisposte nel 2026.</a:t>
            </a:r>
          </a:p>
          <a:p>
            <a:pPr lvl="3" algn="just" fontAlgn="base"/>
            <a:endParaRPr lang="it-IT" sz="1600" i="1" dirty="0"/>
          </a:p>
          <a:p>
            <a:pPr marL="355600" lvl="3" algn="just" fontAlgn="base"/>
            <a:r>
              <a:rPr lang="it-IT" sz="1600" dirty="0"/>
              <a:t>A titolo d’esempio si consideri l’ipotesi di un rinnovo di un CCNL stipulato il 22 aprile 2025, che preveda un aumento mensile complessivo stimato di 200 euro, diviso nelle seguenti rate:</a:t>
            </a:r>
          </a:p>
          <a:p>
            <a:pPr lvl="3" algn="just" fontAlgn="base"/>
            <a:endParaRPr lang="it-IT" sz="1600" dirty="0"/>
          </a:p>
          <a:p>
            <a:pPr lvl="3" algn="just" fontAlgn="base"/>
            <a:r>
              <a:rPr lang="it-IT" sz="1600" dirty="0"/>
              <a:t>− 27,00 euro dal 1° giugno 2025;</a:t>
            </a:r>
          </a:p>
          <a:p>
            <a:pPr lvl="3" algn="just" fontAlgn="base"/>
            <a:r>
              <a:rPr lang="it-IT" sz="1600" dirty="0"/>
              <a:t>− 53,00 euro dal 1° giugno 2026;</a:t>
            </a:r>
          </a:p>
          <a:p>
            <a:pPr lvl="3" algn="just" fontAlgn="base"/>
            <a:r>
              <a:rPr lang="it-IT" sz="1600" dirty="0"/>
              <a:t>− 59,00 euro dal 1° giugno 2027;</a:t>
            </a:r>
          </a:p>
          <a:p>
            <a:pPr lvl="3" algn="just" fontAlgn="base"/>
            <a:r>
              <a:rPr lang="it-IT" sz="1600" dirty="0"/>
              <a:t>− 61,00 euro dal 1° giugno 2028.</a:t>
            </a:r>
          </a:p>
          <a:p>
            <a:pPr marL="354013" lvl="3" algn="just" fontAlgn="base"/>
            <a:endParaRPr lang="it-IT" sz="1600" dirty="0"/>
          </a:p>
          <a:p>
            <a:pPr marL="354013" lvl="3" algn="just" fontAlgn="base"/>
            <a:r>
              <a:rPr lang="it-IT" sz="1600" i="1" dirty="0"/>
              <a:t>In tal caso, l’imposta sostitutiva si applica agli importi erogati dal 1° gennaio al 31 dicembre 2026 riferiti alle rate mensili del 2025 e del 2026 (27 euro da gennaio a maggio 2026 + 53 euro da giugno a dicembre 2026).</a:t>
            </a:r>
          </a:p>
          <a:p>
            <a:pPr algn="just" fontAlgn="base"/>
            <a:r>
              <a:rPr lang="it-IT" sz="1600" dirty="0"/>
              <a:t>		 	</a:t>
            </a:r>
          </a:p>
        </p:txBody>
      </p:sp>
      <p:pic>
        <p:nvPicPr>
          <p:cNvPr id="5" name="Elemento grafico 4" descr="Documento contorno">
            <a:extLst>
              <a:ext uri="{FF2B5EF4-FFF2-40B4-BE49-F238E27FC236}">
                <a16:creationId xmlns:a16="http://schemas.microsoft.com/office/drawing/2014/main" id="{C29E1751-C57D-89C1-C3FC-BADDAAD9B932}"/>
              </a:ext>
            </a:extLst>
          </p:cNvPr>
          <p:cNvPicPr>
            <a:picLocks noChangeAspect="1"/>
          </p:cNvPicPr>
          <p:nvPr/>
        </p:nvPicPr>
        <p:blipFill>
          <a:blip>
            <a:extLst>
              <a:ext uri="{96DAC541-7B7A-43D3-8B79-37D633B846F1}">
                <asvg:svgBlip xmlns:asvg="http://schemas.microsoft.com/office/drawing/2016/SVG/main" r:embed="rId2"/>
              </a:ext>
            </a:extLst>
          </a:blip>
          <a:stretch>
            <a:fillRect/>
          </a:stretch>
        </p:blipFill>
        <p:spPr>
          <a:xfrm>
            <a:off x="1691680" y="1484784"/>
            <a:ext cx="864096" cy="648072"/>
          </a:xfrm>
          <a:prstGeom prst="rect">
            <a:avLst/>
          </a:prstGeom>
        </p:spPr>
      </p:pic>
    </p:spTree>
    <p:extLst>
      <p:ext uri="{BB962C8B-B14F-4D97-AF65-F5344CB8AC3E}">
        <p14:creationId xmlns:p14="http://schemas.microsoft.com/office/powerpoint/2010/main" val="28465367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480036-62B9-EC94-7D3F-579D0BBB4CA3}"/>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ED6AAA55-5339-BC01-204C-7C748FBA589F}"/>
              </a:ext>
            </a:extLst>
          </p:cNvPr>
          <p:cNvSpPr txBox="1">
            <a:spLocks/>
          </p:cNvSpPr>
          <p:nvPr/>
        </p:nvSpPr>
        <p:spPr bwMode="auto">
          <a:xfrm>
            <a:off x="1691680" y="112752"/>
            <a:ext cx="702027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it-IT" altLang="it-IT" sz="1800" b="1" i="1" dirty="0">
                <a:latin typeface="+mn-lt"/>
              </a:rPr>
              <a:t>Imposta sostitutiva sul trattamento accessorio </a:t>
            </a:r>
          </a:p>
          <a:p>
            <a:pPr algn="ctr" eaLnBrk="1" hangingPunct="1">
              <a:spcBef>
                <a:spcPct val="0"/>
              </a:spcBef>
              <a:buFontTx/>
              <a:buNone/>
            </a:pPr>
            <a:r>
              <a:rPr lang="it-IT" altLang="it-IT" sz="1800" b="1" i="1" dirty="0">
                <a:latin typeface="+mn-lt"/>
              </a:rPr>
              <a:t>nel settore privato</a:t>
            </a:r>
            <a:endParaRPr lang="it-IT" altLang="it-IT" sz="1800" i="1" dirty="0">
              <a:latin typeface="+mn-lt"/>
            </a:endParaRPr>
          </a:p>
        </p:txBody>
      </p:sp>
      <p:sp>
        <p:nvSpPr>
          <p:cNvPr id="14" name="Segnaposto numero diapositiva 16">
            <a:extLst>
              <a:ext uri="{FF2B5EF4-FFF2-40B4-BE49-F238E27FC236}">
                <a16:creationId xmlns:a16="http://schemas.microsoft.com/office/drawing/2014/main" id="{C2FD7134-2E1B-D5FE-DBAD-93D40D210DEF}"/>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8EEC54D2-EF51-49EB-A22A-17E3C69FBAD8}" type="slidenum">
              <a:rPr lang="it-IT" b="0" smtClean="0"/>
              <a:pPr>
                <a:defRPr/>
              </a:pPr>
              <a:t>7</a:t>
            </a:fld>
            <a:endParaRPr lang="it-IT" b="0" dirty="0"/>
          </a:p>
        </p:txBody>
      </p:sp>
      <p:cxnSp>
        <p:nvCxnSpPr>
          <p:cNvPr id="15" name="Connettore 1 15">
            <a:extLst>
              <a:ext uri="{FF2B5EF4-FFF2-40B4-BE49-F238E27FC236}">
                <a16:creationId xmlns:a16="http://schemas.microsoft.com/office/drawing/2014/main" id="{51D7C6CD-A5C7-4B7C-47D5-7DBD7A2CF338}"/>
              </a:ext>
            </a:extLst>
          </p:cNvPr>
          <p:cNvCxnSpPr>
            <a:cxnSpLocks/>
          </p:cNvCxnSpPr>
          <p:nvPr/>
        </p:nvCxnSpPr>
        <p:spPr>
          <a:xfrm>
            <a:off x="938707" y="908720"/>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8" name="CasellaDiTesto 7">
            <a:extLst>
              <a:ext uri="{FF2B5EF4-FFF2-40B4-BE49-F238E27FC236}">
                <a16:creationId xmlns:a16="http://schemas.microsoft.com/office/drawing/2014/main" id="{D62E995F-DB25-D45C-E50B-CE7F804F8057}"/>
              </a:ext>
            </a:extLst>
          </p:cNvPr>
          <p:cNvSpPr txBox="1"/>
          <p:nvPr/>
        </p:nvSpPr>
        <p:spPr>
          <a:xfrm>
            <a:off x="972901" y="1175262"/>
            <a:ext cx="7848872" cy="4924425"/>
          </a:xfrm>
          <a:prstGeom prst="rect">
            <a:avLst/>
          </a:prstGeom>
          <a:noFill/>
        </p:spPr>
        <p:txBody>
          <a:bodyPr wrap="square">
            <a:spAutoFit/>
          </a:bodyPr>
          <a:lstStyle/>
          <a:p>
            <a:pPr marL="285750" indent="-285750" algn="just" fontAlgn="base">
              <a:buFont typeface="Wingdings" panose="05000000000000000000" pitchFamily="2" charset="2"/>
              <a:buChar char="q"/>
            </a:pPr>
            <a:r>
              <a:rPr lang="it-IT" sz="1600" b="1" u="sng" dirty="0"/>
              <a:t>Aspetti da considerare</a:t>
            </a:r>
          </a:p>
          <a:p>
            <a:pPr algn="just" fontAlgn="base"/>
            <a:endParaRPr lang="it-IT" sz="1600" dirty="0"/>
          </a:p>
          <a:p>
            <a:pPr algn="just" fontAlgn="base"/>
            <a:endParaRPr lang="it-IT" sz="1600" dirty="0"/>
          </a:p>
          <a:p>
            <a:pPr marL="285750" indent="-285750" algn="just" fontAlgn="base">
              <a:spcAft>
                <a:spcPts val="600"/>
              </a:spcAft>
              <a:buFont typeface="Wingdings" panose="05000000000000000000" pitchFamily="2" charset="2"/>
              <a:buChar char="Ø"/>
            </a:pPr>
            <a:r>
              <a:rPr lang="it-IT" sz="1600" dirty="0"/>
              <a:t> </a:t>
            </a:r>
            <a:r>
              <a:rPr lang="it-IT" sz="1600" i="1" dirty="0"/>
              <a:t>Si applica: </a:t>
            </a:r>
          </a:p>
          <a:p>
            <a:pPr marL="742950" lvl="1" indent="-285750" algn="just" fontAlgn="base">
              <a:buFont typeface="Courier New" panose="02070309020205020404" pitchFamily="49" charset="0"/>
              <a:buChar char="o"/>
            </a:pPr>
            <a:r>
              <a:rPr lang="it-IT" sz="1600" dirty="0"/>
              <a:t>ai soli incrementi retributivi che confluiscono nella retribuzione diretta (mensilità ordinarie e mensilità aggiuntive)</a:t>
            </a:r>
          </a:p>
          <a:p>
            <a:pPr marL="742950" lvl="1" indent="-285750" algn="just" fontAlgn="base">
              <a:buFont typeface="Courier New" panose="02070309020205020404" pitchFamily="49" charset="0"/>
              <a:buChar char="o"/>
            </a:pPr>
            <a:r>
              <a:rPr lang="it-IT" sz="1600" dirty="0"/>
              <a:t>Agli incrementi retributivi indiretti: malattia, infortunio, etc. per la quota integrata dal datore di lavoro</a:t>
            </a:r>
          </a:p>
          <a:p>
            <a:pPr marL="742950" lvl="1" indent="-285750" algn="just" fontAlgn="base">
              <a:buFont typeface="Courier New" panose="02070309020205020404" pitchFamily="49" charset="0"/>
              <a:buChar char="o"/>
            </a:pPr>
            <a:endParaRPr lang="it-IT" sz="1600" dirty="0"/>
          </a:p>
          <a:p>
            <a:pPr marL="285750" indent="-285750" algn="just" fontAlgn="base">
              <a:spcAft>
                <a:spcPts val="600"/>
              </a:spcAft>
              <a:buFont typeface="Wingdings" panose="05000000000000000000" pitchFamily="2" charset="2"/>
              <a:buChar char="Ø"/>
            </a:pPr>
            <a:r>
              <a:rPr lang="it-IT" sz="1600" i="1" dirty="0"/>
              <a:t>Sono esclusi:</a:t>
            </a:r>
          </a:p>
          <a:p>
            <a:pPr marL="742950" lvl="1" indent="-285750" algn="just" fontAlgn="base">
              <a:buFont typeface="Courier New" panose="02070309020205020404" pitchFamily="49" charset="0"/>
              <a:buChar char="o"/>
            </a:pPr>
            <a:r>
              <a:rPr lang="it-IT" sz="1600" dirty="0"/>
              <a:t>Gli scatti di anzianità ed indennità retributive connesse alla prestazione anche se la base di calcolo di detta indennità è data dalla retribuzione mensile lorda (straordinari, maggiorazioni, </a:t>
            </a:r>
            <a:r>
              <a:rPr lang="it-IT" sz="1600" dirty="0" err="1"/>
              <a:t>ind.tà</a:t>
            </a:r>
            <a:r>
              <a:rPr lang="it-IT" sz="1600" dirty="0"/>
              <a:t> di turno) </a:t>
            </a:r>
          </a:p>
          <a:p>
            <a:pPr marL="742950" lvl="1" indent="-285750" algn="just" fontAlgn="base">
              <a:buFont typeface="Courier New" panose="02070309020205020404" pitchFamily="49" charset="0"/>
              <a:buChar char="o"/>
            </a:pPr>
            <a:r>
              <a:rPr lang="it-IT" sz="1600" dirty="0"/>
              <a:t>Una Tantum (esempio, per carenza contrattuale) anche se previste da CCNL</a:t>
            </a:r>
          </a:p>
          <a:p>
            <a:pPr marL="742950" lvl="1" indent="-285750" algn="just" fontAlgn="base">
              <a:buFont typeface="Courier New" panose="02070309020205020404" pitchFamily="49" charset="0"/>
              <a:buChar char="o"/>
            </a:pPr>
            <a:r>
              <a:rPr lang="it-IT" sz="1600" dirty="0"/>
              <a:t>TFR</a:t>
            </a:r>
          </a:p>
          <a:p>
            <a:pPr lvl="1" algn="just" fontAlgn="base"/>
            <a:endParaRPr lang="it-IT" sz="1600" dirty="0">
              <a:highlight>
                <a:srgbClr val="FFFF00"/>
              </a:highlight>
            </a:endParaRPr>
          </a:p>
          <a:p>
            <a:pPr marL="285750" indent="-285750" algn="just" fontAlgn="base">
              <a:buFont typeface="Wingdings" panose="05000000000000000000" pitchFamily="2" charset="2"/>
              <a:buChar char="Ø"/>
            </a:pPr>
            <a:r>
              <a:rPr lang="it-IT" sz="1600" dirty="0"/>
              <a:t>In caso di assorbimento delle tranche di aumento del superminimo è possibile applicare la detassazione sulla parte oggetto di assorbimento</a:t>
            </a:r>
          </a:p>
          <a:p>
            <a:pPr algn="just" fontAlgn="base"/>
            <a:r>
              <a:rPr lang="it-IT" sz="1600" dirty="0"/>
              <a:t>		 	</a:t>
            </a:r>
          </a:p>
        </p:txBody>
      </p:sp>
    </p:spTree>
    <p:extLst>
      <p:ext uri="{BB962C8B-B14F-4D97-AF65-F5344CB8AC3E}">
        <p14:creationId xmlns:p14="http://schemas.microsoft.com/office/powerpoint/2010/main" val="23725188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8ED193-1F05-A1AE-8290-45C07EDEB156}"/>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78022D37-9AD8-B44E-8BC2-8946B9DDC1D5}"/>
              </a:ext>
            </a:extLst>
          </p:cNvPr>
          <p:cNvSpPr txBox="1">
            <a:spLocks/>
          </p:cNvSpPr>
          <p:nvPr/>
        </p:nvSpPr>
        <p:spPr bwMode="auto">
          <a:xfrm>
            <a:off x="1691680" y="112752"/>
            <a:ext cx="702027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it-IT" altLang="it-IT" sz="1800" b="1" i="1" dirty="0">
                <a:latin typeface="+mn-lt"/>
              </a:rPr>
              <a:t>Imposta sostitutiva sul trattamento accessorio </a:t>
            </a:r>
          </a:p>
          <a:p>
            <a:pPr algn="ctr" eaLnBrk="1" hangingPunct="1">
              <a:spcBef>
                <a:spcPct val="0"/>
              </a:spcBef>
              <a:buFontTx/>
              <a:buNone/>
            </a:pPr>
            <a:r>
              <a:rPr lang="it-IT" altLang="it-IT" sz="1800" b="1" i="1" dirty="0">
                <a:latin typeface="+mn-lt"/>
              </a:rPr>
              <a:t>nel settore privato</a:t>
            </a:r>
            <a:endParaRPr lang="it-IT" altLang="it-IT" sz="1800" i="1" dirty="0">
              <a:latin typeface="+mn-lt"/>
            </a:endParaRPr>
          </a:p>
        </p:txBody>
      </p:sp>
      <p:sp>
        <p:nvSpPr>
          <p:cNvPr id="14" name="Segnaposto numero diapositiva 16">
            <a:extLst>
              <a:ext uri="{FF2B5EF4-FFF2-40B4-BE49-F238E27FC236}">
                <a16:creationId xmlns:a16="http://schemas.microsoft.com/office/drawing/2014/main" id="{2831F477-A7A2-6CA5-AFF4-51F99D8117DC}"/>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8EEC54D2-EF51-49EB-A22A-17E3C69FBAD8}" type="slidenum">
              <a:rPr lang="it-IT" b="0" smtClean="0"/>
              <a:pPr>
                <a:defRPr/>
              </a:pPr>
              <a:t>8</a:t>
            </a:fld>
            <a:endParaRPr lang="it-IT" b="0" dirty="0"/>
          </a:p>
        </p:txBody>
      </p:sp>
      <p:cxnSp>
        <p:nvCxnSpPr>
          <p:cNvPr id="15" name="Connettore 1 15">
            <a:extLst>
              <a:ext uri="{FF2B5EF4-FFF2-40B4-BE49-F238E27FC236}">
                <a16:creationId xmlns:a16="http://schemas.microsoft.com/office/drawing/2014/main" id="{8ECFF67C-B3C2-3FB6-5BAD-998A66683F57}"/>
              </a:ext>
            </a:extLst>
          </p:cNvPr>
          <p:cNvCxnSpPr>
            <a:cxnSpLocks/>
          </p:cNvCxnSpPr>
          <p:nvPr/>
        </p:nvCxnSpPr>
        <p:spPr>
          <a:xfrm>
            <a:off x="938707" y="908720"/>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8" name="CasellaDiTesto 7">
            <a:extLst>
              <a:ext uri="{FF2B5EF4-FFF2-40B4-BE49-F238E27FC236}">
                <a16:creationId xmlns:a16="http://schemas.microsoft.com/office/drawing/2014/main" id="{DA36DFA7-0D3A-2019-3A1F-705EEE5068A2}"/>
              </a:ext>
            </a:extLst>
          </p:cNvPr>
          <p:cNvSpPr txBox="1"/>
          <p:nvPr/>
        </p:nvSpPr>
        <p:spPr>
          <a:xfrm>
            <a:off x="971600" y="1052736"/>
            <a:ext cx="7848872" cy="5170646"/>
          </a:xfrm>
          <a:prstGeom prst="rect">
            <a:avLst/>
          </a:prstGeom>
          <a:noFill/>
        </p:spPr>
        <p:txBody>
          <a:bodyPr wrap="square">
            <a:spAutoFit/>
          </a:bodyPr>
          <a:lstStyle/>
          <a:p>
            <a:pPr marL="285750" indent="-285750" algn="just" fontAlgn="base">
              <a:buFont typeface="Wingdings" panose="05000000000000000000" pitchFamily="2" charset="2"/>
              <a:buChar char="q"/>
            </a:pPr>
            <a:r>
              <a:rPr lang="it-IT" sz="1500" b="1" dirty="0"/>
              <a:t>Aspetti da considerare</a:t>
            </a:r>
          </a:p>
          <a:p>
            <a:pPr algn="just" fontAlgn="base"/>
            <a:endParaRPr lang="it-IT" sz="1500" dirty="0"/>
          </a:p>
          <a:p>
            <a:pPr algn="just" fontAlgn="base"/>
            <a:endParaRPr lang="it-IT" sz="1500" dirty="0"/>
          </a:p>
          <a:p>
            <a:pPr marL="285750" indent="-285750" algn="just" fontAlgn="base">
              <a:lnSpc>
                <a:spcPct val="150000"/>
              </a:lnSpc>
              <a:buFont typeface="Wingdings" panose="05000000000000000000" pitchFamily="2" charset="2"/>
              <a:buChar char="Ø"/>
            </a:pPr>
            <a:r>
              <a:rPr lang="it-IT" sz="1500" dirty="0"/>
              <a:t> </a:t>
            </a:r>
            <a:r>
              <a:rPr lang="it-IT" sz="1500" b="1" u="sng" dirty="0"/>
              <a:t>Rientro in Italia di ricercatori ed impatriati:</a:t>
            </a:r>
            <a:endParaRPr lang="it-IT" sz="1500" dirty="0"/>
          </a:p>
          <a:p>
            <a:pPr algn="just" fontAlgn="base">
              <a:lnSpc>
                <a:spcPct val="150000"/>
              </a:lnSpc>
            </a:pPr>
            <a:r>
              <a:rPr lang="it-IT" sz="1500" dirty="0"/>
              <a:t>l’agevolazione si applica alla quota imponibile relativa all’incremento contrattuale. </a:t>
            </a:r>
          </a:p>
          <a:p>
            <a:pPr algn="just" fontAlgn="base">
              <a:lnSpc>
                <a:spcPct val="150000"/>
              </a:lnSpc>
            </a:pPr>
            <a:endParaRPr lang="it-IT" sz="1500" dirty="0"/>
          </a:p>
          <a:p>
            <a:pPr marL="285750" indent="-285750" algn="just" fontAlgn="base">
              <a:lnSpc>
                <a:spcPct val="150000"/>
              </a:lnSpc>
              <a:buFont typeface="Wingdings" panose="05000000000000000000" pitchFamily="2" charset="2"/>
              <a:buChar char="Ø"/>
            </a:pPr>
            <a:r>
              <a:rPr lang="it-IT" sz="1500" b="1" u="sng" dirty="0"/>
              <a:t>Reddito Complessivo</a:t>
            </a:r>
            <a:r>
              <a:rPr lang="it-IT" sz="1500" dirty="0"/>
              <a:t>:</a:t>
            </a:r>
          </a:p>
          <a:p>
            <a:pPr algn="just" fontAlgn="base">
              <a:lnSpc>
                <a:spcPct val="150000"/>
              </a:lnSpc>
            </a:pPr>
            <a:r>
              <a:rPr lang="it-IT" sz="1500" dirty="0"/>
              <a:t>i redditi assoggettati a tassazione con imposta sostitutiva non concorrono alla formazione del reddito complessivo e non rilevano ai fini della determinazione delle detrazioni commisurate ad essi. </a:t>
            </a:r>
          </a:p>
          <a:p>
            <a:pPr marL="285750" indent="-285750" algn="just" fontAlgn="base">
              <a:lnSpc>
                <a:spcPct val="150000"/>
              </a:lnSpc>
              <a:buFont typeface="Wingdings" panose="05000000000000000000" pitchFamily="2" charset="2"/>
              <a:buChar char="Ø"/>
            </a:pPr>
            <a:endParaRPr lang="it-IT" sz="1500" dirty="0"/>
          </a:p>
          <a:p>
            <a:pPr marL="285750" indent="-285750" algn="just" fontAlgn="base">
              <a:lnSpc>
                <a:spcPct val="150000"/>
              </a:lnSpc>
              <a:buFont typeface="Wingdings" panose="05000000000000000000" pitchFamily="2" charset="2"/>
              <a:buChar char="Ø"/>
            </a:pPr>
            <a:r>
              <a:rPr lang="it-IT" sz="1500" b="1" u="sng" dirty="0"/>
              <a:t>Trattamento integrativo</a:t>
            </a:r>
            <a:r>
              <a:rPr lang="it-IT" sz="1500" dirty="0"/>
              <a:t>: </a:t>
            </a:r>
          </a:p>
          <a:p>
            <a:pPr algn="just" fontAlgn="base">
              <a:lnSpc>
                <a:spcPct val="150000"/>
              </a:lnSpc>
            </a:pPr>
            <a:r>
              <a:rPr lang="it-IT" sz="1500" dirty="0"/>
              <a:t>il reddito assoggettato ad imposta sostitutiva va computato nel reddito complessivo per verificare se l’imposta lorda sia superiore alla detrazione da lavoro dipendente. Diversamente si realizzerebbe una penalizzazione per il lavoratore. </a:t>
            </a:r>
          </a:p>
          <a:p>
            <a:pPr algn="just" fontAlgn="base"/>
            <a:endParaRPr lang="it-IT" sz="1500" dirty="0"/>
          </a:p>
        </p:txBody>
      </p:sp>
    </p:spTree>
    <p:extLst>
      <p:ext uri="{BB962C8B-B14F-4D97-AF65-F5344CB8AC3E}">
        <p14:creationId xmlns:p14="http://schemas.microsoft.com/office/powerpoint/2010/main" val="23836552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94DC25-AC1F-4702-4989-638D5C634D53}"/>
            </a:ext>
          </a:extLst>
        </p:cNvPr>
        <p:cNvGrpSpPr/>
        <p:nvPr/>
      </p:nvGrpSpPr>
      <p:grpSpPr>
        <a:xfrm>
          <a:off x="0" y="0"/>
          <a:ext cx="0" cy="0"/>
          <a:chOff x="0" y="0"/>
          <a:chExt cx="0" cy="0"/>
        </a:xfrm>
      </p:grpSpPr>
      <p:sp>
        <p:nvSpPr>
          <p:cNvPr id="17" name="Titolo 1">
            <a:extLst>
              <a:ext uri="{FF2B5EF4-FFF2-40B4-BE49-F238E27FC236}">
                <a16:creationId xmlns:a16="http://schemas.microsoft.com/office/drawing/2014/main" id="{BB61ABFF-21CF-AFCE-9677-F6C54304D23B}"/>
              </a:ext>
            </a:extLst>
          </p:cNvPr>
          <p:cNvSpPr txBox="1">
            <a:spLocks/>
          </p:cNvSpPr>
          <p:nvPr/>
        </p:nvSpPr>
        <p:spPr bwMode="auto">
          <a:xfrm>
            <a:off x="1691680" y="112752"/>
            <a:ext cx="7020272" cy="70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it-IT" altLang="it-IT" sz="1800" b="1" i="1" dirty="0">
                <a:latin typeface="+mn-lt"/>
              </a:rPr>
              <a:t>Imposta sostitutiva sul trattamento accessorio </a:t>
            </a:r>
          </a:p>
          <a:p>
            <a:pPr algn="ctr" eaLnBrk="1" hangingPunct="1">
              <a:spcBef>
                <a:spcPct val="0"/>
              </a:spcBef>
              <a:buFontTx/>
              <a:buNone/>
            </a:pPr>
            <a:r>
              <a:rPr lang="it-IT" altLang="it-IT" sz="1800" b="1" i="1" dirty="0">
                <a:latin typeface="+mn-lt"/>
              </a:rPr>
              <a:t>nel settore privato</a:t>
            </a:r>
            <a:endParaRPr lang="it-IT" altLang="it-IT" sz="1800" i="1" dirty="0">
              <a:latin typeface="+mn-lt"/>
            </a:endParaRPr>
          </a:p>
        </p:txBody>
      </p:sp>
      <p:sp>
        <p:nvSpPr>
          <p:cNvPr id="14" name="Segnaposto numero diapositiva 16">
            <a:extLst>
              <a:ext uri="{FF2B5EF4-FFF2-40B4-BE49-F238E27FC236}">
                <a16:creationId xmlns:a16="http://schemas.microsoft.com/office/drawing/2014/main" id="{1F914A5F-4582-CE51-FFC1-021F943DB4BD}"/>
              </a:ext>
            </a:extLst>
          </p:cNvPr>
          <p:cNvSpPr txBox="1">
            <a:spLocks/>
          </p:cNvSpPr>
          <p:nvPr/>
        </p:nvSpPr>
        <p:spPr>
          <a:xfrm>
            <a:off x="8567936" y="6580187"/>
            <a:ext cx="576064" cy="277813"/>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lang="it-IT" sz="900" b="1" kern="1200">
                <a:solidFill>
                  <a:srgbClr val="1BA2A7"/>
                </a:solidFill>
                <a:latin typeface="Tw Cen MT" panose="020B06020201040206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8EEC54D2-EF51-49EB-A22A-17E3C69FBAD8}" type="slidenum">
              <a:rPr lang="it-IT" b="0" smtClean="0"/>
              <a:pPr>
                <a:defRPr/>
              </a:pPr>
              <a:t>9</a:t>
            </a:fld>
            <a:endParaRPr lang="it-IT" b="0" dirty="0"/>
          </a:p>
        </p:txBody>
      </p:sp>
      <p:cxnSp>
        <p:nvCxnSpPr>
          <p:cNvPr id="15" name="Connettore 1 15">
            <a:extLst>
              <a:ext uri="{FF2B5EF4-FFF2-40B4-BE49-F238E27FC236}">
                <a16:creationId xmlns:a16="http://schemas.microsoft.com/office/drawing/2014/main" id="{9CF0E134-4079-4783-296E-ECD656DFB54E}"/>
              </a:ext>
            </a:extLst>
          </p:cNvPr>
          <p:cNvCxnSpPr>
            <a:cxnSpLocks/>
          </p:cNvCxnSpPr>
          <p:nvPr/>
        </p:nvCxnSpPr>
        <p:spPr>
          <a:xfrm>
            <a:off x="938707" y="908720"/>
            <a:ext cx="7917261" cy="0"/>
          </a:xfrm>
          <a:prstGeom prst="line">
            <a:avLst/>
          </a:prstGeom>
          <a:ln w="28575">
            <a:solidFill>
              <a:srgbClr val="1BA2A7"/>
            </a:solidFill>
          </a:ln>
          <a:effectLst/>
        </p:spPr>
        <p:style>
          <a:lnRef idx="1">
            <a:schemeClr val="accent1"/>
          </a:lnRef>
          <a:fillRef idx="0">
            <a:schemeClr val="accent1"/>
          </a:fillRef>
          <a:effectRef idx="0">
            <a:schemeClr val="accent1"/>
          </a:effectRef>
          <a:fontRef idx="minor">
            <a:schemeClr val="tx1"/>
          </a:fontRef>
        </p:style>
      </p:cxnSp>
      <p:sp>
        <p:nvSpPr>
          <p:cNvPr id="8" name="CasellaDiTesto 7">
            <a:extLst>
              <a:ext uri="{FF2B5EF4-FFF2-40B4-BE49-F238E27FC236}">
                <a16:creationId xmlns:a16="http://schemas.microsoft.com/office/drawing/2014/main" id="{3D9153F3-4A11-E72C-462F-99DAEFBFB240}"/>
              </a:ext>
            </a:extLst>
          </p:cNvPr>
          <p:cNvSpPr txBox="1"/>
          <p:nvPr/>
        </p:nvSpPr>
        <p:spPr>
          <a:xfrm>
            <a:off x="971600" y="1052736"/>
            <a:ext cx="7848872" cy="1938992"/>
          </a:xfrm>
          <a:prstGeom prst="rect">
            <a:avLst/>
          </a:prstGeom>
          <a:noFill/>
        </p:spPr>
        <p:txBody>
          <a:bodyPr wrap="square">
            <a:spAutoFit/>
          </a:bodyPr>
          <a:lstStyle/>
          <a:p>
            <a:pPr marL="285750" indent="-285750" algn="just" fontAlgn="base">
              <a:buFont typeface="Wingdings" panose="05000000000000000000" pitchFamily="2" charset="2"/>
              <a:buChar char="q"/>
            </a:pPr>
            <a:r>
              <a:rPr lang="it-IT" sz="1500" b="1" dirty="0"/>
              <a:t>Aspetti da considerare</a:t>
            </a:r>
          </a:p>
          <a:p>
            <a:pPr algn="just" fontAlgn="base"/>
            <a:endParaRPr lang="it-IT" sz="1500" dirty="0"/>
          </a:p>
          <a:p>
            <a:pPr marL="285750" indent="-285750" algn="just" fontAlgn="base">
              <a:buFont typeface="Wingdings" panose="05000000000000000000" pitchFamily="2" charset="2"/>
              <a:buChar char="Ø"/>
            </a:pPr>
            <a:endParaRPr lang="it-IT" sz="1500" dirty="0"/>
          </a:p>
          <a:p>
            <a:pPr algn="just" fontAlgn="base"/>
            <a:r>
              <a:rPr lang="it-IT" sz="1500" dirty="0"/>
              <a:t>L’agevolazione è applicata in automatico dal datore di lavoro. Il lavoratore potrà esercitare l’opzione per la tassazione ordinaria. </a:t>
            </a:r>
          </a:p>
          <a:p>
            <a:pPr algn="just" fontAlgn="base"/>
            <a:endParaRPr lang="it-IT" sz="1500" dirty="0"/>
          </a:p>
          <a:p>
            <a:pPr algn="just" fontAlgn="base"/>
            <a:r>
              <a:rPr lang="it-IT" sz="1500" dirty="0"/>
              <a:t>In caso di svolgimento di più attività lavorative nel corso del 2025, il lavoratore dovrà certificare i redditi percepiti nel 2025 (per il limite di 33K).	</a:t>
            </a:r>
          </a:p>
        </p:txBody>
      </p:sp>
      <p:sp>
        <p:nvSpPr>
          <p:cNvPr id="4" name="CasellaDiTesto 3">
            <a:extLst>
              <a:ext uri="{FF2B5EF4-FFF2-40B4-BE49-F238E27FC236}">
                <a16:creationId xmlns:a16="http://schemas.microsoft.com/office/drawing/2014/main" id="{95FB1652-75D5-1151-587C-1915BDD170EC}"/>
              </a:ext>
            </a:extLst>
          </p:cNvPr>
          <p:cNvSpPr txBox="1"/>
          <p:nvPr/>
        </p:nvSpPr>
        <p:spPr>
          <a:xfrm>
            <a:off x="1907704" y="3501008"/>
            <a:ext cx="6408712" cy="2062103"/>
          </a:xfrm>
          <a:prstGeom prst="rect">
            <a:avLst/>
          </a:prstGeom>
          <a:noFill/>
          <a:ln w="28575">
            <a:solidFill>
              <a:srgbClr val="25999D"/>
            </a:solidFill>
          </a:ln>
        </p:spPr>
        <p:txBody>
          <a:bodyPr wrap="square">
            <a:spAutoFit/>
          </a:bodyPr>
          <a:lstStyle/>
          <a:p>
            <a:pPr algn="just" fontAlgn="base"/>
            <a:r>
              <a:rPr lang="it-IT" sz="1600" b="1" dirty="0"/>
              <a:t>Versamento codice tributo “1075” </a:t>
            </a:r>
          </a:p>
          <a:p>
            <a:pPr algn="just" fontAlgn="base"/>
            <a:endParaRPr lang="it-IT" sz="1600" dirty="0"/>
          </a:p>
          <a:p>
            <a:pPr algn="just" fontAlgn="base"/>
            <a:r>
              <a:rPr lang="it-IT" sz="1600" dirty="0"/>
              <a:t>“Imposta sostitutiva dell’IRPEF e delle addizionali regionali e comunali sugli incrementi retributivi corrisposti ai lavoratori dipendenti - Sostituto di imposta - articolo 1, comma 7, legge 30 dicembre 2025, n. 199” </a:t>
            </a:r>
          </a:p>
          <a:p>
            <a:pPr algn="just" fontAlgn="base"/>
            <a:endParaRPr lang="it-IT" sz="1600" dirty="0"/>
          </a:p>
          <a:p>
            <a:pPr algn="just" fontAlgn="base"/>
            <a:r>
              <a:rPr lang="it-IT" sz="1600" dirty="0"/>
              <a:t>(Rif. Agenzia delle Entrate Risoluzione 3/E del 29 gennaio 2026).</a:t>
            </a:r>
          </a:p>
        </p:txBody>
      </p:sp>
      <p:pic>
        <p:nvPicPr>
          <p:cNvPr id="6" name="Elemento grafico 5" descr="Mano alzata contorno">
            <a:extLst>
              <a:ext uri="{FF2B5EF4-FFF2-40B4-BE49-F238E27FC236}">
                <a16:creationId xmlns:a16="http://schemas.microsoft.com/office/drawing/2014/main" id="{3416683C-0242-731A-5852-C4B4E9907CB2}"/>
              </a:ext>
            </a:extLst>
          </p:cNvPr>
          <p:cNvPicPr>
            <a:picLocks noChangeAspect="1"/>
          </p:cNvPicPr>
          <p:nvPr/>
        </p:nvPicPr>
        <p:blipFill>
          <a:blip>
            <a:extLst>
              <a:ext uri="{96DAC541-7B7A-43D3-8B79-37D633B846F1}">
                <asvg:svgBlip xmlns:asvg="http://schemas.microsoft.com/office/drawing/2016/SVG/main" r:embed="rId2"/>
              </a:ext>
            </a:extLst>
          </a:blip>
          <a:stretch>
            <a:fillRect/>
          </a:stretch>
        </p:blipFill>
        <p:spPr>
          <a:xfrm>
            <a:off x="908552" y="3691587"/>
            <a:ext cx="914400" cy="914400"/>
          </a:xfrm>
          <a:prstGeom prst="rect">
            <a:avLst/>
          </a:prstGeom>
        </p:spPr>
      </p:pic>
    </p:spTree>
    <p:extLst>
      <p:ext uri="{BB962C8B-B14F-4D97-AF65-F5344CB8AC3E}">
        <p14:creationId xmlns:p14="http://schemas.microsoft.com/office/powerpoint/2010/main" val="18067208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ttà">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e8c0db0e-19e9-4ccf-9c06-dcaf66f1440b">
      <Terms xmlns="http://schemas.microsoft.com/office/infopath/2007/PartnerControls"/>
    </lcf76f155ced4ddcb4097134ff3c332f>
    <TaxCatchAll xmlns="f4812efb-a872-418b-9961-b5f522aee7e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6679A6E37D938489A5869E9D3958EE7" ma:contentTypeVersion="13" ma:contentTypeDescription="Create a new document." ma:contentTypeScope="" ma:versionID="7a760bd77976756ba9f86cfb9a22cc33">
  <xsd:schema xmlns:xsd="http://www.w3.org/2001/XMLSchema" xmlns:xs="http://www.w3.org/2001/XMLSchema" xmlns:p="http://schemas.microsoft.com/office/2006/metadata/properties" xmlns:ns2="e8c0db0e-19e9-4ccf-9c06-dcaf66f1440b" xmlns:ns3="f4812efb-a872-418b-9961-b5f522aee7e5" targetNamespace="http://schemas.microsoft.com/office/2006/metadata/properties" ma:root="true" ma:fieldsID="aeb34e5c7c877428f99f92155a33e876" ns2:_="" ns3:_="">
    <xsd:import namespace="e8c0db0e-19e9-4ccf-9c06-dcaf66f1440b"/>
    <xsd:import namespace="f4812efb-a872-418b-9961-b5f522aee7e5"/>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c0db0e-19e9-4ccf-9c06-dcaf66f1440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6cd45056-f95d-4203-8595-5b1de38cdae2"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4812efb-a872-418b-9961-b5f522aee7e5"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7d8a2f57-7551-40da-9d80-e212ad1da6ff}" ma:internalName="TaxCatchAll" ma:showField="CatchAllData" ma:web="f4812efb-a872-418b-9961-b5f522aee7e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CD32986-AFB8-4554-B118-16F0B4923772}">
  <ds:schemaRefs>
    <ds:schemaRef ds:uri="http://schemas.microsoft.com/sharepoint/v3/contenttype/forms"/>
  </ds:schemaRefs>
</ds:datastoreItem>
</file>

<file path=customXml/itemProps2.xml><?xml version="1.0" encoding="utf-8"?>
<ds:datastoreItem xmlns:ds="http://schemas.openxmlformats.org/officeDocument/2006/customXml" ds:itemID="{7C748417-662B-40D0-86A0-A74212D8E054}">
  <ds:schemaRefs>
    <ds:schemaRef ds:uri="http://schemas.microsoft.com/office/2006/metadata/properties"/>
    <ds:schemaRef ds:uri="http://schemas.openxmlformats.org/package/2006/metadata/core-properties"/>
    <ds:schemaRef ds:uri="e8c0db0e-19e9-4ccf-9c06-dcaf66f1440b"/>
    <ds:schemaRef ds:uri="http://schemas.microsoft.com/office/2006/documentManagement/types"/>
    <ds:schemaRef ds:uri="http://www.w3.org/XML/1998/namespace"/>
    <ds:schemaRef ds:uri="http://schemas.microsoft.com/office/infopath/2007/PartnerControls"/>
    <ds:schemaRef ds:uri="http://purl.org/dc/terms/"/>
    <ds:schemaRef ds:uri="f4812efb-a872-418b-9961-b5f522aee7e5"/>
    <ds:schemaRef ds:uri="http://purl.org/dc/dcmitype/"/>
    <ds:schemaRef ds:uri="http://purl.org/dc/elements/1.1/"/>
  </ds:schemaRefs>
</ds:datastoreItem>
</file>

<file path=customXml/itemProps3.xml><?xml version="1.0" encoding="utf-8"?>
<ds:datastoreItem xmlns:ds="http://schemas.openxmlformats.org/officeDocument/2006/customXml" ds:itemID="{818E2224-B711-4638-9426-6E95DF5FE4C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8c0db0e-19e9-4ccf-9c06-dcaf66f1440b"/>
    <ds:schemaRef ds:uri="f4812efb-a872-418b-9961-b5f522aee7e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Wisp</Template>
  <TotalTime>6059</TotalTime>
  <Words>3976</Words>
  <Application>Microsoft Office PowerPoint</Application>
  <PresentationFormat>Presentazione su schermo (4:3)</PresentationFormat>
  <Paragraphs>389</Paragraphs>
  <Slides>46</Slides>
  <Notes>1</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46</vt:i4>
      </vt:variant>
    </vt:vector>
  </HeadingPairs>
  <TitlesOfParts>
    <vt:vector size="54" baseType="lpstr">
      <vt:lpstr>Arial</vt:lpstr>
      <vt:lpstr>Calibri</vt:lpstr>
      <vt:lpstr>Courier New</vt:lpstr>
      <vt:lpstr>Georgia</vt:lpstr>
      <vt:lpstr>Tw Cen MT</vt:lpstr>
      <vt:lpstr>Wingdings</vt:lpstr>
      <vt:lpstr>Wingdings 2</vt:lpstr>
      <vt:lpstr>Città</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Klafissa</dc:creator>
  <cp:lastModifiedBy>Dori Carlo</cp:lastModifiedBy>
  <cp:revision>420</cp:revision>
  <cp:lastPrinted>2026-01-19T13:27:12Z</cp:lastPrinted>
  <dcterms:created xsi:type="dcterms:W3CDTF">2020-03-24T14:05:49Z</dcterms:created>
  <dcterms:modified xsi:type="dcterms:W3CDTF">2026-05-27T17:20:00Z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0x010100F6679A6E37D938489A5869E9D3958EE7</vt:lpwstr>
  </property>
  <property fmtid="{D5CDD505-2E9C-101B-9397-08002B2CF9AE}" pid="3" name="MediaServiceImageTags">
    <vt:lpwstr/>
  </property>
</Properties>
</file>