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88" r:id="rId3"/>
    <p:sldId id="257" r:id="rId4"/>
    <p:sldId id="258" r:id="rId5"/>
    <p:sldId id="259" r:id="rId6"/>
    <p:sldId id="287" r:id="rId7"/>
    <p:sldId id="260" r:id="rId8"/>
    <p:sldId id="261" r:id="rId9"/>
    <p:sldId id="263" r:id="rId10"/>
    <p:sldId id="262" r:id="rId11"/>
    <p:sldId id="264" r:id="rId12"/>
    <p:sldId id="265" r:id="rId13"/>
    <p:sldId id="266" r:id="rId14"/>
    <p:sldId id="268" r:id="rId15"/>
    <p:sldId id="267" r:id="rId16"/>
    <p:sldId id="269" r:id="rId17"/>
    <p:sldId id="270" r:id="rId18"/>
    <p:sldId id="271" r:id="rId19"/>
    <p:sldId id="272" r:id="rId20"/>
    <p:sldId id="275" r:id="rId21"/>
    <p:sldId id="274" r:id="rId22"/>
    <p:sldId id="273" r:id="rId23"/>
    <p:sldId id="276" r:id="rId24"/>
    <p:sldId id="277" r:id="rId25"/>
    <p:sldId id="278" r:id="rId26"/>
    <p:sldId id="279" r:id="rId27"/>
    <p:sldId id="280" r:id="rId28"/>
    <p:sldId id="281" r:id="rId29"/>
    <p:sldId id="283" r:id="rId30"/>
    <p:sldId id="282" r:id="rId31"/>
    <p:sldId id="285" r:id="rId32"/>
    <p:sldId id="284" r:id="rId33"/>
    <p:sldId id="286" r:id="rId34"/>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97E5F87-030F-4F93-9C20-6EF625164BB3}" type="datetimeFigureOut">
              <a:rPr lang="it-IT" smtClean="0"/>
              <a:t>28/05/2026</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94EE7B8-6BC9-47FC-BDE5-20FB925BEE71}" type="slidenum">
              <a:rPr lang="it-IT" smtClean="0"/>
              <a:t>‹N›</a:t>
            </a:fld>
            <a:endParaRPr lang="it-IT"/>
          </a:p>
        </p:txBody>
      </p:sp>
    </p:spTree>
    <p:extLst>
      <p:ext uri="{BB962C8B-B14F-4D97-AF65-F5344CB8AC3E}">
        <p14:creationId xmlns:p14="http://schemas.microsoft.com/office/powerpoint/2010/main" val="2335058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94EE7B8-6BC9-47FC-BDE5-20FB925BEE71}" type="slidenum">
              <a:rPr lang="it-IT" smtClean="0"/>
              <a:t>16</a:t>
            </a:fld>
            <a:endParaRPr lang="it-IT"/>
          </a:p>
        </p:txBody>
      </p:sp>
    </p:spTree>
    <p:extLst>
      <p:ext uri="{BB962C8B-B14F-4D97-AF65-F5344CB8AC3E}">
        <p14:creationId xmlns:p14="http://schemas.microsoft.com/office/powerpoint/2010/main" val="144530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63BD1-BB88-7405-4562-AF61AF2F3DE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821BC71-4FC9-D792-6938-14800BEDC98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81EED7C-3450-7EFF-7057-20B4A89497F6}"/>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25973211-6D63-04DA-3198-CFD6AA72FA48}"/>
              </a:ext>
            </a:extLst>
          </p:cNvPr>
          <p:cNvSpPr>
            <a:spLocks noGrp="1"/>
          </p:cNvSpPr>
          <p:nvPr>
            <p:ph type="sldNum" sz="quarter" idx="5"/>
          </p:nvPr>
        </p:nvSpPr>
        <p:spPr/>
        <p:txBody>
          <a:bodyPr/>
          <a:lstStyle/>
          <a:p>
            <a:fld id="{F94EE7B8-6BC9-47FC-BDE5-20FB925BEE71}" type="slidenum">
              <a:rPr lang="it-IT" smtClean="0"/>
              <a:t>26</a:t>
            </a:fld>
            <a:endParaRPr lang="it-IT"/>
          </a:p>
        </p:txBody>
      </p:sp>
    </p:spTree>
    <p:extLst>
      <p:ext uri="{BB962C8B-B14F-4D97-AF65-F5344CB8AC3E}">
        <p14:creationId xmlns:p14="http://schemas.microsoft.com/office/powerpoint/2010/main" val="2650017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E9272-A70B-C99E-C32F-E65E5B12BEE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170B298-83C1-EE78-EC92-598A2B631CD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4EBA91B-5BD3-0471-4005-2CC50BDD5A8E}"/>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9A221874-78D0-15E6-EE05-8E7BA64B2F18}"/>
              </a:ext>
            </a:extLst>
          </p:cNvPr>
          <p:cNvSpPr>
            <a:spLocks noGrp="1"/>
          </p:cNvSpPr>
          <p:nvPr>
            <p:ph type="sldNum" sz="quarter" idx="5"/>
          </p:nvPr>
        </p:nvSpPr>
        <p:spPr/>
        <p:txBody>
          <a:bodyPr/>
          <a:lstStyle/>
          <a:p>
            <a:fld id="{F94EE7B8-6BC9-47FC-BDE5-20FB925BEE71}" type="slidenum">
              <a:rPr lang="it-IT" smtClean="0"/>
              <a:t>27</a:t>
            </a:fld>
            <a:endParaRPr lang="it-IT"/>
          </a:p>
        </p:txBody>
      </p:sp>
    </p:spTree>
    <p:extLst>
      <p:ext uri="{BB962C8B-B14F-4D97-AF65-F5344CB8AC3E}">
        <p14:creationId xmlns:p14="http://schemas.microsoft.com/office/powerpoint/2010/main" val="173715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5D04F-1779-974E-98EC-7373A33B081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1B3B474-A51A-C45F-E351-0F302038836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0C86B16-47A6-1E21-AB83-4DE32BBF169F}"/>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3D8D75B-0E8E-C3F4-4645-5A2949124478}"/>
              </a:ext>
            </a:extLst>
          </p:cNvPr>
          <p:cNvSpPr>
            <a:spLocks noGrp="1"/>
          </p:cNvSpPr>
          <p:nvPr>
            <p:ph type="sldNum" sz="quarter" idx="5"/>
          </p:nvPr>
        </p:nvSpPr>
        <p:spPr/>
        <p:txBody>
          <a:bodyPr/>
          <a:lstStyle/>
          <a:p>
            <a:fld id="{F94EE7B8-6BC9-47FC-BDE5-20FB925BEE71}" type="slidenum">
              <a:rPr lang="it-IT" smtClean="0"/>
              <a:t>28</a:t>
            </a:fld>
            <a:endParaRPr lang="it-IT"/>
          </a:p>
        </p:txBody>
      </p:sp>
    </p:spTree>
    <p:extLst>
      <p:ext uri="{BB962C8B-B14F-4D97-AF65-F5344CB8AC3E}">
        <p14:creationId xmlns:p14="http://schemas.microsoft.com/office/powerpoint/2010/main" val="373663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00C8D-07F4-7D5A-AAC7-EDFBC549322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22091A1-2DB5-7367-A244-443D3DBE27D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F827C0B-E672-A48B-A57C-5D90EEA2D0C6}"/>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65E4AEAC-59B4-501B-5BA5-B91E4779718E}"/>
              </a:ext>
            </a:extLst>
          </p:cNvPr>
          <p:cNvSpPr>
            <a:spLocks noGrp="1"/>
          </p:cNvSpPr>
          <p:nvPr>
            <p:ph type="sldNum" sz="quarter" idx="5"/>
          </p:nvPr>
        </p:nvSpPr>
        <p:spPr/>
        <p:txBody>
          <a:bodyPr/>
          <a:lstStyle/>
          <a:p>
            <a:fld id="{F94EE7B8-6BC9-47FC-BDE5-20FB925BEE71}" type="slidenum">
              <a:rPr lang="it-IT" smtClean="0"/>
              <a:t>29</a:t>
            </a:fld>
            <a:endParaRPr lang="it-IT"/>
          </a:p>
        </p:txBody>
      </p:sp>
    </p:spTree>
    <p:extLst>
      <p:ext uri="{BB962C8B-B14F-4D97-AF65-F5344CB8AC3E}">
        <p14:creationId xmlns:p14="http://schemas.microsoft.com/office/powerpoint/2010/main" val="2575657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C7075-7E07-1467-CED7-22E24C83C93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058FB82-4247-1DE1-3423-EA98B41BC04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563AFB0-0E56-810A-E205-33D9F6D75E75}"/>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117A649-A3B1-6B31-C439-AA53967BBA9A}"/>
              </a:ext>
            </a:extLst>
          </p:cNvPr>
          <p:cNvSpPr>
            <a:spLocks noGrp="1"/>
          </p:cNvSpPr>
          <p:nvPr>
            <p:ph type="sldNum" sz="quarter" idx="5"/>
          </p:nvPr>
        </p:nvSpPr>
        <p:spPr/>
        <p:txBody>
          <a:bodyPr/>
          <a:lstStyle/>
          <a:p>
            <a:fld id="{F94EE7B8-6BC9-47FC-BDE5-20FB925BEE71}" type="slidenum">
              <a:rPr lang="it-IT" smtClean="0"/>
              <a:t>30</a:t>
            </a:fld>
            <a:endParaRPr lang="it-IT"/>
          </a:p>
        </p:txBody>
      </p:sp>
    </p:spTree>
    <p:extLst>
      <p:ext uri="{BB962C8B-B14F-4D97-AF65-F5344CB8AC3E}">
        <p14:creationId xmlns:p14="http://schemas.microsoft.com/office/powerpoint/2010/main" val="165834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4046-F659-059C-E3EC-41D2DDFE4DA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5224529-917C-441B-B437-48270DCF2EB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9F8EC57-5615-A216-5207-5899242215C1}"/>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726DC19A-5B28-2942-482A-E8883BE4AFF7}"/>
              </a:ext>
            </a:extLst>
          </p:cNvPr>
          <p:cNvSpPr>
            <a:spLocks noGrp="1"/>
          </p:cNvSpPr>
          <p:nvPr>
            <p:ph type="sldNum" sz="quarter" idx="5"/>
          </p:nvPr>
        </p:nvSpPr>
        <p:spPr/>
        <p:txBody>
          <a:bodyPr/>
          <a:lstStyle/>
          <a:p>
            <a:fld id="{F94EE7B8-6BC9-47FC-BDE5-20FB925BEE71}" type="slidenum">
              <a:rPr lang="it-IT" smtClean="0"/>
              <a:t>31</a:t>
            </a:fld>
            <a:endParaRPr lang="it-IT"/>
          </a:p>
        </p:txBody>
      </p:sp>
    </p:spTree>
    <p:extLst>
      <p:ext uri="{BB962C8B-B14F-4D97-AF65-F5344CB8AC3E}">
        <p14:creationId xmlns:p14="http://schemas.microsoft.com/office/powerpoint/2010/main" val="2823215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74192-3472-ACEE-7397-5A9E9C07469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8040DB7-54DF-6668-50AB-CFCC964D521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CB43155-9801-61AB-D0A2-92C0AB50B26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7856A9CE-7A3A-E8F3-FB67-0B1A9444604A}"/>
              </a:ext>
            </a:extLst>
          </p:cNvPr>
          <p:cNvSpPr>
            <a:spLocks noGrp="1"/>
          </p:cNvSpPr>
          <p:nvPr>
            <p:ph type="sldNum" sz="quarter" idx="5"/>
          </p:nvPr>
        </p:nvSpPr>
        <p:spPr/>
        <p:txBody>
          <a:bodyPr/>
          <a:lstStyle/>
          <a:p>
            <a:fld id="{F94EE7B8-6BC9-47FC-BDE5-20FB925BEE71}" type="slidenum">
              <a:rPr lang="it-IT" smtClean="0"/>
              <a:t>32</a:t>
            </a:fld>
            <a:endParaRPr lang="it-IT"/>
          </a:p>
        </p:txBody>
      </p:sp>
    </p:spTree>
    <p:extLst>
      <p:ext uri="{BB962C8B-B14F-4D97-AF65-F5344CB8AC3E}">
        <p14:creationId xmlns:p14="http://schemas.microsoft.com/office/powerpoint/2010/main" val="4030234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24FCF-5D4E-16E5-371A-AB86C21A9DD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AA8FC02-8E75-290A-1228-6C27C64168D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6DF3F4C-EAAA-F6FE-19E6-D2886BCCECB5}"/>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229CCB4B-15A2-0408-B4E2-6520A3F04607}"/>
              </a:ext>
            </a:extLst>
          </p:cNvPr>
          <p:cNvSpPr>
            <a:spLocks noGrp="1"/>
          </p:cNvSpPr>
          <p:nvPr>
            <p:ph type="sldNum" sz="quarter" idx="5"/>
          </p:nvPr>
        </p:nvSpPr>
        <p:spPr/>
        <p:txBody>
          <a:bodyPr/>
          <a:lstStyle/>
          <a:p>
            <a:fld id="{F94EE7B8-6BC9-47FC-BDE5-20FB925BEE71}" type="slidenum">
              <a:rPr lang="it-IT" smtClean="0"/>
              <a:t>33</a:t>
            </a:fld>
            <a:endParaRPr lang="it-IT"/>
          </a:p>
        </p:txBody>
      </p:sp>
    </p:spTree>
    <p:extLst>
      <p:ext uri="{BB962C8B-B14F-4D97-AF65-F5344CB8AC3E}">
        <p14:creationId xmlns:p14="http://schemas.microsoft.com/office/powerpoint/2010/main" val="337961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EF12AE-E373-A10E-AE80-0FDE22AEF1D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30D2D1B-A0D0-9126-FB9D-1DCCDD55563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9B0234F-8FF8-2278-42DA-0DD19A2EFC53}"/>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4FC8E301-D55E-E930-85A8-F61E9BAD9423}"/>
              </a:ext>
            </a:extLst>
          </p:cNvPr>
          <p:cNvSpPr>
            <a:spLocks noGrp="1"/>
          </p:cNvSpPr>
          <p:nvPr>
            <p:ph type="sldNum" sz="quarter" idx="5"/>
          </p:nvPr>
        </p:nvSpPr>
        <p:spPr/>
        <p:txBody>
          <a:bodyPr/>
          <a:lstStyle/>
          <a:p>
            <a:fld id="{F94EE7B8-6BC9-47FC-BDE5-20FB925BEE71}" type="slidenum">
              <a:rPr lang="it-IT" smtClean="0"/>
              <a:t>18</a:t>
            </a:fld>
            <a:endParaRPr lang="it-IT"/>
          </a:p>
        </p:txBody>
      </p:sp>
    </p:spTree>
    <p:extLst>
      <p:ext uri="{BB962C8B-B14F-4D97-AF65-F5344CB8AC3E}">
        <p14:creationId xmlns:p14="http://schemas.microsoft.com/office/powerpoint/2010/main" val="3262706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B0F85-39B0-16C2-19EB-64675015782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8139C84-D26E-CEBE-E28E-DF0DBB73ECE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D8E93C0-6F6F-E015-51E2-CB168DA0AE25}"/>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14D0F1B9-762D-FE65-55A8-17848B9A8B0C}"/>
              </a:ext>
            </a:extLst>
          </p:cNvPr>
          <p:cNvSpPr>
            <a:spLocks noGrp="1"/>
          </p:cNvSpPr>
          <p:nvPr>
            <p:ph type="sldNum" sz="quarter" idx="5"/>
          </p:nvPr>
        </p:nvSpPr>
        <p:spPr/>
        <p:txBody>
          <a:bodyPr/>
          <a:lstStyle/>
          <a:p>
            <a:fld id="{F94EE7B8-6BC9-47FC-BDE5-20FB925BEE71}" type="slidenum">
              <a:rPr lang="it-IT" smtClean="0"/>
              <a:t>19</a:t>
            </a:fld>
            <a:endParaRPr lang="it-IT"/>
          </a:p>
        </p:txBody>
      </p:sp>
    </p:spTree>
    <p:extLst>
      <p:ext uri="{BB962C8B-B14F-4D97-AF65-F5344CB8AC3E}">
        <p14:creationId xmlns:p14="http://schemas.microsoft.com/office/powerpoint/2010/main" val="1181517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CF4211-FDC2-B204-3F03-F13E12A040D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4E7575F-178A-1844-1927-12EAE12EDC0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E1E094C-63BD-9C23-1094-0468DEA902F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4E36A342-ADE6-CCAE-4401-63774E3A6DCB}"/>
              </a:ext>
            </a:extLst>
          </p:cNvPr>
          <p:cNvSpPr>
            <a:spLocks noGrp="1"/>
          </p:cNvSpPr>
          <p:nvPr>
            <p:ph type="sldNum" sz="quarter" idx="5"/>
          </p:nvPr>
        </p:nvSpPr>
        <p:spPr/>
        <p:txBody>
          <a:bodyPr/>
          <a:lstStyle/>
          <a:p>
            <a:fld id="{F94EE7B8-6BC9-47FC-BDE5-20FB925BEE71}" type="slidenum">
              <a:rPr lang="it-IT" smtClean="0"/>
              <a:t>20</a:t>
            </a:fld>
            <a:endParaRPr lang="it-IT"/>
          </a:p>
        </p:txBody>
      </p:sp>
    </p:spTree>
    <p:extLst>
      <p:ext uri="{BB962C8B-B14F-4D97-AF65-F5344CB8AC3E}">
        <p14:creationId xmlns:p14="http://schemas.microsoft.com/office/powerpoint/2010/main" val="1818274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3928CF-2176-C8DD-5468-ACFAD755F4B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1518968-1B68-C1DF-5EAA-489F15CA26D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202DB4A-4E4F-7100-F3EF-853C1502F857}"/>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52AF7AF-CF5F-DC7D-D298-367E2E52B217}"/>
              </a:ext>
            </a:extLst>
          </p:cNvPr>
          <p:cNvSpPr>
            <a:spLocks noGrp="1"/>
          </p:cNvSpPr>
          <p:nvPr>
            <p:ph type="sldNum" sz="quarter" idx="5"/>
          </p:nvPr>
        </p:nvSpPr>
        <p:spPr/>
        <p:txBody>
          <a:bodyPr/>
          <a:lstStyle/>
          <a:p>
            <a:fld id="{F94EE7B8-6BC9-47FC-BDE5-20FB925BEE71}" type="slidenum">
              <a:rPr lang="it-IT" smtClean="0"/>
              <a:t>21</a:t>
            </a:fld>
            <a:endParaRPr lang="it-IT"/>
          </a:p>
        </p:txBody>
      </p:sp>
    </p:spTree>
    <p:extLst>
      <p:ext uri="{BB962C8B-B14F-4D97-AF65-F5344CB8AC3E}">
        <p14:creationId xmlns:p14="http://schemas.microsoft.com/office/powerpoint/2010/main" val="3940820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0FE35-6033-59B9-F5E0-3EC47ACEBAA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C20D0E2-061E-61DC-C1B3-497881B1A13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916D3DE-E61A-2EBB-699E-6A88B081F9E6}"/>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992E4DE-973F-1D1B-2724-2653160BF786}"/>
              </a:ext>
            </a:extLst>
          </p:cNvPr>
          <p:cNvSpPr>
            <a:spLocks noGrp="1"/>
          </p:cNvSpPr>
          <p:nvPr>
            <p:ph type="sldNum" sz="quarter" idx="5"/>
          </p:nvPr>
        </p:nvSpPr>
        <p:spPr/>
        <p:txBody>
          <a:bodyPr/>
          <a:lstStyle/>
          <a:p>
            <a:fld id="{F94EE7B8-6BC9-47FC-BDE5-20FB925BEE71}" type="slidenum">
              <a:rPr lang="it-IT" smtClean="0"/>
              <a:t>22</a:t>
            </a:fld>
            <a:endParaRPr lang="it-IT"/>
          </a:p>
        </p:txBody>
      </p:sp>
    </p:spTree>
    <p:extLst>
      <p:ext uri="{BB962C8B-B14F-4D97-AF65-F5344CB8AC3E}">
        <p14:creationId xmlns:p14="http://schemas.microsoft.com/office/powerpoint/2010/main" val="3361127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D0D40-BEA6-FB71-1E33-A14BAA84F9C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766E577-1C7A-90BB-F085-0478BFF4D32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BA0DFCB-D66E-97CA-7676-AC1B69ECAFD8}"/>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581421B6-FBD6-179D-33ED-725828FE8374}"/>
              </a:ext>
            </a:extLst>
          </p:cNvPr>
          <p:cNvSpPr>
            <a:spLocks noGrp="1"/>
          </p:cNvSpPr>
          <p:nvPr>
            <p:ph type="sldNum" sz="quarter" idx="5"/>
          </p:nvPr>
        </p:nvSpPr>
        <p:spPr/>
        <p:txBody>
          <a:bodyPr/>
          <a:lstStyle/>
          <a:p>
            <a:fld id="{F94EE7B8-6BC9-47FC-BDE5-20FB925BEE71}" type="slidenum">
              <a:rPr lang="it-IT" smtClean="0"/>
              <a:t>23</a:t>
            </a:fld>
            <a:endParaRPr lang="it-IT"/>
          </a:p>
        </p:txBody>
      </p:sp>
    </p:spTree>
    <p:extLst>
      <p:ext uri="{BB962C8B-B14F-4D97-AF65-F5344CB8AC3E}">
        <p14:creationId xmlns:p14="http://schemas.microsoft.com/office/powerpoint/2010/main" val="3924629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DA2C1-95DC-1665-4819-2A6D1A52253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3F12B7D-1B0F-9748-B431-2A445015BC0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4A0D9D4-EA95-FB4C-9B5F-CC55299D8FE7}"/>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83297B86-BB38-44BD-36A6-838F46534201}"/>
              </a:ext>
            </a:extLst>
          </p:cNvPr>
          <p:cNvSpPr>
            <a:spLocks noGrp="1"/>
          </p:cNvSpPr>
          <p:nvPr>
            <p:ph type="sldNum" sz="quarter" idx="5"/>
          </p:nvPr>
        </p:nvSpPr>
        <p:spPr/>
        <p:txBody>
          <a:bodyPr/>
          <a:lstStyle/>
          <a:p>
            <a:fld id="{F94EE7B8-6BC9-47FC-BDE5-20FB925BEE71}" type="slidenum">
              <a:rPr lang="it-IT" smtClean="0"/>
              <a:t>24</a:t>
            </a:fld>
            <a:endParaRPr lang="it-IT"/>
          </a:p>
        </p:txBody>
      </p:sp>
    </p:spTree>
    <p:extLst>
      <p:ext uri="{BB962C8B-B14F-4D97-AF65-F5344CB8AC3E}">
        <p14:creationId xmlns:p14="http://schemas.microsoft.com/office/powerpoint/2010/main" val="2974540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E3A64-709E-78D5-E5E0-F41623195CB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8FD403B-27E5-AF2F-D609-4EF25D078DC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52C066E-0237-2133-6BCE-C9200B11206B}"/>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9E139FFF-EDD5-2607-F957-AE10B9B9A23F}"/>
              </a:ext>
            </a:extLst>
          </p:cNvPr>
          <p:cNvSpPr>
            <a:spLocks noGrp="1"/>
          </p:cNvSpPr>
          <p:nvPr>
            <p:ph type="sldNum" sz="quarter" idx="5"/>
          </p:nvPr>
        </p:nvSpPr>
        <p:spPr/>
        <p:txBody>
          <a:bodyPr/>
          <a:lstStyle/>
          <a:p>
            <a:fld id="{F94EE7B8-6BC9-47FC-BDE5-20FB925BEE71}" type="slidenum">
              <a:rPr lang="it-IT" smtClean="0"/>
              <a:t>25</a:t>
            </a:fld>
            <a:endParaRPr lang="it-IT"/>
          </a:p>
        </p:txBody>
      </p:sp>
    </p:spTree>
    <p:extLst>
      <p:ext uri="{BB962C8B-B14F-4D97-AF65-F5344CB8AC3E}">
        <p14:creationId xmlns:p14="http://schemas.microsoft.com/office/powerpoint/2010/main" val="3749675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A02254-E097-40A2-0550-316CEE2DE28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D5D6EED-B559-5256-E2A5-0BEE12D0DE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78CF4A1-D848-A8B1-4A35-1F48905BCB73}"/>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92353AF7-EE4D-D82D-670C-1C56FE045FF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4483D9-4720-4C54-63EA-ED616ABADDF9}"/>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1318282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9B3A57-3883-36DD-E55F-14BFCEAA6AA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0E6CF9B-C467-0494-63D4-2ED4EBBC7A1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4CDCDB2-584D-F217-55EE-19365DECE588}"/>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DFAD8EA8-85CE-D894-03D4-29EF1BAC73A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8E0168F-A284-A783-8AD8-695E0B4121D8}"/>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3722552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5EA7A08-D641-601C-0784-6DEEEFB43A0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3530323-DDA1-F1D0-6C17-0B73B210642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03FD5CA-A3B0-A1F8-09DF-4D4FD535959F}"/>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5C939353-B8F4-433B-E598-53C7BE6E7CF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6FFEBB5-9D4C-EB6D-1673-CFCC9D7E1CA1}"/>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3043639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63C882-951D-15EE-C738-EA1F64940C2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58DE2A8-B3FA-10C9-33E0-7F12679F9401}"/>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71FF604-9254-4B7C-8649-DCDB746768F7}"/>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612341BE-D956-6865-1580-7F70523AA1E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06DB1A8-36E0-D0C7-814B-2F21069FAE5E}"/>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299053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5287FC-73AB-27A7-7ED1-217701F75B8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069D3FB-FC61-6377-A2A4-72B1AD7666B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760EA19-0C4E-6B7F-AB0F-B6AA3CAD311A}"/>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994BE2AE-43EE-C1F7-26C9-DD8C0E70AED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75903E8-7366-6A02-98AC-97DFD0E80650}"/>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1859740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D78B9C-956D-AD4C-A522-576C43C6235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8E7385E-C3BD-7F14-4927-D02E53CF10C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B108A97-95A7-06A8-FFE9-47A9BD1A6B4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D07A91D-CF12-2259-065A-07D64C9BDAD1}"/>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6" name="Segnaposto piè di pagina 5">
            <a:extLst>
              <a:ext uri="{FF2B5EF4-FFF2-40B4-BE49-F238E27FC236}">
                <a16:creationId xmlns:a16="http://schemas.microsoft.com/office/drawing/2014/main" id="{CD423871-B89C-5A93-5B42-6D937B80BF7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23FED58-B0BA-CF3B-1D1A-8ACB537DB367}"/>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460620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0AD4CD-C79C-76AB-28C1-E3A016C9581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C792B67-7C68-4199-F8A8-D495CC85A0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824C51B-20A1-E41C-9EC2-2361C8692F6B}"/>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60EF400-DB64-FB7F-EE71-99492D8038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C6C099AF-2698-0754-E0B6-E4408AA835E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735D52D-7AB3-7F5A-5006-CB0B5CE79C09}"/>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8" name="Segnaposto piè di pagina 7">
            <a:extLst>
              <a:ext uri="{FF2B5EF4-FFF2-40B4-BE49-F238E27FC236}">
                <a16:creationId xmlns:a16="http://schemas.microsoft.com/office/drawing/2014/main" id="{C80DB728-2E9E-4C5E-826F-FC6298D706F6}"/>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5E35E2-C83C-6574-F489-9D8DFF5129D6}"/>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10105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2F0968-1684-4B47-78C3-F8D6E7252030}"/>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DA346F2-D7A5-C000-1A28-BDA7C660A363}"/>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4" name="Segnaposto piè di pagina 3">
            <a:extLst>
              <a:ext uri="{FF2B5EF4-FFF2-40B4-BE49-F238E27FC236}">
                <a16:creationId xmlns:a16="http://schemas.microsoft.com/office/drawing/2014/main" id="{5404AA7F-63FB-5F26-64E9-1A794B623E7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F0BA70D-7CCF-5D52-9E22-F404A34F46CD}"/>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207103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E4B0CA0-C8CE-E3A2-E561-818976FC4CC5}"/>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3" name="Segnaposto piè di pagina 2">
            <a:extLst>
              <a:ext uri="{FF2B5EF4-FFF2-40B4-BE49-F238E27FC236}">
                <a16:creationId xmlns:a16="http://schemas.microsoft.com/office/drawing/2014/main" id="{E6CF8D1D-A462-0240-02E6-0CFC2643092E}"/>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8458A08-A1BD-E143-197F-A2D7F186AE54}"/>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250441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429F4D-B9C8-3142-FD42-DE67651D578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770876B-107F-7C0B-2FF7-D42D97A75A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B41598C-068E-9FE4-4C6D-BB4CC35D80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70EC734-DBD5-D689-C83C-DB49FD5D06F2}"/>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6" name="Segnaposto piè di pagina 5">
            <a:extLst>
              <a:ext uri="{FF2B5EF4-FFF2-40B4-BE49-F238E27FC236}">
                <a16:creationId xmlns:a16="http://schemas.microsoft.com/office/drawing/2014/main" id="{D647BFD9-FFFF-D3FD-2D5A-6022C6CBC0D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FCFA38F-C950-66F1-C17B-22AE88B25B54}"/>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2805508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0DC7FB-BEAF-AD64-C13B-C3E910FB17E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17AE4AF-7D96-77B1-DD1D-BD58DB02E6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2647BCE-12D7-A603-BD5D-C3ACE91D0D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E6D6543-8F68-DBE8-578F-705AB57BE8B7}"/>
              </a:ext>
            </a:extLst>
          </p:cNvPr>
          <p:cNvSpPr>
            <a:spLocks noGrp="1"/>
          </p:cNvSpPr>
          <p:nvPr>
            <p:ph type="dt" sz="half" idx="10"/>
          </p:nvPr>
        </p:nvSpPr>
        <p:spPr/>
        <p:txBody>
          <a:bodyPr/>
          <a:lstStyle/>
          <a:p>
            <a:fld id="{D8C521EA-153C-4ED9-880D-439C92333F8E}" type="datetimeFigureOut">
              <a:rPr lang="it-IT" smtClean="0"/>
              <a:t>28/05/2026</a:t>
            </a:fld>
            <a:endParaRPr lang="it-IT"/>
          </a:p>
        </p:txBody>
      </p:sp>
      <p:sp>
        <p:nvSpPr>
          <p:cNvPr id="6" name="Segnaposto piè di pagina 5">
            <a:extLst>
              <a:ext uri="{FF2B5EF4-FFF2-40B4-BE49-F238E27FC236}">
                <a16:creationId xmlns:a16="http://schemas.microsoft.com/office/drawing/2014/main" id="{1358139D-6830-EEA7-4A73-7D9F01C8404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E6597A3-EF50-43CB-4B2E-0782B6CA7E7B}"/>
              </a:ext>
            </a:extLst>
          </p:cNvPr>
          <p:cNvSpPr>
            <a:spLocks noGrp="1"/>
          </p:cNvSpPr>
          <p:nvPr>
            <p:ph type="sldNum" sz="quarter" idx="12"/>
          </p:nvPr>
        </p:nvSpPr>
        <p:spPr/>
        <p:txBody>
          <a:bodyPr/>
          <a:lstStyle/>
          <a:p>
            <a:fld id="{FCA134C1-1B50-40C3-BC3A-C91558D48CD9}" type="slidenum">
              <a:rPr lang="it-IT" smtClean="0"/>
              <a:t>‹N›</a:t>
            </a:fld>
            <a:endParaRPr lang="it-IT"/>
          </a:p>
        </p:txBody>
      </p:sp>
    </p:spTree>
    <p:extLst>
      <p:ext uri="{BB962C8B-B14F-4D97-AF65-F5344CB8AC3E}">
        <p14:creationId xmlns:p14="http://schemas.microsoft.com/office/powerpoint/2010/main" val="1528675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23939E1-1B9C-6CE9-E02D-D4A58EA22F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61F8EE1-D635-BE48-054A-EB2C960C3F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3C07DC9-2032-E6F6-D2F8-61C5A4CA32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8C521EA-153C-4ED9-880D-439C92333F8E}" type="datetimeFigureOut">
              <a:rPr lang="it-IT" smtClean="0"/>
              <a:t>28/05/2026</a:t>
            </a:fld>
            <a:endParaRPr lang="it-IT"/>
          </a:p>
        </p:txBody>
      </p:sp>
      <p:sp>
        <p:nvSpPr>
          <p:cNvPr id="5" name="Segnaposto piè di pagina 4">
            <a:extLst>
              <a:ext uri="{FF2B5EF4-FFF2-40B4-BE49-F238E27FC236}">
                <a16:creationId xmlns:a16="http://schemas.microsoft.com/office/drawing/2014/main" id="{B079469E-0892-EB11-107A-F46B665AF4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9984BF23-6CC3-B524-A227-25EBDEF363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A134C1-1B50-40C3-BC3A-C91558D48CD9}" type="slidenum">
              <a:rPr lang="it-IT" smtClean="0"/>
              <a:t>‹N›</a:t>
            </a:fld>
            <a:endParaRPr lang="it-IT"/>
          </a:p>
        </p:txBody>
      </p:sp>
    </p:spTree>
    <p:extLst>
      <p:ext uri="{BB962C8B-B14F-4D97-AF65-F5344CB8AC3E}">
        <p14:creationId xmlns:p14="http://schemas.microsoft.com/office/powerpoint/2010/main" val="2127507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436A81BF-072F-2090-60F7-ABDB4AFD5F86}"/>
              </a:ext>
            </a:extLst>
          </p:cNvPr>
          <p:cNvSpPr txBox="1"/>
          <p:nvPr/>
        </p:nvSpPr>
        <p:spPr>
          <a:xfrm>
            <a:off x="201168" y="267213"/>
            <a:ext cx="11567160" cy="5793894"/>
          </a:xfrm>
          <a:prstGeom prst="rect">
            <a:avLst/>
          </a:prstGeom>
          <a:noFill/>
        </p:spPr>
        <p:txBody>
          <a:bodyPr wrap="square">
            <a:spAutoFit/>
          </a:bodyPr>
          <a:lstStyle/>
          <a:p>
            <a:pPr lvl="0" algn="ctr">
              <a:spcAft>
                <a:spcPts val="900"/>
              </a:spcAft>
              <a:buClr>
                <a:srgbClr val="0A0B09"/>
              </a:buClr>
            </a:pPr>
            <a:endPar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Tavolo Benefit </a:t>
            </a:r>
            <a:r>
              <a:rPr lang="it-IT" sz="2400" b="1" dirty="0" err="1">
                <a:solidFill>
                  <a:srgbClr val="002060"/>
                </a:solidFill>
                <a:effectLst/>
                <a:latin typeface="Calibri" panose="020F0502020204030204" pitchFamily="34" charset="0"/>
                <a:ea typeface="Aptos" panose="020B0004020202020204" pitchFamily="34" charset="0"/>
                <a:cs typeface="Aptos" panose="020B0004020202020204" pitchFamily="34" charset="0"/>
              </a:rPr>
              <a:t>PdR</a:t>
            </a: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 e Welfare Unindustria del 25 maggio 2026</a:t>
            </a:r>
          </a:p>
          <a:p>
            <a:pPr lvl="0" algn="ctr">
              <a:spcAft>
                <a:spcPts val="900"/>
              </a:spcAft>
              <a:buClr>
                <a:srgbClr val="0A0B09"/>
              </a:buClr>
            </a:pPr>
            <a:endPar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endPar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r>
              <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rPr>
              <a:t>I quesiti ricevuti da Unindustria </a:t>
            </a:r>
          </a:p>
          <a:p>
            <a:pPr lvl="0" algn="ctr">
              <a:spcAft>
                <a:spcPts val="900"/>
              </a:spcAft>
              <a:buClr>
                <a:srgbClr val="0A0B09"/>
              </a:buClr>
            </a:pPr>
            <a:r>
              <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rPr>
              <a:t>su maggiorazioni e indennità per lavoro festivo notturni e in turno </a:t>
            </a:r>
          </a:p>
          <a:p>
            <a:pPr lvl="0" algn="ctr">
              <a:spcAft>
                <a:spcPts val="900"/>
              </a:spcAft>
              <a:buClr>
                <a:srgbClr val="0A0B09"/>
              </a:buClr>
            </a:pPr>
            <a:endPar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endPar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endPar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endPar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r>
              <a:rPr lang="it-IT" sz="2400" b="1">
                <a:solidFill>
                  <a:srgbClr val="002060"/>
                </a:solidFill>
                <a:latin typeface="Calibri" panose="020F0502020204030204" pitchFamily="34" charset="0"/>
                <a:ea typeface="Aptos" panose="020B0004020202020204" pitchFamily="34" charset="0"/>
                <a:cs typeface="Aptos" panose="020B0004020202020204" pitchFamily="34" charset="0"/>
              </a:rPr>
              <a:t>Massimiliano </a:t>
            </a:r>
            <a:r>
              <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rPr>
              <a:t>Bondanini</a:t>
            </a:r>
          </a:p>
          <a:p>
            <a:pPr lvl="0" algn="ctr">
              <a:spcAft>
                <a:spcPts val="900"/>
              </a:spcAft>
              <a:buClr>
                <a:srgbClr val="0A0B09"/>
              </a:buClr>
            </a:pP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 </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061420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365D6-152C-561F-6B6F-34B0F70A9EEA}"/>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37CF6BB6-7EF7-AD38-C896-741A6557D0B1}"/>
              </a:ext>
            </a:extLst>
          </p:cNvPr>
          <p:cNvSpPr txBox="1"/>
          <p:nvPr/>
        </p:nvSpPr>
        <p:spPr>
          <a:xfrm>
            <a:off x="161544" y="362776"/>
            <a:ext cx="11868912" cy="6132448"/>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riposo/1</a:t>
            </a:r>
          </a:p>
          <a:p>
            <a:pPr marL="342900" lvl="0" indent="-342900">
              <a:spcAft>
                <a:spcPts val="900"/>
              </a:spcAft>
              <a:buClr>
                <a:srgbClr val="0A0B09"/>
              </a:buClr>
              <a:buFont typeface="Arial" panose="020B0604020202020204" pitchFamily="34" charset="0"/>
              <a:buChar cha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Giorni festivi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La norma parla di lavoro svolto nei giorni festivi e di riposo, come individuati dai CCNL, dunque la formulazione distingue: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festivi</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riposo settimanale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Come noto, la domenica non è automaticamente “festiva” ai fini lavoristici/ fiscali. Può essere: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riposo settimanale, se così previsto da contratti;</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giorno lavorativo, ad es. in settori a ciclo continuo</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La norma, e lo conferma la circolare n.2/E, non assume una definizione legale rigida, ma rimette la qualificazione al CCNL: prevale come il contratto qualifica o prevede possa essere qualificata dalle aziende quella giornata. La risposta corretta è dunque, in questi casi, una soluzione mista, ma con prevalenza del CCNL, vale a dire che sono sempre incluse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Festività civili (es: 1° maggio, 25 dicembre)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	Domenica, se trattata/prevista come giorno di riposo dal CCNL</a:t>
            </a:r>
          </a:p>
        </p:txBody>
      </p:sp>
    </p:spTree>
    <p:extLst>
      <p:ext uri="{BB962C8B-B14F-4D97-AF65-F5344CB8AC3E}">
        <p14:creationId xmlns:p14="http://schemas.microsoft.com/office/powerpoint/2010/main" val="4244967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688D99-166F-5AE6-1F73-E22C72C0B577}"/>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7EE1CF5E-961E-512D-1ED8-AE26460F0D24}"/>
              </a:ext>
            </a:extLst>
          </p:cNvPr>
          <p:cNvSpPr txBox="1"/>
          <p:nvPr/>
        </p:nvSpPr>
        <p:spPr>
          <a:xfrm>
            <a:off x="257556" y="230576"/>
            <a:ext cx="11676888" cy="5624617"/>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riposo/1</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Giorni festivi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Commento /segue</a:t>
            </a:r>
          </a:p>
          <a:p>
            <a:pPr lvl="0">
              <a:spcAft>
                <a:spcPts val="900"/>
              </a:spcAft>
              <a:buClr>
                <a:srgbClr val="0A0B09"/>
              </a:buClr>
            </a:pPr>
            <a:endPar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Tuttavia, la circolare dice chiaramente anche “come individuati dai CCNL”. Pertanto, contano non solo la normativa, ma anche la qualificazione o le qualificazioni contrattuali previste nel CCNL, sia dirette, sia abilitanti le singole organizzazioni aziendali. Vale a dire che, se le festività legali sono sempre incluse, il CCNL può ampliare, specificare, differenziare.</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In conclusione:</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	le festività civili/nazionali ex lege sono incluse se lavorate, la relativa maggiorazione rientra nell’agevolazione;</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	eventuali ulteriori giornate festive rilevano se previste dal CCNL;</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	la domenica non è automaticamente “festiva”: rileva secondo la qualificazione contrattuale.</a:t>
            </a:r>
          </a:p>
        </p:txBody>
      </p:sp>
    </p:spTree>
    <p:extLst>
      <p:ext uri="{BB962C8B-B14F-4D97-AF65-F5344CB8AC3E}">
        <p14:creationId xmlns:p14="http://schemas.microsoft.com/office/powerpoint/2010/main" val="4057056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98930-924F-E3BC-B5FA-83AA7A871165}"/>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2CD2A97E-4081-C468-D86E-6D1A159AD8FF}"/>
              </a:ext>
            </a:extLst>
          </p:cNvPr>
          <p:cNvSpPr txBox="1"/>
          <p:nvPr/>
        </p:nvSpPr>
        <p:spPr>
          <a:xfrm>
            <a:off x="146304" y="0"/>
            <a:ext cx="11733276" cy="6855723"/>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riposo/2 </a:t>
            </a: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giorno di riposo</a:t>
            </a:r>
            <a:endPar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16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È necessario rifarsi esclusivamente alla definizione di “riposo settimanale” prevista dal CCNL applicato, oppure la norma consente una lettura più ampia legata all’organizzazione/turnazione aziendale (es. giorno di riposo effettivamente fruito)?</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L’azienda istante adotta, sia per i lavoratori giornalieri che per i turnisti, orari di lavoro distribuiti su 5 giorni a settimana, pertanto, non ritiene che possa essere considerata giorno di riposo anche la sesta giornata (ad esempio, per i giornalieri che lavorano dal lunedì al venerdì, il sabato viene considerata giornata lavorativa a zero ore), mentre ritiene pacifico che la settima giornata costituisca giorno di riposo settimanale ai sensi del </a:t>
            </a:r>
            <a:r>
              <a:rPr lang="it-IT" sz="2000" b="1" dirty="0" err="1">
                <a:solidFill>
                  <a:srgbClr val="002060"/>
                </a:solidFill>
                <a:effectLst/>
                <a:latin typeface="Aptos" panose="020B0004020202020204" pitchFamily="34" charset="0"/>
                <a:ea typeface="Aptos" panose="020B0004020202020204" pitchFamily="34" charset="0"/>
                <a:cs typeface="Aptos" panose="020B0004020202020204" pitchFamily="34" charset="0"/>
              </a:rPr>
              <a:t>D.Lgs.</a:t>
            </a: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n. 66/2003. Secondo tale interpretazione, per il lavoro straordinario quindi:</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dovrebbero essere considerate le maggiorazioni per il lavoro svolto esclusivamente </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i) nelle festività </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ii) nelle ore notturne e </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iii) di domenica (o giorno equivalente)</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a:t>
            </a: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mentre dovrebbe essere escluso il lavoro (diurno) svolto nei primi sei giorni della settimana (sempre per gli orari settimanali distribuiti su cinque giornate)</a:t>
            </a:r>
          </a:p>
        </p:txBody>
      </p:sp>
    </p:spTree>
    <p:extLst>
      <p:ext uri="{BB962C8B-B14F-4D97-AF65-F5344CB8AC3E}">
        <p14:creationId xmlns:p14="http://schemas.microsoft.com/office/powerpoint/2010/main" val="3562619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294B4-E933-8ECC-57AB-CCE99ECAB987}"/>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E8E09C2A-646D-44E2-3E85-87D04F1A1649}"/>
              </a:ext>
            </a:extLst>
          </p:cNvPr>
          <p:cNvSpPr txBox="1"/>
          <p:nvPr/>
        </p:nvSpPr>
        <p:spPr>
          <a:xfrm>
            <a:off x="257556" y="312872"/>
            <a:ext cx="11676888" cy="6170920"/>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riposo/2</a:t>
            </a:r>
          </a:p>
          <a:p>
            <a:pPr marL="342900" lvl="0" indent="-342900">
              <a:spcAft>
                <a:spcPts val="900"/>
              </a:spcAft>
              <a:buClr>
                <a:srgbClr val="0A0B09"/>
              </a:buClr>
              <a:buFont typeface="Arial" panose="020B0604020202020204" pitchFamily="34" charset="0"/>
              <a:buChar cha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Giorno di riposo</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Come noto, il </a:t>
            </a:r>
            <a:r>
              <a:rPr lang="it-IT" sz="1600" dirty="0" err="1">
                <a:solidFill>
                  <a:srgbClr val="002060"/>
                </a:solidFill>
                <a:effectLst/>
                <a:latin typeface="Aptos" panose="020B0004020202020204" pitchFamily="34" charset="0"/>
                <a:ea typeface="Aptos" panose="020B0004020202020204" pitchFamily="34" charset="0"/>
                <a:cs typeface="Aptos" panose="020B0004020202020204" pitchFamily="34" charset="0"/>
              </a:rPr>
              <a:t>D.Lgs.</a:t>
            </a: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66/2003 prevede:</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almeno 24 ore consecutive di riposo ogni 7 giorni</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normalmente coincidenti con la domenica</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ma con possibilità di diversa collocazione per esigenze organizzative</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Il CCNL può individuare il giorno di riposo settimanale in modo specifico (es. sabato, turnazioni cicliche, ecc.).</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L’indicazione decisiva proviene dalla Circolare 2/E. Qui la spiegazione della Circolare 2/E è ancora più chiara: vale la definizione del CCNL, in quanto specifica e concreta, rispetto a quella astratta (purché non in contrasto) del </a:t>
            </a:r>
            <a:r>
              <a:rPr lang="it-IT" sz="1600" dirty="0" err="1">
                <a:solidFill>
                  <a:srgbClr val="002060"/>
                </a:solidFill>
                <a:effectLst/>
                <a:latin typeface="Aptos" panose="020B0004020202020204" pitchFamily="34" charset="0"/>
                <a:ea typeface="Aptos" panose="020B0004020202020204" pitchFamily="34" charset="0"/>
                <a:cs typeface="Aptos" panose="020B0004020202020204" pitchFamily="34" charset="0"/>
              </a:rPr>
              <a:t>D.Lgs.</a:t>
            </a: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66/2003. </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Dunque, conta il giorno di riposo, anche variabile, individuato nel ciclo di lavoro dal CCNL o dalle aziende secondo le opzioni del CCNL. Se rileva il riposo effettivo nella turnazione nell’organizzazione, allora il “riposo settimanale” è quello individuato dal CCNL, a prescindere dalla coincidenza con la domenica, dunque, ai fini dell’imposta sostitutiva del 15%, rileva esclusivamente il riposo settimanale come individuato dal CCNL applicato. Non deve essere necessariamente la domenica, ma non è sufficiente la mera organizzazione aziendale di fatto, indipendente da qualsiasi previsione del CCNL.  Si ritiene sia necessario che il giorno possa essere qualificato come “riposo settimanale” secondo il contratto collettivo. In conclusione, La singola organizzazione aziendale rileva solo se usufruisce di un’opzione organizzativa riconducibile al CCNL.</a:t>
            </a:r>
          </a:p>
          <a:p>
            <a:pPr lvl="0">
              <a:spcAft>
                <a:spcPts val="900"/>
              </a:spcAft>
              <a:buClr>
                <a:srgbClr val="0A0B09"/>
              </a:buClr>
            </a:pP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4289725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8F80FE-09E6-17FB-995A-EC374EC9DDF2}"/>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5A9F34A7-9439-1F51-759D-25D44768D1B9}"/>
              </a:ext>
            </a:extLst>
          </p:cNvPr>
          <p:cNvSpPr txBox="1"/>
          <p:nvPr/>
        </p:nvSpPr>
        <p:spPr>
          <a:xfrm>
            <a:off x="257556" y="312872"/>
            <a:ext cx="11676888" cy="5978560"/>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riposo/2</a:t>
            </a:r>
          </a:p>
          <a:p>
            <a:pPr marL="342900" lvl="0" indent="-342900">
              <a:spcAft>
                <a:spcPts val="900"/>
              </a:spcAft>
              <a:buClr>
                <a:srgbClr val="0A0B09"/>
              </a:buClr>
              <a:buFont typeface="Arial" panose="020B0604020202020204" pitchFamily="34" charset="0"/>
              <a:buChar cha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Giorno di riposo</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Commento/ segue</a:t>
            </a:r>
          </a:p>
          <a:p>
            <a:pPr lvl="0">
              <a:spcAft>
                <a:spcPts val="900"/>
              </a:spcAft>
              <a:buClr>
                <a:srgbClr val="0A0B09"/>
              </a:buClr>
            </a:pPr>
            <a:endPar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L’azienda istante adotta, sia per i lavoratori giornalieri che per i turnisti, orari di lavoro distribuiti su 5 giorni a settimana, pertanto, non ritiene che possa essere considerato giorno di riposo anche la sesta giornata (ad esempio, per i giornalieri che lavorano dal lunedì al venerdì, il sabato viene considerata giornata lavorativa a zero ore), mentre ritiene pacifico che la settima giornata costituisca giorno di riposo settimanale ai sensi del </a:t>
            </a:r>
            <a:r>
              <a:rPr lang="it-IT" sz="1600" dirty="0" err="1">
                <a:solidFill>
                  <a:srgbClr val="002060"/>
                </a:solidFill>
                <a:effectLst/>
                <a:latin typeface="Aptos" panose="020B0004020202020204" pitchFamily="34" charset="0"/>
                <a:ea typeface="Aptos" panose="020B0004020202020204" pitchFamily="34" charset="0"/>
                <a:cs typeface="Aptos" panose="020B0004020202020204" pitchFamily="34" charset="0"/>
              </a:rPr>
              <a:t>D.Lgs.</a:t>
            </a: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n. 66/2003.</a:t>
            </a:r>
          </a:p>
          <a:p>
            <a:pPr lvl="0">
              <a:spcAft>
                <a:spcPts val="900"/>
              </a:spcAft>
              <a:buClr>
                <a:srgbClr val="0A0B09"/>
              </a:buClr>
            </a:pPr>
            <a:endPar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Si conferma che l’interpretazione è corretta e, rebus sic </a:t>
            </a:r>
            <a:r>
              <a:rPr lang="it-IT" sz="1600" dirty="0" err="1">
                <a:solidFill>
                  <a:srgbClr val="002060"/>
                </a:solidFill>
                <a:effectLst/>
                <a:latin typeface="Aptos" panose="020B0004020202020204" pitchFamily="34" charset="0"/>
                <a:ea typeface="Aptos" panose="020B0004020202020204" pitchFamily="34" charset="0"/>
                <a:cs typeface="Aptos" panose="020B0004020202020204" pitchFamily="34" charset="0"/>
              </a:rPr>
              <a:t>stantibus</a:t>
            </a: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per il lavoro straordinario; quindi, dovrebbero essere considerate le maggiorazioni per il lavoro svolto esclusivamente </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i) nelle festività, </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ii) nelle ore notturne e </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iii) di domenica (o giorno equivalente)</a:t>
            </a:r>
          </a:p>
          <a:p>
            <a:pPr lvl="0">
              <a:spcAft>
                <a:spcPts val="900"/>
              </a:spcAft>
              <a:buClr>
                <a:srgbClr val="0A0B09"/>
              </a:buClr>
            </a:pPr>
            <a:endPar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Parimenti è corretta l’esclusione del lavoro straordinario – diurno - svolto nelle prime 6 giornate della settimana, sempre per gli orari settimanali distribuiti su 5 giornate. </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15941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3E62B-0806-3335-EB9F-CD55F4647D5D}"/>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F6B6BF71-13E0-24F7-3A79-A1EF0154C2B5}"/>
              </a:ext>
            </a:extLst>
          </p:cNvPr>
          <p:cNvSpPr txBox="1"/>
          <p:nvPr/>
        </p:nvSpPr>
        <p:spPr>
          <a:xfrm>
            <a:off x="109728" y="0"/>
            <a:ext cx="11733276" cy="6940361"/>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riposo/3</a:t>
            </a:r>
          </a:p>
          <a:p>
            <a:pPr lvl="0" algn="ctr">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Sabato riposo settimanale e straordinario </a:t>
            </a:r>
            <a:endPar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5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Quando il sabato è considerato riposo settimanale nell’organizzazione aziendale, lo straordinario svolto in tale giornata rientra tra le maggiorazioni che possono beneficiare della sostitutiva?</a:t>
            </a:r>
          </a:p>
          <a:p>
            <a:pPr lvl="0">
              <a:spcAft>
                <a:spcPts val="900"/>
              </a:spcAft>
              <a:buClr>
                <a:srgbClr val="0A0B09"/>
              </a:buClr>
            </a:pPr>
            <a:endParaRPr lang="it-IT" sz="5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Qualora il sabato sia considerato riposo settimanale nell’organizzazione aziendale, se lo straordinario svolto in tale giornata beneficia dell’agevolazione fiscale.</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Abbiamo visto che la Circolare distingue chiaramente: sono agevolabili</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maggiorazioni per lavoro notturno</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maggiorazioni per lavoro festivo</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maggiorazioni per lavoro nei giorni di riposo settimanale (individuati dai CCNL)</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Sono invece escluse:</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	le somme per lavoro straordinario, eccetto che festivo o notturno  </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Dunque, la distinzione fondamentale è che se il sabato è:</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a) Formalmente riposo settimanale secondo CCNL, La maggiorazione per lavoro svolto in quel giorno è maggiorazione per lavoro nel giorno di riposo settimanale → agevolazione</a:t>
            </a:r>
          </a:p>
          <a:p>
            <a:pPr lvl="0">
              <a:spcAft>
                <a:spcPts val="900"/>
              </a:spcAft>
              <a:buClr>
                <a:srgbClr val="0A0B09"/>
              </a:buClr>
            </a:pPr>
            <a:r>
              <a:rPr lang="it-IT" sz="1600" dirty="0">
                <a:solidFill>
                  <a:srgbClr val="002060"/>
                </a:solidFill>
                <a:effectLst/>
                <a:latin typeface="Aptos" panose="020B0004020202020204" pitchFamily="34" charset="0"/>
                <a:ea typeface="Aptos" panose="020B0004020202020204" pitchFamily="34" charset="0"/>
                <a:cs typeface="Aptos" panose="020B0004020202020204" pitchFamily="34" charset="0"/>
              </a:rPr>
              <a:t>b) Se non è formalmente riposo settimanale, ma solo straordinario su giorno ordinario a zero ore → escluso dall’agevolazione.</a:t>
            </a:r>
            <a:endPar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2394441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4997A-C0A9-928A-66EB-468A51EDE8F7}"/>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F3EF9628-E59E-B999-C758-EB7686DBEC7B}"/>
              </a:ext>
            </a:extLst>
          </p:cNvPr>
          <p:cNvSpPr txBox="1"/>
          <p:nvPr/>
        </p:nvSpPr>
        <p:spPr>
          <a:xfrm>
            <a:off x="320040" y="557784"/>
            <a:ext cx="11265408" cy="3624069"/>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riposo/4</a:t>
            </a:r>
          </a:p>
          <a:p>
            <a:pPr lvl="0" algn="ctr">
              <a:spcAft>
                <a:spcPts val="900"/>
              </a:spcAft>
              <a:buClr>
                <a:srgbClr val="0A0B09"/>
              </a:buClr>
            </a:pPr>
            <a:endPar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maggiorazione festiva in azienda che non prevede turni di lavoro festivo</a:t>
            </a:r>
          </a:p>
          <a:p>
            <a:pPr lvl="0">
              <a:spcAft>
                <a:spcPts val="900"/>
              </a:spcAft>
              <a:buClr>
                <a:srgbClr val="0A0B09"/>
              </a:buClr>
            </a:pPr>
            <a:endParaRPr lang="it-IT" sz="16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16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nell’azienda istante non sono previsti turni di lavoro festivo, pertanto, si chiede se la detassazione sia applicabile alla sola maggiorazione delle ore di straordinario, svolte in giornata festiva (straordinario festivo) con esclusione della quota oraria base, considerato che l’attività è effettuata esclusivamente in regime di straordinario. </a:t>
            </a:r>
          </a:p>
        </p:txBody>
      </p:sp>
    </p:spTree>
    <p:extLst>
      <p:ext uri="{BB962C8B-B14F-4D97-AF65-F5344CB8AC3E}">
        <p14:creationId xmlns:p14="http://schemas.microsoft.com/office/powerpoint/2010/main" val="791011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ADC0B-8151-E13A-146B-1D262E87A8D5}"/>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3435CC49-8271-1DFF-B630-B35685361BA2}"/>
              </a:ext>
            </a:extLst>
          </p:cNvPr>
          <p:cNvSpPr txBox="1"/>
          <p:nvPr/>
        </p:nvSpPr>
        <p:spPr>
          <a:xfrm>
            <a:off x="137160" y="128016"/>
            <a:ext cx="11733276" cy="6386364"/>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riposo/4</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maggiorazione festiva in azienda che non prevede turni di lavoro festivo</a:t>
            </a:r>
          </a:p>
          <a:p>
            <a:pPr lvl="0">
              <a:spcAft>
                <a:spcPts val="900"/>
              </a:spcAft>
              <a:buClr>
                <a:srgbClr val="0A0B09"/>
              </a:buClr>
            </a:pPr>
            <a:r>
              <a:rPr lang="it-IT" sz="2000" b="1" dirty="0">
                <a:solidFill>
                  <a:srgbClr val="002060"/>
                </a:solidFill>
                <a:effectLst/>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In ipotesi di svolgimento di ore lavorative in giornata festiva, si tratterebbe di straordinario festivo considerato che l’attività è effettuata esclusivamente in regime di straordinario, e l’azienda chiede se in tal caso la detassazione sia applicabile alla sola maggiorazione delle ore di straordinario, svolte con esclusione della quota oraria base.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Si ritiene di sì. La Circolare 2/E, a pag.13, nell’indicare le esclusioni, cita “le somme corrisposte, a qualsiasi titolo, per lavoro straordinario, eccetto che festivo o notturno”, che va inteso come “eccetto che le somme corrisposte per lavoro straordinario festivo o notturno” (e in turno), le quali, a contrario, sono ammesse.</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Anche se non sono previsti turni festivi, vale l’interpretazione nel senso della detassabilità della maggiorazione per festivo straordinario. L’emolumento è integralmente agevolabile in quanto festivo (come lo sarebbe in quanto notturno), interpretazione perfettamente coerente con la volontà del legislatore e la lettera della Circ. 2/E. Senz’altro sempre esclusa la quota base riferibile al lavoro ordinario.</a:t>
            </a:r>
          </a:p>
          <a:p>
            <a:pPr lvl="0">
              <a:spcAft>
                <a:spcPts val="900"/>
              </a:spcAft>
              <a:buClr>
                <a:srgbClr val="0A0B09"/>
              </a:buCl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In conclusione, fattispecie</a:t>
            </a:r>
          </a:p>
          <a:p>
            <a:pPr marL="342900" lvl="0" indent="-342900">
              <a:spcAft>
                <a:spcPts val="900"/>
              </a:spcAft>
              <a:buClr>
                <a:srgbClr val="0A0B09"/>
              </a:buClr>
              <a:buFont typeface="Arial" panose="020B0604020202020204" pitchFamily="34" charset="0"/>
              <a:buChar cha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Straordinario non festivo e non notturno 	Non agevolabile </a:t>
            </a:r>
          </a:p>
          <a:p>
            <a:pPr marL="342900" lvl="0" indent="-342900">
              <a:spcAft>
                <a:spcPts val="900"/>
              </a:spcAft>
              <a:buClr>
                <a:srgbClr val="0A0B09"/>
              </a:buClr>
              <a:buFont typeface="Arial" panose="020B0604020202020204" pitchFamily="34" charset="0"/>
              <a:buChar cha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Straordinario festivo = ordinario festivo 	Integralmente agevolabile in quanto festivo </a:t>
            </a:r>
          </a:p>
          <a:p>
            <a:pPr marL="342900" lvl="0" indent="-342900">
              <a:spcAft>
                <a:spcPts val="900"/>
              </a:spcAft>
              <a:buClr>
                <a:srgbClr val="0A0B09"/>
              </a:buClr>
              <a:buFont typeface="Arial" panose="020B0604020202020204" pitchFamily="34" charset="0"/>
              <a:buChar char="•"/>
            </a:pPr>
            <a:r>
              <a:rPr lang="it-IT" dirty="0">
                <a:solidFill>
                  <a:srgbClr val="002060"/>
                </a:solidFill>
                <a:effectLst/>
                <a:latin typeface="Aptos" panose="020B0004020202020204" pitchFamily="34" charset="0"/>
                <a:ea typeface="Aptos" panose="020B0004020202020204" pitchFamily="34" charset="0"/>
                <a:cs typeface="Aptos" panose="020B0004020202020204" pitchFamily="34" charset="0"/>
              </a:rPr>
              <a:t>Straordinario notturno = ordinario notturno 	Integralmente agevolabile in quanto notturno </a:t>
            </a:r>
          </a:p>
        </p:txBody>
      </p:sp>
    </p:spTree>
    <p:extLst>
      <p:ext uri="{BB962C8B-B14F-4D97-AF65-F5344CB8AC3E}">
        <p14:creationId xmlns:p14="http://schemas.microsoft.com/office/powerpoint/2010/main" val="1083919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FBAC76-A0F2-9551-139E-D9607FB31C6B}"/>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6BE1BE92-2668-E263-04EF-03900FF9BDAE}"/>
              </a:ext>
            </a:extLst>
          </p:cNvPr>
          <p:cNvSpPr txBox="1"/>
          <p:nvPr/>
        </p:nvSpPr>
        <p:spPr>
          <a:xfrm>
            <a:off x="347472" y="512064"/>
            <a:ext cx="11265408" cy="4601260"/>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Notturno/1</a:t>
            </a:r>
          </a:p>
          <a:p>
            <a:pPr lvl="0" algn="ctr">
              <a:spcAft>
                <a:spcPts val="900"/>
              </a:spcAft>
              <a:buClr>
                <a:srgbClr val="0A0B09"/>
              </a:buClr>
            </a:pPr>
            <a:endPar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maggiorazione notturna</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 </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l’azienda chiede se l’agevolazione</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debba essere limitata esclusivamente alla maggiorazione riferita alle ore     lavorate nell’ambito dell’orario ordinario notturno, </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oppure se possano essere incluse anche le maggiorazioni applicate alle ore eccedenti l’orario normale di lavoro, vale a dire lo straordinario notturno, con esclusione della quota oraria base</a:t>
            </a:r>
          </a:p>
        </p:txBody>
      </p:sp>
    </p:spTree>
    <p:extLst>
      <p:ext uri="{BB962C8B-B14F-4D97-AF65-F5344CB8AC3E}">
        <p14:creationId xmlns:p14="http://schemas.microsoft.com/office/powerpoint/2010/main" val="3317135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67CD4-7BA1-B563-44CC-474262446B8D}"/>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E3B0B36C-DCDA-4EEF-5D85-92C1D0762621}"/>
              </a:ext>
            </a:extLst>
          </p:cNvPr>
          <p:cNvSpPr txBox="1"/>
          <p:nvPr/>
        </p:nvSpPr>
        <p:spPr>
          <a:xfrm>
            <a:off x="310896" y="173736"/>
            <a:ext cx="11265408" cy="6501780"/>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Notturno/1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maggiorazione notturna</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 </a:t>
            </a: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Si richiede se l’agevolazione sia limitata esclusivamente alla maggiorazione per le ore lavorate nell’ambito dell’orario ordinario notturno, oppure alle maggiorazioni per le ore eccedenti l’orario normale di lavoro, vale a dire lo straordinario notturno, con esclusione della quota oraria base.</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Si ritiene pacificamente di sì e anche qui soccorrono le stesse considerazioni già viste per i quesiti precedenti.</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La Circolare 2/E, a pag.13, nell’indicare le esclusioni, cita “le somme corrisposte, a qualsiasi titolo, per lavoro straordinario, eccetto che festivo o notturno”, che va inteso come “eccetto che le somme corrisposte per lavoro straordinario festivo o notturno”, le quali, a contrario, sono ammesse.</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Interpretazione confermata anche dalla analisi della lettera della circolare che parla sempre di importi aggiuntivi, vale a dire laddove usa di volta in volta le espressioni: “non sostitutivi”; “ulteriori rispetto alla base”, “non ordinari”.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È pertanto agevolabile:</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a)	sia la maggiorazione notturna ordinaria</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b)	sia la maggiorazione per straordinario notturno,</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Mentre è sempre esclusa la quota base lavoro ordinario.</a:t>
            </a:r>
          </a:p>
        </p:txBody>
      </p:sp>
    </p:spTree>
    <p:extLst>
      <p:ext uri="{BB962C8B-B14F-4D97-AF65-F5344CB8AC3E}">
        <p14:creationId xmlns:p14="http://schemas.microsoft.com/office/powerpoint/2010/main" val="4060465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10329-2DC3-D422-B13D-24B04A211C23}"/>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D7DC9558-A57C-DAAF-1248-6BDD6ABE6691}"/>
              </a:ext>
            </a:extLst>
          </p:cNvPr>
          <p:cNvSpPr txBox="1"/>
          <p:nvPr/>
        </p:nvSpPr>
        <p:spPr>
          <a:xfrm>
            <a:off x="201168" y="267213"/>
            <a:ext cx="11567160" cy="5893921"/>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La Circolare </a:t>
            </a:r>
            <a:r>
              <a:rPr lang="it-IT" sz="2400" b="1" dirty="0" err="1">
                <a:solidFill>
                  <a:srgbClr val="002060"/>
                </a:solidFill>
                <a:effectLst/>
                <a:latin typeface="Calibri" panose="020F0502020204030204" pitchFamily="34" charset="0"/>
                <a:ea typeface="Aptos" panose="020B0004020202020204" pitchFamily="34" charset="0"/>
                <a:cs typeface="Aptos" panose="020B0004020202020204" pitchFamily="34" charset="0"/>
              </a:rPr>
              <a:t>AdE</a:t>
            </a: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 n.2 /2026</a:t>
            </a:r>
          </a:p>
          <a:p>
            <a:pPr lvl="0" algn="ctr">
              <a:spcAft>
                <a:spcPts val="900"/>
              </a:spcAft>
              <a:buClr>
                <a:srgbClr val="0A0B09"/>
              </a:buClr>
            </a:pPr>
            <a:r>
              <a:rPr lang="it-IT" sz="2400" b="1" dirty="0">
                <a:solidFill>
                  <a:srgbClr val="002060"/>
                </a:solidFill>
                <a:latin typeface="Calibri" panose="020F0502020204030204" pitchFamily="34" charset="0"/>
                <a:ea typeface="Aptos" panose="020B0004020202020204" pitchFamily="34" charset="0"/>
                <a:cs typeface="Aptos" panose="020B0004020202020204" pitchFamily="34" charset="0"/>
              </a:rPr>
              <a:t>perimetro applicativo </a:t>
            </a:r>
            <a:endPar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endParaRPr>
          </a:p>
          <a:p>
            <a:pPr lvl="0" algn="ctr">
              <a:spcAft>
                <a:spcPts val="900"/>
              </a:spcAft>
              <a:buClr>
                <a:srgbClr val="0A0B09"/>
              </a:buClr>
            </a:pPr>
            <a:endParaRPr lang="it-IT" sz="24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Font typeface="+mj-lt"/>
              <a:buAutoNum type="alphaLcParenR"/>
            </a:pP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maggiorazioni e indennità corrisposte dal datore di lavoro in relazione al lavoro notturno, ai sensi dell’articolo 1, comma 2, del decreto legislativo 8 aprile 2003, n. 66, e dei contratti collettivi nazionali di lavoro (CCNL)</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Font typeface="+mj-lt"/>
              <a:buAutoNum type="alphaLcParenR"/>
            </a:pP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maggiorazioni e indennità corrisposte per lavoro svolto nei giorni festivi e di riposo, come individuati dai CCNL; </a:t>
            </a:r>
            <a:r>
              <a:rPr lang="it-IT" sz="2000" u="sng" dirty="0">
                <a:solidFill>
                  <a:srgbClr val="002060"/>
                </a:solidFill>
                <a:effectLst/>
                <a:latin typeface="Calibri" panose="020F0502020204030204" pitchFamily="34" charset="0"/>
                <a:ea typeface="Aptos" panose="020B0004020202020204" pitchFamily="34" charset="0"/>
                <a:cs typeface="Aptos" panose="020B0004020202020204" pitchFamily="34" charset="0"/>
              </a:rPr>
              <a:t>sul punto, stante il tenore letterale della norma, il “riposo settimanale” è quello individuato dai CCNL, a prescindere dalla circostanza per cui lo stesso coincida, o meno, con la domenica</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Font typeface="+mj-lt"/>
              <a:buAutoNum type="alphaLcParenR"/>
            </a:pP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indennità di turno e ulteriori emolumenti connessi al lavoro a turni, previsti dai CCNL; quanto alla nozione di turno, la stessa è rinvenibile nelle previsioni di cui all’articolo 1, </a:t>
            </a:r>
            <a:r>
              <a:rPr lang="it-IT" sz="2000" u="sng" dirty="0">
                <a:solidFill>
                  <a:srgbClr val="002060"/>
                </a:solidFill>
                <a:effectLst/>
                <a:latin typeface="Calibri" panose="020F0502020204030204" pitchFamily="34" charset="0"/>
                <a:ea typeface="Aptos" panose="020B0004020202020204" pitchFamily="34" charset="0"/>
                <a:cs typeface="Aptos" panose="020B0004020202020204" pitchFamily="34" charset="0"/>
              </a:rPr>
              <a:t>comma 2, lettera f), del d.lgs. n. 66 del 2003, nonché nell’ambito di eventuali specifiche regolamentari e organizzative rinvenibili nella contrattazione collettiva nazionale</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just">
              <a:buFont typeface="+mj-lt"/>
              <a:buAutoNum type="alphaLcParenR"/>
            </a:pP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indennità di reperibilità: secondo </a:t>
            </a:r>
            <a:r>
              <a:rPr lang="it-IT" sz="2000" dirty="0" err="1">
                <a:solidFill>
                  <a:srgbClr val="002060"/>
                </a:solidFill>
                <a:effectLst/>
                <a:latin typeface="Calibri" panose="020F0502020204030204" pitchFamily="34" charset="0"/>
                <a:ea typeface="Aptos" panose="020B0004020202020204" pitchFamily="34" charset="0"/>
                <a:cs typeface="Aptos" panose="020B0004020202020204" pitchFamily="34" charset="0"/>
              </a:rPr>
              <a:t>l’AdE</a:t>
            </a: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 si ritiene che rientrino nell’ambito applicativo della disposizione agevolativa</a:t>
            </a:r>
            <a:r>
              <a:rPr lang="it-IT" sz="2000" u="sng" dirty="0">
                <a:solidFill>
                  <a:srgbClr val="002060"/>
                </a:solidFill>
                <a:effectLst/>
                <a:latin typeface="Calibri" panose="020F0502020204030204" pitchFamily="34" charset="0"/>
                <a:ea typeface="Aptos" panose="020B0004020202020204" pitchFamily="34" charset="0"/>
                <a:cs typeface="Aptos" panose="020B0004020202020204" pitchFamily="34" charset="0"/>
              </a:rPr>
              <a:t> le indennità di reperibilità previste dai CCNL in relazione alle tre tipologie di lavoro sopra elencate. (</a:t>
            </a:r>
            <a:r>
              <a:rPr lang="it-IT" sz="2000" dirty="0">
                <a:solidFill>
                  <a:srgbClr val="002060"/>
                </a:solidFill>
                <a:effectLst/>
                <a:latin typeface="Calibri" panose="020F0502020204030204" pitchFamily="34" charset="0"/>
                <a:ea typeface="Aptos" panose="020B0004020202020204" pitchFamily="34" charset="0"/>
                <a:cs typeface="Aptos" panose="020B0004020202020204" pitchFamily="34" charset="0"/>
              </a:rPr>
              <a:t>dunque, ancora: lavoro notturno, festivo, a turni)</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154404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AFDF5-18C6-5B57-6891-4DC2AF8D539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C5FE497A-9C9B-4C9B-8CEE-05DE45F57897}"/>
              </a:ext>
            </a:extLst>
          </p:cNvPr>
          <p:cNvSpPr txBox="1"/>
          <p:nvPr/>
        </p:nvSpPr>
        <p:spPr>
          <a:xfrm>
            <a:off x="347472" y="512064"/>
            <a:ext cx="11265408" cy="4370427"/>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Notturno/2</a:t>
            </a:r>
          </a:p>
          <a:p>
            <a:pPr lvl="0" algn="ctr">
              <a:spcAft>
                <a:spcPts val="900"/>
              </a:spcAft>
              <a:buClr>
                <a:srgbClr val="0A0B09"/>
              </a:buClr>
            </a:pPr>
            <a:endPar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differenza tra orario notturno in CCNL e orario notturno in AIA</a:t>
            </a:r>
          </a:p>
          <a:p>
            <a:pPr lvl="0">
              <a:spcAft>
                <a:spcPts val="900"/>
              </a:spcAft>
              <a:buClr>
                <a:srgbClr val="0A0B09"/>
              </a:buClr>
            </a:pPr>
            <a:endPar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L’azienda istante segnala che il notturno da CCNL, ai fini retributivi, decorre dalle 12 ore successive all’inizio del turno del mattino per ciascun gruppo lavorativo, mentre il notturno in azienda da AIA del 1994, decorre dalle 20:00 alle 8:00. Si richiede, ai fini dell’applicazione della tassazione agevolata sulle maggiorazioni per lavoro notturno quale fascia oraria prendere in considerazione. </a:t>
            </a:r>
          </a:p>
        </p:txBody>
      </p:sp>
    </p:spTree>
    <p:extLst>
      <p:ext uri="{BB962C8B-B14F-4D97-AF65-F5344CB8AC3E}">
        <p14:creationId xmlns:p14="http://schemas.microsoft.com/office/powerpoint/2010/main" val="2852788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0438CE-8AF0-A8E4-CBFB-16200FE50052}"/>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F13B8C1B-C474-65CE-FCCA-D0929750CAB6}"/>
              </a:ext>
            </a:extLst>
          </p:cNvPr>
          <p:cNvSpPr txBox="1"/>
          <p:nvPr/>
        </p:nvSpPr>
        <p:spPr>
          <a:xfrm>
            <a:off x="283464" y="48444"/>
            <a:ext cx="11265408" cy="6809556"/>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Notturno/2</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differenza tra orario notturno in CCNL e orario notturno in AIA</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il principio basilare è che, ai fini dell’agevolazione fiscale dovrebbe rilevare la fascia oraria cui il CCNL o la disciplina collettiva applicabile collega la corresponsione della maggiorazione notturna.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Pertanto, qualora l’AIA aziendale operi nell’ambito di una delega o di uno spazio regolativo consentito dal CCNL, si ritiene utilizzabile la fascia 20:00-8:00.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Diversamente, ove l’AIA introduca autonomamente una nozione ampliata di notturno chiaramente non prevista né consentita dal CCNL, l’agevolazione dovrebbe limitarsi alla fascia notturna definita dal CCNL. In ogni caso, nella volontà del legislatore, ma anche da una interpretazione sistematica della Circolare, concordemente con le osservazioni di Confindustria, si ritiene appunto che il CCNL sia richiamato come la fonte che istituisce e regola un istituto, ma non ne definisce il quantum. </a:t>
            </a:r>
          </a:p>
          <a:p>
            <a:pPr lvl="0">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Parimenti è il numero delle ore che rileva, ma non la loro decorrenza e collocazione nell’arco della giornata, in altre parole: è rilevante che, in una organizzazione aziendale con decorrenze differenti rispetto al CCNL, le ore di lavoro notturno non risultino per questo motivo in numero superiore, viceversa potendosi ritenere irrilevante se sono nello stesso numero, non essendoci alcuna penalizzazione per l’Erario (e trovando sempre la fonte che fonda e legittima l’istituto ai fini agevolativi fiscali nel CCNL). A rinforzo di tale interpretazione, bisogna sempre ricordare che, in caso di contrasto, anche in un aspetto come la decorrenza di un certo orario, tra CCNL e AIA, non può essere erroneo rifarsi alle definizioni di legge per inquadrare l’istituto nei suoi aspetti essenziali e superare la discrepanza.</a:t>
            </a:r>
          </a:p>
        </p:txBody>
      </p:sp>
    </p:spTree>
    <p:extLst>
      <p:ext uri="{BB962C8B-B14F-4D97-AF65-F5344CB8AC3E}">
        <p14:creationId xmlns:p14="http://schemas.microsoft.com/office/powerpoint/2010/main" val="315160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3A723-B2C7-0BD8-CC80-862B75C70A1A}"/>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B10193F9-D3D6-0BA0-FD6A-5EDCBB877959}"/>
              </a:ext>
            </a:extLst>
          </p:cNvPr>
          <p:cNvSpPr txBox="1"/>
          <p:nvPr/>
        </p:nvSpPr>
        <p:spPr>
          <a:xfrm>
            <a:off x="329184" y="75018"/>
            <a:ext cx="11265408" cy="6417141"/>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turno/1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Indennità di turno e indennità di mansione</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per indennità di turno deve essere considerata anche quella che i vari CCNL riconoscono a titolo di indennità di mansione, seppur quantificata in percentuale sulla retribuzione in funzione del diverso orario di lavoro osservato rispetto ai lavoratori giornalieri oppure tale indennità di mansione va esclusa, in quanto rientrante tra gli emolumenti retributivi ordinari e fissi? L’indennità di mansione, riconosciuta dai CCNL, quantificata in percentuale sulla retribuzione in funzione del diverso orario di lavoro osservato rispetto ai lavoratori giornalieri è agevolabile? </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Lavoro in turno diurno feriale</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Si chiede se come maggiorazione per lavoro in turno agevolabile si intenda solo la maggiorazione per lavoro in turno </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	in giorno festivo</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ii)	in giorno di riposo </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iii)	nelle ore notturne</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o vi rientrino anche le maggiorazioni riconosciute per il lavoro diurno feriale, seppure in turno.</a:t>
            </a:r>
          </a:p>
        </p:txBody>
      </p:sp>
    </p:spTree>
    <p:extLst>
      <p:ext uri="{BB962C8B-B14F-4D97-AF65-F5344CB8AC3E}">
        <p14:creationId xmlns:p14="http://schemas.microsoft.com/office/powerpoint/2010/main" val="705648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32DA4-D44C-EE13-D03D-F6F844CE646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D8F97C77-21E5-38C0-627D-9FBA3672DCC0}"/>
              </a:ext>
            </a:extLst>
          </p:cNvPr>
          <p:cNvSpPr txBox="1"/>
          <p:nvPr/>
        </p:nvSpPr>
        <p:spPr>
          <a:xfrm>
            <a:off x="353568" y="112452"/>
            <a:ext cx="11484864" cy="6563335"/>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turno/1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indennità di mansione per diverso orario</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a:t>
            </a: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Soccorre anche qui l’interpretazione di Confindustria, che ricorda che:</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i) sono soggette ad imposta sostitutiva le “indennità di turno e ulteriori emolumenti connessi al lavoro a turni, previsti dai CCNL”</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ii) l’estensione interpretativa deve applicarsi anche allo (eventuale) straordinario reso durante un “turno”. Ciò per una ragione di coerenza sistematica, in quanto le indennità cui si riferisce il comma 10 sono ricollegate espressamente a tutte e tre le tipologie.</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iii) dalla Circolare risulta confermata l’assenza di ogni volontà di penalizzare le categorie di lavoratori non turnisti che prestano il loro lavoro giornaliero normale nel periodo notturno; a contrario, da una parte il problema della penalizzazione non si pone nemmeno per i turnisti, d’altra parte, tale interpretazione di favore estensiva non vale per il diurno.</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Naturalmente occorre distinguere casi specifici in cui il CCNL non preveda indennità di turno né rinvii alla contrattazione aziendale. È dunque utile distinguere tra:</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 indennità di turno solo aziendale: tendenzialmente esclusa;</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 maggiorazione/indennità per straordinario in turno: agevolabile solo se riconducibile a voce prevista/abilitata dal CCNL o a emolumento connesso al lavoro a turni previsto/abilitato dal CCNL.</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Dunque, per quanto riguarda la cd. “indennità di mansione”, che è normalmente legata agli orari diversi, il principio discriminante risiede non nel nome ma nella natura economico-retributiva: non si ritiene agevolabile una indennità che sia fissa, strutturale, legata esclusivamente alla mansione, mentre è agevolabile una indennità che, a prescindere dal nome, sia legata a condizioni specifiche, quali notte/festivo-riposo - e che sia variabile.</a:t>
            </a:r>
          </a:p>
        </p:txBody>
      </p:sp>
    </p:spTree>
    <p:extLst>
      <p:ext uri="{BB962C8B-B14F-4D97-AF65-F5344CB8AC3E}">
        <p14:creationId xmlns:p14="http://schemas.microsoft.com/office/powerpoint/2010/main" val="1781485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19C51-38DC-FABE-BDDC-1174FD2C7EDC}"/>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783575BF-D0B3-4B26-99F5-8CCF9628046D}"/>
              </a:ext>
            </a:extLst>
          </p:cNvPr>
          <p:cNvSpPr txBox="1"/>
          <p:nvPr/>
        </p:nvSpPr>
        <p:spPr>
          <a:xfrm>
            <a:off x="353568" y="112452"/>
            <a:ext cx="11484864" cy="6424836"/>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turno/1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Lavoro in turno diurno feriale</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Per quanto riguarda il turno diurno (e) feriale, una interpretazione restrittiva propende per la risposta negativa, in quanto, in base alla volontà del legislatore e all’interpretazione della Circolare, che in alcuni casi omette di citare il lavoro in turno accanto al lavoro notturno e al lavoro festivo/riposo – come nel riferimento allo straordinario -  riterrebbe che, ai fini dell’agevolazione, non basterebbe che siano semplici ore di lavoro ordinario in turno, ma dovrebbero essere ore di lavoro in turno solo:</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i)	notturno</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ii)	in giorno festivo/ di riposo</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Tuttavia, questa interpretazione restrittiva sembra da rigettare. La norma e la circolare parlano di “indennità di turno e ulteriori emolumenti connessi al lavoro a turni, previsti dai CCNL”, senza assolutamente limitarli necessariamente al turno notturno/festivo. La sintesi dell’Agenzia conferma l’agevolazione per notturno, festivo e turni; e specifica anche la reperibilità collegata alle medesime fattispecie. Soccorre anche qui l’osservazione di Confindustria per la quale, relativamente al fatto che l’Agenzia delle Entrate abbia fatto riferimento espresso solo al lavoro straordinario “festivo” e “notturno”. </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Nonostante questa omissione, come osservato da Confindustria nella Nota del 16 marzo 2026, pag. 18, si ritiene che “l’estensione interpretativa debba applicarsi anche allo (eventuale) straordinario reso durante un “turno”. Ciò per una ragione di coerenza sistematica, in quanto le indennità cui si riferisce il comma 10 sono ricollegate espressamente a tutte e tre le tipologie di lavoro. Inoltre, anche la lettera della norma consente di giungere a tale interpretazione, posto che sono soggette ad imposta sostitutiva le “indennità di turno e ulteriori emolumenti connessi al lavoro a turni, previsti dai CCNL”.</a:t>
            </a:r>
          </a:p>
          <a:p>
            <a:pPr lvl="0">
              <a:spcAft>
                <a:spcPts val="900"/>
              </a:spcAft>
              <a:buClr>
                <a:srgbClr val="0A0B09"/>
              </a:buClr>
            </a:pPr>
            <a:r>
              <a:rPr lang="it-IT" sz="1400" dirty="0">
                <a:solidFill>
                  <a:srgbClr val="002060"/>
                </a:solidFill>
                <a:latin typeface="Aptos" panose="020B0004020202020204" pitchFamily="34" charset="0"/>
                <a:ea typeface="Aptos" panose="020B0004020202020204" pitchFamily="34" charset="0"/>
                <a:cs typeface="Aptos" panose="020B0004020202020204" pitchFamily="34" charset="0"/>
              </a:rPr>
              <a:t>Pertanto, concludere che il turno diurno feriale sia escluso è una interpretazione troppo restrittiva. Il criterio corretto dovrebbe essere che una interpretazione sistematica consente di ritenere agevolabile l’indennità di turno – anche diurno feriale- se è un emolumento aggiuntivo, previsto dal CCNL, espressamente collegato al turno e non sostitutivo della retribuzione ordinaria.</a:t>
            </a:r>
          </a:p>
        </p:txBody>
      </p:sp>
    </p:spTree>
    <p:extLst>
      <p:ext uri="{BB962C8B-B14F-4D97-AF65-F5344CB8AC3E}">
        <p14:creationId xmlns:p14="http://schemas.microsoft.com/office/powerpoint/2010/main" val="3897640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D22727-7160-C9DF-783F-B188759F2E92}"/>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BFFDA454-89B6-2CA2-C9A1-79A3D1AB4211}"/>
              </a:ext>
            </a:extLst>
          </p:cNvPr>
          <p:cNvSpPr txBox="1"/>
          <p:nvPr/>
        </p:nvSpPr>
        <p:spPr>
          <a:xfrm>
            <a:off x="329184" y="175602"/>
            <a:ext cx="11265408" cy="4885953"/>
          </a:xfrm>
          <a:prstGeom prst="rect">
            <a:avLst/>
          </a:prstGeom>
          <a:noFill/>
        </p:spPr>
        <p:txBody>
          <a:bodyPr wrap="square">
            <a:spAutoFit/>
          </a:bodyPr>
          <a:lstStyle/>
          <a:p>
            <a:pPr lvl="0" algn="ctr">
              <a:spcAft>
                <a:spcPts val="900"/>
              </a:spcAft>
              <a:buClr>
                <a:srgbClr val="0A0B09"/>
              </a:buClr>
            </a:pPr>
            <a:endPar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Indennità di reperibilità su 6 giorni comprensivi del festivo </a:t>
            </a:r>
          </a:p>
          <a:p>
            <a:pPr marL="342900" lvl="0" indent="-342900">
              <a:spcAft>
                <a:spcPts val="900"/>
              </a:spcAft>
              <a:buClr>
                <a:srgbClr val="0A0B09"/>
              </a:buClr>
              <a:buFont typeface="Arial" panose="020B0604020202020204" pitchFamily="34" charset="0"/>
              <a:buChar char="•"/>
            </a:pPr>
            <a:endPar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l’indennità di reperibilità è riconosciuta su 6 giorni consecutivi comprensivi del giorno festivo, come previsto dal CCNL Metalmeccanica Industria</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l’azienda istante chiede se, in considerazione dell’inclusione del giorno festivo nel periodo di reperibilità, l’intero importo dell’indennità possa essere assoggettato a detassazione.</a:t>
            </a:r>
          </a:p>
          <a:p>
            <a:pPr lvl="0">
              <a:spcAft>
                <a:spcPts val="900"/>
              </a:spcAft>
              <a:buClr>
                <a:srgbClr val="0A0B09"/>
              </a:buClr>
            </a:pP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302288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C07DD-BC01-B5B1-F605-A477C800C5FD}"/>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4E718F49-8F2D-2A2F-7F24-26B5D092B36D}"/>
              </a:ext>
            </a:extLst>
          </p:cNvPr>
          <p:cNvSpPr txBox="1"/>
          <p:nvPr/>
        </p:nvSpPr>
        <p:spPr>
          <a:xfrm>
            <a:off x="353568" y="112452"/>
            <a:ext cx="11484864" cy="6563335"/>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indennità/1</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Indennità di reperibilità su 6 giorni comprensivi del festivo </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Si ritiene vada data riposta negativa in merito alla possibilità di agevolare l’intero importo della reperibilità settimanale/su 6 giorni, per il solo fatto che vi rientri 1 giorno festivo/di riposo. </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La circolare, infatti, afferma che tale indennità rientra nell’agevolazione se “in relazione” alle tre tipologie, pertanto è detassabile, quella quota di indennità riferibile a:</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c)	notte</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d)	festivo</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e)	riposo</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Mentre si ritiene non detassabile la parte ‘ordinaria’, cioè imputabile ai giorni feriali e fuori da orario notturno.</a:t>
            </a:r>
          </a:p>
          <a:p>
            <a:pPr lvl="0">
              <a:spcAft>
                <a:spcPts val="900"/>
              </a:spcAft>
              <a:buClr>
                <a:srgbClr val="0A0B09"/>
              </a:buClr>
            </a:pPr>
            <a:endParaRPr lang="it-IT" sz="2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Va precisato che l’agevolazione dipende dalla possibilità di collegare l’indennità alle tre fattispecie agevolate e dalla struttura del CCNL. Concludere che sia agevolabile solo la “quota notte/festivo/riposo” è prudenziale, ma non sempre agevole se l’indennità è forfettaria indivisa.</a:t>
            </a:r>
          </a:p>
        </p:txBody>
      </p:sp>
    </p:spTree>
    <p:extLst>
      <p:ext uri="{BB962C8B-B14F-4D97-AF65-F5344CB8AC3E}">
        <p14:creationId xmlns:p14="http://schemas.microsoft.com/office/powerpoint/2010/main" val="2043163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7A3654-21F2-F877-D656-68503A4DA2A6}"/>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9747C61F-7C1D-7E9F-2118-BA4E380A9F75}"/>
              </a:ext>
            </a:extLst>
          </p:cNvPr>
          <p:cNvSpPr txBox="1"/>
          <p:nvPr/>
        </p:nvSpPr>
        <p:spPr>
          <a:xfrm>
            <a:off x="292608" y="125388"/>
            <a:ext cx="11594592" cy="6732612"/>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indennità/2</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Clr>
                <a:srgbClr val="0A0B09"/>
              </a:buClr>
              <a:buFont typeface="Arial" panose="020B0604020202020204" pitchFamily="34" charset="0"/>
              <a:buChar cha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reperibilità lunedì-venerdì in parte notturna e reperibilità sabato domenica e festivi ‘turnisti’ e ‘normalisti’</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L’azienda istante ha implementato la reperibilità così strutturata:</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a)	reperibilità dal lunedì al venerdì --&gt; dalle ore 18.00 alle ore 8.00 del giorno successivo</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b)	reperibilità sabato, domenica e festivi --&gt; dalle ore 8.00 alle ore 8.00 del giorno successivo</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Viene riconosciuta un’indennità forfettaria se la giornata in reperibilità cade in una festività particolare (1° gennaio, Pasqua, Lunedì di Pasqua, 1° maggio, 15 agosto e 25 dicembre).</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Dunque, se l’agevolazione si applica nei limiti degli importi delle indennità di reperibilità previste dal CCNL, secondo l’azienda l’applicazione o meno dell’agevolazione dovrebbe seguire i criteri seguenti: </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a)	Reperibilità dal lunedì al venerdì --&gt; dalle ore 18.00 alle ore 8.00 del giorno successivo:</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a.1. Se effettuata da turnisti: si applica l’imposta sostitutiva </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a.2. Se effettuata da normalisti: si richiede se si applichi l’imposta sostitutiva all’intero importo dell’indennità di reperibilità oppure vada applicata la tassazione ordinaria per le ore non ricadenti nell’orario notturno  </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b)	Reperibilità sabato, domenica e festivi --&gt; dalle ore 8.00 alle ore 8.00 del giorno successivo</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b.1. se effettuata da turnisti: si applica l’imposta sostitutiva</a:t>
            </a:r>
          </a:p>
          <a:p>
            <a:pPr lvl="0" algn="just">
              <a:spcAft>
                <a:spcPts val="900"/>
              </a:spcAft>
              <a:buClr>
                <a:srgbClr val="0A0B09"/>
              </a:buClr>
            </a:pPr>
            <a:r>
              <a:rPr lang="it-IT" sz="1600" b="1" dirty="0">
                <a:solidFill>
                  <a:srgbClr val="002060"/>
                </a:solidFill>
                <a:latin typeface="Aptos" panose="020B0004020202020204" pitchFamily="34" charset="0"/>
                <a:ea typeface="Aptos" panose="020B0004020202020204" pitchFamily="34" charset="0"/>
                <a:cs typeface="Aptos" panose="020B0004020202020204" pitchFamily="34" charset="0"/>
              </a:rPr>
              <a:t>b.2. se effettuata da normalisti: si richiede se si applichi l’imposta sostitutiva all’intero importo dell’indennità di reperibilità oppure vada applicata la tassazione ordinaria per le ore non ricadenti nell’orario notturno e nel giorno festivo con riferimento al sabato </a:t>
            </a: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0773241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F7EFD-16A5-60CD-EB35-7D2E57FBA23C}"/>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7C39A548-C064-C294-280D-941F418B3398}"/>
              </a:ext>
            </a:extLst>
          </p:cNvPr>
          <p:cNvSpPr txBox="1"/>
          <p:nvPr/>
        </p:nvSpPr>
        <p:spPr>
          <a:xfrm>
            <a:off x="353568" y="176460"/>
            <a:ext cx="10856976" cy="3754874"/>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indennità/2</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reperibilità lunedì-venerdì in parte notturna e reperibilità sabato domenica e festivi ‘turnisti’ e ‘normalisti’</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L’azienda istante ha implementato la reperibilità così strutturata:</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a)	reperibilità dal lunedì al venerdì  dalle ore 18.00 alle ore 8.00 del giorno successivo</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b)	reperibilità sabato, domenica e festivi  dalle ore 8.00 alle ore 8.00 del giorno successivo</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 indennità forfettaria se la giornata in reperibilità cade in una festività particolare.</a:t>
            </a:r>
          </a:p>
          <a:p>
            <a:pPr lvl="0">
              <a:spcAft>
                <a:spcPts val="900"/>
              </a:spcAft>
              <a:buClr>
                <a:srgbClr val="0A0B09"/>
              </a:buClr>
            </a:pPr>
            <a:r>
              <a:rPr lang="it-IT" sz="1600" dirty="0">
                <a:solidFill>
                  <a:srgbClr val="002060"/>
                </a:solidFill>
                <a:latin typeface="Aptos" panose="020B0004020202020204" pitchFamily="34" charset="0"/>
                <a:ea typeface="Aptos" panose="020B0004020202020204" pitchFamily="34" charset="0"/>
                <a:cs typeface="Aptos" panose="020B0004020202020204" pitchFamily="34" charset="0"/>
              </a:rPr>
              <a:t>chiede pertanto conferma su: </a:t>
            </a:r>
          </a:p>
        </p:txBody>
      </p:sp>
      <p:graphicFrame>
        <p:nvGraphicFramePr>
          <p:cNvPr id="2" name="Tabella 1">
            <a:extLst>
              <a:ext uri="{FF2B5EF4-FFF2-40B4-BE49-F238E27FC236}">
                <a16:creationId xmlns:a16="http://schemas.microsoft.com/office/drawing/2014/main" id="{EB17C316-8DFC-0DA6-141D-EF727CDF43D1}"/>
              </a:ext>
            </a:extLst>
          </p:cNvPr>
          <p:cNvGraphicFramePr>
            <a:graphicFrameLocks noGrp="1"/>
          </p:cNvGraphicFramePr>
          <p:nvPr>
            <p:extLst>
              <p:ext uri="{D42A27DB-BD31-4B8C-83A1-F6EECF244321}">
                <p14:modId xmlns:p14="http://schemas.microsoft.com/office/powerpoint/2010/main" val="2830597336"/>
              </p:ext>
            </p:extLst>
          </p:nvPr>
        </p:nvGraphicFramePr>
        <p:xfrm>
          <a:off x="353568" y="4086782"/>
          <a:ext cx="10856976" cy="2682240"/>
        </p:xfrm>
        <a:graphic>
          <a:graphicData uri="http://schemas.openxmlformats.org/drawingml/2006/table">
            <a:tbl>
              <a:tblPr firstRow="1" firstCol="1" bandRow="1">
                <a:tableStyleId>{5C22544A-7EE6-4342-B048-85BDC9FD1C3A}</a:tableStyleId>
              </a:tblPr>
              <a:tblGrid>
                <a:gridCol w="5266207">
                  <a:extLst>
                    <a:ext uri="{9D8B030D-6E8A-4147-A177-3AD203B41FA5}">
                      <a16:colId xmlns:a16="http://schemas.microsoft.com/office/drawing/2014/main" val="3270749152"/>
                    </a:ext>
                  </a:extLst>
                </a:gridCol>
                <a:gridCol w="1284716">
                  <a:extLst>
                    <a:ext uri="{9D8B030D-6E8A-4147-A177-3AD203B41FA5}">
                      <a16:colId xmlns:a16="http://schemas.microsoft.com/office/drawing/2014/main" val="540105785"/>
                    </a:ext>
                  </a:extLst>
                </a:gridCol>
                <a:gridCol w="4306053">
                  <a:extLst>
                    <a:ext uri="{9D8B030D-6E8A-4147-A177-3AD203B41FA5}">
                      <a16:colId xmlns:a16="http://schemas.microsoft.com/office/drawing/2014/main" val="3864771450"/>
                    </a:ext>
                  </a:extLst>
                </a:gridCol>
              </a:tblGrid>
              <a:tr h="0">
                <a:tc>
                  <a:txBody>
                    <a:bodyPr/>
                    <a:lstStyle/>
                    <a:p>
                      <a:pPr algn="ctr">
                        <a:buNone/>
                      </a:pPr>
                      <a:r>
                        <a:rPr lang="it-IT" sz="1600" kern="100" dirty="0">
                          <a:effectLst/>
                        </a:rPr>
                        <a:t>Fattispecie</a:t>
                      </a:r>
                      <a:endParaRPr lang="it-IT" sz="16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gridSpan="2">
                  <a:txBody>
                    <a:bodyPr/>
                    <a:lstStyle/>
                    <a:p>
                      <a:pPr algn="ctr">
                        <a:buNone/>
                      </a:pPr>
                      <a:r>
                        <a:rPr lang="it-IT" sz="1600" kern="100">
                          <a:effectLst/>
                        </a:rPr>
                        <a:t>Applicazione imposta sostitutiva</a:t>
                      </a:r>
                      <a:endParaRPr lang="it-IT" sz="16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it-IT"/>
                    </a:p>
                  </a:txBody>
                  <a:tcPr/>
                </a:tc>
                <a:extLst>
                  <a:ext uri="{0D108BD9-81ED-4DB2-BD59-A6C34878D82A}">
                    <a16:rowId xmlns:a16="http://schemas.microsoft.com/office/drawing/2014/main" val="1051938711"/>
                  </a:ext>
                </a:extLst>
              </a:tr>
              <a:tr h="0">
                <a:tc>
                  <a:txBody>
                    <a:bodyPr/>
                    <a:lstStyle/>
                    <a:p>
                      <a:pPr algn="just">
                        <a:buNone/>
                      </a:pPr>
                      <a:r>
                        <a:rPr lang="it-IT" sz="1600" kern="100" dirty="0">
                          <a:effectLst/>
                        </a:rPr>
                        <a:t>reperibilità lunedì-venerdì in parte notturna</a:t>
                      </a:r>
                      <a:endParaRPr lang="it-IT" sz="16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dirty="0">
                          <a:solidFill>
                            <a:srgbClr val="002060"/>
                          </a:solidFill>
                          <a:effectLst/>
                        </a:rPr>
                        <a:t>SI/NO</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a:solidFill>
                            <a:srgbClr val="002060"/>
                          </a:solidFill>
                          <a:effectLst/>
                        </a:rPr>
                        <a:t>su importo</a:t>
                      </a:r>
                      <a:endParaRPr lang="it-IT" sz="1600" b="1" kern="10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705641292"/>
                  </a:ext>
                </a:extLst>
              </a:tr>
              <a:tr h="0">
                <a:tc gridSpan="2">
                  <a:txBody>
                    <a:bodyPr/>
                    <a:lstStyle/>
                    <a:p>
                      <a:pPr marL="342900" lvl="0" indent="-342900" algn="just">
                        <a:buFont typeface="+mj-lt"/>
                        <a:buAutoNum type="alphaLcParenR"/>
                      </a:pPr>
                      <a:r>
                        <a:rPr lang="it-IT" sz="1600" b="1" kern="100" dirty="0">
                          <a:solidFill>
                            <a:schemeClr val="bg1"/>
                          </a:solidFill>
                          <a:effectLst/>
                        </a:rPr>
                        <a:t>Reperibilità dal lunedì al venerdì </a:t>
                      </a:r>
                    </a:p>
                    <a:p>
                      <a:pPr marL="228600" algn="just">
                        <a:buNone/>
                      </a:pPr>
                      <a:r>
                        <a:rPr lang="it-IT" sz="1600" b="1" kern="100" dirty="0">
                          <a:solidFill>
                            <a:schemeClr val="bg1"/>
                          </a:solidFill>
                          <a:effectLst/>
                        </a:rPr>
                        <a:t>--&gt; dalle ore 18.00 alle ore 8.00 del giorno successivo:</a:t>
                      </a:r>
                      <a:endParaRPr lang="it-IT" sz="1600" b="1" kern="100"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it-IT"/>
                    </a:p>
                  </a:txBody>
                  <a:tcPr/>
                </a:tc>
                <a:tc>
                  <a:txBody>
                    <a:bodyPr/>
                    <a:lstStyle/>
                    <a:p>
                      <a:pPr algn="just">
                        <a:buNone/>
                      </a:pPr>
                      <a:r>
                        <a:rPr lang="it-IT" sz="1600" b="1" kern="100" dirty="0">
                          <a:solidFill>
                            <a:srgbClr val="002060"/>
                          </a:solidFill>
                          <a:effectLst/>
                        </a:rPr>
                        <a:t> </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498041754"/>
                  </a:ext>
                </a:extLst>
              </a:tr>
              <a:tr h="0">
                <a:tc>
                  <a:txBody>
                    <a:bodyPr/>
                    <a:lstStyle/>
                    <a:p>
                      <a:pPr algn="just">
                        <a:buNone/>
                      </a:pPr>
                      <a:r>
                        <a:rPr lang="it-IT" sz="1600" kern="100" dirty="0">
                          <a:effectLst/>
                        </a:rPr>
                        <a:t>a.1. Effettuata da turnisti</a:t>
                      </a:r>
                      <a:endParaRPr lang="it-IT" sz="16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dirty="0">
                          <a:solidFill>
                            <a:srgbClr val="002060"/>
                          </a:solidFill>
                          <a:effectLst/>
                        </a:rPr>
                        <a:t>SI</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buNone/>
                      </a:pPr>
                      <a:r>
                        <a:rPr lang="it-IT" sz="1600" b="1" kern="100" dirty="0">
                          <a:solidFill>
                            <a:srgbClr val="002060"/>
                          </a:solidFill>
                          <a:effectLst/>
                        </a:rPr>
                        <a:t>intero</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937370903"/>
                  </a:ext>
                </a:extLst>
              </a:tr>
              <a:tr h="0">
                <a:tc>
                  <a:txBody>
                    <a:bodyPr/>
                    <a:lstStyle/>
                    <a:p>
                      <a:pPr algn="just">
                        <a:buNone/>
                      </a:pPr>
                      <a:r>
                        <a:rPr lang="it-IT" sz="1600" kern="100" dirty="0">
                          <a:effectLst/>
                        </a:rPr>
                        <a:t>a.2. effettuata da normalisti</a:t>
                      </a:r>
                      <a:endParaRPr lang="it-IT" sz="16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dirty="0">
                          <a:solidFill>
                            <a:srgbClr val="002060"/>
                          </a:solidFill>
                          <a:effectLst/>
                        </a:rPr>
                        <a:t>SI</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buNone/>
                      </a:pPr>
                      <a:r>
                        <a:rPr lang="it-IT" sz="1600" b="1" kern="100" dirty="0">
                          <a:solidFill>
                            <a:srgbClr val="002060"/>
                          </a:solidFill>
                          <a:effectLst/>
                        </a:rPr>
                        <a:t>Solo su ore ricadenti in orario notturno?</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834792253"/>
                  </a:ext>
                </a:extLst>
              </a:tr>
              <a:tr h="0">
                <a:tc gridSpan="2">
                  <a:txBody>
                    <a:bodyPr/>
                    <a:lstStyle/>
                    <a:p>
                      <a:pPr marL="342900" lvl="0" indent="-342900">
                        <a:buFont typeface="+mj-lt"/>
                        <a:buAutoNum type="alphaLcParenR"/>
                      </a:pPr>
                      <a:r>
                        <a:rPr lang="it-IT" sz="1600" b="1" kern="100" dirty="0">
                          <a:solidFill>
                            <a:schemeClr val="bg1"/>
                          </a:solidFill>
                          <a:effectLst/>
                        </a:rPr>
                        <a:t>reperibilità sabato, domenica e festivi</a:t>
                      </a:r>
                    </a:p>
                    <a:p>
                      <a:pPr algn="ctr">
                        <a:buNone/>
                      </a:pPr>
                      <a:r>
                        <a:rPr lang="it-IT" sz="1600" b="1" kern="100" dirty="0">
                          <a:solidFill>
                            <a:schemeClr val="bg1"/>
                          </a:solidFill>
                          <a:effectLst/>
                        </a:rPr>
                        <a:t>--&gt; dalle ore 8.00 alle ore 8.00 del giorno successivo</a:t>
                      </a:r>
                      <a:endParaRPr lang="it-IT" sz="1600" b="1" kern="100" dirty="0">
                        <a:solidFill>
                          <a:schemeClr val="bg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it-IT"/>
                    </a:p>
                  </a:txBody>
                  <a:tcPr/>
                </a:tc>
                <a:tc>
                  <a:txBody>
                    <a:bodyPr/>
                    <a:lstStyle/>
                    <a:p>
                      <a:pPr algn="just">
                        <a:buNone/>
                      </a:pPr>
                      <a:r>
                        <a:rPr lang="it-IT" sz="1600" b="1" kern="100" dirty="0">
                          <a:solidFill>
                            <a:srgbClr val="002060"/>
                          </a:solidFill>
                          <a:effectLst/>
                        </a:rPr>
                        <a:t> </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651146588"/>
                  </a:ext>
                </a:extLst>
              </a:tr>
              <a:tr h="0">
                <a:tc>
                  <a:txBody>
                    <a:bodyPr/>
                    <a:lstStyle/>
                    <a:p>
                      <a:pPr algn="just">
                        <a:buNone/>
                      </a:pPr>
                      <a:r>
                        <a:rPr lang="it-IT" sz="1600" kern="100">
                          <a:effectLst/>
                        </a:rPr>
                        <a:t>b.1. Effettuata da turnisti</a:t>
                      </a:r>
                      <a:endParaRPr lang="it-IT" sz="16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a:solidFill>
                            <a:srgbClr val="002060"/>
                          </a:solidFill>
                          <a:effectLst/>
                        </a:rPr>
                        <a:t>SI</a:t>
                      </a:r>
                      <a:endParaRPr lang="it-IT" sz="1600" b="1" kern="10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buNone/>
                      </a:pPr>
                      <a:r>
                        <a:rPr lang="it-IT" sz="1600" b="1" kern="100" dirty="0">
                          <a:solidFill>
                            <a:srgbClr val="002060"/>
                          </a:solidFill>
                          <a:effectLst/>
                        </a:rPr>
                        <a:t>intero</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150936389"/>
                  </a:ext>
                </a:extLst>
              </a:tr>
              <a:tr h="0">
                <a:tc>
                  <a:txBody>
                    <a:bodyPr/>
                    <a:lstStyle/>
                    <a:p>
                      <a:pPr algn="just">
                        <a:buNone/>
                      </a:pPr>
                      <a:r>
                        <a:rPr lang="it-IT" sz="1600" kern="100" dirty="0">
                          <a:effectLst/>
                        </a:rPr>
                        <a:t>b.2. Effettuata da normalisti</a:t>
                      </a:r>
                      <a:endParaRPr lang="it-IT" sz="16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1600" b="1" kern="100">
                          <a:solidFill>
                            <a:srgbClr val="002060"/>
                          </a:solidFill>
                          <a:effectLst/>
                        </a:rPr>
                        <a:t>SI</a:t>
                      </a:r>
                      <a:endParaRPr lang="it-IT" sz="1600" b="1" kern="10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just">
                        <a:buNone/>
                      </a:pPr>
                      <a:r>
                        <a:rPr lang="it-IT" sz="1600" b="1" kern="100" dirty="0">
                          <a:solidFill>
                            <a:srgbClr val="002060"/>
                          </a:solidFill>
                          <a:effectLst/>
                        </a:rPr>
                        <a:t>Solo su </a:t>
                      </a:r>
                      <a:r>
                        <a:rPr lang="it-IT" sz="1600" b="1" u="sng" kern="100" dirty="0">
                          <a:solidFill>
                            <a:srgbClr val="002060"/>
                          </a:solidFill>
                          <a:effectLst/>
                        </a:rPr>
                        <a:t>ore ricadenti nell’orario notturno e nel giorno festivo con riferimento al sabato  </a:t>
                      </a:r>
                      <a:endParaRPr lang="it-IT" sz="16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023581483"/>
                  </a:ext>
                </a:extLst>
              </a:tr>
            </a:tbl>
          </a:graphicData>
        </a:graphic>
      </p:graphicFrame>
    </p:spTree>
    <p:extLst>
      <p:ext uri="{BB962C8B-B14F-4D97-AF65-F5344CB8AC3E}">
        <p14:creationId xmlns:p14="http://schemas.microsoft.com/office/powerpoint/2010/main" val="3400503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A79ED-B0F5-7E1C-89B2-294A92E42A6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E3B68243-3E42-CF69-D7A0-F5AD71666FAB}"/>
              </a:ext>
            </a:extLst>
          </p:cNvPr>
          <p:cNvSpPr txBox="1"/>
          <p:nvPr/>
        </p:nvSpPr>
        <p:spPr>
          <a:xfrm>
            <a:off x="344424" y="176460"/>
            <a:ext cx="11506200" cy="6455613"/>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indennità/2</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reperibilità lunedì-venerdì in parte notturna e reperibilità sabato domenica e festivi ‘turnisti’ e ‘normalisti’</a:t>
            </a:r>
          </a:p>
          <a:p>
            <a:pPr lvl="0">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Commento/ segue</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Per quanto riguarda il turnista si conferma che tutta la reperibilità è agevolata, ovviamente sempre in relazione alle 3 tipologie: l’agevolazione sarà tendenzialmente sull’intero importo, ove la reperibilità sia strutturalmente connessa al regime di turno previsto dal CCNL. Quindi per “intero” va sempre intesa la reperibilità ricadente (da CCNL o da AIA adottato nell’ambito delle facoltà date dal CCNL) per il turnista all’interno:</a:t>
            </a:r>
          </a:p>
          <a:p>
            <a:pPr lvl="0">
              <a:spcAft>
                <a:spcPts val="900"/>
              </a:spcAft>
              <a:buClr>
                <a:srgbClr val="0A0B09"/>
              </a:buClr>
            </a:pPr>
            <a:endParaRPr lang="it-IT" sz="2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	dal periodo notturno,</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	dal festivo/riposo</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	e, per quanto ovvio ribadirlo, del turno agevolabile</a:t>
            </a: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Mentre, per quanto riguarda il lavoratore ‘non turnista’, si conferma che l’istituto della reperibilità resta rilevante ai fini dell’agevolazione, solo qualora collegato alle altre 2 fattispecie: il notturno e il festivo/riposo.</a:t>
            </a: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694133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F2D77-DE09-9B2F-1C00-DD784C7FDE97}"/>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582E9524-01EA-9060-6DA7-9394CB5BB961}"/>
              </a:ext>
            </a:extLst>
          </p:cNvPr>
          <p:cNvSpPr txBox="1"/>
          <p:nvPr/>
        </p:nvSpPr>
        <p:spPr>
          <a:xfrm>
            <a:off x="228600" y="435873"/>
            <a:ext cx="11567160" cy="5986254"/>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La Circolare </a:t>
            </a:r>
            <a:r>
              <a:rPr lang="it-IT" sz="2400" b="1" dirty="0" err="1">
                <a:solidFill>
                  <a:srgbClr val="002060"/>
                </a:solidFill>
                <a:effectLst/>
                <a:latin typeface="Calibri" panose="020F0502020204030204" pitchFamily="34" charset="0"/>
                <a:ea typeface="Aptos" panose="020B0004020202020204" pitchFamily="34" charset="0"/>
                <a:cs typeface="Aptos" panose="020B0004020202020204" pitchFamily="34" charset="0"/>
              </a:rPr>
              <a:t>AdE</a:t>
            </a:r>
            <a:r>
              <a:rPr lang="it-IT" sz="2400" b="1" dirty="0">
                <a:solidFill>
                  <a:srgbClr val="002060"/>
                </a:solidFill>
                <a:effectLst/>
                <a:latin typeface="Calibri" panose="020F0502020204030204" pitchFamily="34" charset="0"/>
                <a:ea typeface="Aptos" panose="020B0004020202020204" pitchFamily="34" charset="0"/>
                <a:cs typeface="Aptos" panose="020B0004020202020204" pitchFamily="34" charset="0"/>
              </a:rPr>
              <a:t> n.2 /2026 </a:t>
            </a:r>
          </a:p>
          <a:p>
            <a:pPr lvl="0" algn="ctr">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esclusioni</a:t>
            </a:r>
          </a:p>
          <a:p>
            <a:pPr lvl="0"/>
            <a:r>
              <a:rPr lang="it-IT" dirty="0"/>
              <a:t> </a:t>
            </a:r>
            <a:r>
              <a:rPr lang="it-IT" sz="2000" dirty="0">
                <a:solidFill>
                  <a:srgbClr val="002060"/>
                </a:solidFill>
              </a:rPr>
              <a:t>a) </a:t>
            </a:r>
          </a:p>
          <a:p>
            <a:pPr lvl="0"/>
            <a:r>
              <a:rPr lang="it-IT" sz="2000" dirty="0">
                <a:solidFill>
                  <a:srgbClr val="002060"/>
                </a:solidFill>
              </a:rPr>
              <a:t>- le somme erogate in base agli accordi territoriali e aziendali</a:t>
            </a:r>
          </a:p>
          <a:p>
            <a:pPr lvl="0"/>
            <a:r>
              <a:rPr lang="it-IT" sz="2000" dirty="0">
                <a:solidFill>
                  <a:srgbClr val="002060"/>
                </a:solidFill>
              </a:rPr>
              <a:t>- nonché gli istituti retributivi indiretti, a carico del datore di lavoro, nel caso di assenza dal lavoro (malattia, maternità/paternità, infortuni)</a:t>
            </a:r>
          </a:p>
          <a:p>
            <a:pPr lvl="0"/>
            <a:r>
              <a:rPr lang="it-IT" sz="2000" dirty="0">
                <a:solidFill>
                  <a:srgbClr val="002060"/>
                </a:solidFill>
              </a:rPr>
              <a:t>- o quelli differiti (TFR)</a:t>
            </a:r>
          </a:p>
          <a:p>
            <a:pPr lvl="0"/>
            <a:r>
              <a:rPr lang="it-IT" sz="2000" dirty="0">
                <a:solidFill>
                  <a:srgbClr val="002060"/>
                </a:solidFill>
              </a:rPr>
              <a:t>- o ancora le voci riguardanti la retribuzione diretta ordinaria (quindi anche la tredicesima e la quattordicesima mensilità)</a:t>
            </a:r>
          </a:p>
          <a:p>
            <a:pPr lvl="0"/>
            <a:endParaRPr lang="it-IT" sz="2000" dirty="0">
              <a:solidFill>
                <a:srgbClr val="002060"/>
              </a:solidFill>
            </a:endParaRPr>
          </a:p>
          <a:p>
            <a:pPr lvl="0"/>
            <a:r>
              <a:rPr lang="it-IT" sz="2000" dirty="0">
                <a:solidFill>
                  <a:srgbClr val="002060"/>
                </a:solidFill>
              </a:rPr>
              <a:t> b) </a:t>
            </a:r>
          </a:p>
          <a:p>
            <a:pPr lvl="0"/>
            <a:r>
              <a:rPr lang="it-IT" sz="2000" dirty="0">
                <a:solidFill>
                  <a:srgbClr val="002060"/>
                </a:solidFill>
              </a:rPr>
              <a:t>- le somme corrisposte, </a:t>
            </a:r>
            <a:r>
              <a:rPr lang="it-IT" sz="2000" u="sng" dirty="0">
                <a:solidFill>
                  <a:srgbClr val="002060"/>
                </a:solidFill>
              </a:rPr>
              <a:t>a qualsiasi titolo</a:t>
            </a:r>
            <a:r>
              <a:rPr lang="it-IT" sz="2000" dirty="0">
                <a:solidFill>
                  <a:srgbClr val="002060"/>
                </a:solidFill>
              </a:rPr>
              <a:t>, per lavoro straordinario, </a:t>
            </a:r>
            <a:r>
              <a:rPr lang="it-IT" sz="2000" u="sng" dirty="0">
                <a:solidFill>
                  <a:srgbClr val="002060"/>
                </a:solidFill>
              </a:rPr>
              <a:t>eccetto che festivo o notturno</a:t>
            </a:r>
          </a:p>
          <a:p>
            <a:pPr lvl="0"/>
            <a:endParaRPr lang="it-IT" sz="2000" dirty="0">
              <a:solidFill>
                <a:srgbClr val="002060"/>
              </a:solidFill>
            </a:endParaRPr>
          </a:p>
          <a:p>
            <a:pPr lvl="0"/>
            <a:r>
              <a:rPr lang="it-IT" sz="2000" dirty="0">
                <a:solidFill>
                  <a:srgbClr val="002060"/>
                </a:solidFill>
              </a:rPr>
              <a:t>- nonché, ai sensi del comma 11, i compensi che, </a:t>
            </a:r>
            <a:r>
              <a:rPr lang="it-IT" sz="2000" u="sng" dirty="0">
                <a:solidFill>
                  <a:srgbClr val="002060"/>
                </a:solidFill>
              </a:rPr>
              <a:t>ancorché denominati come maggiorazioni o indennità, sostituiscono in tutto o in parte la retribuzione ordinaria</a:t>
            </a:r>
            <a:r>
              <a:rPr lang="it-IT" sz="2000" dirty="0">
                <a:solidFill>
                  <a:srgbClr val="002060"/>
                </a:solidFill>
              </a:rPr>
              <a:t>. Sono, difatti, interessati dalla disciplina in esame </a:t>
            </a:r>
            <a:r>
              <a:rPr lang="it-IT" sz="2000" u="sng" dirty="0">
                <a:solidFill>
                  <a:srgbClr val="002060"/>
                </a:solidFill>
              </a:rPr>
              <a:t>esclusivamente gli importi “aggiuntivi” collegati agli istituti richiamati, ove previsti dal CCNL, rispetto alla retribuzione ordinaria</a:t>
            </a:r>
            <a:r>
              <a:rPr lang="it-IT" sz="2000" dirty="0">
                <a:solidFill>
                  <a:srgbClr val="002060"/>
                </a:solidFill>
              </a:rPr>
              <a:t> percepita dai lavoratori, ferma restando l’esclusione delle somme relative a lavoro straordinario.</a:t>
            </a: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4274236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80755-3A1D-D1FA-B26B-CCAD0E0BC5DF}"/>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2CBCBA7B-8278-178E-5298-53DD0D4910D0}"/>
              </a:ext>
            </a:extLst>
          </p:cNvPr>
          <p:cNvSpPr txBox="1"/>
          <p:nvPr/>
        </p:nvSpPr>
        <p:spPr>
          <a:xfrm>
            <a:off x="298704" y="417996"/>
            <a:ext cx="11594592" cy="4316566"/>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indennità/3</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gettone notturno di reperibilità + straordinario festivo e notturno</a:t>
            </a:r>
          </a:p>
          <a:p>
            <a:pPr marL="342900" lvl="0" indent="-342900" algn="just">
              <a:spcAft>
                <a:spcPts val="900"/>
              </a:spcAft>
              <a:buClr>
                <a:srgbClr val="0A0B09"/>
              </a:buClr>
              <a:buFont typeface="Arial" panose="020B0604020202020204" pitchFamily="34" charset="0"/>
              <a:buChar char="•"/>
            </a:pP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endPar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Nell’azienda istante è prevista per alcuni dipendenti la reperibilità su base annuale. In caso di attivazione entro le ore 21.00, mentre dalle 22.00 è previsto un ‘gettone notturno’, per cui si ha straordinario + maggiorazione notturna. </a:t>
            </a: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Il CCNL prevede una ‘indennità giornaliera di 3° </a:t>
            </a:r>
            <a:r>
              <a:rPr lang="it-IT" sz="2000" b="1" dirty="0" err="1">
                <a:solidFill>
                  <a:srgbClr val="002060"/>
                </a:solidFill>
                <a:latin typeface="Aptos" panose="020B0004020202020204" pitchFamily="34" charset="0"/>
                <a:ea typeface="Aptos" panose="020B0004020202020204" pitchFamily="34" charset="0"/>
                <a:cs typeface="Aptos" panose="020B0004020202020204" pitchFamily="34" charset="0"/>
              </a:rPr>
              <a:t>turno’</a:t>
            </a: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per cui si può avere, ad esempio, di domenica, dalle 22 alle 24, un gettone di chiamata notturna più lo straordinario festivo e notturno. </a:t>
            </a: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In casi come questo si richiede quali voci siano agevolabili e quali no.</a:t>
            </a:r>
          </a:p>
        </p:txBody>
      </p:sp>
    </p:spTree>
    <p:extLst>
      <p:ext uri="{BB962C8B-B14F-4D97-AF65-F5344CB8AC3E}">
        <p14:creationId xmlns:p14="http://schemas.microsoft.com/office/powerpoint/2010/main" val="1552733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AB9FB-13E3-5943-4B5E-AC0E4BED0B07}"/>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7BD52A9B-16B1-6433-8D70-FC71523734A7}"/>
              </a:ext>
            </a:extLst>
          </p:cNvPr>
          <p:cNvSpPr txBox="1"/>
          <p:nvPr/>
        </p:nvSpPr>
        <p:spPr>
          <a:xfrm>
            <a:off x="298704" y="225972"/>
            <a:ext cx="11594592" cy="6586418"/>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indennità/3</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Clr>
                <a:srgbClr val="0A0B09"/>
              </a:buClr>
              <a:buFont typeface="Arial" panose="020B0604020202020204" pitchFamily="34" charset="0"/>
              <a:buChar cha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gettone notturno di reperibilità + straordinario festivo e notturno</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commento </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Nell’azienda istante è prevista per alcuni dipendenti la reperibilità su base annuale. In caso di attivazione entro le ore 21.00, mentre dalle 22.00 è previsto un ‘gettone notturno’, per cui si ha straordinario + maggiorazione notturna. Il CCNL prevede una ‘indennità giornaliera di 3° </a:t>
            </a:r>
            <a:r>
              <a:rPr lang="it-IT" dirty="0" err="1">
                <a:solidFill>
                  <a:srgbClr val="002060"/>
                </a:solidFill>
                <a:latin typeface="Aptos" panose="020B0004020202020204" pitchFamily="34" charset="0"/>
                <a:ea typeface="Aptos" panose="020B0004020202020204" pitchFamily="34" charset="0"/>
                <a:cs typeface="Aptos" panose="020B0004020202020204" pitchFamily="34" charset="0"/>
              </a:rPr>
              <a:t>turno’</a:t>
            </a: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per cui si può avere, ad esempio, di domenica, dalle 22 alle 24, un gettone di chiamata notturna più lo straordinario festivo e notturno. In casi come questo si richiede quali voci siano agevolabili e quali no.</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In questa fattispecie complessa si ipotizza la compresenza di più istituti retributivi quali: </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gettone notturno</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straordinario</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maggiorazione festiva</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indennità turno</a:t>
            </a:r>
          </a:p>
          <a:p>
            <a:pPr lvl="0" algn="just">
              <a:spcAft>
                <a:spcPts val="900"/>
              </a:spcAft>
              <a:buClr>
                <a:srgbClr val="0A0B09"/>
              </a:buClr>
            </a:pP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Dando per ammesso che tali istituti si muovano comunque nel solco di previsioni abilitanti del CCNL, alla luce dell’interpretazione già vista della lettera della legge, della circolare </a:t>
            </a:r>
            <a:r>
              <a:rPr lang="it-IT" dirty="0" err="1">
                <a:solidFill>
                  <a:srgbClr val="002060"/>
                </a:solidFill>
                <a:latin typeface="Aptos" panose="020B0004020202020204" pitchFamily="34" charset="0"/>
                <a:ea typeface="Aptos" panose="020B0004020202020204" pitchFamily="34" charset="0"/>
                <a:cs typeface="Aptos" panose="020B0004020202020204" pitchFamily="34" charset="0"/>
              </a:rPr>
              <a:t>AdE</a:t>
            </a:r>
            <a:r>
              <a:rPr lang="it-IT" dirty="0">
                <a:solidFill>
                  <a:srgbClr val="002060"/>
                </a:solidFill>
                <a:latin typeface="Aptos" panose="020B0004020202020204" pitchFamily="34" charset="0"/>
                <a:ea typeface="Aptos" panose="020B0004020202020204" pitchFamily="34" charset="0"/>
                <a:cs typeface="Aptos" panose="020B0004020202020204" pitchFamily="34" charset="0"/>
              </a:rPr>
              <a:t> e della Nota Confindustria, le varie voci vanno necessariamente scomposte, laddove possibile, nel modo seguente:</a:t>
            </a:r>
          </a:p>
        </p:txBody>
      </p:sp>
    </p:spTree>
    <p:extLst>
      <p:ext uri="{BB962C8B-B14F-4D97-AF65-F5344CB8AC3E}">
        <p14:creationId xmlns:p14="http://schemas.microsoft.com/office/powerpoint/2010/main" val="21908229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91F27-0390-CBE2-F1F3-43875737D6F5}"/>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22D681D9-4035-0845-5C39-2DFC32E9BADE}"/>
              </a:ext>
            </a:extLst>
          </p:cNvPr>
          <p:cNvSpPr txBox="1"/>
          <p:nvPr/>
        </p:nvSpPr>
        <p:spPr>
          <a:xfrm>
            <a:off x="298703" y="225972"/>
            <a:ext cx="11067287" cy="2177519"/>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indennità/3</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Clr>
                <a:srgbClr val="0A0B09"/>
              </a:buClr>
              <a:buFont typeface="Arial" panose="020B0604020202020204" pitchFamily="34" charset="0"/>
              <a:buChar cha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gettone notturno di reperibilità + straordinario festivo e notturno</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commento / segue</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p:txBody>
      </p:sp>
      <p:graphicFrame>
        <p:nvGraphicFramePr>
          <p:cNvPr id="2" name="Tabella 1">
            <a:extLst>
              <a:ext uri="{FF2B5EF4-FFF2-40B4-BE49-F238E27FC236}">
                <a16:creationId xmlns:a16="http://schemas.microsoft.com/office/drawing/2014/main" id="{FD655BB3-301B-275C-4EC4-284227C632C6}"/>
              </a:ext>
            </a:extLst>
          </p:cNvPr>
          <p:cNvGraphicFramePr>
            <a:graphicFrameLocks noGrp="1"/>
          </p:cNvGraphicFramePr>
          <p:nvPr>
            <p:extLst>
              <p:ext uri="{D42A27DB-BD31-4B8C-83A1-F6EECF244321}">
                <p14:modId xmlns:p14="http://schemas.microsoft.com/office/powerpoint/2010/main" val="3321560558"/>
              </p:ext>
            </p:extLst>
          </p:nvPr>
        </p:nvGraphicFramePr>
        <p:xfrm>
          <a:off x="594360" y="2442830"/>
          <a:ext cx="10771631" cy="4023360"/>
        </p:xfrm>
        <a:graphic>
          <a:graphicData uri="http://schemas.openxmlformats.org/drawingml/2006/table">
            <a:tbl>
              <a:tblPr firstRow="1" firstCol="1" bandRow="1">
                <a:tableStyleId>{5C22544A-7EE6-4342-B048-85BDC9FD1C3A}</a:tableStyleId>
              </a:tblPr>
              <a:tblGrid>
                <a:gridCol w="4468784">
                  <a:extLst>
                    <a:ext uri="{9D8B030D-6E8A-4147-A177-3AD203B41FA5}">
                      <a16:colId xmlns:a16="http://schemas.microsoft.com/office/drawing/2014/main" val="285325857"/>
                    </a:ext>
                  </a:extLst>
                </a:gridCol>
                <a:gridCol w="2159912">
                  <a:extLst>
                    <a:ext uri="{9D8B030D-6E8A-4147-A177-3AD203B41FA5}">
                      <a16:colId xmlns:a16="http://schemas.microsoft.com/office/drawing/2014/main" val="2715607627"/>
                    </a:ext>
                  </a:extLst>
                </a:gridCol>
                <a:gridCol w="4142935">
                  <a:extLst>
                    <a:ext uri="{9D8B030D-6E8A-4147-A177-3AD203B41FA5}">
                      <a16:colId xmlns:a16="http://schemas.microsoft.com/office/drawing/2014/main" val="3359373188"/>
                    </a:ext>
                  </a:extLst>
                </a:gridCol>
              </a:tblGrid>
              <a:tr h="334486">
                <a:tc>
                  <a:txBody>
                    <a:bodyPr/>
                    <a:lstStyle/>
                    <a:p>
                      <a:pPr algn="ctr">
                        <a:buNone/>
                      </a:pPr>
                      <a:r>
                        <a:rPr lang="it-IT" sz="2200" b="1" kern="100" dirty="0">
                          <a:effectLst/>
                        </a:rPr>
                        <a:t>Voce</a:t>
                      </a:r>
                      <a:endParaRPr lang="it-IT" sz="22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effectLst/>
                        </a:rPr>
                        <a:t>agevolazione</a:t>
                      </a:r>
                      <a:endParaRPr lang="it-IT" sz="22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a:effectLst/>
                        </a:rPr>
                        <a:t>note</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04539900"/>
                  </a:ext>
                </a:extLst>
              </a:tr>
              <a:tr h="668973">
                <a:tc>
                  <a:txBody>
                    <a:bodyPr/>
                    <a:lstStyle/>
                    <a:p>
                      <a:pPr>
                        <a:buNone/>
                      </a:pPr>
                      <a:r>
                        <a:rPr lang="it-IT" sz="2200" b="1" kern="100" dirty="0">
                          <a:effectLst/>
                        </a:rPr>
                        <a:t>Gettone reperibilità</a:t>
                      </a:r>
                      <a:endParaRPr lang="it-IT" sz="22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SI </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solo quota notte/festivo/ turno per turnisti</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551941899"/>
                  </a:ext>
                </a:extLst>
              </a:tr>
              <a:tr h="334486">
                <a:tc>
                  <a:txBody>
                    <a:bodyPr/>
                    <a:lstStyle/>
                    <a:p>
                      <a:pPr>
                        <a:buNone/>
                      </a:pPr>
                      <a:r>
                        <a:rPr lang="it-IT" sz="2200" b="1" kern="100">
                          <a:effectLst/>
                        </a:rPr>
                        <a:t>Straordinario base</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NO</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espressamente esclusa </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413304724"/>
                  </a:ext>
                </a:extLst>
              </a:tr>
              <a:tr h="668973">
                <a:tc>
                  <a:txBody>
                    <a:bodyPr/>
                    <a:lstStyle/>
                    <a:p>
                      <a:pPr>
                        <a:buNone/>
                      </a:pPr>
                      <a:r>
                        <a:rPr lang="it-IT" sz="2200" b="1" kern="100">
                          <a:effectLst/>
                        </a:rPr>
                        <a:t>Maggiorazione straordinario</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SI</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se è notturno e/o festivo non si scorpora</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37936019"/>
                  </a:ext>
                </a:extLst>
              </a:tr>
              <a:tr h="334486">
                <a:tc>
                  <a:txBody>
                    <a:bodyPr/>
                    <a:lstStyle/>
                    <a:p>
                      <a:pPr>
                        <a:buNone/>
                      </a:pPr>
                      <a:r>
                        <a:rPr lang="it-IT" sz="2200" b="1" kern="100">
                          <a:effectLst/>
                        </a:rPr>
                        <a:t>Maggiorazione notturna</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a:solidFill>
                            <a:srgbClr val="002060"/>
                          </a:solidFill>
                          <a:effectLst/>
                        </a:rPr>
                        <a:t>SI</a:t>
                      </a:r>
                      <a:endParaRPr lang="it-IT" sz="2200" b="1" kern="10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espressamente inclusa</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118238496"/>
                  </a:ext>
                </a:extLst>
              </a:tr>
              <a:tr h="334486">
                <a:tc>
                  <a:txBody>
                    <a:bodyPr/>
                    <a:lstStyle/>
                    <a:p>
                      <a:pPr>
                        <a:buNone/>
                      </a:pPr>
                      <a:r>
                        <a:rPr lang="it-IT" sz="2200" b="1" kern="100">
                          <a:effectLst/>
                        </a:rPr>
                        <a:t>Maggiorazione festiva</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SI</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espressamente inclusa </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05617645"/>
                  </a:ext>
                </a:extLst>
              </a:tr>
              <a:tr h="334486">
                <a:tc>
                  <a:txBody>
                    <a:bodyPr/>
                    <a:lstStyle/>
                    <a:p>
                      <a:pPr>
                        <a:buNone/>
                      </a:pPr>
                      <a:r>
                        <a:rPr lang="it-IT" sz="2200" b="1" kern="100">
                          <a:effectLst/>
                        </a:rPr>
                        <a:t>Indennità turno</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SI</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espressamente inclusa </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412792530"/>
                  </a:ext>
                </a:extLst>
              </a:tr>
              <a:tr h="1003459">
                <a:tc>
                  <a:txBody>
                    <a:bodyPr/>
                    <a:lstStyle/>
                    <a:p>
                      <a:pPr>
                        <a:buNone/>
                      </a:pPr>
                      <a:r>
                        <a:rPr lang="it-IT" sz="2200" b="1" kern="100">
                          <a:effectLst/>
                        </a:rPr>
                        <a:t>maggiorazioni o indennità che sostituiscono in tutto o in parte la retribuzione ordinaria.</a:t>
                      </a:r>
                      <a:endParaRPr lang="it-IT" sz="22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ctr">
                        <a:buNone/>
                      </a:pPr>
                      <a:r>
                        <a:rPr lang="it-IT" sz="2200" b="1" kern="100" dirty="0">
                          <a:solidFill>
                            <a:srgbClr val="002060"/>
                          </a:solidFill>
                          <a:effectLst/>
                        </a:rPr>
                        <a:t>NO</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gn="r">
                        <a:buNone/>
                      </a:pPr>
                      <a:r>
                        <a:rPr lang="it-IT" sz="2200" b="1" kern="100" dirty="0">
                          <a:solidFill>
                            <a:srgbClr val="002060"/>
                          </a:solidFill>
                          <a:effectLst/>
                        </a:rPr>
                        <a:t>espressamente esclusa</a:t>
                      </a:r>
                      <a:endParaRPr lang="it-IT" sz="2200" b="1" kern="1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27297313"/>
                  </a:ext>
                </a:extLst>
              </a:tr>
            </a:tbl>
          </a:graphicData>
        </a:graphic>
      </p:graphicFrame>
    </p:spTree>
    <p:extLst>
      <p:ext uri="{BB962C8B-B14F-4D97-AF65-F5344CB8AC3E}">
        <p14:creationId xmlns:p14="http://schemas.microsoft.com/office/powerpoint/2010/main" val="3576300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50EE9-CD91-74D0-79E9-962C58EF2546}"/>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9C3BAD5B-F70D-AC09-DC95-315A9B211119}"/>
              </a:ext>
            </a:extLst>
          </p:cNvPr>
          <p:cNvSpPr txBox="1"/>
          <p:nvPr/>
        </p:nvSpPr>
        <p:spPr>
          <a:xfrm>
            <a:off x="298704" y="155027"/>
            <a:ext cx="11594592" cy="6547946"/>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indennità/3</a:t>
            </a:r>
          </a:p>
          <a:p>
            <a:pPr lvl="0">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342900" lvl="0" indent="-342900" algn="just">
              <a:spcAft>
                <a:spcPts val="900"/>
              </a:spcAft>
              <a:buClr>
                <a:srgbClr val="0A0B09"/>
              </a:buClr>
              <a:buFont typeface="Arial" panose="020B0604020202020204" pitchFamily="34" charset="0"/>
              <a:buChar cha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gettone notturno di reperibilità + straordinario festivo e notturno</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b="1" dirty="0">
                <a:solidFill>
                  <a:srgbClr val="002060"/>
                </a:solidFill>
                <a:latin typeface="Aptos" panose="020B0004020202020204" pitchFamily="34" charset="0"/>
                <a:ea typeface="Aptos" panose="020B0004020202020204" pitchFamily="34" charset="0"/>
                <a:cs typeface="Aptos" panose="020B0004020202020204" pitchFamily="34" charset="0"/>
              </a:rPr>
              <a:t> commento / segue</a:t>
            </a:r>
          </a:p>
          <a:p>
            <a:pPr lvl="0" algn="just">
              <a:spcAft>
                <a:spcPts val="900"/>
              </a:spcAft>
              <a:buClr>
                <a:srgbClr val="0A0B09"/>
              </a:buClr>
            </a:pPr>
            <a:endParaRPr lang="it-IT" sz="10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Soccorre anche qui l’interpretazione di Confindustria, che ricorda che:</a:t>
            </a:r>
          </a:p>
          <a:p>
            <a:pPr lvl="0" algn="just">
              <a:spcAft>
                <a:spcPts val="900"/>
              </a:spcAft>
              <a:buClr>
                <a:srgbClr val="0A0B09"/>
              </a:buClr>
            </a:pPr>
            <a:endParaRPr lang="it-IT" sz="1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i)	sono soggette ad imposta sostitutiva le “indennità di turno e ulteriori emolumenti connessi al lavoro a turni, previsti dai CCNL”</a:t>
            </a:r>
          </a:p>
          <a:p>
            <a:pPr lvl="0" algn="just">
              <a:spcAft>
                <a:spcPts val="900"/>
              </a:spcAft>
              <a:buClr>
                <a:srgbClr val="0A0B09"/>
              </a:buClr>
            </a:pPr>
            <a:endParaRPr lang="it-IT" sz="1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lgn="just">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ii)	l’estensione interpretativa deve applicarsi anche allo (eventuale) straordinario reso durante un “turno”. Ciò per una ragione di coerenza sistematica, in quanto le indennità cui si riferisce il comma 10 sono ricollegate espressamente a tutte e tre le tipologie.</a:t>
            </a:r>
          </a:p>
          <a:p>
            <a:pPr lvl="0" algn="just">
              <a:spcAft>
                <a:spcPts val="900"/>
              </a:spcAft>
              <a:buClr>
                <a:srgbClr val="0A0B09"/>
              </a:buClr>
            </a:pPr>
            <a:endParaRPr lang="it-IT" sz="1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marL="514350" lvl="0" indent="-514350" algn="just">
              <a:spcAft>
                <a:spcPts val="900"/>
              </a:spcAft>
              <a:buClr>
                <a:srgbClr val="0A0B09"/>
              </a:buClr>
              <a:buAutoNum type="romanLcParenR" startAt="3"/>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dalla Circolare risulta confermata l’assenza di ogni volontà di penalizzare le categorie di lavoratori non turnisti che prestano il loro lavoro giornaliero normale nel periodo notturno</a:t>
            </a:r>
          </a:p>
          <a:p>
            <a:pPr lvl="0" algn="just">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 (ma, a contrario, tale interpretazione di favore estensiva non vale per il diurno)</a:t>
            </a:r>
          </a:p>
        </p:txBody>
      </p:sp>
    </p:spTree>
    <p:extLst>
      <p:ext uri="{BB962C8B-B14F-4D97-AF65-F5344CB8AC3E}">
        <p14:creationId xmlns:p14="http://schemas.microsoft.com/office/powerpoint/2010/main" val="390100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620BE-F6A8-09B2-B6E7-474100A8F102}"/>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91682E43-E669-423E-4344-21C09060732B}"/>
              </a:ext>
            </a:extLst>
          </p:cNvPr>
          <p:cNvSpPr txBox="1"/>
          <p:nvPr/>
        </p:nvSpPr>
        <p:spPr>
          <a:xfrm>
            <a:off x="146304" y="335289"/>
            <a:ext cx="11567160" cy="6240170"/>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Dubbi e soluzioni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Circolare Confindustria 16 marzo 2026</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1)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ove il lavoro straordinario sia reso in regime di lavoro festivo e/o notturno, l’eventuale indennità per “straordinario festivo/notturno” è soggetta all’imposta sostitutiva.</a:t>
            </a:r>
          </a:p>
          <a:p>
            <a:pPr lvl="0">
              <a:spcAft>
                <a:spcPts val="900"/>
              </a:spcAft>
              <a:buClr>
                <a:srgbClr val="0A0B09"/>
              </a:buClr>
            </a:pP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latin typeface="Aptos" panose="020B0004020202020204" pitchFamily="34" charset="0"/>
                <a:ea typeface="Aptos" panose="020B0004020202020204" pitchFamily="34" charset="0"/>
                <a:cs typeface="Aptos" panose="020B0004020202020204" pitchFamily="34" charset="0"/>
              </a:rPr>
              <a:t>L</a:t>
            </a: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’Agenzia delle Entrate nell’inciso sopra riportato, ha fatto riferimento espresso solo al lavoro straordinario “festivo” e “notturno”.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Nonostante questa omissione, si ritiene che “l’estensione interpretativa debba applicarsi anche allo (eventuale) straordinario reso durante un “turno”. </a:t>
            </a:r>
          </a:p>
          <a:p>
            <a:pPr lvl="0">
              <a:spcAft>
                <a:spcPts val="900"/>
              </a:spcAft>
              <a:buClr>
                <a:srgbClr val="0A0B09"/>
              </a:buClr>
            </a:pPr>
            <a:endParaRPr lang="it-IT" sz="2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Ciò per una ragione di coerenza sistematica, in quanto le indennità cui si riferisce il comma 10 sono ricollegate espressamente a tutte e tre le tipologie di lavoro. Inoltre, anche la lettera della norma consente di giungere a tale interpretazione, posto che sono soggette ad imposta sostitutiva le “indennità di turno e ulteriori emolumenti connessi al lavoro a turni, previsti dai CCNL”.</a:t>
            </a:r>
          </a:p>
          <a:p>
            <a:pPr lvl="0">
              <a:spcAft>
                <a:spcPts val="900"/>
              </a:spcAft>
              <a:buClr>
                <a:srgbClr val="0A0B09"/>
              </a:buClr>
            </a:pP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482313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56C94-9F53-958E-2666-F3DA15D8D55F}"/>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FB4FCEDF-BCCA-CABA-B90D-04115D662400}"/>
              </a:ext>
            </a:extLst>
          </p:cNvPr>
          <p:cNvSpPr txBox="1"/>
          <p:nvPr/>
        </p:nvSpPr>
        <p:spPr>
          <a:xfrm>
            <a:off x="146304" y="335289"/>
            <a:ext cx="11567160" cy="5509200"/>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Dubbi e soluzioni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Circolare Confindustria 16 marzo 2026</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2)</a:t>
            </a:r>
            <a:endPar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indennità di reperibilità erogate a dipendenti chiamati a coprire prestazioni di lavoro notturno, festivo o su turni</a:t>
            </a:r>
          </a:p>
          <a:p>
            <a:pPr lvl="0">
              <a:spcAft>
                <a:spcPts val="900"/>
              </a:spcAft>
              <a:buClr>
                <a:srgbClr val="0A0B09"/>
              </a:buClr>
            </a:pPr>
            <a:endParaRPr lang="it-IT" sz="20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la circolare </a:t>
            </a:r>
            <a:r>
              <a:rPr lang="it-IT" sz="2000" dirty="0" err="1">
                <a:solidFill>
                  <a:srgbClr val="002060"/>
                </a:solidFill>
                <a:effectLst/>
                <a:latin typeface="Aptos" panose="020B0004020202020204" pitchFamily="34" charset="0"/>
                <a:ea typeface="Aptos" panose="020B0004020202020204" pitchFamily="34" charset="0"/>
                <a:cs typeface="Aptos" panose="020B0004020202020204" pitchFamily="34" charset="0"/>
              </a:rPr>
              <a:t>AdE</a:t>
            </a: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 2/2026 precisa che sono agevolabili a condizione che siano previste da CCNL ed esclude espressamente le somme corrisposte “in base ad accordi territoriali e aziendali”.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Nella prassi contrattuale il CCNL dispone la cornice normativa in cui tali somme devono essere erogate, ma la determinazione quantitativa è rinviata alla contrattazione aziendale. </a:t>
            </a:r>
          </a:p>
          <a:p>
            <a:pPr lvl="0">
              <a:spcAft>
                <a:spcPts val="900"/>
              </a:spcAft>
              <a:buClr>
                <a:srgbClr val="0A0B09"/>
              </a:buClr>
            </a:pPr>
            <a:endPar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Si ritiene pertanto che siano agevolabili anche tali indennità, posto che la contrattazione di secondo livello si limita a stabilire solo il quantum, ma la fonte del diritto del dipendente alla percezione di tali somme è il CCNL.</a:t>
            </a:r>
          </a:p>
        </p:txBody>
      </p:sp>
    </p:spTree>
    <p:extLst>
      <p:ext uri="{BB962C8B-B14F-4D97-AF65-F5344CB8AC3E}">
        <p14:creationId xmlns:p14="http://schemas.microsoft.com/office/powerpoint/2010/main" val="1647912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16D276B3-F0FB-DFD2-EB62-B420B34944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16" y="1725422"/>
            <a:ext cx="11023600" cy="4559300"/>
          </a:xfrm>
          <a:prstGeom prst="rect">
            <a:avLst/>
          </a:prstGeom>
        </p:spPr>
      </p:pic>
      <p:sp>
        <p:nvSpPr>
          <p:cNvPr id="7" name="CasellaDiTesto 6">
            <a:extLst>
              <a:ext uri="{FF2B5EF4-FFF2-40B4-BE49-F238E27FC236}">
                <a16:creationId xmlns:a16="http://schemas.microsoft.com/office/drawing/2014/main" id="{5DE32F71-4A39-0F35-86ED-23628CEF135D}"/>
              </a:ext>
            </a:extLst>
          </p:cNvPr>
          <p:cNvSpPr txBox="1"/>
          <p:nvPr/>
        </p:nvSpPr>
        <p:spPr>
          <a:xfrm>
            <a:off x="813816" y="172727"/>
            <a:ext cx="10693400" cy="1338828"/>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Dubbi e soluzioni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Circolare Confindustria 16 marzo 2026</a:t>
            </a:r>
          </a:p>
          <a:p>
            <a:pPr lvl="0">
              <a:spcAft>
                <a:spcPts val="900"/>
              </a:spcAft>
              <a:buClr>
                <a:srgbClr val="0A0B09"/>
              </a:buClr>
            </a:pPr>
            <a:endParaRPr lang="it-IT" sz="18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506034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FD7ED-C10D-0E00-D61E-B45FF4853A39}"/>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B3345557-5C1A-2A41-984A-58A3D8E356DA}"/>
              </a:ext>
            </a:extLst>
          </p:cNvPr>
          <p:cNvSpPr txBox="1"/>
          <p:nvPr/>
        </p:nvSpPr>
        <p:spPr>
          <a:xfrm>
            <a:off x="312420" y="573033"/>
            <a:ext cx="11567160" cy="5278368"/>
          </a:xfrm>
          <a:prstGeom prst="rect">
            <a:avLst/>
          </a:prstGeom>
          <a:noFill/>
        </p:spPr>
        <p:txBody>
          <a:bodyPr wrap="square">
            <a:spAutoFit/>
          </a:bodyPr>
          <a:lstStyle/>
          <a:p>
            <a:pPr lvl="0" algn="ctr">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Dubbi e soluzioni</a:t>
            </a:r>
          </a:p>
          <a:p>
            <a:pPr lvl="0" algn="ctr">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Circolare Confindustria 16 marzo 2026</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3)</a:t>
            </a:r>
            <a:endPar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non rientrano nell’ambito di applicazione dell’imposta sostitutiva i compensi che, ancorché denominati come maggiorazioni o indennità, sostituiscono in tutto o in parte la retribuzione ordinaria.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Dall’analisi del testo, non era chiaro se il Legislatore con tale formulazione avesse voluto semplicemente inserire una norma di chiusura per contrastare possibili forme di aggiramento della disciplina Irpef, oppure vi fosse l’intenzione di escludere dalla misura di favore alcune categorie di lavoratori non turnisti che prestano il loro lavoro giornaliero normale nel periodo notturno.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Dopo la pubblicazione della circolare n. 2/E, che si limita a replicare il testo normativo, si ritiene, che ne risulti “confermata l’assenza di alcuna volontà di penalizzare le categorie di lavoratori che maggiormente subiscono tale disagio”. </a:t>
            </a:r>
          </a:p>
          <a:p>
            <a:pPr lvl="0">
              <a:spcAft>
                <a:spcPts val="900"/>
              </a:spcAft>
              <a:buClr>
                <a:srgbClr val="0A0B09"/>
              </a:buClr>
            </a:pPr>
            <a:r>
              <a:rPr lang="it-IT" sz="2000" dirty="0">
                <a:solidFill>
                  <a:srgbClr val="002060"/>
                </a:solidFill>
                <a:effectLst/>
                <a:latin typeface="Aptos" panose="020B0004020202020204" pitchFamily="34" charset="0"/>
                <a:ea typeface="Aptos" panose="020B0004020202020204" pitchFamily="34" charset="0"/>
                <a:cs typeface="Aptos" panose="020B0004020202020204" pitchFamily="34" charset="0"/>
              </a:rPr>
              <a:t>Pertanto, si ritengono agevolabili anche le maggiorazioni e indennità previste per lavoratori non turnisti che prestano il loro lavoro giornaliero normale nel periodo notturno</a:t>
            </a:r>
          </a:p>
        </p:txBody>
      </p:sp>
    </p:spTree>
    <p:extLst>
      <p:ext uri="{BB962C8B-B14F-4D97-AF65-F5344CB8AC3E}">
        <p14:creationId xmlns:p14="http://schemas.microsoft.com/office/powerpoint/2010/main" val="656720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172737-9BA9-B7F4-71E2-F9A6A0D320EB}"/>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467CE54B-F709-65B1-3349-26CD38E678A9}"/>
              </a:ext>
            </a:extLst>
          </p:cNvPr>
          <p:cNvSpPr txBox="1"/>
          <p:nvPr/>
        </p:nvSpPr>
        <p:spPr>
          <a:xfrm>
            <a:off x="312420" y="166568"/>
            <a:ext cx="11567160" cy="6524863"/>
          </a:xfrm>
          <a:prstGeom prst="rect">
            <a:avLst/>
          </a:prstGeom>
          <a:noFill/>
        </p:spPr>
        <p:txBody>
          <a:bodyPr wrap="square">
            <a:spAutoFit/>
          </a:bodyPr>
          <a:lstStyle/>
          <a:p>
            <a:pPr lvl="0" algn="ctr">
              <a:spcAft>
                <a:spcPts val="900"/>
              </a:spcAft>
              <a:buClr>
                <a:srgbClr val="0A0B09"/>
              </a:buClr>
            </a:pPr>
            <a:r>
              <a:rPr lang="it-IT" sz="2800" b="1" dirty="0">
                <a:solidFill>
                  <a:srgbClr val="002060"/>
                </a:solidFill>
                <a:effectLst/>
                <a:latin typeface="Aptos" panose="020B0004020202020204" pitchFamily="34" charset="0"/>
                <a:ea typeface="Aptos" panose="020B0004020202020204" pitchFamily="34" charset="0"/>
                <a:cs typeface="Aptos" panose="020B0004020202020204" pitchFamily="34" charset="0"/>
              </a:rPr>
              <a:t>I quesiti </a:t>
            </a:r>
          </a:p>
          <a:p>
            <a:pPr lvl="0">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a) s</a:t>
            </a:r>
            <a:r>
              <a:rPr lang="it-IT" sz="2800" b="1" dirty="0">
                <a:solidFill>
                  <a:srgbClr val="002060"/>
                </a:solidFill>
                <a:effectLst/>
                <a:latin typeface="Aptos" panose="020B0004020202020204" pitchFamily="34" charset="0"/>
                <a:ea typeface="Aptos" panose="020B0004020202020204" pitchFamily="34" charset="0"/>
                <a:cs typeface="Aptos" panose="020B0004020202020204" pitchFamily="34" charset="0"/>
              </a:rPr>
              <a:t>ostanziali </a:t>
            </a:r>
          </a:p>
          <a:p>
            <a:pPr lvl="0">
              <a:spcAft>
                <a:spcPts val="900"/>
              </a:spcAft>
              <a:buClr>
                <a:srgbClr val="0A0B09"/>
              </a:buClr>
            </a:pPr>
            <a:endPar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Notturno</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Turno </a:t>
            </a:r>
          </a:p>
          <a:p>
            <a:pPr lvl="0">
              <a:spcAft>
                <a:spcPts val="900"/>
              </a:spcAft>
              <a:buClr>
                <a:srgbClr val="0A0B09"/>
              </a:buClr>
            </a:pPr>
            <a:r>
              <a:rPr lang="it-IT" sz="2400" b="1" dirty="0">
                <a:solidFill>
                  <a:srgbClr val="002060"/>
                </a:solidFill>
                <a:latin typeface="Aptos" panose="020B0004020202020204" pitchFamily="34" charset="0"/>
                <a:ea typeface="Aptos" panose="020B0004020202020204" pitchFamily="34" charset="0"/>
                <a:cs typeface="Aptos" panose="020B0004020202020204" pitchFamily="34" charset="0"/>
              </a:rPr>
              <a:t>R</a:t>
            </a: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eperibilità</a:t>
            </a:r>
          </a:p>
          <a:p>
            <a:pPr lvl="0">
              <a:spcAft>
                <a:spcPts val="900"/>
              </a:spcAft>
              <a:buClr>
                <a:srgbClr val="0A0B09"/>
              </a:buClr>
            </a:pPr>
            <a:endPar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b) Procedurali</a:t>
            </a:r>
          </a:p>
          <a:p>
            <a:pPr lvl="0">
              <a:spcAft>
                <a:spcPts val="900"/>
              </a:spcAft>
              <a:buClr>
                <a:srgbClr val="0A0B09"/>
              </a:buClr>
            </a:pPr>
            <a:endPar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adesione o rinuncia del lavoratore</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sostituti diversi</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Tetto annuo 1.500 euro</a:t>
            </a:r>
            <a:endParaRPr lang="it-IT" sz="28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783074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11DF9-AD1A-8CD4-67F4-867E6875203E}"/>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1CC63D24-2EE1-8465-11DA-F2CD2357C503}"/>
              </a:ext>
            </a:extLst>
          </p:cNvPr>
          <p:cNvSpPr txBox="1"/>
          <p:nvPr/>
        </p:nvSpPr>
        <p:spPr>
          <a:xfrm>
            <a:off x="312420" y="303728"/>
            <a:ext cx="11567160" cy="5009064"/>
          </a:xfrm>
          <a:prstGeom prst="rect">
            <a:avLst/>
          </a:prstGeom>
          <a:noFill/>
        </p:spPr>
        <p:txBody>
          <a:bodyPr wrap="square">
            <a:spAutoFit/>
          </a:bodyPr>
          <a:lstStyle/>
          <a:p>
            <a:pPr lvl="0" algn="ctr">
              <a:spcAft>
                <a:spcPts val="900"/>
              </a:spcAft>
              <a:buClr>
                <a:srgbClr val="0A0B09"/>
              </a:buCl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Festivi e riposo/1</a:t>
            </a:r>
          </a:p>
          <a:p>
            <a:pPr lvl="0">
              <a:spcAft>
                <a:spcPts val="900"/>
              </a:spcAft>
              <a:buClr>
                <a:srgbClr val="0A0B09"/>
              </a:buClr>
            </a:pPr>
            <a:endParaRPr lang="it-IT" sz="28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L="457200" lvl="0" indent="-457200">
              <a:spcAft>
                <a:spcPts val="900"/>
              </a:spcAft>
              <a:buClr>
                <a:srgbClr val="0A0B09"/>
              </a:buClr>
              <a:buFont typeface="Arial" panose="020B0604020202020204" pitchFamily="34" charset="0"/>
              <a:buChar char="•"/>
            </a:pPr>
            <a:r>
              <a:rPr lang="it-IT" sz="2800" b="1" dirty="0">
                <a:solidFill>
                  <a:srgbClr val="002060"/>
                </a:solidFill>
                <a:latin typeface="Aptos" panose="020B0004020202020204" pitchFamily="34" charset="0"/>
                <a:ea typeface="Aptos" panose="020B0004020202020204" pitchFamily="34" charset="0"/>
                <a:cs typeface="Aptos" panose="020B0004020202020204" pitchFamily="34" charset="0"/>
              </a:rPr>
              <a:t>g</a:t>
            </a:r>
            <a:r>
              <a:rPr lang="it-IT" sz="2800" b="1" dirty="0">
                <a:solidFill>
                  <a:srgbClr val="002060"/>
                </a:solidFill>
                <a:effectLst/>
                <a:latin typeface="Aptos" panose="020B0004020202020204" pitchFamily="34" charset="0"/>
                <a:ea typeface="Aptos" panose="020B0004020202020204" pitchFamily="34" charset="0"/>
                <a:cs typeface="Aptos" panose="020B0004020202020204" pitchFamily="34" charset="0"/>
              </a:rPr>
              <a:t>iorni festivi</a:t>
            </a:r>
          </a:p>
          <a:p>
            <a:pPr lvl="0">
              <a:spcAft>
                <a:spcPts val="900"/>
              </a:spcAft>
              <a:buClr>
                <a:srgbClr val="0A0B09"/>
              </a:buClr>
            </a:pPr>
            <a:endPar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La definizione deve intendersi come:</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a)</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domenica sempre inclusa e</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 festività civili/nazionali previste dalla legge</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oppure </a:t>
            </a:r>
          </a:p>
          <a:p>
            <a:pPr lvl="0">
              <a:spcAft>
                <a:spcPts val="900"/>
              </a:spcAft>
              <a:buClr>
                <a:srgbClr val="0A0B09"/>
              </a:buClr>
            </a:pPr>
            <a:r>
              <a:rPr lang="it-IT" sz="2400" b="1" dirty="0">
                <a:solidFill>
                  <a:srgbClr val="002060"/>
                </a:solidFill>
                <a:effectLst/>
                <a:latin typeface="Aptos" panose="020B0004020202020204" pitchFamily="34" charset="0"/>
                <a:ea typeface="Aptos" panose="020B0004020202020204" pitchFamily="34" charset="0"/>
                <a:cs typeface="Aptos" panose="020B0004020202020204" pitchFamily="34" charset="0"/>
              </a:rPr>
              <a:t>b) la qualificazione può dipendere dal CCNL o da eventuali accordi aziendali?</a:t>
            </a:r>
          </a:p>
        </p:txBody>
      </p:sp>
    </p:spTree>
    <p:extLst>
      <p:ext uri="{BB962C8B-B14F-4D97-AF65-F5344CB8AC3E}">
        <p14:creationId xmlns:p14="http://schemas.microsoft.com/office/powerpoint/2010/main" val="227156336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3115</TotalTime>
  <Words>5210</Words>
  <Application>Microsoft Office PowerPoint</Application>
  <PresentationFormat>Widescreen</PresentationFormat>
  <Paragraphs>391</Paragraphs>
  <Slides>33</Slides>
  <Notes>17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33</vt:i4>
      </vt:variant>
    </vt:vector>
  </HeadingPairs>
  <TitlesOfParts>
    <vt:vector size="38" baseType="lpstr">
      <vt:lpstr>Aptos</vt:lpstr>
      <vt:lpstr>Aptos Display</vt:lpstr>
      <vt:lpstr>Arial</vt:lpstr>
      <vt:lpstr>Calibri</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2</cp:revision>
  <cp:lastPrinted>2026-05-25T12:11:13Z</cp:lastPrinted>
  <dcterms:created xsi:type="dcterms:W3CDTF">2026-05-25T09:01:54Z</dcterms:created>
  <dcterms:modified xsi:type="dcterms:W3CDTF">2026-05-28T09:09:37Z</dcterms:modified>
</cp:coreProperties>
</file>