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1030" r:id="rId2"/>
    <p:sldId id="277" r:id="rId3"/>
    <p:sldId id="278" r:id="rId4"/>
    <p:sldId id="281" r:id="rId5"/>
    <p:sldId id="288" r:id="rId6"/>
    <p:sldId id="258" r:id="rId7"/>
    <p:sldId id="259" r:id="rId8"/>
    <p:sldId id="264" r:id="rId9"/>
    <p:sldId id="266" r:id="rId10"/>
    <p:sldId id="268" r:id="rId11"/>
    <p:sldId id="270" r:id="rId12"/>
    <p:sldId id="1029" r:id="rId13"/>
  </p:sldIdLst>
  <p:sldSz cx="9144000" cy="5143500" type="screen16x9"/>
  <p:notesSz cx="51435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seppe alverone" initials="ga" lastIdx="1" clrIdx="0">
    <p:extLst>
      <p:ext uri="{19B8F6BF-5375-455C-9EA6-DF929625EA0E}">
        <p15:presenceInfo xmlns:p15="http://schemas.microsoft.com/office/powerpoint/2012/main" userId="8f287175dc756f1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79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6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88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59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49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41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10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1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mas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BFCFE"/>
          </a:solidFill>
          <a:ln/>
        </p:spPr>
      </p:sp>
    </p:spTree>
    <p:extLst>
      <p:ext uri="{BB962C8B-B14F-4D97-AF65-F5344CB8AC3E}">
        <p14:creationId xmlns:p14="http://schemas.microsoft.com/office/powerpoint/2010/main" val="418104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sv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A81D817-FC79-4BFF-A2F4-B06C58A47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5862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8A55AF6-49DC-4030-8AD1-5972B1873071}"/>
              </a:ext>
            </a:extLst>
          </p:cNvPr>
          <p:cNvSpPr txBox="1"/>
          <p:nvPr/>
        </p:nvSpPr>
        <p:spPr>
          <a:xfrm>
            <a:off x="81516" y="2792820"/>
            <a:ext cx="89809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Aggiornamenti su Direttiva CER: </a:t>
            </a:r>
            <a:r>
              <a:rPr lang="it-IT" sz="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obblighi, governance e resilienza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A88A6D9-D0EE-4491-B6B9-730D6CBEC2BD}"/>
              </a:ext>
            </a:extLst>
          </p:cNvPr>
          <p:cNvSpPr txBox="1"/>
          <p:nvPr/>
        </p:nvSpPr>
        <p:spPr>
          <a:xfrm>
            <a:off x="2994837" y="4216921"/>
            <a:ext cx="3154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dirty="0">
                <a:solidFill>
                  <a:srgbClr val="0070C0"/>
                </a:solidFill>
              </a:rPr>
              <a:t>Giuseppe Alverone</a:t>
            </a:r>
          </a:p>
        </p:txBody>
      </p:sp>
    </p:spTree>
    <p:extLst>
      <p:ext uri="{BB962C8B-B14F-4D97-AF65-F5344CB8AC3E}">
        <p14:creationId xmlns:p14="http://schemas.microsoft.com/office/powerpoint/2010/main" val="2657908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21643" y="322808"/>
            <a:ext cx="3392165" cy="3668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sz="2800" b="1" dirty="0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CER, NIS 2 e DORA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43" y="884113"/>
            <a:ext cx="6553200" cy="36576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56666" y="4650320"/>
            <a:ext cx="8557840" cy="1716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22000"/>
              </a:lnSpc>
              <a:buNone/>
            </a:pPr>
            <a:r>
              <a:rPr lang="en-US" sz="1400" b="1" dirty="0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Principio di igiene regolatoria:</a:t>
            </a:r>
            <a:r>
              <a:rPr lang="en-US" sz="1400" dirty="0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la </a:t>
            </a:r>
            <a:r>
              <a:rPr lang="en-US" sz="14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CER si ritira dove altri regimi europei equivalenti già coprono gli stessi obblighi.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DF0CAE5-679A-4997-8567-983998A87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826" y="34140"/>
            <a:ext cx="1347095" cy="58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00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96119" y="368268"/>
            <a:ext cx="4414689" cy="4429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sz="3600" b="1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La dimensione Europea</a:t>
            </a:r>
            <a:endParaRPr lang="en-US" sz="3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1"/>
          <p:cNvSpPr/>
          <p:nvPr/>
        </p:nvSpPr>
        <p:spPr>
          <a:xfrm>
            <a:off x="496119" y="1453116"/>
            <a:ext cx="2290465" cy="1602325"/>
          </a:xfrm>
          <a:prstGeom prst="roundRect">
            <a:avLst>
              <a:gd name="adj" fmla="val 1625"/>
            </a:avLst>
          </a:prstGeom>
          <a:solidFill>
            <a:srgbClr val="FBFCFE"/>
          </a:solidFill>
          <a:ln w="19050">
            <a:solidFill>
              <a:srgbClr val="CFD2D8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578123" y="1534172"/>
            <a:ext cx="1772022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SCRE</a:t>
            </a:r>
            <a:endParaRPr lang="en-US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557399" y="1798156"/>
            <a:ext cx="2135255" cy="68044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marL="0" indent="0" algn="just">
              <a:lnSpc>
                <a:spcPct val="133000"/>
              </a:lnSpc>
              <a:buNone/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Soggetti Critici di Particolare Rilevanza Europea - servizi in ≥6 Stati membri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hape 4"/>
          <p:cNvSpPr/>
          <p:nvPr/>
        </p:nvSpPr>
        <p:spPr>
          <a:xfrm>
            <a:off x="2928342" y="1453116"/>
            <a:ext cx="2550970" cy="1602325"/>
          </a:xfrm>
          <a:prstGeom prst="roundRect">
            <a:avLst>
              <a:gd name="adj" fmla="val 1625"/>
            </a:avLst>
          </a:prstGeom>
          <a:solidFill>
            <a:srgbClr val="FBFCFE"/>
          </a:solidFill>
          <a:ln w="19050">
            <a:solidFill>
              <a:srgbClr val="CFD2D8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2987715" y="1559905"/>
            <a:ext cx="1950988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Missioni di Consulenza</a:t>
            </a:r>
            <a:endParaRPr lang="en-US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3022271" y="1962969"/>
            <a:ext cx="2371979" cy="45362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marL="0" indent="0" algn="just">
              <a:lnSpc>
                <a:spcPct val="133000"/>
              </a:lnSpc>
              <a:buNone/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Esperti UE valutano le misure di resilienza degli SCRE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hape 7"/>
          <p:cNvSpPr/>
          <p:nvPr/>
        </p:nvSpPr>
        <p:spPr>
          <a:xfrm>
            <a:off x="496119" y="3237049"/>
            <a:ext cx="4983193" cy="1308571"/>
          </a:xfrm>
          <a:prstGeom prst="roundRect">
            <a:avLst>
              <a:gd name="adj" fmla="val 2487"/>
            </a:avLst>
          </a:prstGeom>
          <a:solidFill>
            <a:srgbClr val="FBFCFE"/>
          </a:solidFill>
          <a:ln w="19050">
            <a:solidFill>
              <a:srgbClr val="CFD2D8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656927" y="3358009"/>
            <a:ext cx="1772022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sz="20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CERG</a:t>
            </a:r>
            <a:endParaRPr lang="en-US" sz="20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656927" y="3664521"/>
            <a:ext cx="4401145" cy="2268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33000"/>
              </a:lnSpc>
              <a:buNone/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Gruppo europeo per la resilienza: condivisione </a:t>
            </a:r>
          </a:p>
          <a:p>
            <a:pPr marL="0" indent="0" algn="l">
              <a:lnSpc>
                <a:spcPct val="133000"/>
              </a:lnSpc>
              <a:buNone/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rischi e buone pratiche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5EB7D70-5FBF-4A0B-8BAA-949BE719A4DE}"/>
              </a:ext>
            </a:extLst>
          </p:cNvPr>
          <p:cNvSpPr txBox="1"/>
          <p:nvPr/>
        </p:nvSpPr>
        <p:spPr>
          <a:xfrm>
            <a:off x="0" y="4803815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3A1F6093-4E83-439C-9608-9571590D3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345"/>
            <a:ext cx="878958" cy="38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3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6A12B32-425D-41CC-A066-17324F3E4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223" y="0"/>
            <a:ext cx="3473778" cy="514012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6E317E4-FBC8-4B8F-AC8A-3528418DC486}"/>
              </a:ext>
            </a:extLst>
          </p:cNvPr>
          <p:cNvSpPr txBox="1"/>
          <p:nvPr/>
        </p:nvSpPr>
        <p:spPr>
          <a:xfrm>
            <a:off x="150443" y="3297836"/>
            <a:ext cx="5519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70C0"/>
                </a:solidFill>
              </a:rPr>
              <a:t>Grazie per l’attenzione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7E48DBB-6A7D-4D23-B31E-3BB7318B3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" y="52466"/>
            <a:ext cx="5427776" cy="237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7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60503" y="342789"/>
            <a:ext cx="6447569" cy="2906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2400" b="1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Il cambio di paradigma: dalla protezione alla resilienza</a:t>
            </a:r>
            <a:endParaRPr lang="en-US" sz="24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260503" y="808973"/>
            <a:ext cx="8514902" cy="2976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it-IT" b="1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La Direttiva (UE) 2022/2557 </a:t>
            </a:r>
            <a:r>
              <a:rPr lang="it-IT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sulla resilienza dei soggetti critici (Critical Entities Resilience), recepita in Italia dal </a:t>
            </a:r>
            <a:r>
              <a:rPr lang="it-IT" b="1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d.lgs. 134/2024</a:t>
            </a:r>
            <a:r>
              <a:rPr lang="it-IT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</a:t>
            </a:r>
            <a:r>
              <a:rPr lang="en-US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segna il passaggio da una </a:t>
            </a:r>
            <a:r>
              <a:rPr lang="en-US" b="1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visione statica</a:t>
            </a:r>
            <a:r>
              <a:rPr lang="en-US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di "protezione delle mura" a una </a:t>
            </a:r>
            <a:r>
              <a:rPr lang="en-US" b="1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dinamica di resilienza</a:t>
            </a:r>
            <a:r>
              <a:rPr lang="en-US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. L'art. 1 del decreto CER racconta meglio di qualsiasi commento il cambio di paradigma che l'Europa ha imposto agli Stati membri.</a:t>
            </a:r>
            <a:endParaRPr lang="en-US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260503" y="2608323"/>
            <a:ext cx="8514902" cy="560821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Art. 1 decreto CER: </a:t>
            </a:r>
            <a:r>
              <a:rPr lang="en-US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«</a:t>
            </a:r>
            <a:r>
              <a:rPr lang="en-US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Il presente decreto stabilisce </a:t>
            </a:r>
            <a:r>
              <a:rPr lang="en-US" b="1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misure</a:t>
            </a:r>
            <a:r>
              <a:rPr lang="en-US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volte a garantire che i </a:t>
            </a:r>
            <a:r>
              <a:rPr lang="en-US" b="1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servizi essenziali</a:t>
            </a:r>
            <a:r>
              <a:rPr lang="en-US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[…] siano </a:t>
            </a:r>
            <a:r>
              <a:rPr lang="en-US" b="1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forniti senza impedimenti</a:t>
            </a:r>
            <a:r>
              <a:rPr lang="en-US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» «[…] e </a:t>
            </a:r>
            <a:r>
              <a:rPr lang="en-US" b="1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obblighi per i soggetti critici</a:t>
            </a:r>
            <a:r>
              <a:rPr lang="en-US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[…] volti a rafforzarne </a:t>
            </a:r>
            <a:r>
              <a:rPr lang="en-US" b="1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la resilienza</a:t>
            </a:r>
            <a:r>
              <a:rPr lang="en-US" i="1" noProof="1">
                <a:solidFill>
                  <a:srgbClr val="0070C0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»</a:t>
            </a:r>
            <a:endParaRPr lang="en-US" i="1" noProof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161265" y="3816030"/>
            <a:ext cx="8514902" cy="2976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Non si parla più di "infrastrutture critiche" come oggetti da proteggere, ma di </a:t>
            </a:r>
            <a:r>
              <a:rPr lang="en-US" b="1" i="1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servizi essenziali</a:t>
            </a:r>
            <a:r>
              <a:rPr lang="en-US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</a:t>
            </a:r>
            <a:r>
              <a:rPr lang="en-US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e di </a:t>
            </a:r>
            <a:r>
              <a:rPr lang="en-US" b="1" i="1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soggetti critici</a:t>
            </a:r>
            <a:r>
              <a:rPr lang="en-US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</a:t>
            </a:r>
            <a:r>
              <a:rPr lang="en-US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che devono continuare a funzionare anche quando accadono eventi destabilizzanti.</a:t>
            </a:r>
            <a:endParaRPr lang="en-US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DC90B6-B6B4-471B-AD25-EA061E3586EB}"/>
              </a:ext>
            </a:extLst>
          </p:cNvPr>
          <p:cNvSpPr txBox="1"/>
          <p:nvPr/>
        </p:nvSpPr>
        <p:spPr>
          <a:xfrm>
            <a:off x="6708072" y="4757582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04144EA-932C-43CE-A2ED-828189B7B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800986" cy="350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926019" y="76243"/>
            <a:ext cx="2668749" cy="2906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2400" b="1" dirty="0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I </a:t>
            </a:r>
            <a:r>
              <a:rPr lang="en-US" sz="2400" b="1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servizi essenziali e i soggetti critici</a:t>
            </a:r>
            <a:endParaRPr lang="en-US" sz="24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64470" y="420817"/>
            <a:ext cx="6456611" cy="1488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400" b="1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I servizi essenziali </a:t>
            </a:r>
            <a:r>
              <a:rPr lang="en-US" sz="14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sono i servizi senza i quali la società non funziona. Il decreto li definisce così: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264470" y="701749"/>
            <a:ext cx="8513135" cy="56085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algn="just">
              <a:lnSpc>
                <a:spcPct val="133000"/>
              </a:lnSpc>
            </a:pPr>
            <a:r>
              <a:rPr lang="en-US" sz="900" b="1" dirty="0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«</a:t>
            </a:r>
            <a:r>
              <a:rPr lang="en-US" sz="1400" b="1" i="1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Servizi fondamentali per il mantenimento di funzioni vitali della società, di attività economiche, della salute e della sicurezza pubbliche o dell'ambiente.»  </a:t>
            </a:r>
            <a:endParaRPr lang="en-US" sz="900" b="1" i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Tabella 25">
            <a:extLst>
              <a:ext uri="{FF2B5EF4-FFF2-40B4-BE49-F238E27FC236}">
                <a16:creationId xmlns:a16="http://schemas.microsoft.com/office/drawing/2014/main" id="{DA672157-9EFA-44A4-BD0F-4CA93B705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430152"/>
              </p:ext>
            </p:extLst>
          </p:nvPr>
        </p:nvGraphicFramePr>
        <p:xfrm>
          <a:off x="3838356" y="1262602"/>
          <a:ext cx="5224130" cy="3765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347">
                  <a:extLst>
                    <a:ext uri="{9D8B030D-6E8A-4147-A177-3AD203B41FA5}">
                      <a16:colId xmlns:a16="http://schemas.microsoft.com/office/drawing/2014/main" val="649752529"/>
                    </a:ext>
                  </a:extLst>
                </a:gridCol>
                <a:gridCol w="1804467">
                  <a:extLst>
                    <a:ext uri="{9D8B030D-6E8A-4147-A177-3AD203B41FA5}">
                      <a16:colId xmlns:a16="http://schemas.microsoft.com/office/drawing/2014/main" val="1328531385"/>
                    </a:ext>
                  </a:extLst>
                </a:gridCol>
                <a:gridCol w="1781283">
                  <a:extLst>
                    <a:ext uri="{9D8B030D-6E8A-4147-A177-3AD203B41FA5}">
                      <a16:colId xmlns:a16="http://schemas.microsoft.com/office/drawing/2014/main" val="429591900"/>
                    </a:ext>
                  </a:extLst>
                </a:gridCol>
                <a:gridCol w="1306033">
                  <a:extLst>
                    <a:ext uri="{9D8B030D-6E8A-4147-A177-3AD203B41FA5}">
                      <a16:colId xmlns:a16="http://schemas.microsoft.com/office/drawing/2014/main" val="536589122"/>
                    </a:ext>
                  </a:extLst>
                </a:gridCol>
              </a:tblGrid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N.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Settore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Motivo dell’inclusione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Impatto in caso di interruzione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3058181259"/>
                  </a:ext>
                </a:extLst>
              </a:tr>
              <a:tr h="319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1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Energia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Funzione abilitante di tutti gli altri servizi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Collasso immediato dei servizi essenziali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245961267"/>
                  </a:ext>
                </a:extLst>
              </a:tr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2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Trasporti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Mobilità critica di persone, merci, medicinali, cibo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Paralisi logistica e sanitaria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18051263"/>
                  </a:ext>
                </a:extLst>
              </a:tr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3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Bancario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Stabilità finanziaria e continuità dei pagamenti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Rischio sistemico ed effetti domino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4008359043"/>
                  </a:ext>
                </a:extLst>
              </a:tr>
              <a:tr h="3020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4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Infrastrutture dei mercati finanziari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Regolazione, clearing, settlement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Blocco delle transazioni nazionali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994378523"/>
                  </a:ext>
                </a:extLst>
              </a:tr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5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Salute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Tutela della vita e gestione delle emergenze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Emergenza sanitaria diffusa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929985341"/>
                  </a:ext>
                </a:extLst>
              </a:tr>
              <a:tr h="2540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6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Acqua potabile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Sopravvivenza e igiene pubblica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Crisi sanitaria e sociale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3683184291"/>
                  </a:ext>
                </a:extLst>
              </a:tr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7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Acque reflue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Sicurezza igienico‑sanitaria e ambientale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Rischi ambientali e sanitari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223205883"/>
                  </a:ext>
                </a:extLst>
              </a:tr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8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Infrastrutture digitali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Supporto a tutti i servizi moderni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Interruzione massiva di funzioni pubbliche e private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929546122"/>
                  </a:ext>
                </a:extLst>
              </a:tr>
              <a:tr h="3020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9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Enti della pubblica amministrazione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Funzioni statali essenziali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Interruzione della governance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352428890"/>
                  </a:ext>
                </a:extLst>
              </a:tr>
              <a:tr h="2685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10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Spazio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Navigazione, comunicazioni, osservazione satellitare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Perdita di servizi critici satellitari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610880551"/>
                  </a:ext>
                </a:extLst>
              </a:tr>
              <a:tr h="3020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11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Produzione e distribuzione alimentare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Continuità della catena del cibo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Carenze, tensioni e instabilità sociale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1324921080"/>
                  </a:ext>
                </a:extLst>
              </a:tr>
              <a:tr h="4057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12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dirty="0">
                          <a:effectLst/>
                        </a:rPr>
                        <a:t>Acque irrigue</a:t>
                      </a:r>
                      <a:endParaRPr lang="it-IT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>
                          <a:effectLst/>
                        </a:rPr>
                        <a:t>Continuità della produzione agricola e del raccolto</a:t>
                      </a:r>
                      <a:endParaRPr lang="it-IT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 dirty="0">
                          <a:effectLst/>
                        </a:rPr>
                        <a:t>Impatto diretto sulla sicurezza e disponibilità alimentare</a:t>
                      </a:r>
                      <a:endParaRPr lang="it-IT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63" marR="43363" marT="0" marB="0" anchor="ctr"/>
                </a:tc>
                <a:extLst>
                  <a:ext uri="{0D108BD9-81ED-4DB2-BD59-A6C34878D82A}">
                    <a16:rowId xmlns:a16="http://schemas.microsoft.com/office/drawing/2014/main" val="4042680587"/>
                  </a:ext>
                </a:extLst>
              </a:tr>
            </a:tbl>
          </a:graphicData>
        </a:graphic>
      </p:graphicFrame>
      <p:sp>
        <p:nvSpPr>
          <p:cNvPr id="7" name="Text 1">
            <a:extLst>
              <a:ext uri="{FF2B5EF4-FFF2-40B4-BE49-F238E27FC236}">
                <a16:creationId xmlns:a16="http://schemas.microsoft.com/office/drawing/2014/main" id="{A321758B-FB58-4625-937F-0B2C3572A2A5}"/>
              </a:ext>
            </a:extLst>
          </p:cNvPr>
          <p:cNvSpPr/>
          <p:nvPr/>
        </p:nvSpPr>
        <p:spPr>
          <a:xfrm>
            <a:off x="81514" y="1771329"/>
            <a:ext cx="3689010" cy="189787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I soggetti critici </a:t>
            </a:r>
            <a:r>
              <a:rPr lang="en-US" sz="14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sono gli operatori — pubblici o privati — che erogano i </a:t>
            </a:r>
            <a:r>
              <a:rPr lang="en-US" sz="1400" b="1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servizi essenziali</a:t>
            </a:r>
            <a:r>
              <a:rPr lang="en-US" sz="14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e che sono individuati nell'ambito delle categorie di soggetti che operano nei settori e sottosettori </a:t>
            </a:r>
            <a:r>
              <a:rPr lang="en-US" sz="1400" b="1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riportati </a:t>
            </a:r>
            <a:r>
              <a:rPr lang="en-US" sz="1400" b="1" noProof="1">
                <a:highlight>
                  <a:srgbClr val="FFFF00"/>
                </a:highlight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nell'allegato A del decreto CER</a:t>
            </a:r>
            <a:r>
              <a:rPr lang="en-US" sz="1400" noProof="1">
                <a:highlight>
                  <a:srgbClr val="FFFF00"/>
                </a:highlight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400" noProof="1">
              <a:highlight>
                <a:srgbClr val="FFFF00"/>
              </a:highlight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E2A4FA2-BC79-4EFA-A40F-ED05A3D85709}"/>
              </a:ext>
            </a:extLst>
          </p:cNvPr>
          <p:cNvSpPr txBox="1"/>
          <p:nvPr/>
        </p:nvSpPr>
        <p:spPr>
          <a:xfrm>
            <a:off x="23469" y="3562725"/>
            <a:ext cx="3814887" cy="1107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6000"/>
              </a:lnSpc>
            </a:pPr>
            <a:r>
              <a:rPr lang="it-IT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Non tutti gli operatori di un settore diventano soggetti critici: </a:t>
            </a:r>
            <a:r>
              <a:rPr lang="it-IT" sz="14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solo quelli la cui interruzione può generare </a:t>
            </a:r>
            <a:r>
              <a:rPr lang="it-IT" sz="1400" b="1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effetti negativi rilevanti </a:t>
            </a:r>
            <a:r>
              <a:rPr lang="it-IT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per la società, l'economia o la sicurezza pubblica</a:t>
            </a:r>
            <a:r>
              <a:rPr lang="it-IT" sz="1600" kern="120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7A4D5C7-945B-42D0-9E5C-25CC9C8163D1}"/>
              </a:ext>
            </a:extLst>
          </p:cNvPr>
          <p:cNvSpPr txBox="1"/>
          <p:nvPr/>
        </p:nvSpPr>
        <p:spPr>
          <a:xfrm>
            <a:off x="0" y="4816465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1151202-9F3F-4DE0-B993-69500F31B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45"/>
            <a:ext cx="965148" cy="422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345685" y="73738"/>
            <a:ext cx="3554777" cy="358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04000"/>
              </a:lnSpc>
            </a:pPr>
            <a:r>
              <a:rPr lang="en-US" sz="2800" b="1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RESILIENZA</a:t>
            </a:r>
          </a:p>
          <a:p>
            <a:pPr>
              <a:lnSpc>
                <a:spcPct val="104000"/>
              </a:lnSpc>
            </a:pPr>
            <a:r>
              <a:rPr lang="en-US" sz="2800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sei verbi, un ciclo vitale</a:t>
            </a:r>
            <a:endParaRPr lang="en-US" sz="28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2514863" y="968534"/>
            <a:ext cx="6688651" cy="1833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La resilienza è definita come la </a:t>
            </a: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capacità</a:t>
            </a: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 di un soggetto critico di: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2"/>
          <p:cNvSpPr/>
          <p:nvPr/>
        </p:nvSpPr>
        <p:spPr>
          <a:xfrm>
            <a:off x="2532531" y="1521876"/>
            <a:ext cx="3111615" cy="866627"/>
          </a:xfrm>
          <a:prstGeom prst="roundRect">
            <a:avLst>
              <a:gd name="adj" fmla="val 2603"/>
            </a:avLst>
          </a:prstGeom>
          <a:solidFill>
            <a:srgbClr val="E9ECF2"/>
          </a:solidFill>
          <a:ln/>
        </p:spPr>
      </p:sp>
      <p:sp>
        <p:nvSpPr>
          <p:cNvPr id="5" name="Text 3"/>
          <p:cNvSpPr/>
          <p:nvPr/>
        </p:nvSpPr>
        <p:spPr>
          <a:xfrm>
            <a:off x="2639627" y="1563293"/>
            <a:ext cx="1376780" cy="179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Prevenire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2587084" y="1849692"/>
            <a:ext cx="2891335" cy="1833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Leggere i segnali deboli, anticipare </a:t>
            </a:r>
          </a:p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la minaccia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hape 5"/>
          <p:cNvSpPr/>
          <p:nvPr/>
        </p:nvSpPr>
        <p:spPr>
          <a:xfrm>
            <a:off x="5642516" y="1521876"/>
            <a:ext cx="3111673" cy="866627"/>
          </a:xfrm>
          <a:prstGeom prst="roundRect">
            <a:avLst>
              <a:gd name="adj" fmla="val 2603"/>
            </a:avLst>
          </a:prstGeom>
          <a:solidFill>
            <a:srgbClr val="E9ECF2"/>
          </a:solidFill>
          <a:ln/>
        </p:spPr>
      </p:sp>
      <p:sp>
        <p:nvSpPr>
          <p:cNvPr id="8" name="Text 6"/>
          <p:cNvSpPr/>
          <p:nvPr/>
        </p:nvSpPr>
        <p:spPr>
          <a:xfrm>
            <a:off x="5745745" y="1565704"/>
            <a:ext cx="1376780" cy="179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Attenuare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5693201" y="1863546"/>
            <a:ext cx="2891392" cy="1833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Ridurre l'impatto, contenere l'onda d'urto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hape 8"/>
          <p:cNvSpPr/>
          <p:nvPr/>
        </p:nvSpPr>
        <p:spPr>
          <a:xfrm>
            <a:off x="2514863" y="2491348"/>
            <a:ext cx="3111615" cy="901913"/>
          </a:xfrm>
          <a:prstGeom prst="roundRect">
            <a:avLst>
              <a:gd name="adj" fmla="val 2038"/>
            </a:avLst>
          </a:prstGeom>
          <a:solidFill>
            <a:srgbClr val="E9ECF2"/>
          </a:solidFill>
          <a:ln/>
        </p:spPr>
      </p:sp>
      <p:sp>
        <p:nvSpPr>
          <p:cNvPr id="11" name="Text 9"/>
          <p:cNvSpPr/>
          <p:nvPr/>
        </p:nvSpPr>
        <p:spPr>
          <a:xfrm>
            <a:off x="2639627" y="2648532"/>
            <a:ext cx="1376780" cy="179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Assorbire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2587084" y="2878417"/>
            <a:ext cx="2891335" cy="3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Reggere il colpo, mantenere il servizio in condizioni degradate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hape 11"/>
          <p:cNvSpPr/>
          <p:nvPr/>
        </p:nvSpPr>
        <p:spPr>
          <a:xfrm>
            <a:off x="5624848" y="2491348"/>
            <a:ext cx="3111673" cy="901913"/>
          </a:xfrm>
          <a:prstGeom prst="roundRect">
            <a:avLst>
              <a:gd name="adj" fmla="val 2038"/>
            </a:avLst>
          </a:prstGeom>
          <a:solidFill>
            <a:srgbClr val="E9ECF2"/>
          </a:solidFill>
          <a:ln/>
        </p:spPr>
      </p:sp>
      <p:sp>
        <p:nvSpPr>
          <p:cNvPr id="14" name="Text 12"/>
          <p:cNvSpPr/>
          <p:nvPr/>
        </p:nvSpPr>
        <p:spPr>
          <a:xfrm>
            <a:off x="5749614" y="2648532"/>
            <a:ext cx="1376780" cy="179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Rispondere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5697070" y="2878416"/>
            <a:ext cx="2891392" cy="1833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Coordinare, comunicare, decidere - </a:t>
            </a:r>
          </a:p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un atto di governo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hape 14"/>
          <p:cNvSpPr/>
          <p:nvPr/>
        </p:nvSpPr>
        <p:spPr>
          <a:xfrm>
            <a:off x="2490791" y="3520119"/>
            <a:ext cx="3111615" cy="968809"/>
          </a:xfrm>
          <a:prstGeom prst="roundRect">
            <a:avLst>
              <a:gd name="adj" fmla="val 2603"/>
            </a:avLst>
          </a:prstGeom>
          <a:solidFill>
            <a:srgbClr val="E9ECF2"/>
          </a:solidFill>
          <a:ln/>
        </p:spPr>
      </p:sp>
      <p:sp>
        <p:nvSpPr>
          <p:cNvPr id="17" name="Text 15"/>
          <p:cNvSpPr/>
          <p:nvPr/>
        </p:nvSpPr>
        <p:spPr>
          <a:xfrm>
            <a:off x="2657295" y="3614923"/>
            <a:ext cx="1376780" cy="179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Resistere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2604752" y="3844807"/>
            <a:ext cx="2891335" cy="1833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Impedire che un incidente diventi </a:t>
            </a:r>
          </a:p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crisi sistemica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hape 17"/>
          <p:cNvSpPr/>
          <p:nvPr/>
        </p:nvSpPr>
        <p:spPr>
          <a:xfrm>
            <a:off x="5600776" y="3508605"/>
            <a:ext cx="3111673" cy="981219"/>
          </a:xfrm>
          <a:prstGeom prst="roundRect">
            <a:avLst>
              <a:gd name="adj" fmla="val 2603"/>
            </a:avLst>
          </a:prstGeom>
          <a:solidFill>
            <a:srgbClr val="E9ECF2"/>
          </a:solidFill>
          <a:ln/>
        </p:spPr>
      </p:sp>
      <p:sp>
        <p:nvSpPr>
          <p:cNvPr id="20" name="Text 18"/>
          <p:cNvSpPr/>
          <p:nvPr/>
        </p:nvSpPr>
        <p:spPr>
          <a:xfrm>
            <a:off x="5761918" y="3614923"/>
            <a:ext cx="1531380" cy="179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Adattarsi &amp; Ripristinare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19"/>
          <p:cNvSpPr/>
          <p:nvPr/>
        </p:nvSpPr>
        <p:spPr>
          <a:xfrm>
            <a:off x="5714738" y="3844807"/>
            <a:ext cx="2891392" cy="1833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Cambiare configurazione </a:t>
            </a:r>
          </a:p>
          <a:p>
            <a:pPr>
              <a:lnSpc>
                <a:spcPct val="133000"/>
              </a:lnSpc>
            </a:pPr>
            <a:r>
              <a:rPr lang="en-US" sz="12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tornare meglio di prima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 0" descr="preencoded.png">
            <a:extLst>
              <a:ext uri="{FF2B5EF4-FFF2-40B4-BE49-F238E27FC236}">
                <a16:creationId xmlns:a16="http://schemas.microsoft.com/office/drawing/2014/main" id="{16E4643F-F9CF-43D3-AF8A-C411FE0B7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07" y="259180"/>
            <a:ext cx="2247292" cy="4494583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257557B-B6F0-435C-B3C0-F6533DA4D29B}"/>
              </a:ext>
            </a:extLst>
          </p:cNvPr>
          <p:cNvSpPr txBox="1"/>
          <p:nvPr/>
        </p:nvSpPr>
        <p:spPr>
          <a:xfrm>
            <a:off x="6708072" y="4757582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77E922CC-B613-4F01-B3EB-600C80F5C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347" y="66503"/>
            <a:ext cx="1280357" cy="56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91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0" y="0"/>
            <a:ext cx="257175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46647" y="166680"/>
            <a:ext cx="2868104" cy="315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3200" b="1" dirty="0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La Governance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6633" y="812911"/>
            <a:ext cx="4183961" cy="884817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921711" y="1099355"/>
            <a:ext cx="151470" cy="189365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/>
            <a:r>
              <a:rPr lang="en-US" sz="2400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1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2"/>
          <p:cNvSpPr/>
          <p:nvPr/>
        </p:nvSpPr>
        <p:spPr>
          <a:xfrm>
            <a:off x="1270872" y="892322"/>
            <a:ext cx="1427857" cy="1577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Presidente del Consiglio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3"/>
          <p:cNvSpPr/>
          <p:nvPr/>
        </p:nvSpPr>
        <p:spPr>
          <a:xfrm>
            <a:off x="1270872" y="1118057"/>
            <a:ext cx="3563398" cy="43476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14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Vertice strategico: definisce la strategia nazionale e garantisce coerenza decisionale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438" y="1797689"/>
            <a:ext cx="4178156" cy="844240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939213" y="2046603"/>
            <a:ext cx="151470" cy="189365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/>
            <a:r>
              <a:rPr lang="en-US" sz="2400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2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5"/>
          <p:cNvSpPr/>
          <p:nvPr/>
        </p:nvSpPr>
        <p:spPr>
          <a:xfrm>
            <a:off x="1304429" y="1817136"/>
            <a:ext cx="1262602" cy="1577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CIR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6"/>
          <p:cNvSpPr/>
          <p:nvPr/>
        </p:nvSpPr>
        <p:spPr>
          <a:xfrm>
            <a:off x="1290197" y="2068360"/>
            <a:ext cx="3563397" cy="31510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12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Cabina di regia interministeriale: supera i compartimenti stagni", gestisce le  interdipendenze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6634" y="2694417"/>
            <a:ext cx="4178156" cy="824717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925292" y="3032779"/>
            <a:ext cx="151470" cy="189365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/>
            <a:r>
              <a:rPr lang="en-US" sz="2400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3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8"/>
          <p:cNvSpPr/>
          <p:nvPr/>
        </p:nvSpPr>
        <p:spPr>
          <a:xfrm>
            <a:off x="1283292" y="2700373"/>
            <a:ext cx="1262602" cy="1577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ASC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9"/>
          <p:cNvSpPr/>
          <p:nvPr/>
        </p:nvSpPr>
        <p:spPr>
          <a:xfrm>
            <a:off x="1283292" y="2981091"/>
            <a:ext cx="3614036" cy="31510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en-US" sz="12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Braccio operativo settoriale: MASE, MIT, Salute, ACN … - vigilano, ispezionano, attuano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 4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438" y="3612994"/>
            <a:ext cx="4178156" cy="902829"/>
          </a:xfrm>
          <a:prstGeom prst="rect">
            <a:avLst/>
          </a:prstGeom>
        </p:spPr>
      </p:pic>
      <p:sp>
        <p:nvSpPr>
          <p:cNvPr id="17" name="Text 10"/>
          <p:cNvSpPr/>
          <p:nvPr/>
        </p:nvSpPr>
        <p:spPr>
          <a:xfrm>
            <a:off x="901461" y="3900822"/>
            <a:ext cx="151470" cy="189365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/>
            <a:r>
              <a:rPr lang="en-US" sz="2400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4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1"/>
          <p:cNvSpPr/>
          <p:nvPr/>
        </p:nvSpPr>
        <p:spPr>
          <a:xfrm>
            <a:off x="1290197" y="3677780"/>
            <a:ext cx="1262602" cy="1577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600" b="1" noProof="1"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PCU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12"/>
          <p:cNvSpPr/>
          <p:nvPr/>
        </p:nvSpPr>
        <p:spPr>
          <a:xfrm>
            <a:off x="1270872" y="3945638"/>
            <a:ext cx="3572878" cy="66889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fontScale="92500"/>
          </a:bodyPr>
          <a:lstStyle/>
          <a:p>
            <a:pPr>
              <a:lnSpc>
                <a:spcPct val="140000"/>
              </a:lnSpc>
            </a:pPr>
            <a:r>
              <a:rPr lang="en-US" sz="1200" noProof="1"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Centro nevralgico UE: coordina lo scambio informativo e integra la resilienza italiana nel sistema europeo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A71E032-9110-4EBF-9D13-47E137A63467}"/>
              </a:ext>
            </a:extLst>
          </p:cNvPr>
          <p:cNvSpPr txBox="1"/>
          <p:nvPr/>
        </p:nvSpPr>
        <p:spPr>
          <a:xfrm>
            <a:off x="0" y="4849751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082610D3-0D01-4E2A-879A-9C9D623A02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2026" y="0"/>
            <a:ext cx="1101974" cy="48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40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0" y="0"/>
            <a:ext cx="257175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221121" y="172129"/>
            <a:ext cx="4037029" cy="61056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04000"/>
              </a:lnSpc>
            </a:pPr>
            <a:r>
              <a:rPr lang="en-US" sz="2400" b="1" noProof="1">
                <a:solidFill>
                  <a:srgbClr val="0070C0"/>
                </a:solidFill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La valutazione nazionale del rischio</a:t>
            </a:r>
            <a:endParaRPr lang="en-US" sz="2400" noProof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1"/>
          <p:cNvSpPr/>
          <p:nvPr/>
        </p:nvSpPr>
        <p:spPr>
          <a:xfrm>
            <a:off x="1198624" y="1023237"/>
            <a:ext cx="4037028" cy="59538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sz="1200" noProof="1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A monte di ogni designazione si pone la </a:t>
            </a:r>
            <a:r>
              <a:rPr lang="en-US" sz="1200" b="1" noProof="1">
                <a:solidFill>
                  <a:srgbClr val="007EBD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valutazione del rischio condotta dal Punto di Contatto Unico (PCU)</a:t>
            </a:r>
            <a:r>
              <a:rPr lang="en-US" sz="120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 ai sensi dell'articolo 7 - fulcro analitico dell'intero sistema. I suoi risultati costituiscono la base informativa su cui le </a:t>
            </a:r>
            <a:r>
              <a:rPr lang="en-US" sz="1200" b="1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Autorità Settoriali Competenti (ASC)</a:t>
            </a:r>
            <a:r>
              <a:rPr lang="en-US" sz="120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 fondano le proprie decisioni</a:t>
            </a:r>
            <a:r>
              <a:rPr lang="en-US" sz="105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.</a:t>
            </a:r>
            <a:endParaRPr lang="en-US" sz="105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1295916" y="2663374"/>
            <a:ext cx="1882764" cy="1323380"/>
          </a:xfrm>
          <a:prstGeom prst="roundRect">
            <a:avLst>
              <a:gd name="adj" fmla="val 3864"/>
            </a:avLst>
          </a:prstGeom>
          <a:solidFill>
            <a:srgbClr val="FFFFFF">
              <a:alpha val="95000"/>
            </a:srgbClr>
          </a:solidFill>
          <a:ln w="14288">
            <a:solidFill>
              <a:srgbClr val="B2D4E5"/>
            </a:solidFill>
            <a:prstDash val="solid"/>
          </a:ln>
        </p:spPr>
      </p:sp>
      <p:sp>
        <p:nvSpPr>
          <p:cNvPr id="6" name="Text 3"/>
          <p:cNvSpPr/>
          <p:nvPr/>
        </p:nvSpPr>
        <p:spPr>
          <a:xfrm>
            <a:off x="1399612" y="2767070"/>
            <a:ext cx="1333106" cy="1526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200" b="1" noProof="1">
                <a:solidFill>
                  <a:srgbClr val="272525"/>
                </a:solidFill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Minacce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1399612" y="2975524"/>
            <a:ext cx="1656345" cy="44654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sz="105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Naturali, accidentali e intenzionali che possono colpire le infrastrutture critiche nazionali.</a:t>
            </a:r>
            <a:endParaRPr lang="en-US" sz="105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hape 5"/>
          <p:cNvSpPr/>
          <p:nvPr/>
        </p:nvSpPr>
        <p:spPr>
          <a:xfrm>
            <a:off x="3302208" y="2663374"/>
            <a:ext cx="1865098" cy="1323380"/>
          </a:xfrm>
          <a:prstGeom prst="roundRect">
            <a:avLst>
              <a:gd name="adj" fmla="val 3864"/>
            </a:avLst>
          </a:prstGeom>
          <a:solidFill>
            <a:srgbClr val="FFFFFF">
              <a:alpha val="95000"/>
            </a:srgbClr>
          </a:solidFill>
          <a:ln w="14288">
            <a:solidFill>
              <a:srgbClr val="B2D4E5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3372279" y="2769730"/>
            <a:ext cx="1333106" cy="1526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200" b="1" noProof="1">
                <a:solidFill>
                  <a:srgbClr val="272525"/>
                </a:solidFill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Vulnerabilità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3317902" y="3028727"/>
            <a:ext cx="1779068" cy="59538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sz="105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Fisiche e organizzative dei soggetti operanti nei settori essenziali individuati dall'Allegato A</a:t>
            </a:r>
            <a:r>
              <a:rPr lang="en-US" sz="90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.</a:t>
            </a:r>
            <a:endParaRPr lang="en-US" sz="9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8"/>
          <p:cNvSpPr/>
          <p:nvPr/>
        </p:nvSpPr>
        <p:spPr>
          <a:xfrm>
            <a:off x="1315960" y="4297067"/>
            <a:ext cx="3867038" cy="713538"/>
          </a:xfrm>
          <a:prstGeom prst="roundRect">
            <a:avLst>
              <a:gd name="adj" fmla="val 5476"/>
            </a:avLst>
          </a:prstGeom>
          <a:solidFill>
            <a:srgbClr val="FFFFFF">
              <a:alpha val="95000"/>
            </a:srgbClr>
          </a:solidFill>
          <a:ln w="14288">
            <a:solidFill>
              <a:srgbClr val="B2D4E5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1419656" y="4328482"/>
            <a:ext cx="1333106" cy="1526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200" b="1" noProof="1">
                <a:solidFill>
                  <a:srgbClr val="272525"/>
                </a:solidFill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Interdipendenze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1419655" y="4536935"/>
            <a:ext cx="3640619" cy="39201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lnSpcReduction="10000"/>
          </a:bodyPr>
          <a:lstStyle/>
          <a:p>
            <a:pPr algn="just">
              <a:lnSpc>
                <a:spcPct val="133000"/>
              </a:lnSpc>
            </a:pPr>
            <a:r>
              <a:rPr lang="en-US" sz="105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Tra i diversi comparti infrastrutturali, per mappare gli effetti a cascata di un eventuale incidente</a:t>
            </a:r>
            <a:r>
              <a:rPr lang="en-US" sz="900" noProof="1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.</a:t>
            </a:r>
            <a:endParaRPr lang="en-US" sz="9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E249F69-FFDA-4491-9F25-1BBAC535888D}"/>
              </a:ext>
            </a:extLst>
          </p:cNvPr>
          <p:cNvSpPr txBox="1"/>
          <p:nvPr/>
        </p:nvSpPr>
        <p:spPr>
          <a:xfrm>
            <a:off x="7932361" y="4883647"/>
            <a:ext cx="14030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B5C9DC0-FCBA-415B-AE50-6EB67A4A8C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345"/>
            <a:ext cx="1143000" cy="50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52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703897" y="993135"/>
            <a:ext cx="5924903" cy="3052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2400" b="1" noProof="1">
                <a:solidFill>
                  <a:srgbClr val="0070C0"/>
                </a:solidFill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Le tre condizioni cumulative per la designazione</a:t>
            </a:r>
            <a:endParaRPr lang="en-US" sz="2400" noProof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1703897" y="1612422"/>
            <a:ext cx="7121125" cy="2976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sz="1400" noProof="1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Le ASC individuano i soggetti critici per ciascun settore dell'Allegato A secondo l'art. 6, c. 2, lett. d), tenendo conto della valutazione del rischio e della strategia nazionale di resilienza. La designazione richiede la presenza </a:t>
            </a:r>
            <a:r>
              <a:rPr lang="en-US" sz="1400" b="1" noProof="1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cumulativa di tre condizioni: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2"/>
          <p:cNvSpPr/>
          <p:nvPr/>
        </p:nvSpPr>
        <p:spPr>
          <a:xfrm>
            <a:off x="2036611" y="3034355"/>
            <a:ext cx="1836335" cy="92981"/>
          </a:xfrm>
          <a:prstGeom prst="roundRect">
            <a:avLst>
              <a:gd name="adj" fmla="val 42025"/>
            </a:avLst>
          </a:prstGeom>
          <a:solidFill>
            <a:srgbClr val="CCEEFF"/>
          </a:solidFill>
          <a:ln w="4763">
            <a:solidFill>
              <a:srgbClr val="B2D4E5"/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1897085" y="2941319"/>
            <a:ext cx="279053" cy="279053"/>
          </a:xfrm>
          <a:prstGeom prst="roundRect">
            <a:avLst>
              <a:gd name="adj" fmla="val 76800"/>
            </a:avLst>
          </a:prstGeom>
          <a:solidFill>
            <a:srgbClr val="CCEEFF"/>
          </a:solidFill>
          <a:ln w="4763">
            <a:solidFill>
              <a:srgbClr val="B2D4E5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66849" y="3011083"/>
            <a:ext cx="139526" cy="139526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1990066" y="3313352"/>
            <a:ext cx="1677721" cy="1526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100" b="1" noProof="1"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Fornitura di Servizi Essenziali</a:t>
            </a:r>
            <a:endParaRPr lang="en-US" sz="11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1990065" y="3521804"/>
            <a:ext cx="1789956" cy="127702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sz="1200" noProof="1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Il soggetto fornisce uno o più servizi essenziali rientranti nei settori dell'Allegato A.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hape 6"/>
          <p:cNvSpPr/>
          <p:nvPr/>
        </p:nvSpPr>
        <p:spPr>
          <a:xfrm>
            <a:off x="4105508" y="2894829"/>
            <a:ext cx="1836335" cy="92981"/>
          </a:xfrm>
          <a:prstGeom prst="roundRect">
            <a:avLst>
              <a:gd name="adj" fmla="val 42025"/>
            </a:avLst>
          </a:prstGeom>
          <a:solidFill>
            <a:srgbClr val="CCEEFF"/>
          </a:solidFill>
          <a:ln w="4763">
            <a:solidFill>
              <a:srgbClr val="B2D4E5"/>
            </a:solidFill>
            <a:prstDash val="solid"/>
          </a:ln>
        </p:spPr>
      </p:sp>
      <p:sp>
        <p:nvSpPr>
          <p:cNvPr id="10" name="Shape 7"/>
          <p:cNvSpPr/>
          <p:nvPr/>
        </p:nvSpPr>
        <p:spPr>
          <a:xfrm>
            <a:off x="3965981" y="2801792"/>
            <a:ext cx="279053" cy="279053"/>
          </a:xfrm>
          <a:prstGeom prst="roundRect">
            <a:avLst>
              <a:gd name="adj" fmla="val 76800"/>
            </a:avLst>
          </a:prstGeom>
          <a:solidFill>
            <a:srgbClr val="CCEEFF"/>
          </a:solidFill>
          <a:ln w="4763">
            <a:solidFill>
              <a:srgbClr val="B2D4E5"/>
            </a:solidFill>
            <a:prstDash val="solid"/>
          </a:ln>
        </p:spPr>
      </p:sp>
      <p:pic>
        <p:nvPicPr>
          <p:cNvPr id="11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35746" y="2871556"/>
            <a:ext cx="139526" cy="139526"/>
          </a:xfrm>
          <a:prstGeom prst="rect">
            <a:avLst/>
          </a:prstGeom>
        </p:spPr>
      </p:pic>
      <p:sp>
        <p:nvSpPr>
          <p:cNvPr id="12" name="Text 8"/>
          <p:cNvSpPr/>
          <p:nvPr/>
        </p:nvSpPr>
        <p:spPr>
          <a:xfrm>
            <a:off x="4058962" y="3173826"/>
            <a:ext cx="1789956" cy="30528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04000"/>
              </a:lnSpc>
            </a:pPr>
            <a:r>
              <a:rPr lang="en-US" sz="1100" b="1" noProof="1"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Infrastruttura sul territorio nazionale</a:t>
            </a:r>
            <a:endParaRPr lang="en-US" sz="11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9"/>
          <p:cNvSpPr/>
          <p:nvPr/>
        </p:nvSpPr>
        <p:spPr>
          <a:xfrm>
            <a:off x="4058962" y="3534921"/>
            <a:ext cx="1789956" cy="139858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33000"/>
              </a:lnSpc>
            </a:pPr>
            <a:r>
              <a:rPr lang="en-US" sz="1200" noProof="1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Il soggetto opera con la propria infrastruttura critica situata, in tutto o in parte, sul territorio nazionale.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hape 10"/>
          <p:cNvSpPr/>
          <p:nvPr/>
        </p:nvSpPr>
        <p:spPr>
          <a:xfrm>
            <a:off x="6174405" y="2755303"/>
            <a:ext cx="1836335" cy="92981"/>
          </a:xfrm>
          <a:prstGeom prst="roundRect">
            <a:avLst>
              <a:gd name="adj" fmla="val 42025"/>
            </a:avLst>
          </a:prstGeom>
          <a:solidFill>
            <a:srgbClr val="CCEEFF"/>
          </a:solidFill>
          <a:ln w="4763">
            <a:solidFill>
              <a:srgbClr val="B2D4E5"/>
            </a:solidFill>
            <a:prstDash val="solid"/>
          </a:ln>
        </p:spPr>
      </p:sp>
      <p:sp>
        <p:nvSpPr>
          <p:cNvPr id="15" name="Shape 11"/>
          <p:cNvSpPr/>
          <p:nvPr/>
        </p:nvSpPr>
        <p:spPr>
          <a:xfrm>
            <a:off x="6034879" y="2662266"/>
            <a:ext cx="279053" cy="279053"/>
          </a:xfrm>
          <a:prstGeom prst="roundRect">
            <a:avLst>
              <a:gd name="adj" fmla="val 76800"/>
            </a:avLst>
          </a:prstGeom>
          <a:solidFill>
            <a:srgbClr val="CCEEFF"/>
          </a:solidFill>
          <a:ln w="4763">
            <a:solidFill>
              <a:srgbClr val="B2D4E5"/>
            </a:solidFill>
            <a:prstDash val="solid"/>
          </a:ln>
        </p:spPr>
      </p:sp>
      <p:pic>
        <p:nvPicPr>
          <p:cNvPr id="16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04642" y="2732030"/>
            <a:ext cx="139526" cy="139526"/>
          </a:xfrm>
          <a:prstGeom prst="rect">
            <a:avLst/>
          </a:prstGeom>
        </p:spPr>
      </p:pic>
      <p:sp>
        <p:nvSpPr>
          <p:cNvPr id="17" name="Text 12"/>
          <p:cNvSpPr/>
          <p:nvPr/>
        </p:nvSpPr>
        <p:spPr>
          <a:xfrm>
            <a:off x="6127859" y="3034299"/>
            <a:ext cx="1382818" cy="1526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ct val="104000"/>
              </a:lnSpc>
            </a:pPr>
            <a:r>
              <a:rPr lang="en-US" sz="1100" b="1" noProof="1">
                <a:latin typeface="Arial" panose="020B0604020202020204" pitchFamily="34" charset="0"/>
                <a:ea typeface="Petrona Bold" pitchFamily="34" charset="-122"/>
                <a:cs typeface="Arial" panose="020B0604020202020204" pitchFamily="34" charset="0"/>
              </a:rPr>
              <a:t>Effetti Negativi Rilevanti</a:t>
            </a:r>
            <a:endParaRPr lang="en-US" sz="11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3"/>
          <p:cNvSpPr/>
          <p:nvPr/>
        </p:nvSpPr>
        <p:spPr>
          <a:xfrm>
            <a:off x="6127859" y="3242752"/>
            <a:ext cx="1789956" cy="1556075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algn="just">
              <a:lnSpc>
                <a:spcPct val="133000"/>
              </a:lnSpc>
            </a:pPr>
            <a:r>
              <a:rPr lang="en-US" sz="1200" noProof="1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Un eventuale incidente produrrebbe effetti negativi rilevanti (art. 9) sulla fornitura del servizio essenziale o di altri servizi dipendenti.</a:t>
            </a:r>
            <a:endParaRPr lang="en-US" sz="1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D646121-49B9-48E2-9AB9-559EA65ADE55}"/>
              </a:ext>
            </a:extLst>
          </p:cNvPr>
          <p:cNvSpPr txBox="1"/>
          <p:nvPr/>
        </p:nvSpPr>
        <p:spPr>
          <a:xfrm>
            <a:off x="6708072" y="4757582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4D2214FF-88BF-4DCF-85FB-B6DA71608C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26326" y="10345"/>
            <a:ext cx="1417674" cy="620530"/>
          </a:xfrm>
          <a:prstGeom prst="rect">
            <a:avLst/>
          </a:prstGeom>
        </p:spPr>
      </p:pic>
      <p:pic>
        <p:nvPicPr>
          <p:cNvPr id="23" name="Image 0" descr="preencoded.png">
            <a:extLst>
              <a:ext uri="{FF2B5EF4-FFF2-40B4-BE49-F238E27FC236}">
                <a16:creationId xmlns:a16="http://schemas.microsoft.com/office/drawing/2014/main" id="{84358B54-4E49-441A-B4C9-A99891E282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7636" y="1091072"/>
            <a:ext cx="1640959" cy="32819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41871" y="376535"/>
            <a:ext cx="3613696" cy="3945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sz="4000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Le scadenze</a:t>
            </a:r>
            <a:endParaRPr lang="en-US" sz="40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hape 1"/>
          <p:cNvSpPr/>
          <p:nvPr/>
        </p:nvSpPr>
        <p:spPr>
          <a:xfrm>
            <a:off x="4564856" y="995958"/>
            <a:ext cx="14288" cy="3061543"/>
          </a:xfrm>
          <a:prstGeom prst="roundRect">
            <a:avLst>
              <a:gd name="adj" fmla="val 132553"/>
            </a:avLst>
          </a:prstGeom>
          <a:solidFill>
            <a:srgbClr val="CFD2D8"/>
          </a:solidFill>
          <a:ln/>
        </p:spPr>
      </p:sp>
      <p:sp>
        <p:nvSpPr>
          <p:cNvPr id="4" name="Shape 2"/>
          <p:cNvSpPr/>
          <p:nvPr/>
        </p:nvSpPr>
        <p:spPr>
          <a:xfrm>
            <a:off x="4065501" y="1130796"/>
            <a:ext cx="378768" cy="14288"/>
          </a:xfrm>
          <a:prstGeom prst="roundRect">
            <a:avLst>
              <a:gd name="adj" fmla="val 132553"/>
            </a:avLst>
          </a:prstGeom>
          <a:solidFill>
            <a:srgbClr val="CFD2D8"/>
          </a:solidFill>
          <a:ln/>
        </p:spPr>
      </p:sp>
      <p:sp>
        <p:nvSpPr>
          <p:cNvPr id="5" name="Shape 3"/>
          <p:cNvSpPr/>
          <p:nvPr/>
        </p:nvSpPr>
        <p:spPr>
          <a:xfrm>
            <a:off x="4429981" y="995958"/>
            <a:ext cx="284038" cy="284038"/>
          </a:xfrm>
          <a:prstGeom prst="roundRect">
            <a:avLst>
              <a:gd name="adj" fmla="val 6668"/>
            </a:avLst>
          </a:prstGeom>
          <a:solidFill>
            <a:srgbClr val="E9ECF2"/>
          </a:solidFill>
          <a:ln/>
        </p:spPr>
      </p:sp>
      <p:sp>
        <p:nvSpPr>
          <p:cNvPr id="6" name="Text 4"/>
          <p:cNvSpPr/>
          <p:nvPr/>
        </p:nvSpPr>
        <p:spPr>
          <a:xfrm>
            <a:off x="4477271" y="1019584"/>
            <a:ext cx="189384" cy="23671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400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1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2362498" y="1039341"/>
            <a:ext cx="1578248" cy="197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ct val="104000"/>
              </a:lnSpc>
              <a:buNone/>
            </a:pPr>
            <a:r>
              <a:rPr lang="en-US" sz="20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17 gen 2026</a:t>
            </a:r>
            <a:endParaRPr lang="en-US" sz="20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441871" y="1304032"/>
            <a:ext cx="3498875" cy="190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ct val="126000"/>
              </a:lnSpc>
              <a:buNone/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ASC individuano gli operatori critici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hape 7"/>
          <p:cNvSpPr/>
          <p:nvPr/>
        </p:nvSpPr>
        <p:spPr>
          <a:xfrm>
            <a:off x="4699732" y="1860649"/>
            <a:ext cx="378768" cy="14288"/>
          </a:xfrm>
          <a:prstGeom prst="roundRect">
            <a:avLst>
              <a:gd name="adj" fmla="val 132553"/>
            </a:avLst>
          </a:prstGeom>
          <a:solidFill>
            <a:srgbClr val="CFD2D8"/>
          </a:solidFill>
          <a:ln/>
        </p:spPr>
      </p:sp>
      <p:sp>
        <p:nvSpPr>
          <p:cNvPr id="10" name="Shape 8"/>
          <p:cNvSpPr/>
          <p:nvPr/>
        </p:nvSpPr>
        <p:spPr>
          <a:xfrm>
            <a:off x="4429981" y="1725811"/>
            <a:ext cx="284038" cy="284038"/>
          </a:xfrm>
          <a:prstGeom prst="roundRect">
            <a:avLst>
              <a:gd name="adj" fmla="val 6668"/>
            </a:avLst>
          </a:prstGeom>
          <a:solidFill>
            <a:srgbClr val="E9ECF2"/>
          </a:solidFill>
          <a:ln/>
        </p:spPr>
      </p:sp>
      <p:sp>
        <p:nvSpPr>
          <p:cNvPr id="11" name="Text 9"/>
          <p:cNvSpPr/>
          <p:nvPr/>
        </p:nvSpPr>
        <p:spPr>
          <a:xfrm>
            <a:off x="4477271" y="1749437"/>
            <a:ext cx="189384" cy="23671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400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2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5203254" y="1769194"/>
            <a:ext cx="1578248" cy="197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sz="20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17 lug 2026</a:t>
            </a:r>
            <a:endParaRPr lang="en-US" sz="20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5534248" y="2067335"/>
            <a:ext cx="3498875" cy="190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ct val="126000"/>
              </a:lnSpc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DPCM con elenco nazionale soggetti critici</a:t>
            </a:r>
          </a:p>
        </p:txBody>
      </p:sp>
      <p:sp>
        <p:nvSpPr>
          <p:cNvPr id="14" name="Shape 12"/>
          <p:cNvSpPr/>
          <p:nvPr/>
        </p:nvSpPr>
        <p:spPr>
          <a:xfrm>
            <a:off x="4065501" y="2499792"/>
            <a:ext cx="378768" cy="14288"/>
          </a:xfrm>
          <a:prstGeom prst="roundRect">
            <a:avLst>
              <a:gd name="adj" fmla="val 132553"/>
            </a:avLst>
          </a:prstGeom>
          <a:solidFill>
            <a:srgbClr val="CFD2D8"/>
          </a:solidFill>
          <a:ln/>
        </p:spPr>
      </p:sp>
      <p:sp>
        <p:nvSpPr>
          <p:cNvPr id="15" name="Shape 13"/>
          <p:cNvSpPr/>
          <p:nvPr/>
        </p:nvSpPr>
        <p:spPr>
          <a:xfrm>
            <a:off x="4429981" y="2364953"/>
            <a:ext cx="284038" cy="284038"/>
          </a:xfrm>
          <a:prstGeom prst="roundRect">
            <a:avLst>
              <a:gd name="adj" fmla="val 6668"/>
            </a:avLst>
          </a:prstGeom>
          <a:solidFill>
            <a:srgbClr val="E9ECF2"/>
          </a:solidFill>
          <a:ln/>
        </p:spPr>
      </p:sp>
      <p:sp>
        <p:nvSpPr>
          <p:cNvPr id="16" name="Text 14"/>
          <p:cNvSpPr/>
          <p:nvPr/>
        </p:nvSpPr>
        <p:spPr>
          <a:xfrm>
            <a:off x="4477271" y="2388580"/>
            <a:ext cx="189384" cy="23671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400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3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15"/>
          <p:cNvSpPr/>
          <p:nvPr/>
        </p:nvSpPr>
        <p:spPr>
          <a:xfrm>
            <a:off x="2362498" y="2408337"/>
            <a:ext cx="1578248" cy="197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ct val="104000"/>
              </a:lnSpc>
              <a:buNone/>
            </a:pPr>
            <a:r>
              <a:rPr lang="en-US" sz="20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+30 giorni</a:t>
            </a:r>
            <a:endParaRPr lang="en-US" sz="20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215043" y="2672061"/>
            <a:ext cx="3498875" cy="190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indent="0" algn="just">
              <a:lnSpc>
                <a:spcPct val="126000"/>
              </a:lnSpc>
              <a:buNone/>
            </a:pPr>
            <a:r>
              <a:rPr lang="en-US" sz="1600" dirty="0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Notifica individuale dal PCU </a:t>
            </a: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- obblighi operativi</a:t>
            </a:r>
          </a:p>
        </p:txBody>
      </p:sp>
      <p:sp>
        <p:nvSpPr>
          <p:cNvPr id="19" name="Shape 17"/>
          <p:cNvSpPr/>
          <p:nvPr/>
        </p:nvSpPr>
        <p:spPr>
          <a:xfrm>
            <a:off x="4699732" y="3138934"/>
            <a:ext cx="378768" cy="14288"/>
          </a:xfrm>
          <a:prstGeom prst="roundRect">
            <a:avLst>
              <a:gd name="adj" fmla="val 132553"/>
            </a:avLst>
          </a:prstGeom>
          <a:solidFill>
            <a:srgbClr val="CFD2D8"/>
          </a:solidFill>
          <a:ln/>
        </p:spPr>
      </p:sp>
      <p:sp>
        <p:nvSpPr>
          <p:cNvPr id="20" name="Shape 18"/>
          <p:cNvSpPr/>
          <p:nvPr/>
        </p:nvSpPr>
        <p:spPr>
          <a:xfrm>
            <a:off x="4429981" y="3004096"/>
            <a:ext cx="284038" cy="284038"/>
          </a:xfrm>
          <a:prstGeom prst="roundRect">
            <a:avLst>
              <a:gd name="adj" fmla="val 6668"/>
            </a:avLst>
          </a:prstGeom>
          <a:solidFill>
            <a:srgbClr val="E9ECF2"/>
          </a:solidFill>
          <a:ln/>
        </p:spPr>
      </p:sp>
      <p:sp>
        <p:nvSpPr>
          <p:cNvPr id="21" name="Text 19"/>
          <p:cNvSpPr/>
          <p:nvPr/>
        </p:nvSpPr>
        <p:spPr>
          <a:xfrm>
            <a:off x="4477271" y="3027722"/>
            <a:ext cx="189384" cy="23671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400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4</a:t>
            </a:r>
            <a:endParaRPr lang="en-US" sz="2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20"/>
          <p:cNvSpPr/>
          <p:nvPr/>
        </p:nvSpPr>
        <p:spPr>
          <a:xfrm>
            <a:off x="5203254" y="3047479"/>
            <a:ext cx="1578248" cy="197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04000"/>
              </a:lnSpc>
              <a:buNone/>
            </a:pPr>
            <a:r>
              <a:rPr lang="en-US" sz="20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17 lug 2028</a:t>
            </a:r>
            <a:endParaRPr lang="en-US" sz="20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21"/>
          <p:cNvSpPr/>
          <p:nvPr/>
        </p:nvSpPr>
        <p:spPr>
          <a:xfrm>
            <a:off x="5203254" y="3312170"/>
            <a:ext cx="3498875" cy="190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ct val="126000"/>
              </a:lnSpc>
              <a:buNone/>
            </a:pPr>
            <a:r>
              <a:rPr lang="en-US" sz="16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Prima relazione biennale alla Commissione UE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A192394-EA8F-49BA-8BFC-219A1D8BB6DF}"/>
              </a:ext>
            </a:extLst>
          </p:cNvPr>
          <p:cNvSpPr txBox="1"/>
          <p:nvPr/>
        </p:nvSpPr>
        <p:spPr>
          <a:xfrm>
            <a:off x="6708072" y="4757582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59D873F5-E605-4AAF-8BBF-0019932FA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386" y="90746"/>
            <a:ext cx="1332614" cy="58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2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19" y="876523"/>
            <a:ext cx="5340772" cy="4429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04000"/>
              </a:lnSpc>
              <a:buNone/>
            </a:pPr>
            <a:r>
              <a:rPr lang="en-US" sz="3200" noProof="1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I 4 pilastri degli obblighi CER</a:t>
            </a:r>
            <a:endParaRPr lang="en-US" sz="3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6119" y="1603028"/>
            <a:ext cx="4004965" cy="1348381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2413508" y="1709365"/>
            <a:ext cx="170111" cy="21260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600" noProof="1">
                <a:solidFill>
                  <a:srgbClr val="FFFFF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1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619757" y="2145987"/>
            <a:ext cx="1963862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04000"/>
              </a:lnSpc>
              <a:buNone/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Valutazione del Rischio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19757" y="2391444"/>
            <a:ext cx="3683347" cy="2268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33000"/>
              </a:lnSpc>
              <a:buNone/>
            </a:pPr>
            <a:r>
              <a:rPr lang="en-US" sz="14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Entro 9 mesi dalla designazione, </a:t>
            </a:r>
          </a:p>
          <a:p>
            <a:pPr marL="0" indent="0" algn="just">
              <a:lnSpc>
                <a:spcPct val="133000"/>
              </a:lnSpc>
              <a:buNone/>
            </a:pPr>
            <a:r>
              <a:rPr lang="en-US" sz="14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aggiornata ogni 4 anni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2842" y="1603028"/>
            <a:ext cx="4005039" cy="1348381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6560232" y="1709365"/>
            <a:ext cx="170111" cy="21260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600" noProof="1">
                <a:solidFill>
                  <a:srgbClr val="FFFFF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2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5"/>
          <p:cNvSpPr/>
          <p:nvPr/>
        </p:nvSpPr>
        <p:spPr>
          <a:xfrm>
            <a:off x="4803651" y="2169988"/>
            <a:ext cx="1772022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04000"/>
              </a:lnSpc>
              <a:buNone/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Misure di Resilienza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6"/>
          <p:cNvSpPr/>
          <p:nvPr/>
        </p:nvSpPr>
        <p:spPr>
          <a:xfrm>
            <a:off x="4803651" y="2476500"/>
            <a:ext cx="3683422" cy="2268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33000"/>
              </a:lnSpc>
              <a:buNone/>
            </a:pPr>
            <a:r>
              <a:rPr lang="en-US" sz="14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Piano di Resilienza, aggiornato ogni 3 anni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6119" y="3005882"/>
            <a:ext cx="4004965" cy="1261095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2413508" y="3112219"/>
            <a:ext cx="170111" cy="21260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600" noProof="1">
                <a:solidFill>
                  <a:srgbClr val="FFFFF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3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8"/>
          <p:cNvSpPr/>
          <p:nvPr/>
        </p:nvSpPr>
        <p:spPr>
          <a:xfrm>
            <a:off x="656927" y="3572842"/>
            <a:ext cx="1772022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04000"/>
              </a:lnSpc>
              <a:buNone/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Controllo Personale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9"/>
          <p:cNvSpPr/>
          <p:nvPr/>
        </p:nvSpPr>
        <p:spPr>
          <a:xfrm>
            <a:off x="656927" y="3879354"/>
            <a:ext cx="3683347" cy="2268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33000"/>
              </a:lnSpc>
              <a:buNone/>
            </a:pPr>
            <a:r>
              <a:rPr lang="en-US" sz="14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Verifica precedenti per ruoli critici tramite ASC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3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2842" y="3005882"/>
            <a:ext cx="4005039" cy="1261095"/>
          </a:xfrm>
          <a:prstGeom prst="rect">
            <a:avLst/>
          </a:prstGeom>
        </p:spPr>
      </p:pic>
      <p:sp>
        <p:nvSpPr>
          <p:cNvPr id="16" name="Text 10"/>
          <p:cNvSpPr/>
          <p:nvPr/>
        </p:nvSpPr>
        <p:spPr>
          <a:xfrm>
            <a:off x="6560232" y="3112219"/>
            <a:ext cx="170111" cy="21260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600" noProof="1">
                <a:solidFill>
                  <a:srgbClr val="FFFFF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4</a:t>
            </a: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11"/>
          <p:cNvSpPr/>
          <p:nvPr/>
        </p:nvSpPr>
        <p:spPr>
          <a:xfrm>
            <a:off x="4803651" y="3572842"/>
            <a:ext cx="1772022" cy="22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04000"/>
              </a:lnSpc>
              <a:buNone/>
            </a:pPr>
            <a:r>
              <a:rPr lang="en-US" sz="1600" b="1" noProof="1">
                <a:solidFill>
                  <a:srgbClr val="15213F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Notifica Incidenti</a:t>
            </a:r>
            <a:endParaRPr lang="en-US" sz="16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2"/>
          <p:cNvSpPr/>
          <p:nvPr/>
        </p:nvSpPr>
        <p:spPr>
          <a:xfrm>
            <a:off x="4803651" y="3879354"/>
            <a:ext cx="3683422" cy="2268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ct val="133000"/>
              </a:lnSpc>
              <a:buNone/>
            </a:pPr>
            <a:r>
              <a:rPr lang="en-US" sz="1400" noProof="1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Entro 24 ore all'ASC e al PCU</a:t>
            </a:r>
            <a:endParaRPr lang="en-US" sz="14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74951F1-F6A6-4938-A4E8-AC0C29071534}"/>
              </a:ext>
            </a:extLst>
          </p:cNvPr>
          <p:cNvSpPr txBox="1"/>
          <p:nvPr/>
        </p:nvSpPr>
        <p:spPr>
          <a:xfrm>
            <a:off x="6708072" y="4757582"/>
            <a:ext cx="1799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</a:rPr>
              <a:t>Giuseppe Alverone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63A1EEC6-E70D-4D3C-82D0-AD532F757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1163" y="47364"/>
            <a:ext cx="1365465" cy="59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1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1018</Words>
  <Application>Microsoft Office PowerPoint</Application>
  <PresentationFormat>Presentazione su schermo (16:9)</PresentationFormat>
  <Paragraphs>168</Paragraphs>
  <Slides>12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Calibri</vt:lpstr>
      <vt:lpstr>Roboto</vt:lpstr>
      <vt:lpstr>Arial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giuseppe alverone</dc:creator>
  <cp:lastModifiedBy>giuseppe alverone</cp:lastModifiedBy>
  <cp:revision>32</cp:revision>
  <dcterms:created xsi:type="dcterms:W3CDTF">2026-06-10T15:39:46Z</dcterms:created>
  <dcterms:modified xsi:type="dcterms:W3CDTF">2026-06-22T07:38:39Z</dcterms:modified>
</cp:coreProperties>
</file>