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1568" r:id="rId2"/>
    <p:sldId id="1569" r:id="rId3"/>
    <p:sldId id="1570" r:id="rId4"/>
    <p:sldId id="157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6E43E-36B8-47B2-AD8F-AD4D394BDE7A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3C956-EDDB-43E0-8ACF-3D0BBBCAF6A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5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E514B-4DD6-B4D2-8A30-09DB8B6FD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20872D3-291F-3802-F70E-2D2CBDEDD9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228E452-735A-471F-F387-2A2AA6CD26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787F24-8E02-0602-27DB-7677B6CC6E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BB7A9-4F9F-4018-AA1C-16CE2301897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273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D33CC-33EC-99A0-B83B-9DE7701A3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C0E4665-643F-2BF5-2F57-D9132A3387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6D1D749-6868-C148-E383-8F2A425D2F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C3A8B19-CB6C-30D6-6165-69C606B16E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BB7A9-4F9F-4018-AA1C-16CE2301897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8913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7B038-BD83-BAD4-0361-3D423142F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CC386EC-64D8-6017-219A-6D39C1BBF9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A86CD36-154C-2013-1FBD-0C855E34F2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D2BC6E6-CBC3-B8F9-E170-0B19FD130E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BB7A9-4F9F-4018-AA1C-16CE2301897E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5816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DC38A1-631C-83B0-58A6-DE0613AB98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ACC6530-1C54-4F12-D78B-60FEA8259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406FEC-A20F-7B1C-1978-ED72D821A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4C24AC-D125-E489-ECBD-F03A766C8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D6D2627-EA9A-BFD7-4F59-68CA0B859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03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8DCB47-0880-6535-1B3C-88BF43EE8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660C286-5562-F728-DA31-D13AA9CC9E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F81501-8378-15F0-2B97-C4EB798F9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71A7C0A-7EBF-A561-A6BC-BEB1FD4DB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A33BBB-9659-50AC-5FCF-78541193B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71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1CDAA1B-83B6-B78E-F496-B88D6DEAC0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7B5383D-43A4-3836-7A42-AD01FFA74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443181-9342-1AEF-A52B-F90D3D438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71367EE-87E6-C568-7BDB-EF6FDC0EE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4606DC-F071-EB06-16BF-D0C627A6A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041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24ADDC-6ED2-EDC8-EE6E-866199A29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7C9CEC-7840-5BD3-E1CD-E0E80E0F6B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E8DC751-1C2A-0330-3FA6-607785FEC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B42CFC2-8D02-7779-A139-07CDDD25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B85E8F-AAC9-01E4-06F4-CAB616278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78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5F8CBF-C086-BFF1-C23B-E8441AAAC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8640ED0-ED15-1365-B28B-0829C7CBA1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A7EB561-082D-2F36-22C5-E34E0CB6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DD718CD-61BD-6424-EB3A-3FB816BF4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1DCB3B-D3A5-1D45-FCA9-78501ABAC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89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100EA3-91E7-2C00-E2E8-ADD599C9F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7073CE7-7C31-6C24-33B1-597F9E1A83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918834F-3DCE-CDC8-0D17-E5EDF3540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8158AE4-794A-AEC6-62FB-9372582A9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E4B0FB9-070B-106E-9193-C166ACDA1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3906E96-04DE-2D4D-7A9E-3FC41C479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3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1473B9-7819-B53B-C042-3F87DE488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A590578-5664-6F5F-EA93-759CD38CA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E5FC107-2DC1-8CC6-BD14-7D195E8595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D36130D-56C9-2A5D-B2FC-F3E09EF3B0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C483B27-8BE1-CB8A-C447-B5F6748E16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1776EB0-00B6-6E70-5D21-28AE80FFF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188E8DC-A9B8-91B4-4127-79E6403B2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D5BBAC6-5703-9580-7C93-67DCC5C12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96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49C564-8986-DD10-C20C-97EE961FB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CE73371-ABCB-3688-FAEA-8421DDE51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38426EB-903D-66E0-0479-A24182286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855E3F8-24B7-4C4D-A67D-6C42C77CE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436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ED9AFF-1225-D610-EF01-78F4164D2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9DBE231-6C60-E88B-FE51-8F29BD291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842A5EF-4A24-EC34-68FB-0417C2B46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53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A7F217-2C9E-0526-9E94-5292DABBE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B2C456-8909-1793-5B24-790F6CAD0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BC0EE13-170D-4000-7ECF-BB273A805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22D0A89-7855-171D-183D-72DF9325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F6D1CE-C7B1-B611-9EAB-1C220A104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C3365E-3DC4-777B-CA41-31BFDA10A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658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1B01C2-1728-2CFE-6530-FE06D83B3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11AC026-6E5A-13FB-1C36-4A3E58600D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3675531-B4D2-D40A-C5E5-984D82365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075D744-1620-91C0-E309-D77864CD2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8EA9251-57BF-FA45-FC1A-E7AFF7167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72E5259-81F6-0FB3-991D-161A31F18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7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26AECE7-75FC-70A8-0273-A75C7A735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366A775-C819-32FF-A36D-D084FE95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5DC2B8-F631-83B0-C49F-D92822F551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51808F-0B9F-4EDC-9FDC-2A1F875DEC6E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9EE183-1C60-112E-32BE-DD9CC3AC2A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DE1733-2AA8-CFE4-4235-D4028453D7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70D9E4-96A7-4C74-8256-4498A2D6E13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30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8B307-7356-E952-9A0E-DEAA6072B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C890C2A-DB28-6D2F-5CC4-488B7C942FB5}"/>
              </a:ext>
            </a:extLst>
          </p:cNvPr>
          <p:cNvSpPr txBox="1"/>
          <p:nvPr/>
        </p:nvSpPr>
        <p:spPr>
          <a:xfrm>
            <a:off x="9994710" y="3939455"/>
            <a:ext cx="1600987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1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400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IN PROGRESS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7168098-1B99-B8C8-4CD1-2F0EAE4FF0D9}"/>
              </a:ext>
            </a:extLst>
          </p:cNvPr>
          <p:cNvSpPr txBox="1"/>
          <p:nvPr/>
        </p:nvSpPr>
        <p:spPr>
          <a:xfrm>
            <a:off x="5495544" y="6606427"/>
            <a:ext cx="6922487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1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Bondanini per Sezione Consulenza       </a:t>
            </a:r>
            <a:r>
              <a:rPr kumimoji="0" lang="it-IT" sz="12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Roma</a:t>
            </a:r>
            <a:r>
              <a:rPr kumimoji="0" lang="it-IT" sz="120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, 18 </a:t>
            </a:r>
            <a:r>
              <a:rPr lang="it-IT" sz="1200">
                <a:solidFill>
                  <a:schemeClr val="bg1"/>
                </a:solidFill>
                <a:latin typeface="Futura LT Book" panose="02000504030000020003"/>
              </a:rPr>
              <a:t>novembre</a:t>
            </a:r>
            <a:r>
              <a:rPr kumimoji="0" lang="it-IT" sz="120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 2025</a:t>
            </a: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6A60F9D8-40DD-718A-8903-2269635C5DF3}"/>
              </a:ext>
            </a:extLst>
          </p:cNvPr>
          <p:cNvSpPr/>
          <p:nvPr/>
        </p:nvSpPr>
        <p:spPr>
          <a:xfrm>
            <a:off x="225804" y="701900"/>
            <a:ext cx="2616878" cy="180193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/>
              <a:t>Free Flow of </a:t>
            </a:r>
          </a:p>
          <a:p>
            <a:pPr algn="ctr"/>
            <a:r>
              <a:rPr lang="it-IT" b="1"/>
              <a:t>N-P Data </a:t>
            </a:r>
          </a:p>
          <a:p>
            <a:pPr algn="ctr"/>
            <a:r>
              <a:rPr lang="it-IT" b="1"/>
              <a:t>Reg(UE) 2018/1807</a:t>
            </a: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3393487F-8FD4-EF40-160B-533B71995E5D}"/>
              </a:ext>
            </a:extLst>
          </p:cNvPr>
          <p:cNvSpPr/>
          <p:nvPr/>
        </p:nvSpPr>
        <p:spPr>
          <a:xfrm>
            <a:off x="48653" y="2557506"/>
            <a:ext cx="2076213" cy="17410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/>
              <a:t>Open Data </a:t>
            </a:r>
          </a:p>
          <a:p>
            <a:pPr algn="ctr"/>
            <a:r>
              <a:rPr lang="it-IT" b="1"/>
              <a:t>Dir.(UE)</a:t>
            </a:r>
          </a:p>
          <a:p>
            <a:pPr algn="ctr"/>
            <a:r>
              <a:rPr lang="it-IT" b="1"/>
              <a:t>2019/1024</a:t>
            </a: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49970D38-ACF1-279C-6802-4080DE3B4CB0}"/>
              </a:ext>
            </a:extLst>
          </p:cNvPr>
          <p:cNvCxnSpPr>
            <a:cxnSpLocks/>
          </p:cNvCxnSpPr>
          <p:nvPr/>
        </p:nvCxnSpPr>
        <p:spPr>
          <a:xfrm>
            <a:off x="4178792" y="1377524"/>
            <a:ext cx="782401" cy="1192155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B7C35ED8-E2BA-79F8-53C1-F0DB2C3D226D}"/>
              </a:ext>
            </a:extLst>
          </p:cNvPr>
          <p:cNvCxnSpPr>
            <a:cxnSpLocks/>
          </p:cNvCxnSpPr>
          <p:nvPr/>
        </p:nvCxnSpPr>
        <p:spPr>
          <a:xfrm>
            <a:off x="2377076" y="1866905"/>
            <a:ext cx="2317585" cy="1134498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3F36639A-7F3D-8640-E6C7-F71AFDEA5A59}"/>
              </a:ext>
            </a:extLst>
          </p:cNvPr>
          <p:cNvCxnSpPr>
            <a:cxnSpLocks/>
          </p:cNvCxnSpPr>
          <p:nvPr/>
        </p:nvCxnSpPr>
        <p:spPr>
          <a:xfrm flipV="1">
            <a:off x="6096000" y="1514652"/>
            <a:ext cx="795417" cy="913149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E3A296FC-57BD-7ECA-A2A9-3F6B21889364}"/>
              </a:ext>
            </a:extLst>
          </p:cNvPr>
          <p:cNvCxnSpPr>
            <a:cxnSpLocks/>
          </p:cNvCxnSpPr>
          <p:nvPr/>
        </p:nvCxnSpPr>
        <p:spPr>
          <a:xfrm>
            <a:off x="1632155" y="3427050"/>
            <a:ext cx="2635498" cy="22335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CB4F5B32-7CD2-B624-9820-A057BDEE052D}"/>
              </a:ext>
            </a:extLst>
          </p:cNvPr>
          <p:cNvCxnSpPr>
            <a:cxnSpLocks/>
          </p:cNvCxnSpPr>
          <p:nvPr/>
        </p:nvCxnSpPr>
        <p:spPr>
          <a:xfrm flipV="1">
            <a:off x="6689531" y="1564509"/>
            <a:ext cx="2267256" cy="1326945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e 32">
            <a:extLst>
              <a:ext uri="{FF2B5EF4-FFF2-40B4-BE49-F238E27FC236}">
                <a16:creationId xmlns:a16="http://schemas.microsoft.com/office/drawing/2014/main" id="{27B39AFC-62BC-F95F-486F-39E37B97932C}"/>
              </a:ext>
            </a:extLst>
          </p:cNvPr>
          <p:cNvSpPr/>
          <p:nvPr/>
        </p:nvSpPr>
        <p:spPr>
          <a:xfrm>
            <a:off x="5832128" y="33930"/>
            <a:ext cx="2493454" cy="185292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err="1"/>
              <a:t>ePrivacy</a:t>
            </a:r>
            <a:endParaRPr lang="it-IT" b="1"/>
          </a:p>
          <a:p>
            <a:pPr algn="ctr"/>
            <a:r>
              <a:rPr lang="it-IT" b="1"/>
              <a:t>Dir.2002/58/CE</a:t>
            </a:r>
          </a:p>
        </p:txBody>
      </p: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544C46D9-FFF8-E49C-A601-3EED5A1707A1}"/>
              </a:ext>
            </a:extLst>
          </p:cNvPr>
          <p:cNvCxnSpPr>
            <a:cxnSpLocks/>
          </p:cNvCxnSpPr>
          <p:nvPr/>
        </p:nvCxnSpPr>
        <p:spPr>
          <a:xfrm flipV="1">
            <a:off x="2232140" y="3469081"/>
            <a:ext cx="2549013" cy="1509048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e 6">
            <a:extLst>
              <a:ext uri="{FF2B5EF4-FFF2-40B4-BE49-F238E27FC236}">
                <a16:creationId xmlns:a16="http://schemas.microsoft.com/office/drawing/2014/main" id="{5DC92999-5AB6-C604-0EA8-D6DAA3A8FCE0}"/>
              </a:ext>
            </a:extLst>
          </p:cNvPr>
          <p:cNvSpPr/>
          <p:nvPr/>
        </p:nvSpPr>
        <p:spPr>
          <a:xfrm>
            <a:off x="642471" y="4372602"/>
            <a:ext cx="2138900" cy="1750965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/>
              <a:t>Data </a:t>
            </a:r>
          </a:p>
          <a:p>
            <a:pPr algn="ctr"/>
            <a:r>
              <a:rPr lang="it-IT" b="1"/>
              <a:t>Governance Act </a:t>
            </a:r>
          </a:p>
          <a:p>
            <a:pPr algn="ctr"/>
            <a:r>
              <a:rPr lang="it-IT" b="1"/>
              <a:t>Reg.(UE)</a:t>
            </a:r>
          </a:p>
          <a:p>
            <a:pPr algn="ctr"/>
            <a:r>
              <a:rPr lang="it-IT" b="1"/>
              <a:t>2022/868</a:t>
            </a: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CBC76F56-55FE-A1EF-FA60-5681C645229D}"/>
              </a:ext>
            </a:extLst>
          </p:cNvPr>
          <p:cNvSpPr/>
          <p:nvPr/>
        </p:nvSpPr>
        <p:spPr>
          <a:xfrm>
            <a:off x="4124648" y="1920383"/>
            <a:ext cx="2854899" cy="267721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b="1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56F6255-40E8-6603-6859-0F2A6C56C007}"/>
              </a:ext>
            </a:extLst>
          </p:cNvPr>
          <p:cNvSpPr txBox="1"/>
          <p:nvPr/>
        </p:nvSpPr>
        <p:spPr>
          <a:xfrm>
            <a:off x="4044098" y="2819785"/>
            <a:ext cx="285489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  <a:latin typeface="Futura LT Book" panose="02000504030000020003"/>
              </a:rPr>
              <a:t>Le normative </a:t>
            </a:r>
          </a:p>
          <a:p>
            <a:pPr algn="ctr"/>
            <a:r>
              <a:rPr lang="it-IT" sz="2000" b="1" dirty="0">
                <a:solidFill>
                  <a:schemeClr val="bg1"/>
                </a:solidFill>
                <a:latin typeface="Futura LT Book" panose="02000504030000020003"/>
              </a:rPr>
              <a:t>europee</a:t>
            </a:r>
          </a:p>
          <a:p>
            <a:pPr algn="ctr"/>
            <a:r>
              <a:rPr lang="it-IT" sz="2000" b="1" dirty="0">
                <a:solidFill>
                  <a:schemeClr val="bg1"/>
                </a:solidFill>
                <a:latin typeface="Futura LT Book" panose="02000504030000020003"/>
              </a:rPr>
              <a:t> sui dati </a:t>
            </a:r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55A481B0-5350-0067-8585-B40C74F4F4D8}"/>
              </a:ext>
            </a:extLst>
          </p:cNvPr>
          <p:cNvSpPr/>
          <p:nvPr/>
        </p:nvSpPr>
        <p:spPr>
          <a:xfrm>
            <a:off x="7005904" y="5234480"/>
            <a:ext cx="2138900" cy="164660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/>
              <a:t>Digital Services Act</a:t>
            </a:r>
          </a:p>
          <a:p>
            <a:pPr algn="ctr"/>
            <a:r>
              <a:rPr lang="it-IT" b="1"/>
              <a:t>Reg.(UE)</a:t>
            </a:r>
          </a:p>
          <a:p>
            <a:pPr algn="ctr"/>
            <a:r>
              <a:rPr lang="it-IT" b="1"/>
              <a:t>2022/2065</a:t>
            </a:r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CE7C8FD8-87DD-5CDC-8404-F3F61BC762C8}"/>
              </a:ext>
            </a:extLst>
          </p:cNvPr>
          <p:cNvSpPr/>
          <p:nvPr/>
        </p:nvSpPr>
        <p:spPr>
          <a:xfrm>
            <a:off x="8382987" y="188148"/>
            <a:ext cx="2750112" cy="189089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Law enforcement</a:t>
            </a:r>
          </a:p>
          <a:p>
            <a:pPr algn="ctr"/>
            <a:r>
              <a:rPr lang="it-IT" b="1" dirty="0"/>
              <a:t>Dir.(UE)2016/680</a:t>
            </a:r>
          </a:p>
        </p:txBody>
      </p:sp>
      <p:sp>
        <p:nvSpPr>
          <p:cNvPr id="39" name="Ovale 38">
            <a:extLst>
              <a:ext uri="{FF2B5EF4-FFF2-40B4-BE49-F238E27FC236}">
                <a16:creationId xmlns:a16="http://schemas.microsoft.com/office/drawing/2014/main" id="{D09C4AAE-B879-D8E9-89B4-73C0F492AFDA}"/>
              </a:ext>
            </a:extLst>
          </p:cNvPr>
          <p:cNvSpPr/>
          <p:nvPr/>
        </p:nvSpPr>
        <p:spPr>
          <a:xfrm>
            <a:off x="9949063" y="3511970"/>
            <a:ext cx="2138900" cy="164660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/>
              <a:t>NIS2</a:t>
            </a:r>
          </a:p>
          <a:p>
            <a:pPr algn="ctr"/>
            <a:r>
              <a:rPr lang="it-IT" b="1"/>
              <a:t>Dir.(UE)</a:t>
            </a:r>
          </a:p>
          <a:p>
            <a:pPr algn="ctr"/>
            <a:r>
              <a:rPr lang="it-IT" b="1"/>
              <a:t>2022/2555</a:t>
            </a:r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58A9EAD8-2B22-49C6-AF34-99F7774A8E7E}"/>
              </a:ext>
            </a:extLst>
          </p:cNvPr>
          <p:cNvSpPr/>
          <p:nvPr/>
        </p:nvSpPr>
        <p:spPr>
          <a:xfrm>
            <a:off x="2872190" y="44460"/>
            <a:ext cx="2240404" cy="173327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GDPR</a:t>
            </a:r>
          </a:p>
          <a:p>
            <a:pPr algn="ctr"/>
            <a:r>
              <a:rPr lang="it-IT" b="1" dirty="0"/>
              <a:t>Reg (UE)</a:t>
            </a:r>
          </a:p>
          <a:p>
            <a:pPr algn="ctr"/>
            <a:r>
              <a:rPr lang="it-IT" b="1" dirty="0"/>
              <a:t>2016/679</a:t>
            </a:r>
          </a:p>
        </p:txBody>
      </p:sp>
      <p:sp>
        <p:nvSpPr>
          <p:cNvPr id="49" name="Ovale 48">
            <a:extLst>
              <a:ext uri="{FF2B5EF4-FFF2-40B4-BE49-F238E27FC236}">
                <a16:creationId xmlns:a16="http://schemas.microsoft.com/office/drawing/2014/main" id="{D310E262-C4B9-8E7D-748C-DD1214C227A3}"/>
              </a:ext>
            </a:extLst>
          </p:cNvPr>
          <p:cNvSpPr/>
          <p:nvPr/>
        </p:nvSpPr>
        <p:spPr>
          <a:xfrm>
            <a:off x="9170100" y="5091174"/>
            <a:ext cx="2138900" cy="164660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/>
              <a:t>AI Act</a:t>
            </a:r>
          </a:p>
          <a:p>
            <a:pPr algn="ctr"/>
            <a:r>
              <a:rPr lang="it-IT" b="1"/>
              <a:t>Reg.(UE)</a:t>
            </a:r>
          </a:p>
          <a:p>
            <a:pPr algn="ctr"/>
            <a:r>
              <a:rPr lang="it-IT" b="1"/>
              <a:t>2024/2025</a:t>
            </a:r>
          </a:p>
        </p:txBody>
      </p:sp>
      <p:sp>
        <p:nvSpPr>
          <p:cNvPr id="50" name="Ovale 49">
            <a:extLst>
              <a:ext uri="{FF2B5EF4-FFF2-40B4-BE49-F238E27FC236}">
                <a16:creationId xmlns:a16="http://schemas.microsoft.com/office/drawing/2014/main" id="{36C28B23-DA71-D9B6-E757-6A64F7850BB7}"/>
              </a:ext>
            </a:extLst>
          </p:cNvPr>
          <p:cNvSpPr/>
          <p:nvPr/>
        </p:nvSpPr>
        <p:spPr>
          <a:xfrm>
            <a:off x="10004447" y="1838748"/>
            <a:ext cx="2138900" cy="164660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/>
              <a:t>Trade Secrets</a:t>
            </a:r>
          </a:p>
          <a:p>
            <a:pPr algn="ctr"/>
            <a:r>
              <a:rPr lang="it-IT" b="1"/>
              <a:t>Dir.(UE)</a:t>
            </a:r>
          </a:p>
          <a:p>
            <a:pPr algn="ctr"/>
            <a:r>
              <a:rPr lang="it-IT" b="1"/>
              <a:t>2016/943</a:t>
            </a:r>
          </a:p>
        </p:txBody>
      </p:sp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07F510C7-568C-4431-9AA3-9357425B71AB}"/>
              </a:ext>
            </a:extLst>
          </p:cNvPr>
          <p:cNvCxnSpPr>
            <a:cxnSpLocks/>
          </p:cNvCxnSpPr>
          <p:nvPr/>
        </p:nvCxnSpPr>
        <p:spPr>
          <a:xfrm flipV="1">
            <a:off x="3718332" y="4190462"/>
            <a:ext cx="1132134" cy="1306536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Ovale 52">
            <a:extLst>
              <a:ext uri="{FF2B5EF4-FFF2-40B4-BE49-F238E27FC236}">
                <a16:creationId xmlns:a16="http://schemas.microsoft.com/office/drawing/2014/main" id="{9C38BE14-263A-A290-7B11-7E7601AC6ABA}"/>
              </a:ext>
            </a:extLst>
          </p:cNvPr>
          <p:cNvSpPr/>
          <p:nvPr/>
        </p:nvSpPr>
        <p:spPr>
          <a:xfrm>
            <a:off x="2646927" y="5166936"/>
            <a:ext cx="2138900" cy="164660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Data </a:t>
            </a:r>
          </a:p>
          <a:p>
            <a:pPr algn="ctr"/>
            <a:r>
              <a:rPr lang="it-IT" sz="2000" b="1" dirty="0">
                <a:solidFill>
                  <a:srgbClr val="002060"/>
                </a:solidFill>
              </a:rPr>
              <a:t>Act </a:t>
            </a:r>
          </a:p>
          <a:p>
            <a:pPr algn="ctr"/>
            <a:r>
              <a:rPr lang="it-IT" sz="2000" b="1" dirty="0">
                <a:solidFill>
                  <a:srgbClr val="002060"/>
                </a:solidFill>
              </a:rPr>
              <a:t>Reg.(UE)</a:t>
            </a:r>
          </a:p>
          <a:p>
            <a:pPr algn="ctr"/>
            <a:r>
              <a:rPr lang="it-IT" sz="2000" b="1" dirty="0">
                <a:solidFill>
                  <a:srgbClr val="002060"/>
                </a:solidFill>
              </a:rPr>
              <a:t>2023/2854</a:t>
            </a:r>
            <a:endParaRPr lang="it-IT" b="1" dirty="0">
              <a:solidFill>
                <a:srgbClr val="002060"/>
              </a:solidFill>
            </a:endParaRPr>
          </a:p>
        </p:txBody>
      </p:sp>
      <p:cxnSp>
        <p:nvCxnSpPr>
          <p:cNvPr id="54" name="Connettore diritto 53">
            <a:extLst>
              <a:ext uri="{FF2B5EF4-FFF2-40B4-BE49-F238E27FC236}">
                <a16:creationId xmlns:a16="http://schemas.microsoft.com/office/drawing/2014/main" id="{68D0F396-32DC-EF7D-5929-9988CBA3D0F5}"/>
              </a:ext>
            </a:extLst>
          </p:cNvPr>
          <p:cNvCxnSpPr>
            <a:cxnSpLocks/>
          </p:cNvCxnSpPr>
          <p:nvPr/>
        </p:nvCxnSpPr>
        <p:spPr>
          <a:xfrm flipV="1">
            <a:off x="6783643" y="2569679"/>
            <a:ext cx="3478521" cy="451655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diritto 54">
            <a:extLst>
              <a:ext uri="{FF2B5EF4-FFF2-40B4-BE49-F238E27FC236}">
                <a16:creationId xmlns:a16="http://schemas.microsoft.com/office/drawing/2014/main" id="{1AF441CF-733A-31A6-EA2A-F54C69B9FB57}"/>
              </a:ext>
            </a:extLst>
          </p:cNvPr>
          <p:cNvCxnSpPr>
            <a:cxnSpLocks/>
          </p:cNvCxnSpPr>
          <p:nvPr/>
        </p:nvCxnSpPr>
        <p:spPr>
          <a:xfrm>
            <a:off x="6641629" y="3814340"/>
            <a:ext cx="2846998" cy="1813629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diritto 55">
            <a:extLst>
              <a:ext uri="{FF2B5EF4-FFF2-40B4-BE49-F238E27FC236}">
                <a16:creationId xmlns:a16="http://schemas.microsoft.com/office/drawing/2014/main" id="{4C4CA70C-C019-7A2F-7B8B-46024E3B9B17}"/>
              </a:ext>
            </a:extLst>
          </p:cNvPr>
          <p:cNvCxnSpPr>
            <a:cxnSpLocks/>
          </p:cNvCxnSpPr>
          <p:nvPr/>
        </p:nvCxnSpPr>
        <p:spPr>
          <a:xfrm>
            <a:off x="6204235" y="3885664"/>
            <a:ext cx="1246545" cy="1742305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diritto 56">
            <a:extLst>
              <a:ext uri="{FF2B5EF4-FFF2-40B4-BE49-F238E27FC236}">
                <a16:creationId xmlns:a16="http://schemas.microsoft.com/office/drawing/2014/main" id="{9988F3C8-0DF7-43F2-E58D-E0DFEC3D0550}"/>
              </a:ext>
            </a:extLst>
          </p:cNvPr>
          <p:cNvCxnSpPr>
            <a:cxnSpLocks/>
          </p:cNvCxnSpPr>
          <p:nvPr/>
        </p:nvCxnSpPr>
        <p:spPr>
          <a:xfrm>
            <a:off x="5739926" y="4429856"/>
            <a:ext cx="171232" cy="1146198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diritto 62">
            <a:extLst>
              <a:ext uri="{FF2B5EF4-FFF2-40B4-BE49-F238E27FC236}">
                <a16:creationId xmlns:a16="http://schemas.microsoft.com/office/drawing/2014/main" id="{E201D95E-80AA-6A9F-0797-D57CC8248330}"/>
              </a:ext>
            </a:extLst>
          </p:cNvPr>
          <p:cNvCxnSpPr>
            <a:cxnSpLocks/>
          </p:cNvCxnSpPr>
          <p:nvPr/>
        </p:nvCxnSpPr>
        <p:spPr>
          <a:xfrm>
            <a:off x="6723984" y="3432396"/>
            <a:ext cx="3621226" cy="683485"/>
          </a:xfrm>
          <a:prstGeom prst="line">
            <a:avLst/>
          </a:prstGeom>
          <a:ln w="889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e 3">
            <a:extLst>
              <a:ext uri="{FF2B5EF4-FFF2-40B4-BE49-F238E27FC236}">
                <a16:creationId xmlns:a16="http://schemas.microsoft.com/office/drawing/2014/main" id="{AA0ABA00-4789-B6BC-B003-AEA33CA4760E}"/>
              </a:ext>
            </a:extLst>
          </p:cNvPr>
          <p:cNvSpPr/>
          <p:nvPr/>
        </p:nvSpPr>
        <p:spPr>
          <a:xfrm>
            <a:off x="4841708" y="5234480"/>
            <a:ext cx="2138900" cy="1646604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/>
              <a:t>Digital Markets Act</a:t>
            </a:r>
          </a:p>
          <a:p>
            <a:pPr algn="ctr"/>
            <a:r>
              <a:rPr lang="it-IT" b="1"/>
              <a:t>Reg.(UE)</a:t>
            </a:r>
          </a:p>
          <a:p>
            <a:pPr algn="ctr"/>
            <a:r>
              <a:rPr lang="it-IT" b="1"/>
              <a:t>2022/1925</a:t>
            </a:r>
          </a:p>
        </p:txBody>
      </p:sp>
    </p:spTree>
    <p:extLst>
      <p:ext uri="{BB962C8B-B14F-4D97-AF65-F5344CB8AC3E}">
        <p14:creationId xmlns:p14="http://schemas.microsoft.com/office/powerpoint/2010/main" val="1133653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14836-6082-A7B7-FDF5-E205A1C3A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27A866E4-C146-98C3-A2A4-EB3CCB0F4015}"/>
              </a:ext>
            </a:extLst>
          </p:cNvPr>
          <p:cNvSpPr txBox="1"/>
          <p:nvPr/>
        </p:nvSpPr>
        <p:spPr>
          <a:xfrm>
            <a:off x="5495544" y="6606427"/>
            <a:ext cx="6922487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1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Bondanini per Sezione Consulenza       </a:t>
            </a:r>
            <a:r>
              <a:rPr kumimoji="0" lang="it-IT" sz="12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Roma</a:t>
            </a:r>
            <a:r>
              <a:rPr kumimoji="0" lang="it-IT" sz="120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, 18 </a:t>
            </a:r>
            <a:r>
              <a:rPr lang="it-IT" sz="1200">
                <a:solidFill>
                  <a:schemeClr val="bg1"/>
                </a:solidFill>
                <a:latin typeface="Futura LT Book" panose="02000504030000020003"/>
              </a:rPr>
              <a:t>novembre</a:t>
            </a:r>
            <a:r>
              <a:rPr kumimoji="0" lang="it-IT" sz="120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 2025</a:t>
            </a: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F5931AA4-6AC9-4A0A-3079-792821CFE6EB}"/>
              </a:ext>
            </a:extLst>
          </p:cNvPr>
          <p:cNvSpPr/>
          <p:nvPr/>
        </p:nvSpPr>
        <p:spPr>
          <a:xfrm>
            <a:off x="5346732" y="2851347"/>
            <a:ext cx="2115952" cy="2005787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/>
              <a:t>Prevalentemente non personali</a:t>
            </a:r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37220AE4-3FDE-C3D8-3213-F2DC0311963A}"/>
              </a:ext>
            </a:extLst>
          </p:cNvPr>
          <p:cNvSpPr/>
          <p:nvPr/>
        </p:nvSpPr>
        <p:spPr>
          <a:xfrm>
            <a:off x="594251" y="427705"/>
            <a:ext cx="2001465" cy="191237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/>
              <a:t>Dati personali </a:t>
            </a:r>
          </a:p>
        </p:txBody>
      </p:sp>
      <p:sp>
        <p:nvSpPr>
          <p:cNvPr id="50" name="Ovale 49">
            <a:extLst>
              <a:ext uri="{FF2B5EF4-FFF2-40B4-BE49-F238E27FC236}">
                <a16:creationId xmlns:a16="http://schemas.microsoft.com/office/drawing/2014/main" id="{95A70D15-9D51-E4BA-3468-6E6314F20CF4}"/>
              </a:ext>
            </a:extLst>
          </p:cNvPr>
          <p:cNvSpPr/>
          <p:nvPr/>
        </p:nvSpPr>
        <p:spPr>
          <a:xfrm>
            <a:off x="2859170" y="1605118"/>
            <a:ext cx="2115951" cy="20057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/>
              <a:t>Dati non personali </a:t>
            </a:r>
          </a:p>
        </p:txBody>
      </p:sp>
      <p:sp>
        <p:nvSpPr>
          <p:cNvPr id="53" name="Ovale 52">
            <a:extLst>
              <a:ext uri="{FF2B5EF4-FFF2-40B4-BE49-F238E27FC236}">
                <a16:creationId xmlns:a16="http://schemas.microsoft.com/office/drawing/2014/main" id="{133C8378-132F-14A3-6885-C7E9B4B7DF35}"/>
              </a:ext>
            </a:extLst>
          </p:cNvPr>
          <p:cNvSpPr/>
          <p:nvPr/>
        </p:nvSpPr>
        <p:spPr>
          <a:xfrm>
            <a:off x="7904606" y="4303493"/>
            <a:ext cx="2115952" cy="200578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rgbClr val="002060"/>
                </a:solidFill>
              </a:rPr>
              <a:t>Non personali e misti</a:t>
            </a:r>
          </a:p>
        </p:txBody>
      </p:sp>
    </p:spTree>
    <p:extLst>
      <p:ext uri="{BB962C8B-B14F-4D97-AF65-F5344CB8AC3E}">
        <p14:creationId xmlns:p14="http://schemas.microsoft.com/office/powerpoint/2010/main" val="4074104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EF1E104F-FC69-2AE2-1102-8CD11AD85AF7}"/>
              </a:ext>
            </a:extLst>
          </p:cNvPr>
          <p:cNvGraphicFramePr>
            <a:graphicFrameLocks noGrp="1"/>
          </p:cNvGraphicFramePr>
          <p:nvPr/>
        </p:nvGraphicFramePr>
        <p:xfrm>
          <a:off x="113071" y="112088"/>
          <a:ext cx="11965858" cy="66369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15551">
                  <a:extLst>
                    <a:ext uri="{9D8B030D-6E8A-4147-A177-3AD203B41FA5}">
                      <a16:colId xmlns:a16="http://schemas.microsoft.com/office/drawing/2014/main" val="1595508498"/>
                    </a:ext>
                  </a:extLst>
                </a:gridCol>
                <a:gridCol w="2331613">
                  <a:extLst>
                    <a:ext uri="{9D8B030D-6E8A-4147-A177-3AD203B41FA5}">
                      <a16:colId xmlns:a16="http://schemas.microsoft.com/office/drawing/2014/main" val="4259533490"/>
                    </a:ext>
                  </a:extLst>
                </a:gridCol>
                <a:gridCol w="2971648">
                  <a:extLst>
                    <a:ext uri="{9D8B030D-6E8A-4147-A177-3AD203B41FA5}">
                      <a16:colId xmlns:a16="http://schemas.microsoft.com/office/drawing/2014/main" val="2815802426"/>
                    </a:ext>
                  </a:extLst>
                </a:gridCol>
                <a:gridCol w="3147046">
                  <a:extLst>
                    <a:ext uri="{9D8B030D-6E8A-4147-A177-3AD203B41FA5}">
                      <a16:colId xmlns:a16="http://schemas.microsoft.com/office/drawing/2014/main" val="3409817048"/>
                    </a:ext>
                  </a:extLst>
                </a:gridCol>
              </a:tblGrid>
              <a:tr h="866373">
                <a:tc>
                  <a:txBody>
                    <a:bodyPr/>
                    <a:lstStyle/>
                    <a:p>
                      <a:pPr marL="5080" marR="5080" algn="ctr">
                        <a:spcAft>
                          <a:spcPts val="900"/>
                        </a:spcAft>
                        <a:buNone/>
                      </a:pP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atto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 algn="ctr">
                        <a:spcAft>
                          <a:spcPts val="90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di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dati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8064" marR="8064" marT="8064" marB="8064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Funzione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principale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414" marR="77414" marT="38707" marB="38707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Ruolo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nella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data governance 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414" marR="77414" marT="38707" marB="38707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369573"/>
                  </a:ext>
                </a:extLst>
              </a:tr>
              <a:tr h="466663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GDPR – Reg. (UE) 2016/679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Dati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personali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Tutela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dei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diritti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fondamentali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protezione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della persona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costituzionale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liceità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diritti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responsabilità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del </a:t>
                      </a:r>
                      <a:r>
                        <a:rPr lang="en-US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titolare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697803"/>
                  </a:ext>
                </a:extLst>
              </a:tr>
              <a:tr h="484783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 err="1">
                          <a:effectLst/>
                        </a:rPr>
                        <a:t>ePrivacy</a:t>
                      </a:r>
                      <a:r>
                        <a:rPr lang="en-US" sz="1400" b="1" dirty="0">
                          <a:effectLst/>
                        </a:rPr>
                        <a:t> Directive (2002/58/CE) (in </a:t>
                      </a:r>
                      <a:r>
                        <a:rPr lang="en-US" sz="1400" b="1" dirty="0" err="1">
                          <a:effectLst/>
                        </a:rPr>
                        <a:t>attesa</a:t>
                      </a:r>
                      <a:r>
                        <a:rPr lang="en-US" sz="1400" b="1" dirty="0">
                          <a:effectLst/>
                        </a:rPr>
                        <a:t> di </a:t>
                      </a:r>
                      <a:r>
                        <a:rPr lang="en-US" sz="1400" b="1" dirty="0" err="1">
                          <a:effectLst/>
                        </a:rPr>
                        <a:t>ePrivacy</a:t>
                      </a:r>
                      <a:r>
                        <a:rPr lang="en-US" sz="1400" b="1" dirty="0">
                          <a:effectLst/>
                        </a:rPr>
                        <a:t> Regulation)</a:t>
                      </a:r>
                      <a:endParaRPr lang="en-US" sz="14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Dati </a:t>
                      </a:r>
                      <a:r>
                        <a:rPr lang="en-US" sz="1600" b="1" err="1">
                          <a:solidFill>
                            <a:schemeClr val="bg1"/>
                          </a:solidFill>
                          <a:effectLst/>
                        </a:rPr>
                        <a:t>personali</a:t>
                      </a: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err="1">
                          <a:solidFill>
                            <a:schemeClr val="bg1"/>
                          </a:solidFill>
                          <a:effectLst/>
                        </a:rPr>
                        <a:t>nelle</a:t>
                      </a: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err="1">
                          <a:solidFill>
                            <a:schemeClr val="bg1"/>
                          </a:solidFill>
                          <a:effectLst/>
                        </a:rPr>
                        <a:t>comunicazioni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Riservatezza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delle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comunicazioni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elettroniche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>
                          <a:solidFill>
                            <a:srgbClr val="002060"/>
                          </a:solidFill>
                          <a:effectLst/>
                        </a:rPr>
                        <a:t>Specialità rispetto al GDPR (lex specialis)</a:t>
                      </a:r>
                      <a:endParaRPr lang="en-US" sz="1400" b="1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904779"/>
                  </a:ext>
                </a:extLst>
              </a:tr>
              <a:tr h="466663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effectLst/>
                        </a:rPr>
                        <a:t>Law Enforcement Directive – Dir. (UE) 2016/680</a:t>
                      </a:r>
                      <a:endParaRPr lang="en-US" sz="14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Dati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personali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Trattamento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da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parte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delle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autorità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di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polizia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/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giustizia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>
                          <a:solidFill>
                            <a:srgbClr val="002060"/>
                          </a:solidFill>
                          <a:effectLst/>
                        </a:rPr>
                        <a:t>Data governance pubblica coercitiva</a:t>
                      </a:r>
                      <a:endParaRPr lang="en-US" sz="1400" b="1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373169"/>
                  </a:ext>
                </a:extLst>
              </a:tr>
              <a:tr h="466663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effectLst/>
                        </a:rPr>
                        <a:t>Free Flow of Non-Personal Data – Reg. (UE) 2018/1807</a:t>
                      </a:r>
                      <a:endParaRPr lang="en-US" sz="14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Dati non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personali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Libera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circolazione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dei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dati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Mercato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unico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dei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dati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industriali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93959"/>
                  </a:ext>
                </a:extLst>
              </a:tr>
              <a:tr h="466663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effectLst/>
                        </a:rPr>
                        <a:t>Open Data Directive – Dir. (UE) 2019/1024</a:t>
                      </a:r>
                      <a:endParaRPr lang="en-US" sz="14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Dati non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personali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pubblici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Riuso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dei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dati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della PA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Apertura e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valorizzazione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dei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dati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pubblici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09297"/>
                  </a:ext>
                </a:extLst>
              </a:tr>
              <a:tr h="719414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effectLst/>
                        </a:rPr>
                        <a:t>Data Governance Act – Reg. (UE) 2022/868</a:t>
                      </a:r>
                      <a:endParaRPr lang="en-US" sz="14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Dati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prevalentemente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 non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personali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 (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anche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misti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Fiducia,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intermediazione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e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condivisione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Architettura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istituzionale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della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condivisione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768442"/>
                  </a:ext>
                </a:extLst>
              </a:tr>
              <a:tr h="466663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effectLst/>
                        </a:rPr>
                        <a:t>Data Act – Reg. (UE) 2023/2854</a:t>
                      </a:r>
                      <a:endParaRPr lang="en-US" sz="14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Dati non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personali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e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misti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>
                          <a:solidFill>
                            <a:srgbClr val="002060"/>
                          </a:solidFill>
                          <a:effectLst/>
                        </a:rPr>
                        <a:t>Accesso, </a:t>
                      </a:r>
                      <a:r>
                        <a:rPr lang="en-US" sz="1400" b="1" err="1">
                          <a:solidFill>
                            <a:srgbClr val="002060"/>
                          </a:solidFill>
                          <a:effectLst/>
                        </a:rPr>
                        <a:t>utilizzo</a:t>
                      </a:r>
                      <a:r>
                        <a:rPr lang="en-US" sz="1400" b="1">
                          <a:solidFill>
                            <a:srgbClr val="002060"/>
                          </a:solidFill>
                          <a:effectLst/>
                        </a:rPr>
                        <a:t> e </a:t>
                      </a:r>
                      <a:r>
                        <a:rPr lang="en-US" sz="1400" b="1" err="1">
                          <a:solidFill>
                            <a:srgbClr val="002060"/>
                          </a:solidFill>
                          <a:effectLst/>
                        </a:rPr>
                        <a:t>redistribuzione</a:t>
                      </a:r>
                      <a:r>
                        <a:rPr lang="en-US" sz="1400" b="1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err="1">
                          <a:solidFill>
                            <a:srgbClr val="002060"/>
                          </a:solidFill>
                          <a:effectLst/>
                        </a:rPr>
                        <a:t>dei</a:t>
                      </a:r>
                      <a:r>
                        <a:rPr lang="en-US" sz="1400" b="1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err="1">
                          <a:solidFill>
                            <a:srgbClr val="002060"/>
                          </a:solidFill>
                          <a:effectLst/>
                        </a:rPr>
                        <a:t>dati</a:t>
                      </a:r>
                      <a:endParaRPr lang="en-US" sz="1400" b="1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Cuore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dell’economia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dei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dati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(B2B, B2G, B2C)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999033"/>
                  </a:ext>
                </a:extLst>
              </a:tr>
              <a:tr h="484783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effectLst/>
                        </a:rPr>
                        <a:t>Digital Markets Act – Reg. (UE) 2022/1925</a:t>
                      </a:r>
                      <a:endParaRPr lang="en-US" sz="14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Dati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prevalentemente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 non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personali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Concorrenza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e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limiti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ai gatekeeper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Antitrust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strutturale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basato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sui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dati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415380"/>
                  </a:ext>
                </a:extLst>
              </a:tr>
              <a:tr h="466663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effectLst/>
                        </a:rPr>
                        <a:t>Digital Services Act – Reg. (UE) 2022/2065</a:t>
                      </a:r>
                      <a:endParaRPr lang="en-US" sz="14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Dati non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personali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 e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aggregati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Trasparenza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e accountability delle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piattaforme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Accesso ai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dati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per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autorità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e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ricerca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491860"/>
                  </a:ext>
                </a:extLst>
              </a:tr>
              <a:tr h="466663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effectLst/>
                        </a:rPr>
                        <a:t>AI Act – Reg. (UE) 2024/2025</a:t>
                      </a:r>
                      <a:endParaRPr lang="en-US" sz="14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Dataset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personali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 e non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personali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 (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misti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err="1">
                          <a:solidFill>
                            <a:srgbClr val="002060"/>
                          </a:solidFill>
                          <a:effectLst/>
                        </a:rPr>
                        <a:t>Qualità</a:t>
                      </a:r>
                      <a:r>
                        <a:rPr lang="en-US" sz="1400" b="1">
                          <a:solidFill>
                            <a:srgbClr val="002060"/>
                          </a:solidFill>
                          <a:effectLst/>
                        </a:rPr>
                        <a:t>, </a:t>
                      </a:r>
                      <a:r>
                        <a:rPr lang="en-US" sz="1400" b="1" err="1">
                          <a:solidFill>
                            <a:srgbClr val="002060"/>
                          </a:solidFill>
                          <a:effectLst/>
                        </a:rPr>
                        <a:t>tracciabilità</a:t>
                      </a:r>
                      <a:r>
                        <a:rPr lang="en-US" sz="1400" b="1">
                          <a:solidFill>
                            <a:srgbClr val="002060"/>
                          </a:solidFill>
                          <a:effectLst/>
                        </a:rPr>
                        <a:t> e governance </a:t>
                      </a:r>
                      <a:r>
                        <a:rPr lang="en-US" sz="1400" b="1" err="1">
                          <a:solidFill>
                            <a:srgbClr val="002060"/>
                          </a:solidFill>
                          <a:effectLst/>
                        </a:rPr>
                        <a:t>dei</a:t>
                      </a:r>
                      <a:r>
                        <a:rPr lang="en-US" sz="1400" b="1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err="1">
                          <a:solidFill>
                            <a:srgbClr val="002060"/>
                          </a:solidFill>
                          <a:effectLst/>
                        </a:rPr>
                        <a:t>dati</a:t>
                      </a:r>
                      <a:endParaRPr lang="en-US" sz="1400" b="1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Regolazione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dell’uso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avanzato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dei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dati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736414"/>
                  </a:ext>
                </a:extLst>
              </a:tr>
              <a:tr h="244882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effectLst/>
                        </a:rPr>
                        <a:t>NIS2 – Dir. (UE) 2022/2555</a:t>
                      </a:r>
                      <a:endParaRPr lang="en-US" sz="14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Dati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critici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 (non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personali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>
                          <a:solidFill>
                            <a:srgbClr val="002060"/>
                          </a:solidFill>
                          <a:effectLst/>
                        </a:rPr>
                        <a:t>Sicurezza e resilienza</a:t>
                      </a:r>
                      <a:endParaRPr lang="en-US" sz="1400" b="1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Governance della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sicurezza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dei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dati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036923"/>
                  </a:ext>
                </a:extLst>
              </a:tr>
              <a:tr h="466663"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effectLst/>
                        </a:rPr>
                        <a:t>Trade Secrets Directive – Dir. (UE) 2016/943</a:t>
                      </a:r>
                      <a:endParaRPr lang="en-US" sz="1400" b="1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Dati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aziendali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 (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misti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>
                          <a:solidFill>
                            <a:srgbClr val="002060"/>
                          </a:solidFill>
                          <a:effectLst/>
                        </a:rPr>
                        <a:t>Tutela del know-how</a:t>
                      </a:r>
                      <a:endParaRPr lang="en-US" sz="1400" b="1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5080">
                        <a:spcAft>
                          <a:spcPts val="900"/>
                        </a:spcAft>
                        <a:buNone/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Limite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strutturale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alla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condivisione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8064" marR="8064" marT="8064" marB="8064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106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4693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5C2C27-0137-C004-CFCB-17D07CCD1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3E3AFA1-DABF-BF3E-EB74-37C32CC6A832}"/>
              </a:ext>
            </a:extLst>
          </p:cNvPr>
          <p:cNvSpPr txBox="1"/>
          <p:nvPr/>
        </p:nvSpPr>
        <p:spPr>
          <a:xfrm>
            <a:off x="5495544" y="6606427"/>
            <a:ext cx="6922487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1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Bondanini per Sezione Consulenza       </a:t>
            </a:r>
            <a:r>
              <a:rPr kumimoji="0" lang="it-IT" sz="12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Roma</a:t>
            </a:r>
            <a:r>
              <a:rPr kumimoji="0" lang="it-IT" sz="120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, 18 </a:t>
            </a:r>
            <a:r>
              <a:rPr lang="it-IT" sz="1200">
                <a:solidFill>
                  <a:schemeClr val="bg1"/>
                </a:solidFill>
                <a:latin typeface="Futura LT Book" panose="02000504030000020003"/>
              </a:rPr>
              <a:t>novembre</a:t>
            </a:r>
            <a:r>
              <a:rPr kumimoji="0" lang="it-IT" sz="120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LT Book" panose="02000504030000020003"/>
                <a:ea typeface="+mn-ea"/>
                <a:cs typeface="+mn-cs"/>
              </a:rPr>
              <a:t> 2025</a:t>
            </a: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A535492E-4F67-0F02-AE74-D25FE602CEE2}"/>
              </a:ext>
            </a:extLst>
          </p:cNvPr>
          <p:cNvSpPr/>
          <p:nvPr/>
        </p:nvSpPr>
        <p:spPr>
          <a:xfrm>
            <a:off x="3488636" y="1920383"/>
            <a:ext cx="3490912" cy="349644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chemeClr val="bg1"/>
                </a:solidFill>
                <a:latin typeface="Futura LT Book" panose="02000504030000020003"/>
              </a:rPr>
              <a:t>Le normative </a:t>
            </a:r>
          </a:p>
          <a:p>
            <a:pPr algn="ctr"/>
            <a:r>
              <a:rPr lang="it-IT" sz="2000" b="1" dirty="0">
                <a:solidFill>
                  <a:schemeClr val="bg1"/>
                </a:solidFill>
                <a:latin typeface="Futura LT Book" panose="02000504030000020003"/>
              </a:rPr>
              <a:t>europee</a:t>
            </a:r>
          </a:p>
          <a:p>
            <a:pPr algn="ctr"/>
            <a:r>
              <a:rPr lang="it-IT" sz="2000" b="1" dirty="0">
                <a:solidFill>
                  <a:schemeClr val="bg1"/>
                </a:solidFill>
                <a:latin typeface="Futura LT Book" panose="02000504030000020003"/>
              </a:rPr>
              <a:t> sui dati </a:t>
            </a:r>
          </a:p>
        </p:txBody>
      </p:sp>
      <p:sp>
        <p:nvSpPr>
          <p:cNvPr id="39" name="Ovale 38">
            <a:extLst>
              <a:ext uri="{FF2B5EF4-FFF2-40B4-BE49-F238E27FC236}">
                <a16:creationId xmlns:a16="http://schemas.microsoft.com/office/drawing/2014/main" id="{941ED3F8-B5F2-55C2-4741-C8F9A86EC5B9}"/>
              </a:ext>
            </a:extLst>
          </p:cNvPr>
          <p:cNvSpPr/>
          <p:nvPr/>
        </p:nvSpPr>
        <p:spPr>
          <a:xfrm>
            <a:off x="9574904" y="830373"/>
            <a:ext cx="2138900" cy="203209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DIGITAL OMNIBUS</a:t>
            </a:r>
          </a:p>
          <a:p>
            <a:pPr algn="ctr"/>
            <a:r>
              <a:rPr lang="it-IT" b="1" dirty="0"/>
              <a:t>2026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007E6C94-615A-BD55-1DBE-E24AF243A54F}"/>
              </a:ext>
            </a:extLst>
          </p:cNvPr>
          <p:cNvCxnSpPr>
            <a:cxnSpLocks/>
          </p:cNvCxnSpPr>
          <p:nvPr/>
        </p:nvCxnSpPr>
        <p:spPr>
          <a:xfrm flipH="1">
            <a:off x="6979548" y="2241689"/>
            <a:ext cx="2595356" cy="934278"/>
          </a:xfrm>
          <a:prstGeom prst="straightConnector1">
            <a:avLst/>
          </a:prstGeom>
          <a:ln w="1079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6108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</Words>
  <Application>Microsoft Office PowerPoint</Application>
  <PresentationFormat>Widescreen</PresentationFormat>
  <Paragraphs>109</Paragraphs>
  <Slides>4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Futura LT Book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Massimiliano Bondanini</dc:creator>
  <cp:lastModifiedBy>Massimiliano Bondanini</cp:lastModifiedBy>
  <cp:revision>1</cp:revision>
  <dcterms:created xsi:type="dcterms:W3CDTF">2026-07-01T22:15:36Z</dcterms:created>
  <dcterms:modified xsi:type="dcterms:W3CDTF">2026-07-01T22:16:28Z</dcterms:modified>
</cp:coreProperties>
</file>