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1571" r:id="rId2"/>
    <p:sldId id="1568" r:id="rId3"/>
    <p:sldId id="1569" r:id="rId4"/>
    <p:sldId id="1570" r:id="rId5"/>
    <p:sldId id="1573" r:id="rId6"/>
    <p:sldId id="258" r:id="rId7"/>
    <p:sldId id="1574" r:id="rId8"/>
    <p:sldId id="267" r:id="rId9"/>
    <p:sldId id="268" r:id="rId10"/>
    <p:sldId id="269" r:id="rId11"/>
    <p:sldId id="272" r:id="rId12"/>
    <p:sldId id="271" r:id="rId13"/>
    <p:sldId id="273" r:id="rId14"/>
    <p:sldId id="274" r:id="rId15"/>
    <p:sldId id="275" r:id="rId16"/>
    <p:sldId id="276" r:id="rId17"/>
    <p:sldId id="277" r:id="rId18"/>
    <p:sldId id="278" r:id="rId19"/>
    <p:sldId id="279" r:id="rId20"/>
    <p:sldId id="280" r:id="rId21"/>
    <p:sldId id="266" r:id="rId22"/>
    <p:sldId id="256" r:id="rId23"/>
    <p:sldId id="259" r:id="rId24"/>
    <p:sldId id="260" r:id="rId25"/>
    <p:sldId id="281" r:id="rId26"/>
    <p:sldId id="282" r:id="rId27"/>
    <p:sldId id="1572" r:id="rId28"/>
    <p:sldId id="261" r:id="rId29"/>
    <p:sldId id="262" r:id="rId30"/>
    <p:sldId id="263" r:id="rId31"/>
    <p:sldId id="264"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36" autoAdjust="0"/>
    <p:restoredTop sz="94660"/>
  </p:normalViewPr>
  <p:slideViewPr>
    <p:cSldViewPr snapToGrid="0">
      <p:cViewPr varScale="1">
        <p:scale>
          <a:sx n="78" d="100"/>
          <a:sy n="78" d="100"/>
        </p:scale>
        <p:origin x="725"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5416EB-3165-4525-A1B5-B850FDE96A0F}" type="datetimeFigureOut">
              <a:rPr lang="it-IT" smtClean="0"/>
              <a:t>02/07/2026</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D4F69C-9E6C-41FC-84C7-67A35E02363F}" type="slidenum">
              <a:rPr lang="it-IT" smtClean="0"/>
              <a:t>‹N›</a:t>
            </a:fld>
            <a:endParaRPr lang="it-IT"/>
          </a:p>
        </p:txBody>
      </p:sp>
    </p:spTree>
    <p:extLst>
      <p:ext uri="{BB962C8B-B14F-4D97-AF65-F5344CB8AC3E}">
        <p14:creationId xmlns:p14="http://schemas.microsoft.com/office/powerpoint/2010/main" val="1499515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0E514B-4DD6-B4D2-8A30-09DB8B6FDD2A}"/>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20872D3-291F-3802-F70E-2D2CBDEDD92C}"/>
              </a:ext>
            </a:extLst>
          </p:cNvPr>
          <p:cNvSpPr>
            <a:spLocks noGrp="1" noRot="1" noChangeAspect="1"/>
          </p:cNvSpPr>
          <p:nvPr>
            <p:ph type="sldImg"/>
          </p:nvPr>
        </p:nvSpPr>
        <p:spPr/>
        <p:txBody>
          <a:bodyPr/>
          <a:lstStyle/>
          <a:p>
            <a:endParaRPr lang="en-US"/>
          </a:p>
        </p:txBody>
      </p:sp>
      <p:sp>
        <p:nvSpPr>
          <p:cNvPr id="3" name="Segnaposto note 2">
            <a:extLst>
              <a:ext uri="{FF2B5EF4-FFF2-40B4-BE49-F238E27FC236}">
                <a16:creationId xmlns:a16="http://schemas.microsoft.com/office/drawing/2014/main" id="{8228E452-735A-471F-F387-2A2AA6CD26A0}"/>
              </a:ext>
            </a:extLst>
          </p:cNvPr>
          <p:cNvSpPr>
            <a:spLocks noGrp="1"/>
          </p:cNvSpPr>
          <p:nvPr>
            <p:ph type="body" idx="1"/>
          </p:nvPr>
        </p:nvSpPr>
        <p:spPr/>
        <p:txBody>
          <a:bodyPr/>
          <a:lstStyle/>
          <a:p>
            <a:endParaRPr lang="it-IT"/>
          </a:p>
        </p:txBody>
      </p:sp>
      <p:sp>
        <p:nvSpPr>
          <p:cNvPr id="4" name="Segnaposto numero diapositiva 3">
            <a:extLst>
              <a:ext uri="{FF2B5EF4-FFF2-40B4-BE49-F238E27FC236}">
                <a16:creationId xmlns:a16="http://schemas.microsoft.com/office/drawing/2014/main" id="{56787F24-8E02-0602-27DB-7677B6CC6E65}"/>
              </a:ext>
            </a:extLst>
          </p:cNvPr>
          <p:cNvSpPr>
            <a:spLocks noGrp="1"/>
          </p:cNvSpPr>
          <p:nvPr>
            <p:ph type="sldNum" sz="quarter" idx="5"/>
          </p:nvPr>
        </p:nvSpPr>
        <p:spPr/>
        <p:txBody>
          <a:bodyPr/>
          <a:lstStyle/>
          <a:p>
            <a:fld id="{53FBB7A9-4F9F-4018-AA1C-16CE2301897E}" type="slidenum">
              <a:rPr lang="it-IT" smtClean="0"/>
              <a:t>2</a:t>
            </a:fld>
            <a:endParaRPr lang="it-IT"/>
          </a:p>
        </p:txBody>
      </p:sp>
    </p:spTree>
    <p:extLst>
      <p:ext uri="{BB962C8B-B14F-4D97-AF65-F5344CB8AC3E}">
        <p14:creationId xmlns:p14="http://schemas.microsoft.com/office/powerpoint/2010/main" val="278273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7D33CC-33EC-99A0-B83B-9DE7701A3C46}"/>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3C0E4665-643F-2BF5-2F57-D9132A3387BB}"/>
              </a:ext>
            </a:extLst>
          </p:cNvPr>
          <p:cNvSpPr>
            <a:spLocks noGrp="1" noRot="1" noChangeAspect="1"/>
          </p:cNvSpPr>
          <p:nvPr>
            <p:ph type="sldImg"/>
          </p:nvPr>
        </p:nvSpPr>
        <p:spPr/>
        <p:txBody>
          <a:bodyPr/>
          <a:lstStyle/>
          <a:p>
            <a:endParaRPr lang="en-US"/>
          </a:p>
        </p:txBody>
      </p:sp>
      <p:sp>
        <p:nvSpPr>
          <p:cNvPr id="3" name="Segnaposto note 2">
            <a:extLst>
              <a:ext uri="{FF2B5EF4-FFF2-40B4-BE49-F238E27FC236}">
                <a16:creationId xmlns:a16="http://schemas.microsoft.com/office/drawing/2014/main" id="{B6D1D749-6868-C148-E383-8F2A425D2F89}"/>
              </a:ext>
            </a:extLst>
          </p:cNvPr>
          <p:cNvSpPr>
            <a:spLocks noGrp="1"/>
          </p:cNvSpPr>
          <p:nvPr>
            <p:ph type="body" idx="1"/>
          </p:nvPr>
        </p:nvSpPr>
        <p:spPr/>
        <p:txBody>
          <a:bodyPr/>
          <a:lstStyle/>
          <a:p>
            <a:endParaRPr lang="it-IT"/>
          </a:p>
        </p:txBody>
      </p:sp>
      <p:sp>
        <p:nvSpPr>
          <p:cNvPr id="4" name="Segnaposto numero diapositiva 3">
            <a:extLst>
              <a:ext uri="{FF2B5EF4-FFF2-40B4-BE49-F238E27FC236}">
                <a16:creationId xmlns:a16="http://schemas.microsoft.com/office/drawing/2014/main" id="{AC3A8B19-CB6C-30D6-6165-69C606B16E6C}"/>
              </a:ext>
            </a:extLst>
          </p:cNvPr>
          <p:cNvSpPr>
            <a:spLocks noGrp="1"/>
          </p:cNvSpPr>
          <p:nvPr>
            <p:ph type="sldNum" sz="quarter" idx="5"/>
          </p:nvPr>
        </p:nvSpPr>
        <p:spPr/>
        <p:txBody>
          <a:bodyPr/>
          <a:lstStyle/>
          <a:p>
            <a:fld id="{53FBB7A9-4F9F-4018-AA1C-16CE2301897E}" type="slidenum">
              <a:rPr lang="it-IT" smtClean="0"/>
              <a:t>3</a:t>
            </a:fld>
            <a:endParaRPr lang="it-IT"/>
          </a:p>
        </p:txBody>
      </p:sp>
    </p:spTree>
    <p:extLst>
      <p:ext uri="{BB962C8B-B14F-4D97-AF65-F5344CB8AC3E}">
        <p14:creationId xmlns:p14="http://schemas.microsoft.com/office/powerpoint/2010/main" val="2508913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17B038-BD83-BAD4-0361-3D423142F7F5}"/>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CC386EC-64D8-6017-219A-6D39C1BBF96A}"/>
              </a:ext>
            </a:extLst>
          </p:cNvPr>
          <p:cNvSpPr>
            <a:spLocks noGrp="1" noRot="1" noChangeAspect="1"/>
          </p:cNvSpPr>
          <p:nvPr>
            <p:ph type="sldImg"/>
          </p:nvPr>
        </p:nvSpPr>
        <p:spPr/>
        <p:txBody>
          <a:bodyPr/>
          <a:lstStyle/>
          <a:p>
            <a:endParaRPr lang="en-US"/>
          </a:p>
        </p:txBody>
      </p:sp>
      <p:sp>
        <p:nvSpPr>
          <p:cNvPr id="3" name="Segnaposto note 2">
            <a:extLst>
              <a:ext uri="{FF2B5EF4-FFF2-40B4-BE49-F238E27FC236}">
                <a16:creationId xmlns:a16="http://schemas.microsoft.com/office/drawing/2014/main" id="{4A86CD36-154C-2013-1FBD-0C855E34F27A}"/>
              </a:ext>
            </a:extLst>
          </p:cNvPr>
          <p:cNvSpPr>
            <a:spLocks noGrp="1"/>
          </p:cNvSpPr>
          <p:nvPr>
            <p:ph type="body" idx="1"/>
          </p:nvPr>
        </p:nvSpPr>
        <p:spPr/>
        <p:txBody>
          <a:bodyPr/>
          <a:lstStyle/>
          <a:p>
            <a:endParaRPr lang="it-IT"/>
          </a:p>
        </p:txBody>
      </p:sp>
      <p:sp>
        <p:nvSpPr>
          <p:cNvPr id="4" name="Segnaposto numero diapositiva 3">
            <a:extLst>
              <a:ext uri="{FF2B5EF4-FFF2-40B4-BE49-F238E27FC236}">
                <a16:creationId xmlns:a16="http://schemas.microsoft.com/office/drawing/2014/main" id="{3D2BC6E6-CBC3-B8F9-E170-0B19FD130E47}"/>
              </a:ext>
            </a:extLst>
          </p:cNvPr>
          <p:cNvSpPr>
            <a:spLocks noGrp="1"/>
          </p:cNvSpPr>
          <p:nvPr>
            <p:ph type="sldNum" sz="quarter" idx="5"/>
          </p:nvPr>
        </p:nvSpPr>
        <p:spPr/>
        <p:txBody>
          <a:bodyPr/>
          <a:lstStyle/>
          <a:p>
            <a:fld id="{53FBB7A9-4F9F-4018-AA1C-16CE2301897E}" type="slidenum">
              <a:rPr lang="it-IT" smtClean="0"/>
              <a:t>5</a:t>
            </a:fld>
            <a:endParaRPr lang="it-IT"/>
          </a:p>
        </p:txBody>
      </p:sp>
    </p:spTree>
    <p:extLst>
      <p:ext uri="{BB962C8B-B14F-4D97-AF65-F5344CB8AC3E}">
        <p14:creationId xmlns:p14="http://schemas.microsoft.com/office/powerpoint/2010/main" val="20658164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917AA97-B7D7-C681-DA39-327DFEF83899}"/>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en-US"/>
          </a:p>
        </p:txBody>
      </p:sp>
      <p:sp>
        <p:nvSpPr>
          <p:cNvPr id="3" name="Sottotitolo 2">
            <a:extLst>
              <a:ext uri="{FF2B5EF4-FFF2-40B4-BE49-F238E27FC236}">
                <a16:creationId xmlns:a16="http://schemas.microsoft.com/office/drawing/2014/main" id="{6B80799F-A1C2-5687-A521-84752E89EF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a:p>
        </p:txBody>
      </p:sp>
      <p:sp>
        <p:nvSpPr>
          <p:cNvPr id="4" name="Segnaposto data 3">
            <a:extLst>
              <a:ext uri="{FF2B5EF4-FFF2-40B4-BE49-F238E27FC236}">
                <a16:creationId xmlns:a16="http://schemas.microsoft.com/office/drawing/2014/main" id="{6434394B-A6FF-0DAF-7505-3BFC32686F97}"/>
              </a:ext>
            </a:extLst>
          </p:cNvPr>
          <p:cNvSpPr>
            <a:spLocks noGrp="1"/>
          </p:cNvSpPr>
          <p:nvPr>
            <p:ph type="dt" sz="half" idx="10"/>
          </p:nvPr>
        </p:nvSpPr>
        <p:spPr/>
        <p:txBody>
          <a:bodyPr/>
          <a:lstStyle/>
          <a:p>
            <a:fld id="{F4F57E7F-56A8-4FE3-8583-407FD6AC2C63}" type="datetimeFigureOut">
              <a:rPr lang="en-US" smtClean="0"/>
              <a:t>7/2/2026</a:t>
            </a:fld>
            <a:endParaRPr lang="en-US"/>
          </a:p>
        </p:txBody>
      </p:sp>
      <p:sp>
        <p:nvSpPr>
          <p:cNvPr id="5" name="Segnaposto piè di pagina 4">
            <a:extLst>
              <a:ext uri="{FF2B5EF4-FFF2-40B4-BE49-F238E27FC236}">
                <a16:creationId xmlns:a16="http://schemas.microsoft.com/office/drawing/2014/main" id="{09C86EC2-F727-FF92-332C-DB178872D602}"/>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917C4B9F-4B27-80EE-5208-CF2378D415A6}"/>
              </a:ext>
            </a:extLst>
          </p:cNvPr>
          <p:cNvSpPr>
            <a:spLocks noGrp="1"/>
          </p:cNvSpPr>
          <p:nvPr>
            <p:ph type="sldNum" sz="quarter" idx="12"/>
          </p:nvPr>
        </p:nvSpPr>
        <p:spPr/>
        <p:txBody>
          <a:bodyPr/>
          <a:lstStyle/>
          <a:p>
            <a:fld id="{695A6EDC-1591-4CE3-950E-7F65AAEEF9AB}" type="slidenum">
              <a:rPr lang="en-US" smtClean="0"/>
              <a:t>‹N›</a:t>
            </a:fld>
            <a:endParaRPr lang="en-US"/>
          </a:p>
        </p:txBody>
      </p:sp>
    </p:spTree>
    <p:extLst>
      <p:ext uri="{BB962C8B-B14F-4D97-AF65-F5344CB8AC3E}">
        <p14:creationId xmlns:p14="http://schemas.microsoft.com/office/powerpoint/2010/main" val="1993074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800290B-0A3B-1513-3967-C51D37665A9C}"/>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testo verticale 2">
            <a:extLst>
              <a:ext uri="{FF2B5EF4-FFF2-40B4-BE49-F238E27FC236}">
                <a16:creationId xmlns:a16="http://schemas.microsoft.com/office/drawing/2014/main" id="{7D03C696-B6F4-4B20-C0F5-21897A1BADA8}"/>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238D984A-E540-3181-FCAD-42BB8D09663C}"/>
              </a:ext>
            </a:extLst>
          </p:cNvPr>
          <p:cNvSpPr>
            <a:spLocks noGrp="1"/>
          </p:cNvSpPr>
          <p:nvPr>
            <p:ph type="dt" sz="half" idx="10"/>
          </p:nvPr>
        </p:nvSpPr>
        <p:spPr/>
        <p:txBody>
          <a:bodyPr/>
          <a:lstStyle/>
          <a:p>
            <a:fld id="{F4F57E7F-56A8-4FE3-8583-407FD6AC2C63}" type="datetimeFigureOut">
              <a:rPr lang="en-US" smtClean="0"/>
              <a:t>7/2/2026</a:t>
            </a:fld>
            <a:endParaRPr lang="en-US"/>
          </a:p>
        </p:txBody>
      </p:sp>
      <p:sp>
        <p:nvSpPr>
          <p:cNvPr id="5" name="Segnaposto piè di pagina 4">
            <a:extLst>
              <a:ext uri="{FF2B5EF4-FFF2-40B4-BE49-F238E27FC236}">
                <a16:creationId xmlns:a16="http://schemas.microsoft.com/office/drawing/2014/main" id="{6254673C-D4E8-A483-AE77-AB1115ABC92C}"/>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E1CA769D-8B9A-EB91-46CF-2B1FF4881172}"/>
              </a:ext>
            </a:extLst>
          </p:cNvPr>
          <p:cNvSpPr>
            <a:spLocks noGrp="1"/>
          </p:cNvSpPr>
          <p:nvPr>
            <p:ph type="sldNum" sz="quarter" idx="12"/>
          </p:nvPr>
        </p:nvSpPr>
        <p:spPr/>
        <p:txBody>
          <a:bodyPr/>
          <a:lstStyle/>
          <a:p>
            <a:fld id="{695A6EDC-1591-4CE3-950E-7F65AAEEF9AB}" type="slidenum">
              <a:rPr lang="en-US" smtClean="0"/>
              <a:t>‹N›</a:t>
            </a:fld>
            <a:endParaRPr lang="en-US"/>
          </a:p>
        </p:txBody>
      </p:sp>
    </p:spTree>
    <p:extLst>
      <p:ext uri="{BB962C8B-B14F-4D97-AF65-F5344CB8AC3E}">
        <p14:creationId xmlns:p14="http://schemas.microsoft.com/office/powerpoint/2010/main" val="3875393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88926E76-2EA6-BED1-481E-45B45F86FBA3}"/>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en-US"/>
          </a:p>
        </p:txBody>
      </p:sp>
      <p:sp>
        <p:nvSpPr>
          <p:cNvPr id="3" name="Segnaposto testo verticale 2">
            <a:extLst>
              <a:ext uri="{FF2B5EF4-FFF2-40B4-BE49-F238E27FC236}">
                <a16:creationId xmlns:a16="http://schemas.microsoft.com/office/drawing/2014/main" id="{87846C91-5EDB-87C1-7BD2-07EEFD51E0A1}"/>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55DAA66E-3221-BBFB-9307-0AAC931A1736}"/>
              </a:ext>
            </a:extLst>
          </p:cNvPr>
          <p:cNvSpPr>
            <a:spLocks noGrp="1"/>
          </p:cNvSpPr>
          <p:nvPr>
            <p:ph type="dt" sz="half" idx="10"/>
          </p:nvPr>
        </p:nvSpPr>
        <p:spPr/>
        <p:txBody>
          <a:bodyPr/>
          <a:lstStyle/>
          <a:p>
            <a:fld id="{F4F57E7F-56A8-4FE3-8583-407FD6AC2C63}" type="datetimeFigureOut">
              <a:rPr lang="en-US" smtClean="0"/>
              <a:t>7/2/2026</a:t>
            </a:fld>
            <a:endParaRPr lang="en-US"/>
          </a:p>
        </p:txBody>
      </p:sp>
      <p:sp>
        <p:nvSpPr>
          <p:cNvPr id="5" name="Segnaposto piè di pagina 4">
            <a:extLst>
              <a:ext uri="{FF2B5EF4-FFF2-40B4-BE49-F238E27FC236}">
                <a16:creationId xmlns:a16="http://schemas.microsoft.com/office/drawing/2014/main" id="{895DBF83-169D-7336-54B4-7474C4E8BDDC}"/>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14D5681A-EFCE-3EB3-DF19-48D29471A748}"/>
              </a:ext>
            </a:extLst>
          </p:cNvPr>
          <p:cNvSpPr>
            <a:spLocks noGrp="1"/>
          </p:cNvSpPr>
          <p:nvPr>
            <p:ph type="sldNum" sz="quarter" idx="12"/>
          </p:nvPr>
        </p:nvSpPr>
        <p:spPr/>
        <p:txBody>
          <a:bodyPr/>
          <a:lstStyle/>
          <a:p>
            <a:fld id="{695A6EDC-1591-4CE3-950E-7F65AAEEF9AB}" type="slidenum">
              <a:rPr lang="en-US" smtClean="0"/>
              <a:t>‹N›</a:t>
            </a:fld>
            <a:endParaRPr lang="en-US"/>
          </a:p>
        </p:txBody>
      </p:sp>
    </p:spTree>
    <p:extLst>
      <p:ext uri="{BB962C8B-B14F-4D97-AF65-F5344CB8AC3E}">
        <p14:creationId xmlns:p14="http://schemas.microsoft.com/office/powerpoint/2010/main" val="748319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8DF3EF7-905D-7BC5-0EE6-A6653B784B89}"/>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4455DC8A-9634-85C3-D328-FC995192DC63}"/>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55B982B9-8D37-72D3-C44B-E2541C9AB8A4}"/>
              </a:ext>
            </a:extLst>
          </p:cNvPr>
          <p:cNvSpPr>
            <a:spLocks noGrp="1"/>
          </p:cNvSpPr>
          <p:nvPr>
            <p:ph type="dt" sz="half" idx="10"/>
          </p:nvPr>
        </p:nvSpPr>
        <p:spPr/>
        <p:txBody>
          <a:bodyPr/>
          <a:lstStyle/>
          <a:p>
            <a:fld id="{F4F57E7F-56A8-4FE3-8583-407FD6AC2C63}" type="datetimeFigureOut">
              <a:rPr lang="en-US" smtClean="0"/>
              <a:t>7/2/2026</a:t>
            </a:fld>
            <a:endParaRPr lang="en-US"/>
          </a:p>
        </p:txBody>
      </p:sp>
      <p:sp>
        <p:nvSpPr>
          <p:cNvPr id="5" name="Segnaposto piè di pagina 4">
            <a:extLst>
              <a:ext uri="{FF2B5EF4-FFF2-40B4-BE49-F238E27FC236}">
                <a16:creationId xmlns:a16="http://schemas.microsoft.com/office/drawing/2014/main" id="{59638DDF-8EB7-528D-76B8-A9710772EE1B}"/>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D0A4A9EA-6AD5-CBF9-0D6C-E2AE85D9F869}"/>
              </a:ext>
            </a:extLst>
          </p:cNvPr>
          <p:cNvSpPr>
            <a:spLocks noGrp="1"/>
          </p:cNvSpPr>
          <p:nvPr>
            <p:ph type="sldNum" sz="quarter" idx="12"/>
          </p:nvPr>
        </p:nvSpPr>
        <p:spPr/>
        <p:txBody>
          <a:bodyPr/>
          <a:lstStyle/>
          <a:p>
            <a:fld id="{695A6EDC-1591-4CE3-950E-7F65AAEEF9AB}" type="slidenum">
              <a:rPr lang="en-US" smtClean="0"/>
              <a:t>‹N›</a:t>
            </a:fld>
            <a:endParaRPr lang="en-US"/>
          </a:p>
        </p:txBody>
      </p:sp>
    </p:spTree>
    <p:extLst>
      <p:ext uri="{BB962C8B-B14F-4D97-AF65-F5344CB8AC3E}">
        <p14:creationId xmlns:p14="http://schemas.microsoft.com/office/powerpoint/2010/main" val="50395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C7FAB8E-BB07-1C54-B41D-974EAAC06767}"/>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B81D6777-B754-709F-5157-63FADBF395E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C73F2F77-A9AD-3B85-8228-D4D60FB8F607}"/>
              </a:ext>
            </a:extLst>
          </p:cNvPr>
          <p:cNvSpPr>
            <a:spLocks noGrp="1"/>
          </p:cNvSpPr>
          <p:nvPr>
            <p:ph type="dt" sz="half" idx="10"/>
          </p:nvPr>
        </p:nvSpPr>
        <p:spPr/>
        <p:txBody>
          <a:bodyPr/>
          <a:lstStyle/>
          <a:p>
            <a:fld id="{F4F57E7F-56A8-4FE3-8583-407FD6AC2C63}" type="datetimeFigureOut">
              <a:rPr lang="en-US" smtClean="0"/>
              <a:t>7/2/2026</a:t>
            </a:fld>
            <a:endParaRPr lang="en-US"/>
          </a:p>
        </p:txBody>
      </p:sp>
      <p:sp>
        <p:nvSpPr>
          <p:cNvPr id="5" name="Segnaposto piè di pagina 4">
            <a:extLst>
              <a:ext uri="{FF2B5EF4-FFF2-40B4-BE49-F238E27FC236}">
                <a16:creationId xmlns:a16="http://schemas.microsoft.com/office/drawing/2014/main" id="{F585EA76-8054-7074-65DA-D60BD19C88D8}"/>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6BEB1A6E-E36A-14F8-1038-A464B0F6BB7A}"/>
              </a:ext>
            </a:extLst>
          </p:cNvPr>
          <p:cNvSpPr>
            <a:spLocks noGrp="1"/>
          </p:cNvSpPr>
          <p:nvPr>
            <p:ph type="sldNum" sz="quarter" idx="12"/>
          </p:nvPr>
        </p:nvSpPr>
        <p:spPr/>
        <p:txBody>
          <a:bodyPr/>
          <a:lstStyle/>
          <a:p>
            <a:fld id="{695A6EDC-1591-4CE3-950E-7F65AAEEF9AB}" type="slidenum">
              <a:rPr lang="en-US" smtClean="0"/>
              <a:t>‹N›</a:t>
            </a:fld>
            <a:endParaRPr lang="en-US"/>
          </a:p>
        </p:txBody>
      </p:sp>
    </p:spTree>
    <p:extLst>
      <p:ext uri="{BB962C8B-B14F-4D97-AF65-F5344CB8AC3E}">
        <p14:creationId xmlns:p14="http://schemas.microsoft.com/office/powerpoint/2010/main" val="2596881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08CFE58-0951-D40C-822D-8D74394A29EF}"/>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B14DBF94-27BD-031A-3EA7-8092D0878C28}"/>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contenuto 3">
            <a:extLst>
              <a:ext uri="{FF2B5EF4-FFF2-40B4-BE49-F238E27FC236}">
                <a16:creationId xmlns:a16="http://schemas.microsoft.com/office/drawing/2014/main" id="{AACC7219-D510-F837-3974-86C7F840BB88}"/>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data 4">
            <a:extLst>
              <a:ext uri="{FF2B5EF4-FFF2-40B4-BE49-F238E27FC236}">
                <a16:creationId xmlns:a16="http://schemas.microsoft.com/office/drawing/2014/main" id="{05F9275B-BCFA-B3C2-633C-36C5B9A662D5}"/>
              </a:ext>
            </a:extLst>
          </p:cNvPr>
          <p:cNvSpPr>
            <a:spLocks noGrp="1"/>
          </p:cNvSpPr>
          <p:nvPr>
            <p:ph type="dt" sz="half" idx="10"/>
          </p:nvPr>
        </p:nvSpPr>
        <p:spPr/>
        <p:txBody>
          <a:bodyPr/>
          <a:lstStyle/>
          <a:p>
            <a:fld id="{F4F57E7F-56A8-4FE3-8583-407FD6AC2C63}" type="datetimeFigureOut">
              <a:rPr lang="en-US" smtClean="0"/>
              <a:t>7/2/2026</a:t>
            </a:fld>
            <a:endParaRPr lang="en-US"/>
          </a:p>
        </p:txBody>
      </p:sp>
      <p:sp>
        <p:nvSpPr>
          <p:cNvPr id="6" name="Segnaposto piè di pagina 5">
            <a:extLst>
              <a:ext uri="{FF2B5EF4-FFF2-40B4-BE49-F238E27FC236}">
                <a16:creationId xmlns:a16="http://schemas.microsoft.com/office/drawing/2014/main" id="{62379F05-476F-AF77-CE9C-7603AF62AFF4}"/>
              </a:ext>
            </a:extLst>
          </p:cNvPr>
          <p:cNvSpPr>
            <a:spLocks noGrp="1"/>
          </p:cNvSpPr>
          <p:nvPr>
            <p:ph type="ftr" sz="quarter" idx="11"/>
          </p:nvPr>
        </p:nvSpPr>
        <p:spPr/>
        <p:txBody>
          <a:bodyPr/>
          <a:lstStyle/>
          <a:p>
            <a:endParaRPr lang="en-US"/>
          </a:p>
        </p:txBody>
      </p:sp>
      <p:sp>
        <p:nvSpPr>
          <p:cNvPr id="7" name="Segnaposto numero diapositiva 6">
            <a:extLst>
              <a:ext uri="{FF2B5EF4-FFF2-40B4-BE49-F238E27FC236}">
                <a16:creationId xmlns:a16="http://schemas.microsoft.com/office/drawing/2014/main" id="{AA487E78-FBB6-AF8A-91EA-186E8E4A0784}"/>
              </a:ext>
            </a:extLst>
          </p:cNvPr>
          <p:cNvSpPr>
            <a:spLocks noGrp="1"/>
          </p:cNvSpPr>
          <p:nvPr>
            <p:ph type="sldNum" sz="quarter" idx="12"/>
          </p:nvPr>
        </p:nvSpPr>
        <p:spPr/>
        <p:txBody>
          <a:bodyPr/>
          <a:lstStyle/>
          <a:p>
            <a:fld id="{695A6EDC-1591-4CE3-950E-7F65AAEEF9AB}" type="slidenum">
              <a:rPr lang="en-US" smtClean="0"/>
              <a:t>‹N›</a:t>
            </a:fld>
            <a:endParaRPr lang="en-US"/>
          </a:p>
        </p:txBody>
      </p:sp>
    </p:spTree>
    <p:extLst>
      <p:ext uri="{BB962C8B-B14F-4D97-AF65-F5344CB8AC3E}">
        <p14:creationId xmlns:p14="http://schemas.microsoft.com/office/powerpoint/2010/main" val="899389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F4167BC-090D-327C-ADC8-29E7A29D290B}"/>
              </a:ext>
            </a:extLst>
          </p:cNvPr>
          <p:cNvSpPr>
            <a:spLocks noGrp="1"/>
          </p:cNvSpPr>
          <p:nvPr>
            <p:ph type="title"/>
          </p:nvPr>
        </p:nvSpPr>
        <p:spPr>
          <a:xfrm>
            <a:off x="839788" y="365125"/>
            <a:ext cx="10515600" cy="1325563"/>
          </a:xfrm>
        </p:spPr>
        <p:txBody>
          <a:body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3247560E-9E5F-8AE6-FCA5-E0C120D79D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725B780D-9F47-8368-52FE-B025661CB959}"/>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testo 4">
            <a:extLst>
              <a:ext uri="{FF2B5EF4-FFF2-40B4-BE49-F238E27FC236}">
                <a16:creationId xmlns:a16="http://schemas.microsoft.com/office/drawing/2014/main" id="{A6B8FAEC-24A0-195F-E6C3-229DFBFDE7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96AAC72D-AA0B-F71B-5F8B-91C8DB6C394E}"/>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Segnaposto data 6">
            <a:extLst>
              <a:ext uri="{FF2B5EF4-FFF2-40B4-BE49-F238E27FC236}">
                <a16:creationId xmlns:a16="http://schemas.microsoft.com/office/drawing/2014/main" id="{F75039F1-48E4-94A3-6435-CA61CA830848}"/>
              </a:ext>
            </a:extLst>
          </p:cNvPr>
          <p:cNvSpPr>
            <a:spLocks noGrp="1"/>
          </p:cNvSpPr>
          <p:nvPr>
            <p:ph type="dt" sz="half" idx="10"/>
          </p:nvPr>
        </p:nvSpPr>
        <p:spPr/>
        <p:txBody>
          <a:bodyPr/>
          <a:lstStyle/>
          <a:p>
            <a:fld id="{F4F57E7F-56A8-4FE3-8583-407FD6AC2C63}" type="datetimeFigureOut">
              <a:rPr lang="en-US" smtClean="0"/>
              <a:t>7/2/2026</a:t>
            </a:fld>
            <a:endParaRPr lang="en-US"/>
          </a:p>
        </p:txBody>
      </p:sp>
      <p:sp>
        <p:nvSpPr>
          <p:cNvPr id="8" name="Segnaposto piè di pagina 7">
            <a:extLst>
              <a:ext uri="{FF2B5EF4-FFF2-40B4-BE49-F238E27FC236}">
                <a16:creationId xmlns:a16="http://schemas.microsoft.com/office/drawing/2014/main" id="{6F0752A7-5515-2DF2-1EAB-17AAF115CF64}"/>
              </a:ext>
            </a:extLst>
          </p:cNvPr>
          <p:cNvSpPr>
            <a:spLocks noGrp="1"/>
          </p:cNvSpPr>
          <p:nvPr>
            <p:ph type="ftr" sz="quarter" idx="11"/>
          </p:nvPr>
        </p:nvSpPr>
        <p:spPr/>
        <p:txBody>
          <a:bodyPr/>
          <a:lstStyle/>
          <a:p>
            <a:endParaRPr lang="en-US"/>
          </a:p>
        </p:txBody>
      </p:sp>
      <p:sp>
        <p:nvSpPr>
          <p:cNvPr id="9" name="Segnaposto numero diapositiva 8">
            <a:extLst>
              <a:ext uri="{FF2B5EF4-FFF2-40B4-BE49-F238E27FC236}">
                <a16:creationId xmlns:a16="http://schemas.microsoft.com/office/drawing/2014/main" id="{1C328A94-C550-5C2F-3F22-03C5CE7BCEEE}"/>
              </a:ext>
            </a:extLst>
          </p:cNvPr>
          <p:cNvSpPr>
            <a:spLocks noGrp="1"/>
          </p:cNvSpPr>
          <p:nvPr>
            <p:ph type="sldNum" sz="quarter" idx="12"/>
          </p:nvPr>
        </p:nvSpPr>
        <p:spPr/>
        <p:txBody>
          <a:bodyPr/>
          <a:lstStyle/>
          <a:p>
            <a:fld id="{695A6EDC-1591-4CE3-950E-7F65AAEEF9AB}" type="slidenum">
              <a:rPr lang="en-US" smtClean="0"/>
              <a:t>‹N›</a:t>
            </a:fld>
            <a:endParaRPr lang="en-US"/>
          </a:p>
        </p:txBody>
      </p:sp>
    </p:spTree>
    <p:extLst>
      <p:ext uri="{BB962C8B-B14F-4D97-AF65-F5344CB8AC3E}">
        <p14:creationId xmlns:p14="http://schemas.microsoft.com/office/powerpoint/2010/main" val="13714791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E15C839-9C63-C0EB-FFE7-EFE5F3576049}"/>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data 2">
            <a:extLst>
              <a:ext uri="{FF2B5EF4-FFF2-40B4-BE49-F238E27FC236}">
                <a16:creationId xmlns:a16="http://schemas.microsoft.com/office/drawing/2014/main" id="{3EF4ABE4-3F9A-B913-1872-330C9F7AE75A}"/>
              </a:ext>
            </a:extLst>
          </p:cNvPr>
          <p:cNvSpPr>
            <a:spLocks noGrp="1"/>
          </p:cNvSpPr>
          <p:nvPr>
            <p:ph type="dt" sz="half" idx="10"/>
          </p:nvPr>
        </p:nvSpPr>
        <p:spPr/>
        <p:txBody>
          <a:bodyPr/>
          <a:lstStyle/>
          <a:p>
            <a:fld id="{F4F57E7F-56A8-4FE3-8583-407FD6AC2C63}" type="datetimeFigureOut">
              <a:rPr lang="en-US" smtClean="0"/>
              <a:t>7/2/2026</a:t>
            </a:fld>
            <a:endParaRPr lang="en-US"/>
          </a:p>
        </p:txBody>
      </p:sp>
      <p:sp>
        <p:nvSpPr>
          <p:cNvPr id="4" name="Segnaposto piè di pagina 3">
            <a:extLst>
              <a:ext uri="{FF2B5EF4-FFF2-40B4-BE49-F238E27FC236}">
                <a16:creationId xmlns:a16="http://schemas.microsoft.com/office/drawing/2014/main" id="{78B2D8CB-579C-A38A-2404-B6EA6B804CD4}"/>
              </a:ext>
            </a:extLst>
          </p:cNvPr>
          <p:cNvSpPr>
            <a:spLocks noGrp="1"/>
          </p:cNvSpPr>
          <p:nvPr>
            <p:ph type="ftr" sz="quarter" idx="11"/>
          </p:nvPr>
        </p:nvSpPr>
        <p:spPr/>
        <p:txBody>
          <a:bodyPr/>
          <a:lstStyle/>
          <a:p>
            <a:endParaRPr lang="en-US"/>
          </a:p>
        </p:txBody>
      </p:sp>
      <p:sp>
        <p:nvSpPr>
          <p:cNvPr id="5" name="Segnaposto numero diapositiva 4">
            <a:extLst>
              <a:ext uri="{FF2B5EF4-FFF2-40B4-BE49-F238E27FC236}">
                <a16:creationId xmlns:a16="http://schemas.microsoft.com/office/drawing/2014/main" id="{1FAD5892-F92A-82E0-5211-8DC52D0737EB}"/>
              </a:ext>
            </a:extLst>
          </p:cNvPr>
          <p:cNvSpPr>
            <a:spLocks noGrp="1"/>
          </p:cNvSpPr>
          <p:nvPr>
            <p:ph type="sldNum" sz="quarter" idx="12"/>
          </p:nvPr>
        </p:nvSpPr>
        <p:spPr/>
        <p:txBody>
          <a:bodyPr/>
          <a:lstStyle/>
          <a:p>
            <a:fld id="{695A6EDC-1591-4CE3-950E-7F65AAEEF9AB}" type="slidenum">
              <a:rPr lang="en-US" smtClean="0"/>
              <a:t>‹N›</a:t>
            </a:fld>
            <a:endParaRPr lang="en-US"/>
          </a:p>
        </p:txBody>
      </p:sp>
    </p:spTree>
    <p:extLst>
      <p:ext uri="{BB962C8B-B14F-4D97-AF65-F5344CB8AC3E}">
        <p14:creationId xmlns:p14="http://schemas.microsoft.com/office/powerpoint/2010/main" val="1620255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EEDC9BA1-21C7-50EF-A3D2-0616E737F523}"/>
              </a:ext>
            </a:extLst>
          </p:cNvPr>
          <p:cNvSpPr>
            <a:spLocks noGrp="1"/>
          </p:cNvSpPr>
          <p:nvPr>
            <p:ph type="dt" sz="half" idx="10"/>
          </p:nvPr>
        </p:nvSpPr>
        <p:spPr/>
        <p:txBody>
          <a:bodyPr/>
          <a:lstStyle/>
          <a:p>
            <a:fld id="{F4F57E7F-56A8-4FE3-8583-407FD6AC2C63}" type="datetimeFigureOut">
              <a:rPr lang="en-US" smtClean="0"/>
              <a:t>7/2/2026</a:t>
            </a:fld>
            <a:endParaRPr lang="en-US"/>
          </a:p>
        </p:txBody>
      </p:sp>
      <p:sp>
        <p:nvSpPr>
          <p:cNvPr id="3" name="Segnaposto piè di pagina 2">
            <a:extLst>
              <a:ext uri="{FF2B5EF4-FFF2-40B4-BE49-F238E27FC236}">
                <a16:creationId xmlns:a16="http://schemas.microsoft.com/office/drawing/2014/main" id="{CBA00802-DB3E-B7EE-89EF-AC35955C8927}"/>
              </a:ext>
            </a:extLst>
          </p:cNvPr>
          <p:cNvSpPr>
            <a:spLocks noGrp="1"/>
          </p:cNvSpPr>
          <p:nvPr>
            <p:ph type="ftr" sz="quarter" idx="11"/>
          </p:nvPr>
        </p:nvSpPr>
        <p:spPr/>
        <p:txBody>
          <a:bodyPr/>
          <a:lstStyle/>
          <a:p>
            <a:endParaRPr lang="en-US"/>
          </a:p>
        </p:txBody>
      </p:sp>
      <p:sp>
        <p:nvSpPr>
          <p:cNvPr id="4" name="Segnaposto numero diapositiva 3">
            <a:extLst>
              <a:ext uri="{FF2B5EF4-FFF2-40B4-BE49-F238E27FC236}">
                <a16:creationId xmlns:a16="http://schemas.microsoft.com/office/drawing/2014/main" id="{09C35C1F-9062-F08D-42DB-F95B73FEAA6A}"/>
              </a:ext>
            </a:extLst>
          </p:cNvPr>
          <p:cNvSpPr>
            <a:spLocks noGrp="1"/>
          </p:cNvSpPr>
          <p:nvPr>
            <p:ph type="sldNum" sz="quarter" idx="12"/>
          </p:nvPr>
        </p:nvSpPr>
        <p:spPr/>
        <p:txBody>
          <a:bodyPr/>
          <a:lstStyle/>
          <a:p>
            <a:fld id="{695A6EDC-1591-4CE3-950E-7F65AAEEF9AB}" type="slidenum">
              <a:rPr lang="en-US" smtClean="0"/>
              <a:t>‹N›</a:t>
            </a:fld>
            <a:endParaRPr lang="en-US"/>
          </a:p>
        </p:txBody>
      </p:sp>
    </p:spTree>
    <p:extLst>
      <p:ext uri="{BB962C8B-B14F-4D97-AF65-F5344CB8AC3E}">
        <p14:creationId xmlns:p14="http://schemas.microsoft.com/office/powerpoint/2010/main" val="1837867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B50937-D73F-5701-EBAD-8A42C9C65837}"/>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6E4FCE96-D805-2C83-958A-F0B8CE5329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testo 3">
            <a:extLst>
              <a:ext uri="{FF2B5EF4-FFF2-40B4-BE49-F238E27FC236}">
                <a16:creationId xmlns:a16="http://schemas.microsoft.com/office/drawing/2014/main" id="{B233745F-C9CD-3EEF-9F75-2BE12EAA75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860C7688-E866-2742-AD86-804FDCC96D82}"/>
              </a:ext>
            </a:extLst>
          </p:cNvPr>
          <p:cNvSpPr>
            <a:spLocks noGrp="1"/>
          </p:cNvSpPr>
          <p:nvPr>
            <p:ph type="dt" sz="half" idx="10"/>
          </p:nvPr>
        </p:nvSpPr>
        <p:spPr/>
        <p:txBody>
          <a:bodyPr/>
          <a:lstStyle/>
          <a:p>
            <a:fld id="{F4F57E7F-56A8-4FE3-8583-407FD6AC2C63}" type="datetimeFigureOut">
              <a:rPr lang="en-US" smtClean="0"/>
              <a:t>7/2/2026</a:t>
            </a:fld>
            <a:endParaRPr lang="en-US"/>
          </a:p>
        </p:txBody>
      </p:sp>
      <p:sp>
        <p:nvSpPr>
          <p:cNvPr id="6" name="Segnaposto piè di pagina 5">
            <a:extLst>
              <a:ext uri="{FF2B5EF4-FFF2-40B4-BE49-F238E27FC236}">
                <a16:creationId xmlns:a16="http://schemas.microsoft.com/office/drawing/2014/main" id="{12892CD4-AD0D-379B-9758-1716E590418C}"/>
              </a:ext>
            </a:extLst>
          </p:cNvPr>
          <p:cNvSpPr>
            <a:spLocks noGrp="1"/>
          </p:cNvSpPr>
          <p:nvPr>
            <p:ph type="ftr" sz="quarter" idx="11"/>
          </p:nvPr>
        </p:nvSpPr>
        <p:spPr/>
        <p:txBody>
          <a:bodyPr/>
          <a:lstStyle/>
          <a:p>
            <a:endParaRPr lang="en-US"/>
          </a:p>
        </p:txBody>
      </p:sp>
      <p:sp>
        <p:nvSpPr>
          <p:cNvPr id="7" name="Segnaposto numero diapositiva 6">
            <a:extLst>
              <a:ext uri="{FF2B5EF4-FFF2-40B4-BE49-F238E27FC236}">
                <a16:creationId xmlns:a16="http://schemas.microsoft.com/office/drawing/2014/main" id="{7338D5A5-2706-D0A8-3E22-A390E588D79C}"/>
              </a:ext>
            </a:extLst>
          </p:cNvPr>
          <p:cNvSpPr>
            <a:spLocks noGrp="1"/>
          </p:cNvSpPr>
          <p:nvPr>
            <p:ph type="sldNum" sz="quarter" idx="12"/>
          </p:nvPr>
        </p:nvSpPr>
        <p:spPr/>
        <p:txBody>
          <a:bodyPr/>
          <a:lstStyle/>
          <a:p>
            <a:fld id="{695A6EDC-1591-4CE3-950E-7F65AAEEF9AB}" type="slidenum">
              <a:rPr lang="en-US" smtClean="0"/>
              <a:t>‹N›</a:t>
            </a:fld>
            <a:endParaRPr lang="en-US"/>
          </a:p>
        </p:txBody>
      </p:sp>
    </p:spTree>
    <p:extLst>
      <p:ext uri="{BB962C8B-B14F-4D97-AF65-F5344CB8AC3E}">
        <p14:creationId xmlns:p14="http://schemas.microsoft.com/office/powerpoint/2010/main" val="3559254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6CEF75C-A875-56F5-2A92-9B316BE13698}"/>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a:p>
        </p:txBody>
      </p:sp>
      <p:sp>
        <p:nvSpPr>
          <p:cNvPr id="3" name="Segnaposto immagine 2">
            <a:extLst>
              <a:ext uri="{FF2B5EF4-FFF2-40B4-BE49-F238E27FC236}">
                <a16:creationId xmlns:a16="http://schemas.microsoft.com/office/drawing/2014/main" id="{8539D493-CF61-F2DF-176E-8ECD0A3B55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a:extLst>
              <a:ext uri="{FF2B5EF4-FFF2-40B4-BE49-F238E27FC236}">
                <a16:creationId xmlns:a16="http://schemas.microsoft.com/office/drawing/2014/main" id="{63A2B041-7269-1296-BCE8-ADCD553126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D651D616-BA6B-0313-0BB9-FF274CD26885}"/>
              </a:ext>
            </a:extLst>
          </p:cNvPr>
          <p:cNvSpPr>
            <a:spLocks noGrp="1"/>
          </p:cNvSpPr>
          <p:nvPr>
            <p:ph type="dt" sz="half" idx="10"/>
          </p:nvPr>
        </p:nvSpPr>
        <p:spPr/>
        <p:txBody>
          <a:bodyPr/>
          <a:lstStyle/>
          <a:p>
            <a:fld id="{F4F57E7F-56A8-4FE3-8583-407FD6AC2C63}" type="datetimeFigureOut">
              <a:rPr lang="en-US" smtClean="0"/>
              <a:t>7/2/2026</a:t>
            </a:fld>
            <a:endParaRPr lang="en-US"/>
          </a:p>
        </p:txBody>
      </p:sp>
      <p:sp>
        <p:nvSpPr>
          <p:cNvPr id="6" name="Segnaposto piè di pagina 5">
            <a:extLst>
              <a:ext uri="{FF2B5EF4-FFF2-40B4-BE49-F238E27FC236}">
                <a16:creationId xmlns:a16="http://schemas.microsoft.com/office/drawing/2014/main" id="{41145224-3A25-3996-F0B5-9CDAD8924BC8}"/>
              </a:ext>
            </a:extLst>
          </p:cNvPr>
          <p:cNvSpPr>
            <a:spLocks noGrp="1"/>
          </p:cNvSpPr>
          <p:nvPr>
            <p:ph type="ftr" sz="quarter" idx="11"/>
          </p:nvPr>
        </p:nvSpPr>
        <p:spPr/>
        <p:txBody>
          <a:bodyPr/>
          <a:lstStyle/>
          <a:p>
            <a:endParaRPr lang="en-US"/>
          </a:p>
        </p:txBody>
      </p:sp>
      <p:sp>
        <p:nvSpPr>
          <p:cNvPr id="7" name="Segnaposto numero diapositiva 6">
            <a:extLst>
              <a:ext uri="{FF2B5EF4-FFF2-40B4-BE49-F238E27FC236}">
                <a16:creationId xmlns:a16="http://schemas.microsoft.com/office/drawing/2014/main" id="{3F8086A0-EF39-7E12-82B7-07DEB2C1D847}"/>
              </a:ext>
            </a:extLst>
          </p:cNvPr>
          <p:cNvSpPr>
            <a:spLocks noGrp="1"/>
          </p:cNvSpPr>
          <p:nvPr>
            <p:ph type="sldNum" sz="quarter" idx="12"/>
          </p:nvPr>
        </p:nvSpPr>
        <p:spPr/>
        <p:txBody>
          <a:bodyPr/>
          <a:lstStyle/>
          <a:p>
            <a:fld id="{695A6EDC-1591-4CE3-950E-7F65AAEEF9AB}" type="slidenum">
              <a:rPr lang="en-US" smtClean="0"/>
              <a:t>‹N›</a:t>
            </a:fld>
            <a:endParaRPr lang="en-US"/>
          </a:p>
        </p:txBody>
      </p:sp>
    </p:spTree>
    <p:extLst>
      <p:ext uri="{BB962C8B-B14F-4D97-AF65-F5344CB8AC3E}">
        <p14:creationId xmlns:p14="http://schemas.microsoft.com/office/powerpoint/2010/main" val="3152274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48699863-4F4A-BD55-F616-1C955C0F58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FF227593-98CD-DF84-A452-BC1EA59CDE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D4063533-A725-4E85-8E7D-78E4B6C7B06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4F57E7F-56A8-4FE3-8583-407FD6AC2C63}" type="datetimeFigureOut">
              <a:rPr lang="en-US" smtClean="0"/>
              <a:t>7/2/2026</a:t>
            </a:fld>
            <a:endParaRPr lang="en-US"/>
          </a:p>
        </p:txBody>
      </p:sp>
      <p:sp>
        <p:nvSpPr>
          <p:cNvPr id="5" name="Segnaposto piè di pagina 4">
            <a:extLst>
              <a:ext uri="{FF2B5EF4-FFF2-40B4-BE49-F238E27FC236}">
                <a16:creationId xmlns:a16="http://schemas.microsoft.com/office/drawing/2014/main" id="{F0BDED55-2E1B-1A0A-6B73-8A2DED930D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egnaposto numero diapositiva 5">
            <a:extLst>
              <a:ext uri="{FF2B5EF4-FFF2-40B4-BE49-F238E27FC236}">
                <a16:creationId xmlns:a16="http://schemas.microsoft.com/office/drawing/2014/main" id="{70680138-CACD-89C8-57BB-C930CBBE78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5A6EDC-1591-4CE3-950E-7F65AAEEF9AB}" type="slidenum">
              <a:rPr lang="en-US" smtClean="0"/>
              <a:t>‹N›</a:t>
            </a:fld>
            <a:endParaRPr lang="en-US"/>
          </a:p>
        </p:txBody>
      </p:sp>
    </p:spTree>
    <p:extLst>
      <p:ext uri="{BB962C8B-B14F-4D97-AF65-F5344CB8AC3E}">
        <p14:creationId xmlns:p14="http://schemas.microsoft.com/office/powerpoint/2010/main" val="1443537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3097F5-5C4B-05E3-19B9-13C2A6BC6E54}"/>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BF401373-4E75-A3CF-862B-64315464B8AB}"/>
              </a:ext>
            </a:extLst>
          </p:cNvPr>
          <p:cNvSpPr txBox="1"/>
          <p:nvPr/>
        </p:nvSpPr>
        <p:spPr>
          <a:xfrm>
            <a:off x="868017" y="219394"/>
            <a:ext cx="10455966" cy="3129318"/>
          </a:xfrm>
          <a:prstGeom prst="rect">
            <a:avLst/>
          </a:prstGeom>
          <a:noFill/>
        </p:spPr>
        <p:txBody>
          <a:bodyPr wrap="square">
            <a:spAutoFit/>
          </a:bodyPr>
          <a:lstStyle/>
          <a:p>
            <a:pPr algn="ctr">
              <a:lnSpc>
                <a:spcPct val="115000"/>
              </a:lnSpc>
              <a:spcAft>
                <a:spcPts val="800"/>
              </a:spcAft>
              <a:buNone/>
            </a:pPr>
            <a:r>
              <a:rPr lang="it-IT" sz="2400" b="1"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Community DPO CISO e Data Governance Unindustria</a:t>
            </a:r>
          </a:p>
          <a:p>
            <a:pPr algn="ctr">
              <a:lnSpc>
                <a:spcPct val="115000"/>
              </a:lnSpc>
              <a:spcAft>
                <a:spcPts val="800"/>
              </a:spcAft>
              <a:buNone/>
            </a:pPr>
            <a:endParaRPr lang="it-IT" sz="2400" b="1" kern="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algn="ctr">
              <a:lnSpc>
                <a:spcPct val="115000"/>
              </a:lnSpc>
              <a:spcAft>
                <a:spcPts val="800"/>
              </a:spcAft>
              <a:buNone/>
            </a:pPr>
            <a:r>
              <a:rPr lang="it-IT" sz="2400" b="1" kern="0"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GdL</a:t>
            </a:r>
            <a:r>
              <a:rPr lang="it-IT" sz="2400" b="1"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Compliance Integrata Unindustria </a:t>
            </a:r>
          </a:p>
          <a:p>
            <a:pPr algn="just">
              <a:lnSpc>
                <a:spcPct val="115000"/>
              </a:lnSpc>
              <a:spcAft>
                <a:spcPts val="800"/>
              </a:spcAft>
              <a:buNone/>
            </a:pP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p>
          <a:p>
            <a:pPr algn="ctr">
              <a:lnSpc>
                <a:spcPct val="115000"/>
              </a:lnSpc>
              <a:spcAft>
                <a:spcPts val="800"/>
              </a:spcAft>
              <a:buNone/>
            </a:pPr>
            <a:r>
              <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Riunioni in seduta comune del 22 giugno 2026 </a:t>
            </a:r>
          </a:p>
          <a:p>
            <a:pPr algn="ctr">
              <a:lnSpc>
                <a:spcPct val="115000"/>
              </a:lnSpc>
              <a:spcAft>
                <a:spcPts val="800"/>
              </a:spcAft>
              <a:buNone/>
            </a:pPr>
            <a:r>
              <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presso </a:t>
            </a:r>
            <a:r>
              <a:rPr lang="it-IT" sz="2400" kern="0" dirty="0" err="1">
                <a:solidFill>
                  <a:srgbClr val="002060"/>
                </a:solidFill>
                <a:latin typeface="Arial" panose="020B0604020202020204" pitchFamily="34" charset="0"/>
                <a:ea typeface="Times New Roman" panose="02020603050405020304" pitchFamily="18" charset="0"/>
                <a:cs typeface="Arial" panose="020B0604020202020204" pitchFamily="34" charset="0"/>
              </a:rPr>
              <a:t>Eversheds</a:t>
            </a:r>
            <a:r>
              <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 Sutherland</a:t>
            </a:r>
            <a:endParaRPr lang="en-US" sz="2400" kern="1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3" name="CasellaDiTesto 2">
            <a:extLst>
              <a:ext uri="{FF2B5EF4-FFF2-40B4-BE49-F238E27FC236}">
                <a16:creationId xmlns:a16="http://schemas.microsoft.com/office/drawing/2014/main" id="{3C52409F-F3DF-B2C5-7DCF-3060079B814B}"/>
              </a:ext>
            </a:extLst>
          </p:cNvPr>
          <p:cNvSpPr txBox="1"/>
          <p:nvPr/>
        </p:nvSpPr>
        <p:spPr>
          <a:xfrm>
            <a:off x="868017" y="3352738"/>
            <a:ext cx="10455966" cy="2731773"/>
          </a:xfrm>
          <a:prstGeom prst="rect">
            <a:avLst/>
          </a:prstGeom>
          <a:noFill/>
        </p:spPr>
        <p:txBody>
          <a:bodyPr wrap="square">
            <a:spAutoFit/>
          </a:bodyPr>
          <a:lstStyle/>
          <a:p>
            <a:pPr algn="just">
              <a:lnSpc>
                <a:spcPct val="115000"/>
              </a:lnSpc>
              <a:spcAft>
                <a:spcPts val="800"/>
              </a:spcAft>
              <a:buNone/>
            </a:pPr>
            <a:endParaRPr lang="en-US" sz="2400" kern="100" dirty="0">
              <a:effectLst/>
              <a:latin typeface="Aptos" panose="020B0004020202020204" pitchFamily="34" charset="0"/>
              <a:ea typeface="Times New Roman" panose="02020603050405020304" pitchFamily="18" charset="0"/>
              <a:cs typeface="Times New Roman" panose="02020603050405020304" pitchFamily="18" charset="0"/>
            </a:endParaRPr>
          </a:p>
          <a:p>
            <a:pPr algn="ctr">
              <a:lnSpc>
                <a:spcPct val="115000"/>
              </a:lnSpc>
              <a:spcAft>
                <a:spcPts val="800"/>
              </a:spcAft>
              <a:buNone/>
            </a:pPr>
            <a:r>
              <a:rPr lang="en-US" sz="28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La </a:t>
            </a:r>
            <a:r>
              <a:rPr lang="en-US" sz="2800" kern="100" dirty="0" err="1">
                <a:solidFill>
                  <a:srgbClr val="002060"/>
                </a:solidFill>
                <a:latin typeface="Arial" panose="020B0604020202020204" pitchFamily="34" charset="0"/>
                <a:ea typeface="Times New Roman" panose="02020603050405020304" pitchFamily="18" charset="0"/>
                <a:cs typeface="Arial" panose="020B0604020202020204" pitchFamily="34" charset="0"/>
              </a:rPr>
              <a:t>posizione</a:t>
            </a:r>
            <a:r>
              <a:rPr lang="en-US" sz="28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 di Confindustria </a:t>
            </a:r>
            <a:r>
              <a:rPr lang="en-US" sz="2800" kern="100" dirty="0" err="1">
                <a:solidFill>
                  <a:srgbClr val="002060"/>
                </a:solidFill>
                <a:latin typeface="Arial" panose="020B0604020202020204" pitchFamily="34" charset="0"/>
                <a:ea typeface="Times New Roman" panose="02020603050405020304" pitchFamily="18" charset="0"/>
                <a:cs typeface="Arial" panose="020B0604020202020204" pitchFamily="34" charset="0"/>
              </a:rPr>
              <a:t>sul</a:t>
            </a:r>
            <a:r>
              <a:rPr lang="en-US" sz="28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 Digital Omnibus</a:t>
            </a:r>
          </a:p>
          <a:p>
            <a:pPr algn="ctr">
              <a:lnSpc>
                <a:spcPct val="115000"/>
              </a:lnSpc>
              <a:spcAft>
                <a:spcPts val="800"/>
              </a:spcAft>
              <a:buNone/>
            </a:pPr>
            <a:r>
              <a:rPr lang="en-US" sz="28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aggiornamenti</a:t>
            </a:r>
          </a:p>
          <a:p>
            <a:pPr algn="ctr">
              <a:lnSpc>
                <a:spcPct val="115000"/>
              </a:lnSpc>
              <a:spcAft>
                <a:spcPts val="800"/>
              </a:spcAft>
              <a:buNone/>
            </a:pPr>
            <a:endParaRPr lang="en-US" sz="2400"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pPr algn="ctr">
              <a:lnSpc>
                <a:spcPct val="115000"/>
              </a:lnSpc>
              <a:spcAft>
                <a:spcPts val="800"/>
              </a:spcAft>
              <a:buNone/>
            </a:pPr>
            <a:r>
              <a:rPr lang="en-US"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Massimiliano Bondanini</a:t>
            </a:r>
            <a:endParaRPr lang="en-US" sz="2400"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7621867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6106D4-B752-7E4A-F406-0017DAF9578C}"/>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2EC825DC-AE1C-B3B9-5061-7A9E6B459ECC}"/>
              </a:ext>
            </a:extLst>
          </p:cNvPr>
          <p:cNvSpPr txBox="1"/>
          <p:nvPr/>
        </p:nvSpPr>
        <p:spPr>
          <a:xfrm>
            <a:off x="432318" y="1113387"/>
            <a:ext cx="11327364" cy="4832733"/>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La definizione espressa di “ricerca scientifica” (nuovo art. 4, par. 1, n. 38 del GDPR) ricomprende qualsiasi attività di ricerca idonea sostenere anche l’innovazione, come lo sviluppo tecnologico e la sperimentazione. Al riguardo, si specifica che tali attività devono: </a:t>
            </a:r>
          </a:p>
          <a:p>
            <a:pPr algn="just">
              <a:lnSpc>
                <a:spcPct val="115000"/>
              </a:lnSpc>
              <a:spcAft>
                <a:spcPts val="800"/>
              </a:spcAft>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i) contribuire alla conoscenza scientifica esistente ovvero applicare in modo nuovo conoscenze già acquisite; ii) essere svolte con l’obiettivo di accrescere il patrimonio generale di conoscenze e il benessere della società; iii) rispettare gli standard etici del pertinente settore di ricerca. Inoltre, si precisa che la ricerca scientifica può avere finalità commerciali.</a:t>
            </a:r>
          </a:p>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l’intervento è senz’altro positivo, in quanto riconosce in modo esplicito il ruolo delle imprese nella crescita delle conoscenze e nel benessere della società, rendendo più chiari i confini di liceità dei trattamenti di dati personali effettuati per finalità di ricerca scientifica. </a:t>
            </a:r>
          </a:p>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a tal fine, infatti, ciò che risulta determinante è l’approccio metodologico e sistematico adottato e non l’ambito in cui la ricerca o lo sviluppo tecnologico vengono condotti, potendo essere svolti in contesti accademici, industriali o in altri ambienti, comprese le piccole e medie imprese (</a:t>
            </a:r>
            <a:r>
              <a:rPr lang="it-IT" b="1"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Considerando n. 28 del Digital Omnibus</a:t>
            </a: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a:t>
            </a:r>
          </a:p>
        </p:txBody>
      </p:sp>
      <p:sp>
        <p:nvSpPr>
          <p:cNvPr id="7" name="CasellaDiTesto 6">
            <a:extLst>
              <a:ext uri="{FF2B5EF4-FFF2-40B4-BE49-F238E27FC236}">
                <a16:creationId xmlns:a16="http://schemas.microsoft.com/office/drawing/2014/main" id="{5E69B387-FAFA-A616-E50A-633759A07FE2}"/>
              </a:ext>
            </a:extLst>
          </p:cNvPr>
          <p:cNvSpPr txBox="1"/>
          <p:nvPr/>
        </p:nvSpPr>
        <p:spPr>
          <a:xfrm>
            <a:off x="569167" y="172279"/>
            <a:ext cx="11327364" cy="496098"/>
          </a:xfrm>
          <a:prstGeom prst="rect">
            <a:avLst/>
          </a:prstGeom>
          <a:noFill/>
        </p:spPr>
        <p:txBody>
          <a:bodyPr wrap="square">
            <a:spAutoFit/>
          </a:bodyPr>
          <a:lstStyle/>
          <a:p>
            <a:pPr algn="ctr">
              <a:lnSpc>
                <a:spcPct val="115000"/>
              </a:lnSpc>
              <a:spcAft>
                <a:spcPts val="800"/>
              </a:spcAft>
              <a:buNone/>
            </a:pPr>
            <a:r>
              <a:rPr lang="it-IT" sz="2400" b="1" kern="100">
                <a:solidFill>
                  <a:srgbClr val="002060"/>
                </a:solidFill>
                <a:latin typeface="Aptos" panose="020B0004020202020204" pitchFamily="34" charset="0"/>
                <a:ea typeface="Times New Roman" panose="02020603050405020304" pitchFamily="18" charset="0"/>
                <a:cs typeface="Times New Roman" panose="02020603050405020304" pitchFamily="18" charset="0"/>
              </a:rPr>
              <a:t>Definizione di ricerca scientifica</a:t>
            </a:r>
            <a:endParaRPr lang="en-US" sz="2400" b="1" kern="10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845276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7E6107-0208-FC5F-6959-300A12E1E303}"/>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2269B382-6886-940E-A205-725E21323370}"/>
              </a:ext>
            </a:extLst>
          </p:cNvPr>
          <p:cNvSpPr txBox="1"/>
          <p:nvPr/>
        </p:nvSpPr>
        <p:spPr>
          <a:xfrm>
            <a:off x="432318" y="1365313"/>
            <a:ext cx="11327364" cy="3659207"/>
          </a:xfrm>
          <a:prstGeom prst="rect">
            <a:avLst/>
          </a:prstGeom>
          <a:noFill/>
        </p:spPr>
        <p:txBody>
          <a:bodyPr wrap="square">
            <a:spAutoFit/>
          </a:bodyPr>
          <a:lstStyle/>
          <a:p>
            <a:pPr algn="just">
              <a:lnSpc>
                <a:spcPct val="115000"/>
              </a:lnSpc>
              <a:spcAft>
                <a:spcPts val="800"/>
              </a:spcAft>
            </a:pPr>
            <a:r>
              <a:rPr lang="it-IT" sz="2400"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Chiarimento:</a:t>
            </a:r>
          </a:p>
          <a:p>
            <a:pPr algn="just">
              <a:lnSpc>
                <a:spcPct val="115000"/>
              </a:lnSpc>
              <a:spcAft>
                <a:spcPts val="800"/>
              </a:spcAft>
            </a:pPr>
            <a:endParaRPr lang="it-IT" sz="2400" kern="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15000"/>
              </a:lnSpc>
              <a:spcAft>
                <a:spcPts val="800"/>
              </a:spcAft>
            </a:pPr>
            <a:r>
              <a:rPr lang="it-IT" sz="2400"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il trattamento dei dati personali per finalità di ricerca scientifica può fondarsi, ricorrendone le condizioni (che la ricerca non sia contraria al diritto UE o nazionale e siano rispettate tutte le altre condizioni previste dall’art. 6, par. 1, lett. f) del GDPR, c.d. bilanciamento di interessi), anche sul legittimo interesse del titolare, rafforzando così la certezza circa le basi giuridiche utilizzabili in questo ambito (Considerando n. 32 del Digital Omnibus). </a:t>
            </a:r>
          </a:p>
        </p:txBody>
      </p:sp>
      <p:sp>
        <p:nvSpPr>
          <p:cNvPr id="7" name="CasellaDiTesto 6">
            <a:extLst>
              <a:ext uri="{FF2B5EF4-FFF2-40B4-BE49-F238E27FC236}">
                <a16:creationId xmlns:a16="http://schemas.microsoft.com/office/drawing/2014/main" id="{4F585E4B-CA05-2CCC-EFD1-70B581C5F6EF}"/>
              </a:ext>
            </a:extLst>
          </p:cNvPr>
          <p:cNvSpPr txBox="1"/>
          <p:nvPr/>
        </p:nvSpPr>
        <p:spPr>
          <a:xfrm>
            <a:off x="569167" y="172279"/>
            <a:ext cx="11327364" cy="496098"/>
          </a:xfrm>
          <a:prstGeom prst="rect">
            <a:avLst/>
          </a:prstGeom>
          <a:noFill/>
        </p:spPr>
        <p:txBody>
          <a:bodyPr wrap="square">
            <a:spAutoFit/>
          </a:bodyPr>
          <a:lstStyle/>
          <a:p>
            <a:pPr algn="ctr">
              <a:lnSpc>
                <a:spcPct val="115000"/>
              </a:lnSpc>
              <a:spcAft>
                <a:spcPts val="800"/>
              </a:spcAft>
              <a:buNone/>
            </a:pPr>
            <a:r>
              <a:rPr lang="it-IT" sz="2400" b="1" kern="100">
                <a:solidFill>
                  <a:srgbClr val="002060"/>
                </a:solidFill>
                <a:latin typeface="Aptos" panose="020B0004020202020204" pitchFamily="34" charset="0"/>
                <a:ea typeface="Times New Roman" panose="02020603050405020304" pitchFamily="18" charset="0"/>
                <a:cs typeface="Times New Roman" panose="02020603050405020304" pitchFamily="18" charset="0"/>
              </a:rPr>
              <a:t>Finalità  di ricerca scientifica</a:t>
            </a:r>
            <a:endParaRPr lang="en-US" sz="2400" b="1" kern="10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625647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1C051C-80D1-DA4C-5B9B-8CC20D82756A}"/>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BBE96A7F-9891-43C7-4BB1-0F54B78401A7}"/>
              </a:ext>
            </a:extLst>
          </p:cNvPr>
          <p:cNvSpPr txBox="1"/>
          <p:nvPr/>
        </p:nvSpPr>
        <p:spPr>
          <a:xfrm>
            <a:off x="432318" y="1000508"/>
            <a:ext cx="11327364" cy="5781776"/>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modifica del c.d. principio di limitazione della finalità (art. 5, par. 1, lett. b) del GDPR): considera compatibile con le finalità iniziali il </a:t>
            </a:r>
            <a:r>
              <a:rPr lang="it-IT" sz="2000" b="1"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trattamento ulteriore per ricerca scientifica</a:t>
            </a: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p>
          <a:p>
            <a:pPr marL="400050" indent="-400050" algn="just">
              <a:lnSpc>
                <a:spcPct val="115000"/>
              </a:lnSpc>
              <a:spcAft>
                <a:spcPts val="800"/>
              </a:spcAft>
              <a:buAutoNum type="romanLcParenR"/>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indipendentemente dalle condizioni dell’art. 6, par. 4 del GDPR </a:t>
            </a:r>
          </a:p>
          <a:p>
            <a:pPr marL="400050" indent="-400050" algn="just">
              <a:lnSpc>
                <a:spcPct val="115000"/>
              </a:lnSpc>
              <a:spcAft>
                <a:spcPts val="800"/>
              </a:spcAft>
              <a:buAutoNum type="romanLcParenR"/>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e, dunque, senza la necessità di verificare preliminarmente la compatibilità del trattamento ulteriore in base al nesso tra le finalità originarie e quelle ulteriori, al contesto in cui i dati sono raccolti, alla natura dei dati, alle conseguenze del trattamento ulteriore trattamento e all’esistenza di garanzie adeguate.</a:t>
            </a:r>
          </a:p>
          <a:p>
            <a:pPr marL="285750" indent="-285750" algn="just">
              <a:lnSpc>
                <a:spcPct val="115000"/>
              </a:lnSpc>
              <a:spcAft>
                <a:spcPts val="800"/>
              </a:spcAft>
              <a:buFont typeface="Arial" panose="020B0604020202020204" pitchFamily="34" charset="0"/>
              <a:buChar char="•"/>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la modifica riduce un passaggio applicativo che, nella prassi, si è spesso tradotto in un fattore di incertezza e in un ostacolo al </a:t>
            </a:r>
            <a:r>
              <a:rPr lang="it-IT" sz="2000" b="1"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riutilizzo lecito dei dati</a:t>
            </a: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per attività di ricerca e innovazione. In questa prospettiva, la previsione appare coerente con l’esigenza di favorire una più ampia circolazione e valorizzazione dei dati nei processi di sviluppo tecnologico, senza per questo attenuare le garanzie sostanziali poste dal GDPR, che continuano a trovare applicazione. </a:t>
            </a:r>
          </a:p>
          <a:p>
            <a:pPr marL="285750" indent="-285750" algn="just">
              <a:lnSpc>
                <a:spcPct val="115000"/>
              </a:lnSpc>
              <a:spcAft>
                <a:spcPts val="800"/>
              </a:spcAft>
              <a:buFont typeface="Arial" panose="020B0604020202020204" pitchFamily="34" charset="0"/>
              <a:buChar char="•"/>
            </a:pP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i</a:t>
            </a: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noltre, la modifica consente di riequilibrare il rapporto tra tutela dei diritti e possibilità di impiego secondario dei dati in contesti che presentano un elevato valore economico, scientifico e industriale.</a:t>
            </a:r>
          </a:p>
        </p:txBody>
      </p:sp>
      <p:sp>
        <p:nvSpPr>
          <p:cNvPr id="7" name="CasellaDiTesto 6">
            <a:extLst>
              <a:ext uri="{FF2B5EF4-FFF2-40B4-BE49-F238E27FC236}">
                <a16:creationId xmlns:a16="http://schemas.microsoft.com/office/drawing/2014/main" id="{C75D05A1-BDC4-F799-753D-43DC8B465150}"/>
              </a:ext>
            </a:extLst>
          </p:cNvPr>
          <p:cNvSpPr txBox="1"/>
          <p:nvPr/>
        </p:nvSpPr>
        <p:spPr>
          <a:xfrm>
            <a:off x="569167" y="172279"/>
            <a:ext cx="11190515"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Modifica del c.d. principio di limitazione della finalità in R&amp;S </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047237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6B0221-4395-0A8C-E183-EE4B4467EA17}"/>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07282CC9-C22F-6A5D-C0E8-CA2C559F128C}"/>
              </a:ext>
            </a:extLst>
          </p:cNvPr>
          <p:cNvSpPr txBox="1"/>
          <p:nvPr/>
        </p:nvSpPr>
        <p:spPr>
          <a:xfrm>
            <a:off x="432318" y="1115270"/>
            <a:ext cx="11327364" cy="4832733"/>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i</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l DO conferma e precisa meglio la deroga agli obblighi di informativa nei casi in cui, per trattamenti effettuati per finalità di ricerca scientifica, la comunicazione all’interessato risulti impossibile, comporti uno sforzo sproporzionato o rischi di rendere impossibile o compromettere seriamente il conseguimento degli obiettivi della ricerca (art. 13, par. 5 del GDPR). </a:t>
            </a:r>
          </a:p>
          <a:p>
            <a:pPr marL="285750" indent="-285750" algn="just">
              <a:lnSpc>
                <a:spcPct val="115000"/>
              </a:lnSpc>
              <a:spcAft>
                <a:spcPts val="800"/>
              </a:spcAft>
              <a:buFont typeface="Arial" panose="020B0604020202020204" pitchFamily="34" charset="0"/>
              <a:buChar char="•"/>
            </a:pP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s</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ul punto, il Considerando n. 37 del Digital Omnibus precisa che la fornitura dell’informativa può comportare uno sforzo sproporzionato, in particolare, quando, al momento della raccolta dei dati, il titolare non sapeva, né prevedeva che li avrebbe trattati successivamente per finalità di ricerca scientifica e, quindi, potrebbe non disporre facilmente dei dati di contatto degli interessati. </a:t>
            </a:r>
          </a:p>
          <a:p>
            <a:pPr marL="285750" indent="-285750" algn="just">
              <a:lnSpc>
                <a:spcPct val="115000"/>
              </a:lnSpc>
              <a:spcAft>
                <a:spcPts val="800"/>
              </a:spcAft>
              <a:buFont typeface="Arial" panose="020B0604020202020204" pitchFamily="34" charset="0"/>
              <a:buChar char="•"/>
            </a:pP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i</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n tali situazioni, il titolare può informare gli interessati in modo indiretto, ad esempio, rendendo pubblicamente disponibili le informazioni, con modalità idonee - da individuare in base al contesto del progetto di ricerca e alle categorie di interessati coinvolti - a raggiungere il maggior numero possibile di interessati.  </a:t>
            </a:r>
          </a:p>
          <a:p>
            <a:pPr marL="285750" indent="-285750" algn="just">
              <a:lnSpc>
                <a:spcPct val="115000"/>
              </a:lnSpc>
              <a:spcAft>
                <a:spcPts val="800"/>
              </a:spcAft>
              <a:buFont typeface="Arial" panose="020B0604020202020204" pitchFamily="34" charset="0"/>
              <a:buChar char="•"/>
            </a:pP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c</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hiarimento importante, che tiene conto dei casi in cui il trattamento per finalità di ricerca scientifica intervenga in una fase successiva rispetto alla raccolta dei dati.</a:t>
            </a:r>
          </a:p>
        </p:txBody>
      </p:sp>
      <p:sp>
        <p:nvSpPr>
          <p:cNvPr id="7" name="CasellaDiTesto 6">
            <a:extLst>
              <a:ext uri="{FF2B5EF4-FFF2-40B4-BE49-F238E27FC236}">
                <a16:creationId xmlns:a16="http://schemas.microsoft.com/office/drawing/2014/main" id="{1DD46D81-8B22-A705-D4EE-D3C13CE0D51C}"/>
              </a:ext>
            </a:extLst>
          </p:cNvPr>
          <p:cNvSpPr txBox="1"/>
          <p:nvPr/>
        </p:nvSpPr>
        <p:spPr>
          <a:xfrm>
            <a:off x="569167" y="172279"/>
            <a:ext cx="11327364"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Deroga agli obblighi di informativa in R&amp;S</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34703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C3E4F2-4B8C-9273-AC2D-87EA6A1C663B}"/>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5D390236-FFD6-1BB7-5981-3D54D2669FD4}"/>
              </a:ext>
            </a:extLst>
          </p:cNvPr>
          <p:cNvSpPr txBox="1"/>
          <p:nvPr/>
        </p:nvSpPr>
        <p:spPr>
          <a:xfrm>
            <a:off x="432318" y="1068617"/>
            <a:ext cx="11327364" cy="4514762"/>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Introduzione nel GDPR di una disposizione specifica sul trattamento nel contesto dello sviluppo e del funzionamento dell'IA (nuovo art. 88-quater del GDPR): legittimo interesse del titolare quale base giuridica del trattamento, salvo i casi in cui il diritto dell’Unione o quello nazionale richiedano espressamente il consenso o prevalgano i diritti e le libertà fondamentali dell’interessato</a:t>
            </a:r>
          </a:p>
          <a:p>
            <a:pPr marL="342900" indent="-342900" algn="just">
              <a:lnSpc>
                <a:spcPct val="115000"/>
              </a:lnSpc>
              <a:spcAft>
                <a:spcPts val="800"/>
              </a:spcAft>
              <a:buFont typeface="Arial" panose="020B0604020202020204" pitchFamily="34" charset="0"/>
              <a:buChar char="•"/>
            </a:pP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interviene su uno dei profili che hanno generato maggiore incertezza applicativa: l’individuazione della base giuridica più idonea per attività di training, testing e sviluppo di tecnologie emergenti</a:t>
            </a:r>
          </a:p>
          <a:p>
            <a:pPr marL="342900" indent="-342900" algn="just">
              <a:lnSpc>
                <a:spcPct val="115000"/>
              </a:lnSpc>
              <a:spcAft>
                <a:spcPts val="800"/>
              </a:spcAft>
              <a:buFont typeface="Arial" panose="020B0604020202020204" pitchFamily="34" charset="0"/>
              <a:buChar char="•"/>
            </a:pP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La norma accompagna questa apertura con un insieme di garanzie specifiche, tra cui l’adozione di misure organizzative e tecniche adeguate, l’applicazione del principio di minimizzazione nella selezione delle fonti e nelle fasi di addestramento e test, una trasparenza rafforzata nei confronti degli interessati e il riconoscimento di un diritto incondizionato di opposizione </a:t>
            </a:r>
          </a:p>
        </p:txBody>
      </p:sp>
      <p:sp>
        <p:nvSpPr>
          <p:cNvPr id="7" name="CasellaDiTesto 6">
            <a:extLst>
              <a:ext uri="{FF2B5EF4-FFF2-40B4-BE49-F238E27FC236}">
                <a16:creationId xmlns:a16="http://schemas.microsoft.com/office/drawing/2014/main" id="{0F4720BC-3777-0E19-C154-50579CD95CCF}"/>
              </a:ext>
            </a:extLst>
          </p:cNvPr>
          <p:cNvSpPr txBox="1"/>
          <p:nvPr/>
        </p:nvSpPr>
        <p:spPr>
          <a:xfrm>
            <a:off x="569167" y="172279"/>
            <a:ext cx="11327364"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Le novità su AI nel GDPR/1</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644749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7E83FB-7333-4BF6-17EF-C295E6CAA277}"/>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3003776C-2EDD-5819-04C2-70FDE7B03143}"/>
              </a:ext>
            </a:extLst>
          </p:cNvPr>
          <p:cNvSpPr txBox="1"/>
          <p:nvPr/>
        </p:nvSpPr>
        <p:spPr>
          <a:xfrm>
            <a:off x="432318" y="742046"/>
            <a:ext cx="11327364" cy="5788379"/>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nuova deroga per il trattamento di categorie particolari di dati personali per lo sviluppo e il funzionamento di un sistema o di un modello di IA (nuovo art. 9, par. 2, lett. k) del GDPR). La misura, muovendo dal presupposto che lo sviluppo dei sistemi e dei modelli di IA comporta la raccolta di grandi quantità di dati, inclusi dati personali e categorie particolari di dati personali, mira a evitare di ostacolare in modo sproporzionato lo sviluppo e il funzionamento dell’IA (Considerando n. 33 del Digital Omnibus).</a:t>
            </a:r>
          </a:p>
          <a:p>
            <a:pPr marL="285750" indent="-285750" algn="just">
              <a:lnSpc>
                <a:spcPct val="115000"/>
              </a:lnSpc>
              <a:spcAft>
                <a:spcPts val="800"/>
              </a:spcAft>
              <a:buFont typeface="Arial" panose="020B0604020202020204" pitchFamily="34" charset="0"/>
              <a:buChar char="•"/>
            </a:pP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la nuova deroga opera solo se il trattamento di categorie particolari di dati è involontario e residuale. Di regola, infatti, il titolare è tenuto ad adottare adeguate misure tecniche e organizzative per evitare la raccolta e l’utilizzo di dati “sensibili” nei dataset impiegati per addestrare, testare o validare sistemi e modelli di IA, nonché a rimuovere quelli che, nonostante tali accorgimenti, vi confluiscano. </a:t>
            </a:r>
          </a:p>
          <a:p>
            <a:pPr marL="285750" indent="-285750" algn="just">
              <a:lnSpc>
                <a:spcPct val="115000"/>
              </a:lnSpc>
              <a:spcAft>
                <a:spcPts val="800"/>
              </a:spcAft>
              <a:buFont typeface="Arial" panose="020B0604020202020204" pitchFamily="34" charset="0"/>
              <a:buChar char="•"/>
            </a:pP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Solo qualora la rimozione richieda uno sforzo sproporzionato - in particolare, quando comporterebbe la necessità di riprogettare il sistema o il modello di IA - il trattamento è ammesso a condizione che il titolare protegga efficacemente tali dati e ne impedisca l’uso per generare output, nonché la loro divulgazione o il loro accesso da parte di terzi. </a:t>
            </a:r>
          </a:p>
          <a:p>
            <a:pPr marL="285750" indent="-285750" algn="just">
              <a:lnSpc>
                <a:spcPct val="115000"/>
              </a:lnSpc>
              <a:spcAft>
                <a:spcPts val="800"/>
              </a:spcAft>
              <a:buFont typeface="Arial" panose="020B0604020202020204" pitchFamily="34" charset="0"/>
              <a:buChar char="•"/>
            </a:pP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In tutti gli altri casi, vale a dire quando il trattamento di categorie particolari di dati non è involontario e residuale, ma necessario allo scopo della ricerca, dello sviluppo o del funzionamento del sistema di IA, continua ad applicarsi quanto previsto dall’art. 9, par. 2, lettere da a) a j) del GDPR (Considerando n. 33 del Digital Omnibus).</a:t>
            </a:r>
          </a:p>
        </p:txBody>
      </p:sp>
      <p:sp>
        <p:nvSpPr>
          <p:cNvPr id="7" name="CasellaDiTesto 6">
            <a:extLst>
              <a:ext uri="{FF2B5EF4-FFF2-40B4-BE49-F238E27FC236}">
                <a16:creationId xmlns:a16="http://schemas.microsoft.com/office/drawing/2014/main" id="{E53CBEFD-37BD-E5DC-4E81-7FD8D46A147E}"/>
              </a:ext>
            </a:extLst>
          </p:cNvPr>
          <p:cNvSpPr txBox="1"/>
          <p:nvPr/>
        </p:nvSpPr>
        <p:spPr>
          <a:xfrm>
            <a:off x="569167" y="172279"/>
            <a:ext cx="11327364"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Le novità su AI nel GDPR/2</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62554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B62B51-C619-4EB6-E921-DB90D65A0599}"/>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8977604C-CF84-9981-D4CB-6FAAFC97E6A0}"/>
              </a:ext>
            </a:extLst>
          </p:cNvPr>
          <p:cNvSpPr txBox="1"/>
          <p:nvPr/>
        </p:nvSpPr>
        <p:spPr>
          <a:xfrm>
            <a:off x="432318" y="962299"/>
            <a:ext cx="11327364" cy="4933402"/>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sz="2400" kern="0">
                <a:solidFill>
                  <a:srgbClr val="002060"/>
                </a:solidFill>
                <a:latin typeface="Arial" panose="020B0604020202020204" pitchFamily="34" charset="0"/>
                <a:ea typeface="Times New Roman" panose="02020603050405020304" pitchFamily="18" charset="0"/>
                <a:cs typeface="Arial" panose="020B0604020202020204" pitchFamily="34" charset="0"/>
              </a:rPr>
              <a:t>modifica dell’art. 22 del GDPR, nella parte in cui chiarisce che, ai fini della conclusione o dell’esecuzione di un contratto, una decisione può essere adottata esclusivamente mediante trattamento automatizzato anche quando, in astratto, potrebbe essere assunta da una persona fisica, fermo restando che, tra soluzioni automatizzate ugualmente efficaci, dovrebbe essere privilegiata quella meno invasiva</a:t>
            </a:r>
          </a:p>
          <a:p>
            <a:pPr marL="285750" indent="-285750" algn="just">
              <a:lnSpc>
                <a:spcPct val="115000"/>
              </a:lnSpc>
              <a:spcAft>
                <a:spcPts val="800"/>
              </a:spcAft>
              <a:buFont typeface="Arial" panose="020B0604020202020204" pitchFamily="34" charset="0"/>
              <a:buChar char="•"/>
            </a:pPr>
            <a:endParaRPr lang="it-IT" sz="2400" kern="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285750" indent="-285750" algn="just">
              <a:lnSpc>
                <a:spcPct val="115000"/>
              </a:lnSpc>
              <a:spcAft>
                <a:spcPts val="800"/>
              </a:spcAft>
              <a:buFont typeface="Arial" panose="020B0604020202020204" pitchFamily="34" charset="0"/>
              <a:buChar char="•"/>
            </a:pPr>
            <a:r>
              <a:rPr lang="it-IT" sz="2400" kern="0">
                <a:solidFill>
                  <a:srgbClr val="002060"/>
                </a:solidFill>
                <a:latin typeface="Arial" panose="020B0604020202020204" pitchFamily="34" charset="0"/>
                <a:ea typeface="Times New Roman" panose="02020603050405020304" pitchFamily="18" charset="0"/>
                <a:cs typeface="Arial" panose="020B0604020202020204" pitchFamily="34" charset="0"/>
              </a:rPr>
              <a:t>chiarimento molto utile: evita interpretazioni eccessivamente restrittive che rischierebbero di ostacolare, senza adeguata giustificazione, l’impiego di strumenti digitali avanzati e di soluzioni basate su IA nei processi operativi e contrattuali </a:t>
            </a:r>
          </a:p>
        </p:txBody>
      </p:sp>
      <p:sp>
        <p:nvSpPr>
          <p:cNvPr id="7" name="CasellaDiTesto 6">
            <a:extLst>
              <a:ext uri="{FF2B5EF4-FFF2-40B4-BE49-F238E27FC236}">
                <a16:creationId xmlns:a16="http://schemas.microsoft.com/office/drawing/2014/main" id="{C57D86A6-0C56-1D27-05C7-8111CA3208BF}"/>
              </a:ext>
            </a:extLst>
          </p:cNvPr>
          <p:cNvSpPr txBox="1"/>
          <p:nvPr/>
        </p:nvSpPr>
        <p:spPr>
          <a:xfrm>
            <a:off x="569167" y="172279"/>
            <a:ext cx="11327364"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Le novità su AI nel GDPR/3</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68961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0D5A5-4E7F-C291-B667-571CB6FD9BDE}"/>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9FCDED79-B11E-87D6-1347-A104B9F904DD}"/>
              </a:ext>
            </a:extLst>
          </p:cNvPr>
          <p:cNvSpPr txBox="1"/>
          <p:nvPr/>
        </p:nvSpPr>
        <p:spPr>
          <a:xfrm>
            <a:off x="432318" y="962299"/>
            <a:ext cx="11327364" cy="5073889"/>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sz="2000" kern="0">
                <a:solidFill>
                  <a:srgbClr val="002060"/>
                </a:solidFill>
                <a:latin typeface="Arial" panose="020B0604020202020204" pitchFamily="34" charset="0"/>
                <a:ea typeface="Times New Roman" panose="02020603050405020304" pitchFamily="18" charset="0"/>
                <a:cs typeface="Arial" panose="020B0604020202020204" pitchFamily="34" charset="0"/>
              </a:rPr>
              <a:t>Confindustria ritiene fondamentale che il sistema industriale disponga di tempi adeguati per adattarsi ai nuovi obblighi di compliance, con particolare riferimento ai sistemi ad alto rischio e agli obblighi legati alla general-</a:t>
            </a:r>
            <a:r>
              <a:rPr lang="it-IT" sz="2000" kern="0" err="1">
                <a:solidFill>
                  <a:srgbClr val="002060"/>
                </a:solidFill>
                <a:latin typeface="Arial" panose="020B0604020202020204" pitchFamily="34" charset="0"/>
                <a:ea typeface="Times New Roman" panose="02020603050405020304" pitchFamily="18" charset="0"/>
                <a:cs typeface="Arial" panose="020B0604020202020204" pitchFamily="34" charset="0"/>
              </a:rPr>
              <a:t>purpose</a:t>
            </a:r>
            <a:r>
              <a:rPr lang="it-IT" sz="2000" kern="0">
                <a:solidFill>
                  <a:srgbClr val="002060"/>
                </a:solidFill>
                <a:latin typeface="Arial" panose="020B0604020202020204" pitchFamily="34" charset="0"/>
                <a:ea typeface="Times New Roman" panose="02020603050405020304" pitchFamily="18" charset="0"/>
                <a:cs typeface="Arial" panose="020B0604020202020204" pitchFamily="34" charset="0"/>
              </a:rPr>
              <a:t> AI (GPAI) </a:t>
            </a:r>
          </a:p>
          <a:p>
            <a:pPr marL="285750" indent="-285750" algn="just">
              <a:lnSpc>
                <a:spcPct val="115000"/>
              </a:lnSpc>
              <a:spcAft>
                <a:spcPts val="800"/>
              </a:spcAft>
              <a:buFont typeface="Arial" panose="020B0604020202020204" pitchFamily="34" charset="0"/>
              <a:buChar char="•"/>
            </a:pPr>
            <a:r>
              <a:rPr lang="it-IT" sz="2000" kern="0">
                <a:solidFill>
                  <a:srgbClr val="002060"/>
                </a:solidFill>
                <a:latin typeface="Arial" panose="020B0604020202020204" pitchFamily="34" charset="0"/>
                <a:ea typeface="Times New Roman" panose="02020603050405020304" pitchFamily="18" charset="0"/>
                <a:cs typeface="Arial" panose="020B0604020202020204" pitchFamily="34" charset="0"/>
              </a:rPr>
              <a:t>le date di entrata in vigore dovrebbero essere chiare e prestabilite, anche nel momento in cui le regole dell’AI Act verranno integrate nella legislazione settoriale</a:t>
            </a:r>
          </a:p>
          <a:p>
            <a:pPr marL="285750" indent="-285750" algn="just">
              <a:lnSpc>
                <a:spcPct val="115000"/>
              </a:lnSpc>
              <a:spcAft>
                <a:spcPts val="800"/>
              </a:spcAft>
              <a:buFont typeface="Arial" panose="020B0604020202020204" pitchFamily="34" charset="0"/>
              <a:buChar char="•"/>
            </a:pPr>
            <a:r>
              <a:rPr lang="it-IT" sz="2000" kern="0">
                <a:solidFill>
                  <a:srgbClr val="002060"/>
                </a:solidFill>
                <a:latin typeface="Arial" panose="020B0604020202020204" pitchFamily="34" charset="0"/>
                <a:ea typeface="Times New Roman" panose="02020603050405020304" pitchFamily="18" charset="0"/>
                <a:cs typeface="Arial" panose="020B0604020202020204" pitchFamily="34" charset="0"/>
              </a:rPr>
              <a:t> dove possibile, le date dovrebbero essere anche armonizzate tra provider e </a:t>
            </a:r>
            <a:r>
              <a:rPr lang="it-IT" sz="2000" kern="0" err="1">
                <a:solidFill>
                  <a:srgbClr val="002060"/>
                </a:solidFill>
                <a:latin typeface="Arial" panose="020B0604020202020204" pitchFamily="34" charset="0"/>
                <a:ea typeface="Times New Roman" panose="02020603050405020304" pitchFamily="18" charset="0"/>
                <a:cs typeface="Arial" panose="020B0604020202020204" pitchFamily="34" charset="0"/>
              </a:rPr>
              <a:t>deployer</a:t>
            </a:r>
            <a:r>
              <a:rPr lang="it-IT" sz="2000" kern="0">
                <a:solidFill>
                  <a:srgbClr val="002060"/>
                </a:solidFill>
                <a:latin typeface="Arial" panose="020B0604020202020204" pitchFamily="34" charset="0"/>
                <a:ea typeface="Times New Roman" panose="02020603050405020304" pitchFamily="18" charset="0"/>
                <a:cs typeface="Arial" panose="020B0604020202020204" pitchFamily="34" charset="0"/>
              </a:rPr>
              <a:t>, al fine di evitare disallineamenti applicativi che genererebbero ulteriore incertezza nell’industria </a:t>
            </a:r>
          </a:p>
          <a:p>
            <a:pPr marL="285750" indent="-285750" algn="just">
              <a:lnSpc>
                <a:spcPct val="115000"/>
              </a:lnSpc>
              <a:spcAft>
                <a:spcPts val="800"/>
              </a:spcAft>
              <a:buFont typeface="Arial" panose="020B0604020202020204" pitchFamily="34" charset="0"/>
              <a:buChar char="•"/>
            </a:pPr>
            <a:r>
              <a:rPr lang="it-IT" sz="2000" kern="0">
                <a:solidFill>
                  <a:srgbClr val="002060"/>
                </a:solidFill>
                <a:latin typeface="Arial" panose="020B0604020202020204" pitchFamily="34" charset="0"/>
                <a:ea typeface="Times New Roman" panose="02020603050405020304" pitchFamily="18" charset="0"/>
                <a:cs typeface="Arial" panose="020B0604020202020204" pitchFamily="34" charset="0"/>
              </a:rPr>
              <a:t>allo stesso tempo, tuttavia, l’entrata in vigore richiede necessariamente la disponibilità di standard armonizzati, e le scadenze prefissate dovrebbero riflettere condizioni tecniche e non politiche</a:t>
            </a:r>
          </a:p>
          <a:p>
            <a:pPr marL="285750" indent="-285750" algn="just">
              <a:lnSpc>
                <a:spcPct val="115000"/>
              </a:lnSpc>
              <a:spcAft>
                <a:spcPts val="800"/>
              </a:spcAft>
              <a:buFont typeface="Arial" panose="020B0604020202020204" pitchFamily="34" charset="0"/>
              <a:buChar char="•"/>
            </a:pPr>
            <a:r>
              <a:rPr lang="it-IT" sz="2000" kern="0">
                <a:solidFill>
                  <a:srgbClr val="002060"/>
                </a:solidFill>
                <a:latin typeface="Arial" panose="020B0604020202020204" pitchFamily="34" charset="0"/>
                <a:ea typeface="Times New Roman" panose="02020603050405020304" pitchFamily="18" charset="0"/>
                <a:cs typeface="Arial" panose="020B0604020202020204" pitchFamily="34" charset="0"/>
              </a:rPr>
              <a:t>Uno dei modi per venire incontro a tutte queste esigenze sarebbe prevedere una flessibilità nell’applicazione delle regole sull’alto rischio fino al 2028–2029. Questo aiuterebbe a evitare effetti distorsivi, blocchi nelle certificazioni, ritardi e un impoverimento dell’offerta europea</a:t>
            </a:r>
          </a:p>
        </p:txBody>
      </p:sp>
      <p:sp>
        <p:nvSpPr>
          <p:cNvPr id="7" name="CasellaDiTesto 6">
            <a:extLst>
              <a:ext uri="{FF2B5EF4-FFF2-40B4-BE49-F238E27FC236}">
                <a16:creationId xmlns:a16="http://schemas.microsoft.com/office/drawing/2014/main" id="{198932E3-1194-A12A-4EB1-69268ED74823}"/>
              </a:ext>
            </a:extLst>
          </p:cNvPr>
          <p:cNvSpPr txBox="1"/>
          <p:nvPr/>
        </p:nvSpPr>
        <p:spPr>
          <a:xfrm>
            <a:off x="569167" y="172279"/>
            <a:ext cx="11327364" cy="496098"/>
          </a:xfrm>
          <a:prstGeom prst="rect">
            <a:avLst/>
          </a:prstGeom>
          <a:noFill/>
        </p:spPr>
        <p:txBody>
          <a:bodyPr wrap="square">
            <a:spAutoFit/>
          </a:bodyPr>
          <a:lstStyle/>
          <a:p>
            <a:pPr algn="ctr">
              <a:lnSpc>
                <a:spcPct val="115000"/>
              </a:lnSpc>
              <a:spcAft>
                <a:spcPts val="800"/>
              </a:spcAft>
              <a:buNone/>
            </a:pPr>
            <a:r>
              <a:rPr lang="it-IT" sz="2400" b="1" kern="100">
                <a:solidFill>
                  <a:srgbClr val="002060"/>
                </a:solidFill>
                <a:latin typeface="Aptos" panose="020B0004020202020204" pitchFamily="34" charset="0"/>
                <a:ea typeface="Times New Roman" panose="02020603050405020304" pitchFamily="18" charset="0"/>
                <a:cs typeface="Times New Roman" panose="02020603050405020304" pitchFamily="18" charset="0"/>
              </a:rPr>
              <a:t>Tempistiche su AI </a:t>
            </a:r>
            <a:endParaRPr lang="en-US" sz="2400" b="1" kern="10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004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41BC4A-57C5-2813-33E0-7DD8F424CA62}"/>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E7EAF681-64EF-D23A-3053-306802C22FE0}"/>
              </a:ext>
            </a:extLst>
          </p:cNvPr>
          <p:cNvSpPr txBox="1"/>
          <p:nvPr/>
        </p:nvSpPr>
        <p:spPr>
          <a:xfrm>
            <a:off x="765110" y="1243081"/>
            <a:ext cx="10636898" cy="4508670"/>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Secondo Confindustria, l’impegno della Commissione europea nello stilare le Linee Guida andrebbe maggiormente esplicitato nel testo, al fine di chiarire e dare certezza a principi già oggi presenti e in vigore all’interno del Regolamento</a:t>
            </a:r>
          </a:p>
          <a:p>
            <a:pPr marL="342900" indent="-342900" algn="just">
              <a:lnSpc>
                <a:spcPct val="115000"/>
              </a:lnSpc>
              <a:spcAft>
                <a:spcPts val="800"/>
              </a:spcAft>
              <a:buFont typeface="Arial" panose="020B0604020202020204" pitchFamily="34" charset="0"/>
              <a:buChar char="•"/>
            </a:pPr>
            <a:endPar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Un caso prioritario per l’industria riguarda l’esenzione per i sistemi di intelligenza artificiale utilizzati esclusivamente per attività di ricerca e sviluppo: una maggiore chiarezza su questo punto contribuirebbe a rimuovere ambiguità interpretative che rischiano di frenare l’innovazione e la sperimentazione in settori strategici</a:t>
            </a:r>
          </a:p>
        </p:txBody>
      </p:sp>
      <p:sp>
        <p:nvSpPr>
          <p:cNvPr id="7" name="CasellaDiTesto 6">
            <a:extLst>
              <a:ext uri="{FF2B5EF4-FFF2-40B4-BE49-F238E27FC236}">
                <a16:creationId xmlns:a16="http://schemas.microsoft.com/office/drawing/2014/main" id="{1F88DE19-6A93-0A31-956B-5A2F778E5443}"/>
              </a:ext>
            </a:extLst>
          </p:cNvPr>
          <p:cNvSpPr txBox="1"/>
          <p:nvPr/>
        </p:nvSpPr>
        <p:spPr>
          <a:xfrm>
            <a:off x="579216" y="272762"/>
            <a:ext cx="11327364" cy="492699"/>
          </a:xfrm>
          <a:prstGeom prst="rect">
            <a:avLst/>
          </a:prstGeom>
          <a:noFill/>
        </p:spPr>
        <p:txBody>
          <a:bodyPr wrap="square">
            <a:spAutoFit/>
          </a:bodyPr>
          <a:lstStyle/>
          <a:p>
            <a:pPr algn="ctr">
              <a:lnSpc>
                <a:spcPct val="115000"/>
              </a:lnSpc>
              <a:spcAft>
                <a:spcPts val="800"/>
              </a:spcAft>
              <a:buNone/>
            </a:pPr>
            <a:r>
              <a:rPr lang="it-IT" sz="2400" b="1" kern="0" dirty="0">
                <a:solidFill>
                  <a:srgbClr val="002060"/>
                </a:solidFill>
                <a:latin typeface="Arial" panose="020B0604020202020204" pitchFamily="34" charset="0"/>
                <a:ea typeface="Times New Roman" panose="02020603050405020304" pitchFamily="18" charset="0"/>
                <a:cs typeface="Arial" panose="020B0604020202020204" pitchFamily="34" charset="0"/>
              </a:rPr>
              <a:t>Linee guida in ambiti specifici dell’AI Act</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700867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97F50A-52A7-8654-5541-590C3214FF72}"/>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B187554F-2C9D-8D46-4F1F-BE38DC312DBD}"/>
              </a:ext>
            </a:extLst>
          </p:cNvPr>
          <p:cNvSpPr txBox="1"/>
          <p:nvPr/>
        </p:nvSpPr>
        <p:spPr>
          <a:xfrm>
            <a:off x="765110" y="1243081"/>
            <a:ext cx="10636898" cy="4508670"/>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sz="2400" kern="0">
                <a:solidFill>
                  <a:srgbClr val="002060"/>
                </a:solidFill>
                <a:latin typeface="Arial" panose="020B0604020202020204" pitchFamily="34" charset="0"/>
                <a:ea typeface="Times New Roman" panose="02020603050405020304" pitchFamily="18" charset="0"/>
                <a:cs typeface="Arial" panose="020B0604020202020204" pitchFamily="34" charset="0"/>
              </a:rPr>
              <a:t>eliminazione della Sezione A dell'</a:t>
            </a:r>
            <a:r>
              <a:rPr lang="it-IT" sz="2400" kern="0" err="1">
                <a:solidFill>
                  <a:srgbClr val="002060"/>
                </a:solidFill>
                <a:latin typeface="Arial" panose="020B0604020202020204" pitchFamily="34" charset="0"/>
                <a:ea typeface="Times New Roman" panose="02020603050405020304" pitchFamily="18" charset="0"/>
                <a:cs typeface="Arial" panose="020B0604020202020204" pitchFamily="34" charset="0"/>
              </a:rPr>
              <a:t>Annex</a:t>
            </a:r>
            <a:r>
              <a:rPr lang="it-IT" sz="2400" kern="0">
                <a:solidFill>
                  <a:srgbClr val="002060"/>
                </a:solidFill>
                <a:latin typeface="Arial" panose="020B0604020202020204" pitchFamily="34" charset="0"/>
                <a:ea typeface="Times New Roman" panose="02020603050405020304" pitchFamily="18" charset="0"/>
                <a:cs typeface="Arial" panose="020B0604020202020204" pitchFamily="34" charset="0"/>
              </a:rPr>
              <a:t> I e il trasferimento della regolamentazione citata nella Sezione B: </a:t>
            </a:r>
          </a:p>
          <a:p>
            <a:pPr marL="342900" indent="-342900" algn="just">
              <a:lnSpc>
                <a:spcPct val="115000"/>
              </a:lnSpc>
              <a:spcAft>
                <a:spcPts val="800"/>
              </a:spcAft>
              <a:buFont typeface="Arial" panose="020B0604020202020204" pitchFamily="34" charset="0"/>
              <a:buChar char="•"/>
            </a:pPr>
            <a:r>
              <a:rPr lang="it-IT" sz="2400" kern="0">
                <a:solidFill>
                  <a:srgbClr val="002060"/>
                </a:solidFill>
                <a:latin typeface="Arial" panose="020B0604020202020204" pitchFamily="34" charset="0"/>
                <a:ea typeface="Times New Roman" panose="02020603050405020304" pitchFamily="18" charset="0"/>
                <a:cs typeface="Arial" panose="020B0604020202020204" pitchFamily="34" charset="0"/>
              </a:rPr>
              <a:t>Confindustria condivide pienamente. L'eliminazione della Sezione A permette il rispetto delle regole e dei principi dell'AI Act, evitando al contempo sovrapposizioni normative prive di valore aggiunto e duplicazioni documentali con costi ingiustificati, e riaffermando il primato delle normative settoriali, supportate da competenze tecniche consolidate. </a:t>
            </a:r>
          </a:p>
          <a:p>
            <a:pPr marL="342900" indent="-342900" algn="just">
              <a:lnSpc>
                <a:spcPct val="115000"/>
              </a:lnSpc>
              <a:spcAft>
                <a:spcPts val="800"/>
              </a:spcAft>
              <a:buFont typeface="Arial" panose="020B0604020202020204" pitchFamily="34" charset="0"/>
              <a:buChar char="•"/>
            </a:pPr>
            <a:r>
              <a:rPr lang="it-IT" sz="2400" kern="0">
                <a:solidFill>
                  <a:srgbClr val="002060"/>
                </a:solidFill>
                <a:latin typeface="Arial" panose="020B0604020202020204" pitchFamily="34" charset="0"/>
                <a:ea typeface="Times New Roman" panose="02020603050405020304" pitchFamily="18" charset="0"/>
                <a:cs typeface="Arial" panose="020B0604020202020204" pitchFamily="34" charset="0"/>
              </a:rPr>
              <a:t>È una proposta migliorativa che ricalca pienamente lo spirito del Digital Omnibus, rispettando i principi giuridici alla base ma riducendo gli oneri legali e amministrativi per le imprese.</a:t>
            </a:r>
          </a:p>
        </p:txBody>
      </p:sp>
      <p:sp>
        <p:nvSpPr>
          <p:cNvPr id="7" name="CasellaDiTesto 6">
            <a:extLst>
              <a:ext uri="{FF2B5EF4-FFF2-40B4-BE49-F238E27FC236}">
                <a16:creationId xmlns:a16="http://schemas.microsoft.com/office/drawing/2014/main" id="{3E9D8014-3FD5-E993-20F2-90F24D4CF389}"/>
              </a:ext>
            </a:extLst>
          </p:cNvPr>
          <p:cNvSpPr txBox="1"/>
          <p:nvPr/>
        </p:nvSpPr>
        <p:spPr>
          <a:xfrm>
            <a:off x="1259632" y="343101"/>
            <a:ext cx="9974426" cy="492699"/>
          </a:xfrm>
          <a:prstGeom prst="rect">
            <a:avLst/>
          </a:prstGeom>
          <a:noFill/>
        </p:spPr>
        <p:txBody>
          <a:bodyPr wrap="square">
            <a:spAutoFit/>
          </a:bodyPr>
          <a:lstStyle/>
          <a:p>
            <a:pPr algn="ctr">
              <a:lnSpc>
                <a:spcPct val="115000"/>
              </a:lnSpc>
              <a:spcAft>
                <a:spcPts val="800"/>
              </a:spcAft>
              <a:buNone/>
            </a:pPr>
            <a:r>
              <a:rPr lang="it-IT" sz="2400" b="1" kern="0" dirty="0">
                <a:solidFill>
                  <a:srgbClr val="002060"/>
                </a:solidFill>
                <a:latin typeface="Arial" panose="020B0604020202020204" pitchFamily="34" charset="0"/>
                <a:ea typeface="Times New Roman" panose="02020603050405020304" pitchFamily="18" charset="0"/>
                <a:cs typeface="Arial" panose="020B0604020202020204" pitchFamily="34" charset="0"/>
              </a:rPr>
              <a:t>Eliminazione della Sezione A dell'</a:t>
            </a:r>
            <a:r>
              <a:rPr lang="it-IT" sz="2400" b="1" kern="0" dirty="0" err="1">
                <a:solidFill>
                  <a:srgbClr val="002060"/>
                </a:solidFill>
                <a:latin typeface="Arial" panose="020B0604020202020204" pitchFamily="34" charset="0"/>
                <a:ea typeface="Times New Roman" panose="02020603050405020304" pitchFamily="18" charset="0"/>
                <a:cs typeface="Arial" panose="020B0604020202020204" pitchFamily="34" charset="0"/>
              </a:rPr>
              <a:t>Annex</a:t>
            </a:r>
            <a:r>
              <a:rPr lang="it-IT" sz="2400" b="1" kern="0" dirty="0">
                <a:solidFill>
                  <a:srgbClr val="002060"/>
                </a:solidFill>
                <a:latin typeface="Arial" panose="020B0604020202020204" pitchFamily="34" charset="0"/>
                <a:ea typeface="Times New Roman" panose="02020603050405020304" pitchFamily="18" charset="0"/>
                <a:cs typeface="Arial" panose="020B0604020202020204" pitchFamily="34" charset="0"/>
              </a:rPr>
              <a:t> I </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22198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28B307-7356-E952-9A0E-DEAA6072BB15}"/>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7C890C2A-DB28-6D2F-5CC4-488B7C942FB5}"/>
              </a:ext>
            </a:extLst>
          </p:cNvPr>
          <p:cNvSpPr txBox="1"/>
          <p:nvPr/>
        </p:nvSpPr>
        <p:spPr>
          <a:xfrm>
            <a:off x="9994710" y="3939455"/>
            <a:ext cx="1600987" cy="307777"/>
          </a:xfrm>
          <a:prstGeom prst="rect">
            <a:avLst/>
          </a:prstGeom>
          <a:noFill/>
          <a:ln>
            <a:noFill/>
          </a:ln>
        </p:spPr>
        <p:txBody>
          <a:bodyPr wrap="square">
            <a:spAutoFit/>
          </a:bodyPr>
          <a:lstStyle/>
          <a:p>
            <a:pPr marL="0" marR="0" lvl="1" algn="just" defTabSz="914400" rtl="0" eaLnBrk="1" fontAlgn="auto" latinLnBrk="0" hangingPunct="1">
              <a:lnSpc>
                <a:spcPct val="100000"/>
              </a:lnSpc>
              <a:spcBef>
                <a:spcPts val="0"/>
              </a:spcBef>
              <a:spcAft>
                <a:spcPts val="0"/>
              </a:spcAft>
              <a:buClrTx/>
              <a:buSzTx/>
              <a:tabLst/>
              <a:defRPr/>
            </a:pPr>
            <a:r>
              <a:rPr kumimoji="0" lang="it-IT" sz="1400" i="1" u="none" strike="noStrike" kern="1200" cap="none" spc="0" normalizeH="0" baseline="0" noProof="0">
                <a:ln>
                  <a:noFill/>
                </a:ln>
                <a:solidFill>
                  <a:schemeClr val="bg1"/>
                </a:solidFill>
                <a:effectLst/>
                <a:uLnTx/>
                <a:uFillTx/>
                <a:latin typeface="Futura LT Book" panose="02000504030000020003"/>
                <a:ea typeface="+mn-ea"/>
                <a:cs typeface="+mn-cs"/>
              </a:rPr>
              <a:t>IN PROGRESS</a:t>
            </a:r>
          </a:p>
        </p:txBody>
      </p:sp>
      <p:sp>
        <p:nvSpPr>
          <p:cNvPr id="5" name="CasellaDiTesto 4">
            <a:extLst>
              <a:ext uri="{FF2B5EF4-FFF2-40B4-BE49-F238E27FC236}">
                <a16:creationId xmlns:a16="http://schemas.microsoft.com/office/drawing/2014/main" id="{57168098-1B99-B8C8-4CD1-2F0EAE4FF0D9}"/>
              </a:ext>
            </a:extLst>
          </p:cNvPr>
          <p:cNvSpPr txBox="1"/>
          <p:nvPr/>
        </p:nvSpPr>
        <p:spPr>
          <a:xfrm>
            <a:off x="5495544" y="6606427"/>
            <a:ext cx="6922487" cy="276999"/>
          </a:xfrm>
          <a:prstGeom prst="rect">
            <a:avLst/>
          </a:prstGeom>
          <a:noFill/>
          <a:ln>
            <a:noFill/>
          </a:ln>
        </p:spPr>
        <p:txBody>
          <a:bodyPr wrap="square">
            <a:spAutoFit/>
          </a:bodyPr>
          <a:lstStyle/>
          <a:p>
            <a:pPr marL="0" marR="0" lvl="1" algn="just" defTabSz="914400" rtl="0" eaLnBrk="1" fontAlgn="auto" latinLnBrk="0" hangingPunct="1">
              <a:lnSpc>
                <a:spcPct val="100000"/>
              </a:lnSpc>
              <a:spcBef>
                <a:spcPts val="0"/>
              </a:spcBef>
              <a:spcAft>
                <a:spcPts val="0"/>
              </a:spcAft>
              <a:buClrTx/>
              <a:buSzTx/>
              <a:tabLst/>
              <a:defRPr/>
            </a:pPr>
            <a:r>
              <a:rPr kumimoji="0" lang="it-IT" sz="1200" b="1" i="0" u="none" strike="noStrike" kern="1200" cap="none" spc="0" normalizeH="0" baseline="0" noProof="0">
                <a:ln>
                  <a:noFill/>
                </a:ln>
                <a:solidFill>
                  <a:schemeClr val="bg1"/>
                </a:solidFill>
                <a:effectLst/>
                <a:uLnTx/>
                <a:uFillTx/>
                <a:latin typeface="Futura LT Book" panose="02000504030000020003"/>
                <a:ea typeface="+mn-ea"/>
                <a:cs typeface="+mn-cs"/>
              </a:rPr>
              <a:t>Bondanini per Sezione Consulenza       </a:t>
            </a:r>
            <a:r>
              <a:rPr kumimoji="0" lang="it-IT" sz="1200" i="0" u="none" strike="noStrike" kern="1200" cap="none" spc="0" normalizeH="0" baseline="0" noProof="0">
                <a:ln>
                  <a:noFill/>
                </a:ln>
                <a:solidFill>
                  <a:schemeClr val="bg1"/>
                </a:solidFill>
                <a:effectLst/>
                <a:uLnTx/>
                <a:uFillTx/>
                <a:latin typeface="Futura LT Book" panose="02000504030000020003"/>
                <a:ea typeface="+mn-ea"/>
                <a:cs typeface="+mn-cs"/>
              </a:rPr>
              <a:t>Roma</a:t>
            </a:r>
            <a:r>
              <a:rPr kumimoji="0" lang="it-IT" sz="1200" u="none" strike="noStrike" kern="1200" cap="none" spc="0" normalizeH="0" baseline="0" noProof="0">
                <a:ln>
                  <a:noFill/>
                </a:ln>
                <a:solidFill>
                  <a:schemeClr val="bg1"/>
                </a:solidFill>
                <a:effectLst/>
                <a:uLnTx/>
                <a:uFillTx/>
                <a:latin typeface="Futura LT Book" panose="02000504030000020003"/>
                <a:ea typeface="+mn-ea"/>
                <a:cs typeface="+mn-cs"/>
              </a:rPr>
              <a:t>, 18 </a:t>
            </a:r>
            <a:r>
              <a:rPr lang="it-IT" sz="1200">
                <a:solidFill>
                  <a:schemeClr val="bg1"/>
                </a:solidFill>
                <a:latin typeface="Futura LT Book" panose="02000504030000020003"/>
              </a:rPr>
              <a:t>novembre</a:t>
            </a:r>
            <a:r>
              <a:rPr kumimoji="0" lang="it-IT" sz="1200" u="none" strike="noStrike" kern="1200" cap="none" spc="0" normalizeH="0" baseline="0" noProof="0">
                <a:ln>
                  <a:noFill/>
                </a:ln>
                <a:solidFill>
                  <a:schemeClr val="bg1"/>
                </a:solidFill>
                <a:effectLst/>
                <a:uLnTx/>
                <a:uFillTx/>
                <a:latin typeface="Futura LT Book" panose="02000504030000020003"/>
                <a:ea typeface="+mn-ea"/>
                <a:cs typeface="+mn-cs"/>
              </a:rPr>
              <a:t> 2025</a:t>
            </a:r>
          </a:p>
        </p:txBody>
      </p:sp>
      <p:sp>
        <p:nvSpPr>
          <p:cNvPr id="8" name="Ovale 7">
            <a:extLst>
              <a:ext uri="{FF2B5EF4-FFF2-40B4-BE49-F238E27FC236}">
                <a16:creationId xmlns:a16="http://schemas.microsoft.com/office/drawing/2014/main" id="{6A60F9D8-40DD-718A-8903-2269635C5DF3}"/>
              </a:ext>
            </a:extLst>
          </p:cNvPr>
          <p:cNvSpPr/>
          <p:nvPr/>
        </p:nvSpPr>
        <p:spPr>
          <a:xfrm>
            <a:off x="225804" y="701900"/>
            <a:ext cx="2616878" cy="180193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Free Flow of </a:t>
            </a:r>
          </a:p>
          <a:p>
            <a:pPr algn="ctr"/>
            <a:r>
              <a:rPr lang="it-IT" b="1"/>
              <a:t>N-P Data </a:t>
            </a:r>
          </a:p>
          <a:p>
            <a:pPr algn="ctr"/>
            <a:r>
              <a:rPr lang="it-IT" b="1"/>
              <a:t>Reg(UE) 2018/1807</a:t>
            </a:r>
          </a:p>
        </p:txBody>
      </p:sp>
      <p:sp>
        <p:nvSpPr>
          <p:cNvPr id="10" name="Ovale 9">
            <a:extLst>
              <a:ext uri="{FF2B5EF4-FFF2-40B4-BE49-F238E27FC236}">
                <a16:creationId xmlns:a16="http://schemas.microsoft.com/office/drawing/2014/main" id="{3393487F-8FD4-EF40-160B-533B71995E5D}"/>
              </a:ext>
            </a:extLst>
          </p:cNvPr>
          <p:cNvSpPr/>
          <p:nvPr/>
        </p:nvSpPr>
        <p:spPr>
          <a:xfrm>
            <a:off x="48653" y="2557506"/>
            <a:ext cx="2076213" cy="174102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Open Data </a:t>
            </a:r>
          </a:p>
          <a:p>
            <a:pPr algn="ctr"/>
            <a:r>
              <a:rPr lang="it-IT" b="1"/>
              <a:t>Dir.(UE)</a:t>
            </a:r>
          </a:p>
          <a:p>
            <a:pPr algn="ctr"/>
            <a:r>
              <a:rPr lang="it-IT" b="1"/>
              <a:t>2019/1024</a:t>
            </a:r>
          </a:p>
        </p:txBody>
      </p:sp>
      <p:cxnSp>
        <p:nvCxnSpPr>
          <p:cNvPr id="15" name="Connettore diritto 14">
            <a:extLst>
              <a:ext uri="{FF2B5EF4-FFF2-40B4-BE49-F238E27FC236}">
                <a16:creationId xmlns:a16="http://schemas.microsoft.com/office/drawing/2014/main" id="{49970D38-ACF1-279C-6802-4080DE3B4CB0}"/>
              </a:ext>
            </a:extLst>
          </p:cNvPr>
          <p:cNvCxnSpPr>
            <a:cxnSpLocks/>
          </p:cNvCxnSpPr>
          <p:nvPr/>
        </p:nvCxnSpPr>
        <p:spPr>
          <a:xfrm>
            <a:off x="4178792" y="1377524"/>
            <a:ext cx="782401" cy="1192155"/>
          </a:xfrm>
          <a:prstGeom prst="line">
            <a:avLst/>
          </a:prstGeom>
          <a:ln w="88900"/>
        </p:spPr>
        <p:style>
          <a:lnRef idx="2">
            <a:schemeClr val="accent1"/>
          </a:lnRef>
          <a:fillRef idx="0">
            <a:schemeClr val="accent1"/>
          </a:fillRef>
          <a:effectRef idx="1">
            <a:schemeClr val="accent1"/>
          </a:effectRef>
          <a:fontRef idx="minor">
            <a:schemeClr val="tx1"/>
          </a:fontRef>
        </p:style>
      </p:cxnSp>
      <p:cxnSp>
        <p:nvCxnSpPr>
          <p:cNvPr id="16" name="Connettore diritto 15">
            <a:extLst>
              <a:ext uri="{FF2B5EF4-FFF2-40B4-BE49-F238E27FC236}">
                <a16:creationId xmlns:a16="http://schemas.microsoft.com/office/drawing/2014/main" id="{B7C35ED8-E2BA-79F8-53C1-F0DB2C3D226D}"/>
              </a:ext>
            </a:extLst>
          </p:cNvPr>
          <p:cNvCxnSpPr>
            <a:cxnSpLocks/>
          </p:cNvCxnSpPr>
          <p:nvPr/>
        </p:nvCxnSpPr>
        <p:spPr>
          <a:xfrm>
            <a:off x="2377076" y="1866905"/>
            <a:ext cx="2317585" cy="1134498"/>
          </a:xfrm>
          <a:prstGeom prst="line">
            <a:avLst/>
          </a:prstGeom>
          <a:ln w="88900"/>
        </p:spPr>
        <p:style>
          <a:lnRef idx="2">
            <a:schemeClr val="accent1"/>
          </a:lnRef>
          <a:fillRef idx="0">
            <a:schemeClr val="accent1"/>
          </a:fillRef>
          <a:effectRef idx="1">
            <a:schemeClr val="accent1"/>
          </a:effectRef>
          <a:fontRef idx="minor">
            <a:schemeClr val="tx1"/>
          </a:fontRef>
        </p:style>
      </p:cxnSp>
      <p:cxnSp>
        <p:nvCxnSpPr>
          <p:cNvPr id="20" name="Connettore diritto 19">
            <a:extLst>
              <a:ext uri="{FF2B5EF4-FFF2-40B4-BE49-F238E27FC236}">
                <a16:creationId xmlns:a16="http://schemas.microsoft.com/office/drawing/2014/main" id="{3F36639A-7F3D-8640-E6C7-F71AFDEA5A59}"/>
              </a:ext>
            </a:extLst>
          </p:cNvPr>
          <p:cNvCxnSpPr>
            <a:cxnSpLocks/>
          </p:cNvCxnSpPr>
          <p:nvPr/>
        </p:nvCxnSpPr>
        <p:spPr>
          <a:xfrm flipV="1">
            <a:off x="6096000" y="1514652"/>
            <a:ext cx="795417" cy="913149"/>
          </a:xfrm>
          <a:prstGeom prst="line">
            <a:avLst/>
          </a:prstGeom>
          <a:ln w="88900"/>
        </p:spPr>
        <p:style>
          <a:lnRef idx="2">
            <a:schemeClr val="accent1"/>
          </a:lnRef>
          <a:fillRef idx="0">
            <a:schemeClr val="accent1"/>
          </a:fillRef>
          <a:effectRef idx="1">
            <a:schemeClr val="accent1"/>
          </a:effectRef>
          <a:fontRef idx="minor">
            <a:schemeClr val="tx1"/>
          </a:fontRef>
        </p:style>
      </p:cxnSp>
      <p:cxnSp>
        <p:nvCxnSpPr>
          <p:cNvPr id="22" name="Connettore diritto 21">
            <a:extLst>
              <a:ext uri="{FF2B5EF4-FFF2-40B4-BE49-F238E27FC236}">
                <a16:creationId xmlns:a16="http://schemas.microsoft.com/office/drawing/2014/main" id="{E3A296FC-57BD-7ECA-A2A9-3F6B21889364}"/>
              </a:ext>
            </a:extLst>
          </p:cNvPr>
          <p:cNvCxnSpPr>
            <a:cxnSpLocks/>
          </p:cNvCxnSpPr>
          <p:nvPr/>
        </p:nvCxnSpPr>
        <p:spPr>
          <a:xfrm>
            <a:off x="1632155" y="3427050"/>
            <a:ext cx="2635498" cy="22335"/>
          </a:xfrm>
          <a:prstGeom prst="line">
            <a:avLst/>
          </a:prstGeom>
          <a:ln w="88900"/>
        </p:spPr>
        <p:style>
          <a:lnRef idx="2">
            <a:schemeClr val="accent1"/>
          </a:lnRef>
          <a:fillRef idx="0">
            <a:schemeClr val="accent1"/>
          </a:fillRef>
          <a:effectRef idx="1">
            <a:schemeClr val="accent1"/>
          </a:effectRef>
          <a:fontRef idx="minor">
            <a:schemeClr val="tx1"/>
          </a:fontRef>
        </p:style>
      </p:cxnSp>
      <p:cxnSp>
        <p:nvCxnSpPr>
          <p:cNvPr id="26" name="Connettore diritto 25">
            <a:extLst>
              <a:ext uri="{FF2B5EF4-FFF2-40B4-BE49-F238E27FC236}">
                <a16:creationId xmlns:a16="http://schemas.microsoft.com/office/drawing/2014/main" id="{CB4F5B32-7CD2-B624-9820-A057BDEE052D}"/>
              </a:ext>
            </a:extLst>
          </p:cNvPr>
          <p:cNvCxnSpPr>
            <a:cxnSpLocks/>
          </p:cNvCxnSpPr>
          <p:nvPr/>
        </p:nvCxnSpPr>
        <p:spPr>
          <a:xfrm flipV="1">
            <a:off x="6689531" y="1564509"/>
            <a:ext cx="2267256" cy="1326945"/>
          </a:xfrm>
          <a:prstGeom prst="line">
            <a:avLst/>
          </a:prstGeom>
          <a:ln w="88900"/>
        </p:spPr>
        <p:style>
          <a:lnRef idx="2">
            <a:schemeClr val="accent1"/>
          </a:lnRef>
          <a:fillRef idx="0">
            <a:schemeClr val="accent1"/>
          </a:fillRef>
          <a:effectRef idx="1">
            <a:schemeClr val="accent1"/>
          </a:effectRef>
          <a:fontRef idx="minor">
            <a:schemeClr val="tx1"/>
          </a:fontRef>
        </p:style>
      </p:cxnSp>
      <p:sp>
        <p:nvSpPr>
          <p:cNvPr id="33" name="Ovale 32">
            <a:extLst>
              <a:ext uri="{FF2B5EF4-FFF2-40B4-BE49-F238E27FC236}">
                <a16:creationId xmlns:a16="http://schemas.microsoft.com/office/drawing/2014/main" id="{27B39AFC-62BC-F95F-486F-39E37B97932C}"/>
              </a:ext>
            </a:extLst>
          </p:cNvPr>
          <p:cNvSpPr/>
          <p:nvPr/>
        </p:nvSpPr>
        <p:spPr>
          <a:xfrm>
            <a:off x="5832128" y="33930"/>
            <a:ext cx="2493454" cy="1852929"/>
          </a:xfrm>
          <a:prstGeom prst="ellipse">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err="1"/>
              <a:t>ePrivacy</a:t>
            </a:r>
            <a:endParaRPr lang="it-IT" b="1"/>
          </a:p>
          <a:p>
            <a:pPr algn="ctr"/>
            <a:r>
              <a:rPr lang="it-IT" b="1"/>
              <a:t>Dir.2002/58/CE</a:t>
            </a:r>
          </a:p>
        </p:txBody>
      </p:sp>
      <p:cxnSp>
        <p:nvCxnSpPr>
          <p:cNvPr id="35" name="Connettore diritto 34">
            <a:extLst>
              <a:ext uri="{FF2B5EF4-FFF2-40B4-BE49-F238E27FC236}">
                <a16:creationId xmlns:a16="http://schemas.microsoft.com/office/drawing/2014/main" id="{544C46D9-FFF8-E49C-A601-3EED5A1707A1}"/>
              </a:ext>
            </a:extLst>
          </p:cNvPr>
          <p:cNvCxnSpPr>
            <a:cxnSpLocks/>
          </p:cNvCxnSpPr>
          <p:nvPr/>
        </p:nvCxnSpPr>
        <p:spPr>
          <a:xfrm flipV="1">
            <a:off x="2232140" y="3469081"/>
            <a:ext cx="2549013" cy="1509048"/>
          </a:xfrm>
          <a:prstGeom prst="line">
            <a:avLst/>
          </a:prstGeom>
          <a:ln w="88900"/>
        </p:spPr>
        <p:style>
          <a:lnRef idx="2">
            <a:schemeClr val="accent1"/>
          </a:lnRef>
          <a:fillRef idx="0">
            <a:schemeClr val="accent1"/>
          </a:fillRef>
          <a:effectRef idx="1">
            <a:schemeClr val="accent1"/>
          </a:effectRef>
          <a:fontRef idx="minor">
            <a:schemeClr val="tx1"/>
          </a:fontRef>
        </p:style>
      </p:cxnSp>
      <p:sp>
        <p:nvSpPr>
          <p:cNvPr id="7" name="Ovale 6">
            <a:extLst>
              <a:ext uri="{FF2B5EF4-FFF2-40B4-BE49-F238E27FC236}">
                <a16:creationId xmlns:a16="http://schemas.microsoft.com/office/drawing/2014/main" id="{5DC92999-5AB6-C604-0EA8-D6DAA3A8FCE0}"/>
              </a:ext>
            </a:extLst>
          </p:cNvPr>
          <p:cNvSpPr/>
          <p:nvPr/>
        </p:nvSpPr>
        <p:spPr>
          <a:xfrm>
            <a:off x="642471" y="4372602"/>
            <a:ext cx="2138900" cy="1750965"/>
          </a:xfrm>
          <a:prstGeom prst="ellipse">
            <a:avLst/>
          </a:prstGeom>
          <a:blipFill>
            <a:blip r:embed="rId3"/>
            <a:tile tx="0" ty="0" sx="100000" sy="100000" flip="none" algn="tl"/>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Data </a:t>
            </a:r>
          </a:p>
          <a:p>
            <a:pPr algn="ctr"/>
            <a:r>
              <a:rPr lang="it-IT" b="1"/>
              <a:t>Governance Act </a:t>
            </a:r>
          </a:p>
          <a:p>
            <a:pPr algn="ctr"/>
            <a:r>
              <a:rPr lang="it-IT" b="1"/>
              <a:t>Reg.(UE)</a:t>
            </a:r>
          </a:p>
          <a:p>
            <a:pPr algn="ctr"/>
            <a:r>
              <a:rPr lang="it-IT" b="1"/>
              <a:t>2022/868</a:t>
            </a:r>
          </a:p>
        </p:txBody>
      </p:sp>
      <p:sp>
        <p:nvSpPr>
          <p:cNvPr id="6" name="Ovale 5">
            <a:extLst>
              <a:ext uri="{FF2B5EF4-FFF2-40B4-BE49-F238E27FC236}">
                <a16:creationId xmlns:a16="http://schemas.microsoft.com/office/drawing/2014/main" id="{CBC76F56-55FE-A1EF-FA60-5681C645229D}"/>
              </a:ext>
            </a:extLst>
          </p:cNvPr>
          <p:cNvSpPr/>
          <p:nvPr/>
        </p:nvSpPr>
        <p:spPr>
          <a:xfrm>
            <a:off x="4124648" y="1920383"/>
            <a:ext cx="2854899" cy="267721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600" b="1"/>
          </a:p>
        </p:txBody>
      </p:sp>
      <p:sp>
        <p:nvSpPr>
          <p:cNvPr id="11" name="CasellaDiTesto 10">
            <a:extLst>
              <a:ext uri="{FF2B5EF4-FFF2-40B4-BE49-F238E27FC236}">
                <a16:creationId xmlns:a16="http://schemas.microsoft.com/office/drawing/2014/main" id="{056F6255-40E8-6603-6859-0F2A6C56C007}"/>
              </a:ext>
            </a:extLst>
          </p:cNvPr>
          <p:cNvSpPr txBox="1"/>
          <p:nvPr/>
        </p:nvSpPr>
        <p:spPr>
          <a:xfrm>
            <a:off x="4044098" y="2819785"/>
            <a:ext cx="2854899" cy="1015663"/>
          </a:xfrm>
          <a:prstGeom prst="rect">
            <a:avLst/>
          </a:prstGeom>
          <a:noFill/>
        </p:spPr>
        <p:txBody>
          <a:bodyPr wrap="square">
            <a:spAutoFit/>
          </a:bodyPr>
          <a:lstStyle/>
          <a:p>
            <a:pPr algn="ctr"/>
            <a:r>
              <a:rPr lang="it-IT" sz="2000" b="1" dirty="0">
                <a:solidFill>
                  <a:schemeClr val="bg1"/>
                </a:solidFill>
                <a:latin typeface="Futura LT Book" panose="02000504030000020003"/>
              </a:rPr>
              <a:t>Le normative </a:t>
            </a:r>
          </a:p>
          <a:p>
            <a:pPr algn="ctr"/>
            <a:r>
              <a:rPr lang="it-IT" sz="2000" b="1" dirty="0">
                <a:solidFill>
                  <a:schemeClr val="bg1"/>
                </a:solidFill>
                <a:latin typeface="Futura LT Book" panose="02000504030000020003"/>
              </a:rPr>
              <a:t>europee</a:t>
            </a:r>
          </a:p>
          <a:p>
            <a:pPr algn="ctr"/>
            <a:r>
              <a:rPr lang="it-IT" sz="2000" b="1" dirty="0">
                <a:solidFill>
                  <a:schemeClr val="bg1"/>
                </a:solidFill>
                <a:latin typeface="Futura LT Book" panose="02000504030000020003"/>
              </a:rPr>
              <a:t> sui dati </a:t>
            </a:r>
          </a:p>
        </p:txBody>
      </p:sp>
      <p:sp>
        <p:nvSpPr>
          <p:cNvPr id="27" name="Ovale 26">
            <a:extLst>
              <a:ext uri="{FF2B5EF4-FFF2-40B4-BE49-F238E27FC236}">
                <a16:creationId xmlns:a16="http://schemas.microsoft.com/office/drawing/2014/main" id="{55A481B0-5350-0067-8585-B40C74F4F4D8}"/>
              </a:ext>
            </a:extLst>
          </p:cNvPr>
          <p:cNvSpPr/>
          <p:nvPr/>
        </p:nvSpPr>
        <p:spPr>
          <a:xfrm>
            <a:off x="7005904" y="5234480"/>
            <a:ext cx="2138900" cy="164660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Digital Services Act</a:t>
            </a:r>
          </a:p>
          <a:p>
            <a:pPr algn="ctr"/>
            <a:r>
              <a:rPr lang="it-IT" b="1"/>
              <a:t>Reg.(UE)</a:t>
            </a:r>
          </a:p>
          <a:p>
            <a:pPr algn="ctr"/>
            <a:r>
              <a:rPr lang="it-IT" b="1"/>
              <a:t>2022/2065</a:t>
            </a:r>
          </a:p>
        </p:txBody>
      </p:sp>
      <p:sp>
        <p:nvSpPr>
          <p:cNvPr id="28" name="Ovale 27">
            <a:extLst>
              <a:ext uri="{FF2B5EF4-FFF2-40B4-BE49-F238E27FC236}">
                <a16:creationId xmlns:a16="http://schemas.microsoft.com/office/drawing/2014/main" id="{CE7C8FD8-87DD-5CDC-8404-F3F61BC762C8}"/>
              </a:ext>
            </a:extLst>
          </p:cNvPr>
          <p:cNvSpPr/>
          <p:nvPr/>
        </p:nvSpPr>
        <p:spPr>
          <a:xfrm>
            <a:off x="8382987" y="188148"/>
            <a:ext cx="2750112" cy="1890895"/>
          </a:xfrm>
          <a:prstGeom prst="ellipse">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t>Law enforcement</a:t>
            </a:r>
          </a:p>
          <a:p>
            <a:pPr algn="ctr"/>
            <a:r>
              <a:rPr lang="it-IT" b="1" dirty="0"/>
              <a:t>Dir.(UE)2016/680</a:t>
            </a:r>
          </a:p>
        </p:txBody>
      </p:sp>
      <p:sp>
        <p:nvSpPr>
          <p:cNvPr id="39" name="Ovale 38">
            <a:extLst>
              <a:ext uri="{FF2B5EF4-FFF2-40B4-BE49-F238E27FC236}">
                <a16:creationId xmlns:a16="http://schemas.microsoft.com/office/drawing/2014/main" id="{D09C4AAE-B879-D8E9-89B4-73C0F492AFDA}"/>
              </a:ext>
            </a:extLst>
          </p:cNvPr>
          <p:cNvSpPr/>
          <p:nvPr/>
        </p:nvSpPr>
        <p:spPr>
          <a:xfrm>
            <a:off x="9949063" y="3511970"/>
            <a:ext cx="2138900" cy="164660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NIS2</a:t>
            </a:r>
          </a:p>
          <a:p>
            <a:pPr algn="ctr"/>
            <a:r>
              <a:rPr lang="it-IT" b="1"/>
              <a:t>Dir.(UE)</a:t>
            </a:r>
          </a:p>
          <a:p>
            <a:pPr algn="ctr"/>
            <a:r>
              <a:rPr lang="it-IT" b="1"/>
              <a:t>2022/2555</a:t>
            </a:r>
          </a:p>
        </p:txBody>
      </p:sp>
      <p:sp>
        <p:nvSpPr>
          <p:cNvPr id="43" name="Ovale 42">
            <a:extLst>
              <a:ext uri="{FF2B5EF4-FFF2-40B4-BE49-F238E27FC236}">
                <a16:creationId xmlns:a16="http://schemas.microsoft.com/office/drawing/2014/main" id="{58A9EAD8-2B22-49C6-AF34-99F7774A8E7E}"/>
              </a:ext>
            </a:extLst>
          </p:cNvPr>
          <p:cNvSpPr/>
          <p:nvPr/>
        </p:nvSpPr>
        <p:spPr>
          <a:xfrm>
            <a:off x="2872190" y="44460"/>
            <a:ext cx="2240404" cy="1733273"/>
          </a:xfrm>
          <a:prstGeom prst="ellipse">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t>GDPR</a:t>
            </a:r>
          </a:p>
          <a:p>
            <a:pPr algn="ctr"/>
            <a:r>
              <a:rPr lang="it-IT" b="1" dirty="0"/>
              <a:t>Reg (UE)</a:t>
            </a:r>
          </a:p>
          <a:p>
            <a:pPr algn="ctr"/>
            <a:r>
              <a:rPr lang="it-IT" b="1" dirty="0"/>
              <a:t>2016/679</a:t>
            </a:r>
          </a:p>
        </p:txBody>
      </p:sp>
      <p:sp>
        <p:nvSpPr>
          <p:cNvPr id="49" name="Ovale 48">
            <a:extLst>
              <a:ext uri="{FF2B5EF4-FFF2-40B4-BE49-F238E27FC236}">
                <a16:creationId xmlns:a16="http://schemas.microsoft.com/office/drawing/2014/main" id="{D310E262-C4B9-8E7D-748C-DD1214C227A3}"/>
              </a:ext>
            </a:extLst>
          </p:cNvPr>
          <p:cNvSpPr/>
          <p:nvPr/>
        </p:nvSpPr>
        <p:spPr>
          <a:xfrm>
            <a:off x="9170100" y="5091174"/>
            <a:ext cx="2138900" cy="164660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AI Act</a:t>
            </a:r>
          </a:p>
          <a:p>
            <a:pPr algn="ctr"/>
            <a:r>
              <a:rPr lang="it-IT" b="1"/>
              <a:t>Reg.(UE)</a:t>
            </a:r>
          </a:p>
          <a:p>
            <a:pPr algn="ctr"/>
            <a:r>
              <a:rPr lang="it-IT" b="1"/>
              <a:t>2024/2025</a:t>
            </a:r>
          </a:p>
        </p:txBody>
      </p:sp>
      <p:sp>
        <p:nvSpPr>
          <p:cNvPr id="50" name="Ovale 49">
            <a:extLst>
              <a:ext uri="{FF2B5EF4-FFF2-40B4-BE49-F238E27FC236}">
                <a16:creationId xmlns:a16="http://schemas.microsoft.com/office/drawing/2014/main" id="{36C28B23-DA71-D9B6-E757-6A64F7850BB7}"/>
              </a:ext>
            </a:extLst>
          </p:cNvPr>
          <p:cNvSpPr/>
          <p:nvPr/>
        </p:nvSpPr>
        <p:spPr>
          <a:xfrm>
            <a:off x="10004447" y="1838748"/>
            <a:ext cx="2138900" cy="164660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Trade Secrets</a:t>
            </a:r>
          </a:p>
          <a:p>
            <a:pPr algn="ctr"/>
            <a:r>
              <a:rPr lang="it-IT" b="1"/>
              <a:t>Dir.(UE)</a:t>
            </a:r>
          </a:p>
          <a:p>
            <a:pPr algn="ctr"/>
            <a:r>
              <a:rPr lang="it-IT" b="1"/>
              <a:t>2016/943</a:t>
            </a:r>
          </a:p>
        </p:txBody>
      </p:sp>
      <p:cxnSp>
        <p:nvCxnSpPr>
          <p:cNvPr id="51" name="Connettore diritto 50">
            <a:extLst>
              <a:ext uri="{FF2B5EF4-FFF2-40B4-BE49-F238E27FC236}">
                <a16:creationId xmlns:a16="http://schemas.microsoft.com/office/drawing/2014/main" id="{07F510C7-568C-4431-9AA3-9357425B71AB}"/>
              </a:ext>
            </a:extLst>
          </p:cNvPr>
          <p:cNvCxnSpPr>
            <a:cxnSpLocks/>
          </p:cNvCxnSpPr>
          <p:nvPr/>
        </p:nvCxnSpPr>
        <p:spPr>
          <a:xfrm flipV="1">
            <a:off x="3718332" y="4190462"/>
            <a:ext cx="1132134" cy="1306536"/>
          </a:xfrm>
          <a:prstGeom prst="line">
            <a:avLst/>
          </a:prstGeom>
          <a:ln w="88900"/>
        </p:spPr>
        <p:style>
          <a:lnRef idx="2">
            <a:schemeClr val="accent1"/>
          </a:lnRef>
          <a:fillRef idx="0">
            <a:schemeClr val="accent1"/>
          </a:fillRef>
          <a:effectRef idx="1">
            <a:schemeClr val="accent1"/>
          </a:effectRef>
          <a:fontRef idx="minor">
            <a:schemeClr val="tx1"/>
          </a:fontRef>
        </p:style>
      </p:cxnSp>
      <p:sp>
        <p:nvSpPr>
          <p:cNvPr id="53" name="Ovale 52">
            <a:extLst>
              <a:ext uri="{FF2B5EF4-FFF2-40B4-BE49-F238E27FC236}">
                <a16:creationId xmlns:a16="http://schemas.microsoft.com/office/drawing/2014/main" id="{9C38BE14-263A-A290-7B11-7E7601AC6ABA}"/>
              </a:ext>
            </a:extLst>
          </p:cNvPr>
          <p:cNvSpPr/>
          <p:nvPr/>
        </p:nvSpPr>
        <p:spPr>
          <a:xfrm>
            <a:off x="2646927" y="5166936"/>
            <a:ext cx="2138900" cy="1646604"/>
          </a:xfrm>
          <a:prstGeom prst="ellipse">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000" b="1" dirty="0">
                <a:solidFill>
                  <a:srgbClr val="002060"/>
                </a:solidFill>
              </a:rPr>
              <a:t>Data </a:t>
            </a:r>
          </a:p>
          <a:p>
            <a:pPr algn="ctr"/>
            <a:r>
              <a:rPr lang="it-IT" sz="2000" b="1" dirty="0">
                <a:solidFill>
                  <a:srgbClr val="002060"/>
                </a:solidFill>
              </a:rPr>
              <a:t>Act </a:t>
            </a:r>
          </a:p>
          <a:p>
            <a:pPr algn="ctr"/>
            <a:r>
              <a:rPr lang="it-IT" sz="2000" b="1" dirty="0">
                <a:solidFill>
                  <a:srgbClr val="002060"/>
                </a:solidFill>
              </a:rPr>
              <a:t>Reg.(UE)</a:t>
            </a:r>
          </a:p>
          <a:p>
            <a:pPr algn="ctr"/>
            <a:r>
              <a:rPr lang="it-IT" sz="2000" b="1" dirty="0">
                <a:solidFill>
                  <a:srgbClr val="002060"/>
                </a:solidFill>
              </a:rPr>
              <a:t>2023/2854</a:t>
            </a:r>
            <a:endParaRPr lang="it-IT" b="1" dirty="0">
              <a:solidFill>
                <a:srgbClr val="002060"/>
              </a:solidFill>
            </a:endParaRPr>
          </a:p>
        </p:txBody>
      </p:sp>
      <p:cxnSp>
        <p:nvCxnSpPr>
          <p:cNvPr id="54" name="Connettore diritto 53">
            <a:extLst>
              <a:ext uri="{FF2B5EF4-FFF2-40B4-BE49-F238E27FC236}">
                <a16:creationId xmlns:a16="http://schemas.microsoft.com/office/drawing/2014/main" id="{68D0F396-32DC-EF7D-5929-9988CBA3D0F5}"/>
              </a:ext>
            </a:extLst>
          </p:cNvPr>
          <p:cNvCxnSpPr>
            <a:cxnSpLocks/>
          </p:cNvCxnSpPr>
          <p:nvPr/>
        </p:nvCxnSpPr>
        <p:spPr>
          <a:xfrm flipV="1">
            <a:off x="6783643" y="2569679"/>
            <a:ext cx="3478521" cy="451655"/>
          </a:xfrm>
          <a:prstGeom prst="line">
            <a:avLst/>
          </a:prstGeom>
          <a:ln w="88900"/>
        </p:spPr>
        <p:style>
          <a:lnRef idx="2">
            <a:schemeClr val="accent1"/>
          </a:lnRef>
          <a:fillRef idx="0">
            <a:schemeClr val="accent1"/>
          </a:fillRef>
          <a:effectRef idx="1">
            <a:schemeClr val="accent1"/>
          </a:effectRef>
          <a:fontRef idx="minor">
            <a:schemeClr val="tx1"/>
          </a:fontRef>
        </p:style>
      </p:cxnSp>
      <p:cxnSp>
        <p:nvCxnSpPr>
          <p:cNvPr id="55" name="Connettore diritto 54">
            <a:extLst>
              <a:ext uri="{FF2B5EF4-FFF2-40B4-BE49-F238E27FC236}">
                <a16:creationId xmlns:a16="http://schemas.microsoft.com/office/drawing/2014/main" id="{1AF441CF-733A-31A6-EA2A-F54C69B9FB57}"/>
              </a:ext>
            </a:extLst>
          </p:cNvPr>
          <p:cNvCxnSpPr>
            <a:cxnSpLocks/>
          </p:cNvCxnSpPr>
          <p:nvPr/>
        </p:nvCxnSpPr>
        <p:spPr>
          <a:xfrm>
            <a:off x="6641629" y="3814340"/>
            <a:ext cx="2846998" cy="1813629"/>
          </a:xfrm>
          <a:prstGeom prst="line">
            <a:avLst/>
          </a:prstGeom>
          <a:ln w="88900"/>
        </p:spPr>
        <p:style>
          <a:lnRef idx="2">
            <a:schemeClr val="accent1"/>
          </a:lnRef>
          <a:fillRef idx="0">
            <a:schemeClr val="accent1"/>
          </a:fillRef>
          <a:effectRef idx="1">
            <a:schemeClr val="accent1"/>
          </a:effectRef>
          <a:fontRef idx="minor">
            <a:schemeClr val="tx1"/>
          </a:fontRef>
        </p:style>
      </p:cxnSp>
      <p:cxnSp>
        <p:nvCxnSpPr>
          <p:cNvPr id="56" name="Connettore diritto 55">
            <a:extLst>
              <a:ext uri="{FF2B5EF4-FFF2-40B4-BE49-F238E27FC236}">
                <a16:creationId xmlns:a16="http://schemas.microsoft.com/office/drawing/2014/main" id="{4C4CA70C-C019-7A2F-7B8B-46024E3B9B17}"/>
              </a:ext>
            </a:extLst>
          </p:cNvPr>
          <p:cNvCxnSpPr>
            <a:cxnSpLocks/>
          </p:cNvCxnSpPr>
          <p:nvPr/>
        </p:nvCxnSpPr>
        <p:spPr>
          <a:xfrm>
            <a:off x="6204235" y="3885664"/>
            <a:ext cx="1246545" cy="1742305"/>
          </a:xfrm>
          <a:prstGeom prst="line">
            <a:avLst/>
          </a:prstGeom>
          <a:ln w="88900"/>
        </p:spPr>
        <p:style>
          <a:lnRef idx="2">
            <a:schemeClr val="accent1"/>
          </a:lnRef>
          <a:fillRef idx="0">
            <a:schemeClr val="accent1"/>
          </a:fillRef>
          <a:effectRef idx="1">
            <a:schemeClr val="accent1"/>
          </a:effectRef>
          <a:fontRef idx="minor">
            <a:schemeClr val="tx1"/>
          </a:fontRef>
        </p:style>
      </p:cxnSp>
      <p:cxnSp>
        <p:nvCxnSpPr>
          <p:cNvPr id="57" name="Connettore diritto 56">
            <a:extLst>
              <a:ext uri="{FF2B5EF4-FFF2-40B4-BE49-F238E27FC236}">
                <a16:creationId xmlns:a16="http://schemas.microsoft.com/office/drawing/2014/main" id="{9988F3C8-0DF7-43F2-E58D-E0DFEC3D0550}"/>
              </a:ext>
            </a:extLst>
          </p:cNvPr>
          <p:cNvCxnSpPr>
            <a:cxnSpLocks/>
          </p:cNvCxnSpPr>
          <p:nvPr/>
        </p:nvCxnSpPr>
        <p:spPr>
          <a:xfrm>
            <a:off x="5739926" y="4429856"/>
            <a:ext cx="171232" cy="1146198"/>
          </a:xfrm>
          <a:prstGeom prst="line">
            <a:avLst/>
          </a:prstGeom>
          <a:ln w="88900"/>
        </p:spPr>
        <p:style>
          <a:lnRef idx="2">
            <a:schemeClr val="accent1"/>
          </a:lnRef>
          <a:fillRef idx="0">
            <a:schemeClr val="accent1"/>
          </a:fillRef>
          <a:effectRef idx="1">
            <a:schemeClr val="accent1"/>
          </a:effectRef>
          <a:fontRef idx="minor">
            <a:schemeClr val="tx1"/>
          </a:fontRef>
        </p:style>
      </p:cxnSp>
      <p:cxnSp>
        <p:nvCxnSpPr>
          <p:cNvPr id="63" name="Connettore diritto 62">
            <a:extLst>
              <a:ext uri="{FF2B5EF4-FFF2-40B4-BE49-F238E27FC236}">
                <a16:creationId xmlns:a16="http://schemas.microsoft.com/office/drawing/2014/main" id="{E201D95E-80AA-6A9F-0797-D57CC8248330}"/>
              </a:ext>
            </a:extLst>
          </p:cNvPr>
          <p:cNvCxnSpPr>
            <a:cxnSpLocks/>
          </p:cNvCxnSpPr>
          <p:nvPr/>
        </p:nvCxnSpPr>
        <p:spPr>
          <a:xfrm>
            <a:off x="6723984" y="3432396"/>
            <a:ext cx="3621226" cy="683485"/>
          </a:xfrm>
          <a:prstGeom prst="line">
            <a:avLst/>
          </a:prstGeom>
          <a:ln w="88900"/>
        </p:spPr>
        <p:style>
          <a:lnRef idx="2">
            <a:schemeClr val="accent1"/>
          </a:lnRef>
          <a:fillRef idx="0">
            <a:schemeClr val="accent1"/>
          </a:fillRef>
          <a:effectRef idx="1">
            <a:schemeClr val="accent1"/>
          </a:effectRef>
          <a:fontRef idx="minor">
            <a:schemeClr val="tx1"/>
          </a:fontRef>
        </p:style>
      </p:cxnSp>
      <p:sp>
        <p:nvSpPr>
          <p:cNvPr id="4" name="Ovale 3">
            <a:extLst>
              <a:ext uri="{FF2B5EF4-FFF2-40B4-BE49-F238E27FC236}">
                <a16:creationId xmlns:a16="http://schemas.microsoft.com/office/drawing/2014/main" id="{AA0ABA00-4789-B6BC-B003-AEA33CA4760E}"/>
              </a:ext>
            </a:extLst>
          </p:cNvPr>
          <p:cNvSpPr/>
          <p:nvPr/>
        </p:nvSpPr>
        <p:spPr>
          <a:xfrm>
            <a:off x="4841708" y="5234480"/>
            <a:ext cx="2138900" cy="1646604"/>
          </a:xfrm>
          <a:prstGeom prst="ellipse">
            <a:avLst/>
          </a:prstGeom>
          <a:blipFill>
            <a:blip r:embed="rId3"/>
            <a:tile tx="0" ty="0" sx="100000" sy="100000" flip="none" algn="tl"/>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Digital Markets Act</a:t>
            </a:r>
          </a:p>
          <a:p>
            <a:pPr algn="ctr"/>
            <a:r>
              <a:rPr lang="it-IT" b="1"/>
              <a:t>Reg.(UE)</a:t>
            </a:r>
          </a:p>
          <a:p>
            <a:pPr algn="ctr"/>
            <a:r>
              <a:rPr lang="it-IT" b="1"/>
              <a:t>2022/1925</a:t>
            </a:r>
          </a:p>
        </p:txBody>
      </p:sp>
    </p:spTree>
    <p:extLst>
      <p:ext uri="{BB962C8B-B14F-4D97-AF65-F5344CB8AC3E}">
        <p14:creationId xmlns:p14="http://schemas.microsoft.com/office/powerpoint/2010/main" val="11336535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E20FE5-CF0E-1A04-F980-DF44D9DBDC89}"/>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59949773-0B30-22E6-8B38-C35683182A2C}"/>
              </a:ext>
            </a:extLst>
          </p:cNvPr>
          <p:cNvSpPr txBox="1"/>
          <p:nvPr/>
        </p:nvSpPr>
        <p:spPr>
          <a:xfrm>
            <a:off x="765110" y="1243081"/>
            <a:ext cx="10636898" cy="4971297"/>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la formulazione proposta dell'art. 110a, che modifica il Regolamento macchine prevede sia che la Commissione, mediante atti delegati, possa modificare i requisiti essenziali di sicurezza, sia che alcuni requisiti IA siano considerati come "requisiti essenziali" ai fini del regolamento macchine, risulta critica per diversi aspetti e potrebbe avere conseguenze legali indeterminate, causando incertezze applicative, considerando anche l’ormai prossima entrata in vigore del Regolamento macchine.</a:t>
            </a:r>
          </a:p>
          <a:p>
            <a:pPr marL="342900" indent="-342900" algn="just">
              <a:lnSpc>
                <a:spcPct val="115000"/>
              </a:lnSpc>
              <a:spcAft>
                <a:spcPts val="800"/>
              </a:spcAft>
              <a:buFont typeface="Arial" panose="020B0604020202020204" pitchFamily="34" charset="0"/>
              <a:buChar char="•"/>
            </a:pP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l'irrigidimento della formula usata può creare, infatti, sovrapposizioni (tra i requisiti previsti dal Regolamento AI e quelli già presenti nel Regolamento macchine) e nuovi obblighi che potrebbero, invece, essere integrati con maggiore flessibilità. </a:t>
            </a:r>
          </a:p>
          <a:p>
            <a:pPr marL="342900" indent="-342900" algn="just">
              <a:lnSpc>
                <a:spcPct val="115000"/>
              </a:lnSpc>
              <a:spcAft>
                <a:spcPts val="800"/>
              </a:spcAft>
              <a:buFont typeface="Arial" panose="020B0604020202020204" pitchFamily="34" charset="0"/>
              <a:buChar char="•"/>
            </a:pP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Si propone a tale proposito di mantenere il </a:t>
            </a:r>
            <a:r>
              <a:rPr lang="it-IT" sz="2000" kern="0" dirty="0" err="1">
                <a:solidFill>
                  <a:srgbClr val="002060"/>
                </a:solidFill>
                <a:latin typeface="Arial" panose="020B0604020202020204" pitchFamily="34" charset="0"/>
                <a:ea typeface="Times New Roman" panose="02020603050405020304" pitchFamily="18" charset="0"/>
                <a:cs typeface="Arial" panose="020B0604020202020204" pitchFamily="34" charset="0"/>
              </a:rPr>
              <a:t>wording</a:t>
            </a: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 già utilizzato nell’AI act che prevede che i requisiti "</a:t>
            </a:r>
            <a:r>
              <a:rPr lang="it-IT" sz="2000" kern="0" dirty="0" err="1">
                <a:solidFill>
                  <a:srgbClr val="002060"/>
                </a:solidFill>
                <a:latin typeface="Arial" panose="020B0604020202020204" pitchFamily="34" charset="0"/>
                <a:ea typeface="Times New Roman" panose="02020603050405020304" pitchFamily="18" charset="0"/>
                <a:cs typeface="Arial" panose="020B0604020202020204" pitchFamily="34" charset="0"/>
              </a:rPr>
              <a:t>shall</a:t>
            </a: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 be </a:t>
            </a:r>
            <a:r>
              <a:rPr lang="it-IT" sz="2000" kern="0" dirty="0" err="1">
                <a:solidFill>
                  <a:srgbClr val="002060"/>
                </a:solidFill>
                <a:latin typeface="Arial" panose="020B0604020202020204" pitchFamily="34" charset="0"/>
                <a:ea typeface="Times New Roman" panose="02020603050405020304" pitchFamily="18" charset="0"/>
                <a:cs typeface="Arial" panose="020B0604020202020204" pitchFamily="34" charset="0"/>
              </a:rPr>
              <a:t>taken</a:t>
            </a: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 </a:t>
            </a:r>
            <a:r>
              <a:rPr lang="it-IT" sz="2000" kern="0" dirty="0" err="1">
                <a:solidFill>
                  <a:srgbClr val="002060"/>
                </a:solidFill>
                <a:latin typeface="Arial" panose="020B0604020202020204" pitchFamily="34" charset="0"/>
                <a:ea typeface="Times New Roman" panose="02020603050405020304" pitchFamily="18" charset="0"/>
                <a:cs typeface="Arial" panose="020B0604020202020204" pitchFamily="34" charset="0"/>
              </a:rPr>
              <a:t>into</a:t>
            </a: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 account".</a:t>
            </a:r>
          </a:p>
          <a:p>
            <a:pPr marL="342900" indent="-342900" algn="just">
              <a:lnSpc>
                <a:spcPct val="115000"/>
              </a:lnSpc>
              <a:spcAft>
                <a:spcPts val="800"/>
              </a:spcAft>
              <a:buFont typeface="Arial" panose="020B0604020202020204" pitchFamily="34" charset="0"/>
              <a:buChar char="•"/>
            </a:pP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si ritiene inoltre fondamentale inserire nello stesso articolo un obbligo di previa consultazione e coinvolgimento delle parti interessate prima dell'adozione degli atti</a:t>
            </a:r>
          </a:p>
        </p:txBody>
      </p:sp>
      <p:sp>
        <p:nvSpPr>
          <p:cNvPr id="7" name="CasellaDiTesto 6">
            <a:extLst>
              <a:ext uri="{FF2B5EF4-FFF2-40B4-BE49-F238E27FC236}">
                <a16:creationId xmlns:a16="http://schemas.microsoft.com/office/drawing/2014/main" id="{5D7E96A1-3EE3-A939-AE4B-9DF02FDB8815}"/>
              </a:ext>
            </a:extLst>
          </p:cNvPr>
          <p:cNvSpPr txBox="1"/>
          <p:nvPr/>
        </p:nvSpPr>
        <p:spPr>
          <a:xfrm>
            <a:off x="419877" y="181610"/>
            <a:ext cx="11327364" cy="492699"/>
          </a:xfrm>
          <a:prstGeom prst="rect">
            <a:avLst/>
          </a:prstGeom>
          <a:noFill/>
        </p:spPr>
        <p:txBody>
          <a:bodyPr wrap="square">
            <a:spAutoFit/>
          </a:bodyPr>
          <a:lstStyle/>
          <a:p>
            <a:pPr algn="ctr">
              <a:lnSpc>
                <a:spcPct val="115000"/>
              </a:lnSpc>
              <a:spcAft>
                <a:spcPts val="800"/>
              </a:spcAft>
              <a:buNone/>
            </a:pPr>
            <a:r>
              <a:rPr lang="it-IT" sz="2400" b="1" kern="0">
                <a:solidFill>
                  <a:srgbClr val="002060"/>
                </a:solidFill>
                <a:latin typeface="Arial" panose="020B0604020202020204" pitchFamily="34" charset="0"/>
                <a:ea typeface="Times New Roman" panose="02020603050405020304" pitchFamily="18" charset="0"/>
                <a:cs typeface="Arial" panose="020B0604020202020204" pitchFamily="34" charset="0"/>
              </a:rPr>
              <a:t>Art.110a su Regolamento macchine</a:t>
            </a:r>
            <a:endParaRPr lang="en-US" sz="2400" b="1" kern="10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137794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106303-7228-A2D2-6E74-2849A81F7F61}"/>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B071A8BA-788D-3820-FC8A-2DB426763EA3}"/>
              </a:ext>
            </a:extLst>
          </p:cNvPr>
          <p:cNvSpPr txBox="1"/>
          <p:nvPr/>
        </p:nvSpPr>
        <p:spPr>
          <a:xfrm>
            <a:off x="1093304" y="1878497"/>
            <a:ext cx="10455966" cy="2718949"/>
          </a:xfrm>
          <a:prstGeom prst="rect">
            <a:avLst/>
          </a:prstGeom>
          <a:noFill/>
        </p:spPr>
        <p:txBody>
          <a:bodyPr wrap="square">
            <a:spAutoFit/>
          </a:bodyPr>
          <a:lstStyle/>
          <a:p>
            <a:pPr algn="just">
              <a:lnSpc>
                <a:spcPct val="115000"/>
              </a:lnSpc>
              <a:spcAft>
                <a:spcPts val="800"/>
              </a:spcAft>
              <a:buNone/>
            </a:pPr>
            <a:r>
              <a:rPr lang="it-IT" sz="2400"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L’obbligo di notifica dei data </a:t>
            </a:r>
            <a:r>
              <a:rPr lang="it-IT" sz="2400" kern="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breach</a:t>
            </a:r>
            <a:r>
              <a:rPr lang="it-IT" sz="2400"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all’Autorità di controllo (Garante privacy) viene circoscritto alle sole violazioni dei dati personali suscettibili di comportare un rischio elevato per i diritti e le libertà delle persone fisiche, </a:t>
            </a:r>
          </a:p>
          <a:p>
            <a:pPr algn="just">
              <a:lnSpc>
                <a:spcPct val="115000"/>
              </a:lnSpc>
              <a:spcAft>
                <a:spcPts val="800"/>
              </a:spcAft>
              <a:buNone/>
            </a:pPr>
            <a:r>
              <a:rPr lang="it-IT" sz="2400"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fermo restando, almeno in apparenza, l’obbligo per il titolare di conservare evidenza documentale di tali eventi (attualmente previsto dall’art. 34, ultimo comma, GDPR).</a:t>
            </a:r>
            <a:endParaRPr lang="en-US" sz="2400" kern="10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7" name="CasellaDiTesto 6">
            <a:extLst>
              <a:ext uri="{FF2B5EF4-FFF2-40B4-BE49-F238E27FC236}">
                <a16:creationId xmlns:a16="http://schemas.microsoft.com/office/drawing/2014/main" id="{74A732B4-769E-B08B-8407-91E4D7A6B78F}"/>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Data Breach: obbligo di n</a:t>
            </a:r>
            <a:r>
              <a:rPr lang="it-IT"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otifica</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11921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8AA86725-F85D-AF54-2885-F58343167BC1}"/>
              </a:ext>
            </a:extLst>
          </p:cNvPr>
          <p:cNvSpPr txBox="1"/>
          <p:nvPr/>
        </p:nvSpPr>
        <p:spPr>
          <a:xfrm>
            <a:off x="972006" y="1318660"/>
            <a:ext cx="10455966" cy="5575116"/>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il Digital Omnibus estenda il termine per la notifica di un data </a:t>
            </a:r>
            <a:r>
              <a:rPr lang="it-IT" sz="2400" kern="0"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breach</a:t>
            </a: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da 72 a 96 ore</a:t>
            </a:r>
          </a:p>
          <a:p>
            <a:pPr marL="342900" indent="-342900" algn="just">
              <a:lnSpc>
                <a:spcPct val="115000"/>
              </a:lnSpc>
              <a:spcAft>
                <a:spcPts val="800"/>
              </a:spcAft>
              <a:buFont typeface="Arial" panose="020B0604020202020204" pitchFamily="34" charset="0"/>
              <a:buChar char="•"/>
            </a:pPr>
            <a:endPar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il punto unico di notifica mira a omogeneizzare la segnalazione di data </a:t>
            </a:r>
            <a:r>
              <a:rPr lang="it-IT" sz="2400" kern="0"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breach</a:t>
            </a: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privacy e di incidenti significativi ai sensi di NIS2 e DORA </a:t>
            </a:r>
          </a:p>
          <a:p>
            <a:pPr marL="342900" indent="-342900" algn="just">
              <a:lnSpc>
                <a:spcPct val="115000"/>
              </a:lnSpc>
              <a:spcAft>
                <a:spcPts val="800"/>
              </a:spcAft>
              <a:buFont typeface="Arial" panose="020B0604020202020204" pitchFamily="34" charset="0"/>
              <a:buChar char="•"/>
            </a:pPr>
            <a:endPar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t</a:t>
            </a: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uttavia, permane una disomogeneità temporale significativa: 72/96 ore del GDPR contro le 24 ore previste da NIS2 e DORA. In contesti aziendali sottoposti a più normative, un singolo evento può ricadere contemporaneamente sotto più obblighi, rendendo di fatto il termine di 72/96 ore equivalente a 24 ore per l’applicabilità della NIS2 sul medesimo evento</a:t>
            </a:r>
            <a:endParaRPr lang="en-US" sz="2400" kern="1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7" name="CasellaDiTesto 6">
            <a:extLst>
              <a:ext uri="{FF2B5EF4-FFF2-40B4-BE49-F238E27FC236}">
                <a16:creationId xmlns:a16="http://schemas.microsoft.com/office/drawing/2014/main" id="{0DADCB38-2491-EC1B-0ECF-41700894A6AC}"/>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Data Breach</a:t>
            </a: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 termini di notifica</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07688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DD43CC-BD02-C526-83A2-85E815236719}"/>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104E589E-A875-7D8F-4E5B-AB6B6D975A4A}"/>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Data Breach</a:t>
            </a:r>
            <a:r>
              <a:rPr lang="it-IT" sz="2400" b="1" kern="10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 termini attuali</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graphicFrame>
        <p:nvGraphicFramePr>
          <p:cNvPr id="2" name="Tabella 1">
            <a:extLst>
              <a:ext uri="{FF2B5EF4-FFF2-40B4-BE49-F238E27FC236}">
                <a16:creationId xmlns:a16="http://schemas.microsoft.com/office/drawing/2014/main" id="{A5007A56-EDCB-F96F-7375-5E15A9960051}"/>
              </a:ext>
            </a:extLst>
          </p:cNvPr>
          <p:cNvGraphicFramePr>
            <a:graphicFrameLocks noGrp="1"/>
          </p:cNvGraphicFramePr>
          <p:nvPr>
            <p:extLst>
              <p:ext uri="{D42A27DB-BD31-4B8C-83A1-F6EECF244321}">
                <p14:modId xmlns:p14="http://schemas.microsoft.com/office/powerpoint/2010/main" val="652854980"/>
              </p:ext>
            </p:extLst>
          </p:nvPr>
        </p:nvGraphicFramePr>
        <p:xfrm>
          <a:off x="238539" y="668377"/>
          <a:ext cx="11827566" cy="5703048"/>
        </p:xfrm>
        <a:graphic>
          <a:graphicData uri="http://schemas.openxmlformats.org/drawingml/2006/table">
            <a:tbl>
              <a:tblPr firstRow="1" firstCol="1" bandRow="1">
                <a:tableStyleId>{5C22544A-7EE6-4342-B048-85BDC9FD1C3A}</a:tableStyleId>
              </a:tblPr>
              <a:tblGrid>
                <a:gridCol w="1600200">
                  <a:extLst>
                    <a:ext uri="{9D8B030D-6E8A-4147-A177-3AD203B41FA5}">
                      <a16:colId xmlns:a16="http://schemas.microsoft.com/office/drawing/2014/main" val="471949027"/>
                    </a:ext>
                  </a:extLst>
                </a:gridCol>
                <a:gridCol w="3160644">
                  <a:extLst>
                    <a:ext uri="{9D8B030D-6E8A-4147-A177-3AD203B41FA5}">
                      <a16:colId xmlns:a16="http://schemas.microsoft.com/office/drawing/2014/main" val="1505124143"/>
                    </a:ext>
                  </a:extLst>
                </a:gridCol>
                <a:gridCol w="2723321">
                  <a:extLst>
                    <a:ext uri="{9D8B030D-6E8A-4147-A177-3AD203B41FA5}">
                      <a16:colId xmlns:a16="http://schemas.microsoft.com/office/drawing/2014/main" val="1330357386"/>
                    </a:ext>
                  </a:extLst>
                </a:gridCol>
                <a:gridCol w="4343401">
                  <a:extLst>
                    <a:ext uri="{9D8B030D-6E8A-4147-A177-3AD203B41FA5}">
                      <a16:colId xmlns:a16="http://schemas.microsoft.com/office/drawing/2014/main" val="3866176213"/>
                    </a:ext>
                  </a:extLst>
                </a:gridCol>
              </a:tblGrid>
              <a:tr h="349877">
                <a:tc>
                  <a:txBody>
                    <a:bodyPr/>
                    <a:lstStyle/>
                    <a:p>
                      <a:pPr algn="just">
                        <a:lnSpc>
                          <a:spcPct val="115000"/>
                        </a:lnSpc>
                        <a:spcAft>
                          <a:spcPts val="800"/>
                        </a:spcAft>
                        <a:buNone/>
                      </a:pPr>
                      <a:r>
                        <a:rPr lang="en-GB" sz="1800" kern="100" dirty="0" err="1">
                          <a:solidFill>
                            <a:schemeClr val="bg1"/>
                          </a:solidFill>
                          <a:effectLst/>
                          <a:latin typeface="Arial" panose="020B0604020202020204" pitchFamily="34" charset="0"/>
                          <a:cs typeface="Arial" panose="020B0604020202020204" pitchFamily="34" charset="0"/>
                        </a:rPr>
                        <a:t>Normativa</a:t>
                      </a:r>
                      <a:r>
                        <a:rPr lang="en-GB" sz="1800" kern="100" dirty="0">
                          <a:solidFill>
                            <a:schemeClr val="bg1"/>
                          </a:solidFill>
                          <a:effectLst/>
                          <a:latin typeface="Arial" panose="020B0604020202020204" pitchFamily="34" charset="0"/>
                          <a:cs typeface="Arial" panose="020B0604020202020204" pitchFamily="34" charset="0"/>
                        </a:rPr>
                        <a:t> </a:t>
                      </a:r>
                      <a:endParaRPr lang="en-US" sz="1800" kern="100" dirty="0">
                        <a:solidFill>
                          <a:schemeClr val="bg1"/>
                        </a:solidFill>
                        <a:effectLst/>
                        <a:latin typeface="Arial" panose="020B0604020202020204" pitchFamily="34" charset="0"/>
                        <a:cs typeface="Arial" panose="020B0604020202020204" pitchFamily="34" charset="0"/>
                      </a:endParaRPr>
                    </a:p>
                    <a:p>
                      <a:pPr algn="just">
                        <a:lnSpc>
                          <a:spcPct val="115000"/>
                        </a:lnSpc>
                        <a:spcAft>
                          <a:spcPts val="800"/>
                        </a:spcAft>
                        <a:buNone/>
                      </a:pPr>
                      <a:r>
                        <a:rPr lang="en-GB" sz="1800" kern="100" dirty="0">
                          <a:solidFill>
                            <a:schemeClr val="bg1"/>
                          </a:solidFill>
                          <a:effectLst/>
                          <a:latin typeface="Arial" panose="020B0604020202020204" pitchFamily="34" charset="0"/>
                          <a:cs typeface="Arial" panose="020B0604020202020204" pitchFamily="34" charset="0"/>
                        </a:rPr>
                        <a:t>di </a:t>
                      </a:r>
                      <a:r>
                        <a:rPr lang="en-GB" sz="1800" kern="100" dirty="0" err="1">
                          <a:solidFill>
                            <a:schemeClr val="bg1"/>
                          </a:solidFill>
                          <a:effectLst/>
                          <a:latin typeface="Arial" panose="020B0604020202020204" pitchFamily="34" charset="0"/>
                          <a:cs typeface="Arial" panose="020B0604020202020204" pitchFamily="34" charset="0"/>
                        </a:rPr>
                        <a:t>riferimento</a:t>
                      </a:r>
                      <a:endParaRPr lang="en-US" sz="1800" kern="1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ctr">
                        <a:lnSpc>
                          <a:spcPct val="115000"/>
                        </a:lnSpc>
                        <a:spcAft>
                          <a:spcPts val="800"/>
                        </a:spcAft>
                        <a:buNone/>
                      </a:pPr>
                      <a:r>
                        <a:rPr lang="en-GB" sz="1800" kern="100" dirty="0" err="1">
                          <a:solidFill>
                            <a:schemeClr val="bg1"/>
                          </a:solidFill>
                          <a:effectLst/>
                          <a:latin typeface="Arial" panose="020B0604020202020204" pitchFamily="34" charset="0"/>
                          <a:cs typeface="Arial" panose="020B0604020202020204" pitchFamily="34" charset="0"/>
                        </a:rPr>
                        <a:t>Soggetti</a:t>
                      </a:r>
                      <a:r>
                        <a:rPr lang="en-GB" sz="1800" kern="100" dirty="0">
                          <a:solidFill>
                            <a:schemeClr val="bg1"/>
                          </a:solidFill>
                          <a:effectLst/>
                          <a:latin typeface="Arial" panose="020B0604020202020204" pitchFamily="34" charset="0"/>
                          <a:cs typeface="Arial" panose="020B0604020202020204" pitchFamily="34" charset="0"/>
                        </a:rPr>
                        <a:t> </a:t>
                      </a:r>
                      <a:r>
                        <a:rPr lang="en-GB" sz="1800" kern="100" dirty="0" err="1">
                          <a:solidFill>
                            <a:schemeClr val="bg1"/>
                          </a:solidFill>
                          <a:effectLst/>
                          <a:latin typeface="Arial" panose="020B0604020202020204" pitchFamily="34" charset="0"/>
                          <a:cs typeface="Arial" panose="020B0604020202020204" pitchFamily="34" charset="0"/>
                        </a:rPr>
                        <a:t>obbligati</a:t>
                      </a:r>
                      <a:endParaRPr lang="en-US" sz="1800" kern="1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ctr">
                        <a:lnSpc>
                          <a:spcPct val="115000"/>
                        </a:lnSpc>
                        <a:spcAft>
                          <a:spcPts val="800"/>
                        </a:spcAft>
                        <a:buNone/>
                      </a:pPr>
                      <a:r>
                        <a:rPr lang="en-GB" sz="1800" kern="100" dirty="0">
                          <a:solidFill>
                            <a:schemeClr val="bg1"/>
                          </a:solidFill>
                          <a:effectLst/>
                          <a:latin typeface="Arial" panose="020B0604020202020204" pitchFamily="34" charset="0"/>
                          <a:cs typeface="Arial" panose="020B0604020202020204" pitchFamily="34" charset="0"/>
                        </a:rPr>
                        <a:t>Natura e </a:t>
                      </a:r>
                      <a:r>
                        <a:rPr lang="en-GB" sz="1800" kern="100" dirty="0" err="1">
                          <a:solidFill>
                            <a:schemeClr val="bg1"/>
                          </a:solidFill>
                          <a:effectLst/>
                          <a:latin typeface="Arial" panose="020B0604020202020204" pitchFamily="34" charset="0"/>
                          <a:cs typeface="Arial" panose="020B0604020202020204" pitchFamily="34" charset="0"/>
                        </a:rPr>
                        <a:t>gravità</a:t>
                      </a:r>
                      <a:endParaRPr lang="en-US" sz="1800" kern="1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ctr">
                        <a:lnSpc>
                          <a:spcPct val="115000"/>
                        </a:lnSpc>
                        <a:spcAft>
                          <a:spcPts val="800"/>
                        </a:spcAft>
                        <a:buNone/>
                      </a:pPr>
                      <a:r>
                        <a:rPr lang="en-GB" sz="1800" kern="100" dirty="0">
                          <a:solidFill>
                            <a:schemeClr val="bg1"/>
                          </a:solidFill>
                          <a:effectLst/>
                          <a:latin typeface="Arial" panose="020B0604020202020204" pitchFamily="34" charset="0"/>
                          <a:cs typeface="Arial" panose="020B0604020202020204" pitchFamily="34" charset="0"/>
                        </a:rPr>
                        <a:t>Tempi</a:t>
                      </a:r>
                      <a:endParaRPr lang="en-US" sz="1800" kern="1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extLst>
                  <a:ext uri="{0D108BD9-81ED-4DB2-BD59-A6C34878D82A}">
                    <a16:rowId xmlns:a16="http://schemas.microsoft.com/office/drawing/2014/main" val="3597322074"/>
                  </a:ext>
                </a:extLst>
              </a:tr>
              <a:tr h="708971">
                <a:tc>
                  <a:txBody>
                    <a:bodyPr/>
                    <a:lstStyle/>
                    <a:p>
                      <a:pPr algn="just">
                        <a:lnSpc>
                          <a:spcPct val="115000"/>
                        </a:lnSpc>
                        <a:spcAft>
                          <a:spcPts val="800"/>
                        </a:spcAft>
                        <a:buNone/>
                      </a:pPr>
                      <a:r>
                        <a:rPr lang="en-GB" sz="2000" kern="100" dirty="0">
                          <a:solidFill>
                            <a:srgbClr val="002060"/>
                          </a:solidFill>
                          <a:effectLst/>
                          <a:latin typeface="Arial" panose="020B0604020202020204" pitchFamily="34" charset="0"/>
                          <a:cs typeface="Arial" panose="020B0604020202020204" pitchFamily="34" charset="0"/>
                        </a:rPr>
                        <a:t>GDPR</a:t>
                      </a:r>
                      <a:endParaRPr lang="en-US" sz="2000"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solidFill>
                      <a:schemeClr val="tx2">
                        <a:lumMod val="10000"/>
                        <a:lumOff val="90000"/>
                      </a:schemeClr>
                    </a:solidFill>
                  </a:tcPr>
                </a:tc>
                <a:tc>
                  <a:txBody>
                    <a:bodyPr/>
                    <a:lstStyle/>
                    <a:p>
                      <a:pPr algn="just">
                        <a:lnSpc>
                          <a:spcPct val="115000"/>
                        </a:lnSpc>
                        <a:spcAft>
                          <a:spcPts val="800"/>
                        </a:spcAft>
                        <a:buNone/>
                      </a:pPr>
                      <a:r>
                        <a:rPr lang="en-GB" sz="1400" b="1" kern="100" dirty="0" err="1">
                          <a:solidFill>
                            <a:srgbClr val="002060"/>
                          </a:solidFill>
                          <a:effectLst/>
                          <a:latin typeface="Arial" panose="020B0604020202020204" pitchFamily="34" charset="0"/>
                          <a:cs typeface="Arial" panose="020B0604020202020204" pitchFamily="34" charset="0"/>
                        </a:rPr>
                        <a:t>Titolari</a:t>
                      </a:r>
                      <a:r>
                        <a:rPr lang="en-GB" sz="1400" b="1" kern="100" dirty="0">
                          <a:solidFill>
                            <a:srgbClr val="002060"/>
                          </a:solidFill>
                          <a:effectLst/>
                          <a:latin typeface="Arial" panose="020B0604020202020204" pitchFamily="34" charset="0"/>
                          <a:cs typeface="Arial" panose="020B0604020202020204" pitchFamily="34" charset="0"/>
                        </a:rPr>
                        <a:t> del </a:t>
                      </a:r>
                      <a:r>
                        <a:rPr lang="en-GB" sz="1400" b="1" kern="100" dirty="0" err="1">
                          <a:solidFill>
                            <a:srgbClr val="002060"/>
                          </a:solidFill>
                          <a:effectLst/>
                          <a:latin typeface="Arial" panose="020B0604020202020204" pitchFamily="34" charset="0"/>
                          <a:cs typeface="Arial" panose="020B0604020202020204" pitchFamily="34" charset="0"/>
                        </a:rPr>
                        <a:t>trattamento</a:t>
                      </a:r>
                      <a:endParaRPr lang="en-US" sz="1400" b="1"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just">
                        <a:lnSpc>
                          <a:spcPct val="115000"/>
                        </a:lnSpc>
                        <a:spcAft>
                          <a:spcPts val="800"/>
                        </a:spcAft>
                        <a:buNone/>
                      </a:pPr>
                      <a:r>
                        <a:rPr lang="it-IT" sz="1400" b="1" kern="100" dirty="0">
                          <a:solidFill>
                            <a:srgbClr val="002060"/>
                          </a:solidFill>
                          <a:effectLst/>
                          <a:latin typeface="Arial" panose="020B0604020202020204" pitchFamily="34" charset="0"/>
                          <a:cs typeface="Arial" panose="020B0604020202020204" pitchFamily="34" charset="0"/>
                        </a:rPr>
                        <a:t>Violazione di dati personali che comporti un probabile rischio per gli interessati</a:t>
                      </a:r>
                      <a:endParaRPr lang="en-US" sz="1400" b="1"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just">
                        <a:lnSpc>
                          <a:spcPct val="115000"/>
                        </a:lnSpc>
                        <a:spcAft>
                          <a:spcPts val="800"/>
                        </a:spcAft>
                        <a:buNone/>
                      </a:pPr>
                      <a:r>
                        <a:rPr lang="it-IT" sz="1400" b="1" kern="100">
                          <a:solidFill>
                            <a:srgbClr val="002060"/>
                          </a:solidFill>
                          <a:effectLst/>
                          <a:latin typeface="Arial" panose="020B0604020202020204" pitchFamily="34" charset="0"/>
                          <a:cs typeface="Arial" panose="020B0604020202020204" pitchFamily="34" charset="0"/>
                        </a:rPr>
                        <a:t>Al Garante entro 72 ore dalla conoscenza</a:t>
                      </a:r>
                      <a:endParaRPr lang="en-US" sz="1400" b="1" kern="100">
                        <a:solidFill>
                          <a:srgbClr val="002060"/>
                        </a:solidFill>
                        <a:effectLst/>
                        <a:latin typeface="Arial" panose="020B0604020202020204" pitchFamily="34" charset="0"/>
                        <a:cs typeface="Arial" panose="020B0604020202020204" pitchFamily="34" charset="0"/>
                      </a:endParaRPr>
                    </a:p>
                    <a:p>
                      <a:pPr algn="just">
                        <a:lnSpc>
                          <a:spcPct val="115000"/>
                        </a:lnSpc>
                        <a:spcAft>
                          <a:spcPts val="800"/>
                        </a:spcAft>
                        <a:buNone/>
                      </a:pPr>
                      <a:r>
                        <a:rPr lang="it-IT" sz="1400" b="1" kern="100">
                          <a:solidFill>
                            <a:srgbClr val="002060"/>
                          </a:solidFill>
                          <a:effectLst/>
                          <a:latin typeface="Arial" panose="020B0604020202020204" pitchFamily="34" charset="0"/>
                          <a:cs typeface="Arial" panose="020B0604020202020204" pitchFamily="34" charset="0"/>
                        </a:rPr>
                        <a:t>Agli interessati, se del caso, senza ingiustificato ritardo </a:t>
                      </a:r>
                      <a:endParaRPr lang="en-US" sz="1400" b="1" kern="100">
                        <a:solidFill>
                          <a:srgbClr val="002060"/>
                        </a:solidFill>
                        <a:effectLst/>
                        <a:latin typeface="Arial" panose="020B0604020202020204" pitchFamily="34" charset="0"/>
                        <a:cs typeface="Arial" panose="020B0604020202020204" pitchFamily="34" charset="0"/>
                      </a:endParaRPr>
                    </a:p>
                    <a:p>
                      <a:pPr algn="just">
                        <a:lnSpc>
                          <a:spcPct val="115000"/>
                        </a:lnSpc>
                        <a:spcAft>
                          <a:spcPts val="800"/>
                        </a:spcAft>
                        <a:buNone/>
                      </a:pPr>
                      <a:r>
                        <a:rPr lang="it-IT" sz="1400" b="1" kern="100">
                          <a:solidFill>
                            <a:srgbClr val="002060"/>
                          </a:solidFill>
                          <a:effectLst/>
                          <a:latin typeface="Arial" panose="020B0604020202020204" pitchFamily="34" charset="0"/>
                          <a:cs typeface="Arial" panose="020B0604020202020204" pitchFamily="34" charset="0"/>
                        </a:rPr>
                        <a:t> </a:t>
                      </a:r>
                      <a:endParaRPr lang="en-US" sz="1400" b="1" kern="10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extLst>
                  <a:ext uri="{0D108BD9-81ED-4DB2-BD59-A6C34878D82A}">
                    <a16:rowId xmlns:a16="http://schemas.microsoft.com/office/drawing/2014/main" val="2394815041"/>
                  </a:ext>
                </a:extLst>
              </a:tr>
              <a:tr h="1036500">
                <a:tc>
                  <a:txBody>
                    <a:bodyPr/>
                    <a:lstStyle/>
                    <a:p>
                      <a:pPr algn="just">
                        <a:lnSpc>
                          <a:spcPct val="115000"/>
                        </a:lnSpc>
                        <a:spcAft>
                          <a:spcPts val="800"/>
                        </a:spcAft>
                        <a:buNone/>
                      </a:pPr>
                      <a:r>
                        <a:rPr lang="en-GB" sz="2000" kern="100" dirty="0">
                          <a:solidFill>
                            <a:schemeClr val="bg1"/>
                          </a:solidFill>
                          <a:effectLst/>
                          <a:latin typeface="Arial" panose="020B0604020202020204" pitchFamily="34" charset="0"/>
                          <a:cs typeface="Arial" panose="020B0604020202020204" pitchFamily="34" charset="0"/>
                        </a:rPr>
                        <a:t>NIS 2</a:t>
                      </a:r>
                      <a:endParaRPr lang="en-US" sz="2000" kern="1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just">
                        <a:lnSpc>
                          <a:spcPct val="115000"/>
                        </a:lnSpc>
                        <a:spcAft>
                          <a:spcPts val="800"/>
                        </a:spcAft>
                        <a:buNone/>
                      </a:pPr>
                      <a:r>
                        <a:rPr lang="it-IT" sz="1400" b="1" kern="100" dirty="0">
                          <a:solidFill>
                            <a:srgbClr val="002060"/>
                          </a:solidFill>
                          <a:effectLst/>
                          <a:latin typeface="Arial" panose="020B0604020202020204" pitchFamily="34" charset="0"/>
                          <a:cs typeface="Arial" panose="020B0604020202020204" pitchFamily="34" charset="0"/>
                        </a:rPr>
                        <a:t>Soggetti classificati sulla piattaforma ACN come importanti o essenziali</a:t>
                      </a:r>
                      <a:endParaRPr lang="en-US" sz="1400" b="1"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just">
                        <a:lnSpc>
                          <a:spcPct val="115000"/>
                        </a:lnSpc>
                        <a:spcAft>
                          <a:spcPts val="800"/>
                        </a:spcAft>
                        <a:buNone/>
                      </a:pPr>
                      <a:r>
                        <a:rPr lang="en-GB" sz="1400" b="1" kern="100" dirty="0" err="1">
                          <a:solidFill>
                            <a:srgbClr val="002060"/>
                          </a:solidFill>
                          <a:effectLst/>
                          <a:latin typeface="Arial" panose="020B0604020202020204" pitchFamily="34" charset="0"/>
                          <a:cs typeface="Arial" panose="020B0604020202020204" pitchFamily="34" charset="0"/>
                        </a:rPr>
                        <a:t>Incidenti</a:t>
                      </a:r>
                      <a:r>
                        <a:rPr lang="en-GB" sz="1400" b="1" kern="100" dirty="0">
                          <a:solidFill>
                            <a:srgbClr val="002060"/>
                          </a:solidFill>
                          <a:effectLst/>
                          <a:latin typeface="Arial" panose="020B0604020202020204" pitchFamily="34" charset="0"/>
                          <a:cs typeface="Arial" panose="020B0604020202020204" pitchFamily="34" charset="0"/>
                        </a:rPr>
                        <a:t> </a:t>
                      </a:r>
                      <a:r>
                        <a:rPr lang="en-GB" sz="1400" b="1" kern="100" dirty="0" err="1">
                          <a:solidFill>
                            <a:srgbClr val="002060"/>
                          </a:solidFill>
                          <a:effectLst/>
                          <a:latin typeface="Arial" panose="020B0604020202020204" pitchFamily="34" charset="0"/>
                          <a:cs typeface="Arial" panose="020B0604020202020204" pitchFamily="34" charset="0"/>
                        </a:rPr>
                        <a:t>significativi</a:t>
                      </a:r>
                      <a:endParaRPr lang="en-US" sz="1400" b="1"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just">
                        <a:lnSpc>
                          <a:spcPct val="115000"/>
                        </a:lnSpc>
                        <a:spcAft>
                          <a:spcPts val="800"/>
                        </a:spcAft>
                        <a:buNone/>
                      </a:pPr>
                      <a:r>
                        <a:rPr lang="it-IT" sz="1400" b="1" kern="100" dirty="0">
                          <a:solidFill>
                            <a:srgbClr val="002060"/>
                          </a:solidFill>
                          <a:effectLst/>
                          <a:latin typeface="Arial" panose="020B0604020202020204" pitchFamily="34" charset="0"/>
                          <a:cs typeface="Arial" panose="020B0604020202020204" pitchFamily="34" charset="0"/>
                        </a:rPr>
                        <a:t>Segnalazione preliminare entro 24 ore dall’avvenuta conoscenza dell’incidente. </a:t>
                      </a:r>
                      <a:endParaRPr lang="en-US" sz="1400" b="1" kern="100" dirty="0">
                        <a:solidFill>
                          <a:srgbClr val="002060"/>
                        </a:solidFill>
                        <a:effectLst/>
                        <a:latin typeface="Arial" panose="020B0604020202020204" pitchFamily="34" charset="0"/>
                        <a:cs typeface="Arial" panose="020B0604020202020204" pitchFamily="34" charset="0"/>
                      </a:endParaRPr>
                    </a:p>
                    <a:p>
                      <a:pPr algn="just">
                        <a:lnSpc>
                          <a:spcPct val="115000"/>
                        </a:lnSpc>
                        <a:spcAft>
                          <a:spcPts val="800"/>
                        </a:spcAft>
                        <a:buNone/>
                      </a:pPr>
                      <a:r>
                        <a:rPr lang="it-IT" sz="1400" b="1" kern="100" dirty="0">
                          <a:solidFill>
                            <a:srgbClr val="002060"/>
                          </a:solidFill>
                          <a:effectLst/>
                          <a:latin typeface="Arial" panose="020B0604020202020204" pitchFamily="34" charset="0"/>
                          <a:cs typeface="Arial" panose="020B0604020202020204" pitchFamily="34" charset="0"/>
                        </a:rPr>
                        <a:t>Notifica formale con analisi dettagliata, impatti e misure di mitigazione entro 72 ore.</a:t>
                      </a:r>
                      <a:endParaRPr lang="en-US" sz="1400" b="1" kern="100" dirty="0">
                        <a:solidFill>
                          <a:srgbClr val="002060"/>
                        </a:solidFill>
                        <a:effectLst/>
                        <a:latin typeface="Arial" panose="020B0604020202020204" pitchFamily="34" charset="0"/>
                        <a:cs typeface="Arial" panose="020B0604020202020204" pitchFamily="34" charset="0"/>
                      </a:endParaRPr>
                    </a:p>
                    <a:p>
                      <a:pPr algn="just">
                        <a:lnSpc>
                          <a:spcPct val="115000"/>
                        </a:lnSpc>
                        <a:spcAft>
                          <a:spcPts val="800"/>
                        </a:spcAft>
                        <a:buNone/>
                      </a:pPr>
                      <a:r>
                        <a:rPr lang="it-IT" sz="1400" b="1" kern="100" dirty="0">
                          <a:solidFill>
                            <a:srgbClr val="002060"/>
                          </a:solidFill>
                          <a:effectLst/>
                          <a:latin typeface="Arial" panose="020B0604020202020204" pitchFamily="34" charset="0"/>
                          <a:cs typeface="Arial" panose="020B0604020202020204" pitchFamily="34" charset="0"/>
                        </a:rPr>
                        <a:t>Relazione finale entro un mese. </a:t>
                      </a:r>
                      <a:endParaRPr lang="en-US" sz="1400" b="1"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extLst>
                  <a:ext uri="{0D108BD9-81ED-4DB2-BD59-A6C34878D82A}">
                    <a16:rowId xmlns:a16="http://schemas.microsoft.com/office/drawing/2014/main" val="2227728024"/>
                  </a:ext>
                </a:extLst>
              </a:tr>
              <a:tr h="1015286">
                <a:tc>
                  <a:txBody>
                    <a:bodyPr/>
                    <a:lstStyle/>
                    <a:p>
                      <a:pPr algn="just">
                        <a:lnSpc>
                          <a:spcPct val="115000"/>
                        </a:lnSpc>
                        <a:spcAft>
                          <a:spcPts val="800"/>
                        </a:spcAft>
                        <a:buNone/>
                      </a:pPr>
                      <a:r>
                        <a:rPr lang="en-GB" sz="2000" kern="100">
                          <a:solidFill>
                            <a:schemeClr val="bg1"/>
                          </a:solidFill>
                          <a:effectLst/>
                          <a:latin typeface="Arial" panose="020B0604020202020204" pitchFamily="34" charset="0"/>
                          <a:cs typeface="Arial" panose="020B0604020202020204" pitchFamily="34" charset="0"/>
                        </a:rPr>
                        <a:t>DORA</a:t>
                      </a:r>
                      <a:endParaRPr lang="en-US" sz="2000" kern="10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just">
                        <a:lnSpc>
                          <a:spcPct val="115000"/>
                        </a:lnSpc>
                        <a:spcAft>
                          <a:spcPts val="800"/>
                        </a:spcAft>
                        <a:buNone/>
                      </a:pPr>
                      <a:r>
                        <a:rPr lang="en-GB" sz="1400" b="1" kern="100">
                          <a:solidFill>
                            <a:srgbClr val="002060"/>
                          </a:solidFill>
                          <a:effectLst/>
                          <a:latin typeface="Arial" panose="020B0604020202020204" pitchFamily="34" charset="0"/>
                          <a:cs typeface="Arial" panose="020B0604020202020204" pitchFamily="34" charset="0"/>
                        </a:rPr>
                        <a:t>Banche, Assicurazioni, società finanziarie</a:t>
                      </a:r>
                      <a:endParaRPr lang="en-US" sz="1400" b="1" kern="10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just">
                        <a:lnSpc>
                          <a:spcPct val="115000"/>
                        </a:lnSpc>
                        <a:spcAft>
                          <a:spcPts val="800"/>
                        </a:spcAft>
                        <a:buNone/>
                      </a:pPr>
                      <a:r>
                        <a:rPr lang="it-IT" sz="1400" b="1" kern="100">
                          <a:solidFill>
                            <a:srgbClr val="002060"/>
                          </a:solidFill>
                          <a:effectLst/>
                          <a:latin typeface="Arial" panose="020B0604020202020204" pitchFamily="34" charset="0"/>
                          <a:cs typeface="Arial" panose="020B0604020202020204" pitchFamily="34" charset="0"/>
                        </a:rPr>
                        <a:t>Incidenti informatici gravi, minacce cyber significative, incidenti operativi e alla sicurezza</a:t>
                      </a:r>
                      <a:endParaRPr lang="en-US" sz="1400" b="1" kern="10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just">
                        <a:lnSpc>
                          <a:spcPct val="115000"/>
                        </a:lnSpc>
                        <a:spcAft>
                          <a:spcPts val="800"/>
                        </a:spcAft>
                        <a:buNone/>
                      </a:pPr>
                      <a:r>
                        <a:rPr lang="it-IT" sz="1400" b="1" kern="100" dirty="0">
                          <a:solidFill>
                            <a:srgbClr val="002060"/>
                          </a:solidFill>
                          <a:effectLst/>
                          <a:latin typeface="Arial" panose="020B0604020202020204" pitchFamily="34" charset="0"/>
                          <a:cs typeface="Arial" panose="020B0604020202020204" pitchFamily="34" charset="0"/>
                        </a:rPr>
                        <a:t>Notifica iniziale entro 24 ore, relazione intermedia entro 72 ore, relazione finale entro 1 mese</a:t>
                      </a:r>
                      <a:endParaRPr lang="en-US" sz="1400" b="1"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extLst>
                  <a:ext uri="{0D108BD9-81ED-4DB2-BD59-A6C34878D82A}">
                    <a16:rowId xmlns:a16="http://schemas.microsoft.com/office/drawing/2014/main" val="1284443690"/>
                  </a:ext>
                </a:extLst>
              </a:tr>
              <a:tr h="1011834">
                <a:tc>
                  <a:txBody>
                    <a:bodyPr/>
                    <a:lstStyle/>
                    <a:p>
                      <a:pPr algn="just">
                        <a:lnSpc>
                          <a:spcPct val="115000"/>
                        </a:lnSpc>
                        <a:spcAft>
                          <a:spcPts val="800"/>
                        </a:spcAft>
                        <a:buNone/>
                      </a:pPr>
                      <a:r>
                        <a:rPr lang="en-GB" sz="2000" kern="100" dirty="0">
                          <a:solidFill>
                            <a:schemeClr val="bg1"/>
                          </a:solidFill>
                          <a:effectLst/>
                          <a:latin typeface="Arial" panose="020B0604020202020204" pitchFamily="34" charset="0"/>
                          <a:cs typeface="Arial" panose="020B0604020202020204" pitchFamily="34" charset="0"/>
                        </a:rPr>
                        <a:t>Cyber Resilience Act</a:t>
                      </a:r>
                      <a:endParaRPr lang="en-US" sz="2000" kern="1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just">
                        <a:lnSpc>
                          <a:spcPct val="115000"/>
                        </a:lnSpc>
                        <a:spcAft>
                          <a:spcPts val="800"/>
                        </a:spcAft>
                        <a:buNone/>
                      </a:pPr>
                      <a:r>
                        <a:rPr lang="it-IT" sz="1400" b="1" kern="100">
                          <a:solidFill>
                            <a:srgbClr val="002060"/>
                          </a:solidFill>
                          <a:effectLst/>
                          <a:latin typeface="Arial" panose="020B0604020202020204" pitchFamily="34" charset="0"/>
                          <a:cs typeface="Arial" panose="020B0604020202020204" pitchFamily="34" charset="0"/>
                        </a:rPr>
                        <a:t>Produttori di hardware e software </a:t>
                      </a:r>
                      <a:endParaRPr lang="en-US" sz="1400" b="1" kern="10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just">
                        <a:lnSpc>
                          <a:spcPct val="115000"/>
                        </a:lnSpc>
                        <a:spcAft>
                          <a:spcPts val="800"/>
                        </a:spcAft>
                        <a:buNone/>
                      </a:pPr>
                      <a:r>
                        <a:rPr lang="en-GB" sz="1400" b="1" kern="100">
                          <a:solidFill>
                            <a:srgbClr val="002060"/>
                          </a:solidFill>
                          <a:effectLst/>
                          <a:latin typeface="Arial" panose="020B0604020202020204" pitchFamily="34" charset="0"/>
                          <a:cs typeface="Arial" panose="020B0604020202020204" pitchFamily="34" charset="0"/>
                        </a:rPr>
                        <a:t>Incidenti di vulnerabilità</a:t>
                      </a:r>
                      <a:endParaRPr lang="en-US" sz="1400" b="1" kern="10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tc>
                  <a:txBody>
                    <a:bodyPr/>
                    <a:lstStyle/>
                    <a:p>
                      <a:pPr algn="just">
                        <a:lnSpc>
                          <a:spcPct val="115000"/>
                        </a:lnSpc>
                        <a:spcAft>
                          <a:spcPts val="800"/>
                        </a:spcAft>
                        <a:buNone/>
                      </a:pPr>
                      <a:r>
                        <a:rPr lang="it-IT" sz="1400" b="1" kern="100" dirty="0">
                          <a:solidFill>
                            <a:srgbClr val="002060"/>
                          </a:solidFill>
                          <a:effectLst/>
                          <a:latin typeface="Arial" panose="020B0604020202020204" pitchFamily="34" charset="0"/>
                          <a:cs typeface="Arial" panose="020B0604020202020204" pitchFamily="34" charset="0"/>
                        </a:rPr>
                        <a:t>Allarme iniziale (</a:t>
                      </a:r>
                      <a:r>
                        <a:rPr lang="it-IT" sz="1400" b="1" kern="100" dirty="0" err="1">
                          <a:solidFill>
                            <a:srgbClr val="002060"/>
                          </a:solidFill>
                          <a:effectLst/>
                          <a:latin typeface="Arial" panose="020B0604020202020204" pitchFamily="34" charset="0"/>
                          <a:cs typeface="Arial" panose="020B0604020202020204" pitchFamily="34" charset="0"/>
                        </a:rPr>
                        <a:t>early</a:t>
                      </a:r>
                      <a:r>
                        <a:rPr lang="it-IT" sz="1400" b="1" kern="100" dirty="0">
                          <a:solidFill>
                            <a:srgbClr val="002060"/>
                          </a:solidFill>
                          <a:effectLst/>
                          <a:latin typeface="Arial" panose="020B0604020202020204" pitchFamily="34" charset="0"/>
                          <a:cs typeface="Arial" panose="020B0604020202020204" pitchFamily="34" charset="0"/>
                        </a:rPr>
                        <a:t> warning) entro 24 ore dalla scoperta.</a:t>
                      </a:r>
                      <a:endParaRPr lang="en-US" sz="1400" b="1" kern="100" dirty="0">
                        <a:solidFill>
                          <a:srgbClr val="002060"/>
                        </a:solidFill>
                        <a:effectLst/>
                        <a:latin typeface="Arial" panose="020B0604020202020204" pitchFamily="34" charset="0"/>
                        <a:cs typeface="Arial" panose="020B0604020202020204" pitchFamily="34" charset="0"/>
                      </a:endParaRPr>
                    </a:p>
                    <a:p>
                      <a:pPr algn="just">
                        <a:lnSpc>
                          <a:spcPct val="115000"/>
                        </a:lnSpc>
                        <a:spcAft>
                          <a:spcPts val="800"/>
                        </a:spcAft>
                        <a:buNone/>
                      </a:pPr>
                      <a:r>
                        <a:rPr lang="it-IT" sz="1400" b="1" kern="100" dirty="0">
                          <a:solidFill>
                            <a:srgbClr val="002060"/>
                          </a:solidFill>
                          <a:effectLst/>
                          <a:latin typeface="Arial" panose="020B0604020202020204" pitchFamily="34" charset="0"/>
                          <a:cs typeface="Arial" panose="020B0604020202020204" pitchFamily="34" charset="0"/>
                        </a:rPr>
                        <a:t>Notifica completa dell’incidente entro 72 ore.</a:t>
                      </a:r>
                      <a:endParaRPr lang="en-US" sz="1400" b="1" kern="100" dirty="0">
                        <a:solidFill>
                          <a:srgbClr val="002060"/>
                        </a:solidFill>
                        <a:effectLst/>
                        <a:latin typeface="Arial" panose="020B0604020202020204" pitchFamily="34" charset="0"/>
                        <a:cs typeface="Arial" panose="020B0604020202020204" pitchFamily="34" charset="0"/>
                      </a:endParaRPr>
                    </a:p>
                    <a:p>
                      <a:pPr algn="just">
                        <a:lnSpc>
                          <a:spcPct val="115000"/>
                        </a:lnSpc>
                        <a:spcAft>
                          <a:spcPts val="800"/>
                        </a:spcAft>
                        <a:buNone/>
                      </a:pPr>
                      <a:r>
                        <a:rPr lang="it-IT" sz="1400" b="1" kern="100" dirty="0">
                          <a:solidFill>
                            <a:srgbClr val="002060"/>
                          </a:solidFill>
                          <a:effectLst/>
                          <a:latin typeface="Arial" panose="020B0604020202020204" pitchFamily="34" charset="0"/>
                          <a:cs typeface="Arial" panose="020B0604020202020204" pitchFamily="34" charset="0"/>
                        </a:rPr>
                        <a:t>Report finale, a seconda della gravità, entro 14 giorni o entro 1 mese.</a:t>
                      </a:r>
                      <a:endParaRPr lang="en-US" sz="1400" b="1"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txBody>
                  <a:tcPr marL="33295" marR="33295" marT="0" marB="0"/>
                </a:tc>
                <a:extLst>
                  <a:ext uri="{0D108BD9-81ED-4DB2-BD59-A6C34878D82A}">
                    <a16:rowId xmlns:a16="http://schemas.microsoft.com/office/drawing/2014/main" val="1634787946"/>
                  </a:ext>
                </a:extLst>
              </a:tr>
            </a:tbl>
          </a:graphicData>
        </a:graphic>
      </p:graphicFrame>
    </p:spTree>
    <p:extLst>
      <p:ext uri="{BB962C8B-B14F-4D97-AF65-F5344CB8AC3E}">
        <p14:creationId xmlns:p14="http://schemas.microsoft.com/office/powerpoint/2010/main" val="17281344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9B4848-DF23-D7DD-9082-09C4B2DEB7C1}"/>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F51C4EC2-E07E-811C-ACC8-77B09B9616BB}"/>
              </a:ext>
            </a:extLst>
          </p:cNvPr>
          <p:cNvSpPr txBox="1"/>
          <p:nvPr/>
        </p:nvSpPr>
        <p:spPr>
          <a:xfrm>
            <a:off x="868017" y="945435"/>
            <a:ext cx="10455966" cy="5437642"/>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auspicabile che l’istituzione di un punto di accesso unico sia accompagnato non solo da una valutazione uniforme della natura e gravità degli incidenti oggetto di segnalazione, ma altresì dal superamento delle difformità attualmente esistenti anche per quanto concerne le tempistiche della segnalazione</a:t>
            </a:r>
          </a:p>
          <a:p>
            <a:pPr algn="just">
              <a:lnSpc>
                <a:spcPct val="115000"/>
              </a:lnSpc>
              <a:spcAft>
                <a:spcPts val="800"/>
              </a:spcAft>
            </a:pPr>
            <a:endPar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0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d</a:t>
            </a:r>
            <a:r>
              <a:rPr lang="it-IT" sz="2000"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 valutare il ruolo assunto nelle varie fattispecie sopra descritte dal punto di contatto, apparentemente assorbito nel caso del GDPR dall’assai più ampio ruolo rivestito, quando obbligatorio, dal DPO</a:t>
            </a:r>
          </a:p>
          <a:p>
            <a:pPr marL="342900" indent="-342900" algn="just">
              <a:lnSpc>
                <a:spcPct val="115000"/>
              </a:lnSpc>
              <a:spcAft>
                <a:spcPts val="800"/>
              </a:spcAft>
              <a:buFont typeface="Arial" panose="020B0604020202020204" pitchFamily="34" charset="0"/>
              <a:buChar char="•"/>
            </a:pPr>
            <a:endParaRPr lang="it-IT" sz="2000" kern="10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0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d</a:t>
            </a:r>
            <a:r>
              <a:rPr lang="it-IT" sz="2000"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 valutare l’impatto della proposta di un punto di accesso unico nel caso di gruppi societari transfrontalieri; attualmente, potendosi il data </a:t>
            </a:r>
            <a:r>
              <a:rPr lang="it-IT" sz="2000" kern="100"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breach</a:t>
            </a:r>
            <a:r>
              <a:rPr lang="it-IT" sz="2000" kern="1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verificarsi in tempi diversi e in Paesi diversi nei confronti delle singole controllate locali, è più volte sorto il tema di quale fosse la supervisory authority capofila. Il punto di accesso unico dovrebbe auspicabilmente superare tale problematica</a:t>
            </a:r>
            <a:endParaRPr lang="en-US" sz="2400" kern="1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7" name="CasellaDiTesto 6">
            <a:extLst>
              <a:ext uri="{FF2B5EF4-FFF2-40B4-BE49-F238E27FC236}">
                <a16:creationId xmlns:a16="http://schemas.microsoft.com/office/drawing/2014/main" id="{0A28F573-5D59-4B1F-112A-2E5278BCCFF8}"/>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Data Breach: </a:t>
            </a: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notifica e</a:t>
            </a:r>
            <a:r>
              <a:rPr lang="it-IT"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 punto di accesso unico</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41764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1EB6DA-ED51-6579-1E5F-E86C43B8BF7C}"/>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7196ABD5-6CFC-64F4-9BBB-DF8981C10D99}"/>
              </a:ext>
            </a:extLst>
          </p:cNvPr>
          <p:cNvSpPr txBox="1"/>
          <p:nvPr/>
        </p:nvSpPr>
        <p:spPr>
          <a:xfrm>
            <a:off x="177282" y="768154"/>
            <a:ext cx="11653934" cy="6312113"/>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la proposta della Commissione europea di stabilire una piattaforma unica di segnalazione degli incidenti è un passo nella giusta direzione, ma perde l’occasione di una piena armonizzazione del quadro normativo. Sebbene infatti sia auspicabile che ENISA possa essere responsabile della raccolta e diffusione delle segnalazioni degli incidenti, l’approccio del pacchetto Omnibus mantiene i diversi obblighi e tempistiche previsti dalle diverse normative, di fatto preservando gli ostacoli affrontati dalle imprese nella compliance. Si propone: </a:t>
            </a:r>
          </a:p>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definizione di una soglia unica armonizzata che identifichi in modo univoco gli incidenti da considerarsi significativi ai fini degli obblighi di segnalazione.</a:t>
            </a:r>
          </a:p>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allineamento delle tempistiche di segnalazione alle scadenze previste dal GDPR (72 ore dalla conoscenza dell'incidente), prevedendo tempi aggiuntivi per la presentazione di segnalazioni complete che consentano alle organizzazioni di condurre analisi approfondite dell'impatto e delle misure correttive implementate</a:t>
            </a:r>
          </a:p>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adozione di un modello standardizzato di segnalazione per tutte le tipologie di comunicazioni che includa la descrizione dettagliata dell'incidente, la valutazione dell'impatto, le misure di mitigazione adottate, oltre a sezioni specifiche per i requisiti peculiari di ciascun regolamento</a:t>
            </a:r>
          </a:p>
          <a:p>
            <a:pPr marL="285750" indent="-285750" algn="just">
              <a:lnSpc>
                <a:spcPct val="115000"/>
              </a:lnSpc>
              <a:spcAft>
                <a:spcPts val="800"/>
              </a:spcAft>
              <a:buFont typeface="Arial" panose="020B0604020202020204" pitchFamily="34" charset="0"/>
              <a:buChar char="•"/>
            </a:pPr>
            <a:r>
              <a:rPr lang="it-IT" kern="0">
                <a:solidFill>
                  <a:srgbClr val="002060"/>
                </a:solidFill>
                <a:latin typeface="Arial" panose="020B0604020202020204" pitchFamily="34" charset="0"/>
                <a:ea typeface="Times New Roman" panose="02020603050405020304" pitchFamily="18" charset="0"/>
                <a:cs typeface="Arial" panose="020B0604020202020204" pitchFamily="34" charset="0"/>
              </a:rPr>
              <a:t>r</a:t>
            </a: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isoluzione dei conflitti normativi settoriali, per esempio tra DORA e il rimanente acquis europeo di cybersecurity, prevedendo esenzioni più ampie per obblighi già coperti a livello di settore (es: dispositivi medici)</a:t>
            </a:r>
            <a:endParaRPr lang="it-IT"/>
          </a:p>
          <a:p>
            <a:pPr marL="285750" indent="-285750" algn="just">
              <a:lnSpc>
                <a:spcPct val="115000"/>
              </a:lnSpc>
              <a:spcAft>
                <a:spcPts val="800"/>
              </a:spcAft>
              <a:buFont typeface="Arial" panose="020B0604020202020204" pitchFamily="34" charset="0"/>
              <a:buChar char="•"/>
            </a:pPr>
            <a:endPar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7" name="CasellaDiTesto 6">
            <a:extLst>
              <a:ext uri="{FF2B5EF4-FFF2-40B4-BE49-F238E27FC236}">
                <a16:creationId xmlns:a16="http://schemas.microsoft.com/office/drawing/2014/main" id="{8B723E67-6F1F-13A6-B6EF-58D14A3EB7F3}"/>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Data Breach: allineare la segnalazione degli incidenti</a:t>
            </a:r>
          </a:p>
        </p:txBody>
      </p:sp>
    </p:spTree>
    <p:extLst>
      <p:ext uri="{BB962C8B-B14F-4D97-AF65-F5344CB8AC3E}">
        <p14:creationId xmlns:p14="http://schemas.microsoft.com/office/powerpoint/2010/main" val="11239171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7E0672-57A7-D462-BA24-40BF03A4AC35}"/>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BEE571FD-A718-0F51-5C22-29C4771ECF0E}"/>
              </a:ext>
            </a:extLst>
          </p:cNvPr>
          <p:cNvSpPr txBox="1"/>
          <p:nvPr/>
        </p:nvSpPr>
        <p:spPr>
          <a:xfrm>
            <a:off x="472273" y="1561256"/>
            <a:ext cx="11073284" cy="3556615"/>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l</a:t>
            </a: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’art. 23 della direttiva NIS 2 specifica che “la sola notifica [di incidente] non espone il soggetto che la effettua a una maggiore responsabilità”. Questo principio è imprescindibile per garantire che le imprese possano segnalare gli incidenti senza temere ripercussioni</a:t>
            </a:r>
          </a:p>
          <a:p>
            <a:pPr marL="285750" indent="-285750" algn="just">
              <a:lnSpc>
                <a:spcPct val="115000"/>
              </a:lnSpc>
              <a:spcAft>
                <a:spcPts val="800"/>
              </a:spcAft>
              <a:buFont typeface="Arial" panose="020B0604020202020204" pitchFamily="34" charset="0"/>
              <a:buChar char="•"/>
            </a:pPr>
            <a:r>
              <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p</a:t>
            </a: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er questo motivo, sembra opportuno che la stessa misura si applichi anche alle notifiche richieste dall’intero quadro regolatorio di sicurezza informatica, prevedendo un esonero completo che protegga le entità segnalanti dalle conseguenze legali derivanti dalle informazioni condivise in buona fede.</a:t>
            </a:r>
          </a:p>
        </p:txBody>
      </p:sp>
      <p:sp>
        <p:nvSpPr>
          <p:cNvPr id="7" name="CasellaDiTesto 6">
            <a:extLst>
              <a:ext uri="{FF2B5EF4-FFF2-40B4-BE49-F238E27FC236}">
                <a16:creationId xmlns:a16="http://schemas.microsoft.com/office/drawing/2014/main" id="{D48C5F2B-3713-84A7-4C4B-D9C853FCFC31}"/>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Esonero da responsabilità per imprese che segnalano incidenti</a:t>
            </a:r>
          </a:p>
        </p:txBody>
      </p:sp>
    </p:spTree>
    <p:extLst>
      <p:ext uri="{BB962C8B-B14F-4D97-AF65-F5344CB8AC3E}">
        <p14:creationId xmlns:p14="http://schemas.microsoft.com/office/powerpoint/2010/main" val="36387831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16B88-BC66-4BDE-2307-5E6CFA78A101}"/>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F697ED32-3F6C-EDA6-7D6F-EC93EE7B696A}"/>
              </a:ext>
            </a:extLst>
          </p:cNvPr>
          <p:cNvSpPr txBox="1"/>
          <p:nvPr/>
        </p:nvSpPr>
        <p:spPr>
          <a:xfrm>
            <a:off x="576470" y="918335"/>
            <a:ext cx="11360426" cy="4617354"/>
          </a:xfrm>
          <a:prstGeom prst="rect">
            <a:avLst/>
          </a:prstGeom>
          <a:noFill/>
        </p:spPr>
        <p:txBody>
          <a:bodyPr wrap="square">
            <a:spAutoFit/>
          </a:bodyPr>
          <a:lstStyle/>
          <a:p>
            <a:pPr algn="just">
              <a:lnSpc>
                <a:spcPct val="115000"/>
              </a:lnSpc>
              <a:spcAft>
                <a:spcPts val="800"/>
              </a:spcAft>
            </a:pPr>
            <a:endParaRPr lang="it-IT" sz="2000" kern="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000"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esecuzione della valutazione d’impatto sulla protezione dei dati (DPIA): la proposta supera l’attuale assetto fondato su elenchi nazionali, prevedendo che l’EDPB predisponga una proposta di elenco unico europeo dei trattamenti soggetti a DPIA e dei trattamenti esenti, nonché una proposta di modello e metodologia comuni</a:t>
            </a:r>
          </a:p>
          <a:p>
            <a:pPr marL="342900" indent="-342900" algn="just">
              <a:lnSpc>
                <a:spcPct val="115000"/>
              </a:lnSpc>
              <a:spcAft>
                <a:spcPts val="800"/>
              </a:spcAft>
              <a:buFont typeface="Arial" panose="020B0604020202020204" pitchFamily="34" charset="0"/>
              <a:buChar char="•"/>
            </a:pPr>
            <a:r>
              <a:rPr lang="it-IT" sz="2000"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l’intervento è positivo: mira a rendere la DPIA più omogenea e più utile sul piano sostanziale, considerato che la stessa è anche diretta all’individuazione di misure adeguate al contenimento del rischio</a:t>
            </a:r>
          </a:p>
          <a:p>
            <a:pPr marL="342900" indent="-342900" algn="just">
              <a:lnSpc>
                <a:spcPct val="115000"/>
              </a:lnSpc>
              <a:spcAft>
                <a:spcPts val="800"/>
              </a:spcAft>
              <a:buFont typeface="Arial" panose="020B0604020202020204" pitchFamily="34" charset="0"/>
              <a:buChar char="•"/>
            </a:pPr>
            <a:r>
              <a:rPr lang="it-IT" sz="2000"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l’esperienza maturata in questi anni ha, infatti, mostrato come la DPIA costituisca, soprattutto per le PMI, uno degli adempimenti più complessi e più esposti a divergenze interpretative tra autorità nazionali, con il rischio di tradursi in un esercizio eccessivamente formale e poco orientato alla gestione sostanziale del rischio. </a:t>
            </a:r>
          </a:p>
        </p:txBody>
      </p:sp>
      <p:sp>
        <p:nvSpPr>
          <p:cNvPr id="7" name="CasellaDiTesto 6">
            <a:extLst>
              <a:ext uri="{FF2B5EF4-FFF2-40B4-BE49-F238E27FC236}">
                <a16:creationId xmlns:a16="http://schemas.microsoft.com/office/drawing/2014/main" id="{1C549561-0804-D6F3-A9D1-CA63F3383E53}"/>
              </a:ext>
            </a:extLst>
          </p:cNvPr>
          <p:cNvSpPr txBox="1"/>
          <p:nvPr/>
        </p:nvSpPr>
        <p:spPr>
          <a:xfrm>
            <a:off x="868017" y="422237"/>
            <a:ext cx="10455966"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L</a:t>
            </a:r>
            <a:r>
              <a:rPr lang="it-IT"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’esecuzione della valutazione d’impatto sulla protezione dei dati (DPIA</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16364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BE0D53-F27F-CCD1-3854-9B81D054895D}"/>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B36611BF-8D74-79D0-3EAC-A61C18BFAE69}"/>
              </a:ext>
            </a:extLst>
          </p:cNvPr>
          <p:cNvSpPr txBox="1"/>
          <p:nvPr/>
        </p:nvSpPr>
        <p:spPr>
          <a:xfrm>
            <a:off x="576470" y="918335"/>
            <a:ext cx="11360426" cy="5530425"/>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modifica delle circostanze che consentono di derogare all’obbligo di informativa (art. 13, par. 4). </a:t>
            </a:r>
          </a:p>
          <a:p>
            <a:pPr marL="342900" indent="-342900" algn="just">
              <a:lnSpc>
                <a:spcPct val="115000"/>
              </a:lnSpc>
              <a:spcAft>
                <a:spcPts val="800"/>
              </a:spcAft>
              <a:buFont typeface="Arial" panose="020B0604020202020204" pitchFamily="34" charset="0"/>
              <a:buChar char="•"/>
            </a:pP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l</a:t>
            </a: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 proposta introduce una nuova deroga all’obbligo di informativa per i trattamenti effettuati nell’ambito di un rapporto chiaro e circoscritto tra l’interessato e il titolare, a condizione che </a:t>
            </a:r>
          </a:p>
          <a:p>
            <a:pPr marL="457200" indent="-457200" algn="just">
              <a:lnSpc>
                <a:spcPct val="115000"/>
              </a:lnSpc>
              <a:spcAft>
                <a:spcPts val="800"/>
              </a:spcAft>
              <a:buAutoNum type="arabicPeriod"/>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l’attività del titolare non sia data-intensive (riguardi cioè una ridotta quantità di dati personali e comporti operazioni non complesse), </a:t>
            </a:r>
          </a:p>
          <a:p>
            <a:pPr marL="457200" indent="-457200" algn="just">
              <a:lnSpc>
                <a:spcPct val="115000"/>
              </a:lnSpc>
              <a:spcAft>
                <a:spcPts val="800"/>
              </a:spcAft>
              <a:buAutoNum type="arabicPeriod"/>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non comporti un rischio elevato </a:t>
            </a:r>
          </a:p>
          <a:p>
            <a:pPr marL="457200" indent="-457200" algn="just">
              <a:lnSpc>
                <a:spcPct val="115000"/>
              </a:lnSpc>
              <a:spcAft>
                <a:spcPts val="800"/>
              </a:spcAft>
              <a:buAutoNum type="arabicPeriod"/>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e vi siano ragionevoli motivi per ritenere che l’interessato disponga già delle informazioni essenziali sul titolare sulle finalità e sulla base giuridica del trattamento (es. trattamento necessario all’esecuzione di un contratto di cui l’interessato è parte o effettuato sulla base del consenso dell’interessato); </a:t>
            </a:r>
          </a:p>
          <a:p>
            <a:pPr marL="342900" indent="-342900" algn="just">
              <a:lnSpc>
                <a:spcPct val="115000"/>
              </a:lnSpc>
              <a:spcAft>
                <a:spcPts val="800"/>
              </a:spcAft>
              <a:buFont typeface="Arial" panose="020B0604020202020204" pitchFamily="34" charset="0"/>
              <a:buChar char="•"/>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da valutare se in taluni settori il tradizionale approccio basato su “</a:t>
            </a:r>
            <a:r>
              <a:rPr lang="it-IT" sz="2000" kern="0"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opt</a:t>
            </a: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-in” (prima ti informo e poi raccolgo e tratto i tuoi dati personali) possa essere sostituito da un sistema di “soft </a:t>
            </a:r>
            <a:r>
              <a:rPr lang="it-IT" sz="2000" kern="0"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opt</a:t>
            </a: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-out” (raccolgo e tratto i tuoi dati informandoti ogni volta della possibilità di negarmi il consenso al trattamento).</a:t>
            </a:r>
          </a:p>
        </p:txBody>
      </p:sp>
      <p:sp>
        <p:nvSpPr>
          <p:cNvPr id="7" name="CasellaDiTesto 6">
            <a:extLst>
              <a:ext uri="{FF2B5EF4-FFF2-40B4-BE49-F238E27FC236}">
                <a16:creationId xmlns:a16="http://schemas.microsoft.com/office/drawing/2014/main" id="{FAD0F3B6-13AC-21D0-95BE-238ACC824B82}"/>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Deroga all’obbligo di informativa</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977974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D8B07A-5531-1D1F-C45A-90C17991271E}"/>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C5069AE8-3045-BFC0-C7B6-6F21783933D3}"/>
              </a:ext>
            </a:extLst>
          </p:cNvPr>
          <p:cNvSpPr txBox="1"/>
          <p:nvPr/>
        </p:nvSpPr>
        <p:spPr>
          <a:xfrm>
            <a:off x="576470" y="918335"/>
            <a:ext cx="11360426" cy="6387069"/>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in particolare sul diritto di accesso (art. 12, par. 5, del GDPR): </a:t>
            </a: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l</a:t>
            </a: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 proposta chiarisce che il titolare può rifiutare la richiesta o chiedere un contributo spese ragionevole non solo nei casi di richieste manifestamente infondate o ripetitive, ma anche quando emerga un uso abusivo del diritto di accesso per finalità diverse dalla protezione dei dati personali. È, inoltre, previsto un criterio probatorio più realistico per il titolare, che, quanto all’eccessività della richiesta, può fondarsi su ragionevoli motivi.</a:t>
            </a:r>
          </a:p>
          <a:p>
            <a:pPr marL="342900" indent="-342900" algn="just">
              <a:lnSpc>
                <a:spcPct val="115000"/>
              </a:lnSpc>
              <a:spcAft>
                <a:spcPts val="800"/>
              </a:spcAft>
              <a:buFont typeface="Arial" panose="020B0604020202020204" pitchFamily="34" charset="0"/>
              <a:buChar char="•"/>
            </a:pP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tale </a:t>
            </a: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intervento incide solo su un profilo circoscritto degli oneri connessi alla tutela dei diritti degli interessati. Restano aperte altre criticità applicative, legate in particolare a una concezione di tali diritti in termini pressoché assoluti, senza un adeguato bilanciamento con i diritti, le libertà e gli obblighi giuridici di altri soggetti, nonché alle modalità di verifica dell’identità del richiedente, che possono tradursi in un aggravio amministrativo sproporzionato per le imprese. </a:t>
            </a:r>
          </a:p>
          <a:p>
            <a:pPr marL="342900" indent="-342900" algn="just">
              <a:lnSpc>
                <a:spcPct val="115000"/>
              </a:lnSpc>
              <a:spcAft>
                <a:spcPts val="800"/>
              </a:spcAft>
              <a:buFont typeface="Arial" panose="020B0604020202020204" pitchFamily="34" charset="0"/>
              <a:buChar char="•"/>
            </a:pPr>
            <a:r>
              <a:rPr lang="it-IT" sz="20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i</a:t>
            </a: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n particolare, il diniego dell’accesso in presenza di segnalazione da whistleblowing e dell’esigenza di tutelare la riservatezza del segnalante non è l’unico caso in cui l’istanza di accesso meriterebbe il rigetto in quanto meramente strumentale a fini intimidatori o di disturbo nel contesto di una vertenza giudiziaria tra il titolare e l’interessato. </a:t>
            </a:r>
          </a:p>
          <a:p>
            <a:pPr marL="342900" indent="-342900" algn="just">
              <a:lnSpc>
                <a:spcPct val="115000"/>
              </a:lnSpc>
              <a:spcAft>
                <a:spcPts val="800"/>
              </a:spcAft>
              <a:buFont typeface="Arial" panose="020B0604020202020204" pitchFamily="34" charset="0"/>
              <a:buChar char="•"/>
            </a:pPr>
            <a:r>
              <a:rPr lang="it-IT" sz="20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L’abuso del diritto da parte dell’interessato appare fenomeno non isolato e meritevole di approfondimento.</a:t>
            </a:r>
          </a:p>
        </p:txBody>
      </p:sp>
      <p:sp>
        <p:nvSpPr>
          <p:cNvPr id="7" name="CasellaDiTesto 6">
            <a:extLst>
              <a:ext uri="{FF2B5EF4-FFF2-40B4-BE49-F238E27FC236}">
                <a16:creationId xmlns:a16="http://schemas.microsoft.com/office/drawing/2014/main" id="{4A5C00FD-9A99-12D1-F3D2-8DC5A32A5CA1}"/>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a:solidFill>
                  <a:srgbClr val="002060"/>
                </a:solidFill>
                <a:latin typeface="Aptos" panose="020B0004020202020204" pitchFamily="34" charset="0"/>
                <a:ea typeface="Times New Roman" panose="02020603050405020304" pitchFamily="18" charset="0"/>
                <a:cs typeface="Times New Roman" panose="02020603050405020304" pitchFamily="18" charset="0"/>
              </a:rPr>
              <a:t>G</a:t>
            </a:r>
            <a:r>
              <a:rPr lang="it-IT" sz="2400" b="1" kern="10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estione</a:t>
            </a:r>
            <a:r>
              <a:rPr lang="it-IT"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 delle richieste degli interessati</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6424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514836-6082-A7B7-FDF5-E205A1C3AEC3}"/>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27A866E4-C146-98C3-A2A4-EB3CCB0F4015}"/>
              </a:ext>
            </a:extLst>
          </p:cNvPr>
          <p:cNvSpPr txBox="1"/>
          <p:nvPr/>
        </p:nvSpPr>
        <p:spPr>
          <a:xfrm>
            <a:off x="5495544" y="6606427"/>
            <a:ext cx="6922487" cy="276999"/>
          </a:xfrm>
          <a:prstGeom prst="rect">
            <a:avLst/>
          </a:prstGeom>
          <a:noFill/>
          <a:ln>
            <a:noFill/>
          </a:ln>
        </p:spPr>
        <p:txBody>
          <a:bodyPr wrap="square">
            <a:spAutoFit/>
          </a:bodyPr>
          <a:lstStyle/>
          <a:p>
            <a:pPr marL="0" marR="0" lvl="1" algn="just" defTabSz="914400" rtl="0" eaLnBrk="1" fontAlgn="auto" latinLnBrk="0" hangingPunct="1">
              <a:lnSpc>
                <a:spcPct val="100000"/>
              </a:lnSpc>
              <a:spcBef>
                <a:spcPts val="0"/>
              </a:spcBef>
              <a:spcAft>
                <a:spcPts val="0"/>
              </a:spcAft>
              <a:buClrTx/>
              <a:buSzTx/>
              <a:tabLst/>
              <a:defRPr/>
            </a:pPr>
            <a:r>
              <a:rPr kumimoji="0" lang="it-IT" sz="1200" b="1" i="0" u="none" strike="noStrike" kern="1200" cap="none" spc="0" normalizeH="0" baseline="0" noProof="0">
                <a:ln>
                  <a:noFill/>
                </a:ln>
                <a:solidFill>
                  <a:schemeClr val="bg1"/>
                </a:solidFill>
                <a:effectLst/>
                <a:uLnTx/>
                <a:uFillTx/>
                <a:latin typeface="Futura LT Book" panose="02000504030000020003"/>
                <a:ea typeface="+mn-ea"/>
                <a:cs typeface="+mn-cs"/>
              </a:rPr>
              <a:t>Bondanini per Sezione Consulenza       </a:t>
            </a:r>
            <a:r>
              <a:rPr kumimoji="0" lang="it-IT" sz="1200" i="0" u="none" strike="noStrike" kern="1200" cap="none" spc="0" normalizeH="0" baseline="0" noProof="0">
                <a:ln>
                  <a:noFill/>
                </a:ln>
                <a:solidFill>
                  <a:schemeClr val="bg1"/>
                </a:solidFill>
                <a:effectLst/>
                <a:uLnTx/>
                <a:uFillTx/>
                <a:latin typeface="Futura LT Book" panose="02000504030000020003"/>
                <a:ea typeface="+mn-ea"/>
                <a:cs typeface="+mn-cs"/>
              </a:rPr>
              <a:t>Roma</a:t>
            </a:r>
            <a:r>
              <a:rPr kumimoji="0" lang="it-IT" sz="1200" u="none" strike="noStrike" kern="1200" cap="none" spc="0" normalizeH="0" baseline="0" noProof="0">
                <a:ln>
                  <a:noFill/>
                </a:ln>
                <a:solidFill>
                  <a:schemeClr val="bg1"/>
                </a:solidFill>
                <a:effectLst/>
                <a:uLnTx/>
                <a:uFillTx/>
                <a:latin typeface="Futura LT Book" panose="02000504030000020003"/>
                <a:ea typeface="+mn-ea"/>
                <a:cs typeface="+mn-cs"/>
              </a:rPr>
              <a:t>, 18 </a:t>
            </a:r>
            <a:r>
              <a:rPr lang="it-IT" sz="1200">
                <a:solidFill>
                  <a:schemeClr val="bg1"/>
                </a:solidFill>
                <a:latin typeface="Futura LT Book" panose="02000504030000020003"/>
              </a:rPr>
              <a:t>novembre</a:t>
            </a:r>
            <a:r>
              <a:rPr kumimoji="0" lang="it-IT" sz="1200" u="none" strike="noStrike" kern="1200" cap="none" spc="0" normalizeH="0" baseline="0" noProof="0">
                <a:ln>
                  <a:noFill/>
                </a:ln>
                <a:solidFill>
                  <a:schemeClr val="bg1"/>
                </a:solidFill>
                <a:effectLst/>
                <a:uLnTx/>
                <a:uFillTx/>
                <a:latin typeface="Futura LT Book" panose="02000504030000020003"/>
                <a:ea typeface="+mn-ea"/>
                <a:cs typeface="+mn-cs"/>
              </a:rPr>
              <a:t> 2025</a:t>
            </a:r>
          </a:p>
        </p:txBody>
      </p:sp>
      <p:sp>
        <p:nvSpPr>
          <p:cNvPr id="7" name="Ovale 6">
            <a:extLst>
              <a:ext uri="{FF2B5EF4-FFF2-40B4-BE49-F238E27FC236}">
                <a16:creationId xmlns:a16="http://schemas.microsoft.com/office/drawing/2014/main" id="{F5931AA4-6AC9-4A0A-3079-792821CFE6EB}"/>
              </a:ext>
            </a:extLst>
          </p:cNvPr>
          <p:cNvSpPr/>
          <p:nvPr/>
        </p:nvSpPr>
        <p:spPr>
          <a:xfrm>
            <a:off x="5346732" y="2851347"/>
            <a:ext cx="2115952" cy="2005787"/>
          </a:xfrm>
          <a:prstGeom prst="ellipse">
            <a:avLst/>
          </a:prstGeom>
          <a:blipFill>
            <a:blip r:embed="rId3"/>
            <a:tile tx="0" ty="0" sx="100000" sy="100000" flip="none" algn="tl"/>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Prevalentemente non personali</a:t>
            </a:r>
          </a:p>
        </p:txBody>
      </p:sp>
      <p:sp>
        <p:nvSpPr>
          <p:cNvPr id="43" name="Ovale 42">
            <a:extLst>
              <a:ext uri="{FF2B5EF4-FFF2-40B4-BE49-F238E27FC236}">
                <a16:creationId xmlns:a16="http://schemas.microsoft.com/office/drawing/2014/main" id="{37220AE4-3FDE-C3D8-3213-F2DC0311963A}"/>
              </a:ext>
            </a:extLst>
          </p:cNvPr>
          <p:cNvSpPr/>
          <p:nvPr/>
        </p:nvSpPr>
        <p:spPr>
          <a:xfrm>
            <a:off x="594251" y="427705"/>
            <a:ext cx="2001465" cy="1912372"/>
          </a:xfrm>
          <a:prstGeom prst="ellipse">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Dati personali </a:t>
            </a:r>
          </a:p>
        </p:txBody>
      </p:sp>
      <p:sp>
        <p:nvSpPr>
          <p:cNvPr id="50" name="Ovale 49">
            <a:extLst>
              <a:ext uri="{FF2B5EF4-FFF2-40B4-BE49-F238E27FC236}">
                <a16:creationId xmlns:a16="http://schemas.microsoft.com/office/drawing/2014/main" id="{95A70D15-9D51-E4BA-3468-6E6314F20CF4}"/>
              </a:ext>
            </a:extLst>
          </p:cNvPr>
          <p:cNvSpPr/>
          <p:nvPr/>
        </p:nvSpPr>
        <p:spPr>
          <a:xfrm>
            <a:off x="2859170" y="1605118"/>
            <a:ext cx="2115951" cy="2005787"/>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Dati non personali </a:t>
            </a:r>
          </a:p>
        </p:txBody>
      </p:sp>
      <p:sp>
        <p:nvSpPr>
          <p:cNvPr id="53" name="Ovale 52">
            <a:extLst>
              <a:ext uri="{FF2B5EF4-FFF2-40B4-BE49-F238E27FC236}">
                <a16:creationId xmlns:a16="http://schemas.microsoft.com/office/drawing/2014/main" id="{133C8378-132F-14A3-6885-C7E9B4B7DF35}"/>
              </a:ext>
            </a:extLst>
          </p:cNvPr>
          <p:cNvSpPr/>
          <p:nvPr/>
        </p:nvSpPr>
        <p:spPr>
          <a:xfrm>
            <a:off x="7904606" y="4303493"/>
            <a:ext cx="2115952" cy="2005786"/>
          </a:xfrm>
          <a:prstGeom prst="ellipse">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solidFill>
                  <a:srgbClr val="002060"/>
                </a:solidFill>
              </a:rPr>
              <a:t>Non personali e misti</a:t>
            </a:r>
          </a:p>
        </p:txBody>
      </p:sp>
    </p:spTree>
    <p:extLst>
      <p:ext uri="{BB962C8B-B14F-4D97-AF65-F5344CB8AC3E}">
        <p14:creationId xmlns:p14="http://schemas.microsoft.com/office/powerpoint/2010/main" val="40741042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E68F07-938A-1FD2-1281-128E8782E065}"/>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F2810D57-3D0C-BB81-2A13-4253E62EA0B5}"/>
              </a:ext>
            </a:extLst>
          </p:cNvPr>
          <p:cNvSpPr txBox="1"/>
          <p:nvPr/>
        </p:nvSpPr>
        <p:spPr>
          <a:xfrm>
            <a:off x="576470" y="918335"/>
            <a:ext cx="11360426" cy="5572423"/>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specifica deroga per il trattamento di dati biometrici ai fini della verifica dell’identità decentralizzata, nei casi in cui il dato biometrico o il mezzo di verifica resti sotto il controllo esclusivo dell’interessato (nuovo art. 9, par. 2, lett. l) del GDPR). </a:t>
            </a:r>
          </a:p>
          <a:p>
            <a:pPr marL="342900" indent="-342900" algn="just">
              <a:lnSpc>
                <a:spcPct val="115000"/>
              </a:lnSpc>
              <a:spcAft>
                <a:spcPts val="800"/>
              </a:spcAft>
              <a:buFont typeface="Arial" panose="020B0604020202020204" pitchFamily="34" charset="0"/>
              <a:buChar char="•"/>
            </a:pP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l</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 previsione è condivisibile, in quanto riconosce che, in simili architetture tecnologiche, il rischio per i diritti e le libertà fondamentali risulta significativamente attenuato, poiché il titolare non entra ordinariamente nella piena disponibilità del dato biometrico o vi accede solo in modo limitato e strettamente funzionale al processo di verifica. </a:t>
            </a:r>
          </a:p>
          <a:p>
            <a:pPr marL="342900" indent="-342900" algn="just">
              <a:lnSpc>
                <a:spcPct val="115000"/>
              </a:lnSpc>
              <a:spcAft>
                <a:spcPts val="800"/>
              </a:spcAft>
              <a:buFont typeface="Arial" panose="020B0604020202020204" pitchFamily="34" charset="0"/>
              <a:buChar char="•"/>
            </a:pP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contribuisce a definire un quadro più favorevole allo sviluppo di soluzioni digitali affidabili, senza pregiudicare la necessaria protezione dei dati biometrici. </a:t>
            </a:r>
          </a:p>
          <a:p>
            <a:pPr marL="342900" indent="-342900" algn="just">
              <a:lnSpc>
                <a:spcPct val="115000"/>
              </a:lnSpc>
              <a:spcAft>
                <a:spcPts val="800"/>
              </a:spcAft>
              <a:buFont typeface="Arial" panose="020B0604020202020204" pitchFamily="34" charset="0"/>
              <a:buChar char="•"/>
            </a:pP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i</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l legittimo interesse del titolare del trattamento di dati biometrici è oggi un tema di rilevante attualità in presenza di un crescente favore normativo per il ricorso a procedure digitali ed informatiche per l’identificazione dell’interessato in fase precontrattuale mediante il ricorso ai dati biometrici anche al fine di evitare frodi o furto di identità, ad esempio per l’identificazione del potenziale cliente che intenda accedere a servizi bancari, finanziari o assicurativi nella c.d. fase di </a:t>
            </a:r>
            <a:r>
              <a:rPr lang="it-IT" b="1"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t>
            </a:r>
            <a:r>
              <a:rPr lang="it-IT" b="1" kern="0"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digital</a:t>
            </a:r>
            <a:r>
              <a:rPr lang="it-IT" b="1"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it-IT" b="1" kern="0"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onboarding</a:t>
            </a:r>
            <a:r>
              <a:rPr lang="it-IT" b="1"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p>
          <a:p>
            <a:pPr marL="342900" indent="-342900" algn="just">
              <a:lnSpc>
                <a:spcPct val="115000"/>
              </a:lnSpc>
              <a:spcAft>
                <a:spcPts val="800"/>
              </a:spcAft>
              <a:buFont typeface="Arial" panose="020B0604020202020204" pitchFamily="34" charset="0"/>
              <a:buChar char="•"/>
            </a:pPr>
            <a:r>
              <a:rPr lang="it-IT" b="1" kern="0" dirty="0">
                <a:solidFill>
                  <a:srgbClr val="002060"/>
                </a:solidFill>
                <a:latin typeface="Arial" panose="020B0604020202020204" pitchFamily="34" charset="0"/>
                <a:ea typeface="Times New Roman" panose="02020603050405020304" pitchFamily="18" charset="0"/>
                <a:cs typeface="Arial" panose="020B0604020202020204" pitchFamily="34" charset="0"/>
              </a:rPr>
              <a:t>n</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el bilanciamento dei contrapposti interessi andrebbe quindi tenuto conto dell’affidabilità offerta dal dato biometrico nel contesto della verifica adeguata della cliente anche ai fini della normativa antiriciclaggio.</a:t>
            </a:r>
          </a:p>
        </p:txBody>
      </p:sp>
      <p:sp>
        <p:nvSpPr>
          <p:cNvPr id="7" name="CasellaDiTesto 6">
            <a:extLst>
              <a:ext uri="{FF2B5EF4-FFF2-40B4-BE49-F238E27FC236}">
                <a16:creationId xmlns:a16="http://schemas.microsoft.com/office/drawing/2014/main" id="{58ABC083-426A-ABBA-B985-93C07E537BAE}"/>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a:solidFill>
                  <a:srgbClr val="002060"/>
                </a:solidFill>
                <a:latin typeface="Aptos" panose="020B0004020202020204" pitchFamily="34" charset="0"/>
                <a:ea typeface="Times New Roman" panose="02020603050405020304" pitchFamily="18" charset="0"/>
                <a:cs typeface="Times New Roman" panose="02020603050405020304" pitchFamily="18" charset="0"/>
              </a:rPr>
              <a:t>D</a:t>
            </a:r>
            <a:r>
              <a:rPr lang="it-IT" sz="2400" b="1" kern="10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eroga</a:t>
            </a:r>
            <a:r>
              <a:rPr lang="it-IT"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 per il trattamento di dati biometrici </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868252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78841D-060B-C65E-EB4D-3662AFB6B920}"/>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D06ED7CD-8E58-6CA7-F4A5-E220B69C1615}"/>
              </a:ext>
            </a:extLst>
          </p:cNvPr>
          <p:cNvSpPr txBox="1"/>
          <p:nvPr/>
        </p:nvSpPr>
        <p:spPr>
          <a:xfrm>
            <a:off x="506896" y="739431"/>
            <a:ext cx="11360426" cy="6414705"/>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l</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 disciplina dei responsabili del trattamento (“Data Processor”) e il tema della “supply chain”: una riforma mancata? </a:t>
            </a:r>
            <a:r>
              <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rPr>
              <a:t>l</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 proposta di Regolamento Digital Omnibus non sembra affrontare il tema dei rapporti tra titolari e responsabili esterni del trattamento regolato dagli artt. 28 e ss. GDPR. </a:t>
            </a:r>
          </a:p>
          <a:p>
            <a:pPr marL="342900" indent="-342900" algn="just">
              <a:lnSpc>
                <a:spcPct val="115000"/>
              </a:lnSpc>
              <a:spcAft>
                <a:spcPts val="800"/>
              </a:spcAft>
              <a:buFont typeface="Arial" panose="020B0604020202020204" pitchFamily="34" charset="0"/>
              <a:buChar char="•"/>
            </a:pP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specie per le PMI, il titolare del trattamento non </a:t>
            </a: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ha</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la forza contrattuale e il know-how tecnologico per imporre al proprio fornitore IT le modalità con le quali operare il trattamento, le misure di sicurezza da adottare e meno che mai le procedure e di verifica e controllo (audit inclusi) del rispetto delle istruzioni ipoteticamente impartite dal titolare. </a:t>
            </a:r>
          </a:p>
          <a:p>
            <a:pPr marL="342900" indent="-342900" algn="just">
              <a:lnSpc>
                <a:spcPct val="115000"/>
              </a:lnSpc>
              <a:spcAft>
                <a:spcPts val="800"/>
              </a:spcAft>
              <a:buFont typeface="Arial" panose="020B0604020202020204" pitchFamily="34" charset="0"/>
              <a:buChar char="•"/>
            </a:pP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La filiera dei fornitori (c.d. “supply chain”) è poi assai più articolata e complessa rispetto allo schema titolare – responsabile – eventuale sub-responsabile delineato dal GDPR </a:t>
            </a:r>
            <a:endParaRPr lang="it-IT" kern="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anche la struttura delle model </a:t>
            </a:r>
            <a:r>
              <a:rPr lang="it-IT" kern="0" dirty="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clauses</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per i trasferimenti transfrontalieri di dati non pare tenerne conto. </a:t>
            </a:r>
          </a:p>
          <a:p>
            <a:pPr marL="342900" indent="-342900" algn="just">
              <a:lnSpc>
                <a:spcPct val="115000"/>
              </a:lnSpc>
              <a:spcAft>
                <a:spcPts val="800"/>
              </a:spcAft>
              <a:buFont typeface="Arial" panose="020B0604020202020204" pitchFamily="34" charset="0"/>
              <a:buChar char="•"/>
            </a:pP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La riforma non offre spunti di riflessione sull’impatto dei “cloud computing services”, e ciò nonostante il fenomeno del “cloud” rivesta oggi primaria importanza anche per effetto delle politiche dei singoli Stati membri UE volte a favorire il suo utilizzo e sviluppo (in Italia “Cloud PA” e al ruolo di AgID) </a:t>
            </a:r>
          </a:p>
          <a:p>
            <a:pPr marL="342900" indent="-342900" algn="just">
              <a:lnSpc>
                <a:spcPct val="115000"/>
              </a:lnSpc>
              <a:spcAft>
                <a:spcPts val="800"/>
              </a:spcAft>
              <a:buFont typeface="Arial" panose="020B0604020202020204" pitchFamily="34" charset="0"/>
              <a:buChar char="•"/>
            </a:pP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il tradizionale schema </a:t>
            </a:r>
            <a:r>
              <a:rPr lang="it-IT" b="1"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titolare – responsabile – sub-responsabile </a:t>
            </a: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non sembra attagliarsi al ricorso di molti titolari e fornitori IT a forme varie di “cloud”. </a:t>
            </a:r>
          </a:p>
          <a:p>
            <a:pPr marL="342900" indent="-342900" algn="just">
              <a:lnSpc>
                <a:spcPct val="115000"/>
              </a:lnSpc>
              <a:spcAft>
                <a:spcPts val="800"/>
              </a:spcAft>
              <a:buFont typeface="Arial" panose="020B0604020202020204" pitchFamily="34" charset="0"/>
              <a:buChar char="•"/>
            </a:pPr>
            <a:r>
              <a:rPr lang="it-IT"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auspicabile un ripensamento su possibili forme di semplificazione e di maggior tutela a favore delle imprese titolari del trattamento, specialmente PMI, spesso onerate da obblighi normativi e responsabilità di legge sproporzionati e incoerenti rispetto allo strapotere contrattuale e di mercato dei propri fornitori IT.</a:t>
            </a:r>
          </a:p>
        </p:txBody>
      </p:sp>
      <p:sp>
        <p:nvSpPr>
          <p:cNvPr id="7" name="CasellaDiTesto 6">
            <a:extLst>
              <a:ext uri="{FF2B5EF4-FFF2-40B4-BE49-F238E27FC236}">
                <a16:creationId xmlns:a16="http://schemas.microsoft.com/office/drawing/2014/main" id="{763BEA63-5B5B-6288-16B5-B60179B430D0}"/>
              </a:ext>
            </a:extLst>
          </p:cNvPr>
          <p:cNvSpPr txBox="1"/>
          <p:nvPr/>
        </p:nvSpPr>
        <p:spPr>
          <a:xfrm>
            <a:off x="506896" y="172279"/>
            <a:ext cx="11360425"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D</a:t>
            </a:r>
            <a:r>
              <a:rPr lang="it-IT"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rPr>
              <a:t>isciplina dei responsabili del trattamento (“Data Processor”) e “supply chain” </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36085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a:extLst>
              <a:ext uri="{FF2B5EF4-FFF2-40B4-BE49-F238E27FC236}">
                <a16:creationId xmlns:a16="http://schemas.microsoft.com/office/drawing/2014/main" id="{EF1E104F-FC69-2AE2-1102-8CD11AD85AF7}"/>
              </a:ext>
            </a:extLst>
          </p:cNvPr>
          <p:cNvGraphicFramePr>
            <a:graphicFrameLocks noGrp="1"/>
          </p:cNvGraphicFramePr>
          <p:nvPr>
            <p:extLst>
              <p:ext uri="{D42A27DB-BD31-4B8C-83A1-F6EECF244321}">
                <p14:modId xmlns:p14="http://schemas.microsoft.com/office/powerpoint/2010/main" val="2521392546"/>
              </p:ext>
            </p:extLst>
          </p:nvPr>
        </p:nvGraphicFramePr>
        <p:xfrm>
          <a:off x="113071" y="112088"/>
          <a:ext cx="11965858" cy="6636968"/>
        </p:xfrm>
        <a:graphic>
          <a:graphicData uri="http://schemas.openxmlformats.org/drawingml/2006/table">
            <a:tbl>
              <a:tblPr firstRow="1" firstCol="1" bandRow="1">
                <a:tableStyleId>{5C22544A-7EE6-4342-B048-85BDC9FD1C3A}</a:tableStyleId>
              </a:tblPr>
              <a:tblGrid>
                <a:gridCol w="3515551">
                  <a:extLst>
                    <a:ext uri="{9D8B030D-6E8A-4147-A177-3AD203B41FA5}">
                      <a16:colId xmlns:a16="http://schemas.microsoft.com/office/drawing/2014/main" val="1595508498"/>
                    </a:ext>
                  </a:extLst>
                </a:gridCol>
                <a:gridCol w="2331613">
                  <a:extLst>
                    <a:ext uri="{9D8B030D-6E8A-4147-A177-3AD203B41FA5}">
                      <a16:colId xmlns:a16="http://schemas.microsoft.com/office/drawing/2014/main" val="4259533490"/>
                    </a:ext>
                  </a:extLst>
                </a:gridCol>
                <a:gridCol w="2971648">
                  <a:extLst>
                    <a:ext uri="{9D8B030D-6E8A-4147-A177-3AD203B41FA5}">
                      <a16:colId xmlns:a16="http://schemas.microsoft.com/office/drawing/2014/main" val="2815802426"/>
                    </a:ext>
                  </a:extLst>
                </a:gridCol>
                <a:gridCol w="3147046">
                  <a:extLst>
                    <a:ext uri="{9D8B030D-6E8A-4147-A177-3AD203B41FA5}">
                      <a16:colId xmlns:a16="http://schemas.microsoft.com/office/drawing/2014/main" val="3409817048"/>
                    </a:ext>
                  </a:extLst>
                </a:gridCol>
              </a:tblGrid>
              <a:tr h="866373">
                <a:tc>
                  <a:txBody>
                    <a:bodyPr/>
                    <a:lstStyle/>
                    <a:p>
                      <a:pPr marL="5080" marR="5080" algn="ctr">
                        <a:spcAft>
                          <a:spcPts val="900"/>
                        </a:spcAft>
                        <a:buNone/>
                      </a:pPr>
                      <a:r>
                        <a:rPr lang="en-US" sz="1600" b="1" dirty="0" err="1">
                          <a:solidFill>
                            <a:srgbClr val="002060"/>
                          </a:solidFill>
                          <a:effectLst/>
                          <a:latin typeface="Arial" panose="020B0604020202020204" pitchFamily="34" charset="0"/>
                          <a:ea typeface="Aptos" panose="020B0004020202020204" pitchFamily="34" charset="0"/>
                          <a:cs typeface="Arial" panose="020B0604020202020204" pitchFamily="34" charset="0"/>
                        </a:rPr>
                        <a:t>atto</a:t>
                      </a:r>
                      <a:endParaRPr lang="en-US" sz="16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txBody>
                  <a:tcPr marL="8064" marR="8064" marT="8064" marB="8064" anchor="ctr">
                    <a:solidFill>
                      <a:schemeClr val="bg2">
                        <a:lumMod val="90000"/>
                      </a:schemeClr>
                    </a:solidFill>
                  </a:tcPr>
                </a:tc>
                <a:tc>
                  <a:txBody>
                    <a:bodyPr/>
                    <a:lstStyle/>
                    <a:p>
                      <a:pPr marL="5080" marR="5080" algn="ctr">
                        <a:spcAft>
                          <a:spcPts val="900"/>
                        </a:spcAft>
                        <a:buNone/>
                      </a:pPr>
                      <a:r>
                        <a:rPr lang="en-US" sz="1600" b="1" dirty="0">
                          <a:solidFill>
                            <a:srgbClr val="002060"/>
                          </a:solidFill>
                          <a:effectLst/>
                          <a:latin typeface="Arial" panose="020B0604020202020204" pitchFamily="34" charset="0"/>
                          <a:cs typeface="Arial" panose="020B0604020202020204" pitchFamily="34" charset="0"/>
                        </a:rPr>
                        <a:t>Tipo di </a:t>
                      </a:r>
                      <a:r>
                        <a:rPr lang="en-US" sz="1600" b="1" dirty="0" err="1">
                          <a:solidFill>
                            <a:srgbClr val="002060"/>
                          </a:solidFill>
                          <a:effectLst/>
                          <a:latin typeface="Arial" panose="020B0604020202020204" pitchFamily="34" charset="0"/>
                          <a:cs typeface="Arial" panose="020B0604020202020204" pitchFamily="34" charset="0"/>
                        </a:rPr>
                        <a:t>dati</a:t>
                      </a:r>
                      <a:r>
                        <a:rPr lang="en-US" sz="1600" b="1" dirty="0">
                          <a:solidFill>
                            <a:srgbClr val="002060"/>
                          </a:solidFill>
                          <a:effectLst/>
                          <a:latin typeface="Arial" panose="020B0604020202020204" pitchFamily="34" charset="0"/>
                          <a:cs typeface="Arial" panose="020B0604020202020204" pitchFamily="34" charset="0"/>
                        </a:rPr>
                        <a:t> </a:t>
                      </a:r>
                    </a:p>
                  </a:txBody>
                  <a:tcPr marL="8064" marR="8064" marT="8064" marB="8064" anchor="ctr">
                    <a:solidFill>
                      <a:schemeClr val="bg2">
                        <a:lumMod val="9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b="1" dirty="0">
                        <a:solidFill>
                          <a:srgbClr val="002060"/>
                        </a:solidFill>
                        <a:effectLst/>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err="1">
                          <a:solidFill>
                            <a:srgbClr val="002060"/>
                          </a:solidFill>
                          <a:effectLst/>
                          <a:latin typeface="Arial" panose="020B0604020202020204" pitchFamily="34" charset="0"/>
                          <a:cs typeface="Arial" panose="020B0604020202020204" pitchFamily="34" charset="0"/>
                        </a:rPr>
                        <a:t>Funzione</a:t>
                      </a:r>
                      <a:r>
                        <a:rPr lang="en-US" sz="1600" b="1" dirty="0">
                          <a:solidFill>
                            <a:srgbClr val="002060"/>
                          </a:solidFill>
                          <a:effectLst/>
                          <a:latin typeface="Arial" panose="020B0604020202020204" pitchFamily="34" charset="0"/>
                          <a:cs typeface="Arial" panose="020B0604020202020204" pitchFamily="34" charset="0"/>
                        </a:rPr>
                        <a:t> </a:t>
                      </a:r>
                      <a:r>
                        <a:rPr lang="en-US" sz="1600" b="1" dirty="0" err="1">
                          <a:solidFill>
                            <a:srgbClr val="002060"/>
                          </a:solidFill>
                          <a:effectLst/>
                          <a:latin typeface="Arial" panose="020B0604020202020204" pitchFamily="34" charset="0"/>
                          <a:cs typeface="Arial" panose="020B0604020202020204" pitchFamily="34" charset="0"/>
                        </a:rPr>
                        <a:t>principale</a:t>
                      </a:r>
                      <a:endParaRPr lang="en-US" sz="1600" b="1" dirty="0">
                        <a:solidFill>
                          <a:srgbClr val="002060"/>
                        </a:solidFill>
                        <a:latin typeface="Arial" panose="020B0604020202020204" pitchFamily="34" charset="0"/>
                        <a:cs typeface="Arial" panose="020B0604020202020204" pitchFamily="34" charset="0"/>
                      </a:endParaRPr>
                    </a:p>
                  </a:txBody>
                  <a:tcPr marL="77414" marR="77414" marT="38707" marB="38707">
                    <a:solidFill>
                      <a:schemeClr val="bg2">
                        <a:lumMod val="9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b="1" dirty="0">
                        <a:solidFill>
                          <a:srgbClr val="002060"/>
                        </a:solidFill>
                        <a:effectLst/>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err="1">
                          <a:solidFill>
                            <a:srgbClr val="002060"/>
                          </a:solidFill>
                          <a:effectLst/>
                          <a:latin typeface="Arial" panose="020B0604020202020204" pitchFamily="34" charset="0"/>
                          <a:cs typeface="Arial" panose="020B0604020202020204" pitchFamily="34" charset="0"/>
                        </a:rPr>
                        <a:t>Ruolo</a:t>
                      </a:r>
                      <a:r>
                        <a:rPr lang="en-US" sz="1600" b="1" dirty="0">
                          <a:solidFill>
                            <a:srgbClr val="002060"/>
                          </a:solidFill>
                          <a:effectLst/>
                          <a:latin typeface="Arial" panose="020B0604020202020204" pitchFamily="34" charset="0"/>
                          <a:cs typeface="Arial" panose="020B0604020202020204" pitchFamily="34" charset="0"/>
                        </a:rPr>
                        <a:t> </a:t>
                      </a:r>
                      <a:r>
                        <a:rPr lang="en-US" sz="1600" b="1" dirty="0" err="1">
                          <a:solidFill>
                            <a:srgbClr val="002060"/>
                          </a:solidFill>
                          <a:effectLst/>
                          <a:latin typeface="Arial" panose="020B0604020202020204" pitchFamily="34" charset="0"/>
                          <a:cs typeface="Arial" panose="020B0604020202020204" pitchFamily="34" charset="0"/>
                        </a:rPr>
                        <a:t>nella</a:t>
                      </a:r>
                      <a:r>
                        <a:rPr lang="en-US" sz="1600" b="1" dirty="0">
                          <a:solidFill>
                            <a:srgbClr val="002060"/>
                          </a:solidFill>
                          <a:effectLst/>
                          <a:latin typeface="Arial" panose="020B0604020202020204" pitchFamily="34" charset="0"/>
                          <a:cs typeface="Arial" panose="020B0604020202020204" pitchFamily="34" charset="0"/>
                        </a:rPr>
                        <a:t> data governance </a:t>
                      </a:r>
                      <a:endParaRPr lang="en-US" sz="1600" b="1" dirty="0">
                        <a:solidFill>
                          <a:srgbClr val="002060"/>
                        </a:solidFill>
                        <a:latin typeface="Arial" panose="020B0604020202020204" pitchFamily="34" charset="0"/>
                        <a:cs typeface="Arial" panose="020B0604020202020204" pitchFamily="34" charset="0"/>
                      </a:endParaRPr>
                    </a:p>
                    <a:p>
                      <a:endParaRPr lang="en-US" sz="1600" b="1" dirty="0">
                        <a:solidFill>
                          <a:srgbClr val="002060"/>
                        </a:solidFill>
                        <a:latin typeface="Arial" panose="020B0604020202020204" pitchFamily="34" charset="0"/>
                        <a:cs typeface="Arial" panose="020B0604020202020204" pitchFamily="34" charset="0"/>
                      </a:endParaRPr>
                    </a:p>
                  </a:txBody>
                  <a:tcPr marL="77414" marR="77414" marT="38707" marB="38707">
                    <a:solidFill>
                      <a:schemeClr val="bg2">
                        <a:lumMod val="90000"/>
                      </a:schemeClr>
                    </a:solidFill>
                  </a:tcPr>
                </a:tc>
                <a:extLst>
                  <a:ext uri="{0D108BD9-81ED-4DB2-BD59-A6C34878D82A}">
                    <a16:rowId xmlns:a16="http://schemas.microsoft.com/office/drawing/2014/main" val="4201369573"/>
                  </a:ext>
                </a:extLst>
              </a:tr>
              <a:tr h="466663">
                <a:tc>
                  <a:txBody>
                    <a:bodyPr/>
                    <a:lstStyle/>
                    <a:p>
                      <a:pPr marL="5080" marR="5080">
                        <a:spcAft>
                          <a:spcPts val="900"/>
                        </a:spcAft>
                        <a:buNone/>
                      </a:pPr>
                      <a:r>
                        <a:rPr lang="en-US" sz="1600" b="1" dirty="0">
                          <a:solidFill>
                            <a:srgbClr val="002060"/>
                          </a:solidFill>
                          <a:effectLst/>
                          <a:latin typeface="Arial" panose="020B0604020202020204" pitchFamily="34" charset="0"/>
                          <a:cs typeface="Arial" panose="020B0604020202020204" pitchFamily="34" charset="0"/>
                        </a:rPr>
                        <a:t>GDPR – Reg. (UE) 2016/679</a:t>
                      </a:r>
                      <a:endParaRPr lang="en-US" sz="16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600" b="1" dirty="0">
                          <a:solidFill>
                            <a:schemeClr val="bg1"/>
                          </a:solidFill>
                          <a:effectLst/>
                          <a:latin typeface="Arial" panose="020B0604020202020204" pitchFamily="34" charset="0"/>
                          <a:cs typeface="Arial" panose="020B0604020202020204" pitchFamily="34" charset="0"/>
                        </a:rPr>
                        <a:t>Dati </a:t>
                      </a:r>
                      <a:r>
                        <a:rPr lang="en-US" sz="1600" b="1" dirty="0" err="1">
                          <a:solidFill>
                            <a:schemeClr val="bg1"/>
                          </a:solidFill>
                          <a:effectLst/>
                          <a:latin typeface="Arial" panose="020B0604020202020204" pitchFamily="34" charset="0"/>
                          <a:cs typeface="Arial" panose="020B0604020202020204" pitchFamily="34" charset="0"/>
                        </a:rPr>
                        <a:t>personali</a:t>
                      </a:r>
                      <a:endParaRPr lang="en-US" sz="1600" b="1" dirty="0">
                        <a:solidFill>
                          <a:schemeClr val="bg1"/>
                        </a:solidFill>
                        <a:effectLst/>
                        <a:latin typeface="Arial" panose="020B0604020202020204" pitchFamily="34" charset="0"/>
                        <a:ea typeface="Aptos" panose="020B0004020202020204" pitchFamily="34" charset="0"/>
                        <a:cs typeface="Arial" panose="020B0604020202020204" pitchFamily="34" charset="0"/>
                      </a:endParaRPr>
                    </a:p>
                  </a:txBody>
                  <a:tcPr marL="8064" marR="8064" marT="8064" marB="8064" anchor="ctr">
                    <a:solidFill>
                      <a:srgbClr val="7030A0"/>
                    </a:solidFill>
                  </a:tcPr>
                </a:tc>
                <a:tc>
                  <a:txBody>
                    <a:bodyPr/>
                    <a:lstStyle/>
                    <a:p>
                      <a:pPr marL="5080" marR="5080">
                        <a:spcAft>
                          <a:spcPts val="900"/>
                        </a:spcAft>
                        <a:buNone/>
                      </a:pPr>
                      <a:r>
                        <a:rPr lang="en-US" sz="1600" b="1" dirty="0">
                          <a:solidFill>
                            <a:srgbClr val="002060"/>
                          </a:solidFill>
                          <a:effectLst/>
                          <a:latin typeface="Arial" panose="020B0604020202020204" pitchFamily="34" charset="0"/>
                          <a:cs typeface="Arial" panose="020B0604020202020204" pitchFamily="34" charset="0"/>
                        </a:rPr>
                        <a:t>Tutela </a:t>
                      </a:r>
                      <a:r>
                        <a:rPr lang="en-US" sz="1600" b="1" dirty="0" err="1">
                          <a:solidFill>
                            <a:srgbClr val="002060"/>
                          </a:solidFill>
                          <a:effectLst/>
                          <a:latin typeface="Arial" panose="020B0604020202020204" pitchFamily="34" charset="0"/>
                          <a:cs typeface="Arial" panose="020B0604020202020204" pitchFamily="34" charset="0"/>
                        </a:rPr>
                        <a:t>dei</a:t>
                      </a:r>
                      <a:r>
                        <a:rPr lang="en-US" sz="1600" b="1" dirty="0">
                          <a:solidFill>
                            <a:srgbClr val="002060"/>
                          </a:solidFill>
                          <a:effectLst/>
                          <a:latin typeface="Arial" panose="020B0604020202020204" pitchFamily="34" charset="0"/>
                          <a:cs typeface="Arial" panose="020B0604020202020204" pitchFamily="34" charset="0"/>
                        </a:rPr>
                        <a:t> </a:t>
                      </a:r>
                      <a:r>
                        <a:rPr lang="en-US" sz="1600" b="1" dirty="0" err="1">
                          <a:solidFill>
                            <a:srgbClr val="002060"/>
                          </a:solidFill>
                          <a:effectLst/>
                          <a:latin typeface="Arial" panose="020B0604020202020204" pitchFamily="34" charset="0"/>
                          <a:cs typeface="Arial" panose="020B0604020202020204" pitchFamily="34" charset="0"/>
                        </a:rPr>
                        <a:t>diritti</a:t>
                      </a:r>
                      <a:r>
                        <a:rPr lang="en-US" sz="1600" b="1" dirty="0">
                          <a:solidFill>
                            <a:srgbClr val="002060"/>
                          </a:solidFill>
                          <a:effectLst/>
                          <a:latin typeface="Arial" panose="020B0604020202020204" pitchFamily="34" charset="0"/>
                          <a:cs typeface="Arial" panose="020B0604020202020204" pitchFamily="34" charset="0"/>
                        </a:rPr>
                        <a:t> </a:t>
                      </a:r>
                      <a:r>
                        <a:rPr lang="en-US" sz="1600" b="1" dirty="0" err="1">
                          <a:solidFill>
                            <a:srgbClr val="002060"/>
                          </a:solidFill>
                          <a:effectLst/>
                          <a:latin typeface="Arial" panose="020B0604020202020204" pitchFamily="34" charset="0"/>
                          <a:cs typeface="Arial" panose="020B0604020202020204" pitchFamily="34" charset="0"/>
                        </a:rPr>
                        <a:t>fondamentali</a:t>
                      </a:r>
                      <a:r>
                        <a:rPr lang="en-US" sz="1600" b="1" dirty="0">
                          <a:solidFill>
                            <a:srgbClr val="002060"/>
                          </a:solidFill>
                          <a:effectLst/>
                          <a:latin typeface="Arial" panose="020B0604020202020204" pitchFamily="34" charset="0"/>
                          <a:cs typeface="Arial" panose="020B0604020202020204" pitchFamily="34" charset="0"/>
                        </a:rPr>
                        <a:t> e </a:t>
                      </a:r>
                      <a:r>
                        <a:rPr lang="en-US" sz="1600" b="1" dirty="0" err="1">
                          <a:solidFill>
                            <a:srgbClr val="002060"/>
                          </a:solidFill>
                          <a:effectLst/>
                          <a:latin typeface="Arial" panose="020B0604020202020204" pitchFamily="34" charset="0"/>
                          <a:cs typeface="Arial" panose="020B0604020202020204" pitchFamily="34" charset="0"/>
                        </a:rPr>
                        <a:t>protezione</a:t>
                      </a:r>
                      <a:r>
                        <a:rPr lang="en-US" sz="1600" b="1" dirty="0">
                          <a:solidFill>
                            <a:srgbClr val="002060"/>
                          </a:solidFill>
                          <a:effectLst/>
                          <a:latin typeface="Arial" panose="020B0604020202020204" pitchFamily="34" charset="0"/>
                          <a:cs typeface="Arial" panose="020B0604020202020204" pitchFamily="34" charset="0"/>
                        </a:rPr>
                        <a:t> della persona</a:t>
                      </a:r>
                      <a:endParaRPr lang="en-US" sz="16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600" b="1" dirty="0">
                          <a:solidFill>
                            <a:srgbClr val="002060"/>
                          </a:solidFill>
                          <a:effectLst/>
                          <a:latin typeface="Arial" panose="020B0604020202020204" pitchFamily="34" charset="0"/>
                          <a:cs typeface="Arial" panose="020B0604020202020204" pitchFamily="34" charset="0"/>
                        </a:rPr>
                        <a:t>Asse </a:t>
                      </a:r>
                      <a:r>
                        <a:rPr lang="en-US" sz="1600" b="1" dirty="0" err="1">
                          <a:solidFill>
                            <a:srgbClr val="002060"/>
                          </a:solidFill>
                          <a:effectLst/>
                          <a:latin typeface="Arial" panose="020B0604020202020204" pitchFamily="34" charset="0"/>
                          <a:cs typeface="Arial" panose="020B0604020202020204" pitchFamily="34" charset="0"/>
                        </a:rPr>
                        <a:t>costituzionale</a:t>
                      </a:r>
                      <a:r>
                        <a:rPr lang="en-US" sz="1600" b="1" dirty="0">
                          <a:solidFill>
                            <a:srgbClr val="002060"/>
                          </a:solidFill>
                          <a:effectLst/>
                          <a:latin typeface="Arial" panose="020B0604020202020204" pitchFamily="34" charset="0"/>
                          <a:cs typeface="Arial" panose="020B0604020202020204" pitchFamily="34" charset="0"/>
                        </a:rPr>
                        <a:t>: </a:t>
                      </a:r>
                      <a:r>
                        <a:rPr lang="en-US" sz="1600" b="1" dirty="0" err="1">
                          <a:solidFill>
                            <a:srgbClr val="002060"/>
                          </a:solidFill>
                          <a:effectLst/>
                          <a:latin typeface="Arial" panose="020B0604020202020204" pitchFamily="34" charset="0"/>
                          <a:cs typeface="Arial" panose="020B0604020202020204" pitchFamily="34" charset="0"/>
                        </a:rPr>
                        <a:t>liceità</a:t>
                      </a:r>
                      <a:r>
                        <a:rPr lang="en-US" sz="1600" b="1" dirty="0">
                          <a:solidFill>
                            <a:srgbClr val="002060"/>
                          </a:solidFill>
                          <a:effectLst/>
                          <a:latin typeface="Arial" panose="020B0604020202020204" pitchFamily="34" charset="0"/>
                          <a:cs typeface="Arial" panose="020B0604020202020204" pitchFamily="34" charset="0"/>
                        </a:rPr>
                        <a:t>, </a:t>
                      </a:r>
                      <a:r>
                        <a:rPr lang="en-US" sz="1600" b="1" dirty="0" err="1">
                          <a:solidFill>
                            <a:srgbClr val="002060"/>
                          </a:solidFill>
                          <a:effectLst/>
                          <a:latin typeface="Arial" panose="020B0604020202020204" pitchFamily="34" charset="0"/>
                          <a:cs typeface="Arial" panose="020B0604020202020204" pitchFamily="34" charset="0"/>
                        </a:rPr>
                        <a:t>diritti</a:t>
                      </a:r>
                      <a:r>
                        <a:rPr lang="en-US" sz="1600" b="1" dirty="0">
                          <a:solidFill>
                            <a:srgbClr val="002060"/>
                          </a:solidFill>
                          <a:effectLst/>
                          <a:latin typeface="Arial" panose="020B0604020202020204" pitchFamily="34" charset="0"/>
                          <a:cs typeface="Arial" panose="020B0604020202020204" pitchFamily="34" charset="0"/>
                        </a:rPr>
                        <a:t>, </a:t>
                      </a:r>
                      <a:r>
                        <a:rPr lang="en-US" sz="1600" b="1" dirty="0" err="1">
                          <a:solidFill>
                            <a:srgbClr val="002060"/>
                          </a:solidFill>
                          <a:effectLst/>
                          <a:latin typeface="Arial" panose="020B0604020202020204" pitchFamily="34" charset="0"/>
                          <a:cs typeface="Arial" panose="020B0604020202020204" pitchFamily="34" charset="0"/>
                        </a:rPr>
                        <a:t>responsabilità</a:t>
                      </a:r>
                      <a:r>
                        <a:rPr lang="en-US" sz="1600" b="1" dirty="0">
                          <a:solidFill>
                            <a:srgbClr val="002060"/>
                          </a:solidFill>
                          <a:effectLst/>
                          <a:latin typeface="Arial" panose="020B0604020202020204" pitchFamily="34" charset="0"/>
                          <a:cs typeface="Arial" panose="020B0604020202020204" pitchFamily="34" charset="0"/>
                        </a:rPr>
                        <a:t> del </a:t>
                      </a:r>
                      <a:r>
                        <a:rPr lang="en-US" sz="1600" b="1" dirty="0" err="1">
                          <a:solidFill>
                            <a:srgbClr val="002060"/>
                          </a:solidFill>
                          <a:effectLst/>
                          <a:latin typeface="Arial" panose="020B0604020202020204" pitchFamily="34" charset="0"/>
                          <a:cs typeface="Arial" panose="020B0604020202020204" pitchFamily="34" charset="0"/>
                        </a:rPr>
                        <a:t>titolare</a:t>
                      </a:r>
                      <a:endParaRPr lang="en-US" sz="16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1534697803"/>
                  </a:ext>
                </a:extLst>
              </a:tr>
              <a:tr h="484783">
                <a:tc>
                  <a:txBody>
                    <a:bodyPr/>
                    <a:lstStyle/>
                    <a:p>
                      <a:pPr marL="5080" marR="5080">
                        <a:spcAft>
                          <a:spcPts val="900"/>
                        </a:spcAft>
                        <a:buNone/>
                      </a:pPr>
                      <a:r>
                        <a:rPr lang="en-US" sz="1400" b="1" dirty="0" err="1">
                          <a:effectLst/>
                        </a:rPr>
                        <a:t>ePrivacy</a:t>
                      </a:r>
                      <a:r>
                        <a:rPr lang="en-US" sz="1400" b="1" dirty="0">
                          <a:effectLst/>
                        </a:rPr>
                        <a:t> Directive (2002/58/CE) (in </a:t>
                      </a:r>
                      <a:r>
                        <a:rPr lang="en-US" sz="1400" b="1" dirty="0" err="1">
                          <a:effectLst/>
                        </a:rPr>
                        <a:t>attesa</a:t>
                      </a:r>
                      <a:r>
                        <a:rPr lang="en-US" sz="1400" b="1" dirty="0">
                          <a:effectLst/>
                        </a:rPr>
                        <a:t> di </a:t>
                      </a:r>
                      <a:r>
                        <a:rPr lang="en-US" sz="1400" b="1" dirty="0" err="1">
                          <a:effectLst/>
                        </a:rPr>
                        <a:t>ePrivacy</a:t>
                      </a:r>
                      <a:r>
                        <a:rPr lang="en-US" sz="1400" b="1" dirty="0">
                          <a:effectLst/>
                        </a:rPr>
                        <a:t> Regulation)</a:t>
                      </a:r>
                      <a:endParaRPr lang="en-US" sz="1400" b="1" dirty="0">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600" b="1">
                          <a:solidFill>
                            <a:schemeClr val="bg1"/>
                          </a:solidFill>
                          <a:effectLst/>
                        </a:rPr>
                        <a:t>Dati </a:t>
                      </a:r>
                      <a:r>
                        <a:rPr lang="en-US" sz="1600" b="1" err="1">
                          <a:solidFill>
                            <a:schemeClr val="bg1"/>
                          </a:solidFill>
                          <a:effectLst/>
                        </a:rPr>
                        <a:t>personali</a:t>
                      </a:r>
                      <a:r>
                        <a:rPr lang="en-US" sz="1600" b="1">
                          <a:solidFill>
                            <a:schemeClr val="bg1"/>
                          </a:solidFill>
                          <a:effectLst/>
                        </a:rPr>
                        <a:t> </a:t>
                      </a:r>
                      <a:r>
                        <a:rPr lang="en-US" sz="1600" b="1" err="1">
                          <a:solidFill>
                            <a:schemeClr val="bg1"/>
                          </a:solidFill>
                          <a:effectLst/>
                        </a:rPr>
                        <a:t>nelle</a:t>
                      </a:r>
                      <a:r>
                        <a:rPr lang="en-US" sz="1600" b="1">
                          <a:solidFill>
                            <a:schemeClr val="bg1"/>
                          </a:solidFill>
                          <a:effectLst/>
                        </a:rPr>
                        <a:t> </a:t>
                      </a:r>
                      <a:r>
                        <a:rPr lang="en-US" sz="1600" b="1" err="1">
                          <a:solidFill>
                            <a:schemeClr val="bg1"/>
                          </a:solidFill>
                          <a:effectLst/>
                        </a:rPr>
                        <a:t>comunicazioni</a:t>
                      </a:r>
                      <a:endParaRPr lang="en-US" sz="1600" b="1">
                        <a:solidFill>
                          <a:schemeClr val="bg1"/>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7030A0"/>
                    </a:solidFill>
                  </a:tcPr>
                </a:tc>
                <a:tc>
                  <a:txBody>
                    <a:bodyPr/>
                    <a:lstStyle/>
                    <a:p>
                      <a:pPr marL="5080" marR="5080">
                        <a:spcAft>
                          <a:spcPts val="900"/>
                        </a:spcAft>
                        <a:buNone/>
                      </a:pPr>
                      <a:r>
                        <a:rPr lang="en-US" sz="1400" b="1" dirty="0" err="1">
                          <a:solidFill>
                            <a:srgbClr val="002060"/>
                          </a:solidFill>
                          <a:effectLst/>
                        </a:rPr>
                        <a:t>Riservatezza</a:t>
                      </a:r>
                      <a:r>
                        <a:rPr lang="en-US" sz="1400" b="1" dirty="0">
                          <a:solidFill>
                            <a:srgbClr val="002060"/>
                          </a:solidFill>
                          <a:effectLst/>
                        </a:rPr>
                        <a:t> delle </a:t>
                      </a:r>
                      <a:r>
                        <a:rPr lang="en-US" sz="1400" b="1" dirty="0" err="1">
                          <a:solidFill>
                            <a:srgbClr val="002060"/>
                          </a:solidFill>
                          <a:effectLst/>
                        </a:rPr>
                        <a:t>comunicazioni</a:t>
                      </a:r>
                      <a:r>
                        <a:rPr lang="en-US" sz="1400" b="1" dirty="0">
                          <a:solidFill>
                            <a:srgbClr val="002060"/>
                          </a:solidFill>
                          <a:effectLst/>
                        </a:rPr>
                        <a:t> </a:t>
                      </a:r>
                      <a:r>
                        <a:rPr lang="en-US" sz="1400" b="1" dirty="0" err="1">
                          <a:solidFill>
                            <a:srgbClr val="002060"/>
                          </a:solidFill>
                          <a:effectLst/>
                        </a:rPr>
                        <a:t>elettroniche</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400" b="1">
                          <a:solidFill>
                            <a:srgbClr val="002060"/>
                          </a:solidFill>
                          <a:effectLst/>
                        </a:rPr>
                        <a:t>Specialità rispetto al GDPR (lex specialis)</a:t>
                      </a:r>
                      <a:endParaRPr lang="en-US" sz="1400" b="1">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3677904779"/>
                  </a:ext>
                </a:extLst>
              </a:tr>
              <a:tr h="466663">
                <a:tc>
                  <a:txBody>
                    <a:bodyPr/>
                    <a:lstStyle/>
                    <a:p>
                      <a:pPr marL="5080" marR="5080">
                        <a:spcAft>
                          <a:spcPts val="900"/>
                        </a:spcAft>
                        <a:buNone/>
                      </a:pPr>
                      <a:r>
                        <a:rPr lang="en-US" sz="1400" b="1" dirty="0">
                          <a:effectLst/>
                        </a:rPr>
                        <a:t>Law Enforcement Directive – Dir. (UE) 2016/680</a:t>
                      </a:r>
                      <a:endParaRPr lang="en-US" sz="1400" b="1" dirty="0">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600" b="1" dirty="0">
                          <a:solidFill>
                            <a:schemeClr val="bg1"/>
                          </a:solidFill>
                          <a:effectLst/>
                        </a:rPr>
                        <a:t>Dati </a:t>
                      </a:r>
                      <a:r>
                        <a:rPr lang="en-US" sz="1600" b="1" dirty="0" err="1">
                          <a:solidFill>
                            <a:schemeClr val="bg1"/>
                          </a:solidFill>
                          <a:effectLst/>
                        </a:rPr>
                        <a:t>personali</a:t>
                      </a:r>
                      <a:endParaRPr lang="en-US" sz="1600" b="1" dirty="0">
                        <a:solidFill>
                          <a:schemeClr val="bg1"/>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7030A0"/>
                    </a:solidFill>
                  </a:tcPr>
                </a:tc>
                <a:tc>
                  <a:txBody>
                    <a:bodyPr/>
                    <a:lstStyle/>
                    <a:p>
                      <a:pPr marL="5080" marR="5080">
                        <a:spcAft>
                          <a:spcPts val="900"/>
                        </a:spcAft>
                        <a:buNone/>
                      </a:pPr>
                      <a:r>
                        <a:rPr lang="en-US" sz="1400" b="1" dirty="0" err="1">
                          <a:solidFill>
                            <a:srgbClr val="002060"/>
                          </a:solidFill>
                          <a:effectLst/>
                        </a:rPr>
                        <a:t>Trattamento</a:t>
                      </a:r>
                      <a:r>
                        <a:rPr lang="en-US" sz="1400" b="1" dirty="0">
                          <a:solidFill>
                            <a:srgbClr val="002060"/>
                          </a:solidFill>
                          <a:effectLst/>
                        </a:rPr>
                        <a:t> da </a:t>
                      </a:r>
                      <a:r>
                        <a:rPr lang="en-US" sz="1400" b="1" dirty="0" err="1">
                          <a:solidFill>
                            <a:srgbClr val="002060"/>
                          </a:solidFill>
                          <a:effectLst/>
                        </a:rPr>
                        <a:t>parte</a:t>
                      </a:r>
                      <a:r>
                        <a:rPr lang="en-US" sz="1400" b="1" dirty="0">
                          <a:solidFill>
                            <a:srgbClr val="002060"/>
                          </a:solidFill>
                          <a:effectLst/>
                        </a:rPr>
                        <a:t> delle </a:t>
                      </a:r>
                      <a:r>
                        <a:rPr lang="en-US" sz="1400" b="1" dirty="0" err="1">
                          <a:solidFill>
                            <a:srgbClr val="002060"/>
                          </a:solidFill>
                          <a:effectLst/>
                        </a:rPr>
                        <a:t>autorità</a:t>
                      </a:r>
                      <a:r>
                        <a:rPr lang="en-US" sz="1400" b="1" dirty="0">
                          <a:solidFill>
                            <a:srgbClr val="002060"/>
                          </a:solidFill>
                          <a:effectLst/>
                        </a:rPr>
                        <a:t> di </a:t>
                      </a:r>
                      <a:r>
                        <a:rPr lang="en-US" sz="1400" b="1" dirty="0" err="1">
                          <a:solidFill>
                            <a:srgbClr val="002060"/>
                          </a:solidFill>
                          <a:effectLst/>
                        </a:rPr>
                        <a:t>polizia</a:t>
                      </a:r>
                      <a:r>
                        <a:rPr lang="en-US" sz="1400" b="1" dirty="0">
                          <a:solidFill>
                            <a:srgbClr val="002060"/>
                          </a:solidFill>
                          <a:effectLst/>
                        </a:rPr>
                        <a:t>/</a:t>
                      </a:r>
                      <a:r>
                        <a:rPr lang="en-US" sz="1400" b="1" dirty="0" err="1">
                          <a:solidFill>
                            <a:srgbClr val="002060"/>
                          </a:solidFill>
                          <a:effectLst/>
                        </a:rPr>
                        <a:t>giustizia</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400" b="1">
                          <a:solidFill>
                            <a:srgbClr val="002060"/>
                          </a:solidFill>
                          <a:effectLst/>
                        </a:rPr>
                        <a:t>Data governance pubblica coercitiva</a:t>
                      </a:r>
                      <a:endParaRPr lang="en-US" sz="1400" b="1">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2128373169"/>
                  </a:ext>
                </a:extLst>
              </a:tr>
              <a:tr h="466663">
                <a:tc>
                  <a:txBody>
                    <a:bodyPr/>
                    <a:lstStyle/>
                    <a:p>
                      <a:pPr marL="5080" marR="5080">
                        <a:spcAft>
                          <a:spcPts val="900"/>
                        </a:spcAft>
                        <a:buNone/>
                      </a:pPr>
                      <a:r>
                        <a:rPr lang="en-US" sz="1400" b="1" dirty="0">
                          <a:effectLst/>
                        </a:rPr>
                        <a:t>Free Flow of Non-Personal Data – Reg. (UE) 2018/1807</a:t>
                      </a:r>
                      <a:endParaRPr lang="en-US" sz="1400" b="1" dirty="0">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400" b="1" dirty="0">
                          <a:solidFill>
                            <a:schemeClr val="bg1"/>
                          </a:solidFill>
                          <a:effectLst/>
                        </a:rPr>
                        <a:t>Dati non </a:t>
                      </a:r>
                      <a:r>
                        <a:rPr lang="en-US" sz="1400" b="1" dirty="0" err="1">
                          <a:solidFill>
                            <a:schemeClr val="bg1"/>
                          </a:solidFill>
                          <a:effectLst/>
                        </a:rPr>
                        <a:t>personali</a:t>
                      </a:r>
                      <a:endParaRPr lang="en-US" sz="1400" b="1" dirty="0">
                        <a:solidFill>
                          <a:schemeClr val="bg1"/>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2060"/>
                    </a:solidFill>
                  </a:tcPr>
                </a:tc>
                <a:tc>
                  <a:txBody>
                    <a:bodyPr/>
                    <a:lstStyle/>
                    <a:p>
                      <a:pPr marL="5080" marR="5080">
                        <a:spcAft>
                          <a:spcPts val="900"/>
                        </a:spcAft>
                        <a:buNone/>
                      </a:pPr>
                      <a:r>
                        <a:rPr lang="en-US" sz="1400" b="1" dirty="0">
                          <a:solidFill>
                            <a:srgbClr val="002060"/>
                          </a:solidFill>
                          <a:effectLst/>
                        </a:rPr>
                        <a:t>Libera </a:t>
                      </a:r>
                      <a:r>
                        <a:rPr lang="en-US" sz="1400" b="1" dirty="0" err="1">
                          <a:solidFill>
                            <a:srgbClr val="002060"/>
                          </a:solidFill>
                          <a:effectLst/>
                        </a:rPr>
                        <a:t>circolazione</a:t>
                      </a:r>
                      <a:r>
                        <a:rPr lang="en-US" sz="1400" b="1" dirty="0">
                          <a:solidFill>
                            <a:srgbClr val="002060"/>
                          </a:solidFill>
                          <a:effectLst/>
                        </a:rPr>
                        <a:t> </a:t>
                      </a:r>
                      <a:r>
                        <a:rPr lang="en-US" sz="1400" b="1" dirty="0" err="1">
                          <a:solidFill>
                            <a:srgbClr val="002060"/>
                          </a:solidFill>
                          <a:effectLst/>
                        </a:rPr>
                        <a:t>dei</a:t>
                      </a:r>
                      <a:r>
                        <a:rPr lang="en-US" sz="1400" b="1" dirty="0">
                          <a:solidFill>
                            <a:srgbClr val="002060"/>
                          </a:solidFill>
                          <a:effectLst/>
                        </a:rPr>
                        <a:t> </a:t>
                      </a:r>
                      <a:r>
                        <a:rPr lang="en-US" sz="1400" b="1" dirty="0" err="1">
                          <a:solidFill>
                            <a:srgbClr val="002060"/>
                          </a:solidFill>
                          <a:effectLst/>
                        </a:rPr>
                        <a:t>dati</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400" b="1" dirty="0">
                          <a:solidFill>
                            <a:srgbClr val="002060"/>
                          </a:solidFill>
                          <a:effectLst/>
                        </a:rPr>
                        <a:t>Mercato </a:t>
                      </a:r>
                      <a:r>
                        <a:rPr lang="en-US" sz="1400" b="1" dirty="0" err="1">
                          <a:solidFill>
                            <a:srgbClr val="002060"/>
                          </a:solidFill>
                          <a:effectLst/>
                        </a:rPr>
                        <a:t>unico</a:t>
                      </a:r>
                      <a:r>
                        <a:rPr lang="en-US" sz="1400" b="1" dirty="0">
                          <a:solidFill>
                            <a:srgbClr val="002060"/>
                          </a:solidFill>
                          <a:effectLst/>
                        </a:rPr>
                        <a:t> </a:t>
                      </a:r>
                      <a:r>
                        <a:rPr lang="en-US" sz="1400" b="1" dirty="0" err="1">
                          <a:solidFill>
                            <a:srgbClr val="002060"/>
                          </a:solidFill>
                          <a:effectLst/>
                        </a:rPr>
                        <a:t>dei</a:t>
                      </a:r>
                      <a:r>
                        <a:rPr lang="en-US" sz="1400" b="1" dirty="0">
                          <a:solidFill>
                            <a:srgbClr val="002060"/>
                          </a:solidFill>
                          <a:effectLst/>
                        </a:rPr>
                        <a:t> </a:t>
                      </a:r>
                      <a:r>
                        <a:rPr lang="en-US" sz="1400" b="1" dirty="0" err="1">
                          <a:solidFill>
                            <a:srgbClr val="002060"/>
                          </a:solidFill>
                          <a:effectLst/>
                        </a:rPr>
                        <a:t>dati</a:t>
                      </a:r>
                      <a:r>
                        <a:rPr lang="en-US" sz="1400" b="1" dirty="0">
                          <a:solidFill>
                            <a:srgbClr val="002060"/>
                          </a:solidFill>
                          <a:effectLst/>
                        </a:rPr>
                        <a:t> </a:t>
                      </a:r>
                      <a:r>
                        <a:rPr lang="en-US" sz="1400" b="1" dirty="0" err="1">
                          <a:solidFill>
                            <a:srgbClr val="002060"/>
                          </a:solidFill>
                          <a:effectLst/>
                        </a:rPr>
                        <a:t>industriali</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199393959"/>
                  </a:ext>
                </a:extLst>
              </a:tr>
              <a:tr h="466663">
                <a:tc>
                  <a:txBody>
                    <a:bodyPr/>
                    <a:lstStyle/>
                    <a:p>
                      <a:pPr marL="5080" marR="5080">
                        <a:spcAft>
                          <a:spcPts val="900"/>
                        </a:spcAft>
                        <a:buNone/>
                      </a:pPr>
                      <a:r>
                        <a:rPr lang="en-US" sz="1400" b="1" dirty="0">
                          <a:effectLst/>
                        </a:rPr>
                        <a:t>Open Data Directive – Dir. (UE) 2019/1024</a:t>
                      </a:r>
                      <a:endParaRPr lang="en-US" sz="1400" b="1" dirty="0">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400" b="1" dirty="0">
                          <a:solidFill>
                            <a:schemeClr val="bg1"/>
                          </a:solidFill>
                          <a:effectLst/>
                        </a:rPr>
                        <a:t>Dati non </a:t>
                      </a:r>
                      <a:r>
                        <a:rPr lang="en-US" sz="1400" b="1" dirty="0" err="1">
                          <a:solidFill>
                            <a:schemeClr val="bg1"/>
                          </a:solidFill>
                          <a:effectLst/>
                        </a:rPr>
                        <a:t>personali</a:t>
                      </a:r>
                      <a:r>
                        <a:rPr lang="en-US" sz="1400" b="1" dirty="0">
                          <a:solidFill>
                            <a:schemeClr val="bg1"/>
                          </a:solidFill>
                          <a:effectLst/>
                        </a:rPr>
                        <a:t> </a:t>
                      </a:r>
                      <a:r>
                        <a:rPr lang="en-US" sz="1400" b="1" dirty="0" err="1">
                          <a:solidFill>
                            <a:schemeClr val="bg1"/>
                          </a:solidFill>
                          <a:effectLst/>
                        </a:rPr>
                        <a:t>pubblici</a:t>
                      </a:r>
                      <a:endParaRPr lang="en-US" sz="1400" b="1" dirty="0">
                        <a:solidFill>
                          <a:schemeClr val="bg1"/>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2060"/>
                    </a:solidFill>
                  </a:tcPr>
                </a:tc>
                <a:tc>
                  <a:txBody>
                    <a:bodyPr/>
                    <a:lstStyle/>
                    <a:p>
                      <a:pPr marL="5080" marR="5080">
                        <a:spcAft>
                          <a:spcPts val="900"/>
                        </a:spcAft>
                        <a:buNone/>
                      </a:pPr>
                      <a:r>
                        <a:rPr lang="en-US" sz="1400" b="1" dirty="0" err="1">
                          <a:solidFill>
                            <a:srgbClr val="002060"/>
                          </a:solidFill>
                          <a:effectLst/>
                        </a:rPr>
                        <a:t>Riuso</a:t>
                      </a:r>
                      <a:r>
                        <a:rPr lang="en-US" sz="1400" b="1" dirty="0">
                          <a:solidFill>
                            <a:srgbClr val="002060"/>
                          </a:solidFill>
                          <a:effectLst/>
                        </a:rPr>
                        <a:t> </a:t>
                      </a:r>
                      <a:r>
                        <a:rPr lang="en-US" sz="1400" b="1" dirty="0" err="1">
                          <a:solidFill>
                            <a:srgbClr val="002060"/>
                          </a:solidFill>
                          <a:effectLst/>
                        </a:rPr>
                        <a:t>dei</a:t>
                      </a:r>
                      <a:r>
                        <a:rPr lang="en-US" sz="1400" b="1" dirty="0">
                          <a:solidFill>
                            <a:srgbClr val="002060"/>
                          </a:solidFill>
                          <a:effectLst/>
                        </a:rPr>
                        <a:t> </a:t>
                      </a:r>
                      <a:r>
                        <a:rPr lang="en-US" sz="1400" b="1" dirty="0" err="1">
                          <a:solidFill>
                            <a:srgbClr val="002060"/>
                          </a:solidFill>
                          <a:effectLst/>
                        </a:rPr>
                        <a:t>dati</a:t>
                      </a:r>
                      <a:r>
                        <a:rPr lang="en-US" sz="1400" b="1" dirty="0">
                          <a:solidFill>
                            <a:srgbClr val="002060"/>
                          </a:solidFill>
                          <a:effectLst/>
                        </a:rPr>
                        <a:t> della PA</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400" b="1" dirty="0">
                          <a:solidFill>
                            <a:srgbClr val="002060"/>
                          </a:solidFill>
                          <a:effectLst/>
                        </a:rPr>
                        <a:t>Apertura e </a:t>
                      </a:r>
                      <a:r>
                        <a:rPr lang="en-US" sz="1400" b="1" dirty="0" err="1">
                          <a:solidFill>
                            <a:srgbClr val="002060"/>
                          </a:solidFill>
                          <a:effectLst/>
                        </a:rPr>
                        <a:t>valorizzazione</a:t>
                      </a:r>
                      <a:r>
                        <a:rPr lang="en-US" sz="1400" b="1" dirty="0">
                          <a:solidFill>
                            <a:srgbClr val="002060"/>
                          </a:solidFill>
                          <a:effectLst/>
                        </a:rPr>
                        <a:t> </a:t>
                      </a:r>
                      <a:r>
                        <a:rPr lang="en-US" sz="1400" b="1" dirty="0" err="1">
                          <a:solidFill>
                            <a:srgbClr val="002060"/>
                          </a:solidFill>
                          <a:effectLst/>
                        </a:rPr>
                        <a:t>dei</a:t>
                      </a:r>
                      <a:r>
                        <a:rPr lang="en-US" sz="1400" b="1" dirty="0">
                          <a:solidFill>
                            <a:srgbClr val="002060"/>
                          </a:solidFill>
                          <a:effectLst/>
                        </a:rPr>
                        <a:t> </a:t>
                      </a:r>
                      <a:r>
                        <a:rPr lang="en-US" sz="1400" b="1" dirty="0" err="1">
                          <a:solidFill>
                            <a:srgbClr val="002060"/>
                          </a:solidFill>
                          <a:effectLst/>
                        </a:rPr>
                        <a:t>dati</a:t>
                      </a:r>
                      <a:r>
                        <a:rPr lang="en-US" sz="1400" b="1" dirty="0">
                          <a:solidFill>
                            <a:srgbClr val="002060"/>
                          </a:solidFill>
                          <a:effectLst/>
                        </a:rPr>
                        <a:t> </a:t>
                      </a:r>
                      <a:r>
                        <a:rPr lang="en-US" sz="1400" b="1" dirty="0" err="1">
                          <a:solidFill>
                            <a:srgbClr val="002060"/>
                          </a:solidFill>
                          <a:effectLst/>
                        </a:rPr>
                        <a:t>pubblici</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368509297"/>
                  </a:ext>
                </a:extLst>
              </a:tr>
              <a:tr h="719414">
                <a:tc>
                  <a:txBody>
                    <a:bodyPr/>
                    <a:lstStyle/>
                    <a:p>
                      <a:pPr marL="5080" marR="5080">
                        <a:spcAft>
                          <a:spcPts val="900"/>
                        </a:spcAft>
                        <a:buNone/>
                      </a:pPr>
                      <a:r>
                        <a:rPr lang="en-US" sz="1400" b="1" dirty="0">
                          <a:effectLst/>
                        </a:rPr>
                        <a:t>Data Governance Act – Reg. (UE) 2022/868</a:t>
                      </a:r>
                      <a:endParaRPr lang="en-US" sz="1400" b="1" dirty="0">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600" b="1" dirty="0">
                          <a:solidFill>
                            <a:schemeClr val="bg1"/>
                          </a:solidFill>
                          <a:effectLst/>
                        </a:rPr>
                        <a:t>Dati </a:t>
                      </a:r>
                      <a:r>
                        <a:rPr lang="en-US" sz="1600" b="1" dirty="0" err="1">
                          <a:solidFill>
                            <a:schemeClr val="bg1"/>
                          </a:solidFill>
                          <a:effectLst/>
                        </a:rPr>
                        <a:t>prevalentemente</a:t>
                      </a:r>
                      <a:r>
                        <a:rPr lang="en-US" sz="1600" b="1" dirty="0">
                          <a:solidFill>
                            <a:schemeClr val="bg1"/>
                          </a:solidFill>
                          <a:effectLst/>
                        </a:rPr>
                        <a:t> non </a:t>
                      </a:r>
                      <a:r>
                        <a:rPr lang="en-US" sz="1600" b="1" dirty="0" err="1">
                          <a:solidFill>
                            <a:schemeClr val="bg1"/>
                          </a:solidFill>
                          <a:effectLst/>
                        </a:rPr>
                        <a:t>personali</a:t>
                      </a:r>
                      <a:r>
                        <a:rPr lang="en-US" sz="1600" b="1" dirty="0">
                          <a:solidFill>
                            <a:schemeClr val="bg1"/>
                          </a:solidFill>
                          <a:effectLst/>
                        </a:rPr>
                        <a:t> (</a:t>
                      </a:r>
                      <a:r>
                        <a:rPr lang="en-US" sz="1600" b="1" dirty="0" err="1">
                          <a:solidFill>
                            <a:schemeClr val="bg1"/>
                          </a:solidFill>
                          <a:effectLst/>
                        </a:rPr>
                        <a:t>anche</a:t>
                      </a:r>
                      <a:r>
                        <a:rPr lang="en-US" sz="1600" b="1" dirty="0">
                          <a:solidFill>
                            <a:schemeClr val="bg1"/>
                          </a:solidFill>
                          <a:effectLst/>
                        </a:rPr>
                        <a:t> </a:t>
                      </a:r>
                      <a:r>
                        <a:rPr lang="en-US" sz="1600" b="1" dirty="0" err="1">
                          <a:solidFill>
                            <a:schemeClr val="bg1"/>
                          </a:solidFill>
                          <a:effectLst/>
                        </a:rPr>
                        <a:t>misti</a:t>
                      </a:r>
                      <a:r>
                        <a:rPr lang="en-US" sz="1600" b="1" dirty="0">
                          <a:solidFill>
                            <a:schemeClr val="bg1"/>
                          </a:solidFill>
                          <a:effectLst/>
                        </a:rPr>
                        <a:t>)</a:t>
                      </a:r>
                      <a:endParaRPr lang="en-US" sz="1600" b="1" dirty="0">
                        <a:solidFill>
                          <a:schemeClr val="bg1"/>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blipFill>
                      <a:blip r:embed="rId2"/>
                      <a:tile tx="0" ty="0" sx="100000" sy="100000" flip="none" algn="tl"/>
                    </a:blipFill>
                  </a:tcPr>
                </a:tc>
                <a:tc>
                  <a:txBody>
                    <a:bodyPr/>
                    <a:lstStyle/>
                    <a:p>
                      <a:pPr marL="5080" marR="5080">
                        <a:spcAft>
                          <a:spcPts val="900"/>
                        </a:spcAft>
                        <a:buNone/>
                      </a:pPr>
                      <a:r>
                        <a:rPr lang="en-US" sz="1400" b="1" dirty="0">
                          <a:solidFill>
                            <a:srgbClr val="002060"/>
                          </a:solidFill>
                          <a:effectLst/>
                        </a:rPr>
                        <a:t>Fiducia, </a:t>
                      </a:r>
                      <a:r>
                        <a:rPr lang="en-US" sz="1400" b="1" dirty="0" err="1">
                          <a:solidFill>
                            <a:srgbClr val="002060"/>
                          </a:solidFill>
                          <a:effectLst/>
                        </a:rPr>
                        <a:t>intermediazione</a:t>
                      </a:r>
                      <a:r>
                        <a:rPr lang="en-US" sz="1400" b="1" dirty="0">
                          <a:solidFill>
                            <a:srgbClr val="002060"/>
                          </a:solidFill>
                          <a:effectLst/>
                        </a:rPr>
                        <a:t> e </a:t>
                      </a:r>
                      <a:r>
                        <a:rPr lang="en-US" sz="1400" b="1" dirty="0" err="1">
                          <a:solidFill>
                            <a:srgbClr val="002060"/>
                          </a:solidFill>
                          <a:effectLst/>
                        </a:rPr>
                        <a:t>condivisione</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400" b="1" dirty="0">
                          <a:solidFill>
                            <a:srgbClr val="002060"/>
                          </a:solidFill>
                          <a:effectLst/>
                        </a:rPr>
                        <a:t>Architettura </a:t>
                      </a:r>
                      <a:r>
                        <a:rPr lang="en-US" sz="1400" b="1" dirty="0" err="1">
                          <a:solidFill>
                            <a:srgbClr val="002060"/>
                          </a:solidFill>
                          <a:effectLst/>
                        </a:rPr>
                        <a:t>istituzionale</a:t>
                      </a:r>
                      <a:r>
                        <a:rPr lang="en-US" sz="1400" b="1" dirty="0">
                          <a:solidFill>
                            <a:srgbClr val="002060"/>
                          </a:solidFill>
                          <a:effectLst/>
                        </a:rPr>
                        <a:t> della </a:t>
                      </a:r>
                      <a:r>
                        <a:rPr lang="en-US" sz="1400" b="1" dirty="0" err="1">
                          <a:solidFill>
                            <a:srgbClr val="002060"/>
                          </a:solidFill>
                          <a:effectLst/>
                        </a:rPr>
                        <a:t>condivisione</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1733768442"/>
                  </a:ext>
                </a:extLst>
              </a:tr>
              <a:tr h="466663">
                <a:tc>
                  <a:txBody>
                    <a:bodyPr/>
                    <a:lstStyle/>
                    <a:p>
                      <a:pPr marL="5080" marR="5080">
                        <a:spcAft>
                          <a:spcPts val="900"/>
                        </a:spcAft>
                        <a:buNone/>
                      </a:pPr>
                      <a:r>
                        <a:rPr lang="en-US" sz="1400" b="1" dirty="0">
                          <a:effectLst/>
                        </a:rPr>
                        <a:t>Data Act – Reg. (UE) 2023/2854</a:t>
                      </a:r>
                      <a:endParaRPr lang="en-US" sz="1400" b="1" dirty="0">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400" b="1" dirty="0">
                          <a:solidFill>
                            <a:srgbClr val="002060"/>
                          </a:solidFill>
                          <a:effectLst/>
                        </a:rPr>
                        <a:t>Dati non </a:t>
                      </a:r>
                      <a:r>
                        <a:rPr lang="en-US" sz="1400" b="1" dirty="0" err="1">
                          <a:solidFill>
                            <a:srgbClr val="002060"/>
                          </a:solidFill>
                          <a:effectLst/>
                        </a:rPr>
                        <a:t>personali</a:t>
                      </a:r>
                      <a:r>
                        <a:rPr lang="en-US" sz="1400" b="1" dirty="0">
                          <a:solidFill>
                            <a:srgbClr val="002060"/>
                          </a:solidFill>
                          <a:effectLst/>
                        </a:rPr>
                        <a:t> e </a:t>
                      </a:r>
                      <a:r>
                        <a:rPr lang="en-US" sz="1400" b="1" dirty="0" err="1">
                          <a:solidFill>
                            <a:srgbClr val="002060"/>
                          </a:solidFill>
                          <a:effectLst/>
                        </a:rPr>
                        <a:t>misti</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accent2">
                        <a:lumMod val="20000"/>
                        <a:lumOff val="80000"/>
                      </a:schemeClr>
                    </a:solidFill>
                  </a:tcPr>
                </a:tc>
                <a:tc>
                  <a:txBody>
                    <a:bodyPr/>
                    <a:lstStyle/>
                    <a:p>
                      <a:pPr marL="5080" marR="5080">
                        <a:spcAft>
                          <a:spcPts val="900"/>
                        </a:spcAft>
                        <a:buNone/>
                      </a:pPr>
                      <a:r>
                        <a:rPr lang="en-US" sz="1400" b="1">
                          <a:solidFill>
                            <a:srgbClr val="002060"/>
                          </a:solidFill>
                          <a:effectLst/>
                        </a:rPr>
                        <a:t>Accesso, </a:t>
                      </a:r>
                      <a:r>
                        <a:rPr lang="en-US" sz="1400" b="1" err="1">
                          <a:solidFill>
                            <a:srgbClr val="002060"/>
                          </a:solidFill>
                          <a:effectLst/>
                        </a:rPr>
                        <a:t>utilizzo</a:t>
                      </a:r>
                      <a:r>
                        <a:rPr lang="en-US" sz="1400" b="1">
                          <a:solidFill>
                            <a:srgbClr val="002060"/>
                          </a:solidFill>
                          <a:effectLst/>
                        </a:rPr>
                        <a:t> e </a:t>
                      </a:r>
                      <a:r>
                        <a:rPr lang="en-US" sz="1400" b="1" err="1">
                          <a:solidFill>
                            <a:srgbClr val="002060"/>
                          </a:solidFill>
                          <a:effectLst/>
                        </a:rPr>
                        <a:t>redistribuzione</a:t>
                      </a:r>
                      <a:r>
                        <a:rPr lang="en-US" sz="1400" b="1">
                          <a:solidFill>
                            <a:srgbClr val="002060"/>
                          </a:solidFill>
                          <a:effectLst/>
                        </a:rPr>
                        <a:t> </a:t>
                      </a:r>
                      <a:r>
                        <a:rPr lang="en-US" sz="1400" b="1" err="1">
                          <a:solidFill>
                            <a:srgbClr val="002060"/>
                          </a:solidFill>
                          <a:effectLst/>
                        </a:rPr>
                        <a:t>dei</a:t>
                      </a:r>
                      <a:r>
                        <a:rPr lang="en-US" sz="1400" b="1">
                          <a:solidFill>
                            <a:srgbClr val="002060"/>
                          </a:solidFill>
                          <a:effectLst/>
                        </a:rPr>
                        <a:t> </a:t>
                      </a:r>
                      <a:r>
                        <a:rPr lang="en-US" sz="1400" b="1" err="1">
                          <a:solidFill>
                            <a:srgbClr val="002060"/>
                          </a:solidFill>
                          <a:effectLst/>
                        </a:rPr>
                        <a:t>dati</a:t>
                      </a:r>
                      <a:endParaRPr lang="en-US" sz="1400" b="1">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400" b="1" dirty="0">
                          <a:solidFill>
                            <a:srgbClr val="002060"/>
                          </a:solidFill>
                          <a:effectLst/>
                        </a:rPr>
                        <a:t>Cuore </a:t>
                      </a:r>
                      <a:r>
                        <a:rPr lang="en-US" sz="1400" b="1" dirty="0" err="1">
                          <a:solidFill>
                            <a:srgbClr val="002060"/>
                          </a:solidFill>
                          <a:effectLst/>
                        </a:rPr>
                        <a:t>dell’economia</a:t>
                      </a:r>
                      <a:r>
                        <a:rPr lang="en-US" sz="1400" b="1" dirty="0">
                          <a:solidFill>
                            <a:srgbClr val="002060"/>
                          </a:solidFill>
                          <a:effectLst/>
                        </a:rPr>
                        <a:t> </a:t>
                      </a:r>
                      <a:r>
                        <a:rPr lang="en-US" sz="1400" b="1" dirty="0" err="1">
                          <a:solidFill>
                            <a:srgbClr val="002060"/>
                          </a:solidFill>
                          <a:effectLst/>
                        </a:rPr>
                        <a:t>dei</a:t>
                      </a:r>
                      <a:r>
                        <a:rPr lang="en-US" sz="1400" b="1" dirty="0">
                          <a:solidFill>
                            <a:srgbClr val="002060"/>
                          </a:solidFill>
                          <a:effectLst/>
                        </a:rPr>
                        <a:t> </a:t>
                      </a:r>
                      <a:r>
                        <a:rPr lang="en-US" sz="1400" b="1" dirty="0" err="1">
                          <a:solidFill>
                            <a:srgbClr val="002060"/>
                          </a:solidFill>
                          <a:effectLst/>
                        </a:rPr>
                        <a:t>dati</a:t>
                      </a:r>
                      <a:r>
                        <a:rPr lang="en-US" sz="1400" b="1" dirty="0">
                          <a:solidFill>
                            <a:srgbClr val="002060"/>
                          </a:solidFill>
                          <a:effectLst/>
                        </a:rPr>
                        <a:t> (B2B, B2G, B2C)</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2019999033"/>
                  </a:ext>
                </a:extLst>
              </a:tr>
              <a:tr h="484783">
                <a:tc>
                  <a:txBody>
                    <a:bodyPr/>
                    <a:lstStyle/>
                    <a:p>
                      <a:pPr marL="5080" marR="5080">
                        <a:spcAft>
                          <a:spcPts val="900"/>
                        </a:spcAft>
                        <a:buNone/>
                      </a:pPr>
                      <a:r>
                        <a:rPr lang="en-US" sz="1400" b="1" dirty="0">
                          <a:effectLst/>
                        </a:rPr>
                        <a:t>Digital Markets Act – Reg. (UE) 2022/1925</a:t>
                      </a:r>
                      <a:endParaRPr lang="en-US" sz="1400" b="1" dirty="0">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600" b="1" dirty="0">
                          <a:solidFill>
                            <a:schemeClr val="bg1"/>
                          </a:solidFill>
                          <a:effectLst/>
                        </a:rPr>
                        <a:t>Dati </a:t>
                      </a:r>
                      <a:r>
                        <a:rPr lang="en-US" sz="1600" b="1" dirty="0" err="1">
                          <a:solidFill>
                            <a:schemeClr val="bg1"/>
                          </a:solidFill>
                          <a:effectLst/>
                        </a:rPr>
                        <a:t>prevalentemente</a:t>
                      </a:r>
                      <a:r>
                        <a:rPr lang="en-US" sz="1600" b="1" dirty="0">
                          <a:solidFill>
                            <a:schemeClr val="bg1"/>
                          </a:solidFill>
                          <a:effectLst/>
                        </a:rPr>
                        <a:t> non </a:t>
                      </a:r>
                      <a:r>
                        <a:rPr lang="en-US" sz="1600" b="1" dirty="0" err="1">
                          <a:solidFill>
                            <a:schemeClr val="bg1"/>
                          </a:solidFill>
                          <a:effectLst/>
                        </a:rPr>
                        <a:t>personali</a:t>
                      </a:r>
                      <a:endParaRPr lang="en-US" sz="1600" b="1" dirty="0">
                        <a:solidFill>
                          <a:schemeClr val="bg1"/>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blipFill>
                      <a:blip r:embed="rId2"/>
                      <a:tile tx="0" ty="0" sx="100000" sy="100000" flip="none" algn="tl"/>
                    </a:blipFill>
                  </a:tcPr>
                </a:tc>
                <a:tc>
                  <a:txBody>
                    <a:bodyPr/>
                    <a:lstStyle/>
                    <a:p>
                      <a:pPr marL="5080" marR="5080">
                        <a:spcAft>
                          <a:spcPts val="900"/>
                        </a:spcAft>
                        <a:buNone/>
                      </a:pPr>
                      <a:r>
                        <a:rPr lang="en-US" sz="1400" b="1" dirty="0" err="1">
                          <a:solidFill>
                            <a:srgbClr val="002060"/>
                          </a:solidFill>
                          <a:effectLst/>
                        </a:rPr>
                        <a:t>Concorrenza</a:t>
                      </a:r>
                      <a:r>
                        <a:rPr lang="en-US" sz="1400" b="1" dirty="0">
                          <a:solidFill>
                            <a:srgbClr val="002060"/>
                          </a:solidFill>
                          <a:effectLst/>
                        </a:rPr>
                        <a:t> e </a:t>
                      </a:r>
                      <a:r>
                        <a:rPr lang="en-US" sz="1400" b="1" dirty="0" err="1">
                          <a:solidFill>
                            <a:srgbClr val="002060"/>
                          </a:solidFill>
                          <a:effectLst/>
                        </a:rPr>
                        <a:t>limiti</a:t>
                      </a:r>
                      <a:r>
                        <a:rPr lang="en-US" sz="1400" b="1" dirty="0">
                          <a:solidFill>
                            <a:srgbClr val="002060"/>
                          </a:solidFill>
                          <a:effectLst/>
                        </a:rPr>
                        <a:t> ai gatekeeper</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400" b="1" dirty="0">
                          <a:solidFill>
                            <a:srgbClr val="002060"/>
                          </a:solidFill>
                          <a:effectLst/>
                        </a:rPr>
                        <a:t>Antitrust </a:t>
                      </a:r>
                      <a:r>
                        <a:rPr lang="en-US" sz="1400" b="1" dirty="0" err="1">
                          <a:solidFill>
                            <a:srgbClr val="002060"/>
                          </a:solidFill>
                          <a:effectLst/>
                        </a:rPr>
                        <a:t>strutturale</a:t>
                      </a:r>
                      <a:r>
                        <a:rPr lang="en-US" sz="1400" b="1" dirty="0">
                          <a:solidFill>
                            <a:srgbClr val="002060"/>
                          </a:solidFill>
                          <a:effectLst/>
                        </a:rPr>
                        <a:t> </a:t>
                      </a:r>
                      <a:r>
                        <a:rPr lang="en-US" sz="1400" b="1" dirty="0" err="1">
                          <a:solidFill>
                            <a:srgbClr val="002060"/>
                          </a:solidFill>
                          <a:effectLst/>
                        </a:rPr>
                        <a:t>basato</a:t>
                      </a:r>
                      <a:r>
                        <a:rPr lang="en-US" sz="1400" b="1" dirty="0">
                          <a:solidFill>
                            <a:srgbClr val="002060"/>
                          </a:solidFill>
                          <a:effectLst/>
                        </a:rPr>
                        <a:t> sui </a:t>
                      </a:r>
                      <a:r>
                        <a:rPr lang="en-US" sz="1400" b="1" dirty="0" err="1">
                          <a:solidFill>
                            <a:srgbClr val="002060"/>
                          </a:solidFill>
                          <a:effectLst/>
                        </a:rPr>
                        <a:t>dati</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2747415380"/>
                  </a:ext>
                </a:extLst>
              </a:tr>
              <a:tr h="466663">
                <a:tc>
                  <a:txBody>
                    <a:bodyPr/>
                    <a:lstStyle/>
                    <a:p>
                      <a:pPr marL="5080" marR="5080">
                        <a:spcAft>
                          <a:spcPts val="900"/>
                        </a:spcAft>
                        <a:buNone/>
                      </a:pPr>
                      <a:r>
                        <a:rPr lang="en-US" sz="1400" b="1" dirty="0">
                          <a:effectLst/>
                        </a:rPr>
                        <a:t>Digital Services Act – Reg. (UE) 2022/2065</a:t>
                      </a:r>
                      <a:endParaRPr lang="en-US" sz="1400" b="1" dirty="0">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400" b="1" dirty="0">
                          <a:solidFill>
                            <a:schemeClr val="bg1"/>
                          </a:solidFill>
                          <a:effectLst/>
                        </a:rPr>
                        <a:t>Dati non </a:t>
                      </a:r>
                      <a:r>
                        <a:rPr lang="en-US" sz="1400" b="1" dirty="0" err="1">
                          <a:solidFill>
                            <a:schemeClr val="bg1"/>
                          </a:solidFill>
                          <a:effectLst/>
                        </a:rPr>
                        <a:t>personali</a:t>
                      </a:r>
                      <a:r>
                        <a:rPr lang="en-US" sz="1400" b="1" dirty="0">
                          <a:solidFill>
                            <a:schemeClr val="bg1"/>
                          </a:solidFill>
                          <a:effectLst/>
                        </a:rPr>
                        <a:t> e </a:t>
                      </a:r>
                      <a:r>
                        <a:rPr lang="en-US" sz="1400" b="1" dirty="0" err="1">
                          <a:solidFill>
                            <a:schemeClr val="bg1"/>
                          </a:solidFill>
                          <a:effectLst/>
                        </a:rPr>
                        <a:t>aggregati</a:t>
                      </a:r>
                      <a:endParaRPr lang="en-US" sz="1400" b="1" dirty="0">
                        <a:solidFill>
                          <a:schemeClr val="bg1"/>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2060"/>
                    </a:solidFill>
                  </a:tcPr>
                </a:tc>
                <a:tc>
                  <a:txBody>
                    <a:bodyPr/>
                    <a:lstStyle/>
                    <a:p>
                      <a:pPr marL="5080" marR="5080">
                        <a:spcAft>
                          <a:spcPts val="900"/>
                        </a:spcAft>
                        <a:buNone/>
                      </a:pPr>
                      <a:r>
                        <a:rPr lang="en-US" sz="1400" b="1" dirty="0" err="1">
                          <a:solidFill>
                            <a:srgbClr val="002060"/>
                          </a:solidFill>
                          <a:effectLst/>
                        </a:rPr>
                        <a:t>Trasparenza</a:t>
                      </a:r>
                      <a:r>
                        <a:rPr lang="en-US" sz="1400" b="1" dirty="0">
                          <a:solidFill>
                            <a:srgbClr val="002060"/>
                          </a:solidFill>
                          <a:effectLst/>
                        </a:rPr>
                        <a:t> e accountability delle </a:t>
                      </a:r>
                      <a:r>
                        <a:rPr lang="en-US" sz="1400" b="1" dirty="0" err="1">
                          <a:solidFill>
                            <a:srgbClr val="002060"/>
                          </a:solidFill>
                          <a:effectLst/>
                        </a:rPr>
                        <a:t>piattaforme</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400" b="1" dirty="0">
                          <a:solidFill>
                            <a:srgbClr val="002060"/>
                          </a:solidFill>
                          <a:effectLst/>
                        </a:rPr>
                        <a:t>Accesso ai </a:t>
                      </a:r>
                      <a:r>
                        <a:rPr lang="en-US" sz="1400" b="1" dirty="0" err="1">
                          <a:solidFill>
                            <a:srgbClr val="002060"/>
                          </a:solidFill>
                          <a:effectLst/>
                        </a:rPr>
                        <a:t>dati</a:t>
                      </a:r>
                      <a:r>
                        <a:rPr lang="en-US" sz="1400" b="1" dirty="0">
                          <a:solidFill>
                            <a:srgbClr val="002060"/>
                          </a:solidFill>
                          <a:effectLst/>
                        </a:rPr>
                        <a:t> per </a:t>
                      </a:r>
                      <a:r>
                        <a:rPr lang="en-US" sz="1400" b="1" dirty="0" err="1">
                          <a:solidFill>
                            <a:srgbClr val="002060"/>
                          </a:solidFill>
                          <a:effectLst/>
                        </a:rPr>
                        <a:t>autorità</a:t>
                      </a:r>
                      <a:r>
                        <a:rPr lang="en-US" sz="1400" b="1" dirty="0">
                          <a:solidFill>
                            <a:srgbClr val="002060"/>
                          </a:solidFill>
                          <a:effectLst/>
                        </a:rPr>
                        <a:t> e </a:t>
                      </a:r>
                      <a:r>
                        <a:rPr lang="en-US" sz="1400" b="1" dirty="0" err="1">
                          <a:solidFill>
                            <a:srgbClr val="002060"/>
                          </a:solidFill>
                          <a:effectLst/>
                        </a:rPr>
                        <a:t>ricerca</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1008491860"/>
                  </a:ext>
                </a:extLst>
              </a:tr>
              <a:tr h="466663">
                <a:tc>
                  <a:txBody>
                    <a:bodyPr/>
                    <a:lstStyle/>
                    <a:p>
                      <a:pPr marL="5080" marR="5080">
                        <a:spcAft>
                          <a:spcPts val="900"/>
                        </a:spcAft>
                        <a:buNone/>
                      </a:pPr>
                      <a:r>
                        <a:rPr lang="en-US" sz="1400" b="1" dirty="0">
                          <a:effectLst/>
                        </a:rPr>
                        <a:t>AI Act – Reg. (UE) 2024/2025</a:t>
                      </a:r>
                      <a:endParaRPr lang="en-US" sz="1400" b="1" dirty="0">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400" b="1" dirty="0">
                          <a:solidFill>
                            <a:schemeClr val="bg1"/>
                          </a:solidFill>
                          <a:effectLst/>
                        </a:rPr>
                        <a:t>Dataset </a:t>
                      </a:r>
                      <a:r>
                        <a:rPr lang="en-US" sz="1400" b="1" dirty="0" err="1">
                          <a:solidFill>
                            <a:schemeClr val="bg1"/>
                          </a:solidFill>
                          <a:effectLst/>
                        </a:rPr>
                        <a:t>personali</a:t>
                      </a:r>
                      <a:r>
                        <a:rPr lang="en-US" sz="1400" b="1" dirty="0">
                          <a:solidFill>
                            <a:schemeClr val="bg1"/>
                          </a:solidFill>
                          <a:effectLst/>
                        </a:rPr>
                        <a:t> e non </a:t>
                      </a:r>
                      <a:r>
                        <a:rPr lang="en-US" sz="1400" b="1" dirty="0" err="1">
                          <a:solidFill>
                            <a:schemeClr val="bg1"/>
                          </a:solidFill>
                          <a:effectLst/>
                        </a:rPr>
                        <a:t>personali</a:t>
                      </a:r>
                      <a:r>
                        <a:rPr lang="en-US" sz="1400" b="1" dirty="0">
                          <a:solidFill>
                            <a:schemeClr val="bg1"/>
                          </a:solidFill>
                          <a:effectLst/>
                        </a:rPr>
                        <a:t> (</a:t>
                      </a:r>
                      <a:r>
                        <a:rPr lang="en-US" sz="1400" b="1" dirty="0" err="1">
                          <a:solidFill>
                            <a:schemeClr val="bg1"/>
                          </a:solidFill>
                          <a:effectLst/>
                        </a:rPr>
                        <a:t>misti</a:t>
                      </a:r>
                      <a:r>
                        <a:rPr lang="en-US" sz="1400" b="1" dirty="0">
                          <a:solidFill>
                            <a:schemeClr val="bg1"/>
                          </a:solidFill>
                          <a:effectLst/>
                        </a:rPr>
                        <a:t>)</a:t>
                      </a:r>
                      <a:endParaRPr lang="en-US" sz="1400" b="1" dirty="0">
                        <a:solidFill>
                          <a:schemeClr val="bg1"/>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2060"/>
                    </a:solidFill>
                  </a:tcPr>
                </a:tc>
                <a:tc>
                  <a:txBody>
                    <a:bodyPr/>
                    <a:lstStyle/>
                    <a:p>
                      <a:pPr marL="5080" marR="5080">
                        <a:spcAft>
                          <a:spcPts val="900"/>
                        </a:spcAft>
                        <a:buNone/>
                      </a:pPr>
                      <a:r>
                        <a:rPr lang="en-US" sz="1400" b="1" err="1">
                          <a:solidFill>
                            <a:srgbClr val="002060"/>
                          </a:solidFill>
                          <a:effectLst/>
                        </a:rPr>
                        <a:t>Qualità</a:t>
                      </a:r>
                      <a:r>
                        <a:rPr lang="en-US" sz="1400" b="1">
                          <a:solidFill>
                            <a:srgbClr val="002060"/>
                          </a:solidFill>
                          <a:effectLst/>
                        </a:rPr>
                        <a:t>, </a:t>
                      </a:r>
                      <a:r>
                        <a:rPr lang="en-US" sz="1400" b="1" err="1">
                          <a:solidFill>
                            <a:srgbClr val="002060"/>
                          </a:solidFill>
                          <a:effectLst/>
                        </a:rPr>
                        <a:t>tracciabilità</a:t>
                      </a:r>
                      <a:r>
                        <a:rPr lang="en-US" sz="1400" b="1">
                          <a:solidFill>
                            <a:srgbClr val="002060"/>
                          </a:solidFill>
                          <a:effectLst/>
                        </a:rPr>
                        <a:t> e governance </a:t>
                      </a:r>
                      <a:r>
                        <a:rPr lang="en-US" sz="1400" b="1" err="1">
                          <a:solidFill>
                            <a:srgbClr val="002060"/>
                          </a:solidFill>
                          <a:effectLst/>
                        </a:rPr>
                        <a:t>dei</a:t>
                      </a:r>
                      <a:r>
                        <a:rPr lang="en-US" sz="1400" b="1">
                          <a:solidFill>
                            <a:srgbClr val="002060"/>
                          </a:solidFill>
                          <a:effectLst/>
                        </a:rPr>
                        <a:t> </a:t>
                      </a:r>
                      <a:r>
                        <a:rPr lang="en-US" sz="1400" b="1" err="1">
                          <a:solidFill>
                            <a:srgbClr val="002060"/>
                          </a:solidFill>
                          <a:effectLst/>
                        </a:rPr>
                        <a:t>dati</a:t>
                      </a:r>
                      <a:endParaRPr lang="en-US" sz="1400" b="1">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400" b="1" dirty="0">
                          <a:solidFill>
                            <a:srgbClr val="002060"/>
                          </a:solidFill>
                          <a:effectLst/>
                        </a:rPr>
                        <a:t>Regolazione </a:t>
                      </a:r>
                      <a:r>
                        <a:rPr lang="en-US" sz="1400" b="1" dirty="0" err="1">
                          <a:solidFill>
                            <a:srgbClr val="002060"/>
                          </a:solidFill>
                          <a:effectLst/>
                        </a:rPr>
                        <a:t>dell’uso</a:t>
                      </a:r>
                      <a:r>
                        <a:rPr lang="en-US" sz="1400" b="1" dirty="0">
                          <a:solidFill>
                            <a:srgbClr val="002060"/>
                          </a:solidFill>
                          <a:effectLst/>
                        </a:rPr>
                        <a:t> </a:t>
                      </a:r>
                      <a:r>
                        <a:rPr lang="en-US" sz="1400" b="1" dirty="0" err="1">
                          <a:solidFill>
                            <a:srgbClr val="002060"/>
                          </a:solidFill>
                          <a:effectLst/>
                        </a:rPr>
                        <a:t>avanzato</a:t>
                      </a:r>
                      <a:r>
                        <a:rPr lang="en-US" sz="1400" b="1" dirty="0">
                          <a:solidFill>
                            <a:srgbClr val="002060"/>
                          </a:solidFill>
                          <a:effectLst/>
                        </a:rPr>
                        <a:t> </a:t>
                      </a:r>
                      <a:r>
                        <a:rPr lang="en-US" sz="1400" b="1" dirty="0" err="1">
                          <a:solidFill>
                            <a:srgbClr val="002060"/>
                          </a:solidFill>
                          <a:effectLst/>
                        </a:rPr>
                        <a:t>dei</a:t>
                      </a:r>
                      <a:r>
                        <a:rPr lang="en-US" sz="1400" b="1" dirty="0">
                          <a:solidFill>
                            <a:srgbClr val="002060"/>
                          </a:solidFill>
                          <a:effectLst/>
                        </a:rPr>
                        <a:t> </a:t>
                      </a:r>
                      <a:r>
                        <a:rPr lang="en-US" sz="1400" b="1" dirty="0" err="1">
                          <a:solidFill>
                            <a:srgbClr val="002060"/>
                          </a:solidFill>
                          <a:effectLst/>
                        </a:rPr>
                        <a:t>dati</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615736414"/>
                  </a:ext>
                </a:extLst>
              </a:tr>
              <a:tr h="244882">
                <a:tc>
                  <a:txBody>
                    <a:bodyPr/>
                    <a:lstStyle/>
                    <a:p>
                      <a:pPr marL="5080" marR="5080">
                        <a:spcAft>
                          <a:spcPts val="900"/>
                        </a:spcAft>
                        <a:buNone/>
                      </a:pPr>
                      <a:r>
                        <a:rPr lang="en-US" sz="1400" b="1" dirty="0">
                          <a:effectLst/>
                        </a:rPr>
                        <a:t>NIS2 – Dir. (UE) 2022/2555</a:t>
                      </a:r>
                      <a:endParaRPr lang="en-US" sz="1400" b="1" dirty="0">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400" b="1" dirty="0">
                          <a:solidFill>
                            <a:schemeClr val="bg1"/>
                          </a:solidFill>
                          <a:effectLst/>
                        </a:rPr>
                        <a:t>Dati </a:t>
                      </a:r>
                      <a:r>
                        <a:rPr lang="en-US" sz="1400" b="1" dirty="0" err="1">
                          <a:solidFill>
                            <a:schemeClr val="bg1"/>
                          </a:solidFill>
                          <a:effectLst/>
                        </a:rPr>
                        <a:t>critici</a:t>
                      </a:r>
                      <a:r>
                        <a:rPr lang="en-US" sz="1400" b="1" dirty="0">
                          <a:solidFill>
                            <a:schemeClr val="bg1"/>
                          </a:solidFill>
                          <a:effectLst/>
                        </a:rPr>
                        <a:t> (non </a:t>
                      </a:r>
                      <a:r>
                        <a:rPr lang="en-US" sz="1400" b="1" dirty="0" err="1">
                          <a:solidFill>
                            <a:schemeClr val="bg1"/>
                          </a:solidFill>
                          <a:effectLst/>
                        </a:rPr>
                        <a:t>personali</a:t>
                      </a:r>
                      <a:r>
                        <a:rPr lang="en-US" sz="1400" b="1" dirty="0">
                          <a:solidFill>
                            <a:schemeClr val="bg1"/>
                          </a:solidFill>
                          <a:effectLst/>
                        </a:rPr>
                        <a:t>)</a:t>
                      </a:r>
                      <a:endParaRPr lang="en-US" sz="1400" b="1" dirty="0">
                        <a:solidFill>
                          <a:schemeClr val="bg1"/>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2060"/>
                    </a:solidFill>
                  </a:tcPr>
                </a:tc>
                <a:tc>
                  <a:txBody>
                    <a:bodyPr/>
                    <a:lstStyle/>
                    <a:p>
                      <a:pPr marL="5080" marR="5080">
                        <a:spcAft>
                          <a:spcPts val="900"/>
                        </a:spcAft>
                        <a:buNone/>
                      </a:pPr>
                      <a:r>
                        <a:rPr lang="en-US" sz="1400" b="1">
                          <a:solidFill>
                            <a:srgbClr val="002060"/>
                          </a:solidFill>
                          <a:effectLst/>
                        </a:rPr>
                        <a:t>Sicurezza e resilienza</a:t>
                      </a:r>
                      <a:endParaRPr lang="en-US" sz="1400" b="1">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400" b="1" dirty="0">
                          <a:solidFill>
                            <a:srgbClr val="002060"/>
                          </a:solidFill>
                          <a:effectLst/>
                        </a:rPr>
                        <a:t>Governance della </a:t>
                      </a:r>
                      <a:r>
                        <a:rPr lang="en-US" sz="1400" b="1" dirty="0" err="1">
                          <a:solidFill>
                            <a:srgbClr val="002060"/>
                          </a:solidFill>
                          <a:effectLst/>
                        </a:rPr>
                        <a:t>sicurezza</a:t>
                      </a:r>
                      <a:r>
                        <a:rPr lang="en-US" sz="1400" b="1" dirty="0">
                          <a:solidFill>
                            <a:srgbClr val="002060"/>
                          </a:solidFill>
                          <a:effectLst/>
                        </a:rPr>
                        <a:t> </a:t>
                      </a:r>
                      <a:r>
                        <a:rPr lang="en-US" sz="1400" b="1" dirty="0" err="1">
                          <a:solidFill>
                            <a:srgbClr val="002060"/>
                          </a:solidFill>
                          <a:effectLst/>
                        </a:rPr>
                        <a:t>dei</a:t>
                      </a:r>
                      <a:r>
                        <a:rPr lang="en-US" sz="1400" b="1" dirty="0">
                          <a:solidFill>
                            <a:srgbClr val="002060"/>
                          </a:solidFill>
                          <a:effectLst/>
                        </a:rPr>
                        <a:t> </a:t>
                      </a:r>
                      <a:r>
                        <a:rPr lang="en-US" sz="1400" b="1" dirty="0" err="1">
                          <a:solidFill>
                            <a:srgbClr val="002060"/>
                          </a:solidFill>
                          <a:effectLst/>
                        </a:rPr>
                        <a:t>dati</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3227036923"/>
                  </a:ext>
                </a:extLst>
              </a:tr>
              <a:tr h="466663">
                <a:tc>
                  <a:txBody>
                    <a:bodyPr/>
                    <a:lstStyle/>
                    <a:p>
                      <a:pPr marL="5080" marR="5080">
                        <a:spcAft>
                          <a:spcPts val="900"/>
                        </a:spcAft>
                        <a:buNone/>
                      </a:pPr>
                      <a:r>
                        <a:rPr lang="en-US" sz="1400" b="1" dirty="0">
                          <a:effectLst/>
                        </a:rPr>
                        <a:t>Trade Secrets Directive – Dir. (UE) 2016/943</a:t>
                      </a:r>
                      <a:endParaRPr lang="en-US" sz="1400" b="1" dirty="0">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70C0"/>
                    </a:solidFill>
                  </a:tcPr>
                </a:tc>
                <a:tc>
                  <a:txBody>
                    <a:bodyPr/>
                    <a:lstStyle/>
                    <a:p>
                      <a:pPr marL="5080" marR="5080">
                        <a:spcAft>
                          <a:spcPts val="900"/>
                        </a:spcAft>
                        <a:buNone/>
                      </a:pPr>
                      <a:r>
                        <a:rPr lang="en-US" sz="1400" b="1" dirty="0">
                          <a:solidFill>
                            <a:schemeClr val="bg1"/>
                          </a:solidFill>
                          <a:effectLst/>
                        </a:rPr>
                        <a:t>Dati </a:t>
                      </a:r>
                      <a:r>
                        <a:rPr lang="en-US" sz="1400" b="1" dirty="0" err="1">
                          <a:solidFill>
                            <a:schemeClr val="bg1"/>
                          </a:solidFill>
                          <a:effectLst/>
                        </a:rPr>
                        <a:t>aziendali</a:t>
                      </a:r>
                      <a:r>
                        <a:rPr lang="en-US" sz="1400" b="1" dirty="0">
                          <a:solidFill>
                            <a:schemeClr val="bg1"/>
                          </a:solidFill>
                          <a:effectLst/>
                        </a:rPr>
                        <a:t> (</a:t>
                      </a:r>
                      <a:r>
                        <a:rPr lang="en-US" sz="1400" b="1" dirty="0" err="1">
                          <a:solidFill>
                            <a:schemeClr val="bg1"/>
                          </a:solidFill>
                          <a:effectLst/>
                        </a:rPr>
                        <a:t>misti</a:t>
                      </a:r>
                      <a:r>
                        <a:rPr lang="en-US" sz="1400" b="1" dirty="0">
                          <a:solidFill>
                            <a:schemeClr val="bg1"/>
                          </a:solidFill>
                          <a:effectLst/>
                        </a:rPr>
                        <a:t>)</a:t>
                      </a:r>
                      <a:endParaRPr lang="en-US" sz="1400" b="1" dirty="0">
                        <a:solidFill>
                          <a:schemeClr val="bg1"/>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rgbClr val="002060"/>
                    </a:solidFill>
                  </a:tcPr>
                </a:tc>
                <a:tc>
                  <a:txBody>
                    <a:bodyPr/>
                    <a:lstStyle/>
                    <a:p>
                      <a:pPr marL="5080" marR="5080">
                        <a:spcAft>
                          <a:spcPts val="900"/>
                        </a:spcAft>
                        <a:buNone/>
                      </a:pPr>
                      <a:r>
                        <a:rPr lang="en-US" sz="1400" b="1">
                          <a:solidFill>
                            <a:srgbClr val="002060"/>
                          </a:solidFill>
                          <a:effectLst/>
                        </a:rPr>
                        <a:t>Tutela del know-how</a:t>
                      </a:r>
                      <a:endParaRPr lang="en-US" sz="1400" b="1">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tc>
                  <a:txBody>
                    <a:bodyPr/>
                    <a:lstStyle/>
                    <a:p>
                      <a:pPr marL="5080" marR="5080">
                        <a:spcAft>
                          <a:spcPts val="900"/>
                        </a:spcAft>
                        <a:buNone/>
                      </a:pPr>
                      <a:r>
                        <a:rPr lang="en-US" sz="1400" b="1" dirty="0" err="1">
                          <a:solidFill>
                            <a:srgbClr val="002060"/>
                          </a:solidFill>
                          <a:effectLst/>
                        </a:rPr>
                        <a:t>Limite</a:t>
                      </a:r>
                      <a:r>
                        <a:rPr lang="en-US" sz="1400" b="1" dirty="0">
                          <a:solidFill>
                            <a:srgbClr val="002060"/>
                          </a:solidFill>
                          <a:effectLst/>
                        </a:rPr>
                        <a:t> </a:t>
                      </a:r>
                      <a:r>
                        <a:rPr lang="en-US" sz="1400" b="1" dirty="0" err="1">
                          <a:solidFill>
                            <a:srgbClr val="002060"/>
                          </a:solidFill>
                          <a:effectLst/>
                        </a:rPr>
                        <a:t>strutturale</a:t>
                      </a:r>
                      <a:r>
                        <a:rPr lang="en-US" sz="1400" b="1" dirty="0">
                          <a:solidFill>
                            <a:srgbClr val="002060"/>
                          </a:solidFill>
                          <a:effectLst/>
                        </a:rPr>
                        <a:t> alla </a:t>
                      </a:r>
                      <a:r>
                        <a:rPr lang="en-US" sz="1400" b="1" dirty="0" err="1">
                          <a:solidFill>
                            <a:srgbClr val="002060"/>
                          </a:solidFill>
                          <a:effectLst/>
                        </a:rPr>
                        <a:t>condivisione</a:t>
                      </a:r>
                      <a:endParaRPr lang="en-US" sz="1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8064" marR="8064" marT="8064" marB="8064" anchor="ctr">
                    <a:solidFill>
                      <a:schemeClr val="tx2">
                        <a:lumMod val="10000"/>
                        <a:lumOff val="90000"/>
                      </a:schemeClr>
                    </a:solidFill>
                  </a:tcPr>
                </a:tc>
                <a:extLst>
                  <a:ext uri="{0D108BD9-81ED-4DB2-BD59-A6C34878D82A}">
                    <a16:rowId xmlns:a16="http://schemas.microsoft.com/office/drawing/2014/main" val="938106288"/>
                  </a:ext>
                </a:extLst>
              </a:tr>
            </a:tbl>
          </a:graphicData>
        </a:graphic>
      </p:graphicFrame>
    </p:spTree>
    <p:extLst>
      <p:ext uri="{BB962C8B-B14F-4D97-AF65-F5344CB8AC3E}">
        <p14:creationId xmlns:p14="http://schemas.microsoft.com/office/powerpoint/2010/main" val="4284693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5C2C27-0137-C004-CFCB-17D07CCD1920}"/>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13E3AFA1-DABF-BF3E-EB74-37C32CC6A832}"/>
              </a:ext>
            </a:extLst>
          </p:cNvPr>
          <p:cNvSpPr txBox="1"/>
          <p:nvPr/>
        </p:nvSpPr>
        <p:spPr>
          <a:xfrm>
            <a:off x="5495544" y="6606427"/>
            <a:ext cx="6922487" cy="276999"/>
          </a:xfrm>
          <a:prstGeom prst="rect">
            <a:avLst/>
          </a:prstGeom>
          <a:noFill/>
          <a:ln>
            <a:noFill/>
          </a:ln>
        </p:spPr>
        <p:txBody>
          <a:bodyPr wrap="square">
            <a:spAutoFit/>
          </a:bodyPr>
          <a:lstStyle/>
          <a:p>
            <a:pPr marL="0" marR="0" lvl="1" algn="just" defTabSz="914400" rtl="0" eaLnBrk="1" fontAlgn="auto" latinLnBrk="0" hangingPunct="1">
              <a:lnSpc>
                <a:spcPct val="100000"/>
              </a:lnSpc>
              <a:spcBef>
                <a:spcPts val="0"/>
              </a:spcBef>
              <a:spcAft>
                <a:spcPts val="0"/>
              </a:spcAft>
              <a:buClrTx/>
              <a:buSzTx/>
              <a:tabLst/>
              <a:defRPr/>
            </a:pPr>
            <a:r>
              <a:rPr kumimoji="0" lang="it-IT" sz="1200" b="1" i="0" u="none" strike="noStrike" kern="1200" cap="none" spc="0" normalizeH="0" baseline="0" noProof="0">
                <a:ln>
                  <a:noFill/>
                </a:ln>
                <a:solidFill>
                  <a:schemeClr val="bg1"/>
                </a:solidFill>
                <a:effectLst/>
                <a:uLnTx/>
                <a:uFillTx/>
                <a:latin typeface="Futura LT Book" panose="02000504030000020003"/>
                <a:ea typeface="+mn-ea"/>
                <a:cs typeface="+mn-cs"/>
              </a:rPr>
              <a:t>Bondanini per Sezione Consulenza       </a:t>
            </a:r>
            <a:r>
              <a:rPr kumimoji="0" lang="it-IT" sz="1200" i="0" u="none" strike="noStrike" kern="1200" cap="none" spc="0" normalizeH="0" baseline="0" noProof="0">
                <a:ln>
                  <a:noFill/>
                </a:ln>
                <a:solidFill>
                  <a:schemeClr val="bg1"/>
                </a:solidFill>
                <a:effectLst/>
                <a:uLnTx/>
                <a:uFillTx/>
                <a:latin typeface="Futura LT Book" panose="02000504030000020003"/>
                <a:ea typeface="+mn-ea"/>
                <a:cs typeface="+mn-cs"/>
              </a:rPr>
              <a:t>Roma</a:t>
            </a:r>
            <a:r>
              <a:rPr kumimoji="0" lang="it-IT" sz="1200" u="none" strike="noStrike" kern="1200" cap="none" spc="0" normalizeH="0" baseline="0" noProof="0">
                <a:ln>
                  <a:noFill/>
                </a:ln>
                <a:solidFill>
                  <a:schemeClr val="bg1"/>
                </a:solidFill>
                <a:effectLst/>
                <a:uLnTx/>
                <a:uFillTx/>
                <a:latin typeface="Futura LT Book" panose="02000504030000020003"/>
                <a:ea typeface="+mn-ea"/>
                <a:cs typeface="+mn-cs"/>
              </a:rPr>
              <a:t>, 18 </a:t>
            </a:r>
            <a:r>
              <a:rPr lang="it-IT" sz="1200">
                <a:solidFill>
                  <a:schemeClr val="bg1"/>
                </a:solidFill>
                <a:latin typeface="Futura LT Book" panose="02000504030000020003"/>
              </a:rPr>
              <a:t>novembre</a:t>
            </a:r>
            <a:r>
              <a:rPr kumimoji="0" lang="it-IT" sz="1200" u="none" strike="noStrike" kern="1200" cap="none" spc="0" normalizeH="0" baseline="0" noProof="0">
                <a:ln>
                  <a:noFill/>
                </a:ln>
                <a:solidFill>
                  <a:schemeClr val="bg1"/>
                </a:solidFill>
                <a:effectLst/>
                <a:uLnTx/>
                <a:uFillTx/>
                <a:latin typeface="Futura LT Book" panose="02000504030000020003"/>
                <a:ea typeface="+mn-ea"/>
                <a:cs typeface="+mn-cs"/>
              </a:rPr>
              <a:t> 2025</a:t>
            </a:r>
          </a:p>
        </p:txBody>
      </p:sp>
      <p:sp>
        <p:nvSpPr>
          <p:cNvPr id="6" name="Ovale 5">
            <a:extLst>
              <a:ext uri="{FF2B5EF4-FFF2-40B4-BE49-F238E27FC236}">
                <a16:creationId xmlns:a16="http://schemas.microsoft.com/office/drawing/2014/main" id="{A535492E-4F67-0F02-AE74-D25FE602CEE2}"/>
              </a:ext>
            </a:extLst>
          </p:cNvPr>
          <p:cNvSpPr/>
          <p:nvPr/>
        </p:nvSpPr>
        <p:spPr>
          <a:xfrm>
            <a:off x="3488636" y="1920383"/>
            <a:ext cx="3490912" cy="349644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000" b="1" dirty="0">
                <a:solidFill>
                  <a:schemeClr val="bg1"/>
                </a:solidFill>
                <a:latin typeface="Futura LT Book" panose="02000504030000020003"/>
              </a:rPr>
              <a:t>Le normative </a:t>
            </a:r>
          </a:p>
          <a:p>
            <a:pPr algn="ctr"/>
            <a:r>
              <a:rPr lang="it-IT" sz="2000" b="1" dirty="0">
                <a:solidFill>
                  <a:schemeClr val="bg1"/>
                </a:solidFill>
                <a:latin typeface="Futura LT Book" panose="02000504030000020003"/>
              </a:rPr>
              <a:t>europee</a:t>
            </a:r>
          </a:p>
          <a:p>
            <a:pPr algn="ctr"/>
            <a:r>
              <a:rPr lang="it-IT" sz="2000" b="1" dirty="0">
                <a:solidFill>
                  <a:schemeClr val="bg1"/>
                </a:solidFill>
                <a:latin typeface="Futura LT Book" panose="02000504030000020003"/>
              </a:rPr>
              <a:t> sui dati </a:t>
            </a:r>
          </a:p>
        </p:txBody>
      </p:sp>
      <p:sp>
        <p:nvSpPr>
          <p:cNvPr id="39" name="Ovale 38">
            <a:extLst>
              <a:ext uri="{FF2B5EF4-FFF2-40B4-BE49-F238E27FC236}">
                <a16:creationId xmlns:a16="http://schemas.microsoft.com/office/drawing/2014/main" id="{941ED3F8-B5F2-55C2-4741-C8F9A86EC5B9}"/>
              </a:ext>
            </a:extLst>
          </p:cNvPr>
          <p:cNvSpPr/>
          <p:nvPr/>
        </p:nvSpPr>
        <p:spPr>
          <a:xfrm>
            <a:off x="9574904" y="830373"/>
            <a:ext cx="2138900" cy="203209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t>DIGITAL OMNIBUS</a:t>
            </a:r>
          </a:p>
          <a:p>
            <a:pPr algn="ctr"/>
            <a:r>
              <a:rPr lang="it-IT" b="1" dirty="0"/>
              <a:t>2026</a:t>
            </a:r>
          </a:p>
        </p:txBody>
      </p:sp>
      <p:cxnSp>
        <p:nvCxnSpPr>
          <p:cNvPr id="13" name="Connettore 2 12">
            <a:extLst>
              <a:ext uri="{FF2B5EF4-FFF2-40B4-BE49-F238E27FC236}">
                <a16:creationId xmlns:a16="http://schemas.microsoft.com/office/drawing/2014/main" id="{007E6C94-615A-BD55-1DBE-E24AF243A54F}"/>
              </a:ext>
            </a:extLst>
          </p:cNvPr>
          <p:cNvCxnSpPr>
            <a:cxnSpLocks/>
          </p:cNvCxnSpPr>
          <p:nvPr/>
        </p:nvCxnSpPr>
        <p:spPr>
          <a:xfrm flipH="1">
            <a:off x="6979548" y="2241689"/>
            <a:ext cx="2595356" cy="934278"/>
          </a:xfrm>
          <a:prstGeom prst="straightConnector1">
            <a:avLst/>
          </a:prstGeom>
          <a:ln w="107950">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33610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FE06C5-F430-693D-ACD7-A4847C306206}"/>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BFA2314A-5BCC-20E9-710F-5A8EE0FA2CD7}"/>
              </a:ext>
            </a:extLst>
          </p:cNvPr>
          <p:cNvSpPr txBox="1"/>
          <p:nvPr/>
        </p:nvSpPr>
        <p:spPr>
          <a:xfrm>
            <a:off x="1093304" y="1878497"/>
            <a:ext cx="10455966" cy="3773597"/>
          </a:xfrm>
          <a:prstGeom prst="rect">
            <a:avLst/>
          </a:prstGeom>
          <a:noFill/>
        </p:spPr>
        <p:txBody>
          <a:bodyPr wrap="square">
            <a:spAutoFit/>
          </a:bodyPr>
          <a:lstStyle/>
          <a:p>
            <a:pPr algn="just">
              <a:lnSpc>
                <a:spcPct val="115000"/>
              </a:lnSpc>
              <a:spcAft>
                <a:spcPts val="800"/>
              </a:spcAft>
              <a:buNone/>
            </a:pP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il Digital Omnibus interviene su nodi reali emersi nell’implementazione del GDPR. In particolare, la proposta si muove lungo tre direttrici principali: </a:t>
            </a:r>
          </a:p>
          <a:p>
            <a:pPr marL="514350" indent="-514350" algn="just">
              <a:lnSpc>
                <a:spcPct val="115000"/>
              </a:lnSpc>
              <a:spcAft>
                <a:spcPts val="800"/>
              </a:spcAft>
              <a:buAutoNum type="romanLcParenR"/>
            </a:pP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aggiornare e chiarire alcuni aspetti centrali della disciplina in materia di dati personali; </a:t>
            </a:r>
          </a:p>
          <a:p>
            <a:pPr marL="514350" indent="-514350" algn="just">
              <a:lnSpc>
                <a:spcPct val="115000"/>
              </a:lnSpc>
              <a:spcAft>
                <a:spcPts val="800"/>
              </a:spcAft>
              <a:buAutoNum type="romanLcParenR"/>
            </a:pP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semplificare obblighi particolarmente gravosi, relativamente a ricerca scientifica, DPIA, Data Breach</a:t>
            </a:r>
          </a:p>
          <a:p>
            <a:pPr marL="514350" indent="-514350" algn="just">
              <a:lnSpc>
                <a:spcPct val="115000"/>
              </a:lnSpc>
              <a:spcAft>
                <a:spcPts val="800"/>
              </a:spcAft>
              <a:buAutoNum type="romanLcParenR"/>
            </a:pP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favorire l’uso dei dati personali per finalità di ricerca e sviluppo di sistemi e modelli di IA.</a:t>
            </a:r>
            <a:endParaRPr lang="en-US" sz="2400" kern="1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7" name="CasellaDiTesto 6">
            <a:extLst>
              <a:ext uri="{FF2B5EF4-FFF2-40B4-BE49-F238E27FC236}">
                <a16:creationId xmlns:a16="http://schemas.microsoft.com/office/drawing/2014/main" id="{3D03D5BE-26B6-B09E-D1A2-047E80FC99A6}"/>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Il Digital Omnibus</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5238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11D706-468A-E438-495A-06DB8C2B0A61}"/>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023E5BBD-11B8-1A71-4583-E302CC23B785}"/>
              </a:ext>
            </a:extLst>
          </p:cNvPr>
          <p:cNvSpPr txBox="1"/>
          <p:nvPr/>
        </p:nvSpPr>
        <p:spPr>
          <a:xfrm>
            <a:off x="1012917" y="1687579"/>
            <a:ext cx="10455966" cy="6296660"/>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Modifica della nozione di dato personale</a:t>
            </a:r>
          </a:p>
          <a:p>
            <a:pPr marL="342900" indent="-342900" algn="just">
              <a:lnSpc>
                <a:spcPct val="115000"/>
              </a:lnSpc>
              <a:spcAft>
                <a:spcPts val="800"/>
              </a:spcAft>
              <a:buFont typeface="Arial" panose="020B0604020202020204" pitchFamily="34" charset="0"/>
              <a:buChar char="•"/>
            </a:pPr>
            <a:r>
              <a:rPr lang="it-IT"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Ricerca scientifica</a:t>
            </a:r>
          </a:p>
          <a:p>
            <a:pPr marL="342900" indent="-342900" algn="just">
              <a:lnSpc>
                <a:spcPct val="115000"/>
              </a:lnSpc>
              <a:spcAft>
                <a:spcPts val="800"/>
              </a:spcAft>
              <a:buFont typeface="Arial" panose="020B0604020202020204" pitchFamily="34" charset="0"/>
              <a:buChar char="•"/>
            </a:pPr>
            <a:r>
              <a:rPr lang="it-IT"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Novità su AI nel GDPR</a:t>
            </a:r>
          </a:p>
          <a:p>
            <a:pPr marL="342900" indent="-342900" algn="just">
              <a:lnSpc>
                <a:spcPct val="115000"/>
              </a:lnSpc>
              <a:spcAft>
                <a:spcPts val="800"/>
              </a:spcAft>
              <a:buFont typeface="Arial" panose="020B0604020202020204" pitchFamily="34" charset="0"/>
              <a:buChar char="•"/>
            </a:pPr>
            <a:r>
              <a:rPr lang="it-IT"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Data </a:t>
            </a:r>
            <a:r>
              <a:rPr lang="it-IT" sz="2400" kern="100" dirty="0" err="1">
                <a:solidFill>
                  <a:srgbClr val="002060"/>
                </a:solidFill>
                <a:latin typeface="Arial" panose="020B0604020202020204" pitchFamily="34" charset="0"/>
                <a:ea typeface="Times New Roman" panose="02020603050405020304" pitchFamily="18" charset="0"/>
                <a:cs typeface="Arial" panose="020B0604020202020204" pitchFamily="34" charset="0"/>
              </a:rPr>
              <a:t>breach</a:t>
            </a:r>
            <a:r>
              <a:rPr lang="it-IT"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 obblighi, termini, punto unico di accesso, esoneri</a:t>
            </a:r>
          </a:p>
          <a:p>
            <a:pPr marL="342900" indent="-342900" algn="just">
              <a:lnSpc>
                <a:spcPct val="115000"/>
              </a:lnSpc>
              <a:spcAft>
                <a:spcPts val="800"/>
              </a:spcAft>
              <a:buFont typeface="Arial" panose="020B0604020202020204" pitchFamily="34" charset="0"/>
              <a:buChar char="•"/>
            </a:pPr>
            <a:r>
              <a:rPr lang="it-IT"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DPIA</a:t>
            </a:r>
          </a:p>
          <a:p>
            <a:pPr marL="342900" indent="-342900" algn="just">
              <a:lnSpc>
                <a:spcPct val="115000"/>
              </a:lnSpc>
              <a:spcAft>
                <a:spcPts val="800"/>
              </a:spcAft>
              <a:buFont typeface="Arial" panose="020B0604020202020204" pitchFamily="34" charset="0"/>
              <a:buChar char="•"/>
            </a:pPr>
            <a:r>
              <a:rPr lang="it-IT"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Informativa, richieste degli interessati, dati biometrici</a:t>
            </a:r>
          </a:p>
          <a:p>
            <a:pPr marL="342900" indent="-342900" algn="just">
              <a:lnSpc>
                <a:spcPct val="115000"/>
              </a:lnSpc>
              <a:spcAft>
                <a:spcPts val="800"/>
              </a:spcAft>
              <a:buFont typeface="Arial" panose="020B0604020202020204" pitchFamily="34" charset="0"/>
              <a:buChar char="•"/>
            </a:pPr>
            <a:r>
              <a:rPr lang="it-IT"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rPr>
              <a:t>Responsabili del trattamento “Data Processor” e supply chain</a:t>
            </a:r>
          </a:p>
          <a:p>
            <a:pPr marL="342900" indent="-342900" algn="just">
              <a:lnSpc>
                <a:spcPct val="115000"/>
              </a:lnSpc>
              <a:spcAft>
                <a:spcPts val="800"/>
              </a:spcAft>
              <a:buFont typeface="Arial" panose="020B0604020202020204" pitchFamily="34" charset="0"/>
              <a:buChar char="•"/>
            </a:pPr>
            <a:endParaRPr lang="it-IT"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endParaRPr lang="it-IT"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endParaRPr lang="it-IT"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endParaRPr lang="en-US" sz="2400" kern="10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endParaRPr lang="en-US" sz="2400" kern="100" dirty="0">
              <a:effectLst/>
              <a:latin typeface="Aptos" panose="020B0004020202020204" pitchFamily="34" charset="0"/>
              <a:ea typeface="Times New Roman" panose="02020603050405020304" pitchFamily="18" charset="0"/>
              <a:cs typeface="Times New Roman" panose="02020603050405020304" pitchFamily="18" charset="0"/>
            </a:endParaRPr>
          </a:p>
        </p:txBody>
      </p:sp>
      <p:sp>
        <p:nvSpPr>
          <p:cNvPr id="7" name="CasellaDiTesto 6">
            <a:extLst>
              <a:ext uri="{FF2B5EF4-FFF2-40B4-BE49-F238E27FC236}">
                <a16:creationId xmlns:a16="http://schemas.microsoft.com/office/drawing/2014/main" id="{4B241A85-F3F3-206A-9E76-A13A1F1C5483}"/>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Il Digital Omnibus</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15260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86E7D9-F36E-BAF0-7FEC-C01B4BDED112}"/>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88ED40F8-08A5-1403-6ACF-93F4EDCD269F}"/>
              </a:ext>
            </a:extLst>
          </p:cNvPr>
          <p:cNvSpPr txBox="1"/>
          <p:nvPr/>
        </p:nvSpPr>
        <p:spPr>
          <a:xfrm>
            <a:off x="382555" y="786815"/>
            <a:ext cx="11523306" cy="5675015"/>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modifica della definizione di “dato personale” (art. 4, par. 1, n. 1 del GDPR)</a:t>
            </a:r>
          </a:p>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incide su uno dei nodi più problematici emersi nell’applicazione del GDPR. L’attuale ampiezza della nozione ha contribuito in molti casi a ricondurre nel perimetro del GDPR anche informazioni che, per il soggetto che le tratta, non consentono in concreto l’identificazione della persona fisica </a:t>
            </a:r>
          </a:p>
          <a:p>
            <a:pPr marL="285750" indent="-285750" algn="just">
              <a:lnSpc>
                <a:spcPct val="115000"/>
              </a:lnSpc>
              <a:spcAft>
                <a:spcPts val="800"/>
              </a:spcAft>
              <a:buFont typeface="Arial" panose="020B0604020202020204" pitchFamily="34" charset="0"/>
              <a:buChar char="•"/>
            </a:pPr>
            <a:r>
              <a:rPr lang="it-IT" kern="0">
                <a:solidFill>
                  <a:srgbClr val="002060"/>
                </a:solidFill>
                <a:latin typeface="Arial" panose="020B0604020202020204" pitchFamily="34" charset="0"/>
                <a:ea typeface="Times New Roman" panose="02020603050405020304" pitchFamily="18" charset="0"/>
                <a:cs typeface="Arial" panose="020B0604020202020204" pitchFamily="34" charset="0"/>
              </a:rPr>
              <a:t>i</a:t>
            </a: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n linea con quanto stabilito dalla CGUE, la proposta precisa che un’informazione non può essere qualificata come dato personale in termini assoluti e astratti, ma che tale qualificazione deve essere condotta tenendo conto del contesto del trattamento e dei mezzi ragionevolmente utilizzabili dal soggetto che detiene l’informazione per identificare l’interessato</a:t>
            </a:r>
          </a:p>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con riferimento ai dati </a:t>
            </a:r>
            <a:r>
              <a:rPr lang="it-IT" kern="0" err="1">
                <a:solidFill>
                  <a:srgbClr val="002060"/>
                </a:solidFill>
                <a:effectLst/>
                <a:latin typeface="Arial" panose="020B0604020202020204" pitchFamily="34" charset="0"/>
                <a:ea typeface="Times New Roman" panose="02020603050405020304" pitchFamily="18" charset="0"/>
                <a:cs typeface="Arial" panose="020B0604020202020204" pitchFamily="34" charset="0"/>
              </a:rPr>
              <a:t>pseudonimizzati</a:t>
            </a:r>
            <a:r>
              <a:rPr lang="it-IT" kern="0">
                <a:solidFill>
                  <a:srgbClr val="002060"/>
                </a:solidFill>
                <a:latin typeface="Arial" panose="020B0604020202020204" pitchFamily="34" charset="0"/>
                <a:ea typeface="Times New Roman" panose="02020603050405020304" pitchFamily="18" charset="0"/>
                <a:cs typeface="Arial" panose="020B0604020202020204" pitchFamily="34" charset="0"/>
              </a:rPr>
              <a:t>: l</a:t>
            </a: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a proposta valorizza correttamente la dimensione soggettiva dell’identificabilità. Il fatto che un altro soggetto possa disporre di elementi ulteriori per risalire all’identità dell’interessato non implica, di per sé, che il dato debba essere considerato personale per chiunque lo tratti. </a:t>
            </a:r>
          </a:p>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chiarimento consente di superare letture eccessivamente estensive della nozione di dato personale, non sempre coerenti con il rischio concreto del trattamento e che reso più complesso l’utilizzo dei dati in contesti quali R&amp;S. </a:t>
            </a:r>
          </a:p>
          <a:p>
            <a:pPr marL="285750" indent="-285750" algn="just">
              <a:lnSpc>
                <a:spcPct val="115000"/>
              </a:lnSpc>
              <a:spcAft>
                <a:spcPts val="800"/>
              </a:spcAft>
              <a:buFont typeface="Arial" panose="020B0604020202020204" pitchFamily="34" charset="0"/>
              <a:buChar char="•"/>
            </a:pPr>
            <a:r>
              <a:rPr lang="it-IT" kern="0">
                <a:solidFill>
                  <a:srgbClr val="002060"/>
                </a:solidFill>
                <a:effectLst/>
                <a:latin typeface="Arial" panose="020B0604020202020204" pitchFamily="34" charset="0"/>
                <a:ea typeface="Times New Roman" panose="02020603050405020304" pitchFamily="18" charset="0"/>
                <a:cs typeface="Arial" panose="020B0604020202020204" pitchFamily="34" charset="0"/>
              </a:rPr>
              <a:t>rafforza l’approccio basato sul rischio che ispira il GDPR, favorendo una disciplina più aderente alle concrete condizioni del trattamento, → riequilibra il rapporto tra protezione dei diritti e sostenibilità degli adempimenti.</a:t>
            </a:r>
          </a:p>
        </p:txBody>
      </p:sp>
      <p:sp>
        <p:nvSpPr>
          <p:cNvPr id="7" name="CasellaDiTesto 6">
            <a:extLst>
              <a:ext uri="{FF2B5EF4-FFF2-40B4-BE49-F238E27FC236}">
                <a16:creationId xmlns:a16="http://schemas.microsoft.com/office/drawing/2014/main" id="{B13C3CF1-9E38-9399-FDF8-68AB17CCFF28}"/>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Modifica della nozione di dato personale </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444980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9C51CE-D128-B40E-9327-6953C528D750}"/>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CB79AFC9-D74C-2CC4-CE74-3132FC8FD59E}"/>
              </a:ext>
            </a:extLst>
          </p:cNvPr>
          <p:cNvSpPr txBox="1"/>
          <p:nvPr/>
        </p:nvSpPr>
        <p:spPr>
          <a:xfrm>
            <a:off x="485192" y="1458619"/>
            <a:ext cx="11523306" cy="2707151"/>
          </a:xfrm>
          <a:prstGeom prst="rect">
            <a:avLst/>
          </a:prstGeom>
          <a:noFill/>
        </p:spPr>
        <p:txBody>
          <a:bodyPr wrap="square">
            <a:spAutoFit/>
          </a:bodyPr>
          <a:lstStyle/>
          <a:p>
            <a:pPr algn="just">
              <a:lnSpc>
                <a:spcPct val="115000"/>
              </a:lnSpc>
              <a:spcAft>
                <a:spcPts val="800"/>
              </a:spcAft>
            </a:pP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Il Digital Omnibus propone una serie di modifiche in materia di ricerca scientifica, volte a precisare il regime applicabile ai trattamenti dei dati personali effettuati in tale ambito e a creare condizioni normative più chiare e favorevoli per la ricerca industriale, lo sviluppo tecnologico e l’innovazione. </a:t>
            </a:r>
          </a:p>
          <a:p>
            <a:pPr algn="just">
              <a:lnSpc>
                <a:spcPct val="115000"/>
              </a:lnSpc>
              <a:spcAft>
                <a:spcPts val="800"/>
              </a:spcAft>
            </a:pPr>
            <a:r>
              <a:rPr lang="it-IT" sz="2400" kern="0" dirty="0">
                <a:solidFill>
                  <a:srgbClr val="002060"/>
                </a:solidFill>
                <a:latin typeface="Arial" panose="020B0604020202020204" pitchFamily="34" charset="0"/>
                <a:ea typeface="Times New Roman" panose="02020603050405020304" pitchFamily="18" charset="0"/>
                <a:cs typeface="Arial" panose="020B0604020202020204" pitchFamily="34" charset="0"/>
              </a:rPr>
              <a:t>Per Confindustria, n</a:t>
            </a:r>
            <a:r>
              <a:rPr lang="it-IT" sz="2400" kern="0"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el complesso, le misure sono condivisibili e si auspica vengano confermate durante l’iter di approvazione della proposta</a:t>
            </a:r>
          </a:p>
        </p:txBody>
      </p:sp>
      <p:sp>
        <p:nvSpPr>
          <p:cNvPr id="7" name="CasellaDiTesto 6">
            <a:extLst>
              <a:ext uri="{FF2B5EF4-FFF2-40B4-BE49-F238E27FC236}">
                <a16:creationId xmlns:a16="http://schemas.microsoft.com/office/drawing/2014/main" id="{10F27AA1-4C40-4C53-D8FA-D8F9E4A81AEE}"/>
              </a:ext>
            </a:extLst>
          </p:cNvPr>
          <p:cNvSpPr txBox="1"/>
          <p:nvPr/>
        </p:nvSpPr>
        <p:spPr>
          <a:xfrm>
            <a:off x="868017" y="172279"/>
            <a:ext cx="10455966" cy="496098"/>
          </a:xfrm>
          <a:prstGeom prst="rect">
            <a:avLst/>
          </a:prstGeom>
          <a:noFill/>
        </p:spPr>
        <p:txBody>
          <a:bodyPr wrap="square">
            <a:spAutoFit/>
          </a:bodyPr>
          <a:lstStyle/>
          <a:p>
            <a:pPr algn="ctr">
              <a:lnSpc>
                <a:spcPct val="115000"/>
              </a:lnSpc>
              <a:spcAft>
                <a:spcPts val="800"/>
              </a:spcAft>
              <a:buNone/>
            </a:pPr>
            <a:r>
              <a:rPr lang="it-IT" sz="2400" b="1" kern="100" dirty="0">
                <a:solidFill>
                  <a:srgbClr val="002060"/>
                </a:solidFill>
                <a:latin typeface="Aptos" panose="020B0004020202020204" pitchFamily="34" charset="0"/>
                <a:ea typeface="Times New Roman" panose="02020603050405020304" pitchFamily="18" charset="0"/>
                <a:cs typeface="Times New Roman" panose="02020603050405020304" pitchFamily="18" charset="0"/>
              </a:rPr>
              <a:t>Ricerca scientifica</a:t>
            </a:r>
            <a:endParaRPr lang="en-US" sz="2400" b="1" kern="100" dirty="0">
              <a:solidFill>
                <a:srgbClr val="002060"/>
              </a:solidFill>
              <a:effectLst/>
              <a:latin typeface="Aptos" panose="020B00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1743143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4738</Words>
  <Application>Microsoft Office PowerPoint</Application>
  <PresentationFormat>Widescreen</PresentationFormat>
  <Paragraphs>281</Paragraphs>
  <Slides>31</Slides>
  <Notes>3</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31</vt:i4>
      </vt:variant>
    </vt:vector>
  </HeadingPairs>
  <TitlesOfParts>
    <vt:vector size="36" baseType="lpstr">
      <vt:lpstr>Aptos</vt:lpstr>
      <vt:lpstr>Aptos Display</vt:lpstr>
      <vt:lpstr>Arial</vt:lpstr>
      <vt:lpstr>Futura LT Book</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Massimiliano Bondanini</dc:creator>
  <cp:lastModifiedBy>Massimiliano Bondanini</cp:lastModifiedBy>
  <cp:revision>3</cp:revision>
  <dcterms:created xsi:type="dcterms:W3CDTF">2026-06-21T22:16:37Z</dcterms:created>
  <dcterms:modified xsi:type="dcterms:W3CDTF">2026-07-01T22:18:33Z</dcterms:modified>
</cp:coreProperties>
</file>