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9" r:id="rId2"/>
    <p:sldId id="425" r:id="rId3"/>
    <p:sldId id="426" r:id="rId4"/>
    <p:sldId id="427" r:id="rId5"/>
    <p:sldId id="463" r:id="rId6"/>
    <p:sldId id="464" r:id="rId7"/>
    <p:sldId id="465" r:id="rId8"/>
    <p:sldId id="456" r:id="rId9"/>
    <p:sldId id="312" r:id="rId10"/>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A497"/>
    <a:srgbClr val="FFA63B"/>
    <a:srgbClr val="C0D8ED"/>
    <a:srgbClr val="002448"/>
    <a:srgbClr val="E0EBF6"/>
    <a:srgbClr val="2C6294"/>
    <a:srgbClr val="234F77"/>
    <a:srgbClr val="FFFFFF"/>
    <a:srgbClr val="327067"/>
    <a:srgbClr val="0016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E43A03-F611-4B7F-8C0C-C3A1F23D3659}" v="85" dt="2026-04-02T09:35:18.61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56" autoAdjust="0"/>
    <p:restoredTop sz="94660" autoAdjust="0"/>
  </p:normalViewPr>
  <p:slideViewPr>
    <p:cSldViewPr snapToGrid="0">
      <p:cViewPr varScale="1">
        <p:scale>
          <a:sx n="79" d="100"/>
          <a:sy n="79" d="100"/>
        </p:scale>
        <p:origin x="835"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6739768-405E-4095-A407-71153F9BA673}" type="datetimeFigureOut">
              <a:rPr lang="it-IT" smtClean="0"/>
              <a:t>22/07/2026</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0B00F304-38B1-4677-A1CC-52D191D434F2}" type="slidenum">
              <a:rPr lang="it-IT" smtClean="0"/>
              <a:t>‹#›</a:t>
            </a:fld>
            <a:endParaRPr lang="it-IT"/>
          </a:p>
        </p:txBody>
      </p:sp>
    </p:spTree>
    <p:extLst>
      <p:ext uri="{BB962C8B-B14F-4D97-AF65-F5344CB8AC3E}">
        <p14:creationId xmlns:p14="http://schemas.microsoft.com/office/powerpoint/2010/main" val="2075577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pic>
        <p:nvPicPr>
          <p:cNvPr id="7" name="Picture 4">
            <a:extLst>
              <a:ext uri="{FF2B5EF4-FFF2-40B4-BE49-F238E27FC236}">
                <a16:creationId xmlns:a16="http://schemas.microsoft.com/office/drawing/2014/main" id="{0E3C24DD-829E-E038-8AC8-6FBCB6C4ACDF}"/>
              </a:ext>
            </a:extLst>
          </p:cNvPr>
          <p:cNvPicPr>
            <a:picLocks noChangeAspect="1" noChangeArrowheads="1"/>
          </p:cNvPicPr>
          <p:nvPr userDrawn="1"/>
        </p:nvPicPr>
        <p:blipFill rotWithShape="1">
          <a:blip r:embed="rId2">
            <a:alphaModFix amt="2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29688" t="-587" r="48762" b="31115"/>
          <a:stretch/>
        </p:blipFill>
        <p:spPr bwMode="auto">
          <a:xfrm>
            <a:off x="8882351" y="1467244"/>
            <a:ext cx="3309649" cy="5512281"/>
          </a:xfrm>
          <a:prstGeom prst="rect">
            <a:avLst/>
          </a:prstGeom>
          <a:noFill/>
          <a:extLst>
            <a:ext uri="{909E8E84-426E-40DD-AFC4-6F175D3DCCD1}">
              <a14:hiddenFill xmlns:a14="http://schemas.microsoft.com/office/drawing/2010/main">
                <a:solidFill>
                  <a:srgbClr val="FFFFFF"/>
                </a:solidFill>
              </a14:hiddenFill>
            </a:ext>
          </a:extLst>
        </p:spPr>
      </p:pic>
      <p:sp>
        <p:nvSpPr>
          <p:cNvPr id="8" name="Titolo 14">
            <a:extLst>
              <a:ext uri="{FF2B5EF4-FFF2-40B4-BE49-F238E27FC236}">
                <a16:creationId xmlns:a16="http://schemas.microsoft.com/office/drawing/2014/main" id="{733321A9-5043-5770-1F99-B46EA5946B6C}"/>
              </a:ext>
            </a:extLst>
          </p:cNvPr>
          <p:cNvSpPr>
            <a:spLocks noGrp="1"/>
          </p:cNvSpPr>
          <p:nvPr>
            <p:ph type="title" hasCustomPrompt="1"/>
          </p:nvPr>
        </p:nvSpPr>
        <p:spPr>
          <a:xfrm>
            <a:off x="1551644" y="1843402"/>
            <a:ext cx="6608945" cy="962087"/>
          </a:xfrm>
        </p:spPr>
        <p:txBody>
          <a:bodyPr>
            <a:noAutofit/>
          </a:bodyPr>
          <a:lstStyle>
            <a:lvl1pPr>
              <a:defRPr sz="4000">
                <a:solidFill>
                  <a:schemeClr val="tx1"/>
                </a:solidFill>
              </a:defRPr>
            </a:lvl1pPr>
          </a:lstStyle>
          <a:p>
            <a:r>
              <a:rPr lang="it-IT"/>
              <a:t>Titolo</a:t>
            </a:r>
          </a:p>
        </p:txBody>
      </p:sp>
      <p:sp>
        <p:nvSpPr>
          <p:cNvPr id="9" name="Segnaposto testo 19">
            <a:extLst>
              <a:ext uri="{FF2B5EF4-FFF2-40B4-BE49-F238E27FC236}">
                <a16:creationId xmlns:a16="http://schemas.microsoft.com/office/drawing/2014/main" id="{4FE80572-E0BF-6CE3-31E3-9AEB79F979AE}"/>
              </a:ext>
            </a:extLst>
          </p:cNvPr>
          <p:cNvSpPr>
            <a:spLocks noGrp="1"/>
          </p:cNvSpPr>
          <p:nvPr>
            <p:ph type="body" sz="quarter" idx="10" hasCustomPrompt="1"/>
          </p:nvPr>
        </p:nvSpPr>
        <p:spPr>
          <a:xfrm>
            <a:off x="1551419" y="2958164"/>
            <a:ext cx="6609432" cy="347636"/>
          </a:xfrm>
        </p:spPr>
        <p:txBody>
          <a:bodyPr>
            <a:noAutofit/>
          </a:bodyPr>
          <a:lstStyle>
            <a:lvl1pPr marL="0" indent="0">
              <a:buNone/>
              <a:defRPr sz="20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it-IT"/>
              <a:t>Sottotitolo</a:t>
            </a:r>
          </a:p>
        </p:txBody>
      </p:sp>
      <p:sp>
        <p:nvSpPr>
          <p:cNvPr id="10" name="Segnaposto testo 19">
            <a:extLst>
              <a:ext uri="{FF2B5EF4-FFF2-40B4-BE49-F238E27FC236}">
                <a16:creationId xmlns:a16="http://schemas.microsoft.com/office/drawing/2014/main" id="{AF9977A1-286A-F2F1-9254-0CEA6486B1E1}"/>
              </a:ext>
            </a:extLst>
          </p:cNvPr>
          <p:cNvSpPr>
            <a:spLocks noGrp="1"/>
          </p:cNvSpPr>
          <p:nvPr>
            <p:ph type="body" sz="quarter" idx="11" hasCustomPrompt="1"/>
          </p:nvPr>
        </p:nvSpPr>
        <p:spPr>
          <a:xfrm>
            <a:off x="1551419" y="5107725"/>
            <a:ext cx="4357963" cy="303503"/>
          </a:xfrm>
        </p:spPr>
        <p:txBody>
          <a:bodyPr>
            <a:normAutofit/>
          </a:bodyPr>
          <a:lstStyle>
            <a:lvl1pPr marL="0" indent="0">
              <a:buNone/>
              <a:defRPr sz="12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it-IT"/>
              <a:t>Data – Informazioni </a:t>
            </a:r>
          </a:p>
        </p:txBody>
      </p:sp>
      <p:pic>
        <p:nvPicPr>
          <p:cNvPr id="11" name="Picture 2" descr="Unindustria Roma - Steamiamoci">
            <a:extLst>
              <a:ext uri="{FF2B5EF4-FFF2-40B4-BE49-F238E27FC236}">
                <a16:creationId xmlns:a16="http://schemas.microsoft.com/office/drawing/2014/main" id="{081BF605-7199-0C74-C70F-81F66E0FF015}"/>
              </a:ext>
            </a:extLst>
          </p:cNvPr>
          <p:cNvPicPr>
            <a:picLocks noChangeAspect="1" noChangeArrowheads="1"/>
          </p:cNvPicPr>
          <p:nvPr userDrawn="1"/>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524000" y="385821"/>
            <a:ext cx="2413445" cy="684438"/>
          </a:xfrm>
          <a:prstGeom prst="rect">
            <a:avLst/>
          </a:prstGeom>
          <a:noFill/>
          <a:extLst>
            <a:ext uri="{909E8E84-426E-40DD-AFC4-6F175D3DCCD1}">
              <a14:hiddenFill xmlns:a14="http://schemas.microsoft.com/office/drawing/2010/main">
                <a:solidFill>
                  <a:srgbClr val="FFFFFF"/>
                </a:solidFill>
              </a14:hiddenFill>
            </a:ext>
          </a:extLst>
        </p:spPr>
      </p:pic>
      <p:sp>
        <p:nvSpPr>
          <p:cNvPr id="12" name="Titolo 14">
            <a:extLst>
              <a:ext uri="{FF2B5EF4-FFF2-40B4-BE49-F238E27FC236}">
                <a16:creationId xmlns:a16="http://schemas.microsoft.com/office/drawing/2014/main" id="{F1CFFE90-6BBF-61B2-5F4E-98192C2FCCA7}"/>
              </a:ext>
            </a:extLst>
          </p:cNvPr>
          <p:cNvSpPr txBox="1">
            <a:spLocks/>
          </p:cNvSpPr>
          <p:nvPr userDrawn="1"/>
        </p:nvSpPr>
        <p:spPr>
          <a:xfrm>
            <a:off x="1524000" y="6163490"/>
            <a:ext cx="1485182" cy="1627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kern="1200">
                <a:solidFill>
                  <a:srgbClr val="002060"/>
                </a:solidFill>
                <a:latin typeface="Futura LT"/>
                <a:ea typeface="+mj-ea"/>
                <a:cs typeface="+mj-cs"/>
              </a:defRPr>
            </a:lvl1pPr>
          </a:lstStyle>
          <a:p>
            <a:pPr lvl="0"/>
            <a:r>
              <a:rPr lang="it-IT" sz="1100" dirty="0">
                <a:solidFill>
                  <a:schemeClr val="bg1"/>
                </a:solidFill>
              </a:rPr>
              <a:t>www.un-industria.it</a:t>
            </a:r>
          </a:p>
        </p:txBody>
      </p:sp>
      <p:sp>
        <p:nvSpPr>
          <p:cNvPr id="2" name="Segnaposto numero diapositiva 1">
            <a:extLst>
              <a:ext uri="{FF2B5EF4-FFF2-40B4-BE49-F238E27FC236}">
                <a16:creationId xmlns:a16="http://schemas.microsoft.com/office/drawing/2014/main" id="{3A00F2F3-8429-603E-5B79-4077544CFD5A}"/>
              </a:ext>
            </a:extLst>
          </p:cNvPr>
          <p:cNvSpPr>
            <a:spLocks noGrp="1"/>
          </p:cNvSpPr>
          <p:nvPr>
            <p:ph type="sldNum" sz="quarter" idx="12"/>
          </p:nvPr>
        </p:nvSpPr>
        <p:spPr>
          <a:xfrm>
            <a:off x="9296400" y="6326264"/>
            <a:ext cx="2743200" cy="365125"/>
          </a:xfrm>
          <a:prstGeom prst="rect">
            <a:avLst/>
          </a:prstGeom>
        </p:spPr>
        <p:txBody>
          <a:bodyPr/>
          <a:lstStyle>
            <a:lvl1pPr>
              <a:defRPr>
                <a:solidFill>
                  <a:srgbClr val="FFC000"/>
                </a:solidFill>
              </a:defRPr>
            </a:lvl1pPr>
          </a:lstStyle>
          <a:p>
            <a:fld id="{D605B02C-3878-496C-97B0-628E8D0D0C06}" type="slidenum">
              <a:rPr lang="it-IT" smtClean="0"/>
              <a:pPr/>
              <a:t>‹#›</a:t>
            </a:fld>
            <a:r>
              <a:rPr lang="it-IT" dirty="0"/>
              <a:t> di 8</a:t>
            </a:r>
          </a:p>
        </p:txBody>
      </p:sp>
    </p:spTree>
    <p:extLst>
      <p:ext uri="{BB962C8B-B14F-4D97-AF65-F5344CB8AC3E}">
        <p14:creationId xmlns:p14="http://schemas.microsoft.com/office/powerpoint/2010/main" val="233839619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olo e contenuto">
    <p:spTree>
      <p:nvGrpSpPr>
        <p:cNvPr id="1" name=""/>
        <p:cNvGrpSpPr/>
        <p:nvPr/>
      </p:nvGrpSpPr>
      <p:grpSpPr>
        <a:xfrm>
          <a:off x="0" y="0"/>
          <a:ext cx="0" cy="0"/>
          <a:chOff x="0" y="0"/>
          <a:chExt cx="0" cy="0"/>
        </a:xfrm>
      </p:grpSpPr>
      <p:pic>
        <p:nvPicPr>
          <p:cNvPr id="4" name="Picture 2" descr="Unindustria Roma - Steamiamoci">
            <a:extLst>
              <a:ext uri="{FF2B5EF4-FFF2-40B4-BE49-F238E27FC236}">
                <a16:creationId xmlns:a16="http://schemas.microsoft.com/office/drawing/2014/main" id="{A724731C-BED7-5408-0198-D4110B1A3698}"/>
              </a:ext>
            </a:extLst>
          </p:cNvPr>
          <p:cNvPicPr>
            <a:picLocks noChangeAspect="1" noChangeArrowheads="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t="1" b="39100"/>
          <a:stretch/>
        </p:blipFill>
        <p:spPr bwMode="auto">
          <a:xfrm>
            <a:off x="10420590" y="275122"/>
            <a:ext cx="1418407" cy="244967"/>
          </a:xfrm>
          <a:prstGeom prst="rect">
            <a:avLst/>
          </a:prstGeom>
          <a:noFill/>
          <a:extLst>
            <a:ext uri="{909E8E84-426E-40DD-AFC4-6F175D3DCCD1}">
              <a14:hiddenFill xmlns:a14="http://schemas.microsoft.com/office/drawing/2010/main">
                <a:solidFill>
                  <a:srgbClr val="FFFFFF"/>
                </a:solidFill>
              </a14:hiddenFill>
            </a:ext>
          </a:extLst>
        </p:spPr>
      </p:pic>
      <p:sp>
        <p:nvSpPr>
          <p:cNvPr id="2" name="Segnaposto numero diapositiva 1">
            <a:extLst>
              <a:ext uri="{FF2B5EF4-FFF2-40B4-BE49-F238E27FC236}">
                <a16:creationId xmlns:a16="http://schemas.microsoft.com/office/drawing/2014/main" id="{F11A94E4-5E31-8AF5-F8FE-2E01B147E8B3}"/>
              </a:ext>
            </a:extLst>
          </p:cNvPr>
          <p:cNvSpPr>
            <a:spLocks noGrp="1"/>
          </p:cNvSpPr>
          <p:nvPr>
            <p:ph type="sldNum" sz="quarter" idx="10"/>
          </p:nvPr>
        </p:nvSpPr>
        <p:spPr>
          <a:xfrm>
            <a:off x="9258670" y="6329717"/>
            <a:ext cx="2743200" cy="365125"/>
          </a:xfrm>
          <a:prstGeom prst="rect">
            <a:avLst/>
          </a:prstGeom>
        </p:spPr>
        <p:txBody>
          <a:bodyPr/>
          <a:lstStyle>
            <a:lvl1pPr>
              <a:defRPr>
                <a:solidFill>
                  <a:srgbClr val="FFC000"/>
                </a:solidFill>
              </a:defRPr>
            </a:lvl1pPr>
          </a:lstStyle>
          <a:p>
            <a:fld id="{D605B02C-3878-496C-97B0-628E8D0D0C06}" type="slidenum">
              <a:rPr lang="it-IT" smtClean="0"/>
              <a:pPr/>
              <a:t>‹#›</a:t>
            </a:fld>
            <a:r>
              <a:rPr lang="it-IT" dirty="0"/>
              <a:t> di 8</a:t>
            </a:r>
          </a:p>
        </p:txBody>
      </p:sp>
    </p:spTree>
    <p:extLst>
      <p:ext uri="{BB962C8B-B14F-4D97-AF65-F5344CB8AC3E}">
        <p14:creationId xmlns:p14="http://schemas.microsoft.com/office/powerpoint/2010/main" val="6437076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 Dati e grafici negativo">
    <p:bg>
      <p:bgPr>
        <a:solidFill>
          <a:srgbClr val="002448"/>
        </a:solidFill>
        <a:effectLst/>
      </p:bgPr>
    </p:bg>
    <p:spTree>
      <p:nvGrpSpPr>
        <p:cNvPr id="1" name=""/>
        <p:cNvGrpSpPr/>
        <p:nvPr/>
      </p:nvGrpSpPr>
      <p:grpSpPr>
        <a:xfrm>
          <a:off x="0" y="0"/>
          <a:ext cx="0" cy="0"/>
          <a:chOff x="0" y="0"/>
          <a:chExt cx="0" cy="0"/>
        </a:xfrm>
      </p:grpSpPr>
      <p:pic>
        <p:nvPicPr>
          <p:cNvPr id="26" name="Picture 4">
            <a:extLst>
              <a:ext uri="{FF2B5EF4-FFF2-40B4-BE49-F238E27FC236}">
                <a16:creationId xmlns:a16="http://schemas.microsoft.com/office/drawing/2014/main" id="{6A92CC12-F208-6B79-E5DA-6B35FC2A6448}"/>
              </a:ext>
            </a:extLst>
          </p:cNvPr>
          <p:cNvPicPr>
            <a:picLocks noChangeAspect="1" noChangeArrowheads="1"/>
          </p:cNvPicPr>
          <p:nvPr userDrawn="1"/>
        </p:nvPicPr>
        <p:blipFill rotWithShape="1">
          <a:blip r:embed="rId2">
            <a:alphaModFix amt="20000"/>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rcRect l="29688" t="-587" r="49265" b="31115"/>
          <a:stretch/>
        </p:blipFill>
        <p:spPr bwMode="auto">
          <a:xfrm>
            <a:off x="10664347" y="4252823"/>
            <a:ext cx="1527654" cy="26051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Unindustria Roma - Steamiamoci">
            <a:extLst>
              <a:ext uri="{FF2B5EF4-FFF2-40B4-BE49-F238E27FC236}">
                <a16:creationId xmlns:a16="http://schemas.microsoft.com/office/drawing/2014/main" id="{728D7718-006C-C500-ACD4-965011BBE021}"/>
              </a:ext>
            </a:extLst>
          </p:cNvPr>
          <p:cNvPicPr>
            <a:picLocks noChangeAspect="1" noChangeArrowheads="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t="1" b="39100"/>
          <a:stretch/>
        </p:blipFill>
        <p:spPr bwMode="auto">
          <a:xfrm>
            <a:off x="153723" y="6460633"/>
            <a:ext cx="1418407" cy="244967"/>
          </a:xfrm>
          <a:prstGeom prst="rect">
            <a:avLst/>
          </a:prstGeom>
          <a:noFill/>
          <a:extLst>
            <a:ext uri="{909E8E84-426E-40DD-AFC4-6F175D3DCCD1}">
              <a14:hiddenFill xmlns:a14="http://schemas.microsoft.com/office/drawing/2010/main">
                <a:solidFill>
                  <a:srgbClr val="FFFFFF"/>
                </a:solidFill>
              </a14:hiddenFill>
            </a:ext>
          </a:extLst>
        </p:spPr>
      </p:pic>
      <p:sp>
        <p:nvSpPr>
          <p:cNvPr id="3" name="Titolo 14">
            <a:extLst>
              <a:ext uri="{FF2B5EF4-FFF2-40B4-BE49-F238E27FC236}">
                <a16:creationId xmlns:a16="http://schemas.microsoft.com/office/drawing/2014/main" id="{335510A6-B0E4-395A-4A3E-FBC6997914AF}"/>
              </a:ext>
            </a:extLst>
          </p:cNvPr>
          <p:cNvSpPr>
            <a:spLocks noGrp="1"/>
          </p:cNvSpPr>
          <p:nvPr>
            <p:ph type="title" hasCustomPrompt="1"/>
          </p:nvPr>
        </p:nvSpPr>
        <p:spPr>
          <a:xfrm>
            <a:off x="186916" y="157084"/>
            <a:ext cx="7215118" cy="481044"/>
          </a:xfrm>
        </p:spPr>
        <p:txBody>
          <a:bodyPr>
            <a:noAutofit/>
          </a:bodyPr>
          <a:lstStyle>
            <a:lvl1pPr>
              <a:defRPr sz="2000">
                <a:solidFill>
                  <a:schemeClr val="tx1"/>
                </a:solidFill>
              </a:defRPr>
            </a:lvl1pPr>
          </a:lstStyle>
          <a:p>
            <a:r>
              <a:rPr lang="it-IT"/>
              <a:t>Titolo (Slide inserimento dati e tabelle)</a:t>
            </a:r>
          </a:p>
        </p:txBody>
      </p:sp>
      <p:sp>
        <p:nvSpPr>
          <p:cNvPr id="4" name="Segnaposto numero diapositiva 3">
            <a:extLst>
              <a:ext uri="{FF2B5EF4-FFF2-40B4-BE49-F238E27FC236}">
                <a16:creationId xmlns:a16="http://schemas.microsoft.com/office/drawing/2014/main" id="{A0755EF8-FFF5-8E9D-5B1F-791206C60026}"/>
              </a:ext>
            </a:extLst>
          </p:cNvPr>
          <p:cNvSpPr>
            <a:spLocks noGrp="1"/>
          </p:cNvSpPr>
          <p:nvPr>
            <p:ph type="sldNum" sz="quarter" idx="10"/>
          </p:nvPr>
        </p:nvSpPr>
        <p:spPr>
          <a:xfrm>
            <a:off x="9292747" y="6400553"/>
            <a:ext cx="2743200" cy="365125"/>
          </a:xfrm>
          <a:prstGeom prst="rect">
            <a:avLst/>
          </a:prstGeom>
        </p:spPr>
        <p:txBody>
          <a:bodyPr/>
          <a:lstStyle>
            <a:lvl1pPr>
              <a:defRPr>
                <a:solidFill>
                  <a:srgbClr val="FFC000"/>
                </a:solidFill>
              </a:defRPr>
            </a:lvl1pPr>
          </a:lstStyle>
          <a:p>
            <a:fld id="{D605B02C-3878-496C-97B0-628E8D0D0C06}" type="slidenum">
              <a:rPr lang="it-IT" smtClean="0"/>
              <a:pPr/>
              <a:t>‹#›</a:t>
            </a:fld>
            <a:r>
              <a:rPr lang="it-IT" dirty="0"/>
              <a:t> di 8</a:t>
            </a:r>
          </a:p>
        </p:txBody>
      </p:sp>
    </p:spTree>
    <p:extLst>
      <p:ext uri="{BB962C8B-B14F-4D97-AF65-F5344CB8AC3E}">
        <p14:creationId xmlns:p14="http://schemas.microsoft.com/office/powerpoint/2010/main" val="261787966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olo e contenuto">
    <p:spTree>
      <p:nvGrpSpPr>
        <p:cNvPr id="1" name=""/>
        <p:cNvGrpSpPr/>
        <p:nvPr/>
      </p:nvGrpSpPr>
      <p:grpSpPr>
        <a:xfrm>
          <a:off x="0" y="0"/>
          <a:ext cx="0" cy="0"/>
          <a:chOff x="0" y="0"/>
          <a:chExt cx="0" cy="0"/>
        </a:xfrm>
      </p:grpSpPr>
      <p:pic>
        <p:nvPicPr>
          <p:cNvPr id="2" name="Immagine 1" descr="Immagine che contiene testo, Carattere, Elementi grafici, tipografia&#10;&#10;Descrizione generata automaticamente">
            <a:extLst>
              <a:ext uri="{FF2B5EF4-FFF2-40B4-BE49-F238E27FC236}">
                <a16:creationId xmlns:a16="http://schemas.microsoft.com/office/drawing/2014/main" id="{6A672279-51D7-52AD-B074-45D0CE7AC5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620" y="2601195"/>
            <a:ext cx="5912760" cy="1655610"/>
          </a:xfrm>
          <a:prstGeom prst="rect">
            <a:avLst/>
          </a:prstGeom>
        </p:spPr>
      </p:pic>
    </p:spTree>
    <p:extLst>
      <p:ext uri="{BB962C8B-B14F-4D97-AF65-F5344CB8AC3E}">
        <p14:creationId xmlns:p14="http://schemas.microsoft.com/office/powerpoint/2010/main" val="9278350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 Dati e grafici positivo">
    <p:bg>
      <p:bgRef idx="1001">
        <a:schemeClr val="bg1"/>
      </p:bgRef>
    </p:bg>
    <p:spTree>
      <p:nvGrpSpPr>
        <p:cNvPr id="1" name=""/>
        <p:cNvGrpSpPr/>
        <p:nvPr/>
      </p:nvGrpSpPr>
      <p:grpSpPr>
        <a:xfrm>
          <a:off x="0" y="0"/>
          <a:ext cx="0" cy="0"/>
          <a:chOff x="0" y="0"/>
          <a:chExt cx="0" cy="0"/>
        </a:xfrm>
      </p:grpSpPr>
      <p:pic>
        <p:nvPicPr>
          <p:cNvPr id="4" name="Picture 2" descr="Unindustria Roma - Steamiamoci">
            <a:extLst>
              <a:ext uri="{FF2B5EF4-FFF2-40B4-BE49-F238E27FC236}">
                <a16:creationId xmlns:a16="http://schemas.microsoft.com/office/drawing/2014/main" id="{861C024E-CC5D-F57F-9B53-66C48233613B}"/>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38129"/>
          <a:stretch/>
        </p:blipFill>
        <p:spPr bwMode="auto">
          <a:xfrm>
            <a:off x="153723" y="6456316"/>
            <a:ext cx="1420740" cy="249284"/>
          </a:xfrm>
          <a:prstGeom prst="rect">
            <a:avLst/>
          </a:prstGeom>
          <a:noFill/>
          <a:extLst>
            <a:ext uri="{909E8E84-426E-40DD-AFC4-6F175D3DCCD1}">
              <a14:hiddenFill xmlns:a14="http://schemas.microsoft.com/office/drawing/2010/main">
                <a:solidFill>
                  <a:srgbClr val="FFFFFF"/>
                </a:solidFill>
              </a14:hiddenFill>
            </a:ext>
          </a:extLst>
        </p:spPr>
      </p:pic>
      <p:sp>
        <p:nvSpPr>
          <p:cNvPr id="2" name="Segnaposto numero diapositiva 1">
            <a:extLst>
              <a:ext uri="{FF2B5EF4-FFF2-40B4-BE49-F238E27FC236}">
                <a16:creationId xmlns:a16="http://schemas.microsoft.com/office/drawing/2014/main" id="{56198FE9-6BCF-81C5-C383-39CA9B7630FC}"/>
              </a:ext>
            </a:extLst>
          </p:cNvPr>
          <p:cNvSpPr>
            <a:spLocks noGrp="1"/>
          </p:cNvSpPr>
          <p:nvPr>
            <p:ph type="sldNum" sz="quarter" idx="36"/>
          </p:nvPr>
        </p:nvSpPr>
        <p:spPr>
          <a:xfrm>
            <a:off x="11353800" y="6462338"/>
            <a:ext cx="741265" cy="365125"/>
          </a:xfrm>
        </p:spPr>
        <p:txBody>
          <a:bodyPr/>
          <a:lstStyle>
            <a:lvl1pPr>
              <a:defRPr>
                <a:solidFill>
                  <a:schemeClr val="tx1"/>
                </a:solidFill>
              </a:defRPr>
            </a:lvl1pPr>
          </a:lstStyle>
          <a:p>
            <a:fld id="{D605B02C-3878-496C-97B0-628E8D0D0C06}" type="slidenum">
              <a:rPr lang="it-IT" smtClean="0">
                <a:latin typeface="Aptos" panose="020B0004020202020204" pitchFamily="34" charset="0"/>
              </a:rPr>
              <a:pPr/>
              <a:t>‹#›</a:t>
            </a:fld>
            <a:r>
              <a:rPr lang="it-IT">
                <a:latin typeface="Aptos" panose="020B0004020202020204" pitchFamily="34" charset="0"/>
              </a:rPr>
              <a:t> di 52</a:t>
            </a:r>
          </a:p>
        </p:txBody>
      </p:sp>
    </p:spTree>
    <p:extLst>
      <p:ext uri="{BB962C8B-B14F-4D97-AF65-F5344CB8AC3E}">
        <p14:creationId xmlns:p14="http://schemas.microsoft.com/office/powerpoint/2010/main" val="112343067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448"/>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FDCCEAB-84E4-4B4E-B5AF-7746957428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C629DCD-53CD-4B4C-B4AF-11870E4F74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numero diapositiva 5">
            <a:extLst>
              <a:ext uri="{FF2B5EF4-FFF2-40B4-BE49-F238E27FC236}">
                <a16:creationId xmlns:a16="http://schemas.microsoft.com/office/drawing/2014/main" id="{04A45578-9A20-49D4-A95C-6A2D782736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2060"/>
                </a:solidFill>
                <a:latin typeface="Futura LT"/>
              </a:defRPr>
            </a:lvl1pPr>
          </a:lstStyle>
          <a:p>
            <a:fld id="{D605B02C-3878-496C-97B0-628E8D0D0C06}" type="slidenum">
              <a:rPr lang="it-IT" smtClean="0"/>
              <a:pPr/>
              <a:t>‹#›</a:t>
            </a:fld>
            <a:endParaRPr lang="it-IT"/>
          </a:p>
        </p:txBody>
      </p:sp>
    </p:spTree>
    <p:extLst>
      <p:ext uri="{BB962C8B-B14F-4D97-AF65-F5344CB8AC3E}">
        <p14:creationId xmlns:p14="http://schemas.microsoft.com/office/powerpoint/2010/main" val="3592435957"/>
      </p:ext>
    </p:extLst>
  </p:cSld>
  <p:clrMap bg1="lt1" tx1="dk1" bg2="lt2" tx2="dk2" accent1="accent1" accent2="accent2" accent3="accent3" accent4="accent4" accent5="accent5" accent6="accent6" hlink="hlink" folHlink="folHlink"/>
  <p:sldLayoutIdLst>
    <p:sldLayoutId id="2147483650" r:id="rId1"/>
    <p:sldLayoutId id="2147483667" r:id="rId2"/>
    <p:sldLayoutId id="2147483673" r:id="rId3"/>
    <p:sldLayoutId id="2147483668" r:id="rId4"/>
    <p:sldLayoutId id="2147483674" r:id="rId5"/>
  </p:sldLayoutIdLst>
  <p:hf hdr="0" ftr="0" dt="0"/>
  <p:txStyles>
    <p:titleStyle>
      <a:lvl1pPr algn="l" defTabSz="914400" rtl="0" eaLnBrk="1" latinLnBrk="0" hangingPunct="1">
        <a:lnSpc>
          <a:spcPct val="90000"/>
        </a:lnSpc>
        <a:spcBef>
          <a:spcPct val="0"/>
        </a:spcBef>
        <a:buNone/>
        <a:defRPr sz="4400" kern="1200">
          <a:solidFill>
            <a:srgbClr val="002448"/>
          </a:solidFill>
          <a:latin typeface="Futura 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448"/>
          </a:solidFill>
          <a:latin typeface="Futura 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448"/>
          </a:solidFill>
          <a:latin typeface="Futura 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448"/>
          </a:solidFill>
          <a:latin typeface="Futura 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448"/>
          </a:solidFill>
          <a:latin typeface="Futura 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448"/>
          </a:solidFill>
          <a:latin typeface="Futura 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sellaDiTesto 11">
            <a:extLst>
              <a:ext uri="{FF2B5EF4-FFF2-40B4-BE49-F238E27FC236}">
                <a16:creationId xmlns:a16="http://schemas.microsoft.com/office/drawing/2014/main" id="{58F17A34-E012-BC6E-68DC-B2CCBBC06943}"/>
              </a:ext>
            </a:extLst>
          </p:cNvPr>
          <p:cNvSpPr txBox="1"/>
          <p:nvPr/>
        </p:nvSpPr>
        <p:spPr>
          <a:xfrm>
            <a:off x="1551645" y="2557777"/>
            <a:ext cx="7037878" cy="1446550"/>
          </a:xfrm>
          <a:prstGeom prst="rect">
            <a:avLst/>
          </a:prstGeom>
          <a:noFill/>
        </p:spPr>
        <p:txBody>
          <a:bodyPr wrap="square" rtlCol="0">
            <a:spAutoFit/>
          </a:bodyPr>
          <a:lstStyle/>
          <a:p>
            <a:pPr lvl="0">
              <a:defRPr/>
            </a:pPr>
            <a:r>
              <a:rPr lang="it-IT" sz="4400" b="1" dirty="0">
                <a:solidFill>
                  <a:srgbClr val="FFC000"/>
                </a:solidFill>
                <a:latin typeface="Poppins" panose="00000500000000000000" pitchFamily="2" charset="0"/>
                <a:cs typeface="Poppins" panose="00000500000000000000" pitchFamily="2" charset="0"/>
              </a:rPr>
              <a:t>Il Facility Management nel Lazio</a:t>
            </a:r>
          </a:p>
        </p:txBody>
      </p:sp>
      <p:sp>
        <p:nvSpPr>
          <p:cNvPr id="2" name="CasellaDiTesto 1">
            <a:extLst>
              <a:ext uri="{FF2B5EF4-FFF2-40B4-BE49-F238E27FC236}">
                <a16:creationId xmlns:a16="http://schemas.microsoft.com/office/drawing/2014/main" id="{E56D1BA2-7AE4-E22C-9CAD-D968BE3973C0}"/>
              </a:ext>
            </a:extLst>
          </p:cNvPr>
          <p:cNvSpPr txBox="1"/>
          <p:nvPr/>
        </p:nvSpPr>
        <p:spPr>
          <a:xfrm>
            <a:off x="1551645" y="1843402"/>
            <a:ext cx="635864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3200" b="1" dirty="0">
                <a:solidFill>
                  <a:prstClr val="white"/>
                </a:solidFill>
                <a:latin typeface="Poppins" panose="00000500000000000000" pitchFamily="2" charset="0"/>
                <a:cs typeface="Poppins" panose="00000500000000000000" pitchFamily="2" charset="0"/>
              </a:rPr>
              <a:t>Lazio in numeri</a:t>
            </a:r>
            <a:endParaRPr lang="it-IT" sz="6000" b="1" dirty="0">
              <a:solidFill>
                <a:srgbClr val="FFC000"/>
              </a:solidFill>
              <a:latin typeface="Poppins" panose="00000500000000000000" pitchFamily="2" charset="0"/>
              <a:cs typeface="Poppins" panose="00000500000000000000" pitchFamily="2" charset="0"/>
            </a:endParaRPr>
          </a:p>
        </p:txBody>
      </p:sp>
      <p:sp>
        <p:nvSpPr>
          <p:cNvPr id="3" name="CasellaDiTesto 2">
            <a:extLst>
              <a:ext uri="{FF2B5EF4-FFF2-40B4-BE49-F238E27FC236}">
                <a16:creationId xmlns:a16="http://schemas.microsoft.com/office/drawing/2014/main" id="{B646A187-D5B7-7E70-6B23-7F49725E9CA8}"/>
              </a:ext>
            </a:extLst>
          </p:cNvPr>
          <p:cNvSpPr txBox="1"/>
          <p:nvPr/>
        </p:nvSpPr>
        <p:spPr>
          <a:xfrm>
            <a:off x="1551645" y="5107725"/>
            <a:ext cx="477133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Poppins" panose="00000500000000000000" pitchFamily="2" charset="0"/>
                <a:cs typeface="Poppins" panose="00000500000000000000" pitchFamily="2" charset="0"/>
              </a:rPr>
              <a:t>Centro Studi Unindustria, </a:t>
            </a:r>
            <a:r>
              <a:rPr lang="it-IT" sz="1600" b="1" dirty="0">
                <a:solidFill>
                  <a:prstClr val="white"/>
                </a:solidFill>
                <a:effectLst>
                  <a:outerShdw blurRad="38100" dist="38100" dir="2700000" algn="tl">
                    <a:srgbClr val="000000">
                      <a:alpha val="43137"/>
                    </a:srgbClr>
                  </a:outerShdw>
                </a:effectLst>
                <a:latin typeface="Poppins" panose="00000500000000000000" pitchFamily="2" charset="0"/>
                <a:cs typeface="Poppins" panose="00000500000000000000" pitchFamily="2" charset="0"/>
              </a:rPr>
              <a:t>marzo</a:t>
            </a:r>
            <a:r>
              <a:rPr kumimoji="0" lang="it-IT"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Poppins" panose="00000500000000000000" pitchFamily="2" charset="0"/>
                <a:cs typeface="Poppins" panose="00000500000000000000" pitchFamily="2" charset="0"/>
              </a:rPr>
              <a:t> 2026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684579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55A918-A5AF-A6C9-99DC-13EBA285A605}"/>
            </a:ext>
          </a:extLst>
        </p:cNvPr>
        <p:cNvGrpSpPr/>
        <p:nvPr/>
      </p:nvGrpSpPr>
      <p:grpSpPr>
        <a:xfrm>
          <a:off x="0" y="0"/>
          <a:ext cx="0" cy="0"/>
          <a:chOff x="0" y="0"/>
          <a:chExt cx="0" cy="0"/>
        </a:xfrm>
      </p:grpSpPr>
      <p:sp>
        <p:nvSpPr>
          <p:cNvPr id="3" name="CasellaDiTesto 5">
            <a:extLst>
              <a:ext uri="{FF2B5EF4-FFF2-40B4-BE49-F238E27FC236}">
                <a16:creationId xmlns:a16="http://schemas.microsoft.com/office/drawing/2014/main" id="{AA03093E-3523-6F37-C807-DA56F8FA040D}"/>
              </a:ext>
            </a:extLst>
          </p:cNvPr>
          <p:cNvSpPr txBox="1"/>
          <p:nvPr/>
        </p:nvSpPr>
        <p:spPr>
          <a:xfrm>
            <a:off x="2688266" y="507858"/>
            <a:ext cx="681546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a:ln>
                  <a:noFill/>
                </a:ln>
                <a:solidFill>
                  <a:srgbClr val="156082">
                    <a:lumMod val="50000"/>
                  </a:srgbClr>
                </a:solidFill>
                <a:effectLst/>
                <a:uLnTx/>
                <a:uFillTx/>
                <a:latin typeface="Aptos Display" panose="02110004020202020204"/>
                <a:ea typeface="+mn-ea"/>
                <a:cs typeface="+mn-cs"/>
              </a:rPr>
              <a:t>Il Facility Management nel Lazio</a:t>
            </a:r>
          </a:p>
        </p:txBody>
      </p:sp>
      <p:sp>
        <p:nvSpPr>
          <p:cNvPr id="6" name="CasellaDiTesto 5">
            <a:extLst>
              <a:ext uri="{FF2B5EF4-FFF2-40B4-BE49-F238E27FC236}">
                <a16:creationId xmlns:a16="http://schemas.microsoft.com/office/drawing/2014/main" id="{9E757131-2D3D-7BCB-AF84-FEC72DEF63DF}"/>
              </a:ext>
            </a:extLst>
          </p:cNvPr>
          <p:cNvSpPr txBox="1"/>
          <p:nvPr/>
        </p:nvSpPr>
        <p:spPr>
          <a:xfrm>
            <a:off x="829596" y="1385021"/>
            <a:ext cx="10532808" cy="369332"/>
          </a:xfrm>
          <a:prstGeom prst="rect">
            <a:avLst/>
          </a:prstGeom>
          <a:noFill/>
        </p:spPr>
        <p:txBody>
          <a:bodyPr wrap="square">
            <a:spAutoFit/>
          </a:bodyPr>
          <a:lstStyle/>
          <a:p>
            <a:pPr>
              <a:spcAft>
                <a:spcPts val="600"/>
              </a:spcAft>
            </a:pPr>
            <a:endParaRPr lang="it-IT"/>
          </a:p>
        </p:txBody>
      </p:sp>
      <p:sp>
        <p:nvSpPr>
          <p:cNvPr id="4" name="CasellaDiTesto 3">
            <a:extLst>
              <a:ext uri="{FF2B5EF4-FFF2-40B4-BE49-F238E27FC236}">
                <a16:creationId xmlns:a16="http://schemas.microsoft.com/office/drawing/2014/main" id="{57542551-C2FC-F573-C32D-AF0DE6015BE6}"/>
              </a:ext>
            </a:extLst>
          </p:cNvPr>
          <p:cNvSpPr txBox="1"/>
          <p:nvPr/>
        </p:nvSpPr>
        <p:spPr>
          <a:xfrm>
            <a:off x="829594" y="1754353"/>
            <a:ext cx="9000000" cy="2251065"/>
          </a:xfrm>
          <a:prstGeom prst="rect">
            <a:avLst/>
          </a:prstGeom>
          <a:noFill/>
        </p:spPr>
        <p:txBody>
          <a:bodyPr wrap="square">
            <a:spAutoFit/>
          </a:bodyPr>
          <a:lstStyle/>
          <a:p>
            <a:pPr algn="just">
              <a:lnSpc>
                <a:spcPct val="114000"/>
              </a:lnSpc>
              <a:spcAft>
                <a:spcPts val="800"/>
              </a:spcAft>
              <a:buNone/>
            </a:pPr>
            <a:r>
              <a:rPr lang="it-IT" sz="1400" kern="100" dirty="0">
                <a:effectLst/>
                <a:latin typeface="Poppins" panose="00000500000000000000" pitchFamily="2" charset="0"/>
                <a:ea typeface="Aptos" panose="020B0004020202020204" pitchFamily="34" charset="0"/>
                <a:cs typeface="Poppins" panose="00000500000000000000" pitchFamily="2" charset="0"/>
              </a:rPr>
              <a:t>Il </a:t>
            </a:r>
            <a:r>
              <a:rPr lang="it-IT" sz="1400" b="1" kern="100" dirty="0">
                <a:effectLst/>
                <a:latin typeface="Poppins" panose="00000500000000000000" pitchFamily="2" charset="0"/>
                <a:ea typeface="Aptos" panose="020B0004020202020204" pitchFamily="34" charset="0"/>
                <a:cs typeface="Poppins" panose="00000500000000000000" pitchFamily="2" charset="0"/>
              </a:rPr>
              <a:t>Facility Management </a:t>
            </a:r>
            <a:r>
              <a:rPr lang="it-IT" sz="1400" kern="100" dirty="0">
                <a:effectLst/>
                <a:latin typeface="Poppins" panose="00000500000000000000" pitchFamily="2" charset="0"/>
                <a:ea typeface="Aptos" panose="020B0004020202020204" pitchFamily="34" charset="0"/>
                <a:cs typeface="Poppins" panose="00000500000000000000" pitchFamily="2" charset="0"/>
              </a:rPr>
              <a:t>comprende un ampio insieme di servizi che spaziano dall’installazione e manutenzione di macchinari, apparecchiature industriali e impianti, guardiania e vigilanza, fino alle attività di gestione e pulizia degli edifici e di supporto alle funzioni d’ufficio</a:t>
            </a:r>
            <a:r>
              <a:rPr lang="it-IT" sz="1400" kern="100" baseline="30000" dirty="0">
                <a:effectLst/>
                <a:latin typeface="Poppins" panose="00000500000000000000" pitchFamily="2" charset="0"/>
                <a:ea typeface="Aptos" panose="020B0004020202020204" pitchFamily="34" charset="0"/>
                <a:cs typeface="Poppins" panose="00000500000000000000" pitchFamily="2" charset="0"/>
              </a:rPr>
              <a:t>1</a:t>
            </a:r>
            <a:r>
              <a:rPr lang="it-IT" sz="1400" kern="100" dirty="0">
                <a:effectLst/>
                <a:latin typeface="Poppins" panose="00000500000000000000" pitchFamily="2" charset="0"/>
                <a:ea typeface="Aptos" panose="020B0004020202020204" pitchFamily="34" charset="0"/>
                <a:cs typeface="Poppins" panose="00000500000000000000" pitchFamily="2" charset="0"/>
              </a:rPr>
              <a:t>. </a:t>
            </a:r>
          </a:p>
          <a:p>
            <a:pPr algn="just">
              <a:lnSpc>
                <a:spcPct val="114000"/>
              </a:lnSpc>
              <a:spcAft>
                <a:spcPts val="800"/>
              </a:spcAft>
              <a:buNone/>
            </a:pPr>
            <a:r>
              <a:rPr lang="it-IT" sz="1400" kern="100" dirty="0">
                <a:effectLst/>
                <a:latin typeface="Poppins" panose="00000500000000000000" pitchFamily="2" charset="0"/>
                <a:ea typeface="Aptos" panose="020B0004020202020204" pitchFamily="34" charset="0"/>
                <a:cs typeface="Poppins" panose="00000500000000000000" pitchFamily="2" charset="0"/>
              </a:rPr>
              <a:t>Nel 2023, questo ecosistema ricomprende al suo interno 139mila addetti, in diminuzione di 2.600 rispetto al 2019, ripartiti su un totale di circa 23mila unità locali (3.200 in più sul 2019). </a:t>
            </a:r>
          </a:p>
          <a:p>
            <a:pPr algn="just">
              <a:lnSpc>
                <a:spcPct val="114000"/>
              </a:lnSpc>
              <a:spcAft>
                <a:spcPts val="800"/>
              </a:spcAft>
              <a:buNone/>
            </a:pPr>
            <a:r>
              <a:rPr lang="it-IT" sz="1400" kern="100" dirty="0">
                <a:effectLst/>
                <a:latin typeface="Poppins" panose="00000500000000000000" pitchFamily="2" charset="0"/>
                <a:ea typeface="Aptos" panose="020B0004020202020204" pitchFamily="34" charset="0"/>
                <a:cs typeface="Poppins" panose="00000500000000000000" pitchFamily="2" charset="0"/>
              </a:rPr>
              <a:t>Il settore ha conseguito buoni risultati di gestione</a:t>
            </a:r>
            <a:r>
              <a:rPr lang="it-IT" sz="1400" kern="100" dirty="0">
                <a:latin typeface="Poppins" panose="00000500000000000000" pitchFamily="2" charset="0"/>
                <a:ea typeface="Aptos" panose="020B0004020202020204" pitchFamily="34" charset="0"/>
                <a:cs typeface="Poppins" panose="00000500000000000000" pitchFamily="2" charset="0"/>
              </a:rPr>
              <a:t> economica: </a:t>
            </a:r>
            <a:r>
              <a:rPr lang="it-IT" sz="1400" kern="100" dirty="0">
                <a:effectLst/>
                <a:latin typeface="Poppins" panose="00000500000000000000" pitchFamily="2" charset="0"/>
                <a:ea typeface="Aptos" panose="020B0004020202020204" pitchFamily="34" charset="0"/>
                <a:cs typeface="Poppins" panose="00000500000000000000" pitchFamily="2" charset="0"/>
              </a:rPr>
              <a:t>nel 2023 il fatturato sfiora gli 11 miliardi di euro, contro gli 8,6 del 2019 (+27%</a:t>
            </a:r>
            <a:r>
              <a:rPr lang="it-IT" sz="1400" kern="100" dirty="0">
                <a:latin typeface="Poppins" panose="00000500000000000000" pitchFamily="2" charset="0"/>
                <a:ea typeface="Aptos" panose="020B0004020202020204" pitchFamily="34" charset="0"/>
                <a:cs typeface="Poppins" panose="00000500000000000000" pitchFamily="2" charset="0"/>
              </a:rPr>
              <a:t>; media economia Lazio +22,1%). </a:t>
            </a:r>
            <a:r>
              <a:rPr lang="it-IT" sz="1400" kern="100" dirty="0">
                <a:effectLst/>
                <a:latin typeface="Poppins" panose="00000500000000000000" pitchFamily="2" charset="0"/>
                <a:ea typeface="Aptos" panose="020B0004020202020204" pitchFamily="34" charset="0"/>
                <a:cs typeface="Poppins" panose="00000500000000000000" pitchFamily="2" charset="0"/>
              </a:rPr>
              <a:t>Cresce anche il valore aggiunto, che supera per la prima volta i 4 miliardi di euro (+16%).</a:t>
            </a:r>
          </a:p>
        </p:txBody>
      </p:sp>
      <p:sp>
        <p:nvSpPr>
          <p:cNvPr id="5" name="CasellaDiTesto 4">
            <a:extLst>
              <a:ext uri="{FF2B5EF4-FFF2-40B4-BE49-F238E27FC236}">
                <a16:creationId xmlns:a16="http://schemas.microsoft.com/office/drawing/2014/main" id="{F9DDD3C4-7B1A-51B3-D4CF-F6396A0DFB00}"/>
              </a:ext>
            </a:extLst>
          </p:cNvPr>
          <p:cNvSpPr txBox="1"/>
          <p:nvPr/>
        </p:nvSpPr>
        <p:spPr>
          <a:xfrm>
            <a:off x="829594" y="4965147"/>
            <a:ext cx="10532808" cy="1015663"/>
          </a:xfrm>
          <a:prstGeom prst="rect">
            <a:avLst/>
          </a:prstGeom>
          <a:noFill/>
        </p:spPr>
        <p:txBody>
          <a:bodyPr wrap="square" rtlCol="0">
            <a:spAutoFit/>
          </a:bodyPr>
          <a:lstStyle/>
          <a:p>
            <a:pPr algn="just"/>
            <a:r>
              <a:rPr lang="it-IT" baseline="30000">
                <a:latin typeface="Aptos" panose="020B0004020202020204" pitchFamily="34" charset="0"/>
              </a:rPr>
              <a:t>1</a:t>
            </a:r>
            <a:r>
              <a:rPr lang="it-IT" sz="1200" baseline="30000">
                <a:latin typeface="Aptos" panose="020B0004020202020204" pitchFamily="34" charset="0"/>
              </a:rPr>
              <a:t> </a:t>
            </a:r>
            <a:r>
              <a:rPr lang="it-IT" sz="1200">
                <a:latin typeface="Aptos" panose="020B0004020202020204" pitchFamily="34" charset="0"/>
              </a:rPr>
              <a:t>Sono qui considerati i codici ATECO Riparazione e manutenzione di macchinari (33.12), Installazione di macchine ed apparecchiature industriali (33.20), Installazione di impianti elettrici (43.21), Installazione di impianti idraulici, di riscaldamento e di condizionamento dell’aria (43.22), Altri lavori di costruzione e installazione (43.29), Servizi di vigilanza privata (80.10), Servizi integrati di gestione agli edifici (81.10), Pulizia generale (non specializzata) di edifici (81.21), Attività di pulizia specializzata di edifici e di impianti e macchinari industriali (81.22), Altre attività di pulizia (81.29), Servizi integrati di supporto per le funzioni d’ufficio (82.11).</a:t>
            </a:r>
            <a:endParaRPr lang="it-IT" sz="2400">
              <a:latin typeface="Aptos" panose="020B0004020202020204" pitchFamily="34" charset="0"/>
            </a:endParaRPr>
          </a:p>
        </p:txBody>
      </p:sp>
      <p:sp>
        <p:nvSpPr>
          <p:cNvPr id="2" name="Segnaposto numero diapositiva 1">
            <a:extLst>
              <a:ext uri="{FF2B5EF4-FFF2-40B4-BE49-F238E27FC236}">
                <a16:creationId xmlns:a16="http://schemas.microsoft.com/office/drawing/2014/main" id="{8F214748-81A7-5AC6-B7DC-404FFA261D3D}"/>
              </a:ext>
            </a:extLst>
          </p:cNvPr>
          <p:cNvSpPr>
            <a:spLocks noGrp="1"/>
          </p:cNvSpPr>
          <p:nvPr>
            <p:ph type="sldNum" sz="quarter" idx="36"/>
          </p:nvPr>
        </p:nvSpPr>
        <p:spPr/>
        <p:txBody>
          <a:bodyPr/>
          <a:lstStyle/>
          <a:p>
            <a:fld id="{D605B02C-3878-496C-97B0-628E8D0D0C06}" type="slidenum">
              <a:rPr lang="it-IT" smtClean="0">
                <a:latin typeface="Aptos" panose="020B0004020202020204" pitchFamily="34" charset="0"/>
              </a:rPr>
              <a:pPr/>
              <a:t>2</a:t>
            </a:fld>
            <a:r>
              <a:rPr lang="it-IT">
                <a:latin typeface="Aptos" panose="020B0004020202020204" pitchFamily="34" charset="0"/>
              </a:rPr>
              <a:t> di 52</a:t>
            </a:r>
          </a:p>
        </p:txBody>
      </p:sp>
    </p:spTree>
    <p:extLst>
      <p:ext uri="{BB962C8B-B14F-4D97-AF65-F5344CB8AC3E}">
        <p14:creationId xmlns:p14="http://schemas.microsoft.com/office/powerpoint/2010/main" val="1870925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AA83D-85FE-E946-28D4-A1C5A5C3DFBD}"/>
            </a:ext>
          </a:extLst>
        </p:cNvPr>
        <p:cNvGrpSpPr/>
        <p:nvPr/>
      </p:nvGrpSpPr>
      <p:grpSpPr>
        <a:xfrm>
          <a:off x="0" y="0"/>
          <a:ext cx="0" cy="0"/>
          <a:chOff x="0" y="0"/>
          <a:chExt cx="0" cy="0"/>
        </a:xfrm>
      </p:grpSpPr>
      <p:sp>
        <p:nvSpPr>
          <p:cNvPr id="3" name="CasellaDiTesto 5">
            <a:extLst>
              <a:ext uri="{FF2B5EF4-FFF2-40B4-BE49-F238E27FC236}">
                <a16:creationId xmlns:a16="http://schemas.microsoft.com/office/drawing/2014/main" id="{4A4035A1-EF52-F609-0400-40F9D2197A59}"/>
              </a:ext>
            </a:extLst>
          </p:cNvPr>
          <p:cNvSpPr txBox="1"/>
          <p:nvPr/>
        </p:nvSpPr>
        <p:spPr>
          <a:xfrm>
            <a:off x="2688266" y="507858"/>
            <a:ext cx="681546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a:ln>
                  <a:noFill/>
                </a:ln>
                <a:solidFill>
                  <a:srgbClr val="156082">
                    <a:lumMod val="50000"/>
                  </a:srgbClr>
                </a:solidFill>
                <a:effectLst/>
                <a:uLnTx/>
                <a:uFillTx/>
                <a:latin typeface="Aptos Display" panose="02110004020202020204"/>
                <a:ea typeface="+mn-ea"/>
                <a:cs typeface="+mn-cs"/>
              </a:rPr>
              <a:t>Il Facility Management nel Lazio</a:t>
            </a:r>
          </a:p>
        </p:txBody>
      </p:sp>
      <p:sp>
        <p:nvSpPr>
          <p:cNvPr id="4" name="CasellaDiTesto 3">
            <a:extLst>
              <a:ext uri="{FF2B5EF4-FFF2-40B4-BE49-F238E27FC236}">
                <a16:creationId xmlns:a16="http://schemas.microsoft.com/office/drawing/2014/main" id="{C6BA9D67-5957-CB98-32D2-7796EEF3E4D6}"/>
              </a:ext>
            </a:extLst>
          </p:cNvPr>
          <p:cNvSpPr txBox="1"/>
          <p:nvPr/>
        </p:nvSpPr>
        <p:spPr>
          <a:xfrm>
            <a:off x="829594" y="1699002"/>
            <a:ext cx="9000000" cy="3764941"/>
          </a:xfrm>
          <a:prstGeom prst="rect">
            <a:avLst/>
          </a:prstGeom>
          <a:noFill/>
        </p:spPr>
        <p:txBody>
          <a:bodyPr wrap="square">
            <a:spAutoFit/>
          </a:bodyPr>
          <a:lstStyle/>
          <a:p>
            <a:pPr algn="just">
              <a:lnSpc>
                <a:spcPct val="114000"/>
              </a:lnSpc>
            </a:pPr>
            <a:r>
              <a:rPr lang="it-IT" sz="1400" kern="100" dirty="0">
                <a:latin typeface="Poppins" panose="00000500000000000000" pitchFamily="2" charset="0"/>
                <a:ea typeface="Aptos" panose="020B0004020202020204" pitchFamily="34" charset="0"/>
                <a:cs typeface="Poppins" panose="00000500000000000000" pitchFamily="2" charset="0"/>
              </a:rPr>
              <a:t>Guardando ai segmenti che compongono il comparto il quadro risulta eterogeneo. </a:t>
            </a:r>
          </a:p>
          <a:p>
            <a:pPr algn="just">
              <a:lnSpc>
                <a:spcPct val="114000"/>
              </a:lnSpc>
            </a:pPr>
            <a:endParaRPr lang="it-IT" sz="1400" kern="100" dirty="0">
              <a:latin typeface="Poppins" panose="00000500000000000000" pitchFamily="2" charset="0"/>
              <a:ea typeface="Aptos" panose="020B0004020202020204" pitchFamily="34" charset="0"/>
              <a:cs typeface="Poppins" panose="00000500000000000000" pitchFamily="2" charset="0"/>
            </a:endParaRPr>
          </a:p>
          <a:p>
            <a:pPr algn="just">
              <a:lnSpc>
                <a:spcPct val="114000"/>
              </a:lnSpc>
            </a:pPr>
            <a:r>
              <a:rPr lang="it-IT" sz="1400" kern="100" dirty="0">
                <a:latin typeface="Poppins" panose="00000500000000000000" pitchFamily="2" charset="0"/>
                <a:ea typeface="Aptos" panose="020B0004020202020204" pitchFamily="34" charset="0"/>
                <a:cs typeface="Poppins" panose="00000500000000000000" pitchFamily="2" charset="0"/>
              </a:rPr>
              <a:t>A sostenere l’espansione è il comparto delle </a:t>
            </a:r>
            <a:r>
              <a:rPr lang="it-IT" sz="1400" b="1" kern="100" dirty="0">
                <a:latin typeface="Poppins" panose="00000500000000000000" pitchFamily="2" charset="0"/>
                <a:ea typeface="Aptos" panose="020B0004020202020204" pitchFamily="34" charset="0"/>
                <a:cs typeface="Poppins" panose="00000500000000000000" pitchFamily="2" charset="0"/>
              </a:rPr>
              <a:t>installazioni di impianti </a:t>
            </a:r>
            <a:r>
              <a:rPr lang="it-IT" sz="1400" kern="100" dirty="0">
                <a:latin typeface="Poppins" panose="00000500000000000000" pitchFamily="2" charset="0"/>
                <a:ea typeface="Aptos" panose="020B0004020202020204" pitchFamily="34" charset="0"/>
                <a:cs typeface="Poppins" panose="00000500000000000000" pitchFamily="2" charset="0"/>
              </a:rPr>
              <a:t>(elettrici, idraulici, di riscaldamento e di climatizzazione). In questo ambito opera oltre la metà delle unità locali del settore, che impiegano complessivamente più di 40mila addetti. Sia le imprese che gli addetti risultano in crescita rispetto al 2019, segno di un rafforzamento della presenza produttiva sul territorio. I risultati economici sono altrettanto positivi: dal 2019 i ricavi sono aumentati del 59% e il valore aggiunto del 42%.</a:t>
            </a:r>
          </a:p>
          <a:p>
            <a:pPr algn="just">
              <a:lnSpc>
                <a:spcPct val="114000"/>
              </a:lnSpc>
            </a:pPr>
            <a:endParaRPr lang="it-IT" sz="1400" kern="100" dirty="0">
              <a:latin typeface="Poppins" panose="00000500000000000000" pitchFamily="2" charset="0"/>
              <a:cs typeface="Poppins" panose="00000500000000000000" pitchFamily="2" charset="0"/>
            </a:endParaRPr>
          </a:p>
          <a:p>
            <a:pPr algn="just">
              <a:lnSpc>
                <a:spcPct val="114000"/>
              </a:lnSpc>
              <a:spcAft>
                <a:spcPts val="1200"/>
              </a:spcAft>
            </a:pPr>
            <a:r>
              <a:rPr lang="it-IT" sz="1400" kern="100" dirty="0">
                <a:latin typeface="Poppins" panose="00000500000000000000" pitchFamily="2" charset="0"/>
                <a:cs typeface="Poppins" panose="00000500000000000000" pitchFamily="2" charset="0"/>
              </a:rPr>
              <a:t>I</a:t>
            </a:r>
            <a:r>
              <a:rPr lang="it-IT" sz="1400" dirty="0">
                <a:latin typeface="Poppins" panose="00000500000000000000" pitchFamily="2" charset="0"/>
                <a:cs typeface="Poppins" panose="00000500000000000000" pitchFamily="2" charset="0"/>
              </a:rPr>
              <a:t>l comparto dei </a:t>
            </a:r>
            <a:r>
              <a:rPr lang="it-IT" sz="1400" b="1" dirty="0">
                <a:latin typeface="Poppins" panose="00000500000000000000" pitchFamily="2" charset="0"/>
                <a:cs typeface="Poppins" panose="00000500000000000000" pitchFamily="2" charset="0"/>
              </a:rPr>
              <a:t>servizi di pulizia</a:t>
            </a:r>
            <a:r>
              <a:rPr lang="it-IT" sz="1400" dirty="0">
                <a:latin typeface="Poppins" panose="00000500000000000000" pitchFamily="2" charset="0"/>
                <a:cs typeface="Poppins" panose="00000500000000000000" pitchFamily="2" charset="0"/>
              </a:rPr>
              <a:t> attraversa una fase di ripiegamento, con imprese più numerose ma più piccole. È quanto accade in particolare nel segmento della pulizia generale, dove la dimensione media delle imprese si riduce da 16 a 10 addetti. Il comparto rimane comunque una delle realtà a più alta intensità occupazionale, con circa 44mila addetti. Fa eccezione il segmento della pulizia specializzata che, a fronte di un fatturato complessivamente in calo, registra una crescita del valore aggiunto.</a:t>
            </a:r>
          </a:p>
        </p:txBody>
      </p:sp>
      <p:sp>
        <p:nvSpPr>
          <p:cNvPr id="2" name="Segnaposto numero diapositiva 1">
            <a:extLst>
              <a:ext uri="{FF2B5EF4-FFF2-40B4-BE49-F238E27FC236}">
                <a16:creationId xmlns:a16="http://schemas.microsoft.com/office/drawing/2014/main" id="{892FD7B9-5D82-7C2D-32C6-78A88B7F6D86}"/>
              </a:ext>
            </a:extLst>
          </p:cNvPr>
          <p:cNvSpPr>
            <a:spLocks noGrp="1"/>
          </p:cNvSpPr>
          <p:nvPr>
            <p:ph type="sldNum" sz="quarter" idx="36"/>
          </p:nvPr>
        </p:nvSpPr>
        <p:spPr/>
        <p:txBody>
          <a:bodyPr/>
          <a:lstStyle/>
          <a:p>
            <a:fld id="{D605B02C-3878-496C-97B0-628E8D0D0C06}" type="slidenum">
              <a:rPr lang="it-IT" smtClean="0">
                <a:latin typeface="Aptos" panose="020B0004020202020204" pitchFamily="34" charset="0"/>
              </a:rPr>
              <a:pPr/>
              <a:t>3</a:t>
            </a:fld>
            <a:r>
              <a:rPr lang="it-IT">
                <a:latin typeface="Aptos" panose="020B0004020202020204" pitchFamily="34" charset="0"/>
              </a:rPr>
              <a:t> di 52</a:t>
            </a:r>
          </a:p>
        </p:txBody>
      </p:sp>
    </p:spTree>
    <p:extLst>
      <p:ext uri="{BB962C8B-B14F-4D97-AF65-F5344CB8AC3E}">
        <p14:creationId xmlns:p14="http://schemas.microsoft.com/office/powerpoint/2010/main" val="4193944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13B0EF-B0A3-B967-4453-1F819F6ED8B9}"/>
            </a:ext>
          </a:extLst>
        </p:cNvPr>
        <p:cNvGrpSpPr/>
        <p:nvPr/>
      </p:nvGrpSpPr>
      <p:grpSpPr>
        <a:xfrm>
          <a:off x="0" y="0"/>
          <a:ext cx="0" cy="0"/>
          <a:chOff x="0" y="0"/>
          <a:chExt cx="0" cy="0"/>
        </a:xfrm>
      </p:grpSpPr>
      <p:sp>
        <p:nvSpPr>
          <p:cNvPr id="3" name="CasellaDiTesto 5">
            <a:extLst>
              <a:ext uri="{FF2B5EF4-FFF2-40B4-BE49-F238E27FC236}">
                <a16:creationId xmlns:a16="http://schemas.microsoft.com/office/drawing/2014/main" id="{77654898-791C-430A-4647-A9988664B857}"/>
              </a:ext>
            </a:extLst>
          </p:cNvPr>
          <p:cNvSpPr txBox="1"/>
          <p:nvPr/>
        </p:nvSpPr>
        <p:spPr>
          <a:xfrm>
            <a:off x="2688266" y="507858"/>
            <a:ext cx="681546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0" u="none" strike="noStrike" kern="1200" cap="none" spc="0" normalizeH="0" baseline="0" noProof="0">
                <a:ln>
                  <a:noFill/>
                </a:ln>
                <a:solidFill>
                  <a:srgbClr val="156082">
                    <a:lumMod val="50000"/>
                  </a:srgbClr>
                </a:solidFill>
                <a:effectLst/>
                <a:uLnTx/>
                <a:uFillTx/>
                <a:latin typeface="Aptos Display" panose="02110004020202020204"/>
                <a:ea typeface="+mn-ea"/>
                <a:cs typeface="+mn-cs"/>
              </a:rPr>
              <a:t>Il Facility Management nel Lazio</a:t>
            </a:r>
          </a:p>
        </p:txBody>
      </p:sp>
      <p:sp>
        <p:nvSpPr>
          <p:cNvPr id="4" name="CasellaDiTesto 3">
            <a:extLst>
              <a:ext uri="{FF2B5EF4-FFF2-40B4-BE49-F238E27FC236}">
                <a16:creationId xmlns:a16="http://schemas.microsoft.com/office/drawing/2014/main" id="{DB2F837D-5ED8-099C-1F52-F635AA69941B}"/>
              </a:ext>
            </a:extLst>
          </p:cNvPr>
          <p:cNvSpPr txBox="1"/>
          <p:nvPr/>
        </p:nvSpPr>
        <p:spPr>
          <a:xfrm>
            <a:off x="829594" y="1581811"/>
            <a:ext cx="9000000" cy="4256102"/>
          </a:xfrm>
          <a:prstGeom prst="rect">
            <a:avLst/>
          </a:prstGeom>
          <a:noFill/>
        </p:spPr>
        <p:txBody>
          <a:bodyPr wrap="square">
            <a:spAutoFit/>
          </a:bodyPr>
          <a:lstStyle/>
          <a:p>
            <a:pPr algn="just">
              <a:lnSpc>
                <a:spcPct val="114000"/>
              </a:lnSpc>
            </a:pPr>
            <a:r>
              <a:rPr lang="it-IT" sz="1400" dirty="0">
                <a:latin typeface="Poppins" panose="00000500000000000000" pitchFamily="2" charset="0"/>
                <a:cs typeface="Poppins" panose="00000500000000000000" pitchFamily="2" charset="0"/>
              </a:rPr>
              <a:t>Negativa è anche la dinamica per le attività di </a:t>
            </a:r>
            <a:r>
              <a:rPr lang="it-IT" sz="1400" b="1" dirty="0">
                <a:latin typeface="Poppins" panose="00000500000000000000" pitchFamily="2" charset="0"/>
                <a:cs typeface="Poppins" panose="00000500000000000000" pitchFamily="2" charset="0"/>
              </a:rPr>
              <a:t>installazione di macchinari</a:t>
            </a:r>
            <a:r>
              <a:rPr lang="it-IT" sz="1400" dirty="0">
                <a:latin typeface="Poppins" panose="00000500000000000000" pitchFamily="2" charset="0"/>
                <a:cs typeface="Poppins" panose="00000500000000000000" pitchFamily="2" charset="0"/>
              </a:rPr>
              <a:t>. La presenza del comparto sul territorio si riduce sensibilmente dal 2019, con il calo di un terzo delle unità locali e del 13% degli addetti. Nonostante un fatturato in aumento, il valore aggiunto si contrae dell’11%. Analoghi risultati valgono per le imprese che effettuano </a:t>
            </a:r>
            <a:r>
              <a:rPr lang="it-IT" sz="1400" b="1" dirty="0">
                <a:latin typeface="Poppins" panose="00000500000000000000" pitchFamily="2" charset="0"/>
                <a:cs typeface="Poppins" panose="00000500000000000000" pitchFamily="2" charset="0"/>
              </a:rPr>
              <a:t>riparazioni</a:t>
            </a:r>
            <a:r>
              <a:rPr lang="it-IT" sz="1400" dirty="0">
                <a:latin typeface="Poppins" panose="00000500000000000000" pitchFamily="2" charset="0"/>
                <a:cs typeface="Poppins" panose="00000500000000000000" pitchFamily="2" charset="0"/>
              </a:rPr>
              <a:t>.</a:t>
            </a:r>
          </a:p>
          <a:p>
            <a:pPr algn="just">
              <a:lnSpc>
                <a:spcPct val="114000"/>
              </a:lnSpc>
            </a:pPr>
            <a:endParaRPr lang="it-IT" sz="1400" dirty="0">
              <a:latin typeface="Poppins" panose="00000500000000000000" pitchFamily="2" charset="0"/>
              <a:cs typeface="Poppins" panose="00000500000000000000" pitchFamily="2" charset="0"/>
            </a:endParaRPr>
          </a:p>
          <a:p>
            <a:pPr algn="just">
              <a:lnSpc>
                <a:spcPct val="114000"/>
              </a:lnSpc>
            </a:pPr>
            <a:r>
              <a:rPr lang="it-IT" sz="1400" dirty="0">
                <a:latin typeface="Poppins" panose="00000500000000000000" pitchFamily="2" charset="0"/>
                <a:cs typeface="Poppins" panose="00000500000000000000" pitchFamily="2" charset="0"/>
              </a:rPr>
              <a:t>Crescono invece unità locali e addetti delle </a:t>
            </a:r>
            <a:r>
              <a:rPr lang="it-IT" sz="1400" b="1" dirty="0">
                <a:latin typeface="Poppins" panose="00000500000000000000" pitchFamily="2" charset="0"/>
                <a:cs typeface="Poppins" panose="00000500000000000000" pitchFamily="2" charset="0"/>
              </a:rPr>
              <a:t>attività di guardiania e vigilanza privata</a:t>
            </a:r>
            <a:r>
              <a:rPr lang="it-IT" sz="1400" dirty="0">
                <a:latin typeface="Poppins" panose="00000500000000000000" pitchFamily="2" charset="0"/>
                <a:cs typeface="Poppins" panose="00000500000000000000" pitchFamily="2" charset="0"/>
              </a:rPr>
              <a:t>, che testimoniano una fase di spiccata espansione del comparto nel Lazio. Oltre ad una buona tenuta strutturale, le imprese segnano anche una performance positiva in termini di fatturato ed una crescita del valore aggiunto in linea con quella del comparto allargato.</a:t>
            </a:r>
          </a:p>
          <a:p>
            <a:pPr algn="just">
              <a:lnSpc>
                <a:spcPct val="114000"/>
              </a:lnSpc>
            </a:pPr>
            <a:endParaRPr lang="it-IT" sz="1400" dirty="0">
              <a:latin typeface="Poppins" panose="00000500000000000000" pitchFamily="2" charset="0"/>
              <a:cs typeface="Poppins" panose="00000500000000000000" pitchFamily="2" charset="0"/>
            </a:endParaRPr>
          </a:p>
          <a:p>
            <a:pPr algn="just">
              <a:lnSpc>
                <a:spcPct val="114000"/>
              </a:lnSpc>
            </a:pPr>
            <a:r>
              <a:rPr lang="it-IT" sz="1400" dirty="0">
                <a:latin typeface="Poppins" panose="00000500000000000000" pitchFamily="2" charset="0"/>
                <a:cs typeface="Poppins" panose="00000500000000000000" pitchFamily="2" charset="0"/>
              </a:rPr>
              <a:t>Infine, secondo i dati della Centrale Acquisti della Regione Lazio, nel 2025 sono state bandite 67 </a:t>
            </a:r>
            <a:r>
              <a:rPr lang="it-IT" sz="1400" b="1" dirty="0">
                <a:latin typeface="Poppins" panose="00000500000000000000" pitchFamily="2" charset="0"/>
                <a:cs typeface="Poppins" panose="00000500000000000000" pitchFamily="2" charset="0"/>
              </a:rPr>
              <a:t>gare d’appalto pubbliche </a:t>
            </a:r>
            <a:r>
              <a:rPr lang="it-IT" sz="1400" dirty="0">
                <a:latin typeface="Poppins" panose="00000500000000000000" pitchFamily="2" charset="0"/>
                <a:cs typeface="Poppins" panose="00000500000000000000" pitchFamily="2" charset="0"/>
              </a:rPr>
              <a:t>per servizi riconducibili all’ecosistema del Facility Management, 43 in più rispetto allo scorso anno, per un valore complessivo di circa 445 milioni di euro. La quota principale è da attribuire alla Giunta Regionale del Lazio che ha appaltato circa 354 milioni di euro per servizi di manutenzione e di guardiania. Inoltre, l’A.T.E.R. (Azienda Territoriale per l’Edilizia Residenziale) ha promosso gare per circa 35 milioni di euro relative a servizi di manutenzione e collaudi tecnici degli immobili di propria competenza.</a:t>
            </a:r>
          </a:p>
        </p:txBody>
      </p:sp>
      <p:sp>
        <p:nvSpPr>
          <p:cNvPr id="2" name="Segnaposto numero diapositiva 1">
            <a:extLst>
              <a:ext uri="{FF2B5EF4-FFF2-40B4-BE49-F238E27FC236}">
                <a16:creationId xmlns:a16="http://schemas.microsoft.com/office/drawing/2014/main" id="{1022E0DF-7DDA-17C6-ACAF-AF660E004B5F}"/>
              </a:ext>
            </a:extLst>
          </p:cNvPr>
          <p:cNvSpPr>
            <a:spLocks noGrp="1"/>
          </p:cNvSpPr>
          <p:nvPr>
            <p:ph type="sldNum" sz="quarter" idx="36"/>
          </p:nvPr>
        </p:nvSpPr>
        <p:spPr/>
        <p:txBody>
          <a:bodyPr/>
          <a:lstStyle/>
          <a:p>
            <a:fld id="{D605B02C-3878-496C-97B0-628E8D0D0C06}" type="slidenum">
              <a:rPr lang="it-IT" smtClean="0">
                <a:latin typeface="Aptos" panose="020B0004020202020204" pitchFamily="34" charset="0"/>
              </a:rPr>
              <a:pPr/>
              <a:t>4</a:t>
            </a:fld>
            <a:r>
              <a:rPr lang="it-IT">
                <a:latin typeface="Aptos" panose="020B0004020202020204" pitchFamily="34" charset="0"/>
              </a:rPr>
              <a:t> di 52</a:t>
            </a:r>
          </a:p>
        </p:txBody>
      </p:sp>
    </p:spTree>
    <p:extLst>
      <p:ext uri="{BB962C8B-B14F-4D97-AF65-F5344CB8AC3E}">
        <p14:creationId xmlns:p14="http://schemas.microsoft.com/office/powerpoint/2010/main" val="1712397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ADD1A-0B7C-94E3-A47E-158F77A85BB8}"/>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C4A83796-039C-7A2C-A3E5-A4C08C2080F4}"/>
              </a:ext>
            </a:extLst>
          </p:cNvPr>
          <p:cNvSpPr txBox="1"/>
          <p:nvPr/>
        </p:nvSpPr>
        <p:spPr>
          <a:xfrm>
            <a:off x="340658" y="5570355"/>
            <a:ext cx="11448572" cy="933589"/>
          </a:xfrm>
          <a:prstGeom prst="rect">
            <a:avLst/>
          </a:prstGeom>
          <a:noFill/>
        </p:spPr>
        <p:txBody>
          <a:bodyPr wrap="square">
            <a:spAutoFit/>
          </a:bodyPr>
          <a:lstStyle/>
          <a:p>
            <a:r>
              <a:rPr lang="it-IT" sz="1200" dirty="0">
                <a:solidFill>
                  <a:schemeClr val="bg1"/>
                </a:solidFill>
                <a:latin typeface="Aptos Display" panose="020B0004020202020204" pitchFamily="34" charset="0"/>
              </a:rPr>
              <a:t>(1) Non essendo disponibili i dati a 4 digit per il livello regionale, i dati della tabella sono ottenuti riproporzionando i settori del Lazio sulla base dei pesi medi nazionali: è stato dapprima calcolato il peso di ciascun settore a 4 cifre sul relativo settore a 2 cifre a livello nazionale; l'incidenza ottenuta è stata poi applicata al settore a 2 cifre del Lazio.</a:t>
            </a:r>
          </a:p>
          <a:p>
            <a:pPr>
              <a:spcAft>
                <a:spcPts val="800"/>
              </a:spcAft>
            </a:pPr>
            <a:r>
              <a:rPr lang="it-IT" sz="1200" dirty="0">
                <a:solidFill>
                  <a:schemeClr val="bg1"/>
                </a:solidFill>
                <a:latin typeface="Aptos Display" panose="020B0004020202020204" pitchFamily="34" charset="0"/>
              </a:rPr>
              <a:t>	</a:t>
            </a:r>
          </a:p>
          <a:p>
            <a:r>
              <a:rPr lang="it-IT" sz="1200" dirty="0">
                <a:solidFill>
                  <a:schemeClr val="bg1"/>
                </a:solidFill>
                <a:latin typeface="Aptos Display" panose="020B0004020202020204" pitchFamily="34" charset="0"/>
              </a:rPr>
              <a:t>Fonte: elaborazioni Centro Studi Unindustria su dati ISTAT	</a:t>
            </a:r>
          </a:p>
        </p:txBody>
      </p:sp>
      <p:sp>
        <p:nvSpPr>
          <p:cNvPr id="6" name="CasellaDiTesto 5">
            <a:extLst>
              <a:ext uri="{FF2B5EF4-FFF2-40B4-BE49-F238E27FC236}">
                <a16:creationId xmlns:a16="http://schemas.microsoft.com/office/drawing/2014/main" id="{1B1EE5CD-F61E-D2A0-967A-FDF724B0015E}"/>
              </a:ext>
            </a:extLst>
          </p:cNvPr>
          <p:cNvSpPr txBox="1"/>
          <p:nvPr/>
        </p:nvSpPr>
        <p:spPr>
          <a:xfrm>
            <a:off x="233082" y="259084"/>
            <a:ext cx="9063318" cy="523220"/>
          </a:xfrm>
          <a:prstGeom prst="rect">
            <a:avLst/>
          </a:prstGeom>
          <a:noFill/>
        </p:spPr>
        <p:txBody>
          <a:bodyPr wrap="square">
            <a:spAutoFit/>
          </a:bodyPr>
          <a:lstStyle/>
          <a:p>
            <a:pPr fontAlgn="ctr">
              <a:buNone/>
            </a:pPr>
            <a:r>
              <a:rPr lang="it-IT" sz="2800" b="1" i="0" u="none" strike="noStrike" dirty="0">
                <a:solidFill>
                  <a:srgbClr val="FFFFFF"/>
                </a:solidFill>
                <a:effectLst/>
                <a:latin typeface="Aptos Display" panose="020B0004020202020204" pitchFamily="34" charset="0"/>
              </a:rPr>
              <a:t>Il Facility Management nel Lazio – </a:t>
            </a:r>
            <a:r>
              <a:rPr lang="it-IT" sz="2800" b="1" dirty="0">
                <a:solidFill>
                  <a:srgbClr val="FFC000"/>
                </a:solidFill>
                <a:latin typeface="Aptos Display" panose="020B0004020202020204" pitchFamily="34" charset="0"/>
              </a:rPr>
              <a:t>Unità locali e Addetti</a:t>
            </a:r>
            <a:endParaRPr lang="it-IT" sz="2800" b="1" i="0" u="none" strike="noStrike" dirty="0">
              <a:solidFill>
                <a:srgbClr val="FFC000"/>
              </a:solidFill>
              <a:effectLst/>
              <a:latin typeface="Aptos Display" panose="020B0004020202020204" pitchFamily="34" charset="0"/>
            </a:endParaRPr>
          </a:p>
        </p:txBody>
      </p:sp>
      <p:sp>
        <p:nvSpPr>
          <p:cNvPr id="2" name="Segnaposto numero diapositiva 1">
            <a:extLst>
              <a:ext uri="{FF2B5EF4-FFF2-40B4-BE49-F238E27FC236}">
                <a16:creationId xmlns:a16="http://schemas.microsoft.com/office/drawing/2014/main" id="{844FCBCF-6E52-1AE7-0ECA-7C83C6039512}"/>
              </a:ext>
            </a:extLst>
          </p:cNvPr>
          <p:cNvSpPr>
            <a:spLocks noGrp="1"/>
          </p:cNvSpPr>
          <p:nvPr>
            <p:ph type="sldNum" sz="quarter" idx="36"/>
          </p:nvPr>
        </p:nvSpPr>
        <p:spPr>
          <a:xfrm>
            <a:off x="11366500" y="6462338"/>
            <a:ext cx="728565"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bg1"/>
                </a:solidFill>
                <a:latin typeface="Futura 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605B02C-3878-496C-97B0-628E8D0D0C06}" type="slidenum">
              <a:rPr lang="it-IT" smtClean="0">
                <a:latin typeface="Aptos" panose="020B0004020202020204" pitchFamily="34" charset="0"/>
              </a:rPr>
              <a:pPr/>
              <a:t>5</a:t>
            </a:fld>
            <a:r>
              <a:rPr lang="it-IT">
                <a:latin typeface="Aptos" panose="020B0004020202020204" pitchFamily="34" charset="0"/>
              </a:rPr>
              <a:t> di 52</a:t>
            </a:r>
            <a:endParaRPr lang="it-IT" dirty="0">
              <a:latin typeface="Aptos" panose="020B0004020202020204" pitchFamily="34" charset="0"/>
            </a:endParaRPr>
          </a:p>
        </p:txBody>
      </p:sp>
      <p:graphicFrame>
        <p:nvGraphicFramePr>
          <p:cNvPr id="5" name="Tabella 4">
            <a:extLst>
              <a:ext uri="{FF2B5EF4-FFF2-40B4-BE49-F238E27FC236}">
                <a16:creationId xmlns:a16="http://schemas.microsoft.com/office/drawing/2014/main" id="{8C39055B-5BBF-6450-CF03-55C693737458}"/>
              </a:ext>
            </a:extLst>
          </p:cNvPr>
          <p:cNvGraphicFramePr>
            <a:graphicFrameLocks noGrp="1"/>
          </p:cNvGraphicFramePr>
          <p:nvPr/>
        </p:nvGraphicFramePr>
        <p:xfrm>
          <a:off x="408778" y="1007076"/>
          <a:ext cx="11380452" cy="4481960"/>
        </p:xfrm>
        <a:graphic>
          <a:graphicData uri="http://schemas.openxmlformats.org/drawingml/2006/table">
            <a:tbl>
              <a:tblPr/>
              <a:tblGrid>
                <a:gridCol w="5287172">
                  <a:extLst>
                    <a:ext uri="{9D8B030D-6E8A-4147-A177-3AD203B41FA5}">
                      <a16:colId xmlns:a16="http://schemas.microsoft.com/office/drawing/2014/main" val="2824151356"/>
                    </a:ext>
                  </a:extLst>
                </a:gridCol>
                <a:gridCol w="761660">
                  <a:extLst>
                    <a:ext uri="{9D8B030D-6E8A-4147-A177-3AD203B41FA5}">
                      <a16:colId xmlns:a16="http://schemas.microsoft.com/office/drawing/2014/main" val="3297268689"/>
                    </a:ext>
                  </a:extLst>
                </a:gridCol>
                <a:gridCol w="761660">
                  <a:extLst>
                    <a:ext uri="{9D8B030D-6E8A-4147-A177-3AD203B41FA5}">
                      <a16:colId xmlns:a16="http://schemas.microsoft.com/office/drawing/2014/main" val="2066232060"/>
                    </a:ext>
                  </a:extLst>
                </a:gridCol>
                <a:gridCol w="761660">
                  <a:extLst>
                    <a:ext uri="{9D8B030D-6E8A-4147-A177-3AD203B41FA5}">
                      <a16:colId xmlns:a16="http://schemas.microsoft.com/office/drawing/2014/main" val="3241211486"/>
                    </a:ext>
                  </a:extLst>
                </a:gridCol>
                <a:gridCol w="761660">
                  <a:extLst>
                    <a:ext uri="{9D8B030D-6E8A-4147-A177-3AD203B41FA5}">
                      <a16:colId xmlns:a16="http://schemas.microsoft.com/office/drawing/2014/main" val="1170011111"/>
                    </a:ext>
                  </a:extLst>
                </a:gridCol>
                <a:gridCol w="761660">
                  <a:extLst>
                    <a:ext uri="{9D8B030D-6E8A-4147-A177-3AD203B41FA5}">
                      <a16:colId xmlns:a16="http://schemas.microsoft.com/office/drawing/2014/main" val="242944914"/>
                    </a:ext>
                  </a:extLst>
                </a:gridCol>
                <a:gridCol w="761660">
                  <a:extLst>
                    <a:ext uri="{9D8B030D-6E8A-4147-A177-3AD203B41FA5}">
                      <a16:colId xmlns:a16="http://schemas.microsoft.com/office/drawing/2014/main" val="1474632471"/>
                    </a:ext>
                  </a:extLst>
                </a:gridCol>
                <a:gridCol w="761660">
                  <a:extLst>
                    <a:ext uri="{9D8B030D-6E8A-4147-A177-3AD203B41FA5}">
                      <a16:colId xmlns:a16="http://schemas.microsoft.com/office/drawing/2014/main" val="224838957"/>
                    </a:ext>
                  </a:extLst>
                </a:gridCol>
                <a:gridCol w="761660">
                  <a:extLst>
                    <a:ext uri="{9D8B030D-6E8A-4147-A177-3AD203B41FA5}">
                      <a16:colId xmlns:a16="http://schemas.microsoft.com/office/drawing/2014/main" val="2196367836"/>
                    </a:ext>
                  </a:extLst>
                </a:gridCol>
              </a:tblGrid>
              <a:tr h="288932">
                <a:tc rowSpan="2">
                  <a:txBody>
                    <a:bodyPr/>
                    <a:lstStyle/>
                    <a:p>
                      <a:pPr algn="ctr" fontAlgn="ctr">
                        <a:buNone/>
                      </a:pPr>
                      <a:r>
                        <a:rPr lang="it-IT" sz="1600" b="1" i="0" u="none" strike="noStrike" dirty="0">
                          <a:solidFill>
                            <a:srgbClr val="FFFFFF"/>
                          </a:solidFill>
                          <a:effectLst/>
                          <a:latin typeface="Aptos Narrow" panose="020B0004020202020204" pitchFamily="34" charset="0"/>
                        </a:rPr>
                        <a:t>Settore (1)</a:t>
                      </a:r>
                    </a:p>
                  </a:txBody>
                  <a:tcPr marL="5076" marR="5076" marT="5076" marB="0" anchor="ctr">
                    <a:lnL>
                      <a:noFill/>
                    </a:lnL>
                    <a:lnR w="12700" cap="flat" cmpd="sng" algn="ctr">
                      <a:solidFill>
                        <a:schemeClr val="bg1"/>
                      </a:solidFill>
                      <a:prstDash val="solid"/>
                      <a:round/>
                      <a:headEnd type="none" w="med" len="med"/>
                      <a:tailEnd type="none" w="med" len="med"/>
                    </a:lnR>
                    <a:lnT>
                      <a:noFill/>
                    </a:lnT>
                    <a:lnB>
                      <a:noFill/>
                    </a:lnB>
                    <a:solidFill>
                      <a:srgbClr val="156082"/>
                    </a:solidFill>
                  </a:tcPr>
                </a:tc>
                <a:tc gridSpan="4">
                  <a:txBody>
                    <a:bodyPr/>
                    <a:lstStyle/>
                    <a:p>
                      <a:pPr algn="ctr" fontAlgn="ctr">
                        <a:buNone/>
                      </a:pPr>
                      <a:r>
                        <a:rPr lang="it-IT" sz="1400" b="1" i="0" u="none" strike="noStrike" dirty="0">
                          <a:solidFill>
                            <a:srgbClr val="FFFFFF"/>
                          </a:solidFill>
                          <a:effectLst/>
                          <a:latin typeface="Aptos Narrow" panose="020B0004020202020204" pitchFamily="34" charset="0"/>
                        </a:rPr>
                        <a:t>Unità Locali</a:t>
                      </a:r>
                    </a:p>
                  </a:txBody>
                  <a:tcPr marL="5076" marR="5076" marT="5076"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fontAlgn="ctr">
                        <a:buNone/>
                      </a:pPr>
                      <a:r>
                        <a:rPr lang="it-IT" sz="1400" b="1" i="0" u="none" strike="noStrike" dirty="0">
                          <a:solidFill>
                            <a:srgbClr val="FFFFFF"/>
                          </a:solidFill>
                          <a:effectLst/>
                          <a:latin typeface="Aptos Narrow" panose="020B0004020202020204" pitchFamily="34" charset="0"/>
                        </a:rPr>
                        <a:t>Addetti</a:t>
                      </a:r>
                    </a:p>
                  </a:txBody>
                  <a:tcPr marL="5076" marR="5076" marT="5076"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781703688"/>
                  </a:ext>
                </a:extLst>
              </a:tr>
              <a:tr h="199042">
                <a:tc vMerge="1">
                  <a:txBody>
                    <a:bodyPr/>
                    <a:lstStyle/>
                    <a:p>
                      <a:endParaRPr lang="it-IT"/>
                    </a:p>
                  </a:txBody>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5076" marR="5076" marT="5076"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5076" marR="5076" marT="5076"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5076" marR="5076" marT="5076"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0" u="none" strike="noStrike" dirty="0">
                          <a:solidFill>
                            <a:srgbClr val="FFFFFF"/>
                          </a:solidFill>
                          <a:effectLst/>
                          <a:latin typeface="Aptos Narrow" panose="020B0004020202020204" pitchFamily="34" charset="0"/>
                        </a:rPr>
                        <a:t>Var. %</a:t>
                      </a:r>
                    </a:p>
                  </a:txBody>
                  <a:tcPr marL="5076" marR="5076" marT="5076"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5076" marR="5076" marT="5076"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5076" marR="5076" marT="5076"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5076" marR="5076" marT="5076"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Var. %</a:t>
                      </a:r>
                    </a:p>
                  </a:txBody>
                  <a:tcPr marL="5076" marR="5076" marT="5076"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3203474867"/>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Installazione di impianti</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10.854</a:t>
                      </a:r>
                    </a:p>
                  </a:txBody>
                  <a:tcPr marL="5076" marR="5076" marT="5076"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12.275</a:t>
                      </a:r>
                    </a:p>
                  </a:txBody>
                  <a:tcPr marL="5076" marR="5076" marT="5076"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1.421</a:t>
                      </a:r>
                    </a:p>
                  </a:txBody>
                  <a:tcPr marL="5076" marR="5076" marT="5076"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13,1%</a:t>
                      </a:r>
                    </a:p>
                  </a:txBody>
                  <a:tcPr marL="5076" marR="5076" marT="5076"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35.377</a:t>
                      </a:r>
                    </a:p>
                  </a:txBody>
                  <a:tcPr marL="5076" marR="5076" marT="5076"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43.092</a:t>
                      </a:r>
                    </a:p>
                  </a:txBody>
                  <a:tcPr marL="5076" marR="5076" marT="5076"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7.715</a:t>
                      </a:r>
                    </a:p>
                  </a:txBody>
                  <a:tcPr marL="5076" marR="5076" marT="5076"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21,8%</a:t>
                      </a:r>
                    </a:p>
                  </a:txBody>
                  <a:tcPr marL="5076" marR="5076" marT="5076" marB="0" anchor="ctr">
                    <a:lnL>
                      <a:noFill/>
                    </a:lnL>
                    <a:lnR>
                      <a:noFill/>
                    </a:lnR>
                    <a:lnT w="12700" cap="flat" cmpd="sng" algn="ctr">
                      <a:noFill/>
                      <a:prstDash val="solid"/>
                      <a:round/>
                      <a:headEnd type="none" w="med" len="med"/>
                      <a:tailEnd type="none" w="med" len="med"/>
                    </a:lnT>
                    <a:lnB>
                      <a:noFill/>
                    </a:lnB>
                    <a:solidFill>
                      <a:srgbClr val="F2F2F2"/>
                    </a:solidFill>
                  </a:tcPr>
                </a:tc>
                <a:extLst>
                  <a:ext uri="{0D108BD9-81ED-4DB2-BD59-A6C34878D82A}">
                    <a16:rowId xmlns:a16="http://schemas.microsoft.com/office/drawing/2014/main" val="508876573"/>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impianti elettrici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5.564</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6.424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861</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15,5%</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19.662</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24.218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4.556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23,2%</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2093959084"/>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t>
                      </a:r>
                      <a:r>
                        <a:rPr lang="it-IT" sz="1300" b="0" i="0" u="none" strike="noStrike" dirty="0">
                          <a:solidFill>
                            <a:srgbClr val="000000"/>
                          </a:solidFill>
                          <a:effectLst/>
                          <a:latin typeface="Aptos Narrow" panose="020B0004020202020204" pitchFamily="34" charset="0"/>
                        </a:rPr>
                        <a:t>Installazione di impianti idraulici, di riscaldamento e di condizionamento</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5.290</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5.850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560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10,6%</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15.716</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18.874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3.159</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20,1%</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3339117739"/>
                  </a:ext>
                </a:extLst>
              </a:tr>
              <a:tr h="218475">
                <a:tc>
                  <a:txBody>
                    <a:bodyPr/>
                    <a:lstStyle/>
                    <a:p>
                      <a:pPr algn="l" fontAlgn="b">
                        <a:buNone/>
                      </a:pPr>
                      <a:r>
                        <a:rPr lang="it-IT" sz="1400" b="0" i="0" u="none" strike="noStrike" dirty="0">
                          <a:solidFill>
                            <a:srgbClr val="000000"/>
                          </a:solidFill>
                          <a:effectLst/>
                          <a:latin typeface="Aptos Narrow" panose="020B0004020202020204" pitchFamily="34" charset="0"/>
                        </a:rPr>
                        <a:t>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080084476"/>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Pulizia</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4.597</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5.682</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1.084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23,6%</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69.700</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58.288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-11.412</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-16,4%</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717409672"/>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Pulizia generale (non specializzata) di edifici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3.262</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4.571</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1.309</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40,1%</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51.589</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43.914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-7.675</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-14,9%</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472554782"/>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t>
                      </a:r>
                      <a:r>
                        <a:rPr lang="it-IT" sz="1300" b="0" i="0" u="none" strike="noStrike" dirty="0">
                          <a:solidFill>
                            <a:srgbClr val="000000"/>
                          </a:solidFill>
                          <a:effectLst/>
                          <a:latin typeface="Aptos Narrow" panose="020B0004020202020204" pitchFamily="34" charset="0"/>
                        </a:rPr>
                        <a:t>Attività di pulizia specializzata di edifici e di impianti e macchinari industriali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218</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514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295</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135,4%</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9.484</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9.076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-408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-4,3%</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3634779647"/>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Altre attività di pulizia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1.118</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597</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-520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-46,6%</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8.626</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5.298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-3.328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-38,6%</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102058672"/>
                  </a:ext>
                </a:extLst>
              </a:tr>
              <a:tr h="0">
                <a:tc>
                  <a:txBody>
                    <a:bodyPr/>
                    <a:lstStyle/>
                    <a:p>
                      <a:pPr algn="l" fontAlgn="b">
                        <a:buNone/>
                      </a:pPr>
                      <a:r>
                        <a:rPr lang="it-IT" sz="1400" b="0" i="0" u="none" strike="noStrike" dirty="0">
                          <a:solidFill>
                            <a:srgbClr val="000000"/>
                          </a:solidFill>
                          <a:effectLst/>
                          <a:latin typeface="Aptos Narrow" panose="020B0004020202020204" pitchFamily="34" charset="0"/>
                        </a:rPr>
                        <a:t>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l"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l"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l" fontAlgn="ctr">
                        <a:buNone/>
                      </a:pPr>
                      <a:r>
                        <a:rPr lang="it-IT" sz="1200" b="0" i="0" u="none" strike="noStrike" dirty="0">
                          <a:solidFill>
                            <a:srgbClr val="000000"/>
                          </a:solidFill>
                          <a:effectLst/>
                          <a:latin typeface="Aptos Narrow" panose="020B0004020202020204" pitchFamily="34" charset="0"/>
                        </a:rPr>
                        <a:t> </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3520914764"/>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di vigilanza privata</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247</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357</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44,7%</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12.924</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13.710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786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6,1%</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808856980"/>
                  </a:ext>
                </a:extLst>
              </a:tr>
              <a:tr h="224725">
                <a:tc>
                  <a:txBody>
                    <a:bodyPr/>
                    <a:lstStyle/>
                    <a:p>
                      <a:pPr algn="l" fontAlgn="b">
                        <a:buNone/>
                      </a:pPr>
                      <a:r>
                        <a:rPr lang="it-IT" sz="1400" b="0" i="0" u="none" strike="noStrike">
                          <a:solidFill>
                            <a:srgbClr val="000000"/>
                          </a:solidFill>
                          <a:effectLst/>
                          <a:latin typeface="Aptos Narrow" panose="020B0004020202020204" pitchFamily="34" charset="0"/>
                        </a:rPr>
                        <a:t>  Riparazione e manutenzione di macchinari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1.256</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1.199</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-57</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-4,5%</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5.176</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5.024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-152</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-2,9%</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3383767307"/>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macchine ed apparecchiature industriali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664</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444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-220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-33,1%</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4.298</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3.754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-544</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-12,7%</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2692943979"/>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gestione agli edifici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210</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467</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258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123,0%</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5.447</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5.385</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-62</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807394382"/>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Altri lavori di costruzione e installazione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1.241</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1.498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256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20,6%</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5.753</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6.043</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291</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5,1%</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3439965620"/>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supporto per le funzioni d'ufficio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805</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1.181</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376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46,7%</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2.551</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3.331</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780</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30,6%</a:t>
                      </a:r>
                    </a:p>
                  </a:txBody>
                  <a:tcPr marL="5076" marR="5076" marT="5076" marB="0" anchor="ctr">
                    <a:lnL>
                      <a:noFill/>
                    </a:lnL>
                    <a:lnR>
                      <a:noFill/>
                    </a:lnR>
                    <a:lnT>
                      <a:noFill/>
                    </a:lnT>
                    <a:lnB>
                      <a:noFill/>
                    </a:lnB>
                    <a:solidFill>
                      <a:srgbClr val="F2F2F2"/>
                    </a:solidFill>
                  </a:tcPr>
                </a:tc>
                <a:extLst>
                  <a:ext uri="{0D108BD9-81ED-4DB2-BD59-A6C34878D82A}">
                    <a16:rowId xmlns:a16="http://schemas.microsoft.com/office/drawing/2014/main" val="1005750486"/>
                  </a:ext>
                </a:extLst>
              </a:tr>
              <a:tr h="186200">
                <a:tc>
                  <a:txBody>
                    <a:bodyPr/>
                    <a:lstStyle/>
                    <a:p>
                      <a:pPr algn="l" fontAlgn="b">
                        <a:buNone/>
                      </a:pPr>
                      <a:endParaRPr lang="it-IT" sz="900" b="0" i="0" u="none" strike="noStrike">
                        <a:solidFill>
                          <a:srgbClr val="000000"/>
                        </a:solidFill>
                        <a:effectLst/>
                        <a:latin typeface="Aptos Narrow" panose="020B0004020202020204" pitchFamily="34" charset="0"/>
                      </a:endParaRPr>
                    </a:p>
                  </a:txBody>
                  <a:tcPr marL="5076" marR="5076" marT="5076" marB="0" anchor="b">
                    <a:lnL>
                      <a:noFill/>
                    </a:lnL>
                    <a:lnR>
                      <a:noFill/>
                    </a:lnR>
                    <a:lnT>
                      <a:noFill/>
                    </a:lnT>
                    <a:lnB>
                      <a:noFill/>
                    </a:lnB>
                    <a:noFill/>
                  </a:tcPr>
                </a:tc>
                <a:tc>
                  <a:txBody>
                    <a:bodyPr/>
                    <a:lstStyle/>
                    <a:p>
                      <a:pPr algn="ctr" fontAlgn="ctr">
                        <a:buNone/>
                      </a:pPr>
                      <a:endParaRPr lang="it-IT" sz="900" b="0" i="0" u="none" strike="noStrike" dirty="0">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dirty="0">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900" b="0" i="0" u="none" strike="noStrike" dirty="0">
                        <a:solidFill>
                          <a:srgbClr val="000000"/>
                        </a:solidFill>
                        <a:effectLst/>
                        <a:latin typeface="Aptos Narrow" panose="020B0004020202020204" pitchFamily="34" charset="0"/>
                      </a:endParaRPr>
                    </a:p>
                  </a:txBody>
                  <a:tcPr marL="5076" marR="5076" marT="5076" marB="0" anchor="ctr">
                    <a:lnL>
                      <a:noFill/>
                    </a:lnL>
                    <a:lnR>
                      <a:noFill/>
                    </a:lnR>
                    <a:lnT>
                      <a:noFill/>
                    </a:lnT>
                    <a:lnB w="12700" cap="flat" cmpd="sng" algn="ctr">
                      <a:noFill/>
                      <a:prstDash val="solid"/>
                      <a:round/>
                      <a:headEnd type="none" w="med" len="med"/>
                      <a:tailEnd type="none" w="med" len="med"/>
                    </a:lnB>
                    <a:noFill/>
                  </a:tcPr>
                </a:tc>
                <a:extLst>
                  <a:ext uri="{0D108BD9-81ED-4DB2-BD59-A6C34878D82A}">
                    <a16:rowId xmlns:a16="http://schemas.microsoft.com/office/drawing/2014/main" val="248364971"/>
                  </a:ext>
                </a:extLst>
              </a:tr>
              <a:tr h="224725">
                <a:tc>
                  <a:txBody>
                    <a:bodyPr/>
                    <a:lstStyle/>
                    <a:p>
                      <a:pPr algn="l" fontAlgn="b">
                        <a:buNone/>
                      </a:pPr>
                      <a:r>
                        <a:rPr lang="it-IT" sz="1400" b="1" i="0" u="none" strike="noStrike" dirty="0">
                          <a:solidFill>
                            <a:srgbClr val="FFFFFF"/>
                          </a:solidFill>
                          <a:effectLst/>
                          <a:latin typeface="Aptos Narrow" panose="020B0004020202020204" pitchFamily="34" charset="0"/>
                        </a:rPr>
                        <a:t> Facility Management</a:t>
                      </a:r>
                    </a:p>
                  </a:txBody>
                  <a:tcPr marL="5076" marR="5076" marT="5076"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19.874</a:t>
                      </a:r>
                    </a:p>
                  </a:txBody>
                  <a:tcPr marL="5076" marR="5076" marT="5076" marB="0" anchor="ctr">
                    <a:lnL w="1270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23.103</a:t>
                      </a:r>
                    </a:p>
                  </a:txBody>
                  <a:tcPr marL="5076" marR="5076" marT="5076"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3.229</a:t>
                      </a:r>
                    </a:p>
                  </a:txBody>
                  <a:tcPr marL="5076" marR="5076" marT="5076"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16,2%</a:t>
                      </a:r>
                    </a:p>
                  </a:txBody>
                  <a:tcPr marL="5076" marR="5076" marT="5076" marB="0" anchor="ctr">
                    <a:lnL>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141.226</a:t>
                      </a:r>
                    </a:p>
                  </a:txBody>
                  <a:tcPr marL="5076" marR="5076" marT="5076" marB="0" anchor="ctr">
                    <a:lnL w="1270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138.627</a:t>
                      </a:r>
                    </a:p>
                  </a:txBody>
                  <a:tcPr marL="5076" marR="5076" marT="5076"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-2.599</a:t>
                      </a:r>
                    </a:p>
                  </a:txBody>
                  <a:tcPr marL="5076" marR="5076" marT="5076"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-1,8%</a:t>
                      </a:r>
                    </a:p>
                  </a:txBody>
                  <a:tcPr marL="5076" marR="5076" marT="5076"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737562906"/>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Economia Lazio</a:t>
                      </a:r>
                    </a:p>
                  </a:txBody>
                  <a:tcPr marL="5076" marR="5076" marT="5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474.328</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521.406</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47.078</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9,9%</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1.670.408</a:t>
                      </a:r>
                    </a:p>
                  </a:txBody>
                  <a:tcPr marL="5076" marR="5076" marT="5076"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1.785.947</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115.539</a:t>
                      </a:r>
                    </a:p>
                  </a:txBody>
                  <a:tcPr marL="5076" marR="5076" marT="5076"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15,9%</a:t>
                      </a:r>
                    </a:p>
                  </a:txBody>
                  <a:tcPr marL="5076" marR="5076" marT="5076"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107491457"/>
                  </a:ext>
                </a:extLst>
              </a:tr>
            </a:tbl>
          </a:graphicData>
        </a:graphic>
      </p:graphicFrame>
    </p:spTree>
    <p:extLst>
      <p:ext uri="{BB962C8B-B14F-4D97-AF65-F5344CB8AC3E}">
        <p14:creationId xmlns:p14="http://schemas.microsoft.com/office/powerpoint/2010/main" val="2039305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A6D72-6151-EAA3-CDF0-7CC1D9038AF4}"/>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1B95F1EE-CA33-9AAE-2145-B83842B16E72}"/>
              </a:ext>
            </a:extLst>
          </p:cNvPr>
          <p:cNvSpPr txBox="1"/>
          <p:nvPr/>
        </p:nvSpPr>
        <p:spPr>
          <a:xfrm>
            <a:off x="340658" y="5563727"/>
            <a:ext cx="11448572" cy="933589"/>
          </a:xfrm>
          <a:prstGeom prst="rect">
            <a:avLst/>
          </a:prstGeom>
          <a:noFill/>
        </p:spPr>
        <p:txBody>
          <a:bodyPr wrap="square">
            <a:spAutoFit/>
          </a:bodyPr>
          <a:lstStyle/>
          <a:p>
            <a:r>
              <a:rPr lang="it-IT" sz="1200" dirty="0">
                <a:solidFill>
                  <a:schemeClr val="bg1"/>
                </a:solidFill>
                <a:latin typeface="Aptos Display" panose="020B0004020202020204" pitchFamily="34" charset="0"/>
              </a:rPr>
              <a:t>(1) Non essendo disponibili i dati a 4 digit per il livello regionale, i dati della tabella sono ottenuti riproporzionando i settori del Lazio sulla base dei pesi medi nazionali: è stato dapprima calcolato il peso di ciascun settore a 4 cifre sul relativo settore a 2 cifre a livello nazionale; l'incidenza ottenuta è stata poi applicata al settore a 2 cifre del Lazio.</a:t>
            </a:r>
          </a:p>
          <a:p>
            <a:pPr>
              <a:spcAft>
                <a:spcPts val="800"/>
              </a:spcAft>
            </a:pPr>
            <a:r>
              <a:rPr lang="it-IT" sz="1200" dirty="0">
                <a:solidFill>
                  <a:schemeClr val="bg1"/>
                </a:solidFill>
                <a:latin typeface="Aptos Display" panose="020B0004020202020204" pitchFamily="34" charset="0"/>
              </a:rPr>
              <a:t>(2) Dati depurati dall'inflazione.	</a:t>
            </a:r>
          </a:p>
          <a:p>
            <a:r>
              <a:rPr lang="it-IT" sz="1200" dirty="0">
                <a:solidFill>
                  <a:schemeClr val="bg1"/>
                </a:solidFill>
                <a:latin typeface="Aptos Display" panose="020B0004020202020204" pitchFamily="34" charset="0"/>
              </a:rPr>
              <a:t>Fonte: elaborazioni Centro Studi Unindustria su dati ISTAT	</a:t>
            </a:r>
          </a:p>
        </p:txBody>
      </p:sp>
      <p:sp>
        <p:nvSpPr>
          <p:cNvPr id="6" name="CasellaDiTesto 5">
            <a:extLst>
              <a:ext uri="{FF2B5EF4-FFF2-40B4-BE49-F238E27FC236}">
                <a16:creationId xmlns:a16="http://schemas.microsoft.com/office/drawing/2014/main" id="{818068B7-F131-8628-4A5D-82DDD6EA4C17}"/>
              </a:ext>
            </a:extLst>
          </p:cNvPr>
          <p:cNvSpPr txBox="1"/>
          <p:nvPr/>
        </p:nvSpPr>
        <p:spPr>
          <a:xfrm>
            <a:off x="233081" y="259084"/>
            <a:ext cx="9644343" cy="523220"/>
          </a:xfrm>
          <a:prstGeom prst="rect">
            <a:avLst/>
          </a:prstGeom>
          <a:noFill/>
        </p:spPr>
        <p:txBody>
          <a:bodyPr wrap="square">
            <a:spAutoFit/>
          </a:bodyPr>
          <a:lstStyle/>
          <a:p>
            <a:pPr fontAlgn="ctr">
              <a:buNone/>
            </a:pPr>
            <a:r>
              <a:rPr lang="it-IT" sz="2800" b="1" i="0" u="none" strike="noStrike" dirty="0">
                <a:solidFill>
                  <a:srgbClr val="FFFFFF"/>
                </a:solidFill>
                <a:effectLst/>
                <a:latin typeface="Aptos Display" panose="020B0004020202020204" pitchFamily="34" charset="0"/>
              </a:rPr>
              <a:t>Il Facility Management nel Lazio – </a:t>
            </a:r>
            <a:r>
              <a:rPr lang="it-IT" sz="2800" b="1" dirty="0">
                <a:solidFill>
                  <a:srgbClr val="FFC000"/>
                </a:solidFill>
                <a:latin typeface="Aptos Display" panose="020B0004020202020204" pitchFamily="34" charset="0"/>
              </a:rPr>
              <a:t>Fatturato e Valore Aggiunto</a:t>
            </a:r>
            <a:endParaRPr lang="it-IT" sz="2800" b="1" i="0" u="none" strike="noStrike" dirty="0">
              <a:solidFill>
                <a:srgbClr val="FFC000"/>
              </a:solidFill>
              <a:effectLst/>
              <a:latin typeface="Aptos Display" panose="020B0004020202020204" pitchFamily="34" charset="0"/>
            </a:endParaRPr>
          </a:p>
        </p:txBody>
      </p:sp>
      <p:sp>
        <p:nvSpPr>
          <p:cNvPr id="2" name="Segnaposto numero diapositiva 1">
            <a:extLst>
              <a:ext uri="{FF2B5EF4-FFF2-40B4-BE49-F238E27FC236}">
                <a16:creationId xmlns:a16="http://schemas.microsoft.com/office/drawing/2014/main" id="{59FE6ADD-DC08-9CC2-375F-A8F8A2DCF84A}"/>
              </a:ext>
            </a:extLst>
          </p:cNvPr>
          <p:cNvSpPr>
            <a:spLocks noGrp="1"/>
          </p:cNvSpPr>
          <p:nvPr>
            <p:ph type="sldNum" sz="quarter" idx="36"/>
          </p:nvPr>
        </p:nvSpPr>
        <p:spPr>
          <a:xfrm>
            <a:off x="11366500" y="6462338"/>
            <a:ext cx="728565"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bg1"/>
                </a:solidFill>
                <a:latin typeface="Futura 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605B02C-3878-496C-97B0-628E8D0D0C06}" type="slidenum">
              <a:rPr lang="it-IT" smtClean="0">
                <a:latin typeface="Aptos" panose="020B0004020202020204" pitchFamily="34" charset="0"/>
              </a:rPr>
              <a:pPr/>
              <a:t>6</a:t>
            </a:fld>
            <a:r>
              <a:rPr lang="it-IT">
                <a:latin typeface="Aptos" panose="020B0004020202020204" pitchFamily="34" charset="0"/>
              </a:rPr>
              <a:t> di 52</a:t>
            </a:r>
            <a:endParaRPr lang="it-IT" dirty="0">
              <a:latin typeface="Aptos" panose="020B0004020202020204" pitchFamily="34" charset="0"/>
            </a:endParaRPr>
          </a:p>
        </p:txBody>
      </p:sp>
      <p:graphicFrame>
        <p:nvGraphicFramePr>
          <p:cNvPr id="5" name="Tabella 4">
            <a:extLst>
              <a:ext uri="{FF2B5EF4-FFF2-40B4-BE49-F238E27FC236}">
                <a16:creationId xmlns:a16="http://schemas.microsoft.com/office/drawing/2014/main" id="{BA471C3E-BB5F-6E68-D9E8-C742953CB936}"/>
              </a:ext>
            </a:extLst>
          </p:cNvPr>
          <p:cNvGraphicFramePr>
            <a:graphicFrameLocks noGrp="1"/>
          </p:cNvGraphicFramePr>
          <p:nvPr/>
        </p:nvGraphicFramePr>
        <p:xfrm>
          <a:off x="408778" y="1007076"/>
          <a:ext cx="11380452" cy="4486260"/>
        </p:xfrm>
        <a:graphic>
          <a:graphicData uri="http://schemas.openxmlformats.org/drawingml/2006/table">
            <a:tbl>
              <a:tblPr/>
              <a:tblGrid>
                <a:gridCol w="5287172">
                  <a:extLst>
                    <a:ext uri="{9D8B030D-6E8A-4147-A177-3AD203B41FA5}">
                      <a16:colId xmlns:a16="http://schemas.microsoft.com/office/drawing/2014/main" val="2824151356"/>
                    </a:ext>
                  </a:extLst>
                </a:gridCol>
                <a:gridCol w="761660">
                  <a:extLst>
                    <a:ext uri="{9D8B030D-6E8A-4147-A177-3AD203B41FA5}">
                      <a16:colId xmlns:a16="http://schemas.microsoft.com/office/drawing/2014/main" val="3297268689"/>
                    </a:ext>
                  </a:extLst>
                </a:gridCol>
                <a:gridCol w="761660">
                  <a:extLst>
                    <a:ext uri="{9D8B030D-6E8A-4147-A177-3AD203B41FA5}">
                      <a16:colId xmlns:a16="http://schemas.microsoft.com/office/drawing/2014/main" val="2066232060"/>
                    </a:ext>
                  </a:extLst>
                </a:gridCol>
                <a:gridCol w="761660">
                  <a:extLst>
                    <a:ext uri="{9D8B030D-6E8A-4147-A177-3AD203B41FA5}">
                      <a16:colId xmlns:a16="http://schemas.microsoft.com/office/drawing/2014/main" val="3241211486"/>
                    </a:ext>
                  </a:extLst>
                </a:gridCol>
                <a:gridCol w="761660">
                  <a:extLst>
                    <a:ext uri="{9D8B030D-6E8A-4147-A177-3AD203B41FA5}">
                      <a16:colId xmlns:a16="http://schemas.microsoft.com/office/drawing/2014/main" val="1170011111"/>
                    </a:ext>
                  </a:extLst>
                </a:gridCol>
                <a:gridCol w="761660">
                  <a:extLst>
                    <a:ext uri="{9D8B030D-6E8A-4147-A177-3AD203B41FA5}">
                      <a16:colId xmlns:a16="http://schemas.microsoft.com/office/drawing/2014/main" val="242944914"/>
                    </a:ext>
                  </a:extLst>
                </a:gridCol>
                <a:gridCol w="761660">
                  <a:extLst>
                    <a:ext uri="{9D8B030D-6E8A-4147-A177-3AD203B41FA5}">
                      <a16:colId xmlns:a16="http://schemas.microsoft.com/office/drawing/2014/main" val="1474632471"/>
                    </a:ext>
                  </a:extLst>
                </a:gridCol>
                <a:gridCol w="761660">
                  <a:extLst>
                    <a:ext uri="{9D8B030D-6E8A-4147-A177-3AD203B41FA5}">
                      <a16:colId xmlns:a16="http://schemas.microsoft.com/office/drawing/2014/main" val="224838957"/>
                    </a:ext>
                  </a:extLst>
                </a:gridCol>
                <a:gridCol w="761660">
                  <a:extLst>
                    <a:ext uri="{9D8B030D-6E8A-4147-A177-3AD203B41FA5}">
                      <a16:colId xmlns:a16="http://schemas.microsoft.com/office/drawing/2014/main" val="2196367836"/>
                    </a:ext>
                  </a:extLst>
                </a:gridCol>
              </a:tblGrid>
              <a:tr h="288932">
                <a:tc rowSpan="2">
                  <a:txBody>
                    <a:bodyPr/>
                    <a:lstStyle/>
                    <a:p>
                      <a:pPr algn="ctr" fontAlgn="ctr">
                        <a:buNone/>
                      </a:pPr>
                      <a:r>
                        <a:rPr lang="it-IT" sz="1600" b="1" i="0" u="none" strike="noStrike" dirty="0">
                          <a:solidFill>
                            <a:srgbClr val="FFFFFF"/>
                          </a:solidFill>
                          <a:effectLst/>
                          <a:latin typeface="Aptos Narrow" panose="020B0004020202020204" pitchFamily="34" charset="0"/>
                        </a:rPr>
                        <a:t>Settore (1)</a:t>
                      </a:r>
                    </a:p>
                  </a:txBody>
                  <a:tcPr marL="5076" marR="5076" marT="5076" marB="0" anchor="ctr">
                    <a:lnL>
                      <a:noFill/>
                    </a:lnL>
                    <a:lnR w="12700" cap="flat" cmpd="sng" algn="ctr">
                      <a:solidFill>
                        <a:schemeClr val="bg1"/>
                      </a:solidFill>
                      <a:prstDash val="solid"/>
                      <a:round/>
                      <a:headEnd type="none" w="med" len="med"/>
                      <a:tailEnd type="none" w="med" len="med"/>
                    </a:lnR>
                    <a:lnT>
                      <a:noFill/>
                    </a:lnT>
                    <a:lnB>
                      <a:noFill/>
                    </a:lnB>
                    <a:solidFill>
                      <a:srgbClr val="156082"/>
                    </a:solidFill>
                  </a:tcPr>
                </a:tc>
                <a:tc gridSpan="4">
                  <a:txBody>
                    <a:bodyPr/>
                    <a:lstStyle/>
                    <a:p>
                      <a:pPr algn="ctr" fontAlgn="ctr">
                        <a:buNone/>
                      </a:pPr>
                      <a:r>
                        <a:rPr lang="it-IT" sz="1400" b="1" i="0" u="none" strike="noStrike" dirty="0">
                          <a:solidFill>
                            <a:srgbClr val="FFFFFF"/>
                          </a:solidFill>
                          <a:effectLst/>
                          <a:latin typeface="Aptos Narrow" panose="020B0004020202020204" pitchFamily="34" charset="0"/>
                        </a:rPr>
                        <a:t>Fatturato (2)</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4">
                  <a:txBody>
                    <a:bodyPr/>
                    <a:lstStyle/>
                    <a:p>
                      <a:pPr algn="ctr" fontAlgn="ctr">
                        <a:buNone/>
                      </a:pPr>
                      <a:r>
                        <a:rPr lang="it-IT" sz="1400" b="1" i="0" u="none" strike="noStrike" dirty="0">
                          <a:solidFill>
                            <a:srgbClr val="FFFFFF"/>
                          </a:solidFill>
                          <a:effectLst/>
                          <a:latin typeface="Aptos Narrow" panose="020B0004020202020204" pitchFamily="34" charset="0"/>
                        </a:rPr>
                        <a:t>Valore aggiunto (2)</a:t>
                      </a:r>
                    </a:p>
                  </a:txBody>
                  <a:tcPr marL="7620" marR="7620" marT="762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781703688"/>
                  </a:ext>
                </a:extLst>
              </a:tr>
              <a:tr h="199042">
                <a:tc vMerge="1">
                  <a:txBody>
                    <a:bodyPr/>
                    <a:lstStyle/>
                    <a:p>
                      <a:endParaRPr lang="it-IT"/>
                    </a:p>
                  </a:txBody>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7620" marR="7620" marT="762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7620" marR="7620" marT="762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7620" marR="7620" marT="762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Var. %</a:t>
                      </a:r>
                    </a:p>
                  </a:txBody>
                  <a:tcPr marL="7620" marR="7620" marT="762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7620" marR="7620" marT="762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7620" marR="7620" marT="762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7620" marR="7620" marT="762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Var. %</a:t>
                      </a:r>
                    </a:p>
                  </a:txBody>
                  <a:tcPr marL="7620" marR="7620" marT="762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3203474867"/>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Installazione di impianti</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3,6 Mld</a:t>
                      </a:r>
                    </a:p>
                  </a:txBody>
                  <a:tcPr marL="7620" marR="7620" marT="7620"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5,7 Mld</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2,1 Mld</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58,6%</a:t>
                      </a:r>
                    </a:p>
                  </a:txBody>
                  <a:tcPr marL="7620" marR="7620" marT="7620"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1,3 Mld</a:t>
                      </a:r>
                    </a:p>
                  </a:txBody>
                  <a:tcPr marL="7620" marR="7620" marT="7620"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1,9 Mld</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555 Mln</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42,1%</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extLst>
                  <a:ext uri="{0D108BD9-81ED-4DB2-BD59-A6C34878D82A}">
                    <a16:rowId xmlns:a16="http://schemas.microsoft.com/office/drawing/2014/main" val="508876573"/>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impianti elettrici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3,3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1,3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63,8%</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748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339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45,3%</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2093959084"/>
                  </a:ext>
                </a:extLst>
              </a:tr>
              <a:tr h="224725">
                <a:tc>
                  <a:txBody>
                    <a:bodyPr/>
                    <a:lstStyle/>
                    <a:p>
                      <a:pPr algn="l" fontAlgn="b">
                        <a:buNone/>
                      </a:pPr>
                      <a:r>
                        <a:rPr lang="it-IT" sz="1300" b="0" i="0" u="none" strike="noStrike" dirty="0">
                          <a:solidFill>
                            <a:srgbClr val="000000"/>
                          </a:solidFill>
                          <a:effectLst/>
                          <a:latin typeface="Aptos Narrow" panose="020B0004020202020204" pitchFamily="34" charset="0"/>
                        </a:rPr>
                        <a:t>  Installazione di impianti idraulici, di riscaldamento e di condizionamento</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1,6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823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52,1%</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568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784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215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37,9%</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339117739"/>
                  </a:ext>
                </a:extLst>
              </a:tr>
              <a:tr h="218475">
                <a:tc>
                  <a:txBody>
                    <a:bodyPr/>
                    <a:lstStyle/>
                    <a:p>
                      <a:pPr algn="l" fontAlgn="b">
                        <a:buNone/>
                      </a:pPr>
                      <a:r>
                        <a:rPr lang="it-IT" sz="1400" b="0" i="0" u="none" strike="noStrike" dirty="0">
                          <a:solidFill>
                            <a:srgbClr val="000000"/>
                          </a:solidFill>
                          <a:effectLst/>
                          <a:latin typeface="Aptos Narrow" panose="020B0004020202020204" pitchFamily="34" charset="0"/>
                        </a:rPr>
                        <a:t>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080084476"/>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Pulizia</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2,3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2,2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-133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-5,8%</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1,3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1,2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-57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-4,4%</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717409672"/>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Pulizia generale (non specializzata) di edifici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-21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-1,4%</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931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897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-34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-3,7%</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472554782"/>
                  </a:ext>
                </a:extLst>
              </a:tr>
              <a:tr h="224725">
                <a:tc>
                  <a:txBody>
                    <a:bodyPr/>
                    <a:lstStyle/>
                    <a:p>
                      <a:pPr algn="l" fontAlgn="b">
                        <a:buNone/>
                      </a:pPr>
                      <a:r>
                        <a:rPr lang="it-IT" sz="1300" b="0" i="0" u="none" strike="noStrike" dirty="0">
                          <a:solidFill>
                            <a:srgbClr val="000000"/>
                          </a:solidFill>
                          <a:effectLst/>
                          <a:latin typeface="Aptos Narrow" panose="020B0004020202020204" pitchFamily="34" charset="0"/>
                        </a:rPr>
                        <a:t>  Attività di pulizia specializzata di edifici e di impianti e macchinari industriali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391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378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-3,3%</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174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210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21,2%</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634779647"/>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Altre attività di pulizia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387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287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-100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-25,7%</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193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134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-59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-30,5%</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102058672"/>
                  </a:ext>
                </a:extLst>
              </a:tr>
              <a:tr h="0">
                <a:tc>
                  <a:txBody>
                    <a:bodyPr/>
                    <a:lstStyle/>
                    <a:p>
                      <a:pPr algn="l" fontAlgn="b">
                        <a:buNone/>
                      </a:pPr>
                      <a:r>
                        <a:rPr lang="it-IT" sz="1400" b="0" i="0" u="none" strike="noStrike" dirty="0">
                          <a:solidFill>
                            <a:srgbClr val="000000"/>
                          </a:solidFill>
                          <a:effectLst/>
                          <a:latin typeface="Aptos Narrow" panose="020B0004020202020204" pitchFamily="34" charset="0"/>
                        </a:rPr>
                        <a:t>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l" fontAlgn="ctr">
                        <a:buNone/>
                      </a:pPr>
                      <a:r>
                        <a:rPr lang="it-IT" sz="1200" b="0" i="0" u="none" strike="noStrike" dirty="0">
                          <a:solidFill>
                            <a:srgbClr val="000000"/>
                          </a:solidFill>
                          <a:effectLst/>
                          <a:latin typeface="Aptos Narrow" panose="020B0004020202020204" pitchFamily="34" charset="0"/>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tc>
                  <a:txBody>
                    <a:bodyPr/>
                    <a:lstStyle/>
                    <a:p>
                      <a:pPr algn="l" fontAlgn="ctr">
                        <a:buNone/>
                      </a:pPr>
                      <a:r>
                        <a:rPr lang="it-IT" sz="1200" b="0" i="0" u="none" strike="noStrike">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520914764"/>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di vigilanza privata</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615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623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8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1,4%</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367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426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59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16,0%</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808856980"/>
                  </a:ext>
                </a:extLst>
              </a:tr>
              <a:tr h="224725">
                <a:tc>
                  <a:txBody>
                    <a:bodyPr/>
                    <a:lstStyle/>
                    <a:p>
                      <a:pPr algn="l" fontAlgn="b">
                        <a:buNone/>
                      </a:pPr>
                      <a:r>
                        <a:rPr lang="it-IT" sz="1400" b="0" i="0" u="none" strike="noStrike">
                          <a:solidFill>
                            <a:srgbClr val="000000"/>
                          </a:solidFill>
                          <a:effectLst/>
                          <a:latin typeface="Aptos Narrow" panose="020B0004020202020204" pitchFamily="34" charset="0"/>
                        </a:rPr>
                        <a:t>  Riparazione e manutenzione di macchinari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493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551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58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11,8%</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218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206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-5,5%</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383767307"/>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macchine ed apparecchiature industriali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542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583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41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204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182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-22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-10,8%</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2692943979"/>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gestione agli edifici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318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412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93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29,3%</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132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167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34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25,9%</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807394382"/>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Altri lavori di costruzione e installazione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628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782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154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256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301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45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17,7%</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439965620"/>
                  </a:ext>
                </a:extLst>
              </a:tr>
              <a:tr h="224725">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supporto per le funzioni d'ufficio  </a:t>
                      </a:r>
                    </a:p>
                  </a:txBody>
                  <a:tcPr marL="5076" marR="5076" marT="50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185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170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-16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-8,5%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61 Mln</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77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16 Mln</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26,1%</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005750486"/>
                  </a:ext>
                </a:extLst>
              </a:tr>
              <a:tr h="186200">
                <a:tc>
                  <a:txBody>
                    <a:bodyPr/>
                    <a:lstStyle/>
                    <a:p>
                      <a:pPr algn="l" fontAlgn="b">
                        <a:buNone/>
                      </a:pPr>
                      <a:endParaRPr lang="it-IT" sz="1000" b="0" i="0" u="none" strike="noStrike">
                        <a:solidFill>
                          <a:srgbClr val="000000"/>
                        </a:solidFill>
                        <a:effectLst/>
                        <a:latin typeface="Aptos Narrow" panose="020B0004020202020204" pitchFamily="34" charset="0"/>
                      </a:endParaRPr>
                    </a:p>
                  </a:txBody>
                  <a:tcPr marL="5076" marR="5076" marT="5076" marB="0" anchor="b">
                    <a:lnL>
                      <a:noFill/>
                    </a:lnL>
                    <a:lnR>
                      <a:noFill/>
                    </a:lnR>
                    <a:lnT>
                      <a:noFill/>
                    </a:lnT>
                    <a:lnB>
                      <a:noFill/>
                    </a:lnB>
                    <a:noFill/>
                  </a:tcPr>
                </a:tc>
                <a:tc>
                  <a:txBody>
                    <a:bodyPr/>
                    <a:lstStyle/>
                    <a:p>
                      <a:pPr algn="ctr" fontAlgn="ctr">
                        <a:buNone/>
                      </a:pPr>
                      <a:endParaRPr lang="it-IT" sz="1200" b="0" i="0" u="none" strike="noStrike">
                        <a:solidFill>
                          <a:srgbClr val="000000"/>
                        </a:solidFill>
                        <a:effectLst/>
                        <a:latin typeface="Aptos Narrow" panose="020B0004020202020204" pitchFamily="34" charset="0"/>
                      </a:endParaRPr>
                    </a:p>
                  </a:txBody>
                  <a:tcPr marL="7620" marR="7620" marT="7620"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200" b="0" i="0" u="none" strike="noStrike" dirty="0">
                        <a:solidFill>
                          <a:srgbClr val="000000"/>
                        </a:solidFill>
                        <a:effectLst/>
                        <a:latin typeface="Aptos Narrow" panose="020B0004020202020204" pitchFamily="34" charset="0"/>
                      </a:endParaRPr>
                    </a:p>
                  </a:txBody>
                  <a:tcPr marL="7620" marR="7620" marT="7620"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200" b="0" i="0" u="none" strike="noStrike">
                        <a:solidFill>
                          <a:srgbClr val="000000"/>
                        </a:solidFill>
                        <a:effectLst/>
                        <a:latin typeface="Aptos Narrow" panose="020B0004020202020204" pitchFamily="34" charset="0"/>
                      </a:endParaRPr>
                    </a:p>
                  </a:txBody>
                  <a:tcPr marL="7620" marR="7620" marT="7620"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200" b="0" i="0" u="none" strike="noStrike">
                        <a:solidFill>
                          <a:srgbClr val="000000"/>
                        </a:solidFill>
                        <a:effectLst/>
                        <a:latin typeface="Aptos Narrow" panose="020B0004020202020204" pitchFamily="34" charset="0"/>
                      </a:endParaRPr>
                    </a:p>
                  </a:txBody>
                  <a:tcPr marL="7620" marR="7620" marT="7620" marB="0" anchor="ctr">
                    <a:lnL>
                      <a:noFill/>
                    </a:lnL>
                    <a:lnR>
                      <a:noFill/>
                    </a:lnR>
                    <a:lnT>
                      <a:noFill/>
                    </a:lnT>
                    <a:lnB w="12700" cap="flat" cmpd="sng" algn="ctr">
                      <a:noFill/>
                      <a:prstDash val="solid"/>
                      <a:round/>
                      <a:headEnd type="none" w="med" len="med"/>
                      <a:tailEnd type="none" w="med" len="med"/>
                    </a:lnB>
                    <a:noFill/>
                  </a:tcPr>
                </a:tc>
                <a:tc>
                  <a:txBody>
                    <a:bodyPr/>
                    <a:lstStyle/>
                    <a:p>
                      <a:pPr algn="l" fontAlgn="b">
                        <a:buNone/>
                      </a:pPr>
                      <a:endParaRPr lang="it-IT" sz="1200" b="0" i="0" u="none" strike="noStrike">
                        <a:solidFill>
                          <a:srgbClr val="000000"/>
                        </a:solidFill>
                        <a:effectLst/>
                        <a:latin typeface="Aptos Narrow" panose="020B0004020202020204" pitchFamily="34" charset="0"/>
                      </a:endParaRPr>
                    </a:p>
                  </a:txBody>
                  <a:tcPr marL="7620" marR="7620" marT="7620" marB="0" anchor="b">
                    <a:lnL>
                      <a:noFill/>
                    </a:lnL>
                    <a:lnR>
                      <a:noFill/>
                    </a:lnR>
                    <a:lnT>
                      <a:noFill/>
                    </a:lnT>
                    <a:lnB w="12700" cap="flat" cmpd="sng" algn="ctr">
                      <a:noFill/>
                      <a:prstDash val="solid"/>
                      <a:round/>
                      <a:headEnd type="none" w="med" len="med"/>
                      <a:tailEnd type="none" w="med" len="med"/>
                    </a:lnB>
                    <a:noFill/>
                  </a:tcPr>
                </a:tc>
                <a:tc>
                  <a:txBody>
                    <a:bodyPr/>
                    <a:lstStyle/>
                    <a:p>
                      <a:pPr algn="l" fontAlgn="b">
                        <a:buNone/>
                      </a:pPr>
                      <a:endParaRPr lang="it-IT" sz="1200" b="0" i="0" u="none" strike="noStrike" dirty="0">
                        <a:solidFill>
                          <a:srgbClr val="000000"/>
                        </a:solidFill>
                        <a:effectLst/>
                        <a:latin typeface="Aptos Narrow" panose="020B0004020202020204" pitchFamily="34" charset="0"/>
                      </a:endParaRPr>
                    </a:p>
                  </a:txBody>
                  <a:tcPr marL="7620" marR="7620" marT="7620" marB="0" anchor="b">
                    <a:lnL>
                      <a:noFill/>
                    </a:lnL>
                    <a:lnR>
                      <a:noFill/>
                    </a:lnR>
                    <a:lnT>
                      <a:noFill/>
                    </a:lnT>
                    <a:lnB w="12700" cap="flat" cmpd="sng" algn="ctr">
                      <a:noFill/>
                      <a:prstDash val="solid"/>
                      <a:round/>
                      <a:headEnd type="none" w="med" len="med"/>
                      <a:tailEnd type="none" w="med" len="med"/>
                    </a:lnB>
                    <a:noFill/>
                  </a:tcPr>
                </a:tc>
                <a:tc>
                  <a:txBody>
                    <a:bodyPr/>
                    <a:lstStyle/>
                    <a:p>
                      <a:pPr algn="l" fontAlgn="b">
                        <a:buNone/>
                      </a:pPr>
                      <a:endParaRPr lang="it-IT" sz="1200" b="0" i="0" u="none" strike="noStrike">
                        <a:solidFill>
                          <a:srgbClr val="000000"/>
                        </a:solidFill>
                        <a:effectLst/>
                        <a:latin typeface="Aptos Narrow" panose="020B0004020202020204" pitchFamily="34" charset="0"/>
                      </a:endParaRPr>
                    </a:p>
                  </a:txBody>
                  <a:tcPr marL="7620" marR="7620" marT="7620" marB="0" anchor="b">
                    <a:lnL>
                      <a:noFill/>
                    </a:lnL>
                    <a:lnR>
                      <a:noFill/>
                    </a:lnR>
                    <a:lnT>
                      <a:noFill/>
                    </a:lnT>
                    <a:lnB w="12700" cap="flat" cmpd="sng" algn="ctr">
                      <a:noFill/>
                      <a:prstDash val="solid"/>
                      <a:round/>
                      <a:headEnd type="none" w="med" len="med"/>
                      <a:tailEnd type="none" w="med" len="med"/>
                    </a:lnB>
                    <a:noFill/>
                  </a:tcPr>
                </a:tc>
                <a:tc>
                  <a:txBody>
                    <a:bodyPr/>
                    <a:lstStyle/>
                    <a:p>
                      <a:pPr algn="l" fontAlgn="b">
                        <a:buNone/>
                      </a:pPr>
                      <a:endParaRPr lang="it-IT" sz="1200" b="0" i="0" u="none" strike="noStrike" dirty="0">
                        <a:solidFill>
                          <a:srgbClr val="000000"/>
                        </a:solidFill>
                        <a:effectLst/>
                        <a:latin typeface="Aptos Narrow" panose="020B0004020202020204" pitchFamily="34" charset="0"/>
                      </a:endParaRPr>
                    </a:p>
                  </a:txBody>
                  <a:tcPr marL="7620" marR="7620" marT="7620" marB="0" anchor="b">
                    <a:lnL>
                      <a:noFill/>
                    </a:lnL>
                    <a:lnR>
                      <a:noFill/>
                    </a:lnR>
                    <a:lnT>
                      <a:noFill/>
                    </a:lnT>
                    <a:lnB w="12700" cap="flat" cmpd="sng" algn="ctr">
                      <a:noFill/>
                      <a:prstDash val="solid"/>
                      <a:round/>
                      <a:headEnd type="none" w="med" len="med"/>
                      <a:tailEnd type="none" w="med" len="med"/>
                    </a:lnB>
                    <a:noFill/>
                  </a:tcPr>
                </a:tc>
                <a:extLst>
                  <a:ext uri="{0D108BD9-81ED-4DB2-BD59-A6C34878D82A}">
                    <a16:rowId xmlns:a16="http://schemas.microsoft.com/office/drawing/2014/main" val="248364971"/>
                  </a:ext>
                </a:extLst>
              </a:tr>
              <a:tr h="224725">
                <a:tc>
                  <a:txBody>
                    <a:bodyPr/>
                    <a:lstStyle/>
                    <a:p>
                      <a:pPr algn="l" fontAlgn="b">
                        <a:buNone/>
                      </a:pPr>
                      <a:r>
                        <a:rPr lang="it-IT" sz="1400" b="1" i="0" u="none" strike="noStrike" dirty="0">
                          <a:solidFill>
                            <a:srgbClr val="FFFFFF"/>
                          </a:solidFill>
                          <a:effectLst/>
                          <a:latin typeface="Aptos Narrow" panose="020B0004020202020204" pitchFamily="34" charset="0"/>
                        </a:rPr>
                        <a:t> Facility Management</a:t>
                      </a:r>
                    </a:p>
                  </a:txBody>
                  <a:tcPr marL="5076" marR="5076" marT="5076"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8,6 Mld</a:t>
                      </a:r>
                    </a:p>
                  </a:txBody>
                  <a:tcPr marL="7620" marR="7620" marT="7620" marB="0" anchor="ctr">
                    <a:lnL w="1270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10,9 Mld</a:t>
                      </a:r>
                    </a:p>
                  </a:txBody>
                  <a:tcPr marL="7620" marR="7620" marT="762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a:solidFill>
                            <a:srgbClr val="FFFFFF"/>
                          </a:solidFill>
                          <a:effectLst/>
                          <a:latin typeface="Aptos Narrow" panose="020B0004020202020204" pitchFamily="34" charset="0"/>
                        </a:rPr>
                        <a:t>2,3 Mld</a:t>
                      </a:r>
                    </a:p>
                  </a:txBody>
                  <a:tcPr marL="7620" marR="7620" marT="762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a:solidFill>
                            <a:srgbClr val="FFFFFF"/>
                          </a:solidFill>
                          <a:effectLst/>
                          <a:latin typeface="Aptos Narrow" panose="020B0004020202020204" pitchFamily="34" charset="0"/>
                        </a:rPr>
                        <a:t>26,6%</a:t>
                      </a:r>
                    </a:p>
                  </a:txBody>
                  <a:tcPr marL="7620" marR="7620" marT="7620" marB="0" anchor="ctr">
                    <a:lnL>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a:solidFill>
                            <a:srgbClr val="FFFFFF"/>
                          </a:solidFill>
                          <a:effectLst/>
                          <a:latin typeface="Aptos Narrow" panose="020B0004020202020204" pitchFamily="34" charset="0"/>
                        </a:rPr>
                        <a:t>3.853.764</a:t>
                      </a:r>
                    </a:p>
                  </a:txBody>
                  <a:tcPr marL="7620" marR="7620" marT="7620" marB="0" anchor="ctr">
                    <a:lnL w="1270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4.471.966</a:t>
                      </a:r>
                    </a:p>
                  </a:txBody>
                  <a:tcPr marL="7620" marR="7620" marT="762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618 Mln</a:t>
                      </a:r>
                    </a:p>
                  </a:txBody>
                  <a:tcPr marL="7620" marR="7620" marT="762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16,0%</a:t>
                      </a:r>
                    </a:p>
                  </a:txBody>
                  <a:tcPr marL="7620" marR="7620" marT="762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737562906"/>
                  </a:ext>
                </a:extLst>
              </a:tr>
              <a:tr h="224725">
                <a:tc>
                  <a:txBody>
                    <a:bodyPr/>
                    <a:lstStyle/>
                    <a:p>
                      <a:pPr algn="l" fontAlgn="b">
                        <a:buNone/>
                      </a:pPr>
                      <a:r>
                        <a:rPr lang="it-IT" sz="1400" b="1" i="0" u="none" strike="noStrike" dirty="0">
                          <a:solidFill>
                            <a:srgbClr val="000000"/>
                          </a:solidFill>
                          <a:effectLst/>
                          <a:latin typeface="Aptos Narrow" panose="020B0004020202020204" pitchFamily="34" charset="0"/>
                        </a:rPr>
                        <a:t> Economia Lazio</a:t>
                      </a:r>
                    </a:p>
                  </a:txBody>
                  <a:tcPr marL="5076" marR="5076" marT="5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337,9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412,8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74,8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22,1%</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75,0 Mld</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97,4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22,4 Mld</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29,9%</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107491457"/>
                  </a:ext>
                </a:extLst>
              </a:tr>
            </a:tbl>
          </a:graphicData>
        </a:graphic>
      </p:graphicFrame>
    </p:spTree>
    <p:extLst>
      <p:ext uri="{BB962C8B-B14F-4D97-AF65-F5344CB8AC3E}">
        <p14:creationId xmlns:p14="http://schemas.microsoft.com/office/powerpoint/2010/main" val="33515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22EEF-6DBE-A004-AF99-9EBE6125FEBF}"/>
            </a:ext>
          </a:extLst>
        </p:cNvPr>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17E267A9-8D81-07E4-6D52-D2D02D5ADBAB}"/>
              </a:ext>
            </a:extLst>
          </p:cNvPr>
          <p:cNvGraphicFramePr>
            <a:graphicFrameLocks noGrp="1"/>
          </p:cNvGraphicFramePr>
          <p:nvPr/>
        </p:nvGraphicFramePr>
        <p:xfrm>
          <a:off x="404157" y="1072549"/>
          <a:ext cx="11417114" cy="4591651"/>
        </p:xfrm>
        <a:graphic>
          <a:graphicData uri="http://schemas.openxmlformats.org/drawingml/2006/table">
            <a:tbl>
              <a:tblPr/>
              <a:tblGrid>
                <a:gridCol w="4218494">
                  <a:extLst>
                    <a:ext uri="{9D8B030D-6E8A-4147-A177-3AD203B41FA5}">
                      <a16:colId xmlns:a16="http://schemas.microsoft.com/office/drawing/2014/main" val="1575874561"/>
                    </a:ext>
                  </a:extLst>
                </a:gridCol>
                <a:gridCol w="599885">
                  <a:extLst>
                    <a:ext uri="{9D8B030D-6E8A-4147-A177-3AD203B41FA5}">
                      <a16:colId xmlns:a16="http://schemas.microsoft.com/office/drawing/2014/main" val="3390429043"/>
                    </a:ext>
                  </a:extLst>
                </a:gridCol>
                <a:gridCol w="599885">
                  <a:extLst>
                    <a:ext uri="{9D8B030D-6E8A-4147-A177-3AD203B41FA5}">
                      <a16:colId xmlns:a16="http://schemas.microsoft.com/office/drawing/2014/main" val="2072980066"/>
                    </a:ext>
                  </a:extLst>
                </a:gridCol>
                <a:gridCol w="599885">
                  <a:extLst>
                    <a:ext uri="{9D8B030D-6E8A-4147-A177-3AD203B41FA5}">
                      <a16:colId xmlns:a16="http://schemas.microsoft.com/office/drawing/2014/main" val="2389588518"/>
                    </a:ext>
                  </a:extLst>
                </a:gridCol>
                <a:gridCol w="599885">
                  <a:extLst>
                    <a:ext uri="{9D8B030D-6E8A-4147-A177-3AD203B41FA5}">
                      <a16:colId xmlns:a16="http://schemas.microsoft.com/office/drawing/2014/main" val="3982153505"/>
                    </a:ext>
                  </a:extLst>
                </a:gridCol>
                <a:gridCol w="599885">
                  <a:extLst>
                    <a:ext uri="{9D8B030D-6E8A-4147-A177-3AD203B41FA5}">
                      <a16:colId xmlns:a16="http://schemas.microsoft.com/office/drawing/2014/main" val="1082860169"/>
                    </a:ext>
                  </a:extLst>
                </a:gridCol>
                <a:gridCol w="599885">
                  <a:extLst>
                    <a:ext uri="{9D8B030D-6E8A-4147-A177-3AD203B41FA5}">
                      <a16:colId xmlns:a16="http://schemas.microsoft.com/office/drawing/2014/main" val="808871624"/>
                    </a:ext>
                  </a:extLst>
                </a:gridCol>
                <a:gridCol w="599885">
                  <a:extLst>
                    <a:ext uri="{9D8B030D-6E8A-4147-A177-3AD203B41FA5}">
                      <a16:colId xmlns:a16="http://schemas.microsoft.com/office/drawing/2014/main" val="1889763082"/>
                    </a:ext>
                  </a:extLst>
                </a:gridCol>
                <a:gridCol w="599885">
                  <a:extLst>
                    <a:ext uri="{9D8B030D-6E8A-4147-A177-3AD203B41FA5}">
                      <a16:colId xmlns:a16="http://schemas.microsoft.com/office/drawing/2014/main" val="84751591"/>
                    </a:ext>
                  </a:extLst>
                </a:gridCol>
                <a:gridCol w="599885">
                  <a:extLst>
                    <a:ext uri="{9D8B030D-6E8A-4147-A177-3AD203B41FA5}">
                      <a16:colId xmlns:a16="http://schemas.microsoft.com/office/drawing/2014/main" val="689394955"/>
                    </a:ext>
                  </a:extLst>
                </a:gridCol>
                <a:gridCol w="599885">
                  <a:extLst>
                    <a:ext uri="{9D8B030D-6E8A-4147-A177-3AD203B41FA5}">
                      <a16:colId xmlns:a16="http://schemas.microsoft.com/office/drawing/2014/main" val="804276946"/>
                    </a:ext>
                  </a:extLst>
                </a:gridCol>
                <a:gridCol w="599885">
                  <a:extLst>
                    <a:ext uri="{9D8B030D-6E8A-4147-A177-3AD203B41FA5}">
                      <a16:colId xmlns:a16="http://schemas.microsoft.com/office/drawing/2014/main" val="261631031"/>
                    </a:ext>
                  </a:extLst>
                </a:gridCol>
                <a:gridCol w="599885">
                  <a:extLst>
                    <a:ext uri="{9D8B030D-6E8A-4147-A177-3AD203B41FA5}">
                      <a16:colId xmlns:a16="http://schemas.microsoft.com/office/drawing/2014/main" val="4139966106"/>
                    </a:ext>
                  </a:extLst>
                </a:gridCol>
              </a:tblGrid>
              <a:tr h="229999">
                <a:tc rowSpan="2">
                  <a:txBody>
                    <a:bodyPr/>
                    <a:lstStyle/>
                    <a:p>
                      <a:pPr algn="ctr" fontAlgn="ctr">
                        <a:buNone/>
                      </a:pPr>
                      <a:r>
                        <a:rPr lang="it-IT" sz="1600" b="1" i="0" u="none" strike="noStrike" dirty="0">
                          <a:solidFill>
                            <a:srgbClr val="FFFFFF"/>
                          </a:solidFill>
                          <a:effectLst/>
                          <a:latin typeface="Aptos Narrow" panose="020B0004020202020204" pitchFamily="34" charset="0"/>
                        </a:rPr>
                        <a:t>Settore (1)</a:t>
                      </a:r>
                    </a:p>
                  </a:txBody>
                  <a:tcPr marL="4203" marR="4203" marT="4203" marB="0" anchor="ctr">
                    <a:lnL>
                      <a:noFill/>
                    </a:lnL>
                    <a:lnR w="19050" cap="flat" cmpd="sng" algn="ctr">
                      <a:solidFill>
                        <a:schemeClr val="bg1"/>
                      </a:solidFill>
                      <a:prstDash val="solid"/>
                      <a:round/>
                      <a:headEnd type="none" w="med" len="med"/>
                      <a:tailEnd type="none" w="med" len="med"/>
                    </a:lnR>
                    <a:lnT>
                      <a:noFill/>
                    </a:lnT>
                    <a:lnB>
                      <a:noFill/>
                    </a:lnB>
                    <a:solidFill>
                      <a:srgbClr val="156082"/>
                    </a:solidFill>
                  </a:tcPr>
                </a:tc>
                <a:tc gridSpan="3">
                  <a:txBody>
                    <a:bodyPr/>
                    <a:lstStyle/>
                    <a:p>
                      <a:pPr algn="ctr" fontAlgn="ctr">
                        <a:buNone/>
                      </a:pPr>
                      <a:r>
                        <a:rPr lang="it-IT" sz="1400" b="1" i="0" u="none" strike="noStrike" dirty="0">
                          <a:solidFill>
                            <a:srgbClr val="FFFFFF"/>
                          </a:solidFill>
                          <a:effectLst/>
                          <a:latin typeface="Aptos Narrow" panose="020B0004020202020204" pitchFamily="34" charset="0"/>
                        </a:rPr>
                        <a:t>Unità Locali</a:t>
                      </a:r>
                    </a:p>
                  </a:txBody>
                  <a:tcPr marL="4203" marR="4203" marT="4203"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gridSpan="3">
                  <a:txBody>
                    <a:bodyPr/>
                    <a:lstStyle/>
                    <a:p>
                      <a:pPr algn="ctr" fontAlgn="ctr">
                        <a:buNone/>
                      </a:pPr>
                      <a:r>
                        <a:rPr lang="it-IT" sz="1400" b="1" i="0" u="none" strike="noStrike" dirty="0">
                          <a:solidFill>
                            <a:srgbClr val="FFFFFF"/>
                          </a:solidFill>
                          <a:effectLst/>
                          <a:latin typeface="Aptos Narrow" panose="020B0004020202020204" pitchFamily="34" charset="0"/>
                        </a:rPr>
                        <a:t>Addetti</a:t>
                      </a:r>
                    </a:p>
                  </a:txBody>
                  <a:tcPr marL="4203" marR="4203" marT="4203"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gridSpan="3">
                  <a:txBody>
                    <a:bodyPr/>
                    <a:lstStyle/>
                    <a:p>
                      <a:pPr algn="ctr" fontAlgn="ctr">
                        <a:buNone/>
                      </a:pPr>
                      <a:r>
                        <a:rPr lang="it-IT" sz="1400" b="1" i="0" u="none" strike="noStrike" dirty="0">
                          <a:solidFill>
                            <a:srgbClr val="FFFFFF"/>
                          </a:solidFill>
                          <a:effectLst/>
                          <a:latin typeface="Aptos Narrow" panose="020B0004020202020204" pitchFamily="34" charset="0"/>
                        </a:rPr>
                        <a:t>Fatturato (2)</a:t>
                      </a:r>
                    </a:p>
                  </a:txBody>
                  <a:tcPr marL="4203" marR="4203" marT="4203"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tc gridSpan="3">
                  <a:txBody>
                    <a:bodyPr/>
                    <a:lstStyle/>
                    <a:p>
                      <a:pPr algn="ctr" fontAlgn="ctr">
                        <a:buNone/>
                      </a:pPr>
                      <a:r>
                        <a:rPr lang="it-IT" sz="1400" b="1" i="0" u="none" strike="noStrike" dirty="0">
                          <a:solidFill>
                            <a:srgbClr val="FFFFFF"/>
                          </a:solidFill>
                          <a:effectLst/>
                          <a:latin typeface="Aptos Narrow" panose="020B0004020202020204" pitchFamily="34" charset="0"/>
                        </a:rPr>
                        <a:t>Valore aggiunto (2)</a:t>
                      </a:r>
                    </a:p>
                  </a:txBody>
                  <a:tcPr marL="4203" marR="4203" marT="4203"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364056718"/>
                  </a:ext>
                </a:extLst>
              </a:tr>
              <a:tr h="229999">
                <a:tc vMerge="1">
                  <a:txBody>
                    <a:bodyPr/>
                    <a:lstStyle/>
                    <a:p>
                      <a:endParaRPr lang="it-IT"/>
                    </a:p>
                  </a:txBody>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4203" marR="4203" marT="4203"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4203" marR="4203" marT="42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4203" marR="4203" marT="4203"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4203" marR="4203" marT="4203"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4203" marR="4203" marT="42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4203" marR="4203" marT="4203"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4203" marR="4203" marT="4203"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4203" marR="4203" marT="42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4203" marR="4203" marT="4203"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2019</a:t>
                      </a:r>
                    </a:p>
                  </a:txBody>
                  <a:tcPr marL="4203" marR="4203" marT="4203"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2023</a:t>
                      </a:r>
                    </a:p>
                  </a:txBody>
                  <a:tcPr marL="4203" marR="4203" marT="42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0" i="1" u="none" strike="noStrike" dirty="0">
                          <a:solidFill>
                            <a:srgbClr val="FFFFFF"/>
                          </a:solidFill>
                          <a:effectLst/>
                          <a:latin typeface="Aptos Narrow" panose="020B0004020202020204" pitchFamily="34" charset="0"/>
                        </a:rPr>
                        <a:t>Delta</a:t>
                      </a:r>
                    </a:p>
                  </a:txBody>
                  <a:tcPr marL="4203" marR="4203" marT="420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3515390921"/>
                  </a:ext>
                </a:extLst>
              </a:tr>
              <a:tr h="218934">
                <a:tc>
                  <a:txBody>
                    <a:bodyPr/>
                    <a:lstStyle/>
                    <a:p>
                      <a:pPr algn="l" fontAlgn="b">
                        <a:buNone/>
                      </a:pPr>
                      <a:r>
                        <a:rPr lang="it-IT" sz="1400" b="1" i="0" u="none" strike="noStrike" dirty="0">
                          <a:solidFill>
                            <a:srgbClr val="000000"/>
                          </a:solidFill>
                          <a:effectLst/>
                          <a:latin typeface="Aptos Narrow" panose="020B0004020202020204" pitchFamily="34" charset="0"/>
                        </a:rPr>
                        <a:t> Installazione di impianti</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54,6%</a:t>
                      </a:r>
                    </a:p>
                  </a:txBody>
                  <a:tcPr marL="4203" marR="4203" marT="4203"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53,1%</a:t>
                      </a:r>
                    </a:p>
                  </a:txBody>
                  <a:tcPr marL="4203" marR="4203" marT="4203"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b">
                        <a:buNone/>
                      </a:pPr>
                      <a:r>
                        <a:rPr lang="it-IT" sz="1200" b="1" i="0" u="none" strike="noStrike" dirty="0">
                          <a:solidFill>
                            <a:srgbClr val="000000"/>
                          </a:solidFill>
                          <a:effectLst/>
                          <a:latin typeface="Aptos Narrow" panose="020B0004020202020204" pitchFamily="34" charset="0"/>
                        </a:rPr>
                        <a:t>-1,5%</a:t>
                      </a:r>
                    </a:p>
                  </a:txBody>
                  <a:tcPr marL="4203" marR="4203" marT="4203"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25,1%</a:t>
                      </a:r>
                    </a:p>
                  </a:txBody>
                  <a:tcPr marL="4203" marR="4203" marT="4203"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31,1%</a:t>
                      </a:r>
                    </a:p>
                  </a:txBody>
                  <a:tcPr marL="4203" marR="4203" marT="4203"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b">
                        <a:buNone/>
                      </a:pPr>
                      <a:r>
                        <a:rPr lang="it-IT" sz="1200" b="1" i="0" u="none" strike="noStrike">
                          <a:solidFill>
                            <a:srgbClr val="000000"/>
                          </a:solidFill>
                          <a:effectLst/>
                          <a:latin typeface="Aptos Narrow" panose="020B0004020202020204" pitchFamily="34" charset="0"/>
                        </a:rPr>
                        <a:t>6,0%</a:t>
                      </a:r>
                    </a:p>
                  </a:txBody>
                  <a:tcPr marL="4203" marR="4203" marT="4203"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41,3%</a:t>
                      </a:r>
                    </a:p>
                  </a:txBody>
                  <a:tcPr marL="4203" marR="4203" marT="4203"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51,7%</a:t>
                      </a:r>
                    </a:p>
                  </a:txBody>
                  <a:tcPr marL="4203" marR="4203" marT="4203"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b">
                        <a:buNone/>
                      </a:pPr>
                      <a:r>
                        <a:rPr lang="it-IT" sz="1200" b="1" i="0" u="none" strike="noStrike">
                          <a:solidFill>
                            <a:srgbClr val="000000"/>
                          </a:solidFill>
                          <a:effectLst/>
                          <a:latin typeface="Aptos Narrow" panose="020B0004020202020204" pitchFamily="34" charset="0"/>
                        </a:rPr>
                        <a:t>10,4%</a:t>
                      </a:r>
                    </a:p>
                  </a:txBody>
                  <a:tcPr marL="4203" marR="4203" marT="4203"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34,2%</a:t>
                      </a:r>
                    </a:p>
                  </a:txBody>
                  <a:tcPr marL="4203" marR="4203" marT="4203"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41,8%</a:t>
                      </a:r>
                    </a:p>
                  </a:txBody>
                  <a:tcPr marL="4203" marR="4203" marT="4203"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b">
                        <a:buNone/>
                      </a:pPr>
                      <a:r>
                        <a:rPr lang="it-IT" sz="1200" b="1" i="0" u="none" strike="noStrike" dirty="0">
                          <a:solidFill>
                            <a:srgbClr val="000000"/>
                          </a:solidFill>
                          <a:effectLst/>
                          <a:latin typeface="Aptos Narrow" panose="020B0004020202020204" pitchFamily="34" charset="0"/>
                        </a:rPr>
                        <a:t>7,7%</a:t>
                      </a:r>
                    </a:p>
                  </a:txBody>
                  <a:tcPr marL="4203" marR="4203" marT="4203"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extLst>
                  <a:ext uri="{0D108BD9-81ED-4DB2-BD59-A6C34878D82A}">
                    <a16:rowId xmlns:a16="http://schemas.microsoft.com/office/drawing/2014/main" val="1290012094"/>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impianti elettrici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28,0%</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27,8%</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-0,2%</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13,9%</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17,5%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3,5%</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23,0%</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29,7%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6,8%</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19,4%</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24,3%</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261414705"/>
                  </a:ext>
                </a:extLst>
              </a:tr>
              <a:tr h="433639">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impianti idraulici, di riscaldamento e di  condizionamento</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26,6%</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25,3%</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2,5%</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18,3%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22,0%</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3,7%</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14,7%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17,5%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2,8%</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912188480"/>
                  </a:ext>
                </a:extLst>
              </a:tr>
              <a:tr h="96246">
                <a:tc>
                  <a:txBody>
                    <a:bodyPr/>
                    <a:lstStyle/>
                    <a:p>
                      <a:pPr algn="l" fontAlgn="b">
                        <a:buNone/>
                      </a:pPr>
                      <a:r>
                        <a:rPr lang="it-IT" sz="6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ctr">
                        <a:buNone/>
                      </a:pPr>
                      <a:r>
                        <a:rPr lang="it-IT" sz="500" b="0" i="0" u="none" strike="noStrike">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500" b="0" i="0" u="none" strike="noStrike">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500" b="0" i="0" u="none" strike="noStrike">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ctr">
                        <a:buNone/>
                      </a:pPr>
                      <a:r>
                        <a:rPr lang="it-IT" sz="500" b="0" i="0" u="none" strike="noStrike">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500" b="0" i="0" u="none" strike="noStrike">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ctr">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307336599"/>
                  </a:ext>
                </a:extLst>
              </a:tr>
              <a:tr h="218934">
                <a:tc>
                  <a:txBody>
                    <a:bodyPr/>
                    <a:lstStyle/>
                    <a:p>
                      <a:pPr algn="l" fontAlgn="b">
                        <a:buNone/>
                      </a:pPr>
                      <a:r>
                        <a:rPr lang="it-IT" sz="1400" b="1" i="0" u="none" strike="noStrike" dirty="0">
                          <a:solidFill>
                            <a:srgbClr val="000000"/>
                          </a:solidFill>
                          <a:effectLst/>
                          <a:latin typeface="Aptos Narrow" panose="020B0004020202020204" pitchFamily="34" charset="0"/>
                        </a:rPr>
                        <a:t> Pulizia</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23,1%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24,6%</a:t>
                      </a:r>
                    </a:p>
                  </a:txBody>
                  <a:tcPr marL="4203" marR="4203" marT="4203" marB="0" anchor="ctr">
                    <a:lnL>
                      <a:noFill/>
                    </a:lnL>
                    <a:lnR>
                      <a:noFill/>
                    </a:lnR>
                    <a:lnT>
                      <a:noFill/>
                    </a:lnT>
                    <a:lnB>
                      <a:noFill/>
                    </a:lnB>
                    <a:solidFill>
                      <a:srgbClr val="F2F2F2"/>
                    </a:solidFill>
                  </a:tcPr>
                </a:tc>
                <a:tc>
                  <a:txBody>
                    <a:bodyPr/>
                    <a:lstStyle/>
                    <a:p>
                      <a:pPr algn="ctr" fontAlgn="b">
                        <a:buNone/>
                      </a:pPr>
                      <a:r>
                        <a:rPr lang="it-IT" sz="1200" b="1" i="0" u="none" strike="noStrike" dirty="0">
                          <a:solidFill>
                            <a:srgbClr val="000000"/>
                          </a:solidFill>
                          <a:effectLst/>
                          <a:latin typeface="Aptos Narrow" panose="020B0004020202020204" pitchFamily="34" charset="0"/>
                        </a:rPr>
                        <a:t>1,5%</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49,4%</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42,0%</a:t>
                      </a:r>
                    </a:p>
                  </a:txBody>
                  <a:tcPr marL="4203" marR="4203" marT="4203" marB="0" anchor="ctr">
                    <a:lnL>
                      <a:noFill/>
                    </a:lnL>
                    <a:lnR>
                      <a:noFill/>
                    </a:lnR>
                    <a:lnT>
                      <a:noFill/>
                    </a:lnT>
                    <a:lnB>
                      <a:noFill/>
                    </a:lnB>
                    <a:solidFill>
                      <a:srgbClr val="F2F2F2"/>
                    </a:solidFill>
                  </a:tcPr>
                </a:tc>
                <a:tc>
                  <a:txBody>
                    <a:bodyPr/>
                    <a:lstStyle/>
                    <a:p>
                      <a:pPr algn="ctr" fontAlgn="b">
                        <a:buNone/>
                      </a:pPr>
                      <a:r>
                        <a:rPr lang="it-IT" sz="1200" b="1" i="0" u="none" strike="noStrike" dirty="0">
                          <a:solidFill>
                            <a:srgbClr val="000000"/>
                          </a:solidFill>
                          <a:effectLst/>
                          <a:latin typeface="Aptos Narrow" panose="020B0004020202020204" pitchFamily="34" charset="0"/>
                        </a:rPr>
                        <a:t>-7,3%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26,5%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19,7%</a:t>
                      </a:r>
                    </a:p>
                  </a:txBody>
                  <a:tcPr marL="4203" marR="4203" marT="4203" marB="0" anchor="ctr">
                    <a:lnL>
                      <a:noFill/>
                    </a:lnL>
                    <a:lnR>
                      <a:noFill/>
                    </a:lnR>
                    <a:lnT>
                      <a:noFill/>
                    </a:lnT>
                    <a:lnB>
                      <a:noFill/>
                    </a:lnB>
                    <a:solidFill>
                      <a:srgbClr val="F2F2F2"/>
                    </a:solidFill>
                  </a:tcPr>
                </a:tc>
                <a:tc>
                  <a:txBody>
                    <a:bodyPr/>
                    <a:lstStyle/>
                    <a:p>
                      <a:pPr algn="ctr" fontAlgn="b">
                        <a:buNone/>
                      </a:pPr>
                      <a:r>
                        <a:rPr lang="it-IT" sz="1200" b="1" i="0" u="none" strike="noStrike" dirty="0">
                          <a:solidFill>
                            <a:srgbClr val="000000"/>
                          </a:solidFill>
                          <a:effectLst/>
                          <a:latin typeface="Aptos Narrow" panose="020B0004020202020204" pitchFamily="34" charset="0"/>
                        </a:rPr>
                        <a:t>-6,8%</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33,7%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27,8%</a:t>
                      </a:r>
                    </a:p>
                  </a:txBody>
                  <a:tcPr marL="4203" marR="4203" marT="4203" marB="0" anchor="ctr">
                    <a:lnL>
                      <a:noFill/>
                    </a:lnL>
                    <a:lnR>
                      <a:noFill/>
                    </a:lnR>
                    <a:lnT>
                      <a:noFill/>
                    </a:lnT>
                    <a:lnB>
                      <a:noFill/>
                    </a:lnB>
                    <a:solidFill>
                      <a:srgbClr val="F2F2F2"/>
                    </a:solidFill>
                  </a:tcPr>
                </a:tc>
                <a:tc>
                  <a:txBody>
                    <a:bodyPr/>
                    <a:lstStyle/>
                    <a:p>
                      <a:pPr algn="ctr" fontAlgn="b">
                        <a:buNone/>
                      </a:pPr>
                      <a:r>
                        <a:rPr lang="it-IT" sz="1200" b="1" i="0" u="none" strike="noStrike">
                          <a:solidFill>
                            <a:srgbClr val="000000"/>
                          </a:solidFill>
                          <a:effectLst/>
                          <a:latin typeface="Aptos Narrow" panose="020B0004020202020204" pitchFamily="34" charset="0"/>
                        </a:rPr>
                        <a:t>-5,9%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592260633"/>
                  </a:ext>
                </a:extLst>
              </a:tr>
              <a:tr h="261855">
                <a:tc>
                  <a:txBody>
                    <a:bodyPr/>
                    <a:lstStyle/>
                    <a:p>
                      <a:pPr algn="l" fontAlgn="b">
                        <a:buNone/>
                      </a:pPr>
                      <a:r>
                        <a:rPr lang="it-IT" sz="1400" b="0" i="0" u="none" strike="noStrike" dirty="0">
                          <a:solidFill>
                            <a:srgbClr val="000000"/>
                          </a:solidFill>
                          <a:effectLst/>
                          <a:latin typeface="Aptos Narrow" panose="020B0004020202020204" pitchFamily="34" charset="0"/>
                        </a:rPr>
                        <a:t>  Pulizia generale (non specializzata) di edifici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16,4%</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19,8%</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3,4%</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36,5%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31,7%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17,5%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13,7%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24,2%</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20,1%</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703021513"/>
                  </a:ext>
                </a:extLst>
              </a:tr>
              <a:tr h="433639">
                <a:tc>
                  <a:txBody>
                    <a:bodyPr/>
                    <a:lstStyle/>
                    <a:p>
                      <a:pPr algn="l" fontAlgn="b">
                        <a:buNone/>
                      </a:pPr>
                      <a:r>
                        <a:rPr lang="it-IT" sz="1400" b="0" i="0" u="none" strike="noStrike" dirty="0">
                          <a:solidFill>
                            <a:srgbClr val="000000"/>
                          </a:solidFill>
                          <a:effectLst/>
                          <a:latin typeface="Aptos Narrow" panose="020B0004020202020204" pitchFamily="34" charset="0"/>
                        </a:rPr>
                        <a:t>  Attività di pulizia specializzata di edifici e di impianti e macchinari industriali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2,2%</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-0,2%</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0,2%</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828023304"/>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Altre attività di pulizia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5,6%</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3,8%</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5,0%</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3,0%</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4063606692"/>
                  </a:ext>
                </a:extLst>
              </a:tr>
              <a:tr h="96246">
                <a:tc>
                  <a:txBody>
                    <a:bodyPr/>
                    <a:lstStyle/>
                    <a:p>
                      <a:pPr algn="l" fontAlgn="b">
                        <a:buNone/>
                      </a:pPr>
                      <a:r>
                        <a:rPr lang="it-IT" sz="6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buNone/>
                      </a:pPr>
                      <a:r>
                        <a:rPr lang="it-IT" sz="500" b="0" i="0" u="none" strike="noStrike">
                          <a:solidFill>
                            <a:srgbClr val="000000"/>
                          </a:solidFill>
                          <a:effectLst/>
                          <a:latin typeface="Aptos Narrow" panose="020B0004020202020204" pitchFamily="34" charset="0"/>
                        </a:rPr>
                        <a:t> </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a:noFill/>
                    </a:lnR>
                    <a:lnT>
                      <a:noFill/>
                    </a:lnT>
                    <a:lnB>
                      <a:noFill/>
                    </a:lnB>
                    <a:solidFill>
                      <a:srgbClr val="F2F2F2"/>
                    </a:solidFill>
                  </a:tcPr>
                </a:tc>
                <a:tc>
                  <a:txBody>
                    <a:bodyPr/>
                    <a:lstStyle/>
                    <a:p>
                      <a:pPr algn="ctr" fontAlgn="b">
                        <a:buNone/>
                      </a:pPr>
                      <a:r>
                        <a:rPr lang="it-IT" sz="500" b="0" i="0" u="none" strike="noStrike" dirty="0">
                          <a:solidFill>
                            <a:srgbClr val="000000"/>
                          </a:solidFill>
                          <a:effectLst/>
                          <a:latin typeface="Aptos Narrow" panose="020B0004020202020204" pitchFamily="34" charset="0"/>
                        </a:rPr>
                        <a:t> </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591572176"/>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Servizi di vigilanza privata</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0,3%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9,2%</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9,9%</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0,7%</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7,1%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-1,4%</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9,5%</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9,5%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0,0%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437503536"/>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Riparazione e manutenzione di macchinari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5,2%</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5,0%</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-0,7%</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74852791"/>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Installazione di macchine ed apparecchiature industriali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1,9%</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-1,4%</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3,0%</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5,3%</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-0,9%</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5,3%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4,1%</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-1,2%</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475789834"/>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gestione agli edifici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2,0%</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3,9%</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3,9%</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0,0%</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3,7%</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3,8%</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3,4%</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3,7%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807682002"/>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Altri lavori di costruzione e installazione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6,2%</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6,5%</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0,2%</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4,4%</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0,3%</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7,3%</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7,2%</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6,6%</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6,7%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288264557"/>
                  </a:ext>
                </a:extLst>
              </a:tr>
              <a:tr h="218934">
                <a:tc>
                  <a:txBody>
                    <a:bodyPr/>
                    <a:lstStyle/>
                    <a:p>
                      <a:pPr algn="l" fontAlgn="b">
                        <a:buNone/>
                      </a:pPr>
                      <a:r>
                        <a:rPr lang="it-IT" sz="1400" b="0" i="0" u="none" strike="noStrike" dirty="0">
                          <a:solidFill>
                            <a:srgbClr val="000000"/>
                          </a:solidFill>
                          <a:effectLst/>
                          <a:latin typeface="Aptos Narrow" panose="020B0004020202020204" pitchFamily="34" charset="0"/>
                        </a:rPr>
                        <a:t>  Servizi integrati di supporto per le funzioni d'ufficio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4,1%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5,1%</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1,8%</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2,4%</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0,6%</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2,1%</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1,6%</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a:solidFill>
                            <a:srgbClr val="000000"/>
                          </a:solidFill>
                          <a:effectLst/>
                          <a:latin typeface="Aptos Narrow" panose="020B0004020202020204" pitchFamily="34" charset="0"/>
                        </a:rPr>
                        <a:t>-0,6%</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1,6%</a:t>
                      </a:r>
                    </a:p>
                  </a:txBody>
                  <a:tcPr marL="4203" marR="4203" marT="4203"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1,7%</a:t>
                      </a:r>
                    </a:p>
                  </a:txBody>
                  <a:tcPr marL="4203" marR="4203" marT="4203" marB="0" anchor="ctr">
                    <a:lnL>
                      <a:noFill/>
                    </a:lnL>
                    <a:lnR>
                      <a:noFill/>
                    </a:lnR>
                    <a:lnT>
                      <a:noFill/>
                    </a:lnT>
                    <a:lnB>
                      <a:noFill/>
                    </a:lnB>
                    <a:solidFill>
                      <a:srgbClr val="F2F2F2"/>
                    </a:solidFill>
                  </a:tcPr>
                </a:tc>
                <a:tc>
                  <a:txBody>
                    <a:bodyPr/>
                    <a:lstStyle/>
                    <a:p>
                      <a:pPr algn="ctr" fontAlgn="ctr">
                        <a:buNone/>
                      </a:pPr>
                      <a:r>
                        <a:rPr lang="it-IT" sz="1200" b="0" i="0" u="none" strike="noStrike" dirty="0">
                          <a:solidFill>
                            <a:srgbClr val="000000"/>
                          </a:solidFill>
                          <a:effectLst/>
                          <a:latin typeface="Aptos Narrow" panose="020B0004020202020204" pitchFamily="34" charset="0"/>
                        </a:rPr>
                        <a:t>0,1%</a:t>
                      </a:r>
                    </a:p>
                  </a:txBody>
                  <a:tcPr marL="4203" marR="4203" marT="4203"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623311787"/>
                  </a:ext>
                </a:extLst>
              </a:tr>
              <a:tr h="182820">
                <a:tc>
                  <a:txBody>
                    <a:bodyPr/>
                    <a:lstStyle/>
                    <a:p>
                      <a:pPr algn="l" fontAlgn="b">
                        <a:buNone/>
                      </a:pPr>
                      <a:endParaRPr lang="it-IT" sz="1100" b="0" i="0" u="none" strike="noStrike" dirty="0">
                        <a:solidFill>
                          <a:srgbClr val="000000"/>
                        </a:solidFill>
                        <a:effectLst/>
                        <a:latin typeface="Aptos Narrow" panose="020B0004020202020204" pitchFamily="34" charset="0"/>
                      </a:endParaRPr>
                    </a:p>
                  </a:txBody>
                  <a:tcPr marL="4203" marR="4203" marT="4203" marB="0" anchor="b">
                    <a:lnL>
                      <a:noFill/>
                    </a:lnL>
                    <a:lnR>
                      <a:noFill/>
                    </a:lnR>
                    <a:lnT>
                      <a:noFill/>
                    </a:lnT>
                    <a:lnB>
                      <a:noFill/>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w="12700" cap="flat" cmpd="sng" algn="ctr">
                      <a:noFill/>
                      <a:prstDash val="solid"/>
                      <a:round/>
                      <a:headEnd type="none" w="med" len="med"/>
                      <a:tailEnd type="none" w="med" len="med"/>
                    </a:lnB>
                    <a:noFill/>
                  </a:tcPr>
                </a:tc>
                <a:tc>
                  <a:txBody>
                    <a:bodyPr/>
                    <a:lstStyle/>
                    <a:p>
                      <a:pPr algn="ctr" fontAlgn="ctr">
                        <a:buNone/>
                      </a:pPr>
                      <a:endParaRPr lang="it-IT" sz="1100" b="0" i="0" u="none" strike="noStrike" dirty="0">
                        <a:solidFill>
                          <a:srgbClr val="000000"/>
                        </a:solidFill>
                        <a:effectLst/>
                        <a:latin typeface="Aptos Narrow" panose="020B0004020202020204" pitchFamily="34" charset="0"/>
                      </a:endParaRPr>
                    </a:p>
                  </a:txBody>
                  <a:tcPr marL="4203" marR="4203" marT="4203" marB="0" anchor="ctr">
                    <a:lnL>
                      <a:noFill/>
                    </a:lnL>
                    <a:lnR>
                      <a:noFill/>
                    </a:lnR>
                    <a:lnT>
                      <a:noFill/>
                    </a:lnT>
                    <a:lnB>
                      <a:noFill/>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a:noFill/>
                    </a:lnB>
                    <a:noFill/>
                  </a:tcPr>
                </a:tc>
                <a:tc>
                  <a:txBody>
                    <a:bodyPr/>
                    <a:lstStyle/>
                    <a:p>
                      <a:pPr algn="ctr" fontAlgn="ctr">
                        <a:buNone/>
                      </a:pPr>
                      <a:endParaRPr lang="it-IT" sz="1100" b="0" i="0" u="none" strike="noStrike">
                        <a:solidFill>
                          <a:srgbClr val="000000"/>
                        </a:solidFill>
                        <a:effectLst/>
                        <a:latin typeface="Aptos Narrow" panose="020B0004020202020204" pitchFamily="34" charset="0"/>
                      </a:endParaRPr>
                    </a:p>
                  </a:txBody>
                  <a:tcPr marL="4203" marR="4203" marT="4203" marB="0" anchor="ctr">
                    <a:lnL>
                      <a:noFill/>
                    </a:lnL>
                    <a:lnR>
                      <a:noFill/>
                    </a:lnR>
                    <a:lnT>
                      <a:noFill/>
                    </a:lnT>
                    <a:lnB>
                      <a:noFill/>
                    </a:lnB>
                    <a:noFill/>
                  </a:tcPr>
                </a:tc>
                <a:tc>
                  <a:txBody>
                    <a:bodyPr/>
                    <a:lstStyle/>
                    <a:p>
                      <a:pPr algn="l" fontAlgn="b">
                        <a:buNone/>
                      </a:pPr>
                      <a:endParaRPr lang="it-IT" sz="1100" b="0" i="0" u="none" strike="noStrike">
                        <a:solidFill>
                          <a:srgbClr val="000000"/>
                        </a:solidFill>
                        <a:effectLst/>
                        <a:latin typeface="Aptos Narrow" panose="020B0004020202020204" pitchFamily="34" charset="0"/>
                      </a:endParaRPr>
                    </a:p>
                  </a:txBody>
                  <a:tcPr marL="4203" marR="4203" marT="4203" marB="0" anchor="b">
                    <a:lnL>
                      <a:noFill/>
                    </a:lnL>
                    <a:lnR>
                      <a:noFill/>
                    </a:lnR>
                    <a:lnT>
                      <a:noFill/>
                    </a:lnT>
                    <a:lnB>
                      <a:noFill/>
                    </a:lnB>
                    <a:noFill/>
                  </a:tcPr>
                </a:tc>
                <a:tc>
                  <a:txBody>
                    <a:bodyPr/>
                    <a:lstStyle/>
                    <a:p>
                      <a:pPr algn="l" fontAlgn="b">
                        <a:buNone/>
                      </a:pPr>
                      <a:endParaRPr lang="it-IT" sz="1100" b="0" i="0" u="none" strike="noStrike" dirty="0">
                        <a:solidFill>
                          <a:srgbClr val="000000"/>
                        </a:solidFill>
                        <a:effectLst/>
                        <a:latin typeface="Aptos Narrow" panose="020B0004020202020204" pitchFamily="34" charset="0"/>
                      </a:endParaRPr>
                    </a:p>
                  </a:txBody>
                  <a:tcPr marL="4203" marR="4203" marT="4203" marB="0" anchor="b">
                    <a:lnL>
                      <a:noFill/>
                    </a:lnL>
                    <a:lnR>
                      <a:noFill/>
                    </a:lnR>
                    <a:lnT>
                      <a:noFill/>
                    </a:lnT>
                    <a:lnB>
                      <a:noFill/>
                    </a:lnB>
                    <a:noFill/>
                  </a:tcPr>
                </a:tc>
                <a:tc>
                  <a:txBody>
                    <a:bodyPr/>
                    <a:lstStyle/>
                    <a:p>
                      <a:pPr algn="l" fontAlgn="b">
                        <a:buNone/>
                      </a:pPr>
                      <a:endParaRPr lang="it-IT" sz="1100" b="0" i="0" u="none" strike="noStrike" dirty="0">
                        <a:solidFill>
                          <a:srgbClr val="000000"/>
                        </a:solidFill>
                        <a:effectLst/>
                        <a:latin typeface="Aptos Narrow" panose="020B0004020202020204" pitchFamily="34" charset="0"/>
                      </a:endParaRPr>
                    </a:p>
                  </a:txBody>
                  <a:tcPr marL="4203" marR="4203" marT="4203" marB="0" anchor="b">
                    <a:lnL>
                      <a:noFill/>
                    </a:lnL>
                    <a:lnR>
                      <a:noFill/>
                    </a:lnR>
                    <a:lnT>
                      <a:noFill/>
                    </a:lnT>
                    <a:lnB>
                      <a:noFill/>
                    </a:lnB>
                    <a:noFill/>
                  </a:tcPr>
                </a:tc>
                <a:extLst>
                  <a:ext uri="{0D108BD9-81ED-4DB2-BD59-A6C34878D82A}">
                    <a16:rowId xmlns:a16="http://schemas.microsoft.com/office/drawing/2014/main" val="2078453227"/>
                  </a:ext>
                </a:extLst>
              </a:tr>
              <a:tr h="218934">
                <a:tc>
                  <a:txBody>
                    <a:bodyPr/>
                    <a:lstStyle/>
                    <a:p>
                      <a:pPr algn="l" fontAlgn="b">
                        <a:buNone/>
                      </a:pPr>
                      <a:r>
                        <a:rPr lang="it-IT" sz="1400" b="1" i="0" u="none" strike="noStrike" dirty="0">
                          <a:solidFill>
                            <a:srgbClr val="FFFFFF"/>
                          </a:solidFill>
                          <a:effectLst/>
                          <a:latin typeface="Aptos Narrow" panose="020B0004020202020204" pitchFamily="34" charset="0"/>
                        </a:rPr>
                        <a:t> Facility Management</a:t>
                      </a:r>
                    </a:p>
                  </a:txBody>
                  <a:tcPr marL="4203" marR="4203" marT="4203" marB="0" anchor="ctr">
                    <a:lnL w="6350" cap="flat" cmpd="sng" algn="ctr">
                      <a:solidFill>
                        <a:srgbClr val="000000"/>
                      </a:solid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 </a:t>
                      </a:r>
                    </a:p>
                  </a:txBody>
                  <a:tcPr marL="7620" marR="7620" marT="762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 </a:t>
                      </a:r>
                    </a:p>
                  </a:txBody>
                  <a:tcPr marL="7620" marR="7620" marT="762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 </a:t>
                      </a:r>
                    </a:p>
                  </a:txBody>
                  <a:tcPr marL="7620" marR="7620" marT="762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90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100%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tc>
                  <a:txBody>
                    <a:bodyPr/>
                    <a:lstStyle/>
                    <a:p>
                      <a:pPr algn="ctr" fontAlgn="ctr">
                        <a:buNone/>
                      </a:pPr>
                      <a:r>
                        <a:rPr lang="it-IT" sz="1200" b="1" i="0" u="none" strike="noStrike" dirty="0">
                          <a:solidFill>
                            <a:srgbClr val="FFFFFF"/>
                          </a:solidFill>
                          <a:effectLst/>
                          <a:latin typeface="Aptos Narrow" panose="020B0004020202020204" pitchFamily="34" charset="0"/>
                        </a:rPr>
                        <a:t>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156082"/>
                    </a:solidFill>
                  </a:tcPr>
                </a:tc>
                <a:extLst>
                  <a:ext uri="{0D108BD9-81ED-4DB2-BD59-A6C34878D82A}">
                    <a16:rowId xmlns:a16="http://schemas.microsoft.com/office/drawing/2014/main" val="575898517"/>
                  </a:ext>
                </a:extLst>
              </a:tr>
              <a:tr h="218934">
                <a:tc>
                  <a:txBody>
                    <a:bodyPr/>
                    <a:lstStyle/>
                    <a:p>
                      <a:pPr algn="l" fontAlgn="b">
                        <a:buNone/>
                      </a:pPr>
                      <a:r>
                        <a:rPr lang="it-IT" sz="1400" b="1" i="0" u="none" strike="noStrike" dirty="0">
                          <a:solidFill>
                            <a:srgbClr val="000000"/>
                          </a:solidFill>
                          <a:effectLst/>
                          <a:latin typeface="Aptos Narrow" panose="020B0004020202020204" pitchFamily="34" charset="0"/>
                        </a:rPr>
                        <a:t> Incidenza FM su Economia Lazio (%)</a:t>
                      </a:r>
                    </a:p>
                  </a:txBody>
                  <a:tcPr marL="4203" marR="4203" marT="42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4,2%</a:t>
                      </a:r>
                    </a:p>
                  </a:txBody>
                  <a:tcPr marL="7620" marR="7620" marT="7620"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4,4%</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 </a:t>
                      </a:r>
                    </a:p>
                  </a:txBody>
                  <a:tcPr marL="7620" marR="7620" marT="7620"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8,5%</a:t>
                      </a:r>
                    </a:p>
                  </a:txBody>
                  <a:tcPr marL="7620" marR="7620" marT="7620" marB="0" anchor="ctr">
                    <a:lnL w="635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7,8%</a:t>
                      </a:r>
                    </a:p>
                  </a:txBody>
                  <a:tcPr marL="7620" marR="7620" marT="7620" marB="0" anchor="ctr">
                    <a:lnL>
                      <a:noFill/>
                    </a:lnL>
                    <a:lnR>
                      <a:noFill/>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 </a:t>
                      </a:r>
                    </a:p>
                  </a:txBody>
                  <a:tcPr marL="7620" marR="7620" marT="7620" marB="0" anchor="ctr">
                    <a:lnL>
                      <a:noFill/>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2,6%</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2,6%</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5,1%</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fontAlgn="ctr">
                        <a:buNone/>
                      </a:pPr>
                      <a:r>
                        <a:rPr lang="it-IT" sz="1200" b="1" i="0" u="none" strike="noStrike">
                          <a:solidFill>
                            <a:srgbClr val="000000"/>
                          </a:solidFill>
                          <a:effectLst/>
                          <a:latin typeface="Aptos Narrow" panose="020B0004020202020204" pitchFamily="34" charset="0"/>
                        </a:rPr>
                        <a:t>4,6%</a:t>
                      </a:r>
                    </a:p>
                  </a:txBody>
                  <a:tcPr marL="7620" marR="7620" marT="7620" marB="0" anchor="ctr">
                    <a:lnL>
                      <a:noFill/>
                    </a:lnL>
                    <a:lnR>
                      <a:noFill/>
                    </a:lnR>
                    <a:lnT>
                      <a:noFill/>
                    </a:lnT>
                    <a:lnB>
                      <a:noFill/>
                    </a:lnB>
                    <a:solidFill>
                      <a:srgbClr val="F2F2F2"/>
                    </a:solidFill>
                  </a:tcPr>
                </a:tc>
                <a:tc>
                  <a:txBody>
                    <a:bodyPr/>
                    <a:lstStyle/>
                    <a:p>
                      <a:pPr algn="ctr" fontAlgn="ctr">
                        <a:buNone/>
                      </a:pPr>
                      <a:r>
                        <a:rPr lang="it-IT" sz="1200" b="1" i="0" u="none" strike="noStrike" dirty="0">
                          <a:solidFill>
                            <a:srgbClr val="000000"/>
                          </a:solidFill>
                          <a:effectLst/>
                          <a:latin typeface="Aptos Narrow" panose="020B0004020202020204" pitchFamily="34" charset="0"/>
                        </a:rPr>
                        <a:t>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650527566"/>
                  </a:ext>
                </a:extLst>
              </a:tr>
            </a:tbl>
          </a:graphicData>
        </a:graphic>
      </p:graphicFrame>
      <p:sp>
        <p:nvSpPr>
          <p:cNvPr id="6" name="CasellaDiTesto 5">
            <a:extLst>
              <a:ext uri="{FF2B5EF4-FFF2-40B4-BE49-F238E27FC236}">
                <a16:creationId xmlns:a16="http://schemas.microsoft.com/office/drawing/2014/main" id="{723074F3-D5F0-1849-C85C-458FEA355F79}"/>
              </a:ext>
            </a:extLst>
          </p:cNvPr>
          <p:cNvSpPr txBox="1"/>
          <p:nvPr/>
        </p:nvSpPr>
        <p:spPr>
          <a:xfrm>
            <a:off x="233082" y="259084"/>
            <a:ext cx="9063318" cy="523220"/>
          </a:xfrm>
          <a:prstGeom prst="rect">
            <a:avLst/>
          </a:prstGeom>
          <a:noFill/>
        </p:spPr>
        <p:txBody>
          <a:bodyPr wrap="square">
            <a:spAutoFit/>
          </a:bodyPr>
          <a:lstStyle/>
          <a:p>
            <a:pPr fontAlgn="ctr">
              <a:buNone/>
            </a:pPr>
            <a:r>
              <a:rPr lang="it-IT" sz="2800" b="1" i="0" u="none" strike="noStrike" dirty="0">
                <a:solidFill>
                  <a:srgbClr val="FFFFFF"/>
                </a:solidFill>
                <a:effectLst/>
                <a:latin typeface="Aptos Display" panose="020B0004020202020204" pitchFamily="34" charset="0"/>
              </a:rPr>
              <a:t>Il Facility Management nel Lazio – </a:t>
            </a:r>
            <a:r>
              <a:rPr lang="it-IT" sz="2800" b="1" i="0" u="none" strike="noStrike" dirty="0">
                <a:solidFill>
                  <a:srgbClr val="FFC000"/>
                </a:solidFill>
                <a:effectLst/>
                <a:latin typeface="Aptos Display" panose="020B0004020202020204" pitchFamily="34" charset="0"/>
              </a:rPr>
              <a:t>Incidenza</a:t>
            </a:r>
            <a:r>
              <a:rPr lang="it-IT" sz="2800" b="1" i="0" u="none" strike="noStrike" dirty="0">
                <a:solidFill>
                  <a:srgbClr val="FFFFFF"/>
                </a:solidFill>
                <a:effectLst/>
                <a:latin typeface="Aptos Display" panose="020B0004020202020204" pitchFamily="34" charset="0"/>
              </a:rPr>
              <a:t> </a:t>
            </a:r>
            <a:r>
              <a:rPr lang="it-IT" sz="2800" b="1" dirty="0">
                <a:solidFill>
                  <a:srgbClr val="FFC000"/>
                </a:solidFill>
                <a:latin typeface="Aptos Display" panose="020B0004020202020204" pitchFamily="34" charset="0"/>
              </a:rPr>
              <a:t>S</a:t>
            </a:r>
            <a:r>
              <a:rPr lang="it-IT" sz="2800" b="1" i="0" u="none" strike="noStrike" dirty="0">
                <a:solidFill>
                  <a:srgbClr val="FFC000"/>
                </a:solidFill>
                <a:effectLst/>
                <a:latin typeface="Aptos Display" panose="020B0004020202020204" pitchFamily="34" charset="0"/>
              </a:rPr>
              <a:t>ettori</a:t>
            </a:r>
          </a:p>
        </p:txBody>
      </p:sp>
      <p:sp>
        <p:nvSpPr>
          <p:cNvPr id="2" name="Segnaposto numero diapositiva 1">
            <a:extLst>
              <a:ext uri="{FF2B5EF4-FFF2-40B4-BE49-F238E27FC236}">
                <a16:creationId xmlns:a16="http://schemas.microsoft.com/office/drawing/2014/main" id="{2107F5BD-FC3E-2EB0-7665-46B716F97AF7}"/>
              </a:ext>
            </a:extLst>
          </p:cNvPr>
          <p:cNvSpPr>
            <a:spLocks noGrp="1"/>
          </p:cNvSpPr>
          <p:nvPr>
            <p:ph type="sldNum" sz="quarter" idx="36"/>
          </p:nvPr>
        </p:nvSpPr>
        <p:spPr>
          <a:xfrm>
            <a:off x="11366500" y="6462338"/>
            <a:ext cx="728565"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bg1"/>
                </a:solidFill>
                <a:latin typeface="Futura 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605B02C-3878-496C-97B0-628E8D0D0C06}" type="slidenum">
              <a:rPr lang="it-IT" smtClean="0">
                <a:latin typeface="Aptos" panose="020B0004020202020204" pitchFamily="34" charset="0"/>
              </a:rPr>
              <a:pPr/>
              <a:t>7</a:t>
            </a:fld>
            <a:r>
              <a:rPr lang="it-IT">
                <a:latin typeface="Aptos" panose="020B0004020202020204" pitchFamily="34" charset="0"/>
              </a:rPr>
              <a:t> di 52</a:t>
            </a:r>
            <a:endParaRPr lang="it-IT" dirty="0">
              <a:latin typeface="Aptos" panose="020B0004020202020204" pitchFamily="34" charset="0"/>
            </a:endParaRPr>
          </a:p>
        </p:txBody>
      </p:sp>
      <p:sp>
        <p:nvSpPr>
          <p:cNvPr id="5" name="CasellaDiTesto 4">
            <a:extLst>
              <a:ext uri="{FF2B5EF4-FFF2-40B4-BE49-F238E27FC236}">
                <a16:creationId xmlns:a16="http://schemas.microsoft.com/office/drawing/2014/main" id="{1011DF7E-461F-B7CE-DEB1-6E481825999D}"/>
              </a:ext>
            </a:extLst>
          </p:cNvPr>
          <p:cNvSpPr txBox="1"/>
          <p:nvPr/>
        </p:nvSpPr>
        <p:spPr>
          <a:xfrm>
            <a:off x="340658" y="758150"/>
            <a:ext cx="11323549" cy="338554"/>
          </a:xfrm>
          <a:prstGeom prst="rect">
            <a:avLst/>
          </a:prstGeom>
          <a:noFill/>
        </p:spPr>
        <p:txBody>
          <a:bodyPr wrap="square">
            <a:spAutoFit/>
          </a:bodyPr>
          <a:lstStyle/>
          <a:p>
            <a:r>
              <a:rPr lang="it-IT" sz="1600" dirty="0">
                <a:solidFill>
                  <a:schemeClr val="bg1"/>
                </a:solidFill>
                <a:latin typeface="Aptos Display" panose="020B0004020202020204" pitchFamily="34" charset="0"/>
              </a:rPr>
              <a:t>Incidenza sul totale Facility Management Lazio</a:t>
            </a:r>
          </a:p>
        </p:txBody>
      </p:sp>
      <p:sp>
        <p:nvSpPr>
          <p:cNvPr id="3" name="CasellaDiTesto 2">
            <a:extLst>
              <a:ext uri="{FF2B5EF4-FFF2-40B4-BE49-F238E27FC236}">
                <a16:creationId xmlns:a16="http://schemas.microsoft.com/office/drawing/2014/main" id="{502038F3-3271-DD36-089F-D226302ABF95}"/>
              </a:ext>
            </a:extLst>
          </p:cNvPr>
          <p:cNvSpPr txBox="1"/>
          <p:nvPr/>
        </p:nvSpPr>
        <p:spPr>
          <a:xfrm>
            <a:off x="340657" y="5753235"/>
            <a:ext cx="11417117" cy="933589"/>
          </a:xfrm>
          <a:prstGeom prst="rect">
            <a:avLst/>
          </a:prstGeom>
          <a:noFill/>
        </p:spPr>
        <p:txBody>
          <a:bodyPr wrap="square">
            <a:spAutoFit/>
          </a:bodyPr>
          <a:lstStyle/>
          <a:p>
            <a:r>
              <a:rPr lang="it-IT" sz="1200" dirty="0">
                <a:solidFill>
                  <a:schemeClr val="bg1"/>
                </a:solidFill>
                <a:latin typeface="Aptos Display" panose="020B0004020202020204" pitchFamily="34" charset="0"/>
              </a:rPr>
              <a:t>(1) Non essendo disponibili i dati a 4 digit per il livello regionale, i dati della tabella sono ottenuti riproporzionando i settori del Lazio sulla base dei pesi medi nazionali: è stato dapprima calcolato il peso di ciascun settore a 4 cifre sul relativo settore a 2 cifre a livello nazionale; l'incidenza ottenuta è stata poi applicata al settore a 2 cifre del Lazio.</a:t>
            </a:r>
          </a:p>
          <a:p>
            <a:pPr>
              <a:spcAft>
                <a:spcPts val="800"/>
              </a:spcAft>
            </a:pPr>
            <a:r>
              <a:rPr lang="it-IT" sz="1200" dirty="0">
                <a:solidFill>
                  <a:schemeClr val="bg1"/>
                </a:solidFill>
                <a:latin typeface="Aptos Display" panose="020B0004020202020204" pitchFamily="34" charset="0"/>
              </a:rPr>
              <a:t>(2) Dati depurati dall'inflazione.	</a:t>
            </a:r>
          </a:p>
          <a:p>
            <a:r>
              <a:rPr lang="it-IT" sz="1200" dirty="0">
                <a:solidFill>
                  <a:schemeClr val="bg1"/>
                </a:solidFill>
                <a:latin typeface="Aptos Display" panose="020B0004020202020204" pitchFamily="34" charset="0"/>
              </a:rPr>
              <a:t>Fonte: elaborazioni Centro Studi Unindustria su dati ISTAT	</a:t>
            </a:r>
          </a:p>
        </p:txBody>
      </p:sp>
    </p:spTree>
    <p:extLst>
      <p:ext uri="{BB962C8B-B14F-4D97-AF65-F5344CB8AC3E}">
        <p14:creationId xmlns:p14="http://schemas.microsoft.com/office/powerpoint/2010/main" val="2693944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C6E2A591-D768-8E3F-AF40-66A28E24234A}"/>
              </a:ext>
            </a:extLst>
          </p:cNvPr>
          <p:cNvSpPr txBox="1"/>
          <p:nvPr/>
        </p:nvSpPr>
        <p:spPr>
          <a:xfrm>
            <a:off x="233082" y="259084"/>
            <a:ext cx="9459852" cy="892552"/>
          </a:xfrm>
          <a:prstGeom prst="rect">
            <a:avLst/>
          </a:prstGeom>
          <a:noFill/>
        </p:spPr>
        <p:txBody>
          <a:bodyPr wrap="square">
            <a:spAutoFit/>
          </a:bodyPr>
          <a:lstStyle/>
          <a:p>
            <a:pPr fontAlgn="ctr">
              <a:buNone/>
            </a:pPr>
            <a:r>
              <a:rPr lang="it-IT" sz="2800" b="1" i="0" u="none" strike="noStrike" dirty="0">
                <a:solidFill>
                  <a:srgbClr val="FFFFFF"/>
                </a:solidFill>
                <a:effectLst/>
                <a:latin typeface="Aptos Display" panose="020B0004020202020204" pitchFamily="34" charset="0"/>
              </a:rPr>
              <a:t>Il Facility Management nel Lazio </a:t>
            </a:r>
            <a:r>
              <a:rPr lang="it-IT" sz="2800" b="1" dirty="0">
                <a:solidFill>
                  <a:srgbClr val="FFFFFF"/>
                </a:solidFill>
                <a:latin typeface="Aptos Display" panose="020B0004020202020204" pitchFamily="34" charset="0"/>
              </a:rPr>
              <a:t>–</a:t>
            </a:r>
            <a:r>
              <a:rPr lang="it-IT" sz="2800" b="1" i="0" u="none" strike="noStrike" dirty="0">
                <a:solidFill>
                  <a:srgbClr val="FFFFFF"/>
                </a:solidFill>
                <a:effectLst/>
                <a:latin typeface="Aptos Display" panose="020B0004020202020204" pitchFamily="34" charset="0"/>
              </a:rPr>
              <a:t> </a:t>
            </a:r>
            <a:r>
              <a:rPr lang="it-IT" sz="2800" b="1" i="0" u="none" strike="noStrike" dirty="0">
                <a:solidFill>
                  <a:srgbClr val="FFC000"/>
                </a:solidFill>
                <a:effectLst/>
                <a:latin typeface="Aptos Display" panose="020B0004020202020204" pitchFamily="34" charset="0"/>
              </a:rPr>
              <a:t>Gare pubbliche d’appalto </a:t>
            </a:r>
          </a:p>
          <a:p>
            <a:pPr fontAlgn="ctr">
              <a:buNone/>
            </a:pPr>
            <a:r>
              <a:rPr lang="it-IT" sz="2400" i="0" u="none" strike="noStrike" dirty="0">
                <a:solidFill>
                  <a:schemeClr val="bg1"/>
                </a:solidFill>
                <a:effectLst/>
                <a:latin typeface="Aptos Display" panose="020B0004020202020204" pitchFamily="34" charset="0"/>
              </a:rPr>
              <a:t>(2025)</a:t>
            </a:r>
            <a:endParaRPr lang="it-IT" sz="2800" i="0" u="none" strike="noStrike" dirty="0">
              <a:solidFill>
                <a:schemeClr val="bg1"/>
              </a:solidFill>
              <a:effectLst/>
              <a:latin typeface="Aptos Display" panose="020B0004020202020204" pitchFamily="34" charset="0"/>
            </a:endParaRPr>
          </a:p>
        </p:txBody>
      </p:sp>
      <p:grpSp>
        <p:nvGrpSpPr>
          <p:cNvPr id="70" name="Gruppo 69">
            <a:extLst>
              <a:ext uri="{FF2B5EF4-FFF2-40B4-BE49-F238E27FC236}">
                <a16:creationId xmlns:a16="http://schemas.microsoft.com/office/drawing/2014/main" id="{652641C6-C9ED-A4EB-68C1-487C5D6082FF}"/>
              </a:ext>
            </a:extLst>
          </p:cNvPr>
          <p:cNvGrpSpPr/>
          <p:nvPr/>
        </p:nvGrpSpPr>
        <p:grpSpPr>
          <a:xfrm>
            <a:off x="207627" y="1829517"/>
            <a:ext cx="6022918" cy="3338070"/>
            <a:chOff x="324172" y="1829517"/>
            <a:chExt cx="6022918" cy="3338070"/>
          </a:xfrm>
        </p:grpSpPr>
        <p:sp>
          <p:nvSpPr>
            <p:cNvPr id="19" name="CasellaDiTesto 18">
              <a:extLst>
                <a:ext uri="{FF2B5EF4-FFF2-40B4-BE49-F238E27FC236}">
                  <a16:creationId xmlns:a16="http://schemas.microsoft.com/office/drawing/2014/main" id="{1CEF7C2A-3ED6-B0A1-AAE2-6A20B5A7E1F8}"/>
                </a:ext>
              </a:extLst>
            </p:cNvPr>
            <p:cNvSpPr txBox="1"/>
            <p:nvPr/>
          </p:nvSpPr>
          <p:spPr>
            <a:xfrm>
              <a:off x="4659797" y="2480593"/>
              <a:ext cx="1687293" cy="307777"/>
            </a:xfrm>
            <a:prstGeom prst="rect">
              <a:avLst/>
            </a:prstGeom>
            <a:noFill/>
          </p:spPr>
          <p:txBody>
            <a:bodyPr wrap="square">
              <a:spAutoFit/>
            </a:bodyPr>
            <a:lstStyle/>
            <a:p>
              <a:pPr algn="ctr" fontAlgn="ctr">
                <a:buNone/>
              </a:pPr>
              <a:r>
                <a:rPr lang="it-IT" sz="1400" b="1" i="0" u="none" strike="noStrike">
                  <a:solidFill>
                    <a:srgbClr val="C0D8ED"/>
                  </a:solidFill>
                  <a:effectLst/>
                  <a:latin typeface="Aptos Display" panose="020B0004020202020204" pitchFamily="34" charset="0"/>
                </a:rPr>
                <a:t>MANUTENZIONE</a:t>
              </a:r>
              <a:endParaRPr lang="it-IT" sz="1600" b="1" i="0" u="none" strike="noStrike">
                <a:solidFill>
                  <a:srgbClr val="C0D8ED"/>
                </a:solidFill>
                <a:effectLst/>
                <a:latin typeface="Aptos Display" panose="020B0004020202020204" pitchFamily="34" charset="0"/>
              </a:endParaRPr>
            </a:p>
          </p:txBody>
        </p:sp>
        <p:sp>
          <p:nvSpPr>
            <p:cNvPr id="34" name="Arco a tutto sesto 33">
              <a:extLst>
                <a:ext uri="{FF2B5EF4-FFF2-40B4-BE49-F238E27FC236}">
                  <a16:creationId xmlns:a16="http://schemas.microsoft.com/office/drawing/2014/main" id="{6F62B139-DF7B-EFA7-0180-A71632E0B6A7}"/>
                </a:ext>
              </a:extLst>
            </p:cNvPr>
            <p:cNvSpPr/>
            <p:nvPr/>
          </p:nvSpPr>
          <p:spPr>
            <a:xfrm rot="6334551">
              <a:off x="2689322" y="2373219"/>
              <a:ext cx="1800000" cy="1800000"/>
            </a:xfrm>
            <a:prstGeom prst="blockArc">
              <a:avLst>
                <a:gd name="adj1" fmla="val 8953503"/>
                <a:gd name="adj2" fmla="val 10668881"/>
                <a:gd name="adj3" fmla="val 12905"/>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latin typeface="Aptos Display" panose="020B0004020202020204" pitchFamily="34" charset="0"/>
              </a:endParaRPr>
            </a:p>
          </p:txBody>
        </p:sp>
        <p:sp>
          <p:nvSpPr>
            <p:cNvPr id="30" name="CasellaDiTesto 29">
              <a:extLst>
                <a:ext uri="{FF2B5EF4-FFF2-40B4-BE49-F238E27FC236}">
                  <a16:creationId xmlns:a16="http://schemas.microsoft.com/office/drawing/2014/main" id="{974E0A3B-4448-B14E-F748-8A6BD268C814}"/>
                </a:ext>
              </a:extLst>
            </p:cNvPr>
            <p:cNvSpPr txBox="1"/>
            <p:nvPr/>
          </p:nvSpPr>
          <p:spPr>
            <a:xfrm>
              <a:off x="324172" y="3686559"/>
              <a:ext cx="2215006" cy="307777"/>
            </a:xfrm>
            <a:prstGeom prst="rect">
              <a:avLst/>
            </a:prstGeom>
            <a:noFill/>
          </p:spPr>
          <p:txBody>
            <a:bodyPr wrap="square">
              <a:spAutoFit/>
            </a:bodyPr>
            <a:lstStyle/>
            <a:p>
              <a:pPr algn="ctr" fontAlgn="ctr">
                <a:buNone/>
              </a:pPr>
              <a:r>
                <a:rPr lang="it-IT" sz="1400" b="1" i="0" u="none" strike="noStrike" dirty="0">
                  <a:solidFill>
                    <a:srgbClr val="48A497"/>
                  </a:solidFill>
                  <a:effectLst/>
                  <a:latin typeface="Aptos Display" panose="020B0004020202020204" pitchFamily="34" charset="0"/>
                </a:rPr>
                <a:t>GUARDIANIA E VIGILANZA</a:t>
              </a:r>
            </a:p>
          </p:txBody>
        </p:sp>
        <p:sp>
          <p:nvSpPr>
            <p:cNvPr id="25" name="Arco a tutto sesto 24">
              <a:extLst>
                <a:ext uri="{FF2B5EF4-FFF2-40B4-BE49-F238E27FC236}">
                  <a16:creationId xmlns:a16="http://schemas.microsoft.com/office/drawing/2014/main" id="{71050691-40C4-9978-BBDD-712A3F026DD4}"/>
                </a:ext>
              </a:extLst>
            </p:cNvPr>
            <p:cNvSpPr/>
            <p:nvPr/>
          </p:nvSpPr>
          <p:spPr>
            <a:xfrm rot="5400000">
              <a:off x="2679797" y="2374386"/>
              <a:ext cx="1800000" cy="1800000"/>
            </a:xfrm>
            <a:prstGeom prst="blockArc">
              <a:avLst>
                <a:gd name="adj1" fmla="val 1713795"/>
                <a:gd name="adj2" fmla="val 10151405"/>
                <a:gd name="adj3" fmla="val 20451"/>
              </a:avLst>
            </a:prstGeom>
            <a:solidFill>
              <a:srgbClr val="48A4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latin typeface="Aptos Display" panose="020B0004020202020204" pitchFamily="34" charset="0"/>
              </a:endParaRPr>
            </a:p>
          </p:txBody>
        </p:sp>
        <p:sp>
          <p:nvSpPr>
            <p:cNvPr id="11" name="Arco a tutto sesto 10">
              <a:extLst>
                <a:ext uri="{FF2B5EF4-FFF2-40B4-BE49-F238E27FC236}">
                  <a16:creationId xmlns:a16="http://schemas.microsoft.com/office/drawing/2014/main" id="{82E8FB9C-AAC4-0C32-0DC4-BF0A99C56F59}"/>
                </a:ext>
              </a:extLst>
            </p:cNvPr>
            <p:cNvSpPr/>
            <p:nvPr/>
          </p:nvSpPr>
          <p:spPr>
            <a:xfrm rot="5400000">
              <a:off x="2679797" y="2374386"/>
              <a:ext cx="1800000" cy="1800000"/>
            </a:xfrm>
            <a:prstGeom prst="blockArc">
              <a:avLst>
                <a:gd name="adj1" fmla="val 10800000"/>
                <a:gd name="adj2" fmla="val 1842765"/>
                <a:gd name="adj3" fmla="val 19256"/>
              </a:avLst>
            </a:prstGeom>
            <a:solidFill>
              <a:srgbClr val="C0D8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latin typeface="Aptos Display" panose="020B0004020202020204" pitchFamily="34" charset="0"/>
              </a:endParaRPr>
            </a:p>
          </p:txBody>
        </p:sp>
        <p:grpSp>
          <p:nvGrpSpPr>
            <p:cNvPr id="5" name="Gruppo 4">
              <a:extLst>
                <a:ext uri="{FF2B5EF4-FFF2-40B4-BE49-F238E27FC236}">
                  <a16:creationId xmlns:a16="http://schemas.microsoft.com/office/drawing/2014/main" id="{7AAB06F6-1199-75C9-5E8D-9ABFB503A843}"/>
                </a:ext>
              </a:extLst>
            </p:cNvPr>
            <p:cNvGrpSpPr/>
            <p:nvPr/>
          </p:nvGrpSpPr>
          <p:grpSpPr>
            <a:xfrm>
              <a:off x="2859797" y="2554386"/>
              <a:ext cx="1440000" cy="1440000"/>
              <a:chOff x="600635" y="555812"/>
              <a:chExt cx="828000" cy="828000"/>
            </a:xfrm>
          </p:grpSpPr>
          <p:sp>
            <p:nvSpPr>
              <p:cNvPr id="3" name="Ovale 2">
                <a:extLst>
                  <a:ext uri="{FF2B5EF4-FFF2-40B4-BE49-F238E27FC236}">
                    <a16:creationId xmlns:a16="http://schemas.microsoft.com/office/drawing/2014/main" id="{780FD139-0A2A-3B15-11FF-AE36544006CE}"/>
                  </a:ext>
                </a:extLst>
              </p:cNvPr>
              <p:cNvSpPr/>
              <p:nvPr/>
            </p:nvSpPr>
            <p:spPr>
              <a:xfrm>
                <a:off x="600635" y="555812"/>
                <a:ext cx="828000" cy="828000"/>
              </a:xfrm>
              <a:prstGeom prst="ellipse">
                <a:avLst/>
              </a:prstGeom>
              <a:solidFill>
                <a:srgbClr val="002448"/>
              </a:solid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ptos Display" panose="020B0004020202020204" pitchFamily="34" charset="0"/>
                </a:endParaRPr>
              </a:p>
            </p:txBody>
          </p:sp>
          <p:sp>
            <p:nvSpPr>
              <p:cNvPr id="4" name="CasellaDiTesto 3">
                <a:extLst>
                  <a:ext uri="{FF2B5EF4-FFF2-40B4-BE49-F238E27FC236}">
                    <a16:creationId xmlns:a16="http://schemas.microsoft.com/office/drawing/2014/main" id="{49476EF8-6829-6000-F7B9-1CCA366E77D8}"/>
                  </a:ext>
                </a:extLst>
              </p:cNvPr>
              <p:cNvSpPr txBox="1"/>
              <p:nvPr/>
            </p:nvSpPr>
            <p:spPr>
              <a:xfrm>
                <a:off x="803774" y="712641"/>
                <a:ext cx="425100" cy="407034"/>
              </a:xfrm>
              <a:prstGeom prst="rect">
                <a:avLst/>
              </a:prstGeom>
              <a:noFill/>
              <a:ln w="28575">
                <a:noFill/>
              </a:ln>
            </p:spPr>
            <p:txBody>
              <a:bodyPr wrap="none" rtlCol="0">
                <a:spAutoFit/>
              </a:bodyPr>
              <a:lstStyle/>
              <a:p>
                <a:r>
                  <a:rPr lang="it-IT" sz="4000" b="1">
                    <a:solidFill>
                      <a:srgbClr val="FFC000"/>
                    </a:solidFill>
                    <a:latin typeface="Aptos Display" panose="020B0004020202020204" pitchFamily="34" charset="0"/>
                  </a:rPr>
                  <a:t>67</a:t>
                </a:r>
                <a:endParaRPr lang="it-IT" sz="3600" b="1">
                  <a:solidFill>
                    <a:srgbClr val="FFC000"/>
                  </a:solidFill>
                  <a:latin typeface="Aptos Display" panose="020B0004020202020204" pitchFamily="34" charset="0"/>
                </a:endParaRPr>
              </a:p>
            </p:txBody>
          </p:sp>
        </p:grpSp>
        <p:sp>
          <p:nvSpPr>
            <p:cNvPr id="7" name="CasellaDiTesto 6">
              <a:extLst>
                <a:ext uri="{FF2B5EF4-FFF2-40B4-BE49-F238E27FC236}">
                  <a16:creationId xmlns:a16="http://schemas.microsoft.com/office/drawing/2014/main" id="{D69917F8-5B38-9404-B9FF-044D3735C08E}"/>
                </a:ext>
              </a:extLst>
            </p:cNvPr>
            <p:cNvSpPr txBox="1"/>
            <p:nvPr/>
          </p:nvSpPr>
          <p:spPr>
            <a:xfrm>
              <a:off x="1594284" y="4582812"/>
              <a:ext cx="3988958" cy="584775"/>
            </a:xfrm>
            <a:prstGeom prst="rect">
              <a:avLst/>
            </a:prstGeom>
            <a:noFill/>
          </p:spPr>
          <p:txBody>
            <a:bodyPr wrap="square">
              <a:spAutoFit/>
            </a:bodyPr>
            <a:lstStyle/>
            <a:p>
              <a:pPr algn="ctr" fontAlgn="ctr">
                <a:buNone/>
              </a:pPr>
              <a:r>
                <a:rPr lang="it-IT" sz="1600">
                  <a:solidFill>
                    <a:srgbClr val="FFFFFF"/>
                  </a:solidFill>
                  <a:latin typeface="Aptos Display" panose="020B0004020202020204" pitchFamily="34" charset="0"/>
                </a:rPr>
                <a:t>n</a:t>
              </a:r>
              <a:r>
                <a:rPr lang="it-IT" sz="1600" i="0" u="none" strike="noStrike">
                  <a:solidFill>
                    <a:srgbClr val="FFFFFF"/>
                  </a:solidFill>
                  <a:effectLst/>
                  <a:latin typeface="Aptos Display" panose="020B0004020202020204" pitchFamily="34" charset="0"/>
                </a:rPr>
                <a:t>umero di </a:t>
              </a:r>
              <a:r>
                <a:rPr lang="it-IT" sz="1600" b="1" i="0" u="none" strike="noStrike">
                  <a:solidFill>
                    <a:srgbClr val="FFC000"/>
                  </a:solidFill>
                  <a:effectLst/>
                  <a:latin typeface="Aptos Display" panose="020B0004020202020204" pitchFamily="34" charset="0"/>
                </a:rPr>
                <a:t>gare pubbliche d’appalto </a:t>
              </a:r>
              <a:r>
                <a:rPr lang="it-IT" sz="1600" i="0" u="none" strike="noStrike">
                  <a:solidFill>
                    <a:srgbClr val="FFFFFF"/>
                  </a:solidFill>
                  <a:effectLst/>
                  <a:latin typeface="Aptos Display" panose="020B0004020202020204" pitchFamily="34" charset="0"/>
                </a:rPr>
                <a:t>condotte nell’ambito del Facility Management nel 2025</a:t>
              </a:r>
              <a:endParaRPr lang="it-IT" sz="1600" i="0" u="none" strike="noStrike">
                <a:solidFill>
                  <a:srgbClr val="FFC000"/>
                </a:solidFill>
                <a:effectLst/>
                <a:latin typeface="Aptos Display" panose="020B0004020202020204" pitchFamily="34" charset="0"/>
              </a:endParaRPr>
            </a:p>
          </p:txBody>
        </p:sp>
        <p:grpSp>
          <p:nvGrpSpPr>
            <p:cNvPr id="10" name="Gruppo 9">
              <a:extLst>
                <a:ext uri="{FF2B5EF4-FFF2-40B4-BE49-F238E27FC236}">
                  <a16:creationId xmlns:a16="http://schemas.microsoft.com/office/drawing/2014/main" id="{F0299D86-999F-CDA8-E8F7-CEBEEC850EF4}"/>
                </a:ext>
              </a:extLst>
            </p:cNvPr>
            <p:cNvGrpSpPr/>
            <p:nvPr/>
          </p:nvGrpSpPr>
          <p:grpSpPr>
            <a:xfrm>
              <a:off x="3104180" y="3360988"/>
              <a:ext cx="1054998" cy="369332"/>
              <a:chOff x="2905275" y="2826395"/>
              <a:chExt cx="1054998" cy="369332"/>
            </a:xfrm>
          </p:grpSpPr>
          <p:sp>
            <p:nvSpPr>
              <p:cNvPr id="8" name="Triangolo isoscele 7">
                <a:extLst>
                  <a:ext uri="{FF2B5EF4-FFF2-40B4-BE49-F238E27FC236}">
                    <a16:creationId xmlns:a16="http://schemas.microsoft.com/office/drawing/2014/main" id="{2DE9D5DC-0271-533A-9CB3-F6CCDC81F05A}"/>
                  </a:ext>
                </a:extLst>
              </p:cNvPr>
              <p:cNvSpPr/>
              <p:nvPr/>
            </p:nvSpPr>
            <p:spPr>
              <a:xfrm>
                <a:off x="2905275" y="2933317"/>
                <a:ext cx="144000" cy="144000"/>
              </a:xfrm>
              <a:prstGeom prst="triangle">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ptos Display" panose="020B0004020202020204" pitchFamily="34" charset="0"/>
                </a:endParaRPr>
              </a:p>
            </p:txBody>
          </p:sp>
          <p:sp>
            <p:nvSpPr>
              <p:cNvPr id="9" name="CasellaDiTesto 8">
                <a:extLst>
                  <a:ext uri="{FF2B5EF4-FFF2-40B4-BE49-F238E27FC236}">
                    <a16:creationId xmlns:a16="http://schemas.microsoft.com/office/drawing/2014/main" id="{47351014-DCC4-3DF7-26D8-68C92144F9F5}"/>
                  </a:ext>
                </a:extLst>
              </p:cNvPr>
              <p:cNvSpPr txBox="1"/>
              <p:nvPr/>
            </p:nvSpPr>
            <p:spPr>
              <a:xfrm>
                <a:off x="2982120" y="2826395"/>
                <a:ext cx="978153" cy="369332"/>
              </a:xfrm>
              <a:prstGeom prst="rect">
                <a:avLst/>
              </a:prstGeom>
              <a:noFill/>
            </p:spPr>
            <p:txBody>
              <a:bodyPr wrap="none" rtlCol="0">
                <a:spAutoFit/>
              </a:bodyPr>
              <a:lstStyle/>
              <a:p>
                <a:r>
                  <a:rPr lang="it-IT" sz="1600" b="1">
                    <a:solidFill>
                      <a:srgbClr val="FFC000"/>
                    </a:solidFill>
                    <a:latin typeface="Aptos Display" panose="020B0004020202020204" pitchFamily="34" charset="0"/>
                  </a:rPr>
                  <a:t>43</a:t>
                </a:r>
                <a:r>
                  <a:rPr lang="it-IT" b="1">
                    <a:solidFill>
                      <a:srgbClr val="FFC000"/>
                    </a:solidFill>
                    <a:latin typeface="Aptos Display" panose="020B0004020202020204" pitchFamily="34" charset="0"/>
                  </a:rPr>
                  <a:t> </a:t>
                </a:r>
                <a:r>
                  <a:rPr lang="it-IT" sz="1200" b="1">
                    <a:solidFill>
                      <a:srgbClr val="FFC000"/>
                    </a:solidFill>
                    <a:latin typeface="Aptos Display" panose="020B0004020202020204" pitchFamily="34" charset="0"/>
                  </a:rPr>
                  <a:t>su 2024</a:t>
                </a:r>
                <a:endParaRPr lang="it-IT" b="1">
                  <a:solidFill>
                    <a:srgbClr val="FFC000"/>
                  </a:solidFill>
                  <a:latin typeface="Aptos Display" panose="020B0004020202020204" pitchFamily="34" charset="0"/>
                </a:endParaRPr>
              </a:p>
            </p:txBody>
          </p:sp>
        </p:grpSp>
        <p:grpSp>
          <p:nvGrpSpPr>
            <p:cNvPr id="18" name="Gruppo 17">
              <a:extLst>
                <a:ext uri="{FF2B5EF4-FFF2-40B4-BE49-F238E27FC236}">
                  <a16:creationId xmlns:a16="http://schemas.microsoft.com/office/drawing/2014/main" id="{0E19B414-A40C-A39A-1810-DAEFEAEC392C}"/>
                </a:ext>
              </a:extLst>
            </p:cNvPr>
            <p:cNvGrpSpPr/>
            <p:nvPr/>
          </p:nvGrpSpPr>
          <p:grpSpPr>
            <a:xfrm>
              <a:off x="4341088" y="2752296"/>
              <a:ext cx="1805478" cy="353942"/>
              <a:chOff x="4626321" y="2233092"/>
              <a:chExt cx="1883198" cy="353942"/>
            </a:xfrm>
          </p:grpSpPr>
          <p:cxnSp>
            <p:nvCxnSpPr>
              <p:cNvPr id="13" name="Connettore diritto 12">
                <a:extLst>
                  <a:ext uri="{FF2B5EF4-FFF2-40B4-BE49-F238E27FC236}">
                    <a16:creationId xmlns:a16="http://schemas.microsoft.com/office/drawing/2014/main" id="{72C90E97-B409-7509-36C8-39BDC1E10099}"/>
                  </a:ext>
                </a:extLst>
              </p:cNvPr>
              <p:cNvCxnSpPr>
                <a:cxnSpLocks/>
              </p:cNvCxnSpPr>
              <p:nvPr/>
            </p:nvCxnSpPr>
            <p:spPr>
              <a:xfrm flipV="1">
                <a:off x="4626321" y="2233092"/>
                <a:ext cx="525101" cy="353942"/>
              </a:xfrm>
              <a:prstGeom prst="line">
                <a:avLst/>
              </a:prstGeom>
              <a:ln>
                <a:solidFill>
                  <a:srgbClr val="C0D8ED"/>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6D1EAB30-A407-8435-A214-FE9DFD607F67}"/>
                  </a:ext>
                </a:extLst>
              </p:cNvPr>
              <p:cNvCxnSpPr>
                <a:cxnSpLocks/>
              </p:cNvCxnSpPr>
              <p:nvPr/>
            </p:nvCxnSpPr>
            <p:spPr>
              <a:xfrm>
                <a:off x="5151422" y="2233092"/>
                <a:ext cx="1358097" cy="0"/>
              </a:xfrm>
              <a:prstGeom prst="line">
                <a:avLst/>
              </a:prstGeom>
              <a:ln>
                <a:solidFill>
                  <a:srgbClr val="C0D8ED"/>
                </a:solidFill>
              </a:ln>
            </p:spPr>
            <p:style>
              <a:lnRef idx="1">
                <a:schemeClr val="accent1"/>
              </a:lnRef>
              <a:fillRef idx="0">
                <a:schemeClr val="accent1"/>
              </a:fillRef>
              <a:effectRef idx="0">
                <a:schemeClr val="accent1"/>
              </a:effectRef>
              <a:fontRef idx="minor">
                <a:schemeClr val="tx1"/>
              </a:fontRef>
            </p:style>
          </p:cxnSp>
        </p:grpSp>
        <p:sp>
          <p:nvSpPr>
            <p:cNvPr id="23" name="CasellaDiTesto 22">
              <a:extLst>
                <a:ext uri="{FF2B5EF4-FFF2-40B4-BE49-F238E27FC236}">
                  <a16:creationId xmlns:a16="http://schemas.microsoft.com/office/drawing/2014/main" id="{60136C1F-89EC-DEA1-8207-510B80FA35FF}"/>
                </a:ext>
              </a:extLst>
            </p:cNvPr>
            <p:cNvSpPr txBox="1"/>
            <p:nvPr/>
          </p:nvSpPr>
          <p:spPr>
            <a:xfrm>
              <a:off x="4767308" y="2732230"/>
              <a:ext cx="434734" cy="369332"/>
            </a:xfrm>
            <a:prstGeom prst="rect">
              <a:avLst/>
            </a:prstGeom>
            <a:noFill/>
          </p:spPr>
          <p:txBody>
            <a:bodyPr wrap="none" rtlCol="0">
              <a:spAutoFit/>
            </a:bodyPr>
            <a:lstStyle/>
            <a:p>
              <a:r>
                <a:rPr lang="it-IT" b="1">
                  <a:solidFill>
                    <a:srgbClr val="C0D8ED"/>
                  </a:solidFill>
                  <a:latin typeface="Aptos Display" panose="020B0004020202020204" pitchFamily="34" charset="0"/>
                </a:rPr>
                <a:t>41</a:t>
              </a:r>
              <a:endParaRPr lang="it-IT" sz="2000" b="1">
                <a:solidFill>
                  <a:srgbClr val="C0D8ED"/>
                </a:solidFill>
                <a:latin typeface="Aptos Display" panose="020B0004020202020204" pitchFamily="34" charset="0"/>
              </a:endParaRPr>
            </a:p>
          </p:txBody>
        </p:sp>
        <p:grpSp>
          <p:nvGrpSpPr>
            <p:cNvPr id="26" name="Gruppo 25">
              <a:extLst>
                <a:ext uri="{FF2B5EF4-FFF2-40B4-BE49-F238E27FC236}">
                  <a16:creationId xmlns:a16="http://schemas.microsoft.com/office/drawing/2014/main" id="{C0C1D942-156B-1428-07D3-FB7FF9CDB4D7}"/>
                </a:ext>
              </a:extLst>
            </p:cNvPr>
            <p:cNvGrpSpPr/>
            <p:nvPr/>
          </p:nvGrpSpPr>
          <p:grpSpPr>
            <a:xfrm flipH="1" flipV="1">
              <a:off x="431574" y="3664571"/>
              <a:ext cx="2338227" cy="279504"/>
              <a:chOff x="4626321" y="2233092"/>
              <a:chExt cx="4193597" cy="353942"/>
            </a:xfrm>
          </p:grpSpPr>
          <p:cxnSp>
            <p:nvCxnSpPr>
              <p:cNvPr id="27" name="Connettore diritto 26">
                <a:extLst>
                  <a:ext uri="{FF2B5EF4-FFF2-40B4-BE49-F238E27FC236}">
                    <a16:creationId xmlns:a16="http://schemas.microsoft.com/office/drawing/2014/main" id="{6BE7E859-A7FC-2D28-8DED-1346C80FB65F}"/>
                  </a:ext>
                </a:extLst>
              </p:cNvPr>
              <p:cNvCxnSpPr>
                <a:cxnSpLocks/>
              </p:cNvCxnSpPr>
              <p:nvPr/>
            </p:nvCxnSpPr>
            <p:spPr>
              <a:xfrm flipV="1">
                <a:off x="4626321" y="2233092"/>
                <a:ext cx="525101" cy="353942"/>
              </a:xfrm>
              <a:prstGeom prst="line">
                <a:avLst/>
              </a:prstGeom>
              <a:ln>
                <a:solidFill>
                  <a:srgbClr val="48A497"/>
                </a:solidFill>
              </a:ln>
            </p:spPr>
            <p:style>
              <a:lnRef idx="1">
                <a:schemeClr val="accent1"/>
              </a:lnRef>
              <a:fillRef idx="0">
                <a:schemeClr val="accent1"/>
              </a:fillRef>
              <a:effectRef idx="0">
                <a:schemeClr val="accent1"/>
              </a:effectRef>
              <a:fontRef idx="minor">
                <a:schemeClr val="tx1"/>
              </a:fontRef>
            </p:style>
          </p:cxnSp>
          <p:cxnSp>
            <p:nvCxnSpPr>
              <p:cNvPr id="28" name="Connettore diritto 27">
                <a:extLst>
                  <a:ext uri="{FF2B5EF4-FFF2-40B4-BE49-F238E27FC236}">
                    <a16:creationId xmlns:a16="http://schemas.microsoft.com/office/drawing/2014/main" id="{DA17D586-52F9-9FAE-E5DD-A4AAC35AF9C8}"/>
                  </a:ext>
                </a:extLst>
              </p:cNvPr>
              <p:cNvCxnSpPr>
                <a:cxnSpLocks/>
              </p:cNvCxnSpPr>
              <p:nvPr/>
            </p:nvCxnSpPr>
            <p:spPr>
              <a:xfrm flipV="1">
                <a:off x="5151421" y="2233092"/>
                <a:ext cx="3668497" cy="0"/>
              </a:xfrm>
              <a:prstGeom prst="line">
                <a:avLst/>
              </a:prstGeom>
              <a:ln>
                <a:solidFill>
                  <a:srgbClr val="48A497"/>
                </a:solidFill>
              </a:ln>
            </p:spPr>
            <p:style>
              <a:lnRef idx="1">
                <a:schemeClr val="accent1"/>
              </a:lnRef>
              <a:fillRef idx="0">
                <a:schemeClr val="accent1"/>
              </a:fillRef>
              <a:effectRef idx="0">
                <a:schemeClr val="accent1"/>
              </a:effectRef>
              <a:fontRef idx="minor">
                <a:schemeClr val="tx1"/>
              </a:fontRef>
            </p:style>
          </p:cxnSp>
        </p:grpSp>
        <p:sp>
          <p:nvSpPr>
            <p:cNvPr id="33" name="CasellaDiTesto 32">
              <a:extLst>
                <a:ext uri="{FF2B5EF4-FFF2-40B4-BE49-F238E27FC236}">
                  <a16:creationId xmlns:a16="http://schemas.microsoft.com/office/drawing/2014/main" id="{2A4AD116-B2F2-DB99-F7D2-3A59EB984FE3}"/>
                </a:ext>
              </a:extLst>
            </p:cNvPr>
            <p:cNvSpPr txBox="1"/>
            <p:nvPr/>
          </p:nvSpPr>
          <p:spPr>
            <a:xfrm>
              <a:off x="2138126" y="3910805"/>
              <a:ext cx="434734" cy="369332"/>
            </a:xfrm>
            <a:prstGeom prst="rect">
              <a:avLst/>
            </a:prstGeom>
            <a:noFill/>
          </p:spPr>
          <p:txBody>
            <a:bodyPr wrap="none" rtlCol="0">
              <a:spAutoFit/>
            </a:bodyPr>
            <a:lstStyle/>
            <a:p>
              <a:r>
                <a:rPr lang="it-IT" b="1">
                  <a:solidFill>
                    <a:srgbClr val="48A497"/>
                  </a:solidFill>
                  <a:latin typeface="Aptos Display" panose="020B0004020202020204" pitchFamily="34" charset="0"/>
                </a:rPr>
                <a:t>24</a:t>
              </a:r>
              <a:endParaRPr lang="it-IT" sz="2000" b="1">
                <a:solidFill>
                  <a:srgbClr val="48A497"/>
                </a:solidFill>
                <a:latin typeface="Aptos Display" panose="020B0004020202020204" pitchFamily="34" charset="0"/>
              </a:endParaRPr>
            </a:p>
          </p:txBody>
        </p:sp>
        <p:sp>
          <p:nvSpPr>
            <p:cNvPr id="38" name="CasellaDiTesto 37">
              <a:extLst>
                <a:ext uri="{FF2B5EF4-FFF2-40B4-BE49-F238E27FC236}">
                  <a16:creationId xmlns:a16="http://schemas.microsoft.com/office/drawing/2014/main" id="{21971A88-DEF5-9BEC-12FD-DDC19DD58D52}"/>
                </a:ext>
              </a:extLst>
            </p:cNvPr>
            <p:cNvSpPr txBox="1"/>
            <p:nvPr/>
          </p:nvSpPr>
          <p:spPr>
            <a:xfrm>
              <a:off x="1465357" y="1829517"/>
              <a:ext cx="2215006" cy="307777"/>
            </a:xfrm>
            <a:prstGeom prst="rect">
              <a:avLst/>
            </a:prstGeom>
            <a:noFill/>
          </p:spPr>
          <p:txBody>
            <a:bodyPr wrap="square">
              <a:spAutoFit/>
            </a:bodyPr>
            <a:lstStyle/>
            <a:p>
              <a:pPr algn="ctr" fontAlgn="ctr">
                <a:buNone/>
              </a:pPr>
              <a:r>
                <a:rPr lang="it-IT" sz="1400" b="1" i="0" u="none" strike="noStrike">
                  <a:solidFill>
                    <a:schemeClr val="tx2">
                      <a:lumMod val="40000"/>
                      <a:lumOff val="60000"/>
                    </a:schemeClr>
                  </a:solidFill>
                  <a:effectLst/>
                  <a:latin typeface="Aptos Display" panose="020B0004020202020204" pitchFamily="34" charset="0"/>
                </a:rPr>
                <a:t>INSTALLAZIONE</a:t>
              </a:r>
            </a:p>
          </p:txBody>
        </p:sp>
        <p:grpSp>
          <p:nvGrpSpPr>
            <p:cNvPr id="39" name="Gruppo 38">
              <a:extLst>
                <a:ext uri="{FF2B5EF4-FFF2-40B4-BE49-F238E27FC236}">
                  <a16:creationId xmlns:a16="http://schemas.microsoft.com/office/drawing/2014/main" id="{1713394C-D2D7-C002-FDE2-27583812815C}"/>
                </a:ext>
              </a:extLst>
            </p:cNvPr>
            <p:cNvGrpSpPr/>
            <p:nvPr/>
          </p:nvGrpSpPr>
          <p:grpSpPr>
            <a:xfrm flipH="1">
              <a:off x="1962715" y="2079912"/>
              <a:ext cx="1545544" cy="362369"/>
              <a:chOff x="4626321" y="2233092"/>
              <a:chExt cx="2747972" cy="353942"/>
            </a:xfrm>
          </p:grpSpPr>
          <p:cxnSp>
            <p:nvCxnSpPr>
              <p:cNvPr id="40" name="Connettore diritto 39">
                <a:extLst>
                  <a:ext uri="{FF2B5EF4-FFF2-40B4-BE49-F238E27FC236}">
                    <a16:creationId xmlns:a16="http://schemas.microsoft.com/office/drawing/2014/main" id="{CCF98328-5C28-061F-BDB3-447A7EF99503}"/>
                  </a:ext>
                </a:extLst>
              </p:cNvPr>
              <p:cNvCxnSpPr>
                <a:cxnSpLocks/>
              </p:cNvCxnSpPr>
              <p:nvPr/>
            </p:nvCxnSpPr>
            <p:spPr>
              <a:xfrm flipV="1">
                <a:off x="4626321" y="2233092"/>
                <a:ext cx="525101" cy="353942"/>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diritto 40">
                <a:extLst>
                  <a:ext uri="{FF2B5EF4-FFF2-40B4-BE49-F238E27FC236}">
                    <a16:creationId xmlns:a16="http://schemas.microsoft.com/office/drawing/2014/main" id="{754E3570-85E5-70F2-3219-97DFE196C341}"/>
                  </a:ext>
                </a:extLst>
              </p:cNvPr>
              <p:cNvCxnSpPr>
                <a:cxnSpLocks/>
              </p:cNvCxnSpPr>
              <p:nvPr/>
            </p:nvCxnSpPr>
            <p:spPr>
              <a:xfrm>
                <a:off x="5151421" y="2233092"/>
                <a:ext cx="2222872"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44" name="CasellaDiTesto 43">
              <a:extLst>
                <a:ext uri="{FF2B5EF4-FFF2-40B4-BE49-F238E27FC236}">
                  <a16:creationId xmlns:a16="http://schemas.microsoft.com/office/drawing/2014/main" id="{A97C2B98-FCBD-5570-B314-4BF74184034B}"/>
                </a:ext>
              </a:extLst>
            </p:cNvPr>
            <p:cNvSpPr txBox="1"/>
            <p:nvPr/>
          </p:nvSpPr>
          <p:spPr>
            <a:xfrm>
              <a:off x="2976516" y="2045257"/>
              <a:ext cx="309700" cy="369332"/>
            </a:xfrm>
            <a:prstGeom prst="rect">
              <a:avLst/>
            </a:prstGeom>
            <a:noFill/>
          </p:spPr>
          <p:txBody>
            <a:bodyPr wrap="none" rtlCol="0">
              <a:spAutoFit/>
            </a:bodyPr>
            <a:lstStyle/>
            <a:p>
              <a:r>
                <a:rPr lang="it-IT" b="1">
                  <a:solidFill>
                    <a:schemeClr val="tx2">
                      <a:lumMod val="40000"/>
                      <a:lumOff val="60000"/>
                    </a:schemeClr>
                  </a:solidFill>
                  <a:latin typeface="Aptos Display" panose="020B0004020202020204" pitchFamily="34" charset="0"/>
                </a:rPr>
                <a:t>3</a:t>
              </a:r>
              <a:endParaRPr lang="it-IT" sz="2000" b="1">
                <a:solidFill>
                  <a:schemeClr val="tx2">
                    <a:lumMod val="40000"/>
                    <a:lumOff val="60000"/>
                  </a:schemeClr>
                </a:solidFill>
                <a:latin typeface="Aptos Display" panose="020B0004020202020204" pitchFamily="34" charset="0"/>
              </a:endParaRPr>
            </a:p>
          </p:txBody>
        </p:sp>
      </p:grpSp>
      <p:sp>
        <p:nvSpPr>
          <p:cNvPr id="47" name="CasellaDiTesto 46">
            <a:extLst>
              <a:ext uri="{FF2B5EF4-FFF2-40B4-BE49-F238E27FC236}">
                <a16:creationId xmlns:a16="http://schemas.microsoft.com/office/drawing/2014/main" id="{9E805B9F-5A78-6B5B-0B42-1C64EF5A392A}"/>
              </a:ext>
            </a:extLst>
          </p:cNvPr>
          <p:cNvSpPr txBox="1"/>
          <p:nvPr/>
        </p:nvSpPr>
        <p:spPr>
          <a:xfrm>
            <a:off x="233082" y="6390759"/>
            <a:ext cx="4246715" cy="461665"/>
          </a:xfrm>
          <a:prstGeom prst="rect">
            <a:avLst/>
          </a:prstGeom>
          <a:noFill/>
        </p:spPr>
        <p:txBody>
          <a:bodyPr wrap="square">
            <a:spAutoFit/>
          </a:bodyPr>
          <a:lstStyle/>
          <a:p>
            <a:r>
              <a:rPr lang="it-IT" sz="1200">
                <a:solidFill>
                  <a:schemeClr val="bg1"/>
                </a:solidFill>
                <a:latin typeface="Aptos Display" panose="020B0004020202020204" pitchFamily="34" charset="0"/>
              </a:rPr>
              <a:t>Fonte: elaborazioni Centro Studi Unindustria su dati Regione Lazio	</a:t>
            </a:r>
          </a:p>
        </p:txBody>
      </p:sp>
      <p:grpSp>
        <p:nvGrpSpPr>
          <p:cNvPr id="69" name="Gruppo 68">
            <a:extLst>
              <a:ext uri="{FF2B5EF4-FFF2-40B4-BE49-F238E27FC236}">
                <a16:creationId xmlns:a16="http://schemas.microsoft.com/office/drawing/2014/main" id="{EEB2BBEA-3D31-3121-878D-057E8B7A0E55}"/>
              </a:ext>
            </a:extLst>
          </p:cNvPr>
          <p:cNvGrpSpPr/>
          <p:nvPr/>
        </p:nvGrpSpPr>
        <p:grpSpPr>
          <a:xfrm>
            <a:off x="7311236" y="1926719"/>
            <a:ext cx="3988958" cy="1204095"/>
            <a:chOff x="7459703" y="1792247"/>
            <a:chExt cx="3988958" cy="1204095"/>
          </a:xfrm>
        </p:grpSpPr>
        <p:grpSp>
          <p:nvGrpSpPr>
            <p:cNvPr id="54" name="Gruppo 53">
              <a:extLst>
                <a:ext uri="{FF2B5EF4-FFF2-40B4-BE49-F238E27FC236}">
                  <a16:creationId xmlns:a16="http://schemas.microsoft.com/office/drawing/2014/main" id="{C2BF6053-99E0-1617-3B06-4FCDF3444528}"/>
                </a:ext>
              </a:extLst>
            </p:cNvPr>
            <p:cNvGrpSpPr/>
            <p:nvPr/>
          </p:nvGrpSpPr>
          <p:grpSpPr>
            <a:xfrm>
              <a:off x="8686327" y="1792247"/>
              <a:ext cx="1714289" cy="707886"/>
              <a:chOff x="9413851" y="1290908"/>
              <a:chExt cx="1714289" cy="707886"/>
            </a:xfrm>
          </p:grpSpPr>
          <p:sp>
            <p:nvSpPr>
              <p:cNvPr id="51" name="CasellaDiTesto 50">
                <a:extLst>
                  <a:ext uri="{FF2B5EF4-FFF2-40B4-BE49-F238E27FC236}">
                    <a16:creationId xmlns:a16="http://schemas.microsoft.com/office/drawing/2014/main" id="{D938E7DE-8013-7A5D-4DAC-E69FF5F4529B}"/>
                  </a:ext>
                </a:extLst>
              </p:cNvPr>
              <p:cNvSpPr txBox="1"/>
              <p:nvPr/>
            </p:nvSpPr>
            <p:spPr>
              <a:xfrm>
                <a:off x="9413851" y="1290908"/>
                <a:ext cx="1016625" cy="707886"/>
              </a:xfrm>
              <a:prstGeom prst="rect">
                <a:avLst/>
              </a:prstGeom>
              <a:noFill/>
              <a:ln>
                <a:noFill/>
              </a:ln>
            </p:spPr>
            <p:txBody>
              <a:bodyPr wrap="none" rtlCol="0">
                <a:spAutoFit/>
              </a:bodyPr>
              <a:lstStyle/>
              <a:p>
                <a:pPr algn="ctr"/>
                <a:r>
                  <a:rPr lang="it-IT" sz="4000" b="1">
                    <a:solidFill>
                      <a:srgbClr val="FFC000"/>
                    </a:solidFill>
                    <a:latin typeface="Aptos Display" panose="020B0004020202020204" pitchFamily="34" charset="0"/>
                  </a:rPr>
                  <a:t>445</a:t>
                </a:r>
              </a:p>
            </p:txBody>
          </p:sp>
          <p:sp>
            <p:nvSpPr>
              <p:cNvPr id="52" name="CasellaDiTesto 51">
                <a:extLst>
                  <a:ext uri="{FF2B5EF4-FFF2-40B4-BE49-F238E27FC236}">
                    <a16:creationId xmlns:a16="http://schemas.microsoft.com/office/drawing/2014/main" id="{40FC1C0F-BBE8-3F71-173B-BDEDCC2769FE}"/>
                  </a:ext>
                </a:extLst>
              </p:cNvPr>
              <p:cNvSpPr txBox="1"/>
              <p:nvPr/>
            </p:nvSpPr>
            <p:spPr>
              <a:xfrm>
                <a:off x="10181706" y="1537503"/>
                <a:ext cx="946434" cy="369332"/>
              </a:xfrm>
              <a:prstGeom prst="rect">
                <a:avLst/>
              </a:prstGeom>
              <a:noFill/>
              <a:ln>
                <a:noFill/>
              </a:ln>
            </p:spPr>
            <p:txBody>
              <a:bodyPr wrap="square">
                <a:spAutoFit/>
              </a:bodyPr>
              <a:lstStyle/>
              <a:p>
                <a:pPr algn="ctr"/>
                <a:r>
                  <a:rPr lang="it-IT" b="1">
                    <a:solidFill>
                      <a:srgbClr val="FFC000"/>
                    </a:solidFill>
                    <a:latin typeface="Aptos Display" panose="020B0004020202020204" pitchFamily="34" charset="0"/>
                  </a:rPr>
                  <a:t>Mln €</a:t>
                </a:r>
              </a:p>
            </p:txBody>
          </p:sp>
        </p:grpSp>
        <p:sp>
          <p:nvSpPr>
            <p:cNvPr id="53" name="CasellaDiTesto 52">
              <a:extLst>
                <a:ext uri="{FF2B5EF4-FFF2-40B4-BE49-F238E27FC236}">
                  <a16:creationId xmlns:a16="http://schemas.microsoft.com/office/drawing/2014/main" id="{FA230E63-C55A-88AC-B590-B2AE0A3056DD}"/>
                </a:ext>
              </a:extLst>
            </p:cNvPr>
            <p:cNvSpPr txBox="1"/>
            <p:nvPr/>
          </p:nvSpPr>
          <p:spPr>
            <a:xfrm>
              <a:off x="7459703" y="2411567"/>
              <a:ext cx="3988958" cy="584775"/>
            </a:xfrm>
            <a:prstGeom prst="rect">
              <a:avLst/>
            </a:prstGeom>
            <a:noFill/>
          </p:spPr>
          <p:txBody>
            <a:bodyPr wrap="square">
              <a:spAutoFit/>
            </a:bodyPr>
            <a:lstStyle/>
            <a:p>
              <a:pPr algn="ctr" fontAlgn="ctr">
                <a:buNone/>
              </a:pPr>
              <a:r>
                <a:rPr lang="it-IT" sz="1600">
                  <a:solidFill>
                    <a:schemeClr val="bg1"/>
                  </a:solidFill>
                  <a:latin typeface="Aptos Display" panose="020B0004020202020204" pitchFamily="34" charset="0"/>
                </a:rPr>
                <a:t>il </a:t>
              </a:r>
              <a:r>
                <a:rPr lang="it-IT" sz="1600" b="1">
                  <a:solidFill>
                    <a:srgbClr val="FFC000"/>
                  </a:solidFill>
                  <a:latin typeface="Aptos Display" panose="020B0004020202020204" pitchFamily="34" charset="0"/>
                </a:rPr>
                <a:t>valore</a:t>
              </a:r>
              <a:r>
                <a:rPr lang="it-IT" sz="1600">
                  <a:solidFill>
                    <a:srgbClr val="FFC000"/>
                  </a:solidFill>
                  <a:latin typeface="Aptos Display" panose="020B0004020202020204" pitchFamily="34" charset="0"/>
                </a:rPr>
                <a:t> </a:t>
              </a:r>
              <a:r>
                <a:rPr lang="it-IT" sz="1600">
                  <a:solidFill>
                    <a:schemeClr val="bg1"/>
                  </a:solidFill>
                  <a:latin typeface="Aptos Display" panose="020B0004020202020204" pitchFamily="34" charset="0"/>
                </a:rPr>
                <a:t>appaltato tramite gara pubblica per servizi di </a:t>
              </a:r>
              <a:r>
                <a:rPr lang="it-IT" sz="1600" i="0" u="none" strike="noStrike">
                  <a:solidFill>
                    <a:srgbClr val="FFFFFF"/>
                  </a:solidFill>
                  <a:effectLst/>
                  <a:latin typeface="Aptos Display" panose="020B0004020202020204" pitchFamily="34" charset="0"/>
                </a:rPr>
                <a:t>Facility Management nel 2025</a:t>
              </a:r>
              <a:endParaRPr lang="it-IT" sz="1600" i="0" u="none" strike="noStrike">
                <a:solidFill>
                  <a:srgbClr val="FFC000"/>
                </a:solidFill>
                <a:effectLst/>
                <a:latin typeface="Aptos Display" panose="020B0004020202020204" pitchFamily="34" charset="0"/>
              </a:endParaRPr>
            </a:p>
          </p:txBody>
        </p:sp>
      </p:grpSp>
      <p:grpSp>
        <p:nvGrpSpPr>
          <p:cNvPr id="68" name="Gruppo 67">
            <a:extLst>
              <a:ext uri="{FF2B5EF4-FFF2-40B4-BE49-F238E27FC236}">
                <a16:creationId xmlns:a16="http://schemas.microsoft.com/office/drawing/2014/main" id="{8EA4042B-87B2-A72A-1081-11F8C664E18C}"/>
              </a:ext>
            </a:extLst>
          </p:cNvPr>
          <p:cNvGrpSpPr/>
          <p:nvPr/>
        </p:nvGrpSpPr>
        <p:grpSpPr>
          <a:xfrm>
            <a:off x="6517341" y="3497765"/>
            <a:ext cx="5200233" cy="1444532"/>
            <a:chOff x="6517341" y="3264678"/>
            <a:chExt cx="5200233" cy="1444532"/>
          </a:xfrm>
        </p:grpSpPr>
        <p:sp>
          <p:nvSpPr>
            <p:cNvPr id="55" name="CasellaDiTesto 54">
              <a:extLst>
                <a:ext uri="{FF2B5EF4-FFF2-40B4-BE49-F238E27FC236}">
                  <a16:creationId xmlns:a16="http://schemas.microsoft.com/office/drawing/2014/main" id="{5ACA53B2-92FF-0A72-3E46-E7D9C7A67877}"/>
                </a:ext>
              </a:extLst>
            </p:cNvPr>
            <p:cNvSpPr txBox="1"/>
            <p:nvPr/>
          </p:nvSpPr>
          <p:spPr>
            <a:xfrm>
              <a:off x="7020242" y="3264678"/>
              <a:ext cx="2034108" cy="338554"/>
            </a:xfrm>
            <a:prstGeom prst="rect">
              <a:avLst/>
            </a:prstGeom>
            <a:noFill/>
          </p:spPr>
          <p:txBody>
            <a:bodyPr wrap="square">
              <a:spAutoFit/>
            </a:bodyPr>
            <a:lstStyle>
              <a:defPPr>
                <a:defRPr lang="it-IT"/>
              </a:defPPr>
              <a:lvl1pPr algn="ctr" fontAlgn="ctr">
                <a:buNone/>
                <a:defRPr sz="1400" b="1" i="0" u="none" strike="noStrike">
                  <a:solidFill>
                    <a:srgbClr val="C0D8ED"/>
                  </a:solidFill>
                  <a:effectLst/>
                  <a:latin typeface="Aptos Display" panose="020B0004020202020204" pitchFamily="34" charset="0"/>
                </a:defRPr>
              </a:lvl1pPr>
            </a:lstStyle>
            <a:p>
              <a:r>
                <a:rPr lang="it-IT" sz="1600">
                  <a:solidFill>
                    <a:schemeClr val="bg1"/>
                  </a:solidFill>
                </a:rPr>
                <a:t>GIUNTA REGIONALE</a:t>
              </a:r>
            </a:p>
          </p:txBody>
        </p:sp>
        <p:grpSp>
          <p:nvGrpSpPr>
            <p:cNvPr id="56" name="Gruppo 55">
              <a:extLst>
                <a:ext uri="{FF2B5EF4-FFF2-40B4-BE49-F238E27FC236}">
                  <a16:creationId xmlns:a16="http://schemas.microsoft.com/office/drawing/2014/main" id="{237731A4-6CBC-063B-5A1D-D6714F451357}"/>
                </a:ext>
              </a:extLst>
            </p:cNvPr>
            <p:cNvGrpSpPr/>
            <p:nvPr/>
          </p:nvGrpSpPr>
          <p:grpSpPr>
            <a:xfrm>
              <a:off x="9054351" y="3272465"/>
              <a:ext cx="2663223" cy="338554"/>
              <a:chOff x="3726164" y="2030990"/>
              <a:chExt cx="1904587" cy="338554"/>
            </a:xfrm>
          </p:grpSpPr>
          <p:sp>
            <p:nvSpPr>
              <p:cNvPr id="57" name="Rettangolo 56">
                <a:extLst>
                  <a:ext uri="{FF2B5EF4-FFF2-40B4-BE49-F238E27FC236}">
                    <a16:creationId xmlns:a16="http://schemas.microsoft.com/office/drawing/2014/main" id="{1E776EC3-3318-B843-7385-6D65DF2CAACE}"/>
                  </a:ext>
                </a:extLst>
              </p:cNvPr>
              <p:cNvSpPr/>
              <p:nvPr/>
            </p:nvSpPr>
            <p:spPr>
              <a:xfrm>
                <a:off x="3726164" y="2048480"/>
                <a:ext cx="1875171" cy="288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CasellaDiTesto 57">
                <a:extLst>
                  <a:ext uri="{FF2B5EF4-FFF2-40B4-BE49-F238E27FC236}">
                    <a16:creationId xmlns:a16="http://schemas.microsoft.com/office/drawing/2014/main" id="{825B7398-D768-FB4A-95DA-CECC39249F7F}"/>
                  </a:ext>
                </a:extLst>
              </p:cNvPr>
              <p:cNvSpPr txBox="1"/>
              <p:nvPr/>
            </p:nvSpPr>
            <p:spPr>
              <a:xfrm>
                <a:off x="5232982" y="2030990"/>
                <a:ext cx="397769" cy="338554"/>
              </a:xfrm>
              <a:prstGeom prst="rect">
                <a:avLst/>
              </a:prstGeom>
              <a:noFill/>
            </p:spPr>
            <p:txBody>
              <a:bodyPr wrap="square" rtlCol="0">
                <a:spAutoFit/>
              </a:bodyPr>
              <a:lstStyle/>
              <a:p>
                <a:pPr algn="ctr"/>
                <a:r>
                  <a:rPr lang="it-IT" sz="1600" b="1">
                    <a:solidFill>
                      <a:srgbClr val="002448"/>
                    </a:solidFill>
                    <a:latin typeface="Aptos Display" panose="020B0004020202020204" pitchFamily="34" charset="0"/>
                    <a:cs typeface="Poppins" panose="00000500000000000000" pitchFamily="2" charset="0"/>
                  </a:rPr>
                  <a:t>354</a:t>
                </a:r>
                <a:endParaRPr lang="it-IT" sz="2000" b="1">
                  <a:solidFill>
                    <a:srgbClr val="002448"/>
                  </a:solidFill>
                  <a:latin typeface="Aptos Display" panose="020B0004020202020204" pitchFamily="34" charset="0"/>
                  <a:cs typeface="Poppins" panose="00000500000000000000" pitchFamily="2" charset="0"/>
                </a:endParaRPr>
              </a:p>
            </p:txBody>
          </p:sp>
        </p:grpSp>
        <p:sp>
          <p:nvSpPr>
            <p:cNvPr id="59" name="CasellaDiTesto 58">
              <a:extLst>
                <a:ext uri="{FF2B5EF4-FFF2-40B4-BE49-F238E27FC236}">
                  <a16:creationId xmlns:a16="http://schemas.microsoft.com/office/drawing/2014/main" id="{99AA2202-6564-EC2B-E71E-CF28F0C5C17F}"/>
                </a:ext>
              </a:extLst>
            </p:cNvPr>
            <p:cNvSpPr txBox="1"/>
            <p:nvPr/>
          </p:nvSpPr>
          <p:spPr>
            <a:xfrm>
              <a:off x="6517341" y="3792390"/>
              <a:ext cx="2537009" cy="338554"/>
            </a:xfrm>
            <a:prstGeom prst="rect">
              <a:avLst/>
            </a:prstGeom>
            <a:noFill/>
          </p:spPr>
          <p:txBody>
            <a:bodyPr wrap="square">
              <a:spAutoFit/>
            </a:bodyPr>
            <a:lstStyle>
              <a:defPPr>
                <a:defRPr lang="it-IT"/>
              </a:defPPr>
              <a:lvl1pPr algn="ctr" fontAlgn="ctr">
                <a:buNone/>
                <a:defRPr sz="1400" b="1" i="0" u="none" strike="noStrike">
                  <a:solidFill>
                    <a:srgbClr val="C0D8ED"/>
                  </a:solidFill>
                  <a:effectLst/>
                  <a:latin typeface="Aptos Display" panose="020B0004020202020204" pitchFamily="34" charset="0"/>
                </a:defRPr>
              </a:lvl1pPr>
            </a:lstStyle>
            <a:p>
              <a:r>
                <a:rPr lang="it-IT" sz="1600">
                  <a:solidFill>
                    <a:schemeClr val="bg1"/>
                  </a:solidFill>
                </a:rPr>
                <a:t>A.T.E.R. – Comune di Roma</a:t>
              </a:r>
            </a:p>
          </p:txBody>
        </p:sp>
        <p:grpSp>
          <p:nvGrpSpPr>
            <p:cNvPr id="60" name="Gruppo 59">
              <a:extLst>
                <a:ext uri="{FF2B5EF4-FFF2-40B4-BE49-F238E27FC236}">
                  <a16:creationId xmlns:a16="http://schemas.microsoft.com/office/drawing/2014/main" id="{BAF4405F-0F93-A9F4-74AD-405E6DA617FB}"/>
                </a:ext>
              </a:extLst>
            </p:cNvPr>
            <p:cNvGrpSpPr/>
            <p:nvPr/>
          </p:nvGrpSpPr>
          <p:grpSpPr>
            <a:xfrm>
              <a:off x="9054351" y="3800177"/>
              <a:ext cx="648602" cy="338554"/>
              <a:chOff x="3726164" y="2030990"/>
              <a:chExt cx="1904590" cy="338554"/>
            </a:xfrm>
          </p:grpSpPr>
          <p:sp>
            <p:nvSpPr>
              <p:cNvPr id="61" name="Rettangolo 60">
                <a:extLst>
                  <a:ext uri="{FF2B5EF4-FFF2-40B4-BE49-F238E27FC236}">
                    <a16:creationId xmlns:a16="http://schemas.microsoft.com/office/drawing/2014/main" id="{E673F8EC-ED9A-1AE7-E4DE-12159B913098}"/>
                  </a:ext>
                </a:extLst>
              </p:cNvPr>
              <p:cNvSpPr/>
              <p:nvPr/>
            </p:nvSpPr>
            <p:spPr>
              <a:xfrm>
                <a:off x="3726164" y="2048480"/>
                <a:ext cx="1875171" cy="288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CasellaDiTesto 61">
                <a:extLst>
                  <a:ext uri="{FF2B5EF4-FFF2-40B4-BE49-F238E27FC236}">
                    <a16:creationId xmlns:a16="http://schemas.microsoft.com/office/drawing/2014/main" id="{517BA974-02B6-8DB8-1908-4CC339F9DFA6}"/>
                  </a:ext>
                </a:extLst>
              </p:cNvPr>
              <p:cNvSpPr txBox="1"/>
              <p:nvPr/>
            </p:nvSpPr>
            <p:spPr>
              <a:xfrm>
                <a:off x="4436933" y="2030990"/>
                <a:ext cx="1193821" cy="338554"/>
              </a:xfrm>
              <a:prstGeom prst="rect">
                <a:avLst/>
              </a:prstGeom>
              <a:noFill/>
            </p:spPr>
            <p:txBody>
              <a:bodyPr wrap="square" rtlCol="0">
                <a:spAutoFit/>
              </a:bodyPr>
              <a:lstStyle/>
              <a:p>
                <a:pPr algn="ctr"/>
                <a:r>
                  <a:rPr lang="it-IT" sz="1600" b="1">
                    <a:solidFill>
                      <a:srgbClr val="002448"/>
                    </a:solidFill>
                    <a:latin typeface="Aptos Display" panose="020B0004020202020204" pitchFamily="34" charset="0"/>
                    <a:cs typeface="Poppins" panose="00000500000000000000" pitchFamily="2" charset="0"/>
                  </a:rPr>
                  <a:t>35</a:t>
                </a:r>
                <a:endParaRPr lang="it-IT" sz="2000" b="1">
                  <a:solidFill>
                    <a:srgbClr val="002448"/>
                  </a:solidFill>
                  <a:latin typeface="Aptos Display" panose="020B0004020202020204" pitchFamily="34" charset="0"/>
                  <a:cs typeface="Poppins" panose="00000500000000000000" pitchFamily="2" charset="0"/>
                </a:endParaRPr>
              </a:p>
            </p:txBody>
          </p:sp>
        </p:grpSp>
        <p:sp>
          <p:nvSpPr>
            <p:cNvPr id="64" name="CasellaDiTesto 63">
              <a:extLst>
                <a:ext uri="{FF2B5EF4-FFF2-40B4-BE49-F238E27FC236}">
                  <a16:creationId xmlns:a16="http://schemas.microsoft.com/office/drawing/2014/main" id="{54659596-469A-1E69-F68D-5A6C18032793}"/>
                </a:ext>
              </a:extLst>
            </p:cNvPr>
            <p:cNvSpPr txBox="1"/>
            <p:nvPr/>
          </p:nvSpPr>
          <p:spPr>
            <a:xfrm>
              <a:off x="6586811" y="4362869"/>
              <a:ext cx="2467538" cy="338554"/>
            </a:xfrm>
            <a:prstGeom prst="rect">
              <a:avLst/>
            </a:prstGeom>
            <a:noFill/>
          </p:spPr>
          <p:txBody>
            <a:bodyPr wrap="square">
              <a:spAutoFit/>
            </a:bodyPr>
            <a:lstStyle>
              <a:defPPr>
                <a:defRPr lang="it-IT"/>
              </a:defPPr>
              <a:lvl1pPr algn="ctr" fontAlgn="ctr">
                <a:buNone/>
                <a:defRPr sz="1400" b="1" i="0" u="none" strike="noStrike">
                  <a:solidFill>
                    <a:srgbClr val="C0D8ED"/>
                  </a:solidFill>
                  <a:effectLst/>
                  <a:latin typeface="Aptos Display" panose="020B0004020202020204" pitchFamily="34" charset="0"/>
                </a:defRPr>
              </a:lvl1pPr>
            </a:lstStyle>
            <a:p>
              <a:r>
                <a:rPr lang="it-IT" sz="1600">
                  <a:solidFill>
                    <a:schemeClr val="bg1"/>
                  </a:solidFill>
                </a:rPr>
                <a:t>POLICLINICO UMBERTO I</a:t>
              </a:r>
            </a:p>
          </p:txBody>
        </p:sp>
        <p:grpSp>
          <p:nvGrpSpPr>
            <p:cNvPr id="65" name="Gruppo 64">
              <a:extLst>
                <a:ext uri="{FF2B5EF4-FFF2-40B4-BE49-F238E27FC236}">
                  <a16:creationId xmlns:a16="http://schemas.microsoft.com/office/drawing/2014/main" id="{63549C01-F8C2-5466-2637-3519270D3259}"/>
                </a:ext>
              </a:extLst>
            </p:cNvPr>
            <p:cNvGrpSpPr/>
            <p:nvPr/>
          </p:nvGrpSpPr>
          <p:grpSpPr>
            <a:xfrm>
              <a:off x="9006336" y="4370656"/>
              <a:ext cx="406552" cy="338554"/>
              <a:chOff x="3397044" y="2030990"/>
              <a:chExt cx="2786775" cy="338554"/>
            </a:xfrm>
          </p:grpSpPr>
          <p:sp>
            <p:nvSpPr>
              <p:cNvPr id="66" name="Rettangolo 65">
                <a:extLst>
                  <a:ext uri="{FF2B5EF4-FFF2-40B4-BE49-F238E27FC236}">
                    <a16:creationId xmlns:a16="http://schemas.microsoft.com/office/drawing/2014/main" id="{9FC1196F-EDBC-C285-2767-191AFCF8C4BD}"/>
                  </a:ext>
                </a:extLst>
              </p:cNvPr>
              <p:cNvSpPr/>
              <p:nvPr/>
            </p:nvSpPr>
            <p:spPr>
              <a:xfrm>
                <a:off x="3726164" y="2048480"/>
                <a:ext cx="2220909" cy="2880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7" name="CasellaDiTesto 66">
                <a:extLst>
                  <a:ext uri="{FF2B5EF4-FFF2-40B4-BE49-F238E27FC236}">
                    <a16:creationId xmlns:a16="http://schemas.microsoft.com/office/drawing/2014/main" id="{3D4A64CC-3BCB-3834-AE05-CA73684F2578}"/>
                  </a:ext>
                </a:extLst>
              </p:cNvPr>
              <p:cNvSpPr txBox="1"/>
              <p:nvPr/>
            </p:nvSpPr>
            <p:spPr>
              <a:xfrm>
                <a:off x="3397044" y="2030990"/>
                <a:ext cx="2786775" cy="338554"/>
              </a:xfrm>
              <a:prstGeom prst="rect">
                <a:avLst/>
              </a:prstGeom>
              <a:noFill/>
            </p:spPr>
            <p:txBody>
              <a:bodyPr wrap="square" rtlCol="0">
                <a:spAutoFit/>
              </a:bodyPr>
              <a:lstStyle/>
              <a:p>
                <a:pPr algn="ctr"/>
                <a:r>
                  <a:rPr lang="it-IT" sz="1600" b="1">
                    <a:solidFill>
                      <a:srgbClr val="002448"/>
                    </a:solidFill>
                    <a:latin typeface="Aptos Display" panose="020B0004020202020204" pitchFamily="34" charset="0"/>
                    <a:cs typeface="Poppins" panose="00000500000000000000" pitchFamily="2" charset="0"/>
                  </a:rPr>
                  <a:t>17</a:t>
                </a:r>
                <a:endParaRPr lang="it-IT" sz="2000" b="1">
                  <a:solidFill>
                    <a:srgbClr val="002448"/>
                  </a:solidFill>
                  <a:latin typeface="Aptos Display" panose="020B0004020202020204" pitchFamily="34" charset="0"/>
                  <a:cs typeface="Poppins" panose="00000500000000000000" pitchFamily="2" charset="0"/>
                </a:endParaRPr>
              </a:p>
            </p:txBody>
          </p:sp>
        </p:grpSp>
      </p:grpSp>
      <p:sp>
        <p:nvSpPr>
          <p:cNvPr id="2" name="Segnaposto numero diapositiva 1">
            <a:extLst>
              <a:ext uri="{FF2B5EF4-FFF2-40B4-BE49-F238E27FC236}">
                <a16:creationId xmlns:a16="http://schemas.microsoft.com/office/drawing/2014/main" id="{9B790614-D630-27E6-C5FF-68464525BAFB}"/>
              </a:ext>
            </a:extLst>
          </p:cNvPr>
          <p:cNvSpPr>
            <a:spLocks noGrp="1"/>
          </p:cNvSpPr>
          <p:nvPr>
            <p:ph type="sldNum" sz="quarter" idx="36"/>
          </p:nvPr>
        </p:nvSpPr>
        <p:spPr>
          <a:xfrm>
            <a:off x="11366500" y="6462338"/>
            <a:ext cx="728565"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bg1"/>
                </a:solidFill>
                <a:latin typeface="Futura 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605B02C-3878-496C-97B0-628E8D0D0C06}" type="slidenum">
              <a:rPr lang="it-IT" smtClean="0">
                <a:latin typeface="Aptos" panose="020B0004020202020204" pitchFamily="34" charset="0"/>
              </a:rPr>
              <a:pPr/>
              <a:t>8</a:t>
            </a:fld>
            <a:r>
              <a:rPr lang="it-IT">
                <a:latin typeface="Aptos" panose="020B0004020202020204" pitchFamily="34" charset="0"/>
              </a:rPr>
              <a:t> di 52</a:t>
            </a:r>
          </a:p>
        </p:txBody>
      </p:sp>
    </p:spTree>
    <p:extLst>
      <p:ext uri="{BB962C8B-B14F-4D97-AF65-F5344CB8AC3E}">
        <p14:creationId xmlns:p14="http://schemas.microsoft.com/office/powerpoint/2010/main" val="2000997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7F2EF1C-7FE6-2F05-76B0-D054E710DEFD}"/>
              </a:ext>
            </a:extLst>
          </p:cNvPr>
          <p:cNvSpPr>
            <a:spLocks noGrp="1"/>
          </p:cNvSpPr>
          <p:nvPr>
            <p:ph type="sldNum" sz="quarter" idx="4294967295"/>
          </p:nvPr>
        </p:nvSpPr>
        <p:spPr>
          <a:xfrm>
            <a:off x="11679238" y="6462713"/>
            <a:ext cx="512762" cy="365125"/>
          </a:xfrm>
          <a:prstGeom prst="rect">
            <a:avLst/>
          </a:prstGeom>
        </p:spPr>
        <p:txBody>
          <a:bodyPr/>
          <a:lstStyle/>
          <a:p>
            <a:fld id="{D605B02C-3878-496C-97B0-628E8D0D0C06}" type="slidenum">
              <a:rPr lang="it-IT" smtClean="0">
                <a:latin typeface="Aptos" panose="020B0004020202020204" pitchFamily="34" charset="0"/>
              </a:rPr>
              <a:pPr/>
              <a:t>9</a:t>
            </a:fld>
            <a:r>
              <a:rPr lang="it-IT">
                <a:latin typeface="Aptos" panose="020B0004020202020204" pitchFamily="34" charset="0"/>
              </a:rPr>
              <a:t>|3</a:t>
            </a:r>
            <a:endParaRPr lang="it-IT" dirty="0">
              <a:latin typeface="Aptos" panose="020B0004020202020204" pitchFamily="34" charset="0"/>
            </a:endParaRPr>
          </a:p>
        </p:txBody>
      </p:sp>
    </p:spTree>
    <p:extLst>
      <p:ext uri="{BB962C8B-B14F-4D97-AF65-F5344CB8AC3E}">
        <p14:creationId xmlns:p14="http://schemas.microsoft.com/office/powerpoint/2010/main" val="535646210"/>
      </p:ext>
    </p:extLst>
  </p:cSld>
  <p:clrMapOvr>
    <a:masterClrMapping/>
  </p:clrMapOvr>
</p:sld>
</file>

<file path=ppt/theme/theme1.xml><?xml version="1.0" encoding="utf-8"?>
<a:theme xmlns:a="http://schemas.openxmlformats.org/drawingml/2006/main" name="1_Tema di Office">
  <a:themeElements>
    <a:clrScheme name="Blu cal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3166</TotalTime>
  <Words>2330</Words>
  <Application>Microsoft Office PowerPoint</Application>
  <PresentationFormat>Widescreen</PresentationFormat>
  <Paragraphs>628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Adriano Guzzi</dc:creator>
  <cp:lastModifiedBy>Silvia Conte</cp:lastModifiedBy>
  <cp:revision>30</cp:revision>
  <cp:lastPrinted>2025-05-15T15:35:17Z</cp:lastPrinted>
  <dcterms:created xsi:type="dcterms:W3CDTF">2024-01-09T08:22:46Z</dcterms:created>
  <dcterms:modified xsi:type="dcterms:W3CDTF">2026-07-22T08:27:59Z</dcterms:modified>
</cp:coreProperties>
</file>