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EB Garamond" panose="00000500000000000000" pitchFamily="2" charset="0"/>
      <p:regular r:id="rId13"/>
      <p:bold r:id="rId14"/>
    </p:embeddedFont>
    <p:embeddedFont>
      <p:font typeface="EB Garamond Bold" panose="00000800000000000000" charset="0"/>
      <p:regular r:id="rId15"/>
    </p:embeddedFont>
    <p:embeddedFont>
      <p:font typeface="EB Garamond SemiBold" panose="00000700000000000000" pitchFamily="2" charset="0"/>
      <p:regular r:id="rId16"/>
      <p:bold r:id="rId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80" d="100"/>
          <a:sy n="80" d="100"/>
        </p:scale>
        <p:origin x="112" y="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GLIETTA FEDERICA" userId="24a1e803-2648-472b-b8c6-b432a272188b" providerId="ADAL" clId="{66D9570E-9264-432C-BDCA-3D737BA21E36}"/>
    <pc:docChg chg="custSel modSld">
      <pc:chgData name="GUGLIETTA FEDERICA" userId="24a1e803-2648-472b-b8c6-b432a272188b" providerId="ADAL" clId="{66D9570E-9264-432C-BDCA-3D737BA21E36}" dt="2026-10-13T08:56:07.450" v="438" actId="20577"/>
      <pc:docMkLst>
        <pc:docMk/>
      </pc:docMkLst>
      <pc:sldChg chg="modSp mod">
        <pc:chgData name="GUGLIETTA FEDERICA" userId="24a1e803-2648-472b-b8c6-b432a272188b" providerId="ADAL" clId="{66D9570E-9264-432C-BDCA-3D737BA21E36}" dt="2026-10-13T08:34:41.866" v="1" actId="115"/>
        <pc:sldMkLst>
          <pc:docMk/>
          <pc:sldMk cId="0" sldId="259"/>
        </pc:sldMkLst>
        <pc:spChg chg="mod">
          <ac:chgData name="GUGLIETTA FEDERICA" userId="24a1e803-2648-472b-b8c6-b432a272188b" providerId="ADAL" clId="{66D9570E-9264-432C-BDCA-3D737BA21E36}" dt="2026-10-13T08:34:41.866" v="1" actId="115"/>
          <ac:spMkLst>
            <pc:docMk/>
            <pc:sldMk cId="0" sldId="259"/>
            <ac:spMk id="13" creationId="{00000000-0000-0000-0000-000000000000}"/>
          </ac:spMkLst>
        </pc:spChg>
      </pc:sldChg>
      <pc:sldChg chg="modSp mod">
        <pc:chgData name="GUGLIETTA FEDERICA" userId="24a1e803-2648-472b-b8c6-b432a272188b" providerId="ADAL" clId="{66D9570E-9264-432C-BDCA-3D737BA21E36}" dt="2026-10-13T08:46:10.116" v="291" actId="6549"/>
        <pc:sldMkLst>
          <pc:docMk/>
          <pc:sldMk cId="0" sldId="260"/>
        </pc:sldMkLst>
        <pc:spChg chg="mod">
          <ac:chgData name="GUGLIETTA FEDERICA" userId="24a1e803-2648-472b-b8c6-b432a272188b" providerId="ADAL" clId="{66D9570E-9264-432C-BDCA-3D737BA21E36}" dt="2026-10-13T08:36:12.839" v="70" actId="20577"/>
          <ac:spMkLst>
            <pc:docMk/>
            <pc:sldMk cId="0" sldId="260"/>
            <ac:spMk id="6" creationId="{00000000-0000-0000-0000-000000000000}"/>
          </ac:spMkLst>
        </pc:spChg>
        <pc:spChg chg="mod">
          <ac:chgData name="GUGLIETTA FEDERICA" userId="24a1e803-2648-472b-b8c6-b432a272188b" providerId="ADAL" clId="{66D9570E-9264-432C-BDCA-3D737BA21E36}" dt="2026-10-13T08:40:17.163" v="290" actId="20577"/>
          <ac:spMkLst>
            <pc:docMk/>
            <pc:sldMk cId="0" sldId="260"/>
            <ac:spMk id="7" creationId="{00000000-0000-0000-0000-000000000000}"/>
          </ac:spMkLst>
        </pc:spChg>
        <pc:spChg chg="mod">
          <ac:chgData name="GUGLIETTA FEDERICA" userId="24a1e803-2648-472b-b8c6-b432a272188b" providerId="ADAL" clId="{66D9570E-9264-432C-BDCA-3D737BA21E36}" dt="2026-10-13T08:46:10.116" v="291" actId="6549"/>
          <ac:spMkLst>
            <pc:docMk/>
            <pc:sldMk cId="0" sldId="260"/>
            <ac:spMk id="12" creationId="{00000000-0000-0000-0000-000000000000}"/>
          </ac:spMkLst>
        </pc:spChg>
      </pc:sldChg>
      <pc:sldChg chg="modSp mod">
        <pc:chgData name="GUGLIETTA FEDERICA" userId="24a1e803-2648-472b-b8c6-b432a272188b" providerId="ADAL" clId="{66D9570E-9264-432C-BDCA-3D737BA21E36}" dt="2026-10-13T08:48:33.066" v="343" actId="20577"/>
        <pc:sldMkLst>
          <pc:docMk/>
          <pc:sldMk cId="0" sldId="261"/>
        </pc:sldMkLst>
        <pc:spChg chg="mod">
          <ac:chgData name="GUGLIETTA FEDERICA" userId="24a1e803-2648-472b-b8c6-b432a272188b" providerId="ADAL" clId="{66D9570E-9264-432C-BDCA-3D737BA21E36}" dt="2026-10-13T08:48:33.066" v="343" actId="20577"/>
          <ac:spMkLst>
            <pc:docMk/>
            <pc:sldMk cId="0" sldId="261"/>
            <ac:spMk id="3" creationId="{00000000-0000-0000-0000-000000000000}"/>
          </ac:spMkLst>
        </pc:spChg>
      </pc:sldChg>
      <pc:sldChg chg="modSp mod">
        <pc:chgData name="GUGLIETTA FEDERICA" userId="24a1e803-2648-472b-b8c6-b432a272188b" providerId="ADAL" clId="{66D9570E-9264-432C-BDCA-3D737BA21E36}" dt="2026-10-13T08:52:30.031" v="395" actId="20577"/>
        <pc:sldMkLst>
          <pc:docMk/>
          <pc:sldMk cId="0" sldId="262"/>
        </pc:sldMkLst>
        <pc:spChg chg="mod">
          <ac:chgData name="GUGLIETTA FEDERICA" userId="24a1e803-2648-472b-b8c6-b432a272188b" providerId="ADAL" clId="{66D9570E-9264-432C-BDCA-3D737BA21E36}" dt="2026-10-13T08:52:30.031" v="395" actId="20577"/>
          <ac:spMkLst>
            <pc:docMk/>
            <pc:sldMk cId="0" sldId="262"/>
            <ac:spMk id="3" creationId="{00000000-0000-0000-0000-000000000000}"/>
          </ac:spMkLst>
        </pc:spChg>
      </pc:sldChg>
      <pc:sldChg chg="modSp mod">
        <pc:chgData name="GUGLIETTA FEDERICA" userId="24a1e803-2648-472b-b8c6-b432a272188b" providerId="ADAL" clId="{66D9570E-9264-432C-BDCA-3D737BA21E36}" dt="2026-10-13T08:56:07.450" v="438" actId="20577"/>
        <pc:sldMkLst>
          <pc:docMk/>
          <pc:sldMk cId="0" sldId="263"/>
        </pc:sldMkLst>
        <pc:spChg chg="mod">
          <ac:chgData name="GUGLIETTA FEDERICA" userId="24a1e803-2648-472b-b8c6-b432a272188b" providerId="ADAL" clId="{66D9570E-9264-432C-BDCA-3D737BA21E36}" dt="2026-10-13T08:56:07.450" v="438" actId="20577"/>
          <ac:spMkLst>
            <pc:docMk/>
            <pc:sldMk cId="0" sldId="263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0304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76251"/>
          </a:xfrm>
          <a:prstGeom prst="rect">
            <a:avLst/>
          </a:prstGeom>
          <a:solidFill>
            <a:srgbClr val="0D3B9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101597" y="507802"/>
            <a:ext cx="11378915" cy="260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25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14/10/2026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0" y="1276251"/>
            <a:ext cx="12191695" cy="323998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0" y="4516239"/>
            <a:ext cx="12191695" cy="2341761"/>
          </a:xfrm>
          <a:prstGeom prst="rect">
            <a:avLst/>
          </a:prstGeom>
          <a:solidFill>
            <a:srgbClr val="0D3B9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711182" y="4728435"/>
            <a:ext cx="10769331" cy="792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RAPPRESENTANZA DOGANALE, CONTROLLI, ISPEZIONI E CONTENZIOSO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711182" y="5740400"/>
            <a:ext cx="10769331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DAL CONTROLLO AL CONTRADDITTORIO: LA COMPLIANCE DOGANALE COME STRUMENTO DI PREVENZIONE DEL CONTENZIOSO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1142971" y="482600"/>
            <a:ext cx="25399" cy="558800"/>
          </a:xfrm>
          <a:prstGeom prst="roundRect">
            <a:avLst>
              <a:gd name="adj" fmla="val 50001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2828" y="2349500"/>
            <a:ext cx="6426039" cy="2057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29281" cy="685800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129281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195955" y="609600"/>
            <a:ext cx="7995740" cy="260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50" kern="100" spc="82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IL CASO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195955" y="981935"/>
            <a:ext cx="7386155" cy="396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Il caso: dal controllo alla regolarizzazione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4195955" y="1597720"/>
            <a:ext cx="7995740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60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Il caso riguardava l'importazione dalla Cina di bottiglie termiche in acciaio inox.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4195955" y="2131120"/>
            <a:ext cx="3616830" cy="201543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4348351" y="2292500"/>
            <a:ext cx="3312037" cy="365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dirty="0">
                <a:solidFill>
                  <a:srgbClr val="80808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L'operatore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4348351" y="2774950"/>
            <a:ext cx="331203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60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L'operatore aveva dichiarato la merce alla voce doganale 7323 93 00 90 (oggetti per uso domestico di acciaio inossidabile).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965181" y="2131120"/>
            <a:ext cx="3616929" cy="201543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1" name="Text 8"/>
          <p:cNvSpPr/>
          <p:nvPr/>
        </p:nvSpPr>
        <p:spPr>
          <a:xfrm>
            <a:off x="8117577" y="2292500"/>
            <a:ext cx="3312137" cy="365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dirty="0">
                <a:solidFill>
                  <a:srgbClr val="80808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L'Ufficio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8117577" y="2774950"/>
            <a:ext cx="3312137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60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L'Ufficio ha ritenuto invece che le caratteristiche del prodotto fossero riconducibili alla voce 9617 00 00 (bottiglie isolate mediante sottovuoto).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4195955" y="4375150"/>
            <a:ext cx="7386155" cy="1447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595959"/>
                </a:solidFill>
                <a:latin typeface="EB Garamond Bold" pitchFamily="34" charset="0"/>
                <a:ea typeface="EB Garamond Bold" pitchFamily="34" charset="-122"/>
                <a:cs typeface="EB Garamond Bold" pitchFamily="34" charset="-120"/>
              </a:rPr>
              <a:t>L'effetto</a:t>
            </a:r>
            <a:endParaRPr lang="en-US" sz="1600" dirty="0"/>
          </a:p>
          <a:p>
            <a:pPr marL="0" indent="0" algn="l">
              <a:lnSpc>
                <a:spcPct val="125000"/>
              </a:lnSpc>
              <a:spcAft>
                <a:spcPts val="1750"/>
              </a:spcAft>
              <a:buNone/>
            </a:pPr>
            <a:r>
              <a:rPr lang="en-US" sz="160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La riclassificazione determinava il recupero di maggiori diritti doganali.</a:t>
            </a:r>
            <a:endParaRPr lang="en-US" sz="16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595959"/>
                </a:solidFill>
                <a:latin typeface="EB Garamond Bold" pitchFamily="34" charset="0"/>
                <a:ea typeface="EB Garamond Bold" pitchFamily="34" charset="-122"/>
                <a:cs typeface="EB Garamond Bold" pitchFamily="34" charset="-120"/>
              </a:rPr>
              <a:t>Nodo centrale:</a:t>
            </a:r>
            <a:r>
              <a:rPr lang="en-US" sz="160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accertare le caratteristiche oggettive della merce per individuare la corretta classificazione tariffaria.</a:t>
            </a:r>
            <a:endParaRPr lang="en-US" sz="160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28600"/>
            <a:ext cx="888978" cy="1295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73323" y="228600"/>
            <a:ext cx="9118372" cy="260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50" kern="100" spc="82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IL CONTRADDITTORIO</a:t>
            </a:r>
            <a:endParaRPr lang="en-US" sz="1350" dirty="0"/>
          </a:p>
        </p:txBody>
      </p:sp>
      <p:sp>
        <p:nvSpPr>
          <p:cNvPr id="3" name="Text 1"/>
          <p:cNvSpPr/>
          <p:nvPr/>
        </p:nvSpPr>
        <p:spPr>
          <a:xfrm>
            <a:off x="3073323" y="600935"/>
            <a:ext cx="8889778" cy="396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Il contraddittorio non indebolisce il controllo: lo rende più solido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09585" y="1905099"/>
            <a:ext cx="5714857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750"/>
              </a:spcAft>
              <a:buNone/>
            </a:pPr>
            <a:r>
              <a:rPr lang="en-US" sz="1600" dirty="0">
                <a:solidFill>
                  <a:srgbClr val="666666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L'operatore ha esercitato il proprio diritto al contraddittorio, formulando osservazioni sulla ricostruzione prospettata dall'Ufficio.</a:t>
            </a:r>
            <a:endParaRPr lang="en-US" sz="1600" dirty="0"/>
          </a:p>
          <a:p>
            <a:pPr marL="0" indent="0" algn="l">
              <a:lnSpc>
                <a:spcPct val="125000"/>
              </a:lnSpc>
              <a:spcAft>
                <a:spcPts val="1750"/>
              </a:spcAft>
              <a:buNone/>
            </a:pPr>
            <a:r>
              <a:rPr lang="en-US" sz="1600" dirty="0">
                <a:solidFill>
                  <a:srgbClr val="666666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È stato effettuato il campionamento della merce e i campioni sono stati inviati al Laboratorio Chimico di Venezia-Marghera per le necessarie analisi tecniche.</a:t>
            </a:r>
            <a:endParaRPr lang="en-US" sz="16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600" dirty="0">
                <a:solidFill>
                  <a:srgbClr val="666666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Le analisi di laboratorio hanno confermato la presenza del sistema di isolamento sottovuoto e, quindi, la riconducibilità della merce alla voce tariffaria individuata dall'Ufficio.</a:t>
            </a:r>
            <a:endParaRPr lang="en-US" sz="16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85" y="5029299"/>
            <a:ext cx="2151406" cy="1219101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238819" y="1295499"/>
            <a:ext cx="4952876" cy="990501"/>
          </a:xfrm>
          <a:prstGeom prst="rect">
            <a:avLst/>
          </a:prstGeom>
          <a:solidFill>
            <a:srgbClr val="00339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/>
          <p:nvPr/>
        </p:nvSpPr>
        <p:spPr>
          <a:xfrm>
            <a:off x="7391215" y="1468140"/>
            <a:ext cx="818137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EB Garamond SemiBold" pitchFamily="34" charset="0"/>
                <a:ea typeface="EB Garamond SemiBold" pitchFamily="34" charset="-122"/>
                <a:cs typeface="EB Garamond SemiBold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762284" y="1458377"/>
            <a:ext cx="4277015" cy="243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un controllo;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7238819" y="2438400"/>
            <a:ext cx="4952876" cy="990600"/>
          </a:xfrm>
          <a:prstGeom prst="rect">
            <a:avLst/>
          </a:prstGeom>
          <a:solidFill>
            <a:srgbClr val="00339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0" name="Text 7"/>
          <p:cNvSpPr/>
          <p:nvPr/>
        </p:nvSpPr>
        <p:spPr>
          <a:xfrm>
            <a:off x="7391215" y="2611041"/>
            <a:ext cx="818137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EB Garamond SemiBold" pitchFamily="34" charset="0"/>
                <a:ea typeface="EB Garamond SemiBold" pitchFamily="34" charset="-122"/>
                <a:cs typeface="EB Garamond SemiBold" pitchFamily="34" charset="-120"/>
              </a:rPr>
              <a:t>02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762284" y="2601278"/>
            <a:ext cx="4277015" cy="243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un contraddittorio;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7238819" y="3581400"/>
            <a:ext cx="4952876" cy="990600"/>
          </a:xfrm>
          <a:prstGeom prst="rect">
            <a:avLst/>
          </a:prstGeom>
          <a:solidFill>
            <a:srgbClr val="00339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3" name="Text 10"/>
          <p:cNvSpPr/>
          <p:nvPr/>
        </p:nvSpPr>
        <p:spPr>
          <a:xfrm>
            <a:off x="7391215" y="3754041"/>
            <a:ext cx="818137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EB Garamond SemiBold" pitchFamily="34" charset="0"/>
                <a:ea typeface="EB Garamond SemiBold" pitchFamily="34" charset="-122"/>
                <a:cs typeface="EB Garamond SemiBold" pitchFamily="34" charset="-120"/>
              </a:rPr>
              <a:t>03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7762284" y="3744278"/>
            <a:ext cx="4277015" cy="243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un approfondimento tecnico;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7238819" y="4724400"/>
            <a:ext cx="4952876" cy="990600"/>
          </a:xfrm>
          <a:prstGeom prst="rect">
            <a:avLst/>
          </a:prstGeom>
          <a:solidFill>
            <a:srgbClr val="00339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6" name="Text 13"/>
          <p:cNvSpPr/>
          <p:nvPr/>
        </p:nvSpPr>
        <p:spPr>
          <a:xfrm>
            <a:off x="7391215" y="4897041"/>
            <a:ext cx="818137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EB Garamond SemiBold" pitchFamily="34" charset="0"/>
                <a:ea typeface="EB Garamond SemiBold" pitchFamily="34" charset="-122"/>
                <a:cs typeface="EB Garamond SemiBold" pitchFamily="34" charset="-120"/>
              </a:rPr>
              <a:t>04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7762284" y="4887278"/>
            <a:ext cx="4277015" cy="243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una conferma della pretesa;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7238819" y="5867400"/>
            <a:ext cx="4952876" cy="990600"/>
          </a:xfrm>
          <a:prstGeom prst="rect">
            <a:avLst/>
          </a:prstGeom>
          <a:solidFill>
            <a:srgbClr val="00339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9" name="Text 16"/>
          <p:cNvSpPr/>
          <p:nvPr/>
        </p:nvSpPr>
        <p:spPr>
          <a:xfrm>
            <a:off x="7391215" y="6040041"/>
            <a:ext cx="818137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EB Garamond SemiBold" pitchFamily="34" charset="0"/>
                <a:ea typeface="EB Garamond SemiBold" pitchFamily="34" charset="-122"/>
                <a:cs typeface="EB Garamond SemiBold" pitchFamily="34" charset="-120"/>
              </a:rPr>
              <a:t>05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7762284" y="6030277"/>
            <a:ext cx="4277015" cy="243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e una regolarizzazione spontanea.</a:t>
            </a:r>
            <a:endParaRPr lang="en-US" sz="1600" dirty="0"/>
          </a:p>
        </p:txBody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28600"/>
            <a:ext cx="888978" cy="1295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844729" cy="3429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2844729" y="0"/>
            <a:ext cx="9346966" cy="3429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3073323" y="1106091"/>
            <a:ext cx="9118372" cy="260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50" kern="100" spc="82" dirty="0">
                <a:solidFill>
                  <a:srgbClr val="00000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PRIMA DELLA DICHIARAZIONE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3073323" y="1478426"/>
            <a:ext cx="8889778" cy="396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La compliance comincia prima della dichiarazione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3073323" y="2094210"/>
            <a:ext cx="9118372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La classificazione tariffaria non nasce nel momento in cui viene trasmessa la dichiarazione doganale.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3429000"/>
            <a:ext cx="12191695" cy="3429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" name="Shape 6"/>
          <p:cNvSpPr/>
          <p:nvPr/>
        </p:nvSpPr>
        <p:spPr>
          <a:xfrm>
            <a:off x="152396" y="3581400"/>
            <a:ext cx="5790956" cy="1729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304792" y="3733800"/>
            <a:ext cx="5486164" cy="1424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25120" indent="-325120" algn="l">
              <a:lnSpc>
                <a:spcPct val="125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chi conosce realmente il prodotto?</a:t>
            </a:r>
            <a:endParaRPr lang="en-US" sz="1600" dirty="0"/>
          </a:p>
          <a:p>
            <a:pPr marL="325120" indent="-325120" algn="l">
              <a:lnSpc>
                <a:spcPct val="125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chi ne conosce la composizione?</a:t>
            </a:r>
            <a:endParaRPr lang="en-US" sz="1600" dirty="0"/>
          </a:p>
          <a:p>
            <a:pPr marL="325120" indent="-325120" algn="l">
              <a:lnSpc>
                <a:spcPct val="125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chi conosce il processo produttivo?</a:t>
            </a:r>
            <a:endParaRPr lang="en-US" sz="1600" dirty="0"/>
          </a:p>
          <a:p>
            <a:pPr marL="325120" indent="-325120" algn="l">
              <a:lnSpc>
                <a:spcPct val="125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chi verifica la classificazione?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248144" y="3581400"/>
            <a:ext cx="5791055" cy="1729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6400541" y="3768030"/>
            <a:ext cx="5486263" cy="1356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25120" indent="-325120" algn="l">
              <a:lnSpc>
                <a:spcPct val="125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quali documenti tecnici sono disponibili?</a:t>
            </a:r>
            <a:endParaRPr lang="en-US" sz="1600" dirty="0"/>
          </a:p>
          <a:p>
            <a:pPr marL="325120" indent="-325120" algn="l">
              <a:lnSpc>
                <a:spcPct val="125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come vengono trasmesse queste informazioni al rappresentante?</a:t>
            </a:r>
            <a:endParaRPr lang="en-US" sz="1600" dirty="0"/>
          </a:p>
          <a:p>
            <a:pPr marL="325120" indent="-325120" algn="l">
              <a:lnSpc>
                <a:spcPct val="125000"/>
              </a:lnSpc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quali controlli interni vengono effettuati prima della dichiarazione?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152396" y="5539680"/>
            <a:ext cx="11886803" cy="60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304792" y="5692080"/>
            <a:ext cx="11734407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600" b="1" u="sng" dirty="0">
                <a:solidFill>
                  <a:srgbClr val="00000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Queste domande mostrano che la compliance doganale è, prima di tutto, un processo organizzativo.</a:t>
            </a:r>
            <a:endParaRPr lang="en-US" sz="1600" b="1" u="sng" dirty="0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228600"/>
            <a:ext cx="888978" cy="1295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90101" y="228816"/>
            <a:ext cx="9001594" cy="2276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50" kern="100" spc="75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COMPLIANCE DOGANALE · STRUMENTI PREVENTIVI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3190101" y="550052"/>
            <a:ext cx="8773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35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GLI STRUMENTI PREVENTIVI: AEO E SEMPLIFICAZIONI DOGANALI</a:t>
            </a:r>
            <a:endParaRPr lang="en-US" sz="2350" dirty="0"/>
          </a:p>
        </p:txBody>
      </p:sp>
      <p:sp>
        <p:nvSpPr>
          <p:cNvPr id="4" name="Text 2"/>
          <p:cNvSpPr/>
          <p:nvPr/>
        </p:nvSpPr>
        <p:spPr>
          <a:xfrm>
            <a:off x="3190101" y="1463962"/>
            <a:ext cx="8773000" cy="6681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Spostare la gestione del rischio prima del controllo significa rendere l'operazione più prevedibile.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0" y="2429570"/>
            <a:ext cx="6019649" cy="3620790"/>
          </a:xfrm>
          <a:prstGeom prst="rect">
            <a:avLst/>
          </a:prstGeom>
          <a:solidFill>
            <a:srgbClr val="F2F2F2"/>
          </a:solidFill>
          <a:ln w="19050">
            <a:solidFill>
              <a:srgbClr val="C0C8D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273043" y="2684551"/>
            <a:ext cx="5473563" cy="334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00" dirty="0">
                <a:solidFill>
                  <a:srgbClr val="80808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Status AEO – </a:t>
            </a:r>
            <a:r>
              <a:rPr lang="en-US" sz="2200" dirty="0" err="1">
                <a:solidFill>
                  <a:srgbClr val="80808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Operatore</a:t>
            </a:r>
            <a:r>
              <a:rPr lang="en-US" sz="2200" dirty="0">
                <a:solidFill>
                  <a:srgbClr val="80808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Economico </a:t>
            </a:r>
            <a:r>
              <a:rPr lang="en-US" sz="2200" dirty="0" err="1">
                <a:solidFill>
                  <a:srgbClr val="80808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Autorizzato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273043" y="3201988"/>
            <a:ext cx="5473563" cy="1522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20000"/>
          </a:bodyPr>
          <a:lstStyle/>
          <a:p>
            <a:pPr marL="0" indent="0" algn="l">
              <a:lnSpc>
                <a:spcPct val="120000"/>
              </a:lnSpc>
              <a:spcAft>
                <a:spcPts val="1500"/>
              </a:spcAft>
              <a:buNone/>
            </a:pPr>
            <a:r>
              <a:rPr lang="en-US" sz="145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Lo status AEO, </a:t>
            </a:r>
            <a:r>
              <a:rPr lang="en-US" sz="1450" dirty="0" err="1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attribuito</a:t>
            </a:r>
            <a:r>
              <a:rPr lang="en-US" sz="145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</a:t>
            </a:r>
            <a:r>
              <a:rPr lang="en-US" sz="1450" dirty="0" err="1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dall’Autorità</a:t>
            </a:r>
            <a:r>
              <a:rPr lang="en-US" sz="145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</a:t>
            </a:r>
            <a:r>
              <a:rPr lang="en-US" sz="1450" dirty="0" err="1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doganale</a:t>
            </a:r>
            <a:r>
              <a:rPr lang="en-US" sz="145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, riconosce </a:t>
            </a:r>
            <a:r>
              <a:rPr lang="en-US" sz="1450" dirty="0" err="1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l'affidabilità</a:t>
            </a:r>
            <a:r>
              <a:rPr lang="en-US" sz="145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</a:t>
            </a:r>
            <a:r>
              <a:rPr lang="en-US" sz="1450" dirty="0" err="1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dell'operatore</a:t>
            </a:r>
            <a:r>
              <a:rPr lang="en-US" sz="145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 </a:t>
            </a:r>
            <a:r>
              <a:rPr lang="en-US" sz="1450" dirty="0" err="1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sia</a:t>
            </a:r>
            <a:r>
              <a:rPr lang="en-US" sz="145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sotto il profile </a:t>
            </a:r>
            <a:r>
              <a:rPr lang="en-US" sz="1450" dirty="0" err="1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economico</a:t>
            </a:r>
            <a:r>
              <a:rPr lang="en-US" sz="145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</a:t>
            </a:r>
            <a:r>
              <a:rPr lang="en-US" sz="1450" dirty="0" err="1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che</a:t>
            </a:r>
            <a:r>
              <a:rPr lang="en-US" sz="145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del rispetto della </a:t>
            </a:r>
            <a:r>
              <a:rPr lang="en-US" sz="1450" dirty="0" err="1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normativa</a:t>
            </a:r>
            <a:r>
              <a:rPr lang="en-US" sz="145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</a:t>
            </a:r>
            <a:r>
              <a:rPr lang="en-US" sz="1450" dirty="0" err="1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doganale</a:t>
            </a:r>
            <a:r>
              <a:rPr lang="en-US" sz="145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e </a:t>
            </a:r>
            <a:r>
              <a:rPr lang="en-US" sz="1450" dirty="0" err="1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fiscale</a:t>
            </a:r>
            <a:r>
              <a:rPr lang="en-US" sz="145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, della </a:t>
            </a:r>
            <a:r>
              <a:rPr lang="en-US" sz="1450" dirty="0" err="1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solvibilità</a:t>
            </a:r>
            <a:r>
              <a:rPr lang="en-US" sz="145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</a:t>
            </a:r>
            <a:r>
              <a:rPr lang="en-US" sz="1450" dirty="0" err="1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finanziaria</a:t>
            </a:r>
            <a:r>
              <a:rPr lang="en-US" sz="145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e </a:t>
            </a:r>
            <a:r>
              <a:rPr lang="en-US" sz="1450" dirty="0" err="1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dell’adeguatezza</a:t>
            </a:r>
            <a:r>
              <a:rPr lang="en-US" sz="145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</a:t>
            </a:r>
            <a:r>
              <a:rPr lang="en-US" sz="1450" dirty="0" err="1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dei</a:t>
            </a:r>
            <a:r>
              <a:rPr lang="en-US" sz="145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</a:t>
            </a:r>
            <a:r>
              <a:rPr lang="en-US" sz="1450" dirty="0" err="1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sistemi</a:t>
            </a:r>
            <a:r>
              <a:rPr lang="en-US" sz="145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di </a:t>
            </a:r>
            <a:r>
              <a:rPr lang="en-US" sz="1450" dirty="0" err="1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controllo</a:t>
            </a:r>
            <a:r>
              <a:rPr lang="en-US" sz="145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, </a:t>
            </a:r>
            <a:r>
              <a:rPr lang="en-US" sz="1450" dirty="0" err="1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tramite</a:t>
            </a:r>
            <a:r>
              <a:rPr lang="en-US" sz="145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audit doganale. Maggiore affidabilità dimostrata consente una migliore gestione del rischio e può ridurre i controlli, modulandone l'intensità.</a:t>
            </a:r>
            <a:endParaRPr lang="en-US" sz="145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45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Maggiore affidabilità - migliore gestione del rischio - possibilità di modulare l'intensità dei controlli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273043" y="4915396"/>
            <a:ext cx="5746606" cy="183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Artt. 38–39 CDU · Reg. UE n. 952/2013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172046" y="2429570"/>
            <a:ext cx="6019649" cy="3620790"/>
          </a:xfrm>
          <a:prstGeom prst="rect">
            <a:avLst/>
          </a:prstGeom>
          <a:solidFill>
            <a:srgbClr val="F2F2F2"/>
          </a:solidFill>
          <a:ln w="19050">
            <a:solidFill>
              <a:srgbClr val="C0C8D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6445089" y="2684551"/>
            <a:ext cx="5473563" cy="334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00" dirty="0">
                <a:solidFill>
                  <a:srgbClr val="80808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Semplificazioni operative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6445089" y="3202073"/>
            <a:ext cx="5473563" cy="7992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5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Gli operatori che presentano requisiti di affidabilità possono organizzare le formalità doganali in maniera più efficiente, riducendo gli oneri amministrativi e favorendo la fluidità delle operazioni.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6445089" y="4191893"/>
            <a:ext cx="5473563" cy="12370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20000"/>
              </a:lnSpc>
              <a:buSzPct val="100000"/>
              <a:buChar char="•"/>
            </a:pPr>
            <a:r>
              <a:rPr lang="en-US" sz="145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iscrizione nelle scritture del dichiarante (EIDR);</a:t>
            </a:r>
            <a:endParaRPr lang="en-US" sz="1450" dirty="0"/>
          </a:p>
          <a:p>
            <a:pPr marL="294640" indent="-294640" algn="l">
              <a:lnSpc>
                <a:spcPct val="120000"/>
              </a:lnSpc>
              <a:buSzPct val="100000"/>
              <a:buChar char="•"/>
            </a:pPr>
            <a:r>
              <a:rPr lang="en-US" sz="145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sdoganamento centralizzato;</a:t>
            </a:r>
            <a:endParaRPr lang="en-US" sz="1450" dirty="0"/>
          </a:p>
          <a:p>
            <a:pPr marL="294640" indent="-294640" algn="l">
              <a:lnSpc>
                <a:spcPct val="120000"/>
              </a:lnSpc>
              <a:buSzPct val="100000"/>
              <a:buChar char="•"/>
            </a:pPr>
            <a:r>
              <a:rPr lang="en-US" sz="1450" dirty="0" err="1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luogo</a:t>
            </a:r>
            <a:r>
              <a:rPr lang="en-US" sz="145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</a:t>
            </a:r>
            <a:r>
              <a:rPr lang="en-US" sz="1450" dirty="0" err="1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approvato</a:t>
            </a:r>
            <a:r>
              <a:rPr lang="en-US" sz="145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;</a:t>
            </a:r>
            <a:endParaRPr lang="en-US" sz="1450" dirty="0"/>
          </a:p>
          <a:p>
            <a:pPr marL="294640" indent="-294640" algn="l">
              <a:lnSpc>
                <a:spcPct val="120000"/>
              </a:lnSpc>
              <a:buSzPct val="100000"/>
              <a:buChar char="•"/>
            </a:pPr>
            <a:r>
              <a:rPr lang="en-US" sz="145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deposito doganale.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6445089" y="5619651"/>
            <a:ext cx="5746606" cy="183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Artt. 166–185 CDU, art. 182 CDU, artt. 179–181 CDU, artt. 139 e 147 CDU, artt. 240–242 CDU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0" y="6202759"/>
            <a:ext cx="12191695" cy="660102"/>
          </a:xfrm>
          <a:prstGeom prst="rect">
            <a:avLst/>
          </a:prstGeom>
          <a:solidFill>
            <a:srgbClr val="DAE2F1"/>
          </a:solidFill>
          <a:ln w="19050">
            <a:solidFill>
              <a:srgbClr val="C0C8D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Text 13"/>
          <p:cNvSpPr/>
          <p:nvPr/>
        </p:nvSpPr>
        <p:spPr>
          <a:xfrm>
            <a:off x="273043" y="6399695"/>
            <a:ext cx="11918652" cy="266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50" b="1" dirty="0">
                <a:solidFill>
                  <a:srgbClr val="003399"/>
                </a:solidFill>
                <a:latin typeface="EB Garamond Bold" pitchFamily="34" charset="0"/>
                <a:ea typeface="EB Garamond Bold" pitchFamily="34" charset="-122"/>
                <a:cs typeface="EB Garamond Bold" pitchFamily="34" charset="-120"/>
              </a:rPr>
              <a:t>Beneficio reciproco:</a:t>
            </a:r>
            <a:r>
              <a:rPr lang="en-US" sz="1450" dirty="0">
                <a:solidFill>
                  <a:srgbClr val="00000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</a:t>
            </a:r>
            <a:r>
              <a:rPr lang="en-US" sz="145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minori oneri per l'operatore e maggiore prevedibilità per l'amministrazione, con controlli più mirati.</a:t>
            </a:r>
            <a:endParaRPr lang="en-US" sz="1450" dirty="0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228600"/>
            <a:ext cx="888978" cy="1295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73323" y="228600"/>
            <a:ext cx="9118372" cy="260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50" kern="100" spc="82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CLASSIFICAZIONE TARIFFARIA</a:t>
            </a:r>
            <a:endParaRPr lang="en-US" sz="1350" dirty="0"/>
          </a:p>
        </p:txBody>
      </p:sp>
      <p:sp>
        <p:nvSpPr>
          <p:cNvPr id="3" name="Text 1"/>
          <p:cNvSpPr/>
          <p:nvPr/>
        </p:nvSpPr>
        <p:spPr>
          <a:xfrm>
            <a:off x="3073323" y="600935"/>
            <a:ext cx="8889778" cy="396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ITV – </a:t>
            </a:r>
            <a:r>
              <a:rPr lang="en-US" sz="2600" dirty="0" err="1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Informazione</a:t>
            </a:r>
            <a:r>
              <a:rPr lang="en-US" sz="2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</a:t>
            </a:r>
            <a:r>
              <a:rPr lang="en-US" sz="2600" dirty="0" err="1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Tariffaria</a:t>
            </a:r>
            <a:r>
              <a:rPr lang="en-US" sz="2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</a:t>
            </a:r>
            <a:r>
              <a:rPr lang="en-US" sz="2600" dirty="0" err="1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Vincolante</a:t>
            </a:r>
            <a:r>
              <a:rPr lang="en-US" sz="2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: 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en-US" sz="2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      la certezza prima della contestazione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09585" y="2537520"/>
            <a:ext cx="7101702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750"/>
              </a:spcAft>
              <a:buNone/>
            </a:pPr>
            <a:r>
              <a:rPr lang="en-US" sz="1600" dirty="0">
                <a:solidFill>
                  <a:srgbClr val="666666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Si tratta di una decisione adottata dall'autorità doganale su richiesta dell'operatore economico, mediante la quale viene determinata preventivamente la corretta classificazione tariffaria di una specifica merce nell'ambito della Nomenclatura Combinata.</a:t>
            </a:r>
            <a:endParaRPr lang="en-US" sz="16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600" dirty="0">
                <a:solidFill>
                  <a:srgbClr val="666666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La decisione rilasciata dall'autorità doganale vincola tutte le amministrazioni doganali dell'Unione europea e garantisce all'operatore un elevato grado di certezza in relazione alla classificazione tariffaria applicabile.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09585" y="4823520"/>
            <a:ext cx="7101702" cy="1424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25120" indent="-325120" algn="l">
              <a:lnSpc>
                <a:spcPct val="125000"/>
              </a:lnSpc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non dopo il controllo</a:t>
            </a:r>
            <a:endParaRPr lang="en-US" sz="1600" dirty="0"/>
          </a:p>
          <a:p>
            <a:pPr marL="325120" indent="-325120" algn="l">
              <a:lnSpc>
                <a:spcPct val="125000"/>
              </a:lnSpc>
              <a:buSzPct val="100000"/>
              <a:buFont typeface="+mj-lt"/>
              <a:buAutoNum type="arabicPeriod" startAt="2"/>
            </a:pPr>
            <a:r>
              <a:rPr lang="en-US" sz="1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non dopo l'accertamento</a:t>
            </a:r>
            <a:endParaRPr lang="en-US" sz="1600" dirty="0"/>
          </a:p>
          <a:p>
            <a:pPr marL="325120" indent="-325120" algn="l">
              <a:lnSpc>
                <a:spcPct val="125000"/>
              </a:lnSpc>
              <a:buSzPct val="100000"/>
              <a:buFont typeface="+mj-lt"/>
              <a:buAutoNum type="arabicPeriod" startAt="3"/>
            </a:pPr>
            <a:r>
              <a:rPr lang="en-US" sz="1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non davanti al giudice</a:t>
            </a:r>
            <a:endParaRPr lang="en-US" sz="1600" dirty="0"/>
          </a:p>
          <a:p>
            <a:pPr marL="325120" indent="-325120" algn="l">
              <a:lnSpc>
                <a:spcPct val="125000"/>
              </a:lnSpc>
              <a:buSzPct val="100000"/>
              <a:buFont typeface="+mj-lt"/>
              <a:buAutoNum type="arabicPeriod" startAt="4"/>
            </a:pPr>
            <a:r>
              <a:rPr lang="en-US" sz="1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ma prima dell'operazione commerciale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625565" y="1927920"/>
            <a:ext cx="3566130" cy="493008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5565" y="1927920"/>
            <a:ext cx="3566130" cy="4930080"/>
          </a:xfrm>
          <a:prstGeom prst="rect">
            <a:avLst/>
          </a:prstGeom>
        </p:spPr>
      </p:pic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28600"/>
            <a:ext cx="888978" cy="1295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73323" y="228600"/>
            <a:ext cx="9118372" cy="260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50" kern="100" spc="82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ORIGINE DELLE MERCI</a:t>
            </a:r>
            <a:endParaRPr lang="en-US" sz="1350" dirty="0"/>
          </a:p>
        </p:txBody>
      </p:sp>
      <p:sp>
        <p:nvSpPr>
          <p:cNvPr id="3" name="Text 1"/>
          <p:cNvSpPr/>
          <p:nvPr/>
        </p:nvSpPr>
        <p:spPr>
          <a:xfrm>
            <a:off x="3073323" y="600935"/>
            <a:ext cx="8889778" cy="396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IVO- </a:t>
            </a:r>
            <a:r>
              <a:rPr lang="en-US" sz="2600" dirty="0" err="1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Informazione</a:t>
            </a:r>
            <a:r>
              <a:rPr lang="en-US" sz="2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</a:t>
            </a:r>
            <a:r>
              <a:rPr lang="en-US" sz="2600" dirty="0" err="1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Vincolante</a:t>
            </a:r>
            <a:r>
              <a:rPr lang="en-US" sz="2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</a:t>
            </a:r>
            <a:r>
              <a:rPr lang="en-US" sz="2600" dirty="0" err="1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sull’Origine</a:t>
            </a:r>
            <a:r>
              <a:rPr lang="en-US" sz="2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: 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en-US" sz="2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 </a:t>
            </a:r>
            <a:r>
              <a:rPr lang="en-US" sz="2600" dirty="0" err="1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anticipare</a:t>
            </a:r>
            <a:r>
              <a:rPr lang="en-US" sz="2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la certezza sull'origine delle merci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09585" y="2215257"/>
            <a:ext cx="4724282" cy="3505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750"/>
              </a:spcAft>
              <a:buNone/>
            </a:pPr>
            <a:r>
              <a:rPr lang="en-US" sz="160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In un'economia caratterizzata da catene produttive internazionali, la determinazione dell'origine può essere estremamente complessa.</a:t>
            </a:r>
            <a:endParaRPr lang="en-US" sz="1600" dirty="0"/>
          </a:p>
          <a:p>
            <a:pPr marL="0" indent="0" algn="l">
              <a:lnSpc>
                <a:spcPct val="125000"/>
              </a:lnSpc>
              <a:spcAft>
                <a:spcPts val="1750"/>
              </a:spcAft>
              <a:buNone/>
            </a:pPr>
            <a:r>
              <a:rPr lang="en-US" sz="160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Attraverso l'Informazione Vincolante sull'Origine, l'autorità doganale accerta preventivamente, su richiesta dell'operatore economico, l'origine di una determinata merce, consentendo di ottenere una decisione vincolante in merito all'origine preferenziale o non preferenziale del prodotto.</a:t>
            </a:r>
            <a:endParaRPr lang="en-US" sz="16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595959"/>
                </a:solidFill>
                <a:latin typeface="EB Garamond Bold" pitchFamily="34" charset="0"/>
                <a:ea typeface="EB Garamond Bold" pitchFamily="34" charset="-122"/>
                <a:cs typeface="EB Garamond Bold" pitchFamily="34" charset="-120"/>
              </a:rPr>
              <a:t>La compliance più efficace è quella che interviene prima che l'errore si trasformi in violazione.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248244" y="3571478"/>
            <a:ext cx="5943451" cy="28575"/>
          </a:xfrm>
          <a:prstGeom prst="roundRect">
            <a:avLst>
              <a:gd name="adj" fmla="val 49999"/>
            </a:avLst>
          </a:prstGeom>
          <a:solidFill>
            <a:srgbClr val="C0C8D7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Shape 4"/>
          <p:cNvSpPr/>
          <p:nvPr/>
        </p:nvSpPr>
        <p:spPr>
          <a:xfrm>
            <a:off x="7656321" y="2961878"/>
            <a:ext cx="28574" cy="609600"/>
          </a:xfrm>
          <a:prstGeom prst="roundRect">
            <a:avLst>
              <a:gd name="adj" fmla="val 50000"/>
            </a:avLst>
          </a:prstGeom>
          <a:solidFill>
            <a:srgbClr val="C0C8D7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7" name="Shape 5"/>
          <p:cNvSpPr/>
          <p:nvPr/>
        </p:nvSpPr>
        <p:spPr>
          <a:xfrm>
            <a:off x="7442014" y="3342878"/>
            <a:ext cx="457189" cy="457200"/>
          </a:xfrm>
          <a:prstGeom prst="roundRect">
            <a:avLst>
              <a:gd name="adj" fmla="val 18667"/>
            </a:avLst>
          </a:prstGeom>
          <a:solidFill>
            <a:srgbClr val="DAE2F1"/>
          </a:solidFill>
          <a:ln w="12700">
            <a:solidFill>
              <a:srgbClr val="C0C8D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7536964" y="3411091"/>
            <a:ext cx="267289" cy="32077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1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6451439" y="1783457"/>
            <a:ext cx="2438339" cy="243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solidFill>
                  <a:srgbClr val="80808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origine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51439" y="2149078"/>
            <a:ext cx="2438339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60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determinazione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9205682" y="3571478"/>
            <a:ext cx="28574" cy="609600"/>
          </a:xfrm>
          <a:prstGeom prst="roundRect">
            <a:avLst>
              <a:gd name="adj" fmla="val 50000"/>
            </a:avLst>
          </a:prstGeom>
          <a:solidFill>
            <a:srgbClr val="C0C8D7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2" name="Shape 10"/>
          <p:cNvSpPr/>
          <p:nvPr/>
        </p:nvSpPr>
        <p:spPr>
          <a:xfrm>
            <a:off x="8991375" y="3342878"/>
            <a:ext cx="457189" cy="457200"/>
          </a:xfrm>
          <a:prstGeom prst="roundRect">
            <a:avLst>
              <a:gd name="adj" fmla="val 18667"/>
            </a:avLst>
          </a:prstGeom>
          <a:solidFill>
            <a:srgbClr val="DAE2F1"/>
          </a:solidFill>
          <a:ln w="12700">
            <a:solidFill>
              <a:srgbClr val="C0C8D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9086325" y="3411091"/>
            <a:ext cx="267289" cy="32077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2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8000800" y="4384278"/>
            <a:ext cx="2438339" cy="243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solidFill>
                  <a:srgbClr val="80808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accerta preventivamente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000800" y="4749899"/>
            <a:ext cx="2438339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60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su richiesta dell'operatore economico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10755043" y="2961878"/>
            <a:ext cx="28574" cy="609600"/>
          </a:xfrm>
          <a:prstGeom prst="roundRect">
            <a:avLst>
              <a:gd name="adj" fmla="val 50000"/>
            </a:avLst>
          </a:prstGeom>
          <a:solidFill>
            <a:srgbClr val="C0C8D7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7" name="Shape 15"/>
          <p:cNvSpPr/>
          <p:nvPr/>
        </p:nvSpPr>
        <p:spPr>
          <a:xfrm>
            <a:off x="10540736" y="3342878"/>
            <a:ext cx="457189" cy="457200"/>
          </a:xfrm>
          <a:prstGeom prst="roundRect">
            <a:avLst>
              <a:gd name="adj" fmla="val 18667"/>
            </a:avLst>
          </a:prstGeom>
          <a:solidFill>
            <a:srgbClr val="DAE2F1"/>
          </a:solidFill>
          <a:ln w="12700">
            <a:solidFill>
              <a:srgbClr val="C0C8D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16"/>
          <p:cNvSpPr/>
          <p:nvPr/>
        </p:nvSpPr>
        <p:spPr>
          <a:xfrm>
            <a:off x="10635686" y="3411091"/>
            <a:ext cx="267289" cy="32077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3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9550161" y="1783457"/>
            <a:ext cx="2438339" cy="243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solidFill>
                  <a:srgbClr val="80808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decisione vincolante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9550161" y="2149078"/>
            <a:ext cx="2438339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600" dirty="0">
                <a:solidFill>
                  <a:srgbClr val="59595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origine preferenziale o non preferenziale</a:t>
            </a:r>
            <a:endParaRPr lang="en-US" sz="1600" dirty="0"/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244" y="5588099"/>
            <a:ext cx="2241097" cy="1269901"/>
          </a:xfrm>
          <a:prstGeom prst="rect">
            <a:avLst/>
          </a:prstGeom>
        </p:spPr>
      </p:pic>
      <p:pic>
        <p:nvPicPr>
          <p:cNvPr id="2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28600"/>
            <a:ext cx="888978" cy="1295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73323" y="228600"/>
            <a:ext cx="9118372" cy="260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50" kern="100" spc="82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DIALOGO CON L'AMMINISTRAZIONE</a:t>
            </a:r>
            <a:endParaRPr lang="en-US" sz="1350" dirty="0"/>
          </a:p>
        </p:txBody>
      </p:sp>
      <p:sp>
        <p:nvSpPr>
          <p:cNvPr id="3" name="Text 1"/>
          <p:cNvSpPr/>
          <p:nvPr/>
        </p:nvSpPr>
        <p:spPr>
          <a:xfrm>
            <a:off x="3073323" y="600935"/>
            <a:ext cx="8889778" cy="396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600" dirty="0" err="1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L'interlocuzione</a:t>
            </a:r>
            <a:r>
              <a:rPr lang="en-US" sz="2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preventive </a:t>
            </a:r>
            <a:r>
              <a:rPr lang="en-US" sz="2600" dirty="0" err="1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tra</a:t>
            </a:r>
            <a:r>
              <a:rPr lang="en-US" sz="2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</a:t>
            </a:r>
            <a:r>
              <a:rPr lang="en-US" sz="2600" dirty="0" err="1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operatori</a:t>
            </a:r>
            <a:r>
              <a:rPr lang="en-US" sz="2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 economici e </a:t>
            </a:r>
            <a:r>
              <a:rPr lang="en-US" sz="2600" dirty="0" err="1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Amministrazione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0" y="3429000"/>
            <a:ext cx="5943451" cy="3429000"/>
          </a:xfrm>
          <a:prstGeom prst="rect">
            <a:avLst/>
          </a:prstGeom>
          <a:solidFill>
            <a:srgbClr val="DAE2F1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152396" y="3581400"/>
            <a:ext cx="5638659" cy="203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25120" indent="-325120" algn="l">
              <a:lnSpc>
                <a:spcPct val="125000"/>
              </a:lnSpc>
              <a:buSzPct val="100000"/>
              <a:buChar char="•"/>
            </a:pPr>
            <a:r>
              <a:rPr lang="en-US" sz="1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interlocuzioni istruttorie connesse ai procedimenti autorizzatori;</a:t>
            </a:r>
            <a:endParaRPr lang="en-US" sz="1600" dirty="0"/>
          </a:p>
          <a:p>
            <a:pPr marL="325120" indent="-325120" algn="l">
              <a:lnSpc>
                <a:spcPct val="125000"/>
              </a:lnSpc>
              <a:buSzPct val="100000"/>
              <a:buChar char="•"/>
            </a:pPr>
            <a:r>
              <a:rPr lang="en-US" sz="1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richieste di chiarimenti e approfondimenti tecnici rivolte agli Uffici;</a:t>
            </a:r>
            <a:endParaRPr lang="en-US" sz="1600" dirty="0"/>
          </a:p>
          <a:p>
            <a:pPr marL="325120" indent="-325120" algn="l">
              <a:lnSpc>
                <a:spcPct val="125000"/>
              </a:lnSpc>
              <a:buSzPct val="100000"/>
              <a:buChar char="•"/>
            </a:pPr>
            <a:r>
              <a:rPr lang="en-US" sz="1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momenti di confronto nell'ambito delle attività di audit e monitoraggio AEO;</a:t>
            </a:r>
            <a:endParaRPr lang="en-US" sz="1600" dirty="0"/>
          </a:p>
          <a:p>
            <a:pPr marL="325120" indent="-325120" algn="l">
              <a:lnSpc>
                <a:spcPct val="125000"/>
              </a:lnSpc>
              <a:buSzPct val="100000"/>
              <a:buChar char="•"/>
            </a:pPr>
            <a:r>
              <a:rPr lang="en-US" sz="1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attività di consultazione preventiva correlate all'applicazione di regimi doganali particolarmente complessi.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248244" y="4000500"/>
            <a:ext cx="2895528" cy="2286000"/>
          </a:xfrm>
          <a:prstGeom prst="rect">
            <a:avLst/>
          </a:prstGeom>
          <a:solidFill>
            <a:srgbClr val="DAE2F1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6502237" y="4229100"/>
            <a:ext cx="23875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Il rapporto tra Amministrazione e impresa non deve necessariamente svilupparsi secondo lo schema: controllo → contestazione → difesa → contenzioso.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9296167" y="4000500"/>
            <a:ext cx="2895528" cy="2286000"/>
          </a:xfrm>
          <a:prstGeom prst="rect">
            <a:avLst/>
          </a:prstGeom>
          <a:solidFill>
            <a:srgbClr val="DAE2F1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9550161" y="4229100"/>
            <a:ext cx="238754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Può svilupparsi secondo uno schema diverso: interlocuzione → chiarimento → certezza → corretta applicazione della norma.</a:t>
            </a:r>
            <a:endParaRPr lang="en-US" sz="160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228600"/>
            <a:ext cx="888978" cy="1295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73323" y="228600"/>
            <a:ext cx="9118372" cy="2163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200" kern="100" spc="72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DOPO L'ERRORE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073323" y="533609"/>
            <a:ext cx="8889778" cy="349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3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Quando l'errore è già avvenuto: correggere prima della sanzione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609585" y="2259707"/>
            <a:ext cx="4724282" cy="23798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spcAft>
                <a:spcPts val="1400"/>
              </a:spcAft>
              <a:buNone/>
            </a:pPr>
            <a:r>
              <a:rPr lang="en-US" sz="1400" dirty="0">
                <a:solidFill>
                  <a:srgbClr val="666666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L'operatore economico, quando si accorga di aver commesso errori relativi alla classificazione tariffaria, all'origine, al valore in dogana o ad altri elementi della dichiarazione può modificare la dichiarazione doganale.</a:t>
            </a:r>
            <a:endParaRPr lang="en-US" sz="1400" dirty="0"/>
          </a:p>
          <a:p>
            <a:pPr marL="0" indent="0" algn="l">
              <a:lnSpc>
                <a:spcPct val="118000"/>
              </a:lnSpc>
              <a:spcAft>
                <a:spcPts val="1400"/>
              </a:spcAft>
              <a:buNone/>
            </a:pPr>
            <a:r>
              <a:rPr lang="en-US" sz="1400" dirty="0">
                <a:solidFill>
                  <a:srgbClr val="666666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L'istanza va presentata prima che il dichiarante abbia avuto formale conoscenza di accessi, ispezioni, verifiche o altre attività di accertamento.</a:t>
            </a:r>
            <a:endParaRPr lang="en-US" sz="1400" dirty="0"/>
          </a:p>
          <a:p>
            <a:pPr marL="0" indent="0" algn="l">
              <a:lnSpc>
                <a:spcPct val="118000"/>
              </a:lnSpc>
              <a:buNone/>
            </a:pPr>
            <a:r>
              <a:rPr lang="en-US" sz="1400" b="1" dirty="0">
                <a:solidFill>
                  <a:srgbClr val="666666"/>
                </a:solidFill>
                <a:latin typeface="EB Garamond Bold" pitchFamily="34" charset="0"/>
                <a:ea typeface="EB Garamond Bold" pitchFamily="34" charset="-122"/>
                <a:cs typeface="EB Garamond Bold" pitchFamily="34" charset="-120"/>
              </a:rPr>
              <a:t>Non si applicano sanzioni amministrative.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7828" y="2259707"/>
            <a:ext cx="4724282" cy="16959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spcAft>
                <a:spcPts val="1400"/>
              </a:spcAft>
              <a:buNone/>
            </a:pPr>
            <a:r>
              <a:rPr lang="en-US" sz="1400" dirty="0">
                <a:solidFill>
                  <a:srgbClr val="666666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La logica è importante: prima si cerca di correggere l'errore; poi, se necessario, si affrontano le conseguenze sanzionatorie della violazione.</a:t>
            </a:r>
            <a:endParaRPr lang="en-US" sz="1400" dirty="0"/>
          </a:p>
          <a:p>
            <a:pPr marL="0" indent="0" algn="l">
              <a:lnSpc>
                <a:spcPct val="118000"/>
              </a:lnSpc>
              <a:buNone/>
            </a:pPr>
            <a:r>
              <a:rPr lang="en-US" sz="1400" dirty="0">
                <a:solidFill>
                  <a:srgbClr val="666666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Un sistema realmente maturo non è quello nel quale l'errore non si verifica mai: è quello nel quale l'errore, quando si verifica, viene individuato, comunicato e corretto tempestivamente.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9585" y="6042648"/>
            <a:ext cx="1828754" cy="2151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errore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657509" y="6042648"/>
            <a:ext cx="1828754" cy="2151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individuato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705432" y="6042648"/>
            <a:ext cx="1828754" cy="2151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comunicato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753356" y="6042648"/>
            <a:ext cx="1828754" cy="2151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corretto tempestivamente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041574" y="5427067"/>
            <a:ext cx="12700" cy="1434306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1" name="Shape 9"/>
          <p:cNvSpPr/>
          <p:nvPr/>
        </p:nvSpPr>
        <p:spPr>
          <a:xfrm>
            <a:off x="6089498" y="5427067"/>
            <a:ext cx="12700" cy="1434306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2" name="Shape 10"/>
          <p:cNvSpPr/>
          <p:nvPr/>
        </p:nvSpPr>
        <p:spPr>
          <a:xfrm>
            <a:off x="9137421" y="5427067"/>
            <a:ext cx="12700" cy="1434306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228600"/>
            <a:ext cx="888978" cy="1295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844729" cy="16002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2844729" y="0"/>
            <a:ext cx="9346966" cy="16002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3073323" y="228600"/>
            <a:ext cx="9118372" cy="260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50" kern="100" spc="82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RESPONSABILITÀ E PREVENZIONE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3073323" y="600935"/>
            <a:ext cx="8889778" cy="792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La regolarizzazione spontanea valorizza il comportamento: il ravvedimento operoso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0" y="1600200"/>
            <a:ext cx="12191695" cy="5257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7" name="Shape 5"/>
          <p:cNvSpPr/>
          <p:nvPr/>
        </p:nvSpPr>
        <p:spPr>
          <a:xfrm>
            <a:off x="152396" y="1752600"/>
            <a:ext cx="5714758" cy="4953000"/>
          </a:xfrm>
          <a:prstGeom prst="rect">
            <a:avLst/>
          </a:prstGeom>
          <a:solidFill>
            <a:srgbClr val="00339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533387" y="2108200"/>
            <a:ext cx="4952777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Attraverso il ravvedimento, il contribuente può regolarizzare spontaneamente la violazione mediante il pagamento dei maggiori diritti di confine dovuti, degli interessi maturati e della sanzione amministrativa in misura ridotta.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933927" y="2362200"/>
            <a:ext cx="4495688" cy="4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spcAft>
                <a:spcPts val="1750"/>
              </a:spcAft>
              <a:buNone/>
            </a:pPr>
            <a:r>
              <a:rPr lang="en-US" sz="1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Preclusioni alla richiesta del ravvedimento operoso.</a:t>
            </a:r>
            <a:endParaRPr lang="en-US" sz="1600" dirty="0"/>
          </a:p>
          <a:p>
            <a:pPr marL="0" indent="0" algn="l">
              <a:lnSpc>
                <a:spcPct val="125000"/>
              </a:lnSpc>
              <a:spcAft>
                <a:spcPts val="1750"/>
              </a:spcAft>
              <a:buNone/>
            </a:pPr>
            <a:r>
              <a:rPr lang="en-US" sz="1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Perfezionamento del ravvedimento operoso .</a:t>
            </a:r>
            <a:endParaRPr lang="en-US" sz="1600" dirty="0"/>
          </a:p>
          <a:p>
            <a:pPr marL="0" indent="0" algn="l">
              <a:lnSpc>
                <a:spcPct val="125000"/>
              </a:lnSpc>
              <a:spcAft>
                <a:spcPts val="1750"/>
              </a:spcAft>
              <a:buNone/>
            </a:pPr>
            <a:r>
              <a:rPr lang="en-US" sz="1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Ravvedimento parziale.</a:t>
            </a:r>
            <a:endParaRPr lang="en-US" sz="1600" dirty="0"/>
          </a:p>
          <a:p>
            <a:pPr marL="0" indent="0" algn="l">
              <a:lnSpc>
                <a:spcPct val="125000"/>
              </a:lnSpc>
              <a:spcAft>
                <a:spcPts val="1750"/>
              </a:spcAft>
              <a:buNone/>
            </a:pPr>
            <a:r>
              <a:rPr lang="en-US" sz="1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Effetti sul piano penale.</a:t>
            </a:r>
            <a:endParaRPr lang="en-US" sz="1600" dirty="0"/>
          </a:p>
          <a:p>
            <a:pPr marL="0" indent="0" algn="l">
              <a:lnSpc>
                <a:spcPct val="125000"/>
              </a:lnSpc>
              <a:spcAft>
                <a:spcPts val="1750"/>
              </a:spcAft>
              <a:buNone/>
            </a:pPr>
            <a:r>
              <a:rPr lang="en-US" sz="1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Il ravvedimento operoso, pertanto, non è soltanto un istituto sanzionatorio, bensì comportamentale.</a:t>
            </a:r>
            <a:endParaRPr lang="en-US" sz="16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600" dirty="0">
                <a:solidFill>
                  <a:srgbClr val="003399"/>
                </a:solidFill>
                <a:latin typeface="EB Garamond" pitchFamily="34" charset="0"/>
                <a:ea typeface="EB Garamond" pitchFamily="34" charset="-122"/>
                <a:cs typeface="EB Garamond" pitchFamily="34" charset="-120"/>
              </a:rPr>
              <a:t>Se hai commesso un errore, non aspettare necessariamente che sia l'Amministrazione ad agire; se ne ricorrono le condizioni, puoi assumerti spontaneamente la responsabilità della regolarizzazione.</a:t>
            </a:r>
            <a:endParaRPr lang="en-US" sz="160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228600"/>
            <a:ext cx="888978" cy="1295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1053</Words>
  <Application>Microsoft Office PowerPoint</Application>
  <PresentationFormat>Widescreen</PresentationFormat>
  <Paragraphs>116</Paragraphs>
  <Slides>10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5" baseType="lpstr">
      <vt:lpstr>EB Garamond SemiBold</vt:lpstr>
      <vt:lpstr>Arial</vt:lpstr>
      <vt:lpstr>EB Garamond</vt:lpstr>
      <vt:lpstr>EB Garamond Bold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Utente</dc:creator>
  <cp:lastModifiedBy>GUGLIETTA FEDERICA</cp:lastModifiedBy>
  <cp:revision>1</cp:revision>
  <dcterms:created xsi:type="dcterms:W3CDTF">2026-10-12T20:34:25Z</dcterms:created>
  <dcterms:modified xsi:type="dcterms:W3CDTF">2026-10-13T08:56:13Z</dcterms:modified>
</cp:coreProperties>
</file>