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4" r:id="rId1"/>
    <p:sldMasterId id="2147483896" r:id="rId2"/>
  </p:sldMasterIdLst>
  <p:notesMasterIdLst>
    <p:notesMasterId r:id="rId53"/>
  </p:notesMasterIdLst>
  <p:handoutMasterIdLst>
    <p:handoutMasterId r:id="rId54"/>
  </p:handoutMasterIdLst>
  <p:sldIdLst>
    <p:sldId id="320" r:id="rId3"/>
    <p:sldId id="459" r:id="rId4"/>
    <p:sldId id="528" r:id="rId5"/>
    <p:sldId id="460" r:id="rId6"/>
    <p:sldId id="552" r:id="rId7"/>
    <p:sldId id="555" r:id="rId8"/>
    <p:sldId id="541" r:id="rId9"/>
    <p:sldId id="538" r:id="rId10"/>
    <p:sldId id="542" r:id="rId11"/>
    <p:sldId id="543" r:id="rId12"/>
    <p:sldId id="544" r:id="rId13"/>
    <p:sldId id="545" r:id="rId14"/>
    <p:sldId id="546" r:id="rId15"/>
    <p:sldId id="547" r:id="rId16"/>
    <p:sldId id="557" r:id="rId17"/>
    <p:sldId id="556" r:id="rId18"/>
    <p:sldId id="549" r:id="rId19"/>
    <p:sldId id="532" r:id="rId20"/>
    <p:sldId id="533" r:id="rId21"/>
    <p:sldId id="526" r:id="rId22"/>
    <p:sldId id="525" r:id="rId23"/>
    <p:sldId id="571" r:id="rId24"/>
    <p:sldId id="572" r:id="rId25"/>
    <p:sldId id="573" r:id="rId26"/>
    <p:sldId id="521" r:id="rId27"/>
    <p:sldId id="518" r:id="rId28"/>
    <p:sldId id="520" r:id="rId29"/>
    <p:sldId id="558" r:id="rId30"/>
    <p:sldId id="559" r:id="rId31"/>
    <p:sldId id="560" r:id="rId32"/>
    <p:sldId id="565" r:id="rId33"/>
    <p:sldId id="566" r:id="rId34"/>
    <p:sldId id="569" r:id="rId35"/>
    <p:sldId id="570" r:id="rId36"/>
    <p:sldId id="466" r:id="rId37"/>
    <p:sldId id="465" r:id="rId38"/>
    <p:sldId id="467" r:id="rId39"/>
    <p:sldId id="469" r:id="rId40"/>
    <p:sldId id="574" r:id="rId41"/>
    <p:sldId id="472" r:id="rId42"/>
    <p:sldId id="473" r:id="rId43"/>
    <p:sldId id="474" r:id="rId44"/>
    <p:sldId id="475" r:id="rId45"/>
    <p:sldId id="476" r:id="rId46"/>
    <p:sldId id="478" r:id="rId47"/>
    <p:sldId id="479" r:id="rId48"/>
    <p:sldId id="480" r:id="rId49"/>
    <p:sldId id="507" r:id="rId50"/>
    <p:sldId id="488" r:id="rId51"/>
    <p:sldId id="318" r:id="rId52"/>
  </p:sldIdLst>
  <p:sldSz cx="10059988" cy="7773988"/>
  <p:notesSz cx="6896100" cy="10033000"/>
  <p:defaultTextStyle>
    <a:defPPr>
      <a:defRPr lang="en-US"/>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D400"/>
    <a:srgbClr val="00A1DE"/>
    <a:srgbClr val="A4D400"/>
    <a:srgbClr val="3C8A2E"/>
    <a:srgbClr val="7BCE6C"/>
    <a:srgbClr val="002776"/>
    <a:srgbClr val="72C7E7"/>
    <a:srgbClr val="C9DD0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72" autoAdjust="0"/>
    <p:restoredTop sz="94561" autoAdjust="0"/>
  </p:normalViewPr>
  <p:slideViewPr>
    <p:cSldViewPr snapToGrid="0" showGuides="1">
      <p:cViewPr>
        <p:scale>
          <a:sx n="90" d="100"/>
          <a:sy n="90" d="100"/>
        </p:scale>
        <p:origin x="-180" y="-72"/>
      </p:cViewPr>
      <p:guideLst>
        <p:guide orient="horz" pos="452"/>
        <p:guide orient="horz" pos="4751"/>
        <p:guide orient="horz" pos="997"/>
        <p:guide pos="6080"/>
        <p:guide pos="284"/>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73" d="100"/>
          <a:sy n="73" d="100"/>
        </p:scale>
        <p:origin x="-2124" y="-84"/>
      </p:cViewPr>
      <p:guideLst>
        <p:guide orient="horz" pos="3160"/>
        <p:guide pos="2172"/>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89263" cy="501650"/>
          </a:xfrm>
          <a:prstGeom prst="rect">
            <a:avLst/>
          </a:prstGeom>
          <a:noFill/>
          <a:ln w="9525">
            <a:noFill/>
            <a:miter lim="800000"/>
            <a:headEnd/>
            <a:tailEnd/>
          </a:ln>
        </p:spPr>
        <p:txBody>
          <a:bodyPr vert="horz" wrap="square" lIns="63442" tIns="31721" rIns="63442" bIns="31721" numCol="1" anchor="t" anchorCtr="0" compatLnSpc="1">
            <a:prstTxWarp prst="textNoShape">
              <a:avLst/>
            </a:prstTxWarp>
          </a:bodyPr>
          <a:lstStyle>
            <a:lvl1pPr defTabSz="635000">
              <a:defRPr sz="800"/>
            </a:lvl1pPr>
          </a:lstStyle>
          <a:p>
            <a:endParaRPr lang="en-GB"/>
          </a:p>
        </p:txBody>
      </p:sp>
      <p:sp>
        <p:nvSpPr>
          <p:cNvPr id="3" name="Date Placeholder 2"/>
          <p:cNvSpPr>
            <a:spLocks noGrp="1"/>
          </p:cNvSpPr>
          <p:nvPr>
            <p:ph type="dt" sz="quarter" idx="1"/>
          </p:nvPr>
        </p:nvSpPr>
        <p:spPr bwMode="auto">
          <a:xfrm>
            <a:off x="3906838" y="0"/>
            <a:ext cx="2987675" cy="501650"/>
          </a:xfrm>
          <a:prstGeom prst="rect">
            <a:avLst/>
          </a:prstGeom>
          <a:noFill/>
          <a:ln w="9525">
            <a:noFill/>
            <a:miter lim="800000"/>
            <a:headEnd/>
            <a:tailEnd/>
          </a:ln>
        </p:spPr>
        <p:txBody>
          <a:bodyPr vert="horz" wrap="square" lIns="63442" tIns="31721" rIns="63442" bIns="31721" numCol="1" anchor="t" anchorCtr="0" compatLnSpc="1">
            <a:prstTxWarp prst="textNoShape">
              <a:avLst/>
            </a:prstTxWarp>
          </a:bodyPr>
          <a:lstStyle>
            <a:lvl1pPr algn="r" defTabSz="635000">
              <a:defRPr sz="800"/>
            </a:lvl1pPr>
          </a:lstStyle>
          <a:p>
            <a:fld id="{881FED58-90E2-475F-A916-696B8358D80D}" type="datetimeFigureOut">
              <a:rPr lang="en-US"/>
              <a:pPr/>
              <a:t>11/24/2011</a:t>
            </a:fld>
            <a:endParaRPr lang="en-GB"/>
          </a:p>
        </p:txBody>
      </p:sp>
      <p:sp>
        <p:nvSpPr>
          <p:cNvPr id="4" name="Footer Placeholder 3"/>
          <p:cNvSpPr>
            <a:spLocks noGrp="1"/>
          </p:cNvSpPr>
          <p:nvPr>
            <p:ph type="ftr" sz="quarter" idx="2"/>
          </p:nvPr>
        </p:nvSpPr>
        <p:spPr bwMode="auto">
          <a:xfrm>
            <a:off x="0" y="9529763"/>
            <a:ext cx="2989263" cy="501650"/>
          </a:xfrm>
          <a:prstGeom prst="rect">
            <a:avLst/>
          </a:prstGeom>
          <a:noFill/>
          <a:ln w="9525">
            <a:noFill/>
            <a:miter lim="800000"/>
            <a:headEnd/>
            <a:tailEnd/>
          </a:ln>
        </p:spPr>
        <p:txBody>
          <a:bodyPr vert="horz" wrap="square" lIns="63442" tIns="31721" rIns="63442" bIns="31721" numCol="1" anchor="b" anchorCtr="0" compatLnSpc="1">
            <a:prstTxWarp prst="textNoShape">
              <a:avLst/>
            </a:prstTxWarp>
          </a:bodyPr>
          <a:lstStyle>
            <a:lvl1pPr defTabSz="635000">
              <a:defRPr sz="800"/>
            </a:lvl1pPr>
          </a:lstStyle>
          <a:p>
            <a:endParaRPr lang="en-GB"/>
          </a:p>
        </p:txBody>
      </p:sp>
      <p:sp>
        <p:nvSpPr>
          <p:cNvPr id="5" name="Slide Number Placeholder 4"/>
          <p:cNvSpPr>
            <a:spLocks noGrp="1"/>
          </p:cNvSpPr>
          <p:nvPr>
            <p:ph type="sldNum" sz="quarter" idx="3"/>
          </p:nvPr>
        </p:nvSpPr>
        <p:spPr bwMode="auto">
          <a:xfrm>
            <a:off x="3906838" y="9529763"/>
            <a:ext cx="2987675" cy="501650"/>
          </a:xfrm>
          <a:prstGeom prst="rect">
            <a:avLst/>
          </a:prstGeom>
          <a:noFill/>
          <a:ln w="9525">
            <a:noFill/>
            <a:miter lim="800000"/>
            <a:headEnd/>
            <a:tailEnd/>
          </a:ln>
        </p:spPr>
        <p:txBody>
          <a:bodyPr vert="horz" wrap="square" lIns="63442" tIns="31721" rIns="63442" bIns="31721" numCol="1" anchor="b" anchorCtr="0" compatLnSpc="1">
            <a:prstTxWarp prst="textNoShape">
              <a:avLst/>
            </a:prstTxWarp>
          </a:bodyPr>
          <a:lstStyle>
            <a:lvl1pPr algn="r" defTabSz="635000">
              <a:defRPr sz="800"/>
            </a:lvl1pPr>
          </a:lstStyle>
          <a:p>
            <a:fld id="{33D4CFF1-DA8A-4DDA-9AC2-91167C88B304}" type="slidenum">
              <a:rPr lang="en-GB"/>
              <a:pPr/>
              <a:t>‹#›</a:t>
            </a:fld>
            <a:endParaRPr lang="en-GB"/>
          </a:p>
        </p:txBody>
      </p:sp>
    </p:spTree>
    <p:extLst>
      <p:ext uri="{BB962C8B-B14F-4D97-AF65-F5344CB8AC3E}">
        <p14:creationId xmlns="" xmlns:p14="http://schemas.microsoft.com/office/powerpoint/2010/main" val="2672933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89263" cy="501650"/>
          </a:xfrm>
          <a:prstGeom prst="rect">
            <a:avLst/>
          </a:prstGeom>
          <a:noFill/>
          <a:ln w="9525">
            <a:noFill/>
            <a:miter lim="800000"/>
            <a:headEnd/>
            <a:tailEnd/>
          </a:ln>
        </p:spPr>
        <p:txBody>
          <a:bodyPr vert="horz" wrap="square" lIns="96723" tIns="48362" rIns="96723" bIns="48362" numCol="1" anchor="t" anchorCtr="0" compatLnSpc="1">
            <a:prstTxWarp prst="textNoShape">
              <a:avLst/>
            </a:prstTxWarp>
          </a:bodyPr>
          <a:lstStyle>
            <a:lvl1pPr defTabSz="635000">
              <a:defRPr sz="1200">
                <a:latin typeface="Calibri" pitchFamily="34" charset="0"/>
              </a:defRPr>
            </a:lvl1pPr>
          </a:lstStyle>
          <a:p>
            <a:endParaRPr lang="en-GB"/>
          </a:p>
        </p:txBody>
      </p:sp>
      <p:sp>
        <p:nvSpPr>
          <p:cNvPr id="3" name="Date Placeholder 2"/>
          <p:cNvSpPr>
            <a:spLocks noGrp="1"/>
          </p:cNvSpPr>
          <p:nvPr>
            <p:ph type="dt" idx="1"/>
          </p:nvPr>
        </p:nvSpPr>
        <p:spPr bwMode="auto">
          <a:xfrm>
            <a:off x="3906838" y="0"/>
            <a:ext cx="2987675" cy="501650"/>
          </a:xfrm>
          <a:prstGeom prst="rect">
            <a:avLst/>
          </a:prstGeom>
          <a:noFill/>
          <a:ln w="9525">
            <a:noFill/>
            <a:miter lim="800000"/>
            <a:headEnd/>
            <a:tailEnd/>
          </a:ln>
        </p:spPr>
        <p:txBody>
          <a:bodyPr vert="horz" wrap="square" lIns="96723" tIns="48362" rIns="96723" bIns="48362" numCol="1" anchor="t" anchorCtr="0" compatLnSpc="1">
            <a:prstTxWarp prst="textNoShape">
              <a:avLst/>
            </a:prstTxWarp>
          </a:bodyPr>
          <a:lstStyle>
            <a:lvl1pPr algn="r" defTabSz="635000">
              <a:defRPr sz="1200">
                <a:latin typeface="Calibri" pitchFamily="34" charset="0"/>
              </a:defRPr>
            </a:lvl1pPr>
          </a:lstStyle>
          <a:p>
            <a:fld id="{926792DD-4E30-43FF-AE64-C7B14182D0A7}" type="datetimeFigureOut">
              <a:rPr lang="en-US"/>
              <a:pPr/>
              <a:t>11/24/2011</a:t>
            </a:fld>
            <a:endParaRPr lang="en-GB"/>
          </a:p>
        </p:txBody>
      </p:sp>
      <p:sp>
        <p:nvSpPr>
          <p:cNvPr id="4" name="Slide Image Placeholder 3"/>
          <p:cNvSpPr>
            <a:spLocks noGrp="1" noRot="1" noChangeAspect="1"/>
          </p:cNvSpPr>
          <p:nvPr>
            <p:ph type="sldImg" idx="2"/>
          </p:nvPr>
        </p:nvSpPr>
        <p:spPr>
          <a:xfrm>
            <a:off x="1014413" y="752475"/>
            <a:ext cx="4868862" cy="3762375"/>
          </a:xfrm>
          <a:prstGeom prst="rect">
            <a:avLst/>
          </a:prstGeom>
          <a:noFill/>
          <a:ln w="12700">
            <a:solidFill>
              <a:prstClr val="black"/>
            </a:solidFill>
          </a:ln>
        </p:spPr>
        <p:txBody>
          <a:bodyPr vert="horz" lIns="139391" tIns="69696" rIns="139391" bIns="69696" rtlCol="0" anchor="ctr"/>
          <a:lstStyle/>
          <a:p>
            <a:pPr lvl="0"/>
            <a:endParaRPr lang="en-GB" noProof="0"/>
          </a:p>
        </p:txBody>
      </p:sp>
      <p:sp>
        <p:nvSpPr>
          <p:cNvPr id="5" name="Notes Placeholder 4"/>
          <p:cNvSpPr>
            <a:spLocks noGrp="1"/>
          </p:cNvSpPr>
          <p:nvPr>
            <p:ph type="body" sz="quarter" idx="3"/>
          </p:nvPr>
        </p:nvSpPr>
        <p:spPr bwMode="auto">
          <a:xfrm>
            <a:off x="688975" y="4765675"/>
            <a:ext cx="5518150" cy="4514850"/>
          </a:xfrm>
          <a:prstGeom prst="rect">
            <a:avLst/>
          </a:prstGeom>
          <a:noFill/>
          <a:ln w="9525">
            <a:noFill/>
            <a:miter lim="800000"/>
            <a:headEnd/>
            <a:tailEnd/>
          </a:ln>
        </p:spPr>
        <p:txBody>
          <a:bodyPr vert="horz" wrap="square" lIns="96723" tIns="48362" rIns="96723" bIns="48362" numCol="1" anchor="t" anchorCtr="0" compatLnSpc="1">
            <a:prstTxWarp prst="textNoShape">
              <a:avLst/>
            </a:prstTxWarp>
          </a:bodyPr>
          <a:lstStyle/>
          <a:p>
            <a:pPr lvl="0"/>
            <a:r>
              <a:rPr lang="en-US" noProof="0" smtClean="0"/>
              <a:t>Click to edit Master text styles</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endParaRPr lang="en-GB" noProof="0" smtClean="0"/>
          </a:p>
        </p:txBody>
      </p:sp>
      <p:sp>
        <p:nvSpPr>
          <p:cNvPr id="6" name="Footer Placeholder 5"/>
          <p:cNvSpPr>
            <a:spLocks noGrp="1"/>
          </p:cNvSpPr>
          <p:nvPr>
            <p:ph type="ftr" sz="quarter" idx="4"/>
          </p:nvPr>
        </p:nvSpPr>
        <p:spPr bwMode="auto">
          <a:xfrm>
            <a:off x="0" y="9529763"/>
            <a:ext cx="2989263" cy="501650"/>
          </a:xfrm>
          <a:prstGeom prst="rect">
            <a:avLst/>
          </a:prstGeom>
          <a:noFill/>
          <a:ln w="9525">
            <a:noFill/>
            <a:miter lim="800000"/>
            <a:headEnd/>
            <a:tailEnd/>
          </a:ln>
        </p:spPr>
        <p:txBody>
          <a:bodyPr vert="horz" wrap="square" lIns="96723" tIns="48362" rIns="96723" bIns="48362" numCol="1" anchor="b" anchorCtr="0" compatLnSpc="1">
            <a:prstTxWarp prst="textNoShape">
              <a:avLst/>
            </a:prstTxWarp>
          </a:bodyPr>
          <a:lstStyle>
            <a:lvl1pPr defTabSz="635000">
              <a:defRPr sz="1200">
                <a:latin typeface="Calibri" pitchFamily="34" charset="0"/>
              </a:defRPr>
            </a:lvl1pPr>
          </a:lstStyle>
          <a:p>
            <a:endParaRPr lang="en-GB"/>
          </a:p>
        </p:txBody>
      </p:sp>
      <p:sp>
        <p:nvSpPr>
          <p:cNvPr id="7" name="Slide Number Placeholder 6"/>
          <p:cNvSpPr>
            <a:spLocks noGrp="1"/>
          </p:cNvSpPr>
          <p:nvPr>
            <p:ph type="sldNum" sz="quarter" idx="5"/>
          </p:nvPr>
        </p:nvSpPr>
        <p:spPr bwMode="auto">
          <a:xfrm>
            <a:off x="3906838" y="9529763"/>
            <a:ext cx="2987675" cy="501650"/>
          </a:xfrm>
          <a:prstGeom prst="rect">
            <a:avLst/>
          </a:prstGeom>
          <a:noFill/>
          <a:ln w="9525">
            <a:noFill/>
            <a:miter lim="800000"/>
            <a:headEnd/>
            <a:tailEnd/>
          </a:ln>
        </p:spPr>
        <p:txBody>
          <a:bodyPr vert="horz" wrap="square" lIns="96723" tIns="48362" rIns="96723" bIns="48362" numCol="1" anchor="b" anchorCtr="0" compatLnSpc="1">
            <a:prstTxWarp prst="textNoShape">
              <a:avLst/>
            </a:prstTxWarp>
          </a:bodyPr>
          <a:lstStyle>
            <a:lvl1pPr algn="r" defTabSz="635000">
              <a:defRPr sz="1200">
                <a:latin typeface="Calibri" pitchFamily="34" charset="0"/>
              </a:defRPr>
            </a:lvl1pPr>
          </a:lstStyle>
          <a:p>
            <a:fld id="{47D2F241-0E93-4882-A868-EF6BDC7D2C10}" type="slidenum">
              <a:rPr lang="en-GB"/>
              <a:pPr/>
              <a:t>‹#›</a:t>
            </a:fld>
            <a:endParaRPr lang="en-GB"/>
          </a:p>
        </p:txBody>
      </p:sp>
    </p:spTree>
    <p:extLst>
      <p:ext uri="{BB962C8B-B14F-4D97-AF65-F5344CB8AC3E}">
        <p14:creationId xmlns="" xmlns:p14="http://schemas.microsoft.com/office/powerpoint/2010/main" val="18438028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742950" indent="-285750" algn="l" rtl="0" eaLnBrk="0" fontAlgn="base" hangingPunct="0">
      <a:spcBef>
        <a:spcPct val="30000"/>
      </a:spcBef>
      <a:spcAft>
        <a:spcPct val="0"/>
      </a:spcAft>
      <a:defRPr sz="1200" kern="1200">
        <a:solidFill>
          <a:schemeClr val="tx1"/>
        </a:solidFill>
        <a:latin typeface="+mn-lt"/>
        <a:ea typeface="+mn-ea"/>
        <a:cs typeface="+mn-cs"/>
      </a:defRPr>
    </a:lvl2pPr>
    <a:lvl3pPr marL="1143000" indent="-228600" algn="l" rtl="0" eaLnBrk="0" fontAlgn="base" hangingPunct="0">
      <a:spcBef>
        <a:spcPct val="30000"/>
      </a:spcBef>
      <a:spcAft>
        <a:spcPct val="0"/>
      </a:spcAft>
      <a:defRPr sz="1200" kern="1200">
        <a:solidFill>
          <a:schemeClr val="tx1"/>
        </a:solidFill>
        <a:latin typeface="+mn-lt"/>
        <a:ea typeface="+mn-ea"/>
        <a:cs typeface="+mn-cs"/>
      </a:defRPr>
    </a:lvl3pPr>
    <a:lvl4pPr marL="1600200" indent="-228600" algn="l" rtl="0" eaLnBrk="0" fontAlgn="base" hangingPunct="0">
      <a:spcBef>
        <a:spcPct val="30000"/>
      </a:spcBef>
      <a:spcAft>
        <a:spcPct val="0"/>
      </a:spcAft>
      <a:defRPr sz="1200" kern="1200">
        <a:solidFill>
          <a:schemeClr val="tx1"/>
        </a:solidFill>
        <a:latin typeface="+mn-lt"/>
        <a:ea typeface="+mn-ea"/>
        <a:cs typeface="+mn-cs"/>
      </a:defRPr>
    </a:lvl4pPr>
    <a:lvl5pPr marL="2057400" indent="-2286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47D2F241-0E93-4882-A868-EF6BDC7D2C10}" type="slidenum">
              <a:rPr lang="en-GB" smtClean="0"/>
              <a:pPr/>
              <a:t>4</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txBox="1">
            <a:spLocks noGrp="1" noChangeArrowheads="1"/>
          </p:cNvSpPr>
          <p:nvPr/>
        </p:nvSpPr>
        <p:spPr bwMode="auto">
          <a:xfrm>
            <a:off x="361950" y="9578975"/>
            <a:ext cx="111125" cy="276225"/>
          </a:xfrm>
          <a:prstGeom prst="rect">
            <a:avLst/>
          </a:prstGeom>
          <a:noFill/>
          <a:ln w="9525">
            <a:noFill/>
            <a:miter lim="800000"/>
            <a:headEnd/>
            <a:tailEnd/>
          </a:ln>
        </p:spPr>
        <p:txBody>
          <a:bodyPr wrap="none" lIns="0" tIns="0" rIns="0" bIns="0" anchor="b">
            <a:spAutoFit/>
          </a:bodyPr>
          <a:lstStyle/>
          <a:p>
            <a:pPr defTabSz="635000"/>
            <a:fld id="{68D32DF8-0748-4CBF-86A1-E41B310D1035}" type="slidenum">
              <a:rPr lang="en-GB" sz="1200">
                <a:latin typeface="Calibri" pitchFamily="34" charset="0"/>
              </a:rPr>
              <a:pPr defTabSz="635000"/>
              <a:t>50</a:t>
            </a:fld>
            <a:endParaRPr lang="en-GB" sz="1200" dirty="0">
              <a:latin typeface="Calibri" pitchFamily="34" charset="0"/>
            </a:endParaRPr>
          </a:p>
        </p:txBody>
      </p:sp>
      <p:sp>
        <p:nvSpPr>
          <p:cNvPr id="58371" name="Rectangle 2"/>
          <p:cNvSpPr>
            <a:spLocks noGrp="1" noRot="1" noChangeAspect="1" noChangeArrowheads="1" noTextEdit="1"/>
          </p:cNvSpPr>
          <p:nvPr>
            <p:ph type="sldImg"/>
          </p:nvPr>
        </p:nvSpPr>
        <p:spPr bwMode="auto">
          <a:xfrm>
            <a:off x="566738" y="396875"/>
            <a:ext cx="5746750" cy="4441825"/>
          </a:xfrm>
          <a:noFill/>
          <a:ln>
            <a:solidFill>
              <a:srgbClr val="000000"/>
            </a:solidFill>
            <a:miter lim="800000"/>
            <a:headEnd/>
            <a:tailEnd/>
          </a:ln>
        </p:spPr>
      </p:sp>
      <p:sp>
        <p:nvSpPr>
          <p:cNvPr id="58372" name="Rectangle 3"/>
          <p:cNvSpPr>
            <a:spLocks noGrp="1" noChangeArrowheads="1"/>
          </p:cNvSpPr>
          <p:nvPr>
            <p:ph type="body" idx="1"/>
          </p:nvPr>
        </p:nvSpPr>
        <p:spPr>
          <a:xfrm>
            <a:off x="361950" y="4938713"/>
            <a:ext cx="6154738" cy="4541837"/>
          </a:xfrm>
          <a:noFill/>
          <a:ln/>
        </p:spPr>
        <p:txBody>
          <a:bodyPr/>
          <a:lstStyle/>
          <a:p>
            <a:pPr eaLnBrk="1" hangingPunct="1">
              <a:spcBef>
                <a:spcPct val="0"/>
              </a:spcBef>
            </a:pPr>
            <a:endParaRPr lang="en-US" sz="2800" dirty="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sp>
        <p:nvSpPr>
          <p:cNvPr id="148482" name="Title Placeholder 1"/>
          <p:cNvSpPr>
            <a:spLocks noGrp="1"/>
          </p:cNvSpPr>
          <p:nvPr>
            <p:ph type="ctrTitle"/>
          </p:nvPr>
        </p:nvSpPr>
        <p:spPr>
          <a:xfrm>
            <a:off x="1257300" y="3027363"/>
            <a:ext cx="6724650" cy="1279525"/>
          </a:xfrm>
        </p:spPr>
        <p:txBody>
          <a:bodyPr/>
          <a:lstStyle>
            <a:lvl1pPr>
              <a:lnSpc>
                <a:spcPts val="5200"/>
              </a:lnSpc>
              <a:defRPr sz="5600" b="0">
                <a:solidFill>
                  <a:schemeClr val="bg2"/>
                </a:solidFill>
                <a:latin typeface="Times New Roman" pitchFamily="18" charset="0"/>
              </a:defRPr>
            </a:lvl1pPr>
          </a:lstStyle>
          <a:p>
            <a:r>
              <a:rPr lang="en-US" smtClean="0"/>
              <a:t>Click to edit Master title style</a:t>
            </a:r>
            <a:endParaRPr lang="en-US"/>
          </a:p>
        </p:txBody>
      </p:sp>
      <p:sp>
        <p:nvSpPr>
          <p:cNvPr id="7" name="Slide Number Placeholder 9"/>
          <p:cNvSpPr>
            <a:spLocks noGrp="1"/>
          </p:cNvSpPr>
          <p:nvPr>
            <p:ph type="sldNum" sz="quarter" idx="4"/>
          </p:nvPr>
        </p:nvSpPr>
        <p:spPr>
          <a:xfrm>
            <a:off x="457200" y="7405688"/>
            <a:ext cx="311150" cy="179387"/>
          </a:xfrm>
        </p:spPr>
        <p:txBody>
          <a:bodyPr/>
          <a:lstStyle>
            <a:lvl1pPr>
              <a:lnSpc>
                <a:spcPts val="1338"/>
              </a:lnSpc>
              <a:defRPr>
                <a:solidFill>
                  <a:schemeClr val="bg2"/>
                </a:solidFill>
              </a:defRPr>
            </a:lvl1pPr>
          </a:lstStyle>
          <a:p>
            <a:fld id="{7ACB2A8E-F4CA-482B-AE02-265F0DCA2220}" type="slidenum">
              <a:rPr lang="en-US"/>
              <a:pPr/>
              <a:t>‹#›</a:t>
            </a:fld>
            <a:endParaRPr lang="en-US" dirty="0"/>
          </a:p>
        </p:txBody>
      </p:sp>
      <p:sp>
        <p:nvSpPr>
          <p:cNvPr id="10" name="Footer Placeholder 10"/>
          <p:cNvSpPr>
            <a:spLocks noGrp="1"/>
          </p:cNvSpPr>
          <p:nvPr>
            <p:ph type="ftr" sz="quarter" idx="3"/>
          </p:nvPr>
        </p:nvSpPr>
        <p:spPr>
          <a:xfrm>
            <a:off x="847725" y="7405688"/>
            <a:ext cx="4749800" cy="179387"/>
          </a:xfrm>
        </p:spPr>
        <p:txBody>
          <a:bodyPr/>
          <a:lstStyle>
            <a:lvl1pPr>
              <a:lnSpc>
                <a:spcPts val="1338"/>
              </a:lnSpc>
              <a:defRPr>
                <a:solidFill>
                  <a:schemeClr val="bg2"/>
                </a:solidFill>
              </a:defRPr>
            </a:lvl1pPr>
          </a:lstStyle>
          <a:p>
            <a:r>
              <a:rPr lang="en-US" dirty="0" smtClean="0"/>
              <a:t>Master </a:t>
            </a:r>
            <a:r>
              <a:rPr lang="en-US" dirty="0" err="1" smtClean="0"/>
              <a:t>Tributario</a:t>
            </a:r>
            <a:r>
              <a:rPr lang="en-US" dirty="0" smtClean="0"/>
              <a:t> FY12</a:t>
            </a:r>
            <a:endParaRPr lang="en-US" dirty="0"/>
          </a:p>
        </p:txBody>
      </p:sp>
      <p:sp>
        <p:nvSpPr>
          <p:cNvPr id="6" name="Rectangle 5"/>
          <p:cNvSpPr>
            <a:spLocks noChangeArrowheads="1"/>
          </p:cNvSpPr>
          <p:nvPr/>
        </p:nvSpPr>
        <p:spPr bwMode="auto">
          <a:xfrm>
            <a:off x="7038975" y="7418388"/>
            <a:ext cx="2544763" cy="179387"/>
          </a:xfrm>
          <a:prstGeom prst="rect">
            <a:avLst/>
          </a:prstGeom>
          <a:noFill/>
          <a:ln w="25400" algn="ctr">
            <a:noFill/>
            <a:miter lim="800000"/>
            <a:headEnd/>
            <a:tailEnd/>
          </a:ln>
        </p:spPr>
        <p:txBody>
          <a:bodyPr lIns="0" tIns="0" rIns="0" bIns="0"/>
          <a:lstStyle/>
          <a:p>
            <a:pPr algn="r" defTabSz="1019175">
              <a:lnSpc>
                <a:spcPts val="1200"/>
              </a:lnSpc>
            </a:pPr>
            <a:r>
              <a:rPr lang="it-IT" sz="800" dirty="0" smtClean="0">
                <a:solidFill>
                  <a:schemeClr val="bg2"/>
                </a:solidFill>
              </a:rPr>
              <a:t>© 2011 Studio Tributario e Societario</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9338" y="396875"/>
            <a:ext cx="2316162" cy="68214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46088" y="396875"/>
            <a:ext cx="6800850" cy="68214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285C611-EBEF-4FFE-A2D7-7DC11ECEAFF6}"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dirty="0" smtClean="0"/>
              <a:t>Master </a:t>
            </a:r>
            <a:r>
              <a:rPr lang="en-US" dirty="0" err="1" smtClean="0"/>
              <a:t>Tributario</a:t>
            </a:r>
            <a:r>
              <a:rPr lang="en-US" dirty="0" smtClean="0"/>
              <a:t> FY12</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9" name="Rectangle 9"/>
          <p:cNvSpPr txBox="1">
            <a:spLocks noChangeArrowheads="1"/>
          </p:cNvSpPr>
          <p:nvPr userDrawn="1"/>
        </p:nvSpPr>
        <p:spPr bwMode="auto">
          <a:xfrm>
            <a:off x="457200" y="314325"/>
            <a:ext cx="4930775" cy="928688"/>
          </a:xfrm>
          <a:prstGeom prst="rect">
            <a:avLst/>
          </a:prstGeom>
          <a:noFill/>
          <a:ln w="9525">
            <a:noFill/>
            <a:miter lim="800000"/>
            <a:headEnd/>
            <a:tailEnd/>
          </a:ln>
          <a:effectLst/>
        </p:spPr>
        <p:txBody>
          <a:bodyPr lIns="0" tIns="0" rIns="0" bIns="0"/>
          <a:lstStyle/>
          <a:p>
            <a:pPr>
              <a:defRPr/>
            </a:pPr>
            <a:r>
              <a:rPr lang="it-IT" sz="2800" kern="0" dirty="0">
                <a:solidFill>
                  <a:srgbClr val="0C2678"/>
                </a:solidFill>
                <a:latin typeface="Verdana"/>
              </a:rPr>
              <a:t>Studio Tributario </a:t>
            </a:r>
            <a:r>
              <a:rPr lang="en-US" sz="2800" kern="0" dirty="0">
                <a:solidFill>
                  <a:srgbClr val="0C2678"/>
                </a:solidFill>
                <a:latin typeface="Verdana"/>
              </a:rPr>
              <a:t/>
            </a:r>
            <a:br>
              <a:rPr lang="en-US" sz="2800" kern="0" dirty="0">
                <a:solidFill>
                  <a:srgbClr val="0C2678"/>
                </a:solidFill>
                <a:latin typeface="Verdana"/>
              </a:rPr>
            </a:br>
            <a:r>
              <a:rPr lang="it-IT" sz="2800" kern="0" dirty="0">
                <a:solidFill>
                  <a:srgbClr val="0C2678"/>
                </a:solidFill>
                <a:latin typeface="Verdana"/>
              </a:rPr>
              <a:t>e Societario</a:t>
            </a:r>
          </a:p>
        </p:txBody>
      </p:sp>
      <p:sp>
        <p:nvSpPr>
          <p:cNvPr id="120835" name="Title Placeholder 1"/>
          <p:cNvSpPr>
            <a:spLocks noGrp="1"/>
          </p:cNvSpPr>
          <p:nvPr>
            <p:ph type="ctrTitle"/>
          </p:nvPr>
        </p:nvSpPr>
        <p:spPr>
          <a:xfrm>
            <a:off x="1257300" y="3271838"/>
            <a:ext cx="4397375" cy="1335087"/>
          </a:xfrm>
        </p:spPr>
        <p:txBody>
          <a:bodyPr/>
          <a:lstStyle>
            <a:lvl1pPr>
              <a:lnSpc>
                <a:spcPts val="3600"/>
              </a:lnSpc>
              <a:defRPr sz="3900" b="0" smtClean="0">
                <a:latin typeface="Times New Roman" pitchFamily="18" charset="0"/>
              </a:defRPr>
            </a:lvl1pPr>
          </a:lstStyle>
          <a:p>
            <a:r>
              <a:rPr lang="en-US" smtClean="0"/>
              <a:t>Click to edit </a:t>
            </a:r>
            <a:br>
              <a:rPr lang="en-US" smtClean="0"/>
            </a:br>
            <a:r>
              <a:rPr lang="en-US" smtClean="0"/>
              <a:t>Master title style</a:t>
            </a:r>
          </a:p>
        </p:txBody>
      </p:sp>
      <p:sp>
        <p:nvSpPr>
          <p:cNvPr id="120836" name="Text Placeholder 2"/>
          <p:cNvSpPr>
            <a:spLocks noGrp="1"/>
          </p:cNvSpPr>
          <p:nvPr>
            <p:ph type="subTitle" idx="1"/>
          </p:nvPr>
        </p:nvSpPr>
        <p:spPr>
          <a:xfrm>
            <a:off x="447675" y="6834188"/>
            <a:ext cx="5214938" cy="344487"/>
          </a:xfrm>
        </p:spPr>
        <p:txBody>
          <a:bodyPr/>
          <a:lstStyle>
            <a:lvl1pPr marL="0" indent="0">
              <a:lnSpc>
                <a:spcPts val="2225"/>
              </a:lnSpc>
              <a:defRPr sz="1800" b="1" smtClean="0"/>
            </a:lvl1pPr>
          </a:lstStyle>
          <a:p>
            <a:r>
              <a:rPr smtClean="0"/>
              <a:t>Click to edit Master subtitle style</a:t>
            </a:r>
          </a:p>
        </p:txBody>
      </p:sp>
      <p:sp>
        <p:nvSpPr>
          <p:cNvPr id="7" name="Slide Number Placeholder 9"/>
          <p:cNvSpPr>
            <a:spLocks noGrp="1"/>
          </p:cNvSpPr>
          <p:nvPr>
            <p:ph type="sldNum" sz="quarter" idx="4"/>
          </p:nvPr>
        </p:nvSpPr>
        <p:spPr>
          <a:xfrm>
            <a:off x="457200" y="7427913"/>
            <a:ext cx="311150" cy="163512"/>
          </a:xfrm>
        </p:spPr>
        <p:txBody>
          <a:bodyPr/>
          <a:lstStyle>
            <a:lvl1pPr>
              <a:lnSpc>
                <a:spcPts val="1338"/>
              </a:lnSpc>
              <a:defRPr/>
            </a:lvl1pPr>
          </a:lstStyle>
          <a:p>
            <a:fld id="{5D35C53F-C4F0-4A49-AF50-098A3A0E4C0B}" type="slidenum">
              <a:rPr lang="en-US"/>
              <a:pPr/>
              <a:t>‹#›</a:t>
            </a:fld>
            <a:endParaRPr lang="en-US"/>
          </a:p>
        </p:txBody>
      </p:sp>
      <p:sp>
        <p:nvSpPr>
          <p:cNvPr id="10" name="Footer Placeholder 10"/>
          <p:cNvSpPr>
            <a:spLocks noGrp="1"/>
          </p:cNvSpPr>
          <p:nvPr>
            <p:ph type="ftr" sz="quarter" idx="3"/>
          </p:nvPr>
        </p:nvSpPr>
        <p:spPr>
          <a:xfrm>
            <a:off x="847725" y="7427913"/>
            <a:ext cx="4749800" cy="139700"/>
          </a:xfrm>
        </p:spPr>
        <p:txBody>
          <a:bodyPr/>
          <a:lstStyle>
            <a:lvl1pPr>
              <a:lnSpc>
                <a:spcPts val="1338"/>
              </a:lnSpc>
              <a:defRPr/>
            </a:lvl1pPr>
          </a:lstStyle>
          <a:p>
            <a:r>
              <a:rPr lang="en-US" dirty="0" smtClean="0"/>
              <a:t>Master </a:t>
            </a:r>
            <a:r>
              <a:rPr lang="en-US" dirty="0" err="1" smtClean="0"/>
              <a:t>Tributario</a:t>
            </a:r>
            <a:r>
              <a:rPr lang="en-US" dirty="0" smtClean="0"/>
              <a:t> FY12</a:t>
            </a:r>
            <a:endParaRPr lang="en-US" dirty="0"/>
          </a:p>
        </p:txBody>
      </p:sp>
      <p:pic>
        <p:nvPicPr>
          <p:cNvPr id="8" name="Picture 5" descr="DEL_PRI_RGB"/>
          <p:cNvPicPr>
            <a:picLocks noChangeArrowheads="1"/>
          </p:cNvPicPr>
          <p:nvPr userDrawn="1"/>
        </p:nvPicPr>
        <p:blipFill>
          <a:blip r:embed="rId2"/>
          <a:srcRect l="7785" t="27351" r="9871" b="25598"/>
          <a:stretch>
            <a:fillRect/>
          </a:stretch>
        </p:blipFill>
        <p:spPr bwMode="auto">
          <a:xfrm>
            <a:off x="8846418" y="7345996"/>
            <a:ext cx="857250" cy="195262"/>
          </a:xfrm>
          <a:prstGeom prst="rect">
            <a:avLst/>
          </a:prstGeom>
          <a:noFill/>
          <a:ln w="9525">
            <a:noFill/>
            <a:miter lim="800000"/>
            <a:headEnd/>
            <a:tailEnd/>
          </a:ln>
        </p:spPr>
      </p:pic>
      <p:pic>
        <p:nvPicPr>
          <p:cNvPr id="11" name="Picture 10" descr="4038_fondoCarta.jpg"/>
          <p:cNvPicPr>
            <a:picLocks noChangeAspect="1"/>
          </p:cNvPicPr>
          <p:nvPr userDrawn="1"/>
        </p:nvPicPr>
        <p:blipFill rotWithShape="1">
          <a:blip r:embed="rId3">
            <a:clrChange>
              <a:clrFrom>
                <a:srgbClr val="FFFFFE"/>
              </a:clrFrom>
              <a:clrTo>
                <a:srgbClr val="FFFFFE">
                  <a:alpha val="0"/>
                </a:srgbClr>
              </a:clrTo>
            </a:clrChange>
          </a:blip>
          <a:srcRect l="24645" t="18913" b="32602"/>
          <a:stretch/>
        </p:blipFill>
        <p:spPr bwMode="auto">
          <a:xfrm>
            <a:off x="2072640" y="406271"/>
            <a:ext cx="7987348" cy="3976018"/>
          </a:xfrm>
          <a:prstGeom prst="rect">
            <a:avLst/>
          </a:prstGeom>
          <a:noFill/>
          <a:ln w="9525">
            <a:noFill/>
            <a:miter lim="800000"/>
            <a:headEnd/>
            <a:tailEnd/>
          </a:ln>
        </p:spPr>
      </p:pic>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4"/>
          <p:cNvSpPr>
            <a:spLocks noChangeArrowheads="1"/>
          </p:cNvSpPr>
          <p:nvPr/>
        </p:nvSpPr>
        <p:spPr bwMode="auto">
          <a:xfrm>
            <a:off x="7038975" y="7429500"/>
            <a:ext cx="2544763" cy="163513"/>
          </a:xfrm>
          <a:prstGeom prst="rect">
            <a:avLst/>
          </a:prstGeom>
          <a:noFill/>
          <a:ln w="25400" algn="ctr">
            <a:noFill/>
            <a:miter lim="800000"/>
            <a:headEnd/>
            <a:tailEnd/>
          </a:ln>
        </p:spPr>
        <p:txBody>
          <a:bodyPr lIns="0" tIns="0" rIns="0" bIns="0"/>
          <a:lstStyle/>
          <a:p>
            <a:pPr algn="r" defTabSz="1019175">
              <a:lnSpc>
                <a:spcPts val="1200"/>
              </a:lnSpc>
            </a:pPr>
            <a:r>
              <a:rPr lang="en-US" sz="800" dirty="0">
                <a:solidFill>
                  <a:schemeClr val="tx2"/>
                </a:solidFill>
              </a:rPr>
              <a:t>© </a:t>
            </a:r>
            <a:r>
              <a:rPr lang="en-US" sz="800" dirty="0" smtClean="0">
                <a:solidFill>
                  <a:schemeClr val="tx2"/>
                </a:solidFill>
              </a:rPr>
              <a:t>2011 Studio </a:t>
            </a:r>
            <a:r>
              <a:rPr lang="en-US" sz="800" dirty="0" err="1" smtClean="0">
                <a:solidFill>
                  <a:schemeClr val="tx2"/>
                </a:solidFill>
              </a:rPr>
              <a:t>Tributario</a:t>
            </a:r>
            <a:r>
              <a:rPr lang="en-US" sz="800" dirty="0" smtClean="0">
                <a:solidFill>
                  <a:schemeClr val="tx2"/>
                </a:solidFill>
              </a:rPr>
              <a:t> e </a:t>
            </a:r>
            <a:r>
              <a:rPr lang="en-US" sz="800" dirty="0" err="1" smtClean="0">
                <a:solidFill>
                  <a:schemeClr val="tx2"/>
                </a:solidFill>
              </a:rPr>
              <a:t>Societario</a:t>
            </a:r>
            <a:endParaRPr lang="en-US" sz="800" dirty="0">
              <a:solidFill>
                <a:schemeClr val="tx2"/>
              </a:solidFill>
            </a:endParaRPr>
          </a:p>
        </p:txBody>
      </p:sp>
      <p:sp>
        <p:nvSpPr>
          <p:cNvPr id="2" name="Title 1"/>
          <p:cNvSpPr>
            <a:spLocks noGrp="1"/>
          </p:cNvSpPr>
          <p:nvPr>
            <p:ph type="title"/>
          </p:nvPr>
        </p:nvSpPr>
        <p:spPr>
          <a:xfrm>
            <a:off x="450960" y="390480"/>
            <a:ext cx="9126000" cy="630000"/>
          </a:xfrm>
        </p:spPr>
        <p:txBody>
          <a:bodyPr/>
          <a:lstStyle/>
          <a:p>
            <a:r>
              <a:rPr lang="en-US" dirty="0" smtClean="0"/>
              <a:t>Click to edit Master title style</a:t>
            </a:r>
            <a:endParaRPr lang="en-GB" dirty="0"/>
          </a:p>
        </p:txBody>
      </p:sp>
      <p:sp>
        <p:nvSpPr>
          <p:cNvPr id="6" name="Slide Number Placeholder 9"/>
          <p:cNvSpPr>
            <a:spLocks noGrp="1"/>
          </p:cNvSpPr>
          <p:nvPr>
            <p:ph type="sldNum" sz="quarter" idx="10"/>
          </p:nvPr>
        </p:nvSpPr>
        <p:spPr/>
        <p:txBody>
          <a:bodyPr/>
          <a:lstStyle>
            <a:lvl1pPr>
              <a:defRPr/>
            </a:lvl1pPr>
          </a:lstStyle>
          <a:p>
            <a:fld id="{1EA98605-E75F-4086-B082-BA65EEEADF29}" type="slidenum">
              <a:rPr lang="en-US"/>
              <a:pPr/>
              <a:t>‹#›</a:t>
            </a:fld>
            <a:endParaRPr lang="en-US"/>
          </a:p>
        </p:txBody>
      </p:sp>
      <p:sp>
        <p:nvSpPr>
          <p:cNvPr id="7" name="Footer Placeholder 10"/>
          <p:cNvSpPr>
            <a:spLocks noGrp="1"/>
          </p:cNvSpPr>
          <p:nvPr>
            <p:ph type="ftr" sz="quarter" idx="11"/>
          </p:nvPr>
        </p:nvSpPr>
        <p:spPr/>
        <p:txBody>
          <a:bodyPr/>
          <a:lstStyle>
            <a:lvl1pPr>
              <a:defRPr/>
            </a:lvl1pPr>
          </a:lstStyle>
          <a:p>
            <a:r>
              <a:rPr lang="en-US" dirty="0" smtClean="0"/>
              <a:t>Master </a:t>
            </a:r>
            <a:r>
              <a:rPr lang="en-US" dirty="0" err="1" smtClean="0"/>
              <a:t>Tributario</a:t>
            </a:r>
            <a:r>
              <a:rPr lang="en-US" dirty="0" smtClean="0"/>
              <a:t> FY12</a:t>
            </a:r>
            <a:endParaRPr lang="en-US" dirty="0"/>
          </a:p>
        </p:txBody>
      </p:sp>
      <p:sp>
        <p:nvSpPr>
          <p:cNvPr id="10" name="Text Placeholder 9"/>
          <p:cNvSpPr>
            <a:spLocks noGrp="1"/>
          </p:cNvSpPr>
          <p:nvPr>
            <p:ph type="body" sz="quarter" idx="12"/>
          </p:nvPr>
        </p:nvSpPr>
        <p:spPr>
          <a:xfrm>
            <a:off x="450850" y="1295718"/>
            <a:ext cx="9186863" cy="58975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5" name="Rectangle 5"/>
          <p:cNvSpPr>
            <a:spLocks noChangeArrowheads="1"/>
          </p:cNvSpPr>
          <p:nvPr/>
        </p:nvSpPr>
        <p:spPr bwMode="auto">
          <a:xfrm>
            <a:off x="7038975" y="7429500"/>
            <a:ext cx="2544763" cy="163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lgn="ctr">
                <a:solidFill>
                  <a:srgbClr val="000000"/>
                </a:solidFill>
                <a:miter lim="800000"/>
                <a:headEnd/>
                <a:tailEnd/>
              </a14:hiddenLine>
            </a:ext>
          </a:extLst>
        </p:spPr>
        <p:txBody>
          <a:bodyPr lIns="0" tIns="0" rIns="0" bIns="0"/>
          <a:lstStyle/>
          <a:p>
            <a:pPr algn="r" defTabSz="1019175">
              <a:lnSpc>
                <a:spcPts val="1200"/>
              </a:lnSpc>
            </a:pPr>
            <a:r>
              <a:rPr lang="it-IT" sz="800">
                <a:solidFill>
                  <a:schemeClr val="tx2"/>
                </a:solidFill>
              </a:rPr>
              <a:t>© 2010 Studio Tributario e Societario</a:t>
            </a:r>
          </a:p>
        </p:txBody>
      </p:sp>
      <p:sp>
        <p:nvSpPr>
          <p:cNvPr id="2" name="Title 1"/>
          <p:cNvSpPr>
            <a:spLocks noGrp="1"/>
          </p:cNvSpPr>
          <p:nvPr>
            <p:ph type="title"/>
          </p:nvPr>
        </p:nvSpPr>
        <p:spPr>
          <a:xfrm>
            <a:off x="390000" y="360000"/>
            <a:ext cx="9126000" cy="630000"/>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390000" y="1170000"/>
            <a:ext cx="4485000" cy="5220000"/>
          </a:xfrm>
        </p:spPr>
        <p:txBody>
          <a:bodyPr rtlCol="0">
            <a:noAutofit/>
          </a:bodyPr>
          <a:lstStyle>
            <a:lvl1pPr algn="l" defTabSz="914400" rtl="0" eaLnBrk="1" latinLnBrk="0" hangingPunct="1">
              <a:spcBef>
                <a:spcPts val="0"/>
              </a:spcBef>
              <a:spcAft>
                <a:spcPts val="300"/>
              </a:spcAft>
              <a:buFont typeface="Arial" pitchFamily="34" charset="0"/>
              <a:defRPr lang="en-US" sz="1100" kern="1200" dirty="0" smtClean="0">
                <a:solidFill>
                  <a:schemeClr val="tx1"/>
                </a:solidFill>
                <a:latin typeface="+mn-lt"/>
                <a:ea typeface="+mj-ea"/>
                <a:cs typeface="+mj-cs"/>
              </a:defRPr>
            </a:lvl1pPr>
            <a:lvl2pPr algn="l" defTabSz="914400" rtl="0" eaLnBrk="1" latinLnBrk="0" hangingPunct="1">
              <a:spcBef>
                <a:spcPts val="0"/>
              </a:spcBef>
              <a:spcAft>
                <a:spcPts val="300"/>
              </a:spcAft>
              <a:buFont typeface="Arial" pitchFamily="34" charset="0"/>
              <a:defRPr lang="en-US" sz="1100" kern="1200" dirty="0" smtClean="0">
                <a:solidFill>
                  <a:schemeClr val="tx1"/>
                </a:solidFill>
                <a:latin typeface="+mn-lt"/>
                <a:ea typeface="+mj-ea"/>
                <a:cs typeface="+mj-cs"/>
              </a:defRPr>
            </a:lvl2pPr>
            <a:lvl3pPr algn="l" defTabSz="914400" rtl="0" eaLnBrk="1" latinLnBrk="0" hangingPunct="1">
              <a:spcBef>
                <a:spcPts val="0"/>
              </a:spcBef>
              <a:spcAft>
                <a:spcPts val="300"/>
              </a:spcAft>
              <a:buFont typeface="Arial" pitchFamily="34" charset="0"/>
              <a:defRPr lang="en-US" sz="1100" kern="1200" dirty="0" smtClean="0">
                <a:solidFill>
                  <a:schemeClr val="tx1"/>
                </a:solidFill>
                <a:latin typeface="+mn-lt"/>
                <a:ea typeface="+mj-ea"/>
                <a:cs typeface="+mj-cs"/>
              </a:defRPr>
            </a:lvl3pPr>
            <a:lvl4pPr algn="l" defTabSz="914400" rtl="0" eaLnBrk="1" latinLnBrk="0" hangingPunct="1">
              <a:spcBef>
                <a:spcPts val="0"/>
              </a:spcBef>
              <a:spcAft>
                <a:spcPts val="300"/>
              </a:spcAft>
              <a:buFont typeface="Arial" pitchFamily="34" charset="0"/>
              <a:defRPr lang="en-US" sz="1000" kern="1200" dirty="0" smtClean="0">
                <a:solidFill>
                  <a:schemeClr val="tx1"/>
                </a:solidFill>
                <a:latin typeface="+mn-lt"/>
                <a:ea typeface="+mj-ea"/>
                <a:cs typeface="+mj-cs"/>
              </a:defRPr>
            </a:lvl4pPr>
            <a:lvl5pPr algn="l" defTabSz="914400" rtl="0" eaLnBrk="1" latinLnBrk="0" hangingPunct="1">
              <a:spcBef>
                <a:spcPts val="0"/>
              </a:spcBef>
              <a:spcAft>
                <a:spcPts val="300"/>
              </a:spcAft>
              <a:buFont typeface="Arial" pitchFamily="34" charset="0"/>
              <a:defRPr lang="en-GB" sz="1000" kern="1200" dirty="0" smtClean="0">
                <a:solidFill>
                  <a:schemeClr val="tx1"/>
                </a:solidFill>
                <a:latin typeface="+mn-lt"/>
                <a:ea typeface="+mj-ea"/>
                <a:cs typeface="+mj-cs"/>
              </a:defRPr>
            </a:lvl5pPr>
            <a:lvl6pPr>
              <a:defRPr sz="16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5031000" y="1170000"/>
            <a:ext cx="4485000" cy="5220000"/>
          </a:xfrm>
        </p:spPr>
        <p:txBody>
          <a:bodyPr rtlCol="0">
            <a:noAutofit/>
          </a:bodyPr>
          <a:lstStyle>
            <a:lvl1pPr algn="l" defTabSz="914400" rtl="0" eaLnBrk="1" latinLnBrk="0" hangingPunct="1">
              <a:spcBef>
                <a:spcPts val="0"/>
              </a:spcBef>
              <a:spcAft>
                <a:spcPts val="300"/>
              </a:spcAft>
              <a:buFont typeface="Arial" pitchFamily="34" charset="0"/>
              <a:defRPr lang="en-US" sz="1100" kern="1200" smtClean="0">
                <a:solidFill>
                  <a:schemeClr val="tx1"/>
                </a:solidFill>
                <a:latin typeface="+mn-lt"/>
                <a:ea typeface="+mj-ea"/>
                <a:cs typeface="+mj-cs"/>
              </a:defRPr>
            </a:lvl1pPr>
            <a:lvl2pPr algn="l" defTabSz="914400" rtl="0" eaLnBrk="1" latinLnBrk="0" hangingPunct="1">
              <a:spcBef>
                <a:spcPts val="0"/>
              </a:spcBef>
              <a:spcAft>
                <a:spcPts val="300"/>
              </a:spcAft>
              <a:buFont typeface="Arial" pitchFamily="34" charset="0"/>
              <a:defRPr lang="en-US" sz="1100" kern="1200" smtClean="0">
                <a:solidFill>
                  <a:schemeClr val="tx1"/>
                </a:solidFill>
                <a:latin typeface="+mn-lt"/>
                <a:ea typeface="+mj-ea"/>
                <a:cs typeface="+mj-cs"/>
              </a:defRPr>
            </a:lvl2pPr>
            <a:lvl3pPr algn="l" defTabSz="914400" rtl="0" eaLnBrk="1" latinLnBrk="0" hangingPunct="1">
              <a:spcBef>
                <a:spcPts val="0"/>
              </a:spcBef>
              <a:spcAft>
                <a:spcPts val="300"/>
              </a:spcAft>
              <a:buFont typeface="Arial" pitchFamily="34" charset="0"/>
              <a:defRPr lang="en-US" sz="1100" kern="1200" smtClean="0">
                <a:solidFill>
                  <a:schemeClr val="tx1"/>
                </a:solidFill>
                <a:latin typeface="+mn-lt"/>
                <a:ea typeface="+mj-ea"/>
                <a:cs typeface="+mj-cs"/>
              </a:defRPr>
            </a:lvl3pPr>
            <a:lvl4pPr algn="l" defTabSz="914400" rtl="0" eaLnBrk="1" latinLnBrk="0" hangingPunct="1">
              <a:spcBef>
                <a:spcPts val="0"/>
              </a:spcBef>
              <a:spcAft>
                <a:spcPts val="300"/>
              </a:spcAft>
              <a:buFont typeface="Arial" pitchFamily="34" charset="0"/>
              <a:defRPr lang="en-US" sz="1000" kern="1200" smtClean="0">
                <a:solidFill>
                  <a:schemeClr val="tx1"/>
                </a:solidFill>
                <a:latin typeface="+mn-lt"/>
                <a:ea typeface="+mj-ea"/>
                <a:cs typeface="+mj-cs"/>
              </a:defRPr>
            </a:lvl4pPr>
            <a:lvl5pPr algn="l" defTabSz="914400" rtl="0" eaLnBrk="1" latinLnBrk="0" hangingPunct="1">
              <a:spcBef>
                <a:spcPts val="0"/>
              </a:spcBef>
              <a:spcAft>
                <a:spcPts val="300"/>
              </a:spcAft>
              <a:buFont typeface="Arial" pitchFamily="34" charset="0"/>
              <a:defRPr lang="en-GB" sz="1000" kern="1200" dirty="0" smtClean="0">
                <a:solidFill>
                  <a:schemeClr val="tx1"/>
                </a:solidFill>
                <a:latin typeface="+mn-lt"/>
                <a:ea typeface="+mj-ea"/>
                <a:cs typeface="+mj-cs"/>
              </a:defRPr>
            </a:lvl5pPr>
            <a:lvl6pPr>
              <a:defRPr sz="16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9"/>
          <p:cNvSpPr>
            <a:spLocks noGrp="1"/>
          </p:cNvSpPr>
          <p:nvPr>
            <p:ph type="sldNum" sz="quarter" idx="10"/>
          </p:nvPr>
        </p:nvSpPr>
        <p:spPr/>
        <p:txBody>
          <a:bodyPr/>
          <a:lstStyle>
            <a:lvl1pPr>
              <a:defRPr/>
            </a:lvl1pPr>
          </a:lstStyle>
          <a:p>
            <a:pPr>
              <a:defRPr/>
            </a:pPr>
            <a:fld id="{A9D5ED2D-E09F-43C2-9A79-A1350C6BC6BC}" type="slidenum">
              <a:rPr lang="en-US"/>
              <a:pPr>
                <a:defRPr/>
              </a:pPr>
              <a:t>‹#›</a:t>
            </a:fld>
            <a:endParaRPr lang="en-US"/>
          </a:p>
        </p:txBody>
      </p:sp>
      <p:sp>
        <p:nvSpPr>
          <p:cNvPr id="7" name="Footer Placeholder 10"/>
          <p:cNvSpPr>
            <a:spLocks noGrp="1"/>
          </p:cNvSpPr>
          <p:nvPr>
            <p:ph type="ftr" sz="quarter" idx="11"/>
          </p:nvPr>
        </p:nvSpPr>
        <p:spPr/>
        <p:txBody>
          <a:bodyPr/>
          <a:lstStyle>
            <a:lvl1pPr>
              <a:defRPr/>
            </a:lvl1pPr>
          </a:lstStyle>
          <a:p>
            <a:r>
              <a:rPr lang="en-US" dirty="0" smtClean="0"/>
              <a:t>Master </a:t>
            </a:r>
            <a:r>
              <a:rPr lang="en-US" dirty="0" err="1" smtClean="0"/>
              <a:t>Tributario</a:t>
            </a:r>
            <a:r>
              <a:rPr lang="en-US" dirty="0" smtClean="0"/>
              <a:t> FY12</a:t>
            </a:r>
            <a:endParaRPr lang="en-US" dirty="0"/>
          </a:p>
        </p:txBody>
      </p:sp>
    </p:spTree>
    <p:extLst>
      <p:ext uri="{BB962C8B-B14F-4D97-AF65-F5344CB8AC3E}">
        <p14:creationId xmlns="" xmlns:p14="http://schemas.microsoft.com/office/powerpoint/2010/main" val="29077264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1_Title Slide">
    <p:bg>
      <p:bgPr>
        <a:solidFill>
          <a:schemeClr val="tx2"/>
        </a:solidFill>
        <a:effectLst/>
      </p:bgPr>
    </p:bg>
    <p:spTree>
      <p:nvGrpSpPr>
        <p:cNvPr id="1" name=""/>
        <p:cNvGrpSpPr/>
        <p:nvPr/>
      </p:nvGrpSpPr>
      <p:grpSpPr>
        <a:xfrm>
          <a:off x="0" y="0"/>
          <a:ext cx="0" cy="0"/>
          <a:chOff x="0" y="0"/>
          <a:chExt cx="0" cy="0"/>
        </a:xfrm>
      </p:grpSpPr>
      <p:sp>
        <p:nvSpPr>
          <p:cNvPr id="148482" name="Title Placeholder 1"/>
          <p:cNvSpPr>
            <a:spLocks noGrp="1"/>
          </p:cNvSpPr>
          <p:nvPr>
            <p:ph type="ctrTitle"/>
          </p:nvPr>
        </p:nvSpPr>
        <p:spPr>
          <a:xfrm>
            <a:off x="1257300" y="3027363"/>
            <a:ext cx="6724650" cy="1279525"/>
          </a:xfrm>
        </p:spPr>
        <p:txBody>
          <a:bodyPr/>
          <a:lstStyle>
            <a:lvl1pPr>
              <a:lnSpc>
                <a:spcPts val="5200"/>
              </a:lnSpc>
              <a:defRPr sz="5600" b="0">
                <a:solidFill>
                  <a:schemeClr val="bg2"/>
                </a:solidFill>
                <a:latin typeface="Times New Roman" pitchFamily="18" charset="0"/>
              </a:defRPr>
            </a:lvl1pPr>
          </a:lstStyle>
          <a:p>
            <a:r>
              <a:rPr lang="en-US" smtClean="0"/>
              <a:t>Click to edit Master title style</a:t>
            </a:r>
            <a:endParaRPr lang="en-US"/>
          </a:p>
        </p:txBody>
      </p:sp>
      <p:sp>
        <p:nvSpPr>
          <p:cNvPr id="7" name="Slide Number Placeholder 9"/>
          <p:cNvSpPr>
            <a:spLocks noGrp="1"/>
          </p:cNvSpPr>
          <p:nvPr>
            <p:ph type="sldNum" sz="quarter" idx="4"/>
          </p:nvPr>
        </p:nvSpPr>
        <p:spPr>
          <a:xfrm>
            <a:off x="457200" y="7405688"/>
            <a:ext cx="311150" cy="179387"/>
          </a:xfrm>
        </p:spPr>
        <p:txBody>
          <a:bodyPr/>
          <a:lstStyle>
            <a:lvl1pPr>
              <a:lnSpc>
                <a:spcPts val="1338"/>
              </a:lnSpc>
              <a:defRPr>
                <a:solidFill>
                  <a:schemeClr val="bg2"/>
                </a:solidFill>
              </a:defRPr>
            </a:lvl1pPr>
          </a:lstStyle>
          <a:p>
            <a:fld id="{7ACB2A8E-F4CA-482B-AE02-265F0DCA2220}" type="slidenum">
              <a:rPr lang="en-US"/>
              <a:pPr/>
              <a:t>‹#›</a:t>
            </a:fld>
            <a:endParaRPr lang="en-US"/>
          </a:p>
        </p:txBody>
      </p:sp>
      <p:sp>
        <p:nvSpPr>
          <p:cNvPr id="10" name="Footer Placeholder 10"/>
          <p:cNvSpPr>
            <a:spLocks noGrp="1"/>
          </p:cNvSpPr>
          <p:nvPr>
            <p:ph type="ftr" sz="quarter" idx="3"/>
          </p:nvPr>
        </p:nvSpPr>
        <p:spPr>
          <a:xfrm>
            <a:off x="847725" y="7405688"/>
            <a:ext cx="4749800" cy="179387"/>
          </a:xfrm>
        </p:spPr>
        <p:txBody>
          <a:bodyPr/>
          <a:lstStyle>
            <a:lvl1pPr>
              <a:lnSpc>
                <a:spcPts val="1338"/>
              </a:lnSpc>
              <a:defRPr>
                <a:solidFill>
                  <a:schemeClr val="bg2"/>
                </a:solidFill>
              </a:defRPr>
            </a:lvl1pPr>
          </a:lstStyle>
          <a:p>
            <a:r>
              <a:rPr lang="en-US" dirty="0" smtClean="0"/>
              <a:t>Master </a:t>
            </a:r>
            <a:r>
              <a:rPr lang="en-US" dirty="0" err="1" smtClean="0"/>
              <a:t>Tributario</a:t>
            </a:r>
            <a:r>
              <a:rPr lang="en-US" dirty="0" smtClean="0"/>
              <a:t> FY12</a:t>
            </a:r>
            <a:endParaRPr lang="en-US" dirty="0"/>
          </a:p>
        </p:txBody>
      </p:sp>
      <p:sp>
        <p:nvSpPr>
          <p:cNvPr id="6" name="Rectangle 5"/>
          <p:cNvSpPr>
            <a:spLocks noChangeArrowheads="1"/>
          </p:cNvSpPr>
          <p:nvPr/>
        </p:nvSpPr>
        <p:spPr bwMode="auto">
          <a:xfrm>
            <a:off x="7038975" y="7418388"/>
            <a:ext cx="2544763" cy="179387"/>
          </a:xfrm>
          <a:prstGeom prst="rect">
            <a:avLst/>
          </a:prstGeom>
          <a:noFill/>
          <a:ln w="25400" algn="ctr">
            <a:noFill/>
            <a:miter lim="800000"/>
            <a:headEnd/>
            <a:tailEnd/>
          </a:ln>
        </p:spPr>
        <p:txBody>
          <a:bodyPr lIns="0" tIns="0" rIns="0" bIns="0"/>
          <a:lstStyle/>
          <a:p>
            <a:pPr algn="r" defTabSz="1019175">
              <a:lnSpc>
                <a:spcPts val="1200"/>
              </a:lnSpc>
            </a:pPr>
            <a:r>
              <a:rPr lang="it-IT" sz="800" dirty="0" smtClean="0">
                <a:solidFill>
                  <a:schemeClr val="bg2"/>
                </a:solidFill>
              </a:rPr>
              <a:t>© 2011 Studio Tributario e Societario</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64599648-4C85-4DD8-AA53-4F5D3F9B2D3B}" type="slidenum">
              <a:rPr lang="en-US"/>
              <a:pPr/>
              <a:t>‹#›</a:t>
            </a:fld>
            <a:endParaRPr lang="en-US" dirty="0"/>
          </a:p>
        </p:txBody>
      </p:sp>
      <p:sp>
        <p:nvSpPr>
          <p:cNvPr id="5" name="Footer Placeholder 4"/>
          <p:cNvSpPr>
            <a:spLocks noGrp="1"/>
          </p:cNvSpPr>
          <p:nvPr>
            <p:ph type="ftr" sz="quarter" idx="11"/>
          </p:nvPr>
        </p:nvSpPr>
        <p:spPr/>
        <p:txBody>
          <a:bodyPr/>
          <a:lstStyle>
            <a:lvl1pPr>
              <a:defRPr/>
            </a:lvl1pPr>
          </a:lstStyle>
          <a:p>
            <a:r>
              <a:rPr lang="en-US" dirty="0" smtClean="0"/>
              <a:t>Master </a:t>
            </a:r>
            <a:r>
              <a:rPr lang="en-US" dirty="0" err="1" smtClean="0"/>
              <a:t>Tributario</a:t>
            </a:r>
            <a:r>
              <a:rPr lang="en-US" dirty="0" smtClean="0"/>
              <a:t> FY12</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995863"/>
            <a:ext cx="8550275" cy="15430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38" y="3295650"/>
            <a:ext cx="8550275" cy="17002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BAF2463F-9937-400C-A511-70167069E1BC}" type="slidenum">
              <a:rPr lang="en-US"/>
              <a:pPr/>
              <a:t>‹#›</a:t>
            </a:fld>
            <a:endParaRPr lang="en-US" dirty="0"/>
          </a:p>
        </p:txBody>
      </p:sp>
      <p:sp>
        <p:nvSpPr>
          <p:cNvPr id="5" name="Footer Placeholder 4"/>
          <p:cNvSpPr>
            <a:spLocks noGrp="1"/>
          </p:cNvSpPr>
          <p:nvPr>
            <p:ph type="ftr" sz="quarter" idx="11"/>
          </p:nvPr>
        </p:nvSpPr>
        <p:spPr/>
        <p:txBody>
          <a:bodyPr/>
          <a:lstStyle>
            <a:lvl1pPr>
              <a:defRPr/>
            </a:lvl1pPr>
          </a:lstStyle>
          <a:p>
            <a:r>
              <a:rPr lang="en-US" dirty="0" smtClean="0"/>
              <a:t>Master </a:t>
            </a:r>
            <a:r>
              <a:rPr lang="en-US" dirty="0" err="1" smtClean="0"/>
              <a:t>Tributario</a:t>
            </a:r>
            <a:r>
              <a:rPr lang="en-US" dirty="0" smtClean="0"/>
              <a:t> FY12</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46088" y="1277302"/>
            <a:ext cx="4556125" cy="591661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54613" y="1277302"/>
            <a:ext cx="4557712" cy="591661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05B6BAFB-F08E-4F53-8DFC-E87FB6804081}"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dirty="0" smtClean="0"/>
              <a:t>Master </a:t>
            </a:r>
            <a:r>
              <a:rPr lang="en-US" dirty="0" err="1" smtClean="0"/>
              <a:t>Tributario</a:t>
            </a:r>
            <a:r>
              <a:rPr lang="en-US" dirty="0" smtClean="0"/>
              <a:t> FY12</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2278" y="402590"/>
            <a:ext cx="9053512" cy="12954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42278" y="916940"/>
            <a:ext cx="4445000" cy="7254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42278" y="1672908"/>
            <a:ext cx="4445000" cy="4478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49203" y="916940"/>
            <a:ext cx="4446587" cy="7254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49203" y="1672908"/>
            <a:ext cx="4446587" cy="4478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B51D83B7-3042-47A8-AD37-C7660136DCF6}"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r>
              <a:rPr lang="en-US" dirty="0" smtClean="0"/>
              <a:t>Master </a:t>
            </a:r>
            <a:r>
              <a:rPr lang="en-US" dirty="0" err="1" smtClean="0"/>
              <a:t>Tributario</a:t>
            </a:r>
            <a:r>
              <a:rPr lang="en-US" dirty="0" smtClean="0"/>
              <a:t> FY12</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974766CF-B7CA-4A1E-B29B-6BBE3E36E570}"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r>
              <a:rPr lang="en-US" dirty="0" smtClean="0"/>
              <a:t>Master </a:t>
            </a:r>
            <a:r>
              <a:rPr lang="en-US" dirty="0" err="1" smtClean="0"/>
              <a:t>Tributario</a:t>
            </a:r>
            <a:r>
              <a:rPr lang="en-US" dirty="0" smtClean="0"/>
              <a:t> FY12</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0850" y="309563"/>
            <a:ext cx="3309937" cy="1317625"/>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933825" y="309563"/>
            <a:ext cx="5622925" cy="66341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0850" y="1627188"/>
            <a:ext cx="3309937" cy="53165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14BBFA4-FDDA-4E67-9613-BCFECEBC8744}"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dirty="0" smtClean="0"/>
              <a:t>Master </a:t>
            </a:r>
            <a:r>
              <a:rPr lang="en-US" dirty="0" err="1" smtClean="0"/>
              <a:t>Tributario</a:t>
            </a:r>
            <a:r>
              <a:rPr lang="en-US" dirty="0" smtClean="0"/>
              <a:t> FY12</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75" y="5441950"/>
            <a:ext cx="6035675" cy="6429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75" y="695325"/>
            <a:ext cx="6035675" cy="4664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971675" y="6084888"/>
            <a:ext cx="6035675" cy="9112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D501817-90D7-4BBE-8851-F12642CDC14E}"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dirty="0" smtClean="0"/>
              <a:t>Master </a:t>
            </a:r>
            <a:r>
              <a:rPr lang="en-US" dirty="0" err="1" smtClean="0"/>
              <a:t>Tributario</a:t>
            </a:r>
            <a:r>
              <a:rPr lang="en-US" dirty="0" smtClean="0"/>
              <a:t> FY12</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FDFDABE-2D9B-471B-86A9-D01E66290FB2}"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dirty="0" smtClean="0"/>
              <a:t>Master </a:t>
            </a:r>
            <a:r>
              <a:rPr lang="en-US" dirty="0" err="1" smtClean="0"/>
              <a:t>Tributario</a:t>
            </a:r>
            <a:r>
              <a:rPr lang="en-US" dirty="0" smtClean="0"/>
              <a:t> FY12</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a:spLocks noChangeArrowheads="1"/>
          </p:cNvSpPr>
          <p:nvPr/>
        </p:nvSpPr>
        <p:spPr bwMode="auto">
          <a:xfrm>
            <a:off x="7038975" y="7382000"/>
            <a:ext cx="2544763" cy="163513"/>
          </a:xfrm>
          <a:prstGeom prst="rect">
            <a:avLst/>
          </a:prstGeom>
          <a:noFill/>
          <a:ln w="25400" algn="ctr">
            <a:noFill/>
            <a:miter lim="800000"/>
            <a:headEnd/>
            <a:tailEnd/>
          </a:ln>
        </p:spPr>
        <p:txBody>
          <a:bodyPr lIns="0" tIns="0" rIns="0" bIns="0"/>
          <a:lstStyle/>
          <a:p>
            <a:pPr algn="r" defTabSz="1019175">
              <a:lnSpc>
                <a:spcPts val="1200"/>
              </a:lnSpc>
            </a:pPr>
            <a:r>
              <a:rPr lang="en-US" sz="800" dirty="0" smtClean="0">
                <a:solidFill>
                  <a:schemeClr val="tx2"/>
                </a:solidFill>
              </a:rPr>
              <a:t>© 2011 Studio </a:t>
            </a:r>
            <a:r>
              <a:rPr lang="en-US" sz="800" dirty="0" err="1" smtClean="0">
                <a:solidFill>
                  <a:schemeClr val="tx2"/>
                </a:solidFill>
              </a:rPr>
              <a:t>Tributario</a:t>
            </a:r>
            <a:r>
              <a:rPr lang="en-US" sz="800" dirty="0" smtClean="0">
                <a:solidFill>
                  <a:schemeClr val="tx2"/>
                </a:solidFill>
              </a:rPr>
              <a:t> e </a:t>
            </a:r>
            <a:r>
              <a:rPr lang="en-US" sz="800" dirty="0" err="1" smtClean="0">
                <a:solidFill>
                  <a:schemeClr val="tx2"/>
                </a:solidFill>
              </a:rPr>
              <a:t>Societario</a:t>
            </a:r>
            <a:endParaRPr lang="en-US" sz="800" dirty="0">
              <a:solidFill>
                <a:schemeClr val="tx2"/>
              </a:solidFill>
            </a:endParaRPr>
          </a:p>
        </p:txBody>
      </p:sp>
      <p:sp>
        <p:nvSpPr>
          <p:cNvPr id="147459" name="Title Placeholder 1"/>
          <p:cNvSpPr>
            <a:spLocks noGrp="1"/>
          </p:cNvSpPr>
          <p:nvPr>
            <p:ph type="title"/>
          </p:nvPr>
        </p:nvSpPr>
        <p:spPr bwMode="auto">
          <a:xfrm>
            <a:off x="449263" y="396875"/>
            <a:ext cx="9266237" cy="7143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47460" name="Text Placeholder 2"/>
          <p:cNvSpPr>
            <a:spLocks noGrp="1"/>
          </p:cNvSpPr>
          <p:nvPr>
            <p:ph type="body" idx="1"/>
          </p:nvPr>
        </p:nvSpPr>
        <p:spPr bwMode="auto">
          <a:xfrm>
            <a:off x="446088" y="1301750"/>
            <a:ext cx="9266237" cy="59166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Slide Number Placeholder 9"/>
          <p:cNvSpPr>
            <a:spLocks noGrp="1"/>
          </p:cNvSpPr>
          <p:nvPr>
            <p:ph type="sldNum" sz="quarter" idx="4"/>
          </p:nvPr>
        </p:nvSpPr>
        <p:spPr>
          <a:xfrm>
            <a:off x="457200" y="7382000"/>
            <a:ext cx="311150" cy="163513"/>
          </a:xfrm>
          <a:prstGeom prst="rect">
            <a:avLst/>
          </a:prstGeom>
        </p:spPr>
        <p:txBody>
          <a:bodyPr vert="horz" wrap="square" lIns="0" tIns="0" rIns="0" bIns="0" numCol="1" anchor="t" anchorCtr="0" compatLnSpc="1">
            <a:prstTxWarp prst="textNoShape">
              <a:avLst/>
            </a:prstTxWarp>
            <a:noAutofit/>
          </a:bodyPr>
          <a:lstStyle>
            <a:lvl1pPr defTabSz="1019175">
              <a:lnSpc>
                <a:spcPts val="1200"/>
              </a:lnSpc>
              <a:defRPr sz="1000" b="1">
                <a:solidFill>
                  <a:schemeClr val="tx2"/>
                </a:solidFill>
              </a:defRPr>
            </a:lvl1pPr>
          </a:lstStyle>
          <a:p>
            <a:fld id="{E0C21180-9BF0-461B-AE7B-43F99E0A59E4}" type="slidenum">
              <a:rPr lang="en-US"/>
              <a:pPr/>
              <a:t>‹#›</a:t>
            </a:fld>
            <a:endParaRPr lang="en-US" dirty="0"/>
          </a:p>
        </p:txBody>
      </p:sp>
      <p:sp>
        <p:nvSpPr>
          <p:cNvPr id="10" name="Footer Placeholder 10"/>
          <p:cNvSpPr>
            <a:spLocks noGrp="1"/>
          </p:cNvSpPr>
          <p:nvPr>
            <p:ph type="ftr" sz="quarter" idx="3"/>
          </p:nvPr>
        </p:nvSpPr>
        <p:spPr>
          <a:xfrm>
            <a:off x="849313" y="7382000"/>
            <a:ext cx="4749800" cy="163513"/>
          </a:xfrm>
          <a:prstGeom prst="rect">
            <a:avLst/>
          </a:prstGeom>
        </p:spPr>
        <p:txBody>
          <a:bodyPr vert="horz" wrap="square" lIns="0" tIns="0" rIns="0" bIns="0" numCol="1" anchor="t" anchorCtr="0" compatLnSpc="1">
            <a:prstTxWarp prst="textNoShape">
              <a:avLst/>
            </a:prstTxWarp>
            <a:noAutofit/>
          </a:bodyPr>
          <a:lstStyle>
            <a:lvl1pPr defTabSz="1019175">
              <a:lnSpc>
                <a:spcPts val="1200"/>
              </a:lnSpc>
              <a:defRPr sz="1000">
                <a:solidFill>
                  <a:schemeClr val="tx2"/>
                </a:solidFill>
              </a:defRPr>
            </a:lvl1pPr>
          </a:lstStyle>
          <a:p>
            <a:r>
              <a:rPr lang="en-US" dirty="0" smtClean="0"/>
              <a:t>Master </a:t>
            </a:r>
            <a:r>
              <a:rPr lang="en-US" dirty="0" err="1" smtClean="0"/>
              <a:t>Tributario</a:t>
            </a:r>
            <a:r>
              <a:rPr lang="en-US" dirty="0" smtClean="0"/>
              <a:t> FY12</a:t>
            </a:r>
            <a:endParaRPr lang="en-US" dirty="0"/>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1" r:id="rId6"/>
    <p:sldLayoutId id="2147483892" r:id="rId7"/>
    <p:sldLayoutId id="2147483893" r:id="rId8"/>
    <p:sldLayoutId id="2147483894" r:id="rId9"/>
    <p:sldLayoutId id="2147483895" r:id="rId10"/>
  </p:sldLayoutIdLst>
  <p:hf hdr="0" dt="0"/>
  <p:txStyles>
    <p:titleStyle>
      <a:lvl1pPr algn="l" defTabSz="1019175" rtl="0" eaLnBrk="1" fontAlgn="base" hangingPunct="1">
        <a:lnSpc>
          <a:spcPts val="3400"/>
        </a:lnSpc>
        <a:spcBef>
          <a:spcPct val="0"/>
        </a:spcBef>
        <a:spcAft>
          <a:spcPct val="0"/>
        </a:spcAft>
        <a:defRPr sz="2600" b="1">
          <a:solidFill>
            <a:schemeClr val="tx2"/>
          </a:solidFill>
          <a:latin typeface="+mj-lt"/>
          <a:ea typeface="+mj-ea"/>
          <a:cs typeface="+mj-cs"/>
        </a:defRPr>
      </a:lvl1pPr>
      <a:lvl2pPr algn="l" defTabSz="1019175" rtl="0" eaLnBrk="1" fontAlgn="base" hangingPunct="1">
        <a:lnSpc>
          <a:spcPts val="3400"/>
        </a:lnSpc>
        <a:spcBef>
          <a:spcPct val="0"/>
        </a:spcBef>
        <a:spcAft>
          <a:spcPct val="0"/>
        </a:spcAft>
        <a:defRPr sz="2600" b="1">
          <a:solidFill>
            <a:schemeClr val="tx2"/>
          </a:solidFill>
          <a:latin typeface="Arial" charset="0"/>
        </a:defRPr>
      </a:lvl2pPr>
      <a:lvl3pPr algn="l" defTabSz="1019175" rtl="0" eaLnBrk="1" fontAlgn="base" hangingPunct="1">
        <a:lnSpc>
          <a:spcPts val="3400"/>
        </a:lnSpc>
        <a:spcBef>
          <a:spcPct val="0"/>
        </a:spcBef>
        <a:spcAft>
          <a:spcPct val="0"/>
        </a:spcAft>
        <a:defRPr sz="2600" b="1">
          <a:solidFill>
            <a:schemeClr val="tx2"/>
          </a:solidFill>
          <a:latin typeface="Arial" charset="0"/>
        </a:defRPr>
      </a:lvl3pPr>
      <a:lvl4pPr algn="l" defTabSz="1019175" rtl="0" eaLnBrk="1" fontAlgn="base" hangingPunct="1">
        <a:lnSpc>
          <a:spcPts val="3400"/>
        </a:lnSpc>
        <a:spcBef>
          <a:spcPct val="0"/>
        </a:spcBef>
        <a:spcAft>
          <a:spcPct val="0"/>
        </a:spcAft>
        <a:defRPr sz="2600" b="1">
          <a:solidFill>
            <a:schemeClr val="tx2"/>
          </a:solidFill>
          <a:latin typeface="Arial" charset="0"/>
        </a:defRPr>
      </a:lvl4pPr>
      <a:lvl5pPr algn="l" defTabSz="1019175" rtl="0" eaLnBrk="1" fontAlgn="base" hangingPunct="1">
        <a:lnSpc>
          <a:spcPts val="3400"/>
        </a:lnSpc>
        <a:spcBef>
          <a:spcPct val="0"/>
        </a:spcBef>
        <a:spcAft>
          <a:spcPct val="0"/>
        </a:spcAft>
        <a:defRPr sz="2600" b="1">
          <a:solidFill>
            <a:schemeClr val="tx2"/>
          </a:solidFill>
          <a:latin typeface="Arial" charset="0"/>
        </a:defRPr>
      </a:lvl5pPr>
      <a:lvl6pPr marL="457200" algn="l" defTabSz="1019175" rtl="0" eaLnBrk="1" fontAlgn="base" hangingPunct="1">
        <a:lnSpc>
          <a:spcPts val="3400"/>
        </a:lnSpc>
        <a:spcBef>
          <a:spcPct val="0"/>
        </a:spcBef>
        <a:spcAft>
          <a:spcPct val="0"/>
        </a:spcAft>
        <a:defRPr sz="2600" b="1">
          <a:solidFill>
            <a:schemeClr val="tx2"/>
          </a:solidFill>
          <a:latin typeface="Arial" charset="0"/>
        </a:defRPr>
      </a:lvl6pPr>
      <a:lvl7pPr marL="914400" algn="l" defTabSz="1019175" rtl="0" eaLnBrk="1" fontAlgn="base" hangingPunct="1">
        <a:lnSpc>
          <a:spcPts val="3400"/>
        </a:lnSpc>
        <a:spcBef>
          <a:spcPct val="0"/>
        </a:spcBef>
        <a:spcAft>
          <a:spcPct val="0"/>
        </a:spcAft>
        <a:defRPr sz="2600" b="1">
          <a:solidFill>
            <a:schemeClr val="tx2"/>
          </a:solidFill>
          <a:latin typeface="Arial" charset="0"/>
        </a:defRPr>
      </a:lvl7pPr>
      <a:lvl8pPr marL="1371600" algn="l" defTabSz="1019175" rtl="0" eaLnBrk="1" fontAlgn="base" hangingPunct="1">
        <a:lnSpc>
          <a:spcPts val="3400"/>
        </a:lnSpc>
        <a:spcBef>
          <a:spcPct val="0"/>
        </a:spcBef>
        <a:spcAft>
          <a:spcPct val="0"/>
        </a:spcAft>
        <a:defRPr sz="2600" b="1">
          <a:solidFill>
            <a:schemeClr val="tx2"/>
          </a:solidFill>
          <a:latin typeface="Arial" charset="0"/>
        </a:defRPr>
      </a:lvl8pPr>
      <a:lvl9pPr marL="1828800" algn="l" defTabSz="1019175" rtl="0" eaLnBrk="1" fontAlgn="base" hangingPunct="1">
        <a:lnSpc>
          <a:spcPts val="3400"/>
        </a:lnSpc>
        <a:spcBef>
          <a:spcPct val="0"/>
        </a:spcBef>
        <a:spcAft>
          <a:spcPct val="0"/>
        </a:spcAft>
        <a:defRPr sz="2600" b="1">
          <a:solidFill>
            <a:schemeClr val="tx2"/>
          </a:solidFill>
          <a:latin typeface="Arial" charset="0"/>
        </a:defRPr>
      </a:lvl9pPr>
    </p:titleStyle>
    <p:bodyStyle>
      <a:lvl1pPr marL="382588" indent="-382588" algn="l" defTabSz="1019175" rtl="0" eaLnBrk="1" fontAlgn="base" hangingPunct="1">
        <a:spcBef>
          <a:spcPct val="0"/>
        </a:spcBef>
        <a:spcAft>
          <a:spcPts val="300"/>
        </a:spcAft>
        <a:buFont typeface="Arial" charset="0"/>
        <a:defRPr sz="2400">
          <a:solidFill>
            <a:schemeClr val="tx2"/>
          </a:solidFill>
          <a:latin typeface="+mn-lt"/>
          <a:ea typeface="+mn-ea"/>
          <a:cs typeface="+mn-cs"/>
        </a:defRPr>
      </a:lvl1pPr>
      <a:lvl2pPr marL="203200" indent="-203200" algn="l" defTabSz="1019175" rtl="0" eaLnBrk="1" fontAlgn="base" hangingPunct="1">
        <a:spcBef>
          <a:spcPct val="0"/>
        </a:spcBef>
        <a:spcAft>
          <a:spcPts val="300"/>
        </a:spcAft>
        <a:buFont typeface="Arial" charset="0"/>
        <a:buChar char="•"/>
        <a:defRPr sz="2400">
          <a:solidFill>
            <a:schemeClr val="tx2"/>
          </a:solidFill>
          <a:latin typeface="+mn-lt"/>
        </a:defRPr>
      </a:lvl2pPr>
      <a:lvl3pPr marL="398463" indent="-195263" algn="l" defTabSz="1019175" rtl="0" eaLnBrk="1" fontAlgn="base" hangingPunct="1">
        <a:spcBef>
          <a:spcPct val="0"/>
        </a:spcBef>
        <a:spcAft>
          <a:spcPts val="300"/>
        </a:spcAft>
        <a:buFont typeface="Arial" charset="0"/>
        <a:buChar char="‒"/>
        <a:defRPr sz="2400">
          <a:solidFill>
            <a:schemeClr val="tx2"/>
          </a:solidFill>
          <a:latin typeface="+mn-lt"/>
        </a:defRPr>
      </a:lvl3pPr>
      <a:lvl4pPr marL="601663" indent="-203200" algn="l" defTabSz="1019175" rtl="0" eaLnBrk="1" fontAlgn="base" hangingPunct="1">
        <a:spcBef>
          <a:spcPct val="0"/>
        </a:spcBef>
        <a:spcAft>
          <a:spcPts val="600"/>
        </a:spcAft>
        <a:buFont typeface="Arial" charset="0"/>
        <a:buChar char="•"/>
        <a:defRPr sz="2000">
          <a:solidFill>
            <a:schemeClr val="tx2"/>
          </a:solidFill>
          <a:latin typeface="+mn-lt"/>
        </a:defRPr>
      </a:lvl4pPr>
      <a:lvl5pPr marL="793750" indent="-192088" algn="l" defTabSz="1019175" rtl="0" eaLnBrk="1" fontAlgn="base" hangingPunct="1">
        <a:spcBef>
          <a:spcPct val="0"/>
        </a:spcBef>
        <a:spcAft>
          <a:spcPts val="600"/>
        </a:spcAft>
        <a:buFont typeface="Arial" charset="0"/>
        <a:buChar char="‒"/>
        <a:defRPr sz="2000">
          <a:solidFill>
            <a:schemeClr val="tx2"/>
          </a:solidFill>
          <a:latin typeface="+mn-lt"/>
        </a:defRPr>
      </a:lvl5pPr>
      <a:lvl6pPr marL="1250950" indent="-192088" algn="l" defTabSz="1019175" rtl="0" eaLnBrk="1" fontAlgn="base" hangingPunct="1">
        <a:spcBef>
          <a:spcPct val="0"/>
        </a:spcBef>
        <a:spcAft>
          <a:spcPts val="600"/>
        </a:spcAft>
        <a:buFont typeface="Arial" charset="0"/>
        <a:buChar char="‒"/>
        <a:defRPr sz="2000">
          <a:solidFill>
            <a:schemeClr val="tx2"/>
          </a:solidFill>
          <a:latin typeface="+mn-lt"/>
        </a:defRPr>
      </a:lvl6pPr>
      <a:lvl7pPr marL="1708150" indent="-192088" algn="l" defTabSz="1019175" rtl="0" eaLnBrk="1" fontAlgn="base" hangingPunct="1">
        <a:spcBef>
          <a:spcPct val="0"/>
        </a:spcBef>
        <a:spcAft>
          <a:spcPts val="600"/>
        </a:spcAft>
        <a:buFont typeface="Arial" charset="0"/>
        <a:buChar char="‒"/>
        <a:defRPr sz="2000">
          <a:solidFill>
            <a:schemeClr val="tx2"/>
          </a:solidFill>
          <a:latin typeface="+mn-lt"/>
        </a:defRPr>
      </a:lvl7pPr>
      <a:lvl8pPr marL="2165350" indent="-192088" algn="l" defTabSz="1019175" rtl="0" eaLnBrk="1" fontAlgn="base" hangingPunct="1">
        <a:spcBef>
          <a:spcPct val="0"/>
        </a:spcBef>
        <a:spcAft>
          <a:spcPts val="600"/>
        </a:spcAft>
        <a:buFont typeface="Arial" charset="0"/>
        <a:buChar char="‒"/>
        <a:defRPr sz="2000">
          <a:solidFill>
            <a:schemeClr val="tx2"/>
          </a:solidFill>
          <a:latin typeface="+mn-lt"/>
        </a:defRPr>
      </a:lvl8pPr>
      <a:lvl9pPr marL="2622550" indent="-192088" algn="l" defTabSz="1019175" rtl="0" eaLnBrk="1" fontAlgn="base" hangingPunct="1">
        <a:spcBef>
          <a:spcPct val="0"/>
        </a:spcBef>
        <a:spcAft>
          <a:spcPts val="600"/>
        </a:spcAft>
        <a:buFont typeface="Arial" charset="0"/>
        <a:buChar char="‒"/>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459" name="Title Placeholder 1"/>
          <p:cNvSpPr>
            <a:spLocks noGrp="1"/>
          </p:cNvSpPr>
          <p:nvPr>
            <p:ph type="title"/>
          </p:nvPr>
        </p:nvSpPr>
        <p:spPr bwMode="auto">
          <a:xfrm>
            <a:off x="449263" y="396875"/>
            <a:ext cx="9266237" cy="7143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9460" name="Text Placeholder 2"/>
          <p:cNvSpPr>
            <a:spLocks noGrp="1"/>
          </p:cNvSpPr>
          <p:nvPr>
            <p:ph type="body" idx="1"/>
          </p:nvPr>
        </p:nvSpPr>
        <p:spPr bwMode="auto">
          <a:xfrm>
            <a:off x="446088" y="1301750"/>
            <a:ext cx="9266237" cy="59166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Slide Number Placeholder 9"/>
          <p:cNvSpPr>
            <a:spLocks noGrp="1"/>
          </p:cNvSpPr>
          <p:nvPr>
            <p:ph type="sldNum" sz="quarter" idx="4"/>
          </p:nvPr>
        </p:nvSpPr>
        <p:spPr>
          <a:xfrm>
            <a:off x="457200" y="7429500"/>
            <a:ext cx="311150" cy="163513"/>
          </a:xfrm>
          <a:prstGeom prst="rect">
            <a:avLst/>
          </a:prstGeom>
        </p:spPr>
        <p:txBody>
          <a:bodyPr vert="horz" wrap="square" lIns="0" tIns="0" rIns="0" bIns="0" numCol="1" anchor="t" anchorCtr="0" compatLnSpc="1">
            <a:prstTxWarp prst="textNoShape">
              <a:avLst/>
            </a:prstTxWarp>
            <a:noAutofit/>
          </a:bodyPr>
          <a:lstStyle>
            <a:lvl1pPr defTabSz="1019175">
              <a:lnSpc>
                <a:spcPts val="1200"/>
              </a:lnSpc>
              <a:defRPr sz="1000" b="1">
                <a:solidFill>
                  <a:schemeClr val="tx2"/>
                </a:solidFill>
              </a:defRPr>
            </a:lvl1pPr>
          </a:lstStyle>
          <a:p>
            <a:fld id="{886168B5-F3C7-4564-90C1-D6926DD1A228}" type="slidenum">
              <a:rPr lang="en-US"/>
              <a:pPr/>
              <a:t>‹#›</a:t>
            </a:fld>
            <a:endParaRPr lang="en-US" dirty="0"/>
          </a:p>
        </p:txBody>
      </p:sp>
      <p:sp>
        <p:nvSpPr>
          <p:cNvPr id="10" name="Footer Placeholder 10"/>
          <p:cNvSpPr>
            <a:spLocks noGrp="1"/>
          </p:cNvSpPr>
          <p:nvPr>
            <p:ph type="ftr" sz="quarter" idx="3"/>
          </p:nvPr>
        </p:nvSpPr>
        <p:spPr>
          <a:xfrm>
            <a:off x="849313" y="7429500"/>
            <a:ext cx="4749800" cy="163513"/>
          </a:xfrm>
          <a:prstGeom prst="rect">
            <a:avLst/>
          </a:prstGeom>
        </p:spPr>
        <p:txBody>
          <a:bodyPr vert="horz" wrap="square" lIns="0" tIns="0" rIns="0" bIns="0" numCol="1" anchor="t" anchorCtr="0" compatLnSpc="1">
            <a:prstTxWarp prst="textNoShape">
              <a:avLst/>
            </a:prstTxWarp>
            <a:noAutofit/>
          </a:bodyPr>
          <a:lstStyle>
            <a:lvl1pPr defTabSz="1019175">
              <a:lnSpc>
                <a:spcPts val="1200"/>
              </a:lnSpc>
              <a:defRPr sz="1000">
                <a:solidFill>
                  <a:schemeClr val="tx2"/>
                </a:solidFill>
              </a:defRPr>
            </a:lvl1pPr>
          </a:lstStyle>
          <a:p>
            <a:r>
              <a:rPr lang="en-US" dirty="0" smtClean="0"/>
              <a:t>Master </a:t>
            </a:r>
            <a:r>
              <a:rPr lang="en-US" dirty="0" err="1" smtClean="0"/>
              <a:t>Tributario</a:t>
            </a:r>
            <a:r>
              <a:rPr lang="en-US" dirty="0" smtClean="0"/>
              <a:t> FY12</a:t>
            </a:r>
            <a:endParaRPr lang="en-US" dirty="0"/>
          </a:p>
        </p:txBody>
      </p:sp>
    </p:spTree>
  </p:cSld>
  <p:clrMap bg1="lt1" tx1="dk1" bg2="lt2" tx2="dk2" accent1="accent1" accent2="accent2" accent3="accent3" accent4="accent4" accent5="accent5" accent6="accent6" hlink="hlink" folHlink="folHlink"/>
  <p:sldLayoutIdLst>
    <p:sldLayoutId id="2147483883" r:id="rId1"/>
    <p:sldLayoutId id="2147483897" r:id="rId2"/>
    <p:sldLayoutId id="2147483898" r:id="rId3"/>
    <p:sldLayoutId id="2147483899" r:id="rId4"/>
  </p:sldLayoutIdLst>
  <p:hf hdr="0" dt="0"/>
  <p:txStyles>
    <p:titleStyle>
      <a:lvl1pPr algn="l" defTabSz="1019175" rtl="0" eaLnBrk="0" fontAlgn="base" hangingPunct="0">
        <a:lnSpc>
          <a:spcPts val="3400"/>
        </a:lnSpc>
        <a:spcBef>
          <a:spcPct val="0"/>
        </a:spcBef>
        <a:spcAft>
          <a:spcPct val="0"/>
        </a:spcAft>
        <a:defRPr sz="2600" b="1" kern="1200">
          <a:solidFill>
            <a:schemeClr val="tx2"/>
          </a:solidFill>
          <a:latin typeface="+mj-lt"/>
          <a:ea typeface="+mj-ea"/>
          <a:cs typeface="+mj-cs"/>
        </a:defRPr>
      </a:lvl1pPr>
      <a:lvl2pPr algn="l" defTabSz="1019175" rtl="0" eaLnBrk="0" fontAlgn="base" hangingPunct="0">
        <a:lnSpc>
          <a:spcPts val="3400"/>
        </a:lnSpc>
        <a:spcBef>
          <a:spcPct val="0"/>
        </a:spcBef>
        <a:spcAft>
          <a:spcPct val="0"/>
        </a:spcAft>
        <a:defRPr sz="2600" b="1">
          <a:solidFill>
            <a:schemeClr val="tx2"/>
          </a:solidFill>
          <a:latin typeface="Arial" charset="0"/>
        </a:defRPr>
      </a:lvl2pPr>
      <a:lvl3pPr algn="l" defTabSz="1019175" rtl="0" eaLnBrk="0" fontAlgn="base" hangingPunct="0">
        <a:lnSpc>
          <a:spcPts val="3400"/>
        </a:lnSpc>
        <a:spcBef>
          <a:spcPct val="0"/>
        </a:spcBef>
        <a:spcAft>
          <a:spcPct val="0"/>
        </a:spcAft>
        <a:defRPr sz="2600" b="1">
          <a:solidFill>
            <a:schemeClr val="tx2"/>
          </a:solidFill>
          <a:latin typeface="Arial" charset="0"/>
        </a:defRPr>
      </a:lvl3pPr>
      <a:lvl4pPr algn="l" defTabSz="1019175" rtl="0" eaLnBrk="0" fontAlgn="base" hangingPunct="0">
        <a:lnSpc>
          <a:spcPts val="3400"/>
        </a:lnSpc>
        <a:spcBef>
          <a:spcPct val="0"/>
        </a:spcBef>
        <a:spcAft>
          <a:spcPct val="0"/>
        </a:spcAft>
        <a:defRPr sz="2600" b="1">
          <a:solidFill>
            <a:schemeClr val="tx2"/>
          </a:solidFill>
          <a:latin typeface="Arial" charset="0"/>
        </a:defRPr>
      </a:lvl4pPr>
      <a:lvl5pPr algn="l" defTabSz="1019175" rtl="0" eaLnBrk="0" fontAlgn="base" hangingPunct="0">
        <a:lnSpc>
          <a:spcPts val="3400"/>
        </a:lnSpc>
        <a:spcBef>
          <a:spcPct val="0"/>
        </a:spcBef>
        <a:spcAft>
          <a:spcPct val="0"/>
        </a:spcAft>
        <a:defRPr sz="2600" b="1">
          <a:solidFill>
            <a:schemeClr val="tx2"/>
          </a:solidFill>
          <a:latin typeface="Arial" charset="0"/>
        </a:defRPr>
      </a:lvl5pPr>
      <a:lvl6pPr marL="457200" algn="l" rtl="0" fontAlgn="base">
        <a:spcBef>
          <a:spcPct val="0"/>
        </a:spcBef>
        <a:spcAft>
          <a:spcPct val="0"/>
        </a:spcAft>
        <a:defRPr sz="2400" b="1">
          <a:solidFill>
            <a:schemeClr val="accent1"/>
          </a:solidFill>
          <a:latin typeface="Arial" charset="0"/>
        </a:defRPr>
      </a:lvl6pPr>
      <a:lvl7pPr marL="914400" algn="l" rtl="0" fontAlgn="base">
        <a:spcBef>
          <a:spcPct val="0"/>
        </a:spcBef>
        <a:spcAft>
          <a:spcPct val="0"/>
        </a:spcAft>
        <a:defRPr sz="2400" b="1">
          <a:solidFill>
            <a:schemeClr val="accent1"/>
          </a:solidFill>
          <a:latin typeface="Arial" charset="0"/>
        </a:defRPr>
      </a:lvl7pPr>
      <a:lvl8pPr marL="1371600" algn="l" rtl="0" fontAlgn="base">
        <a:spcBef>
          <a:spcPct val="0"/>
        </a:spcBef>
        <a:spcAft>
          <a:spcPct val="0"/>
        </a:spcAft>
        <a:defRPr sz="2400" b="1">
          <a:solidFill>
            <a:schemeClr val="accent1"/>
          </a:solidFill>
          <a:latin typeface="Arial" charset="0"/>
        </a:defRPr>
      </a:lvl8pPr>
      <a:lvl9pPr marL="1828800" algn="l" rtl="0" fontAlgn="base">
        <a:spcBef>
          <a:spcPct val="0"/>
        </a:spcBef>
        <a:spcAft>
          <a:spcPct val="0"/>
        </a:spcAft>
        <a:defRPr sz="2400" b="1">
          <a:solidFill>
            <a:schemeClr val="accent1"/>
          </a:solidFill>
          <a:latin typeface="Arial" charset="0"/>
        </a:defRPr>
      </a:lvl9pPr>
    </p:titleStyle>
    <p:bodyStyle>
      <a:lvl1pPr marL="382588" indent="-382588" algn="l" defTabSz="1019175" rtl="0" eaLnBrk="0" fontAlgn="base" hangingPunct="0">
        <a:spcBef>
          <a:spcPct val="0"/>
        </a:spcBef>
        <a:spcAft>
          <a:spcPts val="300"/>
        </a:spcAft>
        <a:buFont typeface="Arial" charset="0"/>
        <a:defRPr lang="en-US" sz="2400" kern="1200" dirty="0">
          <a:solidFill>
            <a:schemeClr val="tx2"/>
          </a:solidFill>
          <a:latin typeface="+mn-lt"/>
          <a:ea typeface="+mn-ea"/>
          <a:cs typeface="+mn-cs"/>
        </a:defRPr>
      </a:lvl1pPr>
      <a:lvl2pPr marL="203200" indent="-203200" algn="l" defTabSz="1019175" rtl="0" eaLnBrk="0" fontAlgn="base" hangingPunct="0">
        <a:spcBef>
          <a:spcPct val="0"/>
        </a:spcBef>
        <a:spcAft>
          <a:spcPts val="300"/>
        </a:spcAft>
        <a:buFont typeface="Arial" charset="0"/>
        <a:buChar char="•"/>
        <a:defRPr lang="en-US" sz="2400" kern="1200" dirty="0">
          <a:solidFill>
            <a:schemeClr val="tx2"/>
          </a:solidFill>
          <a:latin typeface="+mn-lt"/>
          <a:ea typeface="+mj-ea"/>
          <a:cs typeface="+mj-cs"/>
        </a:defRPr>
      </a:lvl2pPr>
      <a:lvl3pPr marL="398463" indent="-195263" algn="l" defTabSz="1019175" rtl="0" eaLnBrk="0" fontAlgn="base" hangingPunct="0">
        <a:spcBef>
          <a:spcPct val="0"/>
        </a:spcBef>
        <a:spcAft>
          <a:spcPts val="300"/>
        </a:spcAft>
        <a:buFont typeface="Arial" charset="0"/>
        <a:buChar char="‒"/>
        <a:defRPr lang="en-US" sz="2400" kern="1200" dirty="0">
          <a:solidFill>
            <a:schemeClr val="tx2"/>
          </a:solidFill>
          <a:latin typeface="+mn-lt"/>
          <a:ea typeface="+mj-ea"/>
          <a:cs typeface="+mj-cs"/>
        </a:defRPr>
      </a:lvl3pPr>
      <a:lvl4pPr marL="601663" indent="-203200" algn="l" defTabSz="1019175" rtl="0" eaLnBrk="0" fontAlgn="base" hangingPunct="0">
        <a:spcBef>
          <a:spcPct val="0"/>
        </a:spcBef>
        <a:spcAft>
          <a:spcPts val="600"/>
        </a:spcAft>
        <a:buFont typeface="Arial" charset="0"/>
        <a:buChar char="•"/>
        <a:defRPr lang="en-US" sz="2000" kern="1200" dirty="0">
          <a:solidFill>
            <a:schemeClr val="tx2"/>
          </a:solidFill>
          <a:latin typeface="+mn-lt"/>
          <a:ea typeface="+mj-ea"/>
          <a:cs typeface="+mj-cs"/>
        </a:defRPr>
      </a:lvl4pPr>
      <a:lvl5pPr marL="793750" indent="-192088" algn="l" defTabSz="1019175" rtl="0" eaLnBrk="0" fontAlgn="base" hangingPunct="0">
        <a:spcBef>
          <a:spcPct val="0"/>
        </a:spcBef>
        <a:spcAft>
          <a:spcPts val="600"/>
        </a:spcAft>
        <a:buFont typeface="Arial" charset="0"/>
        <a:buChar char="‒"/>
        <a:defRPr lang="en-GB" sz="2000" kern="1200" dirty="0">
          <a:solidFill>
            <a:schemeClr val="tx2"/>
          </a:solidFill>
          <a:latin typeface="+mn-lt"/>
          <a:ea typeface="+mj-ea"/>
          <a:cs typeface="+mj-cs"/>
        </a:defRPr>
      </a:lvl5pPr>
      <a:lvl6pPr marL="895350" indent="-182563" algn="l" defTabSz="914400" rtl="0" eaLnBrk="1" latinLnBrk="0" hangingPunct="1">
        <a:spcBef>
          <a:spcPts val="0"/>
        </a:spcBef>
        <a:spcAft>
          <a:spcPts val="300"/>
        </a:spcAft>
        <a:buFont typeface="Arial" pitchFamily="34" charset="0"/>
        <a:buChar char="•"/>
        <a:defRPr sz="1600" kern="1200" baseline="0">
          <a:solidFill>
            <a:schemeClr val="accent1"/>
          </a:solidFill>
          <a:latin typeface="+mn-lt"/>
          <a:ea typeface="+mn-ea"/>
          <a:cs typeface="+mn-cs"/>
        </a:defRPr>
      </a:lvl6pPr>
      <a:lvl7pPr marL="1079500" indent="-184150" algn="l" defTabSz="914400" rtl="0" eaLnBrk="1" latinLnBrk="0" hangingPunct="1">
        <a:spcBef>
          <a:spcPts val="0"/>
        </a:spcBef>
        <a:spcAft>
          <a:spcPts val="300"/>
        </a:spcAft>
        <a:buFont typeface="Arial" pitchFamily="34" charset="0"/>
        <a:buChar char="‒"/>
        <a:defRPr sz="1400" kern="1200">
          <a:solidFill>
            <a:schemeClr val="accent1"/>
          </a:solidFill>
          <a:latin typeface="+mn-lt"/>
          <a:ea typeface="+mn-ea"/>
          <a:cs typeface="+mn-cs"/>
        </a:defRPr>
      </a:lvl7pPr>
      <a:lvl8pPr marL="1252538" indent="-173038" algn="l" defTabSz="914400" rtl="0" eaLnBrk="1" latinLnBrk="0" hangingPunct="1">
        <a:spcBef>
          <a:spcPts val="0"/>
        </a:spcBef>
        <a:spcAft>
          <a:spcPts val="300"/>
        </a:spcAft>
        <a:buFont typeface="Arial" pitchFamily="34" charset="0"/>
        <a:buChar char="•"/>
        <a:defRPr sz="1400" kern="1200">
          <a:solidFill>
            <a:schemeClr val="accent1"/>
          </a:solidFill>
          <a:latin typeface="+mn-lt"/>
          <a:ea typeface="+mn-ea"/>
          <a:cs typeface="+mn-cs"/>
        </a:defRPr>
      </a:lvl8pPr>
      <a:lvl9pPr marL="1435100" indent="-182563" algn="l" defTabSz="914400" rtl="0" eaLnBrk="1" latinLnBrk="0" hangingPunct="1">
        <a:spcBef>
          <a:spcPts val="0"/>
        </a:spcBef>
        <a:spcAft>
          <a:spcPts val="300"/>
        </a:spcAft>
        <a:buFont typeface="Arial" pitchFamily="34" charset="0"/>
        <a:buChar char="‒"/>
        <a:defRPr sz="14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8"/>
          <p:cNvSpPr>
            <a:spLocks noGrp="1"/>
          </p:cNvSpPr>
          <p:nvPr>
            <p:ph type="subTitle" idx="1"/>
          </p:nvPr>
        </p:nvSpPr>
        <p:spPr/>
        <p:txBody>
          <a:bodyPr/>
          <a:lstStyle/>
          <a:p>
            <a:r>
              <a:rPr lang="it-IT" dirty="0" smtClean="0"/>
              <a:t>25 Ottobre 2011</a:t>
            </a:r>
            <a:endParaRPr dirty="0"/>
          </a:p>
        </p:txBody>
      </p:sp>
      <p:sp>
        <p:nvSpPr>
          <p:cNvPr id="4" name="Rectangle 17"/>
          <p:cNvSpPr txBox="1">
            <a:spLocks/>
          </p:cNvSpPr>
          <p:nvPr/>
        </p:nvSpPr>
        <p:spPr bwMode="auto">
          <a:xfrm>
            <a:off x="276447" y="5427254"/>
            <a:ext cx="8363057" cy="52502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defTabSz="1019175" rtl="0" eaLnBrk="0" fontAlgn="base" hangingPunct="0">
              <a:lnSpc>
                <a:spcPts val="3600"/>
              </a:lnSpc>
              <a:spcBef>
                <a:spcPct val="0"/>
              </a:spcBef>
              <a:spcAft>
                <a:spcPct val="0"/>
              </a:spcAft>
              <a:defRPr sz="3900" b="0" kern="1200" smtClean="0">
                <a:solidFill>
                  <a:schemeClr val="tx2"/>
                </a:solidFill>
                <a:latin typeface="Times New Roman" pitchFamily="18" charset="0"/>
                <a:ea typeface="+mj-ea"/>
                <a:cs typeface="+mj-cs"/>
              </a:defRPr>
            </a:lvl1pPr>
            <a:lvl2pPr algn="l" defTabSz="1019175" rtl="0" eaLnBrk="0" fontAlgn="base" hangingPunct="0">
              <a:lnSpc>
                <a:spcPts val="3400"/>
              </a:lnSpc>
              <a:spcBef>
                <a:spcPct val="0"/>
              </a:spcBef>
              <a:spcAft>
                <a:spcPct val="0"/>
              </a:spcAft>
              <a:defRPr sz="2600" b="1">
                <a:solidFill>
                  <a:schemeClr val="tx2"/>
                </a:solidFill>
                <a:latin typeface="Arial" charset="0"/>
              </a:defRPr>
            </a:lvl2pPr>
            <a:lvl3pPr algn="l" defTabSz="1019175" rtl="0" eaLnBrk="0" fontAlgn="base" hangingPunct="0">
              <a:lnSpc>
                <a:spcPts val="3400"/>
              </a:lnSpc>
              <a:spcBef>
                <a:spcPct val="0"/>
              </a:spcBef>
              <a:spcAft>
                <a:spcPct val="0"/>
              </a:spcAft>
              <a:defRPr sz="2600" b="1">
                <a:solidFill>
                  <a:schemeClr val="tx2"/>
                </a:solidFill>
                <a:latin typeface="Arial" charset="0"/>
              </a:defRPr>
            </a:lvl3pPr>
            <a:lvl4pPr algn="l" defTabSz="1019175" rtl="0" eaLnBrk="0" fontAlgn="base" hangingPunct="0">
              <a:lnSpc>
                <a:spcPts val="3400"/>
              </a:lnSpc>
              <a:spcBef>
                <a:spcPct val="0"/>
              </a:spcBef>
              <a:spcAft>
                <a:spcPct val="0"/>
              </a:spcAft>
              <a:defRPr sz="2600" b="1">
                <a:solidFill>
                  <a:schemeClr val="tx2"/>
                </a:solidFill>
                <a:latin typeface="Arial" charset="0"/>
              </a:defRPr>
            </a:lvl4pPr>
            <a:lvl5pPr algn="l" defTabSz="1019175" rtl="0" eaLnBrk="0" fontAlgn="base" hangingPunct="0">
              <a:lnSpc>
                <a:spcPts val="3400"/>
              </a:lnSpc>
              <a:spcBef>
                <a:spcPct val="0"/>
              </a:spcBef>
              <a:spcAft>
                <a:spcPct val="0"/>
              </a:spcAft>
              <a:defRPr sz="2600" b="1">
                <a:solidFill>
                  <a:schemeClr val="tx2"/>
                </a:solidFill>
                <a:latin typeface="Arial" charset="0"/>
              </a:defRPr>
            </a:lvl5pPr>
            <a:lvl6pPr marL="457200" algn="l" rtl="0" fontAlgn="base">
              <a:spcBef>
                <a:spcPct val="0"/>
              </a:spcBef>
              <a:spcAft>
                <a:spcPct val="0"/>
              </a:spcAft>
              <a:defRPr sz="2400" b="1">
                <a:solidFill>
                  <a:schemeClr val="accent1"/>
                </a:solidFill>
                <a:latin typeface="Arial" charset="0"/>
              </a:defRPr>
            </a:lvl6pPr>
            <a:lvl7pPr marL="914400" algn="l" rtl="0" fontAlgn="base">
              <a:spcBef>
                <a:spcPct val="0"/>
              </a:spcBef>
              <a:spcAft>
                <a:spcPct val="0"/>
              </a:spcAft>
              <a:defRPr sz="2400" b="1">
                <a:solidFill>
                  <a:schemeClr val="accent1"/>
                </a:solidFill>
                <a:latin typeface="Arial" charset="0"/>
              </a:defRPr>
            </a:lvl7pPr>
            <a:lvl8pPr marL="1371600" algn="l" rtl="0" fontAlgn="base">
              <a:spcBef>
                <a:spcPct val="0"/>
              </a:spcBef>
              <a:spcAft>
                <a:spcPct val="0"/>
              </a:spcAft>
              <a:defRPr sz="2400" b="1">
                <a:solidFill>
                  <a:schemeClr val="accent1"/>
                </a:solidFill>
                <a:latin typeface="Arial" charset="0"/>
              </a:defRPr>
            </a:lvl8pPr>
            <a:lvl9pPr marL="1828800" algn="l" rtl="0" fontAlgn="base">
              <a:spcBef>
                <a:spcPct val="0"/>
              </a:spcBef>
              <a:spcAft>
                <a:spcPct val="0"/>
              </a:spcAft>
              <a:defRPr sz="2400" b="1">
                <a:solidFill>
                  <a:schemeClr val="accent1"/>
                </a:solidFill>
                <a:latin typeface="Arial" charset="0"/>
              </a:defRPr>
            </a:lvl9pPr>
          </a:lstStyle>
          <a:p>
            <a:r>
              <a:rPr lang="nl-BE" sz="2800" dirty="0" smtClean="0"/>
              <a:t>Alessandra Di Salvo</a:t>
            </a:r>
          </a:p>
          <a:p>
            <a:r>
              <a:rPr lang="nl-BE" sz="2800" dirty="0"/>
              <a:t>Unione Industriali Roma</a:t>
            </a:r>
          </a:p>
          <a:p>
            <a:endParaRPr lang="en-US" sz="4000" dirty="0">
              <a:solidFill>
                <a:schemeClr val="accent2"/>
              </a:solidFill>
            </a:endParaRPr>
          </a:p>
        </p:txBody>
      </p:sp>
      <p:sp>
        <p:nvSpPr>
          <p:cNvPr id="5" name="Rectangle 17"/>
          <p:cNvSpPr txBox="1">
            <a:spLocks/>
          </p:cNvSpPr>
          <p:nvPr/>
        </p:nvSpPr>
        <p:spPr bwMode="auto">
          <a:xfrm>
            <a:off x="276447" y="4488287"/>
            <a:ext cx="8363057" cy="52502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defTabSz="1019175" rtl="0" eaLnBrk="0" fontAlgn="base" hangingPunct="0">
              <a:lnSpc>
                <a:spcPts val="3600"/>
              </a:lnSpc>
              <a:spcBef>
                <a:spcPct val="0"/>
              </a:spcBef>
              <a:spcAft>
                <a:spcPct val="0"/>
              </a:spcAft>
              <a:defRPr sz="3900" b="0" kern="1200" smtClean="0">
                <a:solidFill>
                  <a:schemeClr val="tx2"/>
                </a:solidFill>
                <a:latin typeface="Times New Roman" pitchFamily="18" charset="0"/>
                <a:ea typeface="+mj-ea"/>
                <a:cs typeface="+mj-cs"/>
              </a:defRPr>
            </a:lvl1pPr>
            <a:lvl2pPr algn="l" defTabSz="1019175" rtl="0" eaLnBrk="0" fontAlgn="base" hangingPunct="0">
              <a:lnSpc>
                <a:spcPts val="3400"/>
              </a:lnSpc>
              <a:spcBef>
                <a:spcPct val="0"/>
              </a:spcBef>
              <a:spcAft>
                <a:spcPct val="0"/>
              </a:spcAft>
              <a:defRPr sz="2600" b="1">
                <a:solidFill>
                  <a:schemeClr val="tx2"/>
                </a:solidFill>
                <a:latin typeface="Arial" charset="0"/>
              </a:defRPr>
            </a:lvl2pPr>
            <a:lvl3pPr algn="l" defTabSz="1019175" rtl="0" eaLnBrk="0" fontAlgn="base" hangingPunct="0">
              <a:lnSpc>
                <a:spcPts val="3400"/>
              </a:lnSpc>
              <a:spcBef>
                <a:spcPct val="0"/>
              </a:spcBef>
              <a:spcAft>
                <a:spcPct val="0"/>
              </a:spcAft>
              <a:defRPr sz="2600" b="1">
                <a:solidFill>
                  <a:schemeClr val="tx2"/>
                </a:solidFill>
                <a:latin typeface="Arial" charset="0"/>
              </a:defRPr>
            </a:lvl3pPr>
            <a:lvl4pPr algn="l" defTabSz="1019175" rtl="0" eaLnBrk="0" fontAlgn="base" hangingPunct="0">
              <a:lnSpc>
                <a:spcPts val="3400"/>
              </a:lnSpc>
              <a:spcBef>
                <a:spcPct val="0"/>
              </a:spcBef>
              <a:spcAft>
                <a:spcPct val="0"/>
              </a:spcAft>
              <a:defRPr sz="2600" b="1">
                <a:solidFill>
                  <a:schemeClr val="tx2"/>
                </a:solidFill>
                <a:latin typeface="Arial" charset="0"/>
              </a:defRPr>
            </a:lvl4pPr>
            <a:lvl5pPr algn="l" defTabSz="1019175" rtl="0" eaLnBrk="0" fontAlgn="base" hangingPunct="0">
              <a:lnSpc>
                <a:spcPts val="3400"/>
              </a:lnSpc>
              <a:spcBef>
                <a:spcPct val="0"/>
              </a:spcBef>
              <a:spcAft>
                <a:spcPct val="0"/>
              </a:spcAft>
              <a:defRPr sz="2600" b="1">
                <a:solidFill>
                  <a:schemeClr val="tx2"/>
                </a:solidFill>
                <a:latin typeface="Arial" charset="0"/>
              </a:defRPr>
            </a:lvl5pPr>
            <a:lvl6pPr marL="457200" algn="l" rtl="0" fontAlgn="base">
              <a:spcBef>
                <a:spcPct val="0"/>
              </a:spcBef>
              <a:spcAft>
                <a:spcPct val="0"/>
              </a:spcAft>
              <a:defRPr sz="2400" b="1">
                <a:solidFill>
                  <a:schemeClr val="accent1"/>
                </a:solidFill>
                <a:latin typeface="Arial" charset="0"/>
              </a:defRPr>
            </a:lvl6pPr>
            <a:lvl7pPr marL="914400" algn="l" rtl="0" fontAlgn="base">
              <a:spcBef>
                <a:spcPct val="0"/>
              </a:spcBef>
              <a:spcAft>
                <a:spcPct val="0"/>
              </a:spcAft>
              <a:defRPr sz="2400" b="1">
                <a:solidFill>
                  <a:schemeClr val="accent1"/>
                </a:solidFill>
                <a:latin typeface="Arial" charset="0"/>
              </a:defRPr>
            </a:lvl7pPr>
            <a:lvl8pPr marL="1371600" algn="l" rtl="0" fontAlgn="base">
              <a:spcBef>
                <a:spcPct val="0"/>
              </a:spcBef>
              <a:spcAft>
                <a:spcPct val="0"/>
              </a:spcAft>
              <a:defRPr sz="2400" b="1">
                <a:solidFill>
                  <a:schemeClr val="accent1"/>
                </a:solidFill>
                <a:latin typeface="Arial" charset="0"/>
              </a:defRPr>
            </a:lvl8pPr>
            <a:lvl9pPr marL="1828800" algn="l" rtl="0" fontAlgn="base">
              <a:spcBef>
                <a:spcPct val="0"/>
              </a:spcBef>
              <a:spcAft>
                <a:spcPct val="0"/>
              </a:spcAft>
              <a:defRPr sz="2400" b="1">
                <a:solidFill>
                  <a:schemeClr val="accent1"/>
                </a:solidFill>
                <a:latin typeface="Arial" charset="0"/>
              </a:defRPr>
            </a:lvl9pPr>
          </a:lstStyle>
          <a:p>
            <a:r>
              <a:rPr lang="nl-BE" sz="4000" dirty="0" smtClean="0">
                <a:solidFill>
                  <a:schemeClr val="accent2"/>
                </a:solidFill>
              </a:rPr>
              <a:t>Nuove linee guida del Codice Doganale</a:t>
            </a:r>
          </a:p>
          <a:p>
            <a:endParaRPr lang="en-US" sz="4000" dirty="0">
              <a:solidFill>
                <a:schemeClr val="accent2"/>
              </a:solidFill>
            </a:endParaRP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latin typeface="Arial" pitchFamily="34" charset="0"/>
                <a:cs typeface="Arial" pitchFamily="34" charset="0"/>
              </a:rPr>
              <a:t>NCDM e </a:t>
            </a:r>
            <a:r>
              <a:rPr lang="it-IT" dirty="0" smtClean="0"/>
              <a:t>AEO</a:t>
            </a:r>
            <a:endParaRPr lang="it-IT" dirty="0"/>
          </a:p>
        </p:txBody>
      </p:sp>
      <p:sp>
        <p:nvSpPr>
          <p:cNvPr id="3" name="Segnaposto contenuto 2"/>
          <p:cNvSpPr>
            <a:spLocks noGrp="1"/>
          </p:cNvSpPr>
          <p:nvPr>
            <p:ph idx="1"/>
          </p:nvPr>
        </p:nvSpPr>
        <p:spPr>
          <a:xfrm>
            <a:off x="396209" y="982773"/>
            <a:ext cx="9266237" cy="6087878"/>
          </a:xfrm>
        </p:spPr>
        <p:txBody>
          <a:bodyPr/>
          <a:lstStyle/>
          <a:p>
            <a:pPr marL="0" lvl="1" indent="0" algn="just" defTabSz="377825">
              <a:spcBef>
                <a:spcPts val="0"/>
              </a:spcBef>
              <a:spcAft>
                <a:spcPts val="2100"/>
              </a:spcAft>
              <a:buNone/>
              <a:tabLst>
                <a:tab pos="316707" algn="l"/>
              </a:tabLst>
            </a:pPr>
            <a:r>
              <a:rPr lang="it-IT" sz="1800" dirty="0" smtClean="0"/>
              <a:t>Il codice doganale “modernizzato” completa ed introduce tutte le condizioni per ottenere lo </a:t>
            </a:r>
            <a:r>
              <a:rPr lang="it-IT" sz="1800" dirty="0" smtClean="0">
                <a:solidFill>
                  <a:schemeClr val="accent2">
                    <a:lumMod val="75000"/>
                  </a:schemeClr>
                </a:solidFill>
              </a:rPr>
              <a:t>status di AEO</a:t>
            </a:r>
            <a:r>
              <a:rPr lang="it-IT" sz="1800" dirty="0" smtClean="0"/>
              <a:t>, figura già attualmente prevista dal Reg. CEE 2913/92 così come modificato dal Reg. CE n. 648/2005</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19050" indent="-19050" algn="just">
              <a:lnSpc>
                <a:spcPct val="102000"/>
              </a:lnSpc>
              <a:spcAft>
                <a:spcPct val="37000"/>
              </a:spcAft>
              <a:tabLst>
                <a:tab pos="6368796" algn="l"/>
              </a:tabLst>
            </a:pPr>
            <a:r>
              <a:rPr lang="it-IT" sz="2000" dirty="0" smtClean="0"/>
              <a:t>La certificazione comunitaria si applica agli operatori economici e ai loro partner commerciali che intervengono nella catena di approvvigionamento internazionale, ossia a:</a:t>
            </a:r>
          </a:p>
          <a:p>
            <a:pPr>
              <a:lnSpc>
                <a:spcPct val="102000"/>
              </a:lnSpc>
              <a:spcAft>
                <a:spcPct val="37000"/>
              </a:spcAft>
              <a:tabLst>
                <a:tab pos="6368796" algn="l"/>
              </a:tabLst>
            </a:pPr>
            <a:endParaRPr lang="it-IT" sz="1000" dirty="0" smtClean="0"/>
          </a:p>
          <a:p>
            <a:pPr marL="199910" lvl="1" indent="295442">
              <a:lnSpc>
                <a:spcPct val="94000"/>
              </a:lnSpc>
              <a:spcAft>
                <a:spcPct val="36000"/>
              </a:spcAft>
              <a:buFontTx/>
              <a:buChar char="•"/>
              <a:tabLst>
                <a:tab pos="6368796" algn="l"/>
              </a:tabLst>
            </a:pPr>
            <a:r>
              <a:rPr lang="it-IT" sz="1100" dirty="0" smtClean="0"/>
              <a:t>Produttori</a:t>
            </a:r>
          </a:p>
          <a:p>
            <a:pPr marL="199910" lvl="1" indent="295442">
              <a:lnSpc>
                <a:spcPct val="94000"/>
              </a:lnSpc>
              <a:spcAft>
                <a:spcPct val="36000"/>
              </a:spcAft>
              <a:buFontTx/>
              <a:buChar char="•"/>
              <a:tabLst>
                <a:tab pos="6368796" algn="l"/>
              </a:tabLst>
            </a:pPr>
            <a:r>
              <a:rPr lang="it-IT" sz="1100" dirty="0" smtClean="0"/>
              <a:t>Esportatori </a:t>
            </a:r>
          </a:p>
          <a:p>
            <a:pPr marL="199910" lvl="1" indent="295442">
              <a:lnSpc>
                <a:spcPct val="94000"/>
              </a:lnSpc>
              <a:spcAft>
                <a:spcPct val="36000"/>
              </a:spcAft>
              <a:buFontTx/>
              <a:buChar char="•"/>
              <a:tabLst>
                <a:tab pos="6368796" algn="l"/>
              </a:tabLst>
            </a:pPr>
            <a:r>
              <a:rPr lang="it-IT" sz="1100" dirty="0" smtClean="0"/>
              <a:t>Spedizionieri/imprese di spedizione </a:t>
            </a:r>
          </a:p>
          <a:p>
            <a:pPr marL="199910" lvl="1" indent="295442">
              <a:lnSpc>
                <a:spcPct val="94000"/>
              </a:lnSpc>
              <a:spcAft>
                <a:spcPct val="36000"/>
              </a:spcAft>
              <a:buFontTx/>
              <a:buChar char="•"/>
              <a:tabLst>
                <a:tab pos="6368796" algn="l"/>
              </a:tabLst>
            </a:pPr>
            <a:r>
              <a:rPr lang="it-IT" sz="1100" dirty="0" smtClean="0"/>
              <a:t>Depositari </a:t>
            </a:r>
          </a:p>
          <a:p>
            <a:pPr marL="199910" lvl="1" indent="295442">
              <a:lnSpc>
                <a:spcPct val="94000"/>
              </a:lnSpc>
              <a:spcAft>
                <a:spcPct val="36000"/>
              </a:spcAft>
              <a:buFontTx/>
              <a:buChar char="•"/>
              <a:tabLst>
                <a:tab pos="6368796" algn="l"/>
              </a:tabLst>
            </a:pPr>
            <a:r>
              <a:rPr lang="it-IT" sz="1100" dirty="0" smtClean="0"/>
              <a:t>Agenti doganali </a:t>
            </a:r>
          </a:p>
          <a:p>
            <a:pPr marL="199910" lvl="1" indent="295442">
              <a:lnSpc>
                <a:spcPct val="94000"/>
              </a:lnSpc>
              <a:spcAft>
                <a:spcPct val="36000"/>
              </a:spcAft>
              <a:buFontTx/>
              <a:buChar char="•"/>
              <a:tabLst>
                <a:tab pos="6368796" algn="l"/>
              </a:tabLst>
            </a:pPr>
            <a:r>
              <a:rPr lang="it-IT" sz="1100" dirty="0" smtClean="0"/>
              <a:t>Vettori </a:t>
            </a:r>
          </a:p>
          <a:p>
            <a:pPr marL="199910" lvl="1" indent="295442">
              <a:lnSpc>
                <a:spcPct val="94000"/>
              </a:lnSpc>
              <a:spcAft>
                <a:spcPct val="36000"/>
              </a:spcAft>
              <a:buFontTx/>
              <a:buChar char="•"/>
              <a:tabLst>
                <a:tab pos="6368796" algn="l"/>
              </a:tabLst>
            </a:pPr>
            <a:r>
              <a:rPr lang="it-IT" sz="1100" dirty="0" smtClean="0"/>
              <a:t>Importatori </a:t>
            </a:r>
          </a:p>
          <a:p>
            <a:pPr marL="199910" lvl="1" indent="0">
              <a:lnSpc>
                <a:spcPct val="94000"/>
              </a:lnSpc>
              <a:spcAft>
                <a:spcPct val="36000"/>
              </a:spcAft>
              <a:buNone/>
              <a:tabLst>
                <a:tab pos="6368796" algn="l"/>
              </a:tabLst>
            </a:pPr>
            <a:endParaRPr lang="it-IT" sz="1000" dirty="0" smtClean="0"/>
          </a:p>
          <a:p>
            <a:pPr marL="0" indent="0">
              <a:spcAft>
                <a:spcPct val="35000"/>
              </a:spcAft>
              <a:tabLst>
                <a:tab pos="6368796" algn="l"/>
              </a:tabLst>
            </a:pPr>
            <a:r>
              <a:rPr lang="it-IT" sz="2000" dirty="0" smtClean="0"/>
              <a:t>La procedura per la concessione dello status AEO è facoltativa, tuttavia le</a:t>
            </a:r>
            <a:r>
              <a:rPr lang="it-IT" sz="2000" dirty="0" smtClean="0">
                <a:solidFill>
                  <a:srgbClr val="FF0000"/>
                </a:solidFill>
              </a:rPr>
              <a:t> </a:t>
            </a:r>
            <a:r>
              <a:rPr lang="it-IT" sz="2000" dirty="0" smtClean="0">
                <a:solidFill>
                  <a:srgbClr val="9CD100"/>
                </a:solidFill>
              </a:rPr>
              <a:t>maggiori imprese internazionali</a:t>
            </a:r>
            <a:r>
              <a:rPr lang="it-IT" sz="2000" dirty="0" smtClean="0"/>
              <a:t> già intendono operare solo con altri </a:t>
            </a:r>
            <a:r>
              <a:rPr lang="it-IT" sz="2000" dirty="0" smtClean="0">
                <a:solidFill>
                  <a:srgbClr val="9CD100"/>
                </a:solidFill>
              </a:rPr>
              <a:t>operatori “AEO”</a:t>
            </a:r>
            <a:r>
              <a:rPr lang="it-IT" sz="2000" dirty="0" smtClean="0">
                <a:solidFill>
                  <a:srgbClr val="0000CC"/>
                </a:solidFill>
              </a:rPr>
              <a:t> </a:t>
            </a:r>
            <a:r>
              <a:rPr lang="it-IT" sz="2000" dirty="0" smtClean="0"/>
              <a:t>in modo da poter sfruttare pienamente i vantaggi della certificazione.</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10</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pic>
        <p:nvPicPr>
          <p:cNvPr id="7"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68788" y="2111386"/>
            <a:ext cx="9721080" cy="1219418"/>
          </a:xfrm>
          <a:prstGeom prst="rect">
            <a:avLst/>
          </a:prstGeom>
          <a:noFill/>
          <a:ln w="9525">
            <a:noFill/>
            <a:miter lim="800000"/>
            <a:headEnd/>
            <a:tailEnd/>
          </a:ln>
        </p:spPr>
      </p:pic>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255181"/>
            <a:ext cx="9266237" cy="856069"/>
          </a:xfrm>
        </p:spPr>
        <p:txBody>
          <a:bodyPr/>
          <a:lstStyle/>
          <a:p>
            <a:r>
              <a:rPr lang="it-IT" dirty="0" smtClean="0"/>
              <a:t>AEO – cosa è un operatore economico autorizzato</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11</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6" name="Content Placeholder 2"/>
          <p:cNvSpPr>
            <a:spLocks noGrp="1"/>
          </p:cNvSpPr>
          <p:nvPr>
            <p:ph idx="1"/>
          </p:nvPr>
        </p:nvSpPr>
        <p:spPr/>
        <p:txBody>
          <a:bodyPr/>
          <a:lstStyle/>
          <a:p>
            <a:pPr marL="0" indent="0" algn="just"/>
            <a:r>
              <a:rPr lang="it-IT" dirty="0"/>
              <a:t>Lo status di AEO è riconosciuto a seguito di verifiche </a:t>
            </a:r>
            <a:r>
              <a:rPr lang="it-IT" dirty="0" smtClean="0">
                <a:solidFill>
                  <a:schemeClr val="accent2"/>
                </a:solidFill>
              </a:rPr>
              <a:t>audit dell’Agenzia </a:t>
            </a:r>
            <a:r>
              <a:rPr lang="it-IT" dirty="0">
                <a:solidFill>
                  <a:schemeClr val="accent2"/>
                </a:solidFill>
              </a:rPr>
              <a:t>delle Dogane</a:t>
            </a:r>
            <a:r>
              <a:rPr lang="it-IT" dirty="0"/>
              <a:t> </a:t>
            </a:r>
            <a:r>
              <a:rPr lang="it-IT" dirty="0" smtClean="0"/>
              <a:t>e sulla base di un </a:t>
            </a:r>
            <a:r>
              <a:rPr lang="it-IT" dirty="0" smtClean="0">
                <a:solidFill>
                  <a:schemeClr val="accent2"/>
                </a:solidFill>
              </a:rPr>
              <a:t>questionario di autovalutazione</a:t>
            </a:r>
            <a:r>
              <a:rPr lang="it-IT" dirty="0" smtClean="0"/>
              <a:t>, suddiviso in sezioni corrispondenti ai riquadri sotto indicati:</a:t>
            </a:r>
          </a:p>
          <a:p>
            <a:pPr marL="0" indent="0" algn="just"/>
            <a:endParaRPr lang="it-IT" dirty="0"/>
          </a:p>
        </p:txBody>
      </p:sp>
      <p:sp>
        <p:nvSpPr>
          <p:cNvPr id="7" name="Rectangle 4"/>
          <p:cNvSpPr>
            <a:spLocks noChangeArrowheads="1"/>
          </p:cNvSpPr>
          <p:nvPr/>
        </p:nvSpPr>
        <p:spPr bwMode="auto">
          <a:xfrm>
            <a:off x="431540" y="2881753"/>
            <a:ext cx="1737194" cy="1571104"/>
          </a:xfrm>
          <a:prstGeom prst="rect">
            <a:avLst/>
          </a:prstGeom>
          <a:solidFill>
            <a:srgbClr val="99CC00"/>
          </a:solidFill>
          <a:ln w="12700">
            <a:noFill/>
            <a:miter lim="800000"/>
            <a:headEnd/>
            <a:tailEnd/>
          </a:ln>
          <a:effectLst>
            <a:outerShdw dist="107763" dir="2700000" algn="ctr" rotWithShape="0">
              <a:srgbClr val="EEECE1">
                <a:alpha val="50000"/>
              </a:srgbClr>
            </a:outerShdw>
          </a:effectLst>
        </p:spPr>
        <p:txBody>
          <a:bodyPr lIns="73016" tIns="36508" rIns="73016" bIns="36508" anchor="ctr"/>
          <a:lstStyle/>
          <a:p>
            <a:pPr defTabSz="640080" fontAlgn="auto">
              <a:spcBef>
                <a:spcPts val="0"/>
              </a:spcBef>
              <a:spcAft>
                <a:spcPts val="0"/>
              </a:spcAft>
              <a:defRPr/>
            </a:pPr>
            <a:r>
              <a:rPr lang="it-IT" sz="1400" kern="0" dirty="0">
                <a:solidFill>
                  <a:sysClr val="window" lastClr="FFFFFF"/>
                </a:solidFill>
              </a:rPr>
              <a:t>L’osservanza degli obblighi doganali </a:t>
            </a:r>
            <a:r>
              <a:rPr lang="it-IT" sz="1400" b="0" kern="0" dirty="0">
                <a:solidFill>
                  <a:sysClr val="window" lastClr="FFFFFF"/>
                </a:solidFill>
              </a:rPr>
              <a:t>per i tre anni antecedenti alla presentazione dell’istanza</a:t>
            </a:r>
            <a:endParaRPr lang="en-US" sz="1400" b="0" kern="0" dirty="0">
              <a:solidFill>
                <a:sysClr val="window" lastClr="FFFFFF"/>
              </a:solidFill>
            </a:endParaRPr>
          </a:p>
        </p:txBody>
      </p:sp>
      <p:sp>
        <p:nvSpPr>
          <p:cNvPr id="8" name="Rectangle 5"/>
          <p:cNvSpPr>
            <a:spLocks noChangeArrowheads="1"/>
          </p:cNvSpPr>
          <p:nvPr/>
        </p:nvSpPr>
        <p:spPr bwMode="auto">
          <a:xfrm>
            <a:off x="2905211" y="2902930"/>
            <a:ext cx="1737001" cy="1572000"/>
          </a:xfrm>
          <a:prstGeom prst="rect">
            <a:avLst/>
          </a:prstGeom>
          <a:solidFill>
            <a:srgbClr val="99CC00"/>
          </a:solidFill>
          <a:ln w="12700">
            <a:noFill/>
            <a:miter lim="800000"/>
            <a:headEnd/>
            <a:tailEnd/>
          </a:ln>
          <a:effectLst>
            <a:outerShdw dist="107763" dir="2700000" algn="ctr" rotWithShape="0">
              <a:srgbClr val="EEECE1">
                <a:alpha val="50000"/>
              </a:srgbClr>
            </a:outerShdw>
          </a:effectLst>
        </p:spPr>
        <p:txBody>
          <a:bodyPr lIns="73016" tIns="36508" rIns="73016" bIns="36508" anchor="ctr"/>
          <a:lstStyle/>
          <a:p>
            <a:pPr defTabSz="640080" fontAlgn="auto">
              <a:spcBef>
                <a:spcPts val="0"/>
              </a:spcBef>
              <a:spcAft>
                <a:spcPts val="0"/>
              </a:spcAft>
              <a:defRPr/>
            </a:pPr>
            <a:r>
              <a:rPr lang="it-IT" sz="1400" b="0" kern="0" dirty="0">
                <a:solidFill>
                  <a:sysClr val="window" lastClr="FFFFFF"/>
                </a:solidFill>
              </a:rPr>
              <a:t>L’</a:t>
            </a:r>
            <a:r>
              <a:rPr lang="it-IT" sz="1400" kern="0" dirty="0">
                <a:solidFill>
                  <a:sysClr val="window" lastClr="FFFFFF"/>
                </a:solidFill>
              </a:rPr>
              <a:t>adeguatezza del sistema logistico e contabile </a:t>
            </a:r>
            <a:r>
              <a:rPr lang="it-IT" sz="1400" b="0" kern="0" dirty="0">
                <a:solidFill>
                  <a:sysClr val="window" lastClr="FFFFFF"/>
                </a:solidFill>
              </a:rPr>
              <a:t>dell’impresa richiedente</a:t>
            </a:r>
            <a:endParaRPr lang="en-US" sz="1400" b="0" kern="0" dirty="0">
              <a:solidFill>
                <a:sysClr val="window" lastClr="FFFFFF"/>
              </a:solidFill>
            </a:endParaRPr>
          </a:p>
        </p:txBody>
      </p:sp>
      <p:sp>
        <p:nvSpPr>
          <p:cNvPr id="9" name="Rectangle 6"/>
          <p:cNvSpPr>
            <a:spLocks noChangeArrowheads="1"/>
          </p:cNvSpPr>
          <p:nvPr/>
        </p:nvSpPr>
        <p:spPr bwMode="auto">
          <a:xfrm>
            <a:off x="5323107" y="2868781"/>
            <a:ext cx="1737001" cy="1572000"/>
          </a:xfrm>
          <a:prstGeom prst="rect">
            <a:avLst/>
          </a:prstGeom>
          <a:solidFill>
            <a:srgbClr val="99CC00"/>
          </a:solidFill>
          <a:ln w="12700">
            <a:noFill/>
            <a:miter lim="800000"/>
            <a:headEnd/>
            <a:tailEnd/>
          </a:ln>
          <a:effectLst>
            <a:outerShdw dist="107763" dir="2700000" algn="ctr" rotWithShape="0">
              <a:srgbClr val="EEECE1">
                <a:alpha val="50000"/>
              </a:srgbClr>
            </a:outerShdw>
          </a:effectLst>
        </p:spPr>
        <p:txBody>
          <a:bodyPr lIns="73016" tIns="36508" rIns="73016" bIns="36508" anchor="ctr"/>
          <a:lstStyle/>
          <a:p>
            <a:pPr defTabSz="640080" fontAlgn="auto">
              <a:spcBef>
                <a:spcPts val="0"/>
              </a:spcBef>
              <a:spcAft>
                <a:spcPts val="0"/>
              </a:spcAft>
              <a:defRPr/>
            </a:pPr>
            <a:r>
              <a:rPr lang="it-IT" sz="1400" b="0" kern="0" dirty="0">
                <a:solidFill>
                  <a:sysClr val="window" lastClr="FFFFFF"/>
                </a:solidFill>
              </a:rPr>
              <a:t>Una comprovata </a:t>
            </a:r>
            <a:r>
              <a:rPr lang="it-IT" sz="1400" kern="0" dirty="0">
                <a:solidFill>
                  <a:sysClr val="window" lastClr="FFFFFF"/>
                </a:solidFill>
              </a:rPr>
              <a:t>solvibilità finanziaria</a:t>
            </a:r>
            <a:endParaRPr lang="en-US" sz="1400" kern="0" dirty="0">
              <a:solidFill>
                <a:sysClr val="window" lastClr="FFFFFF"/>
              </a:solidFill>
            </a:endParaRPr>
          </a:p>
        </p:txBody>
      </p:sp>
      <p:sp>
        <p:nvSpPr>
          <p:cNvPr id="10" name="Rectangle 7"/>
          <p:cNvSpPr>
            <a:spLocks noChangeArrowheads="1"/>
          </p:cNvSpPr>
          <p:nvPr/>
        </p:nvSpPr>
        <p:spPr bwMode="auto">
          <a:xfrm>
            <a:off x="7685366" y="2894307"/>
            <a:ext cx="1737001" cy="1571103"/>
          </a:xfrm>
          <a:prstGeom prst="rect">
            <a:avLst/>
          </a:prstGeom>
          <a:solidFill>
            <a:srgbClr val="99CC00"/>
          </a:solidFill>
          <a:ln w="12700">
            <a:noFill/>
            <a:miter lim="800000"/>
            <a:headEnd/>
            <a:tailEnd/>
          </a:ln>
          <a:effectLst>
            <a:outerShdw dist="107763" dir="2700000" algn="ctr" rotWithShape="0">
              <a:srgbClr val="EEECE1">
                <a:alpha val="50000"/>
              </a:srgbClr>
            </a:outerShdw>
          </a:effectLst>
        </p:spPr>
        <p:txBody>
          <a:bodyPr lIns="73016" tIns="36508" rIns="73016" bIns="36508" anchor="ctr"/>
          <a:lstStyle/>
          <a:p>
            <a:pPr defTabSz="640080" fontAlgn="auto">
              <a:spcBef>
                <a:spcPts val="0"/>
              </a:spcBef>
              <a:spcAft>
                <a:spcPts val="0"/>
              </a:spcAft>
              <a:defRPr/>
            </a:pPr>
            <a:endParaRPr lang="it-IT" sz="1400" b="0" kern="0" dirty="0" smtClean="0">
              <a:solidFill>
                <a:srgbClr val="1F497D"/>
              </a:solidFill>
            </a:endParaRPr>
          </a:p>
          <a:p>
            <a:pPr defTabSz="640080" fontAlgn="auto">
              <a:spcBef>
                <a:spcPts val="0"/>
              </a:spcBef>
              <a:spcAft>
                <a:spcPts val="0"/>
              </a:spcAft>
              <a:defRPr/>
            </a:pPr>
            <a:r>
              <a:rPr lang="it-IT" sz="1400" b="0" kern="0" dirty="0" smtClean="0">
                <a:solidFill>
                  <a:sysClr val="window" lastClr="FFFFFF"/>
                </a:solidFill>
              </a:rPr>
              <a:t>La </a:t>
            </a:r>
            <a:r>
              <a:rPr lang="it-IT" sz="1400" b="0" kern="0" dirty="0">
                <a:solidFill>
                  <a:sysClr val="window" lastClr="FFFFFF"/>
                </a:solidFill>
              </a:rPr>
              <a:t>rispondenza ad </a:t>
            </a:r>
            <a:r>
              <a:rPr lang="it-IT" sz="1400" kern="0" dirty="0">
                <a:solidFill>
                  <a:sysClr val="window" lastClr="FFFFFF"/>
                </a:solidFill>
              </a:rPr>
              <a:t>adeguate norme di sicurezza</a:t>
            </a:r>
            <a:r>
              <a:rPr lang="it-IT" sz="1400" b="0" kern="0" dirty="0">
                <a:solidFill>
                  <a:sysClr val="window" lastClr="FFFFFF"/>
                </a:solidFill>
              </a:rPr>
              <a:t>, sia sicurezza fisica che IT</a:t>
            </a:r>
            <a:r>
              <a:rPr lang="en-GB" sz="1400" b="0" kern="0" dirty="0">
                <a:solidFill>
                  <a:sysClr val="window" lastClr="FFFFFF"/>
                </a:solidFill>
              </a:rPr>
              <a:t>.</a:t>
            </a:r>
            <a:br>
              <a:rPr lang="en-GB" sz="1400" b="0" kern="0" dirty="0">
                <a:solidFill>
                  <a:sysClr val="window" lastClr="FFFFFF"/>
                </a:solidFill>
              </a:rPr>
            </a:br>
            <a:endParaRPr lang="en-US" sz="1400" b="0" kern="0" dirty="0">
              <a:solidFill>
                <a:sysClr val="window" lastClr="FFFFFF"/>
              </a:solidFill>
            </a:endParaRPr>
          </a:p>
        </p:txBody>
      </p:sp>
      <p:sp>
        <p:nvSpPr>
          <p:cNvPr id="11" name="Rectangle 8"/>
          <p:cNvSpPr>
            <a:spLocks noChangeArrowheads="1"/>
          </p:cNvSpPr>
          <p:nvPr/>
        </p:nvSpPr>
        <p:spPr bwMode="auto">
          <a:xfrm>
            <a:off x="422254" y="4894591"/>
            <a:ext cx="9125783" cy="2001842"/>
          </a:xfrm>
          <a:prstGeom prst="rect">
            <a:avLst/>
          </a:prstGeom>
          <a:solidFill>
            <a:srgbClr val="3C8A2E"/>
          </a:solidFill>
          <a:ln w="28575" algn="ctr">
            <a:noFill/>
            <a:miter lim="800000"/>
            <a:headEnd/>
            <a:tailEnd/>
          </a:ln>
        </p:spPr>
        <p:txBody>
          <a:bodyPr lIns="0" tIns="0" rIns="0" bIns="0" anchor="ctr"/>
          <a:lstStyle/>
          <a:p>
            <a:pPr algn="ctr" defTabSz="640080" fontAlgn="auto">
              <a:spcBef>
                <a:spcPts val="0"/>
              </a:spcBef>
              <a:spcAft>
                <a:spcPts val="0"/>
              </a:spcAft>
              <a:defRPr/>
            </a:pPr>
            <a:endParaRPr lang="it-IT" sz="800" b="0" kern="0" dirty="0">
              <a:solidFill>
                <a:srgbClr val="C0504D"/>
              </a:solidFill>
            </a:endParaRPr>
          </a:p>
          <a:p>
            <a:pPr algn="ctr" defTabSz="640080" fontAlgn="auto">
              <a:spcBef>
                <a:spcPts val="0"/>
              </a:spcBef>
              <a:spcAft>
                <a:spcPts val="0"/>
              </a:spcAft>
              <a:defRPr/>
            </a:pPr>
            <a:r>
              <a:rPr lang="it-IT" sz="1700" b="0" kern="0" dirty="0" smtClean="0">
                <a:solidFill>
                  <a:sysClr val="window" lastClr="FFFFFF"/>
                </a:solidFill>
              </a:rPr>
              <a:t>Operatore </a:t>
            </a:r>
            <a:r>
              <a:rPr lang="it-IT" sz="1700" b="0" kern="0" dirty="0">
                <a:solidFill>
                  <a:sysClr val="window" lastClr="FFFFFF"/>
                </a:solidFill>
              </a:rPr>
              <a:t>Economico Autorizzato (AEO)</a:t>
            </a:r>
          </a:p>
          <a:p>
            <a:pPr algn="ctr" defTabSz="640080" fontAlgn="auto">
              <a:spcBef>
                <a:spcPts val="0"/>
              </a:spcBef>
              <a:spcAft>
                <a:spcPts val="0"/>
              </a:spcAft>
              <a:defRPr/>
            </a:pPr>
            <a:r>
              <a:rPr lang="it-IT" sz="800" b="0" kern="0" dirty="0">
                <a:solidFill>
                  <a:sysClr val="window" lastClr="FFFFFF"/>
                </a:solidFill>
              </a:rPr>
              <a:t> </a:t>
            </a:r>
          </a:p>
          <a:p>
            <a:pPr algn="ctr" defTabSz="640080" fontAlgn="auto">
              <a:spcBef>
                <a:spcPts val="0"/>
              </a:spcBef>
              <a:spcAft>
                <a:spcPts val="0"/>
              </a:spcAft>
              <a:defRPr/>
            </a:pPr>
            <a:r>
              <a:rPr lang="it-IT" sz="1700" b="0" i="1" kern="0" dirty="0">
                <a:solidFill>
                  <a:sysClr val="window" lastClr="FFFFFF"/>
                </a:solidFill>
              </a:rPr>
              <a:t>“gli operatori economici che soddisfano le condizioni per ottenere la qualifica di operatore economico autorizzato, distinguendosi così in modo positivo rispetto agli altri operatori economici, devono essere considerati </a:t>
            </a:r>
            <a:r>
              <a:rPr lang="it-IT" sz="1700" i="1" kern="0" dirty="0">
                <a:solidFill>
                  <a:sysClr val="window" lastClr="FFFFFF"/>
                </a:solidFill>
              </a:rPr>
              <a:t>partner affidabili nella catena di approvvigionamento</a:t>
            </a:r>
            <a:r>
              <a:rPr lang="it-IT" sz="1700" b="0" kern="0" dirty="0" smtClean="0">
                <a:solidFill>
                  <a:sysClr val="window" lastClr="FFFFFF"/>
                </a:solidFill>
              </a:rPr>
              <a:t>”*</a:t>
            </a:r>
            <a:r>
              <a:rPr lang="it-IT" sz="1700" b="0" i="1" kern="0" dirty="0" smtClean="0">
                <a:solidFill>
                  <a:sysClr val="window" lastClr="FFFFFF"/>
                </a:solidFill>
              </a:rPr>
              <a:t>.</a:t>
            </a:r>
          </a:p>
          <a:p>
            <a:pPr algn="ctr" defTabSz="640080" fontAlgn="auto">
              <a:spcBef>
                <a:spcPts val="0"/>
              </a:spcBef>
              <a:spcAft>
                <a:spcPts val="0"/>
              </a:spcAft>
              <a:defRPr/>
            </a:pPr>
            <a:endParaRPr lang="it-IT" sz="800" b="0" i="1" kern="0" dirty="0">
              <a:solidFill>
                <a:sysClr val="window" lastClr="FFFFFF"/>
              </a:solidFill>
            </a:endParaRPr>
          </a:p>
          <a:p>
            <a:pPr defTabSz="640080" fontAlgn="auto">
              <a:spcBef>
                <a:spcPts val="0"/>
              </a:spcBef>
              <a:spcAft>
                <a:spcPts val="0"/>
              </a:spcAft>
              <a:defRPr/>
            </a:pPr>
            <a:r>
              <a:rPr lang="it-IT" sz="1000" b="0" i="1" kern="0" dirty="0" smtClean="0">
                <a:solidFill>
                  <a:sysClr val="window" lastClr="FFFFFF"/>
                </a:solidFill>
              </a:rPr>
              <a:t>* </a:t>
            </a:r>
            <a:r>
              <a:rPr lang="it-IT" sz="1000" b="0" kern="0" dirty="0">
                <a:solidFill>
                  <a:sysClr val="window" lastClr="FFFFFF"/>
                </a:solidFill>
              </a:rPr>
              <a:t>n. 5 del Regolamento CE n. 1875 del 2006</a:t>
            </a:r>
            <a:endParaRPr lang="en-US" sz="1000" b="0" kern="0" dirty="0">
              <a:solidFill>
                <a:sysClr val="window" lastClr="FFFFFF"/>
              </a:solidFill>
            </a:endParaRPr>
          </a:p>
        </p:txBody>
      </p:sp>
    </p:spTree>
    <p:extLst>
      <p:ext uri="{BB962C8B-B14F-4D97-AF65-F5344CB8AC3E}">
        <p14:creationId xmlns="" xmlns:p14="http://schemas.microsoft.com/office/powerpoint/2010/main" val="20042138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269284"/>
            <a:ext cx="9266237" cy="879032"/>
          </a:xfrm>
        </p:spPr>
        <p:txBody>
          <a:bodyPr/>
          <a:lstStyle/>
          <a:p>
            <a:r>
              <a:rPr lang="it-IT" sz="2800" dirty="0" smtClean="0"/>
              <a:t>AEO – vantaggi</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12</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6" name="Rectangle 2"/>
          <p:cNvSpPr txBox="1">
            <a:spLocks noGrp="1" noChangeArrowheads="1"/>
          </p:cNvSpPr>
          <p:nvPr>
            <p:ph idx="1"/>
          </p:nvPr>
        </p:nvSpPr>
        <p:spPr bwMode="auto">
          <a:xfrm>
            <a:off x="456721" y="1631360"/>
            <a:ext cx="4583112" cy="5216008"/>
          </a:xfrm>
          <a:prstGeom prst="rect">
            <a:avLst/>
          </a:prstGeom>
          <a:solidFill>
            <a:srgbClr val="6D9F00"/>
          </a:solidFill>
          <a:ln w="9525">
            <a:noFill/>
            <a:miter lim="800000"/>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71826" tIns="35914" rIns="71826" bIns="35914" numCol="1" rtlCol="0" anchor="t" anchorCtr="0" compatLnSpc="1">
            <a:prstTxWarp prst="textNoShape">
              <a:avLst/>
            </a:prstTxWarp>
            <a:noAutofit/>
          </a:bodyPr>
          <a:lstStyle>
            <a:lvl1pPr marL="382588" indent="-382588" algn="l" defTabSz="914400" rtl="0" eaLnBrk="1" fontAlgn="base" latinLnBrk="0" hangingPunct="1">
              <a:spcBef>
                <a:spcPts val="0"/>
              </a:spcBef>
              <a:spcAft>
                <a:spcPts val="300"/>
              </a:spcAft>
              <a:buFont typeface="Arial" pitchFamily="34" charset="0"/>
              <a:defRPr lang="en-US" sz="1100" kern="1200" dirty="0" smtClean="0">
                <a:solidFill>
                  <a:schemeClr val="tx1"/>
                </a:solidFill>
                <a:latin typeface="+mn-lt"/>
                <a:ea typeface="+mj-ea"/>
                <a:cs typeface="+mj-cs"/>
              </a:defRPr>
            </a:lvl1pPr>
            <a:lvl2pPr marL="203200" indent="-203200" algn="l" defTabSz="914400" rtl="0" eaLnBrk="1" fontAlgn="base" latinLnBrk="0" hangingPunct="1">
              <a:spcBef>
                <a:spcPts val="0"/>
              </a:spcBef>
              <a:spcAft>
                <a:spcPts val="300"/>
              </a:spcAft>
              <a:buFont typeface="Arial" pitchFamily="34" charset="0"/>
              <a:buChar char="•"/>
              <a:defRPr lang="en-US" sz="1100" kern="1200" dirty="0" smtClean="0">
                <a:solidFill>
                  <a:schemeClr val="tx1"/>
                </a:solidFill>
                <a:latin typeface="+mn-lt"/>
                <a:ea typeface="+mj-ea"/>
                <a:cs typeface="+mj-cs"/>
              </a:defRPr>
            </a:lvl2pPr>
            <a:lvl3pPr marL="398463" indent="-195263" algn="l" defTabSz="914400" rtl="0" eaLnBrk="1" fontAlgn="base" latinLnBrk="0" hangingPunct="1">
              <a:spcBef>
                <a:spcPts val="0"/>
              </a:spcBef>
              <a:spcAft>
                <a:spcPts val="300"/>
              </a:spcAft>
              <a:buFont typeface="Arial" pitchFamily="34" charset="0"/>
              <a:buChar char="‒"/>
              <a:defRPr lang="en-US" sz="1100" kern="1200" dirty="0" smtClean="0">
                <a:solidFill>
                  <a:schemeClr val="tx1"/>
                </a:solidFill>
                <a:latin typeface="+mn-lt"/>
                <a:ea typeface="+mj-ea"/>
                <a:cs typeface="+mj-cs"/>
              </a:defRPr>
            </a:lvl3pPr>
            <a:lvl4pPr marL="601663" indent="-203200" algn="l" defTabSz="914400" rtl="0" eaLnBrk="1" fontAlgn="base" latinLnBrk="0" hangingPunct="1">
              <a:spcBef>
                <a:spcPts val="0"/>
              </a:spcBef>
              <a:spcAft>
                <a:spcPts val="300"/>
              </a:spcAft>
              <a:buFont typeface="Arial" pitchFamily="34" charset="0"/>
              <a:buChar char="•"/>
              <a:defRPr lang="en-US" sz="1000" kern="1200" dirty="0" smtClean="0">
                <a:solidFill>
                  <a:schemeClr val="tx1"/>
                </a:solidFill>
                <a:latin typeface="+mn-lt"/>
                <a:ea typeface="+mj-ea"/>
                <a:cs typeface="+mj-cs"/>
              </a:defRPr>
            </a:lvl4pPr>
            <a:lvl5pPr marL="793750" indent="-192088" algn="l" defTabSz="914400" rtl="0" eaLnBrk="1" fontAlgn="base" latinLnBrk="0" hangingPunct="1">
              <a:spcBef>
                <a:spcPts val="0"/>
              </a:spcBef>
              <a:spcAft>
                <a:spcPts val="300"/>
              </a:spcAft>
              <a:buFont typeface="Arial" pitchFamily="34" charset="0"/>
              <a:buChar char="‒"/>
              <a:defRPr lang="en-GB" sz="1000" kern="1200" dirty="0" smtClean="0">
                <a:solidFill>
                  <a:schemeClr val="tx1"/>
                </a:solidFill>
                <a:latin typeface="+mn-lt"/>
                <a:ea typeface="+mj-ea"/>
                <a:cs typeface="+mj-cs"/>
              </a:defRPr>
            </a:lvl5pPr>
            <a:lvl6pPr marL="895350" indent="-182563" algn="l" defTabSz="914400" rtl="0" eaLnBrk="1" latinLnBrk="0" hangingPunct="1">
              <a:spcBef>
                <a:spcPts val="0"/>
              </a:spcBef>
              <a:spcAft>
                <a:spcPts val="300"/>
              </a:spcAft>
              <a:buFont typeface="Arial" pitchFamily="34" charset="0"/>
              <a:buChar char="•"/>
              <a:defRPr sz="1600" kern="1200" baseline="0">
                <a:solidFill>
                  <a:schemeClr val="accent1"/>
                </a:solidFill>
                <a:latin typeface="+mn-lt"/>
                <a:ea typeface="+mn-ea"/>
                <a:cs typeface="+mn-cs"/>
              </a:defRPr>
            </a:lvl6pPr>
            <a:lvl7pPr marL="1079500" indent="-184150" algn="l" defTabSz="914400" rtl="0" eaLnBrk="1" latinLnBrk="0" hangingPunct="1">
              <a:spcBef>
                <a:spcPts val="0"/>
              </a:spcBef>
              <a:spcAft>
                <a:spcPts val="300"/>
              </a:spcAft>
              <a:buFont typeface="Arial" pitchFamily="34" charset="0"/>
              <a:buChar char="‒"/>
              <a:defRPr sz="1400" kern="1200">
                <a:solidFill>
                  <a:schemeClr val="accent1"/>
                </a:solidFill>
                <a:latin typeface="+mn-lt"/>
                <a:ea typeface="+mn-ea"/>
                <a:cs typeface="+mn-cs"/>
              </a:defRPr>
            </a:lvl7pPr>
            <a:lvl8pPr marL="1252538" indent="-173038" algn="l" defTabSz="914400" rtl="0" eaLnBrk="1" latinLnBrk="0" hangingPunct="1">
              <a:spcBef>
                <a:spcPts val="0"/>
              </a:spcBef>
              <a:spcAft>
                <a:spcPts val="300"/>
              </a:spcAft>
              <a:buFont typeface="Arial" pitchFamily="34" charset="0"/>
              <a:buChar char="•"/>
              <a:defRPr sz="1400" kern="1200">
                <a:solidFill>
                  <a:schemeClr val="accent1"/>
                </a:solidFill>
                <a:latin typeface="+mn-lt"/>
                <a:ea typeface="+mn-ea"/>
                <a:cs typeface="+mn-cs"/>
              </a:defRPr>
            </a:lvl8pPr>
            <a:lvl9pPr marL="1435100" indent="-182563" algn="l" defTabSz="914400" rtl="0" eaLnBrk="1" latinLnBrk="0" hangingPunct="1">
              <a:spcBef>
                <a:spcPts val="0"/>
              </a:spcBef>
              <a:spcAft>
                <a:spcPts val="300"/>
              </a:spcAft>
              <a:buFont typeface="Arial" pitchFamily="34" charset="0"/>
              <a:buChar char="‒"/>
              <a:defRPr sz="1400" kern="1200">
                <a:solidFill>
                  <a:schemeClr val="accent1"/>
                </a:solidFill>
                <a:latin typeface="+mn-lt"/>
                <a:ea typeface="+mn-ea"/>
                <a:cs typeface="+mn-cs"/>
              </a:defRPr>
            </a:lvl9pPr>
          </a:lstStyle>
          <a:p>
            <a:pPr marL="267812" indent="-267812" defTabSz="640080">
              <a:lnSpc>
                <a:spcPct val="90000"/>
              </a:lnSpc>
              <a:spcBef>
                <a:spcPct val="50000"/>
              </a:spcBef>
              <a:spcAft>
                <a:spcPct val="0"/>
              </a:spcAft>
              <a:buSzTx/>
              <a:defRPr/>
            </a:pPr>
            <a:r>
              <a:rPr lang="it-IT" sz="1700" dirty="0">
                <a:solidFill>
                  <a:sysClr val="window" lastClr="FFFFFF"/>
                </a:solidFill>
                <a:latin typeface="Calibri"/>
              </a:rPr>
              <a:t>Vantaggi </a:t>
            </a:r>
            <a:r>
              <a:rPr lang="it-IT" sz="1700" dirty="0" smtClean="0">
                <a:solidFill>
                  <a:sysClr val="window" lastClr="FFFFFF"/>
                </a:solidFill>
                <a:latin typeface="Calibri"/>
              </a:rPr>
              <a:t>Diretti</a:t>
            </a:r>
          </a:p>
          <a:p>
            <a:pPr marL="267812" indent="-267812" defTabSz="640080">
              <a:lnSpc>
                <a:spcPct val="90000"/>
              </a:lnSpc>
              <a:spcBef>
                <a:spcPct val="50000"/>
              </a:spcBef>
              <a:spcAft>
                <a:spcPct val="0"/>
              </a:spcAft>
              <a:buSzTx/>
              <a:defRPr/>
            </a:pPr>
            <a:endParaRPr lang="it-IT" sz="1700" dirty="0">
              <a:solidFill>
                <a:sysClr val="window" lastClr="FFFFFF"/>
              </a:solidFill>
              <a:latin typeface="Calibri"/>
            </a:endParaRPr>
          </a:p>
          <a:p>
            <a:pPr marL="144890" indent="-144890" algn="just" defTabSz="640080">
              <a:lnSpc>
                <a:spcPct val="90000"/>
              </a:lnSpc>
              <a:spcBef>
                <a:spcPct val="50000"/>
              </a:spcBef>
              <a:spcAft>
                <a:spcPct val="0"/>
              </a:spcAft>
              <a:buSzTx/>
              <a:buFont typeface="Wingdings" pitchFamily="2" charset="2"/>
              <a:buChar char="ü"/>
              <a:defRPr/>
            </a:pPr>
            <a:r>
              <a:rPr lang="it-IT" sz="1300" b="0" dirty="0">
                <a:solidFill>
                  <a:sysClr val="window" lastClr="FFFFFF"/>
                </a:solidFill>
                <a:latin typeface="Calibri"/>
              </a:rPr>
              <a:t>Riduzione dei controlli documentali, scanner e fisici (fino al 90% degli attuali controlli);</a:t>
            </a:r>
          </a:p>
          <a:p>
            <a:pPr marL="144890" indent="-144890" algn="just" defTabSz="640080">
              <a:lnSpc>
                <a:spcPct val="90000"/>
              </a:lnSpc>
              <a:spcBef>
                <a:spcPct val="50000"/>
              </a:spcBef>
              <a:spcAft>
                <a:spcPct val="0"/>
              </a:spcAft>
              <a:buSzTx/>
              <a:buFont typeface="Wingdings" pitchFamily="2" charset="2"/>
              <a:buChar char="ü"/>
              <a:defRPr/>
            </a:pPr>
            <a:r>
              <a:rPr lang="it-IT" sz="1300" b="0" dirty="0">
                <a:solidFill>
                  <a:sysClr val="window" lastClr="FFFFFF"/>
                </a:solidFill>
                <a:latin typeface="Calibri"/>
              </a:rPr>
              <a:t>Trattamento prioritario delle spedizioni se selezionate per il controllo (l’Ufficio doganale competente comunica l’AEO che la spedizione è stata selezionata al controllo fisico, prima dell’effettivo ingresso delle merci nel territorio doganale comunitario; controlli doganali complementari prioritari);</a:t>
            </a:r>
          </a:p>
          <a:p>
            <a:pPr marL="144890" indent="-144890" algn="just" defTabSz="640080">
              <a:lnSpc>
                <a:spcPct val="90000"/>
              </a:lnSpc>
              <a:spcBef>
                <a:spcPct val="50000"/>
              </a:spcBef>
              <a:spcAft>
                <a:spcPct val="0"/>
              </a:spcAft>
              <a:buSzTx/>
              <a:buFont typeface="Wingdings" pitchFamily="2" charset="2"/>
              <a:buChar char="ü"/>
              <a:defRPr/>
            </a:pPr>
            <a:r>
              <a:rPr lang="it-IT" sz="1300" b="0" dirty="0">
                <a:solidFill>
                  <a:sysClr val="window" lastClr="FFFFFF"/>
                </a:solidFill>
                <a:latin typeface="Calibri"/>
              </a:rPr>
              <a:t>Scelta, da parte dell’operatore, del luogo presso cui effettuare i controlli doganali; </a:t>
            </a:r>
          </a:p>
          <a:p>
            <a:pPr marL="144890" indent="-144890" algn="just" defTabSz="640080">
              <a:lnSpc>
                <a:spcPct val="90000"/>
              </a:lnSpc>
              <a:spcBef>
                <a:spcPct val="50000"/>
              </a:spcBef>
              <a:spcAft>
                <a:spcPct val="0"/>
              </a:spcAft>
              <a:buSzTx/>
              <a:buFont typeface="Wingdings" pitchFamily="2" charset="2"/>
              <a:buChar char="ü"/>
              <a:defRPr/>
            </a:pPr>
            <a:r>
              <a:rPr lang="it-IT" sz="1300" b="0" dirty="0">
                <a:solidFill>
                  <a:sysClr val="window" lastClr="FFFFFF"/>
                </a:solidFill>
                <a:latin typeface="Calibri"/>
              </a:rPr>
              <a:t>Procedura agevolata nell’ottenere le semplificazioni doganali attualmente previste dal Codice doganale</a:t>
            </a:r>
            <a:r>
              <a:rPr lang="it-IT" sz="1300" b="0" dirty="0" smtClean="0">
                <a:solidFill>
                  <a:sysClr val="window" lastClr="FFFFFF"/>
                </a:solidFill>
                <a:latin typeface="Calibri"/>
              </a:rPr>
              <a:t>;</a:t>
            </a:r>
          </a:p>
          <a:p>
            <a:pPr marL="0" indent="0" algn="just" defTabSz="640080">
              <a:lnSpc>
                <a:spcPct val="90000"/>
              </a:lnSpc>
              <a:spcBef>
                <a:spcPct val="50000"/>
              </a:spcBef>
              <a:spcAft>
                <a:spcPct val="0"/>
              </a:spcAft>
              <a:buSzTx/>
              <a:defRPr/>
            </a:pPr>
            <a:endParaRPr lang="it-IT" sz="1300" b="0" dirty="0">
              <a:solidFill>
                <a:sysClr val="window" lastClr="FFFFFF"/>
              </a:solidFill>
              <a:latin typeface="Calibri"/>
            </a:endParaRPr>
          </a:p>
          <a:p>
            <a:pPr marL="144890" indent="-144890" algn="just" defTabSz="640080">
              <a:lnSpc>
                <a:spcPct val="90000"/>
              </a:lnSpc>
              <a:spcBef>
                <a:spcPct val="50000"/>
              </a:spcBef>
              <a:spcAft>
                <a:spcPct val="0"/>
              </a:spcAft>
              <a:buSzTx/>
              <a:buFont typeface="Wingdings" pitchFamily="2" charset="2"/>
              <a:buChar char="ü"/>
              <a:defRPr/>
            </a:pPr>
            <a:r>
              <a:rPr lang="it-IT" sz="1300" b="0" i="1" dirty="0">
                <a:solidFill>
                  <a:srgbClr val="FF0000"/>
                </a:solidFill>
                <a:latin typeface="Calibri"/>
              </a:rPr>
              <a:t>News</a:t>
            </a:r>
            <a:r>
              <a:rPr lang="it-IT" sz="1300" b="0" i="1" dirty="0">
                <a:solidFill>
                  <a:sysClr val="window" lastClr="FFFFFF"/>
                </a:solidFill>
                <a:latin typeface="Calibri"/>
              </a:rPr>
              <a:t>: </a:t>
            </a:r>
            <a:r>
              <a:rPr lang="it-IT" sz="1300" b="0" dirty="0">
                <a:solidFill>
                  <a:sysClr val="window" lastClr="FFFFFF"/>
                </a:solidFill>
                <a:latin typeface="Calibri"/>
              </a:rPr>
              <a:t>Esonero  garanzia per depositi IVA</a:t>
            </a:r>
            <a:r>
              <a:rPr lang="it-IT" sz="1300" b="0" dirty="0" smtClean="0">
                <a:solidFill>
                  <a:sysClr val="window" lastClr="FFFFFF"/>
                </a:solidFill>
                <a:latin typeface="Calibri"/>
              </a:rPr>
              <a:t>.</a:t>
            </a:r>
          </a:p>
          <a:p>
            <a:pPr marL="0" indent="0" algn="just" defTabSz="640080">
              <a:lnSpc>
                <a:spcPct val="90000"/>
              </a:lnSpc>
              <a:spcBef>
                <a:spcPct val="50000"/>
              </a:spcBef>
              <a:spcAft>
                <a:spcPct val="0"/>
              </a:spcAft>
              <a:buSzTx/>
              <a:defRPr/>
            </a:pPr>
            <a:endParaRPr lang="it-IT" sz="1300" b="0" dirty="0">
              <a:solidFill>
                <a:sysClr val="window" lastClr="FFFFFF"/>
              </a:solidFill>
              <a:latin typeface="Calibri"/>
            </a:endParaRPr>
          </a:p>
          <a:p>
            <a:pPr marL="144890" indent="-144890" algn="just" defTabSz="640080">
              <a:lnSpc>
                <a:spcPct val="90000"/>
              </a:lnSpc>
              <a:spcBef>
                <a:spcPct val="50000"/>
              </a:spcBef>
              <a:spcAft>
                <a:spcPct val="0"/>
              </a:spcAft>
              <a:buSzTx/>
              <a:defRPr/>
            </a:pPr>
            <a:r>
              <a:rPr lang="it-IT" sz="1300" b="0" u="sng" dirty="0">
                <a:solidFill>
                  <a:sysClr val="window" lastClr="FFFFFF"/>
                </a:solidFill>
                <a:latin typeface="Calibri"/>
              </a:rPr>
              <a:t>Per AEOS e AEOF</a:t>
            </a:r>
            <a:r>
              <a:rPr lang="it-IT" sz="1300" b="0" dirty="0">
                <a:solidFill>
                  <a:sysClr val="window" lastClr="FFFFFF"/>
                </a:solidFill>
                <a:latin typeface="Calibri"/>
              </a:rPr>
              <a:t>:</a:t>
            </a:r>
          </a:p>
          <a:p>
            <a:pPr marL="144890" indent="-144890" algn="just" defTabSz="640080">
              <a:lnSpc>
                <a:spcPct val="90000"/>
              </a:lnSpc>
              <a:spcBef>
                <a:spcPct val="50000"/>
              </a:spcBef>
              <a:spcAft>
                <a:spcPct val="0"/>
              </a:spcAft>
              <a:buSzTx/>
              <a:buFont typeface="Wingdings" pitchFamily="2" charset="2"/>
              <a:buChar char="ü"/>
              <a:defRPr/>
            </a:pPr>
            <a:r>
              <a:rPr lang="it-IT" sz="1300" b="0" dirty="0">
                <a:solidFill>
                  <a:sysClr val="window" lastClr="FFFFFF"/>
                </a:solidFill>
                <a:latin typeface="Calibri"/>
              </a:rPr>
              <a:t>Numero ridotto di dati per le dichiarazioni sommarie;</a:t>
            </a:r>
          </a:p>
          <a:p>
            <a:pPr marL="144890" indent="-144890" algn="just" defTabSz="640080">
              <a:lnSpc>
                <a:spcPct val="90000"/>
              </a:lnSpc>
              <a:spcBef>
                <a:spcPct val="50000"/>
              </a:spcBef>
              <a:spcAft>
                <a:spcPct val="0"/>
              </a:spcAft>
              <a:buSzTx/>
              <a:buFont typeface="Wingdings" pitchFamily="2" charset="2"/>
              <a:buChar char="ü"/>
              <a:defRPr/>
            </a:pPr>
            <a:r>
              <a:rPr lang="it-IT" sz="1300" b="0" dirty="0">
                <a:solidFill>
                  <a:sysClr val="window" lastClr="FFFFFF"/>
                </a:solidFill>
                <a:latin typeface="Calibri"/>
              </a:rPr>
              <a:t>Comunicazione preventiva dell’esito positivo del circuito doganale di controllo sulla dichiarazione sommaria.</a:t>
            </a:r>
          </a:p>
        </p:txBody>
      </p:sp>
      <p:sp>
        <p:nvSpPr>
          <p:cNvPr id="7" name="Rectangle 3"/>
          <p:cNvSpPr txBox="1">
            <a:spLocks noChangeArrowheads="1"/>
          </p:cNvSpPr>
          <p:nvPr/>
        </p:nvSpPr>
        <p:spPr bwMode="auto">
          <a:xfrm>
            <a:off x="5277964" y="1637415"/>
            <a:ext cx="4440194" cy="5231218"/>
          </a:xfrm>
          <a:prstGeom prst="rect">
            <a:avLst/>
          </a:prstGeom>
          <a:solidFill>
            <a:srgbClr val="6D9F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71826" tIns="35914" rIns="71826" bIns="35914" numCol="1" rtlCol="0" anchor="t" anchorCtr="0" compatLnSpc="1">
            <a:prstTxWarp prst="textNoShape">
              <a:avLst/>
            </a:prstTxWarp>
            <a:noAutofit/>
          </a:bodyPr>
          <a:lstStyle>
            <a:lvl1pPr marL="382588" indent="-382588" algn="l" defTabSz="914400" rtl="0" eaLnBrk="1" fontAlgn="base" latinLnBrk="0" hangingPunct="1">
              <a:spcBef>
                <a:spcPts val="0"/>
              </a:spcBef>
              <a:spcAft>
                <a:spcPts val="300"/>
              </a:spcAft>
              <a:buFont typeface="Arial" pitchFamily="34" charset="0"/>
              <a:defRPr lang="en-US" sz="1100" kern="1200" smtClean="0">
                <a:solidFill>
                  <a:schemeClr val="tx1"/>
                </a:solidFill>
                <a:latin typeface="+mn-lt"/>
                <a:ea typeface="+mj-ea"/>
                <a:cs typeface="+mj-cs"/>
              </a:defRPr>
            </a:lvl1pPr>
            <a:lvl2pPr marL="203200" indent="-203200" algn="l" defTabSz="914400" rtl="0" eaLnBrk="1" fontAlgn="base" latinLnBrk="0" hangingPunct="1">
              <a:spcBef>
                <a:spcPts val="0"/>
              </a:spcBef>
              <a:spcAft>
                <a:spcPts val="300"/>
              </a:spcAft>
              <a:buFont typeface="Arial" pitchFamily="34" charset="0"/>
              <a:buChar char="•"/>
              <a:defRPr lang="en-US" sz="1100" kern="1200" smtClean="0">
                <a:solidFill>
                  <a:schemeClr val="tx1"/>
                </a:solidFill>
                <a:latin typeface="+mn-lt"/>
                <a:ea typeface="+mj-ea"/>
                <a:cs typeface="+mj-cs"/>
              </a:defRPr>
            </a:lvl2pPr>
            <a:lvl3pPr marL="398463" indent="-195263" algn="l" defTabSz="914400" rtl="0" eaLnBrk="1" fontAlgn="base" latinLnBrk="0" hangingPunct="1">
              <a:spcBef>
                <a:spcPts val="0"/>
              </a:spcBef>
              <a:spcAft>
                <a:spcPts val="300"/>
              </a:spcAft>
              <a:buFont typeface="Arial" pitchFamily="34" charset="0"/>
              <a:buChar char="‒"/>
              <a:defRPr lang="en-US" sz="1100" kern="1200" smtClean="0">
                <a:solidFill>
                  <a:schemeClr val="tx1"/>
                </a:solidFill>
                <a:latin typeface="+mn-lt"/>
                <a:ea typeface="+mj-ea"/>
                <a:cs typeface="+mj-cs"/>
              </a:defRPr>
            </a:lvl3pPr>
            <a:lvl4pPr marL="601663" indent="-203200" algn="l" defTabSz="914400" rtl="0" eaLnBrk="1" fontAlgn="base" latinLnBrk="0" hangingPunct="1">
              <a:spcBef>
                <a:spcPts val="0"/>
              </a:spcBef>
              <a:spcAft>
                <a:spcPts val="300"/>
              </a:spcAft>
              <a:buFont typeface="Arial" pitchFamily="34" charset="0"/>
              <a:buChar char="•"/>
              <a:defRPr lang="en-US" sz="1000" kern="1200" smtClean="0">
                <a:solidFill>
                  <a:schemeClr val="tx1"/>
                </a:solidFill>
                <a:latin typeface="+mn-lt"/>
                <a:ea typeface="+mj-ea"/>
                <a:cs typeface="+mj-cs"/>
              </a:defRPr>
            </a:lvl4pPr>
            <a:lvl5pPr marL="793750" indent="-192088" algn="l" defTabSz="914400" rtl="0" eaLnBrk="1" fontAlgn="base" latinLnBrk="0" hangingPunct="1">
              <a:spcBef>
                <a:spcPts val="0"/>
              </a:spcBef>
              <a:spcAft>
                <a:spcPts val="300"/>
              </a:spcAft>
              <a:buFont typeface="Arial" pitchFamily="34" charset="0"/>
              <a:buChar char="‒"/>
              <a:defRPr lang="en-GB" sz="1000" kern="1200" dirty="0" smtClean="0">
                <a:solidFill>
                  <a:schemeClr val="tx1"/>
                </a:solidFill>
                <a:latin typeface="+mn-lt"/>
                <a:ea typeface="+mj-ea"/>
                <a:cs typeface="+mj-cs"/>
              </a:defRPr>
            </a:lvl5pPr>
            <a:lvl6pPr marL="895350" indent="-182563" algn="l" defTabSz="914400" rtl="0" eaLnBrk="1" latinLnBrk="0" hangingPunct="1">
              <a:spcBef>
                <a:spcPts val="0"/>
              </a:spcBef>
              <a:spcAft>
                <a:spcPts val="300"/>
              </a:spcAft>
              <a:buFont typeface="Arial" pitchFamily="34" charset="0"/>
              <a:buChar char="•"/>
              <a:defRPr sz="1600" kern="1200" baseline="0">
                <a:solidFill>
                  <a:schemeClr val="accent1"/>
                </a:solidFill>
                <a:latin typeface="+mn-lt"/>
                <a:ea typeface="+mn-ea"/>
                <a:cs typeface="+mn-cs"/>
              </a:defRPr>
            </a:lvl6pPr>
            <a:lvl7pPr marL="1079500" indent="-184150" algn="l" defTabSz="914400" rtl="0" eaLnBrk="1" latinLnBrk="0" hangingPunct="1">
              <a:spcBef>
                <a:spcPts val="0"/>
              </a:spcBef>
              <a:spcAft>
                <a:spcPts val="300"/>
              </a:spcAft>
              <a:buFont typeface="Arial" pitchFamily="34" charset="0"/>
              <a:buChar char="‒"/>
              <a:defRPr sz="1400" kern="1200">
                <a:solidFill>
                  <a:schemeClr val="accent1"/>
                </a:solidFill>
                <a:latin typeface="+mn-lt"/>
                <a:ea typeface="+mn-ea"/>
                <a:cs typeface="+mn-cs"/>
              </a:defRPr>
            </a:lvl7pPr>
            <a:lvl8pPr marL="1252538" indent="-173038" algn="l" defTabSz="914400" rtl="0" eaLnBrk="1" latinLnBrk="0" hangingPunct="1">
              <a:spcBef>
                <a:spcPts val="0"/>
              </a:spcBef>
              <a:spcAft>
                <a:spcPts val="300"/>
              </a:spcAft>
              <a:buFont typeface="Arial" pitchFamily="34" charset="0"/>
              <a:buChar char="•"/>
              <a:defRPr sz="1400" kern="1200">
                <a:solidFill>
                  <a:schemeClr val="accent1"/>
                </a:solidFill>
                <a:latin typeface="+mn-lt"/>
                <a:ea typeface="+mn-ea"/>
                <a:cs typeface="+mn-cs"/>
              </a:defRPr>
            </a:lvl8pPr>
            <a:lvl9pPr marL="1435100" indent="-182563" algn="l" defTabSz="914400" rtl="0" eaLnBrk="1" latinLnBrk="0" hangingPunct="1">
              <a:spcBef>
                <a:spcPts val="0"/>
              </a:spcBef>
              <a:spcAft>
                <a:spcPts val="300"/>
              </a:spcAft>
              <a:buFont typeface="Arial" pitchFamily="34" charset="0"/>
              <a:buChar char="‒"/>
              <a:defRPr sz="1400" kern="1200">
                <a:solidFill>
                  <a:schemeClr val="accent1"/>
                </a:solidFill>
                <a:latin typeface="+mn-lt"/>
                <a:ea typeface="+mn-ea"/>
                <a:cs typeface="+mn-cs"/>
              </a:defRPr>
            </a:lvl9pPr>
          </a:lstStyle>
          <a:p>
            <a:pPr marL="0" indent="0" defTabSz="640080">
              <a:lnSpc>
                <a:spcPct val="90000"/>
              </a:lnSpc>
              <a:spcBef>
                <a:spcPct val="50000"/>
              </a:spcBef>
              <a:spcAft>
                <a:spcPct val="0"/>
              </a:spcAft>
              <a:defRPr/>
            </a:pPr>
            <a:r>
              <a:rPr lang="it-IT" sz="1700" dirty="0">
                <a:solidFill>
                  <a:sysClr val="window" lastClr="FFFFFF"/>
                </a:solidFill>
                <a:latin typeface="Calibri"/>
              </a:rPr>
              <a:t>Vantaggi </a:t>
            </a:r>
            <a:r>
              <a:rPr lang="it-IT" sz="1700" dirty="0" smtClean="0">
                <a:solidFill>
                  <a:sysClr val="window" lastClr="FFFFFF"/>
                </a:solidFill>
                <a:latin typeface="Calibri"/>
              </a:rPr>
              <a:t>Indiretti</a:t>
            </a:r>
          </a:p>
          <a:p>
            <a:pPr marL="0" indent="0" defTabSz="640080">
              <a:lnSpc>
                <a:spcPct val="90000"/>
              </a:lnSpc>
              <a:spcBef>
                <a:spcPct val="50000"/>
              </a:spcBef>
              <a:spcAft>
                <a:spcPct val="0"/>
              </a:spcAft>
              <a:defRPr/>
            </a:pPr>
            <a:endParaRPr lang="it-IT" sz="1700" dirty="0">
              <a:solidFill>
                <a:sysClr val="window" lastClr="FFFFFF"/>
              </a:solidFill>
              <a:latin typeface="Calibri"/>
            </a:endParaRPr>
          </a:p>
          <a:p>
            <a:pPr marL="144890" indent="-144890" algn="just" defTabSz="640080">
              <a:lnSpc>
                <a:spcPct val="90000"/>
              </a:lnSpc>
              <a:spcBef>
                <a:spcPct val="50000"/>
              </a:spcBef>
              <a:spcAft>
                <a:spcPct val="0"/>
              </a:spcAft>
              <a:buFont typeface="Wingdings" pitchFamily="2" charset="2"/>
              <a:buChar char="ü"/>
              <a:defRPr/>
            </a:pPr>
            <a:r>
              <a:rPr lang="it-IT" sz="1300" b="0" dirty="0">
                <a:solidFill>
                  <a:sysClr val="window" lastClr="FFFFFF"/>
                </a:solidFill>
                <a:latin typeface="Calibri"/>
              </a:rPr>
              <a:t>Fidelizzazione della clientela e maggiore credibilità sul mercato;</a:t>
            </a:r>
          </a:p>
          <a:p>
            <a:pPr marL="144890" indent="-144890" algn="just" defTabSz="640080">
              <a:lnSpc>
                <a:spcPct val="90000"/>
              </a:lnSpc>
              <a:spcBef>
                <a:spcPct val="50000"/>
              </a:spcBef>
              <a:spcAft>
                <a:spcPct val="0"/>
              </a:spcAft>
              <a:buFont typeface="Wingdings" pitchFamily="2" charset="2"/>
              <a:buChar char="ü"/>
              <a:defRPr/>
            </a:pPr>
            <a:r>
              <a:rPr lang="it-IT" sz="1300" b="0" dirty="0">
                <a:solidFill>
                  <a:sysClr val="window" lastClr="FFFFFF"/>
                </a:solidFill>
                <a:latin typeface="Calibri"/>
              </a:rPr>
              <a:t>Migliori relazioni con le Autorità doganali;</a:t>
            </a:r>
          </a:p>
          <a:p>
            <a:pPr marL="144890" indent="-144890" algn="just" defTabSz="640080">
              <a:lnSpc>
                <a:spcPct val="90000"/>
              </a:lnSpc>
              <a:spcBef>
                <a:spcPct val="50000"/>
              </a:spcBef>
              <a:spcAft>
                <a:spcPct val="0"/>
              </a:spcAft>
              <a:buFont typeface="Wingdings" pitchFamily="2" charset="2"/>
              <a:buChar char="ü"/>
              <a:defRPr/>
            </a:pPr>
            <a:r>
              <a:rPr lang="it-IT" sz="1300" b="0" dirty="0">
                <a:solidFill>
                  <a:sysClr val="window" lastClr="FFFFFF"/>
                </a:solidFill>
                <a:latin typeface="Calibri"/>
              </a:rPr>
              <a:t>Migliore pianificazione delle spedizioni e minori ritardi nelle spedizioni;</a:t>
            </a:r>
          </a:p>
          <a:p>
            <a:pPr marL="144890" indent="-144890" algn="just" defTabSz="640080">
              <a:lnSpc>
                <a:spcPct val="90000"/>
              </a:lnSpc>
              <a:spcBef>
                <a:spcPct val="50000"/>
              </a:spcBef>
              <a:spcAft>
                <a:spcPct val="0"/>
              </a:spcAft>
              <a:buFont typeface="Wingdings" pitchFamily="2" charset="2"/>
              <a:buChar char="ü"/>
              <a:defRPr/>
            </a:pPr>
            <a:r>
              <a:rPr lang="it-IT" sz="1300" b="0" dirty="0">
                <a:solidFill>
                  <a:sysClr val="window" lastClr="FFFFFF"/>
                </a:solidFill>
                <a:latin typeface="Calibri"/>
              </a:rPr>
              <a:t>Diminuzione dei furti e delle perdite;</a:t>
            </a:r>
          </a:p>
          <a:p>
            <a:pPr marL="144890" indent="-144890" algn="just" defTabSz="640080">
              <a:lnSpc>
                <a:spcPct val="90000"/>
              </a:lnSpc>
              <a:spcBef>
                <a:spcPct val="50000"/>
              </a:spcBef>
              <a:spcAft>
                <a:spcPct val="0"/>
              </a:spcAft>
              <a:buFont typeface="Wingdings" pitchFamily="2" charset="2"/>
              <a:buChar char="ü"/>
              <a:defRPr/>
            </a:pPr>
            <a:r>
              <a:rPr lang="it-IT" sz="1300" b="0" dirty="0">
                <a:solidFill>
                  <a:sysClr val="window" lastClr="FFFFFF"/>
                </a:solidFill>
                <a:latin typeface="Calibri"/>
              </a:rPr>
              <a:t>Diminuzione degli incidenti legati alle condizioni di sicurezza;</a:t>
            </a:r>
          </a:p>
          <a:p>
            <a:pPr marL="144890" indent="-144890" algn="just" defTabSz="640080">
              <a:lnSpc>
                <a:spcPct val="90000"/>
              </a:lnSpc>
              <a:spcBef>
                <a:spcPct val="50000"/>
              </a:spcBef>
              <a:spcAft>
                <a:spcPct val="0"/>
              </a:spcAft>
              <a:buFont typeface="Wingdings" pitchFamily="2" charset="2"/>
              <a:buChar char="ü"/>
              <a:defRPr/>
            </a:pPr>
            <a:r>
              <a:rPr lang="it-IT" sz="1300" b="0" dirty="0">
                <a:solidFill>
                  <a:sysClr val="window" lastClr="FFFFFF"/>
                </a:solidFill>
                <a:latin typeface="Calibri"/>
              </a:rPr>
              <a:t>Semplificazioni varie nell’ambito del transito comunitario (come l’uso di una garanzia globale o la dispensa dalla garanzia, ecc.)</a:t>
            </a:r>
          </a:p>
          <a:p>
            <a:pPr marL="144890" indent="-144890" algn="just" defTabSz="640080">
              <a:lnSpc>
                <a:spcPct val="90000"/>
              </a:lnSpc>
              <a:spcBef>
                <a:spcPct val="50000"/>
              </a:spcBef>
              <a:spcAft>
                <a:spcPct val="0"/>
              </a:spcAft>
              <a:buFont typeface="Wingdings" pitchFamily="2" charset="2"/>
              <a:buChar char="ü"/>
              <a:defRPr/>
            </a:pPr>
            <a:r>
              <a:rPr lang="it-IT" sz="1300" b="0" dirty="0">
                <a:solidFill>
                  <a:sysClr val="window" lastClr="FFFFFF"/>
                </a:solidFill>
                <a:latin typeface="Calibri"/>
              </a:rPr>
              <a:t>Miglioramento negli adempimenti fiscali e minor rischio di sanzioni.</a:t>
            </a:r>
          </a:p>
          <a:p>
            <a:pPr marL="0" indent="0" algn="just" defTabSz="640080">
              <a:lnSpc>
                <a:spcPct val="90000"/>
              </a:lnSpc>
              <a:spcBef>
                <a:spcPct val="50000"/>
              </a:spcBef>
              <a:spcAft>
                <a:spcPct val="0"/>
              </a:spcAft>
              <a:defRPr/>
            </a:pPr>
            <a:endParaRPr lang="it-IT" sz="1300" b="0" dirty="0">
              <a:solidFill>
                <a:sysClr val="window" lastClr="FFFFFF"/>
              </a:solidFill>
              <a:latin typeface="Calibri"/>
            </a:endParaRPr>
          </a:p>
          <a:p>
            <a:pPr marL="144890" indent="-144890" algn="just" defTabSz="640080">
              <a:lnSpc>
                <a:spcPct val="90000"/>
              </a:lnSpc>
              <a:spcBef>
                <a:spcPct val="50000"/>
              </a:spcBef>
              <a:spcAft>
                <a:spcPct val="0"/>
              </a:spcAft>
              <a:defRPr/>
            </a:pPr>
            <a:r>
              <a:rPr lang="it-IT" sz="1300" dirty="0">
                <a:solidFill>
                  <a:sysClr val="window" lastClr="FFFFFF"/>
                </a:solidFill>
                <a:latin typeface="Calibri"/>
              </a:rPr>
              <a:t>Vantaggi Futuri</a:t>
            </a:r>
          </a:p>
          <a:p>
            <a:pPr marL="144890" indent="-144890" algn="just" defTabSz="640080">
              <a:lnSpc>
                <a:spcPct val="90000"/>
              </a:lnSpc>
              <a:spcBef>
                <a:spcPct val="50000"/>
              </a:spcBef>
              <a:spcAft>
                <a:spcPct val="0"/>
              </a:spcAft>
              <a:buFont typeface="Wingdings" pitchFamily="2" charset="2"/>
              <a:buChar char="ü"/>
              <a:defRPr/>
            </a:pPr>
            <a:r>
              <a:rPr lang="it-IT" sz="1300" b="0" dirty="0">
                <a:solidFill>
                  <a:sysClr val="window" lastClr="FFFFFF"/>
                </a:solidFill>
                <a:latin typeface="Calibri"/>
              </a:rPr>
              <a:t>Mutuo riconoscimento dei programmi di sicurezza con Paesi terzi già in essere con Giappone ed in corso con altri (es. C-TPAT negli USA; Brasile; Cina e Svizzera).</a:t>
            </a:r>
          </a:p>
          <a:p>
            <a:pPr marL="0" indent="0" algn="just" defTabSz="640080">
              <a:lnSpc>
                <a:spcPct val="90000"/>
              </a:lnSpc>
              <a:spcBef>
                <a:spcPct val="50000"/>
              </a:spcBef>
              <a:spcAft>
                <a:spcPct val="0"/>
              </a:spcAft>
              <a:defRPr/>
            </a:pPr>
            <a:endParaRPr lang="it-IT" sz="1300" b="0" dirty="0">
              <a:solidFill>
                <a:srgbClr val="1F497D"/>
              </a:solidFill>
              <a:latin typeface="Calibri"/>
            </a:endParaRPr>
          </a:p>
        </p:txBody>
      </p:sp>
    </p:spTree>
    <p:extLst>
      <p:ext uri="{BB962C8B-B14F-4D97-AF65-F5344CB8AC3E}">
        <p14:creationId xmlns="" xmlns:p14="http://schemas.microsoft.com/office/powerpoint/2010/main" val="1470386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148857"/>
            <a:ext cx="9266237" cy="962394"/>
          </a:xfrm>
        </p:spPr>
        <p:txBody>
          <a:bodyPr/>
          <a:lstStyle/>
          <a:p>
            <a:r>
              <a:rPr lang="it-IT" dirty="0" smtClean="0"/>
              <a:t>AEO – certificazioni rilasciate</a:t>
            </a:r>
            <a:r>
              <a:rPr lang="it-IT" sz="3200" dirty="0" smtClean="0"/>
              <a:t/>
            </a:r>
            <a:br>
              <a:rPr lang="it-IT" sz="3200" dirty="0" smtClean="0"/>
            </a:b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13</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6" name="Content Placeholder 2"/>
          <p:cNvSpPr>
            <a:spLocks noGrp="1"/>
          </p:cNvSpPr>
          <p:nvPr>
            <p:ph idx="1"/>
          </p:nvPr>
        </p:nvSpPr>
        <p:spPr/>
        <p:txBody>
          <a:bodyPr/>
          <a:lstStyle/>
          <a:p>
            <a:pPr lvl="1" algn="just">
              <a:buFont typeface="Arial" pitchFamily="34" charset="0"/>
              <a:buChar char="•"/>
            </a:pPr>
            <a:r>
              <a:rPr lang="it-IT" dirty="0">
                <a:ea typeface="+mn-ea"/>
                <a:cs typeface="+mn-cs"/>
              </a:rPr>
              <a:t>Fino al 14/09/11, sono state rilasciate 6.651 certificazioni AEO in tutta Europa (di cui 468 In Italia). In particolare, sono già operatori AEO:</a:t>
            </a:r>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04875" y="2341378"/>
            <a:ext cx="8248650" cy="4895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1000459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AEO – Mutuo riconoscimento</a:t>
            </a:r>
            <a:endParaRPr lang="it-IT" dirty="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14</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smtClean="0"/>
          </a:p>
        </p:txBody>
      </p:sp>
      <p:graphicFrame>
        <p:nvGraphicFramePr>
          <p:cNvPr id="10" name="Group 2"/>
          <p:cNvGraphicFramePr>
            <a:graphicFrameLocks/>
          </p:cNvGraphicFramePr>
          <p:nvPr>
            <p:custDataLst>
              <p:tags r:id="rId1"/>
            </p:custDataLst>
            <p:extLst>
              <p:ext uri="{D42A27DB-BD31-4B8C-83A1-F6EECF244321}">
                <p14:modId xmlns="" xmlns:p14="http://schemas.microsoft.com/office/powerpoint/2010/main" val="1536201844"/>
              </p:ext>
            </p:extLst>
          </p:nvPr>
        </p:nvGraphicFramePr>
        <p:xfrm>
          <a:off x="709613" y="1536073"/>
          <a:ext cx="8712200" cy="3752498"/>
        </p:xfrm>
        <a:graphic>
          <a:graphicData uri="http://schemas.openxmlformats.org/drawingml/2006/table">
            <a:tbl>
              <a:tblPr>
                <a:tableStyleId>{284E427A-3D55-4303-BF80-6455036E1DE7}</a:tableStyleId>
              </a:tblPr>
              <a:tblGrid>
                <a:gridCol w="1806575"/>
                <a:gridCol w="6905625"/>
              </a:tblGrid>
              <a:tr h="866885">
                <a:tc>
                  <a:txBody>
                    <a:bodyPr/>
                    <a:lstStyle/>
                    <a:p>
                      <a:pPr marL="0" marR="0" lvl="0" indent="0" algn="l" defTabSz="914400" rtl="0" eaLnBrk="1" fontAlgn="base" latinLnBrk="0" hangingPunct="1">
                        <a:lnSpc>
                          <a:spcPct val="100000"/>
                        </a:lnSpc>
                        <a:spcBef>
                          <a:spcPts val="100"/>
                        </a:spcBef>
                        <a:spcAft>
                          <a:spcPct val="0"/>
                        </a:spcAft>
                        <a:buClrTx/>
                        <a:buSzPct val="105000"/>
                        <a:buFontTx/>
                        <a:buNone/>
                        <a:tabLst/>
                      </a:pPr>
                      <a:r>
                        <a:rPr kumimoji="0" lang="it-IT" sz="1600" u="none" strike="noStrike" cap="none" normalizeH="0" baseline="0" dirty="0" smtClean="0">
                          <a:ln>
                            <a:noFill/>
                          </a:ln>
                          <a:solidFill>
                            <a:schemeClr val="tx2"/>
                          </a:solidFill>
                          <a:effectLst/>
                        </a:rPr>
                        <a:t>Giappone </a:t>
                      </a:r>
                      <a:endParaRPr kumimoji="0" lang="it-IT" sz="1600" b="1" i="0" u="none" strike="noStrike" cap="none" normalizeH="0" baseline="0" dirty="0" smtClean="0">
                        <a:ln>
                          <a:noFill/>
                        </a:ln>
                        <a:solidFill>
                          <a:schemeClr val="tx2"/>
                        </a:solidFill>
                        <a:effectLst/>
                        <a:latin typeface="Arial" charset="0"/>
                        <a:cs typeface="Arial" charset="0"/>
                      </a:endParaRPr>
                    </a:p>
                  </a:txBody>
                  <a:tcPr marL="72000" marR="72000" marT="72000" marB="72000" anchor="ctr" horzOverflow="overflow"/>
                </a:tc>
                <a:tc>
                  <a:txBody>
                    <a:bodyPr/>
                    <a:lstStyle/>
                    <a:p>
                      <a:pPr marL="1587" marR="0" lvl="1" indent="0" algn="l" defTabSz="914400" rtl="0" eaLnBrk="1" fontAlgn="base" latinLnBrk="0" hangingPunct="1">
                        <a:lnSpc>
                          <a:spcPct val="100000"/>
                        </a:lnSpc>
                        <a:spcBef>
                          <a:spcPts val="100"/>
                        </a:spcBef>
                        <a:spcAft>
                          <a:spcPct val="0"/>
                        </a:spcAft>
                        <a:buClr>
                          <a:srgbClr val="8AA5CB"/>
                        </a:buClr>
                        <a:buSzPct val="85000"/>
                        <a:buFont typeface="Wingdings" pitchFamily="2" charset="2"/>
                        <a:buNone/>
                        <a:tabLst/>
                      </a:pPr>
                      <a:r>
                        <a:rPr kumimoji="0" lang="it-IT" sz="1600" u="none" strike="noStrike" cap="none" normalizeH="0" baseline="0" dirty="0" smtClean="0">
                          <a:ln>
                            <a:noFill/>
                          </a:ln>
                          <a:solidFill>
                            <a:schemeClr val="tx2"/>
                          </a:solidFill>
                          <a:effectLst/>
                        </a:rPr>
                        <a:t>Mutuo riconoscimento operativo dal 24 maggio 2011</a:t>
                      </a:r>
                    </a:p>
                  </a:txBody>
                  <a:tcPr marL="54000" marR="54000" marT="72000" marB="72000" anchor="ctr" horzOverflow="overflow"/>
                </a:tc>
              </a:tr>
              <a:tr h="1044575">
                <a:tc>
                  <a:txBody>
                    <a:bodyPr/>
                    <a:lstStyle/>
                    <a:p>
                      <a:pPr marL="0" marR="0" lvl="0" indent="0" algn="l" defTabSz="914400" rtl="0" eaLnBrk="1" fontAlgn="base" latinLnBrk="0" hangingPunct="1">
                        <a:lnSpc>
                          <a:spcPct val="100000"/>
                        </a:lnSpc>
                        <a:spcBef>
                          <a:spcPts val="100"/>
                        </a:spcBef>
                        <a:spcAft>
                          <a:spcPct val="0"/>
                        </a:spcAft>
                        <a:buClrTx/>
                        <a:buSzPct val="105000"/>
                        <a:buFontTx/>
                        <a:buNone/>
                        <a:tabLst/>
                      </a:pPr>
                      <a:r>
                        <a:rPr kumimoji="0" lang="it-IT" sz="1600" u="none" strike="noStrike" cap="none" normalizeH="0" baseline="0" dirty="0" smtClean="0">
                          <a:ln>
                            <a:noFill/>
                          </a:ln>
                          <a:solidFill>
                            <a:schemeClr val="tx2"/>
                          </a:solidFill>
                          <a:effectLst/>
                        </a:rPr>
                        <a:t>Svizzera</a:t>
                      </a:r>
                    </a:p>
                    <a:p>
                      <a:pPr marL="0" marR="0" lvl="0" indent="0" algn="l" defTabSz="914400" rtl="0" eaLnBrk="1" fontAlgn="base" latinLnBrk="0" hangingPunct="1">
                        <a:lnSpc>
                          <a:spcPct val="100000"/>
                        </a:lnSpc>
                        <a:spcBef>
                          <a:spcPts val="100"/>
                        </a:spcBef>
                        <a:spcAft>
                          <a:spcPct val="0"/>
                        </a:spcAft>
                        <a:buClrTx/>
                        <a:buSzPct val="105000"/>
                        <a:buFontTx/>
                        <a:buNone/>
                        <a:tabLst/>
                      </a:pPr>
                      <a:endParaRPr kumimoji="0" lang="it-IT" sz="1600" u="none" strike="noStrike" cap="none" normalizeH="0" baseline="0" dirty="0" smtClean="0">
                        <a:ln>
                          <a:noFill/>
                        </a:ln>
                        <a:solidFill>
                          <a:schemeClr val="tx2"/>
                        </a:solidFill>
                        <a:effectLst/>
                      </a:endParaRPr>
                    </a:p>
                    <a:p>
                      <a:pPr marL="0" marR="0" lvl="0" indent="0" algn="l" defTabSz="914400" rtl="0" eaLnBrk="1" fontAlgn="base" latinLnBrk="0" hangingPunct="1">
                        <a:lnSpc>
                          <a:spcPct val="100000"/>
                        </a:lnSpc>
                        <a:spcBef>
                          <a:spcPts val="100"/>
                        </a:spcBef>
                        <a:spcAft>
                          <a:spcPct val="0"/>
                        </a:spcAft>
                        <a:buClrTx/>
                        <a:buSzPct val="105000"/>
                        <a:buFontTx/>
                        <a:buNone/>
                        <a:tabLst/>
                      </a:pPr>
                      <a:r>
                        <a:rPr kumimoji="0" lang="it-IT" sz="1600" u="none" strike="noStrike" cap="none" normalizeH="0" baseline="0" dirty="0" smtClean="0">
                          <a:ln>
                            <a:noFill/>
                          </a:ln>
                          <a:solidFill>
                            <a:schemeClr val="tx2"/>
                          </a:solidFill>
                          <a:effectLst/>
                        </a:rPr>
                        <a:t>Norvegia</a:t>
                      </a:r>
                    </a:p>
                    <a:p>
                      <a:pPr marL="0" marR="0" lvl="0" indent="0" algn="l" defTabSz="914400" rtl="0" eaLnBrk="1" fontAlgn="base" latinLnBrk="0" hangingPunct="1">
                        <a:lnSpc>
                          <a:spcPct val="100000"/>
                        </a:lnSpc>
                        <a:spcBef>
                          <a:spcPts val="100"/>
                        </a:spcBef>
                        <a:spcAft>
                          <a:spcPct val="0"/>
                        </a:spcAft>
                        <a:buClrTx/>
                        <a:buSzPct val="105000"/>
                        <a:buFontTx/>
                        <a:buNone/>
                        <a:tabLst/>
                      </a:pPr>
                      <a:endParaRPr kumimoji="0" lang="it-IT" sz="1600" u="none" strike="noStrike" cap="none" normalizeH="0" baseline="0" dirty="0" smtClean="0">
                        <a:ln>
                          <a:noFill/>
                        </a:ln>
                        <a:solidFill>
                          <a:schemeClr val="tx2"/>
                        </a:solidFill>
                        <a:effectLst/>
                      </a:endParaRPr>
                    </a:p>
                    <a:p>
                      <a:pPr marL="0" marR="0" lvl="0" indent="0" algn="l" defTabSz="914400" rtl="0" eaLnBrk="1" fontAlgn="base" latinLnBrk="0" hangingPunct="1">
                        <a:lnSpc>
                          <a:spcPct val="100000"/>
                        </a:lnSpc>
                        <a:spcBef>
                          <a:spcPts val="100"/>
                        </a:spcBef>
                        <a:spcAft>
                          <a:spcPct val="0"/>
                        </a:spcAft>
                        <a:buClrTx/>
                        <a:buSzPct val="105000"/>
                        <a:buFontTx/>
                        <a:buNone/>
                        <a:tabLst/>
                      </a:pPr>
                      <a:r>
                        <a:rPr kumimoji="0" lang="it-IT" sz="1600" u="none" strike="noStrike" cap="none" normalizeH="0" baseline="0" dirty="0" smtClean="0">
                          <a:ln>
                            <a:noFill/>
                          </a:ln>
                          <a:solidFill>
                            <a:schemeClr val="tx2"/>
                          </a:solidFill>
                          <a:effectLst/>
                        </a:rPr>
                        <a:t>Andorra</a:t>
                      </a:r>
                      <a:endParaRPr kumimoji="0" lang="it-IT" sz="1600" b="1" i="0" u="none" strike="noStrike" cap="none" normalizeH="0" baseline="0" dirty="0" smtClean="0">
                        <a:ln>
                          <a:noFill/>
                        </a:ln>
                        <a:solidFill>
                          <a:schemeClr val="tx2"/>
                        </a:solidFill>
                        <a:effectLst/>
                        <a:latin typeface="Arial" charset="0"/>
                        <a:cs typeface="Arial" charset="0"/>
                      </a:endParaRPr>
                    </a:p>
                  </a:txBody>
                  <a:tcPr marL="72000" marR="72000" marT="72000" marB="72000" horzOverflow="overflow"/>
                </a:tc>
                <a:tc>
                  <a:txBody>
                    <a:bodyPr/>
                    <a:lstStyle/>
                    <a:p>
                      <a:pPr marL="201612" marR="0" lvl="2" indent="0" algn="l" defTabSz="914400" rtl="0" eaLnBrk="1" fontAlgn="base" latinLnBrk="0" hangingPunct="1">
                        <a:lnSpc>
                          <a:spcPct val="100000"/>
                        </a:lnSpc>
                        <a:spcBef>
                          <a:spcPts val="100"/>
                        </a:spcBef>
                        <a:spcAft>
                          <a:spcPct val="0"/>
                        </a:spcAft>
                        <a:buClr>
                          <a:srgbClr val="8AA5CB"/>
                        </a:buClr>
                        <a:buSzPct val="85000"/>
                        <a:buFont typeface="Symbol" pitchFamily="18" charset="2"/>
                        <a:buNone/>
                        <a:tabLst/>
                      </a:pPr>
                      <a:endParaRPr kumimoji="0" lang="it-IT" sz="1600" u="none" strike="noStrike" cap="none" normalizeH="0" baseline="0" dirty="0" smtClean="0">
                        <a:ln>
                          <a:noFill/>
                        </a:ln>
                        <a:solidFill>
                          <a:schemeClr val="tx2"/>
                        </a:solidFill>
                        <a:effectLst/>
                      </a:endParaRPr>
                    </a:p>
                    <a:p>
                      <a:pPr marL="201612" marR="0" lvl="2" indent="0" algn="l" defTabSz="914400" rtl="0" eaLnBrk="1" fontAlgn="base" latinLnBrk="0" hangingPunct="1">
                        <a:lnSpc>
                          <a:spcPct val="100000"/>
                        </a:lnSpc>
                        <a:spcBef>
                          <a:spcPts val="100"/>
                        </a:spcBef>
                        <a:spcAft>
                          <a:spcPct val="0"/>
                        </a:spcAft>
                        <a:buClr>
                          <a:srgbClr val="8AA5CB"/>
                        </a:buClr>
                        <a:buSzPct val="85000"/>
                        <a:buFont typeface="Symbol" pitchFamily="18" charset="2"/>
                        <a:buNone/>
                        <a:tabLst/>
                      </a:pPr>
                      <a:endParaRPr kumimoji="0" lang="it-IT" sz="1600" u="none" strike="noStrike" cap="none" normalizeH="0" baseline="0" dirty="0" smtClean="0">
                        <a:ln>
                          <a:noFill/>
                        </a:ln>
                        <a:solidFill>
                          <a:schemeClr val="tx2"/>
                        </a:solidFill>
                        <a:effectLst/>
                      </a:endParaRPr>
                    </a:p>
                    <a:p>
                      <a:pPr marL="0" marR="0" lvl="2" indent="0" algn="l" defTabSz="914400" rtl="0" eaLnBrk="1" fontAlgn="base" latinLnBrk="0" hangingPunct="1">
                        <a:lnSpc>
                          <a:spcPct val="100000"/>
                        </a:lnSpc>
                        <a:spcBef>
                          <a:spcPts val="100"/>
                        </a:spcBef>
                        <a:spcAft>
                          <a:spcPct val="0"/>
                        </a:spcAft>
                        <a:buClr>
                          <a:srgbClr val="8AA5CB"/>
                        </a:buClr>
                        <a:buSzPct val="85000"/>
                        <a:buFont typeface="Symbol" pitchFamily="18" charset="2"/>
                        <a:buNone/>
                        <a:tabLst/>
                      </a:pPr>
                      <a:r>
                        <a:rPr kumimoji="0" lang="it-IT" sz="1600" u="none" strike="noStrike" cap="none" normalizeH="0" baseline="0" dirty="0" smtClean="0">
                          <a:ln>
                            <a:noFill/>
                          </a:ln>
                          <a:solidFill>
                            <a:schemeClr val="tx2"/>
                          </a:solidFill>
                          <a:effectLst/>
                        </a:rPr>
                        <a:t>Accordo di mutuo riconoscimento sottoscritto ed in attesa di attuazione</a:t>
                      </a:r>
                      <a:endParaRPr kumimoji="0" lang="it-IT" sz="1600" b="1" i="0" u="none" strike="noStrike" cap="none" normalizeH="0" baseline="0" dirty="0" smtClean="0">
                        <a:ln>
                          <a:noFill/>
                        </a:ln>
                        <a:solidFill>
                          <a:schemeClr val="tx2"/>
                        </a:solidFill>
                        <a:effectLst/>
                        <a:latin typeface="Arial" charset="0"/>
                        <a:cs typeface="Arial" charset="0"/>
                      </a:endParaRPr>
                    </a:p>
                  </a:txBody>
                  <a:tcPr marL="54000" marR="54000" marT="72000" marB="72000" horzOverflow="overflow"/>
                </a:tc>
              </a:tr>
              <a:tr h="1471613">
                <a:tc>
                  <a:txBody>
                    <a:bodyPr/>
                    <a:lstStyle/>
                    <a:p>
                      <a:pPr marL="0" marR="0" lvl="0" indent="0" algn="l" defTabSz="914400" rtl="0" eaLnBrk="1" fontAlgn="base" latinLnBrk="0" hangingPunct="1">
                        <a:lnSpc>
                          <a:spcPct val="100000"/>
                        </a:lnSpc>
                        <a:spcBef>
                          <a:spcPts val="100"/>
                        </a:spcBef>
                        <a:spcAft>
                          <a:spcPct val="0"/>
                        </a:spcAft>
                        <a:buClrTx/>
                        <a:buSzPct val="105000"/>
                        <a:buFontTx/>
                        <a:buNone/>
                        <a:tabLst/>
                      </a:pPr>
                      <a:endParaRPr kumimoji="0" lang="it-IT" sz="1600" u="none" strike="noStrike" cap="none" normalizeH="0" baseline="0" dirty="0" smtClean="0">
                        <a:ln>
                          <a:noFill/>
                        </a:ln>
                        <a:solidFill>
                          <a:schemeClr val="tx2"/>
                        </a:solidFill>
                        <a:effectLst/>
                      </a:endParaRPr>
                    </a:p>
                    <a:p>
                      <a:pPr marL="0" marR="0" lvl="0" indent="0" algn="l" defTabSz="914400" rtl="0" eaLnBrk="1" fontAlgn="base" latinLnBrk="0" hangingPunct="1">
                        <a:lnSpc>
                          <a:spcPct val="100000"/>
                        </a:lnSpc>
                        <a:spcBef>
                          <a:spcPts val="100"/>
                        </a:spcBef>
                        <a:spcAft>
                          <a:spcPct val="0"/>
                        </a:spcAft>
                        <a:buClrTx/>
                        <a:buSzPct val="105000"/>
                        <a:buFontTx/>
                        <a:buNone/>
                        <a:tabLst/>
                      </a:pPr>
                      <a:r>
                        <a:rPr kumimoji="0" lang="it-IT" sz="1600" u="none" strike="noStrike" cap="none" normalizeH="0" baseline="0" dirty="0" smtClean="0">
                          <a:ln>
                            <a:noFill/>
                          </a:ln>
                          <a:solidFill>
                            <a:schemeClr val="tx2"/>
                          </a:solidFill>
                          <a:effectLst/>
                        </a:rPr>
                        <a:t>USA </a:t>
                      </a:r>
                    </a:p>
                    <a:p>
                      <a:pPr marL="0" marR="0" lvl="0" indent="0" algn="l" defTabSz="914400" rtl="0" eaLnBrk="1" fontAlgn="base" latinLnBrk="0" hangingPunct="1">
                        <a:lnSpc>
                          <a:spcPct val="100000"/>
                        </a:lnSpc>
                        <a:spcBef>
                          <a:spcPts val="100"/>
                        </a:spcBef>
                        <a:spcAft>
                          <a:spcPct val="0"/>
                        </a:spcAft>
                        <a:buClrTx/>
                        <a:buSzPct val="105000"/>
                        <a:buFontTx/>
                        <a:buNone/>
                        <a:tabLst/>
                      </a:pPr>
                      <a:endParaRPr kumimoji="0" lang="it-IT" sz="1600" u="none" strike="noStrike" cap="none" normalizeH="0" baseline="0" dirty="0" smtClean="0">
                        <a:ln>
                          <a:noFill/>
                        </a:ln>
                        <a:solidFill>
                          <a:schemeClr val="tx2"/>
                        </a:solidFill>
                        <a:effectLst/>
                      </a:endParaRPr>
                    </a:p>
                    <a:p>
                      <a:pPr marL="0" marR="0" lvl="0" indent="0" algn="l" defTabSz="914400" rtl="0" eaLnBrk="1" fontAlgn="base" latinLnBrk="0" hangingPunct="1">
                        <a:lnSpc>
                          <a:spcPct val="100000"/>
                        </a:lnSpc>
                        <a:spcBef>
                          <a:spcPts val="100"/>
                        </a:spcBef>
                        <a:spcAft>
                          <a:spcPct val="0"/>
                        </a:spcAft>
                        <a:buClrTx/>
                        <a:buSzPct val="105000"/>
                        <a:buFontTx/>
                        <a:buNone/>
                        <a:tabLst/>
                      </a:pPr>
                      <a:r>
                        <a:rPr kumimoji="0" lang="it-IT" sz="1600" u="none" strike="noStrike" cap="none" normalizeH="0" baseline="0" dirty="0" smtClean="0">
                          <a:ln>
                            <a:noFill/>
                          </a:ln>
                          <a:solidFill>
                            <a:schemeClr val="tx2"/>
                          </a:solidFill>
                          <a:effectLst/>
                        </a:rPr>
                        <a:t>Cina</a:t>
                      </a:r>
                    </a:p>
                    <a:p>
                      <a:pPr marL="0" marR="0" lvl="0" indent="0" algn="l" defTabSz="914400" rtl="0" eaLnBrk="1" fontAlgn="base" latinLnBrk="0" hangingPunct="1">
                        <a:lnSpc>
                          <a:spcPct val="100000"/>
                        </a:lnSpc>
                        <a:spcBef>
                          <a:spcPts val="100"/>
                        </a:spcBef>
                        <a:spcAft>
                          <a:spcPct val="0"/>
                        </a:spcAft>
                        <a:buClrTx/>
                        <a:buSzPct val="105000"/>
                        <a:buFontTx/>
                        <a:buNone/>
                        <a:tabLst/>
                      </a:pPr>
                      <a:endParaRPr kumimoji="0" lang="it-IT" sz="1600" b="1" i="0" u="none" strike="noStrike" cap="none" normalizeH="0" baseline="0" dirty="0" smtClean="0">
                        <a:ln>
                          <a:noFill/>
                        </a:ln>
                        <a:solidFill>
                          <a:schemeClr val="tx2"/>
                        </a:solidFill>
                        <a:effectLst/>
                        <a:latin typeface="Arial" charset="0"/>
                        <a:cs typeface="Arial" charset="0"/>
                      </a:endParaRPr>
                    </a:p>
                  </a:txBody>
                  <a:tcPr marL="72000" marR="72000" marT="72000" marB="72000" horzOverflow="overflow"/>
                </a:tc>
                <a:tc>
                  <a:txBody>
                    <a:bodyPr/>
                    <a:lstStyle/>
                    <a:p>
                      <a:pPr marL="1587" marR="0" lvl="1" indent="0" algn="l" defTabSz="914400" rtl="0" eaLnBrk="1" fontAlgn="base" latinLnBrk="0" hangingPunct="1">
                        <a:lnSpc>
                          <a:spcPct val="100000"/>
                        </a:lnSpc>
                        <a:spcBef>
                          <a:spcPts val="100"/>
                        </a:spcBef>
                        <a:spcAft>
                          <a:spcPct val="0"/>
                        </a:spcAft>
                        <a:buClr>
                          <a:srgbClr val="808EC8"/>
                        </a:buClr>
                        <a:buSzPct val="150000"/>
                        <a:buFontTx/>
                        <a:buNone/>
                        <a:tabLst/>
                      </a:pPr>
                      <a:endParaRPr kumimoji="0" lang="it-IT" sz="1600" u="none" strike="noStrike" cap="none" normalizeH="0" baseline="0" dirty="0" smtClean="0">
                        <a:ln>
                          <a:noFill/>
                        </a:ln>
                        <a:solidFill>
                          <a:schemeClr val="tx2"/>
                        </a:solidFill>
                        <a:effectLst/>
                      </a:endParaRPr>
                    </a:p>
                    <a:p>
                      <a:pPr marL="1587" marR="0" lvl="1" indent="0" algn="l" defTabSz="914400" rtl="0" eaLnBrk="1" fontAlgn="base" latinLnBrk="0" hangingPunct="1">
                        <a:lnSpc>
                          <a:spcPct val="100000"/>
                        </a:lnSpc>
                        <a:spcBef>
                          <a:spcPts val="100"/>
                        </a:spcBef>
                        <a:spcAft>
                          <a:spcPct val="0"/>
                        </a:spcAft>
                        <a:buClr>
                          <a:srgbClr val="808EC8"/>
                        </a:buClr>
                        <a:buSzPct val="150000"/>
                        <a:buFontTx/>
                        <a:buNone/>
                        <a:tabLst/>
                      </a:pPr>
                      <a:r>
                        <a:rPr kumimoji="0" lang="it-IT" sz="1600" u="none" strike="noStrike" cap="none" normalizeH="0" baseline="0" dirty="0" smtClean="0">
                          <a:ln>
                            <a:noFill/>
                          </a:ln>
                          <a:solidFill>
                            <a:schemeClr val="tx2"/>
                          </a:solidFill>
                          <a:effectLst/>
                        </a:rPr>
                        <a:t>     </a:t>
                      </a:r>
                    </a:p>
                    <a:p>
                      <a:pPr marL="1587" marR="0" lvl="1" indent="0" algn="l" defTabSz="914400" rtl="0" eaLnBrk="1" fontAlgn="base" latinLnBrk="0" hangingPunct="1">
                        <a:lnSpc>
                          <a:spcPct val="100000"/>
                        </a:lnSpc>
                        <a:spcBef>
                          <a:spcPts val="100"/>
                        </a:spcBef>
                        <a:spcAft>
                          <a:spcPct val="0"/>
                        </a:spcAft>
                        <a:buClr>
                          <a:srgbClr val="808EC8"/>
                        </a:buClr>
                        <a:buSzPct val="150000"/>
                        <a:buFontTx/>
                        <a:buNone/>
                        <a:tabLst/>
                      </a:pPr>
                      <a:r>
                        <a:rPr kumimoji="0" lang="it-IT" sz="1600" u="none" strike="noStrike" cap="none" normalizeH="0" baseline="0" dirty="0" smtClean="0">
                          <a:ln>
                            <a:noFill/>
                          </a:ln>
                          <a:solidFill>
                            <a:schemeClr val="tx2"/>
                          </a:solidFill>
                          <a:effectLst/>
                        </a:rPr>
                        <a:t>Mutuo riconoscimento in fase di negoziazione</a:t>
                      </a:r>
                    </a:p>
                    <a:p>
                      <a:pPr marL="1587" marR="0" lvl="1" indent="0" algn="l" defTabSz="914400" rtl="0" eaLnBrk="1" fontAlgn="base" latinLnBrk="0" hangingPunct="1">
                        <a:lnSpc>
                          <a:spcPct val="100000"/>
                        </a:lnSpc>
                        <a:spcBef>
                          <a:spcPts val="100"/>
                        </a:spcBef>
                        <a:spcAft>
                          <a:spcPct val="0"/>
                        </a:spcAft>
                        <a:buClr>
                          <a:srgbClr val="808EC8"/>
                        </a:buClr>
                        <a:buSzPct val="150000"/>
                        <a:buFontTx/>
                        <a:buNone/>
                        <a:tabLst/>
                      </a:pPr>
                      <a:endParaRPr kumimoji="0" lang="it-IT" sz="1600" b="1" i="0" u="none" strike="noStrike" cap="none" normalizeH="0" baseline="0" dirty="0" smtClean="0">
                        <a:ln>
                          <a:noFill/>
                        </a:ln>
                        <a:solidFill>
                          <a:schemeClr val="tx2"/>
                        </a:solidFill>
                        <a:effectLst/>
                        <a:latin typeface="Arial" charset="0"/>
                        <a:cs typeface="Arial" charset="0"/>
                      </a:endParaRPr>
                    </a:p>
                  </a:txBody>
                  <a:tcPr marL="54000" marR="54000" marT="72000" marB="72000" horzOverflow="overflow"/>
                </a:tc>
              </a:tr>
            </a:tbl>
          </a:graphicData>
        </a:graphic>
      </p:graphicFrame>
      <p:sp>
        <p:nvSpPr>
          <p:cNvPr id="7" name="Rectangle 6"/>
          <p:cNvSpPr/>
          <p:nvPr/>
        </p:nvSpPr>
        <p:spPr>
          <a:xfrm>
            <a:off x="712381" y="5560828"/>
            <a:ext cx="8782493" cy="808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a:r>
              <a:rPr lang="it-IT" dirty="0" smtClean="0"/>
              <a:t>NB </a:t>
            </a:r>
            <a:r>
              <a:rPr lang="it-IT" dirty="0" smtClean="0">
                <a:solidFill>
                  <a:schemeClr val="bg2"/>
                </a:solidFill>
              </a:rPr>
              <a:t>certificazioni analoghe in US (C-TPAT); Brasile (</a:t>
            </a:r>
            <a:r>
              <a:rPr lang="it-IT" sz="1600" b="1" dirty="0" smtClean="0">
                <a:solidFill>
                  <a:schemeClr val="bg2"/>
                </a:solidFill>
                <a:latin typeface="Arial" charset="0"/>
                <a:cs typeface="Arial" charset="0"/>
              </a:rPr>
              <a:t>“Regime Linea Azzurra”</a:t>
            </a:r>
            <a:r>
              <a:rPr lang="it-IT" dirty="0" smtClean="0">
                <a:solidFill>
                  <a:schemeClr val="bg2"/>
                </a:solidFill>
              </a:rPr>
              <a:t>); Canada (Fast).</a:t>
            </a:r>
            <a:endParaRPr lang="it-IT" dirty="0">
              <a:solidFill>
                <a:schemeClr val="bg2"/>
              </a:solidFill>
            </a:endParaRPr>
          </a:p>
        </p:txBody>
      </p:sp>
    </p:spTree>
    <p:extLst>
      <p:ext uri="{BB962C8B-B14F-4D97-AF65-F5344CB8AC3E}">
        <p14:creationId xmlns="" xmlns:p14="http://schemas.microsoft.com/office/powerpoint/2010/main" val="3894142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it-IT" dirty="0" smtClean="0"/>
              <a:t>Fasi e-Customs</a:t>
            </a:r>
            <a:endParaRPr lang="it-IT" dirty="0"/>
          </a:p>
        </p:txBody>
      </p:sp>
    </p:spTree>
    <p:extLst>
      <p:ext uri="{BB962C8B-B14F-4D97-AF65-F5344CB8AC3E}">
        <p14:creationId xmlns="" xmlns:p14="http://schemas.microsoft.com/office/powerpoint/2010/main" val="39322072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738" y="396875"/>
            <a:ext cx="9266237" cy="714375"/>
          </a:xfrm>
        </p:spPr>
        <p:txBody>
          <a:bodyPr/>
          <a:lstStyle/>
          <a:p>
            <a:r>
              <a:rPr lang="nl-NL" dirty="0"/>
              <a:t>e-Customs </a:t>
            </a:r>
            <a:r>
              <a:rPr lang="nl-NL" dirty="0" smtClean="0"/>
              <a:t>– le diverse fasi della telematizzazione</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16</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11" name="Oval 3"/>
          <p:cNvSpPr>
            <a:spLocks noChangeArrowheads="1"/>
          </p:cNvSpPr>
          <p:nvPr/>
        </p:nvSpPr>
        <p:spPr bwMode="auto">
          <a:xfrm rot="3480929">
            <a:off x="2914185" y="-568570"/>
            <a:ext cx="3372327" cy="8068949"/>
          </a:xfrm>
          <a:prstGeom prst="ellipse">
            <a:avLst/>
          </a:prstGeom>
          <a:solidFill>
            <a:srgbClr val="0070C0"/>
          </a:solidFill>
          <a:ln w="9525">
            <a:noFill/>
            <a:round/>
            <a:headEnd/>
            <a:tailEnd/>
          </a:ln>
        </p:spPr>
        <p:txBody>
          <a:bodyPr wrap="none" lIns="113558" tIns="56779" rIns="113558" bIns="56779" anchor="ctr"/>
          <a:lstStyle/>
          <a:p>
            <a:endParaRPr lang="nl-BE"/>
          </a:p>
        </p:txBody>
      </p:sp>
      <p:pic>
        <p:nvPicPr>
          <p:cNvPr id="1026" name="Picture 2"/>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1081564" y="2082835"/>
            <a:ext cx="5230821" cy="3907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2" name="Oval 5"/>
          <p:cNvSpPr>
            <a:spLocks noChangeArrowheads="1"/>
          </p:cNvSpPr>
          <p:nvPr/>
        </p:nvSpPr>
        <p:spPr bwMode="auto">
          <a:xfrm rot="3480929">
            <a:off x="1828574" y="2886700"/>
            <a:ext cx="1722154" cy="3545447"/>
          </a:xfrm>
          <a:prstGeom prst="ellipse">
            <a:avLst/>
          </a:prstGeom>
          <a:solidFill>
            <a:srgbClr val="72C7E7"/>
          </a:solidFill>
          <a:ln w="6350" algn="ctr">
            <a:solidFill>
              <a:srgbClr val="72C7E7"/>
            </a:solidFill>
            <a:round/>
            <a:headEnd/>
            <a:tailEnd/>
          </a:ln>
        </p:spPr>
        <p:txBody>
          <a:bodyPr lIns="113558" tIns="113558" rIns="113558" bIns="113558" anchor="ctr"/>
          <a:lstStyle/>
          <a:p>
            <a:endParaRPr lang="nl-BE"/>
          </a:p>
        </p:txBody>
      </p:sp>
      <p:sp>
        <p:nvSpPr>
          <p:cNvPr id="13" name="Oval 6"/>
          <p:cNvSpPr>
            <a:spLocks noChangeArrowheads="1"/>
          </p:cNvSpPr>
          <p:nvPr/>
        </p:nvSpPr>
        <p:spPr bwMode="auto">
          <a:xfrm rot="3480929">
            <a:off x="1559022" y="4013295"/>
            <a:ext cx="996942" cy="2052167"/>
          </a:xfrm>
          <a:prstGeom prst="ellipse">
            <a:avLst/>
          </a:prstGeom>
          <a:solidFill>
            <a:srgbClr val="C9DD03"/>
          </a:solidFill>
          <a:ln w="6350" algn="ctr">
            <a:solidFill>
              <a:srgbClr val="C9DD03"/>
            </a:solidFill>
            <a:round/>
            <a:headEnd/>
            <a:tailEnd/>
          </a:ln>
        </p:spPr>
        <p:txBody>
          <a:bodyPr rot="10800000" vert="eaVert" lIns="22354" tIns="22354" rIns="22354" bIns="22354" anchor="ctr"/>
          <a:lstStyle/>
          <a:p>
            <a:pPr>
              <a:lnSpc>
                <a:spcPct val="100000"/>
              </a:lnSpc>
            </a:pPr>
            <a:endParaRPr lang="en-GB" sz="1400" dirty="0">
              <a:solidFill>
                <a:schemeClr val="bg1"/>
              </a:solidFill>
              <a:latin typeface="Verdana" pitchFamily="34" charset="0"/>
            </a:endParaRPr>
          </a:p>
        </p:txBody>
      </p:sp>
      <p:sp>
        <p:nvSpPr>
          <p:cNvPr id="14" name="Text Box 21"/>
          <p:cNvSpPr txBox="1">
            <a:spLocks noChangeArrowheads="1"/>
          </p:cNvSpPr>
          <p:nvPr/>
        </p:nvSpPr>
        <p:spPr bwMode="auto">
          <a:xfrm>
            <a:off x="1491534" y="5065689"/>
            <a:ext cx="880153" cy="330111"/>
          </a:xfrm>
          <a:prstGeom prst="rect">
            <a:avLst/>
          </a:prstGeom>
          <a:noFill/>
          <a:ln w="9525" algn="ctr">
            <a:noFill/>
            <a:miter lim="800000"/>
            <a:headEnd/>
            <a:tailEnd/>
          </a:ln>
        </p:spPr>
        <p:txBody>
          <a:bodyPr wrap="none" lIns="113558" tIns="56779" rIns="113558" bIns="56779">
            <a:spAutoFit/>
          </a:bodyPr>
          <a:lstStyle/>
          <a:p>
            <a:pPr>
              <a:lnSpc>
                <a:spcPct val="100000"/>
              </a:lnSpc>
            </a:pPr>
            <a:r>
              <a:rPr lang="en-US" sz="1400" b="1" dirty="0">
                <a:solidFill>
                  <a:schemeClr val="bg1"/>
                </a:solidFill>
                <a:latin typeface="Verdana" pitchFamily="34" charset="0"/>
              </a:rPr>
              <a:t>F</a:t>
            </a:r>
            <a:r>
              <a:rPr lang="en-US" sz="1400" b="1" dirty="0" smtClean="0">
                <a:solidFill>
                  <a:schemeClr val="bg1"/>
                </a:solidFill>
                <a:latin typeface="Verdana" pitchFamily="34" charset="0"/>
              </a:rPr>
              <a:t>ase </a:t>
            </a:r>
            <a:r>
              <a:rPr lang="en-US" sz="1400" b="1" dirty="0">
                <a:solidFill>
                  <a:schemeClr val="bg1"/>
                </a:solidFill>
                <a:latin typeface="Verdana" pitchFamily="34" charset="0"/>
              </a:rPr>
              <a:t>1</a:t>
            </a:r>
            <a:endParaRPr lang="nl-NL" sz="1400" b="1" dirty="0">
              <a:solidFill>
                <a:schemeClr val="bg1"/>
              </a:solidFill>
              <a:latin typeface="Verdana" pitchFamily="34" charset="0"/>
            </a:endParaRPr>
          </a:p>
        </p:txBody>
      </p:sp>
      <p:sp>
        <p:nvSpPr>
          <p:cNvPr id="15" name="Text Box 8"/>
          <p:cNvSpPr txBox="1">
            <a:spLocks noChangeArrowheads="1"/>
          </p:cNvSpPr>
          <p:nvPr/>
        </p:nvSpPr>
        <p:spPr bwMode="auto">
          <a:xfrm>
            <a:off x="2860810" y="4027358"/>
            <a:ext cx="880153" cy="330111"/>
          </a:xfrm>
          <a:prstGeom prst="rect">
            <a:avLst/>
          </a:prstGeom>
          <a:noFill/>
          <a:ln w="9525" algn="ctr">
            <a:noFill/>
            <a:miter lim="800000"/>
            <a:headEnd/>
            <a:tailEnd/>
          </a:ln>
        </p:spPr>
        <p:txBody>
          <a:bodyPr wrap="none" lIns="113558" tIns="56779" rIns="113558" bIns="56779">
            <a:spAutoFit/>
          </a:bodyPr>
          <a:lstStyle/>
          <a:p>
            <a:pPr>
              <a:lnSpc>
                <a:spcPct val="100000"/>
              </a:lnSpc>
            </a:pPr>
            <a:r>
              <a:rPr lang="en-US" sz="1400" b="1" dirty="0">
                <a:solidFill>
                  <a:schemeClr val="bg1"/>
                </a:solidFill>
                <a:latin typeface="Verdana" pitchFamily="34" charset="0"/>
              </a:rPr>
              <a:t>F</a:t>
            </a:r>
            <a:r>
              <a:rPr lang="en-US" sz="1400" b="1" dirty="0" smtClean="0">
                <a:solidFill>
                  <a:schemeClr val="bg1"/>
                </a:solidFill>
                <a:latin typeface="Verdana" pitchFamily="34" charset="0"/>
              </a:rPr>
              <a:t>ase </a:t>
            </a:r>
            <a:r>
              <a:rPr lang="en-US" sz="1400" b="1" dirty="0">
                <a:solidFill>
                  <a:schemeClr val="bg1"/>
                </a:solidFill>
                <a:latin typeface="Verdana" pitchFamily="34" charset="0"/>
              </a:rPr>
              <a:t>2</a:t>
            </a:r>
            <a:endParaRPr lang="nl-NL" sz="1400" b="1" dirty="0">
              <a:solidFill>
                <a:schemeClr val="bg1"/>
              </a:solidFill>
              <a:latin typeface="Verdana" pitchFamily="34" charset="0"/>
            </a:endParaRPr>
          </a:p>
        </p:txBody>
      </p:sp>
      <p:sp>
        <p:nvSpPr>
          <p:cNvPr id="16" name="Text Box 9"/>
          <p:cNvSpPr txBox="1">
            <a:spLocks noChangeArrowheads="1"/>
          </p:cNvSpPr>
          <p:nvPr/>
        </p:nvSpPr>
        <p:spPr bwMode="auto">
          <a:xfrm>
            <a:off x="4170704" y="2825269"/>
            <a:ext cx="880153" cy="330111"/>
          </a:xfrm>
          <a:prstGeom prst="rect">
            <a:avLst/>
          </a:prstGeom>
          <a:noFill/>
          <a:ln w="9525" algn="ctr">
            <a:noFill/>
            <a:miter lim="800000"/>
            <a:headEnd/>
            <a:tailEnd/>
          </a:ln>
        </p:spPr>
        <p:txBody>
          <a:bodyPr wrap="none" lIns="113558" tIns="56779" rIns="113558" bIns="56779">
            <a:spAutoFit/>
          </a:bodyPr>
          <a:lstStyle/>
          <a:p>
            <a:pPr>
              <a:lnSpc>
                <a:spcPct val="100000"/>
              </a:lnSpc>
            </a:pPr>
            <a:r>
              <a:rPr lang="en-US" sz="1400" b="1" dirty="0">
                <a:solidFill>
                  <a:schemeClr val="bg1"/>
                </a:solidFill>
                <a:latin typeface="Verdana" pitchFamily="34" charset="0"/>
              </a:rPr>
              <a:t>F</a:t>
            </a:r>
            <a:r>
              <a:rPr lang="en-US" sz="1400" b="1" dirty="0" smtClean="0">
                <a:solidFill>
                  <a:schemeClr val="bg1"/>
                </a:solidFill>
                <a:latin typeface="Verdana" pitchFamily="34" charset="0"/>
              </a:rPr>
              <a:t>ase </a:t>
            </a:r>
            <a:r>
              <a:rPr lang="en-US" sz="1400" b="1" dirty="0">
                <a:solidFill>
                  <a:schemeClr val="bg1"/>
                </a:solidFill>
                <a:latin typeface="Verdana" pitchFamily="34" charset="0"/>
              </a:rPr>
              <a:t>3</a:t>
            </a:r>
            <a:endParaRPr lang="nl-NL" sz="1400" b="1" dirty="0">
              <a:solidFill>
                <a:schemeClr val="bg1"/>
              </a:solidFill>
              <a:latin typeface="Verdana" pitchFamily="34" charset="0"/>
            </a:endParaRPr>
          </a:p>
        </p:txBody>
      </p:sp>
      <p:sp>
        <p:nvSpPr>
          <p:cNvPr id="17" name="Text Box 10"/>
          <p:cNvSpPr txBox="1">
            <a:spLocks noChangeArrowheads="1"/>
          </p:cNvSpPr>
          <p:nvPr/>
        </p:nvSpPr>
        <p:spPr bwMode="auto">
          <a:xfrm>
            <a:off x="6325917" y="1437828"/>
            <a:ext cx="880153" cy="330111"/>
          </a:xfrm>
          <a:prstGeom prst="rect">
            <a:avLst/>
          </a:prstGeom>
          <a:noFill/>
          <a:ln w="9525" algn="ctr">
            <a:noFill/>
            <a:miter lim="800000"/>
            <a:headEnd/>
            <a:tailEnd/>
          </a:ln>
        </p:spPr>
        <p:txBody>
          <a:bodyPr wrap="none" lIns="113558" tIns="56779" rIns="113558" bIns="56779">
            <a:spAutoFit/>
          </a:bodyPr>
          <a:lstStyle/>
          <a:p>
            <a:pPr>
              <a:lnSpc>
                <a:spcPct val="100000"/>
              </a:lnSpc>
            </a:pPr>
            <a:r>
              <a:rPr lang="en-US" sz="1400" b="1" dirty="0">
                <a:solidFill>
                  <a:schemeClr val="bg1"/>
                </a:solidFill>
                <a:latin typeface="Verdana" pitchFamily="34" charset="0"/>
              </a:rPr>
              <a:t>F</a:t>
            </a:r>
            <a:r>
              <a:rPr lang="en-US" sz="1400" b="1" dirty="0" smtClean="0">
                <a:solidFill>
                  <a:schemeClr val="bg1"/>
                </a:solidFill>
                <a:latin typeface="Verdana" pitchFamily="34" charset="0"/>
              </a:rPr>
              <a:t>ase </a:t>
            </a:r>
            <a:r>
              <a:rPr lang="en-US" sz="1400" b="1" dirty="0">
                <a:solidFill>
                  <a:schemeClr val="bg1"/>
                </a:solidFill>
                <a:latin typeface="Verdana" pitchFamily="34" charset="0"/>
              </a:rPr>
              <a:t>4</a:t>
            </a:r>
            <a:endParaRPr lang="nl-NL" sz="1400" b="1" dirty="0">
              <a:solidFill>
                <a:schemeClr val="bg1"/>
              </a:solidFill>
              <a:latin typeface="Verdana" pitchFamily="34" charset="0"/>
            </a:endParaRPr>
          </a:p>
        </p:txBody>
      </p:sp>
      <p:sp>
        <p:nvSpPr>
          <p:cNvPr id="18" name="Line 15"/>
          <p:cNvSpPr>
            <a:spLocks noChangeShapeType="1"/>
          </p:cNvSpPr>
          <p:nvPr/>
        </p:nvSpPr>
        <p:spPr bwMode="auto">
          <a:xfrm flipH="1" flipV="1">
            <a:off x="7461158" y="1810331"/>
            <a:ext cx="724808" cy="359461"/>
          </a:xfrm>
          <a:prstGeom prst="line">
            <a:avLst/>
          </a:prstGeom>
          <a:noFill/>
          <a:ln w="9525">
            <a:solidFill>
              <a:schemeClr val="tx2"/>
            </a:solidFill>
            <a:round/>
            <a:headEnd type="none" w="sm" len="sm"/>
            <a:tailEnd type="triangle" w="med" len="lg"/>
          </a:ln>
        </p:spPr>
        <p:txBody>
          <a:bodyPr lIns="113558" tIns="56779" rIns="113558" bIns="56779" anchor="ctr"/>
          <a:lstStyle/>
          <a:p>
            <a:endParaRPr lang="en-US" dirty="0"/>
          </a:p>
        </p:txBody>
      </p:sp>
      <p:sp>
        <p:nvSpPr>
          <p:cNvPr id="19" name="Line 14"/>
          <p:cNvSpPr>
            <a:spLocks noChangeShapeType="1"/>
          </p:cNvSpPr>
          <p:nvPr/>
        </p:nvSpPr>
        <p:spPr bwMode="auto">
          <a:xfrm flipH="1" flipV="1">
            <a:off x="5290227" y="3115457"/>
            <a:ext cx="1770977" cy="741408"/>
          </a:xfrm>
          <a:prstGeom prst="line">
            <a:avLst/>
          </a:prstGeom>
          <a:noFill/>
          <a:ln w="9525">
            <a:solidFill>
              <a:schemeClr val="tx2"/>
            </a:solidFill>
            <a:round/>
            <a:headEnd type="none" w="sm" len="sm"/>
            <a:tailEnd type="triangle" w="med" len="lg"/>
          </a:ln>
        </p:spPr>
        <p:txBody>
          <a:bodyPr lIns="113558" tIns="56779" rIns="113558" bIns="56779" anchor="ctr"/>
          <a:lstStyle/>
          <a:p>
            <a:endParaRPr lang="en-US" dirty="0"/>
          </a:p>
        </p:txBody>
      </p:sp>
      <p:sp>
        <p:nvSpPr>
          <p:cNvPr id="20" name="Line 12"/>
          <p:cNvSpPr>
            <a:spLocks noChangeShapeType="1"/>
          </p:cNvSpPr>
          <p:nvPr/>
        </p:nvSpPr>
        <p:spPr bwMode="auto">
          <a:xfrm flipH="1" flipV="1">
            <a:off x="3864155" y="4300733"/>
            <a:ext cx="1851317" cy="930011"/>
          </a:xfrm>
          <a:prstGeom prst="line">
            <a:avLst/>
          </a:prstGeom>
          <a:noFill/>
          <a:ln w="9525">
            <a:solidFill>
              <a:schemeClr val="tx2"/>
            </a:solidFill>
            <a:round/>
            <a:headEnd type="none" w="sm" len="sm"/>
            <a:tailEnd type="triangle" w="med" len="lg"/>
          </a:ln>
        </p:spPr>
        <p:txBody>
          <a:bodyPr lIns="113558" tIns="56779" rIns="113558" bIns="56779" anchor="ctr"/>
          <a:lstStyle/>
          <a:p>
            <a:endParaRPr lang="en-US" dirty="0"/>
          </a:p>
        </p:txBody>
      </p:sp>
      <p:sp>
        <p:nvSpPr>
          <p:cNvPr id="21" name="Line 11"/>
          <p:cNvSpPr>
            <a:spLocks noChangeShapeType="1"/>
          </p:cNvSpPr>
          <p:nvPr/>
        </p:nvSpPr>
        <p:spPr bwMode="auto">
          <a:xfrm flipH="1" flipV="1">
            <a:off x="2406105" y="5360836"/>
            <a:ext cx="1368138" cy="676742"/>
          </a:xfrm>
          <a:prstGeom prst="line">
            <a:avLst/>
          </a:prstGeom>
          <a:noFill/>
          <a:ln w="9525">
            <a:solidFill>
              <a:schemeClr val="tx2"/>
            </a:solidFill>
            <a:round/>
            <a:headEnd/>
            <a:tailEnd type="triangle" w="med" len="med"/>
          </a:ln>
        </p:spPr>
        <p:txBody>
          <a:bodyPr lIns="113558" tIns="56779" rIns="113558" bIns="56779" anchor="ctr"/>
          <a:lstStyle/>
          <a:p>
            <a:endParaRPr lang="en-US" dirty="0"/>
          </a:p>
        </p:txBody>
      </p:sp>
      <p:sp>
        <p:nvSpPr>
          <p:cNvPr id="22" name="Text Box 18"/>
          <p:cNvSpPr txBox="1">
            <a:spLocks noChangeArrowheads="1"/>
          </p:cNvSpPr>
          <p:nvPr/>
        </p:nvSpPr>
        <p:spPr bwMode="auto">
          <a:xfrm>
            <a:off x="3774243" y="6037579"/>
            <a:ext cx="3231073" cy="807164"/>
          </a:xfrm>
          <a:prstGeom prst="rect">
            <a:avLst/>
          </a:prstGeom>
          <a:noFill/>
          <a:ln w="9525" algn="ctr">
            <a:noFill/>
            <a:miter lim="800000"/>
            <a:headEnd/>
            <a:tailEnd/>
          </a:ln>
        </p:spPr>
        <p:txBody>
          <a:bodyPr lIns="113558" tIns="56779" rIns="113558" bIns="56779">
            <a:spAutoFit/>
          </a:bodyPr>
          <a:lstStyle/>
          <a:p>
            <a:pPr marL="214063" indent="-214063">
              <a:buFontTx/>
              <a:buChar char="•"/>
            </a:pPr>
            <a:r>
              <a:rPr lang="en-US" sz="900" dirty="0">
                <a:solidFill>
                  <a:schemeClr val="tx2"/>
                </a:solidFill>
                <a:latin typeface="Verdana" pitchFamily="34" charset="0"/>
              </a:rPr>
              <a:t>NCTS TIR </a:t>
            </a:r>
            <a:r>
              <a:rPr lang="en-US" sz="900" dirty="0" smtClean="0">
                <a:solidFill>
                  <a:schemeClr val="tx2"/>
                </a:solidFill>
                <a:latin typeface="Verdana" pitchFamily="34" charset="0"/>
              </a:rPr>
              <a:t>e Sicurezza – OK</a:t>
            </a:r>
            <a:endParaRPr lang="en-US" sz="900" dirty="0">
              <a:solidFill>
                <a:schemeClr val="tx2"/>
              </a:solidFill>
              <a:latin typeface="Verdana" pitchFamily="34" charset="0"/>
            </a:endParaRPr>
          </a:p>
          <a:p>
            <a:pPr marL="214063" indent="-214063">
              <a:buFontTx/>
              <a:buChar char="•"/>
            </a:pPr>
            <a:r>
              <a:rPr lang="en-US" sz="900" dirty="0">
                <a:solidFill>
                  <a:schemeClr val="tx2"/>
                </a:solidFill>
                <a:latin typeface="Verdana" pitchFamily="34" charset="0"/>
              </a:rPr>
              <a:t>ECS 1 &amp; ECS </a:t>
            </a:r>
            <a:r>
              <a:rPr lang="en-US" sz="900" dirty="0" smtClean="0">
                <a:solidFill>
                  <a:schemeClr val="tx2"/>
                </a:solidFill>
                <a:latin typeface="Verdana" pitchFamily="34" charset="0"/>
              </a:rPr>
              <a:t>2 – OK</a:t>
            </a:r>
            <a:endParaRPr lang="en-US" sz="900" dirty="0">
              <a:solidFill>
                <a:schemeClr val="tx2"/>
              </a:solidFill>
              <a:latin typeface="Verdana" pitchFamily="34" charset="0"/>
            </a:endParaRPr>
          </a:p>
          <a:p>
            <a:pPr marL="214063" indent="-214063">
              <a:buFontTx/>
              <a:buChar char="•"/>
            </a:pPr>
            <a:r>
              <a:rPr lang="en-US" sz="900" dirty="0" smtClean="0">
                <a:solidFill>
                  <a:schemeClr val="tx2"/>
                </a:solidFill>
                <a:latin typeface="Verdana" pitchFamily="34" charset="0"/>
              </a:rPr>
              <a:t>EORI – OK </a:t>
            </a:r>
            <a:endParaRPr lang="en-US" sz="900" dirty="0">
              <a:solidFill>
                <a:schemeClr val="tx2"/>
              </a:solidFill>
              <a:latin typeface="Verdana" pitchFamily="34" charset="0"/>
            </a:endParaRPr>
          </a:p>
          <a:p>
            <a:pPr marL="214063" indent="-214063">
              <a:buFontTx/>
              <a:buChar char="•"/>
            </a:pPr>
            <a:r>
              <a:rPr lang="en-US" sz="900" dirty="0" smtClean="0">
                <a:solidFill>
                  <a:schemeClr val="tx2"/>
                </a:solidFill>
                <a:latin typeface="Verdana" pitchFamily="34" charset="0"/>
              </a:rPr>
              <a:t>AEO – OK </a:t>
            </a:r>
            <a:endParaRPr lang="en-US" sz="900" dirty="0">
              <a:solidFill>
                <a:schemeClr val="tx2"/>
              </a:solidFill>
              <a:latin typeface="Verdana" pitchFamily="34" charset="0"/>
            </a:endParaRPr>
          </a:p>
          <a:p>
            <a:pPr marL="214063" indent="-214063">
              <a:buFontTx/>
              <a:buChar char="•"/>
            </a:pPr>
            <a:endParaRPr lang="en-US" sz="900" dirty="0">
              <a:solidFill>
                <a:schemeClr val="tx2"/>
              </a:solidFill>
              <a:latin typeface="Verdana" pitchFamily="34" charset="0"/>
            </a:endParaRPr>
          </a:p>
        </p:txBody>
      </p:sp>
      <p:sp>
        <p:nvSpPr>
          <p:cNvPr id="23" name="Text Box 17"/>
          <p:cNvSpPr txBox="1">
            <a:spLocks noChangeArrowheads="1"/>
          </p:cNvSpPr>
          <p:nvPr/>
        </p:nvSpPr>
        <p:spPr bwMode="auto">
          <a:xfrm>
            <a:off x="5629053" y="5081956"/>
            <a:ext cx="2413699" cy="945664"/>
          </a:xfrm>
          <a:prstGeom prst="rect">
            <a:avLst/>
          </a:prstGeom>
          <a:noFill/>
          <a:ln w="9525" algn="ctr">
            <a:noFill/>
            <a:miter lim="800000"/>
            <a:headEnd/>
            <a:tailEnd/>
          </a:ln>
        </p:spPr>
        <p:txBody>
          <a:bodyPr lIns="113558" tIns="56779" rIns="113558" bIns="56779">
            <a:spAutoFit/>
          </a:bodyPr>
          <a:lstStyle/>
          <a:p>
            <a:pPr marL="214063" indent="-214063"/>
            <a:endParaRPr lang="fr-BE" sz="900" dirty="0" smtClean="0">
              <a:solidFill>
                <a:schemeClr val="tx2"/>
              </a:solidFill>
              <a:latin typeface="Verdana" pitchFamily="34" charset="0"/>
            </a:endParaRPr>
          </a:p>
          <a:p>
            <a:pPr marL="214063" indent="-214063">
              <a:buFontTx/>
              <a:buChar char="•"/>
            </a:pPr>
            <a:r>
              <a:rPr lang="fr-BE" sz="900" dirty="0" smtClean="0">
                <a:solidFill>
                  <a:schemeClr val="tx2"/>
                </a:solidFill>
                <a:latin typeface="Verdana" pitchFamily="34" charset="0"/>
              </a:rPr>
              <a:t>ICS Dichiarazione sommaria di ingresso - OK</a:t>
            </a:r>
          </a:p>
          <a:p>
            <a:pPr marL="214063" indent="-214063">
              <a:buFontTx/>
              <a:buChar char="•"/>
            </a:pPr>
            <a:r>
              <a:rPr lang="fr-BE" sz="900" dirty="0" smtClean="0">
                <a:solidFill>
                  <a:schemeClr val="tx2"/>
                </a:solidFill>
                <a:latin typeface="Verdana" pitchFamily="34" charset="0"/>
              </a:rPr>
              <a:t>ECS dichiarazione sommaria di uscita - OK</a:t>
            </a:r>
          </a:p>
          <a:p>
            <a:pPr marL="214063" indent="-214063">
              <a:buFontTx/>
              <a:buChar char="•"/>
            </a:pPr>
            <a:endParaRPr lang="en-US" sz="900" dirty="0">
              <a:solidFill>
                <a:schemeClr val="tx2"/>
              </a:solidFill>
              <a:latin typeface="Verdana" pitchFamily="34" charset="0"/>
            </a:endParaRPr>
          </a:p>
        </p:txBody>
      </p:sp>
      <p:sp>
        <p:nvSpPr>
          <p:cNvPr id="24" name="Text Box 16"/>
          <p:cNvSpPr txBox="1">
            <a:spLocks noChangeArrowheads="1"/>
          </p:cNvSpPr>
          <p:nvPr/>
        </p:nvSpPr>
        <p:spPr bwMode="auto">
          <a:xfrm>
            <a:off x="7092640" y="3762275"/>
            <a:ext cx="2604253" cy="530165"/>
          </a:xfrm>
          <a:prstGeom prst="rect">
            <a:avLst/>
          </a:prstGeom>
          <a:noFill/>
          <a:ln w="9525" algn="ctr">
            <a:noFill/>
            <a:miter lim="800000"/>
            <a:headEnd/>
            <a:tailEnd/>
          </a:ln>
        </p:spPr>
        <p:txBody>
          <a:bodyPr wrap="square" lIns="113558" tIns="56779" rIns="113558" bIns="56779">
            <a:spAutoFit/>
          </a:bodyPr>
          <a:lstStyle/>
          <a:p>
            <a:pPr marL="214063" indent="-214063">
              <a:buFontTx/>
              <a:buChar char="•"/>
            </a:pPr>
            <a:r>
              <a:rPr lang="en-US" sz="900" dirty="0" smtClean="0">
                <a:solidFill>
                  <a:schemeClr val="tx2"/>
                </a:solidFill>
                <a:latin typeface="Verdana" pitchFamily="34" charset="0"/>
              </a:rPr>
              <a:t>AES (Authomatic Exit System) </a:t>
            </a:r>
          </a:p>
          <a:p>
            <a:pPr marL="214063" indent="-214063">
              <a:buFontTx/>
              <a:buChar char="•"/>
            </a:pPr>
            <a:r>
              <a:rPr lang="en-US" sz="900" dirty="0">
                <a:solidFill>
                  <a:schemeClr val="tx2"/>
                </a:solidFill>
                <a:latin typeface="Verdana" pitchFamily="34" charset="0"/>
              </a:rPr>
              <a:t>A</a:t>
            </a:r>
            <a:r>
              <a:rPr lang="en-US" sz="900" dirty="0" smtClean="0">
                <a:solidFill>
                  <a:schemeClr val="tx2"/>
                </a:solidFill>
                <a:latin typeface="Verdana" pitchFamily="34" charset="0"/>
              </a:rPr>
              <a:t>IS  (Authomatic Import System)</a:t>
            </a:r>
          </a:p>
          <a:p>
            <a:endParaRPr lang="nl-BE" sz="900" dirty="0" smtClean="0">
              <a:solidFill>
                <a:schemeClr val="tx2"/>
              </a:solidFill>
              <a:latin typeface="Verdana" pitchFamily="34" charset="0"/>
            </a:endParaRPr>
          </a:p>
        </p:txBody>
      </p:sp>
      <p:sp>
        <p:nvSpPr>
          <p:cNvPr id="25" name="Text Box 13"/>
          <p:cNvSpPr txBox="1">
            <a:spLocks noChangeArrowheads="1"/>
          </p:cNvSpPr>
          <p:nvPr/>
        </p:nvSpPr>
        <p:spPr bwMode="auto">
          <a:xfrm>
            <a:off x="8185966" y="2169793"/>
            <a:ext cx="1874021" cy="1222663"/>
          </a:xfrm>
          <a:prstGeom prst="rect">
            <a:avLst/>
          </a:prstGeom>
          <a:noFill/>
          <a:ln w="9525" algn="ctr">
            <a:noFill/>
            <a:miter lim="800000"/>
            <a:headEnd/>
            <a:tailEnd/>
          </a:ln>
        </p:spPr>
        <p:txBody>
          <a:bodyPr wrap="square" lIns="113558" tIns="56779" rIns="113558" bIns="56779">
            <a:spAutoFit/>
          </a:bodyPr>
          <a:lstStyle/>
          <a:p>
            <a:pPr marL="214063" indent="-214063">
              <a:buFontTx/>
              <a:buChar char="•"/>
            </a:pPr>
            <a:r>
              <a:rPr lang="en-US" sz="900" dirty="0" smtClean="0">
                <a:solidFill>
                  <a:schemeClr val="tx2"/>
                </a:solidFill>
                <a:latin typeface="Verdana" pitchFamily="34" charset="0"/>
              </a:rPr>
              <a:t>Single Electronic Access Point (Sdoganamento centrallizato)</a:t>
            </a:r>
          </a:p>
          <a:p>
            <a:pPr marL="214063" indent="-214063">
              <a:buFontTx/>
              <a:buChar char="•"/>
            </a:pPr>
            <a:r>
              <a:rPr lang="en-US" sz="900" dirty="0" smtClean="0">
                <a:solidFill>
                  <a:schemeClr val="tx2"/>
                </a:solidFill>
                <a:latin typeface="Verdana" pitchFamily="34" charset="0"/>
              </a:rPr>
              <a:t>Single Window (Sportello Unico)</a:t>
            </a:r>
            <a:endParaRPr lang="en-US" sz="900" dirty="0">
              <a:solidFill>
                <a:schemeClr val="tx2"/>
              </a:solidFill>
              <a:latin typeface="Verdana" pitchFamily="34" charset="0"/>
            </a:endParaRPr>
          </a:p>
          <a:p>
            <a:pPr marL="214063" indent="-214063">
              <a:buFontTx/>
              <a:buChar char="•"/>
            </a:pPr>
            <a:r>
              <a:rPr lang="nl-BE" sz="900" dirty="0" smtClean="0">
                <a:solidFill>
                  <a:schemeClr val="tx2"/>
                </a:solidFill>
                <a:latin typeface="Verdana" pitchFamily="34" charset="0"/>
              </a:rPr>
              <a:t>Mutuo riconoscimento AEO </a:t>
            </a:r>
          </a:p>
          <a:p>
            <a:endParaRPr lang="en-US" sz="900" dirty="0">
              <a:solidFill>
                <a:schemeClr val="tx2"/>
              </a:solidFill>
              <a:latin typeface="Verdana" pitchFamily="34" charset="0"/>
            </a:endParaRPr>
          </a:p>
        </p:txBody>
      </p:sp>
      <p:sp>
        <p:nvSpPr>
          <p:cNvPr id="30" name="AutoShape 20"/>
          <p:cNvSpPr>
            <a:spLocks noChangeArrowheads="1"/>
          </p:cNvSpPr>
          <p:nvPr/>
        </p:nvSpPr>
        <p:spPr bwMode="auto">
          <a:xfrm>
            <a:off x="9146556" y="6745150"/>
            <a:ext cx="777203" cy="426489"/>
          </a:xfrm>
          <a:prstGeom prst="chevron">
            <a:avLst>
              <a:gd name="adj" fmla="val 46741"/>
            </a:avLst>
          </a:prstGeom>
          <a:solidFill>
            <a:srgbClr val="00B0F0"/>
          </a:solidFill>
          <a:ln w="3175" algn="ctr">
            <a:solidFill>
              <a:srgbClr val="00B0F0"/>
            </a:solidFill>
            <a:miter lim="800000"/>
            <a:headEnd/>
            <a:tailEnd/>
          </a:ln>
        </p:spPr>
        <p:txBody>
          <a:bodyPr lIns="120355" tIns="80237" rIns="80237" bIns="80237"/>
          <a:lstStyle/>
          <a:p>
            <a:endParaRPr lang="en-GB" dirty="0"/>
          </a:p>
        </p:txBody>
      </p:sp>
      <p:sp>
        <p:nvSpPr>
          <p:cNvPr id="31" name="Rectangle 23"/>
          <p:cNvSpPr>
            <a:spLocks noChangeArrowheads="1"/>
          </p:cNvSpPr>
          <p:nvPr/>
        </p:nvSpPr>
        <p:spPr bwMode="auto">
          <a:xfrm>
            <a:off x="364408" y="6740851"/>
            <a:ext cx="9170749" cy="430089"/>
          </a:xfrm>
          <a:prstGeom prst="rect">
            <a:avLst/>
          </a:prstGeom>
          <a:solidFill>
            <a:srgbClr val="00B0F0"/>
          </a:solidFill>
          <a:ln w="3175">
            <a:solidFill>
              <a:srgbClr val="00B0F0"/>
            </a:solidFill>
            <a:miter lim="800000"/>
            <a:headEnd/>
            <a:tailEnd/>
          </a:ln>
        </p:spPr>
        <p:txBody>
          <a:bodyPr lIns="101901" tIns="50950" rIns="101901" bIns="50950"/>
          <a:lstStyle/>
          <a:p>
            <a:endParaRPr lang="en-GB" dirty="0"/>
          </a:p>
        </p:txBody>
      </p:sp>
      <p:sp>
        <p:nvSpPr>
          <p:cNvPr id="32" name="Rectangle 26"/>
          <p:cNvSpPr>
            <a:spLocks noChangeArrowheads="1"/>
          </p:cNvSpPr>
          <p:nvPr/>
        </p:nvSpPr>
        <p:spPr bwMode="auto">
          <a:xfrm>
            <a:off x="502311" y="6813371"/>
            <a:ext cx="455253" cy="246221"/>
          </a:xfrm>
          <a:prstGeom prst="rect">
            <a:avLst/>
          </a:prstGeom>
          <a:noFill/>
          <a:ln w="9525">
            <a:noFill/>
            <a:miter lim="800000"/>
            <a:headEnd/>
            <a:tailEnd/>
          </a:ln>
        </p:spPr>
        <p:txBody>
          <a:bodyPr wrap="none" lIns="0" tIns="0" rIns="0" bIns="0">
            <a:spAutoFit/>
          </a:bodyPr>
          <a:lstStyle/>
          <a:p>
            <a:pPr eaLnBrk="1" hangingPunct="1">
              <a:lnSpc>
                <a:spcPct val="100000"/>
              </a:lnSpc>
            </a:pPr>
            <a:r>
              <a:rPr lang="en-GB" sz="1600" b="1" dirty="0">
                <a:solidFill>
                  <a:schemeClr val="bg1"/>
                </a:solidFill>
              </a:rPr>
              <a:t>2008</a:t>
            </a:r>
            <a:endParaRPr lang="en-GB" sz="1600" b="1" dirty="0">
              <a:solidFill>
                <a:schemeClr val="bg1"/>
              </a:solidFill>
              <a:latin typeface="Verdana" pitchFamily="34" charset="0"/>
            </a:endParaRPr>
          </a:p>
        </p:txBody>
      </p:sp>
      <p:sp>
        <p:nvSpPr>
          <p:cNvPr id="33" name="Rectangle 27"/>
          <p:cNvSpPr>
            <a:spLocks noChangeArrowheads="1"/>
          </p:cNvSpPr>
          <p:nvPr/>
        </p:nvSpPr>
        <p:spPr bwMode="auto">
          <a:xfrm>
            <a:off x="1747420" y="6809420"/>
            <a:ext cx="455253" cy="246221"/>
          </a:xfrm>
          <a:prstGeom prst="rect">
            <a:avLst/>
          </a:prstGeom>
          <a:noFill/>
          <a:ln w="9525">
            <a:noFill/>
            <a:miter lim="800000"/>
            <a:headEnd/>
            <a:tailEnd/>
          </a:ln>
        </p:spPr>
        <p:txBody>
          <a:bodyPr wrap="none" lIns="0" tIns="0" rIns="0" bIns="0">
            <a:spAutoFit/>
          </a:bodyPr>
          <a:lstStyle/>
          <a:p>
            <a:pPr eaLnBrk="1" hangingPunct="1">
              <a:lnSpc>
                <a:spcPct val="100000"/>
              </a:lnSpc>
            </a:pPr>
            <a:r>
              <a:rPr lang="en-GB" sz="1600" b="1" dirty="0">
                <a:solidFill>
                  <a:schemeClr val="bg1"/>
                </a:solidFill>
              </a:rPr>
              <a:t>2009</a:t>
            </a:r>
            <a:endParaRPr lang="en-GB" sz="1600" b="1" dirty="0">
              <a:solidFill>
                <a:schemeClr val="bg1"/>
              </a:solidFill>
              <a:latin typeface="Verdana" pitchFamily="34" charset="0"/>
            </a:endParaRPr>
          </a:p>
        </p:txBody>
      </p:sp>
      <p:sp>
        <p:nvSpPr>
          <p:cNvPr id="34" name="Rectangle 28"/>
          <p:cNvSpPr>
            <a:spLocks noChangeArrowheads="1"/>
          </p:cNvSpPr>
          <p:nvPr/>
        </p:nvSpPr>
        <p:spPr bwMode="auto">
          <a:xfrm>
            <a:off x="2973460" y="6832782"/>
            <a:ext cx="455253" cy="246221"/>
          </a:xfrm>
          <a:prstGeom prst="rect">
            <a:avLst/>
          </a:prstGeom>
          <a:noFill/>
          <a:ln w="9525">
            <a:noFill/>
            <a:miter lim="800000"/>
            <a:headEnd/>
            <a:tailEnd/>
          </a:ln>
        </p:spPr>
        <p:txBody>
          <a:bodyPr wrap="none" lIns="0" tIns="0" rIns="0" bIns="0">
            <a:spAutoFit/>
          </a:bodyPr>
          <a:lstStyle/>
          <a:p>
            <a:pPr eaLnBrk="1" hangingPunct="1">
              <a:lnSpc>
                <a:spcPct val="100000"/>
              </a:lnSpc>
            </a:pPr>
            <a:r>
              <a:rPr lang="en-GB" sz="1600" b="1" dirty="0">
                <a:solidFill>
                  <a:schemeClr val="bg1"/>
                </a:solidFill>
              </a:rPr>
              <a:t>2010</a:t>
            </a:r>
            <a:endParaRPr lang="en-GB" sz="1600" b="1" dirty="0">
              <a:solidFill>
                <a:schemeClr val="bg1"/>
              </a:solidFill>
              <a:latin typeface="Verdana" pitchFamily="34" charset="0"/>
            </a:endParaRPr>
          </a:p>
        </p:txBody>
      </p:sp>
      <p:sp>
        <p:nvSpPr>
          <p:cNvPr id="35" name="Rectangle 29"/>
          <p:cNvSpPr>
            <a:spLocks noChangeArrowheads="1"/>
          </p:cNvSpPr>
          <p:nvPr/>
        </p:nvSpPr>
        <p:spPr bwMode="auto">
          <a:xfrm>
            <a:off x="4350710" y="6832783"/>
            <a:ext cx="464345" cy="246221"/>
          </a:xfrm>
          <a:prstGeom prst="rect">
            <a:avLst/>
          </a:prstGeom>
          <a:noFill/>
          <a:ln w="9525">
            <a:noFill/>
            <a:miter lim="800000"/>
            <a:headEnd/>
            <a:tailEnd/>
          </a:ln>
        </p:spPr>
        <p:txBody>
          <a:bodyPr wrap="square" lIns="0" tIns="0" rIns="0" bIns="0">
            <a:spAutoFit/>
          </a:bodyPr>
          <a:lstStyle/>
          <a:p>
            <a:pPr eaLnBrk="1" hangingPunct="1">
              <a:lnSpc>
                <a:spcPct val="100000"/>
              </a:lnSpc>
            </a:pPr>
            <a:r>
              <a:rPr lang="en-GB" sz="1600" b="1" dirty="0">
                <a:solidFill>
                  <a:schemeClr val="bg1"/>
                </a:solidFill>
              </a:rPr>
              <a:t>2011</a:t>
            </a:r>
            <a:endParaRPr lang="en-GB" sz="1600" b="1" dirty="0">
              <a:solidFill>
                <a:schemeClr val="bg1"/>
              </a:solidFill>
              <a:latin typeface="Verdana" pitchFamily="34" charset="0"/>
            </a:endParaRPr>
          </a:p>
        </p:txBody>
      </p:sp>
      <p:sp>
        <p:nvSpPr>
          <p:cNvPr id="36" name="Rectangle 29"/>
          <p:cNvSpPr>
            <a:spLocks noChangeArrowheads="1"/>
          </p:cNvSpPr>
          <p:nvPr/>
        </p:nvSpPr>
        <p:spPr bwMode="auto">
          <a:xfrm>
            <a:off x="5715472" y="6814479"/>
            <a:ext cx="455253" cy="246221"/>
          </a:xfrm>
          <a:prstGeom prst="rect">
            <a:avLst/>
          </a:prstGeom>
          <a:noFill/>
          <a:ln w="9525">
            <a:noFill/>
            <a:miter lim="800000"/>
            <a:headEnd/>
            <a:tailEnd/>
          </a:ln>
        </p:spPr>
        <p:txBody>
          <a:bodyPr wrap="none" lIns="0" tIns="0" rIns="0" bIns="0">
            <a:spAutoFit/>
          </a:bodyPr>
          <a:lstStyle/>
          <a:p>
            <a:pPr eaLnBrk="1" hangingPunct="1">
              <a:lnSpc>
                <a:spcPct val="100000"/>
              </a:lnSpc>
            </a:pPr>
            <a:r>
              <a:rPr lang="en-GB" sz="1600" b="1" dirty="0" smtClean="0">
                <a:solidFill>
                  <a:schemeClr val="bg1"/>
                </a:solidFill>
              </a:rPr>
              <a:t>2013</a:t>
            </a:r>
            <a:endParaRPr lang="en-GB" sz="1600" b="1" dirty="0">
              <a:solidFill>
                <a:schemeClr val="bg1"/>
              </a:solidFill>
              <a:latin typeface="Verdana" pitchFamily="34" charset="0"/>
            </a:endParaRPr>
          </a:p>
        </p:txBody>
      </p:sp>
      <p:sp>
        <p:nvSpPr>
          <p:cNvPr id="37" name="Rectangle 22"/>
          <p:cNvSpPr>
            <a:spLocks noChangeArrowheads="1"/>
          </p:cNvSpPr>
          <p:nvPr/>
        </p:nvSpPr>
        <p:spPr bwMode="auto">
          <a:xfrm>
            <a:off x="7301528" y="6842324"/>
            <a:ext cx="455253" cy="246221"/>
          </a:xfrm>
          <a:prstGeom prst="rect">
            <a:avLst/>
          </a:prstGeom>
          <a:noFill/>
          <a:ln w="9525">
            <a:noFill/>
            <a:miter lim="800000"/>
            <a:headEnd/>
            <a:tailEnd/>
          </a:ln>
        </p:spPr>
        <p:txBody>
          <a:bodyPr wrap="none" lIns="0" tIns="0" rIns="0" bIns="0">
            <a:spAutoFit/>
          </a:bodyPr>
          <a:lstStyle/>
          <a:p>
            <a:pPr eaLnBrk="1" hangingPunct="1">
              <a:lnSpc>
                <a:spcPct val="100000"/>
              </a:lnSpc>
            </a:pPr>
            <a:r>
              <a:rPr lang="en-GB" sz="1600" b="1" dirty="0">
                <a:solidFill>
                  <a:schemeClr val="bg1"/>
                </a:solidFill>
              </a:rPr>
              <a:t>2014</a:t>
            </a:r>
            <a:endParaRPr lang="en-GB" sz="1600" b="1" dirty="0">
              <a:solidFill>
                <a:schemeClr val="bg1"/>
              </a:solidFill>
              <a:latin typeface="Verdana" pitchFamily="34" charset="0"/>
            </a:endParaRPr>
          </a:p>
        </p:txBody>
      </p:sp>
    </p:spTree>
    <p:extLst>
      <p:ext uri="{BB962C8B-B14F-4D97-AF65-F5344CB8AC3E}">
        <p14:creationId xmlns="" xmlns:p14="http://schemas.microsoft.com/office/powerpoint/2010/main" val="13309997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it-IT" dirty="0" smtClean="0"/>
              <a:t>Altre novità</a:t>
            </a:r>
            <a:endParaRPr lang="it-IT" dirty="0"/>
          </a:p>
        </p:txBody>
      </p:sp>
    </p:spTree>
    <p:extLst>
      <p:ext uri="{BB962C8B-B14F-4D97-AF65-F5344CB8AC3E}">
        <p14:creationId xmlns="" xmlns:p14="http://schemas.microsoft.com/office/powerpoint/2010/main" val="39322072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400" dirty="0" smtClean="0">
                <a:latin typeface="Arial" pitchFamily="34" charset="0"/>
                <a:cs typeface="Arial" pitchFamily="34" charset="0"/>
              </a:rPr>
              <a:t>NCDM – Rappresentanza doganale (art. 11-12)</a:t>
            </a:r>
            <a:endParaRPr lang="it-IT" dirty="0"/>
          </a:p>
        </p:txBody>
      </p:sp>
      <p:sp>
        <p:nvSpPr>
          <p:cNvPr id="3" name="Segnaposto contenuto 2"/>
          <p:cNvSpPr>
            <a:spLocks noGrp="1"/>
          </p:cNvSpPr>
          <p:nvPr>
            <p:ph idx="1"/>
          </p:nvPr>
        </p:nvSpPr>
        <p:spPr>
          <a:xfrm>
            <a:off x="446088" y="1301750"/>
            <a:ext cx="9266237" cy="6087878"/>
          </a:xfrm>
        </p:spPr>
        <p:txBody>
          <a:bodyPr/>
          <a:lstStyle/>
          <a:p>
            <a:pPr marL="0" lvl="1" indent="0" algn="just" defTabSz="377825">
              <a:spcBef>
                <a:spcPts val="0"/>
              </a:spcBef>
              <a:spcAft>
                <a:spcPts val="2100"/>
              </a:spcAft>
              <a:buNone/>
              <a:tabLst>
                <a:tab pos="316707" algn="l"/>
              </a:tabLst>
            </a:pPr>
            <a:r>
              <a:rPr lang="it-IT" sz="1800" dirty="0" smtClean="0"/>
              <a:t>La rappresentanza (solo per soggetti stabiliti nella Comunità) continua ad essere</a:t>
            </a:r>
          </a:p>
          <a:p>
            <a:pPr>
              <a:buFont typeface="Arial" pitchFamily="34" charset="0"/>
              <a:buChar char="•"/>
            </a:pPr>
            <a:r>
              <a:rPr lang="it-IT" sz="1800" dirty="0" smtClean="0"/>
              <a:t>diretta, se il rappresentante agisce in nome e per conto dell’importatore</a:t>
            </a:r>
          </a:p>
          <a:p>
            <a:pPr>
              <a:buFont typeface="Arial" pitchFamily="34" charset="0"/>
              <a:buChar char="•"/>
            </a:pPr>
            <a:r>
              <a:rPr lang="it-IT" sz="1800" dirty="0" smtClean="0"/>
              <a:t>indiretta se il rappresentante agisce in nome proprio ma per conto dell’importatore </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r>
              <a:rPr lang="it-IT" sz="1800" dirty="0" smtClean="0"/>
              <a:t>Tuttavia</a:t>
            </a:r>
          </a:p>
          <a:p>
            <a:pPr algn="just">
              <a:buFont typeface="Arial" pitchFamily="34" charset="0"/>
              <a:buChar char="•"/>
            </a:pPr>
            <a:r>
              <a:rPr lang="it-IT" sz="1800" dirty="0" smtClean="0"/>
              <a:t>non potranno più essere ammesse restrizioni nazionali, potendo gli Stati membri definire, </a:t>
            </a:r>
            <a:r>
              <a:rPr lang="it-IT" sz="1800" u="sng" dirty="0" smtClean="0"/>
              <a:t>in conformità al diritto comunitario</a:t>
            </a:r>
            <a:r>
              <a:rPr lang="it-IT" sz="1800" dirty="0" smtClean="0"/>
              <a:t>, condizioni e criteri comuni alle quali un rappresentante doganale (stabilito nella Comunità) può prestare servizi nello Stato membro</a:t>
            </a:r>
          </a:p>
          <a:p>
            <a:pPr>
              <a:buFont typeface="Arial" pitchFamily="34" charset="0"/>
              <a:buChar char="•"/>
            </a:pPr>
            <a:r>
              <a:rPr lang="it-IT" sz="1800" dirty="0" smtClean="0"/>
              <a:t>gli operatori AEO saranno comunque abilitati a prestare i propri servizi in tutti i Stati Membri</a:t>
            </a:r>
          </a:p>
          <a:p>
            <a:pPr>
              <a:buFont typeface="Arial" pitchFamily="34" charset="0"/>
              <a:buChar char="•"/>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endParaRPr lang="it-IT" sz="1800" dirty="0" smtClean="0"/>
          </a:p>
          <a:p>
            <a:endParaRPr lang="it-IT" sz="1800" dirty="0" smtClean="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18</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400" dirty="0" smtClean="0">
                <a:latin typeface="Arial" pitchFamily="34" charset="0"/>
                <a:cs typeface="Arial" pitchFamily="34" charset="0"/>
              </a:rPr>
              <a:t>NCDM – Sanzioni (art. 21)</a:t>
            </a:r>
            <a:endParaRPr lang="it-IT" dirty="0"/>
          </a:p>
        </p:txBody>
      </p:sp>
      <p:sp>
        <p:nvSpPr>
          <p:cNvPr id="3" name="Segnaposto contenuto 2"/>
          <p:cNvSpPr>
            <a:spLocks noGrp="1"/>
          </p:cNvSpPr>
          <p:nvPr>
            <p:ph idx="1"/>
          </p:nvPr>
        </p:nvSpPr>
        <p:spPr>
          <a:xfrm>
            <a:off x="446088" y="1301750"/>
            <a:ext cx="9266237" cy="6087878"/>
          </a:xfrm>
        </p:spPr>
        <p:txBody>
          <a:bodyPr/>
          <a:lstStyle/>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r>
              <a:rPr lang="it-IT" sz="1800" dirty="0" smtClean="0"/>
              <a:t>Le norme sanzionatorie continueranno ad essere rimesse ai legislatori nazionali. Tuttavia, le sanzioni dovranno essere “</a:t>
            </a:r>
            <a:r>
              <a:rPr lang="it-IT" sz="1800" i="1" dirty="0" smtClean="0"/>
              <a:t>effettive, proporzionate e dissuasive</a:t>
            </a:r>
            <a:r>
              <a:rPr lang="it-IT" sz="1800" dirty="0" smtClean="0"/>
              <a:t>”</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ctr" defTabSz="377825">
              <a:spcBef>
                <a:spcPts val="0"/>
              </a:spcBef>
              <a:spcAft>
                <a:spcPts val="2100"/>
              </a:spcAft>
              <a:buNone/>
              <a:tabLst>
                <a:tab pos="316707" algn="l"/>
              </a:tabLst>
            </a:pPr>
            <a:r>
              <a:rPr lang="it-IT" sz="1800" dirty="0" smtClean="0"/>
              <a:t>Ad oggi, in Italia, sono ancora vigenti multe da 1 a 10 volte i diritti </a:t>
            </a:r>
          </a:p>
          <a:p>
            <a:pPr marL="0" lvl="1" indent="0" algn="ctr" defTabSz="377825">
              <a:spcBef>
                <a:spcPts val="0"/>
              </a:spcBef>
              <a:spcAft>
                <a:spcPts val="2100"/>
              </a:spcAft>
              <a:buNone/>
              <a:tabLst>
                <a:tab pos="316707" algn="l"/>
              </a:tabLst>
            </a:pPr>
            <a:r>
              <a:rPr lang="it-IT" sz="1800" dirty="0" smtClean="0"/>
              <a:t>e talvolta </a:t>
            </a:r>
          </a:p>
          <a:p>
            <a:pPr marL="0" lvl="1" indent="0" algn="ctr" defTabSz="377825">
              <a:spcBef>
                <a:spcPts val="0"/>
              </a:spcBef>
              <a:spcAft>
                <a:spcPts val="2100"/>
              </a:spcAft>
              <a:buNone/>
              <a:tabLst>
                <a:tab pos="316707" algn="l"/>
              </a:tabLst>
            </a:pPr>
            <a:r>
              <a:rPr lang="it-IT" sz="1800" dirty="0" smtClean="0"/>
              <a:t>vi è il rischio di applicazione di sanzioni penali che anche in caso di regolarizzazione spontanea!?</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endParaRPr lang="it-IT" sz="1800" dirty="0" smtClean="0"/>
          </a:p>
          <a:p>
            <a:endParaRPr lang="it-IT" sz="1800" dirty="0" smtClean="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19</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cxnSp>
        <p:nvCxnSpPr>
          <p:cNvPr id="7" name="Straight Arrow Connector 6"/>
          <p:cNvCxnSpPr/>
          <p:nvPr/>
        </p:nvCxnSpPr>
        <p:spPr>
          <a:xfrm rot="16200000" flipH="1">
            <a:off x="4199860" y="3381153"/>
            <a:ext cx="1424762" cy="2126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pPr lvl="1"/>
            <a:r>
              <a:rPr lang="it-IT" sz="2400" dirty="0"/>
              <a:t>Indice degli argomenti:</a:t>
            </a:r>
            <a:br>
              <a:rPr lang="it-IT" sz="2400" dirty="0"/>
            </a:br>
            <a:endParaRPr lang="it-IT" sz="2400" dirty="0"/>
          </a:p>
        </p:txBody>
      </p:sp>
      <p:sp>
        <p:nvSpPr>
          <p:cNvPr id="6" name="Footer Placeholder 5"/>
          <p:cNvSpPr>
            <a:spLocks noGrp="1"/>
          </p:cNvSpPr>
          <p:nvPr>
            <p:ph type="ftr" sz="quarter" idx="11"/>
          </p:nvPr>
        </p:nvSpPr>
        <p:spPr/>
        <p:txBody>
          <a:bodyPr/>
          <a:lstStyle/>
          <a:p>
            <a:r>
              <a:rPr lang="nl-BE" dirty="0"/>
              <a:t>Nuovo linee guida del Codice Doganale</a:t>
            </a:r>
          </a:p>
          <a:p>
            <a:endParaRPr lang="en-US" dirty="0"/>
          </a:p>
        </p:txBody>
      </p:sp>
      <p:sp>
        <p:nvSpPr>
          <p:cNvPr id="7" name="Slide Number Placeholder 6"/>
          <p:cNvSpPr>
            <a:spLocks noGrp="1"/>
          </p:cNvSpPr>
          <p:nvPr>
            <p:ph type="sldNum" sz="quarter" idx="10"/>
          </p:nvPr>
        </p:nvSpPr>
        <p:spPr/>
        <p:txBody>
          <a:bodyPr/>
          <a:lstStyle/>
          <a:p>
            <a:fld id="{64599648-4C85-4DD8-AA53-4F5D3F9B2D3B}" type="slidenum">
              <a:rPr lang="en-US" smtClean="0"/>
              <a:pPr/>
              <a:t>2</a:t>
            </a:fld>
            <a:endParaRPr lang="en-US" dirty="0"/>
          </a:p>
        </p:txBody>
      </p:sp>
      <p:sp>
        <p:nvSpPr>
          <p:cNvPr id="2" name="Rectangle 1"/>
          <p:cNvSpPr/>
          <p:nvPr/>
        </p:nvSpPr>
        <p:spPr>
          <a:xfrm>
            <a:off x="451263" y="1090045"/>
            <a:ext cx="7714542" cy="6044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88" lvl="1" algn="just">
              <a:lnSpc>
                <a:spcPct val="105000"/>
              </a:lnSpc>
              <a:spcBef>
                <a:spcPct val="50000"/>
              </a:spcBef>
              <a:buClr>
                <a:schemeClr val="tx1"/>
              </a:buClr>
              <a:buSzPct val="80000"/>
              <a:buFont typeface="Arial" pitchFamily="34" charset="0"/>
              <a:buChar char="•"/>
            </a:pPr>
            <a:r>
              <a:rPr lang="it-IT" b="1" dirty="0" smtClean="0">
                <a:solidFill>
                  <a:schemeClr val="tx2"/>
                </a:solidFill>
              </a:rPr>
              <a:t> Nuove linee guida del codice doganale «modernizzato» </a:t>
            </a:r>
          </a:p>
          <a:p>
            <a:pPr>
              <a:buFont typeface="Arial" pitchFamily="34" charset="0"/>
              <a:buChar char="•"/>
            </a:pPr>
            <a:r>
              <a:rPr lang="it-IT" b="1" dirty="0" smtClean="0">
                <a:solidFill>
                  <a:schemeClr val="tx2"/>
                </a:solidFill>
              </a:rPr>
              <a:t> Eori</a:t>
            </a:r>
          </a:p>
          <a:p>
            <a:pPr marL="0" lvl="1">
              <a:buFont typeface="Arial" pitchFamily="34" charset="0"/>
              <a:buChar char="•"/>
            </a:pPr>
            <a:r>
              <a:rPr lang="it-IT" b="1" dirty="0" smtClean="0">
                <a:solidFill>
                  <a:schemeClr val="tx2"/>
                </a:solidFill>
              </a:rPr>
              <a:t> Operatori AEO</a:t>
            </a:r>
          </a:p>
          <a:p>
            <a:pPr>
              <a:buFont typeface="Arial" pitchFamily="34" charset="0"/>
              <a:buChar char="•"/>
            </a:pPr>
            <a:r>
              <a:rPr lang="it-IT" b="1" dirty="0" smtClean="0">
                <a:solidFill>
                  <a:schemeClr val="tx2"/>
                </a:solidFill>
              </a:rPr>
              <a:t> Fasi e-Customs</a:t>
            </a:r>
          </a:p>
          <a:p>
            <a:pPr>
              <a:buFont typeface="Arial" pitchFamily="34" charset="0"/>
              <a:buChar char="•"/>
            </a:pPr>
            <a:r>
              <a:rPr lang="it-IT" b="1" dirty="0" smtClean="0">
                <a:solidFill>
                  <a:schemeClr val="tx2"/>
                </a:solidFill>
              </a:rPr>
              <a:t> Altre novità</a:t>
            </a:r>
          </a:p>
          <a:p>
            <a:pPr lvl="1">
              <a:buFont typeface="Wingdings" pitchFamily="2" charset="2"/>
              <a:buChar char="q"/>
            </a:pPr>
            <a:r>
              <a:rPr lang="en-US" dirty="0" smtClean="0">
                <a:solidFill>
                  <a:schemeClr val="tx2"/>
                </a:solidFill>
              </a:rPr>
              <a:t> Rappresentanza doganale</a:t>
            </a:r>
            <a:endParaRPr lang="it-IT" dirty="0" smtClean="0">
              <a:solidFill>
                <a:schemeClr val="tx2"/>
              </a:solidFill>
            </a:endParaRPr>
          </a:p>
          <a:p>
            <a:pPr lvl="1">
              <a:buFont typeface="Wingdings" pitchFamily="2" charset="2"/>
              <a:buChar char="q"/>
            </a:pPr>
            <a:r>
              <a:rPr lang="en-US" dirty="0" smtClean="0">
                <a:solidFill>
                  <a:schemeClr val="tx2"/>
                </a:solidFill>
              </a:rPr>
              <a:t> Sanzioni</a:t>
            </a:r>
            <a:endParaRPr lang="it-IT" dirty="0" smtClean="0">
              <a:solidFill>
                <a:schemeClr val="tx2"/>
              </a:solidFill>
            </a:endParaRPr>
          </a:p>
          <a:p>
            <a:pPr lvl="1">
              <a:buFont typeface="Wingdings" pitchFamily="2" charset="2"/>
              <a:buChar char="q"/>
            </a:pPr>
            <a:r>
              <a:rPr lang="en-US" dirty="0" smtClean="0">
                <a:solidFill>
                  <a:schemeClr val="tx2"/>
                </a:solidFill>
              </a:rPr>
              <a:t> Sportello unico</a:t>
            </a:r>
            <a:endParaRPr lang="it-IT" dirty="0" smtClean="0">
              <a:solidFill>
                <a:schemeClr val="tx2"/>
              </a:solidFill>
            </a:endParaRPr>
          </a:p>
          <a:p>
            <a:pPr lvl="1">
              <a:buFont typeface="Wingdings" pitchFamily="2" charset="2"/>
              <a:buChar char="q"/>
            </a:pPr>
            <a:r>
              <a:rPr lang="it-IT" dirty="0" smtClean="0">
                <a:solidFill>
                  <a:schemeClr val="tx2"/>
                </a:solidFill>
              </a:rPr>
              <a:t> Oneri e costi</a:t>
            </a:r>
          </a:p>
          <a:p>
            <a:pPr lvl="1">
              <a:buFont typeface="Wingdings" pitchFamily="2" charset="2"/>
              <a:buChar char="q"/>
            </a:pPr>
            <a:r>
              <a:rPr lang="it-IT" dirty="0" smtClean="0">
                <a:solidFill>
                  <a:schemeClr val="tx2"/>
                </a:solidFill>
              </a:rPr>
              <a:t> Garanzie</a:t>
            </a:r>
          </a:p>
          <a:p>
            <a:pPr lvl="1">
              <a:buFont typeface="Wingdings" pitchFamily="2" charset="2"/>
              <a:buChar char="q"/>
            </a:pPr>
            <a:r>
              <a:rPr lang="it-IT" dirty="0" smtClean="0">
                <a:solidFill>
                  <a:schemeClr val="tx2"/>
                </a:solidFill>
              </a:rPr>
              <a:t> Sdoganamento centralizzato</a:t>
            </a:r>
          </a:p>
          <a:p>
            <a:pPr lvl="1">
              <a:buFont typeface="Wingdings" pitchFamily="2" charset="2"/>
              <a:buChar char="q"/>
            </a:pPr>
            <a:r>
              <a:rPr lang="it-IT" dirty="0" smtClean="0">
                <a:solidFill>
                  <a:schemeClr val="tx2"/>
                </a:solidFill>
              </a:rPr>
              <a:t> Tipi di dichiarazione in dogana</a:t>
            </a:r>
          </a:p>
          <a:p>
            <a:pPr lvl="1">
              <a:buFont typeface="Wingdings" pitchFamily="2" charset="2"/>
              <a:buChar char="q"/>
            </a:pPr>
            <a:r>
              <a:rPr lang="it-IT" dirty="0" smtClean="0">
                <a:solidFill>
                  <a:schemeClr val="tx2"/>
                </a:solidFill>
              </a:rPr>
              <a:t> Self assessment</a:t>
            </a:r>
          </a:p>
          <a:p>
            <a:pPr lvl="1">
              <a:buFont typeface="Wingdings" pitchFamily="2" charset="2"/>
              <a:buChar char="q"/>
            </a:pPr>
            <a:r>
              <a:rPr lang="it-IT" dirty="0" smtClean="0">
                <a:solidFill>
                  <a:schemeClr val="tx2"/>
                </a:solidFill>
              </a:rPr>
              <a:t> I regimi doganali speciali</a:t>
            </a:r>
          </a:p>
          <a:p>
            <a:pPr lvl="1">
              <a:buFont typeface="Wingdings" pitchFamily="2" charset="2"/>
              <a:buChar char="q"/>
            </a:pPr>
            <a:r>
              <a:rPr lang="it-IT" dirty="0" smtClean="0">
                <a:solidFill>
                  <a:schemeClr val="tx2"/>
                </a:solidFill>
              </a:rPr>
              <a:t> Nuovo ruolo delle Autorità doganali</a:t>
            </a:r>
          </a:p>
          <a:p>
            <a:pPr>
              <a:buFont typeface="Arial" pitchFamily="34" charset="0"/>
              <a:buChar char="•"/>
            </a:pPr>
            <a:r>
              <a:rPr lang="it-IT" b="1" dirty="0" smtClean="0">
                <a:solidFill>
                  <a:schemeClr val="tx2"/>
                </a:solidFill>
              </a:rPr>
              <a:t> Gli elementi fon</a:t>
            </a:r>
            <a:r>
              <a:rPr lang="it-IT" sz="1800" b="1" dirty="0" smtClean="0">
                <a:solidFill>
                  <a:schemeClr val="tx2"/>
                </a:solidFill>
              </a:rPr>
              <a:t>damentali  della tassazione doganale: </a:t>
            </a:r>
          </a:p>
          <a:p>
            <a:pPr lvl="1">
              <a:buFont typeface="Wingdings" pitchFamily="2" charset="2"/>
              <a:buChar char="q"/>
            </a:pPr>
            <a:r>
              <a:rPr lang="it-IT" sz="1800" dirty="0" smtClean="0">
                <a:solidFill>
                  <a:schemeClr val="tx2"/>
                </a:solidFill>
              </a:rPr>
              <a:t> Classificazione</a:t>
            </a:r>
          </a:p>
          <a:p>
            <a:pPr lvl="1">
              <a:buFont typeface="Wingdings" pitchFamily="2" charset="2"/>
              <a:buChar char="q"/>
            </a:pPr>
            <a:r>
              <a:rPr lang="it-IT" sz="1800" dirty="0" smtClean="0">
                <a:solidFill>
                  <a:schemeClr val="tx2"/>
                </a:solidFill>
              </a:rPr>
              <a:t> Origine</a:t>
            </a:r>
          </a:p>
          <a:p>
            <a:pPr lvl="1">
              <a:buFont typeface="Wingdings" pitchFamily="2" charset="2"/>
              <a:buChar char="q"/>
            </a:pPr>
            <a:r>
              <a:rPr lang="it-IT" sz="1800" dirty="0" smtClean="0">
                <a:solidFill>
                  <a:schemeClr val="tx2"/>
                </a:solidFill>
              </a:rPr>
              <a:t> Valore in dogana</a:t>
            </a:r>
          </a:p>
          <a:p>
            <a:pPr marL="1588" lvl="1" algn="just">
              <a:lnSpc>
                <a:spcPct val="105000"/>
              </a:lnSpc>
              <a:spcBef>
                <a:spcPct val="50000"/>
              </a:spcBef>
              <a:buClr>
                <a:schemeClr val="tx1"/>
              </a:buClr>
              <a:buSzPct val="80000"/>
            </a:pPr>
            <a:endParaRPr lang="it-IT" sz="1800" b="1" dirty="0">
              <a:solidFill>
                <a:schemeClr val="tx2"/>
              </a:solidFill>
            </a:endParaRPr>
          </a:p>
        </p:txBody>
      </p:sp>
      <p:sp>
        <p:nvSpPr>
          <p:cNvPr id="8" name="Rectangle 7"/>
          <p:cNvSpPr/>
          <p:nvPr/>
        </p:nvSpPr>
        <p:spPr>
          <a:xfrm>
            <a:off x="9750056" y="1066800"/>
            <a:ext cx="94588" cy="6044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88" lvl="1" algn="just">
              <a:lnSpc>
                <a:spcPct val="105000"/>
              </a:lnSpc>
              <a:spcBef>
                <a:spcPct val="50000"/>
              </a:spcBef>
              <a:buClr>
                <a:schemeClr val="tx1"/>
              </a:buClr>
              <a:buSzPct val="80000"/>
              <a:defRPr/>
            </a:pPr>
            <a:endParaRPr lang="it-IT" sz="1800" b="1" dirty="0">
              <a:solidFill>
                <a:schemeClr val="tx2"/>
              </a:solidFill>
            </a:endParaRPr>
          </a:p>
        </p:txBody>
      </p:sp>
    </p:spTree>
    <p:extLst>
      <p:ext uri="{BB962C8B-B14F-4D97-AF65-F5344CB8AC3E}">
        <p14:creationId xmlns="" xmlns:p14="http://schemas.microsoft.com/office/powerpoint/2010/main" val="136631486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400" dirty="0" smtClean="0">
                <a:latin typeface="Arial" pitchFamily="34" charset="0"/>
                <a:cs typeface="Arial" pitchFamily="34" charset="0"/>
              </a:rPr>
              <a:t>NCDM – Sportello unico (art. 26)</a:t>
            </a:r>
            <a:endParaRPr lang="it-IT" dirty="0"/>
          </a:p>
        </p:txBody>
      </p:sp>
      <p:sp>
        <p:nvSpPr>
          <p:cNvPr id="3" name="Segnaposto contenuto 2"/>
          <p:cNvSpPr>
            <a:spLocks noGrp="1"/>
          </p:cNvSpPr>
          <p:nvPr>
            <p:ph idx="1"/>
          </p:nvPr>
        </p:nvSpPr>
        <p:spPr>
          <a:xfrm>
            <a:off x="446088" y="1301750"/>
            <a:ext cx="9266237" cy="6087878"/>
          </a:xfrm>
        </p:spPr>
        <p:txBody>
          <a:bodyPr/>
          <a:lstStyle/>
          <a:p>
            <a:pPr marL="0" lvl="1" indent="0" algn="just" defTabSz="377825">
              <a:spcBef>
                <a:spcPts val="0"/>
              </a:spcBef>
              <a:spcAft>
                <a:spcPts val="2100"/>
              </a:spcAft>
              <a:buNone/>
              <a:tabLst>
                <a:tab pos="316707" algn="l"/>
              </a:tabLst>
            </a:pPr>
            <a:r>
              <a:rPr lang="it-IT" sz="1800" dirty="0" smtClean="0"/>
              <a:t>Attività di coordinamento delle autorità doganali, nel caso in cui si debbano effettuare controlli diversi dai controlli doganali da altre autorità competenti: le autorità doganali si impegnano, in stretta collaborazione con le altre autorità, di fare effettuare tali controlli, ogniqualvolta sia possibile </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ctr" defTabSz="377825">
              <a:spcBef>
                <a:spcPts val="0"/>
              </a:spcBef>
              <a:spcAft>
                <a:spcPts val="2100"/>
              </a:spcAft>
              <a:buNone/>
              <a:tabLst>
                <a:tab pos="316707" algn="l"/>
              </a:tabLst>
            </a:pPr>
            <a:endParaRPr lang="it-IT" sz="1800" dirty="0" smtClean="0"/>
          </a:p>
          <a:p>
            <a:pPr marL="0" lvl="1" indent="0" algn="ctr" defTabSz="377825">
              <a:spcBef>
                <a:spcPts val="0"/>
              </a:spcBef>
              <a:spcAft>
                <a:spcPts val="2100"/>
              </a:spcAft>
              <a:buNone/>
              <a:tabLst>
                <a:tab pos="316707" algn="l"/>
              </a:tabLst>
            </a:pPr>
            <a:r>
              <a:rPr lang="it-IT" sz="1800" dirty="0" smtClean="0"/>
              <a:t>Cooperazione amministrativa e scambio di informazioni tra autorità</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endParaRPr lang="it-IT" sz="1800" dirty="0" smtClean="0"/>
          </a:p>
          <a:p>
            <a:endParaRPr lang="it-IT" sz="1800" dirty="0" smtClean="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20</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cxnSp>
        <p:nvCxnSpPr>
          <p:cNvPr id="7" name="Straight Arrow Connector 6"/>
          <p:cNvCxnSpPr/>
          <p:nvPr/>
        </p:nvCxnSpPr>
        <p:spPr>
          <a:xfrm rot="5400000">
            <a:off x="4056321" y="3471530"/>
            <a:ext cx="1307805"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400" dirty="0" smtClean="0">
                <a:latin typeface="Arial" pitchFamily="34" charset="0"/>
                <a:cs typeface="Arial" pitchFamily="34" charset="0"/>
              </a:rPr>
              <a:t>NCDM – </a:t>
            </a:r>
            <a:r>
              <a:rPr lang="it-IT" dirty="0" smtClean="0"/>
              <a:t>Oneri e costi (art. 30)</a:t>
            </a:r>
            <a:endParaRPr lang="it-IT" dirty="0"/>
          </a:p>
        </p:txBody>
      </p:sp>
      <p:sp>
        <p:nvSpPr>
          <p:cNvPr id="3" name="Segnaposto contenuto 2"/>
          <p:cNvSpPr>
            <a:spLocks noGrp="1"/>
          </p:cNvSpPr>
          <p:nvPr>
            <p:ph idx="1"/>
          </p:nvPr>
        </p:nvSpPr>
        <p:spPr>
          <a:xfrm>
            <a:off x="446088" y="1301750"/>
            <a:ext cx="9266237" cy="6087878"/>
          </a:xfrm>
        </p:spPr>
        <p:txBody>
          <a:bodyPr/>
          <a:lstStyle/>
          <a:p>
            <a:pPr marL="0" lvl="1" indent="0" algn="just" defTabSz="377825">
              <a:spcBef>
                <a:spcPts val="0"/>
              </a:spcBef>
              <a:spcAft>
                <a:spcPts val="2100"/>
              </a:spcAft>
              <a:buNone/>
              <a:tabLst>
                <a:tab pos="316707" algn="l"/>
              </a:tabLst>
            </a:pPr>
            <a:r>
              <a:rPr lang="it-IT" sz="1800" dirty="0" smtClean="0"/>
              <a:t>E’ fatto divieto di applicare agli operatori tasse doganali, oneri e costi, che non corrispondono ad un servizio effettivamente reso, salvi i seguenti casi</a:t>
            </a:r>
          </a:p>
          <a:p>
            <a:pPr>
              <a:buFont typeface="Arial" pitchFamily="34" charset="0"/>
              <a:buChar char="•"/>
            </a:pPr>
            <a:r>
              <a:rPr lang="it-IT" sz="1800" dirty="0" smtClean="0"/>
              <a:t>Presenza  dei funzionari, ove richiesta, </a:t>
            </a:r>
            <a:r>
              <a:rPr lang="it-IT" sz="1800" u="sng" dirty="0" smtClean="0"/>
              <a:t>fuori degli orari di ufficio o in locali diversi</a:t>
            </a:r>
            <a:r>
              <a:rPr lang="it-IT" sz="1800" dirty="0" smtClean="0"/>
              <a:t> da quelli delle dogane</a:t>
            </a:r>
          </a:p>
          <a:p>
            <a:pPr>
              <a:buFont typeface="Arial" pitchFamily="34" charset="0"/>
              <a:buChar char="•"/>
            </a:pPr>
            <a:endParaRPr lang="it-IT" sz="1800" dirty="0" smtClean="0"/>
          </a:p>
          <a:p>
            <a:pPr>
              <a:buFont typeface="Arial" pitchFamily="34" charset="0"/>
              <a:buChar char="•"/>
            </a:pPr>
            <a:r>
              <a:rPr lang="it-IT" sz="1800" dirty="0" smtClean="0"/>
              <a:t>Analisi o perizie sulle merci e spese postali per la restituzione di merci a richiedenti</a:t>
            </a:r>
          </a:p>
          <a:p>
            <a:pPr>
              <a:buFont typeface="Arial" pitchFamily="34" charset="0"/>
              <a:buChar char="•"/>
            </a:pPr>
            <a:endParaRPr lang="it-IT" sz="1800" dirty="0" smtClean="0"/>
          </a:p>
          <a:p>
            <a:pPr>
              <a:buFont typeface="Arial" pitchFamily="34" charset="0"/>
              <a:buChar char="•"/>
            </a:pPr>
            <a:r>
              <a:rPr lang="it-IT" sz="1800" dirty="0" smtClean="0"/>
              <a:t>Visita delle merci o il prelevamento di campioni a scopi di verifica, o la distruzione delle merci, </a:t>
            </a:r>
            <a:r>
              <a:rPr lang="it-IT" sz="1800" u="sng" dirty="0" smtClean="0"/>
              <a:t>in caso di costi diversi da quelli relativi all’impiego del personale doganale</a:t>
            </a:r>
          </a:p>
          <a:p>
            <a:pPr>
              <a:buFont typeface="Arial" pitchFamily="34" charset="0"/>
              <a:buChar char="•"/>
            </a:pPr>
            <a:endParaRPr lang="it-IT" sz="1800" dirty="0" smtClean="0"/>
          </a:p>
          <a:p>
            <a:pPr>
              <a:buFont typeface="Arial" pitchFamily="34" charset="0"/>
              <a:buChar char="•"/>
            </a:pPr>
            <a:r>
              <a:rPr lang="it-IT" sz="1800" dirty="0" smtClean="0"/>
              <a:t>Misure di controllo eccezionali, quando sono necessarie a causa</a:t>
            </a:r>
          </a:p>
          <a:p>
            <a:pPr>
              <a:buFont typeface="Arial" pitchFamily="34" charset="0"/>
              <a:buChar char="•"/>
            </a:pPr>
            <a:endParaRPr lang="it-IT" sz="1800" dirty="0" smtClean="0"/>
          </a:p>
          <a:p>
            <a:pPr>
              <a:buFont typeface="Arial" pitchFamily="34" charset="0"/>
              <a:buChar char="•"/>
            </a:pPr>
            <a:endParaRPr lang="it-IT" sz="1800" dirty="0" smtClean="0"/>
          </a:p>
          <a:p>
            <a:pPr>
              <a:buFont typeface="Arial" pitchFamily="34" charset="0"/>
              <a:buChar char="•"/>
            </a:pPr>
            <a:endParaRPr lang="it-IT" sz="1800" dirty="0" smtClean="0"/>
          </a:p>
          <a:p>
            <a:pPr>
              <a:buFont typeface="Arial" pitchFamily="34" charset="0"/>
              <a:buChar char="•"/>
            </a:pPr>
            <a:endParaRPr lang="it-IT" sz="1800" dirty="0" smtClean="0"/>
          </a:p>
          <a:p>
            <a:pPr>
              <a:buFont typeface="Arial" pitchFamily="34" charset="0"/>
              <a:buChar char="•"/>
            </a:pPr>
            <a:endParaRPr lang="it-IT" sz="1800" dirty="0" smtClean="0"/>
          </a:p>
          <a:p>
            <a:pPr algn="ctr"/>
            <a:r>
              <a:rPr lang="it-IT" sz="1800" dirty="0" smtClean="0"/>
              <a:t>Minori controlli per operatori AEO</a:t>
            </a:r>
          </a:p>
          <a:p>
            <a:endParaRPr lang="it-IT" sz="1800" dirty="0" smtClean="0"/>
          </a:p>
          <a:p>
            <a:endParaRPr lang="it-IT" sz="1800" dirty="0" smtClean="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21</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cxnSp>
        <p:nvCxnSpPr>
          <p:cNvPr id="7" name="Straight Arrow Connector 6"/>
          <p:cNvCxnSpPr/>
          <p:nvPr/>
        </p:nvCxnSpPr>
        <p:spPr>
          <a:xfrm rot="16200000" flipH="1">
            <a:off x="3987209" y="5475767"/>
            <a:ext cx="839972" cy="1063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400" dirty="0" smtClean="0">
                <a:latin typeface="Arial" pitchFamily="34" charset="0"/>
                <a:cs typeface="Arial" pitchFamily="34" charset="0"/>
              </a:rPr>
              <a:t>NCDM – </a:t>
            </a:r>
            <a:r>
              <a:rPr lang="it-IT" dirty="0" smtClean="0"/>
              <a:t>Garanzie (art. 56 e ss)</a:t>
            </a:r>
            <a:endParaRPr lang="it-IT" dirty="0"/>
          </a:p>
        </p:txBody>
      </p:sp>
      <p:sp>
        <p:nvSpPr>
          <p:cNvPr id="3" name="Segnaposto contenuto 2"/>
          <p:cNvSpPr>
            <a:spLocks noGrp="1"/>
          </p:cNvSpPr>
          <p:nvPr>
            <p:ph idx="1"/>
          </p:nvPr>
        </p:nvSpPr>
        <p:spPr>
          <a:xfrm>
            <a:off x="392925" y="1089099"/>
            <a:ext cx="9266237" cy="6087878"/>
          </a:xfrm>
        </p:spPr>
        <p:txBody>
          <a:bodyPr/>
          <a:lstStyle/>
          <a:p>
            <a:pPr marL="0" lvl="1" indent="0" algn="just" defTabSz="377825">
              <a:spcBef>
                <a:spcPts val="0"/>
              </a:spcBef>
              <a:spcAft>
                <a:spcPts val="2100"/>
              </a:spcAft>
              <a:buNone/>
              <a:tabLst>
                <a:tab pos="316707" algn="l"/>
              </a:tabLst>
            </a:pPr>
            <a:r>
              <a:rPr lang="it-IT" sz="1800" dirty="0" smtClean="0"/>
              <a:t>Vengono stabilite regole comuni sulle garanzie per un debito doganale potenziale ed esistente, nonché regole e procedure più efficaci che permettano </a:t>
            </a:r>
          </a:p>
          <a:p>
            <a:pPr marL="195263" lvl="2" indent="0" algn="just" defTabSz="377825">
              <a:spcBef>
                <a:spcPts val="0"/>
              </a:spcBef>
              <a:spcAft>
                <a:spcPts val="2100"/>
              </a:spcAft>
              <a:tabLst>
                <a:tab pos="316707" algn="l"/>
              </a:tabLst>
            </a:pPr>
            <a:r>
              <a:rPr lang="it-IT" sz="1800" dirty="0" smtClean="0"/>
              <a:t>   ai debitori di beneficiare dei rimborsi </a:t>
            </a:r>
          </a:p>
          <a:p>
            <a:pPr marL="195263" lvl="2" indent="0" algn="just" defTabSz="377825">
              <a:spcBef>
                <a:spcPts val="0"/>
              </a:spcBef>
              <a:spcAft>
                <a:spcPts val="2100"/>
              </a:spcAft>
              <a:tabLst>
                <a:tab pos="316707" algn="l"/>
              </a:tabLst>
            </a:pPr>
            <a:r>
              <a:rPr lang="it-IT" sz="1800" dirty="0" smtClean="0"/>
              <a:t>   e regole più snelle per il recupero dei diritti doganali da parte degli uffici doganali</a:t>
            </a:r>
          </a:p>
          <a:p>
            <a:pPr marL="0" lvl="1" indent="0" algn="just" defTabSz="377825">
              <a:spcBef>
                <a:spcPts val="0"/>
              </a:spcBef>
              <a:spcAft>
                <a:spcPts val="2100"/>
              </a:spcAft>
              <a:buNone/>
              <a:tabLst>
                <a:tab pos="316707" algn="l"/>
              </a:tabLst>
            </a:pPr>
            <a:r>
              <a:rPr lang="it-IT" sz="1800" dirty="0" smtClean="0"/>
              <a:t>Se una garanzia non è svincolata, la garanzia può essere usata anche, entro i limiti dell’importo garantito, per il recupero a posteriore dei dazi</a:t>
            </a:r>
          </a:p>
          <a:p>
            <a:pPr marL="0" lvl="1" indent="0" algn="just" defTabSz="377825">
              <a:spcBef>
                <a:spcPts val="0"/>
              </a:spcBef>
              <a:spcAft>
                <a:spcPts val="2100"/>
              </a:spcAft>
              <a:buNone/>
              <a:tabLst>
                <a:tab pos="316707" algn="l"/>
              </a:tabLst>
            </a:pPr>
            <a:r>
              <a:rPr lang="it-IT" sz="1800" dirty="0" smtClean="0"/>
              <a:t>Un operatore può essere autorizzato ad usare una garanzia globale con un importo ridotto o a beneficiare di un esonero dalla garanzia a condizione che soddisfi i seguenti criteri</a:t>
            </a:r>
          </a:p>
          <a:p>
            <a:pPr algn="just">
              <a:buFont typeface="Arial" pitchFamily="34" charset="0"/>
              <a:buChar char="•"/>
            </a:pPr>
            <a:r>
              <a:rPr lang="it-IT" sz="1800" dirty="0" smtClean="0"/>
              <a:t>un soddisfacente sistema di gestione delle scritture commerciali e, se del caso, di quelle relative ai trasporti, che consenta adeguati controlli doganali</a:t>
            </a:r>
          </a:p>
          <a:p>
            <a:pPr>
              <a:buFont typeface="Arial" pitchFamily="34" charset="0"/>
              <a:buChar char="•"/>
            </a:pPr>
            <a:r>
              <a:rPr lang="it-IT" sz="1800" dirty="0" smtClean="0"/>
              <a:t>comprovata solvibilità</a:t>
            </a:r>
          </a:p>
          <a:p>
            <a:pPr>
              <a:buFont typeface="Arial" pitchFamily="34" charset="0"/>
              <a:buChar char="•"/>
            </a:pPr>
            <a:endParaRPr lang="it-IT" sz="1800" dirty="0" smtClean="0"/>
          </a:p>
          <a:p>
            <a:pPr>
              <a:buFont typeface="Arial" pitchFamily="34" charset="0"/>
              <a:buChar char="•"/>
            </a:pPr>
            <a:endParaRPr lang="it-IT" sz="1800" dirty="0" smtClean="0"/>
          </a:p>
          <a:p>
            <a:pPr>
              <a:buFont typeface="Arial" pitchFamily="34" charset="0"/>
              <a:buChar char="•"/>
            </a:pPr>
            <a:endParaRPr lang="it-IT" sz="1800" dirty="0" smtClean="0"/>
          </a:p>
          <a:p>
            <a:pPr>
              <a:buFont typeface="Arial" pitchFamily="34" charset="0"/>
              <a:buChar char="•"/>
            </a:pPr>
            <a:endParaRPr lang="it-IT" sz="1800" dirty="0" smtClean="0"/>
          </a:p>
          <a:p>
            <a:pPr algn="ctr"/>
            <a:r>
              <a:rPr lang="it-IT" sz="1800" dirty="0" smtClean="0"/>
              <a:t>possibile riduzione costi per gli operatori AEO</a:t>
            </a:r>
          </a:p>
          <a:p>
            <a:pPr marL="0" lvl="1" indent="0" algn="just" defTabSz="377825">
              <a:spcBef>
                <a:spcPts val="0"/>
              </a:spcBef>
              <a:spcAft>
                <a:spcPts val="2100"/>
              </a:spcAft>
              <a:buNone/>
              <a:tabLst>
                <a:tab pos="316707" algn="l"/>
              </a:tabLst>
            </a:pPr>
            <a:endParaRPr lang="it-IT" sz="1800" dirty="0" smtClean="0"/>
          </a:p>
          <a:p>
            <a:endParaRPr lang="it-IT" sz="1800" dirty="0" smtClean="0"/>
          </a:p>
          <a:p>
            <a:endParaRPr lang="it-IT" sz="1800" dirty="0" smtClean="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22</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cxnSp>
        <p:nvCxnSpPr>
          <p:cNvPr id="9" name="Straight Arrow Connector 8"/>
          <p:cNvCxnSpPr/>
          <p:nvPr/>
        </p:nvCxnSpPr>
        <p:spPr>
          <a:xfrm rot="5400000">
            <a:off x="4258339" y="6374218"/>
            <a:ext cx="754912"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400" dirty="0" smtClean="0">
                <a:latin typeface="Arial" pitchFamily="34" charset="0"/>
                <a:cs typeface="Arial" pitchFamily="34" charset="0"/>
              </a:rPr>
              <a:t>NCDM - </a:t>
            </a:r>
            <a:r>
              <a:rPr lang="it-IT" dirty="0" smtClean="0"/>
              <a:t>Nuovi dichiarazioni sommarie di entrata e uscita</a:t>
            </a:r>
            <a:endParaRPr lang="it-IT" dirty="0"/>
          </a:p>
        </p:txBody>
      </p:sp>
      <p:sp>
        <p:nvSpPr>
          <p:cNvPr id="3" name="Segnaposto contenuto 2"/>
          <p:cNvSpPr>
            <a:spLocks noGrp="1"/>
          </p:cNvSpPr>
          <p:nvPr>
            <p:ph idx="1"/>
          </p:nvPr>
        </p:nvSpPr>
        <p:spPr>
          <a:xfrm>
            <a:off x="435455" y="993406"/>
            <a:ext cx="9266237" cy="6087878"/>
          </a:xfrm>
        </p:spPr>
        <p:txBody>
          <a:bodyPr/>
          <a:lstStyle/>
          <a:p>
            <a:pPr marL="0" lvl="1" indent="0" algn="just" defTabSz="377825">
              <a:spcBef>
                <a:spcPts val="0"/>
              </a:spcBef>
              <a:spcAft>
                <a:spcPts val="2100"/>
              </a:spcAft>
              <a:buNone/>
              <a:tabLst>
                <a:tab pos="316707" algn="l"/>
              </a:tabLst>
            </a:pPr>
            <a:r>
              <a:rPr lang="it-IT" sz="1800" dirty="0" smtClean="0"/>
              <a:t>La merce che deve essere introdotta nel territorio doganale della Comunità deve essere preceduta da una dichiarazione sommaria di ingresso (c.d. ENtry Summary declaration). La ENS deve </a:t>
            </a:r>
            <a:r>
              <a:rPr lang="it-IT" sz="1800" dirty="0"/>
              <a:t>essere presentata </a:t>
            </a:r>
            <a:r>
              <a:rPr lang="it-IT" sz="1800" dirty="0" smtClean="0"/>
              <a:t>dal:</a:t>
            </a:r>
            <a:endParaRPr lang="it-IT" sz="1800" dirty="0"/>
          </a:p>
          <a:p>
            <a:pPr>
              <a:buFont typeface="+mj-lt"/>
              <a:buAutoNum type="arabicPeriod"/>
            </a:pPr>
            <a:r>
              <a:rPr lang="it-IT" sz="1800" dirty="0" smtClean="0"/>
              <a:t>Soggetto </a:t>
            </a:r>
            <a:r>
              <a:rPr lang="it-IT" sz="1800" dirty="0"/>
              <a:t>che introduce le merci o che assume la responsabilità del trasporto </a:t>
            </a:r>
          </a:p>
          <a:p>
            <a:pPr>
              <a:buFont typeface="+mj-lt"/>
              <a:buAutoNum type="arabicPeriod"/>
            </a:pPr>
            <a:r>
              <a:rPr lang="it-IT" sz="1800" dirty="0" smtClean="0"/>
              <a:t>Soggetto </a:t>
            </a:r>
            <a:r>
              <a:rPr lang="it-IT" sz="1800" dirty="0"/>
              <a:t>per conto del quale agisce uno dei soggetti suddetti</a:t>
            </a:r>
          </a:p>
          <a:p>
            <a:pPr>
              <a:buFont typeface="+mj-lt"/>
              <a:buAutoNum type="arabicPeriod"/>
            </a:pPr>
            <a:r>
              <a:rPr lang="it-IT" sz="1800" dirty="0" smtClean="0"/>
              <a:t>Soggetto </a:t>
            </a:r>
            <a:r>
              <a:rPr lang="it-IT" sz="1800" dirty="0"/>
              <a:t>che presenta le merci alla dogana</a:t>
            </a:r>
          </a:p>
          <a:p>
            <a:pPr>
              <a:buFont typeface="+mj-lt"/>
              <a:buAutoNum type="arabicPeriod"/>
            </a:pPr>
            <a:r>
              <a:rPr lang="it-IT" sz="1800" dirty="0" smtClean="0"/>
              <a:t>Rappresentante </a:t>
            </a:r>
            <a:r>
              <a:rPr lang="it-IT" sz="1800" dirty="0"/>
              <a:t>dei soggetti di cui sopra</a:t>
            </a:r>
          </a:p>
          <a:p>
            <a:pPr marL="0" lvl="1" indent="0" algn="just" defTabSz="377825">
              <a:spcBef>
                <a:spcPts val="0"/>
              </a:spcBef>
              <a:spcAft>
                <a:spcPts val="2100"/>
              </a:spcAft>
              <a:buNone/>
              <a:tabLst>
                <a:tab pos="316707" algn="l"/>
              </a:tabLst>
            </a:pPr>
            <a:endParaRPr lang="it-IT" sz="400" dirty="0" smtClean="0"/>
          </a:p>
          <a:p>
            <a:pPr marL="0" lvl="1" indent="0" algn="just" defTabSz="377825">
              <a:spcBef>
                <a:spcPts val="0"/>
              </a:spcBef>
              <a:spcAft>
                <a:spcPts val="2100"/>
              </a:spcAft>
              <a:buNone/>
              <a:tabLst>
                <a:tab pos="316707" algn="l"/>
              </a:tabLst>
            </a:pPr>
            <a:endParaRPr lang="it-IT" sz="400" dirty="0" smtClean="0"/>
          </a:p>
          <a:p>
            <a:pPr marL="0" lvl="1" indent="0" algn="just" defTabSz="377825">
              <a:spcBef>
                <a:spcPts val="0"/>
              </a:spcBef>
              <a:spcAft>
                <a:spcPts val="2100"/>
              </a:spcAft>
              <a:buNone/>
              <a:tabLst>
                <a:tab pos="316707" algn="l"/>
              </a:tabLst>
            </a:pPr>
            <a:r>
              <a:rPr lang="it-IT" sz="1800" dirty="0" smtClean="0"/>
              <a:t>Le merci destinate invece ad uscire da detto territorio dovranno essere oggetto di una dichiarazione di pre-partenza (c.d. Exit Summary declaration) da presentare presso l’ufficio doganale competente prima dell’uscita delle merci, nel caso in cui non sia richiesta una dichiarazione in dogana né una notifica di riesportazione</a:t>
            </a:r>
          </a:p>
          <a:p>
            <a:endParaRPr lang="it-IT" sz="1800" dirty="0" smtClean="0"/>
          </a:p>
          <a:p>
            <a:r>
              <a:rPr lang="it-IT" sz="1800" dirty="0" smtClean="0"/>
              <a:t>NB:</a:t>
            </a:r>
          </a:p>
          <a:p>
            <a:endParaRPr lang="it-IT" sz="1800" dirty="0" smtClean="0"/>
          </a:p>
          <a:p>
            <a:pPr>
              <a:buFont typeface="Arial" pitchFamily="34" charset="0"/>
              <a:buChar char="•"/>
            </a:pPr>
            <a:r>
              <a:rPr lang="it-IT" sz="1800" dirty="0" smtClean="0"/>
              <a:t>presentazione mediante procedimenti informatici</a:t>
            </a:r>
          </a:p>
          <a:p>
            <a:pPr>
              <a:buFont typeface="Arial" pitchFamily="34" charset="0"/>
              <a:buChar char="•"/>
            </a:pPr>
            <a:r>
              <a:rPr lang="it-IT" sz="1800" dirty="0" smtClean="0"/>
              <a:t>riduzione dati per operatori AEO</a:t>
            </a:r>
          </a:p>
        </p:txBody>
      </p:sp>
      <p:sp>
        <p:nvSpPr>
          <p:cNvPr id="4" name="Segnaposto numero diapositiva 3"/>
          <p:cNvSpPr>
            <a:spLocks noGrp="1"/>
          </p:cNvSpPr>
          <p:nvPr>
            <p:ph type="sldNum" sz="quarter" idx="10"/>
          </p:nvPr>
        </p:nvSpPr>
        <p:spPr/>
        <p:txBody>
          <a:bodyPr/>
          <a:lstStyle/>
          <a:p>
            <a:fld id="{64599648-4C85-4DD8-AA53-4F5D3F9B2D3B}" type="slidenum">
              <a:rPr lang="en-US" smtClean="0"/>
              <a:pPr/>
              <a:t>23</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400" dirty="0" smtClean="0">
                <a:latin typeface="Arial" pitchFamily="34" charset="0"/>
                <a:cs typeface="Arial" pitchFamily="34" charset="0"/>
              </a:rPr>
              <a:t>NCDM – </a:t>
            </a:r>
            <a:r>
              <a:rPr lang="it-IT" dirty="0" smtClean="0"/>
              <a:t>Dichiarazione sommaria di ingresso (art. 87-90)</a:t>
            </a:r>
            <a:endParaRPr lang="it-IT" dirty="0"/>
          </a:p>
        </p:txBody>
      </p:sp>
      <p:sp>
        <p:nvSpPr>
          <p:cNvPr id="3" name="Segnaposto contenuto 2"/>
          <p:cNvSpPr>
            <a:spLocks noGrp="1"/>
          </p:cNvSpPr>
          <p:nvPr>
            <p:ph idx="1"/>
          </p:nvPr>
        </p:nvSpPr>
        <p:spPr>
          <a:xfrm>
            <a:off x="371660" y="993406"/>
            <a:ext cx="9266237" cy="6087878"/>
          </a:xfrm>
        </p:spPr>
        <p:txBody>
          <a:bodyPr/>
          <a:lstStyle/>
          <a:p>
            <a:pPr marL="0" lvl="1" indent="0" algn="just" defTabSz="377825">
              <a:spcBef>
                <a:spcPts val="0"/>
              </a:spcBef>
              <a:spcAft>
                <a:spcPts val="2100"/>
              </a:spcAft>
              <a:buNone/>
              <a:tabLst>
                <a:tab pos="316707" algn="l"/>
              </a:tabLst>
            </a:pPr>
            <a:r>
              <a:rPr lang="it-IT" sz="1800" dirty="0" smtClean="0"/>
              <a:t>Secondo quanto previsto dall’allegato del Reg. (CE) 1875/2006 e al fine di evitare interpretazioni non corrette del contenuto del campo, il campo </a:t>
            </a:r>
            <a:r>
              <a:rPr lang="it-IT" sz="1800" b="1" dirty="0" smtClean="0"/>
              <a:t>Itinerario della ENS (ENtry Summary declaration) deve essere compilato indicando in ordine cronologico i Paesi attraversati, inclusi il Paese di partenza e quello di destinazione finale delle merci. </a:t>
            </a:r>
          </a:p>
          <a:p>
            <a:pPr marL="0" lvl="1" indent="0" algn="just" defTabSz="377825">
              <a:spcBef>
                <a:spcPts val="0"/>
              </a:spcBef>
              <a:spcAft>
                <a:spcPts val="2100"/>
              </a:spcAft>
              <a:buNone/>
              <a:tabLst>
                <a:tab pos="316707" algn="l"/>
              </a:tabLst>
            </a:pPr>
            <a:r>
              <a:rPr lang="it-IT" sz="1800" dirty="0" smtClean="0"/>
              <a:t>Nel caso in cui le merci trasportate abbiano un differente Paese di partenza e/o un differente Paese di destinazione è necessario trasmettere due ENS, ognuna con un itinerario diverso, presso il Paese di primo ingresso nella Comunità. Es., nave partente dall’Argentina (AR) con arrivo diretto in Italia (IT) per poi proseguire verso altri porti: </a:t>
            </a:r>
          </a:p>
          <a:p>
            <a:pPr marL="0" lvl="1" indent="0" algn="just" defTabSz="377825">
              <a:spcBef>
                <a:spcPts val="0"/>
              </a:spcBef>
              <a:spcAft>
                <a:spcPts val="2100"/>
              </a:spcAft>
              <a:buNone/>
              <a:tabLst>
                <a:tab pos="316707" algn="l"/>
              </a:tabLst>
            </a:pPr>
            <a:r>
              <a:rPr lang="it-IT" sz="1800" u="sng" dirty="0" smtClean="0"/>
              <a:t>Itinerario del Container 1</a:t>
            </a:r>
            <a:r>
              <a:rPr lang="it-IT" sz="1800" dirty="0" smtClean="0"/>
              <a:t>: </a:t>
            </a:r>
            <a:r>
              <a:rPr lang="it-IT" sz="1800" i="1" dirty="0" smtClean="0"/>
              <a:t>BR (Brasile, Paese di provenienza del container) → AR (Paese d’imbarco del container)→ IT (Paese di primo ingresso nel territorio doganale della Comunità) → CY (Cipro, Paese di sbarco del container) </a:t>
            </a:r>
          </a:p>
          <a:p>
            <a:pPr marL="0" lvl="1" indent="0" algn="just" defTabSz="377825">
              <a:spcBef>
                <a:spcPts val="0"/>
              </a:spcBef>
              <a:spcAft>
                <a:spcPts val="2100"/>
              </a:spcAft>
              <a:buNone/>
              <a:tabLst>
                <a:tab pos="316707" algn="l"/>
              </a:tabLst>
            </a:pPr>
            <a:r>
              <a:rPr lang="it-IT" sz="1800" u="sng" dirty="0" smtClean="0"/>
              <a:t>Itinerario del Container 2</a:t>
            </a:r>
            <a:r>
              <a:rPr lang="it-IT" sz="1800" dirty="0" smtClean="0"/>
              <a:t>: </a:t>
            </a:r>
            <a:r>
              <a:rPr lang="it-IT" sz="1800" i="1" dirty="0" smtClean="0"/>
              <a:t>BO (Bolivia, Paese di provenienza del container) → AR (Paese d’imbarco del container) → IT (Paese di primo ingresso nel territorio doganale della Comunità) → FR (Francia, Paese di sbarco del container). </a:t>
            </a:r>
          </a:p>
          <a:p>
            <a:pPr marL="0" lvl="1" indent="0" algn="just" defTabSz="377825">
              <a:spcBef>
                <a:spcPts val="0"/>
              </a:spcBef>
              <a:spcAft>
                <a:spcPts val="2100"/>
              </a:spcAft>
              <a:buNone/>
              <a:tabLst>
                <a:tab pos="316707" algn="l"/>
              </a:tabLst>
            </a:pPr>
            <a:r>
              <a:rPr lang="it-IT" sz="1800" dirty="0" smtClean="0"/>
              <a:t>Dovranno essere trasmesse due ENS all’Italia in quanto i due container sono imbarcati in Argentina ma provengono da due Paesi diversi e hanno due destinazioni finali diverse.    </a:t>
            </a:r>
            <a:r>
              <a:rPr lang="it-IT" sz="1400" dirty="0" smtClean="0"/>
              <a:t>NB: Occorre trasmettere due Ens anche se i due container provenissero dal medesimo Paese ma con diverse destinazioni finali differenti e viceversa. </a:t>
            </a:r>
          </a:p>
        </p:txBody>
      </p:sp>
      <p:sp>
        <p:nvSpPr>
          <p:cNvPr id="4" name="Segnaposto numero diapositiva 3"/>
          <p:cNvSpPr>
            <a:spLocks noGrp="1"/>
          </p:cNvSpPr>
          <p:nvPr>
            <p:ph type="sldNum" sz="quarter" idx="10"/>
          </p:nvPr>
        </p:nvSpPr>
        <p:spPr/>
        <p:txBody>
          <a:bodyPr/>
          <a:lstStyle/>
          <a:p>
            <a:fld id="{64599648-4C85-4DD8-AA53-4F5D3F9B2D3B}" type="slidenum">
              <a:rPr lang="en-US" smtClean="0"/>
              <a:pPr/>
              <a:t>24</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400" dirty="0" smtClean="0">
                <a:latin typeface="Arial" pitchFamily="34" charset="0"/>
                <a:cs typeface="Arial" pitchFamily="34" charset="0"/>
              </a:rPr>
              <a:t>NCDM – </a:t>
            </a:r>
            <a:r>
              <a:rPr lang="it-IT" dirty="0" smtClean="0"/>
              <a:t>Sdoganamento centralizzato (art. 106)</a:t>
            </a:r>
            <a:endParaRPr lang="it-IT" dirty="0"/>
          </a:p>
        </p:txBody>
      </p:sp>
      <p:sp>
        <p:nvSpPr>
          <p:cNvPr id="3" name="Segnaposto contenuto 2"/>
          <p:cNvSpPr>
            <a:spLocks noGrp="1"/>
          </p:cNvSpPr>
          <p:nvPr>
            <p:ph idx="1"/>
          </p:nvPr>
        </p:nvSpPr>
        <p:spPr>
          <a:xfrm>
            <a:off x="353554" y="993406"/>
            <a:ext cx="9266237" cy="6087878"/>
          </a:xfrm>
        </p:spPr>
        <p:txBody>
          <a:bodyPr/>
          <a:lstStyle/>
          <a:p>
            <a:pPr marL="0" lvl="1" indent="0" algn="just" defTabSz="377825">
              <a:spcBef>
                <a:spcPts val="0"/>
              </a:spcBef>
              <a:spcAft>
                <a:spcPts val="2100"/>
              </a:spcAft>
              <a:buNone/>
              <a:tabLst>
                <a:tab pos="316707" algn="l"/>
              </a:tabLst>
            </a:pPr>
            <a:r>
              <a:rPr lang="it-IT" sz="1800" dirty="0" smtClean="0"/>
              <a:t>Con il NCDM, l’operatore economico potrà presentare la dichiarazione doganale elettronica all’ufficio doganale dove egli è stabilito, a prescindere da dove entrano o escono le merci.</a:t>
            </a:r>
          </a:p>
          <a:p>
            <a:pPr marL="0" lvl="1" indent="0" algn="just" defTabSz="377825">
              <a:spcBef>
                <a:spcPts val="0"/>
              </a:spcBef>
              <a:spcAft>
                <a:spcPts val="2100"/>
              </a:spcAft>
              <a:buNone/>
              <a:tabLst>
                <a:tab pos="316707" algn="l"/>
              </a:tabLst>
            </a:pPr>
            <a:r>
              <a:rPr lang="it-IT" sz="1800" dirty="0" smtClean="0"/>
              <a:t>In tali casi, l’obbligazione doganale si considererà sorta nell’ufficio presso il quale è stata presentata o resa disponibile la dichiarazione doganale</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r>
              <a:rPr lang="it-IT" sz="1800" dirty="0" smtClean="0"/>
              <a:t>Per quanto concerne le responsabilità, è previsto che l’ufficio doganale presso il quale:</a:t>
            </a:r>
          </a:p>
          <a:p>
            <a:pPr algn="just">
              <a:buFont typeface="Arial" pitchFamily="34" charset="0"/>
              <a:buChar char="•"/>
            </a:pPr>
            <a:r>
              <a:rPr lang="it-IT" sz="1800" dirty="0" smtClean="0"/>
              <a:t>è presentata o resa disponibile la dichiarazione doganale (c.d. dogana import/export) sarà responsabile per le formalità ed i controlli connessi alle misure di politica tariffaria, fiscale e commerciale da applicarsi alle merci dichiarate;</a:t>
            </a:r>
          </a:p>
          <a:p>
            <a:pPr algn="just">
              <a:buFont typeface="Arial" pitchFamily="34" charset="0"/>
              <a:buChar char="•"/>
            </a:pPr>
            <a:r>
              <a:rPr lang="it-IT" sz="1800" dirty="0" smtClean="0"/>
              <a:t>sono presentate le merci (c.d. dogana di entrata/uscita) sarà responsabile per la custodia e i controlli sulle merci richiesti dall’ufficio doganale di import/export, inclusi i controlli di sicurezza.</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r>
              <a:rPr lang="it-IT" sz="1800" dirty="0" smtClean="0"/>
              <a:t>Necessità di rispettare i criteri previsti per gli operatori AEO quando più di uno Stato membro è coinvolto</a:t>
            </a:r>
          </a:p>
          <a:p>
            <a:pPr marL="0" lvl="1" indent="0" algn="just" defTabSz="377825">
              <a:spcBef>
                <a:spcPts val="0"/>
              </a:spcBef>
              <a:spcAft>
                <a:spcPts val="2100"/>
              </a:spcAft>
              <a:buNone/>
              <a:tabLst>
                <a:tab pos="316707" algn="l"/>
              </a:tabLst>
            </a:pPr>
            <a:endParaRPr lang="it-IT" sz="1800" dirty="0" smtClean="0"/>
          </a:p>
          <a:p>
            <a:endParaRPr lang="it-IT" sz="1800" dirty="0" smtClean="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25</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cxnSp>
        <p:nvCxnSpPr>
          <p:cNvPr id="7" name="Straight Arrow Connector 6"/>
          <p:cNvCxnSpPr/>
          <p:nvPr/>
        </p:nvCxnSpPr>
        <p:spPr>
          <a:xfrm rot="5400000">
            <a:off x="4470991" y="3152556"/>
            <a:ext cx="765546" cy="1063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400" dirty="0" smtClean="0">
                <a:latin typeface="Arial" pitchFamily="34" charset="0"/>
                <a:cs typeface="Arial" pitchFamily="34" charset="0"/>
              </a:rPr>
              <a:t>NCDM – </a:t>
            </a:r>
            <a:r>
              <a:rPr lang="it-IT" dirty="0" smtClean="0"/>
              <a:t>Tipi di dichiarazione in dogana (art. 107)</a:t>
            </a:r>
            <a:endParaRPr lang="it-IT" dirty="0"/>
          </a:p>
        </p:txBody>
      </p:sp>
      <p:sp>
        <p:nvSpPr>
          <p:cNvPr id="3" name="Segnaposto contenuto 2"/>
          <p:cNvSpPr>
            <a:spLocks noGrp="1"/>
          </p:cNvSpPr>
          <p:nvPr>
            <p:ph idx="1"/>
          </p:nvPr>
        </p:nvSpPr>
        <p:spPr>
          <a:xfrm>
            <a:off x="427980" y="1131629"/>
            <a:ext cx="9266237" cy="6087878"/>
          </a:xfrm>
        </p:spPr>
        <p:txBody>
          <a:bodyPr/>
          <a:lstStyle/>
          <a:p>
            <a:pPr marL="0" lvl="1" indent="0" algn="just" defTabSz="377825">
              <a:spcBef>
                <a:spcPts val="0"/>
              </a:spcBef>
              <a:spcAft>
                <a:spcPts val="2100"/>
              </a:spcAft>
              <a:buNone/>
              <a:tabLst>
                <a:tab pos="316707" algn="l"/>
              </a:tabLst>
            </a:pPr>
            <a:r>
              <a:rPr lang="it-IT" sz="1800" dirty="0" smtClean="0"/>
              <a:t>La dichiarazione potrà essere presentata mediante procedimento informatico ma le dogane potranno accettare che la dichiarazione in dogana consista in un’iscrizione nelle scritture del dichiarante, purché le autorità doganali abbiano accesso a tali dati nel sistema elettronico del dichiarante e siano soddisfatti i requisiti per qualsiasi scambio di tali dati necessario tra gli uffici doganali (maggiore facilità per operatori AEO)</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r>
              <a:rPr lang="it-IT" sz="1800" dirty="0" smtClean="0"/>
              <a:t>NB Quando tale possibilità sarà prevista dalla normativa doganale, le autorità doganali possono accettare una dichiarazione doganale scritta o orale o altro atto con cui le merci possono essere vincolate ad un regime doganale.</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ctr" defTabSz="377825">
              <a:spcBef>
                <a:spcPts val="0"/>
              </a:spcBef>
              <a:spcAft>
                <a:spcPts val="2100"/>
              </a:spcAft>
              <a:buNone/>
              <a:tabLst>
                <a:tab pos="316707" algn="l"/>
              </a:tabLst>
            </a:pPr>
            <a:r>
              <a:rPr lang="it-IT" sz="1800" dirty="0" smtClean="0"/>
              <a:t>Possibile riduzione costi per la predisposizione e presentazione delle dichiarazioni in dogana!</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endParaRPr lang="it-IT" sz="1800" dirty="0" smtClean="0"/>
          </a:p>
          <a:p>
            <a:endParaRPr lang="it-IT" sz="1800" dirty="0" smtClean="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26</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cxnSp>
        <p:nvCxnSpPr>
          <p:cNvPr id="7" name="Straight Arrow Connector 6"/>
          <p:cNvCxnSpPr/>
          <p:nvPr/>
        </p:nvCxnSpPr>
        <p:spPr>
          <a:xfrm rot="5400000">
            <a:off x="4407194" y="5066426"/>
            <a:ext cx="1318442" cy="1063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400" dirty="0" smtClean="0">
                <a:latin typeface="Arial" pitchFamily="34" charset="0"/>
                <a:cs typeface="Arial" pitchFamily="34" charset="0"/>
              </a:rPr>
              <a:t>NCDM – </a:t>
            </a:r>
            <a:r>
              <a:rPr lang="it-IT" dirty="0" smtClean="0"/>
              <a:t>Self assessment (art. 116)</a:t>
            </a:r>
            <a:endParaRPr lang="it-IT" dirty="0"/>
          </a:p>
        </p:txBody>
      </p:sp>
      <p:sp>
        <p:nvSpPr>
          <p:cNvPr id="3" name="Segnaposto contenuto 2"/>
          <p:cNvSpPr>
            <a:spLocks noGrp="1"/>
          </p:cNvSpPr>
          <p:nvPr>
            <p:ph idx="1"/>
          </p:nvPr>
        </p:nvSpPr>
        <p:spPr>
          <a:xfrm>
            <a:off x="446088" y="1301750"/>
            <a:ext cx="9266237" cy="6087878"/>
          </a:xfrm>
        </p:spPr>
        <p:txBody>
          <a:bodyPr/>
          <a:lstStyle/>
          <a:p>
            <a:pPr marL="0" lvl="1" indent="0" algn="just" defTabSz="377825">
              <a:spcBef>
                <a:spcPts val="0"/>
              </a:spcBef>
              <a:spcAft>
                <a:spcPts val="2100"/>
              </a:spcAft>
              <a:buNone/>
              <a:tabLst>
                <a:tab pos="316707" algn="l"/>
              </a:tabLst>
            </a:pPr>
            <a:r>
              <a:rPr lang="it-IT" sz="1800" dirty="0" smtClean="0"/>
              <a:t>Gli uffici doganali potranno autorizzare semplificazioni delle formalità e dei controlli doganali diverse da quelle previsti per la dichiarazione semplificata o complementare </a:t>
            </a:r>
          </a:p>
          <a:p>
            <a:pPr marL="0" lvl="1" indent="0" algn="just" defTabSz="377825">
              <a:spcBef>
                <a:spcPts val="0"/>
              </a:spcBef>
              <a:spcAft>
                <a:spcPts val="2100"/>
              </a:spcAft>
              <a:buNone/>
              <a:tabLst>
                <a:tab pos="316707" algn="l"/>
              </a:tabLst>
            </a:pPr>
            <a:r>
              <a:rPr lang="it-IT" sz="1800" dirty="0" smtClean="0"/>
              <a:t>Gli operatori economici potranno essere autorizzati ad effettuare essi stessi talune formalità doganali che dovrebbero essere, in linea di principio, essere espletate dalle autorità doganali, inclusa l’autovalutazione dei dazi e all’esportazione e taluni controlli sotto vigilanza doganale diversi da quelli attinenti alla sicurezza (maggiore facilità per operatori AEO)</a:t>
            </a:r>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endParaRPr lang="it-IT" sz="1800" dirty="0" smtClean="0"/>
          </a:p>
          <a:p>
            <a:pPr marL="0" lvl="1" indent="0" algn="just" defTabSz="377825">
              <a:spcBef>
                <a:spcPts val="0"/>
              </a:spcBef>
              <a:spcAft>
                <a:spcPts val="2100"/>
              </a:spcAft>
              <a:buNone/>
              <a:tabLst>
                <a:tab pos="316707" algn="l"/>
              </a:tabLst>
            </a:pPr>
            <a:r>
              <a:rPr lang="it-IT" sz="1800" dirty="0" smtClean="0"/>
              <a:t>Apertura ad un </a:t>
            </a:r>
            <a:r>
              <a:rPr lang="it-IT" sz="1800" u="sng" dirty="0" smtClean="0"/>
              <a:t>sistema integrato di controllo</a:t>
            </a:r>
            <a:r>
              <a:rPr lang="it-IT" sz="1800" dirty="0" smtClean="0"/>
              <a:t> che si basa sul grado di affidabilità riconosciuto agli operatori, sostituendosi al sistema di controllo su ciascuna singola operazione. </a:t>
            </a:r>
          </a:p>
          <a:p>
            <a:endParaRPr lang="it-IT" sz="1800" dirty="0" smtClean="0"/>
          </a:p>
          <a:p>
            <a:endParaRPr lang="it-IT" sz="1800" dirty="0" smtClean="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27</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cxnSp>
        <p:nvCxnSpPr>
          <p:cNvPr id="7" name="Straight Arrow Connector 6"/>
          <p:cNvCxnSpPr/>
          <p:nvPr/>
        </p:nvCxnSpPr>
        <p:spPr>
          <a:xfrm rot="5400000">
            <a:off x="4290236" y="4279609"/>
            <a:ext cx="1318442" cy="1063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r>
              <a:rPr lang="it-IT" sz="2400" dirty="0" smtClean="0"/>
              <a:t>NCDC - I regimi doganali speciali</a:t>
            </a:r>
            <a:endParaRPr lang="it-IT" sz="2400" dirty="0"/>
          </a:p>
        </p:txBody>
      </p:sp>
      <p:sp>
        <p:nvSpPr>
          <p:cNvPr id="6" name="Footer Placeholder 5"/>
          <p:cNvSpPr>
            <a:spLocks noGrp="1"/>
          </p:cNvSpPr>
          <p:nvPr>
            <p:ph type="ftr" sz="quarter" idx="11"/>
          </p:nvPr>
        </p:nvSpPr>
        <p:spPr/>
        <p:txBody>
          <a:bodyPr/>
          <a:lstStyle/>
          <a:p>
            <a:r>
              <a:rPr lang="nl-BE" dirty="0" err="1" smtClean="0"/>
              <a:t>Il</a:t>
            </a:r>
            <a:r>
              <a:rPr lang="nl-BE" dirty="0" smtClean="0"/>
              <a:t> </a:t>
            </a:r>
            <a:r>
              <a:rPr lang="nl-BE" dirty="0" err="1" smtClean="0"/>
              <a:t>Nuovo</a:t>
            </a:r>
            <a:r>
              <a:rPr lang="nl-BE" dirty="0" smtClean="0"/>
              <a:t> </a:t>
            </a:r>
            <a:r>
              <a:rPr lang="nl-BE" dirty="0" err="1" smtClean="0"/>
              <a:t>Codice</a:t>
            </a:r>
            <a:r>
              <a:rPr lang="nl-BE" dirty="0" smtClean="0"/>
              <a:t> Doganale</a:t>
            </a:r>
            <a:endParaRPr lang="en-US" dirty="0" smtClean="0"/>
          </a:p>
        </p:txBody>
      </p:sp>
      <p:sp>
        <p:nvSpPr>
          <p:cNvPr id="7" name="Slide Number Placeholder 6"/>
          <p:cNvSpPr>
            <a:spLocks noGrp="1"/>
          </p:cNvSpPr>
          <p:nvPr>
            <p:ph type="sldNum" sz="quarter" idx="10"/>
          </p:nvPr>
        </p:nvSpPr>
        <p:spPr/>
        <p:txBody>
          <a:bodyPr/>
          <a:lstStyle/>
          <a:p>
            <a:fld id="{64599648-4C85-4DD8-AA53-4F5D3F9B2D3B}" type="slidenum">
              <a:rPr lang="en-US" smtClean="0"/>
              <a:pPr/>
              <a:t>28</a:t>
            </a:fld>
            <a:endParaRPr lang="en-US" dirty="0"/>
          </a:p>
        </p:txBody>
      </p:sp>
      <p:grpSp>
        <p:nvGrpSpPr>
          <p:cNvPr id="2" name="Gruppo 4"/>
          <p:cNvGrpSpPr/>
          <p:nvPr/>
        </p:nvGrpSpPr>
        <p:grpSpPr>
          <a:xfrm>
            <a:off x="6826773" y="3083322"/>
            <a:ext cx="1265783" cy="1265783"/>
            <a:chOff x="2457734" y="616234"/>
            <a:chExt cx="1265783" cy="1265783"/>
          </a:xfrm>
        </p:grpSpPr>
        <p:sp>
          <p:nvSpPr>
            <p:cNvPr id="8" name="Ovale 7"/>
            <p:cNvSpPr/>
            <p:nvPr/>
          </p:nvSpPr>
          <p:spPr>
            <a:xfrm>
              <a:off x="2457734" y="616234"/>
              <a:ext cx="1265783" cy="1265783"/>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9" name="Ovale 4"/>
            <p:cNvSpPr/>
            <p:nvPr/>
          </p:nvSpPr>
          <p:spPr>
            <a:xfrm>
              <a:off x="2643104" y="801604"/>
              <a:ext cx="895043" cy="8950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it-IT" sz="900" kern="1200" dirty="0" smtClean="0"/>
                <a:t>Perfezionamento</a:t>
              </a:r>
            </a:p>
            <a:p>
              <a:pPr lvl="0" algn="ctr" defTabSz="400050">
                <a:lnSpc>
                  <a:spcPct val="90000"/>
                </a:lnSpc>
                <a:spcBef>
                  <a:spcPct val="0"/>
                </a:spcBef>
                <a:spcAft>
                  <a:spcPct val="35000"/>
                </a:spcAft>
              </a:pPr>
              <a:r>
                <a:rPr lang="it-IT" sz="900" kern="1200" dirty="0" smtClean="0"/>
                <a:t>passivo</a:t>
              </a:r>
              <a:endParaRPr lang="en-US" sz="900" kern="1200" dirty="0"/>
            </a:p>
          </p:txBody>
        </p:sp>
      </p:grpSp>
      <p:grpSp>
        <p:nvGrpSpPr>
          <p:cNvPr id="3" name="Gruppo 9"/>
          <p:cNvGrpSpPr/>
          <p:nvPr/>
        </p:nvGrpSpPr>
        <p:grpSpPr>
          <a:xfrm>
            <a:off x="4633867" y="1542009"/>
            <a:ext cx="1265783" cy="1265783"/>
            <a:chOff x="4171399" y="-380751"/>
            <a:chExt cx="1265783" cy="1265783"/>
          </a:xfrm>
        </p:grpSpPr>
        <p:sp>
          <p:nvSpPr>
            <p:cNvPr id="11" name="Ovale 10"/>
            <p:cNvSpPr/>
            <p:nvPr/>
          </p:nvSpPr>
          <p:spPr>
            <a:xfrm>
              <a:off x="4171399" y="-380751"/>
              <a:ext cx="1265783" cy="1265783"/>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2" name="Ovale 4"/>
            <p:cNvSpPr/>
            <p:nvPr/>
          </p:nvSpPr>
          <p:spPr>
            <a:xfrm>
              <a:off x="4356768" y="-195380"/>
              <a:ext cx="895043" cy="8950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it-IT" sz="1050" kern="1200" dirty="0" smtClean="0"/>
                <a:t>Deposito</a:t>
              </a:r>
              <a:endParaRPr lang="it-IT" sz="900" kern="1200" dirty="0" smtClean="0"/>
            </a:p>
            <a:p>
              <a:pPr lvl="0" algn="ctr" defTabSz="400050">
                <a:lnSpc>
                  <a:spcPct val="90000"/>
                </a:lnSpc>
                <a:spcBef>
                  <a:spcPct val="0"/>
                </a:spcBef>
                <a:spcAft>
                  <a:spcPct val="35000"/>
                </a:spcAft>
              </a:pPr>
              <a:r>
                <a:rPr lang="it-IT" sz="900" kern="1200" dirty="0" smtClean="0"/>
                <a:t>Doganale</a:t>
              </a:r>
              <a:endParaRPr lang="en-US" sz="900" kern="1200" dirty="0"/>
            </a:p>
          </p:txBody>
        </p:sp>
      </p:grpSp>
      <p:grpSp>
        <p:nvGrpSpPr>
          <p:cNvPr id="4" name="Gruppo 12"/>
          <p:cNvGrpSpPr/>
          <p:nvPr/>
        </p:nvGrpSpPr>
        <p:grpSpPr>
          <a:xfrm>
            <a:off x="2668781" y="5356576"/>
            <a:ext cx="1265783" cy="1265783"/>
            <a:chOff x="5420482" y="616234"/>
            <a:chExt cx="1265783" cy="1265783"/>
          </a:xfrm>
        </p:grpSpPr>
        <p:sp>
          <p:nvSpPr>
            <p:cNvPr id="14" name="Ovale 13"/>
            <p:cNvSpPr/>
            <p:nvPr/>
          </p:nvSpPr>
          <p:spPr>
            <a:xfrm>
              <a:off x="5420482" y="616234"/>
              <a:ext cx="1265783" cy="1265783"/>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5" name="Ovale 4"/>
            <p:cNvSpPr/>
            <p:nvPr/>
          </p:nvSpPr>
          <p:spPr>
            <a:xfrm>
              <a:off x="5605852" y="801604"/>
              <a:ext cx="895043" cy="8950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it-IT" sz="1000" kern="1200" dirty="0" smtClean="0"/>
                <a:t>Ammissione</a:t>
              </a:r>
              <a:r>
                <a:rPr lang="it-IT" sz="900" kern="1200" dirty="0" smtClean="0"/>
                <a:t> </a:t>
              </a:r>
            </a:p>
            <a:p>
              <a:pPr lvl="0" algn="ctr" defTabSz="400050">
                <a:lnSpc>
                  <a:spcPct val="90000"/>
                </a:lnSpc>
                <a:spcBef>
                  <a:spcPct val="0"/>
                </a:spcBef>
                <a:spcAft>
                  <a:spcPct val="35000"/>
                </a:spcAft>
              </a:pPr>
              <a:r>
                <a:rPr lang="it-IT" sz="900" kern="1200" dirty="0" smtClean="0"/>
                <a:t>temporanea</a:t>
              </a:r>
              <a:endParaRPr lang="en-US" sz="900" kern="1200" dirty="0"/>
            </a:p>
          </p:txBody>
        </p:sp>
      </p:grpSp>
      <p:grpSp>
        <p:nvGrpSpPr>
          <p:cNvPr id="5" name="Gruppo 21"/>
          <p:cNvGrpSpPr/>
          <p:nvPr/>
        </p:nvGrpSpPr>
        <p:grpSpPr>
          <a:xfrm>
            <a:off x="2468626" y="2943937"/>
            <a:ext cx="1265783" cy="1265783"/>
            <a:chOff x="5420482" y="3578982"/>
            <a:chExt cx="1265783" cy="1265783"/>
          </a:xfrm>
        </p:grpSpPr>
        <p:sp>
          <p:nvSpPr>
            <p:cNvPr id="23" name="Ovale 22"/>
            <p:cNvSpPr/>
            <p:nvPr/>
          </p:nvSpPr>
          <p:spPr>
            <a:xfrm>
              <a:off x="5420482" y="3578982"/>
              <a:ext cx="1265783" cy="1265783"/>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4" name="Ovale 4"/>
            <p:cNvSpPr/>
            <p:nvPr/>
          </p:nvSpPr>
          <p:spPr>
            <a:xfrm>
              <a:off x="5605852" y="3764352"/>
              <a:ext cx="895043" cy="8950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it-IT" sz="900" kern="1200" dirty="0" smtClean="0"/>
                <a:t>Perfezionamento</a:t>
              </a:r>
            </a:p>
            <a:p>
              <a:pPr lvl="0" algn="ctr" defTabSz="400050">
                <a:lnSpc>
                  <a:spcPct val="90000"/>
                </a:lnSpc>
                <a:spcBef>
                  <a:spcPct val="0"/>
                </a:spcBef>
                <a:spcAft>
                  <a:spcPct val="35000"/>
                </a:spcAft>
              </a:pPr>
              <a:r>
                <a:rPr lang="it-IT" sz="900" kern="1200" dirty="0" smtClean="0"/>
                <a:t>Attivo</a:t>
              </a:r>
              <a:endParaRPr lang="en-US" sz="900" kern="1200" dirty="0"/>
            </a:p>
          </p:txBody>
        </p:sp>
      </p:grpSp>
      <p:grpSp>
        <p:nvGrpSpPr>
          <p:cNvPr id="10" name="Gruppo 24"/>
          <p:cNvGrpSpPr/>
          <p:nvPr/>
        </p:nvGrpSpPr>
        <p:grpSpPr>
          <a:xfrm>
            <a:off x="619629" y="5860774"/>
            <a:ext cx="1265783" cy="1265783"/>
            <a:chOff x="3939108" y="4192587"/>
            <a:chExt cx="1265783" cy="1265783"/>
          </a:xfrm>
        </p:grpSpPr>
        <p:sp>
          <p:nvSpPr>
            <p:cNvPr id="26" name="Ovale 25"/>
            <p:cNvSpPr/>
            <p:nvPr/>
          </p:nvSpPr>
          <p:spPr>
            <a:xfrm>
              <a:off x="3939108" y="4192587"/>
              <a:ext cx="1265783" cy="1265783"/>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7" name="Ovale 4"/>
            <p:cNvSpPr/>
            <p:nvPr/>
          </p:nvSpPr>
          <p:spPr>
            <a:xfrm>
              <a:off x="4124478" y="4377957"/>
              <a:ext cx="895043" cy="8950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it-IT" sz="900" kern="1200" dirty="0" smtClean="0"/>
                <a:t>Trasformazione</a:t>
              </a:r>
            </a:p>
            <a:p>
              <a:pPr lvl="0" algn="ctr" defTabSz="400050">
                <a:lnSpc>
                  <a:spcPct val="90000"/>
                </a:lnSpc>
                <a:spcBef>
                  <a:spcPct val="0"/>
                </a:spcBef>
                <a:spcAft>
                  <a:spcPct val="35000"/>
                </a:spcAft>
              </a:pPr>
              <a:r>
                <a:rPr lang="it-IT" sz="1000" kern="1200" dirty="0" smtClean="0"/>
                <a:t>Sotto</a:t>
              </a:r>
              <a:endParaRPr lang="it-IT" sz="900" kern="1200" dirty="0" smtClean="0"/>
            </a:p>
            <a:p>
              <a:pPr lvl="0" algn="ctr" defTabSz="400050">
                <a:lnSpc>
                  <a:spcPct val="90000"/>
                </a:lnSpc>
                <a:spcBef>
                  <a:spcPct val="0"/>
                </a:spcBef>
                <a:spcAft>
                  <a:spcPct val="35000"/>
                </a:spcAft>
              </a:pPr>
              <a:r>
                <a:rPr lang="it-IT" sz="900" kern="1200" dirty="0" smtClean="0"/>
                <a:t>Controllo</a:t>
              </a:r>
            </a:p>
            <a:p>
              <a:pPr lvl="0" algn="ctr" defTabSz="400050">
                <a:lnSpc>
                  <a:spcPct val="90000"/>
                </a:lnSpc>
                <a:spcBef>
                  <a:spcPct val="0"/>
                </a:spcBef>
                <a:spcAft>
                  <a:spcPct val="35000"/>
                </a:spcAft>
              </a:pPr>
              <a:r>
                <a:rPr lang="it-IT" sz="900" kern="1200" dirty="0" smtClean="0"/>
                <a:t>doganale</a:t>
              </a:r>
              <a:endParaRPr lang="en-US" sz="900" kern="1200" dirty="0"/>
            </a:p>
          </p:txBody>
        </p:sp>
      </p:grpSp>
      <p:grpSp>
        <p:nvGrpSpPr>
          <p:cNvPr id="13" name="Gruppo 37"/>
          <p:cNvGrpSpPr/>
          <p:nvPr/>
        </p:nvGrpSpPr>
        <p:grpSpPr>
          <a:xfrm>
            <a:off x="4633867" y="3957722"/>
            <a:ext cx="1265783" cy="1265783"/>
            <a:chOff x="3939108" y="4192587"/>
            <a:chExt cx="1265783" cy="1265783"/>
          </a:xfrm>
        </p:grpSpPr>
        <p:sp>
          <p:nvSpPr>
            <p:cNvPr id="39" name="Ovale 38"/>
            <p:cNvSpPr/>
            <p:nvPr/>
          </p:nvSpPr>
          <p:spPr>
            <a:xfrm>
              <a:off x="3939108" y="4192587"/>
              <a:ext cx="1265783" cy="1265783"/>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40" name="Ovale 4"/>
            <p:cNvSpPr/>
            <p:nvPr/>
          </p:nvSpPr>
          <p:spPr>
            <a:xfrm>
              <a:off x="4124478" y="4377957"/>
              <a:ext cx="895043" cy="8950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dirty="0" smtClean="0"/>
                <a:t>REGIMI </a:t>
              </a:r>
            </a:p>
            <a:p>
              <a:pPr lvl="0" algn="ctr" defTabSz="400050">
                <a:lnSpc>
                  <a:spcPct val="90000"/>
                </a:lnSpc>
                <a:spcBef>
                  <a:spcPct val="0"/>
                </a:spcBef>
                <a:spcAft>
                  <a:spcPct val="35000"/>
                </a:spcAft>
              </a:pPr>
              <a:r>
                <a:rPr lang="en-US" sz="900" kern="1200" dirty="0" smtClean="0"/>
                <a:t>DOGANALI SPECIALI </a:t>
              </a:r>
              <a:endParaRPr lang="en-US" sz="900" kern="1200" dirty="0"/>
            </a:p>
          </p:txBody>
        </p:sp>
      </p:grpSp>
      <p:grpSp>
        <p:nvGrpSpPr>
          <p:cNvPr id="16" name="Gruppo 40"/>
          <p:cNvGrpSpPr/>
          <p:nvPr/>
        </p:nvGrpSpPr>
        <p:grpSpPr>
          <a:xfrm>
            <a:off x="5107142" y="3062679"/>
            <a:ext cx="328505" cy="587836"/>
            <a:chOff x="4407747" y="1481576"/>
            <a:chExt cx="328505" cy="587836"/>
          </a:xfrm>
        </p:grpSpPr>
        <p:sp>
          <p:nvSpPr>
            <p:cNvPr id="42" name="Freccia a destra 41"/>
            <p:cNvSpPr/>
            <p:nvPr/>
          </p:nvSpPr>
          <p:spPr>
            <a:xfrm rot="16200000">
              <a:off x="4278082" y="1611241"/>
              <a:ext cx="587835" cy="328505"/>
            </a:xfrm>
            <a:prstGeom prst="righ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sp>
        <p:sp>
          <p:nvSpPr>
            <p:cNvPr id="43" name="Freccia a destra 4"/>
            <p:cNvSpPr/>
            <p:nvPr/>
          </p:nvSpPr>
          <p:spPr>
            <a:xfrm rot="16200000">
              <a:off x="4327358" y="1726218"/>
              <a:ext cx="489284" cy="19710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p:txBody>
        </p:sp>
      </p:grpSp>
      <p:grpSp>
        <p:nvGrpSpPr>
          <p:cNvPr id="17" name="Gruppo 46"/>
          <p:cNvGrpSpPr/>
          <p:nvPr/>
        </p:nvGrpSpPr>
        <p:grpSpPr>
          <a:xfrm rot="4154056">
            <a:off x="6095587" y="3792393"/>
            <a:ext cx="328505" cy="587836"/>
            <a:chOff x="4407747" y="1481576"/>
            <a:chExt cx="328505" cy="587836"/>
          </a:xfrm>
        </p:grpSpPr>
        <p:sp>
          <p:nvSpPr>
            <p:cNvPr id="48" name="Freccia a destra 47"/>
            <p:cNvSpPr/>
            <p:nvPr/>
          </p:nvSpPr>
          <p:spPr>
            <a:xfrm rot="16200000">
              <a:off x="4278082" y="1611241"/>
              <a:ext cx="587835" cy="328505"/>
            </a:xfrm>
            <a:prstGeom prst="righ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sp>
        <p:sp>
          <p:nvSpPr>
            <p:cNvPr id="49" name="Freccia a destra 4"/>
            <p:cNvSpPr/>
            <p:nvPr/>
          </p:nvSpPr>
          <p:spPr>
            <a:xfrm rot="16200000">
              <a:off x="4327358" y="1726218"/>
              <a:ext cx="489284" cy="19710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p:txBody>
        </p:sp>
      </p:grpSp>
      <p:grpSp>
        <p:nvGrpSpPr>
          <p:cNvPr id="18" name="Gruppo 52"/>
          <p:cNvGrpSpPr/>
          <p:nvPr/>
        </p:nvGrpSpPr>
        <p:grpSpPr>
          <a:xfrm rot="6753221">
            <a:off x="6120315" y="4969912"/>
            <a:ext cx="328505" cy="587836"/>
            <a:chOff x="4407747" y="1481576"/>
            <a:chExt cx="328505" cy="587836"/>
          </a:xfrm>
        </p:grpSpPr>
        <p:sp>
          <p:nvSpPr>
            <p:cNvPr id="54" name="Freccia a destra 53"/>
            <p:cNvSpPr/>
            <p:nvPr/>
          </p:nvSpPr>
          <p:spPr>
            <a:xfrm rot="16200000">
              <a:off x="4278082" y="1611241"/>
              <a:ext cx="587835" cy="328505"/>
            </a:xfrm>
            <a:prstGeom prst="righ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sp>
        <p:sp>
          <p:nvSpPr>
            <p:cNvPr id="55" name="Freccia a destra 4"/>
            <p:cNvSpPr/>
            <p:nvPr/>
          </p:nvSpPr>
          <p:spPr>
            <a:xfrm rot="16200000">
              <a:off x="4327358" y="1726218"/>
              <a:ext cx="489284" cy="19710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p:txBody>
        </p:sp>
      </p:grpSp>
      <p:grpSp>
        <p:nvGrpSpPr>
          <p:cNvPr id="19" name="Gruppo 55"/>
          <p:cNvGrpSpPr/>
          <p:nvPr/>
        </p:nvGrpSpPr>
        <p:grpSpPr>
          <a:xfrm rot="17748313">
            <a:off x="4033480" y="3745998"/>
            <a:ext cx="328505" cy="634333"/>
            <a:chOff x="4407747" y="1481576"/>
            <a:chExt cx="328505" cy="587836"/>
          </a:xfrm>
        </p:grpSpPr>
        <p:sp>
          <p:nvSpPr>
            <p:cNvPr id="57" name="Freccia a destra 56"/>
            <p:cNvSpPr/>
            <p:nvPr/>
          </p:nvSpPr>
          <p:spPr>
            <a:xfrm rot="16200000">
              <a:off x="4278082" y="1611241"/>
              <a:ext cx="587835" cy="328505"/>
            </a:xfrm>
            <a:prstGeom prst="righ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sp>
        <p:sp>
          <p:nvSpPr>
            <p:cNvPr id="58" name="Freccia a destra 4"/>
            <p:cNvSpPr/>
            <p:nvPr/>
          </p:nvSpPr>
          <p:spPr>
            <a:xfrm rot="16200000">
              <a:off x="4327358" y="1726218"/>
              <a:ext cx="489284" cy="19710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p:txBody>
        </p:sp>
      </p:grpSp>
      <p:cxnSp>
        <p:nvCxnSpPr>
          <p:cNvPr id="20" name="Connettore 1 19"/>
          <p:cNvCxnSpPr/>
          <p:nvPr/>
        </p:nvCxnSpPr>
        <p:spPr>
          <a:xfrm>
            <a:off x="459723" y="5577128"/>
            <a:ext cx="1585593" cy="1520091"/>
          </a:xfrm>
          <a:prstGeom prst="line">
            <a:avLst/>
          </a:prstGeom>
        </p:spPr>
        <p:style>
          <a:lnRef idx="2">
            <a:schemeClr val="accent2"/>
          </a:lnRef>
          <a:fillRef idx="0">
            <a:schemeClr val="accent2"/>
          </a:fillRef>
          <a:effectRef idx="1">
            <a:schemeClr val="accent2"/>
          </a:effectRef>
          <a:fontRef idx="minor">
            <a:schemeClr val="tx1"/>
          </a:fontRef>
        </p:style>
      </p:cxnSp>
      <p:cxnSp>
        <p:nvCxnSpPr>
          <p:cNvPr id="28" name="Connettore 1 27"/>
          <p:cNvCxnSpPr/>
          <p:nvPr/>
        </p:nvCxnSpPr>
        <p:spPr>
          <a:xfrm flipH="1">
            <a:off x="503530" y="5577128"/>
            <a:ext cx="1626161" cy="1603218"/>
          </a:xfrm>
          <a:prstGeom prst="line">
            <a:avLst/>
          </a:prstGeom>
        </p:spPr>
        <p:style>
          <a:lnRef idx="2">
            <a:schemeClr val="accent2"/>
          </a:lnRef>
          <a:fillRef idx="0">
            <a:schemeClr val="accent2"/>
          </a:fillRef>
          <a:effectRef idx="1">
            <a:schemeClr val="accent2"/>
          </a:effectRef>
          <a:fontRef idx="minor">
            <a:schemeClr val="tx1"/>
          </a:fontRef>
        </p:style>
      </p:cxnSp>
      <p:grpSp>
        <p:nvGrpSpPr>
          <p:cNvPr id="21" name="Gruppo 64"/>
          <p:cNvGrpSpPr/>
          <p:nvPr/>
        </p:nvGrpSpPr>
        <p:grpSpPr>
          <a:xfrm>
            <a:off x="6826772" y="5074138"/>
            <a:ext cx="1265783" cy="1265783"/>
            <a:chOff x="5420482" y="616234"/>
            <a:chExt cx="1265783" cy="1265783"/>
          </a:xfrm>
        </p:grpSpPr>
        <p:sp>
          <p:nvSpPr>
            <p:cNvPr id="66" name="Ovale 65"/>
            <p:cNvSpPr/>
            <p:nvPr/>
          </p:nvSpPr>
          <p:spPr>
            <a:xfrm>
              <a:off x="5420482" y="616234"/>
              <a:ext cx="1265783" cy="1265783"/>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67" name="Ovale 4"/>
            <p:cNvSpPr/>
            <p:nvPr/>
          </p:nvSpPr>
          <p:spPr>
            <a:xfrm>
              <a:off x="5605852" y="801604"/>
              <a:ext cx="895043" cy="8950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Uso FInale</a:t>
              </a:r>
              <a:endParaRPr lang="en-US" sz="900" kern="1200" dirty="0"/>
            </a:p>
          </p:txBody>
        </p:sp>
      </p:grpSp>
      <p:grpSp>
        <p:nvGrpSpPr>
          <p:cNvPr id="22" name="Gruppo 67"/>
          <p:cNvGrpSpPr/>
          <p:nvPr/>
        </p:nvGrpSpPr>
        <p:grpSpPr>
          <a:xfrm rot="14081260">
            <a:off x="4175232" y="5013051"/>
            <a:ext cx="328505" cy="587836"/>
            <a:chOff x="4407747" y="1481576"/>
            <a:chExt cx="328505" cy="587836"/>
          </a:xfrm>
        </p:grpSpPr>
        <p:sp>
          <p:nvSpPr>
            <p:cNvPr id="69" name="Freccia a destra 68"/>
            <p:cNvSpPr/>
            <p:nvPr/>
          </p:nvSpPr>
          <p:spPr>
            <a:xfrm rot="16200000">
              <a:off x="4278082" y="1611241"/>
              <a:ext cx="587835" cy="328505"/>
            </a:xfrm>
            <a:prstGeom prst="righ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sp>
        <p:sp>
          <p:nvSpPr>
            <p:cNvPr id="70" name="Freccia a destra 4"/>
            <p:cNvSpPr/>
            <p:nvPr/>
          </p:nvSpPr>
          <p:spPr>
            <a:xfrm rot="16200000">
              <a:off x="4327358" y="1726218"/>
              <a:ext cx="489284" cy="19710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p:txBody>
        </p:sp>
      </p:grpSp>
      <p:grpSp>
        <p:nvGrpSpPr>
          <p:cNvPr id="25" name="Gruppo 43"/>
          <p:cNvGrpSpPr/>
          <p:nvPr/>
        </p:nvGrpSpPr>
        <p:grpSpPr>
          <a:xfrm>
            <a:off x="4774920" y="6046144"/>
            <a:ext cx="1265783" cy="1265783"/>
            <a:chOff x="5420482" y="616234"/>
            <a:chExt cx="1265783" cy="1265783"/>
          </a:xfrm>
        </p:grpSpPr>
        <p:sp>
          <p:nvSpPr>
            <p:cNvPr id="45" name="Ovale 44"/>
            <p:cNvSpPr/>
            <p:nvPr/>
          </p:nvSpPr>
          <p:spPr>
            <a:xfrm>
              <a:off x="5420482" y="616234"/>
              <a:ext cx="1265783" cy="1265783"/>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46" name="Ovale 4"/>
            <p:cNvSpPr/>
            <p:nvPr/>
          </p:nvSpPr>
          <p:spPr>
            <a:xfrm>
              <a:off x="5605852" y="801604"/>
              <a:ext cx="895043" cy="8950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dirty="0" smtClean="0"/>
                <a:t>Transito</a:t>
              </a:r>
              <a:endParaRPr lang="en-US" sz="900" kern="1200" dirty="0"/>
            </a:p>
          </p:txBody>
        </p:sp>
      </p:grpSp>
      <p:grpSp>
        <p:nvGrpSpPr>
          <p:cNvPr id="29" name="Gruppo 49"/>
          <p:cNvGrpSpPr/>
          <p:nvPr/>
        </p:nvGrpSpPr>
        <p:grpSpPr>
          <a:xfrm rot="10800000">
            <a:off x="5172843" y="5326324"/>
            <a:ext cx="328505" cy="587836"/>
            <a:chOff x="4407747" y="1481576"/>
            <a:chExt cx="328505" cy="587836"/>
          </a:xfrm>
        </p:grpSpPr>
        <p:sp>
          <p:nvSpPr>
            <p:cNvPr id="51" name="Freccia a destra 50"/>
            <p:cNvSpPr/>
            <p:nvPr/>
          </p:nvSpPr>
          <p:spPr>
            <a:xfrm rot="16200000">
              <a:off x="4278082" y="1611241"/>
              <a:ext cx="587835" cy="328505"/>
            </a:xfrm>
            <a:prstGeom prst="righ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sp>
        <p:sp>
          <p:nvSpPr>
            <p:cNvPr id="52" name="Freccia a destra 4"/>
            <p:cNvSpPr/>
            <p:nvPr/>
          </p:nvSpPr>
          <p:spPr>
            <a:xfrm rot="16200000">
              <a:off x="4327358" y="1726218"/>
              <a:ext cx="489284" cy="19710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p:txBody>
        </p:sp>
      </p:grpSp>
      <p:cxnSp>
        <p:nvCxnSpPr>
          <p:cNvPr id="53" name="Straight Arrow Connector 52"/>
          <p:cNvCxnSpPr/>
          <p:nvPr/>
        </p:nvCxnSpPr>
        <p:spPr>
          <a:xfrm rot="5400000" flipH="1" flipV="1">
            <a:off x="1366284" y="4449726"/>
            <a:ext cx="1392865" cy="110578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299687362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NCDC - Trasformazione sotto controllo doganale </a:t>
            </a:r>
            <a:endParaRPr lang="it-IT" dirty="0"/>
          </a:p>
        </p:txBody>
      </p:sp>
      <p:sp>
        <p:nvSpPr>
          <p:cNvPr id="3" name="Segnaposto contenuto 2"/>
          <p:cNvSpPr>
            <a:spLocks noGrp="1"/>
          </p:cNvSpPr>
          <p:nvPr>
            <p:ph idx="1"/>
          </p:nvPr>
        </p:nvSpPr>
        <p:spPr/>
        <p:txBody>
          <a:bodyPr/>
          <a:lstStyle/>
          <a:p>
            <a:pPr marL="0" lvl="0" indent="0" algn="just" defTabSz="914400" eaLnBrk="0" hangingPunct="0">
              <a:lnSpc>
                <a:spcPct val="102000"/>
              </a:lnSpc>
              <a:spcAft>
                <a:spcPct val="37000"/>
              </a:spcAft>
              <a:tabLst>
                <a:tab pos="5715000" algn="l"/>
              </a:tabLst>
            </a:pPr>
            <a:r>
              <a:rPr lang="it-IT" sz="2000" dirty="0" smtClean="0">
                <a:latin typeface="Arial" pitchFamily="34" charset="0"/>
                <a:cs typeface="Arial" pitchFamily="34" charset="0"/>
              </a:rPr>
              <a:t>Il regime in questione consente di introdurre nel territorio doganale della Comunità, in esenzione dai dazi e dalle misure di carattere commerciale, merci estere da sottoporre ad operazioni che ne modifichino la specie e lo stato.</a:t>
            </a:r>
          </a:p>
          <a:p>
            <a:pPr marL="0" indent="0" algn="just" defTabSz="914400" eaLnBrk="0" hangingPunct="0">
              <a:lnSpc>
                <a:spcPct val="102000"/>
              </a:lnSpc>
              <a:spcAft>
                <a:spcPct val="37000"/>
              </a:spcAft>
              <a:tabLst>
                <a:tab pos="5715000" algn="l"/>
              </a:tabLst>
            </a:pPr>
            <a:endParaRPr lang="it-IT" sz="2000" dirty="0" smtClean="0">
              <a:latin typeface="Arial" pitchFamily="34" charset="0"/>
              <a:cs typeface="Arial" pitchFamily="34" charset="0"/>
            </a:endParaRPr>
          </a:p>
          <a:p>
            <a:pPr marL="0" indent="0" algn="just" defTabSz="914400" eaLnBrk="0" hangingPunct="0">
              <a:lnSpc>
                <a:spcPct val="102000"/>
              </a:lnSpc>
              <a:spcAft>
                <a:spcPct val="37000"/>
              </a:spcAft>
              <a:tabLst>
                <a:tab pos="5715000" algn="l"/>
              </a:tabLst>
            </a:pPr>
            <a:r>
              <a:rPr lang="it-IT" sz="2000" dirty="0" smtClean="0">
                <a:latin typeface="Arial" pitchFamily="34" charset="0"/>
                <a:cs typeface="Arial" pitchFamily="34" charset="0"/>
              </a:rPr>
              <a:t>I “prodotti trasformati “ non devono essere riesportati ma possono essere immessi in libera pratica nel territorio doganale della Comunità.</a:t>
            </a:r>
          </a:p>
          <a:p>
            <a:pPr marL="0" indent="0" algn="just" defTabSz="914400" eaLnBrk="0" hangingPunct="0">
              <a:lnSpc>
                <a:spcPct val="102000"/>
              </a:lnSpc>
              <a:spcAft>
                <a:spcPct val="37000"/>
              </a:spcAft>
              <a:tabLst>
                <a:tab pos="5715000" algn="l"/>
              </a:tabLst>
            </a:pPr>
            <a:endParaRPr lang="it-IT" sz="2000" dirty="0" smtClean="0">
              <a:latin typeface="Arial" pitchFamily="34" charset="0"/>
              <a:cs typeface="Arial" pitchFamily="34" charset="0"/>
            </a:endParaRPr>
          </a:p>
          <a:p>
            <a:pPr marL="0" indent="0" algn="just" defTabSz="914400" eaLnBrk="0" hangingPunct="0">
              <a:lnSpc>
                <a:spcPct val="102000"/>
              </a:lnSpc>
              <a:spcAft>
                <a:spcPct val="37000"/>
              </a:spcAft>
              <a:tabLst>
                <a:tab pos="5715000" algn="l"/>
              </a:tabLst>
            </a:pPr>
            <a:r>
              <a:rPr lang="it-IT" sz="2000" dirty="0" smtClean="0">
                <a:latin typeface="Arial" pitchFamily="34" charset="0"/>
                <a:cs typeface="Arial" pitchFamily="34" charset="0"/>
              </a:rPr>
              <a:t>E’ applicabile alle merci la cui trasformazione consente di ottenere prodotti soggetti a dazi all’importazione il cui importo è inferiore a quello da applicare alle merci.</a:t>
            </a:r>
          </a:p>
          <a:p>
            <a:pPr marL="0" lvl="0" indent="0" algn="just" defTabSz="914400" eaLnBrk="0" hangingPunct="0">
              <a:lnSpc>
                <a:spcPct val="102000"/>
              </a:lnSpc>
              <a:spcAft>
                <a:spcPct val="37000"/>
              </a:spcAft>
              <a:tabLst>
                <a:tab pos="5715000" algn="l"/>
              </a:tabLst>
            </a:pPr>
            <a:endParaRPr lang="it-IT" sz="2000" dirty="0" smtClean="0">
              <a:latin typeface="Arial" pitchFamily="34" charset="0"/>
              <a:cs typeface="Arial" pitchFamily="34" charset="0"/>
            </a:endParaRPr>
          </a:p>
          <a:p>
            <a:pPr marL="0" lvl="0" indent="0" algn="just" defTabSz="914400" eaLnBrk="0" hangingPunct="0">
              <a:lnSpc>
                <a:spcPct val="102000"/>
              </a:lnSpc>
              <a:spcAft>
                <a:spcPct val="37000"/>
              </a:spcAft>
              <a:tabLst>
                <a:tab pos="5715000" algn="l"/>
              </a:tabLst>
            </a:pPr>
            <a:endParaRPr lang="it-IT" sz="2000" dirty="0" smtClean="0">
              <a:latin typeface="Arial" pitchFamily="34" charset="0"/>
              <a:cs typeface="Arial" pitchFamily="34" charset="0"/>
            </a:endParaRPr>
          </a:p>
        </p:txBody>
      </p:sp>
      <p:sp>
        <p:nvSpPr>
          <p:cNvPr id="4" name="Segnaposto numero diapositiva 3"/>
          <p:cNvSpPr>
            <a:spLocks noGrp="1"/>
          </p:cNvSpPr>
          <p:nvPr>
            <p:ph type="sldNum" sz="quarter" idx="10"/>
          </p:nvPr>
        </p:nvSpPr>
        <p:spPr/>
        <p:txBody>
          <a:bodyPr/>
          <a:lstStyle/>
          <a:p>
            <a:fld id="{64599648-4C85-4DD8-AA53-4F5D3F9B2D3B}" type="slidenum">
              <a:rPr lang="en-US" smtClean="0"/>
              <a:pPr/>
              <a:t>29</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smtClean="0"/>
          </a:p>
        </p:txBody>
      </p:sp>
      <p:cxnSp>
        <p:nvCxnSpPr>
          <p:cNvPr id="11" name="Elbow Connector 10"/>
          <p:cNvCxnSpPr/>
          <p:nvPr/>
        </p:nvCxnSpPr>
        <p:spPr>
          <a:xfrm>
            <a:off x="542260" y="1605516"/>
            <a:ext cx="8070112" cy="5263117"/>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 xmlns:p14="http://schemas.microsoft.com/office/powerpoint/2010/main" val="20556318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GB" dirty="0" smtClean="0"/>
              <a:t>Nuove linee guida del NCDM</a:t>
            </a:r>
            <a:endParaRPr lang="it-IT" dirty="0"/>
          </a:p>
        </p:txBody>
      </p:sp>
    </p:spTree>
    <p:extLst>
      <p:ext uri="{BB962C8B-B14F-4D97-AF65-F5344CB8AC3E}">
        <p14:creationId xmlns="" xmlns:p14="http://schemas.microsoft.com/office/powerpoint/2010/main" val="39322072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NCDC - Perfezionamento Attivo</a:t>
            </a:r>
            <a:endParaRPr lang="it-IT" dirty="0"/>
          </a:p>
        </p:txBody>
      </p:sp>
      <p:sp>
        <p:nvSpPr>
          <p:cNvPr id="3" name="Segnaposto contenuto 2"/>
          <p:cNvSpPr>
            <a:spLocks noGrp="1"/>
          </p:cNvSpPr>
          <p:nvPr>
            <p:ph idx="1"/>
          </p:nvPr>
        </p:nvSpPr>
        <p:spPr/>
        <p:txBody>
          <a:bodyPr/>
          <a:lstStyle/>
          <a:p>
            <a:pPr marL="0" lvl="0" indent="0" algn="just" defTabSz="914400" eaLnBrk="0" hangingPunct="0">
              <a:lnSpc>
                <a:spcPct val="102000"/>
              </a:lnSpc>
              <a:spcAft>
                <a:spcPct val="37000"/>
              </a:spcAft>
              <a:tabLst>
                <a:tab pos="5715000" algn="l"/>
              </a:tabLst>
            </a:pPr>
            <a:r>
              <a:rPr lang="it-IT" sz="2000" dirty="0" smtClean="0">
                <a:latin typeface="Arial" pitchFamily="34" charset="0"/>
                <a:cs typeface="Arial" pitchFamily="34" charset="0"/>
              </a:rPr>
              <a:t>Nell’ambito </a:t>
            </a:r>
            <a:r>
              <a:rPr lang="it-IT" sz="2000" dirty="0">
                <a:latin typeface="Arial" pitchFamily="34" charset="0"/>
                <a:cs typeface="Arial" pitchFamily="34" charset="0"/>
              </a:rPr>
              <a:t>del regime di perfezionamento attivo, le merci possono essere importate in esenzione di dazio, per essere lavorate*  nella Comunità, a condizione </a:t>
            </a:r>
            <a:r>
              <a:rPr lang="it-IT" sz="2000" dirty="0" smtClean="0">
                <a:latin typeface="Arial" pitchFamily="34" charset="0"/>
                <a:cs typeface="Arial" pitchFamily="34" charset="0"/>
              </a:rPr>
              <a:t>che - tra le altre condizioni - </a:t>
            </a:r>
            <a:r>
              <a:rPr lang="it-IT" sz="2000" dirty="0" smtClean="0">
                <a:latin typeface="Arial" pitchFamily="34" charset="0"/>
                <a:ea typeface="+mn-ea"/>
                <a:cs typeface="Arial" pitchFamily="34" charset="0"/>
              </a:rPr>
              <a:t>i </a:t>
            </a:r>
            <a:r>
              <a:rPr lang="it-IT" sz="2000" dirty="0">
                <a:latin typeface="Arial" pitchFamily="34" charset="0"/>
                <a:ea typeface="+mn-ea"/>
                <a:cs typeface="Arial" pitchFamily="34" charset="0"/>
              </a:rPr>
              <a:t>prodotti ottenuti (che nel seguito verranno indicati come compensatori) siano esportati in un paese </a:t>
            </a:r>
            <a:r>
              <a:rPr lang="it-IT" sz="2000" dirty="0" smtClean="0">
                <a:latin typeface="Arial" pitchFamily="34" charset="0"/>
                <a:ea typeface="+mn-ea"/>
                <a:cs typeface="Arial" pitchFamily="34" charset="0"/>
              </a:rPr>
              <a:t>terzo</a:t>
            </a:r>
          </a:p>
          <a:p>
            <a:pPr marL="355600" lvl="0" indent="-355600" algn="just" defTabSz="914400" eaLnBrk="0" hangingPunct="0">
              <a:lnSpc>
                <a:spcPct val="102000"/>
              </a:lnSpc>
              <a:spcAft>
                <a:spcPct val="37000"/>
              </a:spcAft>
              <a:tabLst>
                <a:tab pos="5715000" algn="l"/>
              </a:tabLst>
            </a:pPr>
            <a:endParaRPr lang="it-IT" sz="1000" dirty="0" smtClean="0">
              <a:latin typeface="Arial" pitchFamily="34" charset="0"/>
              <a:cs typeface="Arial" pitchFamily="34" charset="0"/>
            </a:endParaRPr>
          </a:p>
          <a:p>
            <a:pPr marL="355600" lvl="0" indent="-355600" algn="just" defTabSz="914400" eaLnBrk="0" hangingPunct="0">
              <a:lnSpc>
                <a:spcPct val="102000"/>
              </a:lnSpc>
              <a:spcAft>
                <a:spcPct val="37000"/>
              </a:spcAft>
              <a:tabLst>
                <a:tab pos="5715000" algn="l"/>
              </a:tabLst>
            </a:pPr>
            <a:r>
              <a:rPr lang="it-IT" sz="1600" dirty="0" smtClean="0">
                <a:latin typeface="Arial" pitchFamily="34" charset="0"/>
                <a:cs typeface="Arial" pitchFamily="34" charset="0"/>
              </a:rPr>
              <a:t> *   La lavorazione di merci comprende il loro montaggio, assemblaggio e adattamento ad altre merci, la trasformazione di merci, la ripartizione di merci, compreso il loro riattamento e la loro messa a punto.</a:t>
            </a:r>
          </a:p>
          <a:p>
            <a:pPr marL="355600" lvl="0" indent="-355600" algn="just" defTabSz="914400" eaLnBrk="0" hangingPunct="0">
              <a:lnSpc>
                <a:spcPct val="102000"/>
              </a:lnSpc>
              <a:spcAft>
                <a:spcPct val="37000"/>
              </a:spcAft>
              <a:tabLst>
                <a:tab pos="5715000" algn="l"/>
              </a:tabLst>
            </a:pPr>
            <a:endParaRPr lang="it-IT" sz="1000" dirty="0" smtClean="0">
              <a:latin typeface="Arial" pitchFamily="34" charset="0"/>
              <a:cs typeface="Arial" pitchFamily="34" charset="0"/>
            </a:endParaRPr>
          </a:p>
          <a:p>
            <a:pPr marL="355600" lvl="0" indent="-355600" algn="just" defTabSz="914400" eaLnBrk="0" hangingPunct="0">
              <a:lnSpc>
                <a:spcPct val="102000"/>
              </a:lnSpc>
              <a:spcAft>
                <a:spcPct val="37000"/>
              </a:spcAft>
              <a:tabLst>
                <a:tab pos="5715000" algn="l"/>
              </a:tabLst>
            </a:pPr>
            <a:r>
              <a:rPr lang="it-IT" sz="2000" dirty="0" smtClean="0">
                <a:latin typeface="Arial" pitchFamily="34" charset="0"/>
                <a:cs typeface="Arial" pitchFamily="34" charset="0"/>
              </a:rPr>
              <a:t>Il regime in questione viene ad oggi applicato attraverso due diversi sistemi:</a:t>
            </a:r>
          </a:p>
          <a:p>
            <a:pPr marL="901700" lvl="1" indent="-366713" defTabSz="914400" eaLnBrk="0" hangingPunct="0">
              <a:lnSpc>
                <a:spcPct val="94000"/>
              </a:lnSpc>
              <a:spcAft>
                <a:spcPct val="36000"/>
              </a:spcAft>
              <a:buFontTx/>
              <a:buChar char="–"/>
              <a:tabLst>
                <a:tab pos="5715000" algn="l"/>
              </a:tabLst>
            </a:pPr>
            <a:r>
              <a:rPr lang="it-IT" sz="2000" dirty="0" smtClean="0">
                <a:latin typeface="Arial" pitchFamily="34" charset="0"/>
                <a:cs typeface="Arial" pitchFamily="34" charset="0"/>
              </a:rPr>
              <a:t>Il sistema della sospensione. A breve tale sistema verrà fuso insieme a quello della trasformazione sotto controllo doganale</a:t>
            </a:r>
          </a:p>
          <a:p>
            <a:pPr marL="901700" lvl="1" indent="-366713" defTabSz="914400" eaLnBrk="0" hangingPunct="0">
              <a:lnSpc>
                <a:spcPct val="94000"/>
              </a:lnSpc>
              <a:spcAft>
                <a:spcPct val="36000"/>
              </a:spcAft>
              <a:buFontTx/>
              <a:buChar char="–"/>
              <a:tabLst>
                <a:tab pos="5715000" algn="l"/>
              </a:tabLst>
            </a:pPr>
            <a:r>
              <a:rPr lang="it-IT" sz="2000" dirty="0" smtClean="0">
                <a:latin typeface="Arial" pitchFamily="34" charset="0"/>
                <a:cs typeface="Arial" pitchFamily="34" charset="0"/>
              </a:rPr>
              <a:t>Il sistema del rimborso. A breve tale sistema verrà abolito.</a:t>
            </a:r>
          </a:p>
          <a:p>
            <a:pPr marL="0" lvl="0" indent="0" algn="just" defTabSz="914400" eaLnBrk="0" hangingPunct="0">
              <a:lnSpc>
                <a:spcPct val="102000"/>
              </a:lnSpc>
              <a:spcAft>
                <a:spcPct val="37000"/>
              </a:spcAft>
              <a:tabLst>
                <a:tab pos="5715000" algn="l"/>
              </a:tabLst>
            </a:pPr>
            <a:endParaRPr lang="it-IT" sz="1000" dirty="0" smtClean="0">
              <a:latin typeface="Arial" pitchFamily="34" charset="0"/>
              <a:ea typeface="+mn-ea"/>
              <a:cs typeface="Arial" pitchFamily="34" charset="0"/>
            </a:endParaRPr>
          </a:p>
          <a:p>
            <a:pPr marL="0" lvl="0" indent="0" algn="just" defTabSz="914400" eaLnBrk="0" hangingPunct="0">
              <a:lnSpc>
                <a:spcPct val="102000"/>
              </a:lnSpc>
              <a:spcAft>
                <a:spcPct val="37000"/>
              </a:spcAft>
              <a:tabLst>
                <a:tab pos="5715000" algn="l"/>
              </a:tabLst>
            </a:pPr>
            <a:r>
              <a:rPr lang="it-IT" sz="2000" dirty="0" smtClean="0">
                <a:latin typeface="Arial" pitchFamily="34" charset="0"/>
                <a:cs typeface="Arial" pitchFamily="34" charset="0"/>
              </a:rPr>
              <a:t>Autorizzazioni rilasciate anche </a:t>
            </a:r>
            <a:r>
              <a:rPr lang="it-IT" sz="2000" i="1" dirty="0" smtClean="0">
                <a:latin typeface="Arial" pitchFamily="34" charset="0"/>
                <a:cs typeface="Arial" pitchFamily="34" charset="0"/>
              </a:rPr>
              <a:t>cross border</a:t>
            </a:r>
            <a:r>
              <a:rPr lang="it-IT" sz="2000" dirty="0" smtClean="0">
                <a:latin typeface="Arial" pitchFamily="34" charset="0"/>
                <a:cs typeface="Arial" pitchFamily="34" charset="0"/>
              </a:rPr>
              <a:t> (nel caso in cui sia interessato più di uno Stato Membro) a condizione che il richiedente soddisfi i criteri AEO (art. 136).</a:t>
            </a:r>
          </a:p>
          <a:p>
            <a:pPr marL="0" lvl="0" indent="0" algn="just" defTabSz="914400" eaLnBrk="0" hangingPunct="0">
              <a:lnSpc>
                <a:spcPct val="102000"/>
              </a:lnSpc>
              <a:spcAft>
                <a:spcPct val="37000"/>
              </a:spcAft>
              <a:tabLst>
                <a:tab pos="5715000" algn="l"/>
              </a:tabLst>
            </a:pPr>
            <a:endParaRPr lang="it-IT" sz="2000" dirty="0">
              <a:latin typeface="Arial" pitchFamily="34" charset="0"/>
              <a:ea typeface="+mn-ea"/>
              <a:cs typeface="Arial" pitchFamily="34" charset="0"/>
            </a:endParaRPr>
          </a:p>
        </p:txBody>
      </p:sp>
      <p:sp>
        <p:nvSpPr>
          <p:cNvPr id="4" name="Segnaposto numero diapositiva 3"/>
          <p:cNvSpPr>
            <a:spLocks noGrp="1"/>
          </p:cNvSpPr>
          <p:nvPr>
            <p:ph type="sldNum" sz="quarter" idx="10"/>
          </p:nvPr>
        </p:nvSpPr>
        <p:spPr/>
        <p:txBody>
          <a:bodyPr/>
          <a:lstStyle/>
          <a:p>
            <a:fld id="{64599648-4C85-4DD8-AA53-4F5D3F9B2D3B}" type="slidenum">
              <a:rPr lang="en-US" smtClean="0"/>
              <a:pPr/>
              <a:t>30</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smtClean="0"/>
          </a:p>
        </p:txBody>
      </p:sp>
    </p:spTree>
    <p:extLst>
      <p:ext uri="{BB962C8B-B14F-4D97-AF65-F5344CB8AC3E}">
        <p14:creationId xmlns="" xmlns:p14="http://schemas.microsoft.com/office/powerpoint/2010/main" val="20556318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NCDC - Uso finale</a:t>
            </a:r>
            <a:endParaRPr lang="it-IT" dirty="0"/>
          </a:p>
        </p:txBody>
      </p:sp>
      <p:sp>
        <p:nvSpPr>
          <p:cNvPr id="3" name="Segnaposto contenuto 2"/>
          <p:cNvSpPr>
            <a:spLocks noGrp="1"/>
          </p:cNvSpPr>
          <p:nvPr>
            <p:ph idx="1"/>
          </p:nvPr>
        </p:nvSpPr>
        <p:spPr/>
        <p:txBody>
          <a:bodyPr/>
          <a:lstStyle/>
          <a:p>
            <a:pPr algn="ctr"/>
            <a:endParaRPr lang="it-IT" dirty="0" smtClean="0"/>
          </a:p>
          <a:p>
            <a:pPr algn="ctr"/>
            <a:endParaRPr lang="it-IT" dirty="0"/>
          </a:p>
          <a:p>
            <a:pPr algn="ctr"/>
            <a:endParaRPr lang="it-IT" dirty="0" smtClean="0"/>
          </a:p>
          <a:p>
            <a:pPr algn="ctr"/>
            <a:r>
              <a:rPr lang="it-IT" sz="2000" dirty="0" smtClean="0"/>
              <a:t>Destinazione particolare diviene un regime doganale speciale: viene definito il regime di uso finale, in dipendenza del quale le merci possono essere immesse in libera pratica in esenzione da dazio o a dazio ridotto a motivo del loro uso specifico</a:t>
            </a:r>
          </a:p>
          <a:p>
            <a:pPr algn="ctr"/>
            <a:endParaRPr lang="it-IT" dirty="0" smtClean="0"/>
          </a:p>
          <a:p>
            <a:pPr algn="ctr"/>
            <a:endParaRPr lang="it-IT" dirty="0" smtClean="0"/>
          </a:p>
          <a:p>
            <a:pPr algn="ctr"/>
            <a:endParaRPr lang="it-IT" dirty="0" smtClean="0"/>
          </a:p>
          <a:p>
            <a:pPr algn="ctr"/>
            <a:endParaRPr lang="it-IT" sz="2000" dirty="0" smtClean="0"/>
          </a:p>
          <a:p>
            <a:pPr algn="ctr"/>
            <a:r>
              <a:rPr lang="it-IT" sz="2000" dirty="0" smtClean="0"/>
              <a:t>queste merci restano soggette a vigilanza doganale</a:t>
            </a:r>
          </a:p>
          <a:p>
            <a:pPr algn="ctr"/>
            <a:r>
              <a:rPr lang="it-IT" sz="2000" dirty="0" smtClean="0"/>
              <a:t>…(</a:t>
            </a:r>
            <a:r>
              <a:rPr lang="it-IT" sz="2000" i="1" dirty="0" smtClean="0"/>
              <a:t>segue</a:t>
            </a:r>
            <a:r>
              <a:rPr lang="it-IT" sz="2000" dirty="0" smtClean="0"/>
              <a:t>)</a:t>
            </a:r>
          </a:p>
          <a:p>
            <a:endParaRPr lang="it-IT" dirty="0"/>
          </a:p>
          <a:p>
            <a:endParaRPr lang="it-IT" dirty="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31</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smtClean="0"/>
          </a:p>
        </p:txBody>
      </p:sp>
      <p:cxnSp>
        <p:nvCxnSpPr>
          <p:cNvPr id="7" name="Straight Arrow Connector 6"/>
          <p:cNvCxnSpPr/>
          <p:nvPr/>
        </p:nvCxnSpPr>
        <p:spPr>
          <a:xfrm rot="5400000">
            <a:off x="4572006" y="4529474"/>
            <a:ext cx="893133" cy="2126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34405564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Uso Finale – Caso pratico </a:t>
            </a:r>
            <a:endParaRPr lang="it-IT" dirty="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32</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smtClean="0"/>
          </a:p>
        </p:txBody>
      </p:sp>
      <p:pic>
        <p:nvPicPr>
          <p:cNvPr id="2050" name="Picture 2"/>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127591" y="1499190"/>
            <a:ext cx="9771322" cy="46303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830468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NCDC – Zone franche</a:t>
            </a:r>
            <a:endParaRPr lang="it-IT" dirty="0"/>
          </a:p>
        </p:txBody>
      </p:sp>
      <p:sp>
        <p:nvSpPr>
          <p:cNvPr id="3" name="Segnaposto contenuto 2"/>
          <p:cNvSpPr>
            <a:spLocks noGrp="1"/>
          </p:cNvSpPr>
          <p:nvPr>
            <p:ph idx="1"/>
          </p:nvPr>
        </p:nvSpPr>
        <p:spPr/>
        <p:txBody>
          <a:bodyPr/>
          <a:lstStyle/>
          <a:p>
            <a:pPr algn="ctr"/>
            <a:endParaRPr lang="it-IT" dirty="0" smtClean="0"/>
          </a:p>
          <a:p>
            <a:pPr algn="ctr"/>
            <a:endParaRPr lang="it-IT" dirty="0"/>
          </a:p>
          <a:p>
            <a:pPr algn="ctr"/>
            <a:endParaRPr lang="it-IT" dirty="0" smtClean="0"/>
          </a:p>
          <a:p>
            <a:pPr algn="ctr"/>
            <a:r>
              <a:rPr lang="it-IT" sz="2000" dirty="0" smtClean="0"/>
              <a:t>Le zone franche assumono la veste di regime doganale speciale</a:t>
            </a:r>
          </a:p>
          <a:p>
            <a:pPr algn="ctr"/>
            <a:endParaRPr lang="it-IT" dirty="0" smtClean="0"/>
          </a:p>
          <a:p>
            <a:pPr algn="ctr"/>
            <a:endParaRPr lang="it-IT" dirty="0" smtClean="0"/>
          </a:p>
          <a:p>
            <a:pPr algn="ctr"/>
            <a:endParaRPr lang="it-IT" dirty="0" smtClean="0"/>
          </a:p>
          <a:p>
            <a:pPr algn="ctr"/>
            <a:endParaRPr lang="it-IT" dirty="0" smtClean="0"/>
          </a:p>
          <a:p>
            <a:pPr algn="ctr"/>
            <a:r>
              <a:rPr lang="it-IT" sz="2000" dirty="0" smtClean="0"/>
              <a:t>Ne consegue che le persone, le merci e i mezzi di trasporto che vi entrino o ne escono possono essere sottoposti a controlli doganali</a:t>
            </a:r>
            <a:endParaRPr lang="it-IT" sz="2000" dirty="0"/>
          </a:p>
          <a:p>
            <a:endParaRPr lang="it-IT" dirty="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33</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smtClean="0"/>
          </a:p>
        </p:txBody>
      </p:sp>
      <p:cxnSp>
        <p:nvCxnSpPr>
          <p:cNvPr id="7" name="Straight Arrow Connector 6"/>
          <p:cNvCxnSpPr/>
          <p:nvPr/>
        </p:nvCxnSpPr>
        <p:spPr>
          <a:xfrm rot="5400000">
            <a:off x="4465681" y="3583177"/>
            <a:ext cx="893133" cy="2126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34405564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Arial" pitchFamily="34" charset="0"/>
                <a:cs typeface="Arial" pitchFamily="34" charset="0"/>
              </a:rPr>
              <a:t>NCDM - </a:t>
            </a:r>
            <a:r>
              <a:rPr lang="en-US" altLang="zh-CN" sz="2800" dirty="0" smtClean="0">
                <a:latin typeface="Arial" pitchFamily="34" charset="0"/>
                <a:cs typeface="Arial" pitchFamily="34" charset="0"/>
              </a:rPr>
              <a:t>Nuovo approccio delle dogane</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34</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6" name="Content Placeholder 3"/>
          <p:cNvSpPr>
            <a:spLocks noGrp="1"/>
          </p:cNvSpPr>
          <p:nvPr>
            <p:ph idx="1"/>
          </p:nvPr>
        </p:nvSpPr>
        <p:spPr/>
        <p:txBody>
          <a:bodyPr/>
          <a:lstStyle/>
          <a:p>
            <a:pPr marL="0" lvl="1" indent="0" algn="just" eaLnBrk="1" hangingPunct="1">
              <a:spcBef>
                <a:spcPts val="0"/>
              </a:spcBef>
              <a:spcAft>
                <a:spcPts val="840"/>
              </a:spcAft>
              <a:buNone/>
            </a:pPr>
            <a:r>
              <a:rPr lang="it-IT" sz="1800" b="1" dirty="0" smtClean="0">
                <a:latin typeface="+mj-lt"/>
                <a:cs typeface="Arial" pitchFamily="34" charset="0"/>
              </a:rPr>
              <a:t>IL </a:t>
            </a:r>
            <a:r>
              <a:rPr lang="it-IT" sz="1800" b="1" dirty="0">
                <a:latin typeface="+mj-lt"/>
                <a:cs typeface="Arial" pitchFamily="34" charset="0"/>
              </a:rPr>
              <a:t>NUOVO RUOLO DELLE AUTORITA’ </a:t>
            </a:r>
            <a:r>
              <a:rPr lang="it-IT" sz="1800" b="1" dirty="0" smtClean="0">
                <a:latin typeface="+mj-lt"/>
                <a:cs typeface="Arial" pitchFamily="34" charset="0"/>
              </a:rPr>
              <a:t>DOGANALI E’ </a:t>
            </a:r>
            <a:r>
              <a:rPr lang="it-IT" sz="1800" b="1" dirty="0">
                <a:latin typeface="+mj-lt"/>
                <a:cs typeface="Arial" pitchFamily="34" charset="0"/>
              </a:rPr>
              <a:t>A TUTELA</a:t>
            </a:r>
            <a:r>
              <a:rPr lang="it-IT" sz="1800" b="1" dirty="0" smtClean="0">
                <a:latin typeface="+mj-lt"/>
                <a:cs typeface="Arial" pitchFamily="34" charset="0"/>
              </a:rPr>
              <a:t>:</a:t>
            </a:r>
          </a:p>
          <a:p>
            <a:pPr marL="0" lvl="1" indent="0" algn="just" eaLnBrk="1" hangingPunct="1">
              <a:spcBef>
                <a:spcPts val="0"/>
              </a:spcBef>
              <a:spcAft>
                <a:spcPts val="840"/>
              </a:spcAft>
              <a:buNone/>
            </a:pPr>
            <a:endParaRPr lang="it-IT" sz="1800" dirty="0">
              <a:latin typeface="+mj-lt"/>
              <a:cs typeface="Arial" pitchFamily="34" charset="0"/>
            </a:endParaRPr>
          </a:p>
          <a:p>
            <a:pPr marL="446088" lvl="1" indent="-265113" algn="just" defTabSz="377825" eaLnBrk="1" hangingPunct="1">
              <a:spcBef>
                <a:spcPts val="0"/>
              </a:spcBef>
              <a:spcAft>
                <a:spcPts val="1260"/>
              </a:spcAft>
              <a:buFont typeface="Arial" pitchFamily="34" charset="0"/>
              <a:buChar char="•"/>
              <a:tabLst>
                <a:tab pos="316707" algn="l"/>
              </a:tabLst>
            </a:pPr>
            <a:r>
              <a:rPr lang="it-IT" sz="2000" dirty="0" smtClean="0">
                <a:latin typeface="+mj-lt"/>
                <a:cs typeface="Arial" pitchFamily="34" charset="0"/>
              </a:rPr>
              <a:t>degli </a:t>
            </a:r>
            <a:r>
              <a:rPr lang="it-IT" sz="2000" dirty="0">
                <a:latin typeface="+mj-lt"/>
                <a:cs typeface="Arial" pitchFamily="34" charset="0"/>
              </a:rPr>
              <a:t>interessi finanziari della UE, tramite mirati controlli attraverso il sistema informatico  dell’ANALISI DEI RISCHI oggettivi e soggettivi, presunti allo sdoganamento delle </a:t>
            </a:r>
            <a:r>
              <a:rPr lang="it-IT" sz="2000" dirty="0" smtClean="0">
                <a:latin typeface="+mj-lt"/>
                <a:cs typeface="Arial" pitchFamily="34" charset="0"/>
              </a:rPr>
              <a:t>merci</a:t>
            </a:r>
            <a:endParaRPr lang="it-IT" sz="2000" dirty="0">
              <a:latin typeface="+mj-lt"/>
              <a:cs typeface="Arial" pitchFamily="34" charset="0"/>
            </a:endParaRPr>
          </a:p>
          <a:p>
            <a:pPr marL="446088" lvl="1" indent="-265113" algn="just" defTabSz="377825" eaLnBrk="1" hangingPunct="1">
              <a:spcBef>
                <a:spcPts val="0"/>
              </a:spcBef>
              <a:spcAft>
                <a:spcPts val="1260"/>
              </a:spcAft>
              <a:buFont typeface="Arial" pitchFamily="34" charset="0"/>
              <a:buChar char="•"/>
              <a:tabLst>
                <a:tab pos="316707" algn="l"/>
              </a:tabLst>
            </a:pPr>
            <a:r>
              <a:rPr lang="it-IT" sz="2000" dirty="0" smtClean="0">
                <a:latin typeface="+mj-lt"/>
                <a:cs typeface="Arial" pitchFamily="34" charset="0"/>
              </a:rPr>
              <a:t>dell’interesse </a:t>
            </a:r>
            <a:r>
              <a:rPr lang="it-IT" sz="2000" dirty="0">
                <a:latin typeface="+mj-lt"/>
                <a:cs typeface="Arial" pitchFamily="34" charset="0"/>
              </a:rPr>
              <a:t>della UE a contrastare il commercio sleale ed </a:t>
            </a:r>
            <a:r>
              <a:rPr lang="it-IT" sz="2000" dirty="0" smtClean="0">
                <a:latin typeface="+mj-lt"/>
                <a:cs typeface="Arial" pitchFamily="34" charset="0"/>
              </a:rPr>
              <a:t>illegale</a:t>
            </a:r>
            <a:endParaRPr lang="it-IT" sz="2000" dirty="0">
              <a:latin typeface="+mj-lt"/>
              <a:cs typeface="Arial" pitchFamily="34" charset="0"/>
            </a:endParaRPr>
          </a:p>
          <a:p>
            <a:pPr marL="446088" lvl="1" indent="-265113" algn="just" defTabSz="377825" eaLnBrk="1" hangingPunct="1">
              <a:spcBef>
                <a:spcPts val="0"/>
              </a:spcBef>
              <a:spcAft>
                <a:spcPts val="2100"/>
              </a:spcAft>
              <a:buFont typeface="Arial" pitchFamily="34" charset="0"/>
              <a:buChar char="•"/>
              <a:tabLst>
                <a:tab pos="316707" algn="l"/>
              </a:tabLst>
            </a:pPr>
            <a:r>
              <a:rPr lang="it-IT" sz="2000" dirty="0" smtClean="0">
                <a:latin typeface="+mj-lt"/>
                <a:cs typeface="Arial" pitchFamily="34" charset="0"/>
              </a:rPr>
              <a:t>dell’interesse </a:t>
            </a:r>
            <a:r>
              <a:rPr lang="it-IT" sz="2000" dirty="0">
                <a:latin typeface="+mj-lt"/>
                <a:cs typeface="Arial" pitchFamily="34" charset="0"/>
              </a:rPr>
              <a:t>della sicurezza della UE, dei suoi cittadini e </a:t>
            </a:r>
            <a:r>
              <a:rPr lang="it-IT" sz="2000" dirty="0" smtClean="0">
                <a:latin typeface="+mj-lt"/>
                <a:cs typeface="Arial" pitchFamily="34" charset="0"/>
              </a:rPr>
              <a:t>dell’ambiente</a:t>
            </a:r>
          </a:p>
          <a:p>
            <a:pPr marL="446088" lvl="1" indent="-265113" algn="just" defTabSz="377825" eaLnBrk="1" hangingPunct="1">
              <a:spcBef>
                <a:spcPts val="0"/>
              </a:spcBef>
              <a:spcAft>
                <a:spcPts val="2100"/>
              </a:spcAft>
              <a:buFont typeface="Arial" pitchFamily="34" charset="0"/>
              <a:buChar char="•"/>
              <a:tabLst>
                <a:tab pos="316707" algn="l"/>
              </a:tabLst>
            </a:pPr>
            <a:r>
              <a:rPr lang="it-IT" sz="2000" dirty="0" smtClean="0">
                <a:cs typeface="Arial" pitchFamily="34" charset="0"/>
              </a:rPr>
              <a:t>dello sviluppo di processi di telematizzazione</a:t>
            </a:r>
          </a:p>
          <a:p>
            <a:pPr marL="446088" lvl="1" indent="-265113" algn="just" defTabSz="377825" eaLnBrk="1" hangingPunct="1">
              <a:spcBef>
                <a:spcPts val="0"/>
              </a:spcBef>
              <a:spcAft>
                <a:spcPts val="2100"/>
              </a:spcAft>
              <a:buFont typeface="Arial" pitchFamily="34" charset="0"/>
              <a:buChar char="•"/>
              <a:tabLst>
                <a:tab pos="316707" algn="l"/>
              </a:tabLst>
            </a:pPr>
            <a:r>
              <a:rPr lang="it-IT" sz="2000" dirty="0" smtClean="0">
                <a:cs typeface="Arial" pitchFamily="34" charset="0"/>
              </a:rPr>
              <a:t>della promozione di </a:t>
            </a:r>
            <a:r>
              <a:rPr lang="it-IT" sz="2000" i="1" dirty="0" smtClean="0">
                <a:cs typeface="Arial" pitchFamily="34" charset="0"/>
              </a:rPr>
              <a:t>partnership</a:t>
            </a:r>
            <a:r>
              <a:rPr lang="it-IT" sz="2000" dirty="0" smtClean="0">
                <a:cs typeface="Arial" pitchFamily="34" charset="0"/>
              </a:rPr>
              <a:t> di affidabilità con gli operatori virtuosi AEO in mutuo riconoscimento con i paesi esteri</a:t>
            </a:r>
          </a:p>
          <a:p>
            <a:pPr marL="180975" lvl="1" indent="0" algn="just" defTabSz="377825" eaLnBrk="1" hangingPunct="1">
              <a:spcBef>
                <a:spcPts val="0"/>
              </a:spcBef>
              <a:spcAft>
                <a:spcPts val="2100"/>
              </a:spcAft>
              <a:buNone/>
              <a:tabLst>
                <a:tab pos="316707" algn="l"/>
              </a:tabLst>
            </a:pPr>
            <a:endParaRPr lang="it-IT" sz="2000" dirty="0" smtClean="0">
              <a:latin typeface="+mj-lt"/>
              <a:cs typeface="Arial" pitchFamily="34" charset="0"/>
            </a:endParaRPr>
          </a:p>
          <a:p>
            <a:pPr marL="0" lvl="1" indent="0" algn="just" defTabSz="377825" eaLnBrk="1" hangingPunct="1">
              <a:spcBef>
                <a:spcPts val="0"/>
              </a:spcBef>
              <a:spcAft>
                <a:spcPts val="2100"/>
              </a:spcAft>
              <a:buNone/>
              <a:tabLst>
                <a:tab pos="316707" algn="l"/>
              </a:tabLst>
            </a:pPr>
            <a:r>
              <a:rPr lang="it-IT" sz="1800" b="1" dirty="0" smtClean="0">
                <a:solidFill>
                  <a:srgbClr val="92D050"/>
                </a:solidFill>
                <a:latin typeface="+mj-lt"/>
                <a:cs typeface="Arial" pitchFamily="34" charset="0"/>
              </a:rPr>
              <a:t>E</a:t>
            </a:r>
            <a:r>
              <a:rPr lang="it-IT" sz="1800" b="1" dirty="0">
                <a:solidFill>
                  <a:srgbClr val="92D050"/>
                </a:solidFill>
                <a:latin typeface="+mj-lt"/>
                <a:cs typeface="Arial" pitchFamily="34" charset="0"/>
              </a:rPr>
              <a:t>’ ORMAI NECESSARIA UNA GESTIONE CONSAPEVOLE DEI RAPPORTI CON LE AUTORITA’ DOGANALI DA PARTE DELLE AZIENDE CHE EFFETTUANO IMPORT/EXPORT </a:t>
            </a:r>
            <a:r>
              <a:rPr lang="it-IT" sz="1800" b="1" dirty="0" smtClean="0">
                <a:solidFill>
                  <a:srgbClr val="92D050"/>
                </a:solidFill>
                <a:latin typeface="+mj-lt"/>
                <a:cs typeface="Arial" pitchFamily="34" charset="0"/>
              </a:rPr>
              <a:t>(!)</a:t>
            </a:r>
            <a:endParaRPr lang="it-IT" sz="2000" dirty="0">
              <a:latin typeface="+mj-lt"/>
            </a:endParaRPr>
          </a:p>
        </p:txBody>
      </p:sp>
    </p:spTree>
    <p:extLst>
      <p:ext uri="{BB962C8B-B14F-4D97-AF65-F5344CB8AC3E}">
        <p14:creationId xmlns="" xmlns:p14="http://schemas.microsoft.com/office/powerpoint/2010/main" val="36830258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p:cNvSpPr>
          <p:nvPr>
            <p:ph type="ctrTitle"/>
          </p:nvPr>
        </p:nvSpPr>
        <p:spPr>
          <a:xfrm>
            <a:off x="1257302" y="2861262"/>
            <a:ext cx="8173939" cy="1859594"/>
          </a:xfrm>
          <a:noFill/>
          <a:ln w="9525">
            <a:noFill/>
            <a:miter lim="800000"/>
            <a:headEnd/>
            <a:tailEnd/>
          </a:ln>
        </p:spPr>
        <p:txBody>
          <a:bodyPr vert="horz" wrap="square" lIns="0" tIns="0" rIns="0" bIns="0" numCol="1" anchor="ctr" anchorCtr="0" compatLnSpc="1">
            <a:prstTxWarp prst="textNoShape">
              <a:avLst/>
            </a:prstTxWarp>
            <a:normAutofit fontScale="90000"/>
          </a:bodyPr>
          <a:lstStyle/>
          <a:p>
            <a:pPr lvl="1" algn="ctr">
              <a:lnSpc>
                <a:spcPts val="5200"/>
              </a:lnSpc>
            </a:pPr>
            <a:r>
              <a:rPr lang="en-GB" dirty="0" smtClean="0">
                <a:solidFill>
                  <a:schemeClr val="bg1"/>
                </a:solidFill>
              </a:rPr>
              <a:t/>
            </a:r>
            <a:br>
              <a:rPr lang="en-GB" dirty="0" smtClean="0">
                <a:solidFill>
                  <a:schemeClr val="bg1"/>
                </a:solidFill>
              </a:rPr>
            </a:br>
            <a:r>
              <a:rPr lang="it-IT" sz="6200" dirty="0" smtClean="0">
                <a:solidFill>
                  <a:schemeClr val="bg1"/>
                </a:solidFill>
                <a:latin typeface="Times New Roman" pitchFamily="18" charset="0"/>
                <a:cs typeface="Times New Roman" pitchFamily="18" charset="0"/>
              </a:rPr>
              <a:t>Gli elementi fondamentali  della tassazione doganale</a:t>
            </a:r>
            <a:r>
              <a:rPr lang="it-IT" sz="5600" dirty="0" smtClean="0">
                <a:solidFill>
                  <a:schemeClr val="bg1"/>
                </a:solidFill>
                <a:latin typeface="Times New Roman" pitchFamily="18" charset="0"/>
                <a:cs typeface="Times New Roman" pitchFamily="18" charset="0"/>
              </a:rPr>
              <a:t/>
            </a:r>
            <a:br>
              <a:rPr lang="it-IT" sz="5600" dirty="0" smtClean="0">
                <a:solidFill>
                  <a:schemeClr val="bg1"/>
                </a:solidFill>
                <a:latin typeface="Times New Roman" pitchFamily="18" charset="0"/>
                <a:cs typeface="Times New Roman" pitchFamily="18" charset="0"/>
              </a:rPr>
            </a:br>
            <a:endParaRPr lang="en-US" sz="5600" dirty="0">
              <a:solidFill>
                <a:schemeClr val="bg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117103588"/>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1588" lvl="1">
              <a:lnSpc>
                <a:spcPct val="105000"/>
              </a:lnSpc>
              <a:spcBef>
                <a:spcPct val="50000"/>
              </a:spcBef>
            </a:pPr>
            <a:r>
              <a:rPr lang="it-IT" sz="2400" dirty="0" smtClean="0"/>
              <a:t>Gli elementi fondamentali  della tassazione doganale</a:t>
            </a:r>
          </a:p>
        </p:txBody>
      </p:sp>
      <p:sp>
        <p:nvSpPr>
          <p:cNvPr id="4" name="Slide Number Placeholder 3"/>
          <p:cNvSpPr>
            <a:spLocks noGrp="1"/>
          </p:cNvSpPr>
          <p:nvPr>
            <p:ph type="sldNum" sz="quarter" idx="10"/>
          </p:nvPr>
        </p:nvSpPr>
        <p:spPr/>
        <p:txBody>
          <a:bodyPr/>
          <a:lstStyle/>
          <a:p>
            <a:fld id="{64599648-4C85-4DD8-AA53-4F5D3F9B2D3B}" type="slidenum">
              <a:rPr lang="en-US" smtClean="0"/>
              <a:pPr/>
              <a:t>36</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6" name="Rectangle 5"/>
          <p:cNvSpPr>
            <a:spLocks noGrp="1"/>
          </p:cNvSpPr>
          <p:nvPr>
            <p:ph idx="1"/>
          </p:nvPr>
        </p:nvSpPr>
        <p:spPr/>
        <p:txBody>
          <a:bodyPr>
            <a:normAutofit/>
          </a:bodyPr>
          <a:lstStyle/>
          <a:p>
            <a:pPr marL="196850" lvl="1" indent="0" algn="just">
              <a:lnSpc>
                <a:spcPct val="140000"/>
              </a:lnSpc>
              <a:spcAft>
                <a:spcPct val="25000"/>
              </a:spcAft>
              <a:buNone/>
            </a:pPr>
            <a:r>
              <a:rPr lang="it-IT" sz="2000" dirty="0">
                <a:ea typeface="+mn-ea"/>
                <a:cs typeface="+mn-cs"/>
              </a:rPr>
              <a:t>Una gestione consapevole degli adempimenti doganali impone la attenta valutazione dell’imposizione fiscale e doganale</a:t>
            </a:r>
            <a:r>
              <a:rPr lang="it-IT" sz="2000" dirty="0" smtClean="0">
                <a:ea typeface="+mn-ea"/>
                <a:cs typeface="+mn-cs"/>
              </a:rPr>
              <a:t>.</a:t>
            </a:r>
          </a:p>
          <a:p>
            <a:pPr marL="196850" lvl="1" indent="0" algn="just">
              <a:lnSpc>
                <a:spcPct val="140000"/>
              </a:lnSpc>
              <a:spcAft>
                <a:spcPct val="25000"/>
              </a:spcAft>
              <a:buNone/>
            </a:pPr>
            <a:endParaRPr lang="it-IT" sz="2000" dirty="0">
              <a:ea typeface="+mn-ea"/>
              <a:cs typeface="+mn-cs"/>
            </a:endParaRPr>
          </a:p>
          <a:p>
            <a:pPr marL="196850" lvl="1" indent="0" algn="just">
              <a:lnSpc>
                <a:spcPct val="140000"/>
              </a:lnSpc>
              <a:spcAft>
                <a:spcPct val="25000"/>
              </a:spcAft>
              <a:buNone/>
            </a:pPr>
            <a:r>
              <a:rPr lang="it-IT" sz="2000" dirty="0">
                <a:ea typeface="+mn-ea"/>
                <a:cs typeface="+mn-cs"/>
              </a:rPr>
              <a:t>Essa viene determinata dal concorso dei seguenti elementi: </a:t>
            </a:r>
          </a:p>
          <a:p>
            <a:pPr marL="539750" lvl="1" indent="-342900" algn="just">
              <a:lnSpc>
                <a:spcPct val="200000"/>
              </a:lnSpc>
              <a:spcAft>
                <a:spcPct val="25000"/>
              </a:spcAft>
              <a:buClr>
                <a:schemeClr val="tx1"/>
              </a:buClr>
              <a:buFont typeface="Wingdings" pitchFamily="2" charset="2"/>
              <a:buChar char="§"/>
            </a:pPr>
            <a:r>
              <a:rPr lang="it-IT" sz="2000" dirty="0">
                <a:ea typeface="+mn-ea"/>
                <a:cs typeface="+mn-cs"/>
              </a:rPr>
              <a:t>Classificazione doganale;</a:t>
            </a:r>
          </a:p>
          <a:p>
            <a:pPr marL="539750" lvl="1" indent="-342900" algn="just">
              <a:lnSpc>
                <a:spcPct val="200000"/>
              </a:lnSpc>
              <a:spcAft>
                <a:spcPct val="25000"/>
              </a:spcAft>
              <a:buClr>
                <a:schemeClr val="tx1"/>
              </a:buClr>
              <a:buFont typeface="Wingdings" pitchFamily="2" charset="2"/>
              <a:buChar char="§"/>
            </a:pPr>
            <a:r>
              <a:rPr lang="it-IT" sz="2000" dirty="0">
                <a:ea typeface="+mn-ea"/>
                <a:cs typeface="+mn-cs"/>
              </a:rPr>
              <a:t>Origine delle merci preferenziale e non preferenziale;</a:t>
            </a:r>
          </a:p>
          <a:p>
            <a:pPr marL="539750" lvl="1" indent="-342900" algn="just">
              <a:lnSpc>
                <a:spcPct val="200000"/>
              </a:lnSpc>
              <a:spcAft>
                <a:spcPct val="25000"/>
              </a:spcAft>
              <a:buClr>
                <a:schemeClr val="tx1"/>
              </a:buClr>
              <a:buFont typeface="Wingdings" pitchFamily="2" charset="2"/>
              <a:buChar char="§"/>
            </a:pPr>
            <a:r>
              <a:rPr lang="it-IT" sz="2000" dirty="0">
                <a:ea typeface="+mn-ea"/>
                <a:cs typeface="+mn-cs"/>
              </a:rPr>
              <a:t>Valore in dogana.</a:t>
            </a:r>
          </a:p>
        </p:txBody>
      </p:sp>
    </p:spTree>
    <p:extLst>
      <p:ext uri="{BB962C8B-B14F-4D97-AF65-F5344CB8AC3E}">
        <p14:creationId xmlns="" xmlns:p14="http://schemas.microsoft.com/office/powerpoint/2010/main" val="36474027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CN" sz="2400" dirty="0">
                <a:latin typeface="Arial" pitchFamily="34" charset="0"/>
                <a:cs typeface="Arial" pitchFamily="34" charset="0"/>
              </a:rPr>
              <a:t>Classificazione</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37</a:t>
            </a:fld>
            <a:endParaRPr lang="en-US" dirty="0"/>
          </a:p>
        </p:txBody>
      </p:sp>
      <p:sp>
        <p:nvSpPr>
          <p:cNvPr id="5" name="Footer Placeholder 4"/>
          <p:cNvSpPr>
            <a:spLocks noGrp="1"/>
          </p:cNvSpPr>
          <p:nvPr>
            <p:ph type="ftr" sz="quarter" idx="11"/>
          </p:nvPr>
        </p:nvSpPr>
        <p:spPr>
          <a:xfrm>
            <a:off x="859945" y="7371367"/>
            <a:ext cx="4749800" cy="163513"/>
          </a:xfrm>
        </p:spPr>
        <p:txBody>
          <a:bodyPr/>
          <a:lstStyle/>
          <a:p>
            <a:r>
              <a:rPr lang="nl-BE" dirty="0"/>
              <a:t>Nuovo linee guida del Codice Doganale</a:t>
            </a:r>
          </a:p>
          <a:p>
            <a:endParaRPr lang="en-US" dirty="0"/>
          </a:p>
          <a:p>
            <a:endParaRPr lang="en-US" dirty="0"/>
          </a:p>
        </p:txBody>
      </p:sp>
      <p:sp>
        <p:nvSpPr>
          <p:cNvPr id="6" name="Rectangle 5"/>
          <p:cNvSpPr>
            <a:spLocks noGrp="1"/>
          </p:cNvSpPr>
          <p:nvPr>
            <p:ph idx="1"/>
          </p:nvPr>
        </p:nvSpPr>
        <p:spPr>
          <a:xfrm>
            <a:off x="435455" y="1269853"/>
            <a:ext cx="9266237" cy="5916613"/>
          </a:xfrm>
        </p:spPr>
        <p:txBody>
          <a:bodyPr>
            <a:normAutofit fontScale="92500" lnSpcReduction="10000"/>
          </a:bodyPr>
          <a:lstStyle/>
          <a:p>
            <a:pPr marL="0" indent="0" algn="just"/>
            <a:r>
              <a:rPr lang="it-IT" dirty="0"/>
              <a:t>Attività che consiste nell'attribuire ad un prodotto un codice di nomenclatura che deve rispecchiare tutte le qualità caratteristiche riportate nei Regolamenti che hanno approvato la tariffa doganale (Regolamenti costitutivi, regolamenti interpretativi e note esplicative).</a:t>
            </a:r>
          </a:p>
          <a:p>
            <a:pPr marL="0" indent="0" algn="just">
              <a:buNone/>
            </a:pPr>
            <a:r>
              <a:rPr lang="it-IT" dirty="0"/>
              <a:t>      </a:t>
            </a:r>
          </a:p>
          <a:p>
            <a:pPr marL="0" indent="0" algn="just"/>
            <a:r>
              <a:rPr lang="it-IT" dirty="0"/>
              <a:t>Ad oggi, la classificazione doganale viene spesso definita dagli spedizionieri doganali, in genere anche mediante coinvolgimento dell’Agenzia delle Dogane competente. </a:t>
            </a:r>
          </a:p>
          <a:p>
            <a:pPr marL="0" indent="0" algn="just"/>
            <a:endParaRPr lang="it-IT" dirty="0"/>
          </a:p>
          <a:p>
            <a:pPr marL="0" indent="0" algn="just"/>
            <a:r>
              <a:rPr lang="it-IT" dirty="0"/>
              <a:t>Un'errata classificazione, in importazione può determinare  </a:t>
            </a:r>
            <a:endParaRPr lang="it-IT" dirty="0" smtClean="0"/>
          </a:p>
          <a:p>
            <a:pPr marL="0" indent="0" algn="just"/>
            <a:endParaRPr lang="it-IT" dirty="0" smtClean="0"/>
          </a:p>
          <a:p>
            <a:pPr marL="523875" lvl="1" indent="-342900">
              <a:buSzPct val="85000"/>
              <a:buFont typeface="Wingdings" pitchFamily="2" charset="2"/>
              <a:buChar char="Ø"/>
            </a:pPr>
            <a:r>
              <a:rPr lang="en-US" dirty="0" smtClean="0"/>
              <a:t>un pagamento di dazi non dovuti o di dazi inferiori a quelli dovuti</a:t>
            </a:r>
          </a:p>
          <a:p>
            <a:pPr marL="523875" lvl="1" indent="-342900">
              <a:buSzPct val="85000"/>
              <a:buFont typeface="Wingdings" pitchFamily="2" charset="2"/>
              <a:buChar char="Ø"/>
            </a:pPr>
            <a:r>
              <a:rPr lang="en-US" dirty="0" smtClean="0"/>
              <a:t>un’identificazione non corretta dell’aliquota IVA </a:t>
            </a:r>
          </a:p>
          <a:p>
            <a:pPr marL="523875" lvl="1" indent="-342900">
              <a:buSzPct val="85000"/>
              <a:buFont typeface="Wingdings" pitchFamily="2" charset="2"/>
              <a:buChar char="Ø"/>
            </a:pPr>
            <a:r>
              <a:rPr lang="en-US" dirty="0" smtClean="0"/>
              <a:t>un’errato inquadramento degli aspetti regolamentari e amministrativi richiesti ai fini delle licenze ed autorizzazioni (es. Dual use)</a:t>
            </a:r>
          </a:p>
          <a:p>
            <a:pPr marL="0" indent="0" algn="just"/>
            <a:endParaRPr lang="it-IT" dirty="0"/>
          </a:p>
          <a:p>
            <a:pPr marL="0" indent="0" algn="just"/>
            <a:endParaRPr lang="it-IT" dirty="0"/>
          </a:p>
          <a:p>
            <a:pPr marL="0" indent="0" algn="just"/>
            <a:r>
              <a:rPr lang="it-IT" dirty="0"/>
              <a:t>Possibilità di richiesta di ITV o pareri di classificazione</a:t>
            </a:r>
          </a:p>
        </p:txBody>
      </p:sp>
    </p:spTree>
    <p:extLst>
      <p:ext uri="{BB962C8B-B14F-4D97-AF65-F5344CB8AC3E}">
        <p14:creationId xmlns="" xmlns:p14="http://schemas.microsoft.com/office/powerpoint/2010/main" val="13227017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202019"/>
            <a:ext cx="9266237" cy="712381"/>
          </a:xfrm>
        </p:spPr>
        <p:txBody>
          <a:bodyPr/>
          <a:lstStyle/>
          <a:p>
            <a:pPr>
              <a:lnSpc>
                <a:spcPct val="100000"/>
              </a:lnSpc>
            </a:pPr>
            <a:r>
              <a:rPr lang="en-GB" altLang="zh-CN" sz="2800" dirty="0">
                <a:latin typeface="Arial" pitchFamily="34" charset="0"/>
                <a:cs typeface="Arial" pitchFamily="34" charset="0"/>
              </a:rPr>
              <a:t>Classificazione</a:t>
            </a:r>
            <a:br>
              <a:rPr lang="en-GB" altLang="zh-CN" sz="2800" dirty="0">
                <a:latin typeface="Arial" pitchFamily="34" charset="0"/>
                <a:cs typeface="Arial" pitchFamily="34" charset="0"/>
              </a:rPr>
            </a:br>
            <a:r>
              <a:rPr lang="en-GB" altLang="zh-CN" sz="1600" i="1" dirty="0">
                <a:latin typeface="Arial" pitchFamily="34" charset="0"/>
                <a:cs typeface="Arial" pitchFamily="34" charset="0"/>
              </a:rPr>
              <a:t>Esempi</a:t>
            </a:r>
            <a:endParaRPr lang="en-US" i="1" dirty="0"/>
          </a:p>
        </p:txBody>
      </p:sp>
      <p:sp>
        <p:nvSpPr>
          <p:cNvPr id="3" name="Content Placeholder 2"/>
          <p:cNvSpPr>
            <a:spLocks noGrp="1"/>
          </p:cNvSpPr>
          <p:nvPr>
            <p:ph idx="1"/>
          </p:nvPr>
        </p:nvSpPr>
        <p:spPr>
          <a:xfrm>
            <a:off x="424823" y="1280484"/>
            <a:ext cx="9266237" cy="5916613"/>
          </a:xfrm>
        </p:spPr>
        <p:txBody>
          <a:bodyPr/>
          <a:lstStyle/>
          <a:p>
            <a:pPr marL="0" lvl="1" indent="0">
              <a:buFontTx/>
              <a:buNone/>
            </a:pPr>
            <a:r>
              <a:rPr lang="nl-BE" dirty="0" smtClean="0">
                <a:ea typeface="+mn-ea"/>
                <a:cs typeface="+mn-cs"/>
              </a:rPr>
              <a:t>Forni multifunzione </a:t>
            </a:r>
          </a:p>
          <a:p>
            <a:pPr marL="0" lvl="1" indent="0">
              <a:buFontTx/>
              <a:buNone/>
            </a:pPr>
            <a:endParaRPr lang="nl-BE" dirty="0">
              <a:ea typeface="+mn-ea"/>
              <a:cs typeface="+mn-cs"/>
            </a:endParaRPr>
          </a:p>
          <a:p>
            <a:pPr marL="0" lvl="1" indent="0">
              <a:buSzPct val="85000"/>
              <a:buNone/>
            </a:pPr>
            <a:r>
              <a:rPr lang="nl-BE" dirty="0">
                <a:ea typeface="+mn-ea"/>
                <a:cs typeface="+mn-cs"/>
              </a:rPr>
              <a:t>      </a:t>
            </a:r>
            <a:r>
              <a:rPr lang="nl-BE" dirty="0" smtClean="0">
                <a:ea typeface="+mn-ea"/>
                <a:cs typeface="+mn-cs"/>
              </a:rPr>
              <a:t>- 8516.50</a:t>
            </a:r>
            <a:r>
              <a:rPr lang="nl-BE" dirty="0">
                <a:ea typeface="+mn-ea"/>
                <a:cs typeface="+mn-cs"/>
              </a:rPr>
              <a:t>: Forni a microonde</a:t>
            </a:r>
            <a:r>
              <a:rPr lang="en-US" dirty="0">
                <a:ea typeface="+mn-ea"/>
                <a:cs typeface="+mn-cs"/>
              </a:rPr>
              <a:t> (dazio 5%)</a:t>
            </a:r>
            <a:endParaRPr lang="nl-BE" dirty="0">
              <a:ea typeface="+mn-ea"/>
              <a:cs typeface="+mn-cs"/>
            </a:endParaRPr>
          </a:p>
          <a:p>
            <a:pPr marL="0" lvl="1" indent="0">
              <a:buSzPct val="85000"/>
              <a:buNone/>
            </a:pPr>
            <a:r>
              <a:rPr lang="nl-BE" dirty="0">
                <a:ea typeface="+mn-ea"/>
                <a:cs typeface="+mn-cs"/>
              </a:rPr>
              <a:t>      </a:t>
            </a:r>
            <a:r>
              <a:rPr lang="nl-BE" dirty="0" smtClean="0">
                <a:ea typeface="+mn-ea"/>
                <a:cs typeface="+mn-cs"/>
              </a:rPr>
              <a:t>- 8516.60</a:t>
            </a:r>
            <a:r>
              <a:rPr lang="nl-BE" dirty="0">
                <a:ea typeface="+mn-ea"/>
                <a:cs typeface="+mn-cs"/>
              </a:rPr>
              <a:t>: altri forni; (dazio 2,7%)</a:t>
            </a:r>
          </a:p>
          <a:p>
            <a:pPr marL="0" indent="0">
              <a:buSzPct val="85000"/>
            </a:pPr>
            <a:endParaRPr lang="nl-BE" dirty="0" smtClean="0"/>
          </a:p>
          <a:p>
            <a:pPr marL="0" indent="0">
              <a:buSzPct val="85000"/>
            </a:pPr>
            <a:r>
              <a:rPr lang="nl-BE" dirty="0" smtClean="0"/>
              <a:t>Veicoli fuoristrada </a:t>
            </a:r>
            <a:r>
              <a:rPr lang="nl-BE" dirty="0"/>
              <a:t>(</a:t>
            </a:r>
            <a:r>
              <a:rPr lang="nl-BE" dirty="0" smtClean="0"/>
              <a:t>Sentenza Kawasaki</a:t>
            </a:r>
            <a:r>
              <a:rPr lang="nl-BE" dirty="0"/>
              <a:t>)</a:t>
            </a:r>
          </a:p>
          <a:p>
            <a:pPr marL="0" indent="0">
              <a:buSzPct val="85000"/>
            </a:pPr>
            <a:r>
              <a:rPr lang="nl-BE" dirty="0" smtClean="0"/>
              <a:t> </a:t>
            </a:r>
          </a:p>
          <a:p>
            <a:pPr marL="0" indent="0">
              <a:buSzPct val="85000"/>
            </a:pPr>
            <a:r>
              <a:rPr lang="nl-BE" dirty="0" smtClean="0"/>
              <a:t>     -  ante sentenza, voce doganale 8703 (quad): 10%</a:t>
            </a:r>
          </a:p>
          <a:p>
            <a:pPr marL="446088" indent="0">
              <a:buSzPct val="85000"/>
              <a:buNone/>
            </a:pPr>
            <a:r>
              <a:rPr lang="nl-BE" dirty="0" smtClean="0"/>
              <a:t>-  post sentenza, voce doganale 8701 (trattori):  esenti</a:t>
            </a:r>
          </a:p>
          <a:p>
            <a:pPr marL="0" lvl="1" indent="0">
              <a:buSzPct val="85000"/>
              <a:buFont typeface="Arial" pitchFamily="34" charset="0"/>
              <a:buChar char="•"/>
            </a:pPr>
            <a:endParaRPr lang="nl-BE" dirty="0" smtClean="0">
              <a:ea typeface="+mn-ea"/>
              <a:cs typeface="+mn-cs"/>
            </a:endParaRPr>
          </a:p>
          <a:p>
            <a:pPr marL="0" lvl="1" indent="0">
              <a:buSzPct val="85000"/>
              <a:buFont typeface="Arial" pitchFamily="34" charset="0"/>
              <a:buChar char="•"/>
            </a:pPr>
            <a:endParaRPr lang="nl-BE" dirty="0" smtClean="0">
              <a:ea typeface="+mn-ea"/>
              <a:cs typeface="+mn-cs"/>
            </a:endParaRPr>
          </a:p>
          <a:p>
            <a:pPr marL="0" lvl="1" indent="0">
              <a:buSzPct val="85000"/>
              <a:buFont typeface="Arial" pitchFamily="34" charset="0"/>
              <a:buChar char="•"/>
            </a:pPr>
            <a:endParaRPr lang="nl-BE" dirty="0">
              <a:ea typeface="+mn-ea"/>
              <a:cs typeface="+mn-cs"/>
            </a:endParaRPr>
          </a:p>
          <a:p>
            <a:pPr marL="523875" lvl="1" indent="-342900">
              <a:buSzPct val="85000"/>
              <a:buFont typeface="Wingdings" pitchFamily="2" charset="2"/>
              <a:buChar char="Ø"/>
            </a:pPr>
            <a:endParaRPr lang="nl-BE" dirty="0" smtClean="0">
              <a:ea typeface="+mn-ea"/>
              <a:cs typeface="+mn-cs"/>
            </a:endParaRPr>
          </a:p>
          <a:p>
            <a:pPr marL="523875" lvl="1" indent="-342900">
              <a:buSzPct val="85000"/>
              <a:buFont typeface="Wingdings" pitchFamily="2" charset="2"/>
              <a:buChar char="Ø"/>
            </a:pPr>
            <a:r>
              <a:rPr lang="nl-BE" dirty="0" smtClean="0">
                <a:ea typeface="+mn-ea"/>
                <a:cs typeface="+mn-cs"/>
              </a:rPr>
              <a:t>minori </a:t>
            </a:r>
            <a:r>
              <a:rPr lang="nl-BE" dirty="0">
                <a:ea typeface="+mn-ea"/>
                <a:cs typeface="+mn-cs"/>
              </a:rPr>
              <a:t>costi per il futuro e </a:t>
            </a:r>
            <a:r>
              <a:rPr lang="nl-BE" dirty="0" smtClean="0">
                <a:ea typeface="+mn-ea"/>
                <a:cs typeface="+mn-cs"/>
              </a:rPr>
              <a:t>possibilità </a:t>
            </a:r>
            <a:r>
              <a:rPr lang="nl-BE" dirty="0">
                <a:ea typeface="+mn-ea"/>
                <a:cs typeface="+mn-cs"/>
              </a:rPr>
              <a:t>di rimborsi </a:t>
            </a:r>
            <a:r>
              <a:rPr lang="nl-BE" dirty="0" smtClean="0">
                <a:ea typeface="+mn-ea"/>
                <a:cs typeface="+mn-cs"/>
              </a:rPr>
              <a:t>per il passato</a:t>
            </a:r>
          </a:p>
        </p:txBody>
      </p:sp>
      <p:sp>
        <p:nvSpPr>
          <p:cNvPr id="4" name="Slide Number Placeholder 3"/>
          <p:cNvSpPr>
            <a:spLocks noGrp="1"/>
          </p:cNvSpPr>
          <p:nvPr>
            <p:ph type="sldNum" sz="quarter" idx="10"/>
          </p:nvPr>
        </p:nvSpPr>
        <p:spPr/>
        <p:txBody>
          <a:bodyPr/>
          <a:lstStyle/>
          <a:p>
            <a:fld id="{64599648-4C85-4DD8-AA53-4F5D3F9B2D3B}" type="slidenum">
              <a:rPr lang="en-US" smtClean="0"/>
              <a:pPr/>
              <a:t>38</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cxnSp>
        <p:nvCxnSpPr>
          <p:cNvPr id="7" name="Straight Arrow Connector 6"/>
          <p:cNvCxnSpPr/>
          <p:nvPr/>
        </p:nvCxnSpPr>
        <p:spPr>
          <a:xfrm rot="5400000">
            <a:off x="4019107" y="5954234"/>
            <a:ext cx="850605"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420937" y="2232512"/>
            <a:ext cx="1923457" cy="12478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4" descr="http://www.quad-atv.za.net/Images/polaris_sportsman_500_efi_picture.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12591" y="4953966"/>
            <a:ext cx="2160241" cy="135752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561645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237387"/>
            <a:ext cx="9266237" cy="714375"/>
          </a:xfrm>
        </p:spPr>
        <p:txBody>
          <a:bodyPr/>
          <a:lstStyle/>
          <a:p>
            <a:r>
              <a:rPr lang="en-US" sz="2400" dirty="0">
                <a:latin typeface="Arial" pitchFamily="34" charset="0"/>
                <a:cs typeface="Arial" pitchFamily="34" charset="0"/>
              </a:rPr>
              <a:t>Origine</a:t>
            </a:r>
            <a:r>
              <a:rPr lang="it-IT" sz="2400" dirty="0">
                <a:latin typeface="Arial" pitchFamily="34" charset="0"/>
                <a:cs typeface="Arial" pitchFamily="34" charset="0"/>
              </a:rPr>
              <a:t> delle merci</a:t>
            </a:r>
            <a:endParaRPr lang="en-US" dirty="0"/>
          </a:p>
        </p:txBody>
      </p:sp>
      <p:sp>
        <p:nvSpPr>
          <p:cNvPr id="3" name="Content Placeholder 2"/>
          <p:cNvSpPr>
            <a:spLocks noGrp="1"/>
          </p:cNvSpPr>
          <p:nvPr>
            <p:ph idx="1"/>
          </p:nvPr>
        </p:nvSpPr>
        <p:spPr>
          <a:xfrm>
            <a:off x="467353" y="691117"/>
            <a:ext cx="9266237" cy="6314596"/>
          </a:xfrm>
        </p:spPr>
        <p:txBody>
          <a:bodyPr/>
          <a:lstStyle/>
          <a:p>
            <a:pPr marL="0" indent="0" algn="just">
              <a:buNone/>
            </a:pPr>
            <a:r>
              <a:rPr lang="it-IT" sz="2000" b="1" dirty="0">
                <a:latin typeface="+mj-lt"/>
              </a:rPr>
              <a:t>ORIGINE NON VUOLE DIRE PROVENIENZA: </a:t>
            </a:r>
            <a:r>
              <a:rPr lang="en-US" sz="2000" b="1" dirty="0">
                <a:latin typeface="+mj-lt"/>
                <a:cs typeface="Arial" pitchFamily="34" charset="0"/>
              </a:rPr>
              <a:t>Origine</a:t>
            </a:r>
            <a:r>
              <a:rPr lang="it-IT" sz="2000" b="1" dirty="0">
                <a:latin typeface="+mj-lt"/>
                <a:cs typeface="Arial" pitchFamily="34" charset="0"/>
              </a:rPr>
              <a:t> preferenziale, origine non preferenziale e Made In Italy delle merci</a:t>
            </a:r>
            <a:endParaRPr lang="it-IT" sz="2000" b="1" dirty="0">
              <a:solidFill>
                <a:schemeClr val="accent1">
                  <a:lumMod val="20000"/>
                  <a:lumOff val="80000"/>
                </a:schemeClr>
              </a:solidFill>
              <a:latin typeface="+mj-lt"/>
            </a:endParaRPr>
          </a:p>
          <a:p>
            <a:pPr marL="0" indent="0" algn="just"/>
            <a:endParaRPr lang="it-IT" sz="1050" dirty="0">
              <a:latin typeface="+mj-lt"/>
            </a:endParaRPr>
          </a:p>
          <a:p>
            <a:pPr marL="0" indent="0" algn="just"/>
            <a:r>
              <a:rPr lang="it-IT" sz="2000" dirty="0">
                <a:latin typeface="+mj-lt"/>
              </a:rPr>
              <a:t>L’origine non preferenziale consente di individuare le misure all’importazione di prodotti quali divieti, contingenti, massimali, dazi antidumping e compensativi, etichettatura di origine, e misure per la rilevazione dei dati statistici del commercio internazionale, nonché l’origine preferenziale stessa.</a:t>
            </a:r>
          </a:p>
          <a:p>
            <a:pPr marL="0" indent="0" algn="just"/>
            <a:endParaRPr lang="it-IT" sz="1000" dirty="0">
              <a:latin typeface="+mj-lt"/>
            </a:endParaRPr>
          </a:p>
          <a:p>
            <a:pPr marL="0" indent="0" algn="just"/>
            <a:r>
              <a:rPr lang="it-IT" sz="2000" dirty="0">
                <a:latin typeface="+mj-lt"/>
              </a:rPr>
              <a:t>L'origine preferenziale  consente all’importatore di beneficiare di agevolazioni daziarie riconosciute e disciplinate dagli accordi preferenziali che l’Unione stipula bilateralmente e/o unilateralmente con molti Paesi di diversi mercati internazionali (Peco, Mercosur, Efta, Asean, ecc.).</a:t>
            </a:r>
          </a:p>
          <a:p>
            <a:pPr marL="0" indent="0" algn="just"/>
            <a:endParaRPr lang="it-IT" sz="1000" dirty="0">
              <a:latin typeface="+mj-lt"/>
            </a:endParaRPr>
          </a:p>
          <a:p>
            <a:pPr marL="0" indent="0" algn="just"/>
            <a:r>
              <a:rPr lang="it-IT" sz="2000" dirty="0">
                <a:latin typeface="+mj-lt"/>
              </a:rPr>
              <a:t>Il riconoscimento del Made in Italy, che segue le regole di origine non preferenziale di natura doganale, garantisce agli esportatori migliori opportunità per le merci che possono trarre beneficio dal nostro marchio di qualità riconosciuto in tutto il mondo, a vantaggio della competitività aziendale.</a:t>
            </a:r>
          </a:p>
          <a:p>
            <a:pPr marL="0" indent="0" algn="just"/>
            <a:endParaRPr lang="it-IT" sz="1000" dirty="0">
              <a:latin typeface="+mj-lt"/>
            </a:endParaRPr>
          </a:p>
          <a:p>
            <a:pPr marL="0" indent="0" algn="just"/>
            <a:r>
              <a:rPr lang="it-IT" sz="2000" dirty="0">
                <a:latin typeface="+mj-lt"/>
              </a:rPr>
              <a:t>Tuttavia, la falsa o errata indicazione dell’origine e/o made in Italy, che può essere determinata da un semplice errore nella interpretazione delle peculiari norme doganali, è punita  con sanzioni penali ed è oggetto di controlli ormai diffusi e penetranti da parte delle dogane!</a:t>
            </a:r>
          </a:p>
          <a:p>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39</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Tree>
    <p:extLst>
      <p:ext uri="{BB962C8B-B14F-4D97-AF65-F5344CB8AC3E}">
        <p14:creationId xmlns="" xmlns:p14="http://schemas.microsoft.com/office/powerpoint/2010/main" val="3619542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Arial" pitchFamily="34" charset="0"/>
                <a:cs typeface="Arial" pitchFamily="34" charset="0"/>
              </a:rPr>
              <a:t>NUOVO CODICE DOGANALE MODERNIZZATO: NCDM</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4</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6" name="Content Placeholder 3"/>
          <p:cNvSpPr>
            <a:spLocks noGrp="1"/>
          </p:cNvSpPr>
          <p:nvPr>
            <p:ph idx="1"/>
          </p:nvPr>
        </p:nvSpPr>
        <p:spPr>
          <a:xfrm>
            <a:off x="446088" y="1301750"/>
            <a:ext cx="9266237" cy="6034715"/>
          </a:xfrm>
        </p:spPr>
        <p:txBody>
          <a:bodyPr/>
          <a:lstStyle/>
          <a:p>
            <a:pPr marL="0" lvl="1" indent="0" algn="just" eaLnBrk="1" hangingPunct="1">
              <a:spcBef>
                <a:spcPts val="0"/>
              </a:spcBef>
              <a:spcAft>
                <a:spcPts val="840"/>
              </a:spcAft>
              <a:buNone/>
            </a:pPr>
            <a:r>
              <a:rPr lang="it-IT" sz="1800" b="1" dirty="0" smtClean="0">
                <a:latin typeface="+mj-lt"/>
                <a:cs typeface="Arial" pitchFamily="34" charset="0"/>
              </a:rPr>
              <a:t>PER AIUTARE GLI STATI MEMBRI E GLI OPERATORI ECONOMICI A FAR FRONTE AL MUTATO SCENARIO INTERNAZIONALE, COME LA GLOBALIZZAZIONE E LE MINACCE ALLA SICUREZZA, IL CODICE DOGANALE COMUNITARIO MODERNIZZATO (Reg. CE n. 450/08) INTRODUCE MODIFICHE AL REG. CEE 2913/92 FINALIZZATE A:</a:t>
            </a:r>
          </a:p>
          <a:p>
            <a:pPr marL="0" lvl="1" indent="0" algn="just" eaLnBrk="1" hangingPunct="1">
              <a:spcBef>
                <a:spcPts val="0"/>
              </a:spcBef>
              <a:spcAft>
                <a:spcPts val="840"/>
              </a:spcAft>
              <a:buNone/>
            </a:pPr>
            <a:endParaRPr lang="it-IT" sz="1800" b="1" dirty="0" smtClean="0">
              <a:latin typeface="+mj-lt"/>
              <a:cs typeface="Arial" pitchFamily="34" charset="0"/>
            </a:endParaRPr>
          </a:p>
          <a:p>
            <a:pPr marL="446088" lvl="1" indent="-265113" algn="just" defTabSz="377825">
              <a:spcBef>
                <a:spcPts val="0"/>
              </a:spcBef>
              <a:spcAft>
                <a:spcPts val="1260"/>
              </a:spcAft>
              <a:buFont typeface="Arial" pitchFamily="34" charset="0"/>
              <a:buChar char="•"/>
              <a:tabLst>
                <a:tab pos="316707" algn="l"/>
              </a:tabLst>
            </a:pPr>
            <a:r>
              <a:rPr lang="it-IT" sz="2000" dirty="0" smtClean="0">
                <a:cs typeface="Arial" pitchFamily="34" charset="0"/>
              </a:rPr>
              <a:t>prevedere regole più semplici e procedure informatizzate del tutto interoperabili</a:t>
            </a:r>
          </a:p>
          <a:p>
            <a:pPr marL="446088" lvl="1" indent="-265113" algn="just" defTabSz="377825">
              <a:spcBef>
                <a:spcPts val="0"/>
              </a:spcBef>
              <a:spcAft>
                <a:spcPts val="1260"/>
              </a:spcAft>
              <a:buFont typeface="Arial" pitchFamily="34" charset="0"/>
              <a:buChar char="•"/>
              <a:tabLst>
                <a:tab pos="316707" algn="l"/>
              </a:tabLst>
            </a:pPr>
            <a:r>
              <a:rPr lang="it-IT" sz="2000" dirty="0" smtClean="0">
                <a:cs typeface="Arial" pitchFamily="34" charset="0"/>
              </a:rPr>
              <a:t>stabilire un equilibrio tra sicurezza e facilitazioni al commercio</a:t>
            </a:r>
          </a:p>
          <a:p>
            <a:pPr marL="446088" lvl="1" indent="-265113" algn="just" defTabSz="377825" eaLnBrk="1" hangingPunct="1">
              <a:spcBef>
                <a:spcPts val="0"/>
              </a:spcBef>
              <a:spcAft>
                <a:spcPts val="1260"/>
              </a:spcAft>
              <a:buFont typeface="Arial" pitchFamily="34" charset="0"/>
              <a:buChar char="•"/>
              <a:tabLst>
                <a:tab pos="316707" algn="l"/>
              </a:tabLst>
            </a:pPr>
            <a:r>
              <a:rPr lang="it-IT" sz="2000" dirty="0" smtClean="0">
                <a:latin typeface="+mj-lt"/>
                <a:cs typeface="Arial" pitchFamily="34" charset="0"/>
              </a:rPr>
              <a:t>fare delle dogane un “</a:t>
            </a:r>
            <a:r>
              <a:rPr lang="it-IT" sz="2000" i="1" dirty="0" smtClean="0">
                <a:latin typeface="+mj-lt"/>
                <a:cs typeface="Arial" pitchFamily="34" charset="0"/>
              </a:rPr>
              <a:t>partner</a:t>
            </a:r>
            <a:r>
              <a:rPr lang="it-IT" sz="2000" dirty="0" smtClean="0">
                <a:latin typeface="+mj-lt"/>
                <a:cs typeface="Arial" pitchFamily="34" charset="0"/>
              </a:rPr>
              <a:t>” per gli operatori economici affidabili</a:t>
            </a:r>
          </a:p>
          <a:p>
            <a:pPr marL="446088" lvl="1" indent="-265113" algn="just" defTabSz="377825" eaLnBrk="1" hangingPunct="1">
              <a:spcBef>
                <a:spcPts val="0"/>
              </a:spcBef>
              <a:spcAft>
                <a:spcPts val="1260"/>
              </a:spcAft>
              <a:buFont typeface="Arial" pitchFamily="34" charset="0"/>
              <a:buChar char="•"/>
              <a:tabLst>
                <a:tab pos="316707" algn="l"/>
              </a:tabLst>
            </a:pPr>
            <a:r>
              <a:rPr lang="it-IT" sz="2000" dirty="0" smtClean="0">
                <a:latin typeface="+mj-lt"/>
                <a:cs typeface="Arial" pitchFamily="34" charset="0"/>
              </a:rPr>
              <a:t>innovare ed armonizzare la legislazione doganale comunitaria dalla nascita dell’Unione doganale al nuovo ruolo che le Dogane saranno chiamate a svolgere nel futuro</a:t>
            </a:r>
            <a:endParaRPr lang="it-IT" sz="1800" b="1" dirty="0" smtClean="0">
              <a:cs typeface="Arial" pitchFamily="34" charset="0"/>
            </a:endParaRPr>
          </a:p>
          <a:p>
            <a:pPr marL="0" lvl="1" indent="0" algn="just" defTabSz="377825">
              <a:spcBef>
                <a:spcPts val="0"/>
              </a:spcBef>
              <a:spcAft>
                <a:spcPts val="2100"/>
              </a:spcAft>
              <a:buNone/>
              <a:tabLst>
                <a:tab pos="316707" algn="l"/>
              </a:tabLst>
            </a:pPr>
            <a:r>
              <a:rPr lang="it-IT" sz="1800" b="1" dirty="0" smtClean="0">
                <a:cs typeface="Arial" pitchFamily="34" charset="0"/>
              </a:rPr>
              <a:t>Il codice doganale modernizzato è entrato in vigore nel giugno 2008. Tuttavia la maggior parte degli articoli entrerà in vigore quando le nuove disposizioni di applicazione del Codice entreranno in vigore (al massimo entro giugno 2013)</a:t>
            </a:r>
          </a:p>
        </p:txBody>
      </p:sp>
    </p:spTree>
    <p:extLst>
      <p:ext uri="{BB962C8B-B14F-4D97-AF65-F5344CB8AC3E}">
        <p14:creationId xmlns="" xmlns:p14="http://schemas.microsoft.com/office/powerpoint/2010/main" val="36830258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2800" dirty="0" smtClean="0">
                <a:latin typeface="Arial" pitchFamily="34" charset="0"/>
                <a:cs typeface="Arial" pitchFamily="34" charset="0"/>
              </a:rPr>
              <a:t>Origine delle </a:t>
            </a:r>
            <a:r>
              <a:rPr lang="it-IT" sz="2800" dirty="0">
                <a:latin typeface="Arial" pitchFamily="34" charset="0"/>
                <a:cs typeface="Arial" pitchFamily="34" charset="0"/>
              </a:rPr>
              <a:t>merci </a:t>
            </a:r>
            <a:r>
              <a:rPr lang="it-IT" sz="2800" dirty="0" smtClean="0">
                <a:latin typeface="Arial" pitchFamily="34" charset="0"/>
                <a:cs typeface="Arial" pitchFamily="34" charset="0"/>
              </a:rPr>
              <a:t>– buona fede</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40</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6" name="Segnaposto testo 4"/>
          <p:cNvSpPr>
            <a:spLocks noGrp="1"/>
          </p:cNvSpPr>
          <p:nvPr>
            <p:ph idx="1"/>
          </p:nvPr>
        </p:nvSpPr>
        <p:spPr>
          <a:prstGeom prst="rect">
            <a:avLst/>
          </a:prstGeom>
        </p:spPr>
        <p:txBody>
          <a:bodyPr>
            <a:normAutofit fontScale="32500" lnSpcReduction="20000"/>
          </a:bodyPr>
          <a:lstStyle/>
          <a:p>
            <a:pPr algn="just"/>
            <a:endParaRPr lang="it-IT" sz="2000" dirty="0" smtClean="0">
              <a:latin typeface="Arial" pitchFamily="34" charset="0"/>
              <a:cs typeface="Arial" pitchFamily="34" charset="0"/>
            </a:endParaRPr>
          </a:p>
          <a:p>
            <a:pPr marL="0" indent="0" algn="just"/>
            <a:endParaRPr lang="it-IT" sz="7200" dirty="0" smtClean="0">
              <a:latin typeface="Arial" pitchFamily="34" charset="0"/>
              <a:cs typeface="Arial" pitchFamily="34" charset="0"/>
            </a:endParaRPr>
          </a:p>
          <a:p>
            <a:pPr marL="0" indent="0" algn="just"/>
            <a:r>
              <a:rPr lang="it-IT" sz="7200" dirty="0" smtClean="0">
                <a:latin typeface="Arial" pitchFamily="34" charset="0"/>
                <a:cs typeface="Arial" pitchFamily="34" charset="0"/>
              </a:rPr>
              <a:t>E’ opportuno un controllo in loco delle informazioni acquisite dai propri fornitori</a:t>
            </a:r>
            <a:r>
              <a:rPr lang="it-IT" sz="7200" dirty="0" smtClean="0"/>
              <a:t> nonché la predisposizione idonee </a:t>
            </a:r>
            <a:r>
              <a:rPr lang="it-IT" sz="7200" dirty="0" smtClean="0">
                <a:latin typeface="Arial" pitchFamily="34" charset="0"/>
                <a:cs typeface="Arial" pitchFamily="34" charset="0"/>
              </a:rPr>
              <a:t>clausole contrattuali con i fornitori non EU in cui:</a:t>
            </a:r>
          </a:p>
          <a:p>
            <a:pPr marL="0" indent="0" algn="just"/>
            <a:endParaRPr lang="it-IT" sz="7200" dirty="0" smtClean="0"/>
          </a:p>
          <a:p>
            <a:pPr marL="446088" lvl="1" indent="-265113" algn="just">
              <a:buFontTx/>
              <a:buChar char="-"/>
            </a:pPr>
            <a:r>
              <a:rPr lang="it-IT" sz="6400" dirty="0" smtClean="0">
                <a:latin typeface="Arial" pitchFamily="34" charset="0"/>
                <a:cs typeface="Arial" pitchFamily="34" charset="0"/>
              </a:rPr>
              <a:t>siano indicati i criteri specifici per l'applicazione delle regole sull'origine;</a:t>
            </a:r>
          </a:p>
          <a:p>
            <a:pPr marL="180975" lvl="1" indent="0" algn="just">
              <a:buNone/>
            </a:pPr>
            <a:endParaRPr lang="it-IT" sz="6400" dirty="0" smtClean="0">
              <a:latin typeface="Arial" pitchFamily="34" charset="0"/>
              <a:cs typeface="Arial" pitchFamily="34" charset="0"/>
            </a:endParaRPr>
          </a:p>
          <a:p>
            <a:pPr marL="446088" lvl="1" indent="-265113" algn="just">
              <a:buFontTx/>
              <a:buChar char="-"/>
            </a:pPr>
            <a:r>
              <a:rPr lang="it-IT" sz="6400" dirty="0" smtClean="0">
                <a:latin typeface="Arial" pitchFamily="34" charset="0"/>
                <a:cs typeface="Arial" pitchFamily="34" charset="0"/>
              </a:rPr>
              <a:t>sia richiesto l’impegno contrattuale dei fornitori alla conservazione della documentazione sull’origine;</a:t>
            </a:r>
          </a:p>
          <a:p>
            <a:pPr marL="180975" lvl="1" indent="0" algn="just">
              <a:buNone/>
            </a:pPr>
            <a:endParaRPr lang="it-IT" sz="6400" dirty="0" smtClean="0">
              <a:latin typeface="Arial" pitchFamily="34" charset="0"/>
              <a:cs typeface="Arial" pitchFamily="34" charset="0"/>
            </a:endParaRPr>
          </a:p>
          <a:p>
            <a:pPr marL="446088" lvl="1" indent="-265113" algn="just">
              <a:buFontTx/>
              <a:buChar char="-"/>
            </a:pPr>
            <a:r>
              <a:rPr lang="it-IT" sz="6400" dirty="0" smtClean="0">
                <a:latin typeface="Arial" pitchFamily="34" charset="0"/>
                <a:cs typeface="Arial" pitchFamily="34" charset="0"/>
              </a:rPr>
              <a:t>sia precisata una specifica clausola di assunzione di responsabilità da parte dei fornitori nel caso la dichiarazione d’origine della merce risultasse incompleta / errata / falsa</a:t>
            </a:r>
            <a:endParaRPr lang="it-IT" sz="7200" dirty="0" smtClean="0">
              <a:latin typeface="Arial" pitchFamily="34" charset="0"/>
              <a:cs typeface="Arial" pitchFamily="34" charset="0"/>
            </a:endParaRPr>
          </a:p>
          <a:p>
            <a:pPr marL="0" indent="0" algn="just"/>
            <a:endParaRPr lang="it-IT" sz="7200" dirty="0" smtClean="0"/>
          </a:p>
          <a:p>
            <a:pPr marL="0" indent="0" algn="just"/>
            <a:endParaRPr lang="it-IT" sz="7200" dirty="0" smtClean="0"/>
          </a:p>
          <a:p>
            <a:pPr marL="0" indent="0" algn="just"/>
            <a:r>
              <a:rPr lang="it-IT" sz="7200" dirty="0" smtClean="0"/>
              <a:t>Nei casi in cui gli importatori siano in grado di dimostrare la propria buona fede, non sono applicabili sanzioni.</a:t>
            </a:r>
            <a:endParaRPr lang="it-IT" sz="7200" dirty="0" smtClean="0">
              <a:latin typeface="Arial" pitchFamily="34" charset="0"/>
              <a:cs typeface="Arial" pitchFamily="34" charset="0"/>
            </a:endParaRPr>
          </a:p>
        </p:txBody>
      </p:sp>
    </p:spTree>
    <p:extLst>
      <p:ext uri="{BB962C8B-B14F-4D97-AF65-F5344CB8AC3E}">
        <p14:creationId xmlns="" xmlns:p14="http://schemas.microsoft.com/office/powerpoint/2010/main" val="6219705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244549"/>
            <a:ext cx="9266237" cy="871870"/>
          </a:xfrm>
        </p:spPr>
        <p:txBody>
          <a:bodyPr/>
          <a:lstStyle/>
          <a:p>
            <a:r>
              <a:rPr lang="nl-BE" dirty="0" smtClean="0"/>
              <a:t>Origine delle merci - Accordi preferenziali sull’origine</a:t>
            </a:r>
            <a:r>
              <a:rPr lang="en-US" sz="1600" i="1" dirty="0">
                <a:latin typeface="Arial" pitchFamily="34" charset="0"/>
                <a:cs typeface="Arial" pitchFamily="34" charset="0"/>
              </a:rPr>
              <a:t/>
            </a:r>
            <a:br>
              <a:rPr lang="en-US" sz="1600" i="1" dirty="0">
                <a:latin typeface="Arial" pitchFamily="34" charset="0"/>
                <a:cs typeface="Arial" pitchFamily="34" charset="0"/>
              </a:rPr>
            </a:br>
            <a:endParaRPr lang="en-US" sz="1600" i="1"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64599648-4C85-4DD8-AA53-4F5D3F9B2D3B}" type="slidenum">
              <a:rPr lang="en-US" smtClean="0"/>
              <a:pPr/>
              <a:t>41</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15" name="Rectangle 14"/>
          <p:cNvSpPr/>
          <p:nvPr/>
        </p:nvSpPr>
        <p:spPr>
          <a:xfrm>
            <a:off x="797443" y="1772594"/>
            <a:ext cx="2584800" cy="424800"/>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a:solidFill>
                  <a:schemeClr val="bg1"/>
                </a:solidFill>
                <a:latin typeface="Arial" pitchFamily="34" charset="0"/>
              </a:rPr>
              <a:t>AfricanCarabianPacific States</a:t>
            </a:r>
            <a:endParaRPr lang="en-US" sz="1400" dirty="0">
              <a:solidFill>
                <a:schemeClr val="bg1"/>
              </a:solidFill>
              <a:latin typeface="Arial" pitchFamily="34" charset="0"/>
            </a:endParaRPr>
          </a:p>
        </p:txBody>
      </p:sp>
      <p:sp>
        <p:nvSpPr>
          <p:cNvPr id="16" name="Rectangle 15"/>
          <p:cNvSpPr/>
          <p:nvPr/>
        </p:nvSpPr>
        <p:spPr>
          <a:xfrm>
            <a:off x="797441" y="3186224"/>
            <a:ext cx="2584800"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a:solidFill>
                  <a:schemeClr val="bg1"/>
                </a:solidFill>
                <a:latin typeface="Arial" pitchFamily="34" charset="0"/>
              </a:rPr>
              <a:t>Mashreq (Siria, Egito) </a:t>
            </a:r>
            <a:endParaRPr lang="en-US" sz="1400" dirty="0">
              <a:solidFill>
                <a:schemeClr val="bg1"/>
              </a:solidFill>
              <a:latin typeface="Arial" pitchFamily="34" charset="0"/>
            </a:endParaRPr>
          </a:p>
        </p:txBody>
      </p:sp>
      <p:pic>
        <p:nvPicPr>
          <p:cNvPr id="2053" name="Picture 5"/>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797442" y="2447580"/>
            <a:ext cx="2584800" cy="4304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6" name="Rectangle 25"/>
          <p:cNvSpPr/>
          <p:nvPr/>
        </p:nvSpPr>
        <p:spPr>
          <a:xfrm>
            <a:off x="797443" y="3863163"/>
            <a:ext cx="2562439"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a:solidFill>
                  <a:schemeClr val="bg1"/>
                </a:solidFill>
                <a:latin typeface="Arial" pitchFamily="34" charset="0"/>
              </a:rPr>
              <a:t>Giordania </a:t>
            </a:r>
            <a:endParaRPr lang="en-US" sz="1400" dirty="0">
              <a:solidFill>
                <a:schemeClr val="bg1"/>
              </a:solidFill>
              <a:latin typeface="Arial" pitchFamily="34" charset="0"/>
            </a:endParaRPr>
          </a:p>
        </p:txBody>
      </p:sp>
      <p:sp>
        <p:nvSpPr>
          <p:cNvPr id="27" name="Rectangle 26"/>
          <p:cNvSpPr/>
          <p:nvPr/>
        </p:nvSpPr>
        <p:spPr>
          <a:xfrm>
            <a:off x="819803" y="4557824"/>
            <a:ext cx="2562440"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smtClean="0">
                <a:solidFill>
                  <a:schemeClr val="bg1"/>
                </a:solidFill>
                <a:latin typeface="Arial" pitchFamily="34" charset="0"/>
              </a:rPr>
              <a:t>Libano </a:t>
            </a:r>
            <a:endParaRPr lang="en-US" sz="1400" dirty="0">
              <a:solidFill>
                <a:schemeClr val="bg1"/>
              </a:solidFill>
              <a:latin typeface="Arial" pitchFamily="34" charset="0"/>
            </a:endParaRPr>
          </a:p>
        </p:txBody>
      </p:sp>
      <p:sp>
        <p:nvSpPr>
          <p:cNvPr id="28" name="Rectangle 27"/>
          <p:cNvSpPr/>
          <p:nvPr/>
        </p:nvSpPr>
        <p:spPr>
          <a:xfrm>
            <a:off x="819803" y="5280841"/>
            <a:ext cx="2562442"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a:solidFill>
                  <a:schemeClr val="bg1"/>
                </a:solidFill>
                <a:latin typeface="Arial" pitchFamily="34" charset="0"/>
              </a:rPr>
              <a:t>Maghreb (Algeria) </a:t>
            </a:r>
            <a:endParaRPr lang="en-US" sz="1400" dirty="0">
              <a:solidFill>
                <a:schemeClr val="bg1"/>
              </a:solidFill>
              <a:latin typeface="Arial" pitchFamily="34" charset="0"/>
            </a:endParaRPr>
          </a:p>
        </p:txBody>
      </p:sp>
      <p:sp>
        <p:nvSpPr>
          <p:cNvPr id="29" name="Rectangle 28"/>
          <p:cNvSpPr/>
          <p:nvPr/>
        </p:nvSpPr>
        <p:spPr>
          <a:xfrm>
            <a:off x="819805" y="5950688"/>
            <a:ext cx="2562440"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smtClean="0">
                <a:solidFill>
                  <a:schemeClr val="bg1"/>
                </a:solidFill>
                <a:latin typeface="Arial" pitchFamily="34" charset="0"/>
              </a:rPr>
              <a:t>Marocco </a:t>
            </a:r>
            <a:endParaRPr lang="en-US" sz="1400" dirty="0">
              <a:solidFill>
                <a:schemeClr val="bg1"/>
              </a:solidFill>
              <a:latin typeface="Arial" pitchFamily="34" charset="0"/>
            </a:endParaRPr>
          </a:p>
        </p:txBody>
      </p:sp>
      <p:sp>
        <p:nvSpPr>
          <p:cNvPr id="30" name="Rectangle 29"/>
          <p:cNvSpPr/>
          <p:nvPr/>
        </p:nvSpPr>
        <p:spPr>
          <a:xfrm>
            <a:off x="3809997" y="1765004"/>
            <a:ext cx="2583710"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sz="1400" dirty="0">
                <a:solidFill>
                  <a:schemeClr val="bg1"/>
                </a:solidFill>
                <a:latin typeface="Arial" pitchFamily="34" charset="0"/>
              </a:rPr>
              <a:t>Ceuta &amp; Mellila</a:t>
            </a:r>
          </a:p>
        </p:txBody>
      </p:sp>
      <p:sp>
        <p:nvSpPr>
          <p:cNvPr id="31" name="Rectangle 30"/>
          <p:cNvSpPr/>
          <p:nvPr/>
        </p:nvSpPr>
        <p:spPr>
          <a:xfrm>
            <a:off x="3810000" y="2427778"/>
            <a:ext cx="2583711"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smtClean="0">
                <a:solidFill>
                  <a:schemeClr val="bg1"/>
                </a:solidFill>
                <a:latin typeface="Arial" pitchFamily="34" charset="0"/>
              </a:rPr>
              <a:t>Cile </a:t>
            </a:r>
            <a:endParaRPr lang="en-US" sz="1400" dirty="0">
              <a:solidFill>
                <a:schemeClr val="bg1"/>
              </a:solidFill>
              <a:latin typeface="Arial" pitchFamily="34" charset="0"/>
            </a:endParaRPr>
          </a:p>
        </p:txBody>
      </p:sp>
      <p:sp>
        <p:nvSpPr>
          <p:cNvPr id="32" name="Rectangle 31"/>
          <p:cNvSpPr/>
          <p:nvPr/>
        </p:nvSpPr>
        <p:spPr>
          <a:xfrm>
            <a:off x="3810000" y="3186224"/>
            <a:ext cx="2583711"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smtClean="0">
                <a:solidFill>
                  <a:schemeClr val="bg1"/>
                </a:solidFill>
                <a:latin typeface="Arial" pitchFamily="34" charset="0"/>
              </a:rPr>
              <a:t>Africa del sud </a:t>
            </a:r>
            <a:endParaRPr lang="en-US" sz="1400" dirty="0">
              <a:solidFill>
                <a:schemeClr val="bg1"/>
              </a:solidFill>
              <a:latin typeface="Arial" pitchFamily="34" charset="0"/>
            </a:endParaRPr>
          </a:p>
        </p:txBody>
      </p:sp>
      <p:sp>
        <p:nvSpPr>
          <p:cNvPr id="33" name="Rectangle 32"/>
          <p:cNvSpPr/>
          <p:nvPr/>
        </p:nvSpPr>
        <p:spPr>
          <a:xfrm>
            <a:off x="3810000" y="4572002"/>
            <a:ext cx="2583711"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smtClean="0">
                <a:solidFill>
                  <a:schemeClr val="bg1"/>
                </a:solidFill>
                <a:latin typeface="Arial" pitchFamily="34" charset="0"/>
              </a:rPr>
              <a:t>Tunisia </a:t>
            </a:r>
            <a:endParaRPr lang="en-US" sz="1400" dirty="0">
              <a:solidFill>
                <a:schemeClr val="bg1"/>
              </a:solidFill>
              <a:latin typeface="Arial" pitchFamily="34" charset="0"/>
            </a:endParaRPr>
          </a:p>
        </p:txBody>
      </p:sp>
      <p:sp>
        <p:nvSpPr>
          <p:cNvPr id="34" name="Rectangle 33"/>
          <p:cNvSpPr/>
          <p:nvPr/>
        </p:nvSpPr>
        <p:spPr>
          <a:xfrm>
            <a:off x="3810000" y="5280841"/>
            <a:ext cx="2583711"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a:solidFill>
                  <a:schemeClr val="bg1"/>
                </a:solidFill>
                <a:latin typeface="Arial" pitchFamily="34" charset="0"/>
              </a:rPr>
              <a:t>Generalised System of Preferences</a:t>
            </a:r>
            <a:endParaRPr lang="en-US" sz="1400" dirty="0">
              <a:solidFill>
                <a:schemeClr val="bg1"/>
              </a:solidFill>
              <a:latin typeface="Arial" pitchFamily="34" charset="0"/>
            </a:endParaRPr>
          </a:p>
        </p:txBody>
      </p:sp>
      <p:sp>
        <p:nvSpPr>
          <p:cNvPr id="35" name="Rectangle 34"/>
          <p:cNvSpPr/>
          <p:nvPr/>
        </p:nvSpPr>
        <p:spPr>
          <a:xfrm>
            <a:off x="3810000" y="3866708"/>
            <a:ext cx="2583711"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smtClean="0">
                <a:solidFill>
                  <a:schemeClr val="bg1"/>
                </a:solidFill>
                <a:latin typeface="Arial" pitchFamily="34" charset="0"/>
              </a:rPr>
              <a:t>Messico </a:t>
            </a:r>
            <a:endParaRPr lang="en-US" sz="1400" dirty="0">
              <a:solidFill>
                <a:schemeClr val="bg1"/>
              </a:solidFill>
              <a:latin typeface="Arial" pitchFamily="34" charset="0"/>
            </a:endParaRPr>
          </a:p>
        </p:txBody>
      </p:sp>
      <p:sp>
        <p:nvSpPr>
          <p:cNvPr id="36" name="Rectangle 35"/>
          <p:cNvSpPr/>
          <p:nvPr/>
        </p:nvSpPr>
        <p:spPr>
          <a:xfrm>
            <a:off x="6755218" y="1803991"/>
            <a:ext cx="2583706"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sz="1400" dirty="0">
                <a:solidFill>
                  <a:schemeClr val="bg1"/>
                </a:solidFill>
                <a:latin typeface="Arial" pitchFamily="34" charset="0"/>
              </a:rPr>
              <a:t>Turchia (non processed agriproducts)</a:t>
            </a:r>
          </a:p>
        </p:txBody>
      </p:sp>
      <p:sp>
        <p:nvSpPr>
          <p:cNvPr id="37" name="Rectangle 36"/>
          <p:cNvSpPr/>
          <p:nvPr/>
        </p:nvSpPr>
        <p:spPr>
          <a:xfrm>
            <a:off x="6755218" y="2441957"/>
            <a:ext cx="2583711"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a:solidFill>
                  <a:schemeClr val="bg1"/>
                </a:solidFill>
                <a:latin typeface="Arial" pitchFamily="34" charset="0"/>
              </a:rPr>
              <a:t>Andorra (agri products) </a:t>
            </a:r>
            <a:endParaRPr lang="en-US" sz="1400" dirty="0">
              <a:solidFill>
                <a:schemeClr val="bg1"/>
              </a:solidFill>
              <a:latin typeface="Arial" pitchFamily="34" charset="0"/>
            </a:endParaRPr>
          </a:p>
        </p:txBody>
      </p:sp>
      <p:sp>
        <p:nvSpPr>
          <p:cNvPr id="38" name="Rectangle 37"/>
          <p:cNvSpPr/>
          <p:nvPr/>
        </p:nvSpPr>
        <p:spPr>
          <a:xfrm>
            <a:off x="6755218" y="3186224"/>
            <a:ext cx="2583711"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smtClean="0">
                <a:solidFill>
                  <a:schemeClr val="bg1"/>
                </a:solidFill>
                <a:latin typeface="Arial" pitchFamily="34" charset="0"/>
              </a:rPr>
              <a:t>Macedoniaa </a:t>
            </a:r>
            <a:endParaRPr lang="en-US" sz="1400" dirty="0">
              <a:solidFill>
                <a:schemeClr val="bg1"/>
              </a:solidFill>
              <a:latin typeface="Arial" pitchFamily="34" charset="0"/>
            </a:endParaRPr>
          </a:p>
        </p:txBody>
      </p:sp>
      <p:sp>
        <p:nvSpPr>
          <p:cNvPr id="39" name="Rectangle 38"/>
          <p:cNvSpPr/>
          <p:nvPr/>
        </p:nvSpPr>
        <p:spPr>
          <a:xfrm>
            <a:off x="6755214" y="3866708"/>
            <a:ext cx="2583711"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smtClean="0">
                <a:solidFill>
                  <a:schemeClr val="bg1"/>
                </a:solidFill>
                <a:latin typeface="Arial" pitchFamily="34" charset="0"/>
              </a:rPr>
              <a:t>Croazia </a:t>
            </a:r>
            <a:endParaRPr lang="en-US" sz="1400" dirty="0">
              <a:solidFill>
                <a:schemeClr val="bg1"/>
              </a:solidFill>
              <a:latin typeface="Arial" pitchFamily="34" charset="0"/>
            </a:endParaRPr>
          </a:p>
        </p:txBody>
      </p:sp>
      <p:sp>
        <p:nvSpPr>
          <p:cNvPr id="40" name="Rectangle 39"/>
          <p:cNvSpPr/>
          <p:nvPr/>
        </p:nvSpPr>
        <p:spPr>
          <a:xfrm>
            <a:off x="6755213" y="4572002"/>
            <a:ext cx="2583711"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a:solidFill>
                  <a:schemeClr val="bg1"/>
                </a:solidFill>
                <a:latin typeface="Arial" pitchFamily="34" charset="0"/>
              </a:rPr>
              <a:t>Israel</a:t>
            </a:r>
            <a:r>
              <a:rPr lang="nl-BE" sz="1400" dirty="0" smtClean="0">
                <a:solidFill>
                  <a:schemeClr val="bg1"/>
                </a:solidFill>
                <a:latin typeface="Arial" pitchFamily="34" charset="0"/>
              </a:rPr>
              <a:t>e </a:t>
            </a:r>
            <a:endParaRPr lang="en-US" sz="1400" dirty="0">
              <a:solidFill>
                <a:schemeClr val="bg1"/>
              </a:solidFill>
              <a:latin typeface="Arial" pitchFamily="34" charset="0"/>
            </a:endParaRPr>
          </a:p>
        </p:txBody>
      </p:sp>
      <p:sp>
        <p:nvSpPr>
          <p:cNvPr id="41" name="Rectangle 40"/>
          <p:cNvSpPr/>
          <p:nvPr/>
        </p:nvSpPr>
        <p:spPr>
          <a:xfrm>
            <a:off x="6755212" y="5256034"/>
            <a:ext cx="2583711" cy="425302"/>
          </a:xfrm>
          <a:prstGeom prst="rect">
            <a:avLst/>
          </a:prstGeom>
          <a:solidFill>
            <a:srgbClr val="92D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nl-BE" sz="1400" dirty="0" smtClean="0">
                <a:solidFill>
                  <a:schemeClr val="bg1"/>
                </a:solidFill>
                <a:latin typeface="Arial" pitchFamily="34" charset="0"/>
              </a:rPr>
              <a:t>Palestian </a:t>
            </a:r>
            <a:r>
              <a:rPr lang="nl-BE" sz="1400" dirty="0">
                <a:solidFill>
                  <a:schemeClr val="bg1"/>
                </a:solidFill>
                <a:latin typeface="Arial" pitchFamily="34" charset="0"/>
              </a:rPr>
              <a:t>Territories</a:t>
            </a:r>
            <a:endParaRPr lang="en-US" sz="1400" dirty="0">
              <a:solidFill>
                <a:schemeClr val="bg1"/>
              </a:solidFill>
              <a:latin typeface="Arial" pitchFamily="34" charset="0"/>
            </a:endParaRPr>
          </a:p>
        </p:txBody>
      </p:sp>
      <p:sp>
        <p:nvSpPr>
          <p:cNvPr id="24" name="Rectangle 23"/>
          <p:cNvSpPr/>
          <p:nvPr/>
        </p:nvSpPr>
        <p:spPr>
          <a:xfrm>
            <a:off x="499730" y="1222744"/>
            <a:ext cx="8867554" cy="3402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Riconoscimenti unilaterali con paesi SPG e Accordi bilaterali</a:t>
            </a:r>
            <a:endParaRPr lang="it-IT" dirty="0"/>
          </a:p>
        </p:txBody>
      </p:sp>
    </p:spTree>
    <p:extLst>
      <p:ext uri="{BB962C8B-B14F-4D97-AF65-F5344CB8AC3E}">
        <p14:creationId xmlns="" xmlns:p14="http://schemas.microsoft.com/office/powerpoint/2010/main" val="16207278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Origine delle merci – caso pratico</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42</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8" name="Rectangle 4"/>
          <p:cNvSpPr>
            <a:spLocks noGrp="1" noChangeArrowheads="1"/>
          </p:cNvSpPr>
          <p:nvPr>
            <p:ph idx="1"/>
          </p:nvPr>
        </p:nvSpPr>
        <p:spPr>
          <a:xfrm>
            <a:off x="414191" y="893135"/>
            <a:ext cx="9266237" cy="4941832"/>
          </a:xfrm>
        </p:spPr>
        <p:txBody>
          <a:bodyPr lIns="92075" tIns="46038" rIns="92075" bIns="46038" anchor="ctr" anchorCtr="1"/>
          <a:lstStyle/>
          <a:p>
            <a:pPr marL="0" indent="0" algn="just" eaLnBrk="1" hangingPunct="1"/>
            <a:r>
              <a:rPr lang="nl-BE" sz="2400" u="sng" dirty="0" smtClean="0"/>
              <a:t>Magliette di origine messicana esportate</a:t>
            </a:r>
            <a:r>
              <a:rPr lang="nl-BE" u="sng" dirty="0" smtClean="0"/>
              <a:t> n</a:t>
            </a:r>
            <a:r>
              <a:rPr lang="nl-BE" sz="2400" u="sng" dirty="0" smtClean="0"/>
              <a:t>ell’UE </a:t>
            </a:r>
          </a:p>
          <a:p>
            <a:pPr lvl="1" algn="just" eaLnBrk="1" hangingPunct="1">
              <a:buClr>
                <a:schemeClr val="tx1"/>
              </a:buClr>
              <a:buFont typeface="Wingdings" pitchFamily="2" charset="2"/>
              <a:buChar char="§"/>
            </a:pPr>
            <a:r>
              <a:rPr lang="nl-BE" sz="2000" dirty="0" smtClean="0"/>
              <a:t>Le magliette prodotte in Messico sono temporaneamente stoccate in un deposito doganale negli Stati Uniti; </a:t>
            </a:r>
          </a:p>
          <a:p>
            <a:pPr lvl="1" algn="just" eaLnBrk="1" hangingPunct="1">
              <a:buClr>
                <a:schemeClr val="tx1"/>
              </a:buClr>
              <a:buFont typeface="Wingdings" pitchFamily="2" charset="2"/>
              <a:buChar char="§"/>
            </a:pPr>
            <a:r>
              <a:rPr lang="nl-BE" sz="2000" dirty="0" smtClean="0"/>
              <a:t>Successivamente, le stesse sono spedite/consegnate in Italia.</a:t>
            </a:r>
          </a:p>
          <a:p>
            <a:pPr lvl="1" algn="just" eaLnBrk="1" hangingPunct="1">
              <a:buClr>
                <a:schemeClr val="tx1"/>
              </a:buClr>
              <a:buFont typeface="Wingdings" pitchFamily="2" charset="2"/>
              <a:buNone/>
            </a:pPr>
            <a:endParaRPr lang="nl-BE" sz="2000" dirty="0" smtClean="0"/>
          </a:p>
          <a:p>
            <a:pPr lvl="1" algn="just" eaLnBrk="1" hangingPunct="1">
              <a:buClr>
                <a:schemeClr val="tx1"/>
              </a:buClr>
              <a:buFont typeface="Wingdings" pitchFamily="2" charset="2"/>
              <a:buNone/>
            </a:pPr>
            <a:r>
              <a:rPr lang="nl-BE" sz="2000" dirty="0" smtClean="0"/>
              <a:t>Per richiedere il trattamento preferenziale, l’importatore dovrà:</a:t>
            </a:r>
          </a:p>
          <a:p>
            <a:pPr lvl="1" algn="just" eaLnBrk="1" hangingPunct="1">
              <a:buClr>
                <a:schemeClr val="tx1"/>
              </a:buClr>
              <a:buFontTx/>
              <a:buChar char="-"/>
            </a:pPr>
            <a:r>
              <a:rPr lang="nl-BE" sz="2000" dirty="0" smtClean="0"/>
              <a:t>Presentare apposito certificato di origine;</a:t>
            </a:r>
          </a:p>
          <a:p>
            <a:pPr lvl="1" algn="just" eaLnBrk="1" hangingPunct="1">
              <a:buClr>
                <a:schemeClr val="tx1"/>
              </a:buClr>
              <a:buFontTx/>
              <a:buChar char="-"/>
            </a:pPr>
            <a:r>
              <a:rPr lang="nl-BE" sz="2000" dirty="0" smtClean="0"/>
              <a:t>Comprovare il “trasporto diretto”: certificato rilasciato dalle Autorità doganali brasiliane o ogni altra documentazione atta a comprovare che le magliette non hanno subito nessun tipo di trattamento durante la sosta in territorio americano (ad eccezioni del carico/scarico e delle operazioni destinate a garantire la conservazione).</a:t>
            </a:r>
          </a:p>
        </p:txBody>
      </p:sp>
      <p:pic>
        <p:nvPicPr>
          <p:cNvPr id="9" name="Picture 7"/>
          <p:cNvPicPr>
            <a:picLocks noChangeAspect="1" noChangeArrowheads="1"/>
          </p:cNvPicPr>
          <p:nvPr/>
        </p:nvPicPr>
        <p:blipFill>
          <a:blip r:embed="rId2"/>
          <a:srcRect/>
          <a:stretch>
            <a:fillRect/>
          </a:stretch>
        </p:blipFill>
        <p:spPr bwMode="auto">
          <a:xfrm>
            <a:off x="8112789" y="2398786"/>
            <a:ext cx="1143000" cy="847725"/>
          </a:xfrm>
          <a:prstGeom prst="rect">
            <a:avLst/>
          </a:prstGeom>
          <a:noFill/>
          <a:ln w="9525">
            <a:noFill/>
            <a:miter lim="800000"/>
            <a:headEnd/>
            <a:tailEnd/>
          </a:ln>
        </p:spPr>
      </p:pic>
    </p:spTree>
    <p:extLst>
      <p:ext uri="{BB962C8B-B14F-4D97-AF65-F5344CB8AC3E}">
        <p14:creationId xmlns="" xmlns:p14="http://schemas.microsoft.com/office/powerpoint/2010/main" val="20377371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101" y="216121"/>
            <a:ext cx="9266237" cy="714375"/>
          </a:xfrm>
        </p:spPr>
        <p:txBody>
          <a:bodyPr/>
          <a:lstStyle/>
          <a:p>
            <a:r>
              <a:rPr lang="it-IT" dirty="0"/>
              <a:t>Origine delle merci </a:t>
            </a:r>
            <a:r>
              <a:rPr lang="it-IT" dirty="0" smtClean="0"/>
              <a:t>- </a:t>
            </a:r>
            <a:r>
              <a:rPr lang="it-IT" dirty="0"/>
              <a:t>Informazione Vincolante </a:t>
            </a:r>
            <a:r>
              <a:rPr lang="it-IT" dirty="0" smtClean="0"/>
              <a:t>sull’Origine </a:t>
            </a:r>
            <a:r>
              <a:rPr lang="it-IT" sz="1600" dirty="0" smtClean="0"/>
              <a:t>Art. 20 NCDC</a:t>
            </a:r>
            <a:r>
              <a:rPr lang="it-IT" dirty="0" smtClean="0"/>
              <a:t/>
            </a:r>
            <a:br>
              <a:rPr lang="it-IT" dirty="0" smtClean="0"/>
            </a:b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43</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7" name="Rectangle 2"/>
          <p:cNvSpPr>
            <a:spLocks noGrp="1" noChangeArrowheads="1"/>
          </p:cNvSpPr>
          <p:nvPr>
            <p:ph idx="1"/>
          </p:nvPr>
        </p:nvSpPr>
        <p:spPr bwMode="auto">
          <a:xfrm>
            <a:off x="446088" y="1169988"/>
            <a:ext cx="9266237" cy="6126935"/>
          </a:xfrm>
          <a:prstGeom prst="rect">
            <a:avLst/>
          </a:prstGeom>
          <a:noFill/>
          <a:ln w="9525">
            <a:noFill/>
            <a:miter lim="800000"/>
            <a:headEnd/>
            <a:tailEnd/>
          </a:ln>
        </p:spPr>
        <p:txBody>
          <a:bodyPr lIns="92075" tIns="46038" rIns="92075" bIns="46038">
            <a:spAutoFit/>
          </a:bodyPr>
          <a:lstStyle/>
          <a:p>
            <a:pPr marL="0" indent="0" algn="just" eaLnBrk="0" hangingPunct="0">
              <a:lnSpc>
                <a:spcPct val="120000"/>
              </a:lnSpc>
              <a:buSzPct val="115000"/>
            </a:pPr>
            <a:r>
              <a:rPr lang="it-IT" sz="2000" dirty="0" smtClean="0"/>
              <a:t>Similmente a quanto previsto per l’ITV relativa alla classificazione, l’IVO viene utilizzata </a:t>
            </a:r>
            <a:r>
              <a:rPr lang="it-IT" sz="2000" dirty="0"/>
              <a:t>come </a:t>
            </a:r>
            <a:r>
              <a:rPr lang="it-IT" sz="2000" dirty="0" smtClean="0"/>
              <a:t>strumento </a:t>
            </a:r>
            <a:r>
              <a:rPr lang="it-IT" sz="2000" dirty="0"/>
              <a:t>per aiutare gli operatori economici a </a:t>
            </a:r>
            <a:r>
              <a:rPr lang="it-IT" sz="2000" dirty="0" smtClean="0"/>
              <a:t> determinare </a:t>
            </a:r>
            <a:r>
              <a:rPr lang="it-IT" sz="2000" dirty="0"/>
              <a:t>la corretta origine dei prodotti.</a:t>
            </a:r>
          </a:p>
          <a:p>
            <a:pPr marL="381000" indent="-381000" algn="just" eaLnBrk="0" hangingPunct="0">
              <a:lnSpc>
                <a:spcPct val="120000"/>
              </a:lnSpc>
              <a:buSzPct val="115000"/>
            </a:pPr>
            <a:endParaRPr lang="it-IT" sz="1100" dirty="0"/>
          </a:p>
          <a:p>
            <a:pPr marL="381000" indent="-381000" algn="just" eaLnBrk="0" hangingPunct="0">
              <a:lnSpc>
                <a:spcPct val="120000"/>
              </a:lnSpc>
              <a:buSzPct val="115000"/>
            </a:pPr>
            <a:r>
              <a:rPr lang="it-IT" sz="2000" dirty="0" smtClean="0"/>
              <a:t>Caratteristiche:</a:t>
            </a:r>
            <a:endParaRPr lang="it-IT" sz="2000" dirty="0"/>
          </a:p>
          <a:p>
            <a:pPr marL="381000" indent="-381000" algn="just" eaLnBrk="0" hangingPunct="0">
              <a:lnSpc>
                <a:spcPct val="120000"/>
              </a:lnSpc>
              <a:buSzPct val="115000"/>
              <a:buFont typeface="Arial" pitchFamily="34" charset="0"/>
              <a:buChar char="–"/>
            </a:pPr>
            <a:r>
              <a:rPr lang="it-IT" sz="2000" dirty="0"/>
              <a:t>La decisione è presa dalle Autorità Doganali dei Paesi Membri a richiesta degli operatori economici;</a:t>
            </a:r>
          </a:p>
          <a:p>
            <a:pPr marL="381000" indent="-381000" algn="just" eaLnBrk="0" hangingPunct="0">
              <a:lnSpc>
                <a:spcPct val="10000"/>
              </a:lnSpc>
              <a:buSzPct val="115000"/>
              <a:buFont typeface="Arial" pitchFamily="34" charset="0"/>
              <a:buNone/>
            </a:pPr>
            <a:endParaRPr lang="it-IT" sz="2000" dirty="0"/>
          </a:p>
          <a:p>
            <a:pPr marL="381000" indent="-381000" algn="just" eaLnBrk="0" hangingPunct="0">
              <a:lnSpc>
                <a:spcPct val="0"/>
              </a:lnSpc>
              <a:buSzPct val="115000"/>
              <a:buFont typeface="Arial" pitchFamily="34" charset="0"/>
              <a:buNone/>
            </a:pPr>
            <a:endParaRPr lang="it-IT" sz="2000" dirty="0"/>
          </a:p>
          <a:p>
            <a:pPr marL="381000" indent="-381000" algn="just" eaLnBrk="0" hangingPunct="0">
              <a:lnSpc>
                <a:spcPct val="120000"/>
              </a:lnSpc>
              <a:buSzPct val="115000"/>
              <a:buFont typeface="Arial" pitchFamily="34" charset="0"/>
              <a:buChar char="–"/>
            </a:pPr>
            <a:r>
              <a:rPr lang="it-IT" sz="2000" dirty="0"/>
              <a:t>Il principale beneficio è la certezza giuridica riguardo l’origine della merce;</a:t>
            </a:r>
          </a:p>
          <a:p>
            <a:pPr marL="381000" indent="-381000" algn="just" eaLnBrk="0" hangingPunct="0">
              <a:lnSpc>
                <a:spcPct val="120000"/>
              </a:lnSpc>
              <a:buSzPct val="115000"/>
              <a:buFont typeface="Arial" pitchFamily="34" charset="0"/>
              <a:buChar char="–"/>
            </a:pPr>
            <a:r>
              <a:rPr lang="it-IT" sz="2000" dirty="0"/>
              <a:t>La validità in tutta la Comunità, a prescindere dal Paese Membro che l’abbia </a:t>
            </a:r>
            <a:r>
              <a:rPr lang="it-IT" sz="2000" dirty="0" smtClean="0"/>
              <a:t>rilasciata</a:t>
            </a:r>
          </a:p>
          <a:p>
            <a:pPr marL="0" indent="0" algn="just" eaLnBrk="0" hangingPunct="0">
              <a:lnSpc>
                <a:spcPct val="120000"/>
              </a:lnSpc>
              <a:buSzPct val="115000"/>
            </a:pPr>
            <a:endParaRPr lang="it-IT" sz="1100" dirty="0"/>
          </a:p>
          <a:p>
            <a:pPr marL="381000" indent="-381000" algn="just" eaLnBrk="0" hangingPunct="0">
              <a:lnSpc>
                <a:spcPct val="120000"/>
              </a:lnSpc>
              <a:buSzPct val="115000"/>
            </a:pPr>
            <a:r>
              <a:rPr lang="it-IT" sz="2000" dirty="0"/>
              <a:t>Novità introdotte dal NCDC:</a:t>
            </a:r>
          </a:p>
          <a:p>
            <a:pPr marL="381000" indent="-381000" algn="just" eaLnBrk="0" hangingPunct="0">
              <a:lnSpc>
                <a:spcPct val="120000"/>
              </a:lnSpc>
              <a:buSzPct val="115000"/>
              <a:buFont typeface="Arial" pitchFamily="34" charset="0"/>
              <a:buChar char="–"/>
            </a:pPr>
            <a:r>
              <a:rPr lang="it-IT" sz="2000" dirty="0"/>
              <a:t>La durata di efficacia dell’ITO viene ridotta da 6 a 3 anni dalla data del rilascio della stessa;</a:t>
            </a:r>
          </a:p>
          <a:p>
            <a:pPr marL="381000" indent="-381000" algn="just" eaLnBrk="0" hangingPunct="0">
              <a:lnSpc>
                <a:spcPct val="120000"/>
              </a:lnSpc>
              <a:buSzPct val="115000"/>
              <a:buFont typeface="Arial" pitchFamily="34" charset="0"/>
              <a:buChar char="–"/>
            </a:pPr>
            <a:r>
              <a:rPr lang="it-IT" sz="2000" dirty="0"/>
              <a:t>L’ITO non è più vincolante solo per l’Autorità Doganale, ma anche per il destinatario della decisione</a:t>
            </a:r>
          </a:p>
        </p:txBody>
      </p:sp>
    </p:spTree>
    <p:extLst>
      <p:ext uri="{BB962C8B-B14F-4D97-AF65-F5344CB8AC3E}">
        <p14:creationId xmlns="" xmlns:p14="http://schemas.microsoft.com/office/powerpoint/2010/main" val="19452398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latin typeface="Arial" pitchFamily="34" charset="0"/>
                <a:cs typeface="Arial" pitchFamily="34" charset="0"/>
              </a:rPr>
              <a:t>Valore in dogana</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44</a:t>
            </a:fld>
            <a:endParaRPr lang="en-US" dirty="0"/>
          </a:p>
        </p:txBody>
      </p:sp>
      <p:sp>
        <p:nvSpPr>
          <p:cNvPr id="6"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7" name="Segnaposto testo 4"/>
          <p:cNvSpPr>
            <a:spLocks noGrp="1"/>
          </p:cNvSpPr>
          <p:nvPr>
            <p:ph idx="1"/>
          </p:nvPr>
        </p:nvSpPr>
        <p:spPr>
          <a:xfrm>
            <a:off x="339763" y="823285"/>
            <a:ext cx="9266237" cy="5916613"/>
          </a:xfrm>
        </p:spPr>
        <p:txBody>
          <a:bodyPr>
            <a:noAutofit/>
          </a:bodyPr>
          <a:lstStyle/>
          <a:p>
            <a:pPr algn="just">
              <a:lnSpc>
                <a:spcPct val="80000"/>
              </a:lnSpc>
            </a:pPr>
            <a:endParaRPr lang="it-IT" sz="1900" dirty="0" smtClean="0">
              <a:latin typeface="Arial" pitchFamily="34" charset="0"/>
              <a:cs typeface="Arial" pitchFamily="34" charset="0"/>
            </a:endParaRPr>
          </a:p>
          <a:p>
            <a:pPr algn="just">
              <a:lnSpc>
                <a:spcPct val="80000"/>
              </a:lnSpc>
            </a:pPr>
            <a:endParaRPr lang="it-IT" sz="1900" dirty="0" smtClean="0">
              <a:latin typeface="Arial" pitchFamily="34" charset="0"/>
              <a:cs typeface="Arial" pitchFamily="34" charset="0"/>
            </a:endParaRPr>
          </a:p>
          <a:p>
            <a:pPr marL="0" indent="0" algn="just">
              <a:lnSpc>
                <a:spcPct val="80000"/>
              </a:lnSpc>
            </a:pPr>
            <a:r>
              <a:rPr lang="it-IT" sz="2000" dirty="0"/>
              <a:t>L'attribuzione</a:t>
            </a:r>
            <a:r>
              <a:rPr lang="it-IT" sz="1900" dirty="0" smtClean="0">
                <a:latin typeface="Arial" pitchFamily="34" charset="0"/>
                <a:cs typeface="Arial" pitchFamily="34" charset="0"/>
              </a:rPr>
              <a:t> </a:t>
            </a:r>
            <a:r>
              <a:rPr lang="it-IT" sz="2000" dirty="0"/>
              <a:t>del corretto valore alle merci, ai fini della corretta base imponibile, è funzione di una rigorosa applicazione delle disposizioni comunitarie di settore.</a:t>
            </a:r>
          </a:p>
          <a:p>
            <a:pPr marL="0" indent="0" algn="just">
              <a:lnSpc>
                <a:spcPct val="80000"/>
              </a:lnSpc>
              <a:buNone/>
            </a:pPr>
            <a:endParaRPr lang="it-IT" sz="2000" dirty="0"/>
          </a:p>
          <a:p>
            <a:pPr marL="0" indent="0" algn="just">
              <a:lnSpc>
                <a:spcPct val="80000"/>
              </a:lnSpc>
            </a:pPr>
            <a:r>
              <a:rPr lang="it-IT" sz="2000" dirty="0"/>
              <a:t>Il valore </a:t>
            </a:r>
            <a:r>
              <a:rPr lang="it-IT" sz="2000" dirty="0" smtClean="0"/>
              <a:t>in dogana </a:t>
            </a:r>
            <a:r>
              <a:rPr lang="it-IT" sz="2000" dirty="0"/>
              <a:t>delle merci si riflette su tutti i profili di bilancio ed inficia, se non appropriatamente configurato, contabilità e procedure.</a:t>
            </a:r>
          </a:p>
          <a:p>
            <a:pPr marL="0" indent="0" algn="just">
              <a:lnSpc>
                <a:spcPct val="80000"/>
              </a:lnSpc>
              <a:buNone/>
            </a:pPr>
            <a:endParaRPr lang="it-IT" sz="2000" dirty="0"/>
          </a:p>
          <a:p>
            <a:pPr marL="0" indent="0" algn="just">
              <a:lnSpc>
                <a:spcPct val="80000"/>
              </a:lnSpc>
            </a:pPr>
            <a:r>
              <a:rPr lang="it-IT" sz="2000" dirty="0"/>
              <a:t>E’ troppo frequente, identificare errate valutazioni della base imponibile </a:t>
            </a:r>
            <a:r>
              <a:rPr lang="it-IT" sz="2000" dirty="0" smtClean="0"/>
              <a:t>dichiarata</a:t>
            </a:r>
          </a:p>
          <a:p>
            <a:pPr marL="0" indent="0" algn="just">
              <a:lnSpc>
                <a:spcPct val="80000"/>
              </a:lnSpc>
            </a:pPr>
            <a:r>
              <a:rPr lang="it-IT" sz="2000" dirty="0" smtClean="0"/>
              <a:t> </a:t>
            </a:r>
            <a:endParaRPr lang="it-IT" sz="2000" dirty="0"/>
          </a:p>
          <a:p>
            <a:pPr marL="542925" lvl="1" indent="-180975" algn="just">
              <a:lnSpc>
                <a:spcPct val="80000"/>
              </a:lnSpc>
              <a:buFont typeface="Arial" pitchFamily="34" charset="0"/>
              <a:buChar char="•"/>
              <a:tabLst>
                <a:tab pos="542925" algn="l"/>
              </a:tabLst>
            </a:pPr>
            <a:r>
              <a:rPr lang="it-IT" sz="2000" dirty="0">
                <a:ea typeface="+mn-ea"/>
                <a:cs typeface="+mn-cs"/>
              </a:rPr>
              <a:t>che espongono l'azienda a rischi di accertamento (per controlli operati ex post dalla Guardia di Finanza o dagli SVAD delle Dogane) </a:t>
            </a:r>
          </a:p>
          <a:p>
            <a:pPr marL="0" lvl="1" indent="0" algn="just">
              <a:lnSpc>
                <a:spcPct val="80000"/>
              </a:lnSpc>
              <a:buNone/>
              <a:tabLst>
                <a:tab pos="542925" algn="l"/>
              </a:tabLst>
            </a:pPr>
            <a:endParaRPr lang="it-IT" sz="2000" dirty="0">
              <a:ea typeface="+mn-ea"/>
              <a:cs typeface="+mn-cs"/>
            </a:endParaRPr>
          </a:p>
          <a:p>
            <a:pPr marL="542925" lvl="1" indent="-180975" algn="just">
              <a:lnSpc>
                <a:spcPct val="80000"/>
              </a:lnSpc>
              <a:buFont typeface="Arial" pitchFamily="34" charset="0"/>
              <a:buChar char="•"/>
            </a:pPr>
            <a:r>
              <a:rPr lang="it-IT" sz="2000" dirty="0">
                <a:ea typeface="+mn-ea"/>
                <a:cs typeface="+mn-cs"/>
              </a:rPr>
              <a:t>o il pagamento di diritti non dovuti</a:t>
            </a:r>
          </a:p>
        </p:txBody>
      </p:sp>
    </p:spTree>
    <p:extLst>
      <p:ext uri="{BB962C8B-B14F-4D97-AF65-F5344CB8AC3E}">
        <p14:creationId xmlns="" xmlns:p14="http://schemas.microsoft.com/office/powerpoint/2010/main" val="7614173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latin typeface="Arial" pitchFamily="34" charset="0"/>
                <a:cs typeface="Arial" pitchFamily="34" charset="0"/>
              </a:rPr>
              <a:t>Valore in dogana</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45</a:t>
            </a:fld>
            <a:endParaRPr lang="en-US" dirty="0"/>
          </a:p>
        </p:txBody>
      </p:sp>
      <p:sp>
        <p:nvSpPr>
          <p:cNvPr id="5" name="Footer Placeholder 4"/>
          <p:cNvSpPr>
            <a:spLocks noGrp="1"/>
          </p:cNvSpPr>
          <p:nvPr>
            <p:ph type="ftr" sz="quarter" idx="11"/>
          </p:nvPr>
        </p:nvSpPr>
        <p:spPr>
          <a:xfrm>
            <a:off x="838680" y="7371367"/>
            <a:ext cx="4749800" cy="163513"/>
          </a:xfrm>
        </p:spPr>
        <p:txBody>
          <a:bodyPr/>
          <a:lstStyle/>
          <a:p>
            <a:r>
              <a:rPr lang="nl-BE" dirty="0"/>
              <a:t>Nuovo linee guida del Codice Doganale</a:t>
            </a:r>
          </a:p>
          <a:p>
            <a:endParaRPr lang="en-US" dirty="0"/>
          </a:p>
        </p:txBody>
      </p:sp>
      <p:sp>
        <p:nvSpPr>
          <p:cNvPr id="6" name="Rectangle 3"/>
          <p:cNvSpPr>
            <a:spLocks noGrp="1" noChangeArrowheads="1"/>
          </p:cNvSpPr>
          <p:nvPr>
            <p:ph idx="1"/>
          </p:nvPr>
        </p:nvSpPr>
        <p:spPr/>
        <p:txBody>
          <a:bodyPr/>
          <a:lstStyle/>
          <a:p>
            <a:pPr marL="0" indent="0" algn="just"/>
            <a:r>
              <a:rPr lang="it-IT" sz="2000" dirty="0"/>
              <a:t>Il valore in dogana delle merci importate è il valore di transazione*, cioè il prezzo effettivamente pagato o da pagare per le merci quando siano vendute per l'esportazione a destinazione del territorio doganale della Comunità, previa eventuale rettifica effettuata conformemente agli artt. 32 e 33 del Regolamento CE </a:t>
            </a:r>
            <a:r>
              <a:rPr lang="it-IT" sz="2000" dirty="0" smtClean="0"/>
              <a:t>2913/92, ed in particolare</a:t>
            </a:r>
          </a:p>
          <a:p>
            <a:pPr marL="0" indent="0" algn="just"/>
            <a:endParaRPr lang="it-IT" sz="2000" dirty="0"/>
          </a:p>
          <a:p>
            <a:pPr marL="542925" lvl="2" indent="-361950" algn="just"/>
            <a:r>
              <a:rPr lang="it-IT" sz="2000" dirty="0">
                <a:ea typeface="+mn-ea"/>
                <a:cs typeface="+mn-cs"/>
              </a:rPr>
              <a:t>aumentando il valore di transazione con gli elementi di cui all’art. 32</a:t>
            </a:r>
          </a:p>
          <a:p>
            <a:pPr marL="542925" lvl="2" indent="-361950" algn="just"/>
            <a:r>
              <a:rPr lang="it-IT" sz="2000" dirty="0" smtClean="0">
                <a:ea typeface="+mn-ea"/>
                <a:cs typeface="+mn-cs"/>
              </a:rPr>
              <a:t>non comprendendo nel valore in dogana </a:t>
            </a:r>
            <a:r>
              <a:rPr lang="it-IT" sz="2000" dirty="0">
                <a:ea typeface="+mn-ea"/>
                <a:cs typeface="+mn-cs"/>
              </a:rPr>
              <a:t>gli elementi di cui all’art. </a:t>
            </a:r>
            <a:r>
              <a:rPr lang="it-IT" sz="2000" dirty="0" smtClean="0">
                <a:ea typeface="+mn-ea"/>
                <a:cs typeface="+mn-cs"/>
              </a:rPr>
              <a:t>33</a:t>
            </a:r>
          </a:p>
          <a:p>
            <a:pPr marL="0" indent="0" algn="just"/>
            <a:endParaRPr lang="it-IT" sz="2000" dirty="0" smtClean="0"/>
          </a:p>
          <a:p>
            <a:pPr marL="0" indent="0" algn="just"/>
            <a:endParaRPr lang="it-IT" sz="2000" dirty="0"/>
          </a:p>
          <a:p>
            <a:pPr marL="0" indent="0" algn="just"/>
            <a:endParaRPr lang="it-IT" sz="2000" dirty="0"/>
          </a:p>
          <a:p>
            <a:pPr marL="0" indent="0" algn="just">
              <a:buNone/>
            </a:pPr>
            <a:r>
              <a:rPr lang="it-IT" sz="2000" dirty="0" smtClean="0"/>
              <a:t>* </a:t>
            </a:r>
            <a:r>
              <a:rPr lang="it-IT" sz="1600" dirty="0"/>
              <a:t>sempre che “</a:t>
            </a:r>
            <a:r>
              <a:rPr lang="it-IT" sz="1600" i="1" dirty="0"/>
              <a:t>il compratore ed il venditore non siano legati o, se lo sono, il valore di transazione sia accettabile a fini doganali</a:t>
            </a:r>
            <a:r>
              <a:rPr lang="it-IT" sz="1600" dirty="0"/>
              <a:t>.”, cfr. paragrafo 2, lettera a), dell’articolo 29 del citato regolamento ai sensi del quale “</a:t>
            </a:r>
            <a:r>
              <a:rPr lang="it-IT" sz="1600" i="1" dirty="0"/>
              <a:t>il fatto che il compratore e il venditore siano legati non costituisce di per sé motivo sufficiente per considerare inaccettabile detto valore. Se necessario, le circostanze proprie della vendita sono esaminate e il valore di transazione ammesso, purché tali legami non abbiano influito sul prezzo</a:t>
            </a:r>
            <a:r>
              <a:rPr lang="it-IT" sz="1600" dirty="0"/>
              <a:t>.”</a:t>
            </a:r>
          </a:p>
          <a:p>
            <a:pPr marL="0" indent="0" algn="just" eaLnBrk="1" hangingPunct="1">
              <a:tabLst/>
            </a:pPr>
            <a:endParaRPr lang="it-IT" sz="2000" dirty="0"/>
          </a:p>
        </p:txBody>
      </p:sp>
    </p:spTree>
    <p:extLst>
      <p:ext uri="{BB962C8B-B14F-4D97-AF65-F5344CB8AC3E}">
        <p14:creationId xmlns="" xmlns:p14="http://schemas.microsoft.com/office/powerpoint/2010/main" val="79771206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latin typeface="Arial" pitchFamily="34" charset="0"/>
                <a:cs typeface="Arial" pitchFamily="34" charset="0"/>
              </a:rPr>
              <a:t>Valore in dogana</a:t>
            </a:r>
            <a:r>
              <a:rPr lang="it-IT" dirty="0"/>
              <a:t> </a:t>
            </a:r>
            <a:r>
              <a:rPr lang="it-IT" i="1" dirty="0"/>
              <a:t> - segue</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46</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6" name="Rectangle 3"/>
          <p:cNvSpPr>
            <a:spLocks noGrp="1" noChangeArrowheads="1"/>
          </p:cNvSpPr>
          <p:nvPr>
            <p:ph idx="1"/>
          </p:nvPr>
        </p:nvSpPr>
        <p:spPr>
          <a:xfrm>
            <a:off x="403558" y="1014671"/>
            <a:ext cx="9266237" cy="5916613"/>
          </a:xfrm>
        </p:spPr>
        <p:txBody>
          <a:bodyPr/>
          <a:lstStyle/>
          <a:p>
            <a:pPr marL="0" indent="0" algn="just">
              <a:buNone/>
            </a:pPr>
            <a:r>
              <a:rPr lang="it-IT" sz="2000" dirty="0" smtClean="0"/>
              <a:t>Elementi </a:t>
            </a:r>
            <a:r>
              <a:rPr lang="it-IT" sz="2000" dirty="0"/>
              <a:t>ex art. </a:t>
            </a:r>
            <a:r>
              <a:rPr lang="it-IT" sz="2000" dirty="0" smtClean="0"/>
              <a:t>32 (da addizionare al valore di transazione):</a:t>
            </a:r>
            <a:endParaRPr lang="it-IT" sz="2000" dirty="0"/>
          </a:p>
          <a:p>
            <a:pPr algn="just">
              <a:buNone/>
            </a:pPr>
            <a:endParaRPr lang="it-IT" sz="1000" dirty="0"/>
          </a:p>
          <a:p>
            <a:pPr algn="just">
              <a:buNone/>
            </a:pPr>
            <a:r>
              <a:rPr lang="it-IT" sz="2000" dirty="0" smtClean="0"/>
              <a:t>-</a:t>
            </a:r>
            <a:r>
              <a:rPr lang="it-IT" sz="2000" dirty="0"/>
              <a:t>	commissioni e spese di mediazione, escluse le commissioni di acquisto; </a:t>
            </a:r>
          </a:p>
          <a:p>
            <a:pPr algn="just">
              <a:buNone/>
            </a:pPr>
            <a:r>
              <a:rPr lang="it-IT" sz="2000" dirty="0" smtClean="0"/>
              <a:t>-</a:t>
            </a:r>
            <a:r>
              <a:rPr lang="it-IT" sz="2000" dirty="0"/>
              <a:t>	costo dell'imballaggio, comprendente sia la manodopera che i materiali;</a:t>
            </a:r>
          </a:p>
          <a:p>
            <a:pPr algn="just">
              <a:buNone/>
            </a:pPr>
            <a:r>
              <a:rPr lang="it-IT" sz="2000" dirty="0" smtClean="0"/>
              <a:t>-</a:t>
            </a:r>
            <a:r>
              <a:rPr lang="it-IT" sz="2000" dirty="0"/>
              <a:t>	materie, componenti, parti e elementi similari incorporati nelle merci importate;</a:t>
            </a:r>
          </a:p>
          <a:p>
            <a:pPr algn="just">
              <a:buNone/>
            </a:pPr>
            <a:r>
              <a:rPr lang="it-IT" sz="2000" dirty="0" smtClean="0"/>
              <a:t>-</a:t>
            </a:r>
            <a:r>
              <a:rPr lang="it-IT" sz="2000" dirty="0"/>
              <a:t>	utensili, matrici, stampi ed oggetti similari utilizzati per la produzione delle merci importate;</a:t>
            </a:r>
          </a:p>
          <a:p>
            <a:pPr algn="just">
              <a:buNone/>
            </a:pPr>
            <a:r>
              <a:rPr lang="it-IT" sz="2000" dirty="0" smtClean="0"/>
              <a:t>-</a:t>
            </a:r>
            <a:r>
              <a:rPr lang="it-IT" sz="2000" dirty="0"/>
              <a:t>	lavori d'ingegneria, di studio, d'arte e di design, piani e schizzi, eseguiti in un paese non membro della Comunità e necessari per produrre le merci importate;</a:t>
            </a:r>
          </a:p>
          <a:p>
            <a:pPr algn="just">
              <a:buNone/>
            </a:pPr>
            <a:r>
              <a:rPr lang="it-IT" sz="2000" dirty="0" smtClean="0"/>
              <a:t>-</a:t>
            </a:r>
            <a:r>
              <a:rPr lang="it-IT" sz="2000" dirty="0"/>
              <a:t>	</a:t>
            </a:r>
            <a:r>
              <a:rPr lang="it-IT" sz="2000" dirty="0">
                <a:solidFill>
                  <a:schemeClr val="accent2">
                    <a:lumMod val="75000"/>
                  </a:schemeClr>
                </a:solidFill>
              </a:rPr>
              <a:t>corrispettivi e diritti di licenza relativi alle merci da valutare, che il compratore è tenuto a pagare, direttamente o indirettamente, come condizione della vendita delle merci da valutare</a:t>
            </a:r>
            <a:r>
              <a:rPr lang="it-IT" sz="2000" dirty="0" smtClean="0">
                <a:solidFill>
                  <a:schemeClr val="accent2">
                    <a:lumMod val="75000"/>
                  </a:schemeClr>
                </a:solidFill>
              </a:rPr>
              <a:t>; (!)</a:t>
            </a:r>
            <a:endParaRPr lang="it-IT" sz="2000" dirty="0">
              <a:solidFill>
                <a:schemeClr val="accent2">
                  <a:lumMod val="75000"/>
                </a:schemeClr>
              </a:solidFill>
            </a:endParaRPr>
          </a:p>
          <a:p>
            <a:pPr algn="just">
              <a:buNone/>
            </a:pPr>
            <a:r>
              <a:rPr lang="it-IT" sz="2000" dirty="0" smtClean="0"/>
              <a:t>-</a:t>
            </a:r>
            <a:r>
              <a:rPr lang="it-IT" sz="2000" dirty="0"/>
              <a:t>	le spese di trasporto e di assicurazione delle merci importate e</a:t>
            </a:r>
          </a:p>
          <a:p>
            <a:pPr algn="just">
              <a:buNone/>
            </a:pPr>
            <a:r>
              <a:rPr lang="it-IT" sz="2000" dirty="0" smtClean="0"/>
              <a:t>-  </a:t>
            </a:r>
            <a:r>
              <a:rPr lang="it-IT" sz="2000" dirty="0"/>
              <a:t>	le spese di carico e movimentazione connesse col trasporto delle merci importate, fino al luogo d'introduzione delle merci nel territorio doganale della Comunità sempre che non siano già inclusi nel prezzo pagato o da pagare</a:t>
            </a:r>
          </a:p>
        </p:txBody>
      </p:sp>
    </p:spTree>
    <p:extLst>
      <p:ext uri="{BB962C8B-B14F-4D97-AF65-F5344CB8AC3E}">
        <p14:creationId xmlns="" xmlns:p14="http://schemas.microsoft.com/office/powerpoint/2010/main" val="60735340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latin typeface="Arial" pitchFamily="34" charset="0"/>
                <a:cs typeface="Arial" pitchFamily="34" charset="0"/>
              </a:rPr>
              <a:t>Valore in dogana</a:t>
            </a:r>
            <a:r>
              <a:rPr lang="it-IT" dirty="0"/>
              <a:t> </a:t>
            </a:r>
            <a:r>
              <a:rPr lang="it-IT" i="1" dirty="0"/>
              <a:t> - segue</a:t>
            </a:r>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47</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6" name="Rectangle 3"/>
          <p:cNvSpPr>
            <a:spLocks noGrp="1" noChangeArrowheads="1"/>
          </p:cNvSpPr>
          <p:nvPr>
            <p:ph idx="1"/>
          </p:nvPr>
        </p:nvSpPr>
        <p:spPr>
          <a:xfrm>
            <a:off x="403558" y="1163526"/>
            <a:ext cx="9266237" cy="5916613"/>
          </a:xfrm>
        </p:spPr>
        <p:txBody>
          <a:bodyPr/>
          <a:lstStyle/>
          <a:p>
            <a:pPr algn="just">
              <a:buNone/>
            </a:pPr>
            <a:r>
              <a:rPr lang="it-IT" sz="2000" dirty="0" smtClean="0"/>
              <a:t>Il valore in dogana non comprende gli elementi </a:t>
            </a:r>
            <a:r>
              <a:rPr lang="it-IT" sz="2000" dirty="0"/>
              <a:t>ex art. </a:t>
            </a:r>
            <a:r>
              <a:rPr lang="it-IT" sz="2000" dirty="0" smtClean="0"/>
              <a:t>33:</a:t>
            </a:r>
          </a:p>
          <a:p>
            <a:pPr algn="just">
              <a:buNone/>
            </a:pPr>
            <a:endParaRPr lang="it-IT" sz="1000" dirty="0"/>
          </a:p>
          <a:p>
            <a:pPr algn="just">
              <a:buFontTx/>
              <a:buChar char="-"/>
            </a:pPr>
            <a:r>
              <a:rPr lang="it-IT" sz="2000" dirty="0"/>
              <a:t>spese di trasporto delle merci dopo il loro arrivo nel luogo d'introduzione nel territorio doganale della Comunità;</a:t>
            </a:r>
          </a:p>
          <a:p>
            <a:pPr algn="just">
              <a:buFontTx/>
              <a:buChar char="-"/>
            </a:pPr>
            <a:r>
              <a:rPr lang="it-IT" sz="2000" dirty="0"/>
              <a:t>spese relative a lavori di costruzione, d'installazione, di montaggio, di manutenzione o di assistenza tecnica iniziati dopo l'importazione, sulle merci importate, ad esempio impianti, macchinari o materiale industriale;</a:t>
            </a:r>
          </a:p>
          <a:p>
            <a:pPr algn="just">
              <a:buFontTx/>
              <a:buChar char="-"/>
            </a:pPr>
            <a:r>
              <a:rPr lang="it-IT" sz="2000" dirty="0"/>
              <a:t>gli interessi conseguenti ad un accordo di finanziamento concluso dal compratore e relativo all'acquisto di merci importate;</a:t>
            </a:r>
          </a:p>
          <a:p>
            <a:pPr algn="just">
              <a:buFontTx/>
              <a:buChar char="-"/>
            </a:pPr>
            <a:r>
              <a:rPr lang="it-IT" sz="2000" dirty="0"/>
              <a:t>spese relative al diritto di riproduzione nella Comunità delle merci importate;</a:t>
            </a:r>
          </a:p>
          <a:p>
            <a:pPr algn="just">
              <a:buFontTx/>
              <a:buChar char="-"/>
            </a:pPr>
            <a:r>
              <a:rPr lang="it-IT" sz="2000" dirty="0"/>
              <a:t>commissioni </a:t>
            </a:r>
            <a:r>
              <a:rPr lang="it-IT" sz="2000" dirty="0" smtClean="0"/>
              <a:t>d'acquisto</a:t>
            </a:r>
          </a:p>
          <a:p>
            <a:pPr algn="just"/>
            <a:endParaRPr lang="it-IT" sz="2000" dirty="0" smtClean="0"/>
          </a:p>
          <a:p>
            <a:pPr algn="just"/>
            <a:endParaRPr lang="it-IT" sz="2000" dirty="0"/>
          </a:p>
          <a:p>
            <a:pPr marL="361950" indent="-361950" algn="just">
              <a:buNone/>
            </a:pPr>
            <a:r>
              <a:rPr lang="it-IT" sz="2000" dirty="0" smtClean="0">
                <a:solidFill>
                  <a:schemeClr val="accent2">
                    <a:lumMod val="75000"/>
                  </a:schemeClr>
                </a:solidFill>
              </a:rPr>
              <a:t>Valore </a:t>
            </a:r>
            <a:r>
              <a:rPr lang="it-IT" sz="2000" dirty="0">
                <a:solidFill>
                  <a:schemeClr val="accent2">
                    <a:lumMod val="75000"/>
                  </a:schemeClr>
                </a:solidFill>
              </a:rPr>
              <a:t>in dogana</a:t>
            </a:r>
          </a:p>
          <a:p>
            <a:pPr algn="just">
              <a:buNone/>
            </a:pPr>
            <a:r>
              <a:rPr lang="it-IT" sz="2000" dirty="0"/>
              <a:t>+	diritti doganali dovuti (ad eccezione dell’IVA)  </a:t>
            </a:r>
          </a:p>
          <a:p>
            <a:pPr algn="just">
              <a:buNone/>
            </a:pPr>
            <a:r>
              <a:rPr lang="it-IT" sz="2000" dirty="0"/>
              <a:t>+	spese d’inoltro (trasporto, commissione, assicurazione, imballaggio ecc.) fino al luogo di destinazione all’interno della UE</a:t>
            </a:r>
          </a:p>
          <a:p>
            <a:pPr algn="just">
              <a:buNone/>
            </a:pPr>
            <a:r>
              <a:rPr lang="it-IT" sz="2000" dirty="0" smtClean="0"/>
              <a:t>= 	</a:t>
            </a:r>
            <a:r>
              <a:rPr lang="it-IT" sz="2000" dirty="0" smtClean="0">
                <a:solidFill>
                  <a:schemeClr val="accent2">
                    <a:lumMod val="75000"/>
                  </a:schemeClr>
                </a:solidFill>
              </a:rPr>
              <a:t>Valore </a:t>
            </a:r>
            <a:r>
              <a:rPr lang="it-IT" sz="2000" dirty="0">
                <a:solidFill>
                  <a:schemeClr val="accent2">
                    <a:lumMod val="75000"/>
                  </a:schemeClr>
                </a:solidFill>
              </a:rPr>
              <a:t>dell’importazione ai fini IVA</a:t>
            </a:r>
          </a:p>
        </p:txBody>
      </p:sp>
    </p:spTree>
    <p:extLst>
      <p:ext uri="{BB962C8B-B14F-4D97-AF65-F5344CB8AC3E}">
        <p14:creationId xmlns="" xmlns:p14="http://schemas.microsoft.com/office/powerpoint/2010/main" val="38683345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49263" y="396875"/>
            <a:ext cx="9266237" cy="815237"/>
          </a:xfrm>
        </p:spPr>
        <p:txBody>
          <a:bodyPr/>
          <a:lstStyle/>
          <a:p>
            <a:r>
              <a:rPr lang="it-IT" sz="2400" dirty="0" smtClean="0"/>
              <a:t>Valore in dogana </a:t>
            </a:r>
            <a:r>
              <a:rPr lang="it-IT" sz="2400" i="1" dirty="0" smtClean="0"/>
              <a:t>- segue</a:t>
            </a:r>
            <a:endParaRPr lang="it-IT" sz="2400" dirty="0"/>
          </a:p>
        </p:txBody>
      </p:sp>
      <p:sp>
        <p:nvSpPr>
          <p:cNvPr id="3" name="Segnaposto contenuto 2"/>
          <p:cNvSpPr>
            <a:spLocks noGrp="1"/>
          </p:cNvSpPr>
          <p:nvPr>
            <p:ph idx="1"/>
          </p:nvPr>
        </p:nvSpPr>
        <p:spPr>
          <a:xfrm>
            <a:off x="371661" y="1078467"/>
            <a:ext cx="9250805" cy="6034715"/>
          </a:xfrm>
        </p:spPr>
        <p:txBody>
          <a:bodyPr/>
          <a:lstStyle/>
          <a:p>
            <a:r>
              <a:rPr lang="it-IT" sz="1800" dirty="0" smtClean="0"/>
              <a:t>Possibili novità delle disposizioni di applicazione del NCDM: </a:t>
            </a:r>
          </a:p>
          <a:p>
            <a:endParaRPr lang="it-IT" sz="1800" dirty="0" smtClean="0"/>
          </a:p>
          <a:p>
            <a:pPr>
              <a:buFont typeface="Arial" pitchFamily="34" charset="0"/>
              <a:buChar char="•"/>
            </a:pPr>
            <a:r>
              <a:rPr lang="it-IT" sz="1800" dirty="0" smtClean="0">
                <a:solidFill>
                  <a:schemeClr val="accent2">
                    <a:lumMod val="75000"/>
                  </a:schemeClr>
                </a:solidFill>
              </a:rPr>
              <a:t>Royalties: </a:t>
            </a:r>
          </a:p>
          <a:p>
            <a:pPr lvl="2" algn="just"/>
            <a:r>
              <a:rPr lang="it-IT" sz="1800" dirty="0" smtClean="0"/>
              <a:t>oggi, la normativa doganale prevede alcuni casi in cui i diritti di licenza non costituiscono una condizione alla vendita ed in quanto tali non devono essere aggiunti al valore in dogana irrigidimento dei criteri (es. controllo di qualità da parte del licenziante)</a:t>
            </a:r>
          </a:p>
          <a:p>
            <a:pPr lvl="2" algn="just"/>
            <a:r>
              <a:rPr lang="it-IT" sz="1800" dirty="0" smtClean="0"/>
              <a:t>un domani, il diritto doganale potrebbe ulteriormente restringere tali casi con la conseguenza che i diritti di licenza potrebbero dover essere in ogni caso aggiunti al valore in dogana.</a:t>
            </a:r>
          </a:p>
          <a:p>
            <a:pPr>
              <a:buFont typeface="Arial" pitchFamily="34" charset="0"/>
              <a:buChar char="•"/>
            </a:pPr>
            <a:endParaRPr lang="it-IT" sz="1800" dirty="0" smtClean="0"/>
          </a:p>
          <a:p>
            <a:pPr>
              <a:buFont typeface="Arial" pitchFamily="34" charset="0"/>
              <a:buChar char="•"/>
            </a:pPr>
            <a:r>
              <a:rPr lang="it-IT" sz="1800" dirty="0" smtClean="0">
                <a:solidFill>
                  <a:schemeClr val="accent2">
                    <a:lumMod val="75000"/>
                  </a:schemeClr>
                </a:solidFill>
              </a:rPr>
              <a:t>First sale rule: </a:t>
            </a:r>
          </a:p>
          <a:p>
            <a:pPr lvl="2" algn="just"/>
            <a:r>
              <a:rPr lang="it-IT" sz="1800" dirty="0" smtClean="0"/>
              <a:t>oggi, a particolari condizioni, nei casi in cui le merci siano state vendute più volte prima di essere introdotte nel territorio doganale, l’importatore ha la facoltà di basare la valutazione della merce sul valore della vendita precedente e, pertanto, a presentare le merci in dogana, attribuendo alle stesse un valore inferiore rispetto a quello risultante dall’ultima cessione.</a:t>
            </a:r>
          </a:p>
          <a:p>
            <a:pPr lvl="2" algn="just"/>
            <a:r>
              <a:rPr lang="it-IT" sz="1800" dirty="0" smtClean="0"/>
              <a:t>un domani, tale possibilità potrebbe essere abolita.</a:t>
            </a:r>
          </a:p>
          <a:p>
            <a:endParaRPr lang="it-IT" sz="1800" dirty="0" smtClean="0"/>
          </a:p>
          <a:p>
            <a:pPr algn="ctr"/>
            <a:r>
              <a:rPr lang="it-IT" sz="1800" dirty="0" smtClean="0">
                <a:solidFill>
                  <a:schemeClr val="accent2">
                    <a:lumMod val="75000"/>
                  </a:schemeClr>
                </a:solidFill>
              </a:rPr>
              <a:t>Opportunità di rivisitazione delle supply chain!</a:t>
            </a:r>
          </a:p>
        </p:txBody>
      </p:sp>
      <p:sp>
        <p:nvSpPr>
          <p:cNvPr id="4" name="Segnaposto numero diapositiva 3"/>
          <p:cNvSpPr>
            <a:spLocks noGrp="1"/>
          </p:cNvSpPr>
          <p:nvPr>
            <p:ph type="sldNum" sz="quarter" idx="10"/>
          </p:nvPr>
        </p:nvSpPr>
        <p:spPr/>
        <p:txBody>
          <a:bodyPr/>
          <a:lstStyle/>
          <a:p>
            <a:fld id="{64599648-4C85-4DD8-AA53-4F5D3F9B2D3B}" type="slidenum">
              <a:rPr lang="en-US" smtClean="0"/>
              <a:pPr/>
              <a:t>48</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smtClean="0"/>
          </a:p>
        </p:txBody>
      </p:sp>
    </p:spTree>
    <p:extLst>
      <p:ext uri="{BB962C8B-B14F-4D97-AF65-F5344CB8AC3E}">
        <p14:creationId xmlns="" xmlns:p14="http://schemas.microsoft.com/office/powerpoint/2010/main" val="22708201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4599648-4C85-4DD8-AA53-4F5D3F9B2D3B}" type="slidenum">
              <a:rPr lang="en-US" smtClean="0"/>
              <a:pPr/>
              <a:t>49</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sp>
        <p:nvSpPr>
          <p:cNvPr id="6" name="Title 1"/>
          <p:cNvSpPr>
            <a:spLocks noGrp="1"/>
          </p:cNvSpPr>
          <p:nvPr>
            <p:ph type="title"/>
          </p:nvPr>
        </p:nvSpPr>
        <p:spPr>
          <a:xfrm>
            <a:off x="396100" y="226754"/>
            <a:ext cx="9266237" cy="714375"/>
          </a:xfrm>
        </p:spPr>
        <p:txBody>
          <a:bodyPr/>
          <a:lstStyle/>
          <a:p>
            <a:r>
              <a:rPr lang="it-IT" sz="2400" dirty="0" smtClean="0"/>
              <a:t>Valore in dogana </a:t>
            </a:r>
            <a:r>
              <a:rPr lang="it-IT" sz="2400" i="1" dirty="0" smtClean="0"/>
              <a:t>- segue</a:t>
            </a:r>
            <a:endParaRPr lang="it-IT" sz="2400" b="0" dirty="0"/>
          </a:p>
        </p:txBody>
      </p:sp>
      <p:sp>
        <p:nvSpPr>
          <p:cNvPr id="7" name="Content Placeholder 2"/>
          <p:cNvSpPr>
            <a:spLocks noGrp="1"/>
          </p:cNvSpPr>
          <p:nvPr>
            <p:ph idx="1"/>
          </p:nvPr>
        </p:nvSpPr>
        <p:spPr>
          <a:xfrm>
            <a:off x="446088" y="925034"/>
            <a:ext cx="9266237" cy="6293330"/>
          </a:xfrm>
        </p:spPr>
        <p:txBody>
          <a:bodyPr/>
          <a:lstStyle/>
          <a:p>
            <a:pPr marL="0" indent="0" algn="just">
              <a:spcBef>
                <a:spcPts val="1680"/>
              </a:spcBef>
            </a:pPr>
            <a:r>
              <a:rPr lang="it-IT" sz="2000" i="1" dirty="0" smtClean="0">
                <a:solidFill>
                  <a:schemeClr val="accent2">
                    <a:lumMod val="75000"/>
                  </a:schemeClr>
                </a:solidFill>
                <a:latin typeface="Arial" pitchFamily="34" charset="0"/>
                <a:cs typeface="Arial" pitchFamily="34" charset="0"/>
              </a:rPr>
              <a:t>Transfer Pricing</a:t>
            </a:r>
            <a:r>
              <a:rPr lang="it-IT" sz="2000" dirty="0" smtClean="0">
                <a:solidFill>
                  <a:schemeClr val="accent2">
                    <a:lumMod val="75000"/>
                  </a:schemeClr>
                </a:solidFill>
                <a:latin typeface="Arial" pitchFamily="34" charset="0"/>
                <a:cs typeface="Arial" pitchFamily="34" charset="0"/>
              </a:rPr>
              <a:t> Vs Valore in dogana </a:t>
            </a:r>
          </a:p>
          <a:p>
            <a:pPr marL="0" indent="0" algn="just">
              <a:spcBef>
                <a:spcPts val="1680"/>
              </a:spcBef>
            </a:pPr>
            <a:r>
              <a:rPr lang="it-IT" sz="2000" dirty="0" smtClean="0">
                <a:latin typeface="Arial" pitchFamily="34" charset="0"/>
                <a:cs typeface="Arial" pitchFamily="34" charset="0"/>
              </a:rPr>
              <a:t>I </a:t>
            </a:r>
            <a:r>
              <a:rPr lang="it-IT" sz="2000" dirty="0">
                <a:latin typeface="Arial" pitchFamily="34" charset="0"/>
                <a:cs typeface="Arial" pitchFamily="34" charset="0"/>
              </a:rPr>
              <a:t>prezzi di trasferimento ed i metodi di determinazione del </a:t>
            </a:r>
            <a:r>
              <a:rPr lang="it-IT" sz="2000" i="1" dirty="0">
                <a:latin typeface="Arial" pitchFamily="34" charset="0"/>
                <a:cs typeface="Arial" pitchFamily="34" charset="0"/>
              </a:rPr>
              <a:t>transfer pricing</a:t>
            </a:r>
            <a:r>
              <a:rPr lang="it-IT" sz="2000" dirty="0">
                <a:latin typeface="Arial" pitchFamily="34" charset="0"/>
                <a:cs typeface="Arial" pitchFamily="34" charset="0"/>
              </a:rPr>
              <a:t>,  stabiliti dalle aziende ai fini fiscali spesso non rispondono adeguatamente ad una verifica da parte delle autorità doganali (!)  Gli aggiustamenti di prezzo determinano adempimenti di natura doganale che le aziende per lo più ignorano esponendosi ad accertamenti.  </a:t>
            </a:r>
          </a:p>
          <a:p>
            <a:pPr marL="0" indent="0" algn="just">
              <a:spcBef>
                <a:spcPts val="1680"/>
              </a:spcBef>
            </a:pPr>
            <a:r>
              <a:rPr lang="it-IT" sz="2000" dirty="0">
                <a:latin typeface="Arial" pitchFamily="34" charset="0"/>
                <a:cs typeface="Arial" pitchFamily="34" charset="0"/>
              </a:rPr>
              <a:t>La conciliabilità del valore doganale con i principi di </a:t>
            </a:r>
            <a:r>
              <a:rPr lang="it-IT" sz="2000" i="1" dirty="0">
                <a:latin typeface="Arial" pitchFamily="34" charset="0"/>
                <a:cs typeface="Arial" pitchFamily="34" charset="0"/>
              </a:rPr>
              <a:t>transfer pricing</a:t>
            </a:r>
            <a:r>
              <a:rPr lang="it-IT" sz="2000" dirty="0">
                <a:latin typeface="Arial" pitchFamily="34" charset="0"/>
                <a:cs typeface="Arial" pitchFamily="34" charset="0"/>
              </a:rPr>
              <a:t> nei rapporti internazionali in cui Dogane ed Entrate hanno interessi contrapposti. </a:t>
            </a:r>
          </a:p>
          <a:p>
            <a:pPr marL="0" indent="0" algn="just">
              <a:spcBef>
                <a:spcPts val="1680"/>
              </a:spcBef>
            </a:pPr>
            <a:r>
              <a:rPr lang="it-IT" sz="2000" dirty="0" smtClean="0">
                <a:latin typeface="Arial" pitchFamily="34" charset="0"/>
                <a:cs typeface="Arial" pitchFamily="34" charset="0"/>
              </a:rPr>
              <a:t>Occorre esaminare </a:t>
            </a:r>
            <a:r>
              <a:rPr lang="it-IT" sz="2000" dirty="0">
                <a:latin typeface="Arial" pitchFamily="34" charset="0"/>
                <a:cs typeface="Arial" pitchFamily="34" charset="0"/>
              </a:rPr>
              <a:t>ogni </a:t>
            </a:r>
            <a:r>
              <a:rPr lang="it-IT" sz="2000" dirty="0" smtClean="0">
                <a:latin typeface="Arial" pitchFamily="34" charset="0"/>
                <a:cs typeface="Arial" pitchFamily="34" charset="0"/>
              </a:rPr>
              <a:t>aspetto delle </a:t>
            </a:r>
            <a:r>
              <a:rPr lang="it-IT" sz="2000" dirty="0">
                <a:latin typeface="Arial" pitchFamily="34" charset="0"/>
                <a:cs typeface="Arial" pitchFamily="34" charset="0"/>
              </a:rPr>
              <a:t>due discipline per mettere al sicuro la valorizzazione degli scambi intercompany, da possibili contestazioni in sede di verifica </a:t>
            </a:r>
            <a:r>
              <a:rPr lang="it-IT" sz="2000" dirty="0" smtClean="0">
                <a:latin typeface="Arial" pitchFamily="34" charset="0"/>
                <a:cs typeface="Arial" pitchFamily="34" charset="0"/>
              </a:rPr>
              <a:t>sia fiscale che doganale.</a:t>
            </a:r>
            <a:endParaRPr lang="it-IT" sz="2000" dirty="0"/>
          </a:p>
        </p:txBody>
      </p:sp>
      <p:pic>
        <p:nvPicPr>
          <p:cNvPr id="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792168" y="5562102"/>
            <a:ext cx="2572416" cy="13572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CasellaDiTesto 5"/>
          <p:cNvSpPr txBox="1"/>
          <p:nvPr/>
        </p:nvSpPr>
        <p:spPr>
          <a:xfrm>
            <a:off x="881590" y="5905304"/>
            <a:ext cx="1882875" cy="680186"/>
          </a:xfrm>
          <a:prstGeom prst="rect">
            <a:avLst/>
          </a:prstGeom>
          <a:noFill/>
        </p:spPr>
        <p:txBody>
          <a:bodyPr wrap="square" lIns="64008" tIns="32004" rIns="64008" bIns="32004" rtlCol="0">
            <a:spAutoFit/>
          </a:bodyPr>
          <a:lstStyle/>
          <a:p>
            <a:pPr algn="ctr"/>
            <a:r>
              <a:rPr lang="it-IT" dirty="0" smtClean="0">
                <a:solidFill>
                  <a:srgbClr val="92D400"/>
                </a:solidFill>
                <a:latin typeface="+mn-lt"/>
                <a:cs typeface="+mn-cs"/>
              </a:rPr>
              <a:t>Agenzia </a:t>
            </a:r>
            <a:r>
              <a:rPr lang="it-IT" dirty="0">
                <a:solidFill>
                  <a:srgbClr val="92D400"/>
                </a:solidFill>
                <a:latin typeface="+mn-lt"/>
                <a:cs typeface="+mn-cs"/>
              </a:rPr>
              <a:t>delle D</a:t>
            </a:r>
            <a:r>
              <a:rPr lang="it-IT" dirty="0" smtClean="0">
                <a:solidFill>
                  <a:srgbClr val="92D400"/>
                </a:solidFill>
                <a:latin typeface="+mn-lt"/>
                <a:cs typeface="+mn-cs"/>
              </a:rPr>
              <a:t>ogane</a:t>
            </a:r>
            <a:endParaRPr lang="it-IT" dirty="0">
              <a:solidFill>
                <a:srgbClr val="92D400"/>
              </a:solidFill>
            </a:endParaRPr>
          </a:p>
        </p:txBody>
      </p:sp>
      <p:sp>
        <p:nvSpPr>
          <p:cNvPr id="10" name="CasellaDiTesto 6"/>
          <p:cNvSpPr txBox="1"/>
          <p:nvPr/>
        </p:nvSpPr>
        <p:spPr>
          <a:xfrm>
            <a:off x="7056630" y="5905304"/>
            <a:ext cx="1927881" cy="680186"/>
          </a:xfrm>
          <a:prstGeom prst="rect">
            <a:avLst/>
          </a:prstGeom>
          <a:noFill/>
        </p:spPr>
        <p:txBody>
          <a:bodyPr wrap="square" lIns="64008" tIns="32004" rIns="64008" bIns="32004" rtlCol="0">
            <a:spAutoFit/>
          </a:bodyPr>
          <a:lstStyle/>
          <a:p>
            <a:pPr algn="ctr"/>
            <a:r>
              <a:rPr lang="it-IT" dirty="0">
                <a:solidFill>
                  <a:srgbClr val="92D400"/>
                </a:solidFill>
                <a:latin typeface="+mn-lt"/>
                <a:cs typeface="+mn-cs"/>
              </a:rPr>
              <a:t>Agenzia delle </a:t>
            </a:r>
            <a:endParaRPr lang="it-IT" dirty="0" smtClean="0">
              <a:solidFill>
                <a:srgbClr val="92D400"/>
              </a:solidFill>
              <a:latin typeface="+mn-lt"/>
              <a:cs typeface="+mn-cs"/>
            </a:endParaRPr>
          </a:p>
          <a:p>
            <a:pPr algn="ctr"/>
            <a:r>
              <a:rPr lang="it-IT" dirty="0" smtClean="0">
                <a:solidFill>
                  <a:srgbClr val="92D400"/>
                </a:solidFill>
                <a:latin typeface="+mn-lt"/>
                <a:cs typeface="+mn-cs"/>
              </a:rPr>
              <a:t>Entrate</a:t>
            </a:r>
            <a:endParaRPr lang="it-IT" dirty="0">
              <a:solidFill>
                <a:srgbClr val="92D400"/>
              </a:solidFill>
              <a:latin typeface="+mn-lt"/>
              <a:cs typeface="+mn-cs"/>
            </a:endParaRPr>
          </a:p>
        </p:txBody>
      </p:sp>
    </p:spTree>
    <p:extLst>
      <p:ext uri="{BB962C8B-B14F-4D97-AF65-F5344CB8AC3E}">
        <p14:creationId xmlns="" xmlns:p14="http://schemas.microsoft.com/office/powerpoint/2010/main" val="18928870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400" dirty="0" smtClean="0">
                <a:latin typeface="Arial" pitchFamily="34" charset="0"/>
                <a:cs typeface="Arial" pitchFamily="34" charset="0"/>
              </a:rPr>
              <a:t>NCDM - </a:t>
            </a:r>
            <a:r>
              <a:rPr lang="it-IT" dirty="0" smtClean="0"/>
              <a:t>Analisi dei rischi</a:t>
            </a:r>
            <a:endParaRPr lang="it-IT" dirty="0"/>
          </a:p>
        </p:txBody>
      </p:sp>
      <p:sp>
        <p:nvSpPr>
          <p:cNvPr id="3" name="Segnaposto contenuto 2"/>
          <p:cNvSpPr>
            <a:spLocks noGrp="1"/>
          </p:cNvSpPr>
          <p:nvPr>
            <p:ph idx="1"/>
          </p:nvPr>
        </p:nvSpPr>
        <p:spPr>
          <a:xfrm>
            <a:off x="435456" y="950875"/>
            <a:ext cx="9266237" cy="6087878"/>
          </a:xfrm>
        </p:spPr>
        <p:txBody>
          <a:bodyPr/>
          <a:lstStyle/>
          <a:p>
            <a:pPr marL="0" lvl="1" indent="0" algn="just" defTabSz="377825">
              <a:spcBef>
                <a:spcPts val="0"/>
              </a:spcBef>
              <a:spcAft>
                <a:spcPts val="2100"/>
              </a:spcAft>
              <a:buNone/>
              <a:tabLst>
                <a:tab pos="316707" algn="l"/>
              </a:tabLst>
            </a:pPr>
            <a:r>
              <a:rPr lang="it-IT" sz="2000" dirty="0" smtClean="0"/>
              <a:t>L’amministrazione doganale ha adottato uno strumento informatico per effettuare un’</a:t>
            </a:r>
            <a:r>
              <a:rPr lang="it-IT" sz="2000" b="1" dirty="0" smtClean="0"/>
              <a:t>analisi dei rischi al fine di individuare le operazioni da sottoporre ad eventuale verifica durante le fasi di sdoganamento della merce</a:t>
            </a:r>
            <a:r>
              <a:rPr lang="it-IT" sz="2000" dirty="0" smtClean="0"/>
              <a:t>. Tale strumento ha lo scopo di permettere di ridurre le verifiche sulle merci che si ritengono “a priori” con un basso coefficiente di rischio per concentrare le analisi sulle operazioni ritenute meno sicure.</a:t>
            </a:r>
          </a:p>
          <a:p>
            <a:pPr marL="0" lvl="1" indent="0" algn="just" defTabSz="377825">
              <a:spcBef>
                <a:spcPts val="0"/>
              </a:spcBef>
              <a:spcAft>
                <a:spcPts val="2100"/>
              </a:spcAft>
              <a:buNone/>
              <a:tabLst>
                <a:tab pos="316707" algn="l"/>
              </a:tabLst>
            </a:pPr>
            <a:r>
              <a:rPr lang="it-IT" sz="2000" dirty="0" smtClean="0"/>
              <a:t>Sul piano operativo, la procedura informatizzata del circuito doganale di controllo, all’atto della registrazione della dichiarazione doganale, segnala: </a:t>
            </a:r>
          </a:p>
          <a:p>
            <a:pPr algn="just">
              <a:buFont typeface="Arial" pitchFamily="34" charset="0"/>
              <a:buChar char="•"/>
            </a:pPr>
            <a:r>
              <a:rPr lang="it-IT" sz="2000" b="1" dirty="0" smtClean="0"/>
              <a:t>canale verde</a:t>
            </a:r>
            <a:r>
              <a:rPr lang="it-IT" sz="2000" dirty="0" smtClean="0"/>
              <a:t>: se la merce non deve essere sottoposta al alcun ulteriore controllo rispetto al controllo automatizzato effettuato dal sistema; </a:t>
            </a:r>
          </a:p>
          <a:p>
            <a:pPr algn="just">
              <a:buFont typeface="Arial" pitchFamily="34" charset="0"/>
              <a:buChar char="•"/>
            </a:pPr>
            <a:r>
              <a:rPr lang="it-IT" sz="2000" b="1" dirty="0" smtClean="0"/>
              <a:t>canale giallo</a:t>
            </a:r>
            <a:r>
              <a:rPr lang="it-IT" sz="2000" dirty="0" smtClean="0"/>
              <a:t>: se si deve procedere al controllo documentale; </a:t>
            </a:r>
          </a:p>
          <a:p>
            <a:pPr algn="just">
              <a:buFont typeface="Arial" pitchFamily="34" charset="0"/>
              <a:buChar char="•"/>
            </a:pPr>
            <a:r>
              <a:rPr lang="it-IT" sz="2000" b="1" dirty="0" smtClean="0"/>
              <a:t>canale arancione</a:t>
            </a:r>
            <a:r>
              <a:rPr lang="it-IT" sz="2000" dirty="0" smtClean="0"/>
              <a:t>: se si deve procedere al controllo scanner; </a:t>
            </a:r>
          </a:p>
          <a:p>
            <a:pPr algn="just">
              <a:buFont typeface="Arial" pitchFamily="34" charset="0"/>
              <a:buChar char="•"/>
            </a:pPr>
            <a:r>
              <a:rPr lang="it-IT" sz="2000" b="1" dirty="0" smtClean="0"/>
              <a:t>canale rosso</a:t>
            </a:r>
            <a:r>
              <a:rPr lang="it-IT" sz="2000" dirty="0" smtClean="0"/>
              <a:t>: se si deve procedere al controllo fisico.</a:t>
            </a:r>
            <a:br>
              <a:rPr lang="it-IT" sz="2000" dirty="0" smtClean="0"/>
            </a:br>
            <a:endParaRPr lang="it-IT" sz="1800" dirty="0" smtClean="0"/>
          </a:p>
          <a:p>
            <a:pPr marL="0" lvl="1" indent="0" algn="just" defTabSz="377825">
              <a:spcBef>
                <a:spcPts val="0"/>
              </a:spcBef>
              <a:spcAft>
                <a:spcPts val="2100"/>
              </a:spcAft>
              <a:buNone/>
              <a:tabLst>
                <a:tab pos="316707" algn="l"/>
              </a:tabLst>
            </a:pPr>
            <a:r>
              <a:rPr lang="it-IT" sz="1800" dirty="0" smtClean="0"/>
              <a:t>Le imprese – che hanno spontaneamente richiesto l’intervento un Audit doganale – potranno beneficiare di una riduzione dei fattori di rischio nell’ambito della procedura di controlli anzidetta in base al livello di affidabilità doganale che l'Agenzia riterrà di poter attribuire loro. </a:t>
            </a:r>
          </a:p>
          <a:p>
            <a:endParaRPr lang="it-IT" sz="1800" dirty="0" smtClean="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5</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spTree>
    <p:extLst>
      <p:ext uri="{BB962C8B-B14F-4D97-AF65-F5344CB8AC3E}">
        <p14:creationId xmlns="" xmlns:p14="http://schemas.microsoft.com/office/powerpoint/2010/main" val="13363386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5" descr="DEL_PRI_RGB"/>
          <p:cNvPicPr>
            <a:picLocks noChangeArrowheads="1"/>
          </p:cNvPicPr>
          <p:nvPr/>
        </p:nvPicPr>
        <p:blipFill>
          <a:blip r:embed="rId3"/>
          <a:srcRect l="7785" t="27351" r="9871" b="25598"/>
          <a:stretch>
            <a:fillRect/>
          </a:stretch>
        </p:blipFill>
        <p:spPr bwMode="auto">
          <a:xfrm>
            <a:off x="8846418" y="7356267"/>
            <a:ext cx="857250" cy="195262"/>
          </a:xfrm>
          <a:prstGeom prst="rect">
            <a:avLst/>
          </a:prstGeom>
          <a:noFill/>
          <a:ln w="9525">
            <a:noFill/>
            <a:miter lim="800000"/>
            <a:headEnd/>
            <a:tailEnd/>
          </a:ln>
        </p:spPr>
      </p:pic>
      <p:sp>
        <p:nvSpPr>
          <p:cNvPr id="4" name="Text Box 29"/>
          <p:cNvSpPr txBox="1">
            <a:spLocks noChangeArrowheads="1"/>
          </p:cNvSpPr>
          <p:nvPr/>
        </p:nvSpPr>
        <p:spPr bwMode="auto">
          <a:xfrm>
            <a:off x="492125" y="7415419"/>
            <a:ext cx="1800200" cy="156319"/>
          </a:xfrm>
          <a:prstGeom prst="rect">
            <a:avLst/>
          </a:prstGeom>
          <a:noFill/>
          <a:ln w="9525">
            <a:noFill/>
            <a:miter lim="800000"/>
            <a:headEnd/>
            <a:tailEnd/>
          </a:ln>
        </p:spPr>
        <p:txBody>
          <a:bodyPr lIns="0" tIns="18288" rIns="0" bIns="0"/>
          <a:lstStyle/>
          <a:p>
            <a:r>
              <a:rPr lang="en-US" altLang="ja-JP" sz="600" dirty="0">
                <a:solidFill>
                  <a:srgbClr val="0C2678"/>
                </a:solidFill>
                <a:latin typeface="Verdana" pitchFamily="34" charset="0"/>
                <a:ea typeface="MS PGothic" pitchFamily="34" charset="-128"/>
              </a:rPr>
              <a:t>Member </a:t>
            </a:r>
            <a:r>
              <a:rPr lang="en-US" altLang="ja-JP" sz="600" dirty="0" smtClean="0">
                <a:solidFill>
                  <a:srgbClr val="0C2678"/>
                </a:solidFill>
                <a:latin typeface="Verdana" pitchFamily="34" charset="0"/>
                <a:ea typeface="MS PGothic" pitchFamily="34" charset="-128"/>
              </a:rPr>
              <a:t>of Deloitte </a:t>
            </a:r>
            <a:r>
              <a:rPr lang="en-US" altLang="ja-JP" sz="600" dirty="0" err="1">
                <a:solidFill>
                  <a:srgbClr val="0C2678"/>
                </a:solidFill>
                <a:latin typeface="Verdana" pitchFamily="34" charset="0"/>
                <a:ea typeface="MS PGothic" pitchFamily="34" charset="-128"/>
              </a:rPr>
              <a:t>Touche</a:t>
            </a:r>
            <a:r>
              <a:rPr lang="en-US" altLang="ja-JP" sz="600" dirty="0">
                <a:solidFill>
                  <a:srgbClr val="0C2678"/>
                </a:solidFill>
                <a:latin typeface="Verdana" pitchFamily="34" charset="0"/>
                <a:ea typeface="MS PGothic" pitchFamily="34" charset="-128"/>
              </a:rPr>
              <a:t> </a:t>
            </a:r>
            <a:r>
              <a:rPr lang="en-US" altLang="ja-JP" sz="600" dirty="0" smtClean="0">
                <a:solidFill>
                  <a:srgbClr val="0C2678"/>
                </a:solidFill>
                <a:latin typeface="Verdana" pitchFamily="34" charset="0"/>
                <a:ea typeface="MS PGothic" pitchFamily="34" charset="-128"/>
              </a:rPr>
              <a:t>Tohmatsu Limited</a:t>
            </a:r>
            <a:endParaRPr lang="en-US" altLang="ja-JP" sz="600" dirty="0">
              <a:solidFill>
                <a:srgbClr val="0C2678"/>
              </a:solidFill>
              <a:latin typeface="Verdana" pitchFamily="34" charset="0"/>
              <a:ea typeface="MS PGothic" pitchFamily="34" charset="-128"/>
            </a:endParaRPr>
          </a:p>
        </p:txBody>
      </p:sp>
      <p:sp>
        <p:nvSpPr>
          <p:cNvPr id="5" name="Rectangle 9"/>
          <p:cNvSpPr txBox="1">
            <a:spLocks noChangeArrowheads="1"/>
          </p:cNvSpPr>
          <p:nvPr/>
        </p:nvSpPr>
        <p:spPr bwMode="auto">
          <a:xfrm>
            <a:off x="457200" y="3171825"/>
            <a:ext cx="4930775" cy="1216025"/>
          </a:xfrm>
          <a:prstGeom prst="rect">
            <a:avLst/>
          </a:prstGeom>
          <a:noFill/>
          <a:ln w="9525">
            <a:noFill/>
            <a:miter lim="800000"/>
            <a:headEnd/>
            <a:tailEnd/>
          </a:ln>
          <a:effectLst/>
        </p:spPr>
        <p:txBody>
          <a:bodyPr lIns="0" tIns="0" rIns="0" bIns="0"/>
          <a:lstStyle/>
          <a:p>
            <a:pPr>
              <a:defRPr/>
            </a:pPr>
            <a:r>
              <a:rPr lang="it-IT" sz="4000" kern="0" dirty="0">
                <a:solidFill>
                  <a:srgbClr val="0C2678"/>
                </a:solidFill>
                <a:latin typeface="Verdana"/>
              </a:rPr>
              <a:t>Studio Tributario </a:t>
            </a:r>
            <a:r>
              <a:rPr lang="en-US" sz="4000" kern="0" dirty="0">
                <a:solidFill>
                  <a:srgbClr val="0C2678"/>
                </a:solidFill>
                <a:latin typeface="Verdana"/>
              </a:rPr>
              <a:t/>
            </a:r>
            <a:br>
              <a:rPr lang="en-US" sz="4000" kern="0" dirty="0">
                <a:solidFill>
                  <a:srgbClr val="0C2678"/>
                </a:solidFill>
                <a:latin typeface="Verdana"/>
              </a:rPr>
            </a:br>
            <a:r>
              <a:rPr lang="it-IT" sz="4000" kern="0" dirty="0">
                <a:solidFill>
                  <a:srgbClr val="0C2678"/>
                </a:solidFill>
                <a:latin typeface="Verdana"/>
              </a:rPr>
              <a:t>e Societario</a:t>
            </a: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z="2800" dirty="0" smtClean="0">
                <a:latin typeface="Arial" pitchFamily="34" charset="0"/>
                <a:cs typeface="Arial" pitchFamily="34" charset="0"/>
              </a:rPr>
              <a:t>NCDM - </a:t>
            </a:r>
            <a:r>
              <a:rPr lang="it-IT" dirty="0" smtClean="0"/>
              <a:t>Processo di telematizzazione</a:t>
            </a:r>
            <a:endParaRPr lang="it-IT" dirty="0"/>
          </a:p>
        </p:txBody>
      </p:sp>
      <p:sp>
        <p:nvSpPr>
          <p:cNvPr id="3" name="Segnaposto contenuto 2"/>
          <p:cNvSpPr>
            <a:spLocks noGrp="1"/>
          </p:cNvSpPr>
          <p:nvPr>
            <p:ph idx="1"/>
          </p:nvPr>
        </p:nvSpPr>
        <p:spPr/>
        <p:txBody>
          <a:bodyPr/>
          <a:lstStyle/>
          <a:p>
            <a:pPr algn="ctr"/>
            <a:endParaRPr lang="it-IT" dirty="0" smtClean="0"/>
          </a:p>
          <a:p>
            <a:pPr algn="ctr"/>
            <a:endParaRPr lang="it-IT" dirty="0"/>
          </a:p>
          <a:p>
            <a:pPr algn="ctr"/>
            <a:r>
              <a:rPr lang="it-IT" dirty="0" smtClean="0"/>
              <a:t>Con il codice doganale modernizzato, sono state semplificate ed armonizzate la legislazione e le procedure amministrative relative alle operazioni di importazione ed esportazione, dando ampio spazio allo sviluppo delle procedure informatiche con l’obiettivo di rendere i supporti cartacei l’eccezione alla regola</a:t>
            </a:r>
          </a:p>
          <a:p>
            <a:pPr algn="ctr"/>
            <a:endParaRPr lang="it-IT" dirty="0" smtClean="0"/>
          </a:p>
          <a:p>
            <a:pPr algn="ctr"/>
            <a:endParaRPr lang="it-IT" dirty="0" smtClean="0"/>
          </a:p>
          <a:p>
            <a:pPr algn="ctr"/>
            <a:r>
              <a:rPr lang="it-IT" dirty="0" smtClean="0"/>
              <a:t>e-customs!</a:t>
            </a:r>
            <a:endParaRPr lang="it-IT" dirty="0"/>
          </a:p>
        </p:txBody>
      </p:sp>
      <p:sp>
        <p:nvSpPr>
          <p:cNvPr id="4" name="Segnaposto numero diapositiva 3"/>
          <p:cNvSpPr>
            <a:spLocks noGrp="1"/>
          </p:cNvSpPr>
          <p:nvPr>
            <p:ph type="sldNum" sz="quarter" idx="10"/>
          </p:nvPr>
        </p:nvSpPr>
        <p:spPr/>
        <p:txBody>
          <a:bodyPr/>
          <a:lstStyle/>
          <a:p>
            <a:fld id="{64599648-4C85-4DD8-AA53-4F5D3F9B2D3B}" type="slidenum">
              <a:rPr lang="en-US" smtClean="0"/>
              <a:pPr/>
              <a:t>6</a:t>
            </a:fld>
            <a:endParaRPr lang="en-US" dirty="0"/>
          </a:p>
        </p:txBody>
      </p:sp>
      <p:sp>
        <p:nvSpPr>
          <p:cNvPr id="5" name="Segnaposto piè di pagina 4"/>
          <p:cNvSpPr>
            <a:spLocks noGrp="1"/>
          </p:cNvSpPr>
          <p:nvPr>
            <p:ph type="ftr" sz="quarter" idx="11"/>
          </p:nvPr>
        </p:nvSpPr>
        <p:spPr/>
        <p:txBody>
          <a:bodyPr/>
          <a:lstStyle/>
          <a:p>
            <a:r>
              <a:rPr lang="nl-BE" dirty="0"/>
              <a:t>Nuovo linee guida del Codice Doganale</a:t>
            </a:r>
          </a:p>
          <a:p>
            <a:endParaRPr lang="en-US" dirty="0"/>
          </a:p>
        </p:txBody>
      </p:sp>
      <p:cxnSp>
        <p:nvCxnSpPr>
          <p:cNvPr id="7" name="Straight Arrow Connector 6"/>
          <p:cNvCxnSpPr/>
          <p:nvPr/>
        </p:nvCxnSpPr>
        <p:spPr>
          <a:xfrm rot="16200000" flipH="1">
            <a:off x="4747437" y="4375297"/>
            <a:ext cx="659218" cy="1063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28111766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it-IT" dirty="0" smtClean="0"/>
              <a:t>Eori</a:t>
            </a:r>
            <a:endParaRPr lang="it-IT" dirty="0"/>
          </a:p>
        </p:txBody>
      </p:sp>
    </p:spTree>
    <p:extLst>
      <p:ext uri="{BB962C8B-B14F-4D97-AF65-F5344CB8AC3E}">
        <p14:creationId xmlns="" xmlns:p14="http://schemas.microsoft.com/office/powerpoint/2010/main" val="39322072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NCDM e EORI</a:t>
            </a:r>
            <a:endParaRPr lang="en-US" dirty="0"/>
          </a:p>
        </p:txBody>
      </p:sp>
      <p:sp>
        <p:nvSpPr>
          <p:cNvPr id="3" name="Content Placeholder 2"/>
          <p:cNvSpPr>
            <a:spLocks noGrp="1"/>
          </p:cNvSpPr>
          <p:nvPr>
            <p:ph idx="1"/>
          </p:nvPr>
        </p:nvSpPr>
        <p:spPr>
          <a:xfrm>
            <a:off x="435456" y="1174159"/>
            <a:ext cx="9266237" cy="5916613"/>
          </a:xfrm>
        </p:spPr>
        <p:txBody>
          <a:bodyPr/>
          <a:lstStyle/>
          <a:p>
            <a:pPr marL="0" indent="0"/>
            <a:r>
              <a:rPr lang="nl-BE" sz="2000" dirty="0" smtClean="0"/>
              <a:t>EORI </a:t>
            </a:r>
            <a:r>
              <a:rPr lang="nl-BE" sz="2000" dirty="0"/>
              <a:t>= </a:t>
            </a:r>
            <a:r>
              <a:rPr lang="nl-BE" sz="2000" i="1" dirty="0"/>
              <a:t>Economic Operators Registration &amp; </a:t>
            </a:r>
            <a:r>
              <a:rPr lang="nl-BE" sz="2000" i="1" dirty="0" smtClean="0"/>
              <a:t>Identification system</a:t>
            </a:r>
          </a:p>
          <a:p>
            <a:pPr marL="0" indent="0"/>
            <a:endParaRPr lang="nl-BE" sz="2000" dirty="0" smtClean="0"/>
          </a:p>
          <a:p>
            <a:pPr marL="0" indent="0"/>
            <a:endParaRPr lang="nl-BE" sz="2000" dirty="0" smtClean="0"/>
          </a:p>
          <a:p>
            <a:pPr marL="0" indent="0"/>
            <a:endParaRPr lang="nl-BE" sz="2000" dirty="0" smtClean="0"/>
          </a:p>
          <a:p>
            <a:pPr marL="0" indent="0"/>
            <a:endParaRPr lang="nl-BE" sz="2000" dirty="0" smtClean="0"/>
          </a:p>
          <a:p>
            <a:pPr marL="0" indent="0" algn="just"/>
            <a:endParaRPr lang="it-IT" sz="2000" dirty="0" smtClean="0"/>
          </a:p>
          <a:p>
            <a:pPr marL="0" indent="0" algn="just"/>
            <a:r>
              <a:rPr lang="it-IT" sz="2000" dirty="0" smtClean="0"/>
              <a:t>Dal </a:t>
            </a:r>
            <a:r>
              <a:rPr lang="it-IT" sz="2000" dirty="0"/>
              <a:t>luglio 2009, </a:t>
            </a:r>
            <a:r>
              <a:rPr lang="it-IT" sz="2000" dirty="0" smtClean="0"/>
              <a:t>è stato attribuito agli </a:t>
            </a:r>
            <a:r>
              <a:rPr lang="it-IT" sz="2000" dirty="0"/>
              <a:t>operatori economici </a:t>
            </a:r>
            <a:r>
              <a:rPr lang="it-IT" sz="2000" dirty="0" smtClean="0"/>
              <a:t>un unico numero di registrazione e identificazione (numero EORI) che serve da riferimento comune </a:t>
            </a:r>
          </a:p>
          <a:p>
            <a:pPr marL="0" indent="0" algn="just"/>
            <a:endParaRPr lang="it-IT" sz="2000" dirty="0" smtClean="0"/>
          </a:p>
          <a:p>
            <a:pPr>
              <a:buFont typeface="Arial" pitchFamily="34" charset="0"/>
              <a:buChar char="•"/>
            </a:pPr>
            <a:r>
              <a:rPr lang="it-IT" sz="2000" dirty="0" smtClean="0"/>
              <a:t>nei rapporti tra gli operatori e le Amministrazioni doganali  (presentazione di dichiarazioni doganali)</a:t>
            </a:r>
          </a:p>
          <a:p>
            <a:pPr>
              <a:buFont typeface="Arial" pitchFamily="34" charset="0"/>
              <a:buChar char="•"/>
            </a:pPr>
            <a:r>
              <a:rPr lang="it-IT" sz="2000" dirty="0" smtClean="0"/>
              <a:t>per lo scambio di informazioni tra le Amministrazioni doganali (analisi dei rischi, controlli, rilascio di autorizzazioni paneuropee, certificazioni AEO)</a:t>
            </a:r>
          </a:p>
          <a:p>
            <a:pPr marL="0" indent="0" algn="just"/>
            <a:endParaRPr lang="it-IT" sz="2000" dirty="0" smtClean="0"/>
          </a:p>
          <a:p>
            <a:pPr marL="0" indent="0" algn="just"/>
            <a:r>
              <a:rPr lang="it-IT" sz="2000" dirty="0" smtClean="0"/>
              <a:t>Per garantirne l’unicità è opportuno che venga utilizzato un solo numero per persona. </a:t>
            </a:r>
          </a:p>
          <a:p>
            <a:pPr lvl="0"/>
            <a:endParaRPr lang="en-US" dirty="0"/>
          </a:p>
          <a:p>
            <a:endParaRPr lang="en-US" dirty="0"/>
          </a:p>
        </p:txBody>
      </p:sp>
      <p:sp>
        <p:nvSpPr>
          <p:cNvPr id="4" name="Slide Number Placeholder 3"/>
          <p:cNvSpPr>
            <a:spLocks noGrp="1"/>
          </p:cNvSpPr>
          <p:nvPr>
            <p:ph type="sldNum" sz="quarter" idx="10"/>
          </p:nvPr>
        </p:nvSpPr>
        <p:spPr/>
        <p:txBody>
          <a:bodyPr/>
          <a:lstStyle/>
          <a:p>
            <a:fld id="{64599648-4C85-4DD8-AA53-4F5D3F9B2D3B}" type="slidenum">
              <a:rPr lang="en-US" smtClean="0"/>
              <a:pPr/>
              <a:t>8</a:t>
            </a:fld>
            <a:endParaRPr lang="en-US" dirty="0"/>
          </a:p>
        </p:txBody>
      </p:sp>
      <p:sp>
        <p:nvSpPr>
          <p:cNvPr id="5" name="Footer Placeholder 4"/>
          <p:cNvSpPr>
            <a:spLocks noGrp="1"/>
          </p:cNvSpPr>
          <p:nvPr>
            <p:ph type="ftr" sz="quarter" idx="11"/>
          </p:nvPr>
        </p:nvSpPr>
        <p:spPr/>
        <p:txBody>
          <a:bodyPr/>
          <a:lstStyle/>
          <a:p>
            <a:r>
              <a:rPr lang="nl-BE" dirty="0"/>
              <a:t>Nuovo linee guida del Codice Doganale</a:t>
            </a:r>
          </a:p>
          <a:p>
            <a:endParaRPr lang="en-US" dirty="0"/>
          </a:p>
        </p:txBody>
      </p:sp>
      <p:pic>
        <p:nvPicPr>
          <p:cNvPr id="7" name="Picture 4" descr="http://www.mobiledistributionsolutions.com/resources/eori.jpg"/>
          <p:cNvPicPr>
            <a:picLocks noChangeAspect="1" noChangeArrowheads="1"/>
          </p:cNvPicPr>
          <p:nvPr/>
        </p:nvPicPr>
        <p:blipFill>
          <a:blip r:embed="rId2" cstate="print"/>
          <a:srcRect/>
          <a:stretch>
            <a:fillRect/>
          </a:stretch>
        </p:blipFill>
        <p:spPr bwMode="auto">
          <a:xfrm>
            <a:off x="3422637" y="1588896"/>
            <a:ext cx="2214742" cy="1476494"/>
          </a:xfrm>
          <a:prstGeom prst="rect">
            <a:avLst/>
          </a:prstGeom>
          <a:noFill/>
        </p:spPr>
      </p:pic>
    </p:spTree>
    <p:extLst>
      <p:ext uri="{BB962C8B-B14F-4D97-AF65-F5344CB8AC3E}">
        <p14:creationId xmlns="" xmlns:p14="http://schemas.microsoft.com/office/powerpoint/2010/main" val="31017077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GB" dirty="0" smtClean="0"/>
              <a:t>Certificazione </a:t>
            </a:r>
            <a:r>
              <a:rPr lang="en-GB" dirty="0"/>
              <a:t>AEO</a:t>
            </a:r>
            <a:endParaRPr lang="it-IT" dirty="0"/>
          </a:p>
        </p:txBody>
      </p:sp>
    </p:spTree>
    <p:extLst>
      <p:ext uri="{BB962C8B-B14F-4D97-AF65-F5344CB8AC3E}">
        <p14:creationId xmlns="" xmlns:p14="http://schemas.microsoft.com/office/powerpoint/2010/main" val="393220720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DV_TOP" val="121.75"/>
  <p:tag name="ADV_LEFT" val="25.5"/>
  <p:tag name="ADV_HEIGHT" val="221.875"/>
  <p:tag name="ADV_WIDTH" val="328.875"/>
</p:tagLst>
</file>

<file path=ppt/theme/theme1.xml><?xml version="1.0" encoding="utf-8"?>
<a:theme xmlns:a="http://schemas.openxmlformats.org/drawingml/2006/main" name="ProiezioneSTS_2011">
  <a:themeElements>
    <a:clrScheme name="18_Blank 1">
      <a:dk1>
        <a:srgbClr val="000000"/>
      </a:dk1>
      <a:lt1>
        <a:srgbClr val="FFFFFF"/>
      </a:lt1>
      <a:dk2>
        <a:srgbClr val="002776"/>
      </a:dk2>
      <a:lt2>
        <a:srgbClr val="FFFFFF"/>
      </a:lt2>
      <a:accent1>
        <a:srgbClr val="002776"/>
      </a:accent1>
      <a:accent2>
        <a:srgbClr val="92D400"/>
      </a:accent2>
      <a:accent3>
        <a:srgbClr val="FFFFFF"/>
      </a:accent3>
      <a:accent4>
        <a:srgbClr val="000000"/>
      </a:accent4>
      <a:accent5>
        <a:srgbClr val="AAACBD"/>
      </a:accent5>
      <a:accent6>
        <a:srgbClr val="84C000"/>
      </a:accent6>
      <a:hlink>
        <a:srgbClr val="00A1DE"/>
      </a:hlink>
      <a:folHlink>
        <a:srgbClr val="72C7E7"/>
      </a:folHlink>
    </a:clrScheme>
    <a:fontScheme name="18_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8_Blank 1">
        <a:dk1>
          <a:srgbClr val="000000"/>
        </a:dk1>
        <a:lt1>
          <a:srgbClr val="FFFFFF"/>
        </a:lt1>
        <a:dk2>
          <a:srgbClr val="002776"/>
        </a:dk2>
        <a:lt2>
          <a:srgbClr val="FFFFFF"/>
        </a:lt2>
        <a:accent1>
          <a:srgbClr val="002776"/>
        </a:accent1>
        <a:accent2>
          <a:srgbClr val="92D400"/>
        </a:accent2>
        <a:accent3>
          <a:srgbClr val="FFFFFF"/>
        </a:accent3>
        <a:accent4>
          <a:srgbClr val="000000"/>
        </a:accent4>
        <a:accent5>
          <a:srgbClr val="AAACBD"/>
        </a:accent5>
        <a:accent6>
          <a:srgbClr val="84C000"/>
        </a:accent6>
        <a:hlink>
          <a:srgbClr val="00A1DE"/>
        </a:hlink>
        <a:folHlink>
          <a:srgbClr val="72C7E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9_Blank">
  <a:themeElements>
    <a:clrScheme name="Deloitte">
      <a:dk1>
        <a:srgbClr val="000000"/>
      </a:dk1>
      <a:lt1>
        <a:srgbClr val="FFFFFF"/>
      </a:lt1>
      <a:dk2>
        <a:srgbClr val="002776"/>
      </a:dk2>
      <a:lt2>
        <a:srgbClr val="FFFFFF"/>
      </a:lt2>
      <a:accent1>
        <a:srgbClr val="002776"/>
      </a:accent1>
      <a:accent2>
        <a:srgbClr val="92D400"/>
      </a:accent2>
      <a:accent3>
        <a:srgbClr val="00A1DE"/>
      </a:accent3>
      <a:accent4>
        <a:srgbClr val="3C8A2E"/>
      </a:accent4>
      <a:accent5>
        <a:srgbClr val="72C7E7"/>
      </a:accent5>
      <a:accent6>
        <a:srgbClr val="C9DD03"/>
      </a:accent6>
      <a:hlink>
        <a:srgbClr val="00A1DE"/>
      </a:hlink>
      <a:folHlink>
        <a:srgbClr val="72C7E7"/>
      </a:folHlink>
    </a:clrScheme>
    <a:fontScheme name="19_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ProiezioneSTS_2011</Template>
  <TotalTime>2209</TotalTime>
  <Words>4796</Words>
  <Application>Microsoft Office PowerPoint</Application>
  <PresentationFormat>Custom</PresentationFormat>
  <Paragraphs>597</Paragraphs>
  <Slides>50</Slides>
  <Notes>2</Notes>
  <HiddenSlides>0</HiddenSlides>
  <MMClips>0</MMClips>
  <ScaleCrop>false</ScaleCrop>
  <HeadingPairs>
    <vt:vector size="4" baseType="variant">
      <vt:variant>
        <vt:lpstr>Theme</vt:lpstr>
      </vt:variant>
      <vt:variant>
        <vt:i4>2</vt:i4>
      </vt:variant>
      <vt:variant>
        <vt:lpstr>Slide Titles</vt:lpstr>
      </vt:variant>
      <vt:variant>
        <vt:i4>50</vt:i4>
      </vt:variant>
    </vt:vector>
  </HeadingPairs>
  <TitlesOfParts>
    <vt:vector size="52" baseType="lpstr">
      <vt:lpstr>ProiezioneSTS_2011</vt:lpstr>
      <vt:lpstr>19_Blank</vt:lpstr>
      <vt:lpstr>Slide 1</vt:lpstr>
      <vt:lpstr>Indice degli argomenti: </vt:lpstr>
      <vt:lpstr>Nuove linee guida del NCDM</vt:lpstr>
      <vt:lpstr>NUOVO CODICE DOGANALE MODERNIZZATO: NCDM</vt:lpstr>
      <vt:lpstr>NCDM - Analisi dei rischi</vt:lpstr>
      <vt:lpstr>NCDM - Processo di telematizzazione</vt:lpstr>
      <vt:lpstr>Eori</vt:lpstr>
      <vt:lpstr>NCDM e EORI</vt:lpstr>
      <vt:lpstr>Certificazione AEO</vt:lpstr>
      <vt:lpstr>NCDM e AEO</vt:lpstr>
      <vt:lpstr>AEO – cosa è un operatore economico autorizzato</vt:lpstr>
      <vt:lpstr>AEO – vantaggi</vt:lpstr>
      <vt:lpstr>AEO – certificazioni rilasciate </vt:lpstr>
      <vt:lpstr>AEO – Mutuo riconoscimento</vt:lpstr>
      <vt:lpstr>Fasi e-Customs</vt:lpstr>
      <vt:lpstr>e-Customs – le diverse fasi della telematizzazione</vt:lpstr>
      <vt:lpstr>Altre novità</vt:lpstr>
      <vt:lpstr>NCDM – Rappresentanza doganale (art. 11-12)</vt:lpstr>
      <vt:lpstr>NCDM – Sanzioni (art. 21)</vt:lpstr>
      <vt:lpstr>NCDM – Sportello unico (art. 26)</vt:lpstr>
      <vt:lpstr>NCDM – Oneri e costi (art. 30)</vt:lpstr>
      <vt:lpstr>NCDM – Garanzie (art. 56 e ss)</vt:lpstr>
      <vt:lpstr>NCDM - Nuovi dichiarazioni sommarie di entrata e uscita</vt:lpstr>
      <vt:lpstr>NCDM – Dichiarazione sommaria di ingresso (art. 87-90)</vt:lpstr>
      <vt:lpstr>NCDM – Sdoganamento centralizzato (art. 106)</vt:lpstr>
      <vt:lpstr>NCDM – Tipi di dichiarazione in dogana (art. 107)</vt:lpstr>
      <vt:lpstr>NCDM – Self assessment (art. 116)</vt:lpstr>
      <vt:lpstr>NCDC - I regimi doganali speciali</vt:lpstr>
      <vt:lpstr>NCDC - Trasformazione sotto controllo doganale </vt:lpstr>
      <vt:lpstr>NCDC - Perfezionamento Attivo</vt:lpstr>
      <vt:lpstr>NCDC - Uso finale</vt:lpstr>
      <vt:lpstr>Uso Finale – Caso pratico </vt:lpstr>
      <vt:lpstr>NCDC – Zone franche</vt:lpstr>
      <vt:lpstr>NCDM - Nuovo approccio delle dogane</vt:lpstr>
      <vt:lpstr> Gli elementi fondamentali  della tassazione doganale </vt:lpstr>
      <vt:lpstr>Gli elementi fondamentali  della tassazione doganale</vt:lpstr>
      <vt:lpstr>Classificazione</vt:lpstr>
      <vt:lpstr>Classificazione Esempi</vt:lpstr>
      <vt:lpstr>Origine delle merci</vt:lpstr>
      <vt:lpstr>Origine delle merci – buona fede</vt:lpstr>
      <vt:lpstr>Origine delle merci - Accordi preferenziali sull’origine </vt:lpstr>
      <vt:lpstr>Origine delle merci – caso pratico</vt:lpstr>
      <vt:lpstr>Origine delle merci - Informazione Vincolante sull’Origine Art. 20 NCDC </vt:lpstr>
      <vt:lpstr>Valore in dogana</vt:lpstr>
      <vt:lpstr>Valore in dogana</vt:lpstr>
      <vt:lpstr>Valore in dogana  - segue</vt:lpstr>
      <vt:lpstr>Valore in dogana  - segue</vt:lpstr>
      <vt:lpstr>Valore in dogana - segue</vt:lpstr>
      <vt:lpstr>Valore in dogana - segue</vt:lpstr>
      <vt:lpstr>Slide 50</vt:lpstr>
    </vt:vector>
  </TitlesOfParts>
  <Company>Deloitte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Berlusconi, Antonella (IT - Milano)</dc:creator>
  <cp:lastModifiedBy>adisalvo</cp:lastModifiedBy>
  <cp:revision>271</cp:revision>
  <cp:lastPrinted>2011-10-13T12:23:15Z</cp:lastPrinted>
  <dcterms:created xsi:type="dcterms:W3CDTF">2011-03-08T10:41:35Z</dcterms:created>
  <dcterms:modified xsi:type="dcterms:W3CDTF">2011-11-24T17:22:22Z</dcterms:modified>
</cp:coreProperties>
</file>