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02" r:id="rId2"/>
    <p:sldId id="303" r:id="rId3"/>
    <p:sldId id="340" r:id="rId4"/>
    <p:sldId id="336" r:id="rId5"/>
    <p:sldId id="337" r:id="rId6"/>
    <p:sldId id="338" r:id="rId7"/>
    <p:sldId id="306" r:id="rId8"/>
    <p:sldId id="312" r:id="rId9"/>
    <p:sldId id="313" r:id="rId10"/>
    <p:sldId id="339" r:id="rId11"/>
    <p:sldId id="260" r:id="rId12"/>
    <p:sldId id="261" r:id="rId13"/>
    <p:sldId id="262" r:id="rId14"/>
    <p:sldId id="276" r:id="rId15"/>
    <p:sldId id="341" r:id="rId16"/>
    <p:sldId id="330" r:id="rId17"/>
    <p:sldId id="329" r:id="rId18"/>
    <p:sldId id="343" r:id="rId19"/>
  </p:sldIdLst>
  <p:sldSz cx="9144000" cy="6858000" type="screen4x3"/>
  <p:notesSz cx="6797675" cy="98742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>
        <p:scale>
          <a:sx n="70" d="100"/>
          <a:sy n="70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5A7712-32FA-4E89-BE49-FBE503540829}" type="doc">
      <dgm:prSet loTypeId="urn:microsoft.com/office/officeart/2005/8/layout/default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20E26580-6B1D-48CD-AEF0-C756CD0D1FBD}">
      <dgm:prSet/>
      <dgm:spPr/>
      <dgm:t>
        <a:bodyPr/>
        <a:lstStyle/>
        <a:p>
          <a:pPr rtl="0"/>
          <a:r>
            <a:rPr lang="it-IT" dirty="0" smtClean="0"/>
            <a:t>Costo per costituire una impresa</a:t>
          </a:r>
          <a:endParaRPr lang="it-IT" dirty="0"/>
        </a:p>
      </dgm:t>
    </dgm:pt>
    <dgm:pt modelId="{D3344AB1-A19F-4334-BF83-C2F8FEFBF298}" type="parTrans" cxnId="{619B9C85-2945-475C-A3F6-695B2661CF21}">
      <dgm:prSet/>
      <dgm:spPr/>
      <dgm:t>
        <a:bodyPr/>
        <a:lstStyle/>
        <a:p>
          <a:endParaRPr lang="it-IT"/>
        </a:p>
      </dgm:t>
    </dgm:pt>
    <dgm:pt modelId="{9F4DA5FC-11C4-44D2-84B4-96A98022BC21}" type="sibTrans" cxnId="{619B9C85-2945-475C-A3F6-695B2661CF21}">
      <dgm:prSet/>
      <dgm:spPr/>
      <dgm:t>
        <a:bodyPr/>
        <a:lstStyle/>
        <a:p>
          <a:endParaRPr lang="it-IT"/>
        </a:p>
      </dgm:t>
    </dgm:pt>
    <dgm:pt modelId="{248EE60B-08C7-498A-BBF7-BCEEE48F06A9}">
      <dgm:prSet/>
      <dgm:spPr/>
      <dgm:t>
        <a:bodyPr/>
        <a:lstStyle/>
        <a:p>
          <a:pPr rtl="0"/>
          <a:r>
            <a:rPr lang="it-IT" dirty="0" smtClean="0"/>
            <a:t>Ore investite da una impresa in procedure per pagare tasse, contr.</a:t>
          </a:r>
          <a:endParaRPr lang="it-IT" dirty="0"/>
        </a:p>
      </dgm:t>
    </dgm:pt>
    <dgm:pt modelId="{E3B80E20-67D6-49C1-A518-717058D5839C}" type="parTrans" cxnId="{57E95E1D-246B-42E9-B014-7E56CB678070}">
      <dgm:prSet/>
      <dgm:spPr/>
      <dgm:t>
        <a:bodyPr/>
        <a:lstStyle/>
        <a:p>
          <a:endParaRPr lang="it-IT"/>
        </a:p>
      </dgm:t>
    </dgm:pt>
    <dgm:pt modelId="{CF9B407A-66CD-42DB-96DC-BFEC3317AB9F}" type="sibTrans" cxnId="{57E95E1D-246B-42E9-B014-7E56CB678070}">
      <dgm:prSet/>
      <dgm:spPr/>
      <dgm:t>
        <a:bodyPr/>
        <a:lstStyle/>
        <a:p>
          <a:endParaRPr lang="it-IT"/>
        </a:p>
      </dgm:t>
    </dgm:pt>
    <dgm:pt modelId="{EE007351-1486-454F-A2DA-A62D965DE07A}">
      <dgm:prSet/>
      <dgm:spPr/>
      <dgm:t>
        <a:bodyPr/>
        <a:lstStyle/>
        <a:p>
          <a:pPr rtl="0"/>
          <a:r>
            <a:rPr lang="it-IT" dirty="0" smtClean="0"/>
            <a:t>Tempo di accesso all'elettricità</a:t>
          </a:r>
          <a:endParaRPr lang="it-IT" dirty="0"/>
        </a:p>
      </dgm:t>
    </dgm:pt>
    <dgm:pt modelId="{0568B881-A43F-41AE-B953-EAC1F1610837}" type="parTrans" cxnId="{8F5C26D6-D41F-4209-B038-329EF9EB6A3A}">
      <dgm:prSet/>
      <dgm:spPr/>
      <dgm:t>
        <a:bodyPr/>
        <a:lstStyle/>
        <a:p>
          <a:endParaRPr lang="it-IT"/>
        </a:p>
      </dgm:t>
    </dgm:pt>
    <dgm:pt modelId="{B21829CF-7E03-4852-AF0E-C4544DD73370}" type="sibTrans" cxnId="{8F5C26D6-D41F-4209-B038-329EF9EB6A3A}">
      <dgm:prSet/>
      <dgm:spPr/>
      <dgm:t>
        <a:bodyPr/>
        <a:lstStyle/>
        <a:p>
          <a:endParaRPr lang="it-IT"/>
        </a:p>
      </dgm:t>
    </dgm:pt>
    <dgm:pt modelId="{9576C829-3913-41D8-B483-1B67908139FD}">
      <dgm:prSet/>
      <dgm:spPr/>
      <dgm:t>
        <a:bodyPr/>
        <a:lstStyle/>
        <a:p>
          <a:pPr rtl="0"/>
          <a:r>
            <a:rPr lang="it-IT" dirty="0" smtClean="0"/>
            <a:t>Italia 2.673 €( 4000 €) </a:t>
          </a:r>
          <a:endParaRPr lang="it-IT" dirty="0"/>
        </a:p>
      </dgm:t>
    </dgm:pt>
    <dgm:pt modelId="{7E59E6B5-1345-47F3-8A82-E924EC4234DE}" type="parTrans" cxnId="{CF797827-E1E9-4FF1-ADE5-E57DD02F2F0F}">
      <dgm:prSet/>
      <dgm:spPr/>
      <dgm:t>
        <a:bodyPr/>
        <a:lstStyle/>
        <a:p>
          <a:endParaRPr lang="it-IT"/>
        </a:p>
      </dgm:t>
    </dgm:pt>
    <dgm:pt modelId="{9161505C-7C15-4B7C-B2F2-7C8DB11BBA24}" type="sibTrans" cxnId="{CF797827-E1E9-4FF1-ADE5-E57DD02F2F0F}">
      <dgm:prSet/>
      <dgm:spPr/>
      <dgm:t>
        <a:bodyPr/>
        <a:lstStyle/>
        <a:p>
          <a:endParaRPr lang="it-IT"/>
        </a:p>
      </dgm:t>
    </dgm:pt>
    <dgm:pt modelId="{3F1996D2-9F75-4C58-8FC8-13210C30AF22}">
      <dgm:prSet/>
      <dgm:spPr/>
      <dgm:t>
        <a:bodyPr/>
        <a:lstStyle/>
        <a:p>
          <a:pPr rtl="0"/>
          <a:r>
            <a:rPr lang="it-IT" dirty="0" smtClean="0"/>
            <a:t>Media europea 399 €</a:t>
          </a:r>
          <a:endParaRPr lang="it-IT" dirty="0"/>
        </a:p>
      </dgm:t>
    </dgm:pt>
    <dgm:pt modelId="{4C95F412-4737-46F8-AC78-67B4D5488BDF}" type="parTrans" cxnId="{9144F39B-5906-44A9-AC82-F03F8A476BFB}">
      <dgm:prSet/>
      <dgm:spPr/>
      <dgm:t>
        <a:bodyPr/>
        <a:lstStyle/>
        <a:p>
          <a:endParaRPr lang="it-IT"/>
        </a:p>
      </dgm:t>
    </dgm:pt>
    <dgm:pt modelId="{0B87A4C7-6256-4581-97CE-08CC7772CE19}" type="sibTrans" cxnId="{9144F39B-5906-44A9-AC82-F03F8A476BFB}">
      <dgm:prSet/>
      <dgm:spPr/>
      <dgm:t>
        <a:bodyPr/>
        <a:lstStyle/>
        <a:p>
          <a:endParaRPr lang="it-IT"/>
        </a:p>
      </dgm:t>
    </dgm:pt>
    <dgm:pt modelId="{703B3993-2298-4A8B-BD01-133DEC2502D7}">
      <dgm:prSet/>
      <dgm:spPr/>
      <dgm:t>
        <a:bodyPr/>
        <a:lstStyle/>
        <a:p>
          <a:pPr rtl="0"/>
          <a:r>
            <a:rPr lang="it-IT" dirty="0" smtClean="0"/>
            <a:t>258 giorni e 11 permessi</a:t>
          </a:r>
          <a:endParaRPr lang="it-IT" dirty="0"/>
        </a:p>
      </dgm:t>
    </dgm:pt>
    <dgm:pt modelId="{EA9EFADF-BC20-4D4D-970E-7B3451558B18}" type="parTrans" cxnId="{67725F8C-497A-44AA-B3BD-227A7AE9F4EC}">
      <dgm:prSet/>
      <dgm:spPr/>
      <dgm:t>
        <a:bodyPr/>
        <a:lstStyle/>
        <a:p>
          <a:endParaRPr lang="it-IT"/>
        </a:p>
      </dgm:t>
    </dgm:pt>
    <dgm:pt modelId="{900CB3DC-ACEF-4C90-9419-9906BFEBF47D}" type="sibTrans" cxnId="{67725F8C-497A-44AA-B3BD-227A7AE9F4EC}">
      <dgm:prSet/>
      <dgm:spPr/>
      <dgm:t>
        <a:bodyPr/>
        <a:lstStyle/>
        <a:p>
          <a:endParaRPr lang="it-IT"/>
        </a:p>
      </dgm:t>
    </dgm:pt>
    <dgm:pt modelId="{60C6D7C9-566B-400B-86BB-60D65478649C}">
      <dgm:prSet/>
      <dgm:spPr/>
      <dgm:t>
        <a:bodyPr/>
        <a:lstStyle/>
        <a:p>
          <a:pPr rtl="0"/>
          <a:r>
            <a:rPr lang="it-IT" dirty="0" smtClean="0"/>
            <a:t>Italia: più di 6 mesi</a:t>
          </a:r>
          <a:endParaRPr lang="it-IT" dirty="0"/>
        </a:p>
      </dgm:t>
    </dgm:pt>
    <dgm:pt modelId="{A039F555-8EB8-49F1-9186-7F407B305538}" type="parTrans" cxnId="{4B89F1F8-0FF8-44FF-AB63-6AF7F05F6BD0}">
      <dgm:prSet/>
      <dgm:spPr/>
      <dgm:t>
        <a:bodyPr/>
        <a:lstStyle/>
        <a:p>
          <a:endParaRPr lang="it-IT"/>
        </a:p>
      </dgm:t>
    </dgm:pt>
    <dgm:pt modelId="{D7763756-FD33-4F6D-A79A-66F06A400635}" type="sibTrans" cxnId="{4B89F1F8-0FF8-44FF-AB63-6AF7F05F6BD0}">
      <dgm:prSet/>
      <dgm:spPr/>
      <dgm:t>
        <a:bodyPr/>
        <a:lstStyle/>
        <a:p>
          <a:endParaRPr lang="it-IT"/>
        </a:p>
      </dgm:t>
    </dgm:pt>
    <dgm:pt modelId="{C678581F-CCB3-4AE9-BC1C-97D79EABF5CF}">
      <dgm:prSet/>
      <dgm:spPr/>
      <dgm:t>
        <a:bodyPr/>
        <a:lstStyle/>
        <a:p>
          <a:pPr rtl="0"/>
          <a:r>
            <a:rPr lang="it-IT" dirty="0" smtClean="0"/>
            <a:t>Germania: 2 settimane</a:t>
          </a:r>
          <a:endParaRPr lang="it-IT" dirty="0"/>
        </a:p>
      </dgm:t>
    </dgm:pt>
    <dgm:pt modelId="{DF10C78A-CB25-4867-A2AB-2A597FC2F945}" type="parTrans" cxnId="{4F2F3B2D-98E0-4115-BEEA-73558B837533}">
      <dgm:prSet/>
      <dgm:spPr/>
      <dgm:t>
        <a:bodyPr/>
        <a:lstStyle/>
        <a:p>
          <a:endParaRPr lang="it-IT"/>
        </a:p>
      </dgm:t>
    </dgm:pt>
    <dgm:pt modelId="{FA2C6713-CC4E-47BE-B77A-9BEB94A06BE1}" type="sibTrans" cxnId="{4F2F3B2D-98E0-4115-BEEA-73558B837533}">
      <dgm:prSet/>
      <dgm:spPr/>
      <dgm:t>
        <a:bodyPr/>
        <a:lstStyle/>
        <a:p>
          <a:endParaRPr lang="it-IT"/>
        </a:p>
      </dgm:t>
    </dgm:pt>
    <dgm:pt modelId="{CCEA7976-FCD2-4EF5-953B-40906F4FD718}">
      <dgm:prSet/>
      <dgm:spPr/>
      <dgm:t>
        <a:bodyPr/>
        <a:lstStyle/>
        <a:p>
          <a:pPr rtl="0"/>
          <a:r>
            <a:rPr lang="it-IT" dirty="0" smtClean="0"/>
            <a:t>Incidenza della tassazione sul profitto:</a:t>
          </a:r>
          <a:endParaRPr lang="it-IT" dirty="0"/>
        </a:p>
      </dgm:t>
    </dgm:pt>
    <dgm:pt modelId="{01805262-2463-4C13-BF5B-3BA438584473}" type="parTrans" cxnId="{FE1A1861-D9B1-4ADA-BFFC-E60C8A078AC8}">
      <dgm:prSet/>
      <dgm:spPr/>
      <dgm:t>
        <a:bodyPr/>
        <a:lstStyle/>
        <a:p>
          <a:endParaRPr lang="it-IT"/>
        </a:p>
      </dgm:t>
    </dgm:pt>
    <dgm:pt modelId="{C2075FDC-2D3F-47A6-97CE-770666963F11}" type="sibTrans" cxnId="{FE1A1861-D9B1-4ADA-BFFC-E60C8A078AC8}">
      <dgm:prSet/>
      <dgm:spPr/>
      <dgm:t>
        <a:bodyPr/>
        <a:lstStyle/>
        <a:p>
          <a:endParaRPr lang="it-IT"/>
        </a:p>
      </dgm:t>
    </dgm:pt>
    <dgm:pt modelId="{97317AE6-9741-444D-A7F1-88DFFF75D031}">
      <dgm:prSet/>
      <dgm:spPr/>
      <dgm:t>
        <a:bodyPr/>
        <a:lstStyle/>
        <a:p>
          <a:pPr rtl="0"/>
          <a:r>
            <a:rPr lang="it-IT" dirty="0" smtClean="0"/>
            <a:t>Italia: 68%</a:t>
          </a:r>
          <a:endParaRPr lang="it-IT" dirty="0"/>
        </a:p>
      </dgm:t>
    </dgm:pt>
    <dgm:pt modelId="{F1D2D991-D5C7-42E0-B6DE-781BBDBDC05F}" type="parTrans" cxnId="{1C3971BD-9149-4964-8C26-AA94F2F5456B}">
      <dgm:prSet/>
      <dgm:spPr/>
      <dgm:t>
        <a:bodyPr/>
        <a:lstStyle/>
        <a:p>
          <a:endParaRPr lang="it-IT"/>
        </a:p>
      </dgm:t>
    </dgm:pt>
    <dgm:pt modelId="{63FDD94E-DCF5-46D9-959E-FB67D70F6911}" type="sibTrans" cxnId="{1C3971BD-9149-4964-8C26-AA94F2F5456B}">
      <dgm:prSet/>
      <dgm:spPr/>
      <dgm:t>
        <a:bodyPr/>
        <a:lstStyle/>
        <a:p>
          <a:endParaRPr lang="it-IT"/>
        </a:p>
      </dgm:t>
    </dgm:pt>
    <dgm:pt modelId="{2DDB4F35-E0A7-4968-AD6C-2D29D5E2219F}">
      <dgm:prSet/>
      <dgm:spPr/>
      <dgm:t>
        <a:bodyPr/>
        <a:lstStyle/>
        <a:p>
          <a:pPr rtl="0"/>
          <a:r>
            <a:rPr lang="it-IT" dirty="0" smtClean="0"/>
            <a:t>Germania: 46%</a:t>
          </a:r>
          <a:endParaRPr lang="it-IT" dirty="0"/>
        </a:p>
      </dgm:t>
    </dgm:pt>
    <dgm:pt modelId="{1E33BF92-97C3-4D15-A48F-6DCE88783AFD}" type="parTrans" cxnId="{319A26A4-2D76-4B3E-B0B1-9FED2B07364C}">
      <dgm:prSet/>
      <dgm:spPr/>
      <dgm:t>
        <a:bodyPr/>
        <a:lstStyle/>
        <a:p>
          <a:endParaRPr lang="it-IT"/>
        </a:p>
      </dgm:t>
    </dgm:pt>
    <dgm:pt modelId="{12FAD03B-ADEA-4874-85AA-D1B11C291370}" type="sibTrans" cxnId="{319A26A4-2D76-4B3E-B0B1-9FED2B07364C}">
      <dgm:prSet/>
      <dgm:spPr/>
      <dgm:t>
        <a:bodyPr/>
        <a:lstStyle/>
        <a:p>
          <a:endParaRPr lang="it-IT"/>
        </a:p>
      </dgm:t>
    </dgm:pt>
    <dgm:pt modelId="{E59A6CA2-9751-468D-8F9C-56CF041581F7}">
      <dgm:prSet/>
      <dgm:spPr/>
      <dgm:t>
        <a:bodyPr/>
        <a:lstStyle/>
        <a:p>
          <a:pPr rtl="0"/>
          <a:r>
            <a:rPr lang="it-IT" dirty="0" smtClean="0"/>
            <a:t>Tempo ottenimento permesso di costruzione</a:t>
          </a:r>
          <a:endParaRPr lang="it-IT" dirty="0"/>
        </a:p>
      </dgm:t>
    </dgm:pt>
    <dgm:pt modelId="{FBD007B7-C11A-424A-9B59-1188FB31CE5C}" type="parTrans" cxnId="{0905216D-91E7-4EC9-A5BA-83CE00CC7EC6}">
      <dgm:prSet/>
      <dgm:spPr/>
      <dgm:t>
        <a:bodyPr/>
        <a:lstStyle/>
        <a:p>
          <a:endParaRPr lang="it-IT"/>
        </a:p>
      </dgm:t>
    </dgm:pt>
    <dgm:pt modelId="{50CC32E2-B550-4DA5-B264-F1314252453B}" type="sibTrans" cxnId="{0905216D-91E7-4EC9-A5BA-83CE00CC7EC6}">
      <dgm:prSet/>
      <dgm:spPr/>
      <dgm:t>
        <a:bodyPr/>
        <a:lstStyle/>
        <a:p>
          <a:endParaRPr lang="it-IT"/>
        </a:p>
      </dgm:t>
    </dgm:pt>
    <dgm:pt modelId="{613A7169-C283-4729-A19F-20CF6F08CA4A}">
      <dgm:prSet/>
      <dgm:spPr/>
      <dgm:t>
        <a:bodyPr/>
        <a:lstStyle/>
        <a:p>
          <a:pPr rtl="0"/>
          <a:r>
            <a:rPr lang="it-IT" dirty="0" smtClean="0"/>
            <a:t>285 (più di 35 giorni)</a:t>
          </a:r>
          <a:endParaRPr lang="it-IT" dirty="0"/>
        </a:p>
      </dgm:t>
    </dgm:pt>
    <dgm:pt modelId="{3B63B7D7-3996-4D2D-81CA-009BCBB42DE7}" type="parTrans" cxnId="{5E5A0C95-7820-4271-B89A-D79FE2BB562A}">
      <dgm:prSet/>
      <dgm:spPr/>
      <dgm:t>
        <a:bodyPr/>
        <a:lstStyle/>
        <a:p>
          <a:endParaRPr lang="it-IT"/>
        </a:p>
      </dgm:t>
    </dgm:pt>
    <dgm:pt modelId="{962DDBE2-08FF-4212-B905-8B166430AF02}" type="sibTrans" cxnId="{5E5A0C95-7820-4271-B89A-D79FE2BB562A}">
      <dgm:prSet/>
      <dgm:spPr/>
      <dgm:t>
        <a:bodyPr/>
        <a:lstStyle/>
        <a:p>
          <a:endParaRPr lang="it-IT"/>
        </a:p>
      </dgm:t>
    </dgm:pt>
    <dgm:pt modelId="{04BEEE03-564B-45E8-AB80-4BD391DC1514}" type="pres">
      <dgm:prSet presAssocID="{335A7712-32FA-4E89-BE49-FBE50354082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7AAD40A7-7B6E-4E52-83A7-06DBB767B678}" type="pres">
      <dgm:prSet presAssocID="{20E26580-6B1D-48CD-AEF0-C756CD0D1FBD}" presName="node" presStyleLbl="node1" presStyleIdx="0" presStyleCnt="5" custLinFactNeighborX="402" custLinFactNeighborY="-4113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9F3F1D7-7E18-49CA-88DC-A3542B69BCE8}" type="pres">
      <dgm:prSet presAssocID="{9F4DA5FC-11C4-44D2-84B4-96A98022BC21}" presName="sibTrans" presStyleCnt="0"/>
      <dgm:spPr/>
      <dgm:t>
        <a:bodyPr/>
        <a:lstStyle/>
        <a:p>
          <a:endParaRPr lang="it-IT"/>
        </a:p>
      </dgm:t>
    </dgm:pt>
    <dgm:pt modelId="{2AB3E9BE-DB35-40CF-8575-2CEEABA779D7}" type="pres">
      <dgm:prSet presAssocID="{248EE60B-08C7-498A-BBF7-BCEEE48F06A9}" presName="node" presStyleLbl="node1" presStyleIdx="1" presStyleCnt="5" custLinFactNeighborX="-399" custLinFactNeighborY="-3647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3F85865-27C9-478B-BD1C-EF4F3C7002EA}" type="pres">
      <dgm:prSet presAssocID="{CF9B407A-66CD-42DB-96DC-BFEC3317AB9F}" presName="sibTrans" presStyleCnt="0"/>
      <dgm:spPr/>
      <dgm:t>
        <a:bodyPr/>
        <a:lstStyle/>
        <a:p>
          <a:endParaRPr lang="it-IT"/>
        </a:p>
      </dgm:t>
    </dgm:pt>
    <dgm:pt modelId="{A7E23EB9-7AA3-43DF-B28D-2C3237E7EA65}" type="pres">
      <dgm:prSet presAssocID="{CCEA7976-FCD2-4EF5-953B-40906F4FD718}" presName="node" presStyleLbl="node1" presStyleIdx="2" presStyleCnt="5" custLinFactNeighborX="1599" custLinFactNeighborY="-3647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B0D3553-3157-43BA-8445-C6FB7E93C851}" type="pres">
      <dgm:prSet presAssocID="{C2075FDC-2D3F-47A6-97CE-770666963F11}" presName="sibTrans" presStyleCnt="0"/>
      <dgm:spPr/>
      <dgm:t>
        <a:bodyPr/>
        <a:lstStyle/>
        <a:p>
          <a:endParaRPr lang="it-IT"/>
        </a:p>
      </dgm:t>
    </dgm:pt>
    <dgm:pt modelId="{22002745-5229-47DF-855C-4C35ACC8C013}" type="pres">
      <dgm:prSet presAssocID="{E59A6CA2-9751-468D-8F9C-56CF041581F7}" presName="node" presStyleLbl="node1" presStyleIdx="3" presStyleCnt="5" custLinFactNeighborX="-8871" custLinFactNeighborY="-983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3B868F-9A27-4D59-91C3-1FFFE3EA9843}" type="pres">
      <dgm:prSet presAssocID="{50CC32E2-B550-4DA5-B264-F1314252453B}" presName="sibTrans" presStyleCnt="0"/>
      <dgm:spPr/>
      <dgm:t>
        <a:bodyPr/>
        <a:lstStyle/>
        <a:p>
          <a:endParaRPr lang="it-IT"/>
        </a:p>
      </dgm:t>
    </dgm:pt>
    <dgm:pt modelId="{7C52035D-A29E-4023-A6A2-9A0F2C3B7938}" type="pres">
      <dgm:prSet presAssocID="{EE007351-1486-454F-A2DA-A62D965DE07A}" presName="node" presStyleLbl="node1" presStyleIdx="4" presStyleCnt="5" custLinFactNeighborX="6986" custLinFactNeighborY="-983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19A26A4-2D76-4B3E-B0B1-9FED2B07364C}" srcId="{CCEA7976-FCD2-4EF5-953B-40906F4FD718}" destId="{2DDB4F35-E0A7-4968-AD6C-2D29D5E2219F}" srcOrd="1" destOrd="0" parTransId="{1E33BF92-97C3-4D15-A48F-6DCE88783AFD}" sibTransId="{12FAD03B-ADEA-4874-85AA-D1B11C291370}"/>
    <dgm:cxn modelId="{0041CD41-140F-40A7-9ADC-4B88CE851133}" type="presOf" srcId="{703B3993-2298-4A8B-BD01-133DEC2502D7}" destId="{22002745-5229-47DF-855C-4C35ACC8C013}" srcOrd="0" destOrd="1" presId="urn:microsoft.com/office/officeart/2005/8/layout/default#1"/>
    <dgm:cxn modelId="{CF797827-E1E9-4FF1-ADE5-E57DD02F2F0F}" srcId="{20E26580-6B1D-48CD-AEF0-C756CD0D1FBD}" destId="{9576C829-3913-41D8-B483-1B67908139FD}" srcOrd="0" destOrd="0" parTransId="{7E59E6B5-1345-47F3-8A82-E924EC4234DE}" sibTransId="{9161505C-7C15-4B7C-B2F2-7C8DB11BBA24}"/>
    <dgm:cxn modelId="{1C3971BD-9149-4964-8C26-AA94F2F5456B}" srcId="{CCEA7976-FCD2-4EF5-953B-40906F4FD718}" destId="{97317AE6-9741-444D-A7F1-88DFFF75D031}" srcOrd="0" destOrd="0" parTransId="{F1D2D991-D5C7-42E0-B6DE-781BBDBDC05F}" sibTransId="{63FDD94E-DCF5-46D9-959E-FB67D70F6911}"/>
    <dgm:cxn modelId="{599C1DF0-D9A8-4CC8-B482-83EFDE81A9F1}" type="presOf" srcId="{2DDB4F35-E0A7-4968-AD6C-2D29D5E2219F}" destId="{A7E23EB9-7AA3-43DF-B28D-2C3237E7EA65}" srcOrd="0" destOrd="2" presId="urn:microsoft.com/office/officeart/2005/8/layout/default#1"/>
    <dgm:cxn modelId="{619B9C85-2945-475C-A3F6-695B2661CF21}" srcId="{335A7712-32FA-4E89-BE49-FBE503540829}" destId="{20E26580-6B1D-48CD-AEF0-C756CD0D1FBD}" srcOrd="0" destOrd="0" parTransId="{D3344AB1-A19F-4334-BF83-C2F8FEFBF298}" sibTransId="{9F4DA5FC-11C4-44D2-84B4-96A98022BC21}"/>
    <dgm:cxn modelId="{4B89F1F8-0FF8-44FF-AB63-6AF7F05F6BD0}" srcId="{EE007351-1486-454F-A2DA-A62D965DE07A}" destId="{60C6D7C9-566B-400B-86BB-60D65478649C}" srcOrd="0" destOrd="0" parTransId="{A039F555-8EB8-49F1-9186-7F407B305538}" sibTransId="{D7763756-FD33-4F6D-A79A-66F06A400635}"/>
    <dgm:cxn modelId="{0347E345-3AA8-4918-BE61-422DDC9249AB}" type="presOf" srcId="{EE007351-1486-454F-A2DA-A62D965DE07A}" destId="{7C52035D-A29E-4023-A6A2-9A0F2C3B7938}" srcOrd="0" destOrd="0" presId="urn:microsoft.com/office/officeart/2005/8/layout/default#1"/>
    <dgm:cxn modelId="{8C11E9E1-9348-4789-8466-CA6BF2F06E6F}" type="presOf" srcId="{3F1996D2-9F75-4C58-8FC8-13210C30AF22}" destId="{7AAD40A7-7B6E-4E52-83A7-06DBB767B678}" srcOrd="0" destOrd="2" presId="urn:microsoft.com/office/officeart/2005/8/layout/default#1"/>
    <dgm:cxn modelId="{0905216D-91E7-4EC9-A5BA-83CE00CC7EC6}" srcId="{335A7712-32FA-4E89-BE49-FBE503540829}" destId="{E59A6CA2-9751-468D-8F9C-56CF041581F7}" srcOrd="3" destOrd="0" parTransId="{FBD007B7-C11A-424A-9B59-1188FB31CE5C}" sibTransId="{50CC32E2-B550-4DA5-B264-F1314252453B}"/>
    <dgm:cxn modelId="{D033A730-1C89-4828-AA7D-E6F9B6B00BD3}" type="presOf" srcId="{CCEA7976-FCD2-4EF5-953B-40906F4FD718}" destId="{A7E23EB9-7AA3-43DF-B28D-2C3237E7EA65}" srcOrd="0" destOrd="0" presId="urn:microsoft.com/office/officeart/2005/8/layout/default#1"/>
    <dgm:cxn modelId="{3AA55AE0-F57A-4C54-948F-58CC253D5B6D}" type="presOf" srcId="{C678581F-CCB3-4AE9-BC1C-97D79EABF5CF}" destId="{7C52035D-A29E-4023-A6A2-9A0F2C3B7938}" srcOrd="0" destOrd="2" presId="urn:microsoft.com/office/officeart/2005/8/layout/default#1"/>
    <dgm:cxn modelId="{FC846A89-8E2C-4FFB-B928-C720B9115CE2}" type="presOf" srcId="{E59A6CA2-9751-468D-8F9C-56CF041581F7}" destId="{22002745-5229-47DF-855C-4C35ACC8C013}" srcOrd="0" destOrd="0" presId="urn:microsoft.com/office/officeart/2005/8/layout/default#1"/>
    <dgm:cxn modelId="{9144F39B-5906-44A9-AC82-F03F8A476BFB}" srcId="{20E26580-6B1D-48CD-AEF0-C756CD0D1FBD}" destId="{3F1996D2-9F75-4C58-8FC8-13210C30AF22}" srcOrd="1" destOrd="0" parTransId="{4C95F412-4737-46F8-AC78-67B4D5488BDF}" sibTransId="{0B87A4C7-6256-4581-97CE-08CC7772CE19}"/>
    <dgm:cxn modelId="{A590FA27-C90E-4726-83E5-2B0B3AE726C4}" type="presOf" srcId="{248EE60B-08C7-498A-BBF7-BCEEE48F06A9}" destId="{2AB3E9BE-DB35-40CF-8575-2CEEABA779D7}" srcOrd="0" destOrd="0" presId="urn:microsoft.com/office/officeart/2005/8/layout/default#1"/>
    <dgm:cxn modelId="{255A1DB9-64C3-4EF8-A4A3-2CB5E2303E96}" type="presOf" srcId="{613A7169-C283-4729-A19F-20CF6F08CA4A}" destId="{2AB3E9BE-DB35-40CF-8575-2CEEABA779D7}" srcOrd="0" destOrd="1" presId="urn:microsoft.com/office/officeart/2005/8/layout/default#1"/>
    <dgm:cxn modelId="{C2FA5DDE-E3BE-4919-9AE4-9BF8C0691E7F}" type="presOf" srcId="{97317AE6-9741-444D-A7F1-88DFFF75D031}" destId="{A7E23EB9-7AA3-43DF-B28D-2C3237E7EA65}" srcOrd="0" destOrd="1" presId="urn:microsoft.com/office/officeart/2005/8/layout/default#1"/>
    <dgm:cxn modelId="{8F5C26D6-D41F-4209-B038-329EF9EB6A3A}" srcId="{335A7712-32FA-4E89-BE49-FBE503540829}" destId="{EE007351-1486-454F-A2DA-A62D965DE07A}" srcOrd="4" destOrd="0" parTransId="{0568B881-A43F-41AE-B953-EAC1F1610837}" sibTransId="{B21829CF-7E03-4852-AF0E-C4544DD73370}"/>
    <dgm:cxn modelId="{0FA1D83C-DE71-4038-BFF5-9835FF22D8E5}" type="presOf" srcId="{60C6D7C9-566B-400B-86BB-60D65478649C}" destId="{7C52035D-A29E-4023-A6A2-9A0F2C3B7938}" srcOrd="0" destOrd="1" presId="urn:microsoft.com/office/officeart/2005/8/layout/default#1"/>
    <dgm:cxn modelId="{75070BD9-2FC5-47CE-8F4D-59DDBED039BE}" type="presOf" srcId="{9576C829-3913-41D8-B483-1B67908139FD}" destId="{7AAD40A7-7B6E-4E52-83A7-06DBB767B678}" srcOrd="0" destOrd="1" presId="urn:microsoft.com/office/officeart/2005/8/layout/default#1"/>
    <dgm:cxn modelId="{5E5A0C95-7820-4271-B89A-D79FE2BB562A}" srcId="{248EE60B-08C7-498A-BBF7-BCEEE48F06A9}" destId="{613A7169-C283-4729-A19F-20CF6F08CA4A}" srcOrd="0" destOrd="0" parTransId="{3B63B7D7-3996-4D2D-81CA-009BCBB42DE7}" sibTransId="{962DDBE2-08FF-4212-B905-8B166430AF02}"/>
    <dgm:cxn modelId="{FE1A1861-D9B1-4ADA-BFFC-E60C8A078AC8}" srcId="{335A7712-32FA-4E89-BE49-FBE503540829}" destId="{CCEA7976-FCD2-4EF5-953B-40906F4FD718}" srcOrd="2" destOrd="0" parTransId="{01805262-2463-4C13-BF5B-3BA438584473}" sibTransId="{C2075FDC-2D3F-47A6-97CE-770666963F11}"/>
    <dgm:cxn modelId="{6DE090EC-F1D6-4381-B8B2-707C8FB59F08}" type="presOf" srcId="{335A7712-32FA-4E89-BE49-FBE503540829}" destId="{04BEEE03-564B-45E8-AB80-4BD391DC1514}" srcOrd="0" destOrd="0" presId="urn:microsoft.com/office/officeart/2005/8/layout/default#1"/>
    <dgm:cxn modelId="{67725F8C-497A-44AA-B3BD-227A7AE9F4EC}" srcId="{E59A6CA2-9751-468D-8F9C-56CF041581F7}" destId="{703B3993-2298-4A8B-BD01-133DEC2502D7}" srcOrd="0" destOrd="0" parTransId="{EA9EFADF-BC20-4D4D-970E-7B3451558B18}" sibTransId="{900CB3DC-ACEF-4C90-9419-9906BFEBF47D}"/>
    <dgm:cxn modelId="{C02C5882-D648-4ABC-9930-05FAE6584F72}" type="presOf" srcId="{20E26580-6B1D-48CD-AEF0-C756CD0D1FBD}" destId="{7AAD40A7-7B6E-4E52-83A7-06DBB767B678}" srcOrd="0" destOrd="0" presId="urn:microsoft.com/office/officeart/2005/8/layout/default#1"/>
    <dgm:cxn modelId="{57E95E1D-246B-42E9-B014-7E56CB678070}" srcId="{335A7712-32FA-4E89-BE49-FBE503540829}" destId="{248EE60B-08C7-498A-BBF7-BCEEE48F06A9}" srcOrd="1" destOrd="0" parTransId="{E3B80E20-67D6-49C1-A518-717058D5839C}" sibTransId="{CF9B407A-66CD-42DB-96DC-BFEC3317AB9F}"/>
    <dgm:cxn modelId="{4F2F3B2D-98E0-4115-BEEA-73558B837533}" srcId="{EE007351-1486-454F-A2DA-A62D965DE07A}" destId="{C678581F-CCB3-4AE9-BC1C-97D79EABF5CF}" srcOrd="1" destOrd="0" parTransId="{DF10C78A-CB25-4867-A2AB-2A597FC2F945}" sibTransId="{FA2C6713-CC4E-47BE-B77A-9BEB94A06BE1}"/>
    <dgm:cxn modelId="{DBE25426-4B10-4410-A10C-0C243D2865CA}" type="presParOf" srcId="{04BEEE03-564B-45E8-AB80-4BD391DC1514}" destId="{7AAD40A7-7B6E-4E52-83A7-06DBB767B678}" srcOrd="0" destOrd="0" presId="urn:microsoft.com/office/officeart/2005/8/layout/default#1"/>
    <dgm:cxn modelId="{FCB68A42-34C4-4726-8872-95ABB2091FEA}" type="presParOf" srcId="{04BEEE03-564B-45E8-AB80-4BD391DC1514}" destId="{59F3F1D7-7E18-49CA-88DC-A3542B69BCE8}" srcOrd="1" destOrd="0" presId="urn:microsoft.com/office/officeart/2005/8/layout/default#1"/>
    <dgm:cxn modelId="{833AB1DB-843C-4ACC-8685-DF3E44971AF3}" type="presParOf" srcId="{04BEEE03-564B-45E8-AB80-4BD391DC1514}" destId="{2AB3E9BE-DB35-40CF-8575-2CEEABA779D7}" srcOrd="2" destOrd="0" presId="urn:microsoft.com/office/officeart/2005/8/layout/default#1"/>
    <dgm:cxn modelId="{74DF2525-A014-43D4-9A4E-211B218E485D}" type="presParOf" srcId="{04BEEE03-564B-45E8-AB80-4BD391DC1514}" destId="{93F85865-27C9-478B-BD1C-EF4F3C7002EA}" srcOrd="3" destOrd="0" presId="urn:microsoft.com/office/officeart/2005/8/layout/default#1"/>
    <dgm:cxn modelId="{71A180F2-CE9E-4632-BA77-825DF4A8D10A}" type="presParOf" srcId="{04BEEE03-564B-45E8-AB80-4BD391DC1514}" destId="{A7E23EB9-7AA3-43DF-B28D-2C3237E7EA65}" srcOrd="4" destOrd="0" presId="urn:microsoft.com/office/officeart/2005/8/layout/default#1"/>
    <dgm:cxn modelId="{D62FF5F4-8F43-4BE1-AFFE-C6E71703A61B}" type="presParOf" srcId="{04BEEE03-564B-45E8-AB80-4BD391DC1514}" destId="{DB0D3553-3157-43BA-8445-C6FB7E93C851}" srcOrd="5" destOrd="0" presId="urn:microsoft.com/office/officeart/2005/8/layout/default#1"/>
    <dgm:cxn modelId="{E2A3D6AD-27B5-4AA3-94F5-0ED8281C45F8}" type="presParOf" srcId="{04BEEE03-564B-45E8-AB80-4BD391DC1514}" destId="{22002745-5229-47DF-855C-4C35ACC8C013}" srcOrd="6" destOrd="0" presId="urn:microsoft.com/office/officeart/2005/8/layout/default#1"/>
    <dgm:cxn modelId="{AE040D5B-5B5E-4262-BC77-64930EC9F351}" type="presParOf" srcId="{04BEEE03-564B-45E8-AB80-4BD391DC1514}" destId="{953B868F-9A27-4D59-91C3-1FFFE3EA9843}" srcOrd="7" destOrd="0" presId="urn:microsoft.com/office/officeart/2005/8/layout/default#1"/>
    <dgm:cxn modelId="{0BD9B674-2093-413D-B5FE-462198835296}" type="presParOf" srcId="{04BEEE03-564B-45E8-AB80-4BD391DC1514}" destId="{7C52035D-A29E-4023-A6A2-9A0F2C3B7938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017985-F0FF-4CDE-BDFE-74FFA03ADE10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it-IT"/>
        </a:p>
      </dgm:t>
    </dgm:pt>
    <dgm:pt modelId="{9220E8DA-92ED-460F-97BA-625A822C3226}">
      <dgm:prSet custT="1"/>
      <dgm:spPr/>
      <dgm:t>
        <a:bodyPr/>
        <a:lstStyle/>
        <a:p>
          <a:pPr rtl="0"/>
          <a:r>
            <a:rPr lang="it-IT" sz="1600" dirty="0" smtClean="0"/>
            <a:t>Soluzioni orizzontali:</a:t>
          </a:r>
          <a:endParaRPr lang="it-IT" sz="1600" dirty="0"/>
        </a:p>
      </dgm:t>
    </dgm:pt>
    <dgm:pt modelId="{C8D86EB2-3B34-43E1-B946-EC1A3157A155}" type="parTrans" cxnId="{13476D09-477A-4C94-92A4-1F5AF1EC9A9B}">
      <dgm:prSet/>
      <dgm:spPr/>
      <dgm:t>
        <a:bodyPr/>
        <a:lstStyle/>
        <a:p>
          <a:endParaRPr lang="it-IT" sz="1600"/>
        </a:p>
      </dgm:t>
    </dgm:pt>
    <dgm:pt modelId="{7A6264D8-7F29-4318-B561-E3B1030C52E1}" type="sibTrans" cxnId="{13476D09-477A-4C94-92A4-1F5AF1EC9A9B}">
      <dgm:prSet/>
      <dgm:spPr/>
      <dgm:t>
        <a:bodyPr/>
        <a:lstStyle/>
        <a:p>
          <a:endParaRPr lang="it-IT" sz="1600"/>
        </a:p>
      </dgm:t>
    </dgm:pt>
    <dgm:pt modelId="{2F964EB4-22B8-4805-A85A-FB3F7B28AB2B}">
      <dgm:prSet custT="1"/>
      <dgm:spPr/>
      <dgm:t>
        <a:bodyPr/>
        <a:lstStyle/>
        <a:p>
          <a:pPr rtl="0"/>
          <a:r>
            <a:rPr lang="it-IT" sz="1400" dirty="0" smtClean="0"/>
            <a:t>Soluzione multimodale e multicanale per l’accesso ai servizi</a:t>
          </a:r>
          <a:r>
            <a:rPr lang="it-IT" sz="1400" b="1" dirty="0" smtClean="0"/>
            <a:t> </a:t>
          </a:r>
          <a:endParaRPr lang="it-IT" sz="1400" dirty="0"/>
        </a:p>
      </dgm:t>
    </dgm:pt>
    <dgm:pt modelId="{4F9B864F-693E-4E33-85AE-4D81C966BB9D}" type="parTrans" cxnId="{0FD597A1-0F78-4DE4-B688-A336ACDB8EDA}">
      <dgm:prSet/>
      <dgm:spPr/>
      <dgm:t>
        <a:bodyPr/>
        <a:lstStyle/>
        <a:p>
          <a:endParaRPr lang="it-IT" sz="1600"/>
        </a:p>
      </dgm:t>
    </dgm:pt>
    <dgm:pt modelId="{25886CEA-CC53-465A-8177-D1749946879E}" type="sibTrans" cxnId="{0FD597A1-0F78-4DE4-B688-A336ACDB8EDA}">
      <dgm:prSet/>
      <dgm:spPr/>
      <dgm:t>
        <a:bodyPr/>
        <a:lstStyle/>
        <a:p>
          <a:endParaRPr lang="it-IT" sz="1600"/>
        </a:p>
      </dgm:t>
    </dgm:pt>
    <dgm:pt modelId="{8EB45EE7-916A-4D2F-B7D9-153AC509822C}">
      <dgm:prSet custT="1"/>
      <dgm:spPr/>
      <dgm:t>
        <a:bodyPr/>
        <a:lstStyle/>
        <a:p>
          <a:pPr rtl="0"/>
          <a:r>
            <a:rPr lang="it-IT" sz="1400" dirty="0" smtClean="0"/>
            <a:t>Soluzione di autenticazione unitaria</a:t>
          </a:r>
          <a:endParaRPr lang="it-IT" sz="1400" dirty="0"/>
        </a:p>
      </dgm:t>
    </dgm:pt>
    <dgm:pt modelId="{3A199FE7-382A-46B9-A4F3-F180001FF70D}" type="parTrans" cxnId="{9C8ADF7A-5249-408B-9204-B65171870A71}">
      <dgm:prSet/>
      <dgm:spPr/>
      <dgm:t>
        <a:bodyPr/>
        <a:lstStyle/>
        <a:p>
          <a:endParaRPr lang="it-IT" sz="1600"/>
        </a:p>
      </dgm:t>
    </dgm:pt>
    <dgm:pt modelId="{80FD5249-6CB3-4B4F-8E82-44289DBAFB39}" type="sibTrans" cxnId="{9C8ADF7A-5249-408B-9204-B65171870A71}">
      <dgm:prSet/>
      <dgm:spPr/>
      <dgm:t>
        <a:bodyPr/>
        <a:lstStyle/>
        <a:p>
          <a:endParaRPr lang="it-IT" sz="1600"/>
        </a:p>
      </dgm:t>
    </dgm:pt>
    <dgm:pt modelId="{4C4CFD90-E185-4AD8-A523-FBD4717EF375}">
      <dgm:prSet custT="1"/>
      <dgm:spPr/>
      <dgm:t>
        <a:bodyPr/>
        <a:lstStyle/>
        <a:p>
          <a:pPr rtl="0"/>
          <a:r>
            <a:rPr lang="it-IT" sz="1400" dirty="0" smtClean="0"/>
            <a:t>Piattaforma di pagamenti e </a:t>
          </a:r>
          <a:r>
            <a:rPr lang="it-IT" sz="1400" dirty="0" err="1" smtClean="0"/>
            <a:t>dispatching</a:t>
          </a:r>
          <a:endParaRPr lang="it-IT" sz="1400" dirty="0"/>
        </a:p>
      </dgm:t>
    </dgm:pt>
    <dgm:pt modelId="{C03AF621-7D48-4F42-B35B-8F57F0ABF822}" type="parTrans" cxnId="{E8B4D914-65EB-4B57-B6DA-E49020B3DABC}">
      <dgm:prSet/>
      <dgm:spPr/>
      <dgm:t>
        <a:bodyPr/>
        <a:lstStyle/>
        <a:p>
          <a:endParaRPr lang="it-IT" sz="1600"/>
        </a:p>
      </dgm:t>
    </dgm:pt>
    <dgm:pt modelId="{822AE314-E912-4EDA-A1BA-A216850E5BAC}" type="sibTrans" cxnId="{E8B4D914-65EB-4B57-B6DA-E49020B3DABC}">
      <dgm:prSet/>
      <dgm:spPr/>
      <dgm:t>
        <a:bodyPr/>
        <a:lstStyle/>
        <a:p>
          <a:endParaRPr lang="it-IT" sz="1600"/>
        </a:p>
      </dgm:t>
    </dgm:pt>
    <dgm:pt modelId="{4AB672D6-DBAA-489F-BFE7-242C9B947BB8}">
      <dgm:prSet custT="1"/>
      <dgm:spPr/>
      <dgm:t>
        <a:bodyPr/>
        <a:lstStyle/>
        <a:p>
          <a:pPr rtl="0"/>
          <a:r>
            <a:rPr lang="it-IT" sz="1400" dirty="0" smtClean="0"/>
            <a:t>Soluzione in grado di garantire l’</a:t>
          </a:r>
          <a:r>
            <a:rPr lang="it-IT" sz="1400" dirty="0" err="1" smtClean="0"/>
            <a:t>aggregabilità</a:t>
          </a:r>
          <a:r>
            <a:rPr lang="it-IT" sz="1400" dirty="0" smtClean="0"/>
            <a:t> di documenti provenienti da PA e/o da professionisti / organizzazioni indicate dall’utente, e funzionali all’espletamento del servizio.</a:t>
          </a:r>
          <a:endParaRPr lang="it-IT" sz="1400" dirty="0"/>
        </a:p>
      </dgm:t>
    </dgm:pt>
    <dgm:pt modelId="{A41F6D45-BD18-4CB5-9A63-F9E49C3B6CE4}" type="parTrans" cxnId="{DE5A7C49-0531-4D43-93FE-9A710FAA8DE3}">
      <dgm:prSet/>
      <dgm:spPr/>
      <dgm:t>
        <a:bodyPr/>
        <a:lstStyle/>
        <a:p>
          <a:endParaRPr lang="it-IT" sz="1600"/>
        </a:p>
      </dgm:t>
    </dgm:pt>
    <dgm:pt modelId="{B7583B31-ABDE-4C48-980D-01250236B293}" type="sibTrans" cxnId="{DE5A7C49-0531-4D43-93FE-9A710FAA8DE3}">
      <dgm:prSet/>
      <dgm:spPr/>
      <dgm:t>
        <a:bodyPr/>
        <a:lstStyle/>
        <a:p>
          <a:endParaRPr lang="it-IT" sz="1600"/>
        </a:p>
      </dgm:t>
    </dgm:pt>
    <dgm:pt modelId="{EEE266DA-B2A2-41AD-937F-A78686815654}">
      <dgm:prSet custT="1"/>
      <dgm:spPr/>
      <dgm:t>
        <a:bodyPr/>
        <a:lstStyle/>
        <a:p>
          <a:pPr rtl="0"/>
          <a:r>
            <a:rPr lang="it-IT" sz="1600" dirty="0" smtClean="0"/>
            <a:t>Soluzioni verticali:</a:t>
          </a:r>
          <a:endParaRPr lang="it-IT" sz="1600" dirty="0"/>
        </a:p>
      </dgm:t>
    </dgm:pt>
    <dgm:pt modelId="{BF178827-DC65-4F9F-B9EE-EBB2A4663078}" type="parTrans" cxnId="{7946AF67-9806-4B4E-966E-B46CA6777703}">
      <dgm:prSet/>
      <dgm:spPr/>
      <dgm:t>
        <a:bodyPr/>
        <a:lstStyle/>
        <a:p>
          <a:endParaRPr lang="it-IT" sz="1600"/>
        </a:p>
      </dgm:t>
    </dgm:pt>
    <dgm:pt modelId="{668AD809-7245-4EFA-8F7E-EDC054D04A00}" type="sibTrans" cxnId="{7946AF67-9806-4B4E-966E-B46CA6777703}">
      <dgm:prSet/>
      <dgm:spPr/>
      <dgm:t>
        <a:bodyPr/>
        <a:lstStyle/>
        <a:p>
          <a:endParaRPr lang="it-IT" sz="1600"/>
        </a:p>
      </dgm:t>
    </dgm:pt>
    <dgm:pt modelId="{2CC773F1-7F4B-4D2C-995A-E0A2E6001475}">
      <dgm:prSet custT="1"/>
      <dgm:spPr/>
      <dgm:t>
        <a:bodyPr/>
        <a:lstStyle/>
        <a:p>
          <a:pPr rtl="0"/>
          <a:r>
            <a:rPr lang="it-IT" sz="1400" dirty="0" smtClean="0"/>
            <a:t>Rilascio progressivo (nel corso di 24 mesi) di 300 adempimenti riferiti ai tutti i settori di attività target.</a:t>
          </a:r>
          <a:endParaRPr lang="it-IT" sz="1400" dirty="0"/>
        </a:p>
      </dgm:t>
    </dgm:pt>
    <dgm:pt modelId="{147CABFF-A2F4-46DF-83B7-F31618B7C782}" type="parTrans" cxnId="{17F90707-2C02-43E3-A009-7DCA252A0AC7}">
      <dgm:prSet/>
      <dgm:spPr/>
      <dgm:t>
        <a:bodyPr/>
        <a:lstStyle/>
        <a:p>
          <a:endParaRPr lang="it-IT" sz="1600"/>
        </a:p>
      </dgm:t>
    </dgm:pt>
    <dgm:pt modelId="{2996FEB7-9971-4041-B589-51775EAFB8A6}" type="sibTrans" cxnId="{17F90707-2C02-43E3-A009-7DCA252A0AC7}">
      <dgm:prSet/>
      <dgm:spPr/>
      <dgm:t>
        <a:bodyPr/>
        <a:lstStyle/>
        <a:p>
          <a:endParaRPr lang="it-IT" sz="1600"/>
        </a:p>
      </dgm:t>
    </dgm:pt>
    <dgm:pt modelId="{5560E235-4DF3-401B-9A8C-E946B09AFAF8}">
      <dgm:prSet custT="1"/>
      <dgm:spPr/>
      <dgm:t>
        <a:bodyPr/>
        <a:lstStyle/>
        <a:p>
          <a:pPr rtl="0"/>
          <a:r>
            <a:rPr lang="it-IT" sz="1600" dirty="0" smtClean="0"/>
            <a:t>Rilascio di una soluzione in grado di “rapportarsi” ad un elevato numero di SUAP:</a:t>
          </a:r>
          <a:endParaRPr lang="it-IT" sz="1600" dirty="0"/>
        </a:p>
      </dgm:t>
    </dgm:pt>
    <dgm:pt modelId="{B589DBAD-C865-4DE5-AD5F-62C0DC35816D}" type="parTrans" cxnId="{F624D5F9-6015-498A-A8CA-2FA3BD2458B9}">
      <dgm:prSet/>
      <dgm:spPr/>
      <dgm:t>
        <a:bodyPr/>
        <a:lstStyle/>
        <a:p>
          <a:endParaRPr lang="it-IT" sz="1600"/>
        </a:p>
      </dgm:t>
    </dgm:pt>
    <dgm:pt modelId="{EE1E6451-2B3C-4651-87C6-C6FCDF6DA6DE}" type="sibTrans" cxnId="{F624D5F9-6015-498A-A8CA-2FA3BD2458B9}">
      <dgm:prSet/>
      <dgm:spPr/>
      <dgm:t>
        <a:bodyPr/>
        <a:lstStyle/>
        <a:p>
          <a:endParaRPr lang="it-IT" sz="1600"/>
        </a:p>
      </dgm:t>
    </dgm:pt>
    <dgm:pt modelId="{0BD5E4AC-5CBC-47D5-965A-90E02C5849F3}">
      <dgm:prSet custT="1"/>
      <dgm:spPr/>
      <dgm:t>
        <a:bodyPr/>
        <a:lstStyle/>
        <a:p>
          <a:pPr rtl="0"/>
          <a:r>
            <a:rPr lang="it-IT" sz="1400" dirty="0" smtClean="0"/>
            <a:t>Interoperabilità con il </a:t>
          </a:r>
          <a:r>
            <a:rPr lang="it-IT" sz="1400" dirty="0" err="1" smtClean="0"/>
            <a:t>front-end</a:t>
          </a:r>
          <a:r>
            <a:rPr lang="it-IT" sz="1400" dirty="0" smtClean="0"/>
            <a:t> di sistemi che lo prevedano espressamente (es. </a:t>
          </a:r>
          <a:r>
            <a:rPr lang="it-IT" sz="1400" dirty="0" err="1" smtClean="0"/>
            <a:t>UnionCamere</a:t>
          </a:r>
          <a:r>
            <a:rPr lang="it-IT" sz="1400" dirty="0" smtClean="0"/>
            <a:t>)</a:t>
          </a:r>
          <a:endParaRPr lang="it-IT" sz="1400" dirty="0"/>
        </a:p>
      </dgm:t>
    </dgm:pt>
    <dgm:pt modelId="{E42BC050-7910-4B42-A4AE-899AF2177407}" type="parTrans" cxnId="{2742D45C-C14E-464F-AFA2-59304C38C845}">
      <dgm:prSet/>
      <dgm:spPr/>
      <dgm:t>
        <a:bodyPr/>
        <a:lstStyle/>
        <a:p>
          <a:endParaRPr lang="it-IT" sz="1600"/>
        </a:p>
      </dgm:t>
    </dgm:pt>
    <dgm:pt modelId="{1E059DE4-6572-4232-BF85-9D09CBE699F4}" type="sibTrans" cxnId="{2742D45C-C14E-464F-AFA2-59304C38C845}">
      <dgm:prSet/>
      <dgm:spPr/>
      <dgm:t>
        <a:bodyPr/>
        <a:lstStyle/>
        <a:p>
          <a:endParaRPr lang="it-IT" sz="1600"/>
        </a:p>
      </dgm:t>
    </dgm:pt>
    <dgm:pt modelId="{52857458-8C37-4318-92A6-1A920B3C8B2A}">
      <dgm:prSet custT="1"/>
      <dgm:spPr/>
      <dgm:t>
        <a:bodyPr/>
        <a:lstStyle/>
        <a:p>
          <a:pPr rtl="0"/>
          <a:r>
            <a:rPr lang="it-IT" sz="1400" dirty="0" smtClean="0"/>
            <a:t>Interoperabilità rispetto agli altri </a:t>
          </a:r>
          <a:r>
            <a:rPr lang="it-IT" sz="1400" dirty="0" err="1" smtClean="0"/>
            <a:t>stakeholders</a:t>
          </a:r>
          <a:r>
            <a:rPr lang="it-IT" sz="1400" dirty="0" smtClean="0"/>
            <a:t> pubblici (Regioni, Comuni), con previsione di livelli di integrazione tecnologico-organizzativa adeguata ai livelli di digitalizzazione presenti</a:t>
          </a:r>
          <a:endParaRPr lang="it-IT" sz="1400" dirty="0"/>
        </a:p>
      </dgm:t>
    </dgm:pt>
    <dgm:pt modelId="{2623CF78-1530-4272-A37A-90F2AEDBCC25}" type="parTrans" cxnId="{8388B132-370D-4178-94C4-5BE8B585615B}">
      <dgm:prSet/>
      <dgm:spPr/>
      <dgm:t>
        <a:bodyPr/>
        <a:lstStyle/>
        <a:p>
          <a:endParaRPr lang="it-IT" sz="1600"/>
        </a:p>
      </dgm:t>
    </dgm:pt>
    <dgm:pt modelId="{F116668E-E228-443A-B1C6-F850715A383B}" type="sibTrans" cxnId="{8388B132-370D-4178-94C4-5BE8B585615B}">
      <dgm:prSet/>
      <dgm:spPr/>
      <dgm:t>
        <a:bodyPr/>
        <a:lstStyle/>
        <a:p>
          <a:endParaRPr lang="it-IT" sz="1600"/>
        </a:p>
      </dgm:t>
    </dgm:pt>
    <dgm:pt modelId="{50594B66-75B1-48E0-A0A5-7E04315329E3}" type="pres">
      <dgm:prSet presAssocID="{CA017985-F0FF-4CDE-BDFE-74FFA03ADE1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C4118F2-EE00-45E3-8734-44433A7B2E9B}" type="pres">
      <dgm:prSet presAssocID="{9220E8DA-92ED-460F-97BA-625A822C3226}" presName="parentLin" presStyleCnt="0"/>
      <dgm:spPr/>
      <dgm:t>
        <a:bodyPr/>
        <a:lstStyle/>
        <a:p>
          <a:endParaRPr lang="it-IT"/>
        </a:p>
      </dgm:t>
    </dgm:pt>
    <dgm:pt modelId="{386FF845-5FD5-4048-8625-EBE95DEDDFE1}" type="pres">
      <dgm:prSet presAssocID="{9220E8DA-92ED-460F-97BA-625A822C3226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91B32861-BA38-48EB-89FF-6C5BFA6D76EA}" type="pres">
      <dgm:prSet presAssocID="{9220E8DA-92ED-460F-97BA-625A822C3226}" presName="parentText" presStyleLbl="node1" presStyleIdx="0" presStyleCnt="3" custScaleX="109158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2FE06C1-4A77-44D5-9DA1-D3DCFBBC4AD2}" type="pres">
      <dgm:prSet presAssocID="{9220E8DA-92ED-460F-97BA-625A822C3226}" presName="negativeSpace" presStyleCnt="0"/>
      <dgm:spPr/>
      <dgm:t>
        <a:bodyPr/>
        <a:lstStyle/>
        <a:p>
          <a:endParaRPr lang="it-IT"/>
        </a:p>
      </dgm:t>
    </dgm:pt>
    <dgm:pt modelId="{11FD9F08-FB40-49FE-8AAC-47A430BE14A8}" type="pres">
      <dgm:prSet presAssocID="{9220E8DA-92ED-460F-97BA-625A822C322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9B5BC1B-779F-425E-AF3F-6B587E87CFF9}" type="pres">
      <dgm:prSet presAssocID="{7A6264D8-7F29-4318-B561-E3B1030C52E1}" presName="spaceBetweenRectangles" presStyleCnt="0"/>
      <dgm:spPr/>
      <dgm:t>
        <a:bodyPr/>
        <a:lstStyle/>
        <a:p>
          <a:endParaRPr lang="it-IT"/>
        </a:p>
      </dgm:t>
    </dgm:pt>
    <dgm:pt modelId="{6A2C748D-ACE5-4EB7-B2FD-4A8170C12B86}" type="pres">
      <dgm:prSet presAssocID="{5560E235-4DF3-401B-9A8C-E946B09AFAF8}" presName="parentLin" presStyleCnt="0"/>
      <dgm:spPr/>
      <dgm:t>
        <a:bodyPr/>
        <a:lstStyle/>
        <a:p>
          <a:endParaRPr lang="it-IT"/>
        </a:p>
      </dgm:t>
    </dgm:pt>
    <dgm:pt modelId="{C76B3200-54CE-4C1E-9149-F74A1C539ADA}" type="pres">
      <dgm:prSet presAssocID="{5560E235-4DF3-401B-9A8C-E946B09AFAF8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D521A2D8-EE6F-45A7-87A8-988E79EA7863}" type="pres">
      <dgm:prSet presAssocID="{5560E235-4DF3-401B-9A8C-E946B09AFAF8}" presName="parentText" presStyleLbl="node1" presStyleIdx="1" presStyleCnt="3" custScaleX="109158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1BED1D1-6B75-40D7-BF62-B9A95E74F814}" type="pres">
      <dgm:prSet presAssocID="{5560E235-4DF3-401B-9A8C-E946B09AFAF8}" presName="negativeSpace" presStyleCnt="0"/>
      <dgm:spPr/>
      <dgm:t>
        <a:bodyPr/>
        <a:lstStyle/>
        <a:p>
          <a:endParaRPr lang="it-IT"/>
        </a:p>
      </dgm:t>
    </dgm:pt>
    <dgm:pt modelId="{E1A9923D-4FAB-4184-A266-9C853D1B8C65}" type="pres">
      <dgm:prSet presAssocID="{5560E235-4DF3-401B-9A8C-E946B09AFAF8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D66C737-B956-4F15-8C95-303BC4A7B92A}" type="pres">
      <dgm:prSet presAssocID="{EE1E6451-2B3C-4651-87C6-C6FCDF6DA6DE}" presName="spaceBetweenRectangles" presStyleCnt="0"/>
      <dgm:spPr/>
      <dgm:t>
        <a:bodyPr/>
        <a:lstStyle/>
        <a:p>
          <a:endParaRPr lang="it-IT"/>
        </a:p>
      </dgm:t>
    </dgm:pt>
    <dgm:pt modelId="{DDA4E525-45A3-45C1-A122-398DE988601F}" type="pres">
      <dgm:prSet presAssocID="{EEE266DA-B2A2-41AD-937F-A78686815654}" presName="parentLin" presStyleCnt="0"/>
      <dgm:spPr/>
      <dgm:t>
        <a:bodyPr/>
        <a:lstStyle/>
        <a:p>
          <a:endParaRPr lang="it-IT"/>
        </a:p>
      </dgm:t>
    </dgm:pt>
    <dgm:pt modelId="{59E75D94-AE04-45DC-9353-B2436756CF5F}" type="pres">
      <dgm:prSet presAssocID="{EEE266DA-B2A2-41AD-937F-A78686815654}" presName="parentLeftMargin" presStyleLbl="node1" presStyleIdx="1" presStyleCnt="3"/>
      <dgm:spPr/>
      <dgm:t>
        <a:bodyPr/>
        <a:lstStyle/>
        <a:p>
          <a:endParaRPr lang="it-IT"/>
        </a:p>
      </dgm:t>
    </dgm:pt>
    <dgm:pt modelId="{3CFE0898-4F9B-477A-8667-84D218B47CF5}" type="pres">
      <dgm:prSet presAssocID="{EEE266DA-B2A2-41AD-937F-A78686815654}" presName="parentText" presStyleLbl="node1" presStyleIdx="2" presStyleCnt="3" custScaleX="109158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0ADADE3-9741-4476-AC62-63F05DDFF095}" type="pres">
      <dgm:prSet presAssocID="{EEE266DA-B2A2-41AD-937F-A78686815654}" presName="negativeSpace" presStyleCnt="0"/>
      <dgm:spPr/>
      <dgm:t>
        <a:bodyPr/>
        <a:lstStyle/>
        <a:p>
          <a:endParaRPr lang="it-IT"/>
        </a:p>
      </dgm:t>
    </dgm:pt>
    <dgm:pt modelId="{42B37B66-3A4D-4B17-98C9-722F8E6F7907}" type="pres">
      <dgm:prSet presAssocID="{EEE266DA-B2A2-41AD-937F-A78686815654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D8EA782-C00D-40F4-9CF1-B39DD8D1E8EF}" type="presOf" srcId="{9220E8DA-92ED-460F-97BA-625A822C3226}" destId="{386FF845-5FD5-4048-8625-EBE95DEDDFE1}" srcOrd="0" destOrd="0" presId="urn:microsoft.com/office/officeart/2005/8/layout/list1"/>
    <dgm:cxn modelId="{FA5CF46D-8D14-45A4-8D8C-D8C5DD353F50}" type="presOf" srcId="{EEE266DA-B2A2-41AD-937F-A78686815654}" destId="{3CFE0898-4F9B-477A-8667-84D218B47CF5}" srcOrd="1" destOrd="0" presId="urn:microsoft.com/office/officeart/2005/8/layout/list1"/>
    <dgm:cxn modelId="{0FD597A1-0F78-4DE4-B688-A336ACDB8EDA}" srcId="{9220E8DA-92ED-460F-97BA-625A822C3226}" destId="{2F964EB4-22B8-4805-A85A-FB3F7B28AB2B}" srcOrd="0" destOrd="0" parTransId="{4F9B864F-693E-4E33-85AE-4D81C966BB9D}" sibTransId="{25886CEA-CC53-465A-8177-D1749946879E}"/>
    <dgm:cxn modelId="{2742D45C-C14E-464F-AFA2-59304C38C845}" srcId="{5560E235-4DF3-401B-9A8C-E946B09AFAF8}" destId="{0BD5E4AC-5CBC-47D5-965A-90E02C5849F3}" srcOrd="0" destOrd="0" parTransId="{E42BC050-7910-4B42-A4AE-899AF2177407}" sibTransId="{1E059DE4-6572-4232-BF85-9D09CBE699F4}"/>
    <dgm:cxn modelId="{7946AF67-9806-4B4E-966E-B46CA6777703}" srcId="{CA017985-F0FF-4CDE-BDFE-74FFA03ADE10}" destId="{EEE266DA-B2A2-41AD-937F-A78686815654}" srcOrd="2" destOrd="0" parTransId="{BF178827-DC65-4F9F-B9EE-EBB2A4663078}" sibTransId="{668AD809-7245-4EFA-8F7E-EDC054D04A00}"/>
    <dgm:cxn modelId="{DE5A7C49-0531-4D43-93FE-9A710FAA8DE3}" srcId="{9220E8DA-92ED-460F-97BA-625A822C3226}" destId="{4AB672D6-DBAA-489F-BFE7-242C9B947BB8}" srcOrd="3" destOrd="0" parTransId="{A41F6D45-BD18-4CB5-9A63-F9E49C3B6CE4}" sibTransId="{B7583B31-ABDE-4C48-980D-01250236B293}"/>
    <dgm:cxn modelId="{17D191A7-AAE2-41B5-A9CC-021424B95574}" type="presOf" srcId="{0BD5E4AC-5CBC-47D5-965A-90E02C5849F3}" destId="{E1A9923D-4FAB-4184-A266-9C853D1B8C65}" srcOrd="0" destOrd="0" presId="urn:microsoft.com/office/officeart/2005/8/layout/list1"/>
    <dgm:cxn modelId="{17F90707-2C02-43E3-A009-7DCA252A0AC7}" srcId="{EEE266DA-B2A2-41AD-937F-A78686815654}" destId="{2CC773F1-7F4B-4D2C-995A-E0A2E6001475}" srcOrd="0" destOrd="0" parTransId="{147CABFF-A2F4-46DF-83B7-F31618B7C782}" sibTransId="{2996FEB7-9971-4041-B589-51775EAFB8A6}"/>
    <dgm:cxn modelId="{C45C0437-3F3D-4311-9DBD-2885A18A872F}" type="presOf" srcId="{2CC773F1-7F4B-4D2C-995A-E0A2E6001475}" destId="{42B37B66-3A4D-4B17-98C9-722F8E6F7907}" srcOrd="0" destOrd="0" presId="urn:microsoft.com/office/officeart/2005/8/layout/list1"/>
    <dgm:cxn modelId="{8388B132-370D-4178-94C4-5BE8B585615B}" srcId="{5560E235-4DF3-401B-9A8C-E946B09AFAF8}" destId="{52857458-8C37-4318-92A6-1A920B3C8B2A}" srcOrd="1" destOrd="0" parTransId="{2623CF78-1530-4272-A37A-90F2AEDBCC25}" sibTransId="{F116668E-E228-443A-B1C6-F850715A383B}"/>
    <dgm:cxn modelId="{E6871861-4EE0-4087-8F89-8197D92B4777}" type="presOf" srcId="{4C4CFD90-E185-4AD8-A523-FBD4717EF375}" destId="{11FD9F08-FB40-49FE-8AAC-47A430BE14A8}" srcOrd="0" destOrd="2" presId="urn:microsoft.com/office/officeart/2005/8/layout/list1"/>
    <dgm:cxn modelId="{15F3D207-F42A-4378-97C0-1B0790B2D272}" type="presOf" srcId="{CA017985-F0FF-4CDE-BDFE-74FFA03ADE10}" destId="{50594B66-75B1-48E0-A0A5-7E04315329E3}" srcOrd="0" destOrd="0" presId="urn:microsoft.com/office/officeart/2005/8/layout/list1"/>
    <dgm:cxn modelId="{CE1E3E97-CD90-45F4-B2F0-C330786EC5B3}" type="presOf" srcId="{5560E235-4DF3-401B-9A8C-E946B09AFAF8}" destId="{D521A2D8-EE6F-45A7-87A8-988E79EA7863}" srcOrd="1" destOrd="0" presId="urn:microsoft.com/office/officeart/2005/8/layout/list1"/>
    <dgm:cxn modelId="{13476D09-477A-4C94-92A4-1F5AF1EC9A9B}" srcId="{CA017985-F0FF-4CDE-BDFE-74FFA03ADE10}" destId="{9220E8DA-92ED-460F-97BA-625A822C3226}" srcOrd="0" destOrd="0" parTransId="{C8D86EB2-3B34-43E1-B946-EC1A3157A155}" sibTransId="{7A6264D8-7F29-4318-B561-E3B1030C52E1}"/>
    <dgm:cxn modelId="{C4822E98-9F1F-466C-BB3F-816FA1729A0B}" type="presOf" srcId="{9220E8DA-92ED-460F-97BA-625A822C3226}" destId="{91B32861-BA38-48EB-89FF-6C5BFA6D76EA}" srcOrd="1" destOrd="0" presId="urn:microsoft.com/office/officeart/2005/8/layout/list1"/>
    <dgm:cxn modelId="{8B5DC510-D597-4095-A7E6-91AD83D9D127}" type="presOf" srcId="{52857458-8C37-4318-92A6-1A920B3C8B2A}" destId="{E1A9923D-4FAB-4184-A266-9C853D1B8C65}" srcOrd="0" destOrd="1" presId="urn:microsoft.com/office/officeart/2005/8/layout/list1"/>
    <dgm:cxn modelId="{9DD77777-0992-4AE3-8E67-A93D9FBD9DFF}" type="presOf" srcId="{4AB672D6-DBAA-489F-BFE7-242C9B947BB8}" destId="{11FD9F08-FB40-49FE-8AAC-47A430BE14A8}" srcOrd="0" destOrd="3" presId="urn:microsoft.com/office/officeart/2005/8/layout/list1"/>
    <dgm:cxn modelId="{69792590-678F-4F54-B1FE-AFED64BD3A83}" type="presOf" srcId="{2F964EB4-22B8-4805-A85A-FB3F7B28AB2B}" destId="{11FD9F08-FB40-49FE-8AAC-47A430BE14A8}" srcOrd="0" destOrd="0" presId="urn:microsoft.com/office/officeart/2005/8/layout/list1"/>
    <dgm:cxn modelId="{065C832D-27DF-438E-A53D-F1455BEEA452}" type="presOf" srcId="{5560E235-4DF3-401B-9A8C-E946B09AFAF8}" destId="{C76B3200-54CE-4C1E-9149-F74A1C539ADA}" srcOrd="0" destOrd="0" presId="urn:microsoft.com/office/officeart/2005/8/layout/list1"/>
    <dgm:cxn modelId="{3C720E4F-928D-4752-A60A-9F9C6827F7E9}" type="presOf" srcId="{8EB45EE7-916A-4D2F-B7D9-153AC509822C}" destId="{11FD9F08-FB40-49FE-8AAC-47A430BE14A8}" srcOrd="0" destOrd="1" presId="urn:microsoft.com/office/officeart/2005/8/layout/list1"/>
    <dgm:cxn modelId="{F624D5F9-6015-498A-A8CA-2FA3BD2458B9}" srcId="{CA017985-F0FF-4CDE-BDFE-74FFA03ADE10}" destId="{5560E235-4DF3-401B-9A8C-E946B09AFAF8}" srcOrd="1" destOrd="0" parTransId="{B589DBAD-C865-4DE5-AD5F-62C0DC35816D}" sibTransId="{EE1E6451-2B3C-4651-87C6-C6FCDF6DA6DE}"/>
    <dgm:cxn modelId="{9C8ADF7A-5249-408B-9204-B65171870A71}" srcId="{9220E8DA-92ED-460F-97BA-625A822C3226}" destId="{8EB45EE7-916A-4D2F-B7D9-153AC509822C}" srcOrd="1" destOrd="0" parTransId="{3A199FE7-382A-46B9-A4F3-F180001FF70D}" sibTransId="{80FD5249-6CB3-4B4F-8E82-44289DBAFB39}"/>
    <dgm:cxn modelId="{6A386BEF-52C8-46BA-B85A-A9CCDAF6FEEA}" type="presOf" srcId="{EEE266DA-B2A2-41AD-937F-A78686815654}" destId="{59E75D94-AE04-45DC-9353-B2436756CF5F}" srcOrd="0" destOrd="0" presId="urn:microsoft.com/office/officeart/2005/8/layout/list1"/>
    <dgm:cxn modelId="{E8B4D914-65EB-4B57-B6DA-E49020B3DABC}" srcId="{9220E8DA-92ED-460F-97BA-625A822C3226}" destId="{4C4CFD90-E185-4AD8-A523-FBD4717EF375}" srcOrd="2" destOrd="0" parTransId="{C03AF621-7D48-4F42-B35B-8F57F0ABF822}" sibTransId="{822AE314-E912-4EDA-A1BA-A216850E5BAC}"/>
    <dgm:cxn modelId="{7D0BC55B-90D2-4697-9ECE-B38DFABE30D4}" type="presParOf" srcId="{50594B66-75B1-48E0-A0A5-7E04315329E3}" destId="{1C4118F2-EE00-45E3-8734-44433A7B2E9B}" srcOrd="0" destOrd="0" presId="urn:microsoft.com/office/officeart/2005/8/layout/list1"/>
    <dgm:cxn modelId="{33306FCB-D09D-4E1E-90C9-D9679A52660D}" type="presParOf" srcId="{1C4118F2-EE00-45E3-8734-44433A7B2E9B}" destId="{386FF845-5FD5-4048-8625-EBE95DEDDFE1}" srcOrd="0" destOrd="0" presId="urn:microsoft.com/office/officeart/2005/8/layout/list1"/>
    <dgm:cxn modelId="{2B66126F-DBC2-46C7-AE1B-5841C098D4E9}" type="presParOf" srcId="{1C4118F2-EE00-45E3-8734-44433A7B2E9B}" destId="{91B32861-BA38-48EB-89FF-6C5BFA6D76EA}" srcOrd="1" destOrd="0" presId="urn:microsoft.com/office/officeart/2005/8/layout/list1"/>
    <dgm:cxn modelId="{D97DBAE5-E875-4D60-8538-F1C2CB03A9A3}" type="presParOf" srcId="{50594B66-75B1-48E0-A0A5-7E04315329E3}" destId="{F2FE06C1-4A77-44D5-9DA1-D3DCFBBC4AD2}" srcOrd="1" destOrd="0" presId="urn:microsoft.com/office/officeart/2005/8/layout/list1"/>
    <dgm:cxn modelId="{61036C8D-6359-477D-88F0-3DDB42B79641}" type="presParOf" srcId="{50594B66-75B1-48E0-A0A5-7E04315329E3}" destId="{11FD9F08-FB40-49FE-8AAC-47A430BE14A8}" srcOrd="2" destOrd="0" presId="urn:microsoft.com/office/officeart/2005/8/layout/list1"/>
    <dgm:cxn modelId="{4FE8165E-8C10-4F97-B148-BD41547C8672}" type="presParOf" srcId="{50594B66-75B1-48E0-A0A5-7E04315329E3}" destId="{89B5BC1B-779F-425E-AF3F-6B587E87CFF9}" srcOrd="3" destOrd="0" presId="urn:microsoft.com/office/officeart/2005/8/layout/list1"/>
    <dgm:cxn modelId="{43D3DD05-28F5-4DE4-8976-D492586E23D3}" type="presParOf" srcId="{50594B66-75B1-48E0-A0A5-7E04315329E3}" destId="{6A2C748D-ACE5-4EB7-B2FD-4A8170C12B86}" srcOrd="4" destOrd="0" presId="urn:microsoft.com/office/officeart/2005/8/layout/list1"/>
    <dgm:cxn modelId="{DEBE23AB-0AF8-4B64-A2E2-39344668FCC9}" type="presParOf" srcId="{6A2C748D-ACE5-4EB7-B2FD-4A8170C12B86}" destId="{C76B3200-54CE-4C1E-9149-F74A1C539ADA}" srcOrd="0" destOrd="0" presId="urn:microsoft.com/office/officeart/2005/8/layout/list1"/>
    <dgm:cxn modelId="{5A4DC055-0310-497A-8687-49005EBC249A}" type="presParOf" srcId="{6A2C748D-ACE5-4EB7-B2FD-4A8170C12B86}" destId="{D521A2D8-EE6F-45A7-87A8-988E79EA7863}" srcOrd="1" destOrd="0" presId="urn:microsoft.com/office/officeart/2005/8/layout/list1"/>
    <dgm:cxn modelId="{C8F101AD-F99F-46F9-A96A-8DA9FFBA7E6D}" type="presParOf" srcId="{50594B66-75B1-48E0-A0A5-7E04315329E3}" destId="{61BED1D1-6B75-40D7-BF62-B9A95E74F814}" srcOrd="5" destOrd="0" presId="urn:microsoft.com/office/officeart/2005/8/layout/list1"/>
    <dgm:cxn modelId="{CFF5208F-B76F-4D47-9F7D-DAA3CF7EA519}" type="presParOf" srcId="{50594B66-75B1-48E0-A0A5-7E04315329E3}" destId="{E1A9923D-4FAB-4184-A266-9C853D1B8C65}" srcOrd="6" destOrd="0" presId="urn:microsoft.com/office/officeart/2005/8/layout/list1"/>
    <dgm:cxn modelId="{97F7B372-0DFA-4830-A26C-141FE9F6572F}" type="presParOf" srcId="{50594B66-75B1-48E0-A0A5-7E04315329E3}" destId="{AD66C737-B956-4F15-8C95-303BC4A7B92A}" srcOrd="7" destOrd="0" presId="urn:microsoft.com/office/officeart/2005/8/layout/list1"/>
    <dgm:cxn modelId="{E960B941-35C5-401C-98D5-081DC5F01181}" type="presParOf" srcId="{50594B66-75B1-48E0-A0A5-7E04315329E3}" destId="{DDA4E525-45A3-45C1-A122-398DE988601F}" srcOrd="8" destOrd="0" presId="urn:microsoft.com/office/officeart/2005/8/layout/list1"/>
    <dgm:cxn modelId="{85B25AEA-2203-4EF6-9A06-C619676CAF62}" type="presParOf" srcId="{DDA4E525-45A3-45C1-A122-398DE988601F}" destId="{59E75D94-AE04-45DC-9353-B2436756CF5F}" srcOrd="0" destOrd="0" presId="urn:microsoft.com/office/officeart/2005/8/layout/list1"/>
    <dgm:cxn modelId="{EEF2E7D6-CFC0-41E3-8848-19A38E96CC63}" type="presParOf" srcId="{DDA4E525-45A3-45C1-A122-398DE988601F}" destId="{3CFE0898-4F9B-477A-8667-84D218B47CF5}" srcOrd="1" destOrd="0" presId="urn:microsoft.com/office/officeart/2005/8/layout/list1"/>
    <dgm:cxn modelId="{6BEAB4EC-D9AE-4E4E-8B72-FDD95CD35C11}" type="presParOf" srcId="{50594B66-75B1-48E0-A0A5-7E04315329E3}" destId="{40ADADE3-9741-4476-AC62-63F05DDFF095}" srcOrd="9" destOrd="0" presId="urn:microsoft.com/office/officeart/2005/8/layout/list1"/>
    <dgm:cxn modelId="{99A24A93-0E59-4C05-BD46-A8B2E7C91CD9}" type="presParOf" srcId="{50594B66-75B1-48E0-A0A5-7E04315329E3}" destId="{42B37B66-3A4D-4B17-98C9-722F8E6F790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AD40A7-7B6E-4E52-83A7-06DBB767B678}">
      <dsp:nvSpPr>
        <dsp:cNvPr id="0" name=""/>
        <dsp:cNvSpPr/>
      </dsp:nvSpPr>
      <dsp:spPr>
        <a:xfrm>
          <a:off x="10338" y="0"/>
          <a:ext cx="2571749" cy="15430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Costo per costituire una impresa</a:t>
          </a:r>
          <a:endParaRPr lang="it-IT" sz="20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Italia 2.673 €( 4000 €) </a:t>
          </a:r>
          <a:endParaRPr lang="it-IT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Media europea 399 €</a:t>
          </a:r>
          <a:endParaRPr lang="it-IT" sz="1600" kern="1200" dirty="0"/>
        </a:p>
      </dsp:txBody>
      <dsp:txXfrm>
        <a:off x="10338" y="0"/>
        <a:ext cx="2571749" cy="1543050"/>
      </dsp:txXfrm>
    </dsp:sp>
    <dsp:sp modelId="{2AB3E9BE-DB35-40CF-8575-2CEEABA779D7}">
      <dsp:nvSpPr>
        <dsp:cNvPr id="0" name=""/>
        <dsp:cNvSpPr/>
      </dsp:nvSpPr>
      <dsp:spPr>
        <a:xfrm>
          <a:off x="2818663" y="0"/>
          <a:ext cx="2571749" cy="1543050"/>
        </a:xfrm>
        <a:prstGeom prst="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Ore investite da una impresa in procedure per pagare tasse, contr.</a:t>
          </a:r>
          <a:endParaRPr lang="it-IT" sz="20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285 (più di 35 giorni)</a:t>
          </a:r>
          <a:endParaRPr lang="it-IT" sz="1600" kern="1200" dirty="0"/>
        </a:p>
      </dsp:txBody>
      <dsp:txXfrm>
        <a:off x="2818663" y="0"/>
        <a:ext cx="2571749" cy="1543050"/>
      </dsp:txXfrm>
    </dsp:sp>
    <dsp:sp modelId="{A7E23EB9-7AA3-43DF-B28D-2C3237E7EA65}">
      <dsp:nvSpPr>
        <dsp:cNvPr id="0" name=""/>
        <dsp:cNvSpPr/>
      </dsp:nvSpPr>
      <dsp:spPr>
        <a:xfrm>
          <a:off x="5657850" y="0"/>
          <a:ext cx="2571749" cy="1543050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Incidenza della tassazione sul profitto:</a:t>
          </a:r>
          <a:endParaRPr lang="it-IT" sz="20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Italia: 68%</a:t>
          </a:r>
          <a:endParaRPr lang="it-IT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Germania: 46%</a:t>
          </a:r>
          <a:endParaRPr lang="it-IT" sz="1600" kern="1200" dirty="0"/>
        </a:p>
      </dsp:txBody>
      <dsp:txXfrm>
        <a:off x="5657850" y="0"/>
        <a:ext cx="2571749" cy="1543050"/>
      </dsp:txXfrm>
    </dsp:sp>
    <dsp:sp modelId="{22002745-5229-47DF-855C-4C35ACC8C013}">
      <dsp:nvSpPr>
        <dsp:cNvPr id="0" name=""/>
        <dsp:cNvSpPr/>
      </dsp:nvSpPr>
      <dsp:spPr>
        <a:xfrm>
          <a:off x="1186322" y="1704958"/>
          <a:ext cx="2571749" cy="1543050"/>
        </a:xfrm>
        <a:prstGeom prst="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Tempo ottenimento permesso di costruzione</a:t>
          </a:r>
          <a:endParaRPr lang="it-IT" sz="20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258 giorni e 11 permessi</a:t>
          </a:r>
          <a:endParaRPr lang="it-IT" sz="1600" kern="1200" dirty="0"/>
        </a:p>
      </dsp:txBody>
      <dsp:txXfrm>
        <a:off x="1186322" y="1704958"/>
        <a:ext cx="2571749" cy="1543050"/>
      </dsp:txXfrm>
    </dsp:sp>
    <dsp:sp modelId="{7C52035D-A29E-4023-A6A2-9A0F2C3B7938}">
      <dsp:nvSpPr>
        <dsp:cNvPr id="0" name=""/>
        <dsp:cNvSpPr/>
      </dsp:nvSpPr>
      <dsp:spPr>
        <a:xfrm>
          <a:off x="4423049" y="1704958"/>
          <a:ext cx="2571749" cy="1543050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Tempo di accesso all'elettricità</a:t>
          </a:r>
          <a:endParaRPr lang="it-IT" sz="20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Italia: più di 6 mesi</a:t>
          </a:r>
          <a:endParaRPr lang="it-IT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Germania: 2 settimane</a:t>
          </a:r>
          <a:endParaRPr lang="it-IT" sz="1600" kern="1200" dirty="0"/>
        </a:p>
      </dsp:txBody>
      <dsp:txXfrm>
        <a:off x="4423049" y="1704958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FD9F08-FB40-49FE-8AAC-47A430BE14A8}">
      <dsp:nvSpPr>
        <dsp:cNvPr id="0" name=""/>
        <dsp:cNvSpPr/>
      </dsp:nvSpPr>
      <dsp:spPr>
        <a:xfrm>
          <a:off x="0" y="292697"/>
          <a:ext cx="5616624" cy="17577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5912" tIns="374904" rIns="435912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Soluzione multimodale e multicanale per l’accesso ai servizi</a:t>
          </a:r>
          <a:r>
            <a:rPr lang="it-IT" sz="1400" b="1" kern="1200" dirty="0" smtClean="0"/>
            <a:t> </a:t>
          </a:r>
          <a:endParaRPr lang="it-IT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Soluzione di autenticazione unitaria</a:t>
          </a:r>
          <a:endParaRPr lang="it-IT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Piattaforma di pagamenti e </a:t>
          </a:r>
          <a:r>
            <a:rPr lang="it-IT" sz="1400" kern="1200" dirty="0" err="1" smtClean="0"/>
            <a:t>dispatching</a:t>
          </a:r>
          <a:endParaRPr lang="it-IT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Soluzione in grado di garantire l’</a:t>
          </a:r>
          <a:r>
            <a:rPr lang="it-IT" sz="1400" kern="1200" dirty="0" err="1" smtClean="0"/>
            <a:t>aggregabilità</a:t>
          </a:r>
          <a:r>
            <a:rPr lang="it-IT" sz="1400" kern="1200" dirty="0" smtClean="0"/>
            <a:t> di documenti provenienti da PA e/o da professionisti / organizzazioni indicate dall’utente, e funzionali all’espletamento del servizio.</a:t>
          </a:r>
          <a:endParaRPr lang="it-IT" sz="1400" kern="1200" dirty="0"/>
        </a:p>
      </dsp:txBody>
      <dsp:txXfrm>
        <a:off x="0" y="292697"/>
        <a:ext cx="5616624" cy="1757700"/>
      </dsp:txXfrm>
    </dsp:sp>
    <dsp:sp modelId="{91B32861-BA38-48EB-89FF-6C5BFA6D76EA}">
      <dsp:nvSpPr>
        <dsp:cNvPr id="0" name=""/>
        <dsp:cNvSpPr/>
      </dsp:nvSpPr>
      <dsp:spPr>
        <a:xfrm>
          <a:off x="280831" y="27017"/>
          <a:ext cx="4291696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07" tIns="0" rIns="148607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Soluzioni orizzontali:</a:t>
          </a:r>
          <a:endParaRPr lang="it-IT" sz="1600" kern="1200" dirty="0"/>
        </a:p>
      </dsp:txBody>
      <dsp:txXfrm>
        <a:off x="280831" y="27017"/>
        <a:ext cx="4291696" cy="531360"/>
      </dsp:txXfrm>
    </dsp:sp>
    <dsp:sp modelId="{E1A9923D-4FAB-4184-A266-9C853D1B8C65}">
      <dsp:nvSpPr>
        <dsp:cNvPr id="0" name=""/>
        <dsp:cNvSpPr/>
      </dsp:nvSpPr>
      <dsp:spPr>
        <a:xfrm>
          <a:off x="0" y="2413278"/>
          <a:ext cx="5616624" cy="1502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5912" tIns="374904" rIns="435912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Interoperabilità con il </a:t>
          </a:r>
          <a:r>
            <a:rPr lang="it-IT" sz="1400" kern="1200" dirty="0" err="1" smtClean="0"/>
            <a:t>front-end</a:t>
          </a:r>
          <a:r>
            <a:rPr lang="it-IT" sz="1400" kern="1200" dirty="0" smtClean="0"/>
            <a:t> di sistemi che lo prevedano espressamente (es. </a:t>
          </a:r>
          <a:r>
            <a:rPr lang="it-IT" sz="1400" kern="1200" dirty="0" err="1" smtClean="0"/>
            <a:t>UnionCamere</a:t>
          </a:r>
          <a:r>
            <a:rPr lang="it-IT" sz="1400" kern="1200" dirty="0" smtClean="0"/>
            <a:t>)</a:t>
          </a:r>
          <a:endParaRPr lang="it-IT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Interoperabilità rispetto agli altri </a:t>
          </a:r>
          <a:r>
            <a:rPr lang="it-IT" sz="1400" kern="1200" dirty="0" err="1" smtClean="0"/>
            <a:t>stakeholders</a:t>
          </a:r>
          <a:r>
            <a:rPr lang="it-IT" sz="1400" kern="1200" dirty="0" smtClean="0"/>
            <a:t> pubblici (Regioni, Comuni), con previsione di livelli di integrazione tecnologico-organizzativa adeguata ai livelli di digitalizzazione presenti</a:t>
          </a:r>
          <a:endParaRPr lang="it-IT" sz="1400" kern="1200" dirty="0"/>
        </a:p>
      </dsp:txBody>
      <dsp:txXfrm>
        <a:off x="0" y="2413278"/>
        <a:ext cx="5616624" cy="1502550"/>
      </dsp:txXfrm>
    </dsp:sp>
    <dsp:sp modelId="{D521A2D8-EE6F-45A7-87A8-988E79EA7863}">
      <dsp:nvSpPr>
        <dsp:cNvPr id="0" name=""/>
        <dsp:cNvSpPr/>
      </dsp:nvSpPr>
      <dsp:spPr>
        <a:xfrm>
          <a:off x="280831" y="2147598"/>
          <a:ext cx="4291696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07" tIns="0" rIns="148607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Rilascio di una soluzione in grado di “rapportarsi” ad un elevato numero di SUAP:</a:t>
          </a:r>
          <a:endParaRPr lang="it-IT" sz="1600" kern="1200" dirty="0"/>
        </a:p>
      </dsp:txBody>
      <dsp:txXfrm>
        <a:off x="280831" y="2147598"/>
        <a:ext cx="4291696" cy="531360"/>
      </dsp:txXfrm>
    </dsp:sp>
    <dsp:sp modelId="{42B37B66-3A4D-4B17-98C9-722F8E6F7907}">
      <dsp:nvSpPr>
        <dsp:cNvPr id="0" name=""/>
        <dsp:cNvSpPr/>
      </dsp:nvSpPr>
      <dsp:spPr>
        <a:xfrm>
          <a:off x="0" y="4278708"/>
          <a:ext cx="5616624" cy="878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5912" tIns="374904" rIns="435912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Rilascio progressivo (nel corso di 24 mesi) di 300 adempimenti riferiti ai tutti i settori di attività target.</a:t>
          </a:r>
          <a:endParaRPr lang="it-IT" sz="1400" kern="1200" dirty="0"/>
        </a:p>
      </dsp:txBody>
      <dsp:txXfrm>
        <a:off x="0" y="4278708"/>
        <a:ext cx="5616624" cy="878850"/>
      </dsp:txXfrm>
    </dsp:sp>
    <dsp:sp modelId="{3CFE0898-4F9B-477A-8667-84D218B47CF5}">
      <dsp:nvSpPr>
        <dsp:cNvPr id="0" name=""/>
        <dsp:cNvSpPr/>
      </dsp:nvSpPr>
      <dsp:spPr>
        <a:xfrm>
          <a:off x="280831" y="4013028"/>
          <a:ext cx="4291696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07" tIns="0" rIns="148607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Soluzioni verticali:</a:t>
          </a:r>
          <a:endParaRPr lang="it-IT" sz="1600" kern="1200" dirty="0"/>
        </a:p>
      </dsp:txBody>
      <dsp:txXfrm>
        <a:off x="280831" y="4013028"/>
        <a:ext cx="4291696" cy="531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73350-CEE2-443E-93CC-0AA5D8634B75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56EE2B-0915-485B-BF9F-546E80A1FD2E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D0A1B-5749-43BB-9033-500EFE8D5831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4FE87-CE26-4332-950A-7242D38ECD27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6168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D38E-2D96-4CB7-BBB8-C9716349A40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4FE87-CE26-4332-950A-7242D38ECD27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D38E-2D96-4CB7-BBB8-C9716349A40E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D38E-2D96-4CB7-BBB8-C9716349A40E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D38E-2D96-4CB7-BBB8-C9716349A40E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D38E-2D96-4CB7-BBB8-C9716349A40E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84B7-CAA6-466D-AB13-B02590F8A986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4FE87-CE26-4332-950A-7242D38ECD27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37B2C-6B3E-4804-A1BE-26BC30A9BBB2}" type="slidenum">
              <a:rPr lang="it-IT" smtClean="0"/>
              <a:pPr/>
              <a:t>17</a:t>
            </a:fld>
            <a:endParaRPr lang="it-IT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D38E-2D96-4CB7-BBB8-C9716349A40E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D38E-2D96-4CB7-BBB8-C9716349A40E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4FE87-CE26-4332-950A-7242D38ECD27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34F4C-F5F9-495A-A51E-740605D0B514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8E551-3694-46CE-A603-9C1FDDB317AF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2EEF5B-76EB-46F1-B702-3B4788909690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8D906-CE8B-4D77-9F5C-2F9AC51F4A80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D38E-2D96-4CB7-BBB8-C9716349A40E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D38E-2D96-4CB7-BBB8-C9716349A40E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B7B68-D6A3-4FD7-8457-121299EAC1E3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4E3B7-E118-441A-A9FB-41EA78B4BF94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rogettosemplifica.it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5.jpeg"/><Relationship Id="rId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7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rogettosemplifica.it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ingbusiness.org/rankings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Il progetto Semplifica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1331640" y="3284984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Elementi chiave</a:t>
            </a:r>
            <a:endParaRPr lang="it-IT" dirty="0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67529"/>
            <a:ext cx="2085975" cy="695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60648"/>
            <a:ext cx="762000" cy="904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ttangolo 5"/>
          <p:cNvSpPr/>
          <p:nvPr/>
        </p:nvSpPr>
        <p:spPr>
          <a:xfrm>
            <a:off x="6421379" y="1196752"/>
            <a:ext cx="14721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smtClean="0"/>
              <a:t>CITTA’ DI FIUMICINO</a:t>
            </a:r>
            <a:endParaRPr lang="it-IT" sz="1200" dirty="0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5177417"/>
            <a:ext cx="2793504" cy="84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3784873" y="4725144"/>
            <a:ext cx="1579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Con il contributo di</a:t>
            </a:r>
            <a:endParaRPr lang="it-IT" sz="1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979712" y="6165304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Presentazione al Pubblico</a:t>
            </a:r>
          </a:p>
          <a:p>
            <a:pPr algn="ctr"/>
            <a:r>
              <a:rPr lang="it-IT" sz="1400" dirty="0" smtClean="0"/>
              <a:t>Roma, </a:t>
            </a:r>
            <a:r>
              <a:rPr lang="it-IT" sz="1400" dirty="0" err="1" smtClean="0"/>
              <a:t>Horti</a:t>
            </a:r>
            <a:r>
              <a:rPr lang="it-IT" sz="1400" dirty="0" smtClean="0"/>
              <a:t> </a:t>
            </a:r>
            <a:r>
              <a:rPr lang="it-IT" sz="1400" dirty="0" err="1" smtClean="0"/>
              <a:t>Sallustiani</a:t>
            </a:r>
            <a:r>
              <a:rPr lang="it-IT" sz="1400" dirty="0" smtClean="0"/>
              <a:t>, 12 aprile 2012</a:t>
            </a:r>
            <a:endParaRPr lang="it-IT" sz="1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547664" y="414908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6"/>
              </a:rPr>
              <a:t>www.progettosemplifica.it</a:t>
            </a: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22313" y="3212976"/>
            <a:ext cx="7772400" cy="1362075"/>
          </a:xfrm>
        </p:spPr>
        <p:txBody>
          <a:bodyPr/>
          <a:lstStyle/>
          <a:p>
            <a:r>
              <a:rPr lang="it-IT" dirty="0" smtClean="0"/>
              <a:t>2. Semplifica: soluzione tecnica ed organizzativa</a:t>
            </a:r>
            <a:endParaRPr lang="it-IT" dirty="0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67529"/>
            <a:ext cx="2085975" cy="695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404664"/>
            <a:ext cx="762000" cy="904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7" name="Rettangolo 16"/>
          <p:cNvSpPr/>
          <p:nvPr/>
        </p:nvSpPr>
        <p:spPr>
          <a:xfrm>
            <a:off x="6660232" y="1268760"/>
            <a:ext cx="14721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smtClean="0"/>
              <a:t>CITTA’ DI FIUMICINO</a:t>
            </a:r>
            <a:endParaRPr lang="it-IT" sz="1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008112"/>
          </a:xfrm>
        </p:spPr>
        <p:txBody>
          <a:bodyPr>
            <a:noAutofit/>
          </a:bodyPr>
          <a:lstStyle/>
          <a:p>
            <a:pPr algn="l"/>
            <a:r>
              <a:rPr lang="it-IT" sz="2800" dirty="0" smtClean="0"/>
              <a:t>2.1 Situazione </a:t>
            </a:r>
            <a:r>
              <a:rPr lang="it-IT" sz="2800" dirty="0" err="1" smtClean="0"/>
              <a:t>as-is</a:t>
            </a:r>
            <a:endParaRPr lang="it-IT" sz="2800" dirty="0"/>
          </a:p>
        </p:txBody>
      </p:sp>
      <p:grpSp>
        <p:nvGrpSpPr>
          <p:cNvPr id="3" name="Gruppo 22"/>
          <p:cNvGrpSpPr/>
          <p:nvPr/>
        </p:nvGrpSpPr>
        <p:grpSpPr>
          <a:xfrm>
            <a:off x="323528" y="2708920"/>
            <a:ext cx="1656184" cy="2736304"/>
            <a:chOff x="323528" y="2636912"/>
            <a:chExt cx="1656184" cy="2736304"/>
          </a:xfrm>
        </p:grpSpPr>
        <p:sp>
          <p:nvSpPr>
            <p:cNvPr id="22" name="Rettangolo arrotondato 21"/>
            <p:cNvSpPr/>
            <p:nvPr/>
          </p:nvSpPr>
          <p:spPr>
            <a:xfrm>
              <a:off x="323528" y="2636912"/>
              <a:ext cx="1656184" cy="273630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" name="Picture 10" descr="C:\Documents and Settings\girolami\Impostazioni locali\Temporary Internet Files\Content.IE5\6LNVXZBC\MCj0230511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7584" y="2708920"/>
              <a:ext cx="762000" cy="857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 descr="C:\Users\Andrea Gumina\AppData\Local\Microsoft\Windows\Temporary Internet Files\Content.IE5\TX0159UL\MC90005516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5576" y="4149080"/>
              <a:ext cx="668146" cy="796179"/>
            </a:xfrm>
            <a:prstGeom prst="rect">
              <a:avLst/>
            </a:prstGeom>
            <a:noFill/>
          </p:spPr>
        </p:pic>
        <p:sp>
          <p:nvSpPr>
            <p:cNvPr id="6" name="CasellaDiTesto 5"/>
            <p:cNvSpPr txBox="1"/>
            <p:nvPr/>
          </p:nvSpPr>
          <p:spPr>
            <a:xfrm>
              <a:off x="395536" y="3573016"/>
              <a:ext cx="14401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 smtClean="0"/>
                <a:t>Cittadino aspirante imprenditore</a:t>
              </a:r>
              <a:endParaRPr lang="it-IT" sz="1200" b="1" dirty="0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395536" y="5013176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 smtClean="0"/>
                <a:t>Imprenditore</a:t>
              </a:r>
              <a:endParaRPr lang="it-IT" sz="1200" b="1" dirty="0"/>
            </a:p>
          </p:txBody>
        </p:sp>
      </p:grpSp>
      <p:sp>
        <p:nvSpPr>
          <p:cNvPr id="8" name="Rettangolo arrotondato 7"/>
          <p:cNvSpPr/>
          <p:nvPr/>
        </p:nvSpPr>
        <p:spPr>
          <a:xfrm>
            <a:off x="7020272" y="2564904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Comuni con SUAP in Delega</a:t>
            </a:r>
            <a:endParaRPr lang="it-IT" sz="1200" b="1" dirty="0"/>
          </a:p>
        </p:txBody>
      </p:sp>
      <p:sp>
        <p:nvSpPr>
          <p:cNvPr id="9" name="Rettangolo arrotondato 8"/>
          <p:cNvSpPr/>
          <p:nvPr/>
        </p:nvSpPr>
        <p:spPr>
          <a:xfrm>
            <a:off x="4932040" y="3429000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err="1" smtClean="0"/>
              <a:t>UnionCamere</a:t>
            </a:r>
            <a:endParaRPr lang="it-IT" sz="1200" b="1" dirty="0"/>
          </a:p>
        </p:txBody>
      </p:sp>
      <p:sp>
        <p:nvSpPr>
          <p:cNvPr id="10" name="Rettangolo arrotondato 9"/>
          <p:cNvSpPr/>
          <p:nvPr/>
        </p:nvSpPr>
        <p:spPr>
          <a:xfrm>
            <a:off x="2339752" y="1412776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Altre PA</a:t>
            </a:r>
            <a:endParaRPr lang="it-IT" sz="1200" b="1" dirty="0"/>
          </a:p>
        </p:txBody>
      </p:sp>
      <p:sp>
        <p:nvSpPr>
          <p:cNvPr id="11" name="Rettangolo arrotondato 10"/>
          <p:cNvSpPr/>
          <p:nvPr/>
        </p:nvSpPr>
        <p:spPr>
          <a:xfrm>
            <a:off x="2411760" y="2996952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Rappresentanze Datoriali</a:t>
            </a:r>
            <a:endParaRPr lang="it-IT" sz="1200" b="1" dirty="0"/>
          </a:p>
        </p:txBody>
      </p:sp>
      <p:sp>
        <p:nvSpPr>
          <p:cNvPr id="12" name="Rettangolo arrotondato 11"/>
          <p:cNvSpPr/>
          <p:nvPr/>
        </p:nvSpPr>
        <p:spPr>
          <a:xfrm>
            <a:off x="3995936" y="5301208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Soggetti abilitati al pagamento</a:t>
            </a:r>
            <a:endParaRPr lang="it-IT" sz="1200" b="1" dirty="0"/>
          </a:p>
        </p:txBody>
      </p:sp>
      <p:sp>
        <p:nvSpPr>
          <p:cNvPr id="13" name="Rettangolo arrotondato 12"/>
          <p:cNvSpPr/>
          <p:nvPr/>
        </p:nvSpPr>
        <p:spPr>
          <a:xfrm>
            <a:off x="2411760" y="4437112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Professionisti</a:t>
            </a:r>
            <a:endParaRPr lang="it-IT" sz="1200" b="1" dirty="0"/>
          </a:p>
        </p:txBody>
      </p:sp>
      <p:sp>
        <p:nvSpPr>
          <p:cNvPr id="14" name="Rettangolo arrotondato 13"/>
          <p:cNvSpPr/>
          <p:nvPr/>
        </p:nvSpPr>
        <p:spPr>
          <a:xfrm>
            <a:off x="5508104" y="1412776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Terze Parti private</a:t>
            </a:r>
            <a:endParaRPr lang="it-IT" sz="1200" b="1" dirty="0"/>
          </a:p>
        </p:txBody>
      </p:sp>
      <p:sp>
        <p:nvSpPr>
          <p:cNvPr id="15" name="Rettangolo arrotondato 14"/>
          <p:cNvSpPr/>
          <p:nvPr/>
        </p:nvSpPr>
        <p:spPr>
          <a:xfrm>
            <a:off x="4932040" y="4149080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Comuni con SUAP accreditati</a:t>
            </a:r>
            <a:endParaRPr lang="it-IT" sz="1200" b="1" dirty="0"/>
          </a:p>
        </p:txBody>
      </p:sp>
      <p:sp>
        <p:nvSpPr>
          <p:cNvPr id="20" name="Rettangolo arrotondato 19"/>
          <p:cNvSpPr/>
          <p:nvPr/>
        </p:nvSpPr>
        <p:spPr>
          <a:xfrm>
            <a:off x="3923928" y="1412776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Professionisti</a:t>
            </a:r>
            <a:endParaRPr lang="it-IT" sz="1200" b="1" dirty="0"/>
          </a:p>
        </p:txBody>
      </p:sp>
      <p:sp>
        <p:nvSpPr>
          <p:cNvPr id="21" name="Rettangolo arrotondato 20"/>
          <p:cNvSpPr/>
          <p:nvPr/>
        </p:nvSpPr>
        <p:spPr>
          <a:xfrm>
            <a:off x="7775848" y="3717032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Altre PA</a:t>
            </a:r>
            <a:endParaRPr lang="it-IT" sz="1200" b="1" dirty="0"/>
          </a:p>
        </p:txBody>
      </p:sp>
      <p:cxnSp>
        <p:nvCxnSpPr>
          <p:cNvPr id="53" name="Forma 52"/>
          <p:cNvCxnSpPr>
            <a:stCxn id="9" idx="0"/>
            <a:endCxn id="8" idx="1"/>
          </p:cNvCxnSpPr>
          <p:nvPr/>
        </p:nvCxnSpPr>
        <p:spPr>
          <a:xfrm rot="5400000" flipH="1" flipV="1">
            <a:off x="6048164" y="2456892"/>
            <a:ext cx="540060" cy="140415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Forma 54"/>
          <p:cNvCxnSpPr>
            <a:stCxn id="8" idx="3"/>
            <a:endCxn id="21" idx="0"/>
          </p:cNvCxnSpPr>
          <p:nvPr/>
        </p:nvCxnSpPr>
        <p:spPr>
          <a:xfrm>
            <a:off x="8388424" y="2888940"/>
            <a:ext cx="71500" cy="828092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4 56"/>
          <p:cNvCxnSpPr>
            <a:stCxn id="15" idx="2"/>
            <a:endCxn id="21" idx="2"/>
          </p:cNvCxnSpPr>
          <p:nvPr/>
        </p:nvCxnSpPr>
        <p:spPr>
          <a:xfrm rot="5400000" flipH="1" flipV="1">
            <a:off x="6821996" y="3159224"/>
            <a:ext cx="432048" cy="2843808"/>
          </a:xfrm>
          <a:prstGeom prst="bentConnector3">
            <a:avLst>
              <a:gd name="adj1" fmla="val -52911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umetto 4 35"/>
          <p:cNvSpPr/>
          <p:nvPr/>
        </p:nvSpPr>
        <p:spPr>
          <a:xfrm>
            <a:off x="395536" y="1196752"/>
            <a:ext cx="1944216" cy="12961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7" name="Picture 2" descr="http://www.fablos.it/Insegna%20Bianc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556792"/>
            <a:ext cx="1224136" cy="452333"/>
          </a:xfrm>
          <a:prstGeom prst="rect">
            <a:avLst/>
          </a:prstGeom>
          <a:noFill/>
        </p:spPr>
      </p:pic>
      <p:cxnSp>
        <p:nvCxnSpPr>
          <p:cNvPr id="39" name="Connettore 2 38"/>
          <p:cNvCxnSpPr>
            <a:stCxn id="22" idx="3"/>
            <a:endCxn id="13" idx="1"/>
          </p:cNvCxnSpPr>
          <p:nvPr/>
        </p:nvCxnSpPr>
        <p:spPr>
          <a:xfrm>
            <a:off x="1979712" y="4077072"/>
            <a:ext cx="432048" cy="6840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>
            <a:stCxn id="22" idx="3"/>
            <a:endCxn id="11" idx="1"/>
          </p:cNvCxnSpPr>
          <p:nvPr/>
        </p:nvCxnSpPr>
        <p:spPr>
          <a:xfrm flipV="1">
            <a:off x="1979712" y="3320988"/>
            <a:ext cx="432048" cy="7560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/>
          <p:cNvCxnSpPr>
            <a:stCxn id="22" idx="3"/>
            <a:endCxn id="9" idx="1"/>
          </p:cNvCxnSpPr>
          <p:nvPr/>
        </p:nvCxnSpPr>
        <p:spPr>
          <a:xfrm flipV="1">
            <a:off x="1979712" y="3753036"/>
            <a:ext cx="2952328" cy="3240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Forma 55"/>
          <p:cNvCxnSpPr>
            <a:stCxn id="22" idx="0"/>
            <a:endCxn id="20" idx="2"/>
          </p:cNvCxnSpPr>
          <p:nvPr/>
        </p:nvCxnSpPr>
        <p:spPr>
          <a:xfrm rot="5400000" flipH="1" flipV="1">
            <a:off x="2555776" y="656692"/>
            <a:ext cx="648072" cy="3456384"/>
          </a:xfrm>
          <a:prstGeom prst="bentConnector3">
            <a:avLst>
              <a:gd name="adj1" fmla="val 2324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2 67"/>
          <p:cNvCxnSpPr>
            <a:stCxn id="22" idx="3"/>
            <a:endCxn id="15" idx="1"/>
          </p:cNvCxnSpPr>
          <p:nvPr/>
        </p:nvCxnSpPr>
        <p:spPr>
          <a:xfrm>
            <a:off x="1979712" y="4077072"/>
            <a:ext cx="2952328" cy="39604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Forma 71"/>
          <p:cNvCxnSpPr>
            <a:stCxn id="22" idx="2"/>
            <a:endCxn id="12" idx="1"/>
          </p:cNvCxnSpPr>
          <p:nvPr/>
        </p:nvCxnSpPr>
        <p:spPr>
          <a:xfrm rot="16200000" flipH="1">
            <a:off x="2483768" y="4113076"/>
            <a:ext cx="180020" cy="284431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4 73"/>
          <p:cNvCxnSpPr>
            <a:stCxn id="22" idx="0"/>
            <a:endCxn id="10" idx="2"/>
          </p:cNvCxnSpPr>
          <p:nvPr/>
        </p:nvCxnSpPr>
        <p:spPr>
          <a:xfrm rot="5400000" flipH="1" flipV="1">
            <a:off x="1763688" y="1448780"/>
            <a:ext cx="648072" cy="1872208"/>
          </a:xfrm>
          <a:prstGeom prst="bentConnector3">
            <a:avLst>
              <a:gd name="adj1" fmla="val 32971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4 76"/>
          <p:cNvCxnSpPr>
            <a:stCxn id="22" idx="0"/>
            <a:endCxn id="14" idx="2"/>
          </p:cNvCxnSpPr>
          <p:nvPr/>
        </p:nvCxnSpPr>
        <p:spPr>
          <a:xfrm rot="5400000" flipH="1" flipV="1">
            <a:off x="3347864" y="-135396"/>
            <a:ext cx="648072" cy="504056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Forma 78"/>
          <p:cNvCxnSpPr>
            <a:stCxn id="12" idx="3"/>
            <a:endCxn id="15" idx="2"/>
          </p:cNvCxnSpPr>
          <p:nvPr/>
        </p:nvCxnSpPr>
        <p:spPr>
          <a:xfrm flipV="1">
            <a:off x="5364088" y="4797152"/>
            <a:ext cx="252028" cy="828092"/>
          </a:xfrm>
          <a:prstGeom prst="bentConnector2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Forma 80"/>
          <p:cNvCxnSpPr>
            <a:stCxn id="12" idx="3"/>
            <a:endCxn id="21" idx="2"/>
          </p:cNvCxnSpPr>
          <p:nvPr/>
        </p:nvCxnSpPr>
        <p:spPr>
          <a:xfrm flipV="1">
            <a:off x="5364088" y="4365104"/>
            <a:ext cx="3095836" cy="1260140"/>
          </a:xfrm>
          <a:prstGeom prst="bentConnector2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Forma 82"/>
          <p:cNvCxnSpPr>
            <a:stCxn id="12" idx="3"/>
            <a:endCxn id="8" idx="2"/>
          </p:cNvCxnSpPr>
          <p:nvPr/>
        </p:nvCxnSpPr>
        <p:spPr>
          <a:xfrm flipV="1">
            <a:off x="5364088" y="3212976"/>
            <a:ext cx="2340260" cy="2412268"/>
          </a:xfrm>
          <a:prstGeom prst="bentConnector2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429032D-EB11-4D16-9884-82063E91DE55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861048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0520"/>
            <a:ext cx="8229600" cy="864096"/>
          </a:xfrm>
        </p:spPr>
        <p:txBody>
          <a:bodyPr>
            <a:noAutofit/>
          </a:bodyPr>
          <a:lstStyle/>
          <a:p>
            <a:pPr algn="l"/>
            <a:r>
              <a:rPr lang="it-IT" sz="2800" dirty="0" smtClean="0"/>
              <a:t>2.2 Prospettiva to-be</a:t>
            </a:r>
            <a:endParaRPr lang="it-IT" sz="2800" dirty="0"/>
          </a:p>
        </p:txBody>
      </p:sp>
      <p:grpSp>
        <p:nvGrpSpPr>
          <p:cNvPr id="3" name="Gruppo 22"/>
          <p:cNvGrpSpPr/>
          <p:nvPr/>
        </p:nvGrpSpPr>
        <p:grpSpPr>
          <a:xfrm>
            <a:off x="323528" y="2956476"/>
            <a:ext cx="1656184" cy="2736304"/>
            <a:chOff x="323528" y="2636912"/>
            <a:chExt cx="1656184" cy="2736304"/>
          </a:xfrm>
        </p:grpSpPr>
        <p:sp>
          <p:nvSpPr>
            <p:cNvPr id="22" name="Rettangolo arrotondato 21"/>
            <p:cNvSpPr/>
            <p:nvPr/>
          </p:nvSpPr>
          <p:spPr>
            <a:xfrm>
              <a:off x="323528" y="2636912"/>
              <a:ext cx="1656184" cy="273630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" name="Picture 10" descr="C:\Documents and Settings\girolami\Impostazioni locali\Temporary Internet Files\Content.IE5\6LNVXZBC\MCj0230511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7584" y="2708920"/>
              <a:ext cx="762000" cy="857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 descr="C:\Users\Andrea Gumina\AppData\Local\Microsoft\Windows\Temporary Internet Files\Content.IE5\TX0159UL\MC90005516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5576" y="4149080"/>
              <a:ext cx="668146" cy="796179"/>
            </a:xfrm>
            <a:prstGeom prst="rect">
              <a:avLst/>
            </a:prstGeom>
            <a:noFill/>
          </p:spPr>
        </p:pic>
        <p:sp>
          <p:nvSpPr>
            <p:cNvPr id="6" name="CasellaDiTesto 5"/>
            <p:cNvSpPr txBox="1"/>
            <p:nvPr/>
          </p:nvSpPr>
          <p:spPr>
            <a:xfrm>
              <a:off x="395536" y="3573016"/>
              <a:ext cx="14401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 smtClean="0"/>
                <a:t>Cittadino aspirante imprenditore</a:t>
              </a:r>
              <a:endParaRPr lang="it-IT" sz="1200" b="1" dirty="0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395536" y="5013176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 smtClean="0"/>
                <a:t>Imprenditore</a:t>
              </a:r>
              <a:endParaRPr lang="it-IT" sz="1200" b="1" dirty="0"/>
            </a:p>
          </p:txBody>
        </p:sp>
      </p:grpSp>
      <p:sp>
        <p:nvSpPr>
          <p:cNvPr id="8" name="Rettangolo arrotondato 7"/>
          <p:cNvSpPr/>
          <p:nvPr/>
        </p:nvSpPr>
        <p:spPr>
          <a:xfrm>
            <a:off x="7020272" y="2852936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Comuni con SUAP in Delega</a:t>
            </a:r>
            <a:endParaRPr lang="it-IT" sz="1200" b="1" dirty="0"/>
          </a:p>
        </p:txBody>
      </p:sp>
      <p:sp>
        <p:nvSpPr>
          <p:cNvPr id="9" name="Rettangolo arrotondato 8"/>
          <p:cNvSpPr/>
          <p:nvPr/>
        </p:nvSpPr>
        <p:spPr>
          <a:xfrm>
            <a:off x="6156176" y="3717032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err="1" smtClean="0"/>
              <a:t>UnionCamere</a:t>
            </a:r>
            <a:endParaRPr lang="it-IT" sz="1200" b="1" dirty="0"/>
          </a:p>
        </p:txBody>
      </p:sp>
      <p:sp>
        <p:nvSpPr>
          <p:cNvPr id="10" name="Rettangolo arrotondato 9"/>
          <p:cNvSpPr/>
          <p:nvPr/>
        </p:nvSpPr>
        <p:spPr>
          <a:xfrm>
            <a:off x="2339752" y="1700808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Altre PA</a:t>
            </a:r>
            <a:endParaRPr lang="it-IT" sz="1200" b="1" dirty="0"/>
          </a:p>
        </p:txBody>
      </p:sp>
      <p:sp>
        <p:nvSpPr>
          <p:cNvPr id="11" name="Rettangolo arrotondato 10"/>
          <p:cNvSpPr/>
          <p:nvPr/>
        </p:nvSpPr>
        <p:spPr>
          <a:xfrm>
            <a:off x="2339752" y="2996952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Rappresentanze Datoriali</a:t>
            </a:r>
            <a:endParaRPr lang="it-IT" sz="1200" b="1" dirty="0"/>
          </a:p>
        </p:txBody>
      </p:sp>
      <p:sp>
        <p:nvSpPr>
          <p:cNvPr id="12" name="Rettangolo arrotondato 11"/>
          <p:cNvSpPr/>
          <p:nvPr/>
        </p:nvSpPr>
        <p:spPr>
          <a:xfrm>
            <a:off x="3923928" y="4005064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err="1" smtClean="0"/>
              <a:t>eGovernment</a:t>
            </a:r>
            <a:r>
              <a:rPr lang="it-IT" sz="1200" b="1" dirty="0" smtClean="0"/>
              <a:t> Service Provider</a:t>
            </a:r>
            <a:endParaRPr lang="it-IT" sz="1200" b="1" dirty="0"/>
          </a:p>
        </p:txBody>
      </p:sp>
      <p:sp>
        <p:nvSpPr>
          <p:cNvPr id="13" name="Rettangolo arrotondato 12"/>
          <p:cNvSpPr/>
          <p:nvPr/>
        </p:nvSpPr>
        <p:spPr>
          <a:xfrm>
            <a:off x="2339752" y="4941168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Professionisti</a:t>
            </a:r>
            <a:endParaRPr lang="it-IT" sz="1200" b="1" dirty="0"/>
          </a:p>
        </p:txBody>
      </p:sp>
      <p:sp>
        <p:nvSpPr>
          <p:cNvPr id="14" name="Rettangolo arrotondato 13"/>
          <p:cNvSpPr/>
          <p:nvPr/>
        </p:nvSpPr>
        <p:spPr>
          <a:xfrm>
            <a:off x="5508104" y="1700808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Terze Parti private</a:t>
            </a:r>
            <a:endParaRPr lang="it-IT" sz="1200" b="1" dirty="0"/>
          </a:p>
        </p:txBody>
      </p:sp>
      <p:sp>
        <p:nvSpPr>
          <p:cNvPr id="15" name="Rettangolo arrotondato 14"/>
          <p:cNvSpPr/>
          <p:nvPr/>
        </p:nvSpPr>
        <p:spPr>
          <a:xfrm>
            <a:off x="6156176" y="4509120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Comuni con SUAP accreditati</a:t>
            </a:r>
            <a:endParaRPr lang="it-IT" sz="1200" b="1" dirty="0"/>
          </a:p>
        </p:txBody>
      </p:sp>
      <p:sp>
        <p:nvSpPr>
          <p:cNvPr id="20" name="Rettangolo arrotondato 19"/>
          <p:cNvSpPr/>
          <p:nvPr/>
        </p:nvSpPr>
        <p:spPr>
          <a:xfrm>
            <a:off x="3923928" y="1700808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Professionisti</a:t>
            </a:r>
            <a:endParaRPr lang="it-IT" sz="1200" b="1" dirty="0"/>
          </a:p>
        </p:txBody>
      </p:sp>
      <p:sp>
        <p:nvSpPr>
          <p:cNvPr id="21" name="Rettangolo arrotondato 20"/>
          <p:cNvSpPr/>
          <p:nvPr/>
        </p:nvSpPr>
        <p:spPr>
          <a:xfrm>
            <a:off x="7775848" y="4005064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Altre PA</a:t>
            </a:r>
            <a:endParaRPr lang="it-IT" sz="1200" b="1" dirty="0"/>
          </a:p>
        </p:txBody>
      </p:sp>
      <p:cxnSp>
        <p:nvCxnSpPr>
          <p:cNvPr id="27" name="Connettore 2 26"/>
          <p:cNvCxnSpPr>
            <a:stCxn id="22" idx="3"/>
            <a:endCxn id="12" idx="1"/>
          </p:cNvCxnSpPr>
          <p:nvPr/>
        </p:nvCxnSpPr>
        <p:spPr>
          <a:xfrm>
            <a:off x="1979712" y="4324628"/>
            <a:ext cx="1944216" cy="44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4 28"/>
          <p:cNvCxnSpPr>
            <a:stCxn id="22" idx="3"/>
            <a:endCxn id="11" idx="1"/>
          </p:cNvCxnSpPr>
          <p:nvPr/>
        </p:nvCxnSpPr>
        <p:spPr>
          <a:xfrm flipV="1">
            <a:off x="1979712" y="3320988"/>
            <a:ext cx="360040" cy="100364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4 30"/>
          <p:cNvCxnSpPr>
            <a:stCxn id="22" idx="3"/>
            <a:endCxn id="13" idx="1"/>
          </p:cNvCxnSpPr>
          <p:nvPr/>
        </p:nvCxnSpPr>
        <p:spPr>
          <a:xfrm>
            <a:off x="1979712" y="4324628"/>
            <a:ext cx="360040" cy="94057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>
            <a:stCxn id="11" idx="2"/>
            <a:endCxn id="12" idx="0"/>
          </p:cNvCxnSpPr>
          <p:nvPr/>
        </p:nvCxnSpPr>
        <p:spPr>
          <a:xfrm>
            <a:off x="3023828" y="3645024"/>
            <a:ext cx="1584176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13" idx="0"/>
            <a:endCxn id="12" idx="2"/>
          </p:cNvCxnSpPr>
          <p:nvPr/>
        </p:nvCxnSpPr>
        <p:spPr>
          <a:xfrm flipV="1">
            <a:off x="3023828" y="4653136"/>
            <a:ext cx="1584176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4 40"/>
          <p:cNvCxnSpPr>
            <a:stCxn id="10" idx="2"/>
            <a:endCxn id="12" idx="0"/>
          </p:cNvCxnSpPr>
          <p:nvPr/>
        </p:nvCxnSpPr>
        <p:spPr>
          <a:xfrm rot="16200000" flipH="1">
            <a:off x="2987824" y="2384884"/>
            <a:ext cx="1656184" cy="1584176"/>
          </a:xfrm>
          <a:prstGeom prst="bentConnector3">
            <a:avLst>
              <a:gd name="adj1" fmla="val 25621"/>
            </a:avLst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4 43"/>
          <p:cNvCxnSpPr>
            <a:stCxn id="14" idx="2"/>
            <a:endCxn id="12" idx="0"/>
          </p:cNvCxnSpPr>
          <p:nvPr/>
        </p:nvCxnSpPr>
        <p:spPr>
          <a:xfrm rot="5400000">
            <a:off x="4572000" y="2384884"/>
            <a:ext cx="1656184" cy="1584176"/>
          </a:xfrm>
          <a:prstGeom prst="bentConnector3">
            <a:avLst>
              <a:gd name="adj1" fmla="val 25621"/>
            </a:avLst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>
            <a:stCxn id="12" idx="0"/>
            <a:endCxn id="20" idx="2"/>
          </p:cNvCxnSpPr>
          <p:nvPr/>
        </p:nvCxnSpPr>
        <p:spPr>
          <a:xfrm flipV="1">
            <a:off x="4608004" y="2348880"/>
            <a:ext cx="0" cy="165618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4 48"/>
          <p:cNvCxnSpPr>
            <a:stCxn id="12" idx="3"/>
            <a:endCxn id="9" idx="1"/>
          </p:cNvCxnSpPr>
          <p:nvPr/>
        </p:nvCxnSpPr>
        <p:spPr>
          <a:xfrm flipV="1">
            <a:off x="5292080" y="4041068"/>
            <a:ext cx="864096" cy="288032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4 50"/>
          <p:cNvCxnSpPr>
            <a:stCxn id="12" idx="3"/>
            <a:endCxn id="15" idx="1"/>
          </p:cNvCxnSpPr>
          <p:nvPr/>
        </p:nvCxnSpPr>
        <p:spPr>
          <a:xfrm>
            <a:off x="5292080" y="4329100"/>
            <a:ext cx="864096" cy="504056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Forma 52"/>
          <p:cNvCxnSpPr>
            <a:stCxn id="9" idx="0"/>
            <a:endCxn id="8" idx="1"/>
          </p:cNvCxnSpPr>
          <p:nvPr/>
        </p:nvCxnSpPr>
        <p:spPr>
          <a:xfrm rot="5400000" flipH="1" flipV="1">
            <a:off x="6660232" y="3356992"/>
            <a:ext cx="540060" cy="18002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Forma 54"/>
          <p:cNvCxnSpPr>
            <a:stCxn id="8" idx="3"/>
            <a:endCxn id="21" idx="0"/>
          </p:cNvCxnSpPr>
          <p:nvPr/>
        </p:nvCxnSpPr>
        <p:spPr>
          <a:xfrm>
            <a:off x="8388424" y="3176972"/>
            <a:ext cx="71500" cy="828092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4 56"/>
          <p:cNvCxnSpPr>
            <a:stCxn id="15" idx="2"/>
            <a:endCxn id="21" idx="2"/>
          </p:cNvCxnSpPr>
          <p:nvPr/>
        </p:nvCxnSpPr>
        <p:spPr>
          <a:xfrm rot="5400000" flipH="1" flipV="1">
            <a:off x="7398060" y="4095328"/>
            <a:ext cx="504056" cy="1619672"/>
          </a:xfrm>
          <a:prstGeom prst="bentConnector3">
            <a:avLst>
              <a:gd name="adj1" fmla="val -45352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umetto 4 35"/>
          <p:cNvSpPr/>
          <p:nvPr/>
        </p:nvSpPr>
        <p:spPr>
          <a:xfrm>
            <a:off x="395536" y="1484784"/>
            <a:ext cx="1944216" cy="12961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7" name="Picture 2" descr="http://www.fablos.it/Insegna%20Bianc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844824"/>
            <a:ext cx="1224136" cy="452333"/>
          </a:xfrm>
          <a:prstGeom prst="rect">
            <a:avLst/>
          </a:prstGeom>
          <a:noFill/>
        </p:spPr>
      </p:pic>
      <p:sp>
        <p:nvSpPr>
          <p:cNvPr id="38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429032D-EB11-4D16-9884-82063E91DE55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39" name="CasellaDiTesto 38"/>
          <p:cNvSpPr txBox="1"/>
          <p:nvPr/>
        </p:nvSpPr>
        <p:spPr>
          <a:xfrm>
            <a:off x="395536" y="580526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Semplifica disegna una evoluta piattaforma di </a:t>
            </a:r>
            <a:r>
              <a:rPr lang="it-IT" dirty="0" err="1" smtClean="0"/>
              <a:t>pre-front-end</a:t>
            </a:r>
            <a:r>
              <a:rPr lang="it-IT" dirty="0" smtClean="0"/>
              <a:t>, con servizi a valore che si interfacciano con tutti gli esistenti SUAP telematici.</a:t>
            </a:r>
            <a:endParaRPr lang="it-IT" dirty="0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  <p:bldP spid="15" grpId="0" animBg="1"/>
      <p:bldP spid="20" grpId="0" animBg="1"/>
      <p:bldP spid="21" grpId="0" animBg="1"/>
      <p:bldP spid="36" grpId="0" animBg="1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it-IT" sz="2800" dirty="0" smtClean="0"/>
              <a:t>2.3 Un esempio: Apertura di un Bar</a:t>
            </a:r>
            <a:endParaRPr lang="it-IT" sz="2800" dirty="0"/>
          </a:p>
        </p:txBody>
      </p:sp>
      <p:pic>
        <p:nvPicPr>
          <p:cNvPr id="4" name="Picture 2" descr="http://t1.gstatic.com/images?q=tbn:ANd9GcQjEFFMyqw6ylsl_RVbGds3LeSj48USON0ioRJlQMPL8srURV0LF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20" y="4581128"/>
            <a:ext cx="905720" cy="936104"/>
          </a:xfrm>
          <a:prstGeom prst="rect">
            <a:avLst/>
          </a:prstGeom>
          <a:noFill/>
        </p:spPr>
      </p:pic>
      <p:grpSp>
        <p:nvGrpSpPr>
          <p:cNvPr id="3" name="Gruppo 57"/>
          <p:cNvGrpSpPr/>
          <p:nvPr/>
        </p:nvGrpSpPr>
        <p:grpSpPr>
          <a:xfrm>
            <a:off x="1938084" y="4581128"/>
            <a:ext cx="2129860" cy="861774"/>
            <a:chOff x="5580112" y="5517232"/>
            <a:chExt cx="1693316" cy="861774"/>
          </a:xfrm>
        </p:grpSpPr>
        <p:pic>
          <p:nvPicPr>
            <p:cNvPr id="6" name="Picture 2" descr="http://t1.gstatic.com/images?q=tbn:ANd9GcQjEFFMyqw6ylsl_RVbGds3LeSj48USON0ioRJlQMPL8srURV0LF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53348" y="5517232"/>
              <a:ext cx="720080" cy="837645"/>
            </a:xfrm>
            <a:prstGeom prst="rect">
              <a:avLst/>
            </a:prstGeom>
            <a:noFill/>
          </p:spPr>
        </p:pic>
        <p:sp>
          <p:nvSpPr>
            <p:cNvPr id="7" name="CasellaDiTesto 6"/>
            <p:cNvSpPr txBox="1"/>
            <p:nvPr/>
          </p:nvSpPr>
          <p:spPr>
            <a:xfrm>
              <a:off x="5580112" y="5517232"/>
              <a:ext cx="103048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/>
                <a:t>Autorizzazione per l’attività di pubblici esercizi con somministrazione di alimenti e bevande</a:t>
              </a:r>
              <a:endParaRPr lang="it-IT" sz="1000" b="1" dirty="0"/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653136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uppo 22"/>
          <p:cNvGrpSpPr/>
          <p:nvPr/>
        </p:nvGrpSpPr>
        <p:grpSpPr>
          <a:xfrm>
            <a:off x="323528" y="3717032"/>
            <a:ext cx="1656184" cy="2736304"/>
            <a:chOff x="323528" y="2636912"/>
            <a:chExt cx="1656184" cy="2736304"/>
          </a:xfrm>
        </p:grpSpPr>
        <p:sp>
          <p:nvSpPr>
            <p:cNvPr id="10" name="Rettangolo arrotondato 9"/>
            <p:cNvSpPr/>
            <p:nvPr/>
          </p:nvSpPr>
          <p:spPr>
            <a:xfrm>
              <a:off x="323528" y="2636912"/>
              <a:ext cx="1656184" cy="273630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1" name="Picture 10" descr="C:\Documents and Settings\girolami\Impostazioni locali\Temporary Internet Files\Content.IE5\6LNVXZBC\MCj0230511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7584" y="2708920"/>
              <a:ext cx="762000" cy="857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" descr="C:\Users\Andrea Gumina\AppData\Local\Microsoft\Windows\Temporary Internet Files\Content.IE5\TX0159UL\MC900055160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5576" y="4149080"/>
              <a:ext cx="668146" cy="796179"/>
            </a:xfrm>
            <a:prstGeom prst="rect">
              <a:avLst/>
            </a:prstGeom>
            <a:noFill/>
          </p:spPr>
        </p:pic>
        <p:sp>
          <p:nvSpPr>
            <p:cNvPr id="13" name="CasellaDiTesto 12"/>
            <p:cNvSpPr txBox="1"/>
            <p:nvPr/>
          </p:nvSpPr>
          <p:spPr>
            <a:xfrm>
              <a:off x="395536" y="3573016"/>
              <a:ext cx="14401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 smtClean="0"/>
                <a:t>Cittadino aspirante imprenditore</a:t>
              </a:r>
              <a:endParaRPr lang="it-IT" sz="1200" dirty="0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395536" y="5013176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 smtClean="0"/>
                <a:t>Imprenditore</a:t>
              </a:r>
              <a:endParaRPr lang="it-IT" sz="1200" b="1" dirty="0"/>
            </a:p>
          </p:txBody>
        </p:sp>
      </p:grpSp>
      <p:sp>
        <p:nvSpPr>
          <p:cNvPr id="15" name="Rettangolo arrotondato 14"/>
          <p:cNvSpPr/>
          <p:nvPr/>
        </p:nvSpPr>
        <p:spPr>
          <a:xfrm>
            <a:off x="7092280" y="3573016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Comuni con SUAP in Delega</a:t>
            </a:r>
            <a:endParaRPr lang="it-IT" sz="1200" b="1" dirty="0"/>
          </a:p>
        </p:txBody>
      </p:sp>
      <p:sp>
        <p:nvSpPr>
          <p:cNvPr id="16" name="Rettangolo arrotondato 15"/>
          <p:cNvSpPr/>
          <p:nvPr/>
        </p:nvSpPr>
        <p:spPr>
          <a:xfrm>
            <a:off x="6228184" y="4437112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err="1" smtClean="0"/>
              <a:t>UnionCamere</a:t>
            </a:r>
            <a:endParaRPr lang="it-IT" sz="1200" b="1" dirty="0"/>
          </a:p>
        </p:txBody>
      </p:sp>
      <p:sp>
        <p:nvSpPr>
          <p:cNvPr id="17" name="Rettangolo arrotondato 16"/>
          <p:cNvSpPr/>
          <p:nvPr/>
        </p:nvSpPr>
        <p:spPr>
          <a:xfrm>
            <a:off x="2339752" y="2420888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Altre PA</a:t>
            </a:r>
            <a:endParaRPr lang="it-IT" sz="1200" b="1" dirty="0"/>
          </a:p>
        </p:txBody>
      </p:sp>
      <p:sp>
        <p:nvSpPr>
          <p:cNvPr id="18" name="Rettangolo arrotondato 17"/>
          <p:cNvSpPr/>
          <p:nvPr/>
        </p:nvSpPr>
        <p:spPr>
          <a:xfrm>
            <a:off x="2339752" y="3717032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Rappresentanze Datoriali</a:t>
            </a:r>
            <a:endParaRPr lang="it-IT" sz="1200" b="1" dirty="0"/>
          </a:p>
        </p:txBody>
      </p:sp>
      <p:sp>
        <p:nvSpPr>
          <p:cNvPr id="19" name="Rettangolo arrotondato 18"/>
          <p:cNvSpPr/>
          <p:nvPr/>
        </p:nvSpPr>
        <p:spPr>
          <a:xfrm>
            <a:off x="3923928" y="4725144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Poste Italiane (</a:t>
            </a:r>
            <a:r>
              <a:rPr lang="it-IT" sz="1200" dirty="0" err="1" smtClean="0"/>
              <a:t>eGSP</a:t>
            </a:r>
            <a:r>
              <a:rPr lang="it-IT" sz="1200" dirty="0" smtClean="0"/>
              <a:t>)</a:t>
            </a:r>
            <a:endParaRPr lang="it-IT" sz="1200" dirty="0"/>
          </a:p>
        </p:txBody>
      </p:sp>
      <p:sp>
        <p:nvSpPr>
          <p:cNvPr id="20" name="Rettangolo arrotondato 19"/>
          <p:cNvSpPr/>
          <p:nvPr/>
        </p:nvSpPr>
        <p:spPr>
          <a:xfrm>
            <a:off x="2339752" y="5661248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Professionisti</a:t>
            </a:r>
            <a:endParaRPr lang="it-IT" sz="1200" b="1" dirty="0"/>
          </a:p>
        </p:txBody>
      </p:sp>
      <p:sp>
        <p:nvSpPr>
          <p:cNvPr id="21" name="Rettangolo arrotondato 20"/>
          <p:cNvSpPr/>
          <p:nvPr/>
        </p:nvSpPr>
        <p:spPr>
          <a:xfrm>
            <a:off x="5508104" y="2420888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Terze Parti private</a:t>
            </a:r>
            <a:endParaRPr lang="it-IT" sz="1200" b="1" dirty="0"/>
          </a:p>
        </p:txBody>
      </p:sp>
      <p:sp>
        <p:nvSpPr>
          <p:cNvPr id="22" name="Rettangolo arrotondato 21"/>
          <p:cNvSpPr/>
          <p:nvPr/>
        </p:nvSpPr>
        <p:spPr>
          <a:xfrm>
            <a:off x="6228184" y="5229200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Comuni con SUAP accreditati</a:t>
            </a:r>
            <a:endParaRPr lang="it-IT" sz="1200" b="1" dirty="0"/>
          </a:p>
        </p:txBody>
      </p:sp>
      <p:sp>
        <p:nvSpPr>
          <p:cNvPr id="23" name="Rettangolo arrotondato 22"/>
          <p:cNvSpPr/>
          <p:nvPr/>
        </p:nvSpPr>
        <p:spPr>
          <a:xfrm>
            <a:off x="3923928" y="2420888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Professionisti</a:t>
            </a:r>
            <a:endParaRPr lang="it-IT" sz="1200" b="1" dirty="0"/>
          </a:p>
        </p:txBody>
      </p:sp>
      <p:sp>
        <p:nvSpPr>
          <p:cNvPr id="24" name="Rettangolo arrotondato 23"/>
          <p:cNvSpPr/>
          <p:nvPr/>
        </p:nvSpPr>
        <p:spPr>
          <a:xfrm>
            <a:off x="7725024" y="4725144"/>
            <a:ext cx="136815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Altre PA</a:t>
            </a:r>
            <a:endParaRPr lang="it-IT" sz="1200" b="1" dirty="0"/>
          </a:p>
        </p:txBody>
      </p:sp>
      <p:cxnSp>
        <p:nvCxnSpPr>
          <p:cNvPr id="25" name="Connettore 2 24"/>
          <p:cNvCxnSpPr>
            <a:stCxn id="10" idx="3"/>
            <a:endCxn id="19" idx="1"/>
          </p:cNvCxnSpPr>
          <p:nvPr/>
        </p:nvCxnSpPr>
        <p:spPr>
          <a:xfrm flipV="1">
            <a:off x="1979712" y="5049180"/>
            <a:ext cx="194421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4 25"/>
          <p:cNvCxnSpPr>
            <a:stCxn id="10" idx="3"/>
            <a:endCxn id="18" idx="1"/>
          </p:cNvCxnSpPr>
          <p:nvPr/>
        </p:nvCxnSpPr>
        <p:spPr>
          <a:xfrm flipV="1">
            <a:off x="1979712" y="4041068"/>
            <a:ext cx="360040" cy="1044116"/>
          </a:xfrm>
          <a:prstGeom prst="bent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4 26"/>
          <p:cNvCxnSpPr>
            <a:stCxn id="10" idx="3"/>
            <a:endCxn id="20" idx="1"/>
          </p:cNvCxnSpPr>
          <p:nvPr/>
        </p:nvCxnSpPr>
        <p:spPr>
          <a:xfrm>
            <a:off x="1979712" y="5085184"/>
            <a:ext cx="360040" cy="900100"/>
          </a:xfrm>
          <a:prstGeom prst="bentConnector3">
            <a:avLst>
              <a:gd name="adj1" fmla="val 50000"/>
            </a:avLst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>
            <a:stCxn id="18" idx="2"/>
            <a:endCxn id="19" idx="0"/>
          </p:cNvCxnSpPr>
          <p:nvPr/>
        </p:nvCxnSpPr>
        <p:spPr>
          <a:xfrm>
            <a:off x="3023828" y="4365104"/>
            <a:ext cx="1584176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20" idx="0"/>
            <a:endCxn id="19" idx="2"/>
          </p:cNvCxnSpPr>
          <p:nvPr/>
        </p:nvCxnSpPr>
        <p:spPr>
          <a:xfrm flipV="1">
            <a:off x="3023828" y="5373216"/>
            <a:ext cx="1584176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4 29"/>
          <p:cNvCxnSpPr>
            <a:stCxn id="17" idx="2"/>
            <a:endCxn id="19" idx="0"/>
          </p:cNvCxnSpPr>
          <p:nvPr/>
        </p:nvCxnSpPr>
        <p:spPr>
          <a:xfrm rot="16200000" flipH="1">
            <a:off x="2987824" y="3104964"/>
            <a:ext cx="1656184" cy="1584176"/>
          </a:xfrm>
          <a:prstGeom prst="bentConnector3">
            <a:avLst>
              <a:gd name="adj1" fmla="val 25621"/>
            </a:avLst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4 30"/>
          <p:cNvCxnSpPr>
            <a:stCxn id="21" idx="2"/>
            <a:endCxn id="19" idx="0"/>
          </p:cNvCxnSpPr>
          <p:nvPr/>
        </p:nvCxnSpPr>
        <p:spPr>
          <a:xfrm rot="5400000">
            <a:off x="4572000" y="3104964"/>
            <a:ext cx="1656184" cy="1584176"/>
          </a:xfrm>
          <a:prstGeom prst="bentConnector3">
            <a:avLst>
              <a:gd name="adj1" fmla="val 25621"/>
            </a:avLst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19" idx="0"/>
            <a:endCxn id="23" idx="2"/>
          </p:cNvCxnSpPr>
          <p:nvPr/>
        </p:nvCxnSpPr>
        <p:spPr>
          <a:xfrm flipV="1">
            <a:off x="4608004" y="3068960"/>
            <a:ext cx="0" cy="165618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4 32"/>
          <p:cNvCxnSpPr>
            <a:endCxn id="16" idx="1"/>
          </p:cNvCxnSpPr>
          <p:nvPr/>
        </p:nvCxnSpPr>
        <p:spPr>
          <a:xfrm flipV="1">
            <a:off x="5364088" y="4761148"/>
            <a:ext cx="864096" cy="288032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4 33"/>
          <p:cNvCxnSpPr>
            <a:endCxn id="22" idx="1"/>
          </p:cNvCxnSpPr>
          <p:nvPr/>
        </p:nvCxnSpPr>
        <p:spPr>
          <a:xfrm>
            <a:off x="5364088" y="5049180"/>
            <a:ext cx="864096" cy="504056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Forma 34"/>
          <p:cNvCxnSpPr>
            <a:stCxn id="16" idx="0"/>
            <a:endCxn id="15" idx="1"/>
          </p:cNvCxnSpPr>
          <p:nvPr/>
        </p:nvCxnSpPr>
        <p:spPr>
          <a:xfrm rot="5400000" flipH="1" flipV="1">
            <a:off x="6732240" y="4077072"/>
            <a:ext cx="540060" cy="18002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Forma 35"/>
          <p:cNvCxnSpPr>
            <a:stCxn id="15" idx="3"/>
            <a:endCxn id="24" idx="0"/>
          </p:cNvCxnSpPr>
          <p:nvPr/>
        </p:nvCxnSpPr>
        <p:spPr>
          <a:xfrm flipH="1">
            <a:off x="8409100" y="3897052"/>
            <a:ext cx="51332" cy="828092"/>
          </a:xfrm>
          <a:prstGeom prst="bentConnector4">
            <a:avLst>
              <a:gd name="adj1" fmla="val -445336"/>
              <a:gd name="adj2" fmla="val 69565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4 36"/>
          <p:cNvCxnSpPr>
            <a:stCxn id="22" idx="2"/>
            <a:endCxn id="24" idx="2"/>
          </p:cNvCxnSpPr>
          <p:nvPr/>
        </p:nvCxnSpPr>
        <p:spPr>
          <a:xfrm rot="5400000" flipH="1" flipV="1">
            <a:off x="7408652" y="4876824"/>
            <a:ext cx="504056" cy="1496840"/>
          </a:xfrm>
          <a:prstGeom prst="bentConnector3">
            <a:avLst>
              <a:gd name="adj1" fmla="val -45352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ttangolo arrotondato 37"/>
          <p:cNvSpPr/>
          <p:nvPr/>
        </p:nvSpPr>
        <p:spPr>
          <a:xfrm>
            <a:off x="3923928" y="472514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200" b="1" dirty="0" smtClean="0"/>
              <a:t>Apertura Bar</a:t>
            </a:r>
            <a:endParaRPr lang="it-IT" sz="1200" b="1" dirty="0"/>
          </a:p>
        </p:txBody>
      </p:sp>
      <p:sp>
        <p:nvSpPr>
          <p:cNvPr id="39" name="Rettangolo arrotondato 38"/>
          <p:cNvSpPr/>
          <p:nvPr/>
        </p:nvSpPr>
        <p:spPr>
          <a:xfrm>
            <a:off x="1115616" y="2492896"/>
            <a:ext cx="1368152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Documento identità</a:t>
            </a:r>
            <a:endParaRPr lang="it-IT" sz="1200" b="1" dirty="0">
              <a:solidFill>
                <a:schemeClr val="tx2"/>
              </a:solidFill>
            </a:endParaRPr>
          </a:p>
        </p:txBody>
      </p:sp>
      <p:sp>
        <p:nvSpPr>
          <p:cNvPr id="40" name="Rettangolo arrotondato 39"/>
          <p:cNvSpPr/>
          <p:nvPr/>
        </p:nvSpPr>
        <p:spPr>
          <a:xfrm>
            <a:off x="1115616" y="1844824"/>
            <a:ext cx="1368152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Certificato Antimafia</a:t>
            </a:r>
            <a:endParaRPr lang="it-IT" sz="1200" b="1" dirty="0">
              <a:solidFill>
                <a:schemeClr val="tx2"/>
              </a:solidFill>
            </a:endParaRPr>
          </a:p>
        </p:txBody>
      </p:sp>
      <p:sp>
        <p:nvSpPr>
          <p:cNvPr id="41" name="Rettangolo arrotondato 40"/>
          <p:cNvSpPr/>
          <p:nvPr/>
        </p:nvSpPr>
        <p:spPr>
          <a:xfrm>
            <a:off x="6228184" y="1340768"/>
            <a:ext cx="1368152" cy="648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Leasing o</a:t>
            </a:r>
          </a:p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Rigenerazione macchinari</a:t>
            </a:r>
          </a:p>
        </p:txBody>
      </p:sp>
      <p:sp>
        <p:nvSpPr>
          <p:cNvPr id="42" name="Rettangolo arrotondato 41"/>
          <p:cNvSpPr/>
          <p:nvPr/>
        </p:nvSpPr>
        <p:spPr>
          <a:xfrm>
            <a:off x="6228184" y="2004606"/>
            <a:ext cx="1368152" cy="648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Finanza Agevolata</a:t>
            </a:r>
          </a:p>
        </p:txBody>
      </p:sp>
      <p:sp>
        <p:nvSpPr>
          <p:cNvPr id="43" name="Rettangolo arrotondato 42"/>
          <p:cNvSpPr/>
          <p:nvPr/>
        </p:nvSpPr>
        <p:spPr>
          <a:xfrm>
            <a:off x="7596336" y="2004606"/>
            <a:ext cx="1368152" cy="648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Allacci /volture energetici</a:t>
            </a:r>
          </a:p>
        </p:txBody>
      </p:sp>
      <p:sp>
        <p:nvSpPr>
          <p:cNvPr id="44" name="Rettangolo arrotondato 43"/>
          <p:cNvSpPr/>
          <p:nvPr/>
        </p:nvSpPr>
        <p:spPr>
          <a:xfrm>
            <a:off x="3059832" y="1916832"/>
            <a:ext cx="1368152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Tecnici abilitati</a:t>
            </a:r>
          </a:p>
        </p:txBody>
      </p:sp>
      <p:sp>
        <p:nvSpPr>
          <p:cNvPr id="45" name="Rettangolo arrotondato 44"/>
          <p:cNvSpPr/>
          <p:nvPr/>
        </p:nvSpPr>
        <p:spPr>
          <a:xfrm>
            <a:off x="4499992" y="1916832"/>
            <a:ext cx="1368152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Planimetrie e progetto</a:t>
            </a:r>
          </a:p>
        </p:txBody>
      </p:sp>
      <p:sp>
        <p:nvSpPr>
          <p:cNvPr id="46" name="CasellaDiTesto 45"/>
          <p:cNvSpPr txBox="1"/>
          <p:nvPr/>
        </p:nvSpPr>
        <p:spPr>
          <a:xfrm>
            <a:off x="4499992" y="5517232"/>
            <a:ext cx="1296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/>
              <a:t>Richiesta Autorizzazione per l’attività di pubblici esercizi con somministrazione di alimenti e bevande</a:t>
            </a:r>
            <a:endParaRPr lang="it-IT" sz="1000" b="1" dirty="0"/>
          </a:p>
        </p:txBody>
      </p:sp>
      <p:pic>
        <p:nvPicPr>
          <p:cNvPr id="47" name="Picture 2" descr="http://www.fablos.it/Insegna%20Bianc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296" y="4647835"/>
            <a:ext cx="2051720" cy="758136"/>
          </a:xfrm>
          <a:prstGeom prst="rect">
            <a:avLst/>
          </a:prstGeom>
          <a:noFill/>
        </p:spPr>
      </p:pic>
      <p:sp>
        <p:nvSpPr>
          <p:cNvPr id="48" name="Rettangolo arrotondato 47"/>
          <p:cNvSpPr/>
          <p:nvPr/>
        </p:nvSpPr>
        <p:spPr>
          <a:xfrm>
            <a:off x="3939694" y="3645024"/>
            <a:ext cx="1368152" cy="648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err="1" smtClean="0">
                <a:solidFill>
                  <a:schemeClr val="tx2"/>
                </a:solidFill>
              </a:rPr>
              <a:t>Payment</a:t>
            </a:r>
            <a:r>
              <a:rPr lang="it-IT" sz="1200" b="1" dirty="0" smtClean="0">
                <a:solidFill>
                  <a:schemeClr val="tx2"/>
                </a:solidFill>
              </a:rPr>
              <a:t> Trace, Booking &amp; </a:t>
            </a:r>
            <a:r>
              <a:rPr lang="it-IT" sz="1200" b="1" dirty="0" err="1" smtClean="0">
                <a:solidFill>
                  <a:schemeClr val="tx2"/>
                </a:solidFill>
              </a:rPr>
              <a:t>Storaging</a:t>
            </a:r>
            <a:endParaRPr lang="it-IT" sz="1200" b="1" dirty="0" smtClean="0">
              <a:solidFill>
                <a:schemeClr val="tx2"/>
              </a:solidFill>
            </a:endParaRPr>
          </a:p>
        </p:txBody>
      </p:sp>
      <p:sp>
        <p:nvSpPr>
          <p:cNvPr id="49" name="Rettangolo arrotondato 48"/>
          <p:cNvSpPr/>
          <p:nvPr/>
        </p:nvSpPr>
        <p:spPr>
          <a:xfrm>
            <a:off x="3851920" y="1268760"/>
            <a:ext cx="1368152" cy="648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Market </a:t>
            </a:r>
            <a:r>
              <a:rPr lang="it-IT" sz="1200" b="1" dirty="0" err="1" smtClean="0">
                <a:solidFill>
                  <a:schemeClr val="tx2"/>
                </a:solidFill>
              </a:rPr>
              <a:t>Place</a:t>
            </a:r>
            <a:endParaRPr lang="it-IT" sz="1200" b="1" dirty="0" smtClean="0">
              <a:solidFill>
                <a:schemeClr val="tx2"/>
              </a:solidFill>
            </a:endParaRPr>
          </a:p>
        </p:txBody>
      </p:sp>
      <p:sp>
        <p:nvSpPr>
          <p:cNvPr id="50" name="Rettangolo arrotondato 49"/>
          <p:cNvSpPr/>
          <p:nvPr/>
        </p:nvSpPr>
        <p:spPr>
          <a:xfrm>
            <a:off x="7596336" y="1340768"/>
            <a:ext cx="1368152" cy="648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Accesso al Credito</a:t>
            </a:r>
          </a:p>
        </p:txBody>
      </p:sp>
      <p:sp>
        <p:nvSpPr>
          <p:cNvPr id="51" name="Rettangolo arrotondato 50"/>
          <p:cNvSpPr/>
          <p:nvPr/>
        </p:nvSpPr>
        <p:spPr>
          <a:xfrm>
            <a:off x="7596336" y="2612202"/>
            <a:ext cx="1368152" cy="648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2"/>
                </a:solidFill>
              </a:rPr>
              <a:t>Polizze assicurative</a:t>
            </a:r>
          </a:p>
        </p:txBody>
      </p:sp>
      <p:sp>
        <p:nvSpPr>
          <p:cNvPr id="52" name="Rettangolo arrotondato 51"/>
          <p:cNvSpPr/>
          <p:nvPr/>
        </p:nvSpPr>
        <p:spPr>
          <a:xfrm>
            <a:off x="1115616" y="1196752"/>
            <a:ext cx="1368152" cy="648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dirty="0" err="1" smtClean="0">
                <a:solidFill>
                  <a:schemeClr val="tx2"/>
                </a:solidFill>
              </a:rPr>
              <a:t>Cliclavoro</a:t>
            </a:r>
            <a:endParaRPr lang="it-IT" sz="1200" b="1" dirty="0" smtClean="0">
              <a:solidFill>
                <a:schemeClr val="tx2"/>
              </a:solidFill>
            </a:endParaRPr>
          </a:p>
        </p:txBody>
      </p:sp>
      <p:sp>
        <p:nvSpPr>
          <p:cNvPr id="5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429032D-EB11-4D16-9884-82063E91DE55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6" name="Straight Arrow Connector 55"/>
          <p:cNvCxnSpPr/>
          <p:nvPr/>
        </p:nvCxnSpPr>
        <p:spPr>
          <a:xfrm flipV="1">
            <a:off x="5508104" y="54452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2" animBg="1"/>
      <p:bldP spid="40" grpId="0" animBg="1"/>
      <p:bldP spid="40" grpId="2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2" animBg="1"/>
      <p:bldP spid="45" grpId="0" animBg="1"/>
      <p:bldP spid="45" grpId="2" animBg="1"/>
      <p:bldP spid="46" grpId="0"/>
      <p:bldP spid="46" grpId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8712968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olo 1"/>
          <p:cNvSpPr txBox="1">
            <a:spLocks/>
          </p:cNvSpPr>
          <p:nvPr/>
        </p:nvSpPr>
        <p:spPr>
          <a:xfrm>
            <a:off x="457200" y="44624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2.4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Architettura proposta per il Sistema dei Servizi...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429032D-EB11-4D16-9884-82063E91DE55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6309320"/>
            <a:ext cx="1008112" cy="29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/>
          <p:nvPr/>
        </p:nvSpPr>
        <p:spPr>
          <a:xfrm>
            <a:off x="5436096" y="6519446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Partner Tecnologico </a:t>
            </a:r>
          </a:p>
          <a:p>
            <a:r>
              <a:rPr lang="it-IT" sz="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Comune di Fiumicino</a:t>
            </a:r>
            <a:endParaRPr lang="it-IT" sz="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869160"/>
            <a:ext cx="1512168" cy="82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4725144"/>
            <a:ext cx="1135013" cy="11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725144"/>
            <a:ext cx="1872208" cy="127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4725144"/>
            <a:ext cx="1720905" cy="1105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2800" dirty="0" smtClean="0"/>
              <a:t>… che si integrerà con i SUAP già realizzati, come quello di Fiumicino</a:t>
            </a:r>
            <a:endParaRPr lang="it-IT" sz="2800" dirty="0"/>
          </a:p>
        </p:txBody>
      </p:sp>
      <p:sp>
        <p:nvSpPr>
          <p:cNvPr id="15" name="Rettangolo 10"/>
          <p:cNvSpPr/>
          <p:nvPr/>
        </p:nvSpPr>
        <p:spPr>
          <a:xfrm>
            <a:off x="395536" y="1628800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  <a:tabLst>
                <a:tab pos="5292725" algn="l"/>
              </a:tabLst>
              <a:defRPr/>
            </a:pP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L’Area   Attività Produttive del Comune di Fiumicino ha completato il processo di </a:t>
            </a:r>
            <a:r>
              <a:rPr lang="it-IT" sz="1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dematerializzazione</a:t>
            </a: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utilizzando  strumenti adeguati  per la trasformazione  del cartaceo  in formato elettronico .</a:t>
            </a:r>
          </a:p>
          <a:p>
            <a:pPr marL="0" indent="0" algn="just">
              <a:buNone/>
              <a:tabLst>
                <a:tab pos="5292725" algn="l"/>
              </a:tabLst>
              <a:defRPr/>
            </a:pP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Contestualmente ha provveduto a interfacciare il </a:t>
            </a:r>
            <a:r>
              <a:rPr lang="it-IT" sz="1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sistema gestionale </a:t>
            </a: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alla </a:t>
            </a:r>
            <a:r>
              <a:rPr lang="it-IT" sz="1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piattaforma applicativa di </a:t>
            </a:r>
            <a:r>
              <a:rPr lang="it-IT" sz="14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front</a:t>
            </a:r>
            <a:r>
              <a:rPr lang="it-IT" sz="1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office </a:t>
            </a: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per l’erogazione dei servizi on </a:t>
            </a:r>
            <a:r>
              <a:rPr lang="it-IT" sz="14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line</a:t>
            </a: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alle imprese.</a:t>
            </a:r>
          </a:p>
          <a:p>
            <a:pPr marL="0" indent="0" algn="just">
              <a:buNone/>
              <a:tabLst>
                <a:tab pos="5292725" algn="l"/>
              </a:tabLst>
              <a:defRPr/>
            </a:pPr>
            <a:endParaRPr lang="it-IT" sz="1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  <a:tabLst>
                <a:tab pos="5292725" algn="l"/>
              </a:tabLst>
              <a:defRPr/>
            </a:pP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L’interscambio dei dati permette  di poter interagire con l’impresa in tempo reale  eliminando i passaggi burocratici. Il sistema è in grado di interagire con </a:t>
            </a:r>
            <a:r>
              <a:rPr lang="it-IT" sz="1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PEC, FIRMA DIGITALE, BOLLO VIRTUALE, PROTOCOLLO INFORMATICO, PORTA DEI PAGAMENTI.</a:t>
            </a:r>
          </a:p>
          <a:p>
            <a:pPr marL="0" indent="0" algn="just">
              <a:buNone/>
              <a:tabLst>
                <a:tab pos="5292725" algn="l"/>
              </a:tabLst>
              <a:defRPr/>
            </a:pPr>
            <a:endParaRPr lang="it-IT" sz="1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  <a:tabLst>
                <a:tab pos="5292725" algn="l"/>
              </a:tabLst>
              <a:defRPr/>
            </a:pP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L’erogazione dei servizi on </a:t>
            </a:r>
            <a:r>
              <a:rPr lang="it-IT" sz="14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line</a:t>
            </a: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alle imprese viene effettuata attraverso  una soluzione gestita in </a:t>
            </a:r>
            <a:r>
              <a:rPr lang="it-IT" sz="1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CLOUD</a:t>
            </a: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facendo particolare attenzione ai requisiti di sicurezza. Tale attività permette un sensibile abbattimento dei costi di gestione e infrastrutturale.</a:t>
            </a:r>
          </a:p>
          <a:p>
            <a:pPr marL="0" indent="0" algn="just">
              <a:buNone/>
              <a:tabLst>
                <a:tab pos="5292725" algn="l"/>
              </a:tabLst>
              <a:defRPr/>
            </a:pPr>
            <a:endParaRPr lang="it-IT" sz="1600" dirty="0" smtClean="0">
              <a:solidFill>
                <a:srgbClr val="002060"/>
              </a:solidFill>
            </a:endParaRPr>
          </a:p>
          <a:p>
            <a:pPr marL="0" indent="0" algn="just">
              <a:buNone/>
              <a:tabLst>
                <a:tab pos="5292725" algn="l"/>
              </a:tabLst>
              <a:defRPr/>
            </a:pPr>
            <a:endParaRPr lang="it-IT" sz="1600" dirty="0" smtClean="0">
              <a:solidFill>
                <a:srgbClr val="002060"/>
              </a:solidFill>
            </a:endParaRPr>
          </a:p>
          <a:p>
            <a:pPr marL="0" indent="0" algn="just">
              <a:buNone/>
              <a:tabLst>
                <a:tab pos="5292725" algn="l"/>
              </a:tabLst>
              <a:defRPr/>
            </a:pPr>
            <a:endParaRPr lang="it-IT" sz="1600" dirty="0" smtClean="0">
              <a:solidFill>
                <a:srgbClr val="00206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6422272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3566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it-IT" sz="2800" dirty="0" smtClean="0"/>
              <a:t>2.5 Tecnologie: aree di investimento previsto</a:t>
            </a:r>
            <a:endParaRPr lang="it-IT" sz="2800" dirty="0"/>
          </a:p>
        </p:txBody>
      </p:sp>
      <p:graphicFrame>
        <p:nvGraphicFramePr>
          <p:cNvPr id="4" name="Segnaposto contenuto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925987059"/>
              </p:ext>
            </p:extLst>
          </p:nvPr>
        </p:nvGraphicFramePr>
        <p:xfrm>
          <a:off x="251520" y="1124742"/>
          <a:ext cx="561662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Rettangolo 13"/>
          <p:cNvSpPr/>
          <p:nvPr/>
        </p:nvSpPr>
        <p:spPr>
          <a:xfrm rot="5400000">
            <a:off x="4283967" y="3140968"/>
            <a:ext cx="4896544" cy="14401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28575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vert270" wrap="square" lIns="217742" tIns="0" rIns="217742" bIns="0" numCol="1" spcCol="1270" anchor="ctr" anchorCtr="0">
            <a:noAutofit/>
          </a:bodyPr>
          <a:lstStyle/>
          <a:p>
            <a:pPr marL="82550" lvl="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kern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Rilascio Soluzione di </a:t>
            </a:r>
            <a:r>
              <a:rPr lang="it-IT" sz="1400" kern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Marketplace</a:t>
            </a:r>
            <a:r>
              <a:rPr lang="it-IT" sz="1400" kern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per i professionisti</a:t>
            </a:r>
            <a:endParaRPr lang="it-IT" sz="1400" kern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 rot="5400000">
            <a:off x="5809887" y="3199225"/>
            <a:ext cx="4896541" cy="132364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28575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vert270" wrap="square" lIns="217742" tIns="0" rIns="217742" bIns="0" numCol="1" spcCol="1270" anchor="ctr" anchorCtr="0">
            <a:noAutofit/>
          </a:bodyPr>
          <a:lstStyle/>
          <a:p>
            <a:pPr marL="82550" lvl="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kern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Soluzioni di integrazione con servizi non connessi direttamente alle pratiche SUAP (p.e. gestione incentivi da finanza agevolata).</a:t>
            </a:r>
            <a:endParaRPr lang="it-IT" sz="1400" kern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429032D-EB11-4D16-9884-82063E91DE55}" type="slidenum">
              <a:rPr lang="it-IT" smtClean="0"/>
              <a:pPr/>
              <a:t>16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B32861-BA38-48EB-89FF-6C5BFA6D7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91B32861-BA38-48EB-89FF-6C5BFA6D76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FD9F08-FB40-49FE-8AAC-47A430BE14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11FD9F08-FB40-49FE-8AAC-47A430BE14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21A2D8-EE6F-45A7-87A8-988E79EA78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D521A2D8-EE6F-45A7-87A8-988E79EA78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A9923D-4FAB-4184-A266-9C853D1B8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E1A9923D-4FAB-4184-A266-9C853D1B8C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FE0898-4F9B-477A-8667-84D218B47C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3CFE0898-4F9B-477A-8667-84D218B47C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37B66-3A4D-4B17-98C9-722F8E6F79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42B37B66-3A4D-4B17-98C9-722F8E6F79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44016"/>
            <a:ext cx="8496944" cy="764704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it-IT" sz="2800" dirty="0" smtClean="0"/>
              <a:t>2.6 Obiettivi di sviluppo 2012</a:t>
            </a:r>
            <a:endParaRPr lang="it-IT" sz="28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18" name="Figura a mano libera 17"/>
          <p:cNvSpPr/>
          <p:nvPr/>
        </p:nvSpPr>
        <p:spPr>
          <a:xfrm>
            <a:off x="323528" y="1124744"/>
            <a:ext cx="8459788" cy="3851647"/>
          </a:xfrm>
          <a:custGeom>
            <a:avLst/>
            <a:gdLst>
              <a:gd name="connsiteX0" fmla="*/ 0 w 8339958"/>
              <a:gd name="connsiteY0" fmla="*/ 3074276 h 3074276"/>
              <a:gd name="connsiteX1" fmla="*/ 3216165 w 8339958"/>
              <a:gd name="connsiteY1" fmla="*/ 2490951 h 3074276"/>
              <a:gd name="connsiteX2" fmla="*/ 5675586 w 8339958"/>
              <a:gd name="connsiteY2" fmla="*/ 1813034 h 3074276"/>
              <a:gd name="connsiteX3" fmla="*/ 7740869 w 8339958"/>
              <a:gd name="connsiteY3" fmla="*/ 614855 h 3074276"/>
              <a:gd name="connsiteX4" fmla="*/ 8339958 w 8339958"/>
              <a:gd name="connsiteY4" fmla="*/ 0 h 3074276"/>
              <a:gd name="connsiteX0" fmla="*/ 0 w 8339958"/>
              <a:gd name="connsiteY0" fmla="*/ 3074276 h 3074276"/>
              <a:gd name="connsiteX1" fmla="*/ 3216165 w 8339958"/>
              <a:gd name="connsiteY1" fmla="*/ 2490951 h 3074276"/>
              <a:gd name="connsiteX2" fmla="*/ 5675586 w 8339958"/>
              <a:gd name="connsiteY2" fmla="*/ 1813034 h 3074276"/>
              <a:gd name="connsiteX3" fmla="*/ 7742478 w 8339958"/>
              <a:gd name="connsiteY3" fmla="*/ 768880 h 3074276"/>
              <a:gd name="connsiteX4" fmla="*/ 8339958 w 8339958"/>
              <a:gd name="connsiteY4" fmla="*/ 0 h 3074276"/>
              <a:gd name="connsiteX0" fmla="*/ 0 w 8339958"/>
              <a:gd name="connsiteY0" fmla="*/ 3074276 h 3074276"/>
              <a:gd name="connsiteX1" fmla="*/ 3216165 w 8339958"/>
              <a:gd name="connsiteY1" fmla="*/ 2490951 h 3074276"/>
              <a:gd name="connsiteX2" fmla="*/ 5675586 w 8339958"/>
              <a:gd name="connsiteY2" fmla="*/ 1813034 h 3074276"/>
              <a:gd name="connsiteX3" fmla="*/ 7310430 w 8339958"/>
              <a:gd name="connsiteY3" fmla="*/ 1128920 h 3074276"/>
              <a:gd name="connsiteX4" fmla="*/ 8339958 w 8339958"/>
              <a:gd name="connsiteY4" fmla="*/ 0 h 3074276"/>
              <a:gd name="connsiteX0" fmla="*/ 0 w 8339958"/>
              <a:gd name="connsiteY0" fmla="*/ 3074276 h 3074276"/>
              <a:gd name="connsiteX1" fmla="*/ 3216165 w 8339958"/>
              <a:gd name="connsiteY1" fmla="*/ 2490951 h 3074276"/>
              <a:gd name="connsiteX2" fmla="*/ 5796136 w 8339958"/>
              <a:gd name="connsiteY2" fmla="*/ 1872208 h 3074276"/>
              <a:gd name="connsiteX3" fmla="*/ 7310430 w 8339958"/>
              <a:gd name="connsiteY3" fmla="*/ 1128920 h 3074276"/>
              <a:gd name="connsiteX4" fmla="*/ 8339958 w 8339958"/>
              <a:gd name="connsiteY4" fmla="*/ 0 h 3074276"/>
              <a:gd name="connsiteX0" fmla="*/ 0 w 8339958"/>
              <a:gd name="connsiteY0" fmla="*/ 3074276 h 3074276"/>
              <a:gd name="connsiteX1" fmla="*/ 3275856 w 8339958"/>
              <a:gd name="connsiteY1" fmla="*/ 2520280 h 3074276"/>
              <a:gd name="connsiteX2" fmla="*/ 5796136 w 8339958"/>
              <a:gd name="connsiteY2" fmla="*/ 1872208 h 3074276"/>
              <a:gd name="connsiteX3" fmla="*/ 7310430 w 8339958"/>
              <a:gd name="connsiteY3" fmla="*/ 1128920 h 3074276"/>
              <a:gd name="connsiteX4" fmla="*/ 8339958 w 8339958"/>
              <a:gd name="connsiteY4" fmla="*/ 0 h 3074276"/>
              <a:gd name="connsiteX0" fmla="*/ 0 w 8339958"/>
              <a:gd name="connsiteY0" fmla="*/ 3074276 h 3074276"/>
              <a:gd name="connsiteX1" fmla="*/ 3347864 w 8339958"/>
              <a:gd name="connsiteY1" fmla="*/ 2592288 h 3074276"/>
              <a:gd name="connsiteX2" fmla="*/ 5796136 w 8339958"/>
              <a:gd name="connsiteY2" fmla="*/ 1872208 h 3074276"/>
              <a:gd name="connsiteX3" fmla="*/ 7310430 w 8339958"/>
              <a:gd name="connsiteY3" fmla="*/ 1128920 h 3074276"/>
              <a:gd name="connsiteX4" fmla="*/ 8339958 w 8339958"/>
              <a:gd name="connsiteY4" fmla="*/ 0 h 3074276"/>
              <a:gd name="connsiteX0" fmla="*/ 0 w 8339958"/>
              <a:gd name="connsiteY0" fmla="*/ 3168352 h 3168352"/>
              <a:gd name="connsiteX1" fmla="*/ 3347864 w 8339958"/>
              <a:gd name="connsiteY1" fmla="*/ 2592288 h 3168352"/>
              <a:gd name="connsiteX2" fmla="*/ 5796136 w 8339958"/>
              <a:gd name="connsiteY2" fmla="*/ 1872208 h 3168352"/>
              <a:gd name="connsiteX3" fmla="*/ 7310430 w 8339958"/>
              <a:gd name="connsiteY3" fmla="*/ 1128920 h 3168352"/>
              <a:gd name="connsiteX4" fmla="*/ 8339958 w 8339958"/>
              <a:gd name="connsiteY4" fmla="*/ 0 h 3168352"/>
              <a:gd name="connsiteX0" fmla="*/ 0 w 8339958"/>
              <a:gd name="connsiteY0" fmla="*/ 3168352 h 3168352"/>
              <a:gd name="connsiteX1" fmla="*/ 3347864 w 8339958"/>
              <a:gd name="connsiteY1" fmla="*/ 2592288 h 3168352"/>
              <a:gd name="connsiteX2" fmla="*/ 5940152 w 8339958"/>
              <a:gd name="connsiteY2" fmla="*/ 1944216 h 3168352"/>
              <a:gd name="connsiteX3" fmla="*/ 7310430 w 8339958"/>
              <a:gd name="connsiteY3" fmla="*/ 1128920 h 3168352"/>
              <a:gd name="connsiteX4" fmla="*/ 8339958 w 8339958"/>
              <a:gd name="connsiteY4" fmla="*/ 0 h 3168352"/>
              <a:gd name="connsiteX0" fmla="*/ 0 w 8460432"/>
              <a:gd name="connsiteY0" fmla="*/ 3168352 h 3168352"/>
              <a:gd name="connsiteX1" fmla="*/ 3347864 w 8460432"/>
              <a:gd name="connsiteY1" fmla="*/ 2592288 h 3168352"/>
              <a:gd name="connsiteX2" fmla="*/ 5940152 w 8460432"/>
              <a:gd name="connsiteY2" fmla="*/ 1944216 h 3168352"/>
              <a:gd name="connsiteX3" fmla="*/ 7310430 w 8460432"/>
              <a:gd name="connsiteY3" fmla="*/ 1128920 h 3168352"/>
              <a:gd name="connsiteX4" fmla="*/ 8460432 w 8460432"/>
              <a:gd name="connsiteY4" fmla="*/ 0 h 3168352"/>
              <a:gd name="connsiteX0" fmla="*/ 0 w 8460432"/>
              <a:gd name="connsiteY0" fmla="*/ 3168352 h 3168352"/>
              <a:gd name="connsiteX1" fmla="*/ 3347864 w 8460432"/>
              <a:gd name="connsiteY1" fmla="*/ 2592288 h 3168352"/>
              <a:gd name="connsiteX2" fmla="*/ 5940152 w 8460432"/>
              <a:gd name="connsiteY2" fmla="*/ 1944216 h 3168352"/>
              <a:gd name="connsiteX3" fmla="*/ 7524328 w 8460432"/>
              <a:gd name="connsiteY3" fmla="*/ 1152128 h 3168352"/>
              <a:gd name="connsiteX4" fmla="*/ 8460432 w 8460432"/>
              <a:gd name="connsiteY4" fmla="*/ 0 h 31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0432" h="3168352">
                <a:moveTo>
                  <a:pt x="0" y="3168352"/>
                </a:moveTo>
                <a:cubicBezTo>
                  <a:pt x="1135117" y="2981793"/>
                  <a:pt x="2357839" y="2796311"/>
                  <a:pt x="3347864" y="2592288"/>
                </a:cubicBezTo>
                <a:cubicBezTo>
                  <a:pt x="4337889" y="2388265"/>
                  <a:pt x="5244075" y="2184243"/>
                  <a:pt x="5940152" y="1944216"/>
                </a:cubicBezTo>
                <a:cubicBezTo>
                  <a:pt x="6636229" y="1704189"/>
                  <a:pt x="7104281" y="1476164"/>
                  <a:pt x="7524328" y="1152128"/>
                </a:cubicBezTo>
                <a:cubicBezTo>
                  <a:pt x="7944375" y="828092"/>
                  <a:pt x="8382918" y="156341"/>
                  <a:pt x="8460432" y="0"/>
                </a:cubicBezTo>
              </a:path>
            </a:pathLst>
          </a:cu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899592" y="4365104"/>
            <a:ext cx="1152128" cy="539402"/>
          </a:xfrm>
          <a:prstGeom prst="rect">
            <a:avLst/>
          </a:prstGeom>
          <a:solidFill>
            <a:schemeClr val="tx2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1" kern="0" dirty="0" smtClean="0">
                <a:solidFill>
                  <a:schemeClr val="bg1"/>
                </a:solidFill>
                <a:cs typeface="Arial" pitchFamily="34" charset="0"/>
              </a:rPr>
              <a:t>Workshop Tecnico</a:t>
            </a:r>
            <a:endParaRPr kumimoji="0" lang="it-IT" sz="105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ial" pitchFamily="34" charset="0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94966" y="908720"/>
            <a:ext cx="468312" cy="4501059"/>
            <a:chOff x="45" y="1888"/>
            <a:chExt cx="295" cy="2223"/>
          </a:xfrm>
        </p:grpSpPr>
        <p:cxnSp>
          <p:nvCxnSpPr>
            <p:cNvPr id="30" name="Connettore 2 29"/>
            <p:cNvCxnSpPr/>
            <p:nvPr/>
          </p:nvCxnSpPr>
          <p:spPr>
            <a:xfrm rot="5400000" flipH="1" flipV="1">
              <a:off x="-772" y="2999"/>
              <a:ext cx="2223" cy="1"/>
            </a:xfrm>
            <a:prstGeom prst="straightConnector1">
              <a:avLst/>
            </a:prstGeom>
            <a:noFill/>
            <a:ln w="38100" cap="flat" cmpd="sng" algn="ctr">
              <a:solidFill>
                <a:schemeClr val="tx2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31" name="Rettangolo 30"/>
            <p:cNvSpPr/>
            <p:nvPr/>
          </p:nvSpPr>
          <p:spPr>
            <a:xfrm>
              <a:off x="45" y="2001"/>
              <a:ext cx="250" cy="167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vert="vert27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sz="1600" b="1" kern="0" dirty="0" smtClean="0">
                  <a:solidFill>
                    <a:schemeClr val="bg1">
                      <a:lumMod val="50000"/>
                    </a:schemeClr>
                  </a:solidFill>
                  <a:cs typeface="Arial" pitchFamily="34" charset="0"/>
                </a:rPr>
                <a:t>Valore del progetto </a:t>
              </a:r>
              <a:endPara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467991" y="5049428"/>
            <a:ext cx="8099425" cy="846138"/>
            <a:chOff x="91" y="3884"/>
            <a:chExt cx="5102" cy="533"/>
          </a:xfrm>
        </p:grpSpPr>
        <p:cxnSp>
          <p:nvCxnSpPr>
            <p:cNvPr id="34" name="Connettore 2 33"/>
            <p:cNvCxnSpPr/>
            <p:nvPr/>
          </p:nvCxnSpPr>
          <p:spPr>
            <a:xfrm>
              <a:off x="91" y="3884"/>
              <a:ext cx="5102" cy="1"/>
            </a:xfrm>
            <a:prstGeom prst="straightConnector1">
              <a:avLst/>
            </a:prstGeom>
            <a:noFill/>
            <a:ln w="38100" cap="flat" cmpd="sng" algn="ctr">
              <a:solidFill>
                <a:schemeClr val="tx2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35" name="Rettangolo 34"/>
            <p:cNvSpPr/>
            <p:nvPr/>
          </p:nvSpPr>
          <p:spPr>
            <a:xfrm rot="5400000">
              <a:off x="2540" y="3680"/>
              <a:ext cx="249" cy="122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vert="vert27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+mn-lt"/>
                  <a:cs typeface="Arial" pitchFamily="34" charset="0"/>
                </a:rPr>
                <a:t>Tempo</a:t>
              </a:r>
              <a:endPara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cs typeface="Arial" pitchFamily="34" charset="0"/>
              </a:endParaRPr>
            </a:p>
          </p:txBody>
        </p:sp>
      </p:grp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0B9A0-5F9B-4CF8-A014-CC76FC79A4BD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971600" y="5229200"/>
            <a:ext cx="9428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kern="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Marzo 2012</a:t>
            </a:r>
            <a:endParaRPr lang="it-IT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2411760" y="3212976"/>
            <a:ext cx="1368152" cy="755426"/>
          </a:xfrm>
          <a:prstGeom prst="rect">
            <a:avLst/>
          </a:prstGeom>
          <a:solidFill>
            <a:schemeClr val="tx2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 algn="ctr">
              <a:defRPr/>
            </a:pPr>
            <a:r>
              <a:rPr lang="it-IT" sz="1600" b="1" kern="0" dirty="0">
                <a:solidFill>
                  <a:schemeClr val="bg1"/>
                </a:solidFill>
                <a:cs typeface="Arial" pitchFamily="34" charset="0"/>
              </a:rPr>
              <a:t>Definizione Calendario esecutivo</a:t>
            </a:r>
            <a:endParaRPr kumimoji="0" lang="it-IT" sz="105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3491880" y="3861048"/>
            <a:ext cx="1368152" cy="755426"/>
          </a:xfrm>
          <a:prstGeom prst="rect">
            <a:avLst/>
          </a:prstGeom>
          <a:solidFill>
            <a:schemeClr val="tx2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1" kern="0" dirty="0" smtClean="0">
                <a:solidFill>
                  <a:schemeClr val="bg1"/>
                </a:solidFill>
                <a:cs typeface="Arial" pitchFamily="34" charset="0"/>
              </a:rPr>
              <a:t>Lancio pubblico dell’iniziativa</a:t>
            </a:r>
            <a:endParaRPr kumimoji="0" lang="it-IT" sz="105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2123728" y="4077072"/>
            <a:ext cx="1224136" cy="720080"/>
          </a:xfrm>
          <a:prstGeom prst="rect">
            <a:avLst/>
          </a:prstGeom>
          <a:solidFill>
            <a:schemeClr val="tx2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itchFamily="34" charset="0"/>
              </a:rPr>
              <a:t>Definizione requisiti progetto</a:t>
            </a:r>
            <a:endParaRPr kumimoji="0" lang="it-IT" sz="105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5364088" y="2420888"/>
            <a:ext cx="2808312" cy="647899"/>
          </a:xfrm>
          <a:prstGeom prst="rect">
            <a:avLst/>
          </a:prstGeom>
          <a:solidFill>
            <a:schemeClr val="tx2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1" kern="0" dirty="0" err="1" smtClean="0">
                <a:solidFill>
                  <a:schemeClr val="bg1"/>
                </a:solidFill>
                <a:cs typeface="Arial" pitchFamily="34" charset="0"/>
              </a:rPr>
              <a:t>Pilot</a:t>
            </a:r>
            <a:r>
              <a:rPr lang="it-IT" sz="1600" b="1" kern="0" dirty="0" smtClean="0">
                <a:solidFill>
                  <a:schemeClr val="bg1"/>
                </a:solidFill>
                <a:cs typeface="Arial" pitchFamily="34" charset="0"/>
              </a:rPr>
              <a:t> test: Fiumicino e </a:t>
            </a:r>
            <a:r>
              <a:rPr lang="it-IT" sz="1600" b="1" kern="0" dirty="0" err="1" smtClean="0">
                <a:solidFill>
                  <a:schemeClr val="bg1"/>
                </a:solidFill>
                <a:cs typeface="Arial" pitchFamily="34" charset="0"/>
              </a:rPr>
              <a:t>UnionCamere</a:t>
            </a:r>
            <a:endParaRPr kumimoji="0" lang="it-IT" sz="105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6156176" y="1700808"/>
            <a:ext cx="2808312" cy="647899"/>
          </a:xfrm>
          <a:prstGeom prst="rect">
            <a:avLst/>
          </a:prstGeom>
          <a:solidFill>
            <a:schemeClr val="tx2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1" kern="0" dirty="0" smtClean="0">
                <a:solidFill>
                  <a:schemeClr val="bg1"/>
                </a:solidFill>
                <a:cs typeface="Arial" pitchFamily="34" charset="0"/>
              </a:rPr>
              <a:t>Rilascio dei primi servizi abilitativi e avvio operativo del sistema</a:t>
            </a:r>
            <a:endParaRPr kumimoji="0" lang="it-IT" sz="105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2912131" y="5222138"/>
            <a:ext cx="9188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kern="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Aprile 2012</a:t>
            </a:r>
            <a:endParaRPr lang="it-IT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5364088" y="5204226"/>
            <a:ext cx="6832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kern="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2Q2012</a:t>
            </a:r>
            <a:endParaRPr lang="it-IT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6588224" y="5222137"/>
            <a:ext cx="6832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kern="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3Q2012</a:t>
            </a:r>
            <a:endParaRPr lang="it-IT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7740352" y="5204226"/>
            <a:ext cx="6832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kern="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4Q2012</a:t>
            </a:r>
            <a:endParaRPr lang="it-IT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4427984" y="3140968"/>
            <a:ext cx="2808312" cy="647899"/>
          </a:xfrm>
          <a:prstGeom prst="rect">
            <a:avLst/>
          </a:prstGeom>
          <a:solidFill>
            <a:schemeClr val="tx2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itchFamily="34" charset="0"/>
              </a:rPr>
              <a:t>Sviluppo</a:t>
            </a:r>
            <a:r>
              <a:rPr kumimoji="0" lang="it-IT" sz="16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itchFamily="34" charset="0"/>
              </a:rPr>
              <a:t> Soluzione Tecnologica e  di Servizio</a:t>
            </a:r>
            <a:endParaRPr kumimoji="0" lang="it-IT" sz="105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33" name="Stella a 5 punte 32"/>
          <p:cNvSpPr/>
          <p:nvPr/>
        </p:nvSpPr>
        <p:spPr>
          <a:xfrm>
            <a:off x="4499992" y="3861048"/>
            <a:ext cx="360040" cy="288032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1403648" y="908720"/>
            <a:ext cx="2160240" cy="2016224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Circa 550 milioni di euro / anno di </a:t>
            </a:r>
            <a:r>
              <a:rPr lang="it-IT" sz="1400" dirty="0" err="1" smtClean="0"/>
              <a:t>red-tape</a:t>
            </a:r>
            <a:r>
              <a:rPr lang="it-IT" sz="1400" dirty="0" smtClean="0"/>
              <a:t> risparmiabili dalle imprese (pari allo 0,03% PIL)</a:t>
            </a:r>
            <a:endParaRPr lang="it-IT" sz="1400" dirty="0"/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5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17" grpId="0" animBg="1"/>
      <p:bldP spid="33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1331640" y="3284984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67529"/>
            <a:ext cx="2085975" cy="695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60648"/>
            <a:ext cx="762000" cy="904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ttangolo 5"/>
          <p:cNvSpPr/>
          <p:nvPr/>
        </p:nvSpPr>
        <p:spPr>
          <a:xfrm>
            <a:off x="6421379" y="1196752"/>
            <a:ext cx="14721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smtClean="0"/>
              <a:t>CITTA’ DI FIUMICINO</a:t>
            </a:r>
            <a:endParaRPr lang="it-IT" sz="1200" dirty="0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5177417"/>
            <a:ext cx="2793504" cy="84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3784873" y="4725144"/>
            <a:ext cx="1579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Con il contributo di</a:t>
            </a:r>
            <a:endParaRPr lang="it-IT" sz="1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547664" y="3671400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hlinkClick r:id="rId6"/>
              </a:rPr>
              <a:t>www.progettosemplifica.it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2708920"/>
            <a:ext cx="3447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Grazie per l’attenzione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Soggetti attuatori</a:t>
            </a:r>
            <a:endParaRPr lang="it-IT" dirty="0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916832"/>
            <a:ext cx="914400" cy="352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988840"/>
            <a:ext cx="2190750" cy="266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2708920"/>
            <a:ext cx="1660525" cy="309563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2708920"/>
            <a:ext cx="1847850" cy="647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39" name="Tabella 38"/>
          <p:cNvGraphicFramePr>
            <a:graphicFrameLocks noGrp="1"/>
          </p:cNvGraphicFramePr>
          <p:nvPr/>
        </p:nvGraphicFramePr>
        <p:xfrm>
          <a:off x="755576" y="4303318"/>
          <a:ext cx="2069465" cy="1383665"/>
        </p:xfrm>
        <a:graphic>
          <a:graphicData uri="http://schemas.openxmlformats.org/drawingml/2006/table">
            <a:tbl>
              <a:tblPr/>
              <a:tblGrid>
                <a:gridCol w="2069465"/>
              </a:tblGrid>
              <a:tr h="1383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latin typeface="Calibri"/>
                          <a:ea typeface="Times New Roman"/>
                          <a:cs typeface="Calibri"/>
                        </a:rPr>
                        <a:t>                </a:t>
                      </a:r>
                      <a:r>
                        <a:rPr lang="it-IT" sz="800" dirty="0">
                          <a:latin typeface="Verdana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it-IT" sz="1100" dirty="0"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it-IT" sz="800" dirty="0">
                          <a:latin typeface="Verdana"/>
                          <a:ea typeface="Calibri"/>
                          <a:cs typeface="Times New Roman"/>
                        </a:rPr>
                        <a:t>                                                          </a:t>
                      </a:r>
                      <a:endParaRPr lang="it-IT" sz="11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>
                        <a:lnSpc>
                          <a:spcPts val="96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latin typeface="Verdana"/>
                          <a:ea typeface="Calibri"/>
                          <a:cs typeface="Times New Roman"/>
                        </a:rPr>
                        <a:t>Istituto Nazionale Previdenza </a:t>
                      </a:r>
                      <a:r>
                        <a:rPr lang="it-IT" sz="800" dirty="0" smtClean="0">
                          <a:latin typeface="Verdana"/>
                          <a:ea typeface="Calibri"/>
                          <a:cs typeface="Times New Roman"/>
                        </a:rPr>
                        <a:t>Sociale</a:t>
                      </a:r>
                    </a:p>
                    <a:p>
                      <a:pPr>
                        <a:lnSpc>
                          <a:spcPts val="96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>
                        <a:lnSpc>
                          <a:spcPts val="96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Verdana"/>
                          <a:ea typeface="Calibri"/>
                          <a:cs typeface="Times New Roman"/>
                        </a:rPr>
                        <a:t>  </a:t>
                      </a:r>
                      <a:endParaRPr lang="it-IT" sz="11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>
                        <a:lnSpc>
                          <a:spcPts val="96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Verdana"/>
                          <a:ea typeface="Calibri"/>
                          <a:cs typeface="Times New Roman"/>
                        </a:rPr>
                        <a:t>  </a:t>
                      </a:r>
                      <a:endParaRPr lang="it-IT" sz="11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latin typeface="Verdana"/>
                          <a:ea typeface="Calibri"/>
                          <a:cs typeface="Times New Roman"/>
                        </a:rPr>
                        <a:t>Direzione regionale Lazio</a:t>
                      </a:r>
                      <a:endParaRPr lang="it-IT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3013" name="Immagine 11" descr="Descrizione: 042_8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0571" y="4159302"/>
            <a:ext cx="542925" cy="381000"/>
          </a:xfrm>
          <a:prstGeom prst="rect">
            <a:avLst/>
          </a:prstGeom>
          <a:noFill/>
        </p:spPr>
      </p:pic>
      <p:pic>
        <p:nvPicPr>
          <p:cNvPr id="43014" name="Immagine 8" descr="Descrizione: 042_8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5656" y="4820769"/>
            <a:ext cx="484188" cy="274637"/>
          </a:xfrm>
          <a:prstGeom prst="rect">
            <a:avLst/>
          </a:prstGeom>
          <a:noFill/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936" y="4159302"/>
            <a:ext cx="80010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3016" name="Picture 8" descr="logo_uc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2160" y="4147490"/>
            <a:ext cx="20955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CasellaDiTesto 43"/>
          <p:cNvSpPr txBox="1"/>
          <p:nvPr/>
        </p:nvSpPr>
        <p:spPr>
          <a:xfrm>
            <a:off x="3286538" y="3485015"/>
            <a:ext cx="2410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con la partecipazione di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22313" y="3212976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Semplifica: </a:t>
            </a:r>
            <a:br>
              <a:rPr lang="it-IT" dirty="0" smtClean="0"/>
            </a:br>
            <a:r>
              <a:rPr lang="it-IT" dirty="0" smtClean="0"/>
              <a:t>BASE </a:t>
            </a:r>
            <a:r>
              <a:rPr lang="it-IT" dirty="0" err="1" smtClean="0"/>
              <a:t>DI</a:t>
            </a:r>
            <a:r>
              <a:rPr lang="it-IT" dirty="0" smtClean="0"/>
              <a:t> PARTENZA ED ATTIVITA’ PREPARATORIE</a:t>
            </a:r>
            <a:endParaRPr lang="it-IT" dirty="0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67529"/>
            <a:ext cx="2085975" cy="695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404664"/>
            <a:ext cx="762000" cy="904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7" name="Rettangolo 16"/>
          <p:cNvSpPr/>
          <p:nvPr/>
        </p:nvSpPr>
        <p:spPr>
          <a:xfrm>
            <a:off x="6660232" y="1268760"/>
            <a:ext cx="14721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smtClean="0"/>
              <a:t>CITTA’ DI FIUMICINO</a:t>
            </a:r>
            <a:endParaRPr lang="it-I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0128" y="182884"/>
            <a:ext cx="8964488" cy="79784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00000"/>
              </a:lnSpc>
            </a:pPr>
            <a:r>
              <a:rPr lang="it-IT" sz="2800" dirty="0" smtClean="0">
                <a:solidFill>
                  <a:srgbClr val="464653"/>
                </a:solidFill>
              </a:rPr>
              <a:t>1.1 Il costo della burocrazia in Italia</a:t>
            </a:r>
            <a:endParaRPr lang="it-IT" sz="2000" dirty="0">
              <a:latin typeface="+mn-lt"/>
            </a:endParaRPr>
          </a:p>
        </p:txBody>
      </p:sp>
      <p:grpSp>
        <p:nvGrpSpPr>
          <p:cNvPr id="3" name="Gruppo 46"/>
          <p:cNvGrpSpPr/>
          <p:nvPr/>
        </p:nvGrpSpPr>
        <p:grpSpPr>
          <a:xfrm>
            <a:off x="179512" y="1354364"/>
            <a:ext cx="6552728" cy="4306884"/>
            <a:chOff x="179512" y="1282840"/>
            <a:chExt cx="8784976" cy="5026480"/>
          </a:xfrm>
        </p:grpSpPr>
        <p:sp>
          <p:nvSpPr>
            <p:cNvPr id="46" name="Rettangolo 45"/>
            <p:cNvSpPr/>
            <p:nvPr/>
          </p:nvSpPr>
          <p:spPr>
            <a:xfrm>
              <a:off x="179512" y="5192325"/>
              <a:ext cx="8784976" cy="111699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dirty="0" smtClean="0">
                  <a:solidFill>
                    <a:schemeClr val="tx1"/>
                  </a:solidFill>
                </a:rPr>
                <a:t>Plausibile obiettivo </a:t>
              </a:r>
              <a:r>
                <a:rPr lang="it-IT" sz="1400" dirty="0">
                  <a:solidFill>
                    <a:schemeClr val="tx1"/>
                  </a:solidFill>
                </a:rPr>
                <a:t>di riduzione del </a:t>
              </a:r>
              <a:endParaRPr lang="it-IT" sz="1400" dirty="0" smtClean="0">
                <a:solidFill>
                  <a:schemeClr val="tx1"/>
                </a:solidFill>
              </a:endParaRPr>
            </a:p>
            <a:p>
              <a:pPr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dirty="0" err="1" smtClean="0">
                  <a:solidFill>
                    <a:schemeClr val="tx1"/>
                  </a:solidFill>
                </a:rPr>
                <a:t>red</a:t>
              </a:r>
              <a:r>
                <a:rPr lang="it-IT" sz="1400" dirty="0" smtClean="0">
                  <a:solidFill>
                    <a:schemeClr val="tx1"/>
                  </a:solidFill>
                </a:rPr>
                <a:t> </a:t>
              </a:r>
              <a:r>
                <a:rPr lang="it-IT" sz="1400" dirty="0">
                  <a:solidFill>
                    <a:schemeClr val="tx1"/>
                  </a:solidFill>
                </a:rPr>
                <a:t>tape da parte </a:t>
              </a:r>
              <a:r>
                <a:rPr lang="it-IT" sz="1400" dirty="0" smtClean="0">
                  <a:solidFill>
                    <a:schemeClr val="tx1"/>
                  </a:solidFill>
                </a:rPr>
                <a:t>degli </a:t>
              </a:r>
              <a:r>
                <a:rPr lang="it-IT" sz="1400" dirty="0" err="1" smtClean="0">
                  <a:solidFill>
                    <a:schemeClr val="tx1"/>
                  </a:solidFill>
                </a:rPr>
                <a:t>eGSP</a:t>
              </a:r>
              <a:r>
                <a:rPr lang="it-IT" sz="1400" dirty="0" smtClean="0">
                  <a:solidFill>
                    <a:schemeClr val="tx1"/>
                  </a:solidFill>
                </a:rPr>
                <a:t> </a:t>
              </a:r>
            </a:p>
            <a:p>
              <a:pPr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dirty="0" smtClean="0">
                  <a:solidFill>
                    <a:schemeClr val="tx1"/>
                  </a:solidFill>
                </a:rPr>
                <a:t>(</a:t>
              </a:r>
              <a:r>
                <a:rPr lang="it-IT" sz="1400" dirty="0">
                  <a:solidFill>
                    <a:schemeClr val="tx1"/>
                  </a:solidFill>
                </a:rPr>
                <a:t>tra il 25-50%)</a:t>
              </a:r>
            </a:p>
          </p:txBody>
        </p:sp>
        <p:sp>
          <p:nvSpPr>
            <p:cNvPr id="44" name="Rettangolo 43"/>
            <p:cNvSpPr/>
            <p:nvPr/>
          </p:nvSpPr>
          <p:spPr>
            <a:xfrm>
              <a:off x="179512" y="3889163"/>
              <a:ext cx="8784976" cy="111699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it-IT" sz="1400" dirty="0">
                  <a:solidFill>
                    <a:schemeClr val="tx1"/>
                  </a:solidFill>
                </a:rPr>
                <a:t>Di cui circa metà in </a:t>
              </a:r>
              <a:r>
                <a:rPr lang="it-IT" sz="1400" i="1" dirty="0" err="1">
                  <a:solidFill>
                    <a:schemeClr val="tx1"/>
                  </a:solidFill>
                </a:rPr>
                <a:t>red</a:t>
              </a:r>
              <a:r>
                <a:rPr lang="it-IT" sz="1400" i="1" dirty="0">
                  <a:solidFill>
                    <a:schemeClr val="tx1"/>
                  </a:solidFill>
                </a:rPr>
                <a:t> tape</a:t>
              </a:r>
              <a:r>
                <a:rPr lang="it-IT" sz="1400" dirty="0">
                  <a:solidFill>
                    <a:schemeClr val="tx1"/>
                  </a:solidFill>
                </a:rPr>
                <a:t> … </a:t>
              </a:r>
              <a:endParaRPr lang="it-IT" sz="1400" dirty="0" smtClean="0">
                <a:solidFill>
                  <a:schemeClr val="tx1"/>
                </a:solidFill>
              </a:endParaRPr>
            </a:p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it-IT" sz="1400" dirty="0">
                  <a:solidFill>
                    <a:schemeClr val="tx1"/>
                  </a:solidFill>
                </a:rPr>
                <a:t>c</a:t>
              </a:r>
              <a:r>
                <a:rPr lang="it-IT" sz="1400" dirty="0" smtClean="0">
                  <a:solidFill>
                    <a:schemeClr val="tx1"/>
                  </a:solidFill>
                </a:rPr>
                <a:t>he </a:t>
              </a:r>
              <a:r>
                <a:rPr lang="it-IT" sz="1400" dirty="0">
                  <a:solidFill>
                    <a:schemeClr val="tx1"/>
                  </a:solidFill>
                </a:rPr>
                <a:t>rappresenta l’area di intervento  </a:t>
              </a:r>
              <a:endParaRPr lang="it-IT" sz="1400" dirty="0" smtClean="0">
                <a:solidFill>
                  <a:schemeClr val="tx1"/>
                </a:solidFill>
              </a:endParaRPr>
            </a:p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it-IT" sz="1400" dirty="0" smtClean="0">
                  <a:solidFill>
                    <a:schemeClr val="tx1"/>
                  </a:solidFill>
                </a:rPr>
                <a:t>potenziale </a:t>
              </a:r>
              <a:r>
                <a:rPr lang="it-IT" sz="1400" dirty="0">
                  <a:solidFill>
                    <a:schemeClr val="tx1"/>
                  </a:solidFill>
                </a:rPr>
                <a:t>per  </a:t>
              </a:r>
              <a:r>
                <a:rPr lang="it-IT" sz="1400" dirty="0" smtClean="0">
                  <a:solidFill>
                    <a:schemeClr val="tx1"/>
                  </a:solidFill>
                </a:rPr>
                <a:t>provider di Servizi Integrati</a:t>
              </a:r>
              <a:endParaRPr lang="it-IT" sz="1400" dirty="0">
                <a:solidFill>
                  <a:schemeClr val="tx1"/>
                </a:solidFill>
              </a:endParaRPr>
            </a:p>
          </p:txBody>
        </p:sp>
        <p:sp>
          <p:nvSpPr>
            <p:cNvPr id="42" name="Rettangolo 41"/>
            <p:cNvSpPr/>
            <p:nvPr/>
          </p:nvSpPr>
          <p:spPr>
            <a:xfrm>
              <a:off x="179512" y="2586002"/>
              <a:ext cx="8784976" cy="111699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dirty="0">
                  <a:solidFill>
                    <a:schemeClr val="tx1"/>
                  </a:solidFill>
                </a:rPr>
                <a:t>Articolazione della spesa</a:t>
              </a:r>
            </a:p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it-IT" sz="1100" i="1" dirty="0">
                  <a:solidFill>
                    <a:schemeClr val="tx1"/>
                  </a:solidFill>
                </a:rPr>
                <a:t>Fonte: CGIA di Mestre</a:t>
              </a:r>
            </a:p>
          </p:txBody>
        </p:sp>
        <p:sp>
          <p:nvSpPr>
            <p:cNvPr id="40" name="Rettangolo 39"/>
            <p:cNvSpPr/>
            <p:nvPr/>
          </p:nvSpPr>
          <p:spPr>
            <a:xfrm>
              <a:off x="179512" y="1282840"/>
              <a:ext cx="8784976" cy="111699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dirty="0">
                  <a:solidFill>
                    <a:schemeClr val="tx1"/>
                  </a:solidFill>
                </a:rPr>
                <a:t>Spesa  annuale per oneri burocratici in Italia </a:t>
              </a:r>
            </a:p>
            <a:p>
              <a:pPr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100" i="1" dirty="0">
                  <a:solidFill>
                    <a:schemeClr val="tx1"/>
                  </a:solidFill>
                </a:rPr>
                <a:t>Fonte: CGIA di Mestre</a:t>
              </a:r>
            </a:p>
          </p:txBody>
        </p:sp>
      </p:grpSp>
      <p:sp>
        <p:nvSpPr>
          <p:cNvPr id="49" name="Rettangolo 48"/>
          <p:cNvSpPr/>
          <p:nvPr/>
        </p:nvSpPr>
        <p:spPr>
          <a:xfrm>
            <a:off x="6804248" y="2492896"/>
            <a:ext cx="2232000" cy="83099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200" i="1" dirty="0">
                <a:solidFill>
                  <a:schemeClr val="bg1"/>
                </a:solidFill>
              </a:rPr>
              <a:t>Direttiva UE  recepita dal Piano Italiano per la Semplificazione prevede – 25% di oneri entro il 2012</a:t>
            </a:r>
          </a:p>
        </p:txBody>
      </p:sp>
      <p:sp>
        <p:nvSpPr>
          <p:cNvPr id="50" name="Rettangolo 49"/>
          <p:cNvSpPr/>
          <p:nvPr/>
        </p:nvSpPr>
        <p:spPr>
          <a:xfrm>
            <a:off x="6804248" y="3645024"/>
            <a:ext cx="2232000" cy="83099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200" i="1" dirty="0">
                <a:solidFill>
                  <a:schemeClr val="bg1"/>
                </a:solidFill>
              </a:rPr>
              <a:t>Tramite outsourcing dei procedimenti della PA più dispendiosi per cittadini ed imprese…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6813524" y="4653136"/>
            <a:ext cx="2232000" cy="10156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it-IT" sz="1200" i="1" dirty="0">
                <a:solidFill>
                  <a:schemeClr val="bg1"/>
                </a:solidFill>
              </a:rPr>
              <a:t>… a fronte di un meccanismo di contribuzione connesso al valore </a:t>
            </a:r>
            <a:r>
              <a:rPr lang="it-IT" sz="1200" i="1" dirty="0" smtClean="0">
                <a:solidFill>
                  <a:schemeClr val="bg1"/>
                </a:solidFill>
              </a:rPr>
              <a:t>creato, già condiviso con il sistema delle imprese (Assise di Fiuggi 2011)</a:t>
            </a:r>
            <a:endParaRPr lang="it-IT" sz="1200" i="1" dirty="0">
              <a:solidFill>
                <a:schemeClr val="bg1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3818929" y="3265477"/>
            <a:ext cx="1" cy="4515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634049" y="3265477"/>
            <a:ext cx="0" cy="4710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634049" y="4363569"/>
            <a:ext cx="0" cy="5071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3818930" y="4363569"/>
            <a:ext cx="0" cy="5071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Elbow Connector 73"/>
          <p:cNvCxnSpPr/>
          <p:nvPr/>
        </p:nvCxnSpPr>
        <p:spPr>
          <a:xfrm rot="5400000">
            <a:off x="4032119" y="1900160"/>
            <a:ext cx="525099" cy="95147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Elbow Connector 74"/>
          <p:cNvCxnSpPr/>
          <p:nvPr/>
        </p:nvCxnSpPr>
        <p:spPr>
          <a:xfrm rot="16200000" flipH="1">
            <a:off x="4949431" y="1953830"/>
            <a:ext cx="505592" cy="863644"/>
          </a:xfrm>
          <a:prstGeom prst="bentConnector3">
            <a:avLst>
              <a:gd name="adj1" fmla="val 4765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Rettangolo 46"/>
          <p:cNvSpPr/>
          <p:nvPr/>
        </p:nvSpPr>
        <p:spPr>
          <a:xfrm>
            <a:off x="6804248" y="1384664"/>
            <a:ext cx="2232000" cy="83099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200" i="1" dirty="0">
                <a:solidFill>
                  <a:schemeClr val="bg1"/>
                </a:solidFill>
              </a:rPr>
              <a:t>Rappresentano  il “costo-opportunità” di ottenere i servizi di miglior livello e/o con un minore peso finanziario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3213532" y="4870696"/>
            <a:ext cx="1210795" cy="627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algn="ctr" defTabSz="622300">
              <a:spcBef>
                <a:spcPct val="0"/>
              </a:spcBef>
            </a:pPr>
            <a:r>
              <a:rPr lang="it-IT" sz="1400" i="1" dirty="0">
                <a:solidFill>
                  <a:srgbClr val="FFFFFF"/>
                </a:solidFill>
              </a:rPr>
              <a:t>Meno</a:t>
            </a:r>
            <a:r>
              <a:rPr lang="it-IT" sz="1400" dirty="0">
                <a:solidFill>
                  <a:srgbClr val="FFFFFF"/>
                </a:solidFill>
              </a:rPr>
              <a:t> </a:t>
            </a:r>
          </a:p>
          <a:p>
            <a:pPr algn="ctr" defTabSz="622300">
              <a:spcBef>
                <a:spcPct val="0"/>
              </a:spcBef>
            </a:pPr>
            <a:r>
              <a:rPr lang="it-IT" sz="1400" dirty="0">
                <a:solidFill>
                  <a:srgbClr val="FFFFFF"/>
                </a:solidFill>
              </a:rPr>
              <a:t>2-4 </a:t>
            </a:r>
            <a:r>
              <a:rPr lang="it-IT" sz="1400" dirty="0" err="1">
                <a:solidFill>
                  <a:srgbClr val="FFFFFF"/>
                </a:solidFill>
              </a:rPr>
              <a:t>mld</a:t>
            </a:r>
            <a:endParaRPr lang="it-IT" sz="1400" dirty="0">
              <a:solidFill>
                <a:srgbClr val="FFFFFF"/>
              </a:solidFill>
            </a:endParaRPr>
          </a:p>
        </p:txBody>
      </p:sp>
      <p:sp>
        <p:nvSpPr>
          <p:cNvPr id="51" name="Rettangolo 50"/>
          <p:cNvSpPr/>
          <p:nvPr/>
        </p:nvSpPr>
        <p:spPr>
          <a:xfrm>
            <a:off x="3213532" y="3736540"/>
            <a:ext cx="1210795" cy="627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dirty="0">
                <a:solidFill>
                  <a:srgbClr val="FFFFFF"/>
                </a:solidFill>
              </a:rPr>
              <a:t>8 </a:t>
            </a:r>
            <a:r>
              <a:rPr lang="it-IT" sz="1400" dirty="0" err="1">
                <a:solidFill>
                  <a:srgbClr val="FFFFFF"/>
                </a:solidFill>
              </a:rPr>
              <a:t>mld</a:t>
            </a:r>
            <a:endParaRPr lang="it-IT" sz="1400" dirty="0">
              <a:solidFill>
                <a:srgbClr val="FFFFFF"/>
              </a:solidFill>
            </a:endParaRPr>
          </a:p>
        </p:txBody>
      </p:sp>
      <p:sp>
        <p:nvSpPr>
          <p:cNvPr id="52" name="Rettangolo 51"/>
          <p:cNvSpPr/>
          <p:nvPr/>
        </p:nvSpPr>
        <p:spPr>
          <a:xfrm>
            <a:off x="3213532" y="2638448"/>
            <a:ext cx="1210795" cy="627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dirty="0">
                <a:solidFill>
                  <a:srgbClr val="FFFFFF"/>
                </a:solidFill>
              </a:rPr>
              <a:t>Imprese</a:t>
            </a:r>
            <a:br>
              <a:rPr lang="it-IT" sz="1400" dirty="0">
                <a:solidFill>
                  <a:srgbClr val="FFFFFF"/>
                </a:solidFill>
              </a:rPr>
            </a:br>
            <a:r>
              <a:rPr lang="it-IT" sz="1400" dirty="0">
                <a:solidFill>
                  <a:srgbClr val="FFFFFF"/>
                </a:solidFill>
              </a:rPr>
              <a:t>16 </a:t>
            </a:r>
            <a:r>
              <a:rPr lang="it-IT" sz="1400" dirty="0" err="1">
                <a:solidFill>
                  <a:srgbClr val="FFFFFF"/>
                </a:solidFill>
              </a:rPr>
              <a:t>mld</a:t>
            </a:r>
            <a:endParaRPr lang="it-IT" sz="1400" dirty="0">
              <a:solidFill>
                <a:srgbClr val="FFFFFF"/>
              </a:solidFill>
            </a:endParaRPr>
          </a:p>
        </p:txBody>
      </p:sp>
      <p:sp>
        <p:nvSpPr>
          <p:cNvPr id="54" name="Rettangolo 53"/>
          <p:cNvSpPr/>
          <p:nvPr/>
        </p:nvSpPr>
        <p:spPr>
          <a:xfrm>
            <a:off x="4165008" y="1486320"/>
            <a:ext cx="1210795" cy="627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dirty="0">
                <a:solidFill>
                  <a:srgbClr val="FFFFFF"/>
                </a:solidFill>
              </a:rPr>
              <a:t>70 </a:t>
            </a:r>
            <a:r>
              <a:rPr lang="it-IT" sz="1400" dirty="0" err="1">
                <a:solidFill>
                  <a:srgbClr val="FFFFFF"/>
                </a:solidFill>
              </a:rPr>
              <a:t>mld</a:t>
            </a:r>
            <a:endParaRPr lang="it-IT" sz="1400" dirty="0">
              <a:solidFill>
                <a:srgbClr val="FFFFFF"/>
              </a:solidFill>
            </a:endParaRPr>
          </a:p>
        </p:txBody>
      </p:sp>
      <p:sp>
        <p:nvSpPr>
          <p:cNvPr id="55" name="Rettangolo 54"/>
          <p:cNvSpPr/>
          <p:nvPr/>
        </p:nvSpPr>
        <p:spPr>
          <a:xfrm>
            <a:off x="5028651" y="2638448"/>
            <a:ext cx="1210795" cy="627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dirty="0">
                <a:solidFill>
                  <a:srgbClr val="FFFFFF"/>
                </a:solidFill>
              </a:rPr>
              <a:t>Cittadini</a:t>
            </a:r>
            <a:br>
              <a:rPr lang="it-IT" sz="1400" dirty="0">
                <a:solidFill>
                  <a:srgbClr val="FFFFFF"/>
                </a:solidFill>
              </a:rPr>
            </a:br>
            <a:r>
              <a:rPr lang="it-IT" sz="1400" dirty="0">
                <a:solidFill>
                  <a:srgbClr val="FFFFFF"/>
                </a:solidFill>
              </a:rPr>
              <a:t>54 </a:t>
            </a:r>
            <a:r>
              <a:rPr lang="it-IT" sz="1400" dirty="0" err="1">
                <a:solidFill>
                  <a:srgbClr val="FFFFFF"/>
                </a:solidFill>
              </a:rPr>
              <a:t>mld</a:t>
            </a:r>
            <a:endParaRPr lang="it-IT" sz="1400" dirty="0">
              <a:solidFill>
                <a:srgbClr val="FFFFFF"/>
              </a:solidFill>
            </a:endParaRPr>
          </a:p>
        </p:txBody>
      </p:sp>
      <p:sp>
        <p:nvSpPr>
          <p:cNvPr id="56" name="Rettangolo 55"/>
          <p:cNvSpPr/>
          <p:nvPr/>
        </p:nvSpPr>
        <p:spPr>
          <a:xfrm>
            <a:off x="5028651" y="3736540"/>
            <a:ext cx="1210795" cy="627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dirty="0">
                <a:solidFill>
                  <a:srgbClr val="FFFFFF"/>
                </a:solidFill>
              </a:rPr>
              <a:t>27 </a:t>
            </a:r>
            <a:r>
              <a:rPr lang="it-IT" sz="1400" dirty="0" err="1">
                <a:solidFill>
                  <a:srgbClr val="FFFFFF"/>
                </a:solidFill>
              </a:rPr>
              <a:t>mld</a:t>
            </a:r>
            <a:endParaRPr lang="it-IT" sz="1400" dirty="0">
              <a:solidFill>
                <a:srgbClr val="FFFFFF"/>
              </a:solidFill>
            </a:endParaRPr>
          </a:p>
        </p:txBody>
      </p:sp>
      <p:sp>
        <p:nvSpPr>
          <p:cNvPr id="57" name="Rettangolo 56"/>
          <p:cNvSpPr/>
          <p:nvPr/>
        </p:nvSpPr>
        <p:spPr>
          <a:xfrm>
            <a:off x="5028651" y="4870696"/>
            <a:ext cx="1210795" cy="627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algn="ctr" defTabSz="622300">
              <a:spcBef>
                <a:spcPct val="0"/>
              </a:spcBef>
            </a:pPr>
            <a:r>
              <a:rPr lang="it-IT" sz="1400" i="1" dirty="0">
                <a:solidFill>
                  <a:srgbClr val="FFFFFF"/>
                </a:solidFill>
              </a:rPr>
              <a:t>Meno</a:t>
            </a:r>
            <a:r>
              <a:rPr lang="it-IT" sz="1400" dirty="0">
                <a:solidFill>
                  <a:srgbClr val="FFFFFF"/>
                </a:solidFill>
              </a:rPr>
              <a:t> </a:t>
            </a:r>
          </a:p>
          <a:p>
            <a:pPr algn="ctr" defTabSz="622300">
              <a:spcBef>
                <a:spcPct val="0"/>
              </a:spcBef>
            </a:pPr>
            <a:r>
              <a:rPr lang="it-IT" sz="1400" dirty="0">
                <a:solidFill>
                  <a:srgbClr val="FFFFFF"/>
                </a:solidFill>
              </a:rPr>
              <a:t>7- 13,5 </a:t>
            </a:r>
            <a:r>
              <a:rPr lang="it-IT" sz="1400" dirty="0" err="1">
                <a:solidFill>
                  <a:srgbClr val="FFFFFF"/>
                </a:solidFill>
              </a:rPr>
              <a:t>mld</a:t>
            </a:r>
            <a:endParaRPr lang="it-IT" sz="1400" dirty="0">
              <a:solidFill>
                <a:srgbClr val="FFFFFF"/>
              </a:solidFill>
            </a:endParaRPr>
          </a:p>
        </p:txBody>
      </p:sp>
      <p:sp>
        <p:nvSpPr>
          <p:cNvPr id="26" name="Segnaposto numero diapositiva 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29032D-EB11-4D16-9884-82063E91DE55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4681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0120" y="188640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it-IT" sz="2800" dirty="0" smtClean="0"/>
              <a:t>1.2 Dettaglio di alcuni oneri per le imprese</a:t>
            </a:r>
            <a:endParaRPr lang="it-IT" sz="2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1524503"/>
              </p:ext>
            </p:extLst>
          </p:nvPr>
        </p:nvGraphicFramePr>
        <p:xfrm>
          <a:off x="395536" y="1196752"/>
          <a:ext cx="8229600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11560" y="623731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Fonte: The world </a:t>
            </a:r>
            <a:r>
              <a:rPr lang="it-IT" dirty="0" err="1" smtClean="0"/>
              <a:t>Bank</a:t>
            </a:r>
            <a:r>
              <a:rPr lang="it-IT" dirty="0" smtClean="0"/>
              <a:t> -  </a:t>
            </a:r>
            <a:r>
              <a:rPr lang="it-IT" dirty="0" smtClean="0">
                <a:hlinkClick r:id="rId8"/>
              </a:rPr>
              <a:t>http://www.doingbusiness.org/rankings</a:t>
            </a:r>
            <a:endParaRPr lang="it-IT" dirty="0"/>
          </a:p>
        </p:txBody>
      </p:sp>
      <p:grpSp>
        <p:nvGrpSpPr>
          <p:cNvPr id="3" name="Gruppo 5"/>
          <p:cNvGrpSpPr/>
          <p:nvPr/>
        </p:nvGrpSpPr>
        <p:grpSpPr>
          <a:xfrm>
            <a:off x="467544" y="4797152"/>
            <a:ext cx="3816424" cy="1440160"/>
            <a:chOff x="0" y="26121"/>
            <a:chExt cx="8229600" cy="2187899"/>
          </a:xfrm>
        </p:grpSpPr>
        <p:sp>
          <p:nvSpPr>
            <p:cNvPr id="7" name="Rettangolo 6"/>
            <p:cNvSpPr/>
            <p:nvPr/>
          </p:nvSpPr>
          <p:spPr>
            <a:xfrm>
              <a:off x="0" y="26121"/>
              <a:ext cx="8229600" cy="218789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0" y="26121"/>
              <a:ext cx="8229600" cy="21878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kern="1200" dirty="0" smtClean="0"/>
                <a:t>Peggiorano i tempi per l’apertura di un’impresa rispetto alla classifica internazionale</a:t>
              </a:r>
              <a:endParaRPr lang="it-IT" sz="2000" kern="1200" dirty="0"/>
            </a:p>
          </p:txBody>
        </p:sp>
      </p:grpSp>
      <p:grpSp>
        <p:nvGrpSpPr>
          <p:cNvPr id="6" name="Gruppo 8"/>
          <p:cNvGrpSpPr/>
          <p:nvPr/>
        </p:nvGrpSpPr>
        <p:grpSpPr>
          <a:xfrm>
            <a:off x="4788024" y="4797153"/>
            <a:ext cx="3960440" cy="1512167"/>
            <a:chOff x="0" y="300306"/>
            <a:chExt cx="8229600" cy="3925350"/>
          </a:xfrm>
        </p:grpSpPr>
        <p:sp>
          <p:nvSpPr>
            <p:cNvPr id="10" name="Rettangolo 9"/>
            <p:cNvSpPr/>
            <p:nvPr/>
          </p:nvSpPr>
          <p:spPr>
            <a:xfrm>
              <a:off x="0" y="300306"/>
              <a:ext cx="8229600" cy="392535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0" y="300309"/>
              <a:ext cx="8229600" cy="36933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2410" tIns="232410" rIns="232410" bIns="232410" numCol="1" spcCol="1270" anchor="ctr" anchorCtr="0">
              <a:noAutofit/>
            </a:bodyPr>
            <a:lstStyle/>
            <a:p>
              <a:pPr lvl="0" algn="ctr" defTabSz="2711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kern="1200" dirty="0" smtClean="0"/>
                <a:t>… il costo, in proporzione al reddito, è di circa 5 volte superiore in Italia rispetto alla media OCSE</a:t>
              </a:r>
              <a:endParaRPr lang="it-IT" sz="2000" kern="1200" dirty="0"/>
            </a:p>
          </p:txBody>
        </p:sp>
      </p:grpSp>
      <p:sp>
        <p:nvSpPr>
          <p:cNvPr id="12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429032D-EB11-4D16-9884-82063E91DE55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325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olo 1"/>
          <p:cNvSpPr>
            <a:spLocks noGrp="1"/>
          </p:cNvSpPr>
          <p:nvPr>
            <p:ph type="title"/>
          </p:nvPr>
        </p:nvSpPr>
        <p:spPr>
          <a:xfrm>
            <a:off x="457200" y="179102"/>
            <a:ext cx="8229600" cy="850106"/>
          </a:xfrm>
        </p:spPr>
        <p:txBody>
          <a:bodyPr>
            <a:normAutofit/>
          </a:bodyPr>
          <a:lstStyle/>
          <a:p>
            <a:pPr algn="l" eaLnBrk="1" hangingPunct="1"/>
            <a:r>
              <a:rPr lang="it-IT" sz="2800" dirty="0" smtClean="0"/>
              <a:t>1.3 Complessità dello scenario normativo</a:t>
            </a:r>
          </a:p>
        </p:txBody>
      </p:sp>
      <p:sp>
        <p:nvSpPr>
          <p:cNvPr id="7" name="Rettangolo 6"/>
          <p:cNvSpPr/>
          <p:nvPr/>
        </p:nvSpPr>
        <p:spPr>
          <a:xfrm>
            <a:off x="323528" y="5694543"/>
            <a:ext cx="2773033" cy="7833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400" dirty="0" smtClean="0"/>
          </a:p>
          <a:p>
            <a:pPr algn="ctr"/>
            <a:r>
              <a:rPr lang="it-IT" sz="2400" dirty="0" smtClean="0"/>
              <a:t>CAD D. Lgs. 82/ 05</a:t>
            </a:r>
          </a:p>
          <a:p>
            <a:pPr algn="ctr"/>
            <a:endParaRPr lang="it-IT" sz="2400" dirty="0"/>
          </a:p>
        </p:txBody>
      </p:sp>
      <p:sp>
        <p:nvSpPr>
          <p:cNvPr id="8" name="Rettangolo 7"/>
          <p:cNvSpPr/>
          <p:nvPr/>
        </p:nvSpPr>
        <p:spPr>
          <a:xfrm>
            <a:off x="3200137" y="5703166"/>
            <a:ext cx="2773033" cy="7746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dirty="0" err="1" smtClean="0"/>
              <a:t>D.Lgs.vo</a:t>
            </a:r>
            <a:r>
              <a:rPr lang="it-IT" sz="2400" dirty="0" smtClean="0"/>
              <a:t> 150/09</a:t>
            </a:r>
            <a:endParaRPr lang="it-IT" sz="2400" dirty="0"/>
          </a:p>
        </p:txBody>
      </p:sp>
      <p:sp>
        <p:nvSpPr>
          <p:cNvPr id="9" name="Rettangolo 8"/>
          <p:cNvSpPr/>
          <p:nvPr/>
        </p:nvSpPr>
        <p:spPr>
          <a:xfrm>
            <a:off x="6047439" y="5712525"/>
            <a:ext cx="2773033" cy="7653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dirty="0" smtClean="0"/>
              <a:t>Gestione associata dei servizi(L. 148/11)</a:t>
            </a:r>
            <a:endParaRPr lang="it-IT" sz="2400" dirty="0"/>
          </a:p>
        </p:txBody>
      </p:sp>
      <p:sp>
        <p:nvSpPr>
          <p:cNvPr id="17" name="Rettangolo 16"/>
          <p:cNvSpPr/>
          <p:nvPr/>
        </p:nvSpPr>
        <p:spPr>
          <a:xfrm>
            <a:off x="323528" y="4797152"/>
            <a:ext cx="8496944" cy="7561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500" kern="1200" dirty="0" smtClean="0"/>
              <a:t>Il </a:t>
            </a:r>
            <a:r>
              <a:rPr lang="it-IT" sz="1500" kern="1200" dirty="0" err="1" smtClean="0"/>
              <a:t>DL</a:t>
            </a:r>
            <a:r>
              <a:rPr lang="it-IT" sz="1500" kern="1200" dirty="0" smtClean="0"/>
              <a:t> Semplificazione impatta sulla disciplina esistente, non solo perché incide sul miglioramento di alcune procedure SUAP, ma anche perché punta a favorire forme di sperimentazione locale che vadano verso la realizzazione di servizi a valore aggiunto attraverso partenariato </a:t>
            </a:r>
            <a:r>
              <a:rPr lang="it-IT" sz="1500" kern="1200" dirty="0" err="1" smtClean="0"/>
              <a:t>pubblico-privato</a:t>
            </a:r>
            <a:r>
              <a:rPr lang="it-IT" sz="1500" kern="1200" dirty="0" smtClean="0"/>
              <a:t>. (art. 12 c.1)</a:t>
            </a:r>
            <a:endParaRPr lang="it-IT" sz="1500" kern="1200" dirty="0"/>
          </a:p>
        </p:txBody>
      </p:sp>
      <p:sp>
        <p:nvSpPr>
          <p:cNvPr id="41" name="Rettangolo 40"/>
          <p:cNvSpPr/>
          <p:nvPr/>
        </p:nvSpPr>
        <p:spPr>
          <a:xfrm>
            <a:off x="323528" y="1443846"/>
            <a:ext cx="8496944" cy="5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/>
              <a:t>Art. 38 decreto legge n. 112 del 25 giugno 2008 – Implementazione del portale impresa in un giorno</a:t>
            </a:r>
            <a:endParaRPr lang="it-IT" sz="1600" kern="1200" dirty="0"/>
          </a:p>
        </p:txBody>
      </p:sp>
      <p:sp>
        <p:nvSpPr>
          <p:cNvPr id="42" name="Rettangolo 41"/>
          <p:cNvSpPr/>
          <p:nvPr/>
        </p:nvSpPr>
        <p:spPr>
          <a:xfrm>
            <a:off x="323528" y="4149080"/>
            <a:ext cx="8496944" cy="5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/>
              <a:t>Decreto interministeriale del 10 novembre 2011 – misure per l’attuazione del SUAP</a:t>
            </a:r>
            <a:endParaRPr lang="it-IT" sz="1600" kern="1200" dirty="0"/>
          </a:p>
        </p:txBody>
      </p:sp>
      <p:sp>
        <p:nvSpPr>
          <p:cNvPr id="43" name="Rettangolo 42"/>
          <p:cNvSpPr/>
          <p:nvPr/>
        </p:nvSpPr>
        <p:spPr>
          <a:xfrm>
            <a:off x="323528" y="3429000"/>
            <a:ext cx="8496944" cy="5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/>
              <a:t>Circolare interministeriale del 28 settembre 2011 – Sportello unico attività produttive</a:t>
            </a:r>
            <a:endParaRPr lang="it-IT" sz="1600" kern="1200" dirty="0"/>
          </a:p>
        </p:txBody>
      </p:sp>
      <p:sp>
        <p:nvSpPr>
          <p:cNvPr id="44" name="Rettangolo 43"/>
          <p:cNvSpPr/>
          <p:nvPr/>
        </p:nvSpPr>
        <p:spPr>
          <a:xfrm>
            <a:off x="323528" y="2780928"/>
            <a:ext cx="8496944" cy="5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/>
              <a:t>Art. 6 decreto legge n.70 del 13 maggio 2011 - certificazione e documentazione d’impresa e SUAP</a:t>
            </a:r>
            <a:endParaRPr lang="it-IT" sz="1600" kern="1200" dirty="0"/>
          </a:p>
        </p:txBody>
      </p:sp>
      <p:sp>
        <p:nvSpPr>
          <p:cNvPr id="45" name="Rettangolo 44"/>
          <p:cNvSpPr/>
          <p:nvPr/>
        </p:nvSpPr>
        <p:spPr>
          <a:xfrm>
            <a:off x="323528" y="2132856"/>
            <a:ext cx="8496944" cy="5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/>
              <a:t>DPR n. 160 del 7 settembre 2010 – Regolamento per la semplificazione ed il riordino della disciplina SUAP</a:t>
            </a:r>
            <a:endParaRPr lang="it-IT" sz="1600" kern="1200" dirty="0"/>
          </a:p>
        </p:txBody>
      </p:sp>
      <p:sp>
        <p:nvSpPr>
          <p:cNvPr id="12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429032D-EB11-4D16-9884-82063E91DE55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1597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03920" cy="674318"/>
          </a:xfrm>
        </p:spPr>
        <p:txBody>
          <a:bodyPr>
            <a:noAutofit/>
          </a:bodyPr>
          <a:lstStyle/>
          <a:p>
            <a:pPr algn="l"/>
            <a:r>
              <a:rPr lang="it-IT" sz="2800" dirty="0" smtClean="0"/>
              <a:t>1.4 Elementi chiave dello scenario relativo al “SUAP”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032D-EB11-4D16-9884-82063E91DE55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23529" y="5085184"/>
            <a:ext cx="8280920" cy="13015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Difficoltà nel garantire un accesso “standardizzato” da parte delle imprese ai SUAP e a consentire una modalità “</a:t>
            </a:r>
            <a:r>
              <a:rPr lang="it-IT" sz="2000" dirty="0" err="1" smtClean="0"/>
              <a:t>one-stop-shop</a:t>
            </a:r>
            <a:r>
              <a:rPr lang="it-IT" sz="2000" dirty="0" smtClean="0"/>
              <a:t>” telematica di fruizione dei servizi</a:t>
            </a:r>
            <a:endParaRPr lang="it-IT" sz="2000" dirty="0"/>
          </a:p>
        </p:txBody>
      </p:sp>
      <p:sp>
        <p:nvSpPr>
          <p:cNvPr id="33" name="Rettangolo 32"/>
          <p:cNvSpPr/>
          <p:nvPr/>
        </p:nvSpPr>
        <p:spPr>
          <a:xfrm>
            <a:off x="4283968" y="2852936"/>
            <a:ext cx="2088232" cy="87255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>
                <a:solidFill>
                  <a:schemeClr val="tx1"/>
                </a:solidFill>
              </a:rPr>
              <a:t>Bassa integrazione dei Back-Office</a:t>
            </a:r>
            <a:endParaRPr lang="it-IT" sz="1600" kern="1200" dirty="0">
              <a:solidFill>
                <a:schemeClr val="tx1"/>
              </a:solidFill>
            </a:endParaRPr>
          </a:p>
        </p:txBody>
      </p:sp>
      <p:sp>
        <p:nvSpPr>
          <p:cNvPr id="40" name="Rettangolo 39"/>
          <p:cNvSpPr/>
          <p:nvPr/>
        </p:nvSpPr>
        <p:spPr>
          <a:xfrm>
            <a:off x="2051720" y="2852936"/>
            <a:ext cx="2088232" cy="87255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>
                <a:solidFill>
                  <a:schemeClr val="tx1"/>
                </a:solidFill>
              </a:rPr>
              <a:t>Debole standardizzazione del </a:t>
            </a:r>
            <a:r>
              <a:rPr lang="it-IT" sz="1600" kern="1200" dirty="0" err="1" smtClean="0">
                <a:solidFill>
                  <a:schemeClr val="tx1"/>
                </a:solidFill>
              </a:rPr>
              <a:t>FrontEnd</a:t>
            </a:r>
            <a:endParaRPr lang="it-IT" sz="1600" kern="1200" dirty="0">
              <a:solidFill>
                <a:schemeClr val="tx1"/>
              </a:solidFill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323528" y="1268760"/>
            <a:ext cx="1440160" cy="13681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>
                <a:solidFill>
                  <a:schemeClr val="bg1"/>
                </a:solidFill>
              </a:rPr>
              <a:t>Attivazione dei </a:t>
            </a:r>
            <a:r>
              <a:rPr lang="it-IT" sz="1600" kern="1200" dirty="0" err="1" smtClean="0">
                <a:solidFill>
                  <a:schemeClr val="bg1"/>
                </a:solidFill>
              </a:rPr>
              <a:t>Suap</a:t>
            </a:r>
            <a:endParaRPr lang="it-IT" sz="1600" kern="1200" dirty="0">
              <a:solidFill>
                <a:schemeClr val="bg1"/>
              </a:solidFill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4283968" y="3861048"/>
            <a:ext cx="2088232" cy="87255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>
                <a:solidFill>
                  <a:schemeClr val="tx1"/>
                </a:solidFill>
              </a:rPr>
              <a:t>Assenza di un sistema unitario di autenticazione e pagamento</a:t>
            </a:r>
            <a:endParaRPr lang="it-IT" sz="1600" kern="1200" dirty="0">
              <a:solidFill>
                <a:schemeClr val="tx1"/>
              </a:solidFill>
            </a:endParaRPr>
          </a:p>
        </p:txBody>
      </p:sp>
      <p:sp>
        <p:nvSpPr>
          <p:cNvPr id="43" name="Rettangolo 42"/>
          <p:cNvSpPr/>
          <p:nvPr/>
        </p:nvSpPr>
        <p:spPr>
          <a:xfrm>
            <a:off x="6516216" y="2852936"/>
            <a:ext cx="2016224" cy="18722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Difficoltà a</a:t>
            </a:r>
            <a:r>
              <a:rPr lang="it-IT" sz="1600" kern="1200" dirty="0" smtClean="0">
                <a:solidFill>
                  <a:schemeClr val="tx1"/>
                </a:solidFill>
              </a:rPr>
              <a:t> sviluppare “Agenzie per le Imprese” e/o di garantire il riutilizzo dei dati</a:t>
            </a:r>
            <a:endParaRPr lang="it-IT" sz="1600" kern="1200" dirty="0">
              <a:solidFill>
                <a:schemeClr val="tx1"/>
              </a:solidFill>
            </a:endParaRPr>
          </a:p>
        </p:txBody>
      </p:sp>
      <p:sp>
        <p:nvSpPr>
          <p:cNvPr id="44" name="Rettangolo 43"/>
          <p:cNvSpPr/>
          <p:nvPr/>
        </p:nvSpPr>
        <p:spPr>
          <a:xfrm>
            <a:off x="2051720" y="3861048"/>
            <a:ext cx="2088232" cy="87255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>
                <a:solidFill>
                  <a:schemeClr val="tx1"/>
                </a:solidFill>
              </a:rPr>
              <a:t>Disomogeneità nella definizione degli adempimenti / regolamenti locali</a:t>
            </a:r>
            <a:endParaRPr lang="it-IT" sz="1600" kern="1200" dirty="0">
              <a:solidFill>
                <a:schemeClr val="tx1"/>
              </a:solidFill>
            </a:endParaRPr>
          </a:p>
        </p:txBody>
      </p:sp>
      <p:sp>
        <p:nvSpPr>
          <p:cNvPr id="49" name="Rettangolo 48"/>
          <p:cNvSpPr/>
          <p:nvPr/>
        </p:nvSpPr>
        <p:spPr>
          <a:xfrm>
            <a:off x="4242440" y="1268760"/>
            <a:ext cx="2088232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Circa 3.000 Comuni hanno il </a:t>
            </a:r>
            <a:r>
              <a:rPr lang="it-IT" sz="1600" dirty="0" err="1" smtClean="0">
                <a:solidFill>
                  <a:schemeClr val="tx1"/>
                </a:solidFill>
              </a:rPr>
              <a:t>front-end</a:t>
            </a:r>
            <a:r>
              <a:rPr lang="it-IT" sz="1600" dirty="0" smtClean="0">
                <a:solidFill>
                  <a:schemeClr val="tx1"/>
                </a:solidFill>
              </a:rPr>
              <a:t> IT in delega ad </a:t>
            </a:r>
            <a:r>
              <a:rPr lang="it-IT" sz="1600" dirty="0" err="1" smtClean="0">
                <a:solidFill>
                  <a:schemeClr val="tx1"/>
                </a:solidFill>
              </a:rPr>
              <a:t>UnionCamere</a:t>
            </a:r>
            <a:endParaRPr lang="it-IT" sz="1600" kern="1200" dirty="0">
              <a:solidFill>
                <a:schemeClr val="tx1"/>
              </a:solidFill>
            </a:endParaRPr>
          </a:p>
        </p:txBody>
      </p:sp>
      <p:sp>
        <p:nvSpPr>
          <p:cNvPr id="50" name="Rettangolo 49"/>
          <p:cNvSpPr/>
          <p:nvPr/>
        </p:nvSpPr>
        <p:spPr>
          <a:xfrm>
            <a:off x="6444208" y="1268760"/>
            <a:ext cx="2088232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Circa 1.000 Comuni non hanno formalizzato una decisione.</a:t>
            </a:r>
            <a:endParaRPr lang="it-IT" sz="1600" kern="1200" dirty="0">
              <a:solidFill>
                <a:schemeClr val="tx1"/>
              </a:solidFill>
            </a:endParaRPr>
          </a:p>
        </p:txBody>
      </p:sp>
      <p:sp>
        <p:nvSpPr>
          <p:cNvPr id="51" name="Rettangolo 50"/>
          <p:cNvSpPr/>
          <p:nvPr/>
        </p:nvSpPr>
        <p:spPr>
          <a:xfrm>
            <a:off x="2051720" y="1268760"/>
            <a:ext cx="2088232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4.000 Comuni hanno accreditato un proprio SUAP, molto spesso solo “informativo”</a:t>
            </a:r>
            <a:endParaRPr lang="it-IT" sz="1600" kern="1200" dirty="0">
              <a:solidFill>
                <a:schemeClr val="tx1"/>
              </a:solidFill>
            </a:endParaRPr>
          </a:p>
        </p:txBody>
      </p:sp>
      <p:sp>
        <p:nvSpPr>
          <p:cNvPr id="52" name="Rettangolo 51"/>
          <p:cNvSpPr/>
          <p:nvPr/>
        </p:nvSpPr>
        <p:spPr>
          <a:xfrm>
            <a:off x="323528" y="2852936"/>
            <a:ext cx="1440160" cy="18722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kern="1200" dirty="0" smtClean="0">
                <a:solidFill>
                  <a:schemeClr val="bg1"/>
                </a:solidFill>
              </a:rPr>
              <a:t>Principali criticità</a:t>
            </a:r>
            <a:endParaRPr lang="it-IT" sz="1600" kern="1200" dirty="0">
              <a:solidFill>
                <a:schemeClr val="bg1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0" grpId="0" animBg="1"/>
      <p:bldP spid="42" grpId="0" animBg="1"/>
      <p:bldP spid="43" grpId="0" animBg="1"/>
      <p:bldP spid="44" grpId="0" animBg="1"/>
      <p:bldP spid="49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nettore 4 31"/>
          <p:cNvCxnSpPr/>
          <p:nvPr/>
        </p:nvCxnSpPr>
        <p:spPr>
          <a:xfrm rot="5400000">
            <a:off x="2807804" y="3581636"/>
            <a:ext cx="1512168" cy="1728192"/>
          </a:xfrm>
          <a:prstGeom prst="bentConnector3">
            <a:avLst>
              <a:gd name="adj1" fmla="val 8612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4 33"/>
          <p:cNvCxnSpPr/>
          <p:nvPr/>
        </p:nvCxnSpPr>
        <p:spPr>
          <a:xfrm rot="16200000" flipH="1">
            <a:off x="4608004" y="3509628"/>
            <a:ext cx="1512168" cy="1872208"/>
          </a:xfrm>
          <a:prstGeom prst="bentConnector3">
            <a:avLst>
              <a:gd name="adj1" fmla="val 8612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143000"/>
          </a:xfrm>
        </p:spPr>
        <p:txBody>
          <a:bodyPr>
            <a:noAutofit/>
          </a:bodyPr>
          <a:lstStyle/>
          <a:p>
            <a:pPr algn="l"/>
            <a:r>
              <a:rPr lang="it-IT" sz="2800" dirty="0" smtClean="0"/>
              <a:t>1.5 Mappatura delle esigenze di business dell’utenza SUAP</a:t>
            </a:r>
            <a:endParaRPr lang="it-IT" sz="2800" dirty="0"/>
          </a:p>
        </p:txBody>
      </p:sp>
      <p:pic>
        <p:nvPicPr>
          <p:cNvPr id="4" name="Picture 10" descr="C:\Documents and Settings\girolami\Impostazioni locali\Temporary Internet Files\Content.IE5\6LNVXZBC\MCj02305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052736"/>
            <a:ext cx="762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ndrea Gumina\AppData\Local\Microsoft\Windows\Temporary Internet Files\Content.IE5\TX0159UL\MC90005516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124744"/>
            <a:ext cx="668146" cy="796179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827584" y="191683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Cittadino aspirante imprenditore</a:t>
            </a:r>
            <a:endParaRPr lang="it-IT" sz="1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660232" y="198884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Imprenditore</a:t>
            </a:r>
            <a:endParaRPr lang="it-IT" sz="1200" dirty="0"/>
          </a:p>
        </p:txBody>
      </p:sp>
      <p:sp>
        <p:nvSpPr>
          <p:cNvPr id="8" name="Rettangolo 7"/>
          <p:cNvSpPr/>
          <p:nvPr/>
        </p:nvSpPr>
        <p:spPr>
          <a:xfrm>
            <a:off x="179512" y="2825552"/>
            <a:ext cx="2664296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Utilizzare ogni possibile canale relazionale sia in prima persona che delegando terzi</a:t>
            </a:r>
            <a:endParaRPr lang="it-IT" sz="1400" dirty="0"/>
          </a:p>
        </p:txBody>
      </p:sp>
      <p:sp>
        <p:nvSpPr>
          <p:cNvPr id="9" name="Rettangolo 8"/>
          <p:cNvSpPr/>
          <p:nvPr/>
        </p:nvSpPr>
        <p:spPr>
          <a:xfrm>
            <a:off x="2915816" y="2825552"/>
            <a:ext cx="3024336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Accedere ad un unico servizio </a:t>
            </a:r>
            <a:r>
              <a:rPr lang="it-IT" sz="1400" dirty="0" err="1" smtClean="0"/>
              <a:t>one-stop-shop</a:t>
            </a:r>
            <a:endParaRPr lang="it-IT" sz="1400" dirty="0"/>
          </a:p>
        </p:txBody>
      </p:sp>
      <p:sp>
        <p:nvSpPr>
          <p:cNvPr id="11" name="Rettangolo 10"/>
          <p:cNvSpPr/>
          <p:nvPr/>
        </p:nvSpPr>
        <p:spPr>
          <a:xfrm>
            <a:off x="6084168" y="4121696"/>
            <a:ext cx="2808312" cy="7920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Acquisire in automatico tutte le certificazioni necessarie</a:t>
            </a:r>
            <a:endParaRPr lang="it-IT" sz="1400" dirty="0"/>
          </a:p>
        </p:txBody>
      </p:sp>
      <p:sp>
        <p:nvSpPr>
          <p:cNvPr id="12" name="Rettangolo 11"/>
          <p:cNvSpPr/>
          <p:nvPr/>
        </p:nvSpPr>
        <p:spPr>
          <a:xfrm>
            <a:off x="1043608" y="5201816"/>
            <a:ext cx="3312368" cy="7920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Ottenere il supporto necessario alla corretta presentazione dell’istanza</a:t>
            </a:r>
            <a:endParaRPr lang="it-IT" sz="1400" dirty="0"/>
          </a:p>
        </p:txBody>
      </p:sp>
      <p:sp>
        <p:nvSpPr>
          <p:cNvPr id="13" name="Rettangolo 12"/>
          <p:cNvSpPr/>
          <p:nvPr/>
        </p:nvSpPr>
        <p:spPr>
          <a:xfrm>
            <a:off x="4572000" y="5201816"/>
            <a:ext cx="3456384" cy="819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Ottenere supporto anche nell’acquisizione di servizi  indirettamente connessi all’istanza principale</a:t>
            </a:r>
            <a:endParaRPr lang="it-IT" sz="1400" dirty="0"/>
          </a:p>
        </p:txBody>
      </p:sp>
      <p:sp>
        <p:nvSpPr>
          <p:cNvPr id="14" name="Rettangolo 13"/>
          <p:cNvSpPr/>
          <p:nvPr/>
        </p:nvSpPr>
        <p:spPr>
          <a:xfrm>
            <a:off x="6012160" y="2825552"/>
            <a:ext cx="2952328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Avere contezza dell’esborso complessivo, effettuare il pagamento, e archiviare l’evidenza della transazione</a:t>
            </a:r>
            <a:endParaRPr lang="it-IT" sz="1400" dirty="0"/>
          </a:p>
        </p:txBody>
      </p:sp>
      <p:sp>
        <p:nvSpPr>
          <p:cNvPr id="15" name="Rettangolo 14"/>
          <p:cNvSpPr/>
          <p:nvPr/>
        </p:nvSpPr>
        <p:spPr>
          <a:xfrm>
            <a:off x="251520" y="4121696"/>
            <a:ext cx="2520280" cy="7920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Dialogare con la medesima modalità con ogni SUAP</a:t>
            </a:r>
            <a:endParaRPr lang="it-IT" sz="1400" dirty="0"/>
          </a:p>
        </p:txBody>
      </p:sp>
      <p:sp>
        <p:nvSpPr>
          <p:cNvPr id="17" name="Rettangolo 16"/>
          <p:cNvSpPr/>
          <p:nvPr/>
        </p:nvSpPr>
        <p:spPr>
          <a:xfrm>
            <a:off x="2736175" y="1484784"/>
            <a:ext cx="3384376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Aprire, modificare, chiudere con facilità un’attività produttiva</a:t>
            </a:r>
            <a:endParaRPr lang="it-IT" sz="1600" dirty="0"/>
          </a:p>
        </p:txBody>
      </p:sp>
      <p:sp>
        <p:nvSpPr>
          <p:cNvPr id="18" name="Rettangolo 17"/>
          <p:cNvSpPr/>
          <p:nvPr/>
        </p:nvSpPr>
        <p:spPr>
          <a:xfrm>
            <a:off x="2987824" y="4121696"/>
            <a:ext cx="2880320" cy="7920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Tenere sotto  controllo i tempi complessivi e lo stato della pratica</a:t>
            </a:r>
            <a:endParaRPr lang="it-IT" sz="1400" dirty="0"/>
          </a:p>
        </p:txBody>
      </p:sp>
      <p:cxnSp>
        <p:nvCxnSpPr>
          <p:cNvPr id="20" name="Connettore 4 19"/>
          <p:cNvCxnSpPr/>
          <p:nvPr/>
        </p:nvCxnSpPr>
        <p:spPr>
          <a:xfrm rot="5400000">
            <a:off x="2731676" y="1128865"/>
            <a:ext cx="476672" cy="291670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4 21"/>
          <p:cNvCxnSpPr/>
          <p:nvPr/>
        </p:nvCxnSpPr>
        <p:spPr>
          <a:xfrm rot="16200000" flipH="1">
            <a:off x="5720007" y="1057235"/>
            <a:ext cx="476672" cy="305996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H="1">
            <a:off x="4427984" y="2348880"/>
            <a:ext cx="379" cy="4766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4 25"/>
          <p:cNvCxnSpPr/>
          <p:nvPr/>
        </p:nvCxnSpPr>
        <p:spPr>
          <a:xfrm rot="16200000" flipH="1">
            <a:off x="5742130" y="2375502"/>
            <a:ext cx="432048" cy="306034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4 27"/>
          <p:cNvCxnSpPr/>
          <p:nvPr/>
        </p:nvCxnSpPr>
        <p:spPr>
          <a:xfrm rot="5400000">
            <a:off x="2753798" y="2447510"/>
            <a:ext cx="432048" cy="291632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4 29"/>
          <p:cNvCxnSpPr/>
          <p:nvPr/>
        </p:nvCxnSpPr>
        <p:spPr>
          <a:xfrm rot="5400000">
            <a:off x="4211960" y="3905672"/>
            <a:ext cx="432048" cy="12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tangolo 43"/>
          <p:cNvSpPr/>
          <p:nvPr/>
        </p:nvSpPr>
        <p:spPr>
          <a:xfrm>
            <a:off x="2735417" y="1700808"/>
            <a:ext cx="3384376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Vogliono</a:t>
            </a:r>
            <a:endParaRPr lang="it-IT" dirty="0"/>
          </a:p>
        </p:txBody>
      </p:sp>
      <p:sp>
        <p:nvSpPr>
          <p:cNvPr id="25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429032D-EB11-4D16-9884-82063E91DE55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25532E-6 L -1.38889E-6 -0.10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233694"/>
            <a:ext cx="8568952" cy="994122"/>
          </a:xfrm>
        </p:spPr>
        <p:txBody>
          <a:bodyPr>
            <a:noAutofit/>
          </a:bodyPr>
          <a:lstStyle/>
          <a:p>
            <a:pPr algn="l"/>
            <a:r>
              <a:rPr lang="it-IT" sz="2800" dirty="0" smtClean="0"/>
              <a:t>1.6 Mappatura delle esigenze degli </a:t>
            </a:r>
            <a:r>
              <a:rPr lang="it-IT" sz="2800" dirty="0" err="1" smtClean="0"/>
              <a:t>stakeholders</a:t>
            </a:r>
            <a:r>
              <a:rPr lang="it-IT" sz="2800" dirty="0" smtClean="0"/>
              <a:t> dei SUAP</a:t>
            </a:r>
            <a:endParaRPr lang="it-IT" sz="2800" dirty="0"/>
          </a:p>
        </p:txBody>
      </p:sp>
      <p:sp>
        <p:nvSpPr>
          <p:cNvPr id="4" name="Rettangolo 3"/>
          <p:cNvSpPr/>
          <p:nvPr/>
        </p:nvSpPr>
        <p:spPr>
          <a:xfrm>
            <a:off x="367614" y="2852936"/>
            <a:ext cx="1324065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Comuni</a:t>
            </a:r>
            <a:endParaRPr lang="it-IT" sz="1400" dirty="0"/>
          </a:p>
        </p:txBody>
      </p:sp>
      <p:sp>
        <p:nvSpPr>
          <p:cNvPr id="5" name="Rettangolo 4"/>
          <p:cNvSpPr/>
          <p:nvPr/>
        </p:nvSpPr>
        <p:spPr>
          <a:xfrm>
            <a:off x="367614" y="2276872"/>
            <a:ext cx="1324065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err="1" smtClean="0"/>
              <a:t>UnionCamere</a:t>
            </a:r>
            <a:endParaRPr lang="it-IT" sz="1400" dirty="0"/>
          </a:p>
        </p:txBody>
      </p:sp>
      <p:sp>
        <p:nvSpPr>
          <p:cNvPr id="6" name="Rettangolo 5"/>
          <p:cNvSpPr/>
          <p:nvPr/>
        </p:nvSpPr>
        <p:spPr>
          <a:xfrm>
            <a:off x="367614" y="3429000"/>
            <a:ext cx="1324065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Altre PA</a:t>
            </a:r>
            <a:endParaRPr lang="it-IT" sz="1400" dirty="0"/>
          </a:p>
        </p:txBody>
      </p:sp>
      <p:sp>
        <p:nvSpPr>
          <p:cNvPr id="7" name="Rettangolo 6"/>
          <p:cNvSpPr/>
          <p:nvPr/>
        </p:nvSpPr>
        <p:spPr>
          <a:xfrm>
            <a:off x="367614" y="4005064"/>
            <a:ext cx="1324065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Rappresentanze Datoriali</a:t>
            </a:r>
            <a:endParaRPr lang="it-IT" sz="1400" dirty="0"/>
          </a:p>
        </p:txBody>
      </p:sp>
      <p:sp>
        <p:nvSpPr>
          <p:cNvPr id="8" name="Rettangolo 7"/>
          <p:cNvSpPr/>
          <p:nvPr/>
        </p:nvSpPr>
        <p:spPr>
          <a:xfrm>
            <a:off x="367614" y="4581128"/>
            <a:ext cx="1324065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err="1" smtClean="0"/>
              <a:t>eGovernment</a:t>
            </a:r>
            <a:r>
              <a:rPr lang="it-IT" sz="1200" dirty="0" smtClean="0"/>
              <a:t> Service </a:t>
            </a:r>
            <a:r>
              <a:rPr lang="it-IT" sz="1200" dirty="0" err="1" smtClean="0"/>
              <a:t>Providers</a:t>
            </a:r>
            <a:endParaRPr lang="it-IT" sz="1200" dirty="0"/>
          </a:p>
        </p:txBody>
      </p:sp>
      <p:sp>
        <p:nvSpPr>
          <p:cNvPr id="9" name="Rettangolo 8"/>
          <p:cNvSpPr/>
          <p:nvPr/>
        </p:nvSpPr>
        <p:spPr>
          <a:xfrm>
            <a:off x="367614" y="5157192"/>
            <a:ext cx="1324065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Professionisti</a:t>
            </a:r>
            <a:endParaRPr lang="it-IT" sz="1400" dirty="0"/>
          </a:p>
        </p:txBody>
      </p:sp>
      <p:sp>
        <p:nvSpPr>
          <p:cNvPr id="10" name="Rettangolo 9"/>
          <p:cNvSpPr/>
          <p:nvPr/>
        </p:nvSpPr>
        <p:spPr>
          <a:xfrm>
            <a:off x="367614" y="5733256"/>
            <a:ext cx="1324065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Terze Parti private</a:t>
            </a:r>
            <a:endParaRPr lang="it-IT" sz="1400" dirty="0"/>
          </a:p>
        </p:txBody>
      </p:sp>
      <p:sp>
        <p:nvSpPr>
          <p:cNvPr id="11" name="Rettangolo 10"/>
          <p:cNvSpPr/>
          <p:nvPr/>
        </p:nvSpPr>
        <p:spPr>
          <a:xfrm>
            <a:off x="1691680" y="2276872"/>
            <a:ext cx="720080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Valorizzare gli investimenti ed il portato innovativo connesso ad “Impresa in un giorno”, aumentandone gli accessi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691680" y="2852936"/>
            <a:ext cx="720080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Aumentare l’accessibilità del </a:t>
            </a:r>
            <a:r>
              <a:rPr lang="it-IT" sz="1400" dirty="0" err="1" smtClean="0"/>
              <a:t>front-end</a:t>
            </a:r>
            <a:r>
              <a:rPr lang="it-IT" sz="1400" dirty="0" smtClean="0"/>
              <a:t> dei SUAP telematici, l’efficacia e l’efficienza dei processi di back-office dei propri SUAP “fisici”. Migliorare la trasparenza e l’integrabilità dei processi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1691680" y="3429000"/>
            <a:ext cx="720080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Aumentare il livello di efficacia, efficienza, trasparenza ed integrabilità dei processi verso i gli utenti e verso i SUAP dei Comuni integrando la pro anche servizi legati indirettamente al SUAP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691680" y="4005064"/>
            <a:ext cx="720080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Offrire ai propri associati un accesso semplificato a servizi elementari e a valore aggiunto con un investimento contenuto ed un elevato livello di personalizzazione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1691680" y="4581128"/>
            <a:ext cx="720080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Valorizzare la propria capacità finanziaria, tecnologica e di rete per sviluppare una nuova offerta di servizi  ad elevata qualità , che valorizzi l’esistente, integrando attori pubblici e privati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1691680" y="5157192"/>
            <a:ext cx="720080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Ampliare il proprio mercato accedendo a nuovi segmenti di clientela grazie ad un sistema di VAS altamente personalizzabili ed integrati rispetto agli adempimenti pubblici. 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1691680" y="5733256"/>
            <a:ext cx="720080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Accedere ad un nuovo mercato di utenti interessati ai prodotti / servizi indirettamente connessi alle attività SUAP grazie ad un </a:t>
            </a:r>
            <a:r>
              <a:rPr lang="it-IT" sz="1400" dirty="0" err="1" smtClean="0"/>
              <a:t>marketplace</a:t>
            </a:r>
            <a:r>
              <a:rPr lang="it-IT" sz="1400" dirty="0" smtClean="0"/>
              <a:t> sviluppato dall’</a:t>
            </a:r>
            <a:r>
              <a:rPr lang="it-IT" sz="1400" dirty="0" err="1" smtClean="0"/>
              <a:t>e-Government</a:t>
            </a:r>
            <a:r>
              <a:rPr lang="it-IT" sz="1400" dirty="0" smtClean="0"/>
              <a:t> Service Provider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367615" y="1700808"/>
            <a:ext cx="1324065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Governo</a:t>
            </a:r>
            <a:endParaRPr lang="it-IT" sz="1400" dirty="0"/>
          </a:p>
        </p:txBody>
      </p:sp>
      <p:sp>
        <p:nvSpPr>
          <p:cNvPr id="19" name="Rettangolo 18"/>
          <p:cNvSpPr/>
          <p:nvPr/>
        </p:nvSpPr>
        <p:spPr>
          <a:xfrm>
            <a:off x="1691681" y="1700808"/>
            <a:ext cx="720080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Migliorare efficacia ed efficienza dei servizi semplificando l’interazione tra le amministrazioni generando un risparmio sulla spesa pubblica</a:t>
            </a:r>
          </a:p>
        </p:txBody>
      </p:sp>
      <p:sp>
        <p:nvSpPr>
          <p:cNvPr id="20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429032D-EB11-4D16-9884-82063E91DE55}" type="slidenum">
              <a:rPr lang="it-IT" smtClean="0"/>
              <a:pPr/>
              <a:t>9</a:t>
            </a:fld>
            <a:endParaRPr lang="it-IT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6569357"/>
            <a:ext cx="1663154" cy="28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1526</Words>
  <Application>Microsoft Office PowerPoint</Application>
  <PresentationFormat>On-screen Show (4:3)</PresentationFormat>
  <Paragraphs>245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Tema di Office</vt:lpstr>
      <vt:lpstr>Il progetto Semplifica</vt:lpstr>
      <vt:lpstr>Soggetti attuatori</vt:lpstr>
      <vt:lpstr>Semplifica:  BASE DI PARTENZA ED ATTIVITA’ PREPARATORIE</vt:lpstr>
      <vt:lpstr>1.1 Il costo della burocrazia in Italia</vt:lpstr>
      <vt:lpstr>1.2 Dettaglio di alcuni oneri per le imprese</vt:lpstr>
      <vt:lpstr>1.3 Complessità dello scenario normativo</vt:lpstr>
      <vt:lpstr>1.4 Elementi chiave dello scenario relativo al “SUAP”</vt:lpstr>
      <vt:lpstr>1.5 Mappatura delle esigenze di business dell’utenza SUAP</vt:lpstr>
      <vt:lpstr>1.6 Mappatura delle esigenze degli stakeholders dei SUAP</vt:lpstr>
      <vt:lpstr>2. Semplifica: soluzione tecnica ed organizzativa</vt:lpstr>
      <vt:lpstr>2.1 Situazione as-is</vt:lpstr>
      <vt:lpstr>2.2 Prospettiva to-be</vt:lpstr>
      <vt:lpstr>2.3 Un esempio: Apertura di un Bar</vt:lpstr>
      <vt:lpstr>Slide 14</vt:lpstr>
      <vt:lpstr>… che si integrerà con i SUAP già realizzati, come quello di Fiumicino</vt:lpstr>
      <vt:lpstr>2.5 Tecnologie: aree di investimento previsto</vt:lpstr>
      <vt:lpstr>2.6 Obiettivi di sviluppo 2012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Semplifica</dc:title>
  <dc:creator>Andrea Gumina</dc:creator>
  <cp:lastModifiedBy>BIANCHINI, Vincenzo</cp:lastModifiedBy>
  <cp:revision>33</cp:revision>
  <dcterms:created xsi:type="dcterms:W3CDTF">2012-03-09T09:50:13Z</dcterms:created>
  <dcterms:modified xsi:type="dcterms:W3CDTF">2012-04-11T10:41:17Z</dcterms:modified>
</cp:coreProperties>
</file>