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handoutMasterIdLst>
    <p:handoutMasterId r:id="rId21"/>
  </p:handoutMasterIdLst>
  <p:sldIdLst>
    <p:sldId id="276" r:id="rId2"/>
    <p:sldId id="277" r:id="rId3"/>
    <p:sldId id="278" r:id="rId4"/>
    <p:sldId id="279" r:id="rId5"/>
    <p:sldId id="280" r:id="rId6"/>
    <p:sldId id="281" r:id="rId7"/>
    <p:sldId id="282" r:id="rId8"/>
    <p:sldId id="283" r:id="rId9"/>
    <p:sldId id="284" r:id="rId10"/>
    <p:sldId id="285" r:id="rId11"/>
    <p:sldId id="286" r:id="rId12"/>
    <p:sldId id="287" r:id="rId13"/>
    <p:sldId id="288" r:id="rId14"/>
    <p:sldId id="289" r:id="rId15"/>
    <p:sldId id="290" r:id="rId16"/>
    <p:sldId id="292" r:id="rId17"/>
    <p:sldId id="293" r:id="rId18"/>
    <p:sldId id="294" r:id="rId19"/>
  </p:sldIdLst>
  <p:sldSz cx="9144000" cy="6858000" type="screen4x3"/>
  <p:notesSz cx="6797675" cy="985678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CCFF33"/>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378" autoAdjust="0"/>
    <p:restoredTop sz="93947" autoAdjust="0"/>
  </p:normalViewPr>
  <p:slideViewPr>
    <p:cSldViewPr>
      <p:cViewPr>
        <p:scale>
          <a:sx n="100" d="100"/>
          <a:sy n="100" d="100"/>
        </p:scale>
        <p:origin x="-8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00" cy="4921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9" y="1"/>
            <a:ext cx="2946400" cy="492125"/>
          </a:xfrm>
          <a:prstGeom prst="rect">
            <a:avLst/>
          </a:prstGeom>
        </p:spPr>
        <p:txBody>
          <a:bodyPr vert="horz" lIns="91440" tIns="45720" rIns="91440" bIns="45720" rtlCol="0"/>
          <a:lstStyle>
            <a:lvl1pPr algn="r">
              <a:defRPr sz="1200"/>
            </a:lvl1pPr>
          </a:lstStyle>
          <a:p>
            <a:fld id="{A5B94A60-C78F-4944-8AF1-4A880A9A0C22}" type="datetimeFigureOut">
              <a:rPr lang="en-US" smtClean="0"/>
              <a:t>10/24/2012</a:t>
            </a:fld>
            <a:endParaRPr lang="en-US"/>
          </a:p>
        </p:txBody>
      </p:sp>
      <p:sp>
        <p:nvSpPr>
          <p:cNvPr id="4" name="Footer Placeholder 3"/>
          <p:cNvSpPr>
            <a:spLocks noGrp="1"/>
          </p:cNvSpPr>
          <p:nvPr>
            <p:ph type="ftr" sz="quarter" idx="2"/>
          </p:nvPr>
        </p:nvSpPr>
        <p:spPr>
          <a:xfrm>
            <a:off x="1" y="9361489"/>
            <a:ext cx="2946400"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9" y="9361489"/>
            <a:ext cx="2946400" cy="493712"/>
          </a:xfrm>
          <a:prstGeom prst="rect">
            <a:avLst/>
          </a:prstGeom>
        </p:spPr>
        <p:txBody>
          <a:bodyPr vert="horz" lIns="91440" tIns="45720" rIns="91440" bIns="45720" rtlCol="0" anchor="b"/>
          <a:lstStyle>
            <a:lvl1pPr algn="r">
              <a:defRPr sz="1200"/>
            </a:lvl1pPr>
          </a:lstStyle>
          <a:p>
            <a:fld id="{24C781B0-EDDB-4138-9E75-BA5CC51FC311}" type="slidenum">
              <a:rPr lang="en-US" smtClean="0"/>
              <a:t>‹N›</a:t>
            </a:fld>
            <a:endParaRPr lang="en-US"/>
          </a:p>
        </p:txBody>
      </p:sp>
    </p:spTree>
    <p:extLst>
      <p:ext uri="{BB962C8B-B14F-4D97-AF65-F5344CB8AC3E}">
        <p14:creationId xmlns:p14="http://schemas.microsoft.com/office/powerpoint/2010/main" val="25580469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1"/>
            <a:ext cx="2945659" cy="49283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5" y="1"/>
            <a:ext cx="2945659" cy="492839"/>
          </a:xfrm>
          <a:prstGeom prst="rect">
            <a:avLst/>
          </a:prstGeom>
        </p:spPr>
        <p:txBody>
          <a:bodyPr vert="horz" lIns="91440" tIns="45720" rIns="91440" bIns="45720" rtlCol="0"/>
          <a:lstStyle>
            <a:lvl1pPr algn="r">
              <a:defRPr sz="1200"/>
            </a:lvl1pPr>
          </a:lstStyle>
          <a:p>
            <a:fld id="{0106C713-0126-4274-9D44-CB0B41499283}" type="datetimeFigureOut">
              <a:rPr lang="it-IT" smtClean="0"/>
              <a:pPr/>
              <a:t>24/10/2012</a:t>
            </a:fld>
            <a:endParaRPr lang="it-IT"/>
          </a:p>
        </p:txBody>
      </p:sp>
      <p:sp>
        <p:nvSpPr>
          <p:cNvPr id="4" name="Segnaposto immagine diapositiva 3"/>
          <p:cNvSpPr>
            <a:spLocks noGrp="1" noRot="1" noChangeAspect="1"/>
          </p:cNvSpPr>
          <p:nvPr>
            <p:ph type="sldImg" idx="2"/>
          </p:nvPr>
        </p:nvSpPr>
        <p:spPr>
          <a:xfrm>
            <a:off x="935038" y="739775"/>
            <a:ext cx="4927600" cy="36957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681974"/>
            <a:ext cx="5438140" cy="4435555"/>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2" y="9362239"/>
            <a:ext cx="2945659" cy="492839"/>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5" y="9362239"/>
            <a:ext cx="2945659" cy="492839"/>
          </a:xfrm>
          <a:prstGeom prst="rect">
            <a:avLst/>
          </a:prstGeom>
        </p:spPr>
        <p:txBody>
          <a:bodyPr vert="horz" lIns="91440" tIns="45720" rIns="91440" bIns="45720" rtlCol="0" anchor="b"/>
          <a:lstStyle>
            <a:lvl1pPr algn="r">
              <a:defRPr sz="1200"/>
            </a:lvl1pPr>
          </a:lstStyle>
          <a:p>
            <a:fld id="{216E877A-DBF0-4FB0-8771-77F2271CA11E}" type="slidenum">
              <a:rPr lang="it-IT" smtClean="0"/>
              <a:pPr/>
              <a:t>‹N›</a:t>
            </a:fld>
            <a:endParaRPr lang="it-IT"/>
          </a:p>
        </p:txBody>
      </p:sp>
    </p:spTree>
    <p:extLst>
      <p:ext uri="{BB962C8B-B14F-4D97-AF65-F5344CB8AC3E}">
        <p14:creationId xmlns:p14="http://schemas.microsoft.com/office/powerpoint/2010/main" val="207902646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p:txBody>
          <a:bodyPr/>
          <a:lstStyle>
            <a:lvl1pPr defTabSz="779463" eaLnBrk="0" hangingPunct="0">
              <a:defRPr>
                <a:solidFill>
                  <a:schemeClr val="tx1"/>
                </a:solidFill>
                <a:latin typeface="Arial" charset="0"/>
              </a:defRPr>
            </a:lvl1pPr>
            <a:lvl2pPr marL="742950" indent="-285750" defTabSz="779463" eaLnBrk="0" hangingPunct="0">
              <a:defRPr>
                <a:solidFill>
                  <a:schemeClr val="tx1"/>
                </a:solidFill>
                <a:latin typeface="Arial" charset="0"/>
              </a:defRPr>
            </a:lvl2pPr>
            <a:lvl3pPr marL="1143000" indent="-228600" defTabSz="779463" eaLnBrk="0" hangingPunct="0">
              <a:defRPr>
                <a:solidFill>
                  <a:schemeClr val="tx1"/>
                </a:solidFill>
                <a:latin typeface="Arial" charset="0"/>
              </a:defRPr>
            </a:lvl3pPr>
            <a:lvl4pPr marL="1600200" indent="-228600" defTabSz="779463" eaLnBrk="0" hangingPunct="0">
              <a:defRPr>
                <a:solidFill>
                  <a:schemeClr val="tx1"/>
                </a:solidFill>
                <a:latin typeface="Arial" charset="0"/>
              </a:defRPr>
            </a:lvl4pPr>
            <a:lvl5pPr marL="2057400" indent="-228600" defTabSz="779463" eaLnBrk="0" hangingPunct="0">
              <a:defRPr>
                <a:solidFill>
                  <a:schemeClr val="tx1"/>
                </a:solidFill>
                <a:latin typeface="Arial" charset="0"/>
              </a:defRPr>
            </a:lvl5pPr>
            <a:lvl6pPr marL="2514600" indent="-228600" defTabSz="779463" eaLnBrk="0" fontAlgn="base" hangingPunct="0">
              <a:spcBef>
                <a:spcPct val="0"/>
              </a:spcBef>
              <a:spcAft>
                <a:spcPct val="0"/>
              </a:spcAft>
              <a:defRPr>
                <a:solidFill>
                  <a:schemeClr val="tx1"/>
                </a:solidFill>
                <a:latin typeface="Arial" charset="0"/>
              </a:defRPr>
            </a:lvl6pPr>
            <a:lvl7pPr marL="2971800" indent="-228600" defTabSz="779463" eaLnBrk="0" fontAlgn="base" hangingPunct="0">
              <a:spcBef>
                <a:spcPct val="0"/>
              </a:spcBef>
              <a:spcAft>
                <a:spcPct val="0"/>
              </a:spcAft>
              <a:defRPr>
                <a:solidFill>
                  <a:schemeClr val="tx1"/>
                </a:solidFill>
                <a:latin typeface="Arial" charset="0"/>
              </a:defRPr>
            </a:lvl7pPr>
            <a:lvl8pPr marL="3429000" indent="-228600" defTabSz="779463" eaLnBrk="0" fontAlgn="base" hangingPunct="0">
              <a:spcBef>
                <a:spcPct val="0"/>
              </a:spcBef>
              <a:spcAft>
                <a:spcPct val="0"/>
              </a:spcAft>
              <a:defRPr>
                <a:solidFill>
                  <a:schemeClr val="tx1"/>
                </a:solidFill>
                <a:latin typeface="Arial" charset="0"/>
              </a:defRPr>
            </a:lvl8pPr>
            <a:lvl9pPr marL="3886200" indent="-228600" defTabSz="779463" eaLnBrk="0" fontAlgn="base" hangingPunct="0">
              <a:spcBef>
                <a:spcPct val="0"/>
              </a:spcBef>
              <a:spcAft>
                <a:spcPct val="0"/>
              </a:spcAft>
              <a:defRPr>
                <a:solidFill>
                  <a:schemeClr val="tx1"/>
                </a:solidFill>
                <a:latin typeface="Arial" charset="0"/>
              </a:defRPr>
            </a:lvl9pPr>
          </a:lstStyle>
          <a:p>
            <a:pPr>
              <a:defRPr/>
            </a:pPr>
            <a:fld id="{3E418427-119F-4CC8-A0DB-2707674B579F}" type="slidenum">
              <a:rPr lang="en-GB" smtClean="0">
                <a:solidFill>
                  <a:prstClr val="black"/>
                </a:solidFill>
                <a:latin typeface="Microsoft Sans Serif" pitchFamily="34" charset="0"/>
              </a:rPr>
              <a:pPr>
                <a:defRPr/>
              </a:pPr>
              <a:t>1</a:t>
            </a:fld>
            <a:endParaRPr lang="en-GB" smtClean="0">
              <a:solidFill>
                <a:prstClr val="black"/>
              </a:solidFill>
              <a:latin typeface="Microsoft Sans Serif" pitchFamily="34" charset="0"/>
            </a:endParaRPr>
          </a:p>
        </p:txBody>
      </p:sp>
      <p:sp>
        <p:nvSpPr>
          <p:cNvPr id="39939" name="Rectangle 2"/>
          <p:cNvSpPr>
            <a:spLocks noGrp="1" noRot="1" noChangeAspect="1" noChangeArrowheads="1" noTextEdit="1"/>
          </p:cNvSpPr>
          <p:nvPr>
            <p:ph type="sldImg"/>
          </p:nvPr>
        </p:nvSpPr>
        <p:spPr bwMode="auto">
          <a:xfrm>
            <a:off x="935038" y="739775"/>
            <a:ext cx="4929187" cy="36957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xfrm>
            <a:off x="906463" y="4681700"/>
            <a:ext cx="4984750" cy="44357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11</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12</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13</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14</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15</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16</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17</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18</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6</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16E877A-DBF0-4FB0-8771-77F2271CA11E}" type="slidenum">
              <a:rPr lang="it-IT" smtClean="0"/>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rgbClr val="E4E4E4"/>
            </a:gs>
            <a:gs pos="100000">
              <a:srgbClr val="FFFFFF"/>
            </a:gs>
          </a:gsLst>
          <a:lin ang="5400000" scaled="1"/>
        </a:gradFill>
        <a:effectLst/>
      </p:bgPr>
    </p:bg>
    <p:spTree>
      <p:nvGrpSpPr>
        <p:cNvPr id="1" name=""/>
        <p:cNvGrpSpPr/>
        <p:nvPr/>
      </p:nvGrpSpPr>
      <p:grpSpPr>
        <a:xfrm>
          <a:off x="0" y="0"/>
          <a:ext cx="0" cy="0"/>
          <a:chOff x="0" y="0"/>
          <a:chExt cx="0" cy="0"/>
        </a:xfrm>
      </p:grpSpPr>
      <p:sp>
        <p:nvSpPr>
          <p:cNvPr id="4" name="Rectangle 8"/>
          <p:cNvSpPr>
            <a:spLocks/>
          </p:cNvSpPr>
          <p:nvPr/>
        </p:nvSpPr>
        <p:spPr bwMode="auto">
          <a:xfrm rot="605876">
            <a:off x="1187450" y="692150"/>
            <a:ext cx="2540000" cy="4421188"/>
          </a:xfrm>
          <a:prstGeom prst="rect">
            <a:avLst/>
          </a:prstGeom>
          <a:gradFill rotWithShape="1">
            <a:gsLst>
              <a:gs pos="0">
                <a:schemeClr val="bg1"/>
              </a:gs>
              <a:gs pos="100000">
                <a:srgbClr val="E0F2F8"/>
              </a:gs>
            </a:gsLst>
            <a:lin ang="5400000" scaled="1"/>
          </a:gra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spcBef>
                <a:spcPct val="0"/>
              </a:spcBef>
              <a:spcAft>
                <a:spcPct val="0"/>
              </a:spcAft>
            </a:pPr>
            <a:endParaRPr lang="en-US" smtClean="0">
              <a:solidFill>
                <a:srgbClr val="000000"/>
              </a:solidFill>
              <a:latin typeface="Arial" charset="0"/>
              <a:cs typeface="Arial" charset="0"/>
            </a:endParaRPr>
          </a:p>
        </p:txBody>
      </p:sp>
      <p:grpSp>
        <p:nvGrpSpPr>
          <p:cNvPr id="5" name="Group 9"/>
          <p:cNvGrpSpPr>
            <a:grpSpLocks/>
          </p:cNvGrpSpPr>
          <p:nvPr/>
        </p:nvGrpSpPr>
        <p:grpSpPr bwMode="auto">
          <a:xfrm>
            <a:off x="1233488" y="4076700"/>
            <a:ext cx="2259012" cy="287338"/>
            <a:chOff x="1156" y="1026"/>
            <a:chExt cx="1513" cy="199"/>
          </a:xfrm>
        </p:grpSpPr>
        <p:sp>
          <p:nvSpPr>
            <p:cNvPr id="6" name="Freeform 10"/>
            <p:cNvSpPr>
              <a:spLocks noEditPoints="1"/>
            </p:cNvSpPr>
            <p:nvPr/>
          </p:nvSpPr>
          <p:spPr bwMode="auto">
            <a:xfrm>
              <a:off x="1156" y="1026"/>
              <a:ext cx="75" cy="97"/>
            </a:xfrm>
            <a:custGeom>
              <a:avLst/>
              <a:gdLst>
                <a:gd name="T0" fmla="*/ 1 w 128"/>
                <a:gd name="T1" fmla="*/ 1 h 166"/>
                <a:gd name="T2" fmla="*/ 1 w 128"/>
                <a:gd name="T3" fmla="*/ 1 h 166"/>
                <a:gd name="T4" fmla="*/ 1 w 128"/>
                <a:gd name="T5" fmla="*/ 1 h 166"/>
                <a:gd name="T6" fmla="*/ 1 w 128"/>
                <a:gd name="T7" fmla="*/ 1 h 166"/>
                <a:gd name="T8" fmla="*/ 1 w 128"/>
                <a:gd name="T9" fmla="*/ 1 h 166"/>
                <a:gd name="T10" fmla="*/ 1 w 128"/>
                <a:gd name="T11" fmla="*/ 1 h 166"/>
                <a:gd name="T12" fmla="*/ 1 w 128"/>
                <a:gd name="T13" fmla="*/ 1 h 166"/>
                <a:gd name="T14" fmla="*/ 1 w 128"/>
                <a:gd name="T15" fmla="*/ 1 h 166"/>
                <a:gd name="T16" fmla="*/ 1 w 128"/>
                <a:gd name="T17" fmla="*/ 1 h 166"/>
                <a:gd name="T18" fmla="*/ 1 w 128"/>
                <a:gd name="T19" fmla="*/ 1 h 166"/>
                <a:gd name="T20" fmla="*/ 1 w 128"/>
                <a:gd name="T21" fmla="*/ 1 h 166"/>
                <a:gd name="T22" fmla="*/ 1 w 128"/>
                <a:gd name="T23" fmla="*/ 1 h 166"/>
                <a:gd name="T24" fmla="*/ 1 w 128"/>
                <a:gd name="T25" fmla="*/ 1 h 166"/>
                <a:gd name="T26" fmla="*/ 1 w 128"/>
                <a:gd name="T27" fmla="*/ 1 h 166"/>
                <a:gd name="T28" fmla="*/ 1 w 128"/>
                <a:gd name="T29" fmla="*/ 1 h 166"/>
                <a:gd name="T30" fmla="*/ 1 w 128"/>
                <a:gd name="T31" fmla="*/ 1 h 166"/>
                <a:gd name="T32" fmla="*/ 1 w 128"/>
                <a:gd name="T33" fmla="*/ 1 h 166"/>
                <a:gd name="T34" fmla="*/ 1 w 128"/>
                <a:gd name="T35" fmla="*/ 1 h 166"/>
                <a:gd name="T36" fmla="*/ 1 w 128"/>
                <a:gd name="T37" fmla="*/ 1 h 166"/>
                <a:gd name="T38" fmla="*/ 1 w 128"/>
                <a:gd name="T39" fmla="*/ 1 h 166"/>
                <a:gd name="T40" fmla="*/ 1 w 128"/>
                <a:gd name="T41" fmla="*/ 1 h 166"/>
                <a:gd name="T42" fmla="*/ 1 w 128"/>
                <a:gd name="T43" fmla="*/ 1 h 166"/>
                <a:gd name="T44" fmla="*/ 0 w 128"/>
                <a:gd name="T45" fmla="*/ 1 h 166"/>
                <a:gd name="T46" fmla="*/ 1 w 128"/>
                <a:gd name="T47" fmla="*/ 1 h 166"/>
                <a:gd name="T48" fmla="*/ 1 w 128"/>
                <a:gd name="T49" fmla="*/ 1 h 166"/>
                <a:gd name="T50" fmla="*/ 1 w 128"/>
                <a:gd name="T51" fmla="*/ 1 h 166"/>
                <a:gd name="T52" fmla="*/ 1 w 128"/>
                <a:gd name="T53" fmla="*/ 1 h 166"/>
                <a:gd name="T54" fmla="*/ 1 w 128"/>
                <a:gd name="T55" fmla="*/ 1 h 166"/>
                <a:gd name="T56" fmla="*/ 1 w 128"/>
                <a:gd name="T57" fmla="*/ 1 h 166"/>
                <a:gd name="T58" fmla="*/ 1 w 128"/>
                <a:gd name="T59" fmla="*/ 1 h 166"/>
                <a:gd name="T60" fmla="*/ 1 w 128"/>
                <a:gd name="T61" fmla="*/ 1 h 166"/>
                <a:gd name="T62" fmla="*/ 1 w 128"/>
                <a:gd name="T63" fmla="*/ 1 h 166"/>
                <a:gd name="T64" fmla="*/ 1 w 128"/>
                <a:gd name="T65" fmla="*/ 1 h 166"/>
                <a:gd name="T66" fmla="*/ 1 w 128"/>
                <a:gd name="T67" fmla="*/ 1 h 166"/>
                <a:gd name="T68" fmla="*/ 1 w 128"/>
                <a:gd name="T69" fmla="*/ 1 h 166"/>
                <a:gd name="T70" fmla="*/ 1 w 128"/>
                <a:gd name="T71" fmla="*/ 1 h 166"/>
                <a:gd name="T72" fmla="*/ 1 w 128"/>
                <a:gd name="T73" fmla="*/ 1 h 166"/>
                <a:gd name="T74" fmla="*/ 1 w 128"/>
                <a:gd name="T75" fmla="*/ 1 h 166"/>
                <a:gd name="T76" fmla="*/ 1 w 128"/>
                <a:gd name="T77" fmla="*/ 1 h 166"/>
                <a:gd name="T78" fmla="*/ 1 w 128"/>
                <a:gd name="T79" fmla="*/ 1 h 166"/>
                <a:gd name="T80" fmla="*/ 1 w 128"/>
                <a:gd name="T81" fmla="*/ 1 h 166"/>
                <a:gd name="T82" fmla="*/ 1 w 128"/>
                <a:gd name="T83" fmla="*/ 1 h 166"/>
                <a:gd name="T84" fmla="*/ 1 w 128"/>
                <a:gd name="T85" fmla="*/ 1 h 166"/>
                <a:gd name="T86" fmla="*/ 1 w 128"/>
                <a:gd name="T87" fmla="*/ 1 h 166"/>
                <a:gd name="T88" fmla="*/ 1 w 128"/>
                <a:gd name="T89" fmla="*/ 1 h 1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8" h="166">
                  <a:moveTo>
                    <a:pt x="24" y="128"/>
                  </a:moveTo>
                  <a:lnTo>
                    <a:pt x="24" y="128"/>
                  </a:lnTo>
                  <a:lnTo>
                    <a:pt x="22" y="146"/>
                  </a:lnTo>
                  <a:lnTo>
                    <a:pt x="20" y="152"/>
                  </a:lnTo>
                  <a:lnTo>
                    <a:pt x="18" y="156"/>
                  </a:lnTo>
                  <a:lnTo>
                    <a:pt x="16" y="158"/>
                  </a:lnTo>
                  <a:lnTo>
                    <a:pt x="10" y="160"/>
                  </a:lnTo>
                  <a:lnTo>
                    <a:pt x="8" y="160"/>
                  </a:lnTo>
                  <a:lnTo>
                    <a:pt x="6" y="162"/>
                  </a:lnTo>
                  <a:lnTo>
                    <a:pt x="8" y="164"/>
                  </a:lnTo>
                  <a:lnTo>
                    <a:pt x="10" y="164"/>
                  </a:lnTo>
                  <a:lnTo>
                    <a:pt x="18" y="164"/>
                  </a:lnTo>
                  <a:lnTo>
                    <a:pt x="34" y="164"/>
                  </a:lnTo>
                  <a:lnTo>
                    <a:pt x="52" y="164"/>
                  </a:lnTo>
                  <a:lnTo>
                    <a:pt x="70" y="166"/>
                  </a:lnTo>
                  <a:lnTo>
                    <a:pt x="82" y="164"/>
                  </a:lnTo>
                  <a:lnTo>
                    <a:pt x="94" y="162"/>
                  </a:lnTo>
                  <a:lnTo>
                    <a:pt x="102" y="158"/>
                  </a:lnTo>
                  <a:lnTo>
                    <a:pt x="112" y="152"/>
                  </a:lnTo>
                  <a:lnTo>
                    <a:pt x="118" y="144"/>
                  </a:lnTo>
                  <a:lnTo>
                    <a:pt x="124" y="136"/>
                  </a:lnTo>
                  <a:lnTo>
                    <a:pt x="126" y="126"/>
                  </a:lnTo>
                  <a:lnTo>
                    <a:pt x="128" y="116"/>
                  </a:lnTo>
                  <a:lnTo>
                    <a:pt x="126" y="102"/>
                  </a:lnTo>
                  <a:lnTo>
                    <a:pt x="120" y="90"/>
                  </a:lnTo>
                  <a:lnTo>
                    <a:pt x="110" y="82"/>
                  </a:lnTo>
                  <a:lnTo>
                    <a:pt x="104" y="78"/>
                  </a:lnTo>
                  <a:lnTo>
                    <a:pt x="98" y="76"/>
                  </a:lnTo>
                  <a:lnTo>
                    <a:pt x="94" y="74"/>
                  </a:lnTo>
                  <a:lnTo>
                    <a:pt x="92" y="74"/>
                  </a:lnTo>
                  <a:lnTo>
                    <a:pt x="94" y="72"/>
                  </a:lnTo>
                  <a:lnTo>
                    <a:pt x="102" y="66"/>
                  </a:lnTo>
                  <a:lnTo>
                    <a:pt x="106" y="62"/>
                  </a:lnTo>
                  <a:lnTo>
                    <a:pt x="112" y="52"/>
                  </a:lnTo>
                  <a:lnTo>
                    <a:pt x="114" y="40"/>
                  </a:lnTo>
                  <a:lnTo>
                    <a:pt x="112" y="30"/>
                  </a:lnTo>
                  <a:lnTo>
                    <a:pt x="110" y="22"/>
                  </a:lnTo>
                  <a:lnTo>
                    <a:pt x="104" y="16"/>
                  </a:lnTo>
                  <a:lnTo>
                    <a:pt x="96" y="10"/>
                  </a:lnTo>
                  <a:lnTo>
                    <a:pt x="90" y="6"/>
                  </a:lnTo>
                  <a:lnTo>
                    <a:pt x="80" y="2"/>
                  </a:lnTo>
                  <a:lnTo>
                    <a:pt x="70" y="2"/>
                  </a:lnTo>
                  <a:lnTo>
                    <a:pt x="58" y="0"/>
                  </a:lnTo>
                  <a:lnTo>
                    <a:pt x="46" y="2"/>
                  </a:lnTo>
                  <a:lnTo>
                    <a:pt x="20" y="2"/>
                  </a:lnTo>
                  <a:lnTo>
                    <a:pt x="10" y="2"/>
                  </a:lnTo>
                  <a:lnTo>
                    <a:pt x="4" y="2"/>
                  </a:lnTo>
                  <a:lnTo>
                    <a:pt x="2" y="2"/>
                  </a:lnTo>
                  <a:lnTo>
                    <a:pt x="0" y="4"/>
                  </a:lnTo>
                  <a:lnTo>
                    <a:pt x="2" y="6"/>
                  </a:lnTo>
                  <a:lnTo>
                    <a:pt x="4" y="6"/>
                  </a:lnTo>
                  <a:lnTo>
                    <a:pt x="14" y="10"/>
                  </a:lnTo>
                  <a:lnTo>
                    <a:pt x="20" y="16"/>
                  </a:lnTo>
                  <a:lnTo>
                    <a:pt x="22" y="24"/>
                  </a:lnTo>
                  <a:lnTo>
                    <a:pt x="24" y="38"/>
                  </a:lnTo>
                  <a:lnTo>
                    <a:pt x="24" y="128"/>
                  </a:lnTo>
                  <a:close/>
                  <a:moveTo>
                    <a:pt x="50" y="72"/>
                  </a:moveTo>
                  <a:lnTo>
                    <a:pt x="50" y="72"/>
                  </a:lnTo>
                  <a:lnTo>
                    <a:pt x="42" y="72"/>
                  </a:lnTo>
                  <a:lnTo>
                    <a:pt x="42" y="70"/>
                  </a:lnTo>
                  <a:lnTo>
                    <a:pt x="42" y="66"/>
                  </a:lnTo>
                  <a:lnTo>
                    <a:pt x="42" y="20"/>
                  </a:lnTo>
                  <a:lnTo>
                    <a:pt x="42" y="14"/>
                  </a:lnTo>
                  <a:lnTo>
                    <a:pt x="44" y="10"/>
                  </a:lnTo>
                  <a:lnTo>
                    <a:pt x="48" y="8"/>
                  </a:lnTo>
                  <a:lnTo>
                    <a:pt x="54" y="8"/>
                  </a:lnTo>
                  <a:lnTo>
                    <a:pt x="64" y="8"/>
                  </a:lnTo>
                  <a:lnTo>
                    <a:pt x="72" y="10"/>
                  </a:lnTo>
                  <a:lnTo>
                    <a:pt x="80" y="14"/>
                  </a:lnTo>
                  <a:lnTo>
                    <a:pt x="86" y="18"/>
                  </a:lnTo>
                  <a:lnTo>
                    <a:pt x="92" y="24"/>
                  </a:lnTo>
                  <a:lnTo>
                    <a:pt x="94" y="32"/>
                  </a:lnTo>
                  <a:lnTo>
                    <a:pt x="98" y="38"/>
                  </a:lnTo>
                  <a:lnTo>
                    <a:pt x="98" y="46"/>
                  </a:lnTo>
                  <a:lnTo>
                    <a:pt x="96" y="58"/>
                  </a:lnTo>
                  <a:lnTo>
                    <a:pt x="90" y="66"/>
                  </a:lnTo>
                  <a:lnTo>
                    <a:pt x="82" y="70"/>
                  </a:lnTo>
                  <a:lnTo>
                    <a:pt x="68" y="72"/>
                  </a:lnTo>
                  <a:lnTo>
                    <a:pt x="50" y="72"/>
                  </a:lnTo>
                  <a:close/>
                  <a:moveTo>
                    <a:pt x="64" y="80"/>
                  </a:moveTo>
                  <a:lnTo>
                    <a:pt x="64" y="80"/>
                  </a:lnTo>
                  <a:lnTo>
                    <a:pt x="78" y="82"/>
                  </a:lnTo>
                  <a:lnTo>
                    <a:pt x="88" y="86"/>
                  </a:lnTo>
                  <a:lnTo>
                    <a:pt x="98" y="90"/>
                  </a:lnTo>
                  <a:lnTo>
                    <a:pt x="104" y="100"/>
                  </a:lnTo>
                  <a:lnTo>
                    <a:pt x="108" y="110"/>
                  </a:lnTo>
                  <a:lnTo>
                    <a:pt x="110" y="122"/>
                  </a:lnTo>
                  <a:lnTo>
                    <a:pt x="110" y="130"/>
                  </a:lnTo>
                  <a:lnTo>
                    <a:pt x="106" y="138"/>
                  </a:lnTo>
                  <a:lnTo>
                    <a:pt x="104" y="144"/>
                  </a:lnTo>
                  <a:lnTo>
                    <a:pt x="98" y="150"/>
                  </a:lnTo>
                  <a:lnTo>
                    <a:pt x="94" y="154"/>
                  </a:lnTo>
                  <a:lnTo>
                    <a:pt x="88" y="156"/>
                  </a:lnTo>
                  <a:lnTo>
                    <a:pt x="72" y="158"/>
                  </a:lnTo>
                  <a:lnTo>
                    <a:pt x="54" y="158"/>
                  </a:lnTo>
                  <a:lnTo>
                    <a:pt x="48" y="156"/>
                  </a:lnTo>
                  <a:lnTo>
                    <a:pt x="44" y="154"/>
                  </a:lnTo>
                  <a:lnTo>
                    <a:pt x="42" y="150"/>
                  </a:lnTo>
                  <a:lnTo>
                    <a:pt x="42" y="140"/>
                  </a:lnTo>
                  <a:lnTo>
                    <a:pt x="42" y="86"/>
                  </a:lnTo>
                  <a:lnTo>
                    <a:pt x="42" y="82"/>
                  </a:lnTo>
                  <a:lnTo>
                    <a:pt x="48" y="80"/>
                  </a:lnTo>
                  <a:lnTo>
                    <a:pt x="64" y="8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7" name="Freeform 11"/>
            <p:cNvSpPr>
              <a:spLocks noEditPoints="1"/>
            </p:cNvSpPr>
            <p:nvPr/>
          </p:nvSpPr>
          <p:spPr bwMode="auto">
            <a:xfrm>
              <a:off x="1238" y="1048"/>
              <a:ext cx="74" cy="73"/>
            </a:xfrm>
            <a:custGeom>
              <a:avLst/>
              <a:gdLst>
                <a:gd name="T0" fmla="*/ 1 w 128"/>
                <a:gd name="T1" fmla="*/ 0 h 126"/>
                <a:gd name="T2" fmla="*/ 1 w 128"/>
                <a:gd name="T3" fmla="*/ 1 h 126"/>
                <a:gd name="T4" fmla="*/ 1 w 128"/>
                <a:gd name="T5" fmla="*/ 1 h 126"/>
                <a:gd name="T6" fmla="*/ 1 w 128"/>
                <a:gd name="T7" fmla="*/ 1 h 126"/>
                <a:gd name="T8" fmla="*/ 0 w 128"/>
                <a:gd name="T9" fmla="*/ 1 h 126"/>
                <a:gd name="T10" fmla="*/ 0 w 128"/>
                <a:gd name="T11" fmla="*/ 1 h 126"/>
                <a:gd name="T12" fmla="*/ 1 w 128"/>
                <a:gd name="T13" fmla="*/ 1 h 126"/>
                <a:gd name="T14" fmla="*/ 1 w 128"/>
                <a:gd name="T15" fmla="*/ 1 h 126"/>
                <a:gd name="T16" fmla="*/ 1 w 128"/>
                <a:gd name="T17" fmla="*/ 1 h 126"/>
                <a:gd name="T18" fmla="*/ 1 w 128"/>
                <a:gd name="T19" fmla="*/ 1 h 126"/>
                <a:gd name="T20" fmla="*/ 1 w 128"/>
                <a:gd name="T21" fmla="*/ 1 h 126"/>
                <a:gd name="T22" fmla="*/ 1 w 128"/>
                <a:gd name="T23" fmla="*/ 1 h 126"/>
                <a:gd name="T24" fmla="*/ 1 w 128"/>
                <a:gd name="T25" fmla="*/ 1 h 126"/>
                <a:gd name="T26" fmla="*/ 1 w 128"/>
                <a:gd name="T27" fmla="*/ 1 h 126"/>
                <a:gd name="T28" fmla="*/ 1 w 128"/>
                <a:gd name="T29" fmla="*/ 1 h 126"/>
                <a:gd name="T30" fmla="*/ 1 w 128"/>
                <a:gd name="T31" fmla="*/ 1 h 126"/>
                <a:gd name="T32" fmla="*/ 1 w 128"/>
                <a:gd name="T33" fmla="*/ 1 h 126"/>
                <a:gd name="T34" fmla="*/ 1 w 128"/>
                <a:gd name="T35" fmla="*/ 1 h 126"/>
                <a:gd name="T36" fmla="*/ 1 w 128"/>
                <a:gd name="T37" fmla="*/ 1 h 126"/>
                <a:gd name="T38" fmla="*/ 1 w 128"/>
                <a:gd name="T39" fmla="*/ 0 h 126"/>
                <a:gd name="T40" fmla="*/ 1 w 128"/>
                <a:gd name="T41" fmla="*/ 1 h 126"/>
                <a:gd name="T42" fmla="*/ 1 w 128"/>
                <a:gd name="T43" fmla="*/ 1 h 126"/>
                <a:gd name="T44" fmla="*/ 1 w 128"/>
                <a:gd name="T45" fmla="*/ 1 h 126"/>
                <a:gd name="T46" fmla="*/ 1 w 128"/>
                <a:gd name="T47" fmla="*/ 1 h 126"/>
                <a:gd name="T48" fmla="*/ 1 w 128"/>
                <a:gd name="T49" fmla="*/ 1 h 126"/>
                <a:gd name="T50" fmla="*/ 1 w 128"/>
                <a:gd name="T51" fmla="*/ 1 h 126"/>
                <a:gd name="T52" fmla="*/ 1 w 128"/>
                <a:gd name="T53" fmla="*/ 1 h 126"/>
                <a:gd name="T54" fmla="*/ 1 w 128"/>
                <a:gd name="T55" fmla="*/ 1 h 126"/>
                <a:gd name="T56" fmla="*/ 1 w 128"/>
                <a:gd name="T57" fmla="*/ 1 h 126"/>
                <a:gd name="T58" fmla="*/ 1 w 128"/>
                <a:gd name="T59" fmla="*/ 1 h 126"/>
                <a:gd name="T60" fmla="*/ 1 w 128"/>
                <a:gd name="T61" fmla="*/ 1 h 126"/>
                <a:gd name="T62" fmla="*/ 1 w 128"/>
                <a:gd name="T63" fmla="*/ 1 h 126"/>
                <a:gd name="T64" fmla="*/ 1 w 128"/>
                <a:gd name="T65" fmla="*/ 1 h 126"/>
                <a:gd name="T66" fmla="*/ 1 w 128"/>
                <a:gd name="T67" fmla="*/ 1 h 126"/>
                <a:gd name="T68" fmla="*/ 1 w 128"/>
                <a:gd name="T69" fmla="*/ 1 h 126"/>
                <a:gd name="T70" fmla="*/ 1 w 128"/>
                <a:gd name="T71" fmla="*/ 1 h 126"/>
                <a:gd name="T72" fmla="*/ 1 w 128"/>
                <a:gd name="T73" fmla="*/ 1 h 126"/>
                <a:gd name="T74" fmla="*/ 1 w 128"/>
                <a:gd name="T75" fmla="*/ 1 h 126"/>
                <a:gd name="T76" fmla="*/ 1 w 128"/>
                <a:gd name="T77" fmla="*/ 1 h 1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6">
                  <a:moveTo>
                    <a:pt x="66" y="0"/>
                  </a:moveTo>
                  <a:lnTo>
                    <a:pt x="66" y="0"/>
                  </a:lnTo>
                  <a:lnTo>
                    <a:pt x="52" y="2"/>
                  </a:lnTo>
                  <a:lnTo>
                    <a:pt x="40" y="4"/>
                  </a:lnTo>
                  <a:lnTo>
                    <a:pt x="30" y="10"/>
                  </a:lnTo>
                  <a:lnTo>
                    <a:pt x="20" y="16"/>
                  </a:lnTo>
                  <a:lnTo>
                    <a:pt x="12" y="26"/>
                  </a:lnTo>
                  <a:lnTo>
                    <a:pt x="4" y="36"/>
                  </a:lnTo>
                  <a:lnTo>
                    <a:pt x="0" y="50"/>
                  </a:lnTo>
                  <a:lnTo>
                    <a:pt x="0" y="64"/>
                  </a:lnTo>
                  <a:lnTo>
                    <a:pt x="0" y="78"/>
                  </a:lnTo>
                  <a:lnTo>
                    <a:pt x="6" y="92"/>
                  </a:lnTo>
                  <a:lnTo>
                    <a:pt x="12" y="104"/>
                  </a:lnTo>
                  <a:lnTo>
                    <a:pt x="22" y="114"/>
                  </a:lnTo>
                  <a:lnTo>
                    <a:pt x="30" y="120"/>
                  </a:lnTo>
                  <a:lnTo>
                    <a:pt x="40" y="124"/>
                  </a:lnTo>
                  <a:lnTo>
                    <a:pt x="52" y="126"/>
                  </a:lnTo>
                  <a:lnTo>
                    <a:pt x="64" y="126"/>
                  </a:lnTo>
                  <a:lnTo>
                    <a:pt x="76" y="126"/>
                  </a:lnTo>
                  <a:lnTo>
                    <a:pt x="90" y="122"/>
                  </a:lnTo>
                  <a:lnTo>
                    <a:pt x="100" y="116"/>
                  </a:lnTo>
                  <a:lnTo>
                    <a:pt x="110" y="108"/>
                  </a:lnTo>
                  <a:lnTo>
                    <a:pt x="116" y="100"/>
                  </a:lnTo>
                  <a:lnTo>
                    <a:pt x="122" y="88"/>
                  </a:lnTo>
                  <a:lnTo>
                    <a:pt x="126" y="76"/>
                  </a:lnTo>
                  <a:lnTo>
                    <a:pt x="128" y="62"/>
                  </a:lnTo>
                  <a:lnTo>
                    <a:pt x="126" y="50"/>
                  </a:lnTo>
                  <a:lnTo>
                    <a:pt x="122" y="38"/>
                  </a:lnTo>
                  <a:lnTo>
                    <a:pt x="118" y="28"/>
                  </a:lnTo>
                  <a:lnTo>
                    <a:pt x="110" y="18"/>
                  </a:lnTo>
                  <a:lnTo>
                    <a:pt x="100" y="10"/>
                  </a:lnTo>
                  <a:lnTo>
                    <a:pt x="90" y="6"/>
                  </a:lnTo>
                  <a:lnTo>
                    <a:pt x="78" y="2"/>
                  </a:lnTo>
                  <a:lnTo>
                    <a:pt x="66" y="0"/>
                  </a:lnTo>
                  <a:close/>
                  <a:moveTo>
                    <a:pt x="58" y="6"/>
                  </a:moveTo>
                  <a:lnTo>
                    <a:pt x="58" y="6"/>
                  </a:lnTo>
                  <a:lnTo>
                    <a:pt x="68" y="8"/>
                  </a:lnTo>
                  <a:lnTo>
                    <a:pt x="78" y="10"/>
                  </a:lnTo>
                  <a:lnTo>
                    <a:pt x="88" y="16"/>
                  </a:lnTo>
                  <a:lnTo>
                    <a:pt x="96" y="22"/>
                  </a:lnTo>
                  <a:lnTo>
                    <a:pt x="104" y="32"/>
                  </a:lnTo>
                  <a:lnTo>
                    <a:pt x="110" y="42"/>
                  </a:lnTo>
                  <a:lnTo>
                    <a:pt x="112" y="56"/>
                  </a:lnTo>
                  <a:lnTo>
                    <a:pt x="114" y="68"/>
                  </a:lnTo>
                  <a:lnTo>
                    <a:pt x="114" y="80"/>
                  </a:lnTo>
                  <a:lnTo>
                    <a:pt x="110" y="90"/>
                  </a:lnTo>
                  <a:lnTo>
                    <a:pt x="106" y="100"/>
                  </a:lnTo>
                  <a:lnTo>
                    <a:pt x="100" y="106"/>
                  </a:lnTo>
                  <a:lnTo>
                    <a:pt x="94" y="114"/>
                  </a:lnTo>
                  <a:lnTo>
                    <a:pt x="86" y="118"/>
                  </a:lnTo>
                  <a:lnTo>
                    <a:pt x="76" y="120"/>
                  </a:lnTo>
                  <a:lnTo>
                    <a:pt x="66" y="122"/>
                  </a:lnTo>
                  <a:lnTo>
                    <a:pt x="56" y="120"/>
                  </a:lnTo>
                  <a:lnTo>
                    <a:pt x="46" y="116"/>
                  </a:lnTo>
                  <a:lnTo>
                    <a:pt x="36" y="112"/>
                  </a:lnTo>
                  <a:lnTo>
                    <a:pt x="28" y="104"/>
                  </a:lnTo>
                  <a:lnTo>
                    <a:pt x="22" y="94"/>
                  </a:lnTo>
                  <a:lnTo>
                    <a:pt x="18" y="84"/>
                  </a:lnTo>
                  <a:lnTo>
                    <a:pt x="14" y="72"/>
                  </a:lnTo>
                  <a:lnTo>
                    <a:pt x="14" y="58"/>
                  </a:lnTo>
                  <a:lnTo>
                    <a:pt x="14" y="46"/>
                  </a:lnTo>
                  <a:lnTo>
                    <a:pt x="16" y="36"/>
                  </a:lnTo>
                  <a:lnTo>
                    <a:pt x="20" y="28"/>
                  </a:lnTo>
                  <a:lnTo>
                    <a:pt x="26" y="20"/>
                  </a:lnTo>
                  <a:lnTo>
                    <a:pt x="32" y="14"/>
                  </a:lnTo>
                  <a:lnTo>
                    <a:pt x="40" y="10"/>
                  </a:lnTo>
                  <a:lnTo>
                    <a:pt x="48" y="8"/>
                  </a:lnTo>
                  <a:lnTo>
                    <a:pt x="58" y="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8" name="Freeform 12"/>
            <p:cNvSpPr>
              <a:spLocks/>
            </p:cNvSpPr>
            <p:nvPr/>
          </p:nvSpPr>
          <p:spPr bwMode="auto">
            <a:xfrm>
              <a:off x="1311" y="1049"/>
              <a:ext cx="73" cy="72"/>
            </a:xfrm>
            <a:custGeom>
              <a:avLst/>
              <a:gdLst>
                <a:gd name="T0" fmla="*/ 1 w 126"/>
                <a:gd name="T1" fmla="*/ 1 h 124"/>
                <a:gd name="T2" fmla="*/ 1 w 126"/>
                <a:gd name="T3" fmla="*/ 1 h 124"/>
                <a:gd name="T4" fmla="*/ 1 w 126"/>
                <a:gd name="T5" fmla="*/ 1 h 124"/>
                <a:gd name="T6" fmla="*/ 1 w 126"/>
                <a:gd name="T7" fmla="*/ 1 h 124"/>
                <a:gd name="T8" fmla="*/ 1 w 126"/>
                <a:gd name="T9" fmla="*/ 0 h 124"/>
                <a:gd name="T10" fmla="*/ 1 w 126"/>
                <a:gd name="T11" fmla="*/ 0 h 124"/>
                <a:gd name="T12" fmla="*/ 1 w 126"/>
                <a:gd name="T13" fmla="*/ 1 h 124"/>
                <a:gd name="T14" fmla="*/ 1 w 126"/>
                <a:gd name="T15" fmla="*/ 0 h 124"/>
                <a:gd name="T16" fmla="*/ 1 w 126"/>
                <a:gd name="T17" fmla="*/ 0 h 124"/>
                <a:gd name="T18" fmla="*/ 1 w 126"/>
                <a:gd name="T19" fmla="*/ 1 h 124"/>
                <a:gd name="T20" fmla="*/ 1 w 126"/>
                <a:gd name="T21" fmla="*/ 1 h 124"/>
                <a:gd name="T22" fmla="*/ 1 w 126"/>
                <a:gd name="T23" fmla="*/ 1 h 124"/>
                <a:gd name="T24" fmla="*/ 1 w 126"/>
                <a:gd name="T25" fmla="*/ 1 h 124"/>
                <a:gd name="T26" fmla="*/ 1 w 126"/>
                <a:gd name="T27" fmla="*/ 1 h 124"/>
                <a:gd name="T28" fmla="*/ 1 w 126"/>
                <a:gd name="T29" fmla="*/ 1 h 124"/>
                <a:gd name="T30" fmla="*/ 1 w 126"/>
                <a:gd name="T31" fmla="*/ 1 h 124"/>
                <a:gd name="T32" fmla="*/ 1 w 126"/>
                <a:gd name="T33" fmla="*/ 1 h 124"/>
                <a:gd name="T34" fmla="*/ 1 w 126"/>
                <a:gd name="T35" fmla="*/ 1 h 124"/>
                <a:gd name="T36" fmla="*/ 1 w 126"/>
                <a:gd name="T37" fmla="*/ 1 h 124"/>
                <a:gd name="T38" fmla="*/ 1 w 126"/>
                <a:gd name="T39" fmla="*/ 0 h 124"/>
                <a:gd name="T40" fmla="*/ 1 w 126"/>
                <a:gd name="T41" fmla="*/ 0 h 124"/>
                <a:gd name="T42" fmla="*/ 1 w 126"/>
                <a:gd name="T43" fmla="*/ 0 h 124"/>
                <a:gd name="T44" fmla="*/ 1 w 126"/>
                <a:gd name="T45" fmla="*/ 0 h 124"/>
                <a:gd name="T46" fmla="*/ 1 w 126"/>
                <a:gd name="T47" fmla="*/ 0 h 124"/>
                <a:gd name="T48" fmla="*/ 0 w 126"/>
                <a:gd name="T49" fmla="*/ 1 h 124"/>
                <a:gd name="T50" fmla="*/ 1 w 126"/>
                <a:gd name="T51" fmla="*/ 1 h 124"/>
                <a:gd name="T52" fmla="*/ 1 w 126"/>
                <a:gd name="T53" fmla="*/ 1 h 124"/>
                <a:gd name="T54" fmla="*/ 1 w 126"/>
                <a:gd name="T55" fmla="*/ 1 h 124"/>
                <a:gd name="T56" fmla="*/ 1 w 126"/>
                <a:gd name="T57" fmla="*/ 1 h 124"/>
                <a:gd name="T58" fmla="*/ 1 w 126"/>
                <a:gd name="T59" fmla="*/ 1 h 124"/>
                <a:gd name="T60" fmla="*/ 1 w 126"/>
                <a:gd name="T61" fmla="*/ 1 h 124"/>
                <a:gd name="T62" fmla="*/ 1 w 126"/>
                <a:gd name="T63" fmla="*/ 1 h 124"/>
                <a:gd name="T64" fmla="*/ 1 w 126"/>
                <a:gd name="T65" fmla="*/ 1 h 124"/>
                <a:gd name="T66" fmla="*/ 1 w 126"/>
                <a:gd name="T67" fmla="*/ 1 h 124"/>
                <a:gd name="T68" fmla="*/ 1 w 126"/>
                <a:gd name="T69" fmla="*/ 1 h 124"/>
                <a:gd name="T70" fmla="*/ 1 w 126"/>
                <a:gd name="T71" fmla="*/ 1 h 124"/>
                <a:gd name="T72" fmla="*/ 1 w 126"/>
                <a:gd name="T73" fmla="*/ 1 h 124"/>
                <a:gd name="T74" fmla="*/ 1 w 126"/>
                <a:gd name="T75" fmla="*/ 1 h 124"/>
                <a:gd name="T76" fmla="*/ 1 w 126"/>
                <a:gd name="T77" fmla="*/ 1 h 124"/>
                <a:gd name="T78" fmla="*/ 1 w 126"/>
                <a:gd name="T79" fmla="*/ 1 h 124"/>
                <a:gd name="T80" fmla="*/ 1 w 126"/>
                <a:gd name="T81" fmla="*/ 1 h 124"/>
                <a:gd name="T82" fmla="*/ 1 w 126"/>
                <a:gd name="T83" fmla="*/ 1 h 124"/>
                <a:gd name="T84" fmla="*/ 1 w 126"/>
                <a:gd name="T85" fmla="*/ 1 h 124"/>
                <a:gd name="T86" fmla="*/ 1 w 126"/>
                <a:gd name="T87" fmla="*/ 1 h 124"/>
                <a:gd name="T88" fmla="*/ 1 w 126"/>
                <a:gd name="T89" fmla="*/ 1 h 124"/>
                <a:gd name="T90" fmla="*/ 1 w 126"/>
                <a:gd name="T91" fmla="*/ 1 h 124"/>
                <a:gd name="T92" fmla="*/ 1 w 126"/>
                <a:gd name="T93" fmla="*/ 1 h 124"/>
                <a:gd name="T94" fmla="*/ 1 w 126"/>
                <a:gd name="T95" fmla="*/ 1 h 124"/>
                <a:gd name="T96" fmla="*/ 1 w 126"/>
                <a:gd name="T97" fmla="*/ 1 h 124"/>
                <a:gd name="T98" fmla="*/ 1 w 126"/>
                <a:gd name="T99" fmla="*/ 1 h 124"/>
                <a:gd name="T100" fmla="*/ 1 w 126"/>
                <a:gd name="T101" fmla="*/ 1 h 124"/>
                <a:gd name="T102" fmla="*/ 1 w 126"/>
                <a:gd name="T103" fmla="*/ 1 h 124"/>
                <a:gd name="T104" fmla="*/ 1 w 126"/>
                <a:gd name="T105" fmla="*/ 1 h 1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6" h="124">
                  <a:moveTo>
                    <a:pt x="114" y="36"/>
                  </a:moveTo>
                  <a:lnTo>
                    <a:pt x="116" y="14"/>
                  </a:lnTo>
                  <a:lnTo>
                    <a:pt x="118" y="6"/>
                  </a:lnTo>
                  <a:lnTo>
                    <a:pt x="124" y="4"/>
                  </a:lnTo>
                  <a:lnTo>
                    <a:pt x="126" y="2"/>
                  </a:lnTo>
                  <a:lnTo>
                    <a:pt x="126" y="0"/>
                  </a:lnTo>
                  <a:lnTo>
                    <a:pt x="124" y="0"/>
                  </a:lnTo>
                  <a:lnTo>
                    <a:pt x="118" y="0"/>
                  </a:lnTo>
                  <a:lnTo>
                    <a:pt x="112" y="2"/>
                  </a:lnTo>
                  <a:lnTo>
                    <a:pt x="94" y="0"/>
                  </a:lnTo>
                  <a:lnTo>
                    <a:pt x="90" y="0"/>
                  </a:lnTo>
                  <a:lnTo>
                    <a:pt x="88" y="0"/>
                  </a:lnTo>
                  <a:lnTo>
                    <a:pt x="88" y="2"/>
                  </a:lnTo>
                  <a:lnTo>
                    <a:pt x="88" y="4"/>
                  </a:lnTo>
                  <a:lnTo>
                    <a:pt x="90" y="4"/>
                  </a:lnTo>
                  <a:lnTo>
                    <a:pt x="100" y="8"/>
                  </a:lnTo>
                  <a:lnTo>
                    <a:pt x="104" y="10"/>
                  </a:lnTo>
                  <a:lnTo>
                    <a:pt x="106" y="14"/>
                  </a:lnTo>
                  <a:lnTo>
                    <a:pt x="108" y="24"/>
                  </a:lnTo>
                  <a:lnTo>
                    <a:pt x="108" y="52"/>
                  </a:lnTo>
                  <a:lnTo>
                    <a:pt x="108" y="94"/>
                  </a:lnTo>
                  <a:lnTo>
                    <a:pt x="108" y="98"/>
                  </a:lnTo>
                  <a:lnTo>
                    <a:pt x="106" y="98"/>
                  </a:lnTo>
                  <a:lnTo>
                    <a:pt x="104" y="96"/>
                  </a:lnTo>
                  <a:lnTo>
                    <a:pt x="22" y="2"/>
                  </a:lnTo>
                  <a:lnTo>
                    <a:pt x="20" y="0"/>
                  </a:lnTo>
                  <a:lnTo>
                    <a:pt x="18" y="0"/>
                  </a:lnTo>
                  <a:lnTo>
                    <a:pt x="14" y="0"/>
                  </a:lnTo>
                  <a:lnTo>
                    <a:pt x="12" y="0"/>
                  </a:lnTo>
                  <a:lnTo>
                    <a:pt x="4" y="0"/>
                  </a:lnTo>
                  <a:lnTo>
                    <a:pt x="2" y="0"/>
                  </a:lnTo>
                  <a:lnTo>
                    <a:pt x="0" y="2"/>
                  </a:lnTo>
                  <a:lnTo>
                    <a:pt x="2" y="4"/>
                  </a:lnTo>
                  <a:lnTo>
                    <a:pt x="10" y="6"/>
                  </a:lnTo>
                  <a:lnTo>
                    <a:pt x="16" y="14"/>
                  </a:lnTo>
                  <a:lnTo>
                    <a:pt x="20" y="24"/>
                  </a:lnTo>
                  <a:lnTo>
                    <a:pt x="22" y="38"/>
                  </a:lnTo>
                  <a:lnTo>
                    <a:pt x="22" y="96"/>
                  </a:lnTo>
                  <a:lnTo>
                    <a:pt x="22" y="106"/>
                  </a:lnTo>
                  <a:lnTo>
                    <a:pt x="20" y="112"/>
                  </a:lnTo>
                  <a:lnTo>
                    <a:pt x="18" y="114"/>
                  </a:lnTo>
                  <a:lnTo>
                    <a:pt x="10" y="120"/>
                  </a:lnTo>
                  <a:lnTo>
                    <a:pt x="6" y="122"/>
                  </a:lnTo>
                  <a:lnTo>
                    <a:pt x="10" y="124"/>
                  </a:lnTo>
                  <a:lnTo>
                    <a:pt x="12" y="124"/>
                  </a:lnTo>
                  <a:lnTo>
                    <a:pt x="22" y="122"/>
                  </a:lnTo>
                  <a:lnTo>
                    <a:pt x="40" y="124"/>
                  </a:lnTo>
                  <a:lnTo>
                    <a:pt x="42" y="124"/>
                  </a:lnTo>
                  <a:lnTo>
                    <a:pt x="44" y="124"/>
                  </a:lnTo>
                  <a:lnTo>
                    <a:pt x="44" y="122"/>
                  </a:lnTo>
                  <a:lnTo>
                    <a:pt x="44" y="120"/>
                  </a:lnTo>
                  <a:lnTo>
                    <a:pt x="42" y="120"/>
                  </a:lnTo>
                  <a:lnTo>
                    <a:pt x="34" y="118"/>
                  </a:lnTo>
                  <a:lnTo>
                    <a:pt x="30" y="114"/>
                  </a:lnTo>
                  <a:lnTo>
                    <a:pt x="30" y="108"/>
                  </a:lnTo>
                  <a:lnTo>
                    <a:pt x="30" y="98"/>
                  </a:lnTo>
                  <a:lnTo>
                    <a:pt x="30" y="38"/>
                  </a:lnTo>
                  <a:lnTo>
                    <a:pt x="30" y="34"/>
                  </a:lnTo>
                  <a:lnTo>
                    <a:pt x="34" y="36"/>
                  </a:lnTo>
                  <a:lnTo>
                    <a:pt x="108" y="120"/>
                  </a:lnTo>
                  <a:lnTo>
                    <a:pt x="110" y="124"/>
                  </a:lnTo>
                  <a:lnTo>
                    <a:pt x="112" y="124"/>
                  </a:lnTo>
                  <a:lnTo>
                    <a:pt x="114" y="124"/>
                  </a:lnTo>
                  <a:lnTo>
                    <a:pt x="114" y="120"/>
                  </a:lnTo>
                  <a:lnTo>
                    <a:pt x="114" y="116"/>
                  </a:lnTo>
                  <a:lnTo>
                    <a:pt x="114" y="92"/>
                  </a:lnTo>
                  <a:lnTo>
                    <a:pt x="114" y="3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9" name="Freeform 13"/>
            <p:cNvSpPr>
              <a:spLocks/>
            </p:cNvSpPr>
            <p:nvPr/>
          </p:nvSpPr>
          <p:spPr bwMode="auto">
            <a:xfrm>
              <a:off x="1391" y="1049"/>
              <a:ext cx="55" cy="72"/>
            </a:xfrm>
            <a:custGeom>
              <a:avLst/>
              <a:gdLst>
                <a:gd name="T0" fmla="*/ 1 w 94"/>
                <a:gd name="T1" fmla="*/ 1 h 124"/>
                <a:gd name="T2" fmla="*/ 1 w 94"/>
                <a:gd name="T3" fmla="*/ 1 h 124"/>
                <a:gd name="T4" fmla="*/ 1 w 94"/>
                <a:gd name="T5" fmla="*/ 1 h 124"/>
                <a:gd name="T6" fmla="*/ 1 w 94"/>
                <a:gd name="T7" fmla="*/ 1 h 124"/>
                <a:gd name="T8" fmla="*/ 1 w 94"/>
                <a:gd name="T9" fmla="*/ 1 h 124"/>
                <a:gd name="T10" fmla="*/ 1 w 94"/>
                <a:gd name="T11" fmla="*/ 1 h 124"/>
                <a:gd name="T12" fmla="*/ 1 w 94"/>
                <a:gd name="T13" fmla="*/ 1 h 124"/>
                <a:gd name="T14" fmla="*/ 1 w 94"/>
                <a:gd name="T15" fmla="*/ 1 h 124"/>
                <a:gd name="T16" fmla="*/ 1 w 94"/>
                <a:gd name="T17" fmla="*/ 1 h 124"/>
                <a:gd name="T18" fmla="*/ 1 w 94"/>
                <a:gd name="T19" fmla="*/ 1 h 124"/>
                <a:gd name="T20" fmla="*/ 1 w 94"/>
                <a:gd name="T21" fmla="*/ 1 h 124"/>
                <a:gd name="T22" fmla="*/ 1 w 94"/>
                <a:gd name="T23" fmla="*/ 0 h 124"/>
                <a:gd name="T24" fmla="*/ 1 w 94"/>
                <a:gd name="T25" fmla="*/ 0 h 124"/>
                <a:gd name="T26" fmla="*/ 1 w 94"/>
                <a:gd name="T27" fmla="*/ 1 h 124"/>
                <a:gd name="T28" fmla="*/ 1 w 94"/>
                <a:gd name="T29" fmla="*/ 0 h 124"/>
                <a:gd name="T30" fmla="*/ 1 w 94"/>
                <a:gd name="T31" fmla="*/ 0 h 124"/>
                <a:gd name="T32" fmla="*/ 0 w 94"/>
                <a:gd name="T33" fmla="*/ 0 h 124"/>
                <a:gd name="T34" fmla="*/ 0 w 94"/>
                <a:gd name="T35" fmla="*/ 1 h 124"/>
                <a:gd name="T36" fmla="*/ 1 w 94"/>
                <a:gd name="T37" fmla="*/ 1 h 124"/>
                <a:gd name="T38" fmla="*/ 1 w 94"/>
                <a:gd name="T39" fmla="*/ 1 h 124"/>
                <a:gd name="T40" fmla="*/ 1 w 94"/>
                <a:gd name="T41" fmla="*/ 1 h 124"/>
                <a:gd name="T42" fmla="*/ 1 w 94"/>
                <a:gd name="T43" fmla="*/ 1 h 124"/>
                <a:gd name="T44" fmla="*/ 1 w 94"/>
                <a:gd name="T45" fmla="*/ 1 h 124"/>
                <a:gd name="T46" fmla="*/ 1 w 94"/>
                <a:gd name="T47" fmla="*/ 1 h 124"/>
                <a:gd name="T48" fmla="*/ 1 w 94"/>
                <a:gd name="T49" fmla="*/ 1 h 124"/>
                <a:gd name="T50" fmla="*/ 1 w 94"/>
                <a:gd name="T51" fmla="*/ 1 h 124"/>
                <a:gd name="T52" fmla="*/ 1 w 94"/>
                <a:gd name="T53" fmla="*/ 1 h 124"/>
                <a:gd name="T54" fmla="*/ 1 w 94"/>
                <a:gd name="T55" fmla="*/ 1 h 124"/>
                <a:gd name="T56" fmla="*/ 1 w 94"/>
                <a:gd name="T57" fmla="*/ 1 h 124"/>
                <a:gd name="T58" fmla="*/ 1 w 94"/>
                <a:gd name="T59" fmla="*/ 1 h 124"/>
                <a:gd name="T60" fmla="*/ 1 w 94"/>
                <a:gd name="T61" fmla="*/ 1 h 124"/>
                <a:gd name="T62" fmla="*/ 1 w 94"/>
                <a:gd name="T63" fmla="*/ 1 h 124"/>
                <a:gd name="T64" fmla="*/ 1 w 94"/>
                <a:gd name="T65" fmla="*/ 1 h 124"/>
                <a:gd name="T66" fmla="*/ 1 w 94"/>
                <a:gd name="T67" fmla="*/ 1 h 124"/>
                <a:gd name="T68" fmla="*/ 1 w 94"/>
                <a:gd name="T69" fmla="*/ 1 h 124"/>
                <a:gd name="T70" fmla="*/ 1 w 94"/>
                <a:gd name="T71" fmla="*/ 1 h 124"/>
                <a:gd name="T72" fmla="*/ 1 w 94"/>
                <a:gd name="T73" fmla="*/ 1 h 124"/>
                <a:gd name="T74" fmla="*/ 1 w 94"/>
                <a:gd name="T75" fmla="*/ 1 h 124"/>
                <a:gd name="T76" fmla="*/ 1 w 94"/>
                <a:gd name="T77" fmla="*/ 1 h 124"/>
                <a:gd name="T78" fmla="*/ 1 w 94"/>
                <a:gd name="T79" fmla="*/ 1 h 124"/>
                <a:gd name="T80" fmla="*/ 1 w 94"/>
                <a:gd name="T81" fmla="*/ 1 h 124"/>
                <a:gd name="T82" fmla="*/ 1 w 94"/>
                <a:gd name="T83" fmla="*/ 1 h 124"/>
                <a:gd name="T84" fmla="*/ 1 w 94"/>
                <a:gd name="T85" fmla="*/ 1 h 124"/>
                <a:gd name="T86" fmla="*/ 1 w 94"/>
                <a:gd name="T87" fmla="*/ 1 h 124"/>
                <a:gd name="T88" fmla="*/ 1 w 94"/>
                <a:gd name="T89" fmla="*/ 1 h 124"/>
                <a:gd name="T90" fmla="*/ 1 w 94"/>
                <a:gd name="T91" fmla="*/ 1 h 124"/>
                <a:gd name="T92" fmla="*/ 1 w 94"/>
                <a:gd name="T93" fmla="*/ 1 h 124"/>
                <a:gd name="T94" fmla="*/ 1 w 94"/>
                <a:gd name="T95" fmla="*/ 1 h 124"/>
                <a:gd name="T96" fmla="*/ 1 w 94"/>
                <a:gd name="T97" fmla="*/ 1 h 124"/>
                <a:gd name="T98" fmla="*/ 1 w 94"/>
                <a:gd name="T99" fmla="*/ 1 h 124"/>
                <a:gd name="T100" fmla="*/ 1 w 94"/>
                <a:gd name="T101" fmla="*/ 1 h 124"/>
                <a:gd name="T102" fmla="*/ 1 w 94"/>
                <a:gd name="T103" fmla="*/ 1 h 124"/>
                <a:gd name="T104" fmla="*/ 1 w 94"/>
                <a:gd name="T105" fmla="*/ 1 h 124"/>
                <a:gd name="T106" fmla="*/ 1 w 94"/>
                <a:gd name="T107" fmla="*/ 1 h 124"/>
                <a:gd name="T108" fmla="*/ 1 w 94"/>
                <a:gd name="T109" fmla="*/ 1 h 124"/>
                <a:gd name="T110" fmla="*/ 1 w 94"/>
                <a:gd name="T111" fmla="*/ 1 h 124"/>
                <a:gd name="T112" fmla="*/ 1 w 94"/>
                <a:gd name="T113" fmla="*/ 1 h 124"/>
                <a:gd name="T114" fmla="*/ 1 w 94"/>
                <a:gd name="T115" fmla="*/ 1 h 124"/>
                <a:gd name="T116" fmla="*/ 1 w 94"/>
                <a:gd name="T117" fmla="*/ 1 h 124"/>
                <a:gd name="T118" fmla="*/ 1 w 94"/>
                <a:gd name="T119" fmla="*/ 1 h 124"/>
                <a:gd name="T120" fmla="*/ 1 w 94"/>
                <a:gd name="T121" fmla="*/ 1 h 124"/>
                <a:gd name="T122" fmla="*/ 1 w 94"/>
                <a:gd name="T123" fmla="*/ 1 h 124"/>
                <a:gd name="T124" fmla="*/ 1 w 94"/>
                <a:gd name="T125" fmla="*/ 1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0" y="10"/>
                  </a:lnTo>
                  <a:lnTo>
                    <a:pt x="34" y="8"/>
                  </a:lnTo>
                  <a:lnTo>
                    <a:pt x="38" y="8"/>
                  </a:lnTo>
                  <a:lnTo>
                    <a:pt x="52" y="8"/>
                  </a:lnTo>
                  <a:lnTo>
                    <a:pt x="66" y="8"/>
                  </a:lnTo>
                  <a:lnTo>
                    <a:pt x="74" y="10"/>
                  </a:lnTo>
                  <a:lnTo>
                    <a:pt x="78" y="14"/>
                  </a:lnTo>
                  <a:lnTo>
                    <a:pt x="78" y="22"/>
                  </a:lnTo>
                  <a:lnTo>
                    <a:pt x="78" y="24"/>
                  </a:lnTo>
                  <a:lnTo>
                    <a:pt x="80" y="24"/>
                  </a:lnTo>
                  <a:lnTo>
                    <a:pt x="82" y="24"/>
                  </a:lnTo>
                  <a:lnTo>
                    <a:pt x="84" y="18"/>
                  </a:lnTo>
                  <a:lnTo>
                    <a:pt x="84" y="12"/>
                  </a:lnTo>
                  <a:lnTo>
                    <a:pt x="84" y="4"/>
                  </a:lnTo>
                  <a:lnTo>
                    <a:pt x="84" y="2"/>
                  </a:lnTo>
                  <a:lnTo>
                    <a:pt x="84" y="0"/>
                  </a:lnTo>
                  <a:lnTo>
                    <a:pt x="82" y="0"/>
                  </a:lnTo>
                  <a:lnTo>
                    <a:pt x="78" y="0"/>
                  </a:lnTo>
                  <a:lnTo>
                    <a:pt x="38" y="2"/>
                  </a:lnTo>
                  <a:lnTo>
                    <a:pt x="10" y="0"/>
                  </a:lnTo>
                  <a:lnTo>
                    <a:pt x="4" y="0"/>
                  </a:lnTo>
                  <a:lnTo>
                    <a:pt x="0" y="0"/>
                  </a:lnTo>
                  <a:lnTo>
                    <a:pt x="0" y="2"/>
                  </a:lnTo>
                  <a:lnTo>
                    <a:pt x="0" y="4"/>
                  </a:lnTo>
                  <a:lnTo>
                    <a:pt x="2" y="4"/>
                  </a:lnTo>
                  <a:lnTo>
                    <a:pt x="10" y="6"/>
                  </a:lnTo>
                  <a:lnTo>
                    <a:pt x="14" y="10"/>
                  </a:lnTo>
                  <a:lnTo>
                    <a:pt x="14" y="16"/>
                  </a:lnTo>
                  <a:lnTo>
                    <a:pt x="16" y="26"/>
                  </a:lnTo>
                  <a:lnTo>
                    <a:pt x="16" y="98"/>
                  </a:lnTo>
                  <a:lnTo>
                    <a:pt x="14" y="114"/>
                  </a:lnTo>
                  <a:lnTo>
                    <a:pt x="12" y="116"/>
                  </a:lnTo>
                  <a:lnTo>
                    <a:pt x="8" y="118"/>
                  </a:lnTo>
                  <a:lnTo>
                    <a:pt x="4" y="120"/>
                  </a:lnTo>
                  <a:lnTo>
                    <a:pt x="4" y="122"/>
                  </a:lnTo>
                  <a:lnTo>
                    <a:pt x="6" y="124"/>
                  </a:lnTo>
                  <a:lnTo>
                    <a:pt x="10" y="124"/>
                  </a:lnTo>
                  <a:lnTo>
                    <a:pt x="32" y="122"/>
                  </a:lnTo>
                  <a:lnTo>
                    <a:pt x="60" y="124"/>
                  </a:lnTo>
                  <a:lnTo>
                    <a:pt x="68" y="124"/>
                  </a:lnTo>
                  <a:lnTo>
                    <a:pt x="78" y="122"/>
                  </a:lnTo>
                  <a:lnTo>
                    <a:pt x="86" y="116"/>
                  </a:lnTo>
                  <a:lnTo>
                    <a:pt x="92" y="108"/>
                  </a:lnTo>
                  <a:lnTo>
                    <a:pt x="94" y="100"/>
                  </a:lnTo>
                  <a:lnTo>
                    <a:pt x="92" y="98"/>
                  </a:lnTo>
                  <a:lnTo>
                    <a:pt x="90" y="100"/>
                  </a:lnTo>
                  <a:lnTo>
                    <a:pt x="84" y="106"/>
                  </a:lnTo>
                  <a:lnTo>
                    <a:pt x="76" y="110"/>
                  </a:lnTo>
                  <a:lnTo>
                    <a:pt x="62" y="114"/>
                  </a:lnTo>
                  <a:lnTo>
                    <a:pt x="44" y="116"/>
                  </a:lnTo>
                  <a:lnTo>
                    <a:pt x="36" y="116"/>
                  </a:lnTo>
                  <a:lnTo>
                    <a:pt x="32" y="114"/>
                  </a:lnTo>
                  <a:lnTo>
                    <a:pt x="30" y="110"/>
                  </a:lnTo>
                  <a:lnTo>
                    <a:pt x="30" y="102"/>
                  </a:lnTo>
                  <a:lnTo>
                    <a:pt x="30" y="72"/>
                  </a:lnTo>
                  <a:lnTo>
                    <a:pt x="30" y="70"/>
                  </a:lnTo>
                  <a:lnTo>
                    <a:pt x="28" y="68"/>
                  </a:lnTo>
                  <a:lnTo>
                    <a:pt x="30" y="66"/>
                  </a:lnTo>
                  <a:lnTo>
                    <a:pt x="36" y="64"/>
                  </a:lnTo>
                  <a:lnTo>
                    <a:pt x="56" y="64"/>
                  </a:lnTo>
                  <a:lnTo>
                    <a:pt x="64" y="66"/>
                  </a:lnTo>
                  <a:lnTo>
                    <a:pt x="68" y="68"/>
                  </a:lnTo>
                  <a:lnTo>
                    <a:pt x="72" y="74"/>
                  </a:lnTo>
                  <a:lnTo>
                    <a:pt x="72" y="78"/>
                  </a:lnTo>
                  <a:lnTo>
                    <a:pt x="74" y="80"/>
                  </a:lnTo>
                  <a:lnTo>
                    <a:pt x="76" y="78"/>
                  </a:lnTo>
                  <a:lnTo>
                    <a:pt x="76" y="74"/>
                  </a:lnTo>
                  <a:lnTo>
                    <a:pt x="74" y="64"/>
                  </a:lnTo>
                  <a:lnTo>
                    <a:pt x="76" y="48"/>
                  </a:lnTo>
                  <a:lnTo>
                    <a:pt x="76" y="46"/>
                  </a:lnTo>
                  <a:lnTo>
                    <a:pt x="76" y="44"/>
                  </a:lnTo>
                  <a:lnTo>
                    <a:pt x="74" y="44"/>
                  </a:lnTo>
                  <a:lnTo>
                    <a:pt x="72" y="44"/>
                  </a:lnTo>
                  <a:lnTo>
                    <a:pt x="72" y="46"/>
                  </a:lnTo>
                  <a:lnTo>
                    <a:pt x="70" y="52"/>
                  </a:lnTo>
                  <a:lnTo>
                    <a:pt x="64" y="56"/>
                  </a:lnTo>
                  <a:lnTo>
                    <a:pt x="48" y="56"/>
                  </a:lnTo>
                  <a:lnTo>
                    <a:pt x="34"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0" name="Freeform 14"/>
            <p:cNvSpPr>
              <a:spLocks/>
            </p:cNvSpPr>
            <p:nvPr/>
          </p:nvSpPr>
          <p:spPr bwMode="auto">
            <a:xfrm>
              <a:off x="1447" y="1049"/>
              <a:ext cx="54" cy="72"/>
            </a:xfrm>
            <a:custGeom>
              <a:avLst/>
              <a:gdLst>
                <a:gd name="T0" fmla="*/ 1 w 92"/>
                <a:gd name="T1" fmla="*/ 1 h 124"/>
                <a:gd name="T2" fmla="*/ 1 w 92"/>
                <a:gd name="T3" fmla="*/ 1 h 124"/>
                <a:gd name="T4" fmla="*/ 1 w 92"/>
                <a:gd name="T5" fmla="*/ 1 h 124"/>
                <a:gd name="T6" fmla="*/ 1 w 92"/>
                <a:gd name="T7" fmla="*/ 1 h 124"/>
                <a:gd name="T8" fmla="*/ 1 w 92"/>
                <a:gd name="T9" fmla="*/ 1 h 124"/>
                <a:gd name="T10" fmla="*/ 1 w 92"/>
                <a:gd name="T11" fmla="*/ 0 h 124"/>
                <a:gd name="T12" fmla="*/ 1 w 92"/>
                <a:gd name="T13" fmla="*/ 1 h 124"/>
                <a:gd name="T14" fmla="*/ 1 w 92"/>
                <a:gd name="T15" fmla="*/ 1 h 124"/>
                <a:gd name="T16" fmla="*/ 1 w 92"/>
                <a:gd name="T17" fmla="*/ 0 h 124"/>
                <a:gd name="T18" fmla="*/ 1 w 92"/>
                <a:gd name="T19" fmla="*/ 0 h 124"/>
                <a:gd name="T20" fmla="*/ 0 w 92"/>
                <a:gd name="T21" fmla="*/ 1 h 124"/>
                <a:gd name="T22" fmla="*/ 1 w 92"/>
                <a:gd name="T23" fmla="*/ 1 h 124"/>
                <a:gd name="T24" fmla="*/ 1 w 92"/>
                <a:gd name="T25" fmla="*/ 1 h 124"/>
                <a:gd name="T26" fmla="*/ 1 w 92"/>
                <a:gd name="T27" fmla="*/ 1 h 124"/>
                <a:gd name="T28" fmla="*/ 1 w 92"/>
                <a:gd name="T29" fmla="*/ 1 h 124"/>
                <a:gd name="T30" fmla="*/ 1 w 92"/>
                <a:gd name="T31" fmla="*/ 1 h 124"/>
                <a:gd name="T32" fmla="*/ 1 w 92"/>
                <a:gd name="T33" fmla="*/ 1 h 124"/>
                <a:gd name="T34" fmla="*/ 1 w 92"/>
                <a:gd name="T35" fmla="*/ 1 h 124"/>
                <a:gd name="T36" fmla="*/ 1 w 92"/>
                <a:gd name="T37" fmla="*/ 1 h 124"/>
                <a:gd name="T38" fmla="*/ 1 w 92"/>
                <a:gd name="T39" fmla="*/ 1 h 124"/>
                <a:gd name="T40" fmla="*/ 1 w 92"/>
                <a:gd name="T41" fmla="*/ 1 h 124"/>
                <a:gd name="T42" fmla="*/ 1 w 92"/>
                <a:gd name="T43" fmla="*/ 1 h 124"/>
                <a:gd name="T44" fmla="*/ 1 w 92"/>
                <a:gd name="T45" fmla="*/ 1 h 124"/>
                <a:gd name="T46" fmla="*/ 1 w 92"/>
                <a:gd name="T47" fmla="*/ 1 h 124"/>
                <a:gd name="T48" fmla="*/ 1 w 92"/>
                <a:gd name="T49" fmla="*/ 1 h 124"/>
                <a:gd name="T50" fmla="*/ 1 w 92"/>
                <a:gd name="T51" fmla="*/ 1 h 124"/>
                <a:gd name="T52" fmla="*/ 1 w 92"/>
                <a:gd name="T53" fmla="*/ 1 h 124"/>
                <a:gd name="T54" fmla="*/ 1 w 92"/>
                <a:gd name="T55" fmla="*/ 1 h 124"/>
                <a:gd name="T56" fmla="*/ 1 w 92"/>
                <a:gd name="T57" fmla="*/ 1 h 124"/>
                <a:gd name="T58" fmla="*/ 1 w 92"/>
                <a:gd name="T59" fmla="*/ 1 h 124"/>
                <a:gd name="T60" fmla="*/ 1 w 92"/>
                <a:gd name="T61" fmla="*/ 1 h 124"/>
                <a:gd name="T62" fmla="*/ 1 w 92"/>
                <a:gd name="T63" fmla="*/ 1 h 124"/>
                <a:gd name="T64" fmla="*/ 1 w 92"/>
                <a:gd name="T65" fmla="*/ 1 h 124"/>
                <a:gd name="T66" fmla="*/ 1 w 92"/>
                <a:gd name="T67" fmla="*/ 1 h 124"/>
                <a:gd name="T68" fmla="*/ 1 w 92"/>
                <a:gd name="T69" fmla="*/ 1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2" h="124">
                  <a:moveTo>
                    <a:pt x="28" y="24"/>
                  </a:moveTo>
                  <a:lnTo>
                    <a:pt x="28" y="24"/>
                  </a:lnTo>
                  <a:lnTo>
                    <a:pt x="30" y="16"/>
                  </a:lnTo>
                  <a:lnTo>
                    <a:pt x="30" y="10"/>
                  </a:lnTo>
                  <a:lnTo>
                    <a:pt x="32" y="8"/>
                  </a:lnTo>
                  <a:lnTo>
                    <a:pt x="36" y="6"/>
                  </a:lnTo>
                  <a:lnTo>
                    <a:pt x="42" y="4"/>
                  </a:lnTo>
                  <a:lnTo>
                    <a:pt x="42" y="2"/>
                  </a:lnTo>
                  <a:lnTo>
                    <a:pt x="40" y="0"/>
                  </a:lnTo>
                  <a:lnTo>
                    <a:pt x="36" y="2"/>
                  </a:lnTo>
                  <a:lnTo>
                    <a:pt x="22" y="2"/>
                  </a:lnTo>
                  <a:lnTo>
                    <a:pt x="8" y="0"/>
                  </a:lnTo>
                  <a:lnTo>
                    <a:pt x="2" y="0"/>
                  </a:lnTo>
                  <a:lnTo>
                    <a:pt x="0" y="2"/>
                  </a:lnTo>
                  <a:lnTo>
                    <a:pt x="2" y="4"/>
                  </a:lnTo>
                  <a:lnTo>
                    <a:pt x="8" y="6"/>
                  </a:lnTo>
                  <a:lnTo>
                    <a:pt x="12" y="10"/>
                  </a:lnTo>
                  <a:lnTo>
                    <a:pt x="14" y="14"/>
                  </a:lnTo>
                  <a:lnTo>
                    <a:pt x="14" y="22"/>
                  </a:lnTo>
                  <a:lnTo>
                    <a:pt x="14" y="98"/>
                  </a:lnTo>
                  <a:lnTo>
                    <a:pt x="14" y="108"/>
                  </a:lnTo>
                  <a:lnTo>
                    <a:pt x="14" y="114"/>
                  </a:lnTo>
                  <a:lnTo>
                    <a:pt x="10" y="118"/>
                  </a:lnTo>
                  <a:lnTo>
                    <a:pt x="4" y="120"/>
                  </a:lnTo>
                  <a:lnTo>
                    <a:pt x="2" y="122"/>
                  </a:lnTo>
                  <a:lnTo>
                    <a:pt x="4" y="124"/>
                  </a:lnTo>
                  <a:lnTo>
                    <a:pt x="10" y="124"/>
                  </a:lnTo>
                  <a:lnTo>
                    <a:pt x="28" y="122"/>
                  </a:lnTo>
                  <a:lnTo>
                    <a:pt x="46" y="122"/>
                  </a:lnTo>
                  <a:lnTo>
                    <a:pt x="62" y="124"/>
                  </a:lnTo>
                  <a:lnTo>
                    <a:pt x="76" y="122"/>
                  </a:lnTo>
                  <a:lnTo>
                    <a:pt x="80" y="120"/>
                  </a:lnTo>
                  <a:lnTo>
                    <a:pt x="84" y="116"/>
                  </a:lnTo>
                  <a:lnTo>
                    <a:pt x="90" y="108"/>
                  </a:lnTo>
                  <a:lnTo>
                    <a:pt x="92" y="102"/>
                  </a:lnTo>
                  <a:lnTo>
                    <a:pt x="92" y="100"/>
                  </a:lnTo>
                  <a:lnTo>
                    <a:pt x="88" y="102"/>
                  </a:lnTo>
                  <a:lnTo>
                    <a:pt x="82" y="108"/>
                  </a:lnTo>
                  <a:lnTo>
                    <a:pt x="72" y="112"/>
                  </a:lnTo>
                  <a:lnTo>
                    <a:pt x="60" y="116"/>
                  </a:lnTo>
                  <a:lnTo>
                    <a:pt x="42" y="116"/>
                  </a:lnTo>
                  <a:lnTo>
                    <a:pt x="34" y="116"/>
                  </a:lnTo>
                  <a:lnTo>
                    <a:pt x="30" y="112"/>
                  </a:lnTo>
                  <a:lnTo>
                    <a:pt x="28" y="110"/>
                  </a:lnTo>
                  <a:lnTo>
                    <a:pt x="28" y="98"/>
                  </a:lnTo>
                  <a:lnTo>
                    <a:pt x="28"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1" name="Freeform 15"/>
            <p:cNvSpPr>
              <a:spLocks/>
            </p:cNvSpPr>
            <p:nvPr/>
          </p:nvSpPr>
          <p:spPr bwMode="auto">
            <a:xfrm>
              <a:off x="1502" y="1049"/>
              <a:ext cx="55" cy="72"/>
            </a:xfrm>
            <a:custGeom>
              <a:avLst/>
              <a:gdLst>
                <a:gd name="T0" fmla="*/ 1 w 94"/>
                <a:gd name="T1" fmla="*/ 1 h 124"/>
                <a:gd name="T2" fmla="*/ 1 w 94"/>
                <a:gd name="T3" fmla="*/ 1 h 124"/>
                <a:gd name="T4" fmla="*/ 1 w 94"/>
                <a:gd name="T5" fmla="*/ 1 h 124"/>
                <a:gd name="T6" fmla="*/ 1 w 94"/>
                <a:gd name="T7" fmla="*/ 1 h 124"/>
                <a:gd name="T8" fmla="*/ 1 w 94"/>
                <a:gd name="T9" fmla="*/ 1 h 124"/>
                <a:gd name="T10" fmla="*/ 1 w 94"/>
                <a:gd name="T11" fmla="*/ 0 h 124"/>
                <a:gd name="T12" fmla="*/ 1 w 94"/>
                <a:gd name="T13" fmla="*/ 1 h 124"/>
                <a:gd name="T14" fmla="*/ 1 w 94"/>
                <a:gd name="T15" fmla="*/ 1 h 124"/>
                <a:gd name="T16" fmla="*/ 1 w 94"/>
                <a:gd name="T17" fmla="*/ 0 h 124"/>
                <a:gd name="T18" fmla="*/ 1 w 94"/>
                <a:gd name="T19" fmla="*/ 0 h 124"/>
                <a:gd name="T20" fmla="*/ 0 w 94"/>
                <a:gd name="T21" fmla="*/ 1 h 124"/>
                <a:gd name="T22" fmla="*/ 1 w 94"/>
                <a:gd name="T23" fmla="*/ 1 h 124"/>
                <a:gd name="T24" fmla="*/ 1 w 94"/>
                <a:gd name="T25" fmla="*/ 1 h 124"/>
                <a:gd name="T26" fmla="*/ 1 w 94"/>
                <a:gd name="T27" fmla="*/ 1 h 124"/>
                <a:gd name="T28" fmla="*/ 1 w 94"/>
                <a:gd name="T29" fmla="*/ 1 h 124"/>
                <a:gd name="T30" fmla="*/ 1 w 94"/>
                <a:gd name="T31" fmla="*/ 1 h 124"/>
                <a:gd name="T32" fmla="*/ 1 w 94"/>
                <a:gd name="T33" fmla="*/ 1 h 124"/>
                <a:gd name="T34" fmla="*/ 1 w 94"/>
                <a:gd name="T35" fmla="*/ 1 h 124"/>
                <a:gd name="T36" fmla="*/ 1 w 94"/>
                <a:gd name="T37" fmla="*/ 1 h 124"/>
                <a:gd name="T38" fmla="*/ 1 w 94"/>
                <a:gd name="T39" fmla="*/ 1 h 124"/>
                <a:gd name="T40" fmla="*/ 1 w 94"/>
                <a:gd name="T41" fmla="*/ 1 h 124"/>
                <a:gd name="T42" fmla="*/ 1 w 94"/>
                <a:gd name="T43" fmla="*/ 1 h 124"/>
                <a:gd name="T44" fmla="*/ 1 w 94"/>
                <a:gd name="T45" fmla="*/ 1 h 124"/>
                <a:gd name="T46" fmla="*/ 1 w 94"/>
                <a:gd name="T47" fmla="*/ 1 h 124"/>
                <a:gd name="T48" fmla="*/ 1 w 94"/>
                <a:gd name="T49" fmla="*/ 1 h 124"/>
                <a:gd name="T50" fmla="*/ 1 w 94"/>
                <a:gd name="T51" fmla="*/ 1 h 124"/>
                <a:gd name="T52" fmla="*/ 1 w 94"/>
                <a:gd name="T53" fmla="*/ 1 h 124"/>
                <a:gd name="T54" fmla="*/ 1 w 94"/>
                <a:gd name="T55" fmla="*/ 1 h 124"/>
                <a:gd name="T56" fmla="*/ 1 w 94"/>
                <a:gd name="T57" fmla="*/ 1 h 124"/>
                <a:gd name="T58" fmla="*/ 1 w 94"/>
                <a:gd name="T59" fmla="*/ 1 h 124"/>
                <a:gd name="T60" fmla="*/ 1 w 94"/>
                <a:gd name="T61" fmla="*/ 1 h 124"/>
                <a:gd name="T62" fmla="*/ 1 w 94"/>
                <a:gd name="T63" fmla="*/ 1 h 124"/>
                <a:gd name="T64" fmla="*/ 1 w 94"/>
                <a:gd name="T65" fmla="*/ 1 h 124"/>
                <a:gd name="T66" fmla="*/ 1 w 94"/>
                <a:gd name="T67" fmla="*/ 1 h 124"/>
                <a:gd name="T68" fmla="*/ 1 w 94"/>
                <a:gd name="T69" fmla="*/ 1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24">
                  <a:moveTo>
                    <a:pt x="30" y="24"/>
                  </a:moveTo>
                  <a:lnTo>
                    <a:pt x="30" y="24"/>
                  </a:lnTo>
                  <a:lnTo>
                    <a:pt x="30" y="16"/>
                  </a:lnTo>
                  <a:lnTo>
                    <a:pt x="32" y="10"/>
                  </a:lnTo>
                  <a:lnTo>
                    <a:pt x="34" y="8"/>
                  </a:lnTo>
                  <a:lnTo>
                    <a:pt x="38" y="6"/>
                  </a:lnTo>
                  <a:lnTo>
                    <a:pt x="42" y="4"/>
                  </a:lnTo>
                  <a:lnTo>
                    <a:pt x="44" y="2"/>
                  </a:lnTo>
                  <a:lnTo>
                    <a:pt x="42" y="0"/>
                  </a:lnTo>
                  <a:lnTo>
                    <a:pt x="38" y="2"/>
                  </a:lnTo>
                  <a:lnTo>
                    <a:pt x="24" y="2"/>
                  </a:lnTo>
                  <a:lnTo>
                    <a:pt x="10" y="0"/>
                  </a:lnTo>
                  <a:lnTo>
                    <a:pt x="4" y="0"/>
                  </a:lnTo>
                  <a:lnTo>
                    <a:pt x="2" y="2"/>
                  </a:lnTo>
                  <a:lnTo>
                    <a:pt x="0" y="2"/>
                  </a:lnTo>
                  <a:lnTo>
                    <a:pt x="2" y="4"/>
                  </a:lnTo>
                  <a:lnTo>
                    <a:pt x="10" y="6"/>
                  </a:lnTo>
                  <a:lnTo>
                    <a:pt x="14" y="10"/>
                  </a:lnTo>
                  <a:lnTo>
                    <a:pt x="16" y="14"/>
                  </a:lnTo>
                  <a:lnTo>
                    <a:pt x="16" y="22"/>
                  </a:lnTo>
                  <a:lnTo>
                    <a:pt x="16" y="98"/>
                  </a:lnTo>
                  <a:lnTo>
                    <a:pt x="16" y="108"/>
                  </a:lnTo>
                  <a:lnTo>
                    <a:pt x="14" y="114"/>
                  </a:lnTo>
                  <a:lnTo>
                    <a:pt x="12" y="118"/>
                  </a:lnTo>
                  <a:lnTo>
                    <a:pt x="6" y="120"/>
                  </a:lnTo>
                  <a:lnTo>
                    <a:pt x="4" y="122"/>
                  </a:lnTo>
                  <a:lnTo>
                    <a:pt x="6" y="124"/>
                  </a:lnTo>
                  <a:lnTo>
                    <a:pt x="12" y="124"/>
                  </a:lnTo>
                  <a:lnTo>
                    <a:pt x="30" y="122"/>
                  </a:lnTo>
                  <a:lnTo>
                    <a:pt x="48" y="122"/>
                  </a:lnTo>
                  <a:lnTo>
                    <a:pt x="64" y="124"/>
                  </a:lnTo>
                  <a:lnTo>
                    <a:pt x="76" y="122"/>
                  </a:lnTo>
                  <a:lnTo>
                    <a:pt x="82" y="120"/>
                  </a:lnTo>
                  <a:lnTo>
                    <a:pt x="86" y="116"/>
                  </a:lnTo>
                  <a:lnTo>
                    <a:pt x="92" y="108"/>
                  </a:lnTo>
                  <a:lnTo>
                    <a:pt x="94" y="102"/>
                  </a:lnTo>
                  <a:lnTo>
                    <a:pt x="92" y="100"/>
                  </a:lnTo>
                  <a:lnTo>
                    <a:pt x="90" y="102"/>
                  </a:lnTo>
                  <a:lnTo>
                    <a:pt x="84" y="108"/>
                  </a:lnTo>
                  <a:lnTo>
                    <a:pt x="74" y="112"/>
                  </a:lnTo>
                  <a:lnTo>
                    <a:pt x="60" y="116"/>
                  </a:lnTo>
                  <a:lnTo>
                    <a:pt x="44" y="116"/>
                  </a:lnTo>
                  <a:lnTo>
                    <a:pt x="34" y="116"/>
                  </a:lnTo>
                  <a:lnTo>
                    <a:pt x="32" y="112"/>
                  </a:lnTo>
                  <a:lnTo>
                    <a:pt x="30" y="110"/>
                  </a:lnTo>
                  <a:lnTo>
                    <a:pt x="30" y="98"/>
                  </a:lnTo>
                  <a:lnTo>
                    <a:pt x="30"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2" name="Freeform 16"/>
            <p:cNvSpPr>
              <a:spLocks/>
            </p:cNvSpPr>
            <p:nvPr/>
          </p:nvSpPr>
          <p:spPr bwMode="auto">
            <a:xfrm>
              <a:off x="1560" y="1049"/>
              <a:ext cx="28" cy="72"/>
            </a:xfrm>
            <a:custGeom>
              <a:avLst/>
              <a:gdLst>
                <a:gd name="T0" fmla="*/ 1 w 48"/>
                <a:gd name="T1" fmla="*/ 1 h 124"/>
                <a:gd name="T2" fmla="*/ 1 w 48"/>
                <a:gd name="T3" fmla="*/ 1 h 124"/>
                <a:gd name="T4" fmla="*/ 1 w 48"/>
                <a:gd name="T5" fmla="*/ 1 h 124"/>
                <a:gd name="T6" fmla="*/ 1 w 48"/>
                <a:gd name="T7" fmla="*/ 1 h 124"/>
                <a:gd name="T8" fmla="*/ 1 w 48"/>
                <a:gd name="T9" fmla="*/ 1 h 124"/>
                <a:gd name="T10" fmla="*/ 1 w 48"/>
                <a:gd name="T11" fmla="*/ 0 h 124"/>
                <a:gd name="T12" fmla="*/ 1 w 48"/>
                <a:gd name="T13" fmla="*/ 0 h 124"/>
                <a:gd name="T14" fmla="*/ 1 w 48"/>
                <a:gd name="T15" fmla="*/ 0 h 124"/>
                <a:gd name="T16" fmla="*/ 1 w 48"/>
                <a:gd name="T17" fmla="*/ 0 h 124"/>
                <a:gd name="T18" fmla="*/ 1 w 48"/>
                <a:gd name="T19" fmla="*/ 0 h 124"/>
                <a:gd name="T20" fmla="*/ 0 w 48"/>
                <a:gd name="T21" fmla="*/ 1 h 124"/>
                <a:gd name="T22" fmla="*/ 0 w 48"/>
                <a:gd name="T23" fmla="*/ 1 h 124"/>
                <a:gd name="T24" fmla="*/ 1 w 48"/>
                <a:gd name="T25" fmla="*/ 1 h 124"/>
                <a:gd name="T26" fmla="*/ 1 w 48"/>
                <a:gd name="T27" fmla="*/ 1 h 124"/>
                <a:gd name="T28" fmla="*/ 1 w 48"/>
                <a:gd name="T29" fmla="*/ 1 h 124"/>
                <a:gd name="T30" fmla="*/ 1 w 48"/>
                <a:gd name="T31" fmla="*/ 1 h 124"/>
                <a:gd name="T32" fmla="*/ 1 w 48"/>
                <a:gd name="T33" fmla="*/ 1 h 124"/>
                <a:gd name="T34" fmla="*/ 1 w 48"/>
                <a:gd name="T35" fmla="*/ 1 h 124"/>
                <a:gd name="T36" fmla="*/ 1 w 48"/>
                <a:gd name="T37" fmla="*/ 1 h 124"/>
                <a:gd name="T38" fmla="*/ 1 w 48"/>
                <a:gd name="T39" fmla="*/ 1 h 124"/>
                <a:gd name="T40" fmla="*/ 1 w 48"/>
                <a:gd name="T41" fmla="*/ 1 h 124"/>
                <a:gd name="T42" fmla="*/ 1 w 48"/>
                <a:gd name="T43" fmla="*/ 1 h 124"/>
                <a:gd name="T44" fmla="*/ 1 w 48"/>
                <a:gd name="T45" fmla="*/ 1 h 124"/>
                <a:gd name="T46" fmla="*/ 1 w 48"/>
                <a:gd name="T47" fmla="*/ 1 h 124"/>
                <a:gd name="T48" fmla="*/ 1 w 48"/>
                <a:gd name="T49" fmla="*/ 1 h 124"/>
                <a:gd name="T50" fmla="*/ 1 w 48"/>
                <a:gd name="T51" fmla="*/ 1 h 124"/>
                <a:gd name="T52" fmla="*/ 1 w 48"/>
                <a:gd name="T53" fmla="*/ 1 h 124"/>
                <a:gd name="T54" fmla="*/ 1 w 48"/>
                <a:gd name="T55" fmla="*/ 1 h 124"/>
                <a:gd name="T56" fmla="*/ 1 w 48"/>
                <a:gd name="T57" fmla="*/ 1 h 124"/>
                <a:gd name="T58" fmla="*/ 1 w 48"/>
                <a:gd name="T59" fmla="*/ 1 h 124"/>
                <a:gd name="T60" fmla="*/ 1 w 48"/>
                <a:gd name="T61" fmla="*/ 1 h 124"/>
                <a:gd name="T62" fmla="*/ 1 w 48"/>
                <a:gd name="T63" fmla="*/ 1 h 1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124">
                  <a:moveTo>
                    <a:pt x="30" y="28"/>
                  </a:moveTo>
                  <a:lnTo>
                    <a:pt x="30" y="28"/>
                  </a:lnTo>
                  <a:lnTo>
                    <a:pt x="30" y="16"/>
                  </a:lnTo>
                  <a:lnTo>
                    <a:pt x="32" y="10"/>
                  </a:lnTo>
                  <a:lnTo>
                    <a:pt x="36" y="6"/>
                  </a:lnTo>
                  <a:lnTo>
                    <a:pt x="42" y="4"/>
                  </a:lnTo>
                  <a:lnTo>
                    <a:pt x="42" y="2"/>
                  </a:lnTo>
                  <a:lnTo>
                    <a:pt x="42" y="0"/>
                  </a:lnTo>
                  <a:lnTo>
                    <a:pt x="40" y="0"/>
                  </a:lnTo>
                  <a:lnTo>
                    <a:pt x="38" y="0"/>
                  </a:lnTo>
                  <a:lnTo>
                    <a:pt x="22" y="0"/>
                  </a:lnTo>
                  <a:lnTo>
                    <a:pt x="4" y="0"/>
                  </a:lnTo>
                  <a:lnTo>
                    <a:pt x="2" y="0"/>
                  </a:lnTo>
                  <a:lnTo>
                    <a:pt x="0" y="0"/>
                  </a:lnTo>
                  <a:lnTo>
                    <a:pt x="0" y="2"/>
                  </a:lnTo>
                  <a:lnTo>
                    <a:pt x="0" y="4"/>
                  </a:lnTo>
                  <a:lnTo>
                    <a:pt x="2" y="4"/>
                  </a:lnTo>
                  <a:lnTo>
                    <a:pt x="10" y="6"/>
                  </a:lnTo>
                  <a:lnTo>
                    <a:pt x="14" y="10"/>
                  </a:lnTo>
                  <a:lnTo>
                    <a:pt x="16" y="16"/>
                  </a:lnTo>
                  <a:lnTo>
                    <a:pt x="16" y="24"/>
                  </a:lnTo>
                  <a:lnTo>
                    <a:pt x="16" y="100"/>
                  </a:lnTo>
                  <a:lnTo>
                    <a:pt x="16" y="110"/>
                  </a:lnTo>
                  <a:lnTo>
                    <a:pt x="14" y="116"/>
                  </a:lnTo>
                  <a:lnTo>
                    <a:pt x="10" y="118"/>
                  </a:lnTo>
                  <a:lnTo>
                    <a:pt x="4" y="120"/>
                  </a:lnTo>
                  <a:lnTo>
                    <a:pt x="2" y="120"/>
                  </a:lnTo>
                  <a:lnTo>
                    <a:pt x="2" y="122"/>
                  </a:lnTo>
                  <a:lnTo>
                    <a:pt x="2" y="124"/>
                  </a:lnTo>
                  <a:lnTo>
                    <a:pt x="4" y="124"/>
                  </a:lnTo>
                  <a:lnTo>
                    <a:pt x="8" y="124"/>
                  </a:lnTo>
                  <a:lnTo>
                    <a:pt x="20" y="122"/>
                  </a:lnTo>
                  <a:lnTo>
                    <a:pt x="42" y="124"/>
                  </a:lnTo>
                  <a:lnTo>
                    <a:pt x="44" y="124"/>
                  </a:lnTo>
                  <a:lnTo>
                    <a:pt x="46" y="124"/>
                  </a:lnTo>
                  <a:lnTo>
                    <a:pt x="48" y="122"/>
                  </a:lnTo>
                  <a:lnTo>
                    <a:pt x="46" y="120"/>
                  </a:lnTo>
                  <a:lnTo>
                    <a:pt x="44" y="120"/>
                  </a:lnTo>
                  <a:lnTo>
                    <a:pt x="36" y="116"/>
                  </a:lnTo>
                  <a:lnTo>
                    <a:pt x="30" y="110"/>
                  </a:lnTo>
                  <a:lnTo>
                    <a:pt x="30" y="104"/>
                  </a:lnTo>
                  <a:lnTo>
                    <a:pt x="30" y="94"/>
                  </a:lnTo>
                  <a:lnTo>
                    <a:pt x="30" y="2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3" name="Freeform 17"/>
            <p:cNvSpPr>
              <a:spLocks/>
            </p:cNvSpPr>
            <p:nvPr/>
          </p:nvSpPr>
          <p:spPr bwMode="auto">
            <a:xfrm>
              <a:off x="1630" y="1026"/>
              <a:ext cx="73" cy="95"/>
            </a:xfrm>
            <a:custGeom>
              <a:avLst/>
              <a:gdLst>
                <a:gd name="T0" fmla="*/ 1 w 126"/>
                <a:gd name="T1" fmla="*/ 1 h 164"/>
                <a:gd name="T2" fmla="*/ 1 w 126"/>
                <a:gd name="T3" fmla="*/ 1 h 164"/>
                <a:gd name="T4" fmla="*/ 1 w 126"/>
                <a:gd name="T5" fmla="*/ 1 h 164"/>
                <a:gd name="T6" fmla="*/ 1 w 126"/>
                <a:gd name="T7" fmla="*/ 1 h 164"/>
                <a:gd name="T8" fmla="*/ 1 w 126"/>
                <a:gd name="T9" fmla="*/ 1 h 164"/>
                <a:gd name="T10" fmla="*/ 1 w 126"/>
                <a:gd name="T11" fmla="*/ 1 h 164"/>
                <a:gd name="T12" fmla="*/ 1 w 126"/>
                <a:gd name="T13" fmla="*/ 1 h 164"/>
                <a:gd name="T14" fmla="*/ 1 w 126"/>
                <a:gd name="T15" fmla="*/ 1 h 164"/>
                <a:gd name="T16" fmla="*/ 1 w 126"/>
                <a:gd name="T17" fmla="*/ 1 h 164"/>
                <a:gd name="T18" fmla="*/ 1 w 126"/>
                <a:gd name="T19" fmla="*/ 1 h 164"/>
                <a:gd name="T20" fmla="*/ 1 w 126"/>
                <a:gd name="T21" fmla="*/ 1 h 164"/>
                <a:gd name="T22" fmla="*/ 1 w 126"/>
                <a:gd name="T23" fmla="*/ 0 h 164"/>
                <a:gd name="T24" fmla="*/ 0 w 126"/>
                <a:gd name="T25" fmla="*/ 1 h 164"/>
                <a:gd name="T26" fmla="*/ 1 w 126"/>
                <a:gd name="T27" fmla="*/ 1 h 164"/>
                <a:gd name="T28" fmla="*/ 1 w 126"/>
                <a:gd name="T29" fmla="*/ 1 h 164"/>
                <a:gd name="T30" fmla="*/ 1 w 126"/>
                <a:gd name="T31" fmla="*/ 1 h 164"/>
                <a:gd name="T32" fmla="*/ 1 w 126"/>
                <a:gd name="T33" fmla="*/ 1 h 164"/>
                <a:gd name="T34" fmla="*/ 1 w 126"/>
                <a:gd name="T35" fmla="*/ 1 h 164"/>
                <a:gd name="T36" fmla="*/ 1 w 126"/>
                <a:gd name="T37" fmla="*/ 1 h 164"/>
                <a:gd name="T38" fmla="*/ 1 w 126"/>
                <a:gd name="T39" fmla="*/ 1 h 164"/>
                <a:gd name="T40" fmla="*/ 1 w 126"/>
                <a:gd name="T41" fmla="*/ 1 h 164"/>
                <a:gd name="T42" fmla="*/ 1 w 126"/>
                <a:gd name="T43" fmla="*/ 1 h 164"/>
                <a:gd name="T44" fmla="*/ 1 w 126"/>
                <a:gd name="T45" fmla="*/ 1 h 164"/>
                <a:gd name="T46" fmla="*/ 1 w 126"/>
                <a:gd name="T47" fmla="*/ 1 h 164"/>
                <a:gd name="T48" fmla="*/ 1 w 126"/>
                <a:gd name="T49" fmla="*/ 1 h 164"/>
                <a:gd name="T50" fmla="*/ 1 w 126"/>
                <a:gd name="T51" fmla="*/ 1 h 164"/>
                <a:gd name="T52" fmla="*/ 1 w 126"/>
                <a:gd name="T53" fmla="*/ 1 h 164"/>
                <a:gd name="T54" fmla="*/ 1 w 126"/>
                <a:gd name="T55" fmla="*/ 1 h 164"/>
                <a:gd name="T56" fmla="*/ 1 w 126"/>
                <a:gd name="T57" fmla="*/ 1 h 164"/>
                <a:gd name="T58" fmla="*/ 1 w 126"/>
                <a:gd name="T59" fmla="*/ 1 h 164"/>
                <a:gd name="T60" fmla="*/ 1 w 126"/>
                <a:gd name="T61" fmla="*/ 1 h 164"/>
                <a:gd name="T62" fmla="*/ 1 w 126"/>
                <a:gd name="T63" fmla="*/ 1 h 164"/>
                <a:gd name="T64" fmla="*/ 1 w 126"/>
                <a:gd name="T65" fmla="*/ 1 h 164"/>
                <a:gd name="T66" fmla="*/ 1 w 126"/>
                <a:gd name="T67" fmla="*/ 1 h 164"/>
                <a:gd name="T68" fmla="*/ 1 w 126"/>
                <a:gd name="T69" fmla="*/ 1 h 164"/>
                <a:gd name="T70" fmla="*/ 1 w 126"/>
                <a:gd name="T71" fmla="*/ 1 h 164"/>
                <a:gd name="T72" fmla="*/ 1 w 126"/>
                <a:gd name="T73" fmla="*/ 1 h 164"/>
                <a:gd name="T74" fmla="*/ 1 w 126"/>
                <a:gd name="T75" fmla="*/ 1 h 164"/>
                <a:gd name="T76" fmla="*/ 1 w 126"/>
                <a:gd name="T77" fmla="*/ 1 h 164"/>
                <a:gd name="T78" fmla="*/ 1 w 126"/>
                <a:gd name="T79" fmla="*/ 1 h 164"/>
                <a:gd name="T80" fmla="*/ 1 w 126"/>
                <a:gd name="T81" fmla="*/ 1 h 164"/>
                <a:gd name="T82" fmla="*/ 1 w 126"/>
                <a:gd name="T83" fmla="*/ 1 h 164"/>
                <a:gd name="T84" fmla="*/ 1 w 126"/>
                <a:gd name="T85" fmla="*/ 1 h 164"/>
                <a:gd name="T86" fmla="*/ 1 w 126"/>
                <a:gd name="T87" fmla="*/ 1 h 164"/>
                <a:gd name="T88" fmla="*/ 1 w 126"/>
                <a:gd name="T89" fmla="*/ 1 h 164"/>
                <a:gd name="T90" fmla="*/ 1 w 126"/>
                <a:gd name="T91" fmla="*/ 1 h 16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26" h="164">
                  <a:moveTo>
                    <a:pt x="40" y="22"/>
                  </a:moveTo>
                  <a:lnTo>
                    <a:pt x="40" y="22"/>
                  </a:lnTo>
                  <a:lnTo>
                    <a:pt x="40" y="16"/>
                  </a:lnTo>
                  <a:lnTo>
                    <a:pt x="42" y="14"/>
                  </a:lnTo>
                  <a:lnTo>
                    <a:pt x="46" y="12"/>
                  </a:lnTo>
                  <a:lnTo>
                    <a:pt x="52" y="12"/>
                  </a:lnTo>
                  <a:lnTo>
                    <a:pt x="70" y="12"/>
                  </a:lnTo>
                  <a:lnTo>
                    <a:pt x="88" y="12"/>
                  </a:lnTo>
                  <a:lnTo>
                    <a:pt x="100" y="14"/>
                  </a:lnTo>
                  <a:lnTo>
                    <a:pt x="102" y="18"/>
                  </a:lnTo>
                  <a:lnTo>
                    <a:pt x="104" y="20"/>
                  </a:lnTo>
                  <a:lnTo>
                    <a:pt x="106" y="30"/>
                  </a:lnTo>
                  <a:lnTo>
                    <a:pt x="106" y="34"/>
                  </a:lnTo>
                  <a:lnTo>
                    <a:pt x="108" y="34"/>
                  </a:lnTo>
                  <a:lnTo>
                    <a:pt x="110" y="34"/>
                  </a:lnTo>
                  <a:lnTo>
                    <a:pt x="110" y="32"/>
                  </a:lnTo>
                  <a:lnTo>
                    <a:pt x="112" y="24"/>
                  </a:lnTo>
                  <a:lnTo>
                    <a:pt x="112" y="16"/>
                  </a:lnTo>
                  <a:lnTo>
                    <a:pt x="112" y="8"/>
                  </a:lnTo>
                  <a:lnTo>
                    <a:pt x="114" y="4"/>
                  </a:lnTo>
                  <a:lnTo>
                    <a:pt x="112" y="2"/>
                  </a:lnTo>
                  <a:lnTo>
                    <a:pt x="110" y="2"/>
                  </a:lnTo>
                  <a:lnTo>
                    <a:pt x="104" y="2"/>
                  </a:lnTo>
                  <a:lnTo>
                    <a:pt x="50" y="4"/>
                  </a:lnTo>
                  <a:lnTo>
                    <a:pt x="32" y="4"/>
                  </a:lnTo>
                  <a:lnTo>
                    <a:pt x="14" y="2"/>
                  </a:lnTo>
                  <a:lnTo>
                    <a:pt x="6" y="0"/>
                  </a:lnTo>
                  <a:lnTo>
                    <a:pt x="2" y="2"/>
                  </a:lnTo>
                  <a:lnTo>
                    <a:pt x="0" y="4"/>
                  </a:lnTo>
                  <a:lnTo>
                    <a:pt x="2" y="6"/>
                  </a:lnTo>
                  <a:lnTo>
                    <a:pt x="4" y="6"/>
                  </a:lnTo>
                  <a:lnTo>
                    <a:pt x="14" y="8"/>
                  </a:lnTo>
                  <a:lnTo>
                    <a:pt x="18" y="10"/>
                  </a:lnTo>
                  <a:lnTo>
                    <a:pt x="20" y="14"/>
                  </a:lnTo>
                  <a:lnTo>
                    <a:pt x="22" y="22"/>
                  </a:lnTo>
                  <a:lnTo>
                    <a:pt x="22" y="34"/>
                  </a:lnTo>
                  <a:lnTo>
                    <a:pt x="22" y="130"/>
                  </a:lnTo>
                  <a:lnTo>
                    <a:pt x="22" y="142"/>
                  </a:lnTo>
                  <a:lnTo>
                    <a:pt x="20" y="150"/>
                  </a:lnTo>
                  <a:lnTo>
                    <a:pt x="18" y="154"/>
                  </a:lnTo>
                  <a:lnTo>
                    <a:pt x="14" y="158"/>
                  </a:lnTo>
                  <a:lnTo>
                    <a:pt x="8" y="160"/>
                  </a:lnTo>
                  <a:lnTo>
                    <a:pt x="6" y="162"/>
                  </a:lnTo>
                  <a:lnTo>
                    <a:pt x="8" y="164"/>
                  </a:lnTo>
                  <a:lnTo>
                    <a:pt x="10" y="164"/>
                  </a:lnTo>
                  <a:lnTo>
                    <a:pt x="16" y="164"/>
                  </a:lnTo>
                  <a:lnTo>
                    <a:pt x="46" y="162"/>
                  </a:lnTo>
                  <a:lnTo>
                    <a:pt x="82" y="164"/>
                  </a:lnTo>
                  <a:lnTo>
                    <a:pt x="92" y="164"/>
                  </a:lnTo>
                  <a:lnTo>
                    <a:pt x="98" y="164"/>
                  </a:lnTo>
                  <a:lnTo>
                    <a:pt x="104" y="162"/>
                  </a:lnTo>
                  <a:lnTo>
                    <a:pt x="110" y="160"/>
                  </a:lnTo>
                  <a:lnTo>
                    <a:pt x="114" y="156"/>
                  </a:lnTo>
                  <a:lnTo>
                    <a:pt x="122" y="144"/>
                  </a:lnTo>
                  <a:lnTo>
                    <a:pt x="124" y="138"/>
                  </a:lnTo>
                  <a:lnTo>
                    <a:pt x="126" y="134"/>
                  </a:lnTo>
                  <a:lnTo>
                    <a:pt x="124" y="132"/>
                  </a:lnTo>
                  <a:lnTo>
                    <a:pt x="120" y="134"/>
                  </a:lnTo>
                  <a:lnTo>
                    <a:pt x="114" y="142"/>
                  </a:lnTo>
                  <a:lnTo>
                    <a:pt x="102" y="148"/>
                  </a:lnTo>
                  <a:lnTo>
                    <a:pt x="84" y="152"/>
                  </a:lnTo>
                  <a:lnTo>
                    <a:pt x="60" y="154"/>
                  </a:lnTo>
                  <a:lnTo>
                    <a:pt x="48" y="154"/>
                  </a:lnTo>
                  <a:lnTo>
                    <a:pt x="44" y="150"/>
                  </a:lnTo>
                  <a:lnTo>
                    <a:pt x="40" y="146"/>
                  </a:lnTo>
                  <a:lnTo>
                    <a:pt x="40" y="134"/>
                  </a:lnTo>
                  <a:lnTo>
                    <a:pt x="40" y="96"/>
                  </a:lnTo>
                  <a:lnTo>
                    <a:pt x="40" y="94"/>
                  </a:lnTo>
                  <a:lnTo>
                    <a:pt x="40" y="92"/>
                  </a:lnTo>
                  <a:lnTo>
                    <a:pt x="40" y="90"/>
                  </a:lnTo>
                  <a:lnTo>
                    <a:pt x="42" y="88"/>
                  </a:lnTo>
                  <a:lnTo>
                    <a:pt x="50" y="86"/>
                  </a:lnTo>
                  <a:lnTo>
                    <a:pt x="76" y="86"/>
                  </a:lnTo>
                  <a:lnTo>
                    <a:pt x="86" y="88"/>
                  </a:lnTo>
                  <a:lnTo>
                    <a:pt x="92" y="92"/>
                  </a:lnTo>
                  <a:lnTo>
                    <a:pt x="96" y="100"/>
                  </a:lnTo>
                  <a:lnTo>
                    <a:pt x="96" y="104"/>
                  </a:lnTo>
                  <a:lnTo>
                    <a:pt x="100" y="106"/>
                  </a:lnTo>
                  <a:lnTo>
                    <a:pt x="100" y="104"/>
                  </a:lnTo>
                  <a:lnTo>
                    <a:pt x="102" y="102"/>
                  </a:lnTo>
                  <a:lnTo>
                    <a:pt x="102" y="100"/>
                  </a:lnTo>
                  <a:lnTo>
                    <a:pt x="100" y="84"/>
                  </a:lnTo>
                  <a:lnTo>
                    <a:pt x="102" y="64"/>
                  </a:lnTo>
                  <a:lnTo>
                    <a:pt x="102" y="62"/>
                  </a:lnTo>
                  <a:lnTo>
                    <a:pt x="100" y="60"/>
                  </a:lnTo>
                  <a:lnTo>
                    <a:pt x="98" y="58"/>
                  </a:lnTo>
                  <a:lnTo>
                    <a:pt x="98" y="60"/>
                  </a:lnTo>
                  <a:lnTo>
                    <a:pt x="96" y="62"/>
                  </a:lnTo>
                  <a:lnTo>
                    <a:pt x="94" y="70"/>
                  </a:lnTo>
                  <a:lnTo>
                    <a:pt x="90" y="72"/>
                  </a:lnTo>
                  <a:lnTo>
                    <a:pt x="88" y="74"/>
                  </a:lnTo>
                  <a:lnTo>
                    <a:pt x="66" y="76"/>
                  </a:lnTo>
                  <a:lnTo>
                    <a:pt x="48" y="76"/>
                  </a:lnTo>
                  <a:lnTo>
                    <a:pt x="44" y="76"/>
                  </a:lnTo>
                  <a:lnTo>
                    <a:pt x="42" y="74"/>
                  </a:lnTo>
                  <a:lnTo>
                    <a:pt x="40" y="68"/>
                  </a:lnTo>
                  <a:lnTo>
                    <a:pt x="40" y="2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4" name="Freeform 18"/>
            <p:cNvSpPr>
              <a:spLocks noEditPoints="1"/>
            </p:cNvSpPr>
            <p:nvPr/>
          </p:nvSpPr>
          <p:spPr bwMode="auto">
            <a:xfrm>
              <a:off x="1702" y="1049"/>
              <a:ext cx="68" cy="72"/>
            </a:xfrm>
            <a:custGeom>
              <a:avLst/>
              <a:gdLst>
                <a:gd name="T0" fmla="*/ 1 w 116"/>
                <a:gd name="T1" fmla="*/ 1 h 124"/>
                <a:gd name="T2" fmla="*/ 1 w 116"/>
                <a:gd name="T3" fmla="*/ 1 h 124"/>
                <a:gd name="T4" fmla="*/ 1 w 116"/>
                <a:gd name="T5" fmla="*/ 1 h 124"/>
                <a:gd name="T6" fmla="*/ 1 w 116"/>
                <a:gd name="T7" fmla="*/ 1 h 124"/>
                <a:gd name="T8" fmla="*/ 1 w 116"/>
                <a:gd name="T9" fmla="*/ 1 h 124"/>
                <a:gd name="T10" fmla="*/ 1 w 116"/>
                <a:gd name="T11" fmla="*/ 1 h 124"/>
                <a:gd name="T12" fmla="*/ 1 w 116"/>
                <a:gd name="T13" fmla="*/ 1 h 124"/>
                <a:gd name="T14" fmla="*/ 1 w 116"/>
                <a:gd name="T15" fmla="*/ 0 h 124"/>
                <a:gd name="T16" fmla="*/ 1 w 116"/>
                <a:gd name="T17" fmla="*/ 0 h 124"/>
                <a:gd name="T18" fmla="*/ 1 w 116"/>
                <a:gd name="T19" fmla="*/ 1 h 124"/>
                <a:gd name="T20" fmla="*/ 1 w 116"/>
                <a:gd name="T21" fmla="*/ 0 h 124"/>
                <a:gd name="T22" fmla="*/ 0 w 116"/>
                <a:gd name="T23" fmla="*/ 0 h 124"/>
                <a:gd name="T24" fmla="*/ 0 w 116"/>
                <a:gd name="T25" fmla="*/ 1 h 124"/>
                <a:gd name="T26" fmla="*/ 1 w 116"/>
                <a:gd name="T27" fmla="*/ 1 h 124"/>
                <a:gd name="T28" fmla="*/ 1 w 116"/>
                <a:gd name="T29" fmla="*/ 1 h 124"/>
                <a:gd name="T30" fmla="*/ 1 w 116"/>
                <a:gd name="T31" fmla="*/ 1 h 124"/>
                <a:gd name="T32" fmla="*/ 1 w 116"/>
                <a:gd name="T33" fmla="*/ 1 h 124"/>
                <a:gd name="T34" fmla="*/ 1 w 116"/>
                <a:gd name="T35" fmla="*/ 1 h 124"/>
                <a:gd name="T36" fmla="*/ 1 w 116"/>
                <a:gd name="T37" fmla="*/ 1 h 124"/>
                <a:gd name="T38" fmla="*/ 1 w 116"/>
                <a:gd name="T39" fmla="*/ 1 h 124"/>
                <a:gd name="T40" fmla="*/ 1 w 116"/>
                <a:gd name="T41" fmla="*/ 1 h 124"/>
                <a:gd name="T42" fmla="*/ 1 w 116"/>
                <a:gd name="T43" fmla="*/ 1 h 124"/>
                <a:gd name="T44" fmla="*/ 1 w 116"/>
                <a:gd name="T45" fmla="*/ 1 h 124"/>
                <a:gd name="T46" fmla="*/ 1 w 116"/>
                <a:gd name="T47" fmla="*/ 1 h 124"/>
                <a:gd name="T48" fmla="*/ 1 w 116"/>
                <a:gd name="T49" fmla="*/ 1 h 124"/>
                <a:gd name="T50" fmla="*/ 1 w 116"/>
                <a:gd name="T51" fmla="*/ 1 h 124"/>
                <a:gd name="T52" fmla="*/ 1 w 116"/>
                <a:gd name="T53" fmla="*/ 1 h 124"/>
                <a:gd name="T54" fmla="*/ 1 w 116"/>
                <a:gd name="T55" fmla="*/ 1 h 124"/>
                <a:gd name="T56" fmla="*/ 1 w 116"/>
                <a:gd name="T57" fmla="*/ 1 h 124"/>
                <a:gd name="T58" fmla="*/ 1 w 116"/>
                <a:gd name="T59" fmla="*/ 1 h 124"/>
                <a:gd name="T60" fmla="*/ 1 w 116"/>
                <a:gd name="T61" fmla="*/ 1 h 124"/>
                <a:gd name="T62" fmla="*/ 1 w 116"/>
                <a:gd name="T63" fmla="*/ 1 h 124"/>
                <a:gd name="T64" fmla="*/ 1 w 116"/>
                <a:gd name="T65" fmla="*/ 1 h 124"/>
                <a:gd name="T66" fmla="*/ 1 w 116"/>
                <a:gd name="T67" fmla="*/ 1 h 124"/>
                <a:gd name="T68" fmla="*/ 1 w 116"/>
                <a:gd name="T69" fmla="*/ 1 h 124"/>
                <a:gd name="T70" fmla="*/ 1 w 116"/>
                <a:gd name="T71" fmla="*/ 1 h 124"/>
                <a:gd name="T72" fmla="*/ 1 w 116"/>
                <a:gd name="T73" fmla="*/ 1 h 124"/>
                <a:gd name="T74" fmla="*/ 1 w 116"/>
                <a:gd name="T75" fmla="*/ 1 h 124"/>
                <a:gd name="T76" fmla="*/ 1 w 116"/>
                <a:gd name="T77" fmla="*/ 1 h 124"/>
                <a:gd name="T78" fmla="*/ 1 w 116"/>
                <a:gd name="T79" fmla="*/ 1 h 124"/>
                <a:gd name="T80" fmla="*/ 1 w 116"/>
                <a:gd name="T81" fmla="*/ 1 h 124"/>
                <a:gd name="T82" fmla="*/ 1 w 116"/>
                <a:gd name="T83" fmla="*/ 1 h 124"/>
                <a:gd name="T84" fmla="*/ 1 w 116"/>
                <a:gd name="T85" fmla="*/ 1 h 124"/>
                <a:gd name="T86" fmla="*/ 1 w 116"/>
                <a:gd name="T87" fmla="*/ 1 h 124"/>
                <a:gd name="T88" fmla="*/ 1 w 116"/>
                <a:gd name="T89" fmla="*/ 1 h 124"/>
                <a:gd name="T90" fmla="*/ 1 w 116"/>
                <a:gd name="T91" fmla="*/ 1 h 124"/>
                <a:gd name="T92" fmla="*/ 1 w 116"/>
                <a:gd name="T93" fmla="*/ 1 h 124"/>
                <a:gd name="T94" fmla="*/ 1 w 116"/>
                <a:gd name="T95" fmla="*/ 1 h 124"/>
                <a:gd name="T96" fmla="*/ 1 w 116"/>
                <a:gd name="T97" fmla="*/ 1 h 124"/>
                <a:gd name="T98" fmla="*/ 1 w 116"/>
                <a:gd name="T99" fmla="*/ 1 h 124"/>
                <a:gd name="T100" fmla="*/ 1 w 116"/>
                <a:gd name="T101" fmla="*/ 1 h 124"/>
                <a:gd name="T102" fmla="*/ 1 w 116"/>
                <a:gd name="T103" fmla="*/ 1 h 124"/>
                <a:gd name="T104" fmla="*/ 1 w 116"/>
                <a:gd name="T105" fmla="*/ 1 h 124"/>
                <a:gd name="T106" fmla="*/ 1 w 116"/>
                <a:gd name="T107" fmla="*/ 1 h 124"/>
                <a:gd name="T108" fmla="*/ 1 w 116"/>
                <a:gd name="T109" fmla="*/ 1 h 124"/>
                <a:gd name="T110" fmla="*/ 1 w 116"/>
                <a:gd name="T111" fmla="*/ 1 h 124"/>
                <a:gd name="T112" fmla="*/ 1 w 116"/>
                <a:gd name="T113" fmla="*/ 1 h 124"/>
                <a:gd name="T114" fmla="*/ 1 w 116"/>
                <a:gd name="T115" fmla="*/ 1 h 1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6" h="124">
                  <a:moveTo>
                    <a:pt x="62" y="62"/>
                  </a:moveTo>
                  <a:lnTo>
                    <a:pt x="62" y="62"/>
                  </a:lnTo>
                  <a:lnTo>
                    <a:pt x="72" y="56"/>
                  </a:lnTo>
                  <a:lnTo>
                    <a:pt x="80" y="48"/>
                  </a:lnTo>
                  <a:lnTo>
                    <a:pt x="84" y="40"/>
                  </a:lnTo>
                  <a:lnTo>
                    <a:pt x="84" y="30"/>
                  </a:lnTo>
                  <a:lnTo>
                    <a:pt x="84" y="24"/>
                  </a:lnTo>
                  <a:lnTo>
                    <a:pt x="82" y="18"/>
                  </a:lnTo>
                  <a:lnTo>
                    <a:pt x="78" y="12"/>
                  </a:lnTo>
                  <a:lnTo>
                    <a:pt x="74" y="8"/>
                  </a:lnTo>
                  <a:lnTo>
                    <a:pt x="68" y="4"/>
                  </a:lnTo>
                  <a:lnTo>
                    <a:pt x="62" y="2"/>
                  </a:lnTo>
                  <a:lnTo>
                    <a:pt x="44" y="0"/>
                  </a:lnTo>
                  <a:lnTo>
                    <a:pt x="30" y="0"/>
                  </a:lnTo>
                  <a:lnTo>
                    <a:pt x="16" y="2"/>
                  </a:lnTo>
                  <a:lnTo>
                    <a:pt x="10" y="2"/>
                  </a:lnTo>
                  <a:lnTo>
                    <a:pt x="2" y="0"/>
                  </a:lnTo>
                  <a:lnTo>
                    <a:pt x="0" y="0"/>
                  </a:lnTo>
                  <a:lnTo>
                    <a:pt x="0" y="2"/>
                  </a:lnTo>
                  <a:lnTo>
                    <a:pt x="2" y="4"/>
                  </a:lnTo>
                  <a:lnTo>
                    <a:pt x="8" y="6"/>
                  </a:lnTo>
                  <a:lnTo>
                    <a:pt x="12" y="8"/>
                  </a:lnTo>
                  <a:lnTo>
                    <a:pt x="16" y="12"/>
                  </a:lnTo>
                  <a:lnTo>
                    <a:pt x="16" y="18"/>
                  </a:lnTo>
                  <a:lnTo>
                    <a:pt x="16" y="34"/>
                  </a:lnTo>
                  <a:lnTo>
                    <a:pt x="16" y="94"/>
                  </a:lnTo>
                  <a:lnTo>
                    <a:pt x="16" y="112"/>
                  </a:lnTo>
                  <a:lnTo>
                    <a:pt x="12" y="118"/>
                  </a:lnTo>
                  <a:lnTo>
                    <a:pt x="6" y="120"/>
                  </a:lnTo>
                  <a:lnTo>
                    <a:pt x="4" y="120"/>
                  </a:lnTo>
                  <a:lnTo>
                    <a:pt x="2" y="122"/>
                  </a:lnTo>
                  <a:lnTo>
                    <a:pt x="4" y="124"/>
                  </a:lnTo>
                  <a:lnTo>
                    <a:pt x="10" y="124"/>
                  </a:lnTo>
                  <a:lnTo>
                    <a:pt x="22" y="122"/>
                  </a:lnTo>
                  <a:lnTo>
                    <a:pt x="42" y="124"/>
                  </a:lnTo>
                  <a:lnTo>
                    <a:pt x="48" y="124"/>
                  </a:lnTo>
                  <a:lnTo>
                    <a:pt x="50" y="122"/>
                  </a:lnTo>
                  <a:lnTo>
                    <a:pt x="48" y="120"/>
                  </a:lnTo>
                  <a:lnTo>
                    <a:pt x="46" y="120"/>
                  </a:lnTo>
                  <a:lnTo>
                    <a:pt x="38" y="118"/>
                  </a:lnTo>
                  <a:lnTo>
                    <a:pt x="34" y="116"/>
                  </a:lnTo>
                  <a:lnTo>
                    <a:pt x="30" y="110"/>
                  </a:lnTo>
                  <a:lnTo>
                    <a:pt x="30" y="102"/>
                  </a:lnTo>
                  <a:lnTo>
                    <a:pt x="30" y="98"/>
                  </a:lnTo>
                  <a:lnTo>
                    <a:pt x="30" y="70"/>
                  </a:lnTo>
                  <a:lnTo>
                    <a:pt x="32" y="66"/>
                  </a:lnTo>
                  <a:lnTo>
                    <a:pt x="36" y="66"/>
                  </a:lnTo>
                  <a:lnTo>
                    <a:pt x="46" y="66"/>
                  </a:lnTo>
                  <a:lnTo>
                    <a:pt x="50" y="66"/>
                  </a:lnTo>
                  <a:lnTo>
                    <a:pt x="52" y="70"/>
                  </a:lnTo>
                  <a:lnTo>
                    <a:pt x="54" y="72"/>
                  </a:lnTo>
                  <a:lnTo>
                    <a:pt x="76" y="106"/>
                  </a:lnTo>
                  <a:lnTo>
                    <a:pt x="82" y="114"/>
                  </a:lnTo>
                  <a:lnTo>
                    <a:pt x="88" y="120"/>
                  </a:lnTo>
                  <a:lnTo>
                    <a:pt x="96" y="124"/>
                  </a:lnTo>
                  <a:lnTo>
                    <a:pt x="102" y="124"/>
                  </a:lnTo>
                  <a:lnTo>
                    <a:pt x="112" y="124"/>
                  </a:lnTo>
                  <a:lnTo>
                    <a:pt x="116" y="120"/>
                  </a:lnTo>
                  <a:lnTo>
                    <a:pt x="114" y="120"/>
                  </a:lnTo>
                  <a:lnTo>
                    <a:pt x="108" y="118"/>
                  </a:lnTo>
                  <a:lnTo>
                    <a:pt x="102" y="116"/>
                  </a:lnTo>
                  <a:lnTo>
                    <a:pt x="94" y="108"/>
                  </a:lnTo>
                  <a:lnTo>
                    <a:pt x="88" y="98"/>
                  </a:lnTo>
                  <a:lnTo>
                    <a:pt x="62" y="62"/>
                  </a:lnTo>
                  <a:close/>
                  <a:moveTo>
                    <a:pt x="36" y="60"/>
                  </a:moveTo>
                  <a:lnTo>
                    <a:pt x="36" y="60"/>
                  </a:lnTo>
                  <a:lnTo>
                    <a:pt x="32" y="58"/>
                  </a:lnTo>
                  <a:lnTo>
                    <a:pt x="30" y="54"/>
                  </a:lnTo>
                  <a:lnTo>
                    <a:pt x="30" y="18"/>
                  </a:lnTo>
                  <a:lnTo>
                    <a:pt x="32" y="10"/>
                  </a:lnTo>
                  <a:lnTo>
                    <a:pt x="34" y="8"/>
                  </a:lnTo>
                  <a:lnTo>
                    <a:pt x="40" y="6"/>
                  </a:lnTo>
                  <a:lnTo>
                    <a:pt x="52" y="8"/>
                  </a:lnTo>
                  <a:lnTo>
                    <a:pt x="62" y="14"/>
                  </a:lnTo>
                  <a:lnTo>
                    <a:pt x="66" y="18"/>
                  </a:lnTo>
                  <a:lnTo>
                    <a:pt x="70" y="24"/>
                  </a:lnTo>
                  <a:lnTo>
                    <a:pt x="72" y="30"/>
                  </a:lnTo>
                  <a:lnTo>
                    <a:pt x="72" y="36"/>
                  </a:lnTo>
                  <a:lnTo>
                    <a:pt x="70" y="46"/>
                  </a:lnTo>
                  <a:lnTo>
                    <a:pt x="64" y="54"/>
                  </a:lnTo>
                  <a:lnTo>
                    <a:pt x="58" y="58"/>
                  </a:lnTo>
                  <a:lnTo>
                    <a:pt x="46" y="60"/>
                  </a:lnTo>
                  <a:lnTo>
                    <a:pt x="36" y="6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5" name="Freeform 19"/>
            <p:cNvSpPr>
              <a:spLocks/>
            </p:cNvSpPr>
            <p:nvPr/>
          </p:nvSpPr>
          <p:spPr bwMode="auto">
            <a:xfrm>
              <a:off x="1770" y="1049"/>
              <a:ext cx="55" cy="72"/>
            </a:xfrm>
            <a:custGeom>
              <a:avLst/>
              <a:gdLst>
                <a:gd name="T0" fmla="*/ 1 w 94"/>
                <a:gd name="T1" fmla="*/ 1 h 124"/>
                <a:gd name="T2" fmla="*/ 1 w 94"/>
                <a:gd name="T3" fmla="*/ 1 h 124"/>
                <a:gd name="T4" fmla="*/ 1 w 94"/>
                <a:gd name="T5" fmla="*/ 1 h 124"/>
                <a:gd name="T6" fmla="*/ 1 w 94"/>
                <a:gd name="T7" fmla="*/ 1 h 124"/>
                <a:gd name="T8" fmla="*/ 1 w 94"/>
                <a:gd name="T9" fmla="*/ 1 h 124"/>
                <a:gd name="T10" fmla="*/ 1 w 94"/>
                <a:gd name="T11" fmla="*/ 1 h 124"/>
                <a:gd name="T12" fmla="*/ 1 w 94"/>
                <a:gd name="T13" fmla="*/ 1 h 124"/>
                <a:gd name="T14" fmla="*/ 1 w 94"/>
                <a:gd name="T15" fmla="*/ 1 h 124"/>
                <a:gd name="T16" fmla="*/ 1 w 94"/>
                <a:gd name="T17" fmla="*/ 1 h 124"/>
                <a:gd name="T18" fmla="*/ 1 w 94"/>
                <a:gd name="T19" fmla="*/ 1 h 124"/>
                <a:gd name="T20" fmla="*/ 1 w 94"/>
                <a:gd name="T21" fmla="*/ 1 h 124"/>
                <a:gd name="T22" fmla="*/ 1 w 94"/>
                <a:gd name="T23" fmla="*/ 0 h 124"/>
                <a:gd name="T24" fmla="*/ 1 w 94"/>
                <a:gd name="T25" fmla="*/ 0 h 124"/>
                <a:gd name="T26" fmla="*/ 1 w 94"/>
                <a:gd name="T27" fmla="*/ 1 h 124"/>
                <a:gd name="T28" fmla="*/ 1 w 94"/>
                <a:gd name="T29" fmla="*/ 0 h 124"/>
                <a:gd name="T30" fmla="*/ 1 w 94"/>
                <a:gd name="T31" fmla="*/ 0 h 124"/>
                <a:gd name="T32" fmla="*/ 1 w 94"/>
                <a:gd name="T33" fmla="*/ 0 h 124"/>
                <a:gd name="T34" fmla="*/ 0 w 94"/>
                <a:gd name="T35" fmla="*/ 1 h 124"/>
                <a:gd name="T36" fmla="*/ 1 w 94"/>
                <a:gd name="T37" fmla="*/ 1 h 124"/>
                <a:gd name="T38" fmla="*/ 1 w 94"/>
                <a:gd name="T39" fmla="*/ 1 h 124"/>
                <a:gd name="T40" fmla="*/ 1 w 94"/>
                <a:gd name="T41" fmla="*/ 1 h 124"/>
                <a:gd name="T42" fmla="*/ 1 w 94"/>
                <a:gd name="T43" fmla="*/ 1 h 124"/>
                <a:gd name="T44" fmla="*/ 1 w 94"/>
                <a:gd name="T45" fmla="*/ 1 h 124"/>
                <a:gd name="T46" fmla="*/ 1 w 94"/>
                <a:gd name="T47" fmla="*/ 1 h 124"/>
                <a:gd name="T48" fmla="*/ 1 w 94"/>
                <a:gd name="T49" fmla="*/ 1 h 124"/>
                <a:gd name="T50" fmla="*/ 1 w 94"/>
                <a:gd name="T51" fmla="*/ 1 h 124"/>
                <a:gd name="T52" fmla="*/ 1 w 94"/>
                <a:gd name="T53" fmla="*/ 1 h 124"/>
                <a:gd name="T54" fmla="*/ 1 w 94"/>
                <a:gd name="T55" fmla="*/ 1 h 124"/>
                <a:gd name="T56" fmla="*/ 1 w 94"/>
                <a:gd name="T57" fmla="*/ 1 h 124"/>
                <a:gd name="T58" fmla="*/ 1 w 94"/>
                <a:gd name="T59" fmla="*/ 1 h 124"/>
                <a:gd name="T60" fmla="*/ 1 w 94"/>
                <a:gd name="T61" fmla="*/ 1 h 124"/>
                <a:gd name="T62" fmla="*/ 1 w 94"/>
                <a:gd name="T63" fmla="*/ 1 h 124"/>
                <a:gd name="T64" fmla="*/ 1 w 94"/>
                <a:gd name="T65" fmla="*/ 1 h 124"/>
                <a:gd name="T66" fmla="*/ 1 w 94"/>
                <a:gd name="T67" fmla="*/ 1 h 124"/>
                <a:gd name="T68" fmla="*/ 1 w 94"/>
                <a:gd name="T69" fmla="*/ 1 h 124"/>
                <a:gd name="T70" fmla="*/ 1 w 94"/>
                <a:gd name="T71" fmla="*/ 1 h 124"/>
                <a:gd name="T72" fmla="*/ 1 w 94"/>
                <a:gd name="T73" fmla="*/ 1 h 124"/>
                <a:gd name="T74" fmla="*/ 1 w 94"/>
                <a:gd name="T75" fmla="*/ 1 h 124"/>
                <a:gd name="T76" fmla="*/ 1 w 94"/>
                <a:gd name="T77" fmla="*/ 1 h 124"/>
                <a:gd name="T78" fmla="*/ 1 w 94"/>
                <a:gd name="T79" fmla="*/ 1 h 124"/>
                <a:gd name="T80" fmla="*/ 1 w 94"/>
                <a:gd name="T81" fmla="*/ 1 h 124"/>
                <a:gd name="T82" fmla="*/ 1 w 94"/>
                <a:gd name="T83" fmla="*/ 1 h 124"/>
                <a:gd name="T84" fmla="*/ 1 w 94"/>
                <a:gd name="T85" fmla="*/ 1 h 124"/>
                <a:gd name="T86" fmla="*/ 1 w 94"/>
                <a:gd name="T87" fmla="*/ 1 h 124"/>
                <a:gd name="T88" fmla="*/ 1 w 94"/>
                <a:gd name="T89" fmla="*/ 1 h 124"/>
                <a:gd name="T90" fmla="*/ 1 w 94"/>
                <a:gd name="T91" fmla="*/ 1 h 124"/>
                <a:gd name="T92" fmla="*/ 1 w 94"/>
                <a:gd name="T93" fmla="*/ 1 h 124"/>
                <a:gd name="T94" fmla="*/ 1 w 94"/>
                <a:gd name="T95" fmla="*/ 1 h 124"/>
                <a:gd name="T96" fmla="*/ 1 w 94"/>
                <a:gd name="T97" fmla="*/ 1 h 124"/>
                <a:gd name="T98" fmla="*/ 1 w 94"/>
                <a:gd name="T99" fmla="*/ 1 h 124"/>
                <a:gd name="T100" fmla="*/ 1 w 94"/>
                <a:gd name="T101" fmla="*/ 1 h 124"/>
                <a:gd name="T102" fmla="*/ 1 w 94"/>
                <a:gd name="T103" fmla="*/ 1 h 124"/>
                <a:gd name="T104" fmla="*/ 1 w 94"/>
                <a:gd name="T105" fmla="*/ 1 h 124"/>
                <a:gd name="T106" fmla="*/ 1 w 94"/>
                <a:gd name="T107" fmla="*/ 1 h 124"/>
                <a:gd name="T108" fmla="*/ 1 w 94"/>
                <a:gd name="T109" fmla="*/ 1 h 124"/>
                <a:gd name="T110" fmla="*/ 1 w 94"/>
                <a:gd name="T111" fmla="*/ 1 h 124"/>
                <a:gd name="T112" fmla="*/ 1 w 94"/>
                <a:gd name="T113" fmla="*/ 1 h 124"/>
                <a:gd name="T114" fmla="*/ 1 w 94"/>
                <a:gd name="T115" fmla="*/ 1 h 124"/>
                <a:gd name="T116" fmla="*/ 1 w 94"/>
                <a:gd name="T117" fmla="*/ 1 h 124"/>
                <a:gd name="T118" fmla="*/ 1 w 94"/>
                <a:gd name="T119" fmla="*/ 1 h 124"/>
                <a:gd name="T120" fmla="*/ 1 w 94"/>
                <a:gd name="T121" fmla="*/ 1 h 124"/>
                <a:gd name="T122" fmla="*/ 1 w 94"/>
                <a:gd name="T123" fmla="*/ 1 h 124"/>
                <a:gd name="T124" fmla="*/ 1 w 94"/>
                <a:gd name="T125" fmla="*/ 1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2" y="10"/>
                  </a:lnTo>
                  <a:lnTo>
                    <a:pt x="34" y="8"/>
                  </a:lnTo>
                  <a:lnTo>
                    <a:pt x="38" y="8"/>
                  </a:lnTo>
                  <a:lnTo>
                    <a:pt x="52" y="8"/>
                  </a:lnTo>
                  <a:lnTo>
                    <a:pt x="66" y="8"/>
                  </a:lnTo>
                  <a:lnTo>
                    <a:pt x="74" y="10"/>
                  </a:lnTo>
                  <a:lnTo>
                    <a:pt x="78" y="14"/>
                  </a:lnTo>
                  <a:lnTo>
                    <a:pt x="80" y="22"/>
                  </a:lnTo>
                  <a:lnTo>
                    <a:pt x="80" y="24"/>
                  </a:lnTo>
                  <a:lnTo>
                    <a:pt x="82" y="24"/>
                  </a:lnTo>
                  <a:lnTo>
                    <a:pt x="84" y="24"/>
                  </a:lnTo>
                  <a:lnTo>
                    <a:pt x="84" y="18"/>
                  </a:lnTo>
                  <a:lnTo>
                    <a:pt x="84" y="12"/>
                  </a:lnTo>
                  <a:lnTo>
                    <a:pt x="86" y="4"/>
                  </a:lnTo>
                  <a:lnTo>
                    <a:pt x="86" y="2"/>
                  </a:lnTo>
                  <a:lnTo>
                    <a:pt x="84" y="0"/>
                  </a:lnTo>
                  <a:lnTo>
                    <a:pt x="82" y="0"/>
                  </a:lnTo>
                  <a:lnTo>
                    <a:pt x="78" y="0"/>
                  </a:lnTo>
                  <a:lnTo>
                    <a:pt x="38" y="2"/>
                  </a:lnTo>
                  <a:lnTo>
                    <a:pt x="10" y="0"/>
                  </a:lnTo>
                  <a:lnTo>
                    <a:pt x="4" y="0"/>
                  </a:lnTo>
                  <a:lnTo>
                    <a:pt x="2" y="0"/>
                  </a:lnTo>
                  <a:lnTo>
                    <a:pt x="0" y="2"/>
                  </a:lnTo>
                  <a:lnTo>
                    <a:pt x="0" y="4"/>
                  </a:lnTo>
                  <a:lnTo>
                    <a:pt x="2" y="4"/>
                  </a:lnTo>
                  <a:lnTo>
                    <a:pt x="10" y="6"/>
                  </a:lnTo>
                  <a:lnTo>
                    <a:pt x="14" y="10"/>
                  </a:lnTo>
                  <a:lnTo>
                    <a:pt x="16" y="16"/>
                  </a:lnTo>
                  <a:lnTo>
                    <a:pt x="16" y="26"/>
                  </a:lnTo>
                  <a:lnTo>
                    <a:pt x="16" y="98"/>
                  </a:lnTo>
                  <a:lnTo>
                    <a:pt x="16" y="114"/>
                  </a:lnTo>
                  <a:lnTo>
                    <a:pt x="14" y="116"/>
                  </a:lnTo>
                  <a:lnTo>
                    <a:pt x="10" y="118"/>
                  </a:lnTo>
                  <a:lnTo>
                    <a:pt x="4" y="120"/>
                  </a:lnTo>
                  <a:lnTo>
                    <a:pt x="4" y="122"/>
                  </a:lnTo>
                  <a:lnTo>
                    <a:pt x="6" y="124"/>
                  </a:lnTo>
                  <a:lnTo>
                    <a:pt x="12" y="124"/>
                  </a:lnTo>
                  <a:lnTo>
                    <a:pt x="34" y="122"/>
                  </a:lnTo>
                  <a:lnTo>
                    <a:pt x="62" y="124"/>
                  </a:lnTo>
                  <a:lnTo>
                    <a:pt x="68" y="124"/>
                  </a:lnTo>
                  <a:lnTo>
                    <a:pt x="78" y="122"/>
                  </a:lnTo>
                  <a:lnTo>
                    <a:pt x="86" y="116"/>
                  </a:lnTo>
                  <a:lnTo>
                    <a:pt x="92" y="108"/>
                  </a:lnTo>
                  <a:lnTo>
                    <a:pt x="94" y="100"/>
                  </a:lnTo>
                  <a:lnTo>
                    <a:pt x="94" y="98"/>
                  </a:lnTo>
                  <a:lnTo>
                    <a:pt x="92" y="100"/>
                  </a:lnTo>
                  <a:lnTo>
                    <a:pt x="86" y="106"/>
                  </a:lnTo>
                  <a:lnTo>
                    <a:pt x="78" y="110"/>
                  </a:lnTo>
                  <a:lnTo>
                    <a:pt x="64" y="114"/>
                  </a:lnTo>
                  <a:lnTo>
                    <a:pt x="44" y="116"/>
                  </a:lnTo>
                  <a:lnTo>
                    <a:pt x="36" y="116"/>
                  </a:lnTo>
                  <a:lnTo>
                    <a:pt x="32" y="114"/>
                  </a:lnTo>
                  <a:lnTo>
                    <a:pt x="30" y="110"/>
                  </a:lnTo>
                  <a:lnTo>
                    <a:pt x="30" y="102"/>
                  </a:lnTo>
                  <a:lnTo>
                    <a:pt x="30" y="72"/>
                  </a:lnTo>
                  <a:lnTo>
                    <a:pt x="30" y="70"/>
                  </a:lnTo>
                  <a:lnTo>
                    <a:pt x="30" y="68"/>
                  </a:lnTo>
                  <a:lnTo>
                    <a:pt x="32" y="66"/>
                  </a:lnTo>
                  <a:lnTo>
                    <a:pt x="38" y="64"/>
                  </a:lnTo>
                  <a:lnTo>
                    <a:pt x="56" y="64"/>
                  </a:lnTo>
                  <a:lnTo>
                    <a:pt x="66" y="66"/>
                  </a:lnTo>
                  <a:lnTo>
                    <a:pt x="70" y="68"/>
                  </a:lnTo>
                  <a:lnTo>
                    <a:pt x="72" y="74"/>
                  </a:lnTo>
                  <a:lnTo>
                    <a:pt x="72" y="78"/>
                  </a:lnTo>
                  <a:lnTo>
                    <a:pt x="74" y="80"/>
                  </a:lnTo>
                  <a:lnTo>
                    <a:pt x="76" y="78"/>
                  </a:lnTo>
                  <a:lnTo>
                    <a:pt x="76" y="74"/>
                  </a:lnTo>
                  <a:lnTo>
                    <a:pt x="76" y="64"/>
                  </a:lnTo>
                  <a:lnTo>
                    <a:pt x="76" y="48"/>
                  </a:lnTo>
                  <a:lnTo>
                    <a:pt x="76" y="46"/>
                  </a:lnTo>
                  <a:lnTo>
                    <a:pt x="76" y="44"/>
                  </a:lnTo>
                  <a:lnTo>
                    <a:pt x="74" y="44"/>
                  </a:lnTo>
                  <a:lnTo>
                    <a:pt x="72" y="46"/>
                  </a:lnTo>
                  <a:lnTo>
                    <a:pt x="70" y="52"/>
                  </a:lnTo>
                  <a:lnTo>
                    <a:pt x="66" y="56"/>
                  </a:lnTo>
                  <a:lnTo>
                    <a:pt x="48" y="56"/>
                  </a:lnTo>
                  <a:lnTo>
                    <a:pt x="36"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6" name="Freeform 20"/>
            <p:cNvSpPr>
              <a:spLocks noEditPoints="1"/>
            </p:cNvSpPr>
            <p:nvPr/>
          </p:nvSpPr>
          <p:spPr bwMode="auto">
            <a:xfrm>
              <a:off x="1827" y="1049"/>
              <a:ext cx="70" cy="72"/>
            </a:xfrm>
            <a:custGeom>
              <a:avLst/>
              <a:gdLst>
                <a:gd name="T0" fmla="*/ 1 w 120"/>
                <a:gd name="T1" fmla="*/ 1 h 124"/>
                <a:gd name="T2" fmla="*/ 1 w 120"/>
                <a:gd name="T3" fmla="*/ 1 h 124"/>
                <a:gd name="T4" fmla="*/ 1 w 120"/>
                <a:gd name="T5" fmla="*/ 1 h 124"/>
                <a:gd name="T6" fmla="*/ 1 w 120"/>
                <a:gd name="T7" fmla="*/ 1 h 124"/>
                <a:gd name="T8" fmla="*/ 1 w 120"/>
                <a:gd name="T9" fmla="*/ 1 h 124"/>
                <a:gd name="T10" fmla="*/ 1 w 120"/>
                <a:gd name="T11" fmla="*/ 1 h 124"/>
                <a:gd name="T12" fmla="*/ 1 w 120"/>
                <a:gd name="T13" fmla="*/ 1 h 124"/>
                <a:gd name="T14" fmla="*/ 1 w 120"/>
                <a:gd name="T15" fmla="*/ 1 h 124"/>
                <a:gd name="T16" fmla="*/ 1 w 120"/>
                <a:gd name="T17" fmla="*/ 1 h 124"/>
                <a:gd name="T18" fmla="*/ 1 w 120"/>
                <a:gd name="T19" fmla="*/ 1 h 124"/>
                <a:gd name="T20" fmla="*/ 1 w 120"/>
                <a:gd name="T21" fmla="*/ 1 h 124"/>
                <a:gd name="T22" fmla="*/ 1 w 120"/>
                <a:gd name="T23" fmla="*/ 1 h 124"/>
                <a:gd name="T24" fmla="*/ 1 w 120"/>
                <a:gd name="T25" fmla="*/ 1 h 124"/>
                <a:gd name="T26" fmla="*/ 1 w 120"/>
                <a:gd name="T27" fmla="*/ 1 h 124"/>
                <a:gd name="T28" fmla="*/ 1 w 120"/>
                <a:gd name="T29" fmla="*/ 1 h 124"/>
                <a:gd name="T30" fmla="*/ 1 w 120"/>
                <a:gd name="T31" fmla="*/ 1 h 124"/>
                <a:gd name="T32" fmla="*/ 1 w 120"/>
                <a:gd name="T33" fmla="*/ 1 h 124"/>
                <a:gd name="T34" fmla="*/ 1 w 120"/>
                <a:gd name="T35" fmla="*/ 1 h 124"/>
                <a:gd name="T36" fmla="*/ 1 w 120"/>
                <a:gd name="T37" fmla="*/ 0 h 124"/>
                <a:gd name="T38" fmla="*/ 1 w 120"/>
                <a:gd name="T39" fmla="*/ 0 h 124"/>
                <a:gd name="T40" fmla="*/ 1 w 120"/>
                <a:gd name="T41" fmla="*/ 0 h 124"/>
                <a:gd name="T42" fmla="*/ 1 w 120"/>
                <a:gd name="T43" fmla="*/ 1 h 124"/>
                <a:gd name="T44" fmla="*/ 1 w 120"/>
                <a:gd name="T45" fmla="*/ 0 h 124"/>
                <a:gd name="T46" fmla="*/ 0 w 120"/>
                <a:gd name="T47" fmla="*/ 1 h 124"/>
                <a:gd name="T48" fmla="*/ 0 w 120"/>
                <a:gd name="T49" fmla="*/ 1 h 124"/>
                <a:gd name="T50" fmla="*/ 1 w 120"/>
                <a:gd name="T51" fmla="*/ 1 h 124"/>
                <a:gd name="T52" fmla="*/ 1 w 120"/>
                <a:gd name="T53" fmla="*/ 1 h 124"/>
                <a:gd name="T54" fmla="*/ 1 w 120"/>
                <a:gd name="T55" fmla="*/ 1 h 124"/>
                <a:gd name="T56" fmla="*/ 1 w 120"/>
                <a:gd name="T57" fmla="*/ 1 h 124"/>
                <a:gd name="T58" fmla="*/ 1 w 120"/>
                <a:gd name="T59" fmla="*/ 1 h 124"/>
                <a:gd name="T60" fmla="*/ 1 w 120"/>
                <a:gd name="T61" fmla="*/ 1 h 124"/>
                <a:gd name="T62" fmla="*/ 1 w 120"/>
                <a:gd name="T63" fmla="*/ 1 h 124"/>
                <a:gd name="T64" fmla="*/ 1 w 120"/>
                <a:gd name="T65" fmla="*/ 1 h 124"/>
                <a:gd name="T66" fmla="*/ 1 w 120"/>
                <a:gd name="T67" fmla="*/ 1 h 124"/>
                <a:gd name="T68" fmla="*/ 1 w 120"/>
                <a:gd name="T69" fmla="*/ 1 h 124"/>
                <a:gd name="T70" fmla="*/ 1 w 120"/>
                <a:gd name="T71" fmla="*/ 1 h 124"/>
                <a:gd name="T72" fmla="*/ 1 w 120"/>
                <a:gd name="T73" fmla="*/ 1 h 124"/>
                <a:gd name="T74" fmla="*/ 1 w 120"/>
                <a:gd name="T75" fmla="*/ 1 h 124"/>
                <a:gd name="T76" fmla="*/ 1 w 120"/>
                <a:gd name="T77" fmla="*/ 1 h 124"/>
                <a:gd name="T78" fmla="*/ 1 w 120"/>
                <a:gd name="T79" fmla="*/ 1 h 124"/>
                <a:gd name="T80" fmla="*/ 1 w 120"/>
                <a:gd name="T81" fmla="*/ 1 h 124"/>
                <a:gd name="T82" fmla="*/ 1 w 120"/>
                <a:gd name="T83" fmla="*/ 1 h 124"/>
                <a:gd name="T84" fmla="*/ 1 w 120"/>
                <a:gd name="T85" fmla="*/ 1 h 124"/>
                <a:gd name="T86" fmla="*/ 1 w 120"/>
                <a:gd name="T87" fmla="*/ 1 h 124"/>
                <a:gd name="T88" fmla="*/ 1 w 120"/>
                <a:gd name="T89" fmla="*/ 1 h 1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24">
                  <a:moveTo>
                    <a:pt x="16" y="98"/>
                  </a:moveTo>
                  <a:lnTo>
                    <a:pt x="16" y="98"/>
                  </a:lnTo>
                  <a:lnTo>
                    <a:pt x="16" y="110"/>
                  </a:lnTo>
                  <a:lnTo>
                    <a:pt x="12" y="116"/>
                  </a:lnTo>
                  <a:lnTo>
                    <a:pt x="6" y="120"/>
                  </a:lnTo>
                  <a:lnTo>
                    <a:pt x="4" y="122"/>
                  </a:lnTo>
                  <a:lnTo>
                    <a:pt x="4" y="124"/>
                  </a:lnTo>
                  <a:lnTo>
                    <a:pt x="6" y="124"/>
                  </a:lnTo>
                  <a:lnTo>
                    <a:pt x="12" y="124"/>
                  </a:lnTo>
                  <a:lnTo>
                    <a:pt x="28" y="122"/>
                  </a:lnTo>
                  <a:lnTo>
                    <a:pt x="50" y="124"/>
                  </a:lnTo>
                  <a:lnTo>
                    <a:pt x="58" y="124"/>
                  </a:lnTo>
                  <a:lnTo>
                    <a:pt x="68" y="122"/>
                  </a:lnTo>
                  <a:lnTo>
                    <a:pt x="78" y="120"/>
                  </a:lnTo>
                  <a:lnTo>
                    <a:pt x="88" y="116"/>
                  </a:lnTo>
                  <a:lnTo>
                    <a:pt x="96" y="112"/>
                  </a:lnTo>
                  <a:lnTo>
                    <a:pt x="106" y="102"/>
                  </a:lnTo>
                  <a:lnTo>
                    <a:pt x="114" y="90"/>
                  </a:lnTo>
                  <a:lnTo>
                    <a:pt x="118" y="76"/>
                  </a:lnTo>
                  <a:lnTo>
                    <a:pt x="120" y="60"/>
                  </a:lnTo>
                  <a:lnTo>
                    <a:pt x="120" y="46"/>
                  </a:lnTo>
                  <a:lnTo>
                    <a:pt x="114" y="34"/>
                  </a:lnTo>
                  <a:lnTo>
                    <a:pt x="108" y="24"/>
                  </a:lnTo>
                  <a:lnTo>
                    <a:pt x="100" y="14"/>
                  </a:lnTo>
                  <a:lnTo>
                    <a:pt x="90" y="8"/>
                  </a:lnTo>
                  <a:lnTo>
                    <a:pt x="78" y="4"/>
                  </a:lnTo>
                  <a:lnTo>
                    <a:pt x="64" y="0"/>
                  </a:lnTo>
                  <a:lnTo>
                    <a:pt x="50" y="0"/>
                  </a:lnTo>
                  <a:lnTo>
                    <a:pt x="38" y="0"/>
                  </a:lnTo>
                  <a:lnTo>
                    <a:pt x="14" y="2"/>
                  </a:lnTo>
                  <a:lnTo>
                    <a:pt x="8" y="2"/>
                  </a:lnTo>
                  <a:lnTo>
                    <a:pt x="2" y="0"/>
                  </a:lnTo>
                  <a:lnTo>
                    <a:pt x="0" y="2"/>
                  </a:lnTo>
                  <a:lnTo>
                    <a:pt x="0" y="4"/>
                  </a:lnTo>
                  <a:lnTo>
                    <a:pt x="2" y="4"/>
                  </a:lnTo>
                  <a:lnTo>
                    <a:pt x="8" y="6"/>
                  </a:lnTo>
                  <a:lnTo>
                    <a:pt x="12" y="10"/>
                  </a:lnTo>
                  <a:lnTo>
                    <a:pt x="14" y="14"/>
                  </a:lnTo>
                  <a:lnTo>
                    <a:pt x="16" y="22"/>
                  </a:lnTo>
                  <a:lnTo>
                    <a:pt x="16" y="98"/>
                  </a:lnTo>
                  <a:close/>
                  <a:moveTo>
                    <a:pt x="30" y="16"/>
                  </a:moveTo>
                  <a:lnTo>
                    <a:pt x="30" y="16"/>
                  </a:lnTo>
                  <a:lnTo>
                    <a:pt x="30" y="10"/>
                  </a:lnTo>
                  <a:lnTo>
                    <a:pt x="32" y="8"/>
                  </a:lnTo>
                  <a:lnTo>
                    <a:pt x="38" y="6"/>
                  </a:lnTo>
                  <a:lnTo>
                    <a:pt x="50" y="6"/>
                  </a:lnTo>
                  <a:lnTo>
                    <a:pt x="62" y="6"/>
                  </a:lnTo>
                  <a:lnTo>
                    <a:pt x="74" y="10"/>
                  </a:lnTo>
                  <a:lnTo>
                    <a:pt x="82" y="14"/>
                  </a:lnTo>
                  <a:lnTo>
                    <a:pt x="92" y="22"/>
                  </a:lnTo>
                  <a:lnTo>
                    <a:pt x="98" y="32"/>
                  </a:lnTo>
                  <a:lnTo>
                    <a:pt x="104" y="42"/>
                  </a:lnTo>
                  <a:lnTo>
                    <a:pt x="106" y="54"/>
                  </a:lnTo>
                  <a:lnTo>
                    <a:pt x="108" y="68"/>
                  </a:lnTo>
                  <a:lnTo>
                    <a:pt x="106" y="80"/>
                  </a:lnTo>
                  <a:lnTo>
                    <a:pt x="102" y="92"/>
                  </a:lnTo>
                  <a:lnTo>
                    <a:pt x="96" y="102"/>
                  </a:lnTo>
                  <a:lnTo>
                    <a:pt x="90" y="110"/>
                  </a:lnTo>
                  <a:lnTo>
                    <a:pt x="82" y="114"/>
                  </a:lnTo>
                  <a:lnTo>
                    <a:pt x="76" y="116"/>
                  </a:lnTo>
                  <a:lnTo>
                    <a:pt x="66" y="118"/>
                  </a:lnTo>
                  <a:lnTo>
                    <a:pt x="58" y="118"/>
                  </a:lnTo>
                  <a:lnTo>
                    <a:pt x="44" y="118"/>
                  </a:lnTo>
                  <a:lnTo>
                    <a:pt x="32" y="114"/>
                  </a:lnTo>
                  <a:lnTo>
                    <a:pt x="30" y="110"/>
                  </a:lnTo>
                  <a:lnTo>
                    <a:pt x="30" y="104"/>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7" name="Freeform 21"/>
            <p:cNvSpPr>
              <a:spLocks/>
            </p:cNvSpPr>
            <p:nvPr/>
          </p:nvSpPr>
          <p:spPr bwMode="auto">
            <a:xfrm>
              <a:off x="1898" y="1049"/>
              <a:ext cx="55" cy="72"/>
            </a:xfrm>
            <a:custGeom>
              <a:avLst/>
              <a:gdLst>
                <a:gd name="T0" fmla="*/ 1 w 94"/>
                <a:gd name="T1" fmla="*/ 1 h 124"/>
                <a:gd name="T2" fmla="*/ 1 w 94"/>
                <a:gd name="T3" fmla="*/ 1 h 124"/>
                <a:gd name="T4" fmla="*/ 1 w 94"/>
                <a:gd name="T5" fmla="*/ 1 h 124"/>
                <a:gd name="T6" fmla="*/ 1 w 94"/>
                <a:gd name="T7" fmla="*/ 1 h 124"/>
                <a:gd name="T8" fmla="*/ 1 w 94"/>
                <a:gd name="T9" fmla="*/ 1 h 124"/>
                <a:gd name="T10" fmla="*/ 1 w 94"/>
                <a:gd name="T11" fmla="*/ 1 h 124"/>
                <a:gd name="T12" fmla="*/ 1 w 94"/>
                <a:gd name="T13" fmla="*/ 1 h 124"/>
                <a:gd name="T14" fmla="*/ 1 w 94"/>
                <a:gd name="T15" fmla="*/ 1 h 124"/>
                <a:gd name="T16" fmla="*/ 1 w 94"/>
                <a:gd name="T17" fmla="*/ 1 h 124"/>
                <a:gd name="T18" fmla="*/ 1 w 94"/>
                <a:gd name="T19" fmla="*/ 1 h 124"/>
                <a:gd name="T20" fmla="*/ 1 w 94"/>
                <a:gd name="T21" fmla="*/ 1 h 124"/>
                <a:gd name="T22" fmla="*/ 1 w 94"/>
                <a:gd name="T23" fmla="*/ 0 h 124"/>
                <a:gd name="T24" fmla="*/ 1 w 94"/>
                <a:gd name="T25" fmla="*/ 0 h 124"/>
                <a:gd name="T26" fmla="*/ 1 w 94"/>
                <a:gd name="T27" fmla="*/ 1 h 124"/>
                <a:gd name="T28" fmla="*/ 1 w 94"/>
                <a:gd name="T29" fmla="*/ 0 h 124"/>
                <a:gd name="T30" fmla="*/ 1 w 94"/>
                <a:gd name="T31" fmla="*/ 0 h 124"/>
                <a:gd name="T32" fmla="*/ 0 w 94"/>
                <a:gd name="T33" fmla="*/ 0 h 124"/>
                <a:gd name="T34" fmla="*/ 0 w 94"/>
                <a:gd name="T35" fmla="*/ 1 h 124"/>
                <a:gd name="T36" fmla="*/ 1 w 94"/>
                <a:gd name="T37" fmla="*/ 1 h 124"/>
                <a:gd name="T38" fmla="*/ 1 w 94"/>
                <a:gd name="T39" fmla="*/ 1 h 124"/>
                <a:gd name="T40" fmla="*/ 1 w 94"/>
                <a:gd name="T41" fmla="*/ 1 h 124"/>
                <a:gd name="T42" fmla="*/ 1 w 94"/>
                <a:gd name="T43" fmla="*/ 1 h 124"/>
                <a:gd name="T44" fmla="*/ 1 w 94"/>
                <a:gd name="T45" fmla="*/ 1 h 124"/>
                <a:gd name="T46" fmla="*/ 1 w 94"/>
                <a:gd name="T47" fmla="*/ 1 h 124"/>
                <a:gd name="T48" fmla="*/ 1 w 94"/>
                <a:gd name="T49" fmla="*/ 1 h 124"/>
                <a:gd name="T50" fmla="*/ 1 w 94"/>
                <a:gd name="T51" fmla="*/ 1 h 124"/>
                <a:gd name="T52" fmla="*/ 1 w 94"/>
                <a:gd name="T53" fmla="*/ 1 h 124"/>
                <a:gd name="T54" fmla="*/ 1 w 94"/>
                <a:gd name="T55" fmla="*/ 1 h 124"/>
                <a:gd name="T56" fmla="*/ 1 w 94"/>
                <a:gd name="T57" fmla="*/ 1 h 124"/>
                <a:gd name="T58" fmla="*/ 1 w 94"/>
                <a:gd name="T59" fmla="*/ 1 h 124"/>
                <a:gd name="T60" fmla="*/ 1 w 94"/>
                <a:gd name="T61" fmla="*/ 1 h 124"/>
                <a:gd name="T62" fmla="*/ 1 w 94"/>
                <a:gd name="T63" fmla="*/ 1 h 124"/>
                <a:gd name="T64" fmla="*/ 1 w 94"/>
                <a:gd name="T65" fmla="*/ 1 h 124"/>
                <a:gd name="T66" fmla="*/ 1 w 94"/>
                <a:gd name="T67" fmla="*/ 1 h 124"/>
                <a:gd name="T68" fmla="*/ 1 w 94"/>
                <a:gd name="T69" fmla="*/ 1 h 124"/>
                <a:gd name="T70" fmla="*/ 1 w 94"/>
                <a:gd name="T71" fmla="*/ 1 h 124"/>
                <a:gd name="T72" fmla="*/ 1 w 94"/>
                <a:gd name="T73" fmla="*/ 1 h 124"/>
                <a:gd name="T74" fmla="*/ 1 w 94"/>
                <a:gd name="T75" fmla="*/ 1 h 124"/>
                <a:gd name="T76" fmla="*/ 1 w 94"/>
                <a:gd name="T77" fmla="*/ 1 h 124"/>
                <a:gd name="T78" fmla="*/ 1 w 94"/>
                <a:gd name="T79" fmla="*/ 1 h 124"/>
                <a:gd name="T80" fmla="*/ 1 w 94"/>
                <a:gd name="T81" fmla="*/ 1 h 124"/>
                <a:gd name="T82" fmla="*/ 1 w 94"/>
                <a:gd name="T83" fmla="*/ 1 h 124"/>
                <a:gd name="T84" fmla="*/ 1 w 94"/>
                <a:gd name="T85" fmla="*/ 1 h 124"/>
                <a:gd name="T86" fmla="*/ 1 w 94"/>
                <a:gd name="T87" fmla="*/ 1 h 124"/>
                <a:gd name="T88" fmla="*/ 1 w 94"/>
                <a:gd name="T89" fmla="*/ 1 h 124"/>
                <a:gd name="T90" fmla="*/ 1 w 94"/>
                <a:gd name="T91" fmla="*/ 1 h 124"/>
                <a:gd name="T92" fmla="*/ 1 w 94"/>
                <a:gd name="T93" fmla="*/ 1 h 124"/>
                <a:gd name="T94" fmla="*/ 1 w 94"/>
                <a:gd name="T95" fmla="*/ 1 h 124"/>
                <a:gd name="T96" fmla="*/ 1 w 94"/>
                <a:gd name="T97" fmla="*/ 1 h 124"/>
                <a:gd name="T98" fmla="*/ 1 w 94"/>
                <a:gd name="T99" fmla="*/ 1 h 124"/>
                <a:gd name="T100" fmla="*/ 1 w 94"/>
                <a:gd name="T101" fmla="*/ 1 h 124"/>
                <a:gd name="T102" fmla="*/ 1 w 94"/>
                <a:gd name="T103" fmla="*/ 1 h 124"/>
                <a:gd name="T104" fmla="*/ 1 w 94"/>
                <a:gd name="T105" fmla="*/ 1 h 124"/>
                <a:gd name="T106" fmla="*/ 1 w 94"/>
                <a:gd name="T107" fmla="*/ 1 h 124"/>
                <a:gd name="T108" fmla="*/ 1 w 94"/>
                <a:gd name="T109" fmla="*/ 1 h 124"/>
                <a:gd name="T110" fmla="*/ 1 w 94"/>
                <a:gd name="T111" fmla="*/ 1 h 124"/>
                <a:gd name="T112" fmla="*/ 1 w 94"/>
                <a:gd name="T113" fmla="*/ 1 h 124"/>
                <a:gd name="T114" fmla="*/ 1 w 94"/>
                <a:gd name="T115" fmla="*/ 1 h 124"/>
                <a:gd name="T116" fmla="*/ 1 w 94"/>
                <a:gd name="T117" fmla="*/ 1 h 124"/>
                <a:gd name="T118" fmla="*/ 1 w 94"/>
                <a:gd name="T119" fmla="*/ 1 h 124"/>
                <a:gd name="T120" fmla="*/ 1 w 94"/>
                <a:gd name="T121" fmla="*/ 1 h 124"/>
                <a:gd name="T122" fmla="*/ 1 w 94"/>
                <a:gd name="T123" fmla="*/ 1 h 124"/>
                <a:gd name="T124" fmla="*/ 1 w 94"/>
                <a:gd name="T125" fmla="*/ 1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0" y="10"/>
                  </a:lnTo>
                  <a:lnTo>
                    <a:pt x="34" y="8"/>
                  </a:lnTo>
                  <a:lnTo>
                    <a:pt x="38" y="8"/>
                  </a:lnTo>
                  <a:lnTo>
                    <a:pt x="52" y="8"/>
                  </a:lnTo>
                  <a:lnTo>
                    <a:pt x="66" y="8"/>
                  </a:lnTo>
                  <a:lnTo>
                    <a:pt x="74" y="10"/>
                  </a:lnTo>
                  <a:lnTo>
                    <a:pt x="78" y="14"/>
                  </a:lnTo>
                  <a:lnTo>
                    <a:pt x="78" y="22"/>
                  </a:lnTo>
                  <a:lnTo>
                    <a:pt x="80" y="24"/>
                  </a:lnTo>
                  <a:lnTo>
                    <a:pt x="82" y="24"/>
                  </a:lnTo>
                  <a:lnTo>
                    <a:pt x="84" y="18"/>
                  </a:lnTo>
                  <a:lnTo>
                    <a:pt x="84" y="12"/>
                  </a:lnTo>
                  <a:lnTo>
                    <a:pt x="84" y="4"/>
                  </a:lnTo>
                  <a:lnTo>
                    <a:pt x="84" y="2"/>
                  </a:lnTo>
                  <a:lnTo>
                    <a:pt x="84" y="0"/>
                  </a:lnTo>
                  <a:lnTo>
                    <a:pt x="82" y="0"/>
                  </a:lnTo>
                  <a:lnTo>
                    <a:pt x="78" y="0"/>
                  </a:lnTo>
                  <a:lnTo>
                    <a:pt x="38" y="2"/>
                  </a:lnTo>
                  <a:lnTo>
                    <a:pt x="10" y="0"/>
                  </a:lnTo>
                  <a:lnTo>
                    <a:pt x="4" y="0"/>
                  </a:lnTo>
                  <a:lnTo>
                    <a:pt x="0" y="0"/>
                  </a:lnTo>
                  <a:lnTo>
                    <a:pt x="0" y="2"/>
                  </a:lnTo>
                  <a:lnTo>
                    <a:pt x="0" y="4"/>
                  </a:lnTo>
                  <a:lnTo>
                    <a:pt x="2" y="4"/>
                  </a:lnTo>
                  <a:lnTo>
                    <a:pt x="10" y="6"/>
                  </a:lnTo>
                  <a:lnTo>
                    <a:pt x="14" y="10"/>
                  </a:lnTo>
                  <a:lnTo>
                    <a:pt x="16" y="16"/>
                  </a:lnTo>
                  <a:lnTo>
                    <a:pt x="16" y="26"/>
                  </a:lnTo>
                  <a:lnTo>
                    <a:pt x="16" y="98"/>
                  </a:lnTo>
                  <a:lnTo>
                    <a:pt x="14" y="114"/>
                  </a:lnTo>
                  <a:lnTo>
                    <a:pt x="12" y="116"/>
                  </a:lnTo>
                  <a:lnTo>
                    <a:pt x="10" y="118"/>
                  </a:lnTo>
                  <a:lnTo>
                    <a:pt x="4" y="120"/>
                  </a:lnTo>
                  <a:lnTo>
                    <a:pt x="4" y="122"/>
                  </a:lnTo>
                  <a:lnTo>
                    <a:pt x="6" y="124"/>
                  </a:lnTo>
                  <a:lnTo>
                    <a:pt x="10" y="124"/>
                  </a:lnTo>
                  <a:lnTo>
                    <a:pt x="32" y="122"/>
                  </a:lnTo>
                  <a:lnTo>
                    <a:pt x="62" y="124"/>
                  </a:lnTo>
                  <a:lnTo>
                    <a:pt x="68" y="124"/>
                  </a:lnTo>
                  <a:lnTo>
                    <a:pt x="78" y="122"/>
                  </a:lnTo>
                  <a:lnTo>
                    <a:pt x="86" y="116"/>
                  </a:lnTo>
                  <a:lnTo>
                    <a:pt x="92" y="108"/>
                  </a:lnTo>
                  <a:lnTo>
                    <a:pt x="94" y="100"/>
                  </a:lnTo>
                  <a:lnTo>
                    <a:pt x="92" y="98"/>
                  </a:lnTo>
                  <a:lnTo>
                    <a:pt x="90" y="100"/>
                  </a:lnTo>
                  <a:lnTo>
                    <a:pt x="86" y="106"/>
                  </a:lnTo>
                  <a:lnTo>
                    <a:pt x="76" y="110"/>
                  </a:lnTo>
                  <a:lnTo>
                    <a:pt x="62" y="114"/>
                  </a:lnTo>
                  <a:lnTo>
                    <a:pt x="44" y="116"/>
                  </a:lnTo>
                  <a:lnTo>
                    <a:pt x="36" y="116"/>
                  </a:lnTo>
                  <a:lnTo>
                    <a:pt x="32" y="114"/>
                  </a:lnTo>
                  <a:lnTo>
                    <a:pt x="30" y="110"/>
                  </a:lnTo>
                  <a:lnTo>
                    <a:pt x="30" y="102"/>
                  </a:lnTo>
                  <a:lnTo>
                    <a:pt x="30" y="72"/>
                  </a:lnTo>
                  <a:lnTo>
                    <a:pt x="30" y="70"/>
                  </a:lnTo>
                  <a:lnTo>
                    <a:pt x="30" y="68"/>
                  </a:lnTo>
                  <a:lnTo>
                    <a:pt x="30" y="66"/>
                  </a:lnTo>
                  <a:lnTo>
                    <a:pt x="36" y="64"/>
                  </a:lnTo>
                  <a:lnTo>
                    <a:pt x="56" y="64"/>
                  </a:lnTo>
                  <a:lnTo>
                    <a:pt x="64" y="66"/>
                  </a:lnTo>
                  <a:lnTo>
                    <a:pt x="68" y="68"/>
                  </a:lnTo>
                  <a:lnTo>
                    <a:pt x="72" y="74"/>
                  </a:lnTo>
                  <a:lnTo>
                    <a:pt x="72" y="78"/>
                  </a:lnTo>
                  <a:lnTo>
                    <a:pt x="74" y="80"/>
                  </a:lnTo>
                  <a:lnTo>
                    <a:pt x="76" y="78"/>
                  </a:lnTo>
                  <a:lnTo>
                    <a:pt x="76" y="74"/>
                  </a:lnTo>
                  <a:lnTo>
                    <a:pt x="76" y="64"/>
                  </a:lnTo>
                  <a:lnTo>
                    <a:pt x="76" y="48"/>
                  </a:lnTo>
                  <a:lnTo>
                    <a:pt x="76" y="46"/>
                  </a:lnTo>
                  <a:lnTo>
                    <a:pt x="76" y="44"/>
                  </a:lnTo>
                  <a:lnTo>
                    <a:pt x="74" y="44"/>
                  </a:lnTo>
                  <a:lnTo>
                    <a:pt x="72" y="44"/>
                  </a:lnTo>
                  <a:lnTo>
                    <a:pt x="72" y="46"/>
                  </a:lnTo>
                  <a:lnTo>
                    <a:pt x="70" y="52"/>
                  </a:lnTo>
                  <a:lnTo>
                    <a:pt x="66" y="56"/>
                  </a:lnTo>
                  <a:lnTo>
                    <a:pt x="48" y="56"/>
                  </a:lnTo>
                  <a:lnTo>
                    <a:pt x="34"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8" name="Freeform 22"/>
            <p:cNvSpPr>
              <a:spLocks/>
            </p:cNvSpPr>
            <p:nvPr/>
          </p:nvSpPr>
          <p:spPr bwMode="auto">
            <a:xfrm>
              <a:off x="1995" y="1027"/>
              <a:ext cx="65" cy="94"/>
            </a:xfrm>
            <a:custGeom>
              <a:avLst/>
              <a:gdLst>
                <a:gd name="T0" fmla="*/ 1 w 112"/>
                <a:gd name="T1" fmla="*/ 1 h 162"/>
                <a:gd name="T2" fmla="*/ 1 w 112"/>
                <a:gd name="T3" fmla="*/ 1 h 162"/>
                <a:gd name="T4" fmla="*/ 1 w 112"/>
                <a:gd name="T5" fmla="*/ 1 h 162"/>
                <a:gd name="T6" fmla="*/ 1 w 112"/>
                <a:gd name="T7" fmla="*/ 1 h 162"/>
                <a:gd name="T8" fmla="*/ 1 w 112"/>
                <a:gd name="T9" fmla="*/ 1 h 162"/>
                <a:gd name="T10" fmla="*/ 1 w 112"/>
                <a:gd name="T11" fmla="*/ 1 h 162"/>
                <a:gd name="T12" fmla="*/ 1 w 112"/>
                <a:gd name="T13" fmla="*/ 1 h 162"/>
                <a:gd name="T14" fmla="*/ 1 w 112"/>
                <a:gd name="T15" fmla="*/ 1 h 162"/>
                <a:gd name="T16" fmla="*/ 1 w 112"/>
                <a:gd name="T17" fmla="*/ 1 h 162"/>
                <a:gd name="T18" fmla="*/ 1 w 112"/>
                <a:gd name="T19" fmla="*/ 1 h 162"/>
                <a:gd name="T20" fmla="*/ 1 w 112"/>
                <a:gd name="T21" fmla="*/ 1 h 162"/>
                <a:gd name="T22" fmla="*/ 1 w 112"/>
                <a:gd name="T23" fmla="*/ 1 h 162"/>
                <a:gd name="T24" fmla="*/ 1 w 112"/>
                <a:gd name="T25" fmla="*/ 1 h 162"/>
                <a:gd name="T26" fmla="*/ 1 w 112"/>
                <a:gd name="T27" fmla="*/ 1 h 162"/>
                <a:gd name="T28" fmla="*/ 1 w 112"/>
                <a:gd name="T29" fmla="*/ 1 h 162"/>
                <a:gd name="T30" fmla="*/ 1 w 112"/>
                <a:gd name="T31" fmla="*/ 1 h 162"/>
                <a:gd name="T32" fmla="*/ 1 w 112"/>
                <a:gd name="T33" fmla="*/ 1 h 162"/>
                <a:gd name="T34" fmla="*/ 1 w 112"/>
                <a:gd name="T35" fmla="*/ 1 h 162"/>
                <a:gd name="T36" fmla="*/ 1 w 112"/>
                <a:gd name="T37" fmla="*/ 1 h 162"/>
                <a:gd name="T38" fmla="*/ 1 w 112"/>
                <a:gd name="T39" fmla="*/ 1 h 162"/>
                <a:gd name="T40" fmla="*/ 1 w 112"/>
                <a:gd name="T41" fmla="*/ 1 h 162"/>
                <a:gd name="T42" fmla="*/ 1 w 112"/>
                <a:gd name="T43" fmla="*/ 1 h 162"/>
                <a:gd name="T44" fmla="*/ 1 w 112"/>
                <a:gd name="T45" fmla="*/ 1 h 162"/>
                <a:gd name="T46" fmla="*/ 1 w 112"/>
                <a:gd name="T47" fmla="*/ 1 h 162"/>
                <a:gd name="T48" fmla="*/ 1 w 112"/>
                <a:gd name="T49" fmla="*/ 1 h 162"/>
                <a:gd name="T50" fmla="*/ 1 w 112"/>
                <a:gd name="T51" fmla="*/ 0 h 162"/>
                <a:gd name="T52" fmla="*/ 1 w 112"/>
                <a:gd name="T53" fmla="*/ 0 h 162"/>
                <a:gd name="T54" fmla="*/ 1 w 112"/>
                <a:gd name="T55" fmla="*/ 0 h 162"/>
                <a:gd name="T56" fmla="*/ 1 w 112"/>
                <a:gd name="T57" fmla="*/ 1 h 162"/>
                <a:gd name="T58" fmla="*/ 1 w 112"/>
                <a:gd name="T59" fmla="*/ 0 h 162"/>
                <a:gd name="T60" fmla="*/ 1 w 112"/>
                <a:gd name="T61" fmla="*/ 0 h 162"/>
                <a:gd name="T62" fmla="*/ 0 w 112"/>
                <a:gd name="T63" fmla="*/ 1 h 162"/>
                <a:gd name="T64" fmla="*/ 1 w 112"/>
                <a:gd name="T65" fmla="*/ 1 h 162"/>
                <a:gd name="T66" fmla="*/ 1 w 112"/>
                <a:gd name="T67" fmla="*/ 1 h 162"/>
                <a:gd name="T68" fmla="*/ 1 w 112"/>
                <a:gd name="T69" fmla="*/ 1 h 162"/>
                <a:gd name="T70" fmla="*/ 1 w 112"/>
                <a:gd name="T71" fmla="*/ 1 h 162"/>
                <a:gd name="T72" fmla="*/ 1 w 112"/>
                <a:gd name="T73" fmla="*/ 1 h 162"/>
                <a:gd name="T74" fmla="*/ 1 w 112"/>
                <a:gd name="T75" fmla="*/ 1 h 162"/>
                <a:gd name="T76" fmla="*/ 1 w 112"/>
                <a:gd name="T77" fmla="*/ 1 h 162"/>
                <a:gd name="T78" fmla="*/ 1 w 112"/>
                <a:gd name="T79" fmla="*/ 1 h 162"/>
                <a:gd name="T80" fmla="*/ 1 w 112"/>
                <a:gd name="T81" fmla="*/ 1 h 162"/>
                <a:gd name="T82" fmla="*/ 1 w 112"/>
                <a:gd name="T83" fmla="*/ 1 h 162"/>
                <a:gd name="T84" fmla="*/ 1 w 112"/>
                <a:gd name="T85" fmla="*/ 1 h 162"/>
                <a:gd name="T86" fmla="*/ 1 w 112"/>
                <a:gd name="T87" fmla="*/ 1 h 162"/>
                <a:gd name="T88" fmla="*/ 1 w 112"/>
                <a:gd name="T89" fmla="*/ 1 h 162"/>
                <a:gd name="T90" fmla="*/ 1 w 112"/>
                <a:gd name="T91" fmla="*/ 1 h 162"/>
                <a:gd name="T92" fmla="*/ 1 w 112"/>
                <a:gd name="T93" fmla="*/ 1 h 162"/>
                <a:gd name="T94" fmla="*/ 1 w 112"/>
                <a:gd name="T95" fmla="*/ 1 h 162"/>
                <a:gd name="T96" fmla="*/ 1 w 112"/>
                <a:gd name="T97" fmla="*/ 1 h 162"/>
                <a:gd name="T98" fmla="*/ 1 w 112"/>
                <a:gd name="T99" fmla="*/ 1 h 162"/>
                <a:gd name="T100" fmla="*/ 1 w 112"/>
                <a:gd name="T101" fmla="*/ 1 h 162"/>
                <a:gd name="T102" fmla="*/ 1 w 112"/>
                <a:gd name="T103" fmla="*/ 1 h 162"/>
                <a:gd name="T104" fmla="*/ 1 w 112"/>
                <a:gd name="T105" fmla="*/ 1 h 162"/>
                <a:gd name="T106" fmla="*/ 1 w 112"/>
                <a:gd name="T107" fmla="*/ 1 h 162"/>
                <a:gd name="T108" fmla="*/ 1 w 112"/>
                <a:gd name="T109" fmla="*/ 1 h 162"/>
                <a:gd name="T110" fmla="*/ 1 w 112"/>
                <a:gd name="T111" fmla="*/ 1 h 1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2" h="162">
                  <a:moveTo>
                    <a:pt x="38" y="20"/>
                  </a:moveTo>
                  <a:lnTo>
                    <a:pt x="38" y="20"/>
                  </a:lnTo>
                  <a:lnTo>
                    <a:pt x="40" y="12"/>
                  </a:lnTo>
                  <a:lnTo>
                    <a:pt x="42" y="8"/>
                  </a:lnTo>
                  <a:lnTo>
                    <a:pt x="48" y="8"/>
                  </a:lnTo>
                  <a:lnTo>
                    <a:pt x="58" y="8"/>
                  </a:lnTo>
                  <a:lnTo>
                    <a:pt x="66" y="10"/>
                  </a:lnTo>
                  <a:lnTo>
                    <a:pt x="74" y="14"/>
                  </a:lnTo>
                  <a:lnTo>
                    <a:pt x="82" y="20"/>
                  </a:lnTo>
                  <a:lnTo>
                    <a:pt x="86" y="24"/>
                  </a:lnTo>
                  <a:lnTo>
                    <a:pt x="90" y="32"/>
                  </a:lnTo>
                  <a:lnTo>
                    <a:pt x="94" y="40"/>
                  </a:lnTo>
                  <a:lnTo>
                    <a:pt x="94" y="48"/>
                  </a:lnTo>
                  <a:lnTo>
                    <a:pt x="94" y="56"/>
                  </a:lnTo>
                  <a:lnTo>
                    <a:pt x="92" y="62"/>
                  </a:lnTo>
                  <a:lnTo>
                    <a:pt x="88" y="68"/>
                  </a:lnTo>
                  <a:lnTo>
                    <a:pt x="84" y="72"/>
                  </a:lnTo>
                  <a:lnTo>
                    <a:pt x="78" y="76"/>
                  </a:lnTo>
                  <a:lnTo>
                    <a:pt x="72" y="80"/>
                  </a:lnTo>
                  <a:lnTo>
                    <a:pt x="64" y="82"/>
                  </a:lnTo>
                  <a:lnTo>
                    <a:pt x="56" y="82"/>
                  </a:lnTo>
                  <a:lnTo>
                    <a:pt x="48" y="82"/>
                  </a:lnTo>
                  <a:lnTo>
                    <a:pt x="46" y="82"/>
                  </a:lnTo>
                  <a:lnTo>
                    <a:pt x="44" y="82"/>
                  </a:lnTo>
                  <a:lnTo>
                    <a:pt x="46" y="84"/>
                  </a:lnTo>
                  <a:lnTo>
                    <a:pt x="50" y="86"/>
                  </a:lnTo>
                  <a:lnTo>
                    <a:pt x="64" y="88"/>
                  </a:lnTo>
                  <a:lnTo>
                    <a:pt x="72" y="86"/>
                  </a:lnTo>
                  <a:lnTo>
                    <a:pt x="80" y="84"/>
                  </a:lnTo>
                  <a:lnTo>
                    <a:pt x="88" y="80"/>
                  </a:lnTo>
                  <a:lnTo>
                    <a:pt x="96" y="76"/>
                  </a:lnTo>
                  <a:lnTo>
                    <a:pt x="102" y="68"/>
                  </a:lnTo>
                  <a:lnTo>
                    <a:pt x="108" y="60"/>
                  </a:lnTo>
                  <a:lnTo>
                    <a:pt x="110" y="52"/>
                  </a:lnTo>
                  <a:lnTo>
                    <a:pt x="112" y="42"/>
                  </a:lnTo>
                  <a:lnTo>
                    <a:pt x="110" y="32"/>
                  </a:lnTo>
                  <a:lnTo>
                    <a:pt x="108" y="24"/>
                  </a:lnTo>
                  <a:lnTo>
                    <a:pt x="104" y="16"/>
                  </a:lnTo>
                  <a:lnTo>
                    <a:pt x="96" y="10"/>
                  </a:lnTo>
                  <a:lnTo>
                    <a:pt x="88" y="6"/>
                  </a:lnTo>
                  <a:lnTo>
                    <a:pt x="78" y="2"/>
                  </a:lnTo>
                  <a:lnTo>
                    <a:pt x="68" y="0"/>
                  </a:lnTo>
                  <a:lnTo>
                    <a:pt x="56" y="0"/>
                  </a:lnTo>
                  <a:lnTo>
                    <a:pt x="44" y="0"/>
                  </a:lnTo>
                  <a:lnTo>
                    <a:pt x="24" y="2"/>
                  </a:lnTo>
                  <a:lnTo>
                    <a:pt x="10" y="0"/>
                  </a:lnTo>
                  <a:lnTo>
                    <a:pt x="4" y="0"/>
                  </a:lnTo>
                  <a:lnTo>
                    <a:pt x="2" y="0"/>
                  </a:lnTo>
                  <a:lnTo>
                    <a:pt x="0" y="2"/>
                  </a:lnTo>
                  <a:lnTo>
                    <a:pt x="2" y="4"/>
                  </a:lnTo>
                  <a:lnTo>
                    <a:pt x="4" y="4"/>
                  </a:lnTo>
                  <a:lnTo>
                    <a:pt x="10" y="6"/>
                  </a:lnTo>
                  <a:lnTo>
                    <a:pt x="14" y="8"/>
                  </a:lnTo>
                  <a:lnTo>
                    <a:pt x="16" y="10"/>
                  </a:lnTo>
                  <a:lnTo>
                    <a:pt x="18" y="14"/>
                  </a:lnTo>
                  <a:lnTo>
                    <a:pt x="20" y="24"/>
                  </a:lnTo>
                  <a:lnTo>
                    <a:pt x="20" y="44"/>
                  </a:lnTo>
                  <a:lnTo>
                    <a:pt x="20" y="114"/>
                  </a:lnTo>
                  <a:lnTo>
                    <a:pt x="20" y="142"/>
                  </a:lnTo>
                  <a:lnTo>
                    <a:pt x="18" y="148"/>
                  </a:lnTo>
                  <a:lnTo>
                    <a:pt x="14" y="152"/>
                  </a:lnTo>
                  <a:lnTo>
                    <a:pt x="10" y="156"/>
                  </a:lnTo>
                  <a:lnTo>
                    <a:pt x="6" y="156"/>
                  </a:lnTo>
                  <a:lnTo>
                    <a:pt x="2" y="158"/>
                  </a:lnTo>
                  <a:lnTo>
                    <a:pt x="2" y="160"/>
                  </a:lnTo>
                  <a:lnTo>
                    <a:pt x="2" y="162"/>
                  </a:lnTo>
                  <a:lnTo>
                    <a:pt x="4" y="162"/>
                  </a:lnTo>
                  <a:lnTo>
                    <a:pt x="12" y="162"/>
                  </a:lnTo>
                  <a:lnTo>
                    <a:pt x="30" y="160"/>
                  </a:lnTo>
                  <a:lnTo>
                    <a:pt x="50" y="162"/>
                  </a:lnTo>
                  <a:lnTo>
                    <a:pt x="58" y="162"/>
                  </a:lnTo>
                  <a:lnTo>
                    <a:pt x="62" y="160"/>
                  </a:lnTo>
                  <a:lnTo>
                    <a:pt x="62" y="158"/>
                  </a:lnTo>
                  <a:lnTo>
                    <a:pt x="62" y="156"/>
                  </a:lnTo>
                  <a:lnTo>
                    <a:pt x="60" y="156"/>
                  </a:lnTo>
                  <a:lnTo>
                    <a:pt x="52" y="156"/>
                  </a:lnTo>
                  <a:lnTo>
                    <a:pt x="46" y="154"/>
                  </a:lnTo>
                  <a:lnTo>
                    <a:pt x="42" y="150"/>
                  </a:lnTo>
                  <a:lnTo>
                    <a:pt x="40" y="146"/>
                  </a:lnTo>
                  <a:lnTo>
                    <a:pt x="40" y="140"/>
                  </a:lnTo>
                  <a:lnTo>
                    <a:pt x="38" y="118"/>
                  </a:lnTo>
                  <a:lnTo>
                    <a:pt x="38" y="2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19" name="Freeform 23"/>
            <p:cNvSpPr>
              <a:spLocks noEditPoints="1"/>
            </p:cNvSpPr>
            <p:nvPr/>
          </p:nvSpPr>
          <p:spPr bwMode="auto">
            <a:xfrm>
              <a:off x="2058" y="1046"/>
              <a:ext cx="74" cy="74"/>
            </a:xfrm>
            <a:custGeom>
              <a:avLst/>
              <a:gdLst>
                <a:gd name="T0" fmla="*/ 1 w 130"/>
                <a:gd name="T1" fmla="*/ 1 h 128"/>
                <a:gd name="T2" fmla="*/ 1 w 130"/>
                <a:gd name="T3" fmla="*/ 1 h 128"/>
                <a:gd name="T4" fmla="*/ 1 w 130"/>
                <a:gd name="T5" fmla="*/ 1 h 128"/>
                <a:gd name="T6" fmla="*/ 1 w 130"/>
                <a:gd name="T7" fmla="*/ 1 h 128"/>
                <a:gd name="T8" fmla="*/ 1 w 130"/>
                <a:gd name="T9" fmla="*/ 1 h 128"/>
                <a:gd name="T10" fmla="*/ 1 w 130"/>
                <a:gd name="T11" fmla="*/ 1 h 128"/>
                <a:gd name="T12" fmla="*/ 1 w 130"/>
                <a:gd name="T13" fmla="*/ 1 h 128"/>
                <a:gd name="T14" fmla="*/ 1 w 130"/>
                <a:gd name="T15" fmla="*/ 1 h 128"/>
                <a:gd name="T16" fmla="*/ 1 w 130"/>
                <a:gd name="T17" fmla="*/ 1 h 128"/>
                <a:gd name="T18" fmla="*/ 1 w 130"/>
                <a:gd name="T19" fmla="*/ 1 h 128"/>
                <a:gd name="T20" fmla="*/ 1 w 130"/>
                <a:gd name="T21" fmla="*/ 1 h 128"/>
                <a:gd name="T22" fmla="*/ 1 w 130"/>
                <a:gd name="T23" fmla="*/ 1 h 128"/>
                <a:gd name="T24" fmla="*/ 1 w 130"/>
                <a:gd name="T25" fmla="*/ 1 h 128"/>
                <a:gd name="T26" fmla="*/ 1 w 130"/>
                <a:gd name="T27" fmla="*/ 1 h 128"/>
                <a:gd name="T28" fmla="*/ 1 w 130"/>
                <a:gd name="T29" fmla="*/ 1 h 128"/>
                <a:gd name="T30" fmla="*/ 1 w 130"/>
                <a:gd name="T31" fmla="*/ 1 h 128"/>
                <a:gd name="T32" fmla="*/ 1 w 130"/>
                <a:gd name="T33" fmla="*/ 1 h 128"/>
                <a:gd name="T34" fmla="*/ 1 w 130"/>
                <a:gd name="T35" fmla="*/ 1 h 128"/>
                <a:gd name="T36" fmla="*/ 1 w 130"/>
                <a:gd name="T37" fmla="*/ 1 h 128"/>
                <a:gd name="T38" fmla="*/ 1 w 130"/>
                <a:gd name="T39" fmla="*/ 0 h 128"/>
                <a:gd name="T40" fmla="*/ 1 w 130"/>
                <a:gd name="T41" fmla="*/ 1 h 128"/>
                <a:gd name="T42" fmla="*/ 1 w 130"/>
                <a:gd name="T43" fmla="*/ 1 h 128"/>
                <a:gd name="T44" fmla="*/ 1 w 130"/>
                <a:gd name="T45" fmla="*/ 1 h 128"/>
                <a:gd name="T46" fmla="*/ 0 w 130"/>
                <a:gd name="T47" fmla="*/ 1 h 128"/>
                <a:gd name="T48" fmla="*/ 1 w 130"/>
                <a:gd name="T49" fmla="*/ 1 h 128"/>
                <a:gd name="T50" fmla="*/ 1 w 130"/>
                <a:gd name="T51" fmla="*/ 1 h 128"/>
                <a:gd name="T52" fmla="*/ 1 w 130"/>
                <a:gd name="T53" fmla="*/ 1 h 128"/>
                <a:gd name="T54" fmla="*/ 1 w 130"/>
                <a:gd name="T55" fmla="*/ 1 h 128"/>
                <a:gd name="T56" fmla="*/ 1 w 130"/>
                <a:gd name="T57" fmla="*/ 1 h 128"/>
                <a:gd name="T58" fmla="*/ 1 w 130"/>
                <a:gd name="T59" fmla="*/ 1 h 128"/>
                <a:gd name="T60" fmla="*/ 1 w 130"/>
                <a:gd name="T61" fmla="*/ 1 h 128"/>
                <a:gd name="T62" fmla="*/ 1 w 130"/>
                <a:gd name="T63" fmla="*/ 1 h 128"/>
                <a:gd name="T64" fmla="*/ 1 w 130"/>
                <a:gd name="T65" fmla="*/ 1 h 128"/>
                <a:gd name="T66" fmla="*/ 1 w 130"/>
                <a:gd name="T67" fmla="*/ 1 h 128"/>
                <a:gd name="T68" fmla="*/ 1 w 130"/>
                <a:gd name="T69" fmla="*/ 1 h 128"/>
                <a:gd name="T70" fmla="*/ 1 w 130"/>
                <a:gd name="T71" fmla="*/ 1 h 128"/>
                <a:gd name="T72" fmla="*/ 1 w 130"/>
                <a:gd name="T73" fmla="*/ 1 h 128"/>
                <a:gd name="T74" fmla="*/ 1 w 130"/>
                <a:gd name="T75" fmla="*/ 1 h 128"/>
                <a:gd name="T76" fmla="*/ 1 w 130"/>
                <a:gd name="T77" fmla="*/ 1 h 128"/>
                <a:gd name="T78" fmla="*/ 1 w 130"/>
                <a:gd name="T79" fmla="*/ 1 h 128"/>
                <a:gd name="T80" fmla="*/ 1 w 130"/>
                <a:gd name="T81" fmla="*/ 1 h 128"/>
                <a:gd name="T82" fmla="*/ 1 w 130"/>
                <a:gd name="T83" fmla="*/ 1 h 128"/>
                <a:gd name="T84" fmla="*/ 1 w 130"/>
                <a:gd name="T85" fmla="*/ 1 h 128"/>
                <a:gd name="T86" fmla="*/ 1 w 130"/>
                <a:gd name="T87" fmla="*/ 1 h 128"/>
                <a:gd name="T88" fmla="*/ 1 w 130"/>
                <a:gd name="T89" fmla="*/ 1 h 128"/>
                <a:gd name="T90" fmla="*/ 1 w 130"/>
                <a:gd name="T91" fmla="*/ 1 h 128"/>
                <a:gd name="T92" fmla="*/ 1 w 130"/>
                <a:gd name="T93" fmla="*/ 1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0" h="128">
                  <a:moveTo>
                    <a:pt x="78" y="80"/>
                  </a:moveTo>
                  <a:lnTo>
                    <a:pt x="78" y="80"/>
                  </a:lnTo>
                  <a:lnTo>
                    <a:pt x="84" y="82"/>
                  </a:lnTo>
                  <a:lnTo>
                    <a:pt x="86" y="86"/>
                  </a:lnTo>
                  <a:lnTo>
                    <a:pt x="90" y="98"/>
                  </a:lnTo>
                  <a:lnTo>
                    <a:pt x="94" y="110"/>
                  </a:lnTo>
                  <a:lnTo>
                    <a:pt x="96" y="118"/>
                  </a:lnTo>
                  <a:lnTo>
                    <a:pt x="96" y="122"/>
                  </a:lnTo>
                  <a:lnTo>
                    <a:pt x="92" y="124"/>
                  </a:lnTo>
                  <a:lnTo>
                    <a:pt x="88" y="124"/>
                  </a:lnTo>
                  <a:lnTo>
                    <a:pt x="86" y="126"/>
                  </a:lnTo>
                  <a:lnTo>
                    <a:pt x="88" y="128"/>
                  </a:lnTo>
                  <a:lnTo>
                    <a:pt x="92" y="128"/>
                  </a:lnTo>
                  <a:lnTo>
                    <a:pt x="108" y="126"/>
                  </a:lnTo>
                  <a:lnTo>
                    <a:pt x="124" y="126"/>
                  </a:lnTo>
                  <a:lnTo>
                    <a:pt x="128" y="128"/>
                  </a:lnTo>
                  <a:lnTo>
                    <a:pt x="128" y="126"/>
                  </a:lnTo>
                  <a:lnTo>
                    <a:pt x="130" y="126"/>
                  </a:lnTo>
                  <a:lnTo>
                    <a:pt x="128" y="124"/>
                  </a:lnTo>
                  <a:lnTo>
                    <a:pt x="126" y="124"/>
                  </a:lnTo>
                  <a:lnTo>
                    <a:pt x="120" y="122"/>
                  </a:lnTo>
                  <a:lnTo>
                    <a:pt x="116" y="120"/>
                  </a:lnTo>
                  <a:lnTo>
                    <a:pt x="114"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6" y="124"/>
                  </a:lnTo>
                  <a:lnTo>
                    <a:pt x="34" y="124"/>
                  </a:lnTo>
                  <a:lnTo>
                    <a:pt x="26" y="120"/>
                  </a:lnTo>
                  <a:lnTo>
                    <a:pt x="24" y="118"/>
                  </a:lnTo>
                  <a:lnTo>
                    <a:pt x="22" y="114"/>
                  </a:lnTo>
                  <a:lnTo>
                    <a:pt x="24" y="110"/>
                  </a:lnTo>
                  <a:lnTo>
                    <a:pt x="26" y="102"/>
                  </a:lnTo>
                  <a:lnTo>
                    <a:pt x="32" y="88"/>
                  </a:lnTo>
                  <a:lnTo>
                    <a:pt x="36" y="82"/>
                  </a:lnTo>
                  <a:lnTo>
                    <a:pt x="40" y="80"/>
                  </a:lnTo>
                  <a:lnTo>
                    <a:pt x="46" y="80"/>
                  </a:lnTo>
                  <a:lnTo>
                    <a:pt x="78" y="80"/>
                  </a:lnTo>
                  <a:close/>
                  <a:moveTo>
                    <a:pt x="78" y="66"/>
                  </a:moveTo>
                  <a:lnTo>
                    <a:pt x="78" y="66"/>
                  </a:lnTo>
                  <a:lnTo>
                    <a:pt x="80" y="70"/>
                  </a:lnTo>
                  <a:lnTo>
                    <a:pt x="78" y="72"/>
                  </a:lnTo>
                  <a:lnTo>
                    <a:pt x="72" y="72"/>
                  </a:lnTo>
                  <a:lnTo>
                    <a:pt x="48" y="72"/>
                  </a:lnTo>
                  <a:lnTo>
                    <a:pt x="42" y="72"/>
                  </a:lnTo>
                  <a:lnTo>
                    <a:pt x="42" y="70"/>
                  </a:lnTo>
                  <a:lnTo>
                    <a:pt x="42" y="66"/>
                  </a:lnTo>
                  <a:lnTo>
                    <a:pt x="60" y="28"/>
                  </a:lnTo>
                  <a:lnTo>
                    <a:pt x="62" y="26"/>
                  </a:lnTo>
                  <a:lnTo>
                    <a:pt x="64" y="30"/>
                  </a:lnTo>
                  <a:lnTo>
                    <a:pt x="78" y="66"/>
                  </a:lnTo>
                  <a:close/>
                </a:path>
              </a:pathLst>
            </a:custGeom>
            <a:solidFill>
              <a:schemeClr val="tx1"/>
            </a:solidFill>
            <a:ln>
              <a:noFill/>
            </a:ln>
            <a:extLst>
              <a:ext uri="{91240B29-F687-4F45-9708-019B960494DF}">
                <a14:hiddenLine xmlns:a14="http://schemas.microsoft.com/office/drawing/2010/main" w="3175" cap="flat" cmpd="sng">
                  <a:solidFill>
                    <a:schemeClr val="tx1"/>
                  </a:solidFill>
                  <a:prstDash val="solid"/>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0" name="Freeform 24"/>
            <p:cNvSpPr>
              <a:spLocks/>
            </p:cNvSpPr>
            <p:nvPr/>
          </p:nvSpPr>
          <p:spPr bwMode="auto">
            <a:xfrm>
              <a:off x="2138" y="1049"/>
              <a:ext cx="50" cy="72"/>
            </a:xfrm>
            <a:custGeom>
              <a:avLst/>
              <a:gdLst>
                <a:gd name="T0" fmla="*/ 1 w 86"/>
                <a:gd name="T1" fmla="*/ 1 h 124"/>
                <a:gd name="T2" fmla="*/ 1 w 86"/>
                <a:gd name="T3" fmla="*/ 1 h 124"/>
                <a:gd name="T4" fmla="*/ 1 w 86"/>
                <a:gd name="T5" fmla="*/ 1 h 124"/>
                <a:gd name="T6" fmla="*/ 1 w 86"/>
                <a:gd name="T7" fmla="*/ 1 h 124"/>
                <a:gd name="T8" fmla="*/ 1 w 86"/>
                <a:gd name="T9" fmla="*/ 1 h 124"/>
                <a:gd name="T10" fmla="*/ 1 w 86"/>
                <a:gd name="T11" fmla="*/ 1 h 124"/>
                <a:gd name="T12" fmla="*/ 1 w 86"/>
                <a:gd name="T13" fmla="*/ 1 h 124"/>
                <a:gd name="T14" fmla="*/ 1 w 86"/>
                <a:gd name="T15" fmla="*/ 1 h 124"/>
                <a:gd name="T16" fmla="*/ 1 w 86"/>
                <a:gd name="T17" fmla="*/ 1 h 124"/>
                <a:gd name="T18" fmla="*/ 1 w 86"/>
                <a:gd name="T19" fmla="*/ 1 h 124"/>
                <a:gd name="T20" fmla="*/ 1 w 86"/>
                <a:gd name="T21" fmla="*/ 1 h 124"/>
                <a:gd name="T22" fmla="*/ 1 w 86"/>
                <a:gd name="T23" fmla="*/ 1 h 124"/>
                <a:gd name="T24" fmla="*/ 1 w 86"/>
                <a:gd name="T25" fmla="*/ 1 h 124"/>
                <a:gd name="T26" fmla="*/ 1 w 86"/>
                <a:gd name="T27" fmla="*/ 1 h 124"/>
                <a:gd name="T28" fmla="*/ 1 w 86"/>
                <a:gd name="T29" fmla="*/ 1 h 124"/>
                <a:gd name="T30" fmla="*/ 1 w 86"/>
                <a:gd name="T31" fmla="*/ 1 h 124"/>
                <a:gd name="T32" fmla="*/ 1 w 86"/>
                <a:gd name="T33" fmla="*/ 1 h 124"/>
                <a:gd name="T34" fmla="*/ 1 w 86"/>
                <a:gd name="T35" fmla="*/ 1 h 124"/>
                <a:gd name="T36" fmla="*/ 1 w 86"/>
                <a:gd name="T37" fmla="*/ 1 h 124"/>
                <a:gd name="T38" fmla="*/ 1 w 86"/>
                <a:gd name="T39" fmla="*/ 1 h 124"/>
                <a:gd name="T40" fmla="*/ 1 w 86"/>
                <a:gd name="T41" fmla="*/ 1 h 124"/>
                <a:gd name="T42" fmla="*/ 1 w 86"/>
                <a:gd name="T43" fmla="*/ 1 h 124"/>
                <a:gd name="T44" fmla="*/ 1 w 86"/>
                <a:gd name="T45" fmla="*/ 0 h 124"/>
                <a:gd name="T46" fmla="*/ 1 w 86"/>
                <a:gd name="T47" fmla="*/ 0 h 124"/>
                <a:gd name="T48" fmla="*/ 1 w 86"/>
                <a:gd name="T49" fmla="*/ 1 h 124"/>
                <a:gd name="T50" fmla="*/ 1 w 86"/>
                <a:gd name="T51" fmla="*/ 0 h 124"/>
                <a:gd name="T52" fmla="*/ 1 w 86"/>
                <a:gd name="T53" fmla="*/ 0 h 124"/>
                <a:gd name="T54" fmla="*/ 1 w 86"/>
                <a:gd name="T55" fmla="*/ 0 h 124"/>
                <a:gd name="T56" fmla="*/ 0 w 86"/>
                <a:gd name="T57" fmla="*/ 1 h 124"/>
                <a:gd name="T58" fmla="*/ 1 w 86"/>
                <a:gd name="T59" fmla="*/ 1 h 124"/>
                <a:gd name="T60" fmla="*/ 1 w 86"/>
                <a:gd name="T61" fmla="*/ 1 h 124"/>
                <a:gd name="T62" fmla="*/ 1 w 86"/>
                <a:gd name="T63" fmla="*/ 1 h 124"/>
                <a:gd name="T64" fmla="*/ 1 w 86"/>
                <a:gd name="T65" fmla="*/ 1 h 124"/>
                <a:gd name="T66" fmla="*/ 1 w 86"/>
                <a:gd name="T67" fmla="*/ 1 h 124"/>
                <a:gd name="T68" fmla="*/ 1 w 86"/>
                <a:gd name="T69" fmla="*/ 1 h 124"/>
                <a:gd name="T70" fmla="*/ 1 w 86"/>
                <a:gd name="T71" fmla="*/ 1 h 124"/>
                <a:gd name="T72" fmla="*/ 1 w 86"/>
                <a:gd name="T73" fmla="*/ 1 h 124"/>
                <a:gd name="T74" fmla="*/ 1 w 86"/>
                <a:gd name="T75" fmla="*/ 1 h 124"/>
                <a:gd name="T76" fmla="*/ 1 w 86"/>
                <a:gd name="T77" fmla="*/ 1 h 124"/>
                <a:gd name="T78" fmla="*/ 1 w 86"/>
                <a:gd name="T79" fmla="*/ 1 h 124"/>
                <a:gd name="T80" fmla="*/ 1 w 86"/>
                <a:gd name="T81" fmla="*/ 1 h 124"/>
                <a:gd name="T82" fmla="*/ 1 w 86"/>
                <a:gd name="T83" fmla="*/ 1 h 124"/>
                <a:gd name="T84" fmla="*/ 1 w 86"/>
                <a:gd name="T85" fmla="*/ 1 h 124"/>
                <a:gd name="T86" fmla="*/ 1 w 86"/>
                <a:gd name="T87" fmla="*/ 1 h 124"/>
                <a:gd name="T88" fmla="*/ 1 w 86"/>
                <a:gd name="T89" fmla="*/ 1 h 124"/>
                <a:gd name="T90" fmla="*/ 1 w 86"/>
                <a:gd name="T91" fmla="*/ 1 h 124"/>
                <a:gd name="T92" fmla="*/ 1 w 86"/>
                <a:gd name="T93" fmla="*/ 1 h 124"/>
                <a:gd name="T94" fmla="*/ 1 w 86"/>
                <a:gd name="T95" fmla="*/ 1 h 124"/>
                <a:gd name="T96" fmla="*/ 1 w 86"/>
                <a:gd name="T97" fmla="*/ 1 h 124"/>
                <a:gd name="T98" fmla="*/ 1 w 86"/>
                <a:gd name="T99" fmla="*/ 1 h 124"/>
                <a:gd name="T100" fmla="*/ 1 w 86"/>
                <a:gd name="T101" fmla="*/ 1 h 1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6" h="124">
                  <a:moveTo>
                    <a:pt x="30" y="16"/>
                  </a:moveTo>
                  <a:lnTo>
                    <a:pt x="30" y="16"/>
                  </a:lnTo>
                  <a:lnTo>
                    <a:pt x="30" y="10"/>
                  </a:lnTo>
                  <a:lnTo>
                    <a:pt x="32" y="8"/>
                  </a:lnTo>
                  <a:lnTo>
                    <a:pt x="36" y="6"/>
                  </a:lnTo>
                  <a:lnTo>
                    <a:pt x="44" y="6"/>
                  </a:lnTo>
                  <a:lnTo>
                    <a:pt x="50" y="8"/>
                  </a:lnTo>
                  <a:lnTo>
                    <a:pt x="56" y="12"/>
                  </a:lnTo>
                  <a:lnTo>
                    <a:pt x="62" y="16"/>
                  </a:lnTo>
                  <a:lnTo>
                    <a:pt x="66" y="20"/>
                  </a:lnTo>
                  <a:lnTo>
                    <a:pt x="70" y="24"/>
                  </a:lnTo>
                  <a:lnTo>
                    <a:pt x="72" y="30"/>
                  </a:lnTo>
                  <a:lnTo>
                    <a:pt x="72" y="38"/>
                  </a:lnTo>
                  <a:lnTo>
                    <a:pt x="70" y="48"/>
                  </a:lnTo>
                  <a:lnTo>
                    <a:pt x="64" y="56"/>
                  </a:lnTo>
                  <a:lnTo>
                    <a:pt x="56" y="62"/>
                  </a:lnTo>
                  <a:lnTo>
                    <a:pt x="44" y="62"/>
                  </a:lnTo>
                  <a:lnTo>
                    <a:pt x="38" y="62"/>
                  </a:lnTo>
                  <a:lnTo>
                    <a:pt x="36" y="62"/>
                  </a:lnTo>
                  <a:lnTo>
                    <a:pt x="34" y="64"/>
                  </a:lnTo>
                  <a:lnTo>
                    <a:pt x="38" y="66"/>
                  </a:lnTo>
                  <a:lnTo>
                    <a:pt x="48" y="68"/>
                  </a:lnTo>
                  <a:lnTo>
                    <a:pt x="62" y="64"/>
                  </a:lnTo>
                  <a:lnTo>
                    <a:pt x="74" y="58"/>
                  </a:lnTo>
                  <a:lnTo>
                    <a:pt x="78" y="52"/>
                  </a:lnTo>
                  <a:lnTo>
                    <a:pt x="82" y="46"/>
                  </a:lnTo>
                  <a:lnTo>
                    <a:pt x="84" y="40"/>
                  </a:lnTo>
                  <a:lnTo>
                    <a:pt x="86" y="32"/>
                  </a:lnTo>
                  <a:lnTo>
                    <a:pt x="84" y="26"/>
                  </a:lnTo>
                  <a:lnTo>
                    <a:pt x="82" y="20"/>
                  </a:lnTo>
                  <a:lnTo>
                    <a:pt x="78" y="14"/>
                  </a:lnTo>
                  <a:lnTo>
                    <a:pt x="74" y="8"/>
                  </a:lnTo>
                  <a:lnTo>
                    <a:pt x="68" y="4"/>
                  </a:lnTo>
                  <a:lnTo>
                    <a:pt x="60" y="2"/>
                  </a:lnTo>
                  <a:lnTo>
                    <a:pt x="52" y="0"/>
                  </a:lnTo>
                  <a:lnTo>
                    <a:pt x="42" y="0"/>
                  </a:lnTo>
                  <a:lnTo>
                    <a:pt x="34" y="0"/>
                  </a:lnTo>
                  <a:lnTo>
                    <a:pt x="18" y="2"/>
                  </a:lnTo>
                  <a:lnTo>
                    <a:pt x="8" y="0"/>
                  </a:lnTo>
                  <a:lnTo>
                    <a:pt x="4" y="0"/>
                  </a:lnTo>
                  <a:lnTo>
                    <a:pt x="2" y="0"/>
                  </a:lnTo>
                  <a:lnTo>
                    <a:pt x="0" y="2"/>
                  </a:lnTo>
                  <a:lnTo>
                    <a:pt x="4" y="4"/>
                  </a:lnTo>
                  <a:lnTo>
                    <a:pt x="12" y="6"/>
                  </a:lnTo>
                  <a:lnTo>
                    <a:pt x="14" y="8"/>
                  </a:lnTo>
                  <a:lnTo>
                    <a:pt x="14" y="12"/>
                  </a:lnTo>
                  <a:lnTo>
                    <a:pt x="16" y="20"/>
                  </a:lnTo>
                  <a:lnTo>
                    <a:pt x="16" y="34"/>
                  </a:lnTo>
                  <a:lnTo>
                    <a:pt x="16" y="88"/>
                  </a:lnTo>
                  <a:lnTo>
                    <a:pt x="16" y="108"/>
                  </a:lnTo>
                  <a:lnTo>
                    <a:pt x="14" y="112"/>
                  </a:lnTo>
                  <a:lnTo>
                    <a:pt x="12" y="116"/>
                  </a:lnTo>
                  <a:lnTo>
                    <a:pt x="8" y="118"/>
                  </a:lnTo>
                  <a:lnTo>
                    <a:pt x="4" y="120"/>
                  </a:lnTo>
                  <a:lnTo>
                    <a:pt x="2" y="120"/>
                  </a:lnTo>
                  <a:lnTo>
                    <a:pt x="2" y="122"/>
                  </a:lnTo>
                  <a:lnTo>
                    <a:pt x="2" y="124"/>
                  </a:lnTo>
                  <a:lnTo>
                    <a:pt x="4" y="124"/>
                  </a:lnTo>
                  <a:lnTo>
                    <a:pt x="8" y="124"/>
                  </a:lnTo>
                  <a:lnTo>
                    <a:pt x="24" y="122"/>
                  </a:lnTo>
                  <a:lnTo>
                    <a:pt x="40" y="122"/>
                  </a:lnTo>
                  <a:lnTo>
                    <a:pt x="46" y="124"/>
                  </a:lnTo>
                  <a:lnTo>
                    <a:pt x="48" y="122"/>
                  </a:lnTo>
                  <a:lnTo>
                    <a:pt x="48" y="120"/>
                  </a:lnTo>
                  <a:lnTo>
                    <a:pt x="46" y="120"/>
                  </a:lnTo>
                  <a:lnTo>
                    <a:pt x="40" y="118"/>
                  </a:lnTo>
                  <a:lnTo>
                    <a:pt x="36" y="118"/>
                  </a:lnTo>
                  <a:lnTo>
                    <a:pt x="32" y="114"/>
                  </a:lnTo>
                  <a:lnTo>
                    <a:pt x="30" y="108"/>
                  </a:lnTo>
                  <a:lnTo>
                    <a:pt x="30" y="9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1" name="Freeform 25"/>
            <p:cNvSpPr>
              <a:spLocks/>
            </p:cNvSpPr>
            <p:nvPr/>
          </p:nvSpPr>
          <p:spPr bwMode="auto">
            <a:xfrm>
              <a:off x="2194" y="1049"/>
              <a:ext cx="49" cy="72"/>
            </a:xfrm>
            <a:custGeom>
              <a:avLst/>
              <a:gdLst>
                <a:gd name="T0" fmla="*/ 1 w 84"/>
                <a:gd name="T1" fmla="*/ 1 h 124"/>
                <a:gd name="T2" fmla="*/ 1 w 84"/>
                <a:gd name="T3" fmla="*/ 1 h 124"/>
                <a:gd name="T4" fmla="*/ 1 w 84"/>
                <a:gd name="T5" fmla="*/ 1 h 124"/>
                <a:gd name="T6" fmla="*/ 1 w 84"/>
                <a:gd name="T7" fmla="*/ 1 h 124"/>
                <a:gd name="T8" fmla="*/ 1 w 84"/>
                <a:gd name="T9" fmla="*/ 1 h 124"/>
                <a:gd name="T10" fmla="*/ 1 w 84"/>
                <a:gd name="T11" fmla="*/ 1 h 124"/>
                <a:gd name="T12" fmla="*/ 1 w 84"/>
                <a:gd name="T13" fmla="*/ 1 h 124"/>
                <a:gd name="T14" fmla="*/ 1 w 84"/>
                <a:gd name="T15" fmla="*/ 1 h 124"/>
                <a:gd name="T16" fmla="*/ 1 w 84"/>
                <a:gd name="T17" fmla="*/ 1 h 124"/>
                <a:gd name="T18" fmla="*/ 1 w 84"/>
                <a:gd name="T19" fmla="*/ 1 h 124"/>
                <a:gd name="T20" fmla="*/ 1 w 84"/>
                <a:gd name="T21" fmla="*/ 1 h 124"/>
                <a:gd name="T22" fmla="*/ 1 w 84"/>
                <a:gd name="T23" fmla="*/ 1 h 124"/>
                <a:gd name="T24" fmla="*/ 1 w 84"/>
                <a:gd name="T25" fmla="*/ 1 h 124"/>
                <a:gd name="T26" fmla="*/ 1 w 84"/>
                <a:gd name="T27" fmla="*/ 1 h 124"/>
                <a:gd name="T28" fmla="*/ 1 w 84"/>
                <a:gd name="T29" fmla="*/ 1 h 124"/>
                <a:gd name="T30" fmla="*/ 1 w 84"/>
                <a:gd name="T31" fmla="*/ 1 h 124"/>
                <a:gd name="T32" fmla="*/ 1 w 84"/>
                <a:gd name="T33" fmla="*/ 1 h 124"/>
                <a:gd name="T34" fmla="*/ 1 w 84"/>
                <a:gd name="T35" fmla="*/ 1 h 124"/>
                <a:gd name="T36" fmla="*/ 1 w 84"/>
                <a:gd name="T37" fmla="*/ 1 h 124"/>
                <a:gd name="T38" fmla="*/ 1 w 84"/>
                <a:gd name="T39" fmla="*/ 1 h 124"/>
                <a:gd name="T40" fmla="*/ 1 w 84"/>
                <a:gd name="T41" fmla="*/ 1 h 124"/>
                <a:gd name="T42" fmla="*/ 1 w 84"/>
                <a:gd name="T43" fmla="*/ 1 h 124"/>
                <a:gd name="T44" fmla="*/ 1 w 84"/>
                <a:gd name="T45" fmla="*/ 0 h 124"/>
                <a:gd name="T46" fmla="*/ 1 w 84"/>
                <a:gd name="T47" fmla="*/ 0 h 124"/>
                <a:gd name="T48" fmla="*/ 1 w 84"/>
                <a:gd name="T49" fmla="*/ 1 h 124"/>
                <a:gd name="T50" fmla="*/ 1 w 84"/>
                <a:gd name="T51" fmla="*/ 0 h 124"/>
                <a:gd name="T52" fmla="*/ 1 w 84"/>
                <a:gd name="T53" fmla="*/ 0 h 124"/>
                <a:gd name="T54" fmla="*/ 0 w 84"/>
                <a:gd name="T55" fmla="*/ 0 h 124"/>
                <a:gd name="T56" fmla="*/ 0 w 84"/>
                <a:gd name="T57" fmla="*/ 1 h 124"/>
                <a:gd name="T58" fmla="*/ 1 w 84"/>
                <a:gd name="T59" fmla="*/ 1 h 124"/>
                <a:gd name="T60" fmla="*/ 1 w 84"/>
                <a:gd name="T61" fmla="*/ 1 h 124"/>
                <a:gd name="T62" fmla="*/ 1 w 84"/>
                <a:gd name="T63" fmla="*/ 1 h 124"/>
                <a:gd name="T64" fmla="*/ 1 w 84"/>
                <a:gd name="T65" fmla="*/ 1 h 124"/>
                <a:gd name="T66" fmla="*/ 1 w 84"/>
                <a:gd name="T67" fmla="*/ 1 h 124"/>
                <a:gd name="T68" fmla="*/ 1 w 84"/>
                <a:gd name="T69" fmla="*/ 1 h 124"/>
                <a:gd name="T70" fmla="*/ 1 w 84"/>
                <a:gd name="T71" fmla="*/ 1 h 124"/>
                <a:gd name="T72" fmla="*/ 1 w 84"/>
                <a:gd name="T73" fmla="*/ 1 h 124"/>
                <a:gd name="T74" fmla="*/ 0 w 84"/>
                <a:gd name="T75" fmla="*/ 1 h 124"/>
                <a:gd name="T76" fmla="*/ 0 w 84"/>
                <a:gd name="T77" fmla="*/ 1 h 124"/>
                <a:gd name="T78" fmla="*/ 1 w 84"/>
                <a:gd name="T79" fmla="*/ 1 h 124"/>
                <a:gd name="T80" fmla="*/ 1 w 84"/>
                <a:gd name="T81" fmla="*/ 1 h 124"/>
                <a:gd name="T82" fmla="*/ 1 w 84"/>
                <a:gd name="T83" fmla="*/ 1 h 124"/>
                <a:gd name="T84" fmla="*/ 1 w 84"/>
                <a:gd name="T85" fmla="*/ 1 h 124"/>
                <a:gd name="T86" fmla="*/ 1 w 84"/>
                <a:gd name="T87" fmla="*/ 1 h 124"/>
                <a:gd name="T88" fmla="*/ 1 w 84"/>
                <a:gd name="T89" fmla="*/ 1 h 124"/>
                <a:gd name="T90" fmla="*/ 1 w 84"/>
                <a:gd name="T91" fmla="*/ 1 h 124"/>
                <a:gd name="T92" fmla="*/ 1 w 84"/>
                <a:gd name="T93" fmla="*/ 1 h 124"/>
                <a:gd name="T94" fmla="*/ 1 w 84"/>
                <a:gd name="T95" fmla="*/ 1 h 124"/>
                <a:gd name="T96" fmla="*/ 1 w 84"/>
                <a:gd name="T97" fmla="*/ 1 h 124"/>
                <a:gd name="T98" fmla="*/ 1 w 84"/>
                <a:gd name="T99" fmla="*/ 1 h 124"/>
                <a:gd name="T100" fmla="*/ 1 w 84"/>
                <a:gd name="T101" fmla="*/ 1 h 1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4" h="124">
                  <a:moveTo>
                    <a:pt x="28" y="16"/>
                  </a:moveTo>
                  <a:lnTo>
                    <a:pt x="28" y="16"/>
                  </a:lnTo>
                  <a:lnTo>
                    <a:pt x="30" y="10"/>
                  </a:lnTo>
                  <a:lnTo>
                    <a:pt x="30" y="8"/>
                  </a:lnTo>
                  <a:lnTo>
                    <a:pt x="34" y="6"/>
                  </a:lnTo>
                  <a:lnTo>
                    <a:pt x="42" y="6"/>
                  </a:lnTo>
                  <a:lnTo>
                    <a:pt x="50" y="8"/>
                  </a:lnTo>
                  <a:lnTo>
                    <a:pt x="56" y="12"/>
                  </a:lnTo>
                  <a:lnTo>
                    <a:pt x="60" y="16"/>
                  </a:lnTo>
                  <a:lnTo>
                    <a:pt x="64" y="20"/>
                  </a:lnTo>
                  <a:lnTo>
                    <a:pt x="68" y="24"/>
                  </a:lnTo>
                  <a:lnTo>
                    <a:pt x="70" y="30"/>
                  </a:lnTo>
                  <a:lnTo>
                    <a:pt x="70" y="38"/>
                  </a:lnTo>
                  <a:lnTo>
                    <a:pt x="68" y="48"/>
                  </a:lnTo>
                  <a:lnTo>
                    <a:pt x="62" y="56"/>
                  </a:lnTo>
                  <a:lnTo>
                    <a:pt x="54" y="62"/>
                  </a:lnTo>
                  <a:lnTo>
                    <a:pt x="42" y="62"/>
                  </a:lnTo>
                  <a:lnTo>
                    <a:pt x="36" y="62"/>
                  </a:lnTo>
                  <a:lnTo>
                    <a:pt x="34" y="62"/>
                  </a:lnTo>
                  <a:lnTo>
                    <a:pt x="32" y="64"/>
                  </a:lnTo>
                  <a:lnTo>
                    <a:pt x="38" y="66"/>
                  </a:lnTo>
                  <a:lnTo>
                    <a:pt x="46" y="68"/>
                  </a:lnTo>
                  <a:lnTo>
                    <a:pt x="60" y="64"/>
                  </a:lnTo>
                  <a:lnTo>
                    <a:pt x="72" y="58"/>
                  </a:lnTo>
                  <a:lnTo>
                    <a:pt x="78" y="52"/>
                  </a:lnTo>
                  <a:lnTo>
                    <a:pt x="80" y="46"/>
                  </a:lnTo>
                  <a:lnTo>
                    <a:pt x="84" y="40"/>
                  </a:lnTo>
                  <a:lnTo>
                    <a:pt x="84" y="32"/>
                  </a:lnTo>
                  <a:lnTo>
                    <a:pt x="84" y="26"/>
                  </a:lnTo>
                  <a:lnTo>
                    <a:pt x="80" y="20"/>
                  </a:lnTo>
                  <a:lnTo>
                    <a:pt x="78" y="14"/>
                  </a:lnTo>
                  <a:lnTo>
                    <a:pt x="72" y="8"/>
                  </a:lnTo>
                  <a:lnTo>
                    <a:pt x="66" y="4"/>
                  </a:lnTo>
                  <a:lnTo>
                    <a:pt x="58" y="2"/>
                  </a:lnTo>
                  <a:lnTo>
                    <a:pt x="50" y="0"/>
                  </a:lnTo>
                  <a:lnTo>
                    <a:pt x="40" y="0"/>
                  </a:lnTo>
                  <a:lnTo>
                    <a:pt x="34" y="0"/>
                  </a:lnTo>
                  <a:lnTo>
                    <a:pt x="16" y="2"/>
                  </a:lnTo>
                  <a:lnTo>
                    <a:pt x="8" y="0"/>
                  </a:lnTo>
                  <a:lnTo>
                    <a:pt x="2" y="0"/>
                  </a:lnTo>
                  <a:lnTo>
                    <a:pt x="0" y="0"/>
                  </a:lnTo>
                  <a:lnTo>
                    <a:pt x="0" y="2"/>
                  </a:lnTo>
                  <a:lnTo>
                    <a:pt x="2" y="4"/>
                  </a:lnTo>
                  <a:lnTo>
                    <a:pt x="10" y="6"/>
                  </a:lnTo>
                  <a:lnTo>
                    <a:pt x="12" y="8"/>
                  </a:lnTo>
                  <a:lnTo>
                    <a:pt x="14" y="12"/>
                  </a:lnTo>
                  <a:lnTo>
                    <a:pt x="14" y="20"/>
                  </a:lnTo>
                  <a:lnTo>
                    <a:pt x="14" y="34"/>
                  </a:lnTo>
                  <a:lnTo>
                    <a:pt x="14" y="88"/>
                  </a:lnTo>
                  <a:lnTo>
                    <a:pt x="14" y="108"/>
                  </a:lnTo>
                  <a:lnTo>
                    <a:pt x="12" y="112"/>
                  </a:lnTo>
                  <a:lnTo>
                    <a:pt x="10" y="116"/>
                  </a:lnTo>
                  <a:lnTo>
                    <a:pt x="6" y="118"/>
                  </a:lnTo>
                  <a:lnTo>
                    <a:pt x="2" y="120"/>
                  </a:lnTo>
                  <a:lnTo>
                    <a:pt x="0" y="120"/>
                  </a:lnTo>
                  <a:lnTo>
                    <a:pt x="0" y="122"/>
                  </a:lnTo>
                  <a:lnTo>
                    <a:pt x="0" y="124"/>
                  </a:lnTo>
                  <a:lnTo>
                    <a:pt x="2" y="124"/>
                  </a:lnTo>
                  <a:lnTo>
                    <a:pt x="8" y="124"/>
                  </a:lnTo>
                  <a:lnTo>
                    <a:pt x="22" y="122"/>
                  </a:lnTo>
                  <a:lnTo>
                    <a:pt x="38" y="122"/>
                  </a:lnTo>
                  <a:lnTo>
                    <a:pt x="44" y="124"/>
                  </a:lnTo>
                  <a:lnTo>
                    <a:pt x="46" y="122"/>
                  </a:lnTo>
                  <a:lnTo>
                    <a:pt x="46" y="120"/>
                  </a:lnTo>
                  <a:lnTo>
                    <a:pt x="44" y="120"/>
                  </a:lnTo>
                  <a:lnTo>
                    <a:pt x="38" y="118"/>
                  </a:lnTo>
                  <a:lnTo>
                    <a:pt x="34" y="118"/>
                  </a:lnTo>
                  <a:lnTo>
                    <a:pt x="32" y="114"/>
                  </a:lnTo>
                  <a:lnTo>
                    <a:pt x="28" y="108"/>
                  </a:lnTo>
                  <a:lnTo>
                    <a:pt x="28" y="90"/>
                  </a:lnTo>
                  <a:lnTo>
                    <a:pt x="28"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2" name="Freeform 26"/>
            <p:cNvSpPr>
              <a:spLocks noEditPoints="1"/>
            </p:cNvSpPr>
            <p:nvPr/>
          </p:nvSpPr>
          <p:spPr bwMode="auto">
            <a:xfrm>
              <a:off x="2240" y="1047"/>
              <a:ext cx="76" cy="74"/>
            </a:xfrm>
            <a:custGeom>
              <a:avLst/>
              <a:gdLst>
                <a:gd name="T0" fmla="*/ 1 w 130"/>
                <a:gd name="T1" fmla="*/ 1 h 128"/>
                <a:gd name="T2" fmla="*/ 1 w 130"/>
                <a:gd name="T3" fmla="*/ 1 h 128"/>
                <a:gd name="T4" fmla="*/ 1 w 130"/>
                <a:gd name="T5" fmla="*/ 1 h 128"/>
                <a:gd name="T6" fmla="*/ 1 w 130"/>
                <a:gd name="T7" fmla="*/ 1 h 128"/>
                <a:gd name="T8" fmla="*/ 1 w 130"/>
                <a:gd name="T9" fmla="*/ 1 h 128"/>
                <a:gd name="T10" fmla="*/ 1 w 130"/>
                <a:gd name="T11" fmla="*/ 1 h 128"/>
                <a:gd name="T12" fmla="*/ 1 w 130"/>
                <a:gd name="T13" fmla="*/ 1 h 128"/>
                <a:gd name="T14" fmla="*/ 1 w 130"/>
                <a:gd name="T15" fmla="*/ 1 h 128"/>
                <a:gd name="T16" fmla="*/ 1 w 130"/>
                <a:gd name="T17" fmla="*/ 1 h 128"/>
                <a:gd name="T18" fmla="*/ 1 w 130"/>
                <a:gd name="T19" fmla="*/ 1 h 128"/>
                <a:gd name="T20" fmla="*/ 1 w 130"/>
                <a:gd name="T21" fmla="*/ 1 h 128"/>
                <a:gd name="T22" fmla="*/ 1 w 130"/>
                <a:gd name="T23" fmla="*/ 1 h 128"/>
                <a:gd name="T24" fmla="*/ 1 w 130"/>
                <a:gd name="T25" fmla="*/ 1 h 128"/>
                <a:gd name="T26" fmla="*/ 1 w 130"/>
                <a:gd name="T27" fmla="*/ 1 h 128"/>
                <a:gd name="T28" fmla="*/ 1 w 130"/>
                <a:gd name="T29" fmla="*/ 1 h 128"/>
                <a:gd name="T30" fmla="*/ 1 w 130"/>
                <a:gd name="T31" fmla="*/ 1 h 128"/>
                <a:gd name="T32" fmla="*/ 1 w 130"/>
                <a:gd name="T33" fmla="*/ 1 h 128"/>
                <a:gd name="T34" fmla="*/ 1 w 130"/>
                <a:gd name="T35" fmla="*/ 1 h 128"/>
                <a:gd name="T36" fmla="*/ 1 w 130"/>
                <a:gd name="T37" fmla="*/ 1 h 128"/>
                <a:gd name="T38" fmla="*/ 1 w 130"/>
                <a:gd name="T39" fmla="*/ 0 h 128"/>
                <a:gd name="T40" fmla="*/ 1 w 130"/>
                <a:gd name="T41" fmla="*/ 1 h 128"/>
                <a:gd name="T42" fmla="*/ 1 w 130"/>
                <a:gd name="T43" fmla="*/ 1 h 128"/>
                <a:gd name="T44" fmla="*/ 1 w 130"/>
                <a:gd name="T45" fmla="*/ 1 h 128"/>
                <a:gd name="T46" fmla="*/ 0 w 130"/>
                <a:gd name="T47" fmla="*/ 1 h 128"/>
                <a:gd name="T48" fmla="*/ 1 w 130"/>
                <a:gd name="T49" fmla="*/ 1 h 128"/>
                <a:gd name="T50" fmla="*/ 1 w 130"/>
                <a:gd name="T51" fmla="*/ 1 h 128"/>
                <a:gd name="T52" fmla="*/ 1 w 130"/>
                <a:gd name="T53" fmla="*/ 1 h 128"/>
                <a:gd name="T54" fmla="*/ 1 w 130"/>
                <a:gd name="T55" fmla="*/ 1 h 128"/>
                <a:gd name="T56" fmla="*/ 1 w 130"/>
                <a:gd name="T57" fmla="*/ 1 h 128"/>
                <a:gd name="T58" fmla="*/ 1 w 130"/>
                <a:gd name="T59" fmla="*/ 1 h 128"/>
                <a:gd name="T60" fmla="*/ 1 w 130"/>
                <a:gd name="T61" fmla="*/ 1 h 128"/>
                <a:gd name="T62" fmla="*/ 1 w 130"/>
                <a:gd name="T63" fmla="*/ 1 h 128"/>
                <a:gd name="T64" fmla="*/ 1 w 130"/>
                <a:gd name="T65" fmla="*/ 1 h 128"/>
                <a:gd name="T66" fmla="*/ 1 w 130"/>
                <a:gd name="T67" fmla="*/ 1 h 128"/>
                <a:gd name="T68" fmla="*/ 1 w 130"/>
                <a:gd name="T69" fmla="*/ 1 h 128"/>
                <a:gd name="T70" fmla="*/ 1 w 130"/>
                <a:gd name="T71" fmla="*/ 1 h 128"/>
                <a:gd name="T72" fmla="*/ 1 w 130"/>
                <a:gd name="T73" fmla="*/ 1 h 128"/>
                <a:gd name="T74" fmla="*/ 1 w 130"/>
                <a:gd name="T75" fmla="*/ 1 h 128"/>
                <a:gd name="T76" fmla="*/ 1 w 130"/>
                <a:gd name="T77" fmla="*/ 1 h 128"/>
                <a:gd name="T78" fmla="*/ 1 w 130"/>
                <a:gd name="T79" fmla="*/ 1 h 128"/>
                <a:gd name="T80" fmla="*/ 1 w 130"/>
                <a:gd name="T81" fmla="*/ 1 h 128"/>
                <a:gd name="T82" fmla="*/ 1 w 130"/>
                <a:gd name="T83" fmla="*/ 1 h 128"/>
                <a:gd name="T84" fmla="*/ 1 w 130"/>
                <a:gd name="T85" fmla="*/ 1 h 128"/>
                <a:gd name="T86" fmla="*/ 1 w 130"/>
                <a:gd name="T87" fmla="*/ 1 h 128"/>
                <a:gd name="T88" fmla="*/ 1 w 130"/>
                <a:gd name="T89" fmla="*/ 1 h 128"/>
                <a:gd name="T90" fmla="*/ 1 w 130"/>
                <a:gd name="T91" fmla="*/ 1 h 128"/>
                <a:gd name="T92" fmla="*/ 1 w 130"/>
                <a:gd name="T93" fmla="*/ 1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0" h="128">
                  <a:moveTo>
                    <a:pt x="78" y="80"/>
                  </a:moveTo>
                  <a:lnTo>
                    <a:pt x="78" y="80"/>
                  </a:lnTo>
                  <a:lnTo>
                    <a:pt x="84" y="82"/>
                  </a:lnTo>
                  <a:lnTo>
                    <a:pt x="86" y="86"/>
                  </a:lnTo>
                  <a:lnTo>
                    <a:pt x="90" y="98"/>
                  </a:lnTo>
                  <a:lnTo>
                    <a:pt x="94" y="110"/>
                  </a:lnTo>
                  <a:lnTo>
                    <a:pt x="96" y="118"/>
                  </a:lnTo>
                  <a:lnTo>
                    <a:pt x="94" y="122"/>
                  </a:lnTo>
                  <a:lnTo>
                    <a:pt x="92" y="124"/>
                  </a:lnTo>
                  <a:lnTo>
                    <a:pt x="88" y="124"/>
                  </a:lnTo>
                  <a:lnTo>
                    <a:pt x="86" y="126"/>
                  </a:lnTo>
                  <a:lnTo>
                    <a:pt x="88" y="128"/>
                  </a:lnTo>
                  <a:lnTo>
                    <a:pt x="92" y="128"/>
                  </a:lnTo>
                  <a:lnTo>
                    <a:pt x="106" y="126"/>
                  </a:lnTo>
                  <a:lnTo>
                    <a:pt x="124" y="126"/>
                  </a:lnTo>
                  <a:lnTo>
                    <a:pt x="126" y="128"/>
                  </a:lnTo>
                  <a:lnTo>
                    <a:pt x="128" y="126"/>
                  </a:lnTo>
                  <a:lnTo>
                    <a:pt x="130" y="126"/>
                  </a:lnTo>
                  <a:lnTo>
                    <a:pt x="128" y="124"/>
                  </a:lnTo>
                  <a:lnTo>
                    <a:pt x="126" y="124"/>
                  </a:lnTo>
                  <a:lnTo>
                    <a:pt x="120" y="122"/>
                  </a:lnTo>
                  <a:lnTo>
                    <a:pt x="116" y="120"/>
                  </a:lnTo>
                  <a:lnTo>
                    <a:pt x="114"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6" y="124"/>
                  </a:lnTo>
                  <a:lnTo>
                    <a:pt x="34" y="124"/>
                  </a:lnTo>
                  <a:lnTo>
                    <a:pt x="24" y="120"/>
                  </a:lnTo>
                  <a:lnTo>
                    <a:pt x="24" y="118"/>
                  </a:lnTo>
                  <a:lnTo>
                    <a:pt x="22" y="114"/>
                  </a:lnTo>
                  <a:lnTo>
                    <a:pt x="24" y="110"/>
                  </a:lnTo>
                  <a:lnTo>
                    <a:pt x="26" y="102"/>
                  </a:lnTo>
                  <a:lnTo>
                    <a:pt x="32" y="88"/>
                  </a:lnTo>
                  <a:lnTo>
                    <a:pt x="36" y="82"/>
                  </a:lnTo>
                  <a:lnTo>
                    <a:pt x="40" y="80"/>
                  </a:lnTo>
                  <a:lnTo>
                    <a:pt x="44" y="80"/>
                  </a:lnTo>
                  <a:lnTo>
                    <a:pt x="78" y="80"/>
                  </a:lnTo>
                  <a:close/>
                  <a:moveTo>
                    <a:pt x="78" y="66"/>
                  </a:moveTo>
                  <a:lnTo>
                    <a:pt x="78" y="66"/>
                  </a:lnTo>
                  <a:lnTo>
                    <a:pt x="80" y="70"/>
                  </a:lnTo>
                  <a:lnTo>
                    <a:pt x="78" y="72"/>
                  </a:lnTo>
                  <a:lnTo>
                    <a:pt x="72" y="72"/>
                  </a:lnTo>
                  <a:lnTo>
                    <a:pt x="48" y="72"/>
                  </a:lnTo>
                  <a:lnTo>
                    <a:pt x="42" y="72"/>
                  </a:lnTo>
                  <a:lnTo>
                    <a:pt x="42" y="70"/>
                  </a:lnTo>
                  <a:lnTo>
                    <a:pt x="42" y="66"/>
                  </a:lnTo>
                  <a:lnTo>
                    <a:pt x="60" y="28"/>
                  </a:lnTo>
                  <a:lnTo>
                    <a:pt x="62" y="26"/>
                  </a:lnTo>
                  <a:lnTo>
                    <a:pt x="64" y="30"/>
                  </a:lnTo>
                  <a:lnTo>
                    <a:pt x="78" y="6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3" name="Freeform 27"/>
            <p:cNvSpPr>
              <a:spLocks/>
            </p:cNvSpPr>
            <p:nvPr/>
          </p:nvSpPr>
          <p:spPr bwMode="auto">
            <a:xfrm>
              <a:off x="2317" y="1049"/>
              <a:ext cx="55" cy="72"/>
            </a:xfrm>
            <a:custGeom>
              <a:avLst/>
              <a:gdLst>
                <a:gd name="T0" fmla="*/ 1 w 94"/>
                <a:gd name="T1" fmla="*/ 1 h 124"/>
                <a:gd name="T2" fmla="*/ 1 w 94"/>
                <a:gd name="T3" fmla="*/ 1 h 124"/>
                <a:gd name="T4" fmla="*/ 1 w 94"/>
                <a:gd name="T5" fmla="*/ 1 h 124"/>
                <a:gd name="T6" fmla="*/ 1 w 94"/>
                <a:gd name="T7" fmla="*/ 1 h 124"/>
                <a:gd name="T8" fmla="*/ 1 w 94"/>
                <a:gd name="T9" fmla="*/ 1 h 124"/>
                <a:gd name="T10" fmla="*/ 1 w 94"/>
                <a:gd name="T11" fmla="*/ 0 h 124"/>
                <a:gd name="T12" fmla="*/ 1 w 94"/>
                <a:gd name="T13" fmla="*/ 1 h 124"/>
                <a:gd name="T14" fmla="*/ 1 w 94"/>
                <a:gd name="T15" fmla="*/ 1 h 124"/>
                <a:gd name="T16" fmla="*/ 1 w 94"/>
                <a:gd name="T17" fmla="*/ 0 h 124"/>
                <a:gd name="T18" fmla="*/ 1 w 94"/>
                <a:gd name="T19" fmla="*/ 0 h 124"/>
                <a:gd name="T20" fmla="*/ 0 w 94"/>
                <a:gd name="T21" fmla="*/ 1 h 124"/>
                <a:gd name="T22" fmla="*/ 1 w 94"/>
                <a:gd name="T23" fmla="*/ 1 h 124"/>
                <a:gd name="T24" fmla="*/ 1 w 94"/>
                <a:gd name="T25" fmla="*/ 1 h 124"/>
                <a:gd name="T26" fmla="*/ 1 w 94"/>
                <a:gd name="T27" fmla="*/ 1 h 124"/>
                <a:gd name="T28" fmla="*/ 1 w 94"/>
                <a:gd name="T29" fmla="*/ 1 h 124"/>
                <a:gd name="T30" fmla="*/ 1 w 94"/>
                <a:gd name="T31" fmla="*/ 1 h 124"/>
                <a:gd name="T32" fmla="*/ 1 w 94"/>
                <a:gd name="T33" fmla="*/ 1 h 124"/>
                <a:gd name="T34" fmla="*/ 1 w 94"/>
                <a:gd name="T35" fmla="*/ 1 h 124"/>
                <a:gd name="T36" fmla="*/ 1 w 94"/>
                <a:gd name="T37" fmla="*/ 1 h 124"/>
                <a:gd name="T38" fmla="*/ 1 w 94"/>
                <a:gd name="T39" fmla="*/ 1 h 124"/>
                <a:gd name="T40" fmla="*/ 1 w 94"/>
                <a:gd name="T41" fmla="*/ 1 h 124"/>
                <a:gd name="T42" fmla="*/ 1 w 94"/>
                <a:gd name="T43" fmla="*/ 1 h 124"/>
                <a:gd name="T44" fmla="*/ 1 w 94"/>
                <a:gd name="T45" fmla="*/ 1 h 124"/>
                <a:gd name="T46" fmla="*/ 1 w 94"/>
                <a:gd name="T47" fmla="*/ 1 h 124"/>
                <a:gd name="T48" fmla="*/ 1 w 94"/>
                <a:gd name="T49" fmla="*/ 1 h 124"/>
                <a:gd name="T50" fmla="*/ 1 w 94"/>
                <a:gd name="T51" fmla="*/ 1 h 124"/>
                <a:gd name="T52" fmla="*/ 1 w 94"/>
                <a:gd name="T53" fmla="*/ 1 h 124"/>
                <a:gd name="T54" fmla="*/ 1 w 94"/>
                <a:gd name="T55" fmla="*/ 1 h 124"/>
                <a:gd name="T56" fmla="*/ 1 w 94"/>
                <a:gd name="T57" fmla="*/ 1 h 124"/>
                <a:gd name="T58" fmla="*/ 1 w 94"/>
                <a:gd name="T59" fmla="*/ 1 h 124"/>
                <a:gd name="T60" fmla="*/ 1 w 94"/>
                <a:gd name="T61" fmla="*/ 1 h 124"/>
                <a:gd name="T62" fmla="*/ 1 w 94"/>
                <a:gd name="T63" fmla="*/ 1 h 124"/>
                <a:gd name="T64" fmla="*/ 1 w 94"/>
                <a:gd name="T65" fmla="*/ 1 h 124"/>
                <a:gd name="T66" fmla="*/ 1 w 94"/>
                <a:gd name="T67" fmla="*/ 1 h 124"/>
                <a:gd name="T68" fmla="*/ 1 w 94"/>
                <a:gd name="T69" fmla="*/ 1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24">
                  <a:moveTo>
                    <a:pt x="30" y="24"/>
                  </a:moveTo>
                  <a:lnTo>
                    <a:pt x="30" y="24"/>
                  </a:lnTo>
                  <a:lnTo>
                    <a:pt x="30" y="16"/>
                  </a:lnTo>
                  <a:lnTo>
                    <a:pt x="32" y="10"/>
                  </a:lnTo>
                  <a:lnTo>
                    <a:pt x="34" y="8"/>
                  </a:lnTo>
                  <a:lnTo>
                    <a:pt x="38" y="6"/>
                  </a:lnTo>
                  <a:lnTo>
                    <a:pt x="44" y="4"/>
                  </a:lnTo>
                  <a:lnTo>
                    <a:pt x="44" y="2"/>
                  </a:lnTo>
                  <a:lnTo>
                    <a:pt x="42" y="0"/>
                  </a:lnTo>
                  <a:lnTo>
                    <a:pt x="38" y="2"/>
                  </a:lnTo>
                  <a:lnTo>
                    <a:pt x="24" y="2"/>
                  </a:lnTo>
                  <a:lnTo>
                    <a:pt x="10" y="0"/>
                  </a:lnTo>
                  <a:lnTo>
                    <a:pt x="4" y="0"/>
                  </a:lnTo>
                  <a:lnTo>
                    <a:pt x="2" y="2"/>
                  </a:lnTo>
                  <a:lnTo>
                    <a:pt x="0" y="2"/>
                  </a:lnTo>
                  <a:lnTo>
                    <a:pt x="4" y="4"/>
                  </a:lnTo>
                  <a:lnTo>
                    <a:pt x="10" y="6"/>
                  </a:lnTo>
                  <a:lnTo>
                    <a:pt x="14" y="10"/>
                  </a:lnTo>
                  <a:lnTo>
                    <a:pt x="16" y="14"/>
                  </a:lnTo>
                  <a:lnTo>
                    <a:pt x="16" y="22"/>
                  </a:lnTo>
                  <a:lnTo>
                    <a:pt x="16" y="98"/>
                  </a:lnTo>
                  <a:lnTo>
                    <a:pt x="16" y="108"/>
                  </a:lnTo>
                  <a:lnTo>
                    <a:pt x="16" y="114"/>
                  </a:lnTo>
                  <a:lnTo>
                    <a:pt x="12" y="118"/>
                  </a:lnTo>
                  <a:lnTo>
                    <a:pt x="6" y="120"/>
                  </a:lnTo>
                  <a:lnTo>
                    <a:pt x="4" y="122"/>
                  </a:lnTo>
                  <a:lnTo>
                    <a:pt x="6" y="124"/>
                  </a:lnTo>
                  <a:lnTo>
                    <a:pt x="12" y="124"/>
                  </a:lnTo>
                  <a:lnTo>
                    <a:pt x="30" y="122"/>
                  </a:lnTo>
                  <a:lnTo>
                    <a:pt x="48" y="122"/>
                  </a:lnTo>
                  <a:lnTo>
                    <a:pt x="64" y="124"/>
                  </a:lnTo>
                  <a:lnTo>
                    <a:pt x="76" y="122"/>
                  </a:lnTo>
                  <a:lnTo>
                    <a:pt x="82" y="120"/>
                  </a:lnTo>
                  <a:lnTo>
                    <a:pt x="86" y="116"/>
                  </a:lnTo>
                  <a:lnTo>
                    <a:pt x="92" y="108"/>
                  </a:lnTo>
                  <a:lnTo>
                    <a:pt x="94" y="102"/>
                  </a:lnTo>
                  <a:lnTo>
                    <a:pt x="92" y="100"/>
                  </a:lnTo>
                  <a:lnTo>
                    <a:pt x="90" y="102"/>
                  </a:lnTo>
                  <a:lnTo>
                    <a:pt x="84" y="108"/>
                  </a:lnTo>
                  <a:lnTo>
                    <a:pt x="74" y="112"/>
                  </a:lnTo>
                  <a:lnTo>
                    <a:pt x="62" y="116"/>
                  </a:lnTo>
                  <a:lnTo>
                    <a:pt x="44" y="116"/>
                  </a:lnTo>
                  <a:lnTo>
                    <a:pt x="36" y="116"/>
                  </a:lnTo>
                  <a:lnTo>
                    <a:pt x="32" y="112"/>
                  </a:lnTo>
                  <a:lnTo>
                    <a:pt x="30" y="110"/>
                  </a:lnTo>
                  <a:lnTo>
                    <a:pt x="30" y="98"/>
                  </a:lnTo>
                  <a:lnTo>
                    <a:pt x="30"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4" name="Freeform 28"/>
            <p:cNvSpPr>
              <a:spLocks noEditPoints="1"/>
            </p:cNvSpPr>
            <p:nvPr/>
          </p:nvSpPr>
          <p:spPr bwMode="auto">
            <a:xfrm>
              <a:off x="2374" y="1047"/>
              <a:ext cx="75" cy="74"/>
            </a:xfrm>
            <a:custGeom>
              <a:avLst/>
              <a:gdLst>
                <a:gd name="T0" fmla="*/ 1 w 128"/>
                <a:gd name="T1" fmla="*/ 1 h 128"/>
                <a:gd name="T2" fmla="*/ 1 w 128"/>
                <a:gd name="T3" fmla="*/ 1 h 128"/>
                <a:gd name="T4" fmla="*/ 1 w 128"/>
                <a:gd name="T5" fmla="*/ 1 h 128"/>
                <a:gd name="T6" fmla="*/ 1 w 128"/>
                <a:gd name="T7" fmla="*/ 1 h 128"/>
                <a:gd name="T8" fmla="*/ 1 w 128"/>
                <a:gd name="T9" fmla="*/ 1 h 128"/>
                <a:gd name="T10" fmla="*/ 1 w 128"/>
                <a:gd name="T11" fmla="*/ 1 h 128"/>
                <a:gd name="T12" fmla="*/ 1 w 128"/>
                <a:gd name="T13" fmla="*/ 1 h 128"/>
                <a:gd name="T14" fmla="*/ 1 w 128"/>
                <a:gd name="T15" fmla="*/ 1 h 128"/>
                <a:gd name="T16" fmla="*/ 1 w 128"/>
                <a:gd name="T17" fmla="*/ 1 h 128"/>
                <a:gd name="T18" fmla="*/ 1 w 128"/>
                <a:gd name="T19" fmla="*/ 1 h 128"/>
                <a:gd name="T20" fmla="*/ 1 w 128"/>
                <a:gd name="T21" fmla="*/ 1 h 128"/>
                <a:gd name="T22" fmla="*/ 1 w 128"/>
                <a:gd name="T23" fmla="*/ 1 h 128"/>
                <a:gd name="T24" fmla="*/ 1 w 128"/>
                <a:gd name="T25" fmla="*/ 1 h 128"/>
                <a:gd name="T26" fmla="*/ 1 w 128"/>
                <a:gd name="T27" fmla="*/ 1 h 128"/>
                <a:gd name="T28" fmla="*/ 1 w 128"/>
                <a:gd name="T29" fmla="*/ 1 h 128"/>
                <a:gd name="T30" fmla="*/ 1 w 128"/>
                <a:gd name="T31" fmla="*/ 1 h 128"/>
                <a:gd name="T32" fmla="*/ 1 w 128"/>
                <a:gd name="T33" fmla="*/ 1 h 128"/>
                <a:gd name="T34" fmla="*/ 1 w 128"/>
                <a:gd name="T35" fmla="*/ 1 h 128"/>
                <a:gd name="T36" fmla="*/ 1 w 128"/>
                <a:gd name="T37" fmla="*/ 1 h 128"/>
                <a:gd name="T38" fmla="*/ 1 w 128"/>
                <a:gd name="T39" fmla="*/ 0 h 128"/>
                <a:gd name="T40" fmla="*/ 1 w 128"/>
                <a:gd name="T41" fmla="*/ 1 h 128"/>
                <a:gd name="T42" fmla="*/ 1 w 128"/>
                <a:gd name="T43" fmla="*/ 1 h 128"/>
                <a:gd name="T44" fmla="*/ 1 w 128"/>
                <a:gd name="T45" fmla="*/ 1 h 128"/>
                <a:gd name="T46" fmla="*/ 0 w 128"/>
                <a:gd name="T47" fmla="*/ 1 h 128"/>
                <a:gd name="T48" fmla="*/ 1 w 128"/>
                <a:gd name="T49" fmla="*/ 1 h 128"/>
                <a:gd name="T50" fmla="*/ 1 w 128"/>
                <a:gd name="T51" fmla="*/ 1 h 128"/>
                <a:gd name="T52" fmla="*/ 1 w 128"/>
                <a:gd name="T53" fmla="*/ 1 h 128"/>
                <a:gd name="T54" fmla="*/ 1 w 128"/>
                <a:gd name="T55" fmla="*/ 1 h 128"/>
                <a:gd name="T56" fmla="*/ 1 w 128"/>
                <a:gd name="T57" fmla="*/ 1 h 128"/>
                <a:gd name="T58" fmla="*/ 1 w 128"/>
                <a:gd name="T59" fmla="*/ 1 h 128"/>
                <a:gd name="T60" fmla="*/ 1 w 128"/>
                <a:gd name="T61" fmla="*/ 1 h 128"/>
                <a:gd name="T62" fmla="*/ 1 w 128"/>
                <a:gd name="T63" fmla="*/ 1 h 128"/>
                <a:gd name="T64" fmla="*/ 1 w 128"/>
                <a:gd name="T65" fmla="*/ 1 h 128"/>
                <a:gd name="T66" fmla="*/ 1 w 128"/>
                <a:gd name="T67" fmla="*/ 1 h 128"/>
                <a:gd name="T68" fmla="*/ 1 w 128"/>
                <a:gd name="T69" fmla="*/ 1 h 128"/>
                <a:gd name="T70" fmla="*/ 1 w 128"/>
                <a:gd name="T71" fmla="*/ 1 h 128"/>
                <a:gd name="T72" fmla="*/ 1 w 128"/>
                <a:gd name="T73" fmla="*/ 1 h 128"/>
                <a:gd name="T74" fmla="*/ 1 w 128"/>
                <a:gd name="T75" fmla="*/ 1 h 128"/>
                <a:gd name="T76" fmla="*/ 1 w 128"/>
                <a:gd name="T77" fmla="*/ 1 h 128"/>
                <a:gd name="T78" fmla="*/ 1 w 128"/>
                <a:gd name="T79" fmla="*/ 1 h 128"/>
                <a:gd name="T80" fmla="*/ 1 w 128"/>
                <a:gd name="T81" fmla="*/ 1 h 128"/>
                <a:gd name="T82" fmla="*/ 1 w 128"/>
                <a:gd name="T83" fmla="*/ 1 h 128"/>
                <a:gd name="T84" fmla="*/ 1 w 128"/>
                <a:gd name="T85" fmla="*/ 1 h 128"/>
                <a:gd name="T86" fmla="*/ 1 w 128"/>
                <a:gd name="T87" fmla="*/ 1 h 128"/>
                <a:gd name="T88" fmla="*/ 1 w 128"/>
                <a:gd name="T89" fmla="*/ 1 h 128"/>
                <a:gd name="T90" fmla="*/ 1 w 128"/>
                <a:gd name="T91" fmla="*/ 1 h 128"/>
                <a:gd name="T92" fmla="*/ 1 w 128"/>
                <a:gd name="T93" fmla="*/ 1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8" h="128">
                  <a:moveTo>
                    <a:pt x="76" y="80"/>
                  </a:moveTo>
                  <a:lnTo>
                    <a:pt x="76" y="80"/>
                  </a:lnTo>
                  <a:lnTo>
                    <a:pt x="82" y="82"/>
                  </a:lnTo>
                  <a:lnTo>
                    <a:pt x="86" y="86"/>
                  </a:lnTo>
                  <a:lnTo>
                    <a:pt x="90" y="98"/>
                  </a:lnTo>
                  <a:lnTo>
                    <a:pt x="94" y="110"/>
                  </a:lnTo>
                  <a:lnTo>
                    <a:pt x="96" y="118"/>
                  </a:lnTo>
                  <a:lnTo>
                    <a:pt x="94" y="122"/>
                  </a:lnTo>
                  <a:lnTo>
                    <a:pt x="92" y="124"/>
                  </a:lnTo>
                  <a:lnTo>
                    <a:pt x="86" y="124"/>
                  </a:lnTo>
                  <a:lnTo>
                    <a:pt x="86" y="126"/>
                  </a:lnTo>
                  <a:lnTo>
                    <a:pt x="88" y="128"/>
                  </a:lnTo>
                  <a:lnTo>
                    <a:pt x="92" y="128"/>
                  </a:lnTo>
                  <a:lnTo>
                    <a:pt x="106" y="126"/>
                  </a:lnTo>
                  <a:lnTo>
                    <a:pt x="124" y="126"/>
                  </a:lnTo>
                  <a:lnTo>
                    <a:pt x="126" y="128"/>
                  </a:lnTo>
                  <a:lnTo>
                    <a:pt x="128" y="126"/>
                  </a:lnTo>
                  <a:lnTo>
                    <a:pt x="128" y="124"/>
                  </a:lnTo>
                  <a:lnTo>
                    <a:pt x="126" y="124"/>
                  </a:lnTo>
                  <a:lnTo>
                    <a:pt x="120" y="122"/>
                  </a:lnTo>
                  <a:lnTo>
                    <a:pt x="116" y="120"/>
                  </a:lnTo>
                  <a:lnTo>
                    <a:pt x="112"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4" y="124"/>
                  </a:lnTo>
                  <a:lnTo>
                    <a:pt x="32" y="124"/>
                  </a:lnTo>
                  <a:lnTo>
                    <a:pt x="24" y="120"/>
                  </a:lnTo>
                  <a:lnTo>
                    <a:pt x="22" y="118"/>
                  </a:lnTo>
                  <a:lnTo>
                    <a:pt x="22" y="114"/>
                  </a:lnTo>
                  <a:lnTo>
                    <a:pt x="24" y="110"/>
                  </a:lnTo>
                  <a:lnTo>
                    <a:pt x="26" y="102"/>
                  </a:lnTo>
                  <a:lnTo>
                    <a:pt x="32" y="88"/>
                  </a:lnTo>
                  <a:lnTo>
                    <a:pt x="36" y="82"/>
                  </a:lnTo>
                  <a:lnTo>
                    <a:pt x="40" y="80"/>
                  </a:lnTo>
                  <a:lnTo>
                    <a:pt x="44" y="80"/>
                  </a:lnTo>
                  <a:lnTo>
                    <a:pt x="76" y="80"/>
                  </a:lnTo>
                  <a:close/>
                  <a:moveTo>
                    <a:pt x="78" y="66"/>
                  </a:moveTo>
                  <a:lnTo>
                    <a:pt x="78" y="66"/>
                  </a:lnTo>
                  <a:lnTo>
                    <a:pt x="78" y="70"/>
                  </a:lnTo>
                  <a:lnTo>
                    <a:pt x="78" y="72"/>
                  </a:lnTo>
                  <a:lnTo>
                    <a:pt x="72" y="72"/>
                  </a:lnTo>
                  <a:lnTo>
                    <a:pt x="48" y="72"/>
                  </a:lnTo>
                  <a:lnTo>
                    <a:pt x="42" y="72"/>
                  </a:lnTo>
                  <a:lnTo>
                    <a:pt x="42" y="70"/>
                  </a:lnTo>
                  <a:lnTo>
                    <a:pt x="42" y="66"/>
                  </a:lnTo>
                  <a:lnTo>
                    <a:pt x="60" y="28"/>
                  </a:lnTo>
                  <a:lnTo>
                    <a:pt x="60" y="26"/>
                  </a:lnTo>
                  <a:lnTo>
                    <a:pt x="64" y="30"/>
                  </a:lnTo>
                  <a:lnTo>
                    <a:pt x="78" y="6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5" name="Freeform 29"/>
            <p:cNvSpPr>
              <a:spLocks noEditPoints="1"/>
            </p:cNvSpPr>
            <p:nvPr/>
          </p:nvSpPr>
          <p:spPr bwMode="auto">
            <a:xfrm>
              <a:off x="2452" y="1049"/>
              <a:ext cx="68" cy="72"/>
            </a:xfrm>
            <a:custGeom>
              <a:avLst/>
              <a:gdLst>
                <a:gd name="T0" fmla="*/ 1 w 116"/>
                <a:gd name="T1" fmla="*/ 1 h 124"/>
                <a:gd name="T2" fmla="*/ 1 w 116"/>
                <a:gd name="T3" fmla="*/ 1 h 124"/>
                <a:gd name="T4" fmla="*/ 1 w 116"/>
                <a:gd name="T5" fmla="*/ 1 h 124"/>
                <a:gd name="T6" fmla="*/ 1 w 116"/>
                <a:gd name="T7" fmla="*/ 1 h 124"/>
                <a:gd name="T8" fmla="*/ 1 w 116"/>
                <a:gd name="T9" fmla="*/ 1 h 124"/>
                <a:gd name="T10" fmla="*/ 1 w 116"/>
                <a:gd name="T11" fmla="*/ 1 h 124"/>
                <a:gd name="T12" fmla="*/ 1 w 116"/>
                <a:gd name="T13" fmla="*/ 1 h 124"/>
                <a:gd name="T14" fmla="*/ 1 w 116"/>
                <a:gd name="T15" fmla="*/ 0 h 124"/>
                <a:gd name="T16" fmla="*/ 1 w 116"/>
                <a:gd name="T17" fmla="*/ 0 h 124"/>
                <a:gd name="T18" fmla="*/ 1 w 116"/>
                <a:gd name="T19" fmla="*/ 1 h 124"/>
                <a:gd name="T20" fmla="*/ 1 w 116"/>
                <a:gd name="T21" fmla="*/ 0 h 124"/>
                <a:gd name="T22" fmla="*/ 0 w 116"/>
                <a:gd name="T23" fmla="*/ 0 h 124"/>
                <a:gd name="T24" fmla="*/ 0 w 116"/>
                <a:gd name="T25" fmla="*/ 1 h 124"/>
                <a:gd name="T26" fmla="*/ 1 w 116"/>
                <a:gd name="T27" fmla="*/ 1 h 124"/>
                <a:gd name="T28" fmla="*/ 1 w 116"/>
                <a:gd name="T29" fmla="*/ 1 h 124"/>
                <a:gd name="T30" fmla="*/ 1 w 116"/>
                <a:gd name="T31" fmla="*/ 1 h 124"/>
                <a:gd name="T32" fmla="*/ 1 w 116"/>
                <a:gd name="T33" fmla="*/ 1 h 124"/>
                <a:gd name="T34" fmla="*/ 1 w 116"/>
                <a:gd name="T35" fmla="*/ 1 h 124"/>
                <a:gd name="T36" fmla="*/ 1 w 116"/>
                <a:gd name="T37" fmla="*/ 1 h 124"/>
                <a:gd name="T38" fmla="*/ 1 w 116"/>
                <a:gd name="T39" fmla="*/ 1 h 124"/>
                <a:gd name="T40" fmla="*/ 1 w 116"/>
                <a:gd name="T41" fmla="*/ 1 h 124"/>
                <a:gd name="T42" fmla="*/ 1 w 116"/>
                <a:gd name="T43" fmla="*/ 1 h 124"/>
                <a:gd name="T44" fmla="*/ 1 w 116"/>
                <a:gd name="T45" fmla="*/ 1 h 124"/>
                <a:gd name="T46" fmla="*/ 1 w 116"/>
                <a:gd name="T47" fmla="*/ 1 h 124"/>
                <a:gd name="T48" fmla="*/ 1 w 116"/>
                <a:gd name="T49" fmla="*/ 1 h 124"/>
                <a:gd name="T50" fmla="*/ 1 w 116"/>
                <a:gd name="T51" fmla="*/ 1 h 124"/>
                <a:gd name="T52" fmla="*/ 1 w 116"/>
                <a:gd name="T53" fmla="*/ 1 h 124"/>
                <a:gd name="T54" fmla="*/ 1 w 116"/>
                <a:gd name="T55" fmla="*/ 1 h 124"/>
                <a:gd name="T56" fmla="*/ 1 w 116"/>
                <a:gd name="T57" fmla="*/ 1 h 124"/>
                <a:gd name="T58" fmla="*/ 1 w 116"/>
                <a:gd name="T59" fmla="*/ 1 h 124"/>
                <a:gd name="T60" fmla="*/ 1 w 116"/>
                <a:gd name="T61" fmla="*/ 1 h 124"/>
                <a:gd name="T62" fmla="*/ 1 w 116"/>
                <a:gd name="T63" fmla="*/ 1 h 124"/>
                <a:gd name="T64" fmla="*/ 1 w 116"/>
                <a:gd name="T65" fmla="*/ 1 h 124"/>
                <a:gd name="T66" fmla="*/ 1 w 116"/>
                <a:gd name="T67" fmla="*/ 1 h 124"/>
                <a:gd name="T68" fmla="*/ 1 w 116"/>
                <a:gd name="T69" fmla="*/ 1 h 124"/>
                <a:gd name="T70" fmla="*/ 1 w 116"/>
                <a:gd name="T71" fmla="*/ 1 h 124"/>
                <a:gd name="T72" fmla="*/ 1 w 116"/>
                <a:gd name="T73" fmla="*/ 1 h 124"/>
                <a:gd name="T74" fmla="*/ 1 w 116"/>
                <a:gd name="T75" fmla="*/ 1 h 124"/>
                <a:gd name="T76" fmla="*/ 1 w 116"/>
                <a:gd name="T77" fmla="*/ 1 h 124"/>
                <a:gd name="T78" fmla="*/ 1 w 116"/>
                <a:gd name="T79" fmla="*/ 1 h 124"/>
                <a:gd name="T80" fmla="*/ 1 w 116"/>
                <a:gd name="T81" fmla="*/ 1 h 124"/>
                <a:gd name="T82" fmla="*/ 1 w 116"/>
                <a:gd name="T83" fmla="*/ 1 h 124"/>
                <a:gd name="T84" fmla="*/ 1 w 116"/>
                <a:gd name="T85" fmla="*/ 1 h 124"/>
                <a:gd name="T86" fmla="*/ 1 w 116"/>
                <a:gd name="T87" fmla="*/ 1 h 124"/>
                <a:gd name="T88" fmla="*/ 1 w 116"/>
                <a:gd name="T89" fmla="*/ 1 h 124"/>
                <a:gd name="T90" fmla="*/ 1 w 116"/>
                <a:gd name="T91" fmla="*/ 1 h 124"/>
                <a:gd name="T92" fmla="*/ 1 w 116"/>
                <a:gd name="T93" fmla="*/ 1 h 124"/>
                <a:gd name="T94" fmla="*/ 1 w 116"/>
                <a:gd name="T95" fmla="*/ 1 h 124"/>
                <a:gd name="T96" fmla="*/ 1 w 116"/>
                <a:gd name="T97" fmla="*/ 1 h 124"/>
                <a:gd name="T98" fmla="*/ 1 w 116"/>
                <a:gd name="T99" fmla="*/ 1 h 124"/>
                <a:gd name="T100" fmla="*/ 1 w 116"/>
                <a:gd name="T101" fmla="*/ 1 h 124"/>
                <a:gd name="T102" fmla="*/ 1 w 116"/>
                <a:gd name="T103" fmla="*/ 1 h 124"/>
                <a:gd name="T104" fmla="*/ 1 w 116"/>
                <a:gd name="T105" fmla="*/ 1 h 124"/>
                <a:gd name="T106" fmla="*/ 1 w 116"/>
                <a:gd name="T107" fmla="*/ 1 h 124"/>
                <a:gd name="T108" fmla="*/ 1 w 116"/>
                <a:gd name="T109" fmla="*/ 1 h 124"/>
                <a:gd name="T110" fmla="*/ 1 w 116"/>
                <a:gd name="T111" fmla="*/ 1 h 124"/>
                <a:gd name="T112" fmla="*/ 1 w 116"/>
                <a:gd name="T113" fmla="*/ 1 h 124"/>
                <a:gd name="T114" fmla="*/ 1 w 116"/>
                <a:gd name="T115" fmla="*/ 1 h 1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6" h="124">
                  <a:moveTo>
                    <a:pt x="62" y="62"/>
                  </a:moveTo>
                  <a:lnTo>
                    <a:pt x="62" y="62"/>
                  </a:lnTo>
                  <a:lnTo>
                    <a:pt x="72" y="56"/>
                  </a:lnTo>
                  <a:lnTo>
                    <a:pt x="78" y="48"/>
                  </a:lnTo>
                  <a:lnTo>
                    <a:pt x="82" y="40"/>
                  </a:lnTo>
                  <a:lnTo>
                    <a:pt x="84" y="30"/>
                  </a:lnTo>
                  <a:lnTo>
                    <a:pt x="84" y="24"/>
                  </a:lnTo>
                  <a:lnTo>
                    <a:pt x="82" y="18"/>
                  </a:lnTo>
                  <a:lnTo>
                    <a:pt x="78" y="12"/>
                  </a:lnTo>
                  <a:lnTo>
                    <a:pt x="74" y="8"/>
                  </a:lnTo>
                  <a:lnTo>
                    <a:pt x="68" y="4"/>
                  </a:lnTo>
                  <a:lnTo>
                    <a:pt x="62" y="2"/>
                  </a:lnTo>
                  <a:lnTo>
                    <a:pt x="44" y="0"/>
                  </a:lnTo>
                  <a:lnTo>
                    <a:pt x="30" y="0"/>
                  </a:lnTo>
                  <a:lnTo>
                    <a:pt x="16" y="2"/>
                  </a:lnTo>
                  <a:lnTo>
                    <a:pt x="8" y="2"/>
                  </a:lnTo>
                  <a:lnTo>
                    <a:pt x="2" y="0"/>
                  </a:lnTo>
                  <a:lnTo>
                    <a:pt x="0" y="0"/>
                  </a:lnTo>
                  <a:lnTo>
                    <a:pt x="0" y="2"/>
                  </a:lnTo>
                  <a:lnTo>
                    <a:pt x="0" y="4"/>
                  </a:lnTo>
                  <a:lnTo>
                    <a:pt x="2" y="4"/>
                  </a:lnTo>
                  <a:lnTo>
                    <a:pt x="8" y="6"/>
                  </a:lnTo>
                  <a:lnTo>
                    <a:pt x="12" y="8"/>
                  </a:lnTo>
                  <a:lnTo>
                    <a:pt x="14" y="12"/>
                  </a:lnTo>
                  <a:lnTo>
                    <a:pt x="16" y="18"/>
                  </a:lnTo>
                  <a:lnTo>
                    <a:pt x="16" y="34"/>
                  </a:lnTo>
                  <a:lnTo>
                    <a:pt x="16" y="94"/>
                  </a:lnTo>
                  <a:lnTo>
                    <a:pt x="14" y="112"/>
                  </a:lnTo>
                  <a:lnTo>
                    <a:pt x="12" y="118"/>
                  </a:lnTo>
                  <a:lnTo>
                    <a:pt x="4" y="120"/>
                  </a:lnTo>
                  <a:lnTo>
                    <a:pt x="2" y="120"/>
                  </a:lnTo>
                  <a:lnTo>
                    <a:pt x="2" y="122"/>
                  </a:lnTo>
                  <a:lnTo>
                    <a:pt x="2" y="124"/>
                  </a:lnTo>
                  <a:lnTo>
                    <a:pt x="4" y="124"/>
                  </a:lnTo>
                  <a:lnTo>
                    <a:pt x="10" y="124"/>
                  </a:lnTo>
                  <a:lnTo>
                    <a:pt x="22" y="122"/>
                  </a:lnTo>
                  <a:lnTo>
                    <a:pt x="42" y="124"/>
                  </a:lnTo>
                  <a:lnTo>
                    <a:pt x="46" y="124"/>
                  </a:lnTo>
                  <a:lnTo>
                    <a:pt x="50" y="122"/>
                  </a:lnTo>
                  <a:lnTo>
                    <a:pt x="48" y="120"/>
                  </a:lnTo>
                  <a:lnTo>
                    <a:pt x="46" y="120"/>
                  </a:lnTo>
                  <a:lnTo>
                    <a:pt x="38" y="118"/>
                  </a:lnTo>
                  <a:lnTo>
                    <a:pt x="34" y="116"/>
                  </a:lnTo>
                  <a:lnTo>
                    <a:pt x="30" y="110"/>
                  </a:lnTo>
                  <a:lnTo>
                    <a:pt x="30" y="102"/>
                  </a:lnTo>
                  <a:lnTo>
                    <a:pt x="30" y="98"/>
                  </a:lnTo>
                  <a:lnTo>
                    <a:pt x="30" y="70"/>
                  </a:lnTo>
                  <a:lnTo>
                    <a:pt x="30" y="66"/>
                  </a:lnTo>
                  <a:lnTo>
                    <a:pt x="36" y="66"/>
                  </a:lnTo>
                  <a:lnTo>
                    <a:pt x="44" y="66"/>
                  </a:lnTo>
                  <a:lnTo>
                    <a:pt x="50" y="66"/>
                  </a:lnTo>
                  <a:lnTo>
                    <a:pt x="52" y="70"/>
                  </a:lnTo>
                  <a:lnTo>
                    <a:pt x="52" y="72"/>
                  </a:lnTo>
                  <a:lnTo>
                    <a:pt x="76" y="106"/>
                  </a:lnTo>
                  <a:lnTo>
                    <a:pt x="82" y="114"/>
                  </a:lnTo>
                  <a:lnTo>
                    <a:pt x="88" y="120"/>
                  </a:lnTo>
                  <a:lnTo>
                    <a:pt x="94" y="124"/>
                  </a:lnTo>
                  <a:lnTo>
                    <a:pt x="102" y="124"/>
                  </a:lnTo>
                  <a:lnTo>
                    <a:pt x="112" y="124"/>
                  </a:lnTo>
                  <a:lnTo>
                    <a:pt x="116" y="120"/>
                  </a:lnTo>
                  <a:lnTo>
                    <a:pt x="114" y="120"/>
                  </a:lnTo>
                  <a:lnTo>
                    <a:pt x="108" y="118"/>
                  </a:lnTo>
                  <a:lnTo>
                    <a:pt x="100" y="116"/>
                  </a:lnTo>
                  <a:lnTo>
                    <a:pt x="94" y="108"/>
                  </a:lnTo>
                  <a:lnTo>
                    <a:pt x="86" y="98"/>
                  </a:lnTo>
                  <a:lnTo>
                    <a:pt x="62" y="62"/>
                  </a:lnTo>
                  <a:close/>
                  <a:moveTo>
                    <a:pt x="36" y="60"/>
                  </a:moveTo>
                  <a:lnTo>
                    <a:pt x="36" y="60"/>
                  </a:lnTo>
                  <a:lnTo>
                    <a:pt x="32" y="58"/>
                  </a:lnTo>
                  <a:lnTo>
                    <a:pt x="30" y="54"/>
                  </a:lnTo>
                  <a:lnTo>
                    <a:pt x="30" y="18"/>
                  </a:lnTo>
                  <a:lnTo>
                    <a:pt x="30" y="10"/>
                  </a:lnTo>
                  <a:lnTo>
                    <a:pt x="34" y="8"/>
                  </a:lnTo>
                  <a:lnTo>
                    <a:pt x="40" y="6"/>
                  </a:lnTo>
                  <a:lnTo>
                    <a:pt x="52" y="8"/>
                  </a:lnTo>
                  <a:lnTo>
                    <a:pt x="62" y="14"/>
                  </a:lnTo>
                  <a:lnTo>
                    <a:pt x="66" y="18"/>
                  </a:lnTo>
                  <a:lnTo>
                    <a:pt x="68" y="24"/>
                  </a:lnTo>
                  <a:lnTo>
                    <a:pt x="70" y="30"/>
                  </a:lnTo>
                  <a:lnTo>
                    <a:pt x="72" y="36"/>
                  </a:lnTo>
                  <a:lnTo>
                    <a:pt x="70" y="46"/>
                  </a:lnTo>
                  <a:lnTo>
                    <a:pt x="64" y="54"/>
                  </a:lnTo>
                  <a:lnTo>
                    <a:pt x="56" y="58"/>
                  </a:lnTo>
                  <a:lnTo>
                    <a:pt x="46" y="60"/>
                  </a:lnTo>
                  <a:lnTo>
                    <a:pt x="36" y="6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6" name="Freeform 30"/>
            <p:cNvSpPr>
              <a:spLocks noEditPoints="1"/>
            </p:cNvSpPr>
            <p:nvPr/>
          </p:nvSpPr>
          <p:spPr bwMode="auto">
            <a:xfrm>
              <a:off x="2520" y="1049"/>
              <a:ext cx="70" cy="72"/>
            </a:xfrm>
            <a:custGeom>
              <a:avLst/>
              <a:gdLst>
                <a:gd name="T0" fmla="*/ 1 w 120"/>
                <a:gd name="T1" fmla="*/ 1 h 124"/>
                <a:gd name="T2" fmla="*/ 1 w 120"/>
                <a:gd name="T3" fmla="*/ 1 h 124"/>
                <a:gd name="T4" fmla="*/ 1 w 120"/>
                <a:gd name="T5" fmla="*/ 1 h 124"/>
                <a:gd name="T6" fmla="*/ 1 w 120"/>
                <a:gd name="T7" fmla="*/ 1 h 124"/>
                <a:gd name="T8" fmla="*/ 1 w 120"/>
                <a:gd name="T9" fmla="*/ 1 h 124"/>
                <a:gd name="T10" fmla="*/ 1 w 120"/>
                <a:gd name="T11" fmla="*/ 1 h 124"/>
                <a:gd name="T12" fmla="*/ 1 w 120"/>
                <a:gd name="T13" fmla="*/ 1 h 124"/>
                <a:gd name="T14" fmla="*/ 1 w 120"/>
                <a:gd name="T15" fmla="*/ 1 h 124"/>
                <a:gd name="T16" fmla="*/ 1 w 120"/>
                <a:gd name="T17" fmla="*/ 1 h 124"/>
                <a:gd name="T18" fmla="*/ 1 w 120"/>
                <a:gd name="T19" fmla="*/ 1 h 124"/>
                <a:gd name="T20" fmla="*/ 1 w 120"/>
                <a:gd name="T21" fmla="*/ 1 h 124"/>
                <a:gd name="T22" fmla="*/ 1 w 120"/>
                <a:gd name="T23" fmla="*/ 1 h 124"/>
                <a:gd name="T24" fmla="*/ 1 w 120"/>
                <a:gd name="T25" fmla="*/ 1 h 124"/>
                <a:gd name="T26" fmla="*/ 1 w 120"/>
                <a:gd name="T27" fmla="*/ 1 h 124"/>
                <a:gd name="T28" fmla="*/ 1 w 120"/>
                <a:gd name="T29" fmla="*/ 1 h 124"/>
                <a:gd name="T30" fmla="*/ 1 w 120"/>
                <a:gd name="T31" fmla="*/ 1 h 124"/>
                <a:gd name="T32" fmla="*/ 1 w 120"/>
                <a:gd name="T33" fmla="*/ 1 h 124"/>
                <a:gd name="T34" fmla="*/ 1 w 120"/>
                <a:gd name="T35" fmla="*/ 1 h 124"/>
                <a:gd name="T36" fmla="*/ 1 w 120"/>
                <a:gd name="T37" fmla="*/ 0 h 124"/>
                <a:gd name="T38" fmla="*/ 1 w 120"/>
                <a:gd name="T39" fmla="*/ 0 h 124"/>
                <a:gd name="T40" fmla="*/ 1 w 120"/>
                <a:gd name="T41" fmla="*/ 0 h 124"/>
                <a:gd name="T42" fmla="*/ 1 w 120"/>
                <a:gd name="T43" fmla="*/ 1 h 124"/>
                <a:gd name="T44" fmla="*/ 1 w 120"/>
                <a:gd name="T45" fmla="*/ 0 h 124"/>
                <a:gd name="T46" fmla="*/ 0 w 120"/>
                <a:gd name="T47" fmla="*/ 1 h 124"/>
                <a:gd name="T48" fmla="*/ 0 w 120"/>
                <a:gd name="T49" fmla="*/ 1 h 124"/>
                <a:gd name="T50" fmla="*/ 1 w 120"/>
                <a:gd name="T51" fmla="*/ 1 h 124"/>
                <a:gd name="T52" fmla="*/ 1 w 120"/>
                <a:gd name="T53" fmla="*/ 1 h 124"/>
                <a:gd name="T54" fmla="*/ 1 w 120"/>
                <a:gd name="T55" fmla="*/ 1 h 124"/>
                <a:gd name="T56" fmla="*/ 1 w 120"/>
                <a:gd name="T57" fmla="*/ 1 h 124"/>
                <a:gd name="T58" fmla="*/ 1 w 120"/>
                <a:gd name="T59" fmla="*/ 1 h 124"/>
                <a:gd name="T60" fmla="*/ 1 w 120"/>
                <a:gd name="T61" fmla="*/ 1 h 124"/>
                <a:gd name="T62" fmla="*/ 1 w 120"/>
                <a:gd name="T63" fmla="*/ 1 h 124"/>
                <a:gd name="T64" fmla="*/ 1 w 120"/>
                <a:gd name="T65" fmla="*/ 1 h 124"/>
                <a:gd name="T66" fmla="*/ 1 w 120"/>
                <a:gd name="T67" fmla="*/ 1 h 124"/>
                <a:gd name="T68" fmla="*/ 1 w 120"/>
                <a:gd name="T69" fmla="*/ 1 h 124"/>
                <a:gd name="T70" fmla="*/ 1 w 120"/>
                <a:gd name="T71" fmla="*/ 1 h 124"/>
                <a:gd name="T72" fmla="*/ 1 w 120"/>
                <a:gd name="T73" fmla="*/ 1 h 124"/>
                <a:gd name="T74" fmla="*/ 1 w 120"/>
                <a:gd name="T75" fmla="*/ 1 h 124"/>
                <a:gd name="T76" fmla="*/ 1 w 120"/>
                <a:gd name="T77" fmla="*/ 1 h 124"/>
                <a:gd name="T78" fmla="*/ 1 w 120"/>
                <a:gd name="T79" fmla="*/ 1 h 124"/>
                <a:gd name="T80" fmla="*/ 1 w 120"/>
                <a:gd name="T81" fmla="*/ 1 h 124"/>
                <a:gd name="T82" fmla="*/ 1 w 120"/>
                <a:gd name="T83" fmla="*/ 1 h 124"/>
                <a:gd name="T84" fmla="*/ 1 w 120"/>
                <a:gd name="T85" fmla="*/ 1 h 124"/>
                <a:gd name="T86" fmla="*/ 1 w 120"/>
                <a:gd name="T87" fmla="*/ 1 h 124"/>
                <a:gd name="T88" fmla="*/ 1 w 120"/>
                <a:gd name="T89" fmla="*/ 1 h 1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24">
                  <a:moveTo>
                    <a:pt x="16" y="98"/>
                  </a:moveTo>
                  <a:lnTo>
                    <a:pt x="16" y="98"/>
                  </a:lnTo>
                  <a:lnTo>
                    <a:pt x="16" y="110"/>
                  </a:lnTo>
                  <a:lnTo>
                    <a:pt x="12" y="116"/>
                  </a:lnTo>
                  <a:lnTo>
                    <a:pt x="6" y="120"/>
                  </a:lnTo>
                  <a:lnTo>
                    <a:pt x="4" y="122"/>
                  </a:lnTo>
                  <a:lnTo>
                    <a:pt x="4" y="124"/>
                  </a:lnTo>
                  <a:lnTo>
                    <a:pt x="6" y="124"/>
                  </a:lnTo>
                  <a:lnTo>
                    <a:pt x="12" y="124"/>
                  </a:lnTo>
                  <a:lnTo>
                    <a:pt x="30" y="122"/>
                  </a:lnTo>
                  <a:lnTo>
                    <a:pt x="50" y="124"/>
                  </a:lnTo>
                  <a:lnTo>
                    <a:pt x="58" y="124"/>
                  </a:lnTo>
                  <a:lnTo>
                    <a:pt x="68" y="122"/>
                  </a:lnTo>
                  <a:lnTo>
                    <a:pt x="78" y="120"/>
                  </a:lnTo>
                  <a:lnTo>
                    <a:pt x="88" y="116"/>
                  </a:lnTo>
                  <a:lnTo>
                    <a:pt x="96" y="112"/>
                  </a:lnTo>
                  <a:lnTo>
                    <a:pt x="108" y="102"/>
                  </a:lnTo>
                  <a:lnTo>
                    <a:pt x="114" y="90"/>
                  </a:lnTo>
                  <a:lnTo>
                    <a:pt x="120" y="76"/>
                  </a:lnTo>
                  <a:lnTo>
                    <a:pt x="120" y="60"/>
                  </a:lnTo>
                  <a:lnTo>
                    <a:pt x="120" y="46"/>
                  </a:lnTo>
                  <a:lnTo>
                    <a:pt x="116" y="34"/>
                  </a:lnTo>
                  <a:lnTo>
                    <a:pt x="108" y="24"/>
                  </a:lnTo>
                  <a:lnTo>
                    <a:pt x="100" y="14"/>
                  </a:lnTo>
                  <a:lnTo>
                    <a:pt x="90" y="8"/>
                  </a:lnTo>
                  <a:lnTo>
                    <a:pt x="78" y="4"/>
                  </a:lnTo>
                  <a:lnTo>
                    <a:pt x="64" y="0"/>
                  </a:lnTo>
                  <a:lnTo>
                    <a:pt x="50" y="0"/>
                  </a:lnTo>
                  <a:lnTo>
                    <a:pt x="38" y="0"/>
                  </a:lnTo>
                  <a:lnTo>
                    <a:pt x="14" y="2"/>
                  </a:lnTo>
                  <a:lnTo>
                    <a:pt x="10" y="2"/>
                  </a:lnTo>
                  <a:lnTo>
                    <a:pt x="2" y="0"/>
                  </a:lnTo>
                  <a:lnTo>
                    <a:pt x="0" y="2"/>
                  </a:lnTo>
                  <a:lnTo>
                    <a:pt x="0" y="4"/>
                  </a:lnTo>
                  <a:lnTo>
                    <a:pt x="2" y="4"/>
                  </a:lnTo>
                  <a:lnTo>
                    <a:pt x="8" y="6"/>
                  </a:lnTo>
                  <a:lnTo>
                    <a:pt x="12" y="10"/>
                  </a:lnTo>
                  <a:lnTo>
                    <a:pt x="16" y="14"/>
                  </a:lnTo>
                  <a:lnTo>
                    <a:pt x="16" y="22"/>
                  </a:lnTo>
                  <a:lnTo>
                    <a:pt x="16" y="98"/>
                  </a:lnTo>
                  <a:close/>
                  <a:moveTo>
                    <a:pt x="30" y="16"/>
                  </a:moveTo>
                  <a:lnTo>
                    <a:pt x="30" y="16"/>
                  </a:lnTo>
                  <a:lnTo>
                    <a:pt x="30" y="10"/>
                  </a:lnTo>
                  <a:lnTo>
                    <a:pt x="32" y="8"/>
                  </a:lnTo>
                  <a:lnTo>
                    <a:pt x="38" y="6"/>
                  </a:lnTo>
                  <a:lnTo>
                    <a:pt x="50" y="6"/>
                  </a:lnTo>
                  <a:lnTo>
                    <a:pt x="62" y="6"/>
                  </a:lnTo>
                  <a:lnTo>
                    <a:pt x="74" y="10"/>
                  </a:lnTo>
                  <a:lnTo>
                    <a:pt x="84" y="14"/>
                  </a:lnTo>
                  <a:lnTo>
                    <a:pt x="92" y="22"/>
                  </a:lnTo>
                  <a:lnTo>
                    <a:pt x="98" y="32"/>
                  </a:lnTo>
                  <a:lnTo>
                    <a:pt x="104" y="42"/>
                  </a:lnTo>
                  <a:lnTo>
                    <a:pt x="106" y="54"/>
                  </a:lnTo>
                  <a:lnTo>
                    <a:pt x="108" y="68"/>
                  </a:lnTo>
                  <a:lnTo>
                    <a:pt x="106" y="80"/>
                  </a:lnTo>
                  <a:lnTo>
                    <a:pt x="102" y="92"/>
                  </a:lnTo>
                  <a:lnTo>
                    <a:pt x="98" y="102"/>
                  </a:lnTo>
                  <a:lnTo>
                    <a:pt x="90" y="110"/>
                  </a:lnTo>
                  <a:lnTo>
                    <a:pt x="84" y="114"/>
                  </a:lnTo>
                  <a:lnTo>
                    <a:pt x="76" y="116"/>
                  </a:lnTo>
                  <a:lnTo>
                    <a:pt x="68" y="118"/>
                  </a:lnTo>
                  <a:lnTo>
                    <a:pt x="58" y="118"/>
                  </a:lnTo>
                  <a:lnTo>
                    <a:pt x="44" y="118"/>
                  </a:lnTo>
                  <a:lnTo>
                    <a:pt x="32" y="114"/>
                  </a:lnTo>
                  <a:lnTo>
                    <a:pt x="30" y="110"/>
                  </a:lnTo>
                  <a:lnTo>
                    <a:pt x="30" y="104"/>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7" name="Freeform 31"/>
            <p:cNvSpPr>
              <a:spLocks noEditPoints="1"/>
            </p:cNvSpPr>
            <p:nvPr/>
          </p:nvSpPr>
          <p:spPr bwMode="auto">
            <a:xfrm>
              <a:off x="2594" y="1048"/>
              <a:ext cx="75" cy="73"/>
            </a:xfrm>
            <a:custGeom>
              <a:avLst/>
              <a:gdLst>
                <a:gd name="T0" fmla="*/ 1 w 128"/>
                <a:gd name="T1" fmla="*/ 0 h 126"/>
                <a:gd name="T2" fmla="*/ 1 w 128"/>
                <a:gd name="T3" fmla="*/ 1 h 126"/>
                <a:gd name="T4" fmla="*/ 1 w 128"/>
                <a:gd name="T5" fmla="*/ 1 h 126"/>
                <a:gd name="T6" fmla="*/ 1 w 128"/>
                <a:gd name="T7" fmla="*/ 1 h 126"/>
                <a:gd name="T8" fmla="*/ 1 w 128"/>
                <a:gd name="T9" fmla="*/ 1 h 126"/>
                <a:gd name="T10" fmla="*/ 0 w 128"/>
                <a:gd name="T11" fmla="*/ 1 h 126"/>
                <a:gd name="T12" fmla="*/ 1 w 128"/>
                <a:gd name="T13" fmla="*/ 1 h 126"/>
                <a:gd name="T14" fmla="*/ 1 w 128"/>
                <a:gd name="T15" fmla="*/ 1 h 126"/>
                <a:gd name="T16" fmla="*/ 1 w 128"/>
                <a:gd name="T17" fmla="*/ 1 h 126"/>
                <a:gd name="T18" fmla="*/ 1 w 128"/>
                <a:gd name="T19" fmla="*/ 1 h 126"/>
                <a:gd name="T20" fmla="*/ 1 w 128"/>
                <a:gd name="T21" fmla="*/ 1 h 126"/>
                <a:gd name="T22" fmla="*/ 1 w 128"/>
                <a:gd name="T23" fmla="*/ 1 h 126"/>
                <a:gd name="T24" fmla="*/ 1 w 128"/>
                <a:gd name="T25" fmla="*/ 1 h 126"/>
                <a:gd name="T26" fmla="*/ 1 w 128"/>
                <a:gd name="T27" fmla="*/ 1 h 126"/>
                <a:gd name="T28" fmla="*/ 1 w 128"/>
                <a:gd name="T29" fmla="*/ 1 h 126"/>
                <a:gd name="T30" fmla="*/ 1 w 128"/>
                <a:gd name="T31" fmla="*/ 1 h 126"/>
                <a:gd name="T32" fmla="*/ 1 w 128"/>
                <a:gd name="T33" fmla="*/ 1 h 126"/>
                <a:gd name="T34" fmla="*/ 1 w 128"/>
                <a:gd name="T35" fmla="*/ 1 h 126"/>
                <a:gd name="T36" fmla="*/ 1 w 128"/>
                <a:gd name="T37" fmla="*/ 1 h 126"/>
                <a:gd name="T38" fmla="*/ 1 w 128"/>
                <a:gd name="T39" fmla="*/ 0 h 126"/>
                <a:gd name="T40" fmla="*/ 1 w 128"/>
                <a:gd name="T41" fmla="*/ 1 h 126"/>
                <a:gd name="T42" fmla="*/ 1 w 128"/>
                <a:gd name="T43" fmla="*/ 1 h 126"/>
                <a:gd name="T44" fmla="*/ 1 w 128"/>
                <a:gd name="T45" fmla="*/ 1 h 126"/>
                <a:gd name="T46" fmla="*/ 1 w 128"/>
                <a:gd name="T47" fmla="*/ 1 h 126"/>
                <a:gd name="T48" fmla="*/ 1 w 128"/>
                <a:gd name="T49" fmla="*/ 1 h 126"/>
                <a:gd name="T50" fmla="*/ 1 w 128"/>
                <a:gd name="T51" fmla="*/ 1 h 126"/>
                <a:gd name="T52" fmla="*/ 1 w 128"/>
                <a:gd name="T53" fmla="*/ 1 h 126"/>
                <a:gd name="T54" fmla="*/ 1 w 128"/>
                <a:gd name="T55" fmla="*/ 1 h 126"/>
                <a:gd name="T56" fmla="*/ 1 w 128"/>
                <a:gd name="T57" fmla="*/ 1 h 126"/>
                <a:gd name="T58" fmla="*/ 1 w 128"/>
                <a:gd name="T59" fmla="*/ 1 h 126"/>
                <a:gd name="T60" fmla="*/ 1 w 128"/>
                <a:gd name="T61" fmla="*/ 1 h 126"/>
                <a:gd name="T62" fmla="*/ 1 w 128"/>
                <a:gd name="T63" fmla="*/ 1 h 126"/>
                <a:gd name="T64" fmla="*/ 1 w 128"/>
                <a:gd name="T65" fmla="*/ 1 h 126"/>
                <a:gd name="T66" fmla="*/ 1 w 128"/>
                <a:gd name="T67" fmla="*/ 1 h 126"/>
                <a:gd name="T68" fmla="*/ 1 w 128"/>
                <a:gd name="T69" fmla="*/ 1 h 126"/>
                <a:gd name="T70" fmla="*/ 1 w 128"/>
                <a:gd name="T71" fmla="*/ 1 h 126"/>
                <a:gd name="T72" fmla="*/ 1 w 128"/>
                <a:gd name="T73" fmla="*/ 1 h 126"/>
                <a:gd name="T74" fmla="*/ 1 w 128"/>
                <a:gd name="T75" fmla="*/ 1 h 126"/>
                <a:gd name="T76" fmla="*/ 1 w 128"/>
                <a:gd name="T77" fmla="*/ 1 h 1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6">
                  <a:moveTo>
                    <a:pt x="66" y="0"/>
                  </a:moveTo>
                  <a:lnTo>
                    <a:pt x="66" y="0"/>
                  </a:lnTo>
                  <a:lnTo>
                    <a:pt x="54" y="2"/>
                  </a:lnTo>
                  <a:lnTo>
                    <a:pt x="42" y="4"/>
                  </a:lnTo>
                  <a:lnTo>
                    <a:pt x="30" y="10"/>
                  </a:lnTo>
                  <a:lnTo>
                    <a:pt x="22" y="16"/>
                  </a:lnTo>
                  <a:lnTo>
                    <a:pt x="12" y="26"/>
                  </a:lnTo>
                  <a:lnTo>
                    <a:pt x="6" y="36"/>
                  </a:lnTo>
                  <a:lnTo>
                    <a:pt x="2" y="50"/>
                  </a:lnTo>
                  <a:lnTo>
                    <a:pt x="0" y="64"/>
                  </a:lnTo>
                  <a:lnTo>
                    <a:pt x="2" y="78"/>
                  </a:lnTo>
                  <a:lnTo>
                    <a:pt x="6" y="92"/>
                  </a:lnTo>
                  <a:lnTo>
                    <a:pt x="14" y="104"/>
                  </a:lnTo>
                  <a:lnTo>
                    <a:pt x="22" y="114"/>
                  </a:lnTo>
                  <a:lnTo>
                    <a:pt x="30" y="120"/>
                  </a:lnTo>
                  <a:lnTo>
                    <a:pt x="42" y="124"/>
                  </a:lnTo>
                  <a:lnTo>
                    <a:pt x="52" y="126"/>
                  </a:lnTo>
                  <a:lnTo>
                    <a:pt x="64" y="126"/>
                  </a:lnTo>
                  <a:lnTo>
                    <a:pt x="78" y="126"/>
                  </a:lnTo>
                  <a:lnTo>
                    <a:pt x="90" y="122"/>
                  </a:lnTo>
                  <a:lnTo>
                    <a:pt x="100" y="116"/>
                  </a:lnTo>
                  <a:lnTo>
                    <a:pt x="110" y="108"/>
                  </a:lnTo>
                  <a:lnTo>
                    <a:pt x="118" y="100"/>
                  </a:lnTo>
                  <a:lnTo>
                    <a:pt x="124" y="88"/>
                  </a:lnTo>
                  <a:lnTo>
                    <a:pt x="126" y="76"/>
                  </a:lnTo>
                  <a:lnTo>
                    <a:pt x="128" y="62"/>
                  </a:lnTo>
                  <a:lnTo>
                    <a:pt x="126" y="50"/>
                  </a:lnTo>
                  <a:lnTo>
                    <a:pt x="124" y="38"/>
                  </a:lnTo>
                  <a:lnTo>
                    <a:pt x="118" y="28"/>
                  </a:lnTo>
                  <a:lnTo>
                    <a:pt x="110" y="18"/>
                  </a:lnTo>
                  <a:lnTo>
                    <a:pt x="102" y="10"/>
                  </a:lnTo>
                  <a:lnTo>
                    <a:pt x="90" y="6"/>
                  </a:lnTo>
                  <a:lnTo>
                    <a:pt x="78" y="2"/>
                  </a:lnTo>
                  <a:lnTo>
                    <a:pt x="66" y="0"/>
                  </a:lnTo>
                  <a:close/>
                  <a:moveTo>
                    <a:pt x="58" y="6"/>
                  </a:moveTo>
                  <a:lnTo>
                    <a:pt x="58" y="6"/>
                  </a:lnTo>
                  <a:lnTo>
                    <a:pt x="70" y="8"/>
                  </a:lnTo>
                  <a:lnTo>
                    <a:pt x="80" y="10"/>
                  </a:lnTo>
                  <a:lnTo>
                    <a:pt x="88" y="16"/>
                  </a:lnTo>
                  <a:lnTo>
                    <a:pt x="96" y="22"/>
                  </a:lnTo>
                  <a:lnTo>
                    <a:pt x="104" y="32"/>
                  </a:lnTo>
                  <a:lnTo>
                    <a:pt x="110" y="42"/>
                  </a:lnTo>
                  <a:lnTo>
                    <a:pt x="114" y="56"/>
                  </a:lnTo>
                  <a:lnTo>
                    <a:pt x="114" y="68"/>
                  </a:lnTo>
                  <a:lnTo>
                    <a:pt x="114" y="80"/>
                  </a:lnTo>
                  <a:lnTo>
                    <a:pt x="112" y="90"/>
                  </a:lnTo>
                  <a:lnTo>
                    <a:pt x="108" y="100"/>
                  </a:lnTo>
                  <a:lnTo>
                    <a:pt x="102" y="106"/>
                  </a:lnTo>
                  <a:lnTo>
                    <a:pt x="94" y="114"/>
                  </a:lnTo>
                  <a:lnTo>
                    <a:pt x="86" y="118"/>
                  </a:lnTo>
                  <a:lnTo>
                    <a:pt x="78" y="120"/>
                  </a:lnTo>
                  <a:lnTo>
                    <a:pt x="68" y="122"/>
                  </a:lnTo>
                  <a:lnTo>
                    <a:pt x="56" y="120"/>
                  </a:lnTo>
                  <a:lnTo>
                    <a:pt x="46" y="116"/>
                  </a:lnTo>
                  <a:lnTo>
                    <a:pt x="38" y="112"/>
                  </a:lnTo>
                  <a:lnTo>
                    <a:pt x="30" y="104"/>
                  </a:lnTo>
                  <a:lnTo>
                    <a:pt x="22" y="94"/>
                  </a:lnTo>
                  <a:lnTo>
                    <a:pt x="18" y="84"/>
                  </a:lnTo>
                  <a:lnTo>
                    <a:pt x="14" y="72"/>
                  </a:lnTo>
                  <a:lnTo>
                    <a:pt x="14" y="58"/>
                  </a:lnTo>
                  <a:lnTo>
                    <a:pt x="14" y="46"/>
                  </a:lnTo>
                  <a:lnTo>
                    <a:pt x="18" y="36"/>
                  </a:lnTo>
                  <a:lnTo>
                    <a:pt x="20" y="28"/>
                  </a:lnTo>
                  <a:lnTo>
                    <a:pt x="26" y="20"/>
                  </a:lnTo>
                  <a:lnTo>
                    <a:pt x="32" y="14"/>
                  </a:lnTo>
                  <a:lnTo>
                    <a:pt x="40" y="10"/>
                  </a:lnTo>
                  <a:lnTo>
                    <a:pt x="48" y="8"/>
                  </a:lnTo>
                  <a:lnTo>
                    <a:pt x="58" y="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8" name="Freeform 32"/>
            <p:cNvSpPr>
              <a:spLocks/>
            </p:cNvSpPr>
            <p:nvPr/>
          </p:nvSpPr>
          <p:spPr bwMode="auto">
            <a:xfrm>
              <a:off x="1164" y="1184"/>
              <a:ext cx="26" cy="41"/>
            </a:xfrm>
            <a:custGeom>
              <a:avLst/>
              <a:gdLst>
                <a:gd name="T0" fmla="*/ 1 w 44"/>
                <a:gd name="T1" fmla="*/ 1 h 70"/>
                <a:gd name="T2" fmla="*/ 1 w 44"/>
                <a:gd name="T3" fmla="*/ 1 h 70"/>
                <a:gd name="T4" fmla="*/ 1 w 44"/>
                <a:gd name="T5" fmla="*/ 1 h 70"/>
                <a:gd name="T6" fmla="*/ 1 w 44"/>
                <a:gd name="T7" fmla="*/ 1 h 70"/>
                <a:gd name="T8" fmla="*/ 1 w 44"/>
                <a:gd name="T9" fmla="*/ 1 h 70"/>
                <a:gd name="T10" fmla="*/ 1 w 44"/>
                <a:gd name="T11" fmla="*/ 1 h 70"/>
                <a:gd name="T12" fmla="*/ 1 w 44"/>
                <a:gd name="T13" fmla="*/ 0 h 70"/>
                <a:gd name="T14" fmla="*/ 1 w 44"/>
                <a:gd name="T15" fmla="*/ 1 h 70"/>
                <a:gd name="T16" fmla="*/ 1 w 44"/>
                <a:gd name="T17" fmla="*/ 1 h 70"/>
                <a:gd name="T18" fmla="*/ 1 w 44"/>
                <a:gd name="T19" fmla="*/ 1 h 70"/>
                <a:gd name="T20" fmla="*/ 1 w 44"/>
                <a:gd name="T21" fmla="*/ 1 h 70"/>
                <a:gd name="T22" fmla="*/ 1 w 44"/>
                <a:gd name="T23" fmla="*/ 1 h 70"/>
                <a:gd name="T24" fmla="*/ 1 w 44"/>
                <a:gd name="T25" fmla="*/ 1 h 70"/>
                <a:gd name="T26" fmla="*/ 1 w 44"/>
                <a:gd name="T27" fmla="*/ 1 h 70"/>
                <a:gd name="T28" fmla="*/ 1 w 44"/>
                <a:gd name="T29" fmla="*/ 1 h 70"/>
                <a:gd name="T30" fmla="*/ 1 w 44"/>
                <a:gd name="T31" fmla="*/ 1 h 70"/>
                <a:gd name="T32" fmla="*/ 1 w 44"/>
                <a:gd name="T33" fmla="*/ 1 h 70"/>
                <a:gd name="T34" fmla="*/ 1 w 44"/>
                <a:gd name="T35" fmla="*/ 1 h 70"/>
                <a:gd name="T36" fmla="*/ 1 w 44"/>
                <a:gd name="T37" fmla="*/ 1 h 70"/>
                <a:gd name="T38" fmla="*/ 1 w 44"/>
                <a:gd name="T39" fmla="*/ 1 h 70"/>
                <a:gd name="T40" fmla="*/ 1 w 44"/>
                <a:gd name="T41" fmla="*/ 1 h 70"/>
                <a:gd name="T42" fmla="*/ 1 w 44"/>
                <a:gd name="T43" fmla="*/ 1 h 70"/>
                <a:gd name="T44" fmla="*/ 0 w 44"/>
                <a:gd name="T45" fmla="*/ 1 h 70"/>
                <a:gd name="T46" fmla="*/ 1 w 44"/>
                <a:gd name="T47" fmla="*/ 1 h 70"/>
                <a:gd name="T48" fmla="*/ 1 w 44"/>
                <a:gd name="T49" fmla="*/ 1 h 70"/>
                <a:gd name="T50" fmla="*/ 1 w 44"/>
                <a:gd name="T51" fmla="*/ 1 h 70"/>
                <a:gd name="T52" fmla="*/ 1 w 44"/>
                <a:gd name="T53" fmla="*/ 1 h 70"/>
                <a:gd name="T54" fmla="*/ 1 w 44"/>
                <a:gd name="T55" fmla="*/ 1 h 70"/>
                <a:gd name="T56" fmla="*/ 1 w 44"/>
                <a:gd name="T57" fmla="*/ 1 h 70"/>
                <a:gd name="T58" fmla="*/ 1 w 44"/>
                <a:gd name="T59" fmla="*/ 1 h 70"/>
                <a:gd name="T60" fmla="*/ 1 w 44"/>
                <a:gd name="T61" fmla="*/ 1 h 70"/>
                <a:gd name="T62" fmla="*/ 1 w 44"/>
                <a:gd name="T63" fmla="*/ 1 h 70"/>
                <a:gd name="T64" fmla="*/ 1 w 44"/>
                <a:gd name="T65" fmla="*/ 1 h 70"/>
                <a:gd name="T66" fmla="*/ 1 w 44"/>
                <a:gd name="T67" fmla="*/ 1 h 70"/>
                <a:gd name="T68" fmla="*/ 1 w 44"/>
                <a:gd name="T69" fmla="*/ 1 h 70"/>
                <a:gd name="T70" fmla="*/ 1 w 44"/>
                <a:gd name="T71" fmla="*/ 1 h 70"/>
                <a:gd name="T72" fmla="*/ 1 w 44"/>
                <a:gd name="T73" fmla="*/ 1 h 70"/>
                <a:gd name="T74" fmla="*/ 1 w 44"/>
                <a:gd name="T75" fmla="*/ 1 h 70"/>
                <a:gd name="T76" fmla="*/ 1 w 44"/>
                <a:gd name="T77" fmla="*/ 1 h 70"/>
                <a:gd name="T78" fmla="*/ 1 w 44"/>
                <a:gd name="T79" fmla="*/ 1 h 70"/>
                <a:gd name="T80" fmla="*/ 1 w 44"/>
                <a:gd name="T81" fmla="*/ 1 h 70"/>
                <a:gd name="T82" fmla="*/ 1 w 44"/>
                <a:gd name="T83" fmla="*/ 1 h 70"/>
                <a:gd name="T84" fmla="*/ 1 w 44"/>
                <a:gd name="T85" fmla="*/ 1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 h="70">
                  <a:moveTo>
                    <a:pt x="42" y="10"/>
                  </a:moveTo>
                  <a:lnTo>
                    <a:pt x="42" y="10"/>
                  </a:lnTo>
                  <a:lnTo>
                    <a:pt x="40" y="4"/>
                  </a:lnTo>
                  <a:lnTo>
                    <a:pt x="40" y="2"/>
                  </a:lnTo>
                  <a:lnTo>
                    <a:pt x="38" y="4"/>
                  </a:lnTo>
                  <a:lnTo>
                    <a:pt x="36" y="4"/>
                  </a:lnTo>
                  <a:lnTo>
                    <a:pt x="30" y="0"/>
                  </a:lnTo>
                  <a:lnTo>
                    <a:pt x="24" y="0"/>
                  </a:lnTo>
                  <a:lnTo>
                    <a:pt x="16" y="2"/>
                  </a:lnTo>
                  <a:lnTo>
                    <a:pt x="8" y="6"/>
                  </a:lnTo>
                  <a:lnTo>
                    <a:pt x="4" y="10"/>
                  </a:lnTo>
                  <a:lnTo>
                    <a:pt x="2" y="18"/>
                  </a:lnTo>
                  <a:lnTo>
                    <a:pt x="4" y="24"/>
                  </a:lnTo>
                  <a:lnTo>
                    <a:pt x="6" y="30"/>
                  </a:lnTo>
                  <a:lnTo>
                    <a:pt x="12" y="34"/>
                  </a:lnTo>
                  <a:lnTo>
                    <a:pt x="22" y="38"/>
                  </a:lnTo>
                  <a:lnTo>
                    <a:pt x="34" y="44"/>
                  </a:lnTo>
                  <a:lnTo>
                    <a:pt x="38" y="48"/>
                  </a:lnTo>
                  <a:lnTo>
                    <a:pt x="40" y="52"/>
                  </a:lnTo>
                  <a:lnTo>
                    <a:pt x="38" y="58"/>
                  </a:lnTo>
                  <a:lnTo>
                    <a:pt x="36" y="62"/>
                  </a:lnTo>
                  <a:lnTo>
                    <a:pt x="30" y="66"/>
                  </a:lnTo>
                  <a:lnTo>
                    <a:pt x="24" y="66"/>
                  </a:lnTo>
                  <a:lnTo>
                    <a:pt x="16" y="66"/>
                  </a:lnTo>
                  <a:lnTo>
                    <a:pt x="10" y="62"/>
                  </a:lnTo>
                  <a:lnTo>
                    <a:pt x="6" y="56"/>
                  </a:lnTo>
                  <a:lnTo>
                    <a:pt x="4" y="50"/>
                  </a:lnTo>
                  <a:lnTo>
                    <a:pt x="2" y="50"/>
                  </a:lnTo>
                  <a:lnTo>
                    <a:pt x="0" y="52"/>
                  </a:lnTo>
                  <a:lnTo>
                    <a:pt x="2" y="58"/>
                  </a:lnTo>
                  <a:lnTo>
                    <a:pt x="4" y="62"/>
                  </a:lnTo>
                  <a:lnTo>
                    <a:pt x="6" y="66"/>
                  </a:lnTo>
                  <a:lnTo>
                    <a:pt x="12" y="70"/>
                  </a:lnTo>
                  <a:lnTo>
                    <a:pt x="22" y="70"/>
                  </a:lnTo>
                  <a:lnTo>
                    <a:pt x="30" y="70"/>
                  </a:lnTo>
                  <a:lnTo>
                    <a:pt x="38" y="64"/>
                  </a:lnTo>
                  <a:lnTo>
                    <a:pt x="44" y="58"/>
                  </a:lnTo>
                  <a:lnTo>
                    <a:pt x="44" y="50"/>
                  </a:lnTo>
                  <a:lnTo>
                    <a:pt x="44" y="44"/>
                  </a:lnTo>
                  <a:lnTo>
                    <a:pt x="40" y="38"/>
                  </a:lnTo>
                  <a:lnTo>
                    <a:pt x="34" y="34"/>
                  </a:lnTo>
                  <a:lnTo>
                    <a:pt x="26" y="30"/>
                  </a:lnTo>
                  <a:lnTo>
                    <a:pt x="16" y="26"/>
                  </a:lnTo>
                  <a:lnTo>
                    <a:pt x="10" y="22"/>
                  </a:lnTo>
                  <a:lnTo>
                    <a:pt x="8" y="18"/>
                  </a:lnTo>
                  <a:lnTo>
                    <a:pt x="8" y="14"/>
                  </a:lnTo>
                  <a:lnTo>
                    <a:pt x="8" y="10"/>
                  </a:lnTo>
                  <a:lnTo>
                    <a:pt x="12" y="6"/>
                  </a:lnTo>
                  <a:lnTo>
                    <a:pt x="16" y="4"/>
                  </a:lnTo>
                  <a:lnTo>
                    <a:pt x="20" y="4"/>
                  </a:lnTo>
                  <a:lnTo>
                    <a:pt x="28" y="4"/>
                  </a:lnTo>
                  <a:lnTo>
                    <a:pt x="32" y="6"/>
                  </a:lnTo>
                  <a:lnTo>
                    <a:pt x="38" y="10"/>
                  </a:lnTo>
                  <a:lnTo>
                    <a:pt x="40" y="16"/>
                  </a:lnTo>
                  <a:lnTo>
                    <a:pt x="42" y="18"/>
                  </a:lnTo>
                  <a:lnTo>
                    <a:pt x="42" y="16"/>
                  </a:lnTo>
                  <a:lnTo>
                    <a:pt x="42" y="14"/>
                  </a:lnTo>
                  <a:lnTo>
                    <a:pt x="42" y="1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29" name="Freeform 33"/>
            <p:cNvSpPr>
              <a:spLocks/>
            </p:cNvSpPr>
            <p:nvPr/>
          </p:nvSpPr>
          <p:spPr bwMode="auto">
            <a:xfrm>
              <a:off x="1192" y="1195"/>
              <a:ext cx="28" cy="30"/>
            </a:xfrm>
            <a:custGeom>
              <a:avLst/>
              <a:gdLst>
                <a:gd name="T0" fmla="*/ 1 w 48"/>
                <a:gd name="T1" fmla="*/ 1 h 52"/>
                <a:gd name="T2" fmla="*/ 1 w 48"/>
                <a:gd name="T3" fmla="*/ 1 h 52"/>
                <a:gd name="T4" fmla="*/ 1 w 48"/>
                <a:gd name="T5" fmla="*/ 1 h 52"/>
                <a:gd name="T6" fmla="*/ 1 w 48"/>
                <a:gd name="T7" fmla="*/ 1 h 52"/>
                <a:gd name="T8" fmla="*/ 1 w 48"/>
                <a:gd name="T9" fmla="*/ 1 h 52"/>
                <a:gd name="T10" fmla="*/ 1 w 48"/>
                <a:gd name="T11" fmla="*/ 1 h 52"/>
                <a:gd name="T12" fmla="*/ 1 w 48"/>
                <a:gd name="T13" fmla="*/ 0 h 52"/>
                <a:gd name="T14" fmla="*/ 1 w 48"/>
                <a:gd name="T15" fmla="*/ 0 h 52"/>
                <a:gd name="T16" fmla="*/ 1 w 48"/>
                <a:gd name="T17" fmla="*/ 1 h 52"/>
                <a:gd name="T18" fmla="*/ 1 w 48"/>
                <a:gd name="T19" fmla="*/ 1 h 52"/>
                <a:gd name="T20" fmla="*/ 0 w 48"/>
                <a:gd name="T21" fmla="*/ 1 h 52"/>
                <a:gd name="T22" fmla="*/ 1 w 48"/>
                <a:gd name="T23" fmla="*/ 1 h 52"/>
                <a:gd name="T24" fmla="*/ 1 w 48"/>
                <a:gd name="T25" fmla="*/ 1 h 52"/>
                <a:gd name="T26" fmla="*/ 1 w 48"/>
                <a:gd name="T27" fmla="*/ 1 h 52"/>
                <a:gd name="T28" fmla="*/ 1 w 48"/>
                <a:gd name="T29" fmla="*/ 1 h 52"/>
                <a:gd name="T30" fmla="*/ 1 w 48"/>
                <a:gd name="T31" fmla="*/ 1 h 52"/>
                <a:gd name="T32" fmla="*/ 1 w 48"/>
                <a:gd name="T33" fmla="*/ 1 h 52"/>
                <a:gd name="T34" fmla="*/ 1 w 48"/>
                <a:gd name="T35" fmla="*/ 1 h 52"/>
                <a:gd name="T36" fmla="*/ 1 w 48"/>
                <a:gd name="T37" fmla="*/ 1 h 52"/>
                <a:gd name="T38" fmla="*/ 1 w 48"/>
                <a:gd name="T39" fmla="*/ 1 h 52"/>
                <a:gd name="T40" fmla="*/ 1 w 48"/>
                <a:gd name="T41" fmla="*/ 1 h 52"/>
                <a:gd name="T42" fmla="*/ 1 w 48"/>
                <a:gd name="T43" fmla="*/ 1 h 52"/>
                <a:gd name="T44" fmla="*/ 1 w 48"/>
                <a:gd name="T45" fmla="*/ 1 h 52"/>
                <a:gd name="T46" fmla="*/ 1 w 48"/>
                <a:gd name="T47" fmla="*/ 1 h 52"/>
                <a:gd name="T48" fmla="*/ 1 w 48"/>
                <a:gd name="T49" fmla="*/ 1 h 52"/>
                <a:gd name="T50" fmla="*/ 1 w 48"/>
                <a:gd name="T51" fmla="*/ 1 h 52"/>
                <a:gd name="T52" fmla="*/ 1 w 48"/>
                <a:gd name="T53" fmla="*/ 1 h 52"/>
                <a:gd name="T54" fmla="*/ 1 w 48"/>
                <a:gd name="T55" fmla="*/ 1 h 52"/>
                <a:gd name="T56" fmla="*/ 1 w 48"/>
                <a:gd name="T57" fmla="*/ 1 h 52"/>
                <a:gd name="T58" fmla="*/ 1 w 48"/>
                <a:gd name="T59" fmla="*/ 1 h 52"/>
                <a:gd name="T60" fmla="*/ 1 w 48"/>
                <a:gd name="T61" fmla="*/ 1 h 52"/>
                <a:gd name="T62" fmla="*/ 1 w 48"/>
                <a:gd name="T63" fmla="*/ 1 h 52"/>
                <a:gd name="T64" fmla="*/ 1 w 48"/>
                <a:gd name="T65" fmla="*/ 1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8" h="52">
                  <a:moveTo>
                    <a:pt x="40" y="4"/>
                  </a:moveTo>
                  <a:lnTo>
                    <a:pt x="40" y="4"/>
                  </a:lnTo>
                  <a:lnTo>
                    <a:pt x="44" y="4"/>
                  </a:lnTo>
                  <a:lnTo>
                    <a:pt x="46" y="8"/>
                  </a:lnTo>
                  <a:lnTo>
                    <a:pt x="48" y="8"/>
                  </a:lnTo>
                  <a:lnTo>
                    <a:pt x="48" y="6"/>
                  </a:lnTo>
                  <a:lnTo>
                    <a:pt x="48" y="4"/>
                  </a:lnTo>
                  <a:lnTo>
                    <a:pt x="48" y="0"/>
                  </a:lnTo>
                  <a:lnTo>
                    <a:pt x="44" y="0"/>
                  </a:lnTo>
                  <a:lnTo>
                    <a:pt x="4" y="0"/>
                  </a:lnTo>
                  <a:lnTo>
                    <a:pt x="2" y="0"/>
                  </a:lnTo>
                  <a:lnTo>
                    <a:pt x="2" y="2"/>
                  </a:lnTo>
                  <a:lnTo>
                    <a:pt x="2" y="6"/>
                  </a:lnTo>
                  <a:lnTo>
                    <a:pt x="0" y="10"/>
                  </a:lnTo>
                  <a:lnTo>
                    <a:pt x="2" y="10"/>
                  </a:lnTo>
                  <a:lnTo>
                    <a:pt x="4" y="4"/>
                  </a:lnTo>
                  <a:lnTo>
                    <a:pt x="10" y="4"/>
                  </a:lnTo>
                  <a:lnTo>
                    <a:pt x="20" y="4"/>
                  </a:lnTo>
                  <a:lnTo>
                    <a:pt x="22" y="4"/>
                  </a:lnTo>
                  <a:lnTo>
                    <a:pt x="22" y="6"/>
                  </a:lnTo>
                  <a:lnTo>
                    <a:pt x="22" y="42"/>
                  </a:lnTo>
                  <a:lnTo>
                    <a:pt x="22" y="46"/>
                  </a:lnTo>
                  <a:lnTo>
                    <a:pt x="20" y="50"/>
                  </a:lnTo>
                  <a:lnTo>
                    <a:pt x="16" y="50"/>
                  </a:lnTo>
                  <a:lnTo>
                    <a:pt x="16" y="52"/>
                  </a:lnTo>
                  <a:lnTo>
                    <a:pt x="20" y="52"/>
                  </a:lnTo>
                  <a:lnTo>
                    <a:pt x="24" y="52"/>
                  </a:lnTo>
                  <a:lnTo>
                    <a:pt x="30" y="52"/>
                  </a:lnTo>
                  <a:lnTo>
                    <a:pt x="32" y="52"/>
                  </a:lnTo>
                  <a:lnTo>
                    <a:pt x="34" y="52"/>
                  </a:lnTo>
                  <a:lnTo>
                    <a:pt x="32" y="50"/>
                  </a:lnTo>
                  <a:lnTo>
                    <a:pt x="30" y="48"/>
                  </a:lnTo>
                  <a:lnTo>
                    <a:pt x="28" y="46"/>
                  </a:lnTo>
                  <a:lnTo>
                    <a:pt x="28" y="42"/>
                  </a:lnTo>
                  <a:lnTo>
                    <a:pt x="28" y="6"/>
                  </a:lnTo>
                  <a:lnTo>
                    <a:pt x="28" y="4"/>
                  </a:lnTo>
                  <a:lnTo>
                    <a:pt x="30" y="4"/>
                  </a:lnTo>
                  <a:lnTo>
                    <a:pt x="40" y="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0" name="Freeform 34"/>
            <p:cNvSpPr>
              <a:spLocks/>
            </p:cNvSpPr>
            <p:nvPr/>
          </p:nvSpPr>
          <p:spPr bwMode="auto">
            <a:xfrm>
              <a:off x="1221" y="1194"/>
              <a:ext cx="32" cy="31"/>
            </a:xfrm>
            <a:custGeom>
              <a:avLst/>
              <a:gdLst>
                <a:gd name="T0" fmla="*/ 1 w 54"/>
                <a:gd name="T1" fmla="*/ 1 h 54"/>
                <a:gd name="T2" fmla="*/ 1 w 54"/>
                <a:gd name="T3" fmla="*/ 1 h 54"/>
                <a:gd name="T4" fmla="*/ 1 w 54"/>
                <a:gd name="T5" fmla="*/ 1 h 54"/>
                <a:gd name="T6" fmla="*/ 1 w 54"/>
                <a:gd name="T7" fmla="*/ 1 h 54"/>
                <a:gd name="T8" fmla="*/ 1 w 54"/>
                <a:gd name="T9" fmla="*/ 1 h 54"/>
                <a:gd name="T10" fmla="*/ 1 w 54"/>
                <a:gd name="T11" fmla="*/ 1 h 54"/>
                <a:gd name="T12" fmla="*/ 1 w 54"/>
                <a:gd name="T13" fmla="*/ 1 h 54"/>
                <a:gd name="T14" fmla="*/ 1 w 54"/>
                <a:gd name="T15" fmla="*/ 1 h 54"/>
                <a:gd name="T16" fmla="*/ 1 w 54"/>
                <a:gd name="T17" fmla="*/ 1 h 54"/>
                <a:gd name="T18" fmla="*/ 1 w 54"/>
                <a:gd name="T19" fmla="*/ 1 h 54"/>
                <a:gd name="T20" fmla="*/ 1 w 54"/>
                <a:gd name="T21" fmla="*/ 1 h 54"/>
                <a:gd name="T22" fmla="*/ 1 w 54"/>
                <a:gd name="T23" fmla="*/ 1 h 54"/>
                <a:gd name="T24" fmla="*/ 1 w 54"/>
                <a:gd name="T25" fmla="*/ 1 h 54"/>
                <a:gd name="T26" fmla="*/ 1 w 54"/>
                <a:gd name="T27" fmla="*/ 1 h 54"/>
                <a:gd name="T28" fmla="*/ 1 w 54"/>
                <a:gd name="T29" fmla="*/ 1 h 54"/>
                <a:gd name="T30" fmla="*/ 0 w 54"/>
                <a:gd name="T31" fmla="*/ 1 h 54"/>
                <a:gd name="T32" fmla="*/ 0 w 54"/>
                <a:gd name="T33" fmla="*/ 1 h 54"/>
                <a:gd name="T34" fmla="*/ 0 w 54"/>
                <a:gd name="T35" fmla="*/ 1 h 54"/>
                <a:gd name="T36" fmla="*/ 1 w 54"/>
                <a:gd name="T37" fmla="*/ 1 h 54"/>
                <a:gd name="T38" fmla="*/ 1 w 54"/>
                <a:gd name="T39" fmla="*/ 1 h 54"/>
                <a:gd name="T40" fmla="*/ 1 w 54"/>
                <a:gd name="T41" fmla="*/ 1 h 54"/>
                <a:gd name="T42" fmla="*/ 1 w 54"/>
                <a:gd name="T43" fmla="*/ 1 h 54"/>
                <a:gd name="T44" fmla="*/ 1 w 54"/>
                <a:gd name="T45" fmla="*/ 1 h 54"/>
                <a:gd name="T46" fmla="*/ 1 w 54"/>
                <a:gd name="T47" fmla="*/ 1 h 54"/>
                <a:gd name="T48" fmla="*/ 1 w 54"/>
                <a:gd name="T49" fmla="*/ 1 h 54"/>
                <a:gd name="T50" fmla="*/ 1 w 54"/>
                <a:gd name="T51" fmla="*/ 1 h 54"/>
                <a:gd name="T52" fmla="*/ 1 w 54"/>
                <a:gd name="T53" fmla="*/ 1 h 54"/>
                <a:gd name="T54" fmla="*/ 1 w 54"/>
                <a:gd name="T55" fmla="*/ 1 h 54"/>
                <a:gd name="T56" fmla="*/ 1 w 54"/>
                <a:gd name="T57" fmla="*/ 1 h 54"/>
                <a:gd name="T58" fmla="*/ 1 w 54"/>
                <a:gd name="T59" fmla="*/ 1 h 54"/>
                <a:gd name="T60" fmla="*/ 1 w 54"/>
                <a:gd name="T61" fmla="*/ 1 h 54"/>
                <a:gd name="T62" fmla="*/ 1 w 54"/>
                <a:gd name="T63" fmla="*/ 0 h 54"/>
                <a:gd name="T64" fmla="*/ 1 w 54"/>
                <a:gd name="T65" fmla="*/ 1 h 54"/>
                <a:gd name="T66" fmla="*/ 1 w 54"/>
                <a:gd name="T67" fmla="*/ 1 h 54"/>
                <a:gd name="T68" fmla="*/ 1 w 54"/>
                <a:gd name="T69" fmla="*/ 0 h 54"/>
                <a:gd name="T70" fmla="*/ 1 w 54"/>
                <a:gd name="T71" fmla="*/ 0 h 54"/>
                <a:gd name="T72" fmla="*/ 1 w 54"/>
                <a:gd name="T73" fmla="*/ 1 h 54"/>
                <a:gd name="T74" fmla="*/ 1 w 54"/>
                <a:gd name="T75" fmla="*/ 1 h 54"/>
                <a:gd name="T76" fmla="*/ 1 w 54"/>
                <a:gd name="T77" fmla="*/ 1 h 54"/>
                <a:gd name="T78" fmla="*/ 1 w 54"/>
                <a:gd name="T79" fmla="*/ 1 h 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4" h="54">
                  <a:moveTo>
                    <a:pt x="48" y="32"/>
                  </a:moveTo>
                  <a:lnTo>
                    <a:pt x="48" y="32"/>
                  </a:lnTo>
                  <a:lnTo>
                    <a:pt x="46" y="38"/>
                  </a:lnTo>
                  <a:lnTo>
                    <a:pt x="44" y="44"/>
                  </a:lnTo>
                  <a:lnTo>
                    <a:pt x="42" y="46"/>
                  </a:lnTo>
                  <a:lnTo>
                    <a:pt x="38" y="50"/>
                  </a:lnTo>
                  <a:lnTo>
                    <a:pt x="30" y="52"/>
                  </a:lnTo>
                  <a:lnTo>
                    <a:pt x="20" y="50"/>
                  </a:lnTo>
                  <a:lnTo>
                    <a:pt x="16" y="46"/>
                  </a:lnTo>
                  <a:lnTo>
                    <a:pt x="12" y="40"/>
                  </a:lnTo>
                  <a:lnTo>
                    <a:pt x="12" y="32"/>
                  </a:lnTo>
                  <a:lnTo>
                    <a:pt x="12" y="12"/>
                  </a:lnTo>
                  <a:lnTo>
                    <a:pt x="12" y="10"/>
                  </a:lnTo>
                  <a:lnTo>
                    <a:pt x="12" y="4"/>
                  </a:lnTo>
                  <a:lnTo>
                    <a:pt x="16" y="2"/>
                  </a:lnTo>
                  <a:lnTo>
                    <a:pt x="14" y="2"/>
                  </a:lnTo>
                  <a:lnTo>
                    <a:pt x="6" y="2"/>
                  </a:lnTo>
                  <a:lnTo>
                    <a:pt x="4" y="2"/>
                  </a:lnTo>
                  <a:lnTo>
                    <a:pt x="0" y="2"/>
                  </a:lnTo>
                  <a:lnTo>
                    <a:pt x="4" y="4"/>
                  </a:lnTo>
                  <a:lnTo>
                    <a:pt x="4" y="6"/>
                  </a:lnTo>
                  <a:lnTo>
                    <a:pt x="6" y="12"/>
                  </a:lnTo>
                  <a:lnTo>
                    <a:pt x="6" y="32"/>
                  </a:lnTo>
                  <a:lnTo>
                    <a:pt x="8" y="44"/>
                  </a:lnTo>
                  <a:lnTo>
                    <a:pt x="12" y="48"/>
                  </a:lnTo>
                  <a:lnTo>
                    <a:pt x="16" y="52"/>
                  </a:lnTo>
                  <a:lnTo>
                    <a:pt x="22" y="54"/>
                  </a:lnTo>
                  <a:lnTo>
                    <a:pt x="28" y="54"/>
                  </a:lnTo>
                  <a:lnTo>
                    <a:pt x="38" y="52"/>
                  </a:lnTo>
                  <a:lnTo>
                    <a:pt x="46" y="48"/>
                  </a:lnTo>
                  <a:lnTo>
                    <a:pt x="48" y="40"/>
                  </a:lnTo>
                  <a:lnTo>
                    <a:pt x="50" y="30"/>
                  </a:lnTo>
                  <a:lnTo>
                    <a:pt x="50" y="14"/>
                  </a:lnTo>
                  <a:lnTo>
                    <a:pt x="50" y="8"/>
                  </a:lnTo>
                  <a:lnTo>
                    <a:pt x="50" y="4"/>
                  </a:lnTo>
                  <a:lnTo>
                    <a:pt x="54" y="2"/>
                  </a:lnTo>
                  <a:lnTo>
                    <a:pt x="54" y="0"/>
                  </a:lnTo>
                  <a:lnTo>
                    <a:pt x="52" y="2"/>
                  </a:lnTo>
                  <a:lnTo>
                    <a:pt x="46" y="2"/>
                  </a:lnTo>
                  <a:lnTo>
                    <a:pt x="44" y="0"/>
                  </a:lnTo>
                  <a:lnTo>
                    <a:pt x="40" y="0"/>
                  </a:lnTo>
                  <a:lnTo>
                    <a:pt x="40" y="2"/>
                  </a:lnTo>
                  <a:lnTo>
                    <a:pt x="42" y="2"/>
                  </a:lnTo>
                  <a:lnTo>
                    <a:pt x="44" y="4"/>
                  </a:lnTo>
                  <a:lnTo>
                    <a:pt x="46" y="6"/>
                  </a:lnTo>
                  <a:lnTo>
                    <a:pt x="48" y="14"/>
                  </a:lnTo>
                  <a:lnTo>
                    <a:pt x="48" y="3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1" name="Freeform 35"/>
            <p:cNvSpPr>
              <a:spLocks noEditPoints="1"/>
            </p:cNvSpPr>
            <p:nvPr/>
          </p:nvSpPr>
          <p:spPr bwMode="auto">
            <a:xfrm>
              <a:off x="1254" y="1194"/>
              <a:ext cx="30" cy="31"/>
            </a:xfrm>
            <a:custGeom>
              <a:avLst/>
              <a:gdLst>
                <a:gd name="T0" fmla="*/ 1 w 52"/>
                <a:gd name="T1" fmla="*/ 1 h 54"/>
                <a:gd name="T2" fmla="*/ 1 w 52"/>
                <a:gd name="T3" fmla="*/ 1 h 54"/>
                <a:gd name="T4" fmla="*/ 1 w 52"/>
                <a:gd name="T5" fmla="*/ 1 h 54"/>
                <a:gd name="T6" fmla="*/ 1 w 52"/>
                <a:gd name="T7" fmla="*/ 1 h 54"/>
                <a:gd name="T8" fmla="*/ 1 w 52"/>
                <a:gd name="T9" fmla="*/ 1 h 54"/>
                <a:gd name="T10" fmla="*/ 1 w 52"/>
                <a:gd name="T11" fmla="*/ 1 h 54"/>
                <a:gd name="T12" fmla="*/ 1 w 52"/>
                <a:gd name="T13" fmla="*/ 1 h 54"/>
                <a:gd name="T14" fmla="*/ 1 w 52"/>
                <a:gd name="T15" fmla="*/ 1 h 54"/>
                <a:gd name="T16" fmla="*/ 1 w 52"/>
                <a:gd name="T17" fmla="*/ 1 h 54"/>
                <a:gd name="T18" fmla="*/ 1 w 52"/>
                <a:gd name="T19" fmla="*/ 1 h 54"/>
                <a:gd name="T20" fmla="*/ 1 w 52"/>
                <a:gd name="T21" fmla="*/ 1 h 54"/>
                <a:gd name="T22" fmla="*/ 1 w 52"/>
                <a:gd name="T23" fmla="*/ 1 h 54"/>
                <a:gd name="T24" fmla="*/ 1 w 52"/>
                <a:gd name="T25" fmla="*/ 1 h 54"/>
                <a:gd name="T26" fmla="*/ 1 w 52"/>
                <a:gd name="T27" fmla="*/ 1 h 54"/>
                <a:gd name="T28" fmla="*/ 1 w 52"/>
                <a:gd name="T29" fmla="*/ 1 h 54"/>
                <a:gd name="T30" fmla="*/ 1 w 52"/>
                <a:gd name="T31" fmla="*/ 1 h 54"/>
                <a:gd name="T32" fmla="*/ 1 w 52"/>
                <a:gd name="T33" fmla="*/ 0 h 54"/>
                <a:gd name="T34" fmla="*/ 1 w 52"/>
                <a:gd name="T35" fmla="*/ 0 h 54"/>
                <a:gd name="T36" fmla="*/ 1 w 52"/>
                <a:gd name="T37" fmla="*/ 1 h 54"/>
                <a:gd name="T38" fmla="*/ 1 w 52"/>
                <a:gd name="T39" fmla="*/ 1 h 54"/>
                <a:gd name="T40" fmla="*/ 0 w 52"/>
                <a:gd name="T41" fmla="*/ 1 h 54"/>
                <a:gd name="T42" fmla="*/ 0 w 52"/>
                <a:gd name="T43" fmla="*/ 1 h 54"/>
                <a:gd name="T44" fmla="*/ 0 w 52"/>
                <a:gd name="T45" fmla="*/ 1 h 54"/>
                <a:gd name="T46" fmla="*/ 1 w 52"/>
                <a:gd name="T47" fmla="*/ 1 h 54"/>
                <a:gd name="T48" fmla="*/ 1 w 52"/>
                <a:gd name="T49" fmla="*/ 1 h 54"/>
                <a:gd name="T50" fmla="*/ 1 w 52"/>
                <a:gd name="T51" fmla="*/ 1 h 54"/>
                <a:gd name="T52" fmla="*/ 1 w 52"/>
                <a:gd name="T53" fmla="*/ 1 h 54"/>
                <a:gd name="T54" fmla="*/ 1 w 52"/>
                <a:gd name="T55" fmla="*/ 1 h 54"/>
                <a:gd name="T56" fmla="*/ 1 w 52"/>
                <a:gd name="T57" fmla="*/ 1 h 54"/>
                <a:gd name="T58" fmla="*/ 1 w 52"/>
                <a:gd name="T59" fmla="*/ 1 h 54"/>
                <a:gd name="T60" fmla="*/ 1 w 52"/>
                <a:gd name="T61" fmla="*/ 1 h 54"/>
                <a:gd name="T62" fmla="*/ 1 w 52"/>
                <a:gd name="T63" fmla="*/ 1 h 54"/>
                <a:gd name="T64" fmla="*/ 1 w 52"/>
                <a:gd name="T65" fmla="*/ 1 h 54"/>
                <a:gd name="T66" fmla="*/ 1 w 52"/>
                <a:gd name="T67" fmla="*/ 1 h 54"/>
                <a:gd name="T68" fmla="*/ 1 w 52"/>
                <a:gd name="T69" fmla="*/ 1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 h="54">
                  <a:moveTo>
                    <a:pt x="6" y="44"/>
                  </a:moveTo>
                  <a:lnTo>
                    <a:pt x="6" y="44"/>
                  </a:lnTo>
                  <a:lnTo>
                    <a:pt x="6" y="48"/>
                  </a:lnTo>
                  <a:lnTo>
                    <a:pt x="6" y="50"/>
                  </a:lnTo>
                  <a:lnTo>
                    <a:pt x="2" y="52"/>
                  </a:lnTo>
                  <a:lnTo>
                    <a:pt x="2" y="54"/>
                  </a:lnTo>
                  <a:lnTo>
                    <a:pt x="4" y="54"/>
                  </a:lnTo>
                  <a:lnTo>
                    <a:pt x="12" y="54"/>
                  </a:lnTo>
                  <a:lnTo>
                    <a:pt x="20" y="54"/>
                  </a:lnTo>
                  <a:lnTo>
                    <a:pt x="24" y="54"/>
                  </a:lnTo>
                  <a:lnTo>
                    <a:pt x="34" y="52"/>
                  </a:lnTo>
                  <a:lnTo>
                    <a:pt x="42" y="48"/>
                  </a:lnTo>
                  <a:lnTo>
                    <a:pt x="46" y="44"/>
                  </a:lnTo>
                  <a:lnTo>
                    <a:pt x="48" y="40"/>
                  </a:lnTo>
                  <a:lnTo>
                    <a:pt x="50" y="34"/>
                  </a:lnTo>
                  <a:lnTo>
                    <a:pt x="52" y="26"/>
                  </a:lnTo>
                  <a:lnTo>
                    <a:pt x="50" y="20"/>
                  </a:lnTo>
                  <a:lnTo>
                    <a:pt x="48" y="16"/>
                  </a:lnTo>
                  <a:lnTo>
                    <a:pt x="46" y="10"/>
                  </a:lnTo>
                  <a:lnTo>
                    <a:pt x="42" y="6"/>
                  </a:lnTo>
                  <a:lnTo>
                    <a:pt x="34" y="2"/>
                  </a:lnTo>
                  <a:lnTo>
                    <a:pt x="20" y="0"/>
                  </a:lnTo>
                  <a:lnTo>
                    <a:pt x="16" y="0"/>
                  </a:lnTo>
                  <a:lnTo>
                    <a:pt x="6" y="2"/>
                  </a:lnTo>
                  <a:lnTo>
                    <a:pt x="4" y="2"/>
                  </a:lnTo>
                  <a:lnTo>
                    <a:pt x="0" y="2"/>
                  </a:lnTo>
                  <a:lnTo>
                    <a:pt x="6" y="4"/>
                  </a:lnTo>
                  <a:lnTo>
                    <a:pt x="6" y="10"/>
                  </a:lnTo>
                  <a:lnTo>
                    <a:pt x="6" y="44"/>
                  </a:lnTo>
                  <a:close/>
                  <a:moveTo>
                    <a:pt x="12" y="8"/>
                  </a:moveTo>
                  <a:lnTo>
                    <a:pt x="12" y="8"/>
                  </a:lnTo>
                  <a:lnTo>
                    <a:pt x="14" y="4"/>
                  </a:lnTo>
                  <a:lnTo>
                    <a:pt x="22" y="2"/>
                  </a:lnTo>
                  <a:lnTo>
                    <a:pt x="32" y="4"/>
                  </a:lnTo>
                  <a:lnTo>
                    <a:pt x="38" y="10"/>
                  </a:lnTo>
                  <a:lnTo>
                    <a:pt x="44" y="18"/>
                  </a:lnTo>
                  <a:lnTo>
                    <a:pt x="46" y="30"/>
                  </a:lnTo>
                  <a:lnTo>
                    <a:pt x="44" y="40"/>
                  </a:lnTo>
                  <a:lnTo>
                    <a:pt x="42" y="44"/>
                  </a:lnTo>
                  <a:lnTo>
                    <a:pt x="38" y="48"/>
                  </a:lnTo>
                  <a:lnTo>
                    <a:pt x="32" y="50"/>
                  </a:lnTo>
                  <a:lnTo>
                    <a:pt x="24" y="52"/>
                  </a:lnTo>
                  <a:lnTo>
                    <a:pt x="14" y="50"/>
                  </a:lnTo>
                  <a:lnTo>
                    <a:pt x="12" y="46"/>
                  </a:lnTo>
                  <a:lnTo>
                    <a:pt x="12"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2" name="Freeform 36"/>
            <p:cNvSpPr>
              <a:spLocks/>
            </p:cNvSpPr>
            <p:nvPr/>
          </p:nvSpPr>
          <p:spPr bwMode="auto">
            <a:xfrm>
              <a:off x="1284" y="1194"/>
              <a:ext cx="12" cy="31"/>
            </a:xfrm>
            <a:custGeom>
              <a:avLst/>
              <a:gdLst>
                <a:gd name="T0" fmla="*/ 1 w 20"/>
                <a:gd name="T1" fmla="*/ 1 h 54"/>
                <a:gd name="T2" fmla="*/ 1 w 20"/>
                <a:gd name="T3" fmla="*/ 1 h 54"/>
                <a:gd name="T4" fmla="*/ 1 w 20"/>
                <a:gd name="T5" fmla="*/ 1 h 54"/>
                <a:gd name="T6" fmla="*/ 1 w 20"/>
                <a:gd name="T7" fmla="*/ 1 h 54"/>
                <a:gd name="T8" fmla="*/ 1 w 20"/>
                <a:gd name="T9" fmla="*/ 1 h 54"/>
                <a:gd name="T10" fmla="*/ 1 w 20"/>
                <a:gd name="T11" fmla="*/ 1 h 54"/>
                <a:gd name="T12" fmla="*/ 1 w 20"/>
                <a:gd name="T13" fmla="*/ 1 h 54"/>
                <a:gd name="T14" fmla="*/ 1 w 20"/>
                <a:gd name="T15" fmla="*/ 1 h 54"/>
                <a:gd name="T16" fmla="*/ 1 w 20"/>
                <a:gd name="T17" fmla="*/ 1 h 54"/>
                <a:gd name="T18" fmla="*/ 1 w 20"/>
                <a:gd name="T19" fmla="*/ 0 h 54"/>
                <a:gd name="T20" fmla="*/ 1 w 20"/>
                <a:gd name="T21" fmla="*/ 0 h 54"/>
                <a:gd name="T22" fmla="*/ 1 w 20"/>
                <a:gd name="T23" fmla="*/ 0 h 54"/>
                <a:gd name="T24" fmla="*/ 1 w 20"/>
                <a:gd name="T25" fmla="*/ 0 h 54"/>
                <a:gd name="T26" fmla="*/ 1 w 20"/>
                <a:gd name="T27" fmla="*/ 1 h 54"/>
                <a:gd name="T28" fmla="*/ 1 w 20"/>
                <a:gd name="T29" fmla="*/ 1 h 54"/>
                <a:gd name="T30" fmla="*/ 1 w 20"/>
                <a:gd name="T31" fmla="*/ 0 h 54"/>
                <a:gd name="T32" fmla="*/ 0 w 20"/>
                <a:gd name="T33" fmla="*/ 0 h 54"/>
                <a:gd name="T34" fmla="*/ 0 w 20"/>
                <a:gd name="T35" fmla="*/ 0 h 54"/>
                <a:gd name="T36" fmla="*/ 0 w 20"/>
                <a:gd name="T37" fmla="*/ 1 h 54"/>
                <a:gd name="T38" fmla="*/ 0 w 20"/>
                <a:gd name="T39" fmla="*/ 1 h 54"/>
                <a:gd name="T40" fmla="*/ 1 w 20"/>
                <a:gd name="T41" fmla="*/ 1 h 54"/>
                <a:gd name="T42" fmla="*/ 1 w 20"/>
                <a:gd name="T43" fmla="*/ 1 h 54"/>
                <a:gd name="T44" fmla="*/ 1 w 20"/>
                <a:gd name="T45" fmla="*/ 1 h 54"/>
                <a:gd name="T46" fmla="*/ 1 w 20"/>
                <a:gd name="T47" fmla="*/ 1 h 54"/>
                <a:gd name="T48" fmla="*/ 1 w 20"/>
                <a:gd name="T49" fmla="*/ 1 h 54"/>
                <a:gd name="T50" fmla="*/ 1 w 20"/>
                <a:gd name="T51" fmla="*/ 1 h 54"/>
                <a:gd name="T52" fmla="*/ 1 w 20"/>
                <a:gd name="T53" fmla="*/ 1 h 54"/>
                <a:gd name="T54" fmla="*/ 1 w 20"/>
                <a:gd name="T55" fmla="*/ 1 h 54"/>
                <a:gd name="T56" fmla="*/ 1 w 20"/>
                <a:gd name="T57" fmla="*/ 1 h 54"/>
                <a:gd name="T58" fmla="*/ 1 w 20"/>
                <a:gd name="T59" fmla="*/ 1 h 54"/>
                <a:gd name="T60" fmla="*/ 1 w 20"/>
                <a:gd name="T61" fmla="*/ 1 h 54"/>
                <a:gd name="T62" fmla="*/ 1 w 20"/>
                <a:gd name="T63" fmla="*/ 1 h 54"/>
                <a:gd name="T64" fmla="*/ 1 w 20"/>
                <a:gd name="T65" fmla="*/ 1 h 54"/>
                <a:gd name="T66" fmla="*/ 1 w 20"/>
                <a:gd name="T67" fmla="*/ 1 h 54"/>
                <a:gd name="T68" fmla="*/ 1 w 20"/>
                <a:gd name="T69" fmla="*/ 1 h 54"/>
                <a:gd name="T70" fmla="*/ 1 w 20"/>
                <a:gd name="T71" fmla="*/ 1 h 54"/>
                <a:gd name="T72" fmla="*/ 1 w 20"/>
                <a:gd name="T73" fmla="*/ 1 h 54"/>
                <a:gd name="T74" fmla="*/ 1 w 20"/>
                <a:gd name="T75" fmla="*/ 1 h 54"/>
                <a:gd name="T76" fmla="*/ 1 w 20"/>
                <a:gd name="T77" fmla="*/ 1 h 54"/>
                <a:gd name="T78" fmla="*/ 1 w 20"/>
                <a:gd name="T79" fmla="*/ 1 h 54"/>
                <a:gd name="T80" fmla="*/ 1 w 20"/>
                <a:gd name="T81" fmla="*/ 1 h 54"/>
                <a:gd name="T82" fmla="*/ 1 w 20"/>
                <a:gd name="T83" fmla="*/ 1 h 54"/>
                <a:gd name="T84" fmla="*/ 1 w 20"/>
                <a:gd name="T85" fmla="*/ 1 h 54"/>
                <a:gd name="T86" fmla="*/ 1 w 20"/>
                <a:gd name="T87" fmla="*/ 1 h 54"/>
                <a:gd name="T88" fmla="*/ 1 w 20"/>
                <a:gd name="T89" fmla="*/ 1 h 54"/>
                <a:gd name="T90" fmla="*/ 1 w 20"/>
                <a:gd name="T91" fmla="*/ 1 h 54"/>
                <a:gd name="T92" fmla="*/ 1 w 20"/>
                <a:gd name="T93" fmla="*/ 1 h 54"/>
                <a:gd name="T94" fmla="*/ 1 w 20"/>
                <a:gd name="T95" fmla="*/ 1 h 54"/>
                <a:gd name="T96" fmla="*/ 1 w 20"/>
                <a:gd name="T97" fmla="*/ 1 h 54"/>
                <a:gd name="T98" fmla="*/ 1 w 20"/>
                <a:gd name="T99" fmla="*/ 1 h 54"/>
                <a:gd name="T100" fmla="*/ 1 w 20"/>
                <a:gd name="T101" fmla="*/ 1 h 54"/>
                <a:gd name="T102" fmla="*/ 1 w 20"/>
                <a:gd name="T103" fmla="*/ 1 h 5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0" h="54">
                  <a:moveTo>
                    <a:pt x="12" y="12"/>
                  </a:moveTo>
                  <a:lnTo>
                    <a:pt x="12" y="12"/>
                  </a:lnTo>
                  <a:lnTo>
                    <a:pt x="12" y="8"/>
                  </a:lnTo>
                  <a:lnTo>
                    <a:pt x="14" y="4"/>
                  </a:lnTo>
                  <a:lnTo>
                    <a:pt x="16" y="4"/>
                  </a:lnTo>
                  <a:lnTo>
                    <a:pt x="18" y="2"/>
                  </a:lnTo>
                  <a:lnTo>
                    <a:pt x="18" y="0"/>
                  </a:lnTo>
                  <a:lnTo>
                    <a:pt x="16" y="0"/>
                  </a:lnTo>
                  <a:lnTo>
                    <a:pt x="10" y="2"/>
                  </a:lnTo>
                  <a:lnTo>
                    <a:pt x="2" y="0"/>
                  </a:lnTo>
                  <a:lnTo>
                    <a:pt x="0" y="0"/>
                  </a:lnTo>
                  <a:lnTo>
                    <a:pt x="0" y="2"/>
                  </a:lnTo>
                  <a:lnTo>
                    <a:pt x="2" y="2"/>
                  </a:lnTo>
                  <a:lnTo>
                    <a:pt x="4" y="4"/>
                  </a:lnTo>
                  <a:lnTo>
                    <a:pt x="6" y="6"/>
                  </a:lnTo>
                  <a:lnTo>
                    <a:pt x="6" y="12"/>
                  </a:lnTo>
                  <a:lnTo>
                    <a:pt x="6" y="44"/>
                  </a:lnTo>
                  <a:lnTo>
                    <a:pt x="6" y="50"/>
                  </a:lnTo>
                  <a:lnTo>
                    <a:pt x="2" y="52"/>
                  </a:lnTo>
                  <a:lnTo>
                    <a:pt x="2" y="54"/>
                  </a:lnTo>
                  <a:lnTo>
                    <a:pt x="4" y="54"/>
                  </a:lnTo>
                  <a:lnTo>
                    <a:pt x="8" y="54"/>
                  </a:lnTo>
                  <a:lnTo>
                    <a:pt x="18" y="54"/>
                  </a:lnTo>
                  <a:lnTo>
                    <a:pt x="20" y="54"/>
                  </a:lnTo>
                  <a:lnTo>
                    <a:pt x="20" y="52"/>
                  </a:lnTo>
                  <a:lnTo>
                    <a:pt x="18" y="52"/>
                  </a:lnTo>
                  <a:lnTo>
                    <a:pt x="16" y="50"/>
                  </a:lnTo>
                  <a:lnTo>
                    <a:pt x="14" y="48"/>
                  </a:lnTo>
                  <a:lnTo>
                    <a:pt x="12" y="40"/>
                  </a:lnTo>
                  <a:lnTo>
                    <a:pt x="12" y="1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3" name="Freeform 37"/>
            <p:cNvSpPr>
              <a:spLocks noEditPoints="1"/>
            </p:cNvSpPr>
            <p:nvPr/>
          </p:nvSpPr>
          <p:spPr bwMode="auto">
            <a:xfrm>
              <a:off x="1298" y="1194"/>
              <a:ext cx="32" cy="31"/>
            </a:xfrm>
            <a:custGeom>
              <a:avLst/>
              <a:gdLst>
                <a:gd name="T0" fmla="*/ 1 w 54"/>
                <a:gd name="T1" fmla="*/ 0 h 54"/>
                <a:gd name="T2" fmla="*/ 1 w 54"/>
                <a:gd name="T3" fmla="*/ 0 h 54"/>
                <a:gd name="T4" fmla="*/ 1 w 54"/>
                <a:gd name="T5" fmla="*/ 1 h 54"/>
                <a:gd name="T6" fmla="*/ 1 w 54"/>
                <a:gd name="T7" fmla="*/ 1 h 54"/>
                <a:gd name="T8" fmla="*/ 1 w 54"/>
                <a:gd name="T9" fmla="*/ 1 h 54"/>
                <a:gd name="T10" fmla="*/ 1 w 54"/>
                <a:gd name="T11" fmla="*/ 1 h 54"/>
                <a:gd name="T12" fmla="*/ 1 w 54"/>
                <a:gd name="T13" fmla="*/ 1 h 54"/>
                <a:gd name="T14" fmla="*/ 0 w 54"/>
                <a:gd name="T15" fmla="*/ 1 h 54"/>
                <a:gd name="T16" fmla="*/ 0 w 54"/>
                <a:gd name="T17" fmla="*/ 1 h 54"/>
                <a:gd name="T18" fmla="*/ 0 w 54"/>
                <a:gd name="T19" fmla="*/ 1 h 54"/>
                <a:gd name="T20" fmla="*/ 0 w 54"/>
                <a:gd name="T21" fmla="*/ 1 h 54"/>
                <a:gd name="T22" fmla="*/ 1 w 54"/>
                <a:gd name="T23" fmla="*/ 1 h 54"/>
                <a:gd name="T24" fmla="*/ 1 w 54"/>
                <a:gd name="T25" fmla="*/ 1 h 54"/>
                <a:gd name="T26" fmla="*/ 1 w 54"/>
                <a:gd name="T27" fmla="*/ 1 h 54"/>
                <a:gd name="T28" fmla="*/ 1 w 54"/>
                <a:gd name="T29" fmla="*/ 1 h 54"/>
                <a:gd name="T30" fmla="*/ 1 w 54"/>
                <a:gd name="T31" fmla="*/ 1 h 54"/>
                <a:gd name="T32" fmla="*/ 1 w 54"/>
                <a:gd name="T33" fmla="*/ 1 h 54"/>
                <a:gd name="T34" fmla="*/ 1 w 54"/>
                <a:gd name="T35" fmla="*/ 1 h 54"/>
                <a:gd name="T36" fmla="*/ 1 w 54"/>
                <a:gd name="T37" fmla="*/ 1 h 54"/>
                <a:gd name="T38" fmla="*/ 1 w 54"/>
                <a:gd name="T39" fmla="*/ 1 h 54"/>
                <a:gd name="T40" fmla="*/ 1 w 54"/>
                <a:gd name="T41" fmla="*/ 1 h 54"/>
                <a:gd name="T42" fmla="*/ 1 w 54"/>
                <a:gd name="T43" fmla="*/ 1 h 54"/>
                <a:gd name="T44" fmla="*/ 1 w 54"/>
                <a:gd name="T45" fmla="*/ 1 h 54"/>
                <a:gd name="T46" fmla="*/ 1 w 54"/>
                <a:gd name="T47" fmla="*/ 1 h 54"/>
                <a:gd name="T48" fmla="*/ 1 w 54"/>
                <a:gd name="T49" fmla="*/ 1 h 54"/>
                <a:gd name="T50" fmla="*/ 1 w 54"/>
                <a:gd name="T51" fmla="*/ 1 h 54"/>
                <a:gd name="T52" fmla="*/ 1 w 54"/>
                <a:gd name="T53" fmla="*/ 0 h 54"/>
                <a:gd name="T54" fmla="*/ 1 w 54"/>
                <a:gd name="T55" fmla="*/ 0 h 54"/>
                <a:gd name="T56" fmla="*/ 1 w 54"/>
                <a:gd name="T57" fmla="*/ 1 h 54"/>
                <a:gd name="T58" fmla="*/ 1 w 54"/>
                <a:gd name="T59" fmla="*/ 1 h 54"/>
                <a:gd name="T60" fmla="*/ 1 w 54"/>
                <a:gd name="T61" fmla="*/ 1 h 54"/>
                <a:gd name="T62" fmla="*/ 1 w 54"/>
                <a:gd name="T63" fmla="*/ 1 h 54"/>
                <a:gd name="T64" fmla="*/ 1 w 54"/>
                <a:gd name="T65" fmla="*/ 1 h 54"/>
                <a:gd name="T66" fmla="*/ 1 w 54"/>
                <a:gd name="T67" fmla="*/ 1 h 54"/>
                <a:gd name="T68" fmla="*/ 1 w 54"/>
                <a:gd name="T69" fmla="*/ 1 h 54"/>
                <a:gd name="T70" fmla="*/ 1 w 54"/>
                <a:gd name="T71" fmla="*/ 1 h 54"/>
                <a:gd name="T72" fmla="*/ 1 w 54"/>
                <a:gd name="T73" fmla="*/ 1 h 54"/>
                <a:gd name="T74" fmla="*/ 1 w 54"/>
                <a:gd name="T75" fmla="*/ 1 h 54"/>
                <a:gd name="T76" fmla="*/ 1 w 54"/>
                <a:gd name="T77" fmla="*/ 1 h 54"/>
                <a:gd name="T78" fmla="*/ 1 w 54"/>
                <a:gd name="T79" fmla="*/ 1 h 54"/>
                <a:gd name="T80" fmla="*/ 1 w 54"/>
                <a:gd name="T81" fmla="*/ 1 h 54"/>
                <a:gd name="T82" fmla="*/ 1 w 54"/>
                <a:gd name="T83" fmla="*/ 1 h 54"/>
                <a:gd name="T84" fmla="*/ 1 w 54"/>
                <a:gd name="T85" fmla="*/ 1 h 54"/>
                <a:gd name="T86" fmla="*/ 1 w 54"/>
                <a:gd name="T87" fmla="*/ 1 h 54"/>
                <a:gd name="T88" fmla="*/ 1 w 54"/>
                <a:gd name="T89" fmla="*/ 1 h 54"/>
                <a:gd name="T90" fmla="*/ 1 w 54"/>
                <a:gd name="T91" fmla="*/ 1 h 54"/>
                <a:gd name="T92" fmla="*/ 1 w 54"/>
                <a:gd name="T93" fmla="*/ 1 h 54"/>
                <a:gd name="T94" fmla="*/ 1 w 54"/>
                <a:gd name="T95" fmla="*/ 1 h 54"/>
                <a:gd name="T96" fmla="*/ 1 w 54"/>
                <a:gd name="T97" fmla="*/ 1 h 54"/>
                <a:gd name="T98" fmla="*/ 1 w 54"/>
                <a:gd name="T99" fmla="*/ 1 h 54"/>
                <a:gd name="T100" fmla="*/ 1 w 54"/>
                <a:gd name="T101" fmla="*/ 1 h 5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 h="54">
                  <a:moveTo>
                    <a:pt x="28" y="0"/>
                  </a:moveTo>
                  <a:lnTo>
                    <a:pt x="28" y="0"/>
                  </a:lnTo>
                  <a:lnTo>
                    <a:pt x="18" y="2"/>
                  </a:lnTo>
                  <a:lnTo>
                    <a:pt x="10" y="6"/>
                  </a:lnTo>
                  <a:lnTo>
                    <a:pt x="6" y="10"/>
                  </a:lnTo>
                  <a:lnTo>
                    <a:pt x="2" y="16"/>
                  </a:lnTo>
                  <a:lnTo>
                    <a:pt x="0" y="22"/>
                  </a:lnTo>
                  <a:lnTo>
                    <a:pt x="0" y="28"/>
                  </a:lnTo>
                  <a:lnTo>
                    <a:pt x="0" y="34"/>
                  </a:lnTo>
                  <a:lnTo>
                    <a:pt x="2" y="40"/>
                  </a:lnTo>
                  <a:lnTo>
                    <a:pt x="6" y="44"/>
                  </a:lnTo>
                  <a:lnTo>
                    <a:pt x="10" y="48"/>
                  </a:lnTo>
                  <a:lnTo>
                    <a:pt x="18" y="52"/>
                  </a:lnTo>
                  <a:lnTo>
                    <a:pt x="28" y="54"/>
                  </a:lnTo>
                  <a:lnTo>
                    <a:pt x="38" y="52"/>
                  </a:lnTo>
                  <a:lnTo>
                    <a:pt x="48" y="46"/>
                  </a:lnTo>
                  <a:lnTo>
                    <a:pt x="52" y="38"/>
                  </a:lnTo>
                  <a:lnTo>
                    <a:pt x="54" y="26"/>
                  </a:lnTo>
                  <a:lnTo>
                    <a:pt x="52" y="16"/>
                  </a:lnTo>
                  <a:lnTo>
                    <a:pt x="48" y="8"/>
                  </a:lnTo>
                  <a:lnTo>
                    <a:pt x="38" y="2"/>
                  </a:lnTo>
                  <a:lnTo>
                    <a:pt x="28" y="0"/>
                  </a:lnTo>
                  <a:close/>
                  <a:moveTo>
                    <a:pt x="26" y="2"/>
                  </a:moveTo>
                  <a:lnTo>
                    <a:pt x="26" y="2"/>
                  </a:lnTo>
                  <a:lnTo>
                    <a:pt x="34" y="4"/>
                  </a:lnTo>
                  <a:lnTo>
                    <a:pt x="42" y="10"/>
                  </a:lnTo>
                  <a:lnTo>
                    <a:pt x="48" y="18"/>
                  </a:lnTo>
                  <a:lnTo>
                    <a:pt x="50" y="30"/>
                  </a:lnTo>
                  <a:lnTo>
                    <a:pt x="48" y="38"/>
                  </a:lnTo>
                  <a:lnTo>
                    <a:pt x="44" y="46"/>
                  </a:lnTo>
                  <a:lnTo>
                    <a:pt x="38" y="50"/>
                  </a:lnTo>
                  <a:lnTo>
                    <a:pt x="28" y="52"/>
                  </a:lnTo>
                  <a:lnTo>
                    <a:pt x="20" y="50"/>
                  </a:lnTo>
                  <a:lnTo>
                    <a:pt x="12" y="44"/>
                  </a:lnTo>
                  <a:lnTo>
                    <a:pt x="8" y="36"/>
                  </a:lnTo>
                  <a:lnTo>
                    <a:pt x="6" y="24"/>
                  </a:lnTo>
                  <a:lnTo>
                    <a:pt x="8" y="16"/>
                  </a:lnTo>
                  <a:lnTo>
                    <a:pt x="12" y="8"/>
                  </a:lnTo>
                  <a:lnTo>
                    <a:pt x="18" y="4"/>
                  </a:lnTo>
                  <a:lnTo>
                    <a:pt x="26" y="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4" name="Freeform 38"/>
            <p:cNvSpPr>
              <a:spLocks/>
            </p:cNvSpPr>
            <p:nvPr/>
          </p:nvSpPr>
          <p:spPr bwMode="auto">
            <a:xfrm>
              <a:off x="1346" y="1184"/>
              <a:ext cx="30" cy="41"/>
            </a:xfrm>
            <a:custGeom>
              <a:avLst/>
              <a:gdLst>
                <a:gd name="T0" fmla="*/ 1 w 52"/>
                <a:gd name="T1" fmla="*/ 1 h 70"/>
                <a:gd name="T2" fmla="*/ 1 w 52"/>
                <a:gd name="T3" fmla="*/ 1 h 70"/>
                <a:gd name="T4" fmla="*/ 1 w 52"/>
                <a:gd name="T5" fmla="*/ 1 h 70"/>
                <a:gd name="T6" fmla="*/ 1 w 52"/>
                <a:gd name="T7" fmla="*/ 1 h 70"/>
                <a:gd name="T8" fmla="*/ 1 w 52"/>
                <a:gd name="T9" fmla="*/ 1 h 70"/>
                <a:gd name="T10" fmla="*/ 1 w 52"/>
                <a:gd name="T11" fmla="*/ 1 h 70"/>
                <a:gd name="T12" fmla="*/ 1 w 52"/>
                <a:gd name="T13" fmla="*/ 1 h 70"/>
                <a:gd name="T14" fmla="*/ 1 w 52"/>
                <a:gd name="T15" fmla="*/ 1 h 70"/>
                <a:gd name="T16" fmla="*/ 1 w 52"/>
                <a:gd name="T17" fmla="*/ 0 h 70"/>
                <a:gd name="T18" fmla="*/ 0 w 52"/>
                <a:gd name="T19" fmla="*/ 1 h 70"/>
                <a:gd name="T20" fmla="*/ 1 w 52"/>
                <a:gd name="T21" fmla="*/ 1 h 70"/>
                <a:gd name="T22" fmla="*/ 1 w 52"/>
                <a:gd name="T23" fmla="*/ 1 h 70"/>
                <a:gd name="T24" fmla="*/ 1 w 52"/>
                <a:gd name="T25" fmla="*/ 1 h 70"/>
                <a:gd name="T26" fmla="*/ 1 w 52"/>
                <a:gd name="T27" fmla="*/ 1 h 70"/>
                <a:gd name="T28" fmla="*/ 1 w 52"/>
                <a:gd name="T29" fmla="*/ 1 h 70"/>
                <a:gd name="T30" fmla="*/ 1 w 52"/>
                <a:gd name="T31" fmla="*/ 1 h 70"/>
                <a:gd name="T32" fmla="*/ 1 w 52"/>
                <a:gd name="T33" fmla="*/ 1 h 70"/>
                <a:gd name="T34" fmla="*/ 1 w 52"/>
                <a:gd name="T35" fmla="*/ 1 h 70"/>
                <a:gd name="T36" fmla="*/ 1 w 52"/>
                <a:gd name="T37" fmla="*/ 1 h 70"/>
                <a:gd name="T38" fmla="*/ 1 w 52"/>
                <a:gd name="T39" fmla="*/ 1 h 70"/>
                <a:gd name="T40" fmla="*/ 1 w 52"/>
                <a:gd name="T41" fmla="*/ 1 h 70"/>
                <a:gd name="T42" fmla="*/ 1 w 52"/>
                <a:gd name="T43" fmla="*/ 1 h 70"/>
                <a:gd name="T44" fmla="*/ 1 w 52"/>
                <a:gd name="T45" fmla="*/ 1 h 70"/>
                <a:gd name="T46" fmla="*/ 1 w 52"/>
                <a:gd name="T47" fmla="*/ 1 h 70"/>
                <a:gd name="T48" fmla="*/ 1 w 52"/>
                <a:gd name="T49" fmla="*/ 1 h 70"/>
                <a:gd name="T50" fmla="*/ 1 w 52"/>
                <a:gd name="T51" fmla="*/ 1 h 70"/>
                <a:gd name="T52" fmla="*/ 1 w 52"/>
                <a:gd name="T53" fmla="*/ 1 h 70"/>
                <a:gd name="T54" fmla="*/ 1 w 52"/>
                <a:gd name="T55" fmla="*/ 1 h 70"/>
                <a:gd name="T56" fmla="*/ 1 w 52"/>
                <a:gd name="T57" fmla="*/ 1 h 70"/>
                <a:gd name="T58" fmla="*/ 1 w 52"/>
                <a:gd name="T59" fmla="*/ 1 h 70"/>
                <a:gd name="T60" fmla="*/ 1 w 52"/>
                <a:gd name="T61" fmla="*/ 1 h 70"/>
                <a:gd name="T62" fmla="*/ 1 w 52"/>
                <a:gd name="T63" fmla="*/ 1 h 70"/>
                <a:gd name="T64" fmla="*/ 1 w 52"/>
                <a:gd name="T65" fmla="*/ 1 h 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2" h="70">
                  <a:moveTo>
                    <a:pt x="16" y="14"/>
                  </a:moveTo>
                  <a:lnTo>
                    <a:pt x="16" y="14"/>
                  </a:lnTo>
                  <a:lnTo>
                    <a:pt x="18" y="6"/>
                  </a:lnTo>
                  <a:lnTo>
                    <a:pt x="20" y="4"/>
                  </a:lnTo>
                  <a:lnTo>
                    <a:pt x="22" y="4"/>
                  </a:lnTo>
                  <a:lnTo>
                    <a:pt x="24" y="2"/>
                  </a:lnTo>
                  <a:lnTo>
                    <a:pt x="22" y="2"/>
                  </a:lnTo>
                  <a:lnTo>
                    <a:pt x="14" y="2"/>
                  </a:lnTo>
                  <a:lnTo>
                    <a:pt x="6" y="2"/>
                  </a:lnTo>
                  <a:lnTo>
                    <a:pt x="2" y="0"/>
                  </a:lnTo>
                  <a:lnTo>
                    <a:pt x="0" y="2"/>
                  </a:lnTo>
                  <a:lnTo>
                    <a:pt x="2" y="4"/>
                  </a:lnTo>
                  <a:lnTo>
                    <a:pt x="6" y="4"/>
                  </a:lnTo>
                  <a:lnTo>
                    <a:pt x="8" y="6"/>
                  </a:lnTo>
                  <a:lnTo>
                    <a:pt x="10" y="8"/>
                  </a:lnTo>
                  <a:lnTo>
                    <a:pt x="10" y="14"/>
                  </a:lnTo>
                  <a:lnTo>
                    <a:pt x="10" y="56"/>
                  </a:lnTo>
                  <a:lnTo>
                    <a:pt x="8" y="64"/>
                  </a:lnTo>
                  <a:lnTo>
                    <a:pt x="6" y="66"/>
                  </a:lnTo>
                  <a:lnTo>
                    <a:pt x="4" y="68"/>
                  </a:lnTo>
                  <a:lnTo>
                    <a:pt x="2" y="70"/>
                  </a:lnTo>
                  <a:lnTo>
                    <a:pt x="4" y="70"/>
                  </a:lnTo>
                  <a:lnTo>
                    <a:pt x="6" y="70"/>
                  </a:lnTo>
                  <a:lnTo>
                    <a:pt x="16" y="70"/>
                  </a:lnTo>
                  <a:lnTo>
                    <a:pt x="26" y="70"/>
                  </a:lnTo>
                  <a:lnTo>
                    <a:pt x="36" y="70"/>
                  </a:lnTo>
                  <a:lnTo>
                    <a:pt x="44" y="68"/>
                  </a:lnTo>
                  <a:lnTo>
                    <a:pt x="48" y="66"/>
                  </a:lnTo>
                  <a:lnTo>
                    <a:pt x="52" y="62"/>
                  </a:lnTo>
                  <a:lnTo>
                    <a:pt x="52" y="58"/>
                  </a:lnTo>
                  <a:lnTo>
                    <a:pt x="52" y="56"/>
                  </a:lnTo>
                  <a:lnTo>
                    <a:pt x="50" y="58"/>
                  </a:lnTo>
                  <a:lnTo>
                    <a:pt x="48" y="62"/>
                  </a:lnTo>
                  <a:lnTo>
                    <a:pt x="42" y="64"/>
                  </a:lnTo>
                  <a:lnTo>
                    <a:pt x="34" y="66"/>
                  </a:lnTo>
                  <a:lnTo>
                    <a:pt x="24" y="66"/>
                  </a:lnTo>
                  <a:lnTo>
                    <a:pt x="20" y="66"/>
                  </a:lnTo>
                  <a:lnTo>
                    <a:pt x="18" y="64"/>
                  </a:lnTo>
                  <a:lnTo>
                    <a:pt x="16" y="56"/>
                  </a:lnTo>
                  <a:lnTo>
                    <a:pt x="16" y="1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5" name="Freeform 39"/>
            <p:cNvSpPr>
              <a:spLocks/>
            </p:cNvSpPr>
            <p:nvPr/>
          </p:nvSpPr>
          <p:spPr bwMode="auto">
            <a:xfrm>
              <a:off x="1376" y="1194"/>
              <a:ext cx="23" cy="31"/>
            </a:xfrm>
            <a:custGeom>
              <a:avLst/>
              <a:gdLst>
                <a:gd name="T0" fmla="*/ 1 w 40"/>
                <a:gd name="T1" fmla="*/ 1 h 54"/>
                <a:gd name="T2" fmla="*/ 1 w 40"/>
                <a:gd name="T3" fmla="*/ 1 h 54"/>
                <a:gd name="T4" fmla="*/ 1 w 40"/>
                <a:gd name="T5" fmla="*/ 1 h 54"/>
                <a:gd name="T6" fmla="*/ 1 w 40"/>
                <a:gd name="T7" fmla="*/ 1 h 54"/>
                <a:gd name="T8" fmla="*/ 1 w 40"/>
                <a:gd name="T9" fmla="*/ 1 h 54"/>
                <a:gd name="T10" fmla="*/ 1 w 40"/>
                <a:gd name="T11" fmla="*/ 1 h 54"/>
                <a:gd name="T12" fmla="*/ 1 w 40"/>
                <a:gd name="T13" fmla="*/ 1 h 54"/>
                <a:gd name="T14" fmla="*/ 1 w 40"/>
                <a:gd name="T15" fmla="*/ 1 h 54"/>
                <a:gd name="T16" fmla="*/ 1 w 40"/>
                <a:gd name="T17" fmla="*/ 1 h 54"/>
                <a:gd name="T18" fmla="*/ 1 w 40"/>
                <a:gd name="T19" fmla="*/ 0 h 54"/>
                <a:gd name="T20" fmla="*/ 1 w 40"/>
                <a:gd name="T21" fmla="*/ 0 h 54"/>
                <a:gd name="T22" fmla="*/ 1 w 40"/>
                <a:gd name="T23" fmla="*/ 1 h 54"/>
                <a:gd name="T24" fmla="*/ 1 w 40"/>
                <a:gd name="T25" fmla="*/ 0 h 54"/>
                <a:gd name="T26" fmla="*/ 1 w 40"/>
                <a:gd name="T27" fmla="*/ 0 h 54"/>
                <a:gd name="T28" fmla="*/ 0 w 40"/>
                <a:gd name="T29" fmla="*/ 1 h 54"/>
                <a:gd name="T30" fmla="*/ 0 w 40"/>
                <a:gd name="T31" fmla="*/ 1 h 54"/>
                <a:gd name="T32" fmla="*/ 1 w 40"/>
                <a:gd name="T33" fmla="*/ 1 h 54"/>
                <a:gd name="T34" fmla="*/ 1 w 40"/>
                <a:gd name="T35" fmla="*/ 1 h 54"/>
                <a:gd name="T36" fmla="*/ 1 w 40"/>
                <a:gd name="T37" fmla="*/ 1 h 54"/>
                <a:gd name="T38" fmla="*/ 1 w 40"/>
                <a:gd name="T39" fmla="*/ 1 h 54"/>
                <a:gd name="T40" fmla="*/ 1 w 40"/>
                <a:gd name="T41" fmla="*/ 1 h 54"/>
                <a:gd name="T42" fmla="*/ 1 w 40"/>
                <a:gd name="T43" fmla="*/ 1 h 54"/>
                <a:gd name="T44" fmla="*/ 1 w 40"/>
                <a:gd name="T45" fmla="*/ 1 h 54"/>
                <a:gd name="T46" fmla="*/ 1 w 40"/>
                <a:gd name="T47" fmla="*/ 1 h 54"/>
                <a:gd name="T48" fmla="*/ 1 w 40"/>
                <a:gd name="T49" fmla="*/ 1 h 54"/>
                <a:gd name="T50" fmla="*/ 1 w 40"/>
                <a:gd name="T51" fmla="*/ 1 h 54"/>
                <a:gd name="T52" fmla="*/ 1 w 40"/>
                <a:gd name="T53" fmla="*/ 1 h 54"/>
                <a:gd name="T54" fmla="*/ 1 w 40"/>
                <a:gd name="T55" fmla="*/ 1 h 54"/>
                <a:gd name="T56" fmla="*/ 1 w 40"/>
                <a:gd name="T57" fmla="*/ 1 h 54"/>
                <a:gd name="T58" fmla="*/ 1 w 40"/>
                <a:gd name="T59" fmla="*/ 1 h 54"/>
                <a:gd name="T60" fmla="*/ 1 w 40"/>
                <a:gd name="T61" fmla="*/ 1 h 54"/>
                <a:gd name="T62" fmla="*/ 1 w 40"/>
                <a:gd name="T63" fmla="*/ 1 h 54"/>
                <a:gd name="T64" fmla="*/ 1 w 40"/>
                <a:gd name="T65" fmla="*/ 1 h 54"/>
                <a:gd name="T66" fmla="*/ 1 w 40"/>
                <a:gd name="T67" fmla="*/ 1 h 54"/>
                <a:gd name="T68" fmla="*/ 1 w 40"/>
                <a:gd name="T69" fmla="*/ 1 h 54"/>
                <a:gd name="T70" fmla="*/ 1 w 40"/>
                <a:gd name="T71" fmla="*/ 1 h 54"/>
                <a:gd name="T72" fmla="*/ 1 w 40"/>
                <a:gd name="T73" fmla="*/ 1 h 54"/>
                <a:gd name="T74" fmla="*/ 1 w 40"/>
                <a:gd name="T75" fmla="*/ 1 h 54"/>
                <a:gd name="T76" fmla="*/ 1 w 40"/>
                <a:gd name="T77" fmla="*/ 1 h 54"/>
                <a:gd name="T78" fmla="*/ 1 w 40"/>
                <a:gd name="T79" fmla="*/ 1 h 54"/>
                <a:gd name="T80" fmla="*/ 1 w 40"/>
                <a:gd name="T81" fmla="*/ 1 h 54"/>
                <a:gd name="T82" fmla="*/ 1 w 40"/>
                <a:gd name="T83" fmla="*/ 1 h 54"/>
                <a:gd name="T84" fmla="*/ 1 w 40"/>
                <a:gd name="T85" fmla="*/ 1 h 54"/>
                <a:gd name="T86" fmla="*/ 1 w 40"/>
                <a:gd name="T87" fmla="*/ 1 h 54"/>
                <a:gd name="T88" fmla="*/ 1 w 40"/>
                <a:gd name="T89" fmla="*/ 1 h 54"/>
                <a:gd name="T90" fmla="*/ 1 w 40"/>
                <a:gd name="T91" fmla="*/ 1 h 54"/>
                <a:gd name="T92" fmla="*/ 1 w 40"/>
                <a:gd name="T93" fmla="*/ 1 h 54"/>
                <a:gd name="T94" fmla="*/ 1 w 40"/>
                <a:gd name="T95" fmla="*/ 1 h 54"/>
                <a:gd name="T96" fmla="*/ 1 w 40"/>
                <a:gd name="T97" fmla="*/ 1 h 54"/>
                <a:gd name="T98" fmla="*/ 1 w 40"/>
                <a:gd name="T99" fmla="*/ 1 h 54"/>
                <a:gd name="T100" fmla="*/ 1 w 40"/>
                <a:gd name="T101" fmla="*/ 1 h 54"/>
                <a:gd name="T102" fmla="*/ 1 w 40"/>
                <a:gd name="T103" fmla="*/ 1 h 54"/>
                <a:gd name="T104" fmla="*/ 1 w 40"/>
                <a:gd name="T105" fmla="*/ 1 h 54"/>
                <a:gd name="T106" fmla="*/ 1 w 40"/>
                <a:gd name="T107" fmla="*/ 1 h 54"/>
                <a:gd name="T108" fmla="*/ 1 w 40"/>
                <a:gd name="T109" fmla="*/ 1 h 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0" h="54">
                  <a:moveTo>
                    <a:pt x="12" y="8"/>
                  </a:moveTo>
                  <a:lnTo>
                    <a:pt x="12" y="8"/>
                  </a:lnTo>
                  <a:lnTo>
                    <a:pt x="14" y="4"/>
                  </a:lnTo>
                  <a:lnTo>
                    <a:pt x="16" y="4"/>
                  </a:lnTo>
                  <a:lnTo>
                    <a:pt x="22" y="4"/>
                  </a:lnTo>
                  <a:lnTo>
                    <a:pt x="32" y="6"/>
                  </a:lnTo>
                  <a:lnTo>
                    <a:pt x="34" y="8"/>
                  </a:lnTo>
                  <a:lnTo>
                    <a:pt x="34" y="10"/>
                  </a:lnTo>
                  <a:lnTo>
                    <a:pt x="34" y="12"/>
                  </a:lnTo>
                  <a:lnTo>
                    <a:pt x="36" y="10"/>
                  </a:lnTo>
                  <a:lnTo>
                    <a:pt x="36" y="8"/>
                  </a:lnTo>
                  <a:lnTo>
                    <a:pt x="36" y="6"/>
                  </a:lnTo>
                  <a:lnTo>
                    <a:pt x="36" y="2"/>
                  </a:lnTo>
                  <a:lnTo>
                    <a:pt x="36" y="0"/>
                  </a:lnTo>
                  <a:lnTo>
                    <a:pt x="34" y="0"/>
                  </a:lnTo>
                  <a:lnTo>
                    <a:pt x="16" y="2"/>
                  </a:lnTo>
                  <a:lnTo>
                    <a:pt x="4" y="0"/>
                  </a:lnTo>
                  <a:lnTo>
                    <a:pt x="2" y="0"/>
                  </a:lnTo>
                  <a:lnTo>
                    <a:pt x="0" y="2"/>
                  </a:lnTo>
                  <a:lnTo>
                    <a:pt x="4" y="4"/>
                  </a:lnTo>
                  <a:lnTo>
                    <a:pt x="6" y="4"/>
                  </a:lnTo>
                  <a:lnTo>
                    <a:pt x="6" y="12"/>
                  </a:lnTo>
                  <a:lnTo>
                    <a:pt x="6" y="42"/>
                  </a:lnTo>
                  <a:lnTo>
                    <a:pt x="6" y="50"/>
                  </a:lnTo>
                  <a:lnTo>
                    <a:pt x="4" y="52"/>
                  </a:lnTo>
                  <a:lnTo>
                    <a:pt x="2" y="52"/>
                  </a:lnTo>
                  <a:lnTo>
                    <a:pt x="2" y="54"/>
                  </a:lnTo>
                  <a:lnTo>
                    <a:pt x="4" y="54"/>
                  </a:lnTo>
                  <a:lnTo>
                    <a:pt x="14" y="54"/>
                  </a:lnTo>
                  <a:lnTo>
                    <a:pt x="26" y="54"/>
                  </a:lnTo>
                  <a:lnTo>
                    <a:pt x="30" y="54"/>
                  </a:lnTo>
                  <a:lnTo>
                    <a:pt x="34" y="54"/>
                  </a:lnTo>
                  <a:lnTo>
                    <a:pt x="36" y="50"/>
                  </a:lnTo>
                  <a:lnTo>
                    <a:pt x="40" y="48"/>
                  </a:lnTo>
                  <a:lnTo>
                    <a:pt x="40" y="44"/>
                  </a:lnTo>
                  <a:lnTo>
                    <a:pt x="40" y="42"/>
                  </a:lnTo>
                  <a:lnTo>
                    <a:pt x="38" y="44"/>
                  </a:lnTo>
                  <a:lnTo>
                    <a:pt x="36" y="46"/>
                  </a:lnTo>
                  <a:lnTo>
                    <a:pt x="32" y="48"/>
                  </a:lnTo>
                  <a:lnTo>
                    <a:pt x="26" y="50"/>
                  </a:lnTo>
                  <a:lnTo>
                    <a:pt x="18" y="50"/>
                  </a:lnTo>
                  <a:lnTo>
                    <a:pt x="14" y="50"/>
                  </a:lnTo>
                  <a:lnTo>
                    <a:pt x="12" y="44"/>
                  </a:lnTo>
                  <a:lnTo>
                    <a:pt x="12" y="32"/>
                  </a:lnTo>
                  <a:lnTo>
                    <a:pt x="12" y="30"/>
                  </a:lnTo>
                  <a:lnTo>
                    <a:pt x="14" y="28"/>
                  </a:lnTo>
                  <a:lnTo>
                    <a:pt x="16" y="28"/>
                  </a:lnTo>
                  <a:lnTo>
                    <a:pt x="24" y="28"/>
                  </a:lnTo>
                  <a:lnTo>
                    <a:pt x="28" y="28"/>
                  </a:lnTo>
                  <a:lnTo>
                    <a:pt x="30" y="30"/>
                  </a:lnTo>
                  <a:lnTo>
                    <a:pt x="30" y="32"/>
                  </a:lnTo>
                  <a:lnTo>
                    <a:pt x="32" y="34"/>
                  </a:lnTo>
                  <a:lnTo>
                    <a:pt x="32" y="32"/>
                  </a:lnTo>
                  <a:lnTo>
                    <a:pt x="32" y="28"/>
                  </a:lnTo>
                  <a:lnTo>
                    <a:pt x="32" y="22"/>
                  </a:lnTo>
                  <a:lnTo>
                    <a:pt x="32" y="20"/>
                  </a:lnTo>
                  <a:lnTo>
                    <a:pt x="30" y="20"/>
                  </a:lnTo>
                  <a:lnTo>
                    <a:pt x="30" y="24"/>
                  </a:lnTo>
                  <a:lnTo>
                    <a:pt x="28" y="24"/>
                  </a:lnTo>
                  <a:lnTo>
                    <a:pt x="20" y="26"/>
                  </a:lnTo>
                  <a:lnTo>
                    <a:pt x="14" y="26"/>
                  </a:lnTo>
                  <a:lnTo>
                    <a:pt x="12" y="24"/>
                  </a:lnTo>
                  <a:lnTo>
                    <a:pt x="12" y="22"/>
                  </a:lnTo>
                  <a:lnTo>
                    <a:pt x="12"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6" name="Freeform 40"/>
            <p:cNvSpPr>
              <a:spLocks/>
            </p:cNvSpPr>
            <p:nvPr/>
          </p:nvSpPr>
          <p:spPr bwMode="auto">
            <a:xfrm>
              <a:off x="1401" y="1194"/>
              <a:ext cx="30" cy="31"/>
            </a:xfrm>
            <a:custGeom>
              <a:avLst/>
              <a:gdLst>
                <a:gd name="T0" fmla="*/ 1 w 52"/>
                <a:gd name="T1" fmla="*/ 1 h 54"/>
                <a:gd name="T2" fmla="*/ 1 w 52"/>
                <a:gd name="T3" fmla="*/ 1 h 54"/>
                <a:gd name="T4" fmla="*/ 1 w 52"/>
                <a:gd name="T5" fmla="*/ 1 h 54"/>
                <a:gd name="T6" fmla="*/ 1 w 52"/>
                <a:gd name="T7" fmla="*/ 1 h 54"/>
                <a:gd name="T8" fmla="*/ 1 w 52"/>
                <a:gd name="T9" fmla="*/ 1 h 54"/>
                <a:gd name="T10" fmla="*/ 1 w 52"/>
                <a:gd name="T11" fmla="*/ 1 h 54"/>
                <a:gd name="T12" fmla="*/ 1 w 52"/>
                <a:gd name="T13" fmla="*/ 1 h 54"/>
                <a:gd name="T14" fmla="*/ 1 w 52"/>
                <a:gd name="T15" fmla="*/ 1 h 54"/>
                <a:gd name="T16" fmla="*/ 1 w 52"/>
                <a:gd name="T17" fmla="*/ 1 h 54"/>
                <a:gd name="T18" fmla="*/ 1 w 52"/>
                <a:gd name="T19" fmla="*/ 1 h 54"/>
                <a:gd name="T20" fmla="*/ 1 w 52"/>
                <a:gd name="T21" fmla="*/ 1 h 54"/>
                <a:gd name="T22" fmla="*/ 1 w 52"/>
                <a:gd name="T23" fmla="*/ 1 h 54"/>
                <a:gd name="T24" fmla="*/ 1 w 52"/>
                <a:gd name="T25" fmla="*/ 1 h 54"/>
                <a:gd name="T26" fmla="*/ 1 w 52"/>
                <a:gd name="T27" fmla="*/ 1 h 54"/>
                <a:gd name="T28" fmla="*/ 1 w 52"/>
                <a:gd name="T29" fmla="*/ 1 h 54"/>
                <a:gd name="T30" fmla="*/ 1 w 52"/>
                <a:gd name="T31" fmla="*/ 1 h 54"/>
                <a:gd name="T32" fmla="*/ 1 w 52"/>
                <a:gd name="T33" fmla="*/ 1 h 54"/>
                <a:gd name="T34" fmla="*/ 1 w 52"/>
                <a:gd name="T35" fmla="*/ 1 h 54"/>
                <a:gd name="T36" fmla="*/ 1 w 52"/>
                <a:gd name="T37" fmla="*/ 1 h 54"/>
                <a:gd name="T38" fmla="*/ 1 w 52"/>
                <a:gd name="T39" fmla="*/ 0 h 54"/>
                <a:gd name="T40" fmla="*/ 1 w 52"/>
                <a:gd name="T41" fmla="*/ 1 h 54"/>
                <a:gd name="T42" fmla="*/ 1 w 52"/>
                <a:gd name="T43" fmla="*/ 1 h 54"/>
                <a:gd name="T44" fmla="*/ 0 w 52"/>
                <a:gd name="T45" fmla="*/ 1 h 54"/>
                <a:gd name="T46" fmla="*/ 1 w 52"/>
                <a:gd name="T47" fmla="*/ 1 h 54"/>
                <a:gd name="T48" fmla="*/ 1 w 52"/>
                <a:gd name="T49" fmla="*/ 1 h 54"/>
                <a:gd name="T50" fmla="*/ 1 w 52"/>
                <a:gd name="T51" fmla="*/ 1 h 54"/>
                <a:gd name="T52" fmla="*/ 1 w 52"/>
                <a:gd name="T53" fmla="*/ 1 h 54"/>
                <a:gd name="T54" fmla="*/ 1 w 52"/>
                <a:gd name="T55" fmla="*/ 1 h 54"/>
                <a:gd name="T56" fmla="*/ 1 w 52"/>
                <a:gd name="T57" fmla="*/ 1 h 54"/>
                <a:gd name="T58" fmla="*/ 1 w 52"/>
                <a:gd name="T59" fmla="*/ 1 h 54"/>
                <a:gd name="T60" fmla="*/ 1 w 52"/>
                <a:gd name="T61" fmla="*/ 1 h 54"/>
                <a:gd name="T62" fmla="*/ 1 w 52"/>
                <a:gd name="T63" fmla="*/ 1 h 54"/>
                <a:gd name="T64" fmla="*/ 1 w 52"/>
                <a:gd name="T65" fmla="*/ 1 h 54"/>
                <a:gd name="T66" fmla="*/ 1 w 52"/>
                <a:gd name="T67" fmla="*/ 1 h 54"/>
                <a:gd name="T68" fmla="*/ 1 w 52"/>
                <a:gd name="T69" fmla="*/ 1 h 54"/>
                <a:gd name="T70" fmla="*/ 1 w 52"/>
                <a:gd name="T71" fmla="*/ 1 h 54"/>
                <a:gd name="T72" fmla="*/ 1 w 52"/>
                <a:gd name="T73" fmla="*/ 1 h 54"/>
                <a:gd name="T74" fmla="*/ 1 w 52"/>
                <a:gd name="T75" fmla="*/ 1 h 54"/>
                <a:gd name="T76" fmla="*/ 1 w 52"/>
                <a:gd name="T77" fmla="*/ 1 h 54"/>
                <a:gd name="T78" fmla="*/ 1 w 52"/>
                <a:gd name="T79" fmla="*/ 1 h 54"/>
                <a:gd name="T80" fmla="*/ 1 w 52"/>
                <a:gd name="T81" fmla="*/ 1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2" h="54">
                  <a:moveTo>
                    <a:pt x="42" y="40"/>
                  </a:moveTo>
                  <a:lnTo>
                    <a:pt x="42" y="40"/>
                  </a:lnTo>
                  <a:lnTo>
                    <a:pt x="42" y="46"/>
                  </a:lnTo>
                  <a:lnTo>
                    <a:pt x="36" y="50"/>
                  </a:lnTo>
                  <a:lnTo>
                    <a:pt x="28" y="52"/>
                  </a:lnTo>
                  <a:lnTo>
                    <a:pt x="20" y="50"/>
                  </a:lnTo>
                  <a:lnTo>
                    <a:pt x="12" y="44"/>
                  </a:lnTo>
                  <a:lnTo>
                    <a:pt x="8" y="36"/>
                  </a:lnTo>
                  <a:lnTo>
                    <a:pt x="6" y="26"/>
                  </a:lnTo>
                  <a:lnTo>
                    <a:pt x="8" y="16"/>
                  </a:lnTo>
                  <a:lnTo>
                    <a:pt x="12" y="8"/>
                  </a:lnTo>
                  <a:lnTo>
                    <a:pt x="18" y="4"/>
                  </a:lnTo>
                  <a:lnTo>
                    <a:pt x="26" y="2"/>
                  </a:lnTo>
                  <a:lnTo>
                    <a:pt x="32" y="4"/>
                  </a:lnTo>
                  <a:lnTo>
                    <a:pt x="38" y="6"/>
                  </a:lnTo>
                  <a:lnTo>
                    <a:pt x="44" y="10"/>
                  </a:lnTo>
                  <a:lnTo>
                    <a:pt x="48" y="16"/>
                  </a:lnTo>
                  <a:lnTo>
                    <a:pt x="50" y="16"/>
                  </a:lnTo>
                  <a:lnTo>
                    <a:pt x="50" y="14"/>
                  </a:lnTo>
                  <a:lnTo>
                    <a:pt x="48" y="6"/>
                  </a:lnTo>
                  <a:lnTo>
                    <a:pt x="48" y="4"/>
                  </a:lnTo>
                  <a:lnTo>
                    <a:pt x="46" y="4"/>
                  </a:lnTo>
                  <a:lnTo>
                    <a:pt x="46" y="6"/>
                  </a:lnTo>
                  <a:lnTo>
                    <a:pt x="44" y="4"/>
                  </a:lnTo>
                  <a:lnTo>
                    <a:pt x="36" y="2"/>
                  </a:lnTo>
                  <a:lnTo>
                    <a:pt x="26" y="0"/>
                  </a:lnTo>
                  <a:lnTo>
                    <a:pt x="16" y="2"/>
                  </a:lnTo>
                  <a:lnTo>
                    <a:pt x="8" y="8"/>
                  </a:lnTo>
                  <a:lnTo>
                    <a:pt x="2" y="18"/>
                  </a:lnTo>
                  <a:lnTo>
                    <a:pt x="0" y="28"/>
                  </a:lnTo>
                  <a:lnTo>
                    <a:pt x="2" y="40"/>
                  </a:lnTo>
                  <a:lnTo>
                    <a:pt x="4" y="44"/>
                  </a:lnTo>
                  <a:lnTo>
                    <a:pt x="8" y="48"/>
                  </a:lnTo>
                  <a:lnTo>
                    <a:pt x="16" y="52"/>
                  </a:lnTo>
                  <a:lnTo>
                    <a:pt x="26" y="54"/>
                  </a:lnTo>
                  <a:lnTo>
                    <a:pt x="34" y="54"/>
                  </a:lnTo>
                  <a:lnTo>
                    <a:pt x="42" y="50"/>
                  </a:lnTo>
                  <a:lnTo>
                    <a:pt x="48" y="48"/>
                  </a:lnTo>
                  <a:lnTo>
                    <a:pt x="48" y="46"/>
                  </a:lnTo>
                  <a:lnTo>
                    <a:pt x="48" y="44"/>
                  </a:lnTo>
                  <a:lnTo>
                    <a:pt x="48" y="32"/>
                  </a:lnTo>
                  <a:lnTo>
                    <a:pt x="50" y="28"/>
                  </a:lnTo>
                  <a:lnTo>
                    <a:pt x="52" y="28"/>
                  </a:lnTo>
                  <a:lnTo>
                    <a:pt x="52" y="26"/>
                  </a:lnTo>
                  <a:lnTo>
                    <a:pt x="40" y="26"/>
                  </a:lnTo>
                  <a:lnTo>
                    <a:pt x="38" y="26"/>
                  </a:lnTo>
                  <a:lnTo>
                    <a:pt x="36" y="26"/>
                  </a:lnTo>
                  <a:lnTo>
                    <a:pt x="38" y="28"/>
                  </a:lnTo>
                  <a:lnTo>
                    <a:pt x="42" y="28"/>
                  </a:lnTo>
                  <a:lnTo>
                    <a:pt x="42" y="34"/>
                  </a:lnTo>
                  <a:lnTo>
                    <a:pt x="42" y="4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7" name="Freeform 41"/>
            <p:cNvSpPr>
              <a:spLocks noEditPoints="1"/>
            </p:cNvSpPr>
            <p:nvPr/>
          </p:nvSpPr>
          <p:spPr bwMode="auto">
            <a:xfrm>
              <a:off x="1432" y="1194"/>
              <a:ext cx="31" cy="31"/>
            </a:xfrm>
            <a:custGeom>
              <a:avLst/>
              <a:gdLst>
                <a:gd name="T0" fmla="*/ 1 w 54"/>
                <a:gd name="T1" fmla="*/ 1 h 54"/>
                <a:gd name="T2" fmla="*/ 1 w 54"/>
                <a:gd name="T3" fmla="*/ 1 h 54"/>
                <a:gd name="T4" fmla="*/ 1 w 54"/>
                <a:gd name="T5" fmla="*/ 1 h 54"/>
                <a:gd name="T6" fmla="*/ 1 w 54"/>
                <a:gd name="T7" fmla="*/ 1 h 54"/>
                <a:gd name="T8" fmla="*/ 1 w 54"/>
                <a:gd name="T9" fmla="*/ 1 h 54"/>
                <a:gd name="T10" fmla="*/ 1 w 54"/>
                <a:gd name="T11" fmla="*/ 1 h 54"/>
                <a:gd name="T12" fmla="*/ 1 w 54"/>
                <a:gd name="T13" fmla="*/ 1 h 54"/>
                <a:gd name="T14" fmla="*/ 1 w 54"/>
                <a:gd name="T15" fmla="*/ 1 h 54"/>
                <a:gd name="T16" fmla="*/ 1 w 54"/>
                <a:gd name="T17" fmla="*/ 1 h 54"/>
                <a:gd name="T18" fmla="*/ 1 w 54"/>
                <a:gd name="T19" fmla="*/ 1 h 54"/>
                <a:gd name="T20" fmla="*/ 1 w 54"/>
                <a:gd name="T21" fmla="*/ 1 h 54"/>
                <a:gd name="T22" fmla="*/ 1 w 54"/>
                <a:gd name="T23" fmla="*/ 1 h 54"/>
                <a:gd name="T24" fmla="*/ 1 w 54"/>
                <a:gd name="T25" fmla="*/ 1 h 54"/>
                <a:gd name="T26" fmla="*/ 1 w 54"/>
                <a:gd name="T27" fmla="*/ 1 h 54"/>
                <a:gd name="T28" fmla="*/ 1 w 54"/>
                <a:gd name="T29" fmla="*/ 1 h 54"/>
                <a:gd name="T30" fmla="*/ 1 w 54"/>
                <a:gd name="T31" fmla="*/ 0 h 54"/>
                <a:gd name="T32" fmla="*/ 1 w 54"/>
                <a:gd name="T33" fmla="*/ 0 h 54"/>
                <a:gd name="T34" fmla="*/ 1 w 54"/>
                <a:gd name="T35" fmla="*/ 1 h 54"/>
                <a:gd name="T36" fmla="*/ 1 w 54"/>
                <a:gd name="T37" fmla="*/ 1 h 54"/>
                <a:gd name="T38" fmla="*/ 1 w 54"/>
                <a:gd name="T39" fmla="*/ 1 h 54"/>
                <a:gd name="T40" fmla="*/ 0 w 54"/>
                <a:gd name="T41" fmla="*/ 1 h 54"/>
                <a:gd name="T42" fmla="*/ 0 w 54"/>
                <a:gd name="T43" fmla="*/ 1 h 54"/>
                <a:gd name="T44" fmla="*/ 1 w 54"/>
                <a:gd name="T45" fmla="*/ 1 h 54"/>
                <a:gd name="T46" fmla="*/ 1 w 54"/>
                <a:gd name="T47" fmla="*/ 1 h 54"/>
                <a:gd name="T48" fmla="*/ 1 w 54"/>
                <a:gd name="T49" fmla="*/ 1 h 54"/>
                <a:gd name="T50" fmla="*/ 1 w 54"/>
                <a:gd name="T51" fmla="*/ 1 h 54"/>
                <a:gd name="T52" fmla="*/ 1 w 54"/>
                <a:gd name="T53" fmla="*/ 1 h 54"/>
                <a:gd name="T54" fmla="*/ 1 w 54"/>
                <a:gd name="T55" fmla="*/ 1 h 54"/>
                <a:gd name="T56" fmla="*/ 1 w 54"/>
                <a:gd name="T57" fmla="*/ 1 h 54"/>
                <a:gd name="T58" fmla="*/ 1 w 54"/>
                <a:gd name="T59" fmla="*/ 1 h 54"/>
                <a:gd name="T60" fmla="*/ 1 w 54"/>
                <a:gd name="T61" fmla="*/ 1 h 54"/>
                <a:gd name="T62" fmla="*/ 1 w 54"/>
                <a:gd name="T63" fmla="*/ 1 h 54"/>
                <a:gd name="T64" fmla="*/ 1 w 54"/>
                <a:gd name="T65" fmla="*/ 1 h 54"/>
                <a:gd name="T66" fmla="*/ 1 w 54"/>
                <a:gd name="T67" fmla="*/ 1 h 54"/>
                <a:gd name="T68" fmla="*/ 1 w 54"/>
                <a:gd name="T69" fmla="*/ 1 h 54"/>
                <a:gd name="T70" fmla="*/ 1 w 54"/>
                <a:gd name="T71" fmla="*/ 1 h 54"/>
                <a:gd name="T72" fmla="*/ 1 w 54"/>
                <a:gd name="T73" fmla="*/ 1 h 54"/>
                <a:gd name="T74" fmla="*/ 1 w 54"/>
                <a:gd name="T75" fmla="*/ 1 h 54"/>
                <a:gd name="T76" fmla="*/ 1 w 54"/>
                <a:gd name="T77" fmla="*/ 1 h 54"/>
                <a:gd name="T78" fmla="*/ 1 w 54"/>
                <a:gd name="T79" fmla="*/ 1 h 54"/>
                <a:gd name="T80" fmla="*/ 1 w 54"/>
                <a:gd name="T81" fmla="*/ 1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4" h="54">
                  <a:moveTo>
                    <a:pt x="32" y="34"/>
                  </a:moveTo>
                  <a:lnTo>
                    <a:pt x="32" y="34"/>
                  </a:lnTo>
                  <a:lnTo>
                    <a:pt x="36" y="34"/>
                  </a:lnTo>
                  <a:lnTo>
                    <a:pt x="36" y="36"/>
                  </a:lnTo>
                  <a:lnTo>
                    <a:pt x="38" y="42"/>
                  </a:lnTo>
                  <a:lnTo>
                    <a:pt x="40" y="50"/>
                  </a:lnTo>
                  <a:lnTo>
                    <a:pt x="38" y="52"/>
                  </a:lnTo>
                  <a:lnTo>
                    <a:pt x="36" y="52"/>
                  </a:lnTo>
                  <a:lnTo>
                    <a:pt x="38" y="54"/>
                  </a:lnTo>
                  <a:lnTo>
                    <a:pt x="46" y="54"/>
                  </a:lnTo>
                  <a:lnTo>
                    <a:pt x="52" y="54"/>
                  </a:lnTo>
                  <a:lnTo>
                    <a:pt x="54" y="54"/>
                  </a:lnTo>
                  <a:lnTo>
                    <a:pt x="54" y="52"/>
                  </a:lnTo>
                  <a:lnTo>
                    <a:pt x="50" y="50"/>
                  </a:lnTo>
                  <a:lnTo>
                    <a:pt x="46" y="46"/>
                  </a:lnTo>
                  <a:lnTo>
                    <a:pt x="46" y="42"/>
                  </a:lnTo>
                  <a:lnTo>
                    <a:pt x="28" y="0"/>
                  </a:lnTo>
                  <a:lnTo>
                    <a:pt x="26" y="0"/>
                  </a:lnTo>
                  <a:lnTo>
                    <a:pt x="8" y="44"/>
                  </a:lnTo>
                  <a:lnTo>
                    <a:pt x="4" y="50"/>
                  </a:lnTo>
                  <a:lnTo>
                    <a:pt x="2" y="52"/>
                  </a:lnTo>
                  <a:lnTo>
                    <a:pt x="0" y="52"/>
                  </a:lnTo>
                  <a:lnTo>
                    <a:pt x="0" y="54"/>
                  </a:lnTo>
                  <a:lnTo>
                    <a:pt x="2" y="54"/>
                  </a:lnTo>
                  <a:lnTo>
                    <a:pt x="4" y="54"/>
                  </a:lnTo>
                  <a:lnTo>
                    <a:pt x="8" y="54"/>
                  </a:lnTo>
                  <a:lnTo>
                    <a:pt x="14" y="54"/>
                  </a:lnTo>
                  <a:lnTo>
                    <a:pt x="14" y="52"/>
                  </a:lnTo>
                  <a:lnTo>
                    <a:pt x="10" y="50"/>
                  </a:lnTo>
                  <a:lnTo>
                    <a:pt x="10" y="48"/>
                  </a:lnTo>
                  <a:lnTo>
                    <a:pt x="10" y="42"/>
                  </a:lnTo>
                  <a:lnTo>
                    <a:pt x="14" y="36"/>
                  </a:lnTo>
                  <a:lnTo>
                    <a:pt x="16" y="34"/>
                  </a:lnTo>
                  <a:lnTo>
                    <a:pt x="18" y="34"/>
                  </a:lnTo>
                  <a:lnTo>
                    <a:pt x="32" y="34"/>
                  </a:lnTo>
                  <a:close/>
                  <a:moveTo>
                    <a:pt x="32" y="28"/>
                  </a:moveTo>
                  <a:lnTo>
                    <a:pt x="32" y="28"/>
                  </a:lnTo>
                  <a:lnTo>
                    <a:pt x="34" y="28"/>
                  </a:lnTo>
                  <a:lnTo>
                    <a:pt x="30" y="30"/>
                  </a:lnTo>
                  <a:lnTo>
                    <a:pt x="20" y="30"/>
                  </a:lnTo>
                  <a:lnTo>
                    <a:pt x="18" y="30"/>
                  </a:lnTo>
                  <a:lnTo>
                    <a:pt x="18" y="28"/>
                  </a:lnTo>
                  <a:lnTo>
                    <a:pt x="26" y="10"/>
                  </a:lnTo>
                  <a:lnTo>
                    <a:pt x="26" y="12"/>
                  </a:lnTo>
                  <a:lnTo>
                    <a:pt x="32" y="2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8" name="Freeform 42"/>
            <p:cNvSpPr>
              <a:spLocks/>
            </p:cNvSpPr>
            <p:nvPr/>
          </p:nvSpPr>
          <p:spPr bwMode="auto">
            <a:xfrm>
              <a:off x="1465" y="1194"/>
              <a:ext cx="23" cy="31"/>
            </a:xfrm>
            <a:custGeom>
              <a:avLst/>
              <a:gdLst>
                <a:gd name="T0" fmla="*/ 1 w 40"/>
                <a:gd name="T1" fmla="*/ 1 h 54"/>
                <a:gd name="T2" fmla="*/ 1 w 40"/>
                <a:gd name="T3" fmla="*/ 1 h 54"/>
                <a:gd name="T4" fmla="*/ 1 w 40"/>
                <a:gd name="T5" fmla="*/ 1 h 54"/>
                <a:gd name="T6" fmla="*/ 1 w 40"/>
                <a:gd name="T7" fmla="*/ 1 h 54"/>
                <a:gd name="T8" fmla="*/ 1 w 40"/>
                <a:gd name="T9" fmla="*/ 1 h 54"/>
                <a:gd name="T10" fmla="*/ 1 w 40"/>
                <a:gd name="T11" fmla="*/ 1 h 54"/>
                <a:gd name="T12" fmla="*/ 1 w 40"/>
                <a:gd name="T13" fmla="*/ 1 h 54"/>
                <a:gd name="T14" fmla="*/ 1 w 40"/>
                <a:gd name="T15" fmla="*/ 1 h 54"/>
                <a:gd name="T16" fmla="*/ 1 w 40"/>
                <a:gd name="T17" fmla="*/ 1 h 54"/>
                <a:gd name="T18" fmla="*/ 1 w 40"/>
                <a:gd name="T19" fmla="*/ 1 h 54"/>
                <a:gd name="T20" fmla="*/ 1 w 40"/>
                <a:gd name="T21" fmla="*/ 1 h 54"/>
                <a:gd name="T22" fmla="*/ 1 w 40"/>
                <a:gd name="T23" fmla="*/ 1 h 54"/>
                <a:gd name="T24" fmla="*/ 1 w 40"/>
                <a:gd name="T25" fmla="*/ 1 h 54"/>
                <a:gd name="T26" fmla="*/ 1 w 40"/>
                <a:gd name="T27" fmla="*/ 1 h 54"/>
                <a:gd name="T28" fmla="*/ 1 w 40"/>
                <a:gd name="T29" fmla="*/ 1 h 54"/>
                <a:gd name="T30" fmla="*/ 1 w 40"/>
                <a:gd name="T31" fmla="*/ 0 h 54"/>
                <a:gd name="T32" fmla="*/ 1 w 40"/>
                <a:gd name="T33" fmla="*/ 0 h 54"/>
                <a:gd name="T34" fmla="*/ 0 w 40"/>
                <a:gd name="T35" fmla="*/ 1 h 54"/>
                <a:gd name="T36" fmla="*/ 0 w 40"/>
                <a:gd name="T37" fmla="*/ 1 h 54"/>
                <a:gd name="T38" fmla="*/ 1 w 40"/>
                <a:gd name="T39" fmla="*/ 1 h 54"/>
                <a:gd name="T40" fmla="*/ 1 w 40"/>
                <a:gd name="T41" fmla="*/ 1 h 54"/>
                <a:gd name="T42" fmla="*/ 1 w 40"/>
                <a:gd name="T43" fmla="*/ 1 h 54"/>
                <a:gd name="T44" fmla="*/ 1 w 40"/>
                <a:gd name="T45" fmla="*/ 1 h 54"/>
                <a:gd name="T46" fmla="*/ 1 w 40"/>
                <a:gd name="T47" fmla="*/ 1 h 54"/>
                <a:gd name="T48" fmla="*/ 1 w 40"/>
                <a:gd name="T49" fmla="*/ 1 h 54"/>
                <a:gd name="T50" fmla="*/ 1 w 40"/>
                <a:gd name="T51" fmla="*/ 1 h 54"/>
                <a:gd name="T52" fmla="*/ 1 w 40"/>
                <a:gd name="T53" fmla="*/ 1 h 54"/>
                <a:gd name="T54" fmla="*/ 1 w 40"/>
                <a:gd name="T55" fmla="*/ 1 h 54"/>
                <a:gd name="T56" fmla="*/ 1 w 40"/>
                <a:gd name="T57" fmla="*/ 1 h 54"/>
                <a:gd name="T58" fmla="*/ 1 w 40"/>
                <a:gd name="T59" fmla="*/ 1 h 54"/>
                <a:gd name="T60" fmla="*/ 1 w 40"/>
                <a:gd name="T61" fmla="*/ 1 h 54"/>
                <a:gd name="T62" fmla="*/ 1 w 40"/>
                <a:gd name="T63" fmla="*/ 1 h 54"/>
                <a:gd name="T64" fmla="*/ 1 w 40"/>
                <a:gd name="T65" fmla="*/ 1 h 54"/>
                <a:gd name="T66" fmla="*/ 1 w 40"/>
                <a:gd name="T67" fmla="*/ 1 h 54"/>
                <a:gd name="T68" fmla="*/ 1 w 40"/>
                <a:gd name="T69" fmla="*/ 1 h 54"/>
                <a:gd name="T70" fmla="*/ 1 w 40"/>
                <a:gd name="T71" fmla="*/ 1 h 54"/>
                <a:gd name="T72" fmla="*/ 1 w 40"/>
                <a:gd name="T73" fmla="*/ 1 h 54"/>
                <a:gd name="T74" fmla="*/ 1 w 40"/>
                <a:gd name="T75" fmla="*/ 1 h 54"/>
                <a:gd name="T76" fmla="*/ 1 w 40"/>
                <a:gd name="T77" fmla="*/ 1 h 54"/>
                <a:gd name="T78" fmla="*/ 1 w 40"/>
                <a:gd name="T79" fmla="*/ 1 h 54"/>
                <a:gd name="T80" fmla="*/ 1 w 40"/>
                <a:gd name="T81" fmla="*/ 1 h 54"/>
                <a:gd name="T82" fmla="*/ 1 w 40"/>
                <a:gd name="T83" fmla="*/ 1 h 54"/>
                <a:gd name="T84" fmla="*/ 1 w 40"/>
                <a:gd name="T85" fmla="*/ 1 h 54"/>
                <a:gd name="T86" fmla="*/ 1 w 40"/>
                <a:gd name="T87" fmla="*/ 1 h 54"/>
                <a:gd name="T88" fmla="*/ 1 w 40"/>
                <a:gd name="T89" fmla="*/ 1 h 54"/>
                <a:gd name="T90" fmla="*/ 1 w 40"/>
                <a:gd name="T91" fmla="*/ 1 h 54"/>
                <a:gd name="T92" fmla="*/ 1 w 40"/>
                <a:gd name="T93" fmla="*/ 1 h 54"/>
                <a:gd name="T94" fmla="*/ 1 w 40"/>
                <a:gd name="T95" fmla="*/ 1 h 54"/>
                <a:gd name="T96" fmla="*/ 1 w 40"/>
                <a:gd name="T97" fmla="*/ 1 h 54"/>
                <a:gd name="T98" fmla="*/ 1 w 40"/>
                <a:gd name="T99" fmla="*/ 1 h 54"/>
                <a:gd name="T100" fmla="*/ 1 w 40"/>
                <a:gd name="T101" fmla="*/ 1 h 54"/>
                <a:gd name="T102" fmla="*/ 1 w 40"/>
                <a:gd name="T103" fmla="*/ 1 h 54"/>
                <a:gd name="T104" fmla="*/ 1 w 40"/>
                <a:gd name="T105" fmla="*/ 1 h 54"/>
                <a:gd name="T106" fmla="*/ 1 w 40"/>
                <a:gd name="T107" fmla="*/ 1 h 54"/>
                <a:gd name="T108" fmla="*/ 1 w 40"/>
                <a:gd name="T109" fmla="*/ 1 h 54"/>
                <a:gd name="T110" fmla="*/ 1 w 40"/>
                <a:gd name="T111" fmla="*/ 1 h 54"/>
                <a:gd name="T112" fmla="*/ 1 w 40"/>
                <a:gd name="T113" fmla="*/ 1 h 54"/>
                <a:gd name="T114" fmla="*/ 1 w 40"/>
                <a:gd name="T115" fmla="*/ 1 h 54"/>
                <a:gd name="T116" fmla="*/ 1 w 40"/>
                <a:gd name="T117" fmla="*/ 1 h 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 h="54">
                  <a:moveTo>
                    <a:pt x="14" y="12"/>
                  </a:moveTo>
                  <a:lnTo>
                    <a:pt x="14" y="12"/>
                  </a:lnTo>
                  <a:lnTo>
                    <a:pt x="14" y="6"/>
                  </a:lnTo>
                  <a:lnTo>
                    <a:pt x="16" y="4"/>
                  </a:lnTo>
                  <a:lnTo>
                    <a:pt x="18" y="2"/>
                  </a:lnTo>
                  <a:lnTo>
                    <a:pt x="16" y="2"/>
                  </a:lnTo>
                  <a:lnTo>
                    <a:pt x="10" y="2"/>
                  </a:lnTo>
                  <a:lnTo>
                    <a:pt x="4" y="2"/>
                  </a:lnTo>
                  <a:lnTo>
                    <a:pt x="2" y="0"/>
                  </a:lnTo>
                  <a:lnTo>
                    <a:pt x="0" y="2"/>
                  </a:lnTo>
                  <a:lnTo>
                    <a:pt x="2" y="2"/>
                  </a:lnTo>
                  <a:lnTo>
                    <a:pt x="6" y="4"/>
                  </a:lnTo>
                  <a:lnTo>
                    <a:pt x="8" y="10"/>
                  </a:lnTo>
                  <a:lnTo>
                    <a:pt x="8" y="42"/>
                  </a:lnTo>
                  <a:lnTo>
                    <a:pt x="6" y="50"/>
                  </a:lnTo>
                  <a:lnTo>
                    <a:pt x="2" y="52"/>
                  </a:lnTo>
                  <a:lnTo>
                    <a:pt x="2" y="54"/>
                  </a:lnTo>
                  <a:lnTo>
                    <a:pt x="4" y="54"/>
                  </a:lnTo>
                  <a:lnTo>
                    <a:pt x="12" y="54"/>
                  </a:lnTo>
                  <a:lnTo>
                    <a:pt x="20" y="54"/>
                  </a:lnTo>
                  <a:lnTo>
                    <a:pt x="28" y="54"/>
                  </a:lnTo>
                  <a:lnTo>
                    <a:pt x="34" y="54"/>
                  </a:lnTo>
                  <a:lnTo>
                    <a:pt x="38" y="50"/>
                  </a:lnTo>
                  <a:lnTo>
                    <a:pt x="40" y="44"/>
                  </a:lnTo>
                  <a:lnTo>
                    <a:pt x="38" y="44"/>
                  </a:lnTo>
                  <a:lnTo>
                    <a:pt x="36" y="46"/>
                  </a:lnTo>
                  <a:lnTo>
                    <a:pt x="32" y="48"/>
                  </a:lnTo>
                  <a:lnTo>
                    <a:pt x="20" y="50"/>
                  </a:lnTo>
                  <a:lnTo>
                    <a:pt x="16" y="50"/>
                  </a:lnTo>
                  <a:lnTo>
                    <a:pt x="14" y="50"/>
                  </a:lnTo>
                  <a:lnTo>
                    <a:pt x="14" y="42"/>
                  </a:lnTo>
                  <a:lnTo>
                    <a:pt x="14" y="1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sp>
          <p:nvSpPr>
            <p:cNvPr id="39" name="Freeform 43"/>
            <p:cNvSpPr>
              <a:spLocks/>
            </p:cNvSpPr>
            <p:nvPr/>
          </p:nvSpPr>
          <p:spPr bwMode="auto">
            <a:xfrm>
              <a:off x="1488" y="1194"/>
              <a:ext cx="23" cy="31"/>
            </a:xfrm>
            <a:custGeom>
              <a:avLst/>
              <a:gdLst>
                <a:gd name="T0" fmla="*/ 1 w 40"/>
                <a:gd name="T1" fmla="*/ 1 h 54"/>
                <a:gd name="T2" fmla="*/ 1 w 40"/>
                <a:gd name="T3" fmla="*/ 1 h 54"/>
                <a:gd name="T4" fmla="*/ 1 w 40"/>
                <a:gd name="T5" fmla="*/ 1 h 54"/>
                <a:gd name="T6" fmla="*/ 1 w 40"/>
                <a:gd name="T7" fmla="*/ 1 h 54"/>
                <a:gd name="T8" fmla="*/ 1 w 40"/>
                <a:gd name="T9" fmla="*/ 1 h 54"/>
                <a:gd name="T10" fmla="*/ 1 w 40"/>
                <a:gd name="T11" fmla="*/ 1 h 54"/>
                <a:gd name="T12" fmla="*/ 1 w 40"/>
                <a:gd name="T13" fmla="*/ 1 h 54"/>
                <a:gd name="T14" fmla="*/ 1 w 40"/>
                <a:gd name="T15" fmla="*/ 1 h 54"/>
                <a:gd name="T16" fmla="*/ 1 w 40"/>
                <a:gd name="T17" fmla="*/ 1 h 54"/>
                <a:gd name="T18" fmla="*/ 1 w 40"/>
                <a:gd name="T19" fmla="*/ 0 h 54"/>
                <a:gd name="T20" fmla="*/ 1 w 40"/>
                <a:gd name="T21" fmla="*/ 0 h 54"/>
                <a:gd name="T22" fmla="*/ 1 w 40"/>
                <a:gd name="T23" fmla="*/ 1 h 54"/>
                <a:gd name="T24" fmla="*/ 1 w 40"/>
                <a:gd name="T25" fmla="*/ 0 h 54"/>
                <a:gd name="T26" fmla="*/ 1 w 40"/>
                <a:gd name="T27" fmla="*/ 0 h 54"/>
                <a:gd name="T28" fmla="*/ 0 w 40"/>
                <a:gd name="T29" fmla="*/ 1 h 54"/>
                <a:gd name="T30" fmla="*/ 1 w 40"/>
                <a:gd name="T31" fmla="*/ 1 h 54"/>
                <a:gd name="T32" fmla="*/ 1 w 40"/>
                <a:gd name="T33" fmla="*/ 1 h 54"/>
                <a:gd name="T34" fmla="*/ 1 w 40"/>
                <a:gd name="T35" fmla="*/ 1 h 54"/>
                <a:gd name="T36" fmla="*/ 1 w 40"/>
                <a:gd name="T37" fmla="*/ 1 h 54"/>
                <a:gd name="T38" fmla="*/ 1 w 40"/>
                <a:gd name="T39" fmla="*/ 1 h 54"/>
                <a:gd name="T40" fmla="*/ 1 w 40"/>
                <a:gd name="T41" fmla="*/ 1 h 54"/>
                <a:gd name="T42" fmla="*/ 1 w 40"/>
                <a:gd name="T43" fmla="*/ 1 h 54"/>
                <a:gd name="T44" fmla="*/ 1 w 40"/>
                <a:gd name="T45" fmla="*/ 1 h 54"/>
                <a:gd name="T46" fmla="*/ 1 w 40"/>
                <a:gd name="T47" fmla="*/ 1 h 54"/>
                <a:gd name="T48" fmla="*/ 1 w 40"/>
                <a:gd name="T49" fmla="*/ 1 h 54"/>
                <a:gd name="T50" fmla="*/ 1 w 40"/>
                <a:gd name="T51" fmla="*/ 1 h 54"/>
                <a:gd name="T52" fmla="*/ 1 w 40"/>
                <a:gd name="T53" fmla="*/ 1 h 54"/>
                <a:gd name="T54" fmla="*/ 1 w 40"/>
                <a:gd name="T55" fmla="*/ 1 h 54"/>
                <a:gd name="T56" fmla="*/ 1 w 40"/>
                <a:gd name="T57" fmla="*/ 1 h 54"/>
                <a:gd name="T58" fmla="*/ 1 w 40"/>
                <a:gd name="T59" fmla="*/ 1 h 54"/>
                <a:gd name="T60" fmla="*/ 1 w 40"/>
                <a:gd name="T61" fmla="*/ 1 h 54"/>
                <a:gd name="T62" fmla="*/ 1 w 40"/>
                <a:gd name="T63" fmla="*/ 1 h 54"/>
                <a:gd name="T64" fmla="*/ 1 w 40"/>
                <a:gd name="T65" fmla="*/ 1 h 54"/>
                <a:gd name="T66" fmla="*/ 1 w 40"/>
                <a:gd name="T67" fmla="*/ 1 h 54"/>
                <a:gd name="T68" fmla="*/ 1 w 40"/>
                <a:gd name="T69" fmla="*/ 1 h 54"/>
                <a:gd name="T70" fmla="*/ 1 w 40"/>
                <a:gd name="T71" fmla="*/ 1 h 54"/>
                <a:gd name="T72" fmla="*/ 1 w 40"/>
                <a:gd name="T73" fmla="*/ 1 h 54"/>
                <a:gd name="T74" fmla="*/ 1 w 40"/>
                <a:gd name="T75" fmla="*/ 1 h 54"/>
                <a:gd name="T76" fmla="*/ 1 w 40"/>
                <a:gd name="T77" fmla="*/ 1 h 54"/>
                <a:gd name="T78" fmla="*/ 1 w 40"/>
                <a:gd name="T79" fmla="*/ 1 h 54"/>
                <a:gd name="T80" fmla="*/ 1 w 40"/>
                <a:gd name="T81" fmla="*/ 1 h 54"/>
                <a:gd name="T82" fmla="*/ 1 w 40"/>
                <a:gd name="T83" fmla="*/ 1 h 54"/>
                <a:gd name="T84" fmla="*/ 1 w 40"/>
                <a:gd name="T85" fmla="*/ 1 h 54"/>
                <a:gd name="T86" fmla="*/ 1 w 40"/>
                <a:gd name="T87" fmla="*/ 1 h 54"/>
                <a:gd name="T88" fmla="*/ 1 w 40"/>
                <a:gd name="T89" fmla="*/ 1 h 54"/>
                <a:gd name="T90" fmla="*/ 1 w 40"/>
                <a:gd name="T91" fmla="*/ 1 h 54"/>
                <a:gd name="T92" fmla="*/ 1 w 40"/>
                <a:gd name="T93" fmla="*/ 1 h 54"/>
                <a:gd name="T94" fmla="*/ 1 w 40"/>
                <a:gd name="T95" fmla="*/ 1 h 54"/>
                <a:gd name="T96" fmla="*/ 1 w 40"/>
                <a:gd name="T97" fmla="*/ 1 h 54"/>
                <a:gd name="T98" fmla="*/ 1 w 40"/>
                <a:gd name="T99" fmla="*/ 1 h 54"/>
                <a:gd name="T100" fmla="*/ 1 w 40"/>
                <a:gd name="T101" fmla="*/ 1 h 54"/>
                <a:gd name="T102" fmla="*/ 1 w 40"/>
                <a:gd name="T103" fmla="*/ 1 h 54"/>
                <a:gd name="T104" fmla="*/ 1 w 40"/>
                <a:gd name="T105" fmla="*/ 1 h 54"/>
                <a:gd name="T106" fmla="*/ 1 w 40"/>
                <a:gd name="T107" fmla="*/ 1 h 54"/>
                <a:gd name="T108" fmla="*/ 1 w 40"/>
                <a:gd name="T109" fmla="*/ 1 h 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0" h="54">
                  <a:moveTo>
                    <a:pt x="14" y="8"/>
                  </a:moveTo>
                  <a:lnTo>
                    <a:pt x="14" y="8"/>
                  </a:lnTo>
                  <a:lnTo>
                    <a:pt x="14" y="4"/>
                  </a:lnTo>
                  <a:lnTo>
                    <a:pt x="16" y="4"/>
                  </a:lnTo>
                  <a:lnTo>
                    <a:pt x="22" y="4"/>
                  </a:lnTo>
                  <a:lnTo>
                    <a:pt x="32" y="6"/>
                  </a:lnTo>
                  <a:lnTo>
                    <a:pt x="34" y="8"/>
                  </a:lnTo>
                  <a:lnTo>
                    <a:pt x="34" y="10"/>
                  </a:lnTo>
                  <a:lnTo>
                    <a:pt x="36" y="12"/>
                  </a:lnTo>
                  <a:lnTo>
                    <a:pt x="36" y="10"/>
                  </a:lnTo>
                  <a:lnTo>
                    <a:pt x="36" y="8"/>
                  </a:lnTo>
                  <a:lnTo>
                    <a:pt x="36" y="6"/>
                  </a:lnTo>
                  <a:lnTo>
                    <a:pt x="36" y="2"/>
                  </a:lnTo>
                  <a:lnTo>
                    <a:pt x="36" y="0"/>
                  </a:lnTo>
                  <a:lnTo>
                    <a:pt x="34" y="0"/>
                  </a:lnTo>
                  <a:lnTo>
                    <a:pt x="16" y="2"/>
                  </a:lnTo>
                  <a:lnTo>
                    <a:pt x="4" y="0"/>
                  </a:lnTo>
                  <a:lnTo>
                    <a:pt x="2" y="0"/>
                  </a:lnTo>
                  <a:lnTo>
                    <a:pt x="0" y="2"/>
                  </a:lnTo>
                  <a:lnTo>
                    <a:pt x="2" y="2"/>
                  </a:lnTo>
                  <a:lnTo>
                    <a:pt x="4" y="4"/>
                  </a:lnTo>
                  <a:lnTo>
                    <a:pt x="6" y="4"/>
                  </a:lnTo>
                  <a:lnTo>
                    <a:pt x="8" y="12"/>
                  </a:lnTo>
                  <a:lnTo>
                    <a:pt x="8" y="42"/>
                  </a:lnTo>
                  <a:lnTo>
                    <a:pt x="6" y="50"/>
                  </a:lnTo>
                  <a:lnTo>
                    <a:pt x="4" y="52"/>
                  </a:lnTo>
                  <a:lnTo>
                    <a:pt x="2" y="52"/>
                  </a:lnTo>
                  <a:lnTo>
                    <a:pt x="4" y="54"/>
                  </a:lnTo>
                  <a:lnTo>
                    <a:pt x="6" y="54"/>
                  </a:lnTo>
                  <a:lnTo>
                    <a:pt x="14" y="54"/>
                  </a:lnTo>
                  <a:lnTo>
                    <a:pt x="26" y="54"/>
                  </a:lnTo>
                  <a:lnTo>
                    <a:pt x="30" y="54"/>
                  </a:lnTo>
                  <a:lnTo>
                    <a:pt x="34" y="54"/>
                  </a:lnTo>
                  <a:lnTo>
                    <a:pt x="38" y="50"/>
                  </a:lnTo>
                  <a:lnTo>
                    <a:pt x="40" y="48"/>
                  </a:lnTo>
                  <a:lnTo>
                    <a:pt x="40" y="44"/>
                  </a:lnTo>
                  <a:lnTo>
                    <a:pt x="40" y="42"/>
                  </a:lnTo>
                  <a:lnTo>
                    <a:pt x="40" y="44"/>
                  </a:lnTo>
                  <a:lnTo>
                    <a:pt x="38" y="46"/>
                  </a:lnTo>
                  <a:lnTo>
                    <a:pt x="34" y="48"/>
                  </a:lnTo>
                  <a:lnTo>
                    <a:pt x="28" y="50"/>
                  </a:lnTo>
                  <a:lnTo>
                    <a:pt x="20" y="50"/>
                  </a:lnTo>
                  <a:lnTo>
                    <a:pt x="14" y="50"/>
                  </a:lnTo>
                  <a:lnTo>
                    <a:pt x="14" y="44"/>
                  </a:lnTo>
                  <a:lnTo>
                    <a:pt x="14" y="32"/>
                  </a:lnTo>
                  <a:lnTo>
                    <a:pt x="14" y="30"/>
                  </a:lnTo>
                  <a:lnTo>
                    <a:pt x="14" y="28"/>
                  </a:lnTo>
                  <a:lnTo>
                    <a:pt x="16" y="28"/>
                  </a:lnTo>
                  <a:lnTo>
                    <a:pt x="24" y="28"/>
                  </a:lnTo>
                  <a:lnTo>
                    <a:pt x="28" y="28"/>
                  </a:lnTo>
                  <a:lnTo>
                    <a:pt x="30" y="30"/>
                  </a:lnTo>
                  <a:lnTo>
                    <a:pt x="32" y="32"/>
                  </a:lnTo>
                  <a:lnTo>
                    <a:pt x="32" y="34"/>
                  </a:lnTo>
                  <a:lnTo>
                    <a:pt x="34" y="34"/>
                  </a:lnTo>
                  <a:lnTo>
                    <a:pt x="32" y="32"/>
                  </a:lnTo>
                  <a:lnTo>
                    <a:pt x="32" y="28"/>
                  </a:lnTo>
                  <a:lnTo>
                    <a:pt x="32" y="22"/>
                  </a:lnTo>
                  <a:lnTo>
                    <a:pt x="34" y="20"/>
                  </a:lnTo>
                  <a:lnTo>
                    <a:pt x="32" y="20"/>
                  </a:lnTo>
                  <a:lnTo>
                    <a:pt x="30" y="24"/>
                  </a:lnTo>
                  <a:lnTo>
                    <a:pt x="28" y="24"/>
                  </a:lnTo>
                  <a:lnTo>
                    <a:pt x="22" y="26"/>
                  </a:lnTo>
                  <a:lnTo>
                    <a:pt x="16" y="26"/>
                  </a:lnTo>
                  <a:lnTo>
                    <a:pt x="14" y="24"/>
                  </a:lnTo>
                  <a:lnTo>
                    <a:pt x="14" y="22"/>
                  </a:lnTo>
                  <a:lnTo>
                    <a:pt x="14"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pPr fontAlgn="base">
                <a:spcBef>
                  <a:spcPct val="0"/>
                </a:spcBef>
                <a:spcAft>
                  <a:spcPct val="0"/>
                </a:spcAft>
              </a:pPr>
              <a:endParaRPr lang="it-IT" smtClean="0">
                <a:solidFill>
                  <a:srgbClr val="000000"/>
                </a:solidFill>
                <a:latin typeface="Lucida Sans Unicode" pitchFamily="34" charset="0"/>
                <a:cs typeface="Arial" charset="0"/>
              </a:endParaRPr>
            </a:p>
          </p:txBody>
        </p:sp>
      </p:grpSp>
      <p:sp>
        <p:nvSpPr>
          <p:cNvPr id="40" name="Rectangle 44"/>
          <p:cNvSpPr>
            <a:spLocks noChangeArrowheads="1"/>
          </p:cNvSpPr>
          <p:nvPr/>
        </p:nvSpPr>
        <p:spPr bwMode="auto">
          <a:xfrm rot="21000000">
            <a:off x="827088" y="836613"/>
            <a:ext cx="90487" cy="4535487"/>
          </a:xfrm>
          <a:prstGeom prst="rect">
            <a:avLst/>
          </a:prstGeom>
          <a:solidFill>
            <a:srgbClr val="B21B3A"/>
          </a:solidFill>
          <a:ln w="3175" algn="ctr">
            <a:solidFill>
              <a:srgbClr val="B21B3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fontAlgn="base">
              <a:spcBef>
                <a:spcPct val="0"/>
              </a:spcBef>
              <a:spcAft>
                <a:spcPct val="0"/>
              </a:spcAft>
            </a:pPr>
            <a:endParaRPr lang="en-US" smtClean="0">
              <a:solidFill>
                <a:srgbClr val="000000"/>
              </a:solidFill>
              <a:latin typeface="Arial" charset="0"/>
              <a:cs typeface="Arial" charset="0"/>
            </a:endParaRPr>
          </a:p>
        </p:txBody>
      </p:sp>
      <p:sp>
        <p:nvSpPr>
          <p:cNvPr id="41" name="Text Box 40"/>
          <p:cNvSpPr txBox="1">
            <a:spLocks noChangeArrowheads="1"/>
          </p:cNvSpPr>
          <p:nvPr/>
        </p:nvSpPr>
        <p:spPr bwMode="auto">
          <a:xfrm>
            <a:off x="554038" y="6305550"/>
            <a:ext cx="1138237" cy="234950"/>
          </a:xfrm>
          <a:prstGeom prst="rect">
            <a:avLst/>
          </a:prstGeom>
          <a:noFill/>
          <a:ln>
            <a:noFill/>
          </a:ln>
          <a:effectLst/>
          <a:extLst>
            <a:ext uri="{909E8E84-426E-40DD-AFC4-6F175D3DCCD1}">
              <a14:hiddenFill xmlns:a14="http://schemas.microsoft.com/office/drawing/2010/main">
                <a:solidFill>
                  <a:srgbClr val="B21B3A"/>
                </a:solidFill>
              </a14:hiddenFill>
            </a:ext>
            <a:ext uri="{91240B29-F687-4F45-9708-019B960494DF}">
              <a14:hiddenLine xmlns:a14="http://schemas.microsoft.com/office/drawing/2010/main" w="3175" algn="ctr">
                <a:solidFill>
                  <a:srgbClr val="B21B3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lnSpc>
                <a:spcPct val="85000"/>
              </a:lnSpc>
              <a:spcBef>
                <a:spcPct val="0"/>
              </a:spcBef>
              <a:spcAft>
                <a:spcPct val="0"/>
              </a:spcAft>
              <a:defRPr/>
            </a:pPr>
            <a:r>
              <a:rPr lang="it-IT" sz="1100" smtClean="0">
                <a:solidFill>
                  <a:srgbClr val="B92533"/>
                </a:solidFill>
                <a:latin typeface="Profile-Medium" pitchFamily="2" charset="0"/>
                <a:cs typeface="Arial" charset="0"/>
                <a:sym typeface="Profile-Light" pitchFamily="2" charset="0"/>
              </a:rPr>
              <a:t>www.beplex.com</a:t>
            </a:r>
          </a:p>
        </p:txBody>
      </p:sp>
      <p:sp>
        <p:nvSpPr>
          <p:cNvPr id="532482" name="Rectangle 2"/>
          <p:cNvSpPr>
            <a:spLocks noGrp="1" noChangeArrowheads="1"/>
          </p:cNvSpPr>
          <p:nvPr>
            <p:ph type="ctrTitle"/>
          </p:nvPr>
        </p:nvSpPr>
        <p:spPr>
          <a:xfrm>
            <a:off x="3911600" y="1628775"/>
            <a:ext cx="4837113" cy="2808288"/>
          </a:xfrm>
        </p:spPr>
        <p:txBody>
          <a:bodyPr anchor="b"/>
          <a:lstStyle>
            <a:lvl1pPr>
              <a:defRPr sz="3100"/>
            </a:lvl1pPr>
          </a:lstStyle>
          <a:p>
            <a:pPr lvl="0"/>
            <a:r>
              <a:rPr lang="it-IT" noProof="0" smtClean="0">
                <a:sym typeface="Profile-Medium" pitchFamily="2" charset="0"/>
              </a:rPr>
              <a:t>Click to edit Master title style</a:t>
            </a:r>
          </a:p>
        </p:txBody>
      </p:sp>
      <p:sp>
        <p:nvSpPr>
          <p:cNvPr id="532521" name="Rectangle 41"/>
          <p:cNvSpPr>
            <a:spLocks noGrp="1" noChangeArrowheads="1"/>
          </p:cNvSpPr>
          <p:nvPr>
            <p:ph type="subTitle" sz="quarter" idx="1"/>
          </p:nvPr>
        </p:nvSpPr>
        <p:spPr>
          <a:xfrm>
            <a:off x="3911600" y="4724400"/>
            <a:ext cx="4837113" cy="430213"/>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bIns="45720"/>
          <a:lstStyle>
            <a:lvl1pPr marL="0" indent="0">
              <a:buFontTx/>
              <a:buNone/>
              <a:defRPr sz="2000"/>
            </a:lvl1pPr>
          </a:lstStyle>
          <a:p>
            <a:pPr lvl="0"/>
            <a:r>
              <a:rPr lang="it-IT" noProof="0" smtClean="0">
                <a:sym typeface="Profile-Light" pitchFamily="2" charset="0"/>
              </a:rPr>
              <a:t>Click to edit Master subtitle style</a:t>
            </a:r>
          </a:p>
        </p:txBody>
      </p:sp>
    </p:spTree>
    <p:extLst>
      <p:ext uri="{BB962C8B-B14F-4D97-AF65-F5344CB8AC3E}">
        <p14:creationId xmlns:p14="http://schemas.microsoft.com/office/powerpoint/2010/main" val="319029247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4"/>
          <p:cNvSpPr txBox="1">
            <a:spLocks noGrp="1" noChangeArrowheads="1"/>
          </p:cNvSpPr>
          <p:nvPr>
            <p:ph type="sldNum" sz="quarter" idx="10"/>
          </p:nvPr>
        </p:nvSpPr>
        <p:spPr/>
        <p:txBody>
          <a:bodyPr/>
          <a:lstStyle>
            <a:lvl1pPr>
              <a:defRPr>
                <a:cs typeface="Arial" charset="0"/>
              </a:defRPr>
            </a:lvl1pPr>
          </a:lstStyle>
          <a:p>
            <a:pPr>
              <a:defRPr/>
            </a:pPr>
            <a:fld id="{ADBB8414-E176-4C71-9307-D19830AF718C}" type="slidenum">
              <a:rPr lang="en-GB"/>
              <a:pPr>
                <a:defRPr/>
              </a:pPr>
              <a:t>‹N›</a:t>
            </a:fld>
            <a:endParaRPr lang="en-GB"/>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201856446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4488" y="898525"/>
            <a:ext cx="2051050" cy="5399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898525"/>
            <a:ext cx="6002338" cy="5399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4"/>
          <p:cNvSpPr txBox="1">
            <a:spLocks noGrp="1" noChangeArrowheads="1"/>
          </p:cNvSpPr>
          <p:nvPr>
            <p:ph type="sldNum" sz="quarter" idx="10"/>
          </p:nvPr>
        </p:nvSpPr>
        <p:spPr/>
        <p:txBody>
          <a:bodyPr/>
          <a:lstStyle>
            <a:lvl1pPr>
              <a:defRPr>
                <a:cs typeface="Arial" charset="0"/>
              </a:defRPr>
            </a:lvl1pPr>
          </a:lstStyle>
          <a:p>
            <a:pPr>
              <a:defRPr/>
            </a:pPr>
            <a:fld id="{27F0242D-8F06-438C-8378-996057CBD042}" type="slidenum">
              <a:rPr lang="en-GB"/>
              <a:pPr>
                <a:defRPr/>
              </a:pPr>
              <a:t>‹N›</a:t>
            </a:fld>
            <a:endParaRPr lang="en-GB"/>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133793844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Box 4"/>
          <p:cNvSpPr txBox="1">
            <a:spLocks noGrp="1" noChangeArrowheads="1"/>
          </p:cNvSpPr>
          <p:nvPr>
            <p:ph type="sldNum" sz="quarter" idx="4"/>
          </p:nvPr>
        </p:nvSpPr>
        <p:spPr bwMode="auto">
          <a:xfrm>
            <a:off x="8604250" y="6364288"/>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‹N›</a:t>
            </a:fld>
            <a:endParaRPr lang="en-GB" dirty="0"/>
          </a:p>
        </p:txBody>
      </p:sp>
    </p:spTree>
    <p:extLst>
      <p:ext uri="{BB962C8B-B14F-4D97-AF65-F5344CB8AC3E}">
        <p14:creationId xmlns:p14="http://schemas.microsoft.com/office/powerpoint/2010/main" val="251952960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4"/>
          <p:cNvSpPr txBox="1">
            <a:spLocks noGrp="1" noChangeArrowheads="1"/>
          </p:cNvSpPr>
          <p:nvPr>
            <p:ph type="sldNum" sz="quarter" idx="10"/>
          </p:nvPr>
        </p:nvSpPr>
        <p:spPr/>
        <p:txBody>
          <a:bodyPr/>
          <a:lstStyle>
            <a:lvl1pPr>
              <a:defRPr>
                <a:cs typeface="Arial" charset="0"/>
              </a:defRPr>
            </a:lvl1pPr>
          </a:lstStyle>
          <a:p>
            <a:pPr>
              <a:defRPr/>
            </a:pPr>
            <a:fld id="{C3BE0A9C-B309-4CBF-911F-8773ACDA5DD6}" type="slidenum">
              <a:rPr lang="en-GB"/>
              <a:pPr>
                <a:defRPr/>
              </a:pPr>
              <a:t>‹N›</a:t>
            </a:fld>
            <a:endParaRPr lang="en-GB"/>
          </a:p>
        </p:txBody>
      </p:sp>
      <p:sp>
        <p:nvSpPr>
          <p:cNvPr id="5"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338462435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798638"/>
            <a:ext cx="4025900"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8050" y="1798638"/>
            <a:ext cx="4027488"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4"/>
          <p:cNvSpPr txBox="1">
            <a:spLocks noGrp="1" noChangeArrowheads="1"/>
          </p:cNvSpPr>
          <p:nvPr>
            <p:ph type="sldNum" sz="quarter" idx="10"/>
          </p:nvPr>
        </p:nvSpPr>
        <p:spPr/>
        <p:txBody>
          <a:bodyPr/>
          <a:lstStyle>
            <a:lvl1pPr>
              <a:defRPr>
                <a:cs typeface="Arial" charset="0"/>
              </a:defRPr>
            </a:lvl1pPr>
          </a:lstStyle>
          <a:p>
            <a:pPr>
              <a:defRPr/>
            </a:pPr>
            <a:fld id="{96CD2785-2EEF-4818-8223-DF116C7FA5CC}" type="slidenum">
              <a:rPr lang="en-GB"/>
              <a:pPr>
                <a:defRPr/>
              </a:pPr>
              <a:t>‹N›</a:t>
            </a:fld>
            <a:endParaRPr lang="en-GB"/>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202182757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4"/>
          <p:cNvSpPr txBox="1">
            <a:spLocks noGrp="1" noChangeArrowheads="1"/>
          </p:cNvSpPr>
          <p:nvPr>
            <p:ph type="sldNum" sz="quarter" idx="10"/>
          </p:nvPr>
        </p:nvSpPr>
        <p:spPr/>
        <p:txBody>
          <a:bodyPr/>
          <a:lstStyle>
            <a:lvl1pPr>
              <a:defRPr>
                <a:cs typeface="Arial" charset="0"/>
              </a:defRPr>
            </a:lvl1pPr>
          </a:lstStyle>
          <a:p>
            <a:pPr>
              <a:defRPr/>
            </a:pPr>
            <a:fld id="{81C45808-20B0-476F-9323-8815EC9328EB}" type="slidenum">
              <a:rPr lang="en-GB"/>
              <a:pPr>
                <a:defRPr/>
              </a:pPr>
              <a:t>‹N›</a:t>
            </a:fld>
            <a:endParaRPr lang="en-GB"/>
          </a:p>
        </p:txBody>
      </p:sp>
      <p:sp>
        <p:nvSpPr>
          <p:cNvPr id="8"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364201064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4"/>
          <p:cNvSpPr txBox="1">
            <a:spLocks noGrp="1" noChangeArrowheads="1"/>
          </p:cNvSpPr>
          <p:nvPr>
            <p:ph type="sldNum" sz="quarter" idx="10"/>
          </p:nvPr>
        </p:nvSpPr>
        <p:spPr/>
        <p:txBody>
          <a:bodyPr/>
          <a:lstStyle>
            <a:lvl1pPr>
              <a:defRPr>
                <a:cs typeface="Arial" charset="0"/>
              </a:defRPr>
            </a:lvl1pPr>
          </a:lstStyle>
          <a:p>
            <a:pPr>
              <a:defRPr/>
            </a:pPr>
            <a:fld id="{DAE7D0BC-A343-47C4-B848-2470B36A101C}" type="slidenum">
              <a:rPr lang="en-GB"/>
              <a:pPr>
                <a:defRPr/>
              </a:pPr>
              <a:t>‹N›</a:t>
            </a:fld>
            <a:endParaRPr lang="en-GB"/>
          </a:p>
        </p:txBody>
      </p:sp>
      <p:sp>
        <p:nvSpPr>
          <p:cNvPr id="4"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414544923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4"/>
          <p:cNvSpPr txBox="1">
            <a:spLocks noGrp="1" noChangeArrowheads="1"/>
          </p:cNvSpPr>
          <p:nvPr>
            <p:ph type="sldNum" sz="quarter" idx="10"/>
          </p:nvPr>
        </p:nvSpPr>
        <p:spPr/>
        <p:txBody>
          <a:bodyPr/>
          <a:lstStyle>
            <a:lvl1pPr>
              <a:defRPr>
                <a:cs typeface="Arial" charset="0"/>
              </a:defRPr>
            </a:lvl1pPr>
          </a:lstStyle>
          <a:p>
            <a:pPr>
              <a:defRPr/>
            </a:pPr>
            <a:fld id="{6541AB73-20B5-4A26-A312-4F03C663B9B5}" type="slidenum">
              <a:rPr lang="en-GB"/>
              <a:pPr>
                <a:defRPr/>
              </a:pPr>
              <a:t>‹N›</a:t>
            </a:fld>
            <a:endParaRPr lang="en-GB"/>
          </a:p>
        </p:txBody>
      </p:sp>
      <p:sp>
        <p:nvSpPr>
          <p:cNvPr id="3"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259696673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4"/>
          <p:cNvSpPr txBox="1">
            <a:spLocks noGrp="1" noChangeArrowheads="1"/>
          </p:cNvSpPr>
          <p:nvPr>
            <p:ph type="sldNum" sz="quarter" idx="10"/>
          </p:nvPr>
        </p:nvSpPr>
        <p:spPr/>
        <p:txBody>
          <a:bodyPr/>
          <a:lstStyle>
            <a:lvl1pPr>
              <a:defRPr>
                <a:cs typeface="Arial" charset="0"/>
              </a:defRPr>
            </a:lvl1pPr>
          </a:lstStyle>
          <a:p>
            <a:pPr>
              <a:defRPr/>
            </a:pPr>
            <a:fld id="{DE44FC2B-4AF0-4544-9CEC-3464F3BF0C8B}" type="slidenum">
              <a:rPr lang="en-GB"/>
              <a:pPr>
                <a:defRPr/>
              </a:pPr>
              <a:t>‹N›</a:t>
            </a:fld>
            <a:endParaRPr lang="en-GB"/>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57073601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rofile-Light" pitchFamily="2"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4"/>
          <p:cNvSpPr txBox="1">
            <a:spLocks noGrp="1" noChangeArrowheads="1"/>
          </p:cNvSpPr>
          <p:nvPr>
            <p:ph type="sldNum" sz="quarter" idx="10"/>
          </p:nvPr>
        </p:nvSpPr>
        <p:spPr/>
        <p:txBody>
          <a:bodyPr/>
          <a:lstStyle>
            <a:lvl1pPr>
              <a:defRPr>
                <a:cs typeface="Arial" charset="0"/>
              </a:defRPr>
            </a:lvl1pPr>
          </a:lstStyle>
          <a:p>
            <a:pPr>
              <a:defRPr/>
            </a:pPr>
            <a:fld id="{EE01625C-6958-48DB-BA34-7D8C2AAA3C21}" type="slidenum">
              <a:rPr lang="en-GB"/>
              <a:pPr>
                <a:defRPr/>
              </a:pPr>
              <a:t>‹N›</a:t>
            </a:fld>
            <a:endParaRPr lang="en-GB"/>
          </a:p>
        </p:txBody>
      </p:sp>
      <p:sp>
        <p:nvSpPr>
          <p:cNvPr id="6" name="Rectangle 5"/>
          <p:cNvSpPr>
            <a:spLocks noGrp="1" noChangeArrowheads="1"/>
          </p:cNvSpPr>
          <p:nvPr>
            <p:ph type="ftr" sz="quarter" idx="11"/>
          </p:nvPr>
        </p:nvSpPr>
        <p:spPr/>
        <p:txBody>
          <a:bodyPr/>
          <a:lstStyle>
            <a:lvl1pPr>
              <a:defRPr>
                <a:cs typeface="Arial" charset="0"/>
              </a:defRPr>
            </a:lvl1pPr>
          </a:lstStyle>
          <a:p>
            <a:pPr>
              <a:defRPr/>
            </a:pPr>
            <a:endParaRPr lang="it-IT"/>
          </a:p>
        </p:txBody>
      </p:sp>
    </p:spTree>
    <p:extLst>
      <p:ext uri="{BB962C8B-B14F-4D97-AF65-F5344CB8AC3E}">
        <p14:creationId xmlns:p14="http://schemas.microsoft.com/office/powerpoint/2010/main" val="128578269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9F9F9"/>
            </a:gs>
            <a:gs pos="100000">
              <a:srgbClr val="FFFFFF"/>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98525"/>
            <a:ext cx="8205788"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91440" bIns="50800" numCol="1" anchor="ctr" anchorCtr="0" compatLnSpc="1">
            <a:prstTxWarp prst="textNoShape">
              <a:avLst/>
            </a:prstTxWarp>
          </a:bodyPr>
          <a:lstStyle/>
          <a:p>
            <a:pPr lvl="0"/>
            <a:r>
              <a:rPr lang="en-GB" smtClean="0">
                <a:sym typeface="Profile-Medium" pitchFamily="2" charset="0"/>
              </a:rPr>
              <a:t>Click to edit Master title style</a:t>
            </a:r>
          </a:p>
        </p:txBody>
      </p:sp>
      <p:sp>
        <p:nvSpPr>
          <p:cNvPr id="3075" name="Rectangle 3"/>
          <p:cNvSpPr>
            <a:spLocks noGrp="1" noChangeArrowheads="1"/>
          </p:cNvSpPr>
          <p:nvPr>
            <p:ph type="body" idx="1"/>
          </p:nvPr>
        </p:nvSpPr>
        <p:spPr bwMode="auto">
          <a:xfrm>
            <a:off x="539750" y="1798638"/>
            <a:ext cx="8205788" cy="4498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91440" bIns="50800" numCol="1" anchor="t" anchorCtr="0" compatLnSpc="1">
            <a:prstTxWarp prst="textNoShape">
              <a:avLst/>
            </a:prstTxWarp>
          </a:bodyPr>
          <a:lstStyle/>
          <a:p>
            <a:pPr lvl="0"/>
            <a:r>
              <a:rPr lang="en-GB" smtClean="0">
                <a:sym typeface="Profile-Light" pitchFamily="2" charset="0"/>
              </a:rPr>
              <a:t>Click to edit Master text styles</a:t>
            </a:r>
          </a:p>
          <a:p>
            <a:pPr lvl="1"/>
            <a:r>
              <a:rPr lang="en-GB" smtClean="0">
                <a:sym typeface="Profile-Light" pitchFamily="2" charset="0"/>
              </a:rPr>
              <a:t>Second level</a:t>
            </a:r>
          </a:p>
          <a:p>
            <a:pPr lvl="2"/>
            <a:r>
              <a:rPr lang="en-GB" smtClean="0">
                <a:sym typeface="Profile-Light" pitchFamily="2" charset="0"/>
              </a:rPr>
              <a:t>Third level</a:t>
            </a:r>
          </a:p>
          <a:p>
            <a:pPr lvl="3"/>
            <a:r>
              <a:rPr lang="en-GB" smtClean="0">
                <a:sym typeface="Profile-Light" pitchFamily="2" charset="0"/>
              </a:rPr>
              <a:t>Fourth level</a:t>
            </a:r>
          </a:p>
          <a:p>
            <a:pPr lvl="4"/>
            <a:r>
              <a:rPr lang="en-GB" smtClean="0">
                <a:sym typeface="Profile-Light" pitchFamily="2" charset="0"/>
              </a:rPr>
              <a:t>Fifth level</a:t>
            </a:r>
          </a:p>
        </p:txBody>
      </p:sp>
      <p:sp>
        <p:nvSpPr>
          <p:cNvPr id="531460" name="Text Box 4"/>
          <p:cNvSpPr txBox="1">
            <a:spLocks noGrp="1" noChangeArrowheads="1"/>
          </p:cNvSpPr>
          <p:nvPr>
            <p:ph type="sldNum" sz="quarter" idx="4"/>
          </p:nvPr>
        </p:nvSpPr>
        <p:spPr bwMode="auto">
          <a:xfrm>
            <a:off x="8604250" y="6364288"/>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‹N›</a:t>
            </a:fld>
            <a:endParaRPr lang="en-GB" dirty="0"/>
          </a:p>
        </p:txBody>
      </p:sp>
      <p:sp>
        <p:nvSpPr>
          <p:cNvPr id="531461" name="Rectangle 5"/>
          <p:cNvSpPr>
            <a:spLocks noGrp="1" noChangeArrowheads="1"/>
          </p:cNvSpPr>
          <p:nvPr>
            <p:ph type="ftr" sz="quarter" idx="3"/>
          </p:nvPr>
        </p:nvSpPr>
        <p:spPr bwMode="auto">
          <a:xfrm>
            <a:off x="539750" y="6369050"/>
            <a:ext cx="5545138"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B925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rgbClr val="000000"/>
                </a:solidFill>
                <a:latin typeface="+mn-lt"/>
                <a:cs typeface="+mn-cs"/>
              </a:defRPr>
            </a:lvl1pPr>
          </a:lstStyle>
          <a:p>
            <a:pPr fontAlgn="base">
              <a:spcBef>
                <a:spcPct val="0"/>
              </a:spcBef>
              <a:spcAft>
                <a:spcPct val="0"/>
              </a:spcAft>
              <a:defRPr/>
            </a:pPr>
            <a:endParaRPr lang="it-IT"/>
          </a:p>
        </p:txBody>
      </p:sp>
      <p:sp>
        <p:nvSpPr>
          <p:cNvPr id="3078" name="Rectangle 6"/>
          <p:cNvSpPr>
            <a:spLocks noChangeAspect="1"/>
          </p:cNvSpPr>
          <p:nvPr/>
        </p:nvSpPr>
        <p:spPr bwMode="auto">
          <a:xfrm rot="605876">
            <a:off x="346075" y="44450"/>
            <a:ext cx="393700" cy="696913"/>
          </a:xfrm>
          <a:prstGeom prst="rect">
            <a:avLst/>
          </a:prstGeom>
          <a:gradFill rotWithShape="1">
            <a:gsLst>
              <a:gs pos="0">
                <a:srgbClr val="FCFDFE"/>
              </a:gs>
              <a:gs pos="100000">
                <a:srgbClr val="D6EEF6"/>
              </a:gs>
            </a:gsLst>
            <a:lin ang="5400000" scaled="1"/>
          </a:gra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fontAlgn="base">
              <a:spcBef>
                <a:spcPct val="0"/>
              </a:spcBef>
              <a:spcAft>
                <a:spcPct val="0"/>
              </a:spcAft>
            </a:pPr>
            <a:endParaRPr lang="en-US" smtClean="0">
              <a:solidFill>
                <a:srgbClr val="000000"/>
              </a:solidFill>
              <a:latin typeface="Arial" charset="0"/>
              <a:cs typeface="Arial" charset="0"/>
            </a:endParaRPr>
          </a:p>
        </p:txBody>
      </p:sp>
      <p:pic>
        <p:nvPicPr>
          <p:cNvPr id="3079" name="Immagine 3"/>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4513" y="241300"/>
            <a:ext cx="18383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8"/>
          <p:cNvSpPr>
            <a:spLocks noChangeArrowheads="1"/>
          </p:cNvSpPr>
          <p:nvPr/>
        </p:nvSpPr>
        <p:spPr bwMode="auto">
          <a:xfrm rot="-600000">
            <a:off x="323850" y="44450"/>
            <a:ext cx="17463" cy="749300"/>
          </a:xfrm>
          <a:prstGeom prst="rect">
            <a:avLst/>
          </a:prstGeom>
          <a:solidFill>
            <a:srgbClr val="B21B3A"/>
          </a:solidFill>
          <a:ln w="3175" algn="ctr">
            <a:solidFill>
              <a:srgbClr val="B21B3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fontAlgn="base">
              <a:spcBef>
                <a:spcPct val="0"/>
              </a:spcBef>
              <a:spcAft>
                <a:spcPct val="0"/>
              </a:spcAft>
            </a:pPr>
            <a:endParaRPr lang="en-US" smtClean="0">
              <a:solidFill>
                <a:srgbClr val="000000"/>
              </a:solidFill>
              <a:latin typeface="Arial" charset="0"/>
              <a:cs typeface="Arial" charset="0"/>
            </a:endParaRPr>
          </a:p>
        </p:txBody>
      </p:sp>
    </p:spTree>
    <p:extLst>
      <p:ext uri="{BB962C8B-B14F-4D97-AF65-F5344CB8AC3E}">
        <p14:creationId xmlns:p14="http://schemas.microsoft.com/office/powerpoint/2010/main" val="422540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dt="0"/>
  <p:txStyles>
    <p:titleStyle>
      <a:lvl1pPr algn="l" rtl="0" eaLnBrk="0" fontAlgn="base" hangingPunct="0">
        <a:spcBef>
          <a:spcPct val="0"/>
        </a:spcBef>
        <a:spcAft>
          <a:spcPct val="0"/>
        </a:spcAft>
        <a:defRPr sz="3200">
          <a:solidFill>
            <a:srgbClr val="B92533"/>
          </a:solidFill>
          <a:latin typeface="+mj-lt"/>
          <a:ea typeface="+mj-ea"/>
          <a:cs typeface="+mj-cs"/>
          <a:sym typeface="Profile-Medium" pitchFamily="2" charset="0"/>
        </a:defRPr>
      </a:lvl1pPr>
      <a:lvl2pPr algn="l" rtl="0" eaLnBrk="0" fontAlgn="base" hangingPunct="0">
        <a:spcBef>
          <a:spcPct val="0"/>
        </a:spcBef>
        <a:spcAft>
          <a:spcPct val="0"/>
        </a:spcAft>
        <a:defRPr sz="3200">
          <a:solidFill>
            <a:srgbClr val="B92533"/>
          </a:solidFill>
          <a:latin typeface="Profile-Medium" pitchFamily="2" charset="0"/>
          <a:sym typeface="Profile-Medium" pitchFamily="2" charset="0"/>
        </a:defRPr>
      </a:lvl2pPr>
      <a:lvl3pPr algn="l" rtl="0" eaLnBrk="0" fontAlgn="base" hangingPunct="0">
        <a:spcBef>
          <a:spcPct val="0"/>
        </a:spcBef>
        <a:spcAft>
          <a:spcPct val="0"/>
        </a:spcAft>
        <a:defRPr sz="3200">
          <a:solidFill>
            <a:srgbClr val="B92533"/>
          </a:solidFill>
          <a:latin typeface="Profile-Medium" pitchFamily="2" charset="0"/>
          <a:sym typeface="Profile-Medium" pitchFamily="2" charset="0"/>
        </a:defRPr>
      </a:lvl3pPr>
      <a:lvl4pPr algn="l" rtl="0" eaLnBrk="0" fontAlgn="base" hangingPunct="0">
        <a:spcBef>
          <a:spcPct val="0"/>
        </a:spcBef>
        <a:spcAft>
          <a:spcPct val="0"/>
        </a:spcAft>
        <a:defRPr sz="3200">
          <a:solidFill>
            <a:srgbClr val="B92533"/>
          </a:solidFill>
          <a:latin typeface="Profile-Medium" pitchFamily="2" charset="0"/>
          <a:sym typeface="Profile-Medium" pitchFamily="2" charset="0"/>
        </a:defRPr>
      </a:lvl4pPr>
      <a:lvl5pPr algn="l" rtl="0" eaLnBrk="0" fontAlgn="base" hangingPunct="0">
        <a:spcBef>
          <a:spcPct val="0"/>
        </a:spcBef>
        <a:spcAft>
          <a:spcPct val="0"/>
        </a:spcAft>
        <a:defRPr sz="3200">
          <a:solidFill>
            <a:srgbClr val="B92533"/>
          </a:solidFill>
          <a:latin typeface="Profile-Medium" pitchFamily="2" charset="0"/>
          <a:sym typeface="Profile-Medium" pitchFamily="2" charset="0"/>
        </a:defRPr>
      </a:lvl5pPr>
      <a:lvl6pPr marL="457200" algn="l" rtl="0" fontAlgn="base">
        <a:spcBef>
          <a:spcPct val="0"/>
        </a:spcBef>
        <a:spcAft>
          <a:spcPct val="0"/>
        </a:spcAft>
        <a:defRPr sz="3200">
          <a:solidFill>
            <a:srgbClr val="B92533"/>
          </a:solidFill>
          <a:latin typeface="Profile-Medium" pitchFamily="2" charset="0"/>
          <a:sym typeface="Profile-Medium" pitchFamily="2" charset="0"/>
        </a:defRPr>
      </a:lvl6pPr>
      <a:lvl7pPr marL="914400" algn="l" rtl="0" fontAlgn="base">
        <a:spcBef>
          <a:spcPct val="0"/>
        </a:spcBef>
        <a:spcAft>
          <a:spcPct val="0"/>
        </a:spcAft>
        <a:defRPr sz="3200">
          <a:solidFill>
            <a:srgbClr val="B92533"/>
          </a:solidFill>
          <a:latin typeface="Profile-Medium" pitchFamily="2" charset="0"/>
          <a:sym typeface="Profile-Medium" pitchFamily="2" charset="0"/>
        </a:defRPr>
      </a:lvl7pPr>
      <a:lvl8pPr marL="1371600" algn="l" rtl="0" fontAlgn="base">
        <a:spcBef>
          <a:spcPct val="0"/>
        </a:spcBef>
        <a:spcAft>
          <a:spcPct val="0"/>
        </a:spcAft>
        <a:defRPr sz="3200">
          <a:solidFill>
            <a:srgbClr val="B92533"/>
          </a:solidFill>
          <a:latin typeface="Profile-Medium" pitchFamily="2" charset="0"/>
          <a:sym typeface="Profile-Medium" pitchFamily="2" charset="0"/>
        </a:defRPr>
      </a:lvl8pPr>
      <a:lvl9pPr marL="1828800" algn="l" rtl="0" fontAlgn="base">
        <a:spcBef>
          <a:spcPct val="0"/>
        </a:spcBef>
        <a:spcAft>
          <a:spcPct val="0"/>
        </a:spcAft>
        <a:defRPr sz="3200">
          <a:solidFill>
            <a:srgbClr val="B92533"/>
          </a:solidFill>
          <a:latin typeface="Profile-Medium" pitchFamily="2" charset="0"/>
          <a:sym typeface="Profile-Medium" pitchFamily="2" charset="0"/>
        </a:defRPr>
      </a:lvl9pPr>
    </p:titleStyle>
    <p:bodyStyle>
      <a:lvl1pPr marL="266700" indent="-266700" algn="l" rtl="0" eaLnBrk="0" fontAlgn="base" hangingPunct="0">
        <a:spcBef>
          <a:spcPts val="700"/>
        </a:spcBef>
        <a:spcAft>
          <a:spcPct val="0"/>
        </a:spcAft>
        <a:buClr>
          <a:srgbClr val="B92533"/>
        </a:buClr>
        <a:buChar char="•"/>
        <a:defRPr sz="2600">
          <a:solidFill>
            <a:schemeClr val="tx1"/>
          </a:solidFill>
          <a:latin typeface="+mn-lt"/>
          <a:ea typeface="+mn-ea"/>
          <a:cs typeface="+mn-cs"/>
          <a:sym typeface="Profile-Light" pitchFamily="2" charset="0"/>
        </a:defRPr>
      </a:lvl1pPr>
      <a:lvl2pPr marL="714375" indent="-268288" algn="l" rtl="0" eaLnBrk="0" fontAlgn="base" hangingPunct="0">
        <a:spcBef>
          <a:spcPts val="600"/>
        </a:spcBef>
        <a:spcAft>
          <a:spcPct val="0"/>
        </a:spcAft>
        <a:buFont typeface="Profile-Light" pitchFamily="2" charset="0"/>
        <a:buChar char="–"/>
        <a:defRPr sz="2400">
          <a:solidFill>
            <a:schemeClr val="tx1"/>
          </a:solidFill>
          <a:latin typeface="+mn-lt"/>
          <a:sym typeface="Profile-Light" pitchFamily="2" charset="0"/>
        </a:defRPr>
      </a:lvl2pPr>
      <a:lvl3pPr marL="1076325" indent="-182563" algn="l" rtl="0" eaLnBrk="0" fontAlgn="base" hangingPunct="0">
        <a:spcBef>
          <a:spcPts val="500"/>
        </a:spcBef>
        <a:spcAft>
          <a:spcPct val="0"/>
        </a:spcAft>
        <a:buSzPct val="70000"/>
        <a:buFont typeface="Profile-Light" pitchFamily="2" charset="0"/>
        <a:buChar char="§"/>
        <a:defRPr sz="2000">
          <a:solidFill>
            <a:schemeClr val="tx1"/>
          </a:solidFill>
          <a:latin typeface="+mn-lt"/>
          <a:sym typeface="Profile-Light" pitchFamily="2" charset="0"/>
        </a:defRPr>
      </a:lvl3pPr>
      <a:lvl4pPr marL="1438275" indent="-182563" algn="l" rtl="0" eaLnBrk="0" fontAlgn="base" hangingPunct="0">
        <a:spcBef>
          <a:spcPts val="400"/>
        </a:spcBef>
        <a:spcAft>
          <a:spcPct val="0"/>
        </a:spcAft>
        <a:buChar char="•"/>
        <a:defRPr>
          <a:solidFill>
            <a:schemeClr val="tx1"/>
          </a:solidFill>
          <a:latin typeface="+mn-lt"/>
          <a:sym typeface="Profile-Light" pitchFamily="2" charset="0"/>
        </a:defRPr>
      </a:lvl4pPr>
      <a:lvl5pPr marL="1885950" indent="-266700" algn="l" rtl="0" eaLnBrk="0" fontAlgn="base" hangingPunct="0">
        <a:spcBef>
          <a:spcPts val="400"/>
        </a:spcBef>
        <a:spcAft>
          <a:spcPct val="0"/>
        </a:spcAft>
        <a:buFont typeface="Profile-Light" pitchFamily="2" charset="0"/>
        <a:buChar char="–"/>
        <a:defRPr sz="1600">
          <a:solidFill>
            <a:schemeClr val="tx1"/>
          </a:solidFill>
          <a:latin typeface="+mn-lt"/>
          <a:sym typeface="Profile-Light" pitchFamily="2" charset="0"/>
        </a:defRPr>
      </a:lvl5pPr>
      <a:lvl6pPr marL="2343150" indent="-266700" algn="l" rtl="0" fontAlgn="base">
        <a:spcBef>
          <a:spcPts val="400"/>
        </a:spcBef>
        <a:spcAft>
          <a:spcPct val="0"/>
        </a:spcAft>
        <a:buFont typeface="Profile-Light" pitchFamily="2" charset="0"/>
        <a:buChar char="–"/>
        <a:defRPr sz="1600">
          <a:solidFill>
            <a:schemeClr val="tx1"/>
          </a:solidFill>
          <a:latin typeface="+mn-lt"/>
          <a:sym typeface="Profile-Light" pitchFamily="2" charset="0"/>
        </a:defRPr>
      </a:lvl6pPr>
      <a:lvl7pPr marL="2800350" indent="-266700" algn="l" rtl="0" fontAlgn="base">
        <a:spcBef>
          <a:spcPts val="400"/>
        </a:spcBef>
        <a:spcAft>
          <a:spcPct val="0"/>
        </a:spcAft>
        <a:buFont typeface="Profile-Light" pitchFamily="2" charset="0"/>
        <a:buChar char="–"/>
        <a:defRPr sz="1600">
          <a:solidFill>
            <a:schemeClr val="tx1"/>
          </a:solidFill>
          <a:latin typeface="+mn-lt"/>
          <a:sym typeface="Profile-Light" pitchFamily="2" charset="0"/>
        </a:defRPr>
      </a:lvl7pPr>
      <a:lvl8pPr marL="3257550" indent="-266700" algn="l" rtl="0" fontAlgn="base">
        <a:spcBef>
          <a:spcPts val="400"/>
        </a:spcBef>
        <a:spcAft>
          <a:spcPct val="0"/>
        </a:spcAft>
        <a:buFont typeface="Profile-Light" pitchFamily="2" charset="0"/>
        <a:buChar char="–"/>
        <a:defRPr sz="1600">
          <a:solidFill>
            <a:schemeClr val="tx1"/>
          </a:solidFill>
          <a:latin typeface="+mn-lt"/>
          <a:sym typeface="Profile-Light" pitchFamily="2" charset="0"/>
        </a:defRPr>
      </a:lvl8pPr>
      <a:lvl9pPr marL="3714750" indent="-266700" algn="l" rtl="0" fontAlgn="base">
        <a:spcBef>
          <a:spcPts val="400"/>
        </a:spcBef>
        <a:spcAft>
          <a:spcPct val="0"/>
        </a:spcAft>
        <a:buFont typeface="Profile-Light" pitchFamily="2" charset="0"/>
        <a:buChar char="–"/>
        <a:defRPr sz="1600">
          <a:solidFill>
            <a:schemeClr val="tx1"/>
          </a:solidFill>
          <a:latin typeface="+mn-lt"/>
          <a:sym typeface="Profile-Light"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ctrTitle"/>
          </p:nvPr>
        </p:nvSpPr>
        <p:spPr>
          <a:xfrm>
            <a:off x="3911600" y="1484784"/>
            <a:ext cx="4837113" cy="1728143"/>
          </a:xfrm>
        </p:spPr>
        <p:txBody>
          <a:bodyPr/>
          <a:lstStyle/>
          <a:p>
            <a:pPr algn="ctr"/>
            <a:r>
              <a:rPr lang="it-IT" dirty="0" smtClean="0"/>
              <a:t>Articolo 62:</a:t>
            </a:r>
            <a:br>
              <a:rPr lang="it-IT" dirty="0" smtClean="0"/>
            </a:br>
            <a:r>
              <a:rPr lang="it-IT" dirty="0" smtClean="0"/>
              <a:t>ambito di applicazione, caratteristiche di forma dei contratti, entrata in vigore</a:t>
            </a:r>
            <a:endParaRPr lang="it-IT" dirty="0"/>
          </a:p>
        </p:txBody>
      </p:sp>
      <p:sp>
        <p:nvSpPr>
          <p:cNvPr id="21506" name="Rectangle 3"/>
          <p:cNvSpPr>
            <a:spLocks noGrp="1" noChangeArrowheads="1"/>
          </p:cNvSpPr>
          <p:nvPr>
            <p:ph type="subTitle" sz="quarter" idx="1"/>
          </p:nvPr>
        </p:nvSpPr>
        <p:spPr>
          <a:xfrm>
            <a:off x="3911600" y="5157192"/>
            <a:ext cx="4837113" cy="792832"/>
          </a:xfrm>
        </p:spPr>
        <p:txBody>
          <a:bodyPr/>
          <a:lstStyle/>
          <a:p>
            <a:pPr eaLnBrk="1" hangingPunct="1"/>
            <a:r>
              <a:rPr lang="es-ES" dirty="0" smtClean="0"/>
              <a:t>Avv. Luciano Di Via</a:t>
            </a:r>
          </a:p>
          <a:p>
            <a:pPr eaLnBrk="1" hangingPunct="1"/>
            <a:r>
              <a:rPr lang="es-ES" dirty="0" smtClean="0"/>
              <a:t>Bonelli Erede Pappalardo</a:t>
            </a:r>
          </a:p>
        </p:txBody>
      </p:sp>
      <p:sp>
        <p:nvSpPr>
          <p:cNvPr id="13" name="Rettangolo 12"/>
          <p:cNvSpPr/>
          <p:nvPr/>
        </p:nvSpPr>
        <p:spPr bwMode="auto">
          <a:xfrm>
            <a:off x="611560" y="6237312"/>
            <a:ext cx="936104" cy="288032"/>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charset="0"/>
            </a:endParaRP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1"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Tree>
    <p:extLst>
      <p:ext uri="{BB962C8B-B14F-4D97-AF65-F5344CB8AC3E}">
        <p14:creationId xmlns:p14="http://schemas.microsoft.com/office/powerpoint/2010/main" val="175512037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smtClean="0"/>
              <a:t>1) </a:t>
            </a:r>
            <a:r>
              <a:rPr lang="it-IT" sz="2400" b="1" dirty="0"/>
              <a:t>Ambito </a:t>
            </a:r>
            <a:r>
              <a:rPr lang="it-IT" sz="2400" b="1" dirty="0" smtClean="0"/>
              <a:t>di applicazione - 1</a:t>
            </a:r>
            <a:endParaRPr lang="it-IT" sz="2400" dirty="0"/>
          </a:p>
        </p:txBody>
      </p:sp>
      <p:sp>
        <p:nvSpPr>
          <p:cNvPr id="16" name="Segnaposto contenuto 15"/>
          <p:cNvSpPr>
            <a:spLocks noGrp="1"/>
          </p:cNvSpPr>
          <p:nvPr>
            <p:ph idx="1"/>
          </p:nvPr>
        </p:nvSpPr>
        <p:spPr>
          <a:xfrm>
            <a:off x="539750" y="2060848"/>
            <a:ext cx="8205788" cy="3024336"/>
          </a:xfrm>
        </p:spPr>
        <p:txBody>
          <a:bodyPr/>
          <a:lstStyle/>
          <a:p>
            <a:pPr marL="0" indent="0" algn="just" eaLnBrk="1" hangingPunct="1">
              <a:buFontTx/>
              <a:buNone/>
              <a:defRPr/>
            </a:pPr>
            <a:r>
              <a:rPr lang="it-IT" sz="2400" u="sng" dirty="0"/>
              <a:t>Sotto il profilo merceologico</a:t>
            </a:r>
            <a:r>
              <a:rPr lang="it-IT" sz="2400" dirty="0"/>
              <a:t>:</a:t>
            </a:r>
          </a:p>
          <a:p>
            <a:pPr marL="0" indent="0" algn="just" eaLnBrk="1" hangingPunct="1">
              <a:buFontTx/>
              <a:buNone/>
              <a:defRPr/>
            </a:pPr>
            <a:endParaRPr lang="it-IT" sz="2400" dirty="0"/>
          </a:p>
          <a:p>
            <a:pPr algn="just" eaLnBrk="1" hangingPunct="1">
              <a:buFont typeface="Arial" pitchFamily="34" charset="0"/>
              <a:buChar char="•"/>
              <a:defRPr/>
            </a:pPr>
            <a:r>
              <a:rPr lang="it-IT" sz="2400" dirty="0"/>
              <a:t>Tutti i prodotti agricoli, di cui all’allegato I del T.F.U.E.</a:t>
            </a:r>
          </a:p>
          <a:p>
            <a:pPr marL="0" indent="0" algn="just" eaLnBrk="1" hangingPunct="1">
              <a:buFontTx/>
              <a:buNone/>
              <a:defRPr/>
            </a:pPr>
            <a:endParaRPr lang="it-IT" sz="2400" dirty="0"/>
          </a:p>
          <a:p>
            <a:pPr algn="just" eaLnBrk="1" hangingPunct="1">
              <a:buFont typeface="Arial" pitchFamily="34" charset="0"/>
              <a:buChar char="•"/>
              <a:defRPr/>
            </a:pPr>
            <a:r>
              <a:rPr lang="it-IT" sz="2400" dirty="0"/>
              <a:t>Tutti i prodotti alimentari, di cui all’articolo 2 del Reg. CE n. 178/2002</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10</a:t>
            </a:fld>
            <a:endParaRPr lang="en-GB" dirty="0"/>
          </a:p>
        </p:txBody>
      </p:sp>
    </p:spTree>
    <p:extLst>
      <p:ext uri="{BB962C8B-B14F-4D97-AF65-F5344CB8AC3E}">
        <p14:creationId xmlns:p14="http://schemas.microsoft.com/office/powerpoint/2010/main" val="88713042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404664"/>
            <a:ext cx="9143999" cy="1152128"/>
          </a:xfrm>
        </p:spPr>
        <p:txBody>
          <a:bodyPr/>
          <a:lstStyle/>
          <a:p>
            <a:pPr algn="ctr"/>
            <a:r>
              <a:rPr lang="it-IT" sz="2800" b="1" dirty="0"/>
              <a:t>Il decreto applicativo</a:t>
            </a:r>
            <a:r>
              <a:rPr lang="it-IT" sz="2800" b="1" dirty="0" smtClean="0"/>
              <a:t/>
            </a:r>
            <a:br>
              <a:rPr lang="it-IT" sz="2800" b="1" dirty="0" smtClean="0"/>
            </a:br>
            <a:r>
              <a:rPr lang="it-IT" sz="2400" b="1" dirty="0" smtClean="0"/>
              <a:t>1) </a:t>
            </a:r>
            <a:r>
              <a:rPr lang="it-IT" sz="2400" b="1" dirty="0"/>
              <a:t>Ambito </a:t>
            </a:r>
            <a:r>
              <a:rPr lang="it-IT" sz="2400" b="1" dirty="0" smtClean="0"/>
              <a:t>di applicazione - 2</a:t>
            </a:r>
            <a:endParaRPr lang="it-IT" sz="2400" dirty="0"/>
          </a:p>
        </p:txBody>
      </p:sp>
      <p:sp>
        <p:nvSpPr>
          <p:cNvPr id="16" name="Segnaposto contenuto 15"/>
          <p:cNvSpPr>
            <a:spLocks noGrp="1"/>
          </p:cNvSpPr>
          <p:nvPr>
            <p:ph idx="1"/>
          </p:nvPr>
        </p:nvSpPr>
        <p:spPr>
          <a:xfrm>
            <a:off x="539750" y="1700808"/>
            <a:ext cx="8205788" cy="3960440"/>
          </a:xfrm>
        </p:spPr>
        <p:txBody>
          <a:bodyPr/>
          <a:lstStyle/>
          <a:p>
            <a:pPr marL="0" indent="0" algn="just" eaLnBrk="1" hangingPunct="1">
              <a:buFontTx/>
              <a:buNone/>
              <a:defRPr/>
            </a:pPr>
            <a:r>
              <a:rPr lang="it-IT" sz="2000" u="sng" dirty="0"/>
              <a:t>Sotto il profilo contrattuale</a:t>
            </a:r>
            <a:r>
              <a:rPr lang="it-IT" sz="2000" dirty="0"/>
              <a:t>:</a:t>
            </a:r>
          </a:p>
          <a:p>
            <a:pPr marL="0" indent="0" algn="just" eaLnBrk="1" hangingPunct="1">
              <a:buFontTx/>
              <a:buNone/>
              <a:defRPr/>
            </a:pPr>
            <a:endParaRPr lang="it-IT" sz="800" dirty="0"/>
          </a:p>
          <a:p>
            <a:pPr algn="just" eaLnBrk="1" hangingPunct="1">
              <a:buFont typeface="Arial" pitchFamily="34" charset="0"/>
              <a:buChar char="•"/>
              <a:defRPr/>
            </a:pPr>
            <a:r>
              <a:rPr lang="it-IT" sz="2000" dirty="0"/>
              <a:t>Si applica a relazioni commerciali e contratti di cessione, la cui consegna avviene in Italia, che non intercorrono con il consumatore finale</a:t>
            </a:r>
          </a:p>
          <a:p>
            <a:pPr marL="0" indent="0" algn="just" eaLnBrk="1" hangingPunct="1">
              <a:buFontTx/>
              <a:buNone/>
              <a:defRPr/>
            </a:pPr>
            <a:endParaRPr lang="it-IT" sz="800" dirty="0"/>
          </a:p>
          <a:p>
            <a:pPr algn="just" eaLnBrk="1" hangingPunct="1">
              <a:buFont typeface="Arial" pitchFamily="34" charset="0"/>
              <a:buChar char="•"/>
              <a:defRPr/>
            </a:pPr>
            <a:r>
              <a:rPr lang="it-IT" sz="2000" dirty="0"/>
              <a:t>Non si applica ai conferimenti operati alle cooperative o alle organizzazioni di produttori, se gli imprenditori agricoli conferenti sono soci</a:t>
            </a:r>
          </a:p>
          <a:p>
            <a:pPr algn="just" eaLnBrk="1" hangingPunct="1">
              <a:buFont typeface="Arial" pitchFamily="34" charset="0"/>
              <a:buChar char="•"/>
              <a:defRPr/>
            </a:pPr>
            <a:endParaRPr lang="it-IT" sz="800" dirty="0"/>
          </a:p>
          <a:p>
            <a:pPr algn="just" eaLnBrk="1" hangingPunct="1">
              <a:buFont typeface="Arial" pitchFamily="34" charset="0"/>
              <a:buChar char="•"/>
              <a:defRPr/>
            </a:pPr>
            <a:r>
              <a:rPr lang="it-IT" sz="2000" dirty="0"/>
              <a:t>Non si applica ai conferimenti di prodotti ittici operati tra imprenditori ittici di cui all’articolo 2 D.lgs. N. 226/2001</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11</a:t>
            </a:fld>
            <a:endParaRPr lang="en-GB" dirty="0"/>
          </a:p>
        </p:txBody>
      </p:sp>
    </p:spTree>
    <p:extLst>
      <p:ext uri="{BB962C8B-B14F-4D97-AF65-F5344CB8AC3E}">
        <p14:creationId xmlns:p14="http://schemas.microsoft.com/office/powerpoint/2010/main" val="408553851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404664"/>
            <a:ext cx="9143999" cy="1152128"/>
          </a:xfrm>
        </p:spPr>
        <p:txBody>
          <a:bodyPr/>
          <a:lstStyle/>
          <a:p>
            <a:pPr algn="ctr"/>
            <a:r>
              <a:rPr lang="it-IT" sz="2800" b="1" dirty="0"/>
              <a:t>Il decreto applicativo</a:t>
            </a:r>
            <a:r>
              <a:rPr lang="it-IT" sz="2800" b="1" dirty="0" smtClean="0"/>
              <a:t/>
            </a:r>
            <a:br>
              <a:rPr lang="it-IT" sz="2800" b="1" dirty="0" smtClean="0"/>
            </a:br>
            <a:r>
              <a:rPr lang="it-IT" sz="2400" b="1" dirty="0"/>
              <a:t>2) Caratteristiche </a:t>
            </a:r>
            <a:r>
              <a:rPr lang="it-IT" sz="2400" b="1" dirty="0" smtClean="0"/>
              <a:t>di forma dei contratti - 1</a:t>
            </a:r>
            <a:endParaRPr lang="it-IT" sz="2400" dirty="0"/>
          </a:p>
        </p:txBody>
      </p:sp>
      <p:sp>
        <p:nvSpPr>
          <p:cNvPr id="16" name="Segnaposto contenuto 15"/>
          <p:cNvSpPr>
            <a:spLocks noGrp="1"/>
          </p:cNvSpPr>
          <p:nvPr>
            <p:ph idx="1"/>
          </p:nvPr>
        </p:nvSpPr>
        <p:spPr>
          <a:xfrm>
            <a:off x="539750" y="1556792"/>
            <a:ext cx="8205788" cy="4176464"/>
          </a:xfrm>
        </p:spPr>
        <p:txBody>
          <a:bodyPr/>
          <a:lstStyle/>
          <a:p>
            <a:pPr algn="just" eaLnBrk="1" hangingPunct="1">
              <a:buFont typeface="Arial" pitchFamily="34" charset="0"/>
              <a:buChar char="•"/>
              <a:defRPr/>
            </a:pPr>
            <a:endParaRPr lang="it-IT" sz="2100" dirty="0" smtClean="0"/>
          </a:p>
          <a:p>
            <a:pPr algn="just" eaLnBrk="1" hangingPunct="1">
              <a:buFont typeface="Arial" pitchFamily="34" charset="0"/>
              <a:buChar char="•"/>
              <a:defRPr/>
            </a:pPr>
            <a:r>
              <a:rPr lang="it-IT" sz="2100" dirty="0" smtClean="0"/>
              <a:t>Il </a:t>
            </a:r>
            <a:r>
              <a:rPr lang="it-IT" sz="2100" dirty="0"/>
              <a:t>contratto deve indicare, in forma scritta, a pena di nullità, la durata, la quantità, le caratteristiche del prodotto venduto, il prezzo, le modalità di consegna ed i termini di </a:t>
            </a:r>
            <a:r>
              <a:rPr lang="it-IT" sz="2100" dirty="0" smtClean="0"/>
              <a:t>pagamento</a:t>
            </a:r>
          </a:p>
          <a:p>
            <a:pPr algn="just" eaLnBrk="1" hangingPunct="1">
              <a:buFont typeface="Arial" pitchFamily="34" charset="0"/>
              <a:buChar char="•"/>
              <a:defRPr/>
            </a:pPr>
            <a:endParaRPr lang="it-IT" sz="2100" dirty="0" smtClean="0"/>
          </a:p>
          <a:p>
            <a:pPr algn="just" eaLnBrk="1" hangingPunct="1">
              <a:buFont typeface="Arial" pitchFamily="34" charset="0"/>
              <a:buChar char="•"/>
              <a:defRPr/>
            </a:pPr>
            <a:endParaRPr lang="it-IT" sz="2100" dirty="0"/>
          </a:p>
          <a:p>
            <a:pPr algn="just" eaLnBrk="1" hangingPunct="1">
              <a:buFont typeface="Arial" pitchFamily="34" charset="0"/>
              <a:buChar char="•"/>
              <a:defRPr/>
            </a:pPr>
            <a:r>
              <a:rPr lang="it-IT" sz="2100" dirty="0" smtClean="0"/>
              <a:t>Le </a:t>
            </a:r>
            <a:r>
              <a:rPr lang="it-IT" sz="2100" dirty="0"/>
              <a:t>contrattazioni della Borsa Merci Telematica Italiana o di altre Borse riconosciute dalla legge assolvono agli obblighi dell’art. 62, comma 1</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12</a:t>
            </a:fld>
            <a:endParaRPr lang="en-GB" dirty="0"/>
          </a:p>
        </p:txBody>
      </p:sp>
    </p:spTree>
    <p:extLst>
      <p:ext uri="{BB962C8B-B14F-4D97-AF65-F5344CB8AC3E}">
        <p14:creationId xmlns:p14="http://schemas.microsoft.com/office/powerpoint/2010/main" val="307207582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a:t>2) </a:t>
            </a:r>
            <a:r>
              <a:rPr lang="it-IT" sz="2400" b="1" dirty="0" smtClean="0"/>
              <a:t>Caratteristiche </a:t>
            </a:r>
            <a:r>
              <a:rPr lang="it-IT" sz="2400" b="1" dirty="0"/>
              <a:t>di forma dei contratti - </a:t>
            </a:r>
            <a:r>
              <a:rPr lang="it-IT" sz="2400" b="1" dirty="0" smtClean="0"/>
              <a:t>2</a:t>
            </a:r>
            <a:endParaRPr lang="it-IT" sz="2400" dirty="0"/>
          </a:p>
        </p:txBody>
      </p:sp>
      <p:sp>
        <p:nvSpPr>
          <p:cNvPr id="16" name="Segnaposto contenuto 15"/>
          <p:cNvSpPr>
            <a:spLocks noGrp="1"/>
          </p:cNvSpPr>
          <p:nvPr>
            <p:ph idx="1"/>
          </p:nvPr>
        </p:nvSpPr>
        <p:spPr>
          <a:xfrm>
            <a:off x="539750" y="2060848"/>
            <a:ext cx="8205788" cy="3168352"/>
          </a:xfrm>
        </p:spPr>
        <p:txBody>
          <a:bodyPr/>
          <a:lstStyle/>
          <a:p>
            <a:pPr marL="0" indent="0" algn="just" eaLnBrk="1" hangingPunct="1">
              <a:buFontTx/>
              <a:buNone/>
              <a:defRPr/>
            </a:pPr>
            <a:r>
              <a:rPr lang="it-IT" sz="2400" dirty="0"/>
              <a:t>Il D.M. contiene 4 tipologie contrattuali:</a:t>
            </a:r>
          </a:p>
          <a:p>
            <a:pPr marL="0" indent="0" algn="just" eaLnBrk="1" hangingPunct="1">
              <a:buFontTx/>
              <a:buNone/>
              <a:defRPr/>
            </a:pPr>
            <a:endParaRPr lang="it-IT" sz="1100" dirty="0"/>
          </a:p>
          <a:p>
            <a:pPr marL="457200" indent="-457200" algn="just" eaLnBrk="1" hangingPunct="1">
              <a:buFont typeface="+mj-lt"/>
              <a:buAutoNum type="alphaUcPeriod"/>
              <a:defRPr/>
            </a:pPr>
            <a:r>
              <a:rPr lang="it-IT" sz="2400" dirty="0"/>
              <a:t>Vendite istantanee o tentata vendita</a:t>
            </a:r>
          </a:p>
          <a:p>
            <a:pPr marL="457200" indent="-457200" algn="just" eaLnBrk="1" hangingPunct="1">
              <a:buFont typeface="+mj-lt"/>
              <a:buAutoNum type="alphaUcPeriod"/>
              <a:defRPr/>
            </a:pPr>
            <a:r>
              <a:rPr lang="it-IT" sz="2400" dirty="0"/>
              <a:t>Forma semplificata con "fattura parlante"</a:t>
            </a:r>
          </a:p>
          <a:p>
            <a:pPr marL="457200" indent="-457200" algn="just" eaLnBrk="1" hangingPunct="1">
              <a:buFont typeface="+mj-lt"/>
              <a:buAutoNum type="alphaUcPeriod"/>
              <a:defRPr/>
            </a:pPr>
            <a:r>
              <a:rPr lang="it-IT" sz="2400" dirty="0"/>
              <a:t>Forma ordinaria con scambi di comunicazioni o ordini di acquisto</a:t>
            </a:r>
          </a:p>
          <a:p>
            <a:pPr marL="457200" indent="-457200" algn="just" eaLnBrk="1" hangingPunct="1">
              <a:buFont typeface="+mj-lt"/>
              <a:buAutoNum type="alphaUcPeriod"/>
              <a:defRPr/>
            </a:pPr>
            <a:r>
              <a:rPr lang="it-IT" sz="2400" dirty="0"/>
              <a:t>Forma strutturata con contratti quadro</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13</a:t>
            </a:fld>
            <a:endParaRPr lang="en-GB" dirty="0"/>
          </a:p>
        </p:txBody>
      </p:sp>
    </p:spTree>
    <p:extLst>
      <p:ext uri="{BB962C8B-B14F-4D97-AF65-F5344CB8AC3E}">
        <p14:creationId xmlns:p14="http://schemas.microsoft.com/office/powerpoint/2010/main" val="152069622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a:t>2) </a:t>
            </a:r>
            <a:r>
              <a:rPr lang="it-IT" sz="2400" b="1" dirty="0" smtClean="0"/>
              <a:t>Caratteristiche </a:t>
            </a:r>
            <a:r>
              <a:rPr lang="it-IT" sz="2400" b="1" dirty="0"/>
              <a:t>di forma dei contratti - </a:t>
            </a:r>
            <a:r>
              <a:rPr lang="it-IT" sz="2400" b="1" dirty="0" smtClean="0"/>
              <a:t>3</a:t>
            </a:r>
            <a:endParaRPr lang="it-IT" sz="2400" dirty="0"/>
          </a:p>
        </p:txBody>
      </p:sp>
      <p:sp>
        <p:nvSpPr>
          <p:cNvPr id="16" name="Segnaposto contenuto 15"/>
          <p:cNvSpPr>
            <a:spLocks noGrp="1"/>
          </p:cNvSpPr>
          <p:nvPr>
            <p:ph idx="1"/>
          </p:nvPr>
        </p:nvSpPr>
        <p:spPr>
          <a:xfrm>
            <a:off x="539750" y="2060848"/>
            <a:ext cx="8205788" cy="3168352"/>
          </a:xfrm>
        </p:spPr>
        <p:txBody>
          <a:bodyPr/>
          <a:lstStyle/>
          <a:p>
            <a:pPr marL="457200" indent="-457200" algn="ctr" eaLnBrk="1" hangingPunct="1">
              <a:buFont typeface="+mj-lt"/>
              <a:buAutoNum type="alphaUcPeriod"/>
              <a:defRPr/>
            </a:pPr>
            <a:r>
              <a:rPr lang="it-IT" sz="2400" u="sng" dirty="0"/>
              <a:t>Vendite istantanee o tentata vendita</a:t>
            </a:r>
          </a:p>
          <a:p>
            <a:pPr marL="0" indent="0" algn="just" eaLnBrk="1" hangingPunct="1">
              <a:buFontTx/>
              <a:buNone/>
              <a:defRPr/>
            </a:pPr>
            <a:endParaRPr lang="it-IT" sz="2400" dirty="0"/>
          </a:p>
          <a:p>
            <a:pPr marL="0" indent="0" algn="just" eaLnBrk="1" hangingPunct="1">
              <a:buFontTx/>
              <a:buNone/>
              <a:defRPr/>
            </a:pPr>
            <a:r>
              <a:rPr lang="it-IT" sz="2400" dirty="0"/>
              <a:t>Nel caso di vendite istantanee e tentata vendita non sono richiesti i requisiti di forma di cui all’art. 62, comma 1, né si applicano le disposizioni in materia di termini di pagamento, comma 3.</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14</a:t>
            </a:fld>
            <a:endParaRPr lang="en-GB" dirty="0"/>
          </a:p>
        </p:txBody>
      </p:sp>
    </p:spTree>
    <p:extLst>
      <p:ext uri="{BB962C8B-B14F-4D97-AF65-F5344CB8AC3E}">
        <p14:creationId xmlns:p14="http://schemas.microsoft.com/office/powerpoint/2010/main" val="167117440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a:t>2) </a:t>
            </a:r>
            <a:r>
              <a:rPr lang="it-IT" sz="2400" b="1" dirty="0" smtClean="0"/>
              <a:t>Caratteristiche </a:t>
            </a:r>
            <a:r>
              <a:rPr lang="it-IT" sz="2400" b="1" dirty="0"/>
              <a:t>di forma dei contratti - </a:t>
            </a:r>
            <a:r>
              <a:rPr lang="it-IT" sz="2400" b="1" dirty="0" smtClean="0"/>
              <a:t>4</a:t>
            </a:r>
            <a:endParaRPr lang="it-IT" sz="2400" dirty="0"/>
          </a:p>
        </p:txBody>
      </p:sp>
      <p:sp>
        <p:nvSpPr>
          <p:cNvPr id="16" name="Segnaposto contenuto 15"/>
          <p:cNvSpPr>
            <a:spLocks noGrp="1"/>
          </p:cNvSpPr>
          <p:nvPr>
            <p:ph idx="1"/>
          </p:nvPr>
        </p:nvSpPr>
        <p:spPr>
          <a:xfrm>
            <a:off x="539750" y="2060848"/>
            <a:ext cx="8205788" cy="3168352"/>
          </a:xfrm>
        </p:spPr>
        <p:txBody>
          <a:bodyPr/>
          <a:lstStyle/>
          <a:p>
            <a:pPr marL="514350" indent="-514350" algn="ctr" eaLnBrk="1" hangingPunct="1">
              <a:buFont typeface="+mj-lt"/>
              <a:buAutoNum type="alphaUcPeriod" startAt="2"/>
              <a:defRPr/>
            </a:pPr>
            <a:r>
              <a:rPr lang="it-IT" sz="2200" u="sng" dirty="0"/>
              <a:t>Forma semplificata con "fattura parlante " / 1</a:t>
            </a:r>
          </a:p>
          <a:p>
            <a:pPr marL="0" indent="0" algn="just" eaLnBrk="1" hangingPunct="1">
              <a:buFontTx/>
              <a:buNone/>
              <a:defRPr/>
            </a:pPr>
            <a:endParaRPr lang="it-IT" sz="800" dirty="0"/>
          </a:p>
          <a:p>
            <a:pPr algn="just" eaLnBrk="1" hangingPunct="1">
              <a:buFont typeface="Arial" pitchFamily="34" charset="0"/>
              <a:buChar char="•"/>
              <a:defRPr/>
            </a:pPr>
            <a:r>
              <a:rPr lang="it-IT" sz="2200" dirty="0"/>
              <a:t>Possibilità di regolare la cessione con documento di trasporto o di consegna o fattura integrata con tutti gli elementi richiesti dall’art. 62, comma 1</a:t>
            </a:r>
          </a:p>
          <a:p>
            <a:pPr algn="just" eaLnBrk="1" hangingPunct="1">
              <a:buFont typeface="Arial" pitchFamily="34" charset="0"/>
              <a:buChar char="•"/>
              <a:defRPr/>
            </a:pPr>
            <a:endParaRPr lang="it-IT" sz="800" dirty="0"/>
          </a:p>
          <a:p>
            <a:pPr algn="just" eaLnBrk="1" hangingPunct="1">
              <a:buFont typeface="Arial" pitchFamily="34" charset="0"/>
              <a:buChar char="•"/>
              <a:defRPr/>
            </a:pPr>
            <a:r>
              <a:rPr lang="it-IT" sz="2200" dirty="0"/>
              <a:t>Necessità di apporre la dicitura "Assolve gli obblighi di cui all’art. 62, comma 1, del Decreto Legge 24 gennaio 2012 n. 1, convertito con modificazioni dalla Legge 24 marzo 2012, n. </a:t>
            </a:r>
            <a:r>
              <a:rPr lang="it-IT" sz="2200" dirty="0" smtClean="0"/>
              <a:t>17«</a:t>
            </a:r>
          </a:p>
          <a:p>
            <a:pPr algn="just" eaLnBrk="1" hangingPunct="1">
              <a:buFont typeface="Arial" pitchFamily="34" charset="0"/>
              <a:buChar char="•"/>
              <a:defRPr/>
            </a:pPr>
            <a:endParaRPr lang="it-IT" sz="2200" dirty="0"/>
          </a:p>
          <a:p>
            <a:pPr algn="just" eaLnBrk="1" hangingPunct="1">
              <a:buFont typeface="Arial" pitchFamily="34" charset="0"/>
              <a:buChar char="•"/>
              <a:defRPr/>
            </a:pPr>
            <a:r>
              <a:rPr lang="it-IT" sz="2000" dirty="0"/>
              <a:t>La forma semplificata non può essere applicata nel caso in cui si proceda attraverso contratti, la cui disciplina non si esaurisca con la fattura, il documento di trasporto o di consegna</a:t>
            </a:r>
          </a:p>
          <a:p>
            <a:pPr marL="0" indent="0" algn="just" eaLnBrk="1" hangingPunct="1">
              <a:buNone/>
              <a:defRPr/>
            </a:pPr>
            <a:endParaRPr lang="it-IT" sz="2200" dirty="0" smtClean="0"/>
          </a:p>
          <a:p>
            <a:pPr algn="just" eaLnBrk="1" hangingPunct="1">
              <a:buFont typeface="Arial" pitchFamily="34" charset="0"/>
              <a:buChar char="•"/>
              <a:defRPr/>
            </a:pPr>
            <a:endParaRPr lang="it-IT" sz="2200" dirty="0"/>
          </a:p>
          <a:p>
            <a:pPr algn="just" eaLnBrk="1" hangingPunct="1">
              <a:buFont typeface="Arial" pitchFamily="34" charset="0"/>
              <a:buChar char="•"/>
              <a:defRPr/>
            </a:pPr>
            <a:endParaRPr lang="it-IT" sz="2200" dirty="0"/>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15</a:t>
            </a:fld>
            <a:endParaRPr lang="en-GB" dirty="0"/>
          </a:p>
        </p:txBody>
      </p:sp>
    </p:spTree>
    <p:extLst>
      <p:ext uri="{BB962C8B-B14F-4D97-AF65-F5344CB8AC3E}">
        <p14:creationId xmlns:p14="http://schemas.microsoft.com/office/powerpoint/2010/main" val="292202707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a:t>2) </a:t>
            </a:r>
            <a:r>
              <a:rPr lang="it-IT" sz="2400" b="1" dirty="0" smtClean="0"/>
              <a:t>Caratteristiche </a:t>
            </a:r>
            <a:r>
              <a:rPr lang="it-IT" sz="2400" b="1" dirty="0"/>
              <a:t>di forma dei contratti - </a:t>
            </a:r>
            <a:r>
              <a:rPr lang="it-IT" sz="2400" b="1" dirty="0" smtClean="0"/>
              <a:t>6</a:t>
            </a:r>
            <a:endParaRPr lang="it-IT" sz="2400" dirty="0"/>
          </a:p>
        </p:txBody>
      </p:sp>
      <p:sp>
        <p:nvSpPr>
          <p:cNvPr id="16" name="Segnaposto contenuto 15"/>
          <p:cNvSpPr>
            <a:spLocks noGrp="1"/>
          </p:cNvSpPr>
          <p:nvPr>
            <p:ph idx="1"/>
          </p:nvPr>
        </p:nvSpPr>
        <p:spPr>
          <a:xfrm>
            <a:off x="539750" y="2060848"/>
            <a:ext cx="8205788" cy="3168352"/>
          </a:xfrm>
        </p:spPr>
        <p:txBody>
          <a:bodyPr/>
          <a:lstStyle/>
          <a:p>
            <a:pPr marL="0" indent="0" algn="ctr" eaLnBrk="1" hangingPunct="1">
              <a:buFont typeface="+mj-lt"/>
              <a:buAutoNum type="alphaUcPeriod" startAt="3"/>
              <a:defRPr/>
            </a:pPr>
            <a:r>
              <a:rPr lang="it-IT" sz="2400" spc="-200" dirty="0"/>
              <a:t> </a:t>
            </a:r>
            <a:r>
              <a:rPr lang="it-IT" sz="2400" u="sng" spc="-180" dirty="0"/>
              <a:t>Forma ordinaria con scambi di comunicazioni o ordini di acquisto</a:t>
            </a:r>
          </a:p>
          <a:p>
            <a:pPr marL="0" indent="0" algn="just" eaLnBrk="1" hangingPunct="1">
              <a:buFontTx/>
              <a:buNone/>
              <a:defRPr/>
            </a:pPr>
            <a:endParaRPr lang="it-IT" sz="700" dirty="0"/>
          </a:p>
          <a:p>
            <a:pPr marL="0" indent="0" algn="just" eaLnBrk="1" hangingPunct="1">
              <a:buFontTx/>
              <a:buNone/>
              <a:defRPr/>
            </a:pPr>
            <a:r>
              <a:rPr lang="it-IT" sz="2400" dirty="0"/>
              <a:t>Gli elementi essenziali della forma scritta previsti dall’art. 62, comma 1, possono essere contenuti negli scambi di ordini e comunicazioni, antecedenti alla consegna dei prodotti</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16</a:t>
            </a:fld>
            <a:endParaRPr lang="en-GB" dirty="0"/>
          </a:p>
        </p:txBody>
      </p:sp>
    </p:spTree>
    <p:extLst>
      <p:ext uri="{BB962C8B-B14F-4D97-AF65-F5344CB8AC3E}">
        <p14:creationId xmlns:p14="http://schemas.microsoft.com/office/powerpoint/2010/main" val="428534462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smtClean="0"/>
              <a:t>2) Caratteristiche </a:t>
            </a:r>
            <a:r>
              <a:rPr lang="it-IT" sz="2400" b="1" dirty="0"/>
              <a:t>di forma dei contratti - </a:t>
            </a:r>
            <a:r>
              <a:rPr lang="it-IT" sz="2400" b="1" dirty="0" smtClean="0"/>
              <a:t>7</a:t>
            </a:r>
            <a:endParaRPr lang="it-IT" sz="2400" dirty="0"/>
          </a:p>
        </p:txBody>
      </p:sp>
      <p:sp>
        <p:nvSpPr>
          <p:cNvPr id="16" name="Segnaposto contenuto 15"/>
          <p:cNvSpPr>
            <a:spLocks noGrp="1"/>
          </p:cNvSpPr>
          <p:nvPr>
            <p:ph idx="1"/>
          </p:nvPr>
        </p:nvSpPr>
        <p:spPr>
          <a:xfrm>
            <a:off x="539750" y="2060848"/>
            <a:ext cx="8205788" cy="3888432"/>
          </a:xfrm>
        </p:spPr>
        <p:txBody>
          <a:bodyPr/>
          <a:lstStyle/>
          <a:p>
            <a:pPr marL="514350" indent="-514350" algn="ctr" eaLnBrk="1" hangingPunct="1">
              <a:buFont typeface="+mj-lt"/>
              <a:buAutoNum type="alphaUcPeriod" startAt="4"/>
              <a:defRPr/>
            </a:pPr>
            <a:r>
              <a:rPr lang="it-IT" sz="2400" spc="-200" dirty="0"/>
              <a:t> </a:t>
            </a:r>
            <a:r>
              <a:rPr lang="it-IT" sz="2400" u="sng" dirty="0"/>
              <a:t>Forma strutturata con contratti quadro</a:t>
            </a:r>
            <a:endParaRPr lang="it-IT" sz="2400" u="sng" spc="-180" dirty="0"/>
          </a:p>
          <a:p>
            <a:pPr marL="0" indent="0" algn="just" eaLnBrk="1" hangingPunct="1">
              <a:buFontTx/>
              <a:buNone/>
              <a:defRPr/>
            </a:pPr>
            <a:endParaRPr lang="it-IT" sz="800" dirty="0"/>
          </a:p>
          <a:p>
            <a:pPr marL="0" indent="0" algn="just" eaLnBrk="1" hangingPunct="1">
              <a:buFontTx/>
              <a:buNone/>
              <a:defRPr/>
            </a:pPr>
            <a:r>
              <a:rPr lang="it-IT" sz="2400" dirty="0"/>
              <a:t>La forma strutturata prevede accordi quadro integrati da:</a:t>
            </a:r>
          </a:p>
          <a:p>
            <a:pPr algn="just" eaLnBrk="1" hangingPunct="1">
              <a:buFont typeface="Arial" pitchFamily="34" charset="0"/>
              <a:buChar char="•"/>
              <a:defRPr/>
            </a:pPr>
            <a:r>
              <a:rPr lang="it-IT" sz="2400" dirty="0"/>
              <a:t>contratti di cessione dei prodotti;</a:t>
            </a:r>
          </a:p>
          <a:p>
            <a:pPr algn="just" eaLnBrk="1" hangingPunct="1">
              <a:buFont typeface="Arial" pitchFamily="34" charset="0"/>
              <a:buChar char="•"/>
              <a:defRPr/>
            </a:pPr>
            <a:r>
              <a:rPr lang="it-IT" sz="2400" dirty="0"/>
              <a:t>documenti di trasporto o di consegna o fattura;</a:t>
            </a:r>
          </a:p>
          <a:p>
            <a:pPr algn="just" eaLnBrk="1" hangingPunct="1">
              <a:buFont typeface="Arial" pitchFamily="34" charset="0"/>
              <a:buChar char="•"/>
              <a:defRPr/>
            </a:pPr>
            <a:r>
              <a:rPr lang="it-IT" sz="2400" dirty="0"/>
              <a:t>ordini di acquisto con i quali l’acquirente commissiona la consegna dei prodotti.</a:t>
            </a:r>
          </a:p>
          <a:p>
            <a:pPr marL="0" indent="0" algn="just" eaLnBrk="1" hangingPunct="1">
              <a:buFontTx/>
              <a:buNone/>
              <a:defRPr/>
            </a:pPr>
            <a:r>
              <a:rPr lang="it-IT" sz="2400" dirty="0"/>
              <a:t>Necessità che questi documenti riportino gli estremi di corrispondenti contratti quadro</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17</a:t>
            </a:fld>
            <a:endParaRPr lang="en-GB" dirty="0"/>
          </a:p>
        </p:txBody>
      </p:sp>
    </p:spTree>
    <p:extLst>
      <p:ext uri="{BB962C8B-B14F-4D97-AF65-F5344CB8AC3E}">
        <p14:creationId xmlns:p14="http://schemas.microsoft.com/office/powerpoint/2010/main" val="72905166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a:t>Il decreto applicativo</a:t>
            </a:r>
            <a:r>
              <a:rPr lang="it-IT" sz="2800" b="1" dirty="0" smtClean="0"/>
              <a:t/>
            </a:r>
            <a:br>
              <a:rPr lang="it-IT" sz="2800" b="1" dirty="0" smtClean="0"/>
            </a:br>
            <a:r>
              <a:rPr lang="it-IT" sz="2400" b="1" dirty="0" smtClean="0"/>
              <a:t>3) Entrata in vigore</a:t>
            </a:r>
            <a:endParaRPr lang="it-IT" sz="2400" dirty="0"/>
          </a:p>
        </p:txBody>
      </p:sp>
      <p:sp>
        <p:nvSpPr>
          <p:cNvPr id="16" name="Segnaposto contenuto 15"/>
          <p:cNvSpPr>
            <a:spLocks noGrp="1"/>
          </p:cNvSpPr>
          <p:nvPr>
            <p:ph idx="1"/>
          </p:nvPr>
        </p:nvSpPr>
        <p:spPr>
          <a:xfrm>
            <a:off x="539750" y="2060848"/>
            <a:ext cx="8205788" cy="3312368"/>
          </a:xfrm>
        </p:spPr>
        <p:txBody>
          <a:bodyPr/>
          <a:lstStyle/>
          <a:p>
            <a:pPr algn="just" eaLnBrk="1" hangingPunct="1">
              <a:buFont typeface="Arial" pitchFamily="34" charset="0"/>
              <a:buChar char="•"/>
              <a:defRPr/>
            </a:pPr>
            <a:r>
              <a:rPr lang="it-IT" sz="2400" dirty="0"/>
              <a:t>Il Decreto si applica a tutti i contratti stipulati a decorrere dal 24 ottobre 2012</a:t>
            </a:r>
          </a:p>
          <a:p>
            <a:pPr algn="just" eaLnBrk="1" hangingPunct="1">
              <a:buFont typeface="Arial" pitchFamily="34" charset="0"/>
              <a:buChar char="•"/>
              <a:defRPr/>
            </a:pPr>
            <a:endParaRPr lang="it-IT" sz="800" dirty="0"/>
          </a:p>
          <a:p>
            <a:pPr algn="just" eaLnBrk="1" hangingPunct="1">
              <a:buFont typeface="Arial" pitchFamily="34" charset="0"/>
              <a:buChar char="•"/>
              <a:defRPr/>
            </a:pPr>
            <a:r>
              <a:rPr lang="it-IT" sz="2400" dirty="0"/>
              <a:t>I contratti in essere devono essere adeguati entro il 31 dicembre </a:t>
            </a:r>
            <a:r>
              <a:rPr lang="it-IT" sz="2400" dirty="0" smtClean="0"/>
              <a:t>2012</a:t>
            </a:r>
            <a:endParaRPr lang="it-IT" sz="2400" dirty="0"/>
          </a:p>
          <a:p>
            <a:pPr algn="just" eaLnBrk="1" hangingPunct="1">
              <a:buFont typeface="Arial" pitchFamily="34" charset="0"/>
              <a:buChar char="•"/>
              <a:defRPr/>
            </a:pPr>
            <a:endParaRPr lang="it-IT" sz="800" dirty="0"/>
          </a:p>
          <a:p>
            <a:pPr algn="just" eaLnBrk="1" hangingPunct="1">
              <a:buFont typeface="Arial" pitchFamily="34" charset="0"/>
              <a:buChar char="•"/>
              <a:defRPr/>
            </a:pPr>
            <a:r>
              <a:rPr lang="it-IT" sz="2400" dirty="0"/>
              <a:t>Per i contratti stipulati in ossequio a norme comunitarie, le norme di cui all’art. 62, comma 1, si applicano a partire dalla campagna agricola successiva</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18</a:t>
            </a:fld>
            <a:endParaRPr lang="en-GB" dirty="0"/>
          </a:p>
        </p:txBody>
      </p:sp>
    </p:spTree>
    <p:extLst>
      <p:ext uri="{BB962C8B-B14F-4D97-AF65-F5344CB8AC3E}">
        <p14:creationId xmlns:p14="http://schemas.microsoft.com/office/powerpoint/2010/main" val="301344966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contenuto 15"/>
          <p:cNvSpPr>
            <a:spLocks noGrp="1"/>
          </p:cNvSpPr>
          <p:nvPr>
            <p:ph idx="1"/>
          </p:nvPr>
        </p:nvSpPr>
        <p:spPr>
          <a:xfrm>
            <a:off x="469106" y="1807171"/>
            <a:ext cx="8205788" cy="3422029"/>
          </a:xfrm>
        </p:spPr>
        <p:txBody>
          <a:bodyPr/>
          <a:lstStyle/>
          <a:p>
            <a:pPr marL="0" indent="0" algn="just" eaLnBrk="1" hangingPunct="1">
              <a:buFontTx/>
              <a:buNone/>
              <a:defRPr/>
            </a:pPr>
            <a:r>
              <a:rPr lang="it-IT" sz="2400" dirty="0" smtClean="0">
                <a:solidFill>
                  <a:srgbClr val="000000"/>
                </a:solidFill>
              </a:rPr>
              <a:t>L’articolo </a:t>
            </a:r>
            <a:r>
              <a:rPr lang="it-IT" sz="2400" dirty="0">
                <a:solidFill>
                  <a:srgbClr val="000000"/>
                </a:solidFill>
              </a:rPr>
              <a:t>62 disciplina tre materie:</a:t>
            </a:r>
          </a:p>
          <a:p>
            <a:pPr marL="0" indent="0" algn="just" eaLnBrk="1" hangingPunct="1">
              <a:buFontTx/>
              <a:buNone/>
              <a:defRPr/>
            </a:pPr>
            <a:endParaRPr lang="it-IT" sz="2400" dirty="0">
              <a:solidFill>
                <a:srgbClr val="000000"/>
              </a:solidFill>
            </a:endParaRPr>
          </a:p>
          <a:p>
            <a:pPr algn="just" eaLnBrk="1" hangingPunct="1">
              <a:buFont typeface="Arial" pitchFamily="34" charset="0"/>
              <a:buChar char="•"/>
              <a:defRPr/>
            </a:pPr>
            <a:r>
              <a:rPr lang="it-IT" sz="2400" dirty="0">
                <a:solidFill>
                  <a:srgbClr val="000000"/>
                </a:solidFill>
              </a:rPr>
              <a:t>I requisiti di forma dei contratti nella filiera agroalimentare</a:t>
            </a:r>
          </a:p>
          <a:p>
            <a:pPr marL="0" indent="0" algn="just" eaLnBrk="1" hangingPunct="1">
              <a:buFontTx/>
              <a:buNone/>
              <a:defRPr/>
            </a:pPr>
            <a:endParaRPr lang="it-IT" sz="2400" dirty="0">
              <a:solidFill>
                <a:srgbClr val="000000"/>
              </a:solidFill>
            </a:endParaRPr>
          </a:p>
          <a:p>
            <a:pPr algn="just" eaLnBrk="1" hangingPunct="1">
              <a:buFont typeface="Arial" pitchFamily="34" charset="0"/>
              <a:buChar char="•"/>
              <a:defRPr/>
            </a:pPr>
            <a:r>
              <a:rPr lang="it-IT" sz="2400" dirty="0">
                <a:solidFill>
                  <a:srgbClr val="000000"/>
                </a:solidFill>
              </a:rPr>
              <a:t>Le pratiche commerciali sleali</a:t>
            </a:r>
          </a:p>
          <a:p>
            <a:pPr marL="0" indent="0" algn="just" eaLnBrk="1" hangingPunct="1">
              <a:buFontTx/>
              <a:buNone/>
              <a:defRPr/>
            </a:pPr>
            <a:endParaRPr lang="it-IT" sz="2400" dirty="0">
              <a:solidFill>
                <a:srgbClr val="000000"/>
              </a:solidFill>
            </a:endParaRPr>
          </a:p>
          <a:p>
            <a:pPr algn="just" eaLnBrk="1" hangingPunct="1">
              <a:buFont typeface="Arial" pitchFamily="34" charset="0"/>
              <a:buChar char="•"/>
              <a:defRPr/>
            </a:pPr>
            <a:r>
              <a:rPr lang="it-IT" sz="2400" dirty="0">
                <a:solidFill>
                  <a:srgbClr val="000000"/>
                </a:solidFill>
              </a:rPr>
              <a:t>I termini di </a:t>
            </a:r>
            <a:r>
              <a:rPr lang="it-IT" sz="2400" dirty="0" smtClean="0">
                <a:solidFill>
                  <a:srgbClr val="000000"/>
                </a:solidFill>
              </a:rPr>
              <a:t>pagamento</a:t>
            </a:r>
            <a:endParaRPr lang="it-IT" sz="2400" dirty="0">
              <a:solidFill>
                <a:srgbClr val="000000"/>
              </a:solidFill>
            </a:endParaRPr>
          </a:p>
        </p:txBody>
      </p:sp>
      <p:grpSp>
        <p:nvGrpSpPr>
          <p:cNvPr id="9" name="Gruppo 8"/>
          <p:cNvGrpSpPr/>
          <p:nvPr/>
        </p:nvGrpSpPr>
        <p:grpSpPr>
          <a:xfrm>
            <a:off x="-180528" y="6306145"/>
            <a:ext cx="9144000" cy="457409"/>
            <a:chOff x="-180528" y="6306145"/>
            <a:chExt cx="9144000" cy="457409"/>
          </a:xfrm>
        </p:grpSpPr>
        <p:sp>
          <p:nvSpPr>
            <p:cNvPr id="10" name="Rectangle 11"/>
            <p:cNvSpPr>
              <a:spLocks noChangeArrowheads="1"/>
            </p:cNvSpPr>
            <p:nvPr/>
          </p:nvSpPr>
          <p:spPr bwMode="auto">
            <a:xfrm>
              <a:off x="-180528"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2</a:t>
            </a:fld>
            <a:endParaRPr lang="en-GB" dirty="0"/>
          </a:p>
        </p:txBody>
      </p:sp>
    </p:spTree>
    <p:extLst>
      <p:ext uri="{BB962C8B-B14F-4D97-AF65-F5344CB8AC3E}">
        <p14:creationId xmlns:p14="http://schemas.microsoft.com/office/powerpoint/2010/main" val="274073681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smtClean="0"/>
              <a:t>Articolo 62</a:t>
            </a:r>
            <a:br>
              <a:rPr lang="it-IT" sz="2800" b="1" dirty="0" smtClean="0"/>
            </a:br>
            <a:r>
              <a:rPr lang="it-IT" sz="2400" b="1" dirty="0" smtClean="0"/>
              <a:t>I </a:t>
            </a:r>
            <a:r>
              <a:rPr lang="it-IT" sz="2400" b="1" dirty="0"/>
              <a:t>requisiti di forma dei Contratti </a:t>
            </a:r>
            <a:r>
              <a:rPr lang="it-IT" sz="2400" b="1" dirty="0" smtClean="0"/>
              <a:t>nella </a:t>
            </a:r>
            <a:r>
              <a:rPr lang="it-IT" sz="2400" b="1" dirty="0"/>
              <a:t>filiera agroalimentare - 1</a:t>
            </a:r>
            <a:endParaRPr lang="it-IT" sz="2400" dirty="0"/>
          </a:p>
        </p:txBody>
      </p:sp>
      <p:sp>
        <p:nvSpPr>
          <p:cNvPr id="16" name="Segnaposto contenuto 15"/>
          <p:cNvSpPr>
            <a:spLocks noGrp="1"/>
          </p:cNvSpPr>
          <p:nvPr>
            <p:ph idx="1"/>
          </p:nvPr>
        </p:nvSpPr>
        <p:spPr>
          <a:xfrm>
            <a:off x="539750" y="1844824"/>
            <a:ext cx="8205788" cy="3790602"/>
          </a:xfrm>
        </p:spPr>
        <p:txBody>
          <a:bodyPr/>
          <a:lstStyle/>
          <a:p>
            <a:pPr algn="just"/>
            <a:r>
              <a:rPr lang="it-IT" sz="2400" dirty="0"/>
              <a:t>I contratti che hanno ad oggetto la cessione dei prodotti agricoli e alimentari, ad eccezione di quelli conclusi con il consumatore finale, sono stipulati obbligatoriamente in forma scritta e indicano, a pena di nullità, la durata, la quantità e le caratteristiche del prodotto venduto, il prezzo, le modalità di consegna e di pagamento. </a:t>
            </a:r>
            <a:endParaRPr lang="it-IT" sz="2400" dirty="0" smtClean="0"/>
          </a:p>
          <a:p>
            <a:pPr algn="just"/>
            <a:endParaRPr lang="it-IT" sz="2400" dirty="0"/>
          </a:p>
          <a:p>
            <a:pPr algn="just"/>
            <a:r>
              <a:rPr lang="it-IT" sz="2400" dirty="0" smtClean="0"/>
              <a:t>I </a:t>
            </a:r>
            <a:r>
              <a:rPr lang="it-IT" sz="2400" dirty="0"/>
              <a:t>contratti devono essere informati a principi di trasparenza, correttezza, proporzionalità e reciproca corrispettività delle prestazioni, con riferimento ai beni forniti.</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a:t>
              </a:r>
              <a:r>
                <a:rPr lang="it-IT" sz="900" dirty="0">
                  <a:solidFill>
                    <a:schemeClr val="tx1">
                      <a:lumMod val="65000"/>
                      <a:lumOff val="35000"/>
                    </a:schemeClr>
                  </a:solidFill>
                  <a:latin typeface="Arial" pitchFamily="34" charset="0"/>
                  <a:cs typeface="Arial" pitchFamily="34" charset="0"/>
                </a:rPr>
                <a:t> </a:t>
              </a:r>
              <a:r>
                <a:rPr lang="it-IT" sz="900" dirty="0" smtClean="0">
                  <a:solidFill>
                    <a:schemeClr val="tx1">
                      <a:lumMod val="65000"/>
                      <a:lumOff val="35000"/>
                    </a:schemeClr>
                  </a:solidFill>
                  <a:latin typeface="Arial" pitchFamily="34" charset="0"/>
                  <a:cs typeface="Arial" pitchFamily="34" charset="0"/>
                </a:rPr>
                <a:t>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3</a:t>
            </a:fld>
            <a:endParaRPr lang="en-GB" dirty="0"/>
          </a:p>
        </p:txBody>
      </p:sp>
    </p:spTree>
    <p:extLst>
      <p:ext uri="{BB962C8B-B14F-4D97-AF65-F5344CB8AC3E}">
        <p14:creationId xmlns:p14="http://schemas.microsoft.com/office/powerpoint/2010/main" val="191622597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692696"/>
            <a:ext cx="9143999" cy="1152128"/>
          </a:xfrm>
        </p:spPr>
        <p:txBody>
          <a:bodyPr/>
          <a:lstStyle/>
          <a:p>
            <a:pPr algn="ctr"/>
            <a:r>
              <a:rPr lang="it-IT" sz="2800" b="1" dirty="0" smtClean="0"/>
              <a:t>Articolo 62</a:t>
            </a:r>
            <a:br>
              <a:rPr lang="it-IT" sz="2800" b="1" dirty="0" smtClean="0"/>
            </a:br>
            <a:r>
              <a:rPr lang="it-IT" sz="2400" b="1" dirty="0" smtClean="0"/>
              <a:t>I </a:t>
            </a:r>
            <a:r>
              <a:rPr lang="it-IT" sz="2400" b="1" dirty="0"/>
              <a:t>requisiti di forma dei Contratti </a:t>
            </a:r>
            <a:r>
              <a:rPr lang="it-IT" sz="2400" b="1" dirty="0" smtClean="0"/>
              <a:t>nella </a:t>
            </a:r>
            <a:r>
              <a:rPr lang="it-IT" sz="2400" b="1" dirty="0"/>
              <a:t>filiera agroalimentare - </a:t>
            </a:r>
            <a:r>
              <a:rPr lang="it-IT" sz="2400" b="1" dirty="0" smtClean="0"/>
              <a:t>2</a:t>
            </a:r>
            <a:endParaRPr lang="it-IT" sz="2400" dirty="0"/>
          </a:p>
        </p:txBody>
      </p:sp>
      <p:sp>
        <p:nvSpPr>
          <p:cNvPr id="16" name="Segnaposto contenuto 15"/>
          <p:cNvSpPr>
            <a:spLocks noGrp="1"/>
          </p:cNvSpPr>
          <p:nvPr>
            <p:ph idx="1"/>
          </p:nvPr>
        </p:nvSpPr>
        <p:spPr>
          <a:xfrm>
            <a:off x="539750" y="2204864"/>
            <a:ext cx="8205788" cy="3024336"/>
          </a:xfrm>
        </p:spPr>
        <p:txBody>
          <a:bodyPr/>
          <a:lstStyle/>
          <a:p>
            <a:pPr algn="just"/>
            <a:r>
              <a:rPr lang="it-IT" sz="2400" dirty="0"/>
              <a:t>La nullità del contratto può essere rilevata d’ufficio dal </a:t>
            </a:r>
            <a:r>
              <a:rPr lang="it-IT" sz="2400" dirty="0" smtClean="0"/>
              <a:t>giudice</a:t>
            </a:r>
          </a:p>
          <a:p>
            <a:pPr algn="just"/>
            <a:endParaRPr lang="it-IT" sz="2400" dirty="0"/>
          </a:p>
          <a:p>
            <a:pPr algn="just"/>
            <a:r>
              <a:rPr lang="it-IT" sz="2400" dirty="0"/>
              <a:t>L’Antitrust può comminare una sanzione amministrativa pecuniaria da Euro 516 a 20.000, in funzione del valore dei beni oggetto di </a:t>
            </a:r>
            <a:r>
              <a:rPr lang="it-IT" sz="2400" dirty="0" smtClean="0"/>
              <a:t>cessione</a:t>
            </a:r>
          </a:p>
          <a:p>
            <a:pPr algn="just"/>
            <a:endParaRPr lang="it-IT" sz="2400" dirty="0"/>
          </a:p>
          <a:p>
            <a:pPr algn="just"/>
            <a:r>
              <a:rPr lang="it-IT" sz="2400" dirty="0"/>
              <a:t>E’ possibile ricorrere davanti al giudice per l’inibitoria e/o risarcimento del danno</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4</a:t>
            </a:fld>
            <a:endParaRPr lang="en-GB" dirty="0"/>
          </a:p>
        </p:txBody>
      </p:sp>
    </p:spTree>
    <p:extLst>
      <p:ext uri="{BB962C8B-B14F-4D97-AF65-F5344CB8AC3E}">
        <p14:creationId xmlns:p14="http://schemas.microsoft.com/office/powerpoint/2010/main" val="1551089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476672"/>
            <a:ext cx="9143999" cy="1152128"/>
          </a:xfrm>
        </p:spPr>
        <p:txBody>
          <a:bodyPr/>
          <a:lstStyle/>
          <a:p>
            <a:pPr algn="ctr"/>
            <a:r>
              <a:rPr lang="it-IT" sz="2800" b="1" dirty="0" smtClean="0"/>
              <a:t>Articolo 62</a:t>
            </a:r>
            <a:br>
              <a:rPr lang="it-IT" sz="2800" b="1" dirty="0" smtClean="0"/>
            </a:br>
            <a:r>
              <a:rPr lang="it-IT" sz="2400" b="1" dirty="0" smtClean="0"/>
              <a:t>Le pratiche commerciali sleali </a:t>
            </a:r>
            <a:r>
              <a:rPr lang="it-IT" sz="2400" b="1" dirty="0"/>
              <a:t>- </a:t>
            </a:r>
            <a:r>
              <a:rPr lang="it-IT" sz="2400" b="1" dirty="0" smtClean="0"/>
              <a:t>1</a:t>
            </a:r>
            <a:endParaRPr lang="it-IT" sz="2400" dirty="0"/>
          </a:p>
        </p:txBody>
      </p:sp>
      <p:sp>
        <p:nvSpPr>
          <p:cNvPr id="16" name="Segnaposto contenuto 15"/>
          <p:cNvSpPr>
            <a:spLocks noGrp="1"/>
          </p:cNvSpPr>
          <p:nvPr>
            <p:ph idx="1"/>
          </p:nvPr>
        </p:nvSpPr>
        <p:spPr>
          <a:xfrm>
            <a:off x="539750" y="1556792"/>
            <a:ext cx="8205788" cy="4536504"/>
          </a:xfrm>
        </p:spPr>
        <p:txBody>
          <a:bodyPr/>
          <a:lstStyle/>
          <a:p>
            <a:pPr marL="0" indent="0">
              <a:buFontTx/>
              <a:buNone/>
              <a:defRPr/>
            </a:pPr>
            <a:r>
              <a:rPr lang="it-IT" sz="1800" dirty="0"/>
              <a:t>Nelle relazioni commerciali tra operatori della filiera agroalimentare è vietato:</a:t>
            </a:r>
          </a:p>
          <a:p>
            <a:pPr marL="514350" indent="-514350" algn="just">
              <a:buFontTx/>
              <a:buAutoNum type="alphaLcParenR"/>
              <a:defRPr/>
            </a:pPr>
            <a:r>
              <a:rPr lang="it-IT" sz="1800" dirty="0"/>
              <a:t>imporre direttamente o indirettamente condizioni di acquisto, di vendita  o altre condizioni contrattuali ingiustificatamente gravose, </a:t>
            </a:r>
            <a:r>
              <a:rPr lang="it-IT" sz="1800" dirty="0" smtClean="0"/>
              <a:t>nonché </a:t>
            </a:r>
            <a:r>
              <a:rPr lang="it-IT" sz="1800" dirty="0"/>
              <a:t>condizioni extracontrattuali e retroattive;</a:t>
            </a:r>
          </a:p>
          <a:p>
            <a:pPr marL="514350" indent="-514350" algn="just">
              <a:buFontTx/>
              <a:buAutoNum type="alphaLcParenR"/>
              <a:defRPr/>
            </a:pPr>
            <a:r>
              <a:rPr lang="it-IT" sz="1800" dirty="0"/>
              <a:t>applicare condizioni oggettivamente diverse per prestazioni equivalenti;</a:t>
            </a:r>
          </a:p>
          <a:p>
            <a:pPr marL="514350" indent="-514350" algn="just">
              <a:buFontTx/>
              <a:buAutoNum type="alphaLcParenR"/>
              <a:defRPr/>
            </a:pPr>
            <a:r>
              <a:rPr lang="it-IT" sz="1800" dirty="0"/>
              <a:t>subordinare la conclusione, l’esecuzione dei contratti e la continuità e regolarità delle stesse alla esecuzione da parte dei contraenti che, per loro natura e secondo gli usi commerciali, non abbiano alcuna connessione con l’oggetto;</a:t>
            </a:r>
          </a:p>
          <a:p>
            <a:pPr marL="514350" indent="-514350" algn="just">
              <a:buFontTx/>
              <a:buAutoNum type="alphaLcParenR"/>
              <a:defRPr/>
            </a:pPr>
            <a:r>
              <a:rPr lang="it-IT" sz="1800" dirty="0"/>
              <a:t>conseguire indebite prestazioni unilaterali, non giustificate dalla natura o dal contenuto delle relazioni commerciali;</a:t>
            </a:r>
          </a:p>
          <a:p>
            <a:pPr marL="514350" indent="-514350" algn="just">
              <a:buFontTx/>
              <a:buAutoNum type="alphaLcParenR"/>
              <a:defRPr/>
            </a:pPr>
            <a:r>
              <a:rPr lang="it-IT" sz="1800" dirty="0"/>
              <a:t>adottare ogni ulteriore condotta commerciale sleale che risulti tale anche tenendo conto del complesso delle relazioni commerciali che caratterizzano le condizioni di approvvigionamento.</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5</a:t>
            </a:fld>
            <a:endParaRPr lang="en-GB" dirty="0"/>
          </a:p>
        </p:txBody>
      </p:sp>
    </p:spTree>
    <p:extLst>
      <p:ext uri="{BB962C8B-B14F-4D97-AF65-F5344CB8AC3E}">
        <p14:creationId xmlns:p14="http://schemas.microsoft.com/office/powerpoint/2010/main" val="74763393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836712"/>
            <a:ext cx="9143999" cy="1152128"/>
          </a:xfrm>
        </p:spPr>
        <p:txBody>
          <a:bodyPr/>
          <a:lstStyle/>
          <a:p>
            <a:pPr algn="ctr"/>
            <a:r>
              <a:rPr lang="it-IT" sz="2800" b="1" dirty="0" smtClean="0"/>
              <a:t>Articolo 62</a:t>
            </a:r>
            <a:br>
              <a:rPr lang="it-IT" sz="2800" b="1" dirty="0" smtClean="0"/>
            </a:br>
            <a:r>
              <a:rPr lang="it-IT" sz="2400" b="1" dirty="0" smtClean="0"/>
              <a:t>Le pratiche commerciali sleali </a:t>
            </a:r>
            <a:r>
              <a:rPr lang="it-IT" sz="2400" b="1" dirty="0"/>
              <a:t>- </a:t>
            </a:r>
            <a:r>
              <a:rPr lang="it-IT" sz="2400" b="1" dirty="0" smtClean="0"/>
              <a:t>2</a:t>
            </a:r>
            <a:endParaRPr lang="it-IT" sz="2400" dirty="0"/>
          </a:p>
        </p:txBody>
      </p:sp>
      <p:sp>
        <p:nvSpPr>
          <p:cNvPr id="16" name="Segnaposto contenuto 15"/>
          <p:cNvSpPr>
            <a:spLocks noGrp="1"/>
          </p:cNvSpPr>
          <p:nvPr>
            <p:ph idx="1"/>
          </p:nvPr>
        </p:nvSpPr>
        <p:spPr>
          <a:xfrm>
            <a:off x="539750" y="2204864"/>
            <a:ext cx="8205788" cy="2232248"/>
          </a:xfrm>
        </p:spPr>
        <p:txBody>
          <a:bodyPr/>
          <a:lstStyle/>
          <a:p>
            <a:pPr algn="just"/>
            <a:r>
              <a:rPr lang="it-IT" sz="2400" dirty="0"/>
              <a:t>L’Antitrust può comminare un sanzione amministrativa pecuniaria da Euro 516 fino a 3.000, in funzione del beneficio </a:t>
            </a:r>
            <a:r>
              <a:rPr lang="it-IT" sz="2400" dirty="0" smtClean="0"/>
              <a:t>ricevuto</a:t>
            </a:r>
          </a:p>
          <a:p>
            <a:pPr algn="just"/>
            <a:endParaRPr lang="it-IT" sz="2400" dirty="0"/>
          </a:p>
          <a:p>
            <a:pPr algn="just"/>
            <a:r>
              <a:rPr lang="it-IT" sz="2400" dirty="0"/>
              <a:t>E’ possibile ricorrere davanti al giudice per l’inibitoria e/o il risarcimento del danno</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6</a:t>
            </a:fld>
            <a:endParaRPr lang="en-GB" dirty="0"/>
          </a:p>
        </p:txBody>
      </p:sp>
    </p:spTree>
    <p:extLst>
      <p:ext uri="{BB962C8B-B14F-4D97-AF65-F5344CB8AC3E}">
        <p14:creationId xmlns:p14="http://schemas.microsoft.com/office/powerpoint/2010/main" val="397932827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548680"/>
            <a:ext cx="9143999" cy="1152128"/>
          </a:xfrm>
        </p:spPr>
        <p:txBody>
          <a:bodyPr/>
          <a:lstStyle/>
          <a:p>
            <a:pPr algn="ctr"/>
            <a:r>
              <a:rPr lang="it-IT" sz="2800" b="1" dirty="0" smtClean="0"/>
              <a:t>Articolo 62</a:t>
            </a:r>
            <a:br>
              <a:rPr lang="it-IT" sz="2800" b="1" dirty="0" smtClean="0"/>
            </a:br>
            <a:r>
              <a:rPr lang="it-IT" sz="2400" b="1" dirty="0" smtClean="0"/>
              <a:t>I termini di pagamento</a:t>
            </a:r>
            <a:endParaRPr lang="it-IT" sz="2400" dirty="0"/>
          </a:p>
        </p:txBody>
      </p:sp>
      <p:sp>
        <p:nvSpPr>
          <p:cNvPr id="16" name="Segnaposto contenuto 15"/>
          <p:cNvSpPr>
            <a:spLocks noGrp="1"/>
          </p:cNvSpPr>
          <p:nvPr>
            <p:ph idx="1"/>
          </p:nvPr>
        </p:nvSpPr>
        <p:spPr>
          <a:xfrm>
            <a:off x="539750" y="1772816"/>
            <a:ext cx="8205788" cy="3672408"/>
          </a:xfrm>
        </p:spPr>
        <p:txBody>
          <a:bodyPr/>
          <a:lstStyle/>
          <a:p>
            <a:pPr algn="just">
              <a:defRPr/>
            </a:pPr>
            <a:r>
              <a:rPr lang="it-IT" sz="2400" dirty="0"/>
              <a:t>Il pagamento del corrispettivo per i contratti di cessione nella filiera agroalimentare deve essere effettuato per le merci deteriorabili entro il termine legale di 30 giorni e di 60 per tutte le altre merci</a:t>
            </a:r>
          </a:p>
          <a:p>
            <a:pPr marL="0" indent="0">
              <a:buFontTx/>
              <a:buNone/>
              <a:defRPr/>
            </a:pPr>
            <a:endParaRPr lang="it-IT" sz="1100" dirty="0"/>
          </a:p>
          <a:p>
            <a:pPr algn="just">
              <a:defRPr/>
            </a:pPr>
            <a:r>
              <a:rPr lang="it-IT" sz="2400" dirty="0"/>
              <a:t>Il mancato rispetto, da parte del debitore, dei termini è punito dall’Antitrust con sanzioni pecuniarie da 500 a 500.000 Euro, in ragione del fatturato dell’azienda, della ricorrenza e della misura dei ritardi</a:t>
            </a:r>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7</a:t>
            </a:fld>
            <a:endParaRPr lang="en-GB" dirty="0"/>
          </a:p>
        </p:txBody>
      </p:sp>
    </p:spTree>
    <p:extLst>
      <p:ext uri="{BB962C8B-B14F-4D97-AF65-F5344CB8AC3E}">
        <p14:creationId xmlns:p14="http://schemas.microsoft.com/office/powerpoint/2010/main" val="306700055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764704"/>
            <a:ext cx="9143999" cy="1152128"/>
          </a:xfrm>
        </p:spPr>
        <p:txBody>
          <a:bodyPr/>
          <a:lstStyle/>
          <a:p>
            <a:pPr algn="ctr"/>
            <a:r>
              <a:rPr lang="it-IT" sz="2800" b="1" dirty="0" smtClean="0"/>
              <a:t>Il decreto applicativo</a:t>
            </a:r>
            <a:endParaRPr lang="it-IT" sz="2400" dirty="0"/>
          </a:p>
        </p:txBody>
      </p:sp>
      <p:sp>
        <p:nvSpPr>
          <p:cNvPr id="16" name="Segnaposto contenuto 15"/>
          <p:cNvSpPr>
            <a:spLocks noGrp="1"/>
          </p:cNvSpPr>
          <p:nvPr>
            <p:ph idx="1"/>
          </p:nvPr>
        </p:nvSpPr>
        <p:spPr>
          <a:xfrm>
            <a:off x="539750" y="1916832"/>
            <a:ext cx="8205788" cy="2376264"/>
          </a:xfrm>
        </p:spPr>
        <p:txBody>
          <a:bodyPr/>
          <a:lstStyle/>
          <a:p>
            <a:pPr algn="just">
              <a:defRPr/>
            </a:pPr>
            <a:r>
              <a:rPr lang="it-IT" sz="2400" dirty="0" smtClean="0"/>
              <a:t>Articolo 62, comma 11-bis: "</a:t>
            </a:r>
            <a:r>
              <a:rPr lang="it-IT" sz="2400" i="1" dirty="0" smtClean="0"/>
              <a:t>Le disposizioni di cui al presente articolo hanno efficacia decorsi sette mesi dalla data di pubblicazione della legge di conversione del presente decreto. Con decreto del Ministero delle Politiche Agricole, Alimentari e Forestali, di concerto con il Ministero dello Sviluppo Economico, da emanare entro tre mesi dalla data di pubblicazione della legge di conversione del presente decreto, sono definite le modalità applicative delle disposizioni del presente articolo</a:t>
            </a:r>
            <a:r>
              <a:rPr lang="it-IT" sz="2400" dirty="0" smtClean="0"/>
              <a:t>".</a:t>
            </a:r>
            <a:endParaRPr lang="it-IT" sz="2400" dirty="0"/>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8</a:t>
            </a:fld>
            <a:endParaRPr lang="en-GB" dirty="0"/>
          </a:p>
        </p:txBody>
      </p:sp>
    </p:spTree>
    <p:extLst>
      <p:ext uri="{BB962C8B-B14F-4D97-AF65-F5344CB8AC3E}">
        <p14:creationId xmlns:p14="http://schemas.microsoft.com/office/powerpoint/2010/main" val="377643350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4"/>
          <p:cNvSpPr>
            <a:spLocks noGrp="1"/>
          </p:cNvSpPr>
          <p:nvPr>
            <p:ph type="title"/>
          </p:nvPr>
        </p:nvSpPr>
        <p:spPr>
          <a:xfrm>
            <a:off x="0" y="764704"/>
            <a:ext cx="9143999" cy="1152128"/>
          </a:xfrm>
        </p:spPr>
        <p:txBody>
          <a:bodyPr/>
          <a:lstStyle/>
          <a:p>
            <a:pPr algn="ctr"/>
            <a:r>
              <a:rPr lang="it-IT" sz="2800" b="1" dirty="0" smtClean="0"/>
              <a:t>Il decreto applicativo</a:t>
            </a:r>
            <a:br>
              <a:rPr lang="it-IT" sz="2800" b="1" dirty="0" smtClean="0"/>
            </a:br>
            <a:r>
              <a:rPr lang="it-IT" sz="2400" b="1" dirty="0" smtClean="0"/>
              <a:t>Punti di attenzione:</a:t>
            </a:r>
            <a:endParaRPr lang="it-IT" sz="2400" dirty="0"/>
          </a:p>
        </p:txBody>
      </p:sp>
      <p:sp>
        <p:nvSpPr>
          <p:cNvPr id="16" name="Segnaposto contenuto 15"/>
          <p:cNvSpPr>
            <a:spLocks noGrp="1"/>
          </p:cNvSpPr>
          <p:nvPr>
            <p:ph idx="1"/>
          </p:nvPr>
        </p:nvSpPr>
        <p:spPr>
          <a:xfrm>
            <a:off x="539750" y="2276872"/>
            <a:ext cx="8205788" cy="2520280"/>
          </a:xfrm>
        </p:spPr>
        <p:txBody>
          <a:bodyPr/>
          <a:lstStyle/>
          <a:p>
            <a:pPr marL="457200" indent="-457200" algn="just">
              <a:buFont typeface="+mj-lt"/>
              <a:buAutoNum type="arabicParenR"/>
              <a:defRPr/>
            </a:pPr>
            <a:r>
              <a:rPr lang="it-IT" sz="2400" dirty="0" smtClean="0"/>
              <a:t>Ambito di applicazione</a:t>
            </a:r>
            <a:endParaRPr lang="it-IT" sz="2400" dirty="0"/>
          </a:p>
          <a:p>
            <a:pPr marL="457200" indent="-457200">
              <a:buFont typeface="+mj-lt"/>
              <a:buAutoNum type="arabicParenR"/>
              <a:defRPr/>
            </a:pPr>
            <a:endParaRPr lang="it-IT" sz="2400" dirty="0"/>
          </a:p>
          <a:p>
            <a:pPr marL="457200" indent="-457200" algn="just">
              <a:buFont typeface="+mj-lt"/>
              <a:buAutoNum type="arabicParenR"/>
              <a:defRPr/>
            </a:pPr>
            <a:r>
              <a:rPr lang="it-IT" sz="2400" dirty="0" smtClean="0"/>
              <a:t>Caratteristiche di forma dei contratti</a:t>
            </a:r>
          </a:p>
          <a:p>
            <a:pPr marL="457200" indent="-457200" algn="just">
              <a:buFont typeface="+mj-lt"/>
              <a:buAutoNum type="arabicParenR"/>
              <a:defRPr/>
            </a:pPr>
            <a:endParaRPr lang="it-IT" sz="2400" dirty="0" smtClean="0"/>
          </a:p>
          <a:p>
            <a:pPr marL="457200" indent="-457200" algn="just">
              <a:buFont typeface="+mj-lt"/>
              <a:buAutoNum type="arabicParenR"/>
              <a:defRPr/>
            </a:pPr>
            <a:r>
              <a:rPr lang="it-IT" sz="2400" dirty="0" smtClean="0"/>
              <a:t>Entrata in vigore</a:t>
            </a:r>
            <a:endParaRPr lang="it-IT" sz="2400" dirty="0"/>
          </a:p>
        </p:txBody>
      </p:sp>
      <p:grpSp>
        <p:nvGrpSpPr>
          <p:cNvPr id="9" name="Gruppo 8"/>
          <p:cNvGrpSpPr/>
          <p:nvPr/>
        </p:nvGrpSpPr>
        <p:grpSpPr>
          <a:xfrm>
            <a:off x="0" y="6306145"/>
            <a:ext cx="9144000" cy="457409"/>
            <a:chOff x="0" y="6306145"/>
            <a:chExt cx="9144000" cy="457409"/>
          </a:xfrm>
        </p:grpSpPr>
        <p:sp>
          <p:nvSpPr>
            <p:cNvPr id="10" name="Rectangle 11"/>
            <p:cNvSpPr>
              <a:spLocks noChangeArrowheads="1"/>
            </p:cNvSpPr>
            <p:nvPr/>
          </p:nvSpPr>
          <p:spPr bwMode="auto">
            <a:xfrm>
              <a:off x="0" y="6549911"/>
              <a:ext cx="9144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883" tIns="0" rIns="81883" bIns="0">
              <a:spAutoFit/>
            </a:bodyPr>
            <a:lstStyle/>
            <a:p>
              <a:pPr algn="ctr"/>
              <a:r>
                <a:rPr lang="it-IT" sz="900" dirty="0" smtClean="0">
                  <a:solidFill>
                    <a:schemeClr val="tx1">
                      <a:lumMod val="65000"/>
                      <a:lumOff val="35000"/>
                    </a:schemeClr>
                  </a:solidFill>
                  <a:latin typeface="Arial" pitchFamily="34" charset="0"/>
                  <a:cs typeface="Arial" pitchFamily="34" charset="0"/>
                </a:rPr>
                <a:t>“Aspetti applicativi dell’articolo 62 sulla disciplina delle relazioni commerciali” - Roma, 16 ottobre 2012</a:t>
              </a:r>
              <a:endParaRPr lang="it-IT" sz="900" dirty="0">
                <a:solidFill>
                  <a:schemeClr val="tx1">
                    <a:lumMod val="65000"/>
                    <a:lumOff val="35000"/>
                  </a:schemeClr>
                </a:solidFill>
                <a:latin typeface="Arial" pitchFamily="34" charset="0"/>
                <a:cs typeface="Arial" pitchFamily="34" charset="0"/>
              </a:endParaRPr>
            </a:p>
          </p:txBody>
        </p:sp>
        <p:pic>
          <p:nvPicPr>
            <p:cNvPr id="12" name="Picture 6"/>
            <p:cNvPicPr>
              <a:picLocks noChangeAspect="1" noChangeArrowheads="1"/>
            </p:cNvPicPr>
            <p:nvPr/>
          </p:nvPicPr>
          <p:blipFill>
            <a:blip r:embed="rId3" cstate="print">
              <a:lum contrast="5000"/>
            </a:blip>
            <a:srcRect/>
            <a:stretch>
              <a:fillRect/>
            </a:stretch>
          </p:blipFill>
          <p:spPr bwMode="auto">
            <a:xfrm>
              <a:off x="241995" y="6306145"/>
              <a:ext cx="1391517" cy="457409"/>
            </a:xfrm>
            <a:prstGeom prst="rect">
              <a:avLst/>
            </a:prstGeom>
            <a:noFill/>
            <a:ln w="9525">
              <a:noFill/>
              <a:miter lim="800000"/>
              <a:headEnd/>
              <a:tailEnd/>
            </a:ln>
          </p:spPr>
        </p:pic>
      </p:grpSp>
      <p:sp>
        <p:nvSpPr>
          <p:cNvPr id="8" name="Text Box 4"/>
          <p:cNvSpPr txBox="1">
            <a:spLocks noGrp="1" noChangeArrowheads="1"/>
          </p:cNvSpPr>
          <p:nvPr>
            <p:ph type="sldNum" sz="quarter" idx="4"/>
          </p:nvPr>
        </p:nvSpPr>
        <p:spPr bwMode="auto">
          <a:xfrm>
            <a:off x="8316416" y="5949280"/>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a:defRPr sz="1200">
                <a:solidFill>
                  <a:srgbClr val="A50021"/>
                </a:solidFill>
                <a:latin typeface="+mn-lt"/>
                <a:cs typeface="+mn-cs"/>
                <a:sym typeface="Profile-Light" pitchFamily="2" charset="0"/>
              </a:defRPr>
            </a:lvl1pPr>
          </a:lstStyle>
          <a:p>
            <a:pPr fontAlgn="base">
              <a:spcBef>
                <a:spcPct val="0"/>
              </a:spcBef>
              <a:spcAft>
                <a:spcPct val="0"/>
              </a:spcAft>
              <a:defRPr/>
            </a:pPr>
            <a:fld id="{4D0EB71A-4F06-4474-A026-EA7B4109BB3B}" type="slidenum">
              <a:rPr lang="en-GB"/>
              <a:pPr fontAlgn="base">
                <a:spcBef>
                  <a:spcPct val="0"/>
                </a:spcBef>
                <a:spcAft>
                  <a:spcPct val="0"/>
                </a:spcAft>
                <a:defRPr/>
              </a:pPr>
              <a:t>9</a:t>
            </a:fld>
            <a:endParaRPr lang="en-GB" dirty="0"/>
          </a:p>
        </p:txBody>
      </p:sp>
    </p:spTree>
    <p:extLst>
      <p:ext uri="{BB962C8B-B14F-4D97-AF65-F5344CB8AC3E}">
        <p14:creationId xmlns:p14="http://schemas.microsoft.com/office/powerpoint/2010/main" val="408064893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modello nuovo">
  <a:themeElements>
    <a:clrScheme name="">
      <a:dk1>
        <a:srgbClr val="000000"/>
      </a:dk1>
      <a:lt1>
        <a:srgbClr val="FFFFFF"/>
      </a:lt1>
      <a:dk2>
        <a:srgbClr val="000000"/>
      </a:dk2>
      <a:lt2>
        <a:srgbClr val="808080"/>
      </a:lt2>
      <a:accent1>
        <a:srgbClr val="00B8FF"/>
      </a:accent1>
      <a:accent2>
        <a:srgbClr val="333399"/>
      </a:accent2>
      <a:accent3>
        <a:srgbClr val="FFFFFF"/>
      </a:accent3>
      <a:accent4>
        <a:srgbClr val="000000"/>
      </a:accent4>
      <a:accent5>
        <a:srgbClr val="AAD8FF"/>
      </a:accent5>
      <a:accent6>
        <a:srgbClr val="2D2D8A"/>
      </a:accent6>
      <a:hlink>
        <a:srgbClr val="009999"/>
      </a:hlink>
      <a:folHlink>
        <a:srgbClr val="99CC00"/>
      </a:folHlink>
    </a:clrScheme>
    <a:fontScheme name="modello nuovo">
      <a:majorFont>
        <a:latin typeface="Profile-Medium"/>
        <a:ea typeface=""/>
        <a:cs typeface=""/>
      </a:majorFont>
      <a:minorFont>
        <a:latin typeface="Profile-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modello nuov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1366</Words>
  <Application>Microsoft Office PowerPoint</Application>
  <PresentationFormat>Presentazione su schermo (4:3)</PresentationFormat>
  <Paragraphs>154</Paragraphs>
  <Slides>18</Slides>
  <Notes>18</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modello nuovo</vt:lpstr>
      <vt:lpstr>Articolo 62: ambito di applicazione, caratteristiche di forma dei contratti, entrata in vigore</vt:lpstr>
      <vt:lpstr>Presentazione standard di PowerPoint</vt:lpstr>
      <vt:lpstr>Articolo 62 I requisiti di forma dei Contratti nella filiera agroalimentare - 1</vt:lpstr>
      <vt:lpstr>Articolo 62 I requisiti di forma dei Contratti nella filiera agroalimentare - 2</vt:lpstr>
      <vt:lpstr>Articolo 62 Le pratiche commerciali sleali - 1</vt:lpstr>
      <vt:lpstr>Articolo 62 Le pratiche commerciali sleali - 2</vt:lpstr>
      <vt:lpstr>Articolo 62 I termini di pagamento</vt:lpstr>
      <vt:lpstr>Il decreto applicativo</vt:lpstr>
      <vt:lpstr>Il decreto applicativo Punti di attenzione:</vt:lpstr>
      <vt:lpstr>Il decreto applicativo 1) Ambito di applicazione - 1</vt:lpstr>
      <vt:lpstr>Il decreto applicativo 1) Ambito di applicazione - 2</vt:lpstr>
      <vt:lpstr>Il decreto applicativo 2) Caratteristiche di forma dei contratti - 1</vt:lpstr>
      <vt:lpstr>Il decreto applicativo 2) Caratteristiche di forma dei contratti - 2</vt:lpstr>
      <vt:lpstr>Il decreto applicativo 2) Caratteristiche di forma dei contratti - 3</vt:lpstr>
      <vt:lpstr>Il decreto applicativo 2) Caratteristiche di forma dei contratti - 4</vt:lpstr>
      <vt:lpstr>Il decreto applicativo 2) Caratteristiche di forma dei contratti - 6</vt:lpstr>
      <vt:lpstr>Il decreto applicativo 2) Caratteristiche di forma dei contratti - 7</vt:lpstr>
      <vt:lpstr>Il decreto applicativo 3) Entrata in vigore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Articolo 62: ambito di applicazione, caratteristiche di forma dei contratti, entrata in vigore</dc:title>
  <dc:creator>Ana Ricchiuti</dc:creator>
  <cp:lastModifiedBy>Ana Ricchiuti</cp:lastModifiedBy>
  <cp:revision>1</cp:revision>
  <dcterms:modified xsi:type="dcterms:W3CDTF">2012-10-24T02:39:11Z</dcterms:modified>
</cp:coreProperties>
</file>