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78" r:id="rId2"/>
    <p:sldId id="279" r:id="rId3"/>
    <p:sldId id="280" r:id="rId4"/>
    <p:sldId id="281" r:id="rId5"/>
    <p:sldId id="282" r:id="rId6"/>
    <p:sldId id="306" r:id="rId7"/>
    <p:sldId id="298" r:id="rId8"/>
    <p:sldId id="299" r:id="rId9"/>
    <p:sldId id="307" r:id="rId10"/>
    <p:sldId id="303" r:id="rId11"/>
    <p:sldId id="304" r:id="rId12"/>
    <p:sldId id="305" r:id="rId13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00"/>
    <a:srgbClr val="008000"/>
    <a:srgbClr val="595959"/>
    <a:srgbClr val="CCFF33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78" autoAdjust="0"/>
    <p:restoredTop sz="93947" autoAdjust="0"/>
  </p:normalViewPr>
  <p:slideViewPr>
    <p:cSldViewPr>
      <p:cViewPr>
        <p:scale>
          <a:sx n="100" d="100"/>
          <a:sy n="100" d="100"/>
        </p:scale>
        <p:origin x="-8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0" Type="http://schemas.openxmlformats.org/officeDocument/2006/relationships/slide" Target="slides/slide11.xml"/><Relationship Id="rId4" Type="http://schemas.openxmlformats.org/officeDocument/2006/relationships/slide" Target="slides/slide5.xml"/><Relationship Id="rId9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AB41C-DFA8-49E3-82B0-37B0CA269CA4}" type="datetimeFigureOut">
              <a:rPr lang="it-IT" smtClean="0"/>
              <a:pPr/>
              <a:t>24/10/2012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8570A-8582-476C-B14F-7C3AB3D672D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1048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6C713-0126-4274-9D44-CB0B41499283}" type="datetimeFigureOut">
              <a:rPr lang="it-IT" smtClean="0"/>
              <a:pPr/>
              <a:t>24/10/2012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E877A-DBF0-4FB0-8771-77F2271CA11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9026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ja\Pictures\D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37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ja\Pictures\D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 userDrawn="1"/>
        </p:nvSpPr>
        <p:spPr>
          <a:xfrm>
            <a:off x="1547813" y="636588"/>
            <a:ext cx="2016125" cy="48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0241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A90DA-0DCC-4A92-A1C2-4F11355F386A}" type="datetimeFigureOut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10/24/2012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E0E2D-47AA-4330-B968-9ACE5002D64D}" type="slidenum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ja\Pictures\D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 userDrawn="1"/>
        </p:nvSpPr>
        <p:spPr>
          <a:xfrm>
            <a:off x="1547813" y="636588"/>
            <a:ext cx="2016125" cy="48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F1574-03E6-42D6-996B-527D325558D8}" type="datetimeFigureOut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10/24/2012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7DEA2-55A6-4D75-9E17-C94C09752368}" type="slidenum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62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atja\Pictures\D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 userDrawn="1"/>
        </p:nvSpPr>
        <p:spPr>
          <a:xfrm>
            <a:off x="1547813" y="636588"/>
            <a:ext cx="2016125" cy="48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F03D5-1C3D-4F8F-A5E1-58D3C8178936}" type="datetimeFigureOut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10/24/2012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A5688-83CC-4205-8846-24B4A6766457}" type="slidenum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006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katja\Pictures\D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/>
          <p:cNvSpPr/>
          <p:nvPr userDrawn="1"/>
        </p:nvSpPr>
        <p:spPr>
          <a:xfrm>
            <a:off x="1547813" y="636588"/>
            <a:ext cx="2016125" cy="48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9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441FD-6853-4FF5-BA7D-6A14DD316262}" type="datetimeFigureOut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10/24/2012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10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11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4B667-873D-4E6B-92FD-FF2710CD857F}" type="slidenum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75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tja\Pictures\D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 userDrawn="1"/>
        </p:nvSpPr>
        <p:spPr>
          <a:xfrm>
            <a:off x="1547813" y="636588"/>
            <a:ext cx="2016125" cy="48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575AB-C150-4BC9-B6CC-923CB8615B92}" type="datetimeFigureOut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10/24/2012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5F875-F0F9-4BC8-B872-90E6E16296DE}" type="slidenum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735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tja\Pictures\D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 userDrawn="1"/>
        </p:nvSpPr>
        <p:spPr>
          <a:xfrm>
            <a:off x="1547813" y="636588"/>
            <a:ext cx="2016125" cy="48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0B527-ED81-45CB-B7B5-A9E4424F2A70}" type="datetimeFigureOut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10/24/2012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BAF64-E3CC-4B2B-B23B-D741F3765B62}" type="slidenum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3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tja\Pictures\D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 userDrawn="1"/>
        </p:nvSpPr>
        <p:spPr>
          <a:xfrm>
            <a:off x="1547813" y="636588"/>
            <a:ext cx="2016125" cy="48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D5037-1E76-4A29-806B-EA5EC2AECF8B}" type="datetimeFigureOut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10/24/2012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48D9A-9EEA-4A89-91AD-21AF98C69345}" type="slidenum">
              <a:rPr lang="en-US">
                <a:solidFill>
                  <a:srgbClr val="7F7F7F">
                    <a:tint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7F7F7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240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2" descr="C:\Users\katja\Pictures\D3.jp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04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32000" y="2409256"/>
            <a:ext cx="8280000" cy="1439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948" tIns="40974" rIns="81948" bIns="40974" anchor="ctr">
            <a:spAutoFit/>
          </a:bodyPr>
          <a:lstStyle/>
          <a:p>
            <a:pPr marL="242888" indent="-242888" algn="ctr" eaLnBrk="0" hangingPunct="0">
              <a:lnSpc>
                <a:spcPct val="150000"/>
              </a:lnSpc>
              <a:spcAft>
                <a:spcPts val="538"/>
              </a:spcAft>
            </a:pPr>
            <a:r>
              <a:rPr lang="it-IT" sz="2800" b="1" dirty="0" smtClean="0">
                <a:solidFill>
                  <a:srgbClr val="006600"/>
                </a:solidFill>
                <a:latin typeface="Century Gothic" pitchFamily="34" charset="0"/>
                <a:cs typeface="Arial" pitchFamily="34" charset="0"/>
              </a:rPr>
              <a:t>Articolo 62 D.L. Liberalizzazioni</a:t>
            </a:r>
          </a:p>
          <a:p>
            <a:pPr marL="242888" indent="-242888" algn="ctr" eaLnBrk="0" hangingPunct="0">
              <a:lnSpc>
                <a:spcPct val="150000"/>
              </a:lnSpc>
              <a:spcAft>
                <a:spcPts val="538"/>
              </a:spcAft>
            </a:pPr>
            <a:r>
              <a:rPr lang="it-IT" sz="2800" b="1" dirty="0" smtClean="0">
                <a:solidFill>
                  <a:srgbClr val="006600"/>
                </a:solidFill>
                <a:latin typeface="Century Gothic" pitchFamily="34" charset="0"/>
                <a:cs typeface="Arial" pitchFamily="34" charset="0"/>
              </a:rPr>
              <a:t>Nuove disposizioni sui pagamenti</a:t>
            </a:r>
            <a:endParaRPr lang="it-IT" sz="2800" b="1" dirty="0">
              <a:solidFill>
                <a:srgbClr val="006600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4644008" y="4884549"/>
            <a:ext cx="4220392" cy="700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948" tIns="40974" rIns="81948" bIns="40974" anchor="ctr">
            <a:spAutoFit/>
          </a:bodyPr>
          <a:lstStyle/>
          <a:p>
            <a:pPr marL="242888" indent="-242888" eaLnBrk="0" hangingPunct="0">
              <a:spcAft>
                <a:spcPts val="538"/>
              </a:spcAft>
            </a:pPr>
            <a:r>
              <a:rPr lang="it-IT" sz="2000" dirty="0" smtClean="0">
                <a:solidFill>
                  <a:srgbClr val="000000"/>
                </a:solidFill>
                <a:latin typeface="Century Gothic" pitchFamily="34" charset="0"/>
                <a:cs typeface="Arial" pitchFamily="34" charset="0"/>
              </a:rPr>
              <a:t>Massimo Maggiore</a:t>
            </a:r>
          </a:p>
          <a:p>
            <a:pPr marL="242888" indent="-242888" eaLnBrk="0" hangingPunct="0">
              <a:spcAft>
                <a:spcPts val="538"/>
              </a:spcAft>
            </a:pPr>
            <a:r>
              <a:rPr lang="it-IT" sz="1600" i="1" dirty="0" smtClean="0">
                <a:solidFill>
                  <a:srgbClr val="000000"/>
                </a:solidFill>
                <a:latin typeface="Century Gothic" pitchFamily="34" charset="0"/>
                <a:cs typeface="Arial" pitchFamily="34" charset="0"/>
              </a:rPr>
              <a:t>Maschietto Maggiore studio legale</a:t>
            </a:r>
            <a:endParaRPr lang="it-IT" sz="1600" i="1" dirty="0">
              <a:solidFill>
                <a:srgbClr val="000000"/>
              </a:solidFill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41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2000" y="552063"/>
            <a:ext cx="720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2888" indent="-242888" algn="ctr" eaLnBrk="0" hangingPunct="0">
              <a:spcAft>
                <a:spcPts val="538"/>
              </a:spcAft>
            </a:pPr>
            <a:r>
              <a:rPr lang="it-IT" sz="2400" b="1" dirty="0">
                <a:solidFill>
                  <a:srgbClr val="006600"/>
                </a:solidFill>
                <a:cs typeface="Arial" pitchFamily="34" charset="0"/>
              </a:rPr>
              <a:t>Entrata in vigore (D.M. art. 8)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460077" y="1973089"/>
            <a:ext cx="2671763" cy="336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323" tIns="45661" rIns="91323" bIns="45661">
            <a:spAutoFit/>
          </a:bodyPr>
          <a:lstStyle/>
          <a:p>
            <a:pPr>
              <a:lnSpc>
                <a:spcPts val="1884"/>
              </a:lnSpc>
              <a:spcAft>
                <a:spcPts val="538"/>
              </a:spcAft>
              <a:defRPr/>
            </a:pPr>
            <a:r>
              <a:rPr lang="it-IT" b="1" dirty="0">
                <a:solidFill>
                  <a:srgbClr val="006600"/>
                </a:solidFill>
                <a:cs typeface="Arial" pitchFamily="34" charset="0"/>
              </a:rPr>
              <a:t>Si applica art. 62</a:t>
            </a:r>
            <a:endParaRPr lang="it-IT" dirty="0">
              <a:solidFill>
                <a:srgbClr val="006600"/>
              </a:solidFill>
              <a:cs typeface="Arial" pitchFamily="34" charset="0"/>
            </a:endParaRPr>
          </a:p>
        </p:txBody>
      </p:sp>
      <p:cxnSp>
        <p:nvCxnSpPr>
          <p:cNvPr id="41" name="Straight Connector 18"/>
          <p:cNvCxnSpPr/>
          <p:nvPr/>
        </p:nvCxnSpPr>
        <p:spPr bwMode="auto">
          <a:xfrm>
            <a:off x="643992" y="3073752"/>
            <a:ext cx="792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6"/>
          <p:cNvSpPr>
            <a:spLocks noChangeArrowheads="1"/>
          </p:cNvSpPr>
          <p:nvPr/>
        </p:nvSpPr>
        <p:spPr bwMode="auto">
          <a:xfrm>
            <a:off x="1883596" y="3136619"/>
            <a:ext cx="1260475" cy="335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323" tIns="45661" rIns="91323" bIns="45661">
            <a:spAutoFit/>
          </a:bodyPr>
          <a:lstStyle/>
          <a:p>
            <a:pPr algn="ctr">
              <a:lnSpc>
                <a:spcPts val="1884"/>
              </a:lnSpc>
              <a:spcAft>
                <a:spcPts val="538"/>
              </a:spcAft>
              <a:defRPr/>
            </a:pPr>
            <a:r>
              <a:rPr lang="it-IT" b="1" dirty="0">
                <a:solidFill>
                  <a:srgbClr val="000000"/>
                </a:solidFill>
                <a:cs typeface="Arial" pitchFamily="34" charset="0"/>
              </a:rPr>
              <a:t>Ordine</a:t>
            </a:r>
            <a:endParaRPr lang="it-IT" dirty="0">
              <a:solidFill>
                <a:srgbClr val="000000"/>
              </a:solidFill>
              <a:cs typeface="Arial" pitchFamily="34" charset="0"/>
            </a:endParaRPr>
          </a:p>
        </p:txBody>
      </p:sp>
      <p:cxnSp>
        <p:nvCxnSpPr>
          <p:cNvPr id="76" name="Straight Connector 20"/>
          <p:cNvCxnSpPr/>
          <p:nvPr/>
        </p:nvCxnSpPr>
        <p:spPr bwMode="auto">
          <a:xfrm>
            <a:off x="4649254" y="2757839"/>
            <a:ext cx="0" cy="102711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6"/>
          <p:cNvSpPr>
            <a:spLocks noChangeArrowheads="1"/>
          </p:cNvSpPr>
          <p:nvPr/>
        </p:nvSpPr>
        <p:spPr bwMode="auto">
          <a:xfrm>
            <a:off x="4724894" y="3136619"/>
            <a:ext cx="1412875" cy="57952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323" tIns="45661" rIns="91323" bIns="45661">
            <a:spAutoFit/>
          </a:bodyPr>
          <a:lstStyle/>
          <a:p>
            <a:pPr algn="ctr">
              <a:lnSpc>
                <a:spcPts val="1884"/>
              </a:lnSpc>
              <a:spcAft>
                <a:spcPts val="538"/>
              </a:spcAft>
              <a:defRPr/>
            </a:pPr>
            <a:r>
              <a:rPr lang="it-IT" b="1" dirty="0">
                <a:solidFill>
                  <a:srgbClr val="000000"/>
                </a:solidFill>
                <a:cs typeface="Arial" pitchFamily="34" charset="0"/>
              </a:rPr>
              <a:t>Consegna merce</a:t>
            </a:r>
            <a:endParaRPr lang="it-IT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8" name="Rectangle 6"/>
          <p:cNvSpPr>
            <a:spLocks noChangeArrowheads="1"/>
          </p:cNvSpPr>
          <p:nvPr/>
        </p:nvSpPr>
        <p:spPr bwMode="auto">
          <a:xfrm>
            <a:off x="6280226" y="3136619"/>
            <a:ext cx="1701800" cy="335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323" tIns="45661" rIns="91323" bIns="45661">
            <a:spAutoFit/>
          </a:bodyPr>
          <a:lstStyle/>
          <a:p>
            <a:pPr algn="ctr">
              <a:lnSpc>
                <a:spcPts val="1884"/>
              </a:lnSpc>
              <a:spcAft>
                <a:spcPts val="538"/>
              </a:spcAft>
              <a:defRPr/>
            </a:pPr>
            <a:r>
              <a:rPr lang="it-IT" b="1" dirty="0" smtClean="0">
                <a:solidFill>
                  <a:srgbClr val="000000"/>
                </a:solidFill>
                <a:cs typeface="Arial" pitchFamily="34" charset="0"/>
              </a:rPr>
              <a:t>Pagamento  </a:t>
            </a:r>
            <a:endParaRPr lang="it-IT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9" name="TextBox 54"/>
          <p:cNvSpPr txBox="1">
            <a:spLocks noChangeArrowheads="1"/>
          </p:cNvSpPr>
          <p:nvPr/>
        </p:nvSpPr>
        <p:spPr bwMode="auto">
          <a:xfrm>
            <a:off x="5373709" y="2584751"/>
            <a:ext cx="320596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hangingPunct="1"/>
            <a:r>
              <a:rPr lang="it-IT" sz="1300" b="1">
                <a:solidFill>
                  <a:srgbClr val="000000"/>
                </a:solidFill>
                <a:latin typeface="+mn-lt"/>
              </a:rPr>
              <a:t>…novembre …….dicembre………….</a:t>
            </a:r>
          </a:p>
        </p:txBody>
      </p:sp>
      <p:sp>
        <p:nvSpPr>
          <p:cNvPr id="80" name="TextBox 69"/>
          <p:cNvSpPr txBox="1">
            <a:spLocks noChangeArrowheads="1"/>
          </p:cNvSpPr>
          <p:nvPr/>
        </p:nvSpPr>
        <p:spPr bwMode="auto">
          <a:xfrm>
            <a:off x="4041268" y="2433311"/>
            <a:ext cx="1249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b="1" dirty="0" smtClean="0">
                <a:solidFill>
                  <a:srgbClr val="C00000"/>
                </a:solidFill>
                <a:latin typeface="+mn-lt"/>
              </a:rPr>
              <a:t>24 </a:t>
            </a:r>
            <a:r>
              <a:rPr lang="it-IT" b="1" dirty="0" err="1" smtClean="0">
                <a:solidFill>
                  <a:srgbClr val="C00000"/>
                </a:solidFill>
                <a:latin typeface="+mn-lt"/>
              </a:rPr>
              <a:t>ott</a:t>
            </a:r>
            <a:endParaRPr lang="it-IT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1" name="TextBox 73"/>
          <p:cNvSpPr txBox="1">
            <a:spLocks noChangeArrowheads="1"/>
          </p:cNvSpPr>
          <p:nvPr/>
        </p:nvSpPr>
        <p:spPr bwMode="auto">
          <a:xfrm>
            <a:off x="554858" y="2562298"/>
            <a:ext cx="340790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hangingPunct="1"/>
            <a:r>
              <a:rPr lang="it-IT" sz="1300" b="1" dirty="0">
                <a:solidFill>
                  <a:srgbClr val="000000"/>
                </a:solidFill>
                <a:latin typeface="+mn-lt"/>
              </a:rPr>
              <a:t>marzo………..giugno……….settembre.....</a:t>
            </a:r>
          </a:p>
        </p:txBody>
      </p:sp>
      <p:cxnSp>
        <p:nvCxnSpPr>
          <p:cNvPr id="82" name="Straight Connector 18"/>
          <p:cNvCxnSpPr/>
          <p:nvPr/>
        </p:nvCxnSpPr>
        <p:spPr bwMode="auto">
          <a:xfrm>
            <a:off x="547800" y="5307870"/>
            <a:ext cx="792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6"/>
          <p:cNvSpPr>
            <a:spLocks noChangeArrowheads="1"/>
          </p:cNvSpPr>
          <p:nvPr/>
        </p:nvSpPr>
        <p:spPr bwMode="auto">
          <a:xfrm>
            <a:off x="1869722" y="5370737"/>
            <a:ext cx="1260475" cy="335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323" tIns="45661" rIns="91323" bIns="45661">
            <a:spAutoFit/>
          </a:bodyPr>
          <a:lstStyle/>
          <a:p>
            <a:pPr algn="ctr">
              <a:lnSpc>
                <a:spcPts val="1884"/>
              </a:lnSpc>
              <a:spcAft>
                <a:spcPts val="538"/>
              </a:spcAft>
              <a:defRPr/>
            </a:pPr>
            <a:r>
              <a:rPr lang="it-IT" b="1" dirty="0">
                <a:solidFill>
                  <a:srgbClr val="000000"/>
                </a:solidFill>
                <a:cs typeface="Arial" pitchFamily="34" charset="0"/>
              </a:rPr>
              <a:t>Ordine</a:t>
            </a:r>
            <a:endParaRPr lang="it-IT" dirty="0">
              <a:solidFill>
                <a:srgbClr val="000000"/>
              </a:solidFill>
              <a:cs typeface="Arial" pitchFamily="34" charset="0"/>
            </a:endParaRPr>
          </a:p>
        </p:txBody>
      </p:sp>
      <p:cxnSp>
        <p:nvCxnSpPr>
          <p:cNvPr id="84" name="Straight Connector 20"/>
          <p:cNvCxnSpPr/>
          <p:nvPr/>
        </p:nvCxnSpPr>
        <p:spPr bwMode="auto">
          <a:xfrm>
            <a:off x="4635380" y="4991957"/>
            <a:ext cx="0" cy="102711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6"/>
          <p:cNvSpPr>
            <a:spLocks noChangeArrowheads="1"/>
          </p:cNvSpPr>
          <p:nvPr/>
        </p:nvSpPr>
        <p:spPr bwMode="auto">
          <a:xfrm>
            <a:off x="3132491" y="5370737"/>
            <a:ext cx="1412875" cy="57952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323" tIns="45661" rIns="91323" bIns="45661">
            <a:spAutoFit/>
          </a:bodyPr>
          <a:lstStyle/>
          <a:p>
            <a:pPr algn="ctr">
              <a:lnSpc>
                <a:spcPts val="1884"/>
              </a:lnSpc>
              <a:spcAft>
                <a:spcPts val="538"/>
              </a:spcAft>
              <a:defRPr/>
            </a:pPr>
            <a:r>
              <a:rPr lang="it-IT" b="1" dirty="0">
                <a:solidFill>
                  <a:srgbClr val="000000"/>
                </a:solidFill>
                <a:cs typeface="Arial" pitchFamily="34" charset="0"/>
              </a:rPr>
              <a:t>Consegna merce</a:t>
            </a:r>
            <a:endParaRPr lang="it-IT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6" name="Rectangle 6"/>
          <p:cNvSpPr>
            <a:spLocks noChangeArrowheads="1"/>
          </p:cNvSpPr>
          <p:nvPr/>
        </p:nvSpPr>
        <p:spPr bwMode="auto">
          <a:xfrm>
            <a:off x="5374398" y="5370737"/>
            <a:ext cx="1701800" cy="335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323" tIns="45661" rIns="91323" bIns="45661">
            <a:spAutoFit/>
          </a:bodyPr>
          <a:lstStyle/>
          <a:p>
            <a:pPr algn="ctr">
              <a:lnSpc>
                <a:spcPts val="1884"/>
              </a:lnSpc>
              <a:spcAft>
                <a:spcPts val="538"/>
              </a:spcAft>
              <a:defRPr/>
            </a:pPr>
            <a:r>
              <a:rPr lang="it-IT" b="1" dirty="0" smtClean="0">
                <a:solidFill>
                  <a:srgbClr val="000000"/>
                </a:solidFill>
                <a:cs typeface="Arial" pitchFamily="34" charset="0"/>
              </a:rPr>
              <a:t>Pagamento  </a:t>
            </a:r>
            <a:endParaRPr lang="it-IT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7" name="TextBox 54"/>
          <p:cNvSpPr txBox="1">
            <a:spLocks noChangeArrowheads="1"/>
          </p:cNvSpPr>
          <p:nvPr/>
        </p:nvSpPr>
        <p:spPr bwMode="auto">
          <a:xfrm>
            <a:off x="5359835" y="4818869"/>
            <a:ext cx="320596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hangingPunct="1"/>
            <a:r>
              <a:rPr lang="it-IT" sz="1300" b="1" dirty="0">
                <a:solidFill>
                  <a:srgbClr val="000000"/>
                </a:solidFill>
                <a:latin typeface="+mn-lt"/>
              </a:rPr>
              <a:t>…novembre …….dicembre………….</a:t>
            </a:r>
          </a:p>
        </p:txBody>
      </p:sp>
      <p:sp>
        <p:nvSpPr>
          <p:cNvPr id="88" name="TextBox 69"/>
          <p:cNvSpPr txBox="1">
            <a:spLocks noChangeArrowheads="1"/>
          </p:cNvSpPr>
          <p:nvPr/>
        </p:nvSpPr>
        <p:spPr bwMode="auto">
          <a:xfrm>
            <a:off x="4027394" y="4667429"/>
            <a:ext cx="1249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b="1" dirty="0" smtClean="0">
                <a:solidFill>
                  <a:srgbClr val="C00000"/>
                </a:solidFill>
                <a:latin typeface="+mn-lt"/>
              </a:rPr>
              <a:t>24 </a:t>
            </a:r>
            <a:r>
              <a:rPr lang="it-IT" b="1" dirty="0" err="1" smtClean="0">
                <a:solidFill>
                  <a:srgbClr val="C00000"/>
                </a:solidFill>
                <a:latin typeface="+mn-lt"/>
              </a:rPr>
              <a:t>ott</a:t>
            </a:r>
            <a:endParaRPr lang="it-IT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9" name="TextBox 73"/>
          <p:cNvSpPr txBox="1">
            <a:spLocks noChangeArrowheads="1"/>
          </p:cNvSpPr>
          <p:nvPr/>
        </p:nvSpPr>
        <p:spPr bwMode="auto">
          <a:xfrm>
            <a:off x="540984" y="4796416"/>
            <a:ext cx="340790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hangingPunct="1"/>
            <a:r>
              <a:rPr lang="it-IT" sz="1300" b="1" dirty="0">
                <a:solidFill>
                  <a:srgbClr val="000000"/>
                </a:solidFill>
                <a:latin typeface="+mn-lt"/>
              </a:rPr>
              <a:t>marzo………..giugno……….settembre.....</a:t>
            </a:r>
          </a:p>
        </p:txBody>
      </p:sp>
      <p:sp>
        <p:nvSpPr>
          <p:cNvPr id="90" name="Rectangle 6"/>
          <p:cNvSpPr>
            <a:spLocks noChangeArrowheads="1"/>
          </p:cNvSpPr>
          <p:nvPr/>
        </p:nvSpPr>
        <p:spPr bwMode="auto">
          <a:xfrm>
            <a:off x="470387" y="4244578"/>
            <a:ext cx="2671763" cy="336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323" tIns="45661" rIns="91323" bIns="45661">
            <a:spAutoFit/>
          </a:bodyPr>
          <a:lstStyle/>
          <a:p>
            <a:pPr>
              <a:lnSpc>
                <a:spcPts val="1884"/>
              </a:lnSpc>
              <a:spcAft>
                <a:spcPts val="538"/>
              </a:spcAft>
              <a:defRPr/>
            </a:pPr>
            <a:r>
              <a:rPr lang="it-IT" b="1" dirty="0" smtClean="0">
                <a:solidFill>
                  <a:srgbClr val="006600"/>
                </a:solidFill>
                <a:cs typeface="Arial" pitchFamily="34" charset="0"/>
              </a:rPr>
              <a:t>Non si </a:t>
            </a:r>
            <a:r>
              <a:rPr lang="it-IT" b="1" dirty="0">
                <a:solidFill>
                  <a:srgbClr val="006600"/>
                </a:solidFill>
                <a:cs typeface="Arial" pitchFamily="34" charset="0"/>
              </a:rPr>
              <a:t>applica art. 62</a:t>
            </a:r>
            <a:endParaRPr lang="it-IT" dirty="0">
              <a:solidFill>
                <a:srgbClr val="006600"/>
              </a:solidFill>
              <a:cs typeface="Arial" pitchFamily="34" charset="0"/>
            </a:endParaRPr>
          </a:p>
        </p:txBody>
      </p:sp>
      <p:sp>
        <p:nvSpPr>
          <p:cNvPr id="91" name="Rettangolo 90"/>
          <p:cNvSpPr/>
          <p:nvPr/>
        </p:nvSpPr>
        <p:spPr>
          <a:xfrm>
            <a:off x="333401" y="1911499"/>
            <a:ext cx="8460000" cy="2052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Rettangolo 91"/>
          <p:cNvSpPr/>
          <p:nvPr/>
        </p:nvSpPr>
        <p:spPr>
          <a:xfrm>
            <a:off x="333838" y="4149080"/>
            <a:ext cx="8460000" cy="2052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3" name="TextBox 3"/>
          <p:cNvSpPr txBox="1">
            <a:spLocks noChangeArrowheads="1"/>
          </p:cNvSpPr>
          <p:nvPr/>
        </p:nvSpPr>
        <p:spPr bwMode="auto">
          <a:xfrm>
            <a:off x="585752" y="1055787"/>
            <a:ext cx="7956550" cy="63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961" tIns="40981" rIns="81961" bIns="4098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marL="0" indent="0" algn="ctr" eaLnBrk="1" hangingPunct="1"/>
            <a:r>
              <a:rPr lang="it-IT" dirty="0">
                <a:solidFill>
                  <a:srgbClr val="000000"/>
                </a:solidFill>
                <a:latin typeface="+mn-lt"/>
              </a:rPr>
              <a:t>I </a:t>
            </a:r>
            <a:r>
              <a:rPr lang="it-IT" b="1" dirty="0">
                <a:solidFill>
                  <a:srgbClr val="000000"/>
                </a:solidFill>
                <a:latin typeface="+mn-lt"/>
              </a:rPr>
              <a:t>termini di pagamento </a:t>
            </a:r>
            <a:r>
              <a:rPr lang="it-IT" dirty="0">
                <a:solidFill>
                  <a:srgbClr val="000000"/>
                </a:solidFill>
                <a:latin typeface="+mn-lt"/>
              </a:rPr>
              <a:t>previsti dall’art. 62 si applicano </a:t>
            </a:r>
            <a:r>
              <a:rPr lang="it-IT" b="1" dirty="0">
                <a:solidFill>
                  <a:srgbClr val="000000"/>
                </a:solidFill>
                <a:latin typeface="+mn-lt"/>
              </a:rPr>
              <a:t>automaticamente a tutti i contratti </a:t>
            </a:r>
            <a:r>
              <a:rPr lang="it-IT" dirty="0">
                <a:solidFill>
                  <a:srgbClr val="000000"/>
                </a:solidFill>
                <a:latin typeface="+mn-lt"/>
              </a:rPr>
              <a:t>a partire </a:t>
            </a:r>
            <a:r>
              <a:rPr lang="it-IT" b="1" dirty="0">
                <a:solidFill>
                  <a:srgbClr val="000000"/>
                </a:solidFill>
                <a:latin typeface="+mn-lt"/>
              </a:rPr>
              <a:t>dal</a:t>
            </a:r>
            <a:r>
              <a:rPr lang="it-IT" dirty="0">
                <a:solidFill>
                  <a:srgbClr val="000000"/>
                </a:solidFill>
                <a:latin typeface="+mn-lt"/>
              </a:rPr>
              <a:t> </a:t>
            </a:r>
            <a:r>
              <a:rPr lang="it-IT" b="1" dirty="0">
                <a:solidFill>
                  <a:srgbClr val="000000"/>
                </a:solidFill>
                <a:latin typeface="+mn-lt"/>
              </a:rPr>
              <a:t>24 ottobre 2012. </a:t>
            </a:r>
          </a:p>
        </p:txBody>
      </p:sp>
    </p:spTree>
    <p:extLst>
      <p:ext uri="{BB962C8B-B14F-4D97-AF65-F5344CB8AC3E}">
        <p14:creationId xmlns:p14="http://schemas.microsoft.com/office/powerpoint/2010/main" val="40291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2000" y="552063"/>
            <a:ext cx="720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2888" indent="-242888" algn="ctr" eaLnBrk="0" hangingPunct="0"/>
            <a:r>
              <a:rPr lang="it-IT" sz="2400" b="1" dirty="0" smtClean="0">
                <a:solidFill>
                  <a:srgbClr val="006600"/>
                </a:solidFill>
                <a:cs typeface="Arial" pitchFamily="34" charset="0"/>
              </a:rPr>
              <a:t>Eccezioni che consentono </a:t>
            </a:r>
          </a:p>
          <a:p>
            <a:pPr marL="242888" indent="-242888" algn="ctr" eaLnBrk="0" hangingPunct="0"/>
            <a:r>
              <a:rPr lang="it-IT" sz="2400" b="1" dirty="0" smtClean="0">
                <a:solidFill>
                  <a:srgbClr val="006600"/>
                </a:solidFill>
                <a:cs typeface="Arial" pitchFamily="34" charset="0"/>
              </a:rPr>
              <a:t>di ritardare il pagamento</a:t>
            </a:r>
            <a:endParaRPr lang="it-IT" sz="2400" b="1" dirty="0">
              <a:solidFill>
                <a:srgbClr val="006600"/>
              </a:solidFill>
              <a:cs typeface="Arial" pitchFamily="34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28" name="Rectangle 1"/>
          <p:cNvSpPr/>
          <p:nvPr/>
        </p:nvSpPr>
        <p:spPr>
          <a:xfrm>
            <a:off x="612000" y="1879650"/>
            <a:ext cx="7920000" cy="3637582"/>
          </a:xfrm>
          <a:prstGeom prst="rect">
            <a:avLst/>
          </a:prstGeom>
        </p:spPr>
        <p:txBody>
          <a:bodyPr lIns="81961" tIns="40981" rIns="81961" bIns="40981">
            <a:spAutoFit/>
          </a:bodyPr>
          <a:lstStyle/>
          <a:p>
            <a:pPr marL="342900" indent="-342900" algn="just">
              <a:spcBef>
                <a:spcPts val="180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it-IT" sz="1900" b="1" u="sng" dirty="0" smtClean="0">
                <a:solidFill>
                  <a:srgbClr val="000000"/>
                </a:solidFill>
              </a:rPr>
              <a:t>Eccezione </a:t>
            </a:r>
            <a:r>
              <a:rPr lang="it-IT" sz="1900" b="1" u="sng" dirty="0">
                <a:solidFill>
                  <a:srgbClr val="000000"/>
                </a:solidFill>
              </a:rPr>
              <a:t>per inadempimento</a:t>
            </a:r>
            <a:r>
              <a:rPr lang="it-IT" sz="1900" dirty="0">
                <a:solidFill>
                  <a:srgbClr val="000000"/>
                </a:solidFill>
              </a:rPr>
              <a:t> da parte del fornitore/creditore (</a:t>
            </a:r>
            <a:r>
              <a:rPr lang="it-IT" sz="1900" b="1" dirty="0">
                <a:solidFill>
                  <a:srgbClr val="000000"/>
                </a:solidFill>
              </a:rPr>
              <a:t>vietato in ogni caso</a:t>
            </a:r>
            <a:r>
              <a:rPr lang="it-IT" sz="1900" dirty="0">
                <a:solidFill>
                  <a:srgbClr val="000000"/>
                </a:solidFill>
              </a:rPr>
              <a:t> al cliente/debitore trattenere l’intero importo della fornitura a fronte di contestazioni </a:t>
            </a:r>
            <a:r>
              <a:rPr lang="it-IT" sz="1900" b="1" dirty="0">
                <a:solidFill>
                  <a:srgbClr val="000000"/>
                </a:solidFill>
              </a:rPr>
              <a:t>solo parziali)</a:t>
            </a:r>
            <a:endParaRPr lang="it-IT" sz="1900" dirty="0">
              <a:solidFill>
                <a:srgbClr val="000000"/>
              </a:solidFill>
            </a:endParaRPr>
          </a:p>
          <a:p>
            <a:pPr marL="342900" indent="-342900" algn="just">
              <a:spcBef>
                <a:spcPts val="180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it-IT" sz="1900" b="1" u="sng" dirty="0">
                <a:solidFill>
                  <a:srgbClr val="000000"/>
                </a:solidFill>
              </a:rPr>
              <a:t>Eccezione di compensazione</a:t>
            </a:r>
            <a:r>
              <a:rPr lang="it-IT" sz="1900" dirty="0">
                <a:solidFill>
                  <a:srgbClr val="000000"/>
                </a:solidFill>
              </a:rPr>
              <a:t>: consentita la </a:t>
            </a:r>
            <a:r>
              <a:rPr lang="it-IT" sz="1900" b="1" dirty="0">
                <a:solidFill>
                  <a:srgbClr val="000000"/>
                </a:solidFill>
              </a:rPr>
              <a:t>compensazione legale, </a:t>
            </a:r>
            <a:r>
              <a:rPr lang="it-IT" sz="1900" dirty="0">
                <a:solidFill>
                  <a:srgbClr val="000000"/>
                </a:solidFill>
              </a:rPr>
              <a:t>anche da parte dell’acquirente  (art.1243 c.c.) di crediti </a:t>
            </a:r>
            <a:r>
              <a:rPr lang="it-IT" sz="1900" dirty="0" smtClean="0">
                <a:solidFill>
                  <a:srgbClr val="000000"/>
                </a:solidFill>
              </a:rPr>
              <a:t>liquidi ed esigibili  </a:t>
            </a:r>
            <a:r>
              <a:rPr lang="it-IT" sz="1900" dirty="0">
                <a:solidFill>
                  <a:srgbClr val="000000"/>
                </a:solidFill>
              </a:rPr>
              <a:t>(la facoltà di compensazione </a:t>
            </a:r>
            <a:r>
              <a:rPr lang="it-IT" sz="1900" u="sng" dirty="0">
                <a:solidFill>
                  <a:srgbClr val="000000"/>
                </a:solidFill>
              </a:rPr>
              <a:t>può</a:t>
            </a:r>
            <a:r>
              <a:rPr lang="it-IT" sz="1900" dirty="0">
                <a:solidFill>
                  <a:srgbClr val="000000"/>
                </a:solidFill>
              </a:rPr>
              <a:t> essere esclusa per disposizione contrattuale)</a:t>
            </a:r>
            <a:endParaRPr lang="it-IT" sz="1900" b="1" u="sng" dirty="0">
              <a:solidFill>
                <a:srgbClr val="000000"/>
              </a:solidFill>
            </a:endParaRPr>
          </a:p>
          <a:p>
            <a:pPr marL="342900" indent="-342900" algn="just">
              <a:spcBef>
                <a:spcPts val="180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it-IT" sz="1900" b="1" u="sng" dirty="0">
                <a:solidFill>
                  <a:srgbClr val="000000"/>
                </a:solidFill>
              </a:rPr>
              <a:t>Eccezione di non imputabilità</a:t>
            </a:r>
            <a:r>
              <a:rPr lang="it-IT" sz="1900" b="1" dirty="0">
                <a:solidFill>
                  <a:srgbClr val="000000"/>
                </a:solidFill>
              </a:rPr>
              <a:t>: </a:t>
            </a:r>
            <a:r>
              <a:rPr lang="it-IT" sz="1900" dirty="0">
                <a:solidFill>
                  <a:srgbClr val="000000"/>
                </a:solidFill>
              </a:rPr>
              <a:t>impossibilità della prestazione dovuta a  causa non imputabile al debitore</a:t>
            </a:r>
          </a:p>
        </p:txBody>
      </p:sp>
    </p:spTree>
    <p:extLst>
      <p:ext uri="{BB962C8B-B14F-4D97-AF65-F5344CB8AC3E}">
        <p14:creationId xmlns:p14="http://schemas.microsoft.com/office/powerpoint/2010/main" val="264425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2000" y="552063"/>
            <a:ext cx="720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2888" indent="-242888" algn="ctr" eaLnBrk="0" hangingPunct="0"/>
            <a:r>
              <a:rPr lang="it-IT" sz="2400" b="1" dirty="0" smtClean="0">
                <a:solidFill>
                  <a:srgbClr val="006600"/>
                </a:solidFill>
                <a:cs typeface="Arial" pitchFamily="34" charset="0"/>
              </a:rPr>
              <a:t>Pratiche commerciali scorrette </a:t>
            </a:r>
          </a:p>
          <a:p>
            <a:pPr marL="242888" indent="-242888" algn="ctr" eaLnBrk="0" hangingPunct="0"/>
            <a:r>
              <a:rPr lang="it-IT" sz="2400" b="1" dirty="0" smtClean="0">
                <a:solidFill>
                  <a:srgbClr val="006600"/>
                </a:solidFill>
                <a:cs typeface="Arial" pitchFamily="34" charset="0"/>
              </a:rPr>
              <a:t>relative ai pagamenti</a:t>
            </a:r>
            <a:endParaRPr lang="it-IT" sz="2400" b="1" dirty="0">
              <a:solidFill>
                <a:srgbClr val="006600"/>
              </a:solidFill>
              <a:cs typeface="Arial" pitchFamily="34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28" name="Rectangle 1"/>
          <p:cNvSpPr/>
          <p:nvPr/>
        </p:nvSpPr>
        <p:spPr>
          <a:xfrm>
            <a:off x="612000" y="1741151"/>
            <a:ext cx="7920000" cy="3929969"/>
          </a:xfrm>
          <a:prstGeom prst="rect">
            <a:avLst/>
          </a:prstGeom>
        </p:spPr>
        <p:txBody>
          <a:bodyPr lIns="81961" tIns="40981" rIns="81961" bIns="40981">
            <a:spAutoFit/>
          </a:bodyPr>
          <a:lstStyle/>
          <a:p>
            <a:pPr marL="342900" indent="-342900" algn="just">
              <a:spcBef>
                <a:spcPts val="180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it-IT" sz="2000" dirty="0" smtClean="0">
                <a:solidFill>
                  <a:srgbClr val="000000"/>
                </a:solidFill>
              </a:rPr>
              <a:t>Esclusione applicazione di interessi</a:t>
            </a:r>
          </a:p>
          <a:p>
            <a:pPr marL="342900" indent="-342900" algn="just">
              <a:spcBef>
                <a:spcPts val="180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it-IT" sz="2000" dirty="0" smtClean="0">
                <a:solidFill>
                  <a:srgbClr val="000000"/>
                </a:solidFill>
              </a:rPr>
              <a:t>Imposizione di clausole che impongono al venditore un termine minimo prima di poter emettere la fattura</a:t>
            </a:r>
          </a:p>
          <a:p>
            <a:pPr marL="342900" indent="-342900" algn="just">
              <a:spcBef>
                <a:spcPts val="180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it-IT" sz="2000" dirty="0" smtClean="0">
                <a:solidFill>
                  <a:srgbClr val="000000"/>
                </a:solidFill>
              </a:rPr>
              <a:t>Facoltà ma non obbligo per il venditore di emettere fattura a fine mese nel caso di consegna di più quote dello stesso ordine nel corso del mese</a:t>
            </a:r>
          </a:p>
          <a:p>
            <a:pPr marL="342900" indent="-342900" algn="just">
              <a:spcBef>
                <a:spcPts val="1800"/>
              </a:spcBef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it-IT" sz="2000" dirty="0" smtClean="0">
                <a:solidFill>
                  <a:srgbClr val="000000"/>
                </a:solidFill>
              </a:rPr>
              <a:t>Trattenere l’intero importo di una fornitura a fronte di contestazione solo parziale</a:t>
            </a:r>
            <a:endParaRPr lang="it-IT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87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2000" y="547871"/>
            <a:ext cx="720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2888" lvl="0" indent="-242888" algn="ctr" eaLnBrk="0" hangingPunct="0"/>
            <a:r>
              <a:rPr lang="it-IT" sz="2400" b="1" dirty="0">
                <a:solidFill>
                  <a:srgbClr val="008000"/>
                </a:solidFill>
                <a:cs typeface="Arial" pitchFamily="34" charset="0"/>
              </a:rPr>
              <a:t>Art. 62: Disposizioni normative </a:t>
            </a:r>
            <a:endParaRPr lang="it-IT" sz="2400" b="1" dirty="0" smtClean="0">
              <a:solidFill>
                <a:srgbClr val="008000"/>
              </a:solidFill>
              <a:cs typeface="Arial" pitchFamily="34" charset="0"/>
            </a:endParaRPr>
          </a:p>
          <a:p>
            <a:pPr marL="242888" lvl="0" indent="-242888" algn="ctr" eaLnBrk="0" hangingPunct="0"/>
            <a:r>
              <a:rPr lang="it-IT" sz="2400" b="1" dirty="0" smtClean="0">
                <a:solidFill>
                  <a:srgbClr val="008000"/>
                </a:solidFill>
                <a:cs typeface="Arial" pitchFamily="34" charset="0"/>
              </a:rPr>
              <a:t>sui </a:t>
            </a:r>
            <a:r>
              <a:rPr lang="it-IT" sz="2400" b="1" dirty="0">
                <a:solidFill>
                  <a:srgbClr val="008000"/>
                </a:solidFill>
                <a:cs typeface="Arial" pitchFamily="34" charset="0"/>
              </a:rPr>
              <a:t>termini di </a:t>
            </a:r>
            <a:r>
              <a:rPr lang="it-IT" sz="2400" b="1" dirty="0" smtClean="0">
                <a:solidFill>
                  <a:srgbClr val="008000"/>
                </a:solidFill>
                <a:cs typeface="Arial" pitchFamily="34" charset="0"/>
              </a:rPr>
              <a:t>pagamento</a:t>
            </a:r>
            <a:endParaRPr lang="it-IT" sz="2400" b="1" dirty="0">
              <a:solidFill>
                <a:srgbClr val="008000"/>
              </a:solidFill>
              <a:cs typeface="Arial" pitchFamily="34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grpSp>
        <p:nvGrpSpPr>
          <p:cNvPr id="24" name="Group 21"/>
          <p:cNvGrpSpPr>
            <a:grpSpLocks/>
          </p:cNvGrpSpPr>
          <p:nvPr/>
        </p:nvGrpSpPr>
        <p:grpSpPr bwMode="auto">
          <a:xfrm>
            <a:off x="428625" y="1483941"/>
            <a:ext cx="2678113" cy="1004887"/>
            <a:chOff x="222250" y="913423"/>
            <a:chExt cx="2998788" cy="1122468"/>
          </a:xfrm>
          <a:solidFill>
            <a:sysClr val="window" lastClr="FFFFFF">
              <a:lumMod val="85000"/>
            </a:sysClr>
          </a:solidFill>
        </p:grpSpPr>
        <p:sp>
          <p:nvSpPr>
            <p:cNvPr id="25" name="Pentagon 22"/>
            <p:cNvSpPr/>
            <p:nvPr/>
          </p:nvSpPr>
          <p:spPr>
            <a:xfrm>
              <a:off x="222250" y="913423"/>
              <a:ext cx="2998788" cy="1122468"/>
            </a:xfrm>
            <a:prstGeom prst="homePlate">
              <a:avLst/>
            </a:prstGeom>
            <a:grpFill/>
            <a:ln w="254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6" name="TextBox 5"/>
            <p:cNvSpPr txBox="1">
              <a:spLocks noChangeArrowheads="1"/>
            </p:cNvSpPr>
            <p:nvPr/>
          </p:nvSpPr>
          <p:spPr bwMode="auto">
            <a:xfrm>
              <a:off x="450849" y="999042"/>
              <a:ext cx="2114550" cy="79131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cs typeface="Arial" charset="0"/>
                </a:rPr>
                <a:t>Direttiva </a:t>
              </a:r>
              <a:r>
                <a:rPr kumimoji="0" lang="it-IT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cs typeface="Arial" charset="0"/>
                </a:rPr>
                <a:t>2000</a:t>
              </a:r>
              <a:r>
                <a:rPr kumimoji="0" lang="it-IT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cs typeface="Arial" charset="0"/>
                </a:rPr>
                <a:t>/35/CE</a:t>
              </a:r>
              <a:endParaRPr kumimoji="0" lang="it-IT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cs typeface="Arial" charset="0"/>
              </a:endParaRPr>
            </a:p>
          </p:txBody>
        </p:sp>
      </p:grpSp>
      <p:grpSp>
        <p:nvGrpSpPr>
          <p:cNvPr id="27" name="Group 8"/>
          <p:cNvGrpSpPr>
            <a:grpSpLocks/>
          </p:cNvGrpSpPr>
          <p:nvPr/>
        </p:nvGrpSpPr>
        <p:grpSpPr bwMode="auto">
          <a:xfrm>
            <a:off x="2813050" y="1496641"/>
            <a:ext cx="2997200" cy="992187"/>
            <a:chOff x="2811439" y="914017"/>
            <a:chExt cx="3220871" cy="1123684"/>
          </a:xfrm>
          <a:solidFill>
            <a:sysClr val="window" lastClr="FFFFFF">
              <a:lumMod val="75000"/>
            </a:sysClr>
          </a:solidFill>
        </p:grpSpPr>
        <p:sp>
          <p:nvSpPr>
            <p:cNvPr id="28" name="Chevron 27"/>
            <p:cNvSpPr/>
            <p:nvPr/>
          </p:nvSpPr>
          <p:spPr>
            <a:xfrm>
              <a:off x="2811439" y="914017"/>
              <a:ext cx="3220871" cy="1123684"/>
            </a:xfrm>
            <a:prstGeom prst="chevron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>
              <a:off x="3364172" y="1092700"/>
              <a:ext cx="2115403" cy="80224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cs typeface="Arial" charset="0"/>
                </a:rPr>
                <a:t>DLGS n.231 </a:t>
              </a:r>
              <a:r>
                <a: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cs typeface="Arial" charset="0"/>
                </a:rPr>
                <a:t>2002 </a:t>
              </a:r>
            </a:p>
          </p:txBody>
        </p:sp>
      </p:grpSp>
      <p:grpSp>
        <p:nvGrpSpPr>
          <p:cNvPr id="30" name="Group 7"/>
          <p:cNvGrpSpPr>
            <a:grpSpLocks/>
          </p:cNvGrpSpPr>
          <p:nvPr/>
        </p:nvGrpSpPr>
        <p:grpSpPr bwMode="auto">
          <a:xfrm>
            <a:off x="5457825" y="1518866"/>
            <a:ext cx="3402013" cy="965200"/>
            <a:chOff x="5732060" y="915117"/>
            <a:chExt cx="3029803" cy="1112820"/>
          </a:xfrm>
          <a:solidFill>
            <a:sysClr val="window" lastClr="FFFFFF">
              <a:lumMod val="65000"/>
            </a:sysClr>
          </a:solidFill>
        </p:grpSpPr>
        <p:sp>
          <p:nvSpPr>
            <p:cNvPr id="31" name="Chevron 32"/>
            <p:cNvSpPr/>
            <p:nvPr/>
          </p:nvSpPr>
          <p:spPr>
            <a:xfrm>
              <a:off x="5732060" y="915117"/>
              <a:ext cx="3029803" cy="1112820"/>
            </a:xfrm>
            <a:prstGeom prst="chevron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2" name="TextBox 12"/>
            <p:cNvSpPr txBox="1">
              <a:spLocks noChangeArrowheads="1"/>
            </p:cNvSpPr>
            <p:nvPr/>
          </p:nvSpPr>
          <p:spPr bwMode="auto">
            <a:xfrm>
              <a:off x="6225746" y="1073580"/>
              <a:ext cx="2308669" cy="816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 Unicode" pitchFamily="34" charset="0"/>
                  <a:cs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cs typeface="Arial" charset="0"/>
                </a:rPr>
                <a:t>Art. 62 D.L. 1/2012 e Decreto Attuativo</a:t>
              </a:r>
            </a:p>
          </p:txBody>
        </p:sp>
      </p:grpSp>
      <p:sp>
        <p:nvSpPr>
          <p:cNvPr id="33" name="TextBox 40"/>
          <p:cNvSpPr txBox="1">
            <a:spLocks noChangeArrowheads="1"/>
          </p:cNvSpPr>
          <p:nvPr/>
        </p:nvSpPr>
        <p:spPr bwMode="auto">
          <a:xfrm>
            <a:off x="488950" y="2641228"/>
            <a:ext cx="2032000" cy="131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961" tIns="40981" rIns="81961" bIns="4098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it-IT" sz="1600" dirty="0">
                <a:solidFill>
                  <a:srgbClr val="000000"/>
                </a:solidFill>
                <a:latin typeface="+mn-lt"/>
              </a:rPr>
              <a:t>Lotta contro i ritardi di pagamento nelle transazioni commerciali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4" name="TextBox 41"/>
          <p:cNvSpPr txBox="1">
            <a:spLocks noChangeArrowheads="1"/>
          </p:cNvSpPr>
          <p:nvPr/>
        </p:nvSpPr>
        <p:spPr bwMode="auto">
          <a:xfrm>
            <a:off x="2828925" y="2642816"/>
            <a:ext cx="2628900" cy="383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961" tIns="40981" rIns="81961" bIns="40981">
            <a:spAutoFit/>
          </a:bodyPr>
          <a:lstStyle>
            <a:lvl1pPr marL="255588" indent="-255588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US" sz="1600" dirty="0" err="1">
                <a:solidFill>
                  <a:srgbClr val="000000"/>
                </a:solidFill>
                <a:latin typeface="+mn-lt"/>
              </a:rPr>
              <a:t>Recepiva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la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Direttiva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2000/35/CE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Termini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di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pagamento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: 60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giorni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per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beni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DETERIORABILI (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termine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comunque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derogabile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)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No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SANZIONI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US" sz="1600" dirty="0" err="1" smtClean="0">
                <a:solidFill>
                  <a:srgbClr val="000000"/>
                </a:solidFill>
                <a:latin typeface="+mn-lt"/>
              </a:rPr>
              <a:t>Nessun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potere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di </a:t>
            </a:r>
            <a:r>
              <a:rPr lang="en-US" sz="1600" dirty="0" err="1" smtClean="0">
                <a:solidFill>
                  <a:srgbClr val="000000"/>
                </a:solidFill>
                <a:latin typeface="+mn-lt"/>
              </a:rPr>
              <a:t>accertamento</a:t>
            </a:r>
            <a:endParaRPr lang="en-US" sz="1600" dirty="0" smtClean="0">
              <a:solidFill>
                <a:srgbClr val="000000"/>
              </a:solidFill>
              <a:latin typeface="+mn-lt"/>
            </a:endParaRP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US" sz="1600" dirty="0" err="1" smtClean="0">
                <a:solidFill>
                  <a:srgbClr val="000000"/>
                </a:solidFill>
                <a:latin typeface="+mn-lt"/>
              </a:rPr>
              <a:t>Principi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+mn-lt"/>
              </a:rPr>
              <a:t>ribaditi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 e </a:t>
            </a:r>
            <a:r>
              <a:rPr lang="en-US" sz="1600" dirty="0" err="1" smtClean="0">
                <a:solidFill>
                  <a:srgbClr val="000000"/>
                </a:solidFill>
                <a:latin typeface="+mn-lt"/>
              </a:rPr>
              <a:t>rafforzati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+mn-lt"/>
              </a:rPr>
              <a:t>dalla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+mn-lt"/>
              </a:rPr>
              <a:t>Direttiva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 2011/7/UE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5" name="TextBox 42"/>
          <p:cNvSpPr txBox="1">
            <a:spLocks noChangeArrowheads="1"/>
          </p:cNvSpPr>
          <p:nvPr/>
        </p:nvSpPr>
        <p:spPr bwMode="auto">
          <a:xfrm>
            <a:off x="5661025" y="2615828"/>
            <a:ext cx="3330575" cy="328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961" tIns="40981" rIns="81961" bIns="4098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it-IT" sz="1600" dirty="0">
                <a:solidFill>
                  <a:srgbClr val="000000"/>
                </a:solidFill>
                <a:latin typeface="+mn-lt"/>
              </a:rPr>
              <a:t>Termini di pagamento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it-IT" sz="1600" dirty="0">
                <a:solidFill>
                  <a:srgbClr val="000000"/>
                </a:solidFill>
                <a:latin typeface="+mn-lt"/>
              </a:rPr>
              <a:t>deteriorabili: </a:t>
            </a:r>
            <a:r>
              <a:rPr lang="it-IT" sz="1600" b="1" dirty="0" err="1">
                <a:solidFill>
                  <a:srgbClr val="000000"/>
                </a:solidFill>
                <a:latin typeface="+mn-lt"/>
              </a:rPr>
              <a:t>max</a:t>
            </a:r>
            <a:r>
              <a:rPr lang="it-IT" sz="1600" b="1" dirty="0">
                <a:solidFill>
                  <a:srgbClr val="000000"/>
                </a:solidFill>
                <a:latin typeface="+mn-lt"/>
              </a:rPr>
              <a:t> 30 gg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it-IT" sz="1600" dirty="0">
                <a:solidFill>
                  <a:srgbClr val="000000"/>
                </a:solidFill>
                <a:latin typeface="+mn-lt"/>
              </a:rPr>
              <a:t>non deteriorabili: </a:t>
            </a:r>
            <a:r>
              <a:rPr lang="it-IT" sz="1600" b="1" dirty="0" err="1">
                <a:solidFill>
                  <a:srgbClr val="000000"/>
                </a:solidFill>
                <a:latin typeface="+mn-lt"/>
              </a:rPr>
              <a:t>max</a:t>
            </a:r>
            <a:r>
              <a:rPr lang="it-IT" sz="1600" b="1" dirty="0">
                <a:solidFill>
                  <a:srgbClr val="000000"/>
                </a:solidFill>
                <a:latin typeface="+mn-lt"/>
              </a:rPr>
              <a:t> 60 gg</a:t>
            </a:r>
          </a:p>
          <a:p>
            <a:pPr eaLnBrk="1" hangingPunct="1">
              <a:buFont typeface="Arial" charset="0"/>
              <a:buChar char="•"/>
            </a:pPr>
            <a:endParaRPr lang="it-IT" sz="16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buFont typeface="Arial" charset="0"/>
              <a:buChar char="•"/>
            </a:pPr>
            <a:endParaRPr lang="it-IT" sz="16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buFont typeface="Arial" charset="0"/>
              <a:buChar char="•"/>
            </a:pPr>
            <a:r>
              <a:rPr lang="it-IT" sz="1600" b="1" dirty="0">
                <a:solidFill>
                  <a:srgbClr val="000000"/>
                </a:solidFill>
                <a:latin typeface="+mn-lt"/>
              </a:rPr>
              <a:t>Sanzioni da 500 </a:t>
            </a:r>
            <a:r>
              <a:rPr lang="it-IT" sz="1600" b="1" dirty="0" smtClean="0">
                <a:solidFill>
                  <a:srgbClr val="000000"/>
                </a:solidFill>
                <a:latin typeface="+mn-lt"/>
              </a:rPr>
              <a:t>a </a:t>
            </a:r>
            <a:r>
              <a:rPr lang="it-IT" sz="1600" b="1" dirty="0">
                <a:solidFill>
                  <a:srgbClr val="000000"/>
                </a:solidFill>
                <a:latin typeface="+mn-lt"/>
              </a:rPr>
              <a:t>500 mila €</a:t>
            </a:r>
          </a:p>
          <a:p>
            <a:pPr eaLnBrk="1" hangingPunct="1">
              <a:buFont typeface="Arial" charset="0"/>
              <a:buChar char="•"/>
            </a:pPr>
            <a:endParaRPr lang="it-IT" sz="16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buFont typeface="Arial" charset="0"/>
              <a:buChar char="•"/>
            </a:pPr>
            <a:endParaRPr lang="it-IT" sz="16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buFont typeface="Arial" charset="0"/>
              <a:buChar char="•"/>
            </a:pPr>
            <a:r>
              <a:rPr lang="it-IT" sz="1600" b="1" dirty="0">
                <a:solidFill>
                  <a:srgbClr val="000000"/>
                </a:solidFill>
                <a:latin typeface="+mn-lt"/>
              </a:rPr>
              <a:t>Ruolo autonomo di accertamento e sanzione per AGCM</a:t>
            </a:r>
          </a:p>
          <a:p>
            <a:pPr eaLnBrk="1" hangingPunct="1">
              <a:buFont typeface="Arial" charset="0"/>
              <a:buChar char="•"/>
            </a:pPr>
            <a:endParaRPr lang="it-IT" sz="16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buFont typeface="Arial" charset="0"/>
              <a:buChar char="•"/>
            </a:pPr>
            <a:endParaRPr lang="it-IT" sz="16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347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2000" y="552063"/>
            <a:ext cx="7200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2888" indent="-242888" algn="ctr" eaLnBrk="0" hangingPunct="0"/>
            <a:r>
              <a:rPr lang="it-IT" sz="2400" b="1" dirty="0">
                <a:solidFill>
                  <a:srgbClr val="006600"/>
                </a:solidFill>
                <a:cs typeface="Arial" pitchFamily="34" charset="0"/>
              </a:rPr>
              <a:t>Termini di pagamento </a:t>
            </a:r>
            <a:endParaRPr lang="it-IT" sz="2400" b="1" dirty="0" smtClean="0">
              <a:solidFill>
                <a:srgbClr val="006600"/>
              </a:solidFill>
              <a:cs typeface="Arial" pitchFamily="34" charset="0"/>
            </a:endParaRPr>
          </a:p>
          <a:p>
            <a:pPr marL="242888" indent="-242888" algn="ctr" eaLnBrk="0" hangingPunct="0"/>
            <a:r>
              <a:rPr lang="it-IT" sz="2000" b="1" dirty="0" smtClean="0">
                <a:solidFill>
                  <a:srgbClr val="006600"/>
                </a:solidFill>
                <a:cs typeface="Arial" pitchFamily="34" charset="0"/>
              </a:rPr>
              <a:t>(</a:t>
            </a:r>
            <a:r>
              <a:rPr lang="it-IT" sz="2000" b="1" dirty="0">
                <a:solidFill>
                  <a:srgbClr val="006600"/>
                </a:solidFill>
                <a:cs typeface="Arial" pitchFamily="34" charset="0"/>
              </a:rPr>
              <a:t>art. 62 comma 3 – D.M. art. 3 e 5)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791920" y="2363678"/>
            <a:ext cx="3060000" cy="66999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1857" tIns="40928" rIns="81857" bIns="40928">
            <a:spAutoFit/>
          </a:bodyPr>
          <a:lstStyle/>
          <a:p>
            <a:pPr algn="ctr">
              <a:spcAft>
                <a:spcPts val="538"/>
              </a:spcAft>
              <a:defRPr/>
            </a:pPr>
            <a:r>
              <a:rPr lang="it-IT" sz="1600" dirty="0">
                <a:solidFill>
                  <a:srgbClr val="000000"/>
                </a:solidFill>
                <a:cs typeface="Arial" pitchFamily="34" charset="0"/>
              </a:rPr>
              <a:t>Prodotti agricoli e alimentari</a:t>
            </a:r>
          </a:p>
          <a:p>
            <a:pPr algn="ctr">
              <a:spcAft>
                <a:spcPts val="538"/>
              </a:spcAft>
              <a:defRPr/>
            </a:pPr>
            <a:r>
              <a:rPr lang="it-IT" b="1" dirty="0">
                <a:solidFill>
                  <a:srgbClr val="000000"/>
                </a:solidFill>
                <a:cs typeface="Arial" pitchFamily="34" charset="0"/>
              </a:rPr>
              <a:t> DETERIORABILI</a:t>
            </a:r>
            <a:endParaRPr lang="it-IT" sz="13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5292080" y="2363677"/>
            <a:ext cx="3060000" cy="66999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1857" tIns="40928" rIns="81857" bIns="40928">
            <a:spAutoFit/>
          </a:bodyPr>
          <a:lstStyle/>
          <a:p>
            <a:pPr algn="ctr">
              <a:spcAft>
                <a:spcPts val="538"/>
              </a:spcAft>
            </a:pPr>
            <a:r>
              <a:rPr lang="it-IT" sz="1600" dirty="0">
                <a:solidFill>
                  <a:srgbClr val="000000"/>
                </a:solidFill>
                <a:cs typeface="Arial" pitchFamily="34" charset="0"/>
              </a:rPr>
              <a:t>Prodotti agricoli e alimentari</a:t>
            </a:r>
          </a:p>
          <a:p>
            <a:pPr algn="ctr">
              <a:spcAft>
                <a:spcPts val="538"/>
              </a:spcAft>
            </a:pPr>
            <a:r>
              <a:rPr lang="it-IT" b="1" dirty="0">
                <a:solidFill>
                  <a:srgbClr val="000000"/>
                </a:solidFill>
                <a:cs typeface="Arial" pitchFamily="34" charset="0"/>
              </a:rPr>
              <a:t>NON DETERIORABILI</a:t>
            </a:r>
          </a:p>
        </p:txBody>
      </p:sp>
      <p:sp>
        <p:nvSpPr>
          <p:cNvPr id="21" name="Up Arrow 1"/>
          <p:cNvSpPr/>
          <p:nvPr/>
        </p:nvSpPr>
        <p:spPr>
          <a:xfrm rot="10800000">
            <a:off x="2087921" y="3141212"/>
            <a:ext cx="468000" cy="540000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961" tIns="40981" rIns="81961" bIns="40981" anchor="ctr"/>
          <a:lstStyle/>
          <a:p>
            <a:pPr algn="ctr"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22" name="Up Arrow 12"/>
          <p:cNvSpPr/>
          <p:nvPr/>
        </p:nvSpPr>
        <p:spPr>
          <a:xfrm rot="10800000">
            <a:off x="6588081" y="3141212"/>
            <a:ext cx="468000" cy="540000"/>
          </a:xfrm>
          <a:prstGeom prst="up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961" tIns="40981" rIns="81961" bIns="40981" anchor="ctr"/>
          <a:lstStyle/>
          <a:p>
            <a:pPr algn="ctr"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23" name="TextBox 2"/>
          <p:cNvSpPr txBox="1">
            <a:spLocks noChangeArrowheads="1"/>
          </p:cNvSpPr>
          <p:nvPr/>
        </p:nvSpPr>
        <p:spPr bwMode="auto">
          <a:xfrm>
            <a:off x="1565920" y="3719254"/>
            <a:ext cx="151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sz="2000" b="1" dirty="0" err="1" smtClean="0">
                <a:solidFill>
                  <a:srgbClr val="000000"/>
                </a:solidFill>
                <a:latin typeface="+mn-lt"/>
              </a:rPr>
              <a:t>Max</a:t>
            </a:r>
            <a:r>
              <a:rPr lang="it-IT" sz="2000" b="1" dirty="0" smtClean="0">
                <a:solidFill>
                  <a:srgbClr val="000000"/>
                </a:solidFill>
                <a:latin typeface="+mn-lt"/>
              </a:rPr>
              <a:t> 30 </a:t>
            </a:r>
            <a:r>
              <a:rPr lang="it-IT" sz="2000" b="1" dirty="0">
                <a:solidFill>
                  <a:srgbClr val="000000"/>
                </a:solidFill>
                <a:latin typeface="+mn-lt"/>
              </a:rPr>
              <a:t>gg</a:t>
            </a:r>
          </a:p>
        </p:txBody>
      </p:sp>
      <p:sp>
        <p:nvSpPr>
          <p:cNvPr id="36" name="TextBox 2"/>
          <p:cNvSpPr txBox="1">
            <a:spLocks noChangeArrowheads="1"/>
          </p:cNvSpPr>
          <p:nvPr/>
        </p:nvSpPr>
        <p:spPr bwMode="auto">
          <a:xfrm>
            <a:off x="6066080" y="3719254"/>
            <a:ext cx="1512000" cy="698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961" tIns="40981" rIns="81961" bIns="409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sz="2000" b="1" dirty="0" err="1" smtClean="0">
                <a:solidFill>
                  <a:srgbClr val="000000"/>
                </a:solidFill>
                <a:latin typeface="+mn-lt"/>
              </a:rPr>
              <a:t>Max</a:t>
            </a:r>
            <a:r>
              <a:rPr lang="it-IT" sz="2000" b="1" dirty="0" smtClean="0">
                <a:solidFill>
                  <a:srgbClr val="000000"/>
                </a:solidFill>
                <a:latin typeface="+mn-lt"/>
              </a:rPr>
              <a:t> 60 </a:t>
            </a:r>
            <a:r>
              <a:rPr lang="it-IT" sz="2000" b="1" dirty="0">
                <a:solidFill>
                  <a:srgbClr val="000000"/>
                </a:solidFill>
                <a:latin typeface="+mn-lt"/>
              </a:rPr>
              <a:t>gg</a:t>
            </a:r>
          </a:p>
        </p:txBody>
      </p:sp>
      <p:sp>
        <p:nvSpPr>
          <p:cNvPr id="37" name="TextBox 28"/>
          <p:cNvSpPr txBox="1">
            <a:spLocks noChangeArrowheads="1"/>
          </p:cNvSpPr>
          <p:nvPr/>
        </p:nvSpPr>
        <p:spPr bwMode="auto">
          <a:xfrm>
            <a:off x="3312000" y="1531081"/>
            <a:ext cx="2520000" cy="821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961" tIns="40981" rIns="81961" bIns="409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sz="2400" b="1" dirty="0">
                <a:solidFill>
                  <a:srgbClr val="000000"/>
                </a:solidFill>
                <a:latin typeface="+mn-lt"/>
              </a:rPr>
              <a:t>60 </a:t>
            </a:r>
            <a:r>
              <a:rPr lang="it-IT" sz="2400" b="1" dirty="0" smtClean="0">
                <a:solidFill>
                  <a:srgbClr val="000000"/>
                </a:solidFill>
                <a:latin typeface="+mn-lt"/>
              </a:rPr>
              <a:t>&gt;= </a:t>
            </a:r>
            <a:r>
              <a:rPr lang="it-IT" sz="2800" b="1" dirty="0">
                <a:solidFill>
                  <a:srgbClr val="000000"/>
                </a:solidFill>
                <a:latin typeface="+mn-lt"/>
              </a:rPr>
              <a:t>TMC </a:t>
            </a:r>
            <a:r>
              <a:rPr lang="it-IT" sz="2400" b="1" dirty="0">
                <a:solidFill>
                  <a:srgbClr val="000000"/>
                </a:solidFill>
                <a:latin typeface="+mn-lt"/>
              </a:rPr>
              <a:t>&gt; </a:t>
            </a:r>
            <a:r>
              <a:rPr lang="it-IT" sz="2400" b="1" dirty="0" smtClean="0">
                <a:solidFill>
                  <a:srgbClr val="000000"/>
                </a:solidFill>
                <a:latin typeface="+mn-lt"/>
              </a:rPr>
              <a:t>60</a:t>
            </a:r>
          </a:p>
          <a:p>
            <a:pPr algn="ctr" eaLnBrk="1" hangingPunct="1"/>
            <a:r>
              <a:rPr lang="it-IT" b="1" dirty="0" smtClean="0">
                <a:solidFill>
                  <a:srgbClr val="000000"/>
                </a:solidFill>
                <a:latin typeface="+mn-lt"/>
              </a:rPr>
              <a:t>+ altri parametri</a:t>
            </a:r>
            <a:endParaRPr lang="it-IT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9" name="TextBox 52"/>
          <p:cNvSpPr txBox="1">
            <a:spLocks noChangeArrowheads="1"/>
          </p:cNvSpPr>
          <p:nvPr/>
        </p:nvSpPr>
        <p:spPr bwMode="auto">
          <a:xfrm>
            <a:off x="972000" y="5229200"/>
            <a:ext cx="7200000" cy="646331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dirty="0" smtClean="0">
                <a:solidFill>
                  <a:srgbClr val="000000"/>
                </a:solidFill>
                <a:latin typeface="+mn-lt"/>
              </a:rPr>
              <a:t>(…) il cedente deve emettere </a:t>
            </a:r>
            <a:r>
              <a:rPr lang="it-IT" b="1" dirty="0" smtClean="0">
                <a:solidFill>
                  <a:srgbClr val="000000"/>
                </a:solidFill>
                <a:latin typeface="+mn-lt"/>
              </a:rPr>
              <a:t>fattura separata per</a:t>
            </a:r>
            <a:r>
              <a:rPr lang="it-IT" dirty="0" smtClean="0">
                <a:solidFill>
                  <a:srgbClr val="000000"/>
                </a:solidFill>
                <a:latin typeface="+mn-lt"/>
              </a:rPr>
              <a:t> cessioni di </a:t>
            </a:r>
            <a:r>
              <a:rPr lang="it-IT" b="1" dirty="0" smtClean="0">
                <a:solidFill>
                  <a:srgbClr val="000000"/>
                </a:solidFill>
                <a:latin typeface="+mn-lt"/>
              </a:rPr>
              <a:t>prodotti assoggettati a termini di pagamento differenti</a:t>
            </a:r>
            <a:endParaRPr lang="it-IT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72000" y="4293096"/>
            <a:ext cx="9000000" cy="63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961" tIns="40981" rIns="81961" bIns="409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dirty="0" smtClean="0">
                <a:solidFill>
                  <a:srgbClr val="006600"/>
                </a:solidFill>
                <a:latin typeface="+mn-lt"/>
              </a:rPr>
              <a:t>Condizioni </a:t>
            </a:r>
            <a:r>
              <a:rPr lang="it-IT" dirty="0">
                <a:solidFill>
                  <a:srgbClr val="006600"/>
                </a:solidFill>
                <a:latin typeface="+mn-lt"/>
              </a:rPr>
              <a:t>di pagamento e termini di scadenza </a:t>
            </a:r>
            <a:r>
              <a:rPr lang="it-IT" u="sng" dirty="0">
                <a:solidFill>
                  <a:srgbClr val="006600"/>
                </a:solidFill>
                <a:latin typeface="+mn-lt"/>
              </a:rPr>
              <a:t>MASSIMI</a:t>
            </a:r>
            <a:r>
              <a:rPr lang="it-IT" dirty="0">
                <a:solidFill>
                  <a:srgbClr val="006600"/>
                </a:solidFill>
                <a:latin typeface="+mn-lt"/>
              </a:rPr>
              <a:t> </a:t>
            </a:r>
            <a:endParaRPr lang="it-IT" dirty="0" smtClean="0">
              <a:solidFill>
                <a:srgbClr val="006600"/>
              </a:solidFill>
              <a:latin typeface="+mn-lt"/>
            </a:endParaRPr>
          </a:p>
          <a:p>
            <a:pPr algn="ctr" eaLnBrk="1" hangingPunct="1"/>
            <a:r>
              <a:rPr lang="it-IT" dirty="0" smtClean="0">
                <a:solidFill>
                  <a:srgbClr val="006600"/>
                </a:solidFill>
                <a:latin typeface="+mn-lt"/>
              </a:rPr>
              <a:t>sono </a:t>
            </a:r>
            <a:r>
              <a:rPr lang="it-IT" dirty="0">
                <a:solidFill>
                  <a:srgbClr val="006600"/>
                </a:solidFill>
                <a:latin typeface="+mn-lt"/>
              </a:rPr>
              <a:t>DEROGABILI solo in MELIUS per il </a:t>
            </a:r>
            <a:r>
              <a:rPr lang="it-IT" dirty="0" smtClean="0">
                <a:solidFill>
                  <a:srgbClr val="006600"/>
                </a:solidFill>
                <a:latin typeface="+mn-lt"/>
              </a:rPr>
              <a:t>CREDITORE</a:t>
            </a:r>
            <a:endParaRPr lang="it-IT" dirty="0">
              <a:solidFill>
                <a:srgbClr val="0066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916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2000" y="552063"/>
            <a:ext cx="7200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2888" indent="-242888" algn="ctr" eaLnBrk="0" hangingPunct="0"/>
            <a:r>
              <a:rPr lang="it-IT" sz="2400" b="1" dirty="0">
                <a:solidFill>
                  <a:srgbClr val="006600"/>
                </a:solidFill>
                <a:cs typeface="Arial" pitchFamily="34" charset="0"/>
              </a:rPr>
              <a:t>Termini di pagamento </a:t>
            </a:r>
            <a:endParaRPr lang="it-IT" sz="2400" b="1" dirty="0" smtClean="0">
              <a:solidFill>
                <a:srgbClr val="006600"/>
              </a:solidFill>
              <a:cs typeface="Arial" pitchFamily="34" charset="0"/>
            </a:endParaRPr>
          </a:p>
          <a:p>
            <a:pPr marL="242888" indent="-242888" algn="ctr" eaLnBrk="0" hangingPunct="0"/>
            <a:r>
              <a:rPr lang="it-IT" sz="2000" b="1" dirty="0" smtClean="0">
                <a:solidFill>
                  <a:srgbClr val="006600"/>
                </a:solidFill>
                <a:cs typeface="Arial" pitchFamily="34" charset="0"/>
              </a:rPr>
              <a:t>(</a:t>
            </a:r>
            <a:r>
              <a:rPr lang="it-IT" sz="2000" b="1" dirty="0">
                <a:solidFill>
                  <a:srgbClr val="006600"/>
                </a:solidFill>
                <a:cs typeface="Arial" pitchFamily="34" charset="0"/>
              </a:rPr>
              <a:t>art. 62 comma 3 – D.M. art. 3 e 5)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16" name="TextBox 52"/>
          <p:cNvSpPr txBox="1">
            <a:spLocks noChangeArrowheads="1"/>
          </p:cNvSpPr>
          <p:nvPr/>
        </p:nvSpPr>
        <p:spPr bwMode="auto">
          <a:xfrm>
            <a:off x="2952000" y="4581128"/>
            <a:ext cx="3240000" cy="646331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b="1" dirty="0">
                <a:solidFill>
                  <a:srgbClr val="000000"/>
                </a:solidFill>
                <a:latin typeface="+mn-lt"/>
              </a:rPr>
              <a:t>Sanzione amministrativa </a:t>
            </a:r>
          </a:p>
          <a:p>
            <a:pPr algn="ctr" eaLnBrk="1" hangingPunct="1"/>
            <a:r>
              <a:rPr lang="it-IT" b="1" dirty="0">
                <a:solidFill>
                  <a:srgbClr val="000000"/>
                </a:solidFill>
                <a:latin typeface="+mn-lt"/>
              </a:rPr>
              <a:t>da </a:t>
            </a:r>
            <a:r>
              <a:rPr lang="it-IT" b="1" dirty="0" smtClean="0">
                <a:solidFill>
                  <a:srgbClr val="000000"/>
                </a:solidFill>
                <a:latin typeface="+mn-lt"/>
              </a:rPr>
              <a:t>500 a 500 mila Euro.</a:t>
            </a:r>
            <a:endParaRPr lang="it-IT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72000" y="1504091"/>
            <a:ext cx="9000000" cy="700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1857" tIns="40928" rIns="81857" bIns="40928">
            <a:spAutoFit/>
          </a:bodyPr>
          <a:lstStyle/>
          <a:p>
            <a:pPr algn="ctr">
              <a:spcAft>
                <a:spcPts val="538"/>
              </a:spcAft>
              <a:defRPr/>
            </a:pPr>
            <a:r>
              <a:rPr lang="it-IT" b="1" dirty="0">
                <a:solidFill>
                  <a:srgbClr val="000000"/>
                </a:solidFill>
                <a:cs typeface="Arial" pitchFamily="34" charset="0"/>
              </a:rPr>
              <a:t>I termini decorrono dall’ultimo </a:t>
            </a:r>
            <a:r>
              <a:rPr lang="it-IT" b="1" dirty="0" smtClean="0">
                <a:solidFill>
                  <a:srgbClr val="000000"/>
                </a:solidFill>
                <a:cs typeface="Arial" pitchFamily="34" charset="0"/>
              </a:rPr>
              <a:t>giorno del </a:t>
            </a:r>
            <a:r>
              <a:rPr lang="it-IT" b="1" dirty="0">
                <a:solidFill>
                  <a:srgbClr val="000000"/>
                </a:solidFill>
                <a:cs typeface="Arial" pitchFamily="34" charset="0"/>
              </a:rPr>
              <a:t>mese di </a:t>
            </a:r>
            <a:endParaRPr lang="it-IT" b="1" dirty="0" smtClean="0">
              <a:solidFill>
                <a:srgbClr val="000000"/>
              </a:solidFill>
              <a:cs typeface="Arial" pitchFamily="34" charset="0"/>
            </a:endParaRPr>
          </a:p>
          <a:p>
            <a:pPr algn="ctr">
              <a:spcAft>
                <a:spcPts val="538"/>
              </a:spcAft>
              <a:defRPr/>
            </a:pPr>
            <a:r>
              <a:rPr lang="it-IT" b="1" u="sng" dirty="0" smtClean="0">
                <a:solidFill>
                  <a:srgbClr val="000000"/>
                </a:solidFill>
                <a:cs typeface="Arial" pitchFamily="34" charset="0"/>
              </a:rPr>
              <a:t>ricevimento </a:t>
            </a:r>
            <a:r>
              <a:rPr lang="it-IT" b="1" u="sng" dirty="0">
                <a:solidFill>
                  <a:srgbClr val="000000"/>
                </a:solidFill>
                <a:cs typeface="Arial" pitchFamily="34" charset="0"/>
              </a:rPr>
              <a:t>della </a:t>
            </a:r>
            <a:r>
              <a:rPr lang="it-IT" b="1" u="sng" dirty="0" smtClean="0">
                <a:solidFill>
                  <a:srgbClr val="000000"/>
                </a:solidFill>
                <a:cs typeface="Arial" pitchFamily="34" charset="0"/>
              </a:rPr>
              <a:t>fattura</a:t>
            </a:r>
            <a:endParaRPr lang="it-IT" sz="1200" u="sng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246034" y="2852936"/>
            <a:ext cx="3960000" cy="15871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1857" tIns="40928" rIns="81857" bIns="40928">
            <a:spAutoFit/>
          </a:bodyPr>
          <a:lstStyle/>
          <a:p>
            <a:pPr algn="ctr">
              <a:lnSpc>
                <a:spcPct val="130000"/>
              </a:lnSpc>
              <a:spcAft>
                <a:spcPts val="538"/>
              </a:spcAft>
              <a:defRPr/>
            </a:pPr>
            <a:r>
              <a:rPr lang="it-IT" b="1" u="sng" dirty="0" smtClean="0">
                <a:solidFill>
                  <a:srgbClr val="000000"/>
                </a:solidFill>
                <a:cs typeface="Arial" pitchFamily="34" charset="0"/>
              </a:rPr>
              <a:t>Data di ricevimento </a:t>
            </a:r>
            <a:r>
              <a:rPr lang="it-IT" b="1" u="sng" dirty="0">
                <a:solidFill>
                  <a:srgbClr val="000000"/>
                </a:solidFill>
                <a:cs typeface="Arial" pitchFamily="34" charset="0"/>
              </a:rPr>
              <a:t>della </a:t>
            </a:r>
            <a:r>
              <a:rPr lang="it-IT" b="1" u="sng" dirty="0" smtClean="0">
                <a:solidFill>
                  <a:srgbClr val="000000"/>
                </a:solidFill>
                <a:cs typeface="Arial" pitchFamily="34" charset="0"/>
              </a:rPr>
              <a:t>fattura</a:t>
            </a:r>
          </a:p>
          <a:p>
            <a:pPr algn="ctr">
              <a:lnSpc>
                <a:spcPct val="130000"/>
              </a:lnSpc>
              <a:spcAft>
                <a:spcPts val="538"/>
              </a:spcAft>
              <a:defRPr/>
            </a:pPr>
            <a:r>
              <a:rPr lang="it-IT" sz="1700" dirty="0" smtClean="0">
                <a:solidFill>
                  <a:srgbClr val="000000"/>
                </a:solidFill>
                <a:cs typeface="Arial" pitchFamily="34" charset="0"/>
              </a:rPr>
              <a:t>Certificata da consegna a mano, invio m/raccomandata A.R., PEC, EDI o mezzo equivalente</a:t>
            </a:r>
            <a:endParaRPr lang="it-IT" sz="17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4923602" y="2852936"/>
            <a:ext cx="3960000" cy="1187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1857" tIns="40928" rIns="81857" bIns="40928">
            <a:spAutoFit/>
          </a:bodyPr>
          <a:lstStyle/>
          <a:p>
            <a:pPr algn="ctr">
              <a:lnSpc>
                <a:spcPct val="130000"/>
              </a:lnSpc>
              <a:spcAft>
                <a:spcPts val="538"/>
              </a:spcAft>
              <a:defRPr/>
            </a:pPr>
            <a:r>
              <a:rPr lang="it-IT" b="1" u="sng" dirty="0" smtClean="0">
                <a:solidFill>
                  <a:srgbClr val="000000"/>
                </a:solidFill>
                <a:cs typeface="Arial" pitchFamily="34" charset="0"/>
              </a:rPr>
              <a:t>In mancanza di certezza</a:t>
            </a:r>
          </a:p>
          <a:p>
            <a:pPr algn="ctr">
              <a:lnSpc>
                <a:spcPct val="130000"/>
              </a:lnSpc>
              <a:spcAft>
                <a:spcPts val="538"/>
              </a:spcAft>
              <a:defRPr/>
            </a:pPr>
            <a:r>
              <a:rPr lang="it-IT" sz="1700" dirty="0" smtClean="0">
                <a:solidFill>
                  <a:srgbClr val="000000"/>
                </a:solidFill>
                <a:cs typeface="Arial" pitchFamily="34" charset="0"/>
              </a:rPr>
              <a:t>termini di pagamento decorrono dalla </a:t>
            </a:r>
            <a:r>
              <a:rPr lang="it-IT" sz="1700" b="1" dirty="0" smtClean="0">
                <a:solidFill>
                  <a:srgbClr val="000000"/>
                </a:solidFill>
                <a:cs typeface="Arial" pitchFamily="34" charset="0"/>
              </a:rPr>
              <a:t>data di consegna dei prodotti</a:t>
            </a:r>
            <a:endParaRPr lang="it-IT" sz="1700" b="1" dirty="0">
              <a:solidFill>
                <a:srgbClr val="000000"/>
              </a:solidFill>
              <a:cs typeface="Arial" pitchFamily="34" charset="0"/>
            </a:endParaRPr>
          </a:p>
        </p:txBody>
      </p:sp>
      <p:cxnSp>
        <p:nvCxnSpPr>
          <p:cNvPr id="26" name="Connettore 2 25"/>
          <p:cNvCxnSpPr/>
          <p:nvPr/>
        </p:nvCxnSpPr>
        <p:spPr>
          <a:xfrm flipH="1">
            <a:off x="2843808" y="2221632"/>
            <a:ext cx="1512168" cy="576064"/>
          </a:xfrm>
          <a:prstGeom prst="straightConnector1">
            <a:avLst/>
          </a:prstGeom>
          <a:ln w="190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>
            <a:off x="4788024" y="2221632"/>
            <a:ext cx="1512168" cy="576064"/>
          </a:xfrm>
          <a:prstGeom prst="straightConnector1">
            <a:avLst/>
          </a:prstGeom>
          <a:ln w="190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2"/>
          <p:cNvSpPr txBox="1">
            <a:spLocks noChangeArrowheads="1"/>
          </p:cNvSpPr>
          <p:nvPr/>
        </p:nvSpPr>
        <p:spPr bwMode="auto">
          <a:xfrm>
            <a:off x="612000" y="5461494"/>
            <a:ext cx="7920000" cy="68326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it-IT" sz="1600" b="1" dirty="0" smtClean="0">
                <a:solidFill>
                  <a:srgbClr val="000000"/>
                </a:solidFill>
                <a:latin typeface="+mn-lt"/>
              </a:rPr>
              <a:t>Con riferimento alla cessione di prodotti alcolici è fatto salvo quanto previsto dall’art. 22 della legge 18 febbraio 1999 n. 28 e </a:t>
            </a:r>
            <a:r>
              <a:rPr lang="it-IT" sz="1600" b="1" dirty="0" err="1" smtClean="0">
                <a:solidFill>
                  <a:srgbClr val="000000"/>
                </a:solidFill>
                <a:latin typeface="+mn-lt"/>
              </a:rPr>
              <a:t>s.m.i.</a:t>
            </a:r>
            <a:r>
              <a:rPr lang="it-IT" sz="1600" b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it-IT" sz="1400" b="1" dirty="0" smtClean="0">
                <a:solidFill>
                  <a:srgbClr val="000000"/>
                </a:solidFill>
                <a:latin typeface="+mn-lt"/>
              </a:rPr>
              <a:t>(D.M. art. 5 comma 5)</a:t>
            </a:r>
            <a:endParaRPr lang="it-IT" sz="1600" b="1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759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2000" y="552063"/>
            <a:ext cx="720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2888" indent="-242888" algn="ctr" eaLnBrk="0" hangingPunct="0"/>
            <a:r>
              <a:rPr lang="it-IT" sz="2400" b="1" dirty="0" smtClean="0">
                <a:solidFill>
                  <a:srgbClr val="006600"/>
                </a:solidFill>
                <a:cs typeface="Arial" pitchFamily="34" charset="0"/>
              </a:rPr>
              <a:t>Invio della fattura «per via elettronica» </a:t>
            </a:r>
          </a:p>
          <a:p>
            <a:pPr marL="242888" indent="-242888" algn="ctr" eaLnBrk="0" hangingPunct="0"/>
            <a:r>
              <a:rPr lang="it-IT" sz="2400" b="1" dirty="0" smtClean="0">
                <a:solidFill>
                  <a:srgbClr val="006600"/>
                </a:solidFill>
                <a:cs typeface="Arial" pitchFamily="34" charset="0"/>
              </a:rPr>
              <a:t>e utilizzo della PEC</a:t>
            </a:r>
            <a:endParaRPr lang="it-IT" sz="2000" b="1" dirty="0">
              <a:solidFill>
                <a:srgbClr val="006600"/>
              </a:solidFill>
              <a:cs typeface="Arial" pitchFamily="34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15" name="Rectangle 1"/>
          <p:cNvSpPr/>
          <p:nvPr/>
        </p:nvSpPr>
        <p:spPr>
          <a:xfrm>
            <a:off x="432552" y="1700808"/>
            <a:ext cx="8280400" cy="3991525"/>
          </a:xfrm>
          <a:prstGeom prst="rect">
            <a:avLst/>
          </a:prstGeom>
        </p:spPr>
        <p:txBody>
          <a:bodyPr lIns="81961" tIns="40981" rIns="81961" bIns="40981">
            <a:spAutoFit/>
          </a:bodyPr>
          <a:lstStyle/>
          <a:p>
            <a:pPr algn="just">
              <a:spcAft>
                <a:spcPts val="1800"/>
              </a:spcAft>
              <a:defRPr/>
            </a:pPr>
            <a:r>
              <a:rPr lang="it-IT" sz="1900" dirty="0" smtClean="0">
                <a:solidFill>
                  <a:srgbClr val="000000"/>
                </a:solidFill>
              </a:rPr>
              <a:t>L’invio della fattura «</a:t>
            </a:r>
            <a:r>
              <a:rPr lang="it-IT" sz="1900" b="1" dirty="0" smtClean="0">
                <a:solidFill>
                  <a:srgbClr val="000000"/>
                </a:solidFill>
              </a:rPr>
              <a:t>per via elettronica</a:t>
            </a:r>
            <a:r>
              <a:rPr lang="it-IT" sz="1900" dirty="0" smtClean="0">
                <a:solidFill>
                  <a:srgbClr val="000000"/>
                </a:solidFill>
              </a:rPr>
              <a:t>» </a:t>
            </a:r>
            <a:r>
              <a:rPr lang="it-IT" sz="1900" u="sng" dirty="0" smtClean="0">
                <a:solidFill>
                  <a:srgbClr val="000000"/>
                </a:solidFill>
              </a:rPr>
              <a:t>non</a:t>
            </a:r>
            <a:r>
              <a:rPr lang="it-IT" sz="1900" dirty="0" smtClean="0">
                <a:solidFill>
                  <a:srgbClr val="000000"/>
                </a:solidFill>
              </a:rPr>
              <a:t> è la «</a:t>
            </a:r>
            <a:r>
              <a:rPr lang="it-IT" sz="1900" b="1" dirty="0" smtClean="0">
                <a:solidFill>
                  <a:srgbClr val="000000"/>
                </a:solidFill>
              </a:rPr>
              <a:t>fattura elettronica</a:t>
            </a:r>
            <a:r>
              <a:rPr lang="it-IT" sz="1900" dirty="0" smtClean="0">
                <a:solidFill>
                  <a:srgbClr val="000000"/>
                </a:solidFill>
              </a:rPr>
              <a:t>».</a:t>
            </a:r>
            <a:endParaRPr lang="it-IT" sz="1900" dirty="0">
              <a:solidFill>
                <a:srgbClr val="000000"/>
              </a:solidFill>
            </a:endParaRPr>
          </a:p>
          <a:p>
            <a:pPr algn="just">
              <a:spcAft>
                <a:spcPts val="1800"/>
              </a:spcAft>
              <a:defRPr/>
            </a:pPr>
            <a:r>
              <a:rPr lang="it-IT" sz="1900" b="1" dirty="0" smtClean="0">
                <a:solidFill>
                  <a:srgbClr val="000000"/>
                </a:solidFill>
              </a:rPr>
              <a:t>«La trasmissione per via elettronica della fattura… è consentita </a:t>
            </a:r>
            <a:r>
              <a:rPr lang="it-IT" sz="1900" b="1" u="sng" dirty="0" smtClean="0">
                <a:solidFill>
                  <a:srgbClr val="000000"/>
                </a:solidFill>
              </a:rPr>
              <a:t>previo accordo </a:t>
            </a:r>
            <a:r>
              <a:rPr lang="it-IT" sz="1900" b="1" dirty="0" smtClean="0">
                <a:solidFill>
                  <a:srgbClr val="000000"/>
                </a:solidFill>
              </a:rPr>
              <a:t>con il destinatario»</a:t>
            </a:r>
          </a:p>
          <a:p>
            <a:pPr algn="r">
              <a:spcAft>
                <a:spcPts val="1800"/>
              </a:spcAft>
              <a:defRPr/>
            </a:pPr>
            <a:r>
              <a:rPr lang="it-IT" sz="1600" i="1" dirty="0" smtClean="0">
                <a:solidFill>
                  <a:srgbClr val="000000"/>
                </a:solidFill>
              </a:rPr>
              <a:t>(Ex art. 21 del D.P.R. 633/1972, come modificato nel 2004)</a:t>
            </a:r>
          </a:p>
          <a:p>
            <a:pPr algn="just">
              <a:spcAft>
                <a:spcPts val="1200"/>
              </a:spcAft>
              <a:defRPr/>
            </a:pPr>
            <a:r>
              <a:rPr lang="it-IT" sz="1900" b="1" dirty="0" smtClean="0">
                <a:solidFill>
                  <a:srgbClr val="000000"/>
                </a:solidFill>
              </a:rPr>
              <a:t>Tuttavia «… le comunicazioni […] possono essere inviate attraverso la posta elettronica certificata (PEC)…, senza che il destinatario debba dichiarare la propria disponibilità ad accettarne l’utilizzo»</a:t>
            </a:r>
          </a:p>
          <a:p>
            <a:pPr algn="r">
              <a:spcAft>
                <a:spcPts val="1800"/>
              </a:spcAft>
              <a:defRPr/>
            </a:pPr>
            <a:r>
              <a:rPr lang="it-IT" sz="1600" i="1" dirty="0">
                <a:solidFill>
                  <a:srgbClr val="000000"/>
                </a:solidFill>
              </a:rPr>
              <a:t>(Ex art. 16, comma 9 del D.L. 185/2008, convertito in legge n. 2/2009)</a:t>
            </a:r>
          </a:p>
          <a:p>
            <a:pPr algn="just">
              <a:defRPr/>
            </a:pPr>
            <a:endParaRPr lang="it-IT" sz="1900" b="1" dirty="0" smtClean="0">
              <a:solidFill>
                <a:srgbClr val="000000"/>
              </a:solidFill>
            </a:endParaRPr>
          </a:p>
          <a:p>
            <a:pPr algn="just">
              <a:spcAft>
                <a:spcPts val="1800"/>
              </a:spcAft>
              <a:defRPr/>
            </a:pPr>
            <a:r>
              <a:rPr lang="it-IT" sz="1900" b="1" dirty="0" smtClean="0">
                <a:solidFill>
                  <a:srgbClr val="000000"/>
                </a:solidFill>
              </a:rPr>
              <a:t>Non è richiesto l’invio delle fatture da PEC a PEC anche se preferibile.</a:t>
            </a:r>
            <a:endParaRPr lang="it-IT" sz="19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73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2000" y="552063"/>
            <a:ext cx="720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00088" lvl="1" indent="-242888" eaLnBrk="0" hangingPunct="0"/>
            <a:r>
              <a:rPr lang="it-IT" sz="2400" b="1" dirty="0" smtClean="0">
                <a:solidFill>
                  <a:srgbClr val="006600"/>
                </a:solidFill>
                <a:cs typeface="Arial" pitchFamily="34" charset="0"/>
              </a:rPr>
              <a:t>                    Interessi di mora </a:t>
            </a:r>
          </a:p>
          <a:p>
            <a:pPr marL="700088" lvl="1" indent="-242888" eaLnBrk="0" hangingPunct="0"/>
            <a:r>
              <a:rPr lang="it-IT" sz="2400" b="1" dirty="0" smtClean="0">
                <a:solidFill>
                  <a:srgbClr val="006600"/>
                </a:solidFill>
                <a:cs typeface="Arial" pitchFamily="34" charset="0"/>
              </a:rPr>
              <a:t>        (art. 62 comma 3 – D.M. art. 6)</a:t>
            </a:r>
            <a:endParaRPr lang="it-IT" sz="2000" b="1" dirty="0">
              <a:solidFill>
                <a:srgbClr val="006600"/>
              </a:solidFill>
              <a:cs typeface="Arial" pitchFamily="34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15" name="Rectangle 1"/>
          <p:cNvSpPr/>
          <p:nvPr/>
        </p:nvSpPr>
        <p:spPr>
          <a:xfrm>
            <a:off x="432552" y="1700808"/>
            <a:ext cx="8280400" cy="3299027"/>
          </a:xfrm>
          <a:prstGeom prst="rect">
            <a:avLst/>
          </a:prstGeom>
        </p:spPr>
        <p:txBody>
          <a:bodyPr wrap="square" lIns="81961" tIns="40981" rIns="81961" bIns="40981">
            <a:spAutoFit/>
          </a:bodyPr>
          <a:lstStyle/>
          <a:p>
            <a:pPr algn="just">
              <a:spcAft>
                <a:spcPts val="1800"/>
              </a:spcAft>
              <a:defRPr/>
            </a:pPr>
            <a:endParaRPr lang="it-IT" sz="2400" dirty="0" smtClean="0">
              <a:solidFill>
                <a:srgbClr val="000000"/>
              </a:solidFill>
            </a:endParaRPr>
          </a:p>
          <a:p>
            <a:pPr algn="just">
              <a:spcAft>
                <a:spcPts val="1800"/>
              </a:spcAft>
              <a:defRPr/>
            </a:pPr>
            <a:r>
              <a:rPr lang="it-IT" sz="2000" dirty="0" smtClean="0">
                <a:solidFill>
                  <a:srgbClr val="000000"/>
                </a:solidFill>
              </a:rPr>
              <a:t>Gli interessi decorrono </a:t>
            </a:r>
            <a:r>
              <a:rPr lang="it-IT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automaticamente</a:t>
            </a:r>
            <a:r>
              <a:rPr lang="it-IT" sz="2000" b="1" dirty="0" smtClean="0">
                <a:solidFill>
                  <a:srgbClr val="000000"/>
                </a:solidFill>
              </a:rPr>
              <a:t> </a:t>
            </a:r>
            <a:r>
              <a:rPr lang="it-IT" sz="2000" dirty="0" smtClean="0">
                <a:solidFill>
                  <a:srgbClr val="000000"/>
                </a:solidFill>
              </a:rPr>
              <a:t>dal giorno successivo alla scadenza del termine di pagamento.</a:t>
            </a:r>
          </a:p>
          <a:p>
            <a:pPr marL="895350" algn="just">
              <a:defRPr/>
            </a:pPr>
            <a:r>
              <a:rPr lang="it-IT" sz="2000" b="1" dirty="0" smtClean="0">
                <a:solidFill>
                  <a:srgbClr val="000000"/>
                </a:solidFill>
              </a:rPr>
              <a:t>	</a:t>
            </a:r>
            <a:r>
              <a:rPr lang="it-IT" sz="2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Automaticamente</a:t>
            </a:r>
            <a:r>
              <a:rPr lang="it-IT" sz="2000" dirty="0" smtClean="0">
                <a:solidFill>
                  <a:srgbClr val="000000"/>
                </a:solidFill>
              </a:rPr>
              <a:t> = senza necessità di messa in mora.</a:t>
            </a:r>
          </a:p>
          <a:p>
            <a:pPr algn="just">
              <a:defRPr/>
            </a:pPr>
            <a:endParaRPr lang="it-IT" sz="2000" dirty="0" smtClean="0">
              <a:solidFill>
                <a:srgbClr val="000000"/>
              </a:solidFill>
            </a:endParaRPr>
          </a:p>
          <a:p>
            <a:pPr algn="just">
              <a:spcAft>
                <a:spcPts val="1800"/>
              </a:spcAft>
              <a:defRPr/>
            </a:pPr>
            <a:endParaRPr lang="it-IT" sz="2000" dirty="0" smtClean="0">
              <a:solidFill>
                <a:srgbClr val="000000"/>
              </a:solidFill>
            </a:endParaRPr>
          </a:p>
          <a:p>
            <a:pPr algn="just">
              <a:spcAft>
                <a:spcPts val="1800"/>
              </a:spcAft>
              <a:defRPr/>
            </a:pPr>
            <a:r>
              <a:rPr lang="it-IT" sz="2000" dirty="0" smtClean="0">
                <a:solidFill>
                  <a:srgbClr val="000000"/>
                </a:solidFill>
              </a:rPr>
              <a:t>Il saggio degli interessi è maggiorato di ulteriori due punti percentuali ed </a:t>
            </a:r>
            <a:r>
              <a:rPr lang="it-IT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è inderogabile</a:t>
            </a:r>
            <a:r>
              <a:rPr lang="it-IT" sz="2000" b="1" dirty="0" smtClean="0">
                <a:solidFill>
                  <a:srgbClr val="000000"/>
                </a:solidFill>
              </a:rPr>
              <a:t>.</a:t>
            </a:r>
            <a:endParaRPr lang="it-IT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9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755576" y="764704"/>
            <a:ext cx="74335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2888" indent="-242888" algn="ctr" eaLnBrk="0" hangingPunct="0"/>
            <a:r>
              <a:rPr lang="it-IT" sz="2400" b="1" dirty="0">
                <a:solidFill>
                  <a:srgbClr val="006600"/>
                </a:solidFill>
                <a:cs typeface="Arial" pitchFamily="34" charset="0"/>
              </a:rPr>
              <a:t>Interessi di mora </a:t>
            </a:r>
            <a:r>
              <a:rPr lang="it-IT" sz="2000" b="1" dirty="0" smtClean="0">
                <a:solidFill>
                  <a:srgbClr val="006600"/>
                </a:solidFill>
                <a:cs typeface="Arial" pitchFamily="34" charset="0"/>
              </a:rPr>
              <a:t>(</a:t>
            </a:r>
            <a:r>
              <a:rPr lang="it-IT" sz="2000" b="1" dirty="0">
                <a:solidFill>
                  <a:srgbClr val="006600"/>
                </a:solidFill>
                <a:cs typeface="Arial" pitchFamily="34" charset="0"/>
              </a:rPr>
              <a:t>art. 62 comma 3 - D.M. art. 6</a:t>
            </a:r>
            <a:r>
              <a:rPr lang="it-IT" sz="2000" b="1" dirty="0" smtClean="0">
                <a:solidFill>
                  <a:srgbClr val="006600"/>
                </a:solidFill>
                <a:cs typeface="Arial" pitchFamily="34" charset="0"/>
              </a:rPr>
              <a:t>)</a:t>
            </a:r>
          </a:p>
          <a:p>
            <a:pPr marL="242888" indent="-242888" algn="ctr" eaLnBrk="0" hangingPunct="0"/>
            <a:r>
              <a:rPr lang="it-IT" sz="2000" b="1" dirty="0" smtClean="0">
                <a:solidFill>
                  <a:srgbClr val="006600"/>
                </a:solidFill>
                <a:cs typeface="Arial" pitchFamily="34" charset="0"/>
              </a:rPr>
              <a:t>- COME SI DETERMINA IL SAGGIO DEGLI INTERESSI -</a:t>
            </a:r>
          </a:p>
          <a:p>
            <a:pPr marL="242888" indent="-242888" algn="ctr" eaLnBrk="0" hangingPunct="0"/>
            <a:endParaRPr lang="it-IT" sz="2000" b="1" dirty="0" smtClean="0">
              <a:solidFill>
                <a:srgbClr val="006600"/>
              </a:solidFill>
              <a:cs typeface="Arial" pitchFamily="34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300038" y="1844824"/>
            <a:ext cx="8532000" cy="79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883" tIns="40940" rIns="81883" bIns="40940">
            <a:spAutoFit/>
          </a:bodyPr>
          <a:lstStyle/>
          <a:p>
            <a:pPr algn="just">
              <a:lnSpc>
                <a:spcPts val="1888"/>
              </a:lnSpc>
            </a:pPr>
            <a:r>
              <a:rPr lang="it-IT" b="1" dirty="0" smtClean="0">
                <a:solidFill>
                  <a:srgbClr val="006600"/>
                </a:solidFill>
              </a:rPr>
              <a:t>Interessi </a:t>
            </a:r>
            <a:r>
              <a:rPr lang="it-IT" b="1" dirty="0">
                <a:solidFill>
                  <a:srgbClr val="006600"/>
                </a:solidFill>
              </a:rPr>
              <a:t>legali di mora</a:t>
            </a:r>
            <a:r>
              <a:rPr lang="it-IT" sz="1500" b="1" dirty="0">
                <a:solidFill>
                  <a:srgbClr val="000000"/>
                </a:solidFill>
              </a:rPr>
              <a:t>: </a:t>
            </a:r>
            <a:r>
              <a:rPr lang="it-IT" sz="1500" dirty="0">
                <a:solidFill>
                  <a:srgbClr val="000000"/>
                </a:solidFill>
              </a:rPr>
              <a:t>interessi semplici di mora ad un tasso che è pari al </a:t>
            </a:r>
            <a:r>
              <a:rPr lang="it-IT" sz="1500" b="1" i="1" dirty="0">
                <a:solidFill>
                  <a:srgbClr val="000000"/>
                </a:solidFill>
              </a:rPr>
              <a:t>tasso di riferimento </a:t>
            </a:r>
            <a:r>
              <a:rPr lang="it-IT" sz="1500" dirty="0">
                <a:solidFill>
                  <a:srgbClr val="000000"/>
                </a:solidFill>
              </a:rPr>
              <a:t>come definito dalla vigente normativa nazionale di recepimento delle direttive comunitarie in materia di lotta contro i ritardi di pagamento nelle transazioni commerciali</a:t>
            </a:r>
            <a:r>
              <a:rPr lang="it-IT" sz="1500" dirty="0" smtClean="0">
                <a:solidFill>
                  <a:srgbClr val="000000"/>
                </a:solidFill>
              </a:rPr>
              <a:t>.</a:t>
            </a:r>
            <a:endParaRPr lang="it-IT" sz="1500" dirty="0">
              <a:solidFill>
                <a:srgbClr val="000000"/>
              </a:solidFill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300038" y="2852936"/>
            <a:ext cx="8532000" cy="130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883" tIns="40940" rIns="81883" bIns="40940">
            <a:spAutoFit/>
          </a:bodyPr>
          <a:lstStyle/>
          <a:p>
            <a:pPr algn="just">
              <a:lnSpc>
                <a:spcPts val="1884"/>
              </a:lnSpc>
              <a:defRPr/>
            </a:pPr>
            <a:r>
              <a:rPr lang="it-IT" b="1" dirty="0">
                <a:solidFill>
                  <a:srgbClr val="006600"/>
                </a:solidFill>
              </a:rPr>
              <a:t>Tasso di riferimento</a:t>
            </a:r>
            <a:r>
              <a:rPr lang="it-IT" sz="1500" b="1" dirty="0">
                <a:solidFill>
                  <a:srgbClr val="000000"/>
                </a:solidFill>
              </a:rPr>
              <a:t>: </a:t>
            </a:r>
            <a:r>
              <a:rPr lang="it-IT" sz="1500" dirty="0">
                <a:solidFill>
                  <a:srgbClr val="000000"/>
                </a:solidFill>
              </a:rPr>
              <a:t>tasso di interesse come definito dalla vigente normativa nazionale di recepimento delle direttive comunitarie in materia di lotta contro i ritardi di pagamento nelle transazioni commerciali (art. 5 D.lgs 231 del 9 ottobre 2002) applicabile</a:t>
            </a:r>
          </a:p>
          <a:p>
            <a:pPr marL="285750" indent="-285750" algn="just">
              <a:lnSpc>
                <a:spcPts val="1884"/>
              </a:lnSpc>
              <a:buFont typeface="Arial" pitchFamily="34" charset="0"/>
              <a:buChar char="•"/>
              <a:defRPr/>
            </a:pPr>
            <a:r>
              <a:rPr lang="it-IT" sz="1400" dirty="0">
                <a:solidFill>
                  <a:srgbClr val="000000"/>
                </a:solidFill>
              </a:rPr>
              <a:t>Per il primo semestre dell’anno in questione è quello in vigore il 1° gennaio di quell’anno;</a:t>
            </a:r>
          </a:p>
          <a:p>
            <a:pPr marL="285750" indent="-285750" algn="just">
              <a:lnSpc>
                <a:spcPts val="1884"/>
              </a:lnSpc>
              <a:buFont typeface="Arial" pitchFamily="34" charset="0"/>
              <a:buChar char="•"/>
              <a:defRPr/>
            </a:pPr>
            <a:r>
              <a:rPr lang="it-IT" sz="1400" dirty="0">
                <a:solidFill>
                  <a:srgbClr val="000000"/>
                </a:solidFill>
              </a:rPr>
              <a:t>Per il secondo semestre è quello in vigore il 1° luglio di quell’anno.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300038" y="4365104"/>
            <a:ext cx="8532000" cy="56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883" tIns="40940" rIns="81883" bIns="40940">
            <a:spAutoFit/>
          </a:bodyPr>
          <a:lstStyle/>
          <a:p>
            <a:pPr algn="just">
              <a:lnSpc>
                <a:spcPts val="1888"/>
              </a:lnSpc>
            </a:pPr>
            <a:r>
              <a:rPr lang="it-IT" b="1" dirty="0">
                <a:solidFill>
                  <a:srgbClr val="006600"/>
                </a:solidFill>
              </a:rPr>
              <a:t>Saggio degli interessi</a:t>
            </a:r>
            <a:r>
              <a:rPr lang="it-IT" sz="1500" b="1" dirty="0">
                <a:solidFill>
                  <a:srgbClr val="000000"/>
                </a:solidFill>
              </a:rPr>
              <a:t>: </a:t>
            </a:r>
            <a:r>
              <a:rPr lang="it-IT" sz="1500" dirty="0">
                <a:solidFill>
                  <a:srgbClr val="000000"/>
                </a:solidFill>
              </a:rPr>
              <a:t>tasso complessivo degli interessi da applicare all’importo dovuto, al netto della maggiorazione di legge. </a:t>
            </a:r>
          </a:p>
        </p:txBody>
      </p:sp>
      <p:sp>
        <p:nvSpPr>
          <p:cNvPr id="17" name="Rettangolo 1"/>
          <p:cNvSpPr>
            <a:spLocks noChangeArrowheads="1"/>
          </p:cNvSpPr>
          <p:nvPr/>
        </p:nvSpPr>
        <p:spPr bwMode="auto">
          <a:xfrm>
            <a:off x="300038" y="5085184"/>
            <a:ext cx="8532000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888"/>
              </a:lnSpc>
            </a:pPr>
            <a:r>
              <a:rPr lang="it-IT" b="1" dirty="0">
                <a:solidFill>
                  <a:srgbClr val="006600"/>
                </a:solidFill>
              </a:rPr>
              <a:t>Formula</a:t>
            </a:r>
            <a:r>
              <a:rPr lang="it-IT" sz="1500" b="1" dirty="0">
                <a:solidFill>
                  <a:srgbClr val="000000"/>
                </a:solidFill>
              </a:rPr>
              <a:t>: </a:t>
            </a:r>
            <a:r>
              <a:rPr lang="it-IT" sz="1500" dirty="0">
                <a:solidFill>
                  <a:srgbClr val="000000"/>
                </a:solidFill>
              </a:rPr>
              <a:t>Tasso BCE (al 1 luglio pari al 1%) + 7% + 2% (maggiorazione) = 10%</a:t>
            </a:r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526283" y="5661248"/>
            <a:ext cx="8089900" cy="63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961" tIns="40981" rIns="81961" bIns="409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it-IT" dirty="0">
                <a:solidFill>
                  <a:srgbClr val="006600"/>
                </a:solidFill>
                <a:latin typeface="+mn-lt"/>
              </a:rPr>
              <a:t>Il </a:t>
            </a:r>
            <a:r>
              <a:rPr lang="it-IT" b="1" dirty="0" smtClean="0">
                <a:solidFill>
                  <a:srgbClr val="006600"/>
                </a:solidFill>
                <a:latin typeface="+mn-lt"/>
              </a:rPr>
              <a:t>creditore</a:t>
            </a:r>
            <a:r>
              <a:rPr lang="it-IT" dirty="0" smtClean="0">
                <a:solidFill>
                  <a:srgbClr val="006600"/>
                </a:solidFill>
                <a:latin typeface="+mn-lt"/>
              </a:rPr>
              <a:t> tuttavia </a:t>
            </a:r>
            <a:r>
              <a:rPr lang="it-IT" b="1" u="sng" dirty="0" smtClean="0">
                <a:solidFill>
                  <a:srgbClr val="006600"/>
                </a:solidFill>
                <a:latin typeface="+mn-lt"/>
              </a:rPr>
              <a:t>non è obbligato a richiederli</a:t>
            </a:r>
          </a:p>
          <a:p>
            <a:pPr algn="ctr" eaLnBrk="1" hangingPunct="1"/>
            <a:r>
              <a:rPr lang="it-IT" dirty="0" smtClean="0">
                <a:solidFill>
                  <a:srgbClr val="006600"/>
                </a:solidFill>
                <a:latin typeface="+mn-lt"/>
              </a:rPr>
              <a:t>Si prescrivono in 5 anni</a:t>
            </a:r>
            <a:endParaRPr lang="it-IT" dirty="0">
              <a:solidFill>
                <a:srgbClr val="0066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127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72000" y="552063"/>
            <a:ext cx="7200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2888" indent="-242888" algn="ctr" eaLnBrk="0" hangingPunct="0"/>
            <a:r>
              <a:rPr lang="it-IT" sz="2400" b="1" dirty="0">
                <a:solidFill>
                  <a:srgbClr val="006600"/>
                </a:solidFill>
                <a:cs typeface="Arial" pitchFamily="34" charset="0"/>
              </a:rPr>
              <a:t>Interessi di mora </a:t>
            </a:r>
            <a:endParaRPr lang="it-IT" sz="2400" b="1" dirty="0" smtClean="0">
              <a:solidFill>
                <a:srgbClr val="006600"/>
              </a:solidFill>
              <a:cs typeface="Arial" pitchFamily="34" charset="0"/>
            </a:endParaRPr>
          </a:p>
          <a:p>
            <a:pPr marL="242888" indent="-242888" algn="ctr" eaLnBrk="0" hangingPunct="0"/>
            <a:r>
              <a:rPr lang="it-IT" sz="2000" b="1" dirty="0" smtClean="0">
                <a:solidFill>
                  <a:srgbClr val="006600"/>
                </a:solidFill>
                <a:cs typeface="Arial" pitchFamily="34" charset="0"/>
              </a:rPr>
              <a:t>(</a:t>
            </a:r>
            <a:r>
              <a:rPr lang="it-IT" sz="2000" b="1" dirty="0">
                <a:solidFill>
                  <a:srgbClr val="006600"/>
                </a:solidFill>
                <a:cs typeface="Arial" pitchFamily="34" charset="0"/>
              </a:rPr>
              <a:t>art. 62 comma 3 - D.M. art. 6)</a:t>
            </a:r>
          </a:p>
        </p:txBody>
      </p:sp>
      <p:grpSp>
        <p:nvGrpSpPr>
          <p:cNvPr id="11" name="Gruppo 10"/>
          <p:cNvGrpSpPr/>
          <p:nvPr/>
        </p:nvGrpSpPr>
        <p:grpSpPr>
          <a:xfrm>
            <a:off x="0" y="6306145"/>
            <a:ext cx="9144000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19" name="Rectangle 32"/>
          <p:cNvSpPr>
            <a:spLocks noChangeArrowheads="1"/>
          </p:cNvSpPr>
          <p:nvPr/>
        </p:nvSpPr>
        <p:spPr bwMode="auto">
          <a:xfrm>
            <a:off x="3203848" y="2060848"/>
            <a:ext cx="2808312" cy="67361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1883" tIns="40940" rIns="81883" bIns="40940" anchor="ctr" anchorCtr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it-IT" sz="1600" b="1" dirty="0" smtClean="0">
                <a:solidFill>
                  <a:srgbClr val="000000"/>
                </a:solidFill>
                <a:cs typeface="Arial" pitchFamily="34" charset="0"/>
              </a:rPr>
              <a:t>Tasso BCE</a:t>
            </a:r>
          </a:p>
          <a:p>
            <a:pPr algn="ctr">
              <a:lnSpc>
                <a:spcPct val="120000"/>
              </a:lnSpc>
              <a:defRPr/>
            </a:pPr>
            <a:r>
              <a:rPr lang="it-IT" sz="1600" b="1" dirty="0" smtClean="0">
                <a:solidFill>
                  <a:srgbClr val="000000"/>
                </a:solidFill>
                <a:cs typeface="Arial" pitchFamily="34" charset="0"/>
              </a:rPr>
              <a:t>(attualmente 1%)</a:t>
            </a:r>
            <a:endParaRPr lang="it-IT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447758" y="3250699"/>
            <a:ext cx="2280156" cy="63676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81961" tIns="40981" rIns="81961" bIns="40981">
            <a:spAutoFit/>
          </a:bodyPr>
          <a:lstStyle/>
          <a:p>
            <a:pPr algn="ctr">
              <a:defRPr/>
            </a:pPr>
            <a:r>
              <a:rPr lang="it-IT" b="1" dirty="0" smtClean="0">
                <a:solidFill>
                  <a:srgbClr val="000000"/>
                </a:solidFill>
                <a:cs typeface="Arial" pitchFamily="34" charset="0"/>
              </a:rPr>
              <a:t>Calcolo degli interessi</a:t>
            </a:r>
            <a:endParaRPr lang="it-IT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8" name="Rectangle 33"/>
          <p:cNvSpPr>
            <a:spLocks noChangeArrowheads="1"/>
          </p:cNvSpPr>
          <p:nvPr/>
        </p:nvSpPr>
        <p:spPr bwMode="auto">
          <a:xfrm>
            <a:off x="3203848" y="3209260"/>
            <a:ext cx="2770299" cy="969076"/>
          </a:xfrm>
          <a:prstGeom prst="rect">
            <a:avLst/>
          </a:prstGeom>
          <a:noFill/>
          <a:ln>
            <a:solidFill>
              <a:srgbClr val="006600"/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1883" tIns="40940" rIns="81883" bIns="40940" anchor="ctr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t-IT" sz="1600" b="1" dirty="0" smtClean="0">
                <a:solidFill>
                  <a:srgbClr val="000000"/>
                </a:solidFill>
                <a:cs typeface="Arial" pitchFamily="34" charset="0"/>
              </a:rPr>
              <a:t>Maggiorazione ex art. 5 </a:t>
            </a:r>
            <a:r>
              <a:rPr lang="it-IT" sz="1600" b="1" dirty="0" err="1" smtClean="0">
                <a:solidFill>
                  <a:srgbClr val="000000"/>
                </a:solidFill>
                <a:cs typeface="Arial" pitchFamily="34" charset="0"/>
              </a:rPr>
              <a:t>Dlgs</a:t>
            </a:r>
            <a:r>
              <a:rPr lang="it-IT" sz="1600" b="1" dirty="0" smtClean="0">
                <a:solidFill>
                  <a:srgbClr val="000000"/>
                </a:solidFill>
                <a:cs typeface="Arial" pitchFamily="34" charset="0"/>
              </a:rPr>
              <a:t> 231</a:t>
            </a:r>
          </a:p>
          <a:p>
            <a:pPr algn="ctr">
              <a:lnSpc>
                <a:spcPct val="120000"/>
              </a:lnSpc>
            </a:pPr>
            <a:r>
              <a:rPr lang="it-IT" sz="1600" dirty="0" smtClean="0">
                <a:solidFill>
                  <a:srgbClr val="000000"/>
                </a:solidFill>
                <a:cs typeface="Arial" pitchFamily="34" charset="0"/>
              </a:rPr>
              <a:t> ( 7%)</a:t>
            </a:r>
            <a:endParaRPr lang="it-IT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2" name="Rectangle 33"/>
          <p:cNvSpPr>
            <a:spLocks noChangeArrowheads="1"/>
          </p:cNvSpPr>
          <p:nvPr/>
        </p:nvSpPr>
        <p:spPr bwMode="auto">
          <a:xfrm>
            <a:off x="3203848" y="4617132"/>
            <a:ext cx="2808312" cy="673611"/>
          </a:xfrm>
          <a:prstGeom prst="rect">
            <a:avLst/>
          </a:prstGeom>
          <a:noFill/>
          <a:ln>
            <a:solidFill>
              <a:srgbClr val="006600"/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1883" tIns="40940" rIns="81883" bIns="40940" anchor="ctr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t-IT" sz="1600" b="1" dirty="0" smtClean="0">
                <a:solidFill>
                  <a:srgbClr val="000000"/>
                </a:solidFill>
                <a:cs typeface="Arial" pitchFamily="34" charset="0"/>
              </a:rPr>
              <a:t>Maggiorazione di Legge </a:t>
            </a:r>
            <a:r>
              <a:rPr lang="it-IT" sz="1600" dirty="0" smtClean="0">
                <a:solidFill>
                  <a:srgbClr val="000000"/>
                </a:solidFill>
                <a:cs typeface="Arial" pitchFamily="34" charset="0"/>
              </a:rPr>
              <a:t>(2%)</a:t>
            </a:r>
            <a:endParaRPr lang="it-IT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3" name="Ovale 22"/>
          <p:cNvSpPr/>
          <p:nvPr/>
        </p:nvSpPr>
        <p:spPr>
          <a:xfrm flipV="1">
            <a:off x="4283968" y="4221088"/>
            <a:ext cx="360000" cy="360039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15" name="Ovale 14"/>
          <p:cNvSpPr/>
          <p:nvPr/>
        </p:nvSpPr>
        <p:spPr>
          <a:xfrm flipV="1">
            <a:off x="4283968" y="2780928"/>
            <a:ext cx="360000" cy="360039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6832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83568" y="404664"/>
            <a:ext cx="74335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2888" indent="-242888" eaLnBrk="0" hangingPunct="0"/>
            <a:r>
              <a:rPr lang="it-IT" sz="2400" b="1" dirty="0" smtClean="0">
                <a:solidFill>
                  <a:srgbClr val="006600"/>
                </a:solidFill>
                <a:cs typeface="Arial" pitchFamily="34" charset="0"/>
              </a:rPr>
              <a:t>  </a:t>
            </a:r>
          </a:p>
          <a:p>
            <a:pPr marL="1971675" indent="-1428750" eaLnBrk="0" hangingPunct="0"/>
            <a:r>
              <a:rPr lang="it-IT" sz="2400" b="1" dirty="0" smtClean="0">
                <a:solidFill>
                  <a:srgbClr val="006600"/>
                </a:solidFill>
                <a:cs typeface="Arial" pitchFamily="34" charset="0"/>
              </a:rPr>
              <a:t>Disciplina speciale per la cessione prodotti                               alcolici (D.M. art. 5)</a:t>
            </a:r>
            <a:endParaRPr lang="it-IT" sz="2000" b="1" dirty="0">
              <a:solidFill>
                <a:srgbClr val="006600"/>
              </a:solidFill>
              <a:cs typeface="Arial" pitchFamily="34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107504" y="6217889"/>
            <a:ext cx="9036496" cy="507231"/>
            <a:chOff x="0" y="6306145"/>
            <a:chExt cx="9144000" cy="507231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6549911"/>
              <a:ext cx="9144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1883" tIns="0" rIns="81883" bIns="0">
              <a:spAutoFit/>
            </a:bodyPr>
            <a:lstStyle/>
            <a:p>
              <a:pPr algn="ctr"/>
              <a:r>
                <a:rPr lang="it-IT" sz="900" dirty="0" smtClean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“Aspetti applicativi dell’articolo 62 sulla disciplina delle relazioni commerciali” - Milano, 9 ottobre 2012</a:t>
              </a:r>
              <a:endParaRPr lang="it-IT" sz="900" dirty="0">
                <a:solidFill>
                  <a:srgbClr val="59595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>
              <a:lum contrast="5000"/>
            </a:blip>
            <a:srcRect/>
            <a:stretch>
              <a:fillRect/>
            </a:stretch>
          </p:blipFill>
          <p:spPr bwMode="auto">
            <a:xfrm>
              <a:off x="241995" y="6306145"/>
              <a:ext cx="1391517" cy="4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\\SERVER_CM\DatiUtenti\Paolo\Graphics\logo CENTROMARCA\Logo + Associazione\logo_centromarca+associazione.pn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t="31420" b="31420"/>
            <a:stretch>
              <a:fillRect/>
            </a:stretch>
          </p:blipFill>
          <p:spPr bwMode="auto">
            <a:xfrm>
              <a:off x="7439837" y="6415945"/>
              <a:ext cx="1512168" cy="397431"/>
            </a:xfrm>
            <a:prstGeom prst="rect">
              <a:avLst/>
            </a:prstGeom>
            <a:noFill/>
          </p:spPr>
        </p:pic>
      </p:grp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11560" y="1844824"/>
            <a:ext cx="8136904" cy="417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883" tIns="40940" rIns="81883" bIns="40940">
            <a:spAutoFit/>
          </a:bodyPr>
          <a:lstStyle/>
          <a:p>
            <a:pPr algn="just">
              <a:spcAft>
                <a:spcPts val="0"/>
              </a:spcAft>
            </a:pPr>
            <a:endParaRPr lang="it-IT" sz="1600" dirty="0" smtClean="0">
              <a:solidFill>
                <a:schemeClr val="bg2">
                  <a:lumMod val="10000"/>
                </a:schemeClr>
              </a:solidFill>
              <a:ea typeface="Calibri"/>
            </a:endParaRPr>
          </a:p>
          <a:p>
            <a:pPr algn="just">
              <a:lnSpc>
                <a:spcPts val="1884"/>
              </a:lnSpc>
            </a:pPr>
            <a:r>
              <a:rPr lang="it-IT" sz="1600" b="1" u="sng" dirty="0" smtClean="0">
                <a:solidFill>
                  <a:schemeClr val="bg2">
                    <a:lumMod val="10000"/>
                  </a:schemeClr>
                </a:solidFill>
                <a:ea typeface="Calibri"/>
              </a:rPr>
              <a:t>Viene </a:t>
            </a:r>
            <a:r>
              <a:rPr lang="it-IT" sz="1600" b="1" u="sng" dirty="0">
                <a:solidFill>
                  <a:schemeClr val="bg2">
                    <a:lumMod val="10000"/>
                  </a:schemeClr>
                </a:solidFill>
                <a:ea typeface="Calibri"/>
              </a:rPr>
              <a:t>fatta salva</a:t>
            </a:r>
            <a:r>
              <a:rPr lang="it-IT" sz="1600" dirty="0">
                <a:solidFill>
                  <a:schemeClr val="bg2">
                    <a:lumMod val="10000"/>
                  </a:schemeClr>
                </a:solidFill>
                <a:ea typeface="Calibri"/>
              </a:rPr>
              <a:t> </a:t>
            </a:r>
            <a:r>
              <a:rPr lang="it-IT" sz="1600" dirty="0" smtClean="0">
                <a:solidFill>
                  <a:schemeClr val="bg2">
                    <a:lumMod val="10000"/>
                  </a:schemeClr>
                </a:solidFill>
                <a:ea typeface="Calibri"/>
              </a:rPr>
              <a:t>la </a:t>
            </a:r>
            <a:r>
              <a:rPr lang="it-IT" sz="1600" b="1" dirty="0" smtClean="0">
                <a:solidFill>
                  <a:schemeClr val="bg2">
                    <a:lumMod val="10000"/>
                  </a:schemeClr>
                </a:solidFill>
                <a:ea typeface="Calibri"/>
              </a:rPr>
              <a:t>disciplina </a:t>
            </a:r>
            <a:r>
              <a:rPr lang="it-IT" sz="1600" b="1" dirty="0">
                <a:solidFill>
                  <a:schemeClr val="bg2">
                    <a:lumMod val="10000"/>
                  </a:schemeClr>
                </a:solidFill>
                <a:ea typeface="Calibri"/>
              </a:rPr>
              <a:t>speciale dei pagamenti per i prodotti alcolici </a:t>
            </a:r>
            <a:r>
              <a:rPr lang="it-IT" sz="1600" dirty="0">
                <a:solidFill>
                  <a:schemeClr val="bg2">
                    <a:lumMod val="10000"/>
                  </a:schemeClr>
                </a:solidFill>
                <a:ea typeface="Calibri"/>
              </a:rPr>
              <a:t>(art. 22 L. n. 28/1999 – ossia: </a:t>
            </a:r>
            <a:r>
              <a:rPr lang="it-IT" sz="1600" dirty="0">
                <a:solidFill>
                  <a:srgbClr val="000000"/>
                </a:solidFill>
                <a:ea typeface="Calibri"/>
              </a:rPr>
              <a:t>birra, vino, bevande fermentate diverse dal vino e dalla birra, prodotti alcolici intermedi e </a:t>
            </a:r>
            <a:r>
              <a:rPr lang="it-IT" sz="1600" dirty="0" smtClean="0">
                <a:solidFill>
                  <a:srgbClr val="000000"/>
                </a:solidFill>
                <a:ea typeface="Calibri"/>
              </a:rPr>
              <a:t>alcol </a:t>
            </a:r>
            <a:r>
              <a:rPr lang="it-IT" sz="1600" dirty="0">
                <a:solidFill>
                  <a:srgbClr val="000000"/>
                </a:solidFill>
                <a:ea typeface="Calibri"/>
              </a:rPr>
              <a:t>etilico). </a:t>
            </a:r>
          </a:p>
          <a:p>
            <a:pPr algn="just">
              <a:lnSpc>
                <a:spcPts val="1884"/>
              </a:lnSpc>
            </a:pPr>
            <a:endParaRPr lang="it-IT" sz="1600" dirty="0" smtClean="0">
              <a:solidFill>
                <a:srgbClr val="000000"/>
              </a:solidFill>
              <a:ea typeface="Calibri"/>
            </a:endParaRPr>
          </a:p>
          <a:p>
            <a:pPr algn="just">
              <a:lnSpc>
                <a:spcPts val="1884"/>
              </a:lnSpc>
            </a:pPr>
            <a:r>
              <a:rPr lang="it-IT" sz="1600" b="1" u="sng" dirty="0" smtClean="0">
                <a:solidFill>
                  <a:srgbClr val="000000"/>
                </a:solidFill>
                <a:ea typeface="Calibri"/>
              </a:rPr>
              <a:t>Differenze</a:t>
            </a:r>
            <a:r>
              <a:rPr lang="it-IT" sz="1600" dirty="0" smtClean="0">
                <a:solidFill>
                  <a:srgbClr val="000000"/>
                </a:solidFill>
                <a:ea typeface="Calibri"/>
              </a:rPr>
              <a:t> </a:t>
            </a:r>
            <a:r>
              <a:rPr lang="it-IT" sz="1600" dirty="0">
                <a:solidFill>
                  <a:srgbClr val="000000"/>
                </a:solidFill>
                <a:ea typeface="Calibri"/>
              </a:rPr>
              <a:t>rispetto ad </a:t>
            </a:r>
            <a:r>
              <a:rPr lang="it-IT" sz="1600" dirty="0" smtClean="0">
                <a:solidFill>
                  <a:srgbClr val="000000"/>
                </a:solidFill>
                <a:ea typeface="Calibri"/>
              </a:rPr>
              <a:t>Art. </a:t>
            </a:r>
            <a:r>
              <a:rPr lang="it-IT" sz="1600" dirty="0">
                <a:solidFill>
                  <a:srgbClr val="000000"/>
                </a:solidFill>
                <a:ea typeface="Calibri"/>
              </a:rPr>
              <a:t>62</a:t>
            </a:r>
            <a:r>
              <a:rPr lang="it-IT" sz="1600" dirty="0" smtClean="0">
                <a:solidFill>
                  <a:srgbClr val="000000"/>
                </a:solidFill>
                <a:ea typeface="Calibri"/>
              </a:rPr>
              <a:t>:</a:t>
            </a:r>
          </a:p>
          <a:p>
            <a:pPr algn="just">
              <a:lnSpc>
                <a:spcPts val="1884"/>
              </a:lnSpc>
            </a:pPr>
            <a:endParaRPr lang="en-US" sz="2400" dirty="0">
              <a:latin typeface="Calibri"/>
              <a:ea typeface="Calibri"/>
            </a:endParaRPr>
          </a:p>
          <a:p>
            <a:pPr marL="342900" lvl="0" indent="-342900" algn="just">
              <a:lnSpc>
                <a:spcPts val="1884"/>
              </a:lnSpc>
              <a:buFont typeface="Symbol"/>
              <a:buChar char=""/>
            </a:pPr>
            <a:r>
              <a:rPr lang="it-IT" sz="1600" dirty="0" smtClean="0">
                <a:solidFill>
                  <a:srgbClr val="000000"/>
                </a:solidFill>
                <a:ea typeface="Calibri"/>
              </a:rPr>
              <a:t>I pagamenti </a:t>
            </a:r>
            <a:r>
              <a:rPr lang="it-IT" sz="1600" dirty="0">
                <a:solidFill>
                  <a:srgbClr val="000000"/>
                </a:solidFill>
                <a:ea typeface="Calibri"/>
              </a:rPr>
              <a:t>devono essere effettuati entro 60 giorni </a:t>
            </a:r>
            <a:r>
              <a:rPr lang="it-IT" sz="1600" u="sng" dirty="0" smtClean="0">
                <a:solidFill>
                  <a:srgbClr val="000000"/>
                </a:solidFill>
                <a:ea typeface="Calibri"/>
              </a:rPr>
              <a:t>dal momento della consegna o ritiro</a:t>
            </a:r>
            <a:r>
              <a:rPr lang="it-IT" sz="1600" dirty="0" smtClean="0">
                <a:solidFill>
                  <a:srgbClr val="000000"/>
                </a:solidFill>
                <a:ea typeface="Calibri"/>
              </a:rPr>
              <a:t> dei </a:t>
            </a:r>
            <a:r>
              <a:rPr lang="it-IT" sz="1600" dirty="0">
                <a:solidFill>
                  <a:srgbClr val="000000"/>
                </a:solidFill>
                <a:ea typeface="Calibri"/>
              </a:rPr>
              <a:t>beni </a:t>
            </a:r>
            <a:r>
              <a:rPr lang="it-IT" sz="1600" dirty="0" smtClean="0">
                <a:solidFill>
                  <a:srgbClr val="000000"/>
                </a:solidFill>
                <a:ea typeface="Calibri"/>
              </a:rPr>
              <a:t>medesimi;</a:t>
            </a:r>
          </a:p>
          <a:p>
            <a:pPr marL="342900" lvl="0" indent="-342900" algn="just">
              <a:lnSpc>
                <a:spcPts val="1884"/>
              </a:lnSpc>
              <a:buFont typeface="Symbol"/>
              <a:buChar char=""/>
            </a:pPr>
            <a:endParaRPr lang="it-IT" sz="1600" dirty="0" smtClean="0">
              <a:solidFill>
                <a:srgbClr val="000000"/>
              </a:solidFill>
              <a:ea typeface="Calibri"/>
            </a:endParaRPr>
          </a:p>
          <a:p>
            <a:pPr marL="342900" lvl="0" indent="-342900" algn="just">
              <a:lnSpc>
                <a:spcPts val="1884"/>
              </a:lnSpc>
              <a:buFont typeface="Symbol"/>
              <a:buChar char=""/>
            </a:pPr>
            <a:r>
              <a:rPr lang="it-IT" sz="1600" dirty="0" smtClean="0">
                <a:solidFill>
                  <a:srgbClr val="000000"/>
                </a:solidFill>
                <a:ea typeface="Calibri"/>
              </a:rPr>
              <a:t>Interessi </a:t>
            </a:r>
            <a:r>
              <a:rPr lang="it-IT" sz="1600" dirty="0">
                <a:solidFill>
                  <a:srgbClr val="000000"/>
                </a:solidFill>
                <a:ea typeface="Calibri"/>
              </a:rPr>
              <a:t>legali corrispondenti al </a:t>
            </a:r>
            <a:r>
              <a:rPr lang="it-IT" sz="1600" u="sng" dirty="0">
                <a:solidFill>
                  <a:srgbClr val="000000"/>
                </a:solidFill>
                <a:ea typeface="Calibri"/>
              </a:rPr>
              <a:t>tasso ufficiale di sconto maggiorato di cinque punti percentuali</a:t>
            </a:r>
            <a:r>
              <a:rPr lang="it-IT" sz="1600" dirty="0">
                <a:solidFill>
                  <a:srgbClr val="000000"/>
                </a:solidFill>
                <a:ea typeface="Calibri"/>
              </a:rPr>
              <a:t> (tasso di mora attuale 5,75</a:t>
            </a:r>
            <a:r>
              <a:rPr lang="it-IT" sz="1600" dirty="0" smtClean="0">
                <a:solidFill>
                  <a:srgbClr val="000000"/>
                </a:solidFill>
                <a:ea typeface="Calibri"/>
              </a:rPr>
              <a:t>);</a:t>
            </a:r>
          </a:p>
          <a:p>
            <a:pPr marL="342900" lvl="0" indent="-342900" algn="just">
              <a:lnSpc>
                <a:spcPts val="1884"/>
              </a:lnSpc>
            </a:pPr>
            <a:endParaRPr lang="en-US" sz="2400" dirty="0">
              <a:latin typeface="Calibri"/>
              <a:ea typeface="Calibri"/>
            </a:endParaRPr>
          </a:p>
          <a:p>
            <a:pPr marL="342900" lvl="0" indent="-342900" algn="just">
              <a:lnSpc>
                <a:spcPts val="1884"/>
              </a:lnSpc>
              <a:buFont typeface="Symbol"/>
              <a:buChar char=""/>
            </a:pPr>
            <a:r>
              <a:rPr lang="it-IT" sz="1600" dirty="0" smtClean="0">
                <a:solidFill>
                  <a:schemeClr val="bg2">
                    <a:lumMod val="10000"/>
                  </a:schemeClr>
                </a:solidFill>
                <a:ea typeface="Calibri"/>
              </a:rPr>
              <a:t>Il mancato </a:t>
            </a:r>
            <a:r>
              <a:rPr lang="it-IT" sz="1600" dirty="0">
                <a:solidFill>
                  <a:schemeClr val="bg2">
                    <a:lumMod val="10000"/>
                  </a:schemeClr>
                </a:solidFill>
                <a:ea typeface="Calibri"/>
              </a:rPr>
              <a:t>pagamento costituisce titolo per ottenere </a:t>
            </a:r>
            <a:r>
              <a:rPr lang="it-IT" sz="1600" u="sng" dirty="0">
                <a:solidFill>
                  <a:schemeClr val="bg2">
                    <a:lumMod val="10000"/>
                  </a:schemeClr>
                </a:solidFill>
                <a:ea typeface="Calibri"/>
              </a:rPr>
              <a:t>decreto ingiuntivo </a:t>
            </a:r>
            <a:r>
              <a:rPr lang="it-IT" sz="1600" dirty="0">
                <a:solidFill>
                  <a:schemeClr val="bg2">
                    <a:lumMod val="10000"/>
                  </a:schemeClr>
                </a:solidFill>
                <a:ea typeface="Calibri"/>
              </a:rPr>
              <a:t>provvisoriamente </a:t>
            </a:r>
            <a:r>
              <a:rPr lang="it-IT" sz="1600" u="sng" dirty="0" smtClean="0">
                <a:solidFill>
                  <a:schemeClr val="bg2">
                    <a:lumMod val="10000"/>
                  </a:schemeClr>
                </a:solidFill>
                <a:ea typeface="Calibri"/>
              </a:rPr>
              <a:t>esecutivo</a:t>
            </a:r>
            <a:endParaRPr lang="en-US" sz="2400" dirty="0">
              <a:solidFill>
                <a:schemeClr val="bg2">
                  <a:lumMod val="10000"/>
                </a:schemeClr>
              </a:solidFill>
              <a:latin typeface="Calibri"/>
              <a:ea typeface="Calibri"/>
            </a:endParaRPr>
          </a:p>
          <a:p>
            <a:pPr algn="just">
              <a:lnSpc>
                <a:spcPct val="200000"/>
              </a:lnSpc>
              <a:defRPr/>
            </a:pPr>
            <a:endParaRPr lang="it-IT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60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LEX">
  <a:themeElements>
    <a:clrScheme name="MMLEX">
      <a:dk1>
        <a:srgbClr val="7F7F7F"/>
      </a:dk1>
      <a:lt1>
        <a:sysClr val="window" lastClr="FFFFFF"/>
      </a:lt1>
      <a:dk2>
        <a:srgbClr val="008000"/>
      </a:dk2>
      <a:lt2>
        <a:srgbClr val="EEECE1"/>
      </a:lt2>
      <a:accent1>
        <a:srgbClr val="008000"/>
      </a:accent1>
      <a:accent2>
        <a:srgbClr val="C0504D"/>
      </a:accent2>
      <a:accent3>
        <a:srgbClr val="7F7F7F"/>
      </a:accent3>
      <a:accent4>
        <a:srgbClr val="5F497A"/>
      </a:accent4>
      <a:accent5>
        <a:srgbClr val="E36C09"/>
      </a:accent5>
      <a:accent6>
        <a:srgbClr val="F79646"/>
      </a:accent6>
      <a:hlink>
        <a:srgbClr val="008000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1235</Words>
  <Application>Microsoft Office PowerPoint</Application>
  <PresentationFormat>Presentazione su schermo (4:3)</PresentationFormat>
  <Paragraphs>136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MMLEX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Randon</dc:creator>
  <cp:lastModifiedBy>Ana Ricchiuti</cp:lastModifiedBy>
  <cp:revision>133</cp:revision>
  <cp:lastPrinted>2012-10-03T16:18:40Z</cp:lastPrinted>
  <dcterms:created xsi:type="dcterms:W3CDTF">2012-09-24T17:35:25Z</dcterms:created>
  <dcterms:modified xsi:type="dcterms:W3CDTF">2012-10-24T02:38:40Z</dcterms:modified>
</cp:coreProperties>
</file>