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2"/>
  </p:notesMasterIdLst>
  <p:sldIdLst>
    <p:sldId id="264" r:id="rId2"/>
    <p:sldId id="265" r:id="rId3"/>
    <p:sldId id="283" r:id="rId4"/>
    <p:sldId id="284" r:id="rId5"/>
    <p:sldId id="257" r:id="rId6"/>
    <p:sldId id="280" r:id="rId7"/>
    <p:sldId id="281" r:id="rId8"/>
    <p:sldId id="282" r:id="rId9"/>
    <p:sldId id="262" r:id="rId10"/>
    <p:sldId id="263" r:id="rId11"/>
    <p:sldId id="266" r:id="rId12"/>
    <p:sldId id="273" r:id="rId13"/>
    <p:sldId id="274" r:id="rId14"/>
    <p:sldId id="275" r:id="rId15"/>
    <p:sldId id="276" r:id="rId16"/>
    <p:sldId id="277" r:id="rId17"/>
    <p:sldId id="278" r:id="rId18"/>
    <p:sldId id="279" r:id="rId19"/>
    <p:sldId id="272" r:id="rId20"/>
    <p:sldId id="285" r:id="rId21"/>
  </p:sldIdLst>
  <p:sldSz cx="9144000" cy="6858000" type="screen4x3"/>
  <p:notesSz cx="6858000" cy="9144000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5DE527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Stile medio 4 - Colore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730" autoAdjust="0"/>
    <p:restoredTop sz="94660"/>
  </p:normalViewPr>
  <p:slideViewPr>
    <p:cSldViewPr>
      <p:cViewPr>
        <p:scale>
          <a:sx n="70" d="100"/>
          <a:sy n="70" d="100"/>
        </p:scale>
        <p:origin x="-1157" y="-6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DB6A8F-12F7-4937-83B9-8312FC3C65E3}" type="datetimeFigureOut">
              <a:rPr lang="it-IT" smtClean="0"/>
              <a:pPr/>
              <a:t>01/11/2012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9ABDEC-0B5E-4F67-88A4-C8DFF3FCD326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0D00BB-FC4D-42B6-A4AB-39A2D2FC0F6E}" type="datetime1">
              <a:rPr lang="it-IT" smtClean="0"/>
              <a:pPr>
                <a:defRPr/>
              </a:pPr>
              <a:t>01/11/2012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18D186-DDEB-45D9-81CA-2250079C63D6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E4711C-D015-442C-832B-3082DB4101D7}" type="datetime1">
              <a:rPr lang="it-IT" smtClean="0"/>
              <a:pPr>
                <a:defRPr/>
              </a:pPr>
              <a:t>01/11/2012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B26CF0-BACE-49CB-850B-B59865F64257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DF2AA9-20A4-4D01-AE7F-529F42B6C432}" type="datetime1">
              <a:rPr lang="it-IT" smtClean="0"/>
              <a:pPr>
                <a:defRPr/>
              </a:pPr>
              <a:t>01/11/2012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2910F9-B68C-46EA-A7E3-D7FE76D59E97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8182FA-B06B-4B82-A2EF-6034927EB5AB}" type="datetime1">
              <a:rPr lang="it-IT" smtClean="0"/>
              <a:pPr>
                <a:defRPr/>
              </a:pPr>
              <a:t>01/11/2012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5886BB-5F30-430B-B646-2C982253A9B2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459251-9796-48DF-8F83-571CB7F93FC6}" type="datetime1">
              <a:rPr lang="it-IT" smtClean="0"/>
              <a:pPr>
                <a:defRPr/>
              </a:pPr>
              <a:t>01/11/2012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C2A2F7-CF8F-4E49-A0C0-50AB0D52B54F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EE8BCC-BE6C-4DE8-8BF3-E403916EE970}" type="datetime1">
              <a:rPr lang="it-IT" smtClean="0"/>
              <a:pPr>
                <a:defRPr/>
              </a:pPr>
              <a:t>01/11/2012</a:t>
            </a:fld>
            <a:endParaRPr lang="it-IT" dirty="0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0DB4BD-8465-49BB-AD86-4DB8DC657F02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5F59A9-541B-4553-B236-D6319DABA0F7}" type="datetime1">
              <a:rPr lang="it-IT" smtClean="0"/>
              <a:pPr>
                <a:defRPr/>
              </a:pPr>
              <a:t>01/11/2012</a:t>
            </a:fld>
            <a:endParaRPr lang="it-IT" dirty="0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704163-7CE8-4AC4-9BEA-FEB434F8121D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FD43D2-9FC6-442D-A4A0-500BE96592F2}" type="datetime1">
              <a:rPr lang="it-IT" smtClean="0"/>
              <a:pPr>
                <a:defRPr/>
              </a:pPr>
              <a:t>01/11/2012</a:t>
            </a:fld>
            <a:endParaRPr lang="it-IT" dirty="0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215175-9ADC-4388-B2A2-CC4F17EE14F4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9403F2-F0A1-4430-A362-867A1A496925}" type="datetime1">
              <a:rPr lang="it-IT" smtClean="0"/>
              <a:pPr>
                <a:defRPr/>
              </a:pPr>
              <a:t>01/11/2012</a:t>
            </a:fld>
            <a:endParaRPr lang="it-IT" dirty="0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A4D419-58B8-465A-B196-D8B547D97D82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D266C0-CBFA-41A6-8BF1-7C9AA924B573}" type="datetime1">
              <a:rPr lang="it-IT" smtClean="0"/>
              <a:pPr>
                <a:defRPr/>
              </a:pPr>
              <a:t>01/11/2012</a:t>
            </a:fld>
            <a:endParaRPr lang="it-IT" dirty="0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F93C6D-2C40-4011-BCD5-D92D9BEAD5A7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8E8C5D-BA3C-4AE3-B2C2-3460CDF261EE}" type="datetime1">
              <a:rPr lang="it-IT" smtClean="0"/>
              <a:pPr>
                <a:defRPr/>
              </a:pPr>
              <a:t>01/11/2012</a:t>
            </a:fld>
            <a:endParaRPr lang="it-IT" dirty="0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1F43F0-C392-4D64-8A24-1CE4A6DF9396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FB84B08-6B4F-4452-967B-0DC351AE79C7}" type="datetime1">
              <a:rPr lang="it-IT" smtClean="0"/>
              <a:pPr>
                <a:defRPr/>
              </a:pPr>
              <a:t>01/11/2012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03EB5CE-4AC0-4E30-B4B1-92A82829A55D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close2.it/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4.jpeg"/><Relationship Id="rId4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2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mailto:marco.nicodemi@close2u.it" TargetMode="External"/><Relationship Id="rId2" Type="http://schemas.openxmlformats.org/officeDocument/2006/relationships/hyperlink" Target="http://www.close2u.it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hyperlink" Target="mailto:angelo.defilippo@close2u.it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10" Type="http://schemas.openxmlformats.org/officeDocument/2006/relationships/image" Target="../media/image12.jpeg"/><Relationship Id="rId4" Type="http://schemas.openxmlformats.org/officeDocument/2006/relationships/image" Target="../media/image6.jpeg"/><Relationship Id="rId9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2.png"/><Relationship Id="rId7" Type="http://schemas.openxmlformats.org/officeDocument/2006/relationships/image" Target="../media/image1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1844824"/>
            <a:ext cx="8229600" cy="1143000"/>
          </a:xfrm>
        </p:spPr>
        <p:txBody>
          <a:bodyPr/>
          <a:lstStyle/>
          <a:p>
            <a:pPr eaLnBrk="1" hangingPunct="1"/>
            <a:r>
              <a:rPr lang="it-IT" sz="8000" b="1" dirty="0" smtClean="0">
                <a:latin typeface="Arial" pitchFamily="34" charset="0"/>
                <a:cs typeface="Arial" pitchFamily="34" charset="0"/>
              </a:rPr>
              <a:t>E-LAB</a:t>
            </a:r>
          </a:p>
        </p:txBody>
      </p:sp>
      <p:pic>
        <p:nvPicPr>
          <p:cNvPr id="205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0350"/>
            <a:ext cx="2695575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72150" y="0"/>
            <a:ext cx="3371850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olo 1"/>
          <p:cNvSpPr txBox="1">
            <a:spLocks/>
          </p:cNvSpPr>
          <p:nvPr/>
        </p:nvSpPr>
        <p:spPr>
          <a:xfrm>
            <a:off x="0" y="3212976"/>
            <a:ext cx="9289032" cy="2232248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it-IT" sz="4000" b="1" dirty="0" smtClean="0">
                <a:latin typeface="Blippo Light SF" pitchFamily="2" charset="0"/>
                <a:ea typeface="+mj-ea"/>
                <a:cs typeface="+mj-cs"/>
              </a:rPr>
              <a:t>Employability Laboratory </a:t>
            </a:r>
          </a:p>
          <a:p>
            <a:pPr algn="ctr" fontAlgn="auto">
              <a:spcAft>
                <a:spcPts val="0"/>
              </a:spcAft>
              <a:defRPr/>
            </a:pPr>
            <a:endParaRPr lang="it-IT" sz="4000" b="1" dirty="0" smtClean="0">
              <a:latin typeface="Blippo Light SF" pitchFamily="2" charset="0"/>
              <a:ea typeface="+mj-ea"/>
              <a:cs typeface="+mj-cs"/>
            </a:endParaRPr>
          </a:p>
          <a:p>
            <a:pPr algn="ctr" fontAlgn="auto">
              <a:spcAft>
                <a:spcPts val="0"/>
              </a:spcAft>
              <a:defRPr/>
            </a:pPr>
            <a:r>
              <a:rPr lang="it-IT" sz="2800" b="1" i="1" dirty="0" smtClean="0">
                <a:latin typeface="Bookman Old Style" pitchFamily="18" charset="0"/>
                <a:ea typeface="+mj-ea"/>
                <a:cs typeface="+mj-cs"/>
              </a:rPr>
              <a:t>Il </a:t>
            </a:r>
            <a:r>
              <a:rPr lang="it-IT" sz="2800" b="1" i="1" dirty="0" smtClean="0">
                <a:solidFill>
                  <a:srgbClr val="FF0000"/>
                </a:solidFill>
                <a:latin typeface="Bookman Old Style" pitchFamily="18" charset="0"/>
                <a:ea typeface="+mj-ea"/>
                <a:cs typeface="+mj-cs"/>
              </a:rPr>
              <a:t>BENEFIT</a:t>
            </a:r>
            <a:r>
              <a:rPr lang="it-IT" sz="2800" b="1" i="1" dirty="0" smtClean="0">
                <a:latin typeface="Bookman Old Style" pitchFamily="18" charset="0"/>
                <a:ea typeface="+mj-ea"/>
                <a:cs typeface="+mj-cs"/>
              </a:rPr>
              <a:t> aziendale che realizza 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it-IT" sz="2800" b="1" i="1" dirty="0" smtClean="0">
                <a:latin typeface="Bookman Old Style" pitchFamily="18" charset="0"/>
                <a:ea typeface="+mj-ea"/>
                <a:cs typeface="+mj-cs"/>
              </a:rPr>
              <a:t>le nuove necessità dei dipendenti </a:t>
            </a:r>
            <a:endParaRPr lang="it-IT" sz="2800" b="1" i="1" dirty="0">
              <a:latin typeface="Bookman Old Style" pitchFamily="18" charset="0"/>
              <a:ea typeface="+mj-ea"/>
              <a:cs typeface="+mj-cs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611560" y="5805264"/>
            <a:ext cx="835292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b="1" dirty="0" smtClean="0"/>
              <a:t>Close2U</a:t>
            </a:r>
          </a:p>
          <a:p>
            <a:pPr algn="ctr"/>
            <a:r>
              <a:rPr lang="it-IT" sz="1400" b="1" dirty="0" smtClean="0">
                <a:hlinkClick r:id="rId4"/>
              </a:rPr>
              <a:t>www.Close2U.it</a:t>
            </a:r>
            <a:r>
              <a:rPr lang="it-IT" sz="1400" b="1" dirty="0" smtClean="0"/>
              <a:t> </a:t>
            </a:r>
          </a:p>
          <a:p>
            <a:pPr algn="ctr"/>
            <a:r>
              <a:rPr lang="it-IT" sz="1400" dirty="0" smtClean="0"/>
              <a:t> </a:t>
            </a:r>
            <a:endParaRPr lang="it-IT" sz="1400" dirty="0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500"/>
                            </p:stCondLst>
                            <p:childTnLst>
                              <p:par>
                                <p:cTn id="2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0350"/>
            <a:ext cx="2695575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72150" y="0"/>
            <a:ext cx="3371850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6" descr="http://t2.gstatic.com/images?q=tbn:ANd9GcTD_JRWIpxMMbewIHm4INppvb3wqYfVb4A6ef3W36qDfDUTm_WU-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71775" y="1700213"/>
            <a:ext cx="3384550" cy="2535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ttangolo 7"/>
          <p:cNvSpPr>
            <a:spLocks noChangeArrowheads="1"/>
          </p:cNvSpPr>
          <p:nvPr/>
        </p:nvSpPr>
        <p:spPr bwMode="auto">
          <a:xfrm>
            <a:off x="574675" y="4508500"/>
            <a:ext cx="8569325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4800" b="1" dirty="0">
                <a:latin typeface="Bookman Old Style" pitchFamily="18" charset="0"/>
              </a:rPr>
              <a:t>Ma esiste una bussola per i tuoi dipendenti !</a:t>
            </a:r>
            <a:endParaRPr lang="it-IT" sz="4800" dirty="0">
              <a:latin typeface="Bookman Old Style" pitchFamily="18" charset="0"/>
            </a:endParaRPr>
          </a:p>
        </p:txBody>
      </p:sp>
      <p:sp>
        <p:nvSpPr>
          <p:cNvPr id="7" name="Segnaposto numero diapositiva 15"/>
          <p:cNvSpPr txBox="1">
            <a:spLocks/>
          </p:cNvSpPr>
          <p:nvPr/>
        </p:nvSpPr>
        <p:spPr>
          <a:xfrm>
            <a:off x="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5886BB-5F30-430B-B646-2C982253A9B2}" type="slidenum">
              <a:rPr kumimoji="0" lang="it-IT" sz="1800" b="1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it-IT" sz="18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cover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7" presetClass="entr" presetSubtype="8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8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allAtOnce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8313" y="1341438"/>
            <a:ext cx="8229600" cy="1143000"/>
          </a:xfrm>
        </p:spPr>
        <p:txBody>
          <a:bodyPr/>
          <a:lstStyle/>
          <a:p>
            <a:pPr eaLnBrk="1" hangingPunct="1"/>
            <a:r>
              <a:rPr lang="it-IT" b="1" dirty="0" smtClean="0">
                <a:latin typeface="Arial Black" pitchFamily="34" charset="0"/>
              </a:rPr>
              <a:t>6 mosse per la salvezza</a:t>
            </a:r>
          </a:p>
        </p:txBody>
      </p:sp>
      <p:pic>
        <p:nvPicPr>
          <p:cNvPr id="1024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0350"/>
            <a:ext cx="2695575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72150" y="0"/>
            <a:ext cx="3371850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6" name="Picture 2" descr="C:\Users\kekko\Desktop\Diapositiva\sei mosse ritagliat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750" y="2420938"/>
            <a:ext cx="8247063" cy="3887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Segnaposto numero diapositiva 15"/>
          <p:cNvSpPr txBox="1">
            <a:spLocks/>
          </p:cNvSpPr>
          <p:nvPr/>
        </p:nvSpPr>
        <p:spPr>
          <a:xfrm>
            <a:off x="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5886BB-5F30-430B-B646-2C982253A9B2}" type="slidenum">
              <a:rPr kumimoji="0" lang="it-IT" sz="1800" b="1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it-IT" sz="18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981075"/>
            <a:ext cx="2519363" cy="1503363"/>
          </a:xfrm>
        </p:spPr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it-IT" sz="2800" b="1" dirty="0" smtClean="0">
                <a:solidFill>
                  <a:schemeClr val="accent6">
                    <a:lumMod val="75000"/>
                  </a:schemeClr>
                </a:solidFill>
                <a:latin typeface="Garamond" pitchFamily="18" charset="0"/>
              </a:rPr>
              <a:t>Prima </a:t>
            </a:r>
            <a:br>
              <a:rPr lang="it-IT" sz="2800" b="1" dirty="0" smtClean="0">
                <a:solidFill>
                  <a:schemeClr val="accent6">
                    <a:lumMod val="75000"/>
                  </a:schemeClr>
                </a:solidFill>
                <a:latin typeface="Garamond" pitchFamily="18" charset="0"/>
              </a:rPr>
            </a:br>
            <a:r>
              <a:rPr lang="it-IT" sz="2800" b="1" dirty="0" smtClean="0">
                <a:solidFill>
                  <a:schemeClr val="accent6">
                    <a:lumMod val="75000"/>
                  </a:schemeClr>
                </a:solidFill>
                <a:latin typeface="Garamond" pitchFamily="18" charset="0"/>
              </a:rPr>
              <a:t>Mossa</a:t>
            </a:r>
            <a:r>
              <a:rPr lang="it-IT" sz="2800" b="1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Garamond" pitchFamily="18" charset="0"/>
              </a:rPr>
              <a:t/>
            </a:r>
            <a:br>
              <a:rPr lang="it-IT" sz="2800" b="1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Garamond" pitchFamily="18" charset="0"/>
              </a:rPr>
            </a:br>
            <a:r>
              <a:rPr lang="it-IT" sz="2800" b="1" dirty="0" smtClean="0">
                <a:solidFill>
                  <a:srgbClr val="FF0000"/>
                </a:solidFill>
                <a:latin typeface="Garamond" pitchFamily="18" charset="0"/>
              </a:rPr>
              <a:t>1/2</a:t>
            </a:r>
            <a:endParaRPr lang="it-IT" sz="2800" b="1" dirty="0">
              <a:solidFill>
                <a:srgbClr val="FF0000"/>
              </a:solidFill>
              <a:latin typeface="Garamond" pitchFamily="18" charset="0"/>
            </a:endParaRPr>
          </a:p>
        </p:txBody>
      </p:sp>
      <p:pic>
        <p:nvPicPr>
          <p:cNvPr id="1126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0350"/>
            <a:ext cx="2695575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72150" y="0"/>
            <a:ext cx="3371850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9" name="Picture 2" descr="http://t1.gstatic.com/images?q=tbn:ANd9GcQwTmmlpFtT-fMA8NSV-dW6h-XTlVYa4k5ejatLHiEe9p_urIyXUw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76600" y="0"/>
            <a:ext cx="1871663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6" name="Picture 4" descr="C:\Users\kekko\Desktop\Diapositiva\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2492375"/>
            <a:ext cx="2160588" cy="216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ttangolo arrotondato 8"/>
          <p:cNvSpPr/>
          <p:nvPr/>
        </p:nvSpPr>
        <p:spPr>
          <a:xfrm>
            <a:off x="2268538" y="1196975"/>
            <a:ext cx="6875462" cy="5661025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171450" indent="-171450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600" b="1" dirty="0">
              <a:solidFill>
                <a:schemeClr val="bg1"/>
              </a:solidFill>
            </a:endParaRPr>
          </a:p>
          <a:p>
            <a:pPr marL="171450" indent="-17145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i="1" dirty="0">
                <a:solidFill>
                  <a:schemeClr val="tx1"/>
                </a:solidFill>
              </a:rPr>
              <a:t>La  Verità sui giovani e sul mercato del lavoro: </a:t>
            </a:r>
          </a:p>
          <a:p>
            <a:pPr marL="171450" indent="-17145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i="1" dirty="0">
                <a:solidFill>
                  <a:schemeClr val="tx1"/>
                </a:solidFill>
              </a:rPr>
              <a:t>uno sguardo oggettivo</a:t>
            </a:r>
          </a:p>
          <a:p>
            <a:pPr marL="171450" indent="-171450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it-IT" dirty="0"/>
          </a:p>
          <a:p>
            <a:pPr marL="171450" indent="-171450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b="1" dirty="0"/>
              <a:t>Presentazione di dati statistici da fonti: OCSE; OECD; Istat sulla disoccupazione e occupazione, la situazione dei diversi mercati: UE, USA, BRICS; Sistemi scolastici a confronto: alcune evidenze.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600" b="1" dirty="0">
              <a:solidFill>
                <a:schemeClr val="bg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600" b="1" dirty="0">
              <a:solidFill>
                <a:schemeClr val="bg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600" b="1" dirty="0">
              <a:solidFill>
                <a:schemeClr val="bg1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i="1" dirty="0">
                <a:solidFill>
                  <a:schemeClr val="tx1"/>
                </a:solidFill>
              </a:rPr>
              <a:t>Il Ruolo genitoriale e l’emancipazione dei figli </a:t>
            </a:r>
            <a:endParaRPr lang="it-IT" b="1" i="1" dirty="0">
              <a:solidFill>
                <a:schemeClr val="bg1"/>
              </a:solidFill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>
              <a:solidFill>
                <a:schemeClr val="bg1"/>
              </a:solidFill>
            </a:endParaRPr>
          </a:p>
          <a:p>
            <a:pPr marL="82550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b="1" dirty="0">
                <a:solidFill>
                  <a:schemeClr val="bg1"/>
                </a:solidFill>
              </a:rPr>
              <a:t>  Stili  genitoriali e responsabilità  nell’incertezza delle scelte: un confronto  aperto tra genitori per  una maggiore consapevolezza nel sostenere il distacco  rendendo più  autonomi i figli. Aspettative e delusioni challenge della crescita.</a:t>
            </a:r>
            <a:r>
              <a:rPr lang="it-IT" b="1" dirty="0">
                <a:solidFill>
                  <a:schemeClr val="tx1"/>
                </a:solidFill>
              </a:rPr>
              <a:t> </a:t>
            </a:r>
            <a:endParaRPr lang="it-IT" b="1" dirty="0">
              <a:solidFill>
                <a:schemeClr val="bg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600" dirty="0">
              <a:solidFill>
                <a:schemeClr val="bg1"/>
              </a:solidFill>
            </a:endParaRP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600" dirty="0"/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600" dirty="0"/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600" dirty="0"/>
          </a:p>
        </p:txBody>
      </p:sp>
      <p:sp>
        <p:nvSpPr>
          <p:cNvPr id="10" name="CasellaDiTesto 9"/>
          <p:cNvSpPr txBox="1">
            <a:spLocks noChangeArrowheads="1"/>
          </p:cNvSpPr>
          <p:nvPr/>
        </p:nvSpPr>
        <p:spPr bwMode="auto">
          <a:xfrm>
            <a:off x="0" y="4725144"/>
            <a:ext cx="2124075" cy="163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2000" b="1" dirty="0">
                <a:latin typeface="Calibri" pitchFamily="34" charset="0"/>
              </a:rPr>
              <a:t>AULA: </a:t>
            </a:r>
          </a:p>
          <a:p>
            <a:pPr algn="ctr"/>
            <a:r>
              <a:rPr lang="it-IT" sz="2000" b="1" dirty="0">
                <a:latin typeface="Calibri" pitchFamily="34" charset="0"/>
              </a:rPr>
              <a:t>4 ore</a:t>
            </a:r>
          </a:p>
          <a:p>
            <a:pPr algn="ctr"/>
            <a:r>
              <a:rPr lang="it-IT" sz="2000" b="1" dirty="0">
                <a:latin typeface="Calibri" pitchFamily="34" charset="0"/>
              </a:rPr>
              <a:t>20 partecipanti</a:t>
            </a:r>
          </a:p>
          <a:p>
            <a:pPr algn="ctr"/>
            <a:r>
              <a:rPr lang="it-IT" sz="2000" b="1" dirty="0">
                <a:latin typeface="Calibri" pitchFamily="34" charset="0"/>
              </a:rPr>
              <a:t>Formatore</a:t>
            </a:r>
          </a:p>
          <a:p>
            <a:pPr algn="ctr"/>
            <a:r>
              <a:rPr lang="it-IT" sz="2000" b="1" dirty="0">
                <a:latin typeface="Calibri" pitchFamily="34" charset="0"/>
              </a:rPr>
              <a:t>Psicologo</a:t>
            </a:r>
          </a:p>
        </p:txBody>
      </p:sp>
      <p:pic>
        <p:nvPicPr>
          <p:cNvPr id="11" name="Picture 6" descr="http://t2.gstatic.com/images?q=tbn:ANd9GcTD_JRWIpxMMbewIHm4INppvb3wqYfVb4A6ef3W36qDfDUTm_WU-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87450" y="1557338"/>
            <a:ext cx="962025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Segnaposto numero diapositiva 15"/>
          <p:cNvSpPr txBox="1">
            <a:spLocks/>
          </p:cNvSpPr>
          <p:nvPr/>
        </p:nvSpPr>
        <p:spPr>
          <a:xfrm>
            <a:off x="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5886BB-5F30-430B-B646-2C982253A9B2}" type="slidenum">
              <a:rPr kumimoji="0" lang="it-IT" sz="1800" b="1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it-IT" sz="18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 animBg="1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981075"/>
            <a:ext cx="2519363" cy="1503363"/>
          </a:xfrm>
        </p:spPr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it-IT" sz="2800" b="1" dirty="0" smtClean="0">
                <a:solidFill>
                  <a:schemeClr val="accent6">
                    <a:lumMod val="75000"/>
                  </a:schemeClr>
                </a:solidFill>
                <a:latin typeface="Garamond" pitchFamily="18" charset="0"/>
              </a:rPr>
              <a:t>Prima </a:t>
            </a:r>
            <a:br>
              <a:rPr lang="it-IT" sz="2800" b="1" dirty="0" smtClean="0">
                <a:solidFill>
                  <a:schemeClr val="accent6">
                    <a:lumMod val="75000"/>
                  </a:schemeClr>
                </a:solidFill>
                <a:latin typeface="Garamond" pitchFamily="18" charset="0"/>
              </a:rPr>
            </a:br>
            <a:r>
              <a:rPr lang="it-IT" sz="2800" b="1" dirty="0" smtClean="0">
                <a:solidFill>
                  <a:schemeClr val="accent6">
                    <a:lumMod val="75000"/>
                  </a:schemeClr>
                </a:solidFill>
                <a:latin typeface="Garamond" pitchFamily="18" charset="0"/>
              </a:rPr>
              <a:t>Mossa</a:t>
            </a:r>
            <a:br>
              <a:rPr lang="it-IT" sz="2800" b="1" dirty="0" smtClean="0">
                <a:solidFill>
                  <a:schemeClr val="accent6">
                    <a:lumMod val="75000"/>
                  </a:schemeClr>
                </a:solidFill>
                <a:latin typeface="Garamond" pitchFamily="18" charset="0"/>
              </a:rPr>
            </a:br>
            <a:r>
              <a:rPr lang="it-IT" sz="2800" b="1" dirty="0" smtClean="0">
                <a:solidFill>
                  <a:srgbClr val="FF0000"/>
                </a:solidFill>
                <a:latin typeface="Garamond" pitchFamily="18" charset="0"/>
              </a:rPr>
              <a:t>2/</a:t>
            </a:r>
            <a:r>
              <a:rPr lang="it-IT" sz="2800" b="1" dirty="0" err="1" smtClean="0">
                <a:solidFill>
                  <a:srgbClr val="FF0000"/>
                </a:solidFill>
                <a:latin typeface="Garamond" pitchFamily="18" charset="0"/>
              </a:rPr>
              <a:t>2</a:t>
            </a:r>
            <a:endParaRPr lang="it-IT" sz="2800" b="1" dirty="0">
              <a:solidFill>
                <a:srgbClr val="FF0000"/>
              </a:solidFill>
              <a:latin typeface="Garamond" pitchFamily="18" charset="0"/>
            </a:endParaRPr>
          </a:p>
        </p:txBody>
      </p:sp>
      <p:pic>
        <p:nvPicPr>
          <p:cNvPr id="1229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0350"/>
            <a:ext cx="2695575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2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72150" y="0"/>
            <a:ext cx="3371850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3" name="Picture 2" descr="http://t1.gstatic.com/images?q=tbn:ANd9GcQwTmmlpFtT-fMA8NSV-dW6h-XTlVYa4k5ejatLHiEe9p_urIyXUw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76600" y="0"/>
            <a:ext cx="1871663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6" name="Picture 4" descr="C:\Users\kekko\Desktop\Diapositiva\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2492375"/>
            <a:ext cx="2160588" cy="216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ttangolo arrotondato 8"/>
          <p:cNvSpPr/>
          <p:nvPr/>
        </p:nvSpPr>
        <p:spPr>
          <a:xfrm>
            <a:off x="2268538" y="1196975"/>
            <a:ext cx="6875462" cy="5661025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b="1" i="1" dirty="0">
                <a:solidFill>
                  <a:schemeClr val="tx1"/>
                </a:solidFill>
              </a:rPr>
              <a:t>Proposta per toccare il tema anche dal punto di vista dello psicologo clinico:Traccia da condividere per poter esplodere più i temi</a:t>
            </a:r>
            <a:endParaRPr lang="it-IT" sz="1600" b="1" dirty="0">
              <a:solidFill>
                <a:schemeClr val="tx1"/>
              </a:solidFill>
            </a:endParaRP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600" b="1" dirty="0">
              <a:solidFill>
                <a:schemeClr val="tx1"/>
              </a:solidFill>
            </a:endParaRP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it-IT" sz="1600" b="1" dirty="0">
                <a:solidFill>
                  <a:schemeClr val="tx1"/>
                </a:solidFill>
              </a:rPr>
              <a:t>Genitori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b="1" dirty="0"/>
              <a:t>Oggi il mestiere di genitore è piuttosto difficile, mancano molti degli importanti  punti di riferimento tipici  di altri contesti storici come il riconoscersi e riconoscere ruoli ben definiti e appartenenze familiari indiscutibili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600" dirty="0">
              <a:solidFill>
                <a:schemeClr val="tx1"/>
              </a:solidFill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it-IT" sz="1600" b="1" dirty="0">
                <a:solidFill>
                  <a:schemeClr val="tx1"/>
                </a:solidFill>
              </a:rPr>
              <a:t>Le Aspettative e  la realtà occupazionale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b="1" dirty="0"/>
              <a:t>Alla frammentarietà e liquidità delle relazioni si aggiungono l’estrema difficoltà a trovare sbocchi occupazionali e un peggioramento delle aspettative di miglioramento della condizione sociale rispetto a quella  </a:t>
            </a:r>
            <a:r>
              <a:rPr lang="it-IT" sz="1600" b="1" dirty="0">
                <a:solidFill>
                  <a:schemeClr val="bg1"/>
                </a:solidFill>
              </a:rPr>
              <a:t>della famiglia d’origine 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600" dirty="0">
              <a:solidFill>
                <a:schemeClr val="tx1"/>
              </a:solidFill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it-IT" sz="1600" b="1" dirty="0">
                <a:solidFill>
                  <a:schemeClr val="tx1"/>
                </a:solidFill>
              </a:rPr>
              <a:t>L’incertezza e  il giusto sostegno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b="1" dirty="0"/>
              <a:t>I genitori sperimentano continuamente incertezza nelle scelte rispetto ai loro ragazzi e non hanno fiducia nella capacità dell’ambiente di sostenere in modo opportuno le autonomie dei figli.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b="1" dirty="0"/>
              <a:t>Prevalgono così pessimismo e </a:t>
            </a:r>
            <a:r>
              <a:rPr lang="it-IT" sz="1600" b="1" dirty="0" err="1"/>
              <a:t>iperprotezione</a:t>
            </a:r>
            <a:r>
              <a:rPr lang="it-IT" sz="1600" b="1" dirty="0"/>
              <a:t>, che rischiano di tarpare le ali e precludere interessanti opportunità.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600" dirty="0"/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600" dirty="0"/>
          </a:p>
        </p:txBody>
      </p:sp>
      <p:sp>
        <p:nvSpPr>
          <p:cNvPr id="10" name="CasellaDiTesto 9"/>
          <p:cNvSpPr txBox="1">
            <a:spLocks noChangeArrowheads="1"/>
          </p:cNvSpPr>
          <p:nvPr/>
        </p:nvSpPr>
        <p:spPr bwMode="auto">
          <a:xfrm>
            <a:off x="0" y="4797152"/>
            <a:ext cx="2124075" cy="163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2000" b="1" dirty="0">
                <a:latin typeface="Calibri" pitchFamily="34" charset="0"/>
              </a:rPr>
              <a:t>AULA: </a:t>
            </a:r>
          </a:p>
          <a:p>
            <a:pPr algn="ctr"/>
            <a:r>
              <a:rPr lang="it-IT" sz="2000" b="1" dirty="0">
                <a:latin typeface="Calibri" pitchFamily="34" charset="0"/>
              </a:rPr>
              <a:t>4 ore</a:t>
            </a:r>
          </a:p>
          <a:p>
            <a:pPr algn="ctr"/>
            <a:r>
              <a:rPr lang="it-IT" sz="2000" b="1" dirty="0">
                <a:latin typeface="Calibri" pitchFamily="34" charset="0"/>
              </a:rPr>
              <a:t>20 partecipanti</a:t>
            </a:r>
          </a:p>
          <a:p>
            <a:pPr algn="ctr"/>
            <a:r>
              <a:rPr lang="it-IT" sz="2000" b="1" dirty="0">
                <a:latin typeface="Calibri" pitchFamily="34" charset="0"/>
              </a:rPr>
              <a:t>Formatore</a:t>
            </a:r>
          </a:p>
          <a:p>
            <a:pPr algn="ctr"/>
            <a:r>
              <a:rPr lang="it-IT" sz="2000" b="1" dirty="0">
                <a:latin typeface="Calibri" pitchFamily="34" charset="0"/>
              </a:rPr>
              <a:t>Psicologo</a:t>
            </a:r>
          </a:p>
        </p:txBody>
      </p:sp>
      <p:pic>
        <p:nvPicPr>
          <p:cNvPr id="11" name="Picture 6" descr="http://t2.gstatic.com/images?q=tbn:ANd9GcTD_JRWIpxMMbewIHm4INppvb3wqYfVb4A6ef3W36qDfDUTm_WU-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87450" y="1557338"/>
            <a:ext cx="962025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Segnaposto numero diapositiva 11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2133600" cy="365125"/>
          </a:xfrm>
        </p:spPr>
        <p:txBody>
          <a:bodyPr/>
          <a:lstStyle/>
          <a:p>
            <a:pPr algn="l">
              <a:defRPr/>
            </a:pPr>
            <a:fld id="{F45886BB-5F30-430B-B646-2C982253A9B2}" type="slidenum">
              <a:rPr lang="it-IT" sz="1800" b="1" smtClean="0"/>
              <a:pPr algn="l">
                <a:defRPr/>
              </a:pPr>
              <a:t>13</a:t>
            </a:fld>
            <a:endParaRPr lang="it-IT" sz="1800" b="1" dirty="0"/>
          </a:p>
        </p:txBody>
      </p:sp>
    </p:spTree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 animBg="1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1341438"/>
            <a:ext cx="2519363" cy="1143000"/>
          </a:xfrm>
        </p:spPr>
        <p:txBody>
          <a:bodyPr/>
          <a:lstStyle/>
          <a:p>
            <a:pPr algn="l" eaLnBrk="1" hangingPunct="1"/>
            <a:r>
              <a:rPr lang="it-IT" sz="2800" b="1" dirty="0" smtClean="0">
                <a:solidFill>
                  <a:schemeClr val="accent2">
                    <a:lumMod val="75000"/>
                  </a:schemeClr>
                </a:solidFill>
                <a:latin typeface="Garamond" pitchFamily="18" charset="0"/>
              </a:rPr>
              <a:t>Seconda</a:t>
            </a:r>
            <a:br>
              <a:rPr lang="it-IT" sz="2800" b="1" dirty="0" smtClean="0">
                <a:solidFill>
                  <a:schemeClr val="accent2">
                    <a:lumMod val="75000"/>
                  </a:schemeClr>
                </a:solidFill>
                <a:latin typeface="Garamond" pitchFamily="18" charset="0"/>
              </a:rPr>
            </a:br>
            <a:r>
              <a:rPr lang="it-IT" sz="2800" b="1" dirty="0" smtClean="0">
                <a:solidFill>
                  <a:schemeClr val="accent2">
                    <a:lumMod val="75000"/>
                  </a:schemeClr>
                </a:solidFill>
                <a:latin typeface="Garamond" pitchFamily="18" charset="0"/>
              </a:rPr>
              <a:t>Mossa</a:t>
            </a:r>
          </a:p>
        </p:txBody>
      </p:sp>
      <p:pic>
        <p:nvPicPr>
          <p:cNvPr id="1331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0350"/>
            <a:ext cx="2695575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72150" y="0"/>
            <a:ext cx="3371850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ttangolo arrotondato 8"/>
          <p:cNvSpPr/>
          <p:nvPr/>
        </p:nvSpPr>
        <p:spPr>
          <a:xfrm>
            <a:off x="2268538" y="1196975"/>
            <a:ext cx="6875462" cy="5661025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800" b="1" dirty="0">
              <a:solidFill>
                <a:schemeClr val="bg1"/>
              </a:solidFill>
              <a:cs typeface="Arial" pitchFamily="34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it-IT" b="1" dirty="0">
              <a:solidFill>
                <a:schemeClr val="bg1"/>
              </a:solidFill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it-IT" b="1" dirty="0">
              <a:solidFill>
                <a:schemeClr val="bg1"/>
              </a:solidFill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it-IT" b="1" dirty="0"/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endParaRPr lang="it-IT" b="1" dirty="0"/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/>
              <a:t> </a:t>
            </a:r>
          </a:p>
        </p:txBody>
      </p:sp>
      <p:sp>
        <p:nvSpPr>
          <p:cNvPr id="10" name="CasellaDiTesto 9"/>
          <p:cNvSpPr txBox="1">
            <a:spLocks noChangeArrowheads="1"/>
          </p:cNvSpPr>
          <p:nvPr/>
        </p:nvSpPr>
        <p:spPr bwMode="auto">
          <a:xfrm>
            <a:off x="0" y="5013325"/>
            <a:ext cx="212407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2000" b="1">
                <a:latin typeface="Calibri" pitchFamily="34" charset="0"/>
              </a:rPr>
              <a:t>AULA: </a:t>
            </a:r>
          </a:p>
          <a:p>
            <a:pPr algn="ctr"/>
            <a:r>
              <a:rPr lang="it-IT" sz="2000" b="1">
                <a:latin typeface="Calibri" pitchFamily="34" charset="0"/>
              </a:rPr>
              <a:t>Figli dei dipendenti </a:t>
            </a:r>
          </a:p>
        </p:txBody>
      </p:sp>
      <p:pic>
        <p:nvPicPr>
          <p:cNvPr id="11" name="Picture 6" descr="http://t2.gstatic.com/images?q=tbn:ANd9GcTD_JRWIpxMMbewIHm4INppvb3wqYfVb4A6ef3W36qDfDUTm_WU-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31913" y="1557338"/>
            <a:ext cx="865187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4" name="Picture 2" descr="C:\Users\kekko\Desktop\Diapositiva\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2420938"/>
            <a:ext cx="2179638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1" name="Picture 2" descr="http://t1.gstatic.com/images?q=tbn:ANd9GcQwTmmlpFtT-fMA8NSV-dW6h-XTlVYa4k5ejatLHiEe9p_urIyXUw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76600" y="0"/>
            <a:ext cx="1871663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22" name="Rectangle 1"/>
          <p:cNvSpPr>
            <a:spLocks noChangeArrowheads="1"/>
          </p:cNvSpPr>
          <p:nvPr/>
        </p:nvSpPr>
        <p:spPr bwMode="auto">
          <a:xfrm>
            <a:off x="2339975" y="1628775"/>
            <a:ext cx="65532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buFont typeface="Wingdings" pitchFamily="2" charset="2"/>
              <a:buChar char="q"/>
            </a:pPr>
            <a:r>
              <a:rPr lang="it-IT" b="1">
                <a:solidFill>
                  <a:schemeClr val="bg1"/>
                </a:solidFill>
                <a:latin typeface="Calibri" pitchFamily="34" charset="0"/>
              </a:rPr>
              <a:t> Classi di ragazzi omogenee per età e per situazione      </a:t>
            </a:r>
          </a:p>
          <a:p>
            <a:pPr algn="ctr"/>
            <a:r>
              <a:rPr lang="it-IT" b="1">
                <a:solidFill>
                  <a:schemeClr val="bg1"/>
                </a:solidFill>
                <a:latin typeface="Calibri" pitchFamily="34" charset="0"/>
              </a:rPr>
              <a:t>scolastica – universitaria; </a:t>
            </a:r>
          </a:p>
          <a:p>
            <a:endParaRPr lang="it-IT" b="1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3323" name="Rectangle 1"/>
          <p:cNvSpPr>
            <a:spLocks noChangeArrowheads="1"/>
          </p:cNvSpPr>
          <p:nvPr/>
        </p:nvSpPr>
        <p:spPr bwMode="auto">
          <a:xfrm>
            <a:off x="2411413" y="1268413"/>
            <a:ext cx="6264275" cy="677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buFont typeface="Wingdings" pitchFamily="2" charset="2"/>
              <a:buChar char="q"/>
            </a:pPr>
            <a:r>
              <a:rPr lang="it-IT" sz="2000" b="1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it-IT" b="1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4 ore di aula con formatore psicologo;</a:t>
            </a:r>
          </a:p>
          <a:p>
            <a:pPr algn="ctr"/>
            <a:endParaRPr lang="it-IT" b="1">
              <a:solidFill>
                <a:schemeClr val="bg1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3324" name="Rectangle 1"/>
          <p:cNvSpPr>
            <a:spLocks noChangeArrowheads="1"/>
          </p:cNvSpPr>
          <p:nvPr/>
        </p:nvSpPr>
        <p:spPr bwMode="auto">
          <a:xfrm>
            <a:off x="2555875" y="3222625"/>
            <a:ext cx="62642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en-US" b="1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3325" name="Rectangle 3"/>
          <p:cNvSpPr>
            <a:spLocks noChangeArrowheads="1"/>
          </p:cNvSpPr>
          <p:nvPr/>
        </p:nvSpPr>
        <p:spPr bwMode="auto">
          <a:xfrm>
            <a:off x="2339975" y="2081213"/>
            <a:ext cx="6604000" cy="175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buFont typeface="Wingdings" pitchFamily="2" charset="2"/>
              <a:buChar char="q"/>
            </a:pPr>
            <a:r>
              <a:rPr lang="it-IT" b="1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La classe riceverà una illustrazione teorica dei meccanismi  che collegano lo studio , le esperienze e le abilità acquisite durante l’infanzia e l’adolescenza alla qualità della vita da adulti, alla emancipazione professionale, alla possibilità di essere arbitri del proprio destino; la modalità di illustrazione sarà adattata alle diverse età e di massima efficacia</a:t>
            </a:r>
            <a:endParaRPr lang="it-IT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7173" name="Rectangle 5"/>
          <p:cNvSpPr>
            <a:spLocks noChangeArrowheads="1"/>
          </p:cNvSpPr>
          <p:nvPr/>
        </p:nvSpPr>
        <p:spPr bwMode="auto">
          <a:xfrm>
            <a:off x="2432050" y="3763963"/>
            <a:ext cx="6461125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>
              <a:buFont typeface="Wingdings" pitchFamily="2" charset="2"/>
              <a:buChar char="q"/>
              <a:defRPr/>
            </a:pPr>
            <a:r>
              <a:rPr lang="it-IT" b="1" dirty="0">
                <a:solidFill>
                  <a:schemeClr val="bg1"/>
                </a:solidFill>
                <a:latin typeface="+mj-lt"/>
                <a:ea typeface="Calibri" pitchFamily="34" charset="0"/>
                <a:cs typeface="Times New Roman" pitchFamily="18" charset="0"/>
              </a:rPr>
              <a:t> La parte centrale della aula sarà costituita dalla interazione </a:t>
            </a:r>
          </a:p>
          <a:p>
            <a:pPr algn="ctr">
              <a:defRPr/>
            </a:pPr>
            <a:r>
              <a:rPr lang="it-IT" b="1" dirty="0">
                <a:solidFill>
                  <a:schemeClr val="bg1"/>
                </a:solidFill>
                <a:latin typeface="+mj-lt"/>
                <a:ea typeface="Calibri" pitchFamily="34" charset="0"/>
                <a:cs typeface="Times New Roman" pitchFamily="18" charset="0"/>
              </a:rPr>
              <a:t>con testimonial di forte impatto sui giovani, quali ad esempio</a:t>
            </a:r>
          </a:p>
          <a:p>
            <a:pPr algn="ctr">
              <a:defRPr/>
            </a:pPr>
            <a:r>
              <a:rPr lang="it-IT" b="1" dirty="0">
                <a:solidFill>
                  <a:schemeClr val="bg1"/>
                </a:solidFill>
                <a:latin typeface="+mj-lt"/>
                <a:ea typeface="Calibri" pitchFamily="34" charset="0"/>
                <a:cs typeface="Times New Roman" pitchFamily="18" charset="0"/>
              </a:rPr>
              <a:t> personaggi dello sport, della musica, giovani che si sono</a:t>
            </a:r>
          </a:p>
          <a:p>
            <a:pPr algn="ctr">
              <a:defRPr/>
            </a:pPr>
            <a:r>
              <a:rPr lang="it-IT" b="1" dirty="0">
                <a:solidFill>
                  <a:schemeClr val="bg1"/>
                </a:solidFill>
                <a:latin typeface="+mj-lt"/>
                <a:ea typeface="Calibri" pitchFamily="34" charset="0"/>
                <a:cs typeface="Times New Roman" pitchFamily="18" charset="0"/>
              </a:rPr>
              <a:t> realizzati grazie alla mobilità geografica , coetanei di paesi </a:t>
            </a:r>
          </a:p>
          <a:p>
            <a:pPr algn="ctr">
              <a:defRPr/>
            </a:pPr>
            <a:r>
              <a:rPr lang="it-IT" b="1" dirty="0">
                <a:solidFill>
                  <a:schemeClr val="bg1"/>
                </a:solidFill>
                <a:latin typeface="+mj-lt"/>
                <a:ea typeface="Calibri" pitchFamily="34" charset="0"/>
                <a:cs typeface="Times New Roman" pitchFamily="18" charset="0"/>
              </a:rPr>
              <a:t>esteri che testimoniano la loro vita.  </a:t>
            </a:r>
          </a:p>
          <a:p>
            <a:pPr algn="ctr">
              <a:defRPr/>
            </a:pPr>
            <a:r>
              <a:rPr lang="it-IT" b="1" dirty="0">
                <a:solidFill>
                  <a:schemeClr val="bg1"/>
                </a:solidFill>
                <a:latin typeface="+mj-lt"/>
                <a:ea typeface="Calibri" pitchFamily="34" charset="0"/>
                <a:cs typeface="Times New Roman" pitchFamily="18" charset="0"/>
              </a:rPr>
              <a:t>Segue una focalizzazione sulle professioni tradizionali</a:t>
            </a:r>
            <a:r>
              <a:rPr lang="it-IT" b="1">
                <a:solidFill>
                  <a:schemeClr val="bg1"/>
                </a:solidFill>
                <a:latin typeface="+mj-lt"/>
                <a:ea typeface="Calibri" pitchFamily="34" charset="0"/>
                <a:cs typeface="Times New Roman" pitchFamily="18" charset="0"/>
              </a:rPr>
              <a:t>, sui </a:t>
            </a:r>
            <a:r>
              <a:rPr lang="it-IT" b="1" dirty="0">
                <a:solidFill>
                  <a:schemeClr val="bg1"/>
                </a:solidFill>
                <a:latin typeface="+mj-lt"/>
                <a:ea typeface="Calibri" pitchFamily="34" charset="0"/>
                <a:cs typeface="Times New Roman" pitchFamily="18" charset="0"/>
              </a:rPr>
              <a:t>mestieri del futuro e  sulle loro proiezioni  </a:t>
            </a:r>
            <a:endParaRPr lang="it-IT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3327" name="Rectangle 6"/>
          <p:cNvSpPr>
            <a:spLocks noChangeArrowheads="1"/>
          </p:cNvSpPr>
          <p:nvPr/>
        </p:nvSpPr>
        <p:spPr bwMode="auto">
          <a:xfrm>
            <a:off x="2932113" y="5934075"/>
            <a:ext cx="56134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>
              <a:buFont typeface="Wingdings" pitchFamily="2" charset="2"/>
              <a:buChar char="q"/>
            </a:pPr>
            <a:r>
              <a:rPr lang="it-IT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it-IT" b="1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La parte finale della aula è gestita da uno psicologo: </a:t>
            </a:r>
          </a:p>
          <a:p>
            <a:pPr algn="ctr"/>
            <a:r>
              <a:rPr lang="it-IT" b="1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come  impostare un  nuovo tipo di patto</a:t>
            </a:r>
          </a:p>
          <a:p>
            <a:pPr algn="ctr"/>
            <a:r>
              <a:rPr lang="it-IT" b="1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tra figli e genitori.</a:t>
            </a:r>
          </a:p>
        </p:txBody>
      </p:sp>
      <p:sp>
        <p:nvSpPr>
          <p:cNvPr id="17" name="Segnaposto numero diapositiva 1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2133600" cy="365125"/>
          </a:xfrm>
        </p:spPr>
        <p:txBody>
          <a:bodyPr/>
          <a:lstStyle/>
          <a:p>
            <a:pPr algn="l">
              <a:defRPr/>
            </a:pPr>
            <a:fld id="{F45886BB-5F30-430B-B646-2C982253A9B2}" type="slidenum">
              <a:rPr lang="it-IT" sz="1800" b="1" smtClean="0"/>
              <a:pPr algn="l">
                <a:defRPr/>
              </a:pPr>
              <a:t>14</a:t>
            </a:fld>
            <a:endParaRPr lang="it-IT" sz="1800" b="1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 animBg="1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1341438"/>
            <a:ext cx="2519363" cy="1143000"/>
          </a:xfrm>
        </p:spPr>
        <p:txBody>
          <a:bodyPr/>
          <a:lstStyle/>
          <a:p>
            <a:pPr algn="l" eaLnBrk="1" hangingPunct="1"/>
            <a:r>
              <a:rPr lang="it-IT" sz="2800" b="1" smtClean="0">
                <a:latin typeface="Garamond" pitchFamily="18" charset="0"/>
              </a:rPr>
              <a:t>Terza </a:t>
            </a:r>
            <a:br>
              <a:rPr lang="it-IT" sz="2800" b="1" smtClean="0">
                <a:latin typeface="Garamond" pitchFamily="18" charset="0"/>
              </a:rPr>
            </a:br>
            <a:r>
              <a:rPr lang="it-IT" sz="2800" b="1" smtClean="0">
                <a:latin typeface="Garamond" pitchFamily="18" charset="0"/>
              </a:rPr>
              <a:t>Mossa</a:t>
            </a:r>
          </a:p>
        </p:txBody>
      </p:sp>
      <p:pic>
        <p:nvPicPr>
          <p:cNvPr id="1433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0350"/>
            <a:ext cx="2695575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72150" y="0"/>
            <a:ext cx="3371850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ttangolo arrotondato 8"/>
          <p:cNvSpPr/>
          <p:nvPr/>
        </p:nvSpPr>
        <p:spPr>
          <a:xfrm>
            <a:off x="2268538" y="1196975"/>
            <a:ext cx="6875462" cy="5661025"/>
          </a:xfrm>
          <a:prstGeom prst="roundRect">
            <a:avLst/>
          </a:prstGeom>
          <a:solidFill>
            <a:srgbClr val="5DE527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700" b="1" dirty="0">
                <a:solidFill>
                  <a:schemeClr val="tx1"/>
                </a:solidFill>
              </a:rPr>
              <a:t>A seguito delle aule a cui hanno partecipato, i genitori potranno vagliare con i figli percorsi educativi in Italia e all’estero per questi ultimi. I percorsi sono dedicati a prendere confidenza con il mondo esterno alla famiglia e a sperimentare le capacità adattative sia dei genitori che dei figli nella gestione emozionale e razionale di fronte al distacco.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700" b="1" dirty="0">
                <a:solidFill>
                  <a:schemeClr val="tx1"/>
                </a:solidFill>
              </a:rPr>
              <a:t>È la prima opportunità di palestra che allena le emozioni e la capacità razionale di adattamento , in modo organizzato rispetto agli obiettivi complessivi del modello e del percorso </a:t>
            </a:r>
            <a:r>
              <a:rPr lang="it-IT" sz="1700" b="1" dirty="0" err="1">
                <a:solidFill>
                  <a:schemeClr val="tx1"/>
                </a:solidFill>
              </a:rPr>
              <a:t>e-lab</a:t>
            </a:r>
            <a:r>
              <a:rPr lang="it-IT" sz="1700" b="1" dirty="0">
                <a:solidFill>
                  <a:schemeClr val="tx1"/>
                </a:solidFill>
              </a:rPr>
              <a:t>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700" b="1" dirty="0">
                <a:solidFill>
                  <a:schemeClr val="tx1"/>
                </a:solidFill>
              </a:rPr>
              <a:t>L’esperienza viene tracciata all’interno del percorso per ogni singolo nucleo di partecipanti , che ricevono costante assistenza dagli ‘’</a:t>
            </a:r>
            <a:r>
              <a:rPr lang="it-IT" sz="1700" b="1" dirty="0" err="1">
                <a:solidFill>
                  <a:schemeClr val="tx1"/>
                </a:solidFill>
              </a:rPr>
              <a:t>e-lab</a:t>
            </a:r>
            <a:r>
              <a:rPr lang="it-IT" sz="1700" b="1" dirty="0">
                <a:solidFill>
                  <a:schemeClr val="tx1"/>
                </a:solidFill>
              </a:rPr>
              <a:t> </a:t>
            </a:r>
            <a:r>
              <a:rPr lang="it-IT" sz="1700" b="1" dirty="0" err="1">
                <a:solidFill>
                  <a:schemeClr val="tx1"/>
                </a:solidFill>
              </a:rPr>
              <a:t>angels</a:t>
            </a:r>
            <a:r>
              <a:rPr lang="it-IT" sz="1700" b="1" dirty="0">
                <a:solidFill>
                  <a:schemeClr val="tx1"/>
                </a:solidFill>
              </a:rPr>
              <a:t>’’ per prevenire e gestire aspetti emotivi e logistici.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700" b="1" dirty="0">
                <a:solidFill>
                  <a:schemeClr val="tx1"/>
                </a:solidFill>
              </a:rPr>
              <a:t>Le opportunità di esperienza sono derivate dalla mappatura di programmi ufficiali e istituzionali italiani ed esteri ( </a:t>
            </a:r>
            <a:r>
              <a:rPr lang="it-IT" sz="1700" b="1" dirty="0" err="1">
                <a:solidFill>
                  <a:schemeClr val="tx1"/>
                </a:solidFill>
              </a:rPr>
              <a:t>es</a:t>
            </a:r>
            <a:r>
              <a:rPr lang="it-IT" sz="1700" b="1" dirty="0">
                <a:solidFill>
                  <a:schemeClr val="tx1"/>
                </a:solidFill>
              </a:rPr>
              <a:t>: Intercultura, </a:t>
            </a:r>
            <a:r>
              <a:rPr lang="it-IT" sz="1700" b="1" dirty="0" err="1">
                <a:solidFill>
                  <a:schemeClr val="tx1"/>
                </a:solidFill>
              </a:rPr>
              <a:t>Eurodesk</a:t>
            </a:r>
            <a:r>
              <a:rPr lang="it-IT" sz="1700" b="1" dirty="0">
                <a:solidFill>
                  <a:schemeClr val="tx1"/>
                </a:solidFill>
              </a:rPr>
              <a:t>, comunità europea, ecc); </a:t>
            </a:r>
            <a:r>
              <a:rPr lang="it-IT" sz="1700" b="1" dirty="0" err="1">
                <a:solidFill>
                  <a:schemeClr val="tx1"/>
                </a:solidFill>
              </a:rPr>
              <a:t>e-lab</a:t>
            </a:r>
            <a:r>
              <a:rPr lang="it-IT" sz="1700" b="1" dirty="0">
                <a:solidFill>
                  <a:schemeClr val="tx1"/>
                </a:solidFill>
              </a:rPr>
              <a:t> offre ai genitori e ai figli  la facile messa in contatto con tali piattaforme e il vademecum per arrivare facilmente all’ingresso nel programma specifico, anche mettendo a disposizione gli adempimenti </a:t>
            </a:r>
            <a:r>
              <a:rPr lang="it-IT" sz="1700" b="1" dirty="0" err="1">
                <a:solidFill>
                  <a:schemeClr val="tx1"/>
                </a:solidFill>
              </a:rPr>
              <a:t>amm.vi</a:t>
            </a:r>
            <a:r>
              <a:rPr lang="it-IT" sz="1700" b="1" dirty="0">
                <a:solidFill>
                  <a:schemeClr val="tx1"/>
                </a:solidFill>
              </a:rPr>
              <a:t> necessari.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it-IT" b="1" dirty="0"/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it-IT" b="1" dirty="0"/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endParaRPr lang="it-IT" b="1" dirty="0"/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</p:txBody>
      </p:sp>
      <p:pic>
        <p:nvPicPr>
          <p:cNvPr id="31746" name="Picture 2" descr="C:\Users\kekko\Desktop\Diapositiva\2.jpg"/>
          <p:cNvPicPr>
            <a:picLocks noChangeAspect="1" noChangeArrowheads="1"/>
          </p:cNvPicPr>
          <p:nvPr/>
        </p:nvPicPr>
        <p:blipFill>
          <a:blip r:embed="rId4" cstate="print"/>
          <a:srcRect r="3391" b="2367"/>
          <a:stretch>
            <a:fillRect/>
          </a:stretch>
        </p:blipFill>
        <p:spPr bwMode="auto">
          <a:xfrm>
            <a:off x="0" y="2492375"/>
            <a:ext cx="2195513" cy="2312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6" descr="http://t2.gstatic.com/images?q=tbn:ANd9GcTD_JRWIpxMMbewIHm4INppvb3wqYfVb4A6ef3W36qDfDUTm_WU-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31913" y="1484313"/>
            <a:ext cx="865187" cy="64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Segnaposto numero diapositiva 15"/>
          <p:cNvSpPr txBox="1">
            <a:spLocks/>
          </p:cNvSpPr>
          <p:nvPr/>
        </p:nvSpPr>
        <p:spPr>
          <a:xfrm>
            <a:off x="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5886BB-5F30-430B-B646-2C982253A9B2}" type="slidenum">
              <a:rPr kumimoji="0" lang="it-IT" sz="1800" b="1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it-IT" sz="18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8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1341438"/>
            <a:ext cx="2519363" cy="1143000"/>
          </a:xfrm>
        </p:spPr>
        <p:txBody>
          <a:bodyPr/>
          <a:lstStyle/>
          <a:p>
            <a:pPr algn="l" eaLnBrk="1" hangingPunct="1"/>
            <a:r>
              <a:rPr lang="it-IT" sz="2800" b="1" smtClean="0">
                <a:solidFill>
                  <a:srgbClr val="00B050"/>
                </a:solidFill>
                <a:latin typeface="Garamond" pitchFamily="18" charset="0"/>
              </a:rPr>
              <a:t>Quarta </a:t>
            </a:r>
            <a:br>
              <a:rPr lang="it-IT" sz="2800" b="1" smtClean="0">
                <a:solidFill>
                  <a:srgbClr val="00B050"/>
                </a:solidFill>
                <a:latin typeface="Garamond" pitchFamily="18" charset="0"/>
              </a:rPr>
            </a:br>
            <a:r>
              <a:rPr lang="it-IT" sz="2800" b="1" smtClean="0">
                <a:solidFill>
                  <a:srgbClr val="00B050"/>
                </a:solidFill>
                <a:latin typeface="Garamond" pitchFamily="18" charset="0"/>
              </a:rPr>
              <a:t>Mossa</a:t>
            </a:r>
          </a:p>
        </p:txBody>
      </p:sp>
      <p:pic>
        <p:nvPicPr>
          <p:cNvPr id="1536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0350"/>
            <a:ext cx="2695575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72150" y="0"/>
            <a:ext cx="3371850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ttangolo arrotondato 8"/>
          <p:cNvSpPr/>
          <p:nvPr/>
        </p:nvSpPr>
        <p:spPr>
          <a:xfrm>
            <a:off x="2268538" y="1196975"/>
            <a:ext cx="6875462" cy="5661025"/>
          </a:xfrm>
          <a:prstGeom prst="roundRect">
            <a:avLst/>
          </a:prstGeom>
          <a:solidFill>
            <a:schemeClr val="accent6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500" b="1" i="1" dirty="0" err="1">
                <a:solidFill>
                  <a:schemeClr val="bg1"/>
                </a:solidFill>
              </a:rPr>
              <a:t>E-lab</a:t>
            </a:r>
            <a:r>
              <a:rPr lang="it-IT" sz="1500" b="1" i="1" dirty="0">
                <a:solidFill>
                  <a:schemeClr val="bg1"/>
                </a:solidFill>
              </a:rPr>
              <a:t>  è un percorso , offerta di  esperienza lavorativa  e un dialogo continuativo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500" b="1" dirty="0">
              <a:solidFill>
                <a:schemeClr val="bg1"/>
              </a:solidFill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500" b="1" dirty="0">
                <a:solidFill>
                  <a:schemeClr val="bg1"/>
                </a:solidFill>
              </a:rPr>
              <a:t>Oltre all’ incontro di orientamento con i figli,  </a:t>
            </a:r>
            <a:r>
              <a:rPr lang="it-IT" sz="1500" b="1" dirty="0" err="1">
                <a:solidFill>
                  <a:schemeClr val="bg1"/>
                </a:solidFill>
              </a:rPr>
              <a:t>E-Lab</a:t>
            </a:r>
            <a:r>
              <a:rPr lang="it-IT" sz="1500" b="1" dirty="0">
                <a:solidFill>
                  <a:schemeClr val="bg1"/>
                </a:solidFill>
              </a:rPr>
              <a:t> è un Portale di accesso </a:t>
            </a:r>
            <a:r>
              <a:rPr lang="it-IT" sz="1500" b="1" dirty="0" err="1">
                <a:solidFill>
                  <a:schemeClr val="bg1"/>
                </a:solidFill>
              </a:rPr>
              <a:t>multiservizi</a:t>
            </a:r>
            <a:r>
              <a:rPr lang="it-IT" sz="1500" b="1" dirty="0">
                <a:solidFill>
                  <a:schemeClr val="bg1"/>
                </a:solidFill>
              </a:rPr>
              <a:t>: formazione, </a:t>
            </a:r>
            <a:r>
              <a:rPr lang="it-IT" sz="1500" b="1" dirty="0" err="1">
                <a:solidFill>
                  <a:schemeClr val="bg1"/>
                </a:solidFill>
              </a:rPr>
              <a:t>coaching</a:t>
            </a:r>
            <a:r>
              <a:rPr lang="it-IT" sz="1500" b="1" dirty="0">
                <a:solidFill>
                  <a:schemeClr val="bg1"/>
                </a:solidFill>
              </a:rPr>
              <a:t> e quanto è fondamentale per supportare i genitori e per  meglio indirizzare e facilitare i ragazzi  a entrare nel mercato del lavoro;  è una Bacheca di Job </a:t>
            </a:r>
            <a:r>
              <a:rPr lang="it-IT" sz="1500" b="1" dirty="0" err="1">
                <a:solidFill>
                  <a:schemeClr val="bg1"/>
                </a:solidFill>
              </a:rPr>
              <a:t>Stages</a:t>
            </a:r>
            <a:r>
              <a:rPr lang="it-IT" sz="1500" b="1" dirty="0">
                <a:solidFill>
                  <a:schemeClr val="bg1"/>
                </a:solidFill>
              </a:rPr>
              <a:t> offerti da una potente rete di aziende italiane ed estere per far vivere le prime esperienze lavorative in Italia e all’estero.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500" b="1" dirty="0">
              <a:solidFill>
                <a:schemeClr val="bg1"/>
              </a:solidFill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500" b="1" dirty="0" err="1">
                <a:solidFill>
                  <a:schemeClr val="bg1"/>
                </a:solidFill>
              </a:rPr>
              <a:t>E-lab</a:t>
            </a:r>
            <a:r>
              <a:rPr lang="it-IT" sz="1500" b="1" dirty="0">
                <a:solidFill>
                  <a:schemeClr val="bg1"/>
                </a:solidFill>
              </a:rPr>
              <a:t> mette a disposizione la possibilità per i figli dei dipendenti di realizzare esperienze di lavoro già a partire dai 16 anni , in Italia e all’estero. Come dimostrano le più avanzate ricerche sociali, tali esperienze contribuiscono fortemente alla maturazione dell’adolescente </a:t>
            </a:r>
            <a:r>
              <a:rPr lang="it-IT" sz="1500" b="1" dirty="0" err="1">
                <a:solidFill>
                  <a:schemeClr val="bg1"/>
                </a:solidFill>
              </a:rPr>
              <a:t>consentedogli</a:t>
            </a:r>
            <a:r>
              <a:rPr lang="it-IT" sz="1500" b="1" dirty="0">
                <a:solidFill>
                  <a:schemeClr val="bg1"/>
                </a:solidFill>
              </a:rPr>
              <a:t> di comprendere i meccanismi del mondo del lavoro e incrementando le sue capacità di auto-orientamento e auto-determinazione nel futuro.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500" b="1" dirty="0">
              <a:solidFill>
                <a:schemeClr val="bg1"/>
              </a:solidFill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500" b="1" dirty="0">
                <a:solidFill>
                  <a:schemeClr val="bg1"/>
                </a:solidFill>
              </a:rPr>
              <a:t>Gli stage sono definiti secondo criteri coerenti con la finalità ultima di </a:t>
            </a:r>
            <a:r>
              <a:rPr lang="it-IT" sz="1500" b="1" dirty="0" err="1">
                <a:solidFill>
                  <a:schemeClr val="bg1"/>
                </a:solidFill>
              </a:rPr>
              <a:t>e-lab</a:t>
            </a:r>
            <a:r>
              <a:rPr lang="it-IT" sz="1500" b="1" dirty="0">
                <a:solidFill>
                  <a:schemeClr val="bg1"/>
                </a:solidFill>
              </a:rPr>
              <a:t>, e sono offerti da aziende italiane ed estere. L’offerta è presentata sul portale </a:t>
            </a:r>
            <a:r>
              <a:rPr lang="it-IT" sz="1500" b="1" dirty="0" err="1">
                <a:solidFill>
                  <a:schemeClr val="bg1"/>
                </a:solidFill>
              </a:rPr>
              <a:t>e-lab</a:t>
            </a:r>
            <a:r>
              <a:rPr lang="it-IT" sz="1500" b="1" dirty="0">
                <a:solidFill>
                  <a:schemeClr val="bg1"/>
                </a:solidFill>
              </a:rPr>
              <a:t> , nel quale ogni partecipante ha a disposizione una area riservata , che insieme al </a:t>
            </a:r>
            <a:r>
              <a:rPr lang="it-IT" sz="1500" b="1" dirty="0" err="1">
                <a:solidFill>
                  <a:schemeClr val="bg1"/>
                </a:solidFill>
              </a:rPr>
              <a:t>contact</a:t>
            </a:r>
            <a:r>
              <a:rPr lang="it-IT" sz="1500" b="1" dirty="0">
                <a:solidFill>
                  <a:schemeClr val="bg1"/>
                </a:solidFill>
              </a:rPr>
              <a:t> center, consente la gestione degli aspetti individuali specifici.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400" b="1" dirty="0">
              <a:solidFill>
                <a:schemeClr val="bg1"/>
              </a:solidFill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>
                <a:solidFill>
                  <a:schemeClr val="bg1"/>
                </a:solidFill>
              </a:rPr>
              <a:t>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endParaRPr lang="it-IT" b="1" dirty="0"/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endParaRPr lang="it-IT" b="1" dirty="0"/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</p:txBody>
      </p:sp>
      <p:pic>
        <p:nvPicPr>
          <p:cNvPr id="11" name="Picture 6" descr="http://t2.gstatic.com/images?q=tbn:ANd9GcTD_JRWIpxMMbewIHm4INppvb3wqYfVb4A6ef3W36qDfDUTm_WU-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87450" y="1557338"/>
            <a:ext cx="962025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18" name="Picture 2" descr="C:\Users\kekko\Desktop\Diapositiva\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2492375"/>
            <a:ext cx="2195513" cy="2195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Segnaposto numero diapositiva 15"/>
          <p:cNvSpPr txBox="1">
            <a:spLocks/>
          </p:cNvSpPr>
          <p:nvPr/>
        </p:nvSpPr>
        <p:spPr>
          <a:xfrm>
            <a:off x="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5886BB-5F30-430B-B646-2C982253A9B2}" type="slidenum">
              <a:rPr kumimoji="0" lang="it-IT" sz="1800" b="1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it-IT" sz="18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1341438"/>
            <a:ext cx="2519363" cy="1143000"/>
          </a:xfrm>
        </p:spPr>
        <p:txBody>
          <a:bodyPr/>
          <a:lstStyle/>
          <a:p>
            <a:pPr algn="l" eaLnBrk="1" hangingPunct="1"/>
            <a:r>
              <a:rPr lang="it-IT" sz="2800" b="1" smtClean="0">
                <a:solidFill>
                  <a:srgbClr val="FF0000"/>
                </a:solidFill>
                <a:latin typeface="Garamond" pitchFamily="18" charset="0"/>
              </a:rPr>
              <a:t>Quinta </a:t>
            </a:r>
            <a:br>
              <a:rPr lang="it-IT" sz="2800" b="1" smtClean="0">
                <a:solidFill>
                  <a:srgbClr val="FF0000"/>
                </a:solidFill>
                <a:latin typeface="Garamond" pitchFamily="18" charset="0"/>
              </a:rPr>
            </a:br>
            <a:r>
              <a:rPr lang="it-IT" sz="2800" b="1" smtClean="0">
                <a:solidFill>
                  <a:srgbClr val="FF0000"/>
                </a:solidFill>
                <a:latin typeface="Garamond" pitchFamily="18" charset="0"/>
              </a:rPr>
              <a:t>Mossa</a:t>
            </a:r>
          </a:p>
        </p:txBody>
      </p:sp>
      <p:pic>
        <p:nvPicPr>
          <p:cNvPr id="1638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0350"/>
            <a:ext cx="2695575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72150" y="0"/>
            <a:ext cx="3371850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ttangolo arrotondato 8"/>
          <p:cNvSpPr/>
          <p:nvPr/>
        </p:nvSpPr>
        <p:spPr>
          <a:xfrm>
            <a:off x="2268538" y="1196975"/>
            <a:ext cx="6875462" cy="5661025"/>
          </a:xfrm>
          <a:prstGeom prst="roundRect">
            <a:avLst/>
          </a:prstGeom>
          <a:solidFill>
            <a:srgbClr val="FFFF00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>
                <a:solidFill>
                  <a:schemeClr val="tx1"/>
                </a:solidFill>
              </a:rPr>
              <a:t>I genitori ed i figli che aderiscono al programma </a:t>
            </a:r>
            <a:r>
              <a:rPr lang="it-IT" b="1" dirty="0" err="1">
                <a:solidFill>
                  <a:schemeClr val="tx1"/>
                </a:solidFill>
              </a:rPr>
              <a:t>e-lab</a:t>
            </a:r>
            <a:r>
              <a:rPr lang="it-IT" b="1" dirty="0">
                <a:solidFill>
                  <a:schemeClr val="tx1"/>
                </a:solidFill>
              </a:rPr>
              <a:t> ricevono una preparazione ed una assistenza costante , dall’inizio del percorso fino al primo </a:t>
            </a:r>
            <a:r>
              <a:rPr lang="it-IT" b="1" dirty="0" err="1">
                <a:solidFill>
                  <a:schemeClr val="tx1"/>
                </a:solidFill>
              </a:rPr>
              <a:t>placement</a:t>
            </a:r>
            <a:r>
              <a:rPr lang="it-IT" b="1" dirty="0">
                <a:solidFill>
                  <a:schemeClr val="tx1"/>
                </a:solidFill>
              </a:rPr>
              <a:t> di impiego. Il periodo durante il quale beneficiano di tale assistenza può essere anche di diversi anni ,e inizia dal momento in cui il genitore partecipa alla aula di orientamento.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it-IT" b="1" dirty="0">
              <a:solidFill>
                <a:schemeClr val="tx1"/>
              </a:solidFill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>
                <a:solidFill>
                  <a:schemeClr val="tx1"/>
                </a:solidFill>
              </a:rPr>
              <a:t>L’assistenza comprende la preparazione individuale e alla famiglia per gestire al meglio le situazioni emotive e di organizzazione logistica determinate dalle  esperienze educative e lavorative nel corso della adolescenza.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>
                <a:solidFill>
                  <a:schemeClr val="tx1"/>
                </a:solidFill>
              </a:rPr>
              <a:t>Ogni genitore ed ogni ragazzo che partecipano al programma sono seguiti da un ‘’</a:t>
            </a:r>
            <a:r>
              <a:rPr lang="it-IT" b="1" dirty="0" err="1">
                <a:solidFill>
                  <a:schemeClr val="tx1"/>
                </a:solidFill>
              </a:rPr>
              <a:t>e-lab</a:t>
            </a:r>
            <a:r>
              <a:rPr lang="it-IT" b="1" dirty="0">
                <a:solidFill>
                  <a:schemeClr val="tx1"/>
                </a:solidFill>
              </a:rPr>
              <a:t> </a:t>
            </a:r>
            <a:r>
              <a:rPr lang="it-IT" b="1" dirty="0" err="1">
                <a:solidFill>
                  <a:schemeClr val="tx1"/>
                </a:solidFill>
              </a:rPr>
              <a:t>angel</a:t>
            </a:r>
            <a:r>
              <a:rPr lang="it-IT" b="1" dirty="0">
                <a:solidFill>
                  <a:schemeClr val="tx1"/>
                </a:solidFill>
              </a:rPr>
              <a:t>’’ che ne cura periodicamente l’evoluzione della situazione  e che è a disposizione in via telematica per rispondere a specifiche situazioni.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it-IT" b="1" dirty="0">
              <a:solidFill>
                <a:schemeClr val="tx1"/>
              </a:solidFill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>
                <a:solidFill>
                  <a:schemeClr val="tx1"/>
                </a:solidFill>
              </a:rPr>
              <a:t>Se il genitore desidera, potrà richiedere , a proprie spese, l’intervento di formatori e psicologi per incontri e sedute private.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>
                <a:solidFill>
                  <a:schemeClr val="bg1"/>
                </a:solidFill>
              </a:rPr>
              <a:t>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endParaRPr lang="it-IT" b="1" dirty="0"/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endParaRPr lang="it-IT" b="1" dirty="0"/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</p:txBody>
      </p:sp>
      <p:pic>
        <p:nvPicPr>
          <p:cNvPr id="11" name="Picture 6" descr="http://t2.gstatic.com/images?q=tbn:ANd9GcTD_JRWIpxMMbewIHm4INppvb3wqYfVb4A6ef3W36qDfDUTm_WU-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87450" y="1557338"/>
            <a:ext cx="962025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0" name="Picture 2" descr="C:\Users\kekko\Desktop\Diapositiva\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2492375"/>
            <a:ext cx="2193925" cy="216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Segnaposto numero diapositiva 15"/>
          <p:cNvSpPr txBox="1">
            <a:spLocks/>
          </p:cNvSpPr>
          <p:nvPr/>
        </p:nvSpPr>
        <p:spPr>
          <a:xfrm>
            <a:off x="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5886BB-5F30-430B-B646-2C982253A9B2}" type="slidenum">
              <a:rPr kumimoji="0" lang="it-IT" sz="1800" b="1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it-IT" sz="18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1341438"/>
            <a:ext cx="2519363" cy="1143000"/>
          </a:xfrm>
        </p:spPr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it-IT" sz="2800" b="1" dirty="0" smtClean="0">
                <a:solidFill>
                  <a:schemeClr val="accent6">
                    <a:lumMod val="75000"/>
                  </a:schemeClr>
                </a:solidFill>
                <a:latin typeface="Garamond" pitchFamily="18" charset="0"/>
              </a:rPr>
              <a:t>Sesta </a:t>
            </a:r>
            <a:br>
              <a:rPr lang="it-IT" sz="2800" b="1" dirty="0" smtClean="0">
                <a:solidFill>
                  <a:schemeClr val="accent6">
                    <a:lumMod val="75000"/>
                  </a:schemeClr>
                </a:solidFill>
                <a:latin typeface="Garamond" pitchFamily="18" charset="0"/>
              </a:rPr>
            </a:br>
            <a:r>
              <a:rPr lang="it-IT" sz="2800" b="1" dirty="0" smtClean="0">
                <a:solidFill>
                  <a:schemeClr val="accent6">
                    <a:lumMod val="75000"/>
                  </a:schemeClr>
                </a:solidFill>
                <a:latin typeface="Garamond" pitchFamily="18" charset="0"/>
              </a:rPr>
              <a:t>Mossa</a:t>
            </a:r>
            <a:endParaRPr lang="it-IT" sz="2800" b="1" dirty="0">
              <a:solidFill>
                <a:schemeClr val="accent6">
                  <a:lumMod val="75000"/>
                </a:schemeClr>
              </a:solidFill>
              <a:latin typeface="Garamond" pitchFamily="18" charset="0"/>
            </a:endParaRPr>
          </a:p>
        </p:txBody>
      </p:sp>
      <p:pic>
        <p:nvPicPr>
          <p:cNvPr id="1741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0350"/>
            <a:ext cx="2695575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72150" y="0"/>
            <a:ext cx="3371850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ttangolo arrotondato 8"/>
          <p:cNvSpPr/>
          <p:nvPr/>
        </p:nvSpPr>
        <p:spPr>
          <a:xfrm>
            <a:off x="2268538" y="1196975"/>
            <a:ext cx="6875462" cy="5661025"/>
          </a:xfrm>
          <a:prstGeom prst="roundRect">
            <a:avLst/>
          </a:prstGeom>
          <a:solidFill>
            <a:srgbClr val="7030A0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err="1">
                <a:solidFill>
                  <a:schemeClr val="bg1"/>
                </a:solidFill>
              </a:rPr>
              <a:t>E-lab</a:t>
            </a:r>
            <a:r>
              <a:rPr lang="it-IT" sz="2000" b="1" dirty="0">
                <a:solidFill>
                  <a:schemeClr val="bg1"/>
                </a:solidFill>
              </a:rPr>
              <a:t> </a:t>
            </a:r>
            <a:r>
              <a:rPr lang="it-IT" sz="2000" b="1" u="sng" dirty="0">
                <a:solidFill>
                  <a:schemeClr val="bg1"/>
                </a:solidFill>
              </a:rPr>
              <a:t>garantisce al genitore</a:t>
            </a:r>
            <a:r>
              <a:rPr lang="it-IT" sz="2000" b="1" dirty="0">
                <a:solidFill>
                  <a:schemeClr val="bg1"/>
                </a:solidFill>
              </a:rPr>
              <a:t> che al termine del programma il figlio potrà valutare una o più offerte di impiego in Italia e/o all’estero.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000" b="1" dirty="0">
              <a:solidFill>
                <a:schemeClr val="bg1"/>
              </a:solidFill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>
                <a:solidFill>
                  <a:schemeClr val="bg1"/>
                </a:solidFill>
              </a:rPr>
              <a:t>Inoltre l’ ‘’</a:t>
            </a:r>
            <a:r>
              <a:rPr lang="it-IT" sz="2000" b="1" dirty="0" err="1">
                <a:solidFill>
                  <a:schemeClr val="bg1"/>
                </a:solidFill>
              </a:rPr>
              <a:t>e-lab</a:t>
            </a:r>
            <a:r>
              <a:rPr lang="it-IT" sz="2000" b="1" dirty="0">
                <a:solidFill>
                  <a:schemeClr val="bg1"/>
                </a:solidFill>
              </a:rPr>
              <a:t> </a:t>
            </a:r>
            <a:r>
              <a:rPr lang="it-IT" sz="2000" b="1" dirty="0" err="1">
                <a:solidFill>
                  <a:schemeClr val="bg1"/>
                </a:solidFill>
              </a:rPr>
              <a:t>angel</a:t>
            </a:r>
            <a:r>
              <a:rPr lang="it-IT" sz="2000" b="1" dirty="0">
                <a:solidFill>
                  <a:schemeClr val="bg1"/>
                </a:solidFill>
              </a:rPr>
              <a:t>’’ fornirà al genitore e al giovane l’assistenza necessaria a valutare le opportunità di impiego anche in una prospettiva di sviluppo di carriera  per il futuro.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000" b="1" dirty="0">
              <a:solidFill>
                <a:schemeClr val="bg1"/>
              </a:solidFill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>
                <a:solidFill>
                  <a:schemeClr val="bg1"/>
                </a:solidFill>
              </a:rPr>
              <a:t>Nel caso l’offerta di impiego o la scelta del giovane ricada su un impiego all’estero, </a:t>
            </a:r>
            <a:r>
              <a:rPr lang="it-IT" sz="2000" b="1" dirty="0" err="1">
                <a:solidFill>
                  <a:schemeClr val="bg1"/>
                </a:solidFill>
              </a:rPr>
              <a:t>e-lab</a:t>
            </a:r>
            <a:r>
              <a:rPr lang="it-IT" sz="2000" b="1" dirty="0">
                <a:solidFill>
                  <a:schemeClr val="bg1"/>
                </a:solidFill>
              </a:rPr>
              <a:t> fornirà inoltre , su richiesta e a spese del giovane e/o dei genitori, un servizio di ‘’accompagnamento’’ all’insediamento nel nuovo paese per facilitare il rapporto ed il confronto con i locali stili di vita e di cultura.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>
                <a:solidFill>
                  <a:schemeClr val="bg1"/>
                </a:solidFill>
              </a:rPr>
              <a:t>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endParaRPr lang="it-IT" b="1" dirty="0"/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endParaRPr lang="it-IT" b="1" dirty="0"/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</p:txBody>
      </p:sp>
      <p:pic>
        <p:nvPicPr>
          <p:cNvPr id="11" name="Picture 6" descr="http://t2.gstatic.com/images?q=tbn:ANd9GcTD_JRWIpxMMbewIHm4INppvb3wqYfVb4A6ef3W36qDfDUTm_WU-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87450" y="1557338"/>
            <a:ext cx="962025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2" name="Picture 2" descr="C:\Users\kekko\Desktop\Diapositiva\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2492375"/>
            <a:ext cx="2160588" cy="216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Segnaposto numero diapositiva 15"/>
          <p:cNvSpPr txBox="1">
            <a:spLocks/>
          </p:cNvSpPr>
          <p:nvPr/>
        </p:nvSpPr>
        <p:spPr>
          <a:xfrm>
            <a:off x="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5886BB-5F30-430B-B646-2C982253A9B2}" type="slidenum">
              <a:rPr kumimoji="0" lang="it-IT" sz="1800" b="1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it-IT" sz="18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11188" y="1989138"/>
            <a:ext cx="8229600" cy="1143000"/>
          </a:xfrm>
        </p:spPr>
        <p:txBody>
          <a:bodyPr/>
          <a:lstStyle/>
          <a:p>
            <a:pPr eaLnBrk="1" hangingPunct="1"/>
            <a:r>
              <a:rPr lang="it-IT" sz="9600" b="1" dirty="0" smtClean="0">
                <a:latin typeface="Arial" pitchFamily="34" charset="0"/>
                <a:cs typeface="Arial" pitchFamily="34" charset="0"/>
              </a:rPr>
              <a:t>E-LAB</a:t>
            </a:r>
            <a:endParaRPr lang="it-IT" sz="9600" dirty="0" smtClean="0"/>
          </a:p>
        </p:txBody>
      </p:sp>
      <p:pic>
        <p:nvPicPr>
          <p:cNvPr id="1843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0350"/>
            <a:ext cx="2695575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72150" y="0"/>
            <a:ext cx="3371850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olo 1"/>
          <p:cNvSpPr txBox="1">
            <a:spLocks/>
          </p:cNvSpPr>
          <p:nvPr/>
        </p:nvSpPr>
        <p:spPr>
          <a:xfrm>
            <a:off x="683568" y="3429000"/>
            <a:ext cx="8229600" cy="2592387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it-IT" sz="8000" b="1" dirty="0">
                <a:ea typeface="+mj-ea"/>
              </a:rPr>
              <a:t>Scegli </a:t>
            </a:r>
            <a:r>
              <a:rPr lang="it-IT" sz="8000" b="1" dirty="0" smtClean="0">
                <a:ea typeface="+mj-ea"/>
              </a:rPr>
              <a:t>la </a:t>
            </a:r>
            <a:r>
              <a:rPr lang="it-IT" sz="8000" b="1" dirty="0">
                <a:ea typeface="+mj-ea"/>
              </a:rPr>
              <a:t>tua mossa!</a:t>
            </a:r>
            <a:endParaRPr lang="it-IT" sz="8000" dirty="0">
              <a:latin typeface="+mj-lt"/>
              <a:ea typeface="+mj-ea"/>
              <a:cs typeface="+mj-cs"/>
            </a:endParaRPr>
          </a:p>
        </p:txBody>
      </p:sp>
      <p:sp>
        <p:nvSpPr>
          <p:cNvPr id="8" name="Segnaposto numero diapositiva 15"/>
          <p:cNvSpPr txBox="1">
            <a:spLocks/>
          </p:cNvSpPr>
          <p:nvPr/>
        </p:nvSpPr>
        <p:spPr>
          <a:xfrm>
            <a:off x="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5886BB-5F30-430B-B646-2C982253A9B2}" type="slidenum">
              <a:rPr kumimoji="0" lang="it-IT" sz="1800" b="1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it-IT" sz="18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7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12" dur="1000" autoRev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3" dur="1000" autoRev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4" dur="1000" autoRev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1000" autoRev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8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23528" y="1844824"/>
            <a:ext cx="8589268" cy="2160240"/>
          </a:xfrm>
        </p:spPr>
        <p:txBody>
          <a:bodyPr anchor="t"/>
          <a:lstStyle/>
          <a:p>
            <a:pPr eaLnBrk="1" hangingPunct="1"/>
            <a:r>
              <a:rPr lang="it-IT" sz="2200" b="1" dirty="0" smtClean="0">
                <a:solidFill>
                  <a:srgbClr val="FF0000"/>
                </a:solidFill>
                <a:latin typeface="Bookman Old Style" pitchFamily="18" charset="0"/>
              </a:rPr>
              <a:t>E-LAB</a:t>
            </a:r>
            <a:r>
              <a:rPr lang="it-IT" sz="2200" b="1" dirty="0" smtClean="0">
                <a:latin typeface="Bookman Old Style" pitchFamily="18" charset="0"/>
              </a:rPr>
              <a:t> è un </a:t>
            </a:r>
            <a:r>
              <a:rPr lang="it-IT" sz="2200" b="1" dirty="0" smtClean="0">
                <a:solidFill>
                  <a:srgbClr val="FF0000"/>
                </a:solidFill>
                <a:latin typeface="Bookman Old Style" pitchFamily="18" charset="0"/>
              </a:rPr>
              <a:t>BENEFIT</a:t>
            </a:r>
            <a:r>
              <a:rPr lang="it-IT" sz="2200" b="1" dirty="0" smtClean="0">
                <a:latin typeface="Bookman Old Style" pitchFamily="18" charset="0"/>
              </a:rPr>
              <a:t> per i dipendenti che hanno figli. </a:t>
            </a:r>
            <a:br>
              <a:rPr lang="it-IT" sz="2200" b="1" dirty="0" smtClean="0">
                <a:latin typeface="Bookman Old Style" pitchFamily="18" charset="0"/>
              </a:rPr>
            </a:br>
            <a:r>
              <a:rPr lang="it-IT" sz="2200" b="1" dirty="0" smtClean="0">
                <a:solidFill>
                  <a:srgbClr val="FF0000"/>
                </a:solidFill>
                <a:latin typeface="Bookman Old Style" pitchFamily="18" charset="0"/>
              </a:rPr>
              <a:t>E-LAB</a:t>
            </a:r>
            <a:r>
              <a:rPr lang="it-IT" sz="2200" b="1" dirty="0" smtClean="0">
                <a:latin typeface="Bookman Old Style" pitchFamily="18" charset="0"/>
              </a:rPr>
              <a:t> risolve alcune delle necessità </a:t>
            </a:r>
            <a:br>
              <a:rPr lang="it-IT" sz="2200" b="1" dirty="0" smtClean="0">
                <a:latin typeface="Bookman Old Style" pitchFamily="18" charset="0"/>
              </a:rPr>
            </a:br>
            <a:r>
              <a:rPr lang="it-IT" sz="2200" b="1" dirty="0" smtClean="0">
                <a:latin typeface="Bookman Old Style" pitchFamily="18" charset="0"/>
              </a:rPr>
              <a:t>che emergono dalle più recenti ricerche sociali sui bisogni della popolazione italiana.</a:t>
            </a:r>
          </a:p>
        </p:txBody>
      </p:sp>
      <p:pic>
        <p:nvPicPr>
          <p:cNvPr id="307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0350"/>
            <a:ext cx="2695575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72150" y="0"/>
            <a:ext cx="3371850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olo 1"/>
          <p:cNvSpPr txBox="1">
            <a:spLocks/>
          </p:cNvSpPr>
          <p:nvPr/>
        </p:nvSpPr>
        <p:spPr>
          <a:xfrm>
            <a:off x="395536" y="4221088"/>
            <a:ext cx="8229600" cy="1943100"/>
          </a:xfrm>
          <a:prstGeom prst="rect">
            <a:avLst/>
          </a:prstGeom>
        </p:spPr>
        <p:txBody>
          <a:bodyPr anchor="ctr">
            <a:normAutofit fontScale="97500"/>
          </a:bodyPr>
          <a:lstStyle/>
          <a:p>
            <a:pPr algn="ctr" fontAlgn="auto">
              <a:spcAft>
                <a:spcPts val="0"/>
              </a:spcAft>
              <a:defRPr/>
            </a:pPr>
            <a:endParaRPr lang="it-IT" sz="4400" b="1" dirty="0">
              <a:latin typeface="Bookman Old Style" pitchFamily="18" charset="0"/>
              <a:ea typeface="+mj-ea"/>
              <a:cs typeface="+mj-cs"/>
            </a:endParaRPr>
          </a:p>
        </p:txBody>
      </p:sp>
      <p:sp>
        <p:nvSpPr>
          <p:cNvPr id="7" name="Titolo 1"/>
          <p:cNvSpPr txBox="1">
            <a:spLocks/>
          </p:cNvSpPr>
          <p:nvPr/>
        </p:nvSpPr>
        <p:spPr bwMode="auto">
          <a:xfrm>
            <a:off x="395536" y="4077072"/>
            <a:ext cx="8589268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it-IT" sz="2200" b="1" noProof="0" dirty="0" smtClean="0">
                <a:latin typeface="Bookman Old Style" pitchFamily="18" charset="0"/>
                <a:ea typeface="+mj-ea"/>
                <a:cs typeface="+mj-cs"/>
              </a:rPr>
              <a:t>È un </a:t>
            </a:r>
            <a:r>
              <a:rPr kumimoji="0" lang="it-IT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  <a:t>BENEFIT</a:t>
            </a:r>
            <a:r>
              <a:rPr kumimoji="0" lang="it-IT" sz="2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  <a:t> fiscalmente </a:t>
            </a:r>
            <a:r>
              <a:rPr kumimoji="0" lang="it-IT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  <a:t>ESENTE</a:t>
            </a:r>
            <a:r>
              <a:rPr kumimoji="0" lang="it-IT" sz="2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  <a:t> ai sensi dell’art.51 </a:t>
            </a:r>
            <a:r>
              <a:rPr kumimoji="0" lang="it-IT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  <a:t>TUIR</a:t>
            </a:r>
            <a:r>
              <a:rPr kumimoji="0" lang="it-IT" sz="2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  <a:t>,</a:t>
            </a:r>
            <a:r>
              <a:rPr kumimoji="0" lang="it-IT" sz="22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  <a:t> comma 2 (lettera f e f bis) e comma 3. </a:t>
            </a:r>
            <a:endParaRPr kumimoji="0" lang="it-IT" sz="22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Bookman Old Style" pitchFamily="18" charset="0"/>
              <a:ea typeface="+mj-ea"/>
              <a:cs typeface="+mj-cs"/>
            </a:endParaRPr>
          </a:p>
        </p:txBody>
      </p:sp>
      <p:sp>
        <p:nvSpPr>
          <p:cNvPr id="9" name="Segnaposto numero diapositiva 1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2133600" cy="365125"/>
          </a:xfrm>
        </p:spPr>
        <p:txBody>
          <a:bodyPr/>
          <a:lstStyle/>
          <a:p>
            <a:pPr algn="l">
              <a:defRPr/>
            </a:pPr>
            <a:fld id="{F45886BB-5F30-430B-B646-2C982253A9B2}" type="slidenum">
              <a:rPr lang="it-IT" sz="1800" b="1" smtClean="0"/>
              <a:pPr algn="l">
                <a:defRPr/>
              </a:pPr>
              <a:t>2</a:t>
            </a:fld>
            <a:endParaRPr lang="it-IT" sz="1800" b="1" dirty="0"/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395536" y="2780928"/>
            <a:ext cx="8352928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/>
              <a:t>Close2U srl.</a:t>
            </a:r>
          </a:p>
          <a:p>
            <a:pPr algn="ctr"/>
            <a:r>
              <a:rPr lang="it-IT" sz="2800" b="1" dirty="0" smtClean="0"/>
              <a:t>Via Monti, 8 - 20124 Milano</a:t>
            </a:r>
          </a:p>
          <a:p>
            <a:pPr algn="ctr"/>
            <a:r>
              <a:rPr lang="it-IT" sz="2800" b="1" dirty="0" smtClean="0"/>
              <a:t>Tel. 02.46712525</a:t>
            </a:r>
          </a:p>
          <a:p>
            <a:pPr algn="ctr"/>
            <a:r>
              <a:rPr lang="it-IT" sz="2800" b="1" dirty="0" smtClean="0">
                <a:hlinkClick r:id="rId2"/>
              </a:rPr>
              <a:t>www.Close2U.it</a:t>
            </a:r>
            <a:endParaRPr lang="it-IT" sz="2800" b="1" dirty="0" smtClean="0"/>
          </a:p>
          <a:p>
            <a:endParaRPr lang="it-IT" sz="2400" b="1" dirty="0" smtClean="0"/>
          </a:p>
          <a:p>
            <a:endParaRPr lang="it-IT" b="1" dirty="0" smtClean="0"/>
          </a:p>
          <a:p>
            <a:endParaRPr lang="it-IT" b="1" dirty="0" smtClean="0"/>
          </a:p>
          <a:p>
            <a:r>
              <a:rPr lang="it-IT" b="1" dirty="0" smtClean="0"/>
              <a:t>Marco </a:t>
            </a:r>
            <a:r>
              <a:rPr lang="it-IT" b="1" dirty="0" err="1" smtClean="0"/>
              <a:t>Nicodemi</a:t>
            </a:r>
            <a:r>
              <a:rPr lang="it-IT" b="1" dirty="0" smtClean="0"/>
              <a:t>                                                                      Angelo De Filippo</a:t>
            </a:r>
          </a:p>
          <a:p>
            <a:r>
              <a:rPr lang="it-IT" b="1" dirty="0" smtClean="0">
                <a:hlinkClick r:id="rId3"/>
              </a:rPr>
              <a:t>marco.nicodemi@close2u.it</a:t>
            </a:r>
            <a:r>
              <a:rPr lang="it-IT" b="1" dirty="0" smtClean="0"/>
              <a:t>                                 </a:t>
            </a:r>
            <a:r>
              <a:rPr lang="it-IT" b="1" dirty="0" smtClean="0">
                <a:hlinkClick r:id="rId4"/>
              </a:rPr>
              <a:t>angelo.defilippo@close2u.it</a:t>
            </a:r>
            <a:r>
              <a:rPr lang="it-IT" b="1" dirty="0" smtClean="0"/>
              <a:t> </a:t>
            </a:r>
          </a:p>
          <a:p>
            <a:pPr algn="ctr"/>
            <a:endParaRPr lang="it-IT" sz="3600" b="1" dirty="0" smtClean="0"/>
          </a:p>
          <a:p>
            <a:pPr algn="ctr"/>
            <a:endParaRPr lang="it-IT" sz="3600" b="1" dirty="0" smtClean="0"/>
          </a:p>
          <a:p>
            <a:pPr algn="ctr"/>
            <a:r>
              <a:rPr lang="it-IT" sz="3600" dirty="0" smtClean="0"/>
              <a:t> </a:t>
            </a:r>
            <a:endParaRPr lang="it-IT" sz="36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6" y="404664"/>
            <a:ext cx="8428009" cy="22335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0350"/>
            <a:ext cx="2695575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72150" y="0"/>
            <a:ext cx="3371850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asellaDiTesto 5"/>
          <p:cNvSpPr txBox="1"/>
          <p:nvPr/>
        </p:nvSpPr>
        <p:spPr>
          <a:xfrm>
            <a:off x="539552" y="1052736"/>
            <a:ext cx="496855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cs typeface="Aparajita" pitchFamily="34" charset="0"/>
              </a:rPr>
              <a:t>Indagine </a:t>
            </a:r>
            <a:r>
              <a:rPr lang="it-IT" sz="2200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cs typeface="Aparajita" pitchFamily="34" charset="0"/>
              </a:rPr>
              <a:t>Censis </a:t>
            </a:r>
            <a:r>
              <a:rPr lang="it-IT" sz="2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cs typeface="Aparajita" pitchFamily="34" charset="0"/>
              </a:rPr>
              <a:t>– </a:t>
            </a:r>
            <a:r>
              <a:rPr lang="it-IT" sz="2200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cs typeface="Aparajita" pitchFamily="34" charset="0"/>
              </a:rPr>
              <a:t>Ottobre 2012*. </a:t>
            </a:r>
            <a:endParaRPr lang="it-IT" sz="2200" b="1" i="1" dirty="0">
              <a:solidFill>
                <a:schemeClr val="tx2">
                  <a:lumMod val="60000"/>
                  <a:lumOff val="40000"/>
                </a:schemeClr>
              </a:solidFill>
              <a:latin typeface="+mj-lt"/>
              <a:cs typeface="Aparajita" pitchFamily="34" charset="0"/>
            </a:endParaRPr>
          </a:p>
        </p:txBody>
      </p:sp>
      <p:sp>
        <p:nvSpPr>
          <p:cNvPr id="7" name="Ovale 6"/>
          <p:cNvSpPr/>
          <p:nvPr/>
        </p:nvSpPr>
        <p:spPr>
          <a:xfrm>
            <a:off x="6911752" y="2348880"/>
            <a:ext cx="1980728" cy="1800200"/>
          </a:xfrm>
          <a:prstGeom prst="ellipse">
            <a:avLst/>
          </a:prstGeom>
          <a:solidFill>
            <a:srgbClr val="92D050"/>
          </a:solidFill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it-IT" b="1" dirty="0" smtClean="0">
                <a:latin typeface="Arial Black" pitchFamily="34" charset="0"/>
              </a:rPr>
              <a:t>Circa</a:t>
            </a:r>
          </a:p>
          <a:p>
            <a:pPr algn="ctr"/>
            <a:r>
              <a:rPr lang="it-IT" b="1" dirty="0" smtClean="0">
                <a:latin typeface="Arial Black" pitchFamily="34" charset="0"/>
              </a:rPr>
              <a:t>22 Miliardi di euro  all’anno</a:t>
            </a:r>
            <a:endParaRPr lang="it-IT" b="1" dirty="0">
              <a:latin typeface="Arial Black" pitchFamily="34" charset="0"/>
            </a:endParaRPr>
          </a:p>
        </p:txBody>
      </p:sp>
      <p:graphicFrame>
        <p:nvGraphicFramePr>
          <p:cNvPr id="8" name="Tabella 7"/>
          <p:cNvGraphicFramePr>
            <a:graphicFrameLocks noGrp="1"/>
          </p:cNvGraphicFramePr>
          <p:nvPr/>
        </p:nvGraphicFramePr>
        <p:xfrm>
          <a:off x="395536" y="1556792"/>
          <a:ext cx="6372200" cy="502920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3186100"/>
                <a:gridCol w="3186100"/>
              </a:tblGrid>
              <a:tr h="848518"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Mantenimento figli maggiorenni conviventi che </a:t>
                      </a:r>
                      <a:r>
                        <a:rPr lang="it-IT" baseline="0" dirty="0" smtClean="0"/>
                        <a:t> non studiano e non lavorano</a:t>
                      </a:r>
                      <a:endParaRPr lang="it-IT" dirty="0"/>
                    </a:p>
                  </a:txBody>
                  <a:tcPr>
                    <a:cell3D prstMaterial="dkEdge">
                      <a:bevel prst="rible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3600" dirty="0" smtClean="0"/>
                        <a:t>3.927 Miliardi </a:t>
                      </a:r>
                      <a:endParaRPr lang="it-IT" sz="36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593962">
                <a:tc>
                  <a:txBody>
                    <a:bodyPr/>
                    <a:lstStyle/>
                    <a:p>
                      <a:pPr algn="ctr"/>
                      <a:r>
                        <a:rPr lang="it-IT" b="1" dirty="0" smtClean="0"/>
                        <a:t>Mantenimento dei figli che fanno l’università fuori</a:t>
                      </a:r>
                      <a:r>
                        <a:rPr lang="it-IT" b="1" baseline="0" dirty="0" smtClean="0"/>
                        <a:t> casa</a:t>
                      </a:r>
                      <a:endParaRPr lang="it-IT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cell3D prstMaterial="dkEdge">
                      <a:bevel prst="rible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3200" b="1" dirty="0" smtClean="0"/>
                        <a:t>3.865 Miliardi</a:t>
                      </a:r>
                      <a:endParaRPr lang="it-IT" sz="3200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59396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b="1" dirty="0" smtClean="0"/>
                        <a:t>Pagamento</a:t>
                      </a:r>
                      <a:r>
                        <a:rPr lang="it-IT" b="1" baseline="0" dirty="0" smtClean="0"/>
                        <a:t> di badanti o di  altra assistenza privata</a:t>
                      </a:r>
                      <a:endParaRPr lang="it-IT" b="1" dirty="0" smtClean="0"/>
                    </a:p>
                  </a:txBody>
                  <a:tcPr>
                    <a:cell3D prstMaterial="dkEdge">
                      <a:bevel prst="rible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3200" b="1" dirty="0" smtClean="0"/>
                        <a:t>3.017 Miliardi</a:t>
                      </a:r>
                      <a:endParaRPr lang="it-IT" sz="3200" b="1" dirty="0" smtClean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848518">
                <a:tc>
                  <a:txBody>
                    <a:bodyPr/>
                    <a:lstStyle/>
                    <a:p>
                      <a:pPr algn="ctr"/>
                      <a:r>
                        <a:rPr lang="it-IT" b="1" dirty="0" smtClean="0"/>
                        <a:t>Almeno una spesa sostenuta</a:t>
                      </a:r>
                    </a:p>
                    <a:p>
                      <a:pPr algn="ctr"/>
                      <a:r>
                        <a:rPr lang="it-IT" b="1" dirty="0" smtClean="0"/>
                        <a:t>Almeno una spesa rinunciata anche se necessaria</a:t>
                      </a:r>
                      <a:endParaRPr lang="it-IT" b="1" dirty="0"/>
                    </a:p>
                  </a:txBody>
                  <a:tcPr>
                    <a:cell3D prstMaterial="dkEdge">
                      <a:bevel prst="rible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3200" b="1" dirty="0" smtClean="0"/>
                        <a:t>2.928 Miliardi</a:t>
                      </a:r>
                      <a:endParaRPr lang="it-IT" sz="3200" b="1" dirty="0" smtClean="0">
                        <a:solidFill>
                          <a:schemeClr val="bg1"/>
                        </a:solidFill>
                      </a:endParaRPr>
                    </a:p>
                    <a:p>
                      <a:endParaRPr lang="it-IT" dirty="0"/>
                    </a:p>
                  </a:txBody>
                  <a:tcPr/>
                </a:tc>
              </a:tr>
              <a:tr h="593962">
                <a:tc>
                  <a:txBody>
                    <a:bodyPr/>
                    <a:lstStyle/>
                    <a:p>
                      <a:pPr algn="ctr"/>
                      <a:r>
                        <a:rPr lang="it-IT" b="1" dirty="0" smtClean="0"/>
                        <a:t>Aiuto economico</a:t>
                      </a:r>
                      <a:r>
                        <a:rPr lang="it-IT" b="1" baseline="0" dirty="0" smtClean="0"/>
                        <a:t> ai figli autonomi o semi-autonomi</a:t>
                      </a:r>
                      <a:endParaRPr lang="it-IT" b="1" dirty="0"/>
                    </a:p>
                  </a:txBody>
                  <a:tcPr>
                    <a:cell3D prstMaterial="dkEdge">
                      <a:bevel prst="rible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3200" b="1" dirty="0" smtClean="0"/>
                        <a:t>2.507 Miliardi</a:t>
                      </a:r>
                      <a:endParaRPr lang="it-IT" sz="3200" b="1" dirty="0"/>
                    </a:p>
                  </a:txBody>
                  <a:tcPr/>
                </a:tc>
              </a:tr>
              <a:tr h="593962">
                <a:tc>
                  <a:txBody>
                    <a:bodyPr/>
                    <a:lstStyle/>
                    <a:p>
                      <a:pPr algn="ctr"/>
                      <a:r>
                        <a:rPr lang="it-IT" b="1" dirty="0" smtClean="0"/>
                        <a:t>Assistenza e </a:t>
                      </a:r>
                      <a:r>
                        <a:rPr lang="it-IT" b="1" dirty="0" err="1" smtClean="0"/>
                        <a:t>accudimento</a:t>
                      </a:r>
                      <a:r>
                        <a:rPr lang="it-IT" b="1" dirty="0" smtClean="0"/>
                        <a:t> di bambini</a:t>
                      </a:r>
                      <a:endParaRPr lang="it-IT" b="1" dirty="0"/>
                    </a:p>
                  </a:txBody>
                  <a:tcPr>
                    <a:cell3D prstMaterial="dkEdge">
                      <a:bevel prst="rible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3200" b="1" dirty="0" smtClean="0"/>
                        <a:t>1.568 Miliardi</a:t>
                      </a:r>
                      <a:endParaRPr lang="it-IT" sz="3200" b="1" dirty="0"/>
                    </a:p>
                  </a:txBody>
                  <a:tcPr/>
                </a:tc>
              </a:tr>
              <a:tr h="593962">
                <a:tc>
                  <a:txBody>
                    <a:bodyPr/>
                    <a:lstStyle/>
                    <a:p>
                      <a:pPr algn="ctr"/>
                      <a:r>
                        <a:rPr lang="it-IT" b="1" dirty="0" smtClean="0"/>
                        <a:t>Altre forme di aiuto/sostegno economico a figli</a:t>
                      </a:r>
                      <a:r>
                        <a:rPr lang="it-IT" b="1" baseline="0" dirty="0" smtClean="0"/>
                        <a:t> e altri parenti</a:t>
                      </a:r>
                      <a:endParaRPr lang="it-IT" b="1" dirty="0"/>
                    </a:p>
                  </a:txBody>
                  <a:tcPr>
                    <a:cell3D prstMaterial="dkEdge">
                      <a:bevel prst="rible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3200" b="1" dirty="0" smtClean="0"/>
                        <a:t>1.274 Miliardi</a:t>
                      </a:r>
                      <a:endParaRPr lang="it-IT" sz="3200" b="1" dirty="0"/>
                    </a:p>
                  </a:txBody>
                  <a:tcPr>
                    <a:cell3D prstMaterial="dkEdge">
                      <a:bevel w="77470" h="12700" prst="softRound"/>
                      <a:lightRig rig="flood" dir="t"/>
                    </a:cell3D>
                  </a:tcPr>
                </a:tc>
              </a:tr>
            </a:tbl>
          </a:graphicData>
        </a:graphic>
      </p:graphicFrame>
      <p:sp>
        <p:nvSpPr>
          <p:cNvPr id="9" name="Ovale 8"/>
          <p:cNvSpPr/>
          <p:nvPr/>
        </p:nvSpPr>
        <p:spPr>
          <a:xfrm>
            <a:off x="3635896" y="1412776"/>
            <a:ext cx="3168352" cy="1008112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026" name="Picture 2" descr="http://t3.gstatic.com/images?q=tbn:ANd9GcTEavOblylueY3pAwmSQqPtrU38bbSu1vYXh75G5L_CdHW4E5vLz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8815469">
            <a:off x="6941632" y="1251431"/>
            <a:ext cx="1100285" cy="855381"/>
          </a:xfrm>
          <a:prstGeom prst="rect">
            <a:avLst/>
          </a:prstGeom>
          <a:noFill/>
        </p:spPr>
      </p:pic>
      <p:sp>
        <p:nvSpPr>
          <p:cNvPr id="10" name="CasellaDiTesto 9"/>
          <p:cNvSpPr txBox="1"/>
          <p:nvPr/>
        </p:nvSpPr>
        <p:spPr>
          <a:xfrm>
            <a:off x="6876256" y="5445224"/>
            <a:ext cx="20882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600" b="1" dirty="0" smtClean="0">
                <a:solidFill>
                  <a:srgbClr val="0070C0"/>
                </a:solidFill>
              </a:rPr>
              <a:t>*Dati tratti dal</a:t>
            </a:r>
          </a:p>
          <a:p>
            <a:pPr algn="ctr"/>
            <a:r>
              <a:rPr lang="it-IT" sz="1600" b="1" dirty="0" smtClean="0">
                <a:solidFill>
                  <a:srgbClr val="0070C0"/>
                </a:solidFill>
              </a:rPr>
              <a:t> </a:t>
            </a:r>
            <a:r>
              <a:rPr lang="it-IT" sz="1600" b="1" i="1" dirty="0" smtClean="0">
                <a:solidFill>
                  <a:srgbClr val="0070C0"/>
                </a:solidFill>
              </a:rPr>
              <a:t>Corriere della Sera </a:t>
            </a:r>
          </a:p>
          <a:p>
            <a:pPr algn="ctr"/>
            <a:r>
              <a:rPr lang="it-IT" sz="1600" b="1" dirty="0" smtClean="0">
                <a:solidFill>
                  <a:srgbClr val="0070C0"/>
                </a:solidFill>
              </a:rPr>
              <a:t>del 26.10.2012</a:t>
            </a:r>
            <a:endParaRPr lang="it-IT" sz="1600" b="1" dirty="0">
              <a:solidFill>
                <a:srgbClr val="0070C0"/>
              </a:solidFill>
            </a:endParaRPr>
          </a:p>
        </p:txBody>
      </p:sp>
      <p:sp>
        <p:nvSpPr>
          <p:cNvPr id="11" name="Ovale 10"/>
          <p:cNvSpPr/>
          <p:nvPr/>
        </p:nvSpPr>
        <p:spPr>
          <a:xfrm>
            <a:off x="3635896" y="4437112"/>
            <a:ext cx="3168352" cy="1008112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4" name="Picture 2" descr="http://t3.gstatic.com/images?q=tbn:ANd9GcTEavOblylueY3pAwmSQqPtrU38bbSu1vYXh75G5L_CdHW4E5vLz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8815469">
            <a:off x="6948509" y="4452019"/>
            <a:ext cx="1100285" cy="855381"/>
          </a:xfrm>
          <a:prstGeom prst="rect">
            <a:avLst/>
          </a:prstGeom>
          <a:noFill/>
        </p:spPr>
      </p:pic>
      <p:sp>
        <p:nvSpPr>
          <p:cNvPr id="13" name="Segnaposto numero diapositiva 1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2133600" cy="365125"/>
          </a:xfrm>
        </p:spPr>
        <p:txBody>
          <a:bodyPr/>
          <a:lstStyle/>
          <a:p>
            <a:pPr algn="l">
              <a:defRPr/>
            </a:pPr>
            <a:fld id="{F45886BB-5F30-430B-B646-2C982253A9B2}" type="slidenum">
              <a:rPr lang="it-IT" sz="1800" b="1" smtClean="0"/>
              <a:pPr algn="l">
                <a:defRPr/>
              </a:pPr>
              <a:t>3</a:t>
            </a:fld>
            <a:endParaRPr lang="it-IT" sz="1800" b="1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0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77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1" dur="770" decel="100000"/>
                                        <p:tgtEl>
                                          <p:spTgt spid="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5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3" dur="77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5" dur="77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77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7" dur="770" decel="100000"/>
                                        <p:tgtEl>
                                          <p:spTgt spid="1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6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69" dur="77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7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71" dur="77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7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000"/>
                            </p:stCondLst>
                            <p:childTnLst>
                              <p:par>
                                <p:cTn id="7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0350"/>
            <a:ext cx="2695575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72150" y="0"/>
            <a:ext cx="3371850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asellaDiTesto 5"/>
          <p:cNvSpPr txBox="1"/>
          <p:nvPr/>
        </p:nvSpPr>
        <p:spPr>
          <a:xfrm>
            <a:off x="179512" y="1628800"/>
            <a:ext cx="87129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 smtClean="0">
                <a:latin typeface="Arial Black" pitchFamily="34" charset="0"/>
              </a:rPr>
              <a:t>Le spese delle famiglie italiane per i bisogni a cui risponde </a:t>
            </a:r>
            <a:r>
              <a:rPr lang="it-IT" sz="2400" dirty="0" smtClean="0">
                <a:solidFill>
                  <a:srgbClr val="FF0000"/>
                </a:solidFill>
                <a:latin typeface="Arial Black" pitchFamily="34" charset="0"/>
              </a:rPr>
              <a:t>E-LAB</a:t>
            </a:r>
            <a:r>
              <a:rPr lang="it-IT" sz="2400" dirty="0" smtClean="0">
                <a:latin typeface="Arial Black" pitchFamily="34" charset="0"/>
              </a:rPr>
              <a:t>, sono le più alte in valore assoluto.</a:t>
            </a:r>
            <a:endParaRPr lang="it-IT" sz="2200" b="1" i="1" dirty="0">
              <a:solidFill>
                <a:schemeClr val="tx2">
                  <a:lumMod val="60000"/>
                  <a:lumOff val="40000"/>
                </a:schemeClr>
              </a:solidFill>
              <a:latin typeface="Arial Black" pitchFamily="34" charset="0"/>
              <a:cs typeface="Aparajita" pitchFamily="34" charset="0"/>
            </a:endParaRPr>
          </a:p>
        </p:txBody>
      </p:sp>
      <p:graphicFrame>
        <p:nvGraphicFramePr>
          <p:cNvPr id="8" name="Tabella 7"/>
          <p:cNvGraphicFramePr>
            <a:graphicFrameLocks noGrp="1"/>
          </p:cNvGraphicFramePr>
          <p:nvPr/>
        </p:nvGraphicFramePr>
        <p:xfrm>
          <a:off x="1475656" y="3068960"/>
          <a:ext cx="6372200" cy="91440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3186100"/>
                <a:gridCol w="3186100"/>
              </a:tblGrid>
              <a:tr h="848518"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Mantenimento figli maggiorenni conviventi che </a:t>
                      </a:r>
                      <a:r>
                        <a:rPr lang="it-IT" baseline="0" dirty="0" smtClean="0"/>
                        <a:t> non studiano e non lavorano</a:t>
                      </a:r>
                      <a:endParaRPr lang="it-IT" dirty="0"/>
                    </a:p>
                  </a:txBody>
                  <a:tcPr>
                    <a:cell3D prstMaterial="dkEdge">
                      <a:bevel prst="rible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3600" dirty="0" smtClean="0"/>
                        <a:t>3.927 Miliardi </a:t>
                      </a:r>
                      <a:endParaRPr lang="it-IT" sz="36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Ovale 8"/>
          <p:cNvSpPr/>
          <p:nvPr/>
        </p:nvSpPr>
        <p:spPr>
          <a:xfrm>
            <a:off x="4716016" y="2924944"/>
            <a:ext cx="3168352" cy="1008112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aphicFrame>
        <p:nvGraphicFramePr>
          <p:cNvPr id="12" name="Tabella 11"/>
          <p:cNvGraphicFramePr>
            <a:graphicFrameLocks noGrp="1"/>
          </p:cNvGraphicFramePr>
          <p:nvPr/>
        </p:nvGraphicFramePr>
        <p:xfrm>
          <a:off x="1547664" y="5013176"/>
          <a:ext cx="6372200" cy="848518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3186100"/>
                <a:gridCol w="3186100"/>
              </a:tblGrid>
              <a:tr h="84851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b="1" dirty="0" smtClean="0"/>
                        <a:t>Aiuto economico</a:t>
                      </a:r>
                      <a:r>
                        <a:rPr lang="it-IT" b="1" baseline="0" dirty="0" smtClean="0"/>
                        <a:t> ai figli autonomi o semi-autonomi</a:t>
                      </a:r>
                      <a:endParaRPr lang="it-IT" b="1" dirty="0" smtClean="0"/>
                    </a:p>
                  </a:txBody>
                  <a:tcPr>
                    <a:cell3D prstMaterial="dkEdge">
                      <a:bevel prst="rible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3600" dirty="0" smtClean="0"/>
                        <a:t>2.507 Miliardi </a:t>
                      </a:r>
                      <a:endParaRPr lang="it-IT" sz="36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1" name="Ovale 10"/>
          <p:cNvSpPr/>
          <p:nvPr/>
        </p:nvSpPr>
        <p:spPr>
          <a:xfrm>
            <a:off x="4716016" y="4869160"/>
            <a:ext cx="3168352" cy="1008112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Segnaposto numero diapositiva 1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2133600" cy="365125"/>
          </a:xfrm>
        </p:spPr>
        <p:txBody>
          <a:bodyPr/>
          <a:lstStyle/>
          <a:p>
            <a:pPr algn="l">
              <a:defRPr/>
            </a:pPr>
            <a:fld id="{F45886BB-5F30-430B-B646-2C982253A9B2}" type="slidenum">
              <a:rPr lang="it-IT" sz="1800" b="1" smtClean="0"/>
              <a:pPr algn="l">
                <a:defRPr/>
              </a:pPr>
              <a:t>4</a:t>
            </a:fld>
            <a:endParaRPr lang="it-IT" sz="1800" b="1" dirty="0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7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770" decel="100000"/>
                                        <p:tgtEl>
                                          <p:spTgt spid="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0" dur="77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2" dur="77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77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770" decel="100000"/>
                                        <p:tgtEl>
                                          <p:spTgt spid="1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6" dur="77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8" dur="77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0350"/>
            <a:ext cx="2695575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72150" y="0"/>
            <a:ext cx="3371850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olo 1"/>
          <p:cNvSpPr txBox="1">
            <a:spLocks/>
          </p:cNvSpPr>
          <p:nvPr/>
        </p:nvSpPr>
        <p:spPr>
          <a:xfrm>
            <a:off x="0" y="1484313"/>
            <a:ext cx="8893175" cy="4032250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it-IT" sz="5400" b="1" dirty="0">
                <a:latin typeface="Bookman Old Style" pitchFamily="18" charset="0"/>
                <a:ea typeface="+mj-ea"/>
                <a:cs typeface="+mj-cs"/>
              </a:rPr>
              <a:t>Per </a:t>
            </a:r>
            <a:r>
              <a:rPr lang="it-IT" sz="5400" b="1" dirty="0">
                <a:solidFill>
                  <a:srgbClr val="FF0000"/>
                </a:solidFill>
                <a:latin typeface="Bookman Old Style" pitchFamily="18" charset="0"/>
                <a:ea typeface="+mj-ea"/>
                <a:cs typeface="+mj-cs"/>
              </a:rPr>
              <a:t>1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it-IT" sz="5400" b="1" dirty="0">
                <a:latin typeface="Bookman Old Style" pitchFamily="18" charset="0"/>
                <a:ea typeface="+mj-ea"/>
                <a:cs typeface="+mj-cs"/>
              </a:rPr>
              <a:t>Giovane disoccupato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it-IT" sz="5400" b="1" dirty="0">
                <a:latin typeface="Bookman Old Style" pitchFamily="18" charset="0"/>
                <a:ea typeface="+mj-ea"/>
                <a:cs typeface="+mj-cs"/>
              </a:rPr>
              <a:t>Esistono </a:t>
            </a:r>
            <a:r>
              <a:rPr lang="it-IT" sz="5400" b="1" dirty="0">
                <a:solidFill>
                  <a:srgbClr val="FF0000"/>
                </a:solidFill>
                <a:latin typeface="Bookman Old Style" pitchFamily="18" charset="0"/>
                <a:ea typeface="+mj-ea"/>
                <a:cs typeface="+mj-cs"/>
              </a:rPr>
              <a:t>2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it-IT" sz="5400" b="1" dirty="0">
                <a:latin typeface="Bookman Old Style" pitchFamily="18" charset="0"/>
                <a:ea typeface="+mj-ea"/>
                <a:cs typeface="+mj-cs"/>
              </a:rPr>
              <a:t>Genitori afflitti</a:t>
            </a:r>
            <a:endParaRPr lang="it-IT" sz="9600" b="1" dirty="0">
              <a:latin typeface="Bookman Old Style" pitchFamily="18" charset="0"/>
              <a:ea typeface="+mj-ea"/>
              <a:cs typeface="+mj-cs"/>
            </a:endParaRPr>
          </a:p>
        </p:txBody>
      </p:sp>
      <p:sp>
        <p:nvSpPr>
          <p:cNvPr id="7" name="Segnaposto numero diapositiva 1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2133600" cy="365125"/>
          </a:xfrm>
        </p:spPr>
        <p:txBody>
          <a:bodyPr/>
          <a:lstStyle/>
          <a:p>
            <a:pPr algn="l">
              <a:defRPr/>
            </a:pPr>
            <a:fld id="{F45886BB-5F30-430B-B646-2C982253A9B2}" type="slidenum">
              <a:rPr lang="it-IT" sz="1800" b="1" smtClean="0"/>
              <a:pPr algn="l">
                <a:defRPr/>
              </a:pPr>
              <a:t>5</a:t>
            </a:fld>
            <a:endParaRPr lang="it-IT" sz="1800" b="1" dirty="0"/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4" descr="http://t0.gstatic.com/images?q=tbn:ANd9GcQmysYhKUAgQPHeC7_bAfN46mJcRIsqHVIQW7TJWV__CnDuc5e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679825" cy="2636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6" name="Picture 6" descr="http://t2.gstatic.com/images?q=tbn:ANd9GcQwE-9oFMUZc-UKWztHO6WnzFtkDmlVuejpbqtFjnchvG-MnLrV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88013" y="4279900"/>
            <a:ext cx="3455987" cy="257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8" name="Picture 8" descr="http://t0.gstatic.com/images?q=tbn:ANd9GcTYjsSCLFCTP6RgMRBlaPX_JFp_E3Xl9HVclBIUSTrLUBGMojE5u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19925" y="0"/>
            <a:ext cx="2124075" cy="3284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0" name="Picture 10" descr="http://t0.gstatic.com/images?q=tbn:ANd9GcRXKhqbXF6lz-9gTvjBnpZ5EbUm-zfSPIvLV-iNF2RM9XwhSWUOcA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2947988"/>
            <a:ext cx="3716338" cy="268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2" name="Picture 12" descr="http://t3.gstatic.com/images?q=tbn:ANd9GcQR8F4ozIA5HCz9hMsHU8s75nRmeI_ijCN99YFC1JqhqR06uS0S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19475" y="0"/>
            <a:ext cx="3835400" cy="2887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4" name="Picture 14" descr="http://t2.gstatic.com/images?q=tbn:ANd9GcTcO0iukaVAE2l0dyOuLL0kyqh2vVJg3FHctXn3oSOdCX1CTYL4m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538413" y="2924175"/>
            <a:ext cx="3529012" cy="393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6" name="Picture 16" descr="http://t3.gstatic.com/images?q=tbn:ANd9GcR8WT6aKKvVj-nM7bua0EroKfSlA4kCG8CRCfXaK6YeMLbcTxsi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1635125"/>
            <a:ext cx="2916238" cy="321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8" name="Picture 18" descr="http://t1.gstatic.com/images?q=tbn:ANd9GcQ6tZm-fD7vNpJl3W_5wYkyq2ls6PMSSzZ7StSzZUl0AIiV68F5fw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940425" y="2144713"/>
            <a:ext cx="3203575" cy="2776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82" name="Picture 22" descr="http://t3.gstatic.com/images?q=tbn:ANd9GcSVZy6TnEBo6bJ1pR4wuSWd_qhOzlKSgUguvoFyHPJyw3ikMCUzmA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4005263"/>
            <a:ext cx="2576513" cy="2852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Segnaposto numero diapositiva 1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2133600" cy="365125"/>
          </a:xfrm>
        </p:spPr>
        <p:txBody>
          <a:bodyPr/>
          <a:lstStyle/>
          <a:p>
            <a:pPr algn="l">
              <a:defRPr/>
            </a:pPr>
            <a:fld id="{F45886BB-5F30-430B-B646-2C982253A9B2}" type="slidenum">
              <a:rPr lang="it-IT" sz="1800" b="1" smtClean="0"/>
              <a:pPr algn="l">
                <a:defRPr/>
              </a:pPr>
              <a:t>6</a:t>
            </a:fld>
            <a:endParaRPr lang="it-IT" sz="1800" b="1" dirty="0"/>
          </a:p>
        </p:txBody>
      </p:sp>
    </p:spTree>
  </p:cSld>
  <p:clrMapOvr>
    <a:masterClrMapping/>
  </p:clrMapOvr>
  <p:transition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5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188" y="1643063"/>
            <a:ext cx="5753100" cy="407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60350"/>
            <a:ext cx="2695575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72150" y="0"/>
            <a:ext cx="3371850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egnaposto numero diapositiva 15"/>
          <p:cNvSpPr txBox="1">
            <a:spLocks/>
          </p:cNvSpPr>
          <p:nvPr/>
        </p:nvSpPr>
        <p:spPr>
          <a:xfrm>
            <a:off x="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5886BB-5F30-430B-B646-2C982253A9B2}" type="slidenum">
              <a:rPr kumimoji="0" lang="it-IT" sz="1800" b="1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it-IT" sz="18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0350"/>
            <a:ext cx="2695575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72150" y="0"/>
            <a:ext cx="3371850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 descr="C:\Documents and Settings\Administrator\Desktop\Tristi\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875" y="2286000"/>
            <a:ext cx="1447800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 descr="C:\Documents and Settings\Administrator\Desktop\Tristi\1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71625" y="2286000"/>
            <a:ext cx="1358900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 descr="C:\Documents and Settings\Administrator\Desktop\Tristi\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72313" y="2143125"/>
            <a:ext cx="1866900" cy="250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 descr="C:\Documents and Settings\Administrator\Desktop\Tristi\9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929188" y="2428875"/>
            <a:ext cx="2317750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6" descr="C:\Documents and Settings\Administrator\Desktop\Tristi\14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928938" y="2357438"/>
            <a:ext cx="2714625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CasellaDiTesto 9"/>
          <p:cNvSpPr txBox="1"/>
          <p:nvPr/>
        </p:nvSpPr>
        <p:spPr>
          <a:xfrm>
            <a:off x="500063" y="4929188"/>
            <a:ext cx="7858125" cy="1016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6000" b="1" cap="small" dirty="0">
                <a:latin typeface="Garamond" pitchFamily="18" charset="0"/>
                <a:ea typeface="AA Typewriter" pitchFamily="2" charset="0"/>
                <a:cs typeface="+mn-cs"/>
              </a:rPr>
              <a:t>Parents of The Year</a:t>
            </a:r>
          </a:p>
        </p:txBody>
      </p:sp>
      <p:sp>
        <p:nvSpPr>
          <p:cNvPr id="12" name="Segnaposto numero diapositiva 15"/>
          <p:cNvSpPr txBox="1">
            <a:spLocks/>
          </p:cNvSpPr>
          <p:nvPr/>
        </p:nvSpPr>
        <p:spPr>
          <a:xfrm>
            <a:off x="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5886BB-5F30-430B-B646-2C982253A9B2}" type="slidenum">
              <a:rPr kumimoji="0" lang="it-IT" sz="1800" b="1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it-IT" sz="18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0350"/>
            <a:ext cx="2695575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72150" y="0"/>
            <a:ext cx="3371850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4" name="Picture 2" descr="http://t2.gstatic.com/images?q=tbn:ANd9GcTIfTPoNXm61RHgckkQ2bMVSQLXe38hiub-pW9FoBZ1f7sIFv0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51050" y="1628775"/>
            <a:ext cx="5184775" cy="3436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itolo 1"/>
          <p:cNvSpPr>
            <a:spLocks noGrp="1"/>
          </p:cNvSpPr>
          <p:nvPr>
            <p:ph type="title"/>
          </p:nvPr>
        </p:nvSpPr>
        <p:spPr>
          <a:xfrm>
            <a:off x="611188" y="5157788"/>
            <a:ext cx="8229600" cy="1285875"/>
          </a:xfrm>
        </p:spPr>
        <p:txBody>
          <a:bodyPr/>
          <a:lstStyle/>
          <a:p>
            <a:pPr eaLnBrk="1" hangingPunct="1"/>
            <a:r>
              <a:rPr lang="it-IT" sz="4800" b="1" dirty="0" smtClean="0"/>
              <a:t>Alla deriva verso la scogliera ...</a:t>
            </a:r>
          </a:p>
        </p:txBody>
      </p:sp>
      <p:sp>
        <p:nvSpPr>
          <p:cNvPr id="7" name="Segnaposto numero diapositiva 15"/>
          <p:cNvSpPr txBox="1">
            <a:spLocks/>
          </p:cNvSpPr>
          <p:nvPr/>
        </p:nvSpPr>
        <p:spPr>
          <a:xfrm>
            <a:off x="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5886BB-5F30-430B-B646-2C982253A9B2}" type="slidenum">
              <a:rPr kumimoji="0" lang="it-IT" sz="1800" b="1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it-IT" sz="18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1329</TotalTime>
  <Words>1356</Words>
  <Application>Microsoft Office PowerPoint</Application>
  <PresentationFormat>Presentazione su schermo (4:3)</PresentationFormat>
  <Paragraphs>181</Paragraphs>
  <Slides>20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20</vt:i4>
      </vt:variant>
    </vt:vector>
  </HeadingPairs>
  <TitlesOfParts>
    <vt:vector size="21" baseType="lpstr">
      <vt:lpstr>Tema di Office</vt:lpstr>
      <vt:lpstr>E-LAB</vt:lpstr>
      <vt:lpstr>E-LAB è un BENEFIT per i dipendenti che hanno figli.  E-LAB risolve alcune delle necessità  che emergono dalle più recenti ricerche sociali sui bisogni della popolazione italiana.</vt:lpstr>
      <vt:lpstr>Diapositiva 3</vt:lpstr>
      <vt:lpstr>Diapositiva 4</vt:lpstr>
      <vt:lpstr>Diapositiva 5</vt:lpstr>
      <vt:lpstr>Diapositiva 6</vt:lpstr>
      <vt:lpstr>Diapositiva 7</vt:lpstr>
      <vt:lpstr>Diapositiva 8</vt:lpstr>
      <vt:lpstr>Alla deriva verso la scogliera ...</vt:lpstr>
      <vt:lpstr>Diapositiva 10</vt:lpstr>
      <vt:lpstr>6 mosse per la salvezza</vt:lpstr>
      <vt:lpstr>Prima  Mossa 1/2</vt:lpstr>
      <vt:lpstr>Prima  Mossa 2/2</vt:lpstr>
      <vt:lpstr>Seconda Mossa</vt:lpstr>
      <vt:lpstr>Terza  Mossa</vt:lpstr>
      <vt:lpstr>Quarta  Mossa</vt:lpstr>
      <vt:lpstr>Quinta  Mossa</vt:lpstr>
      <vt:lpstr>Sesta  Mossa</vt:lpstr>
      <vt:lpstr>E-LAB</vt:lpstr>
      <vt:lpstr>Diapositiva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Una semplice equazione...</dc:title>
  <dc:creator>kekko</dc:creator>
  <cp:lastModifiedBy>Grishnackh</cp:lastModifiedBy>
  <cp:revision>101</cp:revision>
  <dcterms:created xsi:type="dcterms:W3CDTF">2012-10-20T14:26:31Z</dcterms:created>
  <dcterms:modified xsi:type="dcterms:W3CDTF">2012-11-01T18:09:39Z</dcterms:modified>
</cp:coreProperties>
</file>