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4" r:id="rId2"/>
    <p:sldId id="265" r:id="rId3"/>
    <p:sldId id="283" r:id="rId4"/>
    <p:sldId id="284" r:id="rId5"/>
    <p:sldId id="257" r:id="rId6"/>
    <p:sldId id="280" r:id="rId7"/>
    <p:sldId id="281" r:id="rId8"/>
    <p:sldId id="282" r:id="rId9"/>
    <p:sldId id="262" r:id="rId10"/>
    <p:sldId id="263" r:id="rId11"/>
    <p:sldId id="266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72" r:id="rId20"/>
    <p:sldId id="285" r:id="rId2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DE52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0" autoAdjust="0"/>
    <p:restoredTop sz="94660"/>
  </p:normalViewPr>
  <p:slideViewPr>
    <p:cSldViewPr>
      <p:cViewPr>
        <p:scale>
          <a:sx n="70" d="100"/>
          <a:sy n="70" d="100"/>
        </p:scale>
        <p:origin x="-1157" y="-6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B6A8F-12F7-4937-83B9-8312FC3C65E3}" type="datetimeFigureOut">
              <a:rPr lang="it-IT" smtClean="0"/>
              <a:pPr/>
              <a:t>01/11/2012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ABDEC-0B5E-4F67-88A4-C8DFF3FCD32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00BB-FC4D-42B6-A4AB-39A2D2FC0F6E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D186-DDEB-45D9-81CA-2250079C63D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711C-D015-442C-832B-3082DB4101D7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6CF0-BACE-49CB-850B-B59865F6425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2AA9-20A4-4D01-AE7F-529F42B6C432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910F9-B68C-46EA-A7E3-D7FE76D59E9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182FA-B06B-4B82-A2EF-6034927EB5AB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886BB-5F30-430B-B646-2C982253A9B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9251-9796-48DF-8F83-571CB7F93FC6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2A2F7-CF8F-4E49-A0C0-50AB0D52B54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E8BCC-BE6C-4DE8-8BF3-E403916EE970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DB4BD-8465-49BB-AD86-4DB8DC657F0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F59A9-541B-4553-B236-D6319DABA0F7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4163-7CE8-4AC4-9BEA-FEB434F8121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43D2-9FC6-442D-A4A0-500BE96592F2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15175-9ADC-4388-B2A2-CC4F17EE14F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03F2-F0A1-4430-A362-867A1A496925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4D419-58B8-465A-B196-D8B547D97D8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266C0-CBFA-41A6-8BF1-7C9AA924B573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3C6D-2C40-4011-BCD5-D92D9BEAD5A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E8C5D-BA3C-4AE3-B2C2-3460CDF261EE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43F0-C392-4D64-8A24-1CE4A6DF939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B84B08-6B4F-4452-967B-0DC351AE79C7}" type="datetime1">
              <a:rPr lang="it-IT" smtClean="0"/>
              <a:pPr>
                <a:defRPr/>
              </a:pPr>
              <a:t>01/11/2012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3EB5CE-4AC0-4E30-B4B1-92A82829A55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ose2.it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4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marco.nicodemi@close2u.it" TargetMode="External"/><Relationship Id="rId2" Type="http://schemas.openxmlformats.org/officeDocument/2006/relationships/hyperlink" Target="http://www.close2u.i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mailto:angelo.defilippo@close2u.i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pPr eaLnBrk="1" hangingPunct="1"/>
            <a:r>
              <a:rPr lang="it-IT" sz="8000" b="1" dirty="0" smtClean="0">
                <a:latin typeface="Arial" pitchFamily="34" charset="0"/>
                <a:cs typeface="Arial" pitchFamily="34" charset="0"/>
              </a:rPr>
              <a:t>E-LAB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0" y="3212976"/>
            <a:ext cx="9289032" cy="223224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000" b="1" dirty="0" smtClean="0">
                <a:latin typeface="Blippo Light SF" pitchFamily="2" charset="0"/>
                <a:ea typeface="+mj-ea"/>
                <a:cs typeface="+mj-cs"/>
              </a:rPr>
              <a:t>Employability Laboratory </a:t>
            </a:r>
          </a:p>
          <a:p>
            <a:pPr algn="ctr" fontAlgn="auto">
              <a:spcAft>
                <a:spcPts val="0"/>
              </a:spcAft>
              <a:defRPr/>
            </a:pPr>
            <a:endParaRPr lang="it-IT" sz="4000" b="1" dirty="0" smtClean="0">
              <a:latin typeface="Blippo Light SF" pitchFamily="2" charset="0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it-IT" sz="2800" b="1" i="1" dirty="0" smtClean="0">
                <a:latin typeface="Bookman Old Style" pitchFamily="18" charset="0"/>
                <a:ea typeface="+mj-ea"/>
                <a:cs typeface="+mj-cs"/>
              </a:rPr>
              <a:t>Il </a:t>
            </a:r>
            <a:r>
              <a:rPr lang="it-IT" sz="2800" b="1" i="1" dirty="0" smtClean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BENEFIT</a:t>
            </a:r>
            <a:r>
              <a:rPr lang="it-IT" sz="2800" b="1" i="1" dirty="0" smtClean="0">
                <a:latin typeface="Bookman Old Style" pitchFamily="18" charset="0"/>
                <a:ea typeface="+mj-ea"/>
                <a:cs typeface="+mj-cs"/>
              </a:rPr>
              <a:t> aziendale che realizza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it-IT" sz="2800" b="1" i="1" dirty="0" smtClean="0">
                <a:latin typeface="Bookman Old Style" pitchFamily="18" charset="0"/>
                <a:ea typeface="+mj-ea"/>
                <a:cs typeface="+mj-cs"/>
              </a:rPr>
              <a:t>le nuove necessità dei dipendenti </a:t>
            </a:r>
            <a:endParaRPr lang="it-IT" sz="2800" b="1" i="1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11560" y="5805264"/>
            <a:ext cx="83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Close2U</a:t>
            </a:r>
          </a:p>
          <a:p>
            <a:pPr algn="ctr"/>
            <a:r>
              <a:rPr lang="it-IT" sz="1400" b="1" dirty="0" smtClean="0">
                <a:hlinkClick r:id="rId4"/>
              </a:rPr>
              <a:t>www.Close2U.it</a:t>
            </a:r>
            <a:r>
              <a:rPr lang="it-IT" sz="1400" b="1" dirty="0" smtClean="0"/>
              <a:t> </a:t>
            </a:r>
          </a:p>
          <a:p>
            <a:pPr algn="ctr"/>
            <a:r>
              <a:rPr lang="it-IT" sz="1400" dirty="0" smtClean="0"/>
              <a:t> </a:t>
            </a:r>
            <a:endParaRPr lang="it-IT" sz="1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1700213"/>
            <a:ext cx="3384550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574675" y="4508500"/>
            <a:ext cx="85693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800" b="1" dirty="0">
                <a:latin typeface="Bookman Old Style" pitchFamily="18" charset="0"/>
              </a:rPr>
              <a:t>Ma esiste una bussola per i tuoi dipendenti !</a:t>
            </a:r>
            <a:endParaRPr lang="it-IT" sz="4800" dirty="0">
              <a:latin typeface="Bookman Old Style" pitchFamily="18" charset="0"/>
            </a:endParaRPr>
          </a:p>
        </p:txBody>
      </p:sp>
      <p:sp>
        <p:nvSpPr>
          <p:cNvPr id="7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pPr eaLnBrk="1" hangingPunct="1"/>
            <a:r>
              <a:rPr lang="it-IT" b="1" dirty="0" smtClean="0">
                <a:latin typeface="Arial Black" pitchFamily="34" charset="0"/>
              </a:rPr>
              <a:t>6 mosse per la salvezza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kekko\Desktop\Diapositiva\sei mosse ritaglia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420938"/>
            <a:ext cx="8247063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981075"/>
            <a:ext cx="2519363" cy="150336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Prima </a:t>
            </a:r>
            <a:b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Mossa</a:t>
            </a:r>
            <a:r>
              <a:rPr lang="it-IT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 pitchFamily="18" charset="0"/>
              </a:rPr>
              <a:t/>
            </a:r>
            <a:br>
              <a:rPr lang="it-IT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rgbClr val="FF0000"/>
                </a:solidFill>
                <a:latin typeface="Garamond" pitchFamily="18" charset="0"/>
              </a:rPr>
              <a:t>1/2</a:t>
            </a:r>
            <a:endParaRPr lang="it-IT" sz="28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http://t1.gstatic.com/images?q=tbn:ANd9GcQwTmmlpFtT-fMA8NSV-dW6h-XTlVYa4k5ejatLHiEe9p_urIyXU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0"/>
            <a:ext cx="18716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Users\kekko\Desktop\Diapositiva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marL="171450" indent="-1714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i="1" dirty="0">
                <a:solidFill>
                  <a:schemeClr val="tx1"/>
                </a:solidFill>
              </a:rPr>
              <a:t>La  Verità sui giovani e sul mercato del lavoro: </a:t>
            </a:r>
          </a:p>
          <a:p>
            <a:pPr marL="171450" indent="-1714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i="1" dirty="0">
                <a:solidFill>
                  <a:schemeClr val="tx1"/>
                </a:solidFill>
              </a:rPr>
              <a:t>uno sguardo oggettivo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Presentazione di dati statistici da fonti: OCSE; OECD; Istat sulla disoccupazione e occupazione, la situazione dei diversi mercati: UE, USA, BRICS; Sistemi scolastici a confronto: alcune evidenze.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i="1" dirty="0">
                <a:solidFill>
                  <a:schemeClr val="tx1"/>
                </a:solidFill>
              </a:rPr>
              <a:t>Il Ruolo genitoriale e l’emancipazione dei figli </a:t>
            </a:r>
            <a:endParaRPr lang="it-IT" b="1" i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marL="825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>
                <a:solidFill>
                  <a:schemeClr val="bg1"/>
                </a:solidFill>
              </a:rPr>
              <a:t>  Stili  genitoriali e responsabilità  nell’incertezza delle scelte: un confronto  aperto tra genitori per  una maggiore consapevolezza nel sostenere il distacco  rendendo più  autonomi i figli. Aspettative e delusioni challenge della crescita.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endParaRPr lang="it-IT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schemeClr val="bg1"/>
              </a:solidFill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/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/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/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0" y="4725144"/>
            <a:ext cx="21240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 dirty="0">
                <a:latin typeface="Calibri" pitchFamily="34" charset="0"/>
              </a:rPr>
              <a:t>AULA: 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4 ore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20 partecipanti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Formatore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Psicologo</a:t>
            </a:r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1557338"/>
            <a:ext cx="9620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981075"/>
            <a:ext cx="2519363" cy="150336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Prima </a:t>
            </a:r>
            <a:b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Mossa</a:t>
            </a:r>
            <a:b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rgbClr val="FF0000"/>
                </a:solidFill>
                <a:latin typeface="Garamond" pitchFamily="18" charset="0"/>
              </a:rPr>
              <a:t>2/</a:t>
            </a:r>
            <a:r>
              <a:rPr lang="it-IT" sz="2800" b="1" dirty="0" err="1" smtClean="0">
                <a:solidFill>
                  <a:srgbClr val="FF0000"/>
                </a:solidFill>
                <a:latin typeface="Garamond" pitchFamily="18" charset="0"/>
              </a:rPr>
              <a:t>2</a:t>
            </a:r>
            <a:endParaRPr lang="it-IT" sz="28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t1.gstatic.com/images?q=tbn:ANd9GcQwTmmlpFtT-fMA8NSV-dW6h-XTlVYa4k5ejatLHiEe9p_urIyXU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0"/>
            <a:ext cx="18716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Users\kekko\Desktop\Diapositiva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i="1" dirty="0">
                <a:solidFill>
                  <a:schemeClr val="tx1"/>
                </a:solidFill>
              </a:rPr>
              <a:t>Proposta per toccare il tema anche dal punto di vista dello psicologo clinico:Traccia da condividere per poter esplodere più i temi</a:t>
            </a:r>
            <a:endParaRPr lang="it-IT" sz="1600" b="1" dirty="0">
              <a:solidFill>
                <a:schemeClr val="tx1"/>
              </a:solidFill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schemeClr val="tx1"/>
              </a:solidFill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it-IT" sz="1600" b="1" dirty="0">
                <a:solidFill>
                  <a:schemeClr val="tx1"/>
                </a:solidFill>
              </a:rPr>
              <a:t>Genitori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/>
              <a:t>Oggi il mestiere di genitore è piuttosto difficile, mancano molti degli importanti  punti di riferimento tipici  di altri contesti storici come il riconoscersi e riconoscere ruoli ben definiti e appartenenze familiari indiscutibili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it-IT" sz="1600" b="1" dirty="0">
                <a:solidFill>
                  <a:schemeClr val="tx1"/>
                </a:solidFill>
              </a:rPr>
              <a:t>Le Aspettative e  la realtà occupazionale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/>
              <a:t>Alla frammentarietà e liquidità delle relazioni si aggiungono l’estrema difficoltà a trovare sbocchi occupazionali e un peggioramento delle aspettative di miglioramento della condizione sociale rispetto a quella  </a:t>
            </a:r>
            <a:r>
              <a:rPr lang="it-IT" sz="1600" b="1" dirty="0">
                <a:solidFill>
                  <a:schemeClr val="bg1"/>
                </a:solidFill>
              </a:rPr>
              <a:t>della famiglia d’origine 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it-IT" sz="1600" b="1" dirty="0">
                <a:solidFill>
                  <a:schemeClr val="tx1"/>
                </a:solidFill>
              </a:rPr>
              <a:t>L’incertezza e  il giusto sostegno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/>
              <a:t>I genitori sperimentano continuamente incertezza nelle scelte rispetto ai loro ragazzi e non hanno fiducia nella capacità dell’ambiente di sostenere in modo opportuno le autonomie dei figli.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/>
              <a:t>Prevalgono così pessimismo e </a:t>
            </a:r>
            <a:r>
              <a:rPr lang="it-IT" sz="1600" b="1" dirty="0" err="1"/>
              <a:t>iperprotezione</a:t>
            </a:r>
            <a:r>
              <a:rPr lang="it-IT" sz="1600" b="1" dirty="0"/>
              <a:t>, che rischiano di tarpare le ali e precludere interessanti opportunità.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/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0" y="4797152"/>
            <a:ext cx="21240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 dirty="0">
                <a:latin typeface="Calibri" pitchFamily="34" charset="0"/>
              </a:rPr>
              <a:t>AULA: 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4 ore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20 partecipanti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Formatore</a:t>
            </a:r>
          </a:p>
          <a:p>
            <a:pPr algn="ctr"/>
            <a:r>
              <a:rPr lang="it-IT" sz="2000" b="1" dirty="0">
                <a:latin typeface="Calibri" pitchFamily="34" charset="0"/>
              </a:rPr>
              <a:t>Psicologo</a:t>
            </a:r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1557338"/>
            <a:ext cx="9620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13</a:t>
            </a:fld>
            <a:endParaRPr lang="it-IT" sz="1800" b="1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41438"/>
            <a:ext cx="2519363" cy="1143000"/>
          </a:xfrm>
        </p:spPr>
        <p:txBody>
          <a:bodyPr/>
          <a:lstStyle/>
          <a:p>
            <a:pPr algn="l" eaLnBrk="1" hangingPunct="1"/>
            <a:r>
              <a:rPr lang="it-IT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Seconda</a:t>
            </a:r>
            <a:br>
              <a:rPr lang="it-IT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Mossa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solidFill>
                <a:schemeClr val="bg1"/>
              </a:solidFill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 </a:t>
            </a: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0" y="5013325"/>
            <a:ext cx="2124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AULA: </a:t>
            </a:r>
          </a:p>
          <a:p>
            <a:pPr algn="ctr"/>
            <a:r>
              <a:rPr lang="it-IT" sz="2000" b="1">
                <a:latin typeface="Calibri" pitchFamily="34" charset="0"/>
              </a:rPr>
              <a:t>Figli dei dipendenti </a:t>
            </a:r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1557338"/>
            <a:ext cx="865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Users\kekko\Desktop\Diapositiva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20938"/>
            <a:ext cx="21796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" descr="http://t1.gstatic.com/images?q=tbn:ANd9GcQwTmmlpFtT-fMA8NSV-dW6h-XTlVYa4k5ejatLHiEe9p_urIyXU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0"/>
            <a:ext cx="18716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Rectangle 1"/>
          <p:cNvSpPr>
            <a:spLocks noChangeArrowheads="1"/>
          </p:cNvSpPr>
          <p:nvPr/>
        </p:nvSpPr>
        <p:spPr bwMode="auto">
          <a:xfrm>
            <a:off x="2339975" y="1628775"/>
            <a:ext cx="6553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it-IT" b="1">
                <a:solidFill>
                  <a:schemeClr val="bg1"/>
                </a:solidFill>
                <a:latin typeface="Calibri" pitchFamily="34" charset="0"/>
              </a:rPr>
              <a:t> Classi di ragazzi omogenee per età e per situazione      </a:t>
            </a:r>
          </a:p>
          <a:p>
            <a:pPr algn="ctr"/>
            <a:r>
              <a:rPr lang="it-IT" b="1">
                <a:solidFill>
                  <a:schemeClr val="bg1"/>
                </a:solidFill>
                <a:latin typeface="Calibri" pitchFamily="34" charset="0"/>
              </a:rPr>
              <a:t>scolastica – universitaria; </a:t>
            </a:r>
          </a:p>
          <a:p>
            <a:endParaRPr lang="it-IT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23" name="Rectangle 1"/>
          <p:cNvSpPr>
            <a:spLocks noChangeArrowheads="1"/>
          </p:cNvSpPr>
          <p:nvPr/>
        </p:nvSpPr>
        <p:spPr bwMode="auto">
          <a:xfrm>
            <a:off x="2411413" y="1268413"/>
            <a:ext cx="62642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it-IT" sz="2000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it-IT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 ore di aula con formatore psicologo;</a:t>
            </a:r>
          </a:p>
          <a:p>
            <a:pPr algn="ctr"/>
            <a:endParaRPr lang="it-IT" b="1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24" name="Rectangle 1"/>
          <p:cNvSpPr>
            <a:spLocks noChangeArrowheads="1"/>
          </p:cNvSpPr>
          <p:nvPr/>
        </p:nvSpPr>
        <p:spPr bwMode="auto">
          <a:xfrm>
            <a:off x="2555875" y="3222625"/>
            <a:ext cx="626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25" name="Rectangle 3"/>
          <p:cNvSpPr>
            <a:spLocks noChangeArrowheads="1"/>
          </p:cNvSpPr>
          <p:nvPr/>
        </p:nvSpPr>
        <p:spPr bwMode="auto">
          <a:xfrm>
            <a:off x="2339975" y="2081213"/>
            <a:ext cx="66040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it-IT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La classe riceverà una illustrazione teorica dei meccanismi  che collegano lo studio , le esperienze e le abilità acquisite durante l’infanzia e l’adolescenza alla qualità della vita da adulti, alla emancipazione professionale, alla possibilità di essere arbitri del proprio destino; la modalità di illustrazione sarà adattata alle diverse età e di massima efficacia</a:t>
            </a:r>
            <a:endParaRPr lang="it-IT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432050" y="3763963"/>
            <a:ext cx="6461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buFont typeface="Wingdings" pitchFamily="2" charset="2"/>
              <a:buChar char="q"/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 La parte centrale della aula sarà costituita dalla interazione </a:t>
            </a:r>
          </a:p>
          <a:p>
            <a:pPr algn="ctr"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 testimonial di forte impatto sui giovani, quali ad esempio</a:t>
            </a:r>
          </a:p>
          <a:p>
            <a:pPr algn="ctr"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 personaggi dello sport, della musica, giovani che si sono</a:t>
            </a:r>
          </a:p>
          <a:p>
            <a:pPr algn="ctr"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 realizzati grazie alla mobilità geografica , coetanei di paesi </a:t>
            </a:r>
          </a:p>
          <a:p>
            <a:pPr algn="ctr"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esteri che testimoniano la loro vita.  </a:t>
            </a:r>
          </a:p>
          <a:p>
            <a:pPr algn="ctr">
              <a:defRPr/>
            </a:pP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Segue una focalizzazione sulle professioni tradizionali</a:t>
            </a:r>
            <a:r>
              <a:rPr lang="it-IT" b="1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, sui </a:t>
            </a:r>
            <a:r>
              <a:rPr lang="it-IT" b="1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mestieri del futuro e  sulle loro proiezioni  </a:t>
            </a:r>
            <a:endParaRPr lang="it-IT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327" name="Rectangle 6"/>
          <p:cNvSpPr>
            <a:spLocks noChangeArrowheads="1"/>
          </p:cNvSpPr>
          <p:nvPr/>
        </p:nvSpPr>
        <p:spPr bwMode="auto">
          <a:xfrm>
            <a:off x="2932113" y="5934075"/>
            <a:ext cx="5613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it-IT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 parte finale della aula è gestita da uno psicologo: </a:t>
            </a:r>
          </a:p>
          <a:p>
            <a:pPr algn="ctr"/>
            <a:r>
              <a:rPr lang="it-IT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come  impostare un  nuovo tipo di patto</a:t>
            </a:r>
          </a:p>
          <a:p>
            <a:pPr algn="ctr"/>
            <a:r>
              <a:rPr lang="it-IT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tra figli e genitori.</a:t>
            </a:r>
          </a:p>
        </p:txBody>
      </p:sp>
      <p:sp>
        <p:nvSpPr>
          <p:cNvPr id="17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14</a:t>
            </a:fld>
            <a:endParaRPr lang="it-IT" sz="1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41438"/>
            <a:ext cx="2519363" cy="1143000"/>
          </a:xfrm>
        </p:spPr>
        <p:txBody>
          <a:bodyPr/>
          <a:lstStyle/>
          <a:p>
            <a:pPr algn="l" eaLnBrk="1" hangingPunct="1"/>
            <a:r>
              <a:rPr lang="it-IT" sz="2800" b="1" smtClean="0">
                <a:latin typeface="Garamond" pitchFamily="18" charset="0"/>
              </a:rPr>
              <a:t>Terza </a:t>
            </a:r>
            <a:br>
              <a:rPr lang="it-IT" sz="2800" b="1" smtClean="0">
                <a:latin typeface="Garamond" pitchFamily="18" charset="0"/>
              </a:rPr>
            </a:br>
            <a:r>
              <a:rPr lang="it-IT" sz="2800" b="1" smtClean="0">
                <a:latin typeface="Garamond" pitchFamily="18" charset="0"/>
              </a:rPr>
              <a:t>Mossa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  <a:solidFill>
            <a:srgbClr val="5DE527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700" b="1" dirty="0">
                <a:solidFill>
                  <a:schemeClr val="tx1"/>
                </a:solidFill>
              </a:rPr>
              <a:t>A seguito delle aule a cui hanno partecipato, i genitori potranno vagliare con i figli percorsi educativi in Italia e all’estero per questi ultimi. I percorsi sono dedicati a prendere confidenza con il mondo esterno alla famiglia e a sperimentare le capacità adattative sia dei genitori che dei figli nella gestione emozionale e razionale di fronte al distacco.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700" b="1" dirty="0">
                <a:solidFill>
                  <a:schemeClr val="tx1"/>
                </a:solidFill>
              </a:rPr>
              <a:t>È la prima opportunità di palestra che allena le emozioni e la capacità razionale di adattamento , in modo organizzato rispetto agli obiettivi complessivi del modello e del percorso </a:t>
            </a:r>
            <a:r>
              <a:rPr lang="it-IT" sz="1700" b="1" dirty="0" err="1">
                <a:solidFill>
                  <a:schemeClr val="tx1"/>
                </a:solidFill>
              </a:rPr>
              <a:t>e-lab</a:t>
            </a:r>
            <a:r>
              <a:rPr lang="it-IT" sz="1700" b="1" dirty="0">
                <a:solidFill>
                  <a:schemeClr val="tx1"/>
                </a:solidFill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700" b="1" dirty="0">
                <a:solidFill>
                  <a:schemeClr val="tx1"/>
                </a:solidFill>
              </a:rPr>
              <a:t>L’esperienza viene tracciata all’interno del percorso per ogni singolo nucleo di partecipanti , che ricevono costante assistenza dagli ‘’</a:t>
            </a:r>
            <a:r>
              <a:rPr lang="it-IT" sz="1700" b="1" dirty="0" err="1">
                <a:solidFill>
                  <a:schemeClr val="tx1"/>
                </a:solidFill>
              </a:rPr>
              <a:t>e-lab</a:t>
            </a:r>
            <a:r>
              <a:rPr lang="it-IT" sz="1700" b="1" dirty="0">
                <a:solidFill>
                  <a:schemeClr val="tx1"/>
                </a:solidFill>
              </a:rPr>
              <a:t> </a:t>
            </a:r>
            <a:r>
              <a:rPr lang="it-IT" sz="1700" b="1" dirty="0" err="1">
                <a:solidFill>
                  <a:schemeClr val="tx1"/>
                </a:solidFill>
              </a:rPr>
              <a:t>angels</a:t>
            </a:r>
            <a:r>
              <a:rPr lang="it-IT" sz="1700" b="1" dirty="0">
                <a:solidFill>
                  <a:schemeClr val="tx1"/>
                </a:solidFill>
              </a:rPr>
              <a:t>’’ per prevenire e gestire aspetti emotivi e logistici.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700" b="1" dirty="0">
                <a:solidFill>
                  <a:schemeClr val="tx1"/>
                </a:solidFill>
              </a:rPr>
              <a:t>Le opportunità di esperienza sono derivate dalla mappatura di programmi ufficiali e istituzionali italiani ed esteri ( </a:t>
            </a:r>
            <a:r>
              <a:rPr lang="it-IT" sz="1700" b="1" dirty="0" err="1">
                <a:solidFill>
                  <a:schemeClr val="tx1"/>
                </a:solidFill>
              </a:rPr>
              <a:t>es</a:t>
            </a:r>
            <a:r>
              <a:rPr lang="it-IT" sz="1700" b="1" dirty="0">
                <a:solidFill>
                  <a:schemeClr val="tx1"/>
                </a:solidFill>
              </a:rPr>
              <a:t>: Intercultura, </a:t>
            </a:r>
            <a:r>
              <a:rPr lang="it-IT" sz="1700" b="1" dirty="0" err="1">
                <a:solidFill>
                  <a:schemeClr val="tx1"/>
                </a:solidFill>
              </a:rPr>
              <a:t>Eurodesk</a:t>
            </a:r>
            <a:r>
              <a:rPr lang="it-IT" sz="1700" b="1" dirty="0">
                <a:solidFill>
                  <a:schemeClr val="tx1"/>
                </a:solidFill>
              </a:rPr>
              <a:t>, comunità europea, ecc); </a:t>
            </a:r>
            <a:r>
              <a:rPr lang="it-IT" sz="1700" b="1" dirty="0" err="1">
                <a:solidFill>
                  <a:schemeClr val="tx1"/>
                </a:solidFill>
              </a:rPr>
              <a:t>e-lab</a:t>
            </a:r>
            <a:r>
              <a:rPr lang="it-IT" sz="1700" b="1" dirty="0">
                <a:solidFill>
                  <a:schemeClr val="tx1"/>
                </a:solidFill>
              </a:rPr>
              <a:t> offre ai genitori e ai figli  la facile messa in contatto con tali piattaforme e il vademecum per arrivare facilmente all’ingresso nel programma specifico, anche mettendo a disposizione gli adempimenti </a:t>
            </a:r>
            <a:r>
              <a:rPr lang="it-IT" sz="1700" b="1" dirty="0" err="1">
                <a:solidFill>
                  <a:schemeClr val="tx1"/>
                </a:solidFill>
              </a:rPr>
              <a:t>amm.vi</a:t>
            </a:r>
            <a:r>
              <a:rPr lang="it-IT" sz="1700" b="1" dirty="0">
                <a:solidFill>
                  <a:schemeClr val="tx1"/>
                </a:solidFill>
              </a:rPr>
              <a:t> necessari.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pic>
        <p:nvPicPr>
          <p:cNvPr id="31746" name="Picture 2" descr="C:\Users\kekko\Desktop\Diapositiva\2.jpg"/>
          <p:cNvPicPr>
            <a:picLocks noChangeAspect="1" noChangeArrowheads="1"/>
          </p:cNvPicPr>
          <p:nvPr/>
        </p:nvPicPr>
        <p:blipFill>
          <a:blip r:embed="rId4" cstate="print"/>
          <a:srcRect r="3391" b="2367"/>
          <a:stretch>
            <a:fillRect/>
          </a:stretch>
        </p:blipFill>
        <p:spPr bwMode="auto">
          <a:xfrm>
            <a:off x="0" y="2492375"/>
            <a:ext cx="2195513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1484313"/>
            <a:ext cx="8651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41438"/>
            <a:ext cx="2519363" cy="1143000"/>
          </a:xfrm>
        </p:spPr>
        <p:txBody>
          <a:bodyPr/>
          <a:lstStyle/>
          <a:p>
            <a:pPr algn="l" eaLnBrk="1" hangingPunct="1"/>
            <a:r>
              <a:rPr lang="it-IT" sz="2800" b="1" smtClean="0">
                <a:solidFill>
                  <a:srgbClr val="00B050"/>
                </a:solidFill>
                <a:latin typeface="Garamond" pitchFamily="18" charset="0"/>
              </a:rPr>
              <a:t>Quarta </a:t>
            </a:r>
            <a:br>
              <a:rPr lang="it-IT" sz="2800" b="1" smtClean="0">
                <a:solidFill>
                  <a:srgbClr val="00B050"/>
                </a:solidFill>
                <a:latin typeface="Garamond" pitchFamily="18" charset="0"/>
              </a:rPr>
            </a:br>
            <a:r>
              <a:rPr lang="it-IT" sz="2800" b="1" smtClean="0">
                <a:solidFill>
                  <a:srgbClr val="00B050"/>
                </a:solidFill>
                <a:latin typeface="Garamond" pitchFamily="18" charset="0"/>
              </a:rPr>
              <a:t>Mossa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i="1" dirty="0" err="1">
                <a:solidFill>
                  <a:schemeClr val="bg1"/>
                </a:solidFill>
              </a:rPr>
              <a:t>E-lab</a:t>
            </a:r>
            <a:r>
              <a:rPr lang="it-IT" sz="1500" b="1" i="1" dirty="0">
                <a:solidFill>
                  <a:schemeClr val="bg1"/>
                </a:solidFill>
              </a:rPr>
              <a:t>  è un percorso , offerta di  esperienza lavorativa  e un dialogo continuativo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5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dirty="0">
                <a:solidFill>
                  <a:schemeClr val="bg1"/>
                </a:solidFill>
              </a:rPr>
              <a:t>Oltre all’ incontro di orientamento con i figli,  </a:t>
            </a:r>
            <a:r>
              <a:rPr lang="it-IT" sz="1500" b="1" dirty="0" err="1">
                <a:solidFill>
                  <a:schemeClr val="bg1"/>
                </a:solidFill>
              </a:rPr>
              <a:t>E-Lab</a:t>
            </a:r>
            <a:r>
              <a:rPr lang="it-IT" sz="1500" b="1" dirty="0">
                <a:solidFill>
                  <a:schemeClr val="bg1"/>
                </a:solidFill>
              </a:rPr>
              <a:t> è un Portale di accesso </a:t>
            </a:r>
            <a:r>
              <a:rPr lang="it-IT" sz="1500" b="1" dirty="0" err="1">
                <a:solidFill>
                  <a:schemeClr val="bg1"/>
                </a:solidFill>
              </a:rPr>
              <a:t>multiservizi</a:t>
            </a:r>
            <a:r>
              <a:rPr lang="it-IT" sz="1500" b="1" dirty="0">
                <a:solidFill>
                  <a:schemeClr val="bg1"/>
                </a:solidFill>
              </a:rPr>
              <a:t>: formazione, </a:t>
            </a:r>
            <a:r>
              <a:rPr lang="it-IT" sz="1500" b="1" dirty="0" err="1">
                <a:solidFill>
                  <a:schemeClr val="bg1"/>
                </a:solidFill>
              </a:rPr>
              <a:t>coaching</a:t>
            </a:r>
            <a:r>
              <a:rPr lang="it-IT" sz="1500" b="1" dirty="0">
                <a:solidFill>
                  <a:schemeClr val="bg1"/>
                </a:solidFill>
              </a:rPr>
              <a:t> e quanto è fondamentale per supportare i genitori e per  meglio indirizzare e facilitare i ragazzi  a entrare nel mercato del lavoro;  è una Bacheca di Job </a:t>
            </a:r>
            <a:r>
              <a:rPr lang="it-IT" sz="1500" b="1" dirty="0" err="1">
                <a:solidFill>
                  <a:schemeClr val="bg1"/>
                </a:solidFill>
              </a:rPr>
              <a:t>Stages</a:t>
            </a:r>
            <a:r>
              <a:rPr lang="it-IT" sz="1500" b="1" dirty="0">
                <a:solidFill>
                  <a:schemeClr val="bg1"/>
                </a:solidFill>
              </a:rPr>
              <a:t> offerti da una potente rete di aziende italiane ed estere per far vivere le prime esperienze lavorative in Italia e all’estero.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5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dirty="0" err="1">
                <a:solidFill>
                  <a:schemeClr val="bg1"/>
                </a:solidFill>
              </a:rPr>
              <a:t>E-lab</a:t>
            </a:r>
            <a:r>
              <a:rPr lang="it-IT" sz="1500" b="1" dirty="0">
                <a:solidFill>
                  <a:schemeClr val="bg1"/>
                </a:solidFill>
              </a:rPr>
              <a:t> mette a disposizione la possibilità per i figli dei dipendenti di realizzare esperienze di lavoro già a partire dai 16 anni , in Italia e all’estero. Come dimostrano le più avanzate ricerche sociali, tali esperienze contribuiscono fortemente alla maturazione dell’adolescente </a:t>
            </a:r>
            <a:r>
              <a:rPr lang="it-IT" sz="1500" b="1" dirty="0" err="1">
                <a:solidFill>
                  <a:schemeClr val="bg1"/>
                </a:solidFill>
              </a:rPr>
              <a:t>consentedogli</a:t>
            </a:r>
            <a:r>
              <a:rPr lang="it-IT" sz="1500" b="1" dirty="0">
                <a:solidFill>
                  <a:schemeClr val="bg1"/>
                </a:solidFill>
              </a:rPr>
              <a:t> di comprendere i meccanismi del mondo del lavoro e incrementando le sue capacità di auto-orientamento e auto-determinazione nel futuro.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5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dirty="0">
                <a:solidFill>
                  <a:schemeClr val="bg1"/>
                </a:solidFill>
              </a:rPr>
              <a:t>Gli stage sono definiti secondo criteri coerenti con la finalità ultima di </a:t>
            </a:r>
            <a:r>
              <a:rPr lang="it-IT" sz="1500" b="1" dirty="0" err="1">
                <a:solidFill>
                  <a:schemeClr val="bg1"/>
                </a:solidFill>
              </a:rPr>
              <a:t>e-lab</a:t>
            </a:r>
            <a:r>
              <a:rPr lang="it-IT" sz="1500" b="1" dirty="0">
                <a:solidFill>
                  <a:schemeClr val="bg1"/>
                </a:solidFill>
              </a:rPr>
              <a:t>, e sono offerti da aziende italiane ed estere. L’offerta è presentata sul portale </a:t>
            </a:r>
            <a:r>
              <a:rPr lang="it-IT" sz="1500" b="1" dirty="0" err="1">
                <a:solidFill>
                  <a:schemeClr val="bg1"/>
                </a:solidFill>
              </a:rPr>
              <a:t>e-lab</a:t>
            </a:r>
            <a:r>
              <a:rPr lang="it-IT" sz="1500" b="1" dirty="0">
                <a:solidFill>
                  <a:schemeClr val="bg1"/>
                </a:solidFill>
              </a:rPr>
              <a:t> , nel quale ogni partecipante ha a disposizione una area riservata , che insieme al </a:t>
            </a:r>
            <a:r>
              <a:rPr lang="it-IT" sz="1500" b="1" dirty="0" err="1">
                <a:solidFill>
                  <a:schemeClr val="bg1"/>
                </a:solidFill>
              </a:rPr>
              <a:t>contact</a:t>
            </a:r>
            <a:r>
              <a:rPr lang="it-IT" sz="1500" b="1" dirty="0">
                <a:solidFill>
                  <a:schemeClr val="bg1"/>
                </a:solidFill>
              </a:rPr>
              <a:t> center, consente la gestione degli aspetti individuali specifici.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557338"/>
            <a:ext cx="9620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C:\Users\kekko\Desktop\Diapositiva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95513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41438"/>
            <a:ext cx="2519363" cy="1143000"/>
          </a:xfrm>
        </p:spPr>
        <p:txBody>
          <a:bodyPr/>
          <a:lstStyle/>
          <a:p>
            <a:pPr algn="l" eaLnBrk="1" hangingPunct="1"/>
            <a:r>
              <a:rPr lang="it-IT" sz="2800" b="1" smtClean="0">
                <a:solidFill>
                  <a:srgbClr val="FF0000"/>
                </a:solidFill>
                <a:latin typeface="Garamond" pitchFamily="18" charset="0"/>
              </a:rPr>
              <a:t>Quinta </a:t>
            </a:r>
            <a:br>
              <a:rPr lang="it-IT" sz="2800" b="1" smtClean="0">
                <a:solidFill>
                  <a:srgbClr val="FF0000"/>
                </a:solidFill>
                <a:latin typeface="Garamond" pitchFamily="18" charset="0"/>
              </a:rPr>
            </a:br>
            <a:r>
              <a:rPr lang="it-IT" sz="2800" b="1" smtClean="0">
                <a:solidFill>
                  <a:srgbClr val="FF0000"/>
                </a:solidFill>
                <a:latin typeface="Garamond" pitchFamily="18" charset="0"/>
              </a:rPr>
              <a:t>Mossa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tx1"/>
                </a:solidFill>
              </a:rPr>
              <a:t>I genitori ed i figli che aderiscono al programma </a:t>
            </a:r>
            <a:r>
              <a:rPr lang="it-IT" b="1" dirty="0" err="1">
                <a:solidFill>
                  <a:schemeClr val="tx1"/>
                </a:solidFill>
              </a:rPr>
              <a:t>e-lab</a:t>
            </a:r>
            <a:r>
              <a:rPr lang="it-IT" b="1" dirty="0">
                <a:solidFill>
                  <a:schemeClr val="tx1"/>
                </a:solidFill>
              </a:rPr>
              <a:t> ricevono una preparazione ed una assistenza costante , dall’inizio del percorso fino al primo </a:t>
            </a:r>
            <a:r>
              <a:rPr lang="it-IT" b="1" dirty="0" err="1">
                <a:solidFill>
                  <a:schemeClr val="tx1"/>
                </a:solidFill>
              </a:rPr>
              <a:t>placement</a:t>
            </a:r>
            <a:r>
              <a:rPr lang="it-IT" b="1" dirty="0">
                <a:solidFill>
                  <a:schemeClr val="tx1"/>
                </a:solidFill>
              </a:rPr>
              <a:t> di impiego. Il periodo durante il quale beneficiano di tale assistenza può essere anche di diversi anni ,e inizia dal momento in cui il genitore partecipa alla aula di orientamento.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tx1"/>
                </a:solidFill>
              </a:rPr>
              <a:t>L’assistenza comprende la preparazione individuale e alla famiglia per gestire al meglio le situazioni emotive e di organizzazione logistica determinate dalle  esperienze educative e lavorative nel corso della adolescenza.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tx1"/>
                </a:solidFill>
              </a:rPr>
              <a:t>Ogni genitore ed ogni ragazzo che partecipano al programma sono seguiti da un ‘’</a:t>
            </a:r>
            <a:r>
              <a:rPr lang="it-IT" b="1" dirty="0" err="1">
                <a:solidFill>
                  <a:schemeClr val="tx1"/>
                </a:solidFill>
              </a:rPr>
              <a:t>e-lab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r>
              <a:rPr lang="it-IT" b="1" dirty="0" err="1">
                <a:solidFill>
                  <a:schemeClr val="tx1"/>
                </a:solidFill>
              </a:rPr>
              <a:t>angel</a:t>
            </a:r>
            <a:r>
              <a:rPr lang="it-IT" b="1" dirty="0">
                <a:solidFill>
                  <a:schemeClr val="tx1"/>
                </a:solidFill>
              </a:rPr>
              <a:t>’’ che ne cura periodicamente l’evoluzione della situazione  e che è a disposizione in via telematica per rispondere a specifiche situazioni.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tx1"/>
                </a:solidFill>
              </a:rPr>
              <a:t>Se il genitore desidera, potrà richiedere , a proprie spese, l’intervento di formatori e psicologi per incontri e sedute private.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557338"/>
            <a:ext cx="9620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C:\Users\kekko\Desktop\Diapositiva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939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41438"/>
            <a:ext cx="2519363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Sesta </a:t>
            </a:r>
            <a:b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</a:br>
            <a:r>
              <a:rPr lang="it-IT" sz="28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Mossa</a:t>
            </a:r>
            <a:endParaRPr lang="it-IT" sz="2800" b="1" dirty="0">
              <a:solidFill>
                <a:schemeClr val="accent6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2268538" y="1196975"/>
            <a:ext cx="6875462" cy="5661025"/>
          </a:xfrm>
          <a:prstGeom prst="round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err="1">
                <a:solidFill>
                  <a:schemeClr val="bg1"/>
                </a:solidFill>
              </a:rPr>
              <a:t>E-lab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u="sng" dirty="0">
                <a:solidFill>
                  <a:schemeClr val="bg1"/>
                </a:solidFill>
              </a:rPr>
              <a:t>garantisce al genitore</a:t>
            </a:r>
            <a:r>
              <a:rPr lang="it-IT" sz="2000" b="1" dirty="0">
                <a:solidFill>
                  <a:schemeClr val="bg1"/>
                </a:solidFill>
              </a:rPr>
              <a:t> che al termine del programma il figlio potrà valutare una o più offerte di impiego in Italia e/o all’estero.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Inoltre l’ ‘’</a:t>
            </a:r>
            <a:r>
              <a:rPr lang="it-IT" sz="2000" b="1" dirty="0" err="1">
                <a:solidFill>
                  <a:schemeClr val="bg1"/>
                </a:solidFill>
              </a:rPr>
              <a:t>e-lab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err="1">
                <a:solidFill>
                  <a:schemeClr val="bg1"/>
                </a:solidFill>
              </a:rPr>
              <a:t>angel</a:t>
            </a:r>
            <a:r>
              <a:rPr lang="it-IT" sz="2000" b="1" dirty="0">
                <a:solidFill>
                  <a:schemeClr val="bg1"/>
                </a:solidFill>
              </a:rPr>
              <a:t>’’ fornirà al genitore e al giovane l’assistenza necessaria a valutare le opportunità di impiego anche in una prospettiva di sviluppo di carriera  per il futuro.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Nel caso l’offerta di impiego o la scelta del giovane ricada su un impiego all’estero, </a:t>
            </a:r>
            <a:r>
              <a:rPr lang="it-IT" sz="2000" b="1" dirty="0" err="1">
                <a:solidFill>
                  <a:schemeClr val="bg1"/>
                </a:solidFill>
              </a:rPr>
              <a:t>e-lab</a:t>
            </a:r>
            <a:r>
              <a:rPr lang="it-IT" sz="2000" b="1" dirty="0">
                <a:solidFill>
                  <a:schemeClr val="bg1"/>
                </a:solidFill>
              </a:rPr>
              <a:t> fornirà inoltre , su richiesta e a spese del giovane e/o dei genitori, un servizio di ‘’accompagnamento’’ all’insediamento nel nuovo paese per facilitare il rapporto ed il confronto con i locali stili di vita e di cultura.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pic>
        <p:nvPicPr>
          <p:cNvPr id="11" name="Picture 6" descr="http://t2.gstatic.com/images?q=tbn:ANd9GcTD_JRWIpxMMbewIHm4INppvb3wqYfVb4A6ef3W36qDfDUTm_WU-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557338"/>
            <a:ext cx="9620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C:\Users\kekko\Desktop\Diapositiva\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188" y="1989138"/>
            <a:ext cx="8229600" cy="1143000"/>
          </a:xfrm>
        </p:spPr>
        <p:txBody>
          <a:bodyPr/>
          <a:lstStyle/>
          <a:p>
            <a:pPr eaLnBrk="1" hangingPunct="1"/>
            <a:r>
              <a:rPr lang="it-IT" sz="9600" b="1" dirty="0" smtClean="0">
                <a:latin typeface="Arial" pitchFamily="34" charset="0"/>
                <a:cs typeface="Arial" pitchFamily="34" charset="0"/>
              </a:rPr>
              <a:t>E-LAB</a:t>
            </a:r>
            <a:endParaRPr lang="it-IT" sz="9600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683568" y="3429000"/>
            <a:ext cx="8229600" cy="25923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it-IT" sz="8000" b="1" dirty="0">
                <a:ea typeface="+mj-ea"/>
              </a:rPr>
              <a:t>Scegli </a:t>
            </a:r>
            <a:r>
              <a:rPr lang="it-IT" sz="8000" b="1" dirty="0" smtClean="0">
                <a:ea typeface="+mj-ea"/>
              </a:rPr>
              <a:t>la </a:t>
            </a:r>
            <a:r>
              <a:rPr lang="it-IT" sz="8000" b="1" dirty="0">
                <a:ea typeface="+mj-ea"/>
              </a:rPr>
              <a:t>tua mossa!</a:t>
            </a:r>
            <a:endParaRPr lang="it-IT" sz="80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589268" cy="2160240"/>
          </a:xfrm>
        </p:spPr>
        <p:txBody>
          <a:bodyPr anchor="t"/>
          <a:lstStyle/>
          <a:p>
            <a:pPr eaLnBrk="1" hangingPunct="1"/>
            <a:r>
              <a:rPr lang="it-IT" sz="2200" b="1" dirty="0" smtClean="0">
                <a:solidFill>
                  <a:srgbClr val="FF0000"/>
                </a:solidFill>
                <a:latin typeface="Bookman Old Style" pitchFamily="18" charset="0"/>
              </a:rPr>
              <a:t>E-LAB</a:t>
            </a:r>
            <a:r>
              <a:rPr lang="it-IT" sz="2200" b="1" dirty="0" smtClean="0">
                <a:latin typeface="Bookman Old Style" pitchFamily="18" charset="0"/>
              </a:rPr>
              <a:t> è un </a:t>
            </a:r>
            <a:r>
              <a:rPr lang="it-IT" sz="2200" b="1" dirty="0" smtClean="0">
                <a:solidFill>
                  <a:srgbClr val="FF0000"/>
                </a:solidFill>
                <a:latin typeface="Bookman Old Style" pitchFamily="18" charset="0"/>
              </a:rPr>
              <a:t>BENEFIT</a:t>
            </a:r>
            <a:r>
              <a:rPr lang="it-IT" sz="2200" b="1" dirty="0" smtClean="0">
                <a:latin typeface="Bookman Old Style" pitchFamily="18" charset="0"/>
              </a:rPr>
              <a:t> per i dipendenti che hanno figli. </a:t>
            </a:r>
            <a:br>
              <a:rPr lang="it-IT" sz="2200" b="1" dirty="0" smtClean="0">
                <a:latin typeface="Bookman Old Style" pitchFamily="18" charset="0"/>
              </a:rPr>
            </a:br>
            <a:r>
              <a:rPr lang="it-IT" sz="2200" b="1" dirty="0" smtClean="0">
                <a:solidFill>
                  <a:srgbClr val="FF0000"/>
                </a:solidFill>
                <a:latin typeface="Bookman Old Style" pitchFamily="18" charset="0"/>
              </a:rPr>
              <a:t>E-LAB</a:t>
            </a:r>
            <a:r>
              <a:rPr lang="it-IT" sz="2200" b="1" dirty="0" smtClean="0">
                <a:latin typeface="Bookman Old Style" pitchFamily="18" charset="0"/>
              </a:rPr>
              <a:t> risolve alcune delle necessità </a:t>
            </a:r>
            <a:br>
              <a:rPr lang="it-IT" sz="2200" b="1" dirty="0" smtClean="0">
                <a:latin typeface="Bookman Old Style" pitchFamily="18" charset="0"/>
              </a:rPr>
            </a:br>
            <a:r>
              <a:rPr lang="it-IT" sz="2200" b="1" dirty="0" smtClean="0">
                <a:latin typeface="Bookman Old Style" pitchFamily="18" charset="0"/>
              </a:rPr>
              <a:t>che emergono dalle più recenti ricerche sociali sui bisogni della popolazione italiana.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395536" y="4221088"/>
            <a:ext cx="8229600" cy="19431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it-IT" sz="4400" b="1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 bwMode="auto">
          <a:xfrm>
            <a:off x="395536" y="4077072"/>
            <a:ext cx="85892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200" b="1" noProof="0" dirty="0" smtClean="0">
                <a:latin typeface="Bookman Old Style" pitchFamily="18" charset="0"/>
                <a:ea typeface="+mj-ea"/>
                <a:cs typeface="+mj-cs"/>
              </a:rPr>
              <a:t>È un 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BENEFIT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fiscalmente 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ESENTE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ai sensi dell’art.51 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TUIR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,</a:t>
            </a:r>
            <a:r>
              <a:rPr kumimoji="0" lang="it-IT" sz="2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comma 2 (lettera f e f bis) e comma 3. </a:t>
            </a:r>
            <a:endParaRPr kumimoji="0" lang="it-IT" sz="2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2</a:t>
            </a:fld>
            <a:endParaRPr lang="it-IT" sz="18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95536" y="2780928"/>
            <a:ext cx="83529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Close2U srl.</a:t>
            </a:r>
          </a:p>
          <a:p>
            <a:pPr algn="ctr"/>
            <a:r>
              <a:rPr lang="it-IT" sz="2800" b="1" dirty="0" smtClean="0"/>
              <a:t>Via Monti, 8 - 20124 Milano</a:t>
            </a:r>
          </a:p>
          <a:p>
            <a:pPr algn="ctr"/>
            <a:r>
              <a:rPr lang="it-IT" sz="2800" b="1" dirty="0" smtClean="0"/>
              <a:t>Tel. 02.46712525</a:t>
            </a:r>
          </a:p>
          <a:p>
            <a:pPr algn="ctr"/>
            <a:r>
              <a:rPr lang="it-IT" sz="2800" b="1" dirty="0" smtClean="0">
                <a:hlinkClick r:id="rId2"/>
              </a:rPr>
              <a:t>www.Close2U.it</a:t>
            </a:r>
            <a:endParaRPr lang="it-IT" sz="2800" b="1" dirty="0" smtClean="0"/>
          </a:p>
          <a:p>
            <a:endParaRPr lang="it-IT" sz="2400" b="1" dirty="0" smtClean="0"/>
          </a:p>
          <a:p>
            <a:endParaRPr lang="it-IT" b="1" dirty="0" smtClean="0"/>
          </a:p>
          <a:p>
            <a:endParaRPr lang="it-IT" b="1" dirty="0" smtClean="0"/>
          </a:p>
          <a:p>
            <a:r>
              <a:rPr lang="it-IT" b="1" dirty="0" smtClean="0"/>
              <a:t>Marco </a:t>
            </a:r>
            <a:r>
              <a:rPr lang="it-IT" b="1" dirty="0" err="1" smtClean="0"/>
              <a:t>Nicodemi</a:t>
            </a:r>
            <a:r>
              <a:rPr lang="it-IT" b="1" dirty="0" smtClean="0"/>
              <a:t>                                                                      Angelo De Filippo</a:t>
            </a:r>
          </a:p>
          <a:p>
            <a:r>
              <a:rPr lang="it-IT" b="1" dirty="0" smtClean="0">
                <a:hlinkClick r:id="rId3"/>
              </a:rPr>
              <a:t>marco.nicodemi@close2u.it</a:t>
            </a:r>
            <a:r>
              <a:rPr lang="it-IT" b="1" dirty="0" smtClean="0"/>
              <a:t>                                 </a:t>
            </a:r>
            <a:r>
              <a:rPr lang="it-IT" b="1" dirty="0" smtClean="0">
                <a:hlinkClick r:id="rId4"/>
              </a:rPr>
              <a:t>angelo.defilippo@close2u.it</a:t>
            </a:r>
            <a:r>
              <a:rPr lang="it-IT" b="1" dirty="0" smtClean="0"/>
              <a:t> </a:t>
            </a:r>
          </a:p>
          <a:p>
            <a:pPr algn="ctr"/>
            <a:endParaRPr lang="it-IT" sz="3600" b="1" dirty="0" smtClean="0"/>
          </a:p>
          <a:p>
            <a:pPr algn="ctr"/>
            <a:endParaRPr lang="it-IT" sz="3600" b="1" dirty="0" smtClean="0"/>
          </a:p>
          <a:p>
            <a:pPr algn="ctr"/>
            <a:r>
              <a:rPr lang="it-IT" sz="3600" dirty="0" smtClean="0"/>
              <a:t> </a:t>
            </a:r>
            <a:endParaRPr lang="it-IT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4664"/>
            <a:ext cx="8428009" cy="223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539552" y="1052736"/>
            <a:ext cx="49685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parajita" pitchFamily="34" charset="0"/>
              </a:rPr>
              <a:t>Indagine </a:t>
            </a:r>
            <a:r>
              <a:rPr lang="it-IT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parajita" pitchFamily="34" charset="0"/>
              </a:rPr>
              <a:t>Censis </a:t>
            </a:r>
            <a:r>
              <a:rPr lang="it-IT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parajita" pitchFamily="34" charset="0"/>
              </a:rPr>
              <a:t>– </a:t>
            </a:r>
            <a:r>
              <a:rPr lang="it-IT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parajita" pitchFamily="34" charset="0"/>
              </a:rPr>
              <a:t>Ottobre 2012*. </a:t>
            </a:r>
            <a:endParaRPr lang="it-IT" sz="2200" b="1" i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Aparajita" pitchFamily="34" charset="0"/>
            </a:endParaRPr>
          </a:p>
        </p:txBody>
      </p:sp>
      <p:sp>
        <p:nvSpPr>
          <p:cNvPr id="7" name="Ovale 6"/>
          <p:cNvSpPr/>
          <p:nvPr/>
        </p:nvSpPr>
        <p:spPr>
          <a:xfrm>
            <a:off x="6911752" y="2348880"/>
            <a:ext cx="1980728" cy="1800200"/>
          </a:xfrm>
          <a:prstGeom prst="ellipse">
            <a:avLst/>
          </a:prstGeom>
          <a:solidFill>
            <a:srgbClr val="92D05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b="1" dirty="0" smtClean="0">
                <a:latin typeface="Arial Black" pitchFamily="34" charset="0"/>
              </a:rPr>
              <a:t>Circa</a:t>
            </a:r>
          </a:p>
          <a:p>
            <a:pPr algn="ctr"/>
            <a:r>
              <a:rPr lang="it-IT" b="1" dirty="0" smtClean="0">
                <a:latin typeface="Arial Black" pitchFamily="34" charset="0"/>
              </a:rPr>
              <a:t>22 Miliardi di euro  all’anno</a:t>
            </a:r>
            <a:endParaRPr lang="it-IT" b="1" dirty="0">
              <a:latin typeface="Arial Black" pitchFamily="34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95536" y="1556792"/>
          <a:ext cx="6372200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86100"/>
                <a:gridCol w="3186100"/>
              </a:tblGrid>
              <a:tr h="848518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Mantenimento figli maggiorenni conviventi che </a:t>
                      </a:r>
                      <a:r>
                        <a:rPr lang="it-IT" baseline="0" dirty="0" smtClean="0"/>
                        <a:t> non studiano e non lavorano</a:t>
                      </a:r>
                      <a:endParaRPr lang="it-IT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600" dirty="0" smtClean="0"/>
                        <a:t>3.927 Miliardi </a:t>
                      </a:r>
                      <a:endParaRPr lang="it-IT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93962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Mantenimento dei figli che fanno l’università fuori</a:t>
                      </a:r>
                      <a:r>
                        <a:rPr lang="it-IT" b="1" baseline="0" dirty="0" smtClean="0"/>
                        <a:t> casa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200" b="1" dirty="0" smtClean="0"/>
                        <a:t>3.865 Miliardi</a:t>
                      </a:r>
                      <a:endParaRPr lang="it-IT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939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/>
                        <a:t>Pagamento</a:t>
                      </a:r>
                      <a:r>
                        <a:rPr lang="it-IT" b="1" baseline="0" dirty="0" smtClean="0"/>
                        <a:t> di badanti o di  altra assistenza privata</a:t>
                      </a:r>
                      <a:endParaRPr lang="it-IT" b="1" dirty="0" smtClean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3200" b="1" dirty="0" smtClean="0"/>
                        <a:t>3.017 Miliardi</a:t>
                      </a:r>
                      <a:endParaRPr lang="it-IT" sz="3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48518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Almeno una spesa sostenuta</a:t>
                      </a:r>
                    </a:p>
                    <a:p>
                      <a:pPr algn="ctr"/>
                      <a:r>
                        <a:rPr lang="it-IT" b="1" dirty="0" smtClean="0"/>
                        <a:t>Almeno una spesa rinunciata anche se necessaria</a:t>
                      </a:r>
                      <a:endParaRPr lang="it-IT" b="1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3200" b="1" dirty="0" smtClean="0"/>
                        <a:t>2.928 Miliardi</a:t>
                      </a:r>
                      <a:endParaRPr lang="it-IT" sz="32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it-IT" dirty="0"/>
                    </a:p>
                  </a:txBody>
                  <a:tcPr/>
                </a:tc>
              </a:tr>
              <a:tr h="593962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Aiuto economico</a:t>
                      </a:r>
                      <a:r>
                        <a:rPr lang="it-IT" b="1" baseline="0" dirty="0" smtClean="0"/>
                        <a:t> ai figli autonomi o semi-autonomi</a:t>
                      </a:r>
                      <a:endParaRPr lang="it-IT" b="1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200" b="1" dirty="0" smtClean="0"/>
                        <a:t>2.507 Miliardi</a:t>
                      </a:r>
                      <a:endParaRPr lang="it-IT" sz="3200" b="1" dirty="0"/>
                    </a:p>
                  </a:txBody>
                  <a:tcPr/>
                </a:tc>
              </a:tr>
              <a:tr h="593962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Assistenza e </a:t>
                      </a:r>
                      <a:r>
                        <a:rPr lang="it-IT" b="1" dirty="0" err="1" smtClean="0"/>
                        <a:t>accudimento</a:t>
                      </a:r>
                      <a:r>
                        <a:rPr lang="it-IT" b="1" dirty="0" smtClean="0"/>
                        <a:t> di bambini</a:t>
                      </a:r>
                      <a:endParaRPr lang="it-IT" b="1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200" b="1" dirty="0" smtClean="0"/>
                        <a:t>1.568 Miliardi</a:t>
                      </a:r>
                      <a:endParaRPr lang="it-IT" sz="3200" b="1" dirty="0"/>
                    </a:p>
                  </a:txBody>
                  <a:tcPr/>
                </a:tc>
              </a:tr>
              <a:tr h="593962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Altre forme di aiuto/sostegno economico a figli</a:t>
                      </a:r>
                      <a:r>
                        <a:rPr lang="it-IT" b="1" baseline="0" dirty="0" smtClean="0"/>
                        <a:t> e altri parenti</a:t>
                      </a:r>
                      <a:endParaRPr lang="it-IT" b="1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200" b="1" dirty="0" smtClean="0"/>
                        <a:t>1.274 Miliardi</a:t>
                      </a:r>
                      <a:endParaRPr lang="it-IT" sz="3200" b="1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9" name="Ovale 8"/>
          <p:cNvSpPr/>
          <p:nvPr/>
        </p:nvSpPr>
        <p:spPr>
          <a:xfrm>
            <a:off x="3635896" y="1412776"/>
            <a:ext cx="3168352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http://t3.gstatic.com/images?q=tbn:ANd9GcTEavOblylueY3pAwmSQqPtrU38bbSu1vYXh75G5L_CdHW4E5vLz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815469">
            <a:off x="6941632" y="1251431"/>
            <a:ext cx="1100285" cy="855381"/>
          </a:xfrm>
          <a:prstGeom prst="rect">
            <a:avLst/>
          </a:prstGeom>
          <a:noFill/>
        </p:spPr>
      </p:pic>
      <p:sp>
        <p:nvSpPr>
          <p:cNvPr id="10" name="CasellaDiTesto 9"/>
          <p:cNvSpPr txBox="1"/>
          <p:nvPr/>
        </p:nvSpPr>
        <p:spPr>
          <a:xfrm>
            <a:off x="6876256" y="544522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*Dati tratti dal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 </a:t>
            </a:r>
            <a:r>
              <a:rPr lang="it-IT" sz="1600" b="1" i="1" dirty="0" smtClean="0">
                <a:solidFill>
                  <a:srgbClr val="0070C0"/>
                </a:solidFill>
              </a:rPr>
              <a:t>Corriere della Sera 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del 26.10.2012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3635896" y="4437112"/>
            <a:ext cx="3168352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Picture 2" descr="http://t3.gstatic.com/images?q=tbn:ANd9GcTEavOblylueY3pAwmSQqPtrU38bbSu1vYXh75G5L_CdHW4E5vLz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815469">
            <a:off x="6948509" y="4452019"/>
            <a:ext cx="1100285" cy="855381"/>
          </a:xfrm>
          <a:prstGeom prst="rect">
            <a:avLst/>
          </a:prstGeom>
          <a:noFill/>
        </p:spPr>
      </p:pic>
      <p:sp>
        <p:nvSpPr>
          <p:cNvPr id="13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3</a:t>
            </a:fld>
            <a:endParaRPr lang="it-IT" sz="1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79512" y="162880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Le spese delle famiglie italiane per i bisogni a cui risponde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E-LAB</a:t>
            </a:r>
            <a:r>
              <a:rPr lang="it-IT" sz="2400" dirty="0" smtClean="0">
                <a:latin typeface="Arial Black" pitchFamily="34" charset="0"/>
              </a:rPr>
              <a:t>, sono le più alte in valore assoluto.</a:t>
            </a:r>
            <a:endParaRPr lang="it-IT" sz="2200" b="1" i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  <a:cs typeface="Aparajita" pitchFamily="34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1475656" y="3068960"/>
          <a:ext cx="6372200" cy="9144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86100"/>
                <a:gridCol w="3186100"/>
              </a:tblGrid>
              <a:tr h="848518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Mantenimento figli maggiorenni conviventi che </a:t>
                      </a:r>
                      <a:r>
                        <a:rPr lang="it-IT" baseline="0" dirty="0" smtClean="0"/>
                        <a:t> non studiano e non lavorano</a:t>
                      </a:r>
                      <a:endParaRPr lang="it-IT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600" dirty="0" smtClean="0"/>
                        <a:t>3.927 Miliardi </a:t>
                      </a:r>
                      <a:endParaRPr lang="it-IT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e 8"/>
          <p:cNvSpPr/>
          <p:nvPr/>
        </p:nvSpPr>
        <p:spPr>
          <a:xfrm>
            <a:off x="4716016" y="2924944"/>
            <a:ext cx="3168352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1547664" y="5013176"/>
          <a:ext cx="6372200" cy="84851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86100"/>
                <a:gridCol w="3186100"/>
              </a:tblGrid>
              <a:tr h="8485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/>
                        <a:t>Aiuto economico</a:t>
                      </a:r>
                      <a:r>
                        <a:rPr lang="it-IT" b="1" baseline="0" dirty="0" smtClean="0"/>
                        <a:t> ai figli autonomi o semi-autonomi</a:t>
                      </a:r>
                      <a:endParaRPr lang="it-IT" b="1" dirty="0" smtClean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600" dirty="0" smtClean="0"/>
                        <a:t>2.507 Miliardi </a:t>
                      </a:r>
                      <a:endParaRPr lang="it-IT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Ovale 10"/>
          <p:cNvSpPr/>
          <p:nvPr/>
        </p:nvSpPr>
        <p:spPr>
          <a:xfrm>
            <a:off x="4716016" y="4869160"/>
            <a:ext cx="3168352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4</a:t>
            </a:fld>
            <a:endParaRPr lang="it-IT" sz="1800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0" y="1484313"/>
            <a:ext cx="8893175" cy="40322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it-IT" sz="5400" b="1" dirty="0">
                <a:latin typeface="Bookman Old Style" pitchFamily="18" charset="0"/>
                <a:ea typeface="+mj-ea"/>
                <a:cs typeface="+mj-cs"/>
              </a:rPr>
              <a:t>Per </a:t>
            </a:r>
            <a:r>
              <a:rPr lang="it-IT" sz="5400" b="1" dirty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1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it-IT" sz="5400" b="1" dirty="0">
                <a:latin typeface="Bookman Old Style" pitchFamily="18" charset="0"/>
                <a:ea typeface="+mj-ea"/>
                <a:cs typeface="+mj-cs"/>
              </a:rPr>
              <a:t>Giovane disoccupato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it-IT" sz="5400" b="1" dirty="0">
                <a:latin typeface="Bookman Old Style" pitchFamily="18" charset="0"/>
                <a:ea typeface="+mj-ea"/>
                <a:cs typeface="+mj-cs"/>
              </a:rPr>
              <a:t>Esistono </a:t>
            </a:r>
            <a:r>
              <a:rPr lang="it-IT" sz="5400" b="1" dirty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2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it-IT" sz="5400" b="1" dirty="0">
                <a:latin typeface="Bookman Old Style" pitchFamily="18" charset="0"/>
                <a:ea typeface="+mj-ea"/>
                <a:cs typeface="+mj-cs"/>
              </a:rPr>
              <a:t>Genitori afflitti</a:t>
            </a:r>
            <a:endParaRPr lang="it-IT" sz="9600" b="1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5</a:t>
            </a:fld>
            <a:endParaRPr lang="it-IT" sz="18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t0.gstatic.com/images?q=tbn:ANd9GcQmysYhKUAgQPHeC7_bAfN46mJcRIsqHVIQW7TJWV__CnDuc5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7982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t2.gstatic.com/images?q=tbn:ANd9GcQwE-9oFMUZc-UKWztHO6WnzFtkDmlVuejpbqtFjnchvG-MnLr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013" y="4279900"/>
            <a:ext cx="345598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http://t0.gstatic.com/images?q=tbn:ANd9GcTYjsSCLFCTP6RgMRBlaPX_JFp_E3Xl9HVclBIUSTrLUBGMojE5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0"/>
            <a:ext cx="212407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http://t0.gstatic.com/images?q=tbn:ANd9GcRXKhqbXF6lz-9gTvjBnpZ5EbUm-zfSPIvLV-iNF2RM9XwhSWUO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47988"/>
            <a:ext cx="3716338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http://t3.gstatic.com/images?q=tbn:ANd9GcQR8F4ozIA5HCz9hMsHU8s75nRmeI_ijCN99YFC1JqhqR06uS0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475" y="0"/>
            <a:ext cx="3835400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 descr="http://t2.gstatic.com/images?q=tbn:ANd9GcTcO0iukaVAE2l0dyOuLL0kyqh2vVJg3FHctXn3oSOdCX1CTYL4m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38413" y="2924175"/>
            <a:ext cx="3529012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http://t3.gstatic.com/images?q=tbn:ANd9GcR8WT6aKKvVj-nM7bua0EroKfSlA4kCG8CRCfXaK6YeMLbcTxs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635125"/>
            <a:ext cx="2916238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 descr="http://t1.gstatic.com/images?q=tbn:ANd9GcQ6tZm-fD7vNpJl3W_5wYkyq2ls6PMSSzZ7StSzZUl0AIiV68F5f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425" y="2144713"/>
            <a:ext cx="3203575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22" descr="http://t3.gstatic.com/images?q=tbn:ANd9GcSVZy6TnEBo6bJ1pR4wuSWd_qhOzlKSgUguvoFyHPJyw3ikMCUzm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005263"/>
            <a:ext cx="257651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>
              <a:defRPr/>
            </a:pPr>
            <a:fld id="{F45886BB-5F30-430B-B646-2C982253A9B2}" type="slidenum">
              <a:rPr lang="it-IT" sz="1800" b="1" smtClean="0"/>
              <a:pPr algn="l">
                <a:defRPr/>
              </a:pPr>
              <a:t>6</a:t>
            </a:fld>
            <a:endParaRPr lang="it-IT" sz="18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643063"/>
            <a:ext cx="57531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Administrator\Desktop\Tristi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286000"/>
            <a:ext cx="1447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Administrator\Desktop\Tristi\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25" y="2286000"/>
            <a:ext cx="13589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ocuments and Settings\Administrator\Desktop\Tristi\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13" y="2143125"/>
            <a:ext cx="18669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Documents and Settings\Administrator\Desktop\Tristi\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88" y="2428875"/>
            <a:ext cx="2317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Documents and Settings\Administrator\Desktop\Tristi\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38" y="2357438"/>
            <a:ext cx="2714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500063" y="4929188"/>
            <a:ext cx="7858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6000" b="1" cap="small" dirty="0">
                <a:latin typeface="Garamond" pitchFamily="18" charset="0"/>
                <a:ea typeface="AA Typewriter" pitchFamily="2" charset="0"/>
                <a:cs typeface="+mn-cs"/>
              </a:rPr>
              <a:t>Parents of The Year</a:t>
            </a:r>
          </a:p>
        </p:txBody>
      </p:sp>
      <p:sp>
        <p:nvSpPr>
          <p:cNvPr id="12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2695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0"/>
            <a:ext cx="3371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t2.gstatic.com/images?q=tbn:ANd9GcTIfTPoNXm61RHgckkQ2bMVSQLXe38hiub-pW9FoBZ1f7sIFv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628775"/>
            <a:ext cx="5184775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611188" y="5157788"/>
            <a:ext cx="8229600" cy="1285875"/>
          </a:xfrm>
        </p:spPr>
        <p:txBody>
          <a:bodyPr/>
          <a:lstStyle/>
          <a:p>
            <a:pPr eaLnBrk="1" hangingPunct="1"/>
            <a:r>
              <a:rPr lang="it-IT" sz="4800" b="1" dirty="0" smtClean="0"/>
              <a:t>Alla deriva verso la scogliera ...</a:t>
            </a:r>
          </a:p>
        </p:txBody>
      </p:sp>
      <p:sp>
        <p:nvSpPr>
          <p:cNvPr id="7" name="Segnaposto numero diapositiva 15"/>
          <p:cNvSpPr txBox="1">
            <a:spLocks/>
          </p:cNvSpPr>
          <p:nvPr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5886BB-5F30-430B-B646-2C982253A9B2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1356</Words>
  <Application>Microsoft Office PowerPoint</Application>
  <PresentationFormat>Presentazione su schermo (4:3)</PresentationFormat>
  <Paragraphs>181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E-LAB</vt:lpstr>
      <vt:lpstr>E-LAB è un BENEFIT per i dipendenti che hanno figli.  E-LAB risolve alcune delle necessità  che emergono dalle più recenti ricerche sociali sui bisogni della popolazione italiana.</vt:lpstr>
      <vt:lpstr>Diapositiva 3</vt:lpstr>
      <vt:lpstr>Diapositiva 4</vt:lpstr>
      <vt:lpstr>Diapositiva 5</vt:lpstr>
      <vt:lpstr>Diapositiva 6</vt:lpstr>
      <vt:lpstr>Diapositiva 7</vt:lpstr>
      <vt:lpstr>Diapositiva 8</vt:lpstr>
      <vt:lpstr>Alla deriva verso la scogliera ...</vt:lpstr>
      <vt:lpstr>Diapositiva 10</vt:lpstr>
      <vt:lpstr>6 mosse per la salvezza</vt:lpstr>
      <vt:lpstr>Prima  Mossa 1/2</vt:lpstr>
      <vt:lpstr>Prima  Mossa 2/2</vt:lpstr>
      <vt:lpstr>Seconda Mossa</vt:lpstr>
      <vt:lpstr>Terza  Mossa</vt:lpstr>
      <vt:lpstr>Quarta  Mossa</vt:lpstr>
      <vt:lpstr>Quinta  Mossa</vt:lpstr>
      <vt:lpstr>Sesta  Mossa</vt:lpstr>
      <vt:lpstr>E-LAB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Una semplice equazione...</dc:title>
  <dc:creator>kekko</dc:creator>
  <cp:lastModifiedBy>Grishnackh</cp:lastModifiedBy>
  <cp:revision>101</cp:revision>
  <dcterms:created xsi:type="dcterms:W3CDTF">2012-10-20T14:26:31Z</dcterms:created>
  <dcterms:modified xsi:type="dcterms:W3CDTF">2012-11-01T18:09:39Z</dcterms:modified>
</cp:coreProperties>
</file>