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2">
  <p:sldMasterIdLst>
    <p:sldMasterId id="2147483648" r:id="rId1"/>
  </p:sldMasterIdLst>
  <p:notesMasterIdLst>
    <p:notesMasterId r:id="rId35"/>
  </p:notesMasterIdLst>
  <p:handoutMasterIdLst>
    <p:handoutMasterId r:id="rId36"/>
  </p:handoutMasterIdLst>
  <p:sldIdLst>
    <p:sldId id="837" r:id="rId2"/>
    <p:sldId id="1075" r:id="rId3"/>
    <p:sldId id="1076" r:id="rId4"/>
    <p:sldId id="1106" r:id="rId5"/>
    <p:sldId id="1102" r:id="rId6"/>
    <p:sldId id="1077" r:id="rId7"/>
    <p:sldId id="1078" r:id="rId8"/>
    <p:sldId id="1079" r:id="rId9"/>
    <p:sldId id="1080" r:id="rId10"/>
    <p:sldId id="1081" r:id="rId11"/>
    <p:sldId id="1082" r:id="rId12"/>
    <p:sldId id="1083" r:id="rId13"/>
    <p:sldId id="1086" r:id="rId14"/>
    <p:sldId id="1087" r:id="rId15"/>
    <p:sldId id="1097" r:id="rId16"/>
    <p:sldId id="1088" r:id="rId17"/>
    <p:sldId id="1096" r:id="rId18"/>
    <p:sldId id="1107" r:id="rId19"/>
    <p:sldId id="1108" r:id="rId20"/>
    <p:sldId id="1111" r:id="rId21"/>
    <p:sldId id="1109" r:id="rId22"/>
    <p:sldId id="1114" r:id="rId23"/>
    <p:sldId id="1112" r:id="rId24"/>
    <p:sldId id="1113" r:id="rId25"/>
    <p:sldId id="1117" r:id="rId26"/>
    <p:sldId id="1116" r:id="rId27"/>
    <p:sldId id="1115" r:id="rId28"/>
    <p:sldId id="1118" r:id="rId29"/>
    <p:sldId id="1119" r:id="rId30"/>
    <p:sldId id="1121" r:id="rId31"/>
    <p:sldId id="1120" r:id="rId32"/>
    <p:sldId id="1122" r:id="rId33"/>
    <p:sldId id="1123" r:id="rId34"/>
  </p:sldIdLst>
  <p:sldSz cx="9906000" cy="6858000" type="A4"/>
  <p:notesSz cx="6797675" cy="9926638"/>
  <p:defaultTextStyle>
    <a:defPPr>
      <a:defRPr lang="en-GB"/>
    </a:defPPr>
    <a:lvl1pPr algn="ctr" rtl="0" fontAlgn="base">
      <a:spcBef>
        <a:spcPct val="0"/>
      </a:spcBef>
      <a:spcAft>
        <a:spcPct val="0"/>
      </a:spcAft>
      <a:defRPr sz="900" kern="1200">
        <a:solidFill>
          <a:schemeClr val="folHlink"/>
        </a:solidFill>
        <a:latin typeface="Arial" charset="0"/>
        <a:ea typeface="+mn-ea"/>
        <a:cs typeface="+mn-cs"/>
      </a:defRPr>
    </a:lvl1pPr>
    <a:lvl2pPr marL="457200" algn="ctr" rtl="0" fontAlgn="base">
      <a:spcBef>
        <a:spcPct val="0"/>
      </a:spcBef>
      <a:spcAft>
        <a:spcPct val="0"/>
      </a:spcAft>
      <a:defRPr sz="900" kern="1200">
        <a:solidFill>
          <a:schemeClr val="folHlink"/>
        </a:solidFill>
        <a:latin typeface="Arial" charset="0"/>
        <a:ea typeface="+mn-ea"/>
        <a:cs typeface="+mn-cs"/>
      </a:defRPr>
    </a:lvl2pPr>
    <a:lvl3pPr marL="914400" algn="ctr" rtl="0" fontAlgn="base">
      <a:spcBef>
        <a:spcPct val="0"/>
      </a:spcBef>
      <a:spcAft>
        <a:spcPct val="0"/>
      </a:spcAft>
      <a:defRPr sz="900" kern="1200">
        <a:solidFill>
          <a:schemeClr val="folHlink"/>
        </a:solidFill>
        <a:latin typeface="Arial" charset="0"/>
        <a:ea typeface="+mn-ea"/>
        <a:cs typeface="+mn-cs"/>
      </a:defRPr>
    </a:lvl3pPr>
    <a:lvl4pPr marL="1371600" algn="ctr" rtl="0" fontAlgn="base">
      <a:spcBef>
        <a:spcPct val="0"/>
      </a:spcBef>
      <a:spcAft>
        <a:spcPct val="0"/>
      </a:spcAft>
      <a:defRPr sz="900" kern="1200">
        <a:solidFill>
          <a:schemeClr val="folHlink"/>
        </a:solidFill>
        <a:latin typeface="Arial" charset="0"/>
        <a:ea typeface="+mn-ea"/>
        <a:cs typeface="+mn-cs"/>
      </a:defRPr>
    </a:lvl4pPr>
    <a:lvl5pPr marL="1828800" algn="ctr" rtl="0" fontAlgn="base">
      <a:spcBef>
        <a:spcPct val="0"/>
      </a:spcBef>
      <a:spcAft>
        <a:spcPct val="0"/>
      </a:spcAft>
      <a:defRPr sz="900" kern="1200">
        <a:solidFill>
          <a:schemeClr val="folHlink"/>
        </a:solidFill>
        <a:latin typeface="Arial" charset="0"/>
        <a:ea typeface="+mn-ea"/>
        <a:cs typeface="+mn-cs"/>
      </a:defRPr>
    </a:lvl5pPr>
    <a:lvl6pPr marL="2286000" algn="l" defTabSz="914400" rtl="0" eaLnBrk="1" latinLnBrk="0" hangingPunct="1">
      <a:defRPr sz="900" kern="1200">
        <a:solidFill>
          <a:schemeClr val="folHlink"/>
        </a:solidFill>
        <a:latin typeface="Arial" charset="0"/>
        <a:ea typeface="+mn-ea"/>
        <a:cs typeface="+mn-cs"/>
      </a:defRPr>
    </a:lvl6pPr>
    <a:lvl7pPr marL="2743200" algn="l" defTabSz="914400" rtl="0" eaLnBrk="1" latinLnBrk="0" hangingPunct="1">
      <a:defRPr sz="900" kern="1200">
        <a:solidFill>
          <a:schemeClr val="folHlink"/>
        </a:solidFill>
        <a:latin typeface="Arial" charset="0"/>
        <a:ea typeface="+mn-ea"/>
        <a:cs typeface="+mn-cs"/>
      </a:defRPr>
    </a:lvl7pPr>
    <a:lvl8pPr marL="3200400" algn="l" defTabSz="914400" rtl="0" eaLnBrk="1" latinLnBrk="0" hangingPunct="1">
      <a:defRPr sz="900" kern="1200">
        <a:solidFill>
          <a:schemeClr val="folHlink"/>
        </a:solidFill>
        <a:latin typeface="Arial" charset="0"/>
        <a:ea typeface="+mn-ea"/>
        <a:cs typeface="+mn-cs"/>
      </a:defRPr>
    </a:lvl8pPr>
    <a:lvl9pPr marL="3657600" algn="l" defTabSz="914400" rtl="0" eaLnBrk="1" latinLnBrk="0" hangingPunct="1">
      <a:defRPr sz="900" kern="1200">
        <a:solidFill>
          <a:schemeClr val="folHlink"/>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000000"/>
    </p:penClr>
  </p:showPr>
  <p:clrMru>
    <a:srgbClr val="004182"/>
    <a:srgbClr val="FF0000"/>
    <a:srgbClr val="FFFF00"/>
    <a:srgbClr val="990099"/>
    <a:srgbClr val="00FFFF"/>
    <a:srgbClr val="66FF66"/>
    <a:srgbClr val="FF00FF"/>
    <a:srgbClr val="FFFF66"/>
    <a:srgbClr val="E6F4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31" autoAdjust="0"/>
    <p:restoredTop sz="97297" autoAdjust="0"/>
  </p:normalViewPr>
  <p:slideViewPr>
    <p:cSldViewPr snapToGrid="0">
      <p:cViewPr varScale="1">
        <p:scale>
          <a:sx n="100" d="100"/>
          <a:sy n="100" d="100"/>
        </p:scale>
        <p:origin x="-102" y="-168"/>
      </p:cViewPr>
      <p:guideLst>
        <p:guide orient="horz" pos="4258"/>
        <p:guide orient="horz" pos="12"/>
        <p:guide pos="1548"/>
      </p:guideLst>
    </p:cSldViewPr>
  </p:slideViewPr>
  <p:outlineViewPr>
    <p:cViewPr>
      <p:scale>
        <a:sx n="35" d="100"/>
        <a:sy n="35"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49" d="100"/>
          <a:sy n="49" d="100"/>
        </p:scale>
        <p:origin x="-1944" y="-102"/>
      </p:cViewPr>
      <p:guideLst>
        <p:guide orient="horz" pos="3127"/>
        <p:guide pos="214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3651" tIns="46032" rIns="93651" bIns="46032" numCol="1" anchor="t" anchorCtr="0" compatLnSpc="1">
            <a:prstTxWarp prst="textNoShape">
              <a:avLst/>
            </a:prstTxWarp>
          </a:bodyPr>
          <a:lstStyle>
            <a:lvl1pPr algn="l" defTabSz="930153" eaLnBrk="0" hangingPunct="0">
              <a:defRPr sz="1200">
                <a:solidFill>
                  <a:schemeClr val="tx1"/>
                </a:solidFill>
                <a:latin typeface="Times New Roman" pitchFamily="18" charset="0"/>
              </a:defRPr>
            </a:lvl1pPr>
          </a:lstStyle>
          <a:p>
            <a:pPr>
              <a:defRPr/>
            </a:pPr>
            <a:endParaRPr lang="en-GB"/>
          </a:p>
        </p:txBody>
      </p:sp>
      <p:sp>
        <p:nvSpPr>
          <p:cNvPr id="4099" name="Rectangle 3"/>
          <p:cNvSpPr>
            <a:spLocks noGrp="1" noChangeArrowheads="1"/>
          </p:cNvSpPr>
          <p:nvPr>
            <p:ph type="dt" sz="quarter" idx="1"/>
          </p:nvPr>
        </p:nvSpPr>
        <p:spPr bwMode="auto">
          <a:xfrm>
            <a:off x="3852864" y="0"/>
            <a:ext cx="2944812" cy="495300"/>
          </a:xfrm>
          <a:prstGeom prst="rect">
            <a:avLst/>
          </a:prstGeom>
          <a:noFill/>
          <a:ln w="9525">
            <a:noFill/>
            <a:miter lim="800000"/>
            <a:headEnd/>
            <a:tailEnd/>
          </a:ln>
          <a:effectLst/>
        </p:spPr>
        <p:txBody>
          <a:bodyPr vert="horz" wrap="square" lIns="93651" tIns="46032" rIns="93651" bIns="46032" numCol="1" anchor="t" anchorCtr="0" compatLnSpc="1">
            <a:prstTxWarp prst="textNoShape">
              <a:avLst/>
            </a:prstTxWarp>
          </a:bodyPr>
          <a:lstStyle>
            <a:lvl1pPr algn="r" defTabSz="930153" eaLnBrk="0" hangingPunct="0">
              <a:defRPr sz="1200">
                <a:solidFill>
                  <a:schemeClr val="tx1"/>
                </a:solidFill>
                <a:latin typeface="Times New Roman" pitchFamily="18" charset="0"/>
              </a:defRPr>
            </a:lvl1pPr>
          </a:lstStyle>
          <a:p>
            <a:pPr>
              <a:defRPr/>
            </a:pPr>
            <a:endParaRPr lang="en-GB"/>
          </a:p>
        </p:txBody>
      </p:sp>
      <p:sp>
        <p:nvSpPr>
          <p:cNvPr id="4100" name="Rectangle 4"/>
          <p:cNvSpPr>
            <a:spLocks noGrp="1" noChangeArrowheads="1"/>
          </p:cNvSpPr>
          <p:nvPr>
            <p:ph type="ftr" sz="quarter" idx="2"/>
          </p:nvPr>
        </p:nvSpPr>
        <p:spPr bwMode="auto">
          <a:xfrm>
            <a:off x="0" y="9431338"/>
            <a:ext cx="2944813" cy="495300"/>
          </a:xfrm>
          <a:prstGeom prst="rect">
            <a:avLst/>
          </a:prstGeom>
          <a:noFill/>
          <a:ln w="9525">
            <a:noFill/>
            <a:miter lim="800000"/>
            <a:headEnd/>
            <a:tailEnd/>
          </a:ln>
          <a:effectLst/>
        </p:spPr>
        <p:txBody>
          <a:bodyPr vert="horz" wrap="square" lIns="93651" tIns="46032" rIns="93651" bIns="46032" numCol="1" anchor="b" anchorCtr="0" compatLnSpc="1">
            <a:prstTxWarp prst="textNoShape">
              <a:avLst/>
            </a:prstTxWarp>
          </a:bodyPr>
          <a:lstStyle>
            <a:lvl1pPr algn="l" defTabSz="930153" eaLnBrk="0" hangingPunct="0">
              <a:defRPr sz="1200">
                <a:solidFill>
                  <a:schemeClr val="tx1"/>
                </a:solidFill>
                <a:latin typeface="Times New Roman" pitchFamily="18" charset="0"/>
              </a:defRPr>
            </a:lvl1pPr>
          </a:lstStyle>
          <a:p>
            <a:pPr>
              <a:defRPr/>
            </a:pPr>
            <a:endParaRPr lang="en-GB"/>
          </a:p>
        </p:txBody>
      </p:sp>
      <p:sp>
        <p:nvSpPr>
          <p:cNvPr id="4101" name="Rectangle 5"/>
          <p:cNvSpPr>
            <a:spLocks noGrp="1" noChangeArrowheads="1"/>
          </p:cNvSpPr>
          <p:nvPr>
            <p:ph type="sldNum" sz="quarter" idx="3"/>
          </p:nvPr>
        </p:nvSpPr>
        <p:spPr bwMode="auto">
          <a:xfrm>
            <a:off x="3852864" y="9431338"/>
            <a:ext cx="2944812" cy="495300"/>
          </a:xfrm>
          <a:prstGeom prst="rect">
            <a:avLst/>
          </a:prstGeom>
          <a:noFill/>
          <a:ln w="9525">
            <a:noFill/>
            <a:miter lim="800000"/>
            <a:headEnd/>
            <a:tailEnd/>
          </a:ln>
          <a:effectLst/>
        </p:spPr>
        <p:txBody>
          <a:bodyPr vert="horz" wrap="square" lIns="93651" tIns="46032" rIns="93651" bIns="46032" numCol="1" anchor="b" anchorCtr="0" compatLnSpc="1">
            <a:prstTxWarp prst="textNoShape">
              <a:avLst/>
            </a:prstTxWarp>
          </a:bodyPr>
          <a:lstStyle>
            <a:lvl1pPr algn="r" defTabSz="930153" eaLnBrk="0" hangingPunct="0">
              <a:defRPr sz="1200">
                <a:solidFill>
                  <a:schemeClr val="tx1"/>
                </a:solidFill>
                <a:latin typeface="Times New Roman" pitchFamily="18" charset="0"/>
              </a:defRPr>
            </a:lvl1pPr>
          </a:lstStyle>
          <a:p>
            <a:pPr>
              <a:defRPr/>
            </a:pPr>
            <a:fld id="{0E4CB74E-E884-4E62-94A2-61D958115BCF}" type="slidenum">
              <a:rPr lang="en-GB"/>
              <a:pPr>
                <a:defRPr/>
              </a:pPr>
              <a:t>‹N›</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3651" tIns="46032" rIns="93651" bIns="46032" numCol="1" anchor="t" anchorCtr="0" compatLnSpc="1">
            <a:prstTxWarp prst="textNoShape">
              <a:avLst/>
            </a:prstTxWarp>
          </a:bodyPr>
          <a:lstStyle>
            <a:lvl1pPr algn="l" defTabSz="930153" eaLnBrk="0" hangingPunct="0">
              <a:defRPr sz="1200">
                <a:solidFill>
                  <a:schemeClr val="tx1"/>
                </a:solidFill>
                <a:latin typeface="Times New Roman" pitchFamily="18" charset="0"/>
              </a:defRPr>
            </a:lvl1pPr>
          </a:lstStyle>
          <a:p>
            <a:pPr>
              <a:defRPr/>
            </a:pPr>
            <a:endParaRPr lang="en-GB"/>
          </a:p>
        </p:txBody>
      </p:sp>
      <p:sp>
        <p:nvSpPr>
          <p:cNvPr id="2051" name="Rectangle 3"/>
          <p:cNvSpPr>
            <a:spLocks noGrp="1" noChangeArrowheads="1"/>
          </p:cNvSpPr>
          <p:nvPr>
            <p:ph type="dt" idx="1"/>
          </p:nvPr>
        </p:nvSpPr>
        <p:spPr bwMode="auto">
          <a:xfrm>
            <a:off x="3852864" y="0"/>
            <a:ext cx="2944812" cy="495300"/>
          </a:xfrm>
          <a:prstGeom prst="rect">
            <a:avLst/>
          </a:prstGeom>
          <a:noFill/>
          <a:ln w="9525">
            <a:noFill/>
            <a:miter lim="800000"/>
            <a:headEnd/>
            <a:tailEnd/>
          </a:ln>
          <a:effectLst/>
        </p:spPr>
        <p:txBody>
          <a:bodyPr vert="horz" wrap="square" lIns="93651" tIns="46032" rIns="93651" bIns="46032" numCol="1" anchor="t" anchorCtr="0" compatLnSpc="1">
            <a:prstTxWarp prst="textNoShape">
              <a:avLst/>
            </a:prstTxWarp>
          </a:bodyPr>
          <a:lstStyle>
            <a:lvl1pPr algn="r" defTabSz="930153" eaLnBrk="0" hangingPunct="0">
              <a:defRPr sz="1200">
                <a:solidFill>
                  <a:schemeClr val="tx1"/>
                </a:solidFill>
                <a:latin typeface="Times New Roman" pitchFamily="18" charset="0"/>
              </a:defRPr>
            </a:lvl1pPr>
          </a:lstStyle>
          <a:p>
            <a:pPr>
              <a:defRPr/>
            </a:pPr>
            <a:endParaRPr lang="en-GB"/>
          </a:p>
        </p:txBody>
      </p:sp>
      <p:sp>
        <p:nvSpPr>
          <p:cNvPr id="35844" name="Rectangle 4"/>
          <p:cNvSpPr>
            <a:spLocks noGrp="1" noRot="1" noChangeAspect="1" noChangeArrowheads="1" noTextEdit="1"/>
          </p:cNvSpPr>
          <p:nvPr>
            <p:ph type="sldImg" idx="2"/>
          </p:nvPr>
        </p:nvSpPr>
        <p:spPr bwMode="auto">
          <a:xfrm>
            <a:off x="714375" y="746125"/>
            <a:ext cx="5370513" cy="3717925"/>
          </a:xfrm>
          <a:prstGeom prst="rect">
            <a:avLst/>
          </a:prstGeom>
          <a:noFill/>
          <a:ln w="12700">
            <a:solidFill>
              <a:srgbClr val="000000"/>
            </a:solidFill>
            <a:miter lim="800000"/>
            <a:headEnd/>
            <a:tailEnd/>
          </a:ln>
        </p:spPr>
      </p:sp>
      <p:sp>
        <p:nvSpPr>
          <p:cNvPr id="2053" name="Rectangle 5"/>
          <p:cNvSpPr>
            <a:spLocks noGrp="1" noChangeArrowheads="1"/>
          </p:cNvSpPr>
          <p:nvPr>
            <p:ph type="body" sz="quarter" idx="3"/>
          </p:nvPr>
        </p:nvSpPr>
        <p:spPr bwMode="auto">
          <a:xfrm>
            <a:off x="904875" y="4714875"/>
            <a:ext cx="4987925" cy="4467225"/>
          </a:xfrm>
          <a:prstGeom prst="rect">
            <a:avLst/>
          </a:prstGeom>
          <a:noFill/>
          <a:ln w="9525">
            <a:noFill/>
            <a:miter lim="800000"/>
            <a:headEnd/>
            <a:tailEnd/>
          </a:ln>
          <a:effectLst/>
        </p:spPr>
        <p:txBody>
          <a:bodyPr vert="horz" wrap="square" lIns="93651" tIns="46032" rIns="93651" bIns="46032"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054" name="Rectangle 6"/>
          <p:cNvSpPr>
            <a:spLocks noGrp="1" noChangeArrowheads="1"/>
          </p:cNvSpPr>
          <p:nvPr>
            <p:ph type="ftr" sz="quarter" idx="4"/>
          </p:nvPr>
        </p:nvSpPr>
        <p:spPr bwMode="auto">
          <a:xfrm>
            <a:off x="0" y="9431338"/>
            <a:ext cx="2944813" cy="495300"/>
          </a:xfrm>
          <a:prstGeom prst="rect">
            <a:avLst/>
          </a:prstGeom>
          <a:noFill/>
          <a:ln w="9525">
            <a:noFill/>
            <a:miter lim="800000"/>
            <a:headEnd/>
            <a:tailEnd/>
          </a:ln>
          <a:effectLst/>
        </p:spPr>
        <p:txBody>
          <a:bodyPr vert="horz" wrap="square" lIns="93651" tIns="46032" rIns="93651" bIns="46032" numCol="1" anchor="b" anchorCtr="0" compatLnSpc="1">
            <a:prstTxWarp prst="textNoShape">
              <a:avLst/>
            </a:prstTxWarp>
          </a:bodyPr>
          <a:lstStyle>
            <a:lvl1pPr algn="l" defTabSz="930153" eaLnBrk="0" hangingPunct="0">
              <a:defRPr sz="1200">
                <a:solidFill>
                  <a:schemeClr val="tx1"/>
                </a:solidFill>
                <a:latin typeface="Times New Roman" pitchFamily="18" charset="0"/>
              </a:defRPr>
            </a:lvl1pPr>
          </a:lstStyle>
          <a:p>
            <a:pPr>
              <a:defRPr/>
            </a:pPr>
            <a:endParaRPr lang="en-GB"/>
          </a:p>
        </p:txBody>
      </p:sp>
      <p:sp>
        <p:nvSpPr>
          <p:cNvPr id="2055" name="Rectangle 7"/>
          <p:cNvSpPr>
            <a:spLocks noGrp="1" noChangeArrowheads="1"/>
          </p:cNvSpPr>
          <p:nvPr>
            <p:ph type="sldNum" sz="quarter" idx="5"/>
          </p:nvPr>
        </p:nvSpPr>
        <p:spPr bwMode="auto">
          <a:xfrm>
            <a:off x="3852864" y="9431338"/>
            <a:ext cx="2944812" cy="495300"/>
          </a:xfrm>
          <a:prstGeom prst="rect">
            <a:avLst/>
          </a:prstGeom>
          <a:noFill/>
          <a:ln w="9525">
            <a:noFill/>
            <a:miter lim="800000"/>
            <a:headEnd/>
            <a:tailEnd/>
          </a:ln>
          <a:effectLst/>
        </p:spPr>
        <p:txBody>
          <a:bodyPr vert="horz" wrap="square" lIns="93651" tIns="46032" rIns="93651" bIns="46032" numCol="1" anchor="b" anchorCtr="0" compatLnSpc="1">
            <a:prstTxWarp prst="textNoShape">
              <a:avLst/>
            </a:prstTxWarp>
          </a:bodyPr>
          <a:lstStyle>
            <a:lvl1pPr algn="r" defTabSz="930153" eaLnBrk="0" hangingPunct="0">
              <a:defRPr sz="1200">
                <a:solidFill>
                  <a:schemeClr val="tx1"/>
                </a:solidFill>
                <a:latin typeface="Times New Roman" pitchFamily="18" charset="0"/>
              </a:defRPr>
            </a:lvl1pPr>
          </a:lstStyle>
          <a:p>
            <a:pPr>
              <a:defRPr/>
            </a:pPr>
            <a:fld id="{CE9E4736-0263-4B94-8582-D6455515DAF9}" type="slidenum">
              <a:rPr lang="en-GB"/>
              <a:pPr>
                <a:defRPr/>
              </a:pPr>
              <a:t>‹N›</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30C3760-5CA1-4A64-BE91-C69D782424F3}" type="slidenum">
              <a:rPr lang="en-GB" smtClean="0"/>
              <a:pPr/>
              <a:t>1</a:t>
            </a:fld>
            <a:endParaRPr lang="en-GB" smtClean="0"/>
          </a:p>
        </p:txBody>
      </p:sp>
      <p:sp>
        <p:nvSpPr>
          <p:cNvPr id="36867" name="Rectangle 2"/>
          <p:cNvSpPr>
            <a:spLocks noGrp="1" noRot="1" noChangeAspect="1" noChangeArrowheads="1" noTextEdit="1"/>
          </p:cNvSpPr>
          <p:nvPr>
            <p:ph type="sldImg"/>
          </p:nvPr>
        </p:nvSpPr>
        <p:spPr>
          <a:xfrm>
            <a:off x="714375" y="746125"/>
            <a:ext cx="5370513" cy="3717925"/>
          </a:xfrm>
          <a:ln/>
        </p:spPr>
      </p:sp>
      <p:sp>
        <p:nvSpPr>
          <p:cNvPr id="3686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pPr>
              <a:defRPr/>
            </a:pPr>
            <a:fld id="{CE9E4736-0263-4B94-8582-D6455515DAF9}" type="slidenum">
              <a:rPr lang="en-GB" smtClean="0"/>
              <a:pPr>
                <a:defRPr/>
              </a:pPr>
              <a:t>13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pPr>
              <a:defRPr/>
            </a:pPr>
            <a:fld id="{CE9E4736-0263-4B94-8582-D6455515DAF9}" type="slidenum">
              <a:rPr lang="en-GB" smtClean="0"/>
              <a:pPr>
                <a:defRPr/>
              </a:pPr>
              <a:t>14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pPr>
              <a:defRPr/>
            </a:pPr>
            <a:fld id="{CE9E4736-0263-4B94-8582-D6455515DAF9}" type="slidenum">
              <a:rPr lang="en-GB" smtClean="0"/>
              <a:pPr>
                <a:defRPr/>
              </a:pPr>
              <a:t>15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2" name="Group 38"/>
          <p:cNvGrpSpPr>
            <a:grpSpLocks/>
          </p:cNvGrpSpPr>
          <p:nvPr/>
        </p:nvGrpSpPr>
        <p:grpSpPr bwMode="auto">
          <a:xfrm>
            <a:off x="0" y="0"/>
            <a:ext cx="10526713" cy="6864350"/>
            <a:chOff x="0" y="0"/>
            <a:chExt cx="6631" cy="4324"/>
          </a:xfrm>
        </p:grpSpPr>
        <p:sp>
          <p:nvSpPr>
            <p:cNvPr id="3" name="Freeform 39"/>
            <p:cNvSpPr>
              <a:spLocks/>
            </p:cNvSpPr>
            <p:nvPr userDrawn="1"/>
          </p:nvSpPr>
          <p:spPr bwMode="auto">
            <a:xfrm>
              <a:off x="469" y="176"/>
              <a:ext cx="1710" cy="176"/>
            </a:xfrm>
            <a:custGeom>
              <a:avLst/>
              <a:gdLst/>
              <a:ahLst/>
              <a:cxnLst>
                <a:cxn ang="0">
                  <a:pos x="0" y="0"/>
                </a:cxn>
                <a:cxn ang="0">
                  <a:pos x="1710" y="0"/>
                </a:cxn>
                <a:cxn ang="0">
                  <a:pos x="1710" y="216"/>
                </a:cxn>
                <a:cxn ang="0">
                  <a:pos x="0" y="216"/>
                </a:cxn>
              </a:cxnLst>
              <a:rect l="0" t="0" r="r" b="b"/>
              <a:pathLst>
                <a:path w="1710" h="216">
                  <a:moveTo>
                    <a:pt x="0" y="0"/>
                  </a:moveTo>
                  <a:lnTo>
                    <a:pt x="1710" y="0"/>
                  </a:lnTo>
                  <a:lnTo>
                    <a:pt x="1710" y="216"/>
                  </a:lnTo>
                  <a:lnTo>
                    <a:pt x="0" y="216"/>
                  </a:lnTo>
                </a:path>
              </a:pathLst>
            </a:custGeom>
            <a:noFill/>
            <a:ln w="6350" cap="flat" cmpd="sng">
              <a:noFill/>
              <a:prstDash val="solid"/>
              <a:round/>
              <a:headEnd/>
              <a:tailEnd/>
            </a:ln>
            <a:effectLst/>
          </p:spPr>
          <p:txBody>
            <a:bodyPr lIns="0" tIns="0" rIns="0" bIns="0">
              <a:spAutoFit/>
            </a:bodyPr>
            <a:lstStyle/>
            <a:p>
              <a:pPr>
                <a:defRPr/>
              </a:pPr>
              <a:endParaRPr lang="it-IT"/>
            </a:p>
          </p:txBody>
        </p:sp>
        <p:grpSp>
          <p:nvGrpSpPr>
            <p:cNvPr id="4" name="Group 40"/>
            <p:cNvGrpSpPr>
              <a:grpSpLocks/>
            </p:cNvGrpSpPr>
            <p:nvPr userDrawn="1"/>
          </p:nvGrpSpPr>
          <p:grpSpPr bwMode="auto">
            <a:xfrm>
              <a:off x="0" y="0"/>
              <a:ext cx="6631" cy="4324"/>
              <a:chOff x="0" y="0"/>
              <a:chExt cx="6631" cy="4324"/>
            </a:xfrm>
          </p:grpSpPr>
          <p:sp>
            <p:nvSpPr>
              <p:cNvPr id="5" name="Line 41"/>
              <p:cNvSpPr>
                <a:spLocks noChangeShapeType="1"/>
              </p:cNvSpPr>
              <p:nvPr userDrawn="1"/>
            </p:nvSpPr>
            <p:spPr bwMode="auto">
              <a:xfrm>
                <a:off x="471" y="0"/>
                <a:ext cx="0" cy="4324"/>
              </a:xfrm>
              <a:prstGeom prst="line">
                <a:avLst/>
              </a:prstGeom>
              <a:noFill/>
              <a:ln w="19050">
                <a:noFill/>
                <a:prstDash val="sysDot"/>
                <a:round/>
                <a:headEnd/>
                <a:tailEnd/>
              </a:ln>
              <a:effectLst/>
            </p:spPr>
            <p:txBody>
              <a:bodyPr wrap="none"/>
              <a:lstStyle/>
              <a:p>
                <a:pPr>
                  <a:defRPr/>
                </a:pPr>
                <a:endParaRPr lang="it-IT"/>
              </a:p>
            </p:txBody>
          </p:sp>
          <p:sp>
            <p:nvSpPr>
              <p:cNvPr id="6" name="Line 42"/>
              <p:cNvSpPr>
                <a:spLocks noChangeShapeType="1"/>
              </p:cNvSpPr>
              <p:nvPr userDrawn="1"/>
            </p:nvSpPr>
            <p:spPr bwMode="auto">
              <a:xfrm flipH="1">
                <a:off x="0" y="4298"/>
                <a:ext cx="6240" cy="0"/>
              </a:xfrm>
              <a:prstGeom prst="line">
                <a:avLst/>
              </a:prstGeom>
              <a:noFill/>
              <a:ln w="6350">
                <a:noFill/>
                <a:prstDash val="dash"/>
                <a:round/>
                <a:headEnd/>
                <a:tailEnd/>
              </a:ln>
              <a:effectLst/>
            </p:spPr>
            <p:txBody>
              <a:bodyPr lIns="0" tIns="0" rIns="0" bIns="0">
                <a:spAutoFit/>
              </a:bodyPr>
              <a:lstStyle/>
              <a:p>
                <a:pPr>
                  <a:defRPr/>
                </a:pPr>
                <a:endParaRPr lang="it-IT"/>
              </a:p>
            </p:txBody>
          </p:sp>
          <p:sp>
            <p:nvSpPr>
              <p:cNvPr id="7" name="Line 43"/>
              <p:cNvSpPr>
                <a:spLocks noChangeShapeType="1"/>
              </p:cNvSpPr>
              <p:nvPr userDrawn="1"/>
            </p:nvSpPr>
            <p:spPr bwMode="auto">
              <a:xfrm>
                <a:off x="0" y="659"/>
                <a:ext cx="6240" cy="0"/>
              </a:xfrm>
              <a:prstGeom prst="line">
                <a:avLst/>
              </a:prstGeom>
              <a:noFill/>
              <a:ln w="6350">
                <a:noFill/>
                <a:round/>
                <a:headEnd/>
                <a:tailEnd/>
              </a:ln>
              <a:effectLst/>
            </p:spPr>
            <p:txBody>
              <a:bodyPr wrap="none" lIns="0" tIns="0" rIns="0" bIns="0">
                <a:spAutoFit/>
              </a:bodyPr>
              <a:lstStyle/>
              <a:p>
                <a:pPr>
                  <a:defRPr/>
                </a:pPr>
                <a:endParaRPr lang="it-IT"/>
              </a:p>
            </p:txBody>
          </p:sp>
          <p:sp>
            <p:nvSpPr>
              <p:cNvPr id="8" name="Line 44"/>
              <p:cNvSpPr>
                <a:spLocks noChangeShapeType="1"/>
              </p:cNvSpPr>
              <p:nvPr userDrawn="1"/>
            </p:nvSpPr>
            <p:spPr bwMode="auto">
              <a:xfrm>
                <a:off x="0" y="1248"/>
                <a:ext cx="6240" cy="0"/>
              </a:xfrm>
              <a:prstGeom prst="line">
                <a:avLst/>
              </a:prstGeom>
              <a:noFill/>
              <a:ln w="6350">
                <a:noFill/>
                <a:round/>
                <a:headEnd/>
                <a:tailEnd/>
              </a:ln>
              <a:effectLst/>
            </p:spPr>
            <p:txBody>
              <a:bodyPr wrap="none" lIns="0" tIns="0" rIns="0" bIns="0">
                <a:spAutoFit/>
              </a:bodyPr>
              <a:lstStyle/>
              <a:p>
                <a:pPr>
                  <a:defRPr/>
                </a:pPr>
                <a:endParaRPr lang="it-IT"/>
              </a:p>
            </p:txBody>
          </p:sp>
          <p:sp>
            <p:nvSpPr>
              <p:cNvPr id="9" name="Line 45"/>
              <p:cNvSpPr>
                <a:spLocks noChangeShapeType="1"/>
              </p:cNvSpPr>
              <p:nvPr userDrawn="1"/>
            </p:nvSpPr>
            <p:spPr bwMode="auto">
              <a:xfrm>
                <a:off x="0" y="4041"/>
                <a:ext cx="6240" cy="0"/>
              </a:xfrm>
              <a:prstGeom prst="line">
                <a:avLst/>
              </a:prstGeom>
              <a:noFill/>
              <a:ln w="6350">
                <a:noFill/>
                <a:prstDash val="dash"/>
                <a:round/>
                <a:headEnd/>
                <a:tailEnd/>
              </a:ln>
              <a:effectLst/>
            </p:spPr>
            <p:txBody>
              <a:bodyPr wrap="none" lIns="0" tIns="0" rIns="0" bIns="0">
                <a:spAutoFit/>
              </a:bodyPr>
              <a:lstStyle/>
              <a:p>
                <a:pPr>
                  <a:defRPr/>
                </a:pPr>
                <a:endParaRPr lang="it-IT"/>
              </a:p>
            </p:txBody>
          </p:sp>
          <p:sp>
            <p:nvSpPr>
              <p:cNvPr id="10" name="Line 46"/>
              <p:cNvSpPr>
                <a:spLocks noChangeShapeType="1"/>
              </p:cNvSpPr>
              <p:nvPr userDrawn="1"/>
            </p:nvSpPr>
            <p:spPr bwMode="auto">
              <a:xfrm>
                <a:off x="5840" y="4"/>
                <a:ext cx="0" cy="4320"/>
              </a:xfrm>
              <a:prstGeom prst="line">
                <a:avLst/>
              </a:prstGeom>
              <a:noFill/>
              <a:ln w="6350">
                <a:noFill/>
                <a:prstDash val="dash"/>
                <a:round/>
                <a:headEnd/>
                <a:tailEnd/>
              </a:ln>
              <a:effectLst/>
            </p:spPr>
            <p:txBody>
              <a:bodyPr wrap="none" lIns="0" tIns="0" rIns="0" bIns="0">
                <a:spAutoFit/>
              </a:bodyPr>
              <a:lstStyle/>
              <a:p>
                <a:pPr>
                  <a:defRPr/>
                </a:pPr>
                <a:endParaRPr lang="it-IT"/>
              </a:p>
            </p:txBody>
          </p:sp>
          <p:sp>
            <p:nvSpPr>
              <p:cNvPr id="11" name="Line 47"/>
              <p:cNvSpPr>
                <a:spLocks noChangeShapeType="1"/>
              </p:cNvSpPr>
              <p:nvPr userDrawn="1"/>
            </p:nvSpPr>
            <p:spPr bwMode="auto">
              <a:xfrm>
                <a:off x="4888" y="4"/>
                <a:ext cx="0" cy="472"/>
              </a:xfrm>
              <a:prstGeom prst="line">
                <a:avLst/>
              </a:prstGeom>
              <a:noFill/>
              <a:ln w="6350">
                <a:noFill/>
                <a:prstDash val="dash"/>
                <a:round/>
                <a:headEnd/>
                <a:tailEnd/>
              </a:ln>
              <a:effectLst/>
            </p:spPr>
            <p:txBody>
              <a:bodyPr lIns="0" tIns="0" rIns="0" bIns="0">
                <a:spAutoFit/>
              </a:bodyPr>
              <a:lstStyle/>
              <a:p>
                <a:pPr>
                  <a:defRPr/>
                </a:pPr>
                <a:endParaRPr lang="it-IT"/>
              </a:p>
            </p:txBody>
          </p:sp>
          <p:sp>
            <p:nvSpPr>
              <p:cNvPr id="12" name="Line 48"/>
              <p:cNvSpPr>
                <a:spLocks noChangeShapeType="1"/>
              </p:cNvSpPr>
              <p:nvPr userDrawn="1"/>
            </p:nvSpPr>
            <p:spPr bwMode="auto">
              <a:xfrm flipH="1">
                <a:off x="0" y="176"/>
                <a:ext cx="6240" cy="0"/>
              </a:xfrm>
              <a:prstGeom prst="line">
                <a:avLst/>
              </a:prstGeom>
              <a:noFill/>
              <a:ln w="6350">
                <a:noFill/>
                <a:prstDash val="dash"/>
                <a:round/>
                <a:headEnd/>
                <a:tailEnd/>
              </a:ln>
              <a:effectLst/>
            </p:spPr>
            <p:txBody>
              <a:bodyPr lIns="0" tIns="0" rIns="0" bIns="0">
                <a:spAutoFit/>
              </a:bodyPr>
              <a:lstStyle/>
              <a:p>
                <a:pPr>
                  <a:defRPr/>
                </a:pPr>
                <a:endParaRPr lang="it-IT"/>
              </a:p>
            </p:txBody>
          </p:sp>
          <p:sp>
            <p:nvSpPr>
              <p:cNvPr id="13" name="Line 49"/>
              <p:cNvSpPr>
                <a:spLocks noChangeShapeType="1"/>
              </p:cNvSpPr>
              <p:nvPr userDrawn="1"/>
            </p:nvSpPr>
            <p:spPr bwMode="auto">
              <a:xfrm flipH="1">
                <a:off x="0" y="348"/>
                <a:ext cx="6240" cy="0"/>
              </a:xfrm>
              <a:prstGeom prst="line">
                <a:avLst/>
              </a:prstGeom>
              <a:noFill/>
              <a:ln w="6350">
                <a:noFill/>
                <a:prstDash val="dash"/>
                <a:round/>
                <a:headEnd/>
                <a:tailEnd/>
              </a:ln>
              <a:effectLst/>
            </p:spPr>
            <p:txBody>
              <a:bodyPr lIns="0" tIns="0" rIns="0" bIns="0">
                <a:spAutoFit/>
              </a:bodyPr>
              <a:lstStyle/>
              <a:p>
                <a:pPr>
                  <a:defRPr/>
                </a:pPr>
                <a:endParaRPr lang="it-IT"/>
              </a:p>
            </p:txBody>
          </p:sp>
          <p:sp>
            <p:nvSpPr>
              <p:cNvPr id="14" name="Line 50"/>
              <p:cNvSpPr>
                <a:spLocks noChangeShapeType="1"/>
              </p:cNvSpPr>
              <p:nvPr userDrawn="1"/>
            </p:nvSpPr>
            <p:spPr bwMode="auto">
              <a:xfrm>
                <a:off x="5132" y="4"/>
                <a:ext cx="0" cy="472"/>
              </a:xfrm>
              <a:prstGeom prst="line">
                <a:avLst/>
              </a:prstGeom>
              <a:noFill/>
              <a:ln w="6350">
                <a:noFill/>
                <a:prstDash val="dash"/>
                <a:round/>
                <a:headEnd/>
                <a:tailEnd/>
              </a:ln>
              <a:effectLst/>
            </p:spPr>
            <p:txBody>
              <a:bodyPr lIns="0" tIns="0" rIns="0" bIns="0">
                <a:spAutoFit/>
              </a:bodyPr>
              <a:lstStyle/>
              <a:p>
                <a:pPr>
                  <a:defRPr/>
                </a:pPr>
                <a:endParaRPr lang="it-IT"/>
              </a:p>
            </p:txBody>
          </p:sp>
          <p:sp>
            <p:nvSpPr>
              <p:cNvPr id="15" name="Rectangle 51"/>
              <p:cNvSpPr>
                <a:spLocks noChangeArrowheads="1"/>
              </p:cNvSpPr>
              <p:nvPr userDrawn="1"/>
            </p:nvSpPr>
            <p:spPr bwMode="auto">
              <a:xfrm>
                <a:off x="6382" y="0"/>
                <a:ext cx="249" cy="206"/>
              </a:xfrm>
              <a:prstGeom prst="rect">
                <a:avLst/>
              </a:prstGeom>
              <a:solidFill>
                <a:schemeClr val="bg1"/>
              </a:solidFill>
              <a:ln w="6350">
                <a:noFill/>
                <a:miter lim="800000"/>
                <a:headEnd/>
                <a:tailEnd/>
              </a:ln>
              <a:effectLst/>
            </p:spPr>
            <p:txBody>
              <a:bodyPr lIns="0" tIns="0" rIns="0" bIns="0" anchor="ctr">
                <a:spAutoFit/>
              </a:bodyPr>
              <a:lstStyle/>
              <a:p>
                <a:pPr>
                  <a:defRPr/>
                </a:pPr>
                <a:endParaRPr lang="it-IT"/>
              </a:p>
            </p:txBody>
          </p:sp>
          <p:sp>
            <p:nvSpPr>
              <p:cNvPr id="16" name="Line 52"/>
              <p:cNvSpPr>
                <a:spLocks noChangeShapeType="1"/>
              </p:cNvSpPr>
              <p:nvPr userDrawn="1"/>
            </p:nvSpPr>
            <p:spPr bwMode="auto">
              <a:xfrm>
                <a:off x="849" y="0"/>
                <a:ext cx="0" cy="478"/>
              </a:xfrm>
              <a:prstGeom prst="line">
                <a:avLst/>
              </a:prstGeom>
              <a:noFill/>
              <a:ln w="6350">
                <a:noFill/>
                <a:prstDash val="dash"/>
                <a:round/>
                <a:headEnd/>
                <a:tailEnd/>
              </a:ln>
              <a:effectLst/>
            </p:spPr>
            <p:txBody>
              <a:bodyPr lIns="0" tIns="0" rIns="0" bIns="0" anchor="ctr">
                <a:spAutoFit/>
              </a:bodyPr>
              <a:lstStyle/>
              <a:p>
                <a:pPr>
                  <a:defRPr/>
                </a:pPr>
                <a:endParaRPr lang="it-IT"/>
              </a:p>
            </p:txBody>
          </p:sp>
        </p:grpSp>
      </p:grpSp>
      <p:sp>
        <p:nvSpPr>
          <p:cNvPr id="17" name="Line 55"/>
          <p:cNvSpPr>
            <a:spLocks noChangeShapeType="1"/>
          </p:cNvSpPr>
          <p:nvPr/>
        </p:nvSpPr>
        <p:spPr bwMode="auto">
          <a:xfrm>
            <a:off x="0" y="574675"/>
            <a:ext cx="9906000" cy="0"/>
          </a:xfrm>
          <a:prstGeom prst="line">
            <a:avLst/>
          </a:prstGeom>
          <a:noFill/>
          <a:ln w="12700">
            <a:solidFill>
              <a:schemeClr val="folHlink"/>
            </a:solidFill>
            <a:round/>
            <a:headEnd type="none" w="sm" len="sm"/>
            <a:tailEnd type="none" w="sm" len="sm"/>
          </a:ln>
          <a:effectLst/>
        </p:spPr>
        <p:txBody>
          <a:bodyPr/>
          <a:lstStyle/>
          <a:p>
            <a:pPr>
              <a:defRPr/>
            </a:pPr>
            <a:endParaRPr lang="it-IT"/>
          </a:p>
        </p:txBody>
      </p:sp>
      <p:sp>
        <p:nvSpPr>
          <p:cNvPr id="18" name="Rectangle 69"/>
          <p:cNvSpPr>
            <a:spLocks noChangeArrowheads="1"/>
          </p:cNvSpPr>
          <p:nvPr/>
        </p:nvSpPr>
        <p:spPr bwMode="auto">
          <a:xfrm>
            <a:off x="-1588" y="6378575"/>
            <a:ext cx="9915526" cy="492125"/>
          </a:xfrm>
          <a:prstGeom prst="rect">
            <a:avLst/>
          </a:prstGeom>
          <a:solidFill>
            <a:schemeClr val="hlink"/>
          </a:solidFill>
          <a:ln w="9525">
            <a:noFill/>
            <a:miter lim="800000"/>
            <a:headEnd/>
            <a:tailEnd/>
          </a:ln>
          <a:effectLst/>
        </p:spPr>
        <p:txBody>
          <a:bodyPr wrap="none" anchor="ctr"/>
          <a:lstStyle/>
          <a:p>
            <a:pPr>
              <a:defRPr/>
            </a:pPr>
            <a:endParaRPr lang="it-IT"/>
          </a:p>
        </p:txBody>
      </p:sp>
      <p:pic>
        <p:nvPicPr>
          <p:cNvPr id="19" name="Picture 70" descr="logoAni"/>
          <p:cNvPicPr>
            <a:picLocks noChangeAspect="1" noChangeArrowheads="1" noCrop="1"/>
          </p:cNvPicPr>
          <p:nvPr/>
        </p:nvPicPr>
        <p:blipFill>
          <a:blip r:embed="rId2" cstate="print"/>
          <a:srcRect/>
          <a:stretch>
            <a:fillRect/>
          </a:stretch>
        </p:blipFill>
        <p:spPr bwMode="auto">
          <a:xfrm>
            <a:off x="9353550" y="6419850"/>
            <a:ext cx="471488" cy="423863"/>
          </a:xfrm>
          <a:prstGeom prst="rect">
            <a:avLst/>
          </a:prstGeom>
          <a:noFill/>
          <a:ln w="9525">
            <a:noFill/>
            <a:miter lim="800000"/>
            <a:headEnd/>
            <a:tailEnd/>
          </a:ln>
        </p:spPr>
      </p:pic>
      <p:sp>
        <p:nvSpPr>
          <p:cNvPr id="20" name="CasellaDiTesto 19"/>
          <p:cNvSpPr txBox="1"/>
          <p:nvPr userDrawn="1"/>
        </p:nvSpPr>
        <p:spPr>
          <a:xfrm>
            <a:off x="281353" y="6410848"/>
            <a:ext cx="4722725" cy="276999"/>
          </a:xfrm>
          <a:prstGeom prst="rect">
            <a:avLst/>
          </a:prstGeom>
          <a:noFill/>
        </p:spPr>
        <p:txBody>
          <a:bodyPr wrap="square" rtlCol="0">
            <a:spAutoFit/>
          </a:bodyPr>
          <a:lstStyle/>
          <a:p>
            <a:pPr algn="l"/>
            <a:r>
              <a:rPr lang="it-IT" sz="1200" dirty="0" smtClean="0">
                <a:solidFill>
                  <a:schemeClr val="bg1"/>
                </a:solidFill>
              </a:rPr>
              <a:t>Roma 23 gennaio</a:t>
            </a:r>
            <a:r>
              <a:rPr lang="it-IT" sz="1200" baseline="0" dirty="0" smtClean="0">
                <a:solidFill>
                  <a:schemeClr val="bg1"/>
                </a:solidFill>
              </a:rPr>
              <a:t> </a:t>
            </a:r>
            <a:r>
              <a:rPr lang="it-IT" sz="1200" dirty="0" smtClean="0">
                <a:solidFill>
                  <a:schemeClr val="bg1"/>
                </a:solidFill>
              </a:rPr>
              <a:t>2013</a:t>
            </a:r>
            <a:endParaRPr lang="it-IT" sz="1200"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7251700" y="682625"/>
            <a:ext cx="2320925" cy="564991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287338" y="682625"/>
            <a:ext cx="6811962" cy="564991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olo e  contenuto 4">
    <p:spTree>
      <p:nvGrpSpPr>
        <p:cNvPr id="1" name=""/>
        <p:cNvGrpSpPr/>
        <p:nvPr/>
      </p:nvGrpSpPr>
      <p:grpSpPr>
        <a:xfrm>
          <a:off x="0" y="0"/>
          <a:ext cx="0" cy="0"/>
          <a:chOff x="0" y="0"/>
          <a:chExt cx="0" cy="0"/>
        </a:xfrm>
      </p:grpSpPr>
      <p:sp>
        <p:nvSpPr>
          <p:cNvPr id="3" name="Segnaposto contenuto 2"/>
          <p:cNvSpPr>
            <a:spLocks noGrp="1"/>
          </p:cNvSpPr>
          <p:nvPr>
            <p:ph sz="quarter" idx="1"/>
          </p:nvPr>
        </p:nvSpPr>
        <p:spPr>
          <a:xfrm>
            <a:off x="287338" y="1654175"/>
            <a:ext cx="4565650" cy="22621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5005388" y="1654175"/>
            <a:ext cx="4567237" cy="22621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287338" y="4068763"/>
            <a:ext cx="4565650" cy="226377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contenuto 5"/>
          <p:cNvSpPr>
            <a:spLocks noGrp="1"/>
          </p:cNvSpPr>
          <p:nvPr>
            <p:ph sz="quarter" idx="4"/>
          </p:nvPr>
        </p:nvSpPr>
        <p:spPr>
          <a:xfrm>
            <a:off x="5005388" y="4068763"/>
            <a:ext cx="4567237" cy="226377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Titolo 6"/>
          <p:cNvSpPr>
            <a:spLocks noGrp="1"/>
          </p:cNvSpPr>
          <p:nvPr>
            <p:ph type="title"/>
          </p:nvPr>
        </p:nvSpPr>
        <p:spPr/>
        <p:txBody>
          <a:bodyPr/>
          <a:lstStyle/>
          <a:p>
            <a:r>
              <a:rPr lang="it-IT" smtClean="0"/>
              <a:t>Fare clic per modificare lo stile del titolo</a:t>
            </a:r>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82638" y="4406900"/>
            <a:ext cx="8420100" cy="1362075"/>
          </a:xfrm>
        </p:spPr>
        <p:txBody>
          <a:bodyPr/>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287338" y="1654175"/>
            <a:ext cx="4565650" cy="4678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5005388" y="1654175"/>
            <a:ext cx="4567237" cy="4678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95300" y="274638"/>
            <a:ext cx="89154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95300" y="273050"/>
            <a:ext cx="3259138"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941513" y="4800600"/>
            <a:ext cx="59436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54"/>
          <p:cNvSpPr>
            <a:spLocks noGrp="1" noChangeArrowheads="1"/>
          </p:cNvSpPr>
          <p:nvPr>
            <p:ph type="body" idx="1"/>
          </p:nvPr>
        </p:nvSpPr>
        <p:spPr bwMode="auto">
          <a:xfrm>
            <a:off x="287338" y="1654175"/>
            <a:ext cx="9285287" cy="46783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smtClean="0"/>
              <a:t>Premier </a:t>
            </a:r>
            <a:r>
              <a:rPr lang="en-GB" dirty="0" err="1" smtClean="0"/>
              <a:t>niveau</a:t>
            </a:r>
            <a:endParaRPr lang="en-GB" dirty="0" smtClean="0"/>
          </a:p>
          <a:p>
            <a:pPr lvl="1"/>
            <a:r>
              <a:rPr lang="en-GB" dirty="0" err="1" smtClean="0"/>
              <a:t>Deuxième</a:t>
            </a:r>
            <a:r>
              <a:rPr lang="en-GB" dirty="0" smtClean="0"/>
              <a:t> </a:t>
            </a:r>
            <a:r>
              <a:rPr lang="en-GB" dirty="0" err="1" smtClean="0"/>
              <a:t>niveau</a:t>
            </a:r>
            <a:endParaRPr lang="en-GB" dirty="0" smtClean="0"/>
          </a:p>
          <a:p>
            <a:pPr lvl="2"/>
            <a:r>
              <a:rPr lang="en-GB" dirty="0" err="1" smtClean="0"/>
              <a:t>Troisième</a:t>
            </a:r>
            <a:r>
              <a:rPr lang="en-GB" dirty="0" smtClean="0"/>
              <a:t> </a:t>
            </a:r>
            <a:r>
              <a:rPr lang="en-GB" dirty="0" err="1" smtClean="0"/>
              <a:t>niveau</a:t>
            </a:r>
            <a:endParaRPr lang="en-GB" dirty="0" smtClean="0"/>
          </a:p>
        </p:txBody>
      </p:sp>
      <p:sp>
        <p:nvSpPr>
          <p:cNvPr id="1027" name="Rectangle 55"/>
          <p:cNvSpPr>
            <a:spLocks noGrp="1" noChangeArrowheads="1"/>
          </p:cNvSpPr>
          <p:nvPr>
            <p:ph type="title"/>
          </p:nvPr>
        </p:nvSpPr>
        <p:spPr bwMode="auto">
          <a:xfrm>
            <a:off x="287338" y="682625"/>
            <a:ext cx="9285287" cy="863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it-IT" altLang="de-DE" smtClean="0"/>
              <a:t>Cliquez pour modifier le style du titre du masque</a:t>
            </a:r>
          </a:p>
        </p:txBody>
      </p:sp>
      <p:sp>
        <p:nvSpPr>
          <p:cNvPr id="1080" name="Line 56"/>
          <p:cNvSpPr>
            <a:spLocks noChangeShapeType="1"/>
          </p:cNvSpPr>
          <p:nvPr/>
        </p:nvSpPr>
        <p:spPr bwMode="auto">
          <a:xfrm>
            <a:off x="0" y="574675"/>
            <a:ext cx="9906000" cy="0"/>
          </a:xfrm>
          <a:prstGeom prst="line">
            <a:avLst/>
          </a:prstGeom>
          <a:noFill/>
          <a:ln w="12700">
            <a:solidFill>
              <a:schemeClr val="folHlink"/>
            </a:solidFill>
            <a:round/>
            <a:headEnd type="none" w="sm" len="sm"/>
            <a:tailEnd type="none" w="sm" len="sm"/>
          </a:ln>
          <a:effectLst/>
        </p:spPr>
        <p:txBody>
          <a:bodyPr/>
          <a:lstStyle/>
          <a:p>
            <a:pPr>
              <a:defRPr/>
            </a:pPr>
            <a:endParaRPr lang="it-IT"/>
          </a:p>
        </p:txBody>
      </p:sp>
      <p:sp>
        <p:nvSpPr>
          <p:cNvPr id="1104" name="Rectangle 80"/>
          <p:cNvSpPr>
            <a:spLocks noChangeArrowheads="1"/>
          </p:cNvSpPr>
          <p:nvPr userDrawn="1"/>
        </p:nvSpPr>
        <p:spPr bwMode="auto">
          <a:xfrm>
            <a:off x="-1588" y="6378575"/>
            <a:ext cx="9915526" cy="492125"/>
          </a:xfrm>
          <a:prstGeom prst="rect">
            <a:avLst/>
          </a:prstGeom>
          <a:solidFill>
            <a:srgbClr val="004182"/>
          </a:solidFill>
          <a:ln w="9525">
            <a:noFill/>
            <a:miter lim="800000"/>
            <a:headEnd/>
            <a:tailEnd/>
          </a:ln>
          <a:effectLst/>
        </p:spPr>
        <p:txBody>
          <a:bodyPr wrap="none" anchor="ctr"/>
          <a:lstStyle/>
          <a:p>
            <a:pPr algn="l"/>
            <a:r>
              <a:rPr lang="it-IT" sz="900" b="1" dirty="0" smtClean="0">
                <a:solidFill>
                  <a:schemeClr val="tx1"/>
                </a:solidFill>
              </a:rPr>
              <a:t>L’incidenza comunitario nel settore degli appalti pubblici</a:t>
            </a:r>
            <a:endParaRPr lang="it-IT" sz="900" dirty="0" smtClean="0">
              <a:solidFill>
                <a:schemeClr val="tx1"/>
              </a:solidFill>
            </a:endParaRPr>
          </a:p>
        </p:txBody>
      </p:sp>
      <p:sp>
        <p:nvSpPr>
          <p:cNvPr id="1107" name="Rectangle 83"/>
          <p:cNvSpPr>
            <a:spLocks noChangeArrowheads="1"/>
          </p:cNvSpPr>
          <p:nvPr/>
        </p:nvSpPr>
        <p:spPr bwMode="auto">
          <a:xfrm>
            <a:off x="4552950" y="6551613"/>
            <a:ext cx="582613" cy="274637"/>
          </a:xfrm>
          <a:prstGeom prst="rect">
            <a:avLst/>
          </a:prstGeom>
          <a:noFill/>
          <a:ln w="9525">
            <a:noFill/>
            <a:miter lim="800000"/>
            <a:headEnd/>
            <a:tailEnd/>
          </a:ln>
          <a:effectLst/>
        </p:spPr>
        <p:txBody>
          <a:bodyPr wrap="none" lIns="92075" tIns="46038" rIns="92075" bIns="46038" anchor="b">
            <a:spAutoFit/>
          </a:bodyPr>
          <a:lstStyle/>
          <a:p>
            <a:pPr eaLnBrk="0" hangingPunct="0">
              <a:spcAft>
                <a:spcPct val="20000"/>
              </a:spcAft>
              <a:defRPr/>
            </a:pPr>
            <a:r>
              <a:rPr lang="it-IT" sz="1200" b="1">
                <a:solidFill>
                  <a:schemeClr val="bg1"/>
                </a:solidFill>
              </a:rPr>
              <a:t>- </a:t>
            </a:r>
            <a:fld id="{1C68AD75-0F21-4733-A0C6-94067A2FAB5D}" type="slidenum">
              <a:rPr lang="it-IT" sz="1200" b="1">
                <a:solidFill>
                  <a:schemeClr val="bg1"/>
                </a:solidFill>
              </a:rPr>
              <a:pPr eaLnBrk="0" hangingPunct="0">
                <a:spcAft>
                  <a:spcPct val="20000"/>
                </a:spcAft>
                <a:defRPr/>
              </a:pPr>
              <a:t>‹N›</a:t>
            </a:fld>
            <a:r>
              <a:rPr lang="it-IT" sz="1200" b="1">
                <a:solidFill>
                  <a:schemeClr val="bg1"/>
                </a:solidFill>
              </a:rPr>
              <a:t> -</a:t>
            </a:r>
          </a:p>
        </p:txBody>
      </p:sp>
      <p:pic>
        <p:nvPicPr>
          <p:cNvPr id="1031" name="Picture 84" descr="logoAni"/>
          <p:cNvPicPr>
            <a:picLocks noChangeAspect="1" noChangeArrowheads="1" noCrop="1"/>
          </p:cNvPicPr>
          <p:nvPr/>
        </p:nvPicPr>
        <p:blipFill>
          <a:blip r:embed="rId14" cstate="print"/>
          <a:srcRect/>
          <a:stretch>
            <a:fillRect/>
          </a:stretch>
        </p:blipFill>
        <p:spPr bwMode="auto">
          <a:xfrm>
            <a:off x="9353550" y="6407150"/>
            <a:ext cx="471488" cy="423863"/>
          </a:xfrm>
          <a:prstGeom prst="rect">
            <a:avLst/>
          </a:prstGeom>
          <a:noFill/>
          <a:ln w="9525">
            <a:noFill/>
            <a:miter lim="800000"/>
            <a:headEnd/>
            <a:tailEnd/>
          </a:ln>
        </p:spPr>
      </p:pic>
      <p:sp>
        <p:nvSpPr>
          <p:cNvPr id="8" name="CasellaDiTesto 7"/>
          <p:cNvSpPr txBox="1"/>
          <p:nvPr userDrawn="1"/>
        </p:nvSpPr>
        <p:spPr>
          <a:xfrm>
            <a:off x="281353" y="6410848"/>
            <a:ext cx="4722725" cy="276999"/>
          </a:xfrm>
          <a:prstGeom prst="rect">
            <a:avLst/>
          </a:prstGeom>
          <a:noFill/>
        </p:spPr>
        <p:txBody>
          <a:bodyPr wrap="square" rtlCol="0">
            <a:spAutoFit/>
          </a:bodyPr>
          <a:lstStyle/>
          <a:p>
            <a:pPr algn="l"/>
            <a:r>
              <a:rPr lang="it-IT" sz="1200" dirty="0" smtClean="0">
                <a:solidFill>
                  <a:schemeClr val="bg1"/>
                </a:solidFill>
              </a:rPr>
              <a:t>Roma 23 gennaio 2013</a:t>
            </a:r>
            <a:endParaRPr lang="it-IT" sz="1200" dirty="0">
              <a:solidFill>
                <a:schemeClr val="bg1"/>
              </a:solidFill>
            </a:endParaRPr>
          </a:p>
        </p:txBody>
      </p:sp>
      <p:sp>
        <p:nvSpPr>
          <p:cNvPr id="9" name="Text Box 3"/>
          <p:cNvSpPr txBox="1">
            <a:spLocks noChangeArrowheads="1"/>
          </p:cNvSpPr>
          <p:nvPr userDrawn="1"/>
        </p:nvSpPr>
        <p:spPr bwMode="auto">
          <a:xfrm>
            <a:off x="0" y="114300"/>
            <a:ext cx="9906000" cy="528638"/>
          </a:xfrm>
          <a:prstGeom prst="rect">
            <a:avLst/>
          </a:prstGeom>
          <a:noFill/>
          <a:ln w="12700">
            <a:noFill/>
            <a:miter lim="800000"/>
            <a:headEnd type="none" w="sm" len="sm"/>
            <a:tailEnd type="none" w="sm" len="sm"/>
          </a:ln>
        </p:spPr>
        <p:txBody>
          <a:bodyPr lIns="36000" tIns="36000" rIns="36000" bIns="36000"/>
          <a:lstStyle/>
          <a:p>
            <a:pPr algn="l"/>
            <a:r>
              <a:rPr lang="it-IT" sz="1400" b="1" dirty="0" smtClean="0">
                <a:solidFill>
                  <a:schemeClr val="tx2"/>
                </a:solidFill>
              </a:rPr>
              <a:t> La produzione legislativa in materia di appalti pubblici degli ultimi</a:t>
            </a:r>
            <a:r>
              <a:rPr lang="it-IT" sz="1400" b="1" baseline="0" dirty="0" smtClean="0">
                <a:solidFill>
                  <a:schemeClr val="tx2"/>
                </a:solidFill>
              </a:rPr>
              <a:t> due anni</a:t>
            </a:r>
            <a:endParaRPr lang="it-IT" sz="1400" b="1" dirty="0" smtClean="0">
              <a:solidFill>
                <a:schemeClr val="tx2"/>
              </a:solidFill>
            </a:endParaRPr>
          </a:p>
          <a:p>
            <a:pPr algn="l"/>
            <a:endParaRPr lang="it-IT" sz="1400" b="1" dirty="0">
              <a:solidFill>
                <a:srgbClr val="004182"/>
              </a:solidFill>
            </a:endParaRPr>
          </a:p>
        </p:txBody>
      </p:sp>
    </p:spTree>
  </p:cSld>
  <p:clrMap bg1="lt1" tx1="dk1" bg2="lt2" tx2="dk2" accent1="accent1" accent2="accent2" accent3="accent3" accent4="accent4" accent5="accent5" accent6="accent6" hlink="hlink" folHlink="folHlink"/>
  <p:sldLayoutIdLst>
    <p:sldLayoutId id="2147483738"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xStyles>
    <p:titleStyle>
      <a:lvl1pPr algn="l" rtl="0" eaLnBrk="0" fontAlgn="base" hangingPunct="0">
        <a:lnSpc>
          <a:spcPct val="85000"/>
        </a:lnSpc>
        <a:spcBef>
          <a:spcPct val="0"/>
        </a:spcBef>
        <a:spcAft>
          <a:spcPct val="0"/>
        </a:spcAft>
        <a:defRPr sz="2000" b="1">
          <a:solidFill>
            <a:schemeClr val="tx2"/>
          </a:solidFill>
          <a:latin typeface="+mj-lt"/>
          <a:ea typeface="+mj-ea"/>
          <a:cs typeface="+mj-cs"/>
        </a:defRPr>
      </a:lvl1pPr>
      <a:lvl2pPr algn="l" rtl="0" eaLnBrk="0" fontAlgn="base" hangingPunct="0">
        <a:lnSpc>
          <a:spcPct val="85000"/>
        </a:lnSpc>
        <a:spcBef>
          <a:spcPct val="0"/>
        </a:spcBef>
        <a:spcAft>
          <a:spcPct val="0"/>
        </a:spcAft>
        <a:defRPr sz="2000" b="1">
          <a:solidFill>
            <a:schemeClr val="tx2"/>
          </a:solidFill>
          <a:latin typeface="Arial" charset="0"/>
        </a:defRPr>
      </a:lvl2pPr>
      <a:lvl3pPr algn="l" rtl="0" eaLnBrk="0" fontAlgn="base" hangingPunct="0">
        <a:lnSpc>
          <a:spcPct val="85000"/>
        </a:lnSpc>
        <a:spcBef>
          <a:spcPct val="0"/>
        </a:spcBef>
        <a:spcAft>
          <a:spcPct val="0"/>
        </a:spcAft>
        <a:defRPr sz="2000" b="1">
          <a:solidFill>
            <a:schemeClr val="tx2"/>
          </a:solidFill>
          <a:latin typeface="Arial" charset="0"/>
        </a:defRPr>
      </a:lvl3pPr>
      <a:lvl4pPr algn="l" rtl="0" eaLnBrk="0" fontAlgn="base" hangingPunct="0">
        <a:lnSpc>
          <a:spcPct val="85000"/>
        </a:lnSpc>
        <a:spcBef>
          <a:spcPct val="0"/>
        </a:spcBef>
        <a:spcAft>
          <a:spcPct val="0"/>
        </a:spcAft>
        <a:defRPr sz="2000" b="1">
          <a:solidFill>
            <a:schemeClr val="tx2"/>
          </a:solidFill>
          <a:latin typeface="Arial" charset="0"/>
        </a:defRPr>
      </a:lvl4pPr>
      <a:lvl5pPr algn="l" rtl="0" eaLnBrk="0" fontAlgn="base" hangingPunct="0">
        <a:lnSpc>
          <a:spcPct val="85000"/>
        </a:lnSpc>
        <a:spcBef>
          <a:spcPct val="0"/>
        </a:spcBef>
        <a:spcAft>
          <a:spcPct val="0"/>
        </a:spcAft>
        <a:defRPr sz="2000" b="1">
          <a:solidFill>
            <a:schemeClr val="tx2"/>
          </a:solidFill>
          <a:latin typeface="Arial" charset="0"/>
        </a:defRPr>
      </a:lvl5pPr>
      <a:lvl6pPr marL="457200" algn="l" rtl="0" eaLnBrk="0" fontAlgn="base" hangingPunct="0">
        <a:lnSpc>
          <a:spcPct val="85000"/>
        </a:lnSpc>
        <a:spcBef>
          <a:spcPct val="0"/>
        </a:spcBef>
        <a:spcAft>
          <a:spcPct val="0"/>
        </a:spcAft>
        <a:defRPr sz="2000" b="1">
          <a:solidFill>
            <a:schemeClr val="tx2"/>
          </a:solidFill>
          <a:latin typeface="Arial" charset="0"/>
        </a:defRPr>
      </a:lvl6pPr>
      <a:lvl7pPr marL="914400" algn="l" rtl="0" eaLnBrk="0" fontAlgn="base" hangingPunct="0">
        <a:lnSpc>
          <a:spcPct val="85000"/>
        </a:lnSpc>
        <a:spcBef>
          <a:spcPct val="0"/>
        </a:spcBef>
        <a:spcAft>
          <a:spcPct val="0"/>
        </a:spcAft>
        <a:defRPr sz="2000" b="1">
          <a:solidFill>
            <a:schemeClr val="tx2"/>
          </a:solidFill>
          <a:latin typeface="Arial" charset="0"/>
        </a:defRPr>
      </a:lvl7pPr>
      <a:lvl8pPr marL="1371600" algn="l" rtl="0" eaLnBrk="0" fontAlgn="base" hangingPunct="0">
        <a:lnSpc>
          <a:spcPct val="85000"/>
        </a:lnSpc>
        <a:spcBef>
          <a:spcPct val="0"/>
        </a:spcBef>
        <a:spcAft>
          <a:spcPct val="0"/>
        </a:spcAft>
        <a:defRPr sz="2000" b="1">
          <a:solidFill>
            <a:schemeClr val="tx2"/>
          </a:solidFill>
          <a:latin typeface="Arial" charset="0"/>
        </a:defRPr>
      </a:lvl8pPr>
      <a:lvl9pPr marL="1828800" algn="l" rtl="0" eaLnBrk="0" fontAlgn="base" hangingPunct="0">
        <a:lnSpc>
          <a:spcPct val="85000"/>
        </a:lnSpc>
        <a:spcBef>
          <a:spcPct val="0"/>
        </a:spcBef>
        <a:spcAft>
          <a:spcPct val="0"/>
        </a:spcAft>
        <a:defRPr sz="2000" b="1">
          <a:solidFill>
            <a:schemeClr val="tx2"/>
          </a:solidFill>
          <a:latin typeface="Arial" charset="0"/>
        </a:defRPr>
      </a:lvl9pPr>
    </p:titleStyle>
    <p:bodyStyle>
      <a:lvl1pPr marL="284163" indent="-284163" algn="l" rtl="0" eaLnBrk="0" fontAlgn="base" hangingPunct="0">
        <a:spcBef>
          <a:spcPct val="0"/>
        </a:spcBef>
        <a:spcAft>
          <a:spcPct val="0"/>
        </a:spcAft>
        <a:buClr>
          <a:schemeClr val="tx1"/>
        </a:buClr>
        <a:buChar char="•"/>
        <a:defRPr sz="1700" b="1">
          <a:solidFill>
            <a:schemeClr val="tx2"/>
          </a:solidFill>
          <a:latin typeface="+mn-lt"/>
          <a:ea typeface="+mn-ea"/>
          <a:cs typeface="+mn-cs"/>
        </a:defRPr>
      </a:lvl1pPr>
      <a:lvl2pPr marL="581025" indent="-295275" algn="l" rtl="0" eaLnBrk="0" fontAlgn="base" hangingPunct="0">
        <a:spcBef>
          <a:spcPct val="0"/>
        </a:spcBef>
        <a:spcAft>
          <a:spcPct val="0"/>
        </a:spcAft>
        <a:buClr>
          <a:srgbClr val="004182"/>
        </a:buClr>
        <a:buChar char="–"/>
        <a:defRPr sz="1700">
          <a:solidFill>
            <a:schemeClr val="tx2"/>
          </a:solidFill>
          <a:latin typeface="+mn-lt"/>
        </a:defRPr>
      </a:lvl2pPr>
      <a:lvl3pPr marL="965200" indent="-382588" algn="l" rtl="0" eaLnBrk="0" fontAlgn="base" hangingPunct="0">
        <a:spcBef>
          <a:spcPct val="0"/>
        </a:spcBef>
        <a:spcAft>
          <a:spcPct val="0"/>
        </a:spcAft>
        <a:buClr>
          <a:srgbClr val="004182"/>
        </a:buClr>
        <a:buChar char="-"/>
        <a:defRPr sz="1700">
          <a:solidFill>
            <a:schemeClr val="tx2"/>
          </a:solidFill>
          <a:latin typeface="+mn-lt"/>
        </a:defRPr>
      </a:lvl3pPr>
      <a:lvl4pPr marL="1409700" indent="-171450" algn="l" rtl="0" eaLnBrk="0" fontAlgn="base" hangingPunct="0">
        <a:spcBef>
          <a:spcPct val="20000"/>
        </a:spcBef>
        <a:spcAft>
          <a:spcPct val="0"/>
        </a:spcAft>
        <a:buChar char="·"/>
        <a:defRPr sz="2200">
          <a:solidFill>
            <a:schemeClr val="tx1"/>
          </a:solidFill>
          <a:latin typeface="+mn-lt"/>
        </a:defRPr>
      </a:lvl4pPr>
      <a:lvl5pPr marL="1935163" indent="-228600" algn="l" rtl="0" eaLnBrk="0" fontAlgn="base" hangingPunct="0">
        <a:spcBef>
          <a:spcPct val="20000"/>
        </a:spcBef>
        <a:spcAft>
          <a:spcPct val="0"/>
        </a:spcAft>
        <a:buChar char="»"/>
        <a:defRPr sz="2200">
          <a:solidFill>
            <a:schemeClr val="tx1"/>
          </a:solidFill>
          <a:latin typeface="+mn-lt"/>
        </a:defRPr>
      </a:lvl5pPr>
      <a:lvl6pPr marL="2392363" indent="-228600" algn="l" rtl="0" eaLnBrk="0" fontAlgn="base" hangingPunct="0">
        <a:spcBef>
          <a:spcPct val="20000"/>
        </a:spcBef>
        <a:spcAft>
          <a:spcPct val="0"/>
        </a:spcAft>
        <a:buChar char="»"/>
        <a:defRPr sz="2200">
          <a:solidFill>
            <a:schemeClr val="tx1"/>
          </a:solidFill>
          <a:latin typeface="+mn-lt"/>
        </a:defRPr>
      </a:lvl6pPr>
      <a:lvl7pPr marL="2849563" indent="-228600" algn="l" rtl="0" eaLnBrk="0" fontAlgn="base" hangingPunct="0">
        <a:spcBef>
          <a:spcPct val="20000"/>
        </a:spcBef>
        <a:spcAft>
          <a:spcPct val="0"/>
        </a:spcAft>
        <a:buChar char="»"/>
        <a:defRPr sz="2200">
          <a:solidFill>
            <a:schemeClr val="tx1"/>
          </a:solidFill>
          <a:latin typeface="+mn-lt"/>
        </a:defRPr>
      </a:lvl7pPr>
      <a:lvl8pPr marL="3306763" indent="-228600" algn="l" rtl="0" eaLnBrk="0" fontAlgn="base" hangingPunct="0">
        <a:spcBef>
          <a:spcPct val="20000"/>
        </a:spcBef>
        <a:spcAft>
          <a:spcPct val="0"/>
        </a:spcAft>
        <a:buChar char="»"/>
        <a:defRPr sz="2200">
          <a:solidFill>
            <a:schemeClr val="tx1"/>
          </a:solidFill>
          <a:latin typeface="+mn-lt"/>
        </a:defRPr>
      </a:lvl8pPr>
      <a:lvl9pPr marL="3763963" indent="-228600" algn="l" rtl="0" eaLnBrk="0" fontAlgn="base" hangingPunct="0">
        <a:spcBef>
          <a:spcPct val="20000"/>
        </a:spcBef>
        <a:spcAft>
          <a:spcPct val="0"/>
        </a:spcAft>
        <a:buChar char="»"/>
        <a:defRPr sz="22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logoAni"/>
          <p:cNvPicPr>
            <a:picLocks noChangeAspect="1" noChangeArrowheads="1" noCrop="1"/>
          </p:cNvPicPr>
          <p:nvPr/>
        </p:nvPicPr>
        <p:blipFill>
          <a:blip r:embed="rId3" cstate="print"/>
          <a:srcRect/>
          <a:stretch>
            <a:fillRect/>
          </a:stretch>
        </p:blipFill>
        <p:spPr bwMode="auto">
          <a:xfrm>
            <a:off x="2203450" y="2530475"/>
            <a:ext cx="649288" cy="584200"/>
          </a:xfrm>
          <a:prstGeom prst="rect">
            <a:avLst/>
          </a:prstGeom>
          <a:noFill/>
          <a:ln w="9525">
            <a:noFill/>
            <a:miter lim="800000"/>
            <a:headEnd/>
            <a:tailEnd/>
          </a:ln>
        </p:spPr>
      </p:pic>
      <p:sp>
        <p:nvSpPr>
          <p:cNvPr id="3075" name="Rectangle 5"/>
          <p:cNvSpPr>
            <a:spLocks noChangeArrowheads="1"/>
          </p:cNvSpPr>
          <p:nvPr/>
        </p:nvSpPr>
        <p:spPr bwMode="auto">
          <a:xfrm>
            <a:off x="2173288" y="3576638"/>
            <a:ext cx="7143750" cy="1076325"/>
          </a:xfrm>
          <a:prstGeom prst="rect">
            <a:avLst/>
          </a:prstGeom>
          <a:noFill/>
          <a:ln w="9525">
            <a:noFill/>
            <a:miter lim="800000"/>
            <a:headEnd/>
            <a:tailEnd/>
          </a:ln>
        </p:spPr>
        <p:txBody>
          <a:bodyPr lIns="0" tIns="0" rIns="0" bIns="0"/>
          <a:lstStyle/>
          <a:p>
            <a:pPr algn="just" eaLnBrk="0" hangingPunct="0">
              <a:lnSpc>
                <a:spcPct val="110000"/>
              </a:lnSpc>
              <a:defRPr/>
            </a:pPr>
            <a:endParaRPr lang="it-IT" altLang="de-DE" sz="2200" dirty="0">
              <a:solidFill>
                <a:schemeClr val="tx2"/>
              </a:solidFill>
              <a:effectLst>
                <a:outerShdw blurRad="38100" dist="38100" dir="2700000" algn="tl">
                  <a:srgbClr val="000000">
                    <a:alpha val="43137"/>
                  </a:srgbClr>
                </a:outerShdw>
              </a:effectLst>
            </a:endParaRPr>
          </a:p>
        </p:txBody>
      </p:sp>
      <p:sp>
        <p:nvSpPr>
          <p:cNvPr id="3077" name="CasellaDiTesto 4"/>
          <p:cNvSpPr txBox="1">
            <a:spLocks noChangeArrowheads="1"/>
          </p:cNvSpPr>
          <p:nvPr/>
        </p:nvSpPr>
        <p:spPr bwMode="auto">
          <a:xfrm>
            <a:off x="1864544" y="4922376"/>
            <a:ext cx="6330950" cy="646331"/>
          </a:xfrm>
          <a:prstGeom prst="rect">
            <a:avLst/>
          </a:prstGeom>
          <a:noFill/>
          <a:ln w="9525">
            <a:noFill/>
            <a:miter lim="800000"/>
            <a:headEnd/>
            <a:tailEnd/>
          </a:ln>
        </p:spPr>
        <p:txBody>
          <a:bodyPr>
            <a:spAutoFit/>
          </a:bodyPr>
          <a:lstStyle/>
          <a:p>
            <a:r>
              <a:rPr lang="it-IT" sz="1800" b="1" dirty="0" smtClean="0">
                <a:solidFill>
                  <a:schemeClr val="tx1"/>
                </a:solidFill>
              </a:rPr>
              <a:t>Avv. Daniele Tornusciolo</a:t>
            </a:r>
          </a:p>
          <a:p>
            <a:r>
              <a:rPr lang="it-IT" sz="1800" b="1" dirty="0" smtClean="0">
                <a:solidFill>
                  <a:schemeClr val="tx1"/>
                </a:solidFill>
              </a:rPr>
              <a:t>Responsabile Unità Gare e Contratti di ANAS S.p.A.</a:t>
            </a:r>
            <a:endParaRPr lang="it-IT" sz="1800" b="1" dirty="0">
              <a:solidFill>
                <a:schemeClr val="tx1"/>
              </a:solidFill>
            </a:endParaRPr>
          </a:p>
        </p:txBody>
      </p:sp>
      <p:sp>
        <p:nvSpPr>
          <p:cNvPr id="6" name="CasellaDiTesto 5"/>
          <p:cNvSpPr txBox="1"/>
          <p:nvPr/>
        </p:nvSpPr>
        <p:spPr>
          <a:xfrm>
            <a:off x="836971" y="3396035"/>
            <a:ext cx="8515350" cy="954107"/>
          </a:xfrm>
          <a:prstGeom prst="rect">
            <a:avLst/>
          </a:prstGeom>
          <a:noFill/>
        </p:spPr>
        <p:txBody>
          <a:bodyPr wrap="square" rtlCol="0">
            <a:spAutoFit/>
          </a:bodyPr>
          <a:lstStyle/>
          <a:p>
            <a:r>
              <a:rPr lang="it-IT" sz="2800" b="1" i="1" dirty="0" smtClean="0">
                <a:solidFill>
                  <a:schemeClr val="tx1"/>
                </a:solidFill>
              </a:rPr>
              <a:t>L’evoluzione dello scenario normativo sul tema </a:t>
            </a:r>
          </a:p>
          <a:p>
            <a:r>
              <a:rPr lang="it-IT" sz="2800" b="1" i="1" dirty="0" smtClean="0">
                <a:solidFill>
                  <a:schemeClr val="tx1"/>
                </a:solidFill>
              </a:rPr>
              <a:t>degli appalti pubblici negli ultimi due anni</a:t>
            </a:r>
            <a:endParaRPr lang="it-IT" sz="2800" b="1" i="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sz="quarter"/>
          </p:nvPr>
        </p:nvSpPr>
        <p:spPr>
          <a:xfrm>
            <a:off x="142240" y="603251"/>
            <a:ext cx="9430385" cy="577850"/>
          </a:xfrm>
        </p:spPr>
        <p:txBody>
          <a:bodyPr/>
          <a:lstStyle/>
          <a:p>
            <a:r>
              <a:rPr lang="it-IT" dirty="0" smtClean="0">
                <a:solidFill>
                  <a:srgbClr val="FF0000"/>
                </a:solidFill>
              </a:rPr>
              <a:t>7)	 </a:t>
            </a:r>
            <a:r>
              <a:rPr lang="it-IT" u="sng" dirty="0" smtClean="0">
                <a:solidFill>
                  <a:srgbClr val="FF0000"/>
                </a:solidFill>
              </a:rPr>
              <a:t>Legge 12 novembre 2011, n. 183 (c.d. Legge di Stabilità 2012</a:t>
            </a:r>
            <a:r>
              <a:rPr lang="it-IT" dirty="0" smtClean="0">
                <a:solidFill>
                  <a:srgbClr val="FF0000"/>
                </a:solidFill>
              </a:rPr>
              <a:t>)</a:t>
            </a:r>
            <a:r>
              <a:rPr lang="it-IT" dirty="0" smtClean="0"/>
              <a:t/>
            </a:r>
            <a:br>
              <a:rPr lang="it-IT" dirty="0" smtClean="0"/>
            </a:br>
            <a:endParaRPr lang="it-IT" dirty="0"/>
          </a:p>
        </p:txBody>
      </p:sp>
      <p:sp>
        <p:nvSpPr>
          <p:cNvPr id="3" name="Segnaposto contenuto 2"/>
          <p:cNvSpPr>
            <a:spLocks noGrp="1"/>
          </p:cNvSpPr>
          <p:nvPr>
            <p:ph sz="quarter" idx="1"/>
          </p:nvPr>
        </p:nvSpPr>
        <p:spPr>
          <a:xfrm>
            <a:off x="125095" y="1186814"/>
            <a:ext cx="9398000" cy="4224997"/>
          </a:xfrm>
        </p:spPr>
        <p:txBody>
          <a:bodyPr/>
          <a:lstStyle/>
          <a:p>
            <a:pPr marL="0" indent="0" algn="just">
              <a:buNone/>
            </a:pPr>
            <a:r>
              <a:rPr lang="it-IT" sz="2400" b="0" dirty="0" smtClean="0">
                <a:solidFill>
                  <a:schemeClr val="tx1"/>
                </a:solidFill>
              </a:rPr>
              <a:t>I</a:t>
            </a:r>
            <a:r>
              <a:rPr lang="it-IT" sz="2400" b="0" dirty="0" smtClean="0"/>
              <a:t>l provvedimento contiene, tra l’altro, disposizioni in materia di:</a:t>
            </a:r>
          </a:p>
          <a:p>
            <a:pPr marL="0" indent="0" algn="just">
              <a:buFontTx/>
              <a:buChar char="-"/>
            </a:pPr>
            <a:r>
              <a:rPr lang="it-IT" sz="2400" b="0" dirty="0" smtClean="0"/>
              <a:t> 	riduzione degli oneri amministrativi per le imprese;</a:t>
            </a:r>
          </a:p>
          <a:p>
            <a:pPr marL="0" indent="0" algn="just">
              <a:buFontTx/>
              <a:buChar char="-"/>
            </a:pPr>
            <a:r>
              <a:rPr lang="it-IT" sz="2400" b="0" dirty="0" smtClean="0"/>
              <a:t> 	certificati e dichiarazioni sostitutive </a:t>
            </a:r>
            <a:r>
              <a:rPr lang="it-IT" sz="2400" b="0" dirty="0" smtClean="0">
                <a:solidFill>
                  <a:schemeClr val="tx1"/>
                </a:solidFill>
              </a:rPr>
              <a:t>(compreso il DURC che 	viene sempre acquisito d’ufficio). </a:t>
            </a:r>
          </a:p>
          <a:p>
            <a:pPr marL="0" indent="0" algn="just">
              <a:buFontTx/>
              <a:buChar char="-"/>
            </a:pPr>
            <a:endParaRPr lang="it-IT" sz="2400" b="0" dirty="0" smtClean="0">
              <a:solidFill>
                <a:schemeClr val="tx1"/>
              </a:solidFill>
            </a:endParaRPr>
          </a:p>
          <a:p>
            <a:pPr marL="0" indent="0" algn="just">
              <a:buNone/>
            </a:pPr>
            <a:r>
              <a:rPr lang="it-IT" sz="2400" b="0" dirty="0" smtClean="0"/>
              <a:t>Di particolare interesse per il settore delle infrastrutture è la previsione </a:t>
            </a:r>
            <a:r>
              <a:rPr lang="it-IT" sz="2400" dirty="0" smtClean="0"/>
              <a:t>all’art. 18 </a:t>
            </a:r>
            <a:r>
              <a:rPr lang="it-IT" sz="2400" b="0" dirty="0" smtClean="0"/>
              <a:t>di una serie di </a:t>
            </a:r>
            <a:r>
              <a:rPr lang="it-IT" sz="2400" u="sng" dirty="0" smtClean="0"/>
              <a:t>misure di defiscalizzazione </a:t>
            </a:r>
            <a:r>
              <a:rPr lang="it-IT" sz="2400" b="0" dirty="0" smtClean="0"/>
              <a:t>rivolte alle società di progetto ex art. 156 Codice, la cui efficacia è subordinata all’emanazione di un decreto del MEF. </a:t>
            </a:r>
          </a:p>
          <a:p>
            <a:pPr marL="0" indent="0" algn="just">
              <a:buNone/>
            </a:pPr>
            <a:r>
              <a:rPr lang="it-IT" sz="2400" dirty="0" smtClean="0"/>
              <a:t> </a:t>
            </a:r>
          </a:p>
          <a:p>
            <a:endParaRPr lang="it-IT"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sz="quarter"/>
          </p:nvPr>
        </p:nvSpPr>
        <p:spPr>
          <a:xfrm>
            <a:off x="151765" y="654685"/>
            <a:ext cx="9580880" cy="863600"/>
          </a:xfrm>
        </p:spPr>
        <p:txBody>
          <a:bodyPr/>
          <a:lstStyle/>
          <a:p>
            <a:r>
              <a:rPr lang="it-IT" sz="1900" dirty="0" smtClean="0">
                <a:solidFill>
                  <a:srgbClr val="FF0000"/>
                </a:solidFill>
              </a:rPr>
              <a:t>8)	</a:t>
            </a:r>
            <a:r>
              <a:rPr lang="it-IT" sz="1900" u="sng" dirty="0" smtClean="0">
                <a:solidFill>
                  <a:srgbClr val="FF0000"/>
                </a:solidFill>
              </a:rPr>
              <a:t>D.L. 6 dicembre 2011 n. 201, </a:t>
            </a:r>
            <a:r>
              <a:rPr lang="it-IT" sz="1900" u="sng" dirty="0" err="1" smtClean="0">
                <a:solidFill>
                  <a:srgbClr val="FF0000"/>
                </a:solidFill>
              </a:rPr>
              <a:t>conv</a:t>
            </a:r>
            <a:r>
              <a:rPr lang="it-IT" sz="1900" u="sng" dirty="0" smtClean="0">
                <a:solidFill>
                  <a:srgbClr val="FF0000"/>
                </a:solidFill>
              </a:rPr>
              <a:t>. in Legge 22 dicembre 2011 n. 214 </a:t>
            </a:r>
            <a:br>
              <a:rPr lang="it-IT" sz="1900" u="sng" dirty="0" smtClean="0">
                <a:solidFill>
                  <a:srgbClr val="FF0000"/>
                </a:solidFill>
              </a:rPr>
            </a:br>
            <a:r>
              <a:rPr lang="it-IT" sz="1900" dirty="0" smtClean="0">
                <a:solidFill>
                  <a:srgbClr val="FF0000"/>
                </a:solidFill>
              </a:rPr>
              <a:t>	</a:t>
            </a:r>
            <a:r>
              <a:rPr lang="it-IT" sz="1900" u="sng" dirty="0" smtClean="0">
                <a:solidFill>
                  <a:srgbClr val="FF0000"/>
                </a:solidFill>
              </a:rPr>
              <a:t>(cd. Decreto </a:t>
            </a:r>
            <a:r>
              <a:rPr lang="it-IT" sz="1900" u="sng" dirty="0" err="1" smtClean="0">
                <a:solidFill>
                  <a:srgbClr val="FF0000"/>
                </a:solidFill>
              </a:rPr>
              <a:t>Salva-Italia</a:t>
            </a:r>
            <a:r>
              <a:rPr lang="it-IT" sz="1900" u="sng" dirty="0" smtClean="0">
                <a:solidFill>
                  <a:srgbClr val="FF0000"/>
                </a:solidFill>
              </a:rPr>
              <a:t>)</a:t>
            </a:r>
            <a:r>
              <a:rPr lang="it-IT" sz="1900" dirty="0" smtClean="0">
                <a:solidFill>
                  <a:srgbClr val="FF0000"/>
                </a:solidFill>
              </a:rPr>
              <a:t>								</a:t>
            </a:r>
            <a:br>
              <a:rPr lang="it-IT" sz="1900" dirty="0" smtClean="0">
                <a:solidFill>
                  <a:srgbClr val="FF0000"/>
                </a:solidFill>
              </a:rPr>
            </a:br>
            <a:r>
              <a:rPr lang="it-IT" sz="1900" dirty="0" smtClean="0"/>
              <a:t/>
            </a:r>
            <a:br>
              <a:rPr lang="it-IT" sz="1900" dirty="0" smtClean="0"/>
            </a:br>
            <a:endParaRPr lang="it-IT" sz="1900" dirty="0"/>
          </a:p>
        </p:txBody>
      </p:sp>
      <p:sp>
        <p:nvSpPr>
          <p:cNvPr id="3" name="Segnaposto contenuto 2"/>
          <p:cNvSpPr>
            <a:spLocks noGrp="1"/>
          </p:cNvSpPr>
          <p:nvPr>
            <p:ph sz="quarter" idx="1"/>
          </p:nvPr>
        </p:nvSpPr>
        <p:spPr>
          <a:xfrm>
            <a:off x="142240" y="1742440"/>
            <a:ext cx="9591040" cy="2361883"/>
          </a:xfrm>
        </p:spPr>
        <p:txBody>
          <a:bodyPr/>
          <a:lstStyle/>
          <a:p>
            <a:pPr marL="0" indent="0" algn="just">
              <a:lnSpc>
                <a:spcPct val="150000"/>
              </a:lnSpc>
              <a:buNone/>
            </a:pPr>
            <a:r>
              <a:rPr lang="it-IT" sz="2600" b="0" dirty="0" smtClean="0"/>
              <a:t>Il provvedimento</a:t>
            </a:r>
            <a:r>
              <a:rPr lang="it-IT" sz="2600" b="0" dirty="0" smtClean="0">
                <a:solidFill>
                  <a:schemeClr val="tx1"/>
                </a:solidFill>
              </a:rPr>
              <a:t> contiene significative misure volte a favorire una </a:t>
            </a:r>
            <a:r>
              <a:rPr lang="it-IT" sz="2600" dirty="0" smtClean="0">
                <a:solidFill>
                  <a:schemeClr val="tx1"/>
                </a:solidFill>
              </a:rPr>
              <a:t>compiuta liberalizzazione nel settore dei trasporti nonché lo sviluppo infrastrutturale</a:t>
            </a:r>
            <a:r>
              <a:rPr lang="it-IT" sz="2600" b="0" dirty="0" smtClean="0">
                <a:solidFill>
                  <a:schemeClr val="tx1"/>
                </a:solidFill>
              </a:rPr>
              <a:t>, da un lato, </a:t>
            </a:r>
            <a:r>
              <a:rPr lang="it-IT" sz="2600" b="0" u="sng" dirty="0" smtClean="0">
                <a:solidFill>
                  <a:schemeClr val="tx1"/>
                </a:solidFill>
              </a:rPr>
              <a:t>razionalizzando e semplificando</a:t>
            </a:r>
            <a:r>
              <a:rPr lang="it-IT" sz="2600" b="0" dirty="0" smtClean="0">
                <a:solidFill>
                  <a:schemeClr val="tx1"/>
                </a:solidFill>
              </a:rPr>
              <a:t> – senza aggravi per la finanza pubblica - alcune procedure </a:t>
            </a:r>
            <a:r>
              <a:rPr lang="it-IT" sz="2600" b="0" u="sng" dirty="0" smtClean="0">
                <a:solidFill>
                  <a:schemeClr val="tx1"/>
                </a:solidFill>
              </a:rPr>
              <a:t>inerenti la progettazione e realizzazione sia delle opere di interesse strategico che di quelle ordinarie</a:t>
            </a:r>
            <a:r>
              <a:rPr lang="it-IT" sz="2600" b="0" dirty="0" smtClean="0">
                <a:solidFill>
                  <a:schemeClr val="tx1"/>
                </a:solidFill>
              </a:rPr>
              <a:t> e, dall’altro, </a:t>
            </a:r>
            <a:r>
              <a:rPr lang="it-IT" sz="2600" b="0" u="sng" dirty="0" smtClean="0">
                <a:solidFill>
                  <a:schemeClr val="tx1"/>
                </a:solidFill>
              </a:rPr>
              <a:t>incentivando l’attrazione dei capitali privati</a:t>
            </a:r>
            <a:r>
              <a:rPr lang="it-IT" sz="2600" b="0" dirty="0" smtClean="0">
                <a:solidFill>
                  <a:schemeClr val="tx1"/>
                </a:solidFill>
              </a:rPr>
              <a:t>.</a:t>
            </a:r>
          </a:p>
          <a:p>
            <a:pPr marL="0" indent="0" algn="just">
              <a:buNone/>
            </a:pPr>
            <a:endParaRPr lang="it-IT" sz="2800" b="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
          </p:nvPr>
        </p:nvSpPr>
        <p:spPr>
          <a:xfrm>
            <a:off x="0" y="563245"/>
            <a:ext cx="9591040" cy="2361883"/>
          </a:xfrm>
        </p:spPr>
        <p:txBody>
          <a:bodyPr/>
          <a:lstStyle/>
          <a:p>
            <a:pPr marL="0" indent="0" algn="just">
              <a:buNone/>
            </a:pPr>
            <a:r>
              <a:rPr lang="it-IT" sz="2100" b="0" dirty="0" smtClean="0"/>
              <a:t>Tra le varie misure si segnalano:</a:t>
            </a:r>
          </a:p>
          <a:p>
            <a:pPr lvl="0" algn="just"/>
            <a:r>
              <a:rPr lang="it-IT" sz="2100" dirty="0" smtClean="0"/>
              <a:t>l’istituzione di un’Autorità indipendente in materia di trasporti</a:t>
            </a:r>
            <a:r>
              <a:rPr lang="it-IT" sz="2100" b="0" dirty="0" smtClean="0"/>
              <a:t>;</a:t>
            </a:r>
          </a:p>
          <a:p>
            <a:pPr lvl="0" algn="just"/>
            <a:r>
              <a:rPr lang="it-IT" sz="2100" dirty="0" smtClean="0"/>
              <a:t>l’abrogazione della norma sul costo del lavoro</a:t>
            </a:r>
            <a:r>
              <a:rPr lang="it-IT" sz="2100" b="0" dirty="0" smtClean="0"/>
              <a:t> introdotta dal D.L. Sviluppo; </a:t>
            </a:r>
          </a:p>
          <a:p>
            <a:pPr lvl="0" algn="just"/>
            <a:r>
              <a:rPr lang="it-IT" sz="2100" b="0" dirty="0" smtClean="0"/>
              <a:t>l’introduzione di un </a:t>
            </a:r>
            <a:r>
              <a:rPr lang="it-IT" sz="2100" dirty="0" smtClean="0"/>
              <a:t>regime transitorio per il nuovo limite alle varianti previsto dal D.L. n. 70/2011</a:t>
            </a:r>
            <a:r>
              <a:rPr lang="it-IT" sz="2100" b="0" dirty="0" smtClean="0"/>
              <a:t>;</a:t>
            </a:r>
          </a:p>
          <a:p>
            <a:pPr lvl="0" algn="just"/>
            <a:r>
              <a:rPr lang="it-IT" sz="2100" dirty="0" smtClean="0"/>
              <a:t>l’estensione della possibilità di utilizzo dell’interpello ex art. 140 Codice</a:t>
            </a:r>
            <a:r>
              <a:rPr lang="it-IT" sz="2100" b="0" dirty="0" smtClean="0"/>
              <a:t>;</a:t>
            </a:r>
          </a:p>
          <a:p>
            <a:pPr lvl="0" algn="just"/>
            <a:r>
              <a:rPr lang="it-IT" sz="2100" b="0" dirty="0" smtClean="0"/>
              <a:t>una disciplina semplificata per approvare </a:t>
            </a:r>
            <a:r>
              <a:rPr lang="it-IT" sz="2100" dirty="0" smtClean="0"/>
              <a:t>aggiornamenti e revisioni delle convenzioni autostradali; </a:t>
            </a:r>
          </a:p>
          <a:p>
            <a:pPr lvl="0" algn="just"/>
            <a:r>
              <a:rPr lang="it-IT" sz="2100" b="0" dirty="0" smtClean="0">
                <a:solidFill>
                  <a:schemeClr val="tx1"/>
                </a:solidFill>
              </a:rPr>
              <a:t>un’</a:t>
            </a:r>
            <a:r>
              <a:rPr lang="it-IT" sz="2100" dirty="0" smtClean="0">
                <a:solidFill>
                  <a:schemeClr val="tx1"/>
                </a:solidFill>
              </a:rPr>
              <a:t>omologazione</a:t>
            </a:r>
            <a:r>
              <a:rPr lang="it-IT" sz="2100" b="0" dirty="0" smtClean="0">
                <a:solidFill>
                  <a:schemeClr val="tx1"/>
                </a:solidFill>
              </a:rPr>
              <a:t> delle </a:t>
            </a:r>
            <a:r>
              <a:rPr lang="it-IT" sz="2100" dirty="0" smtClean="0">
                <a:solidFill>
                  <a:schemeClr val="tx1"/>
                </a:solidFill>
              </a:rPr>
              <a:t>procedure di affidamento delle concessioni di servizi a quelle </a:t>
            </a:r>
            <a:r>
              <a:rPr lang="it-IT" sz="2100" b="0" dirty="0" smtClean="0">
                <a:solidFill>
                  <a:schemeClr val="tx1"/>
                </a:solidFill>
              </a:rPr>
              <a:t>delle concessioni </a:t>
            </a:r>
            <a:r>
              <a:rPr lang="it-IT" sz="2100" dirty="0" smtClean="0">
                <a:solidFill>
                  <a:schemeClr val="tx1"/>
                </a:solidFill>
              </a:rPr>
              <a:t>di costruzione e gestione;</a:t>
            </a:r>
          </a:p>
          <a:p>
            <a:pPr lvl="0" algn="just"/>
            <a:r>
              <a:rPr lang="it-IT" sz="2100" b="0" dirty="0" smtClean="0"/>
              <a:t>l’introduzione </a:t>
            </a:r>
            <a:r>
              <a:rPr lang="it-IT" sz="2100" dirty="0" smtClean="0"/>
              <a:t>dell’approvazione unica del progetto sul preliminare</a:t>
            </a:r>
            <a:r>
              <a:rPr lang="it-IT" sz="2100" b="0" dirty="0" smtClean="0"/>
              <a:t>; </a:t>
            </a:r>
          </a:p>
          <a:p>
            <a:pPr lvl="0" algn="just"/>
            <a:r>
              <a:rPr lang="it-IT" sz="2100" b="0" dirty="0" smtClean="0"/>
              <a:t>la</a:t>
            </a:r>
            <a:r>
              <a:rPr lang="it-IT" sz="2100" dirty="0" smtClean="0"/>
              <a:t> riduzione dei termini di utilizzo delle risorse deliberate dal CIPE</a:t>
            </a:r>
            <a:r>
              <a:rPr lang="it-IT" sz="2100" b="0" dirty="0" smtClean="0"/>
              <a:t>;</a:t>
            </a:r>
          </a:p>
          <a:p>
            <a:pPr lvl="0" algn="just"/>
            <a:r>
              <a:rPr lang="it-IT" sz="2100" b="0" dirty="0" smtClean="0"/>
              <a:t>un </a:t>
            </a:r>
            <a:r>
              <a:rPr lang="it-IT" sz="2100" dirty="0" smtClean="0"/>
              <a:t>meccanismo di consultazione preliminare sul progetto</a:t>
            </a:r>
            <a:r>
              <a:rPr lang="it-IT" sz="2100" b="0" dirty="0" smtClean="0"/>
              <a:t> posto a base di gara affidato con procedura ristretta;</a:t>
            </a:r>
          </a:p>
          <a:p>
            <a:pPr lvl="0" algn="just"/>
            <a:r>
              <a:rPr lang="it-IT" sz="2100" b="0" dirty="0" smtClean="0"/>
              <a:t> la rivisitazione della disciplina del </a:t>
            </a:r>
            <a:r>
              <a:rPr lang="it-IT" sz="2100" dirty="0" smtClean="0"/>
              <a:t>project finance per le infrastrutture strategiche</a:t>
            </a:r>
            <a:r>
              <a:rPr lang="it-IT" sz="2100" b="0" dirty="0" smtClean="0"/>
              <a:t>;</a:t>
            </a:r>
          </a:p>
          <a:p>
            <a:pPr marL="342900" lvl="0" indent="-342900" algn="just">
              <a:spcAft>
                <a:spcPts val="0"/>
              </a:spcAft>
              <a:buFont typeface="Symbol"/>
              <a:buChar char=""/>
            </a:pPr>
            <a:r>
              <a:rPr lang="it-IT" sz="2100" b="0" dirty="0" smtClean="0">
                <a:ea typeface="Times New Roman"/>
                <a:cs typeface="Times New Roman"/>
              </a:rPr>
              <a:t>modifiche alla disciplina delle </a:t>
            </a:r>
            <a:r>
              <a:rPr lang="it-IT" sz="2100" dirty="0" smtClean="0">
                <a:ea typeface="Times New Roman"/>
                <a:cs typeface="Times New Roman"/>
              </a:rPr>
              <a:t>concessioni ex art. 143 Codice</a:t>
            </a:r>
            <a:r>
              <a:rPr lang="it-IT" sz="2100" b="0" dirty="0" smtClean="0">
                <a:ea typeface="Times New Roman"/>
                <a:cs typeface="Times New Roman"/>
              </a:rPr>
              <a:t>;</a:t>
            </a:r>
          </a:p>
          <a:p>
            <a:pPr marL="342900" lvl="0" indent="-342900" algn="just">
              <a:spcAft>
                <a:spcPts val="0"/>
              </a:spcAft>
              <a:buFont typeface="Symbol"/>
              <a:buChar char=""/>
            </a:pPr>
            <a:r>
              <a:rPr lang="it-IT" sz="2100" dirty="0" smtClean="0">
                <a:ea typeface="Times New Roman"/>
                <a:cs typeface="Times New Roman"/>
              </a:rPr>
              <a:t>misure </a:t>
            </a:r>
            <a:r>
              <a:rPr lang="it-IT" sz="2100" b="0" dirty="0" smtClean="0">
                <a:ea typeface="Times New Roman"/>
                <a:cs typeface="Times New Roman"/>
              </a:rPr>
              <a:t>a favore delle </a:t>
            </a:r>
            <a:r>
              <a:rPr lang="it-IT" sz="2100" dirty="0" smtClean="0">
                <a:ea typeface="Times New Roman"/>
                <a:cs typeface="Times New Roman"/>
              </a:rPr>
              <a:t>PMI</a:t>
            </a:r>
            <a:r>
              <a:rPr lang="it-IT" sz="2100" b="0" dirty="0" smtClean="0">
                <a:ea typeface="Times New Roman"/>
                <a:cs typeface="Times New Roman"/>
              </a:rPr>
              <a:t>.</a:t>
            </a:r>
          </a:p>
          <a:p>
            <a:pPr lvl="0" algn="just"/>
            <a:endParaRPr lang="it-IT" sz="2100" b="0" dirty="0" smtClean="0"/>
          </a:p>
          <a:p>
            <a:pPr lvl="0" algn="just"/>
            <a:endParaRPr lang="it-IT" sz="2100" dirty="0" smtClean="0"/>
          </a:p>
          <a:p>
            <a:pPr lvl="0" algn="just">
              <a:buNone/>
            </a:pPr>
            <a:r>
              <a:rPr lang="it-IT" sz="2100" dirty="0" smtClean="0"/>
              <a:t>						</a:t>
            </a:r>
            <a:endParaRPr lang="it-IT" sz="2100" i="1" dirty="0" smtClean="0"/>
          </a:p>
          <a:p>
            <a:pPr algn="just"/>
            <a:endParaRPr lang="it-IT" sz="2100" b="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
          </p:nvPr>
        </p:nvSpPr>
        <p:spPr>
          <a:xfrm>
            <a:off x="0" y="752475"/>
            <a:ext cx="9734550" cy="5010150"/>
          </a:xfrm>
        </p:spPr>
        <p:txBody>
          <a:bodyPr/>
          <a:lstStyle/>
          <a:p>
            <a:pPr lvl="0">
              <a:buNone/>
            </a:pPr>
            <a:endParaRPr lang="it-IT" sz="2000" b="0" dirty="0" smtClean="0">
              <a:solidFill>
                <a:schemeClr val="tx1"/>
              </a:solidFill>
              <a:latin typeface="Arial" pitchFamily="34" charset="0"/>
              <a:cs typeface="Arial" pitchFamily="34" charset="0"/>
            </a:endParaRPr>
          </a:p>
          <a:p>
            <a:pPr lvl="0" algn="just">
              <a:buNone/>
            </a:pPr>
            <a:r>
              <a:rPr lang="it-IT" sz="2100" b="0" dirty="0" smtClean="0">
                <a:solidFill>
                  <a:schemeClr val="tx1"/>
                </a:solidFill>
                <a:latin typeface="Arial" pitchFamily="34" charset="0"/>
                <a:cs typeface="Arial" pitchFamily="34" charset="0"/>
              </a:rPr>
              <a:t>	Nell’ambito di tale provvedimento contenente “</a:t>
            </a:r>
            <a:r>
              <a:rPr lang="it-IT" sz="2100" b="0" i="1" dirty="0" smtClean="0">
                <a:solidFill>
                  <a:schemeClr val="tx1"/>
                </a:solidFill>
                <a:latin typeface="Arial" pitchFamily="34" charset="0"/>
                <a:cs typeface="Arial" pitchFamily="34" charset="0"/>
              </a:rPr>
              <a:t>Disposizioni urgenti per la  concorrenza, lo sviluppo delle infrastrutture e la competitività</a:t>
            </a:r>
            <a:r>
              <a:rPr lang="it-IT" sz="2100" b="0" dirty="0" smtClean="0">
                <a:solidFill>
                  <a:schemeClr val="tx1"/>
                </a:solidFill>
                <a:latin typeface="Arial" pitchFamily="34" charset="0"/>
                <a:cs typeface="Arial" pitchFamily="34" charset="0"/>
              </a:rPr>
              <a:t>” sono previste diverse norme in materia di infrastrutture, tra cui:</a:t>
            </a:r>
          </a:p>
          <a:p>
            <a:pPr lvl="0" algn="just">
              <a:buNone/>
            </a:pPr>
            <a:endParaRPr lang="it-IT" sz="2100" b="0" dirty="0" smtClean="0">
              <a:solidFill>
                <a:schemeClr val="tx1"/>
              </a:solidFill>
              <a:latin typeface="Arial" pitchFamily="34" charset="0"/>
              <a:cs typeface="Arial" pitchFamily="34" charset="0"/>
            </a:endParaRPr>
          </a:p>
          <a:p>
            <a:pPr algn="just"/>
            <a:r>
              <a:rPr lang="it-IT" sz="2100" b="0" dirty="0" smtClean="0">
                <a:solidFill>
                  <a:schemeClr val="tx1"/>
                </a:solidFill>
                <a:latin typeface="Arial" pitchFamily="34" charset="0"/>
                <a:cs typeface="Arial" pitchFamily="34" charset="0"/>
              </a:rPr>
              <a:t>significative precisazioni nella </a:t>
            </a:r>
            <a:r>
              <a:rPr lang="it-IT" sz="2100" dirty="0" smtClean="0">
                <a:solidFill>
                  <a:schemeClr val="tx1"/>
                </a:solidFill>
                <a:latin typeface="Arial" pitchFamily="34" charset="0"/>
                <a:cs typeface="Arial" pitchFamily="34" charset="0"/>
              </a:rPr>
              <a:t>ripartizione di compiti tra ANAS e l’Agenzia per i Trasporti</a:t>
            </a:r>
            <a:r>
              <a:rPr lang="it-IT" sz="2100" b="0" dirty="0" smtClean="0">
                <a:solidFill>
                  <a:schemeClr val="tx1"/>
                </a:solidFill>
                <a:latin typeface="Arial" pitchFamily="34" charset="0"/>
                <a:cs typeface="Arial" pitchFamily="34" charset="0"/>
              </a:rPr>
              <a:t>;</a:t>
            </a:r>
          </a:p>
          <a:p>
            <a:pPr algn="just"/>
            <a:endParaRPr lang="it-IT" sz="2100" b="0" dirty="0" smtClean="0">
              <a:solidFill>
                <a:schemeClr val="tx1"/>
              </a:solidFill>
              <a:latin typeface="Arial" pitchFamily="34" charset="0"/>
              <a:cs typeface="Arial" pitchFamily="34" charset="0"/>
            </a:endParaRPr>
          </a:p>
          <a:p>
            <a:pPr algn="just"/>
            <a:r>
              <a:rPr lang="it-IT" sz="2100" dirty="0" smtClean="0">
                <a:solidFill>
                  <a:schemeClr val="tx1"/>
                </a:solidFill>
                <a:latin typeface="Arial" pitchFamily="34" charset="0"/>
                <a:cs typeface="Arial" pitchFamily="34" charset="0"/>
              </a:rPr>
              <a:t>modifiche all’istituzione </a:t>
            </a:r>
            <a:r>
              <a:rPr lang="it-IT" sz="2100" b="0" dirty="0" smtClean="0">
                <a:solidFill>
                  <a:schemeClr val="tx1"/>
                </a:solidFill>
                <a:latin typeface="Arial" pitchFamily="34" charset="0"/>
                <a:cs typeface="Arial" pitchFamily="34" charset="0"/>
              </a:rPr>
              <a:t>e alla </a:t>
            </a:r>
            <a:r>
              <a:rPr lang="it-IT" sz="2100" dirty="0" smtClean="0">
                <a:solidFill>
                  <a:schemeClr val="tx1"/>
                </a:solidFill>
                <a:latin typeface="Arial" pitchFamily="34" charset="0"/>
                <a:cs typeface="Arial" pitchFamily="34" charset="0"/>
              </a:rPr>
              <a:t>disciplina dell’Autorità per i Trasporti </a:t>
            </a:r>
            <a:r>
              <a:rPr lang="it-IT" sz="2100" b="0" dirty="0" smtClean="0">
                <a:solidFill>
                  <a:schemeClr val="tx1"/>
                </a:solidFill>
                <a:latin typeface="Arial" pitchFamily="34" charset="0"/>
                <a:cs typeface="Arial" pitchFamily="34" charset="0"/>
              </a:rPr>
              <a:t>prevista nel D.L. n. 201/2011;</a:t>
            </a:r>
          </a:p>
          <a:p>
            <a:pPr algn="just"/>
            <a:endParaRPr lang="it-IT" sz="2100" b="0" dirty="0" smtClean="0">
              <a:solidFill>
                <a:schemeClr val="tx1"/>
              </a:solidFill>
              <a:latin typeface="Arial" pitchFamily="34" charset="0"/>
              <a:cs typeface="Arial" pitchFamily="34" charset="0"/>
            </a:endParaRPr>
          </a:p>
          <a:p>
            <a:pPr algn="just"/>
            <a:r>
              <a:rPr lang="it-IT" sz="2100" dirty="0" smtClean="0">
                <a:solidFill>
                  <a:schemeClr val="tx1"/>
                </a:solidFill>
                <a:latin typeface="Arial" pitchFamily="34" charset="0"/>
                <a:cs typeface="Arial" pitchFamily="34" charset="0"/>
              </a:rPr>
              <a:t>riduzione dell’</a:t>
            </a:r>
            <a:r>
              <a:rPr lang="it-IT" sz="2100" dirty="0" err="1" smtClean="0">
                <a:solidFill>
                  <a:schemeClr val="tx1"/>
                </a:solidFill>
                <a:latin typeface="Arial" pitchFamily="34" charset="0"/>
                <a:cs typeface="Arial" pitchFamily="34" charset="0"/>
              </a:rPr>
              <a:t>overdesign</a:t>
            </a:r>
            <a:r>
              <a:rPr lang="it-IT" sz="2100" dirty="0" smtClean="0">
                <a:solidFill>
                  <a:schemeClr val="tx1"/>
                </a:solidFill>
                <a:latin typeface="Arial" pitchFamily="34" charset="0"/>
                <a:cs typeface="Arial" pitchFamily="34" charset="0"/>
              </a:rPr>
              <a:t> delle nuove gallerie stradali ed autostradali</a:t>
            </a:r>
            <a:r>
              <a:rPr lang="it-IT" sz="2100" b="0" dirty="0" smtClean="0">
                <a:solidFill>
                  <a:schemeClr val="tx1"/>
                </a:solidFill>
                <a:latin typeface="Arial" pitchFamily="34" charset="0"/>
                <a:cs typeface="Arial" pitchFamily="34" charset="0"/>
              </a:rPr>
              <a:t>;</a:t>
            </a:r>
          </a:p>
          <a:p>
            <a:pPr algn="just"/>
            <a:endParaRPr lang="it-IT" sz="2100" b="0" dirty="0" smtClean="0">
              <a:solidFill>
                <a:schemeClr val="tx1"/>
              </a:solidFill>
              <a:latin typeface="Arial" pitchFamily="34" charset="0"/>
              <a:cs typeface="Arial" pitchFamily="34" charset="0"/>
            </a:endParaRPr>
          </a:p>
          <a:p>
            <a:pPr lvl="0" algn="just"/>
            <a:r>
              <a:rPr lang="it-IT" sz="2100" b="0" dirty="0" smtClean="0">
                <a:solidFill>
                  <a:schemeClr val="tx1"/>
                </a:solidFill>
                <a:latin typeface="Arial" pitchFamily="34" charset="0"/>
                <a:cs typeface="Arial" pitchFamily="34" charset="0"/>
              </a:rPr>
              <a:t>la possibilità, su richiesta delle stazioni appaltanti, di </a:t>
            </a:r>
            <a:r>
              <a:rPr lang="it-IT" sz="2100" dirty="0" smtClean="0">
                <a:solidFill>
                  <a:schemeClr val="tx1"/>
                </a:solidFill>
                <a:latin typeface="Arial" pitchFamily="34" charset="0"/>
                <a:cs typeface="Arial" pitchFamily="34" charset="0"/>
              </a:rPr>
              <a:t>unificare se possibile le fasi progettuali, omettendo uno dei primi due livelli,</a:t>
            </a:r>
            <a:r>
              <a:rPr lang="it-IT" sz="2100" b="0" dirty="0" smtClean="0">
                <a:solidFill>
                  <a:schemeClr val="tx1"/>
                </a:solidFill>
                <a:latin typeface="Arial" pitchFamily="34" charset="0"/>
                <a:cs typeface="Arial" pitchFamily="34" charset="0"/>
              </a:rPr>
              <a:t> </a:t>
            </a:r>
            <a:r>
              <a:rPr lang="it-IT" sz="2100" b="0" dirty="0" err="1" smtClean="0">
                <a:solidFill>
                  <a:schemeClr val="tx1"/>
                </a:solidFill>
                <a:latin typeface="Arial" pitchFamily="34" charset="0"/>
                <a:cs typeface="Arial" pitchFamily="34" charset="0"/>
              </a:rPr>
              <a:t>purchè</a:t>
            </a:r>
            <a:r>
              <a:rPr lang="it-IT" sz="2100" b="0" dirty="0" smtClean="0">
                <a:solidFill>
                  <a:schemeClr val="tx1"/>
                </a:solidFill>
                <a:latin typeface="Arial" pitchFamily="34" charset="0"/>
                <a:cs typeface="Arial" pitchFamily="34" charset="0"/>
              </a:rPr>
              <a:t> il livello successivo contenga tutti gli elementi previsti per il precedente;</a:t>
            </a:r>
          </a:p>
          <a:p>
            <a:pPr algn="just"/>
            <a:endParaRPr lang="it-IT" sz="2100" b="0" dirty="0" smtClean="0">
              <a:solidFill>
                <a:schemeClr val="tx1"/>
              </a:solidFill>
              <a:latin typeface="Arial" pitchFamily="34" charset="0"/>
              <a:cs typeface="Arial" pitchFamily="34" charset="0"/>
            </a:endParaRPr>
          </a:p>
        </p:txBody>
      </p:sp>
      <p:sp>
        <p:nvSpPr>
          <p:cNvPr id="2049" name="Rectangle 1"/>
          <p:cNvSpPr>
            <a:spLocks noGrp="1" noChangeArrowheads="1"/>
          </p:cNvSpPr>
          <p:nvPr>
            <p:ph type="title" sz="quarter"/>
          </p:nvPr>
        </p:nvSpPr>
        <p:spPr bwMode="auto">
          <a:xfrm>
            <a:off x="0" y="507928"/>
            <a:ext cx="9906000"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it-IT" sz="2200" dirty="0" smtClean="0">
                <a:solidFill>
                  <a:srgbClr val="FF0000"/>
                </a:solidFill>
                <a:latin typeface="Arial" pitchFamily="34" charset="0"/>
                <a:ea typeface="Times New Roman" pitchFamily="18" charset="0"/>
                <a:cs typeface="Arial" pitchFamily="34" charset="0"/>
              </a:rPr>
              <a:t>9</a:t>
            </a:r>
            <a:r>
              <a:rPr kumimoji="0" lang="it-IT" sz="2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it-IT" sz="2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D.L. 24 gennaio 2012, n. 1 (c.d. Decreto </a:t>
            </a:r>
            <a:r>
              <a:rPr kumimoji="0" lang="it-IT" sz="2200" b="1" i="0" u="sng" strike="noStrike" cap="none" normalizeH="0" baseline="0" dirty="0" err="1" smtClean="0">
                <a:ln>
                  <a:noFill/>
                </a:ln>
                <a:solidFill>
                  <a:srgbClr val="FF0000"/>
                </a:solidFill>
                <a:effectLst/>
                <a:latin typeface="Arial" pitchFamily="34" charset="0"/>
                <a:ea typeface="Times New Roman" pitchFamily="18" charset="0"/>
                <a:cs typeface="Arial" pitchFamily="34" charset="0"/>
              </a:rPr>
              <a:t>Cresci-Italia</a:t>
            </a:r>
            <a:r>
              <a:rPr kumimoji="0" lang="it-IT" sz="2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a:t>
            </a:r>
            <a:endParaRPr kumimoji="0" lang="it-IT" sz="2200" b="0" i="0" u="sng"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
          </p:nvPr>
        </p:nvSpPr>
        <p:spPr>
          <a:xfrm>
            <a:off x="123825" y="337185"/>
            <a:ext cx="9570720" cy="4796790"/>
          </a:xfrm>
        </p:spPr>
        <p:txBody>
          <a:bodyPr/>
          <a:lstStyle/>
          <a:p>
            <a:pPr lvl="0">
              <a:buNone/>
            </a:pPr>
            <a:endParaRPr lang="it-IT" sz="2100" b="0" dirty="0" smtClean="0">
              <a:solidFill>
                <a:schemeClr val="tx1"/>
              </a:solidFill>
              <a:latin typeface="Arial" pitchFamily="34" charset="0"/>
              <a:cs typeface="Arial" pitchFamily="34" charset="0"/>
            </a:endParaRPr>
          </a:p>
          <a:p>
            <a:pPr lvl="0"/>
            <a:r>
              <a:rPr lang="it-IT" sz="2100" b="0" dirty="0" smtClean="0">
                <a:solidFill>
                  <a:schemeClr val="tx1"/>
                </a:solidFill>
                <a:latin typeface="Arial" pitchFamily="34" charset="0"/>
                <a:cs typeface="Arial" pitchFamily="34" charset="0"/>
              </a:rPr>
              <a:t>modifiche alla disciplina dell’emissione di </a:t>
            </a:r>
            <a:r>
              <a:rPr lang="it-IT" sz="2100" dirty="0" smtClean="0">
                <a:solidFill>
                  <a:schemeClr val="tx1"/>
                </a:solidFill>
                <a:latin typeface="Arial" pitchFamily="34" charset="0"/>
                <a:cs typeface="Arial" pitchFamily="34" charset="0"/>
              </a:rPr>
              <a:t>obbligazioni da parte delle società di progetto</a:t>
            </a:r>
            <a:r>
              <a:rPr lang="it-IT" sz="2100" b="0" dirty="0" smtClean="0">
                <a:solidFill>
                  <a:schemeClr val="tx1"/>
                </a:solidFill>
                <a:latin typeface="Arial" pitchFamily="34" charset="0"/>
                <a:cs typeface="Arial" pitchFamily="34" charset="0"/>
              </a:rPr>
              <a:t>;</a:t>
            </a:r>
          </a:p>
          <a:p>
            <a:pPr lvl="0"/>
            <a:endParaRPr lang="it-IT" sz="2100" b="0" dirty="0" smtClean="0">
              <a:solidFill>
                <a:schemeClr val="tx1"/>
              </a:solidFill>
              <a:latin typeface="Arial" pitchFamily="34" charset="0"/>
              <a:cs typeface="Arial" pitchFamily="34" charset="0"/>
            </a:endParaRPr>
          </a:p>
          <a:p>
            <a:r>
              <a:rPr lang="it-IT" sz="2100" b="0" dirty="0" smtClean="0">
                <a:solidFill>
                  <a:schemeClr val="tx1"/>
                </a:solidFill>
                <a:latin typeface="Arial" pitchFamily="34" charset="0"/>
                <a:cs typeface="Arial" pitchFamily="34" charset="0"/>
              </a:rPr>
              <a:t>l’introduzione del </a:t>
            </a:r>
            <a:r>
              <a:rPr lang="it-IT" sz="2100" dirty="0" smtClean="0">
                <a:solidFill>
                  <a:schemeClr val="tx1"/>
                </a:solidFill>
                <a:latin typeface="Arial" pitchFamily="34" charset="0"/>
                <a:cs typeface="Arial" pitchFamily="34" charset="0"/>
              </a:rPr>
              <a:t>c.d. contratto di disponibilità</a:t>
            </a:r>
            <a:r>
              <a:rPr lang="it-IT" sz="2100" b="0" dirty="0" smtClean="0">
                <a:solidFill>
                  <a:schemeClr val="tx1"/>
                </a:solidFill>
                <a:latin typeface="Arial" pitchFamily="34" charset="0"/>
                <a:cs typeface="Arial" pitchFamily="34" charset="0"/>
              </a:rPr>
              <a:t> e la revisione della disciplina in materia di </a:t>
            </a:r>
            <a:r>
              <a:rPr lang="it-IT" sz="2100" dirty="0" smtClean="0">
                <a:solidFill>
                  <a:schemeClr val="tx1"/>
                </a:solidFill>
                <a:latin typeface="Arial" pitchFamily="34" charset="0"/>
                <a:cs typeface="Arial" pitchFamily="34" charset="0"/>
              </a:rPr>
              <a:t>project finance per le infrastrutture strategiche</a:t>
            </a:r>
            <a:r>
              <a:rPr lang="it-IT" sz="2100" b="0" dirty="0" smtClean="0">
                <a:solidFill>
                  <a:schemeClr val="tx1"/>
                </a:solidFill>
                <a:latin typeface="Arial" pitchFamily="34" charset="0"/>
                <a:cs typeface="Arial" pitchFamily="34" charset="0"/>
              </a:rPr>
              <a:t>;</a:t>
            </a:r>
          </a:p>
          <a:p>
            <a:endParaRPr lang="it-IT" sz="2100" b="0" dirty="0" smtClean="0">
              <a:solidFill>
                <a:schemeClr val="tx1"/>
              </a:solidFill>
              <a:latin typeface="Arial" pitchFamily="34" charset="0"/>
              <a:cs typeface="Arial" pitchFamily="34" charset="0"/>
            </a:endParaRPr>
          </a:p>
          <a:p>
            <a:r>
              <a:rPr lang="it-IT" sz="2100" b="0" dirty="0" smtClean="0">
                <a:solidFill>
                  <a:schemeClr val="tx1"/>
                </a:solidFill>
                <a:latin typeface="Arial" pitchFamily="34" charset="0"/>
                <a:cs typeface="Arial" pitchFamily="34" charset="0"/>
              </a:rPr>
              <a:t>l’integrazione della </a:t>
            </a:r>
            <a:r>
              <a:rPr lang="it-IT" sz="2100" dirty="0" smtClean="0">
                <a:solidFill>
                  <a:schemeClr val="tx1"/>
                </a:solidFill>
                <a:latin typeface="Arial" pitchFamily="34" charset="0"/>
                <a:cs typeface="Arial" pitchFamily="34" charset="0"/>
              </a:rPr>
              <a:t>documentazione a corredo del PEF </a:t>
            </a:r>
            <a:r>
              <a:rPr lang="it-IT" sz="2100" b="0" dirty="0" smtClean="0">
                <a:solidFill>
                  <a:schemeClr val="tx1"/>
                </a:solidFill>
                <a:latin typeface="Arial" pitchFamily="34" charset="0"/>
                <a:cs typeface="Arial" pitchFamily="34" charset="0"/>
              </a:rPr>
              <a:t>per opere strategiche;</a:t>
            </a:r>
          </a:p>
          <a:p>
            <a:endParaRPr lang="it-IT" sz="2100" b="0" dirty="0" smtClean="0">
              <a:solidFill>
                <a:schemeClr val="tx1"/>
              </a:solidFill>
              <a:latin typeface="Arial" pitchFamily="34" charset="0"/>
              <a:cs typeface="Arial" pitchFamily="34" charset="0"/>
            </a:endParaRPr>
          </a:p>
          <a:p>
            <a:r>
              <a:rPr lang="it-IT" sz="2100" b="0" dirty="0" smtClean="0">
                <a:solidFill>
                  <a:schemeClr val="tx1"/>
                </a:solidFill>
                <a:latin typeface="Arial" pitchFamily="34" charset="0"/>
                <a:cs typeface="Arial" pitchFamily="34" charset="0"/>
              </a:rPr>
              <a:t>norme in tema di </a:t>
            </a:r>
            <a:r>
              <a:rPr lang="it-IT" sz="2100" dirty="0" smtClean="0">
                <a:solidFill>
                  <a:schemeClr val="tx1"/>
                </a:solidFill>
                <a:latin typeface="Arial" pitchFamily="34" charset="0"/>
                <a:cs typeface="Arial" pitchFamily="34" charset="0"/>
              </a:rPr>
              <a:t>concessioni di costruzione e gestione </a:t>
            </a:r>
            <a:r>
              <a:rPr lang="it-IT" sz="2100" b="0" dirty="0" smtClean="0">
                <a:solidFill>
                  <a:schemeClr val="tx1"/>
                </a:solidFill>
                <a:latin typeface="Arial" pitchFamily="34" charset="0"/>
                <a:cs typeface="Arial" pitchFamily="34" charset="0"/>
              </a:rPr>
              <a:t>di opere strategiche e per l’affidamento di appalti a terzi;</a:t>
            </a:r>
          </a:p>
          <a:p>
            <a:endParaRPr lang="it-IT" sz="2100" b="0" dirty="0" smtClean="0">
              <a:solidFill>
                <a:schemeClr val="tx1"/>
              </a:solidFill>
              <a:latin typeface="Arial" pitchFamily="34" charset="0"/>
              <a:cs typeface="Arial" pitchFamily="34" charset="0"/>
            </a:endParaRPr>
          </a:p>
          <a:p>
            <a:pPr lvl="0"/>
            <a:r>
              <a:rPr lang="it-IT" sz="2100" b="0" dirty="0" smtClean="0">
                <a:solidFill>
                  <a:schemeClr val="tx1"/>
                </a:solidFill>
                <a:latin typeface="Arial" pitchFamily="34" charset="0"/>
                <a:cs typeface="Arial" pitchFamily="34" charset="0"/>
              </a:rPr>
              <a:t>il rinvio a un D.M. della </a:t>
            </a:r>
            <a:r>
              <a:rPr lang="it-IT" sz="2100" dirty="0" smtClean="0">
                <a:solidFill>
                  <a:schemeClr val="tx1"/>
                </a:solidFill>
                <a:latin typeface="Arial" pitchFamily="34" charset="0"/>
                <a:cs typeface="Arial" pitchFamily="34" charset="0"/>
              </a:rPr>
              <a:t>disciplina delle rocce/terre da scavo</a:t>
            </a:r>
            <a:r>
              <a:rPr lang="it-IT" sz="2100" b="0" dirty="0" smtClean="0">
                <a:solidFill>
                  <a:schemeClr val="tx1"/>
                </a:solidFill>
                <a:latin typeface="Arial" pitchFamily="34" charset="0"/>
                <a:cs typeface="Arial" pitchFamily="34" charset="0"/>
              </a:rPr>
              <a:t>;</a:t>
            </a:r>
          </a:p>
          <a:p>
            <a:pPr lvl="0"/>
            <a:endParaRPr lang="it-IT" sz="2100" b="0" dirty="0" smtClean="0">
              <a:solidFill>
                <a:schemeClr val="tx1"/>
              </a:solidFill>
              <a:latin typeface="Arial" pitchFamily="34" charset="0"/>
              <a:cs typeface="Arial" pitchFamily="34" charset="0"/>
            </a:endParaRPr>
          </a:p>
          <a:p>
            <a:r>
              <a:rPr lang="it-IT" sz="2100" b="0" dirty="0" smtClean="0">
                <a:solidFill>
                  <a:schemeClr val="tx1"/>
                </a:solidFill>
                <a:latin typeface="Arial" pitchFamily="34" charset="0"/>
                <a:cs typeface="Arial" pitchFamily="34" charset="0"/>
              </a:rPr>
              <a:t>disposizioni per l’</a:t>
            </a:r>
            <a:r>
              <a:rPr lang="it-IT" sz="2100" dirty="0" smtClean="0">
                <a:solidFill>
                  <a:schemeClr val="tx1"/>
                </a:solidFill>
                <a:latin typeface="Arial" pitchFamily="34" charset="0"/>
                <a:cs typeface="Arial" pitchFamily="34" charset="0"/>
              </a:rPr>
              <a:t>adeguamento antincendio di gallerie stradali</a:t>
            </a:r>
            <a:r>
              <a:rPr lang="it-IT" sz="2100" b="0" dirty="0" smtClean="0">
                <a:solidFill>
                  <a:schemeClr val="tx1"/>
                </a:solidFill>
                <a:latin typeface="Arial" pitchFamily="34" charset="0"/>
                <a:cs typeface="Arial" pitchFamily="34" charset="0"/>
              </a:rPr>
              <a:t>; </a:t>
            </a:r>
          </a:p>
          <a:p>
            <a:endParaRPr lang="it-IT" sz="2100" b="0" dirty="0" smtClean="0">
              <a:solidFill>
                <a:schemeClr val="tx1"/>
              </a:solidFill>
              <a:latin typeface="Arial" pitchFamily="34" charset="0"/>
              <a:cs typeface="Arial" pitchFamily="34" charset="0"/>
            </a:endParaRPr>
          </a:p>
          <a:p>
            <a:r>
              <a:rPr lang="it-IT" sz="2100" b="0" dirty="0" smtClean="0">
                <a:solidFill>
                  <a:schemeClr val="tx1"/>
                </a:solidFill>
                <a:latin typeface="Arial" pitchFamily="34" charset="0"/>
                <a:cs typeface="Arial" pitchFamily="34" charset="0"/>
              </a:rPr>
              <a:t>l’attribuzione all’Autorità Antitrust del compito di elaborare il </a:t>
            </a:r>
            <a:r>
              <a:rPr lang="it-IT" sz="2100" dirty="0" smtClean="0">
                <a:solidFill>
                  <a:schemeClr val="tx1"/>
                </a:solidFill>
                <a:latin typeface="Arial" pitchFamily="34" charset="0"/>
                <a:cs typeface="Arial" pitchFamily="34" charset="0"/>
              </a:rPr>
              <a:t>rating di legalità per le imprese </a:t>
            </a:r>
            <a:r>
              <a:rPr lang="it-IT" sz="2100" b="0" dirty="0" smtClean="0">
                <a:solidFill>
                  <a:schemeClr val="tx1"/>
                </a:solidFill>
                <a:latin typeface="Arial" pitchFamily="34" charset="0"/>
                <a:cs typeface="Arial" pitchFamily="34" charset="0"/>
              </a:rPr>
              <a:t>che operano nel territorio nazionale.</a:t>
            </a:r>
          </a:p>
          <a:p>
            <a:pPr>
              <a:buNone/>
            </a:pPr>
            <a:endParaRPr lang="it-IT" sz="2100" b="0" dirty="0" smtClean="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
          </p:nvPr>
        </p:nvSpPr>
        <p:spPr>
          <a:xfrm>
            <a:off x="122555" y="1533524"/>
            <a:ext cx="9570720" cy="4695825"/>
          </a:xfrm>
        </p:spPr>
        <p:txBody>
          <a:bodyPr/>
          <a:lstStyle/>
          <a:p>
            <a:pPr>
              <a:lnSpc>
                <a:spcPct val="150000"/>
              </a:lnSpc>
              <a:buNone/>
            </a:pPr>
            <a:r>
              <a:rPr lang="it-IT" sz="2100" b="0" dirty="0" smtClean="0">
                <a:solidFill>
                  <a:schemeClr val="tx1"/>
                </a:solidFill>
                <a:latin typeface="Arial" pitchFamily="34" charset="0"/>
                <a:cs typeface="Arial" pitchFamily="34" charset="0"/>
              </a:rPr>
              <a:t>	</a:t>
            </a:r>
          </a:p>
          <a:p>
            <a:pPr>
              <a:lnSpc>
                <a:spcPct val="150000"/>
              </a:lnSpc>
              <a:buNone/>
            </a:pPr>
            <a:r>
              <a:rPr lang="it-IT" sz="2100" b="0" dirty="0" smtClean="0">
                <a:solidFill>
                  <a:schemeClr val="tx1"/>
                </a:solidFill>
                <a:latin typeface="Arial" pitchFamily="34" charset="0"/>
                <a:cs typeface="Arial" pitchFamily="34" charset="0"/>
              </a:rPr>
              <a:t>	Per quanto di specifico interesse degli appalti pubblici, si segnala la modifica introdotta all'articolo </a:t>
            </a:r>
            <a:r>
              <a:rPr lang="it-IT" sz="2100" dirty="0" smtClean="0">
                <a:solidFill>
                  <a:schemeClr val="tx1"/>
                </a:solidFill>
                <a:latin typeface="Arial" pitchFamily="34" charset="0"/>
                <a:cs typeface="Arial" pitchFamily="34" charset="0"/>
              </a:rPr>
              <a:t>135, comma 1, del Codice dei Contratti Pubblici  </a:t>
            </a:r>
            <a:r>
              <a:rPr lang="it-IT" sz="2100" b="0" dirty="0" smtClean="0">
                <a:solidFill>
                  <a:schemeClr val="tx1"/>
                </a:solidFill>
                <a:latin typeface="Arial" pitchFamily="34" charset="0"/>
                <a:cs typeface="Arial" pitchFamily="34" charset="0"/>
              </a:rPr>
              <a:t>laddove viene precisato che </a:t>
            </a:r>
            <a:r>
              <a:rPr lang="it-IT" sz="2100" dirty="0" smtClean="0">
                <a:solidFill>
                  <a:schemeClr val="tx1"/>
                </a:solidFill>
                <a:latin typeface="Arial" pitchFamily="34" charset="0"/>
                <a:cs typeface="Arial" pitchFamily="34" charset="0"/>
              </a:rPr>
              <a:t>è possibile procedere alla </a:t>
            </a:r>
            <a:r>
              <a:rPr lang="it-IT" sz="2100" u="sng" dirty="0" smtClean="0">
                <a:solidFill>
                  <a:schemeClr val="tx1"/>
                </a:solidFill>
                <a:latin typeface="Arial" pitchFamily="34" charset="0"/>
                <a:cs typeface="Arial" pitchFamily="34" charset="0"/>
              </a:rPr>
              <a:t>risoluzione del contratto</a:t>
            </a:r>
            <a:r>
              <a:rPr lang="it-IT" sz="2100" dirty="0" smtClean="0">
                <a:solidFill>
                  <a:schemeClr val="tx1"/>
                </a:solidFill>
                <a:latin typeface="Arial" pitchFamily="34" charset="0"/>
                <a:cs typeface="Arial" pitchFamily="34" charset="0"/>
              </a:rPr>
              <a:t> non soltanto a causa di sentenze passate in giudicato </a:t>
            </a:r>
            <a:r>
              <a:rPr lang="it-IT" sz="2100" b="0" dirty="0" smtClean="0">
                <a:solidFill>
                  <a:schemeClr val="tx1"/>
                </a:solidFill>
                <a:latin typeface="Arial" pitchFamily="34" charset="0"/>
                <a:cs typeface="Arial" pitchFamily="34" charset="0"/>
              </a:rPr>
              <a:t>per frodi nei riguardi della stazione appaltante </a:t>
            </a:r>
            <a:r>
              <a:rPr lang="it-IT" sz="2100" dirty="0" smtClean="0">
                <a:solidFill>
                  <a:schemeClr val="tx1"/>
                </a:solidFill>
                <a:latin typeface="Arial" pitchFamily="34" charset="0"/>
                <a:cs typeface="Arial" pitchFamily="34" charset="0"/>
              </a:rPr>
              <a:t>ma anche </a:t>
            </a:r>
            <a:r>
              <a:rPr lang="it-IT" sz="2100" u="sng" dirty="0" smtClean="0">
                <a:solidFill>
                  <a:schemeClr val="tx1"/>
                </a:solidFill>
                <a:latin typeface="Arial" pitchFamily="34" charset="0"/>
                <a:cs typeface="Arial" pitchFamily="34" charset="0"/>
              </a:rPr>
              <a:t>per reati di usura e di riciclaggio</a:t>
            </a:r>
            <a:r>
              <a:rPr lang="it-IT" sz="2100" dirty="0" smtClean="0">
                <a:solidFill>
                  <a:schemeClr val="tx1"/>
                </a:solidFill>
                <a:latin typeface="Arial" pitchFamily="34" charset="0"/>
                <a:cs typeface="Arial" pitchFamily="34" charset="0"/>
              </a:rPr>
              <a:t>.</a:t>
            </a:r>
          </a:p>
          <a:p>
            <a:pPr>
              <a:lnSpc>
                <a:spcPct val="150000"/>
              </a:lnSpc>
            </a:pPr>
            <a:endParaRPr lang="it-IT" sz="2100" b="0" dirty="0" smtClean="0">
              <a:solidFill>
                <a:schemeClr val="tx1"/>
              </a:solidFill>
              <a:latin typeface="Arial" pitchFamily="34" charset="0"/>
              <a:cs typeface="Arial" pitchFamily="34" charset="0"/>
            </a:endParaRPr>
          </a:p>
          <a:p>
            <a:endParaRPr lang="it-IT" sz="2100" b="0" dirty="0" smtClean="0">
              <a:solidFill>
                <a:schemeClr val="tx1"/>
              </a:solidFill>
              <a:latin typeface="Arial" pitchFamily="34" charset="0"/>
              <a:cs typeface="Arial" pitchFamily="34" charset="0"/>
            </a:endParaRPr>
          </a:p>
        </p:txBody>
      </p:sp>
      <p:sp>
        <p:nvSpPr>
          <p:cNvPr id="2049" name="Rectangle 1"/>
          <p:cNvSpPr>
            <a:spLocks noGrp="1" noChangeArrowheads="1"/>
          </p:cNvSpPr>
          <p:nvPr>
            <p:ph type="title" sz="quarter"/>
          </p:nvPr>
        </p:nvSpPr>
        <p:spPr bwMode="auto">
          <a:xfrm>
            <a:off x="0" y="521800"/>
            <a:ext cx="99060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1" hangingPunct="1">
              <a:lnSpc>
                <a:spcPct val="100000"/>
              </a:lnSpc>
            </a:pPr>
            <a:r>
              <a:rPr lang="it-IT" sz="2200" dirty="0" smtClean="0">
                <a:solidFill>
                  <a:srgbClr val="FF0000"/>
                </a:solidFill>
                <a:latin typeface="Arial" pitchFamily="34" charset="0"/>
                <a:ea typeface="Times New Roman" pitchFamily="18" charset="0"/>
                <a:cs typeface="Arial" pitchFamily="34" charset="0"/>
              </a:rPr>
              <a:t>10)	</a:t>
            </a:r>
            <a:r>
              <a:rPr lang="it-IT" sz="2200" u="sng" dirty="0" smtClean="0">
                <a:solidFill>
                  <a:srgbClr val="FF0000"/>
                </a:solidFill>
                <a:latin typeface="Arial" pitchFamily="34" charset="0"/>
                <a:ea typeface="Times New Roman" pitchFamily="18" charset="0"/>
                <a:cs typeface="Arial" pitchFamily="34" charset="0"/>
              </a:rPr>
              <a:t>Legge 27 gennaio 2012 n. 2 “</a:t>
            </a:r>
            <a:r>
              <a:rPr lang="it-IT" sz="2200" i="1" u="sng" dirty="0" smtClean="0">
                <a:solidFill>
                  <a:srgbClr val="FF0000"/>
                </a:solidFill>
                <a:latin typeface="Arial" pitchFamily="34" charset="0"/>
                <a:ea typeface="Times New Roman" pitchFamily="18" charset="0"/>
                <a:cs typeface="Arial" pitchFamily="34" charset="0"/>
              </a:rPr>
              <a:t>Disposizioni in materia di </a:t>
            </a:r>
            <a:r>
              <a:rPr lang="it-IT" sz="2200" i="1" dirty="0" smtClean="0">
                <a:solidFill>
                  <a:srgbClr val="FF0000"/>
                </a:solidFill>
                <a:latin typeface="Arial" pitchFamily="34" charset="0"/>
                <a:ea typeface="Times New Roman" pitchFamily="18" charset="0"/>
                <a:cs typeface="Arial" pitchFamily="34" charset="0"/>
              </a:rPr>
              <a:t>	</a:t>
            </a:r>
            <a:r>
              <a:rPr lang="it-IT" sz="2200" i="1" u="sng" dirty="0" smtClean="0">
                <a:solidFill>
                  <a:srgbClr val="FF0000"/>
                </a:solidFill>
                <a:latin typeface="Arial" pitchFamily="34" charset="0"/>
                <a:ea typeface="Times New Roman" pitchFamily="18" charset="0"/>
                <a:cs typeface="Arial" pitchFamily="34" charset="0"/>
              </a:rPr>
              <a:t>usura e di </a:t>
            </a:r>
            <a:r>
              <a:rPr lang="it-IT" sz="2200" i="1" dirty="0" smtClean="0">
                <a:solidFill>
                  <a:srgbClr val="FF0000"/>
                </a:solidFill>
                <a:latin typeface="Arial" pitchFamily="34" charset="0"/>
                <a:ea typeface="Times New Roman" pitchFamily="18" charset="0"/>
                <a:cs typeface="Arial" pitchFamily="34" charset="0"/>
              </a:rPr>
              <a:t>	</a:t>
            </a:r>
            <a:r>
              <a:rPr lang="it-IT" sz="2200" i="1" u="sng" dirty="0" smtClean="0">
                <a:solidFill>
                  <a:srgbClr val="FF0000"/>
                </a:solidFill>
                <a:latin typeface="Arial" pitchFamily="34" charset="0"/>
                <a:ea typeface="Times New Roman" pitchFamily="18" charset="0"/>
                <a:cs typeface="Arial" pitchFamily="34" charset="0"/>
              </a:rPr>
              <a:t>estorsione nonché di composizione delle crisi da sovra </a:t>
            </a:r>
            <a:r>
              <a:rPr lang="it-IT" sz="2200" i="1" dirty="0" smtClean="0">
                <a:solidFill>
                  <a:srgbClr val="FF0000"/>
                </a:solidFill>
                <a:latin typeface="Arial" pitchFamily="34" charset="0"/>
                <a:ea typeface="Times New Roman" pitchFamily="18" charset="0"/>
                <a:cs typeface="Arial" pitchFamily="34" charset="0"/>
              </a:rPr>
              <a:t>	</a:t>
            </a:r>
            <a:r>
              <a:rPr lang="it-IT" sz="2200" i="1" u="sng" dirty="0" smtClean="0">
                <a:solidFill>
                  <a:srgbClr val="FF0000"/>
                </a:solidFill>
                <a:latin typeface="Arial" pitchFamily="34" charset="0"/>
                <a:ea typeface="Times New Roman" pitchFamily="18" charset="0"/>
                <a:cs typeface="Arial" pitchFamily="34" charset="0"/>
              </a:rPr>
              <a:t>indebitamento</a:t>
            </a:r>
            <a:r>
              <a:rPr lang="it-IT" sz="2200" u="sng" dirty="0" smtClean="0">
                <a:solidFill>
                  <a:srgbClr val="FF0000"/>
                </a:solidFill>
                <a:latin typeface="Arial" pitchFamily="34" charset="0"/>
                <a:ea typeface="Times New Roman" pitchFamily="18" charset="0"/>
                <a:cs typeface="Arial" pitchFamily="34" charset="0"/>
              </a:rPr>
              <a:t>”</a:t>
            </a:r>
            <a:endParaRPr kumimoji="0" lang="it-IT" sz="2200" b="0" i="0" u="sng"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
          </p:nvPr>
        </p:nvSpPr>
        <p:spPr>
          <a:xfrm>
            <a:off x="198755" y="1009650"/>
            <a:ext cx="9570720" cy="4705350"/>
          </a:xfrm>
        </p:spPr>
        <p:txBody>
          <a:bodyPr/>
          <a:lstStyle/>
          <a:p>
            <a:pPr>
              <a:buNone/>
            </a:pPr>
            <a:r>
              <a:rPr lang="it-IT" sz="2000" b="0" dirty="0" smtClean="0">
                <a:solidFill>
                  <a:schemeClr val="tx1"/>
                </a:solidFill>
                <a:latin typeface="Arial" pitchFamily="34" charset="0"/>
                <a:cs typeface="Arial" pitchFamily="34" charset="0"/>
              </a:rPr>
              <a:t>	</a:t>
            </a:r>
          </a:p>
          <a:p>
            <a:pPr>
              <a:lnSpc>
                <a:spcPts val="2000"/>
              </a:lnSpc>
              <a:buNone/>
            </a:pPr>
            <a:r>
              <a:rPr lang="it-IT" sz="2100" b="0" dirty="0" smtClean="0">
                <a:solidFill>
                  <a:schemeClr val="tx1"/>
                </a:solidFill>
                <a:latin typeface="Arial" pitchFamily="34" charset="0"/>
                <a:cs typeface="Arial" pitchFamily="34" charset="0"/>
              </a:rPr>
              <a:t>Per quanto riguarda le novità di maggiore interesse per ANAS, si ricorda:</a:t>
            </a:r>
          </a:p>
          <a:p>
            <a:pPr>
              <a:lnSpc>
                <a:spcPts val="2000"/>
              </a:lnSpc>
              <a:buNone/>
            </a:pPr>
            <a:endParaRPr lang="it-IT" sz="2100" b="0" dirty="0" smtClean="0">
              <a:solidFill>
                <a:schemeClr val="tx1"/>
              </a:solidFill>
              <a:latin typeface="Arial" pitchFamily="34" charset="0"/>
              <a:cs typeface="Arial" pitchFamily="34" charset="0"/>
            </a:endParaRPr>
          </a:p>
          <a:p>
            <a:pPr>
              <a:lnSpc>
                <a:spcPts val="2000"/>
              </a:lnSpc>
            </a:pPr>
            <a:r>
              <a:rPr lang="it-IT" sz="2100" b="0" dirty="0" smtClean="0">
                <a:solidFill>
                  <a:schemeClr val="tx1"/>
                </a:solidFill>
                <a:latin typeface="Arial" pitchFamily="34" charset="0"/>
                <a:cs typeface="Arial" pitchFamily="34" charset="0"/>
              </a:rPr>
              <a:t>l’istituzione della </a:t>
            </a:r>
            <a:r>
              <a:rPr lang="it-IT" sz="2100" dirty="0" smtClean="0">
                <a:solidFill>
                  <a:schemeClr val="tx1"/>
                </a:solidFill>
                <a:latin typeface="Arial" pitchFamily="34" charset="0"/>
                <a:cs typeface="Arial" pitchFamily="34" charset="0"/>
              </a:rPr>
              <a:t>Banca Dati Nazionale dei Contratti Pubblici</a:t>
            </a:r>
            <a:r>
              <a:rPr lang="it-IT" sz="2100" b="0" dirty="0" smtClean="0">
                <a:solidFill>
                  <a:schemeClr val="tx1"/>
                </a:solidFill>
                <a:latin typeface="Arial" pitchFamily="34" charset="0"/>
                <a:cs typeface="Arial" pitchFamily="34" charset="0"/>
              </a:rPr>
              <a:t>; </a:t>
            </a:r>
          </a:p>
          <a:p>
            <a:pPr>
              <a:lnSpc>
                <a:spcPts val="2000"/>
              </a:lnSpc>
              <a:buNone/>
            </a:pPr>
            <a:endParaRPr lang="it-IT" sz="2100" b="0" dirty="0" smtClean="0">
              <a:solidFill>
                <a:schemeClr val="tx1"/>
              </a:solidFill>
              <a:latin typeface="Arial" pitchFamily="34" charset="0"/>
              <a:cs typeface="Arial" pitchFamily="34" charset="0"/>
            </a:endParaRPr>
          </a:p>
          <a:p>
            <a:pPr>
              <a:lnSpc>
                <a:spcPts val="2000"/>
              </a:lnSpc>
            </a:pPr>
            <a:r>
              <a:rPr lang="it-IT" sz="2100" dirty="0" smtClean="0">
                <a:solidFill>
                  <a:schemeClr val="tx1"/>
                </a:solidFill>
                <a:latin typeface="Arial" pitchFamily="34" charset="0"/>
                <a:cs typeface="Arial" pitchFamily="34" charset="0"/>
              </a:rPr>
              <a:t>l’esclusione dall’applicazione del Codice dell’affidamento dei contratti di finanziamento </a:t>
            </a:r>
            <a:r>
              <a:rPr lang="it-IT" sz="2100" b="0" dirty="0" smtClean="0">
                <a:solidFill>
                  <a:schemeClr val="tx1"/>
                </a:solidFill>
                <a:latin typeface="Arial" pitchFamily="34" charset="0"/>
                <a:cs typeface="Arial" pitchFamily="34" charset="0"/>
              </a:rPr>
              <a:t>stipulati dai concessionari di lavori pubblici;</a:t>
            </a:r>
          </a:p>
          <a:p>
            <a:pPr>
              <a:lnSpc>
                <a:spcPts val="2000"/>
              </a:lnSpc>
              <a:buNone/>
            </a:pPr>
            <a:endParaRPr lang="it-IT" sz="2100" b="0" dirty="0" smtClean="0">
              <a:solidFill>
                <a:schemeClr val="tx1"/>
              </a:solidFill>
              <a:latin typeface="Arial" pitchFamily="34" charset="0"/>
              <a:cs typeface="Arial" pitchFamily="34" charset="0"/>
            </a:endParaRPr>
          </a:p>
          <a:p>
            <a:pPr>
              <a:lnSpc>
                <a:spcPts val="2000"/>
              </a:lnSpc>
            </a:pPr>
            <a:r>
              <a:rPr lang="it-IT" sz="2100" b="0" dirty="0" smtClean="0">
                <a:solidFill>
                  <a:schemeClr val="tx1"/>
                </a:solidFill>
                <a:latin typeface="Arial" pitchFamily="34" charset="0"/>
                <a:cs typeface="Arial" pitchFamily="34" charset="0"/>
              </a:rPr>
              <a:t>la </a:t>
            </a:r>
            <a:r>
              <a:rPr lang="it-IT" sz="2100" dirty="0" smtClean="0">
                <a:solidFill>
                  <a:schemeClr val="tx1"/>
                </a:solidFill>
                <a:latin typeface="Arial" pitchFamily="34" charset="0"/>
                <a:cs typeface="Arial" pitchFamily="34" charset="0"/>
              </a:rPr>
              <a:t>modifica della gradazione temporale della sanzione </a:t>
            </a:r>
            <a:r>
              <a:rPr lang="it-IT" sz="2100" b="0" dirty="0" smtClean="0">
                <a:solidFill>
                  <a:schemeClr val="tx1"/>
                </a:solidFill>
                <a:latin typeface="Arial" pitchFamily="34" charset="0"/>
                <a:cs typeface="Arial" pitchFamily="34" charset="0"/>
              </a:rPr>
              <a:t>inflitta dall’AVCP in caso di </a:t>
            </a:r>
            <a:r>
              <a:rPr lang="it-IT" sz="2100" dirty="0" smtClean="0">
                <a:solidFill>
                  <a:schemeClr val="tx1"/>
                </a:solidFill>
                <a:latin typeface="Arial" pitchFamily="34" charset="0"/>
                <a:cs typeface="Arial" pitchFamily="34" charset="0"/>
              </a:rPr>
              <a:t>falsa dichiarazione o falsa documentazione</a:t>
            </a:r>
            <a:r>
              <a:rPr lang="it-IT" sz="2100" b="0" dirty="0" smtClean="0">
                <a:solidFill>
                  <a:schemeClr val="tx1"/>
                </a:solidFill>
                <a:latin typeface="Arial" pitchFamily="34" charset="0"/>
                <a:cs typeface="Arial" pitchFamily="34" charset="0"/>
              </a:rPr>
              <a:t>;</a:t>
            </a:r>
          </a:p>
          <a:p>
            <a:pPr>
              <a:lnSpc>
                <a:spcPts val="2000"/>
              </a:lnSpc>
              <a:buNone/>
            </a:pPr>
            <a:endParaRPr lang="it-IT" sz="2100" b="0" dirty="0" smtClean="0">
              <a:solidFill>
                <a:schemeClr val="tx1"/>
              </a:solidFill>
              <a:latin typeface="Arial" pitchFamily="34" charset="0"/>
              <a:cs typeface="Arial" pitchFamily="34" charset="0"/>
            </a:endParaRPr>
          </a:p>
          <a:p>
            <a:pPr>
              <a:lnSpc>
                <a:spcPts val="2000"/>
              </a:lnSpc>
            </a:pPr>
            <a:r>
              <a:rPr lang="it-IT" sz="2100" b="0" dirty="0" smtClean="0">
                <a:solidFill>
                  <a:schemeClr val="tx1"/>
                </a:solidFill>
                <a:latin typeface="Arial" pitchFamily="34" charset="0"/>
                <a:cs typeface="Arial" pitchFamily="34" charset="0"/>
              </a:rPr>
              <a:t>la precisazione che nell'ambito dei lavori pubblici e privati dell'edilizia, </a:t>
            </a:r>
            <a:r>
              <a:rPr lang="it-IT" sz="2100" dirty="0" smtClean="0">
                <a:solidFill>
                  <a:schemeClr val="tx1"/>
                </a:solidFill>
                <a:latin typeface="Arial" pitchFamily="34" charset="0"/>
                <a:cs typeface="Arial" pitchFamily="34" charset="0"/>
              </a:rPr>
              <a:t>le amministrazioni pubbliche devono acquisire d'ufficio il DURC</a:t>
            </a:r>
            <a:r>
              <a:rPr lang="it-IT" sz="2100" b="0" dirty="0" smtClean="0">
                <a:solidFill>
                  <a:schemeClr val="tx1"/>
                </a:solidFill>
                <a:latin typeface="Arial" pitchFamily="34" charset="0"/>
                <a:cs typeface="Arial" pitchFamily="34" charset="0"/>
              </a:rPr>
              <a:t>;</a:t>
            </a:r>
          </a:p>
          <a:p>
            <a:pPr>
              <a:lnSpc>
                <a:spcPts val="2000"/>
              </a:lnSpc>
            </a:pPr>
            <a:endParaRPr lang="it-IT" sz="2100" b="0" dirty="0" smtClean="0">
              <a:solidFill>
                <a:schemeClr val="tx1"/>
              </a:solidFill>
              <a:latin typeface="Arial" pitchFamily="34" charset="0"/>
              <a:cs typeface="Arial" pitchFamily="34" charset="0"/>
            </a:endParaRPr>
          </a:p>
          <a:p>
            <a:pPr>
              <a:lnSpc>
                <a:spcPts val="2000"/>
              </a:lnSpc>
            </a:pPr>
            <a:r>
              <a:rPr lang="it-IT" sz="2100" dirty="0" smtClean="0">
                <a:solidFill>
                  <a:schemeClr val="tx1"/>
                </a:solidFill>
                <a:latin typeface="Arial" pitchFamily="34" charset="0"/>
                <a:cs typeface="Arial" pitchFamily="34" charset="0"/>
              </a:rPr>
              <a:t>l’estensione dell’ambito della responsabilità solidale per gli appalti di opere o di servizi </a:t>
            </a:r>
            <a:r>
              <a:rPr lang="it-IT" sz="2100" b="0" dirty="0" smtClean="0">
                <a:solidFill>
                  <a:schemeClr val="tx1"/>
                </a:solidFill>
                <a:latin typeface="Arial" pitchFamily="34" charset="0"/>
                <a:cs typeface="Arial" pitchFamily="34" charset="0"/>
              </a:rPr>
              <a:t>del committente imprenditore o datore di lavoro con l'appaltatore e con ciascuno dei subappaltatori (anche per le quote di TFR ed i premi assicurativi dovuti per la durata dell’appalto);</a:t>
            </a:r>
          </a:p>
          <a:p>
            <a:pPr>
              <a:lnSpc>
                <a:spcPts val="2000"/>
              </a:lnSpc>
              <a:buNone/>
            </a:pPr>
            <a:endParaRPr lang="it-IT" sz="2100" b="0" dirty="0" smtClean="0">
              <a:solidFill>
                <a:schemeClr val="tx1"/>
              </a:solidFill>
              <a:latin typeface="Arial" pitchFamily="34" charset="0"/>
              <a:cs typeface="Arial" pitchFamily="34" charset="0"/>
            </a:endParaRPr>
          </a:p>
          <a:p>
            <a:pPr algn="just">
              <a:lnSpc>
                <a:spcPts val="2000"/>
              </a:lnSpc>
            </a:pPr>
            <a:r>
              <a:rPr lang="it-IT" sz="2100" dirty="0" smtClean="0">
                <a:solidFill>
                  <a:schemeClr val="tx1"/>
                </a:solidFill>
                <a:latin typeface="Arial" pitchFamily="34" charset="0"/>
                <a:cs typeface="Arial" pitchFamily="34" charset="0"/>
              </a:rPr>
              <a:t>modifiche alla disciplina del silenzio della p.a. </a:t>
            </a:r>
            <a:r>
              <a:rPr lang="it-IT" sz="2100" b="0" dirty="0" smtClean="0">
                <a:solidFill>
                  <a:schemeClr val="tx1"/>
                </a:solidFill>
                <a:latin typeface="Arial" pitchFamily="34" charset="0"/>
                <a:cs typeface="Arial" pitchFamily="34" charset="0"/>
              </a:rPr>
              <a:t>(art. 2 L. n. 241/90):</a:t>
            </a:r>
          </a:p>
          <a:p>
            <a:endParaRPr lang="it-IT" sz="2100" b="0" dirty="0" smtClean="0">
              <a:solidFill>
                <a:schemeClr val="tx1"/>
              </a:solidFill>
              <a:latin typeface="Arial" pitchFamily="34" charset="0"/>
              <a:cs typeface="Arial" pitchFamily="34" charset="0"/>
            </a:endParaRPr>
          </a:p>
          <a:p>
            <a:endParaRPr lang="it-IT" sz="2100" b="0" dirty="0" smtClean="0">
              <a:solidFill>
                <a:schemeClr val="tx1"/>
              </a:solidFill>
              <a:latin typeface="Arial" pitchFamily="34" charset="0"/>
              <a:cs typeface="Arial" pitchFamily="34" charset="0"/>
            </a:endParaRPr>
          </a:p>
          <a:p>
            <a:pPr>
              <a:buNone/>
            </a:pPr>
            <a:endParaRPr lang="it-IT" sz="2000" b="0" dirty="0" smtClean="0">
              <a:solidFill>
                <a:schemeClr val="tx1"/>
              </a:solidFill>
              <a:latin typeface="Arial" pitchFamily="34" charset="0"/>
              <a:cs typeface="Arial" pitchFamily="34" charset="0"/>
            </a:endParaRPr>
          </a:p>
          <a:p>
            <a:endParaRPr lang="it-IT" sz="2100" b="0" dirty="0" smtClean="0">
              <a:solidFill>
                <a:schemeClr val="tx1"/>
              </a:solidFill>
              <a:latin typeface="Arial" pitchFamily="34" charset="0"/>
              <a:cs typeface="Arial" pitchFamily="34" charset="0"/>
            </a:endParaRPr>
          </a:p>
          <a:p>
            <a:pPr lvl="0">
              <a:buNone/>
            </a:pPr>
            <a:endParaRPr lang="it-IT" sz="2100" b="0" dirty="0" smtClean="0">
              <a:latin typeface="Arial" pitchFamily="34" charset="0"/>
              <a:cs typeface="Arial" pitchFamily="34" charset="0"/>
            </a:endParaRPr>
          </a:p>
          <a:p>
            <a:pPr lvl="0"/>
            <a:endParaRPr lang="it-IT" sz="2000" b="0" dirty="0">
              <a:latin typeface="Arial" pitchFamily="34" charset="0"/>
              <a:cs typeface="Arial" pitchFamily="34" charset="0"/>
            </a:endParaRPr>
          </a:p>
        </p:txBody>
      </p:sp>
      <p:sp>
        <p:nvSpPr>
          <p:cNvPr id="2049" name="Rectangle 1"/>
          <p:cNvSpPr>
            <a:spLocks noGrp="1" noChangeArrowheads="1"/>
          </p:cNvSpPr>
          <p:nvPr>
            <p:ph type="title" sz="quarter"/>
          </p:nvPr>
        </p:nvSpPr>
        <p:spPr bwMode="auto">
          <a:xfrm>
            <a:off x="0" y="452951"/>
            <a:ext cx="99060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eaLnBrk="1" hangingPunct="1">
              <a:lnSpc>
                <a:spcPct val="100000"/>
              </a:lnSpc>
            </a:pPr>
            <a:r>
              <a:rPr lang="it-IT" sz="2200" dirty="0" smtClean="0">
                <a:solidFill>
                  <a:srgbClr val="FF0000"/>
                </a:solidFill>
                <a:latin typeface="Arial" pitchFamily="34" charset="0"/>
                <a:ea typeface="Times New Roman" pitchFamily="18" charset="0"/>
                <a:cs typeface="Arial" pitchFamily="34" charset="0"/>
              </a:rPr>
              <a:t>11</a:t>
            </a:r>
            <a:r>
              <a:rPr kumimoji="0" lang="it-IT" sz="2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it-IT" sz="2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Decreto Legge</a:t>
            </a:r>
            <a:r>
              <a:rPr kumimoji="0" lang="it-IT" sz="2200" b="1" i="0" u="sng" strike="noStrike" cap="none" normalizeH="0" dirty="0" smtClean="0">
                <a:ln>
                  <a:noFill/>
                </a:ln>
                <a:solidFill>
                  <a:srgbClr val="FF0000"/>
                </a:solidFill>
                <a:effectLst/>
                <a:latin typeface="Arial" pitchFamily="34" charset="0"/>
                <a:ea typeface="Times New Roman" pitchFamily="18" charset="0"/>
                <a:cs typeface="Arial" pitchFamily="34" charset="0"/>
              </a:rPr>
              <a:t> 9 febbraio 2012, </a:t>
            </a:r>
            <a:r>
              <a:rPr lang="it-IT" sz="2200" u="sng" dirty="0" smtClean="0">
                <a:solidFill>
                  <a:srgbClr val="FF0000"/>
                </a:solidFill>
                <a:latin typeface="Arial" pitchFamily="34" charset="0"/>
                <a:ea typeface="Times New Roman" pitchFamily="18" charset="0"/>
                <a:cs typeface="Arial" pitchFamily="34" charset="0"/>
              </a:rPr>
              <a:t>n. 5 </a:t>
            </a:r>
            <a:r>
              <a:rPr lang="it-IT" sz="2200" u="sng" dirty="0" err="1" smtClean="0">
                <a:solidFill>
                  <a:srgbClr val="FF0000"/>
                </a:solidFill>
                <a:latin typeface="Arial" pitchFamily="34" charset="0"/>
                <a:ea typeface="Times New Roman" pitchFamily="18" charset="0"/>
                <a:cs typeface="Arial" pitchFamily="34" charset="0"/>
              </a:rPr>
              <a:t>conv</a:t>
            </a:r>
            <a:r>
              <a:rPr lang="it-IT" sz="2200" u="sng" dirty="0" smtClean="0">
                <a:solidFill>
                  <a:srgbClr val="FF0000"/>
                </a:solidFill>
                <a:latin typeface="Arial" pitchFamily="34" charset="0"/>
                <a:ea typeface="Times New Roman" pitchFamily="18" charset="0"/>
                <a:cs typeface="Arial" pitchFamily="34" charset="0"/>
              </a:rPr>
              <a:t>. in L. 4 aprile 2012 n. 35 </a:t>
            </a:r>
            <a:r>
              <a:rPr lang="it-IT" sz="2200" dirty="0" smtClean="0">
                <a:solidFill>
                  <a:srgbClr val="FF0000"/>
                </a:solidFill>
                <a:latin typeface="Arial" pitchFamily="34" charset="0"/>
                <a:ea typeface="Times New Roman" pitchFamily="18" charset="0"/>
                <a:cs typeface="Arial" pitchFamily="34" charset="0"/>
              </a:rPr>
              <a:t>	</a:t>
            </a:r>
            <a:r>
              <a:rPr lang="it-IT" sz="2200" u="sng" dirty="0" smtClean="0">
                <a:solidFill>
                  <a:srgbClr val="FF0000"/>
                </a:solidFill>
                <a:latin typeface="Arial" pitchFamily="34" charset="0"/>
                <a:ea typeface="Times New Roman" pitchFamily="18" charset="0"/>
                <a:cs typeface="Arial" pitchFamily="34" charset="0"/>
              </a:rPr>
              <a:t>(cd. Decreto Semplificazioni) </a:t>
            </a:r>
            <a:endParaRPr kumimoji="0" lang="it-IT" sz="2200" b="0" i="0" u="sng"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
          </p:nvPr>
        </p:nvSpPr>
        <p:spPr>
          <a:xfrm>
            <a:off x="0" y="1095375"/>
            <a:ext cx="9779000" cy="4552950"/>
          </a:xfrm>
        </p:spPr>
        <p:txBody>
          <a:bodyPr/>
          <a:lstStyle/>
          <a:p>
            <a:pPr>
              <a:lnSpc>
                <a:spcPts val="2800"/>
              </a:lnSpc>
              <a:buNone/>
            </a:pPr>
            <a:r>
              <a:rPr lang="it-IT" sz="2100" b="0" dirty="0" smtClean="0">
                <a:solidFill>
                  <a:schemeClr val="tx1"/>
                </a:solidFill>
                <a:latin typeface="Arial" pitchFamily="34" charset="0"/>
                <a:cs typeface="Arial" pitchFamily="34" charset="0"/>
              </a:rPr>
              <a:t>	</a:t>
            </a:r>
          </a:p>
          <a:p>
            <a:pPr>
              <a:lnSpc>
                <a:spcPts val="2800"/>
              </a:lnSpc>
              <a:buNone/>
            </a:pPr>
            <a:r>
              <a:rPr lang="it-IT" sz="2100" b="0" dirty="0" smtClean="0">
                <a:solidFill>
                  <a:schemeClr val="tx1"/>
                </a:solidFill>
                <a:latin typeface="Arial" pitchFamily="34" charset="0"/>
                <a:cs typeface="Arial" pitchFamily="34" charset="0"/>
              </a:rPr>
              <a:t>	Tra le novità di interesse diretto per ANAS si segnala </a:t>
            </a:r>
            <a:r>
              <a:rPr lang="it-IT" sz="2100" dirty="0" smtClean="0">
                <a:solidFill>
                  <a:schemeClr val="tx1"/>
                </a:solidFill>
                <a:latin typeface="Arial" pitchFamily="34" charset="0"/>
                <a:cs typeface="Arial" pitchFamily="34" charset="0"/>
              </a:rPr>
              <a:t>la modifica al comma 2 dell’art. 38 del Codice dei Contratti Pubblici </a:t>
            </a:r>
            <a:r>
              <a:rPr lang="it-IT" sz="2100" b="0" dirty="0" smtClean="0">
                <a:solidFill>
                  <a:schemeClr val="tx1"/>
                </a:solidFill>
                <a:latin typeface="Arial" pitchFamily="34" charset="0"/>
                <a:cs typeface="Arial" pitchFamily="34" charset="0"/>
              </a:rPr>
              <a:t>in merito alle cause di esclusione dalla partecipazione alle gare </a:t>
            </a:r>
            <a:r>
              <a:rPr lang="it-IT" sz="2100" dirty="0" smtClean="0">
                <a:solidFill>
                  <a:schemeClr val="tx1"/>
                </a:solidFill>
                <a:latin typeface="Arial" pitchFamily="34" charset="0"/>
                <a:cs typeface="Arial" pitchFamily="34" charset="0"/>
              </a:rPr>
              <a:t>al fine di evitare che il </a:t>
            </a:r>
            <a:r>
              <a:rPr lang="it-IT" sz="2100" u="sng" dirty="0" smtClean="0">
                <a:solidFill>
                  <a:schemeClr val="tx1"/>
                </a:solidFill>
                <a:latin typeface="Arial" pitchFamily="34" charset="0"/>
                <a:cs typeface="Arial" pitchFamily="34" charset="0"/>
              </a:rPr>
              <a:t>concorrente ammesso a una rateizzazione del debito tributario venga considerato dalla legge inadempiente</a:t>
            </a:r>
            <a:r>
              <a:rPr lang="it-IT" sz="2100" dirty="0" smtClean="0">
                <a:solidFill>
                  <a:schemeClr val="tx1"/>
                </a:solidFill>
                <a:latin typeface="Arial" pitchFamily="34" charset="0"/>
                <a:cs typeface="Arial" pitchFamily="34" charset="0"/>
              </a:rPr>
              <a:t> e, pertanto, escluso dalle gare di affidamento delle concessioni e degli appalti di lavori, forniture e servizi. </a:t>
            </a:r>
          </a:p>
          <a:p>
            <a:pPr>
              <a:lnSpc>
                <a:spcPts val="2800"/>
              </a:lnSpc>
              <a:buNone/>
            </a:pPr>
            <a:endParaRPr lang="it-IT" sz="2100" dirty="0" smtClean="0">
              <a:solidFill>
                <a:schemeClr val="tx1"/>
              </a:solidFill>
              <a:latin typeface="Arial" pitchFamily="34" charset="0"/>
              <a:cs typeface="Arial" pitchFamily="34" charset="0"/>
            </a:endParaRPr>
          </a:p>
          <a:p>
            <a:pPr>
              <a:lnSpc>
                <a:spcPts val="2800"/>
              </a:lnSpc>
              <a:buNone/>
            </a:pPr>
            <a:r>
              <a:rPr lang="it-IT" sz="2100" b="0" dirty="0" smtClean="0">
                <a:solidFill>
                  <a:schemeClr val="tx1"/>
                </a:solidFill>
                <a:latin typeface="Arial" pitchFamily="34" charset="0"/>
                <a:cs typeface="Arial" pitchFamily="34" charset="0"/>
              </a:rPr>
              <a:t>	E’ stato, inoltre, stato modificato l'art. 18 della legge 12 novembre 2011, n. 183, </a:t>
            </a:r>
            <a:r>
              <a:rPr lang="it-IT" sz="2100" dirty="0" smtClean="0">
                <a:solidFill>
                  <a:schemeClr val="tx1"/>
                </a:solidFill>
                <a:latin typeface="Arial" pitchFamily="34" charset="0"/>
                <a:cs typeface="Arial" pitchFamily="34" charset="0"/>
              </a:rPr>
              <a:t>estendendo il regime di defiscalizzazione anche alle società concessionarie.</a:t>
            </a:r>
          </a:p>
          <a:p>
            <a:pPr>
              <a:lnSpc>
                <a:spcPts val="2800"/>
              </a:lnSpc>
              <a:buNone/>
            </a:pPr>
            <a:endParaRPr lang="it-IT" sz="2100" dirty="0" smtClean="0">
              <a:solidFill>
                <a:schemeClr val="tx1"/>
              </a:solidFill>
              <a:latin typeface="Arial" pitchFamily="34" charset="0"/>
              <a:cs typeface="Arial" pitchFamily="34" charset="0"/>
            </a:endParaRPr>
          </a:p>
          <a:p>
            <a:pPr>
              <a:lnSpc>
                <a:spcPts val="2800"/>
              </a:lnSpc>
              <a:buNone/>
            </a:pPr>
            <a:endParaRPr lang="it-IT" sz="2100" dirty="0" smtClean="0">
              <a:solidFill>
                <a:schemeClr val="tx1"/>
              </a:solidFill>
              <a:latin typeface="Arial" pitchFamily="34" charset="0"/>
              <a:cs typeface="Arial" pitchFamily="34" charset="0"/>
            </a:endParaRPr>
          </a:p>
          <a:p>
            <a:pPr>
              <a:lnSpc>
                <a:spcPts val="2800"/>
              </a:lnSpc>
              <a:buNone/>
            </a:pPr>
            <a:endParaRPr lang="it-IT" sz="2100" dirty="0" smtClean="0">
              <a:solidFill>
                <a:schemeClr val="tx1"/>
              </a:solidFill>
              <a:latin typeface="Arial" pitchFamily="34" charset="0"/>
              <a:cs typeface="Arial" pitchFamily="34" charset="0"/>
            </a:endParaRPr>
          </a:p>
          <a:p>
            <a:pPr>
              <a:lnSpc>
                <a:spcPts val="2800"/>
              </a:lnSpc>
              <a:buNone/>
            </a:pPr>
            <a:endParaRPr lang="it-IT" sz="2100" dirty="0" smtClean="0">
              <a:solidFill>
                <a:schemeClr val="tx1"/>
              </a:solidFill>
              <a:latin typeface="Arial" pitchFamily="34" charset="0"/>
              <a:cs typeface="Arial" pitchFamily="34" charset="0"/>
            </a:endParaRPr>
          </a:p>
          <a:p>
            <a:pPr>
              <a:lnSpc>
                <a:spcPts val="2800"/>
              </a:lnSpc>
              <a:buNone/>
            </a:pPr>
            <a:r>
              <a:rPr lang="it-IT" sz="2100" b="0" dirty="0" smtClean="0">
                <a:solidFill>
                  <a:schemeClr val="tx1"/>
                </a:solidFill>
                <a:latin typeface="Arial" pitchFamily="34" charset="0"/>
                <a:cs typeface="Arial" pitchFamily="34" charset="0"/>
              </a:rPr>
              <a:t>	</a:t>
            </a:r>
          </a:p>
          <a:p>
            <a:pPr>
              <a:buNone/>
            </a:pPr>
            <a:endParaRPr lang="it-IT" sz="2100" b="0" dirty="0" smtClean="0">
              <a:solidFill>
                <a:schemeClr val="tx1"/>
              </a:solidFill>
              <a:latin typeface="Arial" pitchFamily="34" charset="0"/>
              <a:cs typeface="Arial" pitchFamily="34" charset="0"/>
            </a:endParaRPr>
          </a:p>
          <a:p>
            <a:pPr>
              <a:buNone/>
            </a:pPr>
            <a:endParaRPr lang="it-IT" sz="2100" b="0" dirty="0" smtClean="0">
              <a:solidFill>
                <a:schemeClr val="tx1"/>
              </a:solidFill>
              <a:latin typeface="Arial" pitchFamily="34" charset="0"/>
              <a:cs typeface="Arial" pitchFamily="34" charset="0"/>
            </a:endParaRPr>
          </a:p>
          <a:p>
            <a:endParaRPr lang="it-IT" sz="2100" b="0" dirty="0" smtClean="0">
              <a:solidFill>
                <a:schemeClr val="tx1"/>
              </a:solidFill>
              <a:latin typeface="Arial" pitchFamily="34" charset="0"/>
              <a:cs typeface="Arial" pitchFamily="34" charset="0"/>
            </a:endParaRPr>
          </a:p>
          <a:p>
            <a:pPr>
              <a:buNone/>
            </a:pPr>
            <a:r>
              <a:rPr lang="it-IT" sz="2000" b="0" dirty="0" smtClean="0">
                <a:solidFill>
                  <a:schemeClr val="tx1"/>
                </a:solidFill>
                <a:latin typeface="Arial" pitchFamily="34" charset="0"/>
                <a:cs typeface="Arial" pitchFamily="34" charset="0"/>
              </a:rPr>
              <a:t>.</a:t>
            </a:r>
          </a:p>
          <a:p>
            <a:endParaRPr lang="it-IT" sz="2100" b="0" dirty="0" smtClean="0">
              <a:solidFill>
                <a:schemeClr val="tx1"/>
              </a:solidFill>
              <a:latin typeface="Arial" pitchFamily="34" charset="0"/>
              <a:cs typeface="Arial" pitchFamily="34" charset="0"/>
            </a:endParaRPr>
          </a:p>
          <a:p>
            <a:pPr lvl="0">
              <a:buNone/>
            </a:pPr>
            <a:endParaRPr lang="it-IT" sz="2100" b="0" dirty="0" smtClean="0">
              <a:latin typeface="Arial" pitchFamily="34" charset="0"/>
              <a:cs typeface="Arial" pitchFamily="34" charset="0"/>
            </a:endParaRPr>
          </a:p>
          <a:p>
            <a:pPr lvl="0"/>
            <a:endParaRPr lang="it-IT" sz="2000" b="0" dirty="0">
              <a:latin typeface="Arial" pitchFamily="34" charset="0"/>
              <a:cs typeface="Arial" pitchFamily="34" charset="0"/>
            </a:endParaRPr>
          </a:p>
        </p:txBody>
      </p:sp>
      <p:sp>
        <p:nvSpPr>
          <p:cNvPr id="2049" name="Rectangle 1"/>
          <p:cNvSpPr>
            <a:spLocks noGrp="1" noChangeArrowheads="1"/>
          </p:cNvSpPr>
          <p:nvPr>
            <p:ph type="title" sz="quarter"/>
          </p:nvPr>
        </p:nvSpPr>
        <p:spPr bwMode="auto">
          <a:xfrm>
            <a:off x="0" y="472002"/>
            <a:ext cx="99060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1" hangingPunct="1">
              <a:lnSpc>
                <a:spcPct val="100000"/>
              </a:lnSpc>
            </a:pPr>
            <a:r>
              <a:rPr lang="it-IT" sz="2200" dirty="0" smtClean="0">
                <a:solidFill>
                  <a:srgbClr val="FF0000"/>
                </a:solidFill>
                <a:latin typeface="Arial" pitchFamily="34" charset="0"/>
                <a:ea typeface="Times New Roman" pitchFamily="18" charset="0"/>
                <a:cs typeface="Arial" pitchFamily="34" charset="0"/>
              </a:rPr>
              <a:t>12) </a:t>
            </a:r>
            <a:r>
              <a:rPr lang="it-IT" sz="2200" u="sng" dirty="0" smtClean="0">
                <a:solidFill>
                  <a:srgbClr val="FF0000"/>
                </a:solidFill>
                <a:latin typeface="Arial" pitchFamily="34" charset="0"/>
                <a:ea typeface="Times New Roman" pitchFamily="18" charset="0"/>
                <a:cs typeface="Arial" pitchFamily="34" charset="0"/>
              </a:rPr>
              <a:t>Decreto Legge 2 marzo 2012, n. 16, </a:t>
            </a:r>
            <a:r>
              <a:rPr lang="it-IT" sz="2200" u="sng" dirty="0" err="1" smtClean="0">
                <a:solidFill>
                  <a:srgbClr val="FF0000"/>
                </a:solidFill>
                <a:latin typeface="Arial" pitchFamily="34" charset="0"/>
                <a:ea typeface="Times New Roman" pitchFamily="18" charset="0"/>
                <a:cs typeface="Arial" pitchFamily="34" charset="0"/>
              </a:rPr>
              <a:t>conv</a:t>
            </a:r>
            <a:r>
              <a:rPr lang="it-IT" sz="2200" u="sng" dirty="0" smtClean="0">
                <a:solidFill>
                  <a:srgbClr val="FF0000"/>
                </a:solidFill>
                <a:latin typeface="Arial" pitchFamily="34" charset="0"/>
                <a:ea typeface="Times New Roman" pitchFamily="18" charset="0"/>
                <a:cs typeface="Arial" pitchFamily="34" charset="0"/>
              </a:rPr>
              <a:t>. in L. 26 aprile 2012 n. 44 (c.d. D.L. Semplificazioni Fiscali)</a:t>
            </a:r>
            <a:endParaRPr kumimoji="0" lang="it-IT" sz="2200" b="0" i="0" u="sng"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
          </p:nvPr>
        </p:nvSpPr>
        <p:spPr>
          <a:xfrm>
            <a:off x="0" y="1095375"/>
            <a:ext cx="9779000" cy="4552950"/>
          </a:xfrm>
        </p:spPr>
        <p:txBody>
          <a:bodyPr/>
          <a:lstStyle/>
          <a:p>
            <a:pPr>
              <a:lnSpc>
                <a:spcPts val="2800"/>
              </a:lnSpc>
              <a:buNone/>
            </a:pPr>
            <a:r>
              <a:rPr lang="it-IT" sz="2100" b="0" dirty="0" smtClean="0">
                <a:solidFill>
                  <a:schemeClr val="tx1"/>
                </a:solidFill>
                <a:latin typeface="Arial" pitchFamily="34" charset="0"/>
                <a:cs typeface="Arial" pitchFamily="34" charset="0"/>
              </a:rPr>
              <a:t>	</a:t>
            </a:r>
            <a:endParaRPr lang="it-IT" sz="2100" dirty="0" smtClean="0">
              <a:solidFill>
                <a:schemeClr val="tx1"/>
              </a:solidFill>
              <a:latin typeface="Arial" pitchFamily="34" charset="0"/>
              <a:cs typeface="Arial" pitchFamily="34" charset="0"/>
            </a:endParaRPr>
          </a:p>
          <a:p>
            <a:pPr>
              <a:lnSpc>
                <a:spcPts val="2800"/>
              </a:lnSpc>
              <a:buNone/>
            </a:pPr>
            <a:r>
              <a:rPr lang="it-IT" sz="2100" b="0" dirty="0" smtClean="0">
                <a:solidFill>
                  <a:schemeClr val="tx1"/>
                </a:solidFill>
                <a:latin typeface="Arial" pitchFamily="34" charset="0"/>
                <a:cs typeface="Arial" pitchFamily="34" charset="0"/>
              </a:rPr>
              <a:t>	</a:t>
            </a:r>
            <a:endParaRPr lang="it-IT" sz="2100" dirty="0" smtClean="0">
              <a:solidFill>
                <a:schemeClr val="tx1"/>
              </a:solidFill>
              <a:latin typeface="Arial" pitchFamily="34" charset="0"/>
              <a:cs typeface="Arial" pitchFamily="34" charset="0"/>
            </a:endParaRPr>
          </a:p>
          <a:p>
            <a:pPr>
              <a:lnSpc>
                <a:spcPts val="2800"/>
              </a:lnSpc>
              <a:buNone/>
            </a:pPr>
            <a:endParaRPr lang="it-IT" sz="2100" dirty="0" smtClean="0">
              <a:solidFill>
                <a:schemeClr val="tx1"/>
              </a:solidFill>
              <a:latin typeface="Arial" pitchFamily="34" charset="0"/>
              <a:cs typeface="Arial" pitchFamily="34" charset="0"/>
            </a:endParaRPr>
          </a:p>
          <a:p>
            <a:pPr>
              <a:lnSpc>
                <a:spcPts val="2800"/>
              </a:lnSpc>
              <a:buNone/>
            </a:pPr>
            <a:endParaRPr lang="it-IT" sz="2100" dirty="0" smtClean="0">
              <a:solidFill>
                <a:schemeClr val="tx1"/>
              </a:solidFill>
              <a:latin typeface="Arial" pitchFamily="34" charset="0"/>
              <a:cs typeface="Arial" pitchFamily="34" charset="0"/>
            </a:endParaRPr>
          </a:p>
          <a:p>
            <a:pPr>
              <a:lnSpc>
                <a:spcPts val="2800"/>
              </a:lnSpc>
              <a:buNone/>
            </a:pPr>
            <a:endParaRPr lang="it-IT" sz="2100" dirty="0" smtClean="0">
              <a:solidFill>
                <a:schemeClr val="tx1"/>
              </a:solidFill>
              <a:latin typeface="Arial" pitchFamily="34" charset="0"/>
              <a:cs typeface="Arial" pitchFamily="34" charset="0"/>
            </a:endParaRPr>
          </a:p>
          <a:p>
            <a:pPr>
              <a:lnSpc>
                <a:spcPts val="2800"/>
              </a:lnSpc>
              <a:buNone/>
            </a:pPr>
            <a:r>
              <a:rPr lang="it-IT" sz="2100" b="0" dirty="0" smtClean="0">
                <a:solidFill>
                  <a:schemeClr val="tx1"/>
                </a:solidFill>
                <a:latin typeface="Arial" pitchFamily="34" charset="0"/>
                <a:cs typeface="Arial" pitchFamily="34" charset="0"/>
              </a:rPr>
              <a:t>	</a:t>
            </a:r>
          </a:p>
          <a:p>
            <a:pPr>
              <a:buNone/>
            </a:pPr>
            <a:endParaRPr lang="it-IT" sz="2100" b="0" dirty="0" smtClean="0">
              <a:solidFill>
                <a:schemeClr val="tx1"/>
              </a:solidFill>
              <a:latin typeface="Arial" pitchFamily="34" charset="0"/>
              <a:cs typeface="Arial" pitchFamily="34" charset="0"/>
            </a:endParaRPr>
          </a:p>
          <a:p>
            <a:pPr>
              <a:buNone/>
            </a:pPr>
            <a:endParaRPr lang="it-IT" sz="2100" b="0" dirty="0" smtClean="0">
              <a:solidFill>
                <a:schemeClr val="tx1"/>
              </a:solidFill>
              <a:latin typeface="Arial" pitchFamily="34" charset="0"/>
              <a:cs typeface="Arial" pitchFamily="34" charset="0"/>
            </a:endParaRPr>
          </a:p>
          <a:p>
            <a:endParaRPr lang="it-IT" sz="2100" b="0" dirty="0" smtClean="0">
              <a:solidFill>
                <a:schemeClr val="tx1"/>
              </a:solidFill>
              <a:latin typeface="Arial" pitchFamily="34" charset="0"/>
              <a:cs typeface="Arial" pitchFamily="34" charset="0"/>
            </a:endParaRPr>
          </a:p>
          <a:p>
            <a:pPr>
              <a:buNone/>
            </a:pPr>
            <a:r>
              <a:rPr lang="it-IT" sz="2000" b="0" dirty="0" smtClean="0">
                <a:solidFill>
                  <a:schemeClr val="tx1"/>
                </a:solidFill>
                <a:latin typeface="Arial" pitchFamily="34" charset="0"/>
                <a:cs typeface="Arial" pitchFamily="34" charset="0"/>
              </a:rPr>
              <a:t>.</a:t>
            </a:r>
          </a:p>
          <a:p>
            <a:pPr>
              <a:buNone/>
            </a:pPr>
            <a:endParaRPr lang="it-IT" sz="2100" b="0" dirty="0" smtClean="0">
              <a:solidFill>
                <a:schemeClr val="tx1"/>
              </a:solidFill>
              <a:latin typeface="Arial" pitchFamily="34" charset="0"/>
              <a:cs typeface="Arial" pitchFamily="34" charset="0"/>
            </a:endParaRPr>
          </a:p>
          <a:p>
            <a:pPr lvl="0">
              <a:buNone/>
            </a:pPr>
            <a:endParaRPr lang="it-IT" sz="2100" b="0" dirty="0" smtClean="0">
              <a:latin typeface="Arial" pitchFamily="34" charset="0"/>
              <a:cs typeface="Arial" pitchFamily="34" charset="0"/>
            </a:endParaRPr>
          </a:p>
          <a:p>
            <a:pPr lvl="0"/>
            <a:endParaRPr lang="it-IT" sz="2000" b="0" dirty="0">
              <a:latin typeface="Arial" pitchFamily="34" charset="0"/>
              <a:cs typeface="Arial" pitchFamily="34" charset="0"/>
            </a:endParaRPr>
          </a:p>
        </p:txBody>
      </p:sp>
      <p:sp>
        <p:nvSpPr>
          <p:cNvPr id="7" name="CasellaDiTesto 6"/>
          <p:cNvSpPr txBox="1"/>
          <p:nvPr/>
        </p:nvSpPr>
        <p:spPr>
          <a:xfrm>
            <a:off x="-15239" y="548621"/>
            <a:ext cx="9921239" cy="6914713"/>
          </a:xfrm>
          <a:prstGeom prst="rect">
            <a:avLst/>
          </a:prstGeom>
          <a:noFill/>
        </p:spPr>
        <p:txBody>
          <a:bodyPr wrap="square" rtlCol="0">
            <a:spAutoFit/>
          </a:bodyPr>
          <a:lstStyle/>
          <a:p>
            <a:pPr marL="457200" indent="-457200" algn="just">
              <a:lnSpc>
                <a:spcPts val="2800"/>
              </a:lnSpc>
              <a:buAutoNum type="arabicParenR" startAt="13"/>
            </a:pPr>
            <a:r>
              <a:rPr lang="it-IT" sz="2100" b="1" u="sng" dirty="0" smtClean="0">
                <a:solidFill>
                  <a:srgbClr val="FF0000"/>
                </a:solidFill>
                <a:latin typeface="+mn-lt"/>
              </a:rPr>
              <a:t>D.L. 7 maggio 2012, n. 52 </a:t>
            </a:r>
            <a:r>
              <a:rPr lang="it-IT" sz="2100" b="1" u="sng" dirty="0" err="1" smtClean="0">
                <a:solidFill>
                  <a:srgbClr val="FF0000"/>
                </a:solidFill>
                <a:latin typeface="+mn-lt"/>
              </a:rPr>
              <a:t>conv</a:t>
            </a:r>
            <a:r>
              <a:rPr lang="it-IT" sz="2100" b="1" u="sng" dirty="0" smtClean="0">
                <a:solidFill>
                  <a:srgbClr val="FF0000"/>
                </a:solidFill>
                <a:latin typeface="+mn-lt"/>
              </a:rPr>
              <a:t>. in legge 6 luglio 2012, n. 94 recante “</a:t>
            </a:r>
            <a:r>
              <a:rPr lang="it-IT" sz="2100" b="1" i="1" u="sng" dirty="0" smtClean="0">
                <a:solidFill>
                  <a:srgbClr val="FF0000"/>
                </a:solidFill>
                <a:latin typeface="+mn-lt"/>
              </a:rPr>
              <a:t>disposizioni urgenti per la razionalizzazione della spesa pubblica</a:t>
            </a:r>
            <a:r>
              <a:rPr lang="it-IT" sz="2100" b="1" u="sng" dirty="0" smtClean="0">
                <a:solidFill>
                  <a:srgbClr val="FF0000"/>
                </a:solidFill>
                <a:latin typeface="+mn-lt"/>
              </a:rPr>
              <a:t>”</a:t>
            </a:r>
            <a:r>
              <a:rPr lang="it-IT" sz="2100" u="sng" dirty="0" smtClean="0">
                <a:solidFill>
                  <a:schemeClr val="tx1"/>
                </a:solidFill>
                <a:latin typeface="+mn-lt"/>
              </a:rPr>
              <a:t/>
            </a:r>
            <a:br>
              <a:rPr lang="it-IT" sz="2100" u="sng" dirty="0" smtClean="0">
                <a:solidFill>
                  <a:schemeClr val="tx1"/>
                </a:solidFill>
                <a:latin typeface="+mn-lt"/>
              </a:rPr>
            </a:br>
            <a:endParaRPr lang="it-IT" sz="2100" u="sng" dirty="0" smtClean="0">
              <a:solidFill>
                <a:schemeClr val="tx1"/>
              </a:solidFill>
              <a:latin typeface="+mn-lt"/>
            </a:endParaRPr>
          </a:p>
          <a:p>
            <a:pPr algn="just">
              <a:lnSpc>
                <a:spcPts val="2800"/>
              </a:lnSpc>
            </a:pPr>
            <a:r>
              <a:rPr lang="de-DE" sz="2100" dirty="0" smtClean="0">
                <a:solidFill>
                  <a:schemeClr val="tx1"/>
                </a:solidFill>
                <a:latin typeface="+mn-lt"/>
              </a:rPr>
              <a:t>Il </a:t>
            </a:r>
            <a:r>
              <a:rPr lang="de-DE" sz="2100" dirty="0" err="1" smtClean="0">
                <a:solidFill>
                  <a:schemeClr val="tx1"/>
                </a:solidFill>
                <a:latin typeface="+mn-lt"/>
              </a:rPr>
              <a:t>provvedimento</a:t>
            </a:r>
            <a:r>
              <a:rPr lang="de-DE" sz="2100" dirty="0" smtClean="0">
                <a:solidFill>
                  <a:schemeClr val="tx1"/>
                </a:solidFill>
                <a:latin typeface="+mn-lt"/>
              </a:rPr>
              <a:t> </a:t>
            </a:r>
            <a:r>
              <a:rPr lang="de-DE" sz="2100" dirty="0" err="1" smtClean="0">
                <a:solidFill>
                  <a:schemeClr val="tx1"/>
                </a:solidFill>
                <a:latin typeface="+mn-lt"/>
              </a:rPr>
              <a:t>prevede</a:t>
            </a:r>
            <a:r>
              <a:rPr lang="de-DE" sz="2100" dirty="0" smtClean="0">
                <a:solidFill>
                  <a:schemeClr val="tx1"/>
                </a:solidFill>
                <a:latin typeface="+mn-lt"/>
              </a:rPr>
              <a:t> la </a:t>
            </a:r>
            <a:r>
              <a:rPr lang="de-DE" sz="2100" dirty="0" err="1" smtClean="0">
                <a:solidFill>
                  <a:schemeClr val="tx1"/>
                </a:solidFill>
                <a:latin typeface="+mn-lt"/>
              </a:rPr>
              <a:t>nomina</a:t>
            </a:r>
            <a:r>
              <a:rPr lang="de-DE" sz="2100" dirty="0" smtClean="0">
                <a:solidFill>
                  <a:schemeClr val="tx1"/>
                </a:solidFill>
                <a:latin typeface="+mn-lt"/>
              </a:rPr>
              <a:t> </a:t>
            </a:r>
            <a:r>
              <a:rPr lang="de-DE" sz="2100" dirty="0" err="1" smtClean="0">
                <a:solidFill>
                  <a:schemeClr val="tx1"/>
                </a:solidFill>
                <a:latin typeface="+mn-lt"/>
              </a:rPr>
              <a:t>con</a:t>
            </a:r>
            <a:r>
              <a:rPr lang="de-DE" sz="2100" dirty="0" smtClean="0">
                <a:solidFill>
                  <a:schemeClr val="tx1"/>
                </a:solidFill>
                <a:latin typeface="+mn-lt"/>
              </a:rPr>
              <a:t> DPCM di </a:t>
            </a:r>
            <a:r>
              <a:rPr lang="de-DE" sz="2100" dirty="0" err="1" smtClean="0">
                <a:solidFill>
                  <a:schemeClr val="tx1"/>
                </a:solidFill>
                <a:latin typeface="+mn-lt"/>
              </a:rPr>
              <a:t>un</a:t>
            </a:r>
            <a:r>
              <a:rPr lang="de-DE" sz="2100" dirty="0" smtClean="0">
                <a:solidFill>
                  <a:schemeClr val="tx1"/>
                </a:solidFill>
                <a:latin typeface="+mn-lt"/>
              </a:rPr>
              <a:t> </a:t>
            </a:r>
            <a:r>
              <a:rPr lang="de-DE" sz="2100" b="1" dirty="0" err="1" smtClean="0">
                <a:solidFill>
                  <a:schemeClr val="tx1"/>
                </a:solidFill>
                <a:latin typeface="+mn-lt"/>
              </a:rPr>
              <a:t>Commissario</a:t>
            </a:r>
            <a:r>
              <a:rPr lang="de-DE" sz="2100" b="1" dirty="0" smtClean="0">
                <a:solidFill>
                  <a:schemeClr val="tx1"/>
                </a:solidFill>
                <a:latin typeface="+mn-lt"/>
              </a:rPr>
              <a:t> </a:t>
            </a:r>
            <a:r>
              <a:rPr lang="de-DE" sz="2100" b="1" dirty="0" err="1" smtClean="0">
                <a:solidFill>
                  <a:schemeClr val="tx1"/>
                </a:solidFill>
                <a:latin typeface="+mn-lt"/>
              </a:rPr>
              <a:t>straordinario</a:t>
            </a:r>
            <a:r>
              <a:rPr lang="de-DE" sz="2100" b="1" dirty="0" smtClean="0">
                <a:solidFill>
                  <a:schemeClr val="tx1"/>
                </a:solidFill>
                <a:latin typeface="+mn-lt"/>
              </a:rPr>
              <a:t> per la </a:t>
            </a:r>
            <a:r>
              <a:rPr lang="de-DE" sz="2100" b="1" dirty="0" err="1" smtClean="0">
                <a:solidFill>
                  <a:schemeClr val="tx1"/>
                </a:solidFill>
                <a:latin typeface="+mn-lt"/>
              </a:rPr>
              <a:t>razionalizzazione</a:t>
            </a:r>
            <a:r>
              <a:rPr lang="de-DE" sz="2100" b="1" dirty="0" smtClean="0">
                <a:solidFill>
                  <a:schemeClr val="tx1"/>
                </a:solidFill>
                <a:latin typeface="+mn-lt"/>
              </a:rPr>
              <a:t> della </a:t>
            </a:r>
            <a:r>
              <a:rPr lang="de-DE" sz="2100" b="1" dirty="0" err="1" smtClean="0">
                <a:solidFill>
                  <a:schemeClr val="tx1"/>
                </a:solidFill>
                <a:latin typeface="+mn-lt"/>
              </a:rPr>
              <a:t>spesa</a:t>
            </a:r>
            <a:r>
              <a:rPr lang="de-DE" sz="2100" b="1" dirty="0" smtClean="0">
                <a:solidFill>
                  <a:schemeClr val="tx1"/>
                </a:solidFill>
                <a:latin typeface="+mn-lt"/>
              </a:rPr>
              <a:t> per </a:t>
            </a:r>
            <a:r>
              <a:rPr lang="de-DE" sz="2100" b="1" dirty="0" err="1" smtClean="0">
                <a:solidFill>
                  <a:schemeClr val="tx1"/>
                </a:solidFill>
                <a:latin typeface="+mn-lt"/>
              </a:rPr>
              <a:t>acquisti</a:t>
            </a:r>
            <a:r>
              <a:rPr lang="de-DE" sz="2100" b="1" dirty="0" smtClean="0">
                <a:solidFill>
                  <a:schemeClr val="tx1"/>
                </a:solidFill>
                <a:latin typeface="+mn-lt"/>
              </a:rPr>
              <a:t> di </a:t>
            </a:r>
            <a:r>
              <a:rPr lang="de-DE" sz="2100" b="1" dirty="0" err="1" smtClean="0">
                <a:solidFill>
                  <a:schemeClr val="tx1"/>
                </a:solidFill>
                <a:latin typeface="+mn-lt"/>
              </a:rPr>
              <a:t>beni</a:t>
            </a:r>
            <a:r>
              <a:rPr lang="de-DE" sz="2100" b="1" dirty="0" smtClean="0">
                <a:solidFill>
                  <a:schemeClr val="tx1"/>
                </a:solidFill>
                <a:latin typeface="+mn-lt"/>
              </a:rPr>
              <a:t> e </a:t>
            </a:r>
            <a:r>
              <a:rPr lang="de-DE" sz="2100" b="1" dirty="0" err="1" smtClean="0">
                <a:solidFill>
                  <a:schemeClr val="tx1"/>
                </a:solidFill>
                <a:latin typeface="+mn-lt"/>
              </a:rPr>
              <a:t>servizi</a:t>
            </a:r>
            <a:r>
              <a:rPr lang="de-DE" sz="2100" b="1" dirty="0" smtClean="0">
                <a:solidFill>
                  <a:schemeClr val="tx1"/>
                </a:solidFill>
                <a:latin typeface="+mn-lt"/>
              </a:rPr>
              <a:t> da </a:t>
            </a:r>
            <a:r>
              <a:rPr lang="de-DE" sz="2100" b="1" dirty="0" err="1" smtClean="0">
                <a:solidFill>
                  <a:schemeClr val="tx1"/>
                </a:solidFill>
                <a:latin typeface="+mn-lt"/>
              </a:rPr>
              <a:t>parte</a:t>
            </a:r>
            <a:r>
              <a:rPr lang="de-DE" sz="2100" b="1" dirty="0" smtClean="0">
                <a:solidFill>
                  <a:schemeClr val="tx1"/>
                </a:solidFill>
                <a:latin typeface="+mn-lt"/>
              </a:rPr>
              <a:t> delle P.A. </a:t>
            </a:r>
            <a:r>
              <a:rPr lang="de-DE" sz="2100" b="1" dirty="0" err="1" smtClean="0">
                <a:solidFill>
                  <a:schemeClr val="tx1"/>
                </a:solidFill>
                <a:latin typeface="+mn-lt"/>
              </a:rPr>
              <a:t>con</a:t>
            </a:r>
            <a:r>
              <a:rPr lang="de-DE" sz="2100" b="1" dirty="0" smtClean="0">
                <a:solidFill>
                  <a:schemeClr val="tx1"/>
                </a:solidFill>
                <a:latin typeface="+mn-lt"/>
              </a:rPr>
              <a:t> </a:t>
            </a:r>
            <a:r>
              <a:rPr lang="de-DE" sz="2100" b="1" dirty="0" err="1" smtClean="0">
                <a:solidFill>
                  <a:schemeClr val="tx1"/>
                </a:solidFill>
                <a:latin typeface="+mn-lt"/>
              </a:rPr>
              <a:t>il</a:t>
            </a:r>
            <a:r>
              <a:rPr lang="de-DE" sz="2100" b="1" dirty="0" smtClean="0">
                <a:solidFill>
                  <a:schemeClr val="tx1"/>
                </a:solidFill>
                <a:latin typeface="+mn-lt"/>
              </a:rPr>
              <a:t> </a:t>
            </a:r>
            <a:r>
              <a:rPr lang="de-DE" sz="2100" b="1" dirty="0" err="1" smtClean="0">
                <a:solidFill>
                  <a:schemeClr val="tx1"/>
                </a:solidFill>
                <a:latin typeface="+mn-lt"/>
              </a:rPr>
              <a:t>compito</a:t>
            </a:r>
            <a:r>
              <a:rPr lang="de-DE" sz="2100" b="1" dirty="0" smtClean="0">
                <a:solidFill>
                  <a:schemeClr val="tx1"/>
                </a:solidFill>
                <a:latin typeface="+mn-lt"/>
              </a:rPr>
              <a:t> di </a:t>
            </a:r>
            <a:r>
              <a:rPr lang="de-DE" sz="2100" b="1" dirty="0" err="1" smtClean="0">
                <a:solidFill>
                  <a:schemeClr val="tx1"/>
                </a:solidFill>
                <a:latin typeface="+mn-lt"/>
              </a:rPr>
              <a:t>definire</a:t>
            </a:r>
            <a:r>
              <a:rPr lang="de-DE" sz="2100" b="1" dirty="0" smtClean="0">
                <a:solidFill>
                  <a:schemeClr val="tx1"/>
                </a:solidFill>
                <a:latin typeface="+mn-lt"/>
              </a:rPr>
              <a:t> </a:t>
            </a:r>
            <a:r>
              <a:rPr lang="de-DE" sz="2100" b="1" dirty="0" err="1" smtClean="0">
                <a:solidFill>
                  <a:schemeClr val="tx1"/>
                </a:solidFill>
                <a:latin typeface="+mn-lt"/>
              </a:rPr>
              <a:t>il</a:t>
            </a:r>
            <a:r>
              <a:rPr lang="de-DE" sz="2100" b="1" dirty="0" smtClean="0">
                <a:solidFill>
                  <a:schemeClr val="tx1"/>
                </a:solidFill>
                <a:latin typeface="+mn-lt"/>
              </a:rPr>
              <a:t> </a:t>
            </a:r>
            <a:r>
              <a:rPr lang="de-DE" sz="2100" b="1" dirty="0" err="1" smtClean="0">
                <a:solidFill>
                  <a:schemeClr val="tx1"/>
                </a:solidFill>
                <a:latin typeface="+mn-lt"/>
              </a:rPr>
              <a:t>livello</a:t>
            </a:r>
            <a:r>
              <a:rPr lang="de-DE" sz="2100" b="1" dirty="0" smtClean="0">
                <a:solidFill>
                  <a:schemeClr val="tx1"/>
                </a:solidFill>
                <a:latin typeface="+mn-lt"/>
              </a:rPr>
              <a:t> di </a:t>
            </a:r>
            <a:r>
              <a:rPr lang="de-DE" sz="2100" b="1" dirty="0" err="1" smtClean="0">
                <a:solidFill>
                  <a:schemeClr val="tx1"/>
                </a:solidFill>
                <a:latin typeface="+mn-lt"/>
              </a:rPr>
              <a:t>spesa</a:t>
            </a:r>
            <a:r>
              <a:rPr lang="de-DE" sz="2100" b="1" dirty="0" smtClean="0">
                <a:solidFill>
                  <a:schemeClr val="tx1"/>
                </a:solidFill>
                <a:latin typeface="+mn-lt"/>
              </a:rPr>
              <a:t>, per </a:t>
            </a:r>
            <a:r>
              <a:rPr lang="de-DE" sz="2100" b="1" dirty="0" err="1" smtClean="0">
                <a:solidFill>
                  <a:schemeClr val="tx1"/>
                </a:solidFill>
                <a:latin typeface="+mn-lt"/>
              </a:rPr>
              <a:t>voci</a:t>
            </a:r>
            <a:r>
              <a:rPr lang="de-DE" sz="2100" b="1" dirty="0" smtClean="0">
                <a:solidFill>
                  <a:schemeClr val="tx1"/>
                </a:solidFill>
                <a:latin typeface="+mn-lt"/>
              </a:rPr>
              <a:t> di </a:t>
            </a:r>
            <a:r>
              <a:rPr lang="de-DE" sz="2100" b="1" dirty="0" err="1" smtClean="0">
                <a:solidFill>
                  <a:schemeClr val="tx1"/>
                </a:solidFill>
                <a:latin typeface="+mn-lt"/>
              </a:rPr>
              <a:t>costo</a:t>
            </a:r>
            <a:r>
              <a:rPr lang="de-DE" sz="2100" dirty="0" smtClean="0">
                <a:solidFill>
                  <a:schemeClr val="tx1"/>
                </a:solidFill>
                <a:latin typeface="+mn-lt"/>
              </a:rPr>
              <a:t>, di </a:t>
            </a:r>
            <a:r>
              <a:rPr lang="de-DE" sz="2100" dirty="0" err="1" smtClean="0">
                <a:solidFill>
                  <a:schemeClr val="tx1"/>
                </a:solidFill>
                <a:latin typeface="+mn-lt"/>
              </a:rPr>
              <a:t>supervisionare</a:t>
            </a:r>
            <a:r>
              <a:rPr lang="de-DE" sz="2100" dirty="0" smtClean="0">
                <a:solidFill>
                  <a:schemeClr val="tx1"/>
                </a:solidFill>
                <a:latin typeface="+mn-lt"/>
              </a:rPr>
              <a:t> e </a:t>
            </a:r>
            <a:r>
              <a:rPr lang="de-DE" sz="2100" dirty="0" err="1" smtClean="0">
                <a:solidFill>
                  <a:schemeClr val="tx1"/>
                </a:solidFill>
                <a:latin typeface="+mn-lt"/>
              </a:rPr>
              <a:t>coordinare</a:t>
            </a:r>
            <a:r>
              <a:rPr lang="de-DE" sz="2100" dirty="0" smtClean="0">
                <a:solidFill>
                  <a:schemeClr val="tx1"/>
                </a:solidFill>
                <a:latin typeface="+mn-lt"/>
              </a:rPr>
              <a:t> </a:t>
            </a:r>
            <a:r>
              <a:rPr lang="de-DE" sz="2100" dirty="0" err="1" smtClean="0">
                <a:solidFill>
                  <a:schemeClr val="tx1"/>
                </a:solidFill>
                <a:latin typeface="+mn-lt"/>
              </a:rPr>
              <a:t>l’attività</a:t>
            </a:r>
            <a:r>
              <a:rPr lang="de-DE" sz="2100" dirty="0" smtClean="0">
                <a:solidFill>
                  <a:schemeClr val="tx1"/>
                </a:solidFill>
                <a:latin typeface="+mn-lt"/>
              </a:rPr>
              <a:t> di </a:t>
            </a:r>
            <a:r>
              <a:rPr lang="de-DE" sz="2100" dirty="0" err="1" smtClean="0">
                <a:solidFill>
                  <a:schemeClr val="tx1"/>
                </a:solidFill>
                <a:latin typeface="+mn-lt"/>
              </a:rPr>
              <a:t>approvvigionamento</a:t>
            </a:r>
            <a:r>
              <a:rPr lang="de-DE" sz="2100" dirty="0" smtClean="0">
                <a:solidFill>
                  <a:schemeClr val="tx1"/>
                </a:solidFill>
                <a:latin typeface="+mn-lt"/>
              </a:rPr>
              <a:t> delle P.A..</a:t>
            </a:r>
          </a:p>
          <a:p>
            <a:pPr marL="457200" indent="-457200" algn="just">
              <a:lnSpc>
                <a:spcPts val="2800"/>
              </a:lnSpc>
              <a:buFont typeface="+mj-lt"/>
              <a:buAutoNum type="alphaLcParenR"/>
            </a:pPr>
            <a:endParaRPr lang="de-DE" sz="2100" dirty="0" smtClean="0">
              <a:solidFill>
                <a:schemeClr val="tx1"/>
              </a:solidFill>
              <a:latin typeface="+mn-lt"/>
            </a:endParaRPr>
          </a:p>
          <a:p>
            <a:pPr algn="just">
              <a:lnSpc>
                <a:spcPts val="2800"/>
              </a:lnSpc>
            </a:pPr>
            <a:r>
              <a:rPr lang="de-DE" sz="2100" dirty="0" err="1" smtClean="0">
                <a:solidFill>
                  <a:schemeClr val="tx1"/>
                </a:solidFill>
                <a:latin typeface="+mn-lt"/>
              </a:rPr>
              <a:t>Sono</a:t>
            </a:r>
            <a:r>
              <a:rPr lang="de-DE" sz="2100" dirty="0" smtClean="0">
                <a:solidFill>
                  <a:schemeClr val="tx1"/>
                </a:solidFill>
                <a:latin typeface="+mn-lt"/>
              </a:rPr>
              <a:t> </a:t>
            </a:r>
            <a:r>
              <a:rPr lang="de-DE" sz="2100" dirty="0" err="1" smtClean="0">
                <a:solidFill>
                  <a:schemeClr val="tx1"/>
                </a:solidFill>
                <a:latin typeface="+mn-lt"/>
              </a:rPr>
              <a:t>escluse</a:t>
            </a:r>
            <a:r>
              <a:rPr lang="de-DE" sz="2100" dirty="0" smtClean="0">
                <a:solidFill>
                  <a:schemeClr val="tx1"/>
                </a:solidFill>
                <a:latin typeface="+mn-lt"/>
              </a:rPr>
              <a:t> </a:t>
            </a:r>
            <a:r>
              <a:rPr lang="de-DE" sz="2100" dirty="0" err="1" smtClean="0">
                <a:solidFill>
                  <a:schemeClr val="tx1"/>
                </a:solidFill>
                <a:latin typeface="+mn-lt"/>
              </a:rPr>
              <a:t>dall’ambito</a:t>
            </a:r>
            <a:r>
              <a:rPr lang="de-DE" sz="2100" dirty="0" smtClean="0">
                <a:solidFill>
                  <a:schemeClr val="tx1"/>
                </a:solidFill>
                <a:latin typeface="+mn-lt"/>
              </a:rPr>
              <a:t> di </a:t>
            </a:r>
            <a:r>
              <a:rPr lang="de-DE" sz="2100" dirty="0" err="1" smtClean="0">
                <a:solidFill>
                  <a:schemeClr val="tx1"/>
                </a:solidFill>
                <a:latin typeface="+mn-lt"/>
              </a:rPr>
              <a:t>applicazione</a:t>
            </a:r>
            <a:r>
              <a:rPr lang="de-DE" sz="2100" dirty="0" smtClean="0">
                <a:solidFill>
                  <a:schemeClr val="tx1"/>
                </a:solidFill>
                <a:latin typeface="+mn-lt"/>
              </a:rPr>
              <a:t> del </a:t>
            </a:r>
            <a:r>
              <a:rPr lang="de-DE" sz="2100" dirty="0" err="1" smtClean="0">
                <a:solidFill>
                  <a:schemeClr val="tx1"/>
                </a:solidFill>
                <a:latin typeface="+mn-lt"/>
              </a:rPr>
              <a:t>Decreto</a:t>
            </a:r>
            <a:r>
              <a:rPr lang="de-DE" sz="2100" dirty="0" smtClean="0">
                <a:solidFill>
                  <a:schemeClr val="tx1"/>
                </a:solidFill>
                <a:latin typeface="+mn-lt"/>
              </a:rPr>
              <a:t> </a:t>
            </a:r>
            <a:r>
              <a:rPr lang="de-DE" sz="2100" b="1" dirty="0" smtClean="0">
                <a:solidFill>
                  <a:schemeClr val="tx1"/>
                </a:solidFill>
                <a:latin typeface="+mn-lt"/>
              </a:rPr>
              <a:t>l</a:t>
            </a:r>
            <a:r>
              <a:rPr lang="de-DE" sz="2100" b="1" u="sng" dirty="0" smtClean="0">
                <a:solidFill>
                  <a:schemeClr val="tx1"/>
                </a:solidFill>
                <a:latin typeface="+mn-lt"/>
              </a:rPr>
              <a:t>e </a:t>
            </a:r>
            <a:r>
              <a:rPr lang="de-DE" sz="2100" b="1" u="sng" dirty="0" err="1" smtClean="0">
                <a:solidFill>
                  <a:schemeClr val="tx1"/>
                </a:solidFill>
                <a:latin typeface="+mn-lt"/>
              </a:rPr>
              <a:t>società</a:t>
            </a:r>
            <a:r>
              <a:rPr lang="de-DE" sz="2100" b="1" u="sng" dirty="0" smtClean="0">
                <a:solidFill>
                  <a:schemeClr val="tx1"/>
                </a:solidFill>
                <a:latin typeface="+mn-lt"/>
              </a:rPr>
              <a:t> a totale </a:t>
            </a:r>
            <a:r>
              <a:rPr lang="de-DE" sz="2100" b="1" u="sng" dirty="0" err="1" smtClean="0">
                <a:solidFill>
                  <a:schemeClr val="tx1"/>
                </a:solidFill>
                <a:latin typeface="+mn-lt"/>
              </a:rPr>
              <a:t>partecipazione</a:t>
            </a:r>
            <a:r>
              <a:rPr lang="de-DE" sz="2100" b="1" u="sng" dirty="0" smtClean="0">
                <a:solidFill>
                  <a:schemeClr val="tx1"/>
                </a:solidFill>
                <a:latin typeface="+mn-lt"/>
              </a:rPr>
              <a:t> </a:t>
            </a:r>
            <a:r>
              <a:rPr lang="de-DE" sz="2100" b="1" u="sng" dirty="0" err="1" smtClean="0">
                <a:solidFill>
                  <a:schemeClr val="tx1"/>
                </a:solidFill>
                <a:latin typeface="+mn-lt"/>
              </a:rPr>
              <a:t>pubblica</a:t>
            </a:r>
            <a:r>
              <a:rPr lang="de-DE" sz="2100" b="1" u="sng" dirty="0" smtClean="0">
                <a:solidFill>
                  <a:schemeClr val="tx1"/>
                </a:solidFill>
                <a:latin typeface="+mn-lt"/>
              </a:rPr>
              <a:t> e le </a:t>
            </a:r>
            <a:r>
              <a:rPr lang="de-DE" sz="2100" b="1" u="sng" dirty="0" err="1" smtClean="0">
                <a:solidFill>
                  <a:schemeClr val="tx1"/>
                </a:solidFill>
                <a:latin typeface="+mn-lt"/>
              </a:rPr>
              <a:t>loro</a:t>
            </a:r>
            <a:r>
              <a:rPr lang="de-DE" sz="2100" b="1" u="sng" dirty="0" smtClean="0">
                <a:solidFill>
                  <a:schemeClr val="tx1"/>
                </a:solidFill>
                <a:latin typeface="+mn-lt"/>
              </a:rPr>
              <a:t> </a:t>
            </a:r>
            <a:r>
              <a:rPr lang="de-DE" sz="2100" b="1" u="sng" dirty="0" err="1" smtClean="0">
                <a:solidFill>
                  <a:schemeClr val="tx1"/>
                </a:solidFill>
                <a:latin typeface="+mn-lt"/>
              </a:rPr>
              <a:t>controllate</a:t>
            </a:r>
            <a:r>
              <a:rPr lang="de-DE" sz="2100" b="1" u="sng" dirty="0" smtClean="0">
                <a:solidFill>
                  <a:schemeClr val="tx1"/>
                </a:solidFill>
                <a:latin typeface="+mn-lt"/>
              </a:rPr>
              <a:t> </a:t>
            </a:r>
            <a:r>
              <a:rPr lang="de-DE" sz="2100" b="1" u="sng" dirty="0" err="1" smtClean="0">
                <a:solidFill>
                  <a:schemeClr val="tx1"/>
                </a:solidFill>
                <a:latin typeface="+mn-lt"/>
              </a:rPr>
              <a:t>che</a:t>
            </a:r>
            <a:r>
              <a:rPr lang="de-DE" sz="2100" b="1" u="sng" dirty="0" smtClean="0">
                <a:solidFill>
                  <a:schemeClr val="tx1"/>
                </a:solidFill>
                <a:latin typeface="+mn-lt"/>
              </a:rPr>
              <a:t> </a:t>
            </a:r>
            <a:r>
              <a:rPr lang="de-DE" sz="2100" b="1" u="sng" dirty="0" err="1" smtClean="0">
                <a:solidFill>
                  <a:schemeClr val="tx1"/>
                </a:solidFill>
                <a:latin typeface="+mn-lt"/>
              </a:rPr>
              <a:t>gestiscono</a:t>
            </a:r>
            <a:r>
              <a:rPr lang="de-DE" sz="2100" b="1" u="sng" dirty="0" smtClean="0">
                <a:solidFill>
                  <a:schemeClr val="tx1"/>
                </a:solidFill>
                <a:latin typeface="+mn-lt"/>
              </a:rPr>
              <a:t> </a:t>
            </a:r>
            <a:r>
              <a:rPr lang="de-DE" sz="2100" b="1" u="sng" dirty="0" err="1" smtClean="0">
                <a:solidFill>
                  <a:schemeClr val="tx1"/>
                </a:solidFill>
                <a:latin typeface="+mn-lt"/>
              </a:rPr>
              <a:t>servizi</a:t>
            </a:r>
            <a:r>
              <a:rPr lang="de-DE" sz="2100" b="1" u="sng" dirty="0" smtClean="0">
                <a:solidFill>
                  <a:schemeClr val="tx1"/>
                </a:solidFill>
                <a:latin typeface="+mn-lt"/>
              </a:rPr>
              <a:t> di </a:t>
            </a:r>
            <a:r>
              <a:rPr lang="de-DE" sz="2100" b="1" u="sng" dirty="0" err="1" smtClean="0">
                <a:solidFill>
                  <a:schemeClr val="tx1"/>
                </a:solidFill>
                <a:latin typeface="+mn-lt"/>
              </a:rPr>
              <a:t>interesse</a:t>
            </a:r>
            <a:r>
              <a:rPr lang="de-DE" sz="2100" b="1" u="sng" dirty="0" smtClean="0">
                <a:solidFill>
                  <a:schemeClr val="tx1"/>
                </a:solidFill>
                <a:latin typeface="+mn-lt"/>
              </a:rPr>
              <a:t> </a:t>
            </a:r>
            <a:r>
              <a:rPr lang="de-DE" sz="2100" b="1" u="sng" dirty="0" err="1" smtClean="0">
                <a:solidFill>
                  <a:schemeClr val="tx1"/>
                </a:solidFill>
                <a:latin typeface="+mn-lt"/>
              </a:rPr>
              <a:t>generale</a:t>
            </a:r>
            <a:r>
              <a:rPr lang="de-DE" sz="2100" b="1" u="sng" dirty="0" smtClean="0">
                <a:solidFill>
                  <a:schemeClr val="tx1"/>
                </a:solidFill>
                <a:latin typeface="+mn-lt"/>
              </a:rPr>
              <a:t> </a:t>
            </a:r>
            <a:r>
              <a:rPr lang="de-DE" sz="2100" b="1" u="sng" dirty="0" err="1" smtClean="0">
                <a:solidFill>
                  <a:schemeClr val="tx1"/>
                </a:solidFill>
                <a:latin typeface="+mn-lt"/>
              </a:rPr>
              <a:t>su</a:t>
            </a:r>
            <a:r>
              <a:rPr lang="de-DE" sz="2100" b="1" u="sng" dirty="0" smtClean="0">
                <a:solidFill>
                  <a:schemeClr val="tx1"/>
                </a:solidFill>
                <a:latin typeface="+mn-lt"/>
              </a:rPr>
              <a:t> </a:t>
            </a:r>
            <a:r>
              <a:rPr lang="de-DE" sz="2100" b="1" u="sng" dirty="0" err="1" smtClean="0">
                <a:solidFill>
                  <a:schemeClr val="tx1"/>
                </a:solidFill>
                <a:latin typeface="+mn-lt"/>
              </a:rPr>
              <a:t>tutto</a:t>
            </a:r>
            <a:r>
              <a:rPr lang="de-DE" sz="2100" b="1" u="sng" dirty="0" smtClean="0">
                <a:solidFill>
                  <a:schemeClr val="tx1"/>
                </a:solidFill>
                <a:latin typeface="+mn-lt"/>
              </a:rPr>
              <a:t> </a:t>
            </a:r>
            <a:r>
              <a:rPr lang="de-DE" sz="2100" b="1" u="sng" dirty="0" err="1" smtClean="0">
                <a:solidFill>
                  <a:schemeClr val="tx1"/>
                </a:solidFill>
                <a:latin typeface="+mn-lt"/>
              </a:rPr>
              <a:t>il</a:t>
            </a:r>
            <a:r>
              <a:rPr lang="de-DE" sz="2100" b="1" u="sng" dirty="0" smtClean="0">
                <a:solidFill>
                  <a:schemeClr val="tx1"/>
                </a:solidFill>
                <a:latin typeface="+mn-lt"/>
              </a:rPr>
              <a:t> </a:t>
            </a:r>
            <a:r>
              <a:rPr lang="de-DE" sz="2100" b="1" u="sng" dirty="0" err="1" smtClean="0">
                <a:solidFill>
                  <a:schemeClr val="tx1"/>
                </a:solidFill>
                <a:latin typeface="+mn-lt"/>
              </a:rPr>
              <a:t>territorio</a:t>
            </a:r>
            <a:r>
              <a:rPr lang="de-DE" sz="2100" b="1" u="sng" dirty="0" smtClean="0">
                <a:solidFill>
                  <a:schemeClr val="tx1"/>
                </a:solidFill>
                <a:latin typeface="+mn-lt"/>
              </a:rPr>
              <a:t> </a:t>
            </a:r>
            <a:r>
              <a:rPr lang="de-DE" sz="2100" b="1" u="sng" dirty="0" err="1" smtClean="0">
                <a:solidFill>
                  <a:schemeClr val="tx1"/>
                </a:solidFill>
                <a:latin typeface="+mn-lt"/>
              </a:rPr>
              <a:t>nazionale</a:t>
            </a:r>
            <a:r>
              <a:rPr lang="de-DE" sz="2100" b="1" u="sng" dirty="0" smtClean="0">
                <a:solidFill>
                  <a:schemeClr val="tx1"/>
                </a:solidFill>
                <a:latin typeface="+mn-lt"/>
              </a:rPr>
              <a:t>, a </a:t>
            </a:r>
            <a:r>
              <a:rPr lang="de-DE" sz="2100" b="1" u="sng" dirty="0" err="1" smtClean="0">
                <a:solidFill>
                  <a:schemeClr val="tx1"/>
                </a:solidFill>
                <a:latin typeface="+mn-lt"/>
              </a:rPr>
              <a:t>meno</a:t>
            </a:r>
            <a:r>
              <a:rPr lang="de-DE" sz="2100" b="1" u="sng" dirty="0" smtClean="0">
                <a:solidFill>
                  <a:schemeClr val="tx1"/>
                </a:solidFill>
                <a:latin typeface="+mn-lt"/>
              </a:rPr>
              <a:t> </a:t>
            </a:r>
            <a:r>
              <a:rPr lang="de-DE" sz="2100" b="1" u="sng" dirty="0" err="1" smtClean="0">
                <a:solidFill>
                  <a:schemeClr val="tx1"/>
                </a:solidFill>
                <a:latin typeface="+mn-lt"/>
              </a:rPr>
              <a:t>che</a:t>
            </a:r>
            <a:r>
              <a:rPr lang="de-DE" sz="2100" b="1" u="sng" dirty="0" smtClean="0">
                <a:solidFill>
                  <a:schemeClr val="tx1"/>
                </a:solidFill>
                <a:latin typeface="+mn-lt"/>
              </a:rPr>
              <a:t> </a:t>
            </a:r>
            <a:r>
              <a:rPr lang="de-DE" sz="2100" b="1" u="sng" dirty="0" err="1" smtClean="0">
                <a:solidFill>
                  <a:schemeClr val="tx1"/>
                </a:solidFill>
                <a:latin typeface="+mn-lt"/>
              </a:rPr>
              <a:t>abbiano</a:t>
            </a:r>
            <a:r>
              <a:rPr lang="de-DE" sz="2100" b="1" u="sng" dirty="0" smtClean="0">
                <a:solidFill>
                  <a:schemeClr val="tx1"/>
                </a:solidFill>
                <a:latin typeface="+mn-lt"/>
              </a:rPr>
              <a:t> </a:t>
            </a:r>
            <a:r>
              <a:rPr lang="de-DE" sz="2100" b="1" u="sng" dirty="0" err="1" smtClean="0">
                <a:solidFill>
                  <a:schemeClr val="tx1"/>
                </a:solidFill>
                <a:latin typeface="+mn-lt"/>
              </a:rPr>
              <a:t>registrato</a:t>
            </a:r>
            <a:r>
              <a:rPr lang="de-DE" sz="2100" b="1" u="sng" dirty="0" smtClean="0">
                <a:solidFill>
                  <a:schemeClr val="tx1"/>
                </a:solidFill>
                <a:latin typeface="+mn-lt"/>
              </a:rPr>
              <a:t> </a:t>
            </a:r>
            <a:r>
              <a:rPr lang="de-DE" sz="2100" b="1" u="sng" dirty="0" err="1" smtClean="0">
                <a:solidFill>
                  <a:schemeClr val="tx1"/>
                </a:solidFill>
                <a:latin typeface="+mn-lt"/>
              </a:rPr>
              <a:t>perdite</a:t>
            </a:r>
            <a:r>
              <a:rPr lang="de-DE" sz="2100" b="1" u="sng" dirty="0" smtClean="0">
                <a:solidFill>
                  <a:schemeClr val="tx1"/>
                </a:solidFill>
                <a:latin typeface="+mn-lt"/>
              </a:rPr>
              <a:t> </a:t>
            </a:r>
            <a:r>
              <a:rPr lang="de-DE" sz="2100" b="1" u="sng" dirty="0" err="1" smtClean="0">
                <a:solidFill>
                  <a:schemeClr val="tx1"/>
                </a:solidFill>
                <a:latin typeface="+mn-lt"/>
              </a:rPr>
              <a:t>negli</a:t>
            </a:r>
            <a:r>
              <a:rPr lang="de-DE" sz="2100" b="1" u="sng" dirty="0" smtClean="0">
                <a:solidFill>
                  <a:schemeClr val="tx1"/>
                </a:solidFill>
                <a:latin typeface="+mn-lt"/>
              </a:rPr>
              <a:t> </a:t>
            </a:r>
            <a:r>
              <a:rPr lang="de-DE" sz="2100" b="1" u="sng" dirty="0" err="1" smtClean="0">
                <a:solidFill>
                  <a:schemeClr val="tx1"/>
                </a:solidFill>
                <a:latin typeface="+mn-lt"/>
              </a:rPr>
              <a:t>ultimi</a:t>
            </a:r>
            <a:r>
              <a:rPr lang="de-DE" sz="2100" b="1" u="sng" dirty="0" smtClean="0">
                <a:solidFill>
                  <a:schemeClr val="tx1"/>
                </a:solidFill>
                <a:latin typeface="+mn-lt"/>
              </a:rPr>
              <a:t> </a:t>
            </a:r>
            <a:r>
              <a:rPr lang="de-DE" sz="2100" b="1" u="sng" dirty="0" err="1" smtClean="0">
                <a:solidFill>
                  <a:schemeClr val="tx1"/>
                </a:solidFill>
                <a:latin typeface="+mn-lt"/>
              </a:rPr>
              <a:t>tre</a:t>
            </a:r>
            <a:r>
              <a:rPr lang="de-DE" sz="2100" b="1" u="sng" dirty="0" smtClean="0">
                <a:solidFill>
                  <a:schemeClr val="tx1"/>
                </a:solidFill>
                <a:latin typeface="+mn-lt"/>
              </a:rPr>
              <a:t> </a:t>
            </a:r>
            <a:r>
              <a:rPr lang="de-DE" sz="2100" b="1" u="sng" dirty="0" err="1" smtClean="0">
                <a:solidFill>
                  <a:schemeClr val="tx1"/>
                </a:solidFill>
                <a:latin typeface="+mn-lt"/>
              </a:rPr>
              <a:t>esercizi</a:t>
            </a:r>
            <a:r>
              <a:rPr lang="de-DE" sz="2100" b="1" u="sng" dirty="0" smtClean="0">
                <a:solidFill>
                  <a:schemeClr val="tx1"/>
                </a:solidFill>
                <a:latin typeface="+mn-lt"/>
              </a:rPr>
              <a:t>.</a:t>
            </a:r>
            <a:r>
              <a:rPr lang="de-DE" sz="2400" dirty="0" smtClean="0">
                <a:solidFill>
                  <a:schemeClr val="tx1"/>
                </a:solidFill>
              </a:rPr>
              <a:t> </a:t>
            </a:r>
          </a:p>
          <a:p>
            <a:pPr algn="just">
              <a:lnSpc>
                <a:spcPts val="2800"/>
              </a:lnSpc>
            </a:pPr>
            <a:r>
              <a:rPr lang="de-DE" sz="2400" dirty="0" smtClean="0">
                <a:solidFill>
                  <a:schemeClr val="tx1"/>
                </a:solidFill>
              </a:rPr>
              <a:t>Resta </a:t>
            </a:r>
            <a:r>
              <a:rPr lang="de-DE" sz="2400" dirty="0" err="1" smtClean="0">
                <a:solidFill>
                  <a:schemeClr val="tx1"/>
                </a:solidFill>
              </a:rPr>
              <a:t>fermo</a:t>
            </a:r>
            <a:r>
              <a:rPr lang="de-DE" sz="2400" dirty="0" smtClean="0">
                <a:solidFill>
                  <a:schemeClr val="tx1"/>
                </a:solidFill>
              </a:rPr>
              <a:t> </a:t>
            </a:r>
            <a:r>
              <a:rPr lang="de-DE" sz="2400" dirty="0" err="1" smtClean="0">
                <a:solidFill>
                  <a:schemeClr val="tx1"/>
                </a:solidFill>
              </a:rPr>
              <a:t>il</a:t>
            </a:r>
            <a:r>
              <a:rPr lang="de-DE" sz="2400" dirty="0" smtClean="0">
                <a:solidFill>
                  <a:schemeClr val="tx1"/>
                </a:solidFill>
              </a:rPr>
              <a:t> </a:t>
            </a:r>
            <a:r>
              <a:rPr lang="de-DE" sz="2400" dirty="0" err="1" smtClean="0">
                <a:solidFill>
                  <a:schemeClr val="tx1"/>
                </a:solidFill>
              </a:rPr>
              <a:t>potere</a:t>
            </a:r>
            <a:r>
              <a:rPr lang="de-DE" sz="2400" dirty="0" smtClean="0">
                <a:solidFill>
                  <a:schemeClr val="tx1"/>
                </a:solidFill>
              </a:rPr>
              <a:t> del </a:t>
            </a:r>
            <a:r>
              <a:rPr lang="de-DE" sz="2400" dirty="0" err="1" smtClean="0">
                <a:solidFill>
                  <a:schemeClr val="tx1"/>
                </a:solidFill>
              </a:rPr>
              <a:t>Commissario</a:t>
            </a:r>
            <a:r>
              <a:rPr lang="de-DE" sz="2400" dirty="0" smtClean="0">
                <a:solidFill>
                  <a:schemeClr val="tx1"/>
                </a:solidFill>
              </a:rPr>
              <a:t> di </a:t>
            </a:r>
            <a:r>
              <a:rPr lang="de-DE" sz="2400" dirty="0" err="1" smtClean="0">
                <a:solidFill>
                  <a:schemeClr val="tx1"/>
                </a:solidFill>
              </a:rPr>
              <a:t>emanare</a:t>
            </a:r>
            <a:r>
              <a:rPr lang="de-DE" sz="2400" dirty="0" smtClean="0">
                <a:solidFill>
                  <a:schemeClr val="tx1"/>
                </a:solidFill>
              </a:rPr>
              <a:t> </a:t>
            </a:r>
            <a:r>
              <a:rPr lang="de-DE" sz="2400" dirty="0" err="1" smtClean="0">
                <a:solidFill>
                  <a:schemeClr val="tx1"/>
                </a:solidFill>
              </a:rPr>
              <a:t>direttive</a:t>
            </a:r>
            <a:r>
              <a:rPr lang="de-DE" sz="2400" dirty="0" smtClean="0">
                <a:solidFill>
                  <a:schemeClr val="tx1"/>
                </a:solidFill>
              </a:rPr>
              <a:t> </a:t>
            </a:r>
            <a:r>
              <a:rPr lang="de-DE" sz="2400" dirty="0" err="1" smtClean="0">
                <a:solidFill>
                  <a:schemeClr val="tx1"/>
                </a:solidFill>
              </a:rPr>
              <a:t>generali</a:t>
            </a:r>
            <a:r>
              <a:rPr lang="de-DE" sz="2400" dirty="0" smtClean="0">
                <a:solidFill>
                  <a:schemeClr val="tx1"/>
                </a:solidFill>
              </a:rPr>
              <a:t> alle </a:t>
            </a:r>
            <a:r>
              <a:rPr lang="de-DE" sz="2400" dirty="0" err="1" smtClean="0">
                <a:solidFill>
                  <a:schemeClr val="tx1"/>
                </a:solidFill>
              </a:rPr>
              <a:t>predette</a:t>
            </a:r>
            <a:r>
              <a:rPr lang="de-DE" sz="2400" dirty="0" smtClean="0">
                <a:solidFill>
                  <a:schemeClr val="tx1"/>
                </a:solidFill>
              </a:rPr>
              <a:t> </a:t>
            </a:r>
            <a:r>
              <a:rPr lang="de-DE" sz="2400" dirty="0" err="1" smtClean="0">
                <a:solidFill>
                  <a:schemeClr val="tx1"/>
                </a:solidFill>
              </a:rPr>
              <a:t>società</a:t>
            </a:r>
            <a:r>
              <a:rPr lang="de-DE" sz="2400" dirty="0" smtClean="0">
                <a:solidFill>
                  <a:schemeClr val="tx1"/>
                </a:solidFill>
              </a:rPr>
              <a:t> per </a:t>
            </a:r>
            <a:r>
              <a:rPr lang="de-DE" sz="2400" dirty="0" err="1" smtClean="0">
                <a:solidFill>
                  <a:schemeClr val="tx1"/>
                </a:solidFill>
              </a:rPr>
              <a:t>ottimizzare</a:t>
            </a:r>
            <a:r>
              <a:rPr lang="de-DE" sz="2400" dirty="0" smtClean="0">
                <a:solidFill>
                  <a:schemeClr val="tx1"/>
                </a:solidFill>
              </a:rPr>
              <a:t> le </a:t>
            </a:r>
            <a:r>
              <a:rPr lang="de-DE" sz="2400" dirty="0" err="1" smtClean="0">
                <a:solidFill>
                  <a:schemeClr val="tx1"/>
                </a:solidFill>
              </a:rPr>
              <a:t>procedure</a:t>
            </a:r>
            <a:r>
              <a:rPr lang="de-DE" sz="2400" dirty="0" smtClean="0">
                <a:solidFill>
                  <a:schemeClr val="tx1"/>
                </a:solidFill>
              </a:rPr>
              <a:t> di </a:t>
            </a:r>
            <a:r>
              <a:rPr lang="de-DE" sz="2400" dirty="0" err="1" smtClean="0">
                <a:solidFill>
                  <a:schemeClr val="tx1"/>
                </a:solidFill>
              </a:rPr>
              <a:t>acquisto</a:t>
            </a:r>
            <a:r>
              <a:rPr lang="de-DE" sz="2400" dirty="0" smtClean="0">
                <a:solidFill>
                  <a:schemeClr val="tx1"/>
                </a:solidFill>
              </a:rPr>
              <a:t> alle </a:t>
            </a:r>
            <a:r>
              <a:rPr lang="de-DE" sz="2400" dirty="0" err="1" smtClean="0">
                <a:solidFill>
                  <a:schemeClr val="tx1"/>
                </a:solidFill>
              </a:rPr>
              <a:t>quali</a:t>
            </a:r>
            <a:r>
              <a:rPr lang="de-DE" sz="2400" dirty="0" smtClean="0">
                <a:solidFill>
                  <a:schemeClr val="tx1"/>
                </a:solidFill>
              </a:rPr>
              <a:t> </a:t>
            </a:r>
            <a:r>
              <a:rPr lang="de-DE" sz="2400" dirty="0" err="1" smtClean="0">
                <a:solidFill>
                  <a:schemeClr val="tx1"/>
                </a:solidFill>
              </a:rPr>
              <a:t>gli</a:t>
            </a:r>
            <a:r>
              <a:rPr lang="de-DE" sz="2400" dirty="0" smtClean="0">
                <a:solidFill>
                  <a:schemeClr val="tx1"/>
                </a:solidFill>
              </a:rPr>
              <a:t> </a:t>
            </a:r>
            <a:r>
              <a:rPr lang="de-DE" sz="2400" dirty="0" err="1" smtClean="0">
                <a:solidFill>
                  <a:schemeClr val="tx1"/>
                </a:solidFill>
              </a:rPr>
              <a:t>organi</a:t>
            </a:r>
            <a:r>
              <a:rPr lang="de-DE" sz="2400" dirty="0" smtClean="0">
                <a:solidFill>
                  <a:schemeClr val="tx1"/>
                </a:solidFill>
              </a:rPr>
              <a:t> di </a:t>
            </a:r>
            <a:r>
              <a:rPr lang="de-DE" sz="2400" dirty="0" err="1" smtClean="0">
                <a:solidFill>
                  <a:schemeClr val="tx1"/>
                </a:solidFill>
              </a:rPr>
              <a:t>amministrazione</a:t>
            </a:r>
            <a:r>
              <a:rPr lang="de-DE" sz="2400" dirty="0" smtClean="0">
                <a:solidFill>
                  <a:schemeClr val="tx1"/>
                </a:solidFill>
              </a:rPr>
              <a:t> delle </a:t>
            </a:r>
            <a:r>
              <a:rPr lang="de-DE" sz="2400" dirty="0" err="1" smtClean="0">
                <a:solidFill>
                  <a:schemeClr val="tx1"/>
                </a:solidFill>
              </a:rPr>
              <a:t>stesse</a:t>
            </a:r>
            <a:r>
              <a:rPr lang="de-DE" sz="2400" dirty="0" smtClean="0">
                <a:solidFill>
                  <a:schemeClr val="tx1"/>
                </a:solidFill>
              </a:rPr>
              <a:t> </a:t>
            </a:r>
            <a:r>
              <a:rPr lang="de-DE" sz="2400" dirty="0" err="1" smtClean="0">
                <a:solidFill>
                  <a:schemeClr val="tx1"/>
                </a:solidFill>
              </a:rPr>
              <a:t>devono</a:t>
            </a:r>
            <a:r>
              <a:rPr lang="de-DE" sz="2400" dirty="0" smtClean="0">
                <a:solidFill>
                  <a:schemeClr val="tx1"/>
                </a:solidFill>
              </a:rPr>
              <a:t> </a:t>
            </a:r>
            <a:r>
              <a:rPr lang="de-DE" sz="2400" dirty="0" err="1" smtClean="0">
                <a:solidFill>
                  <a:schemeClr val="tx1"/>
                </a:solidFill>
              </a:rPr>
              <a:t>attenersi</a:t>
            </a:r>
            <a:r>
              <a:rPr lang="de-DE" sz="2400" dirty="0" smtClean="0">
                <a:solidFill>
                  <a:schemeClr val="tx1"/>
                </a:solidFill>
              </a:rPr>
              <a:t> </a:t>
            </a:r>
            <a:r>
              <a:rPr lang="de-DE" sz="2400" dirty="0" err="1" smtClean="0">
                <a:solidFill>
                  <a:schemeClr val="tx1"/>
                </a:solidFill>
              </a:rPr>
              <a:t>nell’ambito</a:t>
            </a:r>
            <a:r>
              <a:rPr lang="de-DE" sz="2400" dirty="0" smtClean="0">
                <a:solidFill>
                  <a:schemeClr val="tx1"/>
                </a:solidFill>
              </a:rPr>
              <a:t> della </a:t>
            </a:r>
            <a:r>
              <a:rPr lang="de-DE" sz="2400" dirty="0" err="1" smtClean="0">
                <a:solidFill>
                  <a:schemeClr val="tx1"/>
                </a:solidFill>
              </a:rPr>
              <a:t>propria</a:t>
            </a:r>
            <a:r>
              <a:rPr lang="de-DE" sz="2400" dirty="0" smtClean="0">
                <a:solidFill>
                  <a:schemeClr val="tx1"/>
                </a:solidFill>
              </a:rPr>
              <a:t> </a:t>
            </a:r>
            <a:r>
              <a:rPr lang="de-DE" sz="2400" dirty="0" err="1" smtClean="0">
                <a:solidFill>
                  <a:schemeClr val="tx1"/>
                </a:solidFill>
              </a:rPr>
              <a:t>autonomia</a:t>
            </a:r>
            <a:r>
              <a:rPr lang="de-DE" sz="2400" dirty="0" smtClean="0">
                <a:solidFill>
                  <a:schemeClr val="tx1"/>
                </a:solidFill>
              </a:rPr>
              <a:t> </a:t>
            </a:r>
            <a:r>
              <a:rPr lang="de-DE" sz="2400" dirty="0" err="1" smtClean="0">
                <a:solidFill>
                  <a:schemeClr val="tx1"/>
                </a:solidFill>
              </a:rPr>
              <a:t>gestionale</a:t>
            </a:r>
            <a:r>
              <a:rPr lang="de-DE" sz="2400" dirty="0" smtClean="0">
                <a:solidFill>
                  <a:schemeClr val="tx1"/>
                </a:solidFill>
              </a:rPr>
              <a:t>.</a:t>
            </a:r>
          </a:p>
          <a:p>
            <a:pPr algn="just">
              <a:lnSpc>
                <a:spcPts val="2800"/>
              </a:lnSpc>
            </a:pPr>
            <a:endParaRPr lang="de-DE" sz="2100" b="1" u="sng" dirty="0" smtClean="0">
              <a:solidFill>
                <a:schemeClr val="tx1"/>
              </a:solidFill>
              <a:latin typeface="+mn-lt"/>
            </a:endParaRPr>
          </a:p>
          <a:p>
            <a:pPr algn="just">
              <a:lnSpc>
                <a:spcPts val="2800"/>
              </a:lnSpc>
            </a:pPr>
            <a:endParaRPr lang="de-DE" sz="2100" b="1" u="sng" dirty="0" smtClean="0">
              <a:solidFill>
                <a:schemeClr val="tx1"/>
              </a:solidFill>
              <a:latin typeface="+mn-lt"/>
            </a:endParaRPr>
          </a:p>
          <a:p>
            <a:pPr algn="just">
              <a:lnSpc>
                <a:spcPts val="2800"/>
              </a:lnSpc>
            </a:pPr>
            <a:endParaRPr lang="it-IT" sz="2100" dirty="0">
              <a:solidFill>
                <a:schemeClr val="tx1"/>
              </a:solidFill>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
          </p:nvPr>
        </p:nvSpPr>
        <p:spPr>
          <a:xfrm>
            <a:off x="127000" y="762000"/>
            <a:ext cx="9779000" cy="4552950"/>
          </a:xfrm>
        </p:spPr>
        <p:txBody>
          <a:bodyPr/>
          <a:lstStyle/>
          <a:p>
            <a:pPr>
              <a:lnSpc>
                <a:spcPts val="2800"/>
              </a:lnSpc>
              <a:buNone/>
            </a:pPr>
            <a:r>
              <a:rPr lang="it-IT" sz="2100" b="0" dirty="0" smtClean="0">
                <a:solidFill>
                  <a:schemeClr val="tx1"/>
                </a:solidFill>
                <a:latin typeface="Arial" pitchFamily="34" charset="0"/>
                <a:cs typeface="Arial" pitchFamily="34" charset="0"/>
              </a:rPr>
              <a:t>	</a:t>
            </a:r>
          </a:p>
          <a:p>
            <a:pPr>
              <a:lnSpc>
                <a:spcPts val="2800"/>
              </a:lnSpc>
              <a:buNone/>
            </a:pPr>
            <a:r>
              <a:rPr lang="it-IT" sz="2100" b="0" dirty="0" smtClean="0">
                <a:solidFill>
                  <a:schemeClr val="tx1"/>
                </a:solidFill>
                <a:latin typeface="Arial" pitchFamily="34" charset="0"/>
                <a:cs typeface="Arial" pitchFamily="34" charset="0"/>
              </a:rPr>
              <a:t>	</a:t>
            </a:r>
            <a:endParaRPr lang="it-IT" sz="2000" b="0" dirty="0" smtClean="0">
              <a:solidFill>
                <a:schemeClr val="tx1"/>
              </a:solidFill>
              <a:latin typeface="Arial" pitchFamily="34" charset="0"/>
              <a:cs typeface="Arial" pitchFamily="34" charset="0"/>
            </a:endParaRPr>
          </a:p>
          <a:p>
            <a:endParaRPr lang="it-IT" sz="2100" b="0" dirty="0" smtClean="0">
              <a:solidFill>
                <a:schemeClr val="tx1"/>
              </a:solidFill>
              <a:latin typeface="Arial" pitchFamily="34" charset="0"/>
              <a:cs typeface="Arial" pitchFamily="34" charset="0"/>
            </a:endParaRPr>
          </a:p>
          <a:p>
            <a:pPr lvl="0">
              <a:buNone/>
            </a:pPr>
            <a:endParaRPr lang="it-IT" sz="2100" b="0" dirty="0" smtClean="0">
              <a:latin typeface="Arial" pitchFamily="34" charset="0"/>
              <a:cs typeface="Arial" pitchFamily="34" charset="0"/>
            </a:endParaRPr>
          </a:p>
          <a:p>
            <a:pPr lvl="0"/>
            <a:endParaRPr lang="it-IT" sz="2000" b="0" dirty="0">
              <a:latin typeface="Arial" pitchFamily="34" charset="0"/>
              <a:cs typeface="Arial" pitchFamily="34" charset="0"/>
            </a:endParaRPr>
          </a:p>
        </p:txBody>
      </p:sp>
      <p:sp>
        <p:nvSpPr>
          <p:cNvPr id="6" name="CasellaDiTesto 5"/>
          <p:cNvSpPr txBox="1"/>
          <p:nvPr/>
        </p:nvSpPr>
        <p:spPr>
          <a:xfrm>
            <a:off x="0" y="571500"/>
            <a:ext cx="9906000" cy="4042132"/>
          </a:xfrm>
          <a:prstGeom prst="rect">
            <a:avLst/>
          </a:prstGeom>
          <a:noFill/>
        </p:spPr>
        <p:txBody>
          <a:bodyPr wrap="square" rtlCol="0">
            <a:spAutoFit/>
          </a:bodyPr>
          <a:lstStyle/>
          <a:p>
            <a:pPr algn="just">
              <a:lnSpc>
                <a:spcPts val="2800"/>
              </a:lnSpc>
            </a:pPr>
            <a:r>
              <a:rPr lang="de-DE" sz="1800" i="1" dirty="0" smtClean="0">
                <a:solidFill>
                  <a:schemeClr val="tx1"/>
                </a:solidFill>
                <a:latin typeface="+mn-lt"/>
              </a:rPr>
              <a:t>(</a:t>
            </a:r>
            <a:r>
              <a:rPr lang="de-DE" sz="1800" i="1" dirty="0" err="1" smtClean="0">
                <a:solidFill>
                  <a:schemeClr val="tx1"/>
                </a:solidFill>
                <a:latin typeface="+mn-lt"/>
              </a:rPr>
              <a:t>segue</a:t>
            </a:r>
            <a:r>
              <a:rPr lang="de-DE" sz="1800" i="1" dirty="0" smtClean="0">
                <a:solidFill>
                  <a:schemeClr val="tx1"/>
                </a:solidFill>
                <a:latin typeface="+mn-lt"/>
              </a:rPr>
              <a:t>)</a:t>
            </a:r>
          </a:p>
          <a:p>
            <a:pPr algn="just">
              <a:lnSpc>
                <a:spcPts val="2800"/>
              </a:lnSpc>
            </a:pPr>
            <a:endParaRPr lang="de-DE" sz="2200" dirty="0" smtClean="0">
              <a:solidFill>
                <a:schemeClr val="tx1"/>
              </a:solidFill>
              <a:latin typeface="+mn-lt"/>
            </a:endParaRPr>
          </a:p>
          <a:p>
            <a:pPr algn="just">
              <a:lnSpc>
                <a:spcPts val="2800"/>
              </a:lnSpc>
            </a:pPr>
            <a:r>
              <a:rPr lang="de-DE" sz="2200" dirty="0" err="1" smtClean="0">
                <a:solidFill>
                  <a:schemeClr val="tx1"/>
                </a:solidFill>
                <a:latin typeface="+mn-lt"/>
              </a:rPr>
              <a:t>Sono</a:t>
            </a:r>
            <a:r>
              <a:rPr lang="de-DE" sz="2200" dirty="0" smtClean="0">
                <a:solidFill>
                  <a:schemeClr val="tx1"/>
                </a:solidFill>
                <a:latin typeface="+mn-lt"/>
              </a:rPr>
              <a:t> </a:t>
            </a:r>
            <a:r>
              <a:rPr lang="de-DE" sz="2200" dirty="0" err="1" smtClean="0">
                <a:solidFill>
                  <a:schemeClr val="tx1"/>
                </a:solidFill>
                <a:latin typeface="+mn-lt"/>
              </a:rPr>
              <a:t>inoltre</a:t>
            </a:r>
            <a:r>
              <a:rPr lang="de-DE" sz="2200" dirty="0" smtClean="0">
                <a:solidFill>
                  <a:schemeClr val="tx1"/>
                </a:solidFill>
                <a:latin typeface="+mn-lt"/>
              </a:rPr>
              <a:t> </a:t>
            </a:r>
            <a:r>
              <a:rPr lang="de-DE" sz="2200" dirty="0" err="1" smtClean="0">
                <a:solidFill>
                  <a:schemeClr val="tx1"/>
                </a:solidFill>
                <a:latin typeface="+mn-lt"/>
              </a:rPr>
              <a:t>modificati</a:t>
            </a:r>
            <a:r>
              <a:rPr lang="de-DE" sz="2200" dirty="0" smtClean="0">
                <a:solidFill>
                  <a:schemeClr val="tx1"/>
                </a:solidFill>
                <a:latin typeface="+mn-lt"/>
              </a:rPr>
              <a:t> </a:t>
            </a:r>
            <a:r>
              <a:rPr lang="de-DE" sz="2200" dirty="0" err="1" smtClean="0">
                <a:solidFill>
                  <a:schemeClr val="tx1"/>
                </a:solidFill>
                <a:latin typeface="+mn-lt"/>
              </a:rPr>
              <a:t>il</a:t>
            </a:r>
            <a:r>
              <a:rPr lang="de-DE" sz="2200" dirty="0" smtClean="0">
                <a:solidFill>
                  <a:schemeClr val="tx1"/>
                </a:solidFill>
                <a:latin typeface="+mn-lt"/>
              </a:rPr>
              <a:t> </a:t>
            </a:r>
            <a:r>
              <a:rPr lang="de-DE" sz="2200" b="1" dirty="0" err="1" smtClean="0">
                <a:solidFill>
                  <a:schemeClr val="tx1"/>
                </a:solidFill>
                <a:latin typeface="+mn-lt"/>
              </a:rPr>
              <a:t>Codice</a:t>
            </a:r>
            <a:r>
              <a:rPr lang="de-DE" sz="2200" b="1" dirty="0" smtClean="0">
                <a:solidFill>
                  <a:schemeClr val="tx1"/>
                </a:solidFill>
                <a:latin typeface="+mn-lt"/>
              </a:rPr>
              <a:t> </a:t>
            </a:r>
            <a:r>
              <a:rPr lang="de-DE" sz="2200" b="1" dirty="0" err="1" smtClean="0">
                <a:solidFill>
                  <a:schemeClr val="tx1"/>
                </a:solidFill>
                <a:latin typeface="+mn-lt"/>
              </a:rPr>
              <a:t>dei</a:t>
            </a:r>
            <a:r>
              <a:rPr lang="de-DE" sz="2200" b="1" dirty="0" smtClean="0">
                <a:solidFill>
                  <a:schemeClr val="tx1"/>
                </a:solidFill>
                <a:latin typeface="+mn-lt"/>
              </a:rPr>
              <a:t> </a:t>
            </a:r>
            <a:r>
              <a:rPr lang="de-DE" sz="2200" b="1" dirty="0" err="1" smtClean="0">
                <a:solidFill>
                  <a:schemeClr val="tx1"/>
                </a:solidFill>
                <a:latin typeface="+mn-lt"/>
              </a:rPr>
              <a:t>contratti</a:t>
            </a:r>
            <a:r>
              <a:rPr lang="de-DE" sz="2200" b="1" dirty="0" smtClean="0">
                <a:solidFill>
                  <a:schemeClr val="tx1"/>
                </a:solidFill>
                <a:latin typeface="+mn-lt"/>
              </a:rPr>
              <a:t> e </a:t>
            </a:r>
            <a:r>
              <a:rPr lang="de-DE" sz="2200" b="1" dirty="0" err="1" smtClean="0">
                <a:solidFill>
                  <a:schemeClr val="tx1"/>
                </a:solidFill>
                <a:latin typeface="+mn-lt"/>
              </a:rPr>
              <a:t>il</a:t>
            </a:r>
            <a:r>
              <a:rPr lang="de-DE" sz="2200" b="1" dirty="0" smtClean="0">
                <a:solidFill>
                  <a:schemeClr val="tx1"/>
                </a:solidFill>
                <a:latin typeface="+mn-lt"/>
              </a:rPr>
              <a:t> </a:t>
            </a:r>
            <a:r>
              <a:rPr lang="de-DE" sz="2200" b="1" dirty="0" err="1" smtClean="0">
                <a:solidFill>
                  <a:schemeClr val="tx1"/>
                </a:solidFill>
                <a:latin typeface="+mn-lt"/>
              </a:rPr>
              <a:t>Regolamento</a:t>
            </a:r>
            <a:r>
              <a:rPr lang="de-DE" sz="2200" dirty="0" smtClean="0">
                <a:solidFill>
                  <a:schemeClr val="tx1"/>
                </a:solidFill>
                <a:latin typeface="+mn-lt"/>
              </a:rPr>
              <a:t>, </a:t>
            </a:r>
            <a:r>
              <a:rPr lang="de-DE" sz="2200" dirty="0" err="1" smtClean="0">
                <a:solidFill>
                  <a:schemeClr val="tx1"/>
                </a:solidFill>
                <a:latin typeface="+mn-lt"/>
              </a:rPr>
              <a:t>prevedendo</a:t>
            </a:r>
            <a:r>
              <a:rPr lang="de-DE" sz="2200" dirty="0" smtClean="0">
                <a:solidFill>
                  <a:schemeClr val="tx1"/>
                </a:solidFill>
                <a:latin typeface="+mn-lt"/>
              </a:rPr>
              <a:t>:</a:t>
            </a:r>
          </a:p>
          <a:p>
            <a:pPr marL="363538" indent="-363538" algn="just">
              <a:lnSpc>
                <a:spcPts val="2800"/>
              </a:lnSpc>
              <a:buFont typeface="Arial" pitchFamily="34" charset="0"/>
              <a:buChar char="-"/>
            </a:pPr>
            <a:r>
              <a:rPr lang="de-DE" sz="2200" b="1" dirty="0" err="1" smtClean="0">
                <a:solidFill>
                  <a:schemeClr val="tx1"/>
                </a:solidFill>
                <a:latin typeface="+mn-lt"/>
              </a:rPr>
              <a:t>l’obbligo</a:t>
            </a:r>
            <a:r>
              <a:rPr lang="de-DE" sz="2200" b="1" dirty="0" smtClean="0">
                <a:solidFill>
                  <a:schemeClr val="tx1"/>
                </a:solidFill>
                <a:latin typeface="+mn-lt"/>
              </a:rPr>
              <a:t> per le </a:t>
            </a:r>
            <a:r>
              <a:rPr lang="de-DE" sz="2200" b="1" dirty="0" err="1" smtClean="0">
                <a:solidFill>
                  <a:schemeClr val="tx1"/>
                </a:solidFill>
                <a:latin typeface="+mn-lt"/>
              </a:rPr>
              <a:t>stazioni</a:t>
            </a:r>
            <a:r>
              <a:rPr lang="de-DE" sz="2200" b="1" dirty="0" smtClean="0">
                <a:solidFill>
                  <a:schemeClr val="tx1"/>
                </a:solidFill>
                <a:latin typeface="+mn-lt"/>
              </a:rPr>
              <a:t> </a:t>
            </a:r>
            <a:r>
              <a:rPr lang="de-DE" sz="2200" b="1" dirty="0" err="1" smtClean="0">
                <a:solidFill>
                  <a:schemeClr val="tx1"/>
                </a:solidFill>
                <a:latin typeface="+mn-lt"/>
              </a:rPr>
              <a:t>appaltanti</a:t>
            </a:r>
            <a:r>
              <a:rPr lang="de-DE" sz="2200" b="1" dirty="0" smtClean="0">
                <a:solidFill>
                  <a:schemeClr val="tx1"/>
                </a:solidFill>
                <a:latin typeface="+mn-lt"/>
              </a:rPr>
              <a:t> di </a:t>
            </a:r>
            <a:r>
              <a:rPr lang="de-DE" sz="2200" b="1" dirty="0" err="1" smtClean="0">
                <a:solidFill>
                  <a:schemeClr val="tx1"/>
                </a:solidFill>
                <a:latin typeface="+mn-lt"/>
              </a:rPr>
              <a:t>comunicare</a:t>
            </a:r>
            <a:r>
              <a:rPr lang="de-DE" sz="2200" b="1" dirty="0" smtClean="0">
                <a:solidFill>
                  <a:schemeClr val="tx1"/>
                </a:solidFill>
                <a:latin typeface="+mn-lt"/>
              </a:rPr>
              <a:t> </a:t>
            </a:r>
            <a:r>
              <a:rPr lang="de-DE" sz="2200" b="1" dirty="0" err="1" smtClean="0">
                <a:solidFill>
                  <a:schemeClr val="tx1"/>
                </a:solidFill>
                <a:latin typeface="+mn-lt"/>
              </a:rPr>
              <a:t>all’Osservatorio</a:t>
            </a:r>
            <a:r>
              <a:rPr lang="de-DE" sz="2200" b="1" dirty="0" smtClean="0">
                <a:solidFill>
                  <a:schemeClr val="tx1"/>
                </a:solidFill>
                <a:latin typeface="+mn-lt"/>
              </a:rPr>
              <a:t> </a:t>
            </a:r>
            <a:r>
              <a:rPr lang="de-DE" sz="2200" dirty="0" err="1" smtClean="0">
                <a:solidFill>
                  <a:schemeClr val="tx1"/>
                </a:solidFill>
                <a:latin typeface="+mn-lt"/>
              </a:rPr>
              <a:t>dell’AVCP</a:t>
            </a:r>
            <a:r>
              <a:rPr lang="de-DE" sz="2200" dirty="0" smtClean="0">
                <a:solidFill>
                  <a:schemeClr val="tx1"/>
                </a:solidFill>
                <a:latin typeface="+mn-lt"/>
              </a:rPr>
              <a:t>, </a:t>
            </a:r>
            <a:r>
              <a:rPr lang="de-DE" sz="2200" b="1" dirty="0" smtClean="0">
                <a:solidFill>
                  <a:schemeClr val="tx1"/>
                </a:solidFill>
                <a:latin typeface="+mn-lt"/>
              </a:rPr>
              <a:t>ai </a:t>
            </a:r>
            <a:r>
              <a:rPr lang="de-DE" sz="2200" b="1" dirty="0" err="1" smtClean="0">
                <a:solidFill>
                  <a:schemeClr val="tx1"/>
                </a:solidFill>
                <a:latin typeface="+mn-lt"/>
              </a:rPr>
              <a:t>fini</a:t>
            </a:r>
            <a:r>
              <a:rPr lang="de-DE" sz="2200" b="1" dirty="0" smtClean="0">
                <a:solidFill>
                  <a:schemeClr val="tx1"/>
                </a:solidFill>
                <a:latin typeface="+mn-lt"/>
              </a:rPr>
              <a:t> della </a:t>
            </a:r>
            <a:r>
              <a:rPr lang="de-DE" sz="2200" b="1" dirty="0" err="1" smtClean="0">
                <a:solidFill>
                  <a:schemeClr val="tx1"/>
                </a:solidFill>
                <a:latin typeface="+mn-lt"/>
              </a:rPr>
              <a:t>pubblicazione</a:t>
            </a:r>
            <a:r>
              <a:rPr lang="de-DE" sz="2200" b="1" dirty="0" smtClean="0">
                <a:solidFill>
                  <a:schemeClr val="tx1"/>
                </a:solidFill>
                <a:latin typeface="+mn-lt"/>
              </a:rPr>
              <a:t>, tutti i </a:t>
            </a:r>
            <a:r>
              <a:rPr lang="de-DE" sz="2200" b="1" dirty="0" err="1" smtClean="0">
                <a:solidFill>
                  <a:schemeClr val="tx1"/>
                </a:solidFill>
                <a:latin typeface="+mn-lt"/>
              </a:rPr>
              <a:t>dati</a:t>
            </a:r>
            <a:r>
              <a:rPr lang="de-DE" sz="2200" b="1" dirty="0" smtClean="0">
                <a:solidFill>
                  <a:schemeClr val="tx1"/>
                </a:solidFill>
                <a:latin typeface="+mn-lt"/>
              </a:rPr>
              <a:t> </a:t>
            </a:r>
            <a:r>
              <a:rPr lang="de-DE" sz="2200" b="1" dirty="0" err="1" smtClean="0">
                <a:solidFill>
                  <a:schemeClr val="tx1"/>
                </a:solidFill>
                <a:latin typeface="+mn-lt"/>
              </a:rPr>
              <a:t>relativi</a:t>
            </a:r>
            <a:r>
              <a:rPr lang="de-DE" sz="2200" b="1" dirty="0" smtClean="0">
                <a:solidFill>
                  <a:schemeClr val="tx1"/>
                </a:solidFill>
                <a:latin typeface="+mn-lt"/>
              </a:rPr>
              <a:t> </a:t>
            </a:r>
            <a:r>
              <a:rPr lang="de-DE" sz="2200" b="1" dirty="0" err="1" smtClean="0">
                <a:solidFill>
                  <a:schemeClr val="tx1"/>
                </a:solidFill>
                <a:latin typeface="+mn-lt"/>
              </a:rPr>
              <a:t>agli</a:t>
            </a:r>
            <a:r>
              <a:rPr lang="de-DE" sz="2200" b="1" dirty="0" smtClean="0">
                <a:solidFill>
                  <a:schemeClr val="tx1"/>
                </a:solidFill>
                <a:latin typeface="+mn-lt"/>
              </a:rPr>
              <a:t> </a:t>
            </a:r>
            <a:r>
              <a:rPr lang="de-DE" sz="2200" b="1" dirty="0" err="1" smtClean="0">
                <a:solidFill>
                  <a:schemeClr val="tx1"/>
                </a:solidFill>
                <a:latin typeface="+mn-lt"/>
              </a:rPr>
              <a:t>appalti</a:t>
            </a:r>
            <a:r>
              <a:rPr lang="de-DE" sz="2200" b="1" dirty="0" smtClean="0">
                <a:solidFill>
                  <a:schemeClr val="tx1"/>
                </a:solidFill>
                <a:latin typeface="+mn-lt"/>
              </a:rPr>
              <a:t> di </a:t>
            </a:r>
            <a:r>
              <a:rPr lang="de-DE" sz="2200" b="1" dirty="0" err="1" smtClean="0">
                <a:solidFill>
                  <a:schemeClr val="tx1"/>
                </a:solidFill>
                <a:latin typeface="+mn-lt"/>
              </a:rPr>
              <a:t>importo</a:t>
            </a:r>
            <a:r>
              <a:rPr lang="de-DE" sz="2200" b="1" dirty="0" smtClean="0">
                <a:solidFill>
                  <a:schemeClr val="tx1"/>
                </a:solidFill>
                <a:latin typeface="+mn-lt"/>
              </a:rPr>
              <a:t> </a:t>
            </a:r>
            <a:r>
              <a:rPr lang="de-DE" sz="2200" b="1" dirty="0" err="1" smtClean="0">
                <a:solidFill>
                  <a:schemeClr val="tx1"/>
                </a:solidFill>
                <a:latin typeface="+mn-lt"/>
              </a:rPr>
              <a:t>superiore</a:t>
            </a:r>
            <a:r>
              <a:rPr lang="de-DE" sz="2200" b="1" dirty="0" smtClean="0">
                <a:solidFill>
                  <a:schemeClr val="tx1"/>
                </a:solidFill>
                <a:latin typeface="+mn-lt"/>
              </a:rPr>
              <a:t> a 50.000 Euro;</a:t>
            </a:r>
          </a:p>
          <a:p>
            <a:pPr marL="363538" indent="-363538" algn="just">
              <a:lnSpc>
                <a:spcPts val="2800"/>
              </a:lnSpc>
              <a:buFont typeface="Arial" pitchFamily="34" charset="0"/>
              <a:buChar char="-"/>
            </a:pPr>
            <a:endParaRPr lang="de-DE" sz="2200" dirty="0" smtClean="0">
              <a:solidFill>
                <a:schemeClr val="tx1"/>
              </a:solidFill>
              <a:latin typeface="+mn-lt"/>
            </a:endParaRPr>
          </a:p>
          <a:p>
            <a:pPr marL="363538" indent="-363538" algn="just">
              <a:lnSpc>
                <a:spcPts val="2800"/>
              </a:lnSpc>
              <a:buFont typeface="Arial" pitchFamily="34" charset="0"/>
              <a:buChar char="-"/>
            </a:pPr>
            <a:r>
              <a:rPr lang="de-DE" sz="2200" dirty="0" smtClean="0">
                <a:solidFill>
                  <a:schemeClr val="tx1"/>
                </a:solidFill>
                <a:latin typeface="+mn-lt"/>
              </a:rPr>
              <a:t>per le </a:t>
            </a:r>
            <a:r>
              <a:rPr lang="de-DE" sz="2200" dirty="0" err="1" smtClean="0">
                <a:solidFill>
                  <a:schemeClr val="tx1"/>
                </a:solidFill>
                <a:latin typeface="+mn-lt"/>
              </a:rPr>
              <a:t>procedure</a:t>
            </a:r>
            <a:r>
              <a:rPr lang="de-DE" sz="2200" dirty="0" smtClean="0">
                <a:solidFill>
                  <a:schemeClr val="tx1"/>
                </a:solidFill>
                <a:latin typeface="+mn-lt"/>
              </a:rPr>
              <a:t> di </a:t>
            </a:r>
            <a:r>
              <a:rPr lang="de-DE" sz="2200" dirty="0" err="1" smtClean="0">
                <a:solidFill>
                  <a:schemeClr val="tx1"/>
                </a:solidFill>
                <a:latin typeface="+mn-lt"/>
              </a:rPr>
              <a:t>appalto</a:t>
            </a:r>
            <a:r>
              <a:rPr lang="de-DE" sz="2200" dirty="0" smtClean="0">
                <a:solidFill>
                  <a:schemeClr val="tx1"/>
                </a:solidFill>
                <a:latin typeface="+mn-lt"/>
              </a:rPr>
              <a:t> </a:t>
            </a:r>
            <a:r>
              <a:rPr lang="de-DE" sz="2200" dirty="0" err="1" smtClean="0">
                <a:solidFill>
                  <a:schemeClr val="tx1"/>
                </a:solidFill>
                <a:latin typeface="+mn-lt"/>
              </a:rPr>
              <a:t>affidate</a:t>
            </a:r>
            <a:r>
              <a:rPr lang="de-DE" sz="2200" dirty="0" smtClean="0">
                <a:solidFill>
                  <a:schemeClr val="tx1"/>
                </a:solidFill>
                <a:latin typeface="+mn-lt"/>
              </a:rPr>
              <a:t> </a:t>
            </a:r>
            <a:r>
              <a:rPr lang="de-DE" sz="2200" dirty="0" err="1" smtClean="0">
                <a:solidFill>
                  <a:schemeClr val="tx1"/>
                </a:solidFill>
                <a:latin typeface="+mn-lt"/>
              </a:rPr>
              <a:t>con</a:t>
            </a:r>
            <a:r>
              <a:rPr lang="de-DE" sz="2200" dirty="0" smtClean="0">
                <a:solidFill>
                  <a:schemeClr val="tx1"/>
                </a:solidFill>
                <a:latin typeface="+mn-lt"/>
              </a:rPr>
              <a:t> </a:t>
            </a:r>
            <a:r>
              <a:rPr lang="de-DE" sz="2200" b="1" dirty="0" err="1" smtClean="0">
                <a:solidFill>
                  <a:schemeClr val="tx1"/>
                </a:solidFill>
                <a:latin typeface="+mn-lt"/>
              </a:rPr>
              <a:t>il</a:t>
            </a:r>
            <a:r>
              <a:rPr lang="de-DE" sz="2200" b="1" dirty="0" smtClean="0">
                <a:solidFill>
                  <a:schemeClr val="tx1"/>
                </a:solidFill>
                <a:latin typeface="+mn-lt"/>
              </a:rPr>
              <a:t> </a:t>
            </a:r>
            <a:r>
              <a:rPr lang="de-DE" sz="2200" b="1" dirty="0" err="1" smtClean="0">
                <a:solidFill>
                  <a:schemeClr val="tx1"/>
                </a:solidFill>
                <a:latin typeface="+mn-lt"/>
              </a:rPr>
              <a:t>criterio</a:t>
            </a:r>
            <a:r>
              <a:rPr lang="de-DE" sz="2200" b="1" dirty="0" smtClean="0">
                <a:solidFill>
                  <a:schemeClr val="tx1"/>
                </a:solidFill>
                <a:latin typeface="+mn-lt"/>
              </a:rPr>
              <a:t> </a:t>
            </a:r>
            <a:r>
              <a:rPr lang="de-DE" sz="2200" b="1" dirty="0" err="1" smtClean="0">
                <a:solidFill>
                  <a:schemeClr val="tx1"/>
                </a:solidFill>
                <a:latin typeface="+mn-lt"/>
              </a:rPr>
              <a:t>dell'offerta</a:t>
            </a:r>
            <a:r>
              <a:rPr lang="de-DE" sz="2200" b="1" dirty="0" smtClean="0">
                <a:solidFill>
                  <a:schemeClr val="tx1"/>
                </a:solidFill>
                <a:latin typeface="+mn-lt"/>
              </a:rPr>
              <a:t> </a:t>
            </a:r>
            <a:r>
              <a:rPr lang="de-DE" sz="2200" b="1" dirty="0" err="1" smtClean="0">
                <a:solidFill>
                  <a:schemeClr val="tx1"/>
                </a:solidFill>
                <a:latin typeface="+mn-lt"/>
              </a:rPr>
              <a:t>economicamente</a:t>
            </a:r>
            <a:r>
              <a:rPr lang="de-DE" sz="2200" b="1" dirty="0" smtClean="0">
                <a:solidFill>
                  <a:schemeClr val="tx1"/>
                </a:solidFill>
                <a:latin typeface="+mn-lt"/>
              </a:rPr>
              <a:t> più </a:t>
            </a:r>
            <a:r>
              <a:rPr lang="de-DE" sz="2200" b="1" dirty="0" err="1" smtClean="0">
                <a:solidFill>
                  <a:schemeClr val="tx1"/>
                </a:solidFill>
                <a:latin typeface="+mn-lt"/>
              </a:rPr>
              <a:t>vantaggiosa</a:t>
            </a:r>
            <a:r>
              <a:rPr lang="de-DE" sz="2200" b="1" dirty="0" smtClean="0">
                <a:solidFill>
                  <a:schemeClr val="tx1"/>
                </a:solidFill>
                <a:latin typeface="+mn-lt"/>
              </a:rPr>
              <a:t> </a:t>
            </a:r>
            <a:r>
              <a:rPr lang="de-DE" sz="2200" b="1" dirty="0" err="1" smtClean="0">
                <a:solidFill>
                  <a:schemeClr val="tx1"/>
                </a:solidFill>
                <a:latin typeface="+mn-lt"/>
              </a:rPr>
              <a:t>l’obbligo</a:t>
            </a:r>
            <a:r>
              <a:rPr lang="de-DE" sz="2200" b="1" dirty="0" smtClean="0">
                <a:solidFill>
                  <a:schemeClr val="tx1"/>
                </a:solidFill>
                <a:latin typeface="+mn-lt"/>
              </a:rPr>
              <a:t> per la </a:t>
            </a:r>
            <a:r>
              <a:rPr lang="de-DE" sz="2200" b="1" dirty="0" err="1" smtClean="0">
                <a:solidFill>
                  <a:schemeClr val="tx1"/>
                </a:solidFill>
                <a:latin typeface="+mn-lt"/>
              </a:rPr>
              <a:t>commissione</a:t>
            </a:r>
            <a:r>
              <a:rPr lang="de-DE" sz="2200" b="1" dirty="0" smtClean="0">
                <a:solidFill>
                  <a:schemeClr val="tx1"/>
                </a:solidFill>
                <a:latin typeface="+mn-lt"/>
              </a:rPr>
              <a:t> di </a:t>
            </a:r>
            <a:r>
              <a:rPr lang="de-DE" sz="2200" b="1" dirty="0" err="1" smtClean="0">
                <a:solidFill>
                  <a:schemeClr val="tx1"/>
                </a:solidFill>
                <a:latin typeface="+mn-lt"/>
              </a:rPr>
              <a:t>gara</a:t>
            </a:r>
            <a:r>
              <a:rPr lang="de-DE" sz="2200" b="1" dirty="0" smtClean="0">
                <a:solidFill>
                  <a:schemeClr val="tx1"/>
                </a:solidFill>
                <a:latin typeface="+mn-lt"/>
              </a:rPr>
              <a:t> di </a:t>
            </a:r>
            <a:r>
              <a:rPr lang="de-DE" sz="2200" b="1" dirty="0" err="1" smtClean="0">
                <a:solidFill>
                  <a:schemeClr val="tx1"/>
                </a:solidFill>
                <a:latin typeface="+mn-lt"/>
              </a:rPr>
              <a:t>aprire</a:t>
            </a:r>
            <a:r>
              <a:rPr lang="de-DE" sz="2200" b="1" dirty="0" smtClean="0">
                <a:solidFill>
                  <a:schemeClr val="tx1"/>
                </a:solidFill>
                <a:latin typeface="+mn-lt"/>
              </a:rPr>
              <a:t> in </a:t>
            </a:r>
            <a:r>
              <a:rPr lang="de-DE" sz="2200" b="1" dirty="0" err="1" smtClean="0">
                <a:solidFill>
                  <a:schemeClr val="tx1"/>
                </a:solidFill>
                <a:latin typeface="+mn-lt"/>
              </a:rPr>
              <a:t>seduta</a:t>
            </a:r>
            <a:r>
              <a:rPr lang="de-DE" sz="2200" b="1" dirty="0" smtClean="0">
                <a:solidFill>
                  <a:schemeClr val="tx1"/>
                </a:solidFill>
                <a:latin typeface="+mn-lt"/>
              </a:rPr>
              <a:t> </a:t>
            </a:r>
            <a:r>
              <a:rPr lang="de-DE" sz="2200" b="1" dirty="0" err="1" smtClean="0">
                <a:solidFill>
                  <a:schemeClr val="tx1"/>
                </a:solidFill>
                <a:latin typeface="+mn-lt"/>
              </a:rPr>
              <a:t>pubblica</a:t>
            </a:r>
            <a:r>
              <a:rPr lang="de-DE" sz="2200" b="1" dirty="0" smtClean="0">
                <a:solidFill>
                  <a:schemeClr val="tx1"/>
                </a:solidFill>
                <a:latin typeface="+mn-lt"/>
              </a:rPr>
              <a:t> i </a:t>
            </a:r>
            <a:r>
              <a:rPr lang="de-DE" sz="2200" b="1" dirty="0" err="1" smtClean="0">
                <a:solidFill>
                  <a:schemeClr val="tx1"/>
                </a:solidFill>
                <a:latin typeface="+mn-lt"/>
              </a:rPr>
              <a:t>plichi</a:t>
            </a:r>
            <a:r>
              <a:rPr lang="de-DE" sz="2200" b="1" dirty="0" smtClean="0">
                <a:solidFill>
                  <a:schemeClr val="tx1"/>
                </a:solidFill>
                <a:latin typeface="+mn-lt"/>
              </a:rPr>
              <a:t> </a:t>
            </a:r>
            <a:r>
              <a:rPr lang="de-DE" sz="2200" b="1" dirty="0" err="1" smtClean="0">
                <a:solidFill>
                  <a:schemeClr val="tx1"/>
                </a:solidFill>
                <a:latin typeface="+mn-lt"/>
              </a:rPr>
              <a:t>contenenti</a:t>
            </a:r>
            <a:r>
              <a:rPr lang="de-DE" sz="2200" b="1" dirty="0" smtClean="0">
                <a:solidFill>
                  <a:schemeClr val="tx1"/>
                </a:solidFill>
                <a:latin typeface="+mn-lt"/>
              </a:rPr>
              <a:t> le </a:t>
            </a:r>
            <a:r>
              <a:rPr lang="de-DE" sz="2200" b="1" dirty="0" err="1" smtClean="0">
                <a:solidFill>
                  <a:schemeClr val="tx1"/>
                </a:solidFill>
                <a:latin typeface="+mn-lt"/>
              </a:rPr>
              <a:t>offerte</a:t>
            </a:r>
            <a:r>
              <a:rPr lang="de-DE" sz="2200" b="1" dirty="0" smtClean="0">
                <a:solidFill>
                  <a:schemeClr val="tx1"/>
                </a:solidFill>
                <a:latin typeface="+mn-lt"/>
              </a:rPr>
              <a:t> </a:t>
            </a:r>
            <a:r>
              <a:rPr lang="de-DE" sz="2200" b="1" dirty="0" err="1" smtClean="0">
                <a:solidFill>
                  <a:schemeClr val="tx1"/>
                </a:solidFill>
                <a:latin typeface="+mn-lt"/>
              </a:rPr>
              <a:t>tecniche</a:t>
            </a:r>
            <a:r>
              <a:rPr lang="de-DE" sz="2200" b="1" dirty="0" smtClean="0">
                <a:solidFill>
                  <a:schemeClr val="tx1"/>
                </a:solidFill>
                <a:latin typeface="+mn-lt"/>
              </a:rPr>
              <a:t> </a:t>
            </a:r>
            <a:r>
              <a:rPr lang="de-DE" sz="2200" dirty="0" smtClean="0">
                <a:solidFill>
                  <a:schemeClr val="tx1"/>
                </a:solidFill>
                <a:latin typeface="+mn-lt"/>
              </a:rPr>
              <a:t>al </a:t>
            </a:r>
            <a:r>
              <a:rPr lang="de-DE" sz="2200" dirty="0" err="1" smtClean="0">
                <a:solidFill>
                  <a:schemeClr val="tx1"/>
                </a:solidFill>
                <a:latin typeface="+mn-lt"/>
              </a:rPr>
              <a:t>fine</a:t>
            </a:r>
            <a:r>
              <a:rPr lang="de-DE" sz="2200" dirty="0" smtClean="0">
                <a:solidFill>
                  <a:schemeClr val="tx1"/>
                </a:solidFill>
                <a:latin typeface="+mn-lt"/>
              </a:rPr>
              <a:t> di </a:t>
            </a:r>
            <a:r>
              <a:rPr lang="de-DE" sz="2200" dirty="0" err="1" smtClean="0">
                <a:solidFill>
                  <a:schemeClr val="tx1"/>
                </a:solidFill>
                <a:latin typeface="+mn-lt"/>
              </a:rPr>
              <a:t>procedere</a:t>
            </a:r>
            <a:r>
              <a:rPr lang="de-DE" sz="2200" dirty="0" smtClean="0">
                <a:solidFill>
                  <a:schemeClr val="tx1"/>
                </a:solidFill>
                <a:latin typeface="+mn-lt"/>
              </a:rPr>
              <a:t> alla </a:t>
            </a:r>
            <a:r>
              <a:rPr lang="de-DE" sz="2200" dirty="0" err="1" smtClean="0">
                <a:solidFill>
                  <a:schemeClr val="tx1"/>
                </a:solidFill>
                <a:latin typeface="+mn-lt"/>
              </a:rPr>
              <a:t>verifica</a:t>
            </a:r>
            <a:r>
              <a:rPr lang="de-DE" sz="2200" dirty="0" smtClean="0">
                <a:solidFill>
                  <a:schemeClr val="tx1"/>
                </a:solidFill>
                <a:latin typeface="+mn-lt"/>
              </a:rPr>
              <a:t> della </a:t>
            </a:r>
            <a:r>
              <a:rPr lang="de-DE" sz="2200" dirty="0" err="1" smtClean="0">
                <a:solidFill>
                  <a:schemeClr val="tx1"/>
                </a:solidFill>
                <a:latin typeface="+mn-lt"/>
              </a:rPr>
              <a:t>presenza</a:t>
            </a:r>
            <a:r>
              <a:rPr lang="de-DE" sz="2200" dirty="0" smtClean="0">
                <a:solidFill>
                  <a:schemeClr val="tx1"/>
                </a:solidFill>
                <a:latin typeface="+mn-lt"/>
              </a:rPr>
              <a:t> </a:t>
            </a:r>
            <a:r>
              <a:rPr lang="de-DE" sz="2200" dirty="0" err="1" smtClean="0">
                <a:solidFill>
                  <a:schemeClr val="tx1"/>
                </a:solidFill>
                <a:latin typeface="+mn-lt"/>
              </a:rPr>
              <a:t>dei</a:t>
            </a:r>
            <a:r>
              <a:rPr lang="de-DE" sz="2200" dirty="0" smtClean="0">
                <a:solidFill>
                  <a:schemeClr val="tx1"/>
                </a:solidFill>
                <a:latin typeface="+mn-lt"/>
              </a:rPr>
              <a:t> </a:t>
            </a:r>
            <a:r>
              <a:rPr lang="de-DE" sz="2200" dirty="0" err="1" smtClean="0">
                <a:solidFill>
                  <a:schemeClr val="tx1"/>
                </a:solidFill>
                <a:latin typeface="+mn-lt"/>
              </a:rPr>
              <a:t>documenti</a:t>
            </a:r>
            <a:r>
              <a:rPr lang="de-DE" sz="2200" dirty="0" smtClean="0">
                <a:solidFill>
                  <a:schemeClr val="tx1"/>
                </a:solidFill>
                <a:latin typeface="+mn-lt"/>
              </a:rPr>
              <a:t> </a:t>
            </a:r>
            <a:r>
              <a:rPr lang="de-DE" sz="2200" dirty="0" err="1" smtClean="0">
                <a:solidFill>
                  <a:schemeClr val="tx1"/>
                </a:solidFill>
                <a:latin typeface="+mn-lt"/>
              </a:rPr>
              <a:t>prodotti</a:t>
            </a:r>
            <a:r>
              <a:rPr lang="de-DE" sz="2200" dirty="0" smtClean="0">
                <a:solidFill>
                  <a:schemeClr val="tx1"/>
                </a:solidFill>
                <a:latin typeface="+mn-lt"/>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1"/>
          <p:cNvSpPr>
            <a:spLocks noGrp="1"/>
          </p:cNvSpPr>
          <p:nvPr>
            <p:ph type="title" sz="quarter"/>
          </p:nvPr>
        </p:nvSpPr>
        <p:spPr>
          <a:xfrm>
            <a:off x="152400" y="1643431"/>
            <a:ext cx="9631681" cy="2236331"/>
          </a:xfrm>
        </p:spPr>
        <p:txBody>
          <a:bodyPr/>
          <a:lstStyle/>
          <a:p>
            <a:pPr algn="just">
              <a:lnSpc>
                <a:spcPct val="150000"/>
              </a:lnSpc>
              <a:tabLst>
                <a:tab pos="268288" algn="l"/>
              </a:tabLst>
            </a:pPr>
            <a:r>
              <a:rPr lang="it-IT" sz="2200" b="0" smtClean="0"/>
              <a:t>Il </a:t>
            </a:r>
            <a:r>
              <a:rPr lang="it-IT" sz="2200" smtClean="0"/>
              <a:t>Decreto Legge 13 maggio 2011, n. 70 conv. in L. 12 luglio 2011, n. 106  (cd. Decreto Sviluppo) </a:t>
            </a:r>
            <a:r>
              <a:rPr lang="it-IT" sz="2200" b="0" smtClean="0"/>
              <a:t>ha introdotto diverse significative modifiche al Codice dei Contratti Pubblici, con l’obiettivo di ridurre i tempi di costruzione delle opere pubbliche, semplificare le procedure di affidamento dei relativi contratti, garantire un più efficace sistema di controllo e ridurre il contenzioso. </a:t>
            </a:r>
            <a:endParaRPr lang="it-IT" sz="2200" b="0" dirty="0" smtClean="0"/>
          </a:p>
        </p:txBody>
      </p:sp>
      <p:sp>
        <p:nvSpPr>
          <p:cNvPr id="4" name="CasellaDiTesto 3"/>
          <p:cNvSpPr txBox="1"/>
          <p:nvPr/>
        </p:nvSpPr>
        <p:spPr>
          <a:xfrm>
            <a:off x="0" y="610849"/>
            <a:ext cx="7204841" cy="430887"/>
          </a:xfrm>
          <a:prstGeom prst="rect">
            <a:avLst/>
          </a:prstGeom>
          <a:noFill/>
        </p:spPr>
        <p:txBody>
          <a:bodyPr wrap="square" rtlCol="0">
            <a:spAutoFit/>
          </a:bodyPr>
          <a:lstStyle/>
          <a:p>
            <a:pPr algn="l"/>
            <a:r>
              <a:rPr lang="it-IT" sz="2200" b="1" dirty="0" smtClean="0">
                <a:solidFill>
                  <a:srgbClr val="FF0000"/>
                </a:solidFill>
              </a:rPr>
              <a:t>1) 	</a:t>
            </a:r>
            <a:r>
              <a:rPr lang="it-IT" sz="2200" b="1" u="sng" dirty="0" smtClean="0">
                <a:solidFill>
                  <a:srgbClr val="FF0000"/>
                </a:solidFill>
              </a:rPr>
              <a:t>L’emanazione del c.d. Decreto Sviluppo</a:t>
            </a:r>
            <a:endParaRPr lang="it-IT" sz="22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0" y="504806"/>
            <a:ext cx="99060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14) D.L. 22 giugno 2012, n. 83 convertito in Legge n. 134 del 7 agosto 2012 e recante “</a:t>
            </a:r>
            <a:r>
              <a:rPr kumimoji="0" lang="it-IT" sz="2200" b="1" i="1" u="sng" strike="noStrike" cap="none" normalizeH="0" baseline="0" dirty="0" smtClean="0">
                <a:ln>
                  <a:noFill/>
                </a:ln>
                <a:solidFill>
                  <a:srgbClr val="FF0000"/>
                </a:solidFill>
                <a:effectLst/>
                <a:latin typeface="Arial" pitchFamily="34" charset="0"/>
                <a:ea typeface="Times New Roman" pitchFamily="18" charset="0"/>
                <a:cs typeface="Arial" pitchFamily="34" charset="0"/>
              </a:rPr>
              <a:t>Misure urgenti per la crescita del Paese</a:t>
            </a:r>
            <a:r>
              <a:rPr kumimoji="0" lang="it-IT" sz="2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a:t>
            </a:r>
            <a:endParaRPr kumimoji="0" lang="it-IT" sz="2200" b="0" i="0" u="sng" strike="noStrike" cap="none" normalizeH="0" baseline="0" dirty="0" smtClean="0">
              <a:ln>
                <a:noFill/>
              </a:ln>
              <a:solidFill>
                <a:srgbClr val="FF0000"/>
              </a:solidFill>
              <a:effectLst/>
              <a:latin typeface="Arial" pitchFamily="34" charset="0"/>
              <a:cs typeface="Arial" pitchFamily="34" charset="0"/>
            </a:endParaRPr>
          </a:p>
        </p:txBody>
      </p:sp>
      <p:sp>
        <p:nvSpPr>
          <p:cNvPr id="9" name="CasellaDiTesto 8"/>
          <p:cNvSpPr txBox="1"/>
          <p:nvPr/>
        </p:nvSpPr>
        <p:spPr>
          <a:xfrm>
            <a:off x="152400" y="1627909"/>
            <a:ext cx="9632373" cy="230832"/>
          </a:xfrm>
          <a:prstGeom prst="rect">
            <a:avLst/>
          </a:prstGeom>
          <a:noFill/>
        </p:spPr>
        <p:txBody>
          <a:bodyPr wrap="square" rtlCol="0">
            <a:spAutoFit/>
          </a:bodyPr>
          <a:lstStyle/>
          <a:p>
            <a:endParaRPr lang="it-IT" dirty="0"/>
          </a:p>
        </p:txBody>
      </p:sp>
      <p:sp>
        <p:nvSpPr>
          <p:cNvPr id="11" name="CasellaDiTesto 10"/>
          <p:cNvSpPr txBox="1"/>
          <p:nvPr/>
        </p:nvSpPr>
        <p:spPr>
          <a:xfrm>
            <a:off x="0" y="1174170"/>
            <a:ext cx="9767455" cy="5448479"/>
          </a:xfrm>
          <a:prstGeom prst="rect">
            <a:avLst/>
          </a:prstGeom>
          <a:noFill/>
        </p:spPr>
        <p:txBody>
          <a:bodyPr wrap="square" rtlCol="0">
            <a:spAutoFit/>
          </a:bodyPr>
          <a:lstStyle/>
          <a:p>
            <a:pPr algn="just">
              <a:lnSpc>
                <a:spcPts val="2800"/>
              </a:lnSpc>
              <a:spcAft>
                <a:spcPts val="0"/>
              </a:spcAft>
            </a:pPr>
            <a:r>
              <a:rPr lang="it-IT" sz="2050" dirty="0" smtClean="0">
                <a:solidFill>
                  <a:schemeClr val="tx1"/>
                </a:solidFill>
                <a:latin typeface="+mn-lt"/>
                <a:ea typeface="Times New Roman"/>
                <a:cs typeface="Times New Roman"/>
              </a:rPr>
              <a:t>Tra le novità di interesse si segnalano:</a:t>
            </a:r>
          </a:p>
          <a:p>
            <a:pPr marL="342900" lvl="0" indent="-342900" algn="just">
              <a:lnSpc>
                <a:spcPts val="2800"/>
              </a:lnSpc>
              <a:buFont typeface="+mj-lt"/>
              <a:buAutoNum type="alphaLcParenR"/>
            </a:pPr>
            <a:r>
              <a:rPr lang="it-IT" sz="2050" b="1" dirty="0" smtClean="0">
                <a:solidFill>
                  <a:schemeClr val="tx1"/>
                </a:solidFill>
                <a:latin typeface="+mn-lt"/>
                <a:cs typeface="Times New Roman"/>
              </a:rPr>
              <a:t>Integrazione della disciplina dell’emissione di obbligazioni e di titoli di debito da parte delle società di progetto (project bond), con un regime fiscale agevolato </a:t>
            </a:r>
            <a:r>
              <a:rPr lang="it-IT" sz="2050" dirty="0" smtClean="0">
                <a:solidFill>
                  <a:schemeClr val="tx1"/>
                </a:solidFill>
                <a:latin typeface="+mn-lt"/>
                <a:cs typeface="Times New Roman"/>
              </a:rPr>
              <a:t>per le obbligazioni emesse nei 3 anni successivi all’entrata in vigore del Decreto. </a:t>
            </a:r>
          </a:p>
          <a:p>
            <a:pPr marL="342900" lvl="0" indent="-342900" algn="just">
              <a:lnSpc>
                <a:spcPts val="2800"/>
              </a:lnSpc>
              <a:buFont typeface="+mj-lt"/>
              <a:buAutoNum type="alphaLcParenR"/>
            </a:pPr>
            <a:r>
              <a:rPr lang="it-IT" sz="2050" b="1" dirty="0" smtClean="0">
                <a:solidFill>
                  <a:schemeClr val="tx1"/>
                </a:solidFill>
                <a:latin typeface="+mn-lt"/>
                <a:cs typeface="Times New Roman"/>
              </a:rPr>
              <a:t>Misure di materia di finanziamento di infrastrutture mediante defiscalizzazione (art. 2): </a:t>
            </a:r>
            <a:r>
              <a:rPr lang="it-IT" sz="2050" dirty="0" smtClean="0">
                <a:solidFill>
                  <a:schemeClr val="tx1"/>
                </a:solidFill>
                <a:latin typeface="+mn-lt"/>
                <a:cs typeface="Times New Roman"/>
              </a:rPr>
              <a:t>vengono introdotte ulteriori modifiche all’art. 18 L. n. 183/2011, volte a </a:t>
            </a:r>
            <a:r>
              <a:rPr lang="it-IT" sz="2050" u="sng" dirty="0" smtClean="0">
                <a:solidFill>
                  <a:schemeClr val="tx1"/>
                </a:solidFill>
                <a:latin typeface="+mn-lt"/>
                <a:cs typeface="Times New Roman"/>
              </a:rPr>
              <a:t>estendere il campo di applicazione della norma dal punto di vista oggettivo </a:t>
            </a:r>
            <a:r>
              <a:rPr lang="it-IT" sz="2050" dirty="0" smtClean="0">
                <a:solidFill>
                  <a:schemeClr val="tx1"/>
                </a:solidFill>
                <a:latin typeface="+mn-lt"/>
                <a:cs typeface="Times New Roman"/>
              </a:rPr>
              <a:t>a tutte le “</a:t>
            </a:r>
            <a:r>
              <a:rPr lang="it-IT" sz="2050" i="1" dirty="0" smtClean="0">
                <a:solidFill>
                  <a:schemeClr val="tx1"/>
                </a:solidFill>
                <a:latin typeface="+mn-lt"/>
                <a:cs typeface="Times New Roman"/>
              </a:rPr>
              <a:t>nuove infrastrutture previste in piani o programmi di amministrazioni pubbliche, da realizzarsi con contratti di PPP riducendo o azzerando il contributo pubblico e comunque in modo da assicurare la sostenibilità economica dell’operazione tenuto conto delle condizioni di mercato</a:t>
            </a:r>
            <a:r>
              <a:rPr lang="it-IT" sz="2050" dirty="0" smtClean="0">
                <a:solidFill>
                  <a:schemeClr val="tx1"/>
                </a:solidFill>
                <a:latin typeface="+mn-lt"/>
                <a:cs typeface="Times New Roman"/>
              </a:rPr>
              <a:t>”, </a:t>
            </a:r>
            <a:r>
              <a:rPr lang="it-IT" sz="2050" u="sng" dirty="0" smtClean="0">
                <a:solidFill>
                  <a:schemeClr val="tx1"/>
                </a:solidFill>
                <a:latin typeface="+mn-lt"/>
                <a:cs typeface="Times New Roman"/>
              </a:rPr>
              <a:t>e dal punto di vista soggettivo</a:t>
            </a:r>
            <a:r>
              <a:rPr lang="it-IT" sz="2050" dirty="0" smtClean="0">
                <a:solidFill>
                  <a:schemeClr val="tx1"/>
                </a:solidFill>
                <a:latin typeface="+mn-lt"/>
                <a:cs typeface="Times New Roman"/>
              </a:rPr>
              <a:t>, oltre che alle società di progetto, </a:t>
            </a:r>
            <a:r>
              <a:rPr lang="it-IT" sz="2050" u="sng" dirty="0" smtClean="0">
                <a:solidFill>
                  <a:schemeClr val="tx1"/>
                </a:solidFill>
                <a:latin typeface="+mn-lt"/>
                <a:cs typeface="Times New Roman"/>
              </a:rPr>
              <a:t>in generale al “</a:t>
            </a:r>
            <a:r>
              <a:rPr lang="it-IT" sz="2050" i="1" u="sng" dirty="0" smtClean="0">
                <a:solidFill>
                  <a:schemeClr val="tx1"/>
                </a:solidFill>
                <a:latin typeface="+mn-lt"/>
                <a:cs typeface="Times New Roman"/>
              </a:rPr>
              <a:t>soggetto interessato, a seconda della diversa tipologia di contratti</a:t>
            </a:r>
            <a:r>
              <a:rPr lang="it-IT" sz="2050" i="1" dirty="0" smtClean="0">
                <a:solidFill>
                  <a:schemeClr val="tx1"/>
                </a:solidFill>
                <a:latin typeface="+mn-lt"/>
                <a:cs typeface="Times New Roman"/>
              </a:rPr>
              <a:t>”</a:t>
            </a:r>
            <a:r>
              <a:rPr lang="it-IT" sz="2050" dirty="0" smtClean="0">
                <a:solidFill>
                  <a:schemeClr val="tx1"/>
                </a:solidFill>
                <a:latin typeface="+mn-lt"/>
                <a:cs typeface="Times New Roman"/>
              </a:rPr>
              <a:t>. </a:t>
            </a:r>
          </a:p>
          <a:p>
            <a:pPr>
              <a:lnSpc>
                <a:spcPts val="2800"/>
              </a:lnSpc>
            </a:pPr>
            <a:endParaRPr lang="it-IT" sz="2050" dirty="0">
              <a:solidFill>
                <a:schemeClr val="tx1"/>
              </a:solidFill>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0" y="587475"/>
            <a:ext cx="9757063" cy="6914713"/>
          </a:xfrm>
          <a:prstGeom prst="rect">
            <a:avLst/>
          </a:prstGeom>
          <a:noFill/>
        </p:spPr>
        <p:txBody>
          <a:bodyPr wrap="square" rtlCol="0">
            <a:spAutoFit/>
          </a:bodyPr>
          <a:lstStyle/>
          <a:p>
            <a:pPr marL="457200" lvl="0" indent="-457200" algn="just">
              <a:lnSpc>
                <a:spcPts val="2800"/>
              </a:lnSpc>
            </a:pPr>
            <a:r>
              <a:rPr lang="it-IT" sz="1800" b="1" i="1" dirty="0" smtClean="0">
                <a:solidFill>
                  <a:schemeClr val="tx1"/>
                </a:solidFill>
                <a:cs typeface="Times New Roman"/>
              </a:rPr>
              <a:t>(segue)</a:t>
            </a:r>
          </a:p>
          <a:p>
            <a:pPr marL="457200" lvl="0" indent="-457200" algn="just">
              <a:lnSpc>
                <a:spcPts val="2800"/>
              </a:lnSpc>
              <a:buFont typeface="+mj-lt"/>
              <a:buAutoNum type="alphaLcParenR" startAt="3"/>
            </a:pPr>
            <a:r>
              <a:rPr lang="it-IT" sz="2000" b="1" dirty="0" smtClean="0">
                <a:solidFill>
                  <a:schemeClr val="tx1"/>
                </a:solidFill>
                <a:cs typeface="Times New Roman"/>
              </a:rPr>
              <a:t>Conferenza di servizi preliminare nella finanza di progetto e requisiti per la predisposizione degli studi di fattibilità (art. 3): </a:t>
            </a:r>
            <a:r>
              <a:rPr lang="it-IT" sz="2000" dirty="0" smtClean="0">
                <a:solidFill>
                  <a:schemeClr val="tx1"/>
                </a:solidFill>
                <a:cs typeface="Times New Roman"/>
              </a:rPr>
              <a:t>v</a:t>
            </a:r>
            <a:r>
              <a:rPr lang="it-IT" sz="2000" u="sng" dirty="0" smtClean="0">
                <a:solidFill>
                  <a:schemeClr val="tx1"/>
                </a:solidFill>
                <a:cs typeface="Times New Roman"/>
              </a:rPr>
              <a:t>iene resa obbligatoria la conferenza di servizi preliminare, da tenersi sullo studio di fattibilità</a:t>
            </a:r>
            <a:r>
              <a:rPr lang="it-IT" sz="2000" dirty="0" smtClean="0">
                <a:solidFill>
                  <a:schemeClr val="tx1"/>
                </a:solidFill>
                <a:cs typeface="Times New Roman"/>
              </a:rPr>
              <a:t>, ove lo stesso sia posto a base di gara e vengono </a:t>
            </a:r>
            <a:r>
              <a:rPr lang="it-IT" sz="2000" u="sng" dirty="0" smtClean="0">
                <a:solidFill>
                  <a:schemeClr val="tx1"/>
                </a:solidFill>
                <a:cs typeface="Times New Roman"/>
              </a:rPr>
              <a:t>precisati i requisiti di qualificazione dei soggetti incaricati di predisporre tale documento</a:t>
            </a:r>
            <a:r>
              <a:rPr lang="it-IT" sz="2000" dirty="0" smtClean="0">
                <a:solidFill>
                  <a:schemeClr val="tx1"/>
                </a:solidFill>
                <a:cs typeface="Times New Roman"/>
              </a:rPr>
              <a:t>.</a:t>
            </a:r>
            <a:r>
              <a:rPr lang="it-IT" sz="2000" b="1" dirty="0" smtClean="0">
                <a:solidFill>
                  <a:schemeClr val="tx1"/>
                </a:solidFill>
                <a:cs typeface="Times New Roman"/>
              </a:rPr>
              <a:t> </a:t>
            </a:r>
            <a:endParaRPr lang="it-IT" sz="2000" dirty="0" smtClean="0">
              <a:solidFill>
                <a:schemeClr val="tx1"/>
              </a:solidFill>
              <a:cs typeface="Times New Roman"/>
            </a:endParaRPr>
          </a:p>
          <a:p>
            <a:pPr marL="457200" lvl="0" indent="-457200" algn="just">
              <a:lnSpc>
                <a:spcPts val="2800"/>
              </a:lnSpc>
              <a:buFont typeface="+mj-lt"/>
              <a:buAutoNum type="alphaLcParenR" startAt="3"/>
            </a:pPr>
            <a:r>
              <a:rPr lang="it-IT" sz="2000" b="1" dirty="0" smtClean="0">
                <a:solidFill>
                  <a:schemeClr val="tx1"/>
                </a:solidFill>
                <a:cs typeface="Times New Roman"/>
              </a:rPr>
              <a:t>Percentuale minima affidamento lavori a terzi nelle concessioni (art. 4): </a:t>
            </a:r>
            <a:r>
              <a:rPr lang="it-IT" sz="2000" dirty="0" smtClean="0">
                <a:solidFill>
                  <a:schemeClr val="tx1"/>
                </a:solidFill>
                <a:cs typeface="Times New Roman"/>
              </a:rPr>
              <a:t>la norma </a:t>
            </a:r>
            <a:r>
              <a:rPr lang="it-IT" sz="2000" u="sng" dirty="0" smtClean="0">
                <a:solidFill>
                  <a:schemeClr val="tx1"/>
                </a:solidFill>
                <a:cs typeface="Times New Roman"/>
              </a:rPr>
              <a:t>eleva dal 2014 al 60% la percentuale minima dei lavori</a:t>
            </a:r>
            <a:r>
              <a:rPr lang="it-IT" sz="2000" dirty="0" smtClean="0">
                <a:solidFill>
                  <a:schemeClr val="tx1"/>
                </a:solidFill>
                <a:cs typeface="Times New Roman"/>
              </a:rPr>
              <a:t> che i concessionari autostradali di concessioni assentite prima del 30.6.2002, sono tenuti ad affidare a terzi dal 1.1.2014.</a:t>
            </a:r>
          </a:p>
          <a:p>
            <a:pPr marL="457200" lvl="0" indent="-457200" algn="just">
              <a:lnSpc>
                <a:spcPts val="2800"/>
              </a:lnSpc>
              <a:buFont typeface="+mj-lt"/>
              <a:buAutoNum type="alphaLcParenR" startAt="3"/>
            </a:pPr>
            <a:r>
              <a:rPr lang="it-IT" sz="2000" b="1" dirty="0" smtClean="0">
                <a:solidFill>
                  <a:schemeClr val="tx1"/>
                </a:solidFill>
                <a:cs typeface="Times New Roman"/>
              </a:rPr>
              <a:t>Determinazione corrispettivi a base di gara per gli affidamenti di contratti di servizi attinenti all’architettura e all’ingegneria (art. 5)</a:t>
            </a:r>
            <a:r>
              <a:rPr lang="it-IT" sz="2000" dirty="0" smtClean="0">
                <a:solidFill>
                  <a:schemeClr val="tx1"/>
                </a:solidFill>
                <a:cs typeface="Times New Roman"/>
              </a:rPr>
              <a:t>: ferma restando l’abrogazione delle tariffe professionali, vengono dettate norme per superare la situazione di incertezza delle S.A. in sede di fissazione dell'importo da porre a base di gara per l’affidamento dei servizi di architettura e di ingegneria e che ha già richiesto l'intervento dell'Autorità per la vigilanza.</a:t>
            </a:r>
          </a:p>
          <a:p>
            <a:pPr marL="457200" lvl="0" indent="-457200" algn="just">
              <a:lnSpc>
                <a:spcPts val="2800"/>
              </a:lnSpc>
              <a:buFont typeface="+mj-lt"/>
              <a:buAutoNum type="alphaLcParenR" startAt="3"/>
            </a:pPr>
            <a:endParaRPr lang="it-IT" sz="2000" dirty="0" smtClean="0">
              <a:solidFill>
                <a:schemeClr val="tx1"/>
              </a:solidFill>
              <a:cs typeface="Times New Roman"/>
            </a:endParaRPr>
          </a:p>
          <a:p>
            <a:pPr marL="457200" lvl="0" indent="-457200" algn="just">
              <a:lnSpc>
                <a:spcPts val="2800"/>
              </a:lnSpc>
              <a:buFont typeface="+mj-lt"/>
              <a:buAutoNum type="alphaLcParenR" startAt="3"/>
            </a:pPr>
            <a:endParaRPr lang="it-IT" sz="2000" dirty="0" smtClean="0">
              <a:solidFill>
                <a:schemeClr val="tx1"/>
              </a:solidFill>
              <a:cs typeface="Times New Roman"/>
            </a:endParaRPr>
          </a:p>
          <a:p>
            <a:pPr>
              <a:lnSpc>
                <a:spcPts val="2800"/>
              </a:lnSpc>
            </a:pPr>
            <a:endParaRPr lang="it-IT" sz="2000"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41562" y="561108"/>
            <a:ext cx="9736283" cy="6427401"/>
          </a:xfrm>
          <a:prstGeom prst="rect">
            <a:avLst/>
          </a:prstGeom>
          <a:noFill/>
        </p:spPr>
        <p:txBody>
          <a:bodyPr wrap="square" rtlCol="0">
            <a:spAutoFit/>
          </a:bodyPr>
          <a:lstStyle/>
          <a:p>
            <a:pPr algn="just">
              <a:lnSpc>
                <a:spcPts val="2600"/>
              </a:lnSpc>
            </a:pPr>
            <a:r>
              <a:rPr lang="de-DE" sz="2200" b="1" u="sng" dirty="0" smtClean="0">
                <a:solidFill>
                  <a:srgbClr val="FF0000"/>
                </a:solidFill>
                <a:latin typeface="+mn-lt"/>
              </a:rPr>
              <a:t>15) D.L. 6 </a:t>
            </a:r>
            <a:r>
              <a:rPr lang="de-DE" sz="2200" b="1" u="sng" dirty="0" err="1" smtClean="0">
                <a:solidFill>
                  <a:srgbClr val="FF0000"/>
                </a:solidFill>
                <a:latin typeface="+mn-lt"/>
              </a:rPr>
              <a:t>Giugno</a:t>
            </a:r>
            <a:r>
              <a:rPr lang="de-DE" sz="2200" b="1" u="sng" dirty="0" smtClean="0">
                <a:solidFill>
                  <a:srgbClr val="FF0000"/>
                </a:solidFill>
                <a:latin typeface="+mn-lt"/>
              </a:rPr>
              <a:t> 2012 , n. 73 </a:t>
            </a:r>
            <a:r>
              <a:rPr lang="de-DE" sz="2200" b="1" u="sng" dirty="0" err="1" smtClean="0">
                <a:solidFill>
                  <a:srgbClr val="FF0000"/>
                </a:solidFill>
                <a:latin typeface="+mn-lt"/>
              </a:rPr>
              <a:t>conv</a:t>
            </a:r>
            <a:r>
              <a:rPr lang="de-DE" sz="2200" b="1" u="sng" dirty="0" smtClean="0">
                <a:solidFill>
                  <a:srgbClr val="FF0000"/>
                </a:solidFill>
                <a:latin typeface="+mn-lt"/>
              </a:rPr>
              <a:t>. in </a:t>
            </a:r>
            <a:r>
              <a:rPr lang="de-DE" sz="2200" b="1" u="sng" dirty="0" err="1" smtClean="0">
                <a:solidFill>
                  <a:srgbClr val="FF0000"/>
                </a:solidFill>
                <a:latin typeface="+mn-lt"/>
              </a:rPr>
              <a:t>Legge</a:t>
            </a:r>
            <a:r>
              <a:rPr lang="de-DE" sz="2200" b="1" u="sng" dirty="0" smtClean="0">
                <a:solidFill>
                  <a:srgbClr val="FF0000"/>
                </a:solidFill>
                <a:latin typeface="+mn-lt"/>
              </a:rPr>
              <a:t> 23 </a:t>
            </a:r>
            <a:r>
              <a:rPr lang="de-DE" sz="2200" b="1" u="sng" dirty="0" err="1" smtClean="0">
                <a:solidFill>
                  <a:srgbClr val="FF0000"/>
                </a:solidFill>
                <a:latin typeface="+mn-lt"/>
              </a:rPr>
              <a:t>luglio</a:t>
            </a:r>
            <a:r>
              <a:rPr lang="de-DE" sz="2200" b="1" u="sng" dirty="0" smtClean="0">
                <a:solidFill>
                  <a:srgbClr val="FF0000"/>
                </a:solidFill>
                <a:latin typeface="+mn-lt"/>
              </a:rPr>
              <a:t> 2012 n. 119 e </a:t>
            </a:r>
            <a:r>
              <a:rPr lang="de-DE" sz="2200" b="1" u="sng" dirty="0" err="1" smtClean="0">
                <a:solidFill>
                  <a:srgbClr val="FF0000"/>
                </a:solidFill>
                <a:latin typeface="+mn-lt"/>
              </a:rPr>
              <a:t>recante</a:t>
            </a:r>
            <a:r>
              <a:rPr lang="de-DE" sz="2200" b="1" u="sng" dirty="0" smtClean="0">
                <a:solidFill>
                  <a:srgbClr val="FF0000"/>
                </a:solidFill>
                <a:latin typeface="+mn-lt"/>
              </a:rPr>
              <a:t> “</a:t>
            </a:r>
            <a:r>
              <a:rPr lang="de-DE" sz="2200" b="1" i="1" u="sng" dirty="0" err="1" smtClean="0">
                <a:solidFill>
                  <a:srgbClr val="FF0000"/>
                </a:solidFill>
                <a:latin typeface="+mn-lt"/>
              </a:rPr>
              <a:t>Disposizioni</a:t>
            </a:r>
            <a:r>
              <a:rPr lang="de-DE" sz="2200" b="1" i="1" u="sng" dirty="0" smtClean="0">
                <a:solidFill>
                  <a:srgbClr val="FF0000"/>
                </a:solidFill>
                <a:latin typeface="+mn-lt"/>
              </a:rPr>
              <a:t> </a:t>
            </a:r>
            <a:r>
              <a:rPr lang="de-DE" sz="2200" b="1" i="1" u="sng" dirty="0" err="1" smtClean="0">
                <a:solidFill>
                  <a:srgbClr val="FF0000"/>
                </a:solidFill>
                <a:latin typeface="+mn-lt"/>
              </a:rPr>
              <a:t>urgenti</a:t>
            </a:r>
            <a:r>
              <a:rPr lang="de-DE" sz="2200" b="1" i="1" u="sng" dirty="0" smtClean="0">
                <a:solidFill>
                  <a:srgbClr val="FF0000"/>
                </a:solidFill>
                <a:latin typeface="+mn-lt"/>
              </a:rPr>
              <a:t> in </a:t>
            </a:r>
            <a:r>
              <a:rPr lang="de-DE" sz="2200" b="1" i="1" u="sng" dirty="0" err="1" smtClean="0">
                <a:solidFill>
                  <a:srgbClr val="FF0000"/>
                </a:solidFill>
                <a:latin typeface="+mn-lt"/>
              </a:rPr>
              <a:t>materia</a:t>
            </a:r>
            <a:r>
              <a:rPr lang="de-DE" sz="2200" b="1" i="1" u="sng" dirty="0" smtClean="0">
                <a:solidFill>
                  <a:srgbClr val="FF0000"/>
                </a:solidFill>
                <a:latin typeface="+mn-lt"/>
              </a:rPr>
              <a:t> di </a:t>
            </a:r>
            <a:r>
              <a:rPr lang="de-DE" sz="2200" b="1" i="1" u="sng" dirty="0" err="1" smtClean="0">
                <a:solidFill>
                  <a:srgbClr val="FF0000"/>
                </a:solidFill>
                <a:latin typeface="+mn-lt"/>
              </a:rPr>
              <a:t>qualificazione</a:t>
            </a:r>
            <a:r>
              <a:rPr lang="de-DE" sz="2200" b="1" i="1" u="sng" dirty="0" smtClean="0">
                <a:solidFill>
                  <a:srgbClr val="FF0000"/>
                </a:solidFill>
                <a:latin typeface="+mn-lt"/>
              </a:rPr>
              <a:t> delle </a:t>
            </a:r>
            <a:r>
              <a:rPr lang="de-DE" sz="2200" b="1" i="1" u="sng" dirty="0" err="1" smtClean="0">
                <a:solidFill>
                  <a:srgbClr val="FF0000"/>
                </a:solidFill>
                <a:latin typeface="+mn-lt"/>
              </a:rPr>
              <a:t>imprese</a:t>
            </a:r>
            <a:r>
              <a:rPr lang="de-DE" sz="2200" b="1" i="1" u="sng" dirty="0" smtClean="0">
                <a:solidFill>
                  <a:srgbClr val="FF0000"/>
                </a:solidFill>
                <a:latin typeface="+mn-lt"/>
              </a:rPr>
              <a:t> e  di </a:t>
            </a:r>
            <a:r>
              <a:rPr lang="de-DE" sz="2200" b="1" i="1" u="sng" dirty="0" err="1" smtClean="0">
                <a:solidFill>
                  <a:srgbClr val="FF0000"/>
                </a:solidFill>
                <a:latin typeface="+mn-lt"/>
              </a:rPr>
              <a:t>garanzia</a:t>
            </a:r>
            <a:r>
              <a:rPr lang="de-DE" sz="2200" b="1" i="1" u="sng" dirty="0" smtClean="0">
                <a:solidFill>
                  <a:srgbClr val="FF0000"/>
                </a:solidFill>
                <a:latin typeface="+mn-lt"/>
              </a:rPr>
              <a:t> globale di </a:t>
            </a:r>
            <a:r>
              <a:rPr lang="de-DE" sz="2200" b="1" i="1" u="sng" dirty="0" err="1" smtClean="0">
                <a:solidFill>
                  <a:srgbClr val="FF0000"/>
                </a:solidFill>
                <a:latin typeface="+mn-lt"/>
              </a:rPr>
              <a:t>esecuzione</a:t>
            </a:r>
            <a:r>
              <a:rPr lang="de-DE" sz="2200" b="1" u="sng" dirty="0" smtClean="0">
                <a:solidFill>
                  <a:srgbClr val="FF0000"/>
                </a:solidFill>
                <a:latin typeface="+mn-lt"/>
              </a:rPr>
              <a:t>” </a:t>
            </a:r>
          </a:p>
          <a:p>
            <a:pPr algn="just">
              <a:lnSpc>
                <a:spcPts val="1500"/>
              </a:lnSpc>
            </a:pPr>
            <a:endParaRPr lang="de-DE" sz="2200" b="1" u="sng" dirty="0" smtClean="0">
              <a:solidFill>
                <a:srgbClr val="FF0000"/>
              </a:solidFill>
              <a:latin typeface="+mn-lt"/>
            </a:endParaRPr>
          </a:p>
          <a:p>
            <a:pPr algn="just">
              <a:lnSpc>
                <a:spcPts val="2600"/>
              </a:lnSpc>
            </a:pPr>
            <a:r>
              <a:rPr lang="de-DE" sz="2200" dirty="0" smtClean="0">
                <a:solidFill>
                  <a:schemeClr val="tx1"/>
                </a:solidFill>
                <a:latin typeface="+mn-lt"/>
              </a:rPr>
              <a:t>Il </a:t>
            </a:r>
            <a:r>
              <a:rPr lang="de-DE" sz="2200" dirty="0" err="1" smtClean="0">
                <a:solidFill>
                  <a:schemeClr val="tx1"/>
                </a:solidFill>
                <a:latin typeface="+mn-lt"/>
              </a:rPr>
              <a:t>provvedimento</a:t>
            </a:r>
            <a:r>
              <a:rPr lang="de-DE" sz="2200" dirty="0" smtClean="0">
                <a:solidFill>
                  <a:schemeClr val="tx1"/>
                </a:solidFill>
                <a:latin typeface="+mn-lt"/>
              </a:rPr>
              <a:t> </a:t>
            </a:r>
            <a:r>
              <a:rPr lang="de-DE" sz="2200" dirty="0" err="1" smtClean="0">
                <a:solidFill>
                  <a:schemeClr val="tx1"/>
                </a:solidFill>
                <a:latin typeface="+mn-lt"/>
              </a:rPr>
              <a:t>interviene</a:t>
            </a:r>
            <a:r>
              <a:rPr lang="de-DE" sz="2200" dirty="0" smtClean="0">
                <a:solidFill>
                  <a:schemeClr val="tx1"/>
                </a:solidFill>
                <a:latin typeface="+mn-lt"/>
              </a:rPr>
              <a:t> </a:t>
            </a:r>
            <a:r>
              <a:rPr lang="de-DE" sz="2200" dirty="0" err="1" smtClean="0">
                <a:solidFill>
                  <a:schemeClr val="tx1"/>
                </a:solidFill>
                <a:latin typeface="+mn-lt"/>
              </a:rPr>
              <a:t>sull’art</a:t>
            </a:r>
            <a:r>
              <a:rPr lang="de-DE" sz="2200" dirty="0" smtClean="0">
                <a:solidFill>
                  <a:schemeClr val="tx1"/>
                </a:solidFill>
                <a:latin typeface="+mn-lt"/>
              </a:rPr>
              <a:t>. 357 del D.P.R. 207/2010 </a:t>
            </a:r>
            <a:r>
              <a:rPr lang="de-DE" sz="2200" dirty="0" err="1" smtClean="0">
                <a:solidFill>
                  <a:schemeClr val="tx1"/>
                </a:solidFill>
                <a:latin typeface="+mn-lt"/>
              </a:rPr>
              <a:t>con</a:t>
            </a:r>
            <a:r>
              <a:rPr lang="de-DE" sz="2200" dirty="0" smtClean="0">
                <a:solidFill>
                  <a:schemeClr val="tx1"/>
                </a:solidFill>
                <a:latin typeface="+mn-lt"/>
              </a:rPr>
              <a:t> </a:t>
            </a:r>
            <a:r>
              <a:rPr lang="de-DE" sz="2200" dirty="0" err="1" smtClean="0">
                <a:solidFill>
                  <a:schemeClr val="tx1"/>
                </a:solidFill>
                <a:latin typeface="+mn-lt"/>
              </a:rPr>
              <a:t>riferimento</a:t>
            </a:r>
            <a:r>
              <a:rPr lang="de-DE" sz="2200" dirty="0" smtClean="0">
                <a:solidFill>
                  <a:schemeClr val="tx1"/>
                </a:solidFill>
                <a:latin typeface="+mn-lt"/>
              </a:rPr>
              <a:t> ai </a:t>
            </a:r>
            <a:r>
              <a:rPr lang="de-DE" sz="2200" dirty="0" err="1" smtClean="0">
                <a:solidFill>
                  <a:schemeClr val="tx1"/>
                </a:solidFill>
                <a:latin typeface="+mn-lt"/>
              </a:rPr>
              <a:t>seguenti</a:t>
            </a:r>
            <a:r>
              <a:rPr lang="de-DE" sz="2200" dirty="0" smtClean="0">
                <a:solidFill>
                  <a:schemeClr val="tx1"/>
                </a:solidFill>
                <a:latin typeface="+mn-lt"/>
              </a:rPr>
              <a:t> </a:t>
            </a:r>
            <a:r>
              <a:rPr lang="de-DE" sz="2200" dirty="0" err="1" smtClean="0">
                <a:solidFill>
                  <a:schemeClr val="tx1"/>
                </a:solidFill>
                <a:latin typeface="+mn-lt"/>
              </a:rPr>
              <a:t>ambiti</a:t>
            </a:r>
            <a:r>
              <a:rPr lang="de-DE" sz="2200" dirty="0" smtClean="0">
                <a:solidFill>
                  <a:schemeClr val="tx1"/>
                </a:solidFill>
                <a:latin typeface="+mn-lt"/>
              </a:rPr>
              <a:t>:</a:t>
            </a:r>
          </a:p>
          <a:p>
            <a:pPr marL="457200" lvl="0" indent="-457200" algn="just">
              <a:lnSpc>
                <a:spcPts val="2600"/>
              </a:lnSpc>
              <a:buFont typeface="+mj-lt"/>
              <a:buAutoNum type="arabicPeriod"/>
            </a:pPr>
            <a:r>
              <a:rPr lang="de-DE" sz="2200" b="1" dirty="0" err="1" smtClean="0">
                <a:solidFill>
                  <a:schemeClr val="tx1"/>
                </a:solidFill>
                <a:latin typeface="+mn-lt"/>
              </a:rPr>
              <a:t>Categorie</a:t>
            </a:r>
            <a:r>
              <a:rPr lang="de-DE" sz="2200" b="1" dirty="0" smtClean="0">
                <a:solidFill>
                  <a:schemeClr val="tx1"/>
                </a:solidFill>
                <a:latin typeface="+mn-lt"/>
              </a:rPr>
              <a:t> di </a:t>
            </a:r>
            <a:r>
              <a:rPr lang="de-DE" sz="2200" b="1" dirty="0" err="1" smtClean="0">
                <a:solidFill>
                  <a:schemeClr val="tx1"/>
                </a:solidFill>
                <a:latin typeface="+mn-lt"/>
              </a:rPr>
              <a:t>qualificazione</a:t>
            </a:r>
            <a:r>
              <a:rPr lang="de-DE" sz="2200" b="1" dirty="0" smtClean="0">
                <a:solidFill>
                  <a:schemeClr val="tx1"/>
                </a:solidFill>
                <a:latin typeface="+mn-lt"/>
              </a:rPr>
              <a:t> delle </a:t>
            </a:r>
            <a:r>
              <a:rPr lang="de-DE" sz="2200" b="1" dirty="0" err="1" smtClean="0">
                <a:solidFill>
                  <a:schemeClr val="tx1"/>
                </a:solidFill>
                <a:latin typeface="+mn-lt"/>
              </a:rPr>
              <a:t>imprese</a:t>
            </a:r>
            <a:r>
              <a:rPr lang="de-DE" sz="2200" b="1" dirty="0" smtClean="0">
                <a:solidFill>
                  <a:schemeClr val="tx1"/>
                </a:solidFill>
                <a:latin typeface="+mn-lt"/>
              </a:rPr>
              <a:t>: </a:t>
            </a:r>
            <a:r>
              <a:rPr lang="de-DE" sz="2200" dirty="0" smtClean="0">
                <a:solidFill>
                  <a:schemeClr val="tx1"/>
                </a:solidFill>
                <a:latin typeface="+mn-lt"/>
              </a:rPr>
              <a:t>si </a:t>
            </a:r>
            <a:r>
              <a:rPr lang="de-DE" sz="2200" dirty="0" err="1" smtClean="0">
                <a:solidFill>
                  <a:schemeClr val="tx1"/>
                </a:solidFill>
                <a:latin typeface="+mn-lt"/>
              </a:rPr>
              <a:t>intendono</a:t>
            </a:r>
            <a:r>
              <a:rPr lang="de-DE" sz="2200" dirty="0" smtClean="0">
                <a:solidFill>
                  <a:schemeClr val="tx1"/>
                </a:solidFill>
                <a:latin typeface="+mn-lt"/>
              </a:rPr>
              <a:t> </a:t>
            </a:r>
            <a:r>
              <a:rPr lang="de-DE" sz="2200" dirty="0" err="1" smtClean="0">
                <a:solidFill>
                  <a:schemeClr val="tx1"/>
                </a:solidFill>
                <a:latin typeface="+mn-lt"/>
              </a:rPr>
              <a:t>superare</a:t>
            </a:r>
            <a:r>
              <a:rPr lang="de-DE" sz="2200" dirty="0" smtClean="0">
                <a:solidFill>
                  <a:schemeClr val="tx1"/>
                </a:solidFill>
                <a:latin typeface="+mn-lt"/>
              </a:rPr>
              <a:t> le </a:t>
            </a:r>
            <a:r>
              <a:rPr lang="de-DE" sz="2200" dirty="0" err="1" smtClean="0">
                <a:solidFill>
                  <a:schemeClr val="tx1"/>
                </a:solidFill>
                <a:latin typeface="+mn-lt"/>
              </a:rPr>
              <a:t>difficoltà</a:t>
            </a:r>
            <a:r>
              <a:rPr lang="de-DE" sz="2200" dirty="0" smtClean="0">
                <a:solidFill>
                  <a:schemeClr val="tx1"/>
                </a:solidFill>
                <a:latin typeface="+mn-lt"/>
              </a:rPr>
              <a:t> </a:t>
            </a:r>
            <a:r>
              <a:rPr lang="de-DE" sz="2200" dirty="0" err="1" smtClean="0">
                <a:solidFill>
                  <a:schemeClr val="tx1"/>
                </a:solidFill>
                <a:latin typeface="+mn-lt"/>
              </a:rPr>
              <a:t>sorte</a:t>
            </a:r>
            <a:r>
              <a:rPr lang="de-DE" sz="2200" dirty="0" smtClean="0">
                <a:solidFill>
                  <a:schemeClr val="tx1"/>
                </a:solidFill>
                <a:latin typeface="+mn-lt"/>
              </a:rPr>
              <a:t> </a:t>
            </a:r>
            <a:r>
              <a:rPr lang="de-DE" sz="2200" dirty="0" err="1" smtClean="0">
                <a:solidFill>
                  <a:schemeClr val="tx1"/>
                </a:solidFill>
                <a:latin typeface="+mn-lt"/>
              </a:rPr>
              <a:t>con</a:t>
            </a:r>
            <a:r>
              <a:rPr lang="de-DE" sz="2200" dirty="0" smtClean="0">
                <a:solidFill>
                  <a:schemeClr val="tx1"/>
                </a:solidFill>
                <a:latin typeface="+mn-lt"/>
              </a:rPr>
              <a:t> </a:t>
            </a:r>
            <a:r>
              <a:rPr lang="de-DE" sz="2200" dirty="0" err="1" smtClean="0">
                <a:solidFill>
                  <a:schemeClr val="tx1"/>
                </a:solidFill>
                <a:latin typeface="+mn-lt"/>
              </a:rPr>
              <a:t>il</a:t>
            </a:r>
            <a:r>
              <a:rPr lang="de-DE" sz="2200" dirty="0" smtClean="0">
                <a:solidFill>
                  <a:schemeClr val="tx1"/>
                </a:solidFill>
                <a:latin typeface="+mn-lt"/>
              </a:rPr>
              <a:t> </a:t>
            </a:r>
            <a:r>
              <a:rPr lang="de-DE" sz="2200" dirty="0" err="1" smtClean="0">
                <a:solidFill>
                  <a:schemeClr val="tx1"/>
                </a:solidFill>
                <a:latin typeface="+mn-lt"/>
              </a:rPr>
              <a:t>nuovo</a:t>
            </a:r>
            <a:r>
              <a:rPr lang="de-DE" sz="2200" dirty="0" smtClean="0">
                <a:solidFill>
                  <a:schemeClr val="tx1"/>
                </a:solidFill>
                <a:latin typeface="+mn-lt"/>
              </a:rPr>
              <a:t> </a:t>
            </a:r>
            <a:r>
              <a:rPr lang="de-DE" sz="2200" dirty="0" err="1" smtClean="0">
                <a:solidFill>
                  <a:schemeClr val="tx1"/>
                </a:solidFill>
                <a:latin typeface="+mn-lt"/>
              </a:rPr>
              <a:t>Allegato</a:t>
            </a:r>
            <a:r>
              <a:rPr lang="de-DE" sz="2200" dirty="0" smtClean="0">
                <a:solidFill>
                  <a:schemeClr val="tx1"/>
                </a:solidFill>
                <a:latin typeface="+mn-lt"/>
              </a:rPr>
              <a:t> A del DPR n. 207/2010 (</a:t>
            </a:r>
            <a:r>
              <a:rPr lang="de-DE" sz="2200" dirty="0" err="1" smtClean="0">
                <a:solidFill>
                  <a:schemeClr val="tx1"/>
                </a:solidFill>
                <a:latin typeface="+mn-lt"/>
              </a:rPr>
              <a:t>che</a:t>
            </a:r>
            <a:r>
              <a:rPr lang="de-DE" sz="2200" dirty="0" smtClean="0">
                <a:solidFill>
                  <a:schemeClr val="tx1"/>
                </a:solidFill>
                <a:latin typeface="+mn-lt"/>
              </a:rPr>
              <a:t> ha </a:t>
            </a:r>
            <a:r>
              <a:rPr lang="de-DE" sz="2200" dirty="0" err="1" smtClean="0">
                <a:solidFill>
                  <a:schemeClr val="tx1"/>
                </a:solidFill>
                <a:latin typeface="+mn-lt"/>
              </a:rPr>
              <a:t>modificato</a:t>
            </a:r>
            <a:r>
              <a:rPr lang="de-DE" sz="2200" dirty="0" smtClean="0">
                <a:solidFill>
                  <a:schemeClr val="tx1"/>
                </a:solidFill>
                <a:latin typeface="+mn-lt"/>
              </a:rPr>
              <a:t> </a:t>
            </a:r>
            <a:r>
              <a:rPr lang="de-DE" sz="2200" dirty="0" err="1" smtClean="0">
                <a:solidFill>
                  <a:schemeClr val="tx1"/>
                </a:solidFill>
                <a:latin typeface="+mn-lt"/>
              </a:rPr>
              <a:t>talune</a:t>
            </a:r>
            <a:r>
              <a:rPr lang="de-DE" sz="2200" dirty="0" smtClean="0">
                <a:solidFill>
                  <a:schemeClr val="tx1"/>
                </a:solidFill>
                <a:latin typeface="+mn-lt"/>
              </a:rPr>
              <a:t> </a:t>
            </a:r>
            <a:r>
              <a:rPr lang="de-DE" sz="2200" dirty="0" err="1" smtClean="0">
                <a:solidFill>
                  <a:schemeClr val="tx1"/>
                </a:solidFill>
                <a:latin typeface="+mn-lt"/>
              </a:rPr>
              <a:t>categorie</a:t>
            </a:r>
            <a:r>
              <a:rPr lang="de-DE" sz="2200" dirty="0" smtClean="0">
                <a:solidFill>
                  <a:schemeClr val="tx1"/>
                </a:solidFill>
                <a:latin typeface="+mn-lt"/>
              </a:rPr>
              <a:t> di </a:t>
            </a:r>
            <a:r>
              <a:rPr lang="de-DE" sz="2200" dirty="0" err="1" smtClean="0">
                <a:solidFill>
                  <a:schemeClr val="tx1"/>
                </a:solidFill>
                <a:latin typeface="+mn-lt"/>
              </a:rPr>
              <a:t>opere</a:t>
            </a:r>
            <a:r>
              <a:rPr lang="de-DE" sz="2200" dirty="0" smtClean="0">
                <a:solidFill>
                  <a:schemeClr val="tx1"/>
                </a:solidFill>
                <a:latin typeface="+mn-lt"/>
              </a:rPr>
              <a:t> </a:t>
            </a:r>
            <a:r>
              <a:rPr lang="de-DE" sz="2200" dirty="0" err="1" smtClean="0">
                <a:solidFill>
                  <a:schemeClr val="tx1"/>
                </a:solidFill>
                <a:latin typeface="+mn-lt"/>
              </a:rPr>
              <a:t>generali</a:t>
            </a:r>
            <a:r>
              <a:rPr lang="de-DE" sz="2200" dirty="0" smtClean="0">
                <a:solidFill>
                  <a:schemeClr val="tx1"/>
                </a:solidFill>
                <a:latin typeface="+mn-lt"/>
              </a:rPr>
              <a:t> e di </a:t>
            </a:r>
            <a:r>
              <a:rPr lang="de-DE" sz="2200" dirty="0" err="1" smtClean="0">
                <a:solidFill>
                  <a:schemeClr val="tx1"/>
                </a:solidFill>
                <a:latin typeface="+mn-lt"/>
              </a:rPr>
              <a:t>opere</a:t>
            </a:r>
            <a:r>
              <a:rPr lang="de-DE" sz="2200" dirty="0" smtClean="0">
                <a:solidFill>
                  <a:schemeClr val="tx1"/>
                </a:solidFill>
                <a:latin typeface="+mn-lt"/>
              </a:rPr>
              <a:t> </a:t>
            </a:r>
            <a:r>
              <a:rPr lang="de-DE" sz="2200" dirty="0" err="1" smtClean="0">
                <a:solidFill>
                  <a:schemeClr val="tx1"/>
                </a:solidFill>
                <a:latin typeface="+mn-lt"/>
              </a:rPr>
              <a:t>specializzate</a:t>
            </a:r>
            <a:r>
              <a:rPr lang="de-DE" sz="2200" dirty="0" smtClean="0">
                <a:solidFill>
                  <a:schemeClr val="tx1"/>
                </a:solidFill>
                <a:latin typeface="+mn-lt"/>
              </a:rPr>
              <a:t> - </a:t>
            </a:r>
            <a:r>
              <a:rPr lang="de-DE" sz="2200" dirty="0" err="1" smtClean="0">
                <a:solidFill>
                  <a:schemeClr val="tx1"/>
                </a:solidFill>
                <a:latin typeface="+mn-lt"/>
              </a:rPr>
              <a:t>sulla</a:t>
            </a:r>
            <a:r>
              <a:rPr lang="de-DE" sz="2200" dirty="0" smtClean="0">
                <a:solidFill>
                  <a:schemeClr val="tx1"/>
                </a:solidFill>
                <a:latin typeface="+mn-lt"/>
              </a:rPr>
              <a:t> </a:t>
            </a:r>
            <a:r>
              <a:rPr lang="de-DE" sz="2200" dirty="0" err="1" smtClean="0">
                <a:solidFill>
                  <a:schemeClr val="tx1"/>
                </a:solidFill>
                <a:latin typeface="+mn-lt"/>
              </a:rPr>
              <a:t>base</a:t>
            </a:r>
            <a:r>
              <a:rPr lang="de-DE" sz="2200" dirty="0" smtClean="0">
                <a:solidFill>
                  <a:schemeClr val="tx1"/>
                </a:solidFill>
                <a:latin typeface="+mn-lt"/>
              </a:rPr>
              <a:t> delle </a:t>
            </a:r>
            <a:r>
              <a:rPr lang="de-DE" sz="2200" dirty="0" err="1" smtClean="0">
                <a:solidFill>
                  <a:schemeClr val="tx1"/>
                </a:solidFill>
                <a:latin typeface="+mn-lt"/>
              </a:rPr>
              <a:t>quali</a:t>
            </a:r>
            <a:r>
              <a:rPr lang="de-DE" sz="2200" dirty="0" smtClean="0">
                <a:solidFill>
                  <a:schemeClr val="tx1"/>
                </a:solidFill>
                <a:latin typeface="+mn-lt"/>
              </a:rPr>
              <a:t> </a:t>
            </a:r>
            <a:r>
              <a:rPr lang="de-DE" sz="2200" dirty="0" err="1" smtClean="0">
                <a:solidFill>
                  <a:schemeClr val="tx1"/>
                </a:solidFill>
                <a:latin typeface="+mn-lt"/>
              </a:rPr>
              <a:t>sono</a:t>
            </a:r>
            <a:r>
              <a:rPr lang="de-DE" sz="2200" dirty="0" smtClean="0">
                <a:solidFill>
                  <a:schemeClr val="tx1"/>
                </a:solidFill>
                <a:latin typeface="+mn-lt"/>
              </a:rPr>
              <a:t> </a:t>
            </a:r>
            <a:r>
              <a:rPr lang="de-DE" sz="2200" dirty="0" err="1" smtClean="0">
                <a:solidFill>
                  <a:schemeClr val="tx1"/>
                </a:solidFill>
                <a:latin typeface="+mn-lt"/>
              </a:rPr>
              <a:t>qualificate</a:t>
            </a:r>
            <a:r>
              <a:rPr lang="de-DE" sz="2200" dirty="0" smtClean="0">
                <a:solidFill>
                  <a:schemeClr val="tx1"/>
                </a:solidFill>
                <a:latin typeface="+mn-lt"/>
              </a:rPr>
              <a:t> le </a:t>
            </a:r>
            <a:r>
              <a:rPr lang="de-DE" sz="2200" dirty="0" err="1" smtClean="0">
                <a:solidFill>
                  <a:schemeClr val="tx1"/>
                </a:solidFill>
                <a:latin typeface="+mn-lt"/>
              </a:rPr>
              <a:t>imprese</a:t>
            </a:r>
            <a:r>
              <a:rPr lang="de-DE" sz="2200" dirty="0" smtClean="0">
                <a:solidFill>
                  <a:schemeClr val="tx1"/>
                </a:solidFill>
                <a:latin typeface="+mn-lt"/>
              </a:rPr>
              <a:t> </a:t>
            </a:r>
            <a:r>
              <a:rPr lang="de-DE" sz="2200" dirty="0" err="1" smtClean="0">
                <a:solidFill>
                  <a:schemeClr val="tx1"/>
                </a:solidFill>
                <a:latin typeface="+mn-lt"/>
              </a:rPr>
              <a:t>esecutrici</a:t>
            </a:r>
            <a:r>
              <a:rPr lang="de-DE" sz="2200" dirty="0" smtClean="0">
                <a:solidFill>
                  <a:schemeClr val="tx1"/>
                </a:solidFill>
                <a:latin typeface="+mn-lt"/>
              </a:rPr>
              <a:t> di </a:t>
            </a:r>
            <a:r>
              <a:rPr lang="de-DE" sz="2200" dirty="0" err="1" smtClean="0">
                <a:solidFill>
                  <a:schemeClr val="tx1"/>
                </a:solidFill>
                <a:latin typeface="+mn-lt"/>
              </a:rPr>
              <a:t>lavori</a:t>
            </a:r>
            <a:r>
              <a:rPr lang="de-DE" sz="2200" dirty="0" smtClean="0">
                <a:solidFill>
                  <a:schemeClr val="tx1"/>
                </a:solidFill>
                <a:latin typeface="+mn-lt"/>
              </a:rPr>
              <a:t> </a:t>
            </a:r>
            <a:r>
              <a:rPr lang="de-DE" sz="2200" dirty="0" err="1" smtClean="0">
                <a:solidFill>
                  <a:schemeClr val="tx1"/>
                </a:solidFill>
                <a:latin typeface="+mn-lt"/>
              </a:rPr>
              <a:t>pubblici</a:t>
            </a:r>
            <a:r>
              <a:rPr lang="de-DE" sz="2200" dirty="0" smtClean="0">
                <a:solidFill>
                  <a:schemeClr val="tx1"/>
                </a:solidFill>
                <a:latin typeface="+mn-lt"/>
              </a:rPr>
              <a:t> </a:t>
            </a:r>
            <a:r>
              <a:rPr lang="de-DE" sz="2200" dirty="0" err="1" smtClean="0">
                <a:solidFill>
                  <a:schemeClr val="tx1"/>
                </a:solidFill>
                <a:latin typeface="+mn-lt"/>
              </a:rPr>
              <a:t>mediante</a:t>
            </a:r>
            <a:r>
              <a:rPr lang="de-DE" sz="2200" dirty="0" smtClean="0">
                <a:solidFill>
                  <a:schemeClr val="tx1"/>
                </a:solidFill>
                <a:latin typeface="+mn-lt"/>
              </a:rPr>
              <a:t> </a:t>
            </a:r>
            <a:r>
              <a:rPr lang="de-DE" sz="2200" dirty="0" err="1" smtClean="0">
                <a:solidFill>
                  <a:schemeClr val="tx1"/>
                </a:solidFill>
                <a:latin typeface="+mn-lt"/>
              </a:rPr>
              <a:t>attestazione</a:t>
            </a:r>
            <a:r>
              <a:rPr lang="de-DE" sz="2200" dirty="0" smtClean="0">
                <a:solidFill>
                  <a:schemeClr val="tx1"/>
                </a:solidFill>
                <a:latin typeface="+mn-lt"/>
              </a:rPr>
              <a:t> SOA) </a:t>
            </a:r>
            <a:r>
              <a:rPr lang="de-DE" sz="2200" dirty="0" err="1" smtClean="0">
                <a:solidFill>
                  <a:schemeClr val="tx1"/>
                </a:solidFill>
                <a:latin typeface="+mn-lt"/>
              </a:rPr>
              <a:t>ivi</a:t>
            </a:r>
            <a:r>
              <a:rPr lang="de-DE" sz="2200" dirty="0" smtClean="0">
                <a:solidFill>
                  <a:schemeClr val="tx1"/>
                </a:solidFill>
                <a:latin typeface="+mn-lt"/>
              </a:rPr>
              <a:t> </a:t>
            </a:r>
            <a:r>
              <a:rPr lang="de-DE" sz="2200" dirty="0" err="1" smtClean="0">
                <a:solidFill>
                  <a:schemeClr val="tx1"/>
                </a:solidFill>
                <a:latin typeface="+mn-lt"/>
              </a:rPr>
              <a:t>comprese</a:t>
            </a:r>
            <a:r>
              <a:rPr lang="de-DE" sz="2200" dirty="0" smtClean="0">
                <a:solidFill>
                  <a:schemeClr val="tx1"/>
                </a:solidFill>
                <a:latin typeface="+mn-lt"/>
              </a:rPr>
              <a:t> le </a:t>
            </a:r>
            <a:r>
              <a:rPr lang="de-DE" sz="2200" dirty="0" err="1" smtClean="0">
                <a:solidFill>
                  <a:schemeClr val="tx1"/>
                </a:solidFill>
                <a:latin typeface="+mn-lt"/>
              </a:rPr>
              <a:t>difficoltà</a:t>
            </a:r>
            <a:r>
              <a:rPr lang="de-DE" sz="2200" dirty="0" smtClean="0">
                <a:solidFill>
                  <a:schemeClr val="tx1"/>
                </a:solidFill>
                <a:latin typeface="+mn-lt"/>
              </a:rPr>
              <a:t> delle</a:t>
            </a:r>
            <a:r>
              <a:rPr lang="de-DE" sz="2200" b="1" dirty="0" smtClean="0">
                <a:solidFill>
                  <a:schemeClr val="tx1"/>
                </a:solidFill>
                <a:latin typeface="+mn-lt"/>
              </a:rPr>
              <a:t> S.A. </a:t>
            </a:r>
            <a:r>
              <a:rPr lang="de-DE" sz="2200" b="1" dirty="0" err="1" smtClean="0">
                <a:solidFill>
                  <a:schemeClr val="tx1"/>
                </a:solidFill>
                <a:latin typeface="+mn-lt"/>
              </a:rPr>
              <a:t>nel</a:t>
            </a:r>
            <a:r>
              <a:rPr lang="de-DE" sz="2200" b="1" dirty="0" smtClean="0">
                <a:solidFill>
                  <a:schemeClr val="tx1"/>
                </a:solidFill>
                <a:latin typeface="+mn-lt"/>
              </a:rPr>
              <a:t> </a:t>
            </a:r>
            <a:r>
              <a:rPr lang="de-DE" sz="2200" b="1" dirty="0" err="1" smtClean="0">
                <a:solidFill>
                  <a:schemeClr val="tx1"/>
                </a:solidFill>
                <a:latin typeface="+mn-lt"/>
              </a:rPr>
              <a:t>riemettere</a:t>
            </a:r>
            <a:r>
              <a:rPr lang="de-DE" sz="2200" dirty="0" smtClean="0">
                <a:solidFill>
                  <a:schemeClr val="tx1"/>
                </a:solidFill>
                <a:latin typeface="+mn-lt"/>
              </a:rPr>
              <a:t>, </a:t>
            </a:r>
            <a:r>
              <a:rPr lang="de-DE" sz="2200" dirty="0" err="1" smtClean="0">
                <a:solidFill>
                  <a:schemeClr val="tx1"/>
                </a:solidFill>
                <a:latin typeface="+mn-lt"/>
              </a:rPr>
              <a:t>previa</a:t>
            </a:r>
            <a:r>
              <a:rPr lang="de-DE" sz="2200" dirty="0" smtClean="0">
                <a:solidFill>
                  <a:schemeClr val="tx1"/>
                </a:solidFill>
                <a:latin typeface="+mn-lt"/>
              </a:rPr>
              <a:t> </a:t>
            </a:r>
            <a:r>
              <a:rPr lang="de-DE" sz="2200" dirty="0" err="1" smtClean="0">
                <a:solidFill>
                  <a:schemeClr val="tx1"/>
                </a:solidFill>
                <a:latin typeface="+mn-lt"/>
              </a:rPr>
              <a:t>conversione</a:t>
            </a:r>
            <a:r>
              <a:rPr lang="de-DE" sz="2200" dirty="0" smtClean="0">
                <a:solidFill>
                  <a:schemeClr val="tx1"/>
                </a:solidFill>
                <a:latin typeface="+mn-lt"/>
              </a:rPr>
              <a:t> </a:t>
            </a:r>
            <a:r>
              <a:rPr lang="de-DE" sz="2200" dirty="0" err="1" smtClean="0">
                <a:solidFill>
                  <a:schemeClr val="tx1"/>
                </a:solidFill>
                <a:latin typeface="+mn-lt"/>
              </a:rPr>
              <a:t>nelle</a:t>
            </a:r>
            <a:r>
              <a:rPr lang="de-DE" sz="2200" dirty="0" smtClean="0">
                <a:solidFill>
                  <a:schemeClr val="tx1"/>
                </a:solidFill>
                <a:latin typeface="+mn-lt"/>
              </a:rPr>
              <a:t> </a:t>
            </a:r>
            <a:r>
              <a:rPr lang="de-DE" sz="2200" dirty="0" err="1" smtClean="0">
                <a:solidFill>
                  <a:schemeClr val="tx1"/>
                </a:solidFill>
                <a:latin typeface="+mn-lt"/>
              </a:rPr>
              <a:t>corrispondenti</a:t>
            </a:r>
            <a:r>
              <a:rPr lang="de-DE" sz="2200" dirty="0" smtClean="0">
                <a:solidFill>
                  <a:schemeClr val="tx1"/>
                </a:solidFill>
                <a:latin typeface="+mn-lt"/>
              </a:rPr>
              <a:t> </a:t>
            </a:r>
            <a:r>
              <a:rPr lang="de-DE" sz="2200" dirty="0" err="1" smtClean="0">
                <a:solidFill>
                  <a:schemeClr val="tx1"/>
                </a:solidFill>
                <a:latin typeface="+mn-lt"/>
              </a:rPr>
              <a:t>nuove</a:t>
            </a:r>
            <a:r>
              <a:rPr lang="de-DE" sz="2200" dirty="0" smtClean="0">
                <a:solidFill>
                  <a:schemeClr val="tx1"/>
                </a:solidFill>
                <a:latin typeface="+mn-lt"/>
              </a:rPr>
              <a:t> </a:t>
            </a:r>
            <a:r>
              <a:rPr lang="de-DE" sz="2200" dirty="0" err="1" smtClean="0">
                <a:solidFill>
                  <a:schemeClr val="tx1"/>
                </a:solidFill>
                <a:latin typeface="+mn-lt"/>
              </a:rPr>
              <a:t>categorie</a:t>
            </a:r>
            <a:r>
              <a:rPr lang="de-DE" sz="2200" dirty="0" smtClean="0">
                <a:solidFill>
                  <a:schemeClr val="tx1"/>
                </a:solidFill>
                <a:latin typeface="+mn-lt"/>
              </a:rPr>
              <a:t> </a:t>
            </a:r>
            <a:r>
              <a:rPr lang="de-DE" sz="2200" dirty="0" err="1" smtClean="0">
                <a:solidFill>
                  <a:schemeClr val="tx1"/>
                </a:solidFill>
                <a:latin typeface="+mn-lt"/>
              </a:rPr>
              <a:t>modificate</a:t>
            </a:r>
            <a:r>
              <a:rPr lang="de-DE" sz="2200" dirty="0" smtClean="0">
                <a:solidFill>
                  <a:schemeClr val="tx1"/>
                </a:solidFill>
                <a:latin typeface="+mn-lt"/>
              </a:rPr>
              <a:t> </a:t>
            </a:r>
            <a:r>
              <a:rPr lang="de-DE" sz="2200" dirty="0" err="1" smtClean="0">
                <a:solidFill>
                  <a:schemeClr val="tx1"/>
                </a:solidFill>
                <a:latin typeface="+mn-lt"/>
              </a:rPr>
              <a:t>dal</a:t>
            </a:r>
            <a:r>
              <a:rPr lang="de-DE" sz="2200" dirty="0" smtClean="0">
                <a:solidFill>
                  <a:schemeClr val="tx1"/>
                </a:solidFill>
                <a:latin typeface="+mn-lt"/>
              </a:rPr>
              <a:t> </a:t>
            </a:r>
            <a:r>
              <a:rPr lang="de-DE" sz="2200" dirty="0" err="1" smtClean="0">
                <a:solidFill>
                  <a:schemeClr val="tx1"/>
                </a:solidFill>
                <a:latin typeface="+mn-lt"/>
              </a:rPr>
              <a:t>Regolamento</a:t>
            </a:r>
            <a:r>
              <a:rPr lang="de-DE" sz="2200" dirty="0" smtClean="0">
                <a:solidFill>
                  <a:schemeClr val="tx1"/>
                </a:solidFill>
                <a:latin typeface="+mn-lt"/>
              </a:rPr>
              <a:t>, </a:t>
            </a:r>
            <a:r>
              <a:rPr lang="de-DE" sz="2200" b="1" dirty="0" smtClean="0">
                <a:solidFill>
                  <a:schemeClr val="tx1"/>
                </a:solidFill>
                <a:latin typeface="+mn-lt"/>
              </a:rPr>
              <a:t>i </a:t>
            </a:r>
            <a:r>
              <a:rPr lang="de-DE" sz="2200" b="1" dirty="0" err="1" smtClean="0">
                <a:solidFill>
                  <a:schemeClr val="tx1"/>
                </a:solidFill>
                <a:latin typeface="+mn-lt"/>
              </a:rPr>
              <a:t>certificati</a:t>
            </a:r>
            <a:r>
              <a:rPr lang="de-DE" sz="2200" b="1" dirty="0" smtClean="0">
                <a:solidFill>
                  <a:schemeClr val="tx1"/>
                </a:solidFill>
                <a:latin typeface="+mn-lt"/>
              </a:rPr>
              <a:t> di </a:t>
            </a:r>
            <a:r>
              <a:rPr lang="de-DE" sz="2200" b="1" dirty="0" err="1" smtClean="0">
                <a:solidFill>
                  <a:schemeClr val="tx1"/>
                </a:solidFill>
                <a:latin typeface="+mn-lt"/>
              </a:rPr>
              <a:t>esecuzione</a:t>
            </a:r>
            <a:r>
              <a:rPr lang="de-DE" sz="2200" b="1" dirty="0" smtClean="0">
                <a:solidFill>
                  <a:schemeClr val="tx1"/>
                </a:solidFill>
                <a:latin typeface="+mn-lt"/>
              </a:rPr>
              <a:t> </a:t>
            </a:r>
            <a:r>
              <a:rPr lang="de-DE" sz="2200" b="1" dirty="0" err="1" smtClean="0">
                <a:solidFill>
                  <a:schemeClr val="tx1"/>
                </a:solidFill>
                <a:latin typeface="+mn-lt"/>
              </a:rPr>
              <a:t>dei</a:t>
            </a:r>
            <a:r>
              <a:rPr lang="de-DE" sz="2200" b="1" dirty="0" smtClean="0">
                <a:solidFill>
                  <a:schemeClr val="tx1"/>
                </a:solidFill>
                <a:latin typeface="+mn-lt"/>
              </a:rPr>
              <a:t> </a:t>
            </a:r>
            <a:r>
              <a:rPr lang="de-DE" sz="2200" b="1" dirty="0" err="1" smtClean="0">
                <a:solidFill>
                  <a:schemeClr val="tx1"/>
                </a:solidFill>
                <a:latin typeface="+mn-lt"/>
              </a:rPr>
              <a:t>lavori</a:t>
            </a:r>
            <a:r>
              <a:rPr lang="de-DE" sz="2200" b="1" dirty="0" smtClean="0">
                <a:solidFill>
                  <a:schemeClr val="tx1"/>
                </a:solidFill>
                <a:latin typeface="+mn-lt"/>
              </a:rPr>
              <a:t> </a:t>
            </a:r>
            <a:r>
              <a:rPr lang="de-DE" sz="2200" b="1" dirty="0" err="1" smtClean="0">
                <a:solidFill>
                  <a:schemeClr val="tx1"/>
                </a:solidFill>
                <a:latin typeface="+mn-lt"/>
              </a:rPr>
              <a:t>eseguiti</a:t>
            </a:r>
            <a:r>
              <a:rPr lang="de-DE" sz="2200" b="1" dirty="0" smtClean="0">
                <a:solidFill>
                  <a:schemeClr val="tx1"/>
                </a:solidFill>
                <a:latin typeface="+mn-lt"/>
              </a:rPr>
              <a:t>,</a:t>
            </a:r>
            <a:r>
              <a:rPr lang="de-DE" sz="2200" dirty="0" smtClean="0">
                <a:solidFill>
                  <a:schemeClr val="tx1"/>
                </a:solidFill>
                <a:latin typeface="+mn-lt"/>
              </a:rPr>
              <a:t> </a:t>
            </a:r>
            <a:r>
              <a:rPr lang="de-DE" sz="2200" dirty="0" err="1" smtClean="0">
                <a:solidFill>
                  <a:schemeClr val="tx1"/>
                </a:solidFill>
                <a:latin typeface="+mn-lt"/>
              </a:rPr>
              <a:t>con</a:t>
            </a:r>
            <a:r>
              <a:rPr lang="de-DE" sz="2200" dirty="0" smtClean="0">
                <a:solidFill>
                  <a:schemeClr val="tx1"/>
                </a:solidFill>
                <a:latin typeface="+mn-lt"/>
              </a:rPr>
              <a:t> </a:t>
            </a:r>
            <a:r>
              <a:rPr lang="de-DE" sz="2200" dirty="0" err="1" smtClean="0">
                <a:solidFill>
                  <a:schemeClr val="tx1"/>
                </a:solidFill>
                <a:latin typeface="+mn-lt"/>
              </a:rPr>
              <a:t>riferimento</a:t>
            </a:r>
            <a:r>
              <a:rPr lang="de-DE" sz="2200" dirty="0" smtClean="0">
                <a:solidFill>
                  <a:schemeClr val="tx1"/>
                </a:solidFill>
                <a:latin typeface="+mn-lt"/>
              </a:rPr>
              <a:t> alle </a:t>
            </a:r>
            <a:r>
              <a:rPr lang="de-DE" sz="2200" dirty="0" err="1" smtClean="0">
                <a:solidFill>
                  <a:schemeClr val="tx1"/>
                </a:solidFill>
                <a:latin typeface="+mn-lt"/>
              </a:rPr>
              <a:t>vecchie</a:t>
            </a:r>
            <a:r>
              <a:rPr lang="de-DE" sz="2200" dirty="0" smtClean="0">
                <a:solidFill>
                  <a:schemeClr val="tx1"/>
                </a:solidFill>
                <a:latin typeface="+mn-lt"/>
              </a:rPr>
              <a:t> </a:t>
            </a:r>
            <a:r>
              <a:rPr lang="de-DE" sz="2200" dirty="0" err="1" smtClean="0">
                <a:solidFill>
                  <a:schemeClr val="tx1"/>
                </a:solidFill>
                <a:latin typeface="+mn-lt"/>
              </a:rPr>
              <a:t>categorie</a:t>
            </a:r>
            <a:r>
              <a:rPr lang="de-DE" sz="2200" dirty="0" smtClean="0">
                <a:solidFill>
                  <a:schemeClr val="tx1"/>
                </a:solidFill>
                <a:latin typeface="+mn-lt"/>
              </a:rPr>
              <a:t>, </a:t>
            </a:r>
            <a:r>
              <a:rPr lang="de-DE" sz="2200" dirty="0" err="1" smtClean="0">
                <a:solidFill>
                  <a:schemeClr val="tx1"/>
                </a:solidFill>
                <a:latin typeface="+mn-lt"/>
              </a:rPr>
              <a:t>rilasciati</a:t>
            </a:r>
            <a:r>
              <a:rPr lang="de-DE" sz="2200" dirty="0" smtClean="0">
                <a:solidFill>
                  <a:schemeClr val="tx1"/>
                </a:solidFill>
                <a:latin typeface="+mn-lt"/>
              </a:rPr>
              <a:t> </a:t>
            </a:r>
            <a:r>
              <a:rPr lang="de-DE" sz="2200" dirty="0" err="1" smtClean="0">
                <a:solidFill>
                  <a:schemeClr val="tx1"/>
                </a:solidFill>
                <a:latin typeface="+mn-lt"/>
              </a:rPr>
              <a:t>nella</a:t>
            </a:r>
            <a:r>
              <a:rPr lang="de-DE" sz="2200" dirty="0" smtClean="0">
                <a:solidFill>
                  <a:schemeClr val="tx1"/>
                </a:solidFill>
                <a:latin typeface="+mn-lt"/>
              </a:rPr>
              <a:t> </a:t>
            </a:r>
            <a:r>
              <a:rPr lang="de-DE" sz="2200" dirty="0" err="1" smtClean="0">
                <a:solidFill>
                  <a:schemeClr val="tx1"/>
                </a:solidFill>
                <a:latin typeface="+mn-lt"/>
              </a:rPr>
              <a:t>vigenza</a:t>
            </a:r>
            <a:r>
              <a:rPr lang="de-DE" sz="2200" dirty="0" smtClean="0">
                <a:solidFill>
                  <a:schemeClr val="tx1"/>
                </a:solidFill>
                <a:latin typeface="+mn-lt"/>
              </a:rPr>
              <a:t> della </a:t>
            </a:r>
            <a:r>
              <a:rPr lang="de-DE" sz="2200" dirty="0" err="1" smtClean="0">
                <a:solidFill>
                  <a:schemeClr val="tx1"/>
                </a:solidFill>
                <a:latin typeface="+mn-lt"/>
              </a:rPr>
              <a:t>precedente</a:t>
            </a:r>
            <a:r>
              <a:rPr lang="de-DE" sz="2200" dirty="0" smtClean="0">
                <a:solidFill>
                  <a:schemeClr val="tx1"/>
                </a:solidFill>
                <a:latin typeface="+mn-lt"/>
              </a:rPr>
              <a:t> </a:t>
            </a:r>
            <a:r>
              <a:rPr lang="de-DE" sz="2200" dirty="0" err="1" smtClean="0">
                <a:solidFill>
                  <a:schemeClr val="tx1"/>
                </a:solidFill>
                <a:latin typeface="+mn-lt"/>
              </a:rPr>
              <a:t>normativa</a:t>
            </a:r>
            <a:r>
              <a:rPr lang="de-DE" sz="2200" dirty="0" smtClean="0">
                <a:solidFill>
                  <a:schemeClr val="tx1"/>
                </a:solidFill>
                <a:latin typeface="+mn-lt"/>
              </a:rPr>
              <a:t>.</a:t>
            </a:r>
            <a:endParaRPr lang="it-IT" sz="2200" dirty="0" smtClean="0">
              <a:solidFill>
                <a:schemeClr val="tx1"/>
              </a:solidFill>
              <a:latin typeface="+mn-lt"/>
            </a:endParaRPr>
          </a:p>
          <a:p>
            <a:pPr marL="457200" lvl="0" indent="-457200" algn="just">
              <a:lnSpc>
                <a:spcPts val="2600"/>
              </a:lnSpc>
              <a:buFont typeface="+mj-lt"/>
              <a:buAutoNum type="arabicPeriod"/>
            </a:pPr>
            <a:r>
              <a:rPr lang="de-DE" sz="2200" b="1" dirty="0" err="1" smtClean="0">
                <a:solidFill>
                  <a:schemeClr val="tx1"/>
                </a:solidFill>
                <a:latin typeface="+mn-lt"/>
              </a:rPr>
              <a:t>Garanzia</a:t>
            </a:r>
            <a:r>
              <a:rPr lang="de-DE" sz="2200" b="1" dirty="0" smtClean="0">
                <a:solidFill>
                  <a:schemeClr val="tx1"/>
                </a:solidFill>
                <a:latin typeface="+mn-lt"/>
              </a:rPr>
              <a:t> globale di </a:t>
            </a:r>
            <a:r>
              <a:rPr lang="de-DE" sz="2200" b="1" dirty="0" err="1" smtClean="0">
                <a:solidFill>
                  <a:schemeClr val="tx1"/>
                </a:solidFill>
                <a:latin typeface="+mn-lt"/>
              </a:rPr>
              <a:t>esecuzione</a:t>
            </a:r>
            <a:r>
              <a:rPr lang="de-DE" sz="2200" b="1" dirty="0" smtClean="0">
                <a:solidFill>
                  <a:schemeClr val="tx1"/>
                </a:solidFill>
                <a:latin typeface="+mn-lt"/>
              </a:rPr>
              <a:t>: </a:t>
            </a:r>
            <a:r>
              <a:rPr lang="de-DE" sz="2200" dirty="0" smtClean="0">
                <a:solidFill>
                  <a:schemeClr val="tx1"/>
                </a:solidFill>
                <a:latin typeface="+mn-lt"/>
              </a:rPr>
              <a:t>si </a:t>
            </a:r>
            <a:r>
              <a:rPr lang="de-DE" sz="2200" dirty="0" err="1" smtClean="0">
                <a:solidFill>
                  <a:schemeClr val="tx1"/>
                </a:solidFill>
                <a:latin typeface="+mn-lt"/>
              </a:rPr>
              <a:t>dispone</a:t>
            </a:r>
            <a:r>
              <a:rPr lang="de-DE" sz="2200" dirty="0" smtClean="0">
                <a:solidFill>
                  <a:schemeClr val="tx1"/>
                </a:solidFill>
                <a:latin typeface="+mn-lt"/>
              </a:rPr>
              <a:t> la </a:t>
            </a:r>
            <a:r>
              <a:rPr lang="de-DE" sz="2200" b="1" dirty="0" err="1" smtClean="0">
                <a:solidFill>
                  <a:schemeClr val="tx1"/>
                </a:solidFill>
                <a:latin typeface="+mn-lt"/>
              </a:rPr>
              <a:t>proroga</a:t>
            </a:r>
            <a:r>
              <a:rPr lang="de-DE" sz="2200" b="1" dirty="0" smtClean="0">
                <a:solidFill>
                  <a:schemeClr val="tx1"/>
                </a:solidFill>
                <a:latin typeface="+mn-lt"/>
              </a:rPr>
              <a:t> di 1 anno</a:t>
            </a:r>
            <a:r>
              <a:rPr lang="de-DE" sz="2200" dirty="0" smtClean="0">
                <a:solidFill>
                  <a:schemeClr val="tx1"/>
                </a:solidFill>
                <a:latin typeface="+mn-lt"/>
              </a:rPr>
              <a:t> (all’8.6.2013) per </a:t>
            </a:r>
            <a:r>
              <a:rPr lang="de-DE" sz="2200" dirty="0" err="1" smtClean="0">
                <a:solidFill>
                  <a:schemeClr val="tx1"/>
                </a:solidFill>
                <a:latin typeface="+mn-lt"/>
              </a:rPr>
              <a:t>l’entrata</a:t>
            </a:r>
            <a:r>
              <a:rPr lang="de-DE" sz="2200" dirty="0" smtClean="0">
                <a:solidFill>
                  <a:schemeClr val="tx1"/>
                </a:solidFill>
                <a:latin typeface="+mn-lt"/>
              </a:rPr>
              <a:t> in </a:t>
            </a:r>
            <a:r>
              <a:rPr lang="de-DE" sz="2200" dirty="0" err="1" smtClean="0">
                <a:solidFill>
                  <a:schemeClr val="tx1"/>
                </a:solidFill>
                <a:latin typeface="+mn-lt"/>
              </a:rPr>
              <a:t>vigore</a:t>
            </a:r>
            <a:r>
              <a:rPr lang="de-DE" sz="2200" dirty="0" smtClean="0">
                <a:solidFill>
                  <a:schemeClr val="tx1"/>
                </a:solidFill>
                <a:latin typeface="+mn-lt"/>
              </a:rPr>
              <a:t> </a:t>
            </a:r>
            <a:r>
              <a:rPr lang="de-DE" sz="2200" dirty="0" err="1" smtClean="0">
                <a:solidFill>
                  <a:schemeClr val="tx1"/>
                </a:solidFill>
                <a:latin typeface="+mn-lt"/>
              </a:rPr>
              <a:t>dell’istituto</a:t>
            </a:r>
            <a:r>
              <a:rPr lang="de-DE" sz="2200" dirty="0" smtClean="0">
                <a:solidFill>
                  <a:schemeClr val="tx1"/>
                </a:solidFill>
                <a:latin typeface="+mn-lt"/>
              </a:rPr>
              <a:t>,</a:t>
            </a:r>
            <a:r>
              <a:rPr lang="de-DE" sz="2200" b="1" dirty="0" smtClean="0">
                <a:solidFill>
                  <a:schemeClr val="tx1"/>
                </a:solidFill>
                <a:latin typeface="+mn-lt"/>
              </a:rPr>
              <a:t> </a:t>
            </a:r>
            <a:r>
              <a:rPr lang="de-DE" sz="2200" dirty="0" smtClean="0">
                <a:solidFill>
                  <a:schemeClr val="tx1"/>
                </a:solidFill>
                <a:latin typeface="+mn-lt"/>
              </a:rPr>
              <a:t>al </a:t>
            </a:r>
            <a:r>
              <a:rPr lang="de-DE" sz="2200" dirty="0" err="1" smtClean="0">
                <a:solidFill>
                  <a:schemeClr val="tx1"/>
                </a:solidFill>
                <a:latin typeface="+mn-lt"/>
              </a:rPr>
              <a:t>fine</a:t>
            </a:r>
            <a:r>
              <a:rPr lang="de-DE" sz="2200" dirty="0" smtClean="0">
                <a:solidFill>
                  <a:schemeClr val="tx1"/>
                </a:solidFill>
                <a:latin typeface="+mn-lt"/>
              </a:rPr>
              <a:t> di</a:t>
            </a:r>
            <a:r>
              <a:rPr lang="de-DE" sz="2200" b="1" dirty="0" smtClean="0">
                <a:solidFill>
                  <a:schemeClr val="tx1"/>
                </a:solidFill>
                <a:latin typeface="+mn-lt"/>
              </a:rPr>
              <a:t> </a:t>
            </a:r>
            <a:r>
              <a:rPr lang="de-DE" sz="2200" dirty="0" err="1" smtClean="0">
                <a:solidFill>
                  <a:schemeClr val="tx1"/>
                </a:solidFill>
                <a:latin typeface="+mn-lt"/>
              </a:rPr>
              <a:t>evitare</a:t>
            </a:r>
            <a:r>
              <a:rPr lang="de-DE" sz="2200" dirty="0" smtClean="0">
                <a:solidFill>
                  <a:schemeClr val="tx1"/>
                </a:solidFill>
                <a:latin typeface="+mn-lt"/>
              </a:rPr>
              <a:t> </a:t>
            </a:r>
            <a:r>
              <a:rPr lang="de-DE" sz="2200" dirty="0" err="1" smtClean="0">
                <a:solidFill>
                  <a:schemeClr val="tx1"/>
                </a:solidFill>
                <a:latin typeface="+mn-lt"/>
              </a:rPr>
              <a:t>il</a:t>
            </a:r>
            <a:r>
              <a:rPr lang="de-DE" sz="2200" dirty="0" smtClean="0">
                <a:solidFill>
                  <a:schemeClr val="tx1"/>
                </a:solidFill>
                <a:latin typeface="+mn-lt"/>
              </a:rPr>
              <a:t> </a:t>
            </a:r>
            <a:r>
              <a:rPr lang="de-DE" sz="2200" dirty="0" err="1" smtClean="0">
                <a:solidFill>
                  <a:schemeClr val="tx1"/>
                </a:solidFill>
                <a:latin typeface="+mn-lt"/>
              </a:rPr>
              <a:t>blocco</a:t>
            </a:r>
            <a:r>
              <a:rPr lang="de-DE" sz="2200" dirty="0" smtClean="0">
                <a:solidFill>
                  <a:schemeClr val="tx1"/>
                </a:solidFill>
                <a:latin typeface="+mn-lt"/>
              </a:rPr>
              <a:t> delle gare per </a:t>
            </a:r>
            <a:r>
              <a:rPr lang="de-DE" sz="2200" dirty="0" err="1" smtClean="0">
                <a:solidFill>
                  <a:schemeClr val="tx1"/>
                </a:solidFill>
                <a:latin typeface="+mn-lt"/>
              </a:rPr>
              <a:t>l’affidamento</a:t>
            </a:r>
            <a:r>
              <a:rPr lang="de-DE" sz="2200" dirty="0" smtClean="0">
                <a:solidFill>
                  <a:schemeClr val="tx1"/>
                </a:solidFill>
                <a:latin typeface="+mn-lt"/>
              </a:rPr>
              <a:t> delle </a:t>
            </a:r>
            <a:r>
              <a:rPr lang="de-DE" sz="2200" dirty="0" err="1" smtClean="0">
                <a:solidFill>
                  <a:schemeClr val="tx1"/>
                </a:solidFill>
                <a:latin typeface="+mn-lt"/>
              </a:rPr>
              <a:t>grandi</a:t>
            </a:r>
            <a:r>
              <a:rPr lang="de-DE" sz="2200" dirty="0" smtClean="0">
                <a:solidFill>
                  <a:schemeClr val="tx1"/>
                </a:solidFill>
                <a:latin typeface="+mn-lt"/>
              </a:rPr>
              <a:t> </a:t>
            </a:r>
            <a:r>
              <a:rPr lang="de-DE" sz="2200" dirty="0" err="1" smtClean="0">
                <a:solidFill>
                  <a:schemeClr val="tx1"/>
                </a:solidFill>
                <a:latin typeface="+mn-lt"/>
              </a:rPr>
              <a:t>opere</a:t>
            </a:r>
            <a:r>
              <a:rPr lang="de-DE" sz="2200" dirty="0" smtClean="0">
                <a:solidFill>
                  <a:schemeClr val="tx1"/>
                </a:solidFill>
                <a:latin typeface="+mn-lt"/>
              </a:rPr>
              <a:t>.</a:t>
            </a:r>
            <a:endParaRPr lang="it-IT" sz="2200" dirty="0" smtClean="0">
              <a:solidFill>
                <a:schemeClr val="tx1"/>
              </a:solidFill>
              <a:latin typeface="+mn-lt"/>
            </a:endParaRPr>
          </a:p>
          <a:p>
            <a:pPr algn="just">
              <a:lnSpc>
                <a:spcPts val="2600"/>
              </a:lnSpc>
            </a:pPr>
            <a:endParaRPr lang="it-IT" sz="2200" dirty="0">
              <a:solidFill>
                <a:schemeClr val="tx1"/>
              </a:solidFill>
              <a:latin typeface="+mn-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31173" y="644234"/>
            <a:ext cx="9705109" cy="5509200"/>
          </a:xfrm>
          <a:prstGeom prst="rect">
            <a:avLst/>
          </a:prstGeom>
          <a:noFill/>
        </p:spPr>
        <p:txBody>
          <a:bodyPr wrap="square" rtlCol="0">
            <a:spAutoFit/>
          </a:bodyPr>
          <a:lstStyle/>
          <a:p>
            <a:pPr algn="just"/>
            <a:r>
              <a:rPr lang="it-IT" sz="2200" b="1" u="sng" dirty="0" smtClean="0">
                <a:solidFill>
                  <a:srgbClr val="FF0000"/>
                </a:solidFill>
                <a:latin typeface="+mn-lt"/>
              </a:rPr>
              <a:t>16) Decreto Legge 6 luglio 2012 n. 95 convertito in Legge n. 135 del 7 agosto 2012 e recante “disposizioni urgenti per la revisione della spesa pubblica con invarianza dei servizi ai cittadini”</a:t>
            </a:r>
          </a:p>
          <a:p>
            <a:pPr algn="just"/>
            <a:r>
              <a:rPr lang="it-IT" sz="2200" dirty="0" smtClean="0">
                <a:solidFill>
                  <a:schemeClr val="tx1"/>
                </a:solidFill>
                <a:latin typeface="+mn-lt"/>
              </a:rPr>
              <a:t>Le principali novità di interesse riguardano i seguenti ambiti:</a:t>
            </a:r>
          </a:p>
          <a:p>
            <a:pPr algn="just"/>
            <a:r>
              <a:rPr lang="it-IT" sz="2200" b="1" dirty="0" smtClean="0">
                <a:solidFill>
                  <a:schemeClr val="tx1"/>
                </a:solidFill>
                <a:latin typeface="+mn-lt"/>
              </a:rPr>
              <a:t>a) Riduzione della spesa per l’acquisto di beni e servizi e trasparenza delle procedure</a:t>
            </a:r>
            <a:endParaRPr lang="it-IT" sz="2200" dirty="0" smtClean="0">
              <a:solidFill>
                <a:schemeClr val="tx1"/>
              </a:solidFill>
              <a:latin typeface="+mn-lt"/>
            </a:endParaRPr>
          </a:p>
          <a:p>
            <a:pPr marL="363538" lvl="0" indent="-363538" algn="just">
              <a:buFont typeface="Arial" pitchFamily="34" charset="0"/>
              <a:buChar char="-"/>
            </a:pPr>
            <a:r>
              <a:rPr lang="it-IT" sz="2200" dirty="0" smtClean="0">
                <a:solidFill>
                  <a:schemeClr val="tx1"/>
                </a:solidFill>
                <a:latin typeface="+mn-lt"/>
              </a:rPr>
              <a:t>si commina la sanzione della </a:t>
            </a:r>
            <a:r>
              <a:rPr lang="it-IT" sz="2200" b="1" dirty="0" smtClean="0">
                <a:solidFill>
                  <a:schemeClr val="tx1"/>
                </a:solidFill>
                <a:latin typeface="+mn-lt"/>
              </a:rPr>
              <a:t>nullità ai contratti</a:t>
            </a:r>
            <a:r>
              <a:rPr lang="it-IT" sz="2200" dirty="0" smtClean="0">
                <a:solidFill>
                  <a:schemeClr val="tx1"/>
                </a:solidFill>
                <a:latin typeface="+mn-lt"/>
              </a:rPr>
              <a:t> stipulati in violazione dell’obbligo di adesione alle convenzioni </a:t>
            </a:r>
            <a:r>
              <a:rPr lang="it-IT" sz="2200" dirty="0" err="1" smtClean="0">
                <a:solidFill>
                  <a:schemeClr val="tx1"/>
                </a:solidFill>
                <a:latin typeface="+mn-lt"/>
              </a:rPr>
              <a:t>Consip</a:t>
            </a:r>
            <a:r>
              <a:rPr lang="it-IT" sz="2200" dirty="0" smtClean="0">
                <a:solidFill>
                  <a:schemeClr val="tx1"/>
                </a:solidFill>
                <a:latin typeface="+mn-lt"/>
              </a:rPr>
              <a:t> o di rispetto dei parametri di qualità/prezzo previsti come limiti massimi per l’acquisto di beni e servizi. Inoltre, </a:t>
            </a:r>
            <a:r>
              <a:rPr lang="it-IT" sz="2200" b="1" dirty="0" smtClean="0">
                <a:solidFill>
                  <a:schemeClr val="tx1"/>
                </a:solidFill>
                <a:latin typeface="+mn-lt"/>
              </a:rPr>
              <a:t>si rafforza il ricorso alle convenzioni </a:t>
            </a:r>
            <a:r>
              <a:rPr lang="it-IT" sz="2200" b="1" dirty="0" err="1" smtClean="0">
                <a:solidFill>
                  <a:schemeClr val="tx1"/>
                </a:solidFill>
                <a:latin typeface="+mn-lt"/>
              </a:rPr>
              <a:t>Consip</a:t>
            </a:r>
            <a:r>
              <a:rPr lang="it-IT" sz="2200" dirty="0" smtClean="0">
                <a:solidFill>
                  <a:schemeClr val="tx1"/>
                </a:solidFill>
                <a:latin typeface="+mn-lt"/>
              </a:rPr>
              <a:t> con riguardo a </a:t>
            </a:r>
            <a:r>
              <a:rPr lang="it-IT" sz="2200" b="1" dirty="0" smtClean="0">
                <a:solidFill>
                  <a:schemeClr val="tx1"/>
                </a:solidFill>
                <a:latin typeface="+mn-lt"/>
              </a:rPr>
              <a:t>particolari categorie merceologiche</a:t>
            </a:r>
            <a:r>
              <a:rPr lang="it-IT" sz="2200" dirty="0" smtClean="0">
                <a:solidFill>
                  <a:schemeClr val="tx1"/>
                </a:solidFill>
                <a:latin typeface="+mn-lt"/>
              </a:rPr>
              <a:t> e si prevedono </a:t>
            </a:r>
            <a:r>
              <a:rPr lang="it-IT" sz="2200" b="1" dirty="0" smtClean="0">
                <a:solidFill>
                  <a:schemeClr val="tx1"/>
                </a:solidFill>
                <a:latin typeface="+mn-lt"/>
              </a:rPr>
              <a:t>meccanismi migliorativi rispetto alle condizioni in esse previste</a:t>
            </a:r>
            <a:r>
              <a:rPr lang="it-IT" sz="2200" dirty="0" smtClean="0">
                <a:solidFill>
                  <a:schemeClr val="tx1"/>
                </a:solidFill>
                <a:latin typeface="+mn-lt"/>
              </a:rPr>
              <a:t> nonché </a:t>
            </a:r>
            <a:r>
              <a:rPr lang="it-IT" sz="2200" b="1" dirty="0" smtClean="0">
                <a:solidFill>
                  <a:schemeClr val="tx1"/>
                </a:solidFill>
                <a:latin typeface="+mn-lt"/>
              </a:rPr>
              <a:t>meccanismi eccezionali e transitori per massimizzare gli effetti derivanti dalle convenzioni quadro</a:t>
            </a:r>
            <a:r>
              <a:rPr lang="it-IT" sz="2200" dirty="0" smtClean="0">
                <a:solidFill>
                  <a:schemeClr val="tx1"/>
                </a:solidFill>
                <a:latin typeface="+mn-lt"/>
              </a:rPr>
              <a:t>.</a:t>
            </a:r>
          </a:p>
          <a:p>
            <a:pPr marL="363538" indent="-363538" algn="just">
              <a:buFont typeface="Arial" pitchFamily="34" charset="0"/>
              <a:buChar char="-"/>
            </a:pPr>
            <a:r>
              <a:rPr lang="it-IT" sz="2200" dirty="0" smtClean="0">
                <a:solidFill>
                  <a:schemeClr val="tx1"/>
                </a:solidFill>
                <a:latin typeface="+mn-lt"/>
              </a:rPr>
              <a:t>si precisa che i </a:t>
            </a:r>
            <a:r>
              <a:rPr lang="it-IT" sz="2200" b="1" dirty="0" smtClean="0">
                <a:solidFill>
                  <a:schemeClr val="tx1"/>
                </a:solidFill>
                <a:latin typeface="+mn-lt"/>
              </a:rPr>
              <a:t>criteri di partecipazione alle gare devono essere tali da non escludere le PMI</a:t>
            </a:r>
            <a:r>
              <a:rPr lang="it-IT" sz="2200" dirty="0" smtClean="0">
                <a:solidFill>
                  <a:schemeClr val="tx1"/>
                </a:solidFill>
                <a:latin typeface="+mn-lt"/>
              </a:rPr>
              <a:t>. </a:t>
            </a:r>
            <a:endParaRPr lang="it-IT" sz="2200" dirty="0">
              <a:solidFill>
                <a:schemeClr val="tx1"/>
              </a:solidFill>
              <a:latin typeface="+mn-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0" y="613062"/>
            <a:ext cx="9906000" cy="6196568"/>
          </a:xfrm>
          <a:prstGeom prst="rect">
            <a:avLst/>
          </a:prstGeom>
          <a:noFill/>
        </p:spPr>
        <p:txBody>
          <a:bodyPr wrap="square" rtlCol="0">
            <a:spAutoFit/>
          </a:bodyPr>
          <a:lstStyle/>
          <a:p>
            <a:pPr lvl="0" algn="just">
              <a:lnSpc>
                <a:spcPts val="2800"/>
              </a:lnSpc>
            </a:pPr>
            <a:r>
              <a:rPr lang="it-IT" sz="1800" i="1" dirty="0" smtClean="0">
                <a:solidFill>
                  <a:schemeClr val="tx1"/>
                </a:solidFill>
                <a:latin typeface="+mn-lt"/>
              </a:rPr>
              <a:t>(segue)</a:t>
            </a:r>
          </a:p>
          <a:p>
            <a:pPr lvl="0" algn="just">
              <a:lnSpc>
                <a:spcPts val="2800"/>
              </a:lnSpc>
            </a:pPr>
            <a:r>
              <a:rPr lang="it-IT" sz="2200" dirty="0" smtClean="0">
                <a:solidFill>
                  <a:schemeClr val="tx1"/>
                </a:solidFill>
                <a:latin typeface="+mn-lt"/>
              </a:rPr>
              <a:t>Inoltre, </a:t>
            </a:r>
            <a:r>
              <a:rPr lang="it-IT" sz="2200" u="sng" dirty="0" smtClean="0">
                <a:solidFill>
                  <a:schemeClr val="tx1"/>
                </a:solidFill>
                <a:latin typeface="+mn-lt"/>
              </a:rPr>
              <a:t>sono state introdotte</a:t>
            </a:r>
            <a:r>
              <a:rPr lang="it-IT" sz="2200" dirty="0" smtClean="0">
                <a:solidFill>
                  <a:schemeClr val="tx1"/>
                </a:solidFill>
                <a:latin typeface="+mn-lt"/>
              </a:rPr>
              <a:t> </a:t>
            </a:r>
            <a:r>
              <a:rPr lang="it-IT" sz="2200" u="sng" dirty="0" smtClean="0">
                <a:solidFill>
                  <a:schemeClr val="tx1"/>
                </a:solidFill>
                <a:latin typeface="+mn-lt"/>
              </a:rPr>
              <a:t>ulteriori modificazioni al Codice</a:t>
            </a:r>
            <a:r>
              <a:rPr lang="it-IT" sz="2200" dirty="0" smtClean="0">
                <a:solidFill>
                  <a:schemeClr val="tx1"/>
                </a:solidFill>
                <a:latin typeface="+mn-lt"/>
              </a:rPr>
              <a:t>:</a:t>
            </a:r>
          </a:p>
          <a:p>
            <a:pPr lvl="0" algn="just">
              <a:lnSpc>
                <a:spcPts val="2800"/>
              </a:lnSpc>
            </a:pPr>
            <a:endParaRPr lang="it-IT" sz="2200" dirty="0" smtClean="0">
              <a:solidFill>
                <a:schemeClr val="tx1"/>
              </a:solidFill>
              <a:latin typeface="+mn-lt"/>
            </a:endParaRPr>
          </a:p>
          <a:p>
            <a:pPr marL="514350" lvl="0" indent="-514350" algn="just">
              <a:lnSpc>
                <a:spcPts val="2800"/>
              </a:lnSpc>
              <a:buFont typeface="+mj-lt"/>
              <a:buAutoNum type="romanLcPeriod"/>
            </a:pPr>
            <a:r>
              <a:rPr lang="it-IT" sz="2200" dirty="0" smtClean="0">
                <a:solidFill>
                  <a:schemeClr val="tx1"/>
                </a:solidFill>
                <a:latin typeface="+mn-lt"/>
              </a:rPr>
              <a:t>all’art. 37, </a:t>
            </a:r>
            <a:r>
              <a:rPr lang="it-IT" sz="2200" dirty="0" err="1" smtClean="0">
                <a:solidFill>
                  <a:schemeClr val="tx1"/>
                </a:solidFill>
                <a:latin typeface="+mn-lt"/>
              </a:rPr>
              <a:t>co</a:t>
            </a:r>
            <a:r>
              <a:rPr lang="it-IT" sz="2200" dirty="0" smtClean="0">
                <a:solidFill>
                  <a:schemeClr val="tx1"/>
                </a:solidFill>
                <a:latin typeface="+mn-lt"/>
              </a:rPr>
              <a:t>. 13, Codice (Raggruppamenti temporanei e consorzi ordinari di concorrenti) </a:t>
            </a:r>
            <a:r>
              <a:rPr lang="it-IT" sz="2200" b="1" dirty="0" smtClean="0">
                <a:solidFill>
                  <a:schemeClr val="tx1"/>
                </a:solidFill>
                <a:latin typeface="+mn-lt"/>
              </a:rPr>
              <a:t>si limita ai soli appalti di lavori l’obbligo per le imprese riunite in RTI di eseguire le prestazioni in percentuale corrispondente alla relativa quota di partecipazione;</a:t>
            </a:r>
            <a:endParaRPr lang="it-IT" sz="2200" dirty="0" smtClean="0">
              <a:solidFill>
                <a:schemeClr val="tx1"/>
              </a:solidFill>
              <a:latin typeface="+mn-lt"/>
            </a:endParaRPr>
          </a:p>
          <a:p>
            <a:pPr marL="514350" lvl="0" indent="-514350" algn="just">
              <a:lnSpc>
                <a:spcPts val="2800"/>
              </a:lnSpc>
              <a:buFont typeface="+mj-lt"/>
              <a:buAutoNum type="romanLcPeriod"/>
            </a:pPr>
            <a:r>
              <a:rPr lang="it-IT" sz="2200" dirty="0" smtClean="0">
                <a:solidFill>
                  <a:schemeClr val="tx1"/>
                </a:solidFill>
                <a:latin typeface="+mn-lt"/>
              </a:rPr>
              <a:t>all’art. 41, </a:t>
            </a:r>
            <a:r>
              <a:rPr lang="it-IT" sz="2200" dirty="0" err="1" smtClean="0">
                <a:solidFill>
                  <a:schemeClr val="tx1"/>
                </a:solidFill>
                <a:latin typeface="+mn-lt"/>
              </a:rPr>
              <a:t>co</a:t>
            </a:r>
            <a:r>
              <a:rPr lang="it-IT" sz="2200" dirty="0" smtClean="0">
                <a:solidFill>
                  <a:schemeClr val="tx1"/>
                </a:solidFill>
                <a:latin typeface="+mn-lt"/>
              </a:rPr>
              <a:t>. 2, Codice (Capacità economica e finanziaria dei fornitori e dei prestatori di servizi) </a:t>
            </a:r>
            <a:r>
              <a:rPr lang="it-IT" sz="2200" b="1" dirty="0" smtClean="0">
                <a:solidFill>
                  <a:schemeClr val="tx1"/>
                </a:solidFill>
                <a:latin typeface="+mn-lt"/>
              </a:rPr>
              <a:t>sono dichiarati illegittimi i criteri che fissano, senza congrua motivazione, limiti di accesso connessi al fatturato aziendale</a:t>
            </a:r>
            <a:r>
              <a:rPr lang="it-IT" sz="2200" dirty="0" smtClean="0">
                <a:solidFill>
                  <a:schemeClr val="tx1"/>
                </a:solidFill>
                <a:latin typeface="+mn-lt"/>
              </a:rPr>
              <a:t>;</a:t>
            </a:r>
          </a:p>
          <a:p>
            <a:pPr marL="514350" lvl="0" indent="-514350" algn="just">
              <a:lnSpc>
                <a:spcPts val="2800"/>
              </a:lnSpc>
              <a:buFont typeface="+mj-lt"/>
              <a:buAutoNum type="romanLcPeriod"/>
            </a:pPr>
            <a:r>
              <a:rPr lang="it-IT" sz="2200" dirty="0" smtClean="0">
                <a:solidFill>
                  <a:schemeClr val="tx1"/>
                </a:solidFill>
                <a:latin typeface="+mn-lt"/>
              </a:rPr>
              <a:t>all’art. 75 e 113 Codice si precisa che </a:t>
            </a:r>
            <a:r>
              <a:rPr lang="it-IT" sz="2200" b="1" dirty="0" smtClean="0">
                <a:solidFill>
                  <a:schemeClr val="tx1"/>
                </a:solidFill>
                <a:latin typeface="+mn-lt"/>
              </a:rPr>
              <a:t>in caso di procedure di gara realizzate in forma aggregata da centrali di committenza, l’importo della cauzione provvisoria e definitiva è fissato nel bando o nella lettera di invito nella misura massima, rispettivamente, del 2% del prezzo base e del 10% dell’importo contrattuale</a:t>
            </a:r>
            <a:r>
              <a:rPr lang="it-IT" sz="2200" dirty="0" smtClean="0">
                <a:solidFill>
                  <a:schemeClr val="tx1"/>
                </a:solidFill>
                <a:latin typeface="+mn-lt"/>
              </a:rPr>
              <a:t>;</a:t>
            </a:r>
          </a:p>
          <a:p>
            <a:pPr algn="just">
              <a:lnSpc>
                <a:spcPts val="2800"/>
              </a:lnSpc>
            </a:pPr>
            <a:endParaRPr lang="it-IT" sz="2200" dirty="0">
              <a:solidFill>
                <a:schemeClr val="tx1"/>
              </a:solidFill>
              <a:latin typeface="+mn-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1953" y="602671"/>
            <a:ext cx="9715502" cy="6524863"/>
          </a:xfrm>
          <a:prstGeom prst="rect">
            <a:avLst/>
          </a:prstGeom>
          <a:noFill/>
        </p:spPr>
        <p:txBody>
          <a:bodyPr wrap="square" rtlCol="0">
            <a:spAutoFit/>
          </a:bodyPr>
          <a:lstStyle/>
          <a:p>
            <a:pPr algn="just"/>
            <a:r>
              <a:rPr lang="it-IT" sz="2200" b="1" dirty="0" smtClean="0">
                <a:solidFill>
                  <a:schemeClr val="tx1"/>
                </a:solidFill>
              </a:rPr>
              <a:t>b) Espansione del principio della selezione competitiva per individuazione di beni e servizi strumentali all’attività della PA</a:t>
            </a:r>
            <a:r>
              <a:rPr lang="it-IT" sz="2200" dirty="0" smtClean="0">
                <a:solidFill>
                  <a:schemeClr val="tx1"/>
                </a:solidFill>
              </a:rPr>
              <a:t>: si prevede, dal 1.1.2014, l’obbligo per le PA e </a:t>
            </a:r>
            <a:r>
              <a:rPr lang="it-IT" sz="2200" b="1" dirty="0" smtClean="0">
                <a:solidFill>
                  <a:schemeClr val="tx1"/>
                </a:solidFill>
              </a:rPr>
              <a:t>le stazioni appaltanti</a:t>
            </a:r>
            <a:r>
              <a:rPr lang="it-IT" sz="2200" dirty="0" smtClean="0">
                <a:solidFill>
                  <a:schemeClr val="tx1"/>
                </a:solidFill>
              </a:rPr>
              <a:t> </a:t>
            </a:r>
            <a:r>
              <a:rPr lang="it-IT" sz="2200" b="1" dirty="0" smtClean="0">
                <a:solidFill>
                  <a:schemeClr val="tx1"/>
                </a:solidFill>
              </a:rPr>
              <a:t>di acquisire sul mercato i beni e sevizi strumentali alla propria attività mediante procedure concorrenziali</a:t>
            </a:r>
            <a:r>
              <a:rPr lang="it-IT" sz="2200" dirty="0" smtClean="0">
                <a:solidFill>
                  <a:schemeClr val="tx1"/>
                </a:solidFill>
              </a:rPr>
              <a:t>. Da tale data l</a:t>
            </a:r>
            <a:r>
              <a:rPr lang="it-IT" sz="2200" b="1" dirty="0" smtClean="0">
                <a:solidFill>
                  <a:schemeClr val="tx1"/>
                </a:solidFill>
              </a:rPr>
              <a:t>’affidamento diretto</a:t>
            </a:r>
            <a:r>
              <a:rPr lang="it-IT" sz="2200" dirty="0" smtClean="0">
                <a:solidFill>
                  <a:schemeClr val="tx1"/>
                </a:solidFill>
              </a:rPr>
              <a:t> può avvenire solo in favore di società </a:t>
            </a:r>
            <a:r>
              <a:rPr lang="it-IT" sz="2200" b="1" dirty="0" smtClean="0">
                <a:solidFill>
                  <a:schemeClr val="tx1"/>
                </a:solidFill>
              </a:rPr>
              <a:t>in house per acquisizioni sotto i 200.000 euro annui, salvi gli affidamenti in corso</a:t>
            </a:r>
            <a:r>
              <a:rPr lang="it-IT" sz="2200" dirty="0" smtClean="0">
                <a:solidFill>
                  <a:schemeClr val="tx1"/>
                </a:solidFill>
              </a:rPr>
              <a:t> fino alla scadenza del rapporto e comunque </a:t>
            </a:r>
            <a:r>
              <a:rPr lang="it-IT" sz="2200" b="1" dirty="0" smtClean="0">
                <a:solidFill>
                  <a:schemeClr val="tx1"/>
                </a:solidFill>
              </a:rPr>
              <a:t>fino al 31.12.2014</a:t>
            </a:r>
            <a:endParaRPr lang="it-IT" sz="2200" dirty="0" smtClean="0">
              <a:solidFill>
                <a:schemeClr val="tx1"/>
              </a:solidFill>
            </a:endParaRPr>
          </a:p>
          <a:p>
            <a:pPr algn="just"/>
            <a:r>
              <a:rPr lang="it-IT" sz="2200" b="1" dirty="0" smtClean="0">
                <a:solidFill>
                  <a:schemeClr val="tx1"/>
                </a:solidFill>
              </a:rPr>
              <a:t> </a:t>
            </a:r>
            <a:endParaRPr lang="it-IT" sz="2200" dirty="0" smtClean="0">
              <a:solidFill>
                <a:schemeClr val="tx1"/>
              </a:solidFill>
            </a:endParaRPr>
          </a:p>
          <a:p>
            <a:pPr algn="just"/>
            <a:r>
              <a:rPr lang="it-IT" sz="2200" b="1" dirty="0" smtClean="0">
                <a:solidFill>
                  <a:schemeClr val="tx1"/>
                </a:solidFill>
              </a:rPr>
              <a:t>c) Alcune significative misure in materia di contenimento della spesa </a:t>
            </a:r>
            <a:r>
              <a:rPr lang="it-IT" sz="2200" dirty="0" smtClean="0">
                <a:solidFill>
                  <a:schemeClr val="tx1"/>
                </a:solidFill>
              </a:rPr>
              <a:t>(contenimento dei compensi ex art. 2389, 3° </a:t>
            </a:r>
            <a:r>
              <a:rPr lang="it-IT" sz="2200" dirty="0" err="1" smtClean="0">
                <a:solidFill>
                  <a:schemeClr val="tx1"/>
                </a:solidFill>
              </a:rPr>
              <a:t>co</a:t>
            </a:r>
            <a:r>
              <a:rPr lang="it-IT" sz="2200" dirty="0" smtClean="0">
                <a:solidFill>
                  <a:schemeClr val="tx1"/>
                </a:solidFill>
              </a:rPr>
              <a:t>, c.c. dei </a:t>
            </a:r>
            <a:r>
              <a:rPr lang="it-IT" sz="2200" dirty="0" err="1" smtClean="0">
                <a:solidFill>
                  <a:schemeClr val="tx1"/>
                </a:solidFill>
              </a:rPr>
              <a:t>CdA</a:t>
            </a:r>
            <a:r>
              <a:rPr lang="it-IT" sz="2200" dirty="0" smtClean="0">
                <a:solidFill>
                  <a:schemeClr val="tx1"/>
                </a:solidFill>
              </a:rPr>
              <a:t> e dei dipendenti delle società non quotate, controllate dalle P.A.; costi delle locazioni passive; composizione dei </a:t>
            </a:r>
            <a:r>
              <a:rPr lang="it-IT" sz="2200" dirty="0" err="1" smtClean="0">
                <a:solidFill>
                  <a:schemeClr val="tx1"/>
                </a:solidFill>
              </a:rPr>
              <a:t>CdA</a:t>
            </a:r>
            <a:r>
              <a:rPr lang="it-IT" sz="2200" dirty="0" smtClean="0">
                <a:solidFill>
                  <a:schemeClr val="tx1"/>
                </a:solidFill>
              </a:rPr>
              <a:t> delle società pubbliche; spesa per l'acquisto, la manutenzione, il noleggio e l'esercizio di autovetture nonché per l'acquisto di buoni taxi delle P.A. e delle società dalle stesse controllate; spesa per consumi intermedi; spese per personale). </a:t>
            </a:r>
          </a:p>
          <a:p>
            <a:pPr algn="just"/>
            <a:r>
              <a:rPr lang="it-IT" sz="2200" dirty="0" smtClean="0">
                <a:solidFill>
                  <a:schemeClr val="tx1"/>
                </a:solidFill>
              </a:rPr>
              <a:t> </a:t>
            </a:r>
          </a:p>
          <a:p>
            <a:pPr algn="just"/>
            <a:r>
              <a:rPr lang="it-IT" sz="2200" b="1" dirty="0" smtClean="0">
                <a:solidFill>
                  <a:schemeClr val="tx1"/>
                </a:solidFill>
              </a:rPr>
              <a:t> </a:t>
            </a:r>
            <a:endParaRPr lang="it-IT" sz="2200" dirty="0" smtClean="0">
              <a:solidFill>
                <a:schemeClr val="tx1"/>
              </a:solidFill>
            </a:endParaRPr>
          </a:p>
          <a:p>
            <a:pPr algn="just"/>
            <a:endParaRPr lang="it-IT" sz="22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0" y="571497"/>
            <a:ext cx="9906000" cy="4676986"/>
          </a:xfrm>
          <a:prstGeom prst="rect">
            <a:avLst/>
          </a:prstGeom>
          <a:noFill/>
        </p:spPr>
        <p:txBody>
          <a:bodyPr wrap="square" rtlCol="0">
            <a:spAutoFit/>
          </a:bodyPr>
          <a:lstStyle/>
          <a:p>
            <a:pPr algn="just">
              <a:lnSpc>
                <a:spcPts val="3000"/>
              </a:lnSpc>
            </a:pPr>
            <a:r>
              <a:rPr lang="it-IT" sz="2200" b="1" u="sng" dirty="0" smtClean="0">
                <a:solidFill>
                  <a:srgbClr val="FF0000"/>
                </a:solidFill>
              </a:rPr>
              <a:t>17) Legge 24 dicembre 2012 n. 228 recante “</a:t>
            </a:r>
            <a:r>
              <a:rPr lang="it-IT" sz="2200" b="1" i="1" u="sng" dirty="0" smtClean="0">
                <a:solidFill>
                  <a:srgbClr val="FF0000"/>
                </a:solidFill>
              </a:rPr>
              <a:t>Disposizioni per la formazione del bilancio annuale e pluriennale dello Stato</a:t>
            </a:r>
            <a:r>
              <a:rPr lang="it-IT" sz="2200" b="1" u="sng" dirty="0" smtClean="0">
                <a:solidFill>
                  <a:srgbClr val="FF0000"/>
                </a:solidFill>
              </a:rPr>
              <a:t>” (c.d. legge di stabilità 2013)</a:t>
            </a:r>
            <a:endParaRPr lang="it-IT" sz="2200" dirty="0" smtClean="0">
              <a:solidFill>
                <a:srgbClr val="FF0000"/>
              </a:solidFill>
            </a:endParaRPr>
          </a:p>
          <a:p>
            <a:pPr algn="just">
              <a:lnSpc>
                <a:spcPts val="3000"/>
              </a:lnSpc>
            </a:pPr>
            <a:r>
              <a:rPr lang="it-IT" sz="2200" b="1" dirty="0" smtClean="0">
                <a:solidFill>
                  <a:schemeClr val="tx1"/>
                </a:solidFill>
              </a:rPr>
              <a:t> </a:t>
            </a:r>
            <a:endParaRPr lang="it-IT" sz="2200" dirty="0" smtClean="0">
              <a:solidFill>
                <a:schemeClr val="tx1"/>
              </a:solidFill>
            </a:endParaRPr>
          </a:p>
          <a:p>
            <a:pPr algn="just">
              <a:lnSpc>
                <a:spcPts val="3000"/>
              </a:lnSpc>
            </a:pPr>
            <a:r>
              <a:rPr lang="it-IT" sz="2200" b="1" dirty="0" smtClean="0">
                <a:solidFill>
                  <a:schemeClr val="tx1"/>
                </a:solidFill>
              </a:rPr>
              <a:t>Il provvedimento contiene ulteriori misure in materia di contenimento della spesa </a:t>
            </a:r>
            <a:r>
              <a:rPr lang="it-IT" sz="2200" dirty="0" smtClean="0">
                <a:solidFill>
                  <a:schemeClr val="tx1"/>
                </a:solidFill>
              </a:rPr>
              <a:t>(per acquisti di immobili e locazioni; per mobilio e arredi, per acquisti e locazioni finanziarie di autovetture da parte delle P.A. incluse nell’elenco ISTAT) nonché la previsione di diversi </a:t>
            </a:r>
            <a:r>
              <a:rPr lang="it-IT" sz="2200" b="1" dirty="0" smtClean="0">
                <a:solidFill>
                  <a:schemeClr val="tx1"/>
                </a:solidFill>
              </a:rPr>
              <a:t>contributi per la realizzazione di opere pubbliche</a:t>
            </a:r>
            <a:r>
              <a:rPr lang="it-IT" sz="2200" dirty="0" smtClean="0">
                <a:solidFill>
                  <a:schemeClr val="tx1"/>
                </a:solidFill>
              </a:rPr>
              <a:t> (manutenzione straordinaria rete ANAS; Strada statale n. 652 </a:t>
            </a:r>
            <a:r>
              <a:rPr lang="it-IT" sz="2200" dirty="0" err="1" smtClean="0">
                <a:solidFill>
                  <a:schemeClr val="tx1"/>
                </a:solidFill>
              </a:rPr>
              <a:t>Tirreno-adriatica</a:t>
            </a:r>
            <a:r>
              <a:rPr lang="it-IT" sz="2200" dirty="0" smtClean="0">
                <a:solidFill>
                  <a:schemeClr val="tx1"/>
                </a:solidFill>
              </a:rPr>
              <a:t>, Pedemontana Piemontese).</a:t>
            </a:r>
          </a:p>
          <a:p>
            <a:pPr algn="just">
              <a:lnSpc>
                <a:spcPts val="3000"/>
              </a:lnSpc>
            </a:pPr>
            <a:r>
              <a:rPr lang="it-IT" sz="2200" dirty="0" smtClean="0">
                <a:solidFill>
                  <a:schemeClr val="tx1"/>
                </a:solidFill>
              </a:rPr>
              <a:t> </a:t>
            </a:r>
          </a:p>
          <a:p>
            <a:pPr algn="just">
              <a:lnSpc>
                <a:spcPts val="3000"/>
              </a:lnSpc>
            </a:pPr>
            <a:endParaRPr lang="it-IT" sz="2200" dirty="0">
              <a:solidFill>
                <a:schemeClr val="tx1"/>
              </a:solidFill>
              <a:latin typeface="+mn-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0" y="509150"/>
            <a:ext cx="9906000" cy="6029856"/>
          </a:xfrm>
          <a:prstGeom prst="rect">
            <a:avLst/>
          </a:prstGeom>
          <a:noFill/>
        </p:spPr>
        <p:txBody>
          <a:bodyPr wrap="square" rtlCol="0">
            <a:spAutoFit/>
          </a:bodyPr>
          <a:lstStyle/>
          <a:p>
            <a:pPr algn="just"/>
            <a:r>
              <a:rPr lang="it-IT" sz="2000" b="1" dirty="0" smtClean="0">
                <a:solidFill>
                  <a:srgbClr val="FF0000"/>
                </a:solidFill>
              </a:rPr>
              <a:t>18) </a:t>
            </a:r>
            <a:r>
              <a:rPr lang="it-IT" sz="2000" b="1" u="sng" dirty="0" smtClean="0">
                <a:solidFill>
                  <a:srgbClr val="FF0000"/>
                </a:solidFill>
              </a:rPr>
              <a:t>D.L. 18 ottobre 2012, n. 179 recante “</a:t>
            </a:r>
            <a:r>
              <a:rPr lang="it-IT" sz="2000" b="1" i="1" u="sng" dirty="0" smtClean="0">
                <a:solidFill>
                  <a:srgbClr val="FF0000"/>
                </a:solidFill>
              </a:rPr>
              <a:t>Ulteriori misure urgenti per la crescita del Paese”,</a:t>
            </a:r>
            <a:r>
              <a:rPr lang="it-IT" sz="2000" b="1" u="sng" dirty="0" smtClean="0">
                <a:solidFill>
                  <a:srgbClr val="FF0000"/>
                </a:solidFill>
              </a:rPr>
              <a:t> </a:t>
            </a:r>
            <a:r>
              <a:rPr lang="it-IT" sz="2000" b="1" u="sng" dirty="0" err="1" smtClean="0">
                <a:solidFill>
                  <a:srgbClr val="FF0000"/>
                </a:solidFill>
              </a:rPr>
              <a:t>conv</a:t>
            </a:r>
            <a:r>
              <a:rPr lang="it-IT" sz="2000" b="1" u="sng" dirty="0" smtClean="0">
                <a:solidFill>
                  <a:srgbClr val="FF0000"/>
                </a:solidFill>
              </a:rPr>
              <a:t>. in L. 17 dicembre 2012, n. 221</a:t>
            </a:r>
            <a:r>
              <a:rPr lang="it-IT" sz="2000" b="1" i="1" dirty="0" smtClean="0"/>
              <a:t> </a:t>
            </a:r>
          </a:p>
          <a:p>
            <a:pPr algn="just"/>
            <a:endParaRPr lang="it-IT" sz="2000" dirty="0" smtClean="0"/>
          </a:p>
          <a:p>
            <a:pPr marL="457200" indent="-457200" algn="just">
              <a:lnSpc>
                <a:spcPts val="2300"/>
              </a:lnSpc>
              <a:buAutoNum type="alphaLcParenR"/>
            </a:pPr>
            <a:r>
              <a:rPr lang="it-IT" sz="2000" b="1" i="1" dirty="0" smtClean="0">
                <a:solidFill>
                  <a:schemeClr val="tx2"/>
                </a:solidFill>
              </a:rPr>
              <a:t>Trasmissione di documenti per via telematica, contratti della pubblica amministrazione e conservazione degli atti notarili (art. 6).</a:t>
            </a:r>
            <a:endParaRPr lang="it-IT" sz="2000" dirty="0" smtClean="0">
              <a:solidFill>
                <a:schemeClr val="tx2"/>
              </a:solidFill>
            </a:endParaRPr>
          </a:p>
          <a:p>
            <a:pPr marL="176213" lvl="0" indent="-176213" algn="just">
              <a:lnSpc>
                <a:spcPts val="2300"/>
              </a:lnSpc>
              <a:buFont typeface="Arial" pitchFamily="34" charset="0"/>
              <a:buChar char="-"/>
            </a:pPr>
            <a:r>
              <a:rPr lang="it-IT" sz="2000" dirty="0" smtClean="0">
                <a:solidFill>
                  <a:schemeClr val="tx2"/>
                </a:solidFill>
              </a:rPr>
              <a:t>Dal 20.10.2012 è introdotta la responsabilità dirigenziale e disciplinare per la </a:t>
            </a:r>
            <a:r>
              <a:rPr lang="it-IT" sz="2000" b="1" dirty="0" smtClean="0">
                <a:solidFill>
                  <a:schemeClr val="tx2"/>
                </a:solidFill>
              </a:rPr>
              <a:t>mancata trasmissione dei documenti tra le P.A. mediante l’utilizzo della posta elettronica o in cooperazione applicativa</a:t>
            </a:r>
            <a:r>
              <a:rPr lang="it-IT" sz="2000" dirty="0" smtClean="0">
                <a:solidFill>
                  <a:schemeClr val="tx2"/>
                </a:solidFill>
              </a:rPr>
              <a:t> (nuovo art. 47, </a:t>
            </a:r>
            <a:r>
              <a:rPr lang="it-IT" sz="2000" dirty="0" err="1" smtClean="0">
                <a:solidFill>
                  <a:schemeClr val="tx2"/>
                </a:solidFill>
              </a:rPr>
              <a:t>co</a:t>
            </a:r>
            <a:r>
              <a:rPr lang="it-IT" sz="2000" dirty="0" smtClean="0">
                <a:solidFill>
                  <a:schemeClr val="tx2"/>
                </a:solidFill>
              </a:rPr>
              <a:t>. 1-bis del CAD). Resta ferma la responsabilità per il danno erariale causato all’amministrazione, già sancita all’art. 47, </a:t>
            </a:r>
            <a:r>
              <a:rPr lang="it-IT" sz="2000" dirty="0" err="1" smtClean="0">
                <a:solidFill>
                  <a:schemeClr val="tx2"/>
                </a:solidFill>
              </a:rPr>
              <a:t>co</a:t>
            </a:r>
            <a:r>
              <a:rPr lang="it-IT" sz="2000" dirty="0" smtClean="0">
                <a:solidFill>
                  <a:schemeClr val="tx2"/>
                </a:solidFill>
              </a:rPr>
              <a:t>. 1, CAD. </a:t>
            </a:r>
          </a:p>
          <a:p>
            <a:pPr marL="176213" lvl="0" indent="-176213" algn="just">
              <a:lnSpc>
                <a:spcPts val="2300"/>
              </a:lnSpc>
              <a:buFont typeface="Arial" pitchFamily="34" charset="0"/>
              <a:buChar char="-"/>
            </a:pPr>
            <a:r>
              <a:rPr lang="it-IT" sz="2000" dirty="0" smtClean="0">
                <a:solidFill>
                  <a:schemeClr val="tx2"/>
                </a:solidFill>
              </a:rPr>
              <a:t>Dal 1.1.2013, è sanzionata con </a:t>
            </a:r>
            <a:r>
              <a:rPr lang="it-IT" sz="2000" b="1" dirty="0" smtClean="0">
                <a:solidFill>
                  <a:schemeClr val="tx2"/>
                </a:solidFill>
              </a:rPr>
              <a:t>la nullità la mancata sottoscrizione con firma digitale</a:t>
            </a:r>
            <a:r>
              <a:rPr lang="it-IT" sz="2000" dirty="0" smtClean="0">
                <a:solidFill>
                  <a:schemeClr val="tx2"/>
                </a:solidFill>
              </a:rPr>
              <a:t> (ex art. 24, CAD), </a:t>
            </a:r>
            <a:r>
              <a:rPr lang="it-IT" sz="2000" b="1" dirty="0" smtClean="0">
                <a:solidFill>
                  <a:schemeClr val="tx2"/>
                </a:solidFill>
              </a:rPr>
              <a:t>elettronica avanzata</a:t>
            </a:r>
            <a:r>
              <a:rPr lang="it-IT" sz="2000" dirty="0" smtClean="0">
                <a:solidFill>
                  <a:schemeClr val="tx2"/>
                </a:solidFill>
              </a:rPr>
              <a:t> o con altra firma elettronica qualificata, </a:t>
            </a:r>
            <a:r>
              <a:rPr lang="it-IT" sz="2000" b="1" dirty="0" smtClean="0">
                <a:solidFill>
                  <a:schemeClr val="tx2"/>
                </a:solidFill>
              </a:rPr>
              <a:t>degli accordi tra </a:t>
            </a:r>
            <a:r>
              <a:rPr lang="it-IT" sz="2000" b="1" dirty="0" err="1" smtClean="0">
                <a:solidFill>
                  <a:schemeClr val="tx2"/>
                </a:solidFill>
              </a:rPr>
              <a:t>pp.aa.</a:t>
            </a:r>
            <a:r>
              <a:rPr lang="it-IT" sz="2000" b="1" dirty="0" smtClean="0">
                <a:solidFill>
                  <a:schemeClr val="tx2"/>
                </a:solidFill>
              </a:rPr>
              <a:t> per la disciplina dello svolgimento in collaborazione di attività d’interesse comune</a:t>
            </a:r>
            <a:r>
              <a:rPr lang="it-IT" sz="2000" dirty="0" smtClean="0">
                <a:solidFill>
                  <a:schemeClr val="tx2"/>
                </a:solidFill>
              </a:rPr>
              <a:t> (art. 15, </a:t>
            </a:r>
            <a:r>
              <a:rPr lang="it-IT" sz="2000" dirty="0" err="1" smtClean="0">
                <a:solidFill>
                  <a:schemeClr val="tx2"/>
                </a:solidFill>
              </a:rPr>
              <a:t>co</a:t>
            </a:r>
            <a:r>
              <a:rPr lang="it-IT" sz="2000" dirty="0" smtClean="0">
                <a:solidFill>
                  <a:schemeClr val="tx2"/>
                </a:solidFill>
              </a:rPr>
              <a:t>. 2-bis, della l. 241/1990);</a:t>
            </a:r>
          </a:p>
          <a:p>
            <a:pPr marL="176213" lvl="0" indent="-176213" algn="just">
              <a:lnSpc>
                <a:spcPts val="2300"/>
              </a:lnSpc>
              <a:buFont typeface="Arial" pitchFamily="34" charset="0"/>
              <a:buChar char="-"/>
            </a:pPr>
            <a:r>
              <a:rPr lang="it-IT" sz="2000" dirty="0" smtClean="0">
                <a:solidFill>
                  <a:schemeClr val="tx2"/>
                </a:solidFill>
              </a:rPr>
              <a:t>Dal 1.1.2013, </a:t>
            </a:r>
            <a:r>
              <a:rPr lang="it-IT" sz="2000" b="1" dirty="0" smtClean="0">
                <a:solidFill>
                  <a:schemeClr val="tx2"/>
                </a:solidFill>
              </a:rPr>
              <a:t>i contratti pubblici dovranno essere stipulati, a pena di nullità, con atto pubblico notarile informatico, o, in modalità elettronica secondo le norme vigenti per ciascuna stazione appaltante</a:t>
            </a:r>
            <a:r>
              <a:rPr lang="it-IT" sz="2000" dirty="0" smtClean="0">
                <a:solidFill>
                  <a:schemeClr val="tx2"/>
                </a:solidFill>
              </a:rPr>
              <a:t>, in forma pubblica amministrativa a cura dell’Ufficiale rogante dell’amministrazione aggiudicatrice o mediante scrittura privata (nuovo </a:t>
            </a:r>
            <a:r>
              <a:rPr lang="it-IT" sz="2000" dirty="0" err="1" smtClean="0">
                <a:solidFill>
                  <a:schemeClr val="tx2"/>
                </a:solidFill>
              </a:rPr>
              <a:t>co</a:t>
            </a:r>
            <a:r>
              <a:rPr lang="it-IT" sz="2000" dirty="0" smtClean="0">
                <a:solidFill>
                  <a:schemeClr val="tx2"/>
                </a:solidFill>
              </a:rPr>
              <a:t>. 13 dell’art. 11 del Codice appalti).</a:t>
            </a:r>
          </a:p>
          <a:p>
            <a:pPr algn="just">
              <a:lnSpc>
                <a:spcPts val="2300"/>
              </a:lnSpc>
            </a:pPr>
            <a:endParaRPr lang="it-IT" sz="2000" dirty="0">
              <a:solidFill>
                <a:schemeClr val="tx2"/>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0" y="498757"/>
            <a:ext cx="9906000" cy="5909310"/>
          </a:xfrm>
          <a:prstGeom prst="rect">
            <a:avLst/>
          </a:prstGeom>
          <a:noFill/>
        </p:spPr>
        <p:txBody>
          <a:bodyPr wrap="square" rtlCol="0">
            <a:spAutoFit/>
          </a:bodyPr>
          <a:lstStyle/>
          <a:p>
            <a:pPr algn="just"/>
            <a:r>
              <a:rPr lang="it-IT" sz="1800" i="1" dirty="0" smtClean="0">
                <a:solidFill>
                  <a:schemeClr val="tx2"/>
                </a:solidFill>
              </a:rPr>
              <a:t>(segue)</a:t>
            </a:r>
            <a:endParaRPr lang="it-IT" sz="2000" i="1" dirty="0" smtClean="0">
              <a:solidFill>
                <a:schemeClr val="tx2"/>
              </a:solidFill>
            </a:endParaRPr>
          </a:p>
          <a:p>
            <a:pPr algn="just"/>
            <a:r>
              <a:rPr lang="it-IT" sz="2000" b="1" i="1" dirty="0" smtClean="0">
                <a:solidFill>
                  <a:schemeClr val="tx2"/>
                </a:solidFill>
              </a:rPr>
              <a:t>b) Norme</a:t>
            </a:r>
            <a:r>
              <a:rPr lang="de-DE" sz="2000" b="1" i="1" dirty="0" smtClean="0">
                <a:solidFill>
                  <a:schemeClr val="tx2"/>
                </a:solidFill>
              </a:rPr>
              <a:t> per </a:t>
            </a:r>
            <a:r>
              <a:rPr lang="de-DE" sz="2000" b="1" i="1" dirty="0" err="1" smtClean="0">
                <a:solidFill>
                  <a:schemeClr val="tx2"/>
                </a:solidFill>
              </a:rPr>
              <a:t>incentivare</a:t>
            </a:r>
            <a:r>
              <a:rPr lang="de-DE" sz="2000" b="1" i="1" dirty="0" smtClean="0">
                <a:solidFill>
                  <a:schemeClr val="tx2"/>
                </a:solidFill>
              </a:rPr>
              <a:t> la </a:t>
            </a:r>
            <a:r>
              <a:rPr lang="de-DE" sz="2000" b="1" i="1" dirty="0" err="1" smtClean="0">
                <a:solidFill>
                  <a:schemeClr val="tx2"/>
                </a:solidFill>
              </a:rPr>
              <a:t>realizzazione</a:t>
            </a:r>
            <a:r>
              <a:rPr lang="de-DE" sz="2000" b="1" i="1" dirty="0" smtClean="0">
                <a:solidFill>
                  <a:schemeClr val="tx2"/>
                </a:solidFill>
              </a:rPr>
              <a:t> di </a:t>
            </a:r>
            <a:r>
              <a:rPr lang="de-DE" sz="2000" b="1" i="1" dirty="0" err="1" smtClean="0">
                <a:solidFill>
                  <a:schemeClr val="tx2"/>
                </a:solidFill>
              </a:rPr>
              <a:t>nuove</a:t>
            </a:r>
            <a:r>
              <a:rPr lang="de-DE" sz="2000" b="1" i="1" dirty="0" smtClean="0">
                <a:solidFill>
                  <a:schemeClr val="tx2"/>
                </a:solidFill>
              </a:rPr>
              <a:t> </a:t>
            </a:r>
            <a:r>
              <a:rPr lang="de-DE" sz="2000" b="1" i="1" dirty="0" err="1" smtClean="0">
                <a:solidFill>
                  <a:schemeClr val="tx2"/>
                </a:solidFill>
              </a:rPr>
              <a:t>infrastrutture</a:t>
            </a:r>
            <a:r>
              <a:rPr lang="de-DE" sz="2000" b="1" i="1" dirty="0" smtClean="0">
                <a:solidFill>
                  <a:schemeClr val="tx2"/>
                </a:solidFill>
              </a:rPr>
              <a:t> (</a:t>
            </a:r>
            <a:r>
              <a:rPr lang="de-DE" sz="2000" b="1" i="1" dirty="0" err="1" smtClean="0">
                <a:solidFill>
                  <a:schemeClr val="tx2"/>
                </a:solidFill>
              </a:rPr>
              <a:t>art</a:t>
            </a:r>
            <a:r>
              <a:rPr lang="de-DE" sz="2000" b="1" i="1" dirty="0" smtClean="0">
                <a:solidFill>
                  <a:schemeClr val="tx2"/>
                </a:solidFill>
              </a:rPr>
              <a:t>. 33</a:t>
            </a:r>
            <a:r>
              <a:rPr lang="de-DE" sz="2000" b="1" dirty="0" smtClean="0">
                <a:solidFill>
                  <a:schemeClr val="tx2"/>
                </a:solidFill>
              </a:rPr>
              <a:t>):</a:t>
            </a:r>
          </a:p>
          <a:p>
            <a:pPr marL="176213" lvl="0" indent="-176213" algn="just">
              <a:buFont typeface="Arial" pitchFamily="34" charset="0"/>
              <a:buChar char="-"/>
            </a:pPr>
            <a:r>
              <a:rPr lang="it-IT" sz="2000" dirty="0" smtClean="0">
                <a:solidFill>
                  <a:schemeClr val="tx2"/>
                </a:solidFill>
              </a:rPr>
              <a:t>al fine di consentire la realizzazione di nuove opere infrastrutturali </a:t>
            </a:r>
            <a:r>
              <a:rPr lang="it-IT" sz="2000" b="1" dirty="0" smtClean="0">
                <a:solidFill>
                  <a:schemeClr val="tx2"/>
                </a:solidFill>
              </a:rPr>
              <a:t>di importo superiore </a:t>
            </a:r>
            <a:r>
              <a:rPr lang="it-IT" sz="2000" b="1" u="sng" dirty="0" smtClean="0">
                <a:solidFill>
                  <a:schemeClr val="tx2"/>
                </a:solidFill>
              </a:rPr>
              <a:t>a 500 milioni</a:t>
            </a:r>
            <a:r>
              <a:rPr lang="it-IT" sz="2000" b="1" dirty="0" smtClean="0">
                <a:solidFill>
                  <a:schemeClr val="tx2"/>
                </a:solidFill>
              </a:rPr>
              <a:t> di euro previste in piani o programmi di amministrazioni pubbliche</a:t>
            </a:r>
            <a:r>
              <a:rPr lang="it-IT" sz="2000" dirty="0" smtClean="0">
                <a:solidFill>
                  <a:schemeClr val="tx2"/>
                </a:solidFill>
              </a:rPr>
              <a:t>, da realizzare mediante contratti di PPP, per le quali sia accertata la non sostenibilità del PEF, </a:t>
            </a:r>
            <a:r>
              <a:rPr lang="it-IT" sz="2000" b="1" dirty="0" smtClean="0">
                <a:solidFill>
                  <a:schemeClr val="tx2"/>
                </a:solidFill>
              </a:rPr>
              <a:t>si riconosce al soggetto titolare del contratto (</a:t>
            </a:r>
            <a:r>
              <a:rPr lang="it-IT" sz="2000" dirty="0" smtClean="0">
                <a:solidFill>
                  <a:schemeClr val="tx2"/>
                </a:solidFill>
              </a:rPr>
              <a:t>comprese le società di progetto) </a:t>
            </a:r>
            <a:r>
              <a:rPr lang="it-IT" sz="2000" b="1" u="sng" dirty="0" smtClean="0">
                <a:solidFill>
                  <a:schemeClr val="tx2"/>
                </a:solidFill>
              </a:rPr>
              <a:t>l’esenzione dal pagamento del canone di concessione nella misura necessaria al raggiungimento dell’equilibrio del piano economico finanziario,</a:t>
            </a:r>
            <a:r>
              <a:rPr lang="it-IT" sz="2000" dirty="0" smtClean="0">
                <a:solidFill>
                  <a:schemeClr val="tx2"/>
                </a:solidFill>
              </a:rPr>
              <a:t> per assicurare la sostenibilità economica dell’operazione; </a:t>
            </a:r>
          </a:p>
          <a:p>
            <a:pPr marL="176213" lvl="0" indent="-176213" algn="just">
              <a:buFont typeface="Arial" pitchFamily="34" charset="0"/>
              <a:buChar char="-"/>
            </a:pPr>
            <a:r>
              <a:rPr lang="it-IT" sz="2000" dirty="0" smtClean="0">
                <a:solidFill>
                  <a:schemeClr val="tx2"/>
                </a:solidFill>
              </a:rPr>
              <a:t>per assicurare la sostenibilità del PEF, </a:t>
            </a:r>
            <a:r>
              <a:rPr lang="it-IT" sz="2000" b="1" dirty="0" smtClean="0">
                <a:solidFill>
                  <a:schemeClr val="tx2"/>
                </a:solidFill>
              </a:rPr>
              <a:t>le agevolazioni</a:t>
            </a:r>
            <a:r>
              <a:rPr lang="it-IT" sz="2000" dirty="0" smtClean="0">
                <a:solidFill>
                  <a:schemeClr val="tx2"/>
                </a:solidFill>
              </a:rPr>
              <a:t> previste dall’art. 33 (credito di imposta e esenzione dal pagamento del canone) </a:t>
            </a:r>
            <a:r>
              <a:rPr lang="it-IT" sz="2000" b="1" dirty="0" smtClean="0">
                <a:solidFill>
                  <a:schemeClr val="tx2"/>
                </a:solidFill>
              </a:rPr>
              <a:t>possono applicarsi cumulativamente</a:t>
            </a:r>
            <a:r>
              <a:rPr lang="it-IT" sz="2000" dirty="0" smtClean="0">
                <a:solidFill>
                  <a:schemeClr val="tx2"/>
                </a:solidFill>
              </a:rPr>
              <a:t> </a:t>
            </a:r>
            <a:r>
              <a:rPr lang="it-IT" sz="2000" b="1" dirty="0" smtClean="0">
                <a:solidFill>
                  <a:schemeClr val="tx2"/>
                </a:solidFill>
              </a:rPr>
              <a:t>nel limite massimo del 50% del costo dell’investimento, tenendo altresì conto dell’eventuale contributo pubblico a fondo perduto</a:t>
            </a:r>
            <a:r>
              <a:rPr lang="it-IT" sz="2000" dirty="0" smtClean="0">
                <a:solidFill>
                  <a:schemeClr val="tx2"/>
                </a:solidFill>
              </a:rPr>
              <a:t>;</a:t>
            </a:r>
          </a:p>
          <a:p>
            <a:pPr marL="176213" lvl="0" indent="-176213" algn="just">
              <a:buFont typeface="Arial" pitchFamily="34" charset="0"/>
              <a:buChar char="-"/>
            </a:pPr>
            <a:r>
              <a:rPr lang="it-IT" sz="2000" dirty="0" smtClean="0">
                <a:solidFill>
                  <a:schemeClr val="tx2"/>
                </a:solidFill>
                <a:latin typeface="+mn-lt"/>
              </a:rPr>
              <a:t>si </a:t>
            </a:r>
            <a:r>
              <a:rPr lang="it-IT" sz="2000" b="1" dirty="0" smtClean="0">
                <a:solidFill>
                  <a:schemeClr val="tx2"/>
                </a:solidFill>
                <a:latin typeface="+mn-lt"/>
              </a:rPr>
              <a:t>precisa ulteriormente l’ambito soggettivo di applicazione dell’art. 18 della legge 183/2011</a:t>
            </a:r>
            <a:r>
              <a:rPr lang="it-IT" sz="2000" dirty="0" smtClean="0">
                <a:solidFill>
                  <a:schemeClr val="tx2"/>
                </a:solidFill>
                <a:latin typeface="+mn-lt"/>
              </a:rPr>
              <a:t> che prevede misure di defiscalizzazione in sostituzione totale o parziale del contributo pubblico a fondo perduto per il soggetto </a:t>
            </a:r>
            <a:r>
              <a:rPr lang="it-IT" sz="2000" dirty="0" smtClean="0">
                <a:solidFill>
                  <a:schemeClr val="tx2"/>
                </a:solidFill>
              </a:rPr>
              <a:t>interessato (nel quale la nuova norma precisa che rientra anche il Concessionario) che realizza in PPP opere infrastrutturali. </a:t>
            </a:r>
            <a:endParaRPr lang="it-IT" sz="2000" dirty="0">
              <a:solidFill>
                <a:schemeClr val="tx2"/>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0" y="706578"/>
            <a:ext cx="9906000" cy="5016758"/>
          </a:xfrm>
          <a:prstGeom prst="rect">
            <a:avLst/>
          </a:prstGeom>
          <a:noFill/>
        </p:spPr>
        <p:txBody>
          <a:bodyPr wrap="square" rtlCol="0">
            <a:spAutoFit/>
          </a:bodyPr>
          <a:lstStyle/>
          <a:p>
            <a:pPr marL="176213" algn="just"/>
            <a:r>
              <a:rPr lang="it-IT" sz="1800" i="1" dirty="0" smtClean="0">
                <a:solidFill>
                  <a:schemeClr val="tx2"/>
                </a:solidFill>
                <a:latin typeface="+mn-lt"/>
              </a:rPr>
              <a:t>(segue)</a:t>
            </a:r>
          </a:p>
          <a:p>
            <a:pPr marL="176213" algn="just">
              <a:lnSpc>
                <a:spcPts val="2800"/>
              </a:lnSpc>
            </a:pPr>
            <a:r>
              <a:rPr lang="it-IT" sz="2200" dirty="0" smtClean="0">
                <a:solidFill>
                  <a:schemeClr val="tx2"/>
                </a:solidFill>
                <a:latin typeface="+mn-lt"/>
              </a:rPr>
              <a:t>La norma chiarisce che tali opere devono essere incluse in piani e programmi di amministrazioni pubbliche;</a:t>
            </a:r>
          </a:p>
          <a:p>
            <a:pPr marL="176213" lvl="0" indent="-176213" algn="just">
              <a:lnSpc>
                <a:spcPts val="2800"/>
              </a:lnSpc>
              <a:buFont typeface="Arial" pitchFamily="34" charset="0"/>
              <a:buChar char="-"/>
            </a:pPr>
            <a:r>
              <a:rPr lang="it-IT" sz="2200" b="1" dirty="0" smtClean="0">
                <a:solidFill>
                  <a:schemeClr val="tx2"/>
                </a:solidFill>
                <a:latin typeface="+mn-lt"/>
              </a:rPr>
              <a:t>si estende </a:t>
            </a:r>
            <a:r>
              <a:rPr lang="de-DE" sz="2200" b="1" dirty="0" err="1" smtClean="0">
                <a:solidFill>
                  <a:schemeClr val="tx2"/>
                </a:solidFill>
                <a:latin typeface="+mn-lt"/>
              </a:rPr>
              <a:t>l’applicazione</a:t>
            </a:r>
            <a:r>
              <a:rPr lang="de-DE" sz="2200" b="1" dirty="0" smtClean="0">
                <a:solidFill>
                  <a:schemeClr val="tx2"/>
                </a:solidFill>
                <a:latin typeface="+mn-lt"/>
              </a:rPr>
              <a:t> delle </a:t>
            </a:r>
            <a:r>
              <a:rPr lang="de-DE" sz="2200" b="1" dirty="0" err="1" smtClean="0">
                <a:solidFill>
                  <a:schemeClr val="tx2"/>
                </a:solidFill>
                <a:latin typeface="+mn-lt"/>
              </a:rPr>
              <a:t>misure</a:t>
            </a:r>
            <a:r>
              <a:rPr lang="de-DE" sz="2200" b="1" dirty="0" smtClean="0">
                <a:solidFill>
                  <a:schemeClr val="tx2"/>
                </a:solidFill>
                <a:latin typeface="+mn-lt"/>
              </a:rPr>
              <a:t> di </a:t>
            </a:r>
            <a:r>
              <a:rPr lang="de-DE" sz="2200" b="1" dirty="0" err="1" smtClean="0">
                <a:solidFill>
                  <a:schemeClr val="tx2"/>
                </a:solidFill>
                <a:latin typeface="+mn-lt"/>
              </a:rPr>
              <a:t>defiscalizzazione</a:t>
            </a:r>
            <a:r>
              <a:rPr lang="de-DE" sz="2200" b="1" dirty="0" smtClean="0">
                <a:solidFill>
                  <a:schemeClr val="tx2"/>
                </a:solidFill>
                <a:latin typeface="+mn-lt"/>
              </a:rPr>
              <a:t> </a:t>
            </a:r>
            <a:r>
              <a:rPr lang="de-DE" sz="2200" b="1" dirty="0" err="1" smtClean="0">
                <a:solidFill>
                  <a:schemeClr val="tx2"/>
                </a:solidFill>
                <a:latin typeface="+mn-lt"/>
              </a:rPr>
              <a:t>anche</a:t>
            </a:r>
            <a:r>
              <a:rPr lang="de-DE" sz="2200" b="1" dirty="0" smtClean="0">
                <a:solidFill>
                  <a:schemeClr val="tx2"/>
                </a:solidFill>
                <a:latin typeface="+mn-lt"/>
              </a:rPr>
              <a:t> per le </a:t>
            </a:r>
            <a:r>
              <a:rPr lang="de-DE" sz="2200" b="1" dirty="0" err="1" smtClean="0">
                <a:solidFill>
                  <a:schemeClr val="tx2"/>
                </a:solidFill>
                <a:latin typeface="+mn-lt"/>
              </a:rPr>
              <a:t>infrastrutture</a:t>
            </a:r>
            <a:r>
              <a:rPr lang="de-DE" sz="2200" b="1" dirty="0" smtClean="0">
                <a:solidFill>
                  <a:schemeClr val="tx2"/>
                </a:solidFill>
                <a:latin typeface="+mn-lt"/>
              </a:rPr>
              <a:t> di </a:t>
            </a:r>
            <a:r>
              <a:rPr lang="de-DE" sz="2200" b="1" dirty="0" err="1" smtClean="0">
                <a:solidFill>
                  <a:schemeClr val="tx2"/>
                </a:solidFill>
                <a:latin typeface="+mn-lt"/>
              </a:rPr>
              <a:t>interesse</a:t>
            </a:r>
            <a:r>
              <a:rPr lang="de-DE" sz="2200" b="1" dirty="0" smtClean="0">
                <a:solidFill>
                  <a:schemeClr val="tx2"/>
                </a:solidFill>
                <a:latin typeface="+mn-lt"/>
              </a:rPr>
              <a:t> </a:t>
            </a:r>
            <a:r>
              <a:rPr lang="de-DE" sz="2200" b="1" dirty="0" err="1" smtClean="0">
                <a:solidFill>
                  <a:schemeClr val="tx2"/>
                </a:solidFill>
                <a:latin typeface="+mn-lt"/>
              </a:rPr>
              <a:t>strategico</a:t>
            </a:r>
            <a:r>
              <a:rPr lang="de-DE" sz="2200" b="1" dirty="0" smtClean="0">
                <a:solidFill>
                  <a:schemeClr val="tx2"/>
                </a:solidFill>
                <a:latin typeface="+mn-lt"/>
              </a:rPr>
              <a:t> </a:t>
            </a:r>
            <a:r>
              <a:rPr lang="de-DE" sz="2200" b="1" dirty="0" err="1" smtClean="0">
                <a:solidFill>
                  <a:schemeClr val="tx2"/>
                </a:solidFill>
                <a:latin typeface="+mn-lt"/>
              </a:rPr>
              <a:t>già</a:t>
            </a:r>
            <a:r>
              <a:rPr lang="de-DE" sz="2200" b="1" dirty="0" smtClean="0">
                <a:solidFill>
                  <a:schemeClr val="tx2"/>
                </a:solidFill>
                <a:latin typeface="+mn-lt"/>
              </a:rPr>
              <a:t> </a:t>
            </a:r>
            <a:r>
              <a:rPr lang="de-DE" sz="2200" b="1" dirty="0" err="1" smtClean="0">
                <a:solidFill>
                  <a:schemeClr val="tx2"/>
                </a:solidFill>
                <a:latin typeface="+mn-lt"/>
              </a:rPr>
              <a:t>affidate</a:t>
            </a:r>
            <a:r>
              <a:rPr lang="de-DE" sz="2200" b="1" dirty="0" smtClean="0">
                <a:solidFill>
                  <a:schemeClr val="tx2"/>
                </a:solidFill>
                <a:latin typeface="+mn-lt"/>
              </a:rPr>
              <a:t> o in </a:t>
            </a:r>
            <a:r>
              <a:rPr lang="de-DE" sz="2200" b="1" dirty="0" err="1" smtClean="0">
                <a:solidFill>
                  <a:schemeClr val="tx2"/>
                </a:solidFill>
                <a:latin typeface="+mn-lt"/>
              </a:rPr>
              <a:t>corso</a:t>
            </a:r>
            <a:r>
              <a:rPr lang="de-DE" sz="2200" b="1" dirty="0" smtClean="0">
                <a:solidFill>
                  <a:schemeClr val="tx2"/>
                </a:solidFill>
                <a:latin typeface="+mn-lt"/>
              </a:rPr>
              <a:t> di </a:t>
            </a:r>
            <a:r>
              <a:rPr lang="de-DE" sz="2200" b="1" dirty="0" err="1" smtClean="0">
                <a:solidFill>
                  <a:schemeClr val="tx2"/>
                </a:solidFill>
                <a:latin typeface="+mn-lt"/>
              </a:rPr>
              <a:t>affidamento</a:t>
            </a:r>
            <a:r>
              <a:rPr lang="de-DE" sz="2200" b="1" dirty="0" smtClean="0">
                <a:solidFill>
                  <a:schemeClr val="tx2"/>
                </a:solidFill>
                <a:latin typeface="+mn-lt"/>
              </a:rPr>
              <a:t> </a:t>
            </a:r>
            <a:r>
              <a:rPr lang="de-DE" sz="2200" b="1" dirty="0" err="1" smtClean="0">
                <a:solidFill>
                  <a:schemeClr val="tx2"/>
                </a:solidFill>
                <a:latin typeface="+mn-lt"/>
              </a:rPr>
              <a:t>con</a:t>
            </a:r>
            <a:r>
              <a:rPr lang="de-DE" sz="2200" b="1" dirty="0" smtClean="0">
                <a:solidFill>
                  <a:schemeClr val="tx2"/>
                </a:solidFill>
                <a:latin typeface="+mn-lt"/>
              </a:rPr>
              <a:t> </a:t>
            </a:r>
            <a:r>
              <a:rPr lang="de-DE" sz="2200" b="1" dirty="0" err="1" smtClean="0">
                <a:solidFill>
                  <a:schemeClr val="tx2"/>
                </a:solidFill>
                <a:latin typeface="+mn-lt"/>
              </a:rPr>
              <a:t>contratti</a:t>
            </a:r>
            <a:r>
              <a:rPr lang="de-DE" sz="2200" b="1" dirty="0" smtClean="0">
                <a:solidFill>
                  <a:schemeClr val="tx2"/>
                </a:solidFill>
                <a:latin typeface="+mn-lt"/>
              </a:rPr>
              <a:t> di PPP di </a:t>
            </a:r>
            <a:r>
              <a:rPr lang="de-DE" sz="2200" b="1" dirty="0" err="1" smtClean="0">
                <a:solidFill>
                  <a:schemeClr val="tx2"/>
                </a:solidFill>
                <a:latin typeface="+mn-lt"/>
              </a:rPr>
              <a:t>cui</a:t>
            </a:r>
            <a:r>
              <a:rPr lang="de-DE" sz="2200" b="1" dirty="0" smtClean="0">
                <a:solidFill>
                  <a:schemeClr val="tx2"/>
                </a:solidFill>
                <a:latin typeface="+mn-lt"/>
              </a:rPr>
              <a:t> </a:t>
            </a:r>
            <a:r>
              <a:rPr lang="de-DE" sz="2200" b="1" dirty="0" err="1" smtClean="0">
                <a:solidFill>
                  <a:schemeClr val="tx2"/>
                </a:solidFill>
                <a:latin typeface="+mn-lt"/>
              </a:rPr>
              <a:t>all'art</a:t>
            </a:r>
            <a:r>
              <a:rPr lang="de-DE" sz="2200" b="1" dirty="0" smtClean="0">
                <a:solidFill>
                  <a:schemeClr val="tx2"/>
                </a:solidFill>
                <a:latin typeface="+mn-lt"/>
              </a:rPr>
              <a:t>. 3, </a:t>
            </a:r>
            <a:r>
              <a:rPr lang="de-DE" sz="2200" b="1" dirty="0" err="1" smtClean="0">
                <a:solidFill>
                  <a:schemeClr val="tx2"/>
                </a:solidFill>
                <a:latin typeface="+mn-lt"/>
              </a:rPr>
              <a:t>co</a:t>
            </a:r>
            <a:r>
              <a:rPr lang="de-DE" sz="2200" b="1" dirty="0" smtClean="0">
                <a:solidFill>
                  <a:schemeClr val="tx2"/>
                </a:solidFill>
                <a:latin typeface="+mn-lt"/>
              </a:rPr>
              <a:t> 15-ter,</a:t>
            </a:r>
            <a:r>
              <a:rPr lang="de-DE" sz="2200" dirty="0" smtClean="0">
                <a:solidFill>
                  <a:schemeClr val="tx2"/>
                </a:solidFill>
                <a:latin typeface="+mn-lt"/>
              </a:rPr>
              <a:t> del </a:t>
            </a:r>
            <a:r>
              <a:rPr lang="de-DE" sz="2200" dirty="0" err="1" smtClean="0">
                <a:solidFill>
                  <a:schemeClr val="tx2"/>
                </a:solidFill>
                <a:latin typeface="+mn-lt"/>
              </a:rPr>
              <a:t>Codice</a:t>
            </a:r>
            <a:r>
              <a:rPr lang="de-DE" sz="2200" dirty="0" smtClean="0">
                <a:solidFill>
                  <a:schemeClr val="tx2"/>
                </a:solidFill>
                <a:latin typeface="+mn-lt"/>
              </a:rPr>
              <a:t> </a:t>
            </a:r>
            <a:r>
              <a:rPr lang="de-DE" sz="2200" dirty="0" err="1" smtClean="0">
                <a:solidFill>
                  <a:schemeClr val="tx2"/>
                </a:solidFill>
                <a:latin typeface="+mn-lt"/>
              </a:rPr>
              <a:t>dei</a:t>
            </a:r>
            <a:r>
              <a:rPr lang="de-DE" sz="2200" dirty="0" smtClean="0">
                <a:solidFill>
                  <a:schemeClr val="tx2"/>
                </a:solidFill>
                <a:latin typeface="+mn-lt"/>
              </a:rPr>
              <a:t> </a:t>
            </a:r>
            <a:r>
              <a:rPr lang="de-DE" sz="2200" dirty="0" err="1" smtClean="0">
                <a:solidFill>
                  <a:schemeClr val="tx2"/>
                </a:solidFill>
                <a:latin typeface="+mn-lt"/>
              </a:rPr>
              <a:t>Contratti</a:t>
            </a:r>
            <a:r>
              <a:rPr lang="de-DE" sz="2200" dirty="0" smtClean="0">
                <a:solidFill>
                  <a:schemeClr val="tx2"/>
                </a:solidFill>
                <a:latin typeface="+mn-lt"/>
              </a:rPr>
              <a:t>, </a:t>
            </a:r>
            <a:r>
              <a:rPr lang="de-DE" sz="2200" dirty="0" err="1" smtClean="0">
                <a:solidFill>
                  <a:schemeClr val="tx2"/>
                </a:solidFill>
                <a:latin typeface="+mn-lt"/>
              </a:rPr>
              <a:t>nel</a:t>
            </a:r>
            <a:r>
              <a:rPr lang="de-DE" sz="2200" dirty="0" smtClean="0">
                <a:solidFill>
                  <a:schemeClr val="tx2"/>
                </a:solidFill>
                <a:latin typeface="+mn-lt"/>
              </a:rPr>
              <a:t> </a:t>
            </a:r>
            <a:r>
              <a:rPr lang="de-DE" sz="2200" dirty="0" err="1" smtClean="0">
                <a:solidFill>
                  <a:schemeClr val="tx2"/>
                </a:solidFill>
                <a:latin typeface="+mn-lt"/>
              </a:rPr>
              <a:t>caso</a:t>
            </a:r>
            <a:r>
              <a:rPr lang="de-DE" sz="2200" dirty="0" smtClean="0">
                <a:solidFill>
                  <a:schemeClr val="tx2"/>
                </a:solidFill>
                <a:latin typeface="+mn-lt"/>
              </a:rPr>
              <a:t> in </a:t>
            </a:r>
            <a:r>
              <a:rPr lang="de-DE" sz="2200" dirty="0" err="1" smtClean="0">
                <a:solidFill>
                  <a:schemeClr val="tx2"/>
                </a:solidFill>
                <a:latin typeface="+mn-lt"/>
              </a:rPr>
              <a:t>cui</a:t>
            </a:r>
            <a:r>
              <a:rPr lang="de-DE" sz="2200" dirty="0" smtClean="0">
                <a:solidFill>
                  <a:schemeClr val="tx2"/>
                </a:solidFill>
                <a:latin typeface="+mn-lt"/>
              </a:rPr>
              <a:t> </a:t>
            </a:r>
            <a:r>
              <a:rPr lang="de-DE" sz="2200" dirty="0" err="1" smtClean="0">
                <a:solidFill>
                  <a:schemeClr val="tx2"/>
                </a:solidFill>
                <a:latin typeface="+mn-lt"/>
              </a:rPr>
              <a:t>risulti</a:t>
            </a:r>
            <a:r>
              <a:rPr lang="de-DE" sz="2200" dirty="0" smtClean="0">
                <a:solidFill>
                  <a:schemeClr val="tx2"/>
                </a:solidFill>
                <a:latin typeface="+mn-lt"/>
              </a:rPr>
              <a:t> </a:t>
            </a:r>
            <a:r>
              <a:rPr lang="de-DE" sz="2200" dirty="0" err="1" smtClean="0">
                <a:solidFill>
                  <a:schemeClr val="tx2"/>
                </a:solidFill>
                <a:latin typeface="+mn-lt"/>
              </a:rPr>
              <a:t>necessario</a:t>
            </a:r>
            <a:r>
              <a:rPr lang="de-DE" sz="2200" dirty="0" smtClean="0">
                <a:solidFill>
                  <a:schemeClr val="tx2"/>
                </a:solidFill>
                <a:latin typeface="+mn-lt"/>
              </a:rPr>
              <a:t> </a:t>
            </a:r>
            <a:r>
              <a:rPr lang="de-DE" sz="2200" dirty="0" err="1" smtClean="0">
                <a:solidFill>
                  <a:schemeClr val="tx2"/>
                </a:solidFill>
                <a:latin typeface="+mn-lt"/>
              </a:rPr>
              <a:t>ripristinare</a:t>
            </a:r>
            <a:r>
              <a:rPr lang="de-DE" sz="2200" dirty="0" smtClean="0">
                <a:solidFill>
                  <a:schemeClr val="tx2"/>
                </a:solidFill>
                <a:latin typeface="+mn-lt"/>
              </a:rPr>
              <a:t> </a:t>
            </a:r>
            <a:r>
              <a:rPr lang="de-DE" sz="2200" dirty="0" err="1" smtClean="0">
                <a:solidFill>
                  <a:schemeClr val="tx2"/>
                </a:solidFill>
                <a:latin typeface="+mn-lt"/>
              </a:rPr>
              <a:t>l'equilibrio</a:t>
            </a:r>
            <a:r>
              <a:rPr lang="de-DE" sz="2200" dirty="0" smtClean="0">
                <a:solidFill>
                  <a:schemeClr val="tx2"/>
                </a:solidFill>
                <a:latin typeface="+mn-lt"/>
              </a:rPr>
              <a:t> del PEF; </a:t>
            </a:r>
            <a:endParaRPr lang="it-IT" sz="2200" dirty="0" smtClean="0">
              <a:solidFill>
                <a:schemeClr val="tx2"/>
              </a:solidFill>
              <a:latin typeface="+mn-lt"/>
            </a:endParaRPr>
          </a:p>
          <a:p>
            <a:pPr marL="176213" lvl="0" indent="-176213" algn="just">
              <a:lnSpc>
                <a:spcPts val="2800"/>
              </a:lnSpc>
              <a:buFont typeface="Arial" pitchFamily="34" charset="0"/>
              <a:buChar char="-"/>
            </a:pPr>
            <a:r>
              <a:rPr lang="de-DE" sz="2200" dirty="0" smtClean="0">
                <a:solidFill>
                  <a:schemeClr val="tx2"/>
                </a:solidFill>
                <a:latin typeface="+mn-lt"/>
              </a:rPr>
              <a:t>si </a:t>
            </a:r>
            <a:r>
              <a:rPr lang="de-DE" sz="2200" dirty="0" err="1" smtClean="0">
                <a:solidFill>
                  <a:schemeClr val="tx2"/>
                </a:solidFill>
                <a:latin typeface="+mn-lt"/>
              </a:rPr>
              <a:t>introduce</a:t>
            </a:r>
            <a:r>
              <a:rPr lang="de-DE" sz="2200" dirty="0" smtClean="0">
                <a:solidFill>
                  <a:schemeClr val="tx2"/>
                </a:solidFill>
                <a:latin typeface="+mn-lt"/>
              </a:rPr>
              <a:t> la </a:t>
            </a:r>
            <a:r>
              <a:rPr lang="de-DE" sz="2200" dirty="0" err="1" smtClean="0">
                <a:solidFill>
                  <a:schemeClr val="tx2"/>
                </a:solidFill>
                <a:latin typeface="+mn-lt"/>
              </a:rPr>
              <a:t>nuova</a:t>
            </a:r>
            <a:r>
              <a:rPr lang="de-DE" sz="2200" dirty="0" smtClean="0">
                <a:solidFill>
                  <a:schemeClr val="tx2"/>
                </a:solidFill>
                <a:latin typeface="+mn-lt"/>
              </a:rPr>
              <a:t> </a:t>
            </a:r>
            <a:r>
              <a:rPr lang="de-DE" sz="2200" dirty="0" err="1" smtClean="0">
                <a:solidFill>
                  <a:schemeClr val="tx2"/>
                </a:solidFill>
                <a:latin typeface="+mn-lt"/>
              </a:rPr>
              <a:t>misura</a:t>
            </a:r>
            <a:r>
              <a:rPr lang="de-DE" sz="2200" dirty="0" smtClean="0">
                <a:solidFill>
                  <a:schemeClr val="tx2"/>
                </a:solidFill>
                <a:latin typeface="+mn-lt"/>
              </a:rPr>
              <a:t> di </a:t>
            </a:r>
            <a:r>
              <a:rPr lang="de-DE" sz="2200" dirty="0" err="1" smtClean="0">
                <a:solidFill>
                  <a:schemeClr val="tx2"/>
                </a:solidFill>
                <a:latin typeface="+mn-lt"/>
              </a:rPr>
              <a:t>defiscalizzazione</a:t>
            </a:r>
            <a:r>
              <a:rPr lang="de-DE" sz="2200" dirty="0" smtClean="0">
                <a:solidFill>
                  <a:schemeClr val="tx2"/>
                </a:solidFill>
                <a:latin typeface="+mn-lt"/>
              </a:rPr>
              <a:t> </a:t>
            </a:r>
            <a:r>
              <a:rPr lang="de-DE" sz="2200" dirty="0" err="1" smtClean="0">
                <a:solidFill>
                  <a:schemeClr val="tx2"/>
                </a:solidFill>
                <a:latin typeface="+mn-lt"/>
              </a:rPr>
              <a:t>consistente</a:t>
            </a:r>
            <a:r>
              <a:rPr lang="de-DE" sz="2200" dirty="0" smtClean="0">
                <a:solidFill>
                  <a:schemeClr val="tx2"/>
                </a:solidFill>
                <a:latin typeface="+mn-lt"/>
              </a:rPr>
              <a:t> </a:t>
            </a:r>
            <a:r>
              <a:rPr lang="de-DE" sz="2200" b="1" dirty="0" smtClean="0">
                <a:solidFill>
                  <a:schemeClr val="tx2"/>
                </a:solidFill>
                <a:latin typeface="+mn-lt"/>
              </a:rPr>
              <a:t>in </a:t>
            </a:r>
            <a:r>
              <a:rPr lang="de-DE" sz="2200" b="1" dirty="0" err="1" smtClean="0">
                <a:solidFill>
                  <a:schemeClr val="tx2"/>
                </a:solidFill>
                <a:latin typeface="+mn-lt"/>
              </a:rPr>
              <a:t>un</a:t>
            </a:r>
            <a:r>
              <a:rPr lang="de-DE" sz="2200" b="1" dirty="0" smtClean="0">
                <a:solidFill>
                  <a:schemeClr val="tx2"/>
                </a:solidFill>
                <a:latin typeface="+mn-lt"/>
              </a:rPr>
              <a:t> </a:t>
            </a:r>
            <a:r>
              <a:rPr lang="de-DE" sz="2200" b="1" dirty="0" err="1" smtClean="0">
                <a:solidFill>
                  <a:schemeClr val="tx2"/>
                </a:solidFill>
                <a:latin typeface="+mn-lt"/>
              </a:rPr>
              <a:t>credito</a:t>
            </a:r>
            <a:r>
              <a:rPr lang="de-DE" sz="2200" b="1" dirty="0" smtClean="0">
                <a:solidFill>
                  <a:schemeClr val="tx2"/>
                </a:solidFill>
                <a:latin typeface="+mn-lt"/>
              </a:rPr>
              <a:t> di </a:t>
            </a:r>
            <a:r>
              <a:rPr lang="de-DE" sz="2200" b="1" dirty="0" err="1" smtClean="0">
                <a:solidFill>
                  <a:schemeClr val="tx2"/>
                </a:solidFill>
                <a:latin typeface="+mn-lt"/>
              </a:rPr>
              <a:t>imposta</a:t>
            </a:r>
            <a:r>
              <a:rPr lang="de-DE" sz="2200" b="1" dirty="0" smtClean="0">
                <a:solidFill>
                  <a:schemeClr val="tx2"/>
                </a:solidFill>
                <a:latin typeface="+mn-lt"/>
              </a:rPr>
              <a:t> a </a:t>
            </a:r>
            <a:r>
              <a:rPr lang="de-DE" sz="2200" b="1" dirty="0" err="1" smtClean="0">
                <a:solidFill>
                  <a:schemeClr val="tx2"/>
                </a:solidFill>
                <a:latin typeface="+mn-lt"/>
              </a:rPr>
              <a:t>valere</a:t>
            </a:r>
            <a:r>
              <a:rPr lang="de-DE" sz="2200" b="1" dirty="0" smtClean="0">
                <a:solidFill>
                  <a:schemeClr val="tx2"/>
                </a:solidFill>
                <a:latin typeface="+mn-lt"/>
              </a:rPr>
              <a:t> </a:t>
            </a:r>
            <a:r>
              <a:rPr lang="de-DE" sz="2200" b="1" dirty="0" err="1" smtClean="0">
                <a:solidFill>
                  <a:schemeClr val="tx2"/>
                </a:solidFill>
                <a:latin typeface="+mn-lt"/>
              </a:rPr>
              <a:t>sull’IRES</a:t>
            </a:r>
            <a:r>
              <a:rPr lang="de-DE" sz="2200" b="1" dirty="0" smtClean="0">
                <a:solidFill>
                  <a:schemeClr val="tx2"/>
                </a:solidFill>
                <a:latin typeface="+mn-lt"/>
              </a:rPr>
              <a:t> e </a:t>
            </a:r>
            <a:r>
              <a:rPr lang="de-DE" sz="2200" b="1" dirty="0" err="1" smtClean="0">
                <a:solidFill>
                  <a:schemeClr val="tx2"/>
                </a:solidFill>
                <a:latin typeface="+mn-lt"/>
              </a:rPr>
              <a:t>sull’IRAP</a:t>
            </a:r>
            <a:r>
              <a:rPr lang="de-DE" sz="2200" b="1" dirty="0" smtClean="0">
                <a:solidFill>
                  <a:schemeClr val="tx2"/>
                </a:solidFill>
                <a:latin typeface="+mn-lt"/>
              </a:rPr>
              <a:t>  per </a:t>
            </a:r>
            <a:r>
              <a:rPr lang="de-DE" sz="2200" b="1" dirty="0" err="1" smtClean="0">
                <a:solidFill>
                  <a:schemeClr val="tx2"/>
                </a:solidFill>
                <a:latin typeface="+mn-lt"/>
              </a:rPr>
              <a:t>nuove</a:t>
            </a:r>
            <a:r>
              <a:rPr lang="de-DE" sz="2200" b="1" dirty="0" smtClean="0">
                <a:solidFill>
                  <a:schemeClr val="tx2"/>
                </a:solidFill>
                <a:latin typeface="+mn-lt"/>
              </a:rPr>
              <a:t> </a:t>
            </a:r>
            <a:r>
              <a:rPr lang="de-DE" sz="2200" b="1" dirty="0" err="1" smtClean="0">
                <a:solidFill>
                  <a:schemeClr val="tx2"/>
                </a:solidFill>
                <a:latin typeface="+mn-lt"/>
              </a:rPr>
              <a:t>opere</a:t>
            </a:r>
            <a:r>
              <a:rPr lang="de-DE" sz="2200" b="1" dirty="0" smtClean="0">
                <a:solidFill>
                  <a:schemeClr val="tx2"/>
                </a:solidFill>
                <a:latin typeface="+mn-lt"/>
              </a:rPr>
              <a:t> </a:t>
            </a:r>
            <a:r>
              <a:rPr lang="de-DE" sz="2200" b="1" dirty="0" err="1" smtClean="0">
                <a:solidFill>
                  <a:schemeClr val="tx2"/>
                </a:solidFill>
                <a:latin typeface="+mn-lt"/>
              </a:rPr>
              <a:t>infrastrutturali</a:t>
            </a:r>
            <a:r>
              <a:rPr lang="de-DE" sz="2200" b="1" dirty="0" smtClean="0">
                <a:solidFill>
                  <a:schemeClr val="tx2"/>
                </a:solidFill>
                <a:latin typeface="+mn-lt"/>
              </a:rPr>
              <a:t> di </a:t>
            </a:r>
            <a:r>
              <a:rPr lang="de-DE" sz="2200" b="1" dirty="0" err="1" smtClean="0">
                <a:solidFill>
                  <a:schemeClr val="tx2"/>
                </a:solidFill>
                <a:latin typeface="+mn-lt"/>
              </a:rPr>
              <a:t>importo</a:t>
            </a:r>
            <a:r>
              <a:rPr lang="de-DE" sz="2200" b="1" dirty="0" smtClean="0">
                <a:solidFill>
                  <a:schemeClr val="tx2"/>
                </a:solidFill>
                <a:latin typeface="+mn-lt"/>
              </a:rPr>
              <a:t> </a:t>
            </a:r>
            <a:r>
              <a:rPr lang="de-DE" sz="2200" b="1" dirty="0" err="1" smtClean="0">
                <a:solidFill>
                  <a:schemeClr val="tx2"/>
                </a:solidFill>
                <a:latin typeface="+mn-lt"/>
              </a:rPr>
              <a:t>maggiore</a:t>
            </a:r>
            <a:r>
              <a:rPr lang="de-DE" sz="2200" b="1" dirty="0" smtClean="0">
                <a:solidFill>
                  <a:schemeClr val="tx2"/>
                </a:solidFill>
                <a:latin typeface="+mn-lt"/>
              </a:rPr>
              <a:t> di 500 </a:t>
            </a:r>
            <a:r>
              <a:rPr lang="de-DE" sz="2200" b="1" dirty="0" err="1" smtClean="0">
                <a:solidFill>
                  <a:schemeClr val="tx2"/>
                </a:solidFill>
                <a:latin typeface="+mn-lt"/>
              </a:rPr>
              <a:t>milioni</a:t>
            </a:r>
            <a:r>
              <a:rPr lang="de-DE" sz="2200" b="1" dirty="0" smtClean="0">
                <a:solidFill>
                  <a:schemeClr val="tx2"/>
                </a:solidFill>
                <a:latin typeface="+mn-lt"/>
              </a:rPr>
              <a:t> di Euro </a:t>
            </a:r>
            <a:r>
              <a:rPr lang="de-DE" sz="2200" b="1" dirty="0" err="1" smtClean="0">
                <a:solidFill>
                  <a:schemeClr val="tx2"/>
                </a:solidFill>
                <a:latin typeface="+mn-lt"/>
              </a:rPr>
              <a:t>realizzate</a:t>
            </a:r>
            <a:r>
              <a:rPr lang="de-DE" sz="2200" b="1" dirty="0" smtClean="0">
                <a:solidFill>
                  <a:schemeClr val="tx2"/>
                </a:solidFill>
                <a:latin typeface="+mn-lt"/>
              </a:rPr>
              <a:t> </a:t>
            </a:r>
            <a:r>
              <a:rPr lang="de-DE" sz="2200" b="1" dirty="0" err="1" smtClean="0">
                <a:solidFill>
                  <a:schemeClr val="tx2"/>
                </a:solidFill>
                <a:latin typeface="+mn-lt"/>
              </a:rPr>
              <a:t>con</a:t>
            </a:r>
            <a:r>
              <a:rPr lang="de-DE" sz="2200" b="1" dirty="0" smtClean="0">
                <a:solidFill>
                  <a:schemeClr val="tx2"/>
                </a:solidFill>
                <a:latin typeface="+mn-lt"/>
              </a:rPr>
              <a:t> </a:t>
            </a:r>
            <a:r>
              <a:rPr lang="de-DE" sz="2200" b="1" dirty="0" err="1" smtClean="0">
                <a:solidFill>
                  <a:schemeClr val="tx2"/>
                </a:solidFill>
                <a:latin typeface="+mn-lt"/>
              </a:rPr>
              <a:t>contratti</a:t>
            </a:r>
            <a:r>
              <a:rPr lang="de-DE" sz="2200" b="1" dirty="0" smtClean="0">
                <a:solidFill>
                  <a:schemeClr val="tx2"/>
                </a:solidFill>
                <a:latin typeface="+mn-lt"/>
              </a:rPr>
              <a:t> di PPP la </a:t>
            </a:r>
            <a:r>
              <a:rPr lang="de-DE" sz="2200" b="1" dirty="0" err="1" smtClean="0">
                <a:solidFill>
                  <a:schemeClr val="tx2"/>
                </a:solidFill>
                <a:latin typeface="+mn-lt"/>
              </a:rPr>
              <a:t>cui</a:t>
            </a:r>
            <a:r>
              <a:rPr lang="de-DE" sz="2200" b="1" dirty="0" smtClean="0">
                <a:solidFill>
                  <a:schemeClr val="tx2"/>
                </a:solidFill>
                <a:latin typeface="+mn-lt"/>
              </a:rPr>
              <a:t> </a:t>
            </a:r>
            <a:r>
              <a:rPr lang="de-DE" sz="2200" b="1" dirty="0" err="1" smtClean="0">
                <a:solidFill>
                  <a:schemeClr val="tx2"/>
                </a:solidFill>
                <a:latin typeface="+mn-lt"/>
              </a:rPr>
              <a:t>progettazione</a:t>
            </a:r>
            <a:r>
              <a:rPr lang="de-DE" sz="2200" b="1" dirty="0" smtClean="0">
                <a:solidFill>
                  <a:schemeClr val="tx2"/>
                </a:solidFill>
                <a:latin typeface="+mn-lt"/>
              </a:rPr>
              <a:t> </a:t>
            </a:r>
            <a:r>
              <a:rPr lang="de-DE" sz="2200" b="1" dirty="0" err="1" smtClean="0">
                <a:solidFill>
                  <a:schemeClr val="tx2"/>
                </a:solidFill>
                <a:latin typeface="+mn-lt"/>
              </a:rPr>
              <a:t>definitiva</a:t>
            </a:r>
            <a:r>
              <a:rPr lang="de-DE" sz="2200" b="1" dirty="0" smtClean="0">
                <a:solidFill>
                  <a:schemeClr val="tx2"/>
                </a:solidFill>
                <a:latin typeface="+mn-lt"/>
              </a:rPr>
              <a:t> </a:t>
            </a:r>
            <a:r>
              <a:rPr lang="de-DE" sz="2200" b="1" dirty="0" err="1" smtClean="0">
                <a:solidFill>
                  <a:schemeClr val="tx2"/>
                </a:solidFill>
                <a:latin typeface="+mn-lt"/>
              </a:rPr>
              <a:t>sia</a:t>
            </a:r>
            <a:r>
              <a:rPr lang="de-DE" sz="2200" b="1" dirty="0" smtClean="0">
                <a:solidFill>
                  <a:schemeClr val="tx2"/>
                </a:solidFill>
                <a:latin typeface="+mn-lt"/>
              </a:rPr>
              <a:t> </a:t>
            </a:r>
            <a:r>
              <a:rPr lang="de-DE" sz="2200" b="1" dirty="0" err="1" smtClean="0">
                <a:solidFill>
                  <a:schemeClr val="tx2"/>
                </a:solidFill>
                <a:latin typeface="+mn-lt"/>
              </a:rPr>
              <a:t>approvata</a:t>
            </a:r>
            <a:r>
              <a:rPr lang="de-DE" sz="2200" b="1" dirty="0" smtClean="0">
                <a:solidFill>
                  <a:schemeClr val="tx2"/>
                </a:solidFill>
                <a:latin typeface="+mn-lt"/>
              </a:rPr>
              <a:t> </a:t>
            </a:r>
            <a:r>
              <a:rPr lang="de-DE" sz="2200" b="1" dirty="0" err="1" smtClean="0">
                <a:solidFill>
                  <a:schemeClr val="tx2"/>
                </a:solidFill>
                <a:latin typeface="+mn-lt"/>
              </a:rPr>
              <a:t>entro</a:t>
            </a:r>
            <a:r>
              <a:rPr lang="de-DE" sz="2200" b="1" dirty="0" smtClean="0">
                <a:solidFill>
                  <a:schemeClr val="tx2"/>
                </a:solidFill>
                <a:latin typeface="+mn-lt"/>
              </a:rPr>
              <a:t> </a:t>
            </a:r>
            <a:r>
              <a:rPr lang="de-DE" sz="2200" b="1" dirty="0" err="1" smtClean="0">
                <a:solidFill>
                  <a:schemeClr val="tx2"/>
                </a:solidFill>
                <a:latin typeface="+mn-lt"/>
              </a:rPr>
              <a:t>il</a:t>
            </a:r>
            <a:r>
              <a:rPr lang="de-DE" sz="2200" b="1" dirty="0" smtClean="0">
                <a:solidFill>
                  <a:schemeClr val="tx2"/>
                </a:solidFill>
                <a:latin typeface="+mn-lt"/>
              </a:rPr>
              <a:t> 31.12.2015,</a:t>
            </a:r>
            <a:r>
              <a:rPr lang="de-DE" sz="2200" dirty="0" smtClean="0">
                <a:solidFill>
                  <a:schemeClr val="tx2"/>
                </a:solidFill>
                <a:latin typeface="+mn-lt"/>
              </a:rPr>
              <a:t> per le </a:t>
            </a:r>
            <a:r>
              <a:rPr lang="de-DE" sz="2200" dirty="0" err="1" smtClean="0">
                <a:solidFill>
                  <a:schemeClr val="tx2"/>
                </a:solidFill>
                <a:latin typeface="+mn-lt"/>
              </a:rPr>
              <a:t>quali</a:t>
            </a:r>
            <a:r>
              <a:rPr lang="de-DE" sz="2200" dirty="0" smtClean="0">
                <a:solidFill>
                  <a:schemeClr val="tx2"/>
                </a:solidFill>
                <a:latin typeface="+mn-lt"/>
              </a:rPr>
              <a:t> non </a:t>
            </a:r>
            <a:r>
              <a:rPr lang="de-DE" sz="2200" dirty="0" err="1" smtClean="0">
                <a:solidFill>
                  <a:schemeClr val="tx2"/>
                </a:solidFill>
                <a:latin typeface="+mn-lt"/>
              </a:rPr>
              <a:t>sono</a:t>
            </a:r>
            <a:r>
              <a:rPr lang="de-DE" sz="2200" dirty="0" smtClean="0">
                <a:solidFill>
                  <a:schemeClr val="tx2"/>
                </a:solidFill>
                <a:latin typeface="+mn-lt"/>
              </a:rPr>
              <a:t> </a:t>
            </a:r>
            <a:r>
              <a:rPr lang="de-DE" sz="2200" dirty="0" err="1" smtClean="0">
                <a:solidFill>
                  <a:schemeClr val="tx2"/>
                </a:solidFill>
                <a:latin typeface="+mn-lt"/>
              </a:rPr>
              <a:t>previsti</a:t>
            </a:r>
            <a:r>
              <a:rPr lang="de-DE" sz="2200" dirty="0" smtClean="0">
                <a:solidFill>
                  <a:schemeClr val="tx2"/>
                </a:solidFill>
                <a:latin typeface="+mn-lt"/>
              </a:rPr>
              <a:t> </a:t>
            </a:r>
            <a:r>
              <a:rPr lang="de-DE" sz="2200" dirty="0" err="1" smtClean="0">
                <a:solidFill>
                  <a:schemeClr val="tx2"/>
                </a:solidFill>
                <a:latin typeface="+mn-lt"/>
              </a:rPr>
              <a:t>contributi</a:t>
            </a:r>
            <a:r>
              <a:rPr lang="de-DE" sz="2200" dirty="0" smtClean="0">
                <a:solidFill>
                  <a:schemeClr val="tx2"/>
                </a:solidFill>
                <a:latin typeface="+mn-lt"/>
              </a:rPr>
              <a:t> </a:t>
            </a:r>
            <a:r>
              <a:rPr lang="de-DE" sz="2200" dirty="0" err="1" smtClean="0">
                <a:solidFill>
                  <a:schemeClr val="tx2"/>
                </a:solidFill>
                <a:latin typeface="+mn-lt"/>
              </a:rPr>
              <a:t>pubblici</a:t>
            </a:r>
            <a:r>
              <a:rPr lang="de-DE" sz="2200" dirty="0" smtClean="0">
                <a:solidFill>
                  <a:schemeClr val="tx2"/>
                </a:solidFill>
                <a:latin typeface="+mn-lt"/>
              </a:rPr>
              <a:t> a </a:t>
            </a:r>
            <a:r>
              <a:rPr lang="de-DE" sz="2200" dirty="0" err="1" smtClean="0">
                <a:solidFill>
                  <a:schemeClr val="tx2"/>
                </a:solidFill>
                <a:latin typeface="+mn-lt"/>
              </a:rPr>
              <a:t>fondo</a:t>
            </a:r>
            <a:r>
              <a:rPr lang="de-DE" sz="2200" dirty="0" smtClean="0">
                <a:solidFill>
                  <a:schemeClr val="tx2"/>
                </a:solidFill>
                <a:latin typeface="+mn-lt"/>
              </a:rPr>
              <a:t> </a:t>
            </a:r>
            <a:r>
              <a:rPr lang="de-DE" sz="2200" dirty="0" err="1" smtClean="0">
                <a:solidFill>
                  <a:schemeClr val="tx2"/>
                </a:solidFill>
                <a:latin typeface="+mn-lt"/>
              </a:rPr>
              <a:t>perduto</a:t>
            </a:r>
            <a:r>
              <a:rPr lang="de-DE" sz="2200" dirty="0" smtClean="0">
                <a:solidFill>
                  <a:schemeClr val="tx2"/>
                </a:solidFill>
                <a:latin typeface="+mn-lt"/>
              </a:rPr>
              <a:t> </a:t>
            </a:r>
            <a:r>
              <a:rPr lang="de-DE" sz="2200" dirty="0" err="1" smtClean="0">
                <a:solidFill>
                  <a:schemeClr val="tx2"/>
                </a:solidFill>
                <a:latin typeface="+mn-lt"/>
              </a:rPr>
              <a:t>ed</a:t>
            </a:r>
            <a:r>
              <a:rPr lang="de-DE" sz="2200" dirty="0" smtClean="0">
                <a:solidFill>
                  <a:schemeClr val="tx2"/>
                </a:solidFill>
                <a:latin typeface="+mn-lt"/>
              </a:rPr>
              <a:t> è </a:t>
            </a:r>
            <a:r>
              <a:rPr lang="de-DE" sz="2200" dirty="0" err="1" smtClean="0">
                <a:solidFill>
                  <a:schemeClr val="tx2"/>
                </a:solidFill>
                <a:latin typeface="+mn-lt"/>
              </a:rPr>
              <a:t>acclarata</a:t>
            </a:r>
            <a:r>
              <a:rPr lang="de-DE" sz="2200" dirty="0" smtClean="0">
                <a:solidFill>
                  <a:schemeClr val="tx2"/>
                </a:solidFill>
                <a:latin typeface="+mn-lt"/>
              </a:rPr>
              <a:t>, la non </a:t>
            </a:r>
            <a:r>
              <a:rPr lang="de-DE" sz="2200" dirty="0" err="1" smtClean="0">
                <a:solidFill>
                  <a:schemeClr val="tx2"/>
                </a:solidFill>
                <a:latin typeface="+mn-lt"/>
              </a:rPr>
              <a:t>sostenibilità</a:t>
            </a:r>
            <a:r>
              <a:rPr lang="de-DE" sz="2200" dirty="0" smtClean="0">
                <a:solidFill>
                  <a:schemeClr val="tx2"/>
                </a:solidFill>
                <a:latin typeface="+mn-lt"/>
              </a:rPr>
              <a:t> del piano </a:t>
            </a:r>
            <a:r>
              <a:rPr lang="de-DE" sz="2200" dirty="0" err="1" smtClean="0">
                <a:solidFill>
                  <a:schemeClr val="tx2"/>
                </a:solidFill>
                <a:latin typeface="+mn-lt"/>
              </a:rPr>
              <a:t>economico</a:t>
            </a:r>
            <a:r>
              <a:rPr lang="de-DE" sz="2200" dirty="0" smtClean="0">
                <a:solidFill>
                  <a:schemeClr val="tx2"/>
                </a:solidFill>
                <a:latin typeface="+mn-lt"/>
              </a:rPr>
              <a:t> </a:t>
            </a:r>
            <a:r>
              <a:rPr lang="de-DE" sz="2200" dirty="0" err="1" smtClean="0">
                <a:solidFill>
                  <a:schemeClr val="tx2"/>
                </a:solidFill>
                <a:latin typeface="+mn-lt"/>
              </a:rPr>
              <a:t>finanziario</a:t>
            </a:r>
            <a:r>
              <a:rPr lang="de-DE" sz="2200" dirty="0" smtClean="0">
                <a:solidFill>
                  <a:schemeClr val="tx2"/>
                </a:solidFill>
                <a:latin typeface="+mn-lt"/>
              </a:rPr>
              <a:t>.</a:t>
            </a:r>
            <a:endParaRPr lang="it-IT" sz="2200" dirty="0" smtClean="0">
              <a:solidFill>
                <a:schemeClr val="tx2"/>
              </a:solidFill>
              <a:latin typeface="+mn-lt"/>
            </a:endParaRPr>
          </a:p>
          <a:p>
            <a:pPr marL="176213" indent="-176213" algn="just"/>
            <a:endParaRPr lang="it-IT" sz="2200" dirty="0" smtClean="0">
              <a:solidFill>
                <a:schemeClr val="tx2"/>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1"/>
          <p:cNvSpPr>
            <a:spLocks noGrp="1"/>
          </p:cNvSpPr>
          <p:nvPr>
            <p:ph type="title" sz="quarter"/>
          </p:nvPr>
        </p:nvSpPr>
        <p:spPr>
          <a:xfrm>
            <a:off x="152399" y="535940"/>
            <a:ext cx="9631681" cy="5864860"/>
          </a:xfrm>
        </p:spPr>
        <p:txBody>
          <a:bodyPr>
            <a:noAutofit/>
          </a:bodyPr>
          <a:lstStyle/>
          <a:p>
            <a:pPr>
              <a:lnSpc>
                <a:spcPts val="2200"/>
              </a:lnSpc>
              <a:tabLst>
                <a:tab pos="268288" algn="l"/>
              </a:tabLst>
            </a:pPr>
            <a:r>
              <a:rPr lang="it-IT" sz="2200" b="0" i="1" dirty="0" smtClean="0"/>
              <a:t>segue</a:t>
            </a:r>
            <a:r>
              <a:rPr lang="it-IT" sz="2200" dirty="0" smtClean="0">
                <a:solidFill>
                  <a:srgbClr val="FF0000"/>
                </a:solidFill>
              </a:rPr>
              <a:t/>
            </a:r>
            <a:br>
              <a:rPr lang="it-IT" sz="2200" dirty="0" smtClean="0">
                <a:solidFill>
                  <a:srgbClr val="FF0000"/>
                </a:solidFill>
              </a:rPr>
            </a:br>
            <a:r>
              <a:rPr lang="it-IT" sz="2200" dirty="0" smtClean="0">
                <a:solidFill>
                  <a:srgbClr val="FF0000"/>
                </a:solidFill>
              </a:rPr>
              <a:t>	</a:t>
            </a:r>
            <a:r>
              <a:rPr lang="it-IT" sz="2200" u="sng" dirty="0" smtClean="0">
                <a:solidFill>
                  <a:srgbClr val="FF0000"/>
                </a:solidFill>
              </a:rPr>
              <a:t/>
            </a:r>
            <a:br>
              <a:rPr lang="it-IT" sz="2200" u="sng" dirty="0" smtClean="0">
                <a:solidFill>
                  <a:srgbClr val="FF0000"/>
                </a:solidFill>
              </a:rPr>
            </a:br>
            <a:r>
              <a:rPr lang="it-IT" sz="2200" b="0" dirty="0" smtClean="0"/>
              <a:t>Tra i profili di novità più significativi per l’attività di ANAS si ricorda: </a:t>
            </a:r>
            <a:br>
              <a:rPr lang="it-IT" sz="2200" b="0" dirty="0" smtClean="0"/>
            </a:br>
            <a:r>
              <a:rPr lang="it-IT" sz="2200" b="0" dirty="0" smtClean="0"/>
              <a:t/>
            </a:r>
            <a:br>
              <a:rPr lang="it-IT" sz="2200" b="0" dirty="0" smtClean="0"/>
            </a:br>
            <a:r>
              <a:rPr lang="it-IT" sz="2200" b="0" dirty="0" smtClean="0"/>
              <a:t>-  	l’introduzione di un </a:t>
            </a:r>
            <a:r>
              <a:rPr lang="it-IT" sz="2200" dirty="0" smtClean="0"/>
              <a:t>tetto alle varianti in fase di progettazione esecutiva     	e di 	esecuzione</a:t>
            </a:r>
            <a:r>
              <a:rPr lang="it-IT" sz="2200" b="0" dirty="0" smtClean="0"/>
              <a:t>  per le opere ordinarie e per quelle di legge Obiettivo;</a:t>
            </a:r>
            <a:br>
              <a:rPr lang="it-IT" sz="2200" b="0" dirty="0" smtClean="0"/>
            </a:br>
            <a:r>
              <a:rPr lang="it-IT" sz="2200" b="0" dirty="0" smtClean="0"/>
              <a:t/>
            </a:r>
            <a:br>
              <a:rPr lang="it-IT" sz="2200" b="0" dirty="0" smtClean="0"/>
            </a:br>
            <a:r>
              <a:rPr lang="it-IT" sz="2200" b="0" dirty="0" smtClean="0"/>
              <a:t>- 	la </a:t>
            </a:r>
            <a:r>
              <a:rPr lang="it-IT" sz="2200" dirty="0" smtClean="0"/>
              <a:t>limitazione </a:t>
            </a:r>
            <a:r>
              <a:rPr lang="it-IT" sz="2200" b="0" dirty="0" smtClean="0"/>
              <a:t>della possibilità di </a:t>
            </a:r>
            <a:r>
              <a:rPr lang="it-IT" sz="2200" dirty="0" smtClean="0"/>
              <a:t>introdurre varianti alla localizzazione 	</a:t>
            </a:r>
            <a:r>
              <a:rPr lang="it-IT" sz="2200" b="0" dirty="0" smtClean="0"/>
              <a:t>dell’Opera;	</a:t>
            </a:r>
            <a:br>
              <a:rPr lang="it-IT" sz="2200" b="0" dirty="0" smtClean="0"/>
            </a:br>
            <a:r>
              <a:rPr lang="it-IT" sz="2200" b="0" dirty="0" smtClean="0"/>
              <a:t>							</a:t>
            </a:r>
            <a:br>
              <a:rPr lang="it-IT" sz="2200" b="0" dirty="0" smtClean="0"/>
            </a:br>
            <a:r>
              <a:rPr lang="it-IT" sz="2200" b="0" dirty="0" smtClean="0"/>
              <a:t>- 	l’esclusione dell’</a:t>
            </a:r>
            <a:r>
              <a:rPr lang="it-IT" sz="2200" dirty="0" smtClean="0"/>
              <a:t>accordo bonario per gli affidamenti a Contraente  	Generale;</a:t>
            </a:r>
            <a:br>
              <a:rPr lang="it-IT" sz="2200" dirty="0" smtClean="0"/>
            </a:br>
            <a:r>
              <a:rPr lang="it-IT" sz="2200" dirty="0" smtClean="0"/>
              <a:t/>
            </a:r>
            <a:br>
              <a:rPr lang="it-IT" sz="2200" dirty="0" smtClean="0"/>
            </a:br>
            <a:r>
              <a:rPr lang="it-IT" sz="2200" b="0" dirty="0" smtClean="0"/>
              <a:t>-  	la </a:t>
            </a:r>
            <a:r>
              <a:rPr lang="it-IT" sz="2200" dirty="0" smtClean="0"/>
              <a:t>tipizzazione delle cause di esclusione e </a:t>
            </a:r>
            <a:r>
              <a:rPr lang="it-IT" sz="2200" b="0" dirty="0" smtClean="0"/>
              <a:t>l’introduzione di </a:t>
            </a:r>
            <a:r>
              <a:rPr lang="it-IT" sz="2200" dirty="0" smtClean="0"/>
              <a:t>bandi tipo</a:t>
            </a:r>
            <a:r>
              <a:rPr lang="it-IT" sz="2200" b="0" dirty="0" smtClean="0"/>
              <a:t>;</a:t>
            </a:r>
            <a:br>
              <a:rPr lang="it-IT" sz="2200" b="0" dirty="0" smtClean="0"/>
            </a:br>
            <a:r>
              <a:rPr lang="it-IT" sz="2200" b="0" dirty="0" smtClean="0"/>
              <a:t/>
            </a:r>
            <a:br>
              <a:rPr lang="it-IT" sz="2200" b="0" dirty="0" smtClean="0"/>
            </a:br>
            <a:r>
              <a:rPr lang="it-IT" sz="2200" b="0" dirty="0" smtClean="0"/>
              <a:t>-	il nuovo </a:t>
            </a:r>
            <a:r>
              <a:rPr lang="it-IT" sz="2200" dirty="0" smtClean="0"/>
              <a:t>art. 81, c. 3 bis Codice </a:t>
            </a:r>
            <a:r>
              <a:rPr lang="it-IT" sz="2200" b="0" dirty="0" smtClean="0"/>
              <a:t>sulla determinazione del costo del lavoro.</a:t>
            </a:r>
            <a:br>
              <a:rPr lang="it-IT" sz="2200" b="0" dirty="0" smtClean="0"/>
            </a:br>
            <a:r>
              <a:rPr lang="it-IT" sz="2200" b="0" dirty="0" smtClean="0"/>
              <a:t/>
            </a:r>
            <a:br>
              <a:rPr lang="it-IT" sz="2200" b="0" dirty="0" smtClean="0"/>
            </a:br>
            <a:r>
              <a:rPr lang="it-IT" sz="2200" b="0" dirty="0" smtClean="0"/>
              <a:t>Alcuni profili hanno determinato difficoltà applicative di diritto transitorio, prontamente segnalate alle competenti Autorità di Governo, in parte definite con successivi interventi correttivi.								</a:t>
            </a:r>
            <a:r>
              <a:rPr lang="it-IT" sz="1900" b="0" dirty="0" smtClean="0"/>
              <a:t>	</a:t>
            </a:r>
            <a:r>
              <a:rPr lang="it-IT" b="0" dirty="0" smtClean="0"/>
              <a:t/>
            </a:r>
            <a:br>
              <a:rPr lang="it-IT" b="0" dirty="0" smtClean="0"/>
            </a:br>
            <a:r>
              <a:rPr lang="it-IT" b="0" dirty="0" smtClean="0"/>
              <a:t/>
            </a:r>
            <a:br>
              <a:rPr lang="it-IT" b="0" dirty="0" smtClean="0"/>
            </a:br>
            <a:endParaRPr lang="it-IT" sz="2200" b="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0" y="592277"/>
            <a:ext cx="9906000" cy="3554819"/>
          </a:xfrm>
          <a:prstGeom prst="rect">
            <a:avLst/>
          </a:prstGeom>
          <a:noFill/>
        </p:spPr>
        <p:txBody>
          <a:bodyPr wrap="square" rtlCol="0">
            <a:spAutoFit/>
          </a:bodyPr>
          <a:lstStyle/>
          <a:p>
            <a:pPr algn="just">
              <a:lnSpc>
                <a:spcPts val="3000"/>
              </a:lnSpc>
            </a:pPr>
            <a:r>
              <a:rPr lang="it-IT" sz="2200" b="1" dirty="0" smtClean="0">
                <a:solidFill>
                  <a:schemeClr val="tx2"/>
                </a:solidFill>
                <a:latin typeface="+mn-lt"/>
              </a:rPr>
              <a:t>c) </a:t>
            </a:r>
            <a:r>
              <a:rPr lang="it-IT" sz="2200" b="1" i="1" dirty="0" smtClean="0">
                <a:solidFill>
                  <a:schemeClr val="tx2"/>
                </a:solidFill>
                <a:latin typeface="+mn-lt"/>
              </a:rPr>
              <a:t>Anagrafe Unica delle Stazioni Appaltanti</a:t>
            </a:r>
            <a:r>
              <a:rPr lang="it-IT" sz="2200" b="1" dirty="0" smtClean="0">
                <a:solidFill>
                  <a:schemeClr val="tx2"/>
                </a:solidFill>
                <a:latin typeface="+mn-lt"/>
              </a:rPr>
              <a:t> (art. 33 </a:t>
            </a:r>
            <a:r>
              <a:rPr lang="it-IT" sz="2200" b="1" i="1" dirty="0" smtClean="0">
                <a:solidFill>
                  <a:schemeClr val="tx2"/>
                </a:solidFill>
                <a:latin typeface="+mn-lt"/>
              </a:rPr>
              <a:t>bis</a:t>
            </a:r>
            <a:r>
              <a:rPr lang="it-IT" sz="2200" b="1" dirty="0" smtClean="0">
                <a:solidFill>
                  <a:schemeClr val="tx2"/>
                </a:solidFill>
                <a:latin typeface="+mn-lt"/>
              </a:rPr>
              <a:t>):</a:t>
            </a:r>
          </a:p>
          <a:p>
            <a:pPr algn="just">
              <a:lnSpc>
                <a:spcPts val="3000"/>
              </a:lnSpc>
            </a:pPr>
            <a:endParaRPr lang="it-IT" sz="2200" dirty="0" smtClean="0">
              <a:solidFill>
                <a:schemeClr val="tx2"/>
              </a:solidFill>
              <a:latin typeface="+mn-lt"/>
            </a:endParaRPr>
          </a:p>
          <a:p>
            <a:pPr algn="just">
              <a:lnSpc>
                <a:spcPts val="3000"/>
              </a:lnSpc>
            </a:pPr>
            <a:r>
              <a:rPr lang="it-IT" sz="2200" dirty="0" smtClean="0">
                <a:solidFill>
                  <a:schemeClr val="tx2"/>
                </a:solidFill>
                <a:latin typeface="+mn-lt"/>
              </a:rPr>
              <a:t>Si prevede l’istituzione presso l’AVCP di un</a:t>
            </a:r>
            <a:r>
              <a:rPr lang="it-IT" sz="2200" b="1" dirty="0" smtClean="0">
                <a:solidFill>
                  <a:schemeClr val="tx2"/>
                </a:solidFill>
                <a:latin typeface="+mn-lt"/>
              </a:rPr>
              <a:t>’Anagrafe Unica delle Stazioni Appaltanti</a:t>
            </a:r>
            <a:r>
              <a:rPr lang="it-IT" sz="2200" dirty="0" smtClean="0">
                <a:solidFill>
                  <a:schemeClr val="tx2"/>
                </a:solidFill>
                <a:latin typeface="+mn-lt"/>
              </a:rPr>
              <a:t> (le cui modalità operative sono rimesse ad una determinazione dell’AVCP), a cui </a:t>
            </a:r>
            <a:r>
              <a:rPr lang="it-IT" sz="2200" b="1" dirty="0" smtClean="0">
                <a:solidFill>
                  <a:schemeClr val="tx2"/>
                </a:solidFill>
                <a:latin typeface="+mn-lt"/>
              </a:rPr>
              <a:t>t</a:t>
            </a:r>
            <a:r>
              <a:rPr lang="it-IT" sz="2200" b="1" u="sng" dirty="0" smtClean="0">
                <a:solidFill>
                  <a:schemeClr val="tx2"/>
                </a:solidFill>
                <a:latin typeface="+mn-lt"/>
              </a:rPr>
              <a:t>utte le stazioni appaltanti di contratti pubblici hanno l’obbligo di iscriversi</a:t>
            </a:r>
            <a:r>
              <a:rPr lang="it-IT" sz="2200" b="1" dirty="0" smtClean="0">
                <a:solidFill>
                  <a:schemeClr val="tx2"/>
                </a:solidFill>
                <a:latin typeface="+mn-lt"/>
              </a:rPr>
              <a:t> e di aggiornare annualmente dei rispettivi dati identificativi, </a:t>
            </a:r>
            <a:r>
              <a:rPr lang="it-IT" sz="2200" b="1" u="sng" dirty="0" smtClean="0">
                <a:solidFill>
                  <a:schemeClr val="tx2"/>
                </a:solidFill>
                <a:latin typeface="+mn-lt"/>
              </a:rPr>
              <a:t>pena la nullità degli atti adottati e la responsabilità amministrativa e contabile dei funzionari responsabili</a:t>
            </a:r>
            <a:r>
              <a:rPr lang="it-IT" sz="2200" dirty="0" smtClean="0">
                <a:solidFill>
                  <a:schemeClr val="tx2"/>
                </a:solidFill>
                <a:latin typeface="+mn-lt"/>
              </a:rPr>
              <a:t>.</a:t>
            </a:r>
          </a:p>
          <a:p>
            <a:pPr algn="just">
              <a:lnSpc>
                <a:spcPts val="3000"/>
              </a:lnSpc>
            </a:pPr>
            <a:endParaRPr lang="it-IT" sz="2200" dirty="0">
              <a:solidFill>
                <a:schemeClr val="tx2"/>
              </a:solidFill>
              <a:latin typeface="+mn-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0" y="509151"/>
            <a:ext cx="9906000" cy="6402458"/>
          </a:xfrm>
          <a:prstGeom prst="rect">
            <a:avLst/>
          </a:prstGeom>
          <a:noFill/>
        </p:spPr>
        <p:txBody>
          <a:bodyPr wrap="square" rtlCol="0">
            <a:spAutoFit/>
          </a:bodyPr>
          <a:lstStyle/>
          <a:p>
            <a:pPr algn="just">
              <a:lnSpc>
                <a:spcPts val="2500"/>
              </a:lnSpc>
            </a:pPr>
            <a:r>
              <a:rPr lang="it-IT" sz="2000" b="1" i="1" dirty="0" smtClean="0">
                <a:solidFill>
                  <a:schemeClr val="tx2"/>
                </a:solidFill>
                <a:latin typeface="+mn-lt"/>
              </a:rPr>
              <a:t>d) Svincolo delle garanzie di buona esecuzione (art. 33 </a:t>
            </a:r>
            <a:r>
              <a:rPr lang="it-IT" sz="2000" b="1" i="1" dirty="0" err="1" smtClean="0">
                <a:solidFill>
                  <a:schemeClr val="tx2"/>
                </a:solidFill>
                <a:latin typeface="+mn-lt"/>
              </a:rPr>
              <a:t>ter</a:t>
            </a:r>
            <a:r>
              <a:rPr lang="it-IT" sz="2000" b="1" i="1" dirty="0" smtClean="0">
                <a:solidFill>
                  <a:schemeClr val="tx2"/>
                </a:solidFill>
                <a:latin typeface="+mn-lt"/>
              </a:rPr>
              <a:t>):</a:t>
            </a:r>
            <a:endParaRPr lang="it-IT" sz="2000" dirty="0" smtClean="0">
              <a:solidFill>
                <a:schemeClr val="tx2"/>
              </a:solidFill>
              <a:latin typeface="+mn-lt"/>
            </a:endParaRPr>
          </a:p>
          <a:p>
            <a:pPr marL="176213" lvl="0" indent="-176213" algn="just">
              <a:lnSpc>
                <a:spcPts val="2500"/>
              </a:lnSpc>
              <a:buFont typeface="Arial" pitchFamily="34" charset="0"/>
              <a:buChar char="-"/>
            </a:pPr>
            <a:r>
              <a:rPr lang="it-IT" sz="2000" b="1" dirty="0" smtClean="0">
                <a:solidFill>
                  <a:schemeClr val="tx2"/>
                </a:solidFill>
                <a:latin typeface="+mn-lt"/>
              </a:rPr>
              <a:t>si prevede un aumento delle percentuali massime di svincolo della garanzia fideiussoria</a:t>
            </a:r>
            <a:r>
              <a:rPr lang="it-IT" sz="2000" dirty="0" smtClean="0">
                <a:solidFill>
                  <a:schemeClr val="tx2"/>
                </a:solidFill>
                <a:latin typeface="+mn-lt"/>
              </a:rPr>
              <a:t> che l’esecutore del contratto è obbligato a costituire (dal 75% all’80%); </a:t>
            </a:r>
          </a:p>
          <a:p>
            <a:pPr marL="176213" lvl="0" indent="-176213" algn="just">
              <a:lnSpc>
                <a:spcPts val="2500"/>
              </a:lnSpc>
              <a:buFont typeface="Arial" pitchFamily="34" charset="0"/>
              <a:buChar char="-"/>
            </a:pPr>
            <a:r>
              <a:rPr lang="it-IT" sz="2000" dirty="0" smtClean="0">
                <a:solidFill>
                  <a:schemeClr val="tx2"/>
                </a:solidFill>
                <a:latin typeface="+mn-lt"/>
              </a:rPr>
              <a:t>viene inoltre introdotto nel Codice un nuovo art. </a:t>
            </a:r>
            <a:r>
              <a:rPr lang="it-IT" sz="2000" b="1" dirty="0" smtClean="0">
                <a:solidFill>
                  <a:schemeClr val="tx2"/>
                </a:solidFill>
                <a:latin typeface="+mn-lt"/>
              </a:rPr>
              <a:t>237-</a:t>
            </a:r>
            <a:r>
              <a:rPr lang="it-IT" sz="2000" b="1" i="1" dirty="0" smtClean="0">
                <a:solidFill>
                  <a:schemeClr val="tx2"/>
                </a:solidFill>
                <a:latin typeface="+mn-lt"/>
              </a:rPr>
              <a:t>bis</a:t>
            </a:r>
            <a:r>
              <a:rPr lang="it-IT" sz="2000" dirty="0" smtClean="0">
                <a:solidFill>
                  <a:schemeClr val="tx2"/>
                </a:solidFill>
                <a:latin typeface="+mn-lt"/>
              </a:rPr>
              <a:t> (Opere in esercizio), con il quale si prevede che </a:t>
            </a:r>
            <a:r>
              <a:rPr lang="it-IT" sz="2000" b="1" dirty="0" smtClean="0">
                <a:solidFill>
                  <a:schemeClr val="tx2"/>
                </a:solidFill>
                <a:latin typeface="+mn-lt"/>
              </a:rPr>
              <a:t>la messa in esercizio delle opere prima del collaudo tecnico-amministrativa, ove protratta per oltre un anno, determina lo svincolo automatico</a:t>
            </a:r>
            <a:r>
              <a:rPr lang="it-IT" sz="2000" dirty="0" smtClean="0">
                <a:solidFill>
                  <a:schemeClr val="tx2"/>
                </a:solidFill>
                <a:latin typeface="+mn-lt"/>
              </a:rPr>
              <a:t> (senza necessità di alcun benestare) </a:t>
            </a:r>
            <a:r>
              <a:rPr lang="it-IT" sz="2000" b="1" dirty="0" smtClean="0">
                <a:solidFill>
                  <a:schemeClr val="tx2"/>
                </a:solidFill>
                <a:latin typeface="+mn-lt"/>
              </a:rPr>
              <a:t>della garanzia di buona esecuzione</a:t>
            </a:r>
            <a:r>
              <a:rPr lang="it-IT" sz="2000" dirty="0" smtClean="0">
                <a:solidFill>
                  <a:schemeClr val="tx2"/>
                </a:solidFill>
                <a:latin typeface="+mn-lt"/>
              </a:rPr>
              <a:t>, per la parte corrispondente alle opere in esercizio, ferma restando una quota massima del 20% che verrà svincolata all’emissione del certificato di collaudo, ovvero alla scadenza del termine contrattualmente previsto per tale emissione, qualora essa non intervenga entro detto termine per motivi non imputabili all’appaltatore;</a:t>
            </a:r>
          </a:p>
          <a:p>
            <a:pPr marL="176213" lvl="0" indent="-176213" algn="just">
              <a:lnSpc>
                <a:spcPts val="2500"/>
              </a:lnSpc>
              <a:buFont typeface="Arial" pitchFamily="34" charset="0"/>
              <a:buChar char="-"/>
            </a:pPr>
            <a:r>
              <a:rPr lang="it-IT" sz="2000" dirty="0" smtClean="0">
                <a:solidFill>
                  <a:schemeClr val="tx2"/>
                </a:solidFill>
                <a:latin typeface="+mn-lt"/>
              </a:rPr>
              <a:t>si stabilisce che in caso di </a:t>
            </a:r>
            <a:r>
              <a:rPr lang="it-IT" sz="2000" b="1" dirty="0" smtClean="0">
                <a:solidFill>
                  <a:schemeClr val="tx2"/>
                </a:solidFill>
                <a:latin typeface="+mn-lt"/>
              </a:rPr>
              <a:t>vizi o difformità dell’opera, rilevati e denunciati entro il primo anno di esercizio </a:t>
            </a:r>
            <a:r>
              <a:rPr lang="it-IT" sz="2000" dirty="0" smtClean="0">
                <a:solidFill>
                  <a:schemeClr val="tx2"/>
                </a:solidFill>
                <a:latin typeface="+mn-lt"/>
              </a:rPr>
              <a:t>e non rimossi dall’appaltatore nel medesimo periodo, l’ente aggiudicatore possa </a:t>
            </a:r>
            <a:r>
              <a:rPr lang="it-IT" sz="2000" b="1" dirty="0" smtClean="0">
                <a:solidFill>
                  <a:schemeClr val="tx2"/>
                </a:solidFill>
                <a:latin typeface="+mn-lt"/>
              </a:rPr>
              <a:t>trattenere, </a:t>
            </a:r>
            <a:r>
              <a:rPr lang="it-IT" sz="2000" dirty="0" smtClean="0">
                <a:solidFill>
                  <a:schemeClr val="tx2"/>
                </a:solidFill>
                <a:latin typeface="+mn-lt"/>
              </a:rPr>
              <a:t>in aggiunta al citato 20%, </a:t>
            </a:r>
            <a:r>
              <a:rPr lang="it-IT" sz="2000" b="1" dirty="0" smtClean="0">
                <a:solidFill>
                  <a:schemeClr val="tx2"/>
                </a:solidFill>
                <a:latin typeface="+mn-lt"/>
              </a:rPr>
              <a:t>una quota parte della cauzione definitiva in suo possesso per un importo corrispondente al valore economico dei vizi e delle difformità denunciate,</a:t>
            </a:r>
            <a:r>
              <a:rPr lang="it-IT" sz="2000" dirty="0" smtClean="0">
                <a:solidFill>
                  <a:schemeClr val="tx2"/>
                </a:solidFill>
                <a:latin typeface="+mn-lt"/>
              </a:rPr>
              <a:t> dandone comunicazione entro il predetto termine al garante.</a:t>
            </a:r>
          </a:p>
          <a:p>
            <a:pPr marL="176213" indent="-176213" algn="just">
              <a:lnSpc>
                <a:spcPts val="2500"/>
              </a:lnSpc>
              <a:buFont typeface="Arial" pitchFamily="34" charset="0"/>
              <a:buChar char="-"/>
            </a:pPr>
            <a:endParaRPr lang="it-IT" sz="2000" dirty="0">
              <a:solidFill>
                <a:schemeClr val="tx2"/>
              </a:solidFill>
              <a:latin typeface="+mn-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0" y="509151"/>
            <a:ext cx="9906000" cy="707886"/>
          </a:xfrm>
          <a:prstGeom prst="rect">
            <a:avLst/>
          </a:prstGeom>
          <a:noFill/>
        </p:spPr>
        <p:txBody>
          <a:bodyPr wrap="square" rtlCol="0">
            <a:spAutoFit/>
          </a:bodyPr>
          <a:lstStyle/>
          <a:p>
            <a:pPr algn="just"/>
            <a:endParaRPr lang="it-IT" sz="2000" dirty="0" smtClean="0">
              <a:solidFill>
                <a:schemeClr val="tx2"/>
              </a:solidFill>
              <a:latin typeface="+mn-lt"/>
            </a:endParaRPr>
          </a:p>
          <a:p>
            <a:pPr marL="176213" indent="-176213" algn="just">
              <a:buFont typeface="Arial" pitchFamily="34" charset="0"/>
              <a:buChar char="-"/>
            </a:pPr>
            <a:endParaRPr lang="it-IT" sz="2000" dirty="0">
              <a:solidFill>
                <a:schemeClr val="tx2"/>
              </a:solidFill>
              <a:latin typeface="+mn-lt"/>
            </a:endParaRPr>
          </a:p>
        </p:txBody>
      </p:sp>
      <p:sp>
        <p:nvSpPr>
          <p:cNvPr id="3" name="CasellaDiTesto 2"/>
          <p:cNvSpPr txBox="1"/>
          <p:nvPr/>
        </p:nvSpPr>
        <p:spPr>
          <a:xfrm>
            <a:off x="51953" y="581890"/>
            <a:ext cx="9854047" cy="5909310"/>
          </a:xfrm>
          <a:prstGeom prst="rect">
            <a:avLst/>
          </a:prstGeom>
          <a:noFill/>
        </p:spPr>
        <p:txBody>
          <a:bodyPr wrap="square" rtlCol="0">
            <a:spAutoFit/>
          </a:bodyPr>
          <a:lstStyle/>
          <a:p>
            <a:pPr algn="just"/>
            <a:r>
              <a:rPr lang="it-IT" sz="2100" b="1" dirty="0" smtClean="0">
                <a:solidFill>
                  <a:schemeClr val="tx2"/>
                </a:solidFill>
                <a:latin typeface="+mn-lt"/>
              </a:rPr>
              <a:t>e) </a:t>
            </a:r>
            <a:r>
              <a:rPr lang="it-IT" sz="2100" b="1" i="1" dirty="0" smtClean="0">
                <a:solidFill>
                  <a:schemeClr val="tx2"/>
                </a:solidFill>
                <a:latin typeface="+mn-lt"/>
              </a:rPr>
              <a:t>Requisito della cifra di affari realizzata</a:t>
            </a:r>
            <a:r>
              <a:rPr lang="it-IT" sz="2100" b="1" dirty="0" smtClean="0">
                <a:solidFill>
                  <a:schemeClr val="tx2"/>
                </a:solidFill>
                <a:latin typeface="+mn-lt"/>
              </a:rPr>
              <a:t> (art. 33 </a:t>
            </a:r>
            <a:r>
              <a:rPr lang="it-IT" sz="2100" b="1" i="1" dirty="0" err="1" smtClean="0">
                <a:solidFill>
                  <a:schemeClr val="tx2"/>
                </a:solidFill>
                <a:latin typeface="+mn-lt"/>
              </a:rPr>
              <a:t>quater</a:t>
            </a:r>
            <a:r>
              <a:rPr lang="it-IT" sz="2100" b="1" dirty="0" smtClean="0">
                <a:solidFill>
                  <a:schemeClr val="tx2"/>
                </a:solidFill>
                <a:latin typeface="+mn-lt"/>
              </a:rPr>
              <a:t>):</a:t>
            </a:r>
            <a:endParaRPr lang="it-IT" sz="2100" dirty="0" smtClean="0">
              <a:solidFill>
                <a:schemeClr val="tx2"/>
              </a:solidFill>
              <a:latin typeface="+mn-lt"/>
            </a:endParaRPr>
          </a:p>
          <a:p>
            <a:pPr algn="just"/>
            <a:r>
              <a:rPr lang="it-IT" sz="2100" dirty="0" smtClean="0">
                <a:solidFill>
                  <a:schemeClr val="tx2"/>
                </a:solidFill>
                <a:latin typeface="+mn-lt"/>
              </a:rPr>
              <a:t>Viene introdotto un comma 19 </a:t>
            </a:r>
            <a:r>
              <a:rPr lang="it-IT" sz="2100" i="1" dirty="0" smtClean="0">
                <a:solidFill>
                  <a:schemeClr val="tx2"/>
                </a:solidFill>
                <a:latin typeface="+mn-lt"/>
              </a:rPr>
              <a:t>bis</a:t>
            </a:r>
            <a:r>
              <a:rPr lang="it-IT" sz="2100" dirty="0" smtClean="0">
                <a:solidFill>
                  <a:schemeClr val="tx2"/>
                </a:solidFill>
                <a:latin typeface="+mn-lt"/>
              </a:rPr>
              <a:t> all’art. 357 del </a:t>
            </a:r>
            <a:r>
              <a:rPr lang="it-IT" sz="2100" dirty="0" err="1" smtClean="0">
                <a:solidFill>
                  <a:schemeClr val="tx2"/>
                </a:solidFill>
                <a:latin typeface="+mn-lt"/>
              </a:rPr>
              <a:t>d.P.R.</a:t>
            </a:r>
            <a:r>
              <a:rPr lang="it-IT" sz="2100" dirty="0" smtClean="0">
                <a:solidFill>
                  <a:schemeClr val="tx2"/>
                </a:solidFill>
                <a:latin typeface="+mn-lt"/>
              </a:rPr>
              <a:t> n. 207/2010, in base al quale, relativamente alla qualificazione delle imprese di costruzioni, </a:t>
            </a:r>
            <a:r>
              <a:rPr lang="it-IT" sz="2100" b="1" dirty="0" smtClean="0">
                <a:solidFill>
                  <a:schemeClr val="tx2"/>
                </a:solidFill>
                <a:latin typeface="+mn-lt"/>
              </a:rPr>
              <a:t>fino al 31.12.2015</a:t>
            </a:r>
            <a:r>
              <a:rPr lang="it-IT" sz="2100" dirty="0" smtClean="0">
                <a:solidFill>
                  <a:schemeClr val="tx2"/>
                </a:solidFill>
                <a:latin typeface="+mn-lt"/>
              </a:rPr>
              <a:t>, </a:t>
            </a:r>
            <a:r>
              <a:rPr lang="it-IT" sz="2100" b="1" dirty="0" smtClean="0">
                <a:solidFill>
                  <a:schemeClr val="tx2"/>
                </a:solidFill>
                <a:latin typeface="+mn-lt"/>
              </a:rPr>
              <a:t>la dimostrazione del requisito della cifra di affari</a:t>
            </a:r>
            <a:r>
              <a:rPr lang="it-IT" sz="2100" dirty="0" smtClean="0">
                <a:solidFill>
                  <a:schemeClr val="tx2"/>
                </a:solidFill>
                <a:latin typeface="+mn-lt"/>
              </a:rPr>
              <a:t> realizzata con lavori svolti mediante attività diretta ed indiretta, necessaria per la partecipazione alle gare di importo superiore a euro 20.658.000</a:t>
            </a:r>
            <a:r>
              <a:rPr lang="it-IT" sz="2100" b="1" dirty="0" smtClean="0">
                <a:solidFill>
                  <a:schemeClr val="tx2"/>
                </a:solidFill>
                <a:latin typeface="+mn-lt"/>
              </a:rPr>
              <a:t>, è riferita ad un periodo di attività riguardante i migliori cinque anni </a:t>
            </a:r>
            <a:r>
              <a:rPr lang="it-IT" sz="2100" b="1" u="sng" dirty="0" smtClean="0">
                <a:solidFill>
                  <a:schemeClr val="tx2"/>
                </a:solidFill>
                <a:latin typeface="+mn-lt"/>
              </a:rPr>
              <a:t>del decennio antecedente</a:t>
            </a:r>
            <a:r>
              <a:rPr lang="it-IT" sz="2100" b="1" dirty="0" smtClean="0">
                <a:solidFill>
                  <a:schemeClr val="tx2"/>
                </a:solidFill>
                <a:latin typeface="+mn-lt"/>
              </a:rPr>
              <a:t> la data di pubblicazione del bando</a:t>
            </a:r>
            <a:r>
              <a:rPr lang="it-IT" sz="2100" dirty="0" smtClean="0">
                <a:solidFill>
                  <a:schemeClr val="tx2"/>
                </a:solidFill>
                <a:latin typeface="+mn-lt"/>
              </a:rPr>
              <a:t>.</a:t>
            </a:r>
          </a:p>
          <a:p>
            <a:pPr algn="just"/>
            <a:r>
              <a:rPr lang="it-IT" sz="2100" dirty="0" smtClean="0">
                <a:solidFill>
                  <a:schemeClr val="tx2"/>
                </a:solidFill>
                <a:latin typeface="+mn-lt"/>
              </a:rPr>
              <a:t> </a:t>
            </a:r>
          </a:p>
          <a:p>
            <a:pPr algn="just"/>
            <a:r>
              <a:rPr lang="it-IT" sz="2100" b="1" dirty="0" smtClean="0">
                <a:solidFill>
                  <a:schemeClr val="tx2"/>
                </a:solidFill>
                <a:latin typeface="+mn-lt"/>
              </a:rPr>
              <a:t>f) </a:t>
            </a:r>
            <a:r>
              <a:rPr lang="it-IT" sz="2100" b="1" i="1" dirty="0" smtClean="0">
                <a:solidFill>
                  <a:schemeClr val="tx2"/>
                </a:solidFill>
                <a:latin typeface="+mn-lt"/>
              </a:rPr>
              <a:t>Revisione triennale dell’attestato SOA</a:t>
            </a:r>
            <a:r>
              <a:rPr lang="it-IT" sz="2100" b="1" dirty="0" smtClean="0">
                <a:solidFill>
                  <a:schemeClr val="tx2"/>
                </a:solidFill>
                <a:latin typeface="+mn-lt"/>
              </a:rPr>
              <a:t> (art. 33 </a:t>
            </a:r>
            <a:r>
              <a:rPr lang="it-IT" sz="2100" b="1" i="1" dirty="0" err="1" smtClean="0">
                <a:solidFill>
                  <a:schemeClr val="tx2"/>
                </a:solidFill>
                <a:latin typeface="+mn-lt"/>
              </a:rPr>
              <a:t>quinquies</a:t>
            </a:r>
            <a:r>
              <a:rPr lang="it-IT" sz="2100" b="1" dirty="0" smtClean="0">
                <a:solidFill>
                  <a:schemeClr val="tx2"/>
                </a:solidFill>
                <a:latin typeface="+mn-lt"/>
              </a:rPr>
              <a:t>):</a:t>
            </a:r>
            <a:endParaRPr lang="it-IT" sz="2100" dirty="0" smtClean="0">
              <a:solidFill>
                <a:schemeClr val="tx2"/>
              </a:solidFill>
              <a:latin typeface="+mn-lt"/>
            </a:endParaRPr>
          </a:p>
          <a:p>
            <a:pPr algn="just"/>
            <a:r>
              <a:rPr lang="it-IT" sz="2100" dirty="0" smtClean="0">
                <a:solidFill>
                  <a:schemeClr val="tx2"/>
                </a:solidFill>
                <a:latin typeface="+mn-lt"/>
              </a:rPr>
              <a:t>Si prevede la proroga al </a:t>
            </a:r>
            <a:r>
              <a:rPr lang="it-IT" sz="2100" b="1" dirty="0" smtClean="0">
                <a:solidFill>
                  <a:schemeClr val="tx2"/>
                </a:solidFill>
                <a:latin typeface="+mn-lt"/>
              </a:rPr>
              <a:t>31.12.2013</a:t>
            </a:r>
            <a:r>
              <a:rPr lang="it-IT" sz="2100" dirty="0" smtClean="0">
                <a:solidFill>
                  <a:schemeClr val="tx2"/>
                </a:solidFill>
                <a:latin typeface="+mn-lt"/>
              </a:rPr>
              <a:t> - anziché al 31.12.2012, come attualmente previsto dall’art. 357, </a:t>
            </a:r>
            <a:r>
              <a:rPr lang="it-IT" sz="2100" dirty="0" err="1" smtClean="0">
                <a:solidFill>
                  <a:schemeClr val="tx2"/>
                </a:solidFill>
                <a:latin typeface="+mn-lt"/>
              </a:rPr>
              <a:t>co</a:t>
            </a:r>
            <a:r>
              <a:rPr lang="it-IT" sz="2100" dirty="0" smtClean="0">
                <a:solidFill>
                  <a:schemeClr val="tx2"/>
                </a:solidFill>
                <a:latin typeface="+mn-lt"/>
              </a:rPr>
              <a:t>. 21 </a:t>
            </a:r>
            <a:r>
              <a:rPr lang="it-IT" sz="2100" i="1" dirty="0" smtClean="0">
                <a:solidFill>
                  <a:schemeClr val="tx2"/>
                </a:solidFill>
                <a:latin typeface="+mn-lt"/>
              </a:rPr>
              <a:t>bis</a:t>
            </a:r>
            <a:r>
              <a:rPr lang="it-IT" sz="2100" dirty="0" smtClean="0">
                <a:solidFill>
                  <a:schemeClr val="tx2"/>
                </a:solidFill>
                <a:latin typeface="+mn-lt"/>
              </a:rPr>
              <a:t> del </a:t>
            </a:r>
            <a:r>
              <a:rPr lang="it-IT" sz="2100" dirty="0" err="1" smtClean="0">
                <a:solidFill>
                  <a:schemeClr val="tx2"/>
                </a:solidFill>
                <a:latin typeface="+mn-lt"/>
              </a:rPr>
              <a:t>d.P.R.</a:t>
            </a:r>
            <a:r>
              <a:rPr lang="it-IT" sz="2100" dirty="0" smtClean="0">
                <a:solidFill>
                  <a:schemeClr val="tx2"/>
                </a:solidFill>
                <a:latin typeface="+mn-lt"/>
              </a:rPr>
              <a:t> n. 207/2010 – del temine fino al quale, a</a:t>
            </a:r>
            <a:r>
              <a:rPr lang="it-IT" sz="2100" b="1" dirty="0" smtClean="0">
                <a:solidFill>
                  <a:schemeClr val="tx2"/>
                </a:solidFill>
                <a:latin typeface="+mn-lt"/>
              </a:rPr>
              <a:t>i fini della verifica di congruità tra cifra di affari in lavori, costo delle attrezzature tecniche e costo del personale dipendent</a:t>
            </a:r>
            <a:r>
              <a:rPr lang="it-IT" sz="2100" dirty="0" smtClean="0">
                <a:solidFill>
                  <a:schemeClr val="tx2"/>
                </a:solidFill>
                <a:latin typeface="+mn-lt"/>
              </a:rPr>
              <a:t>e ex art. 77, </a:t>
            </a:r>
            <a:r>
              <a:rPr lang="it-IT" sz="2100" dirty="0" err="1" smtClean="0">
                <a:solidFill>
                  <a:schemeClr val="tx2"/>
                </a:solidFill>
                <a:latin typeface="+mn-lt"/>
              </a:rPr>
              <a:t>co</a:t>
            </a:r>
            <a:r>
              <a:rPr lang="it-IT" sz="2100" dirty="0" smtClean="0">
                <a:solidFill>
                  <a:schemeClr val="tx2"/>
                </a:solidFill>
                <a:latin typeface="+mn-lt"/>
              </a:rPr>
              <a:t>. 6 del Regolamento (in sede di revisione triennale dell’attestazione </a:t>
            </a:r>
            <a:r>
              <a:rPr lang="it-IT" sz="2100" dirty="0" err="1" smtClean="0">
                <a:solidFill>
                  <a:schemeClr val="tx2"/>
                </a:solidFill>
                <a:latin typeface="+mn-lt"/>
              </a:rPr>
              <a:t>Soa</a:t>
            </a:r>
            <a:r>
              <a:rPr lang="it-IT" sz="2100" dirty="0" smtClean="0">
                <a:solidFill>
                  <a:schemeClr val="tx2"/>
                </a:solidFill>
                <a:latin typeface="+mn-lt"/>
              </a:rPr>
              <a:t>), </a:t>
            </a:r>
            <a:r>
              <a:rPr lang="it-IT" sz="2100" b="1" dirty="0" smtClean="0">
                <a:solidFill>
                  <a:schemeClr val="tx2"/>
                </a:solidFill>
                <a:latin typeface="+mn-lt"/>
              </a:rPr>
              <a:t>si consente una tolleranza del 50% (anziché del 25%) e si procede alla riduzione della cifra d’affari in misura pari al 50%.</a:t>
            </a:r>
            <a:endParaRPr lang="it-IT" sz="2100" dirty="0" smtClean="0">
              <a:solidFill>
                <a:schemeClr val="tx2"/>
              </a:solidFill>
              <a:latin typeface="+mn-lt"/>
            </a:endParaRPr>
          </a:p>
          <a:p>
            <a:pPr algn="just"/>
            <a:endParaRPr lang="it-IT" sz="2100" dirty="0">
              <a:solidFill>
                <a:schemeClr val="tx2"/>
              </a:solidFill>
              <a:latin typeface="+mn-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0" y="509151"/>
            <a:ext cx="9906000" cy="707886"/>
          </a:xfrm>
          <a:prstGeom prst="rect">
            <a:avLst/>
          </a:prstGeom>
          <a:noFill/>
        </p:spPr>
        <p:txBody>
          <a:bodyPr wrap="square" rtlCol="0">
            <a:spAutoFit/>
          </a:bodyPr>
          <a:lstStyle/>
          <a:p>
            <a:pPr algn="just"/>
            <a:endParaRPr lang="it-IT" sz="2000" dirty="0" smtClean="0">
              <a:solidFill>
                <a:schemeClr val="tx2"/>
              </a:solidFill>
              <a:latin typeface="+mn-lt"/>
            </a:endParaRPr>
          </a:p>
          <a:p>
            <a:pPr marL="176213" indent="-176213" algn="just">
              <a:buFont typeface="Arial" pitchFamily="34" charset="0"/>
              <a:buChar char="-"/>
            </a:pPr>
            <a:endParaRPr lang="it-IT" sz="2000" dirty="0">
              <a:solidFill>
                <a:schemeClr val="tx2"/>
              </a:solidFill>
              <a:latin typeface="+mn-lt"/>
            </a:endParaRPr>
          </a:p>
        </p:txBody>
      </p:sp>
      <p:sp>
        <p:nvSpPr>
          <p:cNvPr id="3" name="CasellaDiTesto 2"/>
          <p:cNvSpPr txBox="1"/>
          <p:nvPr/>
        </p:nvSpPr>
        <p:spPr>
          <a:xfrm>
            <a:off x="0" y="613060"/>
            <a:ext cx="9777845" cy="5847755"/>
          </a:xfrm>
          <a:prstGeom prst="rect">
            <a:avLst/>
          </a:prstGeom>
          <a:noFill/>
        </p:spPr>
        <p:txBody>
          <a:bodyPr wrap="square" rtlCol="0">
            <a:spAutoFit/>
          </a:bodyPr>
          <a:lstStyle/>
          <a:p>
            <a:pPr algn="just"/>
            <a:r>
              <a:rPr lang="it-IT" sz="2200" b="1" i="1" dirty="0" smtClean="0">
                <a:solidFill>
                  <a:schemeClr val="tx2"/>
                </a:solidFill>
                <a:latin typeface="+mn-lt"/>
              </a:rPr>
              <a:t>g) Conferenza dei servizi (art. 33 </a:t>
            </a:r>
            <a:r>
              <a:rPr lang="it-IT" sz="2200" b="1" i="1" dirty="0" err="1" smtClean="0">
                <a:solidFill>
                  <a:schemeClr val="tx2"/>
                </a:solidFill>
                <a:latin typeface="+mn-lt"/>
              </a:rPr>
              <a:t>octies</a:t>
            </a:r>
            <a:r>
              <a:rPr lang="it-IT" sz="2200" b="1" i="1" dirty="0" smtClean="0">
                <a:solidFill>
                  <a:schemeClr val="tx2"/>
                </a:solidFill>
                <a:latin typeface="+mn-lt"/>
              </a:rPr>
              <a:t>):</a:t>
            </a:r>
            <a:endParaRPr lang="it-IT" sz="2200" dirty="0" smtClean="0">
              <a:solidFill>
                <a:schemeClr val="tx2"/>
              </a:solidFill>
              <a:latin typeface="+mn-lt"/>
            </a:endParaRPr>
          </a:p>
          <a:p>
            <a:pPr algn="just"/>
            <a:r>
              <a:rPr lang="it-IT" sz="2200" dirty="0" smtClean="0">
                <a:solidFill>
                  <a:schemeClr val="tx2"/>
                </a:solidFill>
                <a:latin typeface="+mn-lt"/>
              </a:rPr>
              <a:t>Viene modificata la disciplina</a:t>
            </a:r>
            <a:r>
              <a:rPr lang="it-IT" sz="2200" b="1" dirty="0" smtClean="0">
                <a:solidFill>
                  <a:schemeClr val="tx2"/>
                </a:solidFill>
                <a:latin typeface="+mn-lt"/>
              </a:rPr>
              <a:t> </a:t>
            </a:r>
            <a:r>
              <a:rPr lang="it-IT" sz="2200" dirty="0" smtClean="0">
                <a:solidFill>
                  <a:schemeClr val="tx2"/>
                </a:solidFill>
                <a:latin typeface="+mn-lt"/>
              </a:rPr>
              <a:t>dell’art. 14 </a:t>
            </a:r>
            <a:r>
              <a:rPr lang="it-IT" sz="2200" i="1" dirty="0" err="1" smtClean="0">
                <a:solidFill>
                  <a:schemeClr val="tx2"/>
                </a:solidFill>
                <a:latin typeface="+mn-lt"/>
              </a:rPr>
              <a:t>quater</a:t>
            </a:r>
            <a:r>
              <a:rPr lang="it-IT" sz="2200" dirty="0" smtClean="0">
                <a:solidFill>
                  <a:schemeClr val="tx2"/>
                </a:solidFill>
                <a:latin typeface="+mn-lt"/>
              </a:rPr>
              <a:t>, </a:t>
            </a:r>
            <a:r>
              <a:rPr lang="it-IT" sz="2200" dirty="0" err="1" smtClean="0">
                <a:solidFill>
                  <a:schemeClr val="tx2"/>
                </a:solidFill>
                <a:latin typeface="+mn-lt"/>
              </a:rPr>
              <a:t>co</a:t>
            </a:r>
            <a:r>
              <a:rPr lang="it-IT" sz="2200" dirty="0" smtClean="0">
                <a:solidFill>
                  <a:schemeClr val="tx2"/>
                </a:solidFill>
                <a:latin typeface="+mn-lt"/>
              </a:rPr>
              <a:t>. 3 della L. n. 241/1990</a:t>
            </a:r>
            <a:r>
              <a:rPr lang="it-IT" sz="2200" b="1" dirty="0" smtClean="0">
                <a:solidFill>
                  <a:schemeClr val="tx2"/>
                </a:solidFill>
                <a:latin typeface="+mn-lt"/>
              </a:rPr>
              <a:t> nell’ottica di favorire il superamento del dissenso espresso </a:t>
            </a:r>
            <a:r>
              <a:rPr lang="it-IT" sz="2200" dirty="0" smtClean="0">
                <a:solidFill>
                  <a:schemeClr val="tx2"/>
                </a:solidFill>
                <a:latin typeface="+mn-lt"/>
              </a:rPr>
              <a:t>da parte di una Regione </a:t>
            </a:r>
            <a:r>
              <a:rPr lang="it-IT" sz="2200" b="1" dirty="0" smtClean="0">
                <a:solidFill>
                  <a:schemeClr val="tx2"/>
                </a:solidFill>
                <a:latin typeface="+mn-lt"/>
              </a:rPr>
              <a:t>nella conferenza dei servizi).</a:t>
            </a:r>
            <a:endParaRPr lang="it-IT" sz="2200" dirty="0" smtClean="0">
              <a:solidFill>
                <a:schemeClr val="tx2"/>
              </a:solidFill>
              <a:latin typeface="+mn-lt"/>
            </a:endParaRPr>
          </a:p>
          <a:p>
            <a:pPr algn="just"/>
            <a:r>
              <a:rPr lang="it-IT" sz="2200" dirty="0" smtClean="0">
                <a:solidFill>
                  <a:schemeClr val="tx2"/>
                </a:solidFill>
                <a:latin typeface="+mn-lt"/>
              </a:rPr>
              <a:t> </a:t>
            </a:r>
          </a:p>
          <a:p>
            <a:pPr algn="just"/>
            <a:r>
              <a:rPr lang="it-IT" sz="2200" b="1" dirty="0" smtClean="0">
                <a:solidFill>
                  <a:schemeClr val="tx2"/>
                </a:solidFill>
                <a:latin typeface="+mn-lt"/>
              </a:rPr>
              <a:t>h) spese per la pubblicazione dei bandi (art. 34,</a:t>
            </a:r>
            <a:r>
              <a:rPr lang="it-IT" sz="2200" dirty="0" smtClean="0">
                <a:solidFill>
                  <a:schemeClr val="tx2"/>
                </a:solidFill>
                <a:latin typeface="+mn-lt"/>
              </a:rPr>
              <a:t> </a:t>
            </a:r>
            <a:r>
              <a:rPr lang="it-IT" sz="2200" b="1" dirty="0" smtClean="0">
                <a:solidFill>
                  <a:schemeClr val="tx2"/>
                </a:solidFill>
                <a:latin typeface="+mn-lt"/>
              </a:rPr>
              <a:t>comma 35):</a:t>
            </a:r>
            <a:endParaRPr lang="it-IT" sz="2200" dirty="0" smtClean="0">
              <a:solidFill>
                <a:schemeClr val="tx2"/>
              </a:solidFill>
              <a:latin typeface="+mn-lt"/>
            </a:endParaRPr>
          </a:p>
          <a:p>
            <a:pPr algn="just"/>
            <a:r>
              <a:rPr lang="it-IT" sz="2200" dirty="0" smtClean="0">
                <a:solidFill>
                  <a:schemeClr val="tx2"/>
                </a:solidFill>
                <a:latin typeface="+mn-lt"/>
              </a:rPr>
              <a:t>si prevede che, a partire dai bandi pubblicati dopo il 1.1.2013</a:t>
            </a:r>
            <a:r>
              <a:rPr lang="it-IT" sz="2200" b="1" dirty="0" smtClean="0">
                <a:solidFill>
                  <a:schemeClr val="tx2"/>
                </a:solidFill>
                <a:latin typeface="+mn-lt"/>
              </a:rPr>
              <a:t> </a:t>
            </a:r>
            <a:r>
              <a:rPr lang="it-IT" sz="2200" dirty="0" smtClean="0">
                <a:solidFill>
                  <a:schemeClr val="tx2"/>
                </a:solidFill>
                <a:latin typeface="+mn-lt"/>
              </a:rPr>
              <a:t>(ex art. 66, c. 7 e art. 122, c. 5 Codice),</a:t>
            </a:r>
            <a:r>
              <a:rPr lang="it-IT" sz="2200" b="1" dirty="0" smtClean="0">
                <a:solidFill>
                  <a:schemeClr val="tx2"/>
                </a:solidFill>
                <a:latin typeface="+mn-lt"/>
              </a:rPr>
              <a:t> le spese di pubblicazione siano rimborsate alla stazione appaltante dall’aggiudicatario </a:t>
            </a:r>
            <a:r>
              <a:rPr lang="it-IT" sz="2200" dirty="0" smtClean="0">
                <a:solidFill>
                  <a:schemeClr val="tx2"/>
                </a:solidFill>
                <a:latin typeface="+mn-lt"/>
              </a:rPr>
              <a:t>entro 60 giorni dall’aggiudicazione.</a:t>
            </a:r>
            <a:r>
              <a:rPr lang="it-IT" sz="2200" b="1" dirty="0" smtClean="0">
                <a:solidFill>
                  <a:schemeClr val="tx2"/>
                </a:solidFill>
                <a:latin typeface="+mn-lt"/>
              </a:rPr>
              <a:t> </a:t>
            </a:r>
            <a:endParaRPr lang="it-IT" sz="2200" dirty="0" smtClean="0">
              <a:solidFill>
                <a:schemeClr val="tx2"/>
              </a:solidFill>
              <a:latin typeface="+mn-lt"/>
            </a:endParaRPr>
          </a:p>
          <a:p>
            <a:pPr algn="just"/>
            <a:r>
              <a:rPr lang="it-IT" sz="2200" dirty="0" smtClean="0">
                <a:solidFill>
                  <a:schemeClr val="tx2"/>
                </a:solidFill>
                <a:latin typeface="+mn-lt"/>
              </a:rPr>
              <a:t> </a:t>
            </a:r>
          </a:p>
          <a:p>
            <a:pPr algn="just"/>
            <a:r>
              <a:rPr lang="it-IT" sz="2200" b="1" i="1" dirty="0" smtClean="0">
                <a:solidFill>
                  <a:schemeClr val="tx2"/>
                </a:solidFill>
                <a:latin typeface="+mn-lt"/>
              </a:rPr>
              <a:t> i) aggregazione tra imprese (art. 36):</a:t>
            </a:r>
            <a:endParaRPr lang="it-IT" sz="2200" dirty="0" smtClean="0">
              <a:solidFill>
                <a:schemeClr val="tx2"/>
              </a:solidFill>
              <a:latin typeface="+mn-lt"/>
            </a:endParaRPr>
          </a:p>
          <a:p>
            <a:pPr algn="just"/>
            <a:r>
              <a:rPr lang="it-IT" sz="2200" dirty="0" smtClean="0">
                <a:solidFill>
                  <a:schemeClr val="tx2"/>
                </a:solidFill>
                <a:latin typeface="+mn-lt"/>
              </a:rPr>
              <a:t>Sono introdotte alcune modifiche al Codice Appalti </a:t>
            </a:r>
            <a:r>
              <a:rPr lang="it-IT" sz="2200" b="1" dirty="0" smtClean="0">
                <a:solidFill>
                  <a:schemeClr val="tx2"/>
                </a:solidFill>
                <a:latin typeface="+mn-lt"/>
              </a:rPr>
              <a:t>per rendere effettive le disposizioni volte a promuovere l’aggregazione tra imprese di cui alla L. n. 180/2011 </a:t>
            </a:r>
            <a:r>
              <a:rPr lang="it-IT" sz="2200" dirty="0" smtClean="0">
                <a:solidFill>
                  <a:schemeClr val="tx2"/>
                </a:solidFill>
                <a:latin typeface="+mn-lt"/>
              </a:rPr>
              <a:t>(c.d. “</a:t>
            </a:r>
            <a:r>
              <a:rPr lang="it-IT" sz="2200" i="1" dirty="0" smtClean="0">
                <a:solidFill>
                  <a:schemeClr val="tx2"/>
                </a:solidFill>
                <a:latin typeface="+mn-lt"/>
              </a:rPr>
              <a:t>Norme per la tutela della libertà di impresa. Statuto delle imprese</a:t>
            </a:r>
            <a:r>
              <a:rPr lang="it-IT" sz="2200" dirty="0" smtClean="0">
                <a:solidFill>
                  <a:schemeClr val="tx2"/>
                </a:solidFill>
                <a:latin typeface="+mn-lt"/>
              </a:rPr>
              <a:t>”) e favorire la partecipazione alle procedure di gara delle imprese aderenti ai contratti di rete.</a:t>
            </a:r>
          </a:p>
          <a:p>
            <a:pPr algn="just"/>
            <a:endParaRPr lang="it-IT" sz="2200" dirty="0">
              <a:solidFill>
                <a:schemeClr val="tx2"/>
              </a:solidFill>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1"/>
          <p:cNvSpPr>
            <a:spLocks noGrp="1"/>
          </p:cNvSpPr>
          <p:nvPr>
            <p:ph type="title" sz="quarter"/>
          </p:nvPr>
        </p:nvSpPr>
        <p:spPr>
          <a:xfrm>
            <a:off x="142874" y="250189"/>
            <a:ext cx="9631681" cy="6054131"/>
          </a:xfrm>
        </p:spPr>
        <p:txBody>
          <a:bodyPr>
            <a:noAutofit/>
          </a:bodyPr>
          <a:lstStyle/>
          <a:p>
            <a:pPr>
              <a:lnSpc>
                <a:spcPct val="100000"/>
              </a:lnSpc>
              <a:tabLst>
                <a:tab pos="268288" algn="l"/>
              </a:tabLst>
            </a:pPr>
            <a:r>
              <a:rPr lang="it-IT" sz="2200" dirty="0" smtClean="0">
                <a:solidFill>
                  <a:srgbClr val="FF0000"/>
                </a:solidFill>
              </a:rPr>
              <a:t/>
            </a:r>
            <a:br>
              <a:rPr lang="it-IT" sz="2200" dirty="0" smtClean="0">
                <a:solidFill>
                  <a:srgbClr val="FF0000"/>
                </a:solidFill>
              </a:rPr>
            </a:br>
            <a:r>
              <a:rPr lang="it-IT" sz="2200" dirty="0" smtClean="0">
                <a:solidFill>
                  <a:srgbClr val="FF0000"/>
                </a:solidFill>
              </a:rPr>
              <a:t>2) </a:t>
            </a:r>
            <a:r>
              <a:rPr lang="it-IT" sz="2200" u="sng" dirty="0" smtClean="0">
                <a:solidFill>
                  <a:srgbClr val="FF0000"/>
                </a:solidFill>
              </a:rPr>
              <a:t>L’entrata in vigore del Regolamento attuativo del Codice </a:t>
            </a:r>
            <a:r>
              <a:rPr lang="it-IT" sz="2200" dirty="0" smtClean="0">
                <a:solidFill>
                  <a:srgbClr val="FF0000"/>
                </a:solidFill>
              </a:rPr>
              <a:t>		</a:t>
            </a:r>
            <a:br>
              <a:rPr lang="it-IT" sz="2200" dirty="0" smtClean="0">
                <a:solidFill>
                  <a:srgbClr val="FF0000"/>
                </a:solidFill>
              </a:rPr>
            </a:br>
            <a:r>
              <a:rPr lang="it-IT" sz="2200" dirty="0" smtClean="0">
                <a:solidFill>
                  <a:srgbClr val="FF0000"/>
                </a:solidFill>
              </a:rPr>
              <a:t/>
            </a:r>
            <a:br>
              <a:rPr lang="it-IT" sz="2200" dirty="0" smtClean="0">
                <a:solidFill>
                  <a:srgbClr val="FF0000"/>
                </a:solidFill>
              </a:rPr>
            </a:br>
            <a:r>
              <a:rPr lang="it-IT" sz="2200" b="0" dirty="0" smtClean="0"/>
              <a:t>Il provvedimento è entrato in vigore lo scorso 8 giugno, fatta eccezione per alcune previsioni che hanno una diversa efficacia:</a:t>
            </a:r>
            <a:br>
              <a:rPr lang="it-IT" sz="2200" b="0" dirty="0" smtClean="0"/>
            </a:br>
            <a:r>
              <a:rPr lang="it-IT" sz="2200" b="0" dirty="0" smtClean="0"/>
              <a:t/>
            </a:r>
            <a:br>
              <a:rPr lang="it-IT" sz="2200" b="0" dirty="0" smtClean="0"/>
            </a:br>
            <a:r>
              <a:rPr lang="it-IT" sz="2200" b="0" dirty="0" smtClean="0"/>
              <a:t>1</a:t>
            </a:r>
            <a:r>
              <a:rPr lang="it-IT" sz="2200" dirty="0" smtClean="0"/>
              <a:t>) 	sanzioni alle imprese e alle SOA: </a:t>
            </a:r>
            <a:r>
              <a:rPr lang="it-IT" sz="2200" b="0" u="sng" dirty="0" smtClean="0">
                <a:solidFill>
                  <a:srgbClr val="004182"/>
                </a:solidFill>
              </a:rPr>
              <a:t>25.12.2010</a:t>
            </a:r>
            <a:r>
              <a:rPr lang="it-IT" sz="2200" b="0" u="sng" dirty="0" smtClean="0">
                <a:solidFill>
                  <a:srgbClr val="004182"/>
                </a:solidFill>
              </a:rPr>
              <a:t>;</a:t>
            </a:r>
            <a:r>
              <a:rPr lang="it-IT" sz="2200" b="0" dirty="0" smtClean="0">
                <a:solidFill>
                  <a:srgbClr val="FF0000"/>
                </a:solidFill>
              </a:rPr>
              <a:t/>
            </a:r>
            <a:br>
              <a:rPr lang="it-IT" sz="2200" b="0" dirty="0" smtClean="0">
                <a:solidFill>
                  <a:srgbClr val="FF0000"/>
                </a:solidFill>
              </a:rPr>
            </a:br>
            <a:r>
              <a:rPr lang="it-IT" sz="2200" dirty="0" smtClean="0"/>
              <a:t>2) 	sistema di qualificazione </a:t>
            </a:r>
            <a:r>
              <a:rPr lang="it-IT" sz="2200" b="0" u="sng" dirty="0" smtClean="0">
                <a:solidFill>
                  <a:srgbClr val="004182"/>
                </a:solidFill>
              </a:rPr>
              <a:t>5.12.2011;</a:t>
            </a:r>
            <a:r>
              <a:rPr lang="it-IT" sz="2200" b="0" dirty="0" smtClean="0">
                <a:solidFill>
                  <a:srgbClr val="FF0000"/>
                </a:solidFill>
              </a:rPr>
              <a:t/>
            </a:r>
            <a:br>
              <a:rPr lang="it-IT" sz="2200" b="0" dirty="0" smtClean="0">
                <a:solidFill>
                  <a:srgbClr val="FF0000"/>
                </a:solidFill>
              </a:rPr>
            </a:br>
            <a:r>
              <a:rPr lang="it-IT" sz="2200" dirty="0" smtClean="0"/>
              <a:t>3) 	validazione dei progetti: </a:t>
            </a:r>
            <a:r>
              <a:rPr lang="it-IT" sz="2200" b="0" dirty="0" smtClean="0"/>
              <a:t>le S.A. potranno continuare a validare 			progetti di opere di importo superiore ai 20 milioni di € sino a sei mesi 		dopo l’entrata in vigore del D.M. che, ex art. 46 c. 2 del regolamento, 		dovrà essere emanato dal MIT entro 6 mesi dall’entrata in vigore dello 		stesso per la disciplina dell’accreditamento degli organismi di 			validazione;</a:t>
            </a:r>
            <a:br>
              <a:rPr lang="it-IT" sz="2200" b="0" dirty="0" smtClean="0"/>
            </a:br>
            <a:r>
              <a:rPr lang="it-IT" sz="2200" dirty="0" smtClean="0"/>
              <a:t>4) </a:t>
            </a:r>
            <a:r>
              <a:rPr lang="it-IT" sz="2200" b="0" dirty="0" smtClean="0"/>
              <a:t>	</a:t>
            </a:r>
            <a:r>
              <a:rPr lang="it-IT" sz="2200" dirty="0" smtClean="0"/>
              <a:t>garanzia globale di esecuzione</a:t>
            </a:r>
            <a:r>
              <a:rPr lang="it-IT" sz="2200" b="0" dirty="0" smtClean="0"/>
              <a:t>: bandi pubblicati dopo </a:t>
            </a:r>
            <a:r>
              <a:rPr lang="it-IT" sz="2200" b="0" u="sng" dirty="0" smtClean="0"/>
              <a:t>l’8.6.2012.</a:t>
            </a:r>
            <a:r>
              <a:rPr lang="it-IT" sz="2200" b="0" dirty="0" smtClean="0"/>
              <a:t/>
            </a:r>
            <a:br>
              <a:rPr lang="it-IT" sz="2200" b="0" dirty="0" smtClean="0"/>
            </a:br>
            <a:r>
              <a:rPr lang="it-IT" sz="2200" b="0" dirty="0" smtClean="0"/>
              <a:t/>
            </a:r>
            <a:br>
              <a:rPr lang="it-IT" sz="2200" b="0" dirty="0" smtClean="0"/>
            </a:br>
            <a:r>
              <a:rPr lang="it-IT" sz="2200" b="0" dirty="0" smtClean="0"/>
              <a:t/>
            </a:r>
            <a:br>
              <a:rPr lang="it-IT" sz="2200" b="0" dirty="0" smtClean="0"/>
            </a:br>
            <a:r>
              <a:rPr lang="it-IT" sz="2200" b="0" dirty="0" smtClean="0"/>
              <a:t/>
            </a:r>
            <a:br>
              <a:rPr lang="it-IT" sz="2200" b="0" dirty="0" smtClean="0"/>
            </a:br>
            <a:r>
              <a:rPr lang="it-IT" sz="2200" b="0" dirty="0" smtClean="0"/>
              <a:t>							</a:t>
            </a:r>
            <a:r>
              <a:rPr lang="it-IT" sz="1900" b="0" dirty="0" smtClean="0"/>
              <a:t>	</a:t>
            </a:r>
            <a:r>
              <a:rPr lang="it-IT" b="0" dirty="0" smtClean="0"/>
              <a:t/>
            </a:r>
            <a:br>
              <a:rPr lang="it-IT" b="0" dirty="0" smtClean="0"/>
            </a:br>
            <a:r>
              <a:rPr lang="it-IT" b="0" dirty="0" smtClean="0"/>
              <a:t/>
            </a:r>
            <a:br>
              <a:rPr lang="it-IT" b="0" dirty="0" smtClean="0"/>
            </a:br>
            <a:endParaRPr lang="it-IT" sz="2200" b="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1"/>
          <p:cNvSpPr>
            <a:spLocks noGrp="1"/>
          </p:cNvSpPr>
          <p:nvPr>
            <p:ph type="title" sz="quarter"/>
          </p:nvPr>
        </p:nvSpPr>
        <p:spPr>
          <a:xfrm>
            <a:off x="152399" y="535940"/>
            <a:ext cx="9753601" cy="5864860"/>
          </a:xfrm>
        </p:spPr>
        <p:txBody>
          <a:bodyPr>
            <a:noAutofit/>
          </a:bodyPr>
          <a:lstStyle/>
          <a:p>
            <a:pPr lvl="0">
              <a:lnSpc>
                <a:spcPct val="100000"/>
              </a:lnSpc>
            </a:pPr>
            <a:r>
              <a:rPr lang="it-IT" sz="2100" b="0" dirty="0" smtClean="0"/>
              <a:t>Tra i profili disciplinati dal nuovo Regolamento si segnala:</a:t>
            </a:r>
            <a:br>
              <a:rPr lang="it-IT" sz="2100" b="0" dirty="0" smtClean="0"/>
            </a:br>
            <a:r>
              <a:rPr lang="it-IT" sz="2100" b="0" dirty="0" smtClean="0"/>
              <a:t/>
            </a:r>
            <a:br>
              <a:rPr lang="it-IT" sz="2100" b="0" dirty="0" smtClean="0"/>
            </a:br>
            <a:r>
              <a:rPr lang="it-IT" sz="2100" b="0" dirty="0" smtClean="0"/>
              <a:t>- 	</a:t>
            </a:r>
            <a:r>
              <a:rPr lang="it-IT" sz="2100" dirty="0" smtClean="0"/>
              <a:t>la disciplina della verifica dei progetti</a:t>
            </a:r>
            <a:r>
              <a:rPr lang="it-IT" sz="2100" b="0" dirty="0" smtClean="0"/>
              <a:t>;</a:t>
            </a:r>
            <a:br>
              <a:rPr lang="it-IT" sz="2100" b="0" dirty="0" smtClean="0"/>
            </a:br>
            <a:r>
              <a:rPr lang="it-IT" sz="2100" b="0" dirty="0" smtClean="0"/>
              <a:t/>
            </a:r>
            <a:br>
              <a:rPr lang="it-IT" sz="2100" b="0" dirty="0" smtClean="0"/>
            </a:br>
            <a:r>
              <a:rPr lang="it-IT" sz="2100" b="0" dirty="0" smtClean="0"/>
              <a:t>- 	la </a:t>
            </a:r>
            <a:r>
              <a:rPr lang="it-IT" sz="2100" dirty="0" smtClean="0"/>
              <a:t>definizione dei contenuti dello Studio di fattibilità</a:t>
            </a:r>
            <a:r>
              <a:rPr lang="it-IT" sz="2100" b="0" dirty="0" smtClean="0"/>
              <a:t>, </a:t>
            </a:r>
            <a:r>
              <a:rPr lang="it-IT" sz="2100" dirty="0" smtClean="0"/>
              <a:t>ed una 	definizione più analitica dei livelli progettuali</a:t>
            </a:r>
            <a:r>
              <a:rPr lang="it-IT" sz="2100" b="0" dirty="0" smtClean="0"/>
              <a:t>;</a:t>
            </a:r>
            <a:br>
              <a:rPr lang="it-IT" sz="2100" b="0" dirty="0" smtClean="0"/>
            </a:br>
            <a:r>
              <a:rPr lang="it-IT" sz="2100" b="0" dirty="0" smtClean="0"/>
              <a:t/>
            </a:r>
            <a:br>
              <a:rPr lang="it-IT" sz="2100" b="0" dirty="0" smtClean="0"/>
            </a:br>
            <a:r>
              <a:rPr lang="it-IT" sz="2100" b="0" dirty="0" smtClean="0"/>
              <a:t>- 	una profonda </a:t>
            </a:r>
            <a:r>
              <a:rPr lang="it-IT" sz="2100" dirty="0" smtClean="0"/>
              <a:t>revisione del sistema di qualificazione delle imprese</a:t>
            </a:r>
            <a:r>
              <a:rPr lang="it-IT" sz="2100" b="0" dirty="0" smtClean="0"/>
              <a:t>;</a:t>
            </a:r>
            <a:br>
              <a:rPr lang="it-IT" sz="2100" b="0" dirty="0" smtClean="0"/>
            </a:br>
            <a:r>
              <a:rPr lang="it-IT" sz="2100" b="0" dirty="0" smtClean="0"/>
              <a:t/>
            </a:r>
            <a:br>
              <a:rPr lang="it-IT" sz="2100" b="0" dirty="0" smtClean="0"/>
            </a:br>
            <a:r>
              <a:rPr lang="it-IT" sz="2100" b="0" dirty="0" smtClean="0"/>
              <a:t>-	 l’introduzione della </a:t>
            </a:r>
            <a:r>
              <a:rPr lang="it-IT" sz="2100" dirty="0" smtClean="0"/>
              <a:t>garanzia globale di esecuzione</a:t>
            </a:r>
            <a:r>
              <a:rPr lang="it-IT" sz="2100" b="0" dirty="0" smtClean="0"/>
              <a:t>, in vigore nel 2013; </a:t>
            </a:r>
            <a:br>
              <a:rPr lang="it-IT" sz="2100" b="0" dirty="0" smtClean="0"/>
            </a:br>
            <a:r>
              <a:rPr lang="it-IT" sz="2100" b="0" dirty="0" smtClean="0"/>
              <a:t/>
            </a:r>
            <a:br>
              <a:rPr lang="it-IT" sz="2100" b="0" dirty="0" smtClean="0"/>
            </a:br>
            <a:r>
              <a:rPr lang="it-IT" sz="2100" b="0" dirty="0" smtClean="0"/>
              <a:t>- 	la disciplina di dettaglio, del nuovo sistema di affidamento del </a:t>
            </a:r>
            <a:r>
              <a:rPr lang="it-IT" sz="2100" dirty="0" smtClean="0"/>
              <a:t>dialogo 	competitivo</a:t>
            </a:r>
            <a:r>
              <a:rPr lang="it-IT" sz="2100" b="0" dirty="0" smtClean="0"/>
              <a:t>;</a:t>
            </a:r>
            <a:br>
              <a:rPr lang="it-IT" sz="2100" b="0" dirty="0" smtClean="0"/>
            </a:br>
            <a:r>
              <a:rPr lang="it-IT" sz="2100" b="0" dirty="0" smtClean="0"/>
              <a:t/>
            </a:r>
            <a:br>
              <a:rPr lang="it-IT" sz="2100" b="0" dirty="0" smtClean="0"/>
            </a:br>
            <a:r>
              <a:rPr lang="it-IT" sz="2100" b="0" dirty="0" smtClean="0"/>
              <a:t>- 	l’estensione della disciplina </a:t>
            </a:r>
            <a:r>
              <a:rPr lang="it-IT" sz="2100" dirty="0" smtClean="0"/>
              <a:t>della programmazione e dell’esecuzione del 	contratto e </a:t>
            </a:r>
            <a:r>
              <a:rPr lang="it-IT" sz="2100" b="0" dirty="0" smtClean="0"/>
              <a:t>la previsione della figura di </a:t>
            </a:r>
            <a:r>
              <a:rPr lang="it-IT" sz="2100" dirty="0" smtClean="0"/>
              <a:t>un Responsabile del 	procedimento </a:t>
            </a:r>
            <a:r>
              <a:rPr lang="it-IT" sz="2100" b="0" dirty="0" smtClean="0"/>
              <a:t>anche agli </a:t>
            </a:r>
            <a:r>
              <a:rPr lang="it-IT" sz="2100" dirty="0" smtClean="0"/>
              <a:t>appalti pubblici di servizi e forniture</a:t>
            </a:r>
            <a:r>
              <a:rPr lang="it-IT" sz="2100" b="0" dirty="0" smtClean="0"/>
              <a:t>.</a:t>
            </a:r>
            <a:br>
              <a:rPr lang="it-IT" sz="2100" b="0" dirty="0" smtClean="0"/>
            </a:br>
            <a:r>
              <a:rPr lang="it-IT" sz="2100" b="0" dirty="0" smtClean="0"/>
              <a:t/>
            </a:r>
            <a:br>
              <a:rPr lang="it-IT" sz="2100" b="0" dirty="0" smtClean="0"/>
            </a:br>
            <a:r>
              <a:rPr lang="it-IT" b="0" dirty="0" smtClean="0"/>
              <a:t/>
            </a:r>
            <a:br>
              <a:rPr lang="it-IT" b="0" dirty="0" smtClean="0"/>
            </a:br>
            <a:r>
              <a:rPr lang="it-IT" b="0" dirty="0" smtClean="0"/>
              <a:t/>
            </a:r>
            <a:br>
              <a:rPr lang="it-IT" b="0" dirty="0" smtClean="0"/>
            </a:br>
            <a:r>
              <a:rPr lang="it-IT" b="0" dirty="0" smtClean="0"/>
              <a:t/>
            </a:r>
            <a:br>
              <a:rPr lang="it-IT" b="0" dirty="0" smtClean="0"/>
            </a:br>
            <a:r>
              <a:rPr lang="it-IT" sz="2200" b="0" dirty="0" smtClean="0"/>
              <a:t/>
            </a:r>
            <a:br>
              <a:rPr lang="it-IT" sz="2200" b="0" dirty="0" smtClean="0"/>
            </a:br>
            <a:r>
              <a:rPr lang="it-IT" sz="2200" b="0" dirty="0" smtClean="0"/>
              <a:t/>
            </a:r>
            <a:br>
              <a:rPr lang="it-IT" sz="2200" b="0" dirty="0" smtClean="0"/>
            </a:br>
            <a:r>
              <a:rPr lang="it-IT" sz="2200" b="0" dirty="0" smtClean="0"/>
              <a:t/>
            </a:r>
            <a:br>
              <a:rPr lang="it-IT" sz="2200" b="0" dirty="0" smtClean="0"/>
            </a:br>
            <a:r>
              <a:rPr lang="it-IT" sz="2200" b="0" dirty="0" smtClean="0"/>
              <a:t>							</a:t>
            </a:r>
            <a:r>
              <a:rPr lang="it-IT" sz="1900" b="0" dirty="0" smtClean="0"/>
              <a:t>	</a:t>
            </a:r>
            <a:r>
              <a:rPr lang="it-IT" b="0" dirty="0" smtClean="0"/>
              <a:t/>
            </a:r>
            <a:br>
              <a:rPr lang="it-IT" b="0" dirty="0" smtClean="0"/>
            </a:br>
            <a:r>
              <a:rPr lang="it-IT" b="0" dirty="0" smtClean="0"/>
              <a:t/>
            </a:r>
            <a:br>
              <a:rPr lang="it-IT" b="0" dirty="0" smtClean="0"/>
            </a:br>
            <a:endParaRPr lang="it-IT" sz="2200" b="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title" sz="quarter"/>
          </p:nvPr>
        </p:nvSpPr>
        <p:spPr>
          <a:xfrm>
            <a:off x="122238" y="599440"/>
            <a:ext cx="9640887" cy="5473700"/>
          </a:xfrm>
        </p:spPr>
        <p:txBody>
          <a:bodyPr/>
          <a:lstStyle/>
          <a:p>
            <a:pPr>
              <a:lnSpc>
                <a:spcPct val="100000"/>
              </a:lnSpc>
              <a:tabLst>
                <a:tab pos="536575" algn="l"/>
              </a:tabLst>
            </a:pPr>
            <a:r>
              <a:rPr lang="it-IT" sz="2200" dirty="0" smtClean="0">
                <a:solidFill>
                  <a:srgbClr val="FF0000"/>
                </a:solidFill>
              </a:rPr>
              <a:t>3)	 </a:t>
            </a:r>
            <a:r>
              <a:rPr lang="it-IT" sz="2200" u="sng" dirty="0" smtClean="0">
                <a:solidFill>
                  <a:srgbClr val="FF0000"/>
                </a:solidFill>
              </a:rPr>
              <a:t>La c.d. prima Manovra Straordinaria del  2011</a:t>
            </a:r>
            <a:r>
              <a:rPr lang="it-IT" sz="2200" dirty="0" smtClean="0">
                <a:solidFill>
                  <a:srgbClr val="FF0000"/>
                </a:solidFill>
              </a:rPr>
              <a:t>					</a:t>
            </a:r>
            <a:r>
              <a:rPr lang="it-IT" sz="2200" u="sng" dirty="0" smtClean="0">
                <a:solidFill>
                  <a:srgbClr val="FF0000"/>
                </a:solidFill>
              </a:rPr>
              <a:t/>
            </a:r>
            <a:br>
              <a:rPr lang="it-IT" sz="2200" u="sng" dirty="0" smtClean="0">
                <a:solidFill>
                  <a:srgbClr val="FF0000"/>
                </a:solidFill>
              </a:rPr>
            </a:br>
            <a:r>
              <a:rPr lang="it-IT" sz="2200" b="0" dirty="0" smtClean="0"/>
              <a:t>Il </a:t>
            </a:r>
            <a:r>
              <a:rPr lang="it-IT" sz="2200" dirty="0" smtClean="0"/>
              <a:t>decreto legge 6 luglio 2011 n. 98 </a:t>
            </a:r>
            <a:r>
              <a:rPr lang="it-IT" sz="2200" b="0" dirty="0" err="1" smtClean="0"/>
              <a:t>conv</a:t>
            </a:r>
            <a:r>
              <a:rPr lang="it-IT" sz="2200" b="0" dirty="0" smtClean="0"/>
              <a:t>. in L. 15 luglio 2011 n. 111, oltre al noto riordino di ANAS (art. 36), contiene una serie di misure rilevanti per il settore degli appalti pubblici, quali, tra le altre:								</a:t>
            </a:r>
            <a:br>
              <a:rPr lang="it-IT" sz="2200" b="0" dirty="0" smtClean="0"/>
            </a:br>
            <a:r>
              <a:rPr lang="it-IT" sz="2200" b="0" dirty="0" smtClean="0"/>
              <a:t>- 	la </a:t>
            </a:r>
            <a:r>
              <a:rPr lang="it-IT" sz="2200" dirty="0" smtClean="0"/>
              <a:t>razionalizzazione</a:t>
            </a:r>
            <a:r>
              <a:rPr lang="it-IT" sz="2200" b="0" dirty="0" smtClean="0"/>
              <a:t> dell’attività dei </a:t>
            </a:r>
            <a:r>
              <a:rPr lang="it-IT" sz="2200" dirty="0" smtClean="0"/>
              <a:t>commissari straordinari</a:t>
            </a:r>
            <a:r>
              <a:rPr lang="it-IT" sz="2200" b="0" dirty="0" smtClean="0"/>
              <a:t>;</a:t>
            </a:r>
            <a:br>
              <a:rPr lang="it-IT" sz="2200" b="0" dirty="0" smtClean="0"/>
            </a:br>
            <a:r>
              <a:rPr lang="it-IT" sz="2200" b="0" dirty="0" smtClean="0"/>
              <a:t/>
            </a:r>
            <a:br>
              <a:rPr lang="it-IT" sz="2200" b="0" dirty="0" smtClean="0"/>
            </a:br>
            <a:r>
              <a:rPr lang="it-IT" sz="2200" b="0" dirty="0" smtClean="0"/>
              <a:t>- 	alcune disposizioni in materia di </a:t>
            </a:r>
            <a:r>
              <a:rPr lang="it-IT" sz="2200" dirty="0" smtClean="0"/>
              <a:t>finanziamento </a:t>
            </a:r>
            <a:r>
              <a:rPr lang="it-IT" sz="2200" dirty="0" smtClean="0">
                <a:solidFill>
                  <a:schemeClr val="tx1"/>
                </a:solidFill>
              </a:rPr>
              <a:t>e sviluppo </a:t>
            </a:r>
            <a:r>
              <a:rPr lang="it-IT" sz="2200" dirty="0" smtClean="0"/>
              <a:t>delle  	infrastrutture </a:t>
            </a:r>
            <a:r>
              <a:rPr lang="it-IT" sz="2200" b="0" dirty="0" smtClean="0"/>
              <a:t>(compresa la disciplina della revoca di alcuni 	finanziamenti CIPE destinati alla realizzazione delle infrastrutture 	strategiche);</a:t>
            </a:r>
            <a:br>
              <a:rPr lang="it-IT" sz="2200" b="0" dirty="0" smtClean="0"/>
            </a:br>
            <a:r>
              <a:rPr lang="it-IT" sz="2200" b="0" dirty="0" smtClean="0"/>
              <a:t/>
            </a:r>
            <a:br>
              <a:rPr lang="it-IT" sz="2200" b="0" dirty="0" smtClean="0"/>
            </a:br>
            <a:r>
              <a:rPr lang="it-IT" sz="2200" b="0" dirty="0" smtClean="0"/>
              <a:t>- 	alcune modifiche alla disciplina </a:t>
            </a:r>
            <a:r>
              <a:rPr lang="it-IT" sz="2200" dirty="0" smtClean="0"/>
              <a:t>sull’espropriazione per pubblica        	utilità.									</a:t>
            </a:r>
            <a:r>
              <a:rPr lang="it-IT" sz="2200" b="0" dirty="0" smtClean="0"/>
              <a:t/>
            </a:r>
            <a:br>
              <a:rPr lang="it-IT" sz="2200" b="0" dirty="0" smtClean="0"/>
            </a:br>
            <a:r>
              <a:rPr lang="it-IT" sz="2200" b="0" dirty="0" smtClean="0"/>
              <a:t/>
            </a:r>
            <a:br>
              <a:rPr lang="it-IT" sz="2200" b="0" dirty="0" smtClean="0"/>
            </a:br>
            <a:r>
              <a:rPr lang="it-IT" sz="2200" b="0" dirty="0" smtClean="0"/>
              <a:t> </a:t>
            </a:r>
            <a:br>
              <a:rPr lang="it-IT" sz="2200" b="0" dirty="0" smtClean="0"/>
            </a:br>
            <a:r>
              <a:rPr lang="it-IT" sz="2200" dirty="0" smtClean="0"/>
              <a:t/>
            </a:r>
            <a:br>
              <a:rPr lang="it-IT" sz="2200" dirty="0" smtClean="0"/>
            </a:br>
            <a:r>
              <a:rPr lang="it-IT" sz="2200" dirty="0" smtClean="0"/>
              <a:t/>
            </a:r>
            <a:br>
              <a:rPr lang="it-IT" sz="2200" dirty="0" smtClean="0"/>
            </a:br>
            <a:r>
              <a:rPr lang="it-IT" sz="2200" b="0" dirty="0" smtClean="0"/>
              <a:t/>
            </a:r>
            <a:br>
              <a:rPr lang="it-IT" sz="2200" b="0" dirty="0" smtClean="0"/>
            </a:br>
            <a:r>
              <a:rPr lang="it-IT" sz="2200"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sz="quarter"/>
          </p:nvPr>
        </p:nvSpPr>
        <p:spPr>
          <a:xfrm>
            <a:off x="162561" y="939799"/>
            <a:ext cx="9550399" cy="5461001"/>
          </a:xfrm>
        </p:spPr>
        <p:txBody>
          <a:bodyPr>
            <a:noAutofit/>
          </a:bodyPr>
          <a:lstStyle/>
          <a:p>
            <a:pPr algn="just">
              <a:lnSpc>
                <a:spcPct val="100000"/>
              </a:lnSpc>
            </a:pPr>
            <a:r>
              <a:rPr lang="it-IT" b="0" dirty="0" smtClean="0"/>
              <a:t>Il </a:t>
            </a:r>
            <a:r>
              <a:rPr lang="it-IT" dirty="0" smtClean="0"/>
              <a:t>decreto legge 13 agosto 2011 n. 138 </a:t>
            </a:r>
            <a:r>
              <a:rPr lang="it-IT" b="0" dirty="0" err="1" smtClean="0"/>
              <a:t>conv</a:t>
            </a:r>
            <a:r>
              <a:rPr lang="it-IT" b="0" dirty="0" smtClean="0"/>
              <a:t>. in L. 14 settembre 2011, n. 148, contiene ulteriori misure in tema di:										</a:t>
            </a:r>
            <a:br>
              <a:rPr lang="it-IT" b="0" dirty="0" smtClean="0"/>
            </a:br>
            <a:r>
              <a:rPr lang="it-IT" b="0" dirty="0" smtClean="0"/>
              <a:t>- 	stabilizzazione finanziaria, sviluppo, occupazione e  riduzione dei costi degli 	apparati istituzionali (anche mediante l’estensione al 2014 delle misure di 	contenimento dei costi del personale già previste);					</a:t>
            </a:r>
            <a:br>
              <a:rPr lang="it-IT" b="0" dirty="0" smtClean="0"/>
            </a:br>
            <a:r>
              <a:rPr lang="it-IT" b="0" dirty="0" smtClean="0"/>
              <a:t>-	liberalizzazione di attività economiche;						 </a:t>
            </a:r>
            <a:br>
              <a:rPr lang="it-IT" b="0" dirty="0" smtClean="0"/>
            </a:br>
            <a:r>
              <a:rPr lang="it-IT" b="0" dirty="0" smtClean="0"/>
              <a:t>- 	processo civile e processo amministrativo.									</a:t>
            </a:r>
            <a:br>
              <a:rPr lang="it-IT" b="0" dirty="0" smtClean="0"/>
            </a:br>
            <a:r>
              <a:rPr lang="it-IT" b="0" dirty="0" smtClean="0"/>
              <a:t>Il provvedimento dispone anche: i) l’aumento dell'aliquota ordinaria dell’IVA di un punto dal 20 al 21%; </a:t>
            </a:r>
            <a:r>
              <a:rPr lang="it-IT" b="0" dirty="0" err="1" smtClean="0"/>
              <a:t>ii</a:t>
            </a:r>
            <a:r>
              <a:rPr lang="it-IT" b="0" dirty="0" smtClean="0"/>
              <a:t>) l’obbligo di tracciabilità di tutte le transazioni in contanti di importo superiore </a:t>
            </a:r>
            <a:r>
              <a:rPr lang="it-IT" b="0" dirty="0" smtClean="0">
                <a:solidFill>
                  <a:schemeClr val="tx1"/>
                </a:solidFill>
              </a:rPr>
              <a:t>ad € 2.500 poi ridotto ad € 1.000 dall’art. 12 del D.L. 201/2011.</a:t>
            </a:r>
            <a:endParaRPr lang="it-IT" dirty="0" smtClean="0">
              <a:solidFill>
                <a:schemeClr val="tx1"/>
              </a:solidFill>
            </a:endParaRPr>
          </a:p>
        </p:txBody>
      </p:sp>
      <p:sp>
        <p:nvSpPr>
          <p:cNvPr id="8" name="CasellaDiTesto 7"/>
          <p:cNvSpPr txBox="1"/>
          <p:nvPr/>
        </p:nvSpPr>
        <p:spPr>
          <a:xfrm>
            <a:off x="0" y="519430"/>
            <a:ext cx="9906000" cy="400110"/>
          </a:xfrm>
          <a:prstGeom prst="rect">
            <a:avLst/>
          </a:prstGeom>
          <a:noFill/>
        </p:spPr>
        <p:txBody>
          <a:bodyPr wrap="square" rtlCol="0">
            <a:spAutoFit/>
          </a:bodyPr>
          <a:lstStyle/>
          <a:p>
            <a:pPr algn="just"/>
            <a:r>
              <a:rPr lang="it-IT" sz="2000" b="1" dirty="0" smtClean="0">
                <a:solidFill>
                  <a:srgbClr val="FF0000"/>
                </a:solidFill>
              </a:rPr>
              <a:t>4)	 </a:t>
            </a:r>
            <a:r>
              <a:rPr lang="it-IT" sz="2000" b="1" u="sng" dirty="0" smtClean="0">
                <a:solidFill>
                  <a:srgbClr val="FF0000"/>
                </a:solidFill>
              </a:rPr>
              <a:t>La c.d. seconda Manovra Straordinaria del 2011</a:t>
            </a:r>
            <a:endParaRPr lang="it-IT" sz="2000" b="1" u="sng"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sz="quarter"/>
          </p:nvPr>
        </p:nvSpPr>
        <p:spPr>
          <a:xfrm>
            <a:off x="0" y="590550"/>
            <a:ext cx="9784080" cy="888365"/>
          </a:xfrm>
        </p:spPr>
        <p:txBody>
          <a:bodyPr/>
          <a:lstStyle/>
          <a:p>
            <a:pPr algn="just"/>
            <a:r>
              <a:rPr lang="it-IT" sz="2200" dirty="0" smtClean="0">
                <a:solidFill>
                  <a:srgbClr val="FF0000"/>
                </a:solidFill>
              </a:rPr>
              <a:t>5)	 </a:t>
            </a:r>
            <a:r>
              <a:rPr lang="it-IT" sz="2200" u="sng" dirty="0" smtClean="0">
                <a:solidFill>
                  <a:srgbClr val="FF0000"/>
                </a:solidFill>
              </a:rPr>
              <a:t>D.lgs. 6.9. 2011, n. 159 - Codice delle leggi antimafia</a:t>
            </a:r>
            <a:endParaRPr lang="it-IT" sz="2200" u="sng" dirty="0">
              <a:solidFill>
                <a:srgbClr val="FF0000"/>
              </a:solidFill>
            </a:endParaRPr>
          </a:p>
        </p:txBody>
      </p:sp>
      <p:sp>
        <p:nvSpPr>
          <p:cNvPr id="8" name="Titolo 1"/>
          <p:cNvSpPr txBox="1">
            <a:spLocks/>
          </p:cNvSpPr>
          <p:nvPr/>
        </p:nvSpPr>
        <p:spPr bwMode="auto">
          <a:xfrm>
            <a:off x="133350" y="1283334"/>
            <a:ext cx="9611360" cy="500697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just"/>
            <a:r>
              <a:rPr lang="it-IT" sz="2200" dirty="0" smtClean="0">
                <a:solidFill>
                  <a:schemeClr val="tx2"/>
                </a:solidFill>
              </a:rPr>
              <a:t>Il provvedimento va inquadrato nel “</a:t>
            </a:r>
            <a:r>
              <a:rPr lang="it-IT" sz="2200" i="1" dirty="0" smtClean="0">
                <a:solidFill>
                  <a:schemeClr val="tx2"/>
                </a:solidFill>
              </a:rPr>
              <a:t>Piano straordinario contro le mafie, nonché delega al Governo in materia di normativa antimafia</a:t>
            </a:r>
            <a:r>
              <a:rPr lang="it-IT" sz="2200" dirty="0" smtClean="0">
                <a:solidFill>
                  <a:schemeClr val="tx2"/>
                </a:solidFill>
              </a:rPr>
              <a:t>” (cfr. legge n. 136/2010) e contiene:</a:t>
            </a:r>
          </a:p>
          <a:p>
            <a:pPr lvl="1" indent="-365125" algn="just">
              <a:buFont typeface="Arial" pitchFamily="34" charset="0"/>
              <a:buChar char="•"/>
            </a:pPr>
            <a:r>
              <a:rPr lang="it-IT" sz="2200" dirty="0" smtClean="0">
                <a:solidFill>
                  <a:schemeClr val="tx2"/>
                </a:solidFill>
              </a:rPr>
              <a:t>la </a:t>
            </a:r>
            <a:r>
              <a:rPr lang="it-IT" sz="2200" b="1" dirty="0" smtClean="0">
                <a:solidFill>
                  <a:schemeClr val="tx2"/>
                </a:solidFill>
              </a:rPr>
              <a:t>ricognizione della normativa antimafia</a:t>
            </a:r>
            <a:r>
              <a:rPr lang="it-IT" sz="2200" dirty="0" smtClean="0">
                <a:solidFill>
                  <a:schemeClr val="tx2"/>
                </a:solidFill>
              </a:rPr>
              <a:t>;</a:t>
            </a:r>
          </a:p>
          <a:p>
            <a:pPr lvl="1" indent="-365125" algn="just">
              <a:buFont typeface="Arial" pitchFamily="34" charset="0"/>
              <a:buChar char="•"/>
            </a:pPr>
            <a:endParaRPr lang="it-IT" sz="2200" dirty="0" smtClean="0">
              <a:solidFill>
                <a:schemeClr val="tx2"/>
              </a:solidFill>
            </a:endParaRPr>
          </a:p>
          <a:p>
            <a:pPr lvl="1" indent="-365125" algn="just">
              <a:buFont typeface="Arial" pitchFamily="34" charset="0"/>
              <a:buChar char="•"/>
            </a:pPr>
            <a:r>
              <a:rPr lang="it-IT" sz="2200" dirty="0" smtClean="0">
                <a:solidFill>
                  <a:schemeClr val="tx2"/>
                </a:solidFill>
              </a:rPr>
              <a:t>disposizioni in tema di </a:t>
            </a:r>
            <a:r>
              <a:rPr lang="it-IT" sz="2200" b="1" dirty="0" smtClean="0">
                <a:solidFill>
                  <a:schemeClr val="tx2"/>
                </a:solidFill>
              </a:rPr>
              <a:t>documentazione antimafia</a:t>
            </a:r>
            <a:r>
              <a:rPr lang="it-IT" sz="2200" dirty="0" smtClean="0">
                <a:solidFill>
                  <a:schemeClr val="tx2"/>
                </a:solidFill>
              </a:rPr>
              <a:t> richiesta per la stipula di contratti pubblici: </a:t>
            </a:r>
            <a:r>
              <a:rPr lang="it-IT" sz="2200" b="1" dirty="0" smtClean="0">
                <a:solidFill>
                  <a:schemeClr val="tx2"/>
                </a:solidFill>
              </a:rPr>
              <a:t>abrogazione dell’istituto delle informazioni suppletive atipiche</a:t>
            </a:r>
            <a:r>
              <a:rPr lang="it-IT" sz="2200" dirty="0" smtClean="0">
                <a:solidFill>
                  <a:schemeClr val="tx2"/>
                </a:solidFill>
              </a:rPr>
              <a:t>; ampliamento dell’</a:t>
            </a:r>
            <a:r>
              <a:rPr lang="it-IT" sz="2200" b="1" dirty="0" smtClean="0">
                <a:solidFill>
                  <a:schemeClr val="tx2"/>
                </a:solidFill>
              </a:rPr>
              <a:t>elenco delle situazioni dalle quali si desume il tentativo di infiltrazione mafiosa e </a:t>
            </a:r>
            <a:r>
              <a:rPr lang="it-IT" sz="2200" dirty="0" smtClean="0">
                <a:solidFill>
                  <a:schemeClr val="tx2"/>
                </a:solidFill>
              </a:rPr>
              <a:t>innalzamento </a:t>
            </a:r>
            <a:r>
              <a:rPr lang="it-IT" sz="2200" b="1" dirty="0" smtClean="0">
                <a:solidFill>
                  <a:schemeClr val="tx2"/>
                </a:solidFill>
              </a:rPr>
              <a:t>ad un anno della validità delle informazioni antimafia </a:t>
            </a:r>
            <a:r>
              <a:rPr lang="it-IT" sz="2200" dirty="0" smtClean="0">
                <a:solidFill>
                  <a:schemeClr val="tx2"/>
                </a:solidFill>
              </a:rPr>
              <a:t>(</a:t>
            </a:r>
            <a:r>
              <a:rPr lang="it-IT" sz="2200" u="sng" dirty="0" smtClean="0">
                <a:solidFill>
                  <a:schemeClr val="tx2"/>
                </a:solidFill>
              </a:rPr>
              <a:t>in vigore 24 mesi dopo la pubblicazione del regolamento attuativo</a:t>
            </a:r>
            <a:r>
              <a:rPr lang="it-IT" sz="2200" dirty="0" smtClean="0">
                <a:solidFill>
                  <a:schemeClr val="tx2"/>
                </a:solidFill>
              </a:rPr>
              <a:t>);</a:t>
            </a:r>
          </a:p>
          <a:p>
            <a:pPr lvl="1" indent="-365125" algn="just">
              <a:buFont typeface="Arial" pitchFamily="34" charset="0"/>
              <a:buChar char="•"/>
            </a:pPr>
            <a:endParaRPr lang="it-IT" sz="2200" dirty="0" smtClean="0">
              <a:solidFill>
                <a:schemeClr val="tx2"/>
              </a:solidFill>
            </a:endParaRPr>
          </a:p>
          <a:p>
            <a:pPr lvl="0" indent="447675" algn="just">
              <a:buFont typeface="Arial" pitchFamily="34" charset="0"/>
              <a:buChar char="•"/>
              <a:tabLst>
                <a:tab pos="450850" algn="l"/>
              </a:tabLst>
            </a:pPr>
            <a:r>
              <a:rPr lang="it-IT" sz="2200" b="1" dirty="0" smtClean="0">
                <a:solidFill>
                  <a:schemeClr val="tx2"/>
                </a:solidFill>
              </a:rPr>
              <a:t>istituzione presso il Ministero dell’Interno della banca dati   	nazionale della documentazione antimafia</a:t>
            </a:r>
            <a:r>
              <a:rPr lang="it-IT" sz="2200" dirty="0" smtClean="0">
                <a:solidFill>
                  <a:schemeClr val="tx2"/>
                </a:solidFill>
              </a:rPr>
              <a:t>.</a:t>
            </a:r>
          </a:p>
          <a:p>
            <a:pPr lvl="0" algn="just"/>
            <a:endParaRPr lang="it-IT" sz="2200" dirty="0" smtClean="0">
              <a:solidFill>
                <a:schemeClr val="tx2"/>
              </a:solidFill>
            </a:endParaRPr>
          </a:p>
          <a:p>
            <a:pPr algn="just"/>
            <a:r>
              <a:rPr lang="it-IT" sz="2200" dirty="0" smtClean="0">
                <a:solidFill>
                  <a:schemeClr val="tx2"/>
                </a:solidFill>
              </a:rPr>
              <a:t> </a:t>
            </a:r>
          </a:p>
          <a:p>
            <a:pPr marL="0" marR="0" lvl="0" indent="0" algn="just" defTabSz="914400" rtl="0" eaLnBrk="0" fontAlgn="base" latinLnBrk="0" hangingPunct="0">
              <a:lnSpc>
                <a:spcPct val="85000"/>
              </a:lnSpc>
              <a:spcBef>
                <a:spcPct val="0"/>
              </a:spcBef>
              <a:spcAft>
                <a:spcPct val="0"/>
              </a:spcAft>
              <a:buClrTx/>
              <a:buSzTx/>
              <a:buFontTx/>
              <a:buNone/>
              <a:tabLst/>
              <a:defRPr/>
            </a:pPr>
            <a:endParaRPr kumimoji="0" lang="it-IT" sz="2200" b="1"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sz="quarter"/>
          </p:nvPr>
        </p:nvSpPr>
        <p:spPr>
          <a:xfrm>
            <a:off x="132080" y="682625"/>
            <a:ext cx="9601200" cy="863600"/>
          </a:xfrm>
        </p:spPr>
        <p:txBody>
          <a:bodyPr/>
          <a:lstStyle/>
          <a:p>
            <a:r>
              <a:rPr lang="it-IT" sz="2200" dirty="0" smtClean="0">
                <a:solidFill>
                  <a:srgbClr val="FF0000"/>
                </a:solidFill>
              </a:rPr>
              <a:t>6)	 </a:t>
            </a:r>
            <a:r>
              <a:rPr lang="it-IT" sz="2200" u="sng" dirty="0" smtClean="0">
                <a:solidFill>
                  <a:srgbClr val="FF0000"/>
                </a:solidFill>
              </a:rPr>
              <a:t>Legge 11 novembre 2011, n. 180 - Statuto delle imprese</a:t>
            </a:r>
            <a:r>
              <a:rPr lang="it-IT" sz="2200" u="sng" dirty="0" smtClean="0"/>
              <a:t/>
            </a:r>
            <a:br>
              <a:rPr lang="it-IT" sz="2200" u="sng" dirty="0" smtClean="0"/>
            </a:br>
            <a:endParaRPr lang="it-IT" sz="2200" u="sng" dirty="0"/>
          </a:p>
        </p:txBody>
      </p:sp>
      <p:sp>
        <p:nvSpPr>
          <p:cNvPr id="3" name="Segnaposto contenuto 2"/>
          <p:cNvSpPr>
            <a:spLocks noGrp="1"/>
          </p:cNvSpPr>
          <p:nvPr>
            <p:ph sz="quarter" idx="1"/>
          </p:nvPr>
        </p:nvSpPr>
        <p:spPr>
          <a:xfrm>
            <a:off x="182880" y="1501774"/>
            <a:ext cx="9428480" cy="3212465"/>
          </a:xfrm>
        </p:spPr>
        <p:txBody>
          <a:bodyPr/>
          <a:lstStyle/>
          <a:p>
            <a:pPr marL="0" indent="0" algn="just">
              <a:buNone/>
            </a:pPr>
            <a:r>
              <a:rPr lang="it-IT" sz="2200" b="0" dirty="0" smtClean="0"/>
              <a:t>Il provvedimento contiene misure volte a favorire l’accesso delle micro, piccole e medie imprese agli appalti pubblici nonché ad incentivare la Pubblica Amministrazione alla </a:t>
            </a:r>
            <a:r>
              <a:rPr lang="it-IT" sz="2200" dirty="0" smtClean="0"/>
              <a:t>suddivisione degli appalti in lotti o lavorazioni</a:t>
            </a:r>
            <a:r>
              <a:rPr lang="it-IT" sz="2200" b="0" dirty="0" smtClean="0"/>
              <a:t>, evidenziando la possibilità di subappalto e garantendo la corresponsione diretta dei pagamenti. </a:t>
            </a:r>
          </a:p>
          <a:p>
            <a:pPr marL="0" indent="0" algn="just">
              <a:buNone/>
            </a:pPr>
            <a:endParaRPr lang="it-IT" sz="2200" b="0" dirty="0" smtClean="0"/>
          </a:p>
          <a:p>
            <a:pPr marL="0" indent="0" algn="just">
              <a:buNone/>
            </a:pPr>
            <a:r>
              <a:rPr lang="it-IT" sz="2200" b="0" dirty="0" smtClean="0"/>
              <a:t>Era stato inoltre previsto l’innalzamento a 193.000 Euro della soglia, sotto la quale è possibile affidare gli incarichi di progettazione, coordinamento della sicurezza, direzione lavori, e collaudo (di cui all’art. 93 Codice) </a:t>
            </a:r>
            <a:r>
              <a:rPr lang="it-IT" sz="2200" dirty="0" smtClean="0"/>
              <a:t>con trattativa privata </a:t>
            </a:r>
            <a:r>
              <a:rPr lang="it-IT" sz="2200" b="0" dirty="0" smtClean="0"/>
              <a:t>ma il D.L. n. 201/2011 ha riportato nuovamente tale soglia a 100.000 Euro. </a:t>
            </a:r>
          </a:p>
          <a:p>
            <a:pPr>
              <a:buNone/>
            </a:pPr>
            <a:r>
              <a:rPr lang="it-IT" sz="2200" dirty="0" smtClean="0"/>
              <a:t> </a:t>
            </a:r>
          </a:p>
          <a:p>
            <a:endParaRPr lang="it-IT" sz="2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 PPT">
  <a:themeElements>
    <a:clrScheme name="">
      <a:dk1>
        <a:srgbClr val="004182"/>
      </a:dk1>
      <a:lt1>
        <a:srgbClr val="FFFFFF"/>
      </a:lt1>
      <a:dk2>
        <a:srgbClr val="004182"/>
      </a:dk2>
      <a:lt2>
        <a:srgbClr val="FFAA00"/>
      </a:lt2>
      <a:accent1>
        <a:srgbClr val="E6F4FF"/>
      </a:accent1>
      <a:accent2>
        <a:srgbClr val="79DFFF"/>
      </a:accent2>
      <a:accent3>
        <a:srgbClr val="FFFFFF"/>
      </a:accent3>
      <a:accent4>
        <a:srgbClr val="00366E"/>
      </a:accent4>
      <a:accent5>
        <a:srgbClr val="F0F8FF"/>
      </a:accent5>
      <a:accent6>
        <a:srgbClr val="6DCAE7"/>
      </a:accent6>
      <a:hlink>
        <a:srgbClr val="004182"/>
      </a:hlink>
      <a:folHlink>
        <a:srgbClr val="009BCC"/>
      </a:folHlink>
    </a:clrScheme>
    <a:fontScheme name="Standard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2"/>
          </a:solidFill>
          <a:prstDash val="solid"/>
          <a:round/>
          <a:headEnd type="none" w="med" len="med"/>
          <a:tailEnd type="none" w="med" len="med"/>
        </a:ln>
        <a:effectLst/>
      </a:spPr>
      <a:bodyPr vert="horz" wrap="square" lIns="36000" tIns="36000" rIns="36000" bIns="36000" numCol="1" anchor="ctr" anchorCtr="1"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900" b="0" i="0" u="none" strike="noStrike" cap="none" normalizeH="0" baseline="0" smtClean="0">
            <a:ln>
              <a:noFill/>
            </a:ln>
            <a:solidFill>
              <a:schemeClr val="folHlink"/>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2"/>
          </a:solidFill>
          <a:prstDash val="solid"/>
          <a:round/>
          <a:headEnd type="none" w="med" len="med"/>
          <a:tailEnd type="none" w="med" len="med"/>
        </a:ln>
        <a:effectLst/>
      </a:spPr>
      <a:bodyPr vert="horz" wrap="square" lIns="36000" tIns="36000" rIns="36000" bIns="36000" numCol="1" anchor="ctr" anchorCtr="1"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900" b="0" i="0" u="none" strike="noStrike" cap="none" normalizeH="0" baseline="0" smtClean="0">
            <a:ln>
              <a:noFill/>
            </a:ln>
            <a:solidFill>
              <a:schemeClr val="folHlink"/>
            </a:solidFill>
            <a:effectLst/>
            <a:latin typeface="Arial" charset="0"/>
          </a:defRPr>
        </a:defPPr>
      </a:lstStyle>
    </a:lnDef>
  </a:objectDefaults>
  <a:extraClrSchemeLst>
    <a:extraClrScheme>
      <a:clrScheme name="Standard PPT 1">
        <a:dk1>
          <a:srgbClr val="004182"/>
        </a:dk1>
        <a:lt1>
          <a:srgbClr val="FFFFFF"/>
        </a:lt1>
        <a:dk2>
          <a:srgbClr val="004182"/>
        </a:dk2>
        <a:lt2>
          <a:srgbClr val="000000"/>
        </a:lt2>
        <a:accent1>
          <a:srgbClr val="009BCC"/>
        </a:accent1>
        <a:accent2>
          <a:srgbClr val="FFBE19"/>
        </a:accent2>
        <a:accent3>
          <a:srgbClr val="FFFFFF"/>
        </a:accent3>
        <a:accent4>
          <a:srgbClr val="00366E"/>
        </a:accent4>
        <a:accent5>
          <a:srgbClr val="AACBE2"/>
        </a:accent5>
        <a:accent6>
          <a:srgbClr val="E7AC16"/>
        </a:accent6>
        <a:hlink>
          <a:srgbClr val="33CC33"/>
        </a:hlink>
        <a:folHlink>
          <a:srgbClr val="E17DC8"/>
        </a:folHlink>
      </a:clrScheme>
      <a:clrMap bg1="lt1" tx1="dk1" bg2="lt2" tx2="dk2" accent1="accent1" accent2="accent2" accent3="accent3" accent4="accent4" accent5="accent5" accent6="accent6" hlink="hlink" folHlink="folHlink"/>
    </a:extraClrScheme>
    <a:extraClrScheme>
      <a:clrScheme name="Standard PPT 2">
        <a:dk1>
          <a:srgbClr val="004182"/>
        </a:dk1>
        <a:lt1>
          <a:srgbClr val="FFFFFF"/>
        </a:lt1>
        <a:dk2>
          <a:srgbClr val="004182"/>
        </a:dk2>
        <a:lt2>
          <a:srgbClr val="FFAA00"/>
        </a:lt2>
        <a:accent1>
          <a:srgbClr val="79DFFF"/>
        </a:accent1>
        <a:accent2>
          <a:srgbClr val="009BCC"/>
        </a:accent2>
        <a:accent3>
          <a:srgbClr val="FFFFFF"/>
        </a:accent3>
        <a:accent4>
          <a:srgbClr val="00366E"/>
        </a:accent4>
        <a:accent5>
          <a:srgbClr val="BEECFF"/>
        </a:accent5>
        <a:accent6>
          <a:srgbClr val="008CB9"/>
        </a:accent6>
        <a:hlink>
          <a:srgbClr val="004182"/>
        </a:hlink>
        <a:folHlink>
          <a:srgbClr val="009B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166037</TotalTime>
  <Words>2659</Words>
  <Application>Microsoft Office PowerPoint</Application>
  <PresentationFormat>A4 (21x29,7 cm)</PresentationFormat>
  <Paragraphs>212</Paragraphs>
  <Slides>33</Slides>
  <Notes>4</Notes>
  <HiddenSlides>0</HiddenSlides>
  <MMClips>0</MMClips>
  <ScaleCrop>false</ScaleCrop>
  <HeadingPairs>
    <vt:vector size="4" baseType="variant">
      <vt:variant>
        <vt:lpstr>Tema</vt:lpstr>
      </vt:variant>
      <vt:variant>
        <vt:i4>1</vt:i4>
      </vt:variant>
      <vt:variant>
        <vt:lpstr>Titoli diapositive</vt:lpstr>
      </vt:variant>
      <vt:variant>
        <vt:i4>33</vt:i4>
      </vt:variant>
    </vt:vector>
  </HeadingPairs>
  <TitlesOfParts>
    <vt:vector size="34" baseType="lpstr">
      <vt:lpstr>Standard PPT</vt:lpstr>
      <vt:lpstr>Diapositiva 1</vt:lpstr>
      <vt:lpstr>Il Decreto Legge 13 maggio 2011, n. 70 conv. in L. 12 luglio 2011, n. 106  (cd. Decreto Sviluppo) ha introdotto diverse significative modifiche al Codice dei Contratti Pubblici, con l’obiettivo di ridurre i tempi di costruzione delle opere pubbliche, semplificare le procedure di affidamento dei relativi contratti, garantire un più efficace sistema di controllo e ridurre il contenzioso. </vt:lpstr>
      <vt:lpstr>segue   Tra i profili di novità più significativi per l’attività di ANAS si ricorda:   -   l’introduzione di un tetto alle varianti in fase di progettazione esecutiva      e di  esecuzione  per le opere ordinarie e per quelle di legge Obiettivo;  -  la limitazione della possibilità di introdurre varianti alla localizzazione  dell’Opera;          -  l’esclusione dell’accordo bonario per gli affidamenti a Contraente   Generale;  -   la tipizzazione delle cause di esclusione e l’introduzione di bandi tipo;  - il nuovo art. 81, c. 3 bis Codice sulla determinazione del costo del lavoro.  Alcuni profili hanno determinato difficoltà applicative di diritto transitorio, prontamente segnalate alle competenti Autorità di Governo, in parte definite con successivi interventi correttivi.           </vt:lpstr>
      <vt:lpstr> 2) L’entrata in vigore del Regolamento attuativo del Codice     Il provvedimento è entrato in vigore lo scorso 8 giugno, fatta eccezione per alcune previsioni che hanno una diversa efficacia:  1)  sanzioni alle imprese e alle SOA: 25.12.2010; 2)  sistema di qualificazione 5.12.2011; 3)  validazione dei progetti: le S.A. potranno continuare a validare    progetti di opere di importo superiore ai 20 milioni di € sino a sei mesi   dopo l’entrata in vigore del D.M. che, ex art. 46 c. 2 del regolamento,   dovrà essere emanato dal MIT entro 6 mesi dall’entrata in vigore dello   stesso per la disciplina dell’accreditamento degli organismi di    validazione; 4)  garanzia globale di esecuzione: bandi pubblicati dopo l’8.6.2012.              </vt:lpstr>
      <vt:lpstr>Tra i profili disciplinati dal nuovo Regolamento si segnala:  -  la disciplina della verifica dei progetti;  -  la definizione dei contenuti dello Studio di fattibilità, ed una  definizione più analitica dei livelli progettuali;  -  una profonda revisione del sistema di qualificazione delle imprese;  -  l’introduzione della garanzia globale di esecuzione, in vigore nel 2013;   -  la disciplina di dettaglio, del nuovo sistema di affidamento del dialogo  competitivo;  -  l’estensione della disciplina della programmazione e dell’esecuzione del  contratto e la previsione della figura di un Responsabile del  procedimento anche agli appalti pubblici di servizi e forniture.                  </vt:lpstr>
      <vt:lpstr>3)  La c.d. prima Manovra Straordinaria del  2011      Il decreto legge 6 luglio 2011 n. 98 conv. in L. 15 luglio 2011 n. 111, oltre al noto riordino di ANAS (art. 36), contiene una serie di misure rilevanti per il settore degli appalti pubblici, quali, tra le altre:         -  la razionalizzazione dell’attività dei commissari straordinari;  -  alcune disposizioni in materia di finanziamento e sviluppo delle   infrastrutture (compresa la disciplina della revoca di alcuni  finanziamenti CIPE destinati alla realizzazione delle infrastrutture  strategiche);  -  alcune modifiche alla disciplina sull’espropriazione per pubblica         utilità.                 </vt:lpstr>
      <vt:lpstr>Il decreto legge 13 agosto 2011 n. 138 conv. in L. 14 settembre 2011, n. 148, contiene ulteriori misure in tema di:           -  stabilizzazione finanziaria, sviluppo, occupazione e  riduzione dei costi degli  apparati istituzionali (anche mediante l’estensione al 2014 delle misure di  contenimento dei costi del personale già previste);      - liberalizzazione di attività economiche;        -  processo civile e processo amministrativo.          Il provvedimento dispone anche: i) l’aumento dell'aliquota ordinaria dell’IVA di un punto dal 20 al 21%; ii) l’obbligo di tracciabilità di tutte le transazioni in contanti di importo superiore ad € 2.500 poi ridotto ad € 1.000 dall’art. 12 del D.L. 201/2011.</vt:lpstr>
      <vt:lpstr>5)  D.lgs. 6.9. 2011, n. 159 - Codice delle leggi antimafia</vt:lpstr>
      <vt:lpstr>6)  Legge 11 novembre 2011, n. 180 - Statuto delle imprese </vt:lpstr>
      <vt:lpstr>7)  Legge 12 novembre 2011, n. 183 (c.d. Legge di Stabilità 2012) </vt:lpstr>
      <vt:lpstr>8) D.L. 6 dicembre 2011 n. 201, conv. in Legge 22 dicembre 2011 n. 214   (cd. Decreto Salva-Italia)          </vt:lpstr>
      <vt:lpstr>Diapositiva 12</vt:lpstr>
      <vt:lpstr>9)  D.L. 24 gennaio 2012, n. 1 (c.d. Decreto Cresci-Italia)</vt:lpstr>
      <vt:lpstr>Diapositiva 14</vt:lpstr>
      <vt:lpstr>10) Legge 27 gennaio 2012 n. 2 “Disposizioni in materia di  usura e di  estorsione nonché di composizione delle crisi da sovra  indebitamento”</vt:lpstr>
      <vt:lpstr>11) Decreto Legge 9 febbraio 2012, n. 5 conv. in L. 4 aprile 2012 n. 35  (cd. Decreto Semplificazioni) </vt:lpstr>
      <vt:lpstr>12) Decreto Legge 2 marzo 2012, n. 16, conv. in L. 26 aprile 2012 n. 44 (c.d. D.L. Semplificazioni Fiscali)</vt:lpstr>
      <vt:lpstr>Diapositiva 18</vt:lpstr>
      <vt:lpstr>Diapositiva 19</vt:lpstr>
      <vt:lpstr>14) D.L. 22 giugno 2012, n. 83 convertito in Legge n. 134 del 7 agosto 2012 e recante “Misure urgenti per la crescita del Paese”</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vector>
  </TitlesOfParts>
  <Company>Accenture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Accenture</dc:creator>
  <cp:lastModifiedBy>a19066r</cp:lastModifiedBy>
  <cp:revision>2250</cp:revision>
  <dcterms:created xsi:type="dcterms:W3CDTF">2003-05-14T16:39:35Z</dcterms:created>
  <dcterms:modified xsi:type="dcterms:W3CDTF">2013-01-22T16:28:43Z</dcterms:modified>
</cp:coreProperties>
</file>