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169485758724602E-2"/>
          <c:y val="1.7123869549972016E-2"/>
          <c:w val="0.87619519782249444"/>
          <c:h val="0.92661053570256757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Foglio1!$A$4:$L$4</c:f>
              <c:strCache>
                <c:ptCount val="12"/>
                <c:pt idx="0">
                  <c:v>Tema A</c:v>
                </c:pt>
                <c:pt idx="1">
                  <c:v>Tema B</c:v>
                </c:pt>
                <c:pt idx="2">
                  <c:v>Tema C</c:v>
                </c:pt>
                <c:pt idx="3">
                  <c:v>Tema D</c:v>
                </c:pt>
                <c:pt idx="4">
                  <c:v>Tema E</c:v>
                </c:pt>
                <c:pt idx="5">
                  <c:v>Tema F</c:v>
                </c:pt>
                <c:pt idx="6">
                  <c:v>Tema G</c:v>
                </c:pt>
                <c:pt idx="7">
                  <c:v>Tema H</c:v>
                </c:pt>
                <c:pt idx="8">
                  <c:v>Tema I</c:v>
                </c:pt>
                <c:pt idx="9">
                  <c:v>Tema J </c:v>
                </c:pt>
                <c:pt idx="10">
                  <c:v>Tema K</c:v>
                </c:pt>
                <c:pt idx="11">
                  <c:v>Tema L</c:v>
                </c:pt>
              </c:strCache>
            </c:strRef>
          </c:cat>
          <c:val>
            <c:numRef>
              <c:f>Foglio1!$A$5:$L$5</c:f>
              <c:numCache>
                <c:formatCode>General</c:formatCode>
                <c:ptCount val="12"/>
                <c:pt idx="0">
                  <c:v>9</c:v>
                </c:pt>
                <c:pt idx="1">
                  <c:v>6</c:v>
                </c:pt>
                <c:pt idx="2">
                  <c:v>6</c:v>
                </c:pt>
                <c:pt idx="3">
                  <c:v>9</c:v>
                </c:pt>
                <c:pt idx="4">
                  <c:v>1</c:v>
                </c:pt>
                <c:pt idx="5">
                  <c:v>9</c:v>
                </c:pt>
                <c:pt idx="6">
                  <c:v>9</c:v>
                </c:pt>
                <c:pt idx="7">
                  <c:v>9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610688"/>
        <c:axId val="22612224"/>
        <c:axId val="0"/>
      </c:bar3DChart>
      <c:catAx>
        <c:axId val="22610688"/>
        <c:scaling>
          <c:orientation val="minMax"/>
        </c:scaling>
        <c:delete val="0"/>
        <c:axPos val="b"/>
        <c:majorTickMark val="out"/>
        <c:minorTickMark val="none"/>
        <c:tickLblPos val="nextTo"/>
        <c:crossAx val="22612224"/>
        <c:crosses val="autoZero"/>
        <c:auto val="1"/>
        <c:lblAlgn val="ctr"/>
        <c:lblOffset val="100"/>
        <c:noMultiLvlLbl val="0"/>
      </c:catAx>
      <c:valAx>
        <c:axId val="22612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610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291864762456298"/>
          <c:y val="0.45814122193059204"/>
          <c:w val="8.7591435412210483E-2"/>
          <c:h val="0.10686533974919801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2007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625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287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273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004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522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549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0516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2357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666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411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585D6-FA83-49C3-A1F2-5CC01E4EA780}" type="datetimeFigureOut">
              <a:rPr lang="it-IT" smtClean="0"/>
              <a:t>23/01/2013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9D4FD-CE64-473F-A365-BF3CA1263B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4578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it-IT" sz="5400" dirty="0">
                <a:solidFill>
                  <a:srgbClr val="002060"/>
                </a:solidFill>
              </a:rPr>
              <a:t>Aree di Interesse </a:t>
            </a:r>
            <a:r>
              <a:rPr lang="it-IT" sz="5400" dirty="0" smtClean="0">
                <a:solidFill>
                  <a:srgbClr val="002060"/>
                </a:solidFill>
              </a:rPr>
              <a:t/>
            </a:r>
            <a:br>
              <a:rPr lang="it-IT" sz="5400" dirty="0" smtClean="0">
                <a:solidFill>
                  <a:srgbClr val="002060"/>
                </a:solidFill>
              </a:rPr>
            </a:br>
            <a:r>
              <a:rPr lang="it-IT" sz="5400" dirty="0" smtClean="0">
                <a:solidFill>
                  <a:srgbClr val="002060"/>
                </a:solidFill>
              </a:rPr>
              <a:t>della</a:t>
            </a:r>
            <a:r>
              <a:rPr lang="it-IT" sz="5400" dirty="0">
                <a:solidFill>
                  <a:srgbClr val="002060"/>
                </a:solidFill>
              </a:rPr>
              <a:t/>
            </a:r>
            <a:br>
              <a:rPr lang="it-IT" sz="5400" dirty="0">
                <a:solidFill>
                  <a:srgbClr val="002060"/>
                </a:solidFill>
              </a:rPr>
            </a:br>
            <a:r>
              <a:rPr lang="it-IT" sz="5400" dirty="0" smtClean="0">
                <a:solidFill>
                  <a:srgbClr val="002060"/>
                </a:solidFill>
              </a:rPr>
              <a:t>Community </a:t>
            </a:r>
            <a:r>
              <a:rPr lang="it-IT" sz="5400" dirty="0">
                <a:solidFill>
                  <a:srgbClr val="002060"/>
                </a:solidFill>
              </a:rPr>
              <a:t>Stazioni Appaltanti</a:t>
            </a:r>
            <a:endParaRPr lang="it-IT" sz="5400" dirty="0"/>
          </a:p>
        </p:txBody>
      </p:sp>
    </p:spTree>
    <p:extLst>
      <p:ext uri="{BB962C8B-B14F-4D97-AF65-F5344CB8AC3E}">
        <p14:creationId xmlns:p14="http://schemas.microsoft.com/office/powerpoint/2010/main" val="359854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88640"/>
            <a:ext cx="9036496" cy="6669360"/>
          </a:xfrm>
        </p:spPr>
        <p:txBody>
          <a:bodyPr>
            <a:normAutofit fontScale="25000" lnSpcReduction="20000"/>
          </a:bodyPr>
          <a:lstStyle/>
          <a:p>
            <a:r>
              <a:rPr lang="it-IT" sz="5600" b="1" dirty="0" smtClean="0">
                <a:solidFill>
                  <a:srgbClr val="002060"/>
                </a:solidFill>
              </a:rPr>
              <a:t>A</a:t>
            </a:r>
            <a:r>
              <a:rPr lang="it-IT" sz="5600" dirty="0" smtClean="0">
                <a:solidFill>
                  <a:srgbClr val="002060"/>
                </a:solidFill>
              </a:rPr>
              <a:t> l’evoluzione </a:t>
            </a:r>
            <a:r>
              <a:rPr lang="it-IT" sz="5600" dirty="0">
                <a:solidFill>
                  <a:srgbClr val="002060"/>
                </a:solidFill>
              </a:rPr>
              <a:t>della </a:t>
            </a:r>
            <a:r>
              <a:rPr lang="it-IT" sz="5600" dirty="0" smtClean="0">
                <a:solidFill>
                  <a:srgbClr val="002060"/>
                </a:solidFill>
              </a:rPr>
              <a:t>normativa </a:t>
            </a:r>
            <a:r>
              <a:rPr lang="it-IT" sz="5600" dirty="0">
                <a:solidFill>
                  <a:srgbClr val="002060"/>
                </a:solidFill>
              </a:rPr>
              <a:t>sui contratti pubblici e l’arrivo delle 3 nuove Direttive </a:t>
            </a:r>
            <a:r>
              <a:rPr lang="it-IT" sz="5600" dirty="0" smtClean="0">
                <a:solidFill>
                  <a:srgbClr val="002060"/>
                </a:solidFill>
              </a:rPr>
              <a:t>europee</a:t>
            </a:r>
            <a:endParaRPr lang="it-IT" sz="5600" dirty="0">
              <a:solidFill>
                <a:srgbClr val="002060"/>
              </a:solidFill>
            </a:endParaRPr>
          </a:p>
          <a:p>
            <a:endParaRPr lang="it-IT" sz="5600" dirty="0">
              <a:solidFill>
                <a:srgbClr val="002060"/>
              </a:solidFill>
            </a:endParaRPr>
          </a:p>
          <a:p>
            <a:r>
              <a:rPr lang="it-IT" sz="5600" b="1" dirty="0" smtClean="0">
                <a:solidFill>
                  <a:srgbClr val="002060"/>
                </a:solidFill>
              </a:rPr>
              <a:t>B</a:t>
            </a:r>
            <a:r>
              <a:rPr lang="it-IT" sz="5600" dirty="0" smtClean="0">
                <a:solidFill>
                  <a:srgbClr val="002060"/>
                </a:solidFill>
              </a:rPr>
              <a:t> l’organizzazione </a:t>
            </a:r>
            <a:r>
              <a:rPr lang="it-IT" sz="5600" dirty="0">
                <a:solidFill>
                  <a:srgbClr val="002060"/>
                </a:solidFill>
              </a:rPr>
              <a:t>degli uffici</a:t>
            </a:r>
          </a:p>
          <a:p>
            <a:pPr marL="0" indent="0">
              <a:buNone/>
            </a:pPr>
            <a:r>
              <a:rPr lang="it-IT" sz="4800" dirty="0">
                <a:solidFill>
                  <a:srgbClr val="002060"/>
                </a:solidFill>
              </a:rPr>
              <a:t>(evoluzione della funzione e del suo collocamento nell’organigramma; strutturazione e impatto della funzione acquisti/gare nella realtà aziendale; modello organizzativo dell’approvvigionamento; rapporti con la funzione </a:t>
            </a:r>
            <a:r>
              <a:rPr lang="it-IT" sz="4800" dirty="0" err="1">
                <a:solidFill>
                  <a:srgbClr val="002060"/>
                </a:solidFill>
              </a:rPr>
              <a:t>budgeting</a:t>
            </a:r>
            <a:r>
              <a:rPr lang="it-IT" sz="4800" dirty="0">
                <a:solidFill>
                  <a:srgbClr val="002060"/>
                </a:solidFill>
              </a:rPr>
              <a:t>)</a:t>
            </a:r>
          </a:p>
          <a:p>
            <a:endParaRPr lang="it-IT" sz="5600" dirty="0">
              <a:solidFill>
                <a:srgbClr val="002060"/>
              </a:solidFill>
            </a:endParaRPr>
          </a:p>
          <a:p>
            <a:r>
              <a:rPr lang="it-IT" sz="5600" b="1" dirty="0" smtClean="0">
                <a:solidFill>
                  <a:srgbClr val="002060"/>
                </a:solidFill>
              </a:rPr>
              <a:t>C</a:t>
            </a:r>
            <a:r>
              <a:rPr lang="it-IT" sz="5600" dirty="0" smtClean="0">
                <a:solidFill>
                  <a:srgbClr val="002060"/>
                </a:solidFill>
              </a:rPr>
              <a:t> aspetti </a:t>
            </a:r>
            <a:r>
              <a:rPr lang="it-IT" sz="5600" dirty="0">
                <a:solidFill>
                  <a:srgbClr val="002060"/>
                </a:solidFill>
              </a:rPr>
              <a:t>di </a:t>
            </a:r>
            <a:r>
              <a:rPr lang="it-IT" sz="5600" dirty="0" err="1">
                <a:solidFill>
                  <a:srgbClr val="002060"/>
                </a:solidFill>
              </a:rPr>
              <a:t>compliance</a:t>
            </a:r>
            <a:r>
              <a:rPr lang="it-IT" sz="5600" dirty="0">
                <a:solidFill>
                  <a:srgbClr val="002060"/>
                </a:solidFill>
              </a:rPr>
              <a:t> e </a:t>
            </a:r>
            <a:r>
              <a:rPr lang="it-IT" sz="5600" dirty="0" err="1">
                <a:solidFill>
                  <a:srgbClr val="002060"/>
                </a:solidFill>
              </a:rPr>
              <a:t>accountability</a:t>
            </a:r>
            <a:endParaRPr lang="it-IT" sz="5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4800" dirty="0">
                <a:solidFill>
                  <a:srgbClr val="002060"/>
                </a:solidFill>
              </a:rPr>
              <a:t>(codice Etico, principi di comportamento con la PA, Policy Rapporti con i Fornitori; appalti e CSR; appalti e 231/01)</a:t>
            </a:r>
          </a:p>
          <a:p>
            <a:endParaRPr lang="it-IT" sz="5600" dirty="0">
              <a:solidFill>
                <a:srgbClr val="002060"/>
              </a:solidFill>
            </a:endParaRPr>
          </a:p>
          <a:p>
            <a:r>
              <a:rPr lang="it-IT" sz="5600" b="1" dirty="0" smtClean="0">
                <a:solidFill>
                  <a:srgbClr val="002060"/>
                </a:solidFill>
              </a:rPr>
              <a:t>D</a:t>
            </a:r>
            <a:r>
              <a:rPr lang="it-IT" sz="5600" dirty="0" smtClean="0">
                <a:solidFill>
                  <a:srgbClr val="002060"/>
                </a:solidFill>
              </a:rPr>
              <a:t> struttura</a:t>
            </a:r>
            <a:r>
              <a:rPr lang="it-IT" sz="5600" dirty="0">
                <a:solidFill>
                  <a:srgbClr val="002060"/>
                </a:solidFill>
              </a:rPr>
              <a:t>, dinamica e procedura dell’affidamento</a:t>
            </a:r>
          </a:p>
          <a:p>
            <a:pPr marL="0" indent="0">
              <a:buNone/>
            </a:pPr>
            <a:r>
              <a:rPr lang="it-IT" sz="4800" dirty="0">
                <a:solidFill>
                  <a:srgbClr val="002060"/>
                </a:solidFill>
              </a:rPr>
              <a:t>(la diagnosi delle esigenze qualitative e quantitative e il dimensionamento dell’appalto; formazione del bando; offerte, anomalie, aggiudicazione e contratto)</a:t>
            </a:r>
          </a:p>
          <a:p>
            <a:endParaRPr lang="it-IT" sz="5600" dirty="0">
              <a:solidFill>
                <a:srgbClr val="002060"/>
              </a:solidFill>
            </a:endParaRPr>
          </a:p>
          <a:p>
            <a:r>
              <a:rPr lang="it-IT" sz="5600" b="1" dirty="0" smtClean="0">
                <a:solidFill>
                  <a:srgbClr val="002060"/>
                </a:solidFill>
              </a:rPr>
              <a:t>E</a:t>
            </a:r>
            <a:r>
              <a:rPr lang="it-IT" sz="5600" dirty="0" smtClean="0">
                <a:solidFill>
                  <a:srgbClr val="002060"/>
                </a:solidFill>
              </a:rPr>
              <a:t> il </a:t>
            </a:r>
            <a:r>
              <a:rPr lang="it-IT" sz="5600" dirty="0">
                <a:solidFill>
                  <a:srgbClr val="002060"/>
                </a:solidFill>
              </a:rPr>
              <a:t>contenimento dei </a:t>
            </a:r>
            <a:r>
              <a:rPr lang="it-IT" sz="5600" dirty="0" smtClean="0">
                <a:solidFill>
                  <a:srgbClr val="002060"/>
                </a:solidFill>
              </a:rPr>
              <a:t>costi </a:t>
            </a:r>
          </a:p>
          <a:p>
            <a:pPr marL="0" indent="0">
              <a:buNone/>
            </a:pPr>
            <a:r>
              <a:rPr lang="it-IT" sz="5600" dirty="0" smtClean="0">
                <a:solidFill>
                  <a:srgbClr val="002060"/>
                </a:solidFill>
              </a:rPr>
              <a:t>(</a:t>
            </a:r>
            <a:r>
              <a:rPr lang="it-IT" sz="4800" dirty="0" smtClean="0">
                <a:solidFill>
                  <a:srgbClr val="002060"/>
                </a:solidFill>
              </a:rPr>
              <a:t>ottimizzazione</a:t>
            </a:r>
            <a:r>
              <a:rPr lang="it-IT" sz="4800" dirty="0">
                <a:solidFill>
                  <a:srgbClr val="002060"/>
                </a:solidFill>
              </a:rPr>
              <a:t>, strategie e marketing di acquisto, </a:t>
            </a:r>
            <a:r>
              <a:rPr lang="it-IT" sz="4800" dirty="0" err="1">
                <a:solidFill>
                  <a:srgbClr val="002060"/>
                </a:solidFill>
              </a:rPr>
              <a:t>lean</a:t>
            </a:r>
            <a:r>
              <a:rPr lang="it-IT" sz="4800" dirty="0">
                <a:solidFill>
                  <a:srgbClr val="002060"/>
                </a:solidFill>
              </a:rPr>
              <a:t> </a:t>
            </a:r>
            <a:r>
              <a:rPr lang="it-IT" sz="4800" dirty="0" err="1">
                <a:solidFill>
                  <a:srgbClr val="002060"/>
                </a:solidFill>
              </a:rPr>
              <a:t>sourcing</a:t>
            </a:r>
            <a:r>
              <a:rPr lang="it-IT" sz="4800" dirty="0">
                <a:solidFill>
                  <a:srgbClr val="002060"/>
                </a:solidFill>
              </a:rPr>
              <a:t>; qualità entrante e ciclo di vita, rapporti col VR; gli impatti della </a:t>
            </a:r>
            <a:r>
              <a:rPr lang="it-IT" sz="4800" dirty="0" err="1">
                <a:solidFill>
                  <a:srgbClr val="002060"/>
                </a:solidFill>
              </a:rPr>
              <a:t>spending</a:t>
            </a:r>
            <a:r>
              <a:rPr lang="it-IT" sz="4800" dirty="0">
                <a:solidFill>
                  <a:srgbClr val="002060"/>
                </a:solidFill>
              </a:rPr>
              <a:t> </a:t>
            </a:r>
            <a:r>
              <a:rPr lang="it-IT" sz="4800" dirty="0" err="1">
                <a:solidFill>
                  <a:srgbClr val="002060"/>
                </a:solidFill>
              </a:rPr>
              <a:t>review</a:t>
            </a:r>
            <a:r>
              <a:rPr lang="it-IT" sz="4800" dirty="0">
                <a:solidFill>
                  <a:srgbClr val="002060"/>
                </a:solidFill>
              </a:rPr>
              <a:t>)</a:t>
            </a:r>
          </a:p>
          <a:p>
            <a:endParaRPr lang="it-IT" sz="5600" dirty="0">
              <a:solidFill>
                <a:srgbClr val="002060"/>
              </a:solidFill>
            </a:endParaRPr>
          </a:p>
          <a:p>
            <a:r>
              <a:rPr lang="it-IT" sz="5600" b="1" dirty="0" smtClean="0">
                <a:solidFill>
                  <a:srgbClr val="002060"/>
                </a:solidFill>
              </a:rPr>
              <a:t>F</a:t>
            </a:r>
            <a:r>
              <a:rPr lang="it-IT" sz="5600" dirty="0" smtClean="0">
                <a:solidFill>
                  <a:srgbClr val="002060"/>
                </a:solidFill>
              </a:rPr>
              <a:t> aree </a:t>
            </a:r>
            <a:r>
              <a:rPr lang="it-IT" sz="5600" dirty="0">
                <a:solidFill>
                  <a:srgbClr val="002060"/>
                </a:solidFill>
              </a:rPr>
              <a:t>o criteri d’acquisto particolari: manutenzione, logistica, patrimonio immobiliare, energia, green </a:t>
            </a:r>
            <a:r>
              <a:rPr lang="it-IT" sz="5600" dirty="0" err="1" smtClean="0">
                <a:solidFill>
                  <a:srgbClr val="002060"/>
                </a:solidFill>
              </a:rPr>
              <a:t>procurement</a:t>
            </a:r>
            <a:endParaRPr lang="it-IT" sz="5600" dirty="0">
              <a:solidFill>
                <a:srgbClr val="002060"/>
              </a:solidFill>
            </a:endParaRPr>
          </a:p>
          <a:p>
            <a:endParaRPr lang="it-IT" sz="5600" dirty="0">
              <a:solidFill>
                <a:srgbClr val="002060"/>
              </a:solidFill>
            </a:endParaRPr>
          </a:p>
          <a:p>
            <a:r>
              <a:rPr lang="it-IT" sz="5600" b="1" dirty="0" smtClean="0">
                <a:solidFill>
                  <a:srgbClr val="002060"/>
                </a:solidFill>
              </a:rPr>
              <a:t>G</a:t>
            </a:r>
            <a:r>
              <a:rPr lang="it-IT" sz="5600" dirty="0" smtClean="0">
                <a:solidFill>
                  <a:srgbClr val="002060"/>
                </a:solidFill>
              </a:rPr>
              <a:t> modalità </a:t>
            </a:r>
            <a:r>
              <a:rPr lang="it-IT" sz="5600" dirty="0">
                <a:solidFill>
                  <a:srgbClr val="002060"/>
                </a:solidFill>
              </a:rPr>
              <a:t>particolari: centrali e gruppi d’acquisto, acquisti indiretti, accordi globali, ecc.</a:t>
            </a:r>
          </a:p>
          <a:p>
            <a:endParaRPr lang="it-IT" sz="5600" dirty="0">
              <a:solidFill>
                <a:srgbClr val="002060"/>
              </a:solidFill>
            </a:endParaRPr>
          </a:p>
          <a:p>
            <a:r>
              <a:rPr lang="it-IT" sz="5600" b="1" dirty="0" smtClean="0">
                <a:solidFill>
                  <a:srgbClr val="002060"/>
                </a:solidFill>
              </a:rPr>
              <a:t>H </a:t>
            </a:r>
            <a:r>
              <a:rPr lang="it-IT" sz="5600" dirty="0" smtClean="0">
                <a:solidFill>
                  <a:srgbClr val="002060"/>
                </a:solidFill>
              </a:rPr>
              <a:t>strumenti </a:t>
            </a:r>
            <a:r>
              <a:rPr lang="it-IT" sz="5600" dirty="0">
                <a:solidFill>
                  <a:srgbClr val="002060"/>
                </a:solidFill>
              </a:rPr>
              <a:t>contrattuali innovativi, clausole, garanzie</a:t>
            </a:r>
          </a:p>
          <a:p>
            <a:endParaRPr lang="it-IT" sz="5600" dirty="0" smtClean="0">
              <a:solidFill>
                <a:srgbClr val="002060"/>
              </a:solidFill>
            </a:endParaRPr>
          </a:p>
          <a:p>
            <a:r>
              <a:rPr lang="it-IT" sz="5600" b="1" dirty="0" smtClean="0">
                <a:solidFill>
                  <a:srgbClr val="002060"/>
                </a:solidFill>
              </a:rPr>
              <a:t>I </a:t>
            </a:r>
            <a:r>
              <a:rPr lang="it-IT" sz="5600" dirty="0" smtClean="0">
                <a:solidFill>
                  <a:srgbClr val="002060"/>
                </a:solidFill>
              </a:rPr>
              <a:t>tematiche </a:t>
            </a:r>
            <a:r>
              <a:rPr lang="it-IT" sz="5600" dirty="0">
                <a:solidFill>
                  <a:srgbClr val="002060"/>
                </a:solidFill>
              </a:rPr>
              <a:t>tipiche degli appalti di lavori</a:t>
            </a:r>
          </a:p>
          <a:p>
            <a:endParaRPr lang="it-IT" sz="5600" dirty="0" smtClean="0">
              <a:solidFill>
                <a:srgbClr val="002060"/>
              </a:solidFill>
            </a:endParaRPr>
          </a:p>
          <a:p>
            <a:r>
              <a:rPr lang="it-IT" sz="5600" b="1" dirty="0" smtClean="0">
                <a:solidFill>
                  <a:srgbClr val="002060"/>
                </a:solidFill>
              </a:rPr>
              <a:t>J  </a:t>
            </a:r>
            <a:r>
              <a:rPr lang="it-IT" sz="5600" dirty="0" smtClean="0">
                <a:solidFill>
                  <a:srgbClr val="002060"/>
                </a:solidFill>
              </a:rPr>
              <a:t>rimedi </a:t>
            </a:r>
            <a:r>
              <a:rPr lang="it-IT" sz="5600" dirty="0">
                <a:solidFill>
                  <a:srgbClr val="002060"/>
                </a:solidFill>
              </a:rPr>
              <a:t>giurisdizionali e contenzioso</a:t>
            </a:r>
          </a:p>
          <a:p>
            <a:endParaRPr lang="it-IT" sz="5600" dirty="0">
              <a:solidFill>
                <a:srgbClr val="002060"/>
              </a:solidFill>
            </a:endParaRPr>
          </a:p>
          <a:p>
            <a:r>
              <a:rPr lang="it-IT" sz="5600" b="1" dirty="0">
                <a:solidFill>
                  <a:srgbClr val="002060"/>
                </a:solidFill>
              </a:rPr>
              <a:t>K</a:t>
            </a:r>
            <a:r>
              <a:rPr lang="it-IT" sz="5600" dirty="0" smtClean="0">
                <a:solidFill>
                  <a:srgbClr val="002060"/>
                </a:solidFill>
              </a:rPr>
              <a:t> partecipate </a:t>
            </a:r>
            <a:r>
              <a:rPr lang="it-IT" sz="5600" dirty="0">
                <a:solidFill>
                  <a:srgbClr val="002060"/>
                </a:solidFill>
              </a:rPr>
              <a:t>pubbliche: rapporti con soggetti pubblici/istituzionali: eventuale azionista pubblico, </a:t>
            </a:r>
            <a:r>
              <a:rPr lang="it-IT" sz="5600" dirty="0" err="1">
                <a:solidFill>
                  <a:srgbClr val="002060"/>
                </a:solidFill>
              </a:rPr>
              <a:t>Authorities</a:t>
            </a:r>
            <a:r>
              <a:rPr lang="it-IT" sz="5600" dirty="0">
                <a:solidFill>
                  <a:srgbClr val="002060"/>
                </a:solidFill>
              </a:rPr>
              <a:t>, </a:t>
            </a:r>
            <a:r>
              <a:rPr lang="it-IT" sz="5600" dirty="0" err="1">
                <a:solidFill>
                  <a:srgbClr val="002060"/>
                </a:solidFill>
              </a:rPr>
              <a:t>Consip</a:t>
            </a:r>
            <a:r>
              <a:rPr lang="it-IT" sz="5600" dirty="0">
                <a:solidFill>
                  <a:srgbClr val="002060"/>
                </a:solidFill>
              </a:rPr>
              <a:t>, Corte dei Conti, ecc.</a:t>
            </a:r>
          </a:p>
          <a:p>
            <a:endParaRPr lang="it-IT" sz="5600" dirty="0">
              <a:solidFill>
                <a:srgbClr val="002060"/>
              </a:solidFill>
            </a:endParaRPr>
          </a:p>
          <a:p>
            <a:r>
              <a:rPr lang="it-IT" sz="5600" dirty="0" smtClean="0">
                <a:solidFill>
                  <a:srgbClr val="002060"/>
                </a:solidFill>
              </a:rPr>
              <a:t>L aspetti </a:t>
            </a:r>
            <a:r>
              <a:rPr lang="it-IT" sz="5600" dirty="0" err="1">
                <a:solidFill>
                  <a:srgbClr val="002060"/>
                </a:solidFill>
              </a:rPr>
              <a:t>giuslavoristici</a:t>
            </a:r>
            <a:r>
              <a:rPr lang="it-IT" sz="5600" dirty="0">
                <a:solidFill>
                  <a:srgbClr val="002060"/>
                </a:solidFill>
              </a:rPr>
              <a:t>, previdenziali e fiscali degli appalti</a:t>
            </a:r>
          </a:p>
          <a:p>
            <a:pPr marL="0" indent="0">
              <a:buNone/>
            </a:pPr>
            <a:r>
              <a:rPr lang="it-IT" sz="4800" dirty="0">
                <a:solidFill>
                  <a:srgbClr val="002060"/>
                </a:solidFill>
              </a:rPr>
              <a:t>(responsabilità solidale appaltante/appaltatore per debiti retributivi e contributivi; la nuova responsabilità solidale e per sanzioni fiscale; intervento sostitutivo del committente</a:t>
            </a:r>
            <a:r>
              <a:rPr lang="it-IT" sz="4800" dirty="0" smtClean="0">
                <a:solidFill>
                  <a:srgbClr val="002060"/>
                </a:solidFill>
              </a:rPr>
              <a:t>)</a:t>
            </a:r>
            <a:endParaRPr lang="it-IT" sz="4800" dirty="0">
              <a:solidFill>
                <a:srgbClr val="002060"/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99167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2060"/>
                </a:solidFill>
              </a:rPr>
              <a:t>Massimo di preferenze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•	Tema </a:t>
            </a: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A: </a:t>
            </a: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Evoluzione della normativa nazionale sui contratti pubblici e l’arrivo delle 3 nuove Direttive </a:t>
            </a: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europee</a:t>
            </a:r>
          </a:p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/>
            </a:r>
            <a:b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•	Tema </a:t>
            </a: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D: </a:t>
            </a: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struttura, dinamica e procedura dell’affidamento </a:t>
            </a:r>
            <a:b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•	Tema </a:t>
            </a: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F: </a:t>
            </a: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aree o criteri d’acquisto particolari: </a:t>
            </a: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manutenzione </a:t>
            </a: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logistica, patrimonio immobiliare, energia, green </a:t>
            </a:r>
            <a:r>
              <a:rPr lang="it-IT" sz="2400" dirty="0" err="1">
                <a:solidFill>
                  <a:srgbClr val="002060"/>
                </a:solidFill>
                <a:ea typeface="+mj-ea"/>
                <a:cs typeface="+mj-cs"/>
              </a:rPr>
              <a:t>procurement</a:t>
            </a: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, ecc</a:t>
            </a: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.</a:t>
            </a:r>
          </a:p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/>
            </a:r>
            <a:b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•	Tema </a:t>
            </a: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G: </a:t>
            </a: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modalità particolari: centrali e gruppi d’acquisto, acquisti indiretti, accordi globali, ecc</a:t>
            </a: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.</a:t>
            </a:r>
          </a:p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/>
            </a:r>
            <a:b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•	Tema </a:t>
            </a: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H: </a:t>
            </a: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strumenti contrattuali innovativi, clausole, </a:t>
            </a: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garanzie</a:t>
            </a:r>
          </a:p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/>
            </a:r>
            <a:b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•	Tema </a:t>
            </a: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L: </a:t>
            </a: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aspetti </a:t>
            </a:r>
            <a:r>
              <a:rPr lang="it-IT" sz="2400" dirty="0" err="1">
                <a:solidFill>
                  <a:srgbClr val="002060"/>
                </a:solidFill>
                <a:ea typeface="+mj-ea"/>
                <a:cs typeface="+mj-cs"/>
              </a:rPr>
              <a:t>giuslavoristici</a:t>
            </a:r>
            <a:r>
              <a:rPr lang="it-IT" sz="2400" dirty="0">
                <a:solidFill>
                  <a:srgbClr val="002060"/>
                </a:solidFill>
                <a:ea typeface="+mj-ea"/>
                <a:cs typeface="+mj-cs"/>
              </a:rPr>
              <a:t>, previdenziali e fiscali degli </a:t>
            </a:r>
            <a:endParaRPr lang="it-IT" sz="2400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it-IT" sz="2400" dirty="0" smtClean="0">
                <a:solidFill>
                  <a:srgbClr val="002060"/>
                </a:solidFill>
                <a:ea typeface="+mj-ea"/>
                <a:cs typeface="+mj-cs"/>
              </a:rPr>
              <a:t>appalti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5165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 smtClean="0">
                <a:solidFill>
                  <a:srgbClr val="002060"/>
                </a:solidFill>
              </a:rPr>
              <a:t>Preferenze alte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 smtClean="0">
                <a:solidFill>
                  <a:srgbClr val="002060"/>
                </a:solidFill>
                <a:ea typeface="+mj-ea"/>
                <a:cs typeface="+mj-cs"/>
              </a:rPr>
              <a:t>•	Tema B: organizzazione degli uffici</a:t>
            </a:r>
            <a:br>
              <a:rPr lang="it-IT" sz="2800" dirty="0" smtClean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it-IT" sz="2800" dirty="0" smtClean="0">
                <a:solidFill>
                  <a:srgbClr val="002060"/>
                </a:solidFill>
                <a:ea typeface="+mj-ea"/>
                <a:cs typeface="+mj-cs"/>
              </a:rPr>
              <a:t>•	Tema C: aspetti di </a:t>
            </a:r>
            <a:r>
              <a:rPr lang="it-IT" sz="2800" dirty="0" err="1" smtClean="0">
                <a:solidFill>
                  <a:srgbClr val="002060"/>
                </a:solidFill>
                <a:ea typeface="+mj-ea"/>
                <a:cs typeface="+mj-cs"/>
              </a:rPr>
              <a:t>compliance</a:t>
            </a:r>
            <a:r>
              <a:rPr lang="it-IT" sz="2800" dirty="0" smtClean="0">
                <a:solidFill>
                  <a:srgbClr val="002060"/>
                </a:solidFill>
                <a:ea typeface="+mj-ea"/>
                <a:cs typeface="+mj-cs"/>
              </a:rPr>
              <a:t> e </a:t>
            </a:r>
            <a:r>
              <a:rPr lang="it-IT" sz="2800" dirty="0" err="1" smtClean="0">
                <a:solidFill>
                  <a:srgbClr val="002060"/>
                </a:solidFill>
                <a:ea typeface="+mj-ea"/>
                <a:cs typeface="+mj-cs"/>
              </a:rPr>
              <a:t>a</a:t>
            </a:r>
            <a:r>
              <a:rPr lang="it-IT" sz="2800" dirty="0" err="1" smtClean="0">
                <a:solidFill>
                  <a:srgbClr val="002060"/>
                </a:solidFill>
                <a:ea typeface="+mj-ea"/>
                <a:cs typeface="+mj-cs"/>
              </a:rPr>
              <a:t>ccountability</a:t>
            </a:r>
            <a:endParaRPr lang="it-IT" sz="2800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it-IT" sz="2800" dirty="0">
              <a:solidFill>
                <a:srgbClr val="002060"/>
              </a:solidFill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it-IT" sz="4400" dirty="0">
                <a:solidFill>
                  <a:srgbClr val="002060"/>
                </a:solidFill>
                <a:ea typeface="+mj-ea"/>
                <a:cs typeface="+mj-cs"/>
              </a:rPr>
              <a:t>Preferenze </a:t>
            </a:r>
            <a:r>
              <a:rPr lang="it-IT" sz="4400" dirty="0" smtClean="0">
                <a:solidFill>
                  <a:srgbClr val="002060"/>
                </a:solidFill>
                <a:ea typeface="+mj-ea"/>
                <a:cs typeface="+mj-cs"/>
              </a:rPr>
              <a:t>medie</a:t>
            </a:r>
          </a:p>
          <a:p>
            <a:pPr marL="0" indent="0" algn="ctr">
              <a:buNone/>
            </a:pPr>
            <a:endParaRPr lang="it-IT" sz="44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it-IT" sz="2700" dirty="0" smtClean="0">
                <a:solidFill>
                  <a:srgbClr val="002060"/>
                </a:solidFill>
                <a:ea typeface="+mj-ea"/>
                <a:cs typeface="+mj-cs"/>
              </a:rPr>
              <a:t>Tema I: </a:t>
            </a:r>
            <a:r>
              <a:rPr lang="it-IT" sz="2700" dirty="0">
                <a:solidFill>
                  <a:srgbClr val="002060"/>
                </a:solidFill>
                <a:ea typeface="+mj-ea"/>
                <a:cs typeface="+mj-cs"/>
              </a:rPr>
              <a:t>tematiche tipiche dei contratti di lavoro</a:t>
            </a:r>
            <a:br>
              <a:rPr lang="it-IT" sz="2700" dirty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it-IT" sz="2700" dirty="0">
                <a:solidFill>
                  <a:srgbClr val="002060"/>
                </a:solidFill>
                <a:ea typeface="+mj-ea"/>
                <a:cs typeface="+mj-cs"/>
              </a:rPr>
              <a:t>•	Tema </a:t>
            </a:r>
            <a:r>
              <a:rPr lang="it-IT" sz="2700" dirty="0" smtClean="0">
                <a:solidFill>
                  <a:srgbClr val="002060"/>
                </a:solidFill>
                <a:ea typeface="+mj-ea"/>
                <a:cs typeface="+mj-cs"/>
              </a:rPr>
              <a:t>J: </a:t>
            </a:r>
            <a:r>
              <a:rPr lang="it-IT" sz="2700" dirty="0">
                <a:solidFill>
                  <a:srgbClr val="002060"/>
                </a:solidFill>
                <a:ea typeface="+mj-ea"/>
                <a:cs typeface="+mj-cs"/>
              </a:rPr>
              <a:t>rimedi giurisdizionali e contenzioso</a:t>
            </a:r>
            <a:br>
              <a:rPr lang="it-IT" sz="2700" dirty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it-IT" sz="2700" dirty="0">
                <a:solidFill>
                  <a:srgbClr val="002060"/>
                </a:solidFill>
                <a:ea typeface="+mj-ea"/>
                <a:cs typeface="+mj-cs"/>
              </a:rPr>
              <a:t>•	Tema </a:t>
            </a:r>
            <a:r>
              <a:rPr lang="it-IT" sz="2700" dirty="0" smtClean="0">
                <a:solidFill>
                  <a:srgbClr val="002060"/>
                </a:solidFill>
                <a:ea typeface="+mj-ea"/>
                <a:cs typeface="+mj-cs"/>
              </a:rPr>
              <a:t>K: </a:t>
            </a:r>
            <a:r>
              <a:rPr lang="it-IT" sz="2700" dirty="0">
                <a:solidFill>
                  <a:srgbClr val="002060"/>
                </a:solidFill>
                <a:ea typeface="+mj-ea"/>
                <a:cs typeface="+mj-cs"/>
              </a:rPr>
              <a:t>partecipate </a:t>
            </a:r>
            <a:r>
              <a:rPr lang="it-IT" sz="2700" dirty="0" smtClean="0">
                <a:solidFill>
                  <a:srgbClr val="002060"/>
                </a:solidFill>
                <a:ea typeface="+mj-ea"/>
                <a:cs typeface="+mj-cs"/>
              </a:rPr>
              <a:t>pubbliche</a:t>
            </a:r>
          </a:p>
          <a:p>
            <a:pPr marL="0" indent="0" algn="ctr">
              <a:buNone/>
            </a:pPr>
            <a:r>
              <a:rPr lang="it-IT" sz="4400" dirty="0">
                <a:solidFill>
                  <a:prstClr val="black"/>
                </a:solidFill>
                <a:ea typeface="+mj-ea"/>
                <a:cs typeface="+mj-cs"/>
              </a:rPr>
              <a:t>	</a:t>
            </a:r>
            <a:endParaRPr lang="it-IT" sz="2800" dirty="0">
              <a:solidFill>
                <a:srgbClr val="002060"/>
              </a:solidFill>
              <a:ea typeface="+mj-ea"/>
              <a:cs typeface="+mj-cs"/>
            </a:endParaRPr>
          </a:p>
          <a:p>
            <a:pPr marL="0" indent="0" algn="ctr">
              <a:buNone/>
            </a:pPr>
            <a:endParaRPr lang="it-IT" sz="4400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 algn="ctr">
              <a:buNone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45802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370468"/>
              </p:ext>
            </p:extLst>
          </p:nvPr>
        </p:nvGraphicFramePr>
        <p:xfrm>
          <a:off x="395536" y="1052736"/>
          <a:ext cx="822960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895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266</Words>
  <Application>Microsoft Office PowerPoint</Application>
  <PresentationFormat>Presentazione su schermo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Aree di Interesse  della Community Stazioni Appaltanti</vt:lpstr>
      <vt:lpstr>Presentazione standard di PowerPoint</vt:lpstr>
      <vt:lpstr>Massimo di preferenze</vt:lpstr>
      <vt:lpstr>Preferenze alte 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Aree di Interesse  della Community Stazioni Appaltanti</dc:title>
  <dc:creator>casa</dc:creator>
  <cp:lastModifiedBy>Massimiliano Bondanini</cp:lastModifiedBy>
  <cp:revision>3</cp:revision>
  <dcterms:created xsi:type="dcterms:W3CDTF">2013-01-23T07:39:24Z</dcterms:created>
  <dcterms:modified xsi:type="dcterms:W3CDTF">2013-01-23T15:16:11Z</dcterms:modified>
</cp:coreProperties>
</file>