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9" r:id="rId2"/>
    <p:sldId id="291" r:id="rId3"/>
    <p:sldId id="292" r:id="rId4"/>
    <p:sldId id="294" r:id="rId5"/>
    <p:sldId id="295" r:id="rId6"/>
    <p:sldId id="296" r:id="rId7"/>
    <p:sldId id="297" r:id="rId8"/>
    <p:sldId id="298" r:id="rId9"/>
    <p:sldId id="299" r:id="rId10"/>
    <p:sldId id="301" r:id="rId11"/>
    <p:sldId id="300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10" r:id="rId20"/>
    <p:sldId id="309" r:id="rId21"/>
    <p:sldId id="31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EE74C-9750-4604-8AE4-E38E451CEFBA}" type="datetimeFigureOut">
              <a:rPr lang="it-IT" smtClean="0"/>
              <a:pPr/>
              <a:t>15/01/2013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778DC-0119-46D7-84E1-6B895615615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641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78DC-0119-46D7-84E1-6B8956156152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46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D461-A073-4620-907B-66C40708C676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37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FFC6-3359-4A52-BC4D-9E4FA9013A72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03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AC2A-33B4-4D12-BBE8-E4FEC1D839A8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000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4DBF-7893-4DAE-A5F5-34277080AAC1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080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217C-F02D-4617-A49A-5C9BFF9CDC11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00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8A3A0-3622-4392-BD78-84F201F7656A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55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C9A4-C4A3-4B75-B51C-3B84E7562586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65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EC92-FFF4-4770-AB0A-0AD9DC38F5CF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561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4082-D547-47CE-859C-346AB2B6476B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66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E0A0-2650-4A84-89FA-C0703D17A9FC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73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F9C46-371B-4CC5-B0F4-65D883F25FEC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67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24353-9F4C-4529-A92B-EF1219C867C3}" type="datetime1">
              <a:rPr lang="it-IT" smtClean="0"/>
              <a:pPr/>
              <a:t>15/01/2013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3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it-IT" sz="3200" b="1" dirty="0" smtClean="0">
              <a:solidFill>
                <a:srgbClr val="002060"/>
              </a:solidFill>
            </a:endParaRPr>
          </a:p>
          <a:p>
            <a:pPr lvl="0" algn="ctr"/>
            <a:endParaRPr lang="it-IT" sz="3200" b="1" dirty="0" smtClean="0">
              <a:solidFill>
                <a:srgbClr val="002060"/>
              </a:solidFill>
            </a:endParaRPr>
          </a:p>
          <a:p>
            <a:pPr lvl="0" algn="ctr"/>
            <a:r>
              <a:rPr lang="it-IT" sz="3200" b="1" dirty="0" smtClean="0">
                <a:solidFill>
                  <a:srgbClr val="002060"/>
                </a:solidFill>
              </a:rPr>
              <a:t>Incontro del 13 dicembre 2012 </a:t>
            </a:r>
          </a:p>
          <a:p>
            <a:pPr lvl="0" algn="ctr"/>
            <a:r>
              <a:rPr lang="it-IT" sz="3200" b="1" dirty="0" smtClean="0">
                <a:solidFill>
                  <a:srgbClr val="002060"/>
                </a:solidFill>
              </a:rPr>
              <a:t>presso Aeroporti di Roma</a:t>
            </a:r>
          </a:p>
          <a:p>
            <a:pPr lvl="0"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r>
              <a:rPr lang="it-IT" sz="2800" b="1" dirty="0">
                <a:solidFill>
                  <a:srgbClr val="002060"/>
                </a:solidFill>
              </a:rPr>
              <a:t>Una disamina comparata della gestione dei fornitori da parte delle Stazioni Appaltanti della </a:t>
            </a:r>
            <a:r>
              <a:rPr lang="it-IT" sz="2800" b="1" dirty="0" smtClean="0">
                <a:solidFill>
                  <a:srgbClr val="002060"/>
                </a:solidFill>
              </a:rPr>
              <a:t>Community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Avv. Massimiliano Bondanini, LL.M., M.A., </a:t>
            </a: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Responsabile Legale d’Impresa e Appalti, </a:t>
            </a:r>
            <a:r>
              <a:rPr lang="it-IT" b="1" dirty="0" err="1" smtClean="0">
                <a:solidFill>
                  <a:srgbClr val="002060"/>
                </a:solidFill>
              </a:rPr>
              <a:t>Unindustria</a:t>
            </a:r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196752"/>
            <a:ext cx="903659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2011: </a:t>
            </a:r>
          </a:p>
          <a:p>
            <a:r>
              <a:rPr lang="it-IT" sz="1600" dirty="0">
                <a:solidFill>
                  <a:srgbClr val="002060"/>
                </a:solidFill>
              </a:rPr>
              <a:t>I</a:t>
            </a:r>
            <a:r>
              <a:rPr lang="it-IT" sz="1600" dirty="0" smtClean="0">
                <a:solidFill>
                  <a:srgbClr val="002060"/>
                </a:solidFill>
              </a:rPr>
              <a:t>stituzione di un ufficio qualificazione fornitori distinto dall’Ufficio Acquisti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Creazione di un sistema di </a:t>
            </a:r>
            <a:r>
              <a:rPr lang="it-IT" sz="1600" dirty="0" err="1" smtClean="0">
                <a:solidFill>
                  <a:srgbClr val="002060"/>
                </a:solidFill>
              </a:rPr>
              <a:t>vendor</a:t>
            </a:r>
            <a:r>
              <a:rPr lang="it-IT" sz="1600" dirty="0" smtClean="0">
                <a:solidFill>
                  <a:srgbClr val="002060"/>
                </a:solidFill>
              </a:rPr>
              <a:t> management</a:t>
            </a: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Principi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Utilizzo degli albi per il 100% delle classi merceologiche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Semplificazione dei processi di qualificazione e gestione albi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Adozione di una piattaforma informatica a idonea a maggiori volumi</a:t>
            </a: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Obiettivi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Snellimento processo di acquisto anche pe </a:t>
            </a:r>
            <a:r>
              <a:rPr lang="it-IT" sz="1600" dirty="0" err="1" smtClean="0">
                <a:solidFill>
                  <a:srgbClr val="002060"/>
                </a:solidFill>
              </a:rPr>
              <a:t>ril</a:t>
            </a:r>
            <a:r>
              <a:rPr lang="it-IT" sz="1600" dirty="0" smtClean="0">
                <a:solidFill>
                  <a:srgbClr val="002060"/>
                </a:solidFill>
              </a:rPr>
              <a:t> sopra soglia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Maggior controllo del parco fornitori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Incremento della concorrenza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Verifica e monitoraggio operatori economici iscritti sotto il </a:t>
            </a:r>
            <a:r>
              <a:rPr lang="it-IT" sz="1600" dirty="0" err="1" smtClean="0">
                <a:solidFill>
                  <a:srgbClr val="002060"/>
                </a:solidFill>
              </a:rPr>
              <a:t>prpofilo</a:t>
            </a:r>
            <a:r>
              <a:rPr lang="it-IT" sz="1600" dirty="0" smtClean="0">
                <a:solidFill>
                  <a:srgbClr val="002060"/>
                </a:solidFill>
              </a:rPr>
              <a:t> dell’affidabilità tecnica, ambientale, di sicurezza, commerciale, finanziaria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it-IT" dirty="0" smtClean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Caratteristiche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Classificazione per criticità e strategicità delle metodologie di qualifica da associare ai gruppi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Adozione di regolamento Master omogeneo per tutti i sistemi di qualifica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Requisiti generali comuni e requisiti specifici del singolo gruppo merci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Commissione di qualificazione </a:t>
            </a:r>
            <a:r>
              <a:rPr lang="it-IT" sz="1600" dirty="0" err="1" smtClean="0">
                <a:solidFill>
                  <a:srgbClr val="002060"/>
                </a:solidFill>
              </a:rPr>
              <a:t>interfunzionale</a:t>
            </a:r>
            <a:r>
              <a:rPr lang="it-IT" sz="1600" dirty="0" smtClean="0">
                <a:solidFill>
                  <a:srgbClr val="002060"/>
                </a:solidFill>
              </a:rPr>
              <a:t> con esponenti  linea operativa e funzioni </a:t>
            </a:r>
            <a:r>
              <a:rPr lang="it-IT" sz="1600" dirty="0" err="1" smtClean="0">
                <a:solidFill>
                  <a:srgbClr val="002060"/>
                </a:solidFill>
              </a:rPr>
              <a:t>governance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5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ACEA/3</a:t>
            </a:r>
          </a:p>
          <a:p>
            <a:pPr algn="ctr"/>
            <a:endParaRPr lang="it-IT" sz="1000" b="1" dirty="0">
              <a:solidFill>
                <a:srgbClr val="002060"/>
              </a:solidFill>
            </a:endParaRPr>
          </a:p>
          <a:p>
            <a:pPr algn="ctr"/>
            <a:r>
              <a:rPr lang="it-IT" sz="2000" b="1" dirty="0" err="1" smtClean="0">
                <a:solidFill>
                  <a:srgbClr val="002060"/>
                </a:solidFill>
              </a:rPr>
              <a:t>Vendor</a:t>
            </a:r>
            <a:r>
              <a:rPr lang="it-IT" sz="2000" b="1" dirty="0" smtClean="0">
                <a:solidFill>
                  <a:srgbClr val="002060"/>
                </a:solidFill>
              </a:rPr>
              <a:t> management/ i livelli di qualifica</a:t>
            </a:r>
          </a:p>
          <a:p>
            <a:pPr algn="ctr"/>
            <a:endParaRPr lang="it-IT" sz="1000" b="1" dirty="0" smtClean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200" b="1" dirty="0" smtClean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578100"/>
              </p:ext>
            </p:extLst>
          </p:nvPr>
        </p:nvGraphicFramePr>
        <p:xfrm>
          <a:off x="107408" y="1794631"/>
          <a:ext cx="8932465" cy="4966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697"/>
                <a:gridCol w="5233247"/>
                <a:gridCol w="1815521"/>
              </a:tblGrid>
              <a:tr h="136024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LIVELLO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AMBITO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MODALITA’ QUALIFICA</a:t>
                      </a:r>
                      <a:endParaRPr lang="it-IT" dirty="0"/>
                    </a:p>
                  </a:txBody>
                  <a:tcPr/>
                </a:tc>
              </a:tr>
              <a:tr h="1982877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Livello 2:</a:t>
                      </a:r>
                    </a:p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Albo </a:t>
                      </a: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Fornitori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Forniture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caratterizzate da (1 o più caratteri):</a:t>
                      </a:r>
                    </a:p>
                    <a:p>
                      <a:endParaRPr lang="it-IT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 smtClean="0">
                          <a:solidFill>
                            <a:srgbClr val="002060"/>
                          </a:solidFill>
                        </a:rPr>
                        <a:t>Carattere strategico e contenuto tecnico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 smtClean="0">
                          <a:solidFill>
                            <a:srgbClr val="002060"/>
                          </a:solidFill>
                        </a:rPr>
                        <a:t>Importanza bene/servizio rispetto a utilizzo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 smtClean="0">
                          <a:solidFill>
                            <a:srgbClr val="002060"/>
                          </a:solidFill>
                        </a:rPr>
                        <a:t>Valore economico globale annuo del fabbisogno relativo a quel bene/servizio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 smtClean="0">
                          <a:solidFill>
                            <a:srgbClr val="002060"/>
                          </a:solidFill>
                        </a:rPr>
                        <a:t>Ripetitività nel tempo delle forniture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 smtClean="0">
                          <a:solidFill>
                            <a:srgbClr val="002060"/>
                          </a:solidFill>
                        </a:rPr>
                        <a:t>Rilevanza ai fini sicurezza e/o protezione ambiente </a:t>
                      </a:r>
                      <a:endParaRPr lang="it-IT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Verifica: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Documentale e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Ispettiva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su dati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Societari e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tecnici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17170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Livello 1:</a:t>
                      </a:r>
                    </a:p>
                    <a:p>
                      <a:r>
                        <a:rPr lang="it-IT" dirty="0" err="1" smtClean="0">
                          <a:solidFill>
                            <a:srgbClr val="002060"/>
                          </a:solidFill>
                        </a:rPr>
                        <a:t>Vendor</a:t>
                      </a: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List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Forniture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per Gruppi Merce che non presentano le caratteristiche di criticità e rilevanza che richiedono qualifica di livello 2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Verifica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Documentale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su dati: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societari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17170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Livello </a:t>
                      </a: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0 </a:t>
                      </a:r>
                      <a:endParaRPr lang="it-IT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Iscrizione</a:t>
                      </a:r>
                      <a:endParaRPr lang="it-IT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Anagrafica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Applicabile ai Gruppi Merce le cui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caratteristiche di non ricorsività e/o </a:t>
                      </a:r>
                      <a:r>
                        <a:rPr lang="it-IT" baseline="0" dirty="0" err="1" smtClean="0">
                          <a:solidFill>
                            <a:srgbClr val="002060"/>
                          </a:solidFill>
                        </a:rPr>
                        <a:t>definibilità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dell’acquisto rendono non utile l’attività di qualifica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Verifica: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Documentale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Su dati: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Solo anagrafici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6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ACEA/4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196752"/>
            <a:ext cx="90365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Rating: modello sperimentale 2008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just"/>
            <a:endParaRPr lang="it-IT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149233"/>
              </p:ext>
            </p:extLst>
          </p:nvPr>
        </p:nvGraphicFramePr>
        <p:xfrm>
          <a:off x="372289" y="1777000"/>
          <a:ext cx="8568952" cy="487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480720"/>
              </a:tblGrid>
              <a:tr h="720080">
                <a:tc>
                  <a:txBody>
                    <a:bodyPr/>
                    <a:lstStyle/>
                    <a:p>
                      <a:r>
                        <a:rPr lang="it-IT" dirty="0" smtClean="0"/>
                        <a:t>Ambito</a:t>
                      </a:r>
                      <a:r>
                        <a:rPr lang="it-IT" baseline="0" dirty="0" smtClean="0"/>
                        <a:t> di applicazione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 smtClean="0"/>
                    </a:p>
                    <a:p>
                      <a:r>
                        <a:rPr lang="it-IT" sz="1600" dirty="0" smtClean="0"/>
                        <a:t>Appalti di  lavori elettrici di Acea Distribuzione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baseline="0" dirty="0" err="1" smtClean="0"/>
                        <a:t>SpA</a:t>
                      </a:r>
                      <a:endParaRPr lang="it-IT" sz="16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Criteri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di valutazione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2 criteri: Qualità e Sicurezza</a:t>
                      </a:r>
                    </a:p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12 categorie</a:t>
                      </a:r>
                    </a:p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135 parametri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Struttura preposta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Unità verifiche Cantieri di Acea Distribuzione </a:t>
                      </a:r>
                      <a:r>
                        <a:rPr lang="it-IT" sz="1600" dirty="0" err="1" smtClean="0">
                          <a:solidFill>
                            <a:srgbClr val="002060"/>
                          </a:solidFill>
                        </a:rPr>
                        <a:t>SpA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Metodologia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Ispezione in cantiere</a:t>
                      </a:r>
                    </a:p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Assegnazione di una valutazione per parametro </a:t>
                      </a:r>
                    </a:p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Aggregazione valutazioni              valutazione globale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Valutazione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 = regolare</a:t>
                      </a:r>
                    </a:p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0 = irregolare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Impatto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Indice </a:t>
                      </a:r>
                      <a:r>
                        <a:rPr lang="it-IT" sz="1600" dirty="0" err="1" smtClean="0">
                          <a:solidFill>
                            <a:srgbClr val="002060"/>
                          </a:solidFill>
                        </a:rPr>
                        <a:t>reputazionale</a:t>
                      </a:r>
                      <a:r>
                        <a:rPr lang="it-IT" sz="1600" baseline="0" dirty="0" smtClean="0">
                          <a:solidFill>
                            <a:srgbClr val="002060"/>
                          </a:solidFill>
                        </a:rPr>
                        <a:t>  IVR:</a:t>
                      </a:r>
                    </a:p>
                    <a:p>
                      <a:r>
                        <a:rPr lang="it-IT" sz="1600" baseline="0" dirty="0" smtClean="0">
                          <a:solidFill>
                            <a:srgbClr val="002060"/>
                          </a:solidFill>
                        </a:rPr>
                        <a:t>            concorre al punteggio di aggiudicazione insieme con il prezzo, con bonus alle imprese virtuose nell’OEPV </a:t>
                      </a:r>
                    </a:p>
                    <a:p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ccia a destra 4"/>
          <p:cNvSpPr/>
          <p:nvPr/>
        </p:nvSpPr>
        <p:spPr>
          <a:xfrm>
            <a:off x="4656765" y="4616801"/>
            <a:ext cx="507928" cy="205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17" y="4133262"/>
            <a:ext cx="504892" cy="21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917499"/>
            <a:ext cx="504056" cy="218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4365104"/>
            <a:ext cx="536575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0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ACEA/5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26876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modello sperimentale </a:t>
            </a:r>
            <a:r>
              <a:rPr lang="it-IT" b="1" dirty="0" smtClean="0">
                <a:solidFill>
                  <a:srgbClr val="002060"/>
                </a:solidFill>
              </a:rPr>
              <a:t>2008/ </a:t>
            </a:r>
            <a:r>
              <a:rPr lang="it-IT" b="1" dirty="0" smtClean="0">
                <a:solidFill>
                  <a:srgbClr val="002060"/>
                </a:solidFill>
              </a:rPr>
              <a:t>fin</a:t>
            </a:r>
            <a:r>
              <a:rPr lang="it-IT" b="1" dirty="0" smtClean="0">
                <a:solidFill>
                  <a:srgbClr val="002060"/>
                </a:solidFill>
              </a:rPr>
              <a:t>e</a:t>
            </a:r>
            <a:endParaRPr lang="it-IT" b="1" dirty="0" smtClean="0">
              <a:solidFill>
                <a:srgbClr val="002060"/>
              </a:solidFill>
            </a:endParaRPr>
          </a:p>
          <a:p>
            <a:r>
              <a:rPr lang="it-IT" sz="1600" b="1" dirty="0" smtClean="0">
                <a:solidFill>
                  <a:srgbClr val="002060"/>
                </a:solidFill>
              </a:rPr>
              <a:t>Categorie e parametri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609545"/>
              </p:ext>
            </p:extLst>
          </p:nvPr>
        </p:nvGraphicFramePr>
        <p:xfrm>
          <a:off x="53704" y="1867098"/>
          <a:ext cx="8929184" cy="373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96"/>
                <a:gridCol w="1656232"/>
                <a:gridCol w="3384376"/>
                <a:gridCol w="1656280"/>
              </a:tblGrid>
              <a:tr h="55679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Qualità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Parametri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Sicurezza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Parametri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 Opere aeree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25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6 Documenti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2 Opere interrate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25 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7 Sicurezza cantiere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3 Opere per cabine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13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8 Regolarità cantiere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4 Gestione utenza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9 Esecuzione lavori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5 Giunzioni e terminazioni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18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10 Personale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11 Automezzi e mezzi d’opera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12 Verifiche specifiche cantieri AT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totale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85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50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ttangolo 9"/>
          <p:cNvSpPr/>
          <p:nvPr/>
        </p:nvSpPr>
        <p:spPr>
          <a:xfrm>
            <a:off x="0" y="5589240"/>
            <a:ext cx="91440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rgbClr val="002060"/>
                </a:solidFill>
              </a:rPr>
              <a:t>Formula di aggiudicazione</a:t>
            </a:r>
            <a:r>
              <a:rPr lang="it-IT" sz="1600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it-IT" b="1" i="1" dirty="0" smtClean="0">
                <a:solidFill>
                  <a:srgbClr val="002060"/>
                </a:solidFill>
              </a:rPr>
              <a:t>Punteggio = A* Pb – Po/Pb + b * IR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con Pb e Po prezzo a base d’asta e prezzo offerto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IR : Indice </a:t>
            </a:r>
            <a:r>
              <a:rPr lang="it-IT" sz="1400" dirty="0" err="1" smtClean="0">
                <a:solidFill>
                  <a:srgbClr val="002060"/>
                </a:solidFill>
              </a:rPr>
              <a:t>reputazionale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A e b i pesi assegnati a  ciascun parametro</a:t>
            </a: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pPr algn="ctr"/>
            <a:endParaRPr lang="it-IT" sz="1400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ACEA/6</a:t>
            </a:r>
          </a:p>
          <a:p>
            <a:pPr algn="ctr"/>
            <a:endParaRPr lang="it-IT" sz="3200" b="1" dirty="0" smtClean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07408" y="1203975"/>
            <a:ext cx="903659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Rating: Sistema in studio 2012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Caratteristiche: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Applicazione a tutti i sistemi di qualificazione strategici e a tutte le società del Gruppo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Valutazione dell’operatore su tutti i contratti acquisiti e in tutte le fasi: gara e post-gara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Sia nella fase di affidamento che nella fase di esecuzione, sia sotto il profilo commerciale che sotto il profilo tecnico- qualitativo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002060"/>
                </a:solidFill>
              </a:rPr>
              <a:t>Impatto dei punteggi: </a:t>
            </a:r>
          </a:p>
          <a:p>
            <a:pPr marL="285750" indent="-285750">
              <a:buFontTx/>
              <a:buChar char="-"/>
            </a:pPr>
            <a:r>
              <a:rPr lang="it-IT" sz="1600" dirty="0" smtClean="0">
                <a:solidFill>
                  <a:srgbClr val="002060"/>
                </a:solidFill>
              </a:rPr>
              <a:t>Negativo: sospensione/cancellazione </a:t>
            </a:r>
          </a:p>
          <a:p>
            <a:pPr marL="285750" indent="-285750">
              <a:buFontTx/>
              <a:buChar char="-"/>
            </a:pPr>
            <a:r>
              <a:rPr lang="it-IT" sz="1600" dirty="0" smtClean="0">
                <a:solidFill>
                  <a:srgbClr val="002060"/>
                </a:solidFill>
              </a:rPr>
              <a:t>positivo : </a:t>
            </a:r>
            <a:r>
              <a:rPr lang="it-IT" sz="1600" dirty="0" smtClean="0">
                <a:solidFill>
                  <a:srgbClr val="002060"/>
                </a:solidFill>
              </a:rPr>
              <a:t>elaborazione </a:t>
            </a:r>
            <a:r>
              <a:rPr lang="it-IT" sz="1600" dirty="0" smtClean="0">
                <a:solidFill>
                  <a:srgbClr val="002060"/>
                </a:solidFill>
              </a:rPr>
              <a:t>di short listing (</a:t>
            </a:r>
            <a:r>
              <a:rPr lang="it-IT" sz="1600" dirty="0" err="1" smtClean="0">
                <a:solidFill>
                  <a:srgbClr val="002060"/>
                </a:solidFill>
              </a:rPr>
              <a:t>pre</a:t>
            </a:r>
            <a:r>
              <a:rPr lang="it-IT" sz="1600" dirty="0" smtClean="0">
                <a:solidFill>
                  <a:srgbClr val="002060"/>
                </a:solidFill>
              </a:rPr>
              <a:t>-selezione)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b="1" dirty="0" smtClean="0">
                <a:solidFill>
                  <a:srgbClr val="002060"/>
                </a:solidFill>
              </a:rPr>
              <a:t>Assegnazione e utilizzo dell’indice </a:t>
            </a:r>
            <a:r>
              <a:rPr lang="it-IT" b="1" dirty="0" err="1" smtClean="0">
                <a:solidFill>
                  <a:srgbClr val="002060"/>
                </a:solidFill>
              </a:rPr>
              <a:t>reputazionale</a:t>
            </a:r>
            <a:r>
              <a:rPr lang="it-IT" sz="1600" dirty="0" smtClean="0">
                <a:solidFill>
                  <a:srgbClr val="002060"/>
                </a:solidFill>
              </a:rPr>
              <a:t>:</a:t>
            </a:r>
            <a:endParaRPr lang="it-IT" sz="1600" dirty="0">
              <a:solidFill>
                <a:srgbClr val="002060"/>
              </a:solidFill>
            </a:endParaRPr>
          </a:p>
          <a:p>
            <a:endParaRPr lang="it-IT" sz="1600" dirty="0" smtClean="0">
              <a:solidFill>
                <a:srgbClr val="002060"/>
              </a:solidFill>
            </a:endParaRPr>
          </a:p>
          <a:p>
            <a:endParaRPr lang="it-IT" sz="16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46175"/>
              </p:ext>
            </p:extLst>
          </p:nvPr>
        </p:nvGraphicFramePr>
        <p:xfrm>
          <a:off x="107408" y="4069234"/>
          <a:ext cx="8929184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288"/>
                <a:gridCol w="720089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Raccolta </a:t>
                      </a:r>
                    </a:p>
                    <a:p>
                      <a:pPr algn="ctr"/>
                      <a:r>
                        <a:rPr lang="it-IT" dirty="0" smtClean="0"/>
                        <a:t>Rating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IC = indice di contratto: punteggio assegnato per singolo «evento» cui il fornitore partecipa : Gara e /o esecuzione 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IVR=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Indice di </a:t>
                      </a:r>
                      <a:r>
                        <a:rPr lang="it-IT" b="1" baseline="0" dirty="0" err="1" smtClean="0">
                          <a:solidFill>
                            <a:schemeClr val="bg1"/>
                          </a:solidFill>
                        </a:rPr>
                        <a:t>Vendor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Rating = media degli IC 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conseguiti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it-IT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Utilizzo </a:t>
                      </a:r>
                    </a:p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Rating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IVR :utilizzo in valore assoluto per la gestione</a:t>
                      </a:r>
                      <a:r>
                        <a:rPr lang="it-IT" b="1" baseline="0" dirty="0" smtClean="0">
                          <a:solidFill>
                            <a:srgbClr val="002060"/>
                          </a:solidFill>
                        </a:rPr>
                        <a:t> della qualifica ed eventuali sanzioni (sospensioni /cancellazioni)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IR= Indice 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Relativo</a:t>
                      </a:r>
                      <a:r>
                        <a:rPr lang="it-IT" b="1" baseline="0" dirty="0" smtClean="0">
                          <a:solidFill>
                            <a:srgbClr val="002060"/>
                          </a:solidFill>
                        </a:rPr>
                        <a:t> ← 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rapporto 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tra IVR medio del fornitore e IVR medi dei fornitori appartenenti al GM, </a:t>
                      </a:r>
                      <a:endParaRPr lang="it-IT" b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creato 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nel caso di GM molto popolati e utilizzato per lo short listing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2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ACEA/7</a:t>
            </a:r>
          </a:p>
          <a:p>
            <a:pPr algn="ctr"/>
            <a:endParaRPr lang="it-IT" sz="3200" b="1" dirty="0" smtClean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79512" y="1203975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Rating: Sistema in studio 2012/segue</a:t>
            </a:r>
          </a:p>
          <a:p>
            <a:pPr algn="ctr"/>
            <a:endParaRPr lang="it-IT" sz="1000" b="1" dirty="0" smtClean="0">
              <a:solidFill>
                <a:srgbClr val="002060"/>
              </a:solidFill>
            </a:endParaRPr>
          </a:p>
          <a:p>
            <a:pPr marL="342900" indent="-342900" algn="just">
              <a:buAutoNum type="arabicParenR"/>
            </a:pPr>
            <a:r>
              <a:rPr lang="it-IT" sz="1600" b="1" dirty="0" smtClean="0">
                <a:solidFill>
                  <a:srgbClr val="002060"/>
                </a:solidFill>
              </a:rPr>
              <a:t>Ipotesi di valutazione per assegnazione indice di Contratto, IC:</a:t>
            </a:r>
          </a:p>
          <a:p>
            <a:pPr algn="just"/>
            <a:r>
              <a:rPr lang="it-IT" sz="1600" b="1" dirty="0" smtClean="0">
                <a:solidFill>
                  <a:srgbClr val="002060"/>
                </a:solidFill>
              </a:rPr>
              <a:t> set limitato di criteri di valutazione, organizzati in un «albero di rating», per arrivare alla formulazione di </a:t>
            </a:r>
            <a:r>
              <a:rPr lang="it-IT" sz="1600" b="1" dirty="0" smtClean="0">
                <a:solidFill>
                  <a:srgbClr val="002060"/>
                </a:solidFill>
              </a:rPr>
              <a:t>  un </a:t>
            </a:r>
            <a:r>
              <a:rPr lang="it-IT" sz="1600" b="1" dirty="0" smtClean="0">
                <a:solidFill>
                  <a:srgbClr val="002060"/>
                </a:solidFill>
              </a:rPr>
              <a:t>punteggio di sintesi </a:t>
            </a:r>
            <a:r>
              <a:rPr lang="it-IT" sz="1600" b="1" dirty="0">
                <a:solidFill>
                  <a:srgbClr val="002060"/>
                </a:solidFill>
              </a:rPr>
              <a:t>per singolo «evento»: </a:t>
            </a:r>
            <a:endParaRPr lang="it-IT" sz="1600" b="1" dirty="0" smtClean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just"/>
            <a:r>
              <a:rPr lang="it-IT" b="1" dirty="0" smtClean="0">
                <a:solidFill>
                  <a:srgbClr val="002060"/>
                </a:solidFill>
              </a:rPr>
              <a:t>2) </a:t>
            </a:r>
            <a:r>
              <a:rPr lang="it-IT" sz="1600" b="1" dirty="0" smtClean="0">
                <a:solidFill>
                  <a:srgbClr val="002060"/>
                </a:solidFill>
              </a:rPr>
              <a:t>Ipotesi di flusso per l’assegnazione dell’IC</a:t>
            </a:r>
            <a:endParaRPr lang="it-IT" sz="1600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3464"/>
              </p:ext>
            </p:extLst>
          </p:nvPr>
        </p:nvGraphicFramePr>
        <p:xfrm>
          <a:off x="269220" y="2467695"/>
          <a:ext cx="8712968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it-IT" sz="2400" b="1" dirty="0" smtClean="0"/>
                        <a:t>IC</a:t>
                      </a:r>
                      <a:endParaRPr lang="it-IT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Commerciale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Tecnico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Comportamento</a:t>
                      </a:r>
                      <a:endParaRPr lang="it-IT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Competitività</a:t>
                      </a:r>
                      <a:endParaRPr lang="it-IT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Qualità</a:t>
                      </a:r>
                      <a:endParaRPr lang="it-IT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Puntualità</a:t>
                      </a:r>
                      <a:endParaRPr lang="it-IT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b="1" i="1" dirty="0" smtClean="0">
                          <a:solidFill>
                            <a:srgbClr val="002060"/>
                          </a:solidFill>
                        </a:rPr>
                        <a:t>Acquisti </a:t>
                      </a:r>
                      <a:endParaRPr lang="it-IT" b="1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b="1" i="1" dirty="0" smtClean="0">
                          <a:solidFill>
                            <a:srgbClr val="002060"/>
                          </a:solidFill>
                        </a:rPr>
                        <a:t>Gestore contratto</a:t>
                      </a:r>
                      <a:endParaRPr lang="it-IT" b="1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828361"/>
              </p:ext>
            </p:extLst>
          </p:nvPr>
        </p:nvGraphicFramePr>
        <p:xfrm>
          <a:off x="234362" y="4435866"/>
          <a:ext cx="8695315" cy="235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918"/>
                <a:gridCol w="1748458"/>
                <a:gridCol w="1584176"/>
                <a:gridCol w="1961914"/>
                <a:gridCol w="1764849"/>
              </a:tblGrid>
              <a:tr h="861054">
                <a:tc rowSpan="3"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1. Assegnazione rating neutro</a:t>
                      </a:r>
                      <a:r>
                        <a:rPr lang="it-IT" sz="1400" baseline="0" dirty="0" smtClean="0"/>
                        <a:t> di default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2. Aggiornamento rating (commerciale)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3.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dirty="0" smtClean="0"/>
                        <a:t>Aggiornamento rating  (valutazione esecuzione periodica per contratti di durata)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4. Aggiornamento rating (valutazione esecuzione definitiva)</a:t>
                      </a:r>
                      <a:endParaRPr lang="it-IT" sz="1400" dirty="0"/>
                    </a:p>
                  </a:txBody>
                  <a:tcPr/>
                </a:tc>
              </a:tr>
              <a:tr h="613588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613588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3200" b="1" dirty="0" smtClean="0">
                          <a:solidFill>
                            <a:srgbClr val="002060"/>
                          </a:solidFill>
                        </a:rPr>
                        <a:t>Gara </a:t>
                      </a:r>
                    </a:p>
                    <a:p>
                      <a:r>
                        <a:rPr lang="it-IT" sz="1400" b="1" dirty="0" smtClean="0">
                          <a:solidFill>
                            <a:srgbClr val="002060"/>
                          </a:solidFill>
                        </a:rPr>
                        <a:t>(tutti i partecipanti)</a:t>
                      </a:r>
                      <a:endParaRPr lang="it-IT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800" b="1" dirty="0" smtClean="0">
                          <a:solidFill>
                            <a:srgbClr val="002060"/>
                          </a:solidFill>
                        </a:rPr>
                        <a:t>Esecuzione </a:t>
                      </a:r>
                    </a:p>
                    <a:p>
                      <a:pPr algn="ctr"/>
                      <a:r>
                        <a:rPr lang="it-IT" sz="1400" b="1" dirty="0" smtClean="0">
                          <a:solidFill>
                            <a:srgbClr val="002060"/>
                          </a:solidFill>
                        </a:rPr>
                        <a:t>(aggiudicatario)</a:t>
                      </a:r>
                      <a:endParaRPr lang="it-IT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Pentagono 10"/>
          <p:cNvSpPr/>
          <p:nvPr/>
        </p:nvSpPr>
        <p:spPr>
          <a:xfrm>
            <a:off x="251520" y="4797152"/>
            <a:ext cx="1656184" cy="158417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dirty="0" smtClean="0">
                <a:solidFill>
                  <a:srgbClr val="002060"/>
                </a:solidFill>
              </a:rPr>
              <a:t>Qualifica</a:t>
            </a:r>
            <a:endParaRPr lang="it-IT" sz="2200" b="1" dirty="0">
              <a:solidFill>
                <a:srgbClr val="002060"/>
              </a:solidFill>
            </a:endParaRPr>
          </a:p>
        </p:txBody>
      </p:sp>
      <p:sp>
        <p:nvSpPr>
          <p:cNvPr id="12" name="Pentagono 11"/>
          <p:cNvSpPr/>
          <p:nvPr/>
        </p:nvSpPr>
        <p:spPr>
          <a:xfrm>
            <a:off x="1907704" y="5445224"/>
            <a:ext cx="5256584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rgbClr val="002060"/>
                </a:solidFill>
              </a:rPr>
              <a:t>Contratto</a:t>
            </a:r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6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ACEA/8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268760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</a:t>
            </a:r>
            <a:r>
              <a:rPr lang="it-IT" b="1" dirty="0">
                <a:solidFill>
                  <a:srgbClr val="002060"/>
                </a:solidFill>
              </a:rPr>
              <a:t>Sistema in studio </a:t>
            </a:r>
            <a:r>
              <a:rPr lang="it-IT" b="1" dirty="0" smtClean="0">
                <a:solidFill>
                  <a:srgbClr val="002060"/>
                </a:solidFill>
              </a:rPr>
              <a:t>2012/fine</a:t>
            </a:r>
            <a:endParaRPr lang="it-IT" b="1" dirty="0" smtClean="0">
              <a:solidFill>
                <a:srgbClr val="002060"/>
              </a:solidFill>
            </a:endParaRPr>
          </a:p>
          <a:p>
            <a:r>
              <a:rPr lang="it-IT" sz="1600" b="1" dirty="0" smtClean="0">
                <a:solidFill>
                  <a:srgbClr val="002060"/>
                </a:solidFill>
              </a:rPr>
              <a:t>Utilizzo del Rating</a:t>
            </a:r>
          </a:p>
          <a:p>
            <a:endParaRPr lang="it-IT" sz="1600" b="1" dirty="0">
              <a:solidFill>
                <a:srgbClr val="002060"/>
              </a:solidFill>
            </a:endParaRPr>
          </a:p>
          <a:p>
            <a:endParaRPr lang="it-IT" sz="1600" b="1" dirty="0" smtClean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0" y="558924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dirty="0" smtClean="0">
              <a:solidFill>
                <a:srgbClr val="002060"/>
              </a:solidFill>
            </a:endParaRPr>
          </a:p>
          <a:p>
            <a:pPr algn="ctr"/>
            <a:endParaRPr lang="it-IT" sz="1400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68225" y="2677840"/>
            <a:ext cx="2126828" cy="13272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IVR fornitore</a:t>
            </a:r>
            <a:endParaRPr lang="it-IT" sz="2000" b="1" dirty="0">
              <a:solidFill>
                <a:srgbClr val="002060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>
            <a:off x="196218" y="4221088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226367" y="4365104"/>
            <a:ext cx="2210545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IVR medio della relativa categoria merceologica 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18" name="Uguale 17"/>
          <p:cNvSpPr/>
          <p:nvPr/>
        </p:nvSpPr>
        <p:spPr>
          <a:xfrm>
            <a:off x="2500474" y="3721479"/>
            <a:ext cx="1183828" cy="999217"/>
          </a:xfrm>
          <a:prstGeom prst="mathEqua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952195" y="3491013"/>
            <a:ext cx="2376264" cy="14601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IR : Indice Relativo del fornitore</a:t>
            </a:r>
            <a:endParaRPr lang="it-IT" sz="2400" dirty="0"/>
          </a:p>
        </p:txBody>
      </p:sp>
      <p:sp>
        <p:nvSpPr>
          <p:cNvPr id="21" name="Rettangolo 20"/>
          <p:cNvSpPr/>
          <p:nvPr/>
        </p:nvSpPr>
        <p:spPr>
          <a:xfrm>
            <a:off x="6328459" y="1844824"/>
            <a:ext cx="2492013" cy="14966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IVR: rating in valore assoluto</a:t>
            </a: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Utilizzo: gestione della qualifica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6328459" y="5085184"/>
            <a:ext cx="2492013" cy="1584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IR: rating relativo del GM</a:t>
            </a:r>
          </a:p>
          <a:p>
            <a:pPr algn="ctr"/>
            <a:r>
              <a:rPr lang="it-IT" b="1" dirty="0" smtClean="0"/>
              <a:t>Utilizzo: selezione dei fornitori da invitare a una gara (short listing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24" name="Freccia curva 23"/>
          <p:cNvSpPr/>
          <p:nvPr/>
        </p:nvSpPr>
        <p:spPr>
          <a:xfrm>
            <a:off x="1200722" y="1988839"/>
            <a:ext cx="5027462" cy="634365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7" name="Freccia angolare in su 26"/>
          <p:cNvSpPr/>
          <p:nvPr/>
        </p:nvSpPr>
        <p:spPr>
          <a:xfrm rot="5400000">
            <a:off x="5026551" y="5040036"/>
            <a:ext cx="1304276" cy="1252406"/>
          </a:xfrm>
          <a:prstGeom prst="bentUpArrow">
            <a:avLst>
              <a:gd name="adj1" fmla="val 25000"/>
              <a:gd name="adj2" fmla="val 21839"/>
              <a:gd name="adj3" fmla="val 16572"/>
            </a:avLst>
          </a:prstGeom>
          <a:solidFill>
            <a:srgbClr val="0070C0"/>
          </a:solidFill>
          <a:scene3d>
            <a:camera prst="orthographicFront"/>
            <a:lightRig rig="threePt" dir="t"/>
          </a:scene3d>
          <a:sp3d extrusionH="6350" contourW="6350">
            <a:bevelT w="6350"/>
            <a:bevelB w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ANAS/1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«Gestire i fornitori per gestire il rischio»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ctr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 flipV="1">
            <a:off x="0" y="5272838"/>
            <a:ext cx="6469063" cy="1504950"/>
          </a:xfrm>
          <a:custGeom>
            <a:avLst/>
            <a:gdLst>
              <a:gd name="G0" fmla="+- 3738 0 0"/>
              <a:gd name="G1" fmla="+- 21600 0 3738"/>
              <a:gd name="G2" fmla="*/ 3738 1 2"/>
              <a:gd name="G3" fmla="+- 21600 0 G2"/>
              <a:gd name="G4" fmla="+/ 3738 21600 2"/>
              <a:gd name="G5" fmla="+/ G1 0 2"/>
              <a:gd name="G6" fmla="*/ 21600 21600 3738"/>
              <a:gd name="G7" fmla="*/ G6 1 2"/>
              <a:gd name="G8" fmla="+- 21600 0 G7"/>
              <a:gd name="G9" fmla="*/ 21600 1 2"/>
              <a:gd name="G10" fmla="+- 3738 0 G9"/>
              <a:gd name="G11" fmla="?: G10 G8 0"/>
              <a:gd name="G12" fmla="?: G10 G7 21600"/>
              <a:gd name="T0" fmla="*/ 19731 w 21600"/>
              <a:gd name="T1" fmla="*/ 10800 h 21600"/>
              <a:gd name="T2" fmla="*/ 10800 w 21600"/>
              <a:gd name="T3" fmla="*/ 21600 h 21600"/>
              <a:gd name="T4" fmla="*/ 1869 w 21600"/>
              <a:gd name="T5" fmla="*/ 10800 h 21600"/>
              <a:gd name="T6" fmla="*/ 10800 w 21600"/>
              <a:gd name="T7" fmla="*/ 0 h 21600"/>
              <a:gd name="T8" fmla="*/ 3669 w 21600"/>
              <a:gd name="T9" fmla="*/ 3669 h 21600"/>
              <a:gd name="T10" fmla="*/ 17931 w 21600"/>
              <a:gd name="T11" fmla="*/ 179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738" y="21600"/>
                </a:lnTo>
                <a:lnTo>
                  <a:pt x="1786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3399"/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3399"/>
            </a:extrusionClr>
          </a:sp3d>
        </p:spPr>
        <p:txBody>
          <a:bodyPr rot="10800000" wrap="none" anchor="ctr">
            <a:flatTx/>
          </a:bodyPr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                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Vendor</a:t>
            </a: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management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7361237" y="4869160"/>
            <a:ext cx="1813824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Classificazione e qualificazione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Verifica preventiva dello status giuridico dell’imprenditore e della capacità tecnico economica dell’impresa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Rotazione</a:t>
            </a:r>
          </a:p>
        </p:txBody>
      </p:sp>
      <p:sp>
        <p:nvSpPr>
          <p:cNvPr id="34" name="AutoShape 38"/>
          <p:cNvSpPr>
            <a:spLocks noChangeArrowheads="1"/>
          </p:cNvSpPr>
          <p:nvPr/>
        </p:nvSpPr>
        <p:spPr bwMode="auto">
          <a:xfrm>
            <a:off x="6372200" y="5362766"/>
            <a:ext cx="827088" cy="1023573"/>
          </a:xfrm>
          <a:prstGeom prst="rightArrow">
            <a:avLst>
              <a:gd name="adj1" fmla="val 70222"/>
              <a:gd name="adj2" fmla="val 32836"/>
            </a:avLst>
          </a:prstGeom>
          <a:solidFill>
            <a:srgbClr val="004182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418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6557606" y="3284984"/>
            <a:ext cx="2478986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Monitoraggio delle business information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Controllo oggettivo delle prestazioni ricevute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Aumento qualità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Chiarezza nelle relazioni</a:t>
            </a:r>
          </a:p>
        </p:txBody>
      </p:sp>
      <p:sp>
        <p:nvSpPr>
          <p:cNvPr id="36" name="AutoShape 40"/>
          <p:cNvSpPr>
            <a:spLocks noChangeArrowheads="1"/>
          </p:cNvSpPr>
          <p:nvPr/>
        </p:nvSpPr>
        <p:spPr bwMode="auto">
          <a:xfrm>
            <a:off x="5392773" y="3765498"/>
            <a:ext cx="852488" cy="714375"/>
          </a:xfrm>
          <a:prstGeom prst="rightArrow">
            <a:avLst>
              <a:gd name="adj1" fmla="val 70222"/>
              <a:gd name="adj2" fmla="val 33844"/>
            </a:avLst>
          </a:prstGeom>
          <a:solidFill>
            <a:srgbClr val="009B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9BCC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5578475" y="2213726"/>
            <a:ext cx="3565525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Collaborazione con “best in </a:t>
            </a:r>
            <a:r>
              <a:rPr kumimoji="0" lang="it-IT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class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”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Trasferimento delle competenze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Efficientamento</a:t>
            </a:r>
            <a:endParaRPr kumimoji="0" lang="it-IT" sz="14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Riduzione dei rischi gestione</a:t>
            </a:r>
          </a:p>
        </p:txBody>
      </p:sp>
      <p:sp>
        <p:nvSpPr>
          <p:cNvPr id="38" name="AutoShape 42"/>
          <p:cNvSpPr>
            <a:spLocks noChangeArrowheads="1"/>
          </p:cNvSpPr>
          <p:nvPr/>
        </p:nvSpPr>
        <p:spPr bwMode="auto">
          <a:xfrm>
            <a:off x="4359275" y="2380413"/>
            <a:ext cx="839788" cy="714375"/>
          </a:xfrm>
          <a:prstGeom prst="rightArrow">
            <a:avLst>
              <a:gd name="adj1" fmla="val 70222"/>
              <a:gd name="adj2" fmla="val 33340"/>
            </a:avLst>
          </a:prstGeom>
          <a:solidFill>
            <a:srgbClr val="79D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9DFFF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AutoShape 25"/>
          <p:cNvSpPr>
            <a:spLocks noChangeArrowheads="1"/>
          </p:cNvSpPr>
          <p:nvPr/>
        </p:nvSpPr>
        <p:spPr bwMode="auto">
          <a:xfrm flipV="1">
            <a:off x="1120775" y="3699625"/>
            <a:ext cx="4227513" cy="1506537"/>
          </a:xfrm>
          <a:custGeom>
            <a:avLst/>
            <a:gdLst>
              <a:gd name="G0" fmla="+- 5717 0 0"/>
              <a:gd name="G1" fmla="+- 21600 0 5717"/>
              <a:gd name="G2" fmla="*/ 5717 1 2"/>
              <a:gd name="G3" fmla="+- 21600 0 G2"/>
              <a:gd name="G4" fmla="+/ 5717 21600 2"/>
              <a:gd name="G5" fmla="+/ G1 0 2"/>
              <a:gd name="G6" fmla="*/ 21600 21600 5717"/>
              <a:gd name="G7" fmla="*/ G6 1 2"/>
              <a:gd name="G8" fmla="+- 21600 0 G7"/>
              <a:gd name="G9" fmla="*/ 21600 1 2"/>
              <a:gd name="G10" fmla="+- 5717 0 G9"/>
              <a:gd name="G11" fmla="?: G10 G8 0"/>
              <a:gd name="G12" fmla="?: G10 G7 21600"/>
              <a:gd name="T0" fmla="*/ 18741 w 21600"/>
              <a:gd name="T1" fmla="*/ 10800 h 21600"/>
              <a:gd name="T2" fmla="*/ 10800 w 21600"/>
              <a:gd name="T3" fmla="*/ 21600 h 21600"/>
              <a:gd name="T4" fmla="*/ 2859 w 21600"/>
              <a:gd name="T5" fmla="*/ 10800 h 21600"/>
              <a:gd name="T6" fmla="*/ 10800 w 21600"/>
              <a:gd name="T7" fmla="*/ 0 h 21600"/>
              <a:gd name="T8" fmla="*/ 4659 w 21600"/>
              <a:gd name="T9" fmla="*/ 4659 h 21600"/>
              <a:gd name="T10" fmla="*/ 16941 w 21600"/>
              <a:gd name="T11" fmla="*/ 169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717" y="21600"/>
                </a:lnTo>
                <a:lnTo>
                  <a:pt x="1588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172B7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1172B7"/>
            </a:extrusionClr>
          </a:sp3d>
        </p:spPr>
        <p:txBody>
          <a:bodyPr rot="10800000" lIns="18000" rIns="18000" anchor="ctr">
            <a:flatTx/>
          </a:bodyPr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        </a:t>
            </a:r>
            <a:r>
              <a:rPr kumimoji="0" lang="it-IT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Vendor</a:t>
            </a:r>
            <a:r>
              <a: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rating</a:t>
            </a:r>
            <a:endParaRPr kumimoji="0" lang="it-IT" sz="2000" b="0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grpSp>
        <p:nvGrpSpPr>
          <p:cNvPr id="40" name="Group 43"/>
          <p:cNvGrpSpPr>
            <a:grpSpLocks/>
          </p:cNvGrpSpPr>
          <p:nvPr/>
        </p:nvGrpSpPr>
        <p:grpSpPr bwMode="auto">
          <a:xfrm>
            <a:off x="2235201" y="2147051"/>
            <a:ext cx="1992313" cy="1506537"/>
            <a:chOff x="1510" y="907"/>
            <a:chExt cx="1255" cy="949"/>
          </a:xfrm>
        </p:grpSpPr>
        <p:sp>
          <p:nvSpPr>
            <p:cNvPr id="41" name="AutoShape 26"/>
            <p:cNvSpPr>
              <a:spLocks noChangeArrowheads="1"/>
            </p:cNvSpPr>
            <p:nvPr/>
          </p:nvSpPr>
          <p:spPr bwMode="auto">
            <a:xfrm>
              <a:off x="1510" y="907"/>
              <a:ext cx="1255" cy="949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1588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Text Box 36"/>
            <p:cNvSpPr txBox="1">
              <a:spLocks noChangeArrowheads="1"/>
            </p:cNvSpPr>
            <p:nvPr/>
          </p:nvSpPr>
          <p:spPr bwMode="auto">
            <a:xfrm>
              <a:off x="1869" y="1376"/>
              <a:ext cx="590" cy="1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1588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3" name="Rettangolo 2"/>
          <p:cNvSpPr/>
          <p:nvPr/>
        </p:nvSpPr>
        <p:spPr>
          <a:xfrm>
            <a:off x="2694471" y="2952650"/>
            <a:ext cx="10801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err="1">
                <a:solidFill>
                  <a:srgbClr val="FF0000"/>
                </a:solidFill>
              </a:rPr>
              <a:t>Vendor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</a:rPr>
              <a:t>ranking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8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10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10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10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  <p:bldP spid="38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ANAS/2</a:t>
            </a: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Come ci si è arrivati: dalla </a:t>
            </a:r>
            <a:r>
              <a:rPr lang="it-IT" b="1" dirty="0" smtClean="0">
                <a:solidFill>
                  <a:srgbClr val="002060"/>
                </a:solidFill>
              </a:rPr>
              <a:t>sanzione alla reputazione, dal </a:t>
            </a:r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rating al </a:t>
            </a:r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ranking</a:t>
            </a:r>
          </a:p>
          <a:p>
            <a:pPr algn="ctr"/>
            <a:endParaRPr lang="it-IT" sz="1000" b="1" dirty="0" smtClean="0">
              <a:solidFill>
                <a:srgbClr val="002060"/>
              </a:solidFill>
            </a:endParaRPr>
          </a:p>
          <a:p>
            <a:pPr algn="just"/>
            <a:r>
              <a:rPr lang="it-IT" sz="1400" b="1" dirty="0" smtClean="0">
                <a:solidFill>
                  <a:srgbClr val="002060"/>
                </a:solidFill>
              </a:rPr>
              <a:t>Anas </a:t>
            </a:r>
            <a:r>
              <a:rPr lang="it-IT" sz="1400" b="1" dirty="0">
                <a:solidFill>
                  <a:srgbClr val="002060"/>
                </a:solidFill>
              </a:rPr>
              <a:t>ci spiega che I sistemi di qualificazione contemplati dalla normativa sui Contratti Pubblici non prevedono meccanismi premianti per le imprese che, sulla base della loro attività, sono riuscite a costruirsi un’identità di contraenti affidabili (reputazione positiva</a:t>
            </a:r>
            <a:r>
              <a:rPr lang="it-IT" sz="1400" b="1" dirty="0" smtClean="0">
                <a:solidFill>
                  <a:srgbClr val="002060"/>
                </a:solidFill>
              </a:rPr>
              <a:t>).  L’attuale </a:t>
            </a:r>
            <a:r>
              <a:rPr lang="it-IT" sz="1400" b="1" dirty="0">
                <a:solidFill>
                  <a:srgbClr val="002060"/>
                </a:solidFill>
              </a:rPr>
              <a:t>assetto </a:t>
            </a:r>
            <a:r>
              <a:rPr lang="it-IT" sz="1400" b="1" dirty="0" smtClean="0">
                <a:solidFill>
                  <a:srgbClr val="002060"/>
                </a:solidFill>
              </a:rPr>
              <a:t>normativo:</a:t>
            </a:r>
          </a:p>
          <a:p>
            <a:pPr algn="ctr"/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75656" y="2543261"/>
            <a:ext cx="7560936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impone procedure di selezione ingessate intorno ai “requisiti minimi” rappresentativi del “grado di affidabilità” delle imprese, ma poco significativi dal punto di vista della “lealtà</a:t>
            </a: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”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è privo 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informazioni relative al soddisfacimento delle aspettative del committente nell’esecuzione di precedenti appalti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stimola comportamenti opportunistici o aggressivi dei fornitori che difficilmente possono essere contrastati nelle fasi post contrattuali (l’offerta </a:t>
            </a: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rischia di diventare una 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semplice promessa)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08370" y="5373216"/>
            <a:ext cx="43815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La valutazione delle performance fa aumentare la sfera di discrezionalità delle Stazioni Appaltanti. E’ opportuno, quindi, individuare parametri quanto più oggettivi, misurabili e </a:t>
            </a:r>
            <a:r>
              <a:rPr kumimoji="0" lang="it-IT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trasparenti</a:t>
            </a:r>
            <a:endParaRPr kumimoji="0" lang="it-IT" sz="15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 rot="5400000">
            <a:off x="2214970" y="4924370"/>
            <a:ext cx="368300" cy="4318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FFFF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AutoShape 23"/>
          <p:cNvSpPr>
            <a:spLocks noChangeArrowheads="1"/>
          </p:cNvSpPr>
          <p:nvPr/>
        </p:nvSpPr>
        <p:spPr bwMode="auto">
          <a:xfrm rot="5400000">
            <a:off x="6619974" y="4897945"/>
            <a:ext cx="368300" cy="4318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FFFF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893419" y="2573660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881470" y="3356992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893419" y="4198405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788024" y="5373216"/>
            <a:ext cx="424856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E’ indispensabile applicare in maniera diversa i principi di concorrenzialità e </a:t>
            </a:r>
            <a:r>
              <a:rPr kumimoji="0" lang="it-IT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sanzionabilità</a:t>
            </a:r>
            <a:r>
              <a:rPr kumimoji="0" lang="it-IT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mediante l’utilizzo dei criteri </a:t>
            </a:r>
            <a:r>
              <a:rPr kumimoji="0" lang="it-IT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reputazionali</a:t>
            </a:r>
            <a:r>
              <a:rPr kumimoji="0" lang="it-IT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(il rapporto fra le parti deve essere di tipo "</a:t>
            </a:r>
            <a:r>
              <a:rPr kumimoji="0" lang="it-IT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win-win</a:t>
            </a:r>
            <a:r>
              <a:rPr kumimoji="0" lang="it-IT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“)</a:t>
            </a:r>
            <a:endParaRPr kumimoji="0" lang="it-IT" sz="15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5358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ANAS/3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Il modello di </a:t>
            </a:r>
            <a:r>
              <a:rPr lang="it-IT" sz="2000" b="1" i="1" dirty="0" err="1" smtClean="0">
                <a:solidFill>
                  <a:srgbClr val="002060"/>
                </a:solidFill>
              </a:rPr>
              <a:t>Vendor</a:t>
            </a:r>
            <a:r>
              <a:rPr lang="it-IT" sz="2000" b="1" i="1" dirty="0" smtClean="0">
                <a:solidFill>
                  <a:srgbClr val="002060"/>
                </a:solidFill>
              </a:rPr>
              <a:t> Rating</a:t>
            </a:r>
            <a:r>
              <a:rPr lang="it-IT" sz="2000" b="1" dirty="0" smtClean="0">
                <a:solidFill>
                  <a:srgbClr val="002060"/>
                </a:solidFill>
              </a:rPr>
              <a:t>: gli indicatori 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1000" dirty="0" smtClean="0">
              <a:solidFill>
                <a:srgbClr val="002060"/>
              </a:solidFill>
            </a:endParaRPr>
          </a:p>
          <a:p>
            <a:pPr algn="just"/>
            <a:endParaRPr lang="it-IT" sz="1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Definizione: un sistema di valutazione a consuntivo dei propri fornitori sotto soglia </a:t>
            </a:r>
          </a:p>
          <a:p>
            <a:pPr algn="just"/>
            <a:endParaRPr lang="it-IT" sz="1600" b="1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Costruzione </a:t>
            </a:r>
            <a:r>
              <a:rPr lang="it-IT" sz="1600" b="1" dirty="0">
                <a:solidFill>
                  <a:srgbClr val="002060"/>
                </a:solidFill>
              </a:rPr>
              <a:t>indicatori di </a:t>
            </a:r>
            <a:r>
              <a:rPr lang="it-IT" sz="1600" b="1" dirty="0" err="1">
                <a:solidFill>
                  <a:srgbClr val="002060"/>
                </a:solidFill>
              </a:rPr>
              <a:t>Vendor</a:t>
            </a:r>
            <a:r>
              <a:rPr lang="it-IT" sz="1600" b="1" dirty="0">
                <a:solidFill>
                  <a:srgbClr val="002060"/>
                </a:solidFill>
              </a:rPr>
              <a:t> Rating (KPI</a:t>
            </a:r>
            <a:r>
              <a:rPr lang="it-IT" sz="1600" b="1" dirty="0" smtClean="0">
                <a:solidFill>
                  <a:srgbClr val="002060"/>
                </a:solidFill>
              </a:rPr>
              <a:t>):  </a:t>
            </a:r>
            <a:r>
              <a:rPr lang="it-IT" sz="1600" b="1" dirty="0">
                <a:solidFill>
                  <a:srgbClr val="002060"/>
                </a:solidFill>
              </a:rPr>
              <a:t>formule, pesi, scale di valori </a:t>
            </a:r>
            <a:endParaRPr lang="it-IT" sz="1600" b="1" dirty="0" smtClean="0">
              <a:solidFill>
                <a:srgbClr val="002060"/>
              </a:solidFill>
            </a:endParaRPr>
          </a:p>
          <a:p>
            <a:pPr algn="just"/>
            <a:endParaRPr lang="it-IT" sz="1000" b="1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 4 parametri: 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Prezzo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T</a:t>
            </a:r>
            <a:r>
              <a:rPr lang="it-IT" sz="1600" b="1" dirty="0" smtClean="0">
                <a:solidFill>
                  <a:srgbClr val="002060"/>
                </a:solidFill>
              </a:rPr>
              <a:t>empo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Qualità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Flessibilità</a:t>
            </a:r>
          </a:p>
          <a:p>
            <a:pPr marL="342900" indent="-342900" algn="just">
              <a:buFontTx/>
              <a:buChar char="-"/>
            </a:pPr>
            <a:endParaRPr lang="it-IT" sz="1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Coinvolgimento cliente interno nella Scheda </a:t>
            </a:r>
            <a:r>
              <a:rPr lang="it-IT" sz="1600" b="1" dirty="0">
                <a:solidFill>
                  <a:srgbClr val="002060"/>
                </a:solidFill>
              </a:rPr>
              <a:t>di </a:t>
            </a:r>
            <a:r>
              <a:rPr lang="it-IT" sz="1600" b="1" dirty="0" smtClean="0">
                <a:solidFill>
                  <a:srgbClr val="002060"/>
                </a:solidFill>
              </a:rPr>
              <a:t>Valutazione, nell’individuazione delle soglie di monitoraggio, nell’individuazione delle azioni di impatto</a:t>
            </a:r>
            <a:endParaRPr lang="it-IT" sz="1600" b="1" dirty="0">
              <a:solidFill>
                <a:srgbClr val="002060"/>
              </a:solidFill>
            </a:endParaRPr>
          </a:p>
          <a:p>
            <a:pPr algn="just"/>
            <a:endParaRPr lang="it-IT" sz="1000" b="1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Impatto: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Penali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gestione qualifica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 smtClean="0">
                <a:solidFill>
                  <a:srgbClr val="002060"/>
                </a:solidFill>
              </a:rPr>
              <a:t>Bonus</a:t>
            </a:r>
          </a:p>
          <a:p>
            <a:pPr algn="just"/>
            <a:endParaRPr lang="it-IT" sz="1600" b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2060"/>
                </a:solidFill>
              </a:rPr>
              <a:t>Global </a:t>
            </a:r>
            <a:r>
              <a:rPr lang="it-IT" sz="1600" b="1" dirty="0" err="1" smtClean="0">
                <a:solidFill>
                  <a:srgbClr val="002060"/>
                </a:solidFill>
              </a:rPr>
              <a:t>Vendor</a:t>
            </a:r>
            <a:r>
              <a:rPr lang="it-IT" sz="1600" b="1" dirty="0" smtClean="0">
                <a:solidFill>
                  <a:srgbClr val="002060"/>
                </a:solidFill>
              </a:rPr>
              <a:t> Rate: compensazione statistica tra molteplici dati e diversi </a:t>
            </a:r>
            <a:r>
              <a:rPr lang="it-IT" sz="1600" b="1" dirty="0" err="1" smtClean="0">
                <a:solidFill>
                  <a:srgbClr val="002060"/>
                </a:solidFill>
              </a:rPr>
              <a:t>momen</a:t>
            </a:r>
            <a:r>
              <a:rPr lang="it-IT" sz="1600" b="1" dirty="0" smtClean="0">
                <a:solidFill>
                  <a:srgbClr val="002060"/>
                </a:solidFill>
              </a:rPr>
              <a:t> di </a:t>
            </a:r>
            <a:r>
              <a:rPr lang="it-IT" sz="1600" b="1" dirty="0" err="1" smtClean="0">
                <a:solidFill>
                  <a:srgbClr val="002060"/>
                </a:solidFill>
              </a:rPr>
              <a:t>valutazioneti</a:t>
            </a:r>
            <a:endParaRPr lang="it-IT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SOGIN/1</a:t>
            </a:r>
          </a:p>
          <a:p>
            <a:pPr marL="514350" indent="-514350" algn="ctr"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06" y="1772816"/>
            <a:ext cx="775084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14"/>
          <p:cNvSpPr>
            <a:spLocks noChangeArrowheads="1"/>
          </p:cNvSpPr>
          <p:nvPr/>
        </p:nvSpPr>
        <p:spPr bwMode="auto">
          <a:xfrm>
            <a:off x="700906" y="3717032"/>
            <a:ext cx="3395892" cy="24545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76213" marR="0" lvl="3" indent="-176213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VANTAGGI PRINCIPALI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Garanzia di un elevato standard di qualità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Verifica preventiva dei requisiti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Contrazione dei tempi di aggiudicazione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Definizione di chiare regole a garanzia di una sana concorrenza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Rispetto dei principi di par condicio e trasparenza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rgbClr val="003882"/>
              </a:solidFill>
              <a:effectLst/>
              <a:uLnTx/>
              <a:uFillTx/>
            </a:endParaRPr>
          </a:p>
        </p:txBody>
      </p:sp>
      <p:sp>
        <p:nvSpPr>
          <p:cNvPr id="10" name="Rettangolo 14"/>
          <p:cNvSpPr>
            <a:spLocks noChangeArrowheads="1"/>
          </p:cNvSpPr>
          <p:nvPr/>
        </p:nvSpPr>
        <p:spPr bwMode="auto">
          <a:xfrm>
            <a:off x="4716016" y="3689844"/>
            <a:ext cx="3735731" cy="24817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marR="0" lvl="3" indent="-176213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RISULTATI OTTENUTI</a:t>
            </a:r>
          </a:p>
          <a:p>
            <a:pPr marL="285750" marR="0" lvl="3" indent="-28575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Nuovi regolamenti di qualificazione (maggio 2011)</a:t>
            </a:r>
          </a:p>
          <a:p>
            <a:pPr marL="285750" marR="0" lvl="3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Istituzione Elenco Operatori Economici su base locale (giugno 2011)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Fornitori qualificati nel 2011: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Albo Lavori: 48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Albo Servizi di Ingegneria: 12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Operatori Economici: 134</a:t>
            </a:r>
          </a:p>
        </p:txBody>
      </p:sp>
    </p:spTree>
    <p:extLst>
      <p:ext uri="{BB962C8B-B14F-4D97-AF65-F5344CB8AC3E}">
        <p14:creationId xmlns:p14="http://schemas.microsoft.com/office/powerpoint/2010/main" val="14783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ANAS/4</a:t>
            </a:r>
          </a:p>
          <a:p>
            <a:pPr algn="ctr"/>
            <a:endParaRPr lang="it-IT" sz="1200" b="1" dirty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Il </a:t>
            </a:r>
            <a:r>
              <a:rPr lang="it-IT" b="1" i="1" dirty="0" err="1" smtClean="0">
                <a:solidFill>
                  <a:srgbClr val="002060"/>
                </a:solidFill>
              </a:rPr>
              <a:t>Vendor</a:t>
            </a:r>
            <a:r>
              <a:rPr lang="it-IT" b="1" i="1" dirty="0" smtClean="0">
                <a:solidFill>
                  <a:srgbClr val="002060"/>
                </a:solidFill>
              </a:rPr>
              <a:t> Ranking </a:t>
            </a:r>
            <a:r>
              <a:rPr lang="it-IT" b="1" dirty="0" smtClean="0">
                <a:solidFill>
                  <a:srgbClr val="002060"/>
                </a:solidFill>
              </a:rPr>
              <a:t>di ANAS</a:t>
            </a:r>
            <a:endParaRPr lang="it-IT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5468" y="18621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55576" y="2060848"/>
            <a:ext cx="838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07408" y="1394363"/>
            <a:ext cx="8929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12" name="Freccia in giù 11"/>
          <p:cNvSpPr/>
          <p:nvPr/>
        </p:nvSpPr>
        <p:spPr bwMode="auto">
          <a:xfrm>
            <a:off x="4188406" y="3337024"/>
            <a:ext cx="495300" cy="622300"/>
          </a:xfrm>
          <a:prstGeom prst="downArrow">
            <a:avLst/>
          </a:prstGeom>
          <a:solidFill>
            <a:srgbClr val="FFFF4B"/>
          </a:solidFill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algn="ctr" defTabSz="914400" rtl="0" eaLnBrk="0" fontAlgn="base" latinLnBrk="0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004182"/>
              </a:buClr>
              <a:buSzTx/>
              <a:buFontTx/>
              <a:buChar char="–"/>
              <a:tabLst/>
              <a:defRPr/>
            </a:pPr>
            <a:endParaRPr kumimoji="0" lang="it-IT" sz="20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 bwMode="auto">
          <a:xfrm>
            <a:off x="683568" y="3337024"/>
            <a:ext cx="2679338" cy="1831190"/>
          </a:xfrm>
          <a:prstGeom prst="roundRect">
            <a:avLst/>
          </a:prstGeom>
          <a:noFill/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SELEZIONE DEI FORNITORI CHE BENEFICERANNO DELLA LORO CONDOTTA POSITIVA</a:t>
            </a:r>
            <a:endParaRPr kumimoji="0" lang="it-IT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4" name="Rettangolo arrotondato 13"/>
          <p:cNvSpPr/>
          <p:nvPr/>
        </p:nvSpPr>
        <p:spPr bwMode="auto">
          <a:xfrm>
            <a:off x="5661606" y="3356992"/>
            <a:ext cx="2247900" cy="1811222"/>
          </a:xfrm>
          <a:prstGeom prst="roundRect">
            <a:avLst/>
          </a:prstGeom>
          <a:noFill/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INDIVIDUAZIONE DEI FORNITORI CHE HANNO AVUTO UNA CONDOTTA NEGATIVA</a:t>
            </a:r>
            <a:endParaRPr kumimoji="0" lang="it-IT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3678025" y="4865000"/>
            <a:ext cx="1516062" cy="303213"/>
            <a:chOff x="4071938" y="4416425"/>
            <a:chExt cx="1516062" cy="303213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 rot="5400000">
              <a:off x="4829969" y="3658394"/>
              <a:ext cx="0" cy="1516062"/>
            </a:xfrm>
            <a:prstGeom prst="line">
              <a:avLst/>
            </a:prstGeom>
            <a:noFill/>
            <a:ln w="38100">
              <a:solidFill>
                <a:srgbClr val="FFFF4B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 rot="10800000" flipH="1">
              <a:off x="4419600" y="4538663"/>
              <a:ext cx="820738" cy="180975"/>
            </a:xfrm>
            <a:prstGeom prst="triangle">
              <a:avLst>
                <a:gd name="adj" fmla="val 50000"/>
              </a:avLst>
            </a:prstGeom>
            <a:solidFill>
              <a:srgbClr val="004182"/>
            </a:solidFill>
            <a:ln w="9525">
              <a:solidFill>
                <a:srgbClr val="004182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9BCC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3362906" y="3959324"/>
            <a:ext cx="222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RANKING</a:t>
            </a:r>
            <a:endParaRPr kumimoji="0" lang="it-IT" sz="4000" b="1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275856" y="5295716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Miglioramento qualitativo delle stazioni appaltanti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2124656" y="1976339"/>
            <a:ext cx="4660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GLOBAL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VENDOR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RATE</a:t>
            </a:r>
            <a:endParaRPr kumimoji="0" lang="it-IT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968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ANAS/5</a:t>
            </a:r>
          </a:p>
          <a:p>
            <a:pPr algn="ctr"/>
            <a:endParaRPr lang="it-IT" sz="1600" b="1" dirty="0" smtClean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Il Global </a:t>
            </a:r>
            <a:r>
              <a:rPr lang="it-IT" b="1" dirty="0" err="1" smtClean="0">
                <a:solidFill>
                  <a:srgbClr val="002060"/>
                </a:solidFill>
              </a:rPr>
              <a:t>Vendor</a:t>
            </a:r>
            <a:r>
              <a:rPr lang="it-IT" b="1" dirty="0" smtClean="0">
                <a:solidFill>
                  <a:srgbClr val="002060"/>
                </a:solidFill>
              </a:rPr>
              <a:t> Rate: soglie di monitoraggio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51372" y="1916832"/>
            <a:ext cx="9036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Il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33119"/>
              </p:ext>
            </p:extLst>
          </p:nvPr>
        </p:nvGraphicFramePr>
        <p:xfrm>
          <a:off x="305828" y="2038788"/>
          <a:ext cx="8424936" cy="460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24"/>
                <a:gridCol w="1584176"/>
                <a:gridCol w="4806836"/>
              </a:tblGrid>
              <a:tr h="785557">
                <a:tc gridSpan="2">
                  <a:txBody>
                    <a:bodyPr/>
                    <a:lstStyle/>
                    <a:p>
                      <a:pPr algn="ctr"/>
                      <a:endParaRPr lang="it-IT" sz="2400" b="1" dirty="0" smtClean="0"/>
                    </a:p>
                    <a:p>
                      <a:pPr algn="ctr"/>
                      <a:r>
                        <a:rPr lang="it-IT" sz="2400" b="1" dirty="0" smtClean="0"/>
                        <a:t>Soglie Global </a:t>
                      </a:r>
                      <a:r>
                        <a:rPr lang="it-IT" sz="2400" b="1" dirty="0" err="1" smtClean="0"/>
                        <a:t>Vendor</a:t>
                      </a:r>
                      <a:r>
                        <a:rPr lang="it-IT" sz="2400" b="1" dirty="0" smtClean="0"/>
                        <a:t> Rate</a:t>
                      </a:r>
                    </a:p>
                    <a:p>
                      <a:pPr algn="ctr"/>
                      <a:endParaRPr lang="it-IT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400" dirty="0" smtClean="0"/>
                    </a:p>
                    <a:p>
                      <a:pPr algn="ctr"/>
                      <a:r>
                        <a:rPr lang="it-IT" sz="2400" dirty="0" smtClean="0"/>
                        <a:t>Azioni</a:t>
                      </a:r>
                      <a:endParaRPr lang="it-IT" sz="2400" dirty="0"/>
                    </a:p>
                  </a:txBody>
                  <a:tcPr/>
                </a:tc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0 &lt; rating&lt; 24,9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Scarso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Sospensione </a:t>
                      </a:r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6 mesi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25 &lt; rating &lt; 49,9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Mediocre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Sospensione inviti a 2 gare informali successive della categoria relativa a quel VR 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50 &lt; rating &lt; 74,9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Sufficiente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Invito a rotazione alle gare informali della</a:t>
                      </a:r>
                      <a:r>
                        <a:rPr lang="it-IT" sz="2000" b="1" baseline="0" dirty="0" smtClean="0">
                          <a:solidFill>
                            <a:srgbClr val="002060"/>
                          </a:solidFill>
                        </a:rPr>
                        <a:t> categoria relativa 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56296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75 &lt; rating &lt; 100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Buono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Invito automatico alle gare informali della</a:t>
                      </a:r>
                      <a:r>
                        <a:rPr lang="it-IT" sz="2000" b="1" baseline="0" dirty="0" smtClean="0">
                          <a:solidFill>
                            <a:srgbClr val="002060"/>
                          </a:solidFill>
                        </a:rPr>
                        <a:t> categoria / coinvolgimento in iniziative di E-</a:t>
                      </a:r>
                      <a:r>
                        <a:rPr lang="it-IT" sz="2000" b="1" baseline="0" dirty="0" err="1" smtClean="0">
                          <a:solidFill>
                            <a:srgbClr val="002060"/>
                          </a:solidFill>
                        </a:rPr>
                        <a:t>collaboration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6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SOGIN/2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42652" y="1034634"/>
            <a:ext cx="792088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 smtClean="0">
                <a:solidFill>
                  <a:srgbClr val="002060"/>
                </a:solidFill>
              </a:rPr>
              <a:t>Processo </a:t>
            </a:r>
            <a:r>
              <a:rPr lang="it-IT" sz="2000" b="1" kern="0" dirty="0">
                <a:solidFill>
                  <a:srgbClr val="002060"/>
                </a:solidFill>
              </a:rPr>
              <a:t>di </a:t>
            </a:r>
            <a:r>
              <a:rPr lang="it-IT" sz="2000" b="1" kern="0" dirty="0" err="1">
                <a:solidFill>
                  <a:srgbClr val="002060"/>
                </a:solidFill>
              </a:rPr>
              <a:t>Vendor</a:t>
            </a:r>
            <a:r>
              <a:rPr lang="it-IT" sz="2000" b="1" kern="0" dirty="0">
                <a:solidFill>
                  <a:srgbClr val="002060"/>
                </a:solidFill>
              </a:rPr>
              <a:t> </a:t>
            </a:r>
            <a:r>
              <a:rPr lang="it-IT" sz="2000" b="1" kern="0" dirty="0" smtClean="0">
                <a:solidFill>
                  <a:srgbClr val="002060"/>
                </a:solidFill>
              </a:rPr>
              <a:t>Rating: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 smtClean="0">
                <a:solidFill>
                  <a:srgbClr val="002060"/>
                </a:solidFill>
              </a:rPr>
              <a:t>2008:  avvio 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 smtClean="0">
                <a:solidFill>
                  <a:srgbClr val="002060"/>
                </a:solidFill>
              </a:rPr>
              <a:t>2011 passaggio alla </a:t>
            </a:r>
            <a:r>
              <a:rPr lang="it-IT" sz="2000" b="1" kern="0" dirty="0">
                <a:solidFill>
                  <a:srgbClr val="002060"/>
                </a:solidFill>
              </a:rPr>
              <a:t>gestione </a:t>
            </a:r>
            <a:r>
              <a:rPr lang="it-IT" sz="2000" b="1" kern="0" dirty="0" smtClean="0">
                <a:solidFill>
                  <a:srgbClr val="002060"/>
                </a:solidFill>
              </a:rPr>
              <a:t>informatizzata 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 smtClean="0">
                <a:solidFill>
                  <a:srgbClr val="002060"/>
                </a:solidFill>
              </a:rPr>
              <a:t>Numeri: valutazione </a:t>
            </a:r>
            <a:r>
              <a:rPr lang="it-IT" sz="2000" b="1" kern="0" dirty="0">
                <a:solidFill>
                  <a:srgbClr val="002060"/>
                </a:solidFill>
              </a:rPr>
              <a:t>di circa 1.900 </a:t>
            </a:r>
            <a:r>
              <a:rPr lang="it-IT" sz="2000" b="1" kern="0" dirty="0" smtClean="0">
                <a:solidFill>
                  <a:srgbClr val="002060"/>
                </a:solidFill>
              </a:rPr>
              <a:t>ordini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COS’E’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Metodologia di classificazione delle aziende fornitrici basata sulla valutazione della loro affidabilità e della loro performance 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OBIETTIVO PRINCIPALE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Miglioramento della qualità delle prestazioni delle imprese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INTEGRAZIONE CON IL SISTEMA DI QUALIFICAZIONE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Indirizzamento delle imprese qualificate verso azioni correttive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POPOLAZIONE DI RIFERIMENTO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 smtClean="0">
                <a:solidFill>
                  <a:srgbClr val="002060"/>
                </a:solidFill>
              </a:rPr>
              <a:t>Fornitori qualificati e non </a:t>
            </a:r>
            <a:endParaRPr lang="it-IT" sz="1600" b="1" kern="0" dirty="0" smtClean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 smtClean="0">
              <a:solidFill>
                <a:srgbClr val="002060"/>
              </a:solidFill>
            </a:endParaRP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7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SOGIN/3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Valutazione dei fornitori </a:t>
            </a:r>
          </a:p>
          <a:p>
            <a:pPr marL="342900" indent="-342900">
              <a:buAutoNum type="arabicParenR"/>
            </a:pPr>
            <a:r>
              <a:rPr lang="it-IT" dirty="0" smtClean="0">
                <a:solidFill>
                  <a:srgbClr val="002060"/>
                </a:solidFill>
              </a:rPr>
              <a:t>Efficacia</a:t>
            </a:r>
          </a:p>
          <a:p>
            <a:pPr marL="342900" indent="-342900">
              <a:buAutoNum type="arabicParenR"/>
            </a:pPr>
            <a:r>
              <a:rPr lang="it-IT" dirty="0">
                <a:solidFill>
                  <a:srgbClr val="002060"/>
                </a:solidFill>
              </a:rPr>
              <a:t>E</a:t>
            </a:r>
            <a:r>
              <a:rPr lang="it-IT" dirty="0" smtClean="0">
                <a:solidFill>
                  <a:srgbClr val="002060"/>
                </a:solidFill>
              </a:rPr>
              <a:t>fficienza </a:t>
            </a:r>
          </a:p>
          <a:p>
            <a:pPr marL="342900" indent="-342900">
              <a:buAutoNum type="arabicParenR"/>
            </a:pPr>
            <a:r>
              <a:rPr lang="it-IT" dirty="0" smtClean="0">
                <a:solidFill>
                  <a:srgbClr val="002060"/>
                </a:solidFill>
              </a:rPr>
              <a:t>Qualità </a:t>
            </a:r>
            <a:r>
              <a:rPr lang="it-IT" dirty="0">
                <a:solidFill>
                  <a:srgbClr val="002060"/>
                </a:solidFill>
              </a:rPr>
              <a:t>delle loro prestazioni. </a:t>
            </a:r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r>
              <a:rPr lang="it-IT" dirty="0" smtClean="0">
                <a:solidFill>
                  <a:srgbClr val="002060"/>
                </a:solidFill>
              </a:rPr>
              <a:t>Ogni </a:t>
            </a:r>
            <a:r>
              <a:rPr lang="it-IT" dirty="0">
                <a:solidFill>
                  <a:srgbClr val="002060"/>
                </a:solidFill>
              </a:rPr>
              <a:t>tre mesi, </a:t>
            </a:r>
            <a:r>
              <a:rPr lang="it-IT" dirty="0" err="1">
                <a:solidFill>
                  <a:srgbClr val="002060"/>
                </a:solidFill>
              </a:rPr>
              <a:t>Sogin</a:t>
            </a:r>
            <a:r>
              <a:rPr lang="it-IT" dirty="0">
                <a:solidFill>
                  <a:srgbClr val="002060"/>
                </a:solidFill>
              </a:rPr>
              <a:t> assegna a ciascun operatore un indice di </a:t>
            </a:r>
            <a:r>
              <a:rPr lang="it-IT" dirty="0" err="1">
                <a:solidFill>
                  <a:srgbClr val="002060"/>
                </a:solidFill>
              </a:rPr>
              <a:t>Vendor</a:t>
            </a:r>
            <a:r>
              <a:rPr lang="it-IT" dirty="0">
                <a:solidFill>
                  <a:srgbClr val="002060"/>
                </a:solidFill>
              </a:rPr>
              <a:t> Rating (IVR) che verrà preso in considerazione ai fini della qualificazione.</a:t>
            </a:r>
          </a:p>
          <a:p>
            <a:pPr algn="ctr"/>
            <a:endParaRPr lang="it-IT" sz="1200" b="1" dirty="0" smtClean="0">
              <a:solidFill>
                <a:srgbClr val="002060"/>
              </a:solidFill>
            </a:endParaRPr>
          </a:p>
          <a:p>
            <a:pPr algn="ctr"/>
            <a:r>
              <a:rPr lang="it-IT" b="1" dirty="0" smtClean="0">
                <a:solidFill>
                  <a:srgbClr val="002060"/>
                </a:solidFill>
              </a:rPr>
              <a:t>Calcolo dell'IVR </a:t>
            </a:r>
            <a:endParaRPr lang="it-IT" b="1" dirty="0">
              <a:solidFill>
                <a:srgbClr val="002060"/>
              </a:solidFill>
            </a:endParaRPr>
          </a:p>
          <a:p>
            <a:pPr algn="just"/>
            <a:r>
              <a:rPr lang="it-IT" dirty="0">
                <a:solidFill>
                  <a:srgbClr val="002060"/>
                </a:solidFill>
              </a:rPr>
              <a:t>La valutazione tecnica della prestazione del fornitore viene calcolata attraverso parametri di valutazione, ai quali corrisponde un punteggio che varia da 0 a 10. Ogni punteggio viene, successivamente, moltiplicato per il “peso” ponderale assegnato al parametro di riferimento. </a:t>
            </a:r>
            <a:r>
              <a:rPr lang="it-IT" dirty="0" smtClean="0">
                <a:solidFill>
                  <a:srgbClr val="002060"/>
                </a:solidFill>
              </a:rPr>
              <a:t>IVR = sommatoria  </a:t>
            </a:r>
            <a:r>
              <a:rPr lang="it-IT" dirty="0">
                <a:solidFill>
                  <a:srgbClr val="002060"/>
                </a:solidFill>
              </a:rPr>
              <a:t>punteggi assegnati ai </a:t>
            </a:r>
            <a:r>
              <a:rPr lang="it-IT" dirty="0" smtClean="0">
                <a:solidFill>
                  <a:srgbClr val="002060"/>
                </a:solidFill>
              </a:rPr>
              <a:t>parametri X  </a:t>
            </a:r>
            <a:r>
              <a:rPr lang="it-IT" dirty="0">
                <a:solidFill>
                  <a:srgbClr val="002060"/>
                </a:solidFill>
              </a:rPr>
              <a:t>per i loro pesi </a:t>
            </a:r>
            <a:r>
              <a:rPr lang="it-IT" dirty="0" smtClean="0">
                <a:solidFill>
                  <a:srgbClr val="002060"/>
                </a:solidFill>
              </a:rPr>
              <a:t>ponderali:</a:t>
            </a:r>
          </a:p>
          <a:p>
            <a:pPr algn="just"/>
            <a:endParaRPr lang="it-IT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039816"/>
              </p:ext>
            </p:extLst>
          </p:nvPr>
        </p:nvGraphicFramePr>
        <p:xfrm>
          <a:off x="1601971" y="5013176"/>
          <a:ext cx="583265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5"/>
                <a:gridCol w="2916325"/>
              </a:tblGrid>
              <a:tr h="31683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INDICE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VALUTAZIONE</a:t>
                      </a:r>
                      <a:endParaRPr lang="it-IT" sz="1600" dirty="0"/>
                    </a:p>
                  </a:txBody>
                  <a:tcPr/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9 &lt; IVR &lt; 10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OTTIMO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6 &lt; IVR &lt; 8,9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SUFFICIENTE – BUONO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5 &lt; IVR &lt; 5,9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INSUFFICIENTE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0 &lt; IVR &lt; 4,9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rgbClr val="002060"/>
                          </a:solidFill>
                        </a:rPr>
                        <a:t>GRAVEMENTE</a:t>
                      </a:r>
                      <a:r>
                        <a:rPr lang="it-IT" sz="1600" baseline="0" dirty="0" smtClean="0">
                          <a:solidFill>
                            <a:srgbClr val="002060"/>
                          </a:solidFill>
                        </a:rPr>
                        <a:t> INSUFFICIENTE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69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SOGIN/4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1412776"/>
            <a:ext cx="9175061" cy="8371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Valutazione dei fornitori 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Effetti </a:t>
            </a:r>
            <a:r>
              <a:rPr lang="it-IT" sz="2000" b="1" dirty="0">
                <a:solidFill>
                  <a:srgbClr val="002060"/>
                </a:solidFill>
              </a:rPr>
              <a:t>sul sistema di qualificazione 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Il </a:t>
            </a:r>
            <a:r>
              <a:rPr lang="it-IT" sz="2000" dirty="0">
                <a:solidFill>
                  <a:srgbClr val="002060"/>
                </a:solidFill>
              </a:rPr>
              <a:t>valore dell'indice di </a:t>
            </a:r>
            <a:r>
              <a:rPr lang="it-IT" sz="2000" dirty="0" err="1">
                <a:solidFill>
                  <a:srgbClr val="002060"/>
                </a:solidFill>
              </a:rPr>
              <a:t>Vendor</a:t>
            </a:r>
            <a:r>
              <a:rPr lang="it-IT" sz="2000" dirty="0">
                <a:solidFill>
                  <a:srgbClr val="002060"/>
                </a:solidFill>
              </a:rPr>
              <a:t> Rating determina la valutazione della prestazione del fornitore: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valutazioni </a:t>
            </a:r>
            <a:r>
              <a:rPr lang="it-IT" sz="2000" dirty="0">
                <a:solidFill>
                  <a:srgbClr val="002060"/>
                </a:solidFill>
              </a:rPr>
              <a:t>positive: comunicate al fornitore;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>
                <a:solidFill>
                  <a:srgbClr val="002060"/>
                </a:solidFill>
              </a:rPr>
              <a:t>valutazioni non sufficienti e avvalorate da un numero significativo di eventi: effetti su:</a:t>
            </a:r>
          </a:p>
          <a:p>
            <a:pPr marL="342900" indent="-342900" algn="just">
              <a:buAutoNum type="alphaLcParenR"/>
            </a:pPr>
            <a:r>
              <a:rPr lang="it-IT" sz="2000" b="1" dirty="0" smtClean="0">
                <a:solidFill>
                  <a:srgbClr val="002060"/>
                </a:solidFill>
              </a:rPr>
              <a:t>Revoca</a:t>
            </a:r>
          </a:p>
          <a:p>
            <a:pPr marL="342900" indent="-342900" algn="just">
              <a:buAutoNum type="alphaLcParenR"/>
            </a:pPr>
            <a:r>
              <a:rPr lang="it-IT" sz="2000" b="1" dirty="0" smtClean="0">
                <a:solidFill>
                  <a:srgbClr val="002060"/>
                </a:solidFill>
              </a:rPr>
              <a:t> Sospensione   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Il </a:t>
            </a:r>
            <a:r>
              <a:rPr lang="it-IT" sz="2000" dirty="0">
                <a:solidFill>
                  <a:srgbClr val="002060"/>
                </a:solidFill>
              </a:rPr>
              <a:t>sistema di </a:t>
            </a:r>
            <a:r>
              <a:rPr lang="it-IT" sz="2000" dirty="0" err="1">
                <a:solidFill>
                  <a:srgbClr val="002060"/>
                </a:solidFill>
              </a:rPr>
              <a:t>Vendor</a:t>
            </a:r>
            <a:r>
              <a:rPr lang="it-IT" sz="2000" dirty="0">
                <a:solidFill>
                  <a:srgbClr val="002060"/>
                </a:solidFill>
              </a:rPr>
              <a:t> Rating conclude, quindi, il processo del sistema di qualificazione dando una valutazione a valle della prestazione resa dal fornitore</a:t>
            </a:r>
            <a:r>
              <a:rPr lang="it-IT" sz="20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it-IT" dirty="0">
                <a:solidFill>
                  <a:srgbClr val="002060"/>
                </a:solidFill>
              </a:rPr>
              <a:t/>
            </a:r>
            <a:br>
              <a:rPr lang="it-IT" dirty="0">
                <a:solidFill>
                  <a:srgbClr val="002060"/>
                </a:solidFill>
              </a:rPr>
            </a:br>
            <a:endParaRPr lang="it-IT" dirty="0">
              <a:solidFill>
                <a:srgbClr val="002060"/>
              </a:solidFill>
            </a:endParaRP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lvl="8" algn="ctr"/>
            <a:endParaRPr lang="it-IT" sz="3200" b="1" dirty="0" smtClean="0">
              <a:solidFill>
                <a:srgbClr val="002060"/>
              </a:solidFill>
            </a:endParaRPr>
          </a:p>
          <a:p>
            <a:pPr lvl="8" algn="ctr"/>
            <a:endParaRPr lang="it-IT" sz="3200" b="1" dirty="0" smtClean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0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ATAC/1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 smtClean="0">
                <a:solidFill>
                  <a:srgbClr val="002060"/>
                </a:solidFill>
              </a:rPr>
              <a:t>Vendor</a:t>
            </a:r>
            <a:r>
              <a:rPr lang="it-IT" sz="2000" b="1" dirty="0" smtClean="0">
                <a:solidFill>
                  <a:srgbClr val="002060"/>
                </a:solidFill>
              </a:rPr>
              <a:t> Rating / Obiettivi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Costruire una graduatoria oggettiva basata sull’“affidabilità” del fornitore in termini di puntualità e regolarità delle prestazioni rese e corrispondenza qualitativa della merce consegnata a quella </a:t>
            </a:r>
            <a:r>
              <a:rPr lang="it-IT" sz="2000" dirty="0" smtClean="0">
                <a:solidFill>
                  <a:srgbClr val="002060"/>
                </a:solidFill>
              </a:rPr>
              <a:t>richiesta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Acquisire dati oggettivi sulle performance in modo tale da monitorare nel tempo l’operato dei </a:t>
            </a:r>
            <a:r>
              <a:rPr lang="it-IT" sz="2000" dirty="0" smtClean="0">
                <a:solidFill>
                  <a:srgbClr val="002060"/>
                </a:solidFill>
              </a:rPr>
              <a:t>fornitori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Strutturare in maniera oggettiva i dati per favorire lo scambio di informazioni all’interno dell’azienda in relazione al ciclo di interazione tra il settore acquisti e i clienti </a:t>
            </a:r>
            <a:r>
              <a:rPr lang="it-IT" sz="2000" dirty="0" smtClean="0">
                <a:solidFill>
                  <a:srgbClr val="002060"/>
                </a:solidFill>
              </a:rPr>
              <a:t>interni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Attuare interventi penalizzanti verso i fornitori che non raggiungano un livello minimo di </a:t>
            </a:r>
            <a:r>
              <a:rPr lang="it-IT" sz="2000" dirty="0" err="1">
                <a:solidFill>
                  <a:srgbClr val="002060"/>
                </a:solidFill>
              </a:rPr>
              <a:t>performace</a:t>
            </a:r>
            <a:r>
              <a:rPr lang="it-IT" sz="2000" dirty="0">
                <a:solidFill>
                  <a:srgbClr val="002060"/>
                </a:solidFill>
              </a:rPr>
              <a:t> (es. decadenza dello stato di Qualifica del fornitore)</a:t>
            </a:r>
          </a:p>
          <a:p>
            <a:pPr algn="just"/>
            <a:r>
              <a:rPr lang="it-IT" dirty="0">
                <a:solidFill>
                  <a:srgbClr val="002060"/>
                </a:solidFill>
              </a:rPr>
              <a:t/>
            </a:r>
            <a:br>
              <a:rPr lang="it-IT" dirty="0">
                <a:solidFill>
                  <a:srgbClr val="002060"/>
                </a:solidFill>
              </a:rPr>
            </a:br>
            <a:endParaRPr lang="it-IT" dirty="0">
              <a:solidFill>
                <a:srgbClr val="002060"/>
              </a:solidFill>
            </a:endParaRP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lvl="8" algn="ctr"/>
            <a:endParaRPr lang="it-IT" sz="3200" b="1" dirty="0" smtClean="0">
              <a:solidFill>
                <a:srgbClr val="002060"/>
              </a:solidFill>
            </a:endParaRPr>
          </a:p>
          <a:p>
            <a:pPr lvl="8" algn="ctr"/>
            <a:endParaRPr lang="it-IT" sz="3200" b="1" dirty="0" smtClean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ATAC/2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 smtClean="0">
                <a:solidFill>
                  <a:srgbClr val="002060"/>
                </a:solidFill>
              </a:rPr>
              <a:t>Vendor</a:t>
            </a:r>
            <a:r>
              <a:rPr lang="it-IT" sz="2000" b="1" dirty="0" smtClean="0">
                <a:solidFill>
                  <a:srgbClr val="002060"/>
                </a:solidFill>
              </a:rPr>
              <a:t> Rating / perimetro e modelli di valutazione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Il perimetro d’analisi </a:t>
            </a:r>
            <a:r>
              <a:rPr lang="it-IT" sz="2000" b="1" dirty="0" smtClean="0">
                <a:solidFill>
                  <a:srgbClr val="002060"/>
                </a:solidFill>
              </a:rPr>
              <a:t>:  fornitori </a:t>
            </a:r>
            <a:r>
              <a:rPr lang="it-IT" sz="2000" b="1" dirty="0">
                <a:solidFill>
                  <a:srgbClr val="002060"/>
                </a:solidFill>
              </a:rPr>
              <a:t>di ricambistica per autobus e </a:t>
            </a:r>
            <a:r>
              <a:rPr lang="it-IT" sz="2000" b="1" dirty="0" smtClean="0">
                <a:solidFill>
                  <a:srgbClr val="002060"/>
                </a:solidFill>
              </a:rPr>
              <a:t>tram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Criteri base dell’analisi </a:t>
            </a:r>
            <a:r>
              <a:rPr lang="it-IT" sz="2000" b="1" dirty="0">
                <a:solidFill>
                  <a:srgbClr val="002060"/>
                </a:solidFill>
              </a:rPr>
              <a:t>dei possibili modelli di </a:t>
            </a:r>
            <a:r>
              <a:rPr lang="it-IT" sz="2000" b="1" dirty="0" smtClean="0">
                <a:solidFill>
                  <a:srgbClr val="002060"/>
                </a:solidFill>
              </a:rPr>
              <a:t>valutazione</a:t>
            </a:r>
            <a:r>
              <a:rPr lang="it-IT" sz="2000" dirty="0" smtClean="0">
                <a:solidFill>
                  <a:srgbClr val="002060"/>
                </a:solidFill>
              </a:rPr>
              <a:t>:</a:t>
            </a: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/>
            </a:r>
            <a:br>
              <a:rPr lang="it-IT" sz="2000" dirty="0">
                <a:solidFill>
                  <a:srgbClr val="002060"/>
                </a:solidFill>
              </a:rPr>
            </a:br>
            <a:r>
              <a:rPr lang="it-IT" sz="2000" dirty="0" smtClean="0">
                <a:solidFill>
                  <a:srgbClr val="002060"/>
                </a:solidFill>
              </a:rPr>
              <a:t>- Forte </a:t>
            </a:r>
            <a:r>
              <a:rPr lang="it-IT" sz="2000" dirty="0">
                <a:solidFill>
                  <a:srgbClr val="002060"/>
                </a:solidFill>
              </a:rPr>
              <a:t>correlazione con le penali applicate </a:t>
            </a:r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- Ricerca </a:t>
            </a:r>
            <a:r>
              <a:rPr lang="it-IT" sz="2000" dirty="0">
                <a:solidFill>
                  <a:srgbClr val="002060"/>
                </a:solidFill>
              </a:rPr>
              <a:t>di un </a:t>
            </a:r>
            <a:r>
              <a:rPr lang="it-IT" sz="2000" dirty="0" smtClean="0">
                <a:solidFill>
                  <a:srgbClr val="002060"/>
                </a:solidFill>
              </a:rPr>
              <a:t>modello </a:t>
            </a:r>
          </a:p>
          <a:p>
            <a:pPr marL="285750" indent="-285750" algn="just">
              <a:buFontTx/>
              <a:buChar char="-"/>
            </a:pPr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A) che soddisfi </a:t>
            </a:r>
            <a:r>
              <a:rPr lang="it-IT" sz="2000" dirty="0">
                <a:solidFill>
                  <a:srgbClr val="002060"/>
                </a:solidFill>
              </a:rPr>
              <a:t>le esigenze di conformità su diversi assi (Tempo, Quantità e Qualità) </a:t>
            </a:r>
            <a:r>
              <a:rPr lang="it-IT" sz="2000" dirty="0" smtClean="0">
                <a:solidFill>
                  <a:srgbClr val="002060"/>
                </a:solidFill>
              </a:rPr>
              <a:t>e</a:t>
            </a: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B) che </a:t>
            </a:r>
            <a:r>
              <a:rPr lang="it-IT" sz="2000" dirty="0">
                <a:solidFill>
                  <a:srgbClr val="002060"/>
                </a:solidFill>
              </a:rPr>
              <a:t>consideri l’eterogeneità dei </a:t>
            </a:r>
            <a:r>
              <a:rPr lang="it-IT" sz="2000" dirty="0" smtClean="0">
                <a:solidFill>
                  <a:srgbClr val="002060"/>
                </a:solidFill>
              </a:rPr>
              <a:t>fornitori</a:t>
            </a: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Dimensioni considerate:  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Tempo </a:t>
            </a:r>
            <a:r>
              <a:rPr lang="it-IT" sz="2000" dirty="0">
                <a:solidFill>
                  <a:srgbClr val="002060"/>
                </a:solidFill>
              </a:rPr>
              <a:t>(analisi dei </a:t>
            </a:r>
            <a:r>
              <a:rPr lang="it-IT" sz="2000" dirty="0" smtClean="0">
                <a:solidFill>
                  <a:srgbClr val="002060"/>
                </a:solidFill>
              </a:rPr>
              <a:t>ritardi)</a:t>
            </a: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Quantità </a:t>
            </a:r>
            <a:r>
              <a:rPr lang="it-IT" sz="2000" dirty="0">
                <a:solidFill>
                  <a:srgbClr val="002060"/>
                </a:solidFill>
              </a:rPr>
              <a:t>(materiale consegnato vs. </a:t>
            </a:r>
            <a:r>
              <a:rPr lang="it-IT" sz="2000" dirty="0" smtClean="0">
                <a:solidFill>
                  <a:srgbClr val="002060"/>
                </a:solidFill>
              </a:rPr>
              <a:t>ordinato)</a:t>
            </a: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Qualità </a:t>
            </a:r>
            <a:r>
              <a:rPr lang="it-IT" sz="2000" dirty="0">
                <a:solidFill>
                  <a:srgbClr val="002060"/>
                </a:solidFill>
              </a:rPr>
              <a:t>(analisi delle contestazioni </a:t>
            </a:r>
            <a:r>
              <a:rPr lang="it-IT" sz="2000" dirty="0" smtClean="0">
                <a:solidFill>
                  <a:srgbClr val="002060"/>
                </a:solidFill>
              </a:rPr>
              <a:t>qualitative)</a:t>
            </a:r>
            <a:endParaRPr lang="it-IT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5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ATAC/3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 smtClean="0">
                <a:solidFill>
                  <a:srgbClr val="002060"/>
                </a:solidFill>
              </a:rPr>
              <a:t>Vendor</a:t>
            </a:r>
            <a:r>
              <a:rPr lang="it-IT" sz="2000" b="1" dirty="0" smtClean="0">
                <a:solidFill>
                  <a:srgbClr val="002060"/>
                </a:solidFill>
              </a:rPr>
              <a:t> Rating / indici complessivi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b="1" dirty="0" smtClean="0">
                <a:solidFill>
                  <a:srgbClr val="002060"/>
                </a:solidFill>
              </a:rPr>
              <a:t>1) Non </a:t>
            </a:r>
            <a:r>
              <a:rPr lang="it-IT" sz="2000" b="1" dirty="0">
                <a:solidFill>
                  <a:srgbClr val="002060"/>
                </a:solidFill>
              </a:rPr>
              <a:t>Completezza % </a:t>
            </a:r>
            <a:r>
              <a:rPr lang="it-IT" sz="2000" b="1" dirty="0" smtClean="0">
                <a:solidFill>
                  <a:srgbClr val="002060"/>
                </a:solidFill>
              </a:rPr>
              <a:t>ponderata: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Indicatore del comportamento del Fornitore rispetto alla affidabilità sui volumi attesi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Totale delle Posizioni non completate / Totale delle posizioni nel periodo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 smtClean="0">
                <a:solidFill>
                  <a:srgbClr val="002060"/>
                </a:solidFill>
              </a:rPr>
              <a:t>2) Ritardi %: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</a:rPr>
              <a:t>Indicatore </a:t>
            </a:r>
            <a:r>
              <a:rPr lang="it-IT" sz="2000" dirty="0">
                <a:solidFill>
                  <a:srgbClr val="002060"/>
                </a:solidFill>
              </a:rPr>
              <a:t>dell’incidenza dei ritardi rispetto a quanto </a:t>
            </a:r>
            <a:r>
              <a:rPr lang="it-IT" sz="2000" dirty="0" smtClean="0">
                <a:solidFill>
                  <a:srgbClr val="002060"/>
                </a:solidFill>
              </a:rPr>
              <a:t>atteso</a:t>
            </a: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Totale Consegne in ritardo per fascia di gg di ritardo/ Totale Consegne attese</a:t>
            </a: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b="1" dirty="0" smtClean="0">
                <a:solidFill>
                  <a:srgbClr val="002060"/>
                </a:solidFill>
              </a:rPr>
              <a:t>3</a:t>
            </a:r>
            <a:r>
              <a:rPr lang="it-IT" sz="2000" b="1" dirty="0">
                <a:solidFill>
                  <a:srgbClr val="002060"/>
                </a:solidFill>
              </a:rPr>
              <a:t>) Contestazioni qualitative: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Indicatore dell’ incidenza delle contestazioni per fascia sul numero di </a:t>
            </a:r>
            <a:r>
              <a:rPr lang="it-IT" sz="2000" dirty="0" err="1">
                <a:solidFill>
                  <a:srgbClr val="002060"/>
                </a:solidFill>
              </a:rPr>
              <a:t>OdA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smtClean="0">
                <a:solidFill>
                  <a:srgbClr val="002060"/>
                </a:solidFill>
              </a:rPr>
              <a:t>ricevuti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</a:rPr>
              <a:t>Totale </a:t>
            </a:r>
            <a:r>
              <a:rPr lang="it-IT" sz="2000" dirty="0">
                <a:solidFill>
                  <a:srgbClr val="002060"/>
                </a:solidFill>
              </a:rPr>
              <a:t>contestazioni emerse nel periodo considerato valutate per fascia di numerosità di </a:t>
            </a:r>
            <a:r>
              <a:rPr lang="it-IT" sz="2000" dirty="0" err="1">
                <a:solidFill>
                  <a:srgbClr val="002060"/>
                </a:solidFill>
              </a:rPr>
              <a:t>OdA</a:t>
            </a:r>
            <a:r>
              <a:rPr lang="it-IT" sz="2000" dirty="0">
                <a:solidFill>
                  <a:srgbClr val="002060"/>
                </a:solidFill>
              </a:rPr>
              <a:t> ricevuti nel biennio precedete alla valutazione</a:t>
            </a: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 smtClean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 smtClean="0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02060"/>
                </a:solidFill>
              </a:rPr>
              <a:t>ACEA/1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 smtClean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Tipologie di sistemi di qualificazione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b="1" dirty="0" smtClean="0">
                <a:solidFill>
                  <a:srgbClr val="002060"/>
                </a:solidFill>
              </a:rPr>
              <a:t>10 sistemi di qualificazione per classi merceologiche definite da </a:t>
            </a:r>
          </a:p>
          <a:p>
            <a:pPr marL="457200" indent="-457200" algn="just">
              <a:buAutoNum type="arabicParenR"/>
            </a:pPr>
            <a:r>
              <a:rPr lang="it-IT" sz="2000" b="1" dirty="0" smtClean="0">
                <a:solidFill>
                  <a:srgbClr val="002060"/>
                </a:solidFill>
              </a:rPr>
              <a:t>strategicità e </a:t>
            </a:r>
          </a:p>
          <a:p>
            <a:pPr marL="457200" indent="-457200" algn="just">
              <a:buAutoNum type="arabicParenR"/>
            </a:pPr>
            <a:r>
              <a:rPr lang="it-IT" sz="2000" b="1" dirty="0" smtClean="0">
                <a:solidFill>
                  <a:srgbClr val="002060"/>
                </a:solidFill>
              </a:rPr>
              <a:t>2) ricorrenza nell’acquisto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 smtClean="0">
                <a:solidFill>
                  <a:srgbClr val="002060"/>
                </a:solidFill>
              </a:rPr>
              <a:t>Ogni sistema comprende più tipologie con specifici albi, suddivisi in classi d’interpello da</a:t>
            </a: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marL="457200" indent="-457200" algn="just">
              <a:buAutoNum type="alphaLcParenR"/>
            </a:pPr>
            <a:r>
              <a:rPr lang="it-IT" sz="2000" b="1" dirty="0" smtClean="0">
                <a:solidFill>
                  <a:srgbClr val="002060"/>
                </a:solidFill>
              </a:rPr>
              <a:t>Importo economico (lavori)</a:t>
            </a:r>
          </a:p>
          <a:p>
            <a:pPr marL="457200" indent="-457200" algn="just">
              <a:buAutoNum type="alphaLcParenR"/>
            </a:pPr>
            <a:r>
              <a:rPr lang="it-IT" sz="2000" b="1" dirty="0" smtClean="0">
                <a:solidFill>
                  <a:srgbClr val="002060"/>
                </a:solidFill>
              </a:rPr>
              <a:t>Caratteristiche tecniche (forniture)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2 di lavori, area Energia (7 albi) e area Idrico-elettromeccanica (6 albi)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6 di forniture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 smtClean="0">
                <a:solidFill>
                  <a:srgbClr val="002060"/>
                </a:solidFill>
              </a:rPr>
              <a:t>2 di servizi </a:t>
            </a:r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 smtClean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2021</Words>
  <Application>Microsoft Office PowerPoint</Application>
  <PresentationFormat>Presentazione su schermo (4:3)</PresentationFormat>
  <Paragraphs>560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Comitato Agenda Digitale e Semplificazione</dc:title>
  <dc:creator>Massimiliano Bondanini</dc:creator>
  <cp:lastModifiedBy>Massimiliano Bondanini</cp:lastModifiedBy>
  <cp:revision>147</cp:revision>
  <dcterms:created xsi:type="dcterms:W3CDTF">2012-11-12T15:10:33Z</dcterms:created>
  <dcterms:modified xsi:type="dcterms:W3CDTF">2013-01-15T12:09:27Z</dcterms:modified>
</cp:coreProperties>
</file>