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legacyDiagramTex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3" r:id="rId2"/>
  </p:sldMasterIdLst>
  <p:notesMasterIdLst>
    <p:notesMasterId r:id="rId16"/>
  </p:notesMasterIdLst>
  <p:sldIdLst>
    <p:sldId id="259" r:id="rId3"/>
    <p:sldId id="339" r:id="rId4"/>
    <p:sldId id="340" r:id="rId5"/>
    <p:sldId id="342" r:id="rId6"/>
    <p:sldId id="300" r:id="rId7"/>
    <p:sldId id="343" r:id="rId8"/>
    <p:sldId id="274" r:id="rId9"/>
    <p:sldId id="344" r:id="rId10"/>
    <p:sldId id="328" r:id="rId11"/>
    <p:sldId id="345" r:id="rId12"/>
    <p:sldId id="327" r:id="rId13"/>
    <p:sldId id="346" r:id="rId14"/>
    <p:sldId id="347" r:id="rId15"/>
  </p:sldIdLst>
  <p:sldSz cx="9144000" cy="6858000" type="screen4x3"/>
  <p:notesSz cx="6735763" cy="986948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3600" b="1" kern="1200">
        <a:solidFill>
          <a:srgbClr val="FF9900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rgbClr val="FF9900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rgbClr val="FF9900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rgbClr val="FF9900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rgbClr val="FF9900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rgbClr val="FF9900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rgbClr val="FF9900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rgbClr val="FF9900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rgbClr val="FF9900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66FF"/>
    <a:srgbClr val="66FF33"/>
    <a:srgbClr val="CC0099"/>
    <a:srgbClr val="FF0000"/>
    <a:srgbClr val="6600FF"/>
    <a:srgbClr val="3399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0126" autoAdjust="0"/>
    <p:restoredTop sz="94595" autoAdjust="0"/>
  </p:normalViewPr>
  <p:slideViewPr>
    <p:cSldViewPr>
      <p:cViewPr>
        <p:scale>
          <a:sx n="100" d="100"/>
          <a:sy n="100" d="100"/>
        </p:scale>
        <p:origin x="30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06/relationships/legacyDocTextInfo" Target="legacyDocTextInfo.bin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55" tIns="45377" rIns="90755" bIns="45377" numCol="1" anchor="t" anchorCtr="0" compatLnSpc="1">
            <a:prstTxWarp prst="textNoShape">
              <a:avLst/>
            </a:prstTxWarp>
          </a:bodyPr>
          <a:lstStyle>
            <a:lvl1pPr algn="l" defTabSz="908050">
              <a:lnSpc>
                <a:spcPct val="100000"/>
              </a:lnSpc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55" tIns="45377" rIns="90755" bIns="45377" numCol="1" anchor="t" anchorCtr="0" compatLnSpc="1">
            <a:prstTxWarp prst="textNoShape">
              <a:avLst/>
            </a:prstTxWarp>
          </a:bodyPr>
          <a:lstStyle>
            <a:lvl1pPr algn="r" defTabSz="908050">
              <a:lnSpc>
                <a:spcPct val="100000"/>
              </a:lnSpc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5538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7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7888"/>
            <a:ext cx="5389563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55" tIns="45377" rIns="90755" bIns="453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157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55" tIns="45377" rIns="90755" bIns="45377" numCol="1" anchor="b" anchorCtr="0" compatLnSpc="1">
            <a:prstTxWarp prst="textNoShape">
              <a:avLst/>
            </a:prstTxWarp>
          </a:bodyPr>
          <a:lstStyle>
            <a:lvl1pPr algn="l" defTabSz="908050">
              <a:lnSpc>
                <a:spcPct val="100000"/>
              </a:lnSpc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7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4188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55" tIns="45377" rIns="90755" bIns="45377" numCol="1" anchor="b" anchorCtr="0" compatLnSpc="1">
            <a:prstTxWarp prst="textNoShape">
              <a:avLst/>
            </a:prstTxWarp>
          </a:bodyPr>
          <a:lstStyle>
            <a:lvl1pPr algn="r" defTabSz="908050">
              <a:lnSpc>
                <a:spcPct val="100000"/>
              </a:lnSpc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AB2F9492-6FB8-4120-BA53-D2F3FA26434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F9E696-115A-47E9-8900-D1E194E0200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15125" y="274638"/>
            <a:ext cx="2105025" cy="5995987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95288" y="274638"/>
            <a:ext cx="6167437" cy="5995987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97BE4-AC69-4826-A20D-BACC7F0ACC8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B4CFCE-A129-4D93-A24D-E9BBD03D95F4}" type="datetimeFigureOut">
              <a:rPr lang="it-IT"/>
              <a:pPr>
                <a:defRPr/>
              </a:pPr>
              <a:t>28/12/2012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C3B61-325F-4BDB-A906-EC5EF8B3825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6BF5F-3365-426B-B957-22BEC569D813}" type="datetimeFigureOut">
              <a:rPr lang="it-IT"/>
              <a:pPr>
                <a:defRPr/>
              </a:pPr>
              <a:t>28/12/2012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CE768-537A-4E15-9A19-C26E88DDF2A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30A84-932F-4157-A07A-77273D562E86}" type="datetimeFigureOut">
              <a:rPr lang="it-IT"/>
              <a:pPr>
                <a:defRPr/>
              </a:pPr>
              <a:t>28/12/2012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8FBA0-197E-4FF4-ADAD-F856A9A15CE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41280-73AD-4094-A500-3D23D52FC08A}" type="datetimeFigureOut">
              <a:rPr lang="it-IT"/>
              <a:pPr>
                <a:defRPr/>
              </a:pPr>
              <a:t>28/12/2012</a:t>
            </a:fld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B5173-2974-4443-9503-AA3F836D8BF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FD165-DADF-4B01-81A7-5FF82B519030}" type="datetimeFigureOut">
              <a:rPr lang="it-IT"/>
              <a:pPr>
                <a:defRPr/>
              </a:pPr>
              <a:t>28/12/2012</a:t>
            </a:fld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22E3A-241B-43EB-A884-05473AA3E8C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7FB76-747D-46AD-A079-423B95ED6E23}" type="datetimeFigureOut">
              <a:rPr lang="it-IT"/>
              <a:pPr>
                <a:defRPr/>
              </a:pPr>
              <a:t>28/12/2012</a:t>
            </a:fld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85A65-1AC1-4B54-A82A-6ED71481D0F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28686-81F5-4353-9200-D0AAE1F75B61}" type="datetimeFigureOut">
              <a:rPr lang="it-IT"/>
              <a:pPr>
                <a:defRPr/>
              </a:pPr>
              <a:t>28/12/2012</a:t>
            </a:fld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EF913-9DE8-4593-8013-3C6F3165A35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296BA-3BE3-453C-9DA9-A822F6B5CC89}" type="datetimeFigureOut">
              <a:rPr lang="it-IT"/>
              <a:pPr>
                <a:defRPr/>
              </a:pPr>
              <a:t>28/12/2012</a:t>
            </a:fld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434DD-E6BC-40D5-A2EB-65737A7231C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2C68B-1642-4E90-B9D1-81A7058C362C}" type="datetimeFigureOut">
              <a:rPr lang="it-IT"/>
              <a:pPr>
                <a:defRPr/>
              </a:pPr>
              <a:t>28/12/2012</a:t>
            </a:fld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9FFFD-0801-42B5-BC4D-BAA1D943026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E8D71-4556-47F4-A6E6-BFC5352E94B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F921A-8FD9-4121-B2FE-94D10C5FABFB}" type="datetimeFigureOut">
              <a:rPr lang="it-IT"/>
              <a:pPr>
                <a:defRPr/>
              </a:pPr>
              <a:t>28/12/2012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7384BB-CB75-4374-AE3C-3F28976F43D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17632-9CD8-4C8B-980C-1E81C07D7B11}" type="datetimeFigureOut">
              <a:rPr lang="it-IT"/>
              <a:pPr>
                <a:defRPr/>
              </a:pPr>
              <a:t>28/12/2012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EDE84-5AC8-4171-B4CC-13A81B8288D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95288" y="981075"/>
            <a:ext cx="4135437" cy="5289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83125" y="981075"/>
            <a:ext cx="4137025" cy="5289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EB91E-7E2F-4BB0-ABDB-5888EFAF67E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9A2A6-E800-4D64-88CC-D750CAF97D0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32634-CBD6-49C9-A069-6C73E56391E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E0AB1-E0FD-41A0-A570-C06FCE37A02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98381-9D07-454F-B96F-065664EEFCE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8B9F5-C0F2-46E0-BB9D-16B6547E7F5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48B41-D32D-4421-AC15-BB2A2D65D6E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 descr="slide-interna-presentazione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-11113"/>
            <a:ext cx="9144000" cy="688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527300" y="6424613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r">
              <a:lnSpc>
                <a:spcPct val="100000"/>
              </a:lnSpc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E5FF7246-8F90-4AE8-A66B-C447DACCFE7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1037" name="Line 13"/>
          <p:cNvSpPr>
            <a:spLocks noChangeShapeType="1"/>
          </p:cNvSpPr>
          <p:nvPr userDrawn="1"/>
        </p:nvSpPr>
        <p:spPr bwMode="auto">
          <a:xfrm>
            <a:off x="468313" y="836613"/>
            <a:ext cx="5183187" cy="0"/>
          </a:xfrm>
          <a:prstGeom prst="line">
            <a:avLst/>
          </a:prstGeom>
          <a:noFill/>
          <a:ln w="25400">
            <a:solidFill>
              <a:srgbClr val="3399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140000"/>
              </a:lnSpc>
              <a:defRPr/>
            </a:pPr>
            <a:endParaRPr lang="it-IT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il titolo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981075"/>
            <a:ext cx="8424862" cy="528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   </a:t>
            </a:r>
          </a:p>
        </p:txBody>
      </p:sp>
      <p:sp>
        <p:nvSpPr>
          <p:cNvPr id="1038" name="CasellaDiTesto 6"/>
          <p:cNvSpPr txBox="1">
            <a:spLocks noChangeArrowheads="1"/>
          </p:cNvSpPr>
          <p:nvPr userDrawn="1"/>
        </p:nvSpPr>
        <p:spPr bwMode="auto">
          <a:xfrm>
            <a:off x="280988" y="6340475"/>
            <a:ext cx="55006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it-IT" sz="1400">
                <a:solidFill>
                  <a:srgbClr val="FFC715"/>
                </a:solidFill>
                <a:cs typeface="Arial" charset="0"/>
              </a:rPr>
              <a:t>Centro per l’Alta Formazione</a:t>
            </a:r>
          </a:p>
          <a:p>
            <a:pPr>
              <a:defRPr/>
            </a:pPr>
            <a:endParaRPr lang="it-IT" sz="14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2" r:id="rId2"/>
    <p:sldLayoutId id="2147483661" r:id="rId3"/>
    <p:sldLayoutId id="2147483660" r:id="rId4"/>
    <p:sldLayoutId id="2147483659" r:id="rId5"/>
    <p:sldLayoutId id="2147483658" r:id="rId6"/>
    <p:sldLayoutId id="2147483657" r:id="rId7"/>
    <p:sldLayoutId id="2147483656" r:id="rId8"/>
    <p:sldLayoutId id="2147483655" r:id="rId9"/>
    <p:sldLayoutId id="2147483654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99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9900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9900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9900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9900"/>
          </a:solidFill>
          <a:latin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FF9900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FF9900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FF9900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FF9900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lnSpc>
          <a:spcPct val="135000"/>
        </a:lnSpc>
        <a:spcBef>
          <a:spcPct val="0"/>
        </a:spcBef>
        <a:spcAft>
          <a:spcPct val="0"/>
        </a:spcAft>
        <a:buChar char="•"/>
        <a:defRPr sz="2400">
          <a:solidFill>
            <a:srgbClr val="000066"/>
          </a:solidFill>
          <a:latin typeface="+mn-lt"/>
          <a:ea typeface="+mn-ea"/>
          <a:cs typeface="+mn-cs"/>
        </a:defRPr>
      </a:lvl1pPr>
      <a:lvl2pPr marL="828675" indent="-285750" algn="l" rtl="0" eaLnBrk="0" fontAlgn="base" hangingPunct="0">
        <a:lnSpc>
          <a:spcPct val="140000"/>
        </a:lnSpc>
        <a:spcBef>
          <a:spcPct val="5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236663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446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0A45227C-8007-418A-9435-9D267539E08F}" type="datetimeFigureOut">
              <a:rPr lang="it-IT"/>
              <a:pPr>
                <a:defRPr/>
              </a:pPr>
              <a:t>28/12/2012</a:t>
            </a:fld>
            <a:endParaRPr lang="it-IT"/>
          </a:p>
        </p:txBody>
      </p:sp>
      <p:sp>
        <p:nvSpPr>
          <p:cNvPr id="931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5868ADED-D889-4523-B165-801D98749E1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pic>
        <p:nvPicPr>
          <p:cNvPr id="12295" name="Picture 12" descr="slide-interna-presentazione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1113"/>
            <a:ext cx="9144000" cy="688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7" name="Line 13"/>
          <p:cNvSpPr>
            <a:spLocks noChangeShapeType="1"/>
          </p:cNvSpPr>
          <p:nvPr userDrawn="1"/>
        </p:nvSpPr>
        <p:spPr bwMode="auto">
          <a:xfrm>
            <a:off x="468313" y="836613"/>
            <a:ext cx="5183187" cy="0"/>
          </a:xfrm>
          <a:prstGeom prst="line">
            <a:avLst/>
          </a:prstGeom>
          <a:noFill/>
          <a:ln w="25400">
            <a:solidFill>
              <a:srgbClr val="3399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140000"/>
              </a:lnSpc>
              <a:defRPr/>
            </a:pPr>
            <a:endParaRPr lang="it-IT"/>
          </a:p>
        </p:txBody>
      </p:sp>
      <p:sp>
        <p:nvSpPr>
          <p:cNvPr id="1038" name="CasellaDiTesto 6"/>
          <p:cNvSpPr txBox="1">
            <a:spLocks noChangeArrowheads="1"/>
          </p:cNvSpPr>
          <p:nvPr userDrawn="1"/>
        </p:nvSpPr>
        <p:spPr bwMode="auto">
          <a:xfrm>
            <a:off x="280988" y="6340475"/>
            <a:ext cx="55006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it-IT" sz="1400">
                <a:solidFill>
                  <a:srgbClr val="FFC715"/>
                </a:solidFill>
                <a:cs typeface="Arial" charset="0"/>
              </a:rPr>
              <a:t>Centro per l’Alta Formazione</a:t>
            </a:r>
          </a:p>
          <a:p>
            <a:pPr>
              <a:defRPr/>
            </a:pPr>
            <a:endParaRPr lang="it-IT" sz="14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12298" name="Picture 19" descr="slide-presentazione-anas-versione5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-11113"/>
            <a:ext cx="9144000" cy="688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sellaDiTesto 6"/>
          <p:cNvSpPr txBox="1">
            <a:spLocks noChangeArrowheads="1"/>
          </p:cNvSpPr>
          <p:nvPr userDrawn="1"/>
        </p:nvSpPr>
        <p:spPr bwMode="auto">
          <a:xfrm>
            <a:off x="2268538" y="6111875"/>
            <a:ext cx="5500687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it-IT" sz="1400">
                <a:solidFill>
                  <a:srgbClr val="FFC715"/>
                </a:solidFill>
                <a:cs typeface="Arial" charset="0"/>
              </a:rPr>
              <a:t>Direzione Centrale Risorse, Organizzazione e Sistemi</a:t>
            </a:r>
          </a:p>
          <a:p>
            <a:pPr>
              <a:defRPr/>
            </a:pPr>
            <a:r>
              <a:rPr lang="it-IT" sz="1400">
                <a:solidFill>
                  <a:srgbClr val="FFC715"/>
                </a:solidFill>
                <a:cs typeface="Arial" charset="0"/>
              </a:rPr>
              <a:t>Centro per l’Alta Formazione</a:t>
            </a:r>
          </a:p>
          <a:p>
            <a:pPr>
              <a:defRPr/>
            </a:pPr>
            <a:endParaRPr lang="it-IT" sz="14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72" r:id="rId3"/>
    <p:sldLayoutId id="2147483671" r:id="rId4"/>
    <p:sldLayoutId id="2147483670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hyperlink" Target="https://pdm.stradeanas.it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914400" y="2636838"/>
            <a:ext cx="8229600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sz="3000" dirty="0"/>
              <a:t>    I </a:t>
            </a:r>
            <a:r>
              <a:rPr lang="it-IT" sz="3000" dirty="0" smtClean="0"/>
              <a:t>criteri </a:t>
            </a:r>
            <a:r>
              <a:rPr lang="it-IT" sz="3000" dirty="0"/>
              <a:t>di </a:t>
            </a:r>
            <a:r>
              <a:rPr lang="it-IT" sz="3000" dirty="0" smtClean="0"/>
              <a:t>aggiudicazione nei lavori ANAS:</a:t>
            </a:r>
          </a:p>
          <a:p>
            <a:pPr algn="ctr"/>
            <a:r>
              <a:rPr lang="it-IT" sz="3000" dirty="0" smtClean="0"/>
              <a:t>l</a:t>
            </a:r>
            <a:r>
              <a:rPr lang="it-IT" sz="3000" dirty="0" smtClean="0"/>
              <a:t>’offerta economicamente più vantaggiosa</a:t>
            </a:r>
            <a:endParaRPr lang="it-IT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egnaposto numero diapositiva 3"/>
          <p:cNvSpPr txBox="1">
            <a:spLocks noGrp="1"/>
          </p:cNvSpPr>
          <p:nvPr/>
        </p:nvSpPr>
        <p:spPr bwMode="auto">
          <a:xfrm>
            <a:off x="2527300" y="6424613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fld id="{5FC94CD4-3093-4209-BAC0-66CE66685DA9}" type="slidenum">
              <a:rPr lang="it-IT" sz="1400" b="0">
                <a:solidFill>
                  <a:schemeClr val="tx1"/>
                </a:solidFill>
                <a:latin typeface="Arial" charset="0"/>
              </a:rPr>
              <a:pPr algn="r"/>
              <a:t>10</a:t>
            </a:fld>
            <a:endParaRPr lang="it-IT" sz="14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3667" name="Titolo 1"/>
          <p:cNvSpPr>
            <a:spLocks/>
          </p:cNvSpPr>
          <p:nvPr/>
        </p:nvSpPr>
        <p:spPr bwMode="auto">
          <a:xfrm>
            <a:off x="457200" y="274638"/>
            <a:ext cx="8229600" cy="4905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it-IT" sz="2600"/>
              <a:t>Metodi di calcolo - riparametrazione</a:t>
            </a:r>
          </a:p>
        </p:txBody>
      </p:sp>
      <p:sp>
        <p:nvSpPr>
          <p:cNvPr id="96261" name="Rectangle 28"/>
          <p:cNvSpPr>
            <a:spLocks noChangeArrowheads="1"/>
          </p:cNvSpPr>
          <p:nvPr/>
        </p:nvSpPr>
        <p:spPr bwMode="auto">
          <a:xfrm>
            <a:off x="179388" y="981075"/>
            <a:ext cx="8569325" cy="515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it-IT" sz="2000" b="0" dirty="0">
                <a:solidFill>
                  <a:srgbClr val="000066"/>
                </a:solidFill>
              </a:rPr>
              <a:t>Qualunque sia il sistema scelto per la definizione dei coefficienti, nei documenti di appalto si può prevedere una successiva fase tesa a </a:t>
            </a:r>
          </a:p>
          <a:p>
            <a:endParaRPr lang="it-IT" sz="2000" b="0" dirty="0">
              <a:solidFill>
                <a:srgbClr val="000066"/>
              </a:solidFill>
            </a:endParaRPr>
          </a:p>
          <a:p>
            <a:r>
              <a:rPr lang="it-IT" sz="2000" b="0" dirty="0">
                <a:solidFill>
                  <a:srgbClr val="000066"/>
                </a:solidFill>
              </a:rPr>
              <a:t>“</a:t>
            </a:r>
            <a:r>
              <a:rPr lang="it-IT" sz="2000" b="0" i="1" dirty="0">
                <a:solidFill>
                  <a:srgbClr val="000066"/>
                </a:solidFill>
              </a:rPr>
              <a:t>trasformare la media dei coefficienti attribuiti ad ogni offerta da parte di tutti i commissari in coefficienti definitivi, riportando ad uno </a:t>
            </a:r>
            <a:r>
              <a:rPr lang="it-IT" sz="2000" b="0" i="1" dirty="0" smtClean="0">
                <a:solidFill>
                  <a:srgbClr val="000066"/>
                </a:solidFill>
              </a:rPr>
              <a:t>la </a:t>
            </a:r>
            <a:r>
              <a:rPr lang="it-IT" sz="2000" b="0" i="1" dirty="0">
                <a:solidFill>
                  <a:srgbClr val="000066"/>
                </a:solidFill>
              </a:rPr>
              <a:t>media più alta e proporzionando a tale media massima le </a:t>
            </a:r>
            <a:r>
              <a:rPr lang="it-IT" sz="2000" b="0" i="1" dirty="0" smtClean="0">
                <a:solidFill>
                  <a:srgbClr val="000066"/>
                </a:solidFill>
              </a:rPr>
              <a:t>medie </a:t>
            </a:r>
            <a:r>
              <a:rPr lang="it-IT" sz="2000" b="0" i="1" dirty="0">
                <a:solidFill>
                  <a:srgbClr val="000066"/>
                </a:solidFill>
              </a:rPr>
              <a:t>provvisorie prima calcolate</a:t>
            </a:r>
            <a:r>
              <a:rPr lang="it-IT" sz="2000" b="0" dirty="0">
                <a:solidFill>
                  <a:srgbClr val="000066"/>
                </a:solidFill>
              </a:rPr>
              <a:t> “</a:t>
            </a:r>
          </a:p>
          <a:p>
            <a:r>
              <a:rPr lang="it-IT" sz="2000" b="0" dirty="0">
                <a:solidFill>
                  <a:srgbClr val="000066"/>
                </a:solidFill>
              </a:rPr>
              <a:t> </a:t>
            </a:r>
          </a:p>
          <a:p>
            <a:r>
              <a:rPr lang="it-IT" sz="2000" b="0" dirty="0">
                <a:solidFill>
                  <a:srgbClr val="000066"/>
                </a:solidFill>
              </a:rPr>
              <a:t>In questo modo viene garantita l’attribuzione del massimo punteggio alla migliore offerta. </a:t>
            </a:r>
          </a:p>
          <a:p>
            <a:endParaRPr lang="it-IT" sz="2000" b="0" dirty="0">
              <a:solidFill>
                <a:srgbClr val="000066"/>
              </a:solidFill>
            </a:endParaRPr>
          </a:p>
          <a:p>
            <a:r>
              <a:rPr lang="it-IT" sz="2000" b="0" dirty="0">
                <a:solidFill>
                  <a:srgbClr val="000066"/>
                </a:solidFill>
              </a:rPr>
              <a:t>Considerata la complessità degli appalti di ANAS e la </a:t>
            </a:r>
            <a:r>
              <a:rPr lang="it-IT" sz="2000" b="0" dirty="0" smtClean="0">
                <a:solidFill>
                  <a:srgbClr val="000066"/>
                </a:solidFill>
              </a:rPr>
              <a:t>conseguente </a:t>
            </a:r>
            <a:r>
              <a:rPr lang="it-IT" sz="2000" b="0" dirty="0">
                <a:solidFill>
                  <a:srgbClr val="000066"/>
                </a:solidFill>
              </a:rPr>
              <a:t>articolazione in sub-criteri ai quali sono assegnati sotto-punteggi differenziati in grado di valorizzare le differenti problematiche del singolo appalto, la riparametrazione verrà articolata per i sub-criteri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egnaposto numero diapositiva 3"/>
          <p:cNvSpPr txBox="1">
            <a:spLocks noGrp="1"/>
          </p:cNvSpPr>
          <p:nvPr/>
        </p:nvSpPr>
        <p:spPr bwMode="auto">
          <a:xfrm>
            <a:off x="2527300" y="6424613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fld id="{57D28031-539C-462E-866C-05EEC51740B2}" type="slidenum">
              <a:rPr lang="it-IT" sz="1400" b="0">
                <a:solidFill>
                  <a:schemeClr val="tx1"/>
                </a:solidFill>
                <a:latin typeface="Arial" charset="0"/>
              </a:rPr>
              <a:pPr algn="r"/>
              <a:t>11</a:t>
            </a:fld>
            <a:endParaRPr lang="it-IT" sz="14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it-IT" sz="2600" smtClean="0"/>
              <a:t>Concludendo</a:t>
            </a:r>
          </a:p>
        </p:txBody>
      </p:sp>
      <p:sp>
        <p:nvSpPr>
          <p:cNvPr id="5837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it-IT" sz="2000" smtClean="0"/>
              <a:t>La stazione appaltante, quando sceglie il criterio dell’offerta economicamente più vantaggiosa, è tenuta a:</a:t>
            </a:r>
          </a:p>
          <a:p>
            <a:pPr marL="0" indent="0" algn="just" eaLnBrk="1" hangingPunct="1"/>
            <a:r>
              <a:rPr lang="it-IT" sz="2000" b="1" smtClean="0"/>
              <a:t>indicare gli elementi di valutazione dell’offerta</a:t>
            </a:r>
            <a:r>
              <a:rPr lang="it-IT" sz="2000" smtClean="0"/>
              <a:t> (il Codice parla anche di “criteri” di valutazione) che devono essere attinenti all’oggetto – esecuzione del contratto – e non ai soggetti – capacità degli offerenti;</a:t>
            </a:r>
          </a:p>
          <a:p>
            <a:pPr marL="0" indent="0" algn="just" eaLnBrk="1" hangingPunct="1"/>
            <a:endParaRPr lang="it-IT" sz="2000" smtClean="0"/>
          </a:p>
          <a:p>
            <a:pPr marL="0" indent="0" eaLnBrk="1" hangingPunct="1"/>
            <a:r>
              <a:rPr lang="it-IT" sz="2000" b="1" smtClean="0"/>
              <a:t>precisare il punteggio massimo</a:t>
            </a:r>
            <a:r>
              <a:rPr lang="it-IT" sz="2000" smtClean="0"/>
              <a:t> che intende attribuire a ciascun elemento;</a:t>
            </a:r>
          </a:p>
          <a:p>
            <a:pPr marL="0" indent="0" eaLnBrk="1" hangingPunct="1">
              <a:buFontTx/>
              <a:buNone/>
            </a:pPr>
            <a:endParaRPr lang="it-IT" sz="2000" b="1" smtClean="0"/>
          </a:p>
          <a:p>
            <a:pPr marL="0" indent="0" eaLnBrk="1" hangingPunct="1"/>
            <a:r>
              <a:rPr lang="it-IT" sz="2000" i="1" smtClean="0"/>
              <a:t>ove necessario</a:t>
            </a:r>
            <a:r>
              <a:rPr lang="it-IT" sz="2000" smtClean="0"/>
              <a:t> </a:t>
            </a:r>
            <a:r>
              <a:rPr lang="it-IT" sz="2000" b="1" smtClean="0"/>
              <a:t>specificare i sub- criteri e i sub punteggi</a:t>
            </a:r>
          </a:p>
          <a:p>
            <a:pPr marL="0" indent="0" algn="just" eaLnBrk="1" hangingPunct="1"/>
            <a:endParaRPr lang="it-IT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egnaposto numero diapositiva 3"/>
          <p:cNvSpPr txBox="1">
            <a:spLocks noGrp="1"/>
          </p:cNvSpPr>
          <p:nvPr/>
        </p:nvSpPr>
        <p:spPr bwMode="auto">
          <a:xfrm>
            <a:off x="2527300" y="6424613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fld id="{064A7DE3-FF63-476E-8432-F7CCDFDBDFB7}" type="slidenum">
              <a:rPr lang="it-IT" sz="1400" b="0">
                <a:solidFill>
                  <a:schemeClr val="tx1"/>
                </a:solidFill>
                <a:latin typeface="Arial" charset="0"/>
              </a:rPr>
              <a:pPr algn="r"/>
              <a:t>12</a:t>
            </a:fld>
            <a:endParaRPr lang="it-IT" sz="14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6741" name="Text Box 3"/>
          <p:cNvSpPr txBox="1">
            <a:spLocks noChangeArrowheads="1"/>
          </p:cNvSpPr>
          <p:nvPr/>
        </p:nvSpPr>
        <p:spPr bwMode="auto">
          <a:xfrm>
            <a:off x="673100" y="188913"/>
            <a:ext cx="5459413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anchor="ctr"/>
          <a:lstStyle/>
          <a:p>
            <a:r>
              <a:rPr lang="it-IT" sz="2600"/>
              <a:t>Il PDM</a:t>
            </a:r>
          </a:p>
        </p:txBody>
      </p:sp>
      <p:sp>
        <p:nvSpPr>
          <p:cNvPr id="116742" name="Rectangle 28"/>
          <p:cNvSpPr>
            <a:spLocks noChangeArrowheads="1"/>
          </p:cNvSpPr>
          <p:nvPr/>
        </p:nvSpPr>
        <p:spPr bwMode="auto">
          <a:xfrm>
            <a:off x="204788" y="1077913"/>
            <a:ext cx="3935412" cy="459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it-IT" sz="1600" b="0" dirty="0">
                <a:solidFill>
                  <a:srgbClr val="000066"/>
                </a:solidFill>
              </a:rPr>
              <a:t>Nell’ottica di una sempre maggiore informatizzazione delle attività della s.a. al fine di migliorare la tempistica e la qualità dei processi, ANAS ha in essere un sistema di gestione documentale PDM - Project </a:t>
            </a:r>
            <a:r>
              <a:rPr lang="it-IT" sz="1600" b="0" dirty="0" err="1">
                <a:solidFill>
                  <a:srgbClr val="000066"/>
                </a:solidFill>
              </a:rPr>
              <a:t>Document</a:t>
            </a:r>
            <a:r>
              <a:rPr lang="it-IT" sz="1600" b="0" dirty="0">
                <a:solidFill>
                  <a:srgbClr val="000066"/>
                </a:solidFill>
              </a:rPr>
              <a:t> Management (</a:t>
            </a:r>
            <a:r>
              <a:rPr lang="it-IT" sz="1600" b="0" dirty="0">
                <a:solidFill>
                  <a:srgbClr val="000066"/>
                </a:solidFill>
                <a:hlinkClick r:id="rId4"/>
              </a:rPr>
              <a:t>https://pdm.stradeanas.it</a:t>
            </a:r>
            <a:r>
              <a:rPr lang="it-IT" sz="1600" b="0" dirty="0">
                <a:solidFill>
                  <a:srgbClr val="000066"/>
                </a:solidFill>
              </a:rPr>
              <a:t>) in grado di accompagnare tutto lo sviluppo della procedura di appalto e della gestione della progettazione esterna.</a:t>
            </a:r>
          </a:p>
          <a:p>
            <a:endParaRPr lang="it-IT" sz="1600" b="0" dirty="0">
              <a:solidFill>
                <a:srgbClr val="000066"/>
              </a:solidFill>
            </a:endParaRPr>
          </a:p>
          <a:p>
            <a:r>
              <a:rPr lang="it-IT" sz="1600" b="0" dirty="0">
                <a:solidFill>
                  <a:srgbClr val="000066"/>
                </a:solidFill>
              </a:rPr>
              <a:t>In particolare per le attività di </a:t>
            </a:r>
            <a:r>
              <a:rPr lang="it-IT" sz="1600" b="0" dirty="0" smtClean="0">
                <a:solidFill>
                  <a:srgbClr val="000066"/>
                </a:solidFill>
              </a:rPr>
              <a:t>appalto</a:t>
            </a:r>
            <a:r>
              <a:rPr lang="it-IT" sz="1600" b="0" dirty="0">
                <a:solidFill>
                  <a:srgbClr val="000066"/>
                </a:solidFill>
              </a:rPr>
              <a:t>, il sistema garantisce lo scambio di documenti ed informazioni tra </a:t>
            </a:r>
            <a:r>
              <a:rPr lang="it-IT" sz="1600" dirty="0">
                <a:solidFill>
                  <a:srgbClr val="000066"/>
                </a:solidFill>
              </a:rPr>
              <a:t>ANAS</a:t>
            </a:r>
            <a:r>
              <a:rPr lang="it-IT" sz="1600" b="0" dirty="0">
                <a:solidFill>
                  <a:srgbClr val="000066"/>
                </a:solidFill>
              </a:rPr>
              <a:t> (</a:t>
            </a:r>
            <a:r>
              <a:rPr lang="it-IT" sz="1600" dirty="0">
                <a:solidFill>
                  <a:srgbClr val="000066"/>
                </a:solidFill>
              </a:rPr>
              <a:t>Unità Gare e </a:t>
            </a:r>
            <a:r>
              <a:rPr lang="it-IT" sz="1600" dirty="0" err="1">
                <a:solidFill>
                  <a:srgbClr val="000066"/>
                </a:solidFill>
              </a:rPr>
              <a:t>Contratti-UGC</a:t>
            </a:r>
            <a:r>
              <a:rPr lang="it-IT" sz="1600" b="0" dirty="0">
                <a:solidFill>
                  <a:srgbClr val="000066"/>
                </a:solidFill>
              </a:rPr>
              <a:t>) e il </a:t>
            </a:r>
            <a:r>
              <a:rPr lang="it-IT" sz="1600" dirty="0">
                <a:solidFill>
                  <a:srgbClr val="000066"/>
                </a:solidFill>
              </a:rPr>
              <a:t>c</a:t>
            </a:r>
            <a:r>
              <a:rPr lang="it-IT" sz="1600" dirty="0" smtClean="0">
                <a:solidFill>
                  <a:srgbClr val="000066"/>
                </a:solidFill>
              </a:rPr>
              <a:t>oncorrente</a:t>
            </a:r>
            <a:r>
              <a:rPr lang="it-IT" sz="1600" b="0" dirty="0" smtClean="0">
                <a:solidFill>
                  <a:srgbClr val="000066"/>
                </a:solidFill>
              </a:rPr>
              <a:t> </a:t>
            </a:r>
            <a:r>
              <a:rPr lang="it-IT" sz="1600" b="0" dirty="0">
                <a:solidFill>
                  <a:srgbClr val="000066"/>
                </a:solidFill>
              </a:rPr>
              <a:t>attraverso il lavoro della propria Direzione </a:t>
            </a:r>
            <a:r>
              <a:rPr lang="it-IT" sz="1600" dirty="0">
                <a:solidFill>
                  <a:srgbClr val="000066"/>
                </a:solidFill>
              </a:rPr>
              <a:t>Sistemi </a:t>
            </a:r>
            <a:r>
              <a:rPr lang="it-IT" sz="1600" dirty="0" err="1">
                <a:solidFill>
                  <a:srgbClr val="000066"/>
                </a:solidFill>
              </a:rPr>
              <a:t>Informativi-SI</a:t>
            </a:r>
            <a:r>
              <a:rPr lang="it-IT" sz="1600" b="0" dirty="0">
                <a:solidFill>
                  <a:srgbClr val="000066"/>
                </a:solidFill>
              </a:rPr>
              <a:t>.</a:t>
            </a:r>
          </a:p>
          <a:p>
            <a:pPr>
              <a:lnSpc>
                <a:spcPct val="200000"/>
              </a:lnSpc>
            </a:pPr>
            <a:endParaRPr lang="it-IT" sz="1600" b="0" dirty="0">
              <a:solidFill>
                <a:srgbClr val="000066"/>
              </a:solidFill>
            </a:endParaRPr>
          </a:p>
          <a:p>
            <a:pPr>
              <a:lnSpc>
                <a:spcPct val="200000"/>
              </a:lnSpc>
              <a:buFontTx/>
              <a:buChar char="-"/>
            </a:pPr>
            <a:endParaRPr lang="it-IT" sz="1200" b="0" i="1" dirty="0">
              <a:solidFill>
                <a:schemeClr val="tx2"/>
              </a:solidFill>
              <a:latin typeface="Arial" charset="0"/>
            </a:endParaRPr>
          </a:p>
        </p:txBody>
      </p:sp>
      <p:graphicFrame>
        <p:nvGraphicFramePr>
          <p:cNvPr id="116743" name="Diagram 7"/>
          <p:cNvGraphicFramePr>
            <a:graphicFrameLocks noChangeAspect="1"/>
          </p:cNvGraphicFramePr>
          <p:nvPr/>
        </p:nvGraphicFramePr>
        <p:xfrm>
          <a:off x="4572000" y="1125538"/>
          <a:ext cx="4572000" cy="4572000"/>
        </p:xfrm>
        <a:graphic>
          <a:graphicData uri="http://schemas.openxmlformats.org/drawingml/2006/compatibility">
            <com:legacyDrawing xmlns:com="http://schemas.openxmlformats.org/drawingml/2006/compatibility" spid="_x0000_s11674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egnaposto numero diapositiva 3"/>
          <p:cNvSpPr txBox="1">
            <a:spLocks noGrp="1"/>
          </p:cNvSpPr>
          <p:nvPr/>
        </p:nvSpPr>
        <p:spPr bwMode="auto">
          <a:xfrm>
            <a:off x="2527300" y="6424613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fld id="{F7E6C90A-4871-4B38-A8A5-ACC8C2A1FDCD}" type="slidenum">
              <a:rPr lang="it-IT" sz="1400" b="0">
                <a:solidFill>
                  <a:schemeClr val="tx1"/>
                </a:solidFill>
                <a:latin typeface="Arial" charset="0"/>
              </a:rPr>
              <a:pPr algn="r"/>
              <a:t>13</a:t>
            </a:fld>
            <a:endParaRPr lang="it-IT" sz="14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7775" name="AutoShape 15"/>
          <p:cNvSpPr>
            <a:spLocks noChangeArrowheads="1"/>
          </p:cNvSpPr>
          <p:nvPr/>
        </p:nvSpPr>
        <p:spPr bwMode="auto">
          <a:xfrm>
            <a:off x="2771775" y="3429000"/>
            <a:ext cx="1209675" cy="352425"/>
          </a:xfrm>
          <a:prstGeom prst="flowChartAlternateProcess">
            <a:avLst/>
          </a:prstGeom>
          <a:solidFill>
            <a:srgbClr val="FFFF99"/>
          </a:solidFill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36000" tIns="36000" rIns="36000" bIns="36000" anchor="ctr"/>
          <a:lstStyle/>
          <a:p>
            <a:pPr algn="ctr"/>
            <a:r>
              <a:rPr lang="it-IT" sz="900" b="0">
                <a:solidFill>
                  <a:srgbClr val="FF0000"/>
                </a:solidFill>
                <a:latin typeface="Arial" charset="0"/>
              </a:rPr>
              <a:t>CONCORRENTE</a:t>
            </a:r>
          </a:p>
        </p:txBody>
      </p:sp>
      <p:sp>
        <p:nvSpPr>
          <p:cNvPr id="117776" name="AutoShape 16"/>
          <p:cNvSpPr>
            <a:spLocks noChangeArrowheads="1"/>
          </p:cNvSpPr>
          <p:nvPr/>
        </p:nvSpPr>
        <p:spPr bwMode="auto">
          <a:xfrm>
            <a:off x="3419475" y="188913"/>
            <a:ext cx="1209675" cy="352425"/>
          </a:xfrm>
          <a:prstGeom prst="flowChartAlternateProcess">
            <a:avLst/>
          </a:prstGeom>
          <a:solidFill>
            <a:schemeClr val="accent1"/>
          </a:solidFill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36000" tIns="36000" rIns="36000" bIns="36000" anchor="ctr"/>
          <a:lstStyle/>
          <a:p>
            <a:pPr algn="ctr"/>
            <a:r>
              <a:rPr lang="it-IT" sz="900" b="0">
                <a:solidFill>
                  <a:srgbClr val="FF0000"/>
                </a:solidFill>
                <a:latin typeface="Arial" charset="0"/>
              </a:rPr>
              <a:t>UGC - bando</a:t>
            </a:r>
          </a:p>
        </p:txBody>
      </p:sp>
      <p:sp>
        <p:nvSpPr>
          <p:cNvPr id="117777" name="AutoShape 17"/>
          <p:cNvSpPr>
            <a:spLocks noChangeArrowheads="1"/>
          </p:cNvSpPr>
          <p:nvPr/>
        </p:nvSpPr>
        <p:spPr bwMode="auto">
          <a:xfrm>
            <a:off x="7740650" y="2276475"/>
            <a:ext cx="1209675" cy="352425"/>
          </a:xfrm>
          <a:prstGeom prst="flowChartAlternateProcess">
            <a:avLst/>
          </a:prstGeom>
          <a:solidFill>
            <a:srgbClr val="FFFF99"/>
          </a:solidFill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36000" tIns="36000" rIns="36000" bIns="36000" anchor="ctr"/>
          <a:lstStyle/>
          <a:p>
            <a:pPr algn="ctr"/>
            <a:r>
              <a:rPr lang="it-IT" sz="900" b="0">
                <a:solidFill>
                  <a:srgbClr val="FF0000"/>
                </a:solidFill>
                <a:latin typeface="Arial" charset="0"/>
              </a:rPr>
              <a:t>SI</a:t>
            </a:r>
          </a:p>
        </p:txBody>
      </p:sp>
      <p:sp>
        <p:nvSpPr>
          <p:cNvPr id="117778" name="AutoShape 18"/>
          <p:cNvSpPr>
            <a:spLocks noChangeArrowheads="1"/>
          </p:cNvSpPr>
          <p:nvPr/>
        </p:nvSpPr>
        <p:spPr bwMode="auto">
          <a:xfrm>
            <a:off x="250825" y="1412875"/>
            <a:ext cx="1209675" cy="352425"/>
          </a:xfrm>
          <a:prstGeom prst="flowChartAlternateProcess">
            <a:avLst/>
          </a:prstGeom>
          <a:solidFill>
            <a:schemeClr val="accent1"/>
          </a:solidFill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36000" tIns="36000" rIns="36000" bIns="36000" anchor="ctr"/>
          <a:lstStyle/>
          <a:p>
            <a:pPr algn="ctr"/>
            <a:r>
              <a:rPr lang="it-IT" sz="900" b="0">
                <a:solidFill>
                  <a:srgbClr val="FF0000"/>
                </a:solidFill>
                <a:latin typeface="Arial" charset="0"/>
              </a:rPr>
              <a:t>CONCORRENTE</a:t>
            </a:r>
          </a:p>
        </p:txBody>
      </p:sp>
      <p:sp>
        <p:nvSpPr>
          <p:cNvPr id="117779" name="Oval 19"/>
          <p:cNvSpPr>
            <a:spLocks noChangeArrowheads="1"/>
          </p:cNvSpPr>
          <p:nvPr/>
        </p:nvSpPr>
        <p:spPr bwMode="auto">
          <a:xfrm>
            <a:off x="2268538" y="908050"/>
            <a:ext cx="2914650" cy="61912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36000" tIns="36000" rIns="36000" bIns="36000" anchor="ctr"/>
          <a:lstStyle/>
          <a:p>
            <a:pPr algn="ctr"/>
            <a:r>
              <a:rPr lang="it-IT" sz="900" b="0">
                <a:solidFill>
                  <a:srgbClr val="FF0000"/>
                </a:solidFill>
                <a:latin typeface="Arial" charset="0"/>
              </a:rPr>
              <a:t>1 pubblica il bando</a:t>
            </a:r>
          </a:p>
          <a:p>
            <a:pPr algn="ctr"/>
            <a:r>
              <a:rPr lang="it-IT" sz="900" b="0">
                <a:solidFill>
                  <a:srgbClr val="FF0000"/>
                </a:solidFill>
                <a:latin typeface="Arial" charset="0"/>
              </a:rPr>
              <a:t>ed i relativi moduli per l’accettazione del sistema PDM</a:t>
            </a:r>
          </a:p>
          <a:p>
            <a:pPr algn="ctr"/>
            <a:endParaRPr lang="it-IT" sz="900" b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17780" name="Oval 20"/>
          <p:cNvSpPr>
            <a:spLocks noChangeArrowheads="1"/>
          </p:cNvSpPr>
          <p:nvPr/>
        </p:nvSpPr>
        <p:spPr bwMode="auto">
          <a:xfrm>
            <a:off x="5867400" y="2636838"/>
            <a:ext cx="2057400" cy="571500"/>
          </a:xfrm>
          <a:prstGeom prst="ellipse">
            <a:avLst/>
          </a:prstGeom>
          <a:solidFill>
            <a:srgbClr val="FFFF99"/>
          </a:solidFill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36000" tIns="36000" rIns="36000" bIns="36000" anchor="ctr"/>
          <a:lstStyle/>
          <a:p>
            <a:pPr algn="ctr"/>
            <a:r>
              <a:rPr lang="it-IT" sz="900" b="0">
                <a:solidFill>
                  <a:srgbClr val="FF0000"/>
                </a:solidFill>
                <a:latin typeface="Arial" charset="0"/>
              </a:rPr>
              <a:t>4 crea l’utenza (password e ID) </a:t>
            </a:r>
          </a:p>
          <a:p>
            <a:pPr algn="ctr"/>
            <a:r>
              <a:rPr lang="it-IT" sz="900" b="0">
                <a:solidFill>
                  <a:srgbClr val="FF0000"/>
                </a:solidFill>
                <a:latin typeface="Arial" charset="0"/>
              </a:rPr>
              <a:t>e la comunica al concorrente</a:t>
            </a:r>
          </a:p>
        </p:txBody>
      </p:sp>
      <p:sp>
        <p:nvSpPr>
          <p:cNvPr id="117781" name="Oval 21"/>
          <p:cNvSpPr>
            <a:spLocks noChangeArrowheads="1"/>
          </p:cNvSpPr>
          <p:nvPr/>
        </p:nvSpPr>
        <p:spPr bwMode="auto">
          <a:xfrm>
            <a:off x="900113" y="1916113"/>
            <a:ext cx="2733675" cy="61912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36000" tIns="36000" rIns="36000" bIns="36000" anchor="ctr"/>
          <a:lstStyle/>
          <a:p>
            <a:pPr algn="ctr"/>
            <a:r>
              <a:rPr lang="it-IT" sz="900" b="0">
                <a:solidFill>
                  <a:srgbClr val="FF0000"/>
                </a:solidFill>
                <a:latin typeface="Arial" charset="0"/>
              </a:rPr>
              <a:t>2 invia domanda di partecipazione</a:t>
            </a:r>
          </a:p>
          <a:p>
            <a:pPr algn="ctr"/>
            <a:r>
              <a:rPr lang="it-IT" sz="900" b="0">
                <a:solidFill>
                  <a:srgbClr val="FF0000"/>
                </a:solidFill>
                <a:latin typeface="Arial" charset="0"/>
              </a:rPr>
              <a:t>allegando i moduli di accettazione</a:t>
            </a:r>
          </a:p>
        </p:txBody>
      </p:sp>
      <p:sp>
        <p:nvSpPr>
          <p:cNvPr id="117782" name="Oval 22"/>
          <p:cNvSpPr>
            <a:spLocks noChangeArrowheads="1"/>
          </p:cNvSpPr>
          <p:nvPr/>
        </p:nvSpPr>
        <p:spPr bwMode="auto">
          <a:xfrm>
            <a:off x="5435600" y="1341438"/>
            <a:ext cx="2028825" cy="62865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36000" tIns="36000" rIns="36000" bIns="36000" anchor="ctr"/>
          <a:lstStyle/>
          <a:p>
            <a:pPr algn="ctr"/>
            <a:r>
              <a:rPr lang="it-IT" sz="900" b="0">
                <a:solidFill>
                  <a:srgbClr val="FF0000"/>
                </a:solidFill>
                <a:latin typeface="Arial" charset="0"/>
              </a:rPr>
              <a:t>3 inoltra i moduli di accettazione</a:t>
            </a:r>
          </a:p>
        </p:txBody>
      </p:sp>
      <p:sp>
        <p:nvSpPr>
          <p:cNvPr id="117783" name="AutoShape 23"/>
          <p:cNvSpPr>
            <a:spLocks noChangeArrowheads="1"/>
          </p:cNvSpPr>
          <p:nvPr/>
        </p:nvSpPr>
        <p:spPr bwMode="auto">
          <a:xfrm>
            <a:off x="1331913" y="4868863"/>
            <a:ext cx="1209675" cy="352425"/>
          </a:xfrm>
          <a:prstGeom prst="flowChartAlternateProcess">
            <a:avLst/>
          </a:prstGeom>
          <a:solidFill>
            <a:srgbClr val="CCFFCC"/>
          </a:solidFill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36000" tIns="36000" rIns="36000" bIns="36000" anchor="ctr"/>
          <a:lstStyle/>
          <a:p>
            <a:pPr algn="ctr"/>
            <a:r>
              <a:rPr lang="it-IT" sz="900" b="0">
                <a:solidFill>
                  <a:srgbClr val="FF0000"/>
                </a:solidFill>
                <a:latin typeface="Arial" charset="0"/>
              </a:rPr>
              <a:t>CONCORRENTE</a:t>
            </a:r>
          </a:p>
        </p:txBody>
      </p:sp>
      <p:sp>
        <p:nvSpPr>
          <p:cNvPr id="117784" name="AutoShape 24"/>
          <p:cNvSpPr>
            <a:spLocks noChangeArrowheads="1"/>
          </p:cNvSpPr>
          <p:nvPr/>
        </p:nvSpPr>
        <p:spPr bwMode="auto">
          <a:xfrm rot="3701955">
            <a:off x="1885950" y="-38100"/>
            <a:ext cx="485775" cy="1876425"/>
          </a:xfrm>
          <a:prstGeom prst="curvedRightArrow">
            <a:avLst>
              <a:gd name="adj1" fmla="val 77255"/>
              <a:gd name="adj2" fmla="val 154510"/>
              <a:gd name="adj3" fmla="val 33333"/>
            </a:avLst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36000" tIns="36000" rIns="36000" bIns="36000" anchor="ctr"/>
          <a:lstStyle/>
          <a:p>
            <a:endParaRPr lang="it-IT"/>
          </a:p>
        </p:txBody>
      </p:sp>
      <p:sp>
        <p:nvSpPr>
          <p:cNvPr id="117785" name="AutoShape 25"/>
          <p:cNvSpPr>
            <a:spLocks noChangeArrowheads="1"/>
          </p:cNvSpPr>
          <p:nvPr/>
        </p:nvSpPr>
        <p:spPr bwMode="auto">
          <a:xfrm rot="-5782409">
            <a:off x="3540125" y="1644650"/>
            <a:ext cx="485775" cy="1876425"/>
          </a:xfrm>
          <a:prstGeom prst="curvedRightArrow">
            <a:avLst>
              <a:gd name="adj1" fmla="val 77255"/>
              <a:gd name="adj2" fmla="val 154510"/>
              <a:gd name="adj3" fmla="val 33333"/>
            </a:avLst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36000" tIns="36000" rIns="36000" bIns="36000" anchor="ctr"/>
          <a:lstStyle/>
          <a:p>
            <a:endParaRPr lang="it-IT"/>
          </a:p>
        </p:txBody>
      </p:sp>
      <p:sp>
        <p:nvSpPr>
          <p:cNvPr id="117786" name="AutoShape 26"/>
          <p:cNvSpPr>
            <a:spLocks noChangeArrowheads="1"/>
          </p:cNvSpPr>
          <p:nvPr/>
        </p:nvSpPr>
        <p:spPr bwMode="auto">
          <a:xfrm rot="1444280">
            <a:off x="6804025" y="1052513"/>
            <a:ext cx="2495550" cy="847725"/>
          </a:xfrm>
          <a:prstGeom prst="curvedDownArrow">
            <a:avLst>
              <a:gd name="adj1" fmla="val 58876"/>
              <a:gd name="adj2" fmla="val 117753"/>
              <a:gd name="adj3" fmla="val 33333"/>
            </a:avLst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36000" tIns="36000" rIns="36000" bIns="36000" anchor="ctr"/>
          <a:lstStyle/>
          <a:p>
            <a:endParaRPr lang="it-IT"/>
          </a:p>
        </p:txBody>
      </p:sp>
      <p:sp>
        <p:nvSpPr>
          <p:cNvPr id="117787" name="AutoShape 27"/>
          <p:cNvSpPr>
            <a:spLocks noChangeArrowheads="1"/>
          </p:cNvSpPr>
          <p:nvPr/>
        </p:nvSpPr>
        <p:spPr bwMode="auto">
          <a:xfrm>
            <a:off x="4187825" y="1882775"/>
            <a:ext cx="1209675" cy="352425"/>
          </a:xfrm>
          <a:prstGeom prst="flowChartAlternateProcess">
            <a:avLst/>
          </a:prstGeom>
          <a:solidFill>
            <a:schemeClr val="accent1"/>
          </a:solidFill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36000" tIns="36000" rIns="36000" bIns="36000" anchor="ctr"/>
          <a:lstStyle/>
          <a:p>
            <a:pPr algn="ctr"/>
            <a:r>
              <a:rPr lang="it-IT" sz="900" b="0">
                <a:solidFill>
                  <a:srgbClr val="FF0000"/>
                </a:solidFill>
                <a:latin typeface="Arial" charset="0"/>
              </a:rPr>
              <a:t>UGC</a:t>
            </a:r>
          </a:p>
        </p:txBody>
      </p:sp>
      <p:sp>
        <p:nvSpPr>
          <p:cNvPr id="117788" name="AutoShape 28"/>
          <p:cNvSpPr>
            <a:spLocks noChangeArrowheads="1"/>
          </p:cNvSpPr>
          <p:nvPr/>
        </p:nvSpPr>
        <p:spPr bwMode="auto">
          <a:xfrm>
            <a:off x="4643438" y="3500438"/>
            <a:ext cx="1285875" cy="352425"/>
          </a:xfrm>
          <a:prstGeom prst="flowChartAlternateProcess">
            <a:avLst/>
          </a:prstGeom>
          <a:solidFill>
            <a:srgbClr val="FFFF99"/>
          </a:solidFill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36000" tIns="36000" rIns="36000" bIns="36000" anchor="ctr"/>
          <a:lstStyle/>
          <a:p>
            <a:pPr algn="ctr"/>
            <a:r>
              <a:rPr lang="it-IT" sz="900" b="0">
                <a:solidFill>
                  <a:srgbClr val="FF0000"/>
                </a:solidFill>
                <a:latin typeface="Arial" charset="0"/>
              </a:rPr>
              <a:t>UGC - prequalifica</a:t>
            </a:r>
          </a:p>
        </p:txBody>
      </p:sp>
      <p:sp>
        <p:nvSpPr>
          <p:cNvPr id="117789" name="Oval 29"/>
          <p:cNvSpPr>
            <a:spLocks noChangeArrowheads="1"/>
          </p:cNvSpPr>
          <p:nvPr/>
        </p:nvSpPr>
        <p:spPr bwMode="auto">
          <a:xfrm>
            <a:off x="6659563" y="3716338"/>
            <a:ext cx="2266950" cy="638175"/>
          </a:xfrm>
          <a:prstGeom prst="ellipse">
            <a:avLst/>
          </a:prstGeom>
          <a:solidFill>
            <a:srgbClr val="CCFFCC"/>
          </a:solidFill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36000" tIns="36000" rIns="36000" bIns="36000" anchor="ctr"/>
          <a:lstStyle/>
          <a:p>
            <a:pPr algn="ctr"/>
            <a:r>
              <a:rPr lang="it-IT" sz="900" b="0">
                <a:solidFill>
                  <a:srgbClr val="FF0000"/>
                </a:solidFill>
                <a:latin typeface="Arial" charset="0"/>
              </a:rPr>
              <a:t>5 per i soli concorrenti prequalificati </a:t>
            </a:r>
          </a:p>
          <a:p>
            <a:pPr algn="ctr"/>
            <a:r>
              <a:rPr lang="it-IT" sz="900" b="0">
                <a:solidFill>
                  <a:srgbClr val="FF0000"/>
                </a:solidFill>
                <a:latin typeface="Arial" charset="0"/>
              </a:rPr>
              <a:t>abilita l’accesso al PDM</a:t>
            </a:r>
          </a:p>
          <a:p>
            <a:pPr algn="ctr"/>
            <a:endParaRPr lang="it-IT" sz="900" b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17791" name="AutoShape 31"/>
          <p:cNvSpPr>
            <a:spLocks noChangeArrowheads="1"/>
          </p:cNvSpPr>
          <p:nvPr/>
        </p:nvSpPr>
        <p:spPr bwMode="auto">
          <a:xfrm rot="5053320">
            <a:off x="2459038" y="3597275"/>
            <a:ext cx="485775" cy="1876425"/>
          </a:xfrm>
          <a:prstGeom prst="curvedRightArrow">
            <a:avLst>
              <a:gd name="adj1" fmla="val 77255"/>
              <a:gd name="adj2" fmla="val 154510"/>
              <a:gd name="adj3" fmla="val 33333"/>
            </a:avLst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36000" tIns="36000" rIns="36000" bIns="36000" anchor="ctr"/>
          <a:lstStyle/>
          <a:p>
            <a:endParaRPr lang="it-IT"/>
          </a:p>
        </p:txBody>
      </p:sp>
      <p:sp>
        <p:nvSpPr>
          <p:cNvPr id="117792" name="Oval 32"/>
          <p:cNvSpPr>
            <a:spLocks noChangeArrowheads="1"/>
          </p:cNvSpPr>
          <p:nvPr/>
        </p:nvSpPr>
        <p:spPr bwMode="auto">
          <a:xfrm>
            <a:off x="3348038" y="4149725"/>
            <a:ext cx="2571750" cy="704850"/>
          </a:xfrm>
          <a:prstGeom prst="ellipse">
            <a:avLst/>
          </a:prstGeom>
          <a:solidFill>
            <a:srgbClr val="CCFFCC"/>
          </a:solidFill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36000" tIns="36000" rIns="36000" bIns="36000" anchor="ctr"/>
          <a:lstStyle/>
          <a:p>
            <a:pPr algn="ctr"/>
            <a:r>
              <a:rPr lang="it-IT" sz="900" b="0">
                <a:solidFill>
                  <a:srgbClr val="FF0000"/>
                </a:solidFill>
                <a:latin typeface="Arial" charset="0"/>
              </a:rPr>
              <a:t>6 Invia Lettera di Invito e comunicazione  </a:t>
            </a:r>
          </a:p>
          <a:p>
            <a:pPr algn="ctr"/>
            <a:r>
              <a:rPr lang="it-IT" sz="900" b="0">
                <a:solidFill>
                  <a:srgbClr val="FF0000"/>
                </a:solidFill>
                <a:latin typeface="Arial" charset="0"/>
              </a:rPr>
              <a:t>abilitazione all’accesso al PDM</a:t>
            </a:r>
          </a:p>
          <a:p>
            <a:pPr algn="ctr"/>
            <a:endParaRPr lang="it-IT" sz="900" b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17793" name="AutoShape 33"/>
          <p:cNvSpPr>
            <a:spLocks noChangeArrowheads="1"/>
          </p:cNvSpPr>
          <p:nvPr/>
        </p:nvSpPr>
        <p:spPr bwMode="auto">
          <a:xfrm rot="925330">
            <a:off x="2555875" y="5229225"/>
            <a:ext cx="1514475" cy="3810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36000" tIns="36000" rIns="36000" bIns="36000" anchor="ctr"/>
          <a:lstStyle/>
          <a:p>
            <a:endParaRPr lang="it-IT"/>
          </a:p>
        </p:txBody>
      </p:sp>
      <p:sp>
        <p:nvSpPr>
          <p:cNvPr id="117794" name="Rectangle 34"/>
          <p:cNvSpPr>
            <a:spLocks noChangeArrowheads="1"/>
          </p:cNvSpPr>
          <p:nvPr/>
        </p:nvSpPr>
        <p:spPr bwMode="auto">
          <a:xfrm>
            <a:off x="234950" y="3074988"/>
            <a:ext cx="1533525" cy="352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36000" tIns="36000" rIns="36000" bIns="36000" anchor="ctr"/>
          <a:lstStyle/>
          <a:p>
            <a:pPr algn="ctr"/>
            <a:r>
              <a:rPr lang="it-IT" sz="900" b="0">
                <a:solidFill>
                  <a:srgbClr val="FF0000"/>
                </a:solidFill>
                <a:latin typeface="Arial" charset="0"/>
              </a:rPr>
              <a:t>BANDO DI GARA</a:t>
            </a:r>
          </a:p>
        </p:txBody>
      </p:sp>
      <p:sp>
        <p:nvSpPr>
          <p:cNvPr id="117795" name="Rectangle 35"/>
          <p:cNvSpPr>
            <a:spLocks noChangeArrowheads="1"/>
          </p:cNvSpPr>
          <p:nvPr/>
        </p:nvSpPr>
        <p:spPr bwMode="auto">
          <a:xfrm>
            <a:off x="250825" y="3500438"/>
            <a:ext cx="1533525" cy="35242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36000" tIns="36000" rIns="36000" bIns="36000" anchor="ctr"/>
          <a:lstStyle/>
          <a:p>
            <a:pPr algn="ctr"/>
            <a:r>
              <a:rPr lang="it-IT" sz="900" b="0">
                <a:solidFill>
                  <a:srgbClr val="FF0000"/>
                </a:solidFill>
                <a:latin typeface="Arial" charset="0"/>
              </a:rPr>
              <a:t>PREQUALIFICA</a:t>
            </a:r>
          </a:p>
        </p:txBody>
      </p:sp>
      <p:sp>
        <p:nvSpPr>
          <p:cNvPr id="117796" name="Rectangle 36"/>
          <p:cNvSpPr>
            <a:spLocks noChangeArrowheads="1"/>
          </p:cNvSpPr>
          <p:nvPr/>
        </p:nvSpPr>
        <p:spPr bwMode="auto">
          <a:xfrm>
            <a:off x="644525" y="2732088"/>
            <a:ext cx="685800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36000" tIns="36000" rIns="36000" bIns="36000" anchor="ctr"/>
          <a:lstStyle/>
          <a:p>
            <a:pPr algn="ctr"/>
            <a:r>
              <a:rPr lang="it-IT" sz="900" b="0">
                <a:solidFill>
                  <a:schemeClr val="tx1"/>
                </a:solidFill>
                <a:latin typeface="Arial" charset="0"/>
              </a:rPr>
              <a:t>FASI</a:t>
            </a:r>
          </a:p>
        </p:txBody>
      </p:sp>
      <p:sp>
        <p:nvSpPr>
          <p:cNvPr id="117797" name="computr2"/>
          <p:cNvSpPr>
            <a:spLocks noEditPoints="1" noChangeArrowheads="1"/>
          </p:cNvSpPr>
          <p:nvPr/>
        </p:nvSpPr>
        <p:spPr bwMode="auto">
          <a:xfrm>
            <a:off x="3695700" y="5372100"/>
            <a:ext cx="1276350" cy="990600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CC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it-IT" sz="1200">
                <a:solidFill>
                  <a:srgbClr val="062FFA"/>
                </a:solidFill>
                <a:latin typeface="Arial" charset="0"/>
              </a:rPr>
              <a:t>PDM</a:t>
            </a:r>
          </a:p>
        </p:txBody>
      </p:sp>
      <p:sp>
        <p:nvSpPr>
          <p:cNvPr id="117798" name="PubRRectCallout"/>
          <p:cNvSpPr>
            <a:spLocks noEditPoints="1" noChangeArrowheads="1"/>
          </p:cNvSpPr>
          <p:nvPr/>
        </p:nvSpPr>
        <p:spPr bwMode="auto">
          <a:xfrm>
            <a:off x="4895850" y="5095875"/>
            <a:ext cx="1914525" cy="1104900"/>
          </a:xfrm>
          <a:custGeom>
            <a:avLst/>
            <a:gdLst>
              <a:gd name="G0" fmla="+- 0 0 0"/>
              <a:gd name="G1" fmla="+- 0 0 0"/>
              <a:gd name="T0" fmla="*/ 10800 w 21600"/>
              <a:gd name="T1" fmla="*/ 0 h 21600"/>
              <a:gd name="T2" fmla="*/ 0 w 21600"/>
              <a:gd name="T3" fmla="*/ 8638 h 21600"/>
              <a:gd name="T4" fmla="*/ 0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0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C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it-IT" sz="800" b="0">
                <a:solidFill>
                  <a:srgbClr val="062FFA"/>
                </a:solidFill>
                <a:latin typeface="Arial" charset="0"/>
              </a:rPr>
              <a:t>Documenti di gara</a:t>
            </a:r>
          </a:p>
          <a:p>
            <a:r>
              <a:rPr lang="it-IT" sz="800" b="0">
                <a:solidFill>
                  <a:srgbClr val="062FFA"/>
                </a:solidFill>
                <a:latin typeface="Arial" charset="0"/>
              </a:rPr>
              <a:t>Progetto definitivo a base di appalto</a:t>
            </a:r>
          </a:p>
          <a:p>
            <a:r>
              <a:rPr lang="it-IT" sz="800" b="0">
                <a:solidFill>
                  <a:srgbClr val="062FFA"/>
                </a:solidFill>
                <a:latin typeface="Arial" charset="0"/>
              </a:rPr>
              <a:t>Richieste e risposte ai chiarimenti</a:t>
            </a:r>
          </a:p>
          <a:p>
            <a:r>
              <a:rPr lang="it-IT" sz="800" b="0">
                <a:solidFill>
                  <a:srgbClr val="062FFA"/>
                </a:solidFill>
                <a:latin typeface="Arial" charset="0"/>
              </a:rPr>
              <a:t>Comunicazioni della s.a.</a:t>
            </a:r>
          </a:p>
          <a:p>
            <a:r>
              <a:rPr lang="it-IT" sz="800" b="0">
                <a:solidFill>
                  <a:srgbClr val="062FFA"/>
                </a:solidFill>
                <a:latin typeface="Arial" charset="0"/>
              </a:rPr>
              <a:t>Consegna del progetto esecutivo</a:t>
            </a:r>
          </a:p>
          <a:p>
            <a:r>
              <a:rPr lang="it-IT" sz="800" b="0">
                <a:solidFill>
                  <a:srgbClr val="062FFA"/>
                </a:solidFill>
                <a:latin typeface="Arial" charset="0"/>
              </a:rPr>
              <a:t>Istruttorie sul progetto esecutivo</a:t>
            </a:r>
          </a:p>
          <a:p>
            <a:endParaRPr lang="it-IT" sz="800" b="0">
              <a:solidFill>
                <a:srgbClr val="062FFA"/>
              </a:solidFill>
              <a:latin typeface="Arial" charset="0"/>
            </a:endParaRPr>
          </a:p>
        </p:txBody>
      </p:sp>
      <p:pic>
        <p:nvPicPr>
          <p:cNvPr id="117799" name="Picture 3" descr="logoAni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7975" y="5688013"/>
            <a:ext cx="382588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800" name="AutoShape 40"/>
          <p:cNvSpPr>
            <a:spLocks noChangeArrowheads="1"/>
          </p:cNvSpPr>
          <p:nvPr/>
        </p:nvSpPr>
        <p:spPr bwMode="auto">
          <a:xfrm rot="5053320">
            <a:off x="4591844" y="1753394"/>
            <a:ext cx="485775" cy="2684463"/>
          </a:xfrm>
          <a:prstGeom prst="curvedRightArrow">
            <a:avLst>
              <a:gd name="adj1" fmla="val 110523"/>
              <a:gd name="adj2" fmla="val 221046"/>
              <a:gd name="adj3" fmla="val 33333"/>
            </a:avLst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36000" tIns="36000" rIns="36000" bIns="36000" anchor="ctr"/>
          <a:lstStyle/>
          <a:p>
            <a:endParaRPr lang="it-IT"/>
          </a:p>
        </p:txBody>
      </p:sp>
      <p:sp>
        <p:nvSpPr>
          <p:cNvPr id="117801" name="Rectangle 41"/>
          <p:cNvSpPr>
            <a:spLocks noChangeArrowheads="1"/>
          </p:cNvSpPr>
          <p:nvPr/>
        </p:nvSpPr>
        <p:spPr bwMode="auto">
          <a:xfrm>
            <a:off x="276225" y="3916363"/>
            <a:ext cx="1533525" cy="352425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36000" tIns="36000" rIns="36000" bIns="36000" anchor="ctr"/>
          <a:lstStyle/>
          <a:p>
            <a:pPr algn="ctr"/>
            <a:r>
              <a:rPr lang="it-IT" sz="900" b="0">
                <a:solidFill>
                  <a:srgbClr val="FF0000"/>
                </a:solidFill>
                <a:latin typeface="Arial" charset="0"/>
              </a:rPr>
              <a:t>LETTERA DI INVITO</a:t>
            </a:r>
          </a:p>
        </p:txBody>
      </p:sp>
      <p:sp>
        <p:nvSpPr>
          <p:cNvPr id="117802" name="Text Box 3"/>
          <p:cNvSpPr txBox="1">
            <a:spLocks noChangeArrowheads="1"/>
          </p:cNvSpPr>
          <p:nvPr/>
        </p:nvSpPr>
        <p:spPr bwMode="auto">
          <a:xfrm>
            <a:off x="673100" y="188913"/>
            <a:ext cx="5459413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anchor="ctr"/>
          <a:lstStyle/>
          <a:p>
            <a:r>
              <a:rPr lang="it-IT" sz="2600"/>
              <a:t>Il PDM</a:t>
            </a:r>
          </a:p>
        </p:txBody>
      </p:sp>
      <p:sp>
        <p:nvSpPr>
          <p:cNvPr id="117790" name="AutoShape 30"/>
          <p:cNvSpPr>
            <a:spLocks noChangeArrowheads="1"/>
          </p:cNvSpPr>
          <p:nvPr/>
        </p:nvSpPr>
        <p:spPr bwMode="auto">
          <a:xfrm rot="10514542">
            <a:off x="5400675" y="4510088"/>
            <a:ext cx="2217738" cy="687387"/>
          </a:xfrm>
          <a:prstGeom prst="curvedDownArrow">
            <a:avLst>
              <a:gd name="adj1" fmla="val 64527"/>
              <a:gd name="adj2" fmla="val 129053"/>
              <a:gd name="adj3" fmla="val 33333"/>
            </a:avLst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36000" tIns="36000" rIns="36000" bIns="36000" anchor="ctr"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7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17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17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17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17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17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17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17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17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117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117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117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17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117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117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117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117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117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117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117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5" dur="500"/>
                                        <p:tgtEl>
                                          <p:spTgt spid="117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117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1" dur="500"/>
                                        <p:tgtEl>
                                          <p:spTgt spid="117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70" decel="100000"/>
                                        <p:tgtEl>
                                          <p:spTgt spid="1177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770" decel="100000"/>
                                        <p:tgtEl>
                                          <p:spTgt spid="11779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779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9" dur="770" fill="hold"/>
                                        <p:tgtEl>
                                          <p:spTgt spid="117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7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117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7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3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70" decel="100000"/>
                                        <p:tgtEl>
                                          <p:spTgt spid="1177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770" decel="100000"/>
                                        <p:tgtEl>
                                          <p:spTgt spid="11779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779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8" dur="770" fill="hold"/>
                                        <p:tgtEl>
                                          <p:spTgt spid="117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7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0" dur="770" fill="hold"/>
                                        <p:tgtEl>
                                          <p:spTgt spid="117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7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2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770" decel="100000"/>
                                        <p:tgtEl>
                                          <p:spTgt spid="1177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770" decel="100000"/>
                                        <p:tgtEl>
                                          <p:spTgt spid="1177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77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7" dur="770" fill="hold"/>
                                        <p:tgtEl>
                                          <p:spTgt spid="117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7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9" dur="770" fill="hold"/>
                                        <p:tgtEl>
                                          <p:spTgt spid="117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7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770" decel="100000"/>
                                        <p:tgtEl>
                                          <p:spTgt spid="1177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770" decel="100000"/>
                                        <p:tgtEl>
                                          <p:spTgt spid="11779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779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6" dur="770" fill="hold"/>
                                        <p:tgtEl>
                                          <p:spTgt spid="117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7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8" dur="770" fill="hold"/>
                                        <p:tgtEl>
                                          <p:spTgt spid="117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7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75" grpId="0" animBg="1"/>
      <p:bldP spid="117776" grpId="0" animBg="1"/>
      <p:bldP spid="117777" grpId="0" animBg="1"/>
      <p:bldP spid="117778" grpId="0" animBg="1"/>
      <p:bldP spid="117779" grpId="0" animBg="1"/>
      <p:bldP spid="117780" grpId="0" animBg="1"/>
      <p:bldP spid="117781" grpId="0" animBg="1"/>
      <p:bldP spid="117782" grpId="0" animBg="1"/>
      <p:bldP spid="117783" grpId="0" animBg="1"/>
      <p:bldP spid="117784" grpId="0" animBg="1"/>
      <p:bldP spid="117785" grpId="0" animBg="1"/>
      <p:bldP spid="117786" grpId="0" animBg="1"/>
      <p:bldP spid="117787" grpId="0" animBg="1"/>
      <p:bldP spid="117788" grpId="0" animBg="1"/>
      <p:bldP spid="117789" grpId="0" animBg="1"/>
      <p:bldP spid="117791" grpId="0" animBg="1"/>
      <p:bldP spid="117792" grpId="0" animBg="1"/>
      <p:bldP spid="117793" grpId="0" animBg="1"/>
      <p:bldP spid="117794" grpId="0" animBg="1"/>
      <p:bldP spid="117795" grpId="0" animBg="1"/>
      <p:bldP spid="117796" grpId="0" animBg="1"/>
      <p:bldP spid="117797" grpId="0" animBg="1"/>
      <p:bldP spid="117798" grpId="0" animBg="1"/>
      <p:bldP spid="117800" grpId="0" animBg="1"/>
      <p:bldP spid="117801" grpId="0" animBg="1"/>
      <p:bldP spid="11779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egnaposto numero diapositiva 3"/>
          <p:cNvSpPr txBox="1">
            <a:spLocks noGrp="1"/>
          </p:cNvSpPr>
          <p:nvPr/>
        </p:nvSpPr>
        <p:spPr bwMode="auto">
          <a:xfrm>
            <a:off x="2527300" y="6424613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fld id="{95CE05B7-708D-46F6-BC2D-6E40B067C5DC}" type="slidenum">
              <a:rPr lang="it-IT" sz="1400" b="0">
                <a:solidFill>
                  <a:schemeClr val="tx1"/>
                </a:solidFill>
                <a:latin typeface="Arial" charset="0"/>
              </a:rPr>
              <a:pPr algn="r"/>
              <a:t>2</a:t>
            </a:fld>
            <a:endParaRPr lang="it-IT" sz="14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7523" name="Rectangle 4"/>
          <p:cNvSpPr>
            <a:spLocks noChangeArrowheads="1"/>
          </p:cNvSpPr>
          <p:nvPr/>
        </p:nvSpPr>
        <p:spPr bwMode="auto">
          <a:xfrm>
            <a:off x="468313" y="188913"/>
            <a:ext cx="8229600" cy="4905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it-IT" sz="2600"/>
              <a:t>Determinazione dei criteri di valutazione</a:t>
            </a:r>
          </a:p>
        </p:txBody>
      </p:sp>
      <p:sp>
        <p:nvSpPr>
          <p:cNvPr id="107526" name="Rectangle 6"/>
          <p:cNvSpPr>
            <a:spLocks noChangeArrowheads="1"/>
          </p:cNvSpPr>
          <p:nvPr/>
        </p:nvSpPr>
        <p:spPr bwMode="auto">
          <a:xfrm>
            <a:off x="755650" y="1196975"/>
            <a:ext cx="5292725" cy="5270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2000" b="0">
                <a:solidFill>
                  <a:srgbClr val="000066"/>
                </a:solidFill>
              </a:rPr>
              <a:t>Valutazioni di natura </a:t>
            </a:r>
            <a:r>
              <a:rPr lang="it-IT" sz="2000">
                <a:solidFill>
                  <a:srgbClr val="000066"/>
                </a:solidFill>
              </a:rPr>
              <a:t>quantitativa</a:t>
            </a:r>
          </a:p>
        </p:txBody>
      </p:sp>
      <p:sp>
        <p:nvSpPr>
          <p:cNvPr id="107527" name="Rectangle 7"/>
          <p:cNvSpPr>
            <a:spLocks noChangeArrowheads="1"/>
          </p:cNvSpPr>
          <p:nvPr/>
        </p:nvSpPr>
        <p:spPr bwMode="auto">
          <a:xfrm>
            <a:off x="3851275" y="3573463"/>
            <a:ext cx="5292725" cy="5270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2000" b="0">
                <a:solidFill>
                  <a:srgbClr val="000066"/>
                </a:solidFill>
              </a:rPr>
              <a:t>Valutazioni di natura </a:t>
            </a:r>
            <a:r>
              <a:rPr lang="it-IT" sz="2000">
                <a:solidFill>
                  <a:srgbClr val="000066"/>
                </a:solidFill>
              </a:rPr>
              <a:t>qualitativa</a:t>
            </a:r>
          </a:p>
        </p:txBody>
      </p:sp>
      <p:sp>
        <p:nvSpPr>
          <p:cNvPr id="107546" name="AutoShape 26"/>
          <p:cNvSpPr>
            <a:spLocks noChangeArrowheads="1"/>
          </p:cNvSpPr>
          <p:nvPr/>
        </p:nvSpPr>
        <p:spPr bwMode="auto">
          <a:xfrm rot="1600583">
            <a:off x="5651500" y="1773238"/>
            <a:ext cx="865188" cy="169862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07560" name="Rectangle 40"/>
          <p:cNvSpPr>
            <a:spLocks noChangeArrowheads="1"/>
          </p:cNvSpPr>
          <p:nvPr/>
        </p:nvSpPr>
        <p:spPr bwMode="auto">
          <a:xfrm>
            <a:off x="3203575" y="2133600"/>
            <a:ext cx="1008063" cy="354013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1800">
                <a:solidFill>
                  <a:srgbClr val="6600FF"/>
                </a:solidFill>
              </a:rPr>
              <a:t>Prezzo</a:t>
            </a:r>
          </a:p>
        </p:txBody>
      </p:sp>
      <p:sp>
        <p:nvSpPr>
          <p:cNvPr id="107561" name="Rectangle 41"/>
          <p:cNvSpPr>
            <a:spLocks noChangeArrowheads="1"/>
          </p:cNvSpPr>
          <p:nvPr/>
        </p:nvSpPr>
        <p:spPr bwMode="auto">
          <a:xfrm>
            <a:off x="6443663" y="981075"/>
            <a:ext cx="2376487" cy="352425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1800">
                <a:solidFill>
                  <a:srgbClr val="6600FF"/>
                </a:solidFill>
              </a:rPr>
              <a:t>Tempo di esecuzione</a:t>
            </a:r>
          </a:p>
        </p:txBody>
      </p:sp>
      <p:sp>
        <p:nvSpPr>
          <p:cNvPr id="107562" name="Rectangle 42"/>
          <p:cNvSpPr>
            <a:spLocks noChangeArrowheads="1"/>
          </p:cNvSpPr>
          <p:nvPr/>
        </p:nvSpPr>
        <p:spPr bwMode="auto">
          <a:xfrm>
            <a:off x="6443663" y="1844675"/>
            <a:ext cx="1873250" cy="425450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1800">
                <a:solidFill>
                  <a:srgbClr val="6600FF"/>
                </a:solidFill>
              </a:rPr>
              <a:t>Rendimento</a:t>
            </a:r>
          </a:p>
        </p:txBody>
      </p:sp>
      <p:sp>
        <p:nvSpPr>
          <p:cNvPr id="107563" name="Rectangle 43"/>
          <p:cNvSpPr>
            <a:spLocks noChangeArrowheads="1"/>
          </p:cNvSpPr>
          <p:nvPr/>
        </p:nvSpPr>
        <p:spPr bwMode="auto">
          <a:xfrm>
            <a:off x="4427538" y="2349500"/>
            <a:ext cx="3748087" cy="431800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1800">
                <a:solidFill>
                  <a:srgbClr val="6600FF"/>
                </a:solidFill>
              </a:rPr>
              <a:t>Durata della concessione</a:t>
            </a:r>
          </a:p>
        </p:txBody>
      </p:sp>
      <p:sp>
        <p:nvSpPr>
          <p:cNvPr id="107564" name="Rectangle 44"/>
          <p:cNvSpPr>
            <a:spLocks noChangeArrowheads="1"/>
          </p:cNvSpPr>
          <p:nvPr/>
        </p:nvSpPr>
        <p:spPr bwMode="auto">
          <a:xfrm>
            <a:off x="571472" y="2643182"/>
            <a:ext cx="3143272" cy="434972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lvl="2" algn="ctr"/>
            <a:r>
              <a:rPr lang="it-IT" sz="1800" dirty="0">
                <a:solidFill>
                  <a:srgbClr val="6600FF"/>
                </a:solidFill>
              </a:rPr>
              <a:t>Livello delle tariffe</a:t>
            </a:r>
          </a:p>
        </p:txBody>
      </p:sp>
      <p:sp>
        <p:nvSpPr>
          <p:cNvPr id="107556" name="AutoShape 36"/>
          <p:cNvSpPr>
            <a:spLocks noChangeArrowheads="1"/>
          </p:cNvSpPr>
          <p:nvPr/>
        </p:nvSpPr>
        <p:spPr bwMode="auto">
          <a:xfrm rot="2947526">
            <a:off x="4800600" y="1976438"/>
            <a:ext cx="865188" cy="169862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07549" name="AutoShape 29"/>
          <p:cNvSpPr>
            <a:spLocks noChangeArrowheads="1"/>
          </p:cNvSpPr>
          <p:nvPr/>
        </p:nvSpPr>
        <p:spPr bwMode="auto">
          <a:xfrm rot="5177482">
            <a:off x="3491706" y="1845469"/>
            <a:ext cx="588963" cy="1555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07548" name="AutoShape 28"/>
          <p:cNvSpPr>
            <a:spLocks noChangeArrowheads="1"/>
          </p:cNvSpPr>
          <p:nvPr/>
        </p:nvSpPr>
        <p:spPr bwMode="auto">
          <a:xfrm rot="7228630">
            <a:off x="1366838" y="2170112"/>
            <a:ext cx="793750" cy="1428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07550" name="AutoShape 30"/>
          <p:cNvSpPr>
            <a:spLocks noChangeArrowheads="1"/>
          </p:cNvSpPr>
          <p:nvPr/>
        </p:nvSpPr>
        <p:spPr bwMode="auto">
          <a:xfrm rot="-595532">
            <a:off x="5508625" y="1268413"/>
            <a:ext cx="936625" cy="169862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07565" name="Rectangle 45"/>
          <p:cNvSpPr>
            <a:spLocks noChangeArrowheads="1"/>
          </p:cNvSpPr>
          <p:nvPr/>
        </p:nvSpPr>
        <p:spPr bwMode="auto">
          <a:xfrm>
            <a:off x="107950" y="3644900"/>
            <a:ext cx="3230563" cy="536575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1800">
                <a:solidFill>
                  <a:srgbClr val="6600FF"/>
                </a:solidFill>
              </a:rPr>
              <a:t>Valore tecnico delle opere</a:t>
            </a:r>
          </a:p>
        </p:txBody>
      </p:sp>
      <p:sp>
        <p:nvSpPr>
          <p:cNvPr id="107566" name="Rectangle 46"/>
          <p:cNvSpPr>
            <a:spLocks noChangeArrowheads="1"/>
          </p:cNvSpPr>
          <p:nvPr/>
        </p:nvSpPr>
        <p:spPr bwMode="auto">
          <a:xfrm>
            <a:off x="5435600" y="4724400"/>
            <a:ext cx="3527425" cy="496888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1800">
                <a:solidFill>
                  <a:srgbClr val="6600FF"/>
                </a:solidFill>
              </a:rPr>
              <a:t>Caratteristiche ambientali</a:t>
            </a:r>
          </a:p>
        </p:txBody>
      </p:sp>
      <p:sp>
        <p:nvSpPr>
          <p:cNvPr id="107567" name="Rectangle 47"/>
          <p:cNvSpPr>
            <a:spLocks noChangeArrowheads="1"/>
          </p:cNvSpPr>
          <p:nvPr/>
        </p:nvSpPr>
        <p:spPr bwMode="auto">
          <a:xfrm>
            <a:off x="107950" y="4437063"/>
            <a:ext cx="3816350" cy="641350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1800">
                <a:solidFill>
                  <a:srgbClr val="6600FF"/>
                </a:solidFill>
              </a:rPr>
              <a:t>Cantierizzazione e fasi di lavoro</a:t>
            </a:r>
          </a:p>
        </p:txBody>
      </p:sp>
      <p:sp>
        <p:nvSpPr>
          <p:cNvPr id="107568" name="Rectangle 48"/>
          <p:cNvSpPr>
            <a:spLocks noChangeArrowheads="1"/>
          </p:cNvSpPr>
          <p:nvPr/>
        </p:nvSpPr>
        <p:spPr bwMode="auto">
          <a:xfrm>
            <a:off x="1619250" y="5661025"/>
            <a:ext cx="6350000" cy="496888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1800">
                <a:solidFill>
                  <a:srgbClr val="6600FF"/>
                </a:solidFill>
              </a:rPr>
              <a:t>Modalità di gestione e di manutenzione dell’opera</a:t>
            </a:r>
          </a:p>
        </p:txBody>
      </p:sp>
      <p:sp>
        <p:nvSpPr>
          <p:cNvPr id="107569" name="AutoShape 49"/>
          <p:cNvSpPr>
            <a:spLocks noChangeArrowheads="1"/>
          </p:cNvSpPr>
          <p:nvPr/>
        </p:nvSpPr>
        <p:spPr bwMode="auto">
          <a:xfrm rot="9780502" flipV="1">
            <a:off x="3203575" y="3860800"/>
            <a:ext cx="649288" cy="1079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07547" name="AutoShape 27"/>
          <p:cNvSpPr>
            <a:spLocks noChangeArrowheads="1"/>
          </p:cNvSpPr>
          <p:nvPr/>
        </p:nvSpPr>
        <p:spPr bwMode="auto">
          <a:xfrm rot="4250695">
            <a:off x="6588919" y="4293394"/>
            <a:ext cx="720725" cy="144463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07551" name="AutoShape 31"/>
          <p:cNvSpPr>
            <a:spLocks noChangeArrowheads="1"/>
          </p:cNvSpPr>
          <p:nvPr/>
        </p:nvSpPr>
        <p:spPr bwMode="auto">
          <a:xfrm rot="5615506">
            <a:off x="3816350" y="4832350"/>
            <a:ext cx="1655763" cy="144463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07559" name="AutoShape 39"/>
          <p:cNvSpPr>
            <a:spLocks noChangeArrowheads="1"/>
          </p:cNvSpPr>
          <p:nvPr/>
        </p:nvSpPr>
        <p:spPr bwMode="auto">
          <a:xfrm rot="7919139">
            <a:off x="3527425" y="4186238"/>
            <a:ext cx="649288" cy="144462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7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07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07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07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07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07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07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07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07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107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107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07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07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107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107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107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107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107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107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107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6" grpId="0" animBg="1"/>
      <p:bldP spid="107527" grpId="0" animBg="1"/>
      <p:bldP spid="107546" grpId="0" animBg="1"/>
      <p:bldP spid="107560" grpId="0" animBg="1"/>
      <p:bldP spid="107561" grpId="0" animBg="1"/>
      <p:bldP spid="107562" grpId="0" animBg="1"/>
      <p:bldP spid="107563" grpId="0" animBg="1"/>
      <p:bldP spid="107564" grpId="0" animBg="1"/>
      <p:bldP spid="107556" grpId="0" animBg="1"/>
      <p:bldP spid="107549" grpId="0" animBg="1"/>
      <p:bldP spid="107548" grpId="0" animBg="1"/>
      <p:bldP spid="107550" grpId="0" animBg="1"/>
      <p:bldP spid="107565" grpId="0" animBg="1"/>
      <p:bldP spid="107566" grpId="0" animBg="1"/>
      <p:bldP spid="107567" grpId="0" animBg="1"/>
      <p:bldP spid="107568" grpId="0" animBg="1"/>
      <p:bldP spid="107569" grpId="0" animBg="1"/>
      <p:bldP spid="107547" grpId="0" animBg="1"/>
      <p:bldP spid="107551" grpId="0" animBg="1"/>
      <p:bldP spid="10755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egnaposto numero diapositiva 3"/>
          <p:cNvSpPr txBox="1">
            <a:spLocks noGrp="1"/>
          </p:cNvSpPr>
          <p:nvPr/>
        </p:nvSpPr>
        <p:spPr bwMode="auto">
          <a:xfrm>
            <a:off x="2527300" y="6424613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fld id="{8D21F76A-BF37-49B8-89DB-783AC04426A4}" type="slidenum">
              <a:rPr lang="it-IT" sz="1400" b="0">
                <a:solidFill>
                  <a:schemeClr val="tx1"/>
                </a:solidFill>
                <a:latin typeface="Arial" charset="0"/>
              </a:rPr>
              <a:pPr algn="r"/>
              <a:t>3</a:t>
            </a:fld>
            <a:endParaRPr lang="it-IT" sz="14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8547" name="Rectangle 4"/>
          <p:cNvSpPr>
            <a:spLocks noChangeArrowheads="1"/>
          </p:cNvSpPr>
          <p:nvPr/>
        </p:nvSpPr>
        <p:spPr bwMode="auto">
          <a:xfrm>
            <a:off x="468313" y="188913"/>
            <a:ext cx="8229600" cy="4905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it-IT" sz="2600"/>
              <a:t>Determinazione dei criteri di valutazione ANAS</a:t>
            </a:r>
          </a:p>
        </p:txBody>
      </p:sp>
      <p:sp>
        <p:nvSpPr>
          <p:cNvPr id="108548" name="AutoShape 4"/>
          <p:cNvSpPr>
            <a:spLocks noChangeArrowheads="1"/>
          </p:cNvSpPr>
          <p:nvPr/>
        </p:nvSpPr>
        <p:spPr bwMode="auto">
          <a:xfrm>
            <a:off x="1692275" y="981075"/>
            <a:ext cx="1511300" cy="3603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2000">
                <a:solidFill>
                  <a:srgbClr val="FF0000"/>
                </a:solidFill>
              </a:rPr>
              <a:t>CRITERI</a:t>
            </a:r>
          </a:p>
        </p:txBody>
      </p:sp>
      <p:sp>
        <p:nvSpPr>
          <p:cNvPr id="108549" name="Rectangle 5"/>
          <p:cNvSpPr>
            <a:spLocks noChangeArrowheads="1"/>
          </p:cNvSpPr>
          <p:nvPr/>
        </p:nvSpPr>
        <p:spPr bwMode="auto">
          <a:xfrm>
            <a:off x="246063" y="1916113"/>
            <a:ext cx="5292725" cy="5270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1400">
                <a:solidFill>
                  <a:srgbClr val="FF0000"/>
                </a:solidFill>
              </a:rPr>
              <a:t>pregio tecnico:</a:t>
            </a:r>
          </a:p>
          <a:p>
            <a:pPr algn="ctr"/>
            <a:r>
              <a:rPr lang="it-IT" sz="1400">
                <a:solidFill>
                  <a:srgbClr val="FF0000"/>
                </a:solidFill>
              </a:rPr>
              <a:t>adozione di tecnologie, metodologie e materiali tali da …..</a:t>
            </a:r>
          </a:p>
        </p:txBody>
      </p:sp>
      <p:sp>
        <p:nvSpPr>
          <p:cNvPr id="108550" name="Rectangle 6"/>
          <p:cNvSpPr>
            <a:spLocks noChangeArrowheads="1"/>
          </p:cNvSpPr>
          <p:nvPr/>
        </p:nvSpPr>
        <p:spPr bwMode="auto">
          <a:xfrm>
            <a:off x="107950" y="3644900"/>
            <a:ext cx="5292725" cy="5270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1400">
                <a:solidFill>
                  <a:srgbClr val="FF0000"/>
                </a:solidFill>
              </a:rPr>
              <a:t>caratteristiche ambientali:</a:t>
            </a:r>
          </a:p>
          <a:p>
            <a:pPr algn="ctr"/>
            <a:r>
              <a:rPr lang="it-IT" sz="1400">
                <a:solidFill>
                  <a:srgbClr val="FF0000"/>
                </a:solidFill>
              </a:rPr>
              <a:t>adozione di tecnologie, metodologie e materiali tali da …..</a:t>
            </a:r>
          </a:p>
        </p:txBody>
      </p:sp>
      <p:sp>
        <p:nvSpPr>
          <p:cNvPr id="108551" name="Rectangle 7"/>
          <p:cNvSpPr>
            <a:spLocks noChangeArrowheads="1"/>
          </p:cNvSpPr>
          <p:nvPr/>
        </p:nvSpPr>
        <p:spPr bwMode="auto">
          <a:xfrm>
            <a:off x="2124075" y="5373688"/>
            <a:ext cx="289083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1400">
                <a:solidFill>
                  <a:srgbClr val="FF0000"/>
                </a:solidFill>
              </a:rPr>
              <a:t>cantierizzazione e fasi di lavoro</a:t>
            </a:r>
          </a:p>
        </p:txBody>
      </p:sp>
      <p:sp>
        <p:nvSpPr>
          <p:cNvPr id="108552" name="AutoShape 8"/>
          <p:cNvSpPr>
            <a:spLocks noChangeArrowheads="1"/>
          </p:cNvSpPr>
          <p:nvPr/>
        </p:nvSpPr>
        <p:spPr bwMode="auto">
          <a:xfrm>
            <a:off x="5795963" y="981075"/>
            <a:ext cx="1511300" cy="360363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2000">
                <a:solidFill>
                  <a:schemeClr val="hlink"/>
                </a:solidFill>
              </a:rPr>
              <a:t>SUB-CRITERI</a:t>
            </a:r>
          </a:p>
        </p:txBody>
      </p:sp>
      <p:sp>
        <p:nvSpPr>
          <p:cNvPr id="108553" name="Rectangle 9"/>
          <p:cNvSpPr>
            <a:spLocks noChangeArrowheads="1"/>
          </p:cNvSpPr>
          <p:nvPr/>
        </p:nvSpPr>
        <p:spPr bwMode="auto">
          <a:xfrm>
            <a:off x="6588125" y="2565400"/>
            <a:ext cx="1101725" cy="254000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1000">
                <a:solidFill>
                  <a:schemeClr val="hlink"/>
                </a:solidFill>
              </a:rPr>
              <a:t>rischio di ritardi</a:t>
            </a:r>
          </a:p>
        </p:txBody>
      </p:sp>
      <p:sp>
        <p:nvSpPr>
          <p:cNvPr id="108554" name="Rectangle 10"/>
          <p:cNvSpPr>
            <a:spLocks noChangeArrowheads="1"/>
          </p:cNvSpPr>
          <p:nvPr/>
        </p:nvSpPr>
        <p:spPr bwMode="auto">
          <a:xfrm>
            <a:off x="4140200" y="2781300"/>
            <a:ext cx="1828800" cy="254000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1000">
                <a:solidFill>
                  <a:schemeClr val="hlink"/>
                </a:solidFill>
              </a:rPr>
              <a:t>interventi di manutenzione</a:t>
            </a:r>
          </a:p>
        </p:txBody>
      </p:sp>
      <p:sp>
        <p:nvSpPr>
          <p:cNvPr id="108555" name="Rectangle 11"/>
          <p:cNvSpPr>
            <a:spLocks noChangeArrowheads="1"/>
          </p:cNvSpPr>
          <p:nvPr/>
        </p:nvSpPr>
        <p:spPr bwMode="auto">
          <a:xfrm>
            <a:off x="2195513" y="2852738"/>
            <a:ext cx="1589087" cy="254000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1000">
                <a:solidFill>
                  <a:schemeClr val="hlink"/>
                </a:solidFill>
              </a:rPr>
              <a:t>sicurezza dei lavoratori</a:t>
            </a:r>
          </a:p>
        </p:txBody>
      </p:sp>
      <p:sp>
        <p:nvSpPr>
          <p:cNvPr id="108556" name="Rectangle 12"/>
          <p:cNvSpPr>
            <a:spLocks noChangeArrowheads="1"/>
          </p:cNvSpPr>
          <p:nvPr/>
        </p:nvSpPr>
        <p:spPr bwMode="auto">
          <a:xfrm>
            <a:off x="323850" y="2924175"/>
            <a:ext cx="1319213" cy="254000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1000">
                <a:solidFill>
                  <a:schemeClr val="hlink"/>
                </a:solidFill>
              </a:rPr>
              <a:t>attività di cantiere</a:t>
            </a:r>
          </a:p>
        </p:txBody>
      </p:sp>
      <p:sp>
        <p:nvSpPr>
          <p:cNvPr id="108557" name="Rectangle 13"/>
          <p:cNvSpPr>
            <a:spLocks noChangeArrowheads="1"/>
          </p:cNvSpPr>
          <p:nvPr/>
        </p:nvSpPr>
        <p:spPr bwMode="auto">
          <a:xfrm>
            <a:off x="6443663" y="1916113"/>
            <a:ext cx="1803400" cy="254000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1000">
                <a:solidFill>
                  <a:schemeClr val="hlink"/>
                </a:solidFill>
              </a:rPr>
              <a:t>minimizzare le interferenze</a:t>
            </a:r>
          </a:p>
        </p:txBody>
      </p:sp>
      <p:sp>
        <p:nvSpPr>
          <p:cNvPr id="108558" name="Rectangle 14"/>
          <p:cNvSpPr>
            <a:spLocks noChangeArrowheads="1"/>
          </p:cNvSpPr>
          <p:nvPr/>
        </p:nvSpPr>
        <p:spPr bwMode="auto">
          <a:xfrm>
            <a:off x="6084888" y="3429000"/>
            <a:ext cx="1652587" cy="254000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1000">
                <a:solidFill>
                  <a:schemeClr val="hlink"/>
                </a:solidFill>
              </a:rPr>
              <a:t>impatti delle lavorazioni</a:t>
            </a:r>
          </a:p>
        </p:txBody>
      </p:sp>
      <p:sp>
        <p:nvSpPr>
          <p:cNvPr id="108559" name="Rectangle 15"/>
          <p:cNvSpPr>
            <a:spLocks noChangeArrowheads="1"/>
          </p:cNvSpPr>
          <p:nvPr/>
        </p:nvSpPr>
        <p:spPr bwMode="auto">
          <a:xfrm>
            <a:off x="5940425" y="5516563"/>
            <a:ext cx="1892300" cy="254000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1000">
                <a:solidFill>
                  <a:schemeClr val="hlink"/>
                </a:solidFill>
              </a:rPr>
              <a:t>organizzazione del cantiere</a:t>
            </a:r>
          </a:p>
        </p:txBody>
      </p:sp>
      <p:sp>
        <p:nvSpPr>
          <p:cNvPr id="108560" name="Rectangle 16"/>
          <p:cNvSpPr>
            <a:spLocks noChangeArrowheads="1"/>
          </p:cNvSpPr>
          <p:nvPr/>
        </p:nvSpPr>
        <p:spPr bwMode="auto">
          <a:xfrm>
            <a:off x="179388" y="4797425"/>
            <a:ext cx="1006475" cy="254000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1000">
                <a:solidFill>
                  <a:schemeClr val="hlink"/>
                </a:solidFill>
              </a:rPr>
              <a:t>bilancio terre</a:t>
            </a:r>
          </a:p>
        </p:txBody>
      </p:sp>
      <p:sp>
        <p:nvSpPr>
          <p:cNvPr id="108561" name="Rectangle 17"/>
          <p:cNvSpPr>
            <a:spLocks noChangeArrowheads="1"/>
          </p:cNvSpPr>
          <p:nvPr/>
        </p:nvSpPr>
        <p:spPr bwMode="auto">
          <a:xfrm>
            <a:off x="3276600" y="4652963"/>
            <a:ext cx="2332038" cy="254000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1000">
                <a:solidFill>
                  <a:schemeClr val="hlink"/>
                </a:solidFill>
              </a:rPr>
              <a:t>minimizzazione/mitigazione impatti</a:t>
            </a:r>
          </a:p>
        </p:txBody>
      </p:sp>
      <p:sp>
        <p:nvSpPr>
          <p:cNvPr id="108562" name="Rectangle 18"/>
          <p:cNvSpPr>
            <a:spLocks noChangeArrowheads="1"/>
          </p:cNvSpPr>
          <p:nvPr/>
        </p:nvSpPr>
        <p:spPr bwMode="auto">
          <a:xfrm>
            <a:off x="1692275" y="4868863"/>
            <a:ext cx="1216025" cy="254000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1000">
                <a:solidFill>
                  <a:schemeClr val="hlink"/>
                </a:solidFill>
              </a:rPr>
              <a:t>risorse rinnovabili</a:t>
            </a:r>
          </a:p>
        </p:txBody>
      </p:sp>
      <p:sp>
        <p:nvSpPr>
          <p:cNvPr id="108563" name="Rectangle 19"/>
          <p:cNvSpPr>
            <a:spLocks noChangeArrowheads="1"/>
          </p:cNvSpPr>
          <p:nvPr/>
        </p:nvSpPr>
        <p:spPr bwMode="auto">
          <a:xfrm>
            <a:off x="5940425" y="4437063"/>
            <a:ext cx="1892300" cy="254000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1000">
                <a:solidFill>
                  <a:schemeClr val="hlink"/>
                </a:solidFill>
              </a:rPr>
              <a:t>organizzazione del cantiere</a:t>
            </a:r>
          </a:p>
        </p:txBody>
      </p:sp>
      <p:sp>
        <p:nvSpPr>
          <p:cNvPr id="108564" name="Rectangle 20"/>
          <p:cNvSpPr>
            <a:spLocks noChangeArrowheads="1"/>
          </p:cNvSpPr>
          <p:nvPr/>
        </p:nvSpPr>
        <p:spPr bwMode="auto">
          <a:xfrm>
            <a:off x="1979613" y="6453188"/>
            <a:ext cx="2028825" cy="254000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1000">
                <a:solidFill>
                  <a:schemeClr val="hlink"/>
                </a:solidFill>
              </a:rPr>
              <a:t>cronoprogramma dettagliato</a:t>
            </a:r>
          </a:p>
        </p:txBody>
      </p:sp>
      <p:sp>
        <p:nvSpPr>
          <p:cNvPr id="108565" name="Rectangle 21"/>
          <p:cNvSpPr>
            <a:spLocks noChangeArrowheads="1"/>
          </p:cNvSpPr>
          <p:nvPr/>
        </p:nvSpPr>
        <p:spPr bwMode="auto">
          <a:xfrm>
            <a:off x="4859338" y="6237288"/>
            <a:ext cx="1506537" cy="254000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1000">
                <a:solidFill>
                  <a:schemeClr val="hlink"/>
                </a:solidFill>
              </a:rPr>
              <a:t>fasizzazione dei lavori</a:t>
            </a:r>
          </a:p>
        </p:txBody>
      </p:sp>
      <p:sp>
        <p:nvSpPr>
          <p:cNvPr id="108566" name="Rectangle 22"/>
          <p:cNvSpPr>
            <a:spLocks noChangeArrowheads="1"/>
          </p:cNvSpPr>
          <p:nvPr/>
        </p:nvSpPr>
        <p:spPr bwMode="auto">
          <a:xfrm>
            <a:off x="395288" y="6021388"/>
            <a:ext cx="1566862" cy="254000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1000">
                <a:solidFill>
                  <a:schemeClr val="hlink"/>
                </a:solidFill>
              </a:rPr>
              <a:t>presidio dei nodi critici</a:t>
            </a:r>
          </a:p>
        </p:txBody>
      </p:sp>
      <p:sp>
        <p:nvSpPr>
          <p:cNvPr id="108567" name="AutoShape 23"/>
          <p:cNvSpPr>
            <a:spLocks noChangeArrowheads="1"/>
          </p:cNvSpPr>
          <p:nvPr/>
        </p:nvSpPr>
        <p:spPr bwMode="auto">
          <a:xfrm>
            <a:off x="3348038" y="1052513"/>
            <a:ext cx="2232025" cy="2159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08568" name="AutoShape 24"/>
          <p:cNvSpPr>
            <a:spLocks noChangeArrowheads="1"/>
          </p:cNvSpPr>
          <p:nvPr/>
        </p:nvSpPr>
        <p:spPr bwMode="auto">
          <a:xfrm rot="228844">
            <a:off x="5508625" y="1989138"/>
            <a:ext cx="865188" cy="169862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08569" name="AutoShape 25"/>
          <p:cNvSpPr>
            <a:spLocks noChangeArrowheads="1"/>
          </p:cNvSpPr>
          <p:nvPr/>
        </p:nvSpPr>
        <p:spPr bwMode="auto">
          <a:xfrm rot="860239">
            <a:off x="5576888" y="2438400"/>
            <a:ext cx="1008062" cy="169863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08570" name="AutoShape 26"/>
          <p:cNvSpPr>
            <a:spLocks noChangeArrowheads="1"/>
          </p:cNvSpPr>
          <p:nvPr/>
        </p:nvSpPr>
        <p:spPr bwMode="auto">
          <a:xfrm rot="7228630">
            <a:off x="558801" y="4389437"/>
            <a:ext cx="793750" cy="1428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08571" name="AutoShape 27"/>
          <p:cNvSpPr>
            <a:spLocks noChangeArrowheads="1"/>
          </p:cNvSpPr>
          <p:nvPr/>
        </p:nvSpPr>
        <p:spPr bwMode="auto">
          <a:xfrm rot="5177482">
            <a:off x="4283869" y="4293394"/>
            <a:ext cx="588963" cy="1555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08572" name="AutoShape 28"/>
          <p:cNvSpPr>
            <a:spLocks noChangeArrowheads="1"/>
          </p:cNvSpPr>
          <p:nvPr/>
        </p:nvSpPr>
        <p:spPr bwMode="auto">
          <a:xfrm rot="-595532">
            <a:off x="5076825" y="3573463"/>
            <a:ext cx="936625" cy="169862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08573" name="AutoShape 29"/>
          <p:cNvSpPr>
            <a:spLocks noChangeArrowheads="1"/>
          </p:cNvSpPr>
          <p:nvPr/>
        </p:nvSpPr>
        <p:spPr bwMode="auto">
          <a:xfrm rot="1257948">
            <a:off x="5148263" y="4149725"/>
            <a:ext cx="865187" cy="169863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08574" name="AutoShape 30"/>
          <p:cNvSpPr>
            <a:spLocks noChangeArrowheads="1"/>
          </p:cNvSpPr>
          <p:nvPr/>
        </p:nvSpPr>
        <p:spPr bwMode="auto">
          <a:xfrm rot="5400000">
            <a:off x="3144838" y="5937250"/>
            <a:ext cx="865187" cy="169863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08575" name="AutoShape 31"/>
          <p:cNvSpPr>
            <a:spLocks noChangeArrowheads="1"/>
          </p:cNvSpPr>
          <p:nvPr/>
        </p:nvSpPr>
        <p:spPr bwMode="auto">
          <a:xfrm rot="1801187">
            <a:off x="4427538" y="5876925"/>
            <a:ext cx="865187" cy="169863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08576" name="AutoShape 32"/>
          <p:cNvSpPr>
            <a:spLocks noChangeArrowheads="1"/>
          </p:cNvSpPr>
          <p:nvPr/>
        </p:nvSpPr>
        <p:spPr bwMode="auto">
          <a:xfrm>
            <a:off x="5076825" y="5516563"/>
            <a:ext cx="865188" cy="169862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08577" name="AutoShape 33"/>
          <p:cNvSpPr>
            <a:spLocks noChangeArrowheads="1"/>
          </p:cNvSpPr>
          <p:nvPr/>
        </p:nvSpPr>
        <p:spPr bwMode="auto">
          <a:xfrm rot="8945161">
            <a:off x="1835150" y="5805488"/>
            <a:ext cx="865188" cy="169862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08578" name="AutoShape 34"/>
          <p:cNvSpPr>
            <a:spLocks noChangeArrowheads="1"/>
          </p:cNvSpPr>
          <p:nvPr/>
        </p:nvSpPr>
        <p:spPr bwMode="auto">
          <a:xfrm rot="1717469">
            <a:off x="4211638" y="2565400"/>
            <a:ext cx="865187" cy="169863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08579" name="AutoShape 35"/>
          <p:cNvSpPr>
            <a:spLocks noChangeArrowheads="1"/>
          </p:cNvSpPr>
          <p:nvPr/>
        </p:nvSpPr>
        <p:spPr bwMode="auto">
          <a:xfrm rot="5177482">
            <a:off x="2764632" y="2570956"/>
            <a:ext cx="446088" cy="1428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08580" name="AutoShape 36"/>
          <p:cNvSpPr>
            <a:spLocks noChangeArrowheads="1"/>
          </p:cNvSpPr>
          <p:nvPr/>
        </p:nvSpPr>
        <p:spPr bwMode="auto">
          <a:xfrm rot="5400000">
            <a:off x="706438" y="2601912"/>
            <a:ext cx="374650" cy="1555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08581" name="AutoShape 37"/>
          <p:cNvSpPr>
            <a:spLocks noChangeArrowheads="1"/>
          </p:cNvSpPr>
          <p:nvPr/>
        </p:nvSpPr>
        <p:spPr bwMode="auto">
          <a:xfrm rot="5692499">
            <a:off x="2089150" y="4402138"/>
            <a:ext cx="649288" cy="144462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08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08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08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0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08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08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08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08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108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108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108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08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108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108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108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108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108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108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108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108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6" dur="500"/>
                                        <p:tgtEl>
                                          <p:spTgt spid="108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500"/>
                                        <p:tgtEl>
                                          <p:spTgt spid="108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2" dur="500"/>
                                        <p:tgtEl>
                                          <p:spTgt spid="108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5" dur="500"/>
                                        <p:tgtEl>
                                          <p:spTgt spid="108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8" dur="500"/>
                                        <p:tgtEl>
                                          <p:spTgt spid="108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3" dur="500"/>
                                        <p:tgtEl>
                                          <p:spTgt spid="108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6" dur="500"/>
                                        <p:tgtEl>
                                          <p:spTgt spid="108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9" dur="500"/>
                                        <p:tgtEl>
                                          <p:spTgt spid="108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2" dur="500"/>
                                        <p:tgtEl>
                                          <p:spTgt spid="108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5" dur="500"/>
                                        <p:tgtEl>
                                          <p:spTgt spid="108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8" dur="500"/>
                                        <p:tgtEl>
                                          <p:spTgt spid="108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1" dur="500"/>
                                        <p:tgtEl>
                                          <p:spTgt spid="108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4" dur="500"/>
                                        <p:tgtEl>
                                          <p:spTgt spid="108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8" grpId="0" animBg="1"/>
      <p:bldP spid="108549" grpId="0" animBg="1"/>
      <p:bldP spid="108550" grpId="0" animBg="1"/>
      <p:bldP spid="108551" grpId="0" animBg="1"/>
      <p:bldP spid="108552" grpId="0" animBg="1"/>
      <p:bldP spid="108553" grpId="0" animBg="1"/>
      <p:bldP spid="108554" grpId="0" animBg="1"/>
      <p:bldP spid="108555" grpId="0" animBg="1"/>
      <p:bldP spid="108556" grpId="0" animBg="1"/>
      <p:bldP spid="108557" grpId="0" animBg="1"/>
      <p:bldP spid="108558" grpId="0" animBg="1"/>
      <p:bldP spid="108559" grpId="0" animBg="1"/>
      <p:bldP spid="108560" grpId="0" animBg="1"/>
      <p:bldP spid="108561" grpId="0" animBg="1"/>
      <p:bldP spid="108562" grpId="0" animBg="1"/>
      <p:bldP spid="108563" grpId="0" animBg="1"/>
      <p:bldP spid="108564" grpId="0" animBg="1"/>
      <p:bldP spid="108565" grpId="0" animBg="1"/>
      <p:bldP spid="108566" grpId="0" animBg="1"/>
      <p:bldP spid="108567" grpId="0" animBg="1"/>
      <p:bldP spid="108568" grpId="0" animBg="1"/>
      <p:bldP spid="108569" grpId="0" animBg="1"/>
      <p:bldP spid="108570" grpId="0" animBg="1"/>
      <p:bldP spid="108571" grpId="0" animBg="1"/>
      <p:bldP spid="108572" grpId="0" animBg="1"/>
      <p:bldP spid="108573" grpId="0" animBg="1"/>
      <p:bldP spid="108574" grpId="0" animBg="1"/>
      <p:bldP spid="108575" grpId="0" animBg="1"/>
      <p:bldP spid="108576" grpId="0" animBg="1"/>
      <p:bldP spid="108577" grpId="0" animBg="1"/>
      <p:bldP spid="108578" grpId="0" animBg="1"/>
      <p:bldP spid="108579" grpId="0" animBg="1"/>
      <p:bldP spid="108580" grpId="0" animBg="1"/>
      <p:bldP spid="10858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egnaposto numero diapositiva 3"/>
          <p:cNvSpPr txBox="1">
            <a:spLocks noGrp="1"/>
          </p:cNvSpPr>
          <p:nvPr/>
        </p:nvSpPr>
        <p:spPr bwMode="auto">
          <a:xfrm>
            <a:off x="2527300" y="6424613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fld id="{5831DA33-8670-4447-9802-44D7B9AA285B}" type="slidenum">
              <a:rPr lang="it-IT" sz="1400" b="0">
                <a:solidFill>
                  <a:schemeClr val="tx1"/>
                </a:solidFill>
                <a:latin typeface="Arial" charset="0"/>
              </a:rPr>
              <a:pPr algn="r"/>
              <a:t>4</a:t>
            </a:fld>
            <a:endParaRPr lang="it-IT" sz="14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0595" name="Rectangle 4"/>
          <p:cNvSpPr>
            <a:spLocks noChangeArrowheads="1"/>
          </p:cNvSpPr>
          <p:nvPr/>
        </p:nvSpPr>
        <p:spPr bwMode="auto">
          <a:xfrm>
            <a:off x="457200" y="231775"/>
            <a:ext cx="8229600" cy="4905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it-IT" sz="2600"/>
              <a:t>Determinazione dei punteggi - ANAS</a:t>
            </a:r>
          </a:p>
        </p:txBody>
      </p:sp>
      <p:sp>
        <p:nvSpPr>
          <p:cNvPr id="110596" name="Rectangle 28"/>
          <p:cNvSpPr>
            <a:spLocks noChangeArrowheads="1"/>
          </p:cNvSpPr>
          <p:nvPr/>
        </p:nvSpPr>
        <p:spPr bwMode="auto">
          <a:xfrm>
            <a:off x="395288" y="1052513"/>
            <a:ext cx="8064500" cy="459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it-IT" sz="2400" b="0">
                <a:solidFill>
                  <a:srgbClr val="000066"/>
                </a:solidFill>
              </a:rPr>
              <a:t>Le indicazioni di ANAS sulla determinazione dei punteggi per i vari criteri di valutazione possono/devono essere modulate in modo da  rappresentare al meglio le caratteristiche del progetto e le volontà della s.a. per il singolo appalto :</a:t>
            </a:r>
          </a:p>
          <a:p>
            <a:pPr marL="742950" lvl="1" indent="-285750">
              <a:buFontTx/>
              <a:buChar char="•"/>
            </a:pPr>
            <a:r>
              <a:rPr lang="it-IT" sz="2400" b="0">
                <a:solidFill>
                  <a:srgbClr val="000066"/>
                </a:solidFill>
              </a:rPr>
              <a:t>prezzo – 					35 </a:t>
            </a:r>
          </a:p>
          <a:p>
            <a:pPr marL="742950" lvl="1" indent="-285750">
              <a:buFontTx/>
              <a:buChar char="•"/>
            </a:pPr>
            <a:r>
              <a:rPr lang="it-IT" sz="2400" b="0">
                <a:solidFill>
                  <a:srgbClr val="000066"/>
                </a:solidFill>
              </a:rPr>
              <a:t>pregio tecnico – 				30</a:t>
            </a:r>
          </a:p>
          <a:p>
            <a:pPr marL="742950" lvl="1" indent="-285750">
              <a:buFontTx/>
              <a:buChar char="•"/>
            </a:pPr>
            <a:r>
              <a:rPr lang="it-IT" sz="2400" b="0">
                <a:solidFill>
                  <a:srgbClr val="000066"/>
                </a:solidFill>
              </a:rPr>
              <a:t>caratteristiche ambientali – 		20</a:t>
            </a:r>
          </a:p>
          <a:p>
            <a:pPr marL="742950" lvl="1" indent="-285750">
              <a:buFontTx/>
              <a:buChar char="•"/>
            </a:pPr>
            <a:r>
              <a:rPr lang="it-IT" sz="2400" b="0">
                <a:solidFill>
                  <a:srgbClr val="000066"/>
                </a:solidFill>
              </a:rPr>
              <a:t>cantierizzazione e fasi di lavoro – 	10</a:t>
            </a:r>
          </a:p>
          <a:p>
            <a:pPr marL="742950" lvl="1" indent="-285750">
              <a:buFontTx/>
              <a:buChar char="•"/>
            </a:pPr>
            <a:r>
              <a:rPr lang="it-IT" sz="2400" b="0">
                <a:solidFill>
                  <a:srgbClr val="000066"/>
                </a:solidFill>
              </a:rPr>
              <a:t>Tempo di esecuzione dei lavori - 	  5</a:t>
            </a:r>
          </a:p>
          <a:p>
            <a:endParaRPr lang="it-IT" sz="2400" b="0">
              <a:solidFill>
                <a:srgbClr val="000066"/>
              </a:solidFill>
            </a:endParaRPr>
          </a:p>
          <a:p>
            <a:r>
              <a:rPr lang="it-IT" sz="2400" b="0">
                <a:solidFill>
                  <a:srgbClr val="000066"/>
                </a:solidFill>
              </a:rPr>
              <a:t>Anche l’attribuzione dei punteggi relativi ai sub-criteri sarà articolata in modo da valorizzare quegli aspetti che maggiormente caratterizzano il singolo appalto.</a:t>
            </a:r>
            <a:r>
              <a:rPr lang="it-IT" sz="2400" b="0">
                <a:solidFill>
                  <a:schemeClr val="tx2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z="2600" smtClean="0"/>
              <a:t>Metodi di calcolo</a:t>
            </a:r>
          </a:p>
        </p:txBody>
      </p:sp>
      <p:sp>
        <p:nvSpPr>
          <p:cNvPr id="55299" name="Segnaposto numero diapositiva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84B9242-E65D-4D15-9BAC-FF5CFCF7BD2D}" type="slidenum">
              <a:rPr lang="it-IT" smtClean="0"/>
              <a:pPr/>
              <a:t>5</a:t>
            </a:fld>
            <a:endParaRPr lang="it-IT" smtClean="0"/>
          </a:p>
        </p:txBody>
      </p:sp>
      <p:sp>
        <p:nvSpPr>
          <p:cNvPr id="55300" name="Rectangle 28"/>
          <p:cNvSpPr>
            <a:spLocks noChangeArrowheads="1"/>
          </p:cNvSpPr>
          <p:nvPr/>
        </p:nvSpPr>
        <p:spPr bwMode="auto">
          <a:xfrm>
            <a:off x="395288" y="908050"/>
            <a:ext cx="8208962" cy="549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it-IT" sz="2400" b="0">
                <a:solidFill>
                  <a:srgbClr val="000066"/>
                </a:solidFill>
              </a:rPr>
              <a:t>Art. 83, c. 5, d.lgs 163/2006 … le S.A. debbono utilizzare “metodologie tali da consentire di individuare con un unico parametro numerico finale l’offerta più vantaggiosa”.</a:t>
            </a:r>
          </a:p>
          <a:p>
            <a:pPr algn="just"/>
            <a:endParaRPr lang="it-IT" sz="2400" b="0">
              <a:solidFill>
                <a:srgbClr val="000066"/>
              </a:solidFill>
            </a:endParaRPr>
          </a:p>
          <a:p>
            <a:pPr algn="just"/>
            <a:r>
              <a:rPr lang="it-IT" sz="2400" b="0">
                <a:solidFill>
                  <a:srgbClr val="000066"/>
                </a:solidFill>
              </a:rPr>
              <a:t>DPR 207/2010 - Allegato “G” … per indicare tali metodologie fa riferimento alle tecniche economiche e scientifiche definite "analisi multicriteri e multiobiettivi“ studiate per individuare, sul piano il più possibile oggettivo, quale sia la migliore entità (materiale e immateriale) fra una molteplicità di entità in possesso di diverse caratteristiche qualitative (per esempio: aspetti estetici, funzionali, requisiti dei materiali, efficacia della manutenzione nel tempo, ecc.) e di caratteristiche quantitative (per esempio: tempo di costruzione e costo di realizzazione).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itolo 1"/>
          <p:cNvSpPr>
            <a:spLocks noGrp="1"/>
          </p:cNvSpPr>
          <p:nvPr>
            <p:ph type="title" idx="4294967295"/>
          </p:nvPr>
        </p:nvSpPr>
        <p:spPr>
          <a:ln/>
        </p:spPr>
        <p:txBody>
          <a:bodyPr/>
          <a:lstStyle/>
          <a:p>
            <a:pPr eaLnBrk="1" hangingPunct="1"/>
            <a:r>
              <a:rPr lang="it-IT" sz="2600" smtClean="0"/>
              <a:t>Metodi di calcolo</a:t>
            </a:r>
          </a:p>
        </p:txBody>
      </p:sp>
      <p:sp>
        <p:nvSpPr>
          <p:cNvPr id="111619" name="Segnaposto numero diapositiva 3"/>
          <p:cNvSpPr txBox="1">
            <a:spLocks noGrp="1"/>
          </p:cNvSpPr>
          <p:nvPr/>
        </p:nvSpPr>
        <p:spPr bwMode="auto">
          <a:xfrm>
            <a:off x="2527300" y="6424613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fld id="{FF08B02C-CDDC-4C30-86B3-AFC4A0BEC129}" type="slidenum">
              <a:rPr lang="it-IT" sz="1400" b="0">
                <a:solidFill>
                  <a:schemeClr val="tx1"/>
                </a:solidFill>
                <a:latin typeface="Arial" charset="0"/>
              </a:rPr>
              <a:pPr algn="r"/>
              <a:t>6</a:t>
            </a:fld>
            <a:endParaRPr lang="it-IT" sz="14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1620" name="Rectangle 28"/>
          <p:cNvSpPr>
            <a:spLocks noChangeArrowheads="1"/>
          </p:cNvSpPr>
          <p:nvPr/>
        </p:nvSpPr>
        <p:spPr bwMode="auto">
          <a:xfrm>
            <a:off x="395288" y="908050"/>
            <a:ext cx="8208962" cy="549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it-IT" sz="2400" b="0">
                <a:solidFill>
                  <a:srgbClr val="000066"/>
                </a:solidFill>
              </a:rPr>
              <a:t>Nella determinazione 4 del 2009 dell’A.V.C.P., si è chiarito che la procedura di aggiudicazione è suddivisibile in due fasi: </a:t>
            </a:r>
          </a:p>
          <a:p>
            <a:pPr marL="742950" lvl="1" indent="-285750" algn="just">
              <a:buFontTx/>
              <a:buChar char="•"/>
            </a:pPr>
            <a:r>
              <a:rPr lang="it-IT" sz="2400">
                <a:solidFill>
                  <a:srgbClr val="000066"/>
                </a:solidFill>
              </a:rPr>
              <a:t>Fase 1</a:t>
            </a:r>
            <a:r>
              <a:rPr lang="it-IT" sz="2400" b="0">
                <a:solidFill>
                  <a:srgbClr val="000066"/>
                </a:solidFill>
              </a:rPr>
              <a:t>: trasformazione delle offerte presentate dai concorrenti in relazione ai diversi criteri o sub criteri di valutazione in coefficienti numerici variabili; </a:t>
            </a:r>
          </a:p>
          <a:p>
            <a:pPr marL="742950" lvl="1" indent="-285750" algn="just">
              <a:buFontTx/>
              <a:buChar char="•"/>
            </a:pPr>
            <a:r>
              <a:rPr lang="it-IT" sz="2400">
                <a:solidFill>
                  <a:srgbClr val="000066"/>
                </a:solidFill>
              </a:rPr>
              <a:t>Fase 2</a:t>
            </a:r>
            <a:r>
              <a:rPr lang="it-IT" sz="2400" b="0">
                <a:solidFill>
                  <a:srgbClr val="000066"/>
                </a:solidFill>
              </a:rPr>
              <a:t>: determinazione della graduatoria delle offerte con l'applicazione di una delle metodologie previste dal regolamento (Allegato “G” DPR 207/2010) o altro metodo che si rinviene nella letteratura scientifica.</a:t>
            </a:r>
          </a:p>
          <a:p>
            <a:pPr marL="742950" lvl="1" indent="-285750"/>
            <a:endParaRPr lang="it-IT" sz="2400" b="0">
              <a:solidFill>
                <a:srgbClr val="000066"/>
              </a:solidFill>
              <a:cs typeface="Arial" charset="0"/>
            </a:endParaRPr>
          </a:p>
          <a:p>
            <a:r>
              <a:rPr lang="it-IT" sz="2400" b="0">
                <a:solidFill>
                  <a:srgbClr val="000066"/>
                </a:solidFill>
              </a:rPr>
              <a:t>ANAS adotta il “</a:t>
            </a:r>
            <a:r>
              <a:rPr lang="it-IT" sz="2400">
                <a:solidFill>
                  <a:srgbClr val="000066"/>
                </a:solidFill>
              </a:rPr>
              <a:t>metodo aggregativo-compensatore</a:t>
            </a:r>
            <a:r>
              <a:rPr lang="it-IT" sz="2400" b="0">
                <a:solidFill>
                  <a:srgbClr val="000066"/>
                </a:solidFill>
              </a:rPr>
              <a:t>” in grado di utilizzare differenti modalità di calcolo - sia per gli elementi qualitativi che per quello quantitativi - in funzione delle specificità del singolo appalto</a:t>
            </a:r>
            <a:endParaRPr lang="el-GR" sz="2400" b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egnaposto numero diapositiva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4B2E711-BFF1-4370-AB3A-1CD96EDA8743}" type="slidenum">
              <a:rPr lang="it-IT" smtClean="0"/>
              <a:pPr/>
              <a:t>7</a:t>
            </a:fld>
            <a:endParaRPr lang="it-IT" smtClean="0"/>
          </a:p>
        </p:txBody>
      </p:sp>
      <p:sp>
        <p:nvSpPr>
          <p:cNvPr id="56323" name="Rectangle 28"/>
          <p:cNvSpPr>
            <a:spLocks noChangeArrowheads="1"/>
          </p:cNvSpPr>
          <p:nvPr/>
        </p:nvSpPr>
        <p:spPr bwMode="auto">
          <a:xfrm>
            <a:off x="323850" y="981075"/>
            <a:ext cx="8061325" cy="515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79388" lvl="1" algn="ctr"/>
            <a:r>
              <a:rPr lang="it-IT" sz="2400">
                <a:solidFill>
                  <a:srgbClr val="000066"/>
                </a:solidFill>
              </a:rPr>
              <a:t>ELEMENTI QUANTITATIVI</a:t>
            </a:r>
          </a:p>
          <a:p>
            <a:pPr marL="179388" lvl="1"/>
            <a:r>
              <a:rPr lang="it-IT" sz="2000" b="0">
                <a:solidFill>
                  <a:srgbClr val="000066"/>
                </a:solidFill>
              </a:rPr>
              <a:t>Negli appalti ANAS, gli elementi quantitativo fanno riferimento a </a:t>
            </a:r>
            <a:r>
              <a:rPr lang="it-IT" sz="2000">
                <a:solidFill>
                  <a:srgbClr val="000066"/>
                </a:solidFill>
              </a:rPr>
              <a:t>prezzo</a:t>
            </a:r>
            <a:r>
              <a:rPr lang="it-IT" sz="2000" b="0">
                <a:solidFill>
                  <a:srgbClr val="000066"/>
                </a:solidFill>
              </a:rPr>
              <a:t> ed al </a:t>
            </a:r>
            <a:r>
              <a:rPr lang="it-IT" sz="2000">
                <a:solidFill>
                  <a:srgbClr val="000066"/>
                </a:solidFill>
              </a:rPr>
              <a:t>tempo</a:t>
            </a:r>
            <a:r>
              <a:rPr lang="it-IT" sz="2000" b="0">
                <a:solidFill>
                  <a:srgbClr val="000066"/>
                </a:solidFill>
              </a:rPr>
              <a:t> di esecuzione dei lavori. </a:t>
            </a:r>
          </a:p>
          <a:p>
            <a:pPr marL="179388" lvl="1"/>
            <a:r>
              <a:rPr lang="it-IT" sz="2000" b="0">
                <a:solidFill>
                  <a:srgbClr val="000066"/>
                </a:solidFill>
              </a:rPr>
              <a:t>In caso di </a:t>
            </a:r>
            <a:r>
              <a:rPr lang="it-IT" sz="2000" b="0" u="sng">
                <a:solidFill>
                  <a:srgbClr val="FF0000"/>
                </a:solidFill>
              </a:rPr>
              <a:t>riparametrazione</a:t>
            </a:r>
            <a:r>
              <a:rPr lang="it-IT" sz="2000" b="0" u="sng">
                <a:solidFill>
                  <a:srgbClr val="000066"/>
                </a:solidFill>
              </a:rPr>
              <a:t> </a:t>
            </a:r>
            <a:r>
              <a:rPr lang="it-IT" sz="2000" b="0">
                <a:solidFill>
                  <a:srgbClr val="000066"/>
                </a:solidFill>
              </a:rPr>
              <a:t>dei coefficienti degli elementi qualitativi, </a:t>
            </a:r>
          </a:p>
          <a:p>
            <a:pPr marL="1143000" lvl="2" indent="-228600">
              <a:buFontTx/>
              <a:buChar char="•"/>
            </a:pPr>
            <a:r>
              <a:rPr lang="it-IT" sz="2000" b="0">
                <a:solidFill>
                  <a:srgbClr val="000066"/>
                </a:solidFill>
              </a:rPr>
              <a:t>elemento </a:t>
            </a:r>
            <a:r>
              <a:rPr lang="it-IT" sz="2000">
                <a:solidFill>
                  <a:srgbClr val="000066"/>
                </a:solidFill>
              </a:rPr>
              <a:t>prezzo</a:t>
            </a:r>
            <a:r>
              <a:rPr lang="it-IT" sz="2000" b="0">
                <a:solidFill>
                  <a:srgbClr val="000066"/>
                </a:solidFill>
              </a:rPr>
              <a:t>: interpolazione lineare tra il coefficiente pari a uno attribuito all’offerta più conveniente, e coefficiente pari a zero per l’offerta pari a quella posta a base di gara. </a:t>
            </a:r>
          </a:p>
          <a:p>
            <a:pPr marL="1143000" lvl="2" indent="-228600">
              <a:buFontTx/>
              <a:buChar char="•"/>
            </a:pPr>
            <a:r>
              <a:rPr lang="it-IT" sz="2000" b="0">
                <a:solidFill>
                  <a:srgbClr val="000066"/>
                </a:solidFill>
              </a:rPr>
              <a:t>elemento </a:t>
            </a:r>
            <a:r>
              <a:rPr lang="it-IT" sz="2000">
                <a:solidFill>
                  <a:srgbClr val="000066"/>
                </a:solidFill>
              </a:rPr>
              <a:t>tempo</a:t>
            </a:r>
            <a:r>
              <a:rPr lang="it-IT" sz="2000" b="0">
                <a:solidFill>
                  <a:srgbClr val="000066"/>
                </a:solidFill>
              </a:rPr>
              <a:t>: idem come sopra </a:t>
            </a:r>
          </a:p>
          <a:p>
            <a:pPr marL="179388" lvl="1"/>
            <a:endParaRPr lang="it-IT" sz="2000" b="0">
              <a:solidFill>
                <a:srgbClr val="000066"/>
              </a:solidFill>
            </a:endParaRPr>
          </a:p>
          <a:p>
            <a:pPr marL="179388" lvl="1"/>
            <a:r>
              <a:rPr lang="it-IT" sz="2000" b="0">
                <a:solidFill>
                  <a:srgbClr val="000066"/>
                </a:solidFill>
              </a:rPr>
              <a:t>Qualora </a:t>
            </a:r>
            <a:r>
              <a:rPr lang="it-IT" sz="2000" b="0" u="sng">
                <a:solidFill>
                  <a:srgbClr val="FF0000"/>
                </a:solidFill>
              </a:rPr>
              <a:t>non sia prevista la riparametrazione</a:t>
            </a:r>
            <a:r>
              <a:rPr lang="it-IT" sz="2000" b="0">
                <a:solidFill>
                  <a:srgbClr val="000066"/>
                </a:solidFill>
              </a:rPr>
              <a:t> di coefficienti qualitativi:</a:t>
            </a:r>
          </a:p>
          <a:p>
            <a:pPr marL="1143000" lvl="2" indent="-228600">
              <a:buFontTx/>
              <a:buChar char="•"/>
            </a:pPr>
            <a:r>
              <a:rPr lang="it-IT" sz="2000" b="0">
                <a:solidFill>
                  <a:srgbClr val="000066"/>
                </a:solidFill>
              </a:rPr>
              <a:t>elemento </a:t>
            </a:r>
            <a:r>
              <a:rPr lang="it-IT" sz="2000">
                <a:solidFill>
                  <a:srgbClr val="000066"/>
                </a:solidFill>
              </a:rPr>
              <a:t>prezzo</a:t>
            </a:r>
            <a:r>
              <a:rPr lang="it-IT" sz="2000" b="0">
                <a:solidFill>
                  <a:srgbClr val="000066"/>
                </a:solidFill>
              </a:rPr>
              <a:t>: interpolazione con linea “spezzata” funzione del Pmed (minore incremento di punteggio per le offerte superiori alla media) </a:t>
            </a:r>
          </a:p>
          <a:p>
            <a:pPr marL="1143000" lvl="2" indent="-228600">
              <a:buFontTx/>
              <a:buChar char="•"/>
            </a:pPr>
            <a:r>
              <a:rPr lang="it-IT" sz="2000" b="0">
                <a:solidFill>
                  <a:srgbClr val="000066"/>
                </a:solidFill>
              </a:rPr>
              <a:t>elemento </a:t>
            </a:r>
            <a:r>
              <a:rPr lang="it-IT" sz="2000">
                <a:solidFill>
                  <a:srgbClr val="000066"/>
                </a:solidFill>
              </a:rPr>
              <a:t>tempo</a:t>
            </a:r>
            <a:r>
              <a:rPr lang="it-IT" sz="2000" b="0">
                <a:solidFill>
                  <a:srgbClr val="000066"/>
                </a:solidFill>
              </a:rPr>
              <a:t>: interpolazione lineare</a:t>
            </a:r>
          </a:p>
          <a:p>
            <a:pPr marL="179388" lvl="1"/>
            <a:endParaRPr lang="it-IT" sz="2000" b="0">
              <a:solidFill>
                <a:srgbClr val="000066"/>
              </a:solidFill>
            </a:endParaRPr>
          </a:p>
        </p:txBody>
      </p:sp>
      <p:sp>
        <p:nvSpPr>
          <p:cNvPr id="56324" name="Titolo 1"/>
          <p:cNvSpPr>
            <a:spLocks/>
          </p:cNvSpPr>
          <p:nvPr/>
        </p:nvSpPr>
        <p:spPr bwMode="auto">
          <a:xfrm>
            <a:off x="457200" y="274638"/>
            <a:ext cx="8229600" cy="4905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it-IT" sz="2600"/>
              <a:t>Metodi di calcolo – Appalti ANAS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egnaposto numero diapositiva 3"/>
          <p:cNvSpPr txBox="1">
            <a:spLocks noGrp="1"/>
          </p:cNvSpPr>
          <p:nvPr/>
        </p:nvSpPr>
        <p:spPr bwMode="auto">
          <a:xfrm>
            <a:off x="2527300" y="6424613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fld id="{53FA510F-6FF6-4595-A8AD-D3FE7200C8D3}" type="slidenum">
              <a:rPr lang="it-IT" sz="1400" b="0">
                <a:solidFill>
                  <a:schemeClr val="tx1"/>
                </a:solidFill>
                <a:latin typeface="Arial" charset="0"/>
              </a:rPr>
              <a:pPr algn="r"/>
              <a:t>8</a:t>
            </a:fld>
            <a:endParaRPr lang="it-IT" sz="14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2643" name="Rectangle 28"/>
          <p:cNvSpPr>
            <a:spLocks noChangeArrowheads="1"/>
          </p:cNvSpPr>
          <p:nvPr/>
        </p:nvSpPr>
        <p:spPr bwMode="auto">
          <a:xfrm>
            <a:off x="323850" y="981075"/>
            <a:ext cx="8640763" cy="515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79388" lvl="1" algn="ctr"/>
            <a:r>
              <a:rPr lang="it-IT" sz="2400">
                <a:solidFill>
                  <a:srgbClr val="000066"/>
                </a:solidFill>
              </a:rPr>
              <a:t>ELEMENTI QUANTITATIVI - </a:t>
            </a:r>
            <a:r>
              <a:rPr lang="it-IT" sz="2400" b="0">
                <a:solidFill>
                  <a:srgbClr val="000066"/>
                </a:solidFill>
              </a:rPr>
              <a:t>elemento </a:t>
            </a:r>
            <a:r>
              <a:rPr lang="it-IT" sz="2400">
                <a:solidFill>
                  <a:srgbClr val="000066"/>
                </a:solidFill>
              </a:rPr>
              <a:t>prezzo</a:t>
            </a:r>
            <a:endParaRPr lang="it-IT" sz="2400" b="0">
              <a:solidFill>
                <a:srgbClr val="000066"/>
              </a:solidFill>
            </a:endParaRPr>
          </a:p>
          <a:p>
            <a:pPr marL="179388" lvl="1" algn="ctr"/>
            <a:r>
              <a:rPr lang="it-IT" sz="2400" b="0">
                <a:solidFill>
                  <a:srgbClr val="000066"/>
                </a:solidFill>
              </a:rPr>
              <a:t>interpolazione con linea “</a:t>
            </a:r>
            <a:r>
              <a:rPr lang="it-IT" sz="2400" b="0" i="1">
                <a:solidFill>
                  <a:srgbClr val="000066"/>
                </a:solidFill>
              </a:rPr>
              <a:t>spezzata</a:t>
            </a:r>
            <a:r>
              <a:rPr lang="it-IT" sz="2400" b="0">
                <a:solidFill>
                  <a:srgbClr val="000066"/>
                </a:solidFill>
              </a:rPr>
              <a:t>” </a:t>
            </a:r>
          </a:p>
          <a:p>
            <a:pPr marL="179388" lvl="1"/>
            <a:endParaRPr lang="it-IT" sz="2400" b="0">
              <a:solidFill>
                <a:srgbClr val="000066"/>
              </a:solidFill>
            </a:endParaRPr>
          </a:p>
          <a:p>
            <a:pPr marL="179388" lvl="1"/>
            <a:r>
              <a:rPr lang="it-IT" sz="2000" b="0">
                <a:solidFill>
                  <a:srgbClr val="000066"/>
                </a:solidFill>
              </a:rPr>
              <a:t>Il punteggio viene calcolato attraverso il prodotto del coefficiente V(a)i per il punteggio massimo attribuibile all’elemento stesso:</a:t>
            </a:r>
          </a:p>
          <a:p>
            <a:pPr marL="179388" lvl="1" algn="ctr"/>
            <a:r>
              <a:rPr lang="it-IT" sz="2000" b="0">
                <a:solidFill>
                  <a:srgbClr val="000066"/>
                </a:solidFill>
              </a:rPr>
              <a:t>V(a)i x 35 ….. (al max).</a:t>
            </a:r>
          </a:p>
          <a:p>
            <a:pPr marL="179388" lvl="1"/>
            <a:r>
              <a:rPr lang="it-IT" sz="2000" b="0">
                <a:solidFill>
                  <a:srgbClr val="000066"/>
                </a:solidFill>
              </a:rPr>
              <a:t>Il coefficiente V(a)i - variabile da zero a uno – è relativo all’ i-esimo offerente: </a:t>
            </a:r>
          </a:p>
          <a:p>
            <a:pPr marL="179388" lvl="1"/>
            <a:r>
              <a:rPr lang="it-IT" sz="2000" b="0">
                <a:solidFill>
                  <a:srgbClr val="000066"/>
                </a:solidFill>
              </a:rPr>
              <a:t>per Pi &lt;= Pmed	V(a)i = (5/35) x ((Pi - Pmin) / (Pmin - Pmed))+1</a:t>
            </a:r>
          </a:p>
          <a:p>
            <a:pPr marL="179388" lvl="1" algn="ctr"/>
            <a:endParaRPr lang="it-IT" sz="2000" b="0">
              <a:solidFill>
                <a:srgbClr val="000066"/>
              </a:solidFill>
            </a:endParaRPr>
          </a:p>
          <a:p>
            <a:pPr marL="179388" lvl="1"/>
            <a:r>
              <a:rPr lang="it-IT" sz="2000" b="0">
                <a:solidFill>
                  <a:srgbClr val="000066"/>
                </a:solidFill>
              </a:rPr>
              <a:t>per Pi &gt; Pmed	V(a)i = (30/35) x ((Pi - Pba)/(Pmed - Pba))</a:t>
            </a:r>
          </a:p>
          <a:p>
            <a:pPr marL="179388" lvl="1" algn="ctr"/>
            <a:endParaRPr lang="it-IT" sz="2000" b="0">
              <a:solidFill>
                <a:srgbClr val="000066"/>
              </a:solidFill>
            </a:endParaRPr>
          </a:p>
          <a:p>
            <a:pPr marL="179388" lvl="1"/>
            <a:r>
              <a:rPr lang="it-IT" sz="2000" b="0">
                <a:solidFill>
                  <a:srgbClr val="000066"/>
                </a:solidFill>
              </a:rPr>
              <a:t>Pi è il prezzo i-mo, Pmed è il prezzo medio, Pmin è il prezzo minimo, Pba è il prezzo a base d’asta.</a:t>
            </a:r>
          </a:p>
          <a:p>
            <a:pPr marL="179388" lvl="1"/>
            <a:endParaRPr lang="it-IT" sz="2000" b="0">
              <a:solidFill>
                <a:srgbClr val="000066"/>
              </a:solidFill>
            </a:endParaRPr>
          </a:p>
          <a:p>
            <a:pPr marL="179388" lvl="1"/>
            <a:r>
              <a:rPr lang="it-IT" sz="2000" b="0">
                <a:solidFill>
                  <a:srgbClr val="000066"/>
                </a:solidFill>
              </a:rPr>
              <a:t>in questo modo viene evitato che un eccessivo ribasso annulli le valutazioni sull’offerta tecnica.</a:t>
            </a:r>
          </a:p>
          <a:p>
            <a:pPr marL="179388" lvl="1"/>
            <a:endParaRPr lang="it-IT" sz="2000" b="0">
              <a:solidFill>
                <a:srgbClr val="000066"/>
              </a:solidFill>
            </a:endParaRPr>
          </a:p>
        </p:txBody>
      </p:sp>
      <p:sp>
        <p:nvSpPr>
          <p:cNvPr id="112644" name="Titolo 1"/>
          <p:cNvSpPr>
            <a:spLocks/>
          </p:cNvSpPr>
          <p:nvPr/>
        </p:nvSpPr>
        <p:spPr bwMode="auto">
          <a:xfrm>
            <a:off x="457200" y="274638"/>
            <a:ext cx="8229600" cy="4905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it-IT" sz="2600"/>
              <a:t>Metodi di calcolo – Appalti ANAS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egnaposto numero diapositiva 3"/>
          <p:cNvSpPr txBox="1">
            <a:spLocks noGrp="1"/>
          </p:cNvSpPr>
          <p:nvPr/>
        </p:nvSpPr>
        <p:spPr bwMode="auto">
          <a:xfrm>
            <a:off x="2527300" y="6424613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fld id="{67FB20D7-3A21-4E13-861D-72FDC9ADBAF5}" type="slidenum">
              <a:rPr lang="it-IT" sz="1400" b="0">
                <a:solidFill>
                  <a:schemeClr val="tx1"/>
                </a:solidFill>
                <a:latin typeface="Arial" charset="0"/>
              </a:rPr>
              <a:pPr algn="r"/>
              <a:t>9</a:t>
            </a:fld>
            <a:endParaRPr lang="it-IT" sz="14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7347" name="Titolo 1"/>
          <p:cNvSpPr>
            <a:spLocks/>
          </p:cNvSpPr>
          <p:nvPr/>
        </p:nvSpPr>
        <p:spPr bwMode="auto">
          <a:xfrm>
            <a:off x="457200" y="274638"/>
            <a:ext cx="8229600" cy="4905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it-IT" sz="2600"/>
              <a:t>Metodi di calcolo</a:t>
            </a:r>
          </a:p>
        </p:txBody>
      </p:sp>
      <p:sp>
        <p:nvSpPr>
          <p:cNvPr id="96261" name="Rectangle 28"/>
          <p:cNvSpPr>
            <a:spLocks noChangeArrowheads="1"/>
          </p:cNvSpPr>
          <p:nvPr/>
        </p:nvSpPr>
        <p:spPr bwMode="auto">
          <a:xfrm>
            <a:off x="179388" y="981075"/>
            <a:ext cx="8569325" cy="515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742950" lvl="1" indent="-285750" algn="ctr"/>
            <a:r>
              <a:rPr lang="it-IT" sz="2400" b="0">
                <a:solidFill>
                  <a:srgbClr val="000066"/>
                </a:solidFill>
              </a:rPr>
              <a:t>ELEMENTI </a:t>
            </a:r>
            <a:r>
              <a:rPr lang="it-IT" sz="2400">
                <a:solidFill>
                  <a:srgbClr val="000066"/>
                </a:solidFill>
              </a:rPr>
              <a:t>QUALITATIVI</a:t>
            </a:r>
            <a:endParaRPr lang="it-IT" sz="2400" b="0">
              <a:solidFill>
                <a:srgbClr val="000066"/>
              </a:solidFill>
            </a:endParaRPr>
          </a:p>
          <a:p>
            <a:pPr marL="742950" lvl="1" indent="-285750" algn="ctr"/>
            <a:r>
              <a:rPr lang="it-IT" sz="2400" b="0">
                <a:solidFill>
                  <a:srgbClr val="000066"/>
                </a:solidFill>
              </a:rPr>
              <a:t>C(a) = </a:t>
            </a:r>
            <a:r>
              <a:rPr lang="el-GR" sz="2400" b="0">
                <a:solidFill>
                  <a:srgbClr val="000066"/>
                </a:solidFill>
              </a:rPr>
              <a:t>Σ</a:t>
            </a:r>
            <a:r>
              <a:rPr lang="it-IT" sz="2400" b="0">
                <a:solidFill>
                  <a:srgbClr val="000066"/>
                </a:solidFill>
              </a:rPr>
              <a:t>n [Wi x V(a)i]</a:t>
            </a:r>
          </a:p>
          <a:p>
            <a:pPr marL="742950" lvl="1" indent="-285750" algn="ctr"/>
            <a:endParaRPr lang="it-IT" sz="2400" b="0">
              <a:solidFill>
                <a:srgbClr val="000066"/>
              </a:solidFill>
            </a:endParaRPr>
          </a:p>
          <a:p>
            <a:pPr marL="742950" lvl="1" indent="-285750">
              <a:buFontTx/>
              <a:buChar char="•"/>
            </a:pPr>
            <a:r>
              <a:rPr lang="it-IT" sz="2000" b="0" i="1">
                <a:solidFill>
                  <a:srgbClr val="000066"/>
                </a:solidFill>
              </a:rPr>
              <a:t>C(a) - indice di valutazione dell’offerta (a)</a:t>
            </a:r>
          </a:p>
          <a:p>
            <a:pPr marL="742950" lvl="1" indent="-285750">
              <a:buFontTx/>
              <a:buChar char="•"/>
            </a:pPr>
            <a:r>
              <a:rPr lang="it-IT" sz="2000" b="0" i="1">
                <a:solidFill>
                  <a:srgbClr val="000066"/>
                </a:solidFill>
              </a:rPr>
              <a:t>n – numero totale dei criteri               </a:t>
            </a:r>
          </a:p>
          <a:p>
            <a:pPr marL="742950" lvl="1" indent="-285750">
              <a:buFontTx/>
              <a:buChar char="•"/>
            </a:pPr>
            <a:r>
              <a:rPr lang="it-IT" sz="2000" b="0" i="1">
                <a:solidFill>
                  <a:srgbClr val="000066"/>
                </a:solidFill>
              </a:rPr>
              <a:t>Wi – punteggio del criterio (i)                </a:t>
            </a:r>
          </a:p>
          <a:p>
            <a:pPr marL="742950" lvl="1" indent="-285750">
              <a:buFontTx/>
              <a:buChar char="•"/>
            </a:pPr>
            <a:r>
              <a:rPr lang="it-IT" sz="2000" b="0" i="1">
                <a:solidFill>
                  <a:srgbClr val="000066"/>
                </a:solidFill>
              </a:rPr>
              <a:t>V(a)i – coefficiente della prestazione dell’offerta (a) rispetto al criterio (i) variabile da 0 a</a:t>
            </a:r>
            <a:r>
              <a:rPr lang="it-IT" sz="2000" b="0">
                <a:solidFill>
                  <a:srgbClr val="000066"/>
                </a:solidFill>
              </a:rPr>
              <a:t> 1</a:t>
            </a:r>
          </a:p>
          <a:p>
            <a:endParaRPr lang="it-IT" sz="2000" b="0">
              <a:solidFill>
                <a:srgbClr val="000066"/>
              </a:solidFill>
            </a:endParaRPr>
          </a:p>
          <a:p>
            <a:r>
              <a:rPr lang="it-IT" sz="2000" b="0">
                <a:solidFill>
                  <a:srgbClr val="000066"/>
                </a:solidFill>
              </a:rPr>
              <a:t>Per la determinazione del coefficiente V(a)i, si fa riferimento a due possibilità:</a:t>
            </a:r>
          </a:p>
          <a:p>
            <a:endParaRPr lang="it-IT" sz="2000" b="0">
              <a:solidFill>
                <a:srgbClr val="000066"/>
              </a:solidFill>
            </a:endParaRPr>
          </a:p>
          <a:p>
            <a:pPr marL="1143000" lvl="2" indent="-228600">
              <a:buFontTx/>
              <a:buChar char="-"/>
            </a:pPr>
            <a:r>
              <a:rPr lang="it-IT" sz="2000">
                <a:solidFill>
                  <a:srgbClr val="000066"/>
                </a:solidFill>
              </a:rPr>
              <a:t>Confronto a coppie</a:t>
            </a:r>
          </a:p>
          <a:p>
            <a:pPr marL="1143000" lvl="2" indent="-228600">
              <a:buFontTx/>
              <a:buChar char="-"/>
            </a:pPr>
            <a:r>
              <a:rPr lang="it-IT" sz="2000">
                <a:solidFill>
                  <a:srgbClr val="000066"/>
                </a:solidFill>
              </a:rPr>
              <a:t>Attribuzione dei coefficienti</a:t>
            </a:r>
          </a:p>
          <a:p>
            <a:endParaRPr lang="it-IT" sz="200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62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962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962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36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36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Struttura predefinita">
  <a:themeElements>
    <a:clrScheme name="2_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3197</TotalTime>
  <Words>1108</Words>
  <Application>Microsoft Office PowerPoint</Application>
  <PresentationFormat>Presentazione su schermo (4:3)</PresentationFormat>
  <Paragraphs>158</Paragraphs>
  <Slides>13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13</vt:i4>
      </vt:variant>
    </vt:vector>
  </HeadingPairs>
  <TitlesOfParts>
    <vt:vector size="21" baseType="lpstr">
      <vt:lpstr>Century Gothic</vt:lpstr>
      <vt:lpstr>Arial</vt:lpstr>
      <vt:lpstr>ＭＳ Ｐゴシック</vt:lpstr>
      <vt:lpstr>Comic Sans MS</vt:lpstr>
      <vt:lpstr>Calibri</vt:lpstr>
      <vt:lpstr>Times New Roman</vt:lpstr>
      <vt:lpstr>Struttura predefinita</vt:lpstr>
      <vt:lpstr>2_Struttura predefinita</vt:lpstr>
      <vt:lpstr>Diapositiva 1</vt:lpstr>
      <vt:lpstr>Diapositiva 2</vt:lpstr>
      <vt:lpstr>Diapositiva 3</vt:lpstr>
      <vt:lpstr>Diapositiva 4</vt:lpstr>
      <vt:lpstr>Metodi di calcolo</vt:lpstr>
      <vt:lpstr>Metodi di calcolo</vt:lpstr>
      <vt:lpstr>Diapositiva 7</vt:lpstr>
      <vt:lpstr>Diapositiva 8</vt:lpstr>
      <vt:lpstr>Diapositiva 9</vt:lpstr>
      <vt:lpstr>Diapositiva 10</vt:lpstr>
      <vt:lpstr>Concludendo</vt:lpstr>
      <vt:lpstr>Diapositiva 12</vt:lpstr>
      <vt:lpstr>Diapositiva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a23118f</dc:creator>
  <cp:lastModifiedBy>a19066r</cp:lastModifiedBy>
  <cp:revision>241</cp:revision>
  <dcterms:created xsi:type="dcterms:W3CDTF">2009-10-08T09:11:35Z</dcterms:created>
  <dcterms:modified xsi:type="dcterms:W3CDTF">2012-12-28T17:04:48Z</dcterms:modified>
</cp:coreProperties>
</file>