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  <p:sldMasterId id="2147483653" r:id="rId2"/>
    <p:sldMasterId id="2147483655" r:id="rId3"/>
    <p:sldMasterId id="2147483656" r:id="rId4"/>
    <p:sldMasterId id="2147483730" r:id="rId5"/>
  </p:sldMasterIdLst>
  <p:notesMasterIdLst>
    <p:notesMasterId r:id="rId23"/>
  </p:notesMasterIdLst>
  <p:handoutMasterIdLst>
    <p:handoutMasterId r:id="rId24"/>
  </p:handoutMasterIdLst>
  <p:sldIdLst>
    <p:sldId id="258" r:id="rId6"/>
    <p:sldId id="285" r:id="rId7"/>
    <p:sldId id="308" r:id="rId8"/>
    <p:sldId id="311" r:id="rId9"/>
    <p:sldId id="302" r:id="rId10"/>
    <p:sldId id="293" r:id="rId11"/>
    <p:sldId id="329" r:id="rId12"/>
    <p:sldId id="330" r:id="rId13"/>
    <p:sldId id="307" r:id="rId14"/>
    <p:sldId id="298" r:id="rId15"/>
    <p:sldId id="328" r:id="rId16"/>
    <p:sldId id="305" r:id="rId17"/>
    <p:sldId id="301" r:id="rId18"/>
    <p:sldId id="299" r:id="rId19"/>
    <p:sldId id="306" r:id="rId20"/>
    <p:sldId id="331" r:id="rId21"/>
    <p:sldId id="303" r:id="rId22"/>
  </p:sldIdLst>
  <p:sldSz cx="9144000" cy="6858000" type="screen4x3"/>
  <p:notesSz cx="6797675" cy="9874250"/>
  <p:embeddedFontLst>
    <p:embeddedFont>
      <p:font typeface="Franklin Gothic Medium" pitchFamily="34" charset="0"/>
      <p:regular r:id="rId25"/>
      <p:italic r:id="rId26"/>
    </p:embeddedFont>
    <p:embeddedFont>
      <p:font typeface="Franklin Gothic Book" pitchFamily="34" charset="0"/>
      <p:regular r:id="rId27"/>
      <p:italic r:id="rId28"/>
    </p:embeddedFont>
    <p:embeddedFont>
      <p:font typeface="Franklin Gothic Demi" pitchFamily="34" charset="0"/>
      <p:italic r:id="rId29"/>
    </p:embeddedFont>
  </p:embeddedFont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0000"/>
    <a:srgbClr val="EAEAEA"/>
    <a:srgbClr val="AFAFAF"/>
    <a:srgbClr val="5082AB"/>
    <a:srgbClr val="5C7F92"/>
    <a:srgbClr val="677390"/>
    <a:srgbClr val="50505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441" autoAdjust="0"/>
    <p:restoredTop sz="94633" autoAdjust="0"/>
  </p:normalViewPr>
  <p:slideViewPr>
    <p:cSldViewPr>
      <p:cViewPr>
        <p:scale>
          <a:sx n="73" d="100"/>
          <a:sy n="73" d="100"/>
        </p:scale>
        <p:origin x="-17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8FAB8E-FD17-4EAC-BF2E-A1C75071D7E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3B3C09E-3E87-4555-AFB8-BF1AC35984D8}">
      <dgm:prSet phldrT="[Testo]" custT="1"/>
      <dgm:spPr>
        <a:solidFill>
          <a:schemeClr val="bg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it-IT" sz="2000" dirty="0" smtClean="0">
              <a:latin typeface="Franklin Gothic Medium" pitchFamily="34" charset="0"/>
            </a:rPr>
            <a:t> Difficoltà nell’ampliamento dei servizi di work-life balance su tutte le sedi presenti su tutto il territorio italiano</a:t>
          </a:r>
          <a:endParaRPr lang="it-IT" sz="2000" dirty="0">
            <a:latin typeface="Franklin Gothic Medium" pitchFamily="34" charset="0"/>
          </a:endParaRPr>
        </a:p>
      </dgm:t>
    </dgm:pt>
    <dgm:pt modelId="{D8AF9DC7-2FE6-4276-8B9E-70A901E27DA3}" type="parTrans" cxnId="{D66454E4-8A28-4AA8-96C3-934CBAF68D5F}">
      <dgm:prSet/>
      <dgm:spPr/>
      <dgm:t>
        <a:bodyPr/>
        <a:lstStyle/>
        <a:p>
          <a:endParaRPr lang="it-IT" sz="1600"/>
        </a:p>
      </dgm:t>
    </dgm:pt>
    <dgm:pt modelId="{2445E50F-5B52-4CF1-9139-D9EB1686F53A}" type="sibTrans" cxnId="{D66454E4-8A28-4AA8-96C3-934CBAF68D5F}">
      <dgm:prSet/>
      <dgm:spPr/>
      <dgm:t>
        <a:bodyPr/>
        <a:lstStyle/>
        <a:p>
          <a:endParaRPr lang="it-IT" sz="1600"/>
        </a:p>
      </dgm:t>
    </dgm:pt>
    <dgm:pt modelId="{257D3CFB-D456-4CA6-9EBD-3A39850C1077}">
      <dgm:prSet phldrT="[Testo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it-IT" sz="2000" dirty="0" smtClean="0">
              <a:latin typeface="Franklin Gothic Medium" pitchFamily="34" charset="0"/>
            </a:rPr>
            <a:t>Necessità di disporre di uno sportello unico per i finanziamenti attualmente offerti da enti ed istituzioni diverse per superare le difficoltà nel reperire le informazioni</a:t>
          </a:r>
          <a:endParaRPr lang="it-IT" sz="2000" dirty="0">
            <a:latin typeface="Franklin Gothic Medium" pitchFamily="34" charset="0"/>
          </a:endParaRPr>
        </a:p>
      </dgm:t>
    </dgm:pt>
    <dgm:pt modelId="{6ED09CF4-54D5-4E66-ACC9-23DCA3FF1D9B}" type="parTrans" cxnId="{45264995-03DA-45C4-9DC7-30BF2713CE7C}">
      <dgm:prSet/>
      <dgm:spPr/>
      <dgm:t>
        <a:bodyPr/>
        <a:lstStyle/>
        <a:p>
          <a:endParaRPr lang="it-IT" sz="1600"/>
        </a:p>
      </dgm:t>
    </dgm:pt>
    <dgm:pt modelId="{02385BB1-DE44-49F1-B1CA-C90B8287F326}" type="sibTrans" cxnId="{45264995-03DA-45C4-9DC7-30BF2713CE7C}">
      <dgm:prSet/>
      <dgm:spPr/>
      <dgm:t>
        <a:bodyPr/>
        <a:lstStyle/>
        <a:p>
          <a:endParaRPr lang="it-IT" sz="1600"/>
        </a:p>
      </dgm:t>
    </dgm:pt>
    <dgm:pt modelId="{55A5375C-F32C-4FF8-88CF-4F0CCDB0EFCD}">
      <dgm:prSet phldrT="[Testo]"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it-IT" sz="2000" dirty="0" smtClean="0">
              <a:latin typeface="Franklin Gothic Medium" pitchFamily="34" charset="0"/>
            </a:rPr>
            <a:t>Diverso trattamento fiscale dei servizi di welfare</a:t>
          </a:r>
        </a:p>
      </dgm:t>
    </dgm:pt>
    <dgm:pt modelId="{6D9C547D-6B9D-4196-9834-E05A103D5E31}" type="parTrans" cxnId="{8E834ADD-DA74-4A1C-B702-130264C83A6E}">
      <dgm:prSet/>
      <dgm:spPr/>
      <dgm:t>
        <a:bodyPr/>
        <a:lstStyle/>
        <a:p>
          <a:endParaRPr lang="it-IT" sz="1600"/>
        </a:p>
      </dgm:t>
    </dgm:pt>
    <dgm:pt modelId="{8809BBBD-2D75-45D1-A9B8-8E3D2C0CFC4B}" type="sibTrans" cxnId="{8E834ADD-DA74-4A1C-B702-130264C83A6E}">
      <dgm:prSet/>
      <dgm:spPr/>
      <dgm:t>
        <a:bodyPr/>
        <a:lstStyle/>
        <a:p>
          <a:endParaRPr lang="it-IT" sz="1600"/>
        </a:p>
      </dgm:t>
    </dgm:pt>
    <dgm:pt modelId="{5AC23BCA-C2F1-4EC2-B679-FC5399E56A6D}" type="pres">
      <dgm:prSet presAssocID="{168FAB8E-FD17-4EAC-BF2E-A1C75071D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0F34F8F-CC80-4569-8050-E9C927565422}" type="pres">
      <dgm:prSet presAssocID="{F3B3C09E-3E87-4555-AFB8-BF1AC35984D8}" presName="parentLin" presStyleCnt="0"/>
      <dgm:spPr/>
    </dgm:pt>
    <dgm:pt modelId="{F2571090-FED4-4D3D-8A5C-2EAFD75DD00D}" type="pres">
      <dgm:prSet presAssocID="{F3B3C09E-3E87-4555-AFB8-BF1AC35984D8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2B00C43A-D23F-4975-A287-AA17A7313DCF}" type="pres">
      <dgm:prSet presAssocID="{F3B3C09E-3E87-4555-AFB8-BF1AC35984D8}" presName="parentText" presStyleLbl="node1" presStyleIdx="0" presStyleCnt="3" custScaleX="111339" custScaleY="17473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87F4398-C51A-4A9E-961A-54D1DC7778F0}" type="pres">
      <dgm:prSet presAssocID="{F3B3C09E-3E87-4555-AFB8-BF1AC35984D8}" presName="negativeSpace" presStyleCnt="0"/>
      <dgm:spPr/>
    </dgm:pt>
    <dgm:pt modelId="{7F8A9457-E560-4206-9007-1822A94A6A77}" type="pres">
      <dgm:prSet presAssocID="{F3B3C09E-3E87-4555-AFB8-BF1AC35984D8}" presName="childText" presStyleLbl="conFgAcc1" presStyleIdx="0" presStyleCnt="3">
        <dgm:presLayoutVars>
          <dgm:bulletEnabled val="1"/>
        </dgm:presLayoutVars>
      </dgm:prSet>
      <dgm:spPr>
        <a:solidFill>
          <a:schemeClr val="accent3">
            <a:lumMod val="95000"/>
          </a:scheme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it-IT"/>
        </a:p>
      </dgm:t>
    </dgm:pt>
    <dgm:pt modelId="{4564BE33-3E85-4C58-984F-28FFEF15AED5}" type="pres">
      <dgm:prSet presAssocID="{2445E50F-5B52-4CF1-9139-D9EB1686F53A}" presName="spaceBetweenRectangles" presStyleCnt="0"/>
      <dgm:spPr/>
    </dgm:pt>
    <dgm:pt modelId="{12BF26CE-E151-4F99-AD55-173E6335627A}" type="pres">
      <dgm:prSet presAssocID="{257D3CFB-D456-4CA6-9EBD-3A39850C1077}" presName="parentLin" presStyleCnt="0"/>
      <dgm:spPr/>
    </dgm:pt>
    <dgm:pt modelId="{C7042EB6-C338-4132-BCED-5DE9CA582935}" type="pres">
      <dgm:prSet presAssocID="{257D3CFB-D456-4CA6-9EBD-3A39850C1077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0C2D16B9-AD3B-4F80-8949-0C41CC9F37BC}" type="pres">
      <dgm:prSet presAssocID="{257D3CFB-D456-4CA6-9EBD-3A39850C1077}" presName="parentText" presStyleLbl="node1" presStyleIdx="1" presStyleCnt="3" custScaleX="111306" custScaleY="18972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2E0EFD0-40F7-4ED5-BA56-1A9DFDED988C}" type="pres">
      <dgm:prSet presAssocID="{257D3CFB-D456-4CA6-9EBD-3A39850C1077}" presName="negativeSpace" presStyleCnt="0"/>
      <dgm:spPr/>
    </dgm:pt>
    <dgm:pt modelId="{C37501DC-7013-4099-A7BF-F80090FC6D23}" type="pres">
      <dgm:prSet presAssocID="{257D3CFB-D456-4CA6-9EBD-3A39850C1077}" presName="childText" presStyleLbl="conFgAcc1" presStyleIdx="1" presStyleCnt="3">
        <dgm:presLayoutVars>
          <dgm:bulletEnabled val="1"/>
        </dgm:presLayoutVars>
      </dgm:prSet>
      <dgm:spPr>
        <a:solidFill>
          <a:schemeClr val="accent3">
            <a:lumMod val="95000"/>
          </a:scheme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it-IT"/>
        </a:p>
      </dgm:t>
    </dgm:pt>
    <dgm:pt modelId="{6D4C692B-EFE6-4FE0-BA8E-7D2015167036}" type="pres">
      <dgm:prSet presAssocID="{02385BB1-DE44-49F1-B1CA-C90B8287F326}" presName="spaceBetweenRectangles" presStyleCnt="0"/>
      <dgm:spPr/>
    </dgm:pt>
    <dgm:pt modelId="{7CC2000F-7C8C-429E-B5C3-38939CE927B6}" type="pres">
      <dgm:prSet presAssocID="{55A5375C-F32C-4FF8-88CF-4F0CCDB0EFCD}" presName="parentLin" presStyleCnt="0"/>
      <dgm:spPr/>
    </dgm:pt>
    <dgm:pt modelId="{AFC22404-9EB7-4336-AA8E-A6BF2D322283}" type="pres">
      <dgm:prSet presAssocID="{55A5375C-F32C-4FF8-88CF-4F0CCDB0EFCD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AF424314-F730-41C0-8F48-756A2C4B4A16}" type="pres">
      <dgm:prSet presAssocID="{55A5375C-F32C-4FF8-88CF-4F0CCDB0EFCD}" presName="parentText" presStyleLbl="node1" presStyleIdx="2" presStyleCnt="3" custScaleX="111198" custScaleY="10614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C3F47F8-3A3F-417F-8B9B-B933789E1B23}" type="pres">
      <dgm:prSet presAssocID="{55A5375C-F32C-4FF8-88CF-4F0CCDB0EFCD}" presName="negativeSpace" presStyleCnt="0"/>
      <dgm:spPr/>
    </dgm:pt>
    <dgm:pt modelId="{717FF570-0F89-469B-8DEA-860CA9A83F37}" type="pres">
      <dgm:prSet presAssocID="{55A5375C-F32C-4FF8-88CF-4F0CCDB0EFCD}" presName="childText" presStyleLbl="conFgAcc1" presStyleIdx="2" presStyleCnt="3">
        <dgm:presLayoutVars>
          <dgm:bulletEnabled val="1"/>
        </dgm:presLayoutVars>
      </dgm:prSet>
      <dgm:spPr>
        <a:solidFill>
          <a:schemeClr val="accent3">
            <a:lumMod val="95000"/>
          </a:scheme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it-IT"/>
        </a:p>
      </dgm:t>
    </dgm:pt>
  </dgm:ptLst>
  <dgm:cxnLst>
    <dgm:cxn modelId="{55D22AE3-8669-43EC-8317-3A33A9174850}" type="presOf" srcId="{257D3CFB-D456-4CA6-9EBD-3A39850C1077}" destId="{0C2D16B9-AD3B-4F80-8949-0C41CC9F37BC}" srcOrd="1" destOrd="0" presId="urn:microsoft.com/office/officeart/2005/8/layout/list1"/>
    <dgm:cxn modelId="{52C2FBAB-4795-4B63-ADBD-30A663F00D24}" type="presOf" srcId="{257D3CFB-D456-4CA6-9EBD-3A39850C1077}" destId="{C7042EB6-C338-4132-BCED-5DE9CA582935}" srcOrd="0" destOrd="0" presId="urn:microsoft.com/office/officeart/2005/8/layout/list1"/>
    <dgm:cxn modelId="{267A30B0-B2C2-4596-BBD4-9FBC258B0468}" type="presOf" srcId="{55A5375C-F32C-4FF8-88CF-4F0CCDB0EFCD}" destId="{AF424314-F730-41C0-8F48-756A2C4B4A16}" srcOrd="1" destOrd="0" presId="urn:microsoft.com/office/officeart/2005/8/layout/list1"/>
    <dgm:cxn modelId="{49B8B9BA-852B-49B9-ABFB-94CE40CE3817}" type="presOf" srcId="{168FAB8E-FD17-4EAC-BF2E-A1C75071D7EA}" destId="{5AC23BCA-C2F1-4EC2-B679-FC5399E56A6D}" srcOrd="0" destOrd="0" presId="urn:microsoft.com/office/officeart/2005/8/layout/list1"/>
    <dgm:cxn modelId="{FF1EE647-B464-49ED-B0A4-A6DB634C5CE7}" type="presOf" srcId="{F3B3C09E-3E87-4555-AFB8-BF1AC35984D8}" destId="{F2571090-FED4-4D3D-8A5C-2EAFD75DD00D}" srcOrd="0" destOrd="0" presId="urn:microsoft.com/office/officeart/2005/8/layout/list1"/>
    <dgm:cxn modelId="{8E834ADD-DA74-4A1C-B702-130264C83A6E}" srcId="{168FAB8E-FD17-4EAC-BF2E-A1C75071D7EA}" destId="{55A5375C-F32C-4FF8-88CF-4F0CCDB0EFCD}" srcOrd="2" destOrd="0" parTransId="{6D9C547D-6B9D-4196-9834-E05A103D5E31}" sibTransId="{8809BBBD-2D75-45D1-A9B8-8E3D2C0CFC4B}"/>
    <dgm:cxn modelId="{93487773-AC17-4971-8FE8-6095599107E2}" type="presOf" srcId="{F3B3C09E-3E87-4555-AFB8-BF1AC35984D8}" destId="{2B00C43A-D23F-4975-A287-AA17A7313DCF}" srcOrd="1" destOrd="0" presId="urn:microsoft.com/office/officeart/2005/8/layout/list1"/>
    <dgm:cxn modelId="{E67C1DB3-1CFC-46E8-8C13-9E27A6C54D7F}" type="presOf" srcId="{55A5375C-F32C-4FF8-88CF-4F0CCDB0EFCD}" destId="{AFC22404-9EB7-4336-AA8E-A6BF2D322283}" srcOrd="0" destOrd="0" presId="urn:microsoft.com/office/officeart/2005/8/layout/list1"/>
    <dgm:cxn modelId="{45264995-03DA-45C4-9DC7-30BF2713CE7C}" srcId="{168FAB8E-FD17-4EAC-BF2E-A1C75071D7EA}" destId="{257D3CFB-D456-4CA6-9EBD-3A39850C1077}" srcOrd="1" destOrd="0" parTransId="{6ED09CF4-54D5-4E66-ACC9-23DCA3FF1D9B}" sibTransId="{02385BB1-DE44-49F1-B1CA-C90B8287F326}"/>
    <dgm:cxn modelId="{D66454E4-8A28-4AA8-96C3-934CBAF68D5F}" srcId="{168FAB8E-FD17-4EAC-BF2E-A1C75071D7EA}" destId="{F3B3C09E-3E87-4555-AFB8-BF1AC35984D8}" srcOrd="0" destOrd="0" parTransId="{D8AF9DC7-2FE6-4276-8B9E-70A901E27DA3}" sibTransId="{2445E50F-5B52-4CF1-9139-D9EB1686F53A}"/>
    <dgm:cxn modelId="{44AABD78-9186-43D3-917F-8C6F000A5DA2}" type="presParOf" srcId="{5AC23BCA-C2F1-4EC2-B679-FC5399E56A6D}" destId="{50F34F8F-CC80-4569-8050-E9C927565422}" srcOrd="0" destOrd="0" presId="urn:microsoft.com/office/officeart/2005/8/layout/list1"/>
    <dgm:cxn modelId="{75AC0911-BFB5-4761-9F85-CCF68C3C6098}" type="presParOf" srcId="{50F34F8F-CC80-4569-8050-E9C927565422}" destId="{F2571090-FED4-4D3D-8A5C-2EAFD75DD00D}" srcOrd="0" destOrd="0" presId="urn:microsoft.com/office/officeart/2005/8/layout/list1"/>
    <dgm:cxn modelId="{C36012C8-E1A9-46D1-9699-82A9DCCE01AB}" type="presParOf" srcId="{50F34F8F-CC80-4569-8050-E9C927565422}" destId="{2B00C43A-D23F-4975-A287-AA17A7313DCF}" srcOrd="1" destOrd="0" presId="urn:microsoft.com/office/officeart/2005/8/layout/list1"/>
    <dgm:cxn modelId="{91A987C1-AAD4-4A2C-A416-14598B7A8E79}" type="presParOf" srcId="{5AC23BCA-C2F1-4EC2-B679-FC5399E56A6D}" destId="{A87F4398-C51A-4A9E-961A-54D1DC7778F0}" srcOrd="1" destOrd="0" presId="urn:microsoft.com/office/officeart/2005/8/layout/list1"/>
    <dgm:cxn modelId="{A26968BD-B622-4521-BF0E-E48BD8E6FC6B}" type="presParOf" srcId="{5AC23BCA-C2F1-4EC2-B679-FC5399E56A6D}" destId="{7F8A9457-E560-4206-9007-1822A94A6A77}" srcOrd="2" destOrd="0" presId="urn:microsoft.com/office/officeart/2005/8/layout/list1"/>
    <dgm:cxn modelId="{16E3F8F7-59CD-453E-BC9C-578023ACF82D}" type="presParOf" srcId="{5AC23BCA-C2F1-4EC2-B679-FC5399E56A6D}" destId="{4564BE33-3E85-4C58-984F-28FFEF15AED5}" srcOrd="3" destOrd="0" presId="urn:microsoft.com/office/officeart/2005/8/layout/list1"/>
    <dgm:cxn modelId="{C15EAAB2-84E3-438A-B569-7376CD7679C6}" type="presParOf" srcId="{5AC23BCA-C2F1-4EC2-B679-FC5399E56A6D}" destId="{12BF26CE-E151-4F99-AD55-173E6335627A}" srcOrd="4" destOrd="0" presId="urn:microsoft.com/office/officeart/2005/8/layout/list1"/>
    <dgm:cxn modelId="{F6C0679E-FABE-44B8-ABBC-B73772A84ADB}" type="presParOf" srcId="{12BF26CE-E151-4F99-AD55-173E6335627A}" destId="{C7042EB6-C338-4132-BCED-5DE9CA582935}" srcOrd="0" destOrd="0" presId="urn:microsoft.com/office/officeart/2005/8/layout/list1"/>
    <dgm:cxn modelId="{7AC2AE14-9537-4598-9995-DF2C04896507}" type="presParOf" srcId="{12BF26CE-E151-4F99-AD55-173E6335627A}" destId="{0C2D16B9-AD3B-4F80-8949-0C41CC9F37BC}" srcOrd="1" destOrd="0" presId="urn:microsoft.com/office/officeart/2005/8/layout/list1"/>
    <dgm:cxn modelId="{D654EB33-AF94-41BA-A3E5-45379D441E32}" type="presParOf" srcId="{5AC23BCA-C2F1-4EC2-B679-FC5399E56A6D}" destId="{82E0EFD0-40F7-4ED5-BA56-1A9DFDED988C}" srcOrd="5" destOrd="0" presId="urn:microsoft.com/office/officeart/2005/8/layout/list1"/>
    <dgm:cxn modelId="{D52ED372-8A7E-4460-B8D9-453D06F2B984}" type="presParOf" srcId="{5AC23BCA-C2F1-4EC2-B679-FC5399E56A6D}" destId="{C37501DC-7013-4099-A7BF-F80090FC6D23}" srcOrd="6" destOrd="0" presId="urn:microsoft.com/office/officeart/2005/8/layout/list1"/>
    <dgm:cxn modelId="{118EFC2E-7FF3-4E5E-8AB9-BFDFBE13A282}" type="presParOf" srcId="{5AC23BCA-C2F1-4EC2-B679-FC5399E56A6D}" destId="{6D4C692B-EFE6-4FE0-BA8E-7D2015167036}" srcOrd="7" destOrd="0" presId="urn:microsoft.com/office/officeart/2005/8/layout/list1"/>
    <dgm:cxn modelId="{12F3DFA6-4AAE-407A-AD33-FDDC4CA2BCAD}" type="presParOf" srcId="{5AC23BCA-C2F1-4EC2-B679-FC5399E56A6D}" destId="{7CC2000F-7C8C-429E-B5C3-38939CE927B6}" srcOrd="8" destOrd="0" presId="urn:microsoft.com/office/officeart/2005/8/layout/list1"/>
    <dgm:cxn modelId="{1321D38D-3AE7-4259-B681-78184D0915A5}" type="presParOf" srcId="{7CC2000F-7C8C-429E-B5C3-38939CE927B6}" destId="{AFC22404-9EB7-4336-AA8E-A6BF2D322283}" srcOrd="0" destOrd="0" presId="urn:microsoft.com/office/officeart/2005/8/layout/list1"/>
    <dgm:cxn modelId="{6B9A5AA4-5624-437C-AD93-03FDBE6C753B}" type="presParOf" srcId="{7CC2000F-7C8C-429E-B5C3-38939CE927B6}" destId="{AF424314-F730-41C0-8F48-756A2C4B4A16}" srcOrd="1" destOrd="0" presId="urn:microsoft.com/office/officeart/2005/8/layout/list1"/>
    <dgm:cxn modelId="{EC9FA060-BE9E-4878-9AA6-C624E6D27A74}" type="presParOf" srcId="{5AC23BCA-C2F1-4EC2-B679-FC5399E56A6D}" destId="{9C3F47F8-3A3F-417F-8B9B-B933789E1B23}" srcOrd="9" destOrd="0" presId="urn:microsoft.com/office/officeart/2005/8/layout/list1"/>
    <dgm:cxn modelId="{A0462EB4-47C2-4C4F-B43B-3965A539666D}" type="presParOf" srcId="{5AC23BCA-C2F1-4EC2-B679-FC5399E56A6D}" destId="{717FF570-0F89-469B-8DEA-860CA9A83F3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A9457-E560-4206-9007-1822A94A6A77}">
      <dsp:nvSpPr>
        <dsp:cNvPr id="0" name=""/>
        <dsp:cNvSpPr/>
      </dsp:nvSpPr>
      <dsp:spPr>
        <a:xfrm>
          <a:off x="0" y="1050877"/>
          <a:ext cx="6124688" cy="680400"/>
        </a:xfrm>
        <a:prstGeom prst="rect">
          <a:avLst/>
        </a:prstGeom>
        <a:solidFill>
          <a:schemeClr val="accent3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00C43A-D23F-4975-A287-AA17A7313DCF}">
      <dsp:nvSpPr>
        <dsp:cNvPr id="0" name=""/>
        <dsp:cNvSpPr/>
      </dsp:nvSpPr>
      <dsp:spPr>
        <a:xfrm>
          <a:off x="306234" y="56729"/>
          <a:ext cx="4773417" cy="1392667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049" tIns="0" rIns="16204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Franklin Gothic Medium" pitchFamily="34" charset="0"/>
            </a:rPr>
            <a:t> Difficoltà nell’ampliamento dei servizi di work-life balance su tutte le sedi presenti su tutto il territorio italiano</a:t>
          </a:r>
          <a:endParaRPr lang="it-IT" sz="2000" kern="1200" dirty="0">
            <a:latin typeface="Franklin Gothic Medium" pitchFamily="34" charset="0"/>
          </a:endParaRPr>
        </a:p>
      </dsp:txBody>
      <dsp:txXfrm>
        <a:off x="374218" y="124713"/>
        <a:ext cx="4637449" cy="1256699"/>
      </dsp:txXfrm>
    </dsp:sp>
    <dsp:sp modelId="{C37501DC-7013-4099-A7BF-F80090FC6D23}">
      <dsp:nvSpPr>
        <dsp:cNvPr id="0" name=""/>
        <dsp:cNvSpPr/>
      </dsp:nvSpPr>
      <dsp:spPr>
        <a:xfrm>
          <a:off x="0" y="2990765"/>
          <a:ext cx="6124688" cy="680400"/>
        </a:xfrm>
        <a:prstGeom prst="rect">
          <a:avLst/>
        </a:prstGeom>
        <a:solidFill>
          <a:schemeClr val="accent3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D16B9-AD3B-4F80-8949-0C41CC9F37BC}">
      <dsp:nvSpPr>
        <dsp:cNvPr id="0" name=""/>
        <dsp:cNvSpPr/>
      </dsp:nvSpPr>
      <dsp:spPr>
        <a:xfrm>
          <a:off x="306234" y="1877077"/>
          <a:ext cx="4772002" cy="1512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049" tIns="0" rIns="16204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Franklin Gothic Medium" pitchFamily="34" charset="0"/>
            </a:rPr>
            <a:t>Necessità di disporre di uno sportello unico per i finanziamenti attualmente offerti da enti ed istituzioni diverse per superare le difficoltà nel reperire le informazioni</a:t>
          </a:r>
          <a:endParaRPr lang="it-IT" sz="2000" kern="1200" dirty="0">
            <a:latin typeface="Franklin Gothic Medium" pitchFamily="34" charset="0"/>
          </a:endParaRPr>
        </a:p>
      </dsp:txBody>
      <dsp:txXfrm>
        <a:off x="380054" y="1950897"/>
        <a:ext cx="4624362" cy="1364568"/>
      </dsp:txXfrm>
    </dsp:sp>
    <dsp:sp modelId="{717FF570-0F89-469B-8DEA-860CA9A83F37}">
      <dsp:nvSpPr>
        <dsp:cNvPr id="0" name=""/>
        <dsp:cNvSpPr/>
      </dsp:nvSpPr>
      <dsp:spPr>
        <a:xfrm>
          <a:off x="0" y="4264432"/>
          <a:ext cx="6124688" cy="680400"/>
        </a:xfrm>
        <a:prstGeom prst="rect">
          <a:avLst/>
        </a:prstGeom>
        <a:solidFill>
          <a:schemeClr val="accent3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24314-F730-41C0-8F48-756A2C4B4A16}">
      <dsp:nvSpPr>
        <dsp:cNvPr id="0" name=""/>
        <dsp:cNvSpPr/>
      </dsp:nvSpPr>
      <dsp:spPr>
        <a:xfrm>
          <a:off x="306234" y="3816965"/>
          <a:ext cx="4767372" cy="845986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049" tIns="0" rIns="16204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Franklin Gothic Medium" pitchFamily="34" charset="0"/>
            </a:rPr>
            <a:t>Diverso trattamento fiscale dei servizi di welfare</a:t>
          </a:r>
        </a:p>
      </dsp:txBody>
      <dsp:txXfrm>
        <a:off x="347532" y="3858263"/>
        <a:ext cx="4684776" cy="763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fld id="{CF707CFF-B833-43B7-A710-CF4F1502C62B}" type="datetimeFigureOut">
              <a:rPr lang="it-IT"/>
              <a:pPr>
                <a:defRPr/>
              </a:pPr>
              <a:t>26/06/2013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fld id="{9C64865C-71E9-4B9D-A034-7FD8C415EAA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9003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15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215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fld id="{2DFB4E23-4061-41DF-9239-ACEB47A27E7E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13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Franklin Gothic Book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4BE5C7-BCAB-4732-B1DE-880ED40B18C4}" type="slidenum">
              <a:rPr lang="it-IT" smtClean="0">
                <a:latin typeface="Franklin Gothic Book" pitchFamily="34" charset="0"/>
                <a:cs typeface="Arial" charset="0"/>
              </a:rPr>
              <a:pPr/>
              <a:t>1</a:t>
            </a:fld>
            <a:endParaRPr lang="it-IT" dirty="0" smtClean="0">
              <a:latin typeface="Franklin Gothic Book" pitchFamily="34" charset="0"/>
              <a:cs typeface="Arial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Franklin Gothic Book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A34245-6A67-495A-ADC4-8050C05C1274}" type="slidenum">
              <a:rPr lang="it-IT" smtClean="0"/>
              <a:pPr/>
              <a:t>16</a:t>
            </a:fld>
            <a:endParaRPr lang="it-IT" dirty="0" smtClean="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981200" y="260350"/>
            <a:ext cx="4895850" cy="576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>
              <a:spcAft>
                <a:spcPct val="30000"/>
              </a:spcAft>
              <a:defRPr/>
            </a:pPr>
            <a:r>
              <a:rPr lang="it-IT" sz="1000" dirty="0">
                <a:solidFill>
                  <a:srgbClr val="7E7E7E"/>
                </a:solidFill>
                <a:latin typeface="Franklin Gothic Demi" charset="0"/>
                <a:cs typeface="Arial" pitchFamily="34" charset="0"/>
              </a:rPr>
              <a:t>GRUPPO TELECOM ITALIA</a:t>
            </a:r>
          </a:p>
          <a:p>
            <a:pPr>
              <a:defRPr/>
            </a:pPr>
            <a:r>
              <a:rPr lang="it-IT" sz="1600" dirty="0" smtClean="0">
                <a:solidFill>
                  <a:schemeClr val="tx2"/>
                </a:solidFill>
                <a:latin typeface="Franklin Gothic Demi" charset="0"/>
                <a:cs typeface="Arial" pitchFamily="34" charset="0"/>
              </a:rPr>
              <a:t>People</a:t>
            </a:r>
            <a:r>
              <a:rPr lang="it-IT" sz="1600" baseline="0" dirty="0" smtClean="0">
                <a:solidFill>
                  <a:schemeClr val="tx2"/>
                </a:solidFill>
                <a:latin typeface="Franklin Gothic Demi" charset="0"/>
                <a:cs typeface="Arial" pitchFamily="34" charset="0"/>
              </a:rPr>
              <a:t> Caring</a:t>
            </a:r>
            <a:endParaRPr lang="it-IT" sz="1600" dirty="0">
              <a:solidFill>
                <a:schemeClr val="tx2"/>
              </a:solidFill>
              <a:latin typeface="Franklin Gothic Demi" charset="0"/>
              <a:cs typeface="Arial" pitchFamily="34" charset="0"/>
            </a:endParaRPr>
          </a:p>
          <a:p>
            <a:pPr>
              <a:defRPr/>
            </a:pPr>
            <a:endParaRPr lang="it-IT" sz="1600" dirty="0">
              <a:solidFill>
                <a:schemeClr val="tx2"/>
              </a:solidFill>
              <a:latin typeface="Franklin Gothic Demi" charset="0"/>
              <a:cs typeface="Arial" pitchFamily="34" charset="0"/>
            </a:endParaRPr>
          </a:p>
        </p:txBody>
      </p:sp>
      <p:pic>
        <p:nvPicPr>
          <p:cNvPr id="4" name="Picture 9" descr="marchio_telecom_colo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6396038"/>
            <a:ext cx="1312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1773238"/>
            <a:ext cx="4897437" cy="1470025"/>
          </a:xfrm>
        </p:spPr>
        <p:txBody>
          <a:bodyPr/>
          <a:lstStyle>
            <a:lvl1pPr>
              <a:defRPr sz="3000" baseline="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it-IT" noProof="0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434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434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3EFE-05BF-4016-B817-64007A02E27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13D60-26BB-4321-A08A-094083A2DD7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981200" y="260350"/>
            <a:ext cx="4895850" cy="576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>
              <a:spcAft>
                <a:spcPct val="30000"/>
              </a:spcAft>
              <a:defRPr/>
            </a:pPr>
            <a:r>
              <a:rPr lang="it-IT" sz="1000" dirty="0">
                <a:solidFill>
                  <a:srgbClr val="7E7E7E"/>
                </a:solidFill>
                <a:latin typeface="Franklin Gothic Demi" pitchFamily="34" charset="0"/>
              </a:rPr>
              <a:t>GRUPPO TELECOM ITALIA</a:t>
            </a:r>
          </a:p>
          <a:p>
            <a:pPr>
              <a:defRPr/>
            </a:pPr>
            <a:r>
              <a:rPr lang="it-IT" sz="1600" dirty="0" smtClean="0">
                <a:solidFill>
                  <a:srgbClr val="FF0000"/>
                </a:solidFill>
                <a:latin typeface="Franklin Gothic Demi" pitchFamily="34" charset="0"/>
              </a:rPr>
              <a:t>People</a:t>
            </a:r>
            <a:r>
              <a:rPr lang="it-IT" sz="1600" baseline="0" dirty="0" smtClean="0">
                <a:solidFill>
                  <a:srgbClr val="FF0000"/>
                </a:solidFill>
                <a:latin typeface="Franklin Gothic Demi" pitchFamily="34" charset="0"/>
              </a:rPr>
              <a:t> Caring</a:t>
            </a:r>
            <a:endParaRPr lang="it-IT" sz="16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  <p:pic>
        <p:nvPicPr>
          <p:cNvPr id="4" name="Picture 9" descr="marchio_telecom_colo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6396038"/>
            <a:ext cx="1312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1773238"/>
            <a:ext cx="4897437" cy="1470025"/>
          </a:xfrm>
        </p:spPr>
        <p:txBody>
          <a:bodyPr/>
          <a:lstStyle>
            <a:lvl1pPr>
              <a:defRPr sz="3000" baseline="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it-IT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93786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F5DF7-A5D4-4DBB-875D-EC05086414D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D0168-BDC0-40FB-9C10-749CC1B49ED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A5D7D-FF04-4BB7-B401-23251B8C964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C32B8-792C-4197-A737-D164EDEFE9F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A9099-7BDB-4378-8B8E-24FC393BF47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D3056-9DA2-4DB3-99C9-B9FC016CBD9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C21C2-D5B3-41AF-BAB4-4EB16E4900A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5F545-CDB7-4496-8701-B8B78F7C155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04E4B-F450-4733-B08C-008FA356154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03F9E-5941-4B80-B834-06765513FA9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2E40D-2610-4261-9F09-E21F885CFFC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434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434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05E56-96D4-4F5F-8527-675074F9AC9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24334-D076-4310-9972-221FB78DE7C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38600" cy="2208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557338"/>
            <a:ext cx="4038600" cy="2208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57200" y="3917950"/>
            <a:ext cx="4038600" cy="220821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3917950"/>
            <a:ext cx="4038600" cy="220821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3F186-8FFE-4814-A543-50F735A2C92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olo e contenuto sopra tes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38600" cy="2208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557338"/>
            <a:ext cx="4038600" cy="2208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" y="3917950"/>
            <a:ext cx="8229600" cy="220821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CEE02-F68E-436A-8B72-D9116E42264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 lvl="0"/>
            <a:endParaRPr lang="it-IT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19D73-940B-4966-BFBC-3672411DC66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C78BD-8FBC-411D-B9D7-1D049E4A3F3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557338"/>
            <a:ext cx="4038600" cy="2208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3917950"/>
            <a:ext cx="4038600" cy="220821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257C8-17C7-4E8A-9844-4B05652C54AE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F48EB-93BC-4FF4-A13C-A761C7D49DE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olo, diagramma o organi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SmartArt 2"/>
          <p:cNvSpPr>
            <a:spLocks noGrp="1"/>
          </p:cNvSpPr>
          <p:nvPr>
            <p:ph type="dgm"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 lvl="0"/>
            <a:endParaRPr lang="it-IT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566B9-79AB-4660-9A9B-A854B9EFEFE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978025" y="3213100"/>
            <a:ext cx="3271838" cy="224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402263" y="3213100"/>
            <a:ext cx="3273425" cy="224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4C9ED-83B4-4FE9-99F7-5E01D8611D9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002463" y="2062163"/>
            <a:ext cx="1673225" cy="33972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978025" y="2062163"/>
            <a:ext cx="4872038" cy="33972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59D43-08D9-49B9-BEA4-C2AA8E6F176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4FB92-DA42-4717-B689-994F19F10A3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96BE8-8E21-45F4-9DF5-AAAAAE887FD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12848-738F-48FD-892A-994188A99A0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81D7D-7DAE-40CD-96D0-AA00A9D8B92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3B9F2-822F-43D9-BCA9-FB123DBF91E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6D57E-7F01-44B1-B1EC-81CCA9B1548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A719D-0BC0-47A9-8462-6C98B9E268B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CA785-B02E-41AA-B7DC-D855ED8E860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89C67-5208-4C47-8DBD-051D0A85788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27A5E-8D65-4B1C-BCDA-F3FCC0A17A6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434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434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19ABA-8B53-40F4-A330-F3ACA16AB55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000250" y="500063"/>
            <a:ext cx="48958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30000"/>
              </a:spcAft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GRUPPO TELECOM ITALIA</a:t>
            </a:r>
          </a:p>
          <a:p>
            <a:pPr eaLnBrk="1" hangingPunct="1">
              <a:defRPr/>
            </a:pPr>
            <a:r>
              <a:rPr lang="it-IT" sz="16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</p:txBody>
      </p:sp>
      <p:pic>
        <p:nvPicPr>
          <p:cNvPr id="5" name="Picture 9" descr="marchio_telecom_colo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1773238"/>
            <a:ext cx="4897437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7550" y="3189288"/>
            <a:ext cx="4889500" cy="960437"/>
          </a:xfrm>
        </p:spPr>
        <p:txBody>
          <a:bodyPr/>
          <a:lstStyle>
            <a:lvl1pPr>
              <a:defRPr>
                <a:solidFill>
                  <a:srgbClr val="0070B0"/>
                </a:solidFill>
                <a:latin typeface="Franklin Gothic Medium" pitchFamily="34" charset="0"/>
              </a:defRPr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1979613" y="4868863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Azienda/Struttura</a:t>
            </a:r>
          </a:p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</a:t>
            </a:r>
          </a:p>
        </p:txBody>
      </p:sp>
    </p:spTree>
    <p:extLst>
      <p:ext uri="{BB962C8B-B14F-4D97-AF65-F5344CB8AC3E}">
        <p14:creationId xmlns:p14="http://schemas.microsoft.com/office/powerpoint/2010/main" val="649619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16554-30CF-4CA4-BF3E-6FBAD204549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11609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432F8-CC0D-4911-AEE3-8D90A1CAF5D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36117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31B8B-29EA-4290-88FE-E302E0E8457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31963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02A5E-FD93-4BCD-B2AC-8DD5BA4B12C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97569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4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9B6E9-9157-479D-B880-3D1E4761188E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2009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</p:txBody>
      </p:sp>
      <p:pic>
        <p:nvPicPr>
          <p:cNvPr id="3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367E-C61A-46C4-80F2-C96D80CAEDF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024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67F8A-28F7-4FC1-B8D9-46D84A25818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6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7E4D1-9FA7-4FA0-9312-8067BB6F43A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27119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6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AB685-65A7-45C4-ADD8-0CF3E4DFF72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64869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5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93C6D-59A1-4CA6-92FA-E47E80FD69E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55214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5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434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434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EF0B-B6C6-4FFB-93D9-21A3758CD48B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99010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5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 lvl="0"/>
            <a:endParaRPr lang="it-IT" noProof="0" dirty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B1BC-FB6E-442F-9A6C-0A68B3479A9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56099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  <a:p>
            <a:pPr eaLnBrk="1" hangingPunct="1"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panose="020B0703020102020204" pitchFamily="34" charset="0"/>
              </a:rPr>
              <a:t>Maggio 2012</a:t>
            </a:r>
          </a:p>
        </p:txBody>
      </p:sp>
      <p:pic>
        <p:nvPicPr>
          <p:cNvPr id="6" name="Picture 9" descr="marchio_telecom_colo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3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557338"/>
            <a:ext cx="4038600" cy="45688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rgbClr val="000000"/>
                </a:solidFill>
              </a:rPr>
              <a:t>Nome del Relatore, Nome Azienda/Struttura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3D27-1CDD-47BA-9193-50FD878065D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36650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587BC-D279-4BDD-9508-CD02DD2D4A9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0916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CEAE-504D-4957-A885-A95884DF788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9250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76315-1120-4A34-8548-EEC269DC013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dirty="0" smtClean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AAE7E-07A4-40DA-A97D-1E67390CC60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2051050" y="6381750"/>
            <a:ext cx="3960813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D7DA-671C-4D61-8F09-3EF034B8962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54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229600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Su queste basi, la nostra strategia industriale punta al rafforzamento nel mercato domestico. </a:t>
            </a:r>
          </a:p>
          <a:p>
            <a:pPr lvl="1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</a:t>
            </a:r>
          </a:p>
          <a:p>
            <a:pPr lvl="2"/>
            <a:r>
              <a:rPr lang="it-IT" smtClean="0"/>
              <a:t>Innovazione tecnologica, un nuovo patto con i clienti e con gli stakeholders, soluzioni integrate rivolte ai mercati consumer e business, infrastrutture di rete avanzate. </a:t>
            </a:r>
          </a:p>
          <a:p>
            <a:pPr lvl="3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E7E7E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D5FA5F01-A05D-4F1F-B48A-5C1AF7BAEDA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/>
          <a:p>
            <a:pPr>
              <a:defRPr/>
            </a:pPr>
            <a:endParaRPr lang="it-IT" sz="1000" dirty="0">
              <a:solidFill>
                <a:schemeClr val="tx2"/>
              </a:solidFill>
              <a:latin typeface="Franklin Gothic Demi" charset="0"/>
              <a:cs typeface="Arial" pitchFamily="34" charset="0"/>
            </a:endParaRPr>
          </a:p>
          <a:p>
            <a:pPr>
              <a:defRPr/>
            </a:pPr>
            <a:r>
              <a:rPr lang="it-IT" sz="1000" dirty="0" smtClean="0">
                <a:solidFill>
                  <a:srgbClr val="7E7E7E"/>
                </a:solidFill>
                <a:latin typeface="Franklin Gothic Demi" charset="0"/>
                <a:cs typeface="Arial" pitchFamily="34" charset="0"/>
              </a:rPr>
              <a:t>People</a:t>
            </a:r>
            <a:r>
              <a:rPr lang="it-IT" sz="1000" baseline="0" dirty="0" smtClean="0">
                <a:solidFill>
                  <a:srgbClr val="7E7E7E"/>
                </a:solidFill>
                <a:latin typeface="Franklin Gothic Demi" charset="0"/>
                <a:cs typeface="Arial" pitchFamily="34" charset="0"/>
              </a:rPr>
              <a:t> Caring</a:t>
            </a:r>
            <a:endParaRPr lang="it-IT" sz="1000" dirty="0">
              <a:solidFill>
                <a:srgbClr val="7E7E7E"/>
              </a:solidFill>
              <a:latin typeface="Franklin Gothic Demi" charset="0"/>
              <a:cs typeface="Arial" pitchFamily="34" charset="0"/>
            </a:endParaRPr>
          </a:p>
        </p:txBody>
      </p:sp>
      <p:pic>
        <p:nvPicPr>
          <p:cNvPr id="1030" name="Picture 9" descr="marchio_telecom_colore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20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46088" indent="11113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defRPr sz="1600">
          <a:solidFill>
            <a:schemeClr val="tx1"/>
          </a:solidFill>
          <a:latin typeface="+mn-lt"/>
          <a:cs typeface="+mn-cs"/>
        </a:defRPr>
      </a:lvl2pPr>
      <a:lvl3pPr marL="893763" indent="20638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defRPr sz="1400">
          <a:solidFill>
            <a:schemeClr val="tx1"/>
          </a:solidFill>
          <a:latin typeface="+mn-lt"/>
          <a:cs typeface="+mn-cs"/>
        </a:defRPr>
      </a:lvl3pPr>
      <a:lvl4pPr marL="1339850" indent="3175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defRPr sz="1200">
          <a:solidFill>
            <a:schemeClr val="tx1"/>
          </a:solidFill>
          <a:latin typeface="+mn-lt"/>
          <a:cs typeface="+mn-cs"/>
        </a:defRPr>
      </a:lvl4pPr>
      <a:lvl5pPr marL="2071688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5pPr>
      <a:lvl6pPr marL="2528888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6pPr>
      <a:lvl7pPr marL="2986088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7pPr>
      <a:lvl8pPr marL="3443288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8pPr>
      <a:lvl9pPr marL="3900488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229600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Su queste basi, la nostra strategia industriale punta al rafforzamento nel mercato domestico. </a:t>
            </a:r>
          </a:p>
          <a:p>
            <a:pPr lvl="1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</a:t>
            </a:r>
          </a:p>
          <a:p>
            <a:pPr lvl="2"/>
            <a:r>
              <a:rPr lang="it-IT" smtClean="0"/>
              <a:t>Innovazione tecnologica, un nuovo patto con i clienti e con gli stakeholders, soluzioni integrate rivolte ai mercati consumer e business, infrastrutture di rete avanzate. </a:t>
            </a:r>
          </a:p>
          <a:p>
            <a:pPr lvl="3"/>
            <a:r>
              <a:rPr lang="it-IT" smtClean="0"/>
              <a:t>Innovazione tecnologica, un nuovo patto con i clienti e con gli stakeholders, soluzioni integrate rivolte ai mercati consumer e business, infrastrutture di rete avanzate.</a:t>
            </a:r>
          </a:p>
        </p:txBody>
      </p:sp>
      <p:sp>
        <p:nvSpPr>
          <p:cNvPr id="261124" name="Rectangle 4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/>
          <a:p>
            <a:pPr>
              <a:defRPr/>
            </a:pPr>
            <a:r>
              <a:rPr lang="it-IT" sz="1000" dirty="0">
                <a:solidFill>
                  <a:srgbClr val="FF0000"/>
                </a:solidFill>
                <a:latin typeface="Franklin Gothic Demi" charset="0"/>
                <a:cs typeface="Arial" pitchFamily="34" charset="0"/>
              </a:rPr>
              <a:t>Titolo evento</a:t>
            </a:r>
          </a:p>
          <a:p>
            <a:pPr>
              <a:defRPr/>
            </a:pPr>
            <a:r>
              <a:rPr lang="it-IT" sz="1000" dirty="0">
                <a:solidFill>
                  <a:srgbClr val="7E7E7E"/>
                </a:solidFill>
                <a:latin typeface="Franklin Gothic Demi" charset="0"/>
                <a:cs typeface="Arial" pitchFamily="34" charset="0"/>
              </a:rPr>
              <a:t>Titolo della relazione</a:t>
            </a:r>
          </a:p>
        </p:txBody>
      </p:sp>
      <p:sp>
        <p:nvSpPr>
          <p:cNvPr id="261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381750"/>
            <a:ext cx="39608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7E7E7E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261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E7E7E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B660F1DF-90ED-43E2-92BB-A7BFCD38082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pic>
        <p:nvPicPr>
          <p:cNvPr id="13319" name="Picture 8" descr="marchio_telecom_colore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  <p:sldLayoutId id="2147483674" r:id="rId12"/>
    <p:sldLayoutId id="2147483673" r:id="rId13"/>
    <p:sldLayoutId id="2147483672" r:id="rId14"/>
    <p:sldLayoutId id="2147483671" r:id="rId15"/>
    <p:sldLayoutId id="2147483670" r:id="rId16"/>
    <p:sldLayoutId id="2147483669" r:id="rId17"/>
    <p:sldLayoutId id="2147483668" r:id="rId18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FF0000"/>
          </a:solidFill>
          <a:latin typeface="Franklin Gothic Demi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chemeClr val="tx2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chemeClr val="tx2"/>
        </a:buClr>
        <a:buSzPct val="50000"/>
        <a:buFont typeface="Franklin Gothic Demi" pitchFamily="34" charset="0"/>
        <a:buChar char="►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chemeClr val="tx2"/>
        </a:buClr>
        <a:buSzPct val="50000"/>
        <a:buFont typeface="Franklin Gothic Demi" pitchFamily="34" charset="0"/>
        <a:buChar char="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chemeClr val="tx2"/>
        </a:buClr>
        <a:buSzPct val="50000"/>
        <a:buFont typeface="Franklin Gothic Demi" pitchFamily="34" charset="0"/>
        <a:buChar char="►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8025" y="2062163"/>
            <a:ext cx="66976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78025" y="3213100"/>
            <a:ext cx="66976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</a:t>
            </a:r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9613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Azienda/Struttura</a:t>
            </a:r>
          </a:p>
          <a:p>
            <a:pPr>
              <a:defRPr/>
            </a:pPr>
            <a:r>
              <a:rPr lang="it-IT" dirty="0"/>
              <a:t>Nome del Relatore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Franklin Gothic Demi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0000"/>
        <a:buFont typeface="Franklin Gothic Demi" pitchFamily="34" charset="0"/>
        <a:buChar char="►"/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j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j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j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j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229600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[Citazione o Highlight] Innovazione tecnologica, un nuovo patto con i clienti e con gli stakeholders, soluzioni integrate rivolte ai mercati consumer e business, infrastrutture di rete avanzate, diffusione della banda larga fissa e mobile, integrazione di prodotti e tecnologie. </a:t>
            </a:r>
          </a:p>
        </p:txBody>
      </p:sp>
      <p:sp>
        <p:nvSpPr>
          <p:cNvPr id="4055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381750"/>
            <a:ext cx="39608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7E7E7E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/>
              <a:t>Nome del Relatore, Nome Azienda/Struttura</a:t>
            </a:r>
          </a:p>
        </p:txBody>
      </p:sp>
      <p:sp>
        <p:nvSpPr>
          <p:cNvPr id="4055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E7E7E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F7BD3A05-5932-4626-9363-FF2951B6D32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/>
          <a:p>
            <a:pPr>
              <a:defRPr/>
            </a:pPr>
            <a:r>
              <a:rPr lang="it-IT" sz="1000" dirty="0">
                <a:solidFill>
                  <a:srgbClr val="FF0000"/>
                </a:solidFill>
                <a:latin typeface="Franklin Gothic Demi" charset="0"/>
                <a:cs typeface="Arial" pitchFamily="34" charset="0"/>
              </a:rPr>
              <a:t>Titolo evento</a:t>
            </a:r>
          </a:p>
          <a:p>
            <a:pPr>
              <a:defRPr/>
            </a:pPr>
            <a:r>
              <a:rPr lang="it-IT" sz="1000" dirty="0">
                <a:solidFill>
                  <a:srgbClr val="7E7E7E"/>
                </a:solidFill>
                <a:latin typeface="Franklin Gothic Demi" charset="0"/>
                <a:cs typeface="Arial" pitchFamily="34" charset="0"/>
              </a:rPr>
              <a:t>Titolo della relazione</a:t>
            </a:r>
          </a:p>
        </p:txBody>
      </p:sp>
      <p:sp>
        <p:nvSpPr>
          <p:cNvPr id="4506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pic>
        <p:nvPicPr>
          <p:cNvPr id="45063" name="Picture 9" descr="marchio_telecom_colore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0070B0"/>
          </a:solidFill>
          <a:latin typeface="Franklin Gothic Demi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defRPr sz="2800">
          <a:solidFill>
            <a:srgbClr val="0070B0"/>
          </a:solidFill>
          <a:latin typeface="+mn-lt"/>
          <a:ea typeface="+mn-ea"/>
          <a:cs typeface="+mn-cs"/>
        </a:defRPr>
      </a:lvl1pPr>
      <a:lvl2pPr marL="446088" indent="11113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defRPr sz="1600">
          <a:solidFill>
            <a:schemeClr val="tx1"/>
          </a:solidFill>
          <a:latin typeface="+mn-lt"/>
          <a:cs typeface="+mn-cs"/>
        </a:defRPr>
      </a:lvl2pPr>
      <a:lvl3pPr marL="893763" indent="20638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defRPr sz="1400">
          <a:solidFill>
            <a:schemeClr val="tx1"/>
          </a:solidFill>
          <a:latin typeface="+mn-lt"/>
          <a:cs typeface="+mn-cs"/>
        </a:defRPr>
      </a:lvl3pPr>
      <a:lvl4pPr marL="1339850" indent="31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defRPr sz="1200">
          <a:solidFill>
            <a:schemeClr val="tx1"/>
          </a:solidFill>
          <a:latin typeface="+mn-lt"/>
          <a:cs typeface="+mn-cs"/>
        </a:defRPr>
      </a:lvl4pPr>
      <a:lvl5pPr marL="2071688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5pPr>
      <a:lvl6pPr marL="25288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6pPr>
      <a:lvl7pPr marL="29860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7pPr>
      <a:lvl8pPr marL="34432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8pPr>
      <a:lvl9pPr marL="39004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charset="0"/>
        <a:buChar char="►"/>
        <a:defRPr>
          <a:solidFill>
            <a:schemeClr val="tx1"/>
          </a:solidFill>
          <a:latin typeface="Franklin Gothic Book" charset="0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229600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Su queste basi, la nostra strategia industriale punta al rafforzamento nel mercato domestico. </a:t>
            </a:r>
          </a:p>
          <a:p>
            <a:pPr lvl="1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 </a:t>
            </a:r>
          </a:p>
          <a:p>
            <a:pPr lvl="2"/>
            <a:r>
              <a:rPr lang="it-IT" smtClean="0"/>
              <a:t>Innovazione tecnologica, un nuovo patto con i clienti e con gli stakeholders, soluzioni integrate rivolte ai mercati consumer e business, infrastrutture di rete avanzate. </a:t>
            </a:r>
          </a:p>
          <a:p>
            <a:pPr lvl="3"/>
            <a:r>
              <a:rPr lang="it-IT" smtClean="0"/>
              <a:t>Innovazione tecnologica, un nuovo patto con i clienti e con gli stakeholders, soluzioni integrate rivolte ai mercati consumer e business, infrastrutture di rete avanzate, diffusione della banda larga fissa e mobile, integrazione di prodotti e tecnologie.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7E7E7E"/>
                </a:solidFill>
                <a:latin typeface="Franklin Gothic Demi" pitchFamily="34" charset="0"/>
              </a:defRPr>
            </a:lvl1pPr>
          </a:lstStyle>
          <a:p>
            <a:pPr>
              <a:defRPr/>
            </a:pPr>
            <a:fld id="{A3FA2283-739A-4844-B31B-E04F84B657B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468313" y="260350"/>
            <a:ext cx="8207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Franklin Gothic Demi" panose="020B0703020102020204" pitchFamily="34" charset="0"/>
              </a:rPr>
              <a:t>Direzione Donna</a:t>
            </a:r>
          </a:p>
        </p:txBody>
      </p:sp>
      <p:pic>
        <p:nvPicPr>
          <p:cNvPr id="1030" name="Picture 9" descr="marchio_telecom_colore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396038"/>
            <a:ext cx="13128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4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Franklin Gothic Dem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46088" indent="11113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93763" indent="20638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1339850" indent="31750" algn="l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Clr>
          <a:srgbClr val="FF0000"/>
        </a:buClr>
        <a:buSzPct val="50000"/>
        <a:buFont typeface="Franklin Gothic Demi" pitchFamily="34" charset="0"/>
        <a:buChar char="–"/>
        <a:defRPr sz="1200">
          <a:solidFill>
            <a:schemeClr val="tx1"/>
          </a:solidFill>
          <a:latin typeface="+mn-lt"/>
          <a:cs typeface="+mn-cs"/>
        </a:defRPr>
      </a:lvl4pPr>
      <a:lvl5pPr marL="2071688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 sz="2000">
          <a:solidFill>
            <a:schemeClr val="tx1"/>
          </a:solidFill>
          <a:latin typeface="Franklin Gothic Book" pitchFamily="34" charset="0"/>
          <a:cs typeface="+mn-cs"/>
        </a:defRPr>
      </a:lvl5pPr>
      <a:lvl6pPr marL="25288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pitchFamily="34" charset="0"/>
          <a:cs typeface="+mn-cs"/>
        </a:defRPr>
      </a:lvl6pPr>
      <a:lvl7pPr marL="29860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pitchFamily="34" charset="0"/>
          <a:cs typeface="+mn-cs"/>
        </a:defRPr>
      </a:lvl7pPr>
      <a:lvl8pPr marL="34432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pitchFamily="34" charset="0"/>
          <a:cs typeface="+mn-cs"/>
        </a:defRPr>
      </a:lvl8pPr>
      <a:lvl9pPr marL="3900488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50000"/>
        <a:buFont typeface="Franklin Gothic Demi" pitchFamily="34" charset="0"/>
        <a:buChar char="►"/>
        <a:defRPr>
          <a:solidFill>
            <a:schemeClr val="tx1"/>
          </a:solidFill>
          <a:latin typeface="Franklin Gothic Book" pitchFamily="34" charset="0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Relationship Id="rId5" Type="http://schemas.microsoft.com/office/2007/relationships/hdphoto" Target="../media/hdphoto10.wdp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6" Type="http://schemas.microsoft.com/office/2007/relationships/hdphoto" Target="../media/hdphoto12.wdp"/><Relationship Id="rId5" Type="http://schemas.openxmlformats.org/officeDocument/2006/relationships/image" Target="../media/image39.jpeg"/><Relationship Id="rId4" Type="http://schemas.microsoft.com/office/2007/relationships/hdphoto" Target="../media/hdphoto11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0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microsoft.com/office/2007/relationships/hdphoto" Target="../media/hdphoto5.wdp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0.jpe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microsoft.com/office/2007/relationships/hdphoto" Target="../media/hdphoto3.wdp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Relationship Id="rId4" Type="http://schemas.microsoft.com/office/2007/relationships/hdphoto" Target="../media/hdphoto7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6" Type="http://schemas.microsoft.com/office/2007/relationships/hdphoto" Target="../media/hdphoto8.wdp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28750" y="2316163"/>
            <a:ext cx="5214938" cy="1470025"/>
          </a:xfrm>
        </p:spPr>
        <p:txBody>
          <a:bodyPr/>
          <a:lstStyle/>
          <a:p>
            <a:pPr eaLnBrk="1" hangingPunct="1"/>
            <a:r>
              <a:rPr lang="it-IT" dirty="0" smtClean="0"/>
              <a:t>People Caring</a:t>
            </a:r>
            <a:br>
              <a:rPr lang="it-IT" dirty="0" smtClean="0"/>
            </a:br>
            <a:r>
              <a:rPr lang="it-IT" sz="2000" dirty="0" smtClean="0">
                <a:solidFill>
                  <a:srgbClr val="0070C0"/>
                </a:solidFill>
              </a:rPr>
              <a:t>Per il benessere delle persone in azienda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60415">
            <a:off x="1168940" y="3522322"/>
            <a:ext cx="3100387" cy="1789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285750" y="1652588"/>
            <a:ext cx="8358188" cy="1643527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>
              <a:lnSpc>
                <a:spcPct val="105000"/>
              </a:lnSpc>
              <a:buClr>
                <a:srgbClr val="C00000"/>
              </a:buClr>
              <a:defRPr/>
            </a:pP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I Servizi di time-saving sono pensati per ottimizzare il tempo del dipendente agevolandolo nel disbrigo delle tante incombenze quotidiane direttamente nella sede di lavoro. </a:t>
            </a:r>
          </a:p>
          <a:p>
            <a:pPr algn="just">
              <a:lnSpc>
                <a:spcPct val="105000"/>
              </a:lnSpc>
              <a:buClr>
                <a:srgbClr val="C00000"/>
              </a:buClr>
              <a:defRPr/>
            </a:pP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Disbrigo pratiche</a:t>
            </a: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</a:t>
            </a:r>
            <a:r>
              <a:rPr lang="it-IT" sz="16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39 </a:t>
            </a: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sportelli </a:t>
            </a:r>
            <a:endParaRPr lang="it-IT" sz="1600" dirty="0" smtClean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algn="just">
              <a:lnSpc>
                <a:spcPct val="105000"/>
              </a:lnSpc>
              <a:buClr>
                <a:srgbClr val="C00000"/>
              </a:buClr>
              <a:defRPr/>
            </a:pPr>
            <a:r>
              <a:rPr lang="it-IT" sz="1600" b="1" dirty="0" smtClean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Area Benessere</a:t>
            </a:r>
            <a:r>
              <a:rPr lang="it-IT" sz="16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3 sedi</a:t>
            </a:r>
            <a:endParaRPr lang="it-IT" sz="1600" dirty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algn="just">
              <a:lnSpc>
                <a:spcPct val="105000"/>
              </a:lnSpc>
              <a:buClr>
                <a:srgbClr val="C00000"/>
              </a:buClr>
              <a:defRPr/>
            </a:pP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Lavanderia/calzoleria</a:t>
            </a: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servizio attivo in cinque sedi, Milano e Roma.</a:t>
            </a:r>
          </a:p>
          <a:p>
            <a:pPr algn="just">
              <a:lnSpc>
                <a:spcPct val="105000"/>
              </a:lnSpc>
              <a:buClr>
                <a:srgbClr val="C00000"/>
              </a:buClr>
              <a:defRPr/>
            </a:pP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Edicole</a:t>
            </a: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 in tre sedi romane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Servizi </a:t>
            </a: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 Time Saving</a:t>
            </a:r>
          </a:p>
        </p:txBody>
      </p:sp>
      <p:pic>
        <p:nvPicPr>
          <p:cNvPr id="7578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9125">
            <a:off x="2790696" y="5139151"/>
            <a:ext cx="2922587" cy="145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781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6505">
            <a:off x="4260232" y="3812736"/>
            <a:ext cx="3163888" cy="164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782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412" y="5060119"/>
            <a:ext cx="2927350" cy="1376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reenme.it/images/stories/Abitare/BioEdilizia_e_bioarchitettura/acquistare_ca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25144"/>
            <a:ext cx="4877841" cy="212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28612" y="1772816"/>
            <a:ext cx="8358188" cy="2638158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Per i colleghi è possibile usufruire di prestiti aziendali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per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far fronte alle diverse necessità:</a:t>
            </a: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endParaRPr lang="it-IT" sz="1400" dirty="0" smtClean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"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Prestiti motivazioni varie" fino a 2.500€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;</a:t>
            </a: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endParaRPr lang="it-IT" sz="1400" dirty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"Prestiti immobiliari" (per acquisto prima casa fino a 17.500€; per ristrutturazione prima casa fino a 12.500€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);</a:t>
            </a: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 </a:t>
            </a:r>
            <a:endParaRPr lang="it-IT" sz="1400" dirty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Clr>
                <a:srgbClr val="C00000"/>
              </a:buClr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"Prestiti mamma papà" fino a 2.500€ a figlio da 0 a 3 anni non compiuti.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rgbClr val="FF0000"/>
                </a:solidFill>
                <a:latin typeface="Franklin Gothic Demi"/>
                <a:cs typeface="Arial"/>
              </a:rPr>
              <a:t>P</a:t>
            </a: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restiti </a:t>
            </a: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aziendali</a:t>
            </a:r>
          </a:p>
        </p:txBody>
      </p:sp>
    </p:spTree>
    <p:extLst>
      <p:ext uri="{BB962C8B-B14F-4D97-AF65-F5344CB8AC3E}">
        <p14:creationId xmlns:p14="http://schemas.microsoft.com/office/powerpoint/2010/main" val="93473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E64FFF-746A-44EE-B7F8-F5C7A312F3A0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85750" y="1571625"/>
            <a:ext cx="8501063" cy="2123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/>
          <a:p>
            <a:pPr marL="177800" indent="-177800" algn="just">
              <a:lnSpc>
                <a:spcPct val="150000"/>
              </a:lnSpc>
              <a:defRPr/>
            </a:pPr>
            <a:r>
              <a:rPr lang="it-IT" dirty="0">
                <a:latin typeface="Franklin Gothic Book" charset="0"/>
                <a:cs typeface="Arial" pitchFamily="34" charset="0"/>
              </a:rPr>
              <a:t>	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Dynamo Camp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struttura che accoglie bambini ospedalizzati. A disposizione dei dipendenti volontari 6/7 giornate di permesso retribuito. 30 colleghi vi prenderanno parte nel corso del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2013.</a:t>
            </a:r>
            <a:endParaRPr lang="it-IT" sz="1400" dirty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  <a:p>
            <a:pPr marL="177800" indent="-177800" algn="just">
              <a:lnSpc>
                <a:spcPct val="150000"/>
              </a:lnSpc>
              <a:defRPr/>
            </a:pP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    Navigare Insieme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: attività di assistenza nella navigazione online degli over 60 presso palestre informatiche di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16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città italiane. I colleghi affiancheranno i volontari delle associazioni partner del progetto. </a:t>
            </a:r>
          </a:p>
          <a:p>
            <a:pPr marL="177800" indent="-177800" algn="just">
              <a:lnSpc>
                <a:spcPct val="150000"/>
              </a:lnSpc>
              <a:defRPr/>
            </a:pP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   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Dall’inizio dell’anno sono stati organizzati 5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0 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banchetti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 nelle sedi di Milano, Roma e Pomezia. </a:t>
            </a:r>
          </a:p>
          <a:p>
            <a:pPr marL="177800" indent="-177800" algn="just">
              <a:lnSpc>
                <a:spcPct val="150000"/>
              </a:lnSpc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  <a:cs typeface="Arial" pitchFamily="34" charset="0"/>
              </a:rPr>
              <a:t>	</a:t>
            </a:r>
            <a:r>
              <a:rPr lang="it-IT" sz="1400" b="1" dirty="0" smtClean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Donazioni Sangue </a:t>
            </a:r>
            <a:r>
              <a:rPr lang="it-IT" sz="1400" dirty="0" smtClean="0">
                <a:latin typeface="Franklin Gothic Medium" pitchFamily="34" charset="0"/>
                <a:cs typeface="Arial" pitchFamily="34" charset="0"/>
              </a:rPr>
              <a:t>in collaborazione con l’avis: 34 giornate nel 2013</a:t>
            </a:r>
            <a:endParaRPr lang="it-IT" sz="1400" dirty="0">
              <a:solidFill>
                <a:srgbClr val="000000"/>
              </a:solidFill>
              <a:latin typeface="Franklin Gothic Medium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beneficenza e volontariato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8098">
            <a:off x="3247230" y="4701355"/>
            <a:ext cx="25781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4" descr="http://www.mondokids.it/files/2012/07/4-dynamocamp.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38596">
            <a:off x="6091198" y="4399483"/>
            <a:ext cx="2446338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4.bp.blogspot.com/-fWSrgcf165k/UMbEGVqe-9I/AAAAAAAAlSY/HdpJZvcD3T8/s1600/scritta%252Bavis%252Bpastelli-7091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890">
            <a:off x="425200" y="4361463"/>
            <a:ext cx="2568892" cy="194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ChangeArrowheads="1"/>
          </p:cNvSpPr>
          <p:nvPr/>
        </p:nvSpPr>
        <p:spPr bwMode="auto">
          <a:xfrm>
            <a:off x="500063" y="1504816"/>
            <a:ext cx="8072437" cy="17081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400" b="1" dirty="0" smtClean="0">
                <a:solidFill>
                  <a:srgbClr val="0070C0"/>
                </a:solidFill>
                <a:latin typeface="Franklin Gothic Medium" pitchFamily="34" charset="0"/>
              </a:rPr>
              <a:t>«Scendi 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in </a:t>
            </a:r>
            <a:r>
              <a:rPr lang="it-IT" sz="1400" b="1" dirty="0" smtClean="0">
                <a:solidFill>
                  <a:srgbClr val="0070C0"/>
                </a:solidFill>
                <a:latin typeface="Franklin Gothic Medium" pitchFamily="34" charset="0"/>
              </a:rPr>
              <a:t>campo», «Bimbi 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in </a:t>
            </a:r>
            <a:r>
              <a:rPr lang="it-IT" sz="1400" b="1" dirty="0" smtClean="0">
                <a:solidFill>
                  <a:srgbClr val="0070C0"/>
                </a:solidFill>
                <a:latin typeface="Franklin Gothic Medium" pitchFamily="34" charset="0"/>
              </a:rPr>
              <a:t>Campo»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2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0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iniziative di coinvolgimento dei colleghi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per il 2013 in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cui sono stati assegnati oltre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2000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biglietti a titolo gratuito ed inviti in Area Vip, a fronte di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3000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richieste di partecipazione. </a:t>
            </a:r>
            <a:endParaRPr lang="it-IT" sz="1400" dirty="0" smtClean="0">
              <a:solidFill>
                <a:srgbClr val="000000"/>
              </a:solidFill>
              <a:latin typeface="Franklin Gothic Medium" pitchFamily="34" charset="0"/>
            </a:endParaRPr>
          </a:p>
          <a:p>
            <a:pPr algn="just">
              <a:lnSpc>
                <a:spcPct val="150000"/>
              </a:lnSpc>
            </a:pPr>
            <a:endParaRPr lang="it-IT" sz="1400" dirty="0">
              <a:solidFill>
                <a:srgbClr val="000000"/>
              </a:solidFill>
              <a:latin typeface="Franklin Gothic Medium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Christmas Day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per 80 sedi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736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Iniziative Motivazionali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11620446\Desktop\foto&amp;video\telecom foto\foto&amp;video\foto varie\parti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818">
            <a:off x="4501170" y="3537151"/>
            <a:ext cx="3544407" cy="386937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rtrsports.com/wp-content/uploads/2013/02/2012-07-25_TIM-CUP-12-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8" r="28044"/>
          <a:stretch/>
        </p:blipFill>
        <p:spPr bwMode="auto">
          <a:xfrm>
            <a:off x="1043608" y="3573016"/>
            <a:ext cx="2841680" cy="244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69" name="Rectangle 10"/>
          <p:cNvSpPr>
            <a:spLocks noChangeArrowheads="1"/>
          </p:cNvSpPr>
          <p:nvPr/>
        </p:nvSpPr>
        <p:spPr bwMode="auto">
          <a:xfrm>
            <a:off x="4283720" y="2015232"/>
            <a:ext cx="4176712" cy="1701800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marL="177800" indent="-177800" algn="just">
              <a:buFont typeface="Franklin Gothic Demi" pitchFamily="34" charset="0"/>
              <a:buNone/>
              <a:defRPr/>
            </a:pPr>
            <a:r>
              <a:rPr lang="it-IT" sz="1600" dirty="0"/>
              <a:t>	</a:t>
            </a:r>
            <a:r>
              <a:rPr lang="it-IT" sz="1300" dirty="0">
                <a:solidFill>
                  <a:srgbClr val="000000"/>
                </a:solidFill>
                <a:latin typeface="Franklin Gothic Medium" pitchFamily="34" charset="0"/>
              </a:rPr>
              <a:t>Tutti gli anni Telecom Italia da la possibilità ai figli dei dipendenti di visitare l’ufficio di mamma e papà in una speciale giornata di porte aperte. In occasione del Natale viene organizzato il Christmas Day una mezza giornata di intrattenimento per i bambini che ricevono un regalo dai colleghi vestiti da Babbo Natale</a:t>
            </a:r>
          </a:p>
        </p:txBody>
      </p:sp>
      <p:sp>
        <p:nvSpPr>
          <p:cNvPr id="79874" name="Rectangle 19"/>
          <p:cNvSpPr>
            <a:spLocks noChangeArrowheads="1"/>
          </p:cNvSpPr>
          <p:nvPr/>
        </p:nvSpPr>
        <p:spPr bwMode="auto">
          <a:xfrm>
            <a:off x="4283720" y="1426468"/>
            <a:ext cx="4165600" cy="504000"/>
          </a:xfrm>
          <a:prstGeom prst="rect">
            <a:avLst/>
          </a:prstGeom>
          <a:solidFill>
            <a:srgbClr val="0070B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Porte Aperte</a:t>
            </a:r>
          </a:p>
        </p:txBody>
      </p:sp>
      <p:sp>
        <p:nvSpPr>
          <p:cNvPr id="78874" name="Rectangle 17"/>
          <p:cNvSpPr>
            <a:spLocks noChangeArrowheads="1"/>
          </p:cNvSpPr>
          <p:nvPr/>
        </p:nvSpPr>
        <p:spPr bwMode="auto">
          <a:xfrm>
            <a:off x="214313" y="5065340"/>
            <a:ext cx="4176712" cy="595908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marL="177800" indent="-177800" algn="just">
              <a:defRPr/>
            </a:pPr>
            <a:r>
              <a:rPr lang="it-IT" sz="1600" dirty="0"/>
              <a:t>	</a:t>
            </a:r>
            <a:r>
              <a:rPr lang="it-IT" sz="1300" dirty="0">
                <a:solidFill>
                  <a:srgbClr val="000000"/>
                </a:solidFill>
                <a:latin typeface="Franklin Gothic Medium" pitchFamily="34" charset="0"/>
              </a:rPr>
              <a:t>Attivate </a:t>
            </a:r>
            <a:r>
              <a:rPr lang="it-IT" sz="1300" dirty="0" smtClean="0">
                <a:solidFill>
                  <a:srgbClr val="000000"/>
                </a:solidFill>
                <a:latin typeface="Franklin Gothic Medium" pitchFamily="34" charset="0"/>
              </a:rPr>
              <a:t>44 </a:t>
            </a:r>
            <a:r>
              <a:rPr lang="it-IT" sz="1300" dirty="0">
                <a:solidFill>
                  <a:srgbClr val="000000"/>
                </a:solidFill>
                <a:latin typeface="Franklin Gothic Medium" pitchFamily="34" charset="0"/>
              </a:rPr>
              <a:t>convenzioni destinate ai dipendenti del Gruppo e ad alcuni partner commerciali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Porte aperte - Area Shop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it-IT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9881" name="Rectangle 19"/>
          <p:cNvSpPr>
            <a:spLocks noChangeArrowheads="1"/>
          </p:cNvSpPr>
          <p:nvPr/>
        </p:nvSpPr>
        <p:spPr bwMode="auto">
          <a:xfrm>
            <a:off x="214313" y="4386783"/>
            <a:ext cx="4165600" cy="504000"/>
          </a:xfrm>
          <a:prstGeom prst="rect">
            <a:avLst/>
          </a:prstGeom>
          <a:solidFill>
            <a:srgbClr val="0070B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Shop</a:t>
            </a:r>
          </a:p>
        </p:txBody>
      </p:sp>
      <p:pic>
        <p:nvPicPr>
          <p:cNvPr id="7170" name="Picture 2" descr="http://noiportal.telecomitalia.it/irj/servlet/prt/portal/prtroot/com.sap.km.cm.docs/TI_RM_TGP_News/Allegati/Immagini/My%20Group/Notizie/Progetti%20e%20Attivita/Pubblico/porteapert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9871">
            <a:off x="580704" y="1436718"/>
            <a:ext cx="2880320" cy="203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shoppilandia.it/wp-content/uploads/2012/07/Holiday-Shopping-onl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87316"/>
            <a:ext cx="4581525" cy="337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6" name="Rectangle 5"/>
          <p:cNvSpPr>
            <a:spLocks noChangeArrowheads="1"/>
          </p:cNvSpPr>
          <p:nvPr/>
        </p:nvSpPr>
        <p:spPr bwMode="auto">
          <a:xfrm>
            <a:off x="285750" y="1506538"/>
            <a:ext cx="8643938" cy="20774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marL="177800" indent="-177800" algn="just">
              <a:lnSpc>
                <a:spcPct val="150000"/>
              </a:lnSpc>
              <a:buFont typeface="Franklin Gothic Demi" pitchFamily="34" charset="0"/>
              <a:buNone/>
              <a:defRPr/>
            </a:pPr>
            <a:r>
              <a:rPr lang="it-IT" sz="1600" dirty="0"/>
              <a:t>	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Per agevolare i colleghi nel tragitto casa-lavoro è stato realizzato nei maggiori centri (Roma, Milano, Torino) un’area Intranet Mobility per rispondere ai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diversi quesiti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e fornire possibilità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di 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CAR Pooling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;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l’iniziativa coinvolge circa 350 colleghi.</a:t>
            </a:r>
          </a:p>
          <a:p>
            <a:pPr marL="177800" indent="4763" algn="just">
              <a:lnSpc>
                <a:spcPct val="150000"/>
              </a:lnSpc>
              <a:buFont typeface="Franklin Gothic Demi" pitchFamily="34" charset="0"/>
              <a:buNone/>
              <a:defRPr/>
            </a:pP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Presenti anche</a:t>
            </a:r>
            <a:r>
              <a:rPr lang="it-IT" sz="1400" b="1" dirty="0" smtClean="0">
                <a:solidFill>
                  <a:srgbClr val="0070C0"/>
                </a:solidFill>
                <a:latin typeface="Franklin Gothic Medium" pitchFamily="34" charset="0"/>
              </a:rPr>
              <a:t> rastrelliere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per biciclette in 32 sedi</a:t>
            </a:r>
            <a:endParaRPr lang="it-IT" sz="1400" dirty="0">
              <a:solidFill>
                <a:srgbClr val="000000"/>
              </a:solidFill>
              <a:latin typeface="Franklin Gothic Medium" pitchFamily="34" charset="0"/>
            </a:endParaRPr>
          </a:p>
          <a:p>
            <a:pPr marL="177800" indent="-177800" algn="just">
              <a:lnSpc>
                <a:spcPct val="150000"/>
              </a:lnSpc>
              <a:buFont typeface="Franklin Gothic Demi" pitchFamily="34" charset="0"/>
              <a:buNone/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	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Servizio navette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: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16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le sedi coinvolte con circa 315 corse giornaliere. </a:t>
            </a:r>
          </a:p>
          <a:p>
            <a:pPr marL="177800" indent="-177800" algn="just">
              <a:lnSpc>
                <a:spcPct val="150000"/>
              </a:lnSpc>
              <a:buFont typeface="Franklin Gothic Demi" pitchFamily="34" charset="0"/>
              <a:buNone/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	E’ in corso di attivazione una convenzione per le </a:t>
            </a:r>
            <a:r>
              <a:rPr lang="it-IT" sz="1400" b="1" dirty="0">
                <a:solidFill>
                  <a:srgbClr val="0070C0"/>
                </a:solidFill>
                <a:latin typeface="Franklin Gothic Medium" pitchFamily="34" charset="0"/>
              </a:rPr>
              <a:t>biciclette elettriche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con la società Enel Green Power.  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736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Mobility Management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it-IT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11620446\AppData\Local\Microsoft\Windows\Temporary Internet Files\Content.Outlook\FAX60FCR\2013-06-25 14 22 30 (3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74570">
            <a:off x="1218054" y="4064531"/>
            <a:ext cx="3096344" cy="2443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620446\Desktop\foto&amp;video\IMG_273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383"/>
          <a:stretch/>
        </p:blipFill>
        <p:spPr bwMode="auto">
          <a:xfrm rot="20983979">
            <a:off x="5008127" y="3952145"/>
            <a:ext cx="3087276" cy="2651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enitronsviluppo.com/guide_utili/risparmio_energetico/immagini/mobilita_sostenibile_trasporto_sostenibile_camminare_in_modo_sostenibile_passeggiare_sostenibile_passeggiate_sostenibili_camminare_sostenibile_2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 rot="19713893">
            <a:off x="2593208" y="462126"/>
            <a:ext cx="688153" cy="945276"/>
          </a:xfrm>
          <a:prstGeom prst="rect">
            <a:avLst/>
          </a:prstGeom>
          <a:ln>
            <a:noFill/>
          </a:ln>
          <a:effectLst>
            <a:softEdge rad="635000"/>
          </a:effectLst>
          <a:extLst/>
        </p:spPr>
      </p:pic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899592" y="836712"/>
            <a:ext cx="4461116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/>
          <a:lstStyle/>
          <a:p>
            <a:pPr marL="457200" indent="-457200" defTabSz="901700">
              <a:lnSpc>
                <a:spcPct val="85000"/>
              </a:lnSpc>
            </a:pPr>
            <a:r>
              <a:rPr lang="it-IT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Le criticità e le opportunità</a:t>
            </a:r>
            <a:endParaRPr lang="it-IT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" pitchFamily="34" charset="0"/>
            </a:endParaRPr>
          </a:p>
        </p:txBody>
      </p:sp>
      <p:graphicFrame>
        <p:nvGraphicFramePr>
          <p:cNvPr id="31" name="Diagramma 30"/>
          <p:cNvGraphicFramePr/>
          <p:nvPr>
            <p:extLst>
              <p:ext uri="{D42A27DB-BD31-4B8C-83A1-F6EECF244321}">
                <p14:modId xmlns:p14="http://schemas.microsoft.com/office/powerpoint/2010/main" val="3166968585"/>
              </p:ext>
            </p:extLst>
          </p:nvPr>
        </p:nvGraphicFramePr>
        <p:xfrm>
          <a:off x="266701" y="1517481"/>
          <a:ext cx="6124689" cy="5001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5" name="Gruppo 44"/>
          <p:cNvGrpSpPr/>
          <p:nvPr/>
        </p:nvGrpSpPr>
        <p:grpSpPr>
          <a:xfrm>
            <a:off x="6588224" y="1269573"/>
            <a:ext cx="2489294" cy="5281001"/>
            <a:chOff x="4434862" y="121002"/>
            <a:chExt cx="3995288" cy="4648521"/>
          </a:xfrm>
        </p:grpSpPr>
        <p:sp>
          <p:nvSpPr>
            <p:cNvPr id="46" name="Ovale 45"/>
            <p:cNvSpPr/>
            <p:nvPr/>
          </p:nvSpPr>
          <p:spPr>
            <a:xfrm>
              <a:off x="4434862" y="121002"/>
              <a:ext cx="3995288" cy="4648521"/>
            </a:xfrm>
            <a:prstGeom prst="ellipse">
              <a:avLst/>
            </a:prstGeom>
            <a:solidFill>
              <a:schemeClr val="tx2"/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7" name="Ovale 4"/>
            <p:cNvSpPr/>
            <p:nvPr/>
          </p:nvSpPr>
          <p:spPr>
            <a:xfrm>
              <a:off x="4843754" y="857134"/>
              <a:ext cx="3058268" cy="32870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400" dirty="0" smtClean="0"/>
                <a:t>Fare network con le altre aziende contribuendo allo sviluppo di una nuova visione del manager privato e di quello pubblico</a:t>
              </a:r>
              <a:endParaRPr lang="it-IT" sz="2400" kern="1200" dirty="0"/>
            </a:p>
          </p:txBody>
        </p:sp>
      </p:grpSp>
      <p:pic>
        <p:nvPicPr>
          <p:cNvPr id="49" name="Picture 2" descr="http://download90.altervista.org/blog/wp-content/uploads/2011/02/teleco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9" y="6380849"/>
            <a:ext cx="1355834" cy="33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4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2" descr="https://comunicazioneinterna.telecomitalia.it/_appoggio/fotogallery/2012/Art_s_Day_-_Tesori_della_collezione_Telecom/2012apr21TelecomArtDay-41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929190" y="642918"/>
            <a:ext cx="2271708" cy="22857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lum bright="20000"/>
            <a:extLst/>
          </a:blip>
          <a:stretch>
            <a:fillRect/>
          </a:stretch>
        </p:blipFill>
        <p:spPr bwMode="auto">
          <a:xfrm>
            <a:off x="2857488" y="893454"/>
            <a:ext cx="2143140" cy="139253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 cstate="email">
            <a:lum bright="20000"/>
          </a:blip>
          <a:srcRect/>
          <a:stretch>
            <a:fillRect/>
          </a:stretch>
        </p:blipFill>
        <p:spPr bwMode="auto">
          <a:xfrm>
            <a:off x="2206566" y="2264680"/>
            <a:ext cx="2714644" cy="21109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lum bright="20000"/>
          </a:blip>
          <a:srcRect/>
          <a:stretch>
            <a:fillRect/>
          </a:stretch>
        </p:blipFill>
        <p:spPr bwMode="auto">
          <a:xfrm>
            <a:off x="3571868" y="4317447"/>
            <a:ext cx="2899712" cy="22548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email">
            <a:lum bright="20000"/>
          </a:blip>
          <a:srcRect/>
          <a:stretch>
            <a:fillRect/>
          </a:stretch>
        </p:blipFill>
        <p:spPr bwMode="auto">
          <a:xfrm>
            <a:off x="500034" y="3148279"/>
            <a:ext cx="2742843" cy="19207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email">
            <a:lum bright="20000"/>
          </a:blip>
          <a:srcRect/>
          <a:stretch>
            <a:fillRect/>
          </a:stretch>
        </p:blipFill>
        <p:spPr bwMode="auto">
          <a:xfrm>
            <a:off x="1871455" y="4375596"/>
            <a:ext cx="2922888" cy="169593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9" cstate="email">
            <a:lum bright="20000"/>
          </a:blip>
          <a:srcRect/>
          <a:stretch>
            <a:fillRect/>
          </a:stretch>
        </p:blipFill>
        <p:spPr bwMode="auto">
          <a:xfrm>
            <a:off x="5021724" y="2647207"/>
            <a:ext cx="3163576" cy="19207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0" cstate="email">
            <a:lum bright="20000"/>
          </a:blip>
          <a:srcRect/>
          <a:stretch>
            <a:fillRect/>
          </a:stretch>
        </p:blipFill>
        <p:spPr bwMode="auto">
          <a:xfrm>
            <a:off x="5857884" y="4233935"/>
            <a:ext cx="2927339" cy="16082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 cstate="email">
            <a:lum bright="20000"/>
          </a:blip>
          <a:srcRect/>
          <a:stretch>
            <a:fillRect/>
          </a:stretch>
        </p:blipFill>
        <p:spPr bwMode="auto">
          <a:xfrm>
            <a:off x="5929322" y="1645062"/>
            <a:ext cx="2577521" cy="20042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" name="Picture 4" descr="http://www.mondokids.it/files/2012/07/4-dynamocamp.-1.jpg"/>
          <p:cNvPicPr>
            <a:picLocks noChangeAspect="1" noChangeArrowheads="1"/>
          </p:cNvPicPr>
          <p:nvPr/>
        </p:nvPicPr>
        <p:blipFill>
          <a:blip r:embed="rId12" cstate="email">
            <a:lum bright="20000"/>
          </a:blip>
          <a:srcRect/>
          <a:stretch>
            <a:fillRect/>
          </a:stretch>
        </p:blipFill>
        <p:spPr bwMode="auto">
          <a:xfrm>
            <a:off x="428596" y="1060478"/>
            <a:ext cx="2446961" cy="190404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654226" y="2449617"/>
            <a:ext cx="1801820" cy="1741039"/>
          </a:xfrm>
          <a:prstGeom prst="ellipse">
            <a:avLst/>
          </a:prstGeom>
          <a:ln>
            <a:noFill/>
          </a:ln>
          <a:effectLst>
            <a:glow rad="101600">
              <a:schemeClr val="accent3">
                <a:lumMod val="85000"/>
                <a:alpha val="60000"/>
              </a:schemeClr>
            </a:glow>
            <a:softEdge rad="112500"/>
          </a:effectLst>
        </p:spPr>
      </p:pic>
      <p:sp>
        <p:nvSpPr>
          <p:cNvPr id="16" name="Rettangolo 15"/>
          <p:cNvSpPr/>
          <p:nvPr/>
        </p:nvSpPr>
        <p:spPr>
          <a:xfrm>
            <a:off x="2763921" y="2977722"/>
            <a:ext cx="4557632" cy="68483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4400" dirty="0" smtClean="0">
                <a:ln>
                  <a:solidFill>
                    <a:schemeClr val="accent3"/>
                  </a:solidFill>
                </a:ln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0000" endA="300" endPos="50000" dist="29997" dir="5400000" sy="-100000" algn="bl" rotWithShape="0"/>
                </a:effectLst>
              </a:rPr>
              <a:t>Stare bene in azienda</a:t>
            </a:r>
            <a:endParaRPr lang="it-IT" sz="4400" dirty="0">
              <a:ln>
                <a:solidFill>
                  <a:schemeClr val="accent3"/>
                </a:solidFill>
              </a:ln>
              <a:solidFill>
                <a:srgbClr val="0070C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AutoShape 5" descr="data:image/jpeg;base64,/9j/4AAQSkZJRgABAQAAAQABAAD/2wCEAAkGBhQSERUUExQWFRUWGRoaGBgYGBwfHRsgGRoaGBsaHSAcGyYfHBwjGxoYHy8gIycqLCwsGh4yNTAqNSYrLCkBCQoKDgwOGg8PGiwkHyQqLCwsLCwsLCksLTQsLCwsLCwsLCksLCwsKSwsLCwsLCwsLCwsLCwsLCwsKSwsLCwsLP/AABEIAMIBAwMBIgACEQEDEQH/xAAbAAACAwEBAQAAAAAAAAAAAAAEBQADBgIBB//EAD8QAAIBAgQEBAQEBQMDAwUAAAECEQMhAAQSMQVBUWETInGBBjKRobHB0fAUI0JS4RVi8TNyggcWJENEc6Li/8QAGgEAAwEBAQEAAAAAAAAAAAAAAgMEAQAFBv/EADQRAAICAQMDAwMDAgUFAQAAAAECABEDEiExBEFRImHwEzJxgaHBkdEUM0Kx4VNicoLxBf/aAAwDAQACEQMRAD8AR5jhqsVWnWFUm4C/NYSZAtt6HAmZy7aj5SI5Akxew21fUY6zPCywWqJQNdd5O3m6gE877Ye5PLZb+FL1HmsFJdmck6hMLBPptjx3Y4QNW/biCEBmcgDt/g49Qwf31ON1mOG0MzTXwGRCCpZ2GoFSL2/pJ9MeZ34RoMStHUaguFDre4J6QMJHW4+9jeF9A9pl+FZwIwJJ0iR6SsfS+DcnWtoJIuD7AeXHD/CdYM6inUUoATqAKmRyIPm25DFdLIVFqIXuJALC8K1562wxircGcAw5mt4Tm2SmgJaVUWKkxfqB+ODuFZWlWSrW8Mmoah5wV0gAFeU7n1Jx3xLOqiO9NS0CSFEl9hbCTJ/HVGqKaIGSoAA1PSfKQLknaLb48vIxcMcSEHg/zYlnBFmaJMnQCiWYmLmQJPWItB5YuSkiKC1R6mkSZgaum2Fua4f4/naoyC3ywZNvmBHpgrJMpptTMWBliLwbCOn+MSKKF3ve4rgQzvKc3RSqHZWfQo+VDI1ETDdh0wszfGKdKgaEzC6QIt1me2G/Daxor4YMwSZiNWo7/SBhRT4NlnzFUFmixChojVcm3QmB6YrQoLDk6VoivnvFNfbvEmTzAqGmqnzAwCLyWbpysTjTcJ4LXpKabuqJMg/MZPSDY+v3xmeF8OnOFabACkxIqG/ymB9TH3w54pnqgZ08TSVXV5TIbkIB2mcN6g6joSt994CbDUZ3xCocsG8NhBA8pn5p8x95nAXFs0mapBPKrArBiIMSYO4nrhNnNZMM+qNyZ6TA9L4ooZuXAPMg36f8D8MOx9MNmJ38wDk7do6yeWUM+tyXACxJg2B7WN/3bDDIZLwVLKU84CqiiDdgATFp5el8Y/NcQqCoQ99Eiw23g/f6Y1Yq0qlNfAqHWIOqdUkgjzCbXvAjpgeoDKmk9+dtqAjcbg7CLuPZipReoZg+UHY2I97Wwp4VxEvUVSjVaeqSigmeZEDf07YM4/lqj0WDAmpqAMWmGIkaiLRf6Yo+FKxyWuq5B1Qu4kXDQOs/li0ArhFCzQk53bnabylVpZhD4ilR8oGkrI5HTa3qIx85zeWVHqGpLLJChTdjJFiNlHX03xv8lnFz6SZ0g2OrSb8vKZ9sZPiXAHFZURKpJZt0MEdVMQetsQ9K2klW29vH6xuQWLnHAvhStUomsq0wL6Ec+ZgOdhHpPTGizi5kUNJpo4CgMEawCwYggDYRAnFmZUJFCkfCI2knY7mN98JOLcarZdCoZGMSDfnaRG5nrG2BL5MzbAc2OZ1BRCW+JkemxWdIjU+iQBMRYgT/AIwKMi1aoKle6qB4aL5ZWTBYXNxymcLuBUVC6SEJIuSP7gQQJ7H0thpxusfBQUXFMgqARYACxI79tzB6YeqaH0r8/mDepbMpzPEKNWoUrlKkMyLvZeeqIhpMgkdcAtwCk9NnoAiFhxNgy7bn+r88Js1lobUH8Ym8uWDTvI98NeH8QNHUG+V9JMdp1C/Qn7YuxrpFLElt94NleHAqVB3UsD3G2CuFZVSSWMsL35Xm3vAwTXT+HZZAklyAekLEjoJkX9cIkqMagIiegw4EVYgttGrcSFYxPhIguwjU1/lB6QN7nAWe4ujMVpCFI32Egk2G3/Jxx/p+tWawUH5uUk323PYfpgOpTAaBOkAG8bm3LlhWhbnFiROmzlSfmj3H64mD8pxABFGmkbf1ICb33jEwJLX9sEafML4zxZmYJMhQAPTtgHMqHMldjjvM8NqUmZax83PzAiNwQR64X181IMciLdZxQpBFg3cJmJJAjHhHEPBqDSwRGIDzcRIv7XvjW8bzqUD41ISzeVhMypFyDyEhe2PnVOkCYPlP1w54cGTZxtAINx2xJm6VcmQPdefeMRyq1Nx/rNR6dNzSYIYJEiQo577c74up1UruBEgSNIsBP7tyxmsvxKo5Sib6oQtzi072mJvjTvVpgaBC6bhV6Wv/AJx42bD9LaqO9Ue3vKkbVOcnmnyxPIMPLN4vtbY9seZf4kpVJ0BVYtD+SCW56rfjhR8Q8Q/mBIYGJIE36RYzgH+JFVfIxtvYAnsf1xQvTjqF1PsT4/mCX0mhNJW4kVqhEYSTYi2kESQ3axOLanEgpSiFDMYWfadRPQkc8JOH8RFYLTgUygBJG5vHuJ3k4Mz9co9NQdV7FTtZpEfvl0wv6ALBK38cXXfxXtGK1i4+fOKCEYiLwJ+a3mjrY4FzXBcrUpMgTQ5FnE6h0vMx2x7RqQL3eN94nkMU8I0s3nJ0qdup/cYhTULo1XMMgd4ur0EyX/SBK6QKjHnNwVPUm2n0xnM7mDUrFpiV5dJj6wDjfce+IqYovT0ggqQqkCLbG9rWx8+OSdaWtkYBo0kqQDz3PK2PU6ayNbDfz5kuXwJ7ms6CoQG25BPX/GBqtUqdtQJ58p6HkeeKwY7k7n98sdVarKsgXBB+nr74vQBRtEE3Da9BKhp1Gl5hSAJuNiVB3Itbph9lf4bKEp4ZBbm8ljA5f27zhN8LcVAdqj0mIt5gpKhpG/QgbHliz4tquGR6ouVIQA23mSfTTibIv1smgkgV55jgdK6oRW4j4jOjKwKqrF5EEahA67c+xwRwelQOYmoQVZQAmwkWuB22HrhFw0K9Go5HmAK+wGr9cX8N4OKokMYUjV2EkH3t95jFGdVXHXAqpgYk7CarickhcsyJYfP8qhbAADeftBwozPxFVJIY2LSQDYBYHl7EicLqtBqLPD7AW3nVYAk7SYNuuF+uWk3Ow9rW9T+IxNg6ZSLO+36znyGMOJ8ULMXtrsB108yfafrHPC2sxZg9TzNsien6D2GOf4d5MKWJMkgT6R2HTqV6HBNPLML6GLR/aYHPpMDfqfUgD0ExqvEQxJkOZZed+n59t/8AnFtMVG8pLMTcqO235/fbFL1PDEt8x2nf1tJ+noOp9ocXMgaYSQTcA94FyPeca3kTBCDllRlaoVbbY2HUTFjbl1GPeLvTdAqAapJMER1ixiSZ+mOeJZTXSqVBRqmQGRpaFUc7iGXcz6dMJeH0WZh4csW8oUCZMTz52n64SGB9R5HztcLjaEUqRq1FGq5UBQBeQfljmYHPeRi6llMuqtOpnUtqBOkFRIER5gdvva2NBwr4eFNEm1csWLlW8v8AcovBtI7k77YUfFiKKikKRaSxsHvEH/cNjHbCxnDvoHz/AIhFCouNtAqUfCo+EjbLKm2iJE85nY/3HCfPZUBEUqbjUQAFktYMIkjYCD0B549pfEZKtKjWSNQO1lALb3JPTphRn889aoTNzyAgR+mCTCy8/nzXz5zMZwZKaAC7le0bY8wFUosxJvft/nExTo94qfQ1+D1q1H8WuSkwNPztHcyBE7X9sKavw6KWaall0aoTsG7iSDO0DnhhwnhLU2QeOPmlzY6pAvGr5rbjmTODq+W0ZmnobUzH5yYYcoOkQRHLETHJjei1+nYV4lAAI28zJZ1HpMVZDSfp+nX2wG2ZJ3/fry+uN1nvhrxqxapWCrp20lr7RBMEc59O+KX+DaSoNNTWw3kQBHNTJI9NsYOsxkDUf95xwte0xjVS39P2N/yPsMbT4eyDLTFRyG1L5FJkqOx72tJjCylkHpEVKtImirEOF39dwwvhxk28VdaECkzAIk+YD+re452m18K6vIShCH8/2/MPElHeWZompSYmkrELZjGoR05iN98ZZsmynWGUE94BP6HmMbDMZlQQqUw02AUxaOZnAed4Vr003UQYY3sADBEjnyxHgz6Nq2PzzHOmqKskUM+JT0uflfmCbRMwVI54d5vhqFB/DIJW0BiS46gkxI9sK62QpLV8JFIYoToSStiIa+1vwwLw6tSLEaiGixUlTBkao59L4p+oX9eMnbeq5g1WxjTIccVZRlK1JiCIO0esnF4DaibLPLn78pxnqbVHKszFlpsQCR5vL0Mfu+OuJZp6ZL3IkAGdjBB9Isb4TmxHJkPFn5U1XobzX5bgNKpTmqWLEyItpA2HvzwwzBXN0npOdKSBNtxe2MlwHjdSpFJoLDmJB57jkR+mNZl3pqukLt9ScS5C+NqbkcQ1phYnznifD2o1npAghTGrqIBFthgSpTtvPXG6+K/hhKi+NRH8wfMo/rk8r/MPvhTwDgFZcxD0T5RPngAE7H/def2Mepj6pDi1+JM2I6qhLZiaIoZamymLggiARcmdz3wpzVCrmECMwD02IOqem8DnbDj4g/iKNQ1CBoFpBmzc46Ax98IaObNR2N9Tqfcx27iMD0q2LFfnk3CyGtjCcpkRTGmdQNmPIm4IjkIwXw+iaalQqkAzK89hoIPK026Tvuqy/EmZyqr5UBLR18o9zYDDilm0FRAdAEH5uvPl9fbFDreO37dvMxSL2i1soru2ogNyUGAABYTHKJgDlilstVIL0hppKY1rTgz085LRcXHUY0K5tA4Z6UoNmghSSAYkQGjp/nC5y6kigjCr4mu7D/xBkxp2PWV6mcAOoY8Cvzx7/O3iaUEyOb4hX1sBUdgrEXaNuom3pgatmGP9bHrJmPW9sNeJUXrI1YKxdrsL25ao9Qb3m+K8nwx1pFiZUEBiBMet503gEA4uHG8Qw3itTG8epH6jFxrJHIQbkLsOu+GemsKejR/LbzRpseU3Hpt2wXwwFilJKNGk6Bh4hF9wbmJLSBY99r4W+TSLmBQTJwHizIHPjKgpDyqyghtQPvNhtPpg/LZ3LjMUhSUs76lMwFDbmAAN9U87ARhYfhx3HiU9I0vAUFdwb2gArPWPTDHh3ENWZXxaU1BqCwY82nTc7TpEAnbEORUYll8GwKEcpIABmirZplICPTINtMQIAJJ+nKMZ74ypA5YLq+UgjeOYMemG/EqVYz4VGnM+Ylxyg2m55dOeEXGaikU6TnyiGdg3lMj6g3bpv74l6cEupHmMfgxBUmkKTkMpYBhI3E39tvY4qq1B4k8iLR0ONJxrNp/D6aLUSAAFDjzwsC0iOXXntfCKs6MihEYECGvYuL6h/aecdPUnHs4spZbIkbKAeZX/AKBVqeYTB2sTA5DfEw5y65hFC6GMWkVYHt5ceY456Pb+s4JLaObaoQICkmB1Pv0HU464hWNM2YkgQCSYHfrOPMpRIDVLEjyien+2RvIN+UY6z/Dy6lqbXF4YmWG/IRMzhpNCzGVLOF/EjCmusg/MZMzJtf64b8FmujV9UQfLe8i5It364w9ME7za1x9vxw0yL1FOgOU1TvIB7DvfEmXGNJ0UIaOb3msNd2aawLapspAtEATcE/Tlg9qINJDv4ajaAdoE8ycIq+cq0crBpEXgPqUz0J5/UDHj5xlQICtTXAtAmeR77/ucQDGWX0bb9u/9tjKNQHMf1+Jqaa61W48lr/8Aj674ASrVYEsmgf0n+lhyP15YMeqaZGnzOLAHe28dIx5lc/rnXMc5/SOuPPIFEqI2Lcpl0cFnA8UWJU3G8ienbCnjPDgi6j5XAJpsLl+YU9AZw9XM03tTUEzBIFxPW3444z+TDfPTDwdo+naO2H4srK9b1+8WVBEzPD+KMw0H+XV3g7HkSPz/AGcPK+YULTVRqCnzELc6hpIJjnJEHA1fgoq3pnRUB+WAoAsPpF/tjqvlXp0l1lQWOw3BG31HTHoE48h2NG9x52itxKcnlWp1QaZ2sCQfl3Ckbzy9sP8AhdVizOx5adPTngOlHhAG2o8gbd+hta/THGWzeh5B8oMGRFtv2cTZl+oDXI2hr6Ywz3xB4NTSCCW0wt5HedsOMxmCaZeTqVSRHPnvhBmMmmaZWaQyg6SIgQeYO42w1yragadQwYB8p628v3xA4RVHnvGiyT+0UcZ4LmDSYlxVWPMFPmA9CIYDtGMxQyb+IBTEnVA6yWFiNxecbbiNV1dUQmCfMR/bb7+l7YOztagwLBFFTk6gageRJ3Pvi7D1TY1AYc8V/MU+IMdonp/+n5Qs4qAMxssmLwTJ7X+mAs98C1vHBV6TITJOxFxIg7npjUZuhppavFOsCTFhjinLCSVsbG89bYz/ABmWr1Dk9pv0l4qc53g1RaIpKQqBfmYaj0Mx2PLaO2Eefy65jJ6EbRWp/LpmxFtI5nV7zOG3+pa2KMSJiBeZO5jpE/sYHbK0lrI6s4fpa/lO/lkDn/zhWJ9Js88wiLmM4pVZXpUBQqLXSA2x1cwwGo9zbqcPE4JlTSUE1FeAWgwSYvKkQoB/DD0LNV3/APqQoBY8tNo9SSD6YoeswJq1HAULB0m9yOoiBihuqZqVdj+fPzaL+mOTM7nvi2iaC01ceInlVnkbeUtcXBgHGeYzL6gQGmQVIPrBtOCMwtLUdGkmCwYlhIBJ0iLasJ86Cv8At1reBvN4OPWxBVWhJn53jvgvH6dVzqGkpASG3JtfYHl9Thpn8qGps9GmBXpEHytdzZjN/NInvfGKyTUxY25z0I/I4KpZyGlXbTzg3IBiLzHYgWxNk6Y6tSGoQybUZ9Ap5pgaWvSKjAKyyCPMLx1g/acZf4gyIpVCLwzTMHRfzAAkbwPx2i6//wByLTYsqTqiz+YwAIht978t8eZrjVesnhqlRlJkAoe+xj1wvDgfG19u/b5XwwmYMKjdOFIVALENHkkAh95I3kd++0YEqcNpqNHjENYhN/NeQR25HCz/AFOsuhatN4Q7EkEctuVicU0cvLEuX8xkFfmn1gxzPtipceSzvtFMVHaPaDVgoADEciBY/XEwKPh6mP8A7lh6qfyxMd9T5pg6PlzULwSuraFQnSRYaSI6zzvg/JcMXwzDFqhMBCoG3vF7mf8AODKNTw6bEszMe8XiwjbfGV4dxgCvFV20gmSCR1G0deXTAu2VgQwqq47+f0lACgxyeA0zUqGpq8S112mDvaDFvrimvSmpSSmlRCAQXfYQL3EiY26/XEy3EKFSu4JZqYgiTva47i3rgwlEfXuLwrGwkbD2P3xLWQKPccduKr/7DpZeoCUyHUVBsAbs15HoZsMdkEkE01B5jSvS0xa2F616eomPmbUNyCexk/QbYMo0xp+Y6ifb9cLbpmVNf9dzt77fvC1C5E0SCVXmbb7R6x745V0qvBLQoi0XPK5wW1BIYVAPMLCeXsdx2wAlME6EHOPb1PbnjziSd97jZ4EanC05hiXiOhj5ttxETgjLKauuSRpMEAX6g+mFOfrrlncLW1t0ckb35CD640OW4p4FIXVixE3iSdgPwwzIl178GCrTL5uilKq7BwQ/MSTI5OD+K4ByvHkbWtYCCJEC8jkOa+mNRV+EaFWk1RajpUYFwARpU7xEe2+MUlByCSygCJ8qsbz9NsejiXHkB33FRDalM0XCM4dGl1lWAIEggg7XGBqbA5olmmlzWIKndV32MH1+uA6dV0IWGAifMFE85Cj274lavABVQCD5xG41ap7wbz0w84t9Snc8/wB/zB1bUZomohCz01I1QBexgdPcX7YGr5qotRUIkFZDqIuNxvt+oxxX+JBVSdJGi5H2t+GGNHJ03y7NVLBiDAUwVAuAep6j2x5xQoA2Ue3k+0eCD9sDo1P5vnZgxHMcrbTvJxy/EVpZhoGsBRteDuZA5/p2wdT4Uw8KrXVTSIhkJOoaiIJgcrWm04P41wGlmaYahopVEYedRE9jH1k4TrTX6uCK24E0g1tM7xHjysFALDYkE9dv3+mOsnxeayotK1Qea8RpsxFxyOw54f8ADvhDKqJrHxW26AczAU9TvivLfB5Q+ItQOiszIt9RBAESDvb9zigZsOgovbiBpe7M5y2Xpai9OmVb+oidu42H2xcrgEkOCSNiOQFh9ZxRUApKToYBvmJut2+Uj3i+Ahxell0KImpidVokk33YyIE7nlhBRn+2z+8OwJRmOMJToCpr1ueRjrO3KBgDiXxavk8JQ2oEVNVomO3rbGYzGbFSo+hdRJ/pUmfeL+o3xz/A1m/oI33EbXPzRFsepj6NRufnt+klbKx4lNZSD5WmNpEfv1x1/FSmqopZFMEBoALc/ePrGKFozI5g3hgR9jgnL8NOrQ0LIJ1SYIAJHI9LRi4CokCLqSaX1CY/pn2/c4trroW7CWufU+2K/wCJVCAGIInlyj1/c4mqoykBgRY/ecbU6VnNCwJiexj7Xw7ynGWsXdjbdYvEc42ie8+uENHh5J81o6HBtKhpsNK9uv64x8avyJmquIxz9ZGpDTqLSdZN7n0/Le2FacQZdwpHUg6vrM46eiZI3m/PcfY4r/6YLc/6fX/HTBougVOuzLszmqjuWSoFUmwJAgfQ4mFgq1Ojn2OJgrhbz7TTyK5hEqeJpBOtVAsYOxMnuLDDPifgV/5VSmGC3UAEfQjCX4Wz/hUnV1uWkX1AggGBA69hM4PHxCzT5GUci0DblEzjwM31Wat9uJYtVCaXActQpx4ETJLG7gi4hvmEDbErfC2WhidQkbK5gd4Mgn1t2xx/qLOSHBAHU44FTUQoJjnJ2GJHOVTuTDAXxDctlaFKnNNYbSbgdOve2F+Zag9A1CzBiCS0kaSs8jbtti80lBUhjAN/Mb4H4t4VQXUSd8CuQ6r1H8/xNI2gdTgZbL62YhSuqN2vcbjSfTHTcBFcBy7LpiIa8xttyt0wU+ZlfBsRpCgdo54TcQqPl0im6BY+WTPtvf2w8Z8mTYEA9vxBKheYBmOLVUcktU1AxvTB6Sdz/wA4b/CKtmC1euwamDASxlhzPpOMqK6NHirKHkX1GeeiV1j11AYZfD7nWaOWdhrJbw6iggRzlTYevbF+TpwEtav+kSr+rea7OcPV6n8mVY3KydJHdTYe2M3xrKtQqtqnzi8KL8uXzDD3hXC61Fz4ziSI1Dnz+2FvxHWZq6Bp8pgREENeSSLSfWIJxJhoZNJNit45vtuZM1SqyFJYsNL3kaZsOu/3OJlswCf5jFYsCI5noRf68sP+IFq1IUUKiGggRE9Sfz3wPxPKWRH8M+EsuaYjlYd5PP1x6CvpYDz79vMnKnmDPFLz21PKhhcEfMGjaZg4UUalVCykiec357gnrvPfDPjiayrIjfKAbGJ7dowmfNRYj9Y6fmTh4OobiA1jia/jPGw2UhXJchfLN+UgxfDHgCLTyqMtRmZ1DGTImNuojb64w+Vzm8KqyLTuf31w44RmSzp5gvZT9yGgewx5ubptKaV4u49MltvNR8OcSQ5dhU0mqWbxA1juY35RH0wVwByWIUxRQkKedrxPO+MJxsaRTdiHqsxkg2gHYr/d73v0jDHhHxAUptHySDHSSAdvc4z/AAZyKWTv27Tfq0aM2XGePKreAnmNUQByGsxLdBefbGL+KvhU5Wmr063iAnSysAL9t7WwsGc0ZzxMwWYK5BI7SRty2MDlg74v+KqVVaXgEVGRixMSotEGd98Nx4XwOqr358QSwcEmK+G8WpAFGDUifmZGAMdNrY7zORZqWoKfCVo+cFmBO7ESB+P2wuCSFYgMxJkFRpA9Zgna0RfDKjmhSCELqUkq6ixAP9VrA49MRN9jA676QB4aKp2KmSR78pP7jC/P5p6xUE2UaVECwHp+JxofiDhiEr4RswmJm56Dl9cIszkHovoK6RvO8955+mCAqA1ynI5UaiWnSu5WN9hPvg3MZQo8M43sbwQRMi02vhvljSSkoo2ZmI1z1BEsdgCbX2E4GzieLTKENUZKetXmCIgcyZURy35YU7U3tC07QCpRAUsGVvmPMFVX+qCIM/22P5LK7EsApkEiCREg2FhN8arhldxRGsuSqQulUIEiVFpJMETtE9cBtw4rXhArKBqYAgRILBYBsJBFu2F48vqIYzWTgie0uFM6NTL6V1DQV0E2EkRMxfryPTFPCckCr/MrLKqw5wIY3O8dNuWKuM5ZAiinUGjVIWZJJsxJiw9Tj3h1RrUZDKCZ0m15vPP2wQ1MnPeYaBmdzFNdR88X26YmNDXq10YqKSGOYW3XtiYeDY5gT6JmfDAlgG0yTAgibGYBMY98Sm0wQIAAmx27c/WMIaqtUcsYYmBpBAUyLsDYi9hHe2K34WyypIMr5puZEwSTPmgjzSNhiBfRt+0p1TSnMhUJI2G0GfpgqlnCoAAUcjtM/fa2MhTWupUU4KwQFJmREn5jLdYAt2wy4KtQ3c7iwvMR81z25Y58X1tlP6TQ9do58SJLFTHLv1wBmOIXkkAnccyBgbi+Z0LO5MT1j99PtjKmoahlhblO364mH/55v1Ga2aoyzvE2eTTIn/cCD6jp03GFNWrpGpjJ5DkT7jYdcWu4C+bb8ew6fljuhUpozeMNZIsF2WRMTI27YuxY1xjSsnJLGzL+EcEquyVWEg3PoGAUDoNzHTGk4dU8CsXWNiCLfY8uWBcnx+myrANlCKJueWwO3THeaKIYcXvuJ9PscefkDPkptr28ylaAsTS8SM6NThQGuOs235Yvz2QoV10sNPQrv+7YyXDaj5uqtJn8sEta8DlJ33wd8ScJNBEahUe7BIJ31f8AGEHCcbBNVHtGa7BNbRJX4OVdxTq+ZTAW8PG5J2Bn88DVc+1FGYpDmNQmCZtN+2HHEvg6tRyxdai1CsuV2ibnSeZ3meXtjIV6hZYYBWazSbWH7tyjHsYciOtqbkzWs9z3HJbUupQVKlS078xf335YXDjD7Ehh0YTPa9x7HHOYcRH4MPsIxUuWBgxblH4j9MOVaFRJbvGmXpioNSgq0E6WvMblTzvvO2O6eSeJ0xPMfv8ALFGWLIQQ0jcHphmz7OAIO4g2PMTqPrtzxhEy7gDqy/7l+uC6C/yyBbVO/LnGLX4hoIYomkiJkD7xjtcwlQFV8pIPtIt+WGKs2oPxwD+WSCfIC0bE/ICSLGy298J8tX0RAsDcdeX5YO4hl2VcukyfDb5bgjxGKmefbHOTyBckINbDcAgAe5Nz6Y5uZtSeOWbUQLXPT97WGC6W4ME8yLjSOtgZPbbA9TJ17r4ZtuFvHqBJ+uC+F5+ooKagqmxm0T9RjKncQheIrVqJACwYA68xtz/TDHiWS8ZYYOCJKlTqEx7H6ThY+SArJ4balGk7jl5pn6n1J64O4rxJ6K60mQYmAR2BE7DrgXyaWVfMNeDcQOXkUGkxqYaSstCk7zB2sZ6+xvBuK+KGaqgVQERRtqO8xA1CDtPPCzKV2aJ0aZWXqCQsEnSJO1zIAxfT46iQVWSrf3GCYILeu0DaBhDqz3OBCxzVPhArKgEhv6dJBYFhBILNc3NtsAsupHDhGZCPkBZlUkmRz6zfljls0jFXUozF9R/vEqZUSBaJESBOCvhsr85EMjaFFrz/AFMOZ3GJSCiljzGWGNTGZ1laodChVJsAZ6c8N/hYJrZn1AKdxtEfLHMn9MO+LUcuK0inFYjUdyJ5GNgZwkzLEk+UrJmIjnvHUkf8YvQ/UxAjaIb0ma2vkKDsWg36Mw7bA4mPn9XKFiSCAD6/kMTE46bJ/wBQ/P1m/UXxN5n8wtRpAmd3Hb339sD5esJ8146HeNtWNFXcMq6QNI+WBaetuv72wJW4YjqC4SSbWOoQD0G2MVzp3Hp4vvGlN7gORyB8dqlTSwZTAjUyjsZhe46H2BudzNKiRohbXVGtJvP+20DCLPcLenVC6/KTAeDM9D5sEVsilIeeo2xJPpv17fXFGPDobUviAXNVUo4hnvEYkCLABQT37YDWsOvsv6gmPXHYyIqrqVnIMwAwjpeyx9ce5fglQkALb/aVP4E3wdE8xVG5dkKy6pb57BRHyxeRO/p+PLnOHxX1lSzLaZIkX252nvjqrkShkMYjnaD0kDmNpGKK4eA4aAeTfSQDcjvhRx02qHZqpKeZdNNx5YIJPefxx3W4m7mT0jlGAmqs5AAk7WEk8vX7Y6q5NkP8zUn/AHCCfQHfHHTqvvMBMY8BrVTXQUzpJaNUTE78r25Y2fHeHudDeKx0n5SABPWw3G+EGQ4HmKdDxxTAWNQAb+YBvqFoNrxM4N4GtfOaarVR4SHpdo3sOcdced1DAuMgIpeZTj2GmuZocvmlZNNQzIhuW4x8u4lpFRwjyJIBmZEmDtY4+q57gdGpTMyGgwwO3fpjL5L/ANO9dItVqxVOyjYdAf8AGE9Lmx4yzXQJ4hZkZqAEwYywJi9+vP0xdQpxY2/I9ffHVf5oiO/cdMF06ZfSP62BtBNpgEje8Y9wG5DVxacxeB2tym+C+G54ajTJ3EgmNxy9xP2xXU4QwYqykMom/MYZ8LUKhEBSCGLQNRU2ME3nb79sdzCAFymqwawA/wBw5ev7++PKGR0xpv8Av9MP24PRdvIxUmSrEGIHWbkTzGM/kgj1fDJIJNiLwRY+0TtOOFgwtNQvimY/lqumwnzACRJBPeDgb4SjXWG8wRFxM/5wXnqCmiyupbST5l3WJ80cxa46YTfDx0V4mzc+R5/lh0IcTd18iNIqI2lt77GeR6euFuaem9MirdgQNJtHuNxvgXPcV1eVTKgDteRb7YWNX1GO5Pue/TAapzNLqfDTMU45wrXB53kX9MMc9URkbU3hvGwEza6dCp6GfthFm8zUQhYABvJm19z1FxhbnqlRTdxq6BRNuomQPa9sKZdbA+Ji2BQjCpSkBFXUFvz9ztO2BanD4PmBXrfqJH2wCuaqgQGsettveRvt64uzJrBSWOsWEg/QXuen7GDCkHbiAVltOop8oBMH+2SbbCAT6TbHPEKUv/KYkQDBHmWIHmm3+MVcIpCpWVWBibiY/wCMMKtREbRsLyZmOg78h7Y4je74nCHZHKOh8TSDYEEm87TBuSBcXxdx0a1Zi3lpqDYRcm/229cK/wD3IygRDGPmuO1p3thVn+NVKgYMfKSJUACYjrflibRlZ9WwAh+mqnT5oA3QseZE/u23tjzC5atTktrx9dsTF0TpE+nDLHLVgvmNNz5YJJXta8jrzvhwgBXUNTEERzt9Lz1nljyrTLyDJmDeLi20X6YXfx3gv/Dvc20HkwkkGxkHkR1xAmTWAvzbmWVUZZ1hVXSRGx7/AHvY88K+I0VrzqFhEEjpcWGCs1QCoWY+bkJBifecCUcqz3WmCIAmoRa14AnFqsGFiAwgDZP+HSaVYX3RdzzvB/U4HTiZYAaWLE2Bg/l+eCM7TYDSCerRZVnqBf6nFNCsqSqoRIvUJF/TSTF+WFvdemKrfwJc2QLIz1dRIEBVO3SSdh2xtR8FZepRXW7Fyo8wNhYcto9cc8Cq0HyyrpVrQ87z+U4VcMzrHNnL03/kr3JItMCT1tjy82Z2tQaK8ylUUfrCfg/4VNLOVGZlK0bKQNywBBA5QD9Th38T0w2mQCVMg6ZMHcdsWV3p0VlTubnrhdwjipNVtVyxATpvt67HHnPkbI2vwI5VCiowzfFlanA2I5CI+tsLctwpqKHQ5eSW0BR9BHPBXxVlKioKgGoSuvTuBN/aLYPPxFRCgqwiBEXifTbCwjaduD+sKxcEzGXCiWLWFwSQPphDneJVKulKDwzTLQDPoZsfbphnxNKuc8tEhQu7HnPIXmR3GMp4/wDA1PCCszf1TbfpvbFnTdPY357A/wAxWR/6RfX4G9N9FRxZSwABlgJaBaDz74YfAlJnzbOAp8hBafluI/CPrjj4h4k4ZiitKeU1ACY2JUHYX3w64Ghp0FqGqWd11GYi4mOtsXdRk04afk7RKL69u0M4nws1c5T1gaFHmad7/LHP3646+NFpeCIUSGAEDb/GMv8A+4ar1Qw0lWhRv5b88agcH1JqqVZI9I++IqbEyfUNARwpgahScPpCnJ0l9IGox0H2kYzWZ+BalYmutSmpIBUKDEiL+hjD/i3GKC0hSIUqxCn6/WcE8X4tTegyKARFgvL/ABgsXUZQKs7nkzSqmY3hznxCzQZBLab+/wC+uM5xfLKuZcqbWKkc5697/bH0DgedTLKQEALGSSB05nGZ43wOpmMyzUQsMCSAQAIsfcnHqjPbEEbDvEFSBtM4czt1tizL1VVgXmJ2BCkn3vih8mUDF2VGVoCG5YzcCNu5NtuuD+EcHSqjVKgaxi1o7Dr36SPdhIUXFKpM5zFR6saiqbgbFu0xuT+Q2x7w/LIhZ3bZ7zv11EwQSP8AN+XWW8uqmCSPmFgSItcmdN+Qwtq19ZIXUZ6T95icZia7HacxIlfFOICsxIpgMPmcapI6tf0xbR4eXUyH0rOlluCbdb9OXLHVPhrEBUaNVnnZoPUdIW3XHZLZYlNRYT5b7ybE9xcewwTPfpU7zh5M4VWpLY3JDG3tH0thbmNbXBgz+xhsrysk/wDdPX32A2til6QE3t32wxVqJLEGKMrUOoBjzifyGCDS3OAa7aHJEGDI6e2GWQzAeOoJJ+/6YOa3mU6Cev0xMc5qrpdl0MYNiJgjkdukYmOqZpM+hVOK5mYFI+sIOQ6NhbnjmXcM1Np5GRIi9oNptjR0a1MjUXi0kTtO3S/KOXfCZcwUcs1QMp1FVk2ufY9MR4yrGlH7Soyh+P6hpqCH5zY7/f1wwyGfkEzpWbAcv+fywEMr/EMWceRbD26H6XxTneDVaSlqTSIJmDMATH4CcOHp27TBfMvr8RvGiSSeZ83Qx8xPtGBM7TYpNSmFX0ie39xx7k+PBEjw4cxDAxF5JIi/uceZnOCqwLmWN/8AtF7AAWPf8McTFmLzVcAldSKCASpPP3HfB3Dc3DDTJM+XkVM8r7Hof84I4jlv5OwVZMKN+V437AX59sbP4a4NlkyykoruwJZmgkG/09vXE2cqi2RDRTdCT4QzwZz4p1VYGkN9wB164J+K8hUp1ademFABGoCBebT67WwBw7gbU6njUhJUnSNpHe5G3phhlvihartTYaSNw0e+2+PNyLofUm47iUg2KO0Oy3xbSdANS6tmWbztA63xVT4elGizQg3LQI/dsY34rzVM5hWpRqUCSNpBkfTA/EPiqq9PwrDV8xG5/IT+WOHSsyjRsDz7QfrAE32mn+G+MDxKyoAFLawR3gX9SJx3xP4YOZreOXXyxpUC503ue5wn+H/hvNeH4tMKC3JzGoDoPzODOFcbrs4pOoDF9E3EEAk27R98A6smQthI2G81SCoDwih8R0Uo+G0SAQyG5nmO5mb4wdXiJWaYZgkbdLz9OWNt8S/DdOjT8YAFgZaW+ad9+c4wIYXm1jc/X1OLOlTGylx3PeKylhsZ6udVIK72np9I9MM6XxU8MNRIG62kd/SOfWMI/Apk6RUIH9rLzjkRfftgjIcLRqgJqmmwO5BM7ggHba8EdcWtiV/uFxakg7GWZjOM4PITqiDc85MSca7gPxJSREGxUQRH32wjz/CUpr/LZWmdQH5A3GFhaCDcH64XkwK40nadrKG44+M+JeNUBpmwEmBY/wCf8YUJxWrTBZCdXTcW7TjysQVJJJMHcH/jFS0zpNiegn7g4amMBAvIgnIbuD8OomsviVqqIASCW+Y25CCef44mdzoYmnTqFpiDBAJAAAA+wwoVxDBheTg3hmXVSjz5gZjoBH3N8OYad4dwqtkqtFbE6tPmI/pHIGRYz3wPksuEXxFOqqG2IMAQQR0nb640Ofz4rkKpAjbVsCYk/SRivL8IVKekqLwZk2JG08xad/riZH29e04/9spaqXW50kxOm3rEfngXjWSUIhLEkgmSbmDYjnHrg1VVqa3ZXMFhYgEbx2OB24ehMkMx7m30w5EoenaJL1zEdXVKsw6f4t6YHzXEmJMGPNI6xtHpEfTGnTJK2pqiCNJIueQ3YjZR0G/XGPrGWJiJB25enbDwYXIudeKSPlED9mMXcNqaXkwQxuNrc4n3wNlq5p8pB5csFFiUDxsYAiNoM7QRfHTo3TOiPlH4+09tsTHGXqU2UG9+qsfuGxMbqg1JRoFoKsCWMBRuSf3vh5muA6FDGSebTtIufa9ueEyZeKkrZtVgNsbvhNIvliKhLEsSdP2G0nbaMTPkCCyIxVDbTngfDqc6lXUFXc3mdtyRPf1w0ztQLe8kQs9PbrjnLUqdFV0HwxHmm/LaZuZ7wL4QcQ4g+YqGnTuF+5mJJ/ti8c7Y81yM2W/9I+fPaPvSINUVKz+GaYNQizLYL1Lc4A73t1xVxH4eak/8osRuC0A26HY+mHvDeH+CNKnU7/Ox59rchvGCs040tBPQRPXffrjj1l5PTxN+ntZmP4hxE1ECvKuG3GxtzHIz+JxfTrsp0j6AnzTPTfDCtwZqyhhoJ6yZJHUe2AqnCq1DzqNuaQSPbfHoBg3EnYG7mhyXxLUp0VV6bCLA3jtNrfnhPmmABexZtUkObyZB0kTHb0wLQ49Uj5z12G+2DOG5BszqqVWIHLbfrH9oxiYkUkryYRYttK+AcPL1NZUMByO17XxdnOA6WD8i1gZuBtGxP+N8cZvh+ZVCaL6KSaQ0tBnZtv6QTJJ9tsHcP4ghq0dZZ40h7EL97kT2AOGGgs6hVR1kficoESqGQAgaiLEfhPph/wATzyeEzKoLAErAkzi3OZdc1SZCBp2noeowLwzh6UFKt5mljq7E2A6QIGPmnZD6wKN8S0A8GYXj3xC9dDTK6BMmd/KRaPXGbemOU7/Y7Ye/F+ZLZl9JsIX7QcIkb9D+OPcwIq4xpFSDIxLbz2jTJN1kA/X6X+mNHw/K01kMlSq4iFpIGC2Uy3IHlfpiZHL0UoNqZNTKSGJA/pkCDedUbYup/EdClqFHVoME3Zo3mOg/x0xQCeQISpXMa5LJiqoQZfTMjUxE2vyESRMQemMxxbgjU6jITcE36xz+hU++NNT+PaFNP+jVpgwZCzI23IH2wBnfizKVXDeDVYqZ+XeJgc7X2wao1eqE4B4mVbJVFmQY9vb7YGauZjT/AMfXlhvm+Ph1KsjLoJYsVILFyOR6QB6YBrUhrI2vI6xyZe46Y3TJmFGLCDrIUqsnpeTgupkSjhPLqJWWneYv9D9zgLO5Y+KRYk9wAeXPBHDaP8wCbKCxk2WAfWwMYyoXaW0h4btDc4BAxfXzpZrkdIH2GBKHEUSopAlQbkiTHWPvGJm814lQkGNVpgQR7biwtgD93E7tzCaTX5CQxBOx07wYv7YGy1U1qoRV8sjVCgneLY5rcQd0Ic6tHy9ptbtGOeCcSSkWVtSkj5lEsLbCx39MM3mhFmi4nkqS0yFWP7o2CrJI23JtjB55lLyp5/sDt+WNNWrUqiBWZmIvEMCfUYTvk5ZTpi58oXaNp640bcwmi3TA7fuME0kVAxN45SRM2kQd8HZ2mqIxbeSIgcwfzA/e69JgEf0/T0wVwJX4HRVI5TMxy54mPdIFpPt/ziYy5283fwrTpAPVdlBBKiYtEEkTYnbGjyedp1V8kE6oGwvEyeojCHJ8PSsHohf5dMoA8kAmfMAQLzeTh/wjJpTQhAuix/Se/rjzs+VWUoPaUIKmf4pxCrWbwKYMTqYWMQZtyjb74bZTILRACiBzmNRsRNtjyxevDhTZmSPMZJ3MbRy5bYDzOdnUE06wJF1FzYbjbErH6vpXYd/+fhhj07nmFudIG8bwT9Z7YFzRpsCWcLB9Lk7COeERy2ZragzwAd+UjpAv+zgd+AATqrEwT0i4kncxe04FMIRrZtx+s4uSNhNH/qCgKqCRBsovG4k9+/rjuslYoWY+GBe12PPewH3xncrWWlPho1RjcORJm1gSIERy/TF2Y4vWf50qBIvY3jsLRy/cYuxEID8MAm5bS4PVqo1UwiXhmmW9ANyeuEtHOVKNQamYgGYBj6dsManxLUKqtwqXi/Lkes4Gq1GUMalNZfYEX+wgR0mcU6qilocTQZDiy17VVQ/1RMCw5xHT6zh/wjg9F6Xi1baiQqr5QALcuZx874cp3Em3oB1vj6J8L8NqtRGogKTKgi/r6Tifq3Ix7Go3GQzVGGUy7USyo8q0FQdxyieeM3xzOVtbhyyFQNIEx6+4ODzxU5es6VN7FTyg4E+IuMmsllm12jvb12OI8GNvq2wsEcw3I07GZ7OFnc6omOVuQP4QcDPSOolJgibdhJ5nl1wUw8QAiNIJG83AG8doxdwLIVnJ8Pw3HfdNxJB8pG9t8esBJwN4Z/ouXFFWZTJAJcsTyFwAYsTtvvgzIcMY06elhoIGlCfmaJJg8gZttb0wnr8Kak6GqxalUJFNwYUR1UDY8r4fZAsiqQNUCAZtF9p7xNuWOLhTRjgI7pZLxgQ2ltNiCJ5YXZv4TyyqXUOrLBKo5Exfqe+2L+H8QqJMUxBMsQ0/bf6DFlfPy4LNEAmNgI+5xqurHaaREfF87QoUwaYB5gtdmJFjJk8xE9vbJ1mJNMmNRGpeo07g+oP2ONPxT4apvULai4idNgFZjMAdI3k9OuMb8RvoZAtik2htSkHZiwGo87DTeBjg4Zio7RTKTDuO5DSgqqquCL3O3KIBuAfp6YGyGlKXmN6gnePKCLSNr/hiz4aavUoVGjXSRjqXoCAT6ggn0GBeO5RUFNlvT06QDJ2JMSDOxwY95jCpKpoaiKbzMbDvJlv3MYX06cEm0esi/KcMOA5WqVqVKdGnpHJptzhOc/4xZQ4i2qpqp0yzeUowvIF7ctuRG2O2mVcBFpA5wfxxKecNGoHEdLjryx6wKkAiDAj3/MYNyyDw2JQPEBQepI5RsdvQHAwE2MOzXGaDwtQRqghoM+oJ6GQCPeedbZV1BZHp1uYWCGMz7Ex6Ysq5VdEpoct81E04A7i0JPVThRoKEeEWVgTNJj5R1APL1n6YONMBzGVeq5Lq3oOX+MFVkFOnCnVIhhBtzMGIj9MFJnTCtVSIN+RMW3nfnynEzGcQrHiHc6QRyIuTE8v3bG1AiJRYYmLfD/ta3K36YmOsQZ9P4m38hxyFOR29OmLPhw//ABh/+R/xGJiY8Dqf8kfn+TLF+6E8ZWKYi3p6YyXDDI1G5BsTvv1xMTFHS/Yfncxb8zUhAKSwALDbvhfV/wCmf/L8TiYmAxfcP/ERjcTI5DMMKrAMwAJgAmB6Yb08wwcQzcuZ/sn8cTExQ4GqIQ7T3h29Q89P64E4teuAdpFsTExi/fCPEY8SEMwFgBaOXl5Y+hpZKfov4DExMK677VhYfuaYv4hY+K9/7fwx2o/+I3/cfxGPcTF2P7F/EV/qMScIt40W8x29Tgv4aYhc1FvKPxbExMPE3uJp6ihskA1wNMA3iCNsW00GmIHP8sTExJl/zB+D/uI8SygP5E8+vvjL8YcmvRBNi1xy3GJiYSv3/wDr/Ex+J3xSqyoxUlSGMQYjfp6DHz/iDSL9W/HExMUdJ9p/MF4zoOQiAEgdBtffDnKsRla0WhKkdrYmJi1eYgRpwkxl6MWljMc/mxgeLmMwSLGTcb7jExMDDPEM4n+f5Yu4fUOqJMf/AM4mJgWiYwzFdtA8xsiRc23wo41svv8AguJiY0TYpy5lzODlPmjlDD/9TbExMaeZkFXLrHyr9BiYmJgIM//Z"/>
          <p:cNvSpPr>
            <a:spLocks noChangeAspect="1" noChangeArrowheads="1"/>
          </p:cNvSpPr>
          <p:nvPr/>
        </p:nvSpPr>
        <p:spPr bwMode="auto">
          <a:xfrm>
            <a:off x="0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6156176" y="4270344"/>
            <a:ext cx="2592388" cy="1165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buClr>
                <a:srgbClr val="FF0000"/>
              </a:buClr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Trovare il giusto </a:t>
            </a:r>
            <a:r>
              <a:rPr lang="it-IT" sz="1400" b="1" dirty="0">
                <a:solidFill>
                  <a:srgbClr val="FF0000"/>
                </a:solidFill>
                <a:latin typeface="Franklin Gothic Medium" pitchFamily="34" charset="0"/>
              </a:rPr>
              <a:t>EQUILIBRIO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 tra vita lavorativa e tempo libero, venendo incontro alle esigenze dei colleghi e migliorando così la qualità globale del vivere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Telecom Italia – </a:t>
            </a: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People Caring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2137370" y="1628800"/>
            <a:ext cx="4882902" cy="1368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40000"/>
              </a:lnSpc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Telecom Italia ha deciso di creare nel 2009 un’apposita struttura denominata People Caring per avere cura di tutti i suoi 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dipendenti.</a:t>
            </a:r>
          </a:p>
          <a:p>
            <a:pPr algn="ctr">
              <a:lnSpc>
                <a:spcPct val="140000"/>
              </a:lnSpc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T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re sono i principali </a:t>
            </a: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obiettivi</a:t>
            </a:r>
            <a:endParaRPr lang="it-IT" dirty="0">
              <a:solidFill>
                <a:srgbClr val="5C7F92"/>
              </a:solidFill>
              <a:latin typeface="Franklin Gothic Medium" pitchFamily="34" charset="0"/>
            </a:endParaRPr>
          </a:p>
        </p:txBody>
      </p:sp>
      <p:sp>
        <p:nvSpPr>
          <p:cNvPr id="61450" name="Rectangle 19"/>
          <p:cNvSpPr>
            <a:spLocks noChangeArrowheads="1"/>
          </p:cNvSpPr>
          <p:nvPr/>
        </p:nvSpPr>
        <p:spPr bwMode="auto">
          <a:xfrm>
            <a:off x="265113" y="3490193"/>
            <a:ext cx="2592387" cy="576000"/>
          </a:xfrm>
          <a:prstGeom prst="rect">
            <a:avLst/>
          </a:prstGeom>
          <a:solidFill>
            <a:srgbClr val="0070B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1) Diversità</a:t>
            </a:r>
            <a:endParaRPr lang="it-IT" sz="1600" dirty="0">
              <a:solidFill>
                <a:schemeClr val="bg1"/>
              </a:solidFill>
              <a:latin typeface="Franklin Gothic Demi" pitchFamily="34" charset="0"/>
            </a:endParaRPr>
          </a:p>
        </p:txBody>
      </p:sp>
      <p:sp>
        <p:nvSpPr>
          <p:cNvPr id="61451" name="Rettangolo 20"/>
          <p:cNvSpPr>
            <a:spLocks noChangeArrowheads="1"/>
          </p:cNvSpPr>
          <p:nvPr/>
        </p:nvSpPr>
        <p:spPr bwMode="auto">
          <a:xfrm>
            <a:off x="265113" y="4295874"/>
            <a:ext cx="2592387" cy="1149350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Valorizzare le </a:t>
            </a:r>
            <a:r>
              <a:rPr lang="it-IT" sz="1400" b="1" dirty="0">
                <a:solidFill>
                  <a:srgbClr val="FF0000"/>
                </a:solidFill>
                <a:latin typeface="Franklin Gothic Medium" pitchFamily="34" charset="0"/>
              </a:rPr>
              <a:t>DIVERSITA’</a:t>
            </a:r>
            <a:r>
              <a:rPr lang="it-IT" sz="1400" dirty="0">
                <a:solidFill>
                  <a:srgbClr val="C00000"/>
                </a:solidFill>
                <a:latin typeface="Franklin Gothic Medium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oggi presenti nel contesto lavorativo attraverso interventi mirati anche a livello normativo </a:t>
            </a:r>
          </a:p>
        </p:txBody>
      </p:sp>
      <p:sp>
        <p:nvSpPr>
          <p:cNvPr id="61452" name="Rectangle 19"/>
          <p:cNvSpPr>
            <a:spLocks noChangeArrowheads="1"/>
          </p:cNvSpPr>
          <p:nvPr/>
        </p:nvSpPr>
        <p:spPr bwMode="auto">
          <a:xfrm>
            <a:off x="6156176" y="3490193"/>
            <a:ext cx="2592388" cy="576000"/>
          </a:xfrm>
          <a:prstGeom prst="rect">
            <a:avLst/>
          </a:prstGeom>
          <a:solidFill>
            <a:srgbClr val="0070B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3</a:t>
            </a:r>
            <a:r>
              <a:rPr lang="it-IT" sz="1400" dirty="0" smtClean="0">
                <a:solidFill>
                  <a:schemeClr val="bg1"/>
                </a:solidFill>
                <a:latin typeface="Franklin Gothic Demi" pitchFamily="34" charset="0"/>
              </a:rPr>
              <a:t>) </a:t>
            </a:r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Equilibrio vita lavoro</a:t>
            </a:r>
            <a:endParaRPr lang="it-IT" sz="1600" dirty="0">
              <a:solidFill>
                <a:schemeClr val="bg1"/>
              </a:solidFill>
              <a:latin typeface="Franklin Gothic Demi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203848" y="4296824"/>
            <a:ext cx="2592388" cy="11484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algn="ctr">
              <a:buClr>
                <a:srgbClr val="FF0000"/>
              </a:buClr>
              <a:defRPr/>
            </a:pP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Fornire la possibilità di usufruire di un centro di </a:t>
            </a:r>
            <a:r>
              <a:rPr lang="it-IT" sz="1400" b="1" dirty="0">
                <a:solidFill>
                  <a:srgbClr val="FF0000"/>
                </a:solidFill>
                <a:latin typeface="Franklin Gothic Medium" pitchFamily="34" charset="0"/>
              </a:rPr>
              <a:t>ASCOLTO</a:t>
            </a:r>
            <a:r>
              <a:rPr lang="it-IT" sz="1400" b="1" dirty="0">
                <a:solidFill>
                  <a:srgbClr val="000000"/>
                </a:solidFill>
                <a:latin typeface="Franklin Gothic Medium" pitchFamily="34" charset="0"/>
              </a:rPr>
              <a:t> </a:t>
            </a:r>
            <a:r>
              <a:rPr lang="it-IT" sz="1400" b="1" dirty="0">
                <a:solidFill>
                  <a:srgbClr val="FF0000"/>
                </a:solidFill>
                <a:latin typeface="Franklin Gothic Medium" pitchFamily="34" charset="0"/>
              </a:rPr>
              <a:t>PER LE PERSONE</a:t>
            </a:r>
            <a:r>
              <a:rPr lang="it-IT" sz="1400" dirty="0">
                <a:solidFill>
                  <a:srgbClr val="FF0000"/>
                </a:solidFill>
                <a:latin typeface="Franklin Gothic Medium" pitchFamily="34" charset="0"/>
              </a:rPr>
              <a:t> 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che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lavorano </a:t>
            </a:r>
            <a:r>
              <a:rPr lang="it-IT" sz="1400" dirty="0">
                <a:solidFill>
                  <a:srgbClr val="000000"/>
                </a:solidFill>
                <a:latin typeface="Franklin Gothic Medium" pitchFamily="34" charset="0"/>
              </a:rPr>
              <a:t>in </a:t>
            </a:r>
            <a:r>
              <a:rPr lang="it-IT" sz="1400" dirty="0" smtClean="0">
                <a:solidFill>
                  <a:srgbClr val="000000"/>
                </a:solidFill>
                <a:latin typeface="Franklin Gothic Medium" pitchFamily="34" charset="0"/>
              </a:rPr>
              <a:t>Azienda</a:t>
            </a:r>
            <a:endParaRPr lang="it-IT" sz="1400" dirty="0">
              <a:solidFill>
                <a:srgbClr val="000000"/>
              </a:solidFill>
              <a:latin typeface="Franklin Gothic Medium" pitchFamily="34" charset="0"/>
            </a:endParaRPr>
          </a:p>
        </p:txBody>
      </p:sp>
      <p:sp>
        <p:nvSpPr>
          <p:cNvPr id="61455" name="Rectangle 19"/>
          <p:cNvSpPr>
            <a:spLocks noChangeArrowheads="1"/>
          </p:cNvSpPr>
          <p:nvPr/>
        </p:nvSpPr>
        <p:spPr bwMode="auto">
          <a:xfrm>
            <a:off x="3203848" y="3490193"/>
            <a:ext cx="2592388" cy="576000"/>
          </a:xfrm>
          <a:prstGeom prst="rect">
            <a:avLst/>
          </a:prstGeom>
          <a:solidFill>
            <a:srgbClr val="0070B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2</a:t>
            </a:r>
            <a:r>
              <a:rPr lang="it-IT" sz="1400" dirty="0" smtClean="0">
                <a:solidFill>
                  <a:schemeClr val="bg1"/>
                </a:solidFill>
                <a:latin typeface="Franklin Gothic Demi" pitchFamily="34" charset="0"/>
              </a:rPr>
              <a:t>) </a:t>
            </a:r>
            <a:r>
              <a:rPr lang="it-IT" sz="1400" dirty="0">
                <a:solidFill>
                  <a:schemeClr val="bg1"/>
                </a:solidFill>
                <a:latin typeface="Franklin Gothic Demi" pitchFamily="34" charset="0"/>
              </a:rPr>
              <a:t>Ascolto per le persone</a:t>
            </a:r>
            <a:endParaRPr lang="it-IT" sz="1600" dirty="0">
              <a:solidFill>
                <a:schemeClr val="bg1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 txBox="1">
            <a:spLocks noGrp="1" noChangeArrowheads="1"/>
          </p:cNvSpPr>
          <p:nvPr/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extLst/>
        </p:spPr>
        <p:txBody>
          <a:bodyPr anchor="b"/>
          <a:lstStyle/>
          <a:p>
            <a:pPr algn="r">
              <a:defRPr/>
            </a:pPr>
            <a:fld id="{24267A85-9022-42EA-8AE4-93B09828434E}" type="slidenum">
              <a:rPr lang="it-IT" sz="1000">
                <a:solidFill>
                  <a:srgbClr val="7E7E7E"/>
                </a:solidFill>
                <a:latin typeface="+mn-lt"/>
                <a:cs typeface="Arial" pitchFamily="34" charset="0"/>
              </a:rPr>
              <a:pPr algn="r">
                <a:defRPr/>
              </a:pPr>
              <a:t>3</a:t>
            </a:fld>
            <a:endParaRPr lang="it-IT" sz="1000" dirty="0">
              <a:solidFill>
                <a:srgbClr val="7E7E7E"/>
              </a:solidFill>
              <a:latin typeface="+mn-lt"/>
              <a:cs typeface="Arial" pitchFamily="34" charset="0"/>
            </a:endParaRP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4877147" y="1474960"/>
            <a:ext cx="3566170" cy="2616101"/>
          </a:xfrm>
          <a:prstGeom prst="rect">
            <a:avLst/>
          </a:prstGeom>
          <a:solidFill>
            <a:srgbClr val="EAEAEA"/>
          </a:solidFill>
          <a:ln>
            <a:solidFill>
              <a:schemeClr val="accent3">
                <a:lumMod val="95000"/>
              </a:schemeClr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it-IT" sz="1600" dirty="0">
                <a:latin typeface="Franklin Gothic Medium" pitchFamily="34" charset="0"/>
                <a:cs typeface="Arial" pitchFamily="34" charset="0"/>
              </a:rPr>
              <a:t>Telecom Italia si propone di valorizzare le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diversità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 di genere, etnia, età, religione, disabilità e orientamento sessuale oggi presenti nel contesto lavorativo attraverso interventi mirati. La diversità è intesa come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opportunità</a:t>
            </a:r>
            <a:r>
              <a:rPr lang="it-IT" sz="1600" b="1" dirty="0">
                <a:latin typeface="Franklin Gothic Medium" pitchFamily="34" charset="0"/>
                <a:cs typeface="Arial" pitchFamily="34" charset="0"/>
              </a:rPr>
              <a:t>,  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come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accettazione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 e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valorizzazione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 delle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differenze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 e delle somiglianze, come un </a:t>
            </a:r>
            <a:r>
              <a:rPr lang="it-IT" sz="1600" b="1" dirty="0">
                <a:solidFill>
                  <a:srgbClr val="0070C0"/>
                </a:solidFill>
                <a:latin typeface="Franklin Gothic Medium" pitchFamily="34" charset="0"/>
                <a:cs typeface="Arial" pitchFamily="34" charset="0"/>
              </a:rPr>
              <a:t>potenziale </a:t>
            </a:r>
            <a:r>
              <a:rPr lang="it-IT" sz="1600" dirty="0">
                <a:latin typeface="Franklin Gothic Medium" pitchFamily="34" charset="0"/>
                <a:cs typeface="Arial" pitchFamily="34" charset="0"/>
              </a:rPr>
              <a:t>dell'organizzazione. </a:t>
            </a:r>
            <a:r>
              <a:rPr lang="it-IT" sz="2000" dirty="0">
                <a:latin typeface="Franklin Gothic Medium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Diversità</a:t>
            </a:r>
          </a:p>
        </p:txBody>
      </p:sp>
      <p:grpSp>
        <p:nvGrpSpPr>
          <p:cNvPr id="94214" name="Gruppo 13"/>
          <p:cNvGrpSpPr>
            <a:grpSpLocks/>
          </p:cNvGrpSpPr>
          <p:nvPr/>
        </p:nvGrpSpPr>
        <p:grpSpPr bwMode="auto">
          <a:xfrm>
            <a:off x="548197" y="1880740"/>
            <a:ext cx="3741843" cy="3625032"/>
            <a:chOff x="1841278" y="2810842"/>
            <a:chExt cx="5077403" cy="2576622"/>
          </a:xfrm>
        </p:grpSpPr>
        <p:sp>
          <p:nvSpPr>
            <p:cNvPr id="4" name="Rettangolo 3"/>
            <p:cNvSpPr/>
            <p:nvPr/>
          </p:nvSpPr>
          <p:spPr>
            <a:xfrm>
              <a:off x="1841278" y="3458802"/>
              <a:ext cx="1785814" cy="99048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Religione</a:t>
              </a: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2474222" y="4317536"/>
              <a:ext cx="1905808" cy="991452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ln>
                    <a:solidFill>
                      <a:schemeClr val="accent4"/>
                    </a:solidFill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Orientamento Sessuale</a:t>
              </a:r>
            </a:p>
          </p:txBody>
        </p:sp>
        <p:sp>
          <p:nvSpPr>
            <p:cNvPr id="21" name="Rettangolo 20"/>
            <p:cNvSpPr/>
            <p:nvPr/>
          </p:nvSpPr>
          <p:spPr>
            <a:xfrm>
              <a:off x="5133169" y="2940546"/>
              <a:ext cx="1785512" cy="991452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ln>
                    <a:solidFill>
                      <a:schemeClr val="accent4"/>
                    </a:solidFill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Età</a:t>
              </a: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734336" y="2810842"/>
              <a:ext cx="1785512" cy="991452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ln>
                    <a:solidFill>
                      <a:schemeClr val="accent4"/>
                    </a:solidFill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Etnia</a:t>
              </a: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4873307" y="4395916"/>
              <a:ext cx="1785814" cy="991548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Disabilità</a:t>
              </a: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4042878" y="3641219"/>
              <a:ext cx="1785512" cy="991452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4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Genere</a:t>
              </a:r>
            </a:p>
          </p:txBody>
        </p:sp>
      </p:grpSp>
      <p:sp>
        <p:nvSpPr>
          <p:cNvPr id="2" name="Rettangolo 1"/>
          <p:cNvSpPr/>
          <p:nvPr/>
        </p:nvSpPr>
        <p:spPr>
          <a:xfrm>
            <a:off x="5517231" y="4902769"/>
            <a:ext cx="2286000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0" lvl="3" indent="-228600" algn="ctr">
              <a:spcAft>
                <a:spcPct val="40000"/>
              </a:spcAft>
              <a:buClr>
                <a:srgbClr val="FF0000"/>
              </a:buClr>
              <a:buSzPct val="50000"/>
              <a:buFont typeface="Franklin Gothic Demi" pitchFamily="34" charset="0"/>
              <a:buChar char="►"/>
            </a:pPr>
            <a:endParaRPr lang="it-IT" sz="1600" dirty="0">
              <a:solidFill>
                <a:srgbClr val="000000"/>
              </a:solidFill>
              <a:latin typeface="Franklin Gothic Medium" pitchFamily="34" charset="0"/>
            </a:endParaRPr>
          </a:p>
          <a:p>
            <a:pPr algn="ctr">
              <a:spcAft>
                <a:spcPct val="40000"/>
              </a:spcAft>
              <a:buClr>
                <a:srgbClr val="FF0000"/>
              </a:buClr>
              <a:buSzPct val="50000"/>
            </a:pPr>
            <a:r>
              <a:rPr lang="it-IT" sz="1600" b="1" dirty="0">
                <a:solidFill>
                  <a:srgbClr val="0070B0"/>
                </a:solidFill>
                <a:latin typeface="Franklin Gothic Medium" pitchFamily="34" charset="0"/>
              </a:rPr>
              <a:t>V</a:t>
            </a:r>
            <a:r>
              <a:rPr lang="it-IT" sz="1600" b="1" dirty="0" smtClean="0">
                <a:solidFill>
                  <a:srgbClr val="0070B0"/>
                </a:solidFill>
                <a:latin typeface="Franklin Gothic Medium" pitchFamily="34" charset="0"/>
              </a:rPr>
              <a:t>ideo </a:t>
            </a:r>
            <a:r>
              <a:rPr lang="it-IT" sz="1600" b="1" dirty="0">
                <a:solidFill>
                  <a:srgbClr val="0070B0"/>
                </a:solidFill>
                <a:latin typeface="Franklin Gothic Medium" pitchFamily="34" charset="0"/>
              </a:rPr>
              <a:t>sul tema della Diversity</a:t>
            </a:r>
            <a:r>
              <a:rPr lang="it-IT" sz="1600" dirty="0">
                <a:solidFill>
                  <a:srgbClr val="000000"/>
                </a:solidFill>
                <a:latin typeface="Franklin Gothic Medium" pitchFamily="34" charset="0"/>
              </a:rPr>
              <a:t> </a:t>
            </a:r>
            <a:endParaRPr lang="it-IT" sz="1600" dirty="0" smtClean="0">
              <a:solidFill>
                <a:srgbClr val="000000"/>
              </a:solidFill>
              <a:latin typeface="Franklin Gothic Medium" pitchFamily="34" charset="0"/>
            </a:endParaRPr>
          </a:p>
          <a:p>
            <a:pPr algn="ctr">
              <a:spcAft>
                <a:spcPct val="40000"/>
              </a:spcAft>
              <a:buClr>
                <a:srgbClr val="FF0000"/>
              </a:buClr>
              <a:buSzPct val="50000"/>
            </a:pPr>
            <a:r>
              <a:rPr lang="it-IT" sz="1600" dirty="0" smtClean="0">
                <a:solidFill>
                  <a:srgbClr val="000000"/>
                </a:solidFill>
                <a:latin typeface="Franklin Gothic Medium" pitchFamily="34" charset="0"/>
              </a:rPr>
              <a:t>«SONO DIVERSO  PERCH</a:t>
            </a:r>
            <a:r>
              <a:rPr lang="it-IT" sz="1600" dirty="0" smtClean="0">
                <a:solidFill>
                  <a:srgbClr val="000000"/>
                </a:solidFill>
                <a:latin typeface="Franklin Gothic Medium"/>
              </a:rPr>
              <a:t>É</a:t>
            </a:r>
            <a:r>
              <a:rPr lang="it-IT" sz="1600" dirty="0" smtClean="0">
                <a:solidFill>
                  <a:srgbClr val="000000"/>
                </a:solidFill>
                <a:latin typeface="Franklin Gothic Medium" pitchFamily="34" charset="0"/>
              </a:rPr>
              <a:t>»</a:t>
            </a:r>
            <a:endParaRPr lang="it-IT" sz="1600" dirty="0">
              <a:solidFill>
                <a:srgbClr val="000000"/>
              </a:solidFill>
              <a:latin typeface="Franklin Gothic Medium" pitchFamily="34" charset="0"/>
            </a:endParaRPr>
          </a:p>
        </p:txBody>
      </p:sp>
      <p:sp>
        <p:nvSpPr>
          <p:cNvPr id="3" name="Triangolo isoscele 2"/>
          <p:cNvSpPr/>
          <p:nvPr/>
        </p:nvSpPr>
        <p:spPr>
          <a:xfrm flipV="1">
            <a:off x="4755405" y="4504748"/>
            <a:ext cx="3809653" cy="364412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bilant.it/wp-content/uploads/2010/11/04Teleco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71"/>
          <a:stretch/>
        </p:blipFill>
        <p:spPr bwMode="auto">
          <a:xfrm>
            <a:off x="0" y="1597086"/>
            <a:ext cx="9144000" cy="471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arrotondato 11"/>
          <p:cNvSpPr/>
          <p:nvPr/>
        </p:nvSpPr>
        <p:spPr>
          <a:xfrm>
            <a:off x="2963848" y="1845000"/>
            <a:ext cx="1728000" cy="792000"/>
          </a:xfrm>
          <a:prstGeom prst="roundRect">
            <a:avLst/>
          </a:prstGeom>
          <a:blipFill dpi="0" rotWithShape="1">
            <a:blip r:embed="rId4" cstate="email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Genere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514600" y="778265"/>
            <a:ext cx="4402832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Per un’azienda INCLUSIVA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258569" y="2312829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 Incontri di Role Model </a:t>
            </a:r>
          </a:p>
        </p:txBody>
      </p:sp>
      <p:sp>
        <p:nvSpPr>
          <p:cNvPr id="7" name="Rettangolo 6"/>
          <p:cNvSpPr/>
          <p:nvPr/>
        </p:nvSpPr>
        <p:spPr>
          <a:xfrm>
            <a:off x="7145012" y="1452990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Workshop e seminari con Valore D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258569" y="3609104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Per chi suono la campanella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171015" y="5229200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Nuovamente in pista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258569" y="4797152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Maestri di  Mestiere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145012" y="2780928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Nuova Intranet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7171015" y="4005064"/>
            <a:ext cx="14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>
                <a:solidFill>
                  <a:schemeClr val="tx1"/>
                </a:solidFill>
                <a:latin typeface="Franklin Gothic Medium" pitchFamily="34" charset="0"/>
              </a:rPr>
              <a:t> </a:t>
            </a:r>
            <a:r>
              <a:rPr lang="it-IT" sz="1600" dirty="0" smtClean="0">
                <a:solidFill>
                  <a:schemeClr val="tx1"/>
                </a:solidFill>
                <a:latin typeface="Franklin Gothic Medium" pitchFamily="34" charset="0"/>
              </a:rPr>
              <a:t>Comunico-IO</a:t>
            </a:r>
            <a:endParaRPr lang="it-IT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755576" y="2852936"/>
            <a:ext cx="1728000" cy="792000"/>
          </a:xfrm>
          <a:prstGeom prst="roundRect">
            <a:avLst/>
          </a:prstGeom>
          <a:blipFill dpi="0"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Età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2988016" y="2925032"/>
            <a:ext cx="1728000" cy="792000"/>
          </a:xfrm>
          <a:prstGeom prst="roundRect">
            <a:avLst/>
          </a:prstGeom>
          <a:blipFill dpi="0" rotWithShape="1"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Disabilità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2988016" y="5013264"/>
            <a:ext cx="1728000" cy="792000"/>
          </a:xfrm>
          <a:prstGeom prst="roundRect">
            <a:avLst/>
          </a:prstGeom>
          <a:blipFill dpi="0" rotWithShape="1"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Etnia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755768" y="4077160"/>
            <a:ext cx="1728000" cy="792000"/>
          </a:xfrm>
          <a:prstGeom prst="roundRect">
            <a:avLst/>
          </a:prstGeom>
          <a:blipFill dpi="0" rotWithShape="1">
            <a:blip r:embed="rId12" cstate="email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Orientamento sessuale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2988016" y="4005152"/>
            <a:ext cx="1728000" cy="792000"/>
          </a:xfrm>
          <a:prstGeom prst="roundRect">
            <a:avLst/>
          </a:prstGeom>
          <a:blipFill dpi="0" rotWithShape="1">
            <a:blip r:embed="rId14" cstate="email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Religione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8"/>
          <p:cNvSpPr>
            <a:spLocks noChangeArrowheads="1"/>
          </p:cNvSpPr>
          <p:nvPr/>
        </p:nvSpPr>
        <p:spPr bwMode="auto">
          <a:xfrm>
            <a:off x="457200" y="1341438"/>
            <a:ext cx="8075240" cy="21603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40000"/>
              </a:lnSpc>
            </a:pPr>
            <a:r>
              <a:rPr lang="it-IT" sz="1400" dirty="0" smtClean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Per </a:t>
            </a:r>
            <a:r>
              <a:rPr lang="it-IT" sz="1400" dirty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aiutare i colleghi ad affrontare i disagi psicologici e personali è attivo, dal 29 novembre 2010, il Centro People Caring. I servizi del Centro sono offerti da professionisti esterni nel più rigoroso rispetto della privacy che offrono servizio di counseling telefonico, a cui è possibile accede da un numero verde o via e-mail</a:t>
            </a:r>
            <a:r>
              <a:rPr lang="it-IT" sz="1400" dirty="0" smtClean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.</a:t>
            </a:r>
            <a:endParaRPr lang="it-IT" sz="1400" dirty="0">
              <a:solidFill>
                <a:schemeClr val="tx1"/>
              </a:solidFill>
              <a:latin typeface="Franklin Gothic Medium" pitchFamily="34" charset="0"/>
              <a:cs typeface="+mn-cs"/>
            </a:endParaRPr>
          </a:p>
          <a:p>
            <a:pPr algn="just">
              <a:lnSpc>
                <a:spcPct val="140000"/>
              </a:lnSpc>
            </a:pPr>
            <a:r>
              <a:rPr lang="it-IT" sz="1400" dirty="0" smtClean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La </a:t>
            </a:r>
            <a:r>
              <a:rPr lang="it-IT" sz="1400" dirty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fase di sperimentazione si è svolta in quattro regioni: Liguria, Friuli Venezia Giulia, Lazio e Sicilia. Nel 2012 è in corso l’ estensione alle altre regioni. Ad oggi Più Di 150 colleghi si sono rivolti al Centro People </a:t>
            </a:r>
            <a:r>
              <a:rPr lang="it-IT" sz="1400" dirty="0" smtClean="0">
                <a:solidFill>
                  <a:schemeClr val="tx1"/>
                </a:solidFill>
                <a:latin typeface="Franklin Gothic Medium" pitchFamily="34" charset="0"/>
              </a:rPr>
              <a:t>C</a:t>
            </a:r>
            <a:r>
              <a:rPr lang="it-IT" sz="1400" dirty="0" smtClean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aring, il </a:t>
            </a:r>
            <a:r>
              <a:rPr lang="it-IT" sz="1400" dirty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sito ha registrato 80.000 accessi</a:t>
            </a:r>
          </a:p>
        </p:txBody>
      </p:sp>
      <p:pic>
        <p:nvPicPr>
          <p:cNvPr id="8089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31" y="3822929"/>
            <a:ext cx="6291438" cy="2608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Ascolto delle Persone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fortmyerschiropractor.com/wp-content/uploads/2009/10/office_landing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1124744"/>
            <a:ext cx="6048672" cy="3816424"/>
          </a:xfrm>
          <a:prstGeom prst="ellipse">
            <a:avLst/>
          </a:prstGeom>
          <a:ln>
            <a:noFill/>
          </a:ln>
          <a:effectLst>
            <a:softEdge rad="317500"/>
          </a:effectLst>
          <a:extLst/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 bwMode="auto">
          <a:xfrm>
            <a:off x="3419872" y="1341438"/>
            <a:ext cx="5544616" cy="3868851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9633" name="Rettangolo 8"/>
          <p:cNvSpPr>
            <a:spLocks noChangeArrowheads="1"/>
          </p:cNvSpPr>
          <p:nvPr/>
        </p:nvSpPr>
        <p:spPr bwMode="auto">
          <a:xfrm>
            <a:off x="2051720" y="5201811"/>
            <a:ext cx="6912768" cy="1392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40000"/>
              </a:lnSpc>
            </a:pPr>
            <a:r>
              <a:rPr lang="it-IT" sz="1400" dirty="0">
                <a:solidFill>
                  <a:schemeClr val="tx1"/>
                </a:solidFill>
                <a:latin typeface="Franklin Gothic Medium" pitchFamily="34" charset="0"/>
                <a:cs typeface="+mn-cs"/>
              </a:rPr>
              <a:t>Attraverso il programma di Work life Balance Telecom Italia mira ad aiutare i colleghi, mediante una serie di iniziative ed interventi, a trovare un giusto equilibro tra la vita lavorativa ed il  tempo libero, venendo incontro alle loro esigenze e migliorando così la qualità globale del vivere. </a:t>
            </a:r>
          </a:p>
        </p:txBody>
      </p:sp>
      <p:pic>
        <p:nvPicPr>
          <p:cNvPr id="1034" name="Picture 10" descr="http://www.caffenews.it/wp-content/uploads/2012/05/work-life-balance-sign-pos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6D1F1"/>
              </a:clrFrom>
              <a:clrTo>
                <a:srgbClr val="D6D1F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9800" y1="57333" x2="52000" y2="6200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27994" y="-99391"/>
            <a:ext cx="6768752" cy="5301202"/>
          </a:xfrm>
          <a:prstGeom prst="ellipse">
            <a:avLst/>
          </a:prstGeom>
          <a:ln>
            <a:noFill/>
          </a:ln>
          <a:effectLst/>
          <a:extLst/>
        </p:spPr>
      </p:pic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Equilibrio vita lavoro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 txBox="1">
            <a:spLocks noGrp="1" noChangeArrowheads="1"/>
          </p:cNvSpPr>
          <p:nvPr/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extLst/>
        </p:spPr>
        <p:txBody>
          <a:bodyPr anchor="b"/>
          <a:lstStyle/>
          <a:p>
            <a:pPr algn="r">
              <a:defRPr/>
            </a:pPr>
            <a:fld id="{B47B6489-88D7-427E-B6E6-EFAB360ED21C}" type="slidenum">
              <a:rPr lang="it-IT" sz="1000">
                <a:solidFill>
                  <a:srgbClr val="7E7E7E"/>
                </a:solidFill>
                <a:latin typeface="+mn-lt"/>
                <a:cs typeface="Arial" pitchFamily="34" charset="0"/>
              </a:rPr>
              <a:pPr algn="r">
                <a:defRPr/>
              </a:pPr>
              <a:t>7</a:t>
            </a:fld>
            <a:endParaRPr lang="it-IT" sz="1000" dirty="0">
              <a:solidFill>
                <a:srgbClr val="7E7E7E"/>
              </a:solidFill>
              <a:latin typeface="+mn-lt"/>
              <a:cs typeface="Arial" pitchFamily="34" charset="0"/>
            </a:endParaRPr>
          </a:p>
        </p:txBody>
      </p:sp>
      <p:sp>
        <p:nvSpPr>
          <p:cNvPr id="122884" name="Rectangle 4"/>
          <p:cNvSpPr txBox="1">
            <a:spLocks noChangeArrowheads="1"/>
          </p:cNvSpPr>
          <p:nvPr/>
        </p:nvSpPr>
        <p:spPr bwMode="auto">
          <a:xfrm>
            <a:off x="518864" y="1051520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sz="2600" dirty="0">
              <a:solidFill>
                <a:schemeClr val="tx2"/>
              </a:solidFill>
              <a:latin typeface="Franklin Gothic Demi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508104" y="2348880"/>
            <a:ext cx="2845430" cy="25853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>
              <a:lnSpc>
                <a:spcPct val="150000"/>
              </a:lnSpc>
            </a:pPr>
            <a:r>
              <a:rPr lang="it-IT" dirty="0">
                <a:solidFill>
                  <a:schemeClr val="tx1"/>
                </a:solidFill>
                <a:latin typeface="Franklin Gothic Medium" pitchFamily="34" charset="0"/>
              </a:rPr>
              <a:t>Attualmente Telecom Italia conta 10 asili aziendali e 7 in convenzione. Per l’anno educativo 2013/2014 sono state effettuate 438 iscrizioni.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57200" y="835496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Asili nido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11620446\Desktop\foto&amp;video\telecom foto\Asilo\002_SFP9173_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52" t="21904" r="18117" b="4525"/>
          <a:stretch/>
        </p:blipFill>
        <p:spPr bwMode="auto">
          <a:xfrm>
            <a:off x="457200" y="1643783"/>
            <a:ext cx="4572000" cy="473796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8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11620446\Desktop\foto&amp;video\telecom foto\Soggiorni\Tematico-Juve\_ADE7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1359">
            <a:off x="6676872" y="1029628"/>
            <a:ext cx="1981507" cy="2961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5"/>
          <p:cNvSpPr txBox="1">
            <a:spLocks noGrp="1" noChangeArrowheads="1"/>
          </p:cNvSpPr>
          <p:nvPr/>
        </p:nvSpPr>
        <p:spPr bwMode="auto">
          <a:xfrm>
            <a:off x="7667625" y="6381750"/>
            <a:ext cx="1008063" cy="331788"/>
          </a:xfrm>
          <a:prstGeom prst="rect">
            <a:avLst/>
          </a:prstGeom>
          <a:noFill/>
          <a:extLst/>
        </p:spPr>
        <p:txBody>
          <a:bodyPr anchor="b"/>
          <a:lstStyle/>
          <a:p>
            <a:pPr algn="r">
              <a:defRPr/>
            </a:pPr>
            <a:fld id="{B47B6489-88D7-427E-B6E6-EFAB360ED21C}" type="slidenum">
              <a:rPr lang="it-IT" sz="1000">
                <a:solidFill>
                  <a:srgbClr val="7E7E7E"/>
                </a:solidFill>
                <a:latin typeface="+mn-lt"/>
                <a:cs typeface="Arial" pitchFamily="34" charset="0"/>
              </a:rPr>
              <a:pPr algn="r">
                <a:defRPr/>
              </a:pPr>
              <a:t>8</a:t>
            </a:fld>
            <a:endParaRPr lang="it-IT" sz="1000" dirty="0">
              <a:solidFill>
                <a:srgbClr val="7E7E7E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123031" name="Group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57770"/>
              </p:ext>
            </p:extLst>
          </p:nvPr>
        </p:nvGraphicFramePr>
        <p:xfrm>
          <a:off x="539750" y="1844675"/>
          <a:ext cx="5256386" cy="2776538"/>
        </p:xfrm>
        <a:graphic>
          <a:graphicData uri="http://schemas.openxmlformats.org/drawingml/2006/table">
            <a:tbl>
              <a:tblPr/>
              <a:tblGrid>
                <a:gridCol w="2153705"/>
                <a:gridCol w="1646238"/>
                <a:gridCol w="1456443"/>
              </a:tblGrid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" pitchFamily="34" charset="0"/>
                        <a:cs typeface="Arial" charset="0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N° SOGGIORNI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N° ISCRIZIONI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SOGGIORNI ESTIVI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4502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SOGGIORNI TEMATICI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2320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SOGGIORNI STUDIO ESTERO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560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122976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785281"/>
              </p:ext>
            </p:extLst>
          </p:nvPr>
        </p:nvGraphicFramePr>
        <p:xfrm>
          <a:off x="539750" y="4986338"/>
          <a:ext cx="5256385" cy="601663"/>
        </p:xfrm>
        <a:graphic>
          <a:graphicData uri="http://schemas.openxmlformats.org/drawingml/2006/table">
            <a:tbl>
              <a:tblPr/>
              <a:tblGrid>
                <a:gridCol w="2128064"/>
                <a:gridCol w="1627264"/>
                <a:gridCol w="1501057"/>
              </a:tblGrid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TOTALE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36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0000"/>
                        </a:buClr>
                        <a:buSzPct val="50000"/>
                        <a:buFont typeface="Franklin Gothic Demi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" pitchFamily="34" charset="0"/>
                          <a:cs typeface="Arial" charset="0"/>
                        </a:rPr>
                        <a:t>7382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FFFFCC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57200" y="835496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Soggiorni estivi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 descr="C:\Users\11620446\Desktop\foto&amp;video\telecom foto\Soggiorni\Estivo\_ADE75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33167">
            <a:off x="6381341" y="4034295"/>
            <a:ext cx="2572567" cy="2348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04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F13308-B2E3-47C9-AF3A-5E298A2A88A5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pic>
        <p:nvPicPr>
          <p:cNvPr id="74755" name="Picture 2" descr="http://www.comune.calco.lc.it/resources/news/N119140d4fabccff6a63/N119140d4fabccff6a63/intercultura_logo_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785938"/>
            <a:ext cx="30003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4" descr="http://2.bp.blogspot.com/-kSEakyMiRsk/Tc_54iJ68XI/AAAAAAAAApI/o7U9GMjhplk/s1600/logo%2Bfondazione_modifica%2Bper%2Blink_20910048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3100" y="428625"/>
            <a:ext cx="17716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CasellaDiTesto 6"/>
          <p:cNvSpPr txBox="1">
            <a:spLocks noChangeArrowheads="1"/>
          </p:cNvSpPr>
          <p:nvPr/>
        </p:nvSpPr>
        <p:spPr bwMode="auto">
          <a:xfrm>
            <a:off x="4427984" y="2060848"/>
            <a:ext cx="3714750" cy="23083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/>
            <a:r>
              <a:rPr lang="it-IT" sz="1600" dirty="0">
                <a:latin typeface="Franklin Gothic Medium" pitchFamily="34" charset="0"/>
              </a:rPr>
              <a:t>Telecom Italia fornisce ai figli dei suoi dipendenti, dai 16 ai 17 anni, la possibilità di usufruire di 100 borse di studio Intercultura per </a:t>
            </a:r>
            <a:r>
              <a:rPr lang="it-IT" sz="1600" dirty="0" smtClean="0">
                <a:latin typeface="Franklin Gothic Medium" pitchFamily="34" charset="0"/>
              </a:rPr>
              <a:t>programmi estivi e </a:t>
            </a:r>
            <a:r>
              <a:rPr lang="it-IT" sz="1600" dirty="0">
                <a:latin typeface="Franklin Gothic Medium" pitchFamily="34" charset="0"/>
              </a:rPr>
              <a:t>20 borse di studio </a:t>
            </a:r>
            <a:r>
              <a:rPr lang="it-IT" sz="1600" dirty="0" smtClean="0">
                <a:latin typeface="Franklin Gothic Medium" pitchFamily="34" charset="0"/>
              </a:rPr>
              <a:t>per programmi annuali.</a:t>
            </a:r>
          </a:p>
          <a:p>
            <a:pPr algn="ctr"/>
            <a:r>
              <a:rPr lang="it-IT" sz="1600" dirty="0" smtClean="0">
                <a:latin typeface="Franklin Gothic Medium" pitchFamily="34" charset="0"/>
              </a:rPr>
              <a:t>Inoltre è previsto, per gli studenti più meritevoli un rimborso fino a 800€ per il primo anno di università</a:t>
            </a:r>
            <a:endParaRPr lang="it-IT" sz="1600" dirty="0">
              <a:latin typeface="Franklin Gothic Medium" pitchFamily="34" charset="0"/>
            </a:endParaRPr>
          </a:p>
        </p:txBody>
      </p:sp>
      <p:pic>
        <p:nvPicPr>
          <p:cNvPr id="7475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4143375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4593679"/>
            <a:ext cx="21717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57200" y="835496"/>
            <a:ext cx="8229600" cy="6492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z="2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Borse di studio per ragazzi</a:t>
            </a:r>
            <a:endParaRPr lang="it-IT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Life Network">
  <a:themeElements>
    <a:clrScheme name="Template_LifeNetwork (2) 1">
      <a:dk1>
        <a:srgbClr val="000000"/>
      </a:dk1>
      <a:lt1>
        <a:srgbClr val="FFFFFF"/>
      </a:lt1>
      <a:dk2>
        <a:srgbClr val="FF0000"/>
      </a:dk2>
      <a:lt2>
        <a:srgbClr val="7E7E7E"/>
      </a:lt2>
      <a:accent1>
        <a:srgbClr val="0070B0"/>
      </a:accent1>
      <a:accent2>
        <a:srgbClr val="677390"/>
      </a:accent2>
      <a:accent3>
        <a:srgbClr val="FFFFFF"/>
      </a:accent3>
      <a:accent4>
        <a:srgbClr val="000000"/>
      </a:accent4>
      <a:accent5>
        <a:srgbClr val="AABBD4"/>
      </a:accent5>
      <a:accent6>
        <a:srgbClr val="5D6882"/>
      </a:accent6>
      <a:hlink>
        <a:srgbClr val="98AED2"/>
      </a:hlink>
      <a:folHlink>
        <a:srgbClr val="507993"/>
      </a:folHlink>
    </a:clrScheme>
    <a:fontScheme name="Template_LifeNetwork (2)">
      <a:majorFont>
        <a:latin typeface="Franklin Gothic Demi"/>
        <a:ea typeface=""/>
        <a:cs typeface="Arial"/>
      </a:majorFont>
      <a:minorFont>
        <a:latin typeface="Franklin Gothic Dem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LifeNetwork (2) 1">
        <a:dk1>
          <a:srgbClr val="000000"/>
        </a:dk1>
        <a:lt1>
          <a:srgbClr val="FFFFFF"/>
        </a:lt1>
        <a:dk2>
          <a:srgbClr val="FF0000"/>
        </a:dk2>
        <a:lt2>
          <a:srgbClr val="7E7E7E"/>
        </a:lt2>
        <a:accent1>
          <a:srgbClr val="0070B0"/>
        </a:accent1>
        <a:accent2>
          <a:srgbClr val="677390"/>
        </a:accent2>
        <a:accent3>
          <a:srgbClr val="FFFFFF"/>
        </a:accent3>
        <a:accent4>
          <a:srgbClr val="000000"/>
        </a:accent4>
        <a:accent5>
          <a:srgbClr val="AABBD4"/>
        </a:accent5>
        <a:accent6>
          <a:srgbClr val="5D6882"/>
        </a:accent6>
        <a:hlink>
          <a:srgbClr val="98AED2"/>
        </a:hlink>
        <a:folHlink>
          <a:srgbClr val="5079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LifeNetwork (2) 2">
        <a:dk1>
          <a:srgbClr val="000000"/>
        </a:dk1>
        <a:lt1>
          <a:srgbClr val="FFFFFF"/>
        </a:lt1>
        <a:dk2>
          <a:srgbClr val="D52B1E"/>
        </a:dk2>
        <a:lt2>
          <a:srgbClr val="6C6F70"/>
        </a:lt2>
        <a:accent1>
          <a:srgbClr val="0075B0"/>
        </a:accent1>
        <a:accent2>
          <a:srgbClr val="5C7F92"/>
        </a:accent2>
        <a:accent3>
          <a:srgbClr val="FFFFFF"/>
        </a:accent3>
        <a:accent4>
          <a:srgbClr val="000000"/>
        </a:accent4>
        <a:accent5>
          <a:srgbClr val="AABDD4"/>
        </a:accent5>
        <a:accent6>
          <a:srgbClr val="537284"/>
        </a:accent6>
        <a:hlink>
          <a:srgbClr val="5082AB"/>
        </a:hlink>
        <a:folHlink>
          <a:srgbClr val="93B1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ullet Point">
  <a:themeElements>
    <a:clrScheme name="1_Bullet Point 2">
      <a:dk1>
        <a:srgbClr val="000000"/>
      </a:dk1>
      <a:lt1>
        <a:srgbClr val="FFFFFF"/>
      </a:lt1>
      <a:dk2>
        <a:srgbClr val="D52B1E"/>
      </a:dk2>
      <a:lt2>
        <a:srgbClr val="6C6F70"/>
      </a:lt2>
      <a:accent1>
        <a:srgbClr val="0075B0"/>
      </a:accent1>
      <a:accent2>
        <a:srgbClr val="5C7F92"/>
      </a:accent2>
      <a:accent3>
        <a:srgbClr val="FFFFFF"/>
      </a:accent3>
      <a:accent4>
        <a:srgbClr val="000000"/>
      </a:accent4>
      <a:accent5>
        <a:srgbClr val="AABDD4"/>
      </a:accent5>
      <a:accent6>
        <a:srgbClr val="537284"/>
      </a:accent6>
      <a:hlink>
        <a:srgbClr val="5082AB"/>
      </a:hlink>
      <a:folHlink>
        <a:srgbClr val="93B1CC"/>
      </a:folHlink>
    </a:clrScheme>
    <a:fontScheme name="1_Bullet Point">
      <a:majorFont>
        <a:latin typeface="Franklin Gothic Demi"/>
        <a:ea typeface=""/>
        <a:cs typeface="Arial"/>
      </a:majorFont>
      <a:minorFont>
        <a:latin typeface="Franklin Gothic Dem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ullet Point 1">
        <a:dk1>
          <a:srgbClr val="000000"/>
        </a:dk1>
        <a:lt1>
          <a:srgbClr val="FFFFFF"/>
        </a:lt1>
        <a:dk2>
          <a:srgbClr val="FF0000"/>
        </a:dk2>
        <a:lt2>
          <a:srgbClr val="7E7E7E"/>
        </a:lt2>
        <a:accent1>
          <a:srgbClr val="0070B0"/>
        </a:accent1>
        <a:accent2>
          <a:srgbClr val="677390"/>
        </a:accent2>
        <a:accent3>
          <a:srgbClr val="FFFFFF"/>
        </a:accent3>
        <a:accent4>
          <a:srgbClr val="000000"/>
        </a:accent4>
        <a:accent5>
          <a:srgbClr val="AABBD4"/>
        </a:accent5>
        <a:accent6>
          <a:srgbClr val="5D6882"/>
        </a:accent6>
        <a:hlink>
          <a:srgbClr val="98AED2"/>
        </a:hlink>
        <a:folHlink>
          <a:srgbClr val="5079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ullet Point 2">
        <a:dk1>
          <a:srgbClr val="000000"/>
        </a:dk1>
        <a:lt1>
          <a:srgbClr val="FFFFFF"/>
        </a:lt1>
        <a:dk2>
          <a:srgbClr val="D52B1E"/>
        </a:dk2>
        <a:lt2>
          <a:srgbClr val="6C6F70"/>
        </a:lt2>
        <a:accent1>
          <a:srgbClr val="0075B0"/>
        </a:accent1>
        <a:accent2>
          <a:srgbClr val="5C7F92"/>
        </a:accent2>
        <a:accent3>
          <a:srgbClr val="FFFFFF"/>
        </a:accent3>
        <a:accent4>
          <a:srgbClr val="000000"/>
        </a:accent4>
        <a:accent5>
          <a:srgbClr val="AABDD4"/>
        </a:accent5>
        <a:accent6>
          <a:srgbClr val="537284"/>
        </a:accent6>
        <a:hlink>
          <a:srgbClr val="5082AB"/>
        </a:hlink>
        <a:folHlink>
          <a:srgbClr val="93B1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FF0000"/>
      </a:dk2>
      <a:lt2>
        <a:srgbClr val="7E7E7E"/>
      </a:lt2>
      <a:accent1>
        <a:srgbClr val="0070B0"/>
      </a:accent1>
      <a:accent2>
        <a:srgbClr val="677390"/>
      </a:accent2>
      <a:accent3>
        <a:srgbClr val="FFFFFF"/>
      </a:accent3>
      <a:accent4>
        <a:srgbClr val="000000"/>
      </a:accent4>
      <a:accent5>
        <a:srgbClr val="AABBD4"/>
      </a:accent5>
      <a:accent6>
        <a:srgbClr val="5D6882"/>
      </a:accent6>
      <a:hlink>
        <a:srgbClr val="98AED2"/>
      </a:hlink>
      <a:folHlink>
        <a:srgbClr val="507993"/>
      </a:folHlink>
    </a:clrScheme>
    <a:fontScheme name="1_Personalizza struttura">
      <a:majorFont>
        <a:latin typeface="Franklin Gothic Demi"/>
        <a:ea typeface=""/>
        <a:cs typeface="Arial"/>
      </a:majorFont>
      <a:minorFont>
        <a:latin typeface="Franklin Gothic Medium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FF0000"/>
        </a:dk2>
        <a:lt2>
          <a:srgbClr val="7E7E7E"/>
        </a:lt2>
        <a:accent1>
          <a:srgbClr val="0070B0"/>
        </a:accent1>
        <a:accent2>
          <a:srgbClr val="677390"/>
        </a:accent2>
        <a:accent3>
          <a:srgbClr val="FFFFFF"/>
        </a:accent3>
        <a:accent4>
          <a:srgbClr val="000000"/>
        </a:accent4>
        <a:accent5>
          <a:srgbClr val="AABBD4"/>
        </a:accent5>
        <a:accent6>
          <a:srgbClr val="5D6882"/>
        </a:accent6>
        <a:hlink>
          <a:srgbClr val="98AED2"/>
        </a:hlink>
        <a:folHlink>
          <a:srgbClr val="5079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D52B1E"/>
        </a:dk2>
        <a:lt2>
          <a:srgbClr val="6C6F70"/>
        </a:lt2>
        <a:accent1>
          <a:srgbClr val="0075B0"/>
        </a:accent1>
        <a:accent2>
          <a:srgbClr val="5C7F92"/>
        </a:accent2>
        <a:accent3>
          <a:srgbClr val="FFFFFF"/>
        </a:accent3>
        <a:accent4>
          <a:srgbClr val="000000"/>
        </a:accent4>
        <a:accent5>
          <a:srgbClr val="AABDD4"/>
        </a:accent5>
        <a:accent6>
          <a:srgbClr val="537284"/>
        </a:accent6>
        <a:hlink>
          <a:srgbClr val="5082AB"/>
        </a:hlink>
        <a:folHlink>
          <a:srgbClr val="93B1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sto standard">
  <a:themeElements>
    <a:clrScheme name="1_Testo standard 1">
      <a:dk1>
        <a:srgbClr val="000000"/>
      </a:dk1>
      <a:lt1>
        <a:srgbClr val="FFFFFF"/>
      </a:lt1>
      <a:dk2>
        <a:srgbClr val="FF0000"/>
      </a:dk2>
      <a:lt2>
        <a:srgbClr val="7E7E7E"/>
      </a:lt2>
      <a:accent1>
        <a:srgbClr val="0070B0"/>
      </a:accent1>
      <a:accent2>
        <a:srgbClr val="677390"/>
      </a:accent2>
      <a:accent3>
        <a:srgbClr val="FFFFFF"/>
      </a:accent3>
      <a:accent4>
        <a:srgbClr val="000000"/>
      </a:accent4>
      <a:accent5>
        <a:srgbClr val="AABBD4"/>
      </a:accent5>
      <a:accent6>
        <a:srgbClr val="5D6882"/>
      </a:accent6>
      <a:hlink>
        <a:srgbClr val="98AED2"/>
      </a:hlink>
      <a:folHlink>
        <a:srgbClr val="507993"/>
      </a:folHlink>
    </a:clrScheme>
    <a:fontScheme name="1_Testo standard">
      <a:majorFont>
        <a:latin typeface="Franklin Gothic Demi"/>
        <a:ea typeface=""/>
        <a:cs typeface="Arial"/>
      </a:majorFont>
      <a:minorFont>
        <a:latin typeface="Franklin Gothic Dem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esto standard 1">
        <a:dk1>
          <a:srgbClr val="000000"/>
        </a:dk1>
        <a:lt1>
          <a:srgbClr val="FFFFFF"/>
        </a:lt1>
        <a:dk2>
          <a:srgbClr val="FF0000"/>
        </a:dk2>
        <a:lt2>
          <a:srgbClr val="7E7E7E"/>
        </a:lt2>
        <a:accent1>
          <a:srgbClr val="0070B0"/>
        </a:accent1>
        <a:accent2>
          <a:srgbClr val="677390"/>
        </a:accent2>
        <a:accent3>
          <a:srgbClr val="FFFFFF"/>
        </a:accent3>
        <a:accent4>
          <a:srgbClr val="000000"/>
        </a:accent4>
        <a:accent5>
          <a:srgbClr val="AABBD4"/>
        </a:accent5>
        <a:accent6>
          <a:srgbClr val="5D6882"/>
        </a:accent6>
        <a:hlink>
          <a:srgbClr val="98AED2"/>
        </a:hlink>
        <a:folHlink>
          <a:srgbClr val="5079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sto standard 2">
        <a:dk1>
          <a:srgbClr val="000000"/>
        </a:dk1>
        <a:lt1>
          <a:srgbClr val="FFFFFF"/>
        </a:lt1>
        <a:dk2>
          <a:srgbClr val="D52B1E"/>
        </a:dk2>
        <a:lt2>
          <a:srgbClr val="6C6F70"/>
        </a:lt2>
        <a:accent1>
          <a:srgbClr val="0075B0"/>
        </a:accent1>
        <a:accent2>
          <a:srgbClr val="5C7F92"/>
        </a:accent2>
        <a:accent3>
          <a:srgbClr val="FFFFFF"/>
        </a:accent3>
        <a:accent4>
          <a:srgbClr val="000000"/>
        </a:accent4>
        <a:accent5>
          <a:srgbClr val="AABDD4"/>
        </a:accent5>
        <a:accent6>
          <a:srgbClr val="537284"/>
        </a:accent6>
        <a:hlink>
          <a:srgbClr val="5082AB"/>
        </a:hlink>
        <a:folHlink>
          <a:srgbClr val="93B1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plate_LifeNetwork (2)">
  <a:themeElements>
    <a:clrScheme name="Template_LifeNetwork (2) 1">
      <a:dk1>
        <a:srgbClr val="000000"/>
      </a:dk1>
      <a:lt1>
        <a:srgbClr val="FFFFFF"/>
      </a:lt1>
      <a:dk2>
        <a:srgbClr val="FF0000"/>
      </a:dk2>
      <a:lt2>
        <a:srgbClr val="7E7E7E"/>
      </a:lt2>
      <a:accent1>
        <a:srgbClr val="0070B0"/>
      </a:accent1>
      <a:accent2>
        <a:srgbClr val="677390"/>
      </a:accent2>
      <a:accent3>
        <a:srgbClr val="FFFFFF"/>
      </a:accent3>
      <a:accent4>
        <a:srgbClr val="000000"/>
      </a:accent4>
      <a:accent5>
        <a:srgbClr val="AABBD4"/>
      </a:accent5>
      <a:accent6>
        <a:srgbClr val="5D6882"/>
      </a:accent6>
      <a:hlink>
        <a:srgbClr val="98AED2"/>
      </a:hlink>
      <a:folHlink>
        <a:srgbClr val="507993"/>
      </a:folHlink>
    </a:clrScheme>
    <a:fontScheme name="Template_LifeNetwork (2)">
      <a:majorFont>
        <a:latin typeface="Franklin Gothic Demi"/>
        <a:ea typeface=""/>
        <a:cs typeface="Arial"/>
      </a:majorFont>
      <a:minorFont>
        <a:latin typeface="Franklin Gothic Dem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LifeNetwork (2) 1">
        <a:dk1>
          <a:srgbClr val="000000"/>
        </a:dk1>
        <a:lt1>
          <a:srgbClr val="FFFFFF"/>
        </a:lt1>
        <a:dk2>
          <a:srgbClr val="FF0000"/>
        </a:dk2>
        <a:lt2>
          <a:srgbClr val="7E7E7E"/>
        </a:lt2>
        <a:accent1>
          <a:srgbClr val="0070B0"/>
        </a:accent1>
        <a:accent2>
          <a:srgbClr val="677390"/>
        </a:accent2>
        <a:accent3>
          <a:srgbClr val="FFFFFF"/>
        </a:accent3>
        <a:accent4>
          <a:srgbClr val="000000"/>
        </a:accent4>
        <a:accent5>
          <a:srgbClr val="AABBD4"/>
        </a:accent5>
        <a:accent6>
          <a:srgbClr val="5D6882"/>
        </a:accent6>
        <a:hlink>
          <a:srgbClr val="98AED2"/>
        </a:hlink>
        <a:folHlink>
          <a:srgbClr val="5079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LifeNetwork (2) 2">
        <a:dk1>
          <a:srgbClr val="000000"/>
        </a:dk1>
        <a:lt1>
          <a:srgbClr val="FFFFFF"/>
        </a:lt1>
        <a:dk2>
          <a:srgbClr val="D52B1E"/>
        </a:dk2>
        <a:lt2>
          <a:srgbClr val="6C6F70"/>
        </a:lt2>
        <a:accent1>
          <a:srgbClr val="0075B0"/>
        </a:accent1>
        <a:accent2>
          <a:srgbClr val="5C7F92"/>
        </a:accent2>
        <a:accent3>
          <a:srgbClr val="FFFFFF"/>
        </a:accent3>
        <a:accent4>
          <a:srgbClr val="000000"/>
        </a:accent4>
        <a:accent5>
          <a:srgbClr val="AABDD4"/>
        </a:accent5>
        <a:accent6>
          <a:srgbClr val="537284"/>
        </a:accent6>
        <a:hlink>
          <a:srgbClr val="5082AB"/>
        </a:hlink>
        <a:folHlink>
          <a:srgbClr val="93B1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10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11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12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2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3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4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5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6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7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8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ppt/theme/themeOverride9.xml><?xml version="1.0" encoding="utf-8"?>
<a:themeOverride xmlns:a="http://schemas.openxmlformats.org/drawingml/2006/main">
  <a:clrScheme name="Template_LifeNetwork (2) 1">
    <a:dk1>
      <a:srgbClr val="000000"/>
    </a:dk1>
    <a:lt1>
      <a:srgbClr val="FFFFFF"/>
    </a:lt1>
    <a:dk2>
      <a:srgbClr val="FF0000"/>
    </a:dk2>
    <a:lt2>
      <a:srgbClr val="7E7E7E"/>
    </a:lt2>
    <a:accent1>
      <a:srgbClr val="0070B0"/>
    </a:accent1>
    <a:accent2>
      <a:srgbClr val="677390"/>
    </a:accent2>
    <a:accent3>
      <a:srgbClr val="FFFFFF"/>
    </a:accent3>
    <a:accent4>
      <a:srgbClr val="000000"/>
    </a:accent4>
    <a:accent5>
      <a:srgbClr val="AABBD4"/>
    </a:accent5>
    <a:accent6>
      <a:srgbClr val="5D6882"/>
    </a:accent6>
    <a:hlink>
      <a:srgbClr val="98AED2"/>
    </a:hlink>
    <a:folHlink>
      <a:srgbClr val="5079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 Life Network</Template>
  <TotalTime>1181</TotalTime>
  <Words>697</Words>
  <Application>Microsoft Office PowerPoint</Application>
  <PresentationFormat>Presentazione su schermo (4:3)</PresentationFormat>
  <Paragraphs>106</Paragraphs>
  <Slides>17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17</vt:i4>
      </vt:variant>
    </vt:vector>
  </HeadingPairs>
  <TitlesOfParts>
    <vt:vector size="26" baseType="lpstr">
      <vt:lpstr>Arial</vt:lpstr>
      <vt:lpstr>Franklin Gothic Medium</vt:lpstr>
      <vt:lpstr>Franklin Gothic Book</vt:lpstr>
      <vt:lpstr>Franklin Gothic Demi</vt:lpstr>
      <vt:lpstr>Template Life Network</vt:lpstr>
      <vt:lpstr>1_Bullet Point</vt:lpstr>
      <vt:lpstr>1_Personalizza struttura</vt:lpstr>
      <vt:lpstr>1_Testo standard</vt:lpstr>
      <vt:lpstr>Template_LifeNetwork (2)</vt:lpstr>
      <vt:lpstr>People Caring Per il benessere delle persone in azienda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Telecom Italia S.p.A.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relazione</dc:title>
  <dc:creator>Galluccio Fabio</dc:creator>
  <cp:lastModifiedBy>Alesi Valentina</cp:lastModifiedBy>
  <cp:revision>69</cp:revision>
  <cp:lastPrinted>2012-07-20T15:56:54Z</cp:lastPrinted>
  <dcterms:created xsi:type="dcterms:W3CDTF">2012-07-20T13:31:52Z</dcterms:created>
  <dcterms:modified xsi:type="dcterms:W3CDTF">2013-06-26T10:20:58Z</dcterms:modified>
</cp:coreProperties>
</file>