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84"/>
  </p:notesMasterIdLst>
  <p:sldIdLst>
    <p:sldId id="256" r:id="rId2"/>
    <p:sldId id="310" r:id="rId3"/>
    <p:sldId id="316" r:id="rId4"/>
    <p:sldId id="317" r:id="rId5"/>
    <p:sldId id="318" r:id="rId6"/>
    <p:sldId id="322" r:id="rId7"/>
    <p:sldId id="320" r:id="rId8"/>
    <p:sldId id="321" r:id="rId9"/>
    <p:sldId id="368" r:id="rId10"/>
    <p:sldId id="323" r:id="rId11"/>
    <p:sldId id="319" r:id="rId12"/>
    <p:sldId id="371" r:id="rId13"/>
    <p:sldId id="324" r:id="rId14"/>
    <p:sldId id="325" r:id="rId15"/>
    <p:sldId id="366" r:id="rId16"/>
    <p:sldId id="326" r:id="rId17"/>
    <p:sldId id="327" r:id="rId18"/>
    <p:sldId id="328" r:id="rId19"/>
    <p:sldId id="344" r:id="rId20"/>
    <p:sldId id="329" r:id="rId21"/>
    <p:sldId id="331" r:id="rId22"/>
    <p:sldId id="348" r:id="rId23"/>
    <p:sldId id="332" r:id="rId24"/>
    <p:sldId id="330" r:id="rId25"/>
    <p:sldId id="367" r:id="rId26"/>
    <p:sldId id="342" r:id="rId27"/>
    <p:sldId id="333" r:id="rId28"/>
    <p:sldId id="334" r:id="rId29"/>
    <p:sldId id="335" r:id="rId30"/>
    <p:sldId id="339" r:id="rId31"/>
    <p:sldId id="340" r:id="rId32"/>
    <p:sldId id="341" r:id="rId33"/>
    <p:sldId id="372" r:id="rId34"/>
    <p:sldId id="373" r:id="rId35"/>
    <p:sldId id="374" r:id="rId36"/>
    <p:sldId id="315" r:id="rId37"/>
    <p:sldId id="370" r:id="rId38"/>
    <p:sldId id="265" r:id="rId39"/>
    <p:sldId id="312" r:id="rId40"/>
    <p:sldId id="313" r:id="rId41"/>
    <p:sldId id="314" r:id="rId42"/>
    <p:sldId id="311" r:id="rId43"/>
    <p:sldId id="351" r:id="rId44"/>
    <p:sldId id="352" r:id="rId45"/>
    <p:sldId id="353" r:id="rId46"/>
    <p:sldId id="375" r:id="rId47"/>
    <p:sldId id="379" r:id="rId48"/>
    <p:sldId id="378" r:id="rId49"/>
    <p:sldId id="354" r:id="rId50"/>
    <p:sldId id="357" r:id="rId51"/>
    <p:sldId id="358" r:id="rId52"/>
    <p:sldId id="345" r:id="rId53"/>
    <p:sldId id="346" r:id="rId54"/>
    <p:sldId id="347" r:id="rId55"/>
    <p:sldId id="349" r:id="rId56"/>
    <p:sldId id="350" r:id="rId57"/>
    <p:sldId id="359" r:id="rId58"/>
    <p:sldId id="360" r:id="rId59"/>
    <p:sldId id="361" r:id="rId60"/>
    <p:sldId id="362" r:id="rId61"/>
    <p:sldId id="363" r:id="rId62"/>
    <p:sldId id="364" r:id="rId63"/>
    <p:sldId id="376" r:id="rId64"/>
    <p:sldId id="377" r:id="rId65"/>
    <p:sldId id="365" r:id="rId66"/>
    <p:sldId id="266" r:id="rId67"/>
    <p:sldId id="369" r:id="rId68"/>
    <p:sldId id="257" r:id="rId69"/>
    <p:sldId id="268" r:id="rId70"/>
    <p:sldId id="269" r:id="rId71"/>
    <p:sldId id="272" r:id="rId72"/>
    <p:sldId id="273" r:id="rId73"/>
    <p:sldId id="274" r:id="rId74"/>
    <p:sldId id="275" r:id="rId75"/>
    <p:sldId id="276" r:id="rId76"/>
    <p:sldId id="279" r:id="rId77"/>
    <p:sldId id="280" r:id="rId78"/>
    <p:sldId id="281" r:id="rId79"/>
    <p:sldId id="284" r:id="rId80"/>
    <p:sldId id="285" r:id="rId81"/>
    <p:sldId id="286" r:id="rId82"/>
    <p:sldId id="288" r:id="rId83"/>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modifyVerifier cryptProviderType="rsaFull" cryptAlgorithmClass="hash" cryptAlgorithmType="typeAny" cryptAlgorithmSid="4" spinCount="100000" saltData="ek63KCIBCWaycaqUseoycw==" hashData="CPIEnlWZ8+qNguSixxlnynZwnfo="/>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260816-5DAE-4365-BBF0-570000D01503}"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it-IT"/>
        </a:p>
      </dgm:t>
    </dgm:pt>
    <dgm:pt modelId="{B857A639-0E1E-48B1-A1EE-4EF066BB0B5F}">
      <dgm:prSet phldrT="[Testo]"/>
      <dgm:spPr>
        <a:solidFill>
          <a:schemeClr val="accent2"/>
        </a:solidFill>
      </dgm:spPr>
      <dgm:t>
        <a:bodyPr/>
        <a:lstStyle/>
        <a:p>
          <a:r>
            <a:rPr lang="it-IT" dirty="0" smtClean="0"/>
            <a:t>FDA</a:t>
          </a:r>
          <a:endParaRPr lang="it-IT" dirty="0"/>
        </a:p>
      </dgm:t>
    </dgm:pt>
    <dgm:pt modelId="{04F68F33-95D3-4966-9BE6-A0F51CF4A90D}" type="parTrans" cxnId="{0A5E41A4-3C47-4A7F-9402-CF737A82478A}">
      <dgm:prSet/>
      <dgm:spPr/>
      <dgm:t>
        <a:bodyPr/>
        <a:lstStyle/>
        <a:p>
          <a:endParaRPr lang="it-IT"/>
        </a:p>
      </dgm:t>
    </dgm:pt>
    <dgm:pt modelId="{196C4366-C41E-4610-B970-9F08373278E4}" type="sibTrans" cxnId="{0A5E41A4-3C47-4A7F-9402-CF737A82478A}">
      <dgm:prSet/>
      <dgm:spPr/>
      <dgm:t>
        <a:bodyPr/>
        <a:lstStyle/>
        <a:p>
          <a:endParaRPr lang="it-IT"/>
        </a:p>
      </dgm:t>
    </dgm:pt>
    <dgm:pt modelId="{30062C9A-C2D3-425E-B7C1-CD7C054D8677}">
      <dgm:prSet phldrT="[Testo]"/>
      <dgm:spPr/>
      <dgm:t>
        <a:bodyPr/>
        <a:lstStyle/>
        <a:p>
          <a:r>
            <a:rPr lang="it-IT" dirty="0" smtClean="0"/>
            <a:t>30gg</a:t>
          </a:r>
          <a:endParaRPr lang="it-IT" dirty="0"/>
        </a:p>
      </dgm:t>
    </dgm:pt>
    <dgm:pt modelId="{B7F6AF28-FA97-41E1-BC54-B20B3A8DD6C5}" type="parTrans" cxnId="{566C9280-A813-422F-AAC9-27B624D9AD27}">
      <dgm:prSet/>
      <dgm:spPr/>
      <dgm:t>
        <a:bodyPr/>
        <a:lstStyle/>
        <a:p>
          <a:endParaRPr lang="it-IT"/>
        </a:p>
      </dgm:t>
    </dgm:pt>
    <dgm:pt modelId="{2F1B8E90-63B5-4659-8040-E85F65DAD7FC}" type="sibTrans" cxnId="{566C9280-A813-422F-AAC9-27B624D9AD27}">
      <dgm:prSet/>
      <dgm:spPr/>
      <dgm:t>
        <a:bodyPr/>
        <a:lstStyle/>
        <a:p>
          <a:endParaRPr lang="it-IT"/>
        </a:p>
      </dgm:t>
    </dgm:pt>
    <dgm:pt modelId="{A71D2CC4-F743-40B6-A274-F739746A707F}">
      <dgm:prSet phldrT="[Testo]"/>
      <dgm:spPr/>
      <dgm:t>
        <a:bodyPr/>
        <a:lstStyle/>
        <a:p>
          <a:r>
            <a:rPr lang="it-IT" dirty="0" smtClean="0"/>
            <a:t>10gg</a:t>
          </a:r>
          <a:endParaRPr lang="it-IT" dirty="0"/>
        </a:p>
      </dgm:t>
    </dgm:pt>
    <dgm:pt modelId="{57BEAA41-A611-4EB3-B817-D94D4507C1CF}" type="parTrans" cxnId="{EF94CCF3-23B3-42F4-AA0C-4E00A190BDC1}">
      <dgm:prSet/>
      <dgm:spPr/>
      <dgm:t>
        <a:bodyPr/>
        <a:lstStyle/>
        <a:p>
          <a:endParaRPr lang="it-IT"/>
        </a:p>
      </dgm:t>
    </dgm:pt>
    <dgm:pt modelId="{094ADAD7-FB6F-492F-9386-F2A5FB02F93C}" type="sibTrans" cxnId="{EF94CCF3-23B3-42F4-AA0C-4E00A190BDC1}">
      <dgm:prSet/>
      <dgm:spPr/>
      <dgm:t>
        <a:bodyPr/>
        <a:lstStyle/>
        <a:p>
          <a:endParaRPr lang="it-IT"/>
        </a:p>
      </dgm:t>
    </dgm:pt>
    <dgm:pt modelId="{95CC81AF-8E14-49AE-BE85-6E93450EE67D}">
      <dgm:prSet phldrT="[Testo]"/>
      <dgm:spPr>
        <a:solidFill>
          <a:srgbClr val="FF0000"/>
        </a:solidFill>
      </dgm:spPr>
      <dgm:t>
        <a:bodyPr/>
        <a:lstStyle/>
        <a:p>
          <a:r>
            <a:rPr lang="it-IT" dirty="0" smtClean="0"/>
            <a:t>GACC</a:t>
          </a:r>
          <a:endParaRPr lang="it-IT" dirty="0"/>
        </a:p>
      </dgm:t>
    </dgm:pt>
    <dgm:pt modelId="{4A075705-C45E-4A2B-973B-B5EBCE414F2A}" type="parTrans" cxnId="{A1FCAF5B-329F-4364-B3E0-A24A12D30110}">
      <dgm:prSet/>
      <dgm:spPr/>
      <dgm:t>
        <a:bodyPr/>
        <a:lstStyle/>
        <a:p>
          <a:endParaRPr lang="it-IT"/>
        </a:p>
      </dgm:t>
    </dgm:pt>
    <dgm:pt modelId="{D257028E-47F3-4C98-B50B-E5EDB0263B25}" type="sibTrans" cxnId="{A1FCAF5B-329F-4364-B3E0-A24A12D30110}">
      <dgm:prSet/>
      <dgm:spPr/>
      <dgm:t>
        <a:bodyPr/>
        <a:lstStyle/>
        <a:p>
          <a:endParaRPr lang="it-IT"/>
        </a:p>
      </dgm:t>
    </dgm:pt>
    <dgm:pt modelId="{2B73E77D-8AB1-4F20-9638-94D50E5F1DC1}">
      <dgm:prSet phldrT="[Testo]"/>
      <dgm:spPr/>
      <dgm:t>
        <a:bodyPr/>
        <a:lstStyle/>
        <a:p>
          <a:r>
            <a:rPr lang="it-IT" dirty="0" smtClean="0"/>
            <a:t>5gg</a:t>
          </a:r>
          <a:endParaRPr lang="it-IT" dirty="0"/>
        </a:p>
      </dgm:t>
    </dgm:pt>
    <dgm:pt modelId="{71EAC7AF-56DC-4A93-9A5C-FB0E32D5AED2}" type="parTrans" cxnId="{AE8F6B02-C185-4D53-A94F-EE7F508D4B40}">
      <dgm:prSet/>
      <dgm:spPr/>
      <dgm:t>
        <a:bodyPr/>
        <a:lstStyle/>
        <a:p>
          <a:endParaRPr lang="it-IT"/>
        </a:p>
      </dgm:t>
    </dgm:pt>
    <dgm:pt modelId="{2D3F2309-1941-4898-B8BD-E134402DE759}" type="sibTrans" cxnId="{AE8F6B02-C185-4D53-A94F-EE7F508D4B40}">
      <dgm:prSet/>
      <dgm:spPr/>
      <dgm:t>
        <a:bodyPr/>
        <a:lstStyle/>
        <a:p>
          <a:endParaRPr lang="it-IT"/>
        </a:p>
      </dgm:t>
    </dgm:pt>
    <dgm:pt modelId="{39B5F49F-5412-4719-988A-BF40D5E3496D}">
      <dgm:prSet phldrT="[Testo]"/>
      <dgm:spPr>
        <a:solidFill>
          <a:schemeClr val="bg1">
            <a:lumMod val="60000"/>
            <a:lumOff val="40000"/>
          </a:schemeClr>
        </a:solidFill>
      </dgm:spPr>
      <dgm:t>
        <a:bodyPr/>
        <a:lstStyle/>
        <a:p>
          <a:r>
            <a:rPr lang="it-IT" dirty="0" smtClean="0"/>
            <a:t>AQSIQ</a:t>
          </a:r>
          <a:endParaRPr lang="it-IT" dirty="0"/>
        </a:p>
      </dgm:t>
    </dgm:pt>
    <dgm:pt modelId="{2367628B-0FCE-46AC-BC8F-596EB027FFC1}" type="sibTrans" cxnId="{84210EED-0B08-4081-950A-BE5C80F76CED}">
      <dgm:prSet/>
      <dgm:spPr/>
      <dgm:t>
        <a:bodyPr/>
        <a:lstStyle/>
        <a:p>
          <a:endParaRPr lang="it-IT"/>
        </a:p>
      </dgm:t>
    </dgm:pt>
    <dgm:pt modelId="{6F1E6A06-B365-4232-A016-2CAFC83C5E7D}" type="parTrans" cxnId="{84210EED-0B08-4081-950A-BE5C80F76CED}">
      <dgm:prSet/>
      <dgm:spPr/>
      <dgm:t>
        <a:bodyPr/>
        <a:lstStyle/>
        <a:p>
          <a:endParaRPr lang="it-IT"/>
        </a:p>
      </dgm:t>
    </dgm:pt>
    <dgm:pt modelId="{0A0C533F-D1CB-4650-8B02-722E1955D203}" type="pres">
      <dgm:prSet presAssocID="{D7260816-5DAE-4365-BBF0-570000D01503}" presName="Name0" presStyleCnt="0">
        <dgm:presLayoutVars>
          <dgm:chMax val="5"/>
          <dgm:chPref val="5"/>
          <dgm:dir/>
          <dgm:animLvl val="lvl"/>
        </dgm:presLayoutVars>
      </dgm:prSet>
      <dgm:spPr/>
      <dgm:t>
        <a:bodyPr/>
        <a:lstStyle/>
        <a:p>
          <a:endParaRPr lang="it-IT"/>
        </a:p>
      </dgm:t>
    </dgm:pt>
    <dgm:pt modelId="{05A3561F-C65A-453D-A6E0-9883B953A3CD}" type="pres">
      <dgm:prSet presAssocID="{B857A639-0E1E-48B1-A1EE-4EF066BB0B5F}" presName="parentText1" presStyleLbl="node1" presStyleIdx="0" presStyleCnt="3" custLinFactNeighborY="2807">
        <dgm:presLayoutVars>
          <dgm:chMax/>
          <dgm:chPref val="3"/>
          <dgm:bulletEnabled val="1"/>
        </dgm:presLayoutVars>
      </dgm:prSet>
      <dgm:spPr/>
      <dgm:t>
        <a:bodyPr/>
        <a:lstStyle/>
        <a:p>
          <a:endParaRPr lang="it-IT"/>
        </a:p>
      </dgm:t>
    </dgm:pt>
    <dgm:pt modelId="{E8F4C983-8DC9-4000-8261-0DA7EBC90449}" type="pres">
      <dgm:prSet presAssocID="{B857A639-0E1E-48B1-A1EE-4EF066BB0B5F}" presName="childText1" presStyleLbl="solidAlignAcc1" presStyleIdx="0" presStyleCnt="3">
        <dgm:presLayoutVars>
          <dgm:chMax val="0"/>
          <dgm:chPref val="0"/>
          <dgm:bulletEnabled val="1"/>
        </dgm:presLayoutVars>
      </dgm:prSet>
      <dgm:spPr/>
      <dgm:t>
        <a:bodyPr/>
        <a:lstStyle/>
        <a:p>
          <a:endParaRPr lang="it-IT"/>
        </a:p>
      </dgm:t>
    </dgm:pt>
    <dgm:pt modelId="{01569FE7-1A1C-47A7-B684-4E0AA88C13F0}" type="pres">
      <dgm:prSet presAssocID="{39B5F49F-5412-4719-988A-BF40D5E3496D}" presName="parentText2" presStyleLbl="node1" presStyleIdx="1" presStyleCnt="3">
        <dgm:presLayoutVars>
          <dgm:chMax/>
          <dgm:chPref val="3"/>
          <dgm:bulletEnabled val="1"/>
        </dgm:presLayoutVars>
      </dgm:prSet>
      <dgm:spPr/>
      <dgm:t>
        <a:bodyPr/>
        <a:lstStyle/>
        <a:p>
          <a:endParaRPr lang="it-IT"/>
        </a:p>
      </dgm:t>
    </dgm:pt>
    <dgm:pt modelId="{C6FB6C7D-94DE-42BF-B17F-57F79B307FA3}" type="pres">
      <dgm:prSet presAssocID="{39B5F49F-5412-4719-988A-BF40D5E3496D}" presName="childText2" presStyleLbl="solidAlignAcc1" presStyleIdx="1" presStyleCnt="3">
        <dgm:presLayoutVars>
          <dgm:chMax val="0"/>
          <dgm:chPref val="0"/>
          <dgm:bulletEnabled val="1"/>
        </dgm:presLayoutVars>
      </dgm:prSet>
      <dgm:spPr/>
      <dgm:t>
        <a:bodyPr/>
        <a:lstStyle/>
        <a:p>
          <a:endParaRPr lang="it-IT"/>
        </a:p>
      </dgm:t>
    </dgm:pt>
    <dgm:pt modelId="{944F72F5-B097-4C67-A5C8-E9BFF74DA04C}" type="pres">
      <dgm:prSet presAssocID="{95CC81AF-8E14-49AE-BE85-6E93450EE67D}" presName="parentText3" presStyleLbl="node1" presStyleIdx="2" presStyleCnt="3">
        <dgm:presLayoutVars>
          <dgm:chMax/>
          <dgm:chPref val="3"/>
          <dgm:bulletEnabled val="1"/>
        </dgm:presLayoutVars>
      </dgm:prSet>
      <dgm:spPr/>
      <dgm:t>
        <a:bodyPr/>
        <a:lstStyle/>
        <a:p>
          <a:endParaRPr lang="it-IT"/>
        </a:p>
      </dgm:t>
    </dgm:pt>
    <dgm:pt modelId="{7D214344-1ABF-418F-B3E1-BB237914BBBF}" type="pres">
      <dgm:prSet presAssocID="{95CC81AF-8E14-49AE-BE85-6E93450EE67D}" presName="childText3" presStyleLbl="solidAlignAcc1" presStyleIdx="2" presStyleCnt="3">
        <dgm:presLayoutVars>
          <dgm:chMax val="0"/>
          <dgm:chPref val="0"/>
          <dgm:bulletEnabled val="1"/>
        </dgm:presLayoutVars>
      </dgm:prSet>
      <dgm:spPr/>
      <dgm:t>
        <a:bodyPr/>
        <a:lstStyle/>
        <a:p>
          <a:endParaRPr lang="it-IT"/>
        </a:p>
      </dgm:t>
    </dgm:pt>
  </dgm:ptLst>
  <dgm:cxnLst>
    <dgm:cxn modelId="{039E5C4C-BBF9-451E-806A-5670BC2242BB}" type="presOf" srcId="{30062C9A-C2D3-425E-B7C1-CD7C054D8677}" destId="{E8F4C983-8DC9-4000-8261-0DA7EBC90449}" srcOrd="0" destOrd="0" presId="urn:microsoft.com/office/officeart/2009/3/layout/IncreasingArrowsProcess"/>
    <dgm:cxn modelId="{D2A2B073-1CD0-486C-A858-A926C5507C92}" type="presOf" srcId="{39B5F49F-5412-4719-988A-BF40D5E3496D}" destId="{01569FE7-1A1C-47A7-B684-4E0AA88C13F0}" srcOrd="0" destOrd="0" presId="urn:microsoft.com/office/officeart/2009/3/layout/IncreasingArrowsProcess"/>
    <dgm:cxn modelId="{C4CD9228-2107-47DE-B33B-7287BAA98857}" type="presOf" srcId="{2B73E77D-8AB1-4F20-9638-94D50E5F1DC1}" destId="{7D214344-1ABF-418F-B3E1-BB237914BBBF}" srcOrd="0" destOrd="0" presId="urn:microsoft.com/office/officeart/2009/3/layout/IncreasingArrowsProcess"/>
    <dgm:cxn modelId="{A1FCAF5B-329F-4364-B3E0-A24A12D30110}" srcId="{D7260816-5DAE-4365-BBF0-570000D01503}" destId="{95CC81AF-8E14-49AE-BE85-6E93450EE67D}" srcOrd="2" destOrd="0" parTransId="{4A075705-C45E-4A2B-973B-B5EBCE414F2A}" sibTransId="{D257028E-47F3-4C98-B50B-E5EDB0263B25}"/>
    <dgm:cxn modelId="{09BBAACF-A869-47C2-8146-DD0322BBCD0B}" type="presOf" srcId="{A71D2CC4-F743-40B6-A274-F739746A707F}" destId="{C6FB6C7D-94DE-42BF-B17F-57F79B307FA3}" srcOrd="0" destOrd="0" presId="urn:microsoft.com/office/officeart/2009/3/layout/IncreasingArrowsProcess"/>
    <dgm:cxn modelId="{84210EED-0B08-4081-950A-BE5C80F76CED}" srcId="{D7260816-5DAE-4365-BBF0-570000D01503}" destId="{39B5F49F-5412-4719-988A-BF40D5E3496D}" srcOrd="1" destOrd="0" parTransId="{6F1E6A06-B365-4232-A016-2CAFC83C5E7D}" sibTransId="{2367628B-0FCE-46AC-BC8F-596EB027FFC1}"/>
    <dgm:cxn modelId="{0A5E41A4-3C47-4A7F-9402-CF737A82478A}" srcId="{D7260816-5DAE-4365-BBF0-570000D01503}" destId="{B857A639-0E1E-48B1-A1EE-4EF066BB0B5F}" srcOrd="0" destOrd="0" parTransId="{04F68F33-95D3-4966-9BE6-A0F51CF4A90D}" sibTransId="{196C4366-C41E-4610-B970-9F08373278E4}"/>
    <dgm:cxn modelId="{465C5BFD-821D-402E-89F9-97FF4AB11320}" type="presOf" srcId="{95CC81AF-8E14-49AE-BE85-6E93450EE67D}" destId="{944F72F5-B097-4C67-A5C8-E9BFF74DA04C}" srcOrd="0" destOrd="0" presId="urn:microsoft.com/office/officeart/2009/3/layout/IncreasingArrowsProcess"/>
    <dgm:cxn modelId="{EF94CCF3-23B3-42F4-AA0C-4E00A190BDC1}" srcId="{39B5F49F-5412-4719-988A-BF40D5E3496D}" destId="{A71D2CC4-F743-40B6-A274-F739746A707F}" srcOrd="0" destOrd="0" parTransId="{57BEAA41-A611-4EB3-B817-D94D4507C1CF}" sibTransId="{094ADAD7-FB6F-492F-9386-F2A5FB02F93C}"/>
    <dgm:cxn modelId="{566C9280-A813-422F-AAC9-27B624D9AD27}" srcId="{B857A639-0E1E-48B1-A1EE-4EF066BB0B5F}" destId="{30062C9A-C2D3-425E-B7C1-CD7C054D8677}" srcOrd="0" destOrd="0" parTransId="{B7F6AF28-FA97-41E1-BC54-B20B3A8DD6C5}" sibTransId="{2F1B8E90-63B5-4659-8040-E85F65DAD7FC}"/>
    <dgm:cxn modelId="{9B1BCF25-76E4-4B5F-BFF3-5972BB371D68}" type="presOf" srcId="{B857A639-0E1E-48B1-A1EE-4EF066BB0B5F}" destId="{05A3561F-C65A-453D-A6E0-9883B953A3CD}" srcOrd="0" destOrd="0" presId="urn:microsoft.com/office/officeart/2009/3/layout/IncreasingArrowsProcess"/>
    <dgm:cxn modelId="{AE8F6B02-C185-4D53-A94F-EE7F508D4B40}" srcId="{95CC81AF-8E14-49AE-BE85-6E93450EE67D}" destId="{2B73E77D-8AB1-4F20-9638-94D50E5F1DC1}" srcOrd="0" destOrd="0" parTransId="{71EAC7AF-56DC-4A93-9A5C-FB0E32D5AED2}" sibTransId="{2D3F2309-1941-4898-B8BD-E134402DE759}"/>
    <dgm:cxn modelId="{D00B83BE-B423-4831-AF1C-1702EDC1DF5E}" type="presOf" srcId="{D7260816-5DAE-4365-BBF0-570000D01503}" destId="{0A0C533F-D1CB-4650-8B02-722E1955D203}" srcOrd="0" destOrd="0" presId="urn:microsoft.com/office/officeart/2009/3/layout/IncreasingArrowsProcess"/>
    <dgm:cxn modelId="{86F2BFCB-9EAE-491F-A26B-4A8BBB76E853}" type="presParOf" srcId="{0A0C533F-D1CB-4650-8B02-722E1955D203}" destId="{05A3561F-C65A-453D-A6E0-9883B953A3CD}" srcOrd="0" destOrd="0" presId="urn:microsoft.com/office/officeart/2009/3/layout/IncreasingArrowsProcess"/>
    <dgm:cxn modelId="{BEFD45AF-532C-4F37-A970-2EB070E146F5}" type="presParOf" srcId="{0A0C533F-D1CB-4650-8B02-722E1955D203}" destId="{E8F4C983-8DC9-4000-8261-0DA7EBC90449}" srcOrd="1" destOrd="0" presId="urn:microsoft.com/office/officeart/2009/3/layout/IncreasingArrowsProcess"/>
    <dgm:cxn modelId="{6AE370D5-8969-4049-AF76-22BF6438E02A}" type="presParOf" srcId="{0A0C533F-D1CB-4650-8B02-722E1955D203}" destId="{01569FE7-1A1C-47A7-B684-4E0AA88C13F0}" srcOrd="2" destOrd="0" presId="urn:microsoft.com/office/officeart/2009/3/layout/IncreasingArrowsProcess"/>
    <dgm:cxn modelId="{C250952A-8F76-4450-8701-12443B08C048}" type="presParOf" srcId="{0A0C533F-D1CB-4650-8B02-722E1955D203}" destId="{C6FB6C7D-94DE-42BF-B17F-57F79B307FA3}" srcOrd="3" destOrd="0" presId="urn:microsoft.com/office/officeart/2009/3/layout/IncreasingArrowsProcess"/>
    <dgm:cxn modelId="{5CAD66F5-9314-434F-AA60-B11C6E2FFDCF}" type="presParOf" srcId="{0A0C533F-D1CB-4650-8B02-722E1955D203}" destId="{944F72F5-B097-4C67-A5C8-E9BFF74DA04C}" srcOrd="4" destOrd="0" presId="urn:microsoft.com/office/officeart/2009/3/layout/IncreasingArrowsProcess"/>
    <dgm:cxn modelId="{2BF7881A-99C2-4191-AF46-B9BF391016E5}" type="presParOf" srcId="{0A0C533F-D1CB-4650-8B02-722E1955D203}" destId="{7D214344-1ABF-418F-B3E1-BB237914BBBF}"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E5E3D7-5070-44B5-A881-F21D1D2C98C9}" type="doc">
      <dgm:prSet loTypeId="urn:microsoft.com/office/officeart/2005/8/layout/arrow5" loCatId="relationship" qsTypeId="urn:microsoft.com/office/officeart/2005/8/quickstyle/simple1" qsCatId="simple" csTypeId="urn:microsoft.com/office/officeart/2005/8/colors/colorful1" csCatId="colorful" phldr="1"/>
      <dgm:spPr/>
      <dgm:t>
        <a:bodyPr/>
        <a:lstStyle/>
        <a:p>
          <a:endParaRPr lang="it-IT"/>
        </a:p>
      </dgm:t>
    </dgm:pt>
    <dgm:pt modelId="{5103F51F-40FE-486F-BEA9-3C8490B00623}">
      <dgm:prSet phldrT="[Testo]"/>
      <dgm:spPr/>
      <dgm:t>
        <a:bodyPr/>
        <a:lstStyle/>
        <a:p>
          <a:r>
            <a:rPr lang="it-IT" dirty="0" smtClean="0"/>
            <a:t>PA</a:t>
          </a:r>
          <a:endParaRPr lang="it-IT" dirty="0"/>
        </a:p>
      </dgm:t>
    </dgm:pt>
    <dgm:pt modelId="{EA074730-5372-4E21-A165-43A871C4824E}" type="parTrans" cxnId="{334804B9-8952-449A-BFE7-681684D9EFE8}">
      <dgm:prSet/>
      <dgm:spPr/>
      <dgm:t>
        <a:bodyPr/>
        <a:lstStyle/>
        <a:p>
          <a:endParaRPr lang="it-IT"/>
        </a:p>
      </dgm:t>
    </dgm:pt>
    <dgm:pt modelId="{919E1D4F-0075-49EC-A2DE-34620A6E1820}" type="sibTrans" cxnId="{334804B9-8952-449A-BFE7-681684D9EFE8}">
      <dgm:prSet/>
      <dgm:spPr/>
      <dgm:t>
        <a:bodyPr/>
        <a:lstStyle/>
        <a:p>
          <a:endParaRPr lang="it-IT"/>
        </a:p>
      </dgm:t>
    </dgm:pt>
    <dgm:pt modelId="{E518BDC8-F75F-4AFC-AE96-4C38AD9FD120}">
      <dgm:prSet phldrT="[Testo]"/>
      <dgm:spPr/>
      <dgm:t>
        <a:bodyPr/>
        <a:lstStyle/>
        <a:p>
          <a:r>
            <a:rPr lang="it-IT" dirty="0" smtClean="0"/>
            <a:t>Imprese</a:t>
          </a:r>
          <a:endParaRPr lang="it-IT" dirty="0"/>
        </a:p>
      </dgm:t>
    </dgm:pt>
    <dgm:pt modelId="{2C38D866-96D3-4509-A8F5-ACB48F982E52}" type="parTrans" cxnId="{3F7C699C-C282-451E-A8E1-657564C9E69A}">
      <dgm:prSet/>
      <dgm:spPr/>
      <dgm:t>
        <a:bodyPr/>
        <a:lstStyle/>
        <a:p>
          <a:endParaRPr lang="it-IT"/>
        </a:p>
      </dgm:t>
    </dgm:pt>
    <dgm:pt modelId="{68405FB0-8E10-4DD5-8890-F65CB9B1042C}" type="sibTrans" cxnId="{3F7C699C-C282-451E-A8E1-657564C9E69A}">
      <dgm:prSet/>
      <dgm:spPr/>
      <dgm:t>
        <a:bodyPr/>
        <a:lstStyle/>
        <a:p>
          <a:endParaRPr lang="it-IT"/>
        </a:p>
      </dgm:t>
    </dgm:pt>
    <dgm:pt modelId="{DCB5B2BE-85DD-4AE4-9BC9-69571CDC7884}" type="pres">
      <dgm:prSet presAssocID="{C8E5E3D7-5070-44B5-A881-F21D1D2C98C9}" presName="diagram" presStyleCnt="0">
        <dgm:presLayoutVars>
          <dgm:dir/>
          <dgm:resizeHandles val="exact"/>
        </dgm:presLayoutVars>
      </dgm:prSet>
      <dgm:spPr/>
      <dgm:t>
        <a:bodyPr/>
        <a:lstStyle/>
        <a:p>
          <a:endParaRPr lang="it-IT"/>
        </a:p>
      </dgm:t>
    </dgm:pt>
    <dgm:pt modelId="{1B06E94C-22A0-4AF0-B65F-9F156A60B36E}" type="pres">
      <dgm:prSet presAssocID="{5103F51F-40FE-486F-BEA9-3C8490B00623}" presName="arrow" presStyleLbl="node1" presStyleIdx="0" presStyleCnt="2" custRadScaleRad="121900" custRadScaleInc="-15499">
        <dgm:presLayoutVars>
          <dgm:bulletEnabled val="1"/>
        </dgm:presLayoutVars>
      </dgm:prSet>
      <dgm:spPr/>
      <dgm:t>
        <a:bodyPr/>
        <a:lstStyle/>
        <a:p>
          <a:endParaRPr lang="it-IT"/>
        </a:p>
      </dgm:t>
    </dgm:pt>
    <dgm:pt modelId="{EA5FF18D-BFEE-4BF0-8BA6-C64DD78022BF}" type="pres">
      <dgm:prSet presAssocID="{E518BDC8-F75F-4AFC-AE96-4C38AD9FD120}" presName="arrow" presStyleLbl="node1" presStyleIdx="1" presStyleCnt="2" custRadScaleRad="103996" custRadScaleInc="10651">
        <dgm:presLayoutVars>
          <dgm:bulletEnabled val="1"/>
        </dgm:presLayoutVars>
      </dgm:prSet>
      <dgm:spPr/>
      <dgm:t>
        <a:bodyPr/>
        <a:lstStyle/>
        <a:p>
          <a:endParaRPr lang="it-IT"/>
        </a:p>
      </dgm:t>
    </dgm:pt>
  </dgm:ptLst>
  <dgm:cxnLst>
    <dgm:cxn modelId="{E92EDF74-79E1-4789-AB05-B18CE7575B5B}" type="presOf" srcId="{E518BDC8-F75F-4AFC-AE96-4C38AD9FD120}" destId="{EA5FF18D-BFEE-4BF0-8BA6-C64DD78022BF}" srcOrd="0" destOrd="0" presId="urn:microsoft.com/office/officeart/2005/8/layout/arrow5"/>
    <dgm:cxn modelId="{334804B9-8952-449A-BFE7-681684D9EFE8}" srcId="{C8E5E3D7-5070-44B5-A881-F21D1D2C98C9}" destId="{5103F51F-40FE-486F-BEA9-3C8490B00623}" srcOrd="0" destOrd="0" parTransId="{EA074730-5372-4E21-A165-43A871C4824E}" sibTransId="{919E1D4F-0075-49EC-A2DE-34620A6E1820}"/>
    <dgm:cxn modelId="{3F7C699C-C282-451E-A8E1-657564C9E69A}" srcId="{C8E5E3D7-5070-44B5-A881-F21D1D2C98C9}" destId="{E518BDC8-F75F-4AFC-AE96-4C38AD9FD120}" srcOrd="1" destOrd="0" parTransId="{2C38D866-96D3-4509-A8F5-ACB48F982E52}" sibTransId="{68405FB0-8E10-4DD5-8890-F65CB9B1042C}"/>
    <dgm:cxn modelId="{5EC9B439-F1BE-4B5B-A474-34F9E4CC501E}" type="presOf" srcId="{5103F51F-40FE-486F-BEA9-3C8490B00623}" destId="{1B06E94C-22A0-4AF0-B65F-9F156A60B36E}" srcOrd="0" destOrd="0" presId="urn:microsoft.com/office/officeart/2005/8/layout/arrow5"/>
    <dgm:cxn modelId="{D2310EFB-8CDF-481C-8DE3-1303225F75D6}" type="presOf" srcId="{C8E5E3D7-5070-44B5-A881-F21D1D2C98C9}" destId="{DCB5B2BE-85DD-4AE4-9BC9-69571CDC7884}" srcOrd="0" destOrd="0" presId="urn:microsoft.com/office/officeart/2005/8/layout/arrow5"/>
    <dgm:cxn modelId="{2F4EC904-3E93-4AB7-9280-663CBF33ED3A}" type="presParOf" srcId="{DCB5B2BE-85DD-4AE4-9BC9-69571CDC7884}" destId="{1B06E94C-22A0-4AF0-B65F-9F156A60B36E}" srcOrd="0" destOrd="0" presId="urn:microsoft.com/office/officeart/2005/8/layout/arrow5"/>
    <dgm:cxn modelId="{56C8135A-B631-4EDD-A2D4-044D4C208D40}" type="presParOf" srcId="{DCB5B2BE-85DD-4AE4-9BC9-69571CDC7884}" destId="{EA5FF18D-BFEE-4BF0-8BA6-C64DD78022BF}"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E37A6A-B246-4D3A-BCE7-46A5C0180C22}"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it-IT"/>
        </a:p>
      </dgm:t>
    </dgm:pt>
    <dgm:pt modelId="{F9FED6D1-CA04-4B0C-9AEC-8B5FB720B80D}">
      <dgm:prSet phldrT="[Testo]"/>
      <dgm:spPr/>
      <dgm:t>
        <a:bodyPr/>
        <a:lstStyle/>
        <a:p>
          <a:r>
            <a:rPr lang="it-IT" dirty="0" smtClean="0"/>
            <a:t>aggiustamenti</a:t>
          </a:r>
          <a:endParaRPr lang="it-IT" dirty="0"/>
        </a:p>
      </dgm:t>
    </dgm:pt>
    <dgm:pt modelId="{8BE79375-0C62-46B9-912F-B5AD17FAC338}" type="parTrans" cxnId="{3E21C0CF-BACC-4AEB-BC8A-B9ED33CF292D}">
      <dgm:prSet/>
      <dgm:spPr/>
      <dgm:t>
        <a:bodyPr/>
        <a:lstStyle/>
        <a:p>
          <a:endParaRPr lang="it-IT"/>
        </a:p>
      </dgm:t>
    </dgm:pt>
    <dgm:pt modelId="{D6759910-9B99-4E96-B502-A6B563F7E533}" type="sibTrans" cxnId="{3E21C0CF-BACC-4AEB-BC8A-B9ED33CF292D}">
      <dgm:prSet/>
      <dgm:spPr/>
      <dgm:t>
        <a:bodyPr/>
        <a:lstStyle/>
        <a:p>
          <a:endParaRPr lang="it-IT"/>
        </a:p>
      </dgm:t>
    </dgm:pt>
    <dgm:pt modelId="{3C041890-B3D9-4C21-BD6B-D522602C3AC8}">
      <dgm:prSet phldrT="[Testo]"/>
      <dgm:spPr>
        <a:solidFill>
          <a:srgbClr val="002060"/>
        </a:solidFill>
      </dgm:spPr>
      <dgm:t>
        <a:bodyPr/>
        <a:lstStyle/>
        <a:p>
          <a:r>
            <a:rPr lang="it-IT" dirty="0" smtClean="0"/>
            <a:t>royalties</a:t>
          </a:r>
          <a:endParaRPr lang="it-IT" dirty="0"/>
        </a:p>
      </dgm:t>
    </dgm:pt>
    <dgm:pt modelId="{7C7DCB64-3C8E-4BC3-8207-1B7166EB38B3}" type="parTrans" cxnId="{4AB6AA8C-02D6-405C-B381-4575FEE908C4}">
      <dgm:prSet/>
      <dgm:spPr/>
      <dgm:t>
        <a:bodyPr/>
        <a:lstStyle/>
        <a:p>
          <a:endParaRPr lang="it-IT"/>
        </a:p>
      </dgm:t>
    </dgm:pt>
    <dgm:pt modelId="{03B4DE2C-40E2-4DCA-8AB3-B6EAF6AAF10A}" type="sibTrans" cxnId="{4AB6AA8C-02D6-405C-B381-4575FEE908C4}">
      <dgm:prSet/>
      <dgm:spPr/>
      <dgm:t>
        <a:bodyPr/>
        <a:lstStyle/>
        <a:p>
          <a:endParaRPr lang="it-IT"/>
        </a:p>
      </dgm:t>
    </dgm:pt>
    <dgm:pt modelId="{D3EB4FD0-DF20-4F53-8F6E-98C765F3D337}">
      <dgm:prSet phldrT="[Testo]"/>
      <dgm:spPr/>
      <dgm:t>
        <a:bodyPr/>
        <a:lstStyle/>
        <a:p>
          <a:r>
            <a:rPr lang="it-IT" dirty="0" smtClean="0"/>
            <a:t>Ricostruzione del valore</a:t>
          </a:r>
          <a:endParaRPr lang="it-IT" dirty="0"/>
        </a:p>
      </dgm:t>
    </dgm:pt>
    <dgm:pt modelId="{F023814E-5103-4116-AF98-F5C066F83B58}" type="parTrans" cxnId="{348C813A-29AA-478B-8290-E2FA374A2AD0}">
      <dgm:prSet/>
      <dgm:spPr/>
      <dgm:t>
        <a:bodyPr/>
        <a:lstStyle/>
        <a:p>
          <a:endParaRPr lang="it-IT"/>
        </a:p>
      </dgm:t>
    </dgm:pt>
    <dgm:pt modelId="{6875B3D1-F0F5-4EBC-A8BA-01A2A3D60A6D}" type="sibTrans" cxnId="{348C813A-29AA-478B-8290-E2FA374A2AD0}">
      <dgm:prSet/>
      <dgm:spPr/>
      <dgm:t>
        <a:bodyPr/>
        <a:lstStyle/>
        <a:p>
          <a:endParaRPr lang="it-IT"/>
        </a:p>
      </dgm:t>
    </dgm:pt>
    <dgm:pt modelId="{E530C813-3F4D-435C-A486-6963B1A6D10F}">
      <dgm:prSet phldrT="[Testo]"/>
      <dgm:spPr>
        <a:solidFill>
          <a:srgbClr val="FF0000"/>
        </a:solidFill>
      </dgm:spPr>
      <dgm:t>
        <a:bodyPr/>
        <a:lstStyle/>
        <a:p>
          <a:r>
            <a:rPr lang="it-IT" dirty="0" smtClean="0"/>
            <a:t>polizza</a:t>
          </a:r>
          <a:endParaRPr lang="it-IT" dirty="0"/>
        </a:p>
      </dgm:t>
    </dgm:pt>
    <dgm:pt modelId="{F884DABD-8350-4C12-9C68-095703F00187}" type="parTrans" cxnId="{E6F94297-62EA-4EBA-8FF3-AFA785B3476B}">
      <dgm:prSet/>
      <dgm:spPr/>
      <dgm:t>
        <a:bodyPr/>
        <a:lstStyle/>
        <a:p>
          <a:endParaRPr lang="it-IT"/>
        </a:p>
      </dgm:t>
    </dgm:pt>
    <dgm:pt modelId="{E92E51DA-1AFB-489E-8007-DE751EE16B41}" type="sibTrans" cxnId="{E6F94297-62EA-4EBA-8FF3-AFA785B3476B}">
      <dgm:prSet/>
      <dgm:spPr/>
      <dgm:t>
        <a:bodyPr/>
        <a:lstStyle/>
        <a:p>
          <a:endParaRPr lang="it-IT"/>
        </a:p>
      </dgm:t>
    </dgm:pt>
    <dgm:pt modelId="{CAC55C87-3868-4E3F-B748-47378261F7FE}">
      <dgm:prSet phldrT="[Testo]"/>
      <dgm:spPr>
        <a:solidFill>
          <a:srgbClr val="002060"/>
        </a:solidFill>
      </dgm:spPr>
      <dgm:t>
        <a:bodyPr/>
        <a:lstStyle/>
        <a:p>
          <a:r>
            <a:rPr lang="it-IT" dirty="0" smtClean="0"/>
            <a:t>CIF</a:t>
          </a:r>
          <a:endParaRPr lang="it-IT" dirty="0"/>
        </a:p>
      </dgm:t>
    </dgm:pt>
    <dgm:pt modelId="{70E32F12-15D0-4D75-B61D-9C0570845E03}" type="parTrans" cxnId="{FF6224A0-2DE5-4249-9068-0CE102CB1733}">
      <dgm:prSet/>
      <dgm:spPr/>
      <dgm:t>
        <a:bodyPr/>
        <a:lstStyle/>
        <a:p>
          <a:endParaRPr lang="it-IT"/>
        </a:p>
      </dgm:t>
    </dgm:pt>
    <dgm:pt modelId="{70208918-C6FF-43DB-B180-82D339E32A1F}" type="sibTrans" cxnId="{FF6224A0-2DE5-4249-9068-0CE102CB1733}">
      <dgm:prSet/>
      <dgm:spPr/>
      <dgm:t>
        <a:bodyPr/>
        <a:lstStyle/>
        <a:p>
          <a:endParaRPr lang="it-IT"/>
        </a:p>
      </dgm:t>
    </dgm:pt>
    <dgm:pt modelId="{87EA7A82-74C6-4599-B98C-D1EF35DFBA5E}" type="pres">
      <dgm:prSet presAssocID="{84E37A6A-B246-4D3A-BCE7-46A5C0180C22}" presName="outerComposite" presStyleCnt="0">
        <dgm:presLayoutVars>
          <dgm:chMax val="2"/>
          <dgm:animLvl val="lvl"/>
          <dgm:resizeHandles val="exact"/>
        </dgm:presLayoutVars>
      </dgm:prSet>
      <dgm:spPr/>
      <dgm:t>
        <a:bodyPr/>
        <a:lstStyle/>
        <a:p>
          <a:endParaRPr lang="it-IT"/>
        </a:p>
      </dgm:t>
    </dgm:pt>
    <dgm:pt modelId="{7AD34F43-A17C-4D1D-883E-F92DB4DA74A4}" type="pres">
      <dgm:prSet presAssocID="{84E37A6A-B246-4D3A-BCE7-46A5C0180C22}" presName="dummyMaxCanvas" presStyleCnt="0"/>
      <dgm:spPr/>
    </dgm:pt>
    <dgm:pt modelId="{A3D209E1-C035-4D85-8853-F891898D8134}" type="pres">
      <dgm:prSet presAssocID="{84E37A6A-B246-4D3A-BCE7-46A5C0180C22}" presName="parentComposite" presStyleCnt="0"/>
      <dgm:spPr/>
    </dgm:pt>
    <dgm:pt modelId="{604539A0-1D5B-4499-87E6-A7A019CEFB44}" type="pres">
      <dgm:prSet presAssocID="{84E37A6A-B246-4D3A-BCE7-46A5C0180C22}" presName="parent1" presStyleLbl="alignAccFollowNode1" presStyleIdx="0" presStyleCnt="4" custLinFactNeighborX="-16221" custLinFactNeighborY="-5724">
        <dgm:presLayoutVars>
          <dgm:chMax val="4"/>
        </dgm:presLayoutVars>
      </dgm:prSet>
      <dgm:spPr/>
      <dgm:t>
        <a:bodyPr/>
        <a:lstStyle/>
        <a:p>
          <a:endParaRPr lang="it-IT"/>
        </a:p>
      </dgm:t>
    </dgm:pt>
    <dgm:pt modelId="{648B8110-5DAB-4A72-9942-D5F27F7AB7EB}" type="pres">
      <dgm:prSet presAssocID="{84E37A6A-B246-4D3A-BCE7-46A5C0180C22}" presName="parent2" presStyleLbl="alignAccFollowNode1" presStyleIdx="1" presStyleCnt="4" custScaleY="107716" custLinFactNeighborX="14424" custLinFactNeighborY="5464">
        <dgm:presLayoutVars>
          <dgm:chMax val="4"/>
        </dgm:presLayoutVars>
      </dgm:prSet>
      <dgm:spPr/>
      <dgm:t>
        <a:bodyPr/>
        <a:lstStyle/>
        <a:p>
          <a:endParaRPr lang="it-IT"/>
        </a:p>
      </dgm:t>
    </dgm:pt>
    <dgm:pt modelId="{AE53797F-B356-413C-833A-1CF8E84FEABB}" type="pres">
      <dgm:prSet presAssocID="{84E37A6A-B246-4D3A-BCE7-46A5C0180C22}" presName="childrenComposite" presStyleCnt="0"/>
      <dgm:spPr/>
    </dgm:pt>
    <dgm:pt modelId="{2E469D5A-8E18-400B-8F0F-69A64057F632}" type="pres">
      <dgm:prSet presAssocID="{84E37A6A-B246-4D3A-BCE7-46A5C0180C22}" presName="dummyMaxCanvas_ChildArea" presStyleCnt="0"/>
      <dgm:spPr/>
    </dgm:pt>
    <dgm:pt modelId="{3025F772-E9AD-4D36-9528-53329A159EFB}" type="pres">
      <dgm:prSet presAssocID="{84E37A6A-B246-4D3A-BCE7-46A5C0180C22}" presName="fulcrum" presStyleLbl="alignAccFollowNode1" presStyleIdx="2" presStyleCnt="4"/>
      <dgm:spPr/>
    </dgm:pt>
    <dgm:pt modelId="{1900D036-DD34-4498-A45E-3A31C7621DA1}" type="pres">
      <dgm:prSet presAssocID="{84E37A6A-B246-4D3A-BCE7-46A5C0180C22}" presName="balance_12" presStyleLbl="alignAccFollowNode1" presStyleIdx="3" presStyleCnt="4">
        <dgm:presLayoutVars>
          <dgm:bulletEnabled val="1"/>
        </dgm:presLayoutVars>
      </dgm:prSet>
      <dgm:spPr/>
    </dgm:pt>
    <dgm:pt modelId="{77BB32D5-AA5F-4B2B-AF11-9DF6B0BB8D6F}" type="pres">
      <dgm:prSet presAssocID="{84E37A6A-B246-4D3A-BCE7-46A5C0180C22}" presName="right_12_1" presStyleLbl="node1" presStyleIdx="0" presStyleCnt="3" custScaleX="75077">
        <dgm:presLayoutVars>
          <dgm:bulletEnabled val="1"/>
        </dgm:presLayoutVars>
      </dgm:prSet>
      <dgm:spPr/>
      <dgm:t>
        <a:bodyPr/>
        <a:lstStyle/>
        <a:p>
          <a:endParaRPr lang="it-IT"/>
        </a:p>
      </dgm:t>
    </dgm:pt>
    <dgm:pt modelId="{C6FCE68D-34F8-491F-983D-5BFD8326E0B5}" type="pres">
      <dgm:prSet presAssocID="{84E37A6A-B246-4D3A-BCE7-46A5C0180C22}" presName="right_12_2" presStyleLbl="node1" presStyleIdx="1" presStyleCnt="3" custScaleX="73407" custScaleY="62823">
        <dgm:presLayoutVars>
          <dgm:bulletEnabled val="1"/>
        </dgm:presLayoutVars>
      </dgm:prSet>
      <dgm:spPr/>
      <dgm:t>
        <a:bodyPr/>
        <a:lstStyle/>
        <a:p>
          <a:endParaRPr lang="it-IT"/>
        </a:p>
      </dgm:t>
    </dgm:pt>
    <dgm:pt modelId="{625FEFDC-1989-4736-B42A-6E261BEF882A}" type="pres">
      <dgm:prSet presAssocID="{84E37A6A-B246-4D3A-BCE7-46A5C0180C22}" presName="left_12_1" presStyleLbl="node1" presStyleIdx="2" presStyleCnt="3">
        <dgm:presLayoutVars>
          <dgm:bulletEnabled val="1"/>
        </dgm:presLayoutVars>
      </dgm:prSet>
      <dgm:spPr/>
      <dgm:t>
        <a:bodyPr/>
        <a:lstStyle/>
        <a:p>
          <a:endParaRPr lang="it-IT"/>
        </a:p>
      </dgm:t>
    </dgm:pt>
  </dgm:ptLst>
  <dgm:cxnLst>
    <dgm:cxn modelId="{6B1D145D-36E5-45E3-BE72-8B5435CDA3FC}" type="presOf" srcId="{84E37A6A-B246-4D3A-BCE7-46A5C0180C22}" destId="{87EA7A82-74C6-4599-B98C-D1EF35DFBA5E}" srcOrd="0" destOrd="0" presId="urn:microsoft.com/office/officeart/2005/8/layout/balance1"/>
    <dgm:cxn modelId="{D9894FF2-39C7-4175-A7C0-26DAEC6F58BF}" type="presOf" srcId="{3C041890-B3D9-4C21-BD6B-D522602C3AC8}" destId="{625FEFDC-1989-4736-B42A-6E261BEF882A}" srcOrd="0" destOrd="0" presId="urn:microsoft.com/office/officeart/2005/8/layout/balance1"/>
    <dgm:cxn modelId="{3E21C0CF-BACC-4AEB-BC8A-B9ED33CF292D}" srcId="{84E37A6A-B246-4D3A-BCE7-46A5C0180C22}" destId="{F9FED6D1-CA04-4B0C-9AEC-8B5FB720B80D}" srcOrd="0" destOrd="0" parTransId="{8BE79375-0C62-46B9-912F-B5AD17FAC338}" sibTransId="{D6759910-9B99-4E96-B502-A6B563F7E533}"/>
    <dgm:cxn modelId="{4AB6AA8C-02D6-405C-B381-4575FEE908C4}" srcId="{F9FED6D1-CA04-4B0C-9AEC-8B5FB720B80D}" destId="{3C041890-B3D9-4C21-BD6B-D522602C3AC8}" srcOrd="0" destOrd="0" parTransId="{7C7DCB64-3C8E-4BC3-8207-1B7166EB38B3}" sibTransId="{03B4DE2C-40E2-4DCA-8AB3-B6EAF6AAF10A}"/>
    <dgm:cxn modelId="{600C3853-94B7-424F-B11F-891C149D9851}" type="presOf" srcId="{E530C813-3F4D-435C-A486-6963B1A6D10F}" destId="{77BB32D5-AA5F-4B2B-AF11-9DF6B0BB8D6F}" srcOrd="0" destOrd="0" presId="urn:microsoft.com/office/officeart/2005/8/layout/balance1"/>
    <dgm:cxn modelId="{2078874A-B642-40E8-89B3-5428C8EEE0B6}" type="presOf" srcId="{F9FED6D1-CA04-4B0C-9AEC-8B5FB720B80D}" destId="{604539A0-1D5B-4499-87E6-A7A019CEFB44}" srcOrd="0" destOrd="0" presId="urn:microsoft.com/office/officeart/2005/8/layout/balance1"/>
    <dgm:cxn modelId="{348C813A-29AA-478B-8290-E2FA374A2AD0}" srcId="{84E37A6A-B246-4D3A-BCE7-46A5C0180C22}" destId="{D3EB4FD0-DF20-4F53-8F6E-98C765F3D337}" srcOrd="1" destOrd="0" parTransId="{F023814E-5103-4116-AF98-F5C066F83B58}" sibTransId="{6875B3D1-F0F5-4EBC-A8BA-01A2A3D60A6D}"/>
    <dgm:cxn modelId="{FF6224A0-2DE5-4249-9068-0CE102CB1733}" srcId="{D3EB4FD0-DF20-4F53-8F6E-98C765F3D337}" destId="{CAC55C87-3868-4E3F-B748-47378261F7FE}" srcOrd="1" destOrd="0" parTransId="{70E32F12-15D0-4D75-B61D-9C0570845E03}" sibTransId="{70208918-C6FF-43DB-B180-82D339E32A1F}"/>
    <dgm:cxn modelId="{F2AE854B-F3AA-4BED-9EBD-83F8F4ED50C7}" type="presOf" srcId="{D3EB4FD0-DF20-4F53-8F6E-98C765F3D337}" destId="{648B8110-5DAB-4A72-9942-D5F27F7AB7EB}" srcOrd="0" destOrd="0" presId="urn:microsoft.com/office/officeart/2005/8/layout/balance1"/>
    <dgm:cxn modelId="{E6F94297-62EA-4EBA-8FF3-AFA785B3476B}" srcId="{D3EB4FD0-DF20-4F53-8F6E-98C765F3D337}" destId="{E530C813-3F4D-435C-A486-6963B1A6D10F}" srcOrd="0" destOrd="0" parTransId="{F884DABD-8350-4C12-9C68-095703F00187}" sibTransId="{E92E51DA-1AFB-489E-8007-DE751EE16B41}"/>
    <dgm:cxn modelId="{1344D326-2885-478A-9C23-45B351659D5E}" type="presOf" srcId="{CAC55C87-3868-4E3F-B748-47378261F7FE}" destId="{C6FCE68D-34F8-491F-983D-5BFD8326E0B5}" srcOrd="0" destOrd="0" presId="urn:microsoft.com/office/officeart/2005/8/layout/balance1"/>
    <dgm:cxn modelId="{330E6D85-9BB4-441A-A355-47B4731BB915}" type="presParOf" srcId="{87EA7A82-74C6-4599-B98C-D1EF35DFBA5E}" destId="{7AD34F43-A17C-4D1D-883E-F92DB4DA74A4}" srcOrd="0" destOrd="0" presId="urn:microsoft.com/office/officeart/2005/8/layout/balance1"/>
    <dgm:cxn modelId="{DD8AF919-A1F8-419B-93C3-7E27DE88DFE2}" type="presParOf" srcId="{87EA7A82-74C6-4599-B98C-D1EF35DFBA5E}" destId="{A3D209E1-C035-4D85-8853-F891898D8134}" srcOrd="1" destOrd="0" presId="urn:microsoft.com/office/officeart/2005/8/layout/balance1"/>
    <dgm:cxn modelId="{FEE637BC-6E60-4A10-B40C-65716CC131FC}" type="presParOf" srcId="{A3D209E1-C035-4D85-8853-F891898D8134}" destId="{604539A0-1D5B-4499-87E6-A7A019CEFB44}" srcOrd="0" destOrd="0" presId="urn:microsoft.com/office/officeart/2005/8/layout/balance1"/>
    <dgm:cxn modelId="{4FEBFD05-0C5D-442F-9E6F-6905C412CA78}" type="presParOf" srcId="{A3D209E1-C035-4D85-8853-F891898D8134}" destId="{648B8110-5DAB-4A72-9942-D5F27F7AB7EB}" srcOrd="1" destOrd="0" presId="urn:microsoft.com/office/officeart/2005/8/layout/balance1"/>
    <dgm:cxn modelId="{9B333908-AEB1-44E2-9108-6F86F051F6C1}" type="presParOf" srcId="{87EA7A82-74C6-4599-B98C-D1EF35DFBA5E}" destId="{AE53797F-B356-413C-833A-1CF8E84FEABB}" srcOrd="2" destOrd="0" presId="urn:microsoft.com/office/officeart/2005/8/layout/balance1"/>
    <dgm:cxn modelId="{988598D9-62A1-4F42-84DF-45FA447E8A99}" type="presParOf" srcId="{AE53797F-B356-413C-833A-1CF8E84FEABB}" destId="{2E469D5A-8E18-400B-8F0F-69A64057F632}" srcOrd="0" destOrd="0" presId="urn:microsoft.com/office/officeart/2005/8/layout/balance1"/>
    <dgm:cxn modelId="{BF5A64AC-10CD-4AFF-A87F-6B6F9E005C68}" type="presParOf" srcId="{AE53797F-B356-413C-833A-1CF8E84FEABB}" destId="{3025F772-E9AD-4D36-9528-53329A159EFB}" srcOrd="1" destOrd="0" presId="urn:microsoft.com/office/officeart/2005/8/layout/balance1"/>
    <dgm:cxn modelId="{FDB858B8-E499-4A1A-B605-0EA0612113EE}" type="presParOf" srcId="{AE53797F-B356-413C-833A-1CF8E84FEABB}" destId="{1900D036-DD34-4498-A45E-3A31C7621DA1}" srcOrd="2" destOrd="0" presId="urn:microsoft.com/office/officeart/2005/8/layout/balance1"/>
    <dgm:cxn modelId="{48E8C27A-5B9F-4A76-91F7-55545C5CBFB3}" type="presParOf" srcId="{AE53797F-B356-413C-833A-1CF8E84FEABB}" destId="{77BB32D5-AA5F-4B2B-AF11-9DF6B0BB8D6F}" srcOrd="3" destOrd="0" presId="urn:microsoft.com/office/officeart/2005/8/layout/balance1"/>
    <dgm:cxn modelId="{8E38B92B-6704-46A0-A0D5-94259BD8716E}" type="presParOf" srcId="{AE53797F-B356-413C-833A-1CF8E84FEABB}" destId="{C6FCE68D-34F8-491F-983D-5BFD8326E0B5}" srcOrd="4" destOrd="0" presId="urn:microsoft.com/office/officeart/2005/8/layout/balance1"/>
    <dgm:cxn modelId="{8599F134-D64B-4E25-944B-2054DE674D50}" type="presParOf" srcId="{AE53797F-B356-413C-833A-1CF8E84FEABB}" destId="{625FEFDC-1989-4736-B42A-6E261BEF882A}" srcOrd="5"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it-IT"/>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it-IT"/>
          </a:p>
        </p:txBody>
      </p:sp>
      <p:sp>
        <p:nvSpPr>
          <p:cNvPr id="870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it-IT"/>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705338B-B5F6-4F5D-AD53-9F6D5CB3833A}" type="slidenum">
              <a:rPr lang="it-IT"/>
              <a:pPr>
                <a:defRPr/>
              </a:pPr>
              <a:t>‹N›</a:t>
            </a:fld>
            <a:endParaRPr lang="it-IT"/>
          </a:p>
        </p:txBody>
      </p:sp>
    </p:spTree>
    <p:extLst>
      <p:ext uri="{BB962C8B-B14F-4D97-AF65-F5344CB8AC3E}">
        <p14:creationId xmlns:p14="http://schemas.microsoft.com/office/powerpoint/2010/main" val="511916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D705338B-B5F6-4F5D-AD53-9F6D5CB3833A}" type="slidenum">
              <a:rPr lang="it-IT" smtClean="0"/>
              <a:pPr>
                <a:defRPr/>
              </a:pPr>
              <a:t>80</a:t>
            </a:fld>
            <a:endParaRPr lang="it-IT"/>
          </a:p>
        </p:txBody>
      </p:sp>
    </p:spTree>
    <p:extLst>
      <p:ext uri="{BB962C8B-B14F-4D97-AF65-F5344CB8AC3E}">
        <p14:creationId xmlns:p14="http://schemas.microsoft.com/office/powerpoint/2010/main" val="2037563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w 1588"/>
              <a:gd name="T1" fmla="*/ 0 h 1912"/>
              <a:gd name="T2" fmla="*/ 0 w 1588"/>
              <a:gd name="T3" fmla="*/ 2147483647 h 1912"/>
              <a:gd name="T4" fmla="*/ 0 w 1588"/>
              <a:gd name="T5" fmla="*/ 2147483647 h 1912"/>
              <a:gd name="T6" fmla="*/ 0 w 1588"/>
              <a:gd name="T7" fmla="*/ 2147483647 h 1912"/>
              <a:gd name="T8" fmla="*/ 0 w 1588"/>
              <a:gd name="T9" fmla="*/ 2147483647 h 1912"/>
              <a:gd name="T10" fmla="*/ 0 w 1588"/>
              <a:gd name="T11" fmla="*/ 2147483647 h 1912"/>
              <a:gd name="T12" fmla="*/ 0 w 1588"/>
              <a:gd name="T13" fmla="*/ 0 h 1912"/>
              <a:gd name="T14" fmla="*/ 0 w 158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8" h="1912">
                <a:moveTo>
                  <a:pt x="0" y="0"/>
                </a:moveTo>
                <a:lnTo>
                  <a:pt x="0" y="6"/>
                </a:lnTo>
                <a:lnTo>
                  <a:pt x="0" y="60"/>
                </a:lnTo>
                <a:lnTo>
                  <a:pt x="0" y="1912"/>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6144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it-IT" noProof="0" smtClean="0"/>
              <a:t>Fare clic per modificare lo stile del titolo</a:t>
            </a:r>
          </a:p>
        </p:txBody>
      </p:sp>
      <p:sp>
        <p:nvSpPr>
          <p:cNvPr id="6144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it-IT" noProof="0" smtClean="0"/>
              <a:t>Fare clic per modificare lo stile del sottotitolo dello schema</a:t>
            </a:r>
          </a:p>
        </p:txBody>
      </p:sp>
      <p:sp>
        <p:nvSpPr>
          <p:cNvPr id="5" name="Rectangle 5"/>
          <p:cNvSpPr>
            <a:spLocks noGrp="1" noChangeArrowheads="1"/>
          </p:cNvSpPr>
          <p:nvPr>
            <p:ph type="ftr" sz="quarter" idx="10"/>
          </p:nvPr>
        </p:nvSpPr>
        <p:spPr/>
        <p:txBody>
          <a:bodyPr/>
          <a:lstStyle>
            <a:lvl1pPr>
              <a:defRPr/>
            </a:lvl1pPr>
          </a:lstStyle>
          <a:p>
            <a:pPr>
              <a:defRPr/>
            </a:pPr>
            <a:r>
              <a:rPr lang="it-IT"/>
              <a:t>F. Piscitello – RM 2013</a:t>
            </a:r>
          </a:p>
        </p:txBody>
      </p:sp>
      <p:sp>
        <p:nvSpPr>
          <p:cNvPr id="6" name="Rectangle 6"/>
          <p:cNvSpPr>
            <a:spLocks noGrp="1" noChangeArrowheads="1"/>
          </p:cNvSpPr>
          <p:nvPr>
            <p:ph type="sldNum" sz="quarter" idx="11"/>
          </p:nvPr>
        </p:nvSpPr>
        <p:spPr/>
        <p:txBody>
          <a:bodyPr/>
          <a:lstStyle>
            <a:lvl1pPr>
              <a:defRPr/>
            </a:lvl1pPr>
          </a:lstStyle>
          <a:p>
            <a:pPr>
              <a:defRPr/>
            </a:pPr>
            <a:fld id="{7C717874-C068-488C-83D3-923AD6C87336}" type="slidenum">
              <a:rPr lang="it-IT"/>
              <a:pPr>
                <a:defRPr/>
              </a:pPr>
              <a:t>‹N›</a:t>
            </a:fld>
            <a:endParaRPr lang="it-IT"/>
          </a:p>
        </p:txBody>
      </p:sp>
      <p:sp>
        <p:nvSpPr>
          <p:cNvPr id="7" name="Rectangle 7"/>
          <p:cNvSpPr>
            <a:spLocks noGrp="1" noChangeArrowheads="1"/>
          </p:cNvSpPr>
          <p:nvPr>
            <p:ph type="dt" sz="quarter" idx="12"/>
          </p:nvPr>
        </p:nvSpPr>
        <p:spPr/>
        <p:txBody>
          <a:bodyPr/>
          <a:lstStyle>
            <a:lvl1pPr>
              <a:defRPr/>
            </a:lvl1pPr>
          </a:lstStyle>
          <a:p>
            <a:pPr>
              <a:defRPr/>
            </a:pPr>
            <a:endParaRPr lang="it-IT"/>
          </a:p>
        </p:txBody>
      </p:sp>
    </p:spTree>
    <p:extLst>
      <p:ext uri="{BB962C8B-B14F-4D97-AF65-F5344CB8AC3E}">
        <p14:creationId xmlns:p14="http://schemas.microsoft.com/office/powerpoint/2010/main" val="271576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6" name="Rectangle 6"/>
          <p:cNvSpPr>
            <a:spLocks noGrp="1" noChangeArrowheads="1"/>
          </p:cNvSpPr>
          <p:nvPr>
            <p:ph type="sldNum" sz="quarter" idx="12"/>
          </p:nvPr>
        </p:nvSpPr>
        <p:spPr>
          <a:ln/>
        </p:spPr>
        <p:txBody>
          <a:bodyPr/>
          <a:lstStyle>
            <a:lvl1pPr>
              <a:defRPr/>
            </a:lvl1pPr>
          </a:lstStyle>
          <a:p>
            <a:pPr>
              <a:defRPr/>
            </a:pPr>
            <a:fld id="{FFD90E2A-F381-49A3-8B0B-4D2B078F7430}" type="slidenum">
              <a:rPr lang="it-IT"/>
              <a:pPr>
                <a:defRPr/>
              </a:pPr>
              <a:t>‹N›</a:t>
            </a:fld>
            <a:endParaRPr lang="it-IT"/>
          </a:p>
        </p:txBody>
      </p:sp>
    </p:spTree>
    <p:extLst>
      <p:ext uri="{BB962C8B-B14F-4D97-AF65-F5344CB8AC3E}">
        <p14:creationId xmlns:p14="http://schemas.microsoft.com/office/powerpoint/2010/main" val="159186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92100"/>
            <a:ext cx="2057400" cy="57277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92100"/>
            <a:ext cx="6019800" cy="57277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6" name="Rectangle 6"/>
          <p:cNvSpPr>
            <a:spLocks noGrp="1" noChangeArrowheads="1"/>
          </p:cNvSpPr>
          <p:nvPr>
            <p:ph type="sldNum" sz="quarter" idx="12"/>
          </p:nvPr>
        </p:nvSpPr>
        <p:spPr>
          <a:ln/>
        </p:spPr>
        <p:txBody>
          <a:bodyPr/>
          <a:lstStyle>
            <a:lvl1pPr>
              <a:defRPr/>
            </a:lvl1pPr>
          </a:lstStyle>
          <a:p>
            <a:pPr>
              <a:defRPr/>
            </a:pPr>
            <a:fld id="{12BD00BB-82F8-4F8D-BC76-16F7675C5C84}" type="slidenum">
              <a:rPr lang="it-IT"/>
              <a:pPr>
                <a:defRPr/>
              </a:pPr>
              <a:t>‹N›</a:t>
            </a:fld>
            <a:endParaRPr lang="it-IT"/>
          </a:p>
        </p:txBody>
      </p:sp>
    </p:spTree>
    <p:extLst>
      <p:ext uri="{BB962C8B-B14F-4D97-AF65-F5344CB8AC3E}">
        <p14:creationId xmlns:p14="http://schemas.microsoft.com/office/powerpoint/2010/main" val="4019050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6" name="Rectangle 6"/>
          <p:cNvSpPr>
            <a:spLocks noGrp="1" noChangeArrowheads="1"/>
          </p:cNvSpPr>
          <p:nvPr>
            <p:ph type="sldNum" sz="quarter" idx="12"/>
          </p:nvPr>
        </p:nvSpPr>
        <p:spPr>
          <a:ln/>
        </p:spPr>
        <p:txBody>
          <a:bodyPr/>
          <a:lstStyle>
            <a:lvl1pPr>
              <a:defRPr/>
            </a:lvl1pPr>
          </a:lstStyle>
          <a:p>
            <a:pPr>
              <a:defRPr/>
            </a:pPr>
            <a:fld id="{9EB07B9F-E4FF-4BF3-9ECE-F0FB2DBCF525}" type="slidenum">
              <a:rPr lang="it-IT"/>
              <a:pPr>
                <a:defRPr/>
              </a:pPr>
              <a:t>‹N›</a:t>
            </a:fld>
            <a:endParaRPr lang="it-IT"/>
          </a:p>
        </p:txBody>
      </p:sp>
    </p:spTree>
    <p:extLst>
      <p:ext uri="{BB962C8B-B14F-4D97-AF65-F5344CB8AC3E}">
        <p14:creationId xmlns:p14="http://schemas.microsoft.com/office/powerpoint/2010/main" val="461227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6" name="Rectangle 6"/>
          <p:cNvSpPr>
            <a:spLocks noGrp="1" noChangeArrowheads="1"/>
          </p:cNvSpPr>
          <p:nvPr>
            <p:ph type="sldNum" sz="quarter" idx="12"/>
          </p:nvPr>
        </p:nvSpPr>
        <p:spPr>
          <a:ln/>
        </p:spPr>
        <p:txBody>
          <a:bodyPr/>
          <a:lstStyle>
            <a:lvl1pPr>
              <a:defRPr/>
            </a:lvl1pPr>
          </a:lstStyle>
          <a:p>
            <a:pPr>
              <a:defRPr/>
            </a:pPr>
            <a:fld id="{2B9A0228-3829-40CB-8D02-05E9328F77DF}" type="slidenum">
              <a:rPr lang="it-IT"/>
              <a:pPr>
                <a:defRPr/>
              </a:pPr>
              <a:t>‹N›</a:t>
            </a:fld>
            <a:endParaRPr lang="it-IT"/>
          </a:p>
        </p:txBody>
      </p:sp>
    </p:spTree>
    <p:extLst>
      <p:ext uri="{BB962C8B-B14F-4D97-AF65-F5344CB8AC3E}">
        <p14:creationId xmlns:p14="http://schemas.microsoft.com/office/powerpoint/2010/main" val="3906250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7" name="Rectangle 6"/>
          <p:cNvSpPr>
            <a:spLocks noGrp="1" noChangeArrowheads="1"/>
          </p:cNvSpPr>
          <p:nvPr>
            <p:ph type="sldNum" sz="quarter" idx="12"/>
          </p:nvPr>
        </p:nvSpPr>
        <p:spPr>
          <a:ln/>
        </p:spPr>
        <p:txBody>
          <a:bodyPr/>
          <a:lstStyle>
            <a:lvl1pPr>
              <a:defRPr/>
            </a:lvl1pPr>
          </a:lstStyle>
          <a:p>
            <a:pPr>
              <a:defRPr/>
            </a:pPr>
            <a:fld id="{6CB464BE-A561-4385-AEDB-86A5101CBB4C}" type="slidenum">
              <a:rPr lang="it-IT"/>
              <a:pPr>
                <a:defRPr/>
              </a:pPr>
              <a:t>‹N›</a:t>
            </a:fld>
            <a:endParaRPr lang="it-IT"/>
          </a:p>
        </p:txBody>
      </p:sp>
    </p:spTree>
    <p:extLst>
      <p:ext uri="{BB962C8B-B14F-4D97-AF65-F5344CB8AC3E}">
        <p14:creationId xmlns:p14="http://schemas.microsoft.com/office/powerpoint/2010/main" val="3661575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9" name="Rectangle 6"/>
          <p:cNvSpPr>
            <a:spLocks noGrp="1" noChangeArrowheads="1"/>
          </p:cNvSpPr>
          <p:nvPr>
            <p:ph type="sldNum" sz="quarter" idx="12"/>
          </p:nvPr>
        </p:nvSpPr>
        <p:spPr>
          <a:ln/>
        </p:spPr>
        <p:txBody>
          <a:bodyPr/>
          <a:lstStyle>
            <a:lvl1pPr>
              <a:defRPr/>
            </a:lvl1pPr>
          </a:lstStyle>
          <a:p>
            <a:pPr>
              <a:defRPr/>
            </a:pPr>
            <a:fld id="{09BB7189-581E-4BAB-B4C2-042A3AFA1F74}" type="slidenum">
              <a:rPr lang="it-IT"/>
              <a:pPr>
                <a:defRPr/>
              </a:pPr>
              <a:t>‹N›</a:t>
            </a:fld>
            <a:endParaRPr lang="it-IT"/>
          </a:p>
        </p:txBody>
      </p:sp>
    </p:spTree>
    <p:extLst>
      <p:ext uri="{BB962C8B-B14F-4D97-AF65-F5344CB8AC3E}">
        <p14:creationId xmlns:p14="http://schemas.microsoft.com/office/powerpoint/2010/main" val="1626324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5" name="Rectangle 6"/>
          <p:cNvSpPr>
            <a:spLocks noGrp="1" noChangeArrowheads="1"/>
          </p:cNvSpPr>
          <p:nvPr>
            <p:ph type="sldNum" sz="quarter" idx="12"/>
          </p:nvPr>
        </p:nvSpPr>
        <p:spPr>
          <a:ln/>
        </p:spPr>
        <p:txBody>
          <a:bodyPr/>
          <a:lstStyle>
            <a:lvl1pPr>
              <a:defRPr/>
            </a:lvl1pPr>
          </a:lstStyle>
          <a:p>
            <a:pPr>
              <a:defRPr/>
            </a:pPr>
            <a:fld id="{B4E1190E-EA3C-4F2A-8901-646030CC1233}" type="slidenum">
              <a:rPr lang="it-IT"/>
              <a:pPr>
                <a:defRPr/>
              </a:pPr>
              <a:t>‹N›</a:t>
            </a:fld>
            <a:endParaRPr lang="it-IT"/>
          </a:p>
        </p:txBody>
      </p:sp>
    </p:spTree>
    <p:extLst>
      <p:ext uri="{BB962C8B-B14F-4D97-AF65-F5344CB8AC3E}">
        <p14:creationId xmlns:p14="http://schemas.microsoft.com/office/powerpoint/2010/main" val="2357175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4" name="Rectangle 6"/>
          <p:cNvSpPr>
            <a:spLocks noGrp="1" noChangeArrowheads="1"/>
          </p:cNvSpPr>
          <p:nvPr>
            <p:ph type="sldNum" sz="quarter" idx="12"/>
          </p:nvPr>
        </p:nvSpPr>
        <p:spPr>
          <a:ln/>
        </p:spPr>
        <p:txBody>
          <a:bodyPr/>
          <a:lstStyle>
            <a:lvl1pPr>
              <a:defRPr/>
            </a:lvl1pPr>
          </a:lstStyle>
          <a:p>
            <a:pPr>
              <a:defRPr/>
            </a:pPr>
            <a:fld id="{7BA850AD-1C37-407B-8E1A-25C9BA129C83}" type="slidenum">
              <a:rPr lang="it-IT"/>
              <a:pPr>
                <a:defRPr/>
              </a:pPr>
              <a:t>‹N›</a:t>
            </a:fld>
            <a:endParaRPr lang="it-IT"/>
          </a:p>
        </p:txBody>
      </p:sp>
    </p:spTree>
    <p:extLst>
      <p:ext uri="{BB962C8B-B14F-4D97-AF65-F5344CB8AC3E}">
        <p14:creationId xmlns:p14="http://schemas.microsoft.com/office/powerpoint/2010/main" val="1030789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7" name="Rectangle 6"/>
          <p:cNvSpPr>
            <a:spLocks noGrp="1" noChangeArrowheads="1"/>
          </p:cNvSpPr>
          <p:nvPr>
            <p:ph type="sldNum" sz="quarter" idx="12"/>
          </p:nvPr>
        </p:nvSpPr>
        <p:spPr>
          <a:ln/>
        </p:spPr>
        <p:txBody>
          <a:bodyPr/>
          <a:lstStyle>
            <a:lvl1pPr>
              <a:defRPr/>
            </a:lvl1pPr>
          </a:lstStyle>
          <a:p>
            <a:pPr>
              <a:defRPr/>
            </a:pPr>
            <a:fld id="{7E1149A3-59B0-4C61-A81F-18CCDD94F624}" type="slidenum">
              <a:rPr lang="it-IT"/>
              <a:pPr>
                <a:defRPr/>
              </a:pPr>
              <a:t>‹N›</a:t>
            </a:fld>
            <a:endParaRPr lang="it-IT"/>
          </a:p>
        </p:txBody>
      </p:sp>
    </p:spTree>
    <p:extLst>
      <p:ext uri="{BB962C8B-B14F-4D97-AF65-F5344CB8AC3E}">
        <p14:creationId xmlns:p14="http://schemas.microsoft.com/office/powerpoint/2010/main" val="3134643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F. Piscitello – RM 2013</a:t>
            </a:r>
          </a:p>
        </p:txBody>
      </p:sp>
      <p:sp>
        <p:nvSpPr>
          <p:cNvPr id="7" name="Rectangle 6"/>
          <p:cNvSpPr>
            <a:spLocks noGrp="1" noChangeArrowheads="1"/>
          </p:cNvSpPr>
          <p:nvPr>
            <p:ph type="sldNum" sz="quarter" idx="12"/>
          </p:nvPr>
        </p:nvSpPr>
        <p:spPr>
          <a:ln/>
        </p:spPr>
        <p:txBody>
          <a:bodyPr/>
          <a:lstStyle>
            <a:lvl1pPr>
              <a:defRPr/>
            </a:lvl1pPr>
          </a:lstStyle>
          <a:p>
            <a:pPr>
              <a:defRPr/>
            </a:pPr>
            <a:fld id="{1F07607A-25F2-4521-9047-0C083148A80F}" type="slidenum">
              <a:rPr lang="it-IT"/>
              <a:pPr>
                <a:defRPr/>
              </a:pPr>
              <a:t>‹N›</a:t>
            </a:fld>
            <a:endParaRPr lang="it-IT"/>
          </a:p>
        </p:txBody>
      </p:sp>
    </p:spTree>
    <p:extLst>
      <p:ext uri="{BB962C8B-B14F-4D97-AF65-F5344CB8AC3E}">
        <p14:creationId xmlns:p14="http://schemas.microsoft.com/office/powerpoint/2010/main" val="3640997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60419" name="Rectangle 3"/>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6042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it-IT"/>
          </a:p>
        </p:txBody>
      </p:sp>
      <p:sp>
        <p:nvSpPr>
          <p:cNvPr id="6042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r>
              <a:rPr lang="it-IT"/>
              <a:t>F. Piscitello – RM 2013</a:t>
            </a:r>
          </a:p>
        </p:txBody>
      </p:sp>
      <p:sp>
        <p:nvSpPr>
          <p:cNvPr id="6042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6FE354C2-B542-4B68-91D8-3837B707C563}" type="slidenum">
              <a:rPr lang="it-IT"/>
              <a:pPr>
                <a:defRPr/>
              </a:pPr>
              <a:t>‹N›</a:t>
            </a:fld>
            <a:endParaRPr lang="it-IT"/>
          </a:p>
        </p:txBody>
      </p:sp>
    </p:spTree>
  </p:cSld>
  <p:clrMap bg1="dk2" tx1="lt1" bg2="dk1" tx2="lt2" accent1="accent1" accent2="accent2" accent3="accent3" accent4="accent4" accent5="accent5" accent6="accent6" hlink="hlink" folHlink="folHlink"/>
  <p:sldLayoutIdLst>
    <p:sldLayoutId id="2147484013"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hf sldNum="0" hdr="0" dt="0"/>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p:txBody>
          <a:bodyPr/>
          <a:lstStyle/>
          <a:p>
            <a:pPr>
              <a:defRPr/>
            </a:pPr>
            <a:r>
              <a:rPr lang="it-IT" smtClean="0"/>
              <a:t>Problematiche doganali in Cina</a:t>
            </a:r>
          </a:p>
          <a:p>
            <a:pPr>
              <a:defRPr/>
            </a:pPr>
            <a:r>
              <a:rPr lang="it-IT" smtClean="0"/>
              <a:t>Roma</a:t>
            </a:r>
          </a:p>
          <a:p>
            <a:pPr>
              <a:defRPr/>
            </a:pPr>
            <a:r>
              <a:rPr lang="it-IT" smtClean="0"/>
              <a:t>18.03.2013</a:t>
            </a:r>
            <a:endParaRPr lang="zh-CN" altLang="it-IT" dirty="0" smtClean="0"/>
          </a:p>
        </p:txBody>
      </p:sp>
      <p:sp>
        <p:nvSpPr>
          <p:cNvPr id="4" name="Rectangle 5"/>
          <p:cNvSpPr>
            <a:spLocks noGrp="1" noChangeArrowheads="1"/>
          </p:cNvSpPr>
          <p:nvPr>
            <p:ph type="ftr" sz="quarter" idx="10"/>
          </p:nvPr>
        </p:nvSpPr>
        <p:spPr/>
        <p:txBody>
          <a:bodyPr/>
          <a:lstStyle/>
          <a:p>
            <a:pPr>
              <a:defRPr/>
            </a:pPr>
            <a:r>
              <a:rPr lang="it-IT" smtClean="0"/>
              <a:t>F. Piscitello – RM 2013</a:t>
            </a:r>
            <a:endParaRPr lang="it-IT" dirty="0" smtClean="0"/>
          </a:p>
        </p:txBody>
      </p:sp>
      <p:pic>
        <p:nvPicPr>
          <p:cNvPr id="3076"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4438" y="2133600"/>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a:xfrm>
            <a:off x="468313" y="2924175"/>
            <a:ext cx="8229600" cy="1384300"/>
          </a:xfrm>
        </p:spPr>
        <p:txBody>
          <a:bodyPr/>
          <a:lstStyle/>
          <a:p>
            <a:pPr>
              <a:defRPr/>
            </a:pPr>
            <a:r>
              <a:rPr lang="it-IT" dirty="0" smtClean="0"/>
              <a:t>Tre tentativi di «</a:t>
            </a:r>
            <a:r>
              <a:rPr lang="it-IT" dirty="0" err="1" smtClean="0"/>
              <a:t>comunitarizzare</a:t>
            </a:r>
            <a:r>
              <a:rPr lang="it-IT" dirty="0" smtClean="0"/>
              <a:t>» anche le esportazioni</a:t>
            </a:r>
            <a:endParaRPr lang="it-IT" dirty="0"/>
          </a:p>
        </p:txBody>
      </p:sp>
      <p:sp>
        <p:nvSpPr>
          <p:cNvPr id="7" name="Segnaposto piè di pagina 6"/>
          <p:cNvSpPr>
            <a:spLocks noGrp="1"/>
          </p:cNvSpPr>
          <p:nvPr>
            <p:ph type="ftr" sz="quarter" idx="11"/>
          </p:nvPr>
        </p:nvSpPr>
        <p:spPr/>
        <p:txBody>
          <a:bodyPr/>
          <a:lstStyle/>
          <a:p>
            <a:pPr>
              <a:defRPr/>
            </a:pPr>
            <a:r>
              <a:rPr lang="it-IT" smtClean="0"/>
              <a:t>F. Piscitello – RM 2013</a:t>
            </a:r>
            <a:endParaRPr lang="it-IT"/>
          </a:p>
        </p:txBody>
      </p:sp>
      <p:pic>
        <p:nvPicPr>
          <p:cNvPr id="12292"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4213" y="3284538"/>
            <a:ext cx="7772400" cy="1362075"/>
          </a:xfrm>
        </p:spPr>
        <p:txBody>
          <a:bodyPr/>
          <a:lstStyle/>
          <a:p>
            <a:pPr>
              <a:defRPr/>
            </a:pPr>
            <a:r>
              <a:rPr lang="it-IT" sz="3200" dirty="0" smtClean="0"/>
              <a:t>1. l’AEO (reg. 1875/2006) istitutivo anche dell’Export Control System - ECS</a:t>
            </a:r>
            <a:br>
              <a:rPr lang="it-IT" sz="3200" dirty="0" smtClean="0"/>
            </a:br>
            <a:r>
              <a:rPr lang="it-IT" sz="3200" dirty="0" smtClean="0"/>
              <a:t>2. La «messa in sicurezza» delle procedure doganali (reg.1192/2008)</a:t>
            </a:r>
            <a:br>
              <a:rPr lang="it-IT" sz="3200" dirty="0" smtClean="0"/>
            </a:br>
            <a:endParaRPr lang="it-IT" sz="3200" dirty="0"/>
          </a:p>
        </p:txBody>
      </p:sp>
      <p:sp>
        <p:nvSpPr>
          <p:cNvPr id="3" name="Segnaposto testo 2"/>
          <p:cNvSpPr>
            <a:spLocks noGrp="1"/>
          </p:cNvSpPr>
          <p:nvPr>
            <p:ph type="body" idx="1"/>
          </p:nvPr>
        </p:nvSpPr>
        <p:spPr>
          <a:xfrm>
            <a:off x="611188" y="1196975"/>
            <a:ext cx="7772400" cy="1500188"/>
          </a:xfrm>
        </p:spPr>
        <p:txBody>
          <a:bodyPr/>
          <a:lstStyle/>
          <a:p>
            <a:pPr>
              <a:defRPr/>
            </a:pPr>
            <a:r>
              <a:rPr lang="it-IT" dirty="0" smtClean="0"/>
              <a:t>Due grandi correzioni di rotta</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331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9070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2000" dirty="0" smtClean="0"/>
              <a:t>3. Restituzioni all’EX solo su 8 settori:</a:t>
            </a:r>
            <a:br>
              <a:rPr lang="it-IT" sz="2000" dirty="0" smtClean="0"/>
            </a:br>
            <a:r>
              <a:rPr lang="it-IT" sz="2000" dirty="0" smtClean="0"/>
              <a:t>cereali, riso, uova, pollame, carni bovine, latte e lattiero caseari, zucchero, trasformati da cereali</a:t>
            </a:r>
            <a:endParaRPr lang="it-IT" sz="2000" dirty="0"/>
          </a:p>
        </p:txBody>
      </p:sp>
      <p:sp>
        <p:nvSpPr>
          <p:cNvPr id="3" name="Segnaposto testo 2"/>
          <p:cNvSpPr>
            <a:spLocks noGrp="1"/>
          </p:cNvSpPr>
          <p:nvPr>
            <p:ph type="body" idx="1"/>
          </p:nvPr>
        </p:nvSpPr>
        <p:spPr/>
        <p:txBody>
          <a:bodyPr/>
          <a:lstStyle/>
          <a:p>
            <a:pPr>
              <a:defRPr/>
            </a:pPr>
            <a:r>
              <a:rPr lang="it-IT" dirty="0" smtClean="0"/>
              <a:t>…e un grande abbandono</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434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4451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a:t>Statistiche per «centinaia di milioni»</a:t>
            </a:r>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5364"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sz="quarter"/>
          </p:nvPr>
        </p:nvSpPr>
        <p:spPr/>
        <p:txBody>
          <a:bodyPr/>
          <a:lstStyle/>
          <a:p>
            <a:pPr>
              <a:defRPr/>
            </a:pPr>
            <a:r>
              <a:rPr lang="it-IT" dirty="0" smtClean="0"/>
              <a:t> Forti Divergenze</a:t>
            </a:r>
            <a:endParaRPr lang="it-IT" dirty="0"/>
          </a:p>
        </p:txBody>
      </p:sp>
      <p:sp>
        <p:nvSpPr>
          <p:cNvPr id="3" name="Sottotitolo 2"/>
          <p:cNvSpPr>
            <a:spLocks noGrp="1"/>
          </p:cNvSpPr>
          <p:nvPr>
            <p:ph type="subTitle" sz="quarter" idx="1"/>
          </p:nvPr>
        </p:nvSpPr>
        <p:spPr/>
        <p:txBody>
          <a:bodyPr/>
          <a:lstStyle/>
          <a:p>
            <a:pPr>
              <a:defRPr/>
            </a:pPr>
            <a:r>
              <a:rPr lang="it-IT" dirty="0" smtClean="0"/>
              <a:t>Tra UE (statistiche rilevate in migliaia di €) e CN (in centinaia di milioni di RMB)</a:t>
            </a:r>
            <a:endParaRPr lang="it-IT" dirty="0"/>
          </a:p>
        </p:txBody>
      </p:sp>
      <p:sp>
        <p:nvSpPr>
          <p:cNvPr id="4" name="Segnaposto piè di pagina 3"/>
          <p:cNvSpPr>
            <a:spLocks noGrp="1"/>
          </p:cNvSpPr>
          <p:nvPr>
            <p:ph type="ftr" sz="quarter" idx="10"/>
          </p:nvPr>
        </p:nvSpPr>
        <p:spPr/>
        <p:txBody>
          <a:bodyPr/>
          <a:lstStyle/>
          <a:p>
            <a:pPr>
              <a:defRPr/>
            </a:pPr>
            <a:r>
              <a:rPr lang="it-IT" smtClean="0"/>
              <a:t>F. Piscitello – RM 2013</a:t>
            </a:r>
            <a:endParaRPr lang="it-IT"/>
          </a:p>
        </p:txBody>
      </p:sp>
      <p:pic>
        <p:nvPicPr>
          <p:cNvPr id="1638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57053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…quisquilie statistiche</a:t>
            </a:r>
            <a:endParaRPr lang="it-IT" dirty="0"/>
          </a:p>
        </p:txBody>
      </p:sp>
      <p:sp>
        <p:nvSpPr>
          <p:cNvPr id="3" name="Segnaposto contenuto 2"/>
          <p:cNvSpPr>
            <a:spLocks noGrp="1"/>
          </p:cNvSpPr>
          <p:nvPr>
            <p:ph idx="1"/>
          </p:nvPr>
        </p:nvSpPr>
        <p:spPr/>
        <p:txBody>
          <a:bodyPr/>
          <a:lstStyle/>
          <a:p>
            <a:pPr>
              <a:defRPr/>
            </a:pPr>
            <a:r>
              <a:rPr lang="it-IT" smtClean="0"/>
              <a:t>«200 centinaia di milioni (</a:t>
            </a:r>
            <a:r>
              <a:rPr lang="ja-JP" altLang="it-IT" smtClean="0">
                <a:ea typeface="ＭＳ Ｐゴシック" charset="-128"/>
              </a:rPr>
              <a:t>亿</a:t>
            </a:r>
            <a:r>
              <a:rPr lang="it-IT" altLang="ja-JP" smtClean="0">
                <a:ea typeface="ＭＳ Ｐゴシック" charset="-128"/>
              </a:rPr>
              <a:t>) di €» rilevati in documenti ufficiali cinesi come soli «2 billions €» (anziché 20)</a:t>
            </a:r>
          </a:p>
          <a:p>
            <a:pPr>
              <a:defRPr/>
            </a:pPr>
            <a:r>
              <a:rPr lang="it-IT" smtClean="0"/>
              <a:t>«30 centinaia di milioni di RMB» trasposti in «Europa» come «3 billions €» (anziché meno di 300 «millions» €)</a:t>
            </a:r>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741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4000" dirty="0" smtClean="0"/>
              <a:t>1. quattro territori doganali cinesi: CN-TW</a:t>
            </a:r>
            <a:endParaRPr lang="it-IT" sz="4000" dirty="0"/>
          </a:p>
        </p:txBody>
      </p:sp>
      <p:sp>
        <p:nvSpPr>
          <p:cNvPr id="3" name="Segnaposto contenuto 2"/>
          <p:cNvSpPr>
            <a:spLocks noGrp="1"/>
          </p:cNvSpPr>
          <p:nvPr>
            <p:ph idx="1"/>
          </p:nvPr>
        </p:nvSpPr>
        <p:spPr/>
        <p:txBody>
          <a:bodyPr/>
          <a:lstStyle/>
          <a:p>
            <a:pPr>
              <a:defRPr/>
            </a:pPr>
            <a:r>
              <a:rPr lang="it-IT" sz="2800" dirty="0" smtClean="0"/>
              <a:t>Le statistiche cinesi considerano Taiwan una provincia interna ed i movimenti tra la “</a:t>
            </a:r>
            <a:r>
              <a:rPr lang="en-US" sz="2800" dirty="0" smtClean="0"/>
              <a:t>Mainland</a:t>
            </a:r>
            <a:r>
              <a:rPr lang="it-IT" sz="2800" dirty="0" smtClean="0"/>
              <a:t> China” e l’isola non sono computate nelle statistiche cinesi del commercio con l’”estero”, ma rientrano nell’ </a:t>
            </a:r>
            <a:r>
              <a:rPr lang="en-US" sz="2800" dirty="0" smtClean="0"/>
              <a:t>“inland cross-strait trade”, </a:t>
            </a:r>
            <a:r>
              <a:rPr lang="en-US" sz="2800" dirty="0" err="1" smtClean="0"/>
              <a:t>mentre</a:t>
            </a:r>
            <a:r>
              <a:rPr lang="en-US" sz="2800" dirty="0" smtClean="0"/>
              <a:t> per </a:t>
            </a:r>
            <a:r>
              <a:rPr lang="en-US" sz="2800" dirty="0" err="1" smtClean="0"/>
              <a:t>l’ISTAT</a:t>
            </a:r>
            <a:r>
              <a:rPr lang="en-US" sz="2800" dirty="0" smtClean="0"/>
              <a:t> e per </a:t>
            </a:r>
            <a:r>
              <a:rPr lang="en-US" sz="2800" dirty="0" err="1" smtClean="0"/>
              <a:t>l’Agenzia</a:t>
            </a:r>
            <a:r>
              <a:rPr lang="en-US" sz="2800" dirty="0" smtClean="0"/>
              <a:t> </a:t>
            </a:r>
            <a:r>
              <a:rPr lang="en-US" sz="2800" dirty="0" err="1" smtClean="0"/>
              <a:t>delle</a:t>
            </a:r>
            <a:r>
              <a:rPr lang="en-US" sz="2800" dirty="0" smtClean="0"/>
              <a:t> </a:t>
            </a:r>
            <a:r>
              <a:rPr lang="en-US" sz="2800" dirty="0" err="1" smtClean="0"/>
              <a:t>Dogane</a:t>
            </a:r>
            <a:r>
              <a:rPr lang="en-US" sz="2800" dirty="0" smtClean="0"/>
              <a:t> </a:t>
            </a:r>
            <a:r>
              <a:rPr lang="en-US" sz="2800" dirty="0" err="1" smtClean="0"/>
              <a:t>che</a:t>
            </a:r>
            <a:r>
              <a:rPr lang="en-US" sz="2800" dirty="0" smtClean="0"/>
              <a:t> </a:t>
            </a:r>
            <a:r>
              <a:rPr lang="en-US" sz="2800" dirty="0" err="1" smtClean="0"/>
              <a:t>fornisce</a:t>
            </a:r>
            <a:r>
              <a:rPr lang="en-US" sz="2800" dirty="0" smtClean="0"/>
              <a:t> </a:t>
            </a:r>
            <a:r>
              <a:rPr lang="en-US" sz="2800" dirty="0" err="1" smtClean="0"/>
              <a:t>i</a:t>
            </a:r>
            <a:r>
              <a:rPr lang="en-US" sz="2800" dirty="0" smtClean="0"/>
              <a:t> </a:t>
            </a:r>
            <a:r>
              <a:rPr lang="en-US" sz="2800" dirty="0" err="1" smtClean="0"/>
              <a:t>dati</a:t>
            </a:r>
            <a:r>
              <a:rPr lang="en-US" sz="2800" dirty="0" smtClean="0"/>
              <a:t> </a:t>
            </a:r>
            <a:r>
              <a:rPr lang="en-US" sz="2800" dirty="0" err="1" smtClean="0"/>
              <a:t>rilevati</a:t>
            </a:r>
            <a:r>
              <a:rPr lang="en-US" sz="2800" dirty="0" smtClean="0"/>
              <a:t> </a:t>
            </a:r>
            <a:r>
              <a:rPr lang="en-US" sz="2800" dirty="0" err="1" smtClean="0"/>
              <a:t>dalle</a:t>
            </a:r>
            <a:r>
              <a:rPr lang="en-US" sz="2800" dirty="0" smtClean="0"/>
              <a:t> </a:t>
            </a:r>
            <a:r>
              <a:rPr lang="en-US" sz="2800" dirty="0" err="1" smtClean="0"/>
              <a:t>dichiarazioni</a:t>
            </a:r>
            <a:r>
              <a:rPr lang="en-US" sz="2800" dirty="0" smtClean="0"/>
              <a:t> (DAU), Taiwan è </a:t>
            </a:r>
            <a:r>
              <a:rPr lang="en-US" sz="2800" dirty="0" err="1" smtClean="0"/>
              <a:t>considerato</a:t>
            </a:r>
            <a:r>
              <a:rPr lang="en-US" sz="2800" dirty="0" smtClean="0"/>
              <a:t> </a:t>
            </a:r>
            <a:r>
              <a:rPr lang="en-US" sz="2800" dirty="0" err="1" smtClean="0"/>
              <a:t>uno</a:t>
            </a:r>
            <a:r>
              <a:rPr lang="en-US" sz="2800" dirty="0" smtClean="0"/>
              <a:t> </a:t>
            </a:r>
            <a:r>
              <a:rPr lang="en-US" sz="2800" dirty="0" err="1" smtClean="0"/>
              <a:t>stato</a:t>
            </a:r>
            <a:r>
              <a:rPr lang="en-US" sz="2800" dirty="0" smtClean="0"/>
              <a:t> </a:t>
            </a:r>
            <a:r>
              <a:rPr lang="en-US" sz="2800" dirty="0" err="1" smtClean="0"/>
              <a:t>terzo</a:t>
            </a:r>
            <a:r>
              <a:rPr lang="en-US" sz="2800" dirty="0" smtClean="0"/>
              <a:t> </a:t>
            </a:r>
            <a:r>
              <a:rPr lang="en-US" sz="2800" dirty="0" err="1" smtClean="0"/>
              <a:t>rispetto</a:t>
            </a:r>
            <a:r>
              <a:rPr lang="en-US" sz="2800" dirty="0" smtClean="0"/>
              <a:t> </a:t>
            </a:r>
            <a:r>
              <a:rPr lang="en-US" sz="2800" dirty="0" err="1" smtClean="0"/>
              <a:t>alla</a:t>
            </a:r>
            <a:r>
              <a:rPr lang="en-US" sz="2800" dirty="0" smtClean="0"/>
              <a:t> </a:t>
            </a:r>
            <a:r>
              <a:rPr lang="en-US" sz="2800" dirty="0" err="1" smtClean="0"/>
              <a:t>Cina</a:t>
            </a:r>
            <a:r>
              <a:rPr lang="en-US" sz="2800" dirty="0" smtClean="0"/>
              <a:t>.</a:t>
            </a:r>
          </a:p>
          <a:p>
            <a:pPr>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843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57053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2. HK e MO</a:t>
            </a:r>
            <a:endParaRPr lang="it-IT" dirty="0"/>
          </a:p>
        </p:txBody>
      </p:sp>
      <p:sp>
        <p:nvSpPr>
          <p:cNvPr id="3" name="Segnaposto contenuto 2"/>
          <p:cNvSpPr>
            <a:spLocks noGrp="1"/>
          </p:cNvSpPr>
          <p:nvPr>
            <p:ph idx="1"/>
          </p:nvPr>
        </p:nvSpPr>
        <p:spPr/>
        <p:txBody>
          <a:bodyPr/>
          <a:lstStyle/>
          <a:p>
            <a:pPr>
              <a:defRPr/>
            </a:pPr>
            <a:r>
              <a:rPr lang="en-US" dirty="0" smtClean="0"/>
              <a:t>Le </a:t>
            </a:r>
            <a:r>
              <a:rPr lang="en-US" dirty="0" err="1" smtClean="0"/>
              <a:t>movimentazioni</a:t>
            </a:r>
            <a:r>
              <a:rPr lang="en-US" dirty="0" smtClean="0"/>
              <a:t> verso le </a:t>
            </a:r>
            <a:r>
              <a:rPr lang="en-US" dirty="0" err="1" smtClean="0"/>
              <a:t>regioni</a:t>
            </a:r>
            <a:r>
              <a:rPr lang="en-US" dirty="0" smtClean="0"/>
              <a:t> a </a:t>
            </a:r>
            <a:r>
              <a:rPr lang="en-US" dirty="0" err="1" smtClean="0"/>
              <a:t>statuto</a:t>
            </a:r>
            <a:r>
              <a:rPr lang="en-US" dirty="0" smtClean="0"/>
              <a:t> </a:t>
            </a:r>
            <a:r>
              <a:rPr lang="en-US" dirty="0" err="1" smtClean="0"/>
              <a:t>amministrativo</a:t>
            </a:r>
            <a:r>
              <a:rPr lang="en-US" dirty="0" smtClean="0"/>
              <a:t> “</a:t>
            </a:r>
            <a:r>
              <a:rPr lang="en-US" dirty="0" err="1" smtClean="0"/>
              <a:t>speciale</a:t>
            </a:r>
            <a:r>
              <a:rPr lang="en-US" dirty="0" smtClean="0"/>
              <a:t>” (Hong Kong e Macao) </a:t>
            </a:r>
            <a:r>
              <a:rPr lang="en-US" dirty="0" err="1" smtClean="0"/>
              <a:t>sono</a:t>
            </a:r>
            <a:r>
              <a:rPr lang="en-US" dirty="0" smtClean="0"/>
              <a:t>, </a:t>
            </a:r>
            <a:r>
              <a:rPr lang="en-US" dirty="0" err="1" smtClean="0"/>
              <a:t>invece</a:t>
            </a:r>
            <a:r>
              <a:rPr lang="en-US" dirty="0" smtClean="0"/>
              <a:t>, considerate a </a:t>
            </a:r>
            <a:r>
              <a:rPr lang="en-US" dirty="0" err="1" smtClean="0"/>
              <a:t>tutti</a:t>
            </a:r>
            <a:r>
              <a:rPr lang="en-US" dirty="0" smtClean="0"/>
              <a:t> </a:t>
            </a:r>
            <a:r>
              <a:rPr lang="en-US" dirty="0" err="1" smtClean="0"/>
              <a:t>gli</a:t>
            </a:r>
            <a:r>
              <a:rPr lang="en-US" dirty="0" smtClean="0"/>
              <a:t> </a:t>
            </a:r>
            <a:r>
              <a:rPr lang="en-US" dirty="0" err="1" smtClean="0"/>
              <a:t>effetti</a:t>
            </a:r>
            <a:r>
              <a:rPr lang="en-US" dirty="0" smtClean="0"/>
              <a:t> </a:t>
            </a:r>
            <a:r>
              <a:rPr lang="en-US" dirty="0" err="1" smtClean="0"/>
              <a:t>anche</a:t>
            </a:r>
            <a:r>
              <a:rPr lang="en-US" dirty="0" smtClean="0"/>
              <a:t> </a:t>
            </a:r>
            <a:r>
              <a:rPr lang="en-US" dirty="0" err="1" smtClean="0"/>
              <a:t>dalle</a:t>
            </a:r>
            <a:r>
              <a:rPr lang="en-US" dirty="0" smtClean="0"/>
              <a:t> </a:t>
            </a:r>
            <a:r>
              <a:rPr lang="en-US" dirty="0" err="1" smtClean="0"/>
              <a:t>statistiche</a:t>
            </a:r>
            <a:r>
              <a:rPr lang="en-US" dirty="0" smtClean="0"/>
              <a:t> </a:t>
            </a:r>
            <a:r>
              <a:rPr lang="en-US" dirty="0" err="1" smtClean="0"/>
              <a:t>cinesi</a:t>
            </a:r>
            <a:r>
              <a:rPr lang="en-US" dirty="0" smtClean="0"/>
              <a:t> come </a:t>
            </a:r>
            <a:r>
              <a:rPr lang="en-US" dirty="0" err="1" smtClean="0"/>
              <a:t>movimentazioni</a:t>
            </a:r>
            <a:r>
              <a:rPr lang="en-US" dirty="0" smtClean="0"/>
              <a:t> da e verso </a:t>
            </a:r>
            <a:r>
              <a:rPr lang="en-US" dirty="0" err="1" smtClean="0"/>
              <a:t>l’estero</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1946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3600" dirty="0" smtClean="0"/>
              <a:t>3. I costi di nolo e assicurazione non vengono normalmente conteggiati all’esportazione</a:t>
            </a:r>
            <a:endParaRPr lang="it-IT" sz="3600" dirty="0"/>
          </a:p>
        </p:txBody>
      </p:sp>
      <p:sp>
        <p:nvSpPr>
          <p:cNvPr id="3" name="Segnaposto contenuto 2"/>
          <p:cNvSpPr>
            <a:spLocks noGrp="1"/>
          </p:cNvSpPr>
          <p:nvPr>
            <p:ph idx="1"/>
          </p:nvPr>
        </p:nvSpPr>
        <p:spPr/>
        <p:txBody>
          <a:bodyPr/>
          <a:lstStyle/>
          <a:p>
            <a:pPr>
              <a:defRPr/>
            </a:pPr>
            <a:r>
              <a:rPr lang="it-CH" dirty="0" smtClean="0"/>
              <a:t>Le rilevazioni ISTAT presumono sempre condizioni di consegna FOB (senza spese di trasporto) per le esportazioni dall’Italia e CIF (inclusive di spese di trasporto) per le importazioni in Italia. Parimenti per i cinesi i rilevamenti dei valori si basano sempre su condizioni di consegna CIF in entrata (cfr. esportazioni italiane) e FOB in uscita</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048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8054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4. Oscillazioni del tasso di cambio</a:t>
            </a:r>
            <a:endParaRPr lang="it-IT" dirty="0"/>
          </a:p>
        </p:txBody>
      </p:sp>
      <p:sp>
        <p:nvSpPr>
          <p:cNvPr id="3" name="Segnaposto contenuto 2"/>
          <p:cNvSpPr>
            <a:spLocks noGrp="1"/>
          </p:cNvSpPr>
          <p:nvPr>
            <p:ph idx="1"/>
          </p:nvPr>
        </p:nvSpPr>
        <p:spPr/>
        <p:txBody>
          <a:bodyPr/>
          <a:lstStyle/>
          <a:p>
            <a:pPr>
              <a:defRPr/>
            </a:pPr>
            <a:r>
              <a:rPr lang="it-IT" dirty="0" smtClean="0"/>
              <a:t>Ad es. una spedizione partita da </a:t>
            </a:r>
            <a:r>
              <a:rPr lang="it-IT" dirty="0" err="1" smtClean="0"/>
              <a:t>R.dam</a:t>
            </a:r>
            <a:r>
              <a:rPr lang="it-IT" dirty="0" smtClean="0"/>
              <a:t> a settembre 2008 con un valore statistico dichiarato di 100.000 $</a:t>
            </a:r>
          </a:p>
          <a:p>
            <a:pPr>
              <a:defRPr/>
            </a:pPr>
            <a:r>
              <a:rPr lang="it-IT" dirty="0" smtClean="0"/>
              <a:t>All’arrivo dopo un mese a SH ha pagato (ed è stata conteggiata) su un equivalente in RMB di 88.000$ (causa forte apprezzamento della stessa valuta cinese)</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150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a:t>5</a:t>
            </a:r>
            <a:r>
              <a:rPr lang="it-IT" dirty="0" smtClean="0"/>
              <a:t> punti</a:t>
            </a:r>
            <a:endParaRPr lang="it-IT" dirty="0"/>
          </a:p>
        </p:txBody>
      </p:sp>
      <p:sp>
        <p:nvSpPr>
          <p:cNvPr id="3" name="Segnaposto contenuto 2"/>
          <p:cNvSpPr>
            <a:spLocks noGrp="1"/>
          </p:cNvSpPr>
          <p:nvPr>
            <p:ph idx="1"/>
          </p:nvPr>
        </p:nvSpPr>
        <p:spPr/>
        <p:txBody>
          <a:bodyPr/>
          <a:lstStyle/>
          <a:p>
            <a:pPr>
              <a:defRPr/>
            </a:pPr>
            <a:r>
              <a:rPr lang="it-IT" dirty="0" smtClean="0"/>
              <a:t>Il «peccato originale» UE</a:t>
            </a:r>
          </a:p>
          <a:p>
            <a:pPr>
              <a:defRPr/>
            </a:pPr>
            <a:r>
              <a:rPr lang="it-IT" dirty="0" smtClean="0"/>
              <a:t>Statistiche per «centinaia di milioni»</a:t>
            </a:r>
          </a:p>
          <a:p>
            <a:pPr>
              <a:defRPr/>
            </a:pPr>
            <a:r>
              <a:rPr lang="it-IT" dirty="0" smtClean="0"/>
              <a:t>«Dualità» doganale cinese</a:t>
            </a:r>
          </a:p>
          <a:p>
            <a:pPr>
              <a:defRPr/>
            </a:pPr>
            <a:r>
              <a:rPr lang="it-IT" dirty="0" smtClean="0"/>
              <a:t>Agroalimentari «protocollati» e non</a:t>
            </a:r>
          </a:p>
          <a:p>
            <a:pPr>
              <a:defRPr/>
            </a:pPr>
            <a:r>
              <a:rPr lang="it-IT" dirty="0" smtClean="0"/>
              <a:t>Dubbi fondati «e non abbastanza»</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410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a:t>5</a:t>
            </a:r>
            <a:r>
              <a:rPr lang="it-IT" dirty="0" smtClean="0"/>
              <a:t>. sotto/sovrafatturazioni</a:t>
            </a:r>
            <a:endParaRPr lang="it-IT" dirty="0"/>
          </a:p>
        </p:txBody>
      </p:sp>
      <p:sp>
        <p:nvSpPr>
          <p:cNvPr id="3" name="Segnaposto contenuto 2"/>
          <p:cNvSpPr>
            <a:spLocks noGrp="1"/>
          </p:cNvSpPr>
          <p:nvPr>
            <p:ph idx="1"/>
          </p:nvPr>
        </p:nvSpPr>
        <p:spPr/>
        <p:txBody>
          <a:bodyPr/>
          <a:lstStyle/>
          <a:p>
            <a:pPr>
              <a:defRPr/>
            </a:pPr>
            <a:r>
              <a:rPr lang="it-IT" sz="2800" u="sng" dirty="0" err="1" smtClean="0"/>
              <a:t>Sottofatturazione</a:t>
            </a:r>
            <a:r>
              <a:rPr lang="it-IT" sz="2800" dirty="0" smtClean="0"/>
              <a:t> in importazione sia nella UE che in Cina a fini elusivi dei dazi antidumping e/o altri diritti doganali</a:t>
            </a:r>
          </a:p>
          <a:p>
            <a:pPr>
              <a:defRPr/>
            </a:pPr>
            <a:r>
              <a:rPr lang="it-IT" sz="2800" u="sng" dirty="0" smtClean="0"/>
              <a:t>Sovrafatturazione</a:t>
            </a:r>
            <a:r>
              <a:rPr lang="it-IT" sz="2800" dirty="0" smtClean="0"/>
              <a:t>:</a:t>
            </a:r>
          </a:p>
          <a:p>
            <a:pPr>
              <a:defRPr/>
            </a:pPr>
            <a:r>
              <a:rPr lang="it-IT" sz="2800" dirty="0" smtClean="0"/>
              <a:t>In esportazione dall’Italia (a fini elusivi delle imposte dirette)</a:t>
            </a:r>
          </a:p>
          <a:p>
            <a:pPr>
              <a:defRPr/>
            </a:pPr>
            <a:r>
              <a:rPr lang="it-IT" sz="2800" dirty="0" smtClean="0"/>
              <a:t>In esportazione dalla Cina (per aumentare l’entità dei rimborsi IVA)</a:t>
            </a:r>
          </a:p>
          <a:p>
            <a:pPr>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253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750" y="333375"/>
            <a:ext cx="8229600" cy="1384300"/>
          </a:xfrm>
        </p:spPr>
        <p:txBody>
          <a:bodyPr/>
          <a:lstStyle/>
          <a:p>
            <a:pPr>
              <a:defRPr/>
            </a:pPr>
            <a:r>
              <a:rPr lang="it-IT" dirty="0"/>
              <a:t>6</a:t>
            </a:r>
            <a:r>
              <a:rPr lang="it-IT" dirty="0" smtClean="0"/>
              <a:t>. Nessun accordo UE- CN</a:t>
            </a:r>
            <a:endParaRPr lang="it-IT" dirty="0"/>
          </a:p>
        </p:txBody>
      </p:sp>
      <p:sp>
        <p:nvSpPr>
          <p:cNvPr id="3" name="Segnaposto contenuto 2"/>
          <p:cNvSpPr>
            <a:spLocks noGrp="1"/>
          </p:cNvSpPr>
          <p:nvPr>
            <p:ph idx="1"/>
          </p:nvPr>
        </p:nvSpPr>
        <p:spPr>
          <a:xfrm>
            <a:off x="323850" y="1997075"/>
            <a:ext cx="8229600" cy="4114800"/>
          </a:xfrm>
        </p:spPr>
        <p:txBody>
          <a:bodyPr/>
          <a:lstStyle/>
          <a:p>
            <a:pPr>
              <a:defRPr/>
            </a:pPr>
            <a:r>
              <a:rPr lang="it-IT" dirty="0" smtClean="0"/>
              <a:t>1. Poca attenzione nella RPC ai rilevamenti statistici in base al certificato d’origine;</a:t>
            </a:r>
          </a:p>
          <a:p>
            <a:pPr>
              <a:defRPr/>
            </a:pPr>
            <a:r>
              <a:rPr lang="it-IT" dirty="0" smtClean="0"/>
              <a:t>2. Nessuna attenzione «fiscale/statistica» alle dichiarazioni d’origine su fattura (dichiarazioni d’origine semplificate per gli esportatori autorizzati), ma «solo» per finalità di controllo della qualità</a:t>
            </a:r>
          </a:p>
        </p:txBody>
      </p:sp>
      <p:sp>
        <p:nvSpPr>
          <p:cNvPr id="4" name="Segnaposto piè di pagina 3"/>
          <p:cNvSpPr>
            <a:spLocks noGrp="1"/>
          </p:cNvSpPr>
          <p:nvPr>
            <p:ph type="ftr" sz="quarter" idx="11"/>
          </p:nvPr>
        </p:nvSpPr>
        <p:spPr/>
        <p:txBody>
          <a:bodyPr/>
          <a:lstStyle/>
          <a:p>
            <a:pPr>
              <a:defRPr/>
            </a:pPr>
            <a:r>
              <a:rPr lang="it-IT" dirty="0" smtClean="0"/>
              <a:t>F. Piscitello – RM 2013</a:t>
            </a:r>
            <a:endParaRPr lang="it-IT" dirty="0"/>
          </a:p>
        </p:txBody>
      </p:sp>
      <p:cxnSp>
        <p:nvCxnSpPr>
          <p:cNvPr id="6" name="Connettore 2 5"/>
          <p:cNvCxnSpPr/>
          <p:nvPr/>
        </p:nvCxnSpPr>
        <p:spPr>
          <a:xfrm>
            <a:off x="2560638" y="1439030"/>
            <a:ext cx="0" cy="558561"/>
          </a:xfrm>
          <a:prstGeom prst="straightConnector1">
            <a:avLst/>
          </a:prstGeom>
          <a:ln w="28575" cmpd="sng">
            <a:solidFill>
              <a:schemeClr val="accent1"/>
            </a:solidFill>
            <a:headEnd type="none" w="lg" len="lg"/>
            <a:tailEnd type="stealth"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23558"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effectLst/>
              </a:rPr>
              <a:t>…anche perché</a:t>
            </a:r>
            <a:endParaRPr lang="it-IT" dirty="0"/>
          </a:p>
        </p:txBody>
      </p:sp>
      <p:sp>
        <p:nvSpPr>
          <p:cNvPr id="3" name="Segnaposto contenuto 2"/>
          <p:cNvSpPr>
            <a:spLocks noGrp="1"/>
          </p:cNvSpPr>
          <p:nvPr>
            <p:ph idx="1"/>
          </p:nvPr>
        </p:nvSpPr>
        <p:spPr/>
        <p:txBody>
          <a:bodyPr/>
          <a:lstStyle/>
          <a:p>
            <a:pPr>
              <a:defRPr/>
            </a:pPr>
            <a:r>
              <a:rPr lang="it-IT" dirty="0" smtClean="0">
                <a:effectLst/>
              </a:rPr>
              <a:t>3. a fronte di una singola polizza di carico emessa per ogni singolo container, nel caso delle "</a:t>
            </a:r>
            <a:r>
              <a:rPr lang="it-IT" dirty="0" err="1" smtClean="0">
                <a:effectLst/>
              </a:rPr>
              <a:t>consolidations</a:t>
            </a:r>
            <a:r>
              <a:rPr lang="it-IT" dirty="0" smtClean="0">
                <a:effectLst/>
              </a:rPr>
              <a:t>/</a:t>
            </a:r>
            <a:r>
              <a:rPr lang="it-IT" dirty="0" err="1" smtClean="0">
                <a:effectLst/>
              </a:rPr>
              <a:t>groupages</a:t>
            </a:r>
            <a:r>
              <a:rPr lang="it-IT" dirty="0" smtClean="0">
                <a:effectLst/>
              </a:rPr>
              <a:t>", possono sussistere fino a 80-100 diversi certificati d'origine anche di diversi stati membri UE</a:t>
            </a:r>
            <a:endParaRPr lang="it-IT" dirty="0" smtClean="0"/>
          </a:p>
          <a:p>
            <a:pPr marL="0" indent="0">
              <a:buFontTx/>
              <a:buNone/>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458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2800" dirty="0"/>
              <a:t>7</a:t>
            </a:r>
            <a:r>
              <a:rPr lang="it-IT" sz="2800" dirty="0" smtClean="0"/>
              <a:t>. Nella RPC si «sdogana su B/L»</a:t>
            </a:r>
            <a:endParaRPr lang="it-IT" sz="2800" dirty="0"/>
          </a:p>
        </p:txBody>
      </p:sp>
      <p:sp>
        <p:nvSpPr>
          <p:cNvPr id="3" name="Segnaposto testo 2"/>
          <p:cNvSpPr>
            <a:spLocks noGrp="1"/>
          </p:cNvSpPr>
          <p:nvPr>
            <p:ph type="body" idx="1"/>
          </p:nvPr>
        </p:nvSpPr>
        <p:spPr/>
        <p:txBody>
          <a:bodyPr/>
          <a:lstStyle/>
          <a:p>
            <a:pPr>
              <a:defRPr/>
            </a:pPr>
            <a:r>
              <a:rPr lang="it-IT" dirty="0" smtClean="0"/>
              <a:t>Nella UE si «sdogana normalmente su fattura»</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560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765175"/>
            <a:ext cx="8229600" cy="1384300"/>
          </a:xfrm>
        </p:spPr>
        <p:txBody>
          <a:bodyPr/>
          <a:lstStyle/>
          <a:p>
            <a:pPr>
              <a:defRPr/>
            </a:pPr>
            <a:r>
              <a:rPr lang="it-IT" sz="2800" dirty="0" smtClean="0"/>
              <a:t>Rilevando le autorità doganali e statistiche cinesi i dati ed i valori di esportazione/importazione </a:t>
            </a:r>
            <a:r>
              <a:rPr lang="it-IT" sz="2800" u="sng" dirty="0" smtClean="0"/>
              <a:t>esclusivamente dai manifesti di carico e di partenza</a:t>
            </a:r>
            <a:r>
              <a:rPr lang="it-IT" sz="2800" dirty="0" smtClean="0"/>
              <a:t>,</a:t>
            </a:r>
            <a:endParaRPr lang="it-IT" sz="2800" dirty="0"/>
          </a:p>
        </p:txBody>
      </p:sp>
      <p:sp>
        <p:nvSpPr>
          <p:cNvPr id="3" name="Segnaposto contenuto 2"/>
          <p:cNvSpPr>
            <a:spLocks noGrp="1"/>
          </p:cNvSpPr>
          <p:nvPr>
            <p:ph idx="1"/>
          </p:nvPr>
        </p:nvSpPr>
        <p:spPr>
          <a:xfrm>
            <a:off x="468313" y="2420938"/>
            <a:ext cx="8229600" cy="4114800"/>
          </a:xfrm>
        </p:spPr>
        <p:txBody>
          <a:bodyPr/>
          <a:lstStyle/>
          <a:p>
            <a:pPr>
              <a:defRPr/>
            </a:pPr>
            <a:r>
              <a:rPr lang="it-IT" dirty="0" smtClean="0"/>
              <a:t>appaiono ad es. come provenienze/</a:t>
            </a:r>
            <a:r>
              <a:rPr lang="it-IT" u="sng" dirty="0" smtClean="0"/>
              <a:t>origini</a:t>
            </a:r>
            <a:r>
              <a:rPr lang="it-IT" dirty="0" smtClean="0"/>
              <a:t> </a:t>
            </a:r>
            <a:r>
              <a:rPr lang="it-IT" u="sng" dirty="0" smtClean="0"/>
              <a:t>da altro Stato UE</a:t>
            </a:r>
            <a:r>
              <a:rPr lang="it-IT" dirty="0" smtClean="0"/>
              <a:t> un considerevole numero di spedizioni che, pur essendo provenienti dall’Italia, </a:t>
            </a:r>
            <a:r>
              <a:rPr lang="it-IT" u="sng" dirty="0" smtClean="0"/>
              <a:t>non effettuano un trasporto diretto dall’Italia</a:t>
            </a:r>
            <a:r>
              <a:rPr lang="it-IT" dirty="0" smtClean="0"/>
              <a:t>, ma utilizzano procedure di trasbordo e frammentazione della logistica di trasporto in altri paesi comunitari</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662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Il certificato di origine nella RPC</a:t>
            </a:r>
            <a:endParaRPr lang="it-IT" dirty="0"/>
          </a:p>
        </p:txBody>
      </p:sp>
      <p:sp>
        <p:nvSpPr>
          <p:cNvPr id="3" name="Segnaposto contenuto 2"/>
          <p:cNvSpPr>
            <a:spLocks noGrp="1"/>
          </p:cNvSpPr>
          <p:nvPr>
            <p:ph idx="1"/>
          </p:nvPr>
        </p:nvSpPr>
        <p:spPr/>
        <p:txBody>
          <a:bodyPr/>
          <a:lstStyle/>
          <a:p>
            <a:pPr>
              <a:defRPr/>
            </a:pPr>
            <a:r>
              <a:rPr lang="it-IT" dirty="0" smtClean="0"/>
              <a:t>Ha pertanto una grande rilevanza per la </a:t>
            </a:r>
            <a:r>
              <a:rPr lang="it-IT" u="sng" dirty="0" smtClean="0"/>
              <a:t>dogana non tariffaria</a:t>
            </a:r>
            <a:r>
              <a:rPr lang="it-IT" dirty="0" smtClean="0"/>
              <a:t> (che non effettua, tuttavia, i rilevamenti statistici), ma</a:t>
            </a:r>
          </a:p>
          <a:p>
            <a:pPr>
              <a:defRPr/>
            </a:pPr>
            <a:r>
              <a:rPr lang="it-IT" dirty="0" smtClean="0"/>
              <a:t>Riveste una scarsa rilevanza per la </a:t>
            </a:r>
            <a:r>
              <a:rPr lang="it-IT" u="sng" dirty="0" smtClean="0"/>
              <a:t>dogana tariffaria</a:t>
            </a:r>
            <a:r>
              <a:rPr lang="it-IT" dirty="0" smtClean="0"/>
              <a:t> (che è, invece, competente alla collazione dei dati per finalità statistiche)</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2765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sz="quarter"/>
          </p:nvPr>
        </p:nvSpPr>
        <p:spPr/>
        <p:txBody>
          <a:bodyPr/>
          <a:lstStyle/>
          <a:p>
            <a:pPr>
              <a:defRPr/>
            </a:pPr>
            <a:r>
              <a:rPr lang="it-IT" dirty="0" smtClean="0"/>
              <a:t>Capovolgendo lo scenario… </a:t>
            </a:r>
            <a:endParaRPr lang="it-IT" dirty="0"/>
          </a:p>
        </p:txBody>
      </p:sp>
      <p:sp>
        <p:nvSpPr>
          <p:cNvPr id="3" name="Sottotitolo 2"/>
          <p:cNvSpPr>
            <a:spLocks noGrp="1"/>
          </p:cNvSpPr>
          <p:nvPr>
            <p:ph type="subTitle" sz="quarter" idx="1"/>
          </p:nvPr>
        </p:nvSpPr>
        <p:spPr/>
        <p:txBody>
          <a:bodyPr/>
          <a:lstStyle/>
          <a:p>
            <a:pPr>
              <a:defRPr/>
            </a:pPr>
            <a:r>
              <a:rPr lang="it-IT" dirty="0" smtClean="0"/>
              <a:t>…sul fronte orientale</a:t>
            </a:r>
            <a:endParaRPr lang="it-IT" dirty="0"/>
          </a:p>
        </p:txBody>
      </p:sp>
      <p:sp>
        <p:nvSpPr>
          <p:cNvPr id="4" name="Segnaposto piè di pagina 3"/>
          <p:cNvSpPr>
            <a:spLocks noGrp="1"/>
          </p:cNvSpPr>
          <p:nvPr>
            <p:ph type="ftr" sz="quarter" idx="10"/>
          </p:nvPr>
        </p:nvSpPr>
        <p:spPr/>
        <p:txBody>
          <a:bodyPr/>
          <a:lstStyle/>
          <a:p>
            <a:pPr>
              <a:defRPr/>
            </a:pPr>
            <a:r>
              <a:rPr lang="it-IT" smtClean="0"/>
              <a:t>F. Piscitello – RM 2013</a:t>
            </a:r>
            <a:endParaRPr lang="it-IT"/>
          </a:p>
        </p:txBody>
      </p:sp>
      <p:pic>
        <p:nvPicPr>
          <p:cNvPr id="2867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defRPr/>
            </a:pPr>
            <a:r>
              <a:rPr lang="it-IT" sz="3600" dirty="0" smtClean="0"/>
              <a:t/>
            </a:r>
            <a:br>
              <a:rPr lang="it-IT" sz="3600" dirty="0" smtClean="0"/>
            </a:br>
            <a:r>
              <a:rPr lang="it-IT" sz="3600" dirty="0" smtClean="0"/>
              <a:t>8. i “transiti via HK/MO” non rilevati come tali dalle dogane cinesi</a:t>
            </a:r>
            <a:r>
              <a:rPr lang="it-IT" dirty="0" smtClean="0"/>
              <a:t/>
            </a:r>
            <a:br>
              <a:rPr lang="it-IT" dirty="0" smtClean="0"/>
            </a:br>
            <a:endParaRPr lang="it-IT" dirty="0"/>
          </a:p>
        </p:txBody>
      </p:sp>
      <p:sp>
        <p:nvSpPr>
          <p:cNvPr id="6" name="Segnaposto contenuto 5"/>
          <p:cNvSpPr>
            <a:spLocks noGrp="1"/>
          </p:cNvSpPr>
          <p:nvPr>
            <p:ph sz="half" idx="1"/>
          </p:nvPr>
        </p:nvSpPr>
        <p:spPr/>
        <p:txBody>
          <a:bodyPr/>
          <a:lstStyle/>
          <a:p>
            <a:pPr eaLnBrk="1" hangingPunct="1">
              <a:lnSpc>
                <a:spcPct val="80000"/>
              </a:lnSpc>
              <a:defRPr/>
            </a:pPr>
            <a:r>
              <a:rPr lang="it-IT" dirty="0"/>
              <a:t>Molte destinazioni UE (Italia compresa) risultano, infatti, come esportazioni definitive cinesi verso i territori doganali esterni di Hong Kong e, in misura notevolmente inferiore, Macao.</a:t>
            </a:r>
          </a:p>
          <a:p>
            <a:pPr marL="0" indent="0">
              <a:buFontTx/>
              <a:buNone/>
              <a:defRPr/>
            </a:pPr>
            <a:endParaRPr lang="it-IT" sz="20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sp>
        <p:nvSpPr>
          <p:cNvPr id="8" name="Oval 17"/>
          <p:cNvSpPr>
            <a:spLocks noGrp="1" noChangeArrowheads="1"/>
          </p:cNvSpPr>
          <p:nvPr>
            <p:ph sz="half" idx="2"/>
          </p:nvPr>
        </p:nvSpPr>
        <p:spPr>
          <a:xfrm>
            <a:off x="7524750" y="1905000"/>
            <a:ext cx="1162050" cy="1092200"/>
          </a:xfrm>
          <a:prstGeom prst="ellipse">
            <a:avLst/>
          </a:prstGeom>
          <a:solidFill>
            <a:srgbClr val="FF0000"/>
          </a:solidFill>
          <a:ln>
            <a:solidFill>
              <a:schemeClr val="tx1"/>
            </a:solidFill>
            <a:round/>
            <a:headEnd/>
            <a:tailEnd/>
          </a:ln>
        </p:spPr>
        <p:txBody>
          <a:bodyPr wrap="none" anchor="ctr"/>
          <a:lstStyle/>
          <a:p>
            <a:pPr algn="ctr">
              <a:defRPr/>
            </a:pPr>
            <a:r>
              <a:rPr lang="it-IT">
                <a:solidFill>
                  <a:srgbClr val="FFFFFF"/>
                </a:solidFill>
                <a:latin typeface="Arial" charset="0"/>
              </a:rPr>
              <a:t>CN</a:t>
            </a:r>
          </a:p>
        </p:txBody>
      </p:sp>
      <p:sp>
        <p:nvSpPr>
          <p:cNvPr id="29702" name="Line 20"/>
          <p:cNvSpPr>
            <a:spLocks noChangeShapeType="1"/>
          </p:cNvSpPr>
          <p:nvPr/>
        </p:nvSpPr>
        <p:spPr bwMode="auto">
          <a:xfrm>
            <a:off x="7956550" y="2565400"/>
            <a:ext cx="73025" cy="12239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2970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Segue 8.1: transiti HK</a:t>
            </a:r>
            <a:endParaRPr lang="it-IT" dirty="0"/>
          </a:p>
        </p:txBody>
      </p:sp>
      <p:sp>
        <p:nvSpPr>
          <p:cNvPr id="3" name="Segnaposto contenuto 2"/>
          <p:cNvSpPr>
            <a:spLocks noGrp="1"/>
          </p:cNvSpPr>
          <p:nvPr>
            <p:ph sz="half" idx="1"/>
          </p:nvPr>
        </p:nvSpPr>
        <p:spPr/>
        <p:txBody>
          <a:bodyPr/>
          <a:lstStyle/>
          <a:p>
            <a:pPr>
              <a:defRPr/>
            </a:pPr>
            <a:r>
              <a:rPr lang="it-IT" sz="2000" dirty="0"/>
              <a:t>Tali “importazioni </a:t>
            </a:r>
            <a:r>
              <a:rPr lang="it-IT" sz="2000" dirty="0" err="1"/>
              <a:t>cino</a:t>
            </a:r>
            <a:r>
              <a:rPr lang="it-IT" sz="2000" dirty="0"/>
              <a:t>-cinesi” non sono a loro volta dichiarate in uscita </a:t>
            </a:r>
            <a:r>
              <a:rPr lang="it-IT" sz="2000" dirty="0" smtClean="0"/>
              <a:t>come </a:t>
            </a:r>
            <a:r>
              <a:rPr lang="it-IT" sz="2000" dirty="0"/>
              <a:t>delle esportazioni </a:t>
            </a:r>
            <a:r>
              <a:rPr lang="it-IT" sz="2000" dirty="0" smtClean="0"/>
              <a:t>definitive </a:t>
            </a:r>
            <a:r>
              <a:rPr lang="it-IT" sz="2000" dirty="0"/>
              <a:t>da Hong Kong, ma, rimanendo accompagnate da certificati di origine della “</a:t>
            </a:r>
            <a:r>
              <a:rPr lang="it-IT" sz="2000" dirty="0" err="1"/>
              <a:t>Mainland</a:t>
            </a:r>
            <a:r>
              <a:rPr lang="it-IT" sz="2000" dirty="0"/>
              <a:t>-China”, vengono “appurate” dalle dogane di Hong Kong (totalmente indipendenti dalle autorità della Madrepatria) come </a:t>
            </a:r>
            <a:r>
              <a:rPr lang="it-IT" sz="2000" dirty="0" smtClean="0"/>
              <a:t>«transiti </a:t>
            </a:r>
            <a:r>
              <a:rPr lang="it-IT" sz="2000" dirty="0"/>
              <a:t>su Hong Kong di esportazioni </a:t>
            </a:r>
            <a:r>
              <a:rPr lang="it-IT" sz="2000" dirty="0" smtClean="0"/>
              <a:t>cinesi»</a:t>
            </a:r>
            <a:endParaRPr lang="it-IT" dirty="0"/>
          </a:p>
          <a:p>
            <a:pPr>
              <a:defRPr/>
            </a:pPr>
            <a:endParaRPr lang="it-IT" dirty="0"/>
          </a:p>
        </p:txBody>
      </p:sp>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sp>
        <p:nvSpPr>
          <p:cNvPr id="6" name="Oval 18"/>
          <p:cNvSpPr>
            <a:spLocks noGrp="1" noChangeArrowheads="1"/>
          </p:cNvSpPr>
          <p:nvPr>
            <p:ph sz="half" idx="2"/>
          </p:nvPr>
        </p:nvSpPr>
        <p:spPr>
          <a:xfrm>
            <a:off x="6516688" y="1905000"/>
            <a:ext cx="2170112" cy="2028825"/>
          </a:xfrm>
          <a:prstGeom prst="ellipse">
            <a:avLst/>
          </a:prstGeom>
          <a:solidFill>
            <a:schemeClr val="bg2"/>
          </a:solidFill>
          <a:ln>
            <a:solidFill>
              <a:schemeClr val="tx1"/>
            </a:solidFill>
            <a:round/>
            <a:headEnd/>
            <a:tailEnd/>
          </a:ln>
        </p:spPr>
        <p:txBody>
          <a:bodyPr wrap="none" anchor="ctr"/>
          <a:lstStyle/>
          <a:p>
            <a:pPr algn="ctr">
              <a:defRPr/>
            </a:pPr>
            <a:r>
              <a:rPr lang="it-IT" dirty="0">
                <a:solidFill>
                  <a:srgbClr val="FFFFFF"/>
                </a:solidFill>
                <a:latin typeface="Arial" charset="0"/>
              </a:rPr>
              <a:t>HK</a:t>
            </a:r>
          </a:p>
        </p:txBody>
      </p:sp>
      <p:cxnSp>
        <p:nvCxnSpPr>
          <p:cNvPr id="8" name="Connettore 2 7"/>
          <p:cNvCxnSpPr/>
          <p:nvPr/>
        </p:nvCxnSpPr>
        <p:spPr>
          <a:xfrm>
            <a:off x="6875463" y="1773238"/>
            <a:ext cx="360362" cy="1079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H="1">
            <a:off x="6732588" y="2852738"/>
            <a:ext cx="503237" cy="1223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28"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Segue 8.2: transiti via HK</a:t>
            </a:r>
            <a:endParaRPr lang="it-IT" dirty="0"/>
          </a:p>
        </p:txBody>
      </p:sp>
      <p:sp>
        <p:nvSpPr>
          <p:cNvPr id="3" name="Segnaposto contenuto 2"/>
          <p:cNvSpPr>
            <a:spLocks noGrp="1"/>
          </p:cNvSpPr>
          <p:nvPr>
            <p:ph sz="half" idx="1"/>
          </p:nvPr>
        </p:nvSpPr>
        <p:spPr/>
        <p:txBody>
          <a:bodyPr/>
          <a:lstStyle/>
          <a:p>
            <a:pPr>
              <a:defRPr/>
            </a:pPr>
            <a:r>
              <a:rPr lang="it-IT" sz="2400" dirty="0" smtClean="0"/>
              <a:t>le </a:t>
            </a:r>
            <a:r>
              <a:rPr lang="it-IT" sz="2400" dirty="0"/>
              <a:t>autorità </a:t>
            </a:r>
            <a:r>
              <a:rPr lang="it-IT" sz="2400" dirty="0" smtClean="0"/>
              <a:t>doganali italiane/comunitarie li rilevano, invece, come </a:t>
            </a:r>
            <a:r>
              <a:rPr lang="it-IT" sz="2400" dirty="0"/>
              <a:t>merce di origine e provenienza cinese e non di Hong Kong, </a:t>
            </a:r>
            <a:r>
              <a:rPr lang="it-IT" sz="2400" dirty="0" smtClean="0"/>
              <a:t>(proprio mentre Pechino </a:t>
            </a:r>
            <a:r>
              <a:rPr lang="it-IT" sz="2400" dirty="0"/>
              <a:t>le </a:t>
            </a:r>
            <a:r>
              <a:rPr lang="it-IT" sz="2400" dirty="0" smtClean="0"/>
              <a:t>rileva </a:t>
            </a:r>
            <a:r>
              <a:rPr lang="it-IT" sz="2400" dirty="0"/>
              <a:t>come esportazioni su Hong </a:t>
            </a:r>
            <a:r>
              <a:rPr lang="it-IT" sz="2400" dirty="0" smtClean="0"/>
              <a:t>Kong)</a:t>
            </a:r>
            <a:endParaRPr lang="it-IT" sz="2400" dirty="0"/>
          </a:p>
          <a:p>
            <a:pPr>
              <a:defRPr/>
            </a:pPr>
            <a:endParaRPr lang="it-IT" dirty="0"/>
          </a:p>
        </p:txBody>
      </p:sp>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sp>
        <p:nvSpPr>
          <p:cNvPr id="6" name="Oval 19"/>
          <p:cNvSpPr>
            <a:spLocks noGrp="1" noChangeArrowheads="1"/>
          </p:cNvSpPr>
          <p:nvPr>
            <p:ph sz="half" idx="2"/>
          </p:nvPr>
        </p:nvSpPr>
        <p:spPr>
          <a:xfrm>
            <a:off x="6588125" y="1905000"/>
            <a:ext cx="2098675" cy="2100263"/>
          </a:xfrm>
          <a:prstGeom prst="ellipse">
            <a:avLst/>
          </a:prstGeom>
          <a:solidFill>
            <a:srgbClr val="FF66CC"/>
          </a:solidFill>
          <a:ln>
            <a:solidFill>
              <a:schemeClr val="tx1"/>
            </a:solidFill>
            <a:round/>
            <a:headEnd/>
            <a:tailEnd/>
          </a:ln>
        </p:spPr>
        <p:txBody>
          <a:bodyPr wrap="none" anchor="ctr"/>
          <a:lstStyle/>
          <a:p>
            <a:pPr algn="ctr">
              <a:defRPr/>
            </a:pPr>
            <a:r>
              <a:rPr lang="it-IT" dirty="0">
                <a:solidFill>
                  <a:srgbClr val="FFFFFF"/>
                </a:solidFill>
                <a:latin typeface="Arial" charset="0"/>
              </a:rPr>
              <a:t>IT</a:t>
            </a:r>
          </a:p>
        </p:txBody>
      </p:sp>
      <p:cxnSp>
        <p:nvCxnSpPr>
          <p:cNvPr id="8" name="Connettore 2 7"/>
          <p:cNvCxnSpPr/>
          <p:nvPr/>
        </p:nvCxnSpPr>
        <p:spPr>
          <a:xfrm flipV="1">
            <a:off x="5940425" y="2924175"/>
            <a:ext cx="1439863" cy="73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175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defRPr/>
            </a:pPr>
            <a:r>
              <a:rPr lang="it-IT" dirty="0" smtClean="0"/>
              <a:t>Il «peccato originale» UE</a:t>
            </a:r>
            <a:br>
              <a:rPr lang="it-IT" dirty="0" smtClean="0"/>
            </a:b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124"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Pertanto, tornando ai transiti «sul fronte occidentale», invece</a:t>
            </a:r>
          </a:p>
        </p:txBody>
      </p:sp>
      <p:sp>
        <p:nvSpPr>
          <p:cNvPr id="3" name="Segnaposto contenuto 2"/>
          <p:cNvSpPr>
            <a:spLocks noGrp="1"/>
          </p:cNvSpPr>
          <p:nvPr>
            <p:ph idx="1"/>
          </p:nvPr>
        </p:nvSpPr>
        <p:spPr/>
        <p:txBody>
          <a:bodyPr/>
          <a:lstStyle/>
          <a:p>
            <a:pPr eaLnBrk="1" hangingPunct="1">
              <a:defRPr/>
            </a:pPr>
            <a:r>
              <a:rPr lang="it-IT" dirty="0" smtClean="0"/>
              <a:t>Quando ad es. il parmigiano reggiano è «consolidato» dai canali di distribuzione d’«oltralpe»,</a:t>
            </a:r>
          </a:p>
          <a:p>
            <a:pPr eaLnBrk="1" hangingPunct="1">
              <a:defRPr/>
            </a:pPr>
            <a:r>
              <a:rPr lang="it-IT" dirty="0" smtClean="0"/>
              <a:t>(che molto verosimilmente utilizzano i porti di Anversa o </a:t>
            </a:r>
            <a:r>
              <a:rPr lang="it-IT" dirty="0" err="1" smtClean="0"/>
              <a:t>R.dam</a:t>
            </a:r>
            <a:r>
              <a:rPr lang="it-IT" dirty="0" smtClean="0"/>
              <a:t> ad es. per «millantata» maggiore disponibilità di vascelli)</a:t>
            </a:r>
          </a:p>
          <a:p>
            <a:pPr marL="0" indent="0" eaLnBrk="1" hangingPunct="1">
              <a:buFont typeface="Wingdings" pitchFamily="2" charset="2"/>
              <a:buNone/>
              <a:defRPr/>
            </a:pPr>
            <a:endParaRPr lang="it-IT" dirty="0" smtClean="0"/>
          </a:p>
        </p:txBody>
      </p:sp>
      <p:sp>
        <p:nvSpPr>
          <p:cNvPr id="4" name="Segnaposto piè di pagina 3"/>
          <p:cNvSpPr>
            <a:spLocks noGrp="1"/>
          </p:cNvSpPr>
          <p:nvPr>
            <p:ph type="ftr" sz="quarter" idx="11"/>
          </p:nvPr>
        </p:nvSpPr>
        <p:spPr/>
        <p:txBody>
          <a:bodyPr/>
          <a:lstStyle/>
          <a:p>
            <a:pPr>
              <a:defRPr/>
            </a:pPr>
            <a:r>
              <a:rPr lang="it-IT"/>
              <a:t>F. Piscitello – RM 2013</a:t>
            </a:r>
          </a:p>
        </p:txBody>
      </p:sp>
      <p:pic>
        <p:nvPicPr>
          <p:cNvPr id="3277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68850" y="50133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Il nostro amato parmigiano</a:t>
            </a:r>
          </a:p>
        </p:txBody>
      </p:sp>
      <p:pic>
        <p:nvPicPr>
          <p:cNvPr id="33795" name="Segnaposto contenuto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535238" y="1600200"/>
            <a:ext cx="4073525" cy="4525963"/>
          </a:xfrm>
        </p:spPr>
      </p:pic>
      <p:sp>
        <p:nvSpPr>
          <p:cNvPr id="4" name="Segnaposto piè di pagina 3"/>
          <p:cNvSpPr>
            <a:spLocks noGrp="1"/>
          </p:cNvSpPr>
          <p:nvPr>
            <p:ph type="ftr" sz="quarter" idx="11"/>
          </p:nvPr>
        </p:nvSpPr>
        <p:spPr/>
        <p:txBody>
          <a:bodyPr/>
          <a:lstStyle/>
          <a:p>
            <a:pPr>
              <a:defRPr/>
            </a:pPr>
            <a:r>
              <a:rPr lang="it-IT"/>
              <a:t>F. Piscitello – RM 2013</a:t>
            </a:r>
          </a:p>
        </p:txBody>
      </p:sp>
      <p:pic>
        <p:nvPicPr>
          <p:cNvPr id="33797"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Ha molte «chances»</a:t>
            </a:r>
          </a:p>
        </p:txBody>
      </p:sp>
      <p:sp>
        <p:nvSpPr>
          <p:cNvPr id="3" name="Segnaposto testo 2"/>
          <p:cNvSpPr>
            <a:spLocks noGrp="1"/>
          </p:cNvSpPr>
          <p:nvPr>
            <p:ph type="body" idx="1"/>
          </p:nvPr>
        </p:nvSpPr>
        <p:spPr/>
        <p:txBody>
          <a:bodyPr/>
          <a:lstStyle/>
          <a:p>
            <a:pPr eaLnBrk="1" hangingPunct="1">
              <a:defRPr/>
            </a:pPr>
            <a:r>
              <a:rPr lang="it-IT" dirty="0" smtClean="0"/>
              <a:t>di essere rilevato dalle statistiche cinesi</a:t>
            </a:r>
          </a:p>
        </p:txBody>
      </p:sp>
      <p:pic>
        <p:nvPicPr>
          <p:cNvPr id="34820" name="Segnaposto contenuto 8"/>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98500" y="2174875"/>
            <a:ext cx="3557588" cy="3951288"/>
          </a:xfrm>
        </p:spPr>
      </p:pic>
      <p:sp>
        <p:nvSpPr>
          <p:cNvPr id="5" name="Segnaposto testo 4"/>
          <p:cNvSpPr>
            <a:spLocks noGrp="1"/>
          </p:cNvSpPr>
          <p:nvPr>
            <p:ph type="body" sz="quarter" idx="3"/>
          </p:nvPr>
        </p:nvSpPr>
        <p:spPr/>
        <p:txBody>
          <a:bodyPr/>
          <a:lstStyle/>
          <a:p>
            <a:pPr eaLnBrk="1" hangingPunct="1">
              <a:defRPr/>
            </a:pPr>
            <a:r>
              <a:rPr lang="it-IT" dirty="0" smtClean="0"/>
              <a:t>Come formaggio olandese (o belga)</a:t>
            </a:r>
          </a:p>
        </p:txBody>
      </p:sp>
      <p:sp>
        <p:nvSpPr>
          <p:cNvPr id="7" name="Segnaposto piè di pagina 6"/>
          <p:cNvSpPr>
            <a:spLocks noGrp="1"/>
          </p:cNvSpPr>
          <p:nvPr>
            <p:ph type="ftr" sz="quarter" idx="11"/>
          </p:nvPr>
        </p:nvSpPr>
        <p:spPr/>
        <p:txBody>
          <a:bodyPr/>
          <a:lstStyle/>
          <a:p>
            <a:pPr>
              <a:defRPr/>
            </a:pPr>
            <a:r>
              <a:rPr lang="it-IT"/>
              <a:t>F. Piscitello – RM 2013</a:t>
            </a:r>
          </a:p>
        </p:txBody>
      </p:sp>
      <p:pic>
        <p:nvPicPr>
          <p:cNvPr id="34823" name="Segnaposto contenuto 11"/>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645025" y="2635250"/>
            <a:ext cx="4041775" cy="3030538"/>
          </a:xfrm>
        </p:spPr>
      </p:pic>
      <p:pic>
        <p:nvPicPr>
          <p:cNvPr id="34824" name="Picture 5" descr="Doganemonopoli"/>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68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piè di pagina 6"/>
          <p:cNvSpPr>
            <a:spLocks noGrp="1"/>
          </p:cNvSpPr>
          <p:nvPr>
            <p:ph type="ftr" sz="quarter" idx="11"/>
          </p:nvPr>
        </p:nvSpPr>
        <p:spPr/>
        <p:txBody>
          <a:bodyPr/>
          <a:lstStyle/>
          <a:p>
            <a:pPr>
              <a:defRPr/>
            </a:pPr>
            <a:r>
              <a:rPr lang="it-IT" smtClean="0"/>
              <a:t>F. Piscitello – RM 2013</a:t>
            </a:r>
            <a:endParaRPr lang="it-IT"/>
          </a:p>
        </p:txBody>
      </p:sp>
      <p:graphicFrame>
        <p:nvGraphicFramePr>
          <p:cNvPr id="8" name="Tabella 7"/>
          <p:cNvGraphicFramePr>
            <a:graphicFrameLocks noGrp="1"/>
          </p:cNvGraphicFramePr>
          <p:nvPr/>
        </p:nvGraphicFramePr>
        <p:xfrm>
          <a:off x="107950" y="188913"/>
          <a:ext cx="8640762" cy="5472114"/>
        </p:xfrm>
        <a:graphic>
          <a:graphicData uri="http://schemas.openxmlformats.org/drawingml/2006/table">
            <a:tbl>
              <a:tblPr firstRow="1" firstCol="1" bandRow="1">
                <a:tableStyleId>{5C22544A-7EE6-4342-B048-85BDC9FD1C3A}</a:tableStyleId>
              </a:tblPr>
              <a:tblGrid>
                <a:gridCol w="4190944"/>
                <a:gridCol w="830618"/>
                <a:gridCol w="830618"/>
                <a:gridCol w="901320"/>
                <a:gridCol w="943631"/>
                <a:gridCol w="943631"/>
              </a:tblGrid>
              <a:tr h="176594">
                <a:tc gridSpan="6">
                  <a:txBody>
                    <a:bodyPr/>
                    <a:lstStyle/>
                    <a:p>
                      <a:pPr algn="ctr">
                        <a:lnSpc>
                          <a:spcPct val="115000"/>
                        </a:lnSpc>
                        <a:spcAft>
                          <a:spcPts val="0"/>
                        </a:spcAft>
                      </a:pPr>
                      <a:r>
                        <a:rPr lang="it-IT" sz="1000">
                          <a:effectLst/>
                        </a:rPr>
                        <a:t>Esportazioni verso la Cina (Elaborazioni su dati Agenzia delle Dogane e dei Monopoli)</a:t>
                      </a:r>
                      <a:endParaRPr lang="it-IT" sz="800">
                        <a:effectLst/>
                        <a:latin typeface="Calibri"/>
                        <a:ea typeface="Calibri"/>
                        <a:cs typeface="Times New Roman"/>
                      </a:endParaRPr>
                    </a:p>
                  </a:txBody>
                  <a:tcPr marL="33221" marR="33221" marT="0" marB="0" anchor="b"/>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11821">
                <a:tc rowSpan="2">
                  <a:txBody>
                    <a:bodyPr/>
                    <a:lstStyle/>
                    <a:p>
                      <a:pPr>
                        <a:lnSpc>
                          <a:spcPct val="115000"/>
                        </a:lnSpc>
                        <a:spcAft>
                          <a:spcPts val="0"/>
                        </a:spcAft>
                      </a:pPr>
                      <a:r>
                        <a:rPr lang="it-IT" sz="900">
                          <a:effectLst/>
                        </a:rPr>
                        <a:t>Tipologie di merce </a:t>
                      </a:r>
                      <a:endParaRPr lang="it-IT" sz="800">
                        <a:effectLst/>
                        <a:latin typeface="Calibri"/>
                        <a:ea typeface="Calibri"/>
                        <a:cs typeface="Times New Roman"/>
                      </a:endParaRPr>
                    </a:p>
                  </a:txBody>
                  <a:tcPr marL="33221" marR="33221" marT="0" marB="0" anchor="ctr"/>
                </a:tc>
                <a:tc gridSpan="3">
                  <a:txBody>
                    <a:bodyPr/>
                    <a:lstStyle/>
                    <a:p>
                      <a:pPr algn="ctr">
                        <a:lnSpc>
                          <a:spcPct val="115000"/>
                        </a:lnSpc>
                        <a:spcAft>
                          <a:spcPts val="0"/>
                        </a:spcAft>
                      </a:pPr>
                      <a:r>
                        <a:rPr lang="it-IT" sz="900">
                          <a:effectLst/>
                        </a:rPr>
                        <a:t>Valore statistico (€)</a:t>
                      </a:r>
                      <a:endParaRPr lang="it-IT" sz="800">
                        <a:effectLst/>
                        <a:latin typeface="Calibri"/>
                        <a:ea typeface="Calibri"/>
                        <a:cs typeface="Times New Roman"/>
                      </a:endParaRPr>
                    </a:p>
                  </a:txBody>
                  <a:tcPr marL="33221" marR="33221" marT="0" marB="0" anchor="b"/>
                </a:tc>
                <a:tc hMerge="1">
                  <a:txBody>
                    <a:bodyPr/>
                    <a:lstStyle/>
                    <a:p>
                      <a:endParaRPr lang="it-IT"/>
                    </a:p>
                  </a:txBody>
                  <a:tcPr/>
                </a:tc>
                <a:tc hMerge="1">
                  <a:txBody>
                    <a:bodyPr/>
                    <a:lstStyle/>
                    <a:p>
                      <a:endParaRPr lang="it-IT"/>
                    </a:p>
                  </a:txBody>
                  <a:tcPr/>
                </a:tc>
                <a:tc gridSpan="2">
                  <a:txBody>
                    <a:bodyPr/>
                    <a:lstStyle/>
                    <a:p>
                      <a:pPr algn="ctr">
                        <a:lnSpc>
                          <a:spcPct val="115000"/>
                        </a:lnSpc>
                        <a:spcAft>
                          <a:spcPts val="0"/>
                        </a:spcAft>
                      </a:pPr>
                      <a:r>
                        <a:rPr lang="it-IT" sz="900">
                          <a:effectLst/>
                        </a:rPr>
                        <a:t>Valore statistico (Var. %)</a:t>
                      </a:r>
                      <a:endParaRPr lang="it-IT" sz="800">
                        <a:effectLst/>
                        <a:latin typeface="Calibri"/>
                        <a:ea typeface="Calibri"/>
                        <a:cs typeface="Times New Roman"/>
                      </a:endParaRPr>
                    </a:p>
                  </a:txBody>
                  <a:tcPr marL="33221" marR="33221" marT="0" marB="0" anchor="b"/>
                </a:tc>
                <a:tc hMerge="1">
                  <a:txBody>
                    <a:bodyPr/>
                    <a:lstStyle/>
                    <a:p>
                      <a:endParaRPr lang="it-IT"/>
                    </a:p>
                  </a:txBody>
                  <a:tcPr/>
                </a:tc>
              </a:tr>
              <a:tr h="423641">
                <a:tc vMerge="1">
                  <a:txBody>
                    <a:bodyPr/>
                    <a:lstStyle/>
                    <a:p>
                      <a:endParaRPr lang="it-IT"/>
                    </a:p>
                  </a:txBody>
                  <a:tcPr/>
                </a:tc>
                <a:tc>
                  <a:txBody>
                    <a:bodyPr/>
                    <a:lstStyle/>
                    <a:p>
                      <a:pPr algn="r">
                        <a:lnSpc>
                          <a:spcPct val="115000"/>
                        </a:lnSpc>
                        <a:spcAft>
                          <a:spcPts val="0"/>
                        </a:spcAft>
                      </a:pPr>
                      <a:r>
                        <a:rPr lang="it-IT" sz="900">
                          <a:effectLst/>
                        </a:rPr>
                        <a:t>Anno 2010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Anno 2011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Anno 2012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Var. % 2010 vs 2011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Var. % 2011 vs 2012</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01-ANIMALI VIVI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1.824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123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123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0%</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02-CARNI E FRATTAGLIE COMMESTIBILI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663.860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782.623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4.215.515</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439%</a:t>
                      </a:r>
                      <a:endParaRPr lang="it-IT" sz="800">
                        <a:effectLst/>
                        <a:latin typeface="Calibri"/>
                        <a:ea typeface="Calibri"/>
                        <a:cs typeface="Times New Roman"/>
                      </a:endParaRPr>
                    </a:p>
                  </a:txBody>
                  <a:tcPr marL="33221" marR="33221" marT="0" marB="0" anchor="ctr"/>
                </a:tc>
              </a:tr>
              <a:tr h="423641">
                <a:tc>
                  <a:txBody>
                    <a:bodyPr/>
                    <a:lstStyle/>
                    <a:p>
                      <a:pPr>
                        <a:lnSpc>
                          <a:spcPct val="115000"/>
                        </a:lnSpc>
                        <a:spcAft>
                          <a:spcPts val="0"/>
                        </a:spcAft>
                      </a:pPr>
                      <a:r>
                        <a:rPr lang="it-IT" sz="900">
                          <a:effectLst/>
                        </a:rPr>
                        <a:t>03-PESCI E CROSTACEI  MOLLUSCHI E ALTRI INVERTEBRATI ACQUATICI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789.281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541.164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137.752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-75%</a:t>
                      </a:r>
                      <a:endParaRPr lang="it-IT" sz="800">
                        <a:effectLst/>
                        <a:latin typeface="Calibri"/>
                        <a:ea typeface="Calibri"/>
                        <a:cs typeface="Times New Roman"/>
                      </a:endParaRPr>
                    </a:p>
                  </a:txBody>
                  <a:tcPr marL="33221" marR="33221" marT="0" marB="0" anchor="ctr"/>
                </a:tc>
              </a:tr>
              <a:tr h="423641">
                <a:tc>
                  <a:txBody>
                    <a:bodyPr/>
                    <a:lstStyle/>
                    <a:p>
                      <a:pPr>
                        <a:lnSpc>
                          <a:spcPct val="115000"/>
                        </a:lnSpc>
                        <a:spcAft>
                          <a:spcPts val="0"/>
                        </a:spcAft>
                      </a:pPr>
                      <a:r>
                        <a:rPr lang="it-IT" sz="900">
                          <a:effectLst/>
                        </a:rPr>
                        <a:t>04-LATTE E DERIVATI DEL LATTE  UOVA DI VOLATILI  MIELE NATURALE  </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2.184.271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3.476.492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5.745.844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59%</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65%</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07-ORTAGGI O LEGUMI  PIANTE  RADICI E TUBERI MANGERECCI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47.497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296.510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580.901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524%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96%</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08-FRUTTA COMMESTIBILI  SCORZE DI AGRUMI O DI MELONI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3.930.357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6.018.392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4.595.263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-24%</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09-CAFFE   TE   MATE E SPEZIE</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5.418.798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6.909.217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8.168.910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18%</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10-CEREALI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97.247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115.500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158.297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19%</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37%</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11-PRODOTTI DELLA MACINAZIONE</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356.698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1.527.987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1.008.507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328%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-34%</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15-GRASSI E OLI ANIMALI O VEGETALI  </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27.690.562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27.779.140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32.592.950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17%</a:t>
                      </a:r>
                      <a:endParaRPr lang="it-IT" sz="800">
                        <a:effectLst/>
                        <a:latin typeface="Calibri"/>
                        <a:ea typeface="Calibri"/>
                        <a:cs typeface="Times New Roman"/>
                      </a:endParaRPr>
                    </a:p>
                  </a:txBody>
                  <a:tcPr marL="33221" marR="33221" marT="0" marB="0" anchor="ctr"/>
                </a:tc>
              </a:tr>
              <a:tr h="423641">
                <a:tc>
                  <a:txBody>
                    <a:bodyPr/>
                    <a:lstStyle/>
                    <a:p>
                      <a:pPr>
                        <a:lnSpc>
                          <a:spcPct val="115000"/>
                        </a:lnSpc>
                        <a:spcAft>
                          <a:spcPts val="0"/>
                        </a:spcAft>
                      </a:pPr>
                      <a:r>
                        <a:rPr lang="it-IT" sz="900">
                          <a:effectLst/>
                        </a:rPr>
                        <a:t>16-PREPARAZIONI DI CARNE  DI PESCI, DI CROSTACEI E DI MOLLUSCHI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37.799</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31.680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109.360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-16%</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245%</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17-ZUCCHERI E PRODOTTI A BASE DI ZUCCHERI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836.894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981.780</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990.118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18-CACAO E SUE PREPARAZIONI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32.410.078</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43.076.742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51.178.089</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19%</a:t>
                      </a:r>
                      <a:endParaRPr lang="it-IT" sz="800">
                        <a:effectLst/>
                        <a:latin typeface="Calibri"/>
                        <a:ea typeface="Calibri"/>
                        <a:cs typeface="Times New Roman"/>
                      </a:endParaRPr>
                    </a:p>
                  </a:txBody>
                  <a:tcPr marL="33221" marR="33221" marT="0" marB="0" anchor="ctr"/>
                </a:tc>
              </a:tr>
              <a:tr h="423641">
                <a:tc>
                  <a:txBody>
                    <a:bodyPr/>
                    <a:lstStyle/>
                    <a:p>
                      <a:pPr>
                        <a:lnSpc>
                          <a:spcPct val="115000"/>
                        </a:lnSpc>
                        <a:spcAft>
                          <a:spcPts val="0"/>
                        </a:spcAft>
                      </a:pPr>
                      <a:r>
                        <a:rPr lang="it-IT" sz="900">
                          <a:effectLst/>
                        </a:rPr>
                        <a:t>19-PREPARAZIONI A BASE DI CEREALI  DI FARINE, PRODOTTI DELLA PASTICCERIA</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11.870.966</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15.723.244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22.215.054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41%</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20-PREPARAZIONI DI ORTAGGI, DI LEGUMI E DI FRUTTA</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5.244.577</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4.603.485</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8.734.176</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90%</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21-PREPARAZIONI ALIMENTARI DIVERSE</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2.646.515</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3.511.452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4.559.121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30%</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22-BEVANDE  LIQUIDI ALCOLICI ED ACETI</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44.692.101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71.784.804</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83.005.361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61%</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16%</a:t>
                      </a:r>
                      <a:endParaRPr lang="it-IT" sz="800">
                        <a:effectLst/>
                        <a:latin typeface="Calibri"/>
                        <a:ea typeface="Calibri"/>
                        <a:cs typeface="Times New Roman"/>
                      </a:endParaRPr>
                    </a:p>
                  </a:txBody>
                  <a:tcPr marL="33221" marR="33221" marT="0" marB="0" anchor="ctr"/>
                </a:tc>
              </a:tr>
              <a:tr h="211821">
                <a:tc>
                  <a:txBody>
                    <a:bodyPr/>
                    <a:lstStyle/>
                    <a:p>
                      <a:pPr>
                        <a:lnSpc>
                          <a:spcPct val="115000"/>
                        </a:lnSpc>
                        <a:spcAft>
                          <a:spcPts val="0"/>
                        </a:spcAft>
                      </a:pPr>
                      <a:r>
                        <a:rPr lang="it-IT" sz="900">
                          <a:effectLst/>
                        </a:rPr>
                        <a:t>Totale complessivo</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138.919.326</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187.160.333</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227.995.342</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a:effectLst/>
                        </a:rPr>
                        <a:t>35%</a:t>
                      </a:r>
                      <a:endParaRPr lang="it-IT" sz="800">
                        <a:effectLst/>
                        <a:latin typeface="Calibri"/>
                        <a:ea typeface="Calibri"/>
                        <a:cs typeface="Times New Roman"/>
                      </a:endParaRPr>
                    </a:p>
                  </a:txBody>
                  <a:tcPr marL="33221" marR="33221" marT="0" marB="0" anchor="ctr"/>
                </a:tc>
                <a:tc>
                  <a:txBody>
                    <a:bodyPr/>
                    <a:lstStyle/>
                    <a:p>
                      <a:pPr algn="r">
                        <a:lnSpc>
                          <a:spcPct val="115000"/>
                        </a:lnSpc>
                        <a:spcAft>
                          <a:spcPts val="0"/>
                        </a:spcAft>
                      </a:pPr>
                      <a:r>
                        <a:rPr lang="it-IT" sz="900" dirty="0">
                          <a:effectLst/>
                        </a:rPr>
                        <a:t>22%</a:t>
                      </a:r>
                      <a:endParaRPr lang="it-IT" sz="800" dirty="0">
                        <a:effectLst/>
                        <a:latin typeface="Calibri"/>
                        <a:ea typeface="Calibri"/>
                        <a:cs typeface="Times New Roman"/>
                      </a:endParaRPr>
                    </a:p>
                  </a:txBody>
                  <a:tcPr marL="33221" marR="33221" marT="0" marB="0" anchor="ctr"/>
                </a:tc>
              </a:tr>
            </a:tbl>
          </a:graphicData>
        </a:graphic>
      </p:graphicFrame>
      <p:pic>
        <p:nvPicPr>
          <p:cNvPr id="35990"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51500"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pPr>
              <a:defRPr/>
            </a:pPr>
            <a:r>
              <a:rPr lang="it-IT" smtClean="0"/>
              <a:t>F. Piscitello – RM 2013</a:t>
            </a:r>
            <a:endParaRPr lang="it-IT"/>
          </a:p>
        </p:txBody>
      </p:sp>
      <p:graphicFrame>
        <p:nvGraphicFramePr>
          <p:cNvPr id="4" name="Tabella 3"/>
          <p:cNvGraphicFramePr>
            <a:graphicFrameLocks noGrp="1"/>
          </p:cNvGraphicFramePr>
          <p:nvPr/>
        </p:nvGraphicFramePr>
        <p:xfrm>
          <a:off x="395288" y="404813"/>
          <a:ext cx="8229599" cy="4479922"/>
        </p:xfrm>
        <a:graphic>
          <a:graphicData uri="http://schemas.openxmlformats.org/drawingml/2006/table">
            <a:tbl>
              <a:tblPr firstRow="1" firstCol="1" bandRow="1">
                <a:tableStyleId>{5C22544A-7EE6-4342-B048-85BDC9FD1C3A}</a:tableStyleId>
              </a:tblPr>
              <a:tblGrid>
                <a:gridCol w="3981833"/>
                <a:gridCol w="739364"/>
                <a:gridCol w="739364"/>
                <a:gridCol w="908702"/>
                <a:gridCol w="930168"/>
                <a:gridCol w="930168"/>
              </a:tblGrid>
              <a:tr h="237882">
                <a:tc gridSpan="6">
                  <a:txBody>
                    <a:bodyPr/>
                    <a:lstStyle/>
                    <a:p>
                      <a:pPr algn="ctr">
                        <a:lnSpc>
                          <a:spcPct val="115000"/>
                        </a:lnSpc>
                        <a:spcAft>
                          <a:spcPts val="0"/>
                        </a:spcAft>
                      </a:pPr>
                      <a:r>
                        <a:rPr lang="it-IT" sz="1300">
                          <a:effectLst/>
                        </a:rPr>
                        <a:t>Esportazioni verso la Cina (Elaborazioni su dati Agenzia delle Dogane e dei Monopoli)</a:t>
                      </a:r>
                      <a:endParaRPr lang="it-IT" sz="1100">
                        <a:effectLst/>
                        <a:latin typeface="Calibri"/>
                        <a:ea typeface="Calibri"/>
                        <a:cs typeface="Times New Roman"/>
                      </a:endParaRPr>
                    </a:p>
                  </a:txBody>
                  <a:tcPr marL="42729" marR="42729" marT="0" marB="0" anchor="b"/>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192820">
                <a:tc rowSpan="2">
                  <a:txBody>
                    <a:bodyPr/>
                    <a:lstStyle/>
                    <a:p>
                      <a:pPr>
                        <a:lnSpc>
                          <a:spcPct val="115000"/>
                        </a:lnSpc>
                        <a:spcAft>
                          <a:spcPts val="0"/>
                        </a:spcAft>
                      </a:pPr>
                      <a:r>
                        <a:rPr lang="it-IT" sz="1100">
                          <a:effectLst/>
                        </a:rPr>
                        <a:t>Tipologie di merce </a:t>
                      </a:r>
                      <a:endParaRPr lang="it-IT" sz="1100">
                        <a:effectLst/>
                        <a:latin typeface="Calibri"/>
                        <a:ea typeface="Calibri"/>
                        <a:cs typeface="Times New Roman"/>
                      </a:endParaRPr>
                    </a:p>
                  </a:txBody>
                  <a:tcPr marL="42729" marR="42729" marT="0" marB="0" anchor="ctr"/>
                </a:tc>
                <a:tc gridSpan="3">
                  <a:txBody>
                    <a:bodyPr/>
                    <a:lstStyle/>
                    <a:p>
                      <a:pPr algn="ctr">
                        <a:lnSpc>
                          <a:spcPct val="115000"/>
                        </a:lnSpc>
                        <a:spcAft>
                          <a:spcPts val="0"/>
                        </a:spcAft>
                      </a:pPr>
                      <a:r>
                        <a:rPr lang="it-IT" sz="1100">
                          <a:effectLst/>
                        </a:rPr>
                        <a:t>Valore statistico (€)</a:t>
                      </a:r>
                      <a:endParaRPr lang="it-IT" sz="1100">
                        <a:effectLst/>
                        <a:latin typeface="Calibri"/>
                        <a:ea typeface="Calibri"/>
                        <a:cs typeface="Times New Roman"/>
                      </a:endParaRPr>
                    </a:p>
                  </a:txBody>
                  <a:tcPr marL="42729" marR="42729" marT="0" marB="0" anchor="b"/>
                </a:tc>
                <a:tc hMerge="1">
                  <a:txBody>
                    <a:bodyPr/>
                    <a:lstStyle/>
                    <a:p>
                      <a:endParaRPr lang="it-IT"/>
                    </a:p>
                  </a:txBody>
                  <a:tcPr/>
                </a:tc>
                <a:tc hMerge="1">
                  <a:txBody>
                    <a:bodyPr/>
                    <a:lstStyle/>
                    <a:p>
                      <a:endParaRPr lang="it-IT"/>
                    </a:p>
                  </a:txBody>
                  <a:tcPr/>
                </a:tc>
                <a:tc gridSpan="2">
                  <a:txBody>
                    <a:bodyPr/>
                    <a:lstStyle/>
                    <a:p>
                      <a:pPr algn="ctr">
                        <a:lnSpc>
                          <a:spcPct val="115000"/>
                        </a:lnSpc>
                        <a:spcAft>
                          <a:spcPts val="0"/>
                        </a:spcAft>
                      </a:pPr>
                      <a:r>
                        <a:rPr lang="it-IT" sz="1100">
                          <a:effectLst/>
                        </a:rPr>
                        <a:t>Valore statistico (Var. %)</a:t>
                      </a:r>
                      <a:endParaRPr lang="it-IT" sz="1100">
                        <a:effectLst/>
                        <a:latin typeface="Calibri"/>
                        <a:ea typeface="Calibri"/>
                        <a:cs typeface="Times New Roman"/>
                      </a:endParaRPr>
                    </a:p>
                  </a:txBody>
                  <a:tcPr marL="42729" marR="42729" marT="0" marB="0" anchor="b"/>
                </a:tc>
                <a:tc hMerge="1">
                  <a:txBody>
                    <a:bodyPr/>
                    <a:lstStyle/>
                    <a:p>
                      <a:endParaRPr lang="it-IT"/>
                    </a:p>
                  </a:txBody>
                  <a:tcPr/>
                </a:tc>
              </a:tr>
              <a:tr h="385640">
                <a:tc vMerge="1">
                  <a:txBody>
                    <a:bodyPr/>
                    <a:lstStyle/>
                    <a:p>
                      <a:endParaRPr lang="it-IT"/>
                    </a:p>
                  </a:txBody>
                  <a:tcPr/>
                </a:tc>
                <a:tc>
                  <a:txBody>
                    <a:bodyPr/>
                    <a:lstStyle/>
                    <a:p>
                      <a:pPr algn="r">
                        <a:lnSpc>
                          <a:spcPct val="115000"/>
                        </a:lnSpc>
                        <a:spcAft>
                          <a:spcPts val="0"/>
                        </a:spcAft>
                      </a:pPr>
                      <a:r>
                        <a:rPr lang="it-IT" sz="1100">
                          <a:effectLst/>
                        </a:rPr>
                        <a:t>Anno 2010</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Anno 2011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Anno 2012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Var. % 2010 vs 2011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Var. % 2011 vs 2012</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2204 - Vini di uve fresche </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41.474.600</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67.054.838</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77.266.501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62%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15%</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1806 -Cioccolata e altre preparazioni alimentari contenenti cacao</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32.377.174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43.058.064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51.112.141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19%</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1509- Olio di oliva e sue frazioni </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23.185.132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23.283.098</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27.827.685</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0%</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20%</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1905 -Prodotti della panetteria  della pasticceria o della biscotteria</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8.313.780</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9.966.332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13.334.035</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20%</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34%</a:t>
                      </a:r>
                      <a:endParaRPr lang="it-IT" sz="1100">
                        <a:effectLst/>
                        <a:latin typeface="Calibri"/>
                        <a:ea typeface="Calibri"/>
                        <a:cs typeface="Times New Roman"/>
                      </a:endParaRPr>
                    </a:p>
                  </a:txBody>
                  <a:tcPr marL="42729" marR="42729" marT="0" marB="0" anchor="ctr"/>
                </a:tc>
              </a:tr>
              <a:tr h="192820">
                <a:tc>
                  <a:txBody>
                    <a:bodyPr/>
                    <a:lstStyle/>
                    <a:p>
                      <a:pPr>
                        <a:lnSpc>
                          <a:spcPct val="115000"/>
                        </a:lnSpc>
                        <a:spcAft>
                          <a:spcPts val="0"/>
                        </a:spcAft>
                      </a:pPr>
                      <a:r>
                        <a:rPr lang="it-IT" sz="1100">
                          <a:effectLst/>
                        </a:rPr>
                        <a:t>1902 - Paste alimentari  anche cotte o farcite </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3.336.792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5.308.814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8.487.234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59%</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60%</a:t>
                      </a:r>
                      <a:endParaRPr lang="it-IT" sz="1100">
                        <a:effectLst/>
                        <a:latin typeface="Calibri"/>
                        <a:ea typeface="Calibri"/>
                        <a:cs typeface="Times New Roman"/>
                      </a:endParaRPr>
                    </a:p>
                  </a:txBody>
                  <a:tcPr marL="42729" marR="42729" marT="0" marB="0" anchor="ctr"/>
                </a:tc>
              </a:tr>
              <a:tr h="192820">
                <a:tc>
                  <a:txBody>
                    <a:bodyPr/>
                    <a:lstStyle/>
                    <a:p>
                      <a:pPr>
                        <a:lnSpc>
                          <a:spcPct val="115000"/>
                        </a:lnSpc>
                        <a:spcAft>
                          <a:spcPts val="0"/>
                        </a:spcAft>
                      </a:pPr>
                      <a:r>
                        <a:rPr lang="it-IT" sz="1100">
                          <a:effectLst/>
                        </a:rPr>
                        <a:t>0901 - Caffè</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3.929.284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5.152.936</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6.648.666</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29%</a:t>
                      </a:r>
                      <a:endParaRPr lang="it-IT" sz="1100">
                        <a:effectLst/>
                        <a:latin typeface="Calibri"/>
                        <a:ea typeface="Calibri"/>
                        <a:cs typeface="Times New Roman"/>
                      </a:endParaRPr>
                    </a:p>
                  </a:txBody>
                  <a:tcPr marL="42729" marR="42729" marT="0" marB="0" anchor="ctr"/>
                </a:tc>
              </a:tr>
              <a:tr h="192820">
                <a:tc>
                  <a:txBody>
                    <a:bodyPr/>
                    <a:lstStyle/>
                    <a:p>
                      <a:pPr>
                        <a:lnSpc>
                          <a:spcPct val="115000"/>
                        </a:lnSpc>
                        <a:spcAft>
                          <a:spcPts val="0"/>
                        </a:spcAft>
                      </a:pPr>
                      <a:r>
                        <a:rPr lang="it-IT" sz="1100">
                          <a:effectLst/>
                        </a:rPr>
                        <a:t>0406 -Formaggi e latticini</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1.951.164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2.788.367</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4.814.131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43%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73%</a:t>
                      </a:r>
                      <a:endParaRPr lang="it-IT" sz="1100">
                        <a:effectLst/>
                        <a:latin typeface="Calibri"/>
                        <a:ea typeface="Calibri"/>
                        <a:cs typeface="Times New Roman"/>
                      </a:endParaRPr>
                    </a:p>
                  </a:txBody>
                  <a:tcPr marL="42729" marR="42729" marT="0" marB="0" anchor="ctr"/>
                </a:tc>
              </a:tr>
              <a:tr h="578460">
                <a:tc>
                  <a:txBody>
                    <a:bodyPr/>
                    <a:lstStyle/>
                    <a:p>
                      <a:pPr>
                        <a:lnSpc>
                          <a:spcPct val="115000"/>
                        </a:lnSpc>
                        <a:spcAft>
                          <a:spcPts val="0"/>
                        </a:spcAft>
                      </a:pPr>
                      <a:r>
                        <a:rPr lang="it-IT" sz="1100">
                          <a:effectLst/>
                        </a:rPr>
                        <a:t>0206 - Frattaglie commestibili di animali delle specie bovina  suina  ovina  caprina  equina  asinina o mulesca  fresche  refrigerate o congelate</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50.232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139.893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3.049.431</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178%</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2080%</a:t>
                      </a:r>
                      <a:endParaRPr lang="it-IT" sz="1100">
                        <a:effectLst/>
                        <a:latin typeface="Calibri"/>
                        <a:ea typeface="Calibri"/>
                        <a:cs typeface="Times New Roman"/>
                      </a:endParaRPr>
                    </a:p>
                  </a:txBody>
                  <a:tcPr marL="42729" marR="42729" marT="0" marB="0" anchor="ctr"/>
                </a:tc>
              </a:tr>
              <a:tr h="192820">
                <a:tc>
                  <a:txBody>
                    <a:bodyPr/>
                    <a:lstStyle/>
                    <a:p>
                      <a:pPr>
                        <a:lnSpc>
                          <a:spcPct val="115000"/>
                        </a:lnSpc>
                        <a:spcAft>
                          <a:spcPts val="0"/>
                        </a:spcAft>
                      </a:pPr>
                      <a:r>
                        <a:rPr lang="it-IT" sz="1100">
                          <a:effectLst/>
                        </a:rPr>
                        <a:t>2009-  Succhi di frutta</a:t>
                      </a:r>
                      <a:endParaRPr lang="it-IT" sz="1100">
                        <a:effectLst/>
                        <a:latin typeface="Calibri"/>
                        <a:ea typeface="Calibri"/>
                        <a:cs typeface="Times New Roman"/>
                      </a:endParaRPr>
                    </a:p>
                  </a:txBody>
                  <a:tcPr marL="42729" marR="42729" marT="0" marB="0"/>
                </a:tc>
                <a:tc>
                  <a:txBody>
                    <a:bodyPr/>
                    <a:lstStyle/>
                    <a:p>
                      <a:pPr algn="r">
                        <a:lnSpc>
                          <a:spcPct val="115000"/>
                        </a:lnSpc>
                        <a:spcAft>
                          <a:spcPts val="0"/>
                        </a:spcAft>
                      </a:pPr>
                      <a:r>
                        <a:rPr lang="it-IT" sz="1100">
                          <a:effectLst/>
                        </a:rPr>
                        <a:t>2.536.233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1.208.643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3.014.644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-52%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149%</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Altre</a:t>
                      </a:r>
                      <a:endParaRPr lang="it-IT" sz="1100">
                        <a:effectLst/>
                        <a:latin typeface="Calibri"/>
                        <a:ea typeface="Calibri"/>
                        <a:cs typeface="Times New Roman"/>
                      </a:endParaRPr>
                    </a:p>
                  </a:txBody>
                  <a:tcPr marL="42729" marR="42729" marT="0" marB="0" anchor="b"/>
                </a:tc>
                <a:tc>
                  <a:txBody>
                    <a:bodyPr/>
                    <a:lstStyle/>
                    <a:p>
                      <a:pPr algn="r">
                        <a:lnSpc>
                          <a:spcPct val="115000"/>
                        </a:lnSpc>
                        <a:spcAft>
                          <a:spcPts val="0"/>
                        </a:spcAft>
                      </a:pPr>
                      <a:r>
                        <a:rPr lang="it-IT" sz="1100">
                          <a:effectLst/>
                        </a:rPr>
                        <a:t>21.764.937</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29.199.348</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32.440.874</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a:t>
                      </a:r>
                      <a:endParaRPr lang="it-IT" sz="1100">
                        <a:effectLst/>
                        <a:latin typeface="Calibri"/>
                        <a:ea typeface="Calibri"/>
                        <a:cs typeface="Times New Roman"/>
                      </a:endParaRPr>
                    </a:p>
                  </a:txBody>
                  <a:tcPr marL="42729" marR="42729" marT="0" marB="0" anchor="ctr"/>
                </a:tc>
              </a:tr>
              <a:tr h="385640">
                <a:tc>
                  <a:txBody>
                    <a:bodyPr/>
                    <a:lstStyle/>
                    <a:p>
                      <a:pPr>
                        <a:lnSpc>
                          <a:spcPct val="115000"/>
                        </a:lnSpc>
                        <a:spcAft>
                          <a:spcPts val="0"/>
                        </a:spcAft>
                      </a:pPr>
                      <a:r>
                        <a:rPr lang="it-IT" sz="1100">
                          <a:effectLst/>
                        </a:rPr>
                        <a:t>Totale complessivo (Agroalimentare)</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138.919.326</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187.160.333</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227.995.342</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a:effectLst/>
                        </a:rPr>
                        <a:t>35%</a:t>
                      </a:r>
                      <a:endParaRPr lang="it-IT" sz="1100">
                        <a:effectLst/>
                        <a:latin typeface="Calibri"/>
                        <a:ea typeface="Calibri"/>
                        <a:cs typeface="Times New Roman"/>
                      </a:endParaRPr>
                    </a:p>
                  </a:txBody>
                  <a:tcPr marL="42729" marR="42729" marT="0" marB="0" anchor="ctr"/>
                </a:tc>
                <a:tc>
                  <a:txBody>
                    <a:bodyPr/>
                    <a:lstStyle/>
                    <a:p>
                      <a:pPr algn="r">
                        <a:lnSpc>
                          <a:spcPct val="115000"/>
                        </a:lnSpc>
                        <a:spcAft>
                          <a:spcPts val="0"/>
                        </a:spcAft>
                      </a:pPr>
                      <a:r>
                        <a:rPr lang="it-IT" sz="1100" dirty="0">
                          <a:effectLst/>
                        </a:rPr>
                        <a:t>22%</a:t>
                      </a:r>
                      <a:endParaRPr lang="it-IT" sz="1100" dirty="0">
                        <a:effectLst/>
                        <a:latin typeface="Calibri"/>
                        <a:ea typeface="Calibri"/>
                        <a:cs typeface="Times New Roman"/>
                      </a:endParaRPr>
                    </a:p>
                  </a:txBody>
                  <a:tcPr marL="42729" marR="42729" marT="0" marB="0" anchor="ctr"/>
                </a:tc>
              </a:tr>
            </a:tbl>
          </a:graphicData>
        </a:graphic>
      </p:graphicFrame>
      <p:pic>
        <p:nvPicPr>
          <p:cNvPr id="3696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53736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pPr>
              <a:defRPr/>
            </a:pPr>
            <a:r>
              <a:rPr lang="it-IT" smtClean="0"/>
              <a:t>F. Piscitello – RM 2013</a:t>
            </a:r>
            <a:endParaRPr lang="it-IT"/>
          </a:p>
        </p:txBody>
      </p:sp>
      <p:pic>
        <p:nvPicPr>
          <p:cNvPr id="37891" name="Immagin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 y="333375"/>
            <a:ext cx="8743950" cy="52578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37892"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24500" y="58816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«Dualità» doganali cinesi</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38916"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89600" y="55165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2800" dirty="0" smtClean="0"/>
              <a:t>La RPC è l’unico Paese dove è chiara la presenza di due dogane sia ai passeggeri che alle merci</a:t>
            </a:r>
            <a:endParaRPr lang="it-IT" sz="2800" dirty="0"/>
          </a:p>
        </p:txBody>
      </p:sp>
      <p:pic>
        <p:nvPicPr>
          <p:cNvPr id="39939" name="Segnaposto contenuto 5"/>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64163" y="2205038"/>
            <a:ext cx="3365500" cy="2519362"/>
          </a:xfrm>
        </p:spPr>
      </p:pic>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pic>
        <p:nvPicPr>
          <p:cNvPr id="39941" name="Segnaposto contenuto 8"/>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11188" y="2205038"/>
            <a:ext cx="3787775" cy="2519362"/>
          </a:xfrm>
        </p:spPr>
      </p:pic>
      <p:pic>
        <p:nvPicPr>
          <p:cNvPr id="39942" name="Picture 5" descr="Doganemonopoli"/>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endParaRPr lang="it-IT" dirty="0"/>
          </a:p>
        </p:txBody>
      </p:sp>
      <p:sp>
        <p:nvSpPr>
          <p:cNvPr id="20482" name="Rectangle 2"/>
          <p:cNvSpPr>
            <a:spLocks noGrp="1" noChangeArrowheads="1"/>
          </p:cNvSpPr>
          <p:nvPr>
            <p:ph type="title"/>
          </p:nvPr>
        </p:nvSpPr>
        <p:spPr/>
        <p:txBody>
          <a:bodyPr/>
          <a:lstStyle/>
          <a:p>
            <a:pPr eaLnBrk="1" hangingPunct="1"/>
            <a:r>
              <a:rPr lang="it-IT" smtClean="0"/>
              <a:t>Dogane Cinesi (GACC </a:t>
            </a:r>
            <a:r>
              <a:rPr lang="ja-JP" altLang="it-IT" smtClean="0">
                <a:ea typeface="ＭＳ Ｐゴシック" pitchFamily="34" charset="-128"/>
              </a:rPr>
              <a:t>中国海关</a:t>
            </a:r>
            <a:r>
              <a:rPr lang="it-IT" smtClean="0"/>
              <a:t>)</a:t>
            </a:r>
          </a:p>
        </p:txBody>
      </p:sp>
      <p:sp>
        <p:nvSpPr>
          <p:cNvPr id="20483" name="Rectangle 3"/>
          <p:cNvSpPr>
            <a:spLocks noGrp="1" noChangeArrowheads="1"/>
          </p:cNvSpPr>
          <p:nvPr>
            <p:ph type="body" idx="1"/>
          </p:nvPr>
        </p:nvSpPr>
        <p:spPr>
          <a:xfrm>
            <a:off x="395288" y="1557338"/>
            <a:ext cx="8229600" cy="4759325"/>
          </a:xfrm>
        </p:spPr>
        <p:txBody>
          <a:bodyPr/>
          <a:lstStyle/>
          <a:p>
            <a:pPr eaLnBrk="1" hangingPunct="1">
              <a:lnSpc>
                <a:spcPct val="90000"/>
              </a:lnSpc>
              <a:defRPr/>
            </a:pPr>
            <a:r>
              <a:rPr lang="it-IT" sz="2800" dirty="0" smtClean="0"/>
              <a:t>Rango di Ministero (il Min. </a:t>
            </a:r>
            <a:r>
              <a:rPr lang="it-IT" sz="2800" dirty="0" smtClean="0">
                <a:effectLst/>
              </a:rPr>
              <a:t>YU </a:t>
            </a:r>
            <a:r>
              <a:rPr lang="it-IT" sz="2800" dirty="0">
                <a:effectLst/>
              </a:rPr>
              <a:t>Guangzhou</a:t>
            </a:r>
            <a:r>
              <a:rPr lang="it-IT" sz="2800" b="1" dirty="0">
                <a:effectLst/>
              </a:rPr>
              <a:t/>
            </a:r>
            <a:br>
              <a:rPr lang="it-IT" sz="2800" b="1" dirty="0">
                <a:effectLst/>
              </a:rPr>
            </a:br>
            <a:r>
              <a:rPr lang="it-IT" sz="2800" dirty="0" smtClean="0"/>
              <a:t> risponde direttamente al </a:t>
            </a:r>
            <a:r>
              <a:rPr lang="it-IT" sz="2800" dirty="0" err="1" smtClean="0"/>
              <a:t>CdS</a:t>
            </a:r>
            <a:r>
              <a:rPr lang="it-IT" sz="2800" dirty="0" smtClean="0"/>
              <a:t>)</a:t>
            </a:r>
          </a:p>
          <a:p>
            <a:pPr eaLnBrk="1" hangingPunct="1">
              <a:lnSpc>
                <a:spcPct val="90000"/>
              </a:lnSpc>
              <a:defRPr/>
            </a:pPr>
            <a:r>
              <a:rPr lang="it-IT" sz="2800" dirty="0" smtClean="0"/>
              <a:t>Primo “cassiere” dello Stato “federale”</a:t>
            </a:r>
          </a:p>
          <a:p>
            <a:pPr marL="0" indent="0" eaLnBrk="1" hangingPunct="1">
              <a:lnSpc>
                <a:spcPct val="90000"/>
              </a:lnSpc>
              <a:buFontTx/>
              <a:buNone/>
              <a:defRPr/>
            </a:pPr>
            <a:r>
              <a:rPr lang="it-IT" sz="2800" dirty="0" smtClean="0"/>
              <a:t>   (ca.100md€ in ‘11 e oltre 120md€ in ‘12)</a:t>
            </a:r>
          </a:p>
          <a:p>
            <a:pPr eaLnBrk="1" hangingPunct="1">
              <a:lnSpc>
                <a:spcPct val="90000"/>
              </a:lnSpc>
              <a:defRPr/>
            </a:pPr>
            <a:r>
              <a:rPr lang="it-IT" sz="2800" dirty="0" smtClean="0"/>
              <a:t>Ca. 56.000 dipendenti “civili” e 10.000 “militari” (Italia il contrario: 65.000 militari e 9.000 “civili”)</a:t>
            </a:r>
          </a:p>
          <a:p>
            <a:pPr eaLnBrk="1" hangingPunct="1">
              <a:lnSpc>
                <a:spcPct val="90000"/>
              </a:lnSpc>
              <a:defRPr/>
            </a:pPr>
            <a:r>
              <a:rPr lang="it-IT" sz="2800" dirty="0" smtClean="0"/>
              <a:t>Provincia del </a:t>
            </a:r>
            <a:r>
              <a:rPr lang="it-IT" sz="2800" dirty="0" err="1" smtClean="0"/>
              <a:t>GuangDong</a:t>
            </a:r>
            <a:r>
              <a:rPr lang="it-IT" sz="2800" dirty="0" smtClean="0"/>
              <a:t> amministrata direttamente da uno degli 6 vice-ministri (elevatissimo grado di autonomia amministrativa in campo doganale +  </a:t>
            </a:r>
            <a:r>
              <a:rPr lang="it-IT" sz="2800" dirty="0" err="1" smtClean="0"/>
              <a:t>gg.oo</a:t>
            </a:r>
            <a:r>
              <a:rPr lang="it-IT" sz="2800" dirty="0" smtClean="0"/>
              <a:t>. GD-HK-MO)</a:t>
            </a:r>
          </a:p>
        </p:txBody>
      </p:sp>
      <p:pic>
        <p:nvPicPr>
          <p:cNvPr id="4096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24525" y="585787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Dogana di Tianjin (</a:t>
            </a:r>
            <a:r>
              <a:rPr lang="ja-JP" altLang="it-IT" smtClean="0">
                <a:ea typeface="ＭＳ Ｐゴシック" pitchFamily="34" charset="-128"/>
              </a:rPr>
              <a:t>天津海关</a:t>
            </a:r>
            <a:r>
              <a:rPr lang="it-IT" altLang="ja-JP" smtClean="0">
                <a:ea typeface="ＭＳ Ｐゴシック" pitchFamily="34" charset="-128"/>
              </a:rPr>
              <a:t>)</a:t>
            </a:r>
            <a:endParaRPr lang="it-IT" smtClean="0"/>
          </a:p>
        </p:txBody>
      </p:sp>
      <p:sp>
        <p:nvSpPr>
          <p:cNvPr id="6" name="Segnaposto testo 5"/>
          <p:cNvSpPr>
            <a:spLocks noGrp="1"/>
          </p:cNvSpPr>
          <p:nvPr>
            <p:ph type="body" idx="1"/>
          </p:nvPr>
        </p:nvSpPr>
        <p:spPr/>
        <p:txBody>
          <a:bodyPr/>
          <a:lstStyle/>
          <a:p>
            <a:pPr>
              <a:defRPr/>
            </a:pPr>
            <a:r>
              <a:rPr lang="it-IT" sz="1800" dirty="0" smtClean="0"/>
              <a:t>Municipalità aut. (</a:t>
            </a:r>
            <a:r>
              <a:rPr lang="it-IT" sz="1800" dirty="0" err="1" smtClean="0"/>
              <a:t>ca</a:t>
            </a:r>
            <a:r>
              <a:rPr lang="it-IT" sz="1800" dirty="0" smtClean="0"/>
              <a:t>. 10 mio ab.)</a:t>
            </a:r>
            <a:endParaRPr lang="it-IT" sz="1800" dirty="0"/>
          </a:p>
        </p:txBody>
      </p:sp>
      <p:pic>
        <p:nvPicPr>
          <p:cNvPr id="41988"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281113" y="2246313"/>
            <a:ext cx="2390775" cy="3810000"/>
          </a:xfrm>
        </p:spPr>
      </p:pic>
      <p:sp>
        <p:nvSpPr>
          <p:cNvPr id="7" name="Segnaposto testo 6"/>
          <p:cNvSpPr>
            <a:spLocks noGrp="1"/>
          </p:cNvSpPr>
          <p:nvPr>
            <p:ph type="body" sz="quarter" idx="3"/>
          </p:nvPr>
        </p:nvSpPr>
        <p:spPr>
          <a:xfrm>
            <a:off x="4787900" y="2276475"/>
            <a:ext cx="4041775" cy="639763"/>
          </a:xfrm>
        </p:spPr>
        <p:txBody>
          <a:bodyPr/>
          <a:lstStyle/>
          <a:p>
            <a:pPr>
              <a:defRPr/>
            </a:pPr>
            <a:r>
              <a:rPr lang="it-IT" sz="2000" dirty="0" smtClean="0"/>
              <a:t>…non la più grande, ma la più vicina a Pechino tra i porti marittimi</a:t>
            </a:r>
            <a:endParaRPr lang="it-IT" sz="2000" dirty="0"/>
          </a:p>
        </p:txBody>
      </p:sp>
      <p:sp>
        <p:nvSpPr>
          <p:cNvPr id="8" name="Segnaposto contenuto 7"/>
          <p:cNvSpPr>
            <a:spLocks noGrp="1"/>
          </p:cNvSpPr>
          <p:nvPr>
            <p:ph sz="quarter" idx="4"/>
          </p:nvPr>
        </p:nvSpPr>
        <p:spPr>
          <a:xfrm>
            <a:off x="4643438" y="2874963"/>
            <a:ext cx="4041775" cy="3951287"/>
          </a:xfrm>
        </p:spPr>
        <p:txBody>
          <a:bodyPr/>
          <a:lstStyle/>
          <a:p>
            <a:pPr>
              <a:defRPr/>
            </a:pPr>
            <a:r>
              <a:rPr lang="it-IT" sz="2000" dirty="0" smtClean="0"/>
              <a:t>Ca. </a:t>
            </a:r>
            <a:r>
              <a:rPr lang="it-IT" sz="2000" u="sng" dirty="0" smtClean="0"/>
              <a:t>4600</a:t>
            </a:r>
            <a:r>
              <a:rPr lang="it-IT" sz="2000" dirty="0" smtClean="0"/>
              <a:t> dipendenti (</a:t>
            </a:r>
            <a:r>
              <a:rPr lang="it-IT" sz="2000" dirty="0"/>
              <a:t>t</a:t>
            </a:r>
            <a:r>
              <a:rPr lang="it-IT" sz="2000" dirty="0" smtClean="0"/>
              <a:t>urn-over di norma annuale negli uffici operativi/biennale nei direttivi)</a:t>
            </a:r>
          </a:p>
          <a:p>
            <a:pPr>
              <a:defRPr/>
            </a:pPr>
            <a:r>
              <a:rPr lang="it-IT" sz="2000" dirty="0" smtClean="0"/>
              <a:t>Di cui 800 nella Dir. Reg.</a:t>
            </a:r>
          </a:p>
          <a:p>
            <a:pPr>
              <a:defRPr/>
            </a:pPr>
            <a:r>
              <a:rPr lang="it-IT" sz="2000" dirty="0"/>
              <a:t>Per una media giornaliera di 20.000 IM e 30.000 </a:t>
            </a:r>
            <a:r>
              <a:rPr lang="it-IT" sz="2000" dirty="0" smtClean="0"/>
              <a:t>EX</a:t>
            </a:r>
          </a:p>
          <a:p>
            <a:pPr>
              <a:defRPr/>
            </a:pPr>
            <a:r>
              <a:rPr lang="it-IT" sz="2000" dirty="0" smtClean="0"/>
              <a:t>8 Uff. operativi «principali»</a:t>
            </a:r>
          </a:p>
          <a:p>
            <a:pPr>
              <a:defRPr/>
            </a:pPr>
            <a:r>
              <a:rPr lang="it-IT" sz="2000" dirty="0" smtClean="0"/>
              <a:t>di cui il &gt; (</a:t>
            </a:r>
            <a:r>
              <a:rPr lang="it-IT" sz="2000" dirty="0" err="1" smtClean="0"/>
              <a:t>BinHaiXinGang</a:t>
            </a:r>
            <a:r>
              <a:rPr lang="it-IT" sz="2000" dirty="0" smtClean="0"/>
              <a:t>») dispone di 60 sportelli operativi</a:t>
            </a:r>
          </a:p>
          <a:p>
            <a:pPr>
              <a:defRPr/>
            </a:pPr>
            <a:r>
              <a:rPr lang="it-IT" sz="2000" dirty="0" smtClean="0"/>
              <a:t>Lu-Ve 8-12,14-16 e Sa 8-13</a:t>
            </a:r>
            <a:endParaRPr lang="it-IT" sz="20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sp>
        <p:nvSpPr>
          <p:cNvPr id="9" name="Stella a 5 punte 8"/>
          <p:cNvSpPr/>
          <p:nvPr/>
        </p:nvSpPr>
        <p:spPr>
          <a:xfrm>
            <a:off x="2759075" y="4749800"/>
            <a:ext cx="228600" cy="203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0" name="Stella a 5 punte 9"/>
          <p:cNvSpPr/>
          <p:nvPr/>
        </p:nvSpPr>
        <p:spPr>
          <a:xfrm>
            <a:off x="3121025" y="4694238"/>
            <a:ext cx="228600" cy="20478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pic>
        <p:nvPicPr>
          <p:cNvPr id="41994"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8313" y="593883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sz="quarter"/>
          </p:nvPr>
        </p:nvSpPr>
        <p:spPr/>
        <p:txBody>
          <a:bodyPr/>
          <a:lstStyle/>
          <a:p>
            <a:pPr>
              <a:defRPr/>
            </a:pPr>
            <a:r>
              <a:rPr lang="it-IT" dirty="0" smtClean="0"/>
              <a:t>Forte sbilanciamento del principio di sussidiarietà</a:t>
            </a:r>
            <a:endParaRPr lang="it-IT" dirty="0"/>
          </a:p>
        </p:txBody>
      </p:sp>
      <p:sp>
        <p:nvSpPr>
          <p:cNvPr id="5" name="Sottotitolo 4"/>
          <p:cNvSpPr>
            <a:spLocks noGrp="1"/>
          </p:cNvSpPr>
          <p:nvPr>
            <p:ph type="subTitle" sz="quarter" idx="1"/>
          </p:nvPr>
        </p:nvSpPr>
        <p:spPr/>
        <p:txBody>
          <a:bodyPr/>
          <a:lstStyle/>
          <a:p>
            <a:pPr>
              <a:defRPr/>
            </a:pPr>
            <a:r>
              <a:rPr lang="it-IT" dirty="0" smtClean="0"/>
              <a:t>(L’articolo 161 del Codice Doganale Comunitario - reg. 2913/92)</a:t>
            </a:r>
            <a:endParaRPr lang="it-IT" dirty="0"/>
          </a:p>
        </p:txBody>
      </p:sp>
      <p:sp>
        <p:nvSpPr>
          <p:cNvPr id="3" name="Segnaposto piè di pagina 2"/>
          <p:cNvSpPr>
            <a:spLocks noGrp="1"/>
          </p:cNvSpPr>
          <p:nvPr>
            <p:ph type="ftr" sz="quarter" idx="10"/>
          </p:nvPr>
        </p:nvSpPr>
        <p:spPr/>
        <p:txBody>
          <a:bodyPr/>
          <a:lstStyle/>
          <a:p>
            <a:pPr>
              <a:defRPr/>
            </a:pPr>
            <a:r>
              <a:rPr lang="it-IT" smtClean="0"/>
              <a:t>F. Piscitello – RM 2013</a:t>
            </a:r>
            <a:endParaRPr lang="it-IT"/>
          </a:p>
        </p:txBody>
      </p:sp>
      <p:pic>
        <p:nvPicPr>
          <p:cNvPr id="614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3736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p:txBody>
          <a:bodyPr/>
          <a:lstStyle/>
          <a:p>
            <a:pPr>
              <a:defRPr/>
            </a:pPr>
            <a:r>
              <a:rPr lang="it-IT" dirty="0" smtClean="0"/>
              <a:t>Dogane grandi (5-7.000 </a:t>
            </a:r>
            <a:r>
              <a:rPr lang="it-IT" dirty="0" err="1" smtClean="0"/>
              <a:t>dip</a:t>
            </a:r>
            <a:r>
              <a:rPr lang="it-IT" dirty="0" smtClean="0"/>
              <a:t>.)</a:t>
            </a:r>
            <a:endParaRPr lang="it-IT" dirty="0"/>
          </a:p>
        </p:txBody>
      </p:sp>
      <p:sp>
        <p:nvSpPr>
          <p:cNvPr id="7" name="Segnaposto piè di pagina 6"/>
          <p:cNvSpPr>
            <a:spLocks noGrp="1"/>
          </p:cNvSpPr>
          <p:nvPr>
            <p:ph type="ftr" sz="quarter" idx="11"/>
          </p:nvPr>
        </p:nvSpPr>
        <p:spPr/>
        <p:txBody>
          <a:bodyPr/>
          <a:lstStyle/>
          <a:p>
            <a:pPr>
              <a:defRPr/>
            </a:pPr>
            <a:r>
              <a:rPr lang="it-IT" smtClean="0"/>
              <a:t>F. Piscitello – RM 2013</a:t>
            </a:r>
            <a:endParaRPr lang="it-IT"/>
          </a:p>
        </p:txBody>
      </p:sp>
      <p:pic>
        <p:nvPicPr>
          <p:cNvPr id="43012" name="Immagin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475" y="3141663"/>
            <a:ext cx="2016125"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CasellaDiTesto 1"/>
          <p:cNvSpPr txBox="1">
            <a:spLocks noChangeArrowheads="1"/>
          </p:cNvSpPr>
          <p:nvPr/>
        </p:nvSpPr>
        <p:spPr bwMode="auto">
          <a:xfrm>
            <a:off x="395288" y="1773238"/>
            <a:ext cx="35798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it-IT"/>
              <a:t>Shenzhen </a:t>
            </a:r>
            <a:r>
              <a:rPr lang="ja-JP" altLang="it-IT">
                <a:ea typeface="ＭＳ Ｐゴシック" pitchFamily="34" charset="-128"/>
              </a:rPr>
              <a:t>深圳</a:t>
            </a:r>
            <a:endParaRPr lang="it-IT"/>
          </a:p>
          <a:p>
            <a:pPr eaLnBrk="1" hangingPunct="1"/>
            <a:endParaRPr lang="it-IT"/>
          </a:p>
          <a:p>
            <a:pPr eaLnBrk="1" hangingPunct="1"/>
            <a:endParaRPr lang="it-IT"/>
          </a:p>
          <a:p>
            <a:pPr eaLnBrk="1" hangingPunct="1"/>
            <a:r>
              <a:rPr lang="it-IT"/>
              <a:t>     </a:t>
            </a:r>
            <a:r>
              <a:rPr lang="ja-JP" altLang="it-IT">
                <a:ea typeface="ＭＳ Ｐゴシック" pitchFamily="34" charset="-128"/>
              </a:rPr>
              <a:t>上海</a:t>
            </a:r>
            <a:r>
              <a:rPr lang="it-IT"/>
              <a:t>      Shanghai</a:t>
            </a:r>
          </a:p>
          <a:p>
            <a:pPr eaLnBrk="1" hangingPunct="1"/>
            <a:endParaRPr lang="it-IT"/>
          </a:p>
          <a:p>
            <a:pPr eaLnBrk="1" hangingPunct="1"/>
            <a:endParaRPr lang="it-IT"/>
          </a:p>
          <a:p>
            <a:pPr eaLnBrk="1" hangingPunct="1"/>
            <a:r>
              <a:rPr lang="it-IT"/>
              <a:t>Ningbo (BeiLun-ZhouShan)</a:t>
            </a:r>
          </a:p>
          <a:p>
            <a:pPr eaLnBrk="1" hangingPunct="1"/>
            <a:r>
              <a:rPr lang="ja-JP" altLang="it-IT">
                <a:ea typeface="ＭＳ Ｐゴシック" pitchFamily="34" charset="-128"/>
              </a:rPr>
              <a:t>宁波      </a:t>
            </a:r>
            <a:r>
              <a:rPr lang="it-IT" altLang="ja-JP">
                <a:ea typeface="ＭＳ Ｐゴシック" pitchFamily="34" charset="-128"/>
              </a:rPr>
              <a:t>(</a:t>
            </a:r>
            <a:r>
              <a:rPr lang="ja-JP" altLang="it-IT">
                <a:ea typeface="ＭＳ Ｐゴシック" pitchFamily="34" charset="-128"/>
              </a:rPr>
              <a:t>北仑       舟山</a:t>
            </a:r>
            <a:r>
              <a:rPr lang="it-IT" altLang="ja-JP">
                <a:ea typeface="ＭＳ Ｐゴシック" pitchFamily="34" charset="-128"/>
              </a:rPr>
              <a:t>)</a:t>
            </a:r>
            <a:endParaRPr lang="it-IT"/>
          </a:p>
          <a:p>
            <a:pPr eaLnBrk="1" hangingPunct="1"/>
            <a:endParaRPr lang="it-IT"/>
          </a:p>
          <a:p>
            <a:pPr eaLnBrk="1" hangingPunct="1"/>
            <a:endParaRPr lang="it-IT"/>
          </a:p>
          <a:p>
            <a:pPr eaLnBrk="1" hangingPunct="1"/>
            <a:r>
              <a:rPr lang="it-IT"/>
              <a:t>             Huangpu (Canton)</a:t>
            </a:r>
          </a:p>
          <a:p>
            <a:pPr eaLnBrk="1" hangingPunct="1"/>
            <a:r>
              <a:rPr lang="it-IT"/>
              <a:t>                  </a:t>
            </a:r>
            <a:r>
              <a:rPr lang="ja-JP" altLang="it-IT">
                <a:ea typeface="ＭＳ Ｐゴシック" pitchFamily="34" charset="-128"/>
              </a:rPr>
              <a:t>黄埔 </a:t>
            </a:r>
            <a:r>
              <a:rPr lang="it-IT" altLang="ja-JP">
                <a:ea typeface="ＭＳ Ｐゴシック" pitchFamily="34" charset="-128"/>
              </a:rPr>
              <a:t>(</a:t>
            </a:r>
            <a:r>
              <a:rPr lang="ja-JP" altLang="it-IT">
                <a:ea typeface="ＭＳ Ｐゴシック" pitchFamily="34" charset="-128"/>
              </a:rPr>
              <a:t>广州</a:t>
            </a:r>
            <a:r>
              <a:rPr lang="it-IT" altLang="ja-JP">
                <a:ea typeface="ＭＳ Ｐゴシック" pitchFamily="34" charset="-128"/>
              </a:rPr>
              <a:t>)</a:t>
            </a:r>
            <a:endParaRPr lang="it-IT"/>
          </a:p>
          <a:p>
            <a:pPr eaLnBrk="1" hangingPunct="1"/>
            <a:endParaRPr lang="it-IT"/>
          </a:p>
          <a:p>
            <a:pPr eaLnBrk="1" hangingPunct="1"/>
            <a:r>
              <a:rPr lang="it-IT"/>
              <a:t>Xiamen </a:t>
            </a:r>
            <a:r>
              <a:rPr lang="ja-JP" altLang="it-IT">
                <a:ea typeface="ＭＳ Ｐゴシック" pitchFamily="34" charset="-128"/>
              </a:rPr>
              <a:t>厦门</a:t>
            </a:r>
            <a:endParaRPr lang="it-IT"/>
          </a:p>
        </p:txBody>
      </p:sp>
      <p:pic>
        <p:nvPicPr>
          <p:cNvPr id="43014" name="Immagin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5963" y="1412875"/>
            <a:ext cx="238442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Immagin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43663" y="1595438"/>
            <a:ext cx="2257425"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6" name="Immagin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34125" y="3781425"/>
            <a:ext cx="24765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7" name="Immagin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62313" y="4652963"/>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8" name="Picture 5" descr="Doganemonopoli"/>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81688" y="5857875"/>
            <a:ext cx="3262312"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404813"/>
            <a:ext cx="8229600" cy="1143000"/>
          </a:xfrm>
        </p:spPr>
        <p:txBody>
          <a:bodyPr/>
          <a:lstStyle/>
          <a:p>
            <a:pPr>
              <a:defRPr/>
            </a:pPr>
            <a:r>
              <a:rPr lang="it-IT" dirty="0" smtClean="0"/>
              <a:t>…e piccole (2-3.000)</a:t>
            </a:r>
            <a:endParaRPr lang="it-IT" dirty="0"/>
          </a:p>
        </p:txBody>
      </p:sp>
      <p:sp>
        <p:nvSpPr>
          <p:cNvPr id="11" name="Segnaposto testo 10"/>
          <p:cNvSpPr>
            <a:spLocks noGrp="1"/>
          </p:cNvSpPr>
          <p:nvPr>
            <p:ph type="body" idx="1"/>
          </p:nvPr>
        </p:nvSpPr>
        <p:spPr>
          <a:xfrm>
            <a:off x="323850" y="2205038"/>
            <a:ext cx="4040188" cy="639762"/>
          </a:xfrm>
        </p:spPr>
        <p:txBody>
          <a:bodyPr/>
          <a:lstStyle/>
          <a:p>
            <a:r>
              <a:rPr lang="it-IT" smtClean="0"/>
              <a:t>Dalian (LN Cus. DG)</a:t>
            </a:r>
          </a:p>
          <a:p>
            <a:r>
              <a:rPr lang="ja-JP" altLang="it-IT" smtClean="0">
                <a:ea typeface="ＭＳ Ｐゴシック" pitchFamily="34" charset="-128"/>
              </a:rPr>
              <a:t>大连      </a:t>
            </a:r>
            <a:r>
              <a:rPr lang="it-IT" altLang="ja-JP" smtClean="0">
                <a:ea typeface="ＭＳ Ｐゴシック" pitchFamily="34" charset="-128"/>
              </a:rPr>
              <a:t>(</a:t>
            </a:r>
            <a:r>
              <a:rPr lang="ja-JP" altLang="it-IT" smtClean="0">
                <a:ea typeface="ＭＳ Ｐゴシック" pitchFamily="34" charset="-128"/>
              </a:rPr>
              <a:t>辽宁</a:t>
            </a:r>
            <a:r>
              <a:rPr lang="it-IT" altLang="ja-JP" smtClean="0">
                <a:ea typeface="ＭＳ Ｐゴシック" pitchFamily="34" charset="-128"/>
              </a:rPr>
              <a:t> </a:t>
            </a:r>
            <a:r>
              <a:rPr lang="ja-JP" altLang="it-IT" smtClean="0">
                <a:ea typeface="ＭＳ Ｐゴシック" pitchFamily="34" charset="-128"/>
              </a:rPr>
              <a:t>海关</a:t>
            </a:r>
            <a:r>
              <a:rPr lang="it-IT" altLang="ja-JP" smtClean="0">
                <a:ea typeface="ＭＳ Ｐゴシック" pitchFamily="34" charset="-128"/>
              </a:rPr>
              <a:t>)</a:t>
            </a:r>
            <a:endParaRPr lang="it-IT" smtClean="0"/>
          </a:p>
        </p:txBody>
      </p:sp>
      <p:sp>
        <p:nvSpPr>
          <p:cNvPr id="8" name="Segnaposto contenuto 7"/>
          <p:cNvSpPr>
            <a:spLocks noGrp="1"/>
          </p:cNvSpPr>
          <p:nvPr>
            <p:ph sz="half" idx="2"/>
          </p:nvPr>
        </p:nvSpPr>
        <p:spPr/>
        <p:txBody>
          <a:bodyPr/>
          <a:lstStyle/>
          <a:p>
            <a:pPr marL="0" indent="0">
              <a:buFontTx/>
              <a:buNone/>
              <a:defRPr/>
            </a:pPr>
            <a:endParaRPr lang="it-IT" dirty="0" smtClean="0"/>
          </a:p>
          <a:p>
            <a:pPr>
              <a:defRPr/>
            </a:pPr>
            <a:endParaRPr lang="it-IT" dirty="0"/>
          </a:p>
          <a:p>
            <a:pPr marL="0" indent="0">
              <a:buFontTx/>
              <a:buNone/>
              <a:defRPr/>
            </a:pPr>
            <a:endParaRPr lang="it-IT" dirty="0"/>
          </a:p>
        </p:txBody>
      </p:sp>
      <p:sp>
        <p:nvSpPr>
          <p:cNvPr id="12" name="Segnaposto testo 11"/>
          <p:cNvSpPr>
            <a:spLocks noGrp="1"/>
          </p:cNvSpPr>
          <p:nvPr>
            <p:ph type="body" sz="quarter" idx="3"/>
          </p:nvPr>
        </p:nvSpPr>
        <p:spPr>
          <a:xfrm>
            <a:off x="4859338" y="3860800"/>
            <a:ext cx="4041775" cy="639763"/>
          </a:xfrm>
        </p:spPr>
        <p:txBody>
          <a:bodyPr/>
          <a:lstStyle/>
          <a:p>
            <a:r>
              <a:rPr lang="it-IT" smtClean="0"/>
              <a:t>Qingdao (SD Cus. DG)</a:t>
            </a:r>
          </a:p>
          <a:p>
            <a:r>
              <a:rPr lang="ja-JP" altLang="it-IT" smtClean="0">
                <a:ea typeface="ＭＳ Ｐゴシック" pitchFamily="34" charset="-128"/>
              </a:rPr>
              <a:t>青岛         </a:t>
            </a:r>
            <a:r>
              <a:rPr lang="it-IT" altLang="ja-JP" smtClean="0">
                <a:ea typeface="ＭＳ Ｐゴシック" pitchFamily="34" charset="-128"/>
              </a:rPr>
              <a:t>(</a:t>
            </a:r>
            <a:r>
              <a:rPr lang="ja-JP" altLang="it-IT" smtClean="0">
                <a:ea typeface="ＭＳ Ｐゴシック" pitchFamily="34" charset="-128"/>
              </a:rPr>
              <a:t>山东海关</a:t>
            </a:r>
            <a:r>
              <a:rPr lang="it-IT" altLang="ja-JP" smtClean="0">
                <a:ea typeface="ＭＳ Ｐゴシック" pitchFamily="34" charset="-128"/>
              </a:rPr>
              <a:t>)</a:t>
            </a:r>
            <a:endParaRPr lang="it-IT" smtClean="0"/>
          </a:p>
          <a:p>
            <a:endParaRPr lang="it-IT" smtClean="0"/>
          </a:p>
          <a:p>
            <a:endParaRPr lang="it-IT" smtClean="0"/>
          </a:p>
          <a:p>
            <a:endParaRPr lang="it-IT" smtClean="0"/>
          </a:p>
          <a:p>
            <a:endParaRPr lang="it-IT" smtClean="0"/>
          </a:p>
        </p:txBody>
      </p:sp>
      <p:pic>
        <p:nvPicPr>
          <p:cNvPr id="44038" name="Segnaposto contenuto 9"/>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539750" y="3357563"/>
            <a:ext cx="2535238" cy="2339975"/>
          </a:xfrm>
        </p:spPr>
      </p:pic>
      <p:sp>
        <p:nvSpPr>
          <p:cNvPr id="3" name="Segnaposto piè di pagina 2"/>
          <p:cNvSpPr>
            <a:spLocks noGrp="1"/>
          </p:cNvSpPr>
          <p:nvPr>
            <p:ph type="ftr" sz="quarter" idx="11"/>
          </p:nvPr>
        </p:nvSpPr>
        <p:spPr/>
        <p:txBody>
          <a:bodyPr/>
          <a:lstStyle/>
          <a:p>
            <a:pPr>
              <a:defRPr/>
            </a:pPr>
            <a:r>
              <a:rPr lang="it-IT" smtClean="0"/>
              <a:t>F. Piscitello – RM 2013</a:t>
            </a:r>
            <a:endParaRPr lang="it-IT"/>
          </a:p>
        </p:txBody>
      </p:sp>
      <p:pic>
        <p:nvPicPr>
          <p:cNvPr id="44040" name="Immagin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3419475"/>
            <a:ext cx="4073525"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Connettore 2 15"/>
          <p:cNvCxnSpPr/>
          <p:nvPr/>
        </p:nvCxnSpPr>
        <p:spPr>
          <a:xfrm>
            <a:off x="6084888" y="2751138"/>
            <a:ext cx="158750" cy="1008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a:off x="1835150" y="2781300"/>
            <a:ext cx="215900" cy="576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4043" name="Picture 5" descr="Doganemonopoli"/>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81688" y="5857875"/>
            <a:ext cx="3262312"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388" y="333375"/>
            <a:ext cx="8713787" cy="1384300"/>
          </a:xfrm>
        </p:spPr>
        <p:txBody>
          <a:bodyPr/>
          <a:lstStyle/>
          <a:p>
            <a:pPr>
              <a:defRPr/>
            </a:pPr>
            <a:r>
              <a:rPr lang="it-IT" altLang="zh-CN" sz="1400" dirty="0" smtClean="0">
                <a:effectLst/>
                <a:ea typeface="宋体" pitchFamily="2" charset="-122"/>
              </a:rPr>
              <a:t>(</a:t>
            </a:r>
            <a:r>
              <a:rPr lang="it-IT" altLang="zh-CN" sz="1400" dirty="0" err="1" smtClean="0">
                <a:effectLst/>
                <a:ea typeface="宋体" pitchFamily="2" charset="-122"/>
              </a:rPr>
              <a:t>den</a:t>
            </a:r>
            <a:r>
              <a:rPr lang="it-IT" altLang="zh-CN" sz="1400" dirty="0" smtClean="0">
                <a:effectLst/>
                <a:ea typeface="宋体" pitchFamily="2" charset="-122"/>
              </a:rPr>
              <a:t>. uff. inglese: General Administration of </a:t>
            </a:r>
            <a:r>
              <a:rPr lang="it-IT" altLang="zh-CN" sz="1400" dirty="0" err="1" smtClean="0">
                <a:effectLst/>
                <a:ea typeface="宋体" pitchFamily="2" charset="-122"/>
              </a:rPr>
              <a:t>Quality</a:t>
            </a:r>
            <a:r>
              <a:rPr lang="it-IT" altLang="zh-CN" sz="1400" dirty="0" smtClean="0">
                <a:effectLst/>
                <a:ea typeface="宋体" pitchFamily="2" charset="-122"/>
              </a:rPr>
              <a:t> </a:t>
            </a:r>
            <a:r>
              <a:rPr lang="it-IT" altLang="zh-CN" sz="1400" dirty="0" err="1" smtClean="0">
                <a:effectLst/>
                <a:ea typeface="宋体" pitchFamily="2" charset="-122"/>
              </a:rPr>
              <a:t>Supervision</a:t>
            </a:r>
            <a:r>
              <a:rPr lang="it-IT" altLang="zh-CN" sz="1400" dirty="0" smtClean="0">
                <a:effectLst/>
                <a:ea typeface="宋体" pitchFamily="2" charset="-122"/>
              </a:rPr>
              <a:t>. </a:t>
            </a:r>
            <a:r>
              <a:rPr lang="it-IT" altLang="zh-CN" sz="1400" dirty="0" err="1" smtClean="0">
                <a:effectLst/>
                <a:ea typeface="宋体" pitchFamily="2" charset="-122"/>
              </a:rPr>
              <a:t>Inspection</a:t>
            </a:r>
            <a:r>
              <a:rPr lang="it-IT" altLang="zh-CN" sz="1400" dirty="0" smtClean="0">
                <a:effectLst/>
                <a:ea typeface="宋体" pitchFamily="2" charset="-122"/>
              </a:rPr>
              <a:t> and Quarantine)</a:t>
            </a:r>
            <a:r>
              <a:rPr lang="it-IT" altLang="zh-CN" sz="3200" dirty="0" smtClean="0">
                <a:effectLst/>
                <a:ea typeface="宋体" pitchFamily="2" charset="-122"/>
              </a:rPr>
              <a:t/>
            </a:r>
            <a:br>
              <a:rPr lang="it-IT" altLang="zh-CN" sz="3200" dirty="0" smtClean="0">
                <a:effectLst/>
                <a:ea typeface="宋体" pitchFamily="2" charset="-122"/>
              </a:rPr>
            </a:br>
            <a:r>
              <a:rPr lang="zh-CN" altLang="it-IT" sz="3200" dirty="0" smtClean="0">
                <a:effectLst/>
                <a:ea typeface="宋体" pitchFamily="2" charset="-122"/>
              </a:rPr>
              <a:t>中华人民共和国</a:t>
            </a:r>
            <a:r>
              <a:rPr lang="zh-CN" altLang="it-IT" sz="3600" b="1" dirty="0" smtClean="0">
                <a:effectLst/>
                <a:ea typeface="宋体" pitchFamily="2" charset="-122"/>
              </a:rPr>
              <a:t>国家质量监督检验检疫总局</a:t>
            </a:r>
            <a:r>
              <a:rPr lang="it-IT" altLang="zh-CN" sz="3600" b="1" dirty="0" smtClean="0">
                <a:effectLst/>
                <a:ea typeface="宋体" pitchFamily="2" charset="-122"/>
              </a:rPr>
              <a:t/>
            </a:r>
            <a:br>
              <a:rPr lang="it-IT" altLang="zh-CN" sz="3600" b="1" dirty="0" smtClean="0">
                <a:effectLst/>
                <a:ea typeface="宋体" pitchFamily="2" charset="-122"/>
              </a:rPr>
            </a:br>
            <a:endParaRPr lang="it-IT" sz="2000" b="1" dirty="0" smtClean="0"/>
          </a:p>
        </p:txBody>
      </p:sp>
      <p:sp>
        <p:nvSpPr>
          <p:cNvPr id="3" name="Segnaposto contenuto 2"/>
          <p:cNvSpPr>
            <a:spLocks noGrp="1"/>
          </p:cNvSpPr>
          <p:nvPr>
            <p:ph idx="1"/>
          </p:nvPr>
        </p:nvSpPr>
        <p:spPr>
          <a:xfrm>
            <a:off x="457200" y="1844675"/>
            <a:ext cx="8229600" cy="4175125"/>
          </a:xfrm>
        </p:spPr>
        <p:txBody>
          <a:bodyPr/>
          <a:lstStyle/>
          <a:p>
            <a:pPr>
              <a:defRPr/>
            </a:pPr>
            <a:endParaRPr lang="it-IT" sz="2000" dirty="0" smtClean="0"/>
          </a:p>
          <a:p>
            <a:pPr>
              <a:defRPr/>
            </a:pPr>
            <a:r>
              <a:rPr lang="it-IT" sz="2000" dirty="0" smtClean="0"/>
              <a:t>Semplificato in pin </a:t>
            </a:r>
            <a:r>
              <a:rPr lang="it-IT" sz="2000" dirty="0" err="1" smtClean="0"/>
              <a:t>yin</a:t>
            </a:r>
            <a:r>
              <a:rPr lang="it-IT" sz="2000" dirty="0" smtClean="0"/>
              <a:t> «</a:t>
            </a:r>
            <a:r>
              <a:rPr lang="it-IT" sz="2000" dirty="0" err="1" smtClean="0"/>
              <a:t>Zhi</a:t>
            </a:r>
            <a:r>
              <a:rPr lang="it-IT" sz="2000" dirty="0" smtClean="0"/>
              <a:t> </a:t>
            </a:r>
            <a:r>
              <a:rPr lang="it-IT" sz="2000" dirty="0" err="1" smtClean="0"/>
              <a:t>Jian</a:t>
            </a:r>
            <a:r>
              <a:rPr lang="it-IT" sz="2000" dirty="0" smtClean="0"/>
              <a:t> </a:t>
            </a:r>
            <a:r>
              <a:rPr lang="it-IT" sz="2000" dirty="0" err="1" smtClean="0"/>
              <a:t>Ju</a:t>
            </a:r>
            <a:r>
              <a:rPr lang="it-IT" sz="2000" dirty="0" smtClean="0"/>
              <a:t>» (</a:t>
            </a:r>
            <a:r>
              <a:rPr lang="zh-CN" altLang="it-IT" sz="2000" b="1" dirty="0" smtClean="0">
                <a:effectLst/>
                <a:ea typeface="宋体" pitchFamily="2" charset="-122"/>
              </a:rPr>
              <a:t>质检</a:t>
            </a:r>
            <a:r>
              <a:rPr lang="zh-CN" altLang="it-IT" sz="2000" dirty="0" smtClean="0">
                <a:effectLst/>
                <a:ea typeface="宋体" pitchFamily="2" charset="-122"/>
              </a:rPr>
              <a:t>局 </a:t>
            </a:r>
            <a:r>
              <a:rPr lang="it-IT" altLang="zh-CN" sz="2000" dirty="0" err="1" smtClean="0">
                <a:effectLst/>
                <a:ea typeface="宋体" pitchFamily="2" charset="-122"/>
              </a:rPr>
              <a:t>lett</a:t>
            </a:r>
            <a:r>
              <a:rPr lang="it-IT" altLang="zh-CN" sz="2000" dirty="0" smtClean="0">
                <a:effectLst/>
                <a:ea typeface="宋体" pitchFamily="2" charset="-122"/>
              </a:rPr>
              <a:t>. Uff </a:t>
            </a:r>
            <a:r>
              <a:rPr lang="it-IT" altLang="zh-CN" sz="2000" dirty="0" err="1" smtClean="0">
                <a:effectLst/>
                <a:ea typeface="宋体" pitchFamily="2" charset="-122"/>
              </a:rPr>
              <a:t>ctrl</a:t>
            </a:r>
            <a:r>
              <a:rPr lang="it-IT" altLang="zh-CN" sz="2000" dirty="0" smtClean="0">
                <a:effectLst/>
                <a:ea typeface="宋体" pitchFamily="2" charset="-122"/>
              </a:rPr>
              <a:t>. qualità)</a:t>
            </a:r>
          </a:p>
          <a:p>
            <a:pPr>
              <a:defRPr/>
            </a:pPr>
            <a:r>
              <a:rPr lang="it-IT" sz="2000" dirty="0" smtClean="0"/>
              <a:t>Istituito (anch’esso con il rango di «Ministero») nel 2001</a:t>
            </a:r>
          </a:p>
          <a:p>
            <a:pPr>
              <a:defRPr/>
            </a:pPr>
            <a:r>
              <a:rPr lang="it-IT" sz="2000" dirty="0" smtClean="0"/>
              <a:t>Ca 50.000 dipendenti</a:t>
            </a:r>
          </a:p>
          <a:p>
            <a:pPr>
              <a:defRPr/>
            </a:pPr>
            <a:r>
              <a:rPr lang="it-IT" sz="2000" dirty="0" smtClean="0"/>
              <a:t>19 Dipartimenti funzionali</a:t>
            </a:r>
          </a:p>
          <a:p>
            <a:pPr>
              <a:defRPr/>
            </a:pPr>
            <a:r>
              <a:rPr lang="it-IT" sz="2000" dirty="0" smtClean="0"/>
              <a:t>11 macro strutture di quarantena (LN, HLJ, </a:t>
            </a:r>
            <a:r>
              <a:rPr lang="it-IT" sz="2000" dirty="0" err="1" smtClean="0"/>
              <a:t>HeN</a:t>
            </a:r>
            <a:r>
              <a:rPr lang="it-IT" sz="2000" dirty="0" smtClean="0"/>
              <a:t>, </a:t>
            </a:r>
            <a:r>
              <a:rPr lang="it-IT" sz="2000" dirty="0" err="1" smtClean="0"/>
              <a:t>HuB</a:t>
            </a:r>
            <a:r>
              <a:rPr lang="it-IT" sz="2000" dirty="0" smtClean="0"/>
              <a:t>, NX, GL, SD </a:t>
            </a:r>
            <a:r>
              <a:rPr lang="it-IT" sz="2000" dirty="0" err="1" smtClean="0"/>
              <a:t>anim</a:t>
            </a:r>
            <a:r>
              <a:rPr lang="it-IT" sz="2000" dirty="0" smtClean="0"/>
              <a:t>., ZJ, SZ, SH, SD agri.) + 2 (SH, FJ) per la qualità dei prodotti</a:t>
            </a:r>
          </a:p>
          <a:p>
            <a:pPr>
              <a:defRPr/>
            </a:pPr>
            <a:r>
              <a:rPr lang="it-IT" sz="2000" dirty="0" smtClean="0"/>
              <a:t>Supervisione della qualità dei prodotti e delle certificazioni «CCC»</a:t>
            </a:r>
          </a:p>
          <a:p>
            <a:pPr>
              <a:defRPr/>
            </a:pPr>
            <a:r>
              <a:rPr lang="it-IT" sz="2000" dirty="0" smtClean="0"/>
              <a:t>Governo della rete d’oltremare cinese «CCIC» (China </a:t>
            </a:r>
            <a:r>
              <a:rPr lang="it-IT" sz="2000" dirty="0" err="1" smtClean="0"/>
              <a:t>Certification</a:t>
            </a:r>
            <a:r>
              <a:rPr lang="it-IT" sz="2000" dirty="0" smtClean="0"/>
              <a:t> and </a:t>
            </a:r>
            <a:r>
              <a:rPr lang="it-IT" sz="2000" dirty="0" err="1" smtClean="0"/>
              <a:t>Inspection</a:t>
            </a:r>
            <a:r>
              <a:rPr lang="it-IT" sz="2000" dirty="0" smtClean="0"/>
              <a:t> Group - sedi anche a </a:t>
            </a:r>
            <a:r>
              <a:rPr lang="it-IT" sz="2000" dirty="0" err="1" smtClean="0"/>
              <a:t>R.dam</a:t>
            </a:r>
            <a:r>
              <a:rPr lang="it-IT" sz="2000" dirty="0" smtClean="0"/>
              <a:t> e Marsiglia)</a:t>
            </a:r>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4506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24525" y="585787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pPr>
              <a:defRPr/>
            </a:pPr>
            <a:r>
              <a:rPr lang="it-IT" dirty="0"/>
              <a:t>Agroalimentari «protocollati» e non</a:t>
            </a:r>
            <a:br>
              <a:rPr lang="it-IT" dirty="0"/>
            </a:b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46084"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ctrTitle" sz="quarter"/>
          </p:nvPr>
        </p:nvSpPr>
        <p:spPr/>
        <p:txBody>
          <a:bodyPr/>
          <a:lstStyle/>
          <a:p>
            <a:pPr>
              <a:defRPr/>
            </a:pPr>
            <a:r>
              <a:rPr lang="it-IT" dirty="0" smtClean="0"/>
              <a:t>Agroalimentari oggetto di specifico protocollo bilaterale italo-cinese</a:t>
            </a:r>
            <a:endParaRPr lang="it-IT" dirty="0"/>
          </a:p>
        </p:txBody>
      </p:sp>
      <p:sp>
        <p:nvSpPr>
          <p:cNvPr id="8" name="Sottotitolo 7"/>
          <p:cNvSpPr>
            <a:spLocks noGrp="1"/>
          </p:cNvSpPr>
          <p:nvPr>
            <p:ph type="subTitle" sz="quarter" idx="1"/>
          </p:nvPr>
        </p:nvSpPr>
        <p:spPr>
          <a:xfrm>
            <a:off x="1331913" y="3644900"/>
            <a:ext cx="6400800" cy="1752600"/>
          </a:xfrm>
        </p:spPr>
        <p:txBody>
          <a:bodyPr/>
          <a:lstStyle/>
          <a:p>
            <a:pPr marL="514350" indent="-514350" algn="l">
              <a:buFont typeface="+mj-lt"/>
              <a:buAutoNum type="arabicPeriod"/>
              <a:defRPr/>
            </a:pPr>
            <a:r>
              <a:rPr lang="it-IT" dirty="0" smtClean="0"/>
              <a:t>Prosciutto</a:t>
            </a:r>
          </a:p>
          <a:p>
            <a:pPr marL="514350" indent="-514350" algn="l">
              <a:buFont typeface="+mj-lt"/>
              <a:buAutoNum type="arabicPeriod"/>
              <a:defRPr/>
            </a:pPr>
            <a:r>
              <a:rPr lang="it-IT" dirty="0" smtClean="0"/>
              <a:t>Parmigiano reggiano</a:t>
            </a:r>
          </a:p>
          <a:p>
            <a:pPr marL="514350" indent="-514350" algn="l">
              <a:buFont typeface="+mj-lt"/>
              <a:buAutoNum type="arabicPeriod"/>
              <a:defRPr/>
            </a:pPr>
            <a:r>
              <a:rPr lang="it-IT" dirty="0" smtClean="0"/>
              <a:t>Kiwi</a:t>
            </a:r>
          </a:p>
          <a:p>
            <a:pPr marL="514350" indent="-514350" algn="l">
              <a:buFont typeface="+mj-lt"/>
              <a:buAutoNum type="arabicPeriod"/>
              <a:defRPr/>
            </a:pPr>
            <a:r>
              <a:rPr lang="it-IT" dirty="0" smtClean="0"/>
              <a:t>Olio d’oliva</a:t>
            </a:r>
          </a:p>
          <a:p>
            <a:pPr marL="514350" indent="-514350" algn="l">
              <a:buFont typeface="+mj-lt"/>
              <a:buAutoNum type="arabicPeriod"/>
              <a:defRPr/>
            </a:pPr>
            <a:r>
              <a:rPr lang="it-IT" dirty="0" smtClean="0"/>
              <a:t>Agrumi (?)</a:t>
            </a:r>
          </a:p>
          <a:p>
            <a:pPr>
              <a:defRPr/>
            </a:pPr>
            <a:endParaRPr lang="it-IT" dirty="0"/>
          </a:p>
        </p:txBody>
      </p:sp>
      <p:sp>
        <p:nvSpPr>
          <p:cNvPr id="4" name="Segnaposto piè di pagina 3"/>
          <p:cNvSpPr>
            <a:spLocks noGrp="1"/>
          </p:cNvSpPr>
          <p:nvPr>
            <p:ph type="ftr" sz="quarter" idx="10"/>
          </p:nvPr>
        </p:nvSpPr>
        <p:spPr/>
        <p:txBody>
          <a:bodyPr/>
          <a:lstStyle/>
          <a:p>
            <a:pPr>
              <a:defRPr/>
            </a:pPr>
            <a:r>
              <a:rPr lang="it-IT" smtClean="0"/>
              <a:t>F. Piscitello – RM 2013</a:t>
            </a:r>
            <a:endParaRPr lang="it-IT"/>
          </a:p>
        </p:txBody>
      </p:sp>
      <p:pic>
        <p:nvPicPr>
          <p:cNvPr id="4710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5165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pPr>
              <a:defRPr/>
            </a:pPr>
            <a:r>
              <a:rPr lang="it-IT" dirty="0" smtClean="0"/>
              <a:t>F. Piscitello – RM 2013</a:t>
            </a:r>
            <a:endParaRPr lang="it-IT" dirty="0"/>
          </a:p>
        </p:txBody>
      </p:sp>
      <p:sp>
        <p:nvSpPr>
          <p:cNvPr id="48131" name="Rettangolo 4"/>
          <p:cNvSpPr>
            <a:spLocks noChangeArrowheads="1"/>
          </p:cNvSpPr>
          <p:nvPr/>
        </p:nvSpPr>
        <p:spPr bwMode="auto">
          <a:xfrm>
            <a:off x="107950" y="620713"/>
            <a:ext cx="9144000"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b="1"/>
              <a:t>Siglato memorandum Italia-Cina su controlli olio d'oliva</a:t>
            </a:r>
            <a:br>
              <a:rPr lang="it-IT" b="1"/>
            </a:br>
            <a:r>
              <a:rPr lang="it-IT"/>
              <a:t>(05/03/2013)</a:t>
            </a:r>
            <a:br>
              <a:rPr lang="it-IT"/>
            </a:br>
            <a:r>
              <a:rPr lang="it-IT"/>
              <a:t/>
            </a:r>
            <a:br>
              <a:rPr lang="it-IT"/>
            </a:br>
            <a:r>
              <a:rPr lang="it-IT"/>
              <a:t>Nella giornata di ieri è stato siglato un </a:t>
            </a:r>
            <a:r>
              <a:rPr lang="it-IT" u="sng"/>
              <a:t>Protocollo d'intesa tra il Ministero delle politiche agricole alimentari e forestali e l'AQSIQ </a:t>
            </a:r>
            <a:r>
              <a:rPr lang="it-IT"/>
              <a:t>(Amministrazione generale per la supervisione della qualità l'ispezione e la quarantena) della Repubblica Popolare Cinese sul tema dei controlli di qualità sull'olio d'oliva. </a:t>
            </a:r>
            <a:br>
              <a:rPr lang="it-IT"/>
            </a:br>
            <a:r>
              <a:rPr lang="it-IT"/>
              <a:t/>
            </a:r>
            <a:br>
              <a:rPr lang="it-IT"/>
            </a:br>
            <a:r>
              <a:rPr lang="it-IT"/>
              <a:t>Il Memorandum prevede un accresciuto scambio di informazioni e know-how tra i dipartimenti competenti al fine di assicurare un miglior coordinamento in tema di controlli. L'accordo contiene anche l'offerta da parte italiana di attività di formazione di esperti cinesi preposti ad effettuare i controlli di qualità dell'olio  d'oliva italiano. Tale formazione contribuirà a rilanciare l'export italiano verso la Cina nel settore dell'olio d'oliva anche attraverso l'auspicata partecipazione da parte delle associazioni di categoria e dei consorzi. (omissis)</a:t>
            </a:r>
            <a:br>
              <a:rPr lang="it-IT"/>
            </a:br>
            <a:r>
              <a:rPr lang="it-IT"/>
              <a:t/>
            </a:r>
            <a:br>
              <a:rPr lang="it-IT"/>
            </a:br>
            <a:r>
              <a:rPr lang="it-IT"/>
              <a:t/>
            </a:r>
            <a:br>
              <a:rPr lang="it-IT"/>
            </a:br>
            <a:endParaRPr lang="it-IT"/>
          </a:p>
        </p:txBody>
      </p:sp>
      <p:pic>
        <p:nvPicPr>
          <p:cNvPr id="48132"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pPr>
              <a:defRPr/>
            </a:pPr>
            <a:r>
              <a:rPr lang="it-IT" dirty="0" smtClean="0"/>
              <a:t>Risposta olio</a:t>
            </a:r>
            <a:endParaRPr lang="it-IT" dirty="0"/>
          </a:p>
        </p:txBody>
      </p:sp>
      <p:sp>
        <p:nvSpPr>
          <p:cNvPr id="2" name="Segnaposto piè di pagina 1"/>
          <p:cNvSpPr>
            <a:spLocks noGrp="1"/>
          </p:cNvSpPr>
          <p:nvPr>
            <p:ph type="ftr" sz="quarter" idx="11"/>
          </p:nvPr>
        </p:nvSpPr>
        <p:spPr/>
        <p:txBody>
          <a:bodyPr/>
          <a:lstStyle/>
          <a:p>
            <a:pPr>
              <a:defRPr/>
            </a:pPr>
            <a:r>
              <a:rPr lang="it-IT" smtClean="0"/>
              <a:t>F. Piscitello – RM 2013</a:t>
            </a:r>
            <a:endParaRPr lang="it-IT"/>
          </a:p>
        </p:txBody>
      </p:sp>
      <p:sp>
        <p:nvSpPr>
          <p:cNvPr id="49156" name="Rettangolo 2"/>
          <p:cNvSpPr>
            <a:spLocks noChangeArrowheads="1"/>
          </p:cNvSpPr>
          <p:nvPr/>
        </p:nvSpPr>
        <p:spPr bwMode="auto">
          <a:xfrm>
            <a:off x="107950" y="1773238"/>
            <a:ext cx="89281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t>…in tutti i grandi centri della RPC esistono all'interno dei vari distretti doganali delle </a:t>
            </a:r>
            <a:r>
              <a:rPr lang="it-IT" u="sng"/>
              <a:t>zone franche "extra doganali</a:t>
            </a:r>
            <a:r>
              <a:rPr lang="it-IT"/>
              <a:t>" dedicate al traffico di perfezionamento attivo (lavorazione, assiemaggio e altro) denominate a seconda dei diversi casi come zone di sviluppo "tecnologico", "industriale" o "scientifico". Entro il loro perimetro ed entro un termine generalmente non eccedente i sei mesi, senza che la merce ivi inoltrata sia dichiarata per l'immissione in consumo nel territorio doganale, la stessa merce può subire qualsiasi opera o lavoro di "perfezionamento" senza essere assoggettata a dazio o imposta di alcun genere;</a:t>
            </a:r>
          </a:p>
          <a:p>
            <a:r>
              <a:rPr lang="it-IT"/>
              <a:t>- per l'olio d'oliva, come per quasi tutti i prodotti alimentari derivati dal mondo vegetale, non le autorità doganali, ma le autorità di quarantena ("Entry-Exit Quality, Supervision, Inspection and Quarantine Authority" generalmente sotto acronimi "EEQSIQ" quando è periferica o "AQSIQ" quando è centrale) richiedono sempre, per ragioni di protezione "non tariffarie", l'esibizione di un </a:t>
            </a:r>
            <a:r>
              <a:rPr lang="it-IT" u="sng"/>
              <a:t>certificato fitosanitario </a:t>
            </a:r>
            <a:r>
              <a:rPr lang="it-IT"/>
              <a:t>in originale compilato e firmato da un'autorità possibilmente pubblica del paese di esportazione secondo il </a:t>
            </a:r>
            <a:r>
              <a:rPr lang="it-IT" u="sng"/>
              <a:t>modello ISPM (International Standards for Phytosanitary Measures)</a:t>
            </a:r>
            <a:r>
              <a:rPr lang="it-IT"/>
              <a:t> ; (</a:t>
            </a:r>
            <a:r>
              <a:rPr lang="it-IT" i="1"/>
              <a:t>omissis</a:t>
            </a:r>
            <a:r>
              <a:rPr lang="it-IT"/>
              <a:t>)</a:t>
            </a:r>
          </a:p>
        </p:txBody>
      </p:sp>
      <p:pic>
        <p:nvPicPr>
          <p:cNvPr id="4915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16575" y="5911850"/>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pPr>
              <a:defRPr/>
            </a:pPr>
            <a:r>
              <a:rPr lang="it-IT" smtClean="0"/>
              <a:t>F. Piscitello – RM 2013</a:t>
            </a:r>
            <a:endParaRPr lang="it-IT"/>
          </a:p>
        </p:txBody>
      </p:sp>
      <p:sp>
        <p:nvSpPr>
          <p:cNvPr id="50179" name="Rettangolo 3"/>
          <p:cNvSpPr>
            <a:spLocks noChangeArrowheads="1"/>
          </p:cNvSpPr>
          <p:nvPr/>
        </p:nvSpPr>
        <p:spPr bwMode="auto">
          <a:xfrm>
            <a:off x="214313" y="0"/>
            <a:ext cx="8929687" cy="723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1400" b="1"/>
              <a:t>Model Phytosanitary Certificate</a:t>
            </a:r>
          </a:p>
          <a:p>
            <a:r>
              <a:rPr lang="it-IT" sz="1400"/>
              <a:t>No.</a:t>
            </a:r>
          </a:p>
          <a:p>
            <a:r>
              <a:rPr lang="it-IT" sz="1400"/>
              <a:t>Plant Protection Organization of</a:t>
            </a:r>
          </a:p>
          <a:p>
            <a:r>
              <a:rPr lang="en-US" sz="1400"/>
              <a:t>TO: Plant Protection Organization(s) of</a:t>
            </a:r>
          </a:p>
          <a:p>
            <a:r>
              <a:rPr lang="it-IT" sz="1400" b="1"/>
              <a:t>I. Description of Consignment</a:t>
            </a:r>
          </a:p>
          <a:p>
            <a:r>
              <a:rPr lang="en-US" sz="1400"/>
              <a:t>Name and address of exporter:</a:t>
            </a:r>
          </a:p>
          <a:p>
            <a:r>
              <a:rPr lang="en-US" sz="1400"/>
              <a:t>Declared name ahd address of consignee:</a:t>
            </a:r>
          </a:p>
          <a:p>
            <a:r>
              <a:rPr lang="en-US" sz="1400"/>
              <a:t>Nuniber and description of packages:</a:t>
            </a:r>
          </a:p>
          <a:p>
            <a:r>
              <a:rPr lang="it-IT" sz="1400"/>
              <a:t>Distinguishing marks:</a:t>
            </a:r>
          </a:p>
          <a:p>
            <a:r>
              <a:rPr lang="it-IT" sz="1400"/>
              <a:t>Place of origin:</a:t>
            </a:r>
          </a:p>
          <a:p>
            <a:r>
              <a:rPr lang="it-IT" sz="1400"/>
              <a:t>Declared means of conveyance:</a:t>
            </a:r>
          </a:p>
          <a:p>
            <a:r>
              <a:rPr lang="it-IT" sz="1400"/>
              <a:t>Declared point of entry:</a:t>
            </a:r>
          </a:p>
          <a:p>
            <a:r>
              <a:rPr lang="en-US" sz="1400"/>
              <a:t>Name of produce and quantity declared:</a:t>
            </a:r>
          </a:p>
          <a:p>
            <a:r>
              <a:rPr lang="it-IT" sz="1400"/>
              <a:t>Botanical name of plants:</a:t>
            </a:r>
          </a:p>
          <a:p>
            <a:r>
              <a:rPr lang="en-US" sz="1400"/>
              <a:t>This is to certify that the plants, plant products or other regulated articles described herein</a:t>
            </a:r>
          </a:p>
          <a:p>
            <a:r>
              <a:rPr lang="en-US" sz="1400"/>
              <a:t>Iiave been inspected and/or tested according to appropriate official procedures and are</a:t>
            </a:r>
          </a:p>
          <a:p>
            <a:r>
              <a:rPr lang="en-US" sz="1400"/>
              <a:t>considered to be free from the quarantine pests specified by the importing contracting party</a:t>
            </a:r>
          </a:p>
          <a:p>
            <a:r>
              <a:rPr lang="en-US" sz="1400"/>
              <a:t>and to conform with the current phytosanitary requirements of the importing contracting</a:t>
            </a:r>
          </a:p>
          <a:p>
            <a:r>
              <a:rPr lang="en-US" sz="1400"/>
              <a:t>party, including those for regulated non-quarantine pests.</a:t>
            </a:r>
          </a:p>
          <a:p>
            <a:r>
              <a:rPr lang="en-US" sz="1400"/>
              <a:t>'They are deemed to be practically free from other pests.*</a:t>
            </a:r>
          </a:p>
          <a:p>
            <a:r>
              <a:rPr lang="it-IT" sz="1400" b="1"/>
              <a:t>11. Additional Declaration</a:t>
            </a:r>
          </a:p>
          <a:p>
            <a:r>
              <a:rPr lang="en-US" sz="1400" b="1"/>
              <a:t>111. Disinfestation and/or Disinfection Treatment</a:t>
            </a:r>
          </a:p>
          <a:p>
            <a:r>
              <a:rPr lang="en-US" sz="1400"/>
              <a:t>Date Treatment Chemical (active ingredient)</a:t>
            </a:r>
          </a:p>
          <a:p>
            <a:r>
              <a:rPr lang="it-IT" sz="1400"/>
              <a:t>Duration and temperature</a:t>
            </a:r>
          </a:p>
          <a:p>
            <a:r>
              <a:rPr lang="it-IT" sz="1400"/>
              <a:t>Concentration</a:t>
            </a:r>
          </a:p>
          <a:p>
            <a:r>
              <a:rPr lang="it-IT" sz="1400"/>
              <a:t>Additional information</a:t>
            </a:r>
          </a:p>
          <a:p>
            <a:r>
              <a:rPr lang="it-IT" sz="1400"/>
              <a:t>Place of issue</a:t>
            </a:r>
          </a:p>
          <a:p>
            <a:r>
              <a:rPr lang="en-US" sz="1400"/>
              <a:t>(Stamp of Organization) Name of authorized officer</a:t>
            </a:r>
          </a:p>
          <a:p>
            <a:r>
              <a:rPr lang="it-IT" sz="1400"/>
              <a:t>Date (Signature)</a:t>
            </a:r>
          </a:p>
          <a:p>
            <a:r>
              <a:rPr lang="en-US" sz="1400"/>
              <a:t>No financial liability with respect to this certificate shall attach to (name of Plant Protection</a:t>
            </a:r>
          </a:p>
          <a:p>
            <a:r>
              <a:rPr lang="en-US" sz="1400"/>
              <a:t>Organization) or to any of its officers or representatives.*</a:t>
            </a:r>
          </a:p>
          <a:p>
            <a:r>
              <a:rPr lang="it-IT" sz="1400"/>
              <a:t>* Optional clause</a:t>
            </a:r>
          </a:p>
          <a:p>
            <a:endParaRPr lang="it-IT" sz="1600"/>
          </a:p>
        </p:txBody>
      </p:sp>
      <p:pic>
        <p:nvPicPr>
          <p:cNvPr id="50180"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pPr>
              <a:defRPr/>
            </a:pPr>
            <a:r>
              <a:rPr lang="it-IT" dirty="0" smtClean="0"/>
              <a:t>Etichette (</a:t>
            </a:r>
            <a:r>
              <a:rPr lang="it-IT" dirty="0"/>
              <a:t>GB </a:t>
            </a:r>
            <a:r>
              <a:rPr lang="it-IT" dirty="0" smtClean="0"/>
              <a:t>23347-2009)</a:t>
            </a:r>
            <a:endParaRPr lang="it-IT" dirty="0"/>
          </a:p>
        </p:txBody>
      </p:sp>
      <p:sp>
        <p:nvSpPr>
          <p:cNvPr id="3" name="Segnaposto piè di pagina 2"/>
          <p:cNvSpPr>
            <a:spLocks noGrp="1"/>
          </p:cNvSpPr>
          <p:nvPr>
            <p:ph type="ftr" sz="quarter" idx="11"/>
          </p:nvPr>
        </p:nvSpPr>
        <p:spPr/>
        <p:txBody>
          <a:bodyPr/>
          <a:lstStyle/>
          <a:p>
            <a:pPr>
              <a:defRPr/>
            </a:pPr>
            <a:r>
              <a:rPr lang="it-IT" smtClean="0"/>
              <a:t>F. Piscitello – RM 2013</a:t>
            </a:r>
            <a:endParaRPr lang="it-IT"/>
          </a:p>
        </p:txBody>
      </p:sp>
      <p:sp>
        <p:nvSpPr>
          <p:cNvPr id="51204" name="Rettangolo 6"/>
          <p:cNvSpPr>
            <a:spLocks noChangeArrowheads="1"/>
          </p:cNvSpPr>
          <p:nvPr/>
        </p:nvSpPr>
        <p:spPr bwMode="auto">
          <a:xfrm>
            <a:off x="107950" y="1412875"/>
            <a:ext cx="878522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a:t>El etiquetado debe cumplir con los requisitos de GB 7718.</a:t>
            </a:r>
          </a:p>
          <a:p>
            <a:r>
              <a:rPr lang="es-ES"/>
              <a:t>Nombre del producto: indicado de acuerdo a los requisitos especificados en las clases de aceite de la cláusula 4 de esta norma.</a:t>
            </a:r>
          </a:p>
          <a:p>
            <a:r>
              <a:rPr lang="es-ES"/>
              <a:t>Indicación de la fecha (data) de producción:</a:t>
            </a:r>
          </a:p>
          <a:p>
            <a:r>
              <a:rPr lang="es-ES"/>
              <a:t>a/ El aceite de oliva virgen extra, el aceite de oliva virgen de grado medio y el aceite</a:t>
            </a:r>
          </a:p>
          <a:p>
            <a:r>
              <a:rPr lang="es-ES"/>
              <a:t>de oliva virgen lampante tienen que indicar el año de la aceituna (oliva).</a:t>
            </a:r>
          </a:p>
          <a:p>
            <a:r>
              <a:rPr lang="es-ES"/>
              <a:t>b/ El aceite de oliva virgen extra, el aceite de oliva virgen de grado medio , el aceite</a:t>
            </a:r>
          </a:p>
          <a:p>
            <a:r>
              <a:rPr lang="es-ES"/>
              <a:t>de oliva virgen lampante , el aceite de oliva refinado, el aceite de oliva de mezcla (miscela) , el aceite de orujo (sansa) de oliva refinado, y el aceite de orujo de oliva de mezcla tienen que indicar la fecha de envasado (data di confezionamento n.d.r.).</a:t>
            </a:r>
          </a:p>
          <a:p>
            <a:r>
              <a:rPr lang="es-ES"/>
              <a:t>c/ La fecha de envasado se considera como fecha de inicio del período de conservación, y los productos importados en envases separados tienen que indicar además (inoltre) la fecha de envasado en dichos envases separados.</a:t>
            </a:r>
          </a:p>
          <a:p>
            <a:r>
              <a:rPr lang="es-ES"/>
              <a:t>El país de origen del producto debe ser indicado.</a:t>
            </a:r>
          </a:p>
          <a:p>
            <a:r>
              <a:rPr lang="es-ES"/>
              <a:t>El contenido de ácidos grasos trans (insaturi) debe ser indicado.</a:t>
            </a:r>
            <a:endParaRPr lang="it-IT"/>
          </a:p>
        </p:txBody>
      </p:sp>
      <p:pic>
        <p:nvPicPr>
          <p:cNvPr id="5120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65943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ctrTitle" sz="quarter"/>
          </p:nvPr>
        </p:nvSpPr>
        <p:spPr/>
        <p:txBody>
          <a:bodyPr/>
          <a:lstStyle/>
          <a:p>
            <a:pPr>
              <a:defRPr/>
            </a:pPr>
            <a:r>
              <a:rPr lang="it-IT" dirty="0" smtClean="0"/>
              <a:t>Agroalimentari non protocollati</a:t>
            </a:r>
            <a:endParaRPr lang="it-IT" dirty="0"/>
          </a:p>
        </p:txBody>
      </p:sp>
      <p:sp>
        <p:nvSpPr>
          <p:cNvPr id="4" name="Sottotitolo 3"/>
          <p:cNvSpPr>
            <a:spLocks noGrp="1"/>
          </p:cNvSpPr>
          <p:nvPr>
            <p:ph type="subTitle" sz="quarter" idx="1"/>
          </p:nvPr>
        </p:nvSpPr>
        <p:spPr/>
        <p:txBody>
          <a:bodyPr/>
          <a:lstStyle/>
          <a:p>
            <a:pPr marL="457200" indent="-457200" algn="l">
              <a:buFont typeface="Arial" pitchFamily="34" charset="0"/>
              <a:buChar char="•"/>
              <a:defRPr/>
            </a:pPr>
            <a:r>
              <a:rPr lang="it-IT" dirty="0" smtClean="0"/>
              <a:t>Per default, tutti gli altri</a:t>
            </a:r>
          </a:p>
          <a:p>
            <a:pPr marL="457200" indent="-457200" algn="l">
              <a:buFont typeface="Arial" pitchFamily="34" charset="0"/>
              <a:buChar char="•"/>
              <a:defRPr/>
            </a:pPr>
            <a:r>
              <a:rPr lang="it-IT" dirty="0" smtClean="0"/>
              <a:t>Es. Preparazioni alimentari</a:t>
            </a:r>
          </a:p>
          <a:p>
            <a:pPr marL="457200" indent="-457200" algn="l">
              <a:buFont typeface="Arial" pitchFamily="34" charset="0"/>
              <a:buChar char="•"/>
              <a:defRPr/>
            </a:pPr>
            <a:r>
              <a:rPr lang="it-IT" dirty="0" smtClean="0"/>
              <a:t>Vini</a:t>
            </a:r>
          </a:p>
          <a:p>
            <a:pPr marL="457200" indent="-457200" algn="l">
              <a:buFont typeface="Arial" pitchFamily="34" charset="0"/>
              <a:buChar char="•"/>
              <a:defRPr/>
            </a:pPr>
            <a:r>
              <a:rPr lang="it-IT" dirty="0"/>
              <a:t>e</a:t>
            </a:r>
            <a:r>
              <a:rPr lang="it-IT" dirty="0" smtClean="0"/>
              <a:t> altre bevande</a:t>
            </a:r>
            <a:endParaRPr lang="it-IT" dirty="0"/>
          </a:p>
        </p:txBody>
      </p:sp>
      <p:sp>
        <p:nvSpPr>
          <p:cNvPr id="2" name="Segnaposto piè di pagina 1"/>
          <p:cNvSpPr>
            <a:spLocks noGrp="1"/>
          </p:cNvSpPr>
          <p:nvPr>
            <p:ph type="ftr" sz="quarter" idx="10"/>
          </p:nvPr>
        </p:nvSpPr>
        <p:spPr/>
        <p:txBody>
          <a:bodyPr/>
          <a:lstStyle/>
          <a:p>
            <a:pPr>
              <a:defRPr/>
            </a:pPr>
            <a:r>
              <a:rPr lang="it-IT" smtClean="0"/>
              <a:t>F. Piscitello – RM 2013</a:t>
            </a:r>
            <a:endParaRPr lang="it-IT"/>
          </a:p>
        </p:txBody>
      </p:sp>
      <p:pic>
        <p:nvPicPr>
          <p:cNvPr id="5222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Un unico territorio doganale…</a:t>
            </a:r>
            <a:endParaRPr lang="it-IT" dirty="0"/>
          </a:p>
        </p:txBody>
      </p:sp>
      <p:sp>
        <p:nvSpPr>
          <p:cNvPr id="3" name="Segnaposto contenuto 2"/>
          <p:cNvSpPr>
            <a:spLocks noGrp="1"/>
          </p:cNvSpPr>
          <p:nvPr>
            <p:ph idx="1"/>
          </p:nvPr>
        </p:nvSpPr>
        <p:spPr/>
        <p:txBody>
          <a:bodyPr/>
          <a:lstStyle/>
          <a:p>
            <a:pPr>
              <a:defRPr/>
            </a:pPr>
            <a:r>
              <a:rPr lang="it-IT" sz="2400" dirty="0" smtClean="0"/>
              <a:t>…quasi solo in importazione (per via delle risorse proprie e la realizzazione del mercato «a senso unico»)</a:t>
            </a:r>
          </a:p>
          <a:p>
            <a:pPr>
              <a:defRPr/>
            </a:pPr>
            <a:r>
              <a:rPr lang="it-IT" sz="2400" dirty="0" smtClean="0"/>
              <a:t>Con la «dogana di prossimità» nella sola procedura di esportazione. Così l’art. 161 CDC:</a:t>
            </a:r>
          </a:p>
          <a:p>
            <a:pPr>
              <a:defRPr/>
            </a:pPr>
            <a:r>
              <a:rPr lang="it-IT" sz="2400" dirty="0" smtClean="0"/>
              <a:t>«La </a:t>
            </a:r>
            <a:r>
              <a:rPr lang="it-IT" sz="2400" dirty="0"/>
              <a:t>dichiarazione d'esportazione deve essere depositata </a:t>
            </a:r>
            <a:r>
              <a:rPr lang="it-IT" sz="2400" dirty="0" smtClean="0"/>
              <a:t>presso l'ufficio </a:t>
            </a:r>
            <a:r>
              <a:rPr lang="it-IT" sz="2400" dirty="0"/>
              <a:t>doganale preposto alla vigilanza nel </a:t>
            </a:r>
            <a:r>
              <a:rPr lang="it-IT" sz="2400" u="sng" dirty="0"/>
              <a:t>luogo in cui </a:t>
            </a:r>
            <a:r>
              <a:rPr lang="it-IT" sz="2400" u="sng" dirty="0" smtClean="0"/>
              <a:t>l'esportatore è </a:t>
            </a:r>
            <a:r>
              <a:rPr lang="it-IT" sz="2400" u="sng" dirty="0"/>
              <a:t>stabilito, ovvero dove le merci sono imballate o caricate per </a:t>
            </a:r>
            <a:r>
              <a:rPr lang="it-IT" sz="2400" u="sng" dirty="0" smtClean="0"/>
              <a:t>essere esportate</a:t>
            </a:r>
            <a:r>
              <a:rPr lang="it-IT" sz="2400" dirty="0" smtClean="0"/>
              <a:t>». </a:t>
            </a:r>
            <a:endParaRPr lang="it-IT" sz="24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717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US" sz="2000" dirty="0" smtClean="0"/>
              <a:t>General standard for the </a:t>
            </a:r>
            <a:r>
              <a:rPr lang="en-US" sz="2000" u="sng" dirty="0" smtClean="0"/>
              <a:t>labeling of prepackaged foods</a:t>
            </a:r>
            <a:r>
              <a:rPr lang="en-US" sz="2000" dirty="0" smtClean="0"/>
              <a:t> -</a:t>
            </a:r>
            <a:br>
              <a:rPr lang="en-US" sz="2000" dirty="0" smtClean="0"/>
            </a:br>
            <a:r>
              <a:rPr lang="it-IT" sz="2000" dirty="0" smtClean="0"/>
              <a:t>China (GB 7718 - 2004)</a:t>
            </a:r>
            <a:br>
              <a:rPr lang="it-IT" sz="2000" dirty="0" smtClean="0"/>
            </a:br>
            <a:r>
              <a:rPr lang="it-IT" sz="2000" dirty="0" smtClean="0"/>
              <a:t>August 2005</a:t>
            </a:r>
            <a:br>
              <a:rPr lang="it-IT" sz="2000" dirty="0" smtClean="0"/>
            </a:br>
            <a:r>
              <a:rPr lang="en-US" sz="2000" dirty="0" smtClean="0"/>
              <a:t>Issued on May 9, 2005</a:t>
            </a:r>
            <a:br>
              <a:rPr lang="en-US" sz="2000" dirty="0" smtClean="0"/>
            </a:br>
            <a:r>
              <a:rPr lang="en-US" sz="2000" dirty="0" smtClean="0"/>
              <a:t>Enforced on </a:t>
            </a:r>
            <a:r>
              <a:rPr lang="en-US" sz="2000" dirty="0" err="1" smtClean="0"/>
              <a:t>Octorber</a:t>
            </a:r>
            <a:r>
              <a:rPr lang="en-US" sz="2000" dirty="0" smtClean="0"/>
              <a:t> 1, 2005</a:t>
            </a:r>
            <a:br>
              <a:rPr lang="en-US" sz="2000" dirty="0" smtClean="0"/>
            </a:br>
            <a:endParaRPr lang="it-IT" sz="2000" dirty="0"/>
          </a:p>
        </p:txBody>
      </p:sp>
      <p:sp>
        <p:nvSpPr>
          <p:cNvPr id="3" name="Segnaposto contenuto 2"/>
          <p:cNvSpPr>
            <a:spLocks noGrp="1"/>
          </p:cNvSpPr>
          <p:nvPr>
            <p:ph idx="1"/>
          </p:nvPr>
        </p:nvSpPr>
        <p:spPr/>
        <p:txBody>
          <a:bodyPr/>
          <a:lstStyle/>
          <a:p>
            <a:pPr>
              <a:defRPr/>
            </a:pPr>
            <a:r>
              <a:rPr lang="en-US" sz="2800" dirty="0" smtClean="0"/>
              <a:t>National </a:t>
            </a:r>
            <a:r>
              <a:rPr lang="en-US" sz="2800" dirty="0"/>
              <a:t>Standard of the People's Republic of China</a:t>
            </a:r>
          </a:p>
          <a:p>
            <a:pPr>
              <a:defRPr/>
            </a:pPr>
            <a:r>
              <a:rPr lang="it-IT" sz="2800" dirty="0"/>
              <a:t>GB 7718-2004</a:t>
            </a:r>
          </a:p>
          <a:p>
            <a:pPr>
              <a:defRPr/>
            </a:pPr>
            <a:r>
              <a:rPr lang="it-IT" sz="2800" dirty="0" err="1"/>
              <a:t>Replace</a:t>
            </a:r>
            <a:r>
              <a:rPr lang="it-IT" sz="2800" dirty="0"/>
              <a:t> GB 7718-1994</a:t>
            </a:r>
          </a:p>
          <a:p>
            <a:pPr>
              <a:defRPr/>
            </a:pPr>
            <a:r>
              <a:rPr lang="en-US" sz="2800" dirty="0"/>
              <a:t>Issued by General Administration of Quality Supervision, Inspection and Quarantine of the People's</a:t>
            </a:r>
          </a:p>
          <a:p>
            <a:pPr>
              <a:defRPr/>
            </a:pPr>
            <a:r>
              <a:rPr lang="en-US" sz="2800" dirty="0"/>
              <a:t>Republic of China and Standardization Administration of the People's Republic of </a:t>
            </a:r>
            <a:r>
              <a:rPr lang="en-US" sz="2800" dirty="0" smtClean="0"/>
              <a:t>China…</a:t>
            </a:r>
            <a:endParaRPr lang="en-US" sz="28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325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51500" y="59578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a:t>
            </a:r>
            <a:endParaRPr lang="it-IT" dirty="0"/>
          </a:p>
        </p:txBody>
      </p:sp>
      <p:sp>
        <p:nvSpPr>
          <p:cNvPr id="3" name="Segnaposto contenuto 2"/>
          <p:cNvSpPr>
            <a:spLocks noGrp="1"/>
          </p:cNvSpPr>
          <p:nvPr>
            <p:ph idx="1"/>
          </p:nvPr>
        </p:nvSpPr>
        <p:spPr>
          <a:xfrm>
            <a:off x="323850" y="1125538"/>
            <a:ext cx="8229600" cy="4114800"/>
          </a:xfrm>
        </p:spPr>
        <p:txBody>
          <a:bodyPr/>
          <a:lstStyle/>
          <a:p>
            <a:pPr>
              <a:defRPr/>
            </a:pPr>
            <a:r>
              <a:rPr lang="en-US" sz="2400" dirty="0" smtClean="0"/>
              <a:t>5. 1. 2. 2. 1 The specific names of sweeteners, preservatives and colorants shall be declared whereas other food additives may be declared in specific names or in class names in accordance with GB 2760. When two or more colorants are used in a food, their class name may be declared, followed by, in brackets, the number as stipulated under GB/T 12493, for example: where </a:t>
            </a:r>
            <a:r>
              <a:rPr lang="en-US" sz="2400" dirty="0" err="1" smtClean="0"/>
              <a:t>tumeric</a:t>
            </a:r>
            <a:r>
              <a:rPr lang="en-US" sz="2400" dirty="0" smtClean="0"/>
              <a:t> yellow, coreopsis yellow extract, </a:t>
            </a:r>
            <a:r>
              <a:rPr lang="en-US" sz="2400" dirty="0" err="1" smtClean="0"/>
              <a:t>allura</a:t>
            </a:r>
            <a:r>
              <a:rPr lang="en-US" sz="2400" dirty="0" smtClean="0"/>
              <a:t> red AC, Rosa </a:t>
            </a:r>
            <a:r>
              <a:rPr lang="en-US" sz="2400" dirty="0" err="1" smtClean="0"/>
              <a:t>laevigata</a:t>
            </a:r>
            <a:r>
              <a:rPr lang="en-US" sz="2400" dirty="0" smtClean="0"/>
              <a:t> </a:t>
            </a:r>
            <a:r>
              <a:rPr lang="en-US" sz="2400" dirty="0" err="1" smtClean="0"/>
              <a:t>mich'x</a:t>
            </a:r>
            <a:r>
              <a:rPr lang="en-US" sz="2400" dirty="0" smtClean="0"/>
              <a:t> brown, and Roselle red (</a:t>
            </a:r>
            <a:r>
              <a:rPr lang="en-US" sz="2400" dirty="0" err="1" smtClean="0"/>
              <a:t>Hibiscetin</a:t>
            </a:r>
            <a:r>
              <a:rPr lang="en-US" sz="2400" dirty="0" smtClean="0"/>
              <a:t>) are added into a certain food, they may be declared as: "Colorants (102, 113,012, 131, 125) ".</a:t>
            </a:r>
            <a:endParaRPr lang="it-IT" sz="2400" dirty="0" smtClean="0"/>
          </a:p>
          <a:p>
            <a:pPr>
              <a:defRPr/>
            </a:pPr>
            <a:endParaRPr lang="it-IT" sz="24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427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effectLst/>
              </a:rPr>
              <a:t>Il trattamento daziario dei vini è il seguente:</a:t>
            </a:r>
            <a:br>
              <a:rPr lang="it-IT" dirty="0" smtClean="0">
                <a:effectLst/>
              </a:rPr>
            </a:br>
            <a:endParaRPr lang="it-IT" dirty="0"/>
          </a:p>
        </p:txBody>
      </p:sp>
      <p:sp>
        <p:nvSpPr>
          <p:cNvPr id="55299" name="Segnaposto contenuto 2"/>
          <p:cNvSpPr>
            <a:spLocks noGrp="1"/>
          </p:cNvSpPr>
          <p:nvPr>
            <p:ph idx="1"/>
          </p:nvPr>
        </p:nvSpPr>
        <p:spPr/>
        <p:txBody>
          <a:bodyPr/>
          <a:lstStyle/>
          <a:p>
            <a:r>
              <a:rPr lang="it-IT" sz="2800" smtClean="0">
                <a:effectLst/>
              </a:rPr>
              <a:t>- dazio 14% (20%, se contenuto in recipienti di capacità superiore ai 2 lt.)</a:t>
            </a:r>
          </a:p>
          <a:p>
            <a:r>
              <a:rPr lang="it-IT" sz="2800" smtClean="0">
                <a:effectLst/>
              </a:rPr>
              <a:t>- imposta di consumo 10% (simile all'accisa, si calcola sul valore comprensivo di dazio, ma in aliquote progressivamente più basse sui vini di tenore alcolico inferiore ai 12°)</a:t>
            </a:r>
          </a:p>
          <a:p>
            <a:r>
              <a:rPr lang="it-IT" sz="2800" smtClean="0">
                <a:effectLst/>
              </a:rPr>
              <a:t>- IVA 17% (calcolata sul valore comprensivo di dazio e accisa) </a:t>
            </a:r>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530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effectLst/>
              </a:rPr>
              <a:t>vale sia per i vini importati direttamente dall'Italia che per quelli importati via Hong Kong</a:t>
            </a:r>
            <a:endParaRPr lang="it-IT" dirty="0"/>
          </a:p>
        </p:txBody>
      </p:sp>
      <p:sp>
        <p:nvSpPr>
          <p:cNvPr id="3" name="Segnaposto contenuto 2"/>
          <p:cNvSpPr>
            <a:spLocks noGrp="1"/>
          </p:cNvSpPr>
          <p:nvPr>
            <p:ph idx="1"/>
          </p:nvPr>
        </p:nvSpPr>
        <p:spPr>
          <a:xfrm>
            <a:off x="323850" y="2420938"/>
            <a:ext cx="8229600" cy="4114800"/>
          </a:xfrm>
        </p:spPr>
        <p:txBody>
          <a:bodyPr/>
          <a:lstStyle/>
          <a:p>
            <a:pPr>
              <a:defRPr/>
            </a:pPr>
            <a:r>
              <a:rPr lang="it-IT" dirty="0" smtClean="0">
                <a:effectLst/>
              </a:rPr>
              <a:t>A fine calcolo il ricarico fiscale dovrebbe aggirarsi ormai intorno al 48,2%, ben al di sotto del 150% di fatto risultante prima degli abbattimenti daziari operati con la piena adozione degli impegni OMC/WTO.</a:t>
            </a:r>
          </a:p>
          <a:p>
            <a:pPr marL="0" indent="0">
              <a:buFontTx/>
              <a:buNone/>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632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3200" dirty="0" smtClean="0">
                <a:effectLst/>
              </a:rPr>
              <a:t>Il canale privilegiato di Hong Kong per la distribuzione in oriente del vino e dei superalcoolici</a:t>
            </a:r>
            <a:endParaRPr lang="it-IT" sz="3200" dirty="0"/>
          </a:p>
        </p:txBody>
      </p:sp>
      <p:sp>
        <p:nvSpPr>
          <p:cNvPr id="3" name="Segnaposto contenuto 2"/>
          <p:cNvSpPr>
            <a:spLocks noGrp="1"/>
          </p:cNvSpPr>
          <p:nvPr>
            <p:ph idx="1"/>
          </p:nvPr>
        </p:nvSpPr>
        <p:spPr/>
        <p:txBody>
          <a:bodyPr/>
          <a:lstStyle/>
          <a:p>
            <a:pPr>
              <a:defRPr/>
            </a:pPr>
            <a:r>
              <a:rPr lang="it-IT" dirty="0" smtClean="0">
                <a:effectLst/>
              </a:rPr>
              <a:t>, </a:t>
            </a:r>
            <a:r>
              <a:rPr lang="it-IT" dirty="0">
                <a:effectLst/>
              </a:rPr>
              <a:t>già costituitosi prima della riconsegna alla </a:t>
            </a:r>
            <a:r>
              <a:rPr lang="it-IT" dirty="0" smtClean="0">
                <a:effectLst/>
              </a:rPr>
              <a:t>Cina, </a:t>
            </a:r>
            <a:r>
              <a:rPr lang="it-IT" dirty="0">
                <a:effectLst/>
              </a:rPr>
              <a:t>si </a:t>
            </a:r>
            <a:r>
              <a:rPr lang="it-IT" dirty="0" smtClean="0">
                <a:effectLst/>
              </a:rPr>
              <a:t>è ulteriormente </a:t>
            </a:r>
            <a:r>
              <a:rPr lang="it-IT" dirty="0">
                <a:effectLst/>
              </a:rPr>
              <a:t>rafforzato a partire dal 2009, quando le </a:t>
            </a:r>
            <a:r>
              <a:rPr lang="it-IT" dirty="0" smtClean="0">
                <a:effectLst/>
              </a:rPr>
              <a:t>locali autorità doganali </a:t>
            </a:r>
            <a:r>
              <a:rPr lang="it-IT" dirty="0">
                <a:effectLst/>
              </a:rPr>
              <a:t>hanno ridotto a zero l'aliquota dell'imposta di consumo allora vigente, provocando un'impennata delle importazioni annue di vini </a:t>
            </a:r>
            <a:r>
              <a:rPr lang="it-IT" dirty="0" smtClean="0">
                <a:effectLst/>
              </a:rPr>
              <a:t>nella </a:t>
            </a:r>
            <a:r>
              <a:rPr lang="it-IT" dirty="0">
                <a:effectLst/>
              </a:rPr>
              <a:t>zona amministrativa speciale.</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734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en-US" sz="2000" dirty="0" smtClean="0"/>
              <a:t>General standard for the </a:t>
            </a:r>
            <a:r>
              <a:rPr lang="en-US" sz="2000" u="sng" dirty="0" smtClean="0"/>
              <a:t>labeling of prepackaged foods</a:t>
            </a:r>
            <a:r>
              <a:rPr lang="en-US" sz="2000" dirty="0" smtClean="0"/>
              <a:t> -</a:t>
            </a:r>
            <a:br>
              <a:rPr lang="en-US" sz="2000" dirty="0" smtClean="0"/>
            </a:br>
            <a:r>
              <a:rPr lang="it-IT" sz="2000" dirty="0" smtClean="0"/>
              <a:t>China (GB 7718 - 2004)</a:t>
            </a:r>
            <a:br>
              <a:rPr lang="it-IT" sz="2000" dirty="0" smtClean="0"/>
            </a:br>
            <a:r>
              <a:rPr lang="it-IT" sz="2000" dirty="0" smtClean="0"/>
              <a:t>August 2005</a:t>
            </a:r>
            <a:br>
              <a:rPr lang="it-IT" sz="2000" dirty="0" smtClean="0"/>
            </a:br>
            <a:r>
              <a:rPr lang="en-US" sz="2000" dirty="0" smtClean="0"/>
              <a:t>Issued on May 9, 2005</a:t>
            </a:r>
            <a:br>
              <a:rPr lang="en-US" sz="2000" dirty="0" smtClean="0"/>
            </a:br>
            <a:r>
              <a:rPr lang="en-US" sz="2000" dirty="0" smtClean="0"/>
              <a:t>Enforced on October 1, 2005</a:t>
            </a:r>
            <a:br>
              <a:rPr lang="en-US" sz="2000" dirty="0" smtClean="0"/>
            </a:br>
            <a:endParaRPr lang="it-IT" sz="2000" dirty="0"/>
          </a:p>
        </p:txBody>
      </p:sp>
      <p:sp>
        <p:nvSpPr>
          <p:cNvPr id="3" name="Segnaposto contenuto 2"/>
          <p:cNvSpPr>
            <a:spLocks noGrp="1"/>
          </p:cNvSpPr>
          <p:nvPr>
            <p:ph idx="1"/>
          </p:nvPr>
        </p:nvSpPr>
        <p:spPr/>
        <p:txBody>
          <a:bodyPr/>
          <a:lstStyle/>
          <a:p>
            <a:pPr>
              <a:defRPr/>
            </a:pPr>
            <a:r>
              <a:rPr lang="en-US" sz="2800" dirty="0" smtClean="0"/>
              <a:t>National </a:t>
            </a:r>
            <a:r>
              <a:rPr lang="en-US" sz="2800" dirty="0"/>
              <a:t>Standard of the People's Republic of China</a:t>
            </a:r>
          </a:p>
          <a:p>
            <a:pPr>
              <a:defRPr/>
            </a:pPr>
            <a:r>
              <a:rPr lang="it-IT" sz="2800" dirty="0"/>
              <a:t>GB 7718-2004</a:t>
            </a:r>
          </a:p>
          <a:p>
            <a:pPr>
              <a:defRPr/>
            </a:pPr>
            <a:r>
              <a:rPr lang="it-IT" sz="2800" dirty="0" err="1"/>
              <a:t>Replace</a:t>
            </a:r>
            <a:r>
              <a:rPr lang="it-IT" sz="2800" dirty="0"/>
              <a:t> GB 7718-1994</a:t>
            </a:r>
          </a:p>
          <a:p>
            <a:pPr>
              <a:defRPr/>
            </a:pPr>
            <a:r>
              <a:rPr lang="en-US" sz="2800" dirty="0"/>
              <a:t>Issued by General Administration of Quality Supervision, Inspection and Quarantine of the People's</a:t>
            </a:r>
          </a:p>
          <a:p>
            <a:pPr>
              <a:defRPr/>
            </a:pPr>
            <a:r>
              <a:rPr lang="en-US" sz="2800" dirty="0"/>
              <a:t>Republic of China and Standardization Administration of the People's Republic of </a:t>
            </a:r>
            <a:r>
              <a:rPr lang="en-US" sz="2800" dirty="0" smtClean="0"/>
              <a:t>China…</a:t>
            </a:r>
            <a:endParaRPr lang="en-US" sz="28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837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97538" y="59277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a:t>
            </a:r>
            <a:endParaRPr lang="it-IT" dirty="0"/>
          </a:p>
        </p:txBody>
      </p:sp>
      <p:sp>
        <p:nvSpPr>
          <p:cNvPr id="3" name="Segnaposto contenuto 2"/>
          <p:cNvSpPr>
            <a:spLocks noGrp="1"/>
          </p:cNvSpPr>
          <p:nvPr>
            <p:ph idx="1"/>
          </p:nvPr>
        </p:nvSpPr>
        <p:spPr>
          <a:xfrm>
            <a:off x="468313" y="1557338"/>
            <a:ext cx="8229600" cy="4114800"/>
          </a:xfrm>
        </p:spPr>
        <p:txBody>
          <a:bodyPr/>
          <a:lstStyle/>
          <a:p>
            <a:pPr>
              <a:defRPr/>
            </a:pPr>
            <a:r>
              <a:rPr lang="en-US" sz="2400" dirty="0" smtClean="0"/>
              <a:t>5. 1. 2. 2. 1 The specific names of sweeteners, preservatives and colorants shall be declared whereas other food additives may be declared in specific names or in class names in accordance with GB 2760. When two or more colorants are used in a food, their class name may be declared, followed by, in brackets, the number as stipulated under GB/T 12493, for example: where </a:t>
            </a:r>
            <a:r>
              <a:rPr lang="en-US" sz="2400" dirty="0" err="1" smtClean="0"/>
              <a:t>tumeric</a:t>
            </a:r>
            <a:r>
              <a:rPr lang="en-US" sz="2400" dirty="0" smtClean="0"/>
              <a:t> yellow, coreopsis yellow extract, </a:t>
            </a:r>
            <a:r>
              <a:rPr lang="en-US" sz="2400" dirty="0" err="1" smtClean="0"/>
              <a:t>allura</a:t>
            </a:r>
            <a:r>
              <a:rPr lang="en-US" sz="2400" dirty="0" smtClean="0"/>
              <a:t> red AC, Rosa </a:t>
            </a:r>
            <a:r>
              <a:rPr lang="en-US" sz="2400" dirty="0" err="1" smtClean="0"/>
              <a:t>laevigata</a:t>
            </a:r>
            <a:r>
              <a:rPr lang="en-US" sz="2400" dirty="0" smtClean="0"/>
              <a:t> </a:t>
            </a:r>
            <a:r>
              <a:rPr lang="en-US" sz="2400" dirty="0" err="1" smtClean="0"/>
              <a:t>mich'x</a:t>
            </a:r>
            <a:r>
              <a:rPr lang="en-US" sz="2400" dirty="0" smtClean="0"/>
              <a:t> brown, and Roselle red (</a:t>
            </a:r>
            <a:r>
              <a:rPr lang="en-US" sz="2400" dirty="0" err="1" smtClean="0"/>
              <a:t>Hibiscetin</a:t>
            </a:r>
            <a:r>
              <a:rPr lang="en-US" sz="2400" dirty="0" smtClean="0"/>
              <a:t>) are added into a certain food, they may be declared as: "Colorants (102, 113,012, 131, 125) ".</a:t>
            </a:r>
            <a:endParaRPr lang="it-IT" sz="2400" dirty="0" smtClean="0"/>
          </a:p>
          <a:p>
            <a:pPr>
              <a:defRPr/>
            </a:pPr>
            <a:endParaRPr lang="it-IT" sz="24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5939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defRPr/>
            </a:pPr>
            <a:r>
              <a:rPr lang="it-IT" dirty="0"/>
              <a:t>Dubbi fondati «e non abbastanza»</a:t>
            </a:r>
            <a:br>
              <a:rPr lang="it-IT" dirty="0"/>
            </a:b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60420"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sz="quarter"/>
          </p:nvPr>
        </p:nvSpPr>
        <p:spPr/>
        <p:txBody>
          <a:bodyPr/>
          <a:lstStyle/>
          <a:p>
            <a:pPr>
              <a:defRPr/>
            </a:pPr>
            <a:r>
              <a:rPr lang="it-IT" dirty="0" smtClean="0"/>
              <a:t>Senza troppi giri di parole</a:t>
            </a:r>
            <a:endParaRPr lang="it-IT" dirty="0"/>
          </a:p>
        </p:txBody>
      </p:sp>
      <p:sp>
        <p:nvSpPr>
          <p:cNvPr id="6" name="Sottotitolo 5"/>
          <p:cNvSpPr>
            <a:spLocks noGrp="1"/>
          </p:cNvSpPr>
          <p:nvPr>
            <p:ph type="subTitle" sz="quarter" idx="1"/>
          </p:nvPr>
        </p:nvSpPr>
        <p:spPr/>
        <p:txBody>
          <a:bodyPr/>
          <a:lstStyle/>
          <a:p>
            <a:pPr>
              <a:defRPr/>
            </a:pPr>
            <a:r>
              <a:rPr lang="it-IT" dirty="0" smtClean="0"/>
              <a:t>Si sente la mancanza in Cina:</a:t>
            </a:r>
            <a:endParaRPr lang="it-IT" dirty="0"/>
          </a:p>
        </p:txBody>
      </p:sp>
      <p:sp>
        <p:nvSpPr>
          <p:cNvPr id="4" name="Segnaposto piè di pagina 3"/>
          <p:cNvSpPr>
            <a:spLocks noGrp="1"/>
          </p:cNvSpPr>
          <p:nvPr>
            <p:ph type="ftr" sz="quarter" idx="10"/>
          </p:nvPr>
        </p:nvSpPr>
        <p:spPr/>
        <p:txBody>
          <a:bodyPr/>
          <a:lstStyle/>
          <a:p>
            <a:pPr>
              <a:defRPr/>
            </a:pPr>
            <a:r>
              <a:rPr lang="it-IT" smtClean="0"/>
              <a:t>F. Piscitello – RM 2013</a:t>
            </a:r>
            <a:endParaRPr lang="it-IT"/>
          </a:p>
        </p:txBody>
      </p:sp>
      <p:pic>
        <p:nvPicPr>
          <p:cNvPr id="6144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A. Del «due </a:t>
            </a:r>
            <a:r>
              <a:rPr lang="it-IT" dirty="0" err="1" smtClean="0"/>
              <a:t>process</a:t>
            </a:r>
            <a:r>
              <a:rPr lang="it-IT" dirty="0" smtClean="0"/>
              <a:t> of law»</a:t>
            </a:r>
            <a:endParaRPr lang="it-IT" dirty="0"/>
          </a:p>
        </p:txBody>
      </p:sp>
      <p:sp>
        <p:nvSpPr>
          <p:cNvPr id="3" name="Segnaposto contenuto 2"/>
          <p:cNvSpPr>
            <a:spLocks noGrp="1"/>
          </p:cNvSpPr>
          <p:nvPr>
            <p:ph idx="1"/>
          </p:nvPr>
        </p:nvSpPr>
        <p:spPr/>
        <p:txBody>
          <a:bodyPr/>
          <a:lstStyle/>
          <a:p>
            <a:pPr>
              <a:defRPr/>
            </a:pPr>
            <a:r>
              <a:rPr lang="it-IT" dirty="0" smtClean="0"/>
              <a:t>Legge sul procedimento amministrativo</a:t>
            </a:r>
          </a:p>
          <a:p>
            <a:pPr marL="0" indent="0">
              <a:buFontTx/>
              <a:buNone/>
              <a:defRPr/>
            </a:pPr>
            <a:r>
              <a:rPr lang="it-IT" dirty="0" smtClean="0"/>
              <a:t> </a:t>
            </a:r>
          </a:p>
          <a:p>
            <a:pPr marL="0" indent="0">
              <a:buFontTx/>
              <a:buNone/>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graphicFrame>
        <p:nvGraphicFramePr>
          <p:cNvPr id="6" name="Diagramma 5"/>
          <p:cNvGraphicFramePr/>
          <p:nvPr/>
        </p:nvGraphicFramePr>
        <p:xfrm>
          <a:off x="1331640"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2470" name="Picture 5" descr="Doganemonopoli"/>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Cfr., </a:t>
            </a:r>
            <a:r>
              <a:rPr lang="it-IT" u="sng" dirty="0" smtClean="0"/>
              <a:t>invece</a:t>
            </a:r>
            <a:r>
              <a:rPr lang="it-IT" dirty="0" smtClean="0"/>
              <a:t>, l’art. 95 del CDC aggiornato (reg. 450/2008):</a:t>
            </a:r>
            <a:endParaRPr lang="it-IT" dirty="0"/>
          </a:p>
        </p:txBody>
      </p:sp>
      <p:sp>
        <p:nvSpPr>
          <p:cNvPr id="3" name="Segnaposto contenuto 2"/>
          <p:cNvSpPr>
            <a:spLocks noGrp="1"/>
          </p:cNvSpPr>
          <p:nvPr>
            <p:ph idx="1"/>
          </p:nvPr>
        </p:nvSpPr>
        <p:spPr/>
        <p:txBody>
          <a:bodyPr/>
          <a:lstStyle/>
          <a:p>
            <a:pPr>
              <a:defRPr/>
            </a:pPr>
            <a:r>
              <a:rPr lang="it-IT" b="1" dirty="0"/>
              <a:t>Presentazione in dogana delle merci</a:t>
            </a:r>
          </a:p>
          <a:p>
            <a:pPr>
              <a:defRPr/>
            </a:pPr>
            <a:r>
              <a:rPr lang="it-IT" dirty="0"/>
              <a:t>1. Le merci introdotte nel territorio doganale della </a:t>
            </a:r>
            <a:r>
              <a:rPr lang="it-IT" dirty="0" smtClean="0"/>
              <a:t>Comunità devono </a:t>
            </a:r>
            <a:r>
              <a:rPr lang="it-IT" dirty="0"/>
              <a:t>essere presentate in dogana </a:t>
            </a:r>
            <a:r>
              <a:rPr lang="it-IT" u="sng" dirty="0"/>
              <a:t>immediatamente al </a:t>
            </a:r>
            <a:r>
              <a:rPr lang="it-IT" u="sng" dirty="0" smtClean="0"/>
              <a:t>loro arrivo</a:t>
            </a:r>
            <a:r>
              <a:rPr lang="it-IT" dirty="0" smtClean="0"/>
              <a:t> </a:t>
            </a:r>
            <a:r>
              <a:rPr lang="it-IT" dirty="0"/>
              <a:t>all’ufficio doganale designato o in altro luogo </a:t>
            </a:r>
            <a:r>
              <a:rPr lang="it-IT" dirty="0" smtClean="0"/>
              <a:t>approvato dalle </a:t>
            </a:r>
            <a:r>
              <a:rPr lang="it-IT" dirty="0"/>
              <a:t>autorità doganali</a:t>
            </a:r>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819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B. Di uno «statuto del contribuente»</a:t>
            </a:r>
            <a:endParaRPr lang="it-IT" dirty="0"/>
          </a:p>
        </p:txBody>
      </p:sp>
      <p:sp>
        <p:nvSpPr>
          <p:cNvPr id="3" name="Segnaposto contenuto 2"/>
          <p:cNvSpPr>
            <a:spLocks noGrp="1"/>
          </p:cNvSpPr>
          <p:nvPr>
            <p:ph idx="1"/>
          </p:nvPr>
        </p:nvSpPr>
        <p:spPr/>
        <p:txBody>
          <a:bodyPr/>
          <a:lstStyle/>
          <a:p>
            <a:pPr>
              <a:defRPr/>
            </a:pPr>
            <a:r>
              <a:rPr lang="it-IT" dirty="0" smtClean="0"/>
              <a:t>Diritti e obblighi pubblici – privati</a:t>
            </a:r>
            <a:endParaRPr lang="it-IT" dirty="0"/>
          </a:p>
          <a:p>
            <a:pPr marL="0" indent="0">
              <a:buFontTx/>
              <a:buNone/>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graphicFrame>
        <p:nvGraphicFramePr>
          <p:cNvPr id="5" name="Diagramma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4" name="Picture 5" descr="Doganemonopoli"/>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4451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C. Di un articolo tipo 181bis CDC</a:t>
            </a:r>
            <a:endParaRPr lang="it-IT" dirty="0"/>
          </a:p>
        </p:txBody>
      </p:sp>
      <p:sp>
        <p:nvSpPr>
          <p:cNvPr id="3" name="Segnaposto contenuto 2"/>
          <p:cNvSpPr>
            <a:spLocks noGrp="1"/>
          </p:cNvSpPr>
          <p:nvPr>
            <p:ph idx="1"/>
          </p:nvPr>
        </p:nvSpPr>
        <p:spPr/>
        <p:txBody>
          <a:bodyPr/>
          <a:lstStyle/>
          <a:p>
            <a:pPr>
              <a:defRPr/>
            </a:pPr>
            <a:endParaRPr lang="it-IT" sz="2800" dirty="0" smtClean="0"/>
          </a:p>
          <a:p>
            <a:pPr>
              <a:defRPr/>
            </a:pPr>
            <a:r>
              <a:rPr lang="it-IT" sz="2800" dirty="0" smtClean="0"/>
              <a:t>Dubbio fondato sul valore in dogana</a:t>
            </a:r>
          </a:p>
          <a:p>
            <a:pPr marL="0" indent="0">
              <a:buFontTx/>
              <a:buNone/>
              <a:defRPr/>
            </a:pP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graphicFrame>
        <p:nvGraphicFramePr>
          <p:cNvPr id="5" name="Diagramma 4"/>
          <p:cNvGraphicFramePr/>
          <p:nvPr/>
        </p:nvGraphicFramePr>
        <p:xfrm>
          <a:off x="1524000" y="1397000"/>
          <a:ext cx="6096000"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4518" name="Picture 5" descr="Doganemonopoli"/>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defRPr/>
            </a:pPr>
            <a:r>
              <a:rPr lang="it-IT" dirty="0" smtClean="0"/>
              <a:t>Grazie al quale</a:t>
            </a:r>
            <a:endParaRPr lang="it-IT" dirty="0"/>
          </a:p>
        </p:txBody>
      </p:sp>
      <p:sp>
        <p:nvSpPr>
          <p:cNvPr id="6" name="Segnaposto contenuto 5"/>
          <p:cNvSpPr>
            <a:spLocks noGrp="1"/>
          </p:cNvSpPr>
          <p:nvPr>
            <p:ph idx="1"/>
          </p:nvPr>
        </p:nvSpPr>
        <p:spPr/>
        <p:txBody>
          <a:bodyPr/>
          <a:lstStyle/>
          <a:p>
            <a:pPr>
              <a:defRPr/>
            </a:pPr>
            <a:r>
              <a:rPr lang="it-IT" dirty="0" smtClean="0"/>
              <a:t>La Dogana deve ribaltare l’onere della prova sul dichiarante «fondando» per iscritto i propri dubbi</a:t>
            </a:r>
            <a:endParaRPr lang="it-IT" dirty="0"/>
          </a:p>
        </p:txBody>
      </p:sp>
      <p:sp>
        <p:nvSpPr>
          <p:cNvPr id="7" name="Segnaposto testo 6"/>
          <p:cNvSpPr>
            <a:spLocks noGrp="1"/>
          </p:cNvSpPr>
          <p:nvPr>
            <p:ph type="body" sz="half" idx="2"/>
          </p:nvPr>
        </p:nvSpPr>
        <p:spPr/>
        <p:txBody>
          <a:bodyPr/>
          <a:lstStyle/>
          <a:p>
            <a:pPr>
              <a:defRPr/>
            </a:pPr>
            <a:r>
              <a:rPr lang="it-IT" sz="2800" dirty="0" smtClean="0"/>
              <a:t>Prima di rifiutare il valore indicato in fattura e procedere alla ricostruzione del valore</a:t>
            </a:r>
            <a:endParaRPr lang="it-IT" sz="2800"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65542"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765175"/>
            <a:ext cx="3008312" cy="1162050"/>
          </a:xfrm>
        </p:spPr>
        <p:txBody>
          <a:bodyPr/>
          <a:lstStyle/>
          <a:p>
            <a:pPr>
              <a:defRPr/>
            </a:pPr>
            <a:r>
              <a:rPr lang="it-IT" dirty="0"/>
              <a:t>Norme sul valore in dogana (D. </a:t>
            </a:r>
            <a:r>
              <a:rPr lang="it-IT" dirty="0" err="1"/>
              <a:t>CdS</a:t>
            </a:r>
            <a:r>
              <a:rPr lang="it-IT" dirty="0"/>
              <a:t> 23.11.2003 in vigore dal 1.1.2004) – art.46</a:t>
            </a:r>
            <a:br>
              <a:rPr lang="it-IT" dirty="0"/>
            </a:br>
            <a:endParaRPr lang="it-IT" dirty="0"/>
          </a:p>
        </p:txBody>
      </p:sp>
      <p:sp>
        <p:nvSpPr>
          <p:cNvPr id="3" name="Segnaposto contenuto 2"/>
          <p:cNvSpPr>
            <a:spLocks noGrp="1"/>
          </p:cNvSpPr>
          <p:nvPr>
            <p:ph idx="1"/>
          </p:nvPr>
        </p:nvSpPr>
        <p:spPr/>
        <p:txBody>
          <a:bodyPr/>
          <a:lstStyle/>
          <a:p>
            <a:pPr>
              <a:defRPr/>
            </a:pPr>
            <a:r>
              <a:rPr lang="en-US" dirty="0"/>
              <a:t>“Duty reduction or exemption granted to import and export goods of </a:t>
            </a:r>
            <a:r>
              <a:rPr lang="en-US" dirty="0">
                <a:solidFill>
                  <a:schemeClr val="folHlink"/>
                </a:solidFill>
              </a:rPr>
              <a:t>special</a:t>
            </a:r>
            <a:r>
              <a:rPr lang="en-US" dirty="0"/>
              <a:t> </a:t>
            </a:r>
            <a:r>
              <a:rPr lang="en-US" dirty="0">
                <a:solidFill>
                  <a:schemeClr val="folHlink"/>
                </a:solidFill>
              </a:rPr>
              <a:t>areas or</a:t>
            </a:r>
            <a:r>
              <a:rPr lang="en-US" dirty="0"/>
              <a:t> </a:t>
            </a:r>
            <a:r>
              <a:rPr lang="en-US" dirty="0">
                <a:solidFill>
                  <a:schemeClr val="folHlink"/>
                </a:solidFill>
              </a:rPr>
              <a:t>special enterprises or for special uses, </a:t>
            </a:r>
            <a:r>
              <a:rPr lang="en-US" dirty="0"/>
              <a:t>as well as temporary duty reduction or exemption, </a:t>
            </a:r>
            <a:r>
              <a:rPr lang="en-US" dirty="0">
                <a:solidFill>
                  <a:schemeClr val="folHlink"/>
                </a:solidFill>
              </a:rPr>
              <a:t>shall be governed by the provisions of relevant provisions of the State Council”</a:t>
            </a:r>
          </a:p>
          <a:p>
            <a:pPr>
              <a:defRPr/>
            </a:pPr>
            <a:endParaRPr lang="it-IT" dirty="0"/>
          </a:p>
        </p:txBody>
      </p:sp>
      <p:sp>
        <p:nvSpPr>
          <p:cNvPr id="4" name="Segnaposto testo 3"/>
          <p:cNvSpPr>
            <a:spLocks noGrp="1"/>
          </p:cNvSpPr>
          <p:nvPr>
            <p:ph type="body" sz="half" idx="2"/>
          </p:nvPr>
        </p:nvSpPr>
        <p:spPr/>
        <p:txBody>
          <a:bodyPr/>
          <a:lstStyle/>
          <a:p>
            <a:pPr>
              <a:defRPr/>
            </a:pPr>
            <a:endParaRPr lang="it-IT" dirty="0" smtClean="0"/>
          </a:p>
          <a:p>
            <a:pPr>
              <a:defRPr/>
            </a:pPr>
            <a:endParaRPr lang="it-IT" dirty="0" smtClean="0"/>
          </a:p>
          <a:p>
            <a:pPr>
              <a:defRPr/>
            </a:pPr>
            <a:endParaRPr lang="it-IT" dirty="0" smtClean="0"/>
          </a:p>
          <a:p>
            <a:pPr>
              <a:defRPr/>
            </a:pPr>
            <a:endParaRPr lang="it-IT" dirty="0" smtClean="0"/>
          </a:p>
          <a:p>
            <a:pPr>
              <a:defRPr/>
            </a:pPr>
            <a:endParaRPr lang="it-IT" dirty="0" smtClean="0"/>
          </a:p>
          <a:p>
            <a:pPr>
              <a:defRPr/>
            </a:pPr>
            <a:r>
              <a:rPr lang="it-IT" sz="2000" dirty="0" smtClean="0"/>
              <a:t>(NDRC-</a:t>
            </a:r>
            <a:r>
              <a:rPr lang="it-IT" sz="2000" dirty="0" err="1" smtClean="0"/>
              <a:t>KaiFaChu</a:t>
            </a:r>
            <a:r>
              <a:rPr lang="it-IT" sz="2000" dirty="0" smtClean="0"/>
              <a:t> </a:t>
            </a:r>
            <a:r>
              <a:rPr lang="ja-JP" altLang="it-IT" sz="2000" dirty="0" smtClean="0">
                <a:ea typeface="ＭＳ Ｐゴシック" pitchFamily="34" charset="-128"/>
              </a:rPr>
              <a:t>开发区</a:t>
            </a:r>
            <a:r>
              <a:rPr lang="it-IT" altLang="ja-JP" sz="2000" dirty="0" smtClean="0">
                <a:ea typeface="ＭＳ Ｐゴシック" pitchFamily="34" charset="-128"/>
              </a:rPr>
              <a:t>)</a:t>
            </a:r>
            <a:endParaRPr lang="it-IT" sz="2000" dirty="0" smtClean="0"/>
          </a:p>
        </p:txBody>
      </p:sp>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pic>
        <p:nvPicPr>
          <p:cNvPr id="66566"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8625"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3155950"/>
          </a:xfrm>
        </p:spPr>
        <p:txBody>
          <a:bodyPr/>
          <a:lstStyle/>
          <a:p>
            <a:pPr>
              <a:defRPr/>
            </a:pPr>
            <a:r>
              <a:rPr lang="it-IT" dirty="0"/>
              <a:t>Legge doganale fondamentale (VI° CNP-19^ del 22.1.1987) – artt-56 e 57 (</a:t>
            </a:r>
            <a:r>
              <a:rPr lang="en-US" dirty="0"/>
              <a:t>Inward and Outward Articles – Customs Duties</a:t>
            </a:r>
            <a:r>
              <a:rPr lang="it-IT" dirty="0"/>
              <a:t>)</a:t>
            </a:r>
          </a:p>
        </p:txBody>
      </p:sp>
      <p:sp>
        <p:nvSpPr>
          <p:cNvPr id="3" name="Segnaposto contenuto 2"/>
          <p:cNvSpPr>
            <a:spLocks noGrp="1"/>
          </p:cNvSpPr>
          <p:nvPr>
            <p:ph idx="1"/>
          </p:nvPr>
        </p:nvSpPr>
        <p:spPr>
          <a:xfrm>
            <a:off x="3563938" y="1412875"/>
            <a:ext cx="5111750" cy="5853113"/>
          </a:xfrm>
        </p:spPr>
        <p:txBody>
          <a:bodyPr/>
          <a:lstStyle/>
          <a:p>
            <a:pPr>
              <a:defRPr/>
            </a:pPr>
            <a:r>
              <a:rPr lang="en-US" dirty="0"/>
              <a:t>“Duty reduction or exemption…..</a:t>
            </a:r>
            <a:r>
              <a:rPr lang="en-US" dirty="0">
                <a:solidFill>
                  <a:schemeClr val="folHlink"/>
                </a:solidFill>
              </a:rPr>
              <a:t>for specific purposes</a:t>
            </a:r>
            <a:r>
              <a:rPr lang="en-US" dirty="0"/>
              <a:t> …..by the State Council”</a:t>
            </a:r>
            <a:endParaRPr lang="en-US" dirty="0">
              <a:solidFill>
                <a:schemeClr val="folHlink"/>
              </a:solidFill>
            </a:endParaRPr>
          </a:p>
          <a:p>
            <a:pPr>
              <a:defRPr/>
            </a:pPr>
            <a:endParaRPr lang="it-IT" dirty="0"/>
          </a:p>
        </p:txBody>
      </p:sp>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pic>
        <p:nvPicPr>
          <p:cNvPr id="6758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pPr>
              <a:defRPr/>
            </a:pPr>
            <a:r>
              <a:rPr lang="it-IT" dirty="0" smtClean="0"/>
              <a:t>…nella RPC si può anche </a:t>
            </a:r>
            <a:endParaRPr lang="it-IT" dirty="0"/>
          </a:p>
        </p:txBody>
      </p:sp>
      <p:sp>
        <p:nvSpPr>
          <p:cNvPr id="8" name="Segnaposto testo 7"/>
          <p:cNvSpPr>
            <a:spLocks noGrp="1"/>
          </p:cNvSpPr>
          <p:nvPr>
            <p:ph type="body" sz="half" idx="2"/>
          </p:nvPr>
        </p:nvSpPr>
        <p:spPr/>
        <p:txBody>
          <a:bodyPr/>
          <a:lstStyle/>
          <a:p>
            <a:pPr>
              <a:defRPr/>
            </a:pPr>
            <a:r>
              <a:rPr lang="it-IT" dirty="0" smtClean="0"/>
              <a:t>rifiutare la dichiarazione senza alcuna motivazione esplicita</a:t>
            </a:r>
            <a:endParaRPr lang="it-IT" dirty="0"/>
          </a:p>
        </p:txBody>
      </p:sp>
      <p:sp>
        <p:nvSpPr>
          <p:cNvPr id="5" name="Segnaposto piè di pagina 4"/>
          <p:cNvSpPr>
            <a:spLocks noGrp="1"/>
          </p:cNvSpPr>
          <p:nvPr>
            <p:ph type="ftr" sz="quarter" idx="11"/>
          </p:nvPr>
        </p:nvSpPr>
        <p:spPr/>
        <p:txBody>
          <a:bodyPr/>
          <a:lstStyle/>
          <a:p>
            <a:pPr>
              <a:defRPr/>
            </a:pPr>
            <a:r>
              <a:rPr lang="it-IT" smtClean="0"/>
              <a:t>F. Piscitello – RM 2013</a:t>
            </a:r>
            <a:endParaRPr lang="it-IT"/>
          </a:p>
        </p:txBody>
      </p:sp>
      <p:pic>
        <p:nvPicPr>
          <p:cNvPr id="68613" name="Segnaposto immagine 8"/>
          <p:cNvPicPr>
            <a:picLocks noGrp="1" noChangeAspect="1"/>
          </p:cNvPicPr>
          <p:nvPr>
            <p:ph type="pic" idx="1"/>
          </p:nvPr>
        </p:nvPicPr>
        <p:blipFill>
          <a:blip r:embed="rId2">
            <a:extLst>
              <a:ext uri="{28A0092B-C50C-407E-A947-70E740481C1C}">
                <a14:useLocalDpi xmlns:a14="http://schemas.microsoft.com/office/drawing/2010/main" val="0"/>
              </a:ext>
            </a:extLst>
          </a:blip>
          <a:srcRect l="6738" r="6738"/>
          <a:stretch>
            <a:fillRect/>
          </a:stretch>
        </p:blipFill>
        <p:spPr/>
      </p:pic>
      <p:pic>
        <p:nvPicPr>
          <p:cNvPr id="68614"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10"/>
          </p:nvPr>
        </p:nvSpPr>
        <p:spPr/>
        <p:txBody>
          <a:bodyPr/>
          <a:lstStyle/>
          <a:p>
            <a:pPr>
              <a:defRPr/>
            </a:pPr>
            <a:r>
              <a:rPr lang="it-IT"/>
              <a:t>F. Piscitello – RM 2013</a:t>
            </a:r>
            <a:endParaRPr lang="it-IT" dirty="0"/>
          </a:p>
        </p:txBody>
      </p:sp>
      <p:sp>
        <p:nvSpPr>
          <p:cNvPr id="23556" name="Rectangle 4"/>
          <p:cNvSpPr>
            <a:spLocks noGrp="1" noChangeArrowheads="1"/>
          </p:cNvSpPr>
          <p:nvPr>
            <p:ph type="ctrTitle"/>
          </p:nvPr>
        </p:nvSpPr>
        <p:spPr/>
        <p:txBody>
          <a:bodyPr/>
          <a:lstStyle/>
          <a:p>
            <a:pPr eaLnBrk="1" hangingPunct="1">
              <a:defRPr/>
            </a:pPr>
            <a:r>
              <a:rPr lang="it-IT" dirty="0" smtClean="0"/>
              <a:t>ergo</a:t>
            </a:r>
          </a:p>
        </p:txBody>
      </p:sp>
      <p:sp>
        <p:nvSpPr>
          <p:cNvPr id="23557" name="Rectangle 5"/>
          <p:cNvSpPr>
            <a:spLocks noGrp="1" noChangeArrowheads="1"/>
          </p:cNvSpPr>
          <p:nvPr>
            <p:ph type="subTitle" idx="1"/>
          </p:nvPr>
        </p:nvSpPr>
        <p:spPr/>
        <p:txBody>
          <a:bodyPr/>
          <a:lstStyle/>
          <a:p>
            <a:pPr eaLnBrk="1" hangingPunct="1">
              <a:lnSpc>
                <a:spcPct val="90000"/>
              </a:lnSpc>
              <a:defRPr/>
            </a:pPr>
            <a:r>
              <a:rPr lang="it-IT" sz="2800" smtClean="0"/>
              <a:t>È meglio curare un po’ più gli IN.CO.TERMS (TERMINI DI RESA regolati dalla CCI nel 1936 e rivisti nel 1953)</a:t>
            </a:r>
          </a:p>
        </p:txBody>
      </p:sp>
      <p:pic>
        <p:nvPicPr>
          <p:cNvPr id="6963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54451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Poiché è sempre bene lasciare la massima trasparenza</a:t>
            </a:r>
            <a:endParaRPr lang="it-IT" dirty="0"/>
          </a:p>
        </p:txBody>
      </p:sp>
      <p:sp>
        <p:nvSpPr>
          <p:cNvPr id="3" name="Segnaposto contenuto 2"/>
          <p:cNvSpPr>
            <a:spLocks noGrp="1"/>
          </p:cNvSpPr>
          <p:nvPr>
            <p:ph idx="1"/>
          </p:nvPr>
        </p:nvSpPr>
        <p:spPr/>
        <p:txBody>
          <a:bodyPr/>
          <a:lstStyle/>
          <a:p>
            <a:pPr>
              <a:defRPr/>
            </a:pPr>
            <a:r>
              <a:rPr lang="it-IT" dirty="0" smtClean="0"/>
              <a:t>Nell’evidenziare chi paga cosa</a:t>
            </a:r>
          </a:p>
          <a:p>
            <a:pPr>
              <a:defRPr/>
            </a:pPr>
            <a:r>
              <a:rPr lang="it-IT" dirty="0" smtClean="0"/>
              <a:t>(con particolare riferimento alle spese di magazzinaggio e movimentazione dalla dogana all’interno del territorio cinese)</a:t>
            </a:r>
            <a:endParaRPr lang="it-IT" dirty="0"/>
          </a:p>
        </p:txBody>
      </p:sp>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7066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2"/>
          <p:cNvSpPr>
            <a:spLocks noGrp="1"/>
          </p:cNvSpPr>
          <p:nvPr>
            <p:ph type="ftr" sz="quarter" idx="11"/>
          </p:nvPr>
        </p:nvSpPr>
        <p:spPr/>
        <p:txBody>
          <a:bodyPr/>
          <a:lstStyle/>
          <a:p>
            <a:pPr>
              <a:defRPr/>
            </a:pPr>
            <a:r>
              <a:rPr lang="it-IT"/>
              <a:t>F. Piscitello – RM 2013</a:t>
            </a:r>
          </a:p>
        </p:txBody>
      </p:sp>
      <p:grpSp>
        <p:nvGrpSpPr>
          <p:cNvPr id="71683" name="Group 6"/>
          <p:cNvGrpSpPr>
            <a:grpSpLocks noChangeAspect="1"/>
          </p:cNvGrpSpPr>
          <p:nvPr/>
        </p:nvGrpSpPr>
        <p:grpSpPr bwMode="auto">
          <a:xfrm rot="-5400000">
            <a:off x="445293" y="-445293"/>
            <a:ext cx="8361363" cy="9251950"/>
            <a:chOff x="0" y="119"/>
            <a:chExt cx="5103" cy="6427"/>
          </a:xfrm>
        </p:grpSpPr>
        <p:sp>
          <p:nvSpPr>
            <p:cNvPr id="71684" name="AutoShape 5"/>
            <p:cNvSpPr>
              <a:spLocks noChangeAspect="1" noChangeArrowheads="1" noTextEdit="1"/>
            </p:cNvSpPr>
            <p:nvPr/>
          </p:nvSpPr>
          <p:spPr bwMode="auto">
            <a:xfrm>
              <a:off x="0" y="119"/>
              <a:ext cx="5103" cy="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pic>
          <p:nvPicPr>
            <p:cNvPr id="7168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9"/>
              <a:ext cx="5105" cy="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dirty="0"/>
              <a:t>F. Piscitello – RM 2013</a:t>
            </a:r>
          </a:p>
        </p:txBody>
      </p:sp>
      <p:sp>
        <p:nvSpPr>
          <p:cNvPr id="28674" name="Rectangle 2"/>
          <p:cNvSpPr>
            <a:spLocks noGrp="1" noChangeArrowheads="1"/>
          </p:cNvSpPr>
          <p:nvPr>
            <p:ph type="title"/>
          </p:nvPr>
        </p:nvSpPr>
        <p:spPr/>
        <p:txBody>
          <a:bodyPr/>
          <a:lstStyle/>
          <a:p>
            <a:pPr eaLnBrk="1" hangingPunct="1">
              <a:defRPr/>
            </a:pPr>
            <a:r>
              <a:rPr lang="it-IT" dirty="0" smtClean="0"/>
              <a:t>EXW (ex </a:t>
            </a:r>
            <a:r>
              <a:rPr lang="it-IT" dirty="0" err="1" smtClean="0"/>
              <a:t>works</a:t>
            </a:r>
            <a:r>
              <a:rPr lang="it-IT" dirty="0" smtClean="0"/>
              <a:t>) franco fabbrica</a:t>
            </a:r>
          </a:p>
        </p:txBody>
      </p:sp>
      <p:sp>
        <p:nvSpPr>
          <p:cNvPr id="28675" name="Rectangle 3"/>
          <p:cNvSpPr>
            <a:spLocks noGrp="1" noChangeArrowheads="1"/>
          </p:cNvSpPr>
          <p:nvPr>
            <p:ph type="body" idx="1"/>
          </p:nvPr>
        </p:nvSpPr>
        <p:spPr/>
        <p:txBody>
          <a:bodyPr/>
          <a:lstStyle/>
          <a:p>
            <a:pPr eaLnBrk="1" hangingPunct="1">
              <a:lnSpc>
                <a:spcPct val="80000"/>
              </a:lnSpc>
              <a:defRPr/>
            </a:pPr>
            <a:r>
              <a:rPr lang="it-IT" sz="2800" dirty="0" smtClean="0"/>
              <a:t>Molto (troppo) usato in Italia</a:t>
            </a:r>
          </a:p>
          <a:p>
            <a:pPr eaLnBrk="1" hangingPunct="1">
              <a:lnSpc>
                <a:spcPct val="80000"/>
              </a:lnSpc>
              <a:defRPr/>
            </a:pPr>
            <a:r>
              <a:rPr lang="it-IT" sz="2800" dirty="0" smtClean="0"/>
              <a:t>Praticamente TUTTO a carico del compratore. Infatti</a:t>
            </a:r>
          </a:p>
          <a:p>
            <a:pPr eaLnBrk="1" hangingPunct="1">
              <a:lnSpc>
                <a:spcPct val="80000"/>
              </a:lnSpc>
              <a:defRPr/>
            </a:pPr>
            <a:r>
              <a:rPr lang="it-IT" sz="2800" u="sng" dirty="0" smtClean="0"/>
              <a:t>IL VENDITORE DEVE </a:t>
            </a:r>
            <a:r>
              <a:rPr lang="it-IT" sz="2800" dirty="0" smtClean="0"/>
              <a:t>… provvedere a proprie spese, SE DEL CASO, all’imballaggio necessario PER PERMETTERE AL COMPRATORE DI PRENDERE IN COSEGNA LA MERCE</a:t>
            </a:r>
          </a:p>
          <a:p>
            <a:pPr eaLnBrk="1" hangingPunct="1">
              <a:lnSpc>
                <a:spcPct val="80000"/>
              </a:lnSpc>
              <a:defRPr/>
            </a:pPr>
            <a:r>
              <a:rPr lang="it-IT" sz="2800" dirty="0" smtClean="0"/>
              <a:t>Sopportare le spese relative alle operazioni di controllo (verifica qualità, misure, peso, conteggio colli)</a:t>
            </a:r>
          </a:p>
        </p:txBody>
      </p:sp>
      <p:pic>
        <p:nvPicPr>
          <p:cNvPr id="7270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4451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defRPr/>
            </a:pPr>
            <a:r>
              <a:rPr lang="it-IT" dirty="0" smtClean="0"/>
              <a:t>IM</a:t>
            </a:r>
            <a:endParaRPr lang="it-IT" dirty="0"/>
          </a:p>
        </p:txBody>
      </p:sp>
      <p:sp>
        <p:nvSpPr>
          <p:cNvPr id="6" name="Segnaposto testo 5"/>
          <p:cNvSpPr>
            <a:spLocks noGrp="1"/>
          </p:cNvSpPr>
          <p:nvPr>
            <p:ph type="body" idx="1"/>
          </p:nvPr>
        </p:nvSpPr>
        <p:spPr/>
        <p:txBody>
          <a:bodyPr/>
          <a:lstStyle/>
          <a:p>
            <a:pPr>
              <a:defRPr/>
            </a:pPr>
            <a:r>
              <a:rPr lang="it-IT" dirty="0" smtClean="0"/>
              <a:t>UE</a:t>
            </a:r>
            <a:endParaRPr lang="it-IT" dirty="0"/>
          </a:p>
        </p:txBody>
      </p:sp>
      <p:pic>
        <p:nvPicPr>
          <p:cNvPr id="9220" name="Segnaposto contenuto 9"/>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79388" y="2205038"/>
            <a:ext cx="4752975" cy="4103687"/>
          </a:xfrm>
        </p:spPr>
      </p:pic>
      <p:sp>
        <p:nvSpPr>
          <p:cNvPr id="8" name="Segnaposto testo 7"/>
          <p:cNvSpPr>
            <a:spLocks noGrp="1"/>
          </p:cNvSpPr>
          <p:nvPr>
            <p:ph type="body" sz="quarter" idx="3"/>
          </p:nvPr>
        </p:nvSpPr>
        <p:spPr/>
        <p:txBody>
          <a:bodyPr/>
          <a:lstStyle/>
          <a:p>
            <a:pPr>
              <a:defRPr/>
            </a:pPr>
            <a:r>
              <a:rPr lang="it-IT" dirty="0" smtClean="0"/>
              <a:t>		I</a:t>
            </a:r>
            <a:endParaRPr lang="it-IT" dirty="0"/>
          </a:p>
        </p:txBody>
      </p:sp>
      <p:pic>
        <p:nvPicPr>
          <p:cNvPr id="9222" name="Segnaposto contenuto 10"/>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6516688" y="3068638"/>
            <a:ext cx="900112" cy="1090612"/>
          </a:xfrm>
        </p:spPr>
      </p:pic>
      <p:sp>
        <p:nvSpPr>
          <p:cNvPr id="4" name="Segnaposto piè di pagina 3"/>
          <p:cNvSpPr>
            <a:spLocks noGrp="1"/>
          </p:cNvSpPr>
          <p:nvPr>
            <p:ph type="ftr" sz="quarter" idx="11"/>
          </p:nvPr>
        </p:nvSpPr>
        <p:spPr/>
        <p:txBody>
          <a:bodyPr/>
          <a:lstStyle/>
          <a:p>
            <a:pPr>
              <a:defRPr/>
            </a:pPr>
            <a:r>
              <a:rPr lang="it-IT" smtClean="0"/>
              <a:t>F. Piscitello – RM 2013</a:t>
            </a:r>
            <a:endParaRPr lang="it-IT"/>
          </a:p>
        </p:txBody>
      </p:sp>
      <p:pic>
        <p:nvPicPr>
          <p:cNvPr id="9224" name="Picture 5" descr="Doganemonopoli"/>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29698" name="Rectangle 2"/>
          <p:cNvSpPr>
            <a:spLocks noGrp="1" noChangeArrowheads="1"/>
          </p:cNvSpPr>
          <p:nvPr>
            <p:ph type="title"/>
          </p:nvPr>
        </p:nvSpPr>
        <p:spPr/>
        <p:txBody>
          <a:bodyPr/>
          <a:lstStyle/>
          <a:p>
            <a:pPr eaLnBrk="1" hangingPunct="1">
              <a:defRPr/>
            </a:pPr>
            <a:r>
              <a:rPr lang="it-IT" smtClean="0"/>
              <a:t>Segue EXW: obblighi del compratore</a:t>
            </a:r>
          </a:p>
        </p:txBody>
      </p:sp>
      <p:sp>
        <p:nvSpPr>
          <p:cNvPr id="29699" name="Rectangle 3"/>
          <p:cNvSpPr>
            <a:spLocks noGrp="1" noChangeArrowheads="1"/>
          </p:cNvSpPr>
          <p:nvPr>
            <p:ph type="body" idx="1"/>
          </p:nvPr>
        </p:nvSpPr>
        <p:spPr/>
        <p:txBody>
          <a:bodyPr/>
          <a:lstStyle/>
          <a:p>
            <a:pPr eaLnBrk="1" hangingPunct="1">
              <a:lnSpc>
                <a:spcPct val="80000"/>
              </a:lnSpc>
              <a:defRPr/>
            </a:pPr>
            <a:r>
              <a:rPr lang="it-IT" sz="2800" smtClean="0"/>
              <a:t>TUTTE le spese a carico della merce e TUTTI i rischi che corre dal momento in cui è messa a sua disposizione</a:t>
            </a:r>
          </a:p>
          <a:p>
            <a:pPr eaLnBrk="1" hangingPunct="1">
              <a:lnSpc>
                <a:spcPct val="80000"/>
              </a:lnSpc>
              <a:defRPr/>
            </a:pPr>
            <a:r>
              <a:rPr lang="it-IT" sz="2800" smtClean="0"/>
              <a:t>Eventuali diritti e </a:t>
            </a:r>
            <a:r>
              <a:rPr lang="it-IT" sz="2800" u="sng" smtClean="0"/>
              <a:t>tasse di esportazione</a:t>
            </a:r>
          </a:p>
          <a:p>
            <a:pPr eaLnBrk="1" hangingPunct="1">
              <a:lnSpc>
                <a:spcPct val="80000"/>
              </a:lnSpc>
              <a:defRPr/>
            </a:pPr>
            <a:r>
              <a:rPr lang="it-IT" sz="2800" smtClean="0"/>
              <a:t>Eventuali oneri supplementari in caso di mancata indicazione dei tempi e luoghi di consegna che si era riservato di indicare</a:t>
            </a:r>
          </a:p>
          <a:p>
            <a:pPr eaLnBrk="1" hangingPunct="1">
              <a:lnSpc>
                <a:spcPct val="80000"/>
              </a:lnSpc>
              <a:defRPr/>
            </a:pPr>
            <a:r>
              <a:rPr lang="it-IT" sz="2800" smtClean="0"/>
              <a:t>Tutti i costi e le spese per la documentazione necessaria per l’esportazione e/o importazione (certificato d’origine, licenza d’esportazione e tasse consolari)</a:t>
            </a:r>
          </a:p>
        </p:txBody>
      </p:sp>
      <p:pic>
        <p:nvPicPr>
          <p:cNvPr id="7373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59117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2770" name="Rectangle 2"/>
          <p:cNvSpPr>
            <a:spLocks noGrp="1" noChangeArrowheads="1"/>
          </p:cNvSpPr>
          <p:nvPr>
            <p:ph type="title"/>
          </p:nvPr>
        </p:nvSpPr>
        <p:spPr/>
        <p:txBody>
          <a:bodyPr/>
          <a:lstStyle/>
          <a:p>
            <a:pPr eaLnBrk="1" hangingPunct="1">
              <a:defRPr/>
            </a:pPr>
            <a:r>
              <a:rPr lang="it-IT" altLang="zh-CN" smtClean="0">
                <a:ea typeface="宋体" pitchFamily="2" charset="-122"/>
              </a:rPr>
              <a:t>FOB (free on board) franco bordo</a:t>
            </a:r>
            <a:endParaRPr lang="it-IT" smtClean="0"/>
          </a:p>
        </p:txBody>
      </p:sp>
      <p:sp>
        <p:nvSpPr>
          <p:cNvPr id="32771" name="Rectangle 3"/>
          <p:cNvSpPr>
            <a:spLocks noGrp="1" noChangeArrowheads="1"/>
          </p:cNvSpPr>
          <p:nvPr>
            <p:ph type="body" idx="1"/>
          </p:nvPr>
        </p:nvSpPr>
        <p:spPr/>
        <p:txBody>
          <a:bodyPr/>
          <a:lstStyle/>
          <a:p>
            <a:pPr eaLnBrk="1" hangingPunct="1">
              <a:lnSpc>
                <a:spcPct val="80000"/>
              </a:lnSpc>
              <a:defRPr/>
            </a:pPr>
            <a:r>
              <a:rPr lang="it-IT" sz="2800" smtClean="0"/>
              <a:t>IL VENDITORE DEVE (1):</a:t>
            </a:r>
          </a:p>
          <a:p>
            <a:pPr eaLnBrk="1" hangingPunct="1">
              <a:lnSpc>
                <a:spcPct val="80000"/>
              </a:lnSpc>
              <a:defRPr/>
            </a:pPr>
            <a:r>
              <a:rPr lang="it-IT" sz="2800" smtClean="0"/>
              <a:t>Consegnare la merce a bordo della </a:t>
            </a:r>
            <a:r>
              <a:rPr lang="it-IT" sz="2800" u="sng" smtClean="0"/>
              <a:t>nave designata dal compratore</a:t>
            </a:r>
            <a:r>
              <a:rPr lang="it-IT" sz="2800" smtClean="0"/>
              <a:t> nel porto d’imbarco stabilito, secondo l’uso del porto, alla data o nel termine stabilito e, non appena la merce SIA STATA CARICATA a bordo della nave, darne comunicazione, senza ritardo, al compratore</a:t>
            </a:r>
          </a:p>
          <a:p>
            <a:pPr eaLnBrk="1" hangingPunct="1">
              <a:lnSpc>
                <a:spcPct val="80000"/>
              </a:lnSpc>
              <a:defRPr/>
            </a:pPr>
            <a:r>
              <a:rPr lang="it-IT" sz="2800" u="sng" smtClean="0"/>
              <a:t>Ottenere a proprio rischio e spese</a:t>
            </a:r>
            <a:r>
              <a:rPr lang="it-IT" sz="2800" smtClean="0"/>
              <a:t> la licenza di esportazione o aqualsiasi altra autorizzazione governativa necessaria all’exportazione</a:t>
            </a:r>
            <a:endParaRPr lang="it-IT" sz="2800" u="sng" smtClean="0"/>
          </a:p>
        </p:txBody>
      </p:sp>
      <p:pic>
        <p:nvPicPr>
          <p:cNvPr id="7475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3794" name="Rectangle 2"/>
          <p:cNvSpPr>
            <a:spLocks noGrp="1" noChangeArrowheads="1"/>
          </p:cNvSpPr>
          <p:nvPr>
            <p:ph type="title"/>
          </p:nvPr>
        </p:nvSpPr>
        <p:spPr/>
        <p:txBody>
          <a:bodyPr/>
          <a:lstStyle/>
          <a:p>
            <a:pPr eaLnBrk="1" hangingPunct="1">
              <a:defRPr/>
            </a:pPr>
            <a:r>
              <a:rPr lang="it-IT" smtClean="0"/>
              <a:t>Continua FOB - obblighi del venditore (2)</a:t>
            </a:r>
          </a:p>
        </p:txBody>
      </p:sp>
      <p:sp>
        <p:nvSpPr>
          <p:cNvPr id="33795" name="Rectangle 3"/>
          <p:cNvSpPr>
            <a:spLocks noGrp="1" noChangeArrowheads="1"/>
          </p:cNvSpPr>
          <p:nvPr>
            <p:ph type="body" idx="1"/>
          </p:nvPr>
        </p:nvSpPr>
        <p:spPr/>
        <p:txBody>
          <a:bodyPr/>
          <a:lstStyle/>
          <a:p>
            <a:pPr eaLnBrk="1" hangingPunct="1">
              <a:lnSpc>
                <a:spcPct val="90000"/>
              </a:lnSpc>
              <a:defRPr/>
            </a:pPr>
            <a:r>
              <a:rPr lang="it-IT" smtClean="0"/>
              <a:t>Sopportare TUTTE le spese e rischi della merce FINO AL MOMENTO IN CUI ABBIA EFFETTIVAMENTE PASSATO </a:t>
            </a:r>
            <a:r>
              <a:rPr lang="it-IT" u="sng" smtClean="0"/>
              <a:t>LA MURATA</a:t>
            </a:r>
            <a:r>
              <a:rPr lang="it-IT" smtClean="0"/>
              <a:t> della nave nel porto d’imbarco convenuto, </a:t>
            </a:r>
            <a:r>
              <a:rPr lang="it-IT" u="sng" smtClean="0"/>
              <a:t>compresi tutti i diritti, tasse ed oneri relativi all’esportazione</a:t>
            </a:r>
            <a:r>
              <a:rPr lang="it-IT" smtClean="0"/>
              <a:t>, come pure </a:t>
            </a:r>
            <a:r>
              <a:rPr lang="it-IT" u="sng" smtClean="0"/>
              <a:t>tutte le formalità</a:t>
            </a:r>
            <a:r>
              <a:rPr lang="it-IT" smtClean="0"/>
              <a:t> che il venditore deve compiere </a:t>
            </a:r>
            <a:r>
              <a:rPr lang="it-IT" u="sng" smtClean="0"/>
              <a:t>per portare la merce a bordo</a:t>
            </a:r>
            <a:r>
              <a:rPr lang="it-IT" smtClean="0"/>
              <a:t> </a:t>
            </a:r>
            <a:endParaRPr lang="it-IT" u="sng" smtClean="0"/>
          </a:p>
        </p:txBody>
      </p:sp>
      <p:pic>
        <p:nvPicPr>
          <p:cNvPr id="7578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7324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4818" name="Rectangle 2"/>
          <p:cNvSpPr>
            <a:spLocks noGrp="1" noChangeArrowheads="1"/>
          </p:cNvSpPr>
          <p:nvPr>
            <p:ph type="title"/>
          </p:nvPr>
        </p:nvSpPr>
        <p:spPr/>
        <p:txBody>
          <a:bodyPr/>
          <a:lstStyle/>
          <a:p>
            <a:pPr eaLnBrk="1" hangingPunct="1">
              <a:defRPr/>
            </a:pPr>
            <a:r>
              <a:rPr lang="it-IT" smtClean="0"/>
              <a:t>ancora FOB - obblighi del venditore (3)</a:t>
            </a:r>
          </a:p>
        </p:txBody>
      </p:sp>
      <p:sp>
        <p:nvSpPr>
          <p:cNvPr id="34819" name="Rectangle 3"/>
          <p:cNvSpPr>
            <a:spLocks noGrp="1" noChangeArrowheads="1"/>
          </p:cNvSpPr>
          <p:nvPr>
            <p:ph type="body" idx="1"/>
          </p:nvPr>
        </p:nvSpPr>
        <p:spPr/>
        <p:txBody>
          <a:bodyPr/>
          <a:lstStyle/>
          <a:p>
            <a:pPr eaLnBrk="1" hangingPunct="1">
              <a:defRPr/>
            </a:pPr>
            <a:r>
              <a:rPr lang="it-IT" sz="2800" smtClean="0"/>
              <a:t>Sopportare le SPESE DI IMBALLAGGIO USUALE della merce, </a:t>
            </a:r>
            <a:r>
              <a:rPr lang="it-IT" sz="2800" u="sng" smtClean="0"/>
              <a:t>a meno che non sia consuetudinario spedire quel genere di merce senza imballaggio</a:t>
            </a:r>
          </a:p>
          <a:p>
            <a:pPr eaLnBrk="1" hangingPunct="1">
              <a:defRPr/>
            </a:pPr>
            <a:r>
              <a:rPr lang="it-IT" sz="2800" smtClean="0"/>
              <a:t>Sopportare le spese relative alle operazioni di controllo (verifica qualità, misure, peso, conteggio colli)</a:t>
            </a:r>
          </a:p>
          <a:p>
            <a:pPr eaLnBrk="1" hangingPunct="1">
              <a:defRPr/>
            </a:pPr>
            <a:r>
              <a:rPr lang="it-IT" sz="2800" smtClean="0"/>
              <a:t>FORNIRE AL COMPRATORE, su sua richiesta e </a:t>
            </a:r>
            <a:r>
              <a:rPr lang="it-IT" sz="2800" u="sng" smtClean="0"/>
              <a:t>a sue spese, </a:t>
            </a:r>
            <a:r>
              <a:rPr lang="it-IT" sz="2800" smtClean="0"/>
              <a:t>IL CERTIFICATO D’ ORIGINE</a:t>
            </a:r>
            <a:endParaRPr lang="it-IT" sz="2800" u="sng" smtClean="0"/>
          </a:p>
          <a:p>
            <a:pPr eaLnBrk="1" hangingPunct="1">
              <a:defRPr/>
            </a:pPr>
            <a:endParaRPr lang="it-IT" sz="2800" u="sng" smtClean="0"/>
          </a:p>
        </p:txBody>
      </p:sp>
      <p:pic>
        <p:nvPicPr>
          <p:cNvPr id="7680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5600" y="55768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5842" name="Rectangle 2"/>
          <p:cNvSpPr>
            <a:spLocks noGrp="1" noChangeArrowheads="1"/>
          </p:cNvSpPr>
          <p:nvPr>
            <p:ph type="title"/>
          </p:nvPr>
        </p:nvSpPr>
        <p:spPr/>
        <p:txBody>
          <a:bodyPr/>
          <a:lstStyle/>
          <a:p>
            <a:pPr eaLnBrk="1" hangingPunct="1">
              <a:defRPr/>
            </a:pPr>
            <a:r>
              <a:rPr lang="it-IT" smtClean="0"/>
              <a:t>Sempre FOB – obblighi del venditore (4)</a:t>
            </a:r>
          </a:p>
        </p:txBody>
      </p:sp>
      <p:sp>
        <p:nvSpPr>
          <p:cNvPr id="35843" name="Rectangle 3"/>
          <p:cNvSpPr>
            <a:spLocks noGrp="1" noChangeArrowheads="1"/>
          </p:cNvSpPr>
          <p:nvPr>
            <p:ph type="body" idx="1"/>
          </p:nvPr>
        </p:nvSpPr>
        <p:spPr/>
        <p:txBody>
          <a:bodyPr/>
          <a:lstStyle/>
          <a:p>
            <a:pPr eaLnBrk="1" hangingPunct="1">
              <a:lnSpc>
                <a:spcPct val="90000"/>
              </a:lnSpc>
              <a:defRPr/>
            </a:pPr>
            <a:r>
              <a:rPr lang="it-IT" smtClean="0"/>
              <a:t>Prestare al compratore, SU SUA RICHIESTA ED A SUE SPESE, ogni assistenza per ottenere la polizza di carico e qualsiasi altro documento, oltre al certificato d’origine, emesso nel paese d’imbarco e/o d’origine, di cui il compratore possa aver bisogno per l’importazione della merce nel paese di destinazione </a:t>
            </a:r>
          </a:p>
        </p:txBody>
      </p:sp>
      <p:pic>
        <p:nvPicPr>
          <p:cNvPr id="7782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4451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6866" name="Rectangle 2"/>
          <p:cNvSpPr>
            <a:spLocks noGrp="1" noChangeArrowheads="1"/>
          </p:cNvSpPr>
          <p:nvPr>
            <p:ph type="title"/>
          </p:nvPr>
        </p:nvSpPr>
        <p:spPr>
          <a:xfrm>
            <a:off x="395288" y="188913"/>
            <a:ext cx="8229600" cy="1384300"/>
          </a:xfrm>
        </p:spPr>
        <p:txBody>
          <a:bodyPr/>
          <a:lstStyle/>
          <a:p>
            <a:pPr eaLnBrk="1" hangingPunct="1">
              <a:defRPr/>
            </a:pPr>
            <a:r>
              <a:rPr lang="it-IT" dirty="0" smtClean="0"/>
              <a:t>FOB – il COMPRATORE DEVE</a:t>
            </a:r>
          </a:p>
        </p:txBody>
      </p:sp>
      <p:sp>
        <p:nvSpPr>
          <p:cNvPr id="36867" name="Rectangle 3"/>
          <p:cNvSpPr>
            <a:spLocks noGrp="1" noChangeArrowheads="1"/>
          </p:cNvSpPr>
          <p:nvPr>
            <p:ph type="body" idx="1"/>
          </p:nvPr>
        </p:nvSpPr>
        <p:spPr>
          <a:xfrm>
            <a:off x="468313" y="1557338"/>
            <a:ext cx="8229600" cy="4114800"/>
          </a:xfrm>
        </p:spPr>
        <p:txBody>
          <a:bodyPr/>
          <a:lstStyle/>
          <a:p>
            <a:pPr eaLnBrk="1" hangingPunct="1">
              <a:defRPr/>
            </a:pPr>
            <a:r>
              <a:rPr lang="it-IT" sz="2800" dirty="0" smtClean="0"/>
              <a:t>Noleggiare a proprie spese una nave o riservare, sempre a proprie spese, adeguato spazio a bordo di una nave e comunicare in tempo utile al venditore il nome della nave, LA BANCHINA D’IMBARCO E LA DATA DI CONSEGNA ALLA NAVE STESSA</a:t>
            </a:r>
          </a:p>
          <a:p>
            <a:pPr eaLnBrk="1" hangingPunct="1">
              <a:defRPr/>
            </a:pPr>
            <a:r>
              <a:rPr lang="it-IT" sz="2800" dirty="0" smtClean="0"/>
              <a:t>Sopportare TUTTE spese e I RISCHI dal momento in cui la merce passa la MURATA della nave </a:t>
            </a:r>
            <a:r>
              <a:rPr lang="it-IT" sz="2800" u="sng" dirty="0" smtClean="0"/>
              <a:t>e corrispondere il prezzo contrattato</a:t>
            </a:r>
          </a:p>
        </p:txBody>
      </p:sp>
      <p:pic>
        <p:nvPicPr>
          <p:cNvPr id="78853"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89588"/>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39938" name="Rectangle 2"/>
          <p:cNvSpPr>
            <a:spLocks noGrp="1" noChangeArrowheads="1"/>
          </p:cNvSpPr>
          <p:nvPr>
            <p:ph type="title"/>
          </p:nvPr>
        </p:nvSpPr>
        <p:spPr/>
        <p:txBody>
          <a:bodyPr/>
          <a:lstStyle/>
          <a:p>
            <a:pPr eaLnBrk="1" hangingPunct="1">
              <a:defRPr/>
            </a:pPr>
            <a:r>
              <a:rPr lang="it-IT" smtClean="0"/>
              <a:t>Segue FOB – obblighi del compratore</a:t>
            </a:r>
          </a:p>
        </p:txBody>
      </p:sp>
      <p:sp>
        <p:nvSpPr>
          <p:cNvPr id="39939" name="Rectangle 3"/>
          <p:cNvSpPr>
            <a:spLocks noGrp="1" noChangeArrowheads="1"/>
          </p:cNvSpPr>
          <p:nvPr>
            <p:ph type="body" idx="1"/>
          </p:nvPr>
        </p:nvSpPr>
        <p:spPr/>
        <p:txBody>
          <a:bodyPr/>
          <a:lstStyle/>
          <a:p>
            <a:pPr eaLnBrk="1" hangingPunct="1">
              <a:defRPr/>
            </a:pPr>
            <a:r>
              <a:rPr lang="it-IT" smtClean="0"/>
              <a:t>Sopporta le spese per il rilascio della polizza di carico ed il suo costo</a:t>
            </a:r>
          </a:p>
          <a:p>
            <a:pPr eaLnBrk="1" hangingPunct="1">
              <a:defRPr/>
            </a:pPr>
            <a:r>
              <a:rPr lang="it-IT" smtClean="0"/>
              <a:t>Sopporta le spese “che precedono il costo” dei certificati che il venditore deve cooperare a fargli ottenere</a:t>
            </a:r>
          </a:p>
        </p:txBody>
      </p:sp>
      <p:pic>
        <p:nvPicPr>
          <p:cNvPr id="7987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40962" name="Rectangle 2"/>
          <p:cNvSpPr>
            <a:spLocks noGrp="1" noChangeArrowheads="1"/>
          </p:cNvSpPr>
          <p:nvPr>
            <p:ph type="title"/>
          </p:nvPr>
        </p:nvSpPr>
        <p:spPr/>
        <p:txBody>
          <a:bodyPr/>
          <a:lstStyle/>
          <a:p>
            <a:pPr eaLnBrk="1" hangingPunct="1">
              <a:defRPr/>
            </a:pPr>
            <a:r>
              <a:rPr lang="it-IT" sz="4000" dirty="0" smtClean="0"/>
              <a:t>CFR (</a:t>
            </a:r>
            <a:r>
              <a:rPr lang="it-IT" sz="4000" dirty="0" err="1" smtClean="0"/>
              <a:t>cost</a:t>
            </a:r>
            <a:r>
              <a:rPr lang="it-IT" sz="4000" dirty="0" smtClean="0"/>
              <a:t> and </a:t>
            </a:r>
            <a:r>
              <a:rPr lang="it-IT" sz="4000" dirty="0" err="1" smtClean="0"/>
              <a:t>freight</a:t>
            </a:r>
            <a:r>
              <a:rPr lang="it-IT" sz="4000" dirty="0" smtClean="0"/>
              <a:t>) costo e nolo (senza assicurazione) </a:t>
            </a:r>
          </a:p>
        </p:txBody>
      </p:sp>
      <p:sp>
        <p:nvSpPr>
          <p:cNvPr id="40963" name="Rectangle 3"/>
          <p:cNvSpPr>
            <a:spLocks noGrp="1" noChangeArrowheads="1"/>
          </p:cNvSpPr>
          <p:nvPr>
            <p:ph type="body" idx="1"/>
          </p:nvPr>
        </p:nvSpPr>
        <p:spPr/>
        <p:txBody>
          <a:bodyPr/>
          <a:lstStyle/>
          <a:p>
            <a:pPr eaLnBrk="1" hangingPunct="1">
              <a:lnSpc>
                <a:spcPct val="90000"/>
              </a:lnSpc>
              <a:defRPr/>
            </a:pPr>
            <a:r>
              <a:rPr lang="it-IT" sz="2400" dirty="0" smtClean="0"/>
              <a:t>Il venditore DEVE:</a:t>
            </a:r>
          </a:p>
          <a:p>
            <a:pPr eaLnBrk="1" hangingPunct="1">
              <a:lnSpc>
                <a:spcPct val="90000"/>
              </a:lnSpc>
              <a:defRPr/>
            </a:pPr>
            <a:r>
              <a:rPr lang="it-IT" sz="2400" dirty="0" smtClean="0"/>
              <a:t>Stipulare, alle condizioni usuali A PROPRIE SPESE, un contratto per il trasporto della merce al porto di destinazione convenuto, secondo l’itinerario normale, su nave di mare del tipo normalmente usato per il trasporto di merci del genere contemplato in contratto, </a:t>
            </a:r>
          </a:p>
          <a:p>
            <a:pPr eaLnBrk="1" hangingPunct="1">
              <a:lnSpc>
                <a:spcPct val="90000"/>
              </a:lnSpc>
              <a:defRPr/>
            </a:pPr>
            <a:r>
              <a:rPr lang="it-IT" sz="2400" dirty="0" smtClean="0"/>
              <a:t>PAGARE inoltre IL NOLO E LE SPESE DI SCARICO AL PORTO DI SBARCO, </a:t>
            </a:r>
            <a:r>
              <a:rPr lang="it-IT" sz="2400" u="sng" dirty="0" smtClean="0"/>
              <a:t>che possano essere richiesti dalle linee di navigazione regolari al momento del caricamento nel porto d’imbarco</a:t>
            </a:r>
          </a:p>
        </p:txBody>
      </p:sp>
      <p:pic>
        <p:nvPicPr>
          <p:cNvPr id="8090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4163" y="5524500"/>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44034" name="Rectangle 2"/>
          <p:cNvSpPr>
            <a:spLocks noGrp="1" noChangeArrowheads="1"/>
          </p:cNvSpPr>
          <p:nvPr>
            <p:ph type="title"/>
          </p:nvPr>
        </p:nvSpPr>
        <p:spPr/>
        <p:txBody>
          <a:bodyPr/>
          <a:lstStyle/>
          <a:p>
            <a:pPr eaLnBrk="1" hangingPunct="1">
              <a:defRPr/>
            </a:pPr>
            <a:r>
              <a:rPr lang="it-IT" smtClean="0"/>
              <a:t>Segue CFR – obblighi del venditore</a:t>
            </a:r>
          </a:p>
        </p:txBody>
      </p:sp>
      <p:sp>
        <p:nvSpPr>
          <p:cNvPr id="44035" name="Rectangle 3"/>
          <p:cNvSpPr>
            <a:spLocks noGrp="1" noChangeArrowheads="1"/>
          </p:cNvSpPr>
          <p:nvPr>
            <p:ph type="body" idx="1"/>
          </p:nvPr>
        </p:nvSpPr>
        <p:spPr/>
        <p:txBody>
          <a:bodyPr/>
          <a:lstStyle/>
          <a:p>
            <a:pPr eaLnBrk="1" hangingPunct="1">
              <a:defRPr/>
            </a:pPr>
            <a:r>
              <a:rPr lang="it-IT" smtClean="0"/>
              <a:t>Spese e rischi della licenza di esportazione</a:t>
            </a:r>
          </a:p>
          <a:p>
            <a:pPr eaLnBrk="1" hangingPunct="1">
              <a:defRPr/>
            </a:pPr>
            <a:r>
              <a:rPr lang="it-IT" smtClean="0"/>
              <a:t>Spese di carico a bordo della nave</a:t>
            </a:r>
          </a:p>
          <a:p>
            <a:pPr eaLnBrk="1" hangingPunct="1">
              <a:defRPr/>
            </a:pPr>
            <a:r>
              <a:rPr lang="it-IT" smtClean="0"/>
              <a:t>RISCHI SOLO FINO ALLA MURATA</a:t>
            </a:r>
          </a:p>
          <a:p>
            <a:pPr eaLnBrk="1" hangingPunct="1">
              <a:defRPr/>
            </a:pPr>
            <a:r>
              <a:rPr lang="it-IT" smtClean="0"/>
              <a:t>Spese di fornitura al compratore della B/L e della “fattura merce imbarcata”</a:t>
            </a:r>
          </a:p>
        </p:txBody>
      </p:sp>
      <p:pic>
        <p:nvPicPr>
          <p:cNvPr id="81925"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47106" name="Rectangle 2"/>
          <p:cNvSpPr>
            <a:spLocks noGrp="1" noChangeArrowheads="1"/>
          </p:cNvSpPr>
          <p:nvPr>
            <p:ph type="title"/>
          </p:nvPr>
        </p:nvSpPr>
        <p:spPr/>
        <p:txBody>
          <a:bodyPr/>
          <a:lstStyle/>
          <a:p>
            <a:pPr eaLnBrk="1" hangingPunct="1">
              <a:defRPr/>
            </a:pPr>
            <a:r>
              <a:rPr lang="it-IT" smtClean="0"/>
              <a:t>Altri consueti obblighi del venditore CFR</a:t>
            </a:r>
          </a:p>
        </p:txBody>
      </p:sp>
      <p:sp>
        <p:nvSpPr>
          <p:cNvPr id="47107" name="Rectangle 3"/>
          <p:cNvSpPr>
            <a:spLocks noGrp="1" noChangeArrowheads="1"/>
          </p:cNvSpPr>
          <p:nvPr>
            <p:ph type="body" idx="1"/>
          </p:nvPr>
        </p:nvSpPr>
        <p:spPr/>
        <p:txBody>
          <a:bodyPr/>
          <a:lstStyle/>
          <a:p>
            <a:pPr eaLnBrk="1" hangingPunct="1">
              <a:defRPr/>
            </a:pPr>
            <a:r>
              <a:rPr lang="it-IT" smtClean="0"/>
              <a:t>Sopportare le SPESE DI IMBALLAGGIO, </a:t>
            </a:r>
          </a:p>
          <a:p>
            <a:pPr eaLnBrk="1" hangingPunct="1">
              <a:defRPr/>
            </a:pPr>
            <a:r>
              <a:rPr lang="it-IT" smtClean="0"/>
              <a:t>Eventuali diritti e </a:t>
            </a:r>
            <a:r>
              <a:rPr lang="it-IT" u="sng" smtClean="0"/>
              <a:t>tasse di esportazione</a:t>
            </a:r>
            <a:endParaRPr lang="it-IT" smtClean="0"/>
          </a:p>
          <a:p>
            <a:pPr eaLnBrk="1" hangingPunct="1">
              <a:defRPr/>
            </a:pPr>
            <a:r>
              <a:rPr lang="it-IT" smtClean="0"/>
              <a:t>Sopportare le spese relative alle operazioni di controllo (verifica qualità, misure, peso, conteggio colli)</a:t>
            </a:r>
          </a:p>
          <a:p>
            <a:pPr eaLnBrk="1" hangingPunct="1">
              <a:defRPr/>
            </a:pPr>
            <a:endParaRPr lang="it-IT" smtClean="0"/>
          </a:p>
        </p:txBody>
      </p:sp>
      <p:pic>
        <p:nvPicPr>
          <p:cNvPr id="82949"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EX</a:t>
            </a:r>
            <a:endParaRPr lang="it-IT" dirty="0"/>
          </a:p>
        </p:txBody>
      </p:sp>
      <p:sp>
        <p:nvSpPr>
          <p:cNvPr id="3" name="Segnaposto testo 2"/>
          <p:cNvSpPr>
            <a:spLocks noGrp="1"/>
          </p:cNvSpPr>
          <p:nvPr>
            <p:ph type="body" idx="1"/>
          </p:nvPr>
        </p:nvSpPr>
        <p:spPr/>
        <p:txBody>
          <a:bodyPr/>
          <a:lstStyle/>
          <a:p>
            <a:pPr>
              <a:defRPr/>
            </a:pPr>
            <a:r>
              <a:rPr lang="it-IT" dirty="0" smtClean="0"/>
              <a:t>I</a:t>
            </a:r>
            <a:endParaRPr lang="it-IT" dirty="0"/>
          </a:p>
        </p:txBody>
      </p:sp>
      <p:pic>
        <p:nvPicPr>
          <p:cNvPr id="10244" name="Segnaposto contenuto 7"/>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55650" y="2420938"/>
            <a:ext cx="3032125" cy="3671887"/>
          </a:xfrm>
        </p:spPr>
      </p:pic>
      <p:sp>
        <p:nvSpPr>
          <p:cNvPr id="5" name="Segnaposto testo 4"/>
          <p:cNvSpPr>
            <a:spLocks noGrp="1"/>
          </p:cNvSpPr>
          <p:nvPr>
            <p:ph type="body" sz="quarter" idx="3"/>
          </p:nvPr>
        </p:nvSpPr>
        <p:spPr/>
        <p:txBody>
          <a:bodyPr/>
          <a:lstStyle/>
          <a:p>
            <a:pPr>
              <a:defRPr/>
            </a:pPr>
            <a:r>
              <a:rPr lang="it-IT" dirty="0" smtClean="0"/>
              <a:t>UE</a:t>
            </a:r>
            <a:endParaRPr lang="it-IT" dirty="0"/>
          </a:p>
        </p:txBody>
      </p:sp>
      <p:pic>
        <p:nvPicPr>
          <p:cNvPr id="10246" name="Segnaposto contenuto 8"/>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6227763" y="4005263"/>
            <a:ext cx="900112" cy="719137"/>
          </a:xfrm>
        </p:spPr>
      </p:pic>
      <p:sp>
        <p:nvSpPr>
          <p:cNvPr id="7" name="Segnaposto piè di pagina 6"/>
          <p:cNvSpPr>
            <a:spLocks noGrp="1"/>
          </p:cNvSpPr>
          <p:nvPr>
            <p:ph type="ftr" sz="quarter" idx="11"/>
          </p:nvPr>
        </p:nvSpPr>
        <p:spPr/>
        <p:txBody>
          <a:bodyPr/>
          <a:lstStyle/>
          <a:p>
            <a:pPr>
              <a:defRPr/>
            </a:pPr>
            <a:r>
              <a:rPr lang="it-IT" smtClean="0"/>
              <a:t>F. Piscitello – RM 2013</a:t>
            </a:r>
            <a:endParaRPr lang="it-IT"/>
          </a:p>
        </p:txBody>
      </p:sp>
      <p:pic>
        <p:nvPicPr>
          <p:cNvPr id="10248" name="Picture 5" descr="Doganemonopoli"/>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48130" name="Rectangle 2"/>
          <p:cNvSpPr>
            <a:spLocks noGrp="1" noChangeArrowheads="1"/>
          </p:cNvSpPr>
          <p:nvPr>
            <p:ph type="title"/>
          </p:nvPr>
        </p:nvSpPr>
        <p:spPr/>
        <p:txBody>
          <a:bodyPr/>
          <a:lstStyle/>
          <a:p>
            <a:pPr eaLnBrk="1" hangingPunct="1">
              <a:defRPr/>
            </a:pPr>
            <a:r>
              <a:rPr lang="it-IT" smtClean="0"/>
              <a:t>CFR – obblighi del compratore</a:t>
            </a:r>
          </a:p>
        </p:txBody>
      </p:sp>
      <p:sp>
        <p:nvSpPr>
          <p:cNvPr id="48131" name="Rectangle 3"/>
          <p:cNvSpPr>
            <a:spLocks noGrp="1" noChangeArrowheads="1"/>
          </p:cNvSpPr>
          <p:nvPr>
            <p:ph type="body" idx="1"/>
          </p:nvPr>
        </p:nvSpPr>
        <p:spPr/>
        <p:txBody>
          <a:bodyPr/>
          <a:lstStyle/>
          <a:p>
            <a:pPr eaLnBrk="1" hangingPunct="1">
              <a:defRPr/>
            </a:pPr>
            <a:r>
              <a:rPr lang="it-IT" sz="2800" dirty="0" smtClean="0"/>
              <a:t>Sostanzialmente gli stessi del FOB con </a:t>
            </a:r>
          </a:p>
          <a:p>
            <a:pPr eaLnBrk="1" hangingPunct="1">
              <a:defRPr/>
            </a:pPr>
            <a:r>
              <a:rPr lang="it-IT" sz="2800" dirty="0" smtClean="0"/>
              <a:t>+ RISCHIO dal passaggio della MURATA della nave (anche se il nolo è a carico del venditore)</a:t>
            </a:r>
          </a:p>
          <a:p>
            <a:pPr eaLnBrk="1" hangingPunct="1">
              <a:defRPr/>
            </a:pPr>
            <a:r>
              <a:rPr lang="it-IT" sz="2800" dirty="0" smtClean="0"/>
              <a:t>- costo del trasporto (che invece nel FOB deve sostenere)</a:t>
            </a:r>
          </a:p>
          <a:p>
            <a:pPr eaLnBrk="1" hangingPunct="1">
              <a:defRPr/>
            </a:pPr>
            <a:r>
              <a:rPr lang="it-IT" sz="2800" dirty="0" smtClean="0"/>
              <a:t>N.B. se la merce è venduta “CFR messa a terra” le spese di scarico (chiatte incluse) sono DEL VENDITORE  (Es: Genova-Chongqing)</a:t>
            </a:r>
          </a:p>
        </p:txBody>
      </p:sp>
      <p:pic>
        <p:nvPicPr>
          <p:cNvPr id="83973"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555307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49154" name="Rectangle 2"/>
          <p:cNvSpPr>
            <a:spLocks noGrp="1" noChangeArrowheads="1"/>
          </p:cNvSpPr>
          <p:nvPr>
            <p:ph type="title"/>
          </p:nvPr>
        </p:nvSpPr>
        <p:spPr/>
        <p:txBody>
          <a:bodyPr/>
          <a:lstStyle/>
          <a:p>
            <a:pPr eaLnBrk="1" hangingPunct="1">
              <a:defRPr/>
            </a:pPr>
            <a:r>
              <a:rPr lang="it-IT" sz="4000" smtClean="0"/>
              <a:t>CIF (cost, insurance &amp; freight) costo, nolo e sicurtà – IL VENDITORE</a:t>
            </a:r>
          </a:p>
        </p:txBody>
      </p:sp>
      <p:sp>
        <p:nvSpPr>
          <p:cNvPr id="49155" name="Rectangle 3"/>
          <p:cNvSpPr>
            <a:spLocks noGrp="1" noChangeArrowheads="1"/>
          </p:cNvSpPr>
          <p:nvPr>
            <p:ph type="body" idx="1"/>
          </p:nvPr>
        </p:nvSpPr>
        <p:spPr/>
        <p:txBody>
          <a:bodyPr/>
          <a:lstStyle/>
          <a:p>
            <a:pPr eaLnBrk="1" hangingPunct="1">
              <a:defRPr/>
            </a:pPr>
            <a:r>
              <a:rPr lang="it-IT" sz="2800" smtClean="0"/>
              <a:t>Ha gli stessi obblighi del CFR, ma DEVE anche</a:t>
            </a:r>
          </a:p>
          <a:p>
            <a:pPr eaLnBrk="1" hangingPunct="1">
              <a:defRPr/>
            </a:pPr>
            <a:r>
              <a:rPr lang="it-IT" sz="2800" u="sng" smtClean="0"/>
              <a:t>Fornire a proprie spese una polizza di assicurazione marittima contro i rischi del trasporto</a:t>
            </a:r>
          </a:p>
          <a:p>
            <a:pPr eaLnBrk="1" hangingPunct="1">
              <a:defRPr/>
            </a:pPr>
            <a:r>
              <a:rPr lang="it-IT" sz="2800" u="sng" smtClean="0"/>
              <a:t>Il che non significa che sopporta i rischi della merce, se non (come nel CFR) fino alla murata della nave, perché questi sono, invece, a carico del compratore (come nel CFR)</a:t>
            </a:r>
          </a:p>
        </p:txBody>
      </p:sp>
      <p:pic>
        <p:nvPicPr>
          <p:cNvPr id="84997"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5661025"/>
            <a:ext cx="34194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piè di pagina 4"/>
          <p:cNvSpPr>
            <a:spLocks noGrp="1"/>
          </p:cNvSpPr>
          <p:nvPr>
            <p:ph type="ftr" sz="quarter" idx="11"/>
          </p:nvPr>
        </p:nvSpPr>
        <p:spPr/>
        <p:txBody>
          <a:bodyPr/>
          <a:lstStyle/>
          <a:p>
            <a:pPr>
              <a:defRPr/>
            </a:pPr>
            <a:r>
              <a:rPr lang="it-IT"/>
              <a:t>F. Piscitello – RM 2013</a:t>
            </a:r>
          </a:p>
        </p:txBody>
      </p:sp>
      <p:sp>
        <p:nvSpPr>
          <p:cNvPr id="51202" name="Rectangle 2"/>
          <p:cNvSpPr>
            <a:spLocks noGrp="1" noChangeArrowheads="1"/>
          </p:cNvSpPr>
          <p:nvPr>
            <p:ph type="title"/>
          </p:nvPr>
        </p:nvSpPr>
        <p:spPr/>
        <p:txBody>
          <a:bodyPr/>
          <a:lstStyle/>
          <a:p>
            <a:pPr eaLnBrk="1" hangingPunct="1">
              <a:defRPr/>
            </a:pPr>
            <a:r>
              <a:rPr lang="it-IT" dirty="0" smtClean="0"/>
              <a:t>FOB, CFR e CIF </a:t>
            </a:r>
          </a:p>
        </p:txBody>
      </p:sp>
      <p:sp>
        <p:nvSpPr>
          <p:cNvPr id="51203" name="Rectangle 3"/>
          <p:cNvSpPr>
            <a:spLocks noGrp="1" noChangeArrowheads="1"/>
          </p:cNvSpPr>
          <p:nvPr>
            <p:ph type="body" idx="1"/>
          </p:nvPr>
        </p:nvSpPr>
        <p:spPr>
          <a:xfrm>
            <a:off x="468313" y="1557338"/>
            <a:ext cx="8229600" cy="4114800"/>
          </a:xfrm>
        </p:spPr>
        <p:txBody>
          <a:bodyPr/>
          <a:lstStyle/>
          <a:p>
            <a:pPr eaLnBrk="1" hangingPunct="1">
              <a:lnSpc>
                <a:spcPct val="90000"/>
              </a:lnSpc>
              <a:defRPr/>
            </a:pPr>
            <a:r>
              <a:rPr lang="it-IT" u="sng" dirty="0" smtClean="0"/>
              <a:t>Sono esclusivamente previste nel trasporto marittimo</a:t>
            </a:r>
          </a:p>
          <a:p>
            <a:pPr eaLnBrk="1" hangingPunct="1">
              <a:lnSpc>
                <a:spcPct val="90000"/>
              </a:lnSpc>
              <a:defRPr/>
            </a:pPr>
            <a:r>
              <a:rPr lang="it-IT" dirty="0" smtClean="0"/>
              <a:t>Per le altre modalità di trasporto UTILIZZARE SEMPRE GLI ALTRI EQUIVALENTI TERMINI DI RESA</a:t>
            </a:r>
          </a:p>
          <a:p>
            <a:pPr eaLnBrk="1" hangingPunct="1">
              <a:lnSpc>
                <a:spcPct val="90000"/>
              </a:lnSpc>
              <a:defRPr/>
            </a:pPr>
            <a:r>
              <a:rPr lang="it-IT" dirty="0" smtClean="0"/>
              <a:t>FCA, CPT e CIP</a:t>
            </a:r>
          </a:p>
          <a:p>
            <a:pPr eaLnBrk="1" hangingPunct="1">
              <a:lnSpc>
                <a:spcPct val="90000"/>
              </a:lnSpc>
              <a:defRPr/>
            </a:pPr>
            <a:r>
              <a:rPr lang="it-IT" dirty="0" smtClean="0"/>
              <a:t>Clausole “CIF Milano” o “FOB </a:t>
            </a:r>
            <a:r>
              <a:rPr lang="it-IT" dirty="0" err="1" smtClean="0"/>
              <a:t>Beijing</a:t>
            </a:r>
            <a:r>
              <a:rPr lang="it-IT" dirty="0" smtClean="0"/>
              <a:t>” sono clausole errate e “fonte di sospetto”</a:t>
            </a:r>
          </a:p>
        </p:txBody>
      </p:sp>
      <p:pic>
        <p:nvPicPr>
          <p:cNvPr id="86021" name="Picture 5" descr="Doganemonopol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68913" y="5545138"/>
            <a:ext cx="3419475"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…mentre il continente Cina</a:t>
            </a:r>
            <a:endParaRPr lang="it-IT" dirty="0"/>
          </a:p>
        </p:txBody>
      </p:sp>
      <p:sp>
        <p:nvSpPr>
          <p:cNvPr id="3" name="Segnaposto testo 2"/>
          <p:cNvSpPr>
            <a:spLocks noGrp="1"/>
          </p:cNvSpPr>
          <p:nvPr>
            <p:ph type="body" idx="1"/>
          </p:nvPr>
        </p:nvSpPr>
        <p:spPr/>
        <p:txBody>
          <a:bodyPr/>
          <a:lstStyle/>
          <a:p>
            <a:pPr>
              <a:defRPr/>
            </a:pPr>
            <a:r>
              <a:rPr lang="it-IT" dirty="0" smtClean="0"/>
              <a:t>IM</a:t>
            </a:r>
            <a:endParaRPr lang="it-IT" dirty="0"/>
          </a:p>
        </p:txBody>
      </p:sp>
      <p:pic>
        <p:nvPicPr>
          <p:cNvPr id="11268" name="Segnaposto contenuto 7"/>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316038" y="3165475"/>
            <a:ext cx="2322512" cy="1970088"/>
          </a:xfrm>
        </p:spPr>
      </p:pic>
      <p:sp>
        <p:nvSpPr>
          <p:cNvPr id="5" name="Segnaposto testo 4"/>
          <p:cNvSpPr>
            <a:spLocks noGrp="1"/>
          </p:cNvSpPr>
          <p:nvPr>
            <p:ph type="body" sz="quarter" idx="3"/>
          </p:nvPr>
        </p:nvSpPr>
        <p:spPr>
          <a:xfrm>
            <a:off x="4716463" y="2420938"/>
            <a:ext cx="4041775" cy="639762"/>
          </a:xfrm>
        </p:spPr>
        <p:txBody>
          <a:bodyPr/>
          <a:lstStyle/>
          <a:p>
            <a:pPr>
              <a:defRPr/>
            </a:pPr>
            <a:r>
              <a:rPr lang="it-IT" sz="2000" dirty="0" smtClean="0"/>
              <a:t>EX – restituisce parte dell’IVA solo dietro presentazione della bolletta;</a:t>
            </a:r>
          </a:p>
          <a:p>
            <a:pPr>
              <a:defRPr/>
            </a:pPr>
            <a:r>
              <a:rPr lang="it-IT" sz="2000" dirty="0" smtClean="0"/>
              <a:t>- Mantiene dazi all’EX su prodotti di interesse strategico</a:t>
            </a:r>
            <a:endParaRPr lang="it-IT" sz="2000" dirty="0"/>
          </a:p>
        </p:txBody>
      </p:sp>
      <p:pic>
        <p:nvPicPr>
          <p:cNvPr id="11270" name="Segnaposto contenuto 8"/>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5503863" y="3165475"/>
            <a:ext cx="1952625" cy="1655763"/>
          </a:xfrm>
        </p:spPr>
      </p:pic>
      <p:sp>
        <p:nvSpPr>
          <p:cNvPr id="7" name="Segnaposto piè di pagina 6"/>
          <p:cNvSpPr>
            <a:spLocks noGrp="1"/>
          </p:cNvSpPr>
          <p:nvPr>
            <p:ph type="ftr" sz="quarter" idx="11"/>
          </p:nvPr>
        </p:nvSpPr>
        <p:spPr/>
        <p:txBody>
          <a:bodyPr/>
          <a:lstStyle/>
          <a:p>
            <a:pPr>
              <a:defRPr/>
            </a:pPr>
            <a:r>
              <a:rPr lang="it-IT" smtClean="0"/>
              <a:t>F. Piscitello – RM 2013</a:t>
            </a:r>
            <a:endParaRPr lang="it-IT"/>
          </a:p>
        </p:txBody>
      </p:sp>
      <p:pic>
        <p:nvPicPr>
          <p:cNvPr id="11272" name="Picture 5" descr="Doganemonopoli"/>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9700" y="5084763"/>
            <a:ext cx="3419475"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ceano">
  <a:themeElements>
    <a:clrScheme name="Oce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e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o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o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o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o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o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o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o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1206</TotalTime>
  <Words>4820</Words>
  <Application>Microsoft Office PowerPoint</Application>
  <PresentationFormat>Presentazione su schermo (4:3)</PresentationFormat>
  <Paragraphs>590</Paragraphs>
  <Slides>82</Slides>
  <Notes>1</Notes>
  <HiddenSlides>0</HiddenSlides>
  <MMClips>0</MMClips>
  <ScaleCrop>false</ScaleCrop>
  <HeadingPairs>
    <vt:vector size="4" baseType="variant">
      <vt:variant>
        <vt:lpstr>Tema</vt:lpstr>
      </vt:variant>
      <vt:variant>
        <vt:i4>1</vt:i4>
      </vt:variant>
      <vt:variant>
        <vt:lpstr>Titoli diapositive</vt:lpstr>
      </vt:variant>
      <vt:variant>
        <vt:i4>82</vt:i4>
      </vt:variant>
    </vt:vector>
  </HeadingPairs>
  <TitlesOfParts>
    <vt:vector size="83" baseType="lpstr">
      <vt:lpstr>Oceano</vt:lpstr>
      <vt:lpstr>Presentazione standard di PowerPoint</vt:lpstr>
      <vt:lpstr>5 punti</vt:lpstr>
      <vt:lpstr>Il «peccato originale» UE </vt:lpstr>
      <vt:lpstr>Forte sbilanciamento del principio di sussidiarietà</vt:lpstr>
      <vt:lpstr>Un unico territorio doganale…</vt:lpstr>
      <vt:lpstr>Cfr., invece, l’art. 95 del CDC aggiornato (reg. 450/2008):</vt:lpstr>
      <vt:lpstr>IM</vt:lpstr>
      <vt:lpstr>EX</vt:lpstr>
      <vt:lpstr>…mentre il continente Cina</vt:lpstr>
      <vt:lpstr>Tre tentativi di «comunitarizzare» anche le esportazioni</vt:lpstr>
      <vt:lpstr>1. l’AEO (reg. 1875/2006) istitutivo anche dell’Export Control System - ECS 2. La «messa in sicurezza» delle procedure doganali (reg.1192/2008) </vt:lpstr>
      <vt:lpstr>3. Restituzioni all’EX solo su 8 settori: cereali, riso, uova, pollame, carni bovine, latte e lattiero caseari, zucchero, trasformati da cereali</vt:lpstr>
      <vt:lpstr>Statistiche per «centinaia di milioni»</vt:lpstr>
      <vt:lpstr> Forti Divergenze</vt:lpstr>
      <vt:lpstr>…quisquilie statistiche</vt:lpstr>
      <vt:lpstr>1. quattro territori doganali cinesi: CN-TW</vt:lpstr>
      <vt:lpstr>2. HK e MO</vt:lpstr>
      <vt:lpstr>3. I costi di nolo e assicurazione non vengono normalmente conteggiati all’esportazione</vt:lpstr>
      <vt:lpstr>4. Oscillazioni del tasso di cambio</vt:lpstr>
      <vt:lpstr>5. sotto/sovrafatturazioni</vt:lpstr>
      <vt:lpstr>6. Nessun accordo UE- CN</vt:lpstr>
      <vt:lpstr>…anche perché</vt:lpstr>
      <vt:lpstr>7. Nella RPC si «sdogana su B/L»</vt:lpstr>
      <vt:lpstr>Rilevando le autorità doganali e statistiche cinesi i dati ed i valori di esportazione/importazione esclusivamente dai manifesti di carico e di partenza,</vt:lpstr>
      <vt:lpstr>Il certificato di origine nella RPC</vt:lpstr>
      <vt:lpstr>Capovolgendo lo scenario… </vt:lpstr>
      <vt:lpstr> 8. i “transiti via HK/MO” non rilevati come tali dalle dogane cinesi </vt:lpstr>
      <vt:lpstr>Segue 8.1: transiti HK</vt:lpstr>
      <vt:lpstr>Segue 8.2: transiti via HK</vt:lpstr>
      <vt:lpstr>Pertanto, tornando ai transiti «sul fronte occidentale», invece</vt:lpstr>
      <vt:lpstr>Il nostro amato parmigiano</vt:lpstr>
      <vt:lpstr>Ha molte «chances»</vt:lpstr>
      <vt:lpstr>Presentazione standard di PowerPoint</vt:lpstr>
      <vt:lpstr>Presentazione standard di PowerPoint</vt:lpstr>
      <vt:lpstr>Presentazione standard di PowerPoint</vt:lpstr>
      <vt:lpstr>«Dualità» doganali cinesi</vt:lpstr>
      <vt:lpstr>La RPC è l’unico Paese dove è chiara la presenza di due dogane sia ai passeggeri che alle merci</vt:lpstr>
      <vt:lpstr>Dogane Cinesi (GACC 中国海关)</vt:lpstr>
      <vt:lpstr>Dogana di Tianjin (天津海关)</vt:lpstr>
      <vt:lpstr>Dogane grandi (5-7.000 dip.)</vt:lpstr>
      <vt:lpstr>…e piccole (2-3.000)</vt:lpstr>
      <vt:lpstr>(den. uff. inglese: General Administration of Quality Supervision. Inspection and Quarantine) 中华人民共和国国家质量监督检验检疫总局 </vt:lpstr>
      <vt:lpstr>Agroalimentari «protocollati» e non </vt:lpstr>
      <vt:lpstr>Agroalimentari oggetto di specifico protocollo bilaterale italo-cinese</vt:lpstr>
      <vt:lpstr>Presentazione standard di PowerPoint</vt:lpstr>
      <vt:lpstr>Risposta olio</vt:lpstr>
      <vt:lpstr>Presentazione standard di PowerPoint</vt:lpstr>
      <vt:lpstr>Etichette (GB 23347-2009)</vt:lpstr>
      <vt:lpstr>Agroalimentari non protocollati</vt:lpstr>
      <vt:lpstr>General standard for the labeling of prepackaged foods - China (GB 7718 - 2004) August 2005 Issued on May 9, 2005 Enforced on Octorber 1, 2005 </vt:lpstr>
      <vt:lpstr>…</vt:lpstr>
      <vt:lpstr>Il trattamento daziario dei vini è il seguente: </vt:lpstr>
      <vt:lpstr>vale sia per i vini importati direttamente dall'Italia che per quelli importati via Hong Kong</vt:lpstr>
      <vt:lpstr>Il canale privilegiato di Hong Kong per la distribuzione in oriente del vino e dei superalcoolici</vt:lpstr>
      <vt:lpstr>General standard for the labeling of prepackaged foods - China (GB 7718 - 2004) August 2005 Issued on May 9, 2005 Enforced on October 1, 2005 </vt:lpstr>
      <vt:lpstr>…</vt:lpstr>
      <vt:lpstr>Dubbi fondati «e non abbastanza» </vt:lpstr>
      <vt:lpstr>Senza troppi giri di parole</vt:lpstr>
      <vt:lpstr>A. Del «due process of law»</vt:lpstr>
      <vt:lpstr>B. Di uno «statuto del contribuente»</vt:lpstr>
      <vt:lpstr>C. Di un articolo tipo 181bis CDC</vt:lpstr>
      <vt:lpstr>Grazie al quale</vt:lpstr>
      <vt:lpstr>Norme sul valore in dogana (D. CdS 23.11.2003 in vigore dal 1.1.2004) – art.46 </vt:lpstr>
      <vt:lpstr>Legge doganale fondamentale (VI° CNP-19^ del 22.1.1987) – artt-56 e 57 (Inward and Outward Articles – Customs Duties)</vt:lpstr>
      <vt:lpstr>…nella RPC si può anche </vt:lpstr>
      <vt:lpstr>ergo</vt:lpstr>
      <vt:lpstr>Poiché è sempre bene lasciare la massima trasparenza</vt:lpstr>
      <vt:lpstr>Presentazione standard di PowerPoint</vt:lpstr>
      <vt:lpstr>EXW (ex works) franco fabbrica</vt:lpstr>
      <vt:lpstr>Segue EXW: obblighi del compratore</vt:lpstr>
      <vt:lpstr>FOB (free on board) franco bordo</vt:lpstr>
      <vt:lpstr>Continua FOB - obblighi del venditore (2)</vt:lpstr>
      <vt:lpstr>ancora FOB - obblighi del venditore (3)</vt:lpstr>
      <vt:lpstr>Sempre FOB – obblighi del venditore (4)</vt:lpstr>
      <vt:lpstr>FOB – il COMPRATORE DEVE</vt:lpstr>
      <vt:lpstr>Segue FOB – obblighi del compratore</vt:lpstr>
      <vt:lpstr>CFR (cost and freight) costo e nolo (senza assicurazione) </vt:lpstr>
      <vt:lpstr>Segue CFR – obblighi del venditore</vt:lpstr>
      <vt:lpstr>Altri consueti obblighi del venditore CFR</vt:lpstr>
      <vt:lpstr>CFR – obblighi del compratore</vt:lpstr>
      <vt:lpstr>CIF (cost, insurance &amp; freight) costo, nolo e sicurtà – IL VENDITORE</vt:lpstr>
      <vt:lpstr>FOB, CFR e CIF </vt:lpstr>
    </vt:vector>
  </TitlesOfParts>
  <Company>Ministero dell'Economia e delle Finanze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Ministero dell'Economia e delle Finanze</dc:creator>
  <cp:lastModifiedBy>pippo</cp:lastModifiedBy>
  <cp:revision>135</cp:revision>
  <dcterms:created xsi:type="dcterms:W3CDTF">2007-06-05T02:53:34Z</dcterms:created>
  <dcterms:modified xsi:type="dcterms:W3CDTF">2013-03-15T12:41:03Z</dcterms:modified>
</cp:coreProperties>
</file>