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257" r:id="rId3"/>
    <p:sldId id="280" r:id="rId4"/>
    <p:sldId id="272" r:id="rId5"/>
    <p:sldId id="273" r:id="rId6"/>
    <p:sldId id="299" r:id="rId7"/>
    <p:sldId id="301" r:id="rId8"/>
    <p:sldId id="274" r:id="rId9"/>
    <p:sldId id="295" r:id="rId10"/>
    <p:sldId id="276" r:id="rId11"/>
    <p:sldId id="277" r:id="rId12"/>
    <p:sldId id="278" r:id="rId13"/>
    <p:sldId id="279" r:id="rId14"/>
    <p:sldId id="282" r:id="rId15"/>
    <p:sldId id="283" r:id="rId16"/>
    <p:sldId id="284" r:id="rId17"/>
    <p:sldId id="285" r:id="rId18"/>
    <p:sldId id="286" r:id="rId19"/>
    <p:sldId id="287" r:id="rId20"/>
    <p:sldId id="281" r:id="rId21"/>
    <p:sldId id="292" r:id="rId22"/>
    <p:sldId id="293" r:id="rId23"/>
    <p:sldId id="294" r:id="rId24"/>
    <p:sldId id="296" r:id="rId25"/>
    <p:sldId id="297" r:id="rId26"/>
    <p:sldId id="298" r:id="rId27"/>
    <p:sldId id="300" r:id="rId28"/>
    <p:sldId id="258" r:id="rId29"/>
    <p:sldId id="260" r:id="rId30"/>
    <p:sldId id="261" r:id="rId31"/>
    <p:sldId id="303" r:id="rId32"/>
    <p:sldId id="304" r:id="rId33"/>
    <p:sldId id="305" r:id="rId34"/>
    <p:sldId id="306" r:id="rId35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82" d="100"/>
          <a:sy n="82" d="100"/>
        </p:scale>
        <p:origin x="-1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1BB72-4342-4F63-9235-2429967EFA9C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66BAFD-FD02-4356-B3E0-0222EAB798B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8109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6BAFD-FD02-4356-B3E0-0222EAB798B2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olo rettango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olo 8"/>
          <p:cNvSpPr>
            <a:spLocks noGrp="1"/>
          </p:cNvSpPr>
          <p:nvPr>
            <p:ph type="ctrTitle" hasCustomPrompt="1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>
              <a:defRPr sz="4800" b="1" baseline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dirty="0" smtClean="0"/>
              <a:t>La transazione fiscale</a:t>
            </a:r>
            <a:br>
              <a:rPr kumimoji="0" lang="it-IT" dirty="0" smtClean="0"/>
            </a:br>
            <a:endParaRPr kumimoji="0" lang="en-US" dirty="0"/>
          </a:p>
        </p:txBody>
      </p:sp>
      <p:sp>
        <p:nvSpPr>
          <p:cNvPr id="17" name="Sottotitolo 16"/>
          <p:cNvSpPr>
            <a:spLocks noGrp="1"/>
          </p:cNvSpPr>
          <p:nvPr>
            <p:ph type="subTitle" idx="1" hasCustomPrompt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dirty="0" smtClean="0"/>
              <a:t>Prassi amministrativa, profili operativi e valutazione delle istanze</a:t>
            </a:r>
            <a:endParaRPr kumimoji="0" lang="en-US" dirty="0"/>
          </a:p>
        </p:txBody>
      </p:sp>
      <p:grpSp>
        <p:nvGrpSpPr>
          <p:cNvPr id="2" name="Grup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igura a mano liber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igura a mano liber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igura a mano liber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ttore 1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olo rettango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ttore 1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Gallone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Gallone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/>
            </a:lvl1pPr>
            <a:extLst/>
          </a:lstStyle>
          <a:p>
            <a:pPr lvl="0" eaLnBrk="1" latinLnBrk="0" hangingPunct="1"/>
            <a:endParaRPr lang="it-IT" dirty="0" smtClean="0"/>
          </a:p>
          <a:p>
            <a:pPr lvl="0" eaLnBrk="1" latinLnBrk="0" hangingPunct="1"/>
            <a:endParaRPr lang="it-IT" dirty="0" smtClean="0"/>
          </a:p>
          <a:p>
            <a:pPr lvl="0" eaLnBrk="1" latinLnBrk="0" hangingPunct="1"/>
            <a:r>
              <a:rPr lang="it-IT" dirty="0" smtClean="0"/>
              <a:t>A chi presentare l’istanza</a:t>
            </a:r>
          </a:p>
          <a:p>
            <a:pPr lvl="0" eaLnBrk="1" latinLnBrk="0" hangingPunct="1"/>
            <a:r>
              <a:rPr lang="it-IT" dirty="0" smtClean="0"/>
              <a:t>Come redigere l’istanza</a:t>
            </a:r>
          </a:p>
          <a:p>
            <a:pPr lvl="0" eaLnBrk="1" latinLnBrk="0" hangingPunct="1"/>
            <a:r>
              <a:rPr lang="it-IT" dirty="0" smtClean="0"/>
              <a:t>Quali documenti allegare</a:t>
            </a:r>
          </a:p>
          <a:p>
            <a:pPr lvl="1" eaLnBrk="1" latinLnBrk="0" hangingPunct="1"/>
            <a:endParaRPr kumimoji="0"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algn="ctr">
              <a:defRPr/>
            </a:lvl1pPr>
            <a:extLst/>
          </a:lstStyle>
          <a:p>
            <a:r>
              <a:rPr kumimoji="0" lang="it-IT" dirty="0" smtClean="0"/>
              <a:t>ITER PROCEDURALE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  <a:extLst/>
          </a:lstStyle>
          <a:p>
            <a:pPr lvl="0" eaLnBrk="1" latinLnBrk="0" hangingPunct="1"/>
            <a:r>
              <a:rPr lang="it-IT" dirty="0" smtClean="0"/>
              <a:t>L’istanza deve </a:t>
            </a:r>
          </a:p>
          <a:p>
            <a:pPr lvl="0" eaLnBrk="1" latinLnBrk="0" hangingPunct="1"/>
            <a:endParaRPr lang="it-IT" dirty="0" smtClean="0"/>
          </a:p>
          <a:p>
            <a:pPr lvl="0" eaLnBrk="1" latinLnBrk="0" hangingPunct="1"/>
            <a:r>
              <a:rPr lang="it-IT" dirty="0" smtClean="0"/>
              <a:t>A chi presentare l’istanza</a:t>
            </a:r>
          </a:p>
          <a:p>
            <a:pPr lvl="0" eaLnBrk="1" latinLnBrk="0" hangingPunct="1"/>
            <a:r>
              <a:rPr lang="it-IT" dirty="0" smtClean="0"/>
              <a:t>Come redigere l’istanza</a:t>
            </a:r>
          </a:p>
          <a:p>
            <a:pPr lvl="0" eaLnBrk="1" latinLnBrk="0" hangingPunct="1"/>
            <a:r>
              <a:rPr lang="it-IT" dirty="0" smtClean="0"/>
              <a:t>Quali documenti allegare</a:t>
            </a:r>
          </a:p>
          <a:p>
            <a:pPr lvl="1" eaLnBrk="1" latinLnBrk="0" hangingPunct="1"/>
            <a:endParaRPr kumimoji="0"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algn="ctr">
              <a:defRPr/>
            </a:lvl1pPr>
            <a:extLst/>
          </a:lstStyle>
          <a:p>
            <a:r>
              <a:rPr kumimoji="0" lang="it-IT" dirty="0" smtClean="0"/>
              <a:t>ITER PROCEDURALE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Gallone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Gallone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igura a mano libera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igura a mano libera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olo rettango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ttore 1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it-IT" dirty="0" smtClean="0"/>
              <a:t>Fare clic per modificare lo stile del titolo</a:t>
            </a:r>
            <a:endParaRPr kumimoji="0" lang="en-US" dirty="0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dirty="0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dirty="0" smtClean="0"/>
              <a:t>Secondo livello</a:t>
            </a:r>
          </a:p>
          <a:p>
            <a:pPr lvl="2" eaLnBrk="1" latinLnBrk="0" hangingPunct="1"/>
            <a:r>
              <a:rPr kumimoji="0" lang="it-IT" dirty="0" smtClean="0"/>
              <a:t>Terzo livello</a:t>
            </a:r>
          </a:p>
          <a:p>
            <a:pPr lvl="3" eaLnBrk="1" latinLnBrk="0" hangingPunct="1"/>
            <a:r>
              <a:rPr kumimoji="0" lang="it-IT" dirty="0" smtClean="0"/>
              <a:t>Quarto livello</a:t>
            </a:r>
          </a:p>
          <a:p>
            <a:pPr lvl="4" eaLnBrk="1" latinLnBrk="0" hangingPunct="1"/>
            <a:r>
              <a:rPr kumimoji="0" lang="it-IT" dirty="0" smtClean="0"/>
              <a:t>Quinto livello</a:t>
            </a:r>
            <a:endParaRPr kumimoji="0" lang="en-US" dirty="0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18/12/2013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La transazione fiscale 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Prassi amministrativa, profili operativi e valutazione delle istanze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  <a:buNone/>
            </a:pPr>
            <a:r>
              <a:rPr lang="it-IT" dirty="0" smtClean="0"/>
              <a:t>I principali elementi di valutazione  sono quindi:</a:t>
            </a:r>
          </a:p>
          <a:p>
            <a:r>
              <a:rPr lang="it-IT" u="sng" dirty="0" smtClean="0"/>
              <a:t>reversibilità della crisi</a:t>
            </a:r>
          </a:p>
          <a:p>
            <a:pPr>
              <a:buNone/>
            </a:pPr>
            <a:r>
              <a:rPr lang="it-IT" i="1" dirty="0" smtClean="0"/>
              <a:t>		(interesse alla conservazione delle </a:t>
            </a:r>
          </a:p>
          <a:p>
            <a:pPr>
              <a:buNone/>
            </a:pPr>
            <a:r>
              <a:rPr lang="it-IT" i="1" dirty="0" smtClean="0"/>
              <a:t>		imprese ancora produttive)</a:t>
            </a:r>
            <a:endParaRPr lang="it-IT" dirty="0" smtClean="0"/>
          </a:p>
          <a:p>
            <a:pPr>
              <a:spcAft>
                <a:spcPts val="1200"/>
              </a:spcAft>
            </a:pPr>
            <a:r>
              <a:rPr lang="it-IT" u="sng" dirty="0" smtClean="0"/>
              <a:t>livelli occupazionali interessati</a:t>
            </a:r>
          </a:p>
          <a:p>
            <a:pPr>
              <a:spcAft>
                <a:spcPts val="1200"/>
              </a:spcAft>
              <a:buNone/>
            </a:pPr>
            <a:r>
              <a:rPr lang="it-IT" dirty="0" smtClean="0"/>
              <a:t>contemperati con:</a:t>
            </a:r>
          </a:p>
          <a:p>
            <a:r>
              <a:rPr lang="it-IT" dirty="0" smtClean="0"/>
              <a:t>le </a:t>
            </a:r>
            <a:r>
              <a:rPr lang="it-IT" u="sng" dirty="0" smtClean="0"/>
              <a:t>concrete possibilità di recupero del credito </a:t>
            </a:r>
            <a:r>
              <a:rPr lang="it-IT" dirty="0" smtClean="0"/>
              <a:t>con l’ordinaria procedura di riscossione coattiva o con il fallimento 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Elementi di valutazione dell’istanza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it-IT" u="sng" dirty="0" smtClean="0"/>
              <a:t>Presupposti</a:t>
            </a:r>
          </a:p>
          <a:p>
            <a:pPr lvl="1"/>
            <a:r>
              <a:rPr lang="it-IT" dirty="0" smtClean="0"/>
              <a:t>qualità imprenditore commerciale assoggettabile al fallimento</a:t>
            </a:r>
          </a:p>
          <a:p>
            <a:pPr lvl="1"/>
            <a:r>
              <a:rPr lang="it-IT" dirty="0" smtClean="0"/>
              <a:t>esistenza dello stato di crisi</a:t>
            </a:r>
          </a:p>
          <a:p>
            <a:pPr lvl="1"/>
            <a:r>
              <a:rPr lang="it-IT" dirty="0" smtClean="0"/>
              <a:t>pagamento integrale della quota capitale di IVA e Ritenute</a:t>
            </a:r>
          </a:p>
          <a:p>
            <a:pPr lvl="1">
              <a:spcAft>
                <a:spcPts val="1200"/>
              </a:spcAft>
            </a:pPr>
            <a:r>
              <a:rPr lang="it-IT" dirty="0" smtClean="0"/>
              <a:t>trattamento del credito erariale “non deteriore”</a:t>
            </a:r>
          </a:p>
          <a:p>
            <a:r>
              <a:rPr lang="it-IT" u="sng" dirty="0" smtClean="0"/>
              <a:t>Valutazioni</a:t>
            </a:r>
          </a:p>
          <a:p>
            <a:pPr lvl="1"/>
            <a:r>
              <a:rPr lang="it-IT" dirty="0" smtClean="0"/>
              <a:t>reversibilità della crisi</a:t>
            </a:r>
            <a:endParaRPr lang="it-IT" u="sng" dirty="0" smtClean="0"/>
          </a:p>
          <a:p>
            <a:pPr lvl="1"/>
            <a:r>
              <a:rPr lang="it-IT" dirty="0" smtClean="0"/>
              <a:t>livelli occupazionali</a:t>
            </a:r>
          </a:p>
          <a:p>
            <a:pPr lvl="1"/>
            <a:r>
              <a:rPr lang="it-IT" dirty="0" smtClean="0"/>
              <a:t>concrete possibilità di recupero con altre procedure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Riepilogo dei </a:t>
            </a:r>
            <a:br>
              <a:rPr lang="it-IT" dirty="0" smtClean="0"/>
            </a:br>
            <a:r>
              <a:rPr lang="it-IT" dirty="0" smtClean="0"/>
              <a:t>presupposti e valutazioni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/>
          </a:bodyPr>
          <a:lstStyle/>
          <a:p>
            <a:endParaRPr lang="it-IT" u="sng" dirty="0" smtClean="0"/>
          </a:p>
          <a:p>
            <a:r>
              <a:rPr lang="it-IT" u="sng" dirty="0" smtClean="0"/>
              <a:t>Individuazione del contribuente:</a:t>
            </a:r>
          </a:p>
          <a:p>
            <a:pPr lvl="1"/>
            <a:r>
              <a:rPr lang="it-IT" dirty="0" smtClean="0"/>
              <a:t>indicazioni complete del contribuente che richiede la transazione (denominazione, codice fiscale, rappresentante legale, recapiti, ecc.) </a:t>
            </a:r>
          </a:p>
          <a:p>
            <a:pPr lvl="1"/>
            <a:r>
              <a:rPr lang="it-IT" dirty="0" smtClean="0"/>
              <a:t>ed, eventualmente, indicazione del professionista delegato e relativa procura</a:t>
            </a:r>
          </a:p>
          <a:p>
            <a:pPr lvl="1"/>
            <a:endParaRPr lang="it-IT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it-IT" sz="2700" u="sng" dirty="0" smtClean="0"/>
              <a:t>Manifestazione espressa della volontà di addivenire ad una transazione fiscale</a:t>
            </a:r>
          </a:p>
          <a:p>
            <a:pPr lvl="1"/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Dai presupposti e valutazioni</a:t>
            </a:r>
            <a:br>
              <a:rPr lang="it-IT" dirty="0" smtClean="0"/>
            </a:br>
            <a:r>
              <a:rPr lang="it-IT" dirty="0" smtClean="0"/>
              <a:t>al contenuto e allegati dell’istanza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/>
          </a:bodyPr>
          <a:lstStyle/>
          <a:p>
            <a:endParaRPr lang="it-IT" u="sng" dirty="0" smtClean="0"/>
          </a:p>
          <a:p>
            <a:pPr>
              <a:spcAft>
                <a:spcPts val="1200"/>
              </a:spcAft>
            </a:pPr>
            <a:r>
              <a:rPr lang="it-IT" dirty="0" smtClean="0"/>
              <a:t>Indicazione dell’esistenza dei presupposti: </a:t>
            </a:r>
            <a:r>
              <a:rPr lang="it-IT" u="sng" dirty="0" smtClean="0"/>
              <a:t>imprenditore commerciale assoggettabile al fallimento</a:t>
            </a:r>
          </a:p>
          <a:p>
            <a:pPr lvl="1">
              <a:spcAft>
                <a:spcPts val="1200"/>
              </a:spcAft>
            </a:pPr>
            <a:r>
              <a:rPr lang="it-IT" dirty="0" smtClean="0"/>
              <a:t>Nell’istanza potrà essere fatta una semplice dichiarazione di possesso dei requisiti con uno schema che evidenzi il superamento dei limiti previsti dall’art. 1 L.F.</a:t>
            </a:r>
          </a:p>
          <a:p>
            <a:pPr lvl="2"/>
            <a:r>
              <a:rPr lang="it-IT" dirty="0" smtClean="0"/>
              <a:t>Ai fini della verifica occorre allegare copia degli ultimi 3 bilanci con relative note integrative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lnSpcReduction="10000"/>
          </a:bodyPr>
          <a:lstStyle/>
          <a:p>
            <a:endParaRPr lang="it-IT" u="sng" dirty="0" smtClean="0"/>
          </a:p>
          <a:p>
            <a:pPr>
              <a:spcAft>
                <a:spcPts val="1200"/>
              </a:spcAft>
            </a:pPr>
            <a:r>
              <a:rPr lang="it-IT" dirty="0" smtClean="0"/>
              <a:t>Indicazione dell’esistenza dei presupposti: </a:t>
            </a:r>
            <a:r>
              <a:rPr lang="it-IT" u="sng" dirty="0" smtClean="0"/>
              <a:t>esistenza dello stato di crisi</a:t>
            </a:r>
          </a:p>
          <a:p>
            <a:pPr lvl="1"/>
            <a:r>
              <a:rPr lang="it-IT" dirty="0" smtClean="0"/>
              <a:t>Nell’istanza dovrà essere indicata sia l’esistenza dello stato di crisi (magari con individuazione dei più rilevanti indici di bilancio), sia una </a:t>
            </a:r>
            <a:r>
              <a:rPr lang="it-IT" u="sng" dirty="0" smtClean="0"/>
              <a:t>sintetica spiegazione dei motivi che hanno portato alla crisi</a:t>
            </a:r>
          </a:p>
          <a:p>
            <a:pPr lvl="2">
              <a:buNone/>
            </a:pPr>
            <a:r>
              <a:rPr lang="it-IT" dirty="0" smtClean="0"/>
              <a:t>	(ad esempio: ritardo dei pagamenti da parte della PA, eventi contingenti che hanno indotto ad una crisi di liquidità, etc.)</a:t>
            </a:r>
          </a:p>
          <a:p>
            <a:pPr lvl="2"/>
            <a:r>
              <a:rPr lang="it-IT" dirty="0" smtClean="0"/>
              <a:t>(</a:t>
            </a:r>
            <a:r>
              <a:rPr lang="it-IT" i="1" dirty="0" smtClean="0"/>
              <a:t>i bilanci e le note integrative allegate serviranno per la relativa verifica)</a:t>
            </a:r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/>
          </a:bodyPr>
          <a:lstStyle/>
          <a:p>
            <a:endParaRPr lang="it-IT" u="sng" dirty="0" smtClean="0"/>
          </a:p>
          <a:p>
            <a:pPr>
              <a:spcAft>
                <a:spcPts val="1200"/>
              </a:spcAft>
            </a:pPr>
            <a:r>
              <a:rPr lang="it-IT" dirty="0" smtClean="0"/>
              <a:t>Indicazione dell’esistenza dei presupposti: </a:t>
            </a:r>
            <a:r>
              <a:rPr lang="it-IT" u="sng" dirty="0" smtClean="0"/>
              <a:t>pagamento integrale della quota capitale di IVA e Ritenute</a:t>
            </a:r>
            <a:r>
              <a:rPr lang="it-IT" dirty="0" smtClean="0"/>
              <a:t> e </a:t>
            </a:r>
            <a:r>
              <a:rPr lang="it-IT" u="sng" dirty="0" smtClean="0"/>
              <a:t>trattamento del credito erariale</a:t>
            </a:r>
            <a:r>
              <a:rPr lang="it-IT" dirty="0" smtClean="0"/>
              <a:t> anche in confronto con gli altri creditori</a:t>
            </a:r>
          </a:p>
          <a:p>
            <a:pPr lvl="1"/>
            <a:r>
              <a:rPr lang="it-IT" dirty="0" smtClean="0"/>
              <a:t>Quindi nell’istanza dovranno essere indicati:</a:t>
            </a:r>
          </a:p>
          <a:p>
            <a:pPr lvl="2"/>
            <a:r>
              <a:rPr lang="it-IT" dirty="0" smtClean="0"/>
              <a:t>una stima del debito tributario complessivo e l’indicazione dei contenziosi pendenti con </a:t>
            </a:r>
            <a:r>
              <a:rPr lang="it-IT" dirty="0" err="1" smtClean="0"/>
              <a:t>l’AdE</a:t>
            </a:r>
            <a:endParaRPr lang="it-IT" dirty="0" smtClean="0"/>
          </a:p>
          <a:p>
            <a:pPr lvl="2"/>
            <a:r>
              <a:rPr lang="it-IT" dirty="0"/>
              <a:t>i</a:t>
            </a:r>
            <a:r>
              <a:rPr lang="it-IT" dirty="0" smtClean="0"/>
              <a:t>l trattamento </a:t>
            </a:r>
            <a:r>
              <a:rPr lang="it-IT" dirty="0"/>
              <a:t>proposto </a:t>
            </a:r>
            <a:r>
              <a:rPr lang="it-IT" dirty="0" smtClean="0"/>
              <a:t>per il credito tributario</a:t>
            </a:r>
          </a:p>
          <a:p>
            <a:pPr lvl="2"/>
            <a:r>
              <a:rPr lang="it-IT" dirty="0"/>
              <a:t>i</a:t>
            </a:r>
            <a:r>
              <a:rPr lang="it-IT" dirty="0" smtClean="0"/>
              <a:t>l trattamento proposto agli altri creditori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Stima del debito tributario complessivo</a:t>
            </a:r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spcAft>
                <a:spcPts val="1200"/>
              </a:spcAft>
              <a:buNone/>
            </a:pPr>
            <a:endParaRPr lang="it-IT" sz="2500" dirty="0" smtClean="0"/>
          </a:p>
          <a:p>
            <a:pPr>
              <a:spcAft>
                <a:spcPts val="1200"/>
              </a:spcAft>
              <a:buNone/>
            </a:pPr>
            <a:r>
              <a:rPr lang="it-IT" sz="2500" dirty="0" smtClean="0"/>
              <a:t>NB:la transazione fiscale con l’</a:t>
            </a:r>
            <a:r>
              <a:rPr lang="it-IT" sz="2500" dirty="0" err="1" smtClean="0"/>
              <a:t>AdE</a:t>
            </a:r>
            <a:r>
              <a:rPr lang="it-IT" sz="2500" dirty="0" smtClean="0"/>
              <a:t> ha ad oggetto solo i </a:t>
            </a:r>
            <a:r>
              <a:rPr lang="it-IT" sz="2500" b="1" u="sng" dirty="0" smtClean="0"/>
              <a:t>tributi</a:t>
            </a:r>
            <a:r>
              <a:rPr lang="it-IT" sz="2500" b="1" dirty="0" smtClean="0"/>
              <a:t> </a:t>
            </a:r>
            <a:r>
              <a:rPr lang="it-IT" sz="2500" dirty="0" smtClean="0"/>
              <a:t>(e quindi non le entrate che non hanno natura tributaria) </a:t>
            </a:r>
            <a:r>
              <a:rPr lang="it-IT" sz="2500" b="1" u="sng" dirty="0" smtClean="0"/>
              <a:t>gestiti dall’Agenzia delle Entrate</a:t>
            </a:r>
            <a:r>
              <a:rPr lang="it-IT" sz="2500" b="1" dirty="0" smtClean="0"/>
              <a:t> </a:t>
            </a:r>
            <a:r>
              <a:rPr lang="it-IT" sz="2500" dirty="0" smtClean="0"/>
              <a:t>(quindi non quelli gestiti da altre amministrazioni o agenzie)</a:t>
            </a:r>
          </a:p>
          <a:p>
            <a:pPr>
              <a:buNone/>
            </a:pPr>
            <a:r>
              <a:rPr lang="it-IT" sz="2500" dirty="0" smtClean="0"/>
              <a:t>	</a:t>
            </a:r>
            <a:r>
              <a:rPr lang="it-IT" sz="2500" u="sng" dirty="0" smtClean="0"/>
              <a:t>S</a:t>
            </a:r>
            <a:r>
              <a:rPr lang="it-IT" sz="2500" u="sng" cap="all" dirty="0" smtClean="0"/>
              <a:t>ì</a:t>
            </a:r>
            <a:r>
              <a:rPr lang="it-IT" sz="2500" dirty="0" smtClean="0"/>
              <a:t>: IRES/IRPEG, IRAP, ILOR, IVA, Registro, Imp. </a:t>
            </a:r>
            <a:r>
              <a:rPr lang="it-IT" sz="2500" dirty="0" err="1" smtClean="0"/>
              <a:t>Patr</a:t>
            </a:r>
            <a:r>
              <a:rPr lang="it-IT" sz="2500" dirty="0" smtClean="0"/>
              <a:t>. netto, Ritenute, </a:t>
            </a:r>
            <a:r>
              <a:rPr lang="it-IT" sz="2500" dirty="0" err="1" smtClean="0"/>
              <a:t>Addiz</a:t>
            </a:r>
            <a:r>
              <a:rPr lang="it-IT" sz="2500" dirty="0" smtClean="0"/>
              <a:t>. Reg. e Com. …</a:t>
            </a:r>
          </a:p>
          <a:p>
            <a:pPr>
              <a:buNone/>
            </a:pPr>
            <a:r>
              <a:rPr lang="it-IT" sz="2500" dirty="0" smtClean="0"/>
              <a:t>	</a:t>
            </a:r>
            <a:r>
              <a:rPr lang="it-IT" sz="2500" u="sng" dirty="0" smtClean="0"/>
              <a:t>NO</a:t>
            </a:r>
            <a:r>
              <a:rPr lang="it-IT" sz="2500" dirty="0" smtClean="0"/>
              <a:t>: ICI/IMU, Contravvenzioni, Accise …</a:t>
            </a:r>
            <a:endParaRPr lang="it-IT" sz="25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844867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Trattamento del credito tributario proposto</a:t>
            </a:r>
          </a:p>
          <a:p>
            <a:pPr lvl="1">
              <a:buNone/>
            </a:pPr>
            <a:r>
              <a:rPr lang="it-IT" dirty="0" smtClean="0"/>
              <a:t>Esempio n. 1</a:t>
            </a:r>
          </a:p>
          <a:p>
            <a:pPr lvl="1"/>
            <a:r>
              <a:rPr lang="it-IT" dirty="0" smtClean="0"/>
              <a:t>pagamento integrale della quota imposta e interessi per complessivi € 48.500</a:t>
            </a:r>
          </a:p>
          <a:p>
            <a:pPr lvl="1"/>
            <a:r>
              <a:rPr lang="it-IT" dirty="0" smtClean="0"/>
              <a:t>pagamento della quota sanzioni nella percentuale del 50% per complessivi € 13.000 (26.000*50%)</a:t>
            </a:r>
          </a:p>
          <a:p>
            <a:pPr lvl="1"/>
            <a:r>
              <a:rPr lang="it-IT" dirty="0" smtClean="0"/>
              <a:t>falcidia totale degli interessi di mora</a:t>
            </a:r>
          </a:p>
          <a:p>
            <a:pPr lvl="1"/>
            <a:r>
              <a:rPr lang="it-IT" dirty="0" smtClean="0"/>
              <a:t>pagamento del residuo debito in 3 anni con rate trimestrali di pari importo oltre agli interessi legali al tasso vigente ed in ragione delle sue variazioni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Trattamento del credito tributario proposto</a:t>
            </a:r>
          </a:p>
          <a:p>
            <a:pPr lvl="1">
              <a:buNone/>
            </a:pPr>
            <a:r>
              <a:rPr lang="it-IT" dirty="0" smtClean="0"/>
              <a:t>Esempio n. 2</a:t>
            </a:r>
          </a:p>
          <a:p>
            <a:pPr lvl="1"/>
            <a:r>
              <a:rPr lang="it-IT" dirty="0" smtClean="0"/>
              <a:t>pagamento integrale della quota imposta e interessi (</a:t>
            </a:r>
            <a:r>
              <a:rPr lang="it-IT" dirty="0" err="1" smtClean="0"/>
              <a:t>cr</a:t>
            </a:r>
            <a:r>
              <a:rPr lang="it-IT" dirty="0" smtClean="0"/>
              <a:t>. privilegiato) per complessivi € 48.500</a:t>
            </a:r>
          </a:p>
          <a:p>
            <a:pPr lvl="1"/>
            <a:r>
              <a:rPr lang="it-IT" dirty="0" smtClean="0"/>
              <a:t>pagamento integrale delle sanzioni relative a Ritenute, IRES e IRAP (</a:t>
            </a:r>
            <a:r>
              <a:rPr lang="it-IT" dirty="0" err="1" smtClean="0"/>
              <a:t>cr</a:t>
            </a:r>
            <a:r>
              <a:rPr lang="it-IT" dirty="0" smtClean="0"/>
              <a:t>. privilegiato) per complessivi € 14.000</a:t>
            </a:r>
          </a:p>
          <a:p>
            <a:pPr lvl="1"/>
            <a:r>
              <a:rPr lang="it-IT" dirty="0" smtClean="0"/>
              <a:t>Pagamento delle sanzioni relative a imposta di Registro (</a:t>
            </a:r>
            <a:r>
              <a:rPr lang="it-IT" dirty="0" err="1" smtClean="0"/>
              <a:t>cr</a:t>
            </a:r>
            <a:r>
              <a:rPr lang="it-IT" dirty="0" smtClean="0"/>
              <a:t>. chirografo) nella percentuale del </a:t>
            </a:r>
            <a:r>
              <a:rPr lang="it-IT" dirty="0"/>
              <a:t>2</a:t>
            </a:r>
            <a:r>
              <a:rPr lang="it-IT" dirty="0" smtClean="0"/>
              <a:t>0% (stessa percentuale di soddisfazione proposta agli altri creditori chirografi) per complessivi € 2.400 (12.000*20%)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lnSpcReduction="10000"/>
          </a:bodyPr>
          <a:lstStyle/>
          <a:p>
            <a:endParaRPr lang="it-IT" sz="1000" u="sng" dirty="0" smtClean="0"/>
          </a:p>
          <a:p>
            <a:pPr>
              <a:spcAft>
                <a:spcPts val="1200"/>
              </a:spcAft>
            </a:pPr>
            <a:r>
              <a:rPr lang="it-IT" dirty="0" smtClean="0"/>
              <a:t>Trattamento degli altri creditori: poiché </a:t>
            </a:r>
            <a:r>
              <a:rPr lang="it-IT" dirty="0" err="1" smtClean="0"/>
              <a:t>l’AdE</a:t>
            </a:r>
            <a:r>
              <a:rPr lang="it-IT" dirty="0" smtClean="0"/>
              <a:t> dovrà valutare se il trattamento riservato al credito erariale risulti deteriore rispetto agli altri crediti con grado di privilegio pari o inferiore, sarà necessario:</a:t>
            </a:r>
          </a:p>
          <a:p>
            <a:pPr lvl="1"/>
            <a:r>
              <a:rPr lang="it-IT" dirty="0" smtClean="0"/>
              <a:t>indicare il trattamento riservato agli altri creditori (percentuale di soddisfazione proposta e tempi di pagamento)</a:t>
            </a:r>
          </a:p>
          <a:p>
            <a:pPr lvl="2"/>
            <a:r>
              <a:rPr lang="it-IT" dirty="0" smtClean="0"/>
              <a:t>Allegare un elenco dei creditori indicando le rispettive cause di prelazione (ipoteca, privilegio, etc.)</a:t>
            </a:r>
          </a:p>
          <a:p>
            <a:pPr lvl="2"/>
            <a:r>
              <a:rPr lang="it-IT" dirty="0" smtClean="0"/>
              <a:t>Allegare l’elenco dei titolari di diritti reali o personali sui beni di proprietà o in possesso del debitore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t-IT" dirty="0" smtClean="0"/>
          </a:p>
          <a:p>
            <a:r>
              <a:rPr lang="it-IT" dirty="0" smtClean="0"/>
              <a:t>Circolare 40/E del 18/04/2008 “</a:t>
            </a:r>
            <a:r>
              <a:rPr lang="it-IT" i="1" dirty="0" smtClean="0"/>
              <a:t>concordato preventivo – accordi di ristrutturazione dei debiti – Transazione fiscale – procedura</a:t>
            </a:r>
            <a:r>
              <a:rPr lang="it-IT" dirty="0" smtClean="0"/>
              <a:t>”</a:t>
            </a:r>
          </a:p>
          <a:p>
            <a:endParaRPr lang="it-IT" dirty="0" smtClean="0"/>
          </a:p>
          <a:p>
            <a:r>
              <a:rPr lang="it-IT" dirty="0" smtClean="0"/>
              <a:t>Fornisce le linee guida su:</a:t>
            </a:r>
          </a:p>
          <a:p>
            <a:pPr lvl="1"/>
            <a:r>
              <a:rPr lang="it-IT" dirty="0" smtClean="0"/>
              <a:t>Presupposti per accedere alla transazione fiscale</a:t>
            </a:r>
          </a:p>
          <a:p>
            <a:pPr lvl="1"/>
            <a:r>
              <a:rPr lang="it-IT" dirty="0" smtClean="0"/>
              <a:t>Valutazioni da effettuare</a:t>
            </a:r>
          </a:p>
          <a:p>
            <a:pPr lvl="1"/>
            <a:r>
              <a:rPr lang="it-IT" dirty="0" smtClean="0"/>
              <a:t>Iter procedurale</a:t>
            </a: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Prassi amministrativa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endParaRPr lang="it-IT" sz="800" u="sng" dirty="0" smtClean="0"/>
          </a:p>
          <a:p>
            <a:pPr>
              <a:spcAft>
                <a:spcPts val="1200"/>
              </a:spcAft>
            </a:pPr>
            <a:r>
              <a:rPr lang="it-IT" u="sng" dirty="0" smtClean="0"/>
              <a:t>Reversibilità della crisi</a:t>
            </a:r>
          </a:p>
          <a:p>
            <a:pPr lvl="1">
              <a:spcAft>
                <a:spcPts val="1200"/>
              </a:spcAft>
            </a:pPr>
            <a:r>
              <a:rPr lang="it-IT" dirty="0" smtClean="0"/>
              <a:t>Nell’istanza dovranno essere indicate le operazioni che si intende porre in essere per raggiungere il risanamento dell’impresa</a:t>
            </a:r>
          </a:p>
          <a:p>
            <a:pPr lvl="2">
              <a:spcAft>
                <a:spcPts val="1200"/>
              </a:spcAft>
            </a:pPr>
            <a:r>
              <a:rPr lang="it-IT" dirty="0" smtClean="0"/>
              <a:t>All’istanza deve essere allegato un </a:t>
            </a:r>
            <a:r>
              <a:rPr lang="it-IT" u="sng" dirty="0" smtClean="0"/>
              <a:t>piano industriale di risanamento</a:t>
            </a:r>
            <a:r>
              <a:rPr lang="it-IT" dirty="0" smtClean="0"/>
              <a:t> che illustri in maniera credibile e documentata le scelte che il contribuente intende operare al fine di assicurare la continuazione dell’attività. È opportuno che vi sia anche un piano finanziario che indichi l’impegno finanziario che l’impresa è in grado di sopportare nei diversi esercizi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/>
          </a:bodyPr>
          <a:lstStyle/>
          <a:p>
            <a:endParaRPr lang="it-IT" u="sng" dirty="0" smtClean="0"/>
          </a:p>
          <a:p>
            <a:r>
              <a:rPr lang="it-IT" u="sng" dirty="0" smtClean="0"/>
              <a:t>Tutela dei livelli occupazionali</a:t>
            </a:r>
          </a:p>
          <a:p>
            <a:pPr marL="109728" indent="0">
              <a:buNone/>
            </a:pPr>
            <a:endParaRPr lang="it-IT" u="sng" dirty="0" smtClean="0"/>
          </a:p>
          <a:p>
            <a:pPr lvl="1"/>
            <a:r>
              <a:rPr lang="it-IT" dirty="0" smtClean="0"/>
              <a:t>Nell’istanza sarà indicato il personale attualmente impiegato presso l’impresa (eventualmente anche indicando l’indotto se di rilevante importanza) ed i riflessi del piano di risanamento sui livelli occupazionali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it-IT" u="sng" dirty="0" smtClean="0"/>
              <a:t>Concrete possibilità di recupero del credito erariale con altre procedure: “</a:t>
            </a:r>
            <a:r>
              <a:rPr lang="it-IT" i="1" u="sng" dirty="0" smtClean="0"/>
              <a:t>convenienza della transazione</a:t>
            </a:r>
            <a:r>
              <a:rPr lang="it-IT" u="sng" dirty="0" smtClean="0"/>
              <a:t>”</a:t>
            </a:r>
            <a:endParaRPr lang="it-IT" dirty="0" smtClean="0"/>
          </a:p>
          <a:p>
            <a:pPr lvl="1">
              <a:spcAft>
                <a:spcPts val="1200"/>
              </a:spcAft>
              <a:buNone/>
            </a:pPr>
            <a:r>
              <a:rPr lang="it-IT" dirty="0" smtClean="0"/>
              <a:t>Quando concede una transazione fiscale, l’</a:t>
            </a:r>
            <a:r>
              <a:rPr lang="it-IT" dirty="0" err="1" smtClean="0"/>
              <a:t>AdE</a:t>
            </a:r>
            <a:r>
              <a:rPr lang="it-IT" dirty="0" smtClean="0"/>
              <a:t> dispone di crediti che sono della collettività e quindi è chiamata ad effettuare anche una valutazione di convenienza della proposta di transazione</a:t>
            </a:r>
          </a:p>
          <a:p>
            <a:pPr lvl="1">
              <a:buNone/>
            </a:pPr>
            <a:r>
              <a:rPr lang="it-IT" dirty="0" smtClean="0"/>
              <a:t>Ad esempio, non si può addivenire a transazione se il recupero coattivo del credito risulta possibile per l’intero e senza rilevanti riflessi sull’impresa e sui livelli occupazionali, ovvero se viene proposto un importo inferiore a quello assicurato dalla vendita di un immobile su cui grava ipoteca “capiente”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/>
          </a:bodyPr>
          <a:lstStyle/>
          <a:p>
            <a:pPr lvl="1">
              <a:spcBef>
                <a:spcPts val="1200"/>
              </a:spcBef>
              <a:spcAft>
                <a:spcPts val="1800"/>
              </a:spcAft>
              <a:buNone/>
            </a:pPr>
            <a:r>
              <a:rPr lang="it-IT" dirty="0" smtClean="0"/>
              <a:t>Una transazione può risultare conveniente per </a:t>
            </a:r>
            <a:r>
              <a:rPr lang="it-IT" dirty="0" err="1" smtClean="0"/>
              <a:t>l’AdE</a:t>
            </a:r>
            <a:r>
              <a:rPr lang="it-IT" dirty="0" smtClean="0"/>
              <a:t> per diversi motivi; ad esempio:</a:t>
            </a:r>
          </a:p>
          <a:p>
            <a:pPr lvl="1">
              <a:spcAft>
                <a:spcPts val="1800"/>
              </a:spcAft>
              <a:buNone/>
            </a:pPr>
            <a:r>
              <a:rPr lang="it-IT" dirty="0"/>
              <a:t>- </a:t>
            </a:r>
            <a:r>
              <a:rPr lang="it-IT" dirty="0" smtClean="0"/>
              <a:t>perché </a:t>
            </a:r>
            <a:r>
              <a:rPr lang="it-IT" dirty="0"/>
              <a:t>vengono fornite </a:t>
            </a:r>
            <a:r>
              <a:rPr lang="it-IT" dirty="0" smtClean="0"/>
              <a:t>garanzie</a:t>
            </a:r>
          </a:p>
          <a:p>
            <a:pPr lvl="1">
              <a:spcAft>
                <a:spcPts val="1200"/>
              </a:spcAft>
              <a:buNone/>
            </a:pPr>
            <a:r>
              <a:rPr lang="it-IT" dirty="0" smtClean="0"/>
              <a:t>- perché l’attivo patrimoniale, per come attualmente composto (presenza di ingenti crediti che verranno incassati in un arco temporale medio-lungo), non è attualmente sufficiente a ripianare il debito, ma attraverso la continuazione dell’attività aziendale si potrà ripianare tutto o parte del debito (e si avrà un’azienda che continuerà a produrre e pagare tasse)</a:t>
            </a:r>
          </a:p>
          <a:p>
            <a:pPr lvl="1">
              <a:buNone/>
            </a:pPr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/>
          </a:bodyPr>
          <a:lstStyle/>
          <a:p>
            <a:pPr lvl="1">
              <a:spcAft>
                <a:spcPts val="1200"/>
              </a:spcAft>
              <a:buNone/>
            </a:pPr>
            <a:endParaRPr lang="it-IT" dirty="0" smtClean="0"/>
          </a:p>
          <a:p>
            <a:pPr lvl="1">
              <a:spcAft>
                <a:spcPts val="1200"/>
              </a:spcAft>
              <a:buNone/>
            </a:pPr>
            <a:r>
              <a:rPr lang="it-IT" dirty="0"/>
              <a:t>- perché in caso di eventuale fallimento l’attivo patrimoniale verrebbe a deprezzarsi fortemente (ad esempio ci sono immobili di notevole valore, ma di difficile collocazione sul mercato)</a:t>
            </a:r>
          </a:p>
          <a:p>
            <a:pPr lvl="1">
              <a:spcAft>
                <a:spcPts val="1200"/>
              </a:spcAft>
              <a:buNone/>
            </a:pPr>
            <a:endParaRPr lang="it-IT" dirty="0" smtClean="0"/>
          </a:p>
          <a:p>
            <a:pPr lvl="1">
              <a:spcAft>
                <a:spcPts val="1200"/>
              </a:spcAft>
              <a:buNone/>
            </a:pPr>
            <a:r>
              <a:rPr lang="it-IT" dirty="0" smtClean="0"/>
              <a:t>- perché interviene un terzo, o l’imprenditore stesso, ad aumentare l’attivo</a:t>
            </a:r>
          </a:p>
          <a:p>
            <a:pPr lvl="1">
              <a:buNone/>
            </a:pPr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  <p:extLst>
      <p:ext uri="{BB962C8B-B14F-4D97-AF65-F5344CB8AC3E}">
        <p14:creationId xmlns:p14="http://schemas.microsoft.com/office/powerpoint/2010/main" val="396455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fontScale="85000" lnSpcReduction="10000"/>
          </a:bodyPr>
          <a:lstStyle/>
          <a:p>
            <a:endParaRPr lang="it-IT" sz="900" u="sng" dirty="0" smtClean="0"/>
          </a:p>
          <a:p>
            <a:pPr>
              <a:spcAft>
                <a:spcPts val="1200"/>
              </a:spcAft>
            </a:pPr>
            <a:r>
              <a:rPr lang="it-IT" dirty="0" smtClean="0"/>
              <a:t>Al fine di valutare la «convenienza» </a:t>
            </a:r>
            <a:r>
              <a:rPr lang="it-IT" dirty="0" err="1" smtClean="0"/>
              <a:t>l’AdE</a:t>
            </a:r>
            <a:r>
              <a:rPr lang="it-IT" dirty="0"/>
              <a:t> </a:t>
            </a:r>
            <a:r>
              <a:rPr lang="it-IT" dirty="0" smtClean="0"/>
              <a:t>esamina l’attivo (e il passivo) dell’impresa. In questo è aiutata:</a:t>
            </a:r>
          </a:p>
          <a:p>
            <a:pPr lvl="1">
              <a:spcAft>
                <a:spcPts val="1200"/>
              </a:spcAft>
            </a:pPr>
            <a:r>
              <a:rPr lang="it-IT" sz="2700" dirty="0" smtClean="0"/>
              <a:t>da tutta una serie di documenti che il contribuente deve allegare: </a:t>
            </a:r>
            <a:r>
              <a:rPr lang="it-IT" sz="2700" i="1" dirty="0" smtClean="0"/>
              <a:t>1)</a:t>
            </a:r>
            <a:r>
              <a:rPr lang="it-IT" sz="2700" dirty="0" smtClean="0"/>
              <a:t> </a:t>
            </a:r>
            <a:r>
              <a:rPr lang="it-IT" sz="2700" u="sng" dirty="0" smtClean="0"/>
              <a:t>bilanci e relative note integrative</a:t>
            </a:r>
            <a:r>
              <a:rPr lang="it-IT" sz="2700" dirty="0" smtClean="0"/>
              <a:t>, </a:t>
            </a:r>
            <a:r>
              <a:rPr lang="it-IT" sz="2700" i="1" dirty="0" smtClean="0"/>
              <a:t>2)</a:t>
            </a:r>
            <a:r>
              <a:rPr lang="it-IT" sz="2700" dirty="0" smtClean="0"/>
              <a:t> </a:t>
            </a:r>
            <a:r>
              <a:rPr lang="it-IT" sz="2700" b="1" u="sng" dirty="0" smtClean="0"/>
              <a:t>aggiornata </a:t>
            </a:r>
            <a:r>
              <a:rPr lang="it-IT" sz="2700" u="sng" dirty="0" smtClean="0"/>
              <a:t>relazione sulla situazione patrimoniale, economica e finanziaria</a:t>
            </a:r>
            <a:r>
              <a:rPr lang="it-IT" sz="2700" dirty="0" smtClean="0"/>
              <a:t>, </a:t>
            </a:r>
            <a:r>
              <a:rPr lang="it-IT" sz="2700" i="1" dirty="0" smtClean="0"/>
              <a:t>3)</a:t>
            </a:r>
            <a:r>
              <a:rPr lang="it-IT" sz="2700" dirty="0" smtClean="0"/>
              <a:t> </a:t>
            </a:r>
            <a:r>
              <a:rPr lang="it-IT" sz="2700" u="sng" dirty="0" smtClean="0"/>
              <a:t>stato analitico ed estimativo delle attività</a:t>
            </a:r>
            <a:r>
              <a:rPr lang="it-IT" sz="2700" dirty="0" smtClean="0"/>
              <a:t>, </a:t>
            </a:r>
          </a:p>
          <a:p>
            <a:pPr lvl="1">
              <a:spcAft>
                <a:spcPts val="1200"/>
              </a:spcAft>
            </a:pPr>
            <a:r>
              <a:rPr lang="it-IT" sz="2700" dirty="0"/>
              <a:t>d</a:t>
            </a:r>
            <a:r>
              <a:rPr lang="it-IT" sz="2700" dirty="0" smtClean="0"/>
              <a:t>alla </a:t>
            </a:r>
            <a:r>
              <a:rPr lang="it-IT" sz="2700" b="1" u="sng" dirty="0" smtClean="0"/>
              <a:t>relazione di un professionista</a:t>
            </a:r>
            <a:r>
              <a:rPr lang="it-IT" sz="2700" b="1" dirty="0" smtClean="0"/>
              <a:t> </a:t>
            </a:r>
            <a:r>
              <a:rPr lang="it-IT" sz="2700" dirty="0" smtClean="0"/>
              <a:t>designato dal debitore ma «indipendente» che analizzi voce per voce l’attivo patrimoniale e effettui una valutazione del probabile valore di realizzo di ciascuna voce dell’attivo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  <p:extLst>
      <p:ext uri="{BB962C8B-B14F-4D97-AF65-F5344CB8AC3E}">
        <p14:creationId xmlns:p14="http://schemas.microsoft.com/office/powerpoint/2010/main" val="132861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fontScale="92500" lnSpcReduction="10000"/>
          </a:bodyPr>
          <a:lstStyle/>
          <a:p>
            <a:endParaRPr lang="it-IT" u="sng" dirty="0" smtClean="0"/>
          </a:p>
          <a:p>
            <a:pPr>
              <a:spcAft>
                <a:spcPts val="1200"/>
              </a:spcAft>
            </a:pPr>
            <a:r>
              <a:rPr lang="it-IT" dirty="0" smtClean="0"/>
              <a:t>La relazione del professionista ha un ruolo centrale nel procedimento. Il professionista deve </a:t>
            </a:r>
            <a:r>
              <a:rPr lang="it-IT" b="1" u="sng" dirty="0" smtClean="0"/>
              <a:t>attestare sotto la propria responsabilità</a:t>
            </a:r>
            <a:r>
              <a:rPr lang="it-IT" dirty="0" smtClean="0"/>
              <a:t>:</a:t>
            </a:r>
          </a:p>
          <a:p>
            <a:pPr lvl="1">
              <a:spcAft>
                <a:spcPts val="1200"/>
              </a:spcAft>
              <a:buFontTx/>
              <a:buChar char="-"/>
            </a:pPr>
            <a:r>
              <a:rPr lang="it-IT" sz="2500" dirty="0" smtClean="0"/>
              <a:t>la </a:t>
            </a:r>
            <a:r>
              <a:rPr lang="it-IT" sz="2500" b="1" u="sng" dirty="0" smtClean="0"/>
              <a:t>veridicità dei dati aziendali </a:t>
            </a:r>
            <a:r>
              <a:rPr lang="it-IT" sz="2500" dirty="0" smtClean="0"/>
              <a:t>(attraverso una dettagliata </a:t>
            </a:r>
            <a:r>
              <a:rPr lang="it-IT" sz="2500" u="sng" dirty="0" smtClean="0"/>
              <a:t>analisi e verifica</a:t>
            </a:r>
            <a:r>
              <a:rPr lang="it-IT" sz="2500" dirty="0" smtClean="0"/>
              <a:t> degli stessi); e</a:t>
            </a:r>
          </a:p>
          <a:p>
            <a:pPr lvl="2">
              <a:spcAft>
                <a:spcPts val="1200"/>
              </a:spcAft>
              <a:buFontTx/>
              <a:buChar char="-"/>
            </a:pPr>
            <a:r>
              <a:rPr lang="it-IT" sz="2500" dirty="0" smtClean="0"/>
              <a:t>nel C.P. la </a:t>
            </a:r>
            <a:r>
              <a:rPr lang="it-IT" sz="2500" b="1" u="sng" dirty="0" smtClean="0"/>
              <a:t>fattibilità del piano</a:t>
            </a:r>
          </a:p>
          <a:p>
            <a:pPr lvl="2">
              <a:spcAft>
                <a:spcPts val="1200"/>
              </a:spcAft>
              <a:buFontTx/>
              <a:buChar char="-"/>
            </a:pPr>
            <a:r>
              <a:rPr lang="it-IT" sz="2500" dirty="0" smtClean="0"/>
              <a:t>nell’</a:t>
            </a:r>
            <a:r>
              <a:rPr lang="it-IT" sz="2500" dirty="0" err="1" smtClean="0"/>
              <a:t>A.d.R.</a:t>
            </a:r>
            <a:r>
              <a:rPr lang="it-IT" sz="2500" dirty="0" smtClean="0"/>
              <a:t> l’</a:t>
            </a:r>
            <a:r>
              <a:rPr lang="it-IT" sz="2500" b="1" u="sng" dirty="0" smtClean="0"/>
              <a:t>attuabilità dell’accordo</a:t>
            </a:r>
            <a:r>
              <a:rPr lang="it-IT" sz="2500" dirty="0" smtClean="0"/>
              <a:t> con particolare riferimento alla sua </a:t>
            </a:r>
            <a:r>
              <a:rPr lang="it-IT" sz="2500" u="sng" dirty="0" smtClean="0"/>
              <a:t>idoneità ad assicurare l’integrale pagamento dei creditori estranei</a:t>
            </a:r>
            <a:r>
              <a:rPr lang="it-IT" sz="2500" dirty="0" smtClean="0"/>
              <a:t> nel rispetto di ristretti termini (120 gg)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  <p:extLst>
      <p:ext uri="{BB962C8B-B14F-4D97-AF65-F5344CB8AC3E}">
        <p14:creationId xmlns:p14="http://schemas.microsoft.com/office/powerpoint/2010/main" val="379218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lnSpcReduction="10000"/>
          </a:bodyPr>
          <a:lstStyle/>
          <a:p>
            <a:endParaRPr lang="it-IT" u="sng" dirty="0" smtClean="0"/>
          </a:p>
          <a:p>
            <a:pPr>
              <a:spcAft>
                <a:spcPts val="1200"/>
              </a:spcAft>
            </a:pPr>
            <a:r>
              <a:rPr lang="it-IT" dirty="0" smtClean="0"/>
              <a:t>Inoltre, nell’ambito degli accordi di ristrutturazione, il debitore </a:t>
            </a:r>
            <a:r>
              <a:rPr lang="it-IT" dirty="0"/>
              <a:t>o </a:t>
            </a:r>
            <a:r>
              <a:rPr lang="it-IT" dirty="0" smtClean="0"/>
              <a:t>il suo </a:t>
            </a:r>
            <a:r>
              <a:rPr lang="it-IT" dirty="0"/>
              <a:t>legale rappresentante </a:t>
            </a:r>
            <a:r>
              <a:rPr lang="it-IT" dirty="0" smtClean="0"/>
              <a:t>devono rilasciare una dichiarazione </a:t>
            </a:r>
            <a:r>
              <a:rPr lang="it-IT" dirty="0"/>
              <a:t>sostitutiva, resa dal </a:t>
            </a:r>
            <a:r>
              <a:rPr lang="it-IT" dirty="0" smtClean="0"/>
              <a:t>ai </a:t>
            </a:r>
            <a:r>
              <a:rPr lang="it-IT" dirty="0"/>
              <a:t>sensi dell'articolo 47 </a:t>
            </a:r>
            <a:r>
              <a:rPr lang="it-IT" dirty="0" err="1"/>
              <a:t>d.P.R.</a:t>
            </a:r>
            <a:r>
              <a:rPr lang="it-IT" dirty="0"/>
              <a:t> n. </a:t>
            </a:r>
            <a:r>
              <a:rPr lang="it-IT" dirty="0" smtClean="0"/>
              <a:t>445/2000 (</a:t>
            </a:r>
            <a:r>
              <a:rPr lang="it-IT" u="sng" dirty="0" smtClean="0"/>
              <a:t>responsabilità penale</a:t>
            </a:r>
            <a:r>
              <a:rPr lang="it-IT" dirty="0" smtClean="0"/>
              <a:t>), </a:t>
            </a:r>
            <a:r>
              <a:rPr lang="it-IT" dirty="0"/>
              <a:t>che la documentazione rappresenta fedelmente ed integralmente la situazione dell'impresa, con particolare riguardo alle poste attive del patrimonio</a:t>
            </a:r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Dai presupposti e valutazioni</a:t>
            </a:r>
            <a:br>
              <a:rPr lang="it-IT" dirty="0"/>
            </a:br>
            <a:r>
              <a:rPr lang="it-IT" dirty="0"/>
              <a:t>al contenuto e allegati dell’istanza</a:t>
            </a:r>
          </a:p>
        </p:txBody>
      </p:sp>
    </p:spTree>
    <p:extLst>
      <p:ext uri="{BB962C8B-B14F-4D97-AF65-F5344CB8AC3E}">
        <p14:creationId xmlns:p14="http://schemas.microsoft.com/office/powerpoint/2010/main" val="97911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5125" indent="-365125">
              <a:spcAft>
                <a:spcPts val="1200"/>
              </a:spcAft>
              <a:buNone/>
            </a:pPr>
            <a:r>
              <a:rPr lang="it-IT" sz="2600" dirty="0" smtClean="0"/>
              <a:t>L’istanza, in carta semplice, deve essere presentata:</a:t>
            </a:r>
          </a:p>
          <a:p>
            <a:r>
              <a:rPr lang="it-IT" sz="2500" dirty="0" smtClean="0"/>
              <a:t>alla </a:t>
            </a:r>
            <a:r>
              <a:rPr lang="it-IT" sz="2500" b="1" u="sng" dirty="0" smtClean="0"/>
              <a:t>Direzione Provinciale</a:t>
            </a:r>
            <a:r>
              <a:rPr lang="it-IT" sz="2500" u="sng" dirty="0" smtClean="0"/>
              <a:t> dell’ </a:t>
            </a:r>
            <a:r>
              <a:rPr lang="it-IT" sz="2500" u="sng" dirty="0" err="1" smtClean="0"/>
              <a:t>AdE</a:t>
            </a:r>
            <a:r>
              <a:rPr lang="it-IT" sz="2500" dirty="0" smtClean="0"/>
              <a:t> competente in base all’</a:t>
            </a:r>
            <a:r>
              <a:rPr lang="it-IT" sz="2500" u="sng" dirty="0" smtClean="0"/>
              <a:t>ultimo domicilio fiscale</a:t>
            </a:r>
            <a:r>
              <a:rPr lang="it-IT" sz="2500" dirty="0" smtClean="0"/>
              <a:t>; all’interno della DP verrà trattata dall’UFFICIO RISCOSSIONE.</a:t>
            </a:r>
          </a:p>
          <a:p>
            <a:pPr marL="363538" indent="0">
              <a:buNone/>
            </a:pPr>
            <a:r>
              <a:rPr lang="it-IT" sz="2500" dirty="0" smtClean="0"/>
              <a:t>(solo se è un grande contribuente dovrà essere presentata alla Direzione Regionale - Ufficio Grandi Contribuenti)</a:t>
            </a:r>
          </a:p>
          <a:p>
            <a:pPr>
              <a:buNone/>
            </a:pPr>
            <a:r>
              <a:rPr lang="it-IT" sz="2500" dirty="0" smtClean="0"/>
              <a:t>e</a:t>
            </a:r>
          </a:p>
          <a:p>
            <a:r>
              <a:rPr lang="it-IT" sz="2500" dirty="0" smtClean="0"/>
              <a:t>all’</a:t>
            </a:r>
            <a:r>
              <a:rPr lang="it-IT" sz="2500" b="1" u="sng" dirty="0" smtClean="0"/>
              <a:t>Agente della Riscossione </a:t>
            </a:r>
            <a:r>
              <a:rPr lang="it-IT" sz="2500" u="sng" dirty="0" smtClean="0"/>
              <a:t>competente </a:t>
            </a:r>
            <a:r>
              <a:rPr lang="it-IT" sz="2500" dirty="0" smtClean="0"/>
              <a:t>in base all’</a:t>
            </a:r>
            <a:r>
              <a:rPr lang="it-IT" sz="2500" u="sng" dirty="0" smtClean="0"/>
              <a:t>ultimo domicilio fiscale </a:t>
            </a:r>
            <a:r>
              <a:rPr lang="it-IT" sz="2500" dirty="0" smtClean="0"/>
              <a:t>della società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Iter procedimentale: a chi si presenta l’istanza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endParaRPr lang="it-IT" sz="900" dirty="0" smtClean="0"/>
          </a:p>
          <a:p>
            <a:pPr>
              <a:spcAft>
                <a:spcPts val="1200"/>
              </a:spcAft>
              <a:buNone/>
            </a:pPr>
            <a:r>
              <a:rPr lang="it-IT" dirty="0" smtClean="0"/>
              <a:t>L’istanza può essere presentata</a:t>
            </a:r>
          </a:p>
          <a:p>
            <a:pPr>
              <a:spcAft>
                <a:spcPts val="1200"/>
              </a:spcAft>
            </a:pPr>
            <a:r>
              <a:rPr lang="it-IT" dirty="0" smtClean="0"/>
              <a:t>Mediante consegna diretta al </a:t>
            </a:r>
            <a:r>
              <a:rPr lang="it-IT" i="1" dirty="0" smtClean="0"/>
              <a:t>front-office</a:t>
            </a:r>
            <a:endParaRPr lang="it-IT" dirty="0" smtClean="0"/>
          </a:p>
          <a:p>
            <a:pPr>
              <a:spcAft>
                <a:spcPts val="1200"/>
              </a:spcAft>
            </a:pPr>
            <a:r>
              <a:rPr lang="it-IT" dirty="0" smtClean="0"/>
              <a:t>Mediante raccomandata A/R</a:t>
            </a:r>
          </a:p>
          <a:p>
            <a:pPr>
              <a:spcAft>
                <a:spcPts val="1200"/>
              </a:spcAft>
            </a:pPr>
            <a:r>
              <a:rPr lang="it-IT" dirty="0" smtClean="0"/>
              <a:t>Mediante pec (in questo caso, tuttavia vi verranno richiesti alcuni documenti in originale: in primo luogo l’istanza firmata e la relazione del professionista )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Iter procedimentale: </a:t>
            </a:r>
            <a:r>
              <a:rPr lang="it-IT" dirty="0" smtClean="0"/>
              <a:t>come si </a:t>
            </a:r>
            <a:r>
              <a:rPr lang="it-IT" dirty="0"/>
              <a:t>presenta l’istanza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b="1" dirty="0" smtClean="0"/>
              <a:t>Controllo dei presupposti/requisiti minimi</a:t>
            </a:r>
          </a:p>
          <a:p>
            <a:endParaRPr lang="it-IT" dirty="0" smtClean="0"/>
          </a:p>
          <a:p>
            <a:r>
              <a:rPr lang="it-IT" b="1" dirty="0" smtClean="0"/>
              <a:t>Consolidamento del debito</a:t>
            </a:r>
          </a:p>
          <a:p>
            <a:endParaRPr lang="it-IT" dirty="0" smtClean="0"/>
          </a:p>
          <a:p>
            <a:r>
              <a:rPr lang="it-IT" b="1" dirty="0" smtClean="0"/>
              <a:t>Valutazione dell’istanza</a:t>
            </a:r>
          </a:p>
          <a:p>
            <a:endParaRPr lang="it-IT" sz="2400" i="1" dirty="0" smtClean="0"/>
          </a:p>
          <a:p>
            <a:r>
              <a:rPr lang="it-IT" b="1" dirty="0" smtClean="0"/>
              <a:t>Assenso o diniego alla transazione </a:t>
            </a:r>
            <a:r>
              <a:rPr lang="it-IT" dirty="0" smtClean="0"/>
              <a:t>mediante:</a:t>
            </a:r>
          </a:p>
          <a:p>
            <a:pPr lvl="1"/>
            <a:r>
              <a:rPr lang="it-IT" dirty="0" smtClean="0"/>
              <a:t>in </a:t>
            </a:r>
            <a:r>
              <a:rPr lang="it-IT" u="sng" dirty="0" smtClean="0"/>
              <a:t>Accordo di Ristrutturazione</a:t>
            </a:r>
            <a:r>
              <a:rPr lang="it-IT" dirty="0" smtClean="0"/>
              <a:t>: firma di un Atto di transazione fiscale (in caso di esito positivo) o comunicazione del diniego (in caso di esito negativo)</a:t>
            </a:r>
          </a:p>
          <a:p>
            <a:pPr lvl="1"/>
            <a:r>
              <a:rPr lang="it-IT" dirty="0" smtClean="0"/>
              <a:t>in </a:t>
            </a:r>
            <a:r>
              <a:rPr lang="it-IT" u="sng" dirty="0" smtClean="0"/>
              <a:t>Concordato Preventivo</a:t>
            </a:r>
            <a:r>
              <a:rPr lang="it-IT" dirty="0" smtClean="0"/>
              <a:t>: comunicazione al contribuente e al tribunale dell’assenso o del diniego alla proposta ed eventualmente esercizio del diritto di voto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Azioni dell’Agenzia delle Entrate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dirty="0" smtClean="0"/>
              <a:t>In generale non è previsto un termine, ma se l’istanza di transazione fiscale è presentata nell’ambito di un concordato preventivo, la stessa dovrebbe essere presentata </a:t>
            </a:r>
            <a:r>
              <a:rPr lang="it-IT" u="sng" dirty="0" smtClean="0"/>
              <a:t>contestualmente</a:t>
            </a:r>
            <a:r>
              <a:rPr lang="it-IT" dirty="0" smtClean="0"/>
              <a:t> alla presentazione del ricorso in Tribunale</a:t>
            </a:r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dirty="0" smtClean="0"/>
              <a:t>Fino a che non viene presentata l’istanza, l’Ufficio non procede al consolidamento del debito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Iter procedimentale: </a:t>
            </a:r>
            <a:r>
              <a:rPr lang="it-IT" dirty="0" smtClean="0"/>
              <a:t>quando si </a:t>
            </a:r>
            <a:r>
              <a:rPr lang="it-IT" dirty="0"/>
              <a:t>presenta l’istanza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  <a:buNone/>
            </a:pPr>
            <a:endParaRPr lang="it-IT" sz="900" dirty="0" smtClean="0"/>
          </a:p>
          <a:p>
            <a:pPr>
              <a:spcAft>
                <a:spcPts val="1200"/>
              </a:spcAft>
              <a:buNone/>
            </a:pPr>
            <a:r>
              <a:rPr lang="it-IT" dirty="0"/>
              <a:t>La Direzione Provinciale, </a:t>
            </a:r>
            <a:r>
              <a:rPr lang="it-IT" dirty="0" smtClean="0"/>
              <a:t>ricevuta </a:t>
            </a:r>
            <a:r>
              <a:rPr lang="it-IT" dirty="0"/>
              <a:t>l’istanza</a:t>
            </a:r>
            <a:r>
              <a:rPr lang="it-IT" dirty="0" smtClean="0"/>
              <a:t>:</a:t>
            </a:r>
          </a:p>
          <a:p>
            <a:pPr>
              <a:spcAft>
                <a:spcPts val="1200"/>
              </a:spcAft>
            </a:pPr>
            <a:r>
              <a:rPr lang="it-IT" dirty="0" smtClean="0"/>
              <a:t>effettua </a:t>
            </a:r>
            <a:r>
              <a:rPr lang="it-IT" dirty="0"/>
              <a:t>il consolidamento del </a:t>
            </a:r>
            <a:r>
              <a:rPr lang="it-IT" dirty="0" smtClean="0"/>
              <a:t>debito</a:t>
            </a:r>
          </a:p>
          <a:p>
            <a:pPr>
              <a:spcAft>
                <a:spcPts val="1200"/>
              </a:spcAft>
            </a:pPr>
            <a:r>
              <a:rPr lang="it-IT" dirty="0"/>
              <a:t>p</a:t>
            </a:r>
            <a:r>
              <a:rPr lang="it-IT" dirty="0" smtClean="0"/>
              <a:t>redispone una relazione dettagliata della situazione del contribuente ed esprime </a:t>
            </a:r>
            <a:r>
              <a:rPr lang="it-IT" dirty="0"/>
              <a:t>un parere favorevole o sfavorevole </a:t>
            </a:r>
            <a:r>
              <a:rPr lang="it-IT" dirty="0" smtClean="0"/>
              <a:t>che trasmette alla Direzione Regionale</a:t>
            </a:r>
          </a:p>
          <a:p>
            <a:pPr lvl="1">
              <a:spcAft>
                <a:spcPts val="1200"/>
              </a:spcAft>
            </a:pPr>
            <a:r>
              <a:rPr lang="it-IT" dirty="0" smtClean="0"/>
              <a:t>Se si tratta di transazione fiscale nell’ambito di un accordo di ristrutturazione ed il parere è favorevole prepara anche una bozza di atto di transazione (una sorta di contratto) ed un piano di ammortamento del debito (se è richiesta una dilazione) che trasmette in allegato</a:t>
            </a:r>
            <a:endParaRPr lang="it-IT" dirty="0"/>
          </a:p>
          <a:p>
            <a:pPr>
              <a:spcAft>
                <a:spcPts val="1200"/>
              </a:spcAft>
            </a:pPr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Iter procedimentale all’interno dell’Agenzia delle Entrate</a:t>
            </a:r>
          </a:p>
        </p:txBody>
      </p:sp>
    </p:spTree>
    <p:extLst>
      <p:ext uri="{BB962C8B-B14F-4D97-AF65-F5344CB8AC3E}">
        <p14:creationId xmlns:p14="http://schemas.microsoft.com/office/powerpoint/2010/main" val="86629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endParaRPr lang="it-IT" sz="900" dirty="0" smtClean="0"/>
          </a:p>
          <a:p>
            <a:pPr>
              <a:spcAft>
                <a:spcPts val="1200"/>
              </a:spcAft>
              <a:buNone/>
            </a:pPr>
            <a:r>
              <a:rPr lang="it-IT" dirty="0"/>
              <a:t>La Direzione </a:t>
            </a:r>
            <a:r>
              <a:rPr lang="it-IT" dirty="0" smtClean="0"/>
              <a:t>Regionale:</a:t>
            </a:r>
          </a:p>
          <a:p>
            <a:pPr>
              <a:spcAft>
                <a:spcPts val="1200"/>
              </a:spcAft>
            </a:pPr>
            <a:r>
              <a:rPr lang="it-IT" dirty="0" smtClean="0"/>
              <a:t>esamina la relazione della Direzione Provinciale, la documentazione ed eventualmente la bozza dell’atto di transazione ed</a:t>
            </a:r>
          </a:p>
          <a:p>
            <a:pPr>
              <a:spcAft>
                <a:spcPts val="1200"/>
              </a:spcAft>
            </a:pPr>
            <a:r>
              <a:rPr lang="it-IT" dirty="0" smtClean="0"/>
              <a:t>esprime il proprio parere</a:t>
            </a:r>
          </a:p>
          <a:p>
            <a:pPr marL="109728" indent="0">
              <a:spcAft>
                <a:spcPts val="1200"/>
              </a:spcAft>
              <a:buNone/>
            </a:pPr>
            <a:r>
              <a:rPr lang="it-IT" dirty="0" smtClean="0"/>
              <a:t>La transazione è accolta solo se entrambi i pareri sono favorevoli.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Iter procedimentale all’interno dell’Agenzia delle Entrate</a:t>
            </a:r>
          </a:p>
        </p:txBody>
      </p:sp>
    </p:spTree>
    <p:extLst>
      <p:ext uri="{BB962C8B-B14F-4D97-AF65-F5344CB8AC3E}">
        <p14:creationId xmlns:p14="http://schemas.microsoft.com/office/powerpoint/2010/main" val="124670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it-IT" dirty="0" smtClean="0"/>
              <a:t>Nell’ambito degli </a:t>
            </a:r>
            <a:r>
              <a:rPr lang="it-IT" u="sng" dirty="0" smtClean="0"/>
              <a:t>accordi di ristrutturazione</a:t>
            </a:r>
          </a:p>
          <a:p>
            <a:pPr>
              <a:spcAft>
                <a:spcPts val="1200"/>
              </a:spcAft>
            </a:pPr>
            <a:r>
              <a:rPr lang="it-IT" dirty="0" smtClean="0"/>
              <a:t>in caso di adesione alla transazione fiscale il contribuente viene chiamato a sottoscrivere l’atto di transazione fiscale</a:t>
            </a:r>
          </a:p>
          <a:p>
            <a:pPr>
              <a:spcAft>
                <a:spcPts val="1200"/>
              </a:spcAft>
            </a:pPr>
            <a:r>
              <a:rPr lang="it-IT" dirty="0" smtClean="0"/>
              <a:t>in caso di diniego gli verrà recapitato un provvedimento succintamente motivato (il diniego non impedisce la riproposizione)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Forme di espressione dell’assenso o del diniego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9730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it-IT" dirty="0" smtClean="0"/>
              <a:t>Nell’ambito del </a:t>
            </a:r>
            <a:r>
              <a:rPr lang="it-IT" u="sng" dirty="0" smtClean="0"/>
              <a:t>concordato preventivo </a:t>
            </a:r>
          </a:p>
          <a:p>
            <a:pPr>
              <a:spcAft>
                <a:spcPts val="1200"/>
              </a:spcAft>
            </a:pPr>
            <a:r>
              <a:rPr lang="it-IT" dirty="0"/>
              <a:t>esprime il proprio assenso o diniego alla transazione fiscale con atto succintamente motivato indirizzato </a:t>
            </a:r>
            <a:r>
              <a:rPr lang="it-IT" dirty="0" smtClean="0"/>
              <a:t>sia al tribunale </a:t>
            </a:r>
            <a:r>
              <a:rPr lang="it-IT" dirty="0"/>
              <a:t>che al contribuente </a:t>
            </a:r>
            <a:endParaRPr lang="it-IT" dirty="0" smtClean="0"/>
          </a:p>
          <a:p>
            <a:pPr>
              <a:spcAft>
                <a:spcPts val="1200"/>
              </a:spcAft>
            </a:pPr>
            <a:r>
              <a:rPr lang="it-IT" dirty="0" smtClean="0"/>
              <a:t>con lo stesso atto esercita il proprio diritto di voto nell’adunanza dei creditori o nei 20 giorni successivi (come previsto per legge)</a:t>
            </a:r>
          </a:p>
          <a:p>
            <a:pPr>
              <a:spcAft>
                <a:spcPts val="1200"/>
              </a:spcAft>
            </a:pPr>
            <a:endParaRPr lang="it-IT" dirty="0" smtClean="0"/>
          </a:p>
          <a:p>
            <a:pPr>
              <a:spcAft>
                <a:spcPts val="1200"/>
              </a:spcAft>
            </a:pPr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Forme di espressione dell’assenso o del diniego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7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it-IT" dirty="0" smtClean="0"/>
              <a:t>Per poter accedere alla transazione fiscale occorre anzitutto:</a:t>
            </a:r>
          </a:p>
          <a:p>
            <a:pPr marL="109728" indent="0">
              <a:buNone/>
            </a:pPr>
            <a:endParaRPr lang="it-IT" dirty="0" smtClean="0"/>
          </a:p>
          <a:p>
            <a:r>
              <a:rPr lang="it-IT" dirty="0" smtClean="0"/>
              <a:t>Essere un imprenditore commerciale assoggettabile al fallimento (requisito soggettivo) </a:t>
            </a:r>
            <a:r>
              <a:rPr lang="it-IT" sz="2200" i="1" dirty="0" smtClean="0"/>
              <a:t>– (unica eccezione: l’imprenditore agricolo che può accedere alla transazione fiscale in accordo di ristrutturazione anche se non è fallibile)</a:t>
            </a:r>
          </a:p>
          <a:p>
            <a:endParaRPr lang="it-IT" dirty="0" smtClean="0"/>
          </a:p>
          <a:p>
            <a:r>
              <a:rPr lang="it-IT" dirty="0" smtClean="0"/>
              <a:t>Trovarsi in situazione di crisi</a:t>
            </a:r>
            <a:r>
              <a:rPr lang="it-IT" dirty="0"/>
              <a:t> </a:t>
            </a:r>
            <a:r>
              <a:rPr lang="it-IT" dirty="0" smtClean="0"/>
              <a:t>(requisito oggettivo)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Presupposti e requisiti minimi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it-IT" dirty="0" smtClean="0"/>
              <a:t>È inoltre necessario:</a:t>
            </a:r>
          </a:p>
          <a:p>
            <a:pPr marL="109728" indent="0">
              <a:buNone/>
            </a:pPr>
            <a:endParaRPr lang="it-IT" dirty="0" smtClean="0"/>
          </a:p>
          <a:p>
            <a:r>
              <a:rPr lang="it-IT" dirty="0"/>
              <a:t>i</a:t>
            </a:r>
            <a:r>
              <a:rPr lang="it-IT" dirty="0" smtClean="0"/>
              <a:t>l </a:t>
            </a:r>
            <a:r>
              <a:rPr lang="it-IT" u="sng" dirty="0" smtClean="0"/>
              <a:t>pagamento integrale </a:t>
            </a:r>
            <a:r>
              <a:rPr lang="it-IT" dirty="0" smtClean="0"/>
              <a:t>della quota </a:t>
            </a:r>
            <a:r>
              <a:rPr lang="it-IT" u="sng" dirty="0" smtClean="0"/>
              <a:t>capitale</a:t>
            </a:r>
            <a:r>
              <a:rPr lang="it-IT" dirty="0" smtClean="0"/>
              <a:t> di IVA e RITENUTE (ma non di interessi e sanzioni)</a:t>
            </a:r>
          </a:p>
          <a:p>
            <a:endParaRPr lang="it-IT" dirty="0" smtClean="0"/>
          </a:p>
          <a:p>
            <a:r>
              <a:rPr lang="it-IT" dirty="0"/>
              <a:t>c</a:t>
            </a:r>
            <a:r>
              <a:rPr lang="it-IT" dirty="0" smtClean="0"/>
              <a:t>he il credito tributario sia trattato in modo </a:t>
            </a:r>
            <a:r>
              <a:rPr lang="it-IT" u="sng" dirty="0" smtClean="0"/>
              <a:t>non deteriore </a:t>
            </a:r>
            <a:r>
              <a:rPr lang="it-IT" dirty="0" smtClean="0"/>
              <a:t>rispetto ad altri crediti aventi grado di privilegio pari o inferiore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Presupposti e requisiti minimi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spcAft>
                <a:spcPts val="1200"/>
              </a:spcAft>
              <a:buNone/>
            </a:pPr>
            <a:r>
              <a:rPr lang="it-IT" dirty="0" smtClean="0"/>
              <a:t>Non appena arrivata l’istanza di transazione fiscale l’Amministrazione comincia le operazioni volte al c.d. «consolidamento del debito» che hanno come scopo di </a:t>
            </a:r>
            <a:r>
              <a:rPr lang="it-IT" u="sng" dirty="0" smtClean="0"/>
              <a:t>certificare al debitore l’ammontare complessivo del debito </a:t>
            </a:r>
            <a:endParaRPr lang="it-IT" dirty="0" smtClean="0"/>
          </a:p>
          <a:p>
            <a:pPr>
              <a:spcAft>
                <a:spcPts val="1200"/>
              </a:spcAft>
            </a:pPr>
            <a:r>
              <a:rPr lang="it-IT" dirty="0" smtClean="0"/>
              <a:t>la certificazione del debito già iscritto a ruolo viene fornita dall’Agente della Riscossione</a:t>
            </a:r>
          </a:p>
          <a:p>
            <a:r>
              <a:rPr lang="it-IT" dirty="0"/>
              <a:t>l</a:t>
            </a:r>
            <a:r>
              <a:rPr lang="it-IT" dirty="0" smtClean="0"/>
              <a:t>a certificazione del debito non ancora iscritto a ruolo viene fornita dall’Agenzia delle Entrate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Consolidamento del debito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469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spcAft>
                <a:spcPts val="1200"/>
              </a:spcAft>
              <a:buNone/>
            </a:pPr>
            <a:r>
              <a:rPr lang="it-IT" dirty="0" smtClean="0"/>
              <a:t>Ai fini del consolidamento del debito, all’istanza deve essere allegata:</a:t>
            </a:r>
          </a:p>
          <a:p>
            <a:pPr>
              <a:spcAft>
                <a:spcPts val="1200"/>
              </a:spcAft>
            </a:pPr>
            <a:r>
              <a:rPr lang="it-IT" dirty="0"/>
              <a:t>copia delle dichiarazioni </a:t>
            </a:r>
            <a:r>
              <a:rPr lang="it-IT" dirty="0" smtClean="0"/>
              <a:t>fiscali per </a:t>
            </a:r>
            <a:r>
              <a:rPr lang="it-IT" dirty="0"/>
              <a:t>le quali non è </a:t>
            </a:r>
            <a:r>
              <a:rPr lang="it-IT" dirty="0" smtClean="0"/>
              <a:t>pervenuto </a:t>
            </a:r>
            <a:r>
              <a:rPr lang="it-IT" dirty="0"/>
              <a:t>l’esito dei controlli automatici, nonché</a:t>
            </a:r>
            <a:endParaRPr lang="it-IT" dirty="0" smtClean="0"/>
          </a:p>
          <a:p>
            <a:r>
              <a:rPr lang="it-IT" dirty="0"/>
              <a:t>copia delle eventuali dichiarazioni </a:t>
            </a:r>
            <a:r>
              <a:rPr lang="it-IT" dirty="0" smtClean="0"/>
              <a:t>integrative</a:t>
            </a:r>
          </a:p>
          <a:p>
            <a:pPr marL="109728" indent="0">
              <a:buNone/>
            </a:pPr>
            <a:endParaRPr lang="it-IT" dirty="0"/>
          </a:p>
          <a:p>
            <a:pPr marL="109728" indent="0">
              <a:buNone/>
            </a:pPr>
            <a:r>
              <a:rPr lang="it-IT" dirty="0" smtClean="0"/>
              <a:t>relative al periodo fino alla data di presentazione della domanda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Consolidamento del debito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2992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spcAft>
                <a:spcPts val="1200"/>
              </a:spcAft>
              <a:buNone/>
            </a:pPr>
            <a:r>
              <a:rPr lang="it-IT" sz="3000" dirty="0" smtClean="0"/>
              <a:t>Funzione dell’istituto:</a:t>
            </a:r>
            <a:endParaRPr lang="it-IT" i="1" dirty="0" smtClean="0"/>
          </a:p>
          <a:p>
            <a:pPr>
              <a:spcAft>
                <a:spcPts val="1200"/>
              </a:spcAft>
              <a:buNone/>
            </a:pPr>
            <a:r>
              <a:rPr lang="it-IT" dirty="0" smtClean="0"/>
              <a:t>Attraverso la transazione fiscale il legislatore ha inteso contemperare</a:t>
            </a:r>
          </a:p>
          <a:p>
            <a:pPr>
              <a:spcAft>
                <a:spcPts val="1200"/>
              </a:spcAft>
              <a:buNone/>
            </a:pPr>
            <a:r>
              <a:rPr lang="it-IT" dirty="0" smtClean="0"/>
              <a:t>l’</a:t>
            </a:r>
            <a:r>
              <a:rPr lang="it-IT" b="1" dirty="0" smtClean="0"/>
              <a:t>i</a:t>
            </a:r>
            <a:r>
              <a:rPr lang="it-IT" b="1" u="sng" dirty="0" smtClean="0"/>
              <a:t>nteresse pubblico alla riscossione dei tributi</a:t>
            </a:r>
            <a:endParaRPr lang="it-IT" b="1" dirty="0" smtClean="0"/>
          </a:p>
          <a:p>
            <a:pPr>
              <a:spcAft>
                <a:spcPts val="1200"/>
              </a:spcAft>
              <a:buNone/>
            </a:pPr>
            <a:r>
              <a:rPr lang="it-IT" dirty="0" smtClean="0"/>
              <a:t>con l’egualmente rilevante </a:t>
            </a:r>
          </a:p>
          <a:p>
            <a:pPr>
              <a:spcAft>
                <a:spcPts val="1200"/>
              </a:spcAft>
              <a:buNone/>
            </a:pPr>
            <a:r>
              <a:rPr lang="it-IT" b="1" u="sng" dirty="0" smtClean="0"/>
              <a:t>interesse alla conservazione di imprese </a:t>
            </a:r>
            <a:r>
              <a:rPr lang="it-IT" dirty="0" smtClean="0"/>
              <a:t>in grado di rappresentare realtà ancora produttive,</a:t>
            </a:r>
          </a:p>
          <a:p>
            <a:pPr>
              <a:buNone/>
            </a:pPr>
            <a:r>
              <a:rPr lang="it-IT" dirty="0" smtClean="0"/>
              <a:t>salvaguardando al contempo i </a:t>
            </a:r>
            <a:r>
              <a:rPr lang="it-IT" b="1" u="sng" dirty="0" smtClean="0"/>
              <a:t>livelli occupazionali</a:t>
            </a:r>
            <a:endParaRPr lang="it-IT" b="1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Elementi di valutazione dell’istanza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800"/>
              </a:spcAft>
              <a:buNone/>
            </a:pPr>
            <a:r>
              <a:rPr lang="it-IT" sz="2800" dirty="0" smtClean="0"/>
              <a:t>È importante porre l’attenzione sul dichiarato  interesse alla conservazione di imprese </a:t>
            </a:r>
            <a:r>
              <a:rPr lang="it-IT" sz="2800" u="sng" dirty="0" smtClean="0"/>
              <a:t>in grado di rappresentare realtà ancora produttive</a:t>
            </a:r>
          </a:p>
          <a:p>
            <a:pPr>
              <a:spcAft>
                <a:spcPts val="1800"/>
              </a:spcAft>
              <a:buNone/>
            </a:pPr>
            <a:endParaRPr lang="it-IT" sz="1200" dirty="0" smtClean="0"/>
          </a:p>
          <a:p>
            <a:pPr>
              <a:spcAft>
                <a:spcPts val="1800"/>
              </a:spcAft>
              <a:buNone/>
            </a:pPr>
            <a:r>
              <a:rPr lang="it-IT" sz="2800" dirty="0" smtClean="0"/>
              <a:t>In linea di principio, quindi, quantomeno nell’ambito di accordi di ristrutturazione non vengono considerate ammissibili proposte con intento meramente liquidatorio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Elementi di valutazione dell’istanza</a:t>
            </a:r>
          </a:p>
        </p:txBody>
      </p:sp>
    </p:spTree>
    <p:extLst>
      <p:ext uri="{BB962C8B-B14F-4D97-AF65-F5344CB8AC3E}">
        <p14:creationId xmlns:p14="http://schemas.microsoft.com/office/powerpoint/2010/main" val="268831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le">
  <a:themeElements>
    <a:clrScheme name="Vial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ial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Vial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842</TotalTime>
  <Words>1969</Words>
  <Application>Microsoft Office PowerPoint</Application>
  <PresentationFormat>Presentazione su schermo (4:3)</PresentationFormat>
  <Paragraphs>201</Paragraphs>
  <Slides>34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34</vt:i4>
      </vt:variant>
    </vt:vector>
  </HeadingPairs>
  <TitlesOfParts>
    <vt:vector size="35" baseType="lpstr">
      <vt:lpstr>Viale</vt:lpstr>
      <vt:lpstr>La transazione fiscale  </vt:lpstr>
      <vt:lpstr>Prassi amministrativa</vt:lpstr>
      <vt:lpstr>Azioni dell’Agenzia delle Entrate</vt:lpstr>
      <vt:lpstr>Presupposti e requisiti minimi</vt:lpstr>
      <vt:lpstr>Presupposti e requisiti minimi</vt:lpstr>
      <vt:lpstr>Consolidamento del debito</vt:lpstr>
      <vt:lpstr>Consolidamento del debito</vt:lpstr>
      <vt:lpstr>Elementi di valutazione dell’istanza</vt:lpstr>
      <vt:lpstr>Elementi di valutazione dell’istanza</vt:lpstr>
      <vt:lpstr>Elementi di valutazione dell’istanza</vt:lpstr>
      <vt:lpstr>Riepilogo dei  presupposti e valutazioni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Dai presupposti e valutazioni al contenuto e allegati dell’istanza</vt:lpstr>
      <vt:lpstr>Iter procedimentale: a chi si presenta l’istanza</vt:lpstr>
      <vt:lpstr>Iter procedimentale: come si presenta l’istanza</vt:lpstr>
      <vt:lpstr>Iter procedimentale: quando si presenta l’istanza</vt:lpstr>
      <vt:lpstr>Iter procedimentale all’interno dell’Agenzia delle Entrate</vt:lpstr>
      <vt:lpstr>Iter procedimentale all’interno dell’Agenzia delle Entrate</vt:lpstr>
      <vt:lpstr>Forme di espressione dell’assenso o del diniego</vt:lpstr>
      <vt:lpstr>Forme di espressione dell’assenso o del diniego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transazione fiscale</dc:title>
  <dc:creator>pc-sala argento</dc:creator>
  <cp:lastModifiedBy>pc-sala argento</cp:lastModifiedBy>
  <cp:revision>84</cp:revision>
  <dcterms:modified xsi:type="dcterms:W3CDTF">2013-12-18T08:17:47Z</dcterms:modified>
</cp:coreProperties>
</file>