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340" r:id="rId3"/>
    <p:sldId id="373" r:id="rId4"/>
    <p:sldId id="362" r:id="rId5"/>
    <p:sldId id="369" r:id="rId6"/>
    <p:sldId id="380" r:id="rId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3" autoAdjust="0"/>
    <p:restoredTop sz="90110" autoAdjust="0"/>
  </p:normalViewPr>
  <p:slideViewPr>
    <p:cSldViewPr>
      <p:cViewPr>
        <p:scale>
          <a:sx n="100" d="100"/>
          <a:sy n="100" d="100"/>
        </p:scale>
        <p:origin x="-12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84" y="468"/>
      </p:cViewPr>
      <p:guideLst>
        <p:guide orient="horz" pos="2910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22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1"/>
            <a:ext cx="3038604" cy="4622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A22D9-CB2F-4EC6-A598-EB9FB5FFECC7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54"/>
            <a:ext cx="3038604" cy="4622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772354"/>
            <a:ext cx="3038604" cy="4622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D6D5F-0E8E-461F-8FB3-9508AD5585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41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3F2C5E-964B-4E4F-9CBB-E66E3AE29FB2}" type="datetimeFigureOut">
              <a:rPr lang="en-US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7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7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7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F02065D-681C-49E5-913B-75B0D18DE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50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2065D-681C-49E5-913B-75B0D18DE7F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09510"/>
            <a:fld id="{0E06523E-704C-43EB-A952-6F429992D1A0}" type="slidenum">
              <a:rPr lang="en-US" smtClean="0">
                <a:solidFill>
                  <a:prstClr val="black"/>
                </a:solidFill>
                <a:latin typeface="Times" pitchFamily="18" charset="0"/>
              </a:rPr>
              <a:pPr defTabSz="909510"/>
              <a:t>3</a:t>
            </a:fld>
            <a:endParaRPr lang="en-US" dirty="0" smtClean="0">
              <a:solidFill>
                <a:prstClr val="black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2065D-681C-49E5-913B-75B0D18DE7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09510"/>
            <a:fld id="{0E06523E-704C-43EB-A952-6F429992D1A0}" type="slidenum">
              <a:rPr lang="en-US" smtClean="0">
                <a:solidFill>
                  <a:prstClr val="black"/>
                </a:solidFill>
                <a:latin typeface="Times" pitchFamily="18" charset="0"/>
              </a:rPr>
              <a:pPr defTabSz="909510"/>
              <a:t>5</a:t>
            </a:fld>
            <a:endParaRPr lang="en-US" dirty="0" smtClean="0">
              <a:solidFill>
                <a:prstClr val="black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FA2CC-AEBB-4B70-AAF2-62F0BAA2D00F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71E80-E35F-448E-99C7-77B091C5E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FF360-BEF2-4CCF-B1D5-BFA23DFE7A0D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D29F-B32F-4629-AF94-33DB785F6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E6926-096F-422E-9469-E158FBC6CCF7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CDAB0-FD94-4F60-BF56-773C610A3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603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11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804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519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05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10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68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8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63ED3-0332-4F83-8EAE-CE65233FA2D5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9C642-7CC2-4E9C-831C-B076E8A68C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79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427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8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C355-3D4F-4D0D-AA94-FC46C591E27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9483-2EC9-484C-B67A-11C392FEADC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 userDrawn="1"/>
        </p:nvSpPr>
        <p:spPr bwMode="auto">
          <a:xfrm>
            <a:off x="304800" y="1066800"/>
            <a:ext cx="8458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sz="2000" dirty="0" smtClean="0">
              <a:solidFill>
                <a:prstClr val="blac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sz="2000" dirty="0" smtClean="0">
              <a:solidFill>
                <a:prstClr val="blac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 userDrawn="1"/>
        </p:nvSpPr>
        <p:spPr>
          <a:xfrm>
            <a:off x="304800" y="381000"/>
            <a:ext cx="7772400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3300" b="1" dirty="0" smtClean="0">
              <a:solidFill>
                <a:srgbClr val="1F497D">
                  <a:lumMod val="50000"/>
                </a:srgbClr>
              </a:solidFill>
              <a:latin typeface="Calibri"/>
              <a:cs typeface="Estrangelo Edessa" pitchFamily="66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639762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4525963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22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45126-9B71-403A-8AE9-7520763812ED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96A21-E6F0-4779-B50A-DB37A0642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97765-A50E-4492-98A1-E9497549E746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BE2F-0B0A-4E07-9968-DD75EA347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3AA5A-1004-4BA1-B6C9-2779338817E8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65915-EA16-4EA0-B351-BA6B5D70F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D339B-130E-4190-B981-C450D13E9877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809BD-A60B-44EA-82A7-0D7E672E9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A46C4-89BB-4C01-823A-140525EACDD7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87A3A-5562-46FA-B1C4-EFE600F66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CC11A-3987-4A66-B2A7-AB0F47E08FE1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70278-C662-4EF7-B54D-A84964005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BAF56-1F59-46F1-9F74-67C0E97177BB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B7105-203E-47A7-B5DA-722B66C3A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DE5D91-F613-48DC-9415-277FA8F421D0}" type="datetime1">
              <a:rPr lang="en-US" smtClean="0"/>
              <a:pPr>
                <a:defRPr/>
              </a:pPr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selectusa.commerce.gov/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59EF8C-9900-495B-8056-A7A5E856C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05209-C3E5-47BD-8553-A8B76C9CAD0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2/16/2016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B2166FA-53AC-47CE-AD36-31AB8770D51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079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mailto:Andrea.Rosa@trade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hyperlink" Target="http://selectusa.commerce.gov/2016-summit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hyperlink" Target="http://selectusasummit.us/appl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SelectUSA - One line - Clea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371600"/>
            <a:ext cx="2266950" cy="56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33600" y="2562761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 panose="020F0502020204030204" pitchFamily="34" charset="0"/>
              </a:rPr>
              <a:t>Relatore</a:t>
            </a:r>
            <a:r>
              <a:rPr lang="en-US" sz="1600" dirty="0" smtClean="0">
                <a:latin typeface="Calibri" panose="020F0502020204030204" pitchFamily="34" charset="0"/>
              </a:rPr>
              <a:t>	</a:t>
            </a:r>
            <a:r>
              <a:rPr lang="en-US" sz="1600" b="1" dirty="0" smtClean="0">
                <a:latin typeface="Calibri" panose="020F0502020204030204" pitchFamily="34" charset="0"/>
              </a:rPr>
              <a:t>Andrea Rosa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	</a:t>
            </a:r>
            <a:r>
              <a:rPr lang="en-US" sz="1600" b="1" dirty="0" err="1" smtClean="0">
                <a:latin typeface="Calibri" panose="020F0502020204030204" pitchFamily="34" charset="0"/>
              </a:rPr>
              <a:t>Referente</a:t>
            </a:r>
            <a:r>
              <a:rPr lang="en-US" sz="1600" b="1" dirty="0" smtClean="0">
                <a:latin typeface="Calibri" panose="020F0502020204030204" pitchFamily="34" charset="0"/>
              </a:rPr>
              <a:t> per </a:t>
            </a:r>
            <a:r>
              <a:rPr lang="en-US" sz="1600" b="1" dirty="0" err="1" smtClean="0">
                <a:latin typeface="Calibri" panose="020F0502020204030204" pitchFamily="34" charset="0"/>
              </a:rPr>
              <a:t>SelectUSA</a:t>
            </a:r>
            <a:r>
              <a:rPr lang="en-US" sz="1600" b="1" dirty="0" smtClean="0">
                <a:latin typeface="Calibri" panose="020F0502020204030204" pitchFamily="34" charset="0"/>
              </a:rPr>
              <a:t> in Italia </a:t>
            </a:r>
          </a:p>
          <a:p>
            <a:r>
              <a:rPr lang="en-US" sz="1600" b="1" dirty="0" smtClean="0">
                <a:latin typeface="Calibri" panose="020F0502020204030204" pitchFamily="34" charset="0"/>
              </a:rPr>
              <a:t>	Consolato Americano di Milano</a:t>
            </a:r>
          </a:p>
          <a:p>
            <a:r>
              <a:rPr lang="en-US" sz="1600" b="1" dirty="0">
                <a:latin typeface="Calibri" panose="020F0502020204030204" pitchFamily="34" charset="0"/>
              </a:rPr>
              <a:t>	</a:t>
            </a:r>
            <a:r>
              <a:rPr lang="en-US" sz="1600" b="1" dirty="0" smtClean="0">
                <a:latin typeface="Calibri" panose="020F0502020204030204" pitchFamily="34" charset="0"/>
              </a:rPr>
              <a:t>email: </a:t>
            </a:r>
            <a:r>
              <a:rPr lang="en-US" sz="1600" b="1" dirty="0" smtClean="0">
                <a:latin typeface="Calibri" panose="020F0502020204030204" pitchFamily="34" charset="0"/>
                <a:hlinkClick r:id="rId4"/>
              </a:rPr>
              <a:t>Andrea.Rosa@trade.gov</a:t>
            </a:r>
            <a:r>
              <a:rPr lang="en-US" sz="1600" b="1" dirty="0" smtClean="0">
                <a:latin typeface="Calibri" panose="020F0502020204030204" pitchFamily="34" charset="0"/>
              </a:rPr>
              <a:t>   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		 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0" y="6563053"/>
            <a:ext cx="3657600" cy="2762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© International Trade Administration 2016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62000" y="609600"/>
            <a:ext cx="7772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cap="all" dirty="0" smtClean="0">
                <a:latin typeface="Calibri" panose="020F0502020204030204" pitchFamily="34" charset="0"/>
              </a:rPr>
              <a:t>The U.S. is Open For </a:t>
            </a:r>
            <a:r>
              <a:rPr lang="en-US" sz="3200" b="1" cap="all" dirty="0">
                <a:latin typeface="Calibri" panose="020F0502020204030204" pitchFamily="34" charset="0"/>
              </a:rPr>
              <a:t>B</a:t>
            </a:r>
            <a:r>
              <a:rPr lang="en-US" sz="3200" b="1" cap="all" dirty="0" smtClean="0">
                <a:latin typeface="Calibri" panose="020F0502020204030204" pitchFamily="34" charset="0"/>
              </a:rPr>
              <a:t>usiness</a:t>
            </a:r>
            <a:endParaRPr lang="en-US" sz="1000" b="1" cap="all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450" y="4227513"/>
            <a:ext cx="245110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32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77800" y="762000"/>
            <a:ext cx="881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latin typeface="Calibri" panose="020F0502020204030204" pitchFamily="34" charset="0"/>
              </a:rPr>
              <a:t>In </a:t>
            </a:r>
            <a:r>
              <a:rPr lang="en-US" sz="2800" b="1" dirty="0" err="1" smtClean="0">
                <a:latin typeface="Calibri" panose="020F0502020204030204" pitchFamily="34" charset="0"/>
              </a:rPr>
              <a:t>che</a:t>
            </a:r>
            <a:r>
              <a:rPr lang="en-US" sz="2800" b="1" dirty="0" smtClean="0">
                <a:latin typeface="Calibri" panose="020F0502020204030204" pitchFamily="34" charset="0"/>
              </a:rPr>
              <a:t> </a:t>
            </a:r>
            <a:r>
              <a:rPr lang="en-US" sz="2800" b="1" dirty="0" err="1" smtClean="0">
                <a:latin typeface="Calibri" panose="020F0502020204030204" pitchFamily="34" charset="0"/>
              </a:rPr>
              <a:t>cosa</a:t>
            </a:r>
            <a:r>
              <a:rPr lang="en-US" sz="2800" b="1" dirty="0" smtClean="0">
                <a:latin typeface="Calibri" panose="020F0502020204030204" pitchFamily="34" charset="0"/>
              </a:rPr>
              <a:t> </a:t>
            </a:r>
            <a:r>
              <a:rPr lang="en-US" sz="2800" b="1" dirty="0" err="1" smtClean="0">
                <a:latin typeface="Calibri" panose="020F0502020204030204" pitchFamily="34" charset="0"/>
              </a:rPr>
              <a:t>consiste</a:t>
            </a:r>
            <a:r>
              <a:rPr lang="en-US" sz="2800" b="1" dirty="0" smtClean="0">
                <a:latin typeface="Calibri" panose="020F0502020204030204" pitchFamily="34" charset="0"/>
              </a:rPr>
              <a:t> </a:t>
            </a:r>
            <a:r>
              <a:rPr lang="en-US" sz="2800" b="1" dirty="0" err="1" smtClean="0">
                <a:latin typeface="Calibri" panose="020F0502020204030204" pitchFamily="34" charset="0"/>
              </a:rPr>
              <a:t>l’attivita</a:t>
            </a:r>
            <a:r>
              <a:rPr lang="en-US" sz="2800" b="1" dirty="0" smtClean="0">
                <a:latin typeface="Calibri" panose="020F0502020204030204" pitchFamily="34" charset="0"/>
              </a:rPr>
              <a:t>’ di </a:t>
            </a:r>
            <a:r>
              <a:rPr lang="en-US" sz="2800" b="1" dirty="0" err="1" smtClean="0">
                <a:latin typeface="Calibri" panose="020F0502020204030204" pitchFamily="34" charset="0"/>
              </a:rPr>
              <a:t>SelectUSA</a:t>
            </a:r>
            <a:r>
              <a:rPr lang="en-US" sz="2800" b="1" dirty="0" smtClean="0">
                <a:latin typeface="Calibri" panose="020F0502020204030204" pitchFamily="34" charset="0"/>
              </a:rPr>
              <a:t>?</a:t>
            </a:r>
            <a:endParaRPr lang="it-IT" sz="2800" b="1" dirty="0">
              <a:solidFill>
                <a:prstClr val="blac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34168" y="1417796"/>
            <a:ext cx="8501063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latin typeface="Calibri" panose="020F0502020204030204" pitchFamily="34" charset="0"/>
              </a:rPr>
              <a:t>SelectUSA</a:t>
            </a:r>
            <a:r>
              <a:rPr lang="en-US" sz="2400" b="1" dirty="0" smtClean="0">
                <a:latin typeface="Calibri" panose="020F0502020204030204" pitchFamily="34" charset="0"/>
              </a:rPr>
              <a:t> e’ </a:t>
            </a:r>
            <a:r>
              <a:rPr lang="en-US" sz="2400" b="1" dirty="0" err="1" smtClean="0">
                <a:latin typeface="Calibri" panose="020F0502020204030204" pitchFamily="34" charset="0"/>
              </a:rPr>
              <a:t>l’iniziativa</a:t>
            </a:r>
            <a:r>
              <a:rPr lang="en-US" sz="2400" b="1" dirty="0" smtClean="0">
                <a:latin typeface="Calibri" panose="020F0502020204030204" pitchFamily="34" charset="0"/>
              </a:rPr>
              <a:t> del </a:t>
            </a:r>
            <a:r>
              <a:rPr lang="en-US" sz="2400" b="1" dirty="0" err="1" smtClean="0">
                <a:latin typeface="Calibri" panose="020F0502020204030204" pitchFamily="34" charset="0"/>
              </a:rPr>
              <a:t>Governo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Federale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degli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Stati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Uniti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che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Incoraggia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e </a:t>
            </a:r>
            <a:r>
              <a:rPr lang="en-US" sz="2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facilita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l’investimento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delle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aziende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che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desiderano</a:t>
            </a:r>
            <a:r>
              <a:rPr lang="en-US" sz="2400" b="1" dirty="0" smtClean="0">
                <a:latin typeface="Calibri" panose="020F0502020204030204" pitchFamily="34" charset="0"/>
              </a:rPr>
              <a:t>:</a:t>
            </a:r>
          </a:p>
          <a:p>
            <a:endParaRPr lang="en-US" sz="1000" b="1" dirty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Stabilirsi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negli</a:t>
            </a:r>
            <a:r>
              <a:rPr lang="en-US" sz="2400" b="1" dirty="0" smtClean="0">
                <a:latin typeface="Calibri" panose="020F0502020204030204" pitchFamily="34" charset="0"/>
              </a:rPr>
              <a:t> U.S.A.</a:t>
            </a:r>
          </a:p>
          <a:p>
            <a:endParaRPr lang="en-US" sz="1000" dirty="0" smtClean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Espandere</a:t>
            </a:r>
            <a:r>
              <a:rPr lang="en-US" sz="2400" b="1" dirty="0" smtClean="0">
                <a:latin typeface="Calibri" panose="020F0502020204030204" pitchFamily="34" charset="0"/>
              </a:rPr>
              <a:t> la </a:t>
            </a:r>
            <a:r>
              <a:rPr lang="en-US" sz="2400" b="1" dirty="0" err="1" smtClean="0">
                <a:latin typeface="Calibri" panose="020F0502020204030204" pitchFamily="34" charset="0"/>
              </a:rPr>
              <a:t>propria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presenza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negli</a:t>
            </a:r>
            <a:r>
              <a:rPr lang="en-US" sz="2400" b="1" dirty="0" smtClean="0">
                <a:latin typeface="Calibri" panose="020F0502020204030204" pitchFamily="34" charset="0"/>
              </a:rPr>
              <a:t> U.S.A.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err="1" smtClean="0">
                <a:latin typeface="Calibri" panose="020F0502020204030204" pitchFamily="34" charset="0"/>
              </a:rPr>
              <a:t>Fornisce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gratuitamente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agli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investitori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informazioni</a:t>
            </a:r>
            <a:r>
              <a:rPr lang="en-US" sz="2400" b="1" dirty="0" smtClean="0">
                <a:latin typeface="Calibri" panose="020F0502020204030204" pitchFamily="34" charset="0"/>
              </a:rPr>
              <a:t>, </a:t>
            </a:r>
            <a:r>
              <a:rPr lang="en-US" sz="2400" b="1" dirty="0" err="1" smtClean="0">
                <a:latin typeface="Calibri" panose="020F0502020204030204" pitchFamily="34" charset="0"/>
              </a:rPr>
              <a:t>consulenza</a:t>
            </a:r>
            <a:r>
              <a:rPr lang="en-US" sz="2400" b="1" dirty="0" smtClean="0">
                <a:latin typeface="Calibri" panose="020F0502020204030204" pitchFamily="34" charset="0"/>
              </a:rPr>
              <a:t> e </a:t>
            </a:r>
            <a:r>
              <a:rPr lang="en-US" sz="2400" b="1" dirty="0" err="1" smtClean="0">
                <a:latin typeface="Calibri" panose="020F0502020204030204" pitchFamily="34" charset="0"/>
              </a:rPr>
              <a:t>contatti</a:t>
            </a:r>
            <a:endParaRPr lang="en-US" sz="2400" b="1" dirty="0" smtClean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000" dirty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err="1">
                <a:latin typeface="Calibri" panose="020F0502020204030204" pitchFamily="34" charset="0"/>
              </a:rPr>
              <a:t>Supporta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i</a:t>
            </a:r>
            <a:r>
              <a:rPr lang="en-US" sz="2400" dirty="0">
                <a:latin typeface="Calibri" panose="020F0502020204030204" pitchFamily="34" charset="0"/>
              </a:rPr>
              <a:t> 50 </a:t>
            </a:r>
            <a:r>
              <a:rPr lang="en-US" sz="2400" b="1" dirty="0" err="1">
                <a:latin typeface="Calibri" panose="020F0502020204030204" pitchFamily="34" charset="0"/>
              </a:rPr>
              <a:t>Stati</a:t>
            </a:r>
            <a:r>
              <a:rPr lang="en-US" sz="2400" dirty="0">
                <a:latin typeface="Calibri" panose="020F0502020204030204" pitchFamily="34" charset="0"/>
              </a:rPr>
              <a:t>, </a:t>
            </a:r>
            <a:r>
              <a:rPr lang="en-US" sz="2400" dirty="0" err="1">
                <a:latin typeface="Calibri" panose="020F0502020204030204" pitchFamily="34" charset="0"/>
              </a:rPr>
              <a:t>i</a:t>
            </a:r>
            <a:r>
              <a:rPr lang="en-US" sz="2400" dirty="0">
                <a:latin typeface="Calibri" panose="020F0502020204030204" pitchFamily="34" charset="0"/>
              </a:rPr>
              <a:t> 5 </a:t>
            </a:r>
            <a:r>
              <a:rPr lang="en-US" sz="2400" b="1" dirty="0" err="1">
                <a:latin typeface="Calibri" panose="020F0502020204030204" pitchFamily="34" charset="0"/>
              </a:rPr>
              <a:t>Territori</a:t>
            </a:r>
            <a:r>
              <a:rPr lang="en-US" sz="2400" dirty="0">
                <a:latin typeface="Calibri" panose="020F0502020204030204" pitchFamily="34" charset="0"/>
              </a:rPr>
              <a:t>, </a:t>
            </a:r>
            <a:r>
              <a:rPr lang="en-US" sz="2400" dirty="0" err="1">
                <a:latin typeface="Calibri" panose="020F0502020204030204" pitchFamily="34" charset="0"/>
              </a:rPr>
              <a:t>il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Distretto</a:t>
            </a:r>
            <a:r>
              <a:rPr lang="en-US" sz="2400" b="1" dirty="0">
                <a:latin typeface="Calibri" panose="020F0502020204030204" pitchFamily="34" charset="0"/>
              </a:rPr>
              <a:t> di Columbia</a:t>
            </a:r>
            <a:r>
              <a:rPr lang="en-US" sz="2400" dirty="0">
                <a:latin typeface="Calibri" panose="020F0502020204030204" pitchFamily="34" charset="0"/>
              </a:rPr>
              <a:t> e le </a:t>
            </a:r>
            <a:r>
              <a:rPr lang="en-US" sz="2400" b="1" dirty="0" err="1">
                <a:latin typeface="Calibri" panose="020F0502020204030204" pitchFamily="34" charset="0"/>
              </a:rPr>
              <a:t>organizzazioni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regionali</a:t>
            </a:r>
            <a:r>
              <a:rPr lang="en-US" sz="2400" b="1" dirty="0">
                <a:latin typeface="Calibri" panose="020F0502020204030204" pitchFamily="34" charset="0"/>
              </a:rPr>
              <a:t> e </a:t>
            </a:r>
            <a:r>
              <a:rPr lang="en-US" sz="2400" b="1" dirty="0" err="1">
                <a:latin typeface="Calibri" panose="020F0502020204030204" pitchFamily="34" charset="0"/>
              </a:rPr>
              <a:t>locali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di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sviluppo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economico</a:t>
            </a:r>
            <a:r>
              <a:rPr lang="en-US" sz="2400" b="1" dirty="0">
                <a:latin typeface="Calibri" panose="020F0502020204030204" pitchFamily="34" charset="0"/>
              </a:rPr>
              <a:t> (EDOs) </a:t>
            </a:r>
            <a:r>
              <a:rPr lang="en-US" sz="2400" dirty="0" err="1">
                <a:latin typeface="Calibri" panose="020F0502020204030204" pitchFamily="34" charset="0"/>
              </a:rPr>
              <a:t>nella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loro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attivita</a:t>
            </a:r>
            <a:r>
              <a:rPr lang="en-US" sz="2400" dirty="0">
                <a:latin typeface="Calibri" panose="020F0502020204030204" pitchFamily="34" charset="0"/>
              </a:rPr>
              <a:t>’ di </a:t>
            </a:r>
            <a:r>
              <a:rPr lang="en-US" sz="2400" b="1" dirty="0" err="1">
                <a:latin typeface="Calibri" panose="020F0502020204030204" pitchFamily="34" charset="0"/>
              </a:rPr>
              <a:t>attrazione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degli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investimenti</a:t>
            </a:r>
            <a:endParaRPr lang="en-US" sz="2400" dirty="0" smtClean="0">
              <a:latin typeface="Calibri" panose="020F0502020204030204" pitchFamily="34" charset="0"/>
            </a:endParaRP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781800" y="6416675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t>2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77813"/>
            <a:ext cx="22860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6505575"/>
            <a:ext cx="3657600" cy="2762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200" dirty="0" smtClean="0">
                <a:latin typeface="Calibri" panose="020F0502020204030204" pitchFamily="34" charset="0"/>
              </a:rPr>
              <a:t>© International Trade Administration 2016</a:t>
            </a:r>
            <a:endParaRPr lang="en-US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36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01600" y="616803"/>
            <a:ext cx="881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Il Summit 2016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degli</a:t>
            </a:r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investimenti</a:t>
            </a:r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 di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SelectUSA</a:t>
            </a:r>
            <a:endParaRPr lang="en-US" sz="3200" b="1" dirty="0" smtClean="0">
              <a:latin typeface="Calibri" panose="020F0502020204030204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en-US" sz="1600" b="1" dirty="0">
              <a:latin typeface="Calibri" panose="020F0502020204030204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TextBox 4"/>
          <p:cNvSpPr txBox="1"/>
          <p:nvPr/>
        </p:nvSpPr>
        <p:spPr>
          <a:xfrm>
            <a:off x="0" y="6553200"/>
            <a:ext cx="3657600" cy="2762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© International Trade Administration 2016</a:t>
            </a:r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781800" y="6416675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t>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01613"/>
            <a:ext cx="22860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0" y="1295400"/>
            <a:ext cx="7924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Il </a:t>
            </a:r>
            <a:r>
              <a:rPr lang="en-US" sz="2400" dirty="0" err="1" smtClean="0">
                <a:latin typeface="Calibri" panose="020F0502020204030204" pitchFamily="34" charset="0"/>
              </a:rPr>
              <a:t>terzo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b="1" dirty="0" smtClean="0">
                <a:latin typeface="Calibri" panose="020F0502020204030204" pitchFamily="34" charset="0"/>
              </a:rPr>
              <a:t>Summit di </a:t>
            </a:r>
            <a:r>
              <a:rPr lang="en-US" sz="2400" b="1" dirty="0" err="1" smtClean="0">
                <a:latin typeface="Calibri" panose="020F0502020204030204" pitchFamily="34" charset="0"/>
              </a:rPr>
              <a:t>SelectUSA</a:t>
            </a:r>
            <a:r>
              <a:rPr lang="en-US" sz="2400" b="1" dirty="0" smtClean="0">
                <a:latin typeface="Calibri" panose="020F0502020204030204" pitchFamily="34" charset="0"/>
              </a:rPr>
              <a:t> dal </a:t>
            </a:r>
            <a:r>
              <a:rPr lang="en-US" sz="2400" b="1" dirty="0" err="1" smtClean="0">
                <a:latin typeface="Calibri" panose="020F0502020204030204" pitchFamily="34" charset="0"/>
              </a:rPr>
              <a:t>tema</a:t>
            </a:r>
            <a:r>
              <a:rPr lang="en-US" sz="2400" b="1" dirty="0">
                <a:latin typeface="Calibri" panose="020F0502020204030204" pitchFamily="34" charset="0"/>
              </a:rPr>
              <a:t> ‘The Innovation Advantage</a:t>
            </a:r>
            <a:r>
              <a:rPr lang="en-US" sz="2400" b="1" dirty="0" smtClean="0">
                <a:latin typeface="Calibri" panose="020F0502020204030204" pitchFamily="34" charset="0"/>
              </a:rPr>
              <a:t>’ </a:t>
            </a:r>
            <a:r>
              <a:rPr lang="en-US" sz="2400" dirty="0" err="1" smtClean="0">
                <a:latin typeface="Calibri" panose="020F0502020204030204" pitchFamily="34" charset="0"/>
              </a:rPr>
              <a:t>si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svolgera</a:t>
            </a:r>
            <a:r>
              <a:rPr lang="en-US" sz="2400" b="1" dirty="0" smtClean="0">
                <a:latin typeface="Calibri" panose="020F0502020204030204" pitchFamily="34" charset="0"/>
              </a:rPr>
              <a:t>’ 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dal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19 al 21 </a:t>
            </a:r>
            <a:r>
              <a:rPr lang="en-US" sz="2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Giugno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2016 </a:t>
            </a:r>
            <a:r>
              <a:rPr lang="en-US" sz="2400" dirty="0" smtClean="0">
                <a:latin typeface="Calibri" panose="020F0502020204030204" pitchFamily="34" charset="0"/>
              </a:rPr>
              <a:t>a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>
                <a:latin typeface="Calibri" panose="020F0502020204030204" pitchFamily="34" charset="0"/>
              </a:rPr>
              <a:t>Washington, </a:t>
            </a:r>
            <a:r>
              <a:rPr lang="en-US" sz="2400" b="1" dirty="0" smtClean="0">
                <a:latin typeface="Calibri" panose="020F0502020204030204" pitchFamily="34" charset="0"/>
              </a:rPr>
              <a:t>DC, </a:t>
            </a:r>
            <a:r>
              <a:rPr lang="en-US" sz="2000" b="1" dirty="0">
                <a:latin typeface="Calibri" panose="020F0502020204030204" pitchFamily="34" charset="0"/>
                <a:hlinkClick r:id="rId4"/>
              </a:rPr>
              <a:t>http://</a:t>
            </a:r>
            <a:r>
              <a:rPr lang="en-US" sz="2000" b="1" dirty="0" smtClean="0">
                <a:latin typeface="Calibri" panose="020F0502020204030204" pitchFamily="34" charset="0"/>
                <a:hlinkClick r:id="rId4"/>
              </a:rPr>
              <a:t>selectusa.commerce.gov/2016-summit.html</a:t>
            </a:r>
            <a:r>
              <a:rPr lang="en-US" sz="2000" b="1" dirty="0" smtClean="0">
                <a:latin typeface="Calibri" panose="020F0502020204030204" pitchFamily="34" charset="0"/>
              </a:rPr>
              <a:t> </a:t>
            </a:r>
            <a:endParaRPr lang="en-US" sz="2000" b="1" dirty="0">
              <a:latin typeface="Calibri" panose="020F0502020204030204" pitchFamily="34" charset="0"/>
            </a:endParaRPr>
          </a:p>
          <a:p>
            <a:pPr algn="ctr"/>
            <a:endParaRPr lang="en-US" sz="1200" b="1" dirty="0" smtClean="0">
              <a:latin typeface="Calibri" panose="020F0502020204030204" pitchFamily="34" charset="0"/>
            </a:endParaRPr>
          </a:p>
          <a:p>
            <a:pPr algn="ctr"/>
            <a:endParaRPr lang="en-US" sz="1200" b="1" dirty="0">
              <a:latin typeface="Calibri" panose="020F0502020204030204" pitchFamily="34" charset="0"/>
            </a:endParaRPr>
          </a:p>
          <a:p>
            <a:pPr algn="ctr"/>
            <a:endParaRPr lang="en-US" sz="1200" b="1" dirty="0" smtClean="0">
              <a:latin typeface="Calibri" panose="020F0502020204030204" pitchFamily="34" charset="0"/>
            </a:endParaRPr>
          </a:p>
          <a:p>
            <a:pPr algn="ctr"/>
            <a:endParaRPr lang="en-US" sz="1200" b="1" dirty="0">
              <a:latin typeface="Calibri" panose="020F0502020204030204" pitchFamily="34" charset="0"/>
            </a:endParaRPr>
          </a:p>
          <a:p>
            <a:pPr algn="ctr"/>
            <a:endParaRPr lang="en-US" sz="1200" b="1" dirty="0" smtClean="0">
              <a:latin typeface="Calibri" panose="020F0502020204030204" pitchFamily="34" charset="0"/>
            </a:endParaRPr>
          </a:p>
          <a:p>
            <a:pPr algn="ctr"/>
            <a:endParaRPr lang="en-US" sz="1200" b="1" dirty="0">
              <a:latin typeface="Calibri" panose="020F0502020204030204" pitchFamily="34" charset="0"/>
            </a:endParaRPr>
          </a:p>
          <a:p>
            <a:pPr algn="ctr"/>
            <a:r>
              <a:rPr lang="en-US" sz="2400" b="1" dirty="0" smtClean="0">
                <a:latin typeface="Calibri" panose="020F0502020204030204" pitchFamily="34" charset="0"/>
              </a:rPr>
              <a:t>E’ un </a:t>
            </a:r>
            <a:r>
              <a:rPr lang="en-US" sz="2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evento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 </a:t>
            </a:r>
            <a:r>
              <a:rPr lang="en-US" sz="24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livello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mondiale</a:t>
            </a:r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che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nelle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precedenti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edizioni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ha </a:t>
            </a:r>
            <a:r>
              <a:rPr lang="en-US" sz="2400" dirty="0" err="1" smtClean="0">
                <a:latin typeface="Calibri" panose="020F0502020204030204" pitchFamily="34" charset="0"/>
              </a:rPr>
              <a:t>visto</a:t>
            </a:r>
            <a:r>
              <a:rPr lang="en-US" sz="2400" dirty="0" smtClean="0">
                <a:latin typeface="Calibri" panose="020F0502020204030204" pitchFamily="34" charset="0"/>
              </a:rPr>
              <a:t> la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partecipazione</a:t>
            </a:r>
            <a:r>
              <a:rPr lang="en-US" sz="2400" b="1" dirty="0" smtClean="0">
                <a:latin typeface="Calibri" panose="020F0502020204030204" pitchFamily="34" charset="0"/>
              </a:rPr>
              <a:t> di </a:t>
            </a:r>
            <a:r>
              <a:rPr lang="en-US" sz="2400" b="1" dirty="0" err="1" smtClean="0">
                <a:latin typeface="Calibri" panose="020F0502020204030204" pitchFamily="34" charset="0"/>
              </a:rPr>
              <a:t>migliaia</a:t>
            </a:r>
            <a:r>
              <a:rPr lang="en-US" sz="2400" b="1" dirty="0" smtClean="0">
                <a:latin typeface="Calibri" panose="020F0502020204030204" pitchFamily="34" charset="0"/>
              </a:rPr>
              <a:t> di </a:t>
            </a:r>
            <a:r>
              <a:rPr lang="en-US" sz="2400" b="1" dirty="0" err="1" smtClean="0">
                <a:latin typeface="Calibri" panose="020F0502020204030204" pitchFamily="34" charset="0"/>
              </a:rPr>
              <a:t>investitori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con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grande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successo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nella</a:t>
            </a:r>
            <a:r>
              <a:rPr lang="en-US" sz="2400" b="1" dirty="0" smtClean="0">
                <a:latin typeface="Calibri" panose="020F0502020204030204" pitchFamily="34" charset="0"/>
              </a:rPr>
              <a:t> business community </a:t>
            </a:r>
            <a:r>
              <a:rPr lang="en-US" sz="2400" b="1" dirty="0" err="1" smtClean="0">
                <a:latin typeface="Calibri" panose="020F0502020204030204" pitchFamily="34" charset="0"/>
              </a:rPr>
              <a:t>italiana</a:t>
            </a:r>
            <a:r>
              <a:rPr lang="en-US" sz="2400" b="1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endParaRPr lang="en-US" sz="800" b="1" dirty="0">
              <a:latin typeface="Calibri" panose="020F0502020204030204" pitchFamily="34" charset="0"/>
            </a:endParaRPr>
          </a:p>
          <a:p>
            <a:pPr algn="ctr"/>
            <a:r>
              <a:rPr lang="en-US" sz="2400" b="1" dirty="0" err="1">
                <a:latin typeface="Calibri" panose="020F0502020204030204" pitchFamily="34" charset="0"/>
              </a:rPr>
              <a:t>Parteciperanno</a:t>
            </a:r>
            <a:r>
              <a:rPr lang="en-US" sz="2400" b="1" dirty="0">
                <a:latin typeface="Calibri" panose="020F0502020204030204" pitchFamily="34" charset="0"/>
              </a:rPr>
              <a:t>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</a:rPr>
              <a:t>I </a:t>
            </a:r>
            <a:r>
              <a:rPr lang="en-US" sz="2400" b="1" dirty="0" err="1">
                <a:latin typeface="Calibri" panose="020F0502020204030204" pitchFamily="34" charset="0"/>
              </a:rPr>
              <a:t>piu</a:t>
            </a:r>
            <a:r>
              <a:rPr lang="en-US" sz="2400" b="1" dirty="0">
                <a:latin typeface="Calibri" panose="020F0502020204030204" pitchFamily="34" charset="0"/>
              </a:rPr>
              <a:t>’ </a:t>
            </a:r>
            <a:r>
              <a:rPr lang="en-US" sz="2400" b="1" dirty="0" err="1">
                <a:latin typeface="Calibri" panose="020F0502020204030204" pitchFamily="34" charset="0"/>
              </a:rPr>
              <a:t>importanti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esponenti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governativi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federali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americani</a:t>
            </a:r>
            <a:endParaRPr lang="en-US" sz="2400" b="1" dirty="0">
              <a:latin typeface="Calibri" panose="020F050202020403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 err="1">
                <a:latin typeface="Calibri" panose="020F0502020204030204" pitchFamily="34" charset="0"/>
              </a:rPr>
              <a:t>Gli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Stati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e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Territori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b="1" dirty="0" err="1" smtClean="0">
                <a:latin typeface="Calibri" panose="020F0502020204030204" pitchFamily="34" charset="0"/>
              </a:rPr>
              <a:t>Americani</a:t>
            </a:r>
            <a:r>
              <a:rPr lang="en-US" sz="2400" b="1" dirty="0" smtClean="0">
                <a:latin typeface="Calibri" panose="020F0502020204030204" pitchFamily="34" charset="0"/>
              </a:rPr>
              <a:t>, </a:t>
            </a:r>
            <a:r>
              <a:rPr lang="en-US" sz="2400" dirty="0" err="1">
                <a:latin typeface="Calibri" panose="020F0502020204030204" pitchFamily="34" charset="0"/>
              </a:rPr>
              <a:t>il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Distretto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di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smtClean="0">
                <a:latin typeface="Calibri" panose="020F0502020204030204" pitchFamily="34" charset="0"/>
              </a:rPr>
              <a:t>Columbia, le EDOs </a:t>
            </a:r>
            <a:r>
              <a:rPr lang="en-US" sz="2400" b="1" dirty="0" err="1" smtClean="0">
                <a:latin typeface="Calibri" panose="020F0502020204030204" pitchFamily="34" charset="0"/>
              </a:rPr>
              <a:t>operanti</a:t>
            </a:r>
            <a:r>
              <a:rPr lang="en-US" sz="2400" b="1" dirty="0" smtClean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a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livello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smtClean="0">
                <a:latin typeface="Calibri" panose="020F0502020204030204" pitchFamily="34" charset="0"/>
              </a:rPr>
              <a:t>locale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514600"/>
            <a:ext cx="245110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12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781800" y="640080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t>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1206044"/>
            <a:ext cx="8077200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 err="1">
                <a:latin typeface="Calibri" panose="020F0502020204030204" pitchFamily="34" charset="0"/>
              </a:rPr>
              <a:t>Perche</a:t>
            </a:r>
            <a:r>
              <a:rPr lang="en-US" sz="2400" b="1" dirty="0">
                <a:latin typeface="Calibri" panose="020F0502020204030204" pitchFamily="34" charset="0"/>
              </a:rPr>
              <a:t>’ </a:t>
            </a:r>
            <a:r>
              <a:rPr lang="en-US" sz="2400" b="1" dirty="0" err="1">
                <a:latin typeface="Calibri" panose="020F0502020204030204" pitchFamily="34" charset="0"/>
              </a:rPr>
              <a:t>partecipare</a:t>
            </a:r>
            <a:r>
              <a:rPr lang="en-US" sz="2400" b="1" dirty="0">
                <a:latin typeface="Calibri" panose="020F0502020204030204" pitchFamily="34" charset="0"/>
              </a:rPr>
              <a:t>:</a:t>
            </a:r>
          </a:p>
          <a:p>
            <a:endParaRPr lang="en-US" sz="9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latin typeface="Calibri" panose="020F0502020204030204" pitchFamily="34" charset="0"/>
              </a:rPr>
              <a:t>Per </a:t>
            </a:r>
            <a:r>
              <a:rPr lang="en-US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apprendere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nelle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sessioni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plenarie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o dedicate </a:t>
            </a:r>
            <a:r>
              <a:rPr lang="en-US" sz="2000" dirty="0">
                <a:latin typeface="Calibri" panose="020F0502020204030204" pitchFamily="34" charset="0"/>
              </a:rPr>
              <a:t>a </a:t>
            </a:r>
            <a:r>
              <a:rPr lang="en-US" sz="2000" dirty="0" err="1">
                <a:latin typeface="Calibri" panose="020F0502020204030204" pitchFamily="34" charset="0"/>
              </a:rPr>
              <a:t>specifici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temi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(</a:t>
            </a:r>
            <a:r>
              <a:rPr lang="en-US" sz="2000" dirty="0" err="1" smtClean="0">
                <a:latin typeface="Calibri" panose="020F0502020204030204" pitchFamily="34" charset="0"/>
              </a:rPr>
              <a:t>es</a:t>
            </a:r>
            <a:r>
              <a:rPr lang="en-US" sz="2000" dirty="0" smtClean="0">
                <a:latin typeface="Calibri" panose="020F0502020204030204" pitchFamily="34" charset="0"/>
              </a:rPr>
              <a:t>. </a:t>
            </a:r>
            <a:r>
              <a:rPr lang="en-US" sz="2000" dirty="0" err="1" smtClean="0">
                <a:latin typeface="Calibri" panose="020F0502020204030204" pitchFamily="34" charset="0"/>
              </a:rPr>
              <a:t>manodopera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produzione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avanzata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beni</a:t>
            </a:r>
            <a:r>
              <a:rPr lang="en-US" sz="2000" dirty="0">
                <a:latin typeface="Calibri" panose="020F0502020204030204" pitchFamily="34" charset="0"/>
              </a:rPr>
              <a:t> di </a:t>
            </a:r>
            <a:r>
              <a:rPr lang="en-US" sz="2000" dirty="0" err="1">
                <a:latin typeface="Calibri" panose="020F0502020204030204" pitchFamily="34" charset="0"/>
              </a:rPr>
              <a:t>consumo</a:t>
            </a:r>
            <a:r>
              <a:rPr lang="en-US" sz="2000" dirty="0">
                <a:latin typeface="Calibri" panose="020F0502020204030204" pitchFamily="34" charset="0"/>
              </a:rPr>
              <a:t>) </a:t>
            </a:r>
            <a:r>
              <a:rPr lang="en-US" sz="2000" dirty="0" err="1">
                <a:latin typeface="Calibri" panose="020F0502020204030204" pitchFamily="34" charset="0"/>
              </a:rPr>
              <a:t>su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perche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’,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come</a:t>
            </a:r>
            <a:r>
              <a:rPr lang="en-US" sz="2000" dirty="0" smtClean="0">
                <a:latin typeface="Calibri" panose="020F0502020204030204" pitchFamily="34" charset="0"/>
              </a:rPr>
              <a:t> e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dove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investire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negli</a:t>
            </a:r>
            <a:r>
              <a:rPr lang="en-US" sz="2000" dirty="0">
                <a:latin typeface="Calibri" panose="020F0502020204030204" pitchFamily="34" charset="0"/>
              </a:rPr>
              <a:t> U.S.A</a:t>
            </a:r>
            <a:r>
              <a:rPr lang="en-US" sz="2000" dirty="0" smtClean="0">
                <a:latin typeface="Calibri" panose="020F0502020204030204" pitchFamily="34" charset="0"/>
              </a:rPr>
              <a:t>. </a:t>
            </a:r>
            <a:r>
              <a:rPr lang="en-US" sz="2000" b="1" dirty="0" err="1" smtClean="0">
                <a:latin typeface="Calibri" panose="020F0502020204030204" pitchFamily="34" charset="0"/>
              </a:rPr>
              <a:t>attraverso</a:t>
            </a:r>
            <a:r>
              <a:rPr lang="en-US" sz="2000" b="1" dirty="0" smtClean="0">
                <a:latin typeface="Calibri" panose="020F0502020204030204" pitchFamily="34" charset="0"/>
              </a:rPr>
              <a:t> </a:t>
            </a:r>
            <a:r>
              <a:rPr lang="en-US" sz="2000" b="1" dirty="0" err="1" smtClean="0">
                <a:latin typeface="Calibri" panose="020F0502020204030204" pitchFamily="34" charset="0"/>
              </a:rPr>
              <a:t>l’esperienza</a:t>
            </a:r>
            <a:r>
              <a:rPr lang="en-US" sz="2000" b="1" dirty="0" smtClean="0">
                <a:latin typeface="Calibri" panose="020F0502020204030204" pitchFamily="34" charset="0"/>
              </a:rPr>
              <a:t> di CEO di </a:t>
            </a:r>
            <a:r>
              <a:rPr lang="en-US" sz="2000" b="1" dirty="0" err="1" smtClean="0">
                <a:latin typeface="Calibri" panose="020F0502020204030204" pitchFamily="34" charset="0"/>
              </a:rPr>
              <a:t>aziende</a:t>
            </a:r>
            <a:r>
              <a:rPr lang="en-US" sz="2000" b="1" dirty="0" smtClean="0"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latin typeface="Calibri" panose="020F0502020204030204" pitchFamily="34" charset="0"/>
              </a:rPr>
              <a:t>investitrici</a:t>
            </a:r>
            <a:r>
              <a:rPr lang="en-US" sz="2000" b="1" dirty="0">
                <a:latin typeface="Calibri" panose="020F0502020204030204" pitchFamily="34" charset="0"/>
              </a:rPr>
              <a:t> </a:t>
            </a:r>
            <a:r>
              <a:rPr lang="en-US" sz="2000" b="1" dirty="0" err="1" smtClean="0">
                <a:latin typeface="Calibri" panose="020F0502020204030204" pitchFamily="34" charset="0"/>
              </a:rPr>
              <a:t>internazionali</a:t>
            </a:r>
            <a:r>
              <a:rPr lang="en-US" sz="2000" b="1" dirty="0" smtClean="0">
                <a:latin typeface="Calibri" panose="020F0502020204030204" pitchFamily="34" charset="0"/>
              </a:rPr>
              <a:t>, </a:t>
            </a:r>
            <a:r>
              <a:rPr lang="en-US" sz="2000" dirty="0" smtClean="0">
                <a:latin typeface="Calibri" panose="020F0502020204030204" pitchFamily="34" charset="0"/>
              </a:rPr>
              <a:t>leader a </a:t>
            </a:r>
            <a:r>
              <a:rPr lang="en-US" sz="2000" dirty="0" err="1" smtClean="0">
                <a:latin typeface="Calibri" panose="020F0502020204030204" pitchFamily="34" charset="0"/>
              </a:rPr>
              <a:t>livello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statale</a:t>
            </a:r>
            <a:r>
              <a:rPr lang="en-US" sz="2000" dirty="0" smtClean="0">
                <a:latin typeface="Calibri" panose="020F0502020204030204" pitchFamily="34" charset="0"/>
              </a:rPr>
              <a:t> e locale, </a:t>
            </a:r>
            <a:r>
              <a:rPr lang="en-US" sz="2000" b="1" dirty="0" err="1" smtClean="0">
                <a:latin typeface="Calibri" panose="020F0502020204030204" pitchFamily="34" charset="0"/>
              </a:rPr>
              <a:t>esperti</a:t>
            </a:r>
            <a:r>
              <a:rPr lang="en-US" sz="2000" b="1" dirty="0" smtClean="0">
                <a:latin typeface="Calibri" panose="020F0502020204030204" pitchFamily="34" charset="0"/>
              </a:rPr>
              <a:t> </a:t>
            </a:r>
            <a:r>
              <a:rPr lang="en-US" sz="2000" b="1" dirty="0" err="1" smtClean="0">
                <a:latin typeface="Calibri" panose="020F0502020204030204" pitchFamily="34" charset="0"/>
              </a:rPr>
              <a:t>industriali</a:t>
            </a:r>
            <a:r>
              <a:rPr lang="en-US" sz="2000" b="1" dirty="0" smtClean="0">
                <a:latin typeface="Calibri" panose="020F0502020204030204" pitchFamily="34" charset="0"/>
              </a:rPr>
              <a:t> e di </a:t>
            </a:r>
            <a:r>
              <a:rPr lang="en-US" sz="2000" b="1" dirty="0" err="1" smtClean="0">
                <a:latin typeface="Calibri" panose="020F0502020204030204" pitchFamily="34" charset="0"/>
              </a:rPr>
              <a:t>investimenti</a:t>
            </a:r>
            <a:endParaRPr lang="en-US" sz="2000" b="1" dirty="0" smtClean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200" dirty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</a:rPr>
              <a:t>Per </a:t>
            </a:r>
            <a:r>
              <a:rPr lang="en-US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ricevere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le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informazioni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sulle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risorse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 e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gli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incentivi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disponibili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direttamente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dai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funzionari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federali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statali</a:t>
            </a:r>
            <a:r>
              <a:rPr lang="en-US" sz="2000" dirty="0">
                <a:latin typeface="Calibri" panose="020F0502020204030204" pitchFamily="34" charset="0"/>
              </a:rPr>
              <a:t> e </a:t>
            </a:r>
            <a:r>
              <a:rPr lang="en-US" sz="2000" dirty="0" err="1" smtClean="0">
                <a:latin typeface="Calibri" panose="020F0502020204030204" pitchFamily="34" charset="0"/>
              </a:rPr>
              <a:t>locali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incontrandoli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nella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Exhibition Hall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12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latin typeface="Calibri" panose="020F0502020204030204" pitchFamily="34" charset="0"/>
              </a:rPr>
              <a:t>Per </a:t>
            </a:r>
            <a:r>
              <a:rPr lang="en-US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conoscere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le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opportunita</a:t>
            </a:r>
            <a:r>
              <a:rPr lang="en-US" sz="2000" dirty="0">
                <a:latin typeface="Calibri" panose="020F0502020204030204" pitchFamily="34" charset="0"/>
              </a:rPr>
              <a:t>’ </a:t>
            </a:r>
            <a:r>
              <a:rPr lang="en-US" sz="2000" dirty="0" err="1">
                <a:latin typeface="Calibri" panose="020F0502020204030204" pitchFamily="34" charset="0"/>
              </a:rPr>
              <a:t>che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gli</a:t>
            </a:r>
            <a:r>
              <a:rPr lang="en-US" sz="2000" dirty="0">
                <a:latin typeface="Calibri" panose="020F0502020204030204" pitchFamily="34" charset="0"/>
              </a:rPr>
              <a:t> U.S.A. </a:t>
            </a:r>
            <a:r>
              <a:rPr lang="en-US" sz="2000" dirty="0" err="1">
                <a:latin typeface="Calibri" panose="020F0502020204030204" pitchFamily="34" charset="0"/>
              </a:rPr>
              <a:t>offrono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a </a:t>
            </a:r>
            <a:r>
              <a:rPr lang="en-US" sz="2000" dirty="0" err="1" smtClean="0">
                <a:latin typeface="Calibri" panose="020F0502020204030204" pitchFamily="34" charset="0"/>
              </a:rPr>
              <a:t>tutte</a:t>
            </a:r>
            <a:r>
              <a:rPr lang="en-US" sz="2000" dirty="0" smtClean="0">
                <a:latin typeface="Calibri" panose="020F0502020204030204" pitchFamily="34" charset="0"/>
              </a:rPr>
              <a:t> le </a:t>
            </a:r>
            <a:r>
              <a:rPr lang="en-US" sz="2000" dirty="0" err="1" smtClean="0">
                <a:latin typeface="Calibri" panose="020F0502020204030204" pitchFamily="34" charset="0"/>
              </a:rPr>
              <a:t>aziende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ed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b="1" dirty="0" err="1" smtClean="0">
                <a:latin typeface="Calibri" panose="020F0502020204030204" pitchFamily="34" charset="0"/>
              </a:rPr>
              <a:t>accedere</a:t>
            </a:r>
            <a:r>
              <a:rPr lang="en-US" sz="2000" dirty="0">
                <a:latin typeface="Calibri" panose="020F0502020204030204" pitchFamily="34" charset="0"/>
              </a:rPr>
              <a:t>, in </a:t>
            </a:r>
            <a:r>
              <a:rPr lang="en-US" sz="2000" dirty="0" err="1">
                <a:latin typeface="Calibri" panose="020F0502020204030204" pitchFamily="34" charset="0"/>
              </a:rPr>
              <a:t>un’unica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sede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smtClean="0">
                <a:latin typeface="Calibri" panose="020F0502020204030204" pitchFamily="34" charset="0"/>
              </a:rPr>
              <a:t>a </a:t>
            </a:r>
            <a:r>
              <a:rPr lang="en-US" sz="2000" dirty="0" err="1">
                <a:latin typeface="Calibri" panose="020F0502020204030204" pitchFamily="34" charset="0"/>
              </a:rPr>
              <a:t>queste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opportunita</a:t>
            </a:r>
            <a:r>
              <a:rPr lang="en-US" sz="2000" dirty="0" smtClean="0">
                <a:latin typeface="Calibri" panose="020F0502020204030204" pitchFamily="34" charset="0"/>
              </a:rPr>
              <a:t>’ </a:t>
            </a:r>
            <a:r>
              <a:rPr lang="en-US" sz="2000" dirty="0" err="1" smtClean="0">
                <a:latin typeface="Calibri" panose="020F0502020204030204" pitchFamily="34" charset="0"/>
              </a:rPr>
              <a:t>utilizzando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anche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il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nuovo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sistema</a:t>
            </a:r>
            <a:r>
              <a:rPr lang="en-US" sz="2000" dirty="0" smtClean="0">
                <a:latin typeface="Calibri" panose="020F0502020204030204" pitchFamily="34" charset="0"/>
              </a:rPr>
              <a:t> di matchmaking online</a:t>
            </a:r>
            <a:endParaRPr lang="en-US" sz="2000" dirty="0">
              <a:latin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Calibri" panose="020F0502020204030204" pitchFamily="34" charset="0"/>
              </a:rPr>
              <a:t>Per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fare network </a:t>
            </a:r>
            <a:r>
              <a:rPr lang="en-US" sz="2000" dirty="0">
                <a:latin typeface="Calibri" panose="020F0502020204030204" pitchFamily="34" charset="0"/>
              </a:rPr>
              <a:t>con </a:t>
            </a:r>
            <a:r>
              <a:rPr lang="en-US" sz="2000" dirty="0" err="1">
                <a:latin typeface="Calibri" panose="020F0502020204030204" pitchFamily="34" charset="0"/>
              </a:rPr>
              <a:t>gli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altri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partecipanti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durante</a:t>
            </a:r>
            <a:r>
              <a:rPr lang="en-US" sz="2000" dirty="0" smtClean="0">
                <a:latin typeface="Calibri" panose="020F0502020204030204" pitchFamily="34" charset="0"/>
              </a:rPr>
              <a:t> le pause e </a:t>
            </a:r>
            <a:r>
              <a:rPr lang="en-US" sz="2000" dirty="0" err="1" smtClean="0">
                <a:latin typeface="Calibri" panose="020F0502020204030204" pitchFamily="34" charset="0"/>
              </a:rPr>
              <a:t>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ricevimenti</a:t>
            </a:r>
            <a:r>
              <a:rPr lang="en-US" sz="2000" dirty="0" smtClean="0">
                <a:latin typeface="Calibri" panose="020F0502020204030204" pitchFamily="34" charset="0"/>
              </a:rPr>
              <a:t>. </a:t>
            </a:r>
            <a:r>
              <a:rPr lang="en-US" sz="2000" dirty="0" err="1" smtClean="0">
                <a:latin typeface="Calibri" panose="020F0502020204030204" pitchFamily="34" charset="0"/>
              </a:rPr>
              <a:t>Varie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opportunita</a:t>
            </a:r>
            <a:r>
              <a:rPr lang="en-US" sz="2000" dirty="0" smtClean="0">
                <a:latin typeface="Calibri" panose="020F0502020204030204" pitchFamily="34" charset="0"/>
              </a:rPr>
              <a:t>’ di business </a:t>
            </a:r>
            <a:r>
              <a:rPr lang="en-US" sz="2000" dirty="0" err="1" smtClean="0">
                <a:latin typeface="Calibri" panose="020F0502020204030204" pitchFamily="34" charset="0"/>
              </a:rPr>
              <a:t>sono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nate</a:t>
            </a:r>
            <a:r>
              <a:rPr lang="en-US" sz="2000" dirty="0" smtClean="0">
                <a:latin typeface="Calibri" panose="020F0502020204030204" pitchFamily="34" charset="0"/>
              </a:rPr>
              <a:t> a </a:t>
            </a:r>
            <a:r>
              <a:rPr lang="en-US" sz="2000" dirty="0" err="1" smtClean="0">
                <a:latin typeface="Calibri" panose="020F0502020204030204" pitchFamily="34" charset="0"/>
              </a:rPr>
              <a:t>seguito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dei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</a:rPr>
              <a:t>precedenti</a:t>
            </a:r>
            <a:r>
              <a:rPr lang="en-US" sz="2000" dirty="0" smtClean="0">
                <a:latin typeface="Calibri" panose="020F0502020204030204" pitchFamily="34" charset="0"/>
              </a:rPr>
              <a:t> Summit</a:t>
            </a:r>
            <a:endParaRPr lang="en-US" altLang="en-US" sz="2000" dirty="0" smtClean="0">
              <a:latin typeface="Calibri" panose="020F0502020204030204" pitchFamily="34" charset="0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228600" y="6477000"/>
            <a:ext cx="3657600" cy="2762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200" dirty="0" smtClean="0">
                <a:latin typeface="Calibri" panose="020F0502020204030204" pitchFamily="34" charset="0"/>
              </a:rPr>
              <a:t>© International Trade Administration 2016</a:t>
            </a:r>
            <a:endParaRPr lang="en-US" sz="1200" dirty="0">
              <a:latin typeface="Calibri" panose="020F0502020204030204" pitchFamily="34" charset="0"/>
            </a:endParaRPr>
          </a:p>
        </p:txBody>
      </p:sp>
      <p:pic>
        <p:nvPicPr>
          <p:cNvPr id="8" name="Picture 3" descr="SelectUSA - One line - Clea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4138" y="152400"/>
            <a:ext cx="24812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1600" y="540603"/>
            <a:ext cx="881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Il Summit 2016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degli</a:t>
            </a:r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investimenti</a:t>
            </a:r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 di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SelectUSA</a:t>
            </a:r>
            <a:endParaRPr lang="en-US" sz="3200" b="1" dirty="0" smtClean="0">
              <a:latin typeface="Calibri" panose="020F0502020204030204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en-US" sz="1600" b="1" dirty="0">
              <a:latin typeface="Calibri" panose="020F0502020204030204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037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01600" y="609600"/>
            <a:ext cx="881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Il Summit 2016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degli</a:t>
            </a:r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investimenti</a:t>
            </a:r>
            <a:r>
              <a:rPr lang="en-US" sz="3200" b="1" dirty="0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 di </a:t>
            </a:r>
            <a:r>
              <a:rPr lang="en-US" sz="3200" b="1" dirty="0" err="1" smtClean="0">
                <a:latin typeface="Calibri" panose="020F0502020204030204" pitchFamily="34" charset="0"/>
                <a:ea typeface="Arial Unicode MS" pitchFamily="34" charset="-128"/>
                <a:cs typeface="Arial Unicode MS" pitchFamily="34" charset="-128"/>
              </a:rPr>
              <a:t>SelectUSA</a:t>
            </a:r>
            <a:endParaRPr lang="en-US" sz="3200" b="1" dirty="0" smtClean="0">
              <a:latin typeface="Calibri" panose="020F0502020204030204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en-US" sz="1600" b="1" dirty="0">
              <a:latin typeface="Calibri" panose="020F0502020204030204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TextBox 4"/>
          <p:cNvSpPr txBox="1"/>
          <p:nvPr/>
        </p:nvSpPr>
        <p:spPr>
          <a:xfrm>
            <a:off x="0" y="6477000"/>
            <a:ext cx="3657600" cy="2762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© International Trade Administration 2016</a:t>
            </a:r>
            <a:endParaRPr lang="en-U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t>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01613"/>
            <a:ext cx="22860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19200" y="1295400"/>
            <a:ext cx="70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Una </a:t>
            </a:r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sessione </a:t>
            </a:r>
            <a:r>
              <a:rPr lang="it-IT" sz="2400" dirty="0">
                <a:solidFill>
                  <a:srgbClr val="FF0000"/>
                </a:solidFill>
                <a:latin typeface="Calibri" panose="020F0502020204030204" pitchFamily="34" charset="0"/>
              </a:rPr>
              <a:t>di</a:t>
            </a:r>
            <a:r>
              <a:rPr lang="it-IT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orientamento </a:t>
            </a:r>
            <a:r>
              <a:rPr lang="it-IT" sz="2400" b="1" dirty="0" smtClean="0">
                <a:latin typeface="Calibri" panose="020F0502020204030204" pitchFamily="34" charset="0"/>
              </a:rPr>
              <a:t>pre-Summit, </a:t>
            </a:r>
            <a:r>
              <a:rPr lang="it-IT" sz="2400" dirty="0" smtClean="0">
                <a:latin typeface="Calibri" panose="020F0502020204030204" pitchFamily="34" charset="0"/>
              </a:rPr>
              <a:t>la</a:t>
            </a:r>
            <a:r>
              <a:rPr lang="it-IT" sz="2400" b="1" dirty="0" smtClean="0">
                <a:latin typeface="Calibri" panose="020F0502020204030204" pitchFamily="34" charset="0"/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SelectUSA Academy</a:t>
            </a:r>
            <a:r>
              <a:rPr lang="it-IT" sz="2400" dirty="0" smtClean="0">
                <a:latin typeface="Calibri" panose="020F0502020204030204" pitchFamily="34" charset="0"/>
              </a:rPr>
              <a:t>,</a:t>
            </a:r>
            <a:r>
              <a:rPr lang="it-IT" sz="2400" b="1" dirty="0" smtClean="0">
                <a:latin typeface="Calibri" panose="020F0502020204030204" pitchFamily="34" charset="0"/>
              </a:rPr>
              <a:t> precedera’ </a:t>
            </a:r>
            <a:r>
              <a:rPr lang="it-IT" sz="2400" dirty="0" smtClean="0">
                <a:latin typeface="Calibri" panose="020F0502020204030204" pitchFamily="34" charset="0"/>
              </a:rPr>
              <a:t>il</a:t>
            </a:r>
            <a:r>
              <a:rPr lang="it-IT" sz="2400" b="1" dirty="0" smtClean="0">
                <a:latin typeface="Calibri" panose="020F0502020204030204" pitchFamily="34" charset="0"/>
              </a:rPr>
              <a:t> Summit</a:t>
            </a:r>
            <a:endParaRPr lang="it-IT" sz="2400" b="1" dirty="0"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2209800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latin typeface="Calibri" panose="020F0502020204030204" pitchFamily="34" charset="0"/>
              </a:rPr>
              <a:t>Il costo </a:t>
            </a:r>
            <a:r>
              <a:rPr lang="it-IT" sz="2400" dirty="0" smtClean="0">
                <a:latin typeface="Calibri" panose="020F0502020204030204" pitchFamily="34" charset="0"/>
              </a:rPr>
              <a:t>di</a:t>
            </a:r>
            <a:r>
              <a:rPr lang="it-IT" sz="2400" b="1" dirty="0" smtClean="0">
                <a:latin typeface="Calibri" panose="020F0502020204030204" pitchFamily="34" charset="0"/>
              </a:rPr>
              <a:t> partecipazione individuale e’ </a:t>
            </a: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$725 </a:t>
            </a:r>
            <a:r>
              <a:rPr lang="it-IT" sz="2400" b="1" dirty="0" smtClean="0">
                <a:latin typeface="Calibri" panose="020F0502020204030204" pitchFamily="34" charset="0"/>
              </a:rPr>
              <a:t>(</a:t>
            </a: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$875 </a:t>
            </a:r>
            <a:r>
              <a:rPr lang="it-IT" sz="2400" dirty="0" smtClean="0">
                <a:latin typeface="Calibri" panose="020F0502020204030204" pitchFamily="34" charset="0"/>
              </a:rPr>
              <a:t>includendo la</a:t>
            </a:r>
            <a:r>
              <a:rPr lang="it-IT" sz="2400" b="1" dirty="0" smtClean="0">
                <a:latin typeface="Calibri" panose="020F0502020204030204" pitchFamily="34" charset="0"/>
              </a:rPr>
              <a:t> SelectUSA Academy)</a:t>
            </a:r>
            <a:endParaRPr lang="it-IT" sz="2400" b="1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3124200"/>
            <a:ext cx="8153400" cy="838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latin typeface="Calibri" panose="020F0502020204030204" pitchFamily="34" charset="0"/>
              </a:rPr>
              <a:t>E’ POSSIBILE </a:t>
            </a:r>
            <a:r>
              <a:rPr lang="it-IT" sz="2400" b="1" cap="all" dirty="0" smtClean="0">
                <a:latin typeface="Calibri" panose="020F0502020204030204" pitchFamily="34" charset="0"/>
              </a:rPr>
              <a:t>iscriversi</a:t>
            </a:r>
            <a:r>
              <a:rPr lang="it-IT" sz="2400" b="1" dirty="0" smtClean="0">
                <a:latin typeface="Calibri" panose="020F0502020204030204" pitchFamily="34" charset="0"/>
              </a:rPr>
              <a:t> al Summit </a:t>
            </a:r>
            <a:r>
              <a:rPr lang="en-US" sz="2400" b="1" dirty="0"/>
              <a:t> </a:t>
            </a:r>
            <a:endParaRPr lang="en-US" sz="2400" b="1" dirty="0" smtClean="0"/>
          </a:p>
          <a:p>
            <a:pPr algn="ctr"/>
            <a:r>
              <a:rPr lang="en-US" sz="2400" b="1" u="sng" dirty="0" smtClean="0">
                <a:hlinkClick r:id="rId4"/>
              </a:rPr>
              <a:t>http</a:t>
            </a:r>
            <a:r>
              <a:rPr lang="en-US" sz="2400" b="1" u="sng" dirty="0">
                <a:hlinkClick r:id="rId4"/>
              </a:rPr>
              <a:t>://</a:t>
            </a:r>
            <a:r>
              <a:rPr lang="en-US" sz="2400" b="1" u="sng" dirty="0" smtClean="0">
                <a:hlinkClick r:id="rId4"/>
              </a:rPr>
              <a:t>selectusasummit.us/apply/</a:t>
            </a:r>
            <a:endParaRPr lang="it-IT" sz="2400" b="1" dirty="0"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0" y="4191000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latin typeface="Calibri" panose="020F0502020204030204" pitchFamily="34" charset="0"/>
              </a:rPr>
              <a:t>Visto che l’Italia ha </a:t>
            </a: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soltanto disponibili 30 posti </a:t>
            </a:r>
            <a:r>
              <a:rPr lang="it-IT" sz="2400" b="1" dirty="0" smtClean="0">
                <a:latin typeface="Calibri" panose="020F0502020204030204" pitchFamily="34" charset="0"/>
              </a:rPr>
              <a:t>si raccomanda agli interessati di </a:t>
            </a: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ISCRIVERSI quanto prima</a:t>
            </a:r>
            <a:endParaRPr lang="it-IT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" y="5410200"/>
            <a:ext cx="617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smtClean="0">
                <a:latin typeface="Calibri" panose="020F0502020204030204" pitchFamily="34" charset="0"/>
              </a:rPr>
              <a:t>Infine ricordiamo che </a:t>
            </a:r>
            <a:r>
              <a:rPr lang="it-IT" sz="2000" dirty="0" smtClean="0">
                <a:latin typeface="Calibri" panose="020F0502020204030204" pitchFamily="34" charset="0"/>
              </a:rPr>
              <a:t>SelectUSA, insieme a alcuni Stati </a:t>
            </a:r>
            <a:r>
              <a:rPr lang="it-IT" sz="2000" smtClean="0">
                <a:latin typeface="Calibri" panose="020F0502020204030204" pitchFamily="34" charset="0"/>
              </a:rPr>
              <a:t>e EDOs,  </a:t>
            </a:r>
            <a:r>
              <a:rPr lang="it-IT" sz="2000" dirty="0" smtClean="0">
                <a:latin typeface="Calibri" panose="020F0502020204030204" pitchFamily="34" charset="0"/>
              </a:rPr>
              <a:t>sara’ presente anche alla Fiera di Hannover </a:t>
            </a:r>
            <a:r>
              <a:rPr lang="it-IT" sz="2000" dirty="0">
                <a:latin typeface="Calibri" panose="020F0502020204030204" pitchFamily="34" charset="0"/>
              </a:rPr>
              <a:t>(25 - 29 Aprile 2016</a:t>
            </a:r>
            <a:r>
              <a:rPr lang="it-IT" sz="2000" dirty="0" smtClean="0">
                <a:latin typeface="Calibri" panose="020F0502020204030204" pitchFamily="34" charset="0"/>
              </a:rPr>
              <a:t>) dove gli Stati Uniti saranno Paese Partner </a:t>
            </a:r>
            <a:endParaRPr lang="it-IT" sz="2000" dirty="0">
              <a:latin typeface="Calibri" panose="020F0502020204030204" pitchFamily="34" charset="0"/>
            </a:endParaRPr>
          </a:p>
          <a:p>
            <a:endParaRPr lang="it-IT" sz="2000" dirty="0"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5562600"/>
            <a:ext cx="2425700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31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8355</TotalTime>
  <Words>453</Words>
  <Application>Microsoft Office PowerPoint</Application>
  <PresentationFormat>On-screen Show (4:3)</PresentationFormat>
  <Paragraphs>59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DOC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Fernandez</dc:creator>
  <cp:lastModifiedBy>Andrea Rosa</cp:lastModifiedBy>
  <cp:revision>549</cp:revision>
  <cp:lastPrinted>2016-01-20T16:39:22Z</cp:lastPrinted>
  <dcterms:created xsi:type="dcterms:W3CDTF">2012-08-01T18:26:10Z</dcterms:created>
  <dcterms:modified xsi:type="dcterms:W3CDTF">2016-02-16T17:32:12Z</dcterms:modified>
</cp:coreProperties>
</file>