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handoutMasterIdLst>
    <p:handoutMasterId r:id="rId65"/>
  </p:handoutMasterIdLst>
  <p:sldIdLst>
    <p:sldId id="479" r:id="rId2"/>
    <p:sldId id="576" r:id="rId3"/>
    <p:sldId id="577" r:id="rId4"/>
    <p:sldId id="578" r:id="rId5"/>
    <p:sldId id="579" r:id="rId6"/>
    <p:sldId id="551" r:id="rId7"/>
    <p:sldId id="580" r:id="rId8"/>
    <p:sldId id="557" r:id="rId9"/>
    <p:sldId id="581" r:id="rId10"/>
    <p:sldId id="559" r:id="rId11"/>
    <p:sldId id="560" r:id="rId12"/>
    <p:sldId id="563" r:id="rId13"/>
    <p:sldId id="566" r:id="rId14"/>
    <p:sldId id="537" r:id="rId15"/>
    <p:sldId id="550" r:id="rId16"/>
    <p:sldId id="538" r:id="rId17"/>
    <p:sldId id="539" r:id="rId18"/>
    <p:sldId id="540" r:id="rId19"/>
    <p:sldId id="541" r:id="rId20"/>
    <p:sldId id="542" r:id="rId21"/>
    <p:sldId id="543" r:id="rId22"/>
    <p:sldId id="544" r:id="rId23"/>
    <p:sldId id="545" r:id="rId24"/>
    <p:sldId id="546" r:id="rId25"/>
    <p:sldId id="583" r:id="rId26"/>
    <p:sldId id="587" r:id="rId27"/>
    <p:sldId id="588" r:id="rId28"/>
    <p:sldId id="589" r:id="rId29"/>
    <p:sldId id="547" r:id="rId30"/>
    <p:sldId id="548" r:id="rId31"/>
    <p:sldId id="575" r:id="rId32"/>
    <p:sldId id="564" r:id="rId33"/>
    <p:sldId id="552" r:id="rId34"/>
    <p:sldId id="556" r:id="rId35"/>
    <p:sldId id="526" r:id="rId36"/>
    <p:sldId id="558" r:id="rId37"/>
    <p:sldId id="501" r:id="rId38"/>
    <p:sldId id="502" r:id="rId39"/>
    <p:sldId id="582" r:id="rId40"/>
    <p:sldId id="482" r:id="rId41"/>
    <p:sldId id="484" r:id="rId42"/>
    <p:sldId id="500" r:id="rId43"/>
    <p:sldId id="488" r:id="rId44"/>
    <p:sldId id="486" r:id="rId45"/>
    <p:sldId id="485" r:id="rId46"/>
    <p:sldId id="489" r:id="rId47"/>
    <p:sldId id="490" r:id="rId48"/>
    <p:sldId id="492" r:id="rId49"/>
    <p:sldId id="491" r:id="rId50"/>
    <p:sldId id="493" r:id="rId51"/>
    <p:sldId id="494" r:id="rId52"/>
    <p:sldId id="495" r:id="rId53"/>
    <p:sldId id="497" r:id="rId54"/>
    <p:sldId id="496" r:id="rId55"/>
    <p:sldId id="569" r:id="rId56"/>
    <p:sldId id="568" r:id="rId57"/>
    <p:sldId id="533" r:id="rId58"/>
    <p:sldId id="571" r:id="rId59"/>
    <p:sldId id="574" r:id="rId60"/>
    <p:sldId id="573" r:id="rId61"/>
    <p:sldId id="524" r:id="rId62"/>
    <p:sldId id="480" r:id="rId63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9131"/>
    <a:srgbClr val="DEA900"/>
    <a:srgbClr val="FF3300"/>
    <a:srgbClr val="FFFFCC"/>
    <a:srgbClr val="F5F55D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72229" autoAdjust="0"/>
  </p:normalViewPr>
  <p:slideViewPr>
    <p:cSldViewPr>
      <p:cViewPr>
        <p:scale>
          <a:sx n="66" d="100"/>
          <a:sy n="66" d="100"/>
        </p:scale>
        <p:origin x="-2922" y="-48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7248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3924" y="-8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A42F891-5920-4CAC-A3C1-4C41F7415513}" type="datetimeFigureOut">
              <a:rPr lang="en-GB"/>
              <a:pPr>
                <a:defRPr/>
              </a:pPr>
              <a:t>06/03/2017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631BDE0-D818-4769-8F53-9A230FBDC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249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AE72275-E625-486A-A32B-5591D0339AED}" type="datetimeFigureOut">
              <a:rPr lang="en-GB"/>
              <a:pPr>
                <a:defRPr/>
              </a:pPr>
              <a:t>06/03/2017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63" tIns="46131" rIns="92263" bIns="46131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2263" tIns="46131" rIns="92263" bIns="46131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5300"/>
          </a:xfrm>
          <a:prstGeom prst="rect">
            <a:avLst/>
          </a:prstGeom>
        </p:spPr>
        <p:txBody>
          <a:bodyPr vert="horz" lIns="92263" tIns="46131" rIns="92263" bIns="46131" rtlCol="0" anchor="b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CD163B6-3951-4262-B8BE-42A320A979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241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2D6ECC2-F82F-4E0B-9675-A62624B5412D}" type="slidenum">
              <a:rPr lang="en-GB" smtClean="0"/>
              <a:pPr eaLnBrk="1" hangingPunct="1"/>
              <a:t>1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65B9A9A-29D2-4BCA-9F86-BD8427F6F033}" type="slidenum">
              <a:rPr lang="en-GB" smtClean="0"/>
              <a:pPr eaLnBrk="1" hangingPunct="1"/>
              <a:t>16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3DAFB4A-47E3-41A0-909A-CCEF7558225B}" type="slidenum">
              <a:rPr lang="en-GB" smtClean="0"/>
              <a:pPr eaLnBrk="1" hangingPunct="1"/>
              <a:t>17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0642A03-B738-4004-B50A-338DC2B315CB}" type="slidenum">
              <a:rPr lang="en-GB" smtClean="0"/>
              <a:pPr eaLnBrk="1" hangingPunct="1"/>
              <a:t>18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D163B6-3951-4262-B8BE-42A320A9797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306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en-US" altLang="en-US" smtClean="0">
              <a:solidFill>
                <a:srgbClr val="0F5494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1691" indent="-28526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1062" indent="-2282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97487" indent="-2282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3912" indent="-22821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0337" indent="-22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66762" indent="-22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3187" indent="-22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79611" indent="-2282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CC3154-3813-4362-8800-6C78040D0011}" type="slidenum">
              <a:rPr lang="en-GB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</a:pPr>
              <a:t>25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ln/>
        </p:spPr>
      </p:sp>
      <p:sp>
        <p:nvSpPr>
          <p:cNvPr id="112643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en-US" altLang="en-US" smtClean="0">
              <a:solidFill>
                <a:srgbClr val="0F5494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168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1pPr>
            <a:lvl2pPr marL="741608" indent="-285233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2pPr>
            <a:lvl3pPr marL="1140934" indent="-228186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3pPr>
            <a:lvl4pPr marL="1597308" indent="-228186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4pPr>
            <a:lvl5pPr marL="2053681" indent="-228186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5pPr>
            <a:lvl6pPr marL="2510054" indent="-2281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6pPr>
            <a:lvl7pPr marL="2966428" indent="-2281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7pPr>
            <a:lvl8pPr marL="3422802" indent="-2281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8pPr>
            <a:lvl9pPr marL="3879175" indent="-228186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pitchFamily="34" charset="0"/>
              </a:defRPr>
            </a:lvl9pPr>
          </a:lstStyle>
          <a:p>
            <a:pPr eaLnBrk="1" hangingPunct="1"/>
            <a:fld id="{804417A3-2132-447C-9349-9AA07D8EFF6B}" type="slidenum">
              <a:rPr lang="en-GB" altLang="en-US">
                <a:solidFill>
                  <a:srgbClr val="000000"/>
                </a:solidFill>
                <a:latin typeface="Arial" pitchFamily="34" charset="0"/>
              </a:rPr>
              <a:pPr eaLnBrk="1" hangingPunct="1"/>
              <a:t>27</a:t>
            </a:fld>
            <a:endParaRPr lang="en-GB" altLang="en-US">
              <a:solidFill>
                <a:srgbClr val="000000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D163B6-3951-4262-B8BE-42A320A9797C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3896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D163B6-3951-4262-B8BE-42A320A9797C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1609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34B482A-7427-475C-AC19-76AEB5FB1717}" type="slidenum">
              <a:rPr lang="en-GB" smtClean="0"/>
              <a:pPr eaLnBrk="1" hangingPunct="1"/>
              <a:t>33</a:t>
            </a:fld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03DA284-9594-418D-8B88-17B5581ADD04}" type="slidenum">
              <a:rPr lang="en-GB" smtClean="0"/>
              <a:pPr eaLnBrk="1" hangingPunct="1"/>
              <a:t>34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22770A7-E379-451E-8D20-675A19DC958A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A1C0E1B-41AB-4AFC-AB0E-7708C10150EF}" type="slidenum">
              <a:rPr lang="en-GB" smtClean="0"/>
              <a:pPr eaLnBrk="1" hangingPunct="1"/>
              <a:t>35</a:t>
            </a:fld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51B04BC-5FF7-4C1E-BB9C-CBF05FF112B8}" type="slidenum">
              <a:rPr lang="en-GB" smtClean="0"/>
              <a:pPr eaLnBrk="1" hangingPunct="1"/>
              <a:t>36</a:t>
            </a:fld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D163B6-3951-4262-B8BE-42A320A9797C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5867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D163B6-3951-4262-B8BE-42A320A9797C}" type="slidenum">
              <a:rPr lang="en-GB" smtClean="0"/>
              <a:pPr>
                <a:defRPr/>
              </a:pPr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0583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547113B-92FE-483F-8A6E-3D48903DA023}" type="slidenum">
              <a:rPr lang="en-GB" smtClean="0"/>
              <a:pPr eaLnBrk="1" hangingPunct="1"/>
              <a:t>40</a:t>
            </a:fld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73377C7-F0C1-420F-8211-1B186BED2BDC}" type="slidenum">
              <a:rPr lang="en-GB" smtClean="0"/>
              <a:pPr eaLnBrk="1" hangingPunct="1"/>
              <a:t>41</a:t>
            </a:fld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E5F494E-F2DE-43F8-82BE-8793EF016207}" type="slidenum">
              <a:rPr lang="en-GB" smtClean="0"/>
              <a:pPr eaLnBrk="1" hangingPunct="1"/>
              <a:t>42</a:t>
            </a:fld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5DFC6D2-9561-4F2C-9817-C1132EB3BDC3}" type="slidenum">
              <a:rPr lang="en-GB" smtClean="0"/>
              <a:pPr eaLnBrk="1" hangingPunct="1"/>
              <a:t>43</a:t>
            </a:fld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6A95580-EEF3-4F84-A4A2-DE698B08FEAB}" type="slidenum">
              <a:rPr lang="en-GB" smtClean="0"/>
              <a:pPr eaLnBrk="1" hangingPunct="1"/>
              <a:t>44</a:t>
            </a:fld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4AED087-0BD6-432D-BB02-9150932004EA}" type="slidenum">
              <a:rPr lang="en-GB" smtClean="0"/>
              <a:pPr eaLnBrk="1" hangingPunct="1"/>
              <a:t>45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E5A1E0D-579C-49EB-A0C1-4179F5D48615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14547DD-AA06-4F56-94F5-D5D00A86768A}" type="slidenum">
              <a:rPr lang="en-GB" smtClean="0"/>
              <a:pPr eaLnBrk="1" hangingPunct="1"/>
              <a:t>46</a:t>
            </a:fld>
            <a:endParaRPr lang="en-GB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4831E48-5B41-47CE-9FBF-47B4D262ED3B}" type="slidenum">
              <a:rPr lang="en-GB" smtClean="0"/>
              <a:pPr eaLnBrk="1" hangingPunct="1"/>
              <a:t>47</a:t>
            </a:fld>
            <a:endParaRPr lang="en-GB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7595914-2E2F-419B-87D3-DEAE70ACA79B}" type="slidenum">
              <a:rPr lang="en-GB" smtClean="0"/>
              <a:pPr eaLnBrk="1" hangingPunct="1"/>
              <a:t>48</a:t>
            </a:fld>
            <a:endParaRPr lang="en-GB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5E56E4B-39D2-4AC9-BAD5-B6C2D4941369}" type="slidenum">
              <a:rPr lang="en-GB" smtClean="0"/>
              <a:pPr eaLnBrk="1" hangingPunct="1"/>
              <a:t>49</a:t>
            </a:fld>
            <a:endParaRPr lang="en-GB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fr-BE" dirty="0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2A7F966-491B-4442-B913-231FD2D35232}" type="slidenum">
              <a:rPr lang="en-GB" smtClean="0"/>
              <a:pPr eaLnBrk="1" hangingPunct="1"/>
              <a:t>50</a:t>
            </a:fld>
            <a:endParaRPr lang="en-GB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C6ECEE5-9741-4F01-B7C9-7350191F40D6}" type="slidenum">
              <a:rPr lang="en-GB" smtClean="0"/>
              <a:pPr eaLnBrk="1" hangingPunct="1"/>
              <a:t>51</a:t>
            </a:fld>
            <a:endParaRPr lang="en-GB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D57B6FD-EDD0-4AE3-8DA7-366BCA02E163}" type="slidenum">
              <a:rPr lang="en-GB" smtClean="0"/>
              <a:pPr eaLnBrk="1" hangingPunct="1"/>
              <a:t>52</a:t>
            </a:fld>
            <a:endParaRPr lang="en-GB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467A3E-7D81-4A62-A3C0-1E9F9E2289E5}" type="slidenum">
              <a:rPr lang="en-GB" smtClean="0"/>
              <a:pPr eaLnBrk="1" hangingPunct="1"/>
              <a:t>53</a:t>
            </a:fld>
            <a:endParaRPr lang="en-GB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99F096E-52CB-4830-AA3F-31E5D99555AF}" type="slidenum">
              <a:rPr lang="en-GB" smtClean="0"/>
              <a:pPr eaLnBrk="1" hangingPunct="1"/>
              <a:t>54</a:t>
            </a:fld>
            <a:endParaRPr lang="en-GB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GB" dirty="0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CACCF18-5B51-494C-820C-FFF7F48FDB36}" type="slidenum">
              <a:rPr lang="en-GB" smtClean="0"/>
              <a:pPr eaLnBrk="1" hangingPunct="1"/>
              <a:t>56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-"/>
            </a:pPr>
            <a:endParaRPr lang="en-GB" dirty="0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6F122B3-736F-411F-A19B-9FD4C40937E3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D8C560D-6D14-497D-97CC-BE5D187A5E9A}" type="slidenum">
              <a:rPr lang="en-GB" smtClean="0"/>
              <a:pPr eaLnBrk="1" hangingPunct="1"/>
              <a:t>58</a:t>
            </a:fld>
            <a:endParaRPr lang="en-GB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D8C560D-6D14-497D-97CC-BE5D187A5E9A}" type="slidenum">
              <a:rPr lang="en-GB" smtClean="0"/>
              <a:pPr eaLnBrk="1" hangingPunct="1"/>
              <a:t>59</a:t>
            </a:fld>
            <a:endParaRPr lang="en-GB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D8C560D-6D14-497D-97CC-BE5D187A5E9A}" type="slidenum">
              <a:rPr lang="en-GB" smtClean="0"/>
              <a:pPr eaLnBrk="1" hangingPunct="1"/>
              <a:t>60</a:t>
            </a:fld>
            <a:endParaRPr lang="en-GB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BE74ECB-FEAF-478E-AC6B-74DCDBB4A9B7}" type="slidenum">
              <a:rPr lang="en-GB" smtClean="0"/>
              <a:pPr eaLnBrk="1" hangingPunct="1"/>
              <a:t>62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9637" indent="-28832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5328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14602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75917" indent="-23065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80C2687-4831-491D-8923-8F68A9ED7DE3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8FCBDAB-A1CF-4005-840F-707EB9509689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noProof="0" dirty="0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BED7592-69D3-4153-AD13-6EE15A3A8701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n-GB" b="0" dirty="0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85591841-DC1B-47C6-956D-A9CEBDD196BA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E449D6-128B-41CA-865E-DD7157BDB77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2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23850"/>
            <a:ext cx="18113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 userDrawn="1"/>
        </p:nvSpPr>
        <p:spPr bwMode="auto">
          <a:xfrm>
            <a:off x="4205288" y="2143125"/>
            <a:ext cx="4751387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4000" b="1" smtClean="0">
                <a:solidFill>
                  <a:srgbClr val="FFD624"/>
                </a:solidFill>
                <a:latin typeface="Verdana" pitchFamily="34" charset="0"/>
              </a:rPr>
              <a:t>Click to edit Master title style</a:t>
            </a:r>
            <a:endParaRPr lang="en-GB" sz="4000" b="1" smtClean="0">
              <a:solidFill>
                <a:srgbClr val="FFD624"/>
              </a:solidFill>
              <a:latin typeface="Verdana" pitchFamily="34" charset="0"/>
            </a:endParaRPr>
          </a:p>
        </p:txBody>
      </p:sp>
      <p:pic>
        <p:nvPicPr>
          <p:cNvPr id="6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>
            <a:spLocks noGrp="1"/>
          </p:cNvSpPr>
          <p:nvPr>
            <p:ph idx="10"/>
          </p:nvPr>
        </p:nvSpPr>
        <p:spPr>
          <a:xfrm>
            <a:off x="4204769" y="2935086"/>
            <a:ext cx="4752528" cy="187220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5073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>
              <a:defRPr sz="23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3" y="1599673"/>
            <a:ext cx="5554687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200025" indent="-200025"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buSzPct val="95000"/>
              <a:buFont typeface="Arial" pitchFamily="34" charset="0"/>
              <a:buChar char="•"/>
              <a:defRPr sz="18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47675" indent="-266700"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buSzPct val="100000"/>
              <a:buFont typeface="Wingdings" pitchFamily="2" charset="2"/>
              <a:buChar char="ü"/>
              <a:defRPr sz="160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Espace réservé du contenu 2"/>
          <p:cNvSpPr>
            <a:spLocks noGrp="1"/>
          </p:cNvSpPr>
          <p:nvPr>
            <p:ph idx="10"/>
          </p:nvPr>
        </p:nvSpPr>
        <p:spPr>
          <a:xfrm>
            <a:off x="5292080" y="1599673"/>
            <a:ext cx="3394448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0" indent="0" algn="r"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buSzPct val="95000"/>
              <a:buFontTx/>
              <a:buNone/>
              <a:defRPr sz="1800" b="1" i="1">
                <a:solidFill>
                  <a:srgbClr val="00B0F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47675" indent="-266700"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buSzPct val="100000"/>
              <a:buFont typeface="Wingdings" pitchFamily="2" charset="2"/>
              <a:buChar char="ü"/>
              <a:defRPr sz="160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2003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379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4" b="-2"/>
          <a:stretch>
            <a:fillRect/>
          </a:stretch>
        </p:blipFill>
        <p:spPr bwMode="auto">
          <a:xfrm>
            <a:off x="-17463" y="1104900"/>
            <a:ext cx="9197976" cy="580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23850"/>
            <a:ext cx="18113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122000" y="3212976"/>
            <a:ext cx="4536504" cy="187220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0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51520" y="1951427"/>
            <a:ext cx="8640960" cy="2088232"/>
          </a:xfrm>
          <a:prstGeom prst="rect">
            <a:avLst/>
          </a:prstGeom>
        </p:spPr>
        <p:txBody>
          <a:bodyPr/>
          <a:lstStyle>
            <a:lvl1pPr algn="ctr">
              <a:defRPr sz="540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122000" y="5301208"/>
            <a:ext cx="4456881" cy="72008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spcAft>
                <a:spcPts val="300"/>
              </a:spcAft>
              <a:buNone/>
              <a:defRPr sz="1600" b="0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422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23850"/>
            <a:ext cx="18113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 userDrawn="1"/>
        </p:nvSpPr>
        <p:spPr bwMode="auto">
          <a:xfrm>
            <a:off x="4140200" y="1978025"/>
            <a:ext cx="4535488" cy="71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92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4000" b="1" smtClean="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</a:p>
        </p:txBody>
      </p:sp>
      <p:pic>
        <p:nvPicPr>
          <p:cNvPr id="5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2"/>
          <p:cNvSpPr>
            <a:spLocks noGrp="1"/>
          </p:cNvSpPr>
          <p:nvPr>
            <p:ph idx="10"/>
          </p:nvPr>
        </p:nvSpPr>
        <p:spPr>
          <a:xfrm>
            <a:off x="4139952" y="2708920"/>
            <a:ext cx="4536504" cy="205942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None/>
              <a:defRPr sz="2400" b="1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652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635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r>
              <a:rPr lang="en-US">
                <a:solidFill>
                  <a:srgbClr val="FFFFFF"/>
                </a:solidFill>
              </a:rPr>
              <a:t>                             </a:t>
            </a:r>
          </a:p>
        </p:txBody>
      </p:sp>
      <p:pic>
        <p:nvPicPr>
          <p:cNvPr id="5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1098550"/>
            <a:ext cx="9144000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DOCUME~1\lenain\LOCALS~1\Temp\7zECB.tmp\LOGO-CE for RTD EN Positive Cy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5538" y="323850"/>
            <a:ext cx="1811337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4219575" y="2060575"/>
            <a:ext cx="46736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492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92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92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92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92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4800" smtClean="0">
                <a:solidFill>
                  <a:srgbClr val="FFD624"/>
                </a:solidFill>
                <a:latin typeface="EC Square Sans Pro Medium" pitchFamily="34" charset="0"/>
                <a:ea typeface="Verdana" pitchFamily="34" charset="0"/>
                <a:cs typeface="Verdana" pitchFamily="34" charset="0"/>
              </a:rPr>
              <a:t>HORIZON 2020</a:t>
            </a:r>
          </a:p>
        </p:txBody>
      </p:sp>
      <p:pic>
        <p:nvPicPr>
          <p:cNvPr id="8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6430963"/>
            <a:ext cx="6858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1520" y="3933056"/>
            <a:ext cx="8640960" cy="1224136"/>
          </a:xfrm>
          <a:prstGeom prst="rect">
            <a:avLst/>
          </a:prstGeom>
        </p:spPr>
        <p:txBody>
          <a:bodyPr/>
          <a:lstStyle>
            <a:lvl1pPr algn="ctr">
              <a:defRPr sz="360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51520" y="5389752"/>
            <a:ext cx="8640960" cy="919568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7090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>
              <a:defRPr sz="23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2" y="1599673"/>
            <a:ext cx="8229057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0" indent="0">
              <a:spcBef>
                <a:spcPts val="0"/>
              </a:spcBef>
              <a:defRPr sz="20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spcBef>
                <a:spcPts val="0"/>
              </a:spcBef>
              <a:defRPr sz="18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3654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5805488"/>
          </a:xfrm>
          <a:prstGeom prst="rect">
            <a:avLst/>
          </a:prstGeom>
          <a:solidFill>
            <a:srgbClr val="0F5494"/>
          </a:solidFill>
          <a:ln w="63500" algn="ctr">
            <a:noFill/>
            <a:miter lim="800000"/>
            <a:headEnd/>
            <a:tailEnd/>
          </a:ln>
          <a:effectLst>
            <a:outerShdw dist="23000" dir="5400000" rotWithShape="0">
              <a:schemeClr val="accent3">
                <a:alpha val="35000"/>
              </a:scheme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600" y="1484313"/>
            <a:ext cx="4344988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 algn="ctr">
              <a:defRPr sz="36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3563888" y="1844675"/>
            <a:ext cx="2016223" cy="1584325"/>
          </a:xfrm>
          <a:prstGeom prst="rect">
            <a:avLst/>
          </a:prstGeom>
        </p:spPr>
        <p:txBody>
          <a:bodyPr anchor="ctr"/>
          <a:lstStyle>
            <a:lvl1pPr marL="0" indent="0" algn="ctr"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</a:t>
            </a:r>
            <a:endParaRPr lang="en-GB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2555777" y="3645024"/>
            <a:ext cx="2000174" cy="1584325"/>
          </a:xfrm>
          <a:prstGeom prst="rect">
            <a:avLst/>
          </a:prstGeom>
        </p:spPr>
        <p:txBody>
          <a:bodyPr anchor="ctr"/>
          <a:lstStyle>
            <a:lvl1pPr marL="0" indent="0" algn="ctr"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</a:t>
            </a:r>
            <a:endParaRPr lang="en-GB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44009" y="3645024"/>
            <a:ext cx="1933004" cy="1584325"/>
          </a:xfrm>
          <a:prstGeom prst="rect">
            <a:avLst/>
          </a:prstGeom>
        </p:spPr>
        <p:txBody>
          <a:bodyPr anchor="ctr"/>
          <a:lstStyle>
            <a:lvl1pPr marL="0" indent="0" algn="ctr">
              <a:tabLst/>
              <a:defRPr sz="2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dirty="0" smtClean="0"/>
              <a:t>Click 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3867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RIOR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>
              <a:defRPr sz="23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2" y="1599673"/>
            <a:ext cx="8229057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2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 sz="22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0658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>
              <a:defRPr sz="23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2" y="1599673"/>
            <a:ext cx="8229057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266700" indent="-266700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SzPct val="95000"/>
              <a:buFont typeface="+mj-lt"/>
              <a:buAutoNum type="arabicPeriod"/>
              <a:defRPr sz="16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47675" indent="-180975">
              <a:spcBef>
                <a:spcPts val="300"/>
              </a:spcBef>
              <a:spcAft>
                <a:spcPts val="300"/>
              </a:spcAft>
              <a:buClr>
                <a:srgbClr val="00B0F0"/>
              </a:buClr>
              <a:buSzPct val="100000"/>
              <a:buFont typeface="Wingdings" pitchFamily="2" charset="2"/>
              <a:buChar char="ü"/>
              <a:defRPr sz="140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5587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 (only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~1\lenain\LOCALS~1\Temp\7zECF.tmp\LOGO-CE for RTD EN Landscape Positive Cyan.png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472" y="548680"/>
            <a:ext cx="8229057" cy="869572"/>
          </a:xfrm>
          <a:prstGeom prst="rect">
            <a:avLst/>
          </a:prstGeom>
        </p:spPr>
        <p:txBody>
          <a:bodyPr lIns="80147" tIns="40074" rIns="80147" bIns="40074"/>
          <a:lstStyle>
            <a:lvl1pPr>
              <a:defRPr sz="23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472" y="1599673"/>
            <a:ext cx="8229057" cy="4340327"/>
          </a:xfrm>
          <a:prstGeom prst="rect">
            <a:avLst/>
          </a:prstGeom>
        </p:spPr>
        <p:txBody>
          <a:bodyPr lIns="80147" tIns="40074" rIns="80147" bIns="40074"/>
          <a:lstStyle>
            <a:lvl1pPr marL="200025" indent="-200025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 sz="1800" b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47675" indent="-266700">
              <a:spcBef>
                <a:spcPts val="600"/>
              </a:spcBef>
              <a:spcAft>
                <a:spcPts val="600"/>
              </a:spcAft>
              <a:buClr>
                <a:srgbClr val="00B0F0"/>
              </a:buClr>
              <a:buSzPct val="100000"/>
              <a:buFont typeface="Wingdings" pitchFamily="2" charset="2"/>
              <a:buChar char="ü"/>
              <a:defRPr sz="160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21814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~1\lenain\LOCALS~1\Temp\7zECF.tmp\LOGO-CE for RTD EN Landscape Positive Cyan.png"/>
          <p:cNvPicPr>
            <a:picLocks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5940425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6300788"/>
            <a:ext cx="1584325" cy="296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622" r:id="rId1"/>
    <p:sldLayoutId id="2147485623" r:id="rId2"/>
    <p:sldLayoutId id="2147485624" r:id="rId3"/>
    <p:sldLayoutId id="2147485625" r:id="rId4"/>
    <p:sldLayoutId id="2147485626" r:id="rId5"/>
    <p:sldLayoutId id="2147485627" r:id="rId6"/>
    <p:sldLayoutId id="2147485628" r:id="rId7"/>
    <p:sldLayoutId id="2147485629" r:id="rId8"/>
    <p:sldLayoutId id="2147485630" r:id="rId9"/>
    <p:sldLayoutId id="2147485631" r:id="rId10"/>
    <p:sldLayoutId id="214748562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5pPr>
      <a:lvl6pPr marL="2457290" indent="-228197" algn="l" defTabSz="44943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6pPr>
      <a:lvl7pPr marL="2858025" indent="-228197" algn="l" defTabSz="44943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7pPr>
      <a:lvl8pPr marL="3258761" indent="-228197" algn="l" defTabSz="44943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8pPr>
      <a:lvl9pPr marL="3659497" indent="-228197" algn="l" defTabSz="449437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600" b="1">
          <a:solidFill>
            <a:srgbClr val="005FA9"/>
          </a:solidFill>
          <a:latin typeface="Arial" charset="0"/>
        </a:defRPr>
      </a:lvl9pPr>
    </p:titleStyle>
    <p:bodyStyle>
      <a:lvl1pPr marL="341313" indent="-341313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4163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1413" indent="-227013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598613" indent="-227013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5813" indent="-227013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457290" indent="-228197" algn="l" defTabSz="449437" rtl="0" eaLnBrk="1" fontAlgn="base" hangingPunct="1">
        <a:spcBef>
          <a:spcPts val="504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858025" indent="-228197" algn="l" defTabSz="449437" rtl="0" eaLnBrk="1" fontAlgn="base" hangingPunct="1">
        <a:spcBef>
          <a:spcPts val="504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258761" indent="-228197" algn="l" defTabSz="449437" rtl="0" eaLnBrk="1" fontAlgn="base" hangingPunct="1">
        <a:spcBef>
          <a:spcPts val="504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659497" indent="-228197" algn="l" defTabSz="449437" rtl="0" eaLnBrk="1" fontAlgn="base" hangingPunct="1">
        <a:spcBef>
          <a:spcPts val="504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fr-FR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9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6"/>
          <p:cNvSpPr>
            <a:spLocks noGrp="1"/>
          </p:cNvSpPr>
          <p:nvPr>
            <p:ph idx="10"/>
          </p:nvPr>
        </p:nvSpPr>
        <p:spPr bwMode="auto">
          <a:xfrm>
            <a:off x="3348038" y="3213100"/>
            <a:ext cx="5651500" cy="1655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z="2600" dirty="0" smtClean="0"/>
              <a:t>Information and Communication Technologies </a:t>
            </a:r>
          </a:p>
          <a:p>
            <a:pPr eaLnBrk="1" hangingPunct="1">
              <a:spcBef>
                <a:spcPct val="0"/>
              </a:spcBef>
            </a:pPr>
            <a:r>
              <a:rPr lang="en-GB" sz="2600" dirty="0" smtClean="0"/>
              <a:t>in Work Programme 2016-17</a:t>
            </a:r>
          </a:p>
          <a:p>
            <a:pPr eaLnBrk="1" hangingPunct="1">
              <a:spcBef>
                <a:spcPct val="0"/>
              </a:spcBef>
            </a:pPr>
            <a:endParaRPr lang="en-GB" sz="2600" dirty="0" smtClean="0"/>
          </a:p>
          <a:p>
            <a:pPr eaLnBrk="1" hangingPunct="1">
              <a:spcBef>
                <a:spcPct val="0"/>
              </a:spcBef>
            </a:pPr>
            <a:endParaRPr lang="en-GB" sz="2600" dirty="0" smtClean="0"/>
          </a:p>
        </p:txBody>
      </p:sp>
      <p:sp>
        <p:nvSpPr>
          <p:cNvPr id="12291" name="Title 2"/>
          <p:cNvSpPr>
            <a:spLocks noGrp="1"/>
          </p:cNvSpPr>
          <p:nvPr>
            <p:ph type="title"/>
          </p:nvPr>
        </p:nvSpPr>
        <p:spPr bwMode="auto">
          <a:xfrm>
            <a:off x="250825" y="1951038"/>
            <a:ext cx="8642350" cy="2089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2000" dirty="0" smtClean="0"/>
              <a:t/>
            </a:r>
            <a:br>
              <a:rPr lang="fr-BE" sz="2000" dirty="0" smtClean="0"/>
            </a:br>
            <a:r>
              <a:rPr lang="fr-BE" sz="3600" dirty="0" smtClean="0"/>
              <a:t>Horizon 2020</a:t>
            </a:r>
            <a:endParaRPr lang="en-GB" sz="4400" dirty="0" smtClean="0"/>
          </a:p>
        </p:txBody>
      </p:sp>
      <p:sp>
        <p:nvSpPr>
          <p:cNvPr id="12292" name="Content Placeholder 2"/>
          <p:cNvSpPr>
            <a:spLocks noGrp="1"/>
          </p:cNvSpPr>
          <p:nvPr>
            <p:ph idx="11"/>
          </p:nvPr>
        </p:nvSpPr>
        <p:spPr bwMode="auto">
          <a:xfrm>
            <a:off x="3379788" y="4508500"/>
            <a:ext cx="4456112" cy="1081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dirty="0" smtClean="0"/>
              <a:t>Annalisa BOGLIOLO</a:t>
            </a:r>
          </a:p>
          <a:p>
            <a:r>
              <a:rPr lang="fr-BE" dirty="0" smtClean="0"/>
              <a:t>DG CONNECT</a:t>
            </a:r>
            <a:endParaRPr lang="en-GB" dirty="0" smtClean="0"/>
          </a:p>
          <a:p>
            <a:r>
              <a:rPr lang="fr-BE" dirty="0" smtClean="0"/>
              <a:t>European Commission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rgbClr val="FFFF00"/>
                </a:solidFill>
              </a:rPr>
              <a:t>ICT</a:t>
            </a:r>
            <a:r>
              <a:rPr lang="en-GB" dirty="0" smtClean="0">
                <a:solidFill>
                  <a:schemeClr val="accent3"/>
                </a:solidFill>
              </a:rPr>
              <a:t> in Excellent science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563938" y="1844675"/>
            <a:ext cx="2016125" cy="15843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FF00"/>
                </a:solidFill>
              </a:rPr>
              <a:t>Excellent 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2555875" y="3644900"/>
            <a:ext cx="2000250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Industrial leadership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43438" y="3644900"/>
            <a:ext cx="193357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Societal challenges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A8EE434-D081-4E1C-A124-A863650BBD97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10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Excellent Science - 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Future and Emerging Technologies (FET)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FET Open</a:t>
            </a:r>
            <a:r>
              <a:rPr lang="en-GB" sz="1800" dirty="0" smtClean="0"/>
              <a:t>: fostering novel ideas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FET Proactive</a:t>
            </a:r>
            <a:r>
              <a:rPr lang="en-GB" sz="1800" dirty="0" smtClean="0"/>
              <a:t>: nurturing emerging themes and communities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FET Flagships</a:t>
            </a:r>
            <a:r>
              <a:rPr lang="en-GB" sz="1800" dirty="0" smtClean="0"/>
              <a:t>: pursuing grand interdisciplinary science and technology challenges</a:t>
            </a:r>
          </a:p>
          <a:p>
            <a:pPr marL="1628775" lvl="4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err="1" smtClean="0"/>
              <a:t>Graphene</a:t>
            </a:r>
            <a:endParaRPr lang="en-GB" sz="1600" b="1" dirty="0" smtClean="0"/>
          </a:p>
          <a:p>
            <a:pPr marL="1628775" lvl="4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Human Brain Project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Research infrastructures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Developing the European research infrastructure for 2020 and beyond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Development, deployment and operation of ICT-based e-infrastructures</a:t>
            </a:r>
          </a:p>
          <a:p>
            <a:pPr marL="1628775" lvl="4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ICT infrastructure resources and services for Research</a:t>
            </a:r>
          </a:p>
          <a:p>
            <a:pPr marL="1628775" lvl="4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Access to and management of scientific data</a:t>
            </a:r>
          </a:p>
          <a:p>
            <a:pPr marL="1628775" lvl="4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High Performance Computing</a:t>
            </a:r>
            <a:endParaRPr lang="en-GB" sz="1800" b="1" dirty="0" smtClean="0"/>
          </a:p>
        </p:txBody>
      </p:sp>
      <p:pic>
        <p:nvPicPr>
          <p:cNvPr id="1741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260350"/>
            <a:ext cx="1728788" cy="172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B168C77F-383B-4830-BC9C-BD8D5102F72E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Future and Emerging Technologies</a:t>
            </a:r>
            <a:br>
              <a:rPr lang="en-GB" dirty="0" smtClean="0"/>
            </a:br>
            <a:r>
              <a:rPr lang="en-GB" sz="1800" dirty="0" smtClean="0"/>
              <a:t>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FET Open </a:t>
            </a:r>
            <a:r>
              <a:rPr lang="en-GB" sz="1800" dirty="0" smtClean="0"/>
              <a:t>(114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Still </a:t>
            </a:r>
            <a:r>
              <a:rPr lang="en-GB" sz="1600" b="1" dirty="0" smtClean="0"/>
              <a:t>open to all radically new technologies in all areas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Introduction of </a:t>
            </a:r>
            <a:r>
              <a:rPr lang="en-GB" sz="1600" b="1" dirty="0" smtClean="0"/>
              <a:t>FET Innovation Launchpad</a:t>
            </a:r>
            <a:endParaRPr lang="en-GB" sz="1600" dirty="0" smtClean="0"/>
          </a:p>
          <a:p>
            <a:pPr marL="1008063" lvl="3" indent="-285750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Wingdings 3" panose="05040102010807070707" pitchFamily="18" charset="2"/>
              <a:buChar char="â"/>
              <a:defRPr/>
            </a:pPr>
            <a:r>
              <a:rPr lang="en-GB" sz="1600" dirty="0" smtClean="0"/>
              <a:t>stimulate innovation by initiating entrepreneurial activities around results from FET research projects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FET Proactive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Boosting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emerging technologies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Introduction of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FET ERA-Net </a:t>
            </a:r>
            <a:r>
              <a:rPr lang="en-GB" sz="1600" b="1" dirty="0" err="1" smtClean="0">
                <a:solidFill>
                  <a:schemeClr val="bg1">
                    <a:lumMod val="50000"/>
                  </a:schemeClr>
                </a:solidFill>
              </a:rPr>
              <a:t>cofund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1">
                    <a:lumMod val="50000"/>
                  </a:schemeClr>
                </a:solidFill>
              </a:rPr>
              <a:t>actions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High Performance Computing </a:t>
            </a:r>
            <a:r>
              <a:rPr lang="en-GB" sz="1600" dirty="0" smtClean="0"/>
              <a:t>(44 M€)</a:t>
            </a:r>
          </a:p>
          <a:p>
            <a:pPr marL="1008063" lvl="3" indent="-285750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Wingdings 3" panose="05040102010807070707" pitchFamily="18" charset="2"/>
              <a:buChar char="â"/>
              <a:defRPr/>
            </a:pPr>
            <a:r>
              <a:rPr lang="en-GB" sz="1600" dirty="0"/>
              <a:t>Part of </a:t>
            </a:r>
            <a:r>
              <a:rPr lang="en-GB" sz="1600" b="1" dirty="0" smtClean="0"/>
              <a:t>HPC PPP </a:t>
            </a:r>
            <a:r>
              <a:rPr lang="en-GB" sz="1600" dirty="0"/>
              <a:t>/ complementary to </a:t>
            </a:r>
            <a:r>
              <a:rPr lang="en-GB" sz="1600" dirty="0" err="1"/>
              <a:t>eInfra</a:t>
            </a:r>
            <a:r>
              <a:rPr lang="en-GB" sz="1600" dirty="0"/>
              <a:t> and LEIT-ICT activities</a:t>
            </a:r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b="1" dirty="0" smtClean="0"/>
              <a:t>FET Flagships </a:t>
            </a:r>
            <a:r>
              <a:rPr lang="en-GB" dirty="0" smtClean="0"/>
              <a:t>(166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Continuation of </a:t>
            </a:r>
            <a:r>
              <a:rPr lang="en-GB" sz="1600" b="1" dirty="0" err="1" smtClean="0"/>
              <a:t>Graphene</a:t>
            </a:r>
            <a:r>
              <a:rPr lang="en-GB" sz="1600" b="1" dirty="0" smtClean="0"/>
              <a:t> </a:t>
            </a:r>
            <a:r>
              <a:rPr lang="en-GB" sz="1600" dirty="0" smtClean="0"/>
              <a:t>and </a:t>
            </a:r>
            <a:r>
              <a:rPr lang="en-GB" sz="1600" b="1" dirty="0" smtClean="0"/>
              <a:t>Human </a:t>
            </a:r>
            <a:r>
              <a:rPr lang="en-GB" sz="1600" b="1" dirty="0"/>
              <a:t>Brain </a:t>
            </a:r>
            <a:r>
              <a:rPr lang="en-GB" sz="1600" b="1" dirty="0" smtClean="0"/>
              <a:t>Project </a:t>
            </a:r>
            <a:r>
              <a:rPr lang="en-GB" sz="1600" dirty="0" smtClean="0"/>
              <a:t>flagships</a:t>
            </a:r>
            <a:endParaRPr lang="en-GB" sz="1600" dirty="0"/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ED3E92F-6DFB-43E7-B04B-77763A682239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84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33375"/>
            <a:ext cx="2381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Research Infrastructures</a:t>
            </a:r>
            <a:br>
              <a:rPr lang="en-GB" dirty="0" smtClean="0"/>
            </a:br>
            <a:r>
              <a:rPr lang="en-GB" sz="1800" dirty="0" smtClean="0"/>
              <a:t>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err="1" smtClean="0"/>
              <a:t>eInfrastructures</a:t>
            </a:r>
            <a:r>
              <a:rPr lang="en-GB" sz="1800" b="1" dirty="0" smtClean="0"/>
              <a:t> </a:t>
            </a:r>
            <a:r>
              <a:rPr lang="en-GB" sz="1800" dirty="0" smtClean="0"/>
              <a:t>(86 M€)</a:t>
            </a:r>
          </a:p>
          <a:p>
            <a:pPr marL="550863" lvl="2" indent="-285750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Wingdings 3" panose="05040102010807070707" pitchFamily="18" charset="2"/>
              <a:buChar char="â"/>
              <a:defRPr/>
            </a:pPr>
            <a:r>
              <a:rPr lang="en-GB" sz="1600" dirty="0" smtClean="0">
                <a:solidFill>
                  <a:srgbClr val="0070C0"/>
                </a:solidFill>
              </a:rPr>
              <a:t>Support </a:t>
            </a:r>
            <a:r>
              <a:rPr lang="en-GB" sz="1600" dirty="0">
                <a:solidFill>
                  <a:srgbClr val="0070C0"/>
                </a:solidFill>
              </a:rPr>
              <a:t>the European policies on </a:t>
            </a:r>
            <a:r>
              <a:rPr lang="en-GB" sz="1600" b="1" dirty="0">
                <a:solidFill>
                  <a:srgbClr val="0070C0"/>
                </a:solidFill>
              </a:rPr>
              <a:t>open research data</a:t>
            </a:r>
            <a:r>
              <a:rPr lang="en-GB" sz="1600" dirty="0">
                <a:solidFill>
                  <a:srgbClr val="0070C0"/>
                </a:solidFill>
              </a:rPr>
              <a:t>, </a:t>
            </a:r>
            <a:r>
              <a:rPr lang="en-GB" sz="1600" b="1" dirty="0">
                <a:solidFill>
                  <a:srgbClr val="0070C0"/>
                </a:solidFill>
              </a:rPr>
              <a:t>data and computing intensive science</a:t>
            </a:r>
            <a:r>
              <a:rPr lang="en-GB" sz="1600" dirty="0">
                <a:solidFill>
                  <a:srgbClr val="0070C0"/>
                </a:solidFill>
              </a:rPr>
              <a:t>, </a:t>
            </a:r>
            <a:r>
              <a:rPr lang="en-GB" sz="1600" b="1" dirty="0">
                <a:solidFill>
                  <a:srgbClr val="0070C0"/>
                </a:solidFill>
              </a:rPr>
              <a:t>research and education networking</a:t>
            </a:r>
            <a:r>
              <a:rPr lang="en-GB" sz="1600" dirty="0">
                <a:solidFill>
                  <a:srgbClr val="0070C0"/>
                </a:solidFill>
              </a:rPr>
              <a:t>, </a:t>
            </a:r>
            <a:r>
              <a:rPr lang="en-GB" sz="1600" b="1" dirty="0">
                <a:solidFill>
                  <a:srgbClr val="0070C0"/>
                </a:solidFill>
              </a:rPr>
              <a:t>high-performance computing and big data </a:t>
            </a:r>
            <a:r>
              <a:rPr lang="en-GB" sz="1600" b="1" dirty="0" smtClean="0">
                <a:solidFill>
                  <a:srgbClr val="0070C0"/>
                </a:solidFill>
              </a:rPr>
              <a:t>innovation.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400" b="1" dirty="0" smtClean="0">
              <a:solidFill>
                <a:srgbClr val="0070C0"/>
              </a:solidFill>
            </a:endParaRP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rgbClr val="0070C0"/>
                </a:solidFill>
              </a:rPr>
              <a:t>Integration and consolidation </a:t>
            </a:r>
            <a:r>
              <a:rPr lang="en-GB" sz="1600" dirty="0">
                <a:solidFill>
                  <a:srgbClr val="0070C0"/>
                </a:solidFill>
              </a:rPr>
              <a:t>of e-infrastructure </a:t>
            </a:r>
            <a:r>
              <a:rPr lang="en-GB" sz="1600" dirty="0" smtClean="0">
                <a:solidFill>
                  <a:srgbClr val="0070C0"/>
                </a:solidFill>
              </a:rPr>
              <a:t>platforms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rgbClr val="0070C0"/>
                </a:solidFill>
              </a:rPr>
              <a:t>Prototyping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>
                <a:solidFill>
                  <a:srgbClr val="0070C0"/>
                </a:solidFill>
              </a:rPr>
              <a:t>innovative e-infrastructure platforms and services for research and education communities, industry and the citizens at large </a:t>
            </a:r>
            <a:endParaRPr lang="en-GB" sz="1600" dirty="0" smtClean="0">
              <a:solidFill>
                <a:srgbClr val="0070C0"/>
              </a:solidFill>
            </a:endParaRPr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Interactive </a:t>
            </a:r>
            <a:r>
              <a:rPr lang="en-GB" sz="1600" dirty="0"/>
              <a:t>Computing e-infrastructure for the Human Brain Project FET Flagship </a:t>
            </a:r>
            <a:r>
              <a:rPr lang="en-GB" sz="1600" dirty="0" smtClean="0"/>
              <a:t>(25 M€)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FB27906B-BF91-446A-99AE-33E1180F94BD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260350"/>
            <a:ext cx="3636963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rgbClr val="FFFF00"/>
                </a:solidFill>
              </a:rPr>
              <a:t>ICT</a:t>
            </a:r>
            <a:r>
              <a:rPr lang="en-GB" dirty="0" smtClean="0">
                <a:solidFill>
                  <a:schemeClr val="accent3"/>
                </a:solidFill>
              </a:rPr>
              <a:t> in Industrial leadership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563938" y="1844675"/>
            <a:ext cx="201612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Excellent science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2555875" y="3644900"/>
            <a:ext cx="2000250" cy="15843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FF00"/>
                </a:solidFill>
              </a:rPr>
              <a:t>Industrial leadership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43438" y="3644900"/>
            <a:ext cx="193357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Societal challenges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4D9E18C-BA5E-467D-8456-67F2B5CC86CB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14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0"/>
            <a:ext cx="2089150" cy="205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5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800" b="1" dirty="0">
                <a:solidFill>
                  <a:srgbClr val="0070C0"/>
                </a:solidFill>
                <a:latin typeface="Verdana" pitchFamily="34" charset="0"/>
              </a:rPr>
              <a:t>Approach to WP2016-17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Consolidate the </a:t>
            </a:r>
            <a:r>
              <a:rPr lang="en-GB" sz="1800" b="1" dirty="0" smtClean="0"/>
              <a:t>innovation drive </a:t>
            </a:r>
            <a:r>
              <a:rPr lang="en-GB" sz="1800" dirty="0" smtClean="0"/>
              <a:t>initiated in 2014-15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Supporting core </a:t>
            </a:r>
            <a:r>
              <a:rPr lang="en-GB" sz="1600" dirty="0"/>
              <a:t>ICT</a:t>
            </a:r>
            <a:r>
              <a:rPr lang="en-GB" sz="1600" dirty="0" smtClean="0"/>
              <a:t> industries through </a:t>
            </a:r>
            <a:r>
              <a:rPr lang="en-GB" sz="1600" b="1" dirty="0" smtClean="0"/>
              <a:t>roadmap-based PPPs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600" b="1" dirty="0" smtClean="0"/>
              <a:t>New </a:t>
            </a:r>
            <a:r>
              <a:rPr lang="fr-BE" sz="1600" b="1" dirty="0" err="1" smtClean="0"/>
              <a:t>cPPP</a:t>
            </a:r>
            <a:r>
              <a:rPr lang="fr-BE" sz="1600" b="1" dirty="0" smtClean="0"/>
              <a:t>: </a:t>
            </a:r>
            <a:r>
              <a:rPr lang="fr-BE" sz="1600" b="1" dirty="0" err="1" smtClean="0"/>
              <a:t>Big</a:t>
            </a:r>
            <a:r>
              <a:rPr lang="fr-BE" sz="1600" b="1" dirty="0" smtClean="0"/>
              <a:t> Data</a:t>
            </a:r>
            <a:endParaRPr lang="en-GB" sz="1600" b="1" dirty="0" smtClean="0"/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Facilitating </a:t>
            </a:r>
            <a:r>
              <a:rPr lang="en-GB" sz="1600" b="1" dirty="0" smtClean="0"/>
              <a:t>disruptive innovation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Strengthening of </a:t>
            </a:r>
            <a:r>
              <a:rPr lang="en-GB" sz="1600" b="1" dirty="0" smtClean="0"/>
              <a:t>ODI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Continuation of </a:t>
            </a:r>
            <a:r>
              <a:rPr lang="en-GB" sz="1600" b="1" dirty="0" smtClean="0"/>
              <a:t>'Fast Track to Innovation'</a:t>
            </a:r>
            <a:r>
              <a:rPr lang="en-GB" sz="1600" dirty="0" smtClean="0"/>
              <a:t> pilot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Introducing new </a:t>
            </a:r>
            <a:r>
              <a:rPr lang="en-GB" sz="1600" b="1" dirty="0" smtClean="0"/>
              <a:t>cross-cutting actions </a:t>
            </a:r>
            <a:r>
              <a:rPr lang="en-GB" sz="1600" dirty="0" smtClean="0"/>
              <a:t>and reinforcing </a:t>
            </a:r>
            <a:r>
              <a:rPr lang="en-GB" sz="1600" b="1" dirty="0" smtClean="0"/>
              <a:t>large scale piloting </a:t>
            </a:r>
            <a:r>
              <a:rPr lang="en-GB" sz="1600" dirty="0" smtClean="0"/>
              <a:t>in real world environments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err="1" smtClean="0"/>
              <a:t>IoT</a:t>
            </a:r>
            <a:r>
              <a:rPr lang="en-GB" sz="1600" dirty="0" smtClean="0"/>
              <a:t> and </a:t>
            </a:r>
            <a:r>
              <a:rPr lang="en-GB" sz="1600" b="1" dirty="0" smtClean="0"/>
              <a:t>Digital Security </a:t>
            </a:r>
            <a:r>
              <a:rPr lang="en-GB" sz="1600" b="1" dirty="0" smtClean="0">
                <a:solidFill>
                  <a:srgbClr val="0070C0"/>
                </a:solidFill>
              </a:rPr>
              <a:t>focus areas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err="1" smtClean="0"/>
              <a:t>IoT</a:t>
            </a:r>
            <a:r>
              <a:rPr lang="en-GB" sz="1600" b="1" dirty="0" smtClean="0">
                <a:solidFill>
                  <a:schemeClr val="tx1"/>
                </a:solidFill>
              </a:rPr>
              <a:t> </a:t>
            </a:r>
            <a:r>
              <a:rPr lang="en-GB" sz="1600" dirty="0" smtClean="0"/>
              <a:t>and</a:t>
            </a:r>
            <a:r>
              <a:rPr lang="en-GB" sz="1600" b="1" dirty="0" smtClean="0">
                <a:solidFill>
                  <a:srgbClr val="0070C0"/>
                </a:solidFill>
              </a:rPr>
              <a:t> </a:t>
            </a:r>
            <a:r>
              <a:rPr lang="en-GB" sz="1600" b="1" dirty="0" smtClean="0"/>
              <a:t>Big Data </a:t>
            </a:r>
            <a:r>
              <a:rPr lang="en-GB" sz="1600" b="1" dirty="0" smtClean="0">
                <a:solidFill>
                  <a:srgbClr val="0070C0"/>
                </a:solidFill>
              </a:rPr>
              <a:t>large scale pilots</a:t>
            </a:r>
          </a:p>
          <a:p>
            <a:pPr marL="9525" defTabSz="449437" eaLnBrk="1" hangingPunct="1">
              <a:spcAft>
                <a:spcPts val="0"/>
              </a:spcAft>
              <a:buClr>
                <a:srgbClr val="0070C0"/>
              </a:buClr>
              <a:defRPr/>
            </a:pPr>
            <a:endParaRPr lang="en-GB" sz="400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Ensure the supply of </a:t>
            </a:r>
            <a:r>
              <a:rPr lang="en-GB" sz="1800" b="1" dirty="0" smtClean="0"/>
              <a:t>future technological building blocks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Room for more </a:t>
            </a:r>
            <a:r>
              <a:rPr lang="en-GB" sz="1600" b="1" dirty="0" smtClean="0"/>
              <a:t>exploratory research </a:t>
            </a:r>
            <a:r>
              <a:rPr lang="en-GB" sz="1600" dirty="0" smtClean="0"/>
              <a:t>activities within each area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400" dirty="0" smtClean="0"/>
          </a:p>
          <a:p>
            <a:pPr marL="180975" lvl="2" indent="-171450" defTabSz="449437" eaLnBrk="1" hangingPunct="1"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rgbClr val="0070C0"/>
                </a:solidFill>
              </a:rPr>
              <a:t>Reinforce the </a:t>
            </a:r>
            <a:r>
              <a:rPr lang="en-GB" sz="1800" b="1" dirty="0" smtClean="0">
                <a:solidFill>
                  <a:srgbClr val="0070C0"/>
                </a:solidFill>
              </a:rPr>
              <a:t>international dimension </a:t>
            </a:r>
            <a:r>
              <a:rPr lang="en-GB" sz="1800" dirty="0" smtClean="0">
                <a:solidFill>
                  <a:srgbClr val="0070C0"/>
                </a:solidFill>
              </a:rPr>
              <a:t>of LEIT-ICT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Coordinated calls with </a:t>
            </a:r>
            <a:r>
              <a:rPr lang="en-GB" sz="1600" b="1" dirty="0" smtClean="0"/>
              <a:t>Brazil</a:t>
            </a:r>
            <a:r>
              <a:rPr lang="en-GB" sz="1600" dirty="0" smtClean="0"/>
              <a:t>, </a:t>
            </a:r>
            <a:r>
              <a:rPr lang="en-GB" sz="1600" b="1" dirty="0" smtClean="0"/>
              <a:t>Japan</a:t>
            </a:r>
            <a:r>
              <a:rPr lang="en-GB" sz="1600" dirty="0" smtClean="0"/>
              <a:t> and </a:t>
            </a:r>
            <a:r>
              <a:rPr lang="en-GB" sz="1600" b="1" dirty="0" smtClean="0"/>
              <a:t>South Korea</a:t>
            </a:r>
            <a:endParaRPr lang="en-GB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138F3EDE-190C-4A2B-AE74-F7AB1A8E6EC6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15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3"/>
          <p:cNvGrpSpPr>
            <a:grpSpLocks/>
          </p:cNvGrpSpPr>
          <p:nvPr/>
        </p:nvGrpSpPr>
        <p:grpSpPr bwMode="auto">
          <a:xfrm>
            <a:off x="0" y="4437063"/>
            <a:ext cx="3132138" cy="2420937"/>
            <a:chOff x="1" y="4437112"/>
            <a:chExt cx="3131839" cy="2420887"/>
          </a:xfrm>
        </p:grpSpPr>
        <p:pic>
          <p:nvPicPr>
            <p:cNvPr id="24584" name="Picture 6" descr="C:\Users\bogliaa\AppData\Local\Local Documents - no backup\Pictures\slides\8558341589_54d29a21f1_o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" y="4563126"/>
              <a:ext cx="3059831" cy="2294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Rectangle 1"/>
            <p:cNvSpPr>
              <a:spLocks noChangeArrowheads="1"/>
            </p:cNvSpPr>
            <p:nvPr/>
          </p:nvSpPr>
          <p:spPr bwMode="auto">
            <a:xfrm>
              <a:off x="683568" y="4437112"/>
              <a:ext cx="2448272" cy="504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27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GB" sz="270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4586" name="Rectangle 2"/>
            <p:cNvSpPr>
              <a:spLocks noChangeArrowheads="1"/>
            </p:cNvSpPr>
            <p:nvPr/>
          </p:nvSpPr>
          <p:spPr bwMode="auto">
            <a:xfrm>
              <a:off x="1403648" y="5013176"/>
              <a:ext cx="1440160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5127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GB" sz="27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24579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Industrial Leadership - ICT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0225"/>
          </a:xfrm>
        </p:spPr>
        <p:txBody>
          <a:bodyPr>
            <a:normAutofit fontScale="92500" lnSpcReduction="20000"/>
          </a:bodyPr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A new generation of </a:t>
            </a:r>
            <a:r>
              <a:rPr lang="en-GB" sz="1800" b="1" u="sng" dirty="0" smtClean="0"/>
              <a:t>components and systems</a:t>
            </a:r>
            <a:r>
              <a:rPr lang="en-GB" sz="1800" b="1" dirty="0" smtClean="0"/>
              <a:t>: </a:t>
            </a:r>
          </a:p>
          <a:p>
            <a:pPr marL="446088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engineering of advanced embedded and resource efficient components and systems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Next generation </a:t>
            </a:r>
            <a:r>
              <a:rPr lang="en-GB" sz="1800" b="1" u="sng" dirty="0" smtClean="0"/>
              <a:t>computing</a:t>
            </a:r>
            <a:r>
              <a:rPr lang="en-GB" sz="1800" b="1" dirty="0" smtClean="0"/>
              <a:t>: </a:t>
            </a:r>
          </a:p>
          <a:p>
            <a:pPr marL="446088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advanced and secure computing systems and technologies, including cloud computing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u="sng" dirty="0" smtClean="0"/>
              <a:t>Future Internet</a:t>
            </a:r>
            <a:r>
              <a:rPr lang="en-GB" sz="1800" b="1" dirty="0" smtClean="0"/>
              <a:t>: </a:t>
            </a:r>
          </a:p>
          <a:p>
            <a:pPr marL="446088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software, hardware, infrastructures, technologies and services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u="sng" dirty="0" smtClean="0"/>
              <a:t>Content technologies</a:t>
            </a:r>
            <a:r>
              <a:rPr lang="en-GB" sz="1800" b="1" dirty="0" smtClean="0"/>
              <a:t> and </a:t>
            </a:r>
            <a:r>
              <a:rPr lang="en-GB" sz="1800" b="1" u="sng" dirty="0" smtClean="0"/>
              <a:t>information management</a:t>
            </a:r>
            <a:r>
              <a:rPr lang="en-GB" sz="1800" b="1" dirty="0" smtClean="0"/>
              <a:t>: </a:t>
            </a:r>
          </a:p>
          <a:p>
            <a:pPr marL="446088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ICT for digital content, cultural and creative industries</a:t>
            </a:r>
          </a:p>
          <a:p>
            <a:pPr marL="895350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tabLst>
                <a:tab pos="984250" algn="l"/>
              </a:tabLst>
              <a:defRPr/>
            </a:pPr>
            <a:r>
              <a:rPr lang="en-GB" sz="1800" b="1" dirty="0" smtClean="0"/>
              <a:t>Advanced </a:t>
            </a:r>
            <a:r>
              <a:rPr lang="en-GB" sz="1800" b="1" u="sng" dirty="0" smtClean="0"/>
              <a:t>interfaces</a:t>
            </a:r>
            <a:r>
              <a:rPr lang="en-GB" sz="1800" b="1" dirty="0" smtClean="0"/>
              <a:t> and </a:t>
            </a:r>
            <a:r>
              <a:rPr lang="en-GB" sz="1800" b="1" u="sng" dirty="0" smtClean="0"/>
              <a:t>robots</a:t>
            </a:r>
            <a:r>
              <a:rPr lang="en-GB" sz="1800" b="1" dirty="0" smtClean="0"/>
              <a:t>: </a:t>
            </a:r>
          </a:p>
          <a:p>
            <a:pPr marL="1168400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tabLst>
                <a:tab pos="1169988" algn="l"/>
              </a:tabLst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robotics and smart spaces</a:t>
            </a:r>
          </a:p>
          <a:p>
            <a:pPr marL="895350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tabLst>
                <a:tab pos="984250" algn="l"/>
              </a:tabLst>
              <a:defRPr/>
            </a:pPr>
            <a:r>
              <a:rPr lang="en-GB" sz="1800" b="1" u="sng" dirty="0" smtClean="0"/>
              <a:t>Micro- and nanoelectronics</a:t>
            </a:r>
            <a:r>
              <a:rPr lang="en-GB" sz="1800" b="1" dirty="0" smtClean="0"/>
              <a:t> and </a:t>
            </a:r>
            <a:r>
              <a:rPr lang="en-GB" sz="1800" b="1" u="sng" dirty="0" smtClean="0"/>
              <a:t>photonics</a:t>
            </a:r>
            <a:r>
              <a:rPr lang="en-GB" sz="1800" b="1" dirty="0" smtClean="0"/>
              <a:t>: </a:t>
            </a:r>
          </a:p>
          <a:p>
            <a:pPr marL="1168400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tabLst>
                <a:tab pos="1169988" algn="l"/>
              </a:tabLst>
              <a:defRPr/>
            </a:pPr>
            <a:r>
              <a:rPr lang="en-GB" sz="1800" dirty="0" smtClean="0">
                <a:solidFill>
                  <a:schemeClr val="bg2">
                    <a:lumMod val="75000"/>
                  </a:schemeClr>
                </a:solidFill>
              </a:rPr>
              <a:t>key enabling technologies</a:t>
            </a:r>
            <a:endParaRPr lang="en-GB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-1588"/>
            <a:ext cx="2484437" cy="1651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2529ED63-FAF2-4486-8A13-46217EB2A87C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Components and systems</a:t>
            </a:r>
            <a:r>
              <a:rPr lang="en-GB" sz="1800" dirty="0" smtClean="0"/>
              <a:t> </a:t>
            </a:r>
            <a:br>
              <a:rPr lang="en-GB" sz="1800" dirty="0" smtClean="0"/>
            </a:br>
            <a:r>
              <a:rPr lang="en-GB" sz="1800" dirty="0" smtClean="0"/>
              <a:t>2016-2017</a:t>
            </a:r>
            <a:endParaRPr lang="en-GB" sz="20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167187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Cover </a:t>
            </a:r>
            <a:r>
              <a:rPr lang="en-GB" sz="1800" b="1" dirty="0" smtClean="0"/>
              <a:t>systemic integration from smart integrated components to cyber-physical systems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Complementary to the JTI Electronic Components and Systems (ECSEL)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four topics: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Smart cyber-physical systems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Next generation embedded and connected systems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Thin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, Organic and Large Area </a:t>
            </a: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Electronics</a:t>
            </a:r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Smart system integration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Integration of heterogeneous micro- and nanotechnologies into smart systems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800" b="1" dirty="0">
                <a:solidFill>
                  <a:schemeClr val="bg1">
                    <a:lumMod val="65000"/>
                  </a:schemeClr>
                </a:solidFill>
              </a:rPr>
              <a:t>Smart </a:t>
            </a:r>
            <a:r>
              <a:rPr lang="fr-BE" sz="1800" b="1" dirty="0" err="1">
                <a:solidFill>
                  <a:schemeClr val="bg1">
                    <a:lumMod val="65000"/>
                  </a:schemeClr>
                </a:solidFill>
              </a:rPr>
              <a:t>Anything</a:t>
            </a:r>
            <a:r>
              <a:rPr lang="fr-BE" sz="18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800" b="1" dirty="0" err="1">
                <a:solidFill>
                  <a:schemeClr val="bg1">
                    <a:lumMod val="65000"/>
                  </a:schemeClr>
                </a:solidFill>
              </a:rPr>
              <a:t>Everywhere</a:t>
            </a:r>
            <a:r>
              <a:rPr lang="fr-BE" sz="18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600" dirty="0" smtClean="0">
                <a:solidFill>
                  <a:schemeClr val="bg1">
                    <a:lumMod val="65000"/>
                  </a:schemeClr>
                </a:solidFill>
              </a:rPr>
              <a:t>initiative</a:t>
            </a:r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  <a:p>
            <a:pPr marL="714375" lvl="2" indent="-171450" defTabSz="449437" eaLnBrk="1" hangingPunct="1"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39552" y="1268760"/>
            <a:ext cx="1317846" cy="5040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85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pic>
        <p:nvPicPr>
          <p:cNvPr id="25608" name="Picture 6" descr="http://horizon-magazine.eu/sites/default/files/styles/large/public/field/image/shutterstock_122889364_v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25" y="390525"/>
            <a:ext cx="3894138" cy="159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2EFE3D1B-3879-4C8F-A847-E1A1F14B322F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17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Advanced Computing and Cloud Computing</a:t>
            </a:r>
            <a:r>
              <a:rPr lang="en-GB" sz="1800" smtClean="0"/>
              <a:t> </a:t>
            </a:r>
            <a:br>
              <a:rPr lang="en-GB" sz="1800" smtClean="0"/>
            </a:br>
            <a:r>
              <a:rPr lang="en-GB" sz="1800" smtClean="0"/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Reinforce </a:t>
            </a:r>
            <a:r>
              <a:rPr lang="en-GB" sz="1800" dirty="0"/>
              <a:t>and expand Europe's </a:t>
            </a:r>
            <a:r>
              <a:rPr lang="en-GB" sz="1800" dirty="0" smtClean="0"/>
              <a:t>industrial and </a:t>
            </a:r>
            <a:r>
              <a:rPr lang="en-GB" sz="1800" dirty="0"/>
              <a:t>technology strengths in </a:t>
            </a:r>
            <a:r>
              <a:rPr lang="en-GB" sz="1800" b="1" dirty="0"/>
              <a:t>low-power ICT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Foster the evolution of </a:t>
            </a:r>
            <a:r>
              <a:rPr lang="en-GB" sz="1800" b="1" dirty="0" smtClean="0"/>
              <a:t>Cloud technology </a:t>
            </a:r>
            <a:r>
              <a:rPr lang="en-GB" sz="1800" dirty="0" smtClean="0"/>
              <a:t>to increase its uptake</a:t>
            </a:r>
            <a:endParaRPr lang="en-GB" sz="1800" dirty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/>
              <a:t>Complementary to </a:t>
            </a:r>
            <a:r>
              <a:rPr lang="en-GB" sz="1800" dirty="0" smtClean="0"/>
              <a:t>the work in the Excellent </a:t>
            </a:r>
            <a:r>
              <a:rPr lang="en-GB" sz="1800" dirty="0"/>
              <a:t>Science pillar under Research Infrastructures and </a:t>
            </a:r>
            <a:r>
              <a:rPr lang="en-GB" sz="1800" dirty="0" smtClean="0"/>
              <a:t>FET (on High Performance Computing)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/>
              <a:t>Organised in </a:t>
            </a:r>
            <a:r>
              <a:rPr lang="en-GB" sz="1800" dirty="0" smtClean="0"/>
              <a:t>two topics:</a:t>
            </a:r>
            <a:endParaRPr lang="en-GB" sz="1800" dirty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Customised and low energy </a:t>
            </a:r>
            <a:r>
              <a:rPr lang="en-GB" sz="1800" b="1" dirty="0" smtClean="0"/>
              <a:t>computing </a:t>
            </a:r>
            <a:r>
              <a:rPr lang="en-GB" sz="1800" dirty="0" smtClean="0"/>
              <a:t>(32 M€)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Cloud </a:t>
            </a: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Computing</a:t>
            </a:r>
            <a:endParaRPr lang="en-GB" sz="1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539552" y="1299663"/>
            <a:ext cx="1317846" cy="504056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77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pic>
        <p:nvPicPr>
          <p:cNvPr id="121858" name="Picture 2" descr="https://ec.europa.eu/digital-agenda/sites/digital-agenda/files/newsroom/etsi_delivers_report_on_cloud_computing_standards-492x158px_5882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03969"/>
            <a:ext cx="5910436" cy="1072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DBD86B81-E990-49CE-AE3A-B41FB001DCE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18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Future Internet </a:t>
            </a:r>
            <a:br>
              <a:rPr lang="en-GB" smtClean="0"/>
            </a:br>
            <a:r>
              <a:rPr lang="en-GB" sz="1800" smtClean="0"/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Integrated response to </a:t>
            </a:r>
            <a:r>
              <a:rPr lang="en-GB" sz="1800" b="1" dirty="0" smtClean="0"/>
              <a:t>technology</a:t>
            </a:r>
            <a:r>
              <a:rPr lang="en-GB" sz="1800" dirty="0" smtClean="0"/>
              <a:t> challenges and </a:t>
            </a:r>
            <a:r>
              <a:rPr lang="en-GB" sz="1800" b="1" dirty="0" smtClean="0"/>
              <a:t>innovation</a:t>
            </a:r>
            <a:r>
              <a:rPr lang="en-GB" sz="1800" dirty="0" smtClean="0"/>
              <a:t> needs of the future Internet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seven topics:</a:t>
            </a:r>
            <a:endParaRPr lang="en-GB" sz="400" dirty="0" smtClean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5G 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PPP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Research and Validation of critical technologies and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systems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5G 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PPP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Convergent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Technologies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Networking 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research beyond </a:t>
            </a: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5G</a:t>
            </a:r>
            <a:endParaRPr lang="en-GB" sz="600" dirty="0" smtClean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Software </a:t>
            </a: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Technologies</a:t>
            </a:r>
            <a:endParaRPr lang="en-GB" sz="600" dirty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Future Internet Experimentation 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- Building a European experimental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Infrastructure</a:t>
            </a:r>
            <a:endParaRPr lang="en-GB" sz="600" dirty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Collective Awareness Platforms for Sustainability and Social </a:t>
            </a:r>
            <a:r>
              <a:rPr lang="en-GB" sz="1800" b="1" dirty="0" smtClean="0"/>
              <a:t>Innovation </a:t>
            </a:r>
            <a:r>
              <a:rPr lang="en-GB" sz="1800" dirty="0" smtClean="0"/>
              <a:t>(10 M€)</a:t>
            </a:r>
            <a:endParaRPr lang="en-GB" sz="1800" dirty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Net Innovation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Initiative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600" dirty="0" smtClean="0"/>
          </a:p>
        </p:txBody>
      </p:sp>
      <p:sp>
        <p:nvSpPr>
          <p:cNvPr id="6" name="Oval 5"/>
          <p:cNvSpPr/>
          <p:nvPr/>
        </p:nvSpPr>
        <p:spPr bwMode="auto">
          <a:xfrm>
            <a:off x="4184650" y="548678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255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grpSp>
        <p:nvGrpSpPr>
          <p:cNvPr id="27655" name="Group 3"/>
          <p:cNvGrpSpPr>
            <a:grpSpLocks/>
          </p:cNvGrpSpPr>
          <p:nvPr/>
        </p:nvGrpSpPr>
        <p:grpSpPr bwMode="auto">
          <a:xfrm>
            <a:off x="6824" y="2781298"/>
            <a:ext cx="1059976" cy="644525"/>
            <a:chOff x="7208" y="3337328"/>
            <a:chExt cx="1059248" cy="644150"/>
          </a:xfrm>
        </p:grpSpPr>
        <p:sp>
          <p:nvSpPr>
            <p:cNvPr id="2" name="TextBox 1"/>
            <p:cNvSpPr txBox="1"/>
            <p:nvPr/>
          </p:nvSpPr>
          <p:spPr>
            <a:xfrm>
              <a:off x="7208" y="3478534"/>
              <a:ext cx="1017528" cy="3691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lvl="2" algn="ctr">
                <a:defRPr/>
              </a:pPr>
              <a:r>
                <a:rPr lang="fr-BE" b="1" dirty="0">
                  <a:solidFill>
                    <a:schemeClr val="bg1">
                      <a:lumMod val="65000"/>
                    </a:schemeClr>
                  </a:solidFill>
                </a:rPr>
                <a:t>5G </a:t>
              </a:r>
              <a:r>
                <a:rPr lang="fr-BE" b="1" dirty="0" smtClean="0">
                  <a:solidFill>
                    <a:schemeClr val="bg1">
                      <a:lumMod val="65000"/>
                    </a:schemeClr>
                  </a:solidFill>
                </a:rPr>
                <a:t>PPP</a:t>
              </a:r>
              <a:endParaRPr lang="fr-BE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" name="Left Brace 2"/>
            <p:cNvSpPr/>
            <p:nvPr/>
          </p:nvSpPr>
          <p:spPr bwMode="auto">
            <a:xfrm>
              <a:off x="922093" y="3337328"/>
              <a:ext cx="144363" cy="644150"/>
            </a:xfrm>
            <a:prstGeom prst="leftBrace">
              <a:avLst/>
            </a:prstGeom>
            <a:noFill/>
            <a:ln w="19050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5127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GB" sz="27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0EED3522-6991-49C2-B8D3-A18850F57DD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19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765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07963"/>
            <a:ext cx="1368425" cy="137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A few reminders on Horizon 2020…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0225"/>
          </a:xfrm>
        </p:spPr>
        <p:txBody>
          <a:bodyPr/>
          <a:lstStyle/>
          <a:p>
            <a:pPr marL="342900" indent="-342900" defTabSz="449437" eaLnBrk="1" hangingPunct="1">
              <a:buClr>
                <a:srgbClr val="00B0F0"/>
              </a:buClr>
              <a:defRPr/>
            </a:pPr>
            <a:r>
              <a:rPr lang="en-GB" b="1" dirty="0" smtClean="0"/>
              <a:t>Biggest EU R&amp;I programme ever</a:t>
            </a:r>
          </a:p>
          <a:p>
            <a:pPr marL="247650" lvl="1" indent="0" defTabSz="449437" eaLnBrk="1" hangingPunct="1">
              <a:buFont typeface="Wingdings" pitchFamily="2" charset="2"/>
              <a:buNone/>
              <a:defRPr/>
            </a:pPr>
            <a:r>
              <a:rPr lang="en-GB" b="1" dirty="0" smtClean="0">
                <a:solidFill>
                  <a:schemeClr val="bg2">
                    <a:lumMod val="75000"/>
                  </a:schemeClr>
                </a:solidFill>
              </a:rPr>
              <a:t>		€77 billion of EU funding over 2014-2020</a:t>
            </a:r>
          </a:p>
          <a:p>
            <a:pPr marL="247650" lvl="1" indent="0" defTabSz="449437" eaLnBrk="1" hangingPunct="1">
              <a:buFont typeface="Wingdings" pitchFamily="2" charset="2"/>
              <a:buNone/>
              <a:defRPr/>
            </a:pPr>
            <a:r>
              <a:rPr lang="fr-BE" b="1" dirty="0">
                <a:solidFill>
                  <a:schemeClr val="bg2">
                    <a:lumMod val="75000"/>
                  </a:schemeClr>
                </a:solidFill>
              </a:rPr>
              <a:t>	</a:t>
            </a:r>
            <a:r>
              <a:rPr lang="fr-BE" b="1" dirty="0" smtClean="0">
                <a:solidFill>
                  <a:schemeClr val="bg2">
                    <a:lumMod val="75000"/>
                  </a:schemeClr>
                </a:solidFill>
              </a:rPr>
              <a:t>	~ 27% </a:t>
            </a:r>
            <a:r>
              <a:rPr lang="fr-BE" b="1" dirty="0" err="1" smtClean="0">
                <a:solidFill>
                  <a:schemeClr val="bg2">
                    <a:lumMod val="75000"/>
                  </a:schemeClr>
                </a:solidFill>
              </a:rPr>
              <a:t>increase</a:t>
            </a:r>
            <a:r>
              <a:rPr lang="fr-BE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fr-BE" b="1" dirty="0" err="1" smtClean="0">
                <a:solidFill>
                  <a:schemeClr val="bg2">
                    <a:lumMod val="75000"/>
                  </a:schemeClr>
                </a:solidFill>
              </a:rPr>
              <a:t>compared</a:t>
            </a:r>
            <a:r>
              <a:rPr lang="fr-BE" b="1" dirty="0" smtClean="0">
                <a:solidFill>
                  <a:schemeClr val="bg2">
                    <a:lumMod val="75000"/>
                  </a:schemeClr>
                </a:solidFill>
              </a:rPr>
              <a:t> to 2007-2013</a:t>
            </a:r>
            <a:endParaRPr lang="en-GB" b="1" dirty="0">
              <a:solidFill>
                <a:schemeClr val="bg2">
                  <a:lumMod val="75000"/>
                </a:schemeClr>
              </a:solidFill>
            </a:endParaRPr>
          </a:p>
          <a:p>
            <a:pPr marL="342900" indent="-342900" defTabSz="449437" eaLnBrk="1" hangingPunct="1">
              <a:buClr>
                <a:srgbClr val="00B0F0"/>
              </a:buClr>
              <a:defRPr/>
            </a:pPr>
            <a:r>
              <a:rPr lang="en-GB" b="1" dirty="0" smtClean="0"/>
              <a:t>Core part of Europe 2020's strategy</a:t>
            </a:r>
          </a:p>
          <a:p>
            <a:pPr marL="247650" lvl="1" indent="0" defTabSz="449437" eaLnBrk="1" hangingPunct="1">
              <a:buFont typeface="Wingdings" pitchFamily="2" charset="2"/>
              <a:buNone/>
              <a:defRPr/>
            </a:pPr>
            <a:r>
              <a:rPr lang="fr-BE" b="1" dirty="0" smtClean="0"/>
              <a:t>		</a:t>
            </a:r>
            <a:r>
              <a:rPr lang="fr-BE" b="1" dirty="0" smtClean="0">
                <a:solidFill>
                  <a:schemeClr val="bg2">
                    <a:lumMod val="75000"/>
                  </a:schemeClr>
                </a:solidFill>
              </a:rPr>
              <a:t>Smart, </a:t>
            </a:r>
            <a:r>
              <a:rPr lang="fr-BE" b="1" dirty="0" err="1" smtClean="0">
                <a:solidFill>
                  <a:schemeClr val="bg2">
                    <a:lumMod val="75000"/>
                  </a:schemeClr>
                </a:solidFill>
              </a:rPr>
              <a:t>sustainable</a:t>
            </a:r>
            <a:r>
              <a:rPr lang="fr-BE" b="1" dirty="0" smtClean="0">
                <a:solidFill>
                  <a:schemeClr val="bg2">
                    <a:lumMod val="75000"/>
                  </a:schemeClr>
                </a:solidFill>
              </a:rPr>
              <a:t> and inclusive </a:t>
            </a:r>
            <a:r>
              <a:rPr lang="fr-BE" b="1" dirty="0" err="1" smtClean="0">
                <a:solidFill>
                  <a:schemeClr val="bg2">
                    <a:lumMod val="75000"/>
                  </a:schemeClr>
                </a:solidFill>
              </a:rPr>
              <a:t>growth</a:t>
            </a:r>
            <a:endParaRPr lang="fr-BE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342900" lvl="1" indent="-342900" defTabSz="449437" eaLnBrk="1" hangingPunct="1">
              <a:buSzPct val="95000"/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rgbClr val="0070C0"/>
                </a:solidFill>
              </a:rPr>
              <a:t>Main objectives</a:t>
            </a:r>
            <a:endParaRPr lang="en-GB" sz="1800" b="1" dirty="0">
              <a:solidFill>
                <a:srgbClr val="0070C0"/>
              </a:solidFill>
            </a:endParaRPr>
          </a:p>
          <a:p>
            <a:pPr marL="533400" lvl="1" indent="-285750" defTabSz="449437" eaLnBrk="1" hangingPunct="1">
              <a:buFont typeface="Wingdings" pitchFamily="2" charset="2"/>
              <a:buChar char="Ø"/>
              <a:defRPr/>
            </a:pPr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Responding to the economic crisis to invest in future jobs and growth</a:t>
            </a:r>
          </a:p>
          <a:p>
            <a:pPr marL="533400" lvl="1" indent="-285750" defTabSz="449437" eaLnBrk="1" hangingPunct="1">
              <a:buFont typeface="Wingdings" pitchFamily="2" charset="2"/>
              <a:buChar char="Ø"/>
              <a:defRPr/>
            </a:pPr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Addressing people’s concerns about their livelihoods, safety and environment</a:t>
            </a:r>
          </a:p>
          <a:p>
            <a:pPr marL="533400" lvl="1" indent="-285750" defTabSz="449437" eaLnBrk="1" hangingPunct="1">
              <a:buFont typeface="Wingdings" pitchFamily="2" charset="2"/>
              <a:buChar char="Ø"/>
              <a:defRPr/>
            </a:pPr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Strengthening the EU’s global position in research, innovation and technology</a:t>
            </a:r>
          </a:p>
          <a:p>
            <a:pPr marL="612000" defTabSz="449437" eaLnBrk="1" hangingPunct="1">
              <a:defRPr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7953954-A28C-41DF-AC51-C19B017089FE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8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63" y="120650"/>
            <a:ext cx="1839912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5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Content technologies </a:t>
            </a:r>
            <a:br>
              <a:rPr lang="en-GB" smtClean="0"/>
            </a:br>
            <a:r>
              <a:rPr lang="en-GB" sz="1800" smtClean="0"/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349750"/>
          </a:xfrm>
        </p:spPr>
        <p:txBody>
          <a:bodyPr/>
          <a:lstStyle/>
          <a:p>
            <a:pPr marL="295275" indent="-285750" defTabSz="449437" eaLnBrk="1" hangingPunct="1"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  <a:defRPr/>
            </a:pPr>
            <a:r>
              <a:rPr lang="en-GB" sz="1800" dirty="0" smtClean="0"/>
              <a:t>Improve </a:t>
            </a:r>
            <a:r>
              <a:rPr lang="en-GB" sz="1800" b="1" dirty="0" smtClean="0"/>
              <a:t>access</a:t>
            </a:r>
            <a:r>
              <a:rPr lang="en-GB" sz="1800" dirty="0" smtClean="0"/>
              <a:t>, </a:t>
            </a:r>
            <a:r>
              <a:rPr lang="en-GB" sz="1800" b="1" dirty="0" smtClean="0"/>
              <a:t>creation</a:t>
            </a:r>
            <a:r>
              <a:rPr lang="en-GB" sz="1800" dirty="0" smtClean="0"/>
              <a:t>, </a:t>
            </a:r>
            <a:r>
              <a:rPr lang="en-GB" sz="1800" b="1" dirty="0" smtClean="0"/>
              <a:t>management</a:t>
            </a:r>
            <a:r>
              <a:rPr lang="en-GB" sz="1800" dirty="0" smtClean="0"/>
              <a:t> and </a:t>
            </a:r>
            <a:r>
              <a:rPr lang="en-GB" sz="1800" b="1" dirty="0" smtClean="0"/>
              <a:t>use</a:t>
            </a:r>
            <a:r>
              <a:rPr lang="en-GB" sz="1800" dirty="0" smtClean="0"/>
              <a:t> of </a:t>
            </a:r>
            <a:r>
              <a:rPr lang="en-GB" sz="1800" b="1" dirty="0" smtClean="0"/>
              <a:t>data</a:t>
            </a:r>
            <a:r>
              <a:rPr lang="en-GB" sz="1800" dirty="0" smtClean="0"/>
              <a:t> and </a:t>
            </a:r>
            <a:r>
              <a:rPr lang="en-GB" sz="1800" b="1" dirty="0" smtClean="0"/>
              <a:t>content</a:t>
            </a:r>
            <a:r>
              <a:rPr lang="en-GB" sz="1800" dirty="0" smtClean="0"/>
              <a:t> through advances along the </a:t>
            </a:r>
            <a:r>
              <a:rPr lang="en-GB" sz="1800" b="1" dirty="0" smtClean="0"/>
              <a:t>data, content and knowledge value chains</a:t>
            </a:r>
            <a:r>
              <a:rPr lang="en-GB" sz="1800" dirty="0" smtClean="0"/>
              <a:t>.</a:t>
            </a:r>
          </a:p>
          <a:p>
            <a:pPr marL="295275" indent="-285750" defTabSz="449437" eaLnBrk="1" hangingPunct="1"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  <a:defRPr/>
            </a:pPr>
            <a:endParaRPr lang="en-GB" sz="1800" dirty="0" smtClean="0"/>
          </a:p>
          <a:p>
            <a:pPr marL="295275" indent="-285750" defTabSz="449437" eaLnBrk="1" hangingPunct="1"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  <a:defRPr/>
            </a:pPr>
            <a:r>
              <a:rPr lang="en-GB" sz="1800" dirty="0"/>
              <a:t>Organised in </a:t>
            </a:r>
            <a:r>
              <a:rPr lang="en-GB" sz="1800" dirty="0" smtClean="0"/>
              <a:t>eleven topics (+ one prize):</a:t>
            </a:r>
          </a:p>
          <a:p>
            <a:pPr marL="295275" indent="-285750" defTabSz="449437" eaLnBrk="1" hangingPunct="1">
              <a:spcAft>
                <a:spcPts val="0"/>
              </a:spcAft>
              <a:buClr>
                <a:srgbClr val="0070C0"/>
              </a:buClr>
              <a:buFont typeface="Arial" panose="020B0604020202020204" pitchFamily="34" charset="0"/>
              <a:buChar char="•"/>
              <a:defRPr/>
            </a:pPr>
            <a:endParaRPr lang="en-GB" sz="600" dirty="0"/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</a:rPr>
              <a:t>Big data PPP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dirty="0" smtClean="0"/>
              <a:t>Cross-sectorial </a:t>
            </a:r>
            <a:r>
              <a:rPr lang="en-GB" sz="1400" dirty="0"/>
              <a:t>and cross-lingual data integration and experimentation </a:t>
            </a:r>
            <a:r>
              <a:rPr lang="en-GB" sz="1400" dirty="0" smtClean="0"/>
              <a:t>(27 </a:t>
            </a:r>
            <a:r>
              <a:rPr lang="en-GB" sz="1400" dirty="0"/>
              <a:t>M€)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dirty="0"/>
              <a:t>Large </a:t>
            </a:r>
            <a:r>
              <a:rPr lang="en-GB" sz="1400" dirty="0" smtClean="0"/>
              <a:t>scale </a:t>
            </a:r>
            <a:r>
              <a:rPr lang="en-GB" sz="1400" dirty="0"/>
              <a:t>p</a:t>
            </a:r>
            <a:r>
              <a:rPr lang="en-GB" sz="1400" dirty="0" smtClean="0"/>
              <a:t>ilots in </a:t>
            </a:r>
            <a:r>
              <a:rPr lang="en-GB" sz="1400" dirty="0"/>
              <a:t>sectors best benefitting from data-driven </a:t>
            </a:r>
            <a:r>
              <a:rPr lang="en-GB" sz="1400" dirty="0" smtClean="0"/>
              <a:t>innovation (25 M€)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dirty="0" smtClean="0"/>
              <a:t>Research </a:t>
            </a:r>
            <a:r>
              <a:rPr lang="en-GB" sz="1400" dirty="0"/>
              <a:t>addressing main technology challenges of the data </a:t>
            </a:r>
            <a:r>
              <a:rPr lang="en-GB" sz="1400" dirty="0" smtClean="0"/>
              <a:t>economy (33 M€)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dirty="0"/>
              <a:t>Support, industrial skills, benchmarking and </a:t>
            </a:r>
            <a:r>
              <a:rPr lang="en-GB" sz="1400" dirty="0" smtClean="0"/>
              <a:t>evaluation (2 M€)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Privacy-preserving big data technologies</a:t>
            </a:r>
          </a:p>
          <a:p>
            <a:pPr marL="995363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i="1" dirty="0" err="1" smtClean="0"/>
              <a:t>Big</a:t>
            </a:r>
            <a:r>
              <a:rPr lang="fr-BE" sz="1400" i="1" dirty="0" smtClean="0"/>
              <a:t> Data </a:t>
            </a:r>
            <a:r>
              <a:rPr lang="fr-BE" sz="1400" i="1" dirty="0" err="1" smtClean="0"/>
              <a:t>inducement</a:t>
            </a:r>
            <a:r>
              <a:rPr lang="fr-BE" sz="1400" i="1" dirty="0" smtClean="0"/>
              <a:t> </a:t>
            </a:r>
            <a:r>
              <a:rPr lang="fr-BE" sz="1400" i="1" dirty="0" err="1" smtClean="0"/>
              <a:t>prize</a:t>
            </a:r>
            <a:r>
              <a:rPr lang="fr-BE" sz="1400" i="1" dirty="0" smtClean="0"/>
              <a:t> (2 M€)</a:t>
            </a:r>
            <a:endParaRPr lang="en-GB" sz="1400" i="1" dirty="0" smtClean="0"/>
          </a:p>
          <a:p>
            <a:pPr marL="823913" lvl="3" indent="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endParaRPr lang="en-GB" sz="600" dirty="0" smtClean="0"/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b="1" dirty="0">
                <a:solidFill>
                  <a:schemeClr val="bg1">
                    <a:lumMod val="65000"/>
                  </a:schemeClr>
                </a:solidFill>
              </a:rPr>
              <a:t>Media and content </a:t>
            </a:r>
            <a:r>
              <a:rPr lang="en-GB" sz="1500" b="1" dirty="0" smtClean="0">
                <a:solidFill>
                  <a:schemeClr val="bg1">
                    <a:lumMod val="65000"/>
                  </a:schemeClr>
                </a:solidFill>
              </a:rPr>
              <a:t>convergence</a:t>
            </a:r>
            <a:endParaRPr lang="en-GB" sz="15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dirty="0"/>
              <a:t>Tools for </a:t>
            </a:r>
            <a:r>
              <a:rPr lang="en-GB" sz="1500" b="1" dirty="0"/>
              <a:t>smart digital content in the creative </a:t>
            </a:r>
            <a:r>
              <a:rPr lang="en-GB" sz="1500" b="1" dirty="0" smtClean="0"/>
              <a:t>industries </a:t>
            </a:r>
            <a:r>
              <a:rPr lang="en-GB" sz="1500" dirty="0" smtClean="0"/>
              <a:t>(17 M€)</a:t>
            </a:r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Support </a:t>
            </a:r>
            <a:r>
              <a:rPr lang="en-GB" sz="1500" b="1" dirty="0">
                <a:solidFill>
                  <a:schemeClr val="bg1">
                    <a:lumMod val="65000"/>
                  </a:schemeClr>
                </a:solidFill>
              </a:rPr>
              <a:t>technology transfer to the creative </a:t>
            </a:r>
            <a:r>
              <a:rPr lang="en-GB" sz="1500" b="1" dirty="0" smtClean="0">
                <a:solidFill>
                  <a:schemeClr val="bg1">
                    <a:lumMod val="65000"/>
                  </a:schemeClr>
                </a:solidFill>
              </a:rPr>
              <a:t>industries</a:t>
            </a:r>
            <a:endParaRPr lang="en-GB" sz="15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366713" lvl="2" indent="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defRPr/>
            </a:pPr>
            <a:endParaRPr lang="en-GB" sz="600" dirty="0" smtClean="0"/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dirty="0">
                <a:solidFill>
                  <a:schemeClr val="bg1">
                    <a:lumMod val="65000"/>
                  </a:schemeClr>
                </a:solidFill>
              </a:rPr>
              <a:t>Technologies for </a:t>
            </a:r>
            <a:r>
              <a:rPr lang="en-GB" sz="1500" b="1" dirty="0">
                <a:solidFill>
                  <a:schemeClr val="bg1">
                    <a:lumMod val="65000"/>
                  </a:schemeClr>
                </a:solidFill>
              </a:rPr>
              <a:t>Learning and </a:t>
            </a:r>
            <a:r>
              <a:rPr lang="en-GB" sz="1500" b="1" dirty="0" smtClean="0">
                <a:solidFill>
                  <a:schemeClr val="bg1">
                    <a:lumMod val="65000"/>
                  </a:schemeClr>
                </a:solidFill>
              </a:rPr>
              <a:t>Skills</a:t>
            </a:r>
            <a:endParaRPr lang="en-GB" sz="15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dirty="0"/>
              <a:t>Interfaces for </a:t>
            </a:r>
            <a:r>
              <a:rPr lang="en-GB" sz="1500" b="1" dirty="0" smtClean="0"/>
              <a:t>accessibility </a:t>
            </a:r>
            <a:r>
              <a:rPr lang="en-GB" sz="1500" dirty="0" smtClean="0"/>
              <a:t>(14 M€)</a:t>
            </a:r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500" b="1" dirty="0" smtClean="0">
                <a:solidFill>
                  <a:schemeClr val="bg1">
                    <a:lumMod val="65000"/>
                  </a:schemeClr>
                </a:solidFill>
              </a:rPr>
              <a:t>Gaming </a:t>
            </a:r>
            <a:r>
              <a:rPr lang="en-GB" sz="1500" b="1" dirty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GB" sz="1500" b="1" dirty="0" err="1" smtClean="0">
                <a:solidFill>
                  <a:schemeClr val="bg1">
                    <a:lumMod val="65000"/>
                  </a:schemeClr>
                </a:solidFill>
              </a:rPr>
              <a:t>gamification</a:t>
            </a:r>
            <a:endParaRPr lang="en-GB" sz="15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538163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400" dirty="0" smtClean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  <a:p>
            <a:pPr marL="9525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/>
            </a:pPr>
            <a:endParaRPr lang="fr-BE" sz="1800" b="1" dirty="0"/>
          </a:p>
          <a:p>
            <a:pPr marL="9525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/>
            </a:pPr>
            <a:endParaRPr lang="en-GB" b="1" dirty="0" smtClean="0"/>
          </a:p>
        </p:txBody>
      </p:sp>
      <p:sp>
        <p:nvSpPr>
          <p:cNvPr id="6" name="Oval 5"/>
          <p:cNvSpPr/>
          <p:nvPr/>
        </p:nvSpPr>
        <p:spPr bwMode="auto">
          <a:xfrm>
            <a:off x="5148064" y="548680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280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6E01687-676B-4EB2-8CED-DB1506E5103F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20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>
                <a:solidFill>
                  <a:srgbClr val="0070C0"/>
                </a:solidFill>
                <a:latin typeface="Verdana" pitchFamily="34" charset="0"/>
              </a:rPr>
              <a:t>Robotics and autonomous systems</a:t>
            </a:r>
            <a:br>
              <a:rPr lang="en-GB" sz="2300" b="1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3889375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Technology-driven</a:t>
            </a:r>
            <a:r>
              <a:rPr lang="en-GB" sz="1800" dirty="0" smtClean="0"/>
              <a:t> actions to keep EU at the cutting edge of research + </a:t>
            </a:r>
            <a:r>
              <a:rPr lang="en-GB" sz="1800" b="1" dirty="0" smtClean="0"/>
              <a:t>market-driven</a:t>
            </a:r>
            <a:r>
              <a:rPr lang="en-GB" sz="1800" dirty="0" smtClean="0"/>
              <a:t> actions to accelerate take-up and deployment of robots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Roadmap-based approach</a:t>
            </a:r>
            <a:br>
              <a:rPr lang="en-GB" sz="1800" b="1" dirty="0" smtClean="0"/>
            </a:b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  <a:sym typeface="Wingdings 3"/>
              </a:rPr>
              <a:t></a:t>
            </a: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  <a:t> Robotics PPP</a:t>
            </a:r>
            <a:endParaRPr lang="en-GB" sz="1800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/>
              <a:t>Organised in </a:t>
            </a:r>
            <a:r>
              <a:rPr lang="en-GB" sz="1800" dirty="0" smtClean="0"/>
              <a:t>four topics in LEIT-ICT + one topic in SC2: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Advanced robot capabilities </a:t>
            </a:r>
            <a:r>
              <a:rPr lang="en-GB" sz="1800" b="1" dirty="0" smtClean="0"/>
              <a:t>research and take-up </a:t>
            </a:r>
            <a:br>
              <a:rPr lang="en-GB" sz="1800" b="1" dirty="0" smtClean="0"/>
            </a:br>
            <a:r>
              <a:rPr lang="en-GB" sz="1800" dirty="0" smtClean="0"/>
              <a:t>(34 M€)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System abilities</a:t>
            </a: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</a:rPr>
              <a:t>development and pilot </a:t>
            </a: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installations 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System abilities, SME &amp; benchmarking actions, safety </a:t>
            </a:r>
            <a:r>
              <a:rPr lang="en-GB" sz="1800" b="1" dirty="0" smtClean="0"/>
              <a:t>certification </a:t>
            </a:r>
            <a:r>
              <a:rPr lang="en-GB" sz="1800" dirty="0" smtClean="0"/>
              <a:t>(48 M€)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Robotics </a:t>
            </a:r>
            <a:r>
              <a:rPr lang="en-GB" sz="1800" b="1" dirty="0" smtClean="0"/>
              <a:t>competition</a:t>
            </a:r>
            <a:r>
              <a:rPr lang="en-GB" sz="1800" dirty="0"/>
              <a:t>, coordination and </a:t>
            </a:r>
            <a:r>
              <a:rPr lang="en-GB" sz="1800" dirty="0" smtClean="0"/>
              <a:t>support (5 M€)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600" dirty="0" smtClean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/>
              <a:t>Robotics Advances for Precision </a:t>
            </a:r>
            <a:r>
              <a:rPr lang="en-GB" sz="1800" b="1" dirty="0" smtClean="0"/>
              <a:t>Farming </a:t>
            </a:r>
            <a:r>
              <a:rPr lang="en-GB" sz="1800" dirty="0" smtClean="0"/>
              <a:t>(7 M€) (SC2)</a:t>
            </a:r>
            <a:endParaRPr lang="en-GB" sz="1800" dirty="0"/>
          </a:p>
        </p:txBody>
      </p:sp>
      <p:sp>
        <p:nvSpPr>
          <p:cNvPr id="9" name="Oval 8"/>
          <p:cNvSpPr/>
          <p:nvPr/>
        </p:nvSpPr>
        <p:spPr bwMode="auto">
          <a:xfrm>
            <a:off x="6876256" y="579583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166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8E6798D0-9592-4333-9528-7124F131C40D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394" y="2204864"/>
            <a:ext cx="1202060" cy="187220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>
                <a:solidFill>
                  <a:srgbClr val="0070C0"/>
                </a:solidFill>
                <a:latin typeface="Verdana" pitchFamily="34" charset="0"/>
              </a:rPr>
              <a:t>ICT key enabling technologies</a:t>
            </a:r>
            <a:br>
              <a:rPr lang="en-GB" sz="2300" b="1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751387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Translate Europe's S&amp;T excellence in </a:t>
            </a:r>
            <a:r>
              <a:rPr lang="en-GB" sz="1800" b="1" dirty="0" smtClean="0"/>
              <a:t>photonics</a:t>
            </a:r>
            <a:r>
              <a:rPr lang="en-GB" sz="1800" dirty="0" smtClean="0"/>
              <a:t> and </a:t>
            </a:r>
            <a:r>
              <a:rPr lang="en-GB" sz="1800" b="1" dirty="0" smtClean="0"/>
              <a:t>micro- and </a:t>
            </a:r>
            <a:r>
              <a:rPr lang="en-GB" sz="1800" b="1" dirty="0" err="1" smtClean="0"/>
              <a:t>nano</a:t>
            </a:r>
            <a:r>
              <a:rPr lang="en-GB" sz="1800" b="1" dirty="0" smtClean="0"/>
              <a:t>-electronics</a:t>
            </a:r>
            <a:r>
              <a:rPr lang="en-GB" sz="1800" dirty="0" smtClean="0"/>
              <a:t> into strengthened competitiveness and market leadership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Address the whole research and innovation value chain in photonics technology</a:t>
            </a:r>
            <a:r>
              <a:rPr lang="en-GB" sz="1800" dirty="0" smtClean="0"/>
              <a:t>: from materials to manufacturing, products and services, through equipment and devices – from advanced R&amp;D to pilot lines</a:t>
            </a:r>
            <a:r>
              <a:rPr lang="en-GB" sz="1800" b="1" dirty="0" smtClean="0"/>
              <a:t/>
            </a:r>
            <a:br>
              <a:rPr lang="en-GB" sz="1800" b="1" dirty="0" smtClean="0"/>
            </a:b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  <a:sym typeface="Wingdings 3"/>
              </a:rPr>
              <a:t></a:t>
            </a: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  <a:t>Photonics PPP (89 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</a:rPr>
              <a:t>M€)</a:t>
            </a: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800" dirty="0" smtClean="0">
                <a:solidFill>
                  <a:schemeClr val="tx1"/>
                </a:solidFill>
                <a:sym typeface="Wingdings 3"/>
              </a:rPr>
              <a:t></a:t>
            </a:r>
            <a:r>
              <a:rPr lang="en-GB" sz="1800" dirty="0" smtClean="0">
                <a:solidFill>
                  <a:schemeClr val="tx1"/>
                </a:solidFill>
              </a:rPr>
              <a:t> Complemented by activities of LEIT-NMBP and </a:t>
            </a:r>
            <a:r>
              <a:rPr lang="en-GB" sz="1800" b="1" dirty="0" err="1" smtClean="0">
                <a:solidFill>
                  <a:schemeClr val="accent1">
                    <a:lumMod val="75000"/>
                  </a:schemeClr>
                </a:solidFill>
              </a:rPr>
              <a:t>FoF</a:t>
            </a: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  <a:t> PPP</a:t>
            </a:r>
            <a:endParaRPr lang="en-GB" sz="1800" i="1" dirty="0">
              <a:solidFill>
                <a:schemeClr val="tx1"/>
              </a:solidFill>
            </a:endParaRP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Cover </a:t>
            </a:r>
            <a:r>
              <a:rPr lang="en-GB" sz="1800" b="1" dirty="0" smtClean="0"/>
              <a:t>generic technology developments on micro- and </a:t>
            </a:r>
            <a:r>
              <a:rPr lang="en-GB" sz="1800" b="1" dirty="0" err="1" smtClean="0"/>
              <a:t>nano</a:t>
            </a:r>
            <a:r>
              <a:rPr lang="en-GB" sz="1800" b="1" dirty="0" smtClean="0"/>
              <a:t>-electronics</a:t>
            </a:r>
            <a:r>
              <a:rPr lang="en-GB" sz="1800" dirty="0" smtClean="0"/>
              <a:t> focused on exploratory research and lower Technology Readiness Levels (TRLs) </a:t>
            </a:r>
            <a:r>
              <a:rPr lang="en-GB" sz="1800" dirty="0">
                <a:solidFill>
                  <a:schemeClr val="tx1"/>
                </a:solidFill>
              </a:rPr>
              <a:t>(23 M€)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Complementary to the JTI Electronic Components and Systems</a:t>
            </a:r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dirty="0" err="1"/>
              <a:t>Organised</a:t>
            </a:r>
            <a:r>
              <a:rPr lang="fr-BE" dirty="0"/>
              <a:t> in </a:t>
            </a:r>
            <a:r>
              <a:rPr lang="fr-BE" dirty="0" err="1"/>
              <a:t>three</a:t>
            </a:r>
            <a:r>
              <a:rPr lang="fr-BE" dirty="0"/>
              <a:t> </a:t>
            </a:r>
            <a:r>
              <a:rPr lang="fr-BE" dirty="0" err="1" smtClean="0"/>
              <a:t>topics</a:t>
            </a:r>
            <a:r>
              <a:rPr lang="fr-BE" dirty="0" smtClean="0"/>
              <a:t> in LEIT-ICT + one in LEIT-NMBP </a:t>
            </a:r>
            <a:br>
              <a:rPr lang="fr-BE" dirty="0" smtClean="0"/>
            </a:br>
            <a:r>
              <a:rPr lang="fr-BE" dirty="0" smtClean="0"/>
              <a:t>+ one in </a:t>
            </a:r>
            <a:r>
              <a:rPr lang="fr-BE" dirty="0" err="1" smtClean="0"/>
              <a:t>FoF</a:t>
            </a:r>
            <a:endParaRPr lang="fr-BE" dirty="0" smtClean="0"/>
          </a:p>
          <a:p>
            <a:pPr marL="1322388" lvl="2" indent="-171450" defTabSz="449437" eaLnBrk="1" hangingPunct="1"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9" name="Oval 8"/>
          <p:cNvSpPr/>
          <p:nvPr/>
        </p:nvSpPr>
        <p:spPr bwMode="auto">
          <a:xfrm>
            <a:off x="6444208" y="579583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178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99E9188-3136-4C02-A011-F5086402568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 dirty="0">
                <a:solidFill>
                  <a:srgbClr val="0070C0"/>
                </a:solidFill>
                <a:latin typeface="Verdana" pitchFamily="34" charset="0"/>
              </a:rPr>
              <a:t>ICT for the Factories of the Future</a:t>
            </a:r>
            <a:br>
              <a:rPr lang="en-GB" sz="2300" b="1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 dirty="0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3889375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800" dirty="0" smtClean="0"/>
              <a:t>Part of the </a:t>
            </a:r>
            <a:r>
              <a:rPr lang="fr-BE" sz="1800" b="1" dirty="0" smtClean="0"/>
              <a:t>'</a:t>
            </a:r>
            <a:r>
              <a:rPr lang="en-GB" sz="1800" b="1" dirty="0" smtClean="0"/>
              <a:t>Industry </a:t>
            </a:r>
            <a:r>
              <a:rPr lang="en-GB" sz="1800" b="1" dirty="0"/>
              <a:t>2020 in the Circular </a:t>
            </a:r>
            <a:r>
              <a:rPr lang="en-GB" sz="1800" b="1" dirty="0" smtClean="0"/>
              <a:t>Economy' </a:t>
            </a:r>
            <a:r>
              <a:rPr lang="en-GB" sz="1800" dirty="0" smtClean="0"/>
              <a:t>cross-cutting focus area</a:t>
            </a:r>
            <a:endParaRPr lang="en-GB" sz="1800" dirty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Focus </a:t>
            </a:r>
            <a:r>
              <a:rPr lang="en-GB" sz="1800" dirty="0"/>
              <a:t>on </a:t>
            </a:r>
            <a:r>
              <a:rPr lang="en-GB" sz="1800" b="1" dirty="0"/>
              <a:t>ICT components of innovative production systems in all sectors </a:t>
            </a:r>
            <a:r>
              <a:rPr lang="en-GB" sz="1800" dirty="0"/>
              <a:t>(for </a:t>
            </a:r>
            <a:r>
              <a:rPr lang="en-GB" sz="1800" dirty="0" smtClean="0"/>
              <a:t>a more </a:t>
            </a:r>
            <a:r>
              <a:rPr lang="en-GB" sz="1800" dirty="0"/>
              <a:t>personalised, diversified and mass-produced product portfolio and for rapid and flexible reaction to market changes)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Implementation of the </a:t>
            </a:r>
            <a:r>
              <a:rPr lang="en-GB" sz="1800" b="1" dirty="0" err="1">
                <a:solidFill>
                  <a:schemeClr val="accent1">
                    <a:lumMod val="75000"/>
                  </a:schemeClr>
                </a:solidFill>
              </a:rPr>
              <a:t>FoF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800" b="1" dirty="0" smtClean="0">
                <a:solidFill>
                  <a:schemeClr val="accent1">
                    <a:lumMod val="75000"/>
                  </a:schemeClr>
                </a:solidFill>
              </a:rPr>
              <a:t>PPP</a:t>
            </a:r>
            <a:endParaRPr lang="en-GB" sz="1800" b="1" dirty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three topics: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Digital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automation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ICT Innovation for Manufacturing SMEs (I4MS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>
                <a:solidFill>
                  <a:schemeClr val="bg1">
                    <a:lumMod val="65000"/>
                  </a:schemeClr>
                </a:solidFill>
              </a:rPr>
              <a:t>Photonics 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laser-based production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6444208" y="579583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116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88E84D-7C87-4E36-8D29-23BD39D60F3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 descr="http://ec.europa.eu/digital-agenda/sites/digital-agenda/files/thinkstockphotos-497614363_web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4450"/>
            <a:ext cx="2808287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 dirty="0">
                <a:solidFill>
                  <a:srgbClr val="0070C0"/>
                </a:solidFill>
                <a:latin typeface="Verdana" pitchFamily="34" charset="0"/>
              </a:rPr>
              <a:t>Internet of Things</a:t>
            </a:r>
            <a:br>
              <a:rPr lang="en-GB" sz="2300" b="1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 dirty="0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24412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Cross-cutting focus area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Contributions from </a:t>
            </a:r>
            <a:r>
              <a:rPr lang="en-GB" sz="1800" b="1" dirty="0" smtClean="0"/>
              <a:t>SC1</a:t>
            </a:r>
            <a:r>
              <a:rPr lang="en-GB" sz="1800" dirty="0" smtClean="0"/>
              <a:t> and </a:t>
            </a:r>
            <a:r>
              <a:rPr lang="en-GB" sz="1800" b="1" dirty="0" smtClean="0"/>
              <a:t>SC2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Increased support with the ambition </a:t>
            </a:r>
            <a:br>
              <a:rPr lang="en-GB" sz="1800" dirty="0" smtClean="0"/>
            </a:br>
            <a:r>
              <a:rPr lang="en-GB" sz="1800" dirty="0" smtClean="0"/>
              <a:t>to </a:t>
            </a:r>
            <a:r>
              <a:rPr lang="en-GB" sz="1800" b="1" dirty="0" smtClean="0"/>
              <a:t>foster the take-up of </a:t>
            </a:r>
            <a:r>
              <a:rPr lang="en-GB" sz="1800" b="1" dirty="0" err="1" smtClean="0"/>
              <a:t>IoT</a:t>
            </a:r>
            <a:r>
              <a:rPr lang="en-GB" sz="1800" b="1" dirty="0" smtClean="0"/>
              <a:t> in Europe </a:t>
            </a:r>
            <a:r>
              <a:rPr lang="en-GB" sz="1800" dirty="0" smtClean="0"/>
              <a:t>and </a:t>
            </a:r>
            <a:br>
              <a:rPr lang="en-GB" sz="1800" dirty="0" smtClean="0"/>
            </a:br>
            <a:r>
              <a:rPr lang="en-GB" sz="1800" dirty="0" smtClean="0"/>
              <a:t>to </a:t>
            </a:r>
            <a:r>
              <a:rPr lang="en-GB" sz="1800" b="1" dirty="0" smtClean="0"/>
              <a:t>enable the emergence of </a:t>
            </a:r>
            <a:r>
              <a:rPr lang="en-GB" sz="1800" b="1" dirty="0" err="1" smtClean="0"/>
              <a:t>IoT</a:t>
            </a:r>
            <a:r>
              <a:rPr lang="en-GB" sz="1800" b="1" dirty="0" smtClean="0"/>
              <a:t> ecosystems </a:t>
            </a:r>
            <a:br>
              <a:rPr lang="en-GB" sz="1800" b="1" dirty="0" smtClean="0"/>
            </a:br>
            <a:r>
              <a:rPr lang="en-GB" sz="1800" dirty="0" smtClean="0"/>
              <a:t>supported by open technologies and platforms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three topics: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Large scale pilots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Smart living environment for ageing well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600" dirty="0" smtClean="0">
                <a:solidFill>
                  <a:schemeClr val="bg1">
                    <a:lumMod val="65000"/>
                  </a:schemeClr>
                </a:solidFill>
              </a:rPr>
              <a:t>Smart </a:t>
            </a:r>
            <a:r>
              <a:rPr lang="fr-BE" sz="1600" dirty="0" err="1" smtClean="0">
                <a:solidFill>
                  <a:schemeClr val="bg1">
                    <a:lumMod val="65000"/>
                  </a:schemeClr>
                </a:solidFill>
              </a:rPr>
              <a:t>farming</a:t>
            </a:r>
            <a:r>
              <a:rPr lang="fr-BE" sz="1600" dirty="0" smtClean="0">
                <a:solidFill>
                  <a:schemeClr val="bg1">
                    <a:lumMod val="65000"/>
                  </a:schemeClr>
                </a:solidFill>
              </a:rPr>
              <a:t> and </a:t>
            </a:r>
            <a:r>
              <a:rPr lang="fr-BE" sz="1600" dirty="0" err="1" smtClean="0">
                <a:solidFill>
                  <a:schemeClr val="bg1">
                    <a:lumMod val="65000"/>
                  </a:schemeClr>
                </a:solidFill>
              </a:rPr>
              <a:t>food</a:t>
            </a:r>
            <a:r>
              <a:rPr lang="fr-BE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600" dirty="0" err="1" smtClean="0">
                <a:solidFill>
                  <a:schemeClr val="bg1">
                    <a:lumMod val="65000"/>
                  </a:schemeClr>
                </a:solidFill>
              </a:rPr>
              <a:t>security</a:t>
            </a:r>
            <a:endParaRPr lang="fr-BE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err="1">
                <a:solidFill>
                  <a:schemeClr val="bg1">
                    <a:lumMod val="65000"/>
                  </a:schemeClr>
                </a:solidFill>
              </a:rPr>
              <a:t>Wearables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 for smart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ecosystems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Reference zones in EU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cities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Autonomous vehicles in a connected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environment</a:t>
            </a:r>
          </a:p>
          <a:p>
            <a:pPr marL="1171575" lvl="3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err="1" smtClean="0">
                <a:solidFill>
                  <a:schemeClr val="bg1">
                    <a:lumMod val="65000"/>
                  </a:schemeClr>
                </a:solidFill>
              </a:rPr>
              <a:t>IoT</a:t>
            </a:r>
            <a:r>
              <a:rPr lang="en-GB" sz="1800" dirty="0" smtClean="0">
                <a:solidFill>
                  <a:schemeClr val="bg1">
                    <a:lumMod val="65000"/>
                  </a:schemeClr>
                </a:solidFill>
              </a:rPr>
              <a:t> Horizontal activities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dirty="0" smtClean="0"/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R&amp;I on </a:t>
            </a:r>
            <a:r>
              <a:rPr lang="en-GB" sz="1800" b="1" dirty="0" err="1" smtClean="0"/>
              <a:t>IoT</a:t>
            </a:r>
            <a:r>
              <a:rPr lang="en-GB" sz="1800" b="1" dirty="0" smtClean="0"/>
              <a:t> integration and platforms </a:t>
            </a:r>
            <a:r>
              <a:rPr lang="en-GB" sz="1800" dirty="0" smtClean="0"/>
              <a:t>(35 M€)</a:t>
            </a:r>
            <a:endParaRPr lang="en-GB" sz="1800" dirty="0"/>
          </a:p>
        </p:txBody>
      </p:sp>
      <p:sp>
        <p:nvSpPr>
          <p:cNvPr id="9" name="Oval 8"/>
          <p:cNvSpPr/>
          <p:nvPr/>
        </p:nvSpPr>
        <p:spPr bwMode="auto">
          <a:xfrm>
            <a:off x="3995936" y="651591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139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458C264-9B17-46D2-ACE3-0A4657D0AD37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24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4" descr="http://www.familycarenetworks.com/images/custo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76672"/>
            <a:ext cx="2584450" cy="17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879" y="260648"/>
            <a:ext cx="8229057" cy="869572"/>
          </a:xfrm>
        </p:spPr>
        <p:txBody>
          <a:bodyPr/>
          <a:lstStyle/>
          <a:p>
            <a:r>
              <a:rPr lang="en-GB" kern="1200" dirty="0">
                <a:ea typeface="+mn-ea"/>
                <a:cs typeface="Arial" charset="0"/>
              </a:rPr>
              <a:t>Internet of Things Focus </a:t>
            </a:r>
            <a:r>
              <a:rPr lang="en-GB" kern="1200" dirty="0" smtClean="0">
                <a:ea typeface="+mn-ea"/>
                <a:cs typeface="Arial" charset="0"/>
              </a:rPr>
              <a:t>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  <a:buFontTx/>
              <a:buNone/>
            </a:pPr>
            <a:r>
              <a:rPr lang="en-US" altLang="en-US" sz="2400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FA IOT Pilot areas: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endParaRPr lang="en-GB" altLang="en-US" u="sng" dirty="0" smtClean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GB" altLang="en-US" u="sng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Pilot </a:t>
            </a:r>
            <a:r>
              <a:rPr lang="en-GB" altLang="en-US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1: </a:t>
            </a:r>
            <a:r>
              <a:rPr lang="en-GB" altLang="en-US" b="1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Smart living environments for ageing well</a:t>
            </a:r>
            <a:r>
              <a:rPr lang="en-GB" altLang="en-US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 </a:t>
            </a:r>
            <a:r>
              <a:rPr lang="en-GB" alt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(EU contr. up to 20 MEUR)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GB" altLang="en-US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Pilot 2: </a:t>
            </a:r>
            <a:r>
              <a:rPr lang="en-GB" altLang="en-US" b="1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Smart Farming and Food Security</a:t>
            </a:r>
            <a:r>
              <a:rPr lang="en-GB" alt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(EU contr. up to 30 MEUR)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GB" altLang="en-US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Pilot 3: </a:t>
            </a:r>
            <a:r>
              <a:rPr lang="en-GB" altLang="en-US" b="1" u="sng" dirty="0" err="1">
                <a:latin typeface="Calibri" pitchFamily="34" charset="0"/>
                <a:ea typeface="Calibri" pitchFamily="34" charset="0"/>
                <a:cs typeface="Calibri" pitchFamily="34" charset="0"/>
              </a:rPr>
              <a:t>Wearables</a:t>
            </a:r>
            <a:r>
              <a:rPr lang="en-GB" altLang="en-US" b="1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 for smart ecosystems</a:t>
            </a:r>
            <a:r>
              <a:rPr lang="en-GB" alt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(EU contr. up to 15MEUR)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GB" altLang="en-US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Pilot 4: </a:t>
            </a:r>
            <a:r>
              <a:rPr lang="en-GB" altLang="en-US" b="1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Reference zones in EU cities</a:t>
            </a:r>
            <a:r>
              <a:rPr lang="en-GB" alt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(EU contr. up to 15MEUR)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GB" altLang="en-US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Pilot 5: </a:t>
            </a:r>
            <a:r>
              <a:rPr lang="en-GB" altLang="en-US" b="1" u="sng" dirty="0">
                <a:latin typeface="Calibri" pitchFamily="34" charset="0"/>
                <a:ea typeface="Calibri" pitchFamily="34" charset="0"/>
                <a:cs typeface="Calibri" pitchFamily="34" charset="0"/>
              </a:rPr>
              <a:t>Autonomous vehicles in a connected environment</a:t>
            </a:r>
            <a:r>
              <a:rPr lang="en-GB" altLang="en-US" dirty="0">
                <a:latin typeface="Calibri" pitchFamily="34" charset="0"/>
                <a:ea typeface="Calibri" pitchFamily="34" charset="0"/>
                <a:cs typeface="Calibri" pitchFamily="34" charset="0"/>
              </a:rPr>
              <a:t> (EU contr. up to 20 MEUR)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endParaRPr lang="en-US" altLang="en-US" sz="500" b="1" dirty="0"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  <a:buFontTx/>
              <a:buNone/>
            </a:pPr>
            <a:r>
              <a:rPr lang="en-US" altLang="en-US" b="1" dirty="0">
                <a:latin typeface="Calibri" pitchFamily="34" charset="0"/>
                <a:ea typeface="Calibri" pitchFamily="34" charset="0"/>
                <a:cs typeface="Calibri" pitchFamily="34" charset="0"/>
              </a:rPr>
              <a:t>Total budget:</a:t>
            </a:r>
          </a:p>
          <a:p>
            <a:pPr eaLnBrk="1" hangingPunct="1">
              <a:spcBef>
                <a:spcPct val="0"/>
              </a:spcBef>
              <a:spcAft>
                <a:spcPts val="450"/>
              </a:spcAft>
              <a:buClrTx/>
            </a:pPr>
            <a:r>
              <a:rPr lang="en-US" altLang="en-US" sz="1800" dirty="0">
                <a:latin typeface="Calibri" pitchFamily="34" charset="0"/>
                <a:ea typeface="Calibri" pitchFamily="34" charset="0"/>
                <a:cs typeface="Calibri" pitchFamily="34" charset="0"/>
              </a:rPr>
              <a:t>100 MEUR (funding rate: 70%)</a:t>
            </a:r>
          </a:p>
          <a:p>
            <a:endParaRPr lang="en-GB" dirty="0"/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0C8BEBEC-C47D-461E-A8FB-369FCCB50174}" type="slidenum">
              <a:rPr lang="en-GB" altLang="en-US" sz="1400" i="0" smtClean="0">
                <a:solidFill>
                  <a:srgbClr val="000000"/>
                </a:solidFill>
                <a:latin typeface="Arial" charset="0"/>
                <a:cs typeface="Arial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GB" altLang="en-US" sz="1400" i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105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569" y="4229245"/>
            <a:ext cx="693738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9" name="Picture 371" descr="Bis zu 62 Steuergeräte werden in der aktuellen E-Klasse eingesetzt.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8" y="5300679"/>
            <a:ext cx="2598737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1383" y="4363179"/>
            <a:ext cx="2305050" cy="229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055" y="873126"/>
            <a:ext cx="2622550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88E84D-7C87-4E36-8D29-23BD39D60F3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25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28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1066800" y="1295400"/>
            <a:ext cx="6858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000" rIns="27000" anchor="ctr"/>
          <a:lstStyle/>
          <a:p>
            <a:pPr marL="3175" algn="ctr"/>
            <a:endParaRPr lang="en-GB" altLang="en-US" sz="3100" b="1" dirty="0" smtClean="0">
              <a:latin typeface="Arial Narrow" pitchFamily="34" charset="0"/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767608" y="1937189"/>
            <a:ext cx="3456384" cy="504056"/>
          </a:xfrm>
          <a:prstGeom prst="ellipse">
            <a:avLst/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Internet of Things Focus Area in WP2016-17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Fostering the take-up of </a:t>
            </a:r>
            <a:r>
              <a:rPr lang="en-US" altLang="en-US" b="0" dirty="0" err="1" smtClean="0"/>
              <a:t>IoT</a:t>
            </a:r>
            <a:r>
              <a:rPr lang="en-US" altLang="en-US" b="0" dirty="0" smtClean="0"/>
              <a:t> in Europe and enabling the emergence of </a:t>
            </a:r>
            <a:r>
              <a:rPr lang="en-US" altLang="en-US" dirty="0" err="1" smtClean="0"/>
              <a:t>IoT</a:t>
            </a:r>
            <a:r>
              <a:rPr lang="en-US" altLang="en-US" dirty="0" smtClean="0"/>
              <a:t> ecosystems </a:t>
            </a:r>
            <a:r>
              <a:rPr lang="en-US" altLang="en-US" b="0" dirty="0" smtClean="0"/>
              <a:t>supported by open technologies and platforms.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Supported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IoT</a:t>
            </a:r>
            <a:r>
              <a:rPr lang="en-US" altLang="en-US" dirty="0" smtClean="0"/>
              <a:t> Pilots </a:t>
            </a:r>
            <a:r>
              <a:rPr lang="en-US" altLang="en-US" b="0" dirty="0" smtClean="0"/>
              <a:t>will use the rich portfolio of technologies and tools so far developed and demonstrated in reduced environments and extend them to real-life use case scenarios.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b="0" dirty="0" smtClean="0"/>
              <a:t>provide </a:t>
            </a:r>
            <a:r>
              <a:rPr lang="en-US" altLang="en-US" dirty="0" smtClean="0"/>
              <a:t>coherent implementation / programming in H2020 </a:t>
            </a:r>
            <a:r>
              <a:rPr lang="en-US" altLang="en-US" b="0" dirty="0" smtClean="0"/>
              <a:t>across different themes (AGRI, Health, City, Home) -- consistency and linkages between Policy and Innovation Projects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88E84D-7C87-4E36-8D29-23BD39D60F3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82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Alliance AIOTI</a:t>
            </a:r>
            <a:br>
              <a:rPr lang="en-GB" altLang="en-US" dirty="0" smtClean="0"/>
            </a:br>
            <a:r>
              <a:rPr lang="en-GB" altLang="en-US" i="1" dirty="0" smtClean="0"/>
              <a:t>A cross-sector industrial partnership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450"/>
              </a:spcAft>
            </a:pPr>
            <a:r>
              <a:rPr lang="en-US" sz="2400" b="1" dirty="0">
                <a:latin typeface="Calibri" panose="020F0502020204030204" pitchFamily="34" charset="0"/>
                <a:ea typeface="Arial Narrow" charset="0"/>
                <a:cs typeface="Arial Narrow" charset="0"/>
              </a:rPr>
              <a:t>Policy cooperation: </a:t>
            </a:r>
            <a:br>
              <a:rPr lang="en-US" sz="2400" b="1" dirty="0">
                <a:latin typeface="Calibri" panose="020F0502020204030204" pitchFamily="34" charset="0"/>
                <a:ea typeface="Arial Narrow" charset="0"/>
                <a:cs typeface="Arial Narrow" charset="0"/>
              </a:rPr>
            </a:br>
            <a:r>
              <a:rPr lang="en-US" sz="2400" b="1" dirty="0">
                <a:latin typeface="Calibri" panose="020F0502020204030204" pitchFamily="34" charset="0"/>
                <a:ea typeface="Arial Narrow" charset="0"/>
                <a:cs typeface="Arial Narrow" charset="0"/>
              </a:rPr>
              <a:t>AIOTI – Alliance Internet of Things Innovation</a:t>
            </a:r>
            <a:endParaRPr lang="en-GB" sz="2400" b="1" dirty="0">
              <a:latin typeface="Calibri" panose="020F0502020204030204" pitchFamily="34" charset="0"/>
              <a:ea typeface="Arial Narrow" charset="0"/>
              <a:cs typeface="Arial Narrow" charset="0"/>
            </a:endParaRPr>
          </a:p>
          <a:p>
            <a:pPr>
              <a:spcAft>
                <a:spcPts val="450"/>
              </a:spcAft>
            </a:pPr>
            <a:endParaRPr lang="en-GB" b="1" dirty="0" smtClean="0">
              <a:solidFill>
                <a:srgbClr val="FF0000"/>
              </a:solidFill>
              <a:latin typeface="Calibri" pitchFamily="34" charset="0"/>
              <a:cs typeface="Arial" pitchFamily="34" charset="0"/>
            </a:endParaRPr>
          </a:p>
          <a:p>
            <a:pPr marL="257175" indent="-257175">
              <a:spcAft>
                <a:spcPts val="450"/>
              </a:spcAft>
              <a:buFont typeface="Arial" pitchFamily="34" charset="0"/>
              <a:buChar char="•"/>
            </a:pPr>
            <a:r>
              <a:rPr lang="en-GB" b="1" dirty="0" smtClean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Open </a:t>
            </a:r>
            <a:r>
              <a:rPr lang="en-GB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Platforms </a:t>
            </a:r>
            <a:r>
              <a:rPr lang="en-GB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that accelerate innovation by companies and communities of developers</a:t>
            </a:r>
            <a:br>
              <a:rPr lang="en-GB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</a:br>
            <a:endParaRPr lang="en-GB" b="1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  <a:p>
            <a:pPr marL="257175" indent="-257175">
              <a:spcAft>
                <a:spcPts val="450"/>
              </a:spcAft>
              <a:buFont typeface="Arial" pitchFamily="34" charset="0"/>
              <a:buChar char="•"/>
            </a:pPr>
            <a:r>
              <a:rPr lang="en-US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Advancing </a:t>
            </a:r>
            <a:r>
              <a:rPr lang="en-US" b="1" dirty="0" err="1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IoT</a:t>
            </a:r>
            <a:r>
              <a:rPr lang="en-US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 convergence across verticals for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standardisation</a:t>
            </a:r>
            <a:r>
              <a:rPr lang="en-US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/ interoperability</a:t>
            </a:r>
            <a: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</a:br>
            <a:endParaRPr lang="en-US" sz="1800" b="1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  <a:p>
            <a:pPr marL="257175" indent="-257175">
              <a:spcAft>
                <a:spcPts val="450"/>
              </a:spcAft>
              <a:buFont typeface="Arial" pitchFamily="34" charset="0"/>
              <a:buChar char="•"/>
            </a:pPr>
            <a: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Discuss with industry to provide</a:t>
            </a:r>
            <a:b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</a:br>
            <a: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guidance for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Digital Single Market</a:t>
            </a:r>
            <a: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/>
            </a:r>
            <a:b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</a:br>
            <a:endParaRPr lang="en-US" sz="1800" b="1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  <a:p>
            <a:pPr marL="257175" indent="-257175">
              <a:spcAft>
                <a:spcPts val="450"/>
              </a:spcAft>
              <a:buFont typeface="Arial" pitchFamily="34" charset="0"/>
              <a:buChar char="•"/>
            </a:pPr>
            <a:r>
              <a:rPr lang="en-US" sz="1800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Get connected on </a:t>
            </a:r>
            <a:r>
              <a:rPr lang="en-US" sz="1800" b="1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www.AIOTI.eu</a:t>
            </a:r>
          </a:p>
          <a:p>
            <a:endParaRPr lang="en-GB" dirty="0"/>
          </a:p>
        </p:txBody>
      </p:sp>
      <p:pic>
        <p:nvPicPr>
          <p:cNvPr id="150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787" y="2508250"/>
            <a:ext cx="4583112" cy="405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88E84D-7C87-4E36-8D29-23BD39D60F3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27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5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 – Cross cutting Activities Partnerships for leadership on </a:t>
            </a:r>
            <a:r>
              <a:rPr lang="en-GB" dirty="0" err="1" smtClean="0"/>
              <a:t>IoT</a:t>
            </a:r>
            <a:endParaRPr lang="en-GB" dirty="0"/>
          </a:p>
        </p:txBody>
      </p:sp>
      <p:sp>
        <p:nvSpPr>
          <p:cNvPr id="419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Open integrated platforms cutting across sectors </a:t>
            </a:r>
          </a:p>
          <a:p>
            <a:pPr lvl="2"/>
            <a:r>
              <a:rPr lang="en-GB" smtClean="0"/>
              <a:t>Building on converging technology trends like CPS, Big Data, Cloud, HPC, robotics &amp; autonomous systems, AI</a:t>
            </a:r>
          </a:p>
          <a:p>
            <a:pPr lvl="2"/>
            <a:r>
              <a:rPr lang="en-GB" smtClean="0"/>
              <a:t>Extending from IoT to B2B data platforms.</a:t>
            </a:r>
            <a:br>
              <a:rPr lang="en-GB" smtClean="0"/>
            </a:br>
            <a:endParaRPr lang="en-GB" smtClean="0"/>
          </a:p>
          <a:p>
            <a:r>
              <a:rPr lang="en-GB" smtClean="0"/>
              <a:t>Exploring synergies for platform up-scaling</a:t>
            </a:r>
          </a:p>
          <a:p>
            <a:pPr lvl="2"/>
            <a:r>
              <a:rPr lang="en-GB" smtClean="0"/>
              <a:t>Interoperability and standards approaches at technical and semantic levels for object connectivity, protocols, data formats, privacy &amp; security, open APIs; </a:t>
            </a:r>
            <a:endParaRPr lang="en-GB" dirty="0"/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13B20A8-0483-4023-AB0D-AD4AA54DE045}" type="slidenum">
              <a:rPr lang="en-GB" sz="1400" smtClean="0">
                <a:solidFill>
                  <a:srgbClr val="00000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GB" sz="1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365125" y="4812394"/>
            <a:ext cx="8229600" cy="1187450"/>
          </a:xfrm>
          <a:prstGeom prst="rect">
            <a:avLst/>
          </a:prstGeom>
          <a:noFill/>
          <a:ln w="222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000" i="0">
                <a:solidFill>
                  <a:srgbClr val="0D3F8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1800" b="0">
                <a:solidFill>
                  <a:srgbClr val="C00000"/>
                </a:solidFill>
                <a:latin typeface="+mn-lt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1600">
                <a:solidFill>
                  <a:srgbClr val="0033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  <a:defRPr/>
            </a:pPr>
            <a:r>
              <a:rPr lang="en-GB" sz="1800" b="1" kern="0" dirty="0" smtClean="0"/>
              <a:t>Focus </a:t>
            </a:r>
            <a:r>
              <a:rPr lang="en-GB" sz="1800" b="1" kern="0" dirty="0"/>
              <a:t>a significant part of </a:t>
            </a:r>
            <a:r>
              <a:rPr lang="en-GB" sz="1800" b="1" kern="0"/>
              <a:t>the </a:t>
            </a:r>
            <a:r>
              <a:rPr lang="en-GB" sz="1800" b="1" kern="0" smtClean="0"/>
              <a:t>European </a:t>
            </a:r>
            <a:r>
              <a:rPr lang="en-GB" sz="1800" b="1" kern="0" dirty="0"/>
              <a:t>and national investments on cross-</a:t>
            </a:r>
            <a:r>
              <a:rPr lang="en-GB" sz="1800" b="1" kern="0" dirty="0" err="1"/>
              <a:t>sectoral</a:t>
            </a:r>
            <a:r>
              <a:rPr lang="en-GB" sz="1800" b="1" kern="0" dirty="0"/>
              <a:t> and integrated digital platforms and ecosystems </a:t>
            </a:r>
            <a:r>
              <a:rPr lang="en-GB" sz="1800" b="1" kern="0" dirty="0" smtClean="0"/>
              <a:t>incl. </a:t>
            </a:r>
            <a:r>
              <a:rPr lang="en-GB" sz="1800" b="1" kern="0" dirty="0"/>
              <a:t>reference implementation and experimentation environments in real setting </a:t>
            </a:r>
            <a:endParaRPr lang="en-GB" sz="1800" b="1" kern="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88E84D-7C87-4E36-8D29-23BD39D60F3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28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69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>
                <a:solidFill>
                  <a:srgbClr val="0070C0"/>
                </a:solidFill>
                <a:latin typeface="Verdana" pitchFamily="34" charset="0"/>
              </a:rPr>
              <a:t>Digital Security</a:t>
            </a:r>
            <a:br>
              <a:rPr lang="en-GB" sz="2300" b="1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Focus area</a:t>
            </a:r>
          </a:p>
          <a:p>
            <a:pPr marL="714375" lvl="2" indent="-171450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Combining contributions from </a:t>
            </a:r>
            <a:r>
              <a:rPr lang="en-GB" sz="1800" b="1" dirty="0" smtClean="0"/>
              <a:t>LEIT-ICT</a:t>
            </a:r>
            <a:r>
              <a:rPr lang="en-GB" sz="1800" dirty="0" smtClean="0"/>
              <a:t>, </a:t>
            </a:r>
            <a:r>
              <a:rPr lang="en-GB" sz="1800" b="1" dirty="0" smtClean="0"/>
              <a:t>SC1</a:t>
            </a:r>
            <a:r>
              <a:rPr lang="en-GB" sz="1800" dirty="0" smtClean="0"/>
              <a:t> and </a:t>
            </a:r>
            <a:r>
              <a:rPr lang="en-GB" sz="1800" b="1" dirty="0" smtClean="0"/>
              <a:t>SC7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Grouping the main R&amp;D&amp;I activities in digital security</a:t>
            </a:r>
            <a:r>
              <a:rPr lang="en-GB" sz="1800" dirty="0" smtClean="0"/>
              <a:t>, from enabling technologies to specific use cases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eight topics: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Cryptography </a:t>
            </a:r>
            <a:r>
              <a:rPr lang="en-GB" sz="1600" dirty="0" smtClean="0"/>
              <a:t>(20</a:t>
            </a:r>
            <a:r>
              <a:rPr lang="en-GB" sz="1200" dirty="0" smtClean="0"/>
              <a:t>,5</a:t>
            </a:r>
            <a:r>
              <a:rPr lang="en-GB" sz="1600" dirty="0" smtClean="0"/>
              <a:t> M€)</a:t>
            </a:r>
            <a:endParaRPr lang="en-GB" sz="1600" dirty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Assurance </a:t>
            </a: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and Certification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for Trustworthy and Secure ICT systems, services and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components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600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/>
              <a:t>Addressing </a:t>
            </a:r>
            <a:r>
              <a:rPr lang="en-GB" sz="1600" b="1" dirty="0"/>
              <a:t>Advanced Cyber Security Threats and Threat </a:t>
            </a:r>
            <a:r>
              <a:rPr lang="en-GB" sz="1600" b="1" dirty="0" smtClean="0"/>
              <a:t>Actors </a:t>
            </a:r>
            <a:r>
              <a:rPr lang="en-GB" sz="1600" dirty="0" smtClean="0"/>
              <a:t>(18 M€)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/>
              <a:t>Privacy, Data Protection, Digital </a:t>
            </a:r>
            <a:r>
              <a:rPr lang="en-GB" sz="1600" b="1" dirty="0" smtClean="0"/>
              <a:t>Identities </a:t>
            </a:r>
            <a:r>
              <a:rPr lang="en-GB" sz="1600" dirty="0" smtClean="0"/>
              <a:t>(18 M€)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Cyber Security for SMEs, local public </a:t>
            </a: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admin. </a:t>
            </a: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and </a:t>
            </a: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individuals</a:t>
            </a:r>
            <a:endParaRPr lang="en-GB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Economics of </a:t>
            </a: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Cybersecurity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EU Cooperation and International Dialogues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in Cybersecurity and Privacy Research and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Innovation</a:t>
            </a:r>
            <a:endParaRPr lang="en-GB" sz="600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Increasing </a:t>
            </a:r>
            <a:r>
              <a:rPr lang="en-GB" sz="1600" b="1" dirty="0">
                <a:solidFill>
                  <a:schemeClr val="bg1">
                    <a:lumMod val="65000"/>
                  </a:schemeClr>
                </a:solidFill>
              </a:rPr>
              <a:t>digital security of health related data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on a systemic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level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4170926" y="638867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120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4C3313D0-A07C-40B0-9A2B-283A939E5B03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29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380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60350"/>
            <a:ext cx="2232025" cy="14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 txBox="1">
            <a:spLocks/>
          </p:cNvSpPr>
          <p:nvPr/>
        </p:nvSpPr>
        <p:spPr>
          <a:xfrm>
            <a:off x="684213" y="5013325"/>
            <a:ext cx="8002587" cy="792163"/>
          </a:xfrm>
          <a:prstGeom prst="rect">
            <a:avLst/>
          </a:prstGeom>
        </p:spPr>
        <p:txBody>
          <a:bodyPr lIns="80147" tIns="40074" rIns="80147" bIns="40074"/>
          <a:lstStyle>
            <a:lvl1pPr marL="0" indent="0" algn="l" defTabSz="449437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0" indent="0" algn="l" defTabSz="449437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80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2376" indent="-228197" algn="l" defTabSz="449437" rtl="0" eaLnBrk="1" fontAlgn="base" hangingPunct="1">
              <a:spcBef>
                <a:spcPts val="603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160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chemeClr val="bg2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6554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457290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858025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258761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659497" indent="-228197" algn="l" defTabSz="449437" rtl="0" eaLnBrk="1" fontAlgn="base" hangingPunct="1">
              <a:spcBef>
                <a:spcPts val="504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95000"/>
              <a:defRPr/>
            </a:pPr>
            <a:r>
              <a:rPr lang="en-GB" sz="1400" kern="0" dirty="0" smtClean="0">
                <a:solidFill>
                  <a:schemeClr val="bg2">
                    <a:lumMod val="50000"/>
                  </a:schemeClr>
                </a:solidFill>
              </a:rPr>
              <a:t>* 	The </a:t>
            </a:r>
            <a:r>
              <a:rPr lang="en-GB" sz="1400" kern="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en-GB" sz="1400" kern="0" baseline="30000" dirty="0">
                <a:solidFill>
                  <a:schemeClr val="bg2">
                    <a:lumMod val="50000"/>
                  </a:schemeClr>
                </a:solidFill>
              </a:rPr>
              <a:t>th</a:t>
            </a:r>
            <a:r>
              <a:rPr lang="en-GB" sz="1400" kern="0" dirty="0">
                <a:solidFill>
                  <a:schemeClr val="bg2">
                    <a:lumMod val="50000"/>
                  </a:schemeClr>
                </a:solidFill>
              </a:rPr>
              <a:t> Research Framework Programme (FP7), innovation aspects </a:t>
            </a:r>
            <a:r>
              <a:rPr lang="en-GB" sz="1400" kern="0" dirty="0" smtClean="0">
                <a:solidFill>
                  <a:schemeClr val="bg2">
                    <a:lumMod val="50000"/>
                  </a:schemeClr>
                </a:solidFill>
              </a:rPr>
              <a:t>of 	Competitiveness </a:t>
            </a:r>
            <a:r>
              <a:rPr lang="en-GB" sz="1400" kern="0" dirty="0">
                <a:solidFill>
                  <a:schemeClr val="bg2">
                    <a:lumMod val="50000"/>
                  </a:schemeClr>
                </a:solidFill>
              </a:rPr>
              <a:t>and Innovation Framework Programme (CIP), </a:t>
            </a:r>
            <a:r>
              <a:rPr lang="en-GB" sz="1400" kern="0" dirty="0" smtClean="0">
                <a:solidFill>
                  <a:schemeClr val="bg2">
                    <a:lumMod val="50000"/>
                  </a:schemeClr>
                </a:solidFill>
              </a:rPr>
              <a:t>EU </a:t>
            </a:r>
            <a:r>
              <a:rPr lang="en-GB" sz="1400" kern="0" dirty="0">
                <a:solidFill>
                  <a:schemeClr val="bg2">
                    <a:lumMod val="50000"/>
                  </a:schemeClr>
                </a:solidFill>
              </a:rPr>
              <a:t>contribution to </a:t>
            </a:r>
            <a:r>
              <a:rPr lang="en-GB" sz="1400" kern="0" dirty="0" smtClean="0">
                <a:solidFill>
                  <a:schemeClr val="bg2">
                    <a:lumMod val="50000"/>
                  </a:schemeClr>
                </a:solidFill>
              </a:rPr>
              <a:t>	the </a:t>
            </a:r>
            <a:r>
              <a:rPr lang="en-GB" sz="1400" kern="0" dirty="0">
                <a:solidFill>
                  <a:schemeClr val="bg2">
                    <a:lumMod val="50000"/>
                  </a:schemeClr>
                </a:solidFill>
              </a:rPr>
              <a:t>European Institute of Innovation and Technology (EIT)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68663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/>
              <a:t>A single </a:t>
            </a:r>
            <a:r>
              <a:rPr lang="en-GB" b="1" dirty="0" smtClean="0"/>
              <a:t>programme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bringing together three separate programmes/initiatives*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/>
              <a:t>Coupling research to </a:t>
            </a:r>
            <a:r>
              <a:rPr lang="en-GB" b="1" dirty="0" smtClean="0"/>
              <a:t>innovation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– from research to retail, </a:t>
            </a:r>
            <a:br>
              <a:rPr lang="en-GB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all forms of innovation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/>
              <a:t>Focus on societal </a:t>
            </a:r>
            <a:r>
              <a:rPr lang="en-GB" b="1" dirty="0" smtClean="0"/>
              <a:t>challenges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facing EU society, e.g. health,</a:t>
            </a:r>
            <a:br>
              <a:rPr lang="en-GB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clean energy and transport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/>
              <a:t>Simplified </a:t>
            </a:r>
            <a:r>
              <a:rPr lang="en-GB" b="1" dirty="0" smtClean="0"/>
              <a:t>access,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for all companies, universities, institutes in</a:t>
            </a:r>
            <a:br>
              <a:rPr lang="en-GB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all EU countries and beyond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7953954-A28C-41DF-AC51-C19B017089FE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A few reminders on Horizon 2020…</a:t>
            </a:r>
          </a:p>
        </p:txBody>
      </p:sp>
    </p:spTree>
    <p:extLst>
      <p:ext uri="{BB962C8B-B14F-4D97-AF65-F5344CB8AC3E}">
        <p14:creationId xmlns:p14="http://schemas.microsoft.com/office/powerpoint/2010/main" val="131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>
                <a:solidFill>
                  <a:srgbClr val="0070C0"/>
                </a:solidFill>
                <a:latin typeface="Verdana" pitchFamily="34" charset="0"/>
              </a:rPr>
              <a:t>Innovation and Entrepreneurship support</a:t>
            </a:r>
            <a:br>
              <a:rPr lang="en-GB" sz="2300" b="1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Reinforce the </a:t>
            </a:r>
            <a:r>
              <a:rPr lang="en-GB" sz="1800" b="1" dirty="0" smtClean="0"/>
              <a:t>involvement of users </a:t>
            </a:r>
            <a:r>
              <a:rPr lang="en-GB" sz="1800" dirty="0" smtClean="0"/>
              <a:t>in R&amp;D&amp;I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Support </a:t>
            </a:r>
            <a:r>
              <a:rPr lang="en-GB" sz="1800" b="1" dirty="0" smtClean="0"/>
              <a:t>digital entrepreneurship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Strengthen the </a:t>
            </a:r>
            <a:r>
              <a:rPr lang="en-GB" sz="1800" b="1" dirty="0" smtClean="0"/>
              <a:t>support to start-ups </a:t>
            </a:r>
            <a:r>
              <a:rPr lang="en-GB" sz="1800" dirty="0" smtClean="0"/>
              <a:t>and </a:t>
            </a:r>
            <a:r>
              <a:rPr lang="en-GB" sz="1800" b="1" dirty="0" smtClean="0"/>
              <a:t>SMEs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Facilitate the meeting between </a:t>
            </a:r>
            <a:r>
              <a:rPr lang="en-GB" sz="1800" b="1" dirty="0" smtClean="0"/>
              <a:t>investors</a:t>
            </a:r>
            <a:r>
              <a:rPr lang="en-GB" sz="1800" dirty="0" smtClean="0"/>
              <a:t> and start-ups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Increase the </a:t>
            </a:r>
            <a:r>
              <a:rPr lang="en-GB" sz="1800" b="1" dirty="0" smtClean="0"/>
              <a:t>entrepreneurial skills</a:t>
            </a:r>
          </a:p>
          <a:p>
            <a:pPr marL="180975" indent="-171450" defTabSz="449437" eaLnBrk="1" hangingPunct="1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Organised in five topics + inducement prizes: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err="1" smtClean="0"/>
              <a:t>Startup</a:t>
            </a:r>
            <a:r>
              <a:rPr lang="en-GB" sz="1600" b="1" dirty="0" smtClean="0"/>
              <a:t> Europe for growth and Innovation Radar </a:t>
            </a:r>
            <a:r>
              <a:rPr lang="en-GB" sz="1600" dirty="0" smtClean="0"/>
              <a:t>(12 M€)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Innovation procurement networks</a:t>
            </a:r>
            <a:r>
              <a:rPr lang="en-GB" sz="1600" dirty="0" smtClean="0"/>
              <a:t> (4 M€)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Pre-commercial procurement open</a:t>
            </a:r>
            <a:endParaRPr lang="en-GB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600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Open Disruptive Innovation </a:t>
            </a:r>
            <a:r>
              <a:rPr lang="en-GB" sz="1600" dirty="0" smtClean="0"/>
              <a:t>scheme – SME instrument (</a:t>
            </a:r>
            <a:r>
              <a:rPr lang="en-GB" sz="1600" b="1" dirty="0">
                <a:solidFill>
                  <a:srgbClr val="FF0000"/>
                </a:solidFill>
              </a:rPr>
              <a:t>6</a:t>
            </a:r>
            <a:r>
              <a:rPr lang="en-GB" sz="1600" b="1" dirty="0" smtClean="0">
                <a:solidFill>
                  <a:srgbClr val="FF0000"/>
                </a:solidFill>
              </a:rPr>
              <a:t>6 M€</a:t>
            </a:r>
            <a:r>
              <a:rPr lang="en-GB" sz="1600" dirty="0" smtClean="0"/>
              <a:t>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Fast Track to Innovation 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(100 M€ - for all fields of LEIT and SCs)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600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ICT Horizon prizes</a:t>
            </a:r>
            <a:r>
              <a:rPr lang="en-GB" sz="1600" dirty="0" smtClean="0"/>
              <a:t> (10 M€)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600" dirty="0" smtClean="0"/>
          </a:p>
        </p:txBody>
      </p:sp>
      <p:sp>
        <p:nvSpPr>
          <p:cNvPr id="9" name="Oval 8"/>
          <p:cNvSpPr/>
          <p:nvPr/>
        </p:nvSpPr>
        <p:spPr bwMode="auto">
          <a:xfrm>
            <a:off x="7164288" y="1083639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156+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4FD3653E-932F-44B6-9EDA-E13D8E0AEC76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30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300" b="1" dirty="0" smtClean="0">
                <a:solidFill>
                  <a:srgbClr val="0070C0"/>
                </a:solidFill>
                <a:latin typeface="Verdana" pitchFamily="34" charset="0"/>
              </a:rPr>
              <a:t>Responsibility and creativity</a:t>
            </a:r>
            <a:r>
              <a:rPr lang="en-GB" sz="2300" b="1" dirty="0">
                <a:solidFill>
                  <a:srgbClr val="0070C0"/>
                </a:solidFill>
                <a:latin typeface="Verdana" pitchFamily="34" charset="0"/>
              </a:rPr>
              <a:t/>
            </a:r>
            <a:br>
              <a:rPr lang="en-GB" sz="2300" b="1" dirty="0">
                <a:solidFill>
                  <a:srgbClr val="0070C0"/>
                </a:solidFill>
                <a:latin typeface="Verdana" pitchFamily="34" charset="0"/>
              </a:rPr>
            </a:br>
            <a:r>
              <a:rPr lang="en-GB" b="1" dirty="0">
                <a:solidFill>
                  <a:srgbClr val="0070C0"/>
                </a:solidFill>
                <a:latin typeface="Verdana" pitchFamily="34" charset="0"/>
              </a:rPr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7931223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Cross-cutting activities supporting the </a:t>
            </a:r>
            <a:r>
              <a:rPr lang="en-GB" sz="1800" b="1" dirty="0" smtClean="0"/>
              <a:t>nexus between technology, social sciences, humanities and arts.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dirty="0" smtClean="0"/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Foster collaboration with SSH on</a:t>
            </a:r>
            <a:br>
              <a:rPr lang="en-GB" sz="1800" dirty="0" smtClean="0"/>
            </a:br>
            <a:r>
              <a:rPr lang="en-GB" sz="1800" b="1" dirty="0" smtClean="0"/>
              <a:t>responsible research and innovation</a:t>
            </a:r>
            <a:r>
              <a:rPr lang="en-GB" sz="1800" dirty="0" smtClean="0"/>
              <a:t>.</a:t>
            </a:r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Engage with artists in innovation process to foster</a:t>
            </a:r>
            <a:br>
              <a:rPr lang="en-GB" sz="1800" dirty="0" smtClean="0"/>
            </a:br>
            <a:r>
              <a:rPr lang="en-GB" sz="1800" b="1" dirty="0" smtClean="0"/>
              <a:t>creativity</a:t>
            </a:r>
            <a:r>
              <a:rPr lang="en-GB" sz="1800" dirty="0" smtClean="0"/>
              <a:t> and help enhance </a:t>
            </a:r>
            <a:r>
              <a:rPr lang="en-GB" sz="1800" b="1" dirty="0" smtClean="0"/>
              <a:t>user acceptance</a:t>
            </a:r>
            <a:r>
              <a:rPr lang="en-GB" sz="1800" dirty="0" smtClean="0"/>
              <a:t>.</a:t>
            </a:r>
          </a:p>
          <a:p>
            <a:pPr marL="180975" indent="-171450" defTabSz="449437" eaLnBrk="1" hangingPunct="1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Two dedicated topics: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Enabling responsible ICT-related research and innovation</a:t>
            </a:r>
            <a:endParaRPr lang="en-GB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</a:rPr>
              <a:t>Boost synergies between artists, creative people and technologists</a:t>
            </a:r>
            <a:endParaRPr lang="en-GB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…Complemented by </a:t>
            </a:r>
            <a:r>
              <a:rPr lang="en-GB" b="1" dirty="0" smtClean="0"/>
              <a:t>other activities embedded in technical topics </a:t>
            </a:r>
            <a:r>
              <a:rPr lang="en-GB" dirty="0" smtClean="0"/>
              <a:t>and a </a:t>
            </a:r>
            <a:r>
              <a:rPr lang="en-GB" b="1" dirty="0" smtClean="0"/>
              <a:t>large hub supported through SC6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 bwMode="auto">
          <a:xfrm>
            <a:off x="5364088" y="548680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0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15+ </a:t>
            </a: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4FD3653E-932F-44B6-9EDA-E13D8E0AEC76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418" y="45892"/>
            <a:ext cx="1897038" cy="2951060"/>
          </a:xfrm>
          <a:prstGeom prst="rect">
            <a:avLst/>
          </a:prstGeom>
          <a:effectLst>
            <a:glow rad="63500">
              <a:schemeClr val="bg1">
                <a:alpha val="32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4678028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115888"/>
            <a:ext cx="1584325" cy="158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/>
              <a:t>International partnership building in low and middle income countries </a:t>
            </a:r>
            <a:r>
              <a:rPr lang="en-GB" sz="1400" dirty="0">
                <a:solidFill>
                  <a:schemeClr val="tx1"/>
                </a:solidFill>
              </a:rPr>
              <a:t>(</a:t>
            </a:r>
            <a:r>
              <a:rPr lang="en-GB" sz="1400" dirty="0" smtClean="0">
                <a:solidFill>
                  <a:schemeClr val="tx1"/>
                </a:solidFill>
              </a:rPr>
              <a:t>13 </a:t>
            </a:r>
            <a:r>
              <a:rPr lang="en-GB" sz="1400" dirty="0">
                <a:solidFill>
                  <a:schemeClr val="tx1"/>
                </a:solidFill>
              </a:rPr>
              <a:t>M€</a:t>
            </a:r>
            <a:r>
              <a:rPr lang="en-GB" sz="1400" dirty="0" smtClean="0">
                <a:solidFill>
                  <a:schemeClr val="tx1"/>
                </a:solidFill>
              </a:rPr>
              <a:t>) / Target</a:t>
            </a:r>
            <a:r>
              <a:rPr lang="en-GB" sz="1400" dirty="0">
                <a:solidFill>
                  <a:schemeClr val="tx1"/>
                </a:solidFill>
              </a:rPr>
              <a:t>: </a:t>
            </a:r>
            <a:r>
              <a:rPr lang="en-GB" sz="1400" b="1" dirty="0">
                <a:solidFill>
                  <a:schemeClr val="tx1"/>
                </a:solidFill>
              </a:rPr>
              <a:t>sub-Saharan Africa and ASEAN </a:t>
            </a:r>
            <a:endParaRPr lang="en-GB" sz="1400" b="1" dirty="0" smtClean="0">
              <a:solidFill>
                <a:schemeClr val="tx1"/>
              </a:solidFill>
            </a:endParaRPr>
          </a:p>
          <a:p>
            <a:pPr marL="9525" defTabSz="449437" eaLnBrk="1" hangingPunct="1">
              <a:spcAft>
                <a:spcPts val="300"/>
              </a:spcAft>
              <a:buClr>
                <a:srgbClr val="0070C0"/>
              </a:buClr>
              <a:defRPr/>
            </a:pPr>
            <a:endParaRPr lang="en-GB" sz="600" b="1" dirty="0" smtClean="0">
              <a:solidFill>
                <a:schemeClr val="tx1"/>
              </a:solidFill>
            </a:endParaRPr>
          </a:p>
          <a:p>
            <a:pPr marL="180975" lvl="2" indent="-171450" defTabSz="449437" eaLnBrk="1" hangingPunct="1">
              <a:spcBef>
                <a:spcPts val="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rgbClr val="0070C0"/>
                </a:solidFill>
              </a:rPr>
              <a:t>Coordinated calls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b="1" dirty="0" smtClean="0"/>
              <a:t>EU-</a:t>
            </a:r>
            <a:r>
              <a:rPr lang="fr-BE" sz="1400" b="1" dirty="0" err="1" smtClean="0"/>
              <a:t>Brazil</a:t>
            </a:r>
            <a:r>
              <a:rPr lang="fr-BE" sz="1400" b="1" dirty="0" smtClean="0"/>
              <a:t> </a:t>
            </a:r>
            <a:r>
              <a:rPr lang="fr-BE" sz="1400" dirty="0" smtClean="0"/>
              <a:t>(8 M€)</a:t>
            </a:r>
          </a:p>
          <a:p>
            <a:pPr marL="909638" lvl="3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dirty="0" smtClean="0"/>
              <a:t>Cloud </a:t>
            </a:r>
            <a:r>
              <a:rPr lang="fr-BE" sz="1400" dirty="0" err="1" smtClean="0"/>
              <a:t>computing</a:t>
            </a:r>
            <a:endParaRPr lang="fr-BE" sz="1400" dirty="0" smtClean="0"/>
          </a:p>
          <a:p>
            <a:pPr marL="909638" lvl="3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dirty="0" err="1" smtClean="0"/>
              <a:t>IoT</a:t>
            </a:r>
            <a:r>
              <a:rPr lang="fr-BE" sz="1400" dirty="0" smtClean="0"/>
              <a:t> pilots</a:t>
            </a:r>
          </a:p>
          <a:p>
            <a:pPr marL="909638" lvl="3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dirty="0" smtClean="0"/>
              <a:t>5G Networks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b="1" dirty="0" smtClean="0">
                <a:solidFill>
                  <a:schemeClr val="bg1">
                    <a:lumMod val="65000"/>
                  </a:schemeClr>
                </a:solidFill>
              </a:rPr>
              <a:t>EU-</a:t>
            </a:r>
            <a:r>
              <a:rPr lang="fr-BE" sz="1400" b="1" dirty="0" err="1" smtClean="0">
                <a:solidFill>
                  <a:schemeClr val="bg1">
                    <a:lumMod val="65000"/>
                  </a:schemeClr>
                </a:solidFill>
              </a:rPr>
              <a:t>Japan</a:t>
            </a:r>
            <a:endParaRPr lang="fr-BE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b="1" dirty="0" smtClean="0">
                <a:solidFill>
                  <a:schemeClr val="bg1">
                    <a:lumMod val="65000"/>
                  </a:schemeClr>
                </a:solidFill>
              </a:rPr>
              <a:t>EU-South </a:t>
            </a:r>
            <a:r>
              <a:rPr lang="fr-BE" sz="1400" b="1" dirty="0" err="1" smtClean="0">
                <a:solidFill>
                  <a:schemeClr val="bg1">
                    <a:lumMod val="65000"/>
                  </a:schemeClr>
                </a:solidFill>
              </a:rPr>
              <a:t>Korea</a:t>
            </a:r>
            <a:endParaRPr lang="fr-BE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fr-BE" sz="1400" b="1" dirty="0" err="1" smtClean="0">
                <a:solidFill>
                  <a:schemeClr val="bg1">
                    <a:lumMod val="65000"/>
                  </a:schemeClr>
                </a:solidFill>
              </a:rPr>
              <a:t>Cooperation</a:t>
            </a:r>
            <a:r>
              <a:rPr lang="fr-BE" sz="14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400" b="1" dirty="0" err="1">
                <a:solidFill>
                  <a:schemeClr val="bg1">
                    <a:lumMod val="65000"/>
                  </a:schemeClr>
                </a:solidFill>
              </a:rPr>
              <a:t>with</a:t>
            </a:r>
            <a:r>
              <a:rPr lang="fr-BE" sz="14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400" b="1" dirty="0" smtClean="0">
                <a:solidFill>
                  <a:schemeClr val="bg1">
                    <a:lumMod val="65000"/>
                  </a:schemeClr>
                </a:solidFill>
              </a:rPr>
              <a:t>Taiwan </a:t>
            </a:r>
            <a:r>
              <a:rPr lang="fr-BE" sz="1400" b="1" dirty="0">
                <a:solidFill>
                  <a:schemeClr val="bg1">
                    <a:lumMod val="65000"/>
                  </a:schemeClr>
                </a:solidFill>
              </a:rPr>
              <a:t>in 5G PPP </a:t>
            </a:r>
            <a:r>
              <a:rPr lang="fr-BE" sz="1400" b="1" dirty="0" err="1">
                <a:solidFill>
                  <a:schemeClr val="bg1">
                    <a:lumMod val="65000"/>
                  </a:schemeClr>
                </a:solidFill>
              </a:rPr>
              <a:t>topic</a:t>
            </a:r>
            <a:r>
              <a:rPr lang="fr-BE" sz="1400" b="1" dirty="0">
                <a:solidFill>
                  <a:schemeClr val="bg1">
                    <a:lumMod val="65000"/>
                  </a:schemeClr>
                </a:solidFill>
              </a:rPr>
              <a:t> on Convergent </a:t>
            </a:r>
            <a:r>
              <a:rPr lang="fr-BE" sz="1400" b="1" dirty="0" smtClean="0">
                <a:solidFill>
                  <a:schemeClr val="bg1">
                    <a:lumMod val="65000"/>
                  </a:schemeClr>
                </a:solidFill>
              </a:rPr>
              <a:t>Technologies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  <a:p>
            <a:pPr marL="180975" lvl="1" indent="-171450" defTabSz="449437" eaLnBrk="1" hangingPunct="1"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600" b="1" dirty="0">
              <a:solidFill>
                <a:schemeClr val="tx1"/>
              </a:solidFill>
            </a:endParaRPr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Other international cooperation activities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China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Collaboration on Future 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Internet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Mexico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GB" sz="1400" dirty="0">
                <a:solidFill>
                  <a:schemeClr val="bg1">
                    <a:lumMod val="65000"/>
                  </a:schemeClr>
                </a:solidFill>
              </a:rPr>
              <a:t>Collaboration on </a:t>
            </a: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ICT (with a focus on FIWARE)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400" dirty="0" smtClean="0"/>
          </a:p>
        </p:txBody>
      </p:sp>
      <p:sp>
        <p:nvSpPr>
          <p:cNvPr id="35844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800" b="1" dirty="0">
                <a:solidFill>
                  <a:srgbClr val="0070C0"/>
                </a:solidFill>
                <a:latin typeface="Verdana" pitchFamily="34" charset="0"/>
              </a:rPr>
              <a:t>International </a:t>
            </a:r>
            <a:r>
              <a:rPr lang="en-GB" sz="2800" b="1" dirty="0" smtClean="0">
                <a:solidFill>
                  <a:srgbClr val="0070C0"/>
                </a:solidFill>
                <a:latin typeface="Verdana" pitchFamily="34" charset="0"/>
              </a:rPr>
              <a:t>cooperation</a:t>
            </a:r>
            <a:endParaRPr lang="en-GB" sz="24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950908" y="549275"/>
            <a:ext cx="1512168" cy="689177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2400" b="1" dirty="0" smtClean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42 </a:t>
            </a:r>
            <a:r>
              <a:rPr lang="fr-BE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M€</a:t>
            </a:r>
            <a:endParaRPr lang="en-GB" sz="16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pic>
        <p:nvPicPr>
          <p:cNvPr id="358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488" y="2554288"/>
            <a:ext cx="790575" cy="5540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3005324"/>
            <a:ext cx="801688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993" y="3380798"/>
            <a:ext cx="79057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5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509120"/>
            <a:ext cx="671513" cy="44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585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0911" y="5085184"/>
            <a:ext cx="792162" cy="4524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A60B56D2-F809-4CAA-9E8F-1CC0B0A9250A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rgbClr val="FFFF00"/>
                </a:solidFill>
              </a:rPr>
              <a:t>ICT</a:t>
            </a:r>
            <a:r>
              <a:rPr lang="en-GB" dirty="0" smtClean="0">
                <a:solidFill>
                  <a:schemeClr val="accent3"/>
                </a:solidFill>
              </a:rPr>
              <a:t> in Societal challenges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563938" y="1844675"/>
            <a:ext cx="201612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Excellent science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2555875" y="3644900"/>
            <a:ext cx="2000250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Industrial leadership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43438" y="3644900"/>
            <a:ext cx="1933575" cy="15843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FF00"/>
                </a:solidFill>
              </a:rPr>
              <a:t>Societal challenges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F45C512B-CC42-453B-9719-2F403EF5F9C7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Societal Challenges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Health, demographic change and wellbeing</a:t>
            </a:r>
            <a:endParaRPr lang="en-GB" sz="18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Food security, sustainable agriculture, and forestry, marine, maritime and inland water research, </a:t>
            </a:r>
            <a:br>
              <a:rPr lang="en-GB" sz="1800" b="1" dirty="0" smtClean="0"/>
            </a:br>
            <a:r>
              <a:rPr lang="en-GB" sz="1800" b="1" dirty="0" smtClean="0"/>
              <a:t>and the bio-economy</a:t>
            </a: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Secure, clean and efficient energy</a:t>
            </a: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Smart, green and integrated transport</a:t>
            </a: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Climate action, environment, resource efficiency and raw materials</a:t>
            </a: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Europe in a changing world – inclusive, innovative and reflective societies</a:t>
            </a:r>
          </a:p>
          <a:p>
            <a:pPr marL="352425" indent="-34290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+mj-lt"/>
              <a:buAutoNum type="arabicPeriod"/>
              <a:defRPr/>
            </a:pPr>
            <a:r>
              <a:rPr lang="en-GB" sz="1800" b="1" dirty="0" smtClean="0"/>
              <a:t>Secure societies – protecting freedom and security of Europe and its citizens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5F638E0-712A-4F1C-9AAB-914D20F6400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34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60350"/>
            <a:ext cx="3305175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Key principles for ICT R&amp;I</a:t>
            </a:r>
            <a:br>
              <a:rPr lang="en-GB" sz="2800" dirty="0" smtClean="0"/>
            </a:br>
            <a:r>
              <a:rPr lang="en-GB" sz="2800" dirty="0" smtClean="0"/>
              <a:t>in the Societal Challenges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2400" b="1" dirty="0" smtClean="0"/>
              <a:t>Interoperability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2400" b="1" dirty="0" smtClean="0"/>
              <a:t>Re-use and economies of scale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2400" b="1" dirty="0" smtClean="0"/>
              <a:t>Breakthroughs leveraging the </a:t>
            </a:r>
            <a:br>
              <a:rPr lang="en-GB" sz="2400" b="1" dirty="0" smtClean="0"/>
            </a:br>
            <a:r>
              <a:rPr lang="en-GB" sz="2400" b="1" dirty="0" smtClean="0"/>
              <a:t>transformative power of ICT</a:t>
            </a:r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2400" b="1" dirty="0" smtClean="0"/>
              <a:t>Preparation for market deployment</a:t>
            </a:r>
          </a:p>
          <a:p>
            <a:pPr marL="9525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defRPr/>
            </a:pPr>
            <a:r>
              <a:rPr lang="en-GB" sz="2400" b="1" dirty="0" smtClean="0"/>
              <a:t>		</a:t>
            </a:r>
            <a:endParaRPr lang="en-GB" b="1" dirty="0"/>
          </a:p>
        </p:txBody>
      </p:sp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90525"/>
            <a:ext cx="24479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A61D8B2-9F52-49A6-A9AC-9FDAC6D8046B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35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Budget</a:t>
            </a:r>
            <a:endParaRPr lang="en-GB" sz="20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8313" y="1412875"/>
          <a:ext cx="8351838" cy="3992606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871831"/>
                <a:gridCol w="1151896"/>
                <a:gridCol w="1187607"/>
                <a:gridCol w="1331909"/>
                <a:gridCol w="1512119"/>
                <a:gridCol w="1296476"/>
              </a:tblGrid>
              <a:tr h="822866"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SC</a:t>
                      </a:r>
                      <a:endParaRPr lang="en-GB" sz="1800" dirty="0"/>
                    </a:p>
                  </a:txBody>
                  <a:tcPr marL="91423" marR="91423" marT="45695" marB="456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2014-15</a:t>
                      </a:r>
                      <a:endParaRPr lang="en-GB" sz="1800" dirty="0"/>
                    </a:p>
                  </a:txBody>
                  <a:tcPr marL="91423" marR="91423" marT="45695" marB="456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2016-17</a:t>
                      </a:r>
                      <a:endParaRPr lang="en-GB" sz="1800" dirty="0"/>
                    </a:p>
                  </a:txBody>
                  <a:tcPr marL="91423" marR="91423" marT="45695" marB="456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2014-2020</a:t>
                      </a:r>
                    </a:p>
                    <a:p>
                      <a:pPr algn="ctr"/>
                      <a:r>
                        <a:rPr lang="fr-BE" sz="1400" dirty="0" smtClean="0"/>
                        <a:t>(w/o EFTA)</a:t>
                      </a:r>
                      <a:endParaRPr lang="en-GB" sz="1800" dirty="0"/>
                    </a:p>
                  </a:txBody>
                  <a:tcPr marL="91423" marR="91423" marT="45695" marB="456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1800" dirty="0" smtClean="0"/>
                        <a:t>Total SC</a:t>
                      </a:r>
                    </a:p>
                    <a:p>
                      <a:pPr marL="0" marR="0" indent="0" algn="ctr" defTabSz="801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sz="1400" dirty="0" smtClean="0"/>
                        <a:t>(w/o EFTA)</a:t>
                      </a:r>
                      <a:endParaRPr lang="en-GB" sz="1400" dirty="0" smtClean="0"/>
                    </a:p>
                  </a:txBody>
                  <a:tcPr marL="91423" marR="91423" marT="45695" marB="4569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% earmarked for ICT</a:t>
                      </a:r>
                      <a:endParaRPr lang="en-GB" sz="1800" noProof="0" dirty="0"/>
                    </a:p>
                  </a:txBody>
                  <a:tcPr marL="91423" marR="91423" marT="45695" marB="45695" anchor="ctr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Health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268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232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1</a:t>
                      </a:r>
                      <a:r>
                        <a:rPr lang="fr-BE" sz="2000" baseline="0" dirty="0" smtClean="0"/>
                        <a:t> </a:t>
                      </a:r>
                      <a:r>
                        <a:rPr lang="fr-BE" sz="2000" dirty="0" smtClean="0"/>
                        <a:t>018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6</a:t>
                      </a:r>
                      <a:r>
                        <a:rPr lang="fr-BE" sz="2000" baseline="0" dirty="0" smtClean="0"/>
                        <a:t> </a:t>
                      </a:r>
                      <a:r>
                        <a:rPr lang="fr-BE" sz="2000" dirty="0" smtClean="0"/>
                        <a:t>900 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15%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Food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-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-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-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3 700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Energy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72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5 400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Transport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85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5 850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Environment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smtClean="0"/>
                        <a:t>25</a:t>
                      </a:r>
                      <a:endParaRPr lang="en-GB" sz="200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i="1" dirty="0" smtClean="0"/>
                        <a:t>TBD</a:t>
                      </a:r>
                      <a:endParaRPr lang="en-GB" sz="2000" i="1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2 750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Societies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78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85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319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 1 200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26%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 dirty="0" smtClean="0"/>
                        <a:t>Security</a:t>
                      </a:r>
                      <a:endParaRPr lang="en-GB" sz="2000" b="1" noProof="0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99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98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384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dirty="0" smtClean="0"/>
                        <a:t>~</a:t>
                      </a:r>
                      <a:r>
                        <a:rPr lang="fr-BE" sz="2000" baseline="0" dirty="0" smtClean="0"/>
                        <a:t> 1 550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dirty="0" smtClean="0"/>
                        <a:t>25%</a:t>
                      </a:r>
                      <a:endParaRPr lang="en-GB" sz="2000" dirty="0"/>
                    </a:p>
                  </a:txBody>
                  <a:tcPr marL="91423" marR="91423" marT="45695" marB="45695"/>
                </a:tc>
              </a:tr>
              <a:tr h="396212"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 smtClean="0"/>
                        <a:t>Total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b="1" dirty="0" smtClean="0"/>
                        <a:t>627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b="1" dirty="0" smtClean="0"/>
                        <a:t>415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b="1" dirty="0" smtClean="0"/>
                        <a:t>1 903+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BE" sz="2000" b="1" dirty="0" smtClean="0"/>
                        <a:t>~</a:t>
                      </a:r>
                      <a:r>
                        <a:rPr lang="fr-BE" sz="2000" b="1" baseline="0" dirty="0" smtClean="0"/>
                        <a:t> 27 350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sz="2000" b="1" dirty="0" smtClean="0"/>
                        <a:t>7%</a:t>
                      </a:r>
                      <a:endParaRPr lang="en-GB" sz="2000" b="1" dirty="0"/>
                    </a:p>
                  </a:txBody>
                  <a:tcPr marL="91423" marR="91423" marT="45695" marB="45695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006" name="TextBox 2"/>
          <p:cNvSpPr txBox="1">
            <a:spLocks noChangeArrowheads="1"/>
          </p:cNvSpPr>
          <p:nvPr/>
        </p:nvSpPr>
        <p:spPr bwMode="auto">
          <a:xfrm>
            <a:off x="611188" y="5445125"/>
            <a:ext cx="28686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BE" sz="1600" i="1"/>
              <a:t>Note: All budget figures in M€</a:t>
            </a:r>
            <a:endParaRPr lang="en-GB" sz="1600" i="1"/>
          </a:p>
        </p:txBody>
      </p:sp>
      <p:pic>
        <p:nvPicPr>
          <p:cNvPr id="40007" name="Picture 6" descr="http://www.travelinginspain.com/eur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800" y="404813"/>
            <a:ext cx="48387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09ACA038-AC4F-4093-B2A3-A55E762C4DEC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9750" y="5775325"/>
            <a:ext cx="5794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b="1">
                <a:solidFill>
                  <a:srgbClr val="7030A0"/>
                </a:solidFill>
                <a:sym typeface="Wingdings 3" pitchFamily="18" charset="2"/>
              </a:rPr>
              <a:t> Different approaches between SCs!</a:t>
            </a:r>
            <a:endParaRPr lang="en-GB" sz="2400" b="1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http://www.eitictlabs.eu/typo3temp/pics/78332b6e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838" y="2997200"/>
            <a:ext cx="2700337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Preparation for market deployment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A few examples from WP2016-17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0225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err="1" smtClean="0"/>
              <a:t>Big</a:t>
            </a:r>
            <a:r>
              <a:rPr lang="fr-BE" b="1" dirty="0" smtClean="0"/>
              <a:t> Data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en-GB" sz="1400" b="1" dirty="0" smtClean="0"/>
              <a:t>SC1: Big </a:t>
            </a:r>
            <a:r>
              <a:rPr lang="en-GB" sz="1400" b="1" dirty="0"/>
              <a:t>Data supporting Public Health </a:t>
            </a:r>
            <a:r>
              <a:rPr lang="en-GB" sz="1400" b="1" dirty="0" smtClean="0"/>
              <a:t>policies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en-GB" sz="1400" b="1" dirty="0" smtClean="0"/>
              <a:t>SC4: Innovative </a:t>
            </a:r>
            <a:r>
              <a:rPr lang="en-GB" sz="1400" b="1" dirty="0"/>
              <a:t>ICT solutions for future logistics </a:t>
            </a:r>
            <a:r>
              <a:rPr lang="en-GB" sz="1400" b="1" dirty="0" smtClean="0"/>
              <a:t>operations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400" b="1" dirty="0" smtClean="0"/>
              <a:t>SC6: </a:t>
            </a:r>
            <a:r>
              <a:rPr lang="en-GB" sz="1400" b="1" dirty="0" smtClean="0"/>
              <a:t>Policy-making </a:t>
            </a:r>
            <a:r>
              <a:rPr lang="en-GB" sz="1400" b="1" dirty="0"/>
              <a:t>in the age of Big </a:t>
            </a:r>
            <a:r>
              <a:rPr lang="en-GB" sz="1400" b="1" dirty="0" smtClean="0"/>
              <a:t>Data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400" b="1" dirty="0" smtClean="0"/>
              <a:t>SC6: </a:t>
            </a:r>
            <a:r>
              <a:rPr lang="en-GB" sz="1400" b="1" dirty="0" smtClean="0"/>
              <a:t>European </a:t>
            </a:r>
            <a:r>
              <a:rPr lang="en-GB" sz="1400" b="1" dirty="0"/>
              <a:t>cultural heritage, access and analysis for a richer interpretation of the </a:t>
            </a:r>
            <a:r>
              <a:rPr lang="en-GB" sz="1400" b="1" dirty="0" smtClean="0"/>
              <a:t>past</a:t>
            </a:r>
            <a:endParaRPr lang="en-GB" sz="1400" b="1" dirty="0"/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defRPr/>
            </a:pPr>
            <a:endParaRPr lang="en-GB" sz="600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Robotics</a:t>
            </a:r>
            <a:endParaRPr lang="en-GB" b="1" dirty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en-GB" sz="1400" b="1" dirty="0" smtClean="0"/>
              <a:t>SC1: Robotics-based </a:t>
            </a:r>
            <a:r>
              <a:rPr lang="en-GB" sz="1400" b="1" dirty="0"/>
              <a:t>solutions for active and healthy </a:t>
            </a:r>
            <a:r>
              <a:rPr lang="en-GB" sz="1400" b="1" dirty="0" smtClean="0"/>
              <a:t>ageing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400" b="1" dirty="0" smtClean="0"/>
              <a:t>SC2</a:t>
            </a:r>
            <a:r>
              <a:rPr lang="fr-BE" sz="1400" b="1" dirty="0"/>
              <a:t>: Robot-</a:t>
            </a:r>
            <a:r>
              <a:rPr lang="fr-BE" sz="1400" b="1" dirty="0" err="1"/>
              <a:t>based</a:t>
            </a:r>
            <a:r>
              <a:rPr lang="fr-BE" sz="1400" b="1" dirty="0"/>
              <a:t> </a:t>
            </a:r>
            <a:r>
              <a:rPr lang="fr-BE" sz="1400" b="1" dirty="0" err="1"/>
              <a:t>precision</a:t>
            </a:r>
            <a:r>
              <a:rPr lang="fr-BE" sz="1400" b="1" dirty="0"/>
              <a:t> </a:t>
            </a:r>
            <a:r>
              <a:rPr lang="fr-BE" sz="1400" b="1" dirty="0" err="1"/>
              <a:t>farming</a:t>
            </a:r>
            <a:r>
              <a:rPr lang="fr-BE" sz="1400" b="1" dirty="0"/>
              <a:t> </a:t>
            </a:r>
            <a:endParaRPr lang="en-GB" sz="14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fr-BE" sz="600" b="1" dirty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fr-BE" b="1" dirty="0"/>
              <a:t>Internet of </a:t>
            </a:r>
            <a:r>
              <a:rPr lang="fr-BE" b="1" dirty="0" err="1" smtClean="0"/>
              <a:t>Things</a:t>
            </a:r>
            <a:endParaRPr lang="fr-BE" b="1" dirty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en-GB" sz="1400" b="1" dirty="0" smtClean="0"/>
              <a:t>Smart </a:t>
            </a:r>
            <a:r>
              <a:rPr lang="en-GB" sz="1400" b="1" dirty="0"/>
              <a:t>living environments for ageing </a:t>
            </a:r>
            <a:r>
              <a:rPr lang="en-GB" sz="1400" b="1" dirty="0" smtClean="0"/>
              <a:t>well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en-GB" sz="1400" b="1" dirty="0" smtClean="0"/>
              <a:t>Smart farming </a:t>
            </a:r>
            <a:r>
              <a:rPr lang="en-GB" sz="1400" b="1" dirty="0"/>
              <a:t>and </a:t>
            </a:r>
            <a:r>
              <a:rPr lang="en-GB" sz="1400" b="1" dirty="0" smtClean="0"/>
              <a:t>food </a:t>
            </a:r>
            <a:r>
              <a:rPr lang="en-GB" sz="1400" b="1" dirty="0"/>
              <a:t>s</a:t>
            </a:r>
            <a:r>
              <a:rPr lang="en-GB" sz="1400" b="1" dirty="0" smtClean="0"/>
              <a:t>ecurity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400" b="1" dirty="0" err="1" smtClean="0"/>
              <a:t>Autonomous</a:t>
            </a:r>
            <a:r>
              <a:rPr lang="fr-BE" sz="1400" b="1" dirty="0" smtClean="0"/>
              <a:t> </a:t>
            </a:r>
            <a:r>
              <a:rPr lang="fr-BE" sz="1400" b="1" dirty="0" err="1"/>
              <a:t>vehicles</a:t>
            </a:r>
            <a:r>
              <a:rPr lang="fr-BE" sz="1400" b="1" dirty="0"/>
              <a:t> in a </a:t>
            </a:r>
            <a:r>
              <a:rPr lang="fr-BE" sz="1400" b="1" dirty="0" err="1"/>
              <a:t>connected</a:t>
            </a:r>
            <a:r>
              <a:rPr lang="fr-BE" sz="1400" b="1" dirty="0"/>
              <a:t> </a:t>
            </a:r>
            <a:r>
              <a:rPr lang="fr-BE" sz="1400" b="1" dirty="0" err="1" smtClean="0"/>
              <a:t>environment</a:t>
            </a:r>
            <a:endParaRPr lang="fr-BE" sz="1400" b="1" dirty="0"/>
          </a:p>
          <a:p>
            <a:pPr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600" b="1" dirty="0"/>
          </a:p>
          <a:p>
            <a:pPr>
              <a:defRPr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BD4D805-FC67-4FB1-95BF-703DCED95172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37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ec.europa.eu/enterprise/policies/european-standards/images/fotolia_174638_iosif_szasz-fabia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048" y="390525"/>
            <a:ext cx="3880027" cy="2534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Links to policy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0225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err="1" smtClean="0"/>
              <a:t>eHealth</a:t>
            </a:r>
            <a:endParaRPr lang="fr-BE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600" b="1" dirty="0" err="1"/>
              <a:t>eHealth</a:t>
            </a:r>
            <a:r>
              <a:rPr lang="fr-BE" sz="1600" b="1" dirty="0"/>
              <a:t> action </a:t>
            </a:r>
            <a:r>
              <a:rPr lang="fr-BE" sz="1600" b="1" dirty="0" smtClean="0"/>
              <a:t>plan 2012-2020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fr-BE" sz="1400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fr-BE" b="1" dirty="0" err="1"/>
              <a:t>Silver</a:t>
            </a:r>
            <a:r>
              <a:rPr lang="fr-BE" b="1" dirty="0"/>
              <a:t> </a:t>
            </a:r>
            <a:r>
              <a:rPr lang="fr-BE" b="1" dirty="0" err="1"/>
              <a:t>Economy</a:t>
            </a:r>
            <a:endParaRPr lang="fr-BE" b="1" dirty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fr-BE" sz="1400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tabLst>
                <a:tab pos="990600" algn="l"/>
              </a:tabLst>
              <a:defRPr/>
            </a:pPr>
            <a:r>
              <a:rPr lang="fr-BE" b="1" dirty="0" smtClean="0"/>
              <a:t>Digital Single </a:t>
            </a:r>
            <a:r>
              <a:rPr lang="fr-BE" b="1" dirty="0" err="1" smtClean="0"/>
              <a:t>Market</a:t>
            </a:r>
            <a:endParaRPr lang="fr-BE" b="1" dirty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600" b="1" dirty="0" err="1" smtClean="0"/>
              <a:t>Privacy</a:t>
            </a:r>
            <a:r>
              <a:rPr lang="fr-BE" sz="1600" b="1" dirty="0" smtClean="0"/>
              <a:t> &amp; </a:t>
            </a:r>
            <a:r>
              <a:rPr lang="fr-BE" sz="1600" b="1" dirty="0" err="1" smtClean="0"/>
              <a:t>Cybersecurity</a:t>
            </a:r>
            <a:endParaRPr lang="fr-BE" sz="16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r>
              <a:rPr lang="fr-BE" sz="1600" b="1" dirty="0" smtClean="0"/>
              <a:t>New </a:t>
            </a:r>
            <a:r>
              <a:rPr lang="fr-BE" sz="1600" b="1" dirty="0" err="1" smtClean="0"/>
              <a:t>eGovernment</a:t>
            </a:r>
            <a:r>
              <a:rPr lang="fr-BE" sz="1600" b="1" dirty="0"/>
              <a:t> action </a:t>
            </a:r>
            <a:r>
              <a:rPr lang="fr-BE" sz="1600" b="1" dirty="0" smtClean="0"/>
              <a:t>plan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fr-BE" sz="1200" b="1" dirty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smtClean="0"/>
              <a:t>Smart </a:t>
            </a:r>
            <a:r>
              <a:rPr lang="fr-BE" b="1" dirty="0" err="1" smtClean="0"/>
              <a:t>Cities</a:t>
            </a:r>
            <a:r>
              <a:rPr lang="fr-BE" b="1" dirty="0" smtClean="0"/>
              <a:t> and </a:t>
            </a:r>
            <a:r>
              <a:rPr lang="fr-BE" b="1" dirty="0" err="1" smtClean="0"/>
              <a:t>Communities</a:t>
            </a:r>
            <a:r>
              <a:rPr lang="fr-BE" b="1" dirty="0" smtClean="0"/>
              <a:t> EIP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fr-BE" sz="800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err="1" smtClean="0"/>
              <a:t>Strategic</a:t>
            </a:r>
            <a:r>
              <a:rPr lang="fr-BE" b="1" dirty="0" smtClean="0"/>
              <a:t> </a:t>
            </a:r>
            <a:r>
              <a:rPr lang="fr-BE" b="1" dirty="0" err="1" smtClean="0"/>
              <a:t>Energy</a:t>
            </a:r>
            <a:r>
              <a:rPr lang="fr-BE" b="1" dirty="0" smtClean="0"/>
              <a:t> </a:t>
            </a:r>
            <a:r>
              <a:rPr lang="fr-BE" b="1" dirty="0" err="1" smtClean="0"/>
              <a:t>Technology</a:t>
            </a:r>
            <a:r>
              <a:rPr lang="fr-BE" b="1" dirty="0" smtClean="0"/>
              <a:t> (SET) Plan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fr-BE" sz="800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smtClean="0"/>
              <a:t>ICT contribution to EU2020 20/20/20 objectives</a:t>
            </a:r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defRPr/>
            </a:pPr>
            <a:endParaRPr lang="en-GB" sz="600" b="1" dirty="0" smtClean="0"/>
          </a:p>
          <a:p>
            <a:pPr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fr-BE" sz="1400" b="1" dirty="0"/>
          </a:p>
          <a:p>
            <a:pPr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600" b="1" dirty="0"/>
          </a:p>
          <a:p>
            <a:pPr>
              <a:defRPr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684A0B49-C57A-4210-BB7C-0B918E338F97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38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3" y="44623"/>
            <a:ext cx="1728192" cy="169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Stronger integration </a:t>
            </a:r>
            <a:r>
              <a:rPr lang="en-GB" sz="1800" dirty="0" smtClean="0"/>
              <a:t>of ICT with other disciplines </a:t>
            </a:r>
            <a:r>
              <a:rPr lang="en-GB" sz="1800" b="1" dirty="0" smtClean="0"/>
              <a:t>within SC calls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Joint calls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err="1" smtClean="0"/>
              <a:t>Multidisciplinarity</a:t>
            </a:r>
            <a:endParaRPr lang="en-GB" sz="1600" dirty="0" smtClean="0"/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1000" dirty="0" smtClean="0"/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Increased support to </a:t>
            </a:r>
            <a:r>
              <a:rPr lang="en-GB" sz="1800" b="1" dirty="0" smtClean="0"/>
              <a:t>activities cutting across SCs and LEIT-ICT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Focus areas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Internet of Things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Digital Security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Other cross-cutting topics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Big Data supporting Public Health policies (SC1)</a:t>
            </a:r>
          </a:p>
          <a:p>
            <a:pPr marL="909638" lvl="3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Policy-making in the age of Big Data (SC6)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dirty="0" smtClean="0"/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Consolidation and strengthening of the </a:t>
            </a:r>
            <a:r>
              <a:rPr lang="en-GB" sz="1800" b="1" dirty="0" smtClean="0"/>
              <a:t>SME instrument</a:t>
            </a:r>
          </a:p>
          <a:p>
            <a:pPr marL="9525" defTabSz="449437" eaLnBrk="1" hangingPunct="1">
              <a:spcAft>
                <a:spcPts val="0"/>
              </a:spcAft>
              <a:buClr>
                <a:srgbClr val="0070C0"/>
              </a:buClr>
              <a:defRPr/>
            </a:pPr>
            <a:endParaRPr lang="en-GB" sz="600" b="1" dirty="0" smtClean="0"/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b="1" dirty="0" smtClean="0"/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b="1" dirty="0"/>
          </a:p>
        </p:txBody>
      </p:sp>
      <p:sp>
        <p:nvSpPr>
          <p:cNvPr id="14339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800" b="1" dirty="0" smtClean="0">
                <a:solidFill>
                  <a:srgbClr val="0070C0"/>
                </a:solidFill>
                <a:latin typeface="Verdana" pitchFamily="34" charset="0"/>
              </a:rPr>
              <a:t>Approach to WP2016-17</a:t>
            </a:r>
            <a:endParaRPr lang="en-GB" sz="2800" b="1" dirty="0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00E60ED6-4AE4-477B-A5FF-9FEDE9BDF66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39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13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dirty="0" smtClean="0">
                <a:solidFill>
                  <a:schemeClr val="accent3"/>
                </a:solidFill>
              </a:rPr>
              <a:t>Three priorities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563938" y="1844675"/>
            <a:ext cx="201612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Excellent science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2555875" y="3644900"/>
            <a:ext cx="2000250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Industrial leadership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643438" y="3644900"/>
            <a:ext cx="1933575" cy="15843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Societal challenges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297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3645024"/>
            <a:ext cx="42481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Continuity with WP2014-15, FP7 and CIP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Active and healthy ageing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Personalization of healthcare and patient empowerment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Contribution to other major WP initiatives in ICT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Digital Security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err="1" smtClean="0"/>
              <a:t>IoT</a:t>
            </a:r>
            <a:endParaRPr lang="en-GB" sz="1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Big Data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Introduction of specific SME-instrument topic</a:t>
            </a:r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Innovative public procurement actions</a:t>
            </a:r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International cooperation with US and Japan</a:t>
            </a:r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b="1" dirty="0" smtClean="0"/>
              <a:t>Contribution to the AAL programme</a:t>
            </a:r>
            <a:endParaRPr lang="en-GB" b="1" dirty="0" smtClean="0"/>
          </a:p>
          <a:p>
            <a:pPr marL="11715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sp>
        <p:nvSpPr>
          <p:cNvPr id="43011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Health, demographic change and wellbeing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GB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211638" y="6381750"/>
            <a:ext cx="57626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9AEB7021-5CF4-4AB7-8222-FD8E33B016AB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40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30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4148807"/>
            <a:ext cx="203835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1687141"/>
            <a:ext cx="3967162" cy="1093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One single call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Personalised Medicine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Understanding health, well-being and disease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Preventing disease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Treating and managing diseases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Active ageing and self-management of health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Methods and data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Health care provision and integrated care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400" b="1" dirty="0"/>
          </a:p>
          <a:p>
            <a:pPr marL="9048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r>
              <a:rPr lang="en-GB" sz="1600" b="1" dirty="0" smtClean="0"/>
              <a:t>+ Coordination activities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62E43C11-3BCC-422F-BD3F-EE8D5A946520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4037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Health, demographic change and wellbeing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981075"/>
            <a:ext cx="3889003" cy="1072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651875" cy="4565650"/>
          </a:xfrm>
        </p:spPr>
        <p:txBody>
          <a:bodyPr/>
          <a:lstStyle/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 smtClean="0">
                <a:solidFill>
                  <a:schemeClr val="tx1"/>
                </a:solidFill>
              </a:rPr>
              <a:t>Personalized Medicine</a:t>
            </a:r>
            <a:endParaRPr lang="en-GB" sz="1600" dirty="0" smtClean="0">
              <a:solidFill>
                <a:schemeClr val="tx1"/>
              </a:solidFill>
            </a:endParaRPr>
          </a:p>
          <a:p>
            <a:pPr marL="619125" lvl="2" indent="-1714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400" b="1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Active ageing and self-management of health</a:t>
            </a:r>
            <a:endParaRPr lang="en-GB" sz="1600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PCP - </a:t>
            </a:r>
            <a:r>
              <a:rPr lang="en-GB" sz="1400" b="1" dirty="0" err="1" smtClean="0">
                <a:solidFill>
                  <a:schemeClr val="bg1">
                    <a:lumMod val="65000"/>
                  </a:schemeClr>
                </a:solidFill>
              </a:rPr>
              <a:t>eHealth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innovation in empowering the hospitalised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patient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PPI for deployment and scaling up of ICT solutions for active and healthy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ageing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EU-Japan cooperation on novel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ICT Robotics based solutions for active and healthy ageing at home or in care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facilities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Personalised coaching for well-being of older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persons </a:t>
            </a:r>
            <a:r>
              <a:rPr lang="en-GB" sz="1400" dirty="0" smtClean="0">
                <a:solidFill>
                  <a:schemeClr val="tx1"/>
                </a:solidFill>
              </a:rPr>
              <a:t>(26,5 M€)</a:t>
            </a:r>
          </a:p>
          <a:p>
            <a:pPr marL="619125" lvl="2" indent="-1714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800" b="1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Methods and data</a:t>
            </a:r>
            <a:endParaRPr lang="en-GB" sz="1600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In-</a:t>
            </a:r>
            <a:r>
              <a:rPr lang="en-GB" sz="1400" b="1" dirty="0" err="1">
                <a:solidFill>
                  <a:schemeClr val="accent1">
                    <a:lumMod val="75000"/>
                  </a:schemeClr>
                </a:solidFill>
              </a:rPr>
              <a:t>silico</a:t>
            </a: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 trials for developing and </a:t>
            </a:r>
            <a:r>
              <a:rPr lang="en-GB" sz="1400" b="1" dirty="0" err="1">
                <a:solidFill>
                  <a:schemeClr val="accent1">
                    <a:lumMod val="75000"/>
                  </a:schemeClr>
                </a:solidFill>
              </a:rPr>
              <a:t>assessing</a:t>
            </a: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 biomedical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products </a:t>
            </a:r>
            <a:r>
              <a:rPr lang="en-GB" sz="1400" dirty="0" smtClean="0">
                <a:solidFill>
                  <a:schemeClr val="tx1"/>
                </a:solidFill>
              </a:rPr>
              <a:t>(19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Personalised computer models and in-</a:t>
            </a:r>
            <a:r>
              <a:rPr lang="en-GB" sz="1400" b="1" dirty="0" err="1">
                <a:solidFill>
                  <a:schemeClr val="accent1">
                    <a:lumMod val="75000"/>
                  </a:schemeClr>
                </a:solidFill>
              </a:rPr>
              <a:t>silico</a:t>
            </a: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 systems for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well-being </a:t>
            </a:r>
            <a:b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(19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Big Data supporting Public Health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policies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PPI for uptake of standards for the exchange of digitalised healthcare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records </a:t>
            </a:r>
            <a:r>
              <a:rPr lang="en-GB" sz="1400" dirty="0" smtClean="0">
                <a:solidFill>
                  <a:schemeClr val="tx1"/>
                </a:solidFill>
              </a:rPr>
              <a:t>(8 M€)</a:t>
            </a:r>
          </a:p>
          <a:p>
            <a:pPr marL="1076325" lvl="3" indent="-1714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800" b="1" dirty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b="1" dirty="0">
                <a:solidFill>
                  <a:schemeClr val="tx1"/>
                </a:solidFill>
              </a:rPr>
              <a:t>Coordination activities </a:t>
            </a:r>
            <a:r>
              <a:rPr lang="en-GB" sz="1600" dirty="0">
                <a:solidFill>
                  <a:schemeClr val="tx1"/>
                </a:solidFill>
              </a:rPr>
              <a:t>(2 M€)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811DAAE0-B3F7-4ED0-B365-A6EEAE3A85EB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061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600" dirty="0" smtClean="0"/>
              <a:t>Health, demographic change and wellbeing</a:t>
            </a:r>
            <a:br>
              <a:rPr lang="en-GB" sz="2600" dirty="0" smtClean="0"/>
            </a:br>
            <a:r>
              <a:rPr lang="en-GB" sz="2000" dirty="0" smtClean="0"/>
              <a:t>2016-2017</a:t>
            </a:r>
            <a:endParaRPr lang="en-GB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Food security and </a:t>
            </a:r>
            <a:br>
              <a:rPr lang="en-GB" sz="2800" dirty="0" smtClean="0"/>
            </a:br>
            <a:r>
              <a:rPr lang="en-GB" sz="2800" dirty="0" smtClean="0"/>
              <a:t>sustainable use of natural resources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91513" cy="3989388"/>
          </a:xfrm>
        </p:spPr>
        <p:txBody>
          <a:bodyPr/>
          <a:lstStyle/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Contribution from LEIT-ICT </a:t>
            </a:r>
            <a:br>
              <a:rPr lang="en-GB" b="1" dirty="0" smtClean="0"/>
            </a:br>
            <a:r>
              <a:rPr lang="en-GB" b="1" dirty="0" smtClean="0"/>
              <a:t>to the focus area 'Sustainable Food Security – Resilient and resource-efficient value chains'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Robot-based precision farming </a:t>
            </a:r>
            <a:r>
              <a:rPr lang="en-GB" sz="1800" dirty="0" smtClean="0"/>
              <a:t>(7 M€)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2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Contribution from SC2 to the </a:t>
            </a:r>
            <a:r>
              <a:rPr lang="en-GB" b="1" dirty="0" err="1" smtClean="0">
                <a:solidFill>
                  <a:schemeClr val="bg1">
                    <a:lumMod val="65000"/>
                  </a:schemeClr>
                </a:solidFill>
              </a:rPr>
              <a:t>IoT</a:t>
            </a:r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 focus area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>
                <a:solidFill>
                  <a:schemeClr val="bg1">
                    <a:lumMod val="65000"/>
                  </a:schemeClr>
                </a:solidFill>
              </a:rPr>
              <a:t>Large-scale pilot on 'Smart farming and food security'</a:t>
            </a:r>
            <a:endParaRPr lang="en-GB" sz="1800" dirty="0" smtClean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6084" name="Picture 2" descr="http://www.eiu.com/graphics/assets/images/public/Food_Security_Index_2014/Dupont_Food_Security_Index_Landing_page_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365625"/>
            <a:ext cx="7686675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C1619AA-3A81-4104-9881-A0C2F07B57D3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/>
              <a:t>Energy</a:t>
            </a:r>
            <a:br>
              <a:rPr lang="en-GB" sz="2800" dirty="0"/>
            </a:br>
            <a:r>
              <a:rPr lang="en-GB" sz="2000" dirty="0"/>
              <a:t>2016-2017</a:t>
            </a:r>
            <a:endParaRPr lang="en-GB" sz="20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Continuity with WP2014-15</a:t>
            </a:r>
            <a:br>
              <a:rPr lang="en-GB" b="1" dirty="0" smtClean="0"/>
            </a:br>
            <a:r>
              <a:rPr lang="en-GB" b="1" dirty="0" smtClean="0"/>
              <a:t>…with a stronger emphasis on 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security and affordability of energy from supply to demand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integration and optimisation of the energy system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Contribution of ICT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sz="1800" b="1" dirty="0" err="1" smtClean="0"/>
              <a:t>Energy-efficiency</a:t>
            </a:r>
            <a:endParaRPr lang="fr-BE" sz="1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sz="1800" b="1" dirty="0" smtClean="0"/>
              <a:t>Smart distribution </a:t>
            </a:r>
            <a:r>
              <a:rPr lang="fr-BE" sz="1800" b="1" dirty="0" err="1" smtClean="0"/>
              <a:t>grids</a:t>
            </a:r>
            <a:endParaRPr lang="fr-BE" sz="1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sz="1800" b="1" dirty="0" smtClean="0"/>
              <a:t>Smart </a:t>
            </a:r>
            <a:r>
              <a:rPr lang="fr-BE" sz="1800" b="1" dirty="0" err="1" smtClean="0"/>
              <a:t>cities</a:t>
            </a:r>
            <a:r>
              <a:rPr lang="fr-BE" sz="1800" b="1" dirty="0" smtClean="0"/>
              <a:t> and </a:t>
            </a:r>
            <a:r>
              <a:rPr lang="fr-BE" sz="1800" b="1" dirty="0" err="1" smtClean="0"/>
              <a:t>communities</a:t>
            </a:r>
            <a:endParaRPr lang="en-GB" sz="1800" b="1" dirty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11715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56"/>
          <a:stretch/>
        </p:blipFill>
        <p:spPr bwMode="auto">
          <a:xfrm>
            <a:off x="6156176" y="2924944"/>
            <a:ext cx="2026731" cy="3044452"/>
          </a:xfrm>
          <a:prstGeom prst="rect">
            <a:avLst/>
          </a:prstGeom>
          <a:ln>
            <a:noFill/>
          </a:ln>
          <a:effectLst>
            <a:glow>
              <a:schemeClr val="accent1">
                <a:alpha val="0"/>
              </a:schemeClr>
            </a:glow>
            <a:outerShdw dist="35921" dir="2700000" algn="ctr" rotWithShape="0">
              <a:schemeClr val="bg2">
                <a:alpha val="0"/>
              </a:schemeClr>
            </a:outerShdw>
            <a:reflection endPos="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F4877CF-8C70-4B55-BED9-65A3723D86FD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44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71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4813"/>
            <a:ext cx="23431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3989388"/>
          </a:xfrm>
        </p:spPr>
        <p:txBody>
          <a:bodyPr/>
          <a:lstStyle/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Three calls (all focus areas)</a:t>
            </a:r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Energy-efficiency </a:t>
            </a:r>
            <a:r>
              <a:rPr lang="en-GB" sz="1800" dirty="0" smtClean="0"/>
              <a:t>(194 M€</a:t>
            </a:r>
            <a:r>
              <a:rPr lang="en-GB" sz="1400" dirty="0" smtClean="0"/>
              <a:t> overall</a:t>
            </a:r>
            <a:r>
              <a:rPr lang="en-GB" sz="1800" dirty="0" smtClean="0"/>
              <a:t>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Behavioural change toward energy efficiency through ICT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</a:rPr>
              <a:t>Bringing to market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more energy efficient and integrated data centres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Competitive low-carbon energy </a:t>
            </a:r>
            <a:r>
              <a:rPr lang="en-GB" sz="1800" dirty="0" smtClean="0"/>
              <a:t>(725 M€</a:t>
            </a:r>
            <a:r>
              <a:rPr lang="en-GB" sz="1400" dirty="0" smtClean="0"/>
              <a:t> overall</a:t>
            </a:r>
            <a:r>
              <a:rPr lang="en-GB" sz="1800" dirty="0" smtClean="0"/>
              <a:t>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Smart grids, storage and energy system integration technologies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b="1" dirty="0" smtClean="0"/>
              <a:t>(2 topics still open – 84 M€)</a:t>
            </a:r>
            <a:r>
              <a:rPr lang="en-GB" sz="1400" dirty="0" smtClean="0"/>
              <a:t> 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Tools and technologies for coordination and integration of the European energy system </a:t>
            </a:r>
            <a:r>
              <a:rPr lang="en-GB" sz="1400" dirty="0" smtClean="0">
                <a:solidFill>
                  <a:schemeClr val="tx1"/>
                </a:solidFill>
              </a:rPr>
              <a:t>(30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400" dirty="0" smtClean="0">
              <a:solidFill>
                <a:schemeClr val="tx1"/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Smart cities and communities </a:t>
            </a:r>
            <a:r>
              <a:rPr lang="en-GB" sz="1800" dirty="0" smtClean="0"/>
              <a:t>(231 M€</a:t>
            </a:r>
            <a:r>
              <a:rPr lang="en-GB" sz="1400" dirty="0" smtClean="0"/>
              <a:t> overall</a:t>
            </a:r>
            <a:r>
              <a:rPr lang="en-GB" sz="1800" dirty="0" smtClean="0"/>
              <a:t>)</a:t>
            </a:r>
          </a:p>
          <a:p>
            <a:pPr marL="447675" lvl="2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r>
              <a:rPr lang="en-GB" sz="1600" dirty="0" smtClean="0">
                <a:sym typeface="Wingdings 3"/>
              </a:rPr>
              <a:t>	 part of </a:t>
            </a:r>
            <a:r>
              <a:rPr lang="en-GB" sz="1800" b="1" dirty="0">
                <a:sym typeface="Wingdings 3"/>
              </a:rPr>
              <a:t>s</a:t>
            </a:r>
            <a:r>
              <a:rPr lang="en-GB" sz="1800" b="1" dirty="0" smtClean="0">
                <a:sym typeface="Wingdings 3"/>
              </a:rPr>
              <a:t>mart and sustainable cities </a:t>
            </a:r>
            <a:r>
              <a:rPr lang="en-GB" sz="1600" dirty="0" smtClean="0">
                <a:sym typeface="Wingdings 3"/>
              </a:rPr>
              <a:t>cross-cutting focus area</a:t>
            </a:r>
            <a:br>
              <a:rPr lang="en-GB" sz="1600" dirty="0" smtClean="0">
                <a:sym typeface="Wingdings 3"/>
              </a:rPr>
            </a:br>
            <a:endParaRPr lang="en-GB" sz="4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Smart Cities and Communities lighthouse projects </a:t>
            </a:r>
            <a:r>
              <a:rPr lang="en-GB" sz="1400" b="1" dirty="0" smtClean="0">
                <a:solidFill>
                  <a:schemeClr val="tx1"/>
                </a:solidFill>
              </a:rPr>
              <a:t>(</a:t>
            </a:r>
            <a:r>
              <a:rPr lang="en-GB" sz="1400" b="1" dirty="0">
                <a:solidFill>
                  <a:schemeClr val="tx1"/>
                </a:solidFill>
              </a:rPr>
              <a:t>7</a:t>
            </a:r>
            <a:r>
              <a:rPr lang="en-GB" sz="1400" b="1" dirty="0" smtClean="0">
                <a:solidFill>
                  <a:schemeClr val="tx1"/>
                </a:solidFill>
              </a:rPr>
              <a:t>1,5 M€)</a:t>
            </a:r>
            <a:endParaRPr lang="en-GB" sz="18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386E29D2-FCD1-47E8-BEA2-16D6AD4D4AD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45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813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/>
              <a:t>Energy</a:t>
            </a:r>
            <a:br>
              <a:rPr lang="en-GB" sz="2800" dirty="0"/>
            </a:br>
            <a:r>
              <a:rPr lang="en-GB" sz="2000" dirty="0"/>
              <a:t>2016-2017 </a:t>
            </a:r>
            <a:endParaRPr lang="en-GB" sz="2000" dirty="0" smtClean="0"/>
          </a:p>
        </p:txBody>
      </p:sp>
      <p:pic>
        <p:nvPicPr>
          <p:cNvPr id="4813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404813"/>
            <a:ext cx="234315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Transport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Automation of road transport as a priority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/>
              <a:t>Contribution of ICT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Automated road transport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Intelligent Transport Systems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Logistics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Green vehicle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b="1" i="1" dirty="0" smtClean="0"/>
          </a:p>
          <a:p>
            <a:pPr lvl="1" indent="-6937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6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11715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BFC8BB80-75F1-4927-9388-862CADE93E86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915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76700"/>
            <a:ext cx="7416800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8" name="Picture 6" descr="http://ec.europa.eu/transport/_static/images/content/themes/t8_intelligent_transport_system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33375"/>
            <a:ext cx="2628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3989388"/>
          </a:xfrm>
        </p:spPr>
        <p:txBody>
          <a:bodyPr/>
          <a:lstStyle/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Three calls</a:t>
            </a:r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Mobility for growth </a:t>
            </a:r>
            <a:r>
              <a:rPr lang="en-GB" sz="1800" dirty="0" smtClean="0"/>
              <a:t>(436 M€ </a:t>
            </a:r>
            <a:r>
              <a:rPr lang="en-GB" sz="1400" dirty="0" smtClean="0"/>
              <a:t>overall</a:t>
            </a:r>
            <a:r>
              <a:rPr lang="en-GB" sz="1800" dirty="0" smtClean="0"/>
              <a:t>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Innovative ICT solutions for future logistics operations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Intelligent Transport Systems </a:t>
            </a:r>
            <a:endParaRPr lang="en-GB" sz="1400" b="1" i="1" dirty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 smtClean="0"/>
              <a:t>Increasing </a:t>
            </a:r>
            <a:r>
              <a:rPr lang="en-GB" sz="1400" dirty="0"/>
              <a:t>the take up and scale-up of innovative solutions to achieve sustainable mobility in urban </a:t>
            </a:r>
            <a:r>
              <a:rPr lang="en-GB" sz="1400" dirty="0" smtClean="0"/>
              <a:t>areas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400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Automated road transport </a:t>
            </a:r>
            <a:r>
              <a:rPr lang="en-GB" sz="1800" dirty="0" smtClean="0"/>
              <a:t>(114 M€ </a:t>
            </a:r>
            <a:r>
              <a:rPr lang="en-GB" sz="1400" dirty="0" smtClean="0"/>
              <a:t>overall</a:t>
            </a:r>
            <a:r>
              <a:rPr lang="en-GB" sz="1800" dirty="0" smtClean="0"/>
              <a:t>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ICT infrastructure to enable the transition towards road transport automation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European green vehicle initiative </a:t>
            </a:r>
            <a:r>
              <a:rPr lang="en-GB" sz="1800" dirty="0" smtClean="0"/>
              <a:t>(206 M€ </a:t>
            </a:r>
            <a:r>
              <a:rPr lang="en-GB" sz="1400" dirty="0" smtClean="0"/>
              <a:t>overall</a:t>
            </a:r>
            <a:r>
              <a:rPr lang="en-GB" sz="1800" dirty="0" smtClean="0"/>
              <a:t>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dirty="0"/>
              <a:t>Demonstration (pilots) for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integration of electrified L-category vehicles in the urban transport system</a:t>
            </a:r>
            <a:endParaRPr lang="en-GB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A6BB984-7E01-45D5-B234-D0953E9A171B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47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180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Transport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</a:p>
        </p:txBody>
      </p:sp>
      <p:pic>
        <p:nvPicPr>
          <p:cNvPr id="50181" name="Picture 6" descr="http://ec.europa.eu/transport/_static/images/content/themes/t8_intelligent_transport_syste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333375"/>
            <a:ext cx="26289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Climate and environment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Priority to R&amp;I activities taking a systemic approach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Circular economy </a:t>
            </a:r>
            <a:r>
              <a:rPr lang="en-GB" sz="1600" dirty="0" smtClean="0"/>
              <a:t>(focus area 'Industry 2020 in the circular economy')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Climate services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Nature-based solutions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Raw materials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800" dirty="0" smtClean="0"/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r>
              <a:rPr lang="en-GB" b="1" dirty="0" smtClean="0"/>
              <a:t>+ Other priorities in 2016-17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Earth observation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Water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Cultural heritage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dirty="0" smtClean="0"/>
              <a:t>The Arctic</a:t>
            </a:r>
          </a:p>
          <a:p>
            <a:pPr marL="447675" lvl="2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pic>
        <p:nvPicPr>
          <p:cNvPr id="5120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5" y="2528888"/>
            <a:ext cx="2771775" cy="277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C7E35AED-D771-41A2-916D-FCFEAB52C5B8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48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Climate and environment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defRPr/>
            </a:pPr>
            <a:r>
              <a:rPr lang="en-GB" b="1" dirty="0" smtClean="0"/>
              <a:t>One generic SC5 call</a:t>
            </a:r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defRPr/>
            </a:pPr>
            <a:endParaRPr lang="en-GB" b="1" dirty="0" smtClean="0"/>
          </a:p>
          <a:p>
            <a:pPr lvl="1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defRPr/>
            </a:pPr>
            <a:r>
              <a:rPr lang="en-GB" b="1" dirty="0" smtClean="0"/>
              <a:t>+ contributions to three focus areas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Industry 2020 in the circular economy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Blue growth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Smart </a:t>
            </a:r>
            <a:r>
              <a:rPr lang="en-GB" sz="1800" b="1" dirty="0"/>
              <a:t>and sustainable cities </a:t>
            </a:r>
            <a:endParaRPr lang="en-GB" sz="1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Opportunities for ICT contributions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dirty="0" smtClean="0"/>
              <a:t>Water management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dirty="0" smtClean="0"/>
              <a:t>Climate and water resilience in cities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dirty="0" smtClean="0"/>
              <a:t>Business models for the circular economy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600" dirty="0" smtClean="0"/>
              <a:t>European data hub for the GEOSS information system</a:t>
            </a:r>
          </a:p>
          <a:p>
            <a:pPr marL="1427163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FD57C45B-05A8-4509-B88E-8E8E28058A06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49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9"/>
          <p:cNvSpPr>
            <a:spLocks noChangeArrowheads="1"/>
          </p:cNvSpPr>
          <p:nvPr/>
        </p:nvSpPr>
        <p:spPr bwMode="auto">
          <a:xfrm>
            <a:off x="0" y="0"/>
            <a:ext cx="9144000" cy="5805488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0723" name="Title 3"/>
          <p:cNvSpPr>
            <a:spLocks noGrp="1"/>
          </p:cNvSpPr>
          <p:nvPr>
            <p:ph type="title"/>
          </p:nvPr>
        </p:nvSpPr>
        <p:spPr bwMode="auto">
          <a:xfrm>
            <a:off x="519113" y="404813"/>
            <a:ext cx="8229600" cy="868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sz="2800" smtClean="0">
                <a:solidFill>
                  <a:schemeClr val="bg1"/>
                </a:solidFill>
              </a:rPr>
              <a:t>Coverage of the full innovation chain</a:t>
            </a:r>
          </a:p>
        </p:txBody>
      </p:sp>
      <p:grpSp>
        <p:nvGrpSpPr>
          <p:cNvPr id="30725" name="Group 18"/>
          <p:cNvGrpSpPr>
            <a:grpSpLocks/>
          </p:cNvGrpSpPr>
          <p:nvPr/>
        </p:nvGrpSpPr>
        <p:grpSpPr bwMode="auto">
          <a:xfrm>
            <a:off x="900113" y="2276475"/>
            <a:ext cx="7848600" cy="3455988"/>
            <a:chOff x="827584" y="2564904"/>
            <a:chExt cx="7848872" cy="3528392"/>
          </a:xfrm>
        </p:grpSpPr>
        <p:sp>
          <p:nvSpPr>
            <p:cNvPr id="2" name="Right Arrow 1"/>
            <p:cNvSpPr/>
            <p:nvPr/>
          </p:nvSpPr>
          <p:spPr bwMode="auto">
            <a:xfrm>
              <a:off x="827584" y="2564904"/>
              <a:ext cx="7848872" cy="3528392"/>
            </a:xfrm>
            <a:prstGeom prst="rightArrow">
              <a:avLst>
                <a:gd name="adj1" fmla="val 50000"/>
                <a:gd name="adj2" fmla="val 61549"/>
              </a:avLst>
            </a:prstGeom>
            <a:gradFill flip="none" rotWithShape="1">
              <a:gsLst>
                <a:gs pos="0">
                  <a:schemeClr val="accent6"/>
                </a:gs>
                <a:gs pos="56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  <a:lumMod val="28000"/>
                  </a:schemeClr>
                </a:gs>
              </a:gsLst>
              <a:lin ang="108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innerShdw blurRad="723900" dist="241300" dir="27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pPr defTabSz="5127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endParaRPr lang="en-GB" sz="27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77649" y="3646765"/>
              <a:ext cx="1223412" cy="646331"/>
            </a:xfrm>
            <a:prstGeom prst="rect">
              <a:avLst/>
            </a:prstGeom>
            <a:noFill/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Basic</a:t>
              </a:r>
            </a:p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Research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45270" y="4221319"/>
              <a:ext cx="1462139" cy="64668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Technology</a:t>
              </a:r>
            </a:p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R&amp;D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02518" y="3744816"/>
              <a:ext cx="1812988" cy="36791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Demonstration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987297" y="3863132"/>
              <a:ext cx="927132" cy="6466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Market</a:t>
              </a:r>
            </a:p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uptake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64816" y="3668641"/>
              <a:ext cx="1312907" cy="5834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sz="1600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Large scale</a:t>
              </a:r>
            </a:p>
            <a:p>
              <a:pPr algn="ctr">
                <a:defRPr/>
              </a:pPr>
              <a:r>
                <a:rPr lang="en-GB" sz="1600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validation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96344" y="4235907"/>
              <a:ext cx="1479601" cy="3695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Prototyping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58513" y="4355843"/>
              <a:ext cx="812828" cy="36953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GB" b="1" dirty="0">
                  <a:solidFill>
                    <a:schemeClr val="bg1">
                      <a:lumMod val="8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Pilots</a:t>
              </a:r>
            </a:p>
          </p:txBody>
        </p:sp>
      </p:grpSp>
      <p:sp>
        <p:nvSpPr>
          <p:cNvPr id="30726" name="TextBox 3"/>
          <p:cNvSpPr txBox="1">
            <a:spLocks noChangeArrowheads="1"/>
          </p:cNvSpPr>
          <p:nvPr/>
        </p:nvSpPr>
        <p:spPr bwMode="auto">
          <a:xfrm>
            <a:off x="631825" y="2611438"/>
            <a:ext cx="3148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b="1">
                <a:solidFill>
                  <a:schemeClr val="bg1"/>
                </a:solidFill>
                <a:latin typeface="Verdana" pitchFamily="34" charset="0"/>
              </a:rPr>
              <a:t>Excellent science</a:t>
            </a:r>
          </a:p>
        </p:txBody>
      </p:sp>
      <p:sp>
        <p:nvSpPr>
          <p:cNvPr id="30727" name="TextBox 14"/>
          <p:cNvSpPr txBox="1">
            <a:spLocks noChangeArrowheads="1"/>
          </p:cNvSpPr>
          <p:nvPr/>
        </p:nvSpPr>
        <p:spPr bwMode="auto">
          <a:xfrm>
            <a:off x="2124075" y="2122488"/>
            <a:ext cx="3814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b="1">
                <a:solidFill>
                  <a:schemeClr val="bg1"/>
                </a:solidFill>
                <a:latin typeface="Verdana" pitchFamily="34" charset="0"/>
              </a:rPr>
              <a:t>Industrial leadership</a:t>
            </a:r>
          </a:p>
        </p:txBody>
      </p:sp>
      <p:sp>
        <p:nvSpPr>
          <p:cNvPr id="30728" name="TextBox 16"/>
          <p:cNvSpPr txBox="1">
            <a:spLocks noChangeArrowheads="1"/>
          </p:cNvSpPr>
          <p:nvPr/>
        </p:nvSpPr>
        <p:spPr bwMode="auto">
          <a:xfrm>
            <a:off x="3995738" y="1531938"/>
            <a:ext cx="3508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400" b="1">
                <a:solidFill>
                  <a:schemeClr val="bg1"/>
                </a:solidFill>
                <a:latin typeface="Verdana" pitchFamily="34" charset="0"/>
              </a:rPr>
              <a:t>Societal challenges</a:t>
            </a:r>
          </a:p>
        </p:txBody>
      </p:sp>
      <p:sp>
        <p:nvSpPr>
          <p:cNvPr id="18" name="Curved Down Arrow 17"/>
          <p:cNvSpPr/>
          <p:nvPr/>
        </p:nvSpPr>
        <p:spPr bwMode="auto">
          <a:xfrm rot="20002411">
            <a:off x="1355725" y="1576388"/>
            <a:ext cx="1520825" cy="717550"/>
          </a:xfrm>
          <a:prstGeom prst="curvedDownArrow">
            <a:avLst/>
          </a:prstGeom>
          <a:gradFill>
            <a:gsLst>
              <a:gs pos="0">
                <a:schemeClr val="accent6"/>
              </a:gs>
              <a:gs pos="26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lumMod val="28000"/>
                </a:schemeClr>
              </a:gs>
            </a:gsLst>
            <a:lin ang="108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GB" sz="27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2" name="Curved Down Arrow 21"/>
          <p:cNvSpPr/>
          <p:nvPr/>
        </p:nvSpPr>
        <p:spPr bwMode="auto">
          <a:xfrm rot="20002411">
            <a:off x="3332163" y="1066800"/>
            <a:ext cx="1519237" cy="719138"/>
          </a:xfrm>
          <a:prstGeom prst="curvedDownArrow">
            <a:avLst/>
          </a:prstGeom>
          <a:gradFill>
            <a:gsLst>
              <a:gs pos="67000">
                <a:schemeClr val="accent6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  <a:lumMod val="28000"/>
                </a:schemeClr>
              </a:gs>
            </a:gsLst>
            <a:lin ang="10800000" scaled="1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en-GB" sz="270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88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Inclusive, innovative and reflective societies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Revised WP structure with a better integration of ICT and SSH across three priorities: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en-GB" sz="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Co-creation for growth and inclusion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Reversing inequalities and promoting fairness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Understanding Europe</a:t>
            </a:r>
          </a:p>
          <a:p>
            <a:pPr marL="447675" lvl="2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Joint SME topic</a:t>
            </a:r>
          </a:p>
          <a:p>
            <a:pPr marL="11715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4A7A324A-2F1C-43EA-B1CA-EB7405DF5C05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50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32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5" r="17749"/>
          <a:stretch>
            <a:fillRect/>
          </a:stretch>
        </p:blipFill>
        <p:spPr bwMode="auto">
          <a:xfrm>
            <a:off x="4392613" y="3500438"/>
            <a:ext cx="2771775" cy="248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5" r="17749"/>
          <a:stretch>
            <a:fillRect/>
          </a:stretch>
        </p:blipFill>
        <p:spPr bwMode="auto">
          <a:xfrm>
            <a:off x="7559675" y="836613"/>
            <a:ext cx="1476375" cy="132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9083675" cy="4965700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Four calls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Co-creation for growth and inclusion</a:t>
            </a:r>
            <a:endParaRPr lang="en-GB" sz="18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Applied co-creation to deliver public services </a:t>
            </a:r>
            <a:r>
              <a:rPr lang="en-GB" sz="1400" dirty="0" smtClean="0">
                <a:solidFill>
                  <a:schemeClr val="tx1"/>
                </a:solidFill>
              </a:rPr>
              <a:t>(10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Policy-development in the age of Big Data </a:t>
            </a:r>
            <a:r>
              <a:rPr lang="en-GB" sz="1400" dirty="0" smtClean="0">
                <a:solidFill>
                  <a:schemeClr val="tx1"/>
                </a:solidFill>
              </a:rPr>
              <a:t>(12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Once-only principle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Reversing inequalities and promoting fairness</a:t>
            </a:r>
            <a:endParaRPr lang="en-GB" sz="18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Multi-stakeholder platform for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enhancing youth digital opportunities</a:t>
            </a:r>
            <a:endParaRPr lang="en-GB" sz="1400" dirty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Boosting inclusiveness of ICT-enabled research and innovation </a:t>
            </a:r>
            <a:r>
              <a:rPr lang="en-GB" sz="1400" dirty="0" smtClean="0">
                <a:solidFill>
                  <a:schemeClr val="tx1"/>
                </a:solidFill>
              </a:rPr>
              <a:t>(3 M€)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Understanding Europe</a:t>
            </a:r>
            <a:endParaRPr lang="en-GB" sz="18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Virtual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museums and social platform on European digital heritage,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memory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, identity and cultural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interaction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European cultural heritage, access and analysis for a richer </a:t>
            </a:r>
            <a:b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interpretation of the past </a:t>
            </a:r>
            <a:r>
              <a:rPr lang="en-GB" sz="1400" dirty="0" smtClean="0">
                <a:solidFill>
                  <a:schemeClr val="tx1"/>
                </a:solidFill>
              </a:rPr>
              <a:t>(9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Understanding the transformation of European public administrations </a:t>
            </a:r>
            <a:b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(</a:t>
            </a:r>
            <a:r>
              <a:rPr lang="en-GB" sz="1400" dirty="0">
                <a:solidFill>
                  <a:schemeClr val="tx1"/>
                </a:solidFill>
              </a:rPr>
              <a:t>7</a:t>
            </a:r>
            <a:r>
              <a:rPr lang="en-GB" sz="1400" dirty="0" smtClean="0">
                <a:solidFill>
                  <a:schemeClr val="tx1"/>
                </a:solidFill>
              </a:rPr>
              <a:t> M€)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Engaging together globally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</p:txBody>
      </p:sp>
      <p:sp>
        <p:nvSpPr>
          <p:cNvPr id="54276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400" dirty="0" smtClean="0"/>
              <a:t>Inclusive, innovative and reflective societies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6F43C12-26D0-4A56-BD20-38C2BF9CF52D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Security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Integration of physical and cyber-security activities in a joint call on critical infrastructure protection</a:t>
            </a:r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endParaRPr lang="fr-BE" b="1" dirty="0" smtClean="0"/>
          </a:p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fr-BE" b="1" dirty="0" smtClean="0"/>
              <a:t>Focus area on Digital Security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sz="1800" b="1" dirty="0" err="1" smtClean="0"/>
              <a:t>with</a:t>
            </a:r>
            <a:r>
              <a:rPr lang="fr-BE" sz="1800" b="1" dirty="0" smtClean="0"/>
              <a:t> </a:t>
            </a:r>
            <a:r>
              <a:rPr lang="fr-BE" sz="1800" b="1" dirty="0"/>
              <a:t>contributions </a:t>
            </a:r>
            <a:r>
              <a:rPr lang="fr-BE" sz="1800" b="1" dirty="0" err="1"/>
              <a:t>from</a:t>
            </a:r>
            <a:r>
              <a:rPr lang="fr-BE" sz="1800" b="1" dirty="0"/>
              <a:t> LEIT-ICT and SC1</a:t>
            </a:r>
            <a:endParaRPr lang="en-GB" sz="1800" b="1" dirty="0"/>
          </a:p>
          <a:p>
            <a:pPr marL="447675" lvl="2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285750" lvl="1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Joint SME topic</a:t>
            </a:r>
          </a:p>
          <a:p>
            <a:pPr marL="1171575" lvl="3" indent="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tabLst>
                <a:tab pos="990600" algn="l"/>
              </a:tabLst>
              <a:defRPr/>
            </a:pPr>
            <a:endParaRPr lang="en-GB" sz="1800" dirty="0" smtClean="0"/>
          </a:p>
        </p:txBody>
      </p:sp>
      <p:pic>
        <p:nvPicPr>
          <p:cNvPr id="61442" name="Picture 2" descr="https://ec.europa.eu/digital-agenda/sites/digital-agenda/files/untit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45024"/>
            <a:ext cx="4968552" cy="22322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2D020413-64B4-4B54-BB94-84F65BF9636F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52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Security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  <a:endParaRPr lang="en-GB" sz="28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89388"/>
          </a:xfrm>
        </p:spPr>
        <p:txBody>
          <a:bodyPr/>
          <a:lstStyle/>
          <a:p>
            <a:pPr marL="198438" lvl="1" indent="-198438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itchFamily="34" charset="0"/>
              <a:buChar char="•"/>
              <a:defRPr/>
            </a:pPr>
            <a:r>
              <a:rPr lang="en-GB" b="1" dirty="0" smtClean="0"/>
              <a:t>Five calls</a:t>
            </a:r>
          </a:p>
          <a:p>
            <a:pPr marL="171450" lvl="1" indent="-1714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defRPr/>
            </a:pPr>
            <a:endParaRPr lang="en-GB" sz="10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Digital Security focus area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05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b="1" dirty="0" smtClean="0"/>
              <a:t>Critical infrastructure protection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1800" b="1" dirty="0" smtClean="0"/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>
                <a:solidFill>
                  <a:schemeClr val="bg1">
                    <a:lumMod val="50000"/>
                  </a:schemeClr>
                </a:solidFill>
              </a:rPr>
              <a:t>Disaster resilience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>
                <a:solidFill>
                  <a:schemeClr val="bg1">
                    <a:lumMod val="50000"/>
                  </a:schemeClr>
                </a:solidFill>
              </a:rPr>
              <a:t>Fight against crime and terrorism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>
                <a:solidFill>
                  <a:schemeClr val="bg1">
                    <a:lumMod val="50000"/>
                  </a:schemeClr>
                </a:solidFill>
              </a:rPr>
              <a:t>Border security and external security</a:t>
            </a: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Wingdings" panose="05000000000000000000" pitchFamily="2" charset="2"/>
              <a:buChar char="Ø"/>
              <a:tabLst>
                <a:tab pos="990600" algn="l"/>
              </a:tabLst>
              <a:defRPr/>
            </a:pPr>
            <a:endParaRPr lang="en-GB" sz="18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5903C539-23BD-4D9C-A5AF-F6EE9FC89578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53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6325" name="AutoShape 6" descr="Résultat de recherche d'images pour &quot;cybersecurity europa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6" name="AutoShape 8" descr="Résultat de recherche d'images pour &quot;cybersecurity europa&quot;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632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312738"/>
            <a:ext cx="25273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435975" cy="3989388"/>
          </a:xfrm>
        </p:spPr>
        <p:txBody>
          <a:bodyPr/>
          <a:lstStyle/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fr-BE" sz="1800" b="1" dirty="0" smtClean="0"/>
              <a:t>Digital Security focus area</a:t>
            </a:r>
            <a:endParaRPr lang="fr-BE" sz="18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Privacy and Data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Protection </a:t>
            </a:r>
            <a:r>
              <a:rPr lang="en-GB" sz="1400" dirty="0" smtClean="0">
                <a:solidFill>
                  <a:schemeClr val="tx1"/>
                </a:solidFill>
              </a:rPr>
              <a:t>(18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Addressing Advanced Cyber Security Threats and Threat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Actors </a:t>
            </a:r>
            <a:b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(18 M€)</a:t>
            </a:r>
            <a:endParaRPr lang="en-GB" sz="1400" dirty="0">
              <a:solidFill>
                <a:schemeClr val="tx1"/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Cyber </a:t>
            </a: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Security for SMEs, local public administration and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Individuals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Economics of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Cybersecurity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EU Cooperation and International Dialogues in Cybersecurity and Privacy Research and 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Innovation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Increasing digital security of health related data on a systemic level (SC1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bg1">
                    <a:lumMod val="65000"/>
                  </a:schemeClr>
                </a:solidFill>
              </a:rPr>
              <a:t>Assurance and Certification for Trustworthy and Secure ICT systems, services and components (LEIT-ICT</a:t>
            </a:r>
            <a:r>
              <a:rPr lang="en-GB" sz="1400" b="1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en-GB" sz="1400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Cryptography (LEIT-ICT) </a:t>
            </a:r>
            <a:r>
              <a:rPr lang="en-GB" sz="1400" dirty="0" smtClean="0">
                <a:solidFill>
                  <a:schemeClr val="tx1"/>
                </a:solidFill>
              </a:rPr>
              <a:t>(20,5 M€)</a:t>
            </a:r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endParaRPr lang="en-GB" sz="6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733425" lvl="2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800" b="1" dirty="0" smtClean="0"/>
              <a:t>Critical infrastructure protection</a:t>
            </a:r>
            <a:endParaRPr lang="en-GB" sz="1800" dirty="0" smtClean="0"/>
          </a:p>
          <a:p>
            <a:pPr marL="1190625" lvl="3" indent="-285750" defTabSz="449437" eaLnBrk="1" hangingPunct="1">
              <a:spcBef>
                <a:spcPts val="200"/>
              </a:spcBef>
              <a:spcAft>
                <a:spcPts val="200"/>
              </a:spcAft>
              <a:buClr>
                <a:srgbClr val="0070C0"/>
              </a:buClr>
              <a:buSzPct val="95000"/>
              <a:buFont typeface="Arial" panose="020B0604020202020204" pitchFamily="34" charset="0"/>
              <a:buChar char="•"/>
              <a:tabLst>
                <a:tab pos="990600" algn="l"/>
              </a:tabLst>
              <a:defRPr/>
            </a:pPr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Prevention, detection, response and mitigation of the combination of physical and cyber threats to the critical infrastructure of 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Europe </a:t>
            </a:r>
            <a:b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1400" dirty="0" smtClean="0">
                <a:solidFill>
                  <a:schemeClr val="tx1"/>
                </a:solidFill>
              </a:rPr>
              <a:t>(20 M€)</a:t>
            </a:r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95738" y="6381750"/>
            <a:ext cx="50482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FC367A48-6BBF-4F49-ADB9-CA2B0D77D83A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54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7348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Security</a:t>
            </a:r>
            <a:br>
              <a:rPr lang="en-GB" sz="2800" dirty="0" smtClean="0"/>
            </a:br>
            <a:r>
              <a:rPr lang="en-GB" sz="2000" dirty="0" smtClean="0"/>
              <a:t>2016-2017</a:t>
            </a:r>
          </a:p>
        </p:txBody>
      </p:sp>
      <p:pic>
        <p:nvPicPr>
          <p:cNvPr id="573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925" y="312738"/>
            <a:ext cx="25273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8463"/>
            <a:ext cx="8229600" cy="869950"/>
          </a:xfrm>
        </p:spPr>
        <p:txBody>
          <a:bodyPr anchor="ctr"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SME Instrument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7" b="39043"/>
          <a:stretch>
            <a:fillRect/>
          </a:stretch>
        </p:blipFill>
        <p:spPr bwMode="auto">
          <a:xfrm>
            <a:off x="2411413" y="1557338"/>
            <a:ext cx="4408487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7" b="39043"/>
          <a:stretch>
            <a:fillRect/>
          </a:stretch>
        </p:blipFill>
        <p:spPr bwMode="auto">
          <a:xfrm>
            <a:off x="6875463" y="260350"/>
            <a:ext cx="2017712" cy="17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395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2800" dirty="0" smtClean="0"/>
              <a:t>SME Instrument – ICT</a:t>
            </a:r>
            <a:br>
              <a:rPr lang="en-GB" sz="2800" dirty="0" smtClean="0"/>
            </a:br>
            <a:r>
              <a:rPr lang="en-GB" sz="2000" dirty="0" smtClean="0"/>
              <a:t>2017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750"/>
          </a:xfrm>
        </p:spPr>
        <p:txBody>
          <a:bodyPr/>
          <a:lstStyle/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b="1" dirty="0" smtClean="0"/>
              <a:t>SME Instrument dedicated call </a:t>
            </a:r>
            <a:r>
              <a:rPr lang="en-GB" sz="1800" dirty="0" smtClean="0"/>
              <a:t>(437,5 M€</a:t>
            </a:r>
            <a:r>
              <a:rPr lang="en-GB" sz="1400" dirty="0" smtClean="0"/>
              <a:t> overall</a:t>
            </a:r>
            <a:r>
              <a:rPr lang="en-GB" sz="1800" dirty="0" smtClean="0"/>
              <a:t>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rgbClr val="00B050"/>
                </a:solidFill>
              </a:rPr>
              <a:t>Open Disruptive Innovation </a:t>
            </a:r>
            <a:r>
              <a:rPr lang="en-GB" sz="1600" b="1" dirty="0" smtClean="0">
                <a:solidFill>
                  <a:srgbClr val="00B050"/>
                </a:solidFill>
              </a:rPr>
              <a:t>Scheme </a:t>
            </a:r>
            <a:r>
              <a:rPr lang="en-GB" sz="1600" dirty="0" smtClean="0">
                <a:solidFill>
                  <a:srgbClr val="00B050"/>
                </a:solidFill>
              </a:rPr>
              <a:t>(</a:t>
            </a:r>
            <a:r>
              <a:rPr lang="en-GB" sz="1600" dirty="0">
                <a:solidFill>
                  <a:srgbClr val="00B050"/>
                </a:solidFill>
              </a:rPr>
              <a:t>6</a:t>
            </a:r>
            <a:r>
              <a:rPr lang="en-GB" sz="1600" dirty="0" smtClean="0">
                <a:solidFill>
                  <a:srgbClr val="00B050"/>
                </a:solidFill>
              </a:rPr>
              <a:t>6 M€)</a:t>
            </a:r>
            <a:endParaRPr lang="en-GB" sz="1600" dirty="0">
              <a:solidFill>
                <a:srgbClr val="00B050"/>
              </a:solidFill>
            </a:endParaRP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Accelerating </a:t>
            </a:r>
            <a:r>
              <a:rPr lang="en-GB" sz="1600" dirty="0"/>
              <a:t>the uptake of nanotechnologies advanced materials or advanced manufacturing and processing technologies by </a:t>
            </a:r>
            <a:r>
              <a:rPr lang="en-GB" sz="1600" dirty="0" smtClean="0"/>
              <a:t>SMEs (35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>
                <a:solidFill>
                  <a:srgbClr val="00B050"/>
                </a:solidFill>
              </a:rPr>
              <a:t>Accelerating market introduction of ICT solutions for Health, Well-Being and Ageing </a:t>
            </a:r>
            <a:r>
              <a:rPr lang="en-GB" sz="1600" b="1" dirty="0" smtClean="0">
                <a:solidFill>
                  <a:srgbClr val="00B050"/>
                </a:solidFill>
              </a:rPr>
              <a:t>Well </a:t>
            </a:r>
            <a:r>
              <a:rPr lang="en-GB" sz="1600" dirty="0" smtClean="0">
                <a:solidFill>
                  <a:srgbClr val="00B050"/>
                </a:solidFill>
              </a:rPr>
              <a:t>(12,5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/>
              <a:t>Stimulating the innovation potential of SMEs for a low carbon and efficient energy </a:t>
            </a:r>
            <a:r>
              <a:rPr lang="en-GB" sz="1600" dirty="0" smtClean="0"/>
              <a:t>system (50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/>
              <a:t>Small business innovation research for Transport and Smart Cities </a:t>
            </a:r>
            <a:r>
              <a:rPr lang="en-GB" sz="1600" dirty="0" smtClean="0"/>
              <a:t>Mobility (61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/>
              <a:t>New business models for inclusive, innovative and reflective </a:t>
            </a:r>
            <a:r>
              <a:rPr lang="en-GB" sz="1600" b="1" dirty="0" smtClean="0"/>
              <a:t>societies </a:t>
            </a:r>
            <a:r>
              <a:rPr lang="en-GB" sz="1600" dirty="0" smtClean="0"/>
              <a:t>(11 M€)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/>
              <a:t>Engaging SMEs in security research and </a:t>
            </a:r>
            <a:r>
              <a:rPr lang="en-GB" sz="1600" b="1" dirty="0" smtClean="0"/>
              <a:t>development </a:t>
            </a:r>
            <a:r>
              <a:rPr lang="en-GB" sz="1600" dirty="0" smtClean="0"/>
              <a:t>(14,5 M€)</a:t>
            </a:r>
            <a:endParaRPr lang="en-GB" sz="1600" dirty="0"/>
          </a:p>
          <a:p>
            <a:pPr marL="180975" lvl="1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59397" name="AutoShape 5" descr="data:image/jpeg;base64,/9j/4AAQSkZJRgABAQAAAQABAAD/2wCEAAkGBxQTEhUUExQWFhUXFxgXGBgYFxgcGhcYFxUXGBgXGBgYHCggGBolGxcXITEhJSkrLi4uFx8zODMsNygtLiwBCgoKDg0OGxAQGywkHyUsNCwsNywsLCwsLCw0LCwsLCwsLC8sLC8sLCwsLCwsLCwsLDQsLCwsLCwsLCwsLCwsLP/AABEIAOEA4QMBIgACEQEDEQH/xAAbAAABBQEBAAAAAAAAAAAAAAAAAQIDBAUGB//EAD8QAAEDAQYCBwUGBQQDAQAAAAEAAhEDBBIhMUFRBWEGEyIycYGRUqGxwdEUQmJykvAHI4Lh8TNDosJjg7IV/8QAGgEAAgMBAQAAAAAAAAAAAAAAAAECAwQFBv/EADARAAIBAgQDBwMFAQEAAAAAAAABAgMRBBIhMQUTQSIyUWFxgbGh0fBCUpHB4fEj/9oADAMBAAIRAxEAPwD3FCEIAEIQgAQhCABCQlc9xbpdRpS2n/Nf+Hujxd9FTWr06KvN2JRhKTskdEs23cdoUu/UbOwMn0C4K38br1+8+60/dZgPA6nzVFtFcTEcctpSj7v7GuGE/czrLV04H+1SJ5vMe4LNq9KbU/ItZ+Vv1lVrDYmnFxEDTUrfoWRt2WgFvIac9Vxa3FcRN2zP20+C/l0odDn6nErQe9WqfqI+CaH1DnUef6z9V11BrSOwGjcQE2rZGnFzGnnCyTr1Hq2xqcV0OWF8ZVHj+s/VSMtdZuVap+on4rovsFP2GjnEn35Jh4VRdiJHn8lGNaotn9Qzw6oyKXHrU3/cvfmaPlitCz9MHD/UpAjdpj3H6orcE9h3qsq1WItMOEfNa6XE8TTfffvr8hy6U+h2Fh6Q0KsQ8NOzsD9CtQFeXPoKxYuJ1aPceY9k4t9Dl5LsYfjz2qx919imeD/az0pC5zhfSum+G1R1bt/unz0810TXA4jFd6hiaVdXpu/yY5wlB2khUIQryAIQhAAhCEACEIQAIQhAAhCEACo8V4rSs7L1R0bD7zjsBqqfSPpCyzNjvVCOyz/s7YfFebWq0vrPNSoS5x9w2A0C5eO4jGh2Yay+DTRw7nq9jW4z0kq2iWg9XT9kZkfiOvhksynRSspqwymvK18ROpLNJ3Z0YxUVZC06anayEU2q/wAO4caroGDRmfkOayXbdkDaWrKbLO9xFwEnYbK5Q62iYII2PyXSUqbKQusH1PiVFUtCJK2lyl1L9NDHIqk3mkA7OBg+eitUra8d5pB2zB81OXpGyTAVTvYLp9AHEX6MlR//AKJBlzbp2ORHI6q21gHeM8gn9bTOF0HxTSb0bsRuvAjZbWHI+I+akqAPF14BGhH1UXU0T92PDBDbMQJpuvD2T8FKz6ai0M628IuiW4hYtVi6r7WW5tI5FZfFaDe+wzOY25qKdi6Enszn6jVf4Rx+rZyADeZq06flOirVGKu9q10a0qbzRdmWSipKzPTOFcWp12yw4jNpzHj9VfXkVGu+m4OY4tcMiP3iF6B0d6RNtAuu7NUDEaO5t+i9VgOJqt2Kmkvo/wDTnV8M4ax2N1CELsGUEIQgAQhCABCEIAFidJ+PNszMINR3cb/2PIe9XONcUZZ6RqP0waNXOOTQvLLTaX1qjqlQy53oBoBsAuXxHHciOSPef0NOHo53d7DHudUcXvcXOcZJOqmp0krGqZjV5Kc2zpbAxqnamAKRqobAmo0ySAMyYHmt19fqmimzADM7ndRcOs4odt8Fx7gG2/im2usHEmMVW7rZlMnmfkL9pnNHWrNNcAwnG0JbDyl/rU59qujDX5LO65MFeTBIG3jsgMpcqWucUxtp3OIyKjZZicNDl4qtXY5pxzStckkjUbax9FL9qIMgrGZU39dk77TGCMrFlOhp8RDhDgJVS0uBkgDH9481l9frqrLLQCFGeYShYzqjIJHooHtV+2twvDTNUziroO6uXJlZ7JVfFpBBgjEEZg8lccFC9qvhKwzu+inSDr23KkCq0frHtDnuF0S8fp1HMcHtJDmmQRoV6X0e4wLTSvZPGD27Hccj+8l6zhmP5y5c+8vr/pzMTQyPMtjVQhC65lBCEIAEhKVcz064r1VHq2nt1cPBv3j8vNVVqqpU3N9CUIuUkkcp0o4ubTW7J/lMJDOe7/P4LOptUdJqsNavE160qk3KW7OxGKirIe1SNTAnLKxkrU4KIKRpUGBZocQexhDXNBGUtkkE5AqRtuBJY8XX7zvrBTXcOIp3nGC6Lo1jcqO1WO/Ta9rr1Vo7QIiQNBui0dmQdt0RWymW4jFVPtJU1mtt4XXADTmmVbNBwUoq2kiSGttUKTrg4Gfdn5Ku6iVA6zl2Qgj3qeWLA0LNxVzDcab49l0A+ROavWXirapuVm3XZB/ycNCsBlMP7J72xSsoAkguLXjU+5OVODQspu2qzOp4OgtPdcDIPJVzTn4KGhby1pp1qd8R2XtE+pGIUVLi1wRVY4k91wGmzgq+XLogVyw0wYKcKt054fVKLZTezAgkagiY2c04qs4gjfRJR8UPc0wZHuVOEyyVjkdE68oqLTGhpCieFMSmOCmhldzVZ4JxQ2esHjunB43b9RmFA9QVQtFGpKElKO6FJKSsz2GjVDmhzTIIBBGoOIKeuP6A8TlpoOOLe0z8pOI8iffyXYL2+GrqtTU11OPUg4ScQQhCvIAvJukfEftFpe8Hst7DPBuvmZPmvQ+lNt6qzVHAw4i63xdh8JPkvLGtXB4zX2pL1f8ARuwcN5E1IqwCqzFOxeckbiUJQE0FOCqYhwhadgsxDRUcPyNOv4j+H4qjZiLzZF4SOzvyVh/G21XEF1zSDpGgUWnbQjK+xORUeZeZKU06ZddIcHAQSXQ2dwBn5lN7LYc2texxaYy3EJLQ9t+XOBboNQqtb3Ile38Mkh7CDuRrHLdDKcDFWn8SaBDQANFl17dirEpyVhq5ZqEbKlaa1R2FMAAZXhif7JjuIAY/v/KfQtEnQYqyMHHVokNs9j6wxUe1oHacY7u905yrAtFnLi1tmqVQP919Q3jGrRl8E7jVhijfa4XnENu6mdfJDDcptaWkOGZ3CkqnZuuvsJq+pVtjOripQe66cCx2bTsZTGVHnGAZ05p9rrtGGctBPIzIHjCz3Wg4icPhzU4xclsMsVXUnCTLXjIXc/MfNNo1I81D9uBBvNJPtN18RuoWVJ3VmR2sxmjTBLvf71Oq9nk4q51RvBuE+IjLfJUS3GNpkTjMaxmperGEGZxB0u6k7JjaDnAxG3eAPlKR1F8lnaxEFu4zPgDqVDTxESPp0we0Kt3SGgHzDjlt4qpaqcHAODSJF6JPkCdVM+zumAZv+yQ6SOYJ0TK9mc3GG4mMCCZ8AVOLQL1IrDbTRrMqtzaZI3GRHmJC9cpVA4BwMggEHcESCvILTZ3NGIjzEjxAOC7/AKCW7rLMGnOkbn9ObfcY8l6HgtfV0/HVfn5sZMZC6UkdGhCF6I55w/8AEa140qXi8/8Ay3/suQC1+mdov2yoPYDWj9IJ95KyWBeO4hUz4iT87fxodahHLTQ8BSpgHNOaFz2WkjVIFECntKrYEjVoUOBWXvVSXvdjAJhvgFnsKjNe46faw8AM/l6pLNfQUldFy18JpMJqUi8CMGkyPElUbS8kTqtin225TIxJ/fuWLVfdJafVEJOT11YkVHlykbZ8JKuUSOSOsaTjhGJ/v5K3O+iGVKlnERifl4JDLcYgjCFca4GTOmGgaP8AHxTaVPETkcfJGfxGi1wyxVqh6x1J0kYDTPmYBU3HKTmMaX4PcYAJEnwGybaOINYBerEUQMKYMOJkk4jFYdWk6u++L7aehe4ucRsC7IKMYKTzvRfT0IK9xvVl5JGUwDz3TKtmI7IxOpVu1FzW3aZDQNdfJZIZUk9sjWZxK0wvLW5MmfSIyzUBpuBzT2V3AwQ5/lB8JV2yUyXBzmxGQmfXZTbcVqBZsouME55xzOQU1/slgm9v+HPPclMOakogON3G8e7jh4FY2+oChrahxLMp7TgBjnmkvNPZvi4TdvEmCAMp9m98kHq8u0T3ZEXb0+9uk7pKga0w4mR3oGDTo3HPmiwhTSDPvMAdgS1zTAO93IHJJVswpdoGmCcBcc0uA1cLpwHNL1TQYcY1dAmBp4k7c1GykwAaGe1gMvmc00xkVWxNb2uwBobwl3hjJK6D+H1qu13s0eyf6mHD3F3oucNNoJgDxhX+jtS5aaTvxgfq7PzW3BVeXXhK/X/CFWOaDR6shCF7U4549xeretFY71H+l4x7lC0qOq+XuO7ifUpwK8NW1m35najokTtKUOUbSllUWGSAp4coQU6UmgLDHKxWofy7xjE4DcalUmvVwYmHYYYfJVSVmDKf28iWjIHGPh6JbU0VIc0YgRHzUFSkGZnWfHf4KVji5hcMHTiNm6K2yWsRFYlowDiH7Zz/AITOscR2v8wpRZZ7V4zpy8OSlFVo7Ownkp3XTUZVZWgyctv3zWnw/idMghzXNcDgTk7QAbLLNVkwC3lM+6FN1IJaZx1+Cc4xa7SAtO4RTc41HAnGc8PRPe+PBPNpkQMBCqPdKpWaXeYCl0plRsZfBOCeXgCSpbbAZ03DJYTznFXGHAYEeKu8LoPquENls+E+G6dxSyCm7A4H3HZEqicsvULrYpyhz8C0CJzdsNgNzumkpE0Mf1+Hd7XdnCB+KPDTdLSrQBLbxbhjEOnInw1URT6RaMXNLvwg3fMmD8EWQgvkCMzvhjjqmuqnta4euamY1kkOluEgFwEcsjeOwVeoI1HhhI8dimkAt7BLSqXSHbEH0MqK8kvKS0GezdYhcx9q5BC9rzjj8tnAPZBIOYJB+CGqTibCK9VsZVKg8hUcAowvH1labXmdaLukSNb68kmqe1wES+4T94NJgDPAb5eqHGe02ccMsZ8OapGNAOye1p2KVksPa6xo/Dgfelp1hOLqsHEYif6jKQCAplrqSdQIJLuYyaISufM3pDychl5lMJQlZ3Az3W4GADlnPPnyTncRa0+0RqJU77DTdm30UVThbdJETA0JjXktClSe9wsQWniznHsi6BzlVevLsC4xOn7yVl1gLRJE8h8U+yU34hroEY/RWpwiuyFh1Cg0QDE5wMSOZ2WiGBVKbCHHU77q412EQstRtgOdhkmJQVYphrcXCdm/U/JVXsAtnsxOOAGrjl/dO6pl4BoNRxynKeTRn5pbz6jg0CToBkPoFdfWZZ2w0zUIhzxp+Fv1UNRNlnrxZmy8zWIgAZUwfDVZr6pqNM4nvD9+CotcXuk6rW4dQggqNS0V5iStqZEJxpm7Mjw1jeNlr8Y4RA6xnd1GrT9FkGrDr10kDADcD4SZKshJSV0STvsFSkRdkjHnl47bp9NrmG9TqNkDG45pIHNp08lA14xk9oy4+Op+CV10AQ4OcYiAcN5JAjwU7MCRlN4F6+G3r2LnsBfJlxF7HPUKBlnJElzGNmAXuDQSNBOafdY6bz2tOt4HEAYRAM+CY1rTN57WkZF2Au8jGGOil+bAKyzEyZbAMXi4Bvk44FNrUS0wYPMEOGPMJwY0mLzcO6SYBBzIvRCGUpcGtIMmJbiJJ3GaFduwHcfZTsPVC6f7M3YegQva8k5HMPMellC5bK2GBIcP6mAk/qvLMqNgSDI1jQ7Lq/4iWSKlKp7TCwnmw3mjzDn/AKVyLeySR5jcLy/EKeTESXnf+TpUJZqaFuCAQZcTBEaaY+qkcxgwdVDXbAON3xIyKgeYMtOnpyKG0jhAJnKBn/dZC0m6vtAPfhmHkucIhD6TYltRr9CBeBHkQonYS2Ju6bE6Kdzi7FzAwA4XZguO5djkEtRElUMiOupuIygOvfl5qN7QIgzhjyO3NK13YxpDXty+c9sk3qnGYa446AnTko7fiGhCUShtNxMAYq5TsjR3jJ2H1UZSSArUgSeamtljDcu9m4BWwG0xeAx0TLM04uObvgVXzOq2AyzupaQLiAM1MeHuJIGAH3jkEyq4NF1mWp1KtzJ7APLgzBuJ1d9ElnpF7g1okn3bknQBRWeg55DRiT6DmdloV6opNLGGSe87U8hsFF6adRMkr2llFpZTMuPffvyGzVj9YXmSmOlxVikyFJJRV+oJWLNnYFqWZ3ksthTqlo+6Mz7gs84uQ2blF4qOuk9gZ8+SpcX4M6n2m9pm+o8fqmWWrAAW5YLWcjiOapzOm/Ird47HFuYpyGxeu4zAZJ/UT7PzwXScS4E13bpZ6smAfA6LnKjHBxLh2si3EAD2R4LVGakTUlLYjL2jC4Xbm9GP4RGQ5pkAjsg4YEZ47p9+MLjXbG84eRjNMvOaZbEnDw5jmNFYiQrmtEiCSOyTOF7lhkMvFXOA2e/aKTfxtPk3E/BUQIgAYD6LpugtmvVy+MGNPq7Ae68tOEhzK8IrxK6rywbO+QhC9sccxOmNi62yvjvU4qN/o7w82lw815a4RPjK9sIXkXGuGmhWfSgw09nnTOLD5Dszu0rhcZo92qvR/wBG7CT3iZes8krKzhN17mg5gFOcE1cM2iMwEDDwzneU+pWc4gue50ZXjMeSYShMCZloeBAqPjacPRPp1X6Pe2cYa4gegUDQrVBmPgoSsgsWW1o1k6k4kqxZ5OMKpZ6U46fEp9S0Nb/qBxbs35rO1d2QMumwVahxYQ3WYGHmrTbDUiTTdB2GmkeSzKTWv7Tal1oEw505baglWm2+829tgccI0aNpUJRZG7JOIOqvEMpPFNowhpjDMk6nmselSc9wDcSf36KzUrgEFr3c2FxiDsJyVi01GUmkMMudi52wOIaPmrE7KyWoLQSpUbRaWsxce875Dksh77xUVarJVmy0dSrFHIrvcaHU2bqWU17kgIUdxivrQJSUAczmfcq7ny6NNfkrTDCbVkBZYVbpWggrO6zmpG1CqJQuI6axW9S26xMrCcnRgfruucoViSA2STkBit2yWSvEkNb4uE+6Vn5ck+yVyVne5zlqsrmGCIP7xVZwXXW6wPe3tABwyIxC5q0US0kEY7K+nUvo9y2MrlNy9C6FWK5QvEYvM+QwHzPmuHsNlNWo1jc3GP7/ABXq1GkGtDRkAAPACF6PglDNN1X00Xr/AM+TJjJ2SiPQhC9Ic8FyvTzhl+mKzcHU8HH/AMZOJP5T2uQvLqk17AQQRIIgg5EHMFVV6Sq03CXUlCTjJNHilVhGYhMhbfH+DGz1TThxacaRn7ns46tJg8i06rHuwvHVacqc3CW6OvGSkroYWpIUkJqruSHMbir9Jn3Bmc+QVezMkgBXx2QYi8cztyVNSXQBa7w0QNBCzrxc4NGZMKS01NFJwun3qh0wHic/clFZY3BErbHRa8vLBDRJ1k7wqnEql6oGUm9nAXRm5xz+isEEjImTIG5yaPI4qyxos4ORqkYn2QcwOfNCdtXqxMmtjadOkKZa1z4l7okzsDyWDaKs5J9prE6quFZThbVgkTWSzziVPaK4GAVekxriBUvXcpaSC3nhnGybauGGm6G1LzcwTqE7Jy7TGS0sU+uYbKqtqvbjcvD8P0KVtp6wzBaG7jMp5He/QB9JseOqnvKFj020VoSabYEzXgqxZ6ZcYGA1OgCy6dWTAzVmtarrQ0HDXmUpU3sgNOpxMUxcoi7u/U+egVMWwzi4z4rGq2qckraTzqprDpLULHWWHiLtH+RK0bWzrmzheAwjXkuEFjO5Wt0cstapWZTpuMzJOjWjvOPh8SBqqngnOS5b1IytHU7ToTwqCazhu1oP/I/L1XXplJgaABonr2+Fw6oUlBe/qcmpNzlmYIQhaCAIQhAGZx/hLbRTu4B7TeY46OiMfwkYHkd4XmVrs7g4tc265pgtOYI08Nt5nVewLn+lHR8Vx1jAOtaIzjrG49gnQ44HTwJXL4lgefHPDvL6rw+xpw9bI7PY81upWsxUrqBxMEYkEEEEEfdIOMhPo0ySPFeVk7bnT3LdnZcbP3ne4Jj3gBSVFn2ypoqYrMyJA95J/fotSqLrQwZj3kqpwmhL72YaJ89FrMFztu7+nLmpVZJNIbHvIoNAwNSM/Yw054lYdd8qe1VpJJVKo9OnDqIhuEnFTso5JrVas5AEuvZGIE9qMMNldJsYObATQL2Hp9FDUrymCuG4kqKiwLDacZnyVd4EqarbWVAHNMkYO28ZVeoVKKfUBWOwVO01MVK9xhR2GlfeActeQ19yuikryYE9JgpsvOPacJ8BoFTDH1DkQ1WrYQXF7zDR3R8MElPiTcrpAQs1rpXYCUrMGqyxwCgqV9ZWfaLfJhnr9EKnKYXNZ9TENGJJAAGJcTkANSvUOiPAfs1OXwaz4Lz7OzAdhvqfJYn8P+iJoxabQP5pHYac6YOp2eR6DxK7peh4fgVRWeXe+DnYivm7K2BCELqGUEIQgAQhCABCEIAwekfR8Vh1lMAVhqcA8D7riMjs7MeGC4uhDLxcC1zcCwiHNcRMEeBHjMr1JZPHOA0rSO12XjuvbmOR9pvI+44rkcR4XHEdqGkvn88TTRxDho9jzmtVwlZ5MrY49w2pQLRUbAyD2zcdtj908j5TmoOEWK/U7Xdbi75DzK8zOnKhdVFZnQjJSV0atgsvV0gTmcY3PPkFnWuqXEklXuIWguPJY9qrhoxIWWmnJ36sCCu9VgNUypbGDNwTW2ku7jXO5kQPUrdGDS2Gi0HQq1qtgG5OwSus7j33eTfqUtOkGnDDnr6lNKK13GUz1r9Awbuz9EosAzcS48zh6ZK5UKjJlWZ300CwtMwIAw5IvJpwUQOKVr6gPrHBSWCqGMe/YQPP+0qKtiFasFFraQfUwYHE46xgAiTSjqAvDuFmp/NrYN+63luUzidupNlrGyRtl5lUuJ8bdVJDeyz3n6BJwPgFe1Pu0WSB3nHBjfzO+Qk8lbSw06kry9kiLlZXZQeXPIAkkmAADiTkABmV6p0F6Dihdr2gA1s2s0p8zu/4abrX6KdD6NjAdhUra1CMuTB90e8+5dIvQ4bBqHalv8GCtiM2kdgQhC3mUEIQgAQhCABCEIAEIQgAQhCAI69Fr2lr2hzXAgtIBBBzBBzC5q3dFyxjhZS0SZuVC6PAPEkDkQfELqUKjEYalXjlqRuSjOUdjxLjLrZTdcrMNKcsAGnkHiQ4+BVGjwh9Qy4r3itSa9pa5oc04EEAg+IOa5+29DqDsaRdRP4cWfodgB+WFyq3C5RX/g17/c2U8Uv1I87p8OpUxiATuUwvnLJb/FuhNrzYaVQDYljj/S6W/wDJYlfg1qpjt2eqPytLh6skLlTwOIjrNO/8mmNaD2ZAVG9yirEt73Z/Nh8VAa4H3h6qrltbk7kzikD1A60t396SlUkw3E8sfgrFTb6BcncoycVfs3BbTU7lCqfFhaPV0BbFh6A2t5l/V0hrLrzv0tw/5BX08JWltFkJVYR3Zh0KN8gEgbnYan0UVoNW21BSs9NzqbOy1rRp7TjkJ5r0zhXQShTH80uqu1nst/S05eJK6Wy2VlNoZTY1jRk1oAA8AMFuw/CpXzVH6WM9TFr9KPPeAfw1ydanf+th9zn/ACb6r0GxWOnRYKdJjWMbk1ogc/MnGdVOhdilRhTVooxzqSnuCEIVpAEIQgAQhCABCEIAEIQgAQhCABCEIAEIQgAQhCABCEIAhtGR8FxPEO8PD5lCFXMlEbYe/wCq7Wwdxv5R8EIREJFlCEKwiCEIQAIQhAAhCEACEIQAIQhAAhCE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2DEA29D6-C5F9-4C04-B226-705B26BFA958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56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8463"/>
            <a:ext cx="8229600" cy="869950"/>
          </a:xfrm>
        </p:spPr>
        <p:txBody>
          <a:bodyPr anchor="ctr"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information…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425" y="1700213"/>
            <a:ext cx="3878263" cy="3878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Call planning – 2017 </a:t>
            </a:r>
            <a:r>
              <a:rPr lang="en-GB" sz="2400" dirty="0" smtClean="0"/>
              <a:t>(1/2)</a:t>
            </a:r>
            <a:endParaRPr lang="en-GB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08513"/>
          </a:xfrm>
        </p:spPr>
        <p:txBody>
          <a:bodyPr/>
          <a:lstStyle/>
          <a:p>
            <a:pPr marL="0" indent="0" defTabSz="449437"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b="1" dirty="0" smtClean="0"/>
              <a:t>FET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FET Open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</a:rPr>
              <a:t>: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 17 Jan,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400" b="1" dirty="0">
                <a:solidFill>
                  <a:srgbClr val="D39131"/>
                </a:solidFill>
              </a:rPr>
              <a:t>27 Sep 2017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FET 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</a:rPr>
              <a:t>Proactive: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24 Jan 2017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smtClean="0">
                <a:solidFill>
                  <a:schemeClr val="bg2">
                    <a:lumMod val="50000"/>
                  </a:schemeClr>
                </a:solidFill>
              </a:rPr>
              <a:t>FET HPC: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BE" sz="1400" b="1" dirty="0">
                <a:solidFill>
                  <a:srgbClr val="D39131"/>
                </a:solidFill>
              </a:rPr>
              <a:t>26 Sep 2017</a:t>
            </a:r>
            <a:endParaRPr lang="en-GB" sz="1400" b="1" dirty="0">
              <a:solidFill>
                <a:srgbClr val="D39131"/>
              </a:solidFill>
            </a:endParaRP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endParaRPr lang="en-GB" sz="1000" b="1" dirty="0" smtClean="0"/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r>
              <a:rPr lang="en-GB" sz="1600" b="1" dirty="0" smtClean="0"/>
              <a:t>Research Infrastructures: </a:t>
            </a:r>
            <a:r>
              <a:rPr lang="en-GB" sz="1400" b="1" dirty="0">
                <a:solidFill>
                  <a:srgbClr val="D39131"/>
                </a:solidFill>
              </a:rPr>
              <a:t>29 March 2017</a:t>
            </a:r>
          </a:p>
          <a:p>
            <a:pPr marL="0" indent="0" defTabSz="449437" eaLnBrk="1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sz="600" b="1" dirty="0" smtClean="0"/>
          </a:p>
          <a:p>
            <a:pPr marL="0" indent="0" defTabSz="449437" eaLnBrk="1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b="1" dirty="0" smtClean="0"/>
              <a:t>LEIT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EU-Brazil: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14 Mar 2017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Main ICT call: 25 April 2017</a:t>
            </a: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GB" sz="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r>
              <a:rPr lang="en-GB" sz="1600" b="1" dirty="0" smtClean="0"/>
              <a:t>SC1 (Health): 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smtClean="0">
                <a:solidFill>
                  <a:schemeClr val="bg2">
                    <a:lumMod val="50000"/>
                  </a:schemeClr>
                </a:solidFill>
              </a:rPr>
              <a:t>SC1 call: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31 Jan, 14 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Mar 2017</a:t>
            </a: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endParaRPr lang="fr-BE" sz="1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r>
              <a:rPr lang="en-GB" sz="1600" b="1" dirty="0"/>
              <a:t>SC2 (Food and agriculture): 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Robotics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 for </a:t>
            </a: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precision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farming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14 </a:t>
            </a:r>
            <a:r>
              <a:rPr lang="fr-BE" sz="1400" dirty="0" err="1">
                <a:solidFill>
                  <a:schemeClr val="bg2">
                    <a:lumMod val="50000"/>
                  </a:schemeClr>
                </a:solidFill>
              </a:rPr>
              <a:t>Feb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 2017</a:t>
            </a:r>
            <a:endParaRPr lang="en-GB" sz="14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endParaRPr lang="en-GB" sz="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b="1" dirty="0" smtClean="0"/>
              <a:t>SC3 (Energy)</a:t>
            </a:r>
          </a:p>
          <a:p>
            <a:pPr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Energy-efficienc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</a:rPr>
              <a:t>y: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19 Jan,</a:t>
            </a: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400" b="1" dirty="0">
                <a:solidFill>
                  <a:srgbClr val="D39131"/>
                </a:solidFill>
              </a:rPr>
              <a:t>7 Jun 2017</a:t>
            </a:r>
          </a:p>
          <a:p>
            <a:pPr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Competitive Low Carbon Energ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</a:rPr>
              <a:t>y: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14 Feb 2017</a:t>
            </a:r>
          </a:p>
          <a:p>
            <a:pPr marL="0" indent="0">
              <a:spcAft>
                <a:spcPts val="0"/>
              </a:spcAft>
              <a:buNone/>
              <a:defRPr/>
            </a:pPr>
            <a:endParaRPr lang="en-GB" sz="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  <a:defRPr/>
            </a:pPr>
            <a:endParaRPr lang="en-GB" sz="1400" b="1" dirty="0" smtClean="0">
              <a:solidFill>
                <a:srgbClr val="FF0000"/>
              </a:solidFill>
            </a:endParaRPr>
          </a:p>
        </p:txBody>
      </p:sp>
      <p:sp>
        <p:nvSpPr>
          <p:cNvPr id="56324" name="AutoShape 2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5" name="AutoShape 4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612590"/>
            <a:ext cx="2359149" cy="3671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5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Call planning – 2017 </a:t>
            </a:r>
            <a:r>
              <a:rPr lang="en-GB" sz="2400" dirty="0" smtClean="0"/>
              <a:t>(2/2</a:t>
            </a:r>
            <a:r>
              <a:rPr lang="en-GB" sz="2400" dirty="0"/>
              <a:t>)</a:t>
            </a:r>
            <a:endParaRPr lang="en-GB" sz="2800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5"/>
            <a:ext cx="8229600" cy="4608513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  <a:defRPr/>
            </a:pPr>
            <a:r>
              <a:rPr lang="fr-BE" sz="1600" b="1" dirty="0"/>
              <a:t>SC4 (Transport):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26 Jan, 1 </a:t>
            </a:r>
            <a:r>
              <a:rPr lang="fr-BE" sz="1400" dirty="0" err="1">
                <a:solidFill>
                  <a:schemeClr val="bg2">
                    <a:lumMod val="50000"/>
                  </a:schemeClr>
                </a:solidFill>
              </a:rPr>
              <a:t>Feb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 2017</a:t>
            </a:r>
          </a:p>
          <a:p>
            <a:pPr marL="0" indent="0">
              <a:spcAft>
                <a:spcPts val="0"/>
              </a:spcAft>
              <a:buNone/>
              <a:defRPr/>
            </a:pPr>
            <a:endParaRPr lang="en-GB" sz="600" b="1" dirty="0">
              <a:solidFill>
                <a:srgbClr val="DEA900"/>
              </a:solidFill>
            </a:endParaRPr>
          </a:p>
          <a:p>
            <a:pPr marL="0" indent="0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1600" b="1" dirty="0" smtClean="0"/>
              <a:t>SC6 (Europe in a changing world)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Co-creation: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2 Feb 2017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Reversing inequalities: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2 Feb 2017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dirty="0" smtClean="0">
                <a:solidFill>
                  <a:schemeClr val="bg2">
                    <a:lumMod val="50000"/>
                  </a:schemeClr>
                </a:solidFill>
              </a:rPr>
              <a:t>Understanding Europe: </a:t>
            </a:r>
            <a:r>
              <a:rPr lang="en-GB" sz="1400" dirty="0">
                <a:solidFill>
                  <a:schemeClr val="bg2">
                    <a:lumMod val="50000"/>
                  </a:schemeClr>
                </a:solidFill>
              </a:rPr>
              <a:t>2 Feb 2017</a:t>
            </a: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endParaRPr lang="fr-BE" sz="600" b="1" dirty="0">
              <a:solidFill>
                <a:srgbClr val="DEA900"/>
              </a:solidFill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fr-BE" sz="1600" b="1" dirty="0"/>
              <a:t>SC7 (Security)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err="1" smtClean="0">
                <a:solidFill>
                  <a:schemeClr val="bg2">
                    <a:lumMod val="50000"/>
                  </a:schemeClr>
                </a:solidFill>
              </a:rPr>
              <a:t>Cryptography</a:t>
            </a:r>
            <a:r>
              <a:rPr lang="fr-BE" sz="1400" b="1" dirty="0" smtClean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fr-BE" sz="1400" b="1" dirty="0">
                <a:solidFill>
                  <a:srgbClr val="D39131"/>
                </a:solidFill>
              </a:rPr>
              <a:t>25 April 2017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Other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topics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 (CIP+DS): </a:t>
            </a:r>
            <a:r>
              <a:rPr lang="fr-BE" sz="1400" b="1" dirty="0">
                <a:solidFill>
                  <a:srgbClr val="D39131"/>
                </a:solidFill>
              </a:rPr>
              <a:t>24 </a:t>
            </a:r>
            <a:r>
              <a:rPr lang="fr-BE" sz="1400" b="1" dirty="0" err="1">
                <a:solidFill>
                  <a:srgbClr val="D39131"/>
                </a:solidFill>
              </a:rPr>
              <a:t>Aug</a:t>
            </a:r>
            <a:r>
              <a:rPr lang="fr-BE" sz="1400" b="1" dirty="0">
                <a:solidFill>
                  <a:srgbClr val="D39131"/>
                </a:solidFill>
              </a:rPr>
              <a:t> 2017</a:t>
            </a: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endParaRPr lang="fr-BE" sz="600" dirty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fr-BE" sz="1600" b="1" dirty="0"/>
              <a:t>Cross-</a:t>
            </a:r>
            <a:r>
              <a:rPr lang="fr-BE" sz="1600" b="1" dirty="0" err="1"/>
              <a:t>cutting</a:t>
            </a:r>
            <a:r>
              <a:rPr lang="fr-BE" sz="1600" b="1" dirty="0"/>
              <a:t> </a:t>
            </a:r>
            <a:r>
              <a:rPr lang="fr-BE" sz="1600" b="1" dirty="0" err="1" smtClean="0"/>
              <a:t>activities</a:t>
            </a:r>
            <a:endParaRPr lang="fr-BE" sz="1600" b="1" dirty="0"/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smtClean="0">
                <a:solidFill>
                  <a:schemeClr val="bg2">
                    <a:lumMod val="50000"/>
                  </a:schemeClr>
                </a:solidFill>
              </a:rPr>
              <a:t>ICT 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for </a:t>
            </a: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FoF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19 Jan 2017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IoT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fr-BE" sz="1400" b="1" dirty="0">
                <a:solidFill>
                  <a:srgbClr val="D39131"/>
                </a:solidFill>
              </a:rPr>
              <a:t>25 April 2017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Smart </a:t>
            </a:r>
            <a:r>
              <a:rPr lang="fr-BE" sz="1400" b="1" dirty="0" err="1">
                <a:solidFill>
                  <a:schemeClr val="bg2">
                    <a:lumMod val="50000"/>
                  </a:schemeClr>
                </a:solidFill>
              </a:rPr>
              <a:t>Cities</a:t>
            </a: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14 </a:t>
            </a:r>
            <a:r>
              <a:rPr lang="fr-BE" sz="1400" dirty="0" err="1">
                <a:solidFill>
                  <a:schemeClr val="bg2">
                    <a:lumMod val="50000"/>
                  </a:schemeClr>
                </a:solidFill>
              </a:rPr>
              <a:t>Feb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 7 Mar 2017</a:t>
            </a:r>
          </a:p>
          <a:p>
            <a:pPr marL="0" indent="0" defTabSz="449437" eaLnBrk="1" hangingPunct="1">
              <a:spcBef>
                <a:spcPts val="200"/>
              </a:spcBef>
              <a:spcAft>
                <a:spcPts val="0"/>
              </a:spcAft>
              <a:buNone/>
              <a:defRPr/>
            </a:pPr>
            <a:endParaRPr lang="fr-BE" sz="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fr-BE" sz="1600" b="1" dirty="0" smtClean="0"/>
              <a:t>SME </a:t>
            </a:r>
            <a:r>
              <a:rPr lang="fr-BE" sz="1600" b="1" dirty="0"/>
              <a:t>instrument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Phase 1: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15 </a:t>
            </a:r>
            <a:r>
              <a:rPr lang="fr-BE" sz="1400" dirty="0" err="1">
                <a:solidFill>
                  <a:schemeClr val="bg2">
                    <a:lumMod val="50000"/>
                  </a:schemeClr>
                </a:solidFill>
              </a:rPr>
              <a:t>Feb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fr-BE" sz="1400" b="1" dirty="0">
                <a:solidFill>
                  <a:srgbClr val="D39131"/>
                </a:solidFill>
              </a:rPr>
              <a:t>3 May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fr-BE" sz="1400" b="1" dirty="0">
                <a:solidFill>
                  <a:srgbClr val="D39131"/>
                </a:solidFill>
              </a:rPr>
              <a:t>6 Sep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fr-BE" sz="1400" b="1" dirty="0">
                <a:solidFill>
                  <a:srgbClr val="D39131"/>
                </a:solidFill>
              </a:rPr>
              <a:t>8 </a:t>
            </a:r>
            <a:r>
              <a:rPr lang="fr-BE" sz="1400" b="1" dirty="0" err="1">
                <a:solidFill>
                  <a:srgbClr val="D39131"/>
                </a:solidFill>
              </a:rPr>
              <a:t>Nov</a:t>
            </a:r>
            <a:r>
              <a:rPr lang="fr-BE" sz="1400" b="1" dirty="0">
                <a:solidFill>
                  <a:srgbClr val="D39131"/>
                </a:solidFill>
              </a:rPr>
              <a:t> 2017</a:t>
            </a:r>
          </a:p>
          <a:p>
            <a:pPr defTabSz="449437" eaLnBrk="1" hangingPunct="1">
              <a:spcBef>
                <a:spcPts val="200"/>
              </a:spcBef>
              <a:spcAft>
                <a:spcPts val="0"/>
              </a:spcAft>
              <a:defRPr/>
            </a:pPr>
            <a:r>
              <a:rPr lang="fr-BE" sz="1400" b="1" dirty="0">
                <a:solidFill>
                  <a:schemeClr val="bg2">
                    <a:lumMod val="50000"/>
                  </a:schemeClr>
                </a:solidFill>
              </a:rPr>
              <a:t>Phase 2: </a:t>
            </a:r>
            <a:r>
              <a:rPr lang="fr-BE" sz="1400" dirty="0">
                <a:solidFill>
                  <a:schemeClr val="bg2">
                    <a:lumMod val="50000"/>
                  </a:schemeClr>
                </a:solidFill>
              </a:rPr>
              <a:t>18 Jan, </a:t>
            </a:r>
            <a:r>
              <a:rPr lang="fr-BE" sz="1400" b="1" dirty="0">
                <a:solidFill>
                  <a:srgbClr val="D39131"/>
                </a:solidFill>
              </a:rPr>
              <a:t>6 </a:t>
            </a:r>
            <a:r>
              <a:rPr lang="fr-BE" sz="1400" b="1" dirty="0" err="1">
                <a:solidFill>
                  <a:srgbClr val="D39131"/>
                </a:solidFill>
              </a:rPr>
              <a:t>Apr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,</a:t>
            </a:r>
            <a:r>
              <a:rPr lang="fr-BE" sz="1400" b="1" dirty="0">
                <a:solidFill>
                  <a:srgbClr val="D39131"/>
                </a:solidFill>
              </a:rPr>
              <a:t> 1 Jun</a:t>
            </a:r>
            <a:r>
              <a:rPr lang="fr-BE" sz="1400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fr-BE" sz="1400" b="1" dirty="0">
                <a:solidFill>
                  <a:srgbClr val="D39131"/>
                </a:solidFill>
              </a:rPr>
              <a:t>18 </a:t>
            </a:r>
            <a:r>
              <a:rPr lang="fr-BE" sz="1400" b="1" dirty="0" err="1">
                <a:solidFill>
                  <a:srgbClr val="D39131"/>
                </a:solidFill>
              </a:rPr>
              <a:t>Oct</a:t>
            </a:r>
            <a:r>
              <a:rPr lang="fr-BE" sz="1400" b="1" dirty="0">
                <a:solidFill>
                  <a:srgbClr val="D39131"/>
                </a:solidFill>
              </a:rPr>
              <a:t> 2017</a:t>
            </a:r>
          </a:p>
        </p:txBody>
      </p:sp>
      <p:sp>
        <p:nvSpPr>
          <p:cNvPr id="56324" name="AutoShape 2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5" name="AutoShape 4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632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2401" y="1573907"/>
            <a:ext cx="2292924" cy="3583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90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0"/>
            <a:ext cx="2089150" cy="205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39" name="Title 3"/>
          <p:cNvSpPr txBox="1">
            <a:spLocks/>
          </p:cNvSpPr>
          <p:nvPr/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47" tIns="40074" rIns="80147" bIns="40074"/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000" b="1">
                <a:solidFill>
                  <a:srgbClr val="0070C0"/>
                </a:solidFill>
                <a:latin typeface="Verdana" pitchFamily="34" charset="0"/>
              </a:rPr>
              <a:t>Lessons learned from 2014-15 calls…</a:t>
            </a:r>
          </a:p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2400" b="1">
                <a:solidFill>
                  <a:srgbClr val="0070C0"/>
                </a:solidFill>
                <a:latin typeface="Verdana" pitchFamily="34" charset="0"/>
              </a:rPr>
              <a:t>…Changes for 2016-17</a:t>
            </a:r>
            <a:endParaRPr lang="en-GB" sz="2000" b="1">
              <a:solidFill>
                <a:srgbClr val="0070C0"/>
              </a:solidFill>
              <a:latin typeface="Verdana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57338"/>
            <a:ext cx="8651875" cy="4464050"/>
          </a:xfrm>
        </p:spPr>
        <p:txBody>
          <a:bodyPr/>
          <a:lstStyle/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Increased support to </a:t>
            </a:r>
            <a:r>
              <a:rPr lang="en-GB" sz="1800" b="1" dirty="0" smtClean="0"/>
              <a:t>cross-cutting activities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Focus areas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800" dirty="0" smtClean="0"/>
          </a:p>
          <a:p>
            <a:pPr marL="180975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Consolidation and strengthening of the </a:t>
            </a:r>
            <a:r>
              <a:rPr lang="en-GB" sz="1800" b="1" dirty="0" smtClean="0"/>
              <a:t>SME instrument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Single call </a:t>
            </a:r>
            <a:r>
              <a:rPr lang="en-GB" sz="1600" dirty="0" smtClean="0"/>
              <a:t>grouping all topics across the WP</a:t>
            </a:r>
          </a:p>
          <a:p>
            <a:pPr marL="452438" lvl="2" indent="-187325" defTabSz="449437" eaLnBrk="1" hangingPunct="1">
              <a:spcBef>
                <a:spcPts val="300"/>
              </a:spcBef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Fewer</a:t>
            </a:r>
            <a:r>
              <a:rPr lang="en-GB" sz="1600" dirty="0" smtClean="0"/>
              <a:t> and </a:t>
            </a:r>
            <a:r>
              <a:rPr lang="en-GB" sz="1600" b="1" dirty="0" smtClean="0"/>
              <a:t>broader</a:t>
            </a:r>
            <a:r>
              <a:rPr lang="en-GB" sz="1600" dirty="0" smtClean="0"/>
              <a:t> topics, with </a:t>
            </a:r>
            <a:r>
              <a:rPr lang="en-GB" sz="1600" b="1" dirty="0" smtClean="0"/>
              <a:t>higher budget </a:t>
            </a:r>
            <a:r>
              <a:rPr lang="en-GB" sz="1600" dirty="0" smtClean="0"/>
              <a:t>per topic and overall</a:t>
            </a:r>
          </a:p>
          <a:p>
            <a:pPr marL="9525" defTabSz="449437" eaLnBrk="1" hangingPunct="1">
              <a:spcAft>
                <a:spcPts val="0"/>
              </a:spcAft>
              <a:buClr>
                <a:srgbClr val="0070C0"/>
              </a:buClr>
              <a:defRPr/>
            </a:pPr>
            <a:endParaRPr lang="en-GB" sz="600" b="1" dirty="0" smtClean="0"/>
          </a:p>
          <a:p>
            <a:pPr marL="180975" indent="-171450" defTabSz="449437" eaLnBrk="1" hangingPunct="1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800" dirty="0" smtClean="0"/>
              <a:t>Change of </a:t>
            </a:r>
            <a:r>
              <a:rPr lang="en-GB" sz="1800" b="1" dirty="0" smtClean="0"/>
              <a:t>innovative procurement</a:t>
            </a:r>
            <a:r>
              <a:rPr lang="en-GB" sz="1800" dirty="0" smtClean="0"/>
              <a:t> instruments (PCP/PPI)</a:t>
            </a:r>
            <a:endParaRPr lang="en-GB" sz="1800" b="1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dirty="0" smtClean="0"/>
              <a:t>Move from co-fund to </a:t>
            </a:r>
            <a:r>
              <a:rPr lang="en-GB" sz="1600" b="1" dirty="0" smtClean="0"/>
              <a:t>standard grants</a:t>
            </a:r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sz="1600" b="1" dirty="0" smtClean="0"/>
              <a:t>Increase of funding rates </a:t>
            </a:r>
            <a:r>
              <a:rPr lang="en-GB" sz="1600" dirty="0" smtClean="0"/>
              <a:t>(90%/35%)</a:t>
            </a:r>
            <a:endParaRPr lang="en-GB" sz="600" dirty="0" smtClean="0"/>
          </a:p>
          <a:p>
            <a:pPr marL="452438" lvl="2" indent="-187325" defTabSz="449437" eaLnBrk="1" hangingPunct="1"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sz="600" dirty="0" smtClean="0"/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Reinforcement of </a:t>
            </a:r>
            <a:r>
              <a:rPr lang="en-GB" b="1" dirty="0" smtClean="0"/>
              <a:t>international cooperation</a:t>
            </a:r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dirty="0" smtClean="0"/>
              <a:t>Increased use of </a:t>
            </a:r>
            <a:r>
              <a:rPr lang="en-GB" b="1" dirty="0" smtClean="0"/>
              <a:t>inducement prizes</a:t>
            </a:r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fr-BE" sz="800" b="1" dirty="0"/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r>
              <a:rPr lang="en-GB" dirty="0"/>
              <a:t>More </a:t>
            </a:r>
            <a:r>
              <a:rPr lang="en-GB" b="1" dirty="0"/>
              <a:t>precision</a:t>
            </a:r>
            <a:r>
              <a:rPr lang="en-GB" dirty="0"/>
              <a:t>, </a:t>
            </a:r>
            <a:r>
              <a:rPr lang="en-GB" b="1" dirty="0"/>
              <a:t>focus</a:t>
            </a:r>
            <a:r>
              <a:rPr lang="en-GB" dirty="0"/>
              <a:t> and </a:t>
            </a:r>
            <a:r>
              <a:rPr lang="en-GB" b="1" dirty="0"/>
              <a:t>clarity</a:t>
            </a:r>
            <a:r>
              <a:rPr lang="en-GB" dirty="0"/>
              <a:t> in the topic descriptions (notably the </a:t>
            </a:r>
            <a:r>
              <a:rPr lang="en-GB" b="1" dirty="0"/>
              <a:t>expected impacts</a:t>
            </a:r>
            <a:r>
              <a:rPr lang="en-GB" dirty="0" smtClean="0"/>
              <a:t>)…</a:t>
            </a:r>
            <a:r>
              <a:rPr lang="en-GB" dirty="0"/>
              <a:t>while keeping up an open and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non-prescriptive </a:t>
            </a:r>
            <a:r>
              <a:rPr lang="en-GB" dirty="0"/>
              <a:t>approach</a:t>
            </a:r>
          </a:p>
          <a:p>
            <a:pPr marL="180975" lvl="1" indent="-171450" defTabSz="449437" eaLnBrk="1" hangingPunct="1">
              <a:spcAft>
                <a:spcPts val="300"/>
              </a:spcAft>
              <a:buClr>
                <a:srgbClr val="0070C0"/>
              </a:buClr>
              <a:buFont typeface="Arial" pitchFamily="34" charset="0"/>
              <a:buChar char="•"/>
              <a:defRPr/>
            </a:pP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00E60ED6-4AE4-477B-A5FF-9FEDE9BDF664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6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400" dirty="0" smtClean="0"/>
              <a:t>Guide to ICT-related activities in WP2016-17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4762872" cy="4608513"/>
          </a:xfrm>
        </p:spPr>
        <p:txBody>
          <a:bodyPr/>
          <a:lstStyle/>
          <a:p>
            <a:pPr marL="180975" lvl="0" indent="-171450" defTabSz="449437" eaLnBrk="1" hangingPunct="1">
              <a:defRPr/>
            </a:pPr>
            <a:endParaRPr lang="en-GB" sz="2000" b="1" dirty="0" smtClean="0"/>
          </a:p>
          <a:p>
            <a:pPr marL="180975" lvl="0" indent="-171450" defTabSz="449437" eaLnBrk="1" hangingPunct="1">
              <a:defRPr/>
            </a:pPr>
            <a:endParaRPr lang="en-GB" sz="2000" b="1" dirty="0"/>
          </a:p>
          <a:p>
            <a:pPr marL="180975" lvl="0" indent="-171450" defTabSz="449437" eaLnBrk="1" hangingPunct="1">
              <a:defRPr/>
            </a:pPr>
            <a:r>
              <a:rPr lang="en-GB" sz="2000" b="1" dirty="0" smtClean="0"/>
              <a:t>Comprehensive coverage of the three H2020 pillars</a:t>
            </a:r>
            <a:br>
              <a:rPr lang="en-GB" sz="2000" b="1" dirty="0" smtClean="0"/>
            </a:br>
            <a:endParaRPr lang="en-GB" sz="2000" b="1" dirty="0" smtClean="0"/>
          </a:p>
          <a:p>
            <a:pPr marL="180975" indent="-171450" defTabSz="449437" eaLnBrk="1" hangingPunct="1">
              <a:defRPr/>
            </a:pPr>
            <a:r>
              <a:rPr lang="en-GB" sz="2000" b="1" dirty="0" smtClean="0"/>
              <a:t>Detailed list of calls and topics</a:t>
            </a:r>
            <a:br>
              <a:rPr lang="en-GB" sz="2000" b="1" dirty="0" smtClean="0"/>
            </a:br>
            <a:endParaRPr lang="en-GB" sz="2000" b="1" dirty="0" smtClean="0"/>
          </a:p>
          <a:p>
            <a:pPr marL="180975" indent="-171450" defTabSz="449437" eaLnBrk="1" hangingPunct="1">
              <a:defRPr/>
            </a:pPr>
            <a:r>
              <a:rPr lang="en-GB" sz="2000" b="1" dirty="0" smtClean="0"/>
              <a:t>Available on H2020 website</a:t>
            </a:r>
            <a:endParaRPr lang="en-GB" sz="2000" b="1" dirty="0" smtClean="0">
              <a:solidFill>
                <a:srgbClr val="FF0000"/>
              </a:solidFill>
            </a:endParaRPr>
          </a:p>
          <a:p>
            <a:pPr marL="180975" indent="-171450" defTabSz="449437" eaLnBrk="1" hangingPunct="1">
              <a:defRPr/>
            </a:pPr>
            <a:endParaRPr lang="en-GB" sz="2000" b="1" dirty="0" smtClean="0">
              <a:solidFill>
                <a:srgbClr val="FF0000"/>
              </a:solidFill>
            </a:endParaRPr>
          </a:p>
          <a:p>
            <a:pPr marL="180975" indent="-171450" defTabSz="449437" eaLnBrk="1" hangingPunct="1">
              <a:defRPr/>
            </a:pPr>
            <a:endParaRPr lang="en-GB" sz="2000" b="1" dirty="0" smtClean="0"/>
          </a:p>
          <a:p>
            <a:pPr marL="0" indent="0" defTabSz="449437" eaLnBrk="1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GB" sz="1400" b="1" dirty="0" smtClean="0">
              <a:solidFill>
                <a:srgbClr val="FF0000"/>
              </a:solidFill>
            </a:endParaRPr>
          </a:p>
        </p:txBody>
      </p:sp>
      <p:sp>
        <p:nvSpPr>
          <p:cNvPr id="56324" name="AutoShape 2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6325" name="AutoShape 4" descr="data:image/jpeg;base64,/9j/4AAQSkZJRgABAQAAAQABAAD/2wCEAAkGBxQQEhQUEhQVFhUVFRcWFxgWGBcVFhwYGBYWFhwXGBcYHCggGB0lHBUYITEhJSorLi4uGB8zODMsNygtLisBCgoKDg0OGxAQGywiICQtLSwvLC81LDA3LDQwMCwvMjQsLCwsLCwsLDcsLSwsLCwsLCwvLC4sLCwsLCwsLCwsLP/AABEIAOEA4QMBIgACEQEDEQH/xAAcAAABBQEBAQAAAAAAAAAAAAAAAQQFBgcDAgj/xABSEAACAQMBBAcDBwYLBQYHAAABAgMABBEFBhIhMQcTIkFRYXEygZEUI0JSkqGxFTNicoLBCBYXJDRDU1SistFzg5Oz8GOUo8LT4TVVZHTS4vH/xAAbAQEAAwEBAQEAAAAAAAAAAAAAAQIDBAUGB//EADERAAIBAgQDBgYCAwEAAAAAAAABAgMRBBIhMQVBURMiYXGh0TJCgZHB8BSxM1KCI//aAAwDAQACEQMRAD8A2+mOoavDAQsj9tvZjUF5G/VjUFj64xVS1LV7oSCK6eGHfA3YLW4AnfhxG/Kisef9XukfWqY024itVOLK4h3uLt1fXOxHDekkiZ2kPDmSTQDvrrqf2EFun1pMSTH0jU7qeRZj5rXa10SNGDvvTSjlJMd9h+oPZj9EC1yXae0wN6ZY8/2oaE/CUKRUjbXccozG6ODyKsGHxBoCGk2Tia4kuWZnkfGOtCSiMAYxAHU9UDzOOZru2zULyRyzb8zxHej605VD9ZY1AQN+lu586maKASlorldXKRIzyMqIoLMzEKoA5kk8AKA6EVAa38iiKiSCOSV89XEsSPM+O9VxwHixIUd5Fc/ylPe8LQGGE87mRe0Rn+ohYdrvxI/Z5EBhUnpOjRW28UBLvjrJXJeVyPryHifIchyAAoCq3ulRHtXsiWyuCqWsc7orA8AJdxgZTjHYQBQeHa4GltLK9wBbTN1Yxu9ZG0Che4ATNI5wOXYAq4x2MSyNKscYkfG84VQ7YGBvMBk4HDjTigIuKzuQo/nKlu/fiVhny3Cle8XS99u/uki/e+Kkc0UBGi7uR7Vup/2cwP8AnVaBqzD27a4XzxG/w6t2P3VJUUBGfl+EcG61P14ZkH2mTH31Ga3tjDGqpbSwy3ErbkSb43QcZMkpz2UUcT3ngBxIqT2g1pbOPfILuzBIol9uSRvZjX17zyABJ4Cqy0D2/wCeUzahfBxvqgkhh3FJVAZCFEUe9ndzlzvHGSaAsuz2lLbR4DmWRzvyytjfkkIGXOOAHAAKOCgADgKlay6fRp4oFSWyi+UFDvXsO7KqkDjI0IjD5PHsKCPOnNvtNpoRM3FwWCjJie7jQtgZYRiTdAJ44445VDklubUcPVrf44uXkrmkUVm77a2q/m7u9HluROP/ABIyfvr1Y7eiSRY1uMbxwDNbjGTyBaOVceuKr2kep0PhmMSzOlK3kzRqKit+8H0baT9uSL7t16Df3C+1ak/7OWNv8+5VzhJWqxrTb+qafH9SO7nPqEjhH/OapL8s49u3uV/3fWf8otVZTXoH1dmdiiw2IUGRHiIaWYkjDqCOES0BNbQaHc3LfN3hiT+z6oMjfrkMrMPLeAo2c0e4tjuyS2/UquEjt7f5OufFhvtyHIDFSdtrNvIcRzwufBZEY/AGnoOeXGgE3aK9UUBUtlTaRp18MZRXG98puHBlkGM7zPI5kx5NjHgKYNeNe3cYjRLhFWTM+JfkkY5p82z7lxIeW8hyPKrs1qhOSi58d0Z+NdRQELo+z/UySSyStI8ihSoAjgVVJICQrwzx9pizeeOFOLnZ61lOXtoWb6xjTe+1jNSVFAQv8WIQcxvcRn9C5uAo9Iy5QfZo/JFwpyl9MfBZY7eRR9mNHPvanuratDaR9ZO4Rc4GeJYnkqKOLse4AEmq9cTXN4paRmsbPvOQt3IDw4nlbKfLL+aUBzvteu4peoi+T3k+RvRxpJDuKSO3NJvukfA5wcE44A1xSwu2cS6hbG6ZWzHFBLGbePB4MIpdzfccDvuWIPs7tP31GGwiEVjayTHmqQId0k82knfsZOcklix86i49nby9mW4vrh7YL7NtZSyLwyDiaXOHPd2QPI0BY22iRPzkN1H6wSOPeYgwFe02nsyQPlMSseSuwjY+gfBp/GwUADOAMcSWPDxJySfM14mKsMMFI8CAfxoBxHKGGVIYeIIP4V6zUF+Q7QOHFvCHHJljVT8QKfmcUA83hSdZTFrmubXVASBlryZqjGu64teUA+mhjaRZWRTIgZUcgFlDY3gp+jnAzjniuhuKh3va4PfUBNtc1iG3VkLe/lCDCSgTqO4FyQ4H7QJ/arTZNQ86zPpKug1zF5QnP2zj99ZVleJ63BKzpYuLXO6ZAGSvJkpm09e7CJ7mVYYQWkcgADz7z4Acya5FA+2qY6MVqz6W2VuzNZ20jc3hjJ9SoqVphpNsIIYol5Rxqg/ZUD91PQa71sfm1RpzbW1z1VT2abrNT1ST6htoPsRGT8ZTVrzVQ6OTv/lCb+11CfHpHuwj/IfjUlBttVtGI76KzeCBI5V3jc3Sb0JJziJBwDOcd7D08eW0cMVjA9wEsXWNSzLGptJCBxO46O2WxyGOPiKsy6GVMm7cTFZGLFJermjBbnu76bwH6O9gdwqNv9horkbk8shiPtRRLFBG2OPbMaCQjy38eVAZv/Kvpv8AdtQ/71N/69JWj/ya6X/cov8AF/8AlS0Ba6KQ1D69tJDZ7quWeV/zcEQ35nP6KDkP0jgDvNATBNVe52me4dotORZmBKvO5ItYzy4sOMzD6ie9lql3+1Qu5+qv+sSLrBH8lgxuZ3gp+VT7wMmDzRBu8wd6tBS4SJQkYVUUYVVAVQB3ADlUKSextVw9Wkk5xavqhrp2grC/XzSNc3WMGaTgFB5rBH7MK+nE44k1MG4qIm1AeNcDfedSYk21zXJrqoN7/wA64PqPnQE+13XFryq7JqfnTaTVR40BZXva4vfVVZdYHjTKbXQO+gLg9/503fUfOqPNtIvjn041HptN1pYRKzFTg4BwD4ZPfQF/k1PzptJqo8apoluZOSY9TXhtGv3Iw0eO8EMD9rj+FAWmXWR40xn19RzYVH3GyFwYmKZeTdJVS2FLeGeH7vdXXTNl06pGuVKyboLqUc4bHEKMHPhwznuoDw+0YPsnPpxqsahaT3kzSY3RgKuck4HkPEknnVjtdmJ7q9he2gkhtos9ZLKpi639FYmwxHgSBzPLhnQ7fZ5R3VEknubUakqcs0NzIdN2XlVsvCk3kZWjH2Qhz8a0fQNQ+TLurp0sQ7zCsLj/AAuHPwNWiDSFHdT2OzC8qhJciatSpPWTuRcG11uB84ZYsc+uhmiHxZAPvqV0/X7acfNXEMmfqSI34GnUaVwu9HgmBEsEUgPMOit+IqxgPpZQqs3cAT8Bmqn0SKfyZE55yvNL/wASZ2H3Yrjtds7aW1hcyRxmHq4JGXqZJYRkIcdmNgMZxw5V42M2dlXT7Pq725hJt4mKjqZEBZAxAWSMkDjyzQF7oqha7tDNpw3p76DczujrrK4TebBOBJE26xwDyWpqLUdQABa0t5FIyDDcsGIPEdiWFQOH6VAWOiq3/GG7/wDldz/xrP8A9eigKlp8d9dSD8mXd0lpggz3gSVW4cPk6unWv+uxA9a7aRZ3WmF+FjdSucyStO0F0/H6XWb4PkoIA8qlNSt7m4v2juVePTkjBjMThUkfgT17Bg6qOICeye/NMdU23s4P5tpsIu5+SxWqBolz3ySKN0LnnjPnjnQGdXGz90ZHa7jngVmLb6Q/KvaJbJaBjj1qyrtIjNuR3EUmABl3WB24DiYpSrKfLFWbYTQbiztSty4MskrylFOUj38fNp3ADBOBwyTjxNU17W/lV2bO3tYb1h7bA/Nx8f6xihUY8jz4c+FVjBR2OnEYyriLdo722Hcl9MvEqMeTofwNcfy8McTj14U8HRzEQCFaJsceod0XPkAcEeorm/RxP/V3JbynjWQfFd01Y5iMm2jUfSpq2us3so59x/fU3Hsvewc7K3nA5mGXqm9ySjH+KnkWoQQ/0m0vLbHNnt3eP/iQ760BVhLcyezGR6musej3cnMgegzWhaPqGn3GBDdW7seSiRA/2CQ33VZY9KUeFAZHDsbK3tux+78KkbbYJe8E+vGtTWyUVXNs9eNqEt7VBLe3HZhj7lHfNJ4IvPzxjxwBn+r6PvTrY2agzsA0r4ysER+k36Z+ivv8KumjbFRW0axovBRzPMnvYnvJqZ2P2ZWwhILGWeRusnmb2pJDzPko5Adw99T9AQEOgKO6nkekKO4VJ0ZoBolgorstuo7q6FxSdYKANwDupqkVOC9eKFoux5C0Fa9YpQKByueQtegKUCloVKX0xXBj0i63facRxjz35UUj4E1btPhEcUaDkqKo9ygfuqj9MDb0NlD/AG+oW8Z9Mk/iBWgUBk38I4/zC3/+6H/KlrUNLOYYv9mn+UVV9tdgV1VVSa6uAqNvqoEW6GwRn2Ax4E9/fU/odpNBGkcsiShFChwhjchQAN4ZKk4HEjHpQEniikooCh2OztlqBV5Hur9eYkmdxbkjluou5G/7KkeNWZ1tdPgZsRW8CDJwFjQfAcT95p7ewuy4ikEbDkSgccuRXI4ehFZtq+wF9d3kMt/cJeWsbZMCj5OBwwCI+Ktx55bJGRmgOL6lebQsUs9+104MVe4IxLMAcFYx3Dn+/vWr5s5s3b6fEIreMKo4k82Y8t525sal4YVRQqAKqgBVUAAAcAAByFesUB7EY8K9BRXGlFAdcUVz3zSZNAMdT2dtbr8/bwy+bxqx+JGahP4gW0efkst1an/sLiQKP925ZPuq0YqM2i1uGwge4nbdRB+0x7lUd5JoCn7VahfaTGrrfrcs7hIoJ7dTLI5wN1XhZPiRUXpFlq1nLNdS2qT3FxgvLHIjuqYGIEicoFVfInOO/FTmxeiS3U35Uv1xM4/m0J5W8R5cD/WMDxPPieWcDum0M1/f3FnausMVpuieYgPKztnCRK3ZUDByzA8uXI0Ji7O5GP0kyw8LmAwnkevimhH2sMn+KpCy6Rlk9mNXHjDKkvxA5ehqyS6awQhbmZWx7bMj8f0kK7pHiAB7qoexEllrqXC3VnbGe3cI8iIFDq2/uujDtDO43DJ7vGq28TojVj81NP7r8lstdtbZ/aZkP6YOPiMipu0u45RmN0f9Ug/hWd6rsXpqS9XFd3MM2Aeqike5YDuLRFXYDz4Co19lZY3VYr2FnJxGlxFJaSMfBSfaPoKjvLxNlHCVObg/HVe5r2KMVmX5R1aw/OwtIg5lSJ1x9zipTSuk62chbgNC3iVYr8cZFFNcxPh9W2anaa8NfTcvWKXFNbHU4ZxmGWOQc+w6t+Bp3VzhaadmJiilpaECUUtFAZ5t+es1TRoOfz0sx/3aBh+BrQ6zfUj1201ov93spJPe/WJ+DCtJoAooooAooooBKKWkoBKKWjFAJijFLRQHmivM8yxqWchVAySeAFUDaHbhmylt2V75D7R/VB9kefP0qspKO504bCVcRK0F9ehcdX1uC0UtNIq4Gcc29yjjWQ3+uPqF4t1Kga3hJ+TQPnc3v7aQfSbwHIcPf40bQp9YkLKcQK2HkYk77DuHe2P+vLQJdlDaxA2sMVxMP7w5RAMc1VVIPHuOPWqXnLbQ9GVHBYXSo88ui2IWLV9Ruz81v4/QUKv2j/rUBrmmx2UjTXV1HDNJgsquzzSHkN6NOLeprnq+va3E5+X2UzW/AdXZu0KgA8+tg3pCMdxYCnmzfSJo0G9u2T20o55iEshbzkyXJz48c1OTqzCXEmv8UIx+lyEsdH1DU23YLdooCcGa4zHkeIXix4HkM+tXmPo0EFu4hmZptwkEgKrSbvAeKjPnwq36HO9wnWSQtErewsh+dI+s6jgme5ck454JwPOr6zaWnCaRQxBIjG88rY+rGuWbn3Cp7OJm+JYl/N/RmnR/pUjoyddLaXe83WxukiMxBOG38gSDHfx/189J1zNb2pt76aKRZsBASC+VIO+vAMuMe1y4476supazqV2NzTbIwKR/SLw9XjzWHJYH9YH0plo/RXGZ1n1SY3k3PByIsjiAQeLAeHBf0eNMi5Efz6j+NRl5pfg97DbZmK1gjvBIxC9mU8WZM9lmzxPZxx4551ap9LstQXeARifpJhX/AGv/AHFS97p8UybkiKy4wBjl6EcvdWe6/s7LYN11uz9X4g9pfJscx5/God1vqb0OxrS/826c+Wuj/KGmv9GW72o0WQDiN0dXKPQrjJ8waY6OrRncF/fWrDgN9/lEIPnFMCU9xq1aFt1yS6H+8Uf5lH4j4VY9S0e3vkDEA5HZkQ8fiOfoaiKW8TWvKUXkxkP+lv7MgohrMQBSWxvUI5sr27keIKFlNev443UP9K0u6UDm1uUuU9cKQ2Pdmo54bvSWyp6yDPH6vvH0D5jhVy0PWo7tN6M4I9pT7Snz8vOrqV9Dgr4R01ng80eq/PRkNadI+nOd1rgQsPo3CvAf/EAH31ZLS9jmXeikSRT3oyuPipou7GKYYljSQeDqrj4MKrN50bac7b62/Uv3NA8kBHujYD7qschBbNt120eov3QW8cQ/a3G/ENWl1hvR1oVzNc6lJZ30kDJcdTvSIlyZFQtjrDJxJx3jxq+dfrkGd6Oxu1HLcaS3kPubKUBdqKpP8fXh/penXsHiyotxGP2oiT91PtO6Q9Nn4LdxK2cbsuYWz4bsgFAWiimX5Xg/t4v+In+tFAPaKKKAKSlooBKKWovaLVxaQtIeLeyg8WPL8CfdR6FoQc5KMd2UTbrWGlnaEHEcZxgd7d5PjjkPSqbpmny6tc/JYCVhQj5TMPoj6iHlvHl//K833X304tbYkzzEmSTujTmzsRy5/eAOJFbNsvs/BpdqsMWAqDed2wCzYyzsf+sCsYRzPMz3Mbif40FhaWjtqyOn1y30yS2sYoiFO4uQcKisSoPixJ4n31baxzaxXvuuv17MMbJDH3MwDY3x4YZvv8q1DRtUEtpFcOQoaIO5PAAgdr7wavF3ZwYnDKFOEo77S89yUqO/JcMrCSSKN3VsqzKpII5EEjhUBJ0kWQ5GQ+QQ/vxUvszrIu42dY3RA3ZL4G8PEAE8BVk0zmnh6tNXnFrzOe1miNdx7ourm3xn8wypvZ+sSpbA8iKzVOjzUbJmewvhljkhxuMT+kTvhj5kVp8Wu288jwRSq0qDJA5cOeG5HHfjxrkl6hZkDKWX2lBG8PUd1TczcJR3RnR2o2htcI9nHPkhVYIW4kgAlopMAZPeB6itK0CznEe9eSCSeTDOEG7DHw/NxDngd7Ekk+WAHdkhJz3U9oVOFv3jwNdWUEYPEHuPKuVvzb9au9AULaHYc5L2vqYzw+wT+BpOj9J45pInDKgXLKwIAbOAR68eXhV+pMVTIr3R6D4jVlQdGfeXJvdCMgIIIyDzB5VSde2ce2f5TZEqV4sg48O/dHePFfhV4oIqzVzmoYidGV1tzXJkHsztCl4ncsqjtr/5l8R+FS91JuIzeCk/AZqhbW6Y1lKt1b9kFuI7gx4/Zbjw/wBeEjqm06TaXdzDg8cEm+ueIO4QMeR7qrGXJm+Jw0cir0vgfo+nsQfQGhaynmPOe6kf7lGPjmpPpK2pmtHsrW2KpLezCISsu+I1LIhYKeBbMgPHhgGk6ErXq9It883Mj/akbH3YqY252Qj1WARuzRyI2/DKvtI/jjIyPEZHIcQQDVzhHkOiuq4+V3RfHFy0Wc+O4Y+rH2apu1+pfIGX8qW0N3ZyHcFysSiSMn6M0ZyGyM9pMZxyzzsezLalFuxXqQSheHymKQqzAci8LIO0e8g48qrfT1q8UWmtAxBlnZBGvfhHV2fHgAMZ8SKA542Z/wDoPuor5uzRQH2/RS0lAFFFFAFZT0t6wRPHAnFgmQPAuT2j7lq2dIO2celwA4355ezBEOLO3LJA47oJGfUDvrM32euLfduL1i1zdb0j5+geHY9y7vpyHKs6vwnqcHt/KV/E0Hot0NLe16zAMsxJd+ZIBIAz4Dj8abbUXz6hcGxhbchTBupeQA+rn/rJ8gaf7PXUw0wG2jEkqllVSQozv8ySQOAOcZGar1rsHd3BJuXSFGYuyJhiWJySQOznzJNPlSRe0ViKlSpJJpu3P0/od7W67bLa/IbQdazBY1WMbwXBB5j2m4d2efGq5tJrBjghsA2FhVROVwcyc2QeIUk+p9KuerWcGjWbyQJ862I1du0+83fnuAGTgYHCq3slr+n2sOJUd5WJMjNGH4+AJPL/AFNQ97G+GyqGeEHJJ/Vvr4JFl2ENhKjfJoSGjC77SqpfjniWyR3HgDUJqesy6hP8jtZBHCCeskzjIBweP1e4Ac/SnG0uvo8cVrp67rXWCd1erIV+QIxwLDjn6vqKhtZ2NitbdpZJ2LL2QoRQC+OA4knH7qO9rIzpwjn7So2nL4U9fq/rsPNnLCOHVXWA5jhjIznOSUVTx/WJ+FVu4uvk148kDs3Vykhj9Lj2g3iD2h7qldPuBYWLNg/KbojqxjisXINjzySPUeFP9b0SO10sKykTb6SMxHNicFfQBiPdUW09TdTtV7zupWgvG27+5f7PVusRHGN1lDD0IzTi31aGR2jWRS6AFlzxAPjVI0rXEttKSVlJcKUTwLbzBRz7sZ9BXjo4ssLJcTBmeY9nxKgklve34Vpm5HkywyjGcm9E7LxL9ZtnePi3CnOaoe3O1UtsY4rUBWYbxLLk8wFAHLic091/bmOzmjiZCzYUylT7GRyA+ke/HDhimZFY4SrJRcVe9/Qt9FcL27SFGkkYKijLE8gKTT75J41libeRxlTgjh6EZHvqxz5Xa/IcUU3uL+KP25ET9ZlX8TRaahFNnqpY5MYzuMrYzyzg8ORoTldr2PGq2C3ETRPyYc/A9x9xrC9qkeCG5h3t0sDE2O8bw+7hmt/rEul1d24cD6ZQ/wCD/wBqyq7XPY4NPPKVCWsWjS+jy36rTbJTzFvHn1Kgn8asROKrXR5ITYxg/QLIPQHh+NVrpF2I1LUN4Q36iE5xAVMS448GdMl+f0hitE7q55Ven2dSUOjaH+0fSGFZoNNhe+ueXzQLQRn/ALSQcPcD3cSKp+ndE15qM/yrWZ8FsExRkM+Pqbw7EajwXPM8c8aa2lztJpKbnyZJ4VwFCRxyLgeAgKuPeKfWnTv1Z3byxkjcc9xuP2JACPiakyLx/Jhpf9zj+Lf60VTv5fbb+6T/AGkooDYM0tY1/KDq2mcNTsesjHAzRcOHjlcoT67tW/Z3pS069wBOInOOxP8ANnJ7gxO6x9DQF2qD2u2mh0y2aec8BwRR7Tv3Io7z+ABNPNX1eG1ge4mcLEi7xbnw7gMcyeQA51lezOmy7R3g1C8UrZQsVtoDyYg+0w5EZ4k95GOS0BIdHuzc19cHV9SHzj/0aI8oo+OGweXA8B6nmeFw2603rrVmA7UR3x6Dgw+HH3VYlGKHUEEHkeB9DUNXVjSjVdKoprkyi9Gl/wDnISf+0X7g37qvdZG29p17wziN/jG3d9k/GtYtplkVXU5VgCD5GqU3pboejxWklUVaPwzVzzdWqSqUkVXU81YAj4GoqLZKyRt4W0eefEZHwPCpuir2R5sak4q0W0Qtps1BHcvdAEyv4nKrwAO6O7gKq+saHLeXhM2Fto5MIuc7x4EkgcuPDj3CtCrk0Cnmo555d9LIvHEVIvNfW1vLyMYbWIm1Fp5yTHGxCBd0/m+ygwSABntVIXt1PrUqRxgrAre03HjyyccC36I+NaBNshZO++1vHvE5PAgE+JUHB94qUjtEjGEVVwMDAAxw7qooPmds8bT7rhHvJWV+XkZDqVubmeKxhJ6m3BDHnx4dY58+IHqa06GAIUSM7ipEAPJQKyyHQNShkcxxSqzZDMpUbwLZPHPInjT99VvobO6+VBlG6sKGRArZdu1hsDICb3vIqIytujoxOF7RRUJxa00vrd7s82d0Ly/lu5TvQ2qmTPiI89WB5lhvYqo3148sjzMe2zFyfPmPhw+FW/U7I2WkxqRh7qVWk8QoBdVPuUcPM0317SBHpdlJjBZmLHv+dBYZ9ygVSSZ34epTjJNbN5F5L3ZOdKOrF0t4E49aBKQOZzgIuPMk/AVDazq8qpFp1qW+bAjkKe08v0lBHJQ2c+/uFNdP1IzXDXLD+jWuVB4jeRBGn+Ns1w0LZO5vEMsW5gMRlnKsWGCcYB8altvYpSo06MFGpZZddf8AZ+yLFpXRi79q5lCE/RQB297Hh8M1dtmdmorBXERZi5BZnxngMAcABgcfiaquyGh6jb3KdazdTx3wZA6ngcYBPjitFrSCW9jycdiKrlkdRSXhsBrBOka76+94cQZN0ei7qfuNbBtdrAtYCQfnHyqDz7292fwrGNPQS6pZxHjmQHH6u9If8lUqO/dR2cJgqUJ4meyVkbhs5YfJ7eKPvC5b9Y8T95qTpBS1tseJObnJye7CmmoaXDcLuzxRyr4SIrj/ABCndFCpWv4gab/cbb/hrS1Y6KARkB51SdrOjnTLlHkmiWEgFmljIiwAMlmx2T7wau5OKxfazW5dobz8m2DEWsbZuZx7LYPce9cjgPpEZ5DNAZ9pWyd1qXXx6c8kllDJlOuYorN5J7O8ck93AjOCav8ApvSddaWEg1LTmjRFCq0I3FwOAAU9g8PBq1nQNGisYEggUKiDA8Se9mPeSeJPnTbXdbsofm7qaBSw/NyFSzD/AGfEn4UAw2d6QtPvsCG4QOf6uT5t8+ADY3vdmrQGrJtc2H0S94o4tXY4VlzApPcAkoCH3YqN/ilrulcbC7+UxDlGxzw8BHISB+ywoC69I+l7yrcKPZ7D/qk8D7ice+uHR/ru7/NpDwPGMnx70/ePfVXt+l8pm31aykiLAqzKDgjkTuPxx5gmoqLUYJGJt5g6g5UjKt4jIOCGH41jO8XmR72AlDFUHhZ7rVM3sUtVbY3aT5SvVyH51R9sePr41aK1TTV0eNWozozcJrVC0UUVJkJRRS0AleJIgwwwBHPiM/jXuigGWp6XFcruTIrqDkA9x5ZGOXM021/RFurZoOCggbhA4KV9nh4cMY8KlqKWLxqSi009tUUnZ/YbqLe4jkcM86FMqDhRg4xnzOfhVM2a2pm0xnhePeXf7SE7rKw4HdPu5VtNQuu7L215xlj7eMb69l/Qkcx5HNZuHQ76OOTcliFmUvQirHpEs5B22eNvqspPwK5FWW/v0gjMkhwoGfXwAHeaol5sVY2REs0srAHKxkr2iOIHBQSKgte1uS7fLcEHsIPZA/efOoc3Fa7nRT4dSxE06N8vNv8ApHjXNUe7mLt+qi88DPADzqI2Ns2O0YRudvEzY8CYgD/zMVethNA3j8olHZX82D3n6/oO7z9KqnRUTca9qU/colQe+ZQPujpTj8zJ4piYJLDUvhjv+/uptopaQUtaniBSUtFAJRRRQGR9Ju1013ONJ0ztSyHdnkU8EXvTeHLA9o93LmavWw2ycWl2ywx8WPGSTGC744nyHcB3Conov2FXS4S0nbupu1K/PGeO4p8B3nvOT4AXigM26XdtZbPqbOzOLq6IAbhlFZtwY/SZsgHuwT4VPbD7Dw6dGGI626fjLO/admPE7pPFVz8e/NVLpa2Lupru31CyTrZIerDR5APzbl1YZ5jiQRWjaBqhuog7QywNyaOVd1gcAnB5MOPMUA+uIVkUq6hlYYKsAQR4EHnWObObRtpuuy6YGLWbyBYkYluqZ41cBCeSZO7u8uIPjnQdu9tINJgLykNKwPVRA9p2/co72/fWH9FWnTarrHyuXJEchuJn7t453EH7WOHgpoD6K1LS4blCk8SSKeYdQw++qBq3Q9aMS9oz27HJ3QS8RPPirZK+4jFSPSJ0lwaSOrA665IyIwcBR9aRvojwHM+XOqnstNrut4ma5Flanl1cYBb/AGYbLEfpM2PWoavoXp1JU5KUXZors9te6fLjJ34zkd/oRniRV00rphjUBb2J4zjtSRjfTPiU9pfdmpvUthJXjAF9NK6js/KFidc+GURXUH9Y+hrM13JjJHIgEkTmOVDxKsCQRnvHA4PfWNnTemx9FGpR4lTyz7s1+/qNw0TaO1vV3raeOXxCsCw9V5j31Kg18yT7Hx72/DJJC4OVI4gHyxhh65qZ07ajXNPHArewrjn86wHuxKD5tkCtYzTPGxGAr0H3o6dT6CorK9n+m60lIS6SS2fkc/OR55cwN4e8Vo2l6xBdJvwSxyqe9GDfHHKrHGPqKKKAKWmF9rEEH5yVF8s5PwHGqzqXSAi5EEZc/Wfsr8OZ+6quSW500cJWrfBFv96lzLY51Vtf2zjhykOJJPH6C+p7/QVRtV16e5/OOd36q9lPh3+/NMIIWdgqKWY8gBk1lKryR7eG4LGPfrv6e7Ol9evO5eVizHvPd5AdwqxbI7LG4IlmBEQ4gci//wCvn31KbNbFbpEl1gnmI+Y/bPf6VeFGKmFPnIpjuKRjHscP9/b3G12wjiYjACITw5AAVj38HZDI1/OebvGPiZHP+YVpm3l31On3cnesEhHrukD8ao/8Ha13dPlf+0uG/wAKIK2PnjVqKKKAKKKKAKKKKAKKoOsdLunQsEic3EhOAIsBMnlmWQqgHmCaJW1q/UGJrSxiYZDBvlU+PIgdX8PjQFw1fWYLNDJcSpEg73YDPkBzJ8hWQ7W9OG8TFpkRZjwEsi95/s4uZPgW+FWCDobt5H6y/ubm7kPMu24PHAwSwHlmrpomytnZf0a3ijP1goLn1c8T8aAwfQOjTUtXl+UXzPErHLSTZMzDPJIz7I9cAdwPKtivIbfZ/S5mt0AWFCwz7TyNhVLnvJYj3Vb6pfTBpr3Gk3KxgllCyYHMiN1cj7IJ91AYt0YbMPrd+810S8UbdbOT9N2PZjz4EjJ8hjvFfTUcYUBVAAAwABgADkAKzX+D9aqmmb6+1JNIW/Zwo+4ffWm0AmKwPZHUUudpbsABoZzMjDmrBMYbHqmQfOtB6W9tF0y0ZY2/nM4KRAYyoIwZT5L3eZHnWbfwddFZ7ua6I7EMfVg9xeTH4KD9oUJTad0aTrWwfNrZv2H/APK37j8ap17p0sBxLGyeZHD3MOBrbK8vGGGCAR4HjWcqSex62H4xWprLPvL1+5gGoabFcfnUDHxPtfHnUUmznUv1ls7RuORVmRvtKRW9XmyVrLxMQU+KEr9w4VHTdH8B9l5V96n91U7Oa2Z3LiWBnrOGvkmZeu2mpwAB5WZR3kKT9oL+NKNsnm4STSjPcWO793CtI/k7j75n+C1xn6LbNx2jJnxBVfwFRkmXXEMBDWMfQoKSBuIIPnzpzaWkkxxGjOf0QT8TyFJr3RJfQnfsboOAchHHVvw7sgFX9+BTWz6SNU0nEeo2e8gwN7dER9zoDG3uFSqPUpV47FK1OP3Lppewcr4M7iMfVXtN8eQ++rrpGiw2q4iXBPNjxY+p/dVT2d6W9Ou8AymBz9GcBBnycEr94q8wzq4DKQwPIggg+hFaxgo7HjYjHV8R8b06HTFFFFWOMonTXd9VpNx+nuJ9p1/dXjoQtur0iDPN2kf4yNj7gKhf4RV3u2ESf2k6/BUc/jirn0bW/V6ZZqefURk+rLvH8aAs1JS0UAlLRRQBRRRQGB7V9Bcqbz2EvWDn1UpCv6K/sn349aollq+p6HLuBpoDn83ICY2weOFbskea/GvrameqaVDdIY54kkQ/RdQw+/kfOgMd0Lp7XdAvLZt4D2oCMH9hyN37Rq6bMbQ3WsMssUbWlkrZ3mwZ5yD7K9yR+J455A88RkvQlYG5SVTIsQOWgzvI3gN49oDPMca0gIIo8IoARcKqjAwBwUAcvCgOtDLkYrAejrb3Ub3WEjlkJjkMu/CQAqKqswAGMgggDPPxrfqApFns3caVJI2nqkttK2+9q7dWUc82gkwRg/UbA8CK57RbWajFC7RaaY91SzS3M9uIkAGSxWOQl8eAxV0vryOCNpJXVEQZZmICgeJJr576Q9uJ9dmWy0+ORod4YVQd6Ug8HYfRjB49rlzOMcAKFc3N1qt2Cxae4mYKv7gByVR7gBk19U7C7MpplnHbrgsBvSMPpSH2m9O4eQFV7ou6OE0pOtl3XunGGYcVQfUT95760CgFopKKAKKKKAKKKKAK5T26uCrqGB5gjI+BrrRQGf7RdEOn3WSkZgc/Sh7I+x7P3VRJ+jjWNKJfTbkyIM9lW3Dz743O43x91b3RigMK0/pjvbNxFqdmc8t4K0MnDgTut2X92BWh7O9JunXuAk4jc47E3zbZPcCeyx9Cas+o6XFcIUmjSRTzV1DD4Gs62j6FLKfLW5e3c8ez2o8/qNyHoRQFZ/hH3m8bKNTkYlc4/wB2q/8AmradFh6uCJPqxovwUCvlPa7Z+fT7tLV5OvZQhjC7zDtNwUIeRJHsjxFaRonTdJCRFqFqysvAtHlGHrFJ/r7qA3Giqzs9t7YX2BBcJvn+rc9XJ6BWwT7s1ZQaAWiiigFooooBKKKKAWkpaSgKFq3R4EvRqGnusNwCWdHBaGTeGGyBxQnPEjv44zT+fVNWxurYWxb63yolPXd6oN7qt1LQGVXvR1f6q6tq16BGOIgtgQgPkW7/ADIJ486vezWy1rpyblrEqZ9pubt+s54mpqkoAoopaASiiigCiiigCiiigCilooBKWkooBa8tXqvEh4UB896x/OdqkXmEni/8OMSH7wa3DV9nba8XduIY5B3bygkeh5j3VhewX852llkPHdluX9w3kH+YV9FCgMf2h6C7eTLWcrwnuV/nE+J7Q+JqtG22h0X2C88K9wzcR4/VPbX3Yr6FpCKAxjQOnaMkLe27RnOC8XaXzJRsMvHuGa03QNrbO/H82uI5DjO7nDj1RsMPhXLaDYuyvgflFujN9cDdf3OuD99ZjtB0FYO/Y3BUjiEl8e7EijI+BoDbc0V87/yda9/eH/71JRQH0VRRRQC0hoooANAoooAoFLRQCGilooBKWiigENBoooBaSiigCiiigA0UtFAJXK49k+lLRQHzz0L/APxu4/2dx/zUr6JWiigFNLRRQCV5NFFAJRRRQH//2Q==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168351" cy="44548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7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://confessionsofaperfectionist.files.wordpress.com/2011/06/5529523435_1e570fb94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213" y="0"/>
            <a:ext cx="29972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/>
              <a:t>Find out more</a:t>
            </a:r>
          </a:p>
        </p:txBody>
      </p:sp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0225"/>
          </a:xfrm>
        </p:spPr>
        <p:txBody>
          <a:bodyPr/>
          <a:lstStyle/>
          <a:p>
            <a:pPr lvl="1">
              <a:defRPr/>
            </a:pPr>
            <a:endParaRPr lang="en-GB" dirty="0" smtClean="0"/>
          </a:p>
          <a:p>
            <a:pPr>
              <a:defRPr/>
            </a:pPr>
            <a:r>
              <a:rPr lang="en-GB" b="1" dirty="0" smtClean="0"/>
              <a:t>Horizon2020 web site</a:t>
            </a:r>
          </a:p>
          <a:p>
            <a:pPr lvl="1">
              <a:defRPr/>
            </a:pPr>
            <a:r>
              <a:rPr lang="en-GB" dirty="0" smtClean="0"/>
              <a:t>http://ec.europa.eu/programmes/horizon2020</a:t>
            </a:r>
          </a:p>
          <a:p>
            <a:pPr>
              <a:defRPr/>
            </a:pPr>
            <a:r>
              <a:rPr lang="en-GB" b="1" dirty="0" smtClean="0"/>
              <a:t>Participants portal</a:t>
            </a:r>
          </a:p>
          <a:p>
            <a:pPr lvl="1">
              <a:defRPr/>
            </a:pPr>
            <a:r>
              <a:rPr lang="en-GB" dirty="0" smtClean="0"/>
              <a:t>http://ec.europa.eu/research/participants/portal</a:t>
            </a:r>
          </a:p>
          <a:p>
            <a:pPr>
              <a:defRPr/>
            </a:pPr>
            <a:r>
              <a:rPr lang="en-GB" b="1" dirty="0" smtClean="0"/>
              <a:t>H2020 Helpdesk</a:t>
            </a:r>
            <a:r>
              <a:rPr lang="en-GB" dirty="0" smtClean="0"/>
              <a:t>, including FAQ</a:t>
            </a:r>
            <a:endParaRPr lang="en-GB" dirty="0"/>
          </a:p>
          <a:p>
            <a:pPr lvl="1">
              <a:defRPr/>
            </a:pPr>
            <a:r>
              <a:rPr lang="en-GB" dirty="0"/>
              <a:t>http://ec.europa.eu/research/index.cfm?pg=enquiries</a:t>
            </a:r>
            <a:endParaRPr lang="en-GB" dirty="0" smtClean="0"/>
          </a:p>
          <a:p>
            <a:pPr>
              <a:defRPr/>
            </a:pPr>
            <a:r>
              <a:rPr lang="en-GB" b="1" dirty="0" smtClean="0"/>
              <a:t>National </a:t>
            </a:r>
            <a:r>
              <a:rPr lang="en-GB" b="1" dirty="0"/>
              <a:t>C</a:t>
            </a:r>
            <a:r>
              <a:rPr lang="en-GB" b="1" dirty="0" smtClean="0"/>
              <a:t>ontact Points</a:t>
            </a:r>
          </a:p>
          <a:p>
            <a:pPr lvl="1">
              <a:defRPr/>
            </a:pPr>
            <a:r>
              <a:rPr lang="en-GB" dirty="0"/>
              <a:t>http://ec.europa.eu/research/participants/portal/desktop/en/support/national_contact_points.html</a:t>
            </a:r>
            <a:endParaRPr lang="en-GB" dirty="0" smtClean="0"/>
          </a:p>
          <a:p>
            <a:pPr>
              <a:defRPr/>
            </a:pPr>
            <a:endParaRPr lang="en-GB" dirty="0" smtClean="0"/>
          </a:p>
          <a:p>
            <a:pPr lvl="2">
              <a:defRPr/>
            </a:pPr>
            <a:endParaRPr lang="en-GB" dirty="0" smtClean="0"/>
          </a:p>
          <a:p>
            <a:pPr lvl="2">
              <a:defRPr/>
            </a:pPr>
            <a:endParaRPr lang="en-GB" dirty="0" smtClean="0"/>
          </a:p>
          <a:p>
            <a:pPr lvl="2">
              <a:defRPr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B912A6E4-5522-4029-A104-D55BE4BD0ED7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61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4"/>
          <p:cNvSpPr>
            <a:spLocks noGrp="1"/>
          </p:cNvSpPr>
          <p:nvPr>
            <p:ph type="title"/>
          </p:nvPr>
        </p:nvSpPr>
        <p:spPr bwMode="auto">
          <a:xfrm>
            <a:off x="250825" y="4365625"/>
            <a:ext cx="8642350" cy="1223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mtClean="0"/>
              <a:t>Thank you </a:t>
            </a:r>
            <a:br>
              <a:rPr lang="en-GB" smtClean="0"/>
            </a:br>
            <a:r>
              <a:rPr lang="en-GB" smtClean="0"/>
              <a:t>for your attention!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8463"/>
            <a:ext cx="8229600" cy="869950"/>
          </a:xfrm>
        </p:spPr>
        <p:txBody>
          <a:bodyPr anchor="ctr"/>
          <a:lstStyle/>
          <a:p>
            <a:pPr>
              <a:defRPr/>
            </a:pPr>
            <a:r>
              <a:rPr lang="en-GB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ICT in Horizon 2020</a:t>
            </a:r>
            <a:endParaRPr lang="en-GB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768"/>
            <a:ext cx="9144000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03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3"/>
          <p:cNvSpPr txBox="1">
            <a:spLocks noChangeArrowheads="1"/>
          </p:cNvSpPr>
          <p:nvPr/>
        </p:nvSpPr>
        <p:spPr bwMode="auto">
          <a:xfrm>
            <a:off x="7769225" y="5508625"/>
            <a:ext cx="1374775" cy="38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19" tIns="40060" rIns="80119" bIns="40060">
            <a:spAutoFit/>
          </a:bodyPr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 sz="2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363" name="AutoShape 4"/>
          <p:cNvSpPr>
            <a:spLocks noChangeAspect="1" noChangeArrowheads="1"/>
          </p:cNvSpPr>
          <p:nvPr/>
        </p:nvSpPr>
        <p:spPr bwMode="auto">
          <a:xfrm>
            <a:off x="762000" y="836613"/>
            <a:ext cx="727868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119" tIns="40060" rIns="80119" bIns="40060"/>
          <a:lstStyle/>
          <a:p>
            <a:pPr defTabSz="800100" eaLnBrk="0" hangingPunct="0">
              <a:buClr>
                <a:srgbClr val="000000"/>
              </a:buClr>
              <a:buSzPct val="100000"/>
            </a:pPr>
            <a:endParaRPr lang="fr-BE" sz="20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7664" y="1019250"/>
            <a:ext cx="6031166" cy="171082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144000" tIns="108000" rIns="144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BE" b="1" smtClean="0">
                <a:solidFill>
                  <a:srgbClr val="0070C0"/>
                </a:solidFill>
                <a:latin typeface="Verdana" pitchFamily="34" charset="0"/>
              </a:rPr>
              <a:t>Excellent Science</a:t>
            </a:r>
          </a:p>
          <a:p>
            <a:pPr eaLnBrk="1" hangingPunct="1">
              <a:defRPr/>
            </a:pPr>
            <a:endParaRPr lang="fr-BE" sz="800" b="1" smtClean="0">
              <a:solidFill>
                <a:srgbClr val="404040"/>
              </a:solidFill>
              <a:latin typeface="Verdana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fr-BE" sz="1400" b="1" smtClean="0">
                <a:solidFill>
                  <a:srgbClr val="404040"/>
                </a:solidFill>
                <a:latin typeface="Verdana" pitchFamily="34" charset="0"/>
              </a:rPr>
              <a:t>Frontier Research (ERC)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fr-BE" sz="1400" b="1" smtClean="0">
                <a:solidFill>
                  <a:srgbClr val="404040"/>
                </a:solidFill>
                <a:latin typeface="Verdana" pitchFamily="34" charset="0"/>
              </a:rPr>
              <a:t>Future and Emerging Technologies (FET)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fr-BE" sz="1400" b="1" smtClean="0">
                <a:solidFill>
                  <a:srgbClr val="404040"/>
                </a:solidFill>
                <a:latin typeface="Verdana" pitchFamily="34" charset="0"/>
              </a:rPr>
              <a:t>Skills and career development (Marie Skłodowska-Curie)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fr-BE" sz="1400" b="1" smtClean="0">
                <a:solidFill>
                  <a:srgbClr val="404040"/>
                </a:solidFill>
                <a:latin typeface="Verdana" pitchFamily="34" charset="0"/>
              </a:rPr>
              <a:t>Research Infrastructures</a:t>
            </a:r>
            <a:endParaRPr lang="en-GB" sz="1400" b="1" smtClean="0">
              <a:solidFill>
                <a:srgbClr val="404040"/>
              </a:solidFill>
              <a:latin typeface="Verdana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83968" y="2891458"/>
            <a:ext cx="4780824" cy="301887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144000" tIns="108000" rIns="144000" bIns="10800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fr-BE" dirty="0" err="1" smtClean="0"/>
              <a:t>Societal</a:t>
            </a:r>
            <a:r>
              <a:rPr lang="fr-BE" dirty="0" smtClean="0"/>
              <a:t> Challenges</a:t>
            </a:r>
          </a:p>
          <a:p>
            <a:pPr>
              <a:defRPr/>
            </a:pPr>
            <a:endParaRPr lang="en-GB" sz="800" dirty="0" smtClean="0"/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Health, demographic change and wellbeing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Food security, sustainable agriculture,</a:t>
            </a:r>
            <a:b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and the bio-based economy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Secure, clean and efficient energy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Smart, green and integrated transport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Climate action, resource efficiency,</a:t>
            </a:r>
            <a:b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and raw materials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Inclusive, innovative and reflective societies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Secure societies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7505" y="2891458"/>
            <a:ext cx="4104456" cy="2757266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144000" tIns="108000" rIns="144000" bIns="108000">
            <a:spAutoFit/>
          </a:bodyPr>
          <a:lstStyle>
            <a:defPPr>
              <a:defRPr lang="en-US"/>
            </a:defPPr>
            <a:lvl1pPr>
              <a:defRPr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dk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fr-BE" dirty="0" err="1" smtClean="0"/>
              <a:t>Industrial</a:t>
            </a:r>
            <a:r>
              <a:rPr lang="fr-BE" dirty="0" smtClean="0"/>
              <a:t> Leadership</a:t>
            </a:r>
          </a:p>
          <a:p>
            <a:pPr>
              <a:defRPr/>
            </a:pPr>
            <a:endParaRPr lang="en-GB" sz="800" dirty="0" smtClean="0"/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Leadership in enabling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and industrial technologies</a:t>
            </a:r>
          </a:p>
          <a:p>
            <a:pPr>
              <a:spcAft>
                <a:spcPts val="600"/>
              </a:spcAft>
              <a:defRPr/>
            </a:pP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  ICT</a:t>
            </a:r>
          </a:p>
          <a:p>
            <a:pPr>
              <a:spcAft>
                <a:spcPts val="600"/>
              </a:spcAft>
              <a:defRPr/>
            </a:pP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  Nanotech., Materials, Manuf. &amp; Processing </a:t>
            </a:r>
          </a:p>
          <a:p>
            <a:pPr>
              <a:spcAft>
                <a:spcPts val="600"/>
              </a:spcAft>
              <a:defRPr/>
            </a:pP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  Biotechnology</a:t>
            </a:r>
          </a:p>
          <a:p>
            <a:pPr>
              <a:spcAft>
                <a:spcPts val="600"/>
              </a:spcAft>
              <a:defRPr/>
            </a:pP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</a:rPr>
              <a:t>  Space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Access to risk finance </a:t>
            </a:r>
          </a:p>
          <a:p>
            <a:pPr>
              <a:spcAft>
                <a:spcPts val="600"/>
              </a:spcAft>
              <a:defRPr/>
            </a:pPr>
            <a:r>
              <a:rPr lang="en-GB" sz="1400" dirty="0" smtClean="0">
                <a:solidFill>
                  <a:schemeClr val="bg2">
                    <a:lumMod val="50000"/>
                  </a:schemeClr>
                </a:solidFill>
              </a:rPr>
              <a:t>Innovation in SMEs </a:t>
            </a:r>
          </a:p>
        </p:txBody>
      </p:sp>
      <p:sp>
        <p:nvSpPr>
          <p:cNvPr id="28" name="Oval 27"/>
          <p:cNvSpPr/>
          <p:nvPr/>
        </p:nvSpPr>
        <p:spPr bwMode="auto">
          <a:xfrm>
            <a:off x="762000" y="3919179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3419872" y="3919179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868144" y="1704447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4242423" y="2315394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388424" y="3107482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8040688" y="4089394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361512" y="4412009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956376" y="4775434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343731" y="5478508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153658" y="5490889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15403" name="Title 3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dirty="0" smtClean="0"/>
              <a:t>Reminder: ICT in H2020 &gt; LEIT-ICT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8320361" y="3645024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9DB41D0-AC90-4FC3-A264-FEA4CE3AADFC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8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339752" y="5262022"/>
            <a:ext cx="641648" cy="340431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innerShdw blurRad="177800" dist="101600" dir="2700000">
              <a:prstClr val="black">
                <a:alpha val="50000"/>
              </a:prstClr>
            </a:innerShdw>
          </a:effectLst>
        </p:spPr>
        <p:txBody>
          <a:bodyPr anchor="ctr" anchorCtr="1"/>
          <a:lstStyle/>
          <a:p>
            <a:pPr algn="ctr" defTabSz="512763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fr-BE" sz="1600" b="1" dirty="0">
                <a:solidFill>
                  <a:schemeClr val="accent4">
                    <a:lumMod val="95000"/>
                    <a:lumOff val="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alibri" pitchFamily="34" charset="0"/>
              </a:rPr>
              <a:t>ICT</a:t>
            </a:r>
            <a:endParaRPr lang="en-GB" sz="1400" b="1" dirty="0">
              <a:solidFill>
                <a:schemeClr val="accent4">
                  <a:lumMod val="95000"/>
                  <a:lumOff val="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z="2400" dirty="0" smtClean="0"/>
              <a:t>Public Private Partnerships in ICT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608513"/>
          </a:xfrm>
        </p:spPr>
        <p:txBody>
          <a:bodyPr>
            <a:normAutofit lnSpcReduction="10000"/>
          </a:bodyPr>
          <a:lstStyle/>
          <a:p>
            <a:pPr marL="0" indent="0" defTabSz="449437" eaLnBrk="1" hangingPunct="1">
              <a:buFont typeface="Arial" pitchFamily="34" charset="0"/>
              <a:buNone/>
              <a:defRPr/>
            </a:pPr>
            <a:r>
              <a:rPr lang="en-GB" b="1" dirty="0" smtClean="0"/>
              <a:t>Joint Technology Initiative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ECSEL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/>
              <a:t>(Electronic Components and Systems for European Leadership)</a:t>
            </a:r>
          </a:p>
          <a:p>
            <a:pPr marL="446088" lvl="1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1,215 b€ from EU</a:t>
            </a:r>
            <a:endParaRPr lang="en-GB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446088" lvl="1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3,6 b€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 (out of which 1,2 b€ from Member States) 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from industry partners and other sources</a:t>
            </a:r>
          </a:p>
          <a:p>
            <a:pPr marL="446088" lvl="1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endParaRPr lang="en-GB" b="1" dirty="0" smtClean="0"/>
          </a:p>
          <a:p>
            <a:pPr marL="0" indent="0" defTabSz="449437" eaLnBrk="1" hangingPunct="1">
              <a:buFont typeface="Arial" pitchFamily="34" charset="0"/>
              <a:buNone/>
              <a:defRPr/>
            </a:pPr>
            <a:r>
              <a:rPr lang="en-GB" b="1" dirty="0" smtClean="0"/>
              <a:t>Contractual PPPs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5G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700m€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 indicatively earmarked in H2020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Photonics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700m€</a:t>
            </a:r>
            <a:endParaRPr lang="en-GB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Robotics</a:t>
            </a:r>
            <a:r>
              <a:rPr lang="en-GB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700m€</a:t>
            </a:r>
            <a:endParaRPr lang="en-GB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High Performance Computing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700m€</a:t>
            </a:r>
            <a:endParaRPr lang="en-GB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Factories of the Future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(ICT part)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450m€</a:t>
            </a:r>
            <a:endParaRPr lang="en-GB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Green Vehicles 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(ICT part)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–&gt;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80m€</a:t>
            </a:r>
            <a:endParaRPr lang="en-GB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Big Data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-&gt;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500m€</a:t>
            </a:r>
          </a:p>
          <a:p>
            <a:pPr marL="198438" indent="-198438" defTabSz="449437" eaLnBrk="1" hangingPunct="1">
              <a:spcBef>
                <a:spcPts val="200"/>
              </a:spcBef>
              <a:spcAft>
                <a:spcPts val="200"/>
              </a:spcAft>
              <a:defRPr/>
            </a:pPr>
            <a:r>
              <a:rPr lang="en-GB" b="1" dirty="0" smtClean="0">
                <a:solidFill>
                  <a:schemeClr val="accent5">
                    <a:lumMod val="50000"/>
                  </a:schemeClr>
                </a:solidFill>
              </a:rPr>
              <a:t>Cybersecurity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bg2">
                    <a:lumMod val="50000"/>
                  </a:schemeClr>
                </a:solidFill>
              </a:rPr>
              <a:t>-&gt;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</a:rPr>
              <a:t>450 m€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84650" y="6381750"/>
            <a:ext cx="5032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fld id="{E7953954-A28C-41DF-AC51-C19B017089FE}" type="slidenum">
              <a:rPr lang="fr-BE">
                <a:solidFill>
                  <a:schemeClr val="tx2">
                    <a:lumMod val="95000"/>
                    <a:lumOff val="5000"/>
                  </a:schemeClr>
                </a:solidFill>
              </a:rPr>
              <a:pPr algn="ctr">
                <a:defRPr/>
              </a:pPr>
              <a:t>9</a:t>
            </a:fld>
            <a:endParaRPr lang="en-GB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2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2020_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27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7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27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7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H2020_template</Template>
  <TotalTime>16578</TotalTime>
  <Words>3354</Words>
  <Application>Microsoft Office PowerPoint</Application>
  <PresentationFormat>On-screen Show (4:3)</PresentationFormat>
  <Paragraphs>837</Paragraphs>
  <Slides>62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3" baseType="lpstr">
      <vt:lpstr>H2020_template</vt:lpstr>
      <vt:lpstr> Horizon 2020</vt:lpstr>
      <vt:lpstr>A few reminders on Horizon 2020…</vt:lpstr>
      <vt:lpstr>A few reminders on Horizon 2020…</vt:lpstr>
      <vt:lpstr>Three priorities</vt:lpstr>
      <vt:lpstr>Coverage of the full innovation chain</vt:lpstr>
      <vt:lpstr>PowerPoint Presentation</vt:lpstr>
      <vt:lpstr>ICT in Horizon 2020</vt:lpstr>
      <vt:lpstr>Reminder: ICT in H2020 &gt; LEIT-ICT</vt:lpstr>
      <vt:lpstr>Public Private Partnerships in ICT</vt:lpstr>
      <vt:lpstr>ICT in Excellent science</vt:lpstr>
      <vt:lpstr>Excellent Science - ICT</vt:lpstr>
      <vt:lpstr>Future and Emerging Technologies 2017</vt:lpstr>
      <vt:lpstr>Research Infrastructures 2017</vt:lpstr>
      <vt:lpstr>ICT in Industrial leadership</vt:lpstr>
      <vt:lpstr>PowerPoint Presentation</vt:lpstr>
      <vt:lpstr>Industrial Leadership - ICT</vt:lpstr>
      <vt:lpstr>Components and systems  2016-2017</vt:lpstr>
      <vt:lpstr>Advanced Computing and Cloud Computing  2016-2017</vt:lpstr>
      <vt:lpstr>Future Internet  2016-2017</vt:lpstr>
      <vt:lpstr>Content technologies  2016-2017</vt:lpstr>
      <vt:lpstr>PowerPoint Presentation</vt:lpstr>
      <vt:lpstr>PowerPoint Presentation</vt:lpstr>
      <vt:lpstr>PowerPoint Presentation</vt:lpstr>
      <vt:lpstr>PowerPoint Presentation</vt:lpstr>
      <vt:lpstr>Internet of Things Focus Area</vt:lpstr>
      <vt:lpstr>Internet of Things Focus Area in WP2016-17</vt:lpstr>
      <vt:lpstr>Alliance AIOTI A cross-sector industrial partnership</vt:lpstr>
      <vt:lpstr>Reflection – Cross cutting Activities Partnerships for leadership on IoT</vt:lpstr>
      <vt:lpstr>PowerPoint Presentation</vt:lpstr>
      <vt:lpstr>PowerPoint Presentation</vt:lpstr>
      <vt:lpstr>PowerPoint Presentation</vt:lpstr>
      <vt:lpstr>PowerPoint Presentation</vt:lpstr>
      <vt:lpstr>ICT in Societal challenges</vt:lpstr>
      <vt:lpstr>Societal Challenges</vt:lpstr>
      <vt:lpstr>Key principles for ICT R&amp;I in the Societal Challenges</vt:lpstr>
      <vt:lpstr>Budget</vt:lpstr>
      <vt:lpstr>Preparation for market deployment A few examples from WP2016-17</vt:lpstr>
      <vt:lpstr>Links to policy initiatives</vt:lpstr>
      <vt:lpstr>PowerPoint Presentation</vt:lpstr>
      <vt:lpstr>Health, demographic change and wellbeing 2016-2017 </vt:lpstr>
      <vt:lpstr>Health, demographic change and wellbeing 2016-2017</vt:lpstr>
      <vt:lpstr>Health, demographic change and wellbeing 2016-2017</vt:lpstr>
      <vt:lpstr>Food security and  sustainable use of natural resources 2016-2017</vt:lpstr>
      <vt:lpstr>Energy 2016-2017</vt:lpstr>
      <vt:lpstr>Energy 2016-2017 </vt:lpstr>
      <vt:lpstr>Transport 2016-2017</vt:lpstr>
      <vt:lpstr>Transport 2016-2017</vt:lpstr>
      <vt:lpstr>Climate and environment 2016-2017</vt:lpstr>
      <vt:lpstr>Climate and environment 2016-2017</vt:lpstr>
      <vt:lpstr>Inclusive, innovative and reflective societies 2016-2017</vt:lpstr>
      <vt:lpstr>Inclusive, innovative and reflective societies 2016-2017</vt:lpstr>
      <vt:lpstr>Security 2016-2017</vt:lpstr>
      <vt:lpstr>Security 2016-2017</vt:lpstr>
      <vt:lpstr>Security 2016-2017</vt:lpstr>
      <vt:lpstr>SME Instrument</vt:lpstr>
      <vt:lpstr>SME Instrument – ICT 2017</vt:lpstr>
      <vt:lpstr>More information…</vt:lpstr>
      <vt:lpstr>Call planning – 2017 (1/2)</vt:lpstr>
      <vt:lpstr>Call planning – 2017 (2/2)</vt:lpstr>
      <vt:lpstr>Guide to ICT-related activities in WP2016-17</vt:lpstr>
      <vt:lpstr>Find out more</vt:lpstr>
      <vt:lpstr>Thank you  for your attention!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 2020</dc:title>
  <dc:creator>BOULANGE Thierry (CNECT)</dc:creator>
  <cp:lastModifiedBy>DALKALATCHEVA Angelina (COMM-EXT)</cp:lastModifiedBy>
  <cp:revision>690</cp:revision>
  <cp:lastPrinted>2015-04-23T15:33:11Z</cp:lastPrinted>
  <dcterms:created xsi:type="dcterms:W3CDTF">2013-09-13T10:04:52Z</dcterms:created>
  <dcterms:modified xsi:type="dcterms:W3CDTF">2017-03-06T13:02:44Z</dcterms:modified>
</cp:coreProperties>
</file>