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3288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22/03/2017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22/03/2017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22/03/2017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22/03/2017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22/03/2017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22/03/2017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22/03/2017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22/03/2017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22/03/2017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22/03/2017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22/03/2017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22/03/2017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v.panaccione@aspiin.it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hyperlink" Target="https://www.google.it/url?sa=i&amp;rct=j&amp;q=&amp;esrc=s&amp;source=images&amp;cd=&amp;cad=rja&amp;uact=8&amp;ved=0ahUKEwieo9CBydDRAhVL1hoKHUk-AeUQjRwIBw&amp;url=https://www.giornaledellepmi.it/analisi-dei-mercati-esteri/&amp;psig=AFQjCNHwFoKyCuWt-r3i8BAEtmWonsuahw&amp;ust=1484996336957376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isultati immagini per mercati ester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0" y="827584"/>
            <a:ext cx="3888432" cy="2386845"/>
          </a:xfrm>
          <a:prstGeom prst="rect">
            <a:avLst/>
          </a:prstGeom>
          <a:noFill/>
        </p:spPr>
      </p:pic>
      <p:sp>
        <p:nvSpPr>
          <p:cNvPr id="5" name="CasellaDiTesto 4"/>
          <p:cNvSpPr txBox="1"/>
          <p:nvPr/>
        </p:nvSpPr>
        <p:spPr>
          <a:xfrm>
            <a:off x="2177480" y="1043608"/>
            <a:ext cx="4680520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3200" b="1" spc="300" dirty="0" smtClean="0">
                <a:ln w="1905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Franklin Gothic Medium Cond" pitchFamily="34" charset="0"/>
              </a:rPr>
              <a:t>FORMAZIONE INTERNAZIONALE</a:t>
            </a:r>
          </a:p>
          <a:p>
            <a:pPr algn="r"/>
            <a:r>
              <a:rPr lang="it-IT" sz="1050" spc="300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2"/>
                </a:solidFill>
                <a:latin typeface="Franklin Gothic Medium Cond" pitchFamily="34" charset="0"/>
              </a:rPr>
              <a:t>PROGRAMMA </a:t>
            </a:r>
            <a:r>
              <a:rPr lang="it-IT" sz="1050" spc="300" dirty="0" err="1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2"/>
                </a:solidFill>
                <a:latin typeface="Franklin Gothic Medium Cond" pitchFamily="34" charset="0"/>
              </a:rPr>
              <a:t>DI</a:t>
            </a:r>
            <a:r>
              <a:rPr lang="it-IT" sz="1050" spc="300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2"/>
                </a:solidFill>
                <a:latin typeface="Franklin Gothic Medium Cond" pitchFamily="34" charset="0"/>
              </a:rPr>
              <a:t> AGGIORNAMENTO E MENTORING</a:t>
            </a:r>
          </a:p>
          <a:p>
            <a:pPr algn="r"/>
            <a:r>
              <a:rPr lang="it-IT" sz="1050" spc="300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2"/>
                </a:solidFill>
                <a:latin typeface="Franklin Gothic Medium Cond" pitchFamily="34" charset="0"/>
              </a:rPr>
              <a:t>PER UN CORRETTO APPROCCIO AI MERCATI ESTERI</a:t>
            </a:r>
          </a:p>
          <a:p>
            <a:endParaRPr lang="it-IT" dirty="0"/>
          </a:p>
        </p:txBody>
      </p:sp>
      <p:pic>
        <p:nvPicPr>
          <p:cNvPr id="6" name="Picture 2" descr="\\Serveraspiin\aspiin\LOGHI\Loghi CCIAA\Logo piccola CCIA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0648" y="251520"/>
            <a:ext cx="1280139" cy="366973"/>
          </a:xfrm>
          <a:prstGeom prst="rect">
            <a:avLst/>
          </a:prstGeom>
          <a:noFill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 r="9970"/>
          <a:stretch>
            <a:fillRect/>
          </a:stretch>
        </p:blipFill>
        <p:spPr bwMode="auto">
          <a:xfrm>
            <a:off x="5301208" y="0"/>
            <a:ext cx="1556792" cy="893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\\SERVERASPIIN\ASPIN (Cartelle Generali)\FORMAZIONE e CONVEGNI\ANNO 2017\ANCE LOGO-01.jpg"/>
          <p:cNvPicPr>
            <a:picLocks noChangeAspect="1" noChangeArrowheads="1"/>
          </p:cNvPicPr>
          <p:nvPr/>
        </p:nvPicPr>
        <p:blipFill>
          <a:blip r:embed="rId6" cstate="print"/>
          <a:srcRect l="7231" t="22000" r="5557" b="20667"/>
          <a:stretch>
            <a:fillRect/>
          </a:stretch>
        </p:blipFill>
        <p:spPr bwMode="auto">
          <a:xfrm>
            <a:off x="3861048" y="251520"/>
            <a:ext cx="1242861" cy="412710"/>
          </a:xfrm>
          <a:prstGeom prst="rect">
            <a:avLst/>
          </a:prstGeom>
          <a:noFill/>
        </p:spPr>
      </p:pic>
      <p:pic>
        <p:nvPicPr>
          <p:cNvPr id="9" name="Picture 2" descr="C:\Users\Aspin21\AppData\Local\Microsoft\Windows\Temporary Internet Files\Content.IE5\N088OOBM\Logo-Outlook-Unindustria_201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04864" y="251520"/>
            <a:ext cx="1242858" cy="348000"/>
          </a:xfrm>
          <a:prstGeom prst="rect">
            <a:avLst/>
          </a:prstGeom>
          <a:noFill/>
        </p:spPr>
      </p:pic>
      <p:graphicFrame>
        <p:nvGraphicFramePr>
          <p:cNvPr id="17" name="Tabella 16"/>
          <p:cNvGraphicFramePr>
            <a:graphicFrameLocks noGrp="1"/>
          </p:cNvGraphicFramePr>
          <p:nvPr/>
        </p:nvGraphicFramePr>
        <p:xfrm>
          <a:off x="0" y="3203848"/>
          <a:ext cx="6813376" cy="192024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879854"/>
                <a:gridCol w="3421354"/>
                <a:gridCol w="864096"/>
                <a:gridCol w="648072"/>
              </a:tblGrid>
              <a:tr h="216024">
                <a:tc gridSpan="2">
                  <a:txBody>
                    <a:bodyPr/>
                    <a:lstStyle/>
                    <a:p>
                      <a:pPr algn="l"/>
                      <a:r>
                        <a:rPr lang="it-IT" sz="1400" dirty="0" smtClean="0"/>
                        <a:t>TECNICHE DEL COMMERCIO ESTERO</a:t>
                      </a:r>
                      <a:endParaRPr lang="it-IT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dirty="0" smtClean="0"/>
                        <a:t>DATA E ORA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SEDE</a:t>
                      </a:r>
                      <a:endParaRPr lang="it-IT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b="1" u="none" strike="noStrike" dirty="0" smtClean="0"/>
                        <a:t>GLI</a:t>
                      </a:r>
                      <a:r>
                        <a:rPr lang="it-IT" sz="900" b="1" u="none" strike="noStrike" baseline="0" dirty="0" smtClean="0"/>
                        <a:t> </a:t>
                      </a:r>
                      <a:r>
                        <a:rPr lang="it-IT" sz="900" b="1" u="none" strike="noStrike" dirty="0" err="1" smtClean="0"/>
                        <a:t>INCOTERMS®</a:t>
                      </a:r>
                      <a:r>
                        <a:rPr lang="it-IT" sz="900" b="1" u="none" strike="noStrike" dirty="0" smtClean="0"/>
                        <a:t> </a:t>
                      </a:r>
                      <a:r>
                        <a:rPr lang="it-IT" sz="900" b="1" u="none" strike="noStrike" dirty="0"/>
                        <a:t>2010 </a:t>
                      </a:r>
                      <a:r>
                        <a:rPr lang="it-IT" sz="900" b="1" u="none" strike="noStrike" dirty="0" smtClean="0"/>
                        <a:t>NEGLI SCAMBI INTERNAZIONALI</a:t>
                      </a:r>
                      <a:r>
                        <a:rPr lang="it-IT" sz="900" b="1" u="none" strike="noStrike" baseline="0" dirty="0" smtClean="0"/>
                        <a:t> </a:t>
                      </a:r>
                      <a:r>
                        <a:rPr lang="it-IT" sz="900" b="1" u="none" strike="noStrike" baseline="0" dirty="0" err="1" smtClean="0"/>
                        <a:t>DI</a:t>
                      </a:r>
                      <a:r>
                        <a:rPr lang="it-IT" sz="900" b="1" u="none" strike="noStrike" baseline="0" dirty="0" smtClean="0"/>
                        <a:t> MERCI</a:t>
                      </a:r>
                      <a:endParaRPr lang="it-IT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800" u="none" strike="noStrike" dirty="0" smtClean="0"/>
                        <a:t>Le obbligazioni relative alla consegna delle merci nell’ambito di una compravendita internazionale, gli</a:t>
                      </a:r>
                      <a:r>
                        <a:rPr lang="it-IT" sz="800" u="none" strike="noStrike" baseline="0" dirty="0" smtClean="0"/>
                        <a:t> </a:t>
                      </a:r>
                      <a:r>
                        <a:rPr lang="it-IT" sz="800" u="none" strike="noStrike" dirty="0" smtClean="0"/>
                        <a:t>aspetti doganali</a:t>
                      </a:r>
                      <a:r>
                        <a:rPr lang="it-IT" sz="800" u="none" strike="noStrike" baseline="0" dirty="0" smtClean="0"/>
                        <a:t> e </a:t>
                      </a:r>
                      <a:r>
                        <a:rPr lang="it-IT" sz="800" u="none" strike="noStrike" dirty="0" smtClean="0"/>
                        <a:t>assicurativi relativi al trasporto nel trasferimento fisico delle merci.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u="none" strike="noStrike" dirty="0" smtClean="0"/>
                        <a:t>30 MARZO</a:t>
                      </a:r>
                    </a:p>
                    <a:p>
                      <a:pPr algn="ctr" fontAlgn="ctr"/>
                      <a:r>
                        <a:rPr lang="it-IT" sz="800" u="none" strike="noStrike" dirty="0" smtClean="0"/>
                        <a:t>ORE 15.00</a:t>
                      </a:r>
                    </a:p>
                  </a:txBody>
                  <a:tcPr marL="7620" marR="7620" marT="762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u="none" strike="noStrike" dirty="0" smtClean="0"/>
                        <a:t>ASPIIN</a:t>
                      </a:r>
                    </a:p>
                    <a:p>
                      <a:pPr algn="ctr" fontAlgn="ctr"/>
                      <a:endParaRPr lang="it-IT" sz="800" u="none" strike="noStrike" dirty="0" smtClean="0"/>
                    </a:p>
                  </a:txBody>
                  <a:tcPr marL="7620" marR="7620" marT="762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b="1" u="none" strike="noStrike" dirty="0" smtClean="0"/>
                        <a:t>LA GESTIONE DEI</a:t>
                      </a:r>
                      <a:r>
                        <a:rPr lang="it-IT" sz="900" b="1" u="none" strike="noStrike" baseline="0" dirty="0" smtClean="0"/>
                        <a:t> TRASPORTI E DELLE SPEDIZIONI INTERNAZIONALI </a:t>
                      </a:r>
                      <a:r>
                        <a:rPr lang="it-IT" sz="900" b="1" u="none" strike="noStrike" baseline="0" dirty="0" err="1" smtClean="0"/>
                        <a:t>DI</a:t>
                      </a:r>
                      <a:r>
                        <a:rPr lang="it-IT" sz="900" b="1" u="none" strike="noStrike" baseline="0" dirty="0" smtClean="0"/>
                        <a:t> MERCI</a:t>
                      </a:r>
                      <a:endParaRPr lang="it-IT" sz="900" b="1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l" fontAlgn="ctr"/>
                      <a:endParaRPr lang="it-IT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u="none" strike="noStrike" dirty="0" smtClean="0"/>
                        <a:t>Le novità legislative che influenzano il rapporto con gli operatori del trasporto e delle spedizioni, dalla redazione del contratto di vendita fino alla rendicontazione amministrativa dei servizi di trasporto, con un particolare focus sulla gestione dei documenti di trasporto. </a:t>
                      </a:r>
                      <a:endParaRPr lang="it-IT" sz="8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 APRILE</a:t>
                      </a:r>
                    </a:p>
                    <a:p>
                      <a:pPr algn="ctr" fontAlgn="ctr"/>
                      <a:r>
                        <a:rPr lang="it-IT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ORE 15.00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u="none" strike="noStrike" dirty="0" smtClean="0"/>
                        <a:t>UNINDUSTRIA</a:t>
                      </a:r>
                    </a:p>
                  </a:txBody>
                  <a:tcPr marL="7620" marR="7620" marT="762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b="1" u="none" strike="noStrike" dirty="0" smtClean="0"/>
                        <a:t>I PAGAMENTI INTERNAZIONALI</a:t>
                      </a:r>
                    </a:p>
                    <a:p>
                      <a:pPr algn="l" fontAlgn="ctr"/>
                      <a:endParaRPr lang="it-IT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u="none" strike="noStrike" dirty="0" smtClean="0"/>
                        <a:t>Le forme di pagamento attivabili in una transazione commerciale con l’estero i e l’’individuazione delle</a:t>
                      </a:r>
                      <a:r>
                        <a:rPr lang="it-IT" sz="800" u="none" strike="noStrike" baseline="0" dirty="0" smtClean="0"/>
                        <a:t>  r</a:t>
                      </a:r>
                      <a:r>
                        <a:rPr lang="it-IT" sz="800" u="none" strike="noStrike" dirty="0" smtClean="0"/>
                        <a:t>elative peculiarità </a:t>
                      </a:r>
                      <a:endParaRPr lang="it-IT" sz="8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l" fontAlgn="ctr"/>
                      <a:endParaRPr lang="it-IT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 APRILE</a:t>
                      </a:r>
                    </a:p>
                    <a:p>
                      <a:pPr algn="ctr" fontAlgn="ctr"/>
                      <a:r>
                        <a:rPr lang="it-IT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ORE 15.00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u="none" strike="noStrike" dirty="0" smtClean="0"/>
                        <a:t>UNINDUSTRIA</a:t>
                      </a:r>
                    </a:p>
                    <a:p>
                      <a:pPr algn="ctr" fontAlgn="ctr"/>
                      <a:endParaRPr lang="it-IT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b="1" u="none" strike="noStrike" dirty="0" smtClean="0"/>
                        <a:t>LA GESTIONE DELL’IVA NEL COMMERCIO INTERNAZIONALE</a:t>
                      </a:r>
                      <a:endParaRPr lang="it-IT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800" u="none" strike="noStrike" dirty="0" smtClean="0"/>
                        <a:t>Un</a:t>
                      </a:r>
                      <a:r>
                        <a:rPr lang="it-IT" sz="800" u="none" strike="noStrike" baseline="0" dirty="0" smtClean="0"/>
                        <a:t> </a:t>
                      </a:r>
                      <a:r>
                        <a:rPr lang="it-IT" sz="800" u="none" strike="noStrike" dirty="0" smtClean="0"/>
                        <a:t>esame ragionato della normativa e degli adempimenti IVA nelle operazioni con l’estero sia in ambito comunitario che </a:t>
                      </a:r>
                      <a:r>
                        <a:rPr lang="it-IT" sz="800" u="none" strike="noStrike" dirty="0" err="1" smtClean="0"/>
                        <a:t>extra-UE</a:t>
                      </a:r>
                      <a:r>
                        <a:rPr lang="it-IT" sz="800" u="none" strike="noStrike" dirty="0" smtClean="0"/>
                        <a:t>, alla luce delle disposizioni attualmente vigenti. 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 MAGGIO</a:t>
                      </a:r>
                    </a:p>
                    <a:p>
                      <a:pPr algn="ctr" fontAlgn="ctr"/>
                      <a:r>
                        <a:rPr lang="it-IT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ORE 15.00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u="none" strike="noStrike" dirty="0" smtClean="0"/>
                        <a:t>UNINDUSTRIA</a:t>
                      </a:r>
                    </a:p>
                  </a:txBody>
                  <a:tcPr marL="7620" marR="7620" marT="762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Tabella 17"/>
          <p:cNvGraphicFramePr>
            <a:graphicFrameLocks noGrp="1"/>
          </p:cNvGraphicFramePr>
          <p:nvPr/>
        </p:nvGraphicFramePr>
        <p:xfrm>
          <a:off x="0" y="5220072"/>
          <a:ext cx="6813376" cy="37719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911807"/>
                <a:gridCol w="3389401"/>
                <a:gridCol w="864096"/>
                <a:gridCol w="648072"/>
              </a:tblGrid>
              <a:tr h="216024">
                <a:tc gridSpan="2">
                  <a:txBody>
                    <a:bodyPr/>
                    <a:lstStyle/>
                    <a:p>
                      <a:pPr algn="l"/>
                      <a:r>
                        <a:rPr lang="it-IT" sz="1400" dirty="0" smtClean="0"/>
                        <a:t>MARKETING E COMUNICAZIONE</a:t>
                      </a:r>
                      <a:endParaRPr lang="it-IT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 smtClean="0"/>
                        <a:t>DATA E ORA</a:t>
                      </a:r>
                      <a:endParaRPr lang="it-IT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smtClean="0"/>
                        <a:t>SEDE</a:t>
                      </a:r>
                      <a:endParaRPr lang="it-IT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b="1" u="none" strike="noStrike" dirty="0"/>
                        <a:t>L’ABC </a:t>
                      </a:r>
                      <a:r>
                        <a:rPr lang="it-IT" sz="900" b="1" u="none" strike="noStrike" dirty="0" smtClean="0"/>
                        <a:t>DELL’INTERNAZIONALIZZAZIONE</a:t>
                      </a:r>
                      <a:endParaRPr lang="it-IT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t-IT" sz="800" u="none" strike="noStrike" dirty="0" smtClean="0"/>
                        <a:t>In </a:t>
                      </a:r>
                      <a:r>
                        <a:rPr lang="it-IT" sz="800" u="none" strike="noStrike" dirty="0"/>
                        <a:t>che cosa consiste l’internazionalizzazione d’impresa? Un viaggio spiegato per singole tappe, alla scoperta del percorso da fare per varcare con i propri prodotti e servizi le frontiere </a:t>
                      </a:r>
                      <a:r>
                        <a:rPr lang="it-IT" sz="800" u="none" strike="noStrike" dirty="0" smtClean="0"/>
                        <a:t>nazionali.</a:t>
                      </a:r>
                    </a:p>
                    <a:p>
                      <a:pPr algn="just" fontAlgn="ctr"/>
                      <a:endParaRPr lang="it-IT" sz="800" u="none" strike="noStrike" dirty="0" smtClean="0"/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u="none" strike="noStrike" dirty="0" smtClean="0"/>
                        <a:t>27 APRILE </a:t>
                      </a:r>
                    </a:p>
                    <a:p>
                      <a:pPr algn="ctr" fontAlgn="ctr"/>
                      <a:r>
                        <a:rPr lang="it-IT" sz="800" u="none" strike="noStrike" dirty="0" smtClean="0"/>
                        <a:t>ORE 15.00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u="none" strike="noStrike" dirty="0" smtClean="0"/>
                        <a:t>ASPIIN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GLOBALE</a:t>
                      </a:r>
                      <a:r>
                        <a:rPr lang="it-IT" sz="900" b="1" i="0" u="none" strike="noStrike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DOVE? E COME?</a:t>
                      </a:r>
                      <a:endParaRPr lang="it-IT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t-IT" sz="800" u="none" strike="noStrike" dirty="0" smtClean="0"/>
                        <a:t>Le </a:t>
                      </a:r>
                      <a:r>
                        <a:rPr lang="it-IT" sz="800" u="none" strike="noStrike" dirty="0"/>
                        <a:t>strategie di internazionalizzazione. Dall’export alle forme più evolute di presenza all’estero. </a:t>
                      </a:r>
                      <a:r>
                        <a:rPr lang="it-IT" sz="800" u="none" strike="noStrike" dirty="0" smtClean="0"/>
                        <a:t>La</a:t>
                      </a:r>
                      <a:r>
                        <a:rPr lang="it-IT" sz="800" u="none" strike="noStrike" baseline="0" dirty="0" smtClean="0"/>
                        <a:t> </a:t>
                      </a:r>
                      <a:r>
                        <a:rPr lang="it-IT" sz="800" u="none" strike="noStrike" dirty="0" smtClean="0"/>
                        <a:t>pianificazione </a:t>
                      </a:r>
                      <a:r>
                        <a:rPr lang="it-IT" sz="800" u="none" strike="noStrike" dirty="0"/>
                        <a:t>delle attività. I metodi per selezionare un Paese di interesse. Il piano di </a:t>
                      </a:r>
                      <a:r>
                        <a:rPr lang="it-IT" sz="800" u="none" strike="noStrike" dirty="0" smtClean="0"/>
                        <a:t>business.</a:t>
                      </a:r>
                    </a:p>
                    <a:p>
                      <a:pPr algn="just" fontAlgn="ctr"/>
                      <a:endParaRPr lang="it-IT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 MAGGIO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u="none" strike="noStrike" dirty="0" smtClean="0"/>
                        <a:t>ORE 15.00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80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ASPIIN</a:t>
                      </a:r>
                      <a:endParaRPr lang="it-IT" sz="80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b="1" u="none" strike="noStrike" dirty="0" smtClean="0"/>
                        <a:t>BUSINESS FRIENDS</a:t>
                      </a:r>
                      <a:endParaRPr lang="it-IT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t-IT" sz="800" u="none" strike="noStrike" dirty="0" smtClean="0"/>
                        <a:t>La </a:t>
                      </a:r>
                      <a:r>
                        <a:rPr lang="it-IT" sz="800" u="none" strike="noStrike" dirty="0"/>
                        <a:t>gestione di un incontro di business con i Cinesi è diversa da quella con gli Arabi. Così come </a:t>
                      </a:r>
                      <a:r>
                        <a:rPr lang="it-IT" sz="800" u="none" strike="noStrike" dirty="0" smtClean="0"/>
                        <a:t>fare</a:t>
                      </a:r>
                      <a:r>
                        <a:rPr lang="it-IT" sz="800" u="none" strike="noStrike" baseline="0" dirty="0" smtClean="0"/>
                        <a:t> </a:t>
                      </a:r>
                      <a:r>
                        <a:rPr lang="it-IT" sz="800" u="none" strike="noStrike" dirty="0" smtClean="0"/>
                        <a:t>affari </a:t>
                      </a:r>
                      <a:r>
                        <a:rPr lang="it-IT" sz="800" u="none" strike="noStrike" dirty="0"/>
                        <a:t>con i Tedeschi richiede un approccio diverso rispetto agli Americani. Conoscere le tecniche </a:t>
                      </a:r>
                      <a:r>
                        <a:rPr lang="it-IT" sz="800" u="none" strike="noStrike" dirty="0" smtClean="0"/>
                        <a:t>di</a:t>
                      </a:r>
                      <a:r>
                        <a:rPr lang="it-IT" sz="800" u="none" strike="noStrike" baseline="0" dirty="0" smtClean="0"/>
                        <a:t> </a:t>
                      </a:r>
                      <a:r>
                        <a:rPr lang="it-IT" sz="800" u="none" strike="noStrike" dirty="0" err="1" smtClean="0"/>
                        <a:t>doing</a:t>
                      </a:r>
                      <a:r>
                        <a:rPr lang="it-IT" sz="800" u="none" strike="noStrike" dirty="0" smtClean="0"/>
                        <a:t> </a:t>
                      </a:r>
                      <a:r>
                        <a:rPr lang="it-IT" sz="800" u="none" strike="noStrike" dirty="0"/>
                        <a:t>business </a:t>
                      </a:r>
                      <a:r>
                        <a:rPr lang="it-IT" sz="800" u="none" strike="noStrike" dirty="0" err="1"/>
                        <a:t>per…</a:t>
                      </a:r>
                      <a:r>
                        <a:rPr lang="it-IT" sz="800" u="none" strike="noStrike" dirty="0"/>
                        <a:t> sbagliare di meno nelle negoziazioni d’affari</a:t>
                      </a:r>
                      <a:r>
                        <a:rPr lang="it-IT" sz="800" u="none" strike="noStrike" dirty="0" smtClean="0"/>
                        <a:t>!</a:t>
                      </a:r>
                    </a:p>
                    <a:p>
                      <a:pPr algn="just" fontAlgn="ctr"/>
                      <a:endParaRPr lang="it-IT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80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r>
                        <a:rPr lang="it-IT" sz="80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GIUGNO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u="none" strike="noStrike" dirty="0" smtClean="0"/>
                        <a:t>ORE 15.00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80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ASPIIN</a:t>
                      </a:r>
                      <a:endParaRPr lang="it-IT" sz="80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I</a:t>
                      </a:r>
                      <a:r>
                        <a:rPr lang="it-IT" sz="900" b="1" i="0" u="none" strike="noStrike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LOVE SPEAKING EXPORT</a:t>
                      </a:r>
                      <a:endParaRPr lang="it-IT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u="none" strike="noStrike" dirty="0" smtClean="0"/>
                        <a:t>Un viaggio nel mondo della comunicazione delle aziende che operano con l’estero</a:t>
                      </a:r>
                      <a:r>
                        <a:rPr lang="it-IT" sz="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.</a:t>
                      </a:r>
                      <a:r>
                        <a:rPr lang="it-IT" sz="8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it-IT" sz="800" u="none" strike="noStrike" dirty="0" smtClean="0"/>
                        <a:t>Dall’ e-mail </a:t>
                      </a:r>
                      <a:r>
                        <a:rPr lang="it-IT" sz="800" u="none" strike="noStrike" dirty="0"/>
                        <a:t>ai social </a:t>
                      </a:r>
                      <a:r>
                        <a:rPr lang="it-IT" sz="800" u="none" strike="noStrike" dirty="0" err="1"/>
                        <a:t>networks</a:t>
                      </a:r>
                      <a:r>
                        <a:rPr lang="it-IT" sz="800" u="none" strike="noStrike" dirty="0"/>
                        <a:t>, passando attraverso website e company </a:t>
                      </a:r>
                      <a:r>
                        <a:rPr lang="it-IT" sz="800" u="none" strike="noStrike" dirty="0" err="1"/>
                        <a:t>profile</a:t>
                      </a:r>
                      <a:r>
                        <a:rPr lang="it-IT" sz="800" u="none" strike="noStrike" dirty="0"/>
                        <a:t>. </a:t>
                      </a:r>
                      <a:r>
                        <a:rPr lang="it-IT" sz="800" u="none" strike="noStrike" baseline="0" dirty="0" smtClean="0"/>
                        <a:t> </a:t>
                      </a:r>
                      <a:r>
                        <a:rPr lang="it-IT" sz="800" u="none" strike="noStrike" dirty="0" smtClean="0"/>
                        <a:t>Le </a:t>
                      </a:r>
                      <a:r>
                        <a:rPr lang="it-IT" sz="800" u="none" strike="noStrike" dirty="0"/>
                        <a:t>cose da fare e gli errori da evitare. </a:t>
                      </a:r>
                      <a:endParaRPr lang="it-IT" sz="800" u="none" strike="noStrike" dirty="0" smtClean="0"/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80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22 GIUGNO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u="none" strike="noStrike" dirty="0" smtClean="0"/>
                        <a:t>ORE 15.00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80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ASPIIN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b="1" u="none" strike="noStrike" dirty="0" smtClean="0"/>
                        <a:t>ANDARE INSIEME,</a:t>
                      </a:r>
                      <a:r>
                        <a:rPr lang="it-IT" sz="900" b="1" u="none" strike="noStrike" baseline="0" dirty="0" smtClean="0"/>
                        <a:t> ANDARE LONTANO</a:t>
                      </a:r>
                      <a:endParaRPr lang="it-IT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t-IT" sz="800" u="none" strike="noStrike" dirty="0"/>
                        <a:t>Aggregazioni, alleanze e reti di imprese per affrontare le sfide </a:t>
                      </a:r>
                      <a:r>
                        <a:rPr lang="it-IT" sz="800" u="none" strike="noStrike" dirty="0" smtClean="0"/>
                        <a:t>internazionali.</a:t>
                      </a:r>
                      <a:r>
                        <a:rPr lang="it-IT" sz="800" u="none" strike="noStrike" baseline="0" dirty="0" smtClean="0"/>
                        <a:t> </a:t>
                      </a:r>
                      <a:r>
                        <a:rPr lang="it-IT" sz="800" u="none" strike="noStrike" dirty="0" smtClean="0"/>
                        <a:t>L’importanza </a:t>
                      </a:r>
                      <a:r>
                        <a:rPr lang="it-IT" sz="800" u="none" strike="noStrike" dirty="0"/>
                        <a:t>delle sinergie tra imprese. </a:t>
                      </a:r>
                      <a:r>
                        <a:rPr lang="it-IT" sz="800" u="none" strike="noStrike" dirty="0" smtClean="0"/>
                        <a:t>I </a:t>
                      </a:r>
                      <a:r>
                        <a:rPr lang="it-IT" sz="800" u="none" strike="noStrike" dirty="0"/>
                        <a:t>requisiti per allearsi. Le alleanze strategiche. Le joint </a:t>
                      </a:r>
                      <a:r>
                        <a:rPr lang="it-IT" sz="800" u="none" strike="noStrike" dirty="0" err="1"/>
                        <a:t>ventures</a:t>
                      </a:r>
                      <a:r>
                        <a:rPr lang="it-IT" sz="800" u="none" strike="noStrike" dirty="0"/>
                        <a:t>. I consorzi export e le reti fra </a:t>
                      </a:r>
                      <a:r>
                        <a:rPr lang="it-IT" sz="800" u="none" strike="noStrike" dirty="0" smtClean="0"/>
                        <a:t>imprese.</a:t>
                      </a:r>
                    </a:p>
                    <a:p>
                      <a:pPr algn="just" fontAlgn="ctr"/>
                      <a:endParaRPr lang="it-IT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80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21 SETTEMBRE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u="none" strike="noStrike" dirty="0" smtClean="0"/>
                        <a:t>ORE 15.00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80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ASPIIN</a:t>
                      </a:r>
                      <a:endParaRPr lang="it-IT" sz="80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9716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b="1" u="none" strike="noStrike" dirty="0" smtClean="0"/>
                        <a:t>CAMBIA IL MODO </a:t>
                      </a:r>
                      <a:r>
                        <a:rPr lang="it-IT" sz="900" b="1" u="none" strike="noStrike" dirty="0" err="1" smtClean="0"/>
                        <a:t>DI</a:t>
                      </a:r>
                      <a:r>
                        <a:rPr lang="it-IT" sz="900" b="1" u="none" strike="noStrike" dirty="0" smtClean="0"/>
                        <a:t> VEDERE L’AZIENDA</a:t>
                      </a:r>
                      <a:endParaRPr lang="it-IT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t-IT" sz="800" u="none" strike="noStrike" dirty="0"/>
                        <a:t>Per sopravvivere occorrono nuove visioni di </a:t>
                      </a:r>
                      <a:r>
                        <a:rPr lang="it-IT" sz="800" u="none" strike="noStrike" dirty="0" smtClean="0"/>
                        <a:t>business.</a:t>
                      </a:r>
                      <a:r>
                        <a:rPr lang="it-IT" sz="800" u="none" strike="noStrike" baseline="0" dirty="0" smtClean="0"/>
                        <a:t> </a:t>
                      </a:r>
                      <a:r>
                        <a:rPr lang="it-IT" sz="800" u="none" strike="noStrike" dirty="0" smtClean="0"/>
                        <a:t>Passare </a:t>
                      </a:r>
                      <a:r>
                        <a:rPr lang="it-IT" sz="800" u="none" strike="noStrike" dirty="0"/>
                        <a:t>da una logica di prodotto ad una di mercato. L’evoluzione dell’impresa. Progettare il futuro del business per ridurre i </a:t>
                      </a:r>
                      <a:r>
                        <a:rPr lang="it-IT" sz="800" u="none" strike="noStrike" dirty="0" smtClean="0"/>
                        <a:t>rischi.</a:t>
                      </a:r>
                    </a:p>
                    <a:p>
                      <a:pPr algn="just" fontAlgn="ctr"/>
                      <a:endParaRPr lang="it-IT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80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 OTTOBRE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u="none" strike="noStrike" dirty="0" smtClean="0"/>
                        <a:t>ORE 15.00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80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ASPIIN</a:t>
                      </a:r>
                      <a:endParaRPr lang="it-IT" sz="80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b="1" u="none" strike="noStrike" dirty="0" smtClean="0"/>
                        <a:t>VIETATO DIRE “NON CE LA FACCIO”!</a:t>
                      </a:r>
                      <a:endParaRPr lang="it-IT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t-IT" sz="800" u="none" strike="noStrike" dirty="0"/>
                        <a:t>A volte i limiti sono solo in noi </a:t>
                      </a:r>
                      <a:r>
                        <a:rPr lang="it-IT" sz="800" u="none" strike="noStrike" dirty="0" smtClean="0"/>
                        <a:t>stessi.</a:t>
                      </a:r>
                      <a:r>
                        <a:rPr lang="it-IT" sz="800" u="none" strike="noStrike" baseline="0" dirty="0" smtClean="0"/>
                        <a:t> </a:t>
                      </a:r>
                      <a:r>
                        <a:rPr lang="it-IT" sz="800" u="none" strike="noStrike" dirty="0" smtClean="0"/>
                        <a:t>Cambiare </a:t>
                      </a:r>
                      <a:r>
                        <a:rPr lang="it-IT" sz="800" u="none" strike="noStrike" dirty="0"/>
                        <a:t>per scelta o per necessità? Gli aspetti aziendali da osservare, riorganizzare, </a:t>
                      </a:r>
                      <a:r>
                        <a:rPr lang="it-IT" sz="800" u="none" strike="noStrike" dirty="0" smtClean="0"/>
                        <a:t>cambiare..</a:t>
                      </a:r>
                      <a:r>
                        <a:rPr lang="it-IT" sz="800" u="none" strike="noStrike" baseline="0" dirty="0" smtClean="0"/>
                        <a:t> </a:t>
                      </a:r>
                      <a:r>
                        <a:rPr lang="it-IT" sz="800" u="none" strike="noStrike" dirty="0" smtClean="0"/>
                        <a:t>La </a:t>
                      </a:r>
                      <a:r>
                        <a:rPr lang="it-IT" sz="800" u="none" strike="noStrike" dirty="0"/>
                        <a:t>gestione della leadership. Il cambio di mentalità da parte di imprenditori, manager e </a:t>
                      </a:r>
                      <a:r>
                        <a:rPr lang="it-IT" sz="800" u="none" strike="noStrike" dirty="0" smtClean="0"/>
                        <a:t>dipendenti</a:t>
                      </a:r>
                    </a:p>
                    <a:p>
                      <a:pPr algn="just" fontAlgn="ctr"/>
                      <a:endParaRPr lang="it-IT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80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26 OTTOBRE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u="none" strike="noStrike" dirty="0" smtClean="0"/>
                        <a:t>ORE 15.00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80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ASPIIN</a:t>
                      </a:r>
                      <a:endParaRPr lang="it-IT" sz="80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CasellaDiTesto 18"/>
          <p:cNvSpPr txBox="1"/>
          <p:nvPr/>
        </p:nvSpPr>
        <p:spPr>
          <a:xfrm>
            <a:off x="3933056" y="2411760"/>
            <a:ext cx="292494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100" b="1" dirty="0" smtClean="0">
                <a:solidFill>
                  <a:schemeClr val="bg1">
                    <a:lumMod val="50000"/>
                  </a:schemeClr>
                </a:solidFill>
              </a:rPr>
              <a:t>Info e Iscrizioni:  </a:t>
            </a:r>
          </a:p>
          <a:p>
            <a:pPr algn="r"/>
            <a:r>
              <a:rPr lang="it-IT" sz="1100" b="1" dirty="0" smtClean="0">
                <a:solidFill>
                  <a:schemeClr val="bg1">
                    <a:lumMod val="50000"/>
                  </a:schemeClr>
                </a:solidFill>
              </a:rPr>
              <a:t>Aspiin – Tel 0775/275272</a:t>
            </a:r>
          </a:p>
          <a:p>
            <a:pPr algn="r"/>
            <a:r>
              <a:rPr lang="it-IT" sz="1100" b="1" dirty="0" smtClean="0">
                <a:solidFill>
                  <a:schemeClr val="bg1">
                    <a:lumMod val="50000"/>
                  </a:schemeClr>
                </a:solidFill>
                <a:hlinkClick r:id="rId8"/>
              </a:rPr>
              <a:t>v.panaccione@aspiin.it</a:t>
            </a:r>
            <a:r>
              <a:rPr lang="it-IT" sz="11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it-IT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3310217" y="4387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537</Words>
  <Application>Microsoft Office PowerPoint</Application>
  <PresentationFormat>Presentazione su schermo (4:3)</PresentationFormat>
  <Paragraphs>68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Aspin21</dc:creator>
  <cp:lastModifiedBy>Maria Paniccia</cp:lastModifiedBy>
  <cp:revision>4</cp:revision>
  <dcterms:created xsi:type="dcterms:W3CDTF">2017-03-20T09:56:06Z</dcterms:created>
  <dcterms:modified xsi:type="dcterms:W3CDTF">2017-03-22T12:33:10Z</dcterms:modified>
</cp:coreProperties>
</file>