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7562850" cy="10688638"/>
  <p:notesSz cx="6797675" cy="9926638"/>
  <p:defaultTextStyle>
    <a:defPPr>
      <a:defRPr lang="it-IT"/>
    </a:defPPr>
    <a:lvl1pPr marL="0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9DCD"/>
    <a:srgbClr val="010000"/>
    <a:srgbClr val="92E1FA"/>
    <a:srgbClr val="199FCE"/>
    <a:srgbClr val="06AED5"/>
    <a:srgbClr val="698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87" autoAdjust="0"/>
    <p:restoredTop sz="99883" autoAdjust="0"/>
  </p:normalViewPr>
  <p:slideViewPr>
    <p:cSldViewPr snapToGrid="0" snapToObjects="1" showGuides="1">
      <p:cViewPr>
        <p:scale>
          <a:sx n="100" d="100"/>
          <a:sy n="100" d="100"/>
        </p:scale>
        <p:origin x="-1714" y="1373"/>
      </p:cViewPr>
      <p:guideLst>
        <p:guide orient="horz" pos="452"/>
        <p:guide orient="horz" pos="4215"/>
        <p:guide pos="4418"/>
        <p:guide pos="2382"/>
        <p:guide pos="3459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9D37C-7298-7C4E-ACA3-832913BFC7CE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68C8F-1325-374B-9FDA-081E85C200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83840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709C7-FEEE-F646-AFB5-207C8C7D9EC9}" type="datetimeFigureOut">
              <a:rPr lang="en-US"/>
              <a:pPr/>
              <a:t>10/6/2017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926F5-DC2B-6342-91ED-CEE6EC7E29F5}" type="slidenum">
              <a:rPr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373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67214" y="3320409"/>
            <a:ext cx="6428423" cy="229112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34428" y="6056896"/>
            <a:ext cx="5293995" cy="2731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8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6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1282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581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5939988" y="428043"/>
            <a:ext cx="1843445" cy="9119982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09655" y="428043"/>
            <a:ext cx="5404287" cy="9119982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09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691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97413" y="4530302"/>
            <a:ext cx="6428423" cy="233813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7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5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2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0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87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65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2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0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6349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09655" y="2494018"/>
            <a:ext cx="3623866" cy="7054007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159568" y="2494018"/>
            <a:ext cx="3623866" cy="7054007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0163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754" indent="0">
              <a:buNone/>
              <a:defRPr sz="2200" b="1"/>
            </a:lvl2pPr>
            <a:lvl3pPr marL="995507" indent="0">
              <a:buNone/>
              <a:defRPr sz="2000" b="1"/>
            </a:lvl3pPr>
            <a:lvl4pPr marL="1493261" indent="0">
              <a:buNone/>
              <a:defRPr sz="1700" b="1"/>
            </a:lvl4pPr>
            <a:lvl5pPr marL="1991015" indent="0">
              <a:buNone/>
              <a:defRPr sz="1700" b="1"/>
            </a:lvl5pPr>
            <a:lvl6pPr marL="2488768" indent="0">
              <a:buNone/>
              <a:defRPr sz="1700" b="1"/>
            </a:lvl6pPr>
            <a:lvl7pPr marL="2986522" indent="0">
              <a:buNone/>
              <a:defRPr sz="1700" b="1"/>
            </a:lvl7pPr>
            <a:lvl8pPr marL="3484275" indent="0">
              <a:buNone/>
              <a:defRPr sz="1700" b="1"/>
            </a:lvl8pPr>
            <a:lvl9pPr marL="3982029" indent="0">
              <a:buNone/>
              <a:defRPr sz="17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6" cy="99711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754" indent="0">
              <a:buNone/>
              <a:defRPr sz="2200" b="1"/>
            </a:lvl2pPr>
            <a:lvl3pPr marL="995507" indent="0">
              <a:buNone/>
              <a:defRPr sz="2000" b="1"/>
            </a:lvl3pPr>
            <a:lvl4pPr marL="1493261" indent="0">
              <a:buNone/>
              <a:defRPr sz="1700" b="1"/>
            </a:lvl4pPr>
            <a:lvl5pPr marL="1991015" indent="0">
              <a:buNone/>
              <a:defRPr sz="1700" b="1"/>
            </a:lvl5pPr>
            <a:lvl6pPr marL="2488768" indent="0">
              <a:buNone/>
              <a:defRPr sz="1700" b="1"/>
            </a:lvl6pPr>
            <a:lvl7pPr marL="2986522" indent="0">
              <a:buNone/>
              <a:defRPr sz="1700" b="1"/>
            </a:lvl7pPr>
            <a:lvl8pPr marL="3484275" indent="0">
              <a:buNone/>
              <a:defRPr sz="1700" b="1"/>
            </a:lvl8pPr>
            <a:lvl9pPr marL="3982029" indent="0">
              <a:buNone/>
              <a:defRPr sz="17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6" cy="61583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442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8341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9207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6735" y="7190475"/>
            <a:ext cx="2077239" cy="20326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200"/>
              </a:lnSpc>
              <a:spcAft>
                <a:spcPts val="600"/>
              </a:spcAft>
              <a:buNone/>
              <a:defRPr sz="1000"/>
            </a:lvl1pPr>
            <a:lvl2pPr marL="497754" indent="0">
              <a:lnSpc>
                <a:spcPts val="1200"/>
              </a:lnSpc>
              <a:spcAft>
                <a:spcPts val="600"/>
              </a:spcAft>
              <a:buNone/>
              <a:defRPr sz="1000"/>
            </a:lvl2pPr>
            <a:lvl3pPr marL="995507" indent="0">
              <a:lnSpc>
                <a:spcPts val="1200"/>
              </a:lnSpc>
              <a:spcAft>
                <a:spcPts val="600"/>
              </a:spcAft>
              <a:buNone/>
              <a:defRPr sz="1000"/>
            </a:lvl3pPr>
            <a:lvl4pPr marL="1493261" indent="0">
              <a:lnSpc>
                <a:spcPts val="1200"/>
              </a:lnSpc>
              <a:spcAft>
                <a:spcPts val="600"/>
              </a:spcAft>
              <a:buNone/>
              <a:defRPr sz="1000"/>
            </a:lvl4pPr>
            <a:lvl5pPr marL="1991014" indent="0">
              <a:lnSpc>
                <a:spcPts val="1200"/>
              </a:lnSpc>
              <a:spcAft>
                <a:spcPts val="600"/>
              </a:spcAft>
              <a:buNone/>
              <a:defRPr sz="10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91162" y="7190475"/>
            <a:ext cx="1595437" cy="307777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200"/>
              </a:lnSpc>
              <a:buNone/>
              <a:defRPr sz="1000"/>
            </a:lvl1pPr>
            <a:lvl2pPr marL="497754" indent="0">
              <a:buNone/>
              <a:defRPr sz="1300"/>
            </a:lvl2pPr>
            <a:lvl3pPr marL="995507" indent="0">
              <a:buNone/>
              <a:defRPr sz="1100"/>
            </a:lvl3pPr>
            <a:lvl4pPr marL="1493261" indent="0">
              <a:buNone/>
              <a:defRPr sz="1000"/>
            </a:lvl4pPr>
            <a:lvl5pPr marL="1991015" indent="0">
              <a:buNone/>
              <a:defRPr sz="1000"/>
            </a:lvl5pPr>
            <a:lvl6pPr marL="2488768" indent="0">
              <a:buNone/>
              <a:defRPr sz="1000"/>
            </a:lvl6pPr>
            <a:lvl7pPr marL="2986522" indent="0">
              <a:buNone/>
              <a:defRPr sz="1000"/>
            </a:lvl7pPr>
            <a:lvl8pPr marL="3484275" indent="0">
              <a:buNone/>
              <a:defRPr sz="1000"/>
            </a:lvl8pPr>
            <a:lvl9pPr marL="3982029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6735" y="2293869"/>
            <a:ext cx="6579866" cy="1825286"/>
          </a:xfrm>
        </p:spPr>
        <p:txBody>
          <a:bodyPr anchor="b" anchorCtr="0"/>
          <a:lstStyle>
            <a:lvl1pPr algn="l">
              <a:defRPr sz="7000" b="1">
                <a:solidFill>
                  <a:srgbClr val="FFFFFF"/>
                </a:solidFill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34" y="10005865"/>
            <a:ext cx="1864165" cy="35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S:\Primary Markets\ELITE SPA\MARKETING\GRAFICA&amp;IMAGE LIBRARY\TEMPLATE INVITI\SFONDO PPT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27"/>
          <a:stretch/>
        </p:blipFill>
        <p:spPr bwMode="auto">
          <a:xfrm>
            <a:off x="0" y="1213031"/>
            <a:ext cx="7596000" cy="376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219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500"/>
            </a:lvl1pPr>
            <a:lvl2pPr marL="497754" indent="0">
              <a:buNone/>
              <a:defRPr sz="3000"/>
            </a:lvl2pPr>
            <a:lvl3pPr marL="995507" indent="0">
              <a:buNone/>
              <a:defRPr sz="2600"/>
            </a:lvl3pPr>
            <a:lvl4pPr marL="1493261" indent="0">
              <a:buNone/>
              <a:defRPr sz="2200"/>
            </a:lvl4pPr>
            <a:lvl5pPr marL="1991015" indent="0">
              <a:buNone/>
              <a:defRPr sz="2200"/>
            </a:lvl5pPr>
            <a:lvl6pPr marL="2488768" indent="0">
              <a:buNone/>
              <a:defRPr sz="2200"/>
            </a:lvl6pPr>
            <a:lvl7pPr marL="2986522" indent="0">
              <a:buNone/>
              <a:defRPr sz="2200"/>
            </a:lvl7pPr>
            <a:lvl8pPr marL="3484275" indent="0">
              <a:buNone/>
              <a:defRPr sz="2200"/>
            </a:lvl8pPr>
            <a:lvl9pPr marL="3982029" indent="0">
              <a:buNone/>
              <a:defRPr sz="22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482372" y="8365345"/>
            <a:ext cx="4537710" cy="1254429"/>
          </a:xfrm>
        </p:spPr>
        <p:txBody>
          <a:bodyPr/>
          <a:lstStyle>
            <a:lvl1pPr marL="0" indent="0">
              <a:buNone/>
              <a:defRPr sz="1500"/>
            </a:lvl1pPr>
            <a:lvl2pPr marL="497754" indent="0">
              <a:buNone/>
              <a:defRPr sz="1300"/>
            </a:lvl2pPr>
            <a:lvl3pPr marL="995507" indent="0">
              <a:buNone/>
              <a:defRPr sz="1100"/>
            </a:lvl3pPr>
            <a:lvl4pPr marL="1493261" indent="0">
              <a:buNone/>
              <a:defRPr sz="1000"/>
            </a:lvl4pPr>
            <a:lvl5pPr marL="1991015" indent="0">
              <a:buNone/>
              <a:defRPr sz="1000"/>
            </a:lvl5pPr>
            <a:lvl6pPr marL="2488768" indent="0">
              <a:buNone/>
              <a:defRPr sz="1000"/>
            </a:lvl6pPr>
            <a:lvl7pPr marL="2986522" indent="0">
              <a:buNone/>
              <a:defRPr sz="1000"/>
            </a:lvl7pPr>
            <a:lvl8pPr marL="3484275" indent="0">
              <a:buNone/>
              <a:defRPr sz="1000"/>
            </a:lvl8pPr>
            <a:lvl9pPr marL="3982029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107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40000" y="2736000"/>
            <a:ext cx="6806565" cy="183041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0000" y="4860000"/>
            <a:ext cx="5736908" cy="208133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78143" y="9906787"/>
            <a:ext cx="1764665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DE4F6-2EF4-4047-8F73-81C5C8C2105C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583974" y="9906787"/>
            <a:ext cx="2394903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5420043" y="9906787"/>
            <a:ext cx="1764665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639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97754" rtl="0" eaLnBrk="1" latinLnBrk="0" hangingPunct="1">
        <a:lnSpc>
          <a:spcPts val="7000"/>
        </a:lnSpc>
        <a:spcBef>
          <a:spcPct val="0"/>
        </a:spcBef>
        <a:buNone/>
        <a:defRPr sz="7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73315" indent="-373315" algn="l" defTabSz="497754" rtl="0" eaLnBrk="1" latinLnBrk="0" hangingPunct="1">
        <a:lnSpc>
          <a:spcPts val="2700"/>
        </a:lnSpc>
        <a:spcBef>
          <a:spcPts val="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808850" indent="-311096" algn="l" defTabSz="497754" rtl="0" eaLnBrk="1" latinLnBrk="0" hangingPunct="1">
        <a:lnSpc>
          <a:spcPts val="2700"/>
        </a:lnSpc>
        <a:spcBef>
          <a:spcPts val="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384" indent="-248877" algn="l" defTabSz="497754" rtl="0" eaLnBrk="1" latinLnBrk="0" hangingPunct="1">
        <a:lnSpc>
          <a:spcPts val="2700"/>
        </a:lnSpc>
        <a:spcBef>
          <a:spcPts val="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138" indent="-248877" algn="l" defTabSz="497754" rtl="0" eaLnBrk="1" latinLnBrk="0" hangingPunct="1">
        <a:lnSpc>
          <a:spcPts val="2700"/>
        </a:lnSpc>
        <a:spcBef>
          <a:spcPts val="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891" indent="-248877" algn="l" defTabSz="497754" rtl="0" eaLnBrk="1" latinLnBrk="0" hangingPunct="1">
        <a:lnSpc>
          <a:spcPts val="2700"/>
        </a:lnSpc>
        <a:spcBef>
          <a:spcPts val="0"/>
        </a:spcBef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hyperlink" Target="https://twitter.com/_ELITEGroup_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outube.com/channel/UCeuczF5_iDMgQpVlr25B4IA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4.png"/><Relationship Id="rId10" Type="http://schemas.openxmlformats.org/officeDocument/2006/relationships/hyperlink" Target="https://www.elite-growth.com/confindustria1000" TargetMode="External"/><Relationship Id="rId4" Type="http://schemas.openxmlformats.org/officeDocument/2006/relationships/hyperlink" Target="https://www.linkedin.com/company/11161122/" TargetMode="External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3087" y="1464711"/>
            <a:ext cx="6579866" cy="813364"/>
          </a:xfrm>
        </p:spPr>
        <p:txBody>
          <a:bodyPr/>
          <a:lstStyle/>
          <a:p>
            <a:r>
              <a:rPr lang="it-IT" sz="4400" dirty="0"/>
              <a:t>Confindustria e ELITE</a:t>
            </a:r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 rot="10800000" flipV="1">
            <a:off x="562435" y="8859956"/>
            <a:ext cx="882402" cy="1591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775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"/>
              </a:spcAft>
              <a:tabLst>
                <a:tab pos="449263" algn="l"/>
              </a:tabLst>
            </a:pPr>
            <a:r>
              <a:rPr lang="it-IT" sz="1050" b="1" dirty="0" err="1" smtClean="0">
                <a:solidFill>
                  <a:srgbClr val="009DCD"/>
                </a:solidFill>
              </a:rPr>
              <a:t>Thanks</a:t>
            </a:r>
            <a:r>
              <a:rPr lang="it-IT" sz="1050" b="1" dirty="0" smtClean="0">
                <a:solidFill>
                  <a:srgbClr val="009DCD"/>
                </a:solidFill>
              </a:rPr>
              <a:t> to</a:t>
            </a:r>
            <a:endParaRPr lang="it-IT" sz="1050" dirty="0">
              <a:solidFill>
                <a:srgbClr val="009DCD"/>
              </a:solidFill>
            </a:endParaRPr>
          </a:p>
        </p:txBody>
      </p:sp>
      <p:cxnSp>
        <p:nvCxnSpPr>
          <p:cNvPr id="20" name="Connettore 1 19"/>
          <p:cNvCxnSpPr/>
          <p:nvPr/>
        </p:nvCxnSpPr>
        <p:spPr>
          <a:xfrm>
            <a:off x="390241" y="9895686"/>
            <a:ext cx="6447068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egnaposto contenuto 2"/>
          <p:cNvSpPr txBox="1">
            <a:spLocks/>
          </p:cNvSpPr>
          <p:nvPr/>
        </p:nvSpPr>
        <p:spPr>
          <a:xfrm>
            <a:off x="562435" y="5380518"/>
            <a:ext cx="4790014" cy="3243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775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/>
              <a:t>Filippo Tortoriello</a:t>
            </a:r>
            <a:endParaRPr lang="it-IT" sz="1100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i="1" dirty="0" smtClean="0"/>
              <a:t>Presidente Unindustria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dirty="0" smtClean="0"/>
              <a:t>  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/>
              <a:t>Francesca Brunori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i="1" dirty="0" smtClean="0"/>
              <a:t>Responsabile Credito e Finanza - Confindustria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it-IT" sz="1100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/>
              <a:t>Andrea Tessitore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i="1" dirty="0" smtClean="0"/>
              <a:t>Senior Advisor ELITE - Borsa Italiana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it-IT" sz="1100" dirty="0" smtClean="0"/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>
                <a:solidFill>
                  <a:prstClr val="black"/>
                </a:solidFill>
              </a:rPr>
              <a:t>Roberto Race</a:t>
            </a:r>
            <a:endParaRPr lang="it-IT" sz="1100" b="1" dirty="0">
              <a:solidFill>
                <a:prstClr val="black"/>
              </a:solidFill>
            </a:endParaRP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it-IT" sz="1100" i="1" dirty="0" smtClean="0">
                <a:solidFill>
                  <a:prstClr val="black"/>
                </a:solidFill>
              </a:rPr>
              <a:t>Responsabile Relazioni Istituzionali  </a:t>
            </a:r>
            <a:r>
              <a:rPr lang="it-IT" sz="1100" i="1" dirty="0">
                <a:solidFill>
                  <a:prstClr val="black"/>
                </a:solidFill>
              </a:rPr>
              <a:t>ELITE - Borsa Italiana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it-IT" sz="1100" b="1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/>
              <a:t>Renato </a:t>
            </a:r>
            <a:r>
              <a:rPr lang="it-IT" sz="1100" b="1" dirty="0" smtClean="0"/>
              <a:t>Montedoro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i="1" dirty="0" smtClean="0"/>
              <a:t>Advisor - </a:t>
            </a:r>
            <a:r>
              <a:rPr lang="it-IT" sz="1100" i="1" dirty="0" err="1" smtClean="0"/>
              <a:t>Fondimpresa</a:t>
            </a:r>
            <a:endParaRPr lang="it-IT" sz="1100" i="1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it-IT" sz="1100" i="1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dirty="0" smtClean="0"/>
              <a:t>ELITE </a:t>
            </a:r>
            <a:r>
              <a:rPr lang="it-IT" sz="1100" dirty="0"/>
              <a:t>Ambassador </a:t>
            </a:r>
            <a:endParaRPr lang="it-IT" sz="1100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/>
              <a:t>Giuseppe </a:t>
            </a:r>
            <a:r>
              <a:rPr lang="it-IT" sz="1100" b="1" dirty="0" err="1" smtClean="0"/>
              <a:t>Biazzo</a:t>
            </a:r>
            <a:r>
              <a:rPr lang="it-IT" sz="1100" b="1" dirty="0" smtClean="0"/>
              <a:t> </a:t>
            </a:r>
            <a:r>
              <a:rPr lang="it-IT" sz="1100" dirty="0" smtClean="0"/>
              <a:t>–</a:t>
            </a:r>
            <a:r>
              <a:rPr lang="it-IT" sz="1100" b="1" dirty="0" smtClean="0"/>
              <a:t> </a:t>
            </a:r>
            <a:r>
              <a:rPr lang="it-IT" sz="1100" i="1" dirty="0" smtClean="0"/>
              <a:t>Amministratore Delegato</a:t>
            </a:r>
            <a:r>
              <a:rPr lang="it-IT" sz="1100" b="1" i="1" dirty="0" smtClean="0"/>
              <a:t> - </a:t>
            </a:r>
            <a:r>
              <a:rPr lang="it-IT" sz="1100" i="1" dirty="0" smtClean="0"/>
              <a:t>Orienta Spa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/>
              <a:t>Roberto </a:t>
            </a:r>
            <a:r>
              <a:rPr lang="it-IT" sz="1100" b="1" dirty="0" err="1" smtClean="0"/>
              <a:t>Santori</a:t>
            </a:r>
            <a:r>
              <a:rPr lang="it-IT" sz="1100" b="1" dirty="0" smtClean="0"/>
              <a:t> </a:t>
            </a:r>
            <a:r>
              <a:rPr lang="it-IT" sz="1100" dirty="0" smtClean="0"/>
              <a:t>– </a:t>
            </a:r>
            <a:r>
              <a:rPr lang="it-IT" sz="1100" i="1" dirty="0" smtClean="0"/>
              <a:t>Direttore Generale - Challenge Network Srl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it-IT" sz="1100" b="1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/>
              <a:t>Dibattito </a:t>
            </a:r>
            <a:r>
              <a:rPr lang="it-IT" sz="1100" dirty="0" smtClean="0"/>
              <a:t>            </a:t>
            </a:r>
            <a:endParaRPr lang="it-IT" sz="1100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5120958" y="7312086"/>
            <a:ext cx="1335040" cy="571768"/>
            <a:chOff x="5491163" y="7312086"/>
            <a:chExt cx="1335040" cy="571768"/>
          </a:xfrm>
        </p:grpSpPr>
        <p:pic>
          <p:nvPicPr>
            <p:cNvPr id="1034" name="Picture 1" descr="T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1163" y="7312086"/>
              <a:ext cx="43815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2" descr="L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630" y="7312086"/>
              <a:ext cx="4191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3" descr="Y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7103" y="7312354"/>
              <a:ext cx="4191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Rectangle 12"/>
          <p:cNvSpPr>
            <a:spLocks noChangeArrowheads="1"/>
          </p:cNvSpPr>
          <p:nvPr/>
        </p:nvSpPr>
        <p:spPr bwMode="auto">
          <a:xfrm>
            <a:off x="0" y="1028700"/>
            <a:ext cx="7562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13"/>
          <p:cNvSpPr>
            <a:spLocks noChangeArrowheads="1"/>
          </p:cNvSpPr>
          <p:nvPr/>
        </p:nvSpPr>
        <p:spPr bwMode="auto">
          <a:xfrm>
            <a:off x="0" y="1600200"/>
            <a:ext cx="7562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14"/>
          <p:cNvSpPr>
            <a:spLocks noChangeArrowheads="1"/>
          </p:cNvSpPr>
          <p:nvPr/>
        </p:nvSpPr>
        <p:spPr bwMode="auto">
          <a:xfrm>
            <a:off x="0" y="2171700"/>
            <a:ext cx="7562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</a:tabLst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081247" y="7064236"/>
            <a:ext cx="14144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449263" algn="l"/>
              </a:tabLst>
            </a:pPr>
            <a:r>
              <a:rPr lang="it-IT" sz="1400" b="1" dirty="0" smtClean="0">
                <a:solidFill>
                  <a:srgbClr val="009DCD"/>
                </a:solidFill>
              </a:rPr>
              <a:t>#</a:t>
            </a:r>
            <a:r>
              <a:rPr lang="it-IT" sz="1400" b="1" dirty="0" err="1" smtClean="0">
                <a:solidFill>
                  <a:srgbClr val="009DCD"/>
                </a:solidFill>
              </a:rPr>
              <a:t>weareELITE</a:t>
            </a:r>
            <a:endParaRPr lang="it-IT" sz="1400" b="1" dirty="0">
              <a:solidFill>
                <a:srgbClr val="009DCD"/>
              </a:solidFill>
            </a:endParaRPr>
          </a:p>
        </p:txBody>
      </p:sp>
      <p:pic>
        <p:nvPicPr>
          <p:cNvPr id="41" name="Immagine 32" descr="ELITE_RGB_POS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4462" y="279891"/>
            <a:ext cx="1872635" cy="725534"/>
          </a:xfrm>
          <a:prstGeom prst="rect">
            <a:avLst/>
          </a:prstGeom>
        </p:spPr>
      </p:pic>
      <p:pic>
        <p:nvPicPr>
          <p:cNvPr id="21" name="officeArt object" descr="C:\Users\mdiotallevi\AppData\Local\Temp\Rar$DI57.056\logo EXPO conf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39" r="4559"/>
          <a:stretch>
            <a:fillRect/>
          </a:stretch>
        </p:blipFill>
        <p:spPr bwMode="auto">
          <a:xfrm>
            <a:off x="431274" y="107950"/>
            <a:ext cx="1268532" cy="102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3" name="Sottotitolo 2"/>
          <p:cNvSpPr txBox="1">
            <a:spLocks/>
          </p:cNvSpPr>
          <p:nvPr/>
        </p:nvSpPr>
        <p:spPr>
          <a:xfrm>
            <a:off x="524139" y="2247614"/>
            <a:ext cx="5818592" cy="12189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775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altLang="en-US" sz="1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Una Partnership a supporto delle imprese ad alto potenziale per affiancarle in un percorso di crescita ambizioso</a:t>
            </a:r>
            <a:r>
              <a:rPr lang="it-IT" altLang="en-US" sz="2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9" name="Segnaposto contenuto 2"/>
          <p:cNvSpPr txBox="1">
            <a:spLocks/>
          </p:cNvSpPr>
          <p:nvPr/>
        </p:nvSpPr>
        <p:spPr bwMode="auto">
          <a:xfrm>
            <a:off x="4977442" y="6356867"/>
            <a:ext cx="2475781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96888" eaLnBrk="0" hangingPunct="0">
              <a:spcBef>
                <a:spcPct val="20000"/>
              </a:spcBef>
              <a:buFont typeface="Arial" charset="0"/>
              <a:buChar char="•"/>
              <a:tabLst>
                <a:tab pos="449263" algn="l"/>
              </a:tabLst>
              <a:defRPr sz="23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defTabSz="496888" eaLnBrk="0" hangingPunct="0">
              <a:spcBef>
                <a:spcPct val="20000"/>
              </a:spcBef>
              <a:buFont typeface="Arial" charset="0"/>
              <a:buChar char="–"/>
              <a:tabLst>
                <a:tab pos="449263" algn="l"/>
              </a:tabLst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822325" indent="-163513" defTabSz="496888" eaLnBrk="0" hangingPunct="0">
              <a:spcBef>
                <a:spcPct val="20000"/>
              </a:spcBef>
              <a:buFont typeface="Arial" charset="0"/>
              <a:buChar char="•"/>
              <a:tabLst>
                <a:tab pos="449263" algn="l"/>
              </a:tabLst>
              <a:defRPr sz="17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150938" indent="-163513" defTabSz="496888" eaLnBrk="0" hangingPunct="0">
              <a:spcBef>
                <a:spcPct val="20000"/>
              </a:spcBef>
              <a:buFont typeface="Arial" charset="0"/>
              <a:buChar char="–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1481138" indent="-163513" defTabSz="496888" eaLnBrk="0" hangingPunct="0">
              <a:spcBef>
                <a:spcPct val="20000"/>
              </a:spcBef>
              <a:buFont typeface="Arial" charset="0"/>
              <a:buChar char="»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1938338" indent="-163513" defTabSz="4968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395538" indent="-163513" defTabSz="4968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2852738" indent="-163513" defTabSz="4968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309938" indent="-163513" defTabSz="4968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spcBef>
                <a:spcPct val="0"/>
              </a:spcBef>
              <a:buFont typeface="Arial" charset="0"/>
              <a:buNone/>
            </a:pPr>
            <a:r>
              <a:rPr lang="it-IT" altLang="en-US" sz="900" b="1" dirty="0">
                <a:solidFill>
                  <a:srgbClr val="009DCD"/>
                </a:solidFill>
                <a:latin typeface="Arial" charset="0"/>
                <a:cs typeface="Arial" charset="0"/>
              </a:rPr>
              <a:t>Info e </a:t>
            </a:r>
            <a:r>
              <a:rPr lang="it-IT" altLang="en-US" sz="900" b="1" dirty="0" smtClean="0">
                <a:solidFill>
                  <a:srgbClr val="009DCD"/>
                </a:solidFill>
                <a:latin typeface="Arial" charset="0"/>
                <a:cs typeface="Arial" charset="0"/>
              </a:rPr>
              <a:t>registrazioni</a:t>
            </a:r>
            <a:endParaRPr lang="it-IT" altLang="en-US" sz="900" b="1" dirty="0" smtClean="0">
              <a:solidFill>
                <a:srgbClr val="00B0F0"/>
              </a:solidFill>
              <a:latin typeface="Arial" charset="0"/>
              <a:cs typeface="Arial" charset="0"/>
              <a:hlinkClick r:id="rId10"/>
            </a:endParaRPr>
          </a:p>
          <a:p>
            <a:pPr eaLnBrk="1" hangingPunct="1">
              <a:lnSpc>
                <a:spcPts val="1200"/>
              </a:lnSpc>
              <a:spcBef>
                <a:spcPct val="0"/>
              </a:spcBef>
              <a:buNone/>
            </a:pPr>
            <a:r>
              <a:rPr lang="it-IT" altLang="en-US" sz="900" b="1" dirty="0" smtClean="0">
                <a:latin typeface="Arial" charset="0"/>
                <a:cs typeface="Arial" charset="0"/>
              </a:rPr>
              <a:t>Sito Web:</a:t>
            </a:r>
            <a:r>
              <a:rPr lang="it-IT" altLang="en-US" sz="900" b="1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 </a:t>
            </a:r>
            <a:r>
              <a:rPr lang="it-IT" altLang="en-US" sz="900" b="1" dirty="0" smtClean="0">
                <a:solidFill>
                  <a:srgbClr val="00B0F0"/>
                </a:solidFill>
                <a:latin typeface="Arial" charset="0"/>
                <a:cs typeface="Arial" charset="0"/>
                <a:hlinkClick r:id="rId10"/>
              </a:rPr>
              <a:t>ELITE Confindustria 1000</a:t>
            </a:r>
            <a:r>
              <a:rPr lang="it-IT" altLang="en-US" sz="900" b="1" dirty="0" smtClean="0">
                <a:solidFill>
                  <a:srgbClr val="009DCD"/>
                </a:solidFill>
                <a:latin typeface="Arial" charset="0"/>
                <a:cs typeface="Arial" charset="0"/>
              </a:rPr>
              <a:t/>
            </a:r>
            <a:br>
              <a:rPr lang="it-IT" altLang="en-US" sz="900" b="1" dirty="0" smtClean="0">
                <a:solidFill>
                  <a:srgbClr val="009DCD"/>
                </a:solidFill>
                <a:latin typeface="Arial" charset="0"/>
                <a:cs typeface="Arial" charset="0"/>
              </a:rPr>
            </a:br>
            <a:r>
              <a:rPr lang="it-IT" altLang="en-US" sz="900" b="1" dirty="0" smtClean="0">
                <a:latin typeface="Arial" charset="0"/>
                <a:cs typeface="Arial" charset="0"/>
              </a:rPr>
              <a:t>Email: roberta.bruschettini@un-industria.it</a:t>
            </a:r>
            <a:endParaRPr lang="it-IT" altLang="en-US" sz="9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ts val="1200"/>
              </a:lnSpc>
              <a:spcBef>
                <a:spcPct val="0"/>
              </a:spcBef>
              <a:buFont typeface="Arial" charset="0"/>
              <a:buNone/>
            </a:pPr>
            <a:r>
              <a:rPr lang="it-IT" altLang="en-US" sz="900" b="1" dirty="0" err="1">
                <a:latin typeface="Arial" charset="0"/>
                <a:cs typeface="Arial" charset="0"/>
              </a:rPr>
              <a:t>Tel</a:t>
            </a:r>
            <a:r>
              <a:rPr lang="it-IT" altLang="en-US" sz="900" b="1" dirty="0" smtClean="0">
                <a:latin typeface="Arial" charset="0"/>
                <a:cs typeface="Arial" charset="0"/>
              </a:rPr>
              <a:t>: 06 84499308</a:t>
            </a:r>
            <a:endParaRPr lang="it-IT" altLang="en-US" sz="900" dirty="0">
              <a:latin typeface="Arial" charset="0"/>
              <a:cs typeface="Arial" charset="0"/>
            </a:endParaRPr>
          </a:p>
          <a:p>
            <a:pPr eaLnBrk="1" hangingPunct="1">
              <a:lnSpc>
                <a:spcPts val="1200"/>
              </a:lnSpc>
              <a:spcBef>
                <a:spcPct val="0"/>
              </a:spcBef>
              <a:buFont typeface="Arial" charset="0"/>
              <a:buNone/>
            </a:pPr>
            <a:endParaRPr lang="it-IT" altLang="en-US" sz="800" b="1" dirty="0">
              <a:solidFill>
                <a:srgbClr val="009DCD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CasellaDiTesto 6"/>
          <p:cNvSpPr txBox="1">
            <a:spLocks noChangeArrowheads="1"/>
          </p:cNvSpPr>
          <p:nvPr/>
        </p:nvSpPr>
        <p:spPr bwMode="auto">
          <a:xfrm>
            <a:off x="524139" y="3664937"/>
            <a:ext cx="304969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822325" indent="-163513" eaLnBrk="0" hangingPunct="0">
              <a:spcBef>
                <a:spcPct val="20000"/>
              </a:spcBef>
              <a:buFont typeface="Arial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150938" indent="-163513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1481138" indent="-163513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1938338" indent="-163513" defTabSz="328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395538" indent="-163513" defTabSz="328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2852738" indent="-163513" defTabSz="328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309938" indent="-163513" defTabSz="328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it-IT" alt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Unindustria </a:t>
            </a:r>
            <a:endParaRPr lang="it-IT" altLang="en-US" sz="1200" b="1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it-IT" altLang="en-US" sz="12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Unione </a:t>
            </a:r>
            <a:r>
              <a:rPr lang="it-IT" alt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degli Industriali e delle imprese Roma Frosinone Latina Rieti Viterbo</a:t>
            </a:r>
          </a:p>
          <a:p>
            <a:pPr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it-IT" altLang="en-US" sz="1200" dirty="0">
                <a:solidFill>
                  <a:schemeClr val="bg1"/>
                </a:solidFill>
                <a:latin typeface="Arial" charset="0"/>
                <a:cs typeface="Arial" charset="0"/>
              </a:rPr>
              <a:t>Via Andrea Noale, 206 </a:t>
            </a:r>
          </a:p>
          <a:p>
            <a:pPr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endParaRPr lang="it-IT" altLang="en-US" sz="12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it-IT" altLang="en-US" sz="1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11/10/2017 </a:t>
            </a:r>
            <a:r>
              <a:rPr lang="it-IT" altLang="en-US" sz="1200" dirty="0">
                <a:solidFill>
                  <a:schemeClr val="bg1"/>
                </a:solidFill>
                <a:latin typeface="Arial" charset="0"/>
                <a:cs typeface="Arial" charset="0"/>
              </a:rPr>
              <a:t>– Ora: </a:t>
            </a:r>
            <a:r>
              <a:rPr lang="it-IT" altLang="en-US" sz="1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10.00</a:t>
            </a:r>
            <a:endParaRPr lang="it-IT" altLang="en-US" sz="12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85" y="9016538"/>
            <a:ext cx="2021289" cy="879148"/>
          </a:xfrm>
          <a:prstGeom prst="rect">
            <a:avLst/>
          </a:prstGeom>
        </p:spPr>
      </p:pic>
      <p:sp>
        <p:nvSpPr>
          <p:cNvPr id="22" name="Segnaposto contenuto 2"/>
          <p:cNvSpPr txBox="1">
            <a:spLocks/>
          </p:cNvSpPr>
          <p:nvPr/>
        </p:nvSpPr>
        <p:spPr>
          <a:xfrm rot="10800000" flipV="1">
            <a:off x="562435" y="5087058"/>
            <a:ext cx="882402" cy="1591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775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"/>
              </a:spcAft>
              <a:tabLst>
                <a:tab pos="449263" algn="l"/>
              </a:tabLst>
            </a:pPr>
            <a:r>
              <a:rPr lang="it-IT" sz="1100" b="1" dirty="0" smtClean="0">
                <a:solidFill>
                  <a:srgbClr val="009DCD"/>
                </a:solidFill>
              </a:rPr>
              <a:t>Programma</a:t>
            </a:r>
            <a:endParaRPr lang="it-IT" sz="1100" dirty="0">
              <a:solidFill>
                <a:srgbClr val="009D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48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DCD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196E2758BEFD4D888B3459887509BB" ma:contentTypeVersion="0" ma:contentTypeDescription="Create a new document." ma:contentTypeScope="" ma:versionID="080c1e43f730725aa5e3437de8b334b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D3BC3D20-04A3-489F-BBF9-8B71D61D2E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8DC026A-13CC-4329-A740-DE53BBC898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A99E4A-3E63-443E-8F81-DC9D9A790781}">
  <ds:schemaRefs>
    <ds:schemaRef ds:uri="http://purl.org/dc/dcmitype/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114</Words>
  <Application>Microsoft Office PowerPoint</Application>
  <PresentationFormat>Personalizzato</PresentationFormat>
  <Paragraphs>36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Confindustria e ELITE</vt:lpstr>
    </vt:vector>
  </TitlesOfParts>
  <Company>Graphicamente srl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ELITE</dc:creator>
  <cp:lastModifiedBy>Roberta Bruschettini</cp:lastModifiedBy>
  <cp:revision>54</cp:revision>
  <cp:lastPrinted>2017-10-06T12:40:50Z</cp:lastPrinted>
  <dcterms:created xsi:type="dcterms:W3CDTF">2015-01-12T10:58:42Z</dcterms:created>
  <dcterms:modified xsi:type="dcterms:W3CDTF">2017-10-06T12:45:37Z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0x0101008C196E2758BEFD4D888B3459887509BB</vt:lpwstr>
  </property>
  <property fmtid="{D5CDD505-2E9C-101B-9397-08002B2CF9AE}" pid="3" name="_NewReviewCycle">
    <vt:lpwstr/>
  </property>
</Properties>
</file>