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7562850" cy="10688638"/>
  <p:notesSz cx="6858000" cy="9144000"/>
  <p:defaultTextStyle>
    <a:defPPr>
      <a:defRPr lang="it-IT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9DCD"/>
    <a:srgbClr val="010000"/>
    <a:srgbClr val="92E1FA"/>
    <a:srgbClr val="199FCE"/>
    <a:srgbClr val="06AED5"/>
    <a:srgbClr val="698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87" autoAdjust="0"/>
    <p:restoredTop sz="99883" autoAdjust="0"/>
  </p:normalViewPr>
  <p:slideViewPr>
    <p:cSldViewPr snapToGrid="0" snapToObjects="1" showGuides="1">
      <p:cViewPr>
        <p:scale>
          <a:sx n="100" d="100"/>
          <a:sy n="100" d="100"/>
        </p:scale>
        <p:origin x="-2748" y="1554"/>
      </p:cViewPr>
      <p:guideLst>
        <p:guide orient="horz" pos="452"/>
        <p:guide orient="horz" pos="4215"/>
        <p:guide pos="4418"/>
        <p:guide pos="2382"/>
        <p:guide pos="3459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9D37C-7298-7C4E-ACA3-832913BFC7CE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68C8F-1325-374B-9FDA-081E85C2002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8384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709C7-FEEE-F646-AFB5-207C8C7D9EC9}" type="datetimeFigureOut">
              <a:rPr lang="en-US"/>
              <a:pPr/>
              <a:t>3/19/2018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926F5-DC2B-6342-91ED-CEE6EC7E29F5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73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67214" y="3320409"/>
            <a:ext cx="6428423" cy="229112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34428" y="6056896"/>
            <a:ext cx="5293995" cy="27315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28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81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939988" y="428043"/>
            <a:ext cx="1843445" cy="9119982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09655" y="428043"/>
            <a:ext cx="5404287" cy="911998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09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91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3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97413" y="4530302"/>
            <a:ext cx="6428423" cy="2338139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634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09655" y="2494018"/>
            <a:ext cx="3623866" cy="705400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59568" y="2494018"/>
            <a:ext cx="3623866" cy="705400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16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6" cy="99711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6" cy="615833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4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34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20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6735" y="7190475"/>
            <a:ext cx="2077239" cy="20326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000"/>
            </a:lvl1pPr>
            <a:lvl2pPr marL="497754" indent="0">
              <a:lnSpc>
                <a:spcPts val="1200"/>
              </a:lnSpc>
              <a:spcAft>
                <a:spcPts val="600"/>
              </a:spcAft>
              <a:buNone/>
              <a:defRPr sz="1000"/>
            </a:lvl2pPr>
            <a:lvl3pPr marL="995507" indent="0">
              <a:lnSpc>
                <a:spcPts val="1200"/>
              </a:lnSpc>
              <a:spcAft>
                <a:spcPts val="600"/>
              </a:spcAft>
              <a:buNone/>
              <a:defRPr sz="1000"/>
            </a:lvl3pPr>
            <a:lvl4pPr marL="1493261" indent="0">
              <a:lnSpc>
                <a:spcPts val="1200"/>
              </a:lnSpc>
              <a:spcAft>
                <a:spcPts val="600"/>
              </a:spcAft>
              <a:buNone/>
              <a:defRPr sz="1000"/>
            </a:lvl4pPr>
            <a:lvl5pPr marL="1991014" indent="0">
              <a:lnSpc>
                <a:spcPts val="1200"/>
              </a:lnSpc>
              <a:spcAft>
                <a:spcPts val="600"/>
              </a:spcAft>
              <a:buNone/>
              <a:defRPr sz="10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491162" y="7190475"/>
            <a:ext cx="1595437" cy="30777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200"/>
              </a:lnSpc>
              <a:buNone/>
              <a:defRPr sz="10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6735" y="2293869"/>
            <a:ext cx="6579866" cy="1825286"/>
          </a:xfrm>
        </p:spPr>
        <p:txBody>
          <a:bodyPr anchor="b" anchorCtr="0"/>
          <a:lstStyle>
            <a:lvl1pPr algn="l">
              <a:defRPr sz="7000" b="1"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34" y="10005865"/>
            <a:ext cx="1864165" cy="35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S:\Primary Markets\ELITE SPA\MARKETING\GRAFICA&amp;IMAGE LIBRARY\TEMPLATE INVITI\SFONDO PPT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7"/>
          <a:stretch/>
        </p:blipFill>
        <p:spPr bwMode="auto">
          <a:xfrm>
            <a:off x="0" y="1213031"/>
            <a:ext cx="7596000" cy="376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1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482372" y="8365345"/>
            <a:ext cx="4537710" cy="1254429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07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0000" y="2736000"/>
            <a:ext cx="6806565" cy="183041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0000" y="4860000"/>
            <a:ext cx="5736908" cy="208133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78143" y="9906787"/>
            <a:ext cx="1764665" cy="56907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DE4F6-2EF4-4047-8F73-81C5C8C2105C}" type="datetimeFigureOut">
              <a:rPr lang="it-IT" smtClean="0"/>
              <a:pPr/>
              <a:t>19/03/2018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583974" y="9906787"/>
            <a:ext cx="2394903" cy="56907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5420043" y="9906787"/>
            <a:ext cx="1764665" cy="56907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B622C-5008-1148-B2DE-8CB0178A744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39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97754" rtl="0" eaLnBrk="1" latinLnBrk="0" hangingPunct="1">
        <a:lnSpc>
          <a:spcPts val="7000"/>
        </a:lnSpc>
        <a:spcBef>
          <a:spcPct val="0"/>
        </a:spcBef>
        <a:buNone/>
        <a:defRPr sz="7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497754" rtl="0" eaLnBrk="1" latinLnBrk="0" hangingPunct="1">
        <a:lnSpc>
          <a:spcPts val="2700"/>
        </a:lnSpc>
        <a:spcBef>
          <a:spcPts val="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s://twitter.com/_ELITEGroup_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channel/UCeuczF5_iDMgQpVlr25B4IA" TargetMode="External"/><Relationship Id="rId11" Type="http://schemas.openxmlformats.org/officeDocument/2006/relationships/image" Target="../media/image8.jpg"/><Relationship Id="rId5" Type="http://schemas.openxmlformats.org/officeDocument/2006/relationships/image" Target="../media/image4.png"/><Relationship Id="rId10" Type="http://schemas.openxmlformats.org/officeDocument/2006/relationships/hyperlink" Target="https://www.elite-growth.com/confindustria1000" TargetMode="External"/><Relationship Id="rId4" Type="http://schemas.openxmlformats.org/officeDocument/2006/relationships/hyperlink" Target="https://www.linkedin.com/company/11161122/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3087" y="1464711"/>
            <a:ext cx="6579866" cy="813364"/>
          </a:xfrm>
        </p:spPr>
        <p:txBody>
          <a:bodyPr/>
          <a:lstStyle/>
          <a:p>
            <a:r>
              <a:rPr lang="it-IT" sz="4400" dirty="0"/>
              <a:t>Confindustria e ELITE</a:t>
            </a: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 rot="10800000" flipV="1">
            <a:off x="562435" y="8859956"/>
            <a:ext cx="882402" cy="1591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tabLst>
                <a:tab pos="449263" algn="l"/>
              </a:tabLst>
            </a:pPr>
            <a:r>
              <a:rPr lang="it-IT" sz="1050" b="1" dirty="0" err="1" smtClean="0">
                <a:solidFill>
                  <a:srgbClr val="009DCD"/>
                </a:solidFill>
              </a:rPr>
              <a:t>Thanks</a:t>
            </a:r>
            <a:r>
              <a:rPr lang="it-IT" sz="1050" b="1" dirty="0" smtClean="0">
                <a:solidFill>
                  <a:srgbClr val="009DCD"/>
                </a:solidFill>
              </a:rPr>
              <a:t> to</a:t>
            </a:r>
            <a:endParaRPr lang="it-IT" sz="1050" dirty="0">
              <a:solidFill>
                <a:srgbClr val="009DCD"/>
              </a:solidFill>
            </a:endParaRPr>
          </a:p>
        </p:txBody>
      </p:sp>
      <p:cxnSp>
        <p:nvCxnSpPr>
          <p:cNvPr id="20" name="Connettore 1 19"/>
          <p:cNvCxnSpPr/>
          <p:nvPr/>
        </p:nvCxnSpPr>
        <p:spPr>
          <a:xfrm>
            <a:off x="390241" y="9895686"/>
            <a:ext cx="6447068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Segnaposto contenuto 2"/>
          <p:cNvSpPr txBox="1">
            <a:spLocks/>
          </p:cNvSpPr>
          <p:nvPr/>
        </p:nvSpPr>
        <p:spPr>
          <a:xfrm>
            <a:off x="550018" y="5535732"/>
            <a:ext cx="5584027" cy="3324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Giovanni </a:t>
            </a:r>
            <a:r>
              <a:rPr lang="it-IT" sz="1100" b="1" dirty="0" err="1" smtClean="0"/>
              <a:t>Turriziani</a:t>
            </a: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/>
              <a:t>Presidente Unindustria Frosinone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dirty="0" smtClean="0"/>
              <a:t>  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Rosario Zoino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/>
              <a:t>Presidente </a:t>
            </a:r>
            <a:r>
              <a:rPr lang="it-IT" sz="1100" i="1" dirty="0" smtClean="0"/>
              <a:t>G.T. Finanza </a:t>
            </a:r>
            <a:r>
              <a:rPr lang="it-IT" sz="1100" i="1" dirty="0"/>
              <a:t>per la Crescita e Relazione Banca </a:t>
            </a:r>
            <a:r>
              <a:rPr lang="it-IT" sz="1100" i="1" dirty="0" smtClean="0"/>
              <a:t>Impresa - Unindustria</a:t>
            </a:r>
            <a:endParaRPr lang="it-IT" sz="1100" i="1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Francesca Brunori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 smtClean="0"/>
              <a:t>Direttore Area Credito e Finanza - Confindustria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dirty="0" smtClean="0"/>
              <a:t>Andrea Tessitore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i="1" dirty="0"/>
              <a:t>Senior Advisor ELITE - Borsa Italiana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i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dirty="0" smtClean="0"/>
              <a:t>ELITE </a:t>
            </a:r>
            <a:r>
              <a:rPr lang="it-IT" sz="1100" dirty="0"/>
              <a:t>Ambassador </a:t>
            </a:r>
            <a:endParaRPr lang="it-IT" sz="11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sz="1100" b="1" smtClean="0"/>
              <a:t>Roberto </a:t>
            </a:r>
            <a:r>
              <a:rPr lang="it-IT" sz="1100" b="1" dirty="0" err="1"/>
              <a:t>Santori</a:t>
            </a:r>
            <a:r>
              <a:rPr lang="it-IT" sz="1100" b="1" dirty="0"/>
              <a:t> </a:t>
            </a:r>
            <a:r>
              <a:rPr lang="it-IT" sz="1100" dirty="0"/>
              <a:t>– </a:t>
            </a:r>
            <a:r>
              <a:rPr lang="it-IT" sz="1100" i="1" dirty="0"/>
              <a:t>Direttore Generale - Challenge Network Srl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it-IT" sz="1100" i="1" dirty="0" smtClean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it-IT" sz="1100" b="1" dirty="0" smtClean="0"/>
              <a:t>Gerardo </a:t>
            </a:r>
            <a:r>
              <a:rPr lang="it-IT" sz="1100" b="1" dirty="0" err="1"/>
              <a:t>I</a:t>
            </a:r>
            <a:r>
              <a:rPr lang="it-IT" sz="1100" b="1" dirty="0" err="1" smtClean="0"/>
              <a:t>amunno</a:t>
            </a:r>
            <a:r>
              <a:rPr lang="it-IT" sz="1100" dirty="0" smtClean="0"/>
              <a:t>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it-IT" sz="1100" i="1" dirty="0" smtClean="0"/>
              <a:t>Presidente </a:t>
            </a:r>
            <a:r>
              <a:rPr lang="it-IT" sz="1100" i="1" dirty="0"/>
              <a:t>Comitato Piccola Industria - Unindustria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it-IT" sz="11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4982998" y="9170228"/>
            <a:ext cx="1335040" cy="571768"/>
            <a:chOff x="5491163" y="7312086"/>
            <a:chExt cx="1335040" cy="571768"/>
          </a:xfrm>
        </p:grpSpPr>
        <p:pic>
          <p:nvPicPr>
            <p:cNvPr id="1034" name="Picture 1" descr="T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163" y="7312086"/>
              <a:ext cx="43815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2" descr="L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3630" y="7312086"/>
              <a:ext cx="4191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3" descr="Y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103" y="7312354"/>
              <a:ext cx="4191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0" y="1028700"/>
            <a:ext cx="7562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3"/>
          <p:cNvSpPr>
            <a:spLocks noChangeArrowheads="1"/>
          </p:cNvSpPr>
          <p:nvPr/>
        </p:nvSpPr>
        <p:spPr bwMode="auto">
          <a:xfrm>
            <a:off x="0" y="1600200"/>
            <a:ext cx="7562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14"/>
          <p:cNvSpPr>
            <a:spLocks noChangeArrowheads="1"/>
          </p:cNvSpPr>
          <p:nvPr/>
        </p:nvSpPr>
        <p:spPr bwMode="auto">
          <a:xfrm>
            <a:off x="0" y="2171700"/>
            <a:ext cx="7562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17049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4975" algn="l"/>
              </a:tabLst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008556" y="8896111"/>
            <a:ext cx="1414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449263" algn="l"/>
              </a:tabLst>
            </a:pPr>
            <a:r>
              <a:rPr lang="it-IT" sz="1400" b="1" dirty="0" smtClean="0">
                <a:solidFill>
                  <a:srgbClr val="009DCD"/>
                </a:solidFill>
              </a:rPr>
              <a:t>#</a:t>
            </a:r>
            <a:r>
              <a:rPr lang="it-IT" sz="1400" b="1" dirty="0" err="1" smtClean="0">
                <a:solidFill>
                  <a:srgbClr val="009DCD"/>
                </a:solidFill>
              </a:rPr>
              <a:t>weareELITE</a:t>
            </a:r>
            <a:endParaRPr lang="it-IT" sz="1400" b="1" dirty="0">
              <a:solidFill>
                <a:srgbClr val="009DCD"/>
              </a:solidFill>
            </a:endParaRPr>
          </a:p>
        </p:txBody>
      </p:sp>
      <p:pic>
        <p:nvPicPr>
          <p:cNvPr id="41" name="Immagine 32" descr="ELITE_RGB_PO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4462" y="279891"/>
            <a:ext cx="1872635" cy="725534"/>
          </a:xfrm>
          <a:prstGeom prst="rect">
            <a:avLst/>
          </a:prstGeom>
        </p:spPr>
      </p:pic>
      <p:pic>
        <p:nvPicPr>
          <p:cNvPr id="21" name="officeArt object" descr="C:\Users\mdiotallevi\AppData\Local\Temp\Rar$DI57.056\logo EXPO conf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9" r="4559"/>
          <a:stretch>
            <a:fillRect/>
          </a:stretch>
        </p:blipFill>
        <p:spPr bwMode="auto">
          <a:xfrm>
            <a:off x="431274" y="107950"/>
            <a:ext cx="1268532" cy="102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3" name="Sottotitolo 2"/>
          <p:cNvSpPr txBox="1">
            <a:spLocks/>
          </p:cNvSpPr>
          <p:nvPr/>
        </p:nvSpPr>
        <p:spPr>
          <a:xfrm>
            <a:off x="524139" y="2247614"/>
            <a:ext cx="5818592" cy="12189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it-IT" altLang="en-US" sz="18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Una Partnership a supporto delle imprese ad alto potenziale per affiancarle in un percorso di crescita ambizioso</a:t>
            </a:r>
            <a:r>
              <a:rPr lang="it-IT" altLang="en-US" sz="2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9" name="Segnaposto contenuto 2"/>
          <p:cNvSpPr txBox="1">
            <a:spLocks/>
          </p:cNvSpPr>
          <p:nvPr/>
        </p:nvSpPr>
        <p:spPr bwMode="auto">
          <a:xfrm>
            <a:off x="5008556" y="8240831"/>
            <a:ext cx="2475781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96888" eaLnBrk="0" hangingPunct="0">
              <a:spcBef>
                <a:spcPct val="20000"/>
              </a:spcBef>
              <a:buFont typeface="Arial" charset="0"/>
              <a:buChar char="•"/>
              <a:tabLst>
                <a:tab pos="449263" algn="l"/>
              </a:tabLst>
              <a:defRPr sz="2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 defTabSz="496888" eaLnBrk="0" hangingPunct="0">
              <a:spcBef>
                <a:spcPct val="20000"/>
              </a:spcBef>
              <a:buFont typeface="Arial" charset="0"/>
              <a:buChar char="–"/>
              <a:tabLst>
                <a:tab pos="4492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822325" indent="-163513" defTabSz="496888" eaLnBrk="0" hangingPunct="0">
              <a:spcBef>
                <a:spcPct val="20000"/>
              </a:spcBef>
              <a:buFont typeface="Arial" charset="0"/>
              <a:buChar char="•"/>
              <a:tabLst>
                <a:tab pos="449263" algn="l"/>
              </a:tabLst>
              <a:defRPr sz="1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150938" indent="-163513" defTabSz="496888" eaLnBrk="0" hangingPunct="0">
              <a:spcBef>
                <a:spcPct val="20000"/>
              </a:spcBef>
              <a:buFont typeface="Arial" charset="0"/>
              <a:buChar char="–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1481138" indent="-163513" defTabSz="496888" eaLnBrk="0" hangingPunct="0">
              <a:spcBef>
                <a:spcPct val="20000"/>
              </a:spcBef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19383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3955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28527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309938" indent="-163513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449263" algn="l"/>
              </a:tabLst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en-US" sz="900" b="1" dirty="0">
                <a:solidFill>
                  <a:srgbClr val="009DCD"/>
                </a:solidFill>
                <a:latin typeface="Arial" charset="0"/>
                <a:cs typeface="Arial" charset="0"/>
              </a:rPr>
              <a:t>Info e </a:t>
            </a:r>
            <a:r>
              <a:rPr lang="it-IT" altLang="en-US" sz="900" b="1" dirty="0" smtClean="0">
                <a:solidFill>
                  <a:srgbClr val="009DCD"/>
                </a:solidFill>
                <a:latin typeface="Arial" charset="0"/>
                <a:cs typeface="Arial" charset="0"/>
              </a:rPr>
              <a:t>registrazioni</a:t>
            </a:r>
            <a:endParaRPr lang="it-IT" altLang="en-US" sz="900" b="1" dirty="0" smtClean="0">
              <a:solidFill>
                <a:srgbClr val="00B0F0"/>
              </a:solidFill>
              <a:latin typeface="Arial" charset="0"/>
              <a:cs typeface="Arial" charset="0"/>
              <a:hlinkClick r:id="rId10"/>
            </a:endParaRPr>
          </a:p>
          <a:p>
            <a:pPr eaLnBrk="1" hangingPunct="1">
              <a:lnSpc>
                <a:spcPts val="1200"/>
              </a:lnSpc>
              <a:spcBef>
                <a:spcPct val="0"/>
              </a:spcBef>
              <a:buNone/>
            </a:pPr>
            <a:r>
              <a:rPr lang="it-IT" altLang="en-US" sz="900" b="1" dirty="0" smtClean="0">
                <a:latin typeface="Arial" charset="0"/>
                <a:cs typeface="Arial" charset="0"/>
              </a:rPr>
              <a:t>Sito Web:</a:t>
            </a:r>
            <a:r>
              <a:rPr lang="it-IT" altLang="en-US" sz="9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 </a:t>
            </a:r>
            <a:r>
              <a:rPr lang="it-IT" altLang="en-US" sz="900" b="1" dirty="0" smtClean="0">
                <a:solidFill>
                  <a:srgbClr val="00B0F0"/>
                </a:solidFill>
                <a:latin typeface="Arial" charset="0"/>
                <a:cs typeface="Arial" charset="0"/>
                <a:hlinkClick r:id="rId10"/>
              </a:rPr>
              <a:t>ELITE Confindustria 1000</a:t>
            </a:r>
            <a:r>
              <a:rPr lang="it-IT" altLang="en-US" sz="900" b="1" dirty="0" smtClean="0">
                <a:solidFill>
                  <a:srgbClr val="009DCD"/>
                </a:solidFill>
                <a:latin typeface="Arial" charset="0"/>
                <a:cs typeface="Arial" charset="0"/>
              </a:rPr>
              <a:t/>
            </a:r>
            <a:br>
              <a:rPr lang="it-IT" altLang="en-US" sz="900" b="1" dirty="0" smtClean="0">
                <a:solidFill>
                  <a:srgbClr val="009DCD"/>
                </a:solidFill>
                <a:latin typeface="Arial" charset="0"/>
                <a:cs typeface="Arial" charset="0"/>
              </a:rPr>
            </a:br>
            <a:r>
              <a:rPr lang="it-IT" altLang="en-US" sz="900" b="1" dirty="0" smtClean="0">
                <a:latin typeface="Arial" charset="0"/>
                <a:cs typeface="Arial" charset="0"/>
              </a:rPr>
              <a:t>Email: stefania.petriglia@un-industria.it</a:t>
            </a:r>
            <a:endParaRPr lang="it-IT" altLang="en-US" sz="900" b="1" dirty="0">
              <a:latin typeface="Arial" charset="0"/>
              <a:cs typeface="Arial" charset="0"/>
            </a:endParaRPr>
          </a:p>
          <a:p>
            <a:pPr eaLnBrk="1" hangingPunct="1">
              <a:lnSpc>
                <a:spcPts val="12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en-US" sz="900" b="1" dirty="0" err="1">
                <a:latin typeface="Arial" charset="0"/>
                <a:cs typeface="Arial" charset="0"/>
              </a:rPr>
              <a:t>Tel</a:t>
            </a:r>
            <a:r>
              <a:rPr lang="it-IT" altLang="en-US" sz="900" b="1" dirty="0" smtClean="0">
                <a:latin typeface="Arial" charset="0"/>
                <a:cs typeface="Arial" charset="0"/>
              </a:rPr>
              <a:t>: 0775 817721</a:t>
            </a:r>
            <a:endParaRPr lang="it-IT" altLang="en-US" sz="900" dirty="0">
              <a:latin typeface="Arial" charset="0"/>
              <a:cs typeface="Arial" charset="0"/>
            </a:endParaRPr>
          </a:p>
          <a:p>
            <a:pPr eaLnBrk="1" hangingPunct="1">
              <a:lnSpc>
                <a:spcPts val="1200"/>
              </a:lnSpc>
              <a:spcBef>
                <a:spcPct val="0"/>
              </a:spcBef>
              <a:buFont typeface="Arial" charset="0"/>
              <a:buNone/>
            </a:pPr>
            <a:endParaRPr lang="it-IT" altLang="en-US" sz="800" b="1" dirty="0">
              <a:solidFill>
                <a:srgbClr val="009DCD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CasellaDiTesto 6"/>
          <p:cNvSpPr txBox="1">
            <a:spLocks noChangeArrowheads="1"/>
          </p:cNvSpPr>
          <p:nvPr/>
        </p:nvSpPr>
        <p:spPr bwMode="auto">
          <a:xfrm>
            <a:off x="524139" y="3845912"/>
            <a:ext cx="304969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822325" indent="-163513" eaLnBrk="0" hangingPunct="0">
              <a:spcBef>
                <a:spcPct val="20000"/>
              </a:spcBef>
              <a:buFont typeface="Arial" charset="0"/>
              <a:buChar char="•"/>
              <a:defRPr sz="17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150938" indent="-163513" eaLnBrk="0" hangingPunct="0">
              <a:spcBef>
                <a:spcPct val="20000"/>
              </a:spcBef>
              <a:buFont typeface="Arial" charset="0"/>
              <a:buChar char="–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1481138" indent="-163513" eaLnBrk="0" hangingPunct="0">
              <a:spcBef>
                <a:spcPct val="20000"/>
              </a:spcBef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19383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3955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28527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309938" indent="-163513" defTabSz="3286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600" b="1" dirty="0">
                <a:solidFill>
                  <a:schemeClr val="bg1"/>
                </a:solidFill>
                <a:latin typeface="Arial" charset="0"/>
                <a:cs typeface="Arial" charset="0"/>
              </a:rPr>
              <a:t>Unindustria </a:t>
            </a:r>
            <a:r>
              <a:rPr lang="it-IT" altLang="en-US" sz="1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Frosinone</a:t>
            </a:r>
          </a:p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Via del Plebiscito, 15 - Frosinone</a:t>
            </a:r>
            <a:endParaRPr lang="it-IT" altLang="en-US" sz="16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it-IT" altLang="en-US" sz="1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22 Marzo 2018 – Ore 15.00</a:t>
            </a:r>
            <a:endParaRPr lang="it-IT" altLang="en-US" sz="1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85" y="9016538"/>
            <a:ext cx="2021289" cy="879148"/>
          </a:xfrm>
          <a:prstGeom prst="rect">
            <a:avLst/>
          </a:prstGeom>
        </p:spPr>
      </p:pic>
      <p:sp>
        <p:nvSpPr>
          <p:cNvPr id="22" name="Segnaposto contenuto 2"/>
          <p:cNvSpPr txBox="1">
            <a:spLocks/>
          </p:cNvSpPr>
          <p:nvPr/>
        </p:nvSpPr>
        <p:spPr>
          <a:xfrm rot="10800000" flipV="1">
            <a:off x="562435" y="5186118"/>
            <a:ext cx="882402" cy="1591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4" indent="0" algn="l" defTabSz="49775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tabLst>
                <a:tab pos="449263" algn="l"/>
              </a:tabLst>
            </a:pPr>
            <a:r>
              <a:rPr lang="it-IT" sz="1100" b="1" dirty="0" smtClean="0">
                <a:solidFill>
                  <a:srgbClr val="009DCD"/>
                </a:solidFill>
              </a:rPr>
              <a:t>Programma</a:t>
            </a:r>
            <a:endParaRPr lang="it-IT" sz="1100" dirty="0">
              <a:solidFill>
                <a:srgbClr val="009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DCD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196E2758BEFD4D888B3459887509BB" ma:contentTypeVersion="0" ma:contentTypeDescription="Create a new document." ma:contentTypeScope="" ma:versionID="080c1e43f730725aa5e3437de8b334b6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3BC3D20-04A3-489F-BBF9-8B71D61D2E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8DC026A-13CC-4329-A740-DE53BBC898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99E4A-3E63-443E-8F81-DC9D9A790781}">
  <ds:schemaRefs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109</Words>
  <Application>Microsoft Office PowerPoint</Application>
  <PresentationFormat>Personalizzato</PresentationFormat>
  <Paragraphs>31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Confindustria e ELITE</vt:lpstr>
    </vt:vector>
  </TitlesOfParts>
  <Company>Graphicamente srl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ELITE</dc:creator>
  <cp:lastModifiedBy>Milena Zucchetti</cp:lastModifiedBy>
  <cp:revision>62</cp:revision>
  <dcterms:created xsi:type="dcterms:W3CDTF">2015-01-12T10:58:42Z</dcterms:created>
  <dcterms:modified xsi:type="dcterms:W3CDTF">2018-03-19T09:51:43Z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0x0101008C196E2758BEFD4D888B3459887509BB</vt:lpwstr>
  </property>
  <property fmtid="{D5CDD505-2E9C-101B-9397-08002B2CF9AE}" pid="4" name="_NewReviewCycle">
    <vt:lpwstr/>
  </property>
</Properties>
</file>