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89" r:id="rId2"/>
    <p:sldId id="317" r:id="rId3"/>
    <p:sldId id="319" r:id="rId4"/>
    <p:sldId id="320" r:id="rId5"/>
    <p:sldId id="321" r:id="rId6"/>
    <p:sldId id="322" r:id="rId7"/>
    <p:sldId id="290" r:id="rId8"/>
    <p:sldId id="318" r:id="rId9"/>
    <p:sldId id="284" r:id="rId10"/>
    <p:sldId id="287" r:id="rId11"/>
  </p:sldIdLst>
  <p:sldSz cx="9144000" cy="5143500" type="screen16x9"/>
  <p:notesSz cx="6669088" cy="9926638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7745"/>
    <a:srgbClr val="F5DC71"/>
    <a:srgbClr val="E6AF00"/>
    <a:srgbClr val="CC0000"/>
    <a:srgbClr val="D6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45" autoAdjust="0"/>
    <p:restoredTop sz="94660"/>
  </p:normalViewPr>
  <p:slideViewPr>
    <p:cSldViewPr snapToGrid="0" snapToObjects="1">
      <p:cViewPr varScale="1">
        <p:scale>
          <a:sx n="148" d="100"/>
          <a:sy n="148" d="100"/>
        </p:scale>
        <p:origin x="-564" y="-90"/>
      </p:cViewPr>
      <p:guideLst>
        <p:guide orient="horz" pos="2160"/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2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6332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D1CD5972-8C1F-4641-A82A-30A47EC9F106}" type="datetimeFigureOut">
              <a:rPr lang="it-IT" smtClean="0"/>
              <a:pPr/>
              <a:t>08/11/2018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7"/>
          </a:xfrm>
          <a:prstGeom prst="rect">
            <a:avLst/>
          </a:prstGeom>
        </p:spPr>
        <p:txBody>
          <a:bodyPr vert="horz" lIns="91433" tIns="45717" rIns="91433" bIns="45717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633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608" y="9428584"/>
            <a:ext cx="2889938" cy="49633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49362826-E149-4F9F-8623-7601A3B8CD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0140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9D448-4649-43F1-B044-526D4A85258D}" type="datetime1">
              <a:rPr lang="it-IT" smtClean="0"/>
              <a:pPr>
                <a:defRPr/>
              </a:pPr>
              <a:t>08/11/2018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84BD6-22CB-44E9-8C47-2D112B38F89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5B6DE-CB53-451C-A7B6-1FE64DF6E87F}" type="datetime1">
              <a:rPr lang="it-IT" smtClean="0"/>
              <a:pPr>
                <a:defRPr/>
              </a:pPr>
              <a:t>08/11/2018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31961-6FCF-4268-B21E-085D3079305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31AE3-A03E-462B-A008-370EA62792EE}" type="datetime1">
              <a:rPr lang="it-IT" smtClean="0"/>
              <a:pPr>
                <a:defRPr/>
              </a:pPr>
              <a:t>08/11/2018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D75D6-50BB-4F91-9E39-76479D01957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586FF-FD68-4F01-92D1-7792CF5AB2D5}" type="datetime1">
              <a:rPr lang="it-IT" smtClean="0"/>
              <a:pPr>
                <a:defRPr/>
              </a:pPr>
              <a:t>08/11/2018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FB09E-6D01-42BE-9368-5A2143693A4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FBDE3-0B3D-4021-B79A-EFA3E72F72CB}" type="datetime1">
              <a:rPr lang="it-IT" smtClean="0"/>
              <a:pPr>
                <a:defRPr/>
              </a:pPr>
              <a:t>08/11/2018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13DAD-C111-40A7-A934-7821A4E03FB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0FE1D-E5C7-49CC-AE92-E93631550D93}" type="datetime1">
              <a:rPr lang="it-IT" smtClean="0"/>
              <a:pPr>
                <a:defRPr/>
              </a:pPr>
              <a:t>08/11/2018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6FC58-3067-4B88-86F7-83A9C85A3DC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80970-23E7-4103-BF0B-F2C985F87523}" type="datetime1">
              <a:rPr lang="it-IT" smtClean="0"/>
              <a:pPr>
                <a:defRPr/>
              </a:pPr>
              <a:t>08/11/2018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1AF63-F1E8-4139-B08E-95247AAE2FE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56780-1E60-42CB-92E5-6B19E62FE7F0}" type="datetime1">
              <a:rPr lang="it-IT" smtClean="0"/>
              <a:pPr>
                <a:defRPr/>
              </a:pPr>
              <a:t>08/11/2018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B4796-E6ED-4300-8BA6-BD25DA36F7D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C88D0-7371-4D8D-9562-4A11C02CA9D4}" type="datetime1">
              <a:rPr lang="it-IT" smtClean="0"/>
              <a:pPr>
                <a:defRPr/>
              </a:pPr>
              <a:t>08/11/2018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736EA-7717-4E85-B099-4ED01825049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4F5AF-DAD2-4784-BECE-4F66BC48487E}" type="datetime1">
              <a:rPr lang="it-IT" smtClean="0"/>
              <a:pPr>
                <a:defRPr/>
              </a:pPr>
              <a:t>08/11/2018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97017-D656-440A-B0EA-82D92C9A345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68E04-87B8-4BAB-A0CB-A5807F308ED6}" type="datetime1">
              <a:rPr lang="it-IT" smtClean="0"/>
              <a:pPr>
                <a:defRPr/>
              </a:pPr>
              <a:t>08/11/2018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DF846-93B9-4C87-9B43-34AD27EF2DF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E3213CE-BE3A-4FA1-90BF-41B8F5C9A8E2}" type="datetime1">
              <a:rPr lang="it-IT" smtClean="0"/>
              <a:pPr>
                <a:defRPr/>
              </a:pPr>
              <a:t>08/11/2018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0CAC10B-AADB-4B48-8022-0EF91879B08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magine 1" descr="Slide tamplete conf gen-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4" y="682"/>
            <a:ext cx="9229365" cy="5142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479176" y="3384095"/>
            <a:ext cx="6232712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PGothic" pitchFamily="34" charset="-128"/>
                <a:cs typeface="Calibri" pitchFamily="34" charset="0"/>
              </a:rPr>
              <a:t>Attività</a:t>
            </a:r>
            <a:r>
              <a:rPr kumimoji="0" lang="it-IT" sz="4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PGothic" pitchFamily="34" charset="-128"/>
                <a:cs typeface="Calibri" pitchFamily="34" charset="0"/>
              </a:rPr>
              <a:t> Internazionale</a:t>
            </a:r>
            <a:endParaRPr kumimoji="0" lang="it-IT" sz="4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  <a:ea typeface="MS PGothic" pitchFamily="34" charset="-128"/>
              <a:cs typeface="Calibri" pitchFamily="34" charset="0"/>
            </a:endParaRP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900" b="1" dirty="0">
                <a:solidFill>
                  <a:schemeClr val="bg1"/>
                </a:solidFill>
                <a:cs typeface="Calibri" pitchFamily="34" charset="0"/>
              </a:rPr>
              <a:t>   </a:t>
            </a:r>
            <a:endParaRPr kumimoji="0" lang="it-IT" sz="9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  <a:ea typeface="MS PGothic" pitchFamily="34" charset="-128"/>
            </a:endParaRP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PGothic" pitchFamily="34" charset="-128"/>
                <a:cs typeface="Calibri" pitchFamily="34" charset="0"/>
              </a:rPr>
              <a:t>Milano, 7-8 Febbraio 2019</a:t>
            </a:r>
            <a:endParaRPr kumimoji="0" lang="it-IT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  <a:ea typeface="MS PGothic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7577" y="669965"/>
            <a:ext cx="5528295" cy="223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733647" y="1382963"/>
            <a:ext cx="7814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endParaRPr lang="it-IT" sz="2200" dirty="0">
              <a:solidFill>
                <a:schemeClr val="tx2"/>
              </a:solidFill>
            </a:endParaRPr>
          </a:p>
          <a:p>
            <a:pPr algn="ctr">
              <a:spcBef>
                <a:spcPts val="1200"/>
              </a:spcBef>
            </a:pPr>
            <a:endParaRPr lang="it-IT" sz="2200" b="1" dirty="0">
              <a:solidFill>
                <a:schemeClr val="tx2"/>
              </a:solidFill>
            </a:endParaRPr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0" y="55824"/>
            <a:ext cx="9144000" cy="442732"/>
          </a:xfrm>
          <a:noFill/>
        </p:spPr>
        <p:txBody>
          <a:bodyPr>
            <a:noAutofit/>
          </a:bodyPr>
          <a:lstStyle/>
          <a:p>
            <a:r>
              <a:rPr lang="it-IT" sz="2800" b="1" dirty="0">
                <a:solidFill>
                  <a:srgbClr val="000066"/>
                </a:solidFill>
                <a:latin typeface="Calibri" pitchFamily="34" charset="0"/>
                <a:cs typeface="+mn-cs"/>
              </a:rPr>
              <a:t>IL </a:t>
            </a:r>
            <a:r>
              <a:rPr lang="it-IT" sz="2800" b="1" dirty="0" smtClean="0">
                <a:solidFill>
                  <a:srgbClr val="000066"/>
                </a:solidFill>
                <a:latin typeface="Calibri" pitchFamily="34" charset="0"/>
                <a:cs typeface="+mn-cs"/>
              </a:rPr>
              <a:t>ROADSHOW ALL’ESTERO</a:t>
            </a:r>
            <a:endParaRPr lang="it-IT" sz="2800" b="1" dirty="0">
              <a:solidFill>
                <a:srgbClr val="000066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174114" y="1805376"/>
            <a:ext cx="8818966" cy="3146316"/>
          </a:xfrm>
        </p:spPr>
        <p:txBody>
          <a:bodyPr/>
          <a:lstStyle/>
          <a:p>
            <a:pPr lvl="0">
              <a:spcBef>
                <a:spcPts val="0"/>
              </a:spcBef>
              <a:spcAft>
                <a:spcPts val="1200"/>
              </a:spcAft>
            </a:pPr>
            <a:endParaRPr lang="it-IT" sz="2000" b="1" dirty="0" smtClean="0">
              <a:solidFill>
                <a:srgbClr val="000066"/>
              </a:solidFill>
              <a:latin typeface="Calibri" pitchFamily="34" charset="0"/>
              <a:cs typeface="+mn-cs"/>
            </a:endParaRPr>
          </a:p>
          <a:p>
            <a:pPr lvl="0">
              <a:spcBef>
                <a:spcPts val="0"/>
              </a:spcBef>
              <a:spcAft>
                <a:spcPts val="1200"/>
              </a:spcAft>
            </a:pPr>
            <a:r>
              <a:rPr lang="it-IT" sz="2000" b="1" dirty="0" smtClean="0">
                <a:solidFill>
                  <a:srgbClr val="000066"/>
                </a:solidFill>
                <a:latin typeface="Calibri" pitchFamily="34" charset="0"/>
                <a:cs typeface="+mn-cs"/>
              </a:rPr>
              <a:t>Tappe nei paesi: </a:t>
            </a:r>
            <a:r>
              <a:rPr lang="it-IT" sz="2000" dirty="0" smtClean="0">
                <a:solidFill>
                  <a:srgbClr val="000066"/>
                </a:solidFill>
                <a:latin typeface="Calibri" pitchFamily="34" charset="0"/>
                <a:cs typeface="+mn-cs"/>
              </a:rPr>
              <a:t>incontri con le controparti e istituzioni estere</a:t>
            </a:r>
            <a:endParaRPr lang="it-IT" sz="2000" i="1" dirty="0">
              <a:solidFill>
                <a:srgbClr val="000066"/>
              </a:solidFill>
              <a:latin typeface="Calibri" pitchFamily="34" charset="0"/>
              <a:cs typeface="+mn-cs"/>
            </a:endParaRPr>
          </a:p>
          <a:p>
            <a:pPr lvl="0">
              <a:spcBef>
                <a:spcPts val="0"/>
              </a:spcBef>
              <a:spcAft>
                <a:spcPts val="1200"/>
              </a:spcAft>
            </a:pPr>
            <a:r>
              <a:rPr lang="it-IT" sz="2000" b="1" dirty="0" smtClean="0">
                <a:solidFill>
                  <a:srgbClr val="000066"/>
                </a:solidFill>
                <a:latin typeface="Calibri" pitchFamily="34" charset="0"/>
                <a:cs typeface="+mn-cs"/>
              </a:rPr>
              <a:t>Eventi di presentazione</a:t>
            </a:r>
            <a:r>
              <a:rPr lang="it-IT" sz="2000" dirty="0" smtClean="0">
                <a:solidFill>
                  <a:srgbClr val="000066"/>
                </a:solidFill>
                <a:latin typeface="Calibri" pitchFamily="34" charset="0"/>
                <a:cs typeface="+mn-cs"/>
              </a:rPr>
              <a:t>: Associati </a:t>
            </a:r>
            <a:r>
              <a:rPr lang="it-IT" sz="2000" dirty="0">
                <a:solidFill>
                  <a:srgbClr val="000066"/>
                </a:solidFill>
                <a:latin typeface="Calibri" pitchFamily="34" charset="0"/>
                <a:cs typeface="+mn-cs"/>
              </a:rPr>
              <a:t>delle </a:t>
            </a:r>
            <a:r>
              <a:rPr lang="it-IT" sz="2000" dirty="0" err="1" smtClean="0">
                <a:solidFill>
                  <a:srgbClr val="000066"/>
                </a:solidFill>
                <a:latin typeface="Calibri" pitchFamily="34" charset="0"/>
                <a:cs typeface="+mn-cs"/>
              </a:rPr>
              <a:t>Confindustrie</a:t>
            </a:r>
            <a:r>
              <a:rPr lang="it-IT" sz="2000" dirty="0" smtClean="0">
                <a:solidFill>
                  <a:srgbClr val="000066"/>
                </a:solidFill>
                <a:latin typeface="Calibri" pitchFamily="34" charset="0"/>
                <a:cs typeface="+mn-cs"/>
              </a:rPr>
              <a:t> estere e imprese locali</a:t>
            </a:r>
          </a:p>
          <a:p>
            <a:pPr lvl="0">
              <a:spcBef>
                <a:spcPts val="0"/>
              </a:spcBef>
              <a:spcAft>
                <a:spcPts val="1200"/>
              </a:spcAft>
            </a:pPr>
            <a:endParaRPr lang="it-IT" sz="2000" dirty="0" smtClean="0">
              <a:solidFill>
                <a:srgbClr val="000066"/>
              </a:solidFill>
              <a:latin typeface="Calibri" pitchFamily="34" charset="0"/>
              <a:cs typeface="+mn-cs"/>
            </a:endParaRPr>
          </a:p>
          <a:p>
            <a:pPr lvl="0">
              <a:spcBef>
                <a:spcPts val="0"/>
              </a:spcBef>
              <a:spcAft>
                <a:spcPts val="1200"/>
              </a:spcAft>
              <a:buNone/>
            </a:pPr>
            <a:r>
              <a:rPr lang="it-IT" sz="2000" dirty="0" smtClean="0">
                <a:solidFill>
                  <a:srgbClr val="000066"/>
                </a:solidFill>
                <a:latin typeface="Calibri" pitchFamily="34" charset="0"/>
                <a:cs typeface="+mn-cs"/>
              </a:rPr>
              <a:t>							</a:t>
            </a:r>
            <a:r>
              <a:rPr lang="it-IT" sz="2000" b="1" dirty="0" smtClean="0">
                <a:solidFill>
                  <a:srgbClr val="000066"/>
                </a:solidFill>
                <a:latin typeface="Calibri" pitchFamily="34" charset="0"/>
                <a:cs typeface="+mn-cs"/>
              </a:rPr>
              <a:t>	</a:t>
            </a:r>
            <a:r>
              <a:rPr lang="it-IT" sz="2800" b="1" dirty="0" smtClean="0">
                <a:solidFill>
                  <a:srgbClr val="FF0000"/>
                </a:solidFill>
                <a:latin typeface="Calibri" pitchFamily="34" charset="0"/>
                <a:cs typeface="+mn-cs"/>
              </a:rPr>
              <a:t>Fine Novembre</a:t>
            </a:r>
          </a:p>
          <a:p>
            <a:pPr lvl="0">
              <a:spcBef>
                <a:spcPts val="0"/>
              </a:spcBef>
              <a:spcAft>
                <a:spcPts val="1200"/>
              </a:spcAft>
            </a:pPr>
            <a:endParaRPr lang="it-IT" sz="2000" dirty="0">
              <a:solidFill>
                <a:srgbClr val="000066"/>
              </a:solidFill>
              <a:latin typeface="Calibri" pitchFamily="34" charset="0"/>
              <a:cs typeface="+mn-cs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034" y="4241964"/>
            <a:ext cx="2273200" cy="669625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703" y="514353"/>
            <a:ext cx="1540692" cy="13455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723" y="210066"/>
            <a:ext cx="2525087" cy="358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07" y="4288523"/>
            <a:ext cx="2359356" cy="695004"/>
          </a:xfrm>
          <a:prstGeom prst="rect">
            <a:avLst/>
          </a:prstGeom>
        </p:spPr>
      </p:pic>
      <p:sp>
        <p:nvSpPr>
          <p:cNvPr id="21506" name="AutoShape 2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508" name="AutoShape 4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510" name="AutoShape 6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541138" y="1206418"/>
            <a:ext cx="1383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5113" indent="-265113">
              <a:spcBef>
                <a:spcPts val="0"/>
              </a:spcBef>
              <a:spcAft>
                <a:spcPts val="1200"/>
              </a:spcAft>
            </a:pPr>
            <a:r>
              <a:rPr lang="it-IT" sz="2400" b="1" dirty="0">
                <a:solidFill>
                  <a:srgbClr val="0070C0"/>
                </a:solidFill>
              </a:rPr>
              <a:t>     </a:t>
            </a:r>
            <a:r>
              <a:rPr lang="it-IT" sz="2400" b="1" dirty="0" smtClean="0">
                <a:solidFill>
                  <a:srgbClr val="002060"/>
                </a:solidFill>
              </a:rPr>
              <a:t>I PAESI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3" name="AutoShape 2" descr="Risultati immagini per partnershi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4" name="object 4"/>
          <p:cNvSpPr/>
          <p:nvPr/>
        </p:nvSpPr>
        <p:spPr>
          <a:xfrm>
            <a:off x="5268810" y="853921"/>
            <a:ext cx="3363735" cy="209590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CasellaDiTesto 17"/>
          <p:cNvSpPr txBox="1"/>
          <p:nvPr/>
        </p:nvSpPr>
        <p:spPr>
          <a:xfrm>
            <a:off x="612775" y="210066"/>
            <a:ext cx="2146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5113" indent="-265113">
              <a:spcBef>
                <a:spcPts val="0"/>
              </a:spcBef>
              <a:spcAft>
                <a:spcPts val="1200"/>
              </a:spcAft>
            </a:pPr>
            <a:r>
              <a:rPr lang="it-IT" sz="2400" b="1" dirty="0">
                <a:solidFill>
                  <a:srgbClr val="0070C0"/>
                </a:solidFill>
              </a:rPr>
              <a:t>     </a:t>
            </a:r>
            <a:r>
              <a:rPr lang="it-IT" sz="2400" b="1" dirty="0" smtClean="0">
                <a:solidFill>
                  <a:srgbClr val="002060"/>
                </a:solidFill>
              </a:rPr>
              <a:t>IL MONDO A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612775" y="1668084"/>
            <a:ext cx="444749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it-IT" sz="2400" b="1" dirty="0" smtClean="0">
                <a:solidFill>
                  <a:srgbClr val="002060"/>
                </a:solidFill>
              </a:rPr>
              <a:t>Marocco</a:t>
            </a:r>
          </a:p>
          <a:p>
            <a:pPr marL="265113" indent="-265113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it-IT" sz="2400" b="1" dirty="0" smtClean="0">
                <a:solidFill>
                  <a:srgbClr val="002060"/>
                </a:solidFill>
              </a:rPr>
              <a:t>Est Europa: Albania, Bosnia, Bulgaria, Macedonia, Romania e Serbia</a:t>
            </a:r>
          </a:p>
          <a:p>
            <a:pPr marL="265113" indent="-265113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it-IT" sz="2400" b="1" dirty="0" smtClean="0">
                <a:solidFill>
                  <a:srgbClr val="002060"/>
                </a:solidFill>
              </a:rPr>
              <a:t>Germania</a:t>
            </a:r>
            <a:endParaRPr lang="it-IT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723" y="210066"/>
            <a:ext cx="2525087" cy="358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07" y="4288523"/>
            <a:ext cx="2359356" cy="695004"/>
          </a:xfrm>
          <a:prstGeom prst="rect">
            <a:avLst/>
          </a:prstGeom>
        </p:spPr>
      </p:pic>
      <p:sp>
        <p:nvSpPr>
          <p:cNvPr id="21506" name="AutoShape 2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508" name="AutoShape 4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510" name="AutoShape 6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AutoShape 2" descr="Risultati immagini per partnershi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612775" y="210066"/>
            <a:ext cx="2146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5113" indent="-265113">
              <a:spcBef>
                <a:spcPts val="0"/>
              </a:spcBef>
              <a:spcAft>
                <a:spcPts val="1200"/>
              </a:spcAft>
            </a:pPr>
            <a:r>
              <a:rPr lang="it-IT" sz="2400" b="1" dirty="0">
                <a:solidFill>
                  <a:srgbClr val="0070C0"/>
                </a:solidFill>
              </a:rPr>
              <a:t>     </a:t>
            </a:r>
            <a:r>
              <a:rPr lang="it-IT" sz="2400" b="1" dirty="0" smtClean="0">
                <a:solidFill>
                  <a:srgbClr val="002060"/>
                </a:solidFill>
              </a:rPr>
              <a:t>IL MONDO A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1026" name="AutoShape 2" descr="Risultati immagini per maroc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4801" y="802257"/>
            <a:ext cx="2340177" cy="1487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asellaDiTesto 14"/>
          <p:cNvSpPr txBox="1"/>
          <p:nvPr/>
        </p:nvSpPr>
        <p:spPr>
          <a:xfrm>
            <a:off x="307975" y="1259457"/>
            <a:ext cx="555798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2060"/>
                </a:solidFill>
              </a:rPr>
              <a:t>Paese </a:t>
            </a:r>
            <a:r>
              <a:rPr lang="it-IT" b="1" u="sng" dirty="0" smtClean="0">
                <a:solidFill>
                  <a:srgbClr val="002060"/>
                </a:solidFill>
              </a:rPr>
              <a:t>politicamente stabile</a:t>
            </a:r>
          </a:p>
          <a:p>
            <a:r>
              <a:rPr lang="it-IT" b="1" u="sng" dirty="0" smtClean="0">
                <a:solidFill>
                  <a:srgbClr val="002060"/>
                </a:solidFill>
              </a:rPr>
              <a:t>Crescita 4,2</a:t>
            </a:r>
            <a:r>
              <a:rPr lang="it-IT" dirty="0" smtClean="0">
                <a:solidFill>
                  <a:srgbClr val="002060"/>
                </a:solidFill>
              </a:rPr>
              <a:t>% nel 2017 e previsione del 3% nel 2018</a:t>
            </a:r>
          </a:p>
          <a:p>
            <a:r>
              <a:rPr lang="it-IT" dirty="0" smtClean="0">
                <a:solidFill>
                  <a:srgbClr val="002060"/>
                </a:solidFill>
              </a:rPr>
              <a:t>L’Italia è il </a:t>
            </a:r>
            <a:r>
              <a:rPr lang="it-IT" b="1" u="sng" dirty="0" smtClean="0">
                <a:solidFill>
                  <a:srgbClr val="002060"/>
                </a:solidFill>
              </a:rPr>
              <a:t>6° paese fornitore</a:t>
            </a:r>
            <a:r>
              <a:rPr lang="it-IT" u="sng" dirty="0" smtClean="0">
                <a:solidFill>
                  <a:srgbClr val="002060"/>
                </a:solidFill>
              </a:rPr>
              <a:t> </a:t>
            </a:r>
            <a:r>
              <a:rPr lang="it-IT" dirty="0" smtClean="0">
                <a:solidFill>
                  <a:srgbClr val="002060"/>
                </a:solidFill>
              </a:rPr>
              <a:t>del Marocco</a:t>
            </a:r>
          </a:p>
          <a:p>
            <a:r>
              <a:rPr lang="it-IT" b="1" u="sng" dirty="0" smtClean="0">
                <a:solidFill>
                  <a:srgbClr val="002060"/>
                </a:solidFill>
              </a:rPr>
              <a:t>Interscambio</a:t>
            </a:r>
            <a:r>
              <a:rPr lang="it-IT" dirty="0" smtClean="0">
                <a:solidFill>
                  <a:srgbClr val="002060"/>
                </a:solidFill>
              </a:rPr>
              <a:t>: 2,9 </a:t>
            </a:r>
            <a:r>
              <a:rPr lang="it-IT" dirty="0" err="1" smtClean="0">
                <a:solidFill>
                  <a:srgbClr val="002060"/>
                </a:solidFill>
              </a:rPr>
              <a:t>mld</a:t>
            </a:r>
            <a:r>
              <a:rPr lang="it-IT" dirty="0" smtClean="0">
                <a:solidFill>
                  <a:srgbClr val="002060"/>
                </a:solidFill>
              </a:rPr>
              <a:t> Euro</a:t>
            </a:r>
          </a:p>
          <a:p>
            <a:r>
              <a:rPr lang="it-IT" b="1" u="sng" dirty="0" smtClean="0">
                <a:solidFill>
                  <a:srgbClr val="002060"/>
                </a:solidFill>
              </a:rPr>
              <a:t>Oltre 250 imprese </a:t>
            </a:r>
            <a:r>
              <a:rPr lang="it-IT" dirty="0" smtClean="0">
                <a:solidFill>
                  <a:srgbClr val="002060"/>
                </a:solidFill>
              </a:rPr>
              <a:t>italiane presenti</a:t>
            </a:r>
          </a:p>
          <a:p>
            <a:endParaRPr lang="it-IT" dirty="0" smtClean="0">
              <a:solidFill>
                <a:srgbClr val="002060"/>
              </a:solidFill>
            </a:endParaRPr>
          </a:p>
          <a:p>
            <a:r>
              <a:rPr lang="it-IT" b="1" u="sng" dirty="0" smtClean="0">
                <a:solidFill>
                  <a:srgbClr val="002060"/>
                </a:solidFill>
              </a:rPr>
              <a:t>Settori di opportunità</a:t>
            </a:r>
          </a:p>
          <a:p>
            <a:r>
              <a:rPr lang="it-IT" dirty="0" smtClean="0">
                <a:solidFill>
                  <a:srgbClr val="002060"/>
                </a:solidFill>
              </a:rPr>
              <a:t>Energie Rinnovabili			</a:t>
            </a:r>
            <a:r>
              <a:rPr lang="it-IT" dirty="0" err="1" smtClean="0">
                <a:solidFill>
                  <a:srgbClr val="002060"/>
                </a:solidFill>
              </a:rPr>
              <a:t>Clean</a:t>
            </a:r>
            <a:r>
              <a:rPr lang="it-IT" dirty="0" smtClean="0">
                <a:solidFill>
                  <a:srgbClr val="002060"/>
                </a:solidFill>
              </a:rPr>
              <a:t> Technologies</a:t>
            </a:r>
          </a:p>
          <a:p>
            <a:r>
              <a:rPr lang="it-IT" dirty="0" smtClean="0">
                <a:solidFill>
                  <a:srgbClr val="002060"/>
                </a:solidFill>
              </a:rPr>
              <a:t>Agroindustria				Meccatronica</a:t>
            </a:r>
          </a:p>
          <a:p>
            <a:r>
              <a:rPr lang="it-IT" dirty="0" smtClean="0">
                <a:solidFill>
                  <a:srgbClr val="002060"/>
                </a:solidFill>
              </a:rPr>
              <a:t>Trasformazione Alimentare	Turismo</a:t>
            </a:r>
          </a:p>
          <a:p>
            <a:r>
              <a:rPr lang="it-IT" dirty="0" err="1" smtClean="0">
                <a:solidFill>
                  <a:srgbClr val="002060"/>
                </a:solidFill>
              </a:rPr>
              <a:t>Automotive</a:t>
            </a:r>
            <a:endParaRPr lang="it-IT" dirty="0" smtClean="0">
              <a:solidFill>
                <a:srgbClr val="002060"/>
              </a:solidFill>
            </a:endParaRP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07975" y="802257"/>
            <a:ext cx="5069157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PERCHÈ IL MAROCCO</a:t>
            </a:r>
            <a:endParaRPr lang="it-IT" b="1" dirty="0">
              <a:solidFill>
                <a:schemeClr val="bg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71321" y="3725512"/>
            <a:ext cx="1372679" cy="866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CasellaDiTesto 19"/>
          <p:cNvSpPr txBox="1"/>
          <p:nvPr/>
        </p:nvSpPr>
        <p:spPr>
          <a:xfrm>
            <a:off x="6354801" y="3053751"/>
            <a:ext cx="2530407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in collaborazione con </a:t>
            </a:r>
            <a:endParaRPr lang="it-IT" b="1" dirty="0">
              <a:solidFill>
                <a:schemeClr val="bg1"/>
              </a:solidFill>
            </a:endParaRPr>
          </a:p>
        </p:txBody>
      </p:sp>
      <p:pic>
        <p:nvPicPr>
          <p:cNvPr id="17" name="Immagine 16" descr="Assafrica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9025" y="3703073"/>
            <a:ext cx="1475332" cy="117089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723" y="210066"/>
            <a:ext cx="2525087" cy="358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07" y="4288523"/>
            <a:ext cx="2359356" cy="695004"/>
          </a:xfrm>
          <a:prstGeom prst="rect">
            <a:avLst/>
          </a:prstGeom>
        </p:spPr>
      </p:pic>
      <p:sp>
        <p:nvSpPr>
          <p:cNvPr id="21506" name="AutoShape 2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508" name="AutoShape 4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510" name="AutoShape 6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AutoShape 2" descr="Risultati immagini per partnershi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612775" y="210066"/>
            <a:ext cx="2146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5113" indent="-265113">
              <a:spcBef>
                <a:spcPts val="0"/>
              </a:spcBef>
              <a:spcAft>
                <a:spcPts val="1200"/>
              </a:spcAft>
            </a:pPr>
            <a:r>
              <a:rPr lang="it-IT" sz="2400" b="1" dirty="0">
                <a:solidFill>
                  <a:srgbClr val="0070C0"/>
                </a:solidFill>
              </a:rPr>
              <a:t>     </a:t>
            </a:r>
            <a:r>
              <a:rPr lang="it-IT" sz="2400" b="1" dirty="0" smtClean="0">
                <a:solidFill>
                  <a:srgbClr val="002060"/>
                </a:solidFill>
              </a:rPr>
              <a:t>IL MONDO A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1026" name="AutoShape 2" descr="Risultati immagini per maroc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307975" y="1259457"/>
            <a:ext cx="64834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2060"/>
                </a:solidFill>
              </a:rPr>
              <a:t>Presenza strutturata di Confindustria - </a:t>
            </a:r>
            <a:r>
              <a:rPr lang="it-IT" b="1" dirty="0" err="1" smtClean="0">
                <a:solidFill>
                  <a:srgbClr val="002060"/>
                </a:solidFill>
              </a:rPr>
              <a:t>Confindustria</a:t>
            </a:r>
            <a:r>
              <a:rPr lang="it-IT" b="1" dirty="0" smtClean="0">
                <a:solidFill>
                  <a:srgbClr val="002060"/>
                </a:solidFill>
              </a:rPr>
              <a:t> Est Europa </a:t>
            </a:r>
          </a:p>
          <a:p>
            <a:r>
              <a:rPr lang="it-IT" b="1" u="sng" dirty="0" smtClean="0">
                <a:solidFill>
                  <a:srgbClr val="002060"/>
                </a:solidFill>
              </a:rPr>
              <a:t>Previsioni di crescita media oltre il 3 </a:t>
            </a:r>
            <a:r>
              <a:rPr lang="it-IT" dirty="0" smtClean="0">
                <a:solidFill>
                  <a:srgbClr val="002060"/>
                </a:solidFill>
              </a:rPr>
              <a:t>% nel 2018 e nel 2019</a:t>
            </a:r>
          </a:p>
          <a:p>
            <a:r>
              <a:rPr lang="it-IT" dirty="0" smtClean="0">
                <a:solidFill>
                  <a:srgbClr val="002060"/>
                </a:solidFill>
              </a:rPr>
              <a:t>Vicinanza geografica </a:t>
            </a:r>
          </a:p>
          <a:p>
            <a:r>
              <a:rPr lang="it-IT" b="1" dirty="0" smtClean="0">
                <a:solidFill>
                  <a:srgbClr val="002060"/>
                </a:solidFill>
              </a:rPr>
              <a:t>Italia</a:t>
            </a:r>
            <a:r>
              <a:rPr lang="it-IT" dirty="0" smtClean="0">
                <a:solidFill>
                  <a:srgbClr val="002060"/>
                </a:solidFill>
              </a:rPr>
              <a:t> ai </a:t>
            </a:r>
            <a:r>
              <a:rPr lang="it-IT" b="1" dirty="0" smtClean="0">
                <a:solidFill>
                  <a:srgbClr val="002060"/>
                </a:solidFill>
              </a:rPr>
              <a:t>primi posti</a:t>
            </a:r>
            <a:r>
              <a:rPr lang="it-IT" dirty="0" smtClean="0">
                <a:solidFill>
                  <a:srgbClr val="002060"/>
                </a:solidFill>
              </a:rPr>
              <a:t> come </a:t>
            </a:r>
            <a:r>
              <a:rPr lang="it-IT" b="1" dirty="0" smtClean="0">
                <a:solidFill>
                  <a:srgbClr val="002060"/>
                </a:solidFill>
              </a:rPr>
              <a:t>investitore</a:t>
            </a:r>
            <a:r>
              <a:rPr lang="it-IT" dirty="0" smtClean="0">
                <a:solidFill>
                  <a:srgbClr val="002060"/>
                </a:solidFill>
              </a:rPr>
              <a:t> e </a:t>
            </a:r>
            <a:r>
              <a:rPr lang="it-IT" b="1" dirty="0" smtClean="0">
                <a:solidFill>
                  <a:srgbClr val="002060"/>
                </a:solidFill>
              </a:rPr>
              <a:t>partner commerciale</a:t>
            </a:r>
          </a:p>
          <a:p>
            <a:r>
              <a:rPr lang="it-IT" dirty="0" smtClean="0">
                <a:solidFill>
                  <a:srgbClr val="002060"/>
                </a:solidFill>
              </a:rPr>
              <a:t>Paesi: Albania, Bosnia, Bulgaria, Macedonia, Romania e Serbia</a:t>
            </a:r>
          </a:p>
          <a:p>
            <a:endParaRPr lang="it-IT" dirty="0" smtClean="0">
              <a:solidFill>
                <a:srgbClr val="002060"/>
              </a:solidFill>
            </a:endParaRPr>
          </a:p>
          <a:p>
            <a:r>
              <a:rPr lang="it-IT" b="1" u="sng" dirty="0" smtClean="0">
                <a:solidFill>
                  <a:srgbClr val="002060"/>
                </a:solidFill>
              </a:rPr>
              <a:t>Settori di opportunità</a:t>
            </a:r>
          </a:p>
          <a:p>
            <a:pPr lvl="0"/>
            <a:r>
              <a:rPr lang="it-IT" dirty="0" smtClean="0">
                <a:solidFill>
                  <a:srgbClr val="002060"/>
                </a:solidFill>
              </a:rPr>
              <a:t>Agroindustria 			Economia Circolare</a:t>
            </a:r>
          </a:p>
          <a:p>
            <a:pPr lvl="0"/>
            <a:r>
              <a:rPr lang="it-IT" dirty="0" smtClean="0">
                <a:solidFill>
                  <a:srgbClr val="002060"/>
                </a:solidFill>
              </a:rPr>
              <a:t>Trasformazione digitale 	 Industria 4.0</a:t>
            </a:r>
          </a:p>
          <a:p>
            <a:pPr lvl="0"/>
            <a:r>
              <a:rPr lang="it-IT" dirty="0" smtClean="0">
                <a:solidFill>
                  <a:srgbClr val="002060"/>
                </a:solidFill>
              </a:rPr>
              <a:t>Turismo 				Infrastrutture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07975" y="802257"/>
            <a:ext cx="5069157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PERCHÈ l’EST EUROPA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6354801" y="3053751"/>
            <a:ext cx="2530407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in collaborazione con </a:t>
            </a:r>
            <a:endParaRPr lang="it-IT" b="1" dirty="0">
              <a:solidFill>
                <a:schemeClr val="bg1"/>
              </a:solidFill>
            </a:endParaRPr>
          </a:p>
        </p:txBody>
      </p:sp>
      <p:pic>
        <p:nvPicPr>
          <p:cNvPr id="17" name="Immagine 16">
            <a:extLst>
              <a:ext uri="{FF2B5EF4-FFF2-40B4-BE49-F238E27FC236}">
                <a16:creationId xmlns="" xmlns:a16="http://schemas.microsoft.com/office/drawing/2014/main" id="{3923B9C6-CA4F-415B-BE52-8F1AACDCB6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9186" y="3554315"/>
            <a:ext cx="1381431" cy="865544"/>
          </a:xfrm>
          <a:prstGeom prst="rect">
            <a:avLst/>
          </a:prstGeom>
        </p:spPr>
      </p:pic>
      <p:pic>
        <p:nvPicPr>
          <p:cNvPr id="19" name="Immagine 18" descr="balcan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6498454" y="569058"/>
            <a:ext cx="2386754" cy="152726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723" y="210066"/>
            <a:ext cx="2525087" cy="358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07" y="4288523"/>
            <a:ext cx="2359356" cy="695004"/>
          </a:xfrm>
          <a:prstGeom prst="rect">
            <a:avLst/>
          </a:prstGeom>
        </p:spPr>
      </p:pic>
      <p:sp>
        <p:nvSpPr>
          <p:cNvPr id="21506" name="AutoShape 2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508" name="AutoShape 4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510" name="AutoShape 6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AutoShape 2" descr="Risultati immagini per partnershi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612775" y="210066"/>
            <a:ext cx="2146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5113" indent="-265113">
              <a:spcBef>
                <a:spcPts val="0"/>
              </a:spcBef>
              <a:spcAft>
                <a:spcPts val="1200"/>
              </a:spcAft>
            </a:pPr>
            <a:r>
              <a:rPr lang="it-IT" sz="2400" b="1" dirty="0">
                <a:solidFill>
                  <a:srgbClr val="0070C0"/>
                </a:solidFill>
              </a:rPr>
              <a:t>     </a:t>
            </a:r>
            <a:r>
              <a:rPr lang="it-IT" sz="2400" b="1" dirty="0" smtClean="0">
                <a:solidFill>
                  <a:srgbClr val="002060"/>
                </a:solidFill>
              </a:rPr>
              <a:t>IL MONDO A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1026" name="AutoShape 2" descr="Risultati immagini per maroc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307975" y="1259457"/>
            <a:ext cx="64834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2060"/>
                </a:solidFill>
              </a:rPr>
              <a:t>Rapporto strategico in ambito UE con </a:t>
            </a:r>
            <a:r>
              <a:rPr lang="it-IT" b="1" dirty="0" smtClean="0">
                <a:solidFill>
                  <a:srgbClr val="002060"/>
                </a:solidFill>
              </a:rPr>
              <a:t>BDI </a:t>
            </a:r>
            <a:r>
              <a:rPr lang="it-IT" dirty="0" smtClean="0">
                <a:solidFill>
                  <a:srgbClr val="002060"/>
                </a:solidFill>
              </a:rPr>
              <a:t>(</a:t>
            </a:r>
            <a:r>
              <a:rPr lang="it-IT" dirty="0" err="1" smtClean="0">
                <a:solidFill>
                  <a:srgbClr val="002060"/>
                </a:solidFill>
              </a:rPr>
              <a:t>confindustria</a:t>
            </a:r>
            <a:r>
              <a:rPr lang="it-IT" dirty="0" smtClean="0">
                <a:solidFill>
                  <a:srgbClr val="002060"/>
                </a:solidFill>
              </a:rPr>
              <a:t> tedesca)</a:t>
            </a:r>
          </a:p>
          <a:p>
            <a:r>
              <a:rPr lang="it-IT" u="sng" dirty="0" smtClean="0">
                <a:solidFill>
                  <a:srgbClr val="002060"/>
                </a:solidFill>
              </a:rPr>
              <a:t>Previsioni di crescita del </a:t>
            </a:r>
            <a:r>
              <a:rPr lang="it-IT" b="1" u="sng" dirty="0" smtClean="0">
                <a:solidFill>
                  <a:srgbClr val="002060"/>
                </a:solidFill>
              </a:rPr>
              <a:t>2,1</a:t>
            </a:r>
            <a:r>
              <a:rPr lang="it-IT" b="1" dirty="0" smtClean="0">
                <a:solidFill>
                  <a:srgbClr val="002060"/>
                </a:solidFill>
              </a:rPr>
              <a:t>% nel 2018 </a:t>
            </a:r>
            <a:r>
              <a:rPr lang="it-IT" dirty="0" smtClean="0">
                <a:solidFill>
                  <a:srgbClr val="002060"/>
                </a:solidFill>
              </a:rPr>
              <a:t>e dell’1,8% nel 2019</a:t>
            </a:r>
          </a:p>
          <a:p>
            <a:r>
              <a:rPr lang="it-IT" b="1" dirty="0" smtClean="0">
                <a:solidFill>
                  <a:srgbClr val="002060"/>
                </a:solidFill>
              </a:rPr>
              <a:t>Primo partner commerciale </a:t>
            </a:r>
            <a:r>
              <a:rPr lang="it-IT" dirty="0" smtClean="0">
                <a:solidFill>
                  <a:srgbClr val="002060"/>
                </a:solidFill>
              </a:rPr>
              <a:t>dell’Italia</a:t>
            </a:r>
          </a:p>
          <a:p>
            <a:r>
              <a:rPr lang="it-IT" b="1" dirty="0" smtClean="0">
                <a:solidFill>
                  <a:srgbClr val="002060"/>
                </a:solidFill>
              </a:rPr>
              <a:t>Integrazione delle catene del valore</a:t>
            </a:r>
          </a:p>
          <a:p>
            <a:r>
              <a:rPr lang="it-IT" dirty="0" smtClean="0">
                <a:solidFill>
                  <a:srgbClr val="002060"/>
                </a:solidFill>
              </a:rPr>
              <a:t>Vicinanza geografica</a:t>
            </a:r>
          </a:p>
          <a:p>
            <a:endParaRPr lang="it-IT" dirty="0" smtClean="0">
              <a:solidFill>
                <a:srgbClr val="002060"/>
              </a:solidFill>
            </a:endParaRPr>
          </a:p>
          <a:p>
            <a:r>
              <a:rPr lang="it-IT" b="1" u="sng" dirty="0" smtClean="0">
                <a:solidFill>
                  <a:srgbClr val="002060"/>
                </a:solidFill>
              </a:rPr>
              <a:t>Settori di opportunità</a:t>
            </a:r>
          </a:p>
          <a:p>
            <a:pPr lvl="0"/>
            <a:r>
              <a:rPr lang="it-IT" dirty="0" smtClean="0">
                <a:solidFill>
                  <a:srgbClr val="002060"/>
                </a:solidFill>
              </a:rPr>
              <a:t>Economia Circolare		Robotica e intelligenza</a:t>
            </a:r>
          </a:p>
          <a:p>
            <a:pPr lvl="0"/>
            <a:r>
              <a:rPr lang="it-IT" dirty="0" smtClean="0">
                <a:solidFill>
                  <a:srgbClr val="002060"/>
                </a:solidFill>
              </a:rPr>
              <a:t>Trasformazione digitale 	 Industria 4.0</a:t>
            </a:r>
          </a:p>
          <a:p>
            <a:pPr lvl="0"/>
            <a:r>
              <a:rPr lang="it-IT" dirty="0" smtClean="0">
                <a:solidFill>
                  <a:srgbClr val="002060"/>
                </a:solidFill>
              </a:rPr>
              <a:t>Smart </a:t>
            </a:r>
            <a:r>
              <a:rPr lang="it-IT" dirty="0" err="1" smtClean="0">
                <a:solidFill>
                  <a:srgbClr val="002060"/>
                </a:solidFill>
              </a:rPr>
              <a:t>mobility</a:t>
            </a:r>
            <a:r>
              <a:rPr lang="it-IT" dirty="0" smtClean="0">
                <a:solidFill>
                  <a:srgbClr val="002060"/>
                </a:solidFill>
              </a:rPr>
              <a:t>			Scienze della vita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07975" y="802257"/>
            <a:ext cx="5069157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PERCHÈ LA GERMANIA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6354801" y="3053751"/>
            <a:ext cx="2530407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in collaborazione con </a:t>
            </a:r>
            <a:endParaRPr lang="it-IT" b="1" dirty="0">
              <a:solidFill>
                <a:schemeClr val="bg1"/>
              </a:solidFill>
            </a:endParaRPr>
          </a:p>
        </p:txBody>
      </p:sp>
      <p:pic>
        <p:nvPicPr>
          <p:cNvPr id="21" name="Immagine 20" descr="germani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4986" y="569058"/>
            <a:ext cx="1771391" cy="2060945"/>
          </a:xfrm>
          <a:prstGeom prst="rect">
            <a:avLst/>
          </a:prstGeom>
        </p:spPr>
      </p:pic>
      <p:pic>
        <p:nvPicPr>
          <p:cNvPr id="22" name="Immagine 21" descr="bdi_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8194" y="3423083"/>
            <a:ext cx="1438183" cy="110660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733647" y="1382963"/>
            <a:ext cx="7814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endParaRPr lang="it-IT" sz="2200" dirty="0">
              <a:solidFill>
                <a:schemeClr val="tx2"/>
              </a:solidFill>
            </a:endParaRPr>
          </a:p>
          <a:p>
            <a:pPr algn="ctr">
              <a:spcBef>
                <a:spcPts val="1200"/>
              </a:spcBef>
            </a:pPr>
            <a:endParaRPr lang="it-IT" sz="2200" b="1" dirty="0">
              <a:solidFill>
                <a:schemeClr val="tx2"/>
              </a:solidFill>
            </a:endParaRPr>
          </a:p>
        </p:txBody>
      </p:sp>
      <p:sp>
        <p:nvSpPr>
          <p:cNvPr id="15" name="object 5"/>
          <p:cNvSpPr txBox="1">
            <a:spLocks/>
          </p:cNvSpPr>
          <p:nvPr/>
        </p:nvSpPr>
        <p:spPr bwMode="auto">
          <a:xfrm>
            <a:off x="288395" y="407195"/>
            <a:ext cx="5375558" cy="38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5478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11906" lvl="0" eaLnBrk="0" hangingPunct="0">
              <a:defRPr/>
            </a:pPr>
            <a:r>
              <a:rPr lang="it-IT" sz="2400" b="1" dirty="0" smtClean="0">
                <a:solidFill>
                  <a:srgbClr val="0070C0"/>
                </a:solidFill>
              </a:rPr>
              <a:t>                 </a:t>
            </a:r>
            <a:r>
              <a:rPr lang="it-IT" sz="2400" b="1" dirty="0" smtClean="0">
                <a:solidFill>
                  <a:srgbClr val="002060"/>
                </a:solidFill>
              </a:rPr>
              <a:t>FOCUS MADE IN ITALY </a:t>
            </a:r>
            <a:endParaRPr kumimoji="0" lang="it-IT" sz="2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MS PGothic" pitchFamily="34" charset="-128"/>
              <a:cs typeface="ＭＳ Ｐゴシック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05" y="4237606"/>
            <a:ext cx="2359356" cy="695004"/>
          </a:xfrm>
          <a:prstGeom prst="rect">
            <a:avLst/>
          </a:prstGeom>
        </p:spPr>
      </p:pic>
      <p:sp>
        <p:nvSpPr>
          <p:cNvPr id="18434" name="AutoShape 2" descr="Risultati immagini per g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8436" name="AutoShape 4" descr="Risultati immagini per g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8438" name="Picture 6" descr="Risultati immagini per gd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9156" y="1714850"/>
            <a:ext cx="4737056" cy="2879244"/>
          </a:xfrm>
          <a:prstGeom prst="rect">
            <a:avLst/>
          </a:prstGeom>
          <a:noFill/>
        </p:spPr>
      </p:pic>
      <p:sp>
        <p:nvSpPr>
          <p:cNvPr id="14" name="CasellaDiTesto 13"/>
          <p:cNvSpPr txBox="1"/>
          <p:nvPr/>
        </p:nvSpPr>
        <p:spPr>
          <a:xfrm>
            <a:off x="12330" y="1118586"/>
            <a:ext cx="43446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pc="-23" dirty="0">
                <a:solidFill>
                  <a:srgbClr val="002060"/>
                </a:solidFill>
                <a:cs typeface="Arial"/>
              </a:rPr>
              <a:t>Area speciale dedicata </a:t>
            </a:r>
            <a:r>
              <a:rPr lang="it-IT" dirty="0">
                <a:solidFill>
                  <a:srgbClr val="002060"/>
                </a:solidFill>
              </a:rPr>
              <a:t>alle reti commerciali della </a:t>
            </a:r>
            <a:r>
              <a:rPr lang="it-IT" b="1" dirty="0">
                <a:solidFill>
                  <a:srgbClr val="002060"/>
                </a:solidFill>
              </a:rPr>
              <a:t>Germania</a:t>
            </a:r>
            <a:r>
              <a:rPr lang="it-IT" dirty="0">
                <a:solidFill>
                  <a:srgbClr val="002060"/>
                </a:solidFill>
              </a:rPr>
              <a:t> </a:t>
            </a:r>
            <a:br>
              <a:rPr lang="it-IT" dirty="0">
                <a:solidFill>
                  <a:srgbClr val="002060"/>
                </a:solidFill>
              </a:rPr>
            </a:br>
            <a:r>
              <a:rPr lang="it-IT" dirty="0">
                <a:solidFill>
                  <a:srgbClr val="002060"/>
                </a:solidFill>
              </a:rPr>
              <a:t>per la </a:t>
            </a:r>
            <a:r>
              <a:rPr lang="it-IT" b="1" dirty="0">
                <a:solidFill>
                  <a:srgbClr val="002060"/>
                </a:solidFill>
              </a:rPr>
              <a:t>promozione del Made in Italy </a:t>
            </a:r>
            <a:r>
              <a:rPr lang="it-IT" dirty="0">
                <a:solidFill>
                  <a:srgbClr val="002060"/>
                </a:solidFill>
              </a:rPr>
              <a:t>nell’agroalimentare e moda &amp; accessori </a:t>
            </a:r>
            <a:br>
              <a:rPr lang="it-IT" dirty="0">
                <a:solidFill>
                  <a:srgbClr val="002060"/>
                </a:solidFill>
              </a:rPr>
            </a:br>
            <a:endParaRPr lang="it-IT" b="1" dirty="0">
              <a:solidFill>
                <a:srgbClr val="002060"/>
              </a:solidFill>
            </a:endParaRPr>
          </a:p>
          <a:p>
            <a:endParaRPr lang="it-IT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43039" y="389562"/>
            <a:ext cx="2525087" cy="358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magine 1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429" y="3303048"/>
            <a:ext cx="1108710" cy="685800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905522" y="2933716"/>
            <a:ext cx="2530407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in collaborazione con </a:t>
            </a:r>
            <a:endParaRPr lang="it-IT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723" y="210066"/>
            <a:ext cx="2525087" cy="358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07" y="4288523"/>
            <a:ext cx="2359356" cy="695004"/>
          </a:xfrm>
          <a:prstGeom prst="rect">
            <a:avLst/>
          </a:prstGeom>
        </p:spPr>
      </p:pic>
      <p:sp>
        <p:nvSpPr>
          <p:cNvPr id="21506" name="AutoShape 2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508" name="AutoShape 4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510" name="AutoShape 6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612775" y="954510"/>
            <a:ext cx="4011719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180975" indent="-180975">
              <a:spcBef>
                <a:spcPts val="0"/>
              </a:spcBef>
              <a:spcAft>
                <a:spcPts val="1200"/>
              </a:spcAft>
              <a:tabLst>
                <a:tab pos="534988" algn="l"/>
              </a:tabLst>
            </a:pPr>
            <a:r>
              <a:rPr lang="it-IT" sz="2400" b="1" dirty="0">
                <a:solidFill>
                  <a:srgbClr val="0070C0"/>
                </a:solidFill>
              </a:rPr>
              <a:t>     </a:t>
            </a:r>
            <a:r>
              <a:rPr lang="it-IT" sz="2400" b="1" dirty="0" smtClean="0">
                <a:solidFill>
                  <a:srgbClr val="0070C0"/>
                </a:solidFill>
              </a:rPr>
              <a:t>	</a:t>
            </a:r>
            <a:r>
              <a:rPr lang="it-IT" sz="2400" b="1" dirty="0" smtClean="0">
                <a:solidFill>
                  <a:schemeClr val="bg1"/>
                </a:solidFill>
              </a:rPr>
              <a:t>150 IMPRESE ESTERE</a:t>
            </a:r>
            <a:endParaRPr lang="it-IT" sz="2400" dirty="0">
              <a:solidFill>
                <a:schemeClr val="bg1"/>
              </a:solidFill>
            </a:endParaRPr>
          </a:p>
        </p:txBody>
      </p:sp>
      <p:sp>
        <p:nvSpPr>
          <p:cNvPr id="3" name="AutoShape 2" descr="Risultati immagini per partnershi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612775" y="210066"/>
            <a:ext cx="2146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5113" indent="-265113">
              <a:spcBef>
                <a:spcPts val="0"/>
              </a:spcBef>
              <a:spcAft>
                <a:spcPts val="1200"/>
              </a:spcAft>
            </a:pPr>
            <a:r>
              <a:rPr lang="it-IT" sz="2400" b="1" dirty="0">
                <a:solidFill>
                  <a:srgbClr val="002060"/>
                </a:solidFill>
              </a:rPr>
              <a:t>     </a:t>
            </a:r>
            <a:r>
              <a:rPr lang="it-IT" sz="2400" b="1" dirty="0" smtClean="0">
                <a:solidFill>
                  <a:srgbClr val="002060"/>
                </a:solidFill>
              </a:rPr>
              <a:t>IL MONDO A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155575" y="2006636"/>
            <a:ext cx="493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spcBef>
                <a:spcPts val="0"/>
              </a:spcBef>
              <a:spcAft>
                <a:spcPts val="1200"/>
              </a:spcAft>
            </a:pPr>
            <a:r>
              <a:rPr lang="it-IT" sz="2400" b="1" dirty="0" smtClean="0">
                <a:solidFill>
                  <a:srgbClr val="002060"/>
                </a:solidFill>
              </a:rPr>
              <a:t>Incontri con le controparti istituzionali</a:t>
            </a:r>
            <a:endParaRPr lang="it-IT" sz="2400" dirty="0">
              <a:solidFill>
                <a:srgbClr val="002060"/>
              </a:solidFill>
            </a:endParaRPr>
          </a:p>
        </p:txBody>
      </p:sp>
      <p:pic>
        <p:nvPicPr>
          <p:cNvPr id="20" name="Picture 4" descr="Risultati immagini per b2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6775" y="954510"/>
            <a:ext cx="3710377" cy="2473585"/>
          </a:xfrm>
          <a:prstGeom prst="rect">
            <a:avLst/>
          </a:prstGeom>
          <a:noFill/>
        </p:spPr>
      </p:pic>
      <p:sp>
        <p:nvSpPr>
          <p:cNvPr id="23" name="CasellaDiTesto 22"/>
          <p:cNvSpPr txBox="1"/>
          <p:nvPr/>
        </p:nvSpPr>
        <p:spPr>
          <a:xfrm>
            <a:off x="1692997" y="3428095"/>
            <a:ext cx="6181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spcBef>
                <a:spcPts val="0"/>
              </a:spcBef>
              <a:spcAft>
                <a:spcPts val="1200"/>
              </a:spcAft>
            </a:pPr>
            <a:r>
              <a:rPr lang="it-IT" sz="2400" b="1" dirty="0" smtClean="0">
                <a:solidFill>
                  <a:srgbClr val="002060"/>
                </a:solidFill>
              </a:rPr>
              <a:t>Spazi per workshop sulle opportunità paese</a:t>
            </a:r>
            <a:endParaRPr lang="it-IT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723" y="210066"/>
            <a:ext cx="2525087" cy="358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07" y="4288523"/>
            <a:ext cx="2359356" cy="695004"/>
          </a:xfrm>
          <a:prstGeom prst="rect">
            <a:avLst/>
          </a:prstGeom>
        </p:spPr>
      </p:pic>
      <p:sp>
        <p:nvSpPr>
          <p:cNvPr id="21506" name="AutoShape 2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508" name="AutoShape 4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510" name="AutoShape 6" descr="Risultati immagini per novitÃ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944833" y="853921"/>
            <a:ext cx="3597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5113" indent="-265113">
              <a:spcBef>
                <a:spcPts val="0"/>
              </a:spcBef>
              <a:spcAft>
                <a:spcPts val="1200"/>
              </a:spcAft>
            </a:pPr>
            <a:r>
              <a:rPr lang="it-IT" sz="2400" b="1" dirty="0">
                <a:solidFill>
                  <a:srgbClr val="002060"/>
                </a:solidFill>
              </a:rPr>
              <a:t>     </a:t>
            </a:r>
            <a:r>
              <a:rPr lang="it-IT" sz="2400" b="1" dirty="0" smtClean="0">
                <a:solidFill>
                  <a:srgbClr val="002060"/>
                </a:solidFill>
              </a:rPr>
              <a:t>I PARTNER DEL SISTEMA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3" name="AutoShape 2" descr="Risultati immagini per partnershi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4" name="object 4"/>
          <p:cNvSpPr/>
          <p:nvPr/>
        </p:nvSpPr>
        <p:spPr>
          <a:xfrm>
            <a:off x="5865962" y="853922"/>
            <a:ext cx="2766583" cy="17512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6" name="Immagine 15">
            <a:extLst>
              <a:ext uri="{FF2B5EF4-FFF2-40B4-BE49-F238E27FC236}">
                <a16:creationId xmlns="" xmlns:a16="http://schemas.microsoft.com/office/drawing/2014/main" id="{3923B9C6-CA4F-415B-BE52-8F1AACDCB6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775" y="1408153"/>
            <a:ext cx="1381431" cy="865544"/>
          </a:xfrm>
          <a:prstGeom prst="rect">
            <a:avLst/>
          </a:prstGeom>
        </p:spPr>
      </p:pic>
      <p:pic>
        <p:nvPicPr>
          <p:cNvPr id="17" name="Immagine 16" descr="Assafrica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1372" y="1315586"/>
            <a:ext cx="1475332" cy="1170899"/>
          </a:xfrm>
          <a:prstGeom prst="rect">
            <a:avLst/>
          </a:prstGeom>
        </p:spPr>
      </p:pic>
      <p:sp>
        <p:nvSpPr>
          <p:cNvPr id="18" name="CasellaDiTesto 17"/>
          <p:cNvSpPr txBox="1"/>
          <p:nvPr/>
        </p:nvSpPr>
        <p:spPr>
          <a:xfrm>
            <a:off x="612775" y="210066"/>
            <a:ext cx="2146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5113" indent="-265113">
              <a:spcBef>
                <a:spcPts val="0"/>
              </a:spcBef>
              <a:spcAft>
                <a:spcPts val="1200"/>
              </a:spcAft>
            </a:pPr>
            <a:r>
              <a:rPr lang="it-IT" sz="2400" b="1" dirty="0">
                <a:solidFill>
                  <a:srgbClr val="0070C0"/>
                </a:solidFill>
              </a:rPr>
              <a:t>     </a:t>
            </a:r>
            <a:r>
              <a:rPr lang="it-IT" sz="2400" b="1" dirty="0" smtClean="0">
                <a:solidFill>
                  <a:srgbClr val="002060"/>
                </a:solidFill>
              </a:rPr>
              <a:t>IL MONDO A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155575" y="3329126"/>
            <a:ext cx="59700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spcBef>
                <a:spcPts val="0"/>
              </a:spcBef>
              <a:spcAft>
                <a:spcPts val="1200"/>
              </a:spcAft>
            </a:pPr>
            <a:r>
              <a:rPr lang="it-IT" sz="2400" b="1" dirty="0">
                <a:solidFill>
                  <a:srgbClr val="0070C0"/>
                </a:solidFill>
              </a:rPr>
              <a:t>     </a:t>
            </a:r>
            <a:r>
              <a:rPr lang="it-IT" sz="2400" b="1" dirty="0" smtClean="0">
                <a:solidFill>
                  <a:srgbClr val="002060"/>
                </a:solidFill>
              </a:rPr>
              <a:t>Controparti istituzionali e imprenditoriali dei singoli paesi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5644904" y="210066"/>
            <a:ext cx="1856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5113" indent="-265113">
              <a:spcBef>
                <a:spcPts val="0"/>
              </a:spcBef>
              <a:spcAft>
                <a:spcPts val="1200"/>
              </a:spcAft>
            </a:pPr>
            <a:r>
              <a:rPr lang="it-IT" sz="2400" b="1" dirty="0">
                <a:solidFill>
                  <a:srgbClr val="002060"/>
                </a:solidFill>
              </a:rPr>
              <a:t>     </a:t>
            </a:r>
            <a:r>
              <a:rPr lang="it-IT" sz="2400" b="1" dirty="0" smtClean="0">
                <a:solidFill>
                  <a:srgbClr val="002060"/>
                </a:solidFill>
              </a:rPr>
              <a:t>I PARTNER</a:t>
            </a:r>
            <a:endParaRPr lang="it-IT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733647" y="1382963"/>
            <a:ext cx="7814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endParaRPr lang="it-IT" sz="2200" dirty="0">
              <a:solidFill>
                <a:schemeClr val="tx2"/>
              </a:solidFill>
            </a:endParaRPr>
          </a:p>
          <a:p>
            <a:pPr algn="ctr">
              <a:spcBef>
                <a:spcPts val="1200"/>
              </a:spcBef>
            </a:pPr>
            <a:endParaRPr lang="it-IT" sz="2200" b="1" dirty="0">
              <a:solidFill>
                <a:schemeClr val="tx2"/>
              </a:solidFill>
            </a:endParaRPr>
          </a:p>
        </p:txBody>
      </p:sp>
      <p:sp>
        <p:nvSpPr>
          <p:cNvPr id="7" name="object 7"/>
          <p:cNvSpPr/>
          <p:nvPr/>
        </p:nvSpPr>
        <p:spPr>
          <a:xfrm>
            <a:off x="3042458" y="3549552"/>
            <a:ext cx="614723" cy="8161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719279" y="3657600"/>
            <a:ext cx="901800" cy="708104"/>
          </a:xfrm>
          <a:custGeom>
            <a:avLst/>
            <a:gdLst/>
            <a:ahLst/>
            <a:cxnLst/>
            <a:rect l="l" t="t" r="r" b="b"/>
            <a:pathLst>
              <a:path w="1684020" h="1387475">
                <a:moveTo>
                  <a:pt x="377789" y="1387398"/>
                </a:moveTo>
                <a:lnTo>
                  <a:pt x="394230" y="1345843"/>
                </a:lnTo>
                <a:lnTo>
                  <a:pt x="407643" y="1302268"/>
                </a:lnTo>
                <a:lnTo>
                  <a:pt x="416888" y="1257127"/>
                </a:lnTo>
                <a:lnTo>
                  <a:pt x="420824" y="1210872"/>
                </a:lnTo>
                <a:lnTo>
                  <a:pt x="421170" y="1206988"/>
                </a:lnTo>
                <a:lnTo>
                  <a:pt x="416767" y="1166818"/>
                </a:lnTo>
                <a:lnTo>
                  <a:pt x="383029" y="1111591"/>
                </a:lnTo>
                <a:lnTo>
                  <a:pt x="306020" y="1065034"/>
                </a:lnTo>
                <a:lnTo>
                  <a:pt x="259519" y="1035226"/>
                </a:lnTo>
                <a:lnTo>
                  <a:pt x="216444" y="1003282"/>
                </a:lnTo>
                <a:lnTo>
                  <a:pt x="176911" y="969364"/>
                </a:lnTo>
                <a:lnTo>
                  <a:pt x="141039" y="933634"/>
                </a:lnTo>
                <a:lnTo>
                  <a:pt x="108946" y="896255"/>
                </a:lnTo>
                <a:lnTo>
                  <a:pt x="80749" y="857390"/>
                </a:lnTo>
                <a:lnTo>
                  <a:pt x="56567" y="817203"/>
                </a:lnTo>
                <a:lnTo>
                  <a:pt x="36517" y="775855"/>
                </a:lnTo>
                <a:lnTo>
                  <a:pt x="20717" y="733510"/>
                </a:lnTo>
                <a:lnTo>
                  <a:pt x="9286" y="690330"/>
                </a:lnTo>
                <a:lnTo>
                  <a:pt x="2341" y="646478"/>
                </a:lnTo>
                <a:lnTo>
                  <a:pt x="0" y="602117"/>
                </a:lnTo>
                <a:lnTo>
                  <a:pt x="1793" y="562585"/>
                </a:lnTo>
                <a:lnTo>
                  <a:pt x="7100" y="523727"/>
                </a:lnTo>
                <a:lnTo>
                  <a:pt x="15808" y="485624"/>
                </a:lnTo>
                <a:lnTo>
                  <a:pt x="27806" y="448355"/>
                </a:lnTo>
                <a:lnTo>
                  <a:pt x="42981" y="412000"/>
                </a:lnTo>
                <a:lnTo>
                  <a:pt x="61223" y="376639"/>
                </a:lnTo>
                <a:lnTo>
                  <a:pt x="82419" y="342353"/>
                </a:lnTo>
                <a:lnTo>
                  <a:pt x="106457" y="309221"/>
                </a:lnTo>
                <a:lnTo>
                  <a:pt x="133227" y="277322"/>
                </a:lnTo>
                <a:lnTo>
                  <a:pt x="162615" y="246738"/>
                </a:lnTo>
                <a:lnTo>
                  <a:pt x="194511" y="217547"/>
                </a:lnTo>
                <a:lnTo>
                  <a:pt x="228803" y="189830"/>
                </a:lnTo>
                <a:lnTo>
                  <a:pt x="265379" y="163667"/>
                </a:lnTo>
                <a:lnTo>
                  <a:pt x="304127" y="139138"/>
                </a:lnTo>
                <a:lnTo>
                  <a:pt x="344936" y="116322"/>
                </a:lnTo>
                <a:lnTo>
                  <a:pt x="387693" y="95300"/>
                </a:lnTo>
                <a:lnTo>
                  <a:pt x="432287" y="76151"/>
                </a:lnTo>
                <a:lnTo>
                  <a:pt x="478607" y="58956"/>
                </a:lnTo>
                <a:lnTo>
                  <a:pt x="526540" y="43794"/>
                </a:lnTo>
                <a:lnTo>
                  <a:pt x="575976" y="30746"/>
                </a:lnTo>
                <a:lnTo>
                  <a:pt x="626801" y="19890"/>
                </a:lnTo>
                <a:lnTo>
                  <a:pt x="678905" y="11308"/>
                </a:lnTo>
                <a:lnTo>
                  <a:pt x="732175" y="5079"/>
                </a:lnTo>
                <a:lnTo>
                  <a:pt x="786500" y="1283"/>
                </a:lnTo>
                <a:lnTo>
                  <a:pt x="841769" y="0"/>
                </a:lnTo>
                <a:lnTo>
                  <a:pt x="897037" y="1283"/>
                </a:lnTo>
                <a:lnTo>
                  <a:pt x="951363" y="5079"/>
                </a:lnTo>
                <a:lnTo>
                  <a:pt x="1004633" y="11308"/>
                </a:lnTo>
                <a:lnTo>
                  <a:pt x="1056737" y="19890"/>
                </a:lnTo>
                <a:lnTo>
                  <a:pt x="1107562" y="30746"/>
                </a:lnTo>
                <a:lnTo>
                  <a:pt x="1156997" y="43794"/>
                </a:lnTo>
                <a:lnTo>
                  <a:pt x="1204930" y="58956"/>
                </a:lnTo>
                <a:lnTo>
                  <a:pt x="1251250" y="76151"/>
                </a:lnTo>
                <a:lnTo>
                  <a:pt x="1295845" y="95300"/>
                </a:lnTo>
                <a:lnTo>
                  <a:pt x="1338602" y="116322"/>
                </a:lnTo>
                <a:lnTo>
                  <a:pt x="1379410" y="139138"/>
                </a:lnTo>
                <a:lnTo>
                  <a:pt x="1418158" y="163667"/>
                </a:lnTo>
                <a:lnTo>
                  <a:pt x="1454734" y="189830"/>
                </a:lnTo>
                <a:lnTo>
                  <a:pt x="1489026" y="217547"/>
                </a:lnTo>
                <a:lnTo>
                  <a:pt x="1520922" y="246738"/>
                </a:lnTo>
                <a:lnTo>
                  <a:pt x="1550311" y="277322"/>
                </a:lnTo>
                <a:lnTo>
                  <a:pt x="1577080" y="309221"/>
                </a:lnTo>
                <a:lnTo>
                  <a:pt x="1601119" y="342353"/>
                </a:lnTo>
                <a:lnTo>
                  <a:pt x="1622315" y="376639"/>
                </a:lnTo>
                <a:lnTo>
                  <a:pt x="1640556" y="412000"/>
                </a:lnTo>
                <a:lnTo>
                  <a:pt x="1655732" y="448355"/>
                </a:lnTo>
                <a:lnTo>
                  <a:pt x="1667729" y="485624"/>
                </a:lnTo>
                <a:lnTo>
                  <a:pt x="1676437" y="523727"/>
                </a:lnTo>
                <a:lnTo>
                  <a:pt x="1681744" y="562585"/>
                </a:lnTo>
                <a:lnTo>
                  <a:pt x="1683538" y="602117"/>
                </a:lnTo>
                <a:lnTo>
                  <a:pt x="1681744" y="641649"/>
                </a:lnTo>
                <a:lnTo>
                  <a:pt x="1676438" y="680506"/>
                </a:lnTo>
                <a:lnTo>
                  <a:pt x="1667730" y="718610"/>
                </a:lnTo>
                <a:lnTo>
                  <a:pt x="1655733" y="755879"/>
                </a:lnTo>
                <a:lnTo>
                  <a:pt x="1640558" y="792233"/>
                </a:lnTo>
                <a:lnTo>
                  <a:pt x="1622317" y="827594"/>
                </a:lnTo>
                <a:lnTo>
                  <a:pt x="1601122" y="861880"/>
                </a:lnTo>
                <a:lnTo>
                  <a:pt x="1577084" y="895013"/>
                </a:lnTo>
                <a:lnTo>
                  <a:pt x="1550315" y="926911"/>
                </a:lnTo>
                <a:lnTo>
                  <a:pt x="1520927" y="957496"/>
                </a:lnTo>
                <a:lnTo>
                  <a:pt x="1489032" y="986686"/>
                </a:lnTo>
                <a:lnTo>
                  <a:pt x="1454741" y="1014403"/>
                </a:lnTo>
                <a:lnTo>
                  <a:pt x="1418166" y="1040566"/>
                </a:lnTo>
                <a:lnTo>
                  <a:pt x="1379419" y="1065095"/>
                </a:lnTo>
                <a:lnTo>
                  <a:pt x="1338612" y="1087911"/>
                </a:lnTo>
                <a:lnTo>
                  <a:pt x="1295855" y="1108933"/>
                </a:lnTo>
                <a:lnTo>
                  <a:pt x="1251262" y="1128082"/>
                </a:lnTo>
                <a:lnTo>
                  <a:pt x="1204943" y="1145277"/>
                </a:lnTo>
                <a:lnTo>
                  <a:pt x="1157010" y="1160439"/>
                </a:lnTo>
                <a:lnTo>
                  <a:pt x="1107575" y="1173488"/>
                </a:lnTo>
                <a:lnTo>
                  <a:pt x="1056751" y="1184343"/>
                </a:lnTo>
                <a:lnTo>
                  <a:pt x="1019704" y="1190445"/>
                </a:lnTo>
                <a:lnTo>
                  <a:pt x="656234" y="1190445"/>
                </a:lnTo>
                <a:lnTo>
                  <a:pt x="629874" y="1193380"/>
                </a:lnTo>
                <a:lnTo>
                  <a:pt x="604993" y="1201944"/>
                </a:lnTo>
                <a:lnTo>
                  <a:pt x="582493" y="1215777"/>
                </a:lnTo>
                <a:lnTo>
                  <a:pt x="563278" y="1234520"/>
                </a:lnTo>
                <a:lnTo>
                  <a:pt x="542412" y="1257526"/>
                </a:lnTo>
                <a:lnTo>
                  <a:pt x="511798" y="1287046"/>
                </a:lnTo>
                <a:lnTo>
                  <a:pt x="473069" y="1320349"/>
                </a:lnTo>
                <a:lnTo>
                  <a:pt x="427855" y="1354710"/>
                </a:lnTo>
                <a:lnTo>
                  <a:pt x="377789" y="1387398"/>
                </a:lnTo>
                <a:close/>
              </a:path>
              <a:path w="1684020" h="1387475">
                <a:moveTo>
                  <a:pt x="841784" y="1204234"/>
                </a:moveTo>
                <a:lnTo>
                  <a:pt x="800195" y="1203457"/>
                </a:lnTo>
                <a:lnTo>
                  <a:pt x="758223" y="1201123"/>
                </a:lnTo>
                <a:lnTo>
                  <a:pt x="716003" y="1197229"/>
                </a:lnTo>
                <a:lnTo>
                  <a:pt x="673670" y="1191770"/>
                </a:lnTo>
                <a:lnTo>
                  <a:pt x="667823" y="1190852"/>
                </a:lnTo>
                <a:lnTo>
                  <a:pt x="661991" y="1190445"/>
                </a:lnTo>
                <a:lnTo>
                  <a:pt x="1019704" y="1190445"/>
                </a:lnTo>
                <a:lnTo>
                  <a:pt x="1004647" y="1192925"/>
                </a:lnTo>
                <a:lnTo>
                  <a:pt x="951377" y="1199155"/>
                </a:lnTo>
                <a:lnTo>
                  <a:pt x="897052" y="1202951"/>
                </a:lnTo>
                <a:lnTo>
                  <a:pt x="841784" y="1204234"/>
                </a:lnTo>
                <a:close/>
              </a:path>
            </a:pathLst>
          </a:custGeom>
          <a:solidFill>
            <a:srgbClr val="4977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12"/>
          <p:cNvSpPr/>
          <p:nvPr/>
        </p:nvSpPr>
        <p:spPr>
          <a:xfrm>
            <a:off x="6168043" y="3528494"/>
            <a:ext cx="1336727" cy="917884"/>
          </a:xfrm>
          <a:custGeom>
            <a:avLst/>
            <a:gdLst/>
            <a:ahLst/>
            <a:cxnLst/>
            <a:rect l="l" t="t" r="r" b="b"/>
            <a:pathLst>
              <a:path w="2330450" h="1755139">
                <a:moveTo>
                  <a:pt x="1265890" y="1749893"/>
                </a:moveTo>
                <a:lnTo>
                  <a:pt x="1217238" y="1754927"/>
                </a:lnTo>
                <a:lnTo>
                  <a:pt x="1170086" y="1749616"/>
                </a:lnTo>
                <a:lnTo>
                  <a:pt x="1125773" y="1734830"/>
                </a:lnTo>
                <a:lnTo>
                  <a:pt x="1085637" y="1711437"/>
                </a:lnTo>
                <a:lnTo>
                  <a:pt x="1051014" y="1680305"/>
                </a:lnTo>
                <a:lnTo>
                  <a:pt x="1023244" y="1642304"/>
                </a:lnTo>
                <a:lnTo>
                  <a:pt x="972177" y="1653252"/>
                </a:lnTo>
                <a:lnTo>
                  <a:pt x="924639" y="1659056"/>
                </a:lnTo>
                <a:lnTo>
                  <a:pt x="878126" y="1656379"/>
                </a:lnTo>
                <a:lnTo>
                  <a:pt x="833518" y="1645795"/>
                </a:lnTo>
                <a:lnTo>
                  <a:pt x="791764" y="1627908"/>
                </a:lnTo>
                <a:lnTo>
                  <a:pt x="753711" y="1603276"/>
                </a:lnTo>
                <a:lnTo>
                  <a:pt x="720275" y="1572489"/>
                </a:lnTo>
                <a:lnTo>
                  <a:pt x="692353" y="1536128"/>
                </a:lnTo>
                <a:lnTo>
                  <a:pt x="670844" y="1494773"/>
                </a:lnTo>
                <a:lnTo>
                  <a:pt x="656646" y="1449007"/>
                </a:lnTo>
                <a:lnTo>
                  <a:pt x="650825" y="1401078"/>
                </a:lnTo>
                <a:lnTo>
                  <a:pt x="653612" y="1354202"/>
                </a:lnTo>
                <a:lnTo>
                  <a:pt x="664411" y="1309299"/>
                </a:lnTo>
                <a:lnTo>
                  <a:pt x="682627" y="1267287"/>
                </a:lnTo>
                <a:lnTo>
                  <a:pt x="707665" y="1229083"/>
                </a:lnTo>
                <a:lnTo>
                  <a:pt x="738927" y="1195606"/>
                </a:lnTo>
                <a:lnTo>
                  <a:pt x="775820" y="1167774"/>
                </a:lnTo>
                <a:lnTo>
                  <a:pt x="817747" y="1146505"/>
                </a:lnTo>
                <a:lnTo>
                  <a:pt x="304318" y="238356"/>
                </a:lnTo>
                <a:lnTo>
                  <a:pt x="83266" y="285748"/>
                </a:lnTo>
                <a:lnTo>
                  <a:pt x="30693" y="276088"/>
                </a:lnTo>
                <a:lnTo>
                  <a:pt x="335" y="232065"/>
                </a:lnTo>
                <a:lnTo>
                  <a:pt x="0" y="204321"/>
                </a:lnTo>
                <a:lnTo>
                  <a:pt x="9978" y="179466"/>
                </a:lnTo>
                <a:lnTo>
                  <a:pt x="28543" y="160171"/>
                </a:lnTo>
                <a:lnTo>
                  <a:pt x="53949" y="149113"/>
                </a:lnTo>
                <a:lnTo>
                  <a:pt x="325222" y="90954"/>
                </a:lnTo>
                <a:lnTo>
                  <a:pt x="347453" y="89819"/>
                </a:lnTo>
                <a:lnTo>
                  <a:pt x="368459" y="95551"/>
                </a:lnTo>
                <a:lnTo>
                  <a:pt x="386688" y="107467"/>
                </a:lnTo>
                <a:lnTo>
                  <a:pt x="400618" y="124885"/>
                </a:lnTo>
                <a:lnTo>
                  <a:pt x="516282" y="329465"/>
                </a:lnTo>
                <a:lnTo>
                  <a:pt x="2051488" y="328"/>
                </a:lnTo>
                <a:lnTo>
                  <a:pt x="2104060" y="9989"/>
                </a:lnTo>
                <a:lnTo>
                  <a:pt x="2134419" y="54011"/>
                </a:lnTo>
                <a:lnTo>
                  <a:pt x="2135758" y="64429"/>
                </a:lnTo>
                <a:lnTo>
                  <a:pt x="2137955" y="71102"/>
                </a:lnTo>
                <a:lnTo>
                  <a:pt x="2139485" y="78040"/>
                </a:lnTo>
                <a:lnTo>
                  <a:pt x="2140305" y="85204"/>
                </a:lnTo>
                <a:lnTo>
                  <a:pt x="2140374" y="92558"/>
                </a:lnTo>
                <a:lnTo>
                  <a:pt x="2138993" y="124494"/>
                </a:lnTo>
                <a:lnTo>
                  <a:pt x="588346" y="456941"/>
                </a:lnTo>
                <a:lnTo>
                  <a:pt x="667114" y="596253"/>
                </a:lnTo>
                <a:lnTo>
                  <a:pt x="2132176" y="282154"/>
                </a:lnTo>
                <a:lnTo>
                  <a:pt x="2125939" y="426418"/>
                </a:lnTo>
                <a:lnTo>
                  <a:pt x="739182" y="723728"/>
                </a:lnTo>
                <a:lnTo>
                  <a:pt x="803082" y="836756"/>
                </a:lnTo>
                <a:lnTo>
                  <a:pt x="2120408" y="554331"/>
                </a:lnTo>
                <a:lnTo>
                  <a:pt x="2114171" y="698585"/>
                </a:lnTo>
                <a:lnTo>
                  <a:pt x="875154" y="964221"/>
                </a:lnTo>
                <a:lnTo>
                  <a:pt x="958869" y="1112305"/>
                </a:lnTo>
                <a:lnTo>
                  <a:pt x="2106924" y="866171"/>
                </a:lnTo>
                <a:lnTo>
                  <a:pt x="2103020" y="956470"/>
                </a:lnTo>
                <a:lnTo>
                  <a:pt x="2098199" y="979146"/>
                </a:lnTo>
                <a:lnTo>
                  <a:pt x="2086600" y="998538"/>
                </a:lnTo>
                <a:lnTo>
                  <a:pt x="2070514" y="1012291"/>
                </a:lnTo>
                <a:lnTo>
                  <a:pt x="913040" y="1260445"/>
                </a:lnTo>
                <a:lnTo>
                  <a:pt x="906172" y="1264852"/>
                </a:lnTo>
                <a:lnTo>
                  <a:pt x="898460" y="1268192"/>
                </a:lnTo>
                <a:lnTo>
                  <a:pt x="890011" y="1270003"/>
                </a:lnTo>
                <a:lnTo>
                  <a:pt x="844171" y="1289982"/>
                </a:lnTo>
                <a:lnTo>
                  <a:pt x="810666" y="1324832"/>
                </a:lnTo>
                <a:lnTo>
                  <a:pt x="792633" y="1369699"/>
                </a:lnTo>
                <a:lnTo>
                  <a:pt x="793213" y="1419728"/>
                </a:lnTo>
                <a:lnTo>
                  <a:pt x="813191" y="1465594"/>
                </a:lnTo>
                <a:lnTo>
                  <a:pt x="848031" y="1499124"/>
                </a:lnTo>
                <a:lnTo>
                  <a:pt x="892878" y="1517176"/>
                </a:lnTo>
                <a:lnTo>
                  <a:pt x="942881" y="1516607"/>
                </a:lnTo>
                <a:lnTo>
                  <a:pt x="1157337" y="1470630"/>
                </a:lnTo>
                <a:lnTo>
                  <a:pt x="1146234" y="1482179"/>
                </a:lnTo>
                <a:lnTo>
                  <a:pt x="1133910" y="1512842"/>
                </a:lnTo>
                <a:lnTo>
                  <a:pt x="1134306" y="1547030"/>
                </a:lnTo>
                <a:lnTo>
                  <a:pt x="1147970" y="1578389"/>
                </a:lnTo>
                <a:lnTo>
                  <a:pt x="1171772" y="1601298"/>
                </a:lnTo>
                <a:lnTo>
                  <a:pt x="1202422" y="1613636"/>
                </a:lnTo>
                <a:lnTo>
                  <a:pt x="1236595" y="1613247"/>
                </a:lnTo>
                <a:lnTo>
                  <a:pt x="1439404" y="1569767"/>
                </a:lnTo>
                <a:lnTo>
                  <a:pt x="1433354" y="1598334"/>
                </a:lnTo>
                <a:lnTo>
                  <a:pt x="1414537" y="1640923"/>
                </a:lnTo>
                <a:lnTo>
                  <a:pt x="1387518" y="1678714"/>
                </a:lnTo>
                <a:lnTo>
                  <a:pt x="1353161" y="1710367"/>
                </a:lnTo>
                <a:lnTo>
                  <a:pt x="1312330" y="1734540"/>
                </a:lnTo>
                <a:lnTo>
                  <a:pt x="1265890" y="1749893"/>
                </a:lnTo>
                <a:close/>
              </a:path>
              <a:path w="2330450" h="1755139">
                <a:moveTo>
                  <a:pt x="2132176" y="282154"/>
                </a:moveTo>
                <a:lnTo>
                  <a:pt x="1991069" y="312407"/>
                </a:lnTo>
                <a:lnTo>
                  <a:pt x="1997887" y="154746"/>
                </a:lnTo>
                <a:lnTo>
                  <a:pt x="2138993" y="124494"/>
                </a:lnTo>
                <a:lnTo>
                  <a:pt x="2132176" y="282154"/>
                </a:lnTo>
                <a:close/>
              </a:path>
              <a:path w="2330450" h="1755139">
                <a:moveTo>
                  <a:pt x="2120408" y="554331"/>
                </a:moveTo>
                <a:lnTo>
                  <a:pt x="1979290" y="584586"/>
                </a:lnTo>
                <a:lnTo>
                  <a:pt x="1984820" y="456672"/>
                </a:lnTo>
                <a:lnTo>
                  <a:pt x="2125939" y="426418"/>
                </a:lnTo>
                <a:lnTo>
                  <a:pt x="2120408" y="554331"/>
                </a:lnTo>
                <a:close/>
              </a:path>
              <a:path w="2330450" h="1755139">
                <a:moveTo>
                  <a:pt x="2106924" y="866171"/>
                </a:moveTo>
                <a:lnTo>
                  <a:pt x="1965806" y="896426"/>
                </a:lnTo>
                <a:lnTo>
                  <a:pt x="1973049" y="728840"/>
                </a:lnTo>
                <a:lnTo>
                  <a:pt x="2114171" y="698585"/>
                </a:lnTo>
                <a:lnTo>
                  <a:pt x="2106924" y="866171"/>
                </a:lnTo>
                <a:close/>
              </a:path>
              <a:path w="2330450" h="1755139">
                <a:moveTo>
                  <a:pt x="2047891" y="1021763"/>
                </a:moveTo>
                <a:lnTo>
                  <a:pt x="929615" y="1261513"/>
                </a:lnTo>
                <a:lnTo>
                  <a:pt x="921177" y="1261664"/>
                </a:lnTo>
                <a:lnTo>
                  <a:pt x="913040" y="1260445"/>
                </a:lnTo>
                <a:lnTo>
                  <a:pt x="2070514" y="1012291"/>
                </a:lnTo>
                <a:lnTo>
                  <a:pt x="2069429" y="1013219"/>
                </a:lnTo>
                <a:lnTo>
                  <a:pt x="2047891" y="1021763"/>
                </a:lnTo>
                <a:close/>
              </a:path>
              <a:path w="2330450" h="1755139">
                <a:moveTo>
                  <a:pt x="1157337" y="1470630"/>
                </a:moveTo>
                <a:lnTo>
                  <a:pt x="993948" y="1505659"/>
                </a:lnTo>
                <a:lnTo>
                  <a:pt x="1003700" y="1459617"/>
                </a:lnTo>
                <a:lnTo>
                  <a:pt x="1022518" y="1417030"/>
                </a:lnTo>
                <a:lnTo>
                  <a:pt x="1049537" y="1379239"/>
                </a:lnTo>
                <a:lnTo>
                  <a:pt x="1083894" y="1347586"/>
                </a:lnTo>
                <a:lnTo>
                  <a:pt x="1124724" y="1323413"/>
                </a:lnTo>
                <a:lnTo>
                  <a:pt x="1171164" y="1308059"/>
                </a:lnTo>
                <a:lnTo>
                  <a:pt x="1219817" y="1303026"/>
                </a:lnTo>
                <a:lnTo>
                  <a:pt x="1266969" y="1308337"/>
                </a:lnTo>
                <a:lnTo>
                  <a:pt x="1311282" y="1323123"/>
                </a:lnTo>
                <a:lnTo>
                  <a:pt x="1351418" y="1346516"/>
                </a:lnTo>
                <a:lnTo>
                  <a:pt x="1386040" y="1377646"/>
                </a:lnTo>
                <a:lnTo>
                  <a:pt x="1403271" y="1401223"/>
                </a:lnTo>
                <a:lnTo>
                  <a:pt x="1200460" y="1444705"/>
                </a:lnTo>
                <a:lnTo>
                  <a:pt x="1169132" y="1458360"/>
                </a:lnTo>
                <a:lnTo>
                  <a:pt x="1157337" y="1470630"/>
                </a:lnTo>
                <a:close/>
              </a:path>
              <a:path w="2330450" h="1755139">
                <a:moveTo>
                  <a:pt x="1849220" y="1322295"/>
                </a:moveTo>
                <a:lnTo>
                  <a:pt x="1685829" y="1357325"/>
                </a:lnTo>
                <a:lnTo>
                  <a:pt x="1695583" y="1311282"/>
                </a:lnTo>
                <a:lnTo>
                  <a:pt x="1714400" y="1268695"/>
                </a:lnTo>
                <a:lnTo>
                  <a:pt x="1741418" y="1230905"/>
                </a:lnTo>
                <a:lnTo>
                  <a:pt x="1775774" y="1199253"/>
                </a:lnTo>
                <a:lnTo>
                  <a:pt x="1816604" y="1175079"/>
                </a:lnTo>
                <a:lnTo>
                  <a:pt x="1863046" y="1159725"/>
                </a:lnTo>
                <a:lnTo>
                  <a:pt x="1911699" y="1154691"/>
                </a:lnTo>
                <a:lnTo>
                  <a:pt x="1958851" y="1160002"/>
                </a:lnTo>
                <a:lnTo>
                  <a:pt x="2003162" y="1174789"/>
                </a:lnTo>
                <a:lnTo>
                  <a:pt x="2043297" y="1198182"/>
                </a:lnTo>
                <a:lnTo>
                  <a:pt x="2077918" y="1229313"/>
                </a:lnTo>
                <a:lnTo>
                  <a:pt x="2095148" y="1252890"/>
                </a:lnTo>
                <a:lnTo>
                  <a:pt x="1892346" y="1296370"/>
                </a:lnTo>
                <a:lnTo>
                  <a:pt x="1861016" y="1310025"/>
                </a:lnTo>
                <a:lnTo>
                  <a:pt x="1849220" y="1322295"/>
                </a:lnTo>
                <a:close/>
              </a:path>
              <a:path w="2330450" h="1755139">
                <a:moveTo>
                  <a:pt x="1439404" y="1569767"/>
                </a:moveTo>
                <a:lnTo>
                  <a:pt x="1236595" y="1613247"/>
                </a:lnTo>
                <a:lnTo>
                  <a:pt x="1267923" y="1599593"/>
                </a:lnTo>
                <a:lnTo>
                  <a:pt x="1290821" y="1575775"/>
                </a:lnTo>
                <a:lnTo>
                  <a:pt x="1303145" y="1545110"/>
                </a:lnTo>
                <a:lnTo>
                  <a:pt x="1302748" y="1510917"/>
                </a:lnTo>
                <a:lnTo>
                  <a:pt x="1289094" y="1479571"/>
                </a:lnTo>
                <a:lnTo>
                  <a:pt x="1265285" y="1456655"/>
                </a:lnTo>
                <a:lnTo>
                  <a:pt x="1234635" y="1444317"/>
                </a:lnTo>
                <a:lnTo>
                  <a:pt x="1200460" y="1444705"/>
                </a:lnTo>
                <a:lnTo>
                  <a:pt x="1403271" y="1401223"/>
                </a:lnTo>
                <a:lnTo>
                  <a:pt x="1413810" y="1415644"/>
                </a:lnTo>
                <a:lnTo>
                  <a:pt x="1849220" y="1322295"/>
                </a:lnTo>
                <a:lnTo>
                  <a:pt x="1838118" y="1333844"/>
                </a:lnTo>
                <a:lnTo>
                  <a:pt x="1825795" y="1364507"/>
                </a:lnTo>
                <a:lnTo>
                  <a:pt x="1826192" y="1398695"/>
                </a:lnTo>
                <a:lnTo>
                  <a:pt x="1839856" y="1430054"/>
                </a:lnTo>
                <a:lnTo>
                  <a:pt x="1863658" y="1452963"/>
                </a:lnTo>
                <a:lnTo>
                  <a:pt x="1878510" y="1458941"/>
                </a:lnTo>
                <a:lnTo>
                  <a:pt x="1443106" y="1552289"/>
                </a:lnTo>
                <a:lnTo>
                  <a:pt x="1439404" y="1569767"/>
                </a:lnTo>
                <a:close/>
              </a:path>
              <a:path w="2330450" h="1755139">
                <a:moveTo>
                  <a:pt x="2131289" y="1421432"/>
                </a:moveTo>
                <a:lnTo>
                  <a:pt x="1928480" y="1464912"/>
                </a:lnTo>
                <a:lnTo>
                  <a:pt x="1959811" y="1451257"/>
                </a:lnTo>
                <a:lnTo>
                  <a:pt x="1982711" y="1427439"/>
                </a:lnTo>
                <a:lnTo>
                  <a:pt x="1995035" y="1396774"/>
                </a:lnTo>
                <a:lnTo>
                  <a:pt x="1994638" y="1362581"/>
                </a:lnTo>
                <a:lnTo>
                  <a:pt x="1980984" y="1331236"/>
                </a:lnTo>
                <a:lnTo>
                  <a:pt x="1957173" y="1308319"/>
                </a:lnTo>
                <a:lnTo>
                  <a:pt x="1926521" y="1295981"/>
                </a:lnTo>
                <a:lnTo>
                  <a:pt x="1892346" y="1296370"/>
                </a:lnTo>
                <a:lnTo>
                  <a:pt x="2095148" y="1252890"/>
                </a:lnTo>
                <a:lnTo>
                  <a:pt x="2105687" y="1267310"/>
                </a:lnTo>
                <a:lnTo>
                  <a:pt x="2246797" y="1237057"/>
                </a:lnTo>
                <a:lnTo>
                  <a:pt x="2274525" y="1236730"/>
                </a:lnTo>
                <a:lnTo>
                  <a:pt x="2299369" y="1246720"/>
                </a:lnTo>
                <a:lnTo>
                  <a:pt x="2318660" y="1265299"/>
                </a:lnTo>
                <a:lnTo>
                  <a:pt x="2329728" y="1290741"/>
                </a:lnTo>
                <a:lnTo>
                  <a:pt x="2330063" y="1318485"/>
                </a:lnTo>
                <a:lnTo>
                  <a:pt x="2320084" y="1343340"/>
                </a:lnTo>
                <a:lnTo>
                  <a:pt x="2301518" y="1362636"/>
                </a:lnTo>
                <a:lnTo>
                  <a:pt x="2276093" y="1373703"/>
                </a:lnTo>
                <a:lnTo>
                  <a:pt x="2134991" y="1403954"/>
                </a:lnTo>
                <a:lnTo>
                  <a:pt x="2131289" y="1421432"/>
                </a:lnTo>
                <a:close/>
              </a:path>
              <a:path w="2330450" h="1755139">
                <a:moveTo>
                  <a:pt x="1957771" y="1601559"/>
                </a:moveTo>
                <a:lnTo>
                  <a:pt x="1909117" y="1606593"/>
                </a:lnTo>
                <a:lnTo>
                  <a:pt x="1861965" y="1601283"/>
                </a:lnTo>
                <a:lnTo>
                  <a:pt x="1817653" y="1586496"/>
                </a:lnTo>
                <a:lnTo>
                  <a:pt x="1777517" y="1563103"/>
                </a:lnTo>
                <a:lnTo>
                  <a:pt x="1742895" y="1531971"/>
                </a:lnTo>
                <a:lnTo>
                  <a:pt x="1715125" y="1493970"/>
                </a:lnTo>
                <a:lnTo>
                  <a:pt x="1878510" y="1458941"/>
                </a:lnTo>
                <a:lnTo>
                  <a:pt x="1894308" y="1465301"/>
                </a:lnTo>
                <a:lnTo>
                  <a:pt x="1928480" y="1464912"/>
                </a:lnTo>
                <a:lnTo>
                  <a:pt x="2131289" y="1421432"/>
                </a:lnTo>
                <a:lnTo>
                  <a:pt x="2125237" y="1450000"/>
                </a:lnTo>
                <a:lnTo>
                  <a:pt x="2106418" y="1492589"/>
                </a:lnTo>
                <a:lnTo>
                  <a:pt x="2079400" y="1530380"/>
                </a:lnTo>
                <a:lnTo>
                  <a:pt x="2045043" y="1562032"/>
                </a:lnTo>
                <a:lnTo>
                  <a:pt x="2004213" y="1586205"/>
                </a:lnTo>
                <a:lnTo>
                  <a:pt x="1957771" y="1601559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Rettangolo arrotondato 13"/>
          <p:cNvSpPr/>
          <p:nvPr/>
        </p:nvSpPr>
        <p:spPr>
          <a:xfrm>
            <a:off x="427717" y="2512711"/>
            <a:ext cx="8200137" cy="353933"/>
          </a:xfrm>
          <a:prstGeom prst="round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ACCESSO AGENDA APPUNTAMENTI ON LINE</a:t>
            </a:r>
          </a:p>
        </p:txBody>
      </p:sp>
      <p:sp>
        <p:nvSpPr>
          <p:cNvPr id="16" name="Rettangolo arrotondato 15"/>
          <p:cNvSpPr/>
          <p:nvPr/>
        </p:nvSpPr>
        <p:spPr>
          <a:xfrm>
            <a:off x="427717" y="966978"/>
            <a:ext cx="3751742" cy="353933"/>
          </a:xfrm>
          <a:prstGeom prst="roundRect">
            <a:avLst>
              <a:gd name="adj" fmla="val 49275"/>
            </a:avLst>
          </a:prstGeom>
          <a:solidFill>
            <a:srgbClr val="E6A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PRESENTAZIONI AZIENDALI</a:t>
            </a:r>
          </a:p>
        </p:txBody>
      </p:sp>
      <p:sp>
        <p:nvSpPr>
          <p:cNvPr id="17" name="Rettangolo arrotondato 16"/>
          <p:cNvSpPr/>
          <p:nvPr/>
        </p:nvSpPr>
        <p:spPr>
          <a:xfrm>
            <a:off x="4719281" y="966978"/>
            <a:ext cx="3908573" cy="353933"/>
          </a:xfrm>
          <a:prstGeom prst="roundRect">
            <a:avLst/>
          </a:prstGeom>
          <a:solidFill>
            <a:srgbClr val="CC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ASSISTENZA</a:t>
            </a:r>
          </a:p>
        </p:txBody>
      </p:sp>
      <p:sp>
        <p:nvSpPr>
          <p:cNvPr id="18" name="Rettangolo arrotondato 17"/>
          <p:cNvSpPr/>
          <p:nvPr/>
        </p:nvSpPr>
        <p:spPr>
          <a:xfrm>
            <a:off x="4719280" y="1570774"/>
            <a:ext cx="3908573" cy="353933"/>
          </a:xfrm>
          <a:prstGeom prst="roundRect">
            <a:avLst/>
          </a:prstGeom>
          <a:solidFill>
            <a:srgbClr val="49774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INCONTRI BUSINESS</a:t>
            </a:r>
          </a:p>
        </p:txBody>
      </p:sp>
      <p:sp>
        <p:nvSpPr>
          <p:cNvPr id="19" name="Rettangolo arrotondato 18"/>
          <p:cNvSpPr/>
          <p:nvPr/>
        </p:nvSpPr>
        <p:spPr>
          <a:xfrm>
            <a:off x="427717" y="1570774"/>
            <a:ext cx="3908572" cy="353933"/>
          </a:xfrm>
          <a:prstGeom prst="roundRect">
            <a:avLst/>
          </a:prstGeom>
          <a:solidFill>
            <a:srgbClr val="E6A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NETWORKING</a:t>
            </a:r>
          </a:p>
        </p:txBody>
      </p:sp>
      <p:sp>
        <p:nvSpPr>
          <p:cNvPr id="20" name="object 2"/>
          <p:cNvSpPr/>
          <p:nvPr/>
        </p:nvSpPr>
        <p:spPr>
          <a:xfrm>
            <a:off x="0" y="1"/>
            <a:ext cx="9144000" cy="699515"/>
          </a:xfrm>
          <a:custGeom>
            <a:avLst/>
            <a:gdLst/>
            <a:ahLst/>
            <a:cxnLst/>
            <a:rect l="l" t="t" r="r" b="b"/>
            <a:pathLst>
              <a:path w="9753600" h="2038350">
                <a:moveTo>
                  <a:pt x="0" y="0"/>
                </a:moveTo>
                <a:lnTo>
                  <a:pt x="9753600" y="0"/>
                </a:lnTo>
                <a:lnTo>
                  <a:pt x="9753600" y="2038349"/>
                </a:lnTo>
                <a:lnTo>
                  <a:pt x="0" y="2038349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 anchor="ctr"/>
          <a:lstStyle/>
          <a:p>
            <a:pPr algn="ctr"/>
            <a:r>
              <a:rPr lang="it-IT" sz="3600" b="1" spc="94" dirty="0">
                <a:solidFill>
                  <a:schemeClr val="bg1"/>
                </a:solidFill>
              </a:rPr>
              <a:t>Il kit </a:t>
            </a:r>
            <a:r>
              <a:rPr lang="it-IT" sz="3600" b="1" spc="-14" dirty="0">
                <a:solidFill>
                  <a:schemeClr val="bg1"/>
                </a:solidFill>
              </a:rPr>
              <a:t>per </a:t>
            </a:r>
            <a:r>
              <a:rPr lang="it-IT" sz="3600" b="1" spc="-5" dirty="0">
                <a:solidFill>
                  <a:schemeClr val="bg1"/>
                </a:solidFill>
              </a:rPr>
              <a:t>le </a:t>
            </a:r>
            <a:r>
              <a:rPr lang="it-IT" sz="3600" b="1" spc="33" dirty="0" smtClean="0">
                <a:solidFill>
                  <a:schemeClr val="bg1"/>
                </a:solidFill>
              </a:rPr>
              <a:t>imprese estere</a:t>
            </a:r>
            <a:endParaRPr sz="3600" dirty="0"/>
          </a:p>
        </p:txBody>
      </p:sp>
      <p:sp>
        <p:nvSpPr>
          <p:cNvPr id="21" name="object 6"/>
          <p:cNvSpPr/>
          <p:nvPr/>
        </p:nvSpPr>
        <p:spPr>
          <a:xfrm>
            <a:off x="1705735" y="3386438"/>
            <a:ext cx="472967" cy="1017206"/>
          </a:xfrm>
          <a:custGeom>
            <a:avLst/>
            <a:gdLst/>
            <a:ahLst/>
            <a:cxnLst/>
            <a:rect l="l" t="t" r="r" b="b"/>
            <a:pathLst>
              <a:path w="1045210" h="2403475">
                <a:moveTo>
                  <a:pt x="327537" y="2081500"/>
                </a:moveTo>
                <a:lnTo>
                  <a:pt x="59955" y="2022925"/>
                </a:lnTo>
                <a:lnTo>
                  <a:pt x="11768" y="1990011"/>
                </a:lnTo>
                <a:lnTo>
                  <a:pt x="0" y="1933120"/>
                </a:lnTo>
                <a:lnTo>
                  <a:pt x="94330" y="788530"/>
                </a:lnTo>
                <a:lnTo>
                  <a:pt x="70291" y="745668"/>
                </a:lnTo>
                <a:lnTo>
                  <a:pt x="50740" y="701496"/>
                </a:lnTo>
                <a:lnTo>
                  <a:pt x="35614" y="656306"/>
                </a:lnTo>
                <a:lnTo>
                  <a:pt x="24849" y="610394"/>
                </a:lnTo>
                <a:lnTo>
                  <a:pt x="18383" y="564052"/>
                </a:lnTo>
                <a:lnTo>
                  <a:pt x="16159" y="517442"/>
                </a:lnTo>
                <a:lnTo>
                  <a:pt x="18108" y="471161"/>
                </a:lnTo>
                <a:lnTo>
                  <a:pt x="24088" y="425837"/>
                </a:lnTo>
                <a:lnTo>
                  <a:pt x="34259" y="380231"/>
                </a:lnTo>
                <a:lnTo>
                  <a:pt x="48336" y="336173"/>
                </a:lnTo>
                <a:lnTo>
                  <a:pt x="66333" y="293446"/>
                </a:lnTo>
                <a:lnTo>
                  <a:pt x="88186" y="252345"/>
                </a:lnTo>
                <a:lnTo>
                  <a:pt x="113833" y="213165"/>
                </a:lnTo>
                <a:lnTo>
                  <a:pt x="143210" y="176199"/>
                </a:lnTo>
                <a:lnTo>
                  <a:pt x="176256" y="141744"/>
                </a:lnTo>
                <a:lnTo>
                  <a:pt x="212906" y="110093"/>
                </a:lnTo>
                <a:lnTo>
                  <a:pt x="253098" y="81542"/>
                </a:lnTo>
                <a:lnTo>
                  <a:pt x="297377" y="55967"/>
                </a:lnTo>
                <a:lnTo>
                  <a:pt x="343437" y="35123"/>
                </a:lnTo>
                <a:lnTo>
                  <a:pt x="390986" y="19056"/>
                </a:lnTo>
                <a:lnTo>
                  <a:pt x="439732" y="7815"/>
                </a:lnTo>
                <a:lnTo>
                  <a:pt x="489383" y="1447"/>
                </a:lnTo>
                <a:lnTo>
                  <a:pt x="539647" y="0"/>
                </a:lnTo>
                <a:lnTo>
                  <a:pt x="590231" y="3521"/>
                </a:lnTo>
                <a:lnTo>
                  <a:pt x="640844" y="12058"/>
                </a:lnTo>
                <a:lnTo>
                  <a:pt x="690237" y="25412"/>
                </a:lnTo>
                <a:lnTo>
                  <a:pt x="737548" y="43321"/>
                </a:lnTo>
                <a:lnTo>
                  <a:pt x="782525" y="65617"/>
                </a:lnTo>
                <a:lnTo>
                  <a:pt x="824918" y="92133"/>
                </a:lnTo>
                <a:lnTo>
                  <a:pt x="864475" y="122705"/>
                </a:lnTo>
                <a:lnTo>
                  <a:pt x="885099" y="142191"/>
                </a:lnTo>
                <a:lnTo>
                  <a:pt x="639082" y="88337"/>
                </a:lnTo>
                <a:lnTo>
                  <a:pt x="614061" y="82977"/>
                </a:lnTo>
                <a:lnTo>
                  <a:pt x="603292" y="80956"/>
                </a:lnTo>
                <a:lnTo>
                  <a:pt x="592554" y="79224"/>
                </a:lnTo>
                <a:lnTo>
                  <a:pt x="581881" y="77836"/>
                </a:lnTo>
                <a:lnTo>
                  <a:pt x="595314" y="98819"/>
                </a:lnTo>
                <a:lnTo>
                  <a:pt x="492582" y="76330"/>
                </a:lnTo>
                <a:lnTo>
                  <a:pt x="450829" y="81928"/>
                </a:lnTo>
                <a:lnTo>
                  <a:pt x="409884" y="91556"/>
                </a:lnTo>
                <a:lnTo>
                  <a:pt x="369946" y="105162"/>
                </a:lnTo>
                <a:lnTo>
                  <a:pt x="331214" y="122698"/>
                </a:lnTo>
                <a:lnTo>
                  <a:pt x="370766" y="184481"/>
                </a:lnTo>
                <a:lnTo>
                  <a:pt x="267556" y="161888"/>
                </a:lnTo>
                <a:lnTo>
                  <a:pt x="234634" y="189121"/>
                </a:lnTo>
                <a:lnTo>
                  <a:pt x="205012" y="218863"/>
                </a:lnTo>
                <a:lnTo>
                  <a:pt x="178659" y="250824"/>
                </a:lnTo>
                <a:lnTo>
                  <a:pt x="155546" y="284715"/>
                </a:lnTo>
                <a:lnTo>
                  <a:pt x="220471" y="386132"/>
                </a:lnTo>
                <a:lnTo>
                  <a:pt x="117739" y="363644"/>
                </a:lnTo>
                <a:lnTo>
                  <a:pt x="108486" y="391759"/>
                </a:lnTo>
                <a:lnTo>
                  <a:pt x="101194" y="420351"/>
                </a:lnTo>
                <a:lnTo>
                  <a:pt x="95893" y="449285"/>
                </a:lnTo>
                <a:lnTo>
                  <a:pt x="92612" y="478426"/>
                </a:lnTo>
                <a:lnTo>
                  <a:pt x="195345" y="500915"/>
                </a:lnTo>
                <a:lnTo>
                  <a:pt x="93404" y="566306"/>
                </a:lnTo>
                <a:lnTo>
                  <a:pt x="102332" y="618159"/>
                </a:lnTo>
                <a:lnTo>
                  <a:pt x="114109" y="658215"/>
                </a:lnTo>
                <a:lnTo>
                  <a:pt x="132405" y="703160"/>
                </a:lnTo>
                <a:lnTo>
                  <a:pt x="246482" y="747663"/>
                </a:lnTo>
                <a:lnTo>
                  <a:pt x="184735" y="787271"/>
                </a:lnTo>
                <a:lnTo>
                  <a:pt x="212262" y="819601"/>
                </a:lnTo>
                <a:lnTo>
                  <a:pt x="242690" y="848760"/>
                </a:lnTo>
                <a:lnTo>
                  <a:pt x="275804" y="874654"/>
                </a:lnTo>
                <a:lnTo>
                  <a:pt x="311390" y="897189"/>
                </a:lnTo>
                <a:lnTo>
                  <a:pt x="413804" y="919608"/>
                </a:lnTo>
                <a:lnTo>
                  <a:pt x="401478" y="927435"/>
                </a:lnTo>
                <a:lnTo>
                  <a:pt x="161544" y="874912"/>
                </a:lnTo>
                <a:lnTo>
                  <a:pt x="149053" y="1028044"/>
                </a:lnTo>
                <a:lnTo>
                  <a:pt x="735712" y="1156466"/>
                </a:lnTo>
                <a:lnTo>
                  <a:pt x="710025" y="1227022"/>
                </a:lnTo>
                <a:lnTo>
                  <a:pt x="143174" y="1102936"/>
                </a:lnTo>
                <a:lnTo>
                  <a:pt x="131030" y="1247624"/>
                </a:lnTo>
                <a:lnTo>
                  <a:pt x="660342" y="1363493"/>
                </a:lnTo>
                <a:lnTo>
                  <a:pt x="634655" y="1434049"/>
                </a:lnTo>
                <a:lnTo>
                  <a:pt x="124673" y="1322412"/>
                </a:lnTo>
                <a:lnTo>
                  <a:pt x="73257" y="1946149"/>
                </a:lnTo>
                <a:lnTo>
                  <a:pt x="72838" y="1948062"/>
                </a:lnTo>
                <a:lnTo>
                  <a:pt x="73957" y="1949811"/>
                </a:lnTo>
                <a:lnTo>
                  <a:pt x="419312" y="2025410"/>
                </a:lnTo>
                <a:lnTo>
                  <a:pt x="406575" y="2052074"/>
                </a:lnTo>
                <a:lnTo>
                  <a:pt x="385068" y="2071728"/>
                </a:lnTo>
                <a:lnTo>
                  <a:pt x="357793" y="2082132"/>
                </a:lnTo>
                <a:lnTo>
                  <a:pt x="327537" y="2081500"/>
                </a:lnTo>
                <a:close/>
              </a:path>
              <a:path w="1045210" h="2403475">
                <a:moveTo>
                  <a:pt x="724269" y="161629"/>
                </a:moveTo>
                <a:lnTo>
                  <a:pt x="621060" y="139036"/>
                </a:lnTo>
                <a:lnTo>
                  <a:pt x="680476" y="100922"/>
                </a:lnTo>
                <a:lnTo>
                  <a:pt x="666843" y="96262"/>
                </a:lnTo>
                <a:lnTo>
                  <a:pt x="653066" y="92040"/>
                </a:lnTo>
                <a:lnTo>
                  <a:pt x="639082" y="88337"/>
                </a:lnTo>
                <a:lnTo>
                  <a:pt x="885099" y="142191"/>
                </a:lnTo>
                <a:lnTo>
                  <a:pt x="900945" y="157163"/>
                </a:lnTo>
                <a:lnTo>
                  <a:pt x="914410" y="172679"/>
                </a:lnTo>
                <a:lnTo>
                  <a:pt x="759803" y="138835"/>
                </a:lnTo>
                <a:lnTo>
                  <a:pt x="724269" y="161629"/>
                </a:lnTo>
                <a:close/>
              </a:path>
              <a:path w="1045210" h="2403475">
                <a:moveTo>
                  <a:pt x="526214" y="288674"/>
                </a:moveTo>
                <a:lnTo>
                  <a:pt x="423004" y="266081"/>
                </a:lnTo>
                <a:lnTo>
                  <a:pt x="558626" y="179496"/>
                </a:lnTo>
                <a:lnTo>
                  <a:pt x="492582" y="76330"/>
                </a:lnTo>
                <a:lnTo>
                  <a:pt x="595314" y="98819"/>
                </a:lnTo>
                <a:lnTo>
                  <a:pt x="621060" y="139036"/>
                </a:lnTo>
                <a:lnTo>
                  <a:pt x="724269" y="161629"/>
                </a:lnTo>
                <a:lnTo>
                  <a:pt x="661358" y="201984"/>
                </a:lnTo>
                <a:lnTo>
                  <a:pt x="701878" y="264982"/>
                </a:lnTo>
                <a:lnTo>
                  <a:pt x="598446" y="242340"/>
                </a:lnTo>
                <a:lnTo>
                  <a:pt x="526214" y="288674"/>
                </a:lnTo>
                <a:close/>
              </a:path>
              <a:path w="1045210" h="2403475">
                <a:moveTo>
                  <a:pt x="851134" y="359801"/>
                </a:moveTo>
                <a:lnTo>
                  <a:pt x="748402" y="337312"/>
                </a:lnTo>
                <a:lnTo>
                  <a:pt x="882963" y="250996"/>
                </a:lnTo>
                <a:lnTo>
                  <a:pt x="855982" y="218316"/>
                </a:lnTo>
                <a:lnTo>
                  <a:pt x="826319" y="188666"/>
                </a:lnTo>
                <a:lnTo>
                  <a:pt x="794188" y="162142"/>
                </a:lnTo>
                <a:lnTo>
                  <a:pt x="759803" y="138835"/>
                </a:lnTo>
                <a:lnTo>
                  <a:pt x="914410" y="172679"/>
                </a:lnTo>
                <a:lnTo>
                  <a:pt x="963621" y="237078"/>
                </a:lnTo>
                <a:lnTo>
                  <a:pt x="988214" y="279811"/>
                </a:lnTo>
                <a:lnTo>
                  <a:pt x="1008302" y="323882"/>
                </a:lnTo>
                <a:lnTo>
                  <a:pt x="1011748" y="333816"/>
                </a:lnTo>
                <a:lnTo>
                  <a:pt x="922201" y="314214"/>
                </a:lnTo>
                <a:lnTo>
                  <a:pt x="851134" y="359801"/>
                </a:lnTo>
                <a:close/>
              </a:path>
              <a:path w="1045210" h="2403475">
                <a:moveTo>
                  <a:pt x="328158" y="415720"/>
                </a:moveTo>
                <a:lnTo>
                  <a:pt x="224948" y="393126"/>
                </a:lnTo>
                <a:lnTo>
                  <a:pt x="360092" y="306437"/>
                </a:lnTo>
                <a:lnTo>
                  <a:pt x="267556" y="161888"/>
                </a:lnTo>
                <a:lnTo>
                  <a:pt x="370766" y="184481"/>
                </a:lnTo>
                <a:lnTo>
                  <a:pt x="423004" y="266081"/>
                </a:lnTo>
                <a:lnTo>
                  <a:pt x="526214" y="288674"/>
                </a:lnTo>
                <a:lnTo>
                  <a:pt x="463302" y="329030"/>
                </a:lnTo>
                <a:lnTo>
                  <a:pt x="503823" y="392027"/>
                </a:lnTo>
                <a:lnTo>
                  <a:pt x="400390" y="369385"/>
                </a:lnTo>
                <a:lnTo>
                  <a:pt x="328158" y="415720"/>
                </a:lnTo>
                <a:close/>
              </a:path>
              <a:path w="1045210" h="2403475">
                <a:moveTo>
                  <a:pt x="653078" y="486846"/>
                </a:moveTo>
                <a:lnTo>
                  <a:pt x="550346" y="464357"/>
                </a:lnTo>
                <a:lnTo>
                  <a:pt x="685490" y="377668"/>
                </a:lnTo>
                <a:lnTo>
                  <a:pt x="598446" y="242340"/>
                </a:lnTo>
                <a:lnTo>
                  <a:pt x="701878" y="264982"/>
                </a:lnTo>
                <a:lnTo>
                  <a:pt x="748402" y="337312"/>
                </a:lnTo>
                <a:lnTo>
                  <a:pt x="851134" y="359801"/>
                </a:lnTo>
                <a:lnTo>
                  <a:pt x="788222" y="400156"/>
                </a:lnTo>
                <a:lnTo>
                  <a:pt x="828520" y="463105"/>
                </a:lnTo>
                <a:lnTo>
                  <a:pt x="725310" y="440512"/>
                </a:lnTo>
                <a:lnTo>
                  <a:pt x="653078" y="486846"/>
                </a:lnTo>
                <a:close/>
              </a:path>
              <a:path w="1045210" h="2403475">
                <a:moveTo>
                  <a:pt x="1041253" y="571819"/>
                </a:moveTo>
                <a:lnTo>
                  <a:pt x="874788" y="535379"/>
                </a:lnTo>
                <a:lnTo>
                  <a:pt x="968574" y="475219"/>
                </a:lnTo>
                <a:lnTo>
                  <a:pt x="963101" y="434241"/>
                </a:lnTo>
                <a:lnTo>
                  <a:pt x="953541" y="393494"/>
                </a:lnTo>
                <a:lnTo>
                  <a:pt x="939904" y="353359"/>
                </a:lnTo>
                <a:lnTo>
                  <a:pt x="922201" y="314214"/>
                </a:lnTo>
                <a:lnTo>
                  <a:pt x="1011748" y="333816"/>
                </a:lnTo>
                <a:lnTo>
                  <a:pt x="1023952" y="369000"/>
                </a:lnTo>
                <a:lnTo>
                  <a:pt x="1035224" y="414868"/>
                </a:lnTo>
                <a:lnTo>
                  <a:pt x="1042185" y="461192"/>
                </a:lnTo>
                <a:lnTo>
                  <a:pt x="1044895" y="507680"/>
                </a:lnTo>
                <a:lnTo>
                  <a:pt x="1043419" y="554036"/>
                </a:lnTo>
                <a:lnTo>
                  <a:pt x="1041253" y="571819"/>
                </a:lnTo>
                <a:close/>
              </a:path>
              <a:path w="1045210" h="2403475">
                <a:moveTo>
                  <a:pt x="455023" y="613891"/>
                </a:moveTo>
                <a:lnTo>
                  <a:pt x="352291" y="591403"/>
                </a:lnTo>
                <a:lnTo>
                  <a:pt x="487434" y="504713"/>
                </a:lnTo>
                <a:lnTo>
                  <a:pt x="400390" y="369385"/>
                </a:lnTo>
                <a:lnTo>
                  <a:pt x="503823" y="392027"/>
                </a:lnTo>
                <a:lnTo>
                  <a:pt x="550346" y="464357"/>
                </a:lnTo>
                <a:lnTo>
                  <a:pt x="653078" y="486846"/>
                </a:lnTo>
                <a:lnTo>
                  <a:pt x="590166" y="527201"/>
                </a:lnTo>
                <a:lnTo>
                  <a:pt x="630465" y="590150"/>
                </a:lnTo>
                <a:lnTo>
                  <a:pt x="527255" y="567557"/>
                </a:lnTo>
                <a:lnTo>
                  <a:pt x="455023" y="613891"/>
                </a:lnTo>
                <a:close/>
              </a:path>
              <a:path w="1045210" h="2403475">
                <a:moveTo>
                  <a:pt x="779943" y="685018"/>
                </a:moveTo>
                <a:lnTo>
                  <a:pt x="676733" y="662425"/>
                </a:lnTo>
                <a:lnTo>
                  <a:pt x="811877" y="575735"/>
                </a:lnTo>
                <a:lnTo>
                  <a:pt x="725310" y="440512"/>
                </a:lnTo>
                <a:lnTo>
                  <a:pt x="828520" y="463105"/>
                </a:lnTo>
                <a:lnTo>
                  <a:pt x="874788" y="535379"/>
                </a:lnTo>
                <a:lnTo>
                  <a:pt x="1041253" y="571819"/>
                </a:lnTo>
                <a:lnTo>
                  <a:pt x="1040183" y="580606"/>
                </a:lnTo>
                <a:lnTo>
                  <a:pt x="967513" y="564698"/>
                </a:lnTo>
                <a:lnTo>
                  <a:pt x="915086" y="598328"/>
                </a:lnTo>
                <a:lnTo>
                  <a:pt x="948668" y="650785"/>
                </a:lnTo>
                <a:lnTo>
                  <a:pt x="1021504" y="666729"/>
                </a:lnTo>
                <a:lnTo>
                  <a:pt x="1018894" y="675179"/>
                </a:lnTo>
                <a:lnTo>
                  <a:pt x="852175" y="638683"/>
                </a:lnTo>
                <a:lnTo>
                  <a:pt x="779943" y="685018"/>
                </a:lnTo>
                <a:close/>
              </a:path>
              <a:path w="1045210" h="2403475">
                <a:moveTo>
                  <a:pt x="195345" y="500915"/>
                </a:moveTo>
                <a:lnTo>
                  <a:pt x="92612" y="478426"/>
                </a:lnTo>
                <a:lnTo>
                  <a:pt x="162514" y="433587"/>
                </a:lnTo>
                <a:lnTo>
                  <a:pt x="117739" y="363644"/>
                </a:lnTo>
                <a:lnTo>
                  <a:pt x="220471" y="386132"/>
                </a:lnTo>
                <a:lnTo>
                  <a:pt x="224948" y="393126"/>
                </a:lnTo>
                <a:lnTo>
                  <a:pt x="328158" y="415720"/>
                </a:lnTo>
                <a:lnTo>
                  <a:pt x="265246" y="456075"/>
                </a:lnTo>
                <a:lnTo>
                  <a:pt x="305767" y="519072"/>
                </a:lnTo>
                <a:lnTo>
                  <a:pt x="202335" y="496431"/>
                </a:lnTo>
                <a:lnTo>
                  <a:pt x="195345" y="500915"/>
                </a:lnTo>
                <a:close/>
              </a:path>
              <a:path w="1045210" h="2403475">
                <a:moveTo>
                  <a:pt x="1021504" y="666729"/>
                </a:moveTo>
                <a:lnTo>
                  <a:pt x="948668" y="650785"/>
                </a:lnTo>
                <a:lnTo>
                  <a:pt x="954992" y="629616"/>
                </a:lnTo>
                <a:lnTo>
                  <a:pt x="960241" y="608212"/>
                </a:lnTo>
                <a:lnTo>
                  <a:pt x="964414" y="586573"/>
                </a:lnTo>
                <a:lnTo>
                  <a:pt x="967513" y="564698"/>
                </a:lnTo>
                <a:lnTo>
                  <a:pt x="1040183" y="580606"/>
                </a:lnTo>
                <a:lnTo>
                  <a:pt x="1037831" y="599917"/>
                </a:lnTo>
                <a:lnTo>
                  <a:pt x="1032674" y="624068"/>
                </a:lnTo>
                <a:lnTo>
                  <a:pt x="1028028" y="645604"/>
                </a:lnTo>
                <a:lnTo>
                  <a:pt x="1021504" y="666729"/>
                </a:lnTo>
                <a:close/>
              </a:path>
              <a:path w="1045210" h="2403475">
                <a:moveTo>
                  <a:pt x="246482" y="747663"/>
                </a:moveTo>
                <a:lnTo>
                  <a:pt x="143272" y="725069"/>
                </a:lnTo>
                <a:lnTo>
                  <a:pt x="288901" y="631654"/>
                </a:lnTo>
                <a:lnTo>
                  <a:pt x="202335" y="496431"/>
                </a:lnTo>
                <a:lnTo>
                  <a:pt x="305767" y="519072"/>
                </a:lnTo>
                <a:lnTo>
                  <a:pt x="352291" y="591403"/>
                </a:lnTo>
                <a:lnTo>
                  <a:pt x="455023" y="613891"/>
                </a:lnTo>
                <a:lnTo>
                  <a:pt x="392111" y="654247"/>
                </a:lnTo>
                <a:lnTo>
                  <a:pt x="432188" y="717147"/>
                </a:lnTo>
                <a:lnTo>
                  <a:pt x="329199" y="694602"/>
                </a:lnTo>
                <a:lnTo>
                  <a:pt x="246482" y="747663"/>
                </a:lnTo>
                <a:close/>
              </a:path>
              <a:path w="1045210" h="2403475">
                <a:moveTo>
                  <a:pt x="581305" y="812437"/>
                </a:moveTo>
                <a:lnTo>
                  <a:pt x="478572" y="789948"/>
                </a:lnTo>
                <a:lnTo>
                  <a:pt x="613821" y="702780"/>
                </a:lnTo>
                <a:lnTo>
                  <a:pt x="527255" y="567557"/>
                </a:lnTo>
                <a:lnTo>
                  <a:pt x="630465" y="590150"/>
                </a:lnTo>
                <a:lnTo>
                  <a:pt x="676733" y="662425"/>
                </a:lnTo>
                <a:lnTo>
                  <a:pt x="779943" y="685018"/>
                </a:lnTo>
                <a:lnTo>
                  <a:pt x="717031" y="725373"/>
                </a:lnTo>
                <a:lnTo>
                  <a:pt x="757329" y="788322"/>
                </a:lnTo>
                <a:lnTo>
                  <a:pt x="654119" y="765729"/>
                </a:lnTo>
                <a:lnTo>
                  <a:pt x="581305" y="812437"/>
                </a:lnTo>
                <a:close/>
              </a:path>
              <a:path w="1045210" h="2403475">
                <a:moveTo>
                  <a:pt x="892851" y="880134"/>
                </a:moveTo>
                <a:lnTo>
                  <a:pt x="803597" y="860596"/>
                </a:lnTo>
                <a:lnTo>
                  <a:pt x="820369" y="846632"/>
                </a:lnTo>
                <a:lnTo>
                  <a:pt x="836228" y="831905"/>
                </a:lnTo>
                <a:lnTo>
                  <a:pt x="865231" y="800916"/>
                </a:lnTo>
                <a:lnTo>
                  <a:pt x="890640" y="767762"/>
                </a:lnTo>
                <a:lnTo>
                  <a:pt x="912622" y="733106"/>
                </a:lnTo>
                <a:lnTo>
                  <a:pt x="852175" y="638683"/>
                </a:lnTo>
                <a:lnTo>
                  <a:pt x="1018894" y="675179"/>
                </a:lnTo>
                <a:lnTo>
                  <a:pt x="996967" y="732145"/>
                </a:lnTo>
                <a:lnTo>
                  <a:pt x="975530" y="773400"/>
                </a:lnTo>
                <a:lnTo>
                  <a:pt x="950292" y="812753"/>
                </a:lnTo>
                <a:lnTo>
                  <a:pt x="921316" y="849910"/>
                </a:lnTo>
                <a:lnTo>
                  <a:pt x="892851" y="880134"/>
                </a:lnTo>
                <a:close/>
              </a:path>
              <a:path w="1045210" h="2403475">
                <a:moveTo>
                  <a:pt x="413804" y="919608"/>
                </a:moveTo>
                <a:lnTo>
                  <a:pt x="311390" y="897189"/>
                </a:lnTo>
                <a:lnTo>
                  <a:pt x="416243" y="829930"/>
                </a:lnTo>
                <a:lnTo>
                  <a:pt x="329199" y="694602"/>
                </a:lnTo>
                <a:lnTo>
                  <a:pt x="432188" y="717147"/>
                </a:lnTo>
                <a:lnTo>
                  <a:pt x="478572" y="789948"/>
                </a:lnTo>
                <a:lnTo>
                  <a:pt x="581305" y="812437"/>
                </a:lnTo>
                <a:lnTo>
                  <a:pt x="518975" y="852419"/>
                </a:lnTo>
                <a:lnTo>
                  <a:pt x="559273" y="915367"/>
                </a:lnTo>
                <a:lnTo>
                  <a:pt x="456063" y="892774"/>
                </a:lnTo>
                <a:lnTo>
                  <a:pt x="413804" y="919608"/>
                </a:lnTo>
                <a:close/>
              </a:path>
              <a:path w="1045210" h="2403475">
                <a:moveTo>
                  <a:pt x="793169" y="998643"/>
                </a:moveTo>
                <a:lnTo>
                  <a:pt x="583154" y="952670"/>
                </a:lnTo>
                <a:lnTo>
                  <a:pt x="624065" y="945768"/>
                </a:lnTo>
                <a:lnTo>
                  <a:pt x="664159" y="934881"/>
                </a:lnTo>
                <a:lnTo>
                  <a:pt x="703226" y="920105"/>
                </a:lnTo>
                <a:lnTo>
                  <a:pt x="741059" y="901535"/>
                </a:lnTo>
                <a:lnTo>
                  <a:pt x="654119" y="765729"/>
                </a:lnTo>
                <a:lnTo>
                  <a:pt x="757329" y="788322"/>
                </a:lnTo>
                <a:lnTo>
                  <a:pt x="803597" y="860596"/>
                </a:lnTo>
                <a:lnTo>
                  <a:pt x="892851" y="880134"/>
                </a:lnTo>
                <a:lnTo>
                  <a:pt x="888667" y="884577"/>
                </a:lnTo>
                <a:lnTo>
                  <a:pt x="852408" y="916459"/>
                </a:lnTo>
                <a:lnTo>
                  <a:pt x="812603" y="945262"/>
                </a:lnTo>
                <a:lnTo>
                  <a:pt x="793169" y="998643"/>
                </a:lnTo>
                <a:close/>
              </a:path>
              <a:path w="1045210" h="2403475">
                <a:moveTo>
                  <a:pt x="696615" y="1002065"/>
                </a:moveTo>
                <a:lnTo>
                  <a:pt x="436110" y="945039"/>
                </a:lnTo>
                <a:lnTo>
                  <a:pt x="450853" y="947993"/>
                </a:lnTo>
                <a:lnTo>
                  <a:pt x="465659" y="950443"/>
                </a:lnTo>
                <a:lnTo>
                  <a:pt x="480474" y="952425"/>
                </a:lnTo>
                <a:lnTo>
                  <a:pt x="495242" y="953974"/>
                </a:lnTo>
                <a:lnTo>
                  <a:pt x="456063" y="892774"/>
                </a:lnTo>
                <a:lnTo>
                  <a:pt x="559273" y="915367"/>
                </a:lnTo>
                <a:lnTo>
                  <a:pt x="583154" y="952670"/>
                </a:lnTo>
                <a:lnTo>
                  <a:pt x="793169" y="998643"/>
                </a:lnTo>
                <a:lnTo>
                  <a:pt x="788268" y="1012105"/>
                </a:lnTo>
                <a:lnTo>
                  <a:pt x="714864" y="996036"/>
                </a:lnTo>
                <a:lnTo>
                  <a:pt x="696615" y="1002065"/>
                </a:lnTo>
                <a:close/>
              </a:path>
              <a:path w="1045210" h="2403475">
                <a:moveTo>
                  <a:pt x="420092" y="1018213"/>
                </a:moveTo>
                <a:lnTo>
                  <a:pt x="371085" y="1004996"/>
                </a:lnTo>
                <a:lnTo>
                  <a:pt x="324099" y="987306"/>
                </a:lnTo>
                <a:lnTo>
                  <a:pt x="279394" y="965299"/>
                </a:lnTo>
                <a:lnTo>
                  <a:pt x="237227" y="939129"/>
                </a:lnTo>
                <a:lnTo>
                  <a:pt x="197858" y="908948"/>
                </a:lnTo>
                <a:lnTo>
                  <a:pt x="161544" y="874912"/>
                </a:lnTo>
                <a:lnTo>
                  <a:pt x="401478" y="927435"/>
                </a:lnTo>
                <a:lnTo>
                  <a:pt x="392674" y="933025"/>
                </a:lnTo>
                <a:lnTo>
                  <a:pt x="403293" y="936376"/>
                </a:lnTo>
                <a:lnTo>
                  <a:pt x="414095" y="939531"/>
                </a:lnTo>
                <a:lnTo>
                  <a:pt x="425046" y="942437"/>
                </a:lnTo>
                <a:lnTo>
                  <a:pt x="436110" y="945039"/>
                </a:lnTo>
                <a:lnTo>
                  <a:pt x="696615" y="1002065"/>
                </a:lnTo>
                <a:lnTo>
                  <a:pt x="667688" y="1011622"/>
                </a:lnTo>
                <a:lnTo>
                  <a:pt x="619320" y="1022548"/>
                </a:lnTo>
                <a:lnTo>
                  <a:pt x="570069" y="1028741"/>
                </a:lnTo>
                <a:lnTo>
                  <a:pt x="520242" y="1030132"/>
                </a:lnTo>
                <a:lnTo>
                  <a:pt x="470147" y="1026646"/>
                </a:lnTo>
                <a:lnTo>
                  <a:pt x="420092" y="1018213"/>
                </a:lnTo>
                <a:close/>
              </a:path>
              <a:path w="1045210" h="2403475">
                <a:moveTo>
                  <a:pt x="735712" y="1156466"/>
                </a:moveTo>
                <a:lnTo>
                  <a:pt x="662714" y="1140487"/>
                </a:lnTo>
                <a:lnTo>
                  <a:pt x="714864" y="996036"/>
                </a:lnTo>
                <a:lnTo>
                  <a:pt x="788268" y="1012105"/>
                </a:lnTo>
                <a:lnTo>
                  <a:pt x="735712" y="1156466"/>
                </a:lnTo>
                <a:close/>
              </a:path>
              <a:path w="1045210" h="2403475">
                <a:moveTo>
                  <a:pt x="660342" y="1363493"/>
                </a:moveTo>
                <a:lnTo>
                  <a:pt x="587351" y="1347515"/>
                </a:lnTo>
                <a:lnTo>
                  <a:pt x="637244" y="1211090"/>
                </a:lnTo>
                <a:lnTo>
                  <a:pt x="710025" y="1227022"/>
                </a:lnTo>
                <a:lnTo>
                  <a:pt x="660342" y="1363493"/>
                </a:lnTo>
                <a:close/>
              </a:path>
              <a:path w="1045210" h="2403475">
                <a:moveTo>
                  <a:pt x="419312" y="2025410"/>
                </a:moveTo>
                <a:lnTo>
                  <a:pt x="345361" y="2009222"/>
                </a:lnTo>
                <a:lnTo>
                  <a:pt x="347109" y="2008101"/>
                </a:lnTo>
                <a:lnTo>
                  <a:pt x="347528" y="2006188"/>
                </a:lnTo>
                <a:lnTo>
                  <a:pt x="349052" y="2001510"/>
                </a:lnTo>
                <a:lnTo>
                  <a:pt x="561404" y="1418014"/>
                </a:lnTo>
                <a:lnTo>
                  <a:pt x="634655" y="1434049"/>
                </a:lnTo>
                <a:lnTo>
                  <a:pt x="419529" y="2024957"/>
                </a:lnTo>
                <a:lnTo>
                  <a:pt x="419312" y="2025410"/>
                </a:lnTo>
                <a:close/>
              </a:path>
              <a:path w="1045210" h="2403475">
                <a:moveTo>
                  <a:pt x="117006" y="2402777"/>
                </a:moveTo>
                <a:lnTo>
                  <a:pt x="103490" y="2396827"/>
                </a:lnTo>
                <a:lnTo>
                  <a:pt x="93652" y="2386514"/>
                </a:lnTo>
                <a:lnTo>
                  <a:pt x="88402" y="2373258"/>
                </a:lnTo>
                <a:lnTo>
                  <a:pt x="88648" y="2358480"/>
                </a:lnTo>
                <a:lnTo>
                  <a:pt x="157431" y="2044263"/>
                </a:lnTo>
                <a:lnTo>
                  <a:pt x="230061" y="2060162"/>
                </a:lnTo>
                <a:lnTo>
                  <a:pt x="161277" y="2374379"/>
                </a:lnTo>
                <a:lnTo>
                  <a:pt x="155327" y="2387908"/>
                </a:lnTo>
                <a:lnTo>
                  <a:pt x="145019" y="2397758"/>
                </a:lnTo>
                <a:lnTo>
                  <a:pt x="131772" y="2403018"/>
                </a:lnTo>
                <a:lnTo>
                  <a:pt x="117006" y="2402777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075" y="4289571"/>
            <a:ext cx="2359356" cy="6950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283</Words>
  <Application>Microsoft Office PowerPoint</Application>
  <PresentationFormat>Presentazione su schermo (16:9)</PresentationFormat>
  <Paragraphs>71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IL ROADSHOW ALL’ESTERO</vt:lpstr>
    </vt:vector>
  </TitlesOfParts>
  <Company>D.effe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Cris</dc:creator>
  <cp:lastModifiedBy>Damiano Arnaldi</cp:lastModifiedBy>
  <cp:revision>288</cp:revision>
  <dcterms:created xsi:type="dcterms:W3CDTF">2015-10-09T11:04:20Z</dcterms:created>
  <dcterms:modified xsi:type="dcterms:W3CDTF">2018-11-08T12:42:19Z</dcterms:modified>
</cp:coreProperties>
</file>