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0" r:id="rId4"/>
    <p:sldId id="271" r:id="rId5"/>
    <p:sldId id="272" r:id="rId6"/>
    <p:sldId id="273" r:id="rId7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1" autoAdjust="0"/>
    <p:restoredTop sz="91741" autoAdjust="0"/>
  </p:normalViewPr>
  <p:slideViewPr>
    <p:cSldViewPr>
      <p:cViewPr>
        <p:scale>
          <a:sx n="90" d="100"/>
          <a:sy n="90" d="100"/>
        </p:scale>
        <p:origin x="-2442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315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49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916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489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185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27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045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03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061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512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471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FB91F-4A9C-461B-99FD-746222835A57}" type="datetimeFigureOut">
              <a:rPr lang="it-IT" smtClean="0"/>
              <a:pPr/>
              <a:t>25/01/2019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F7E09-5672-427D-9040-E8B60030DF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00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un-industria.it/Prj/Hom.asp?gsAppLanCur=IT&amp;gsMnuNavCur=10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49164.13E1A8A0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4797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3717032"/>
            <a:ext cx="9180512" cy="21852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 smtClean="0">
                <a:latin typeface="Arial Narrow" pitchFamily="34" charset="0"/>
              </a:rPr>
              <a:t>Nota metodologica</a:t>
            </a:r>
          </a:p>
          <a:p>
            <a:pPr algn="just"/>
            <a:r>
              <a:rPr lang="it-IT" dirty="0" smtClean="0">
                <a:latin typeface="Arial Narrow" pitchFamily="34" charset="0"/>
              </a:rPr>
              <a:t>La scelta dei finalisti del Premio deriva </a:t>
            </a:r>
            <a:r>
              <a:rPr lang="it-IT" dirty="0">
                <a:latin typeface="Arial Narrow" pitchFamily="34" charset="0"/>
              </a:rPr>
              <a:t>dall’analisi </a:t>
            </a:r>
            <a:r>
              <a:rPr lang="it-IT" dirty="0" smtClean="0">
                <a:latin typeface="Arial Narrow" pitchFamily="34" charset="0"/>
              </a:rPr>
              <a:t>di ciascuno </a:t>
            </a:r>
            <a:r>
              <a:rPr lang="it-IT" dirty="0">
                <a:latin typeface="Arial Narrow" pitchFamily="34" charset="0"/>
              </a:rPr>
              <a:t>dei soggetti valutatori, tutti riconducibili </a:t>
            </a:r>
            <a:r>
              <a:rPr lang="it-IT" dirty="0" smtClean="0">
                <a:latin typeface="Arial Narrow" pitchFamily="34" charset="0"/>
              </a:rPr>
              <a:t>all’ecosistema delle Startup laziale, ai componenti del Comitato Start Up ed al </a:t>
            </a:r>
            <a:r>
              <a:rPr lang="it-IT" dirty="0">
                <a:latin typeface="Arial Narrow" pitchFamily="34" charset="0"/>
              </a:rPr>
              <a:t>personale Unindustria, i quali si sono </a:t>
            </a:r>
            <a:r>
              <a:rPr lang="it-IT" dirty="0" smtClean="0">
                <a:latin typeface="Arial Narrow" pitchFamily="34" charset="0"/>
              </a:rPr>
              <a:t>espressi </a:t>
            </a:r>
            <a:r>
              <a:rPr lang="it-IT" dirty="0">
                <a:latin typeface="Arial Narrow" pitchFamily="34" charset="0"/>
              </a:rPr>
              <a:t>tenendo </a:t>
            </a:r>
            <a:r>
              <a:rPr lang="it-IT" dirty="0" smtClean="0">
                <a:latin typeface="Arial Narrow" pitchFamily="34" charset="0"/>
              </a:rPr>
              <a:t>conto dei requisiti previsti dal bando e, in particolare: grado di innovazione, ricaduta occupazionale, coperture economiche e C.V. dei proponenti.</a:t>
            </a:r>
          </a:p>
          <a:p>
            <a:pPr algn="just"/>
            <a:endParaRPr lang="it-IT" dirty="0" smtClean="0">
              <a:latin typeface="Arial Narrow" pitchFamily="34" charset="0"/>
            </a:endParaRPr>
          </a:p>
          <a:p>
            <a:pPr algn="ctr"/>
            <a:endParaRPr lang="it-IT" dirty="0" smtClean="0">
              <a:latin typeface="Arial Narrow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-2671" y="1758793"/>
            <a:ext cx="4942511" cy="136652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it-IT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Sintesi valutativa dei</a:t>
            </a:r>
          </a:p>
          <a:p>
            <a:pPr algn="ctr">
              <a:lnSpc>
                <a:spcPct val="115000"/>
              </a:lnSpc>
            </a:pPr>
            <a:r>
              <a:rPr lang="it-IT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progetti finalisti</a:t>
            </a:r>
            <a:endParaRPr lang="it-IT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170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8" name="Immagine 7" descr="LogoUnirsichiara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01504"/>
            <a:ext cx="1304925" cy="163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14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056372"/>
              </p:ext>
            </p:extLst>
          </p:nvPr>
        </p:nvGraphicFramePr>
        <p:xfrm>
          <a:off x="323528" y="1412775"/>
          <a:ext cx="8352928" cy="5438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273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1814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BIONIT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www.bionitlabs.com 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Progetta e sviluppa dispositivi medicali innovativi applicando le tecnologie informatiche alla bionica, con l'obiettivo di trasformare le disabilità in nuove possibilità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</a:tr>
              <a:tr h="12072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MEDERE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www.medere.it 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Fornisce una soluzione innovativa, comoda ed economica per consentire a tutti, al costo di una soletta commerciale, di avere un plantare ortopedico su misura, personalizzato e adatto alle proprie attività ed esigenze</a:t>
                      </a:r>
                    </a:p>
                    <a:p>
                      <a:pPr algn="l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86312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MYGO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www.mygovernance.it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Soluzione in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cloud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per rivoluzionare le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modalita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 di gestione interna delle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societa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̀, migliorandone l'efficienza e la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produttivita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 e che rivoluziona il modo in cui viene gestito tutto il processo documentale fra la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Societa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̀ e i terzi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1/5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82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848235"/>
              </p:ext>
            </p:extLst>
          </p:nvPr>
        </p:nvGraphicFramePr>
        <p:xfrm>
          <a:off x="323528" y="1412775"/>
          <a:ext cx="8352928" cy="3613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1980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NANOMNIA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www.nanomnia.eu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Mette al servizio delle aziende del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settore </a:t>
                      </a:r>
                      <a:r>
                        <a:rPr lang="it-IT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agritech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rivoluzione tecnologica del </a:t>
                      </a:r>
                      <a:r>
                        <a:rPr lang="it-IT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nanoincapsulamento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organico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3379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TENDERHINO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www.tenderhino.com</a:t>
                      </a:r>
                      <a:endParaRPr lang="it-IT" sz="1200" b="1" i="0" u="none" strike="noStrike" kern="1200" dirty="0" smtClean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UNINDUSTRIA</a:t>
                      </a: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Piattaforma per facilitare il network tra aziende e trasportatori per l’assegnazione di carichi previa valutazione delle migliori offerte e la successiva creazione automatica dell’ordine di carico</a:t>
                      </a:r>
                    </a:p>
                    <a:p>
                      <a:pPr algn="l" fontAlgn="ctr"/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2/5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8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402906"/>
              </p:ext>
            </p:extLst>
          </p:nvPr>
        </p:nvGraphicFramePr>
        <p:xfrm>
          <a:off x="323528" y="1412775"/>
          <a:ext cx="8352928" cy="3786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2196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IBRICKO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www.ibricko.com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</a:t>
                      </a: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BeWall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è un progetto basato sul brevetto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iBRICKO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per produrre pareti a mattoni modulari, predisposte per installare e adattare velocemente i vari impianti tecnologici di un edificio, ed interagire con essi.</a:t>
                      </a:r>
                    </a:p>
                    <a:p>
                      <a:pPr algn="l" fontAlgn="ctr"/>
                      <a:endParaRPr lang="it-IT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3379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ME PER ME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www.meperme.com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Produce bevande e 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snack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healthy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conosciute 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 mercato come 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wellness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shots</a:t>
                      </a:r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</a:t>
                      </a:r>
                      <a:r>
                        <a:rPr lang="it-IT" sz="1800" i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i="1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shots</a:t>
                      </a:r>
                      <a:r>
                        <a:rPr lang="it-IT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it-IT" sz="1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mercato di riferimento è di nicchia: dagli alberghi di lusso ai voli internazionali in prima classe</a:t>
                      </a:r>
                      <a:endParaRPr lang="it-IT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3/5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86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838432"/>
              </p:ext>
            </p:extLst>
          </p:nvPr>
        </p:nvGraphicFramePr>
        <p:xfrm>
          <a:off x="323528" y="1412775"/>
          <a:ext cx="8352928" cy="3498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190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MICROBALANCE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SENSOR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TECHNOLOGIES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NO SITO INTERNET</a:t>
                      </a:r>
                      <a:endParaRPr lang="it-IT" sz="1200" b="1" i="0" u="none" strike="noStrike" kern="1200" dirty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Contamination control on earth and in space to protect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equipments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artworks and humans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it-IT" sz="18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3379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PROPERSET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www.properset.com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ProperSet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è l’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Airbnb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delle location per produzioni pubblicitarie, cinematografiche,  fotografiche e di eventi</a:t>
                      </a:r>
                    </a:p>
                    <a:p>
                      <a:pPr algn="l" fontAlgn="ctr"/>
                      <a:endParaRPr lang="it-IT" sz="1800" i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Arial Narrow" pitchFamily="34" charset="0"/>
              </a:rPr>
              <a:t>4/5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22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070815"/>
              </p:ext>
            </p:extLst>
          </p:nvPr>
        </p:nvGraphicFramePr>
        <p:xfrm>
          <a:off x="323528" y="1412775"/>
          <a:ext cx="8352928" cy="38276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316"/>
                <a:gridCol w="1600652"/>
                <a:gridCol w="4922960"/>
              </a:tblGrid>
              <a:tr h="251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AZIENDA/PROGETTO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CATEGORIA</a:t>
                      </a: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PROGETTO</a:t>
                      </a:r>
                    </a:p>
                  </a:txBody>
                  <a:tcPr marL="32236" marR="32236" marT="0" marB="0" anchor="ctr"/>
                </a:tc>
              </a:tr>
              <a:tr h="24425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SAPORE DI VINO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0" u="none" strike="noStrike" kern="120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NO SITO INTERNET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 smtClean="0">
                        <a:solidFill>
                          <a:schemeClr val="bg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PREMIO SPECIALE</a:t>
                      </a:r>
                      <a:r>
                        <a:rPr lang="it-IT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REGIONE LAZIO</a:t>
                      </a:r>
                      <a:endParaRPr lang="it-IT" sz="1200" b="1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32236" marR="32236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Propone uno strumento portatile innovativo, basato su avanzate tecniche di spettroscopia, in grado di fornire informazioni qualitative e quantitative sui parametri di qualità di uve e vini. Il dispositivo è in grado di monitorare la maturità tecnica e fenolica e lo stato di nutrizione della vite mediante test non distruttivi, e offre supporto alle aziende della filiera vitivinicola nell’ottimizzazione della produzione dalla vigna fino alle botti. Il contadino e l’enologo del 2000 potranno avvalersi di uno “occhio infrarosso” intelligente estendendo quindi le loro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sensorialità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Prototipo disponibile primo semestre 2019.</a:t>
                      </a:r>
                    </a:p>
                    <a:p>
                      <a:pPr algn="l" fontAlgn="ctr"/>
                      <a:endParaRPr lang="it-IT" sz="1800" i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191932" y="42615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smtClean="0">
                <a:latin typeface="Arial Narrow" pitchFamily="34" charset="0"/>
              </a:rPr>
              <a:t>5/5</a:t>
            </a:r>
            <a:endParaRPr lang="it-IT" sz="2000" dirty="0">
              <a:latin typeface="Arial Narrow" pitchFamily="34" charset="0"/>
            </a:endParaRPr>
          </a:p>
        </p:txBody>
      </p:sp>
      <p:pic>
        <p:nvPicPr>
          <p:cNvPr id="8" name="Picture 2" descr="Home Page Unind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209800" cy="628651"/>
          </a:xfrm>
          <a:prstGeom prst="rect">
            <a:avLst/>
          </a:prstGeom>
          <a:noFill/>
        </p:spPr>
      </p:pic>
      <p:pic>
        <p:nvPicPr>
          <p:cNvPr id="7" name="Immagine 6" descr="LogoUnirsichiara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16630"/>
            <a:ext cx="652462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55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477</Words>
  <Application>Microsoft Office PowerPoint</Application>
  <PresentationFormat>Presentazione su schermo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Davide Lucchetti</dc:creator>
  <cp:lastModifiedBy>rm01</cp:lastModifiedBy>
  <cp:revision>142</cp:revision>
  <cp:lastPrinted>2013-06-14T16:53:26Z</cp:lastPrinted>
  <dcterms:created xsi:type="dcterms:W3CDTF">2013-06-14T14:30:20Z</dcterms:created>
  <dcterms:modified xsi:type="dcterms:W3CDTF">2019-01-25T12:10:54Z</dcterms:modified>
</cp:coreProperties>
</file>