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9" r:id="rId3"/>
    <p:sldId id="270" r:id="rId4"/>
    <p:sldId id="271" r:id="rId5"/>
    <p:sldId id="272" r:id="rId6"/>
    <p:sldId id="273" r:id="rId7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91" autoAdjust="0"/>
    <p:restoredTop sz="91741" autoAdjust="0"/>
  </p:normalViewPr>
  <p:slideViewPr>
    <p:cSldViewPr>
      <p:cViewPr>
        <p:scale>
          <a:sx n="90" d="100"/>
          <a:sy n="90" d="100"/>
        </p:scale>
        <p:origin x="-2442" y="-5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30/01/2019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3315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30/01/2019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6491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30/01/2019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9161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30/01/2019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4895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30/01/2019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1853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30/01/2019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2274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30/01/2019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0450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30/01/2019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03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30/01/2019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8061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30/01/2019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5128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30/01/2019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471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FB91F-4A9C-461B-99FD-746222835A57}" type="datetimeFigureOut">
              <a:rPr lang="it-IT" smtClean="0"/>
              <a:pPr/>
              <a:t>30/01/2019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6001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un-industria.it/Prj/Hom.asp?gsAppLanCur=IT&amp;gsMnuNavCur=10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cid:image001.png@01D49164.13E1A8A0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un-industria.it/Prj/Hom.asp?gsAppLanCur=IT&amp;gsMnuNavCur=100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cid:image001.png@01D49164.13E1A8A0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un-industria.it/Prj/Hom.asp?gsAppLanCur=IT&amp;gsMnuNavCur=100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cid:image001.png@01D49164.13E1A8A0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un-industria.it/Prj/Hom.asp?gsAppLanCur=IT&amp;gsMnuNavCur=100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cid:image001.png@01D49164.13E1A8A0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un-industria.it/Prj/Hom.asp?gsAppLanCur=IT&amp;gsMnuNavCur=100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cid:image001.png@01D49164.13E1A8A0" TargetMode="Externa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un-industria.it/Prj/Hom.asp?gsAppLanCur=IT&amp;gsMnuNavCur=100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cid:image001.png@01D49164.13E1A8A0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43608" y="47971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0" y="3717032"/>
            <a:ext cx="9180512" cy="21852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 smtClean="0">
                <a:latin typeface="Arial Narrow" pitchFamily="34" charset="0"/>
              </a:rPr>
              <a:t>Nota metodologica</a:t>
            </a:r>
          </a:p>
          <a:p>
            <a:pPr algn="just"/>
            <a:r>
              <a:rPr lang="it-IT" dirty="0" smtClean="0">
                <a:latin typeface="Arial Narrow" pitchFamily="34" charset="0"/>
              </a:rPr>
              <a:t>La scelta dei finalisti del Premio deriva </a:t>
            </a:r>
            <a:r>
              <a:rPr lang="it-IT" dirty="0">
                <a:latin typeface="Arial Narrow" pitchFamily="34" charset="0"/>
              </a:rPr>
              <a:t>dall’analisi </a:t>
            </a:r>
            <a:r>
              <a:rPr lang="it-IT" dirty="0" smtClean="0">
                <a:latin typeface="Arial Narrow" pitchFamily="34" charset="0"/>
              </a:rPr>
              <a:t>di ciascuno </a:t>
            </a:r>
            <a:r>
              <a:rPr lang="it-IT" dirty="0">
                <a:latin typeface="Arial Narrow" pitchFamily="34" charset="0"/>
              </a:rPr>
              <a:t>dei soggetti valutatori, tutti riconducibili </a:t>
            </a:r>
            <a:r>
              <a:rPr lang="it-IT" dirty="0" smtClean="0">
                <a:latin typeface="Arial Narrow" pitchFamily="34" charset="0"/>
              </a:rPr>
              <a:t>all’ecosistema delle Startup laziale, ai componenti del Comitato Start Up ed al </a:t>
            </a:r>
            <a:r>
              <a:rPr lang="it-IT" dirty="0">
                <a:latin typeface="Arial Narrow" pitchFamily="34" charset="0"/>
              </a:rPr>
              <a:t>personale Unindustria, i quali si sono </a:t>
            </a:r>
            <a:r>
              <a:rPr lang="it-IT" dirty="0" smtClean="0">
                <a:latin typeface="Arial Narrow" pitchFamily="34" charset="0"/>
              </a:rPr>
              <a:t>espressi </a:t>
            </a:r>
            <a:r>
              <a:rPr lang="it-IT" dirty="0">
                <a:latin typeface="Arial Narrow" pitchFamily="34" charset="0"/>
              </a:rPr>
              <a:t>tenendo </a:t>
            </a:r>
            <a:r>
              <a:rPr lang="it-IT" dirty="0" smtClean="0">
                <a:latin typeface="Arial Narrow" pitchFamily="34" charset="0"/>
              </a:rPr>
              <a:t>conto dei requisiti previsti dal bando e, in particolare: grado di innovazione, ricaduta occupazionale, coperture economiche e C.V. dei proponenti.</a:t>
            </a:r>
          </a:p>
          <a:p>
            <a:pPr algn="just"/>
            <a:endParaRPr lang="it-IT" dirty="0" smtClean="0">
              <a:latin typeface="Arial Narrow" pitchFamily="34" charset="0"/>
            </a:endParaRPr>
          </a:p>
          <a:p>
            <a:pPr algn="ctr"/>
            <a:endParaRPr lang="it-IT" dirty="0" smtClean="0">
              <a:latin typeface="Arial Narrow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-2671" y="1758793"/>
            <a:ext cx="4942511" cy="136652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</a:pPr>
            <a:r>
              <a:rPr lang="it-IT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Sintesi valutativa dei</a:t>
            </a:r>
          </a:p>
          <a:p>
            <a:pPr algn="ctr">
              <a:lnSpc>
                <a:spcPct val="115000"/>
              </a:lnSpc>
            </a:pPr>
            <a:r>
              <a:rPr lang="it-IT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progetti finalisti</a:t>
            </a:r>
            <a:endParaRPr lang="it-IT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7170" name="Picture 2" descr="Home Page Unindustr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2209800" cy="628651"/>
          </a:xfrm>
          <a:prstGeom prst="rect">
            <a:avLst/>
          </a:prstGeom>
          <a:noFill/>
        </p:spPr>
      </p:pic>
      <p:pic>
        <p:nvPicPr>
          <p:cNvPr id="8" name="Immagine 7" descr="LogoUnirsichiara"/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001504"/>
            <a:ext cx="1304925" cy="1638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147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062576"/>
              </p:ext>
            </p:extLst>
          </p:nvPr>
        </p:nvGraphicFramePr>
        <p:xfrm>
          <a:off x="323528" y="1412775"/>
          <a:ext cx="8352928" cy="54388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9316"/>
                <a:gridCol w="1600652"/>
                <a:gridCol w="4922960"/>
              </a:tblGrid>
              <a:tr h="2273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AZIENDA/PROGETTO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CATEGORIA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PROGETTO</a:t>
                      </a:r>
                    </a:p>
                  </a:txBody>
                  <a:tcPr marL="32236" marR="32236" marT="0" marB="0" anchor="ctr"/>
                </a:tc>
              </a:tr>
              <a:tr h="1814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BIONIT LABS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www.bionitlabs.com </a:t>
                      </a:r>
                      <a:endParaRPr lang="it-IT" sz="1200" b="1" i="0" u="none" strike="noStrike" kern="1200" dirty="0">
                        <a:solidFill>
                          <a:schemeClr val="bg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PREMIO UNINDUSTRIA</a:t>
                      </a:r>
                      <a:endParaRPr lang="it-IT" sz="1200" b="1" i="0" u="none" strike="noStrike" kern="1200" dirty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Progetta e sviluppa dispositivi medicali innovativi applicando le tecnologie informatiche alla bionica, con l'obiettivo di trasformare le disabilità in nuove possibilità</a:t>
                      </a:r>
                      <a:endParaRPr lang="it-IT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</a:tr>
              <a:tr h="120729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MEDERE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www.medere.it </a:t>
                      </a:r>
                      <a:endParaRPr lang="it-IT" sz="1200" b="1" i="0" u="none" strike="noStrike" kern="1200" dirty="0">
                        <a:solidFill>
                          <a:schemeClr val="bg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PREMIO UNINDUSTRIA</a:t>
                      </a:r>
                      <a:endParaRPr lang="it-IT" sz="1200" b="1" i="0" u="none" strike="noStrike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Fornisce una soluzione innovativa, comoda ed economica per consentire a tutti, al costo di una soletta commerciale, di avere un plantare ortopedico su misura, personalizzato e adatto alle proprie attività ed esigenze</a:t>
                      </a:r>
                    </a:p>
                    <a:p>
                      <a:pPr algn="l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86312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MYGO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www.mygovernance.it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i="0" u="none" strike="noStrike" kern="1200" dirty="0">
                        <a:solidFill>
                          <a:schemeClr val="bg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PREMIO UNINDUSTRIA</a:t>
                      </a:r>
                      <a:endParaRPr lang="it-IT" sz="1200" b="1" i="0" u="none" strike="noStrike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Soluzione in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cloud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per rivoluzionare le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modalita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̀ di gestione interna delle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societa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̀, migliorandone l'efficienza e la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produttivita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̀ e che rivoluziona il modo in cui viene gestito tutto il processo documentale fra la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Societa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̀ e i terzi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0" i="0" u="none" strike="noStrike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7191932" y="426150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Arial Narrow" pitchFamily="34" charset="0"/>
              </a:rPr>
              <a:t>1/5</a:t>
            </a:r>
            <a:endParaRPr lang="it-IT" sz="2000" dirty="0">
              <a:latin typeface="Arial Narrow" pitchFamily="34" charset="0"/>
            </a:endParaRPr>
          </a:p>
        </p:txBody>
      </p:sp>
      <p:pic>
        <p:nvPicPr>
          <p:cNvPr id="8" name="Picture 2" descr="Home Page Unindustr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2209800" cy="628651"/>
          </a:xfrm>
          <a:prstGeom prst="rect">
            <a:avLst/>
          </a:prstGeom>
          <a:noFill/>
        </p:spPr>
      </p:pic>
      <p:pic>
        <p:nvPicPr>
          <p:cNvPr id="7" name="Immagine 6" descr="LogoUnirsichiara"/>
          <p:cNvPicPr/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16630"/>
            <a:ext cx="652462" cy="819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823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848235"/>
              </p:ext>
            </p:extLst>
          </p:nvPr>
        </p:nvGraphicFramePr>
        <p:xfrm>
          <a:off x="323528" y="1412775"/>
          <a:ext cx="8352928" cy="36133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9316"/>
                <a:gridCol w="1600652"/>
                <a:gridCol w="4922960"/>
              </a:tblGrid>
              <a:tr h="2519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AZIENDA/PROGETTO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CATEGORIA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PROGETTO</a:t>
                      </a:r>
                    </a:p>
                  </a:txBody>
                  <a:tcPr marL="32236" marR="32236" marT="0" marB="0" anchor="ctr"/>
                </a:tc>
              </a:tr>
              <a:tr h="19802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NANOMNIA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www.nanomnia.eu</a:t>
                      </a:r>
                      <a:endParaRPr lang="it-IT" sz="1200" b="1" i="0" u="none" strike="noStrike" kern="1200" dirty="0">
                        <a:solidFill>
                          <a:schemeClr val="bg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PREMIO UNINDUSTRIA</a:t>
                      </a:r>
                      <a:endParaRPr lang="it-IT" sz="1200" b="1" i="0" u="none" strike="noStrike" kern="1200" dirty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Mette al servizio delle aziende del</a:t>
                      </a:r>
                      <a:r>
                        <a:rPr lang="it-IT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settore </a:t>
                      </a:r>
                      <a:r>
                        <a:rPr lang="it-IT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agritech</a:t>
                      </a:r>
                      <a:r>
                        <a:rPr lang="it-IT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 rivoluzione tecnologica del </a:t>
                      </a:r>
                      <a:r>
                        <a:rPr lang="it-IT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nanoincapsulamento</a:t>
                      </a:r>
                      <a:r>
                        <a:rPr lang="it-IT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organico</a:t>
                      </a:r>
                      <a:endParaRPr lang="it-IT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133790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TENDERHINO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www.tenderhino.com</a:t>
                      </a:r>
                      <a:endParaRPr lang="it-IT" sz="1200" b="1" i="0" u="none" strike="noStrike" kern="1200" dirty="0" smtClean="0">
                        <a:solidFill>
                          <a:schemeClr val="bg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PREMIO UNINDUSTRIA</a:t>
                      </a:r>
                      <a:endParaRPr lang="it-IT" sz="1200" b="1" i="0" u="none" strike="noStrike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Piattaforma per facilitare il network tra aziende e trasportatori per l’assegnazione di carichi previa valutazione delle migliori offerte e la successiva creazione automatica dell’ordine di carico</a:t>
                      </a:r>
                    </a:p>
                    <a:p>
                      <a:pPr algn="l" fontAlgn="ctr"/>
                      <a:endParaRPr lang="it-IT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7191932" y="426150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Arial Narrow" pitchFamily="34" charset="0"/>
              </a:rPr>
              <a:t>2/5</a:t>
            </a:r>
            <a:endParaRPr lang="it-IT" sz="2000" dirty="0">
              <a:latin typeface="Arial Narrow" pitchFamily="34" charset="0"/>
            </a:endParaRPr>
          </a:p>
        </p:txBody>
      </p:sp>
      <p:pic>
        <p:nvPicPr>
          <p:cNvPr id="8" name="Picture 2" descr="Home Page Unindustr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2209800" cy="628651"/>
          </a:xfrm>
          <a:prstGeom prst="rect">
            <a:avLst/>
          </a:prstGeom>
          <a:noFill/>
        </p:spPr>
      </p:pic>
      <p:pic>
        <p:nvPicPr>
          <p:cNvPr id="7" name="Immagine 6" descr="LogoUnirsichiara"/>
          <p:cNvPicPr/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16630"/>
            <a:ext cx="652462" cy="819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588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402906"/>
              </p:ext>
            </p:extLst>
          </p:nvPr>
        </p:nvGraphicFramePr>
        <p:xfrm>
          <a:off x="323528" y="1412775"/>
          <a:ext cx="8352928" cy="37861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9316"/>
                <a:gridCol w="1600652"/>
                <a:gridCol w="4922960"/>
              </a:tblGrid>
              <a:tr h="2519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AZIENDA/PROGETTO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CATEGORIA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PROGETTO</a:t>
                      </a:r>
                    </a:p>
                  </a:txBody>
                  <a:tcPr marL="32236" marR="32236" marT="0" marB="0" anchor="ctr"/>
                </a:tc>
              </a:tr>
              <a:tr h="21962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IBRICKO</a:t>
                      </a:r>
                      <a:endParaRPr lang="it-IT" sz="1200" b="1" i="0" u="none" strike="noStrike" kern="1200" dirty="0">
                        <a:solidFill>
                          <a:schemeClr val="bg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www.ibricko.com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PREMIO SPECIALE</a:t>
                      </a:r>
                      <a:r>
                        <a:rPr lang="it-IT" sz="1200" b="1" i="0" u="none" strike="noStrike" kern="1200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REGIONE LAZIO</a:t>
                      </a:r>
                      <a:endParaRPr lang="it-IT" sz="1200" b="1" i="0" u="none" strike="noStrike" kern="1200" dirty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BeWall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è un progetto basato sul brevetto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iBRICKO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per produrre pareti a mattoni modulari, predisposte per installare e adattare velocemente i vari impianti tecnologici di un edificio, ed interagire con essi.</a:t>
                      </a:r>
                    </a:p>
                    <a:p>
                      <a:pPr algn="l" fontAlgn="ctr"/>
                      <a:endParaRPr lang="it-IT" sz="180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133790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ME PER ME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www.meperme.com</a:t>
                      </a:r>
                      <a:endParaRPr lang="it-IT" sz="1200" b="1" i="0" u="none" strike="noStrike" kern="1200" dirty="0">
                        <a:solidFill>
                          <a:schemeClr val="bg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PREMIO SPECIALE</a:t>
                      </a:r>
                      <a:r>
                        <a:rPr lang="it-IT" sz="1200" b="1" i="0" u="none" strike="noStrike" kern="1200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REGIONE LAZIO</a:t>
                      </a:r>
                      <a:endParaRPr lang="it-IT" sz="1200" b="1" i="0" u="none" strike="noStrike" kern="1200" dirty="0" smtClean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i="0" u="none" strike="noStrike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Produce bevande e </a:t>
                      </a:r>
                      <a:r>
                        <a:rPr lang="it-IT" sz="1800" i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snack </a:t>
                      </a:r>
                      <a:r>
                        <a:rPr lang="it-IT" sz="1800" i="1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healthy</a:t>
                      </a:r>
                      <a:r>
                        <a:rPr lang="it-IT" sz="1800" i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conosciute </a:t>
                      </a:r>
                      <a:r>
                        <a:rPr lang="it-IT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sul mercato come </a:t>
                      </a:r>
                      <a:r>
                        <a:rPr lang="it-IT" sz="1800" i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wellness </a:t>
                      </a:r>
                      <a:r>
                        <a:rPr lang="it-IT" sz="1800" i="1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shots</a:t>
                      </a:r>
                      <a:r>
                        <a:rPr lang="it-IT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 </a:t>
                      </a:r>
                      <a:r>
                        <a:rPr lang="it-IT" sz="1800" i="1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functional</a:t>
                      </a:r>
                      <a:r>
                        <a:rPr lang="it-IT" sz="1800" i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i="1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shots</a:t>
                      </a:r>
                      <a:r>
                        <a:rPr lang="it-IT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it-IT" sz="18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it-IT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 mercato di riferimento è di nicchia: dagli alberghi di lusso ai voli internazionali in prima classe</a:t>
                      </a:r>
                      <a:endParaRPr lang="it-IT" sz="180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7191932" y="426150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Arial Narrow" pitchFamily="34" charset="0"/>
              </a:rPr>
              <a:t>3/5</a:t>
            </a:r>
            <a:endParaRPr lang="it-IT" sz="2000" dirty="0">
              <a:latin typeface="Arial Narrow" pitchFamily="34" charset="0"/>
            </a:endParaRPr>
          </a:p>
        </p:txBody>
      </p:sp>
      <p:pic>
        <p:nvPicPr>
          <p:cNvPr id="8" name="Picture 2" descr="Home Page Unindustr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2209800" cy="628651"/>
          </a:xfrm>
          <a:prstGeom prst="rect">
            <a:avLst/>
          </a:prstGeom>
          <a:noFill/>
        </p:spPr>
      </p:pic>
      <p:pic>
        <p:nvPicPr>
          <p:cNvPr id="7" name="Immagine 6" descr="LogoUnirsichiara"/>
          <p:cNvPicPr/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16630"/>
            <a:ext cx="652462" cy="819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860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522882"/>
              </p:ext>
            </p:extLst>
          </p:nvPr>
        </p:nvGraphicFramePr>
        <p:xfrm>
          <a:off x="323528" y="1412775"/>
          <a:ext cx="8352928" cy="34981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9316"/>
                <a:gridCol w="1600652"/>
                <a:gridCol w="4922960"/>
              </a:tblGrid>
              <a:tr h="2519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AZIENDA/PROGETTO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CATEGORIA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PROGETTO</a:t>
                      </a:r>
                    </a:p>
                  </a:txBody>
                  <a:tcPr marL="32236" marR="32236" marT="0" marB="0" anchor="ctr"/>
                </a:tc>
              </a:tr>
              <a:tr h="19082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MICROBALANCE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SENSOR</a:t>
                      </a:r>
                      <a:r>
                        <a:rPr lang="it-IT" sz="1200" b="1" i="0" u="none" strike="noStrike" kern="1200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TECHNOLOGIES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i="0" u="none" strike="noStrike" kern="1200" dirty="0">
                        <a:solidFill>
                          <a:schemeClr val="bg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PREMIO SPECIALE</a:t>
                      </a:r>
                      <a:r>
                        <a:rPr lang="it-IT" sz="1200" b="1" i="0" u="none" strike="noStrike" kern="1200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REGIONE LAZIO</a:t>
                      </a:r>
                      <a:endParaRPr lang="it-IT" sz="1200" b="1" i="0" u="none" strike="noStrike" kern="1200" dirty="0" smtClean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i="0" u="none" strike="noStrike" kern="1200" dirty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Contamination control on earth and in space to protect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equipments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artworks and humans</a:t>
                      </a:r>
                      <a:endParaRPr lang="it-IT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it-IT" sz="180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133790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PROPERSET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www.properset.com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PREMIO SPECIALE</a:t>
                      </a:r>
                      <a:r>
                        <a:rPr lang="it-IT" sz="1200" b="1" i="0" u="none" strike="noStrike" kern="1200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REGIONE LAZIO</a:t>
                      </a:r>
                      <a:endParaRPr lang="it-IT" sz="1200" b="1" i="0" u="none" strike="noStrike" kern="1200" dirty="0" smtClean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i="0" u="none" strike="noStrike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ProperSet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è l’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Airbnb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delle location per produzioni pubblicitarie, cinematografiche,  fotografiche e di eventi</a:t>
                      </a:r>
                    </a:p>
                    <a:p>
                      <a:pPr algn="l" fontAlgn="ctr"/>
                      <a:endParaRPr lang="it-IT" sz="1800" i="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7191932" y="426150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Arial Narrow" pitchFamily="34" charset="0"/>
              </a:rPr>
              <a:t>4/5</a:t>
            </a:r>
            <a:endParaRPr lang="it-IT" sz="2000" dirty="0">
              <a:latin typeface="Arial Narrow" pitchFamily="34" charset="0"/>
            </a:endParaRPr>
          </a:p>
        </p:txBody>
      </p:sp>
      <p:pic>
        <p:nvPicPr>
          <p:cNvPr id="8" name="Picture 2" descr="Home Page Unindustr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2209800" cy="628651"/>
          </a:xfrm>
          <a:prstGeom prst="rect">
            <a:avLst/>
          </a:prstGeom>
          <a:noFill/>
        </p:spPr>
      </p:pic>
      <p:pic>
        <p:nvPicPr>
          <p:cNvPr id="7" name="Immagine 6" descr="LogoUnirsichiara"/>
          <p:cNvPicPr/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16630"/>
            <a:ext cx="652462" cy="819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224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673093"/>
              </p:ext>
            </p:extLst>
          </p:nvPr>
        </p:nvGraphicFramePr>
        <p:xfrm>
          <a:off x="323528" y="1412775"/>
          <a:ext cx="8352928" cy="38276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9316"/>
                <a:gridCol w="1600652"/>
                <a:gridCol w="4922960"/>
              </a:tblGrid>
              <a:tr h="2519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AZIENDA/PROGETTO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CATEGORIA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PROGETTO</a:t>
                      </a:r>
                    </a:p>
                  </a:txBody>
                  <a:tcPr marL="32236" marR="32236" marT="0" marB="0" anchor="ctr"/>
                </a:tc>
              </a:tr>
              <a:tr h="244254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SAPORE DI VINO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i="0" u="none" strike="noStrike" kern="1200" dirty="0" smtClean="0">
                        <a:solidFill>
                          <a:schemeClr val="bg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i="0" u="none" strike="noStrike" kern="1200" dirty="0" smtClean="0">
                        <a:solidFill>
                          <a:schemeClr val="bg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PREMIO SPECIALE</a:t>
                      </a:r>
                      <a:r>
                        <a:rPr lang="it-IT" sz="1200" b="1" i="0" u="none" strike="noStrike" kern="1200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REGIONE LAZIO</a:t>
                      </a:r>
                      <a:endParaRPr lang="it-IT" sz="1200" b="1" i="0" u="none" strike="noStrike" kern="1200" dirty="0" smtClean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i="0" u="none" strike="noStrike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Propone uno strumento portatile innovativo, basato su avanzate tecniche di spettroscopia, in grado di fornire informazioni qualitative e quantitative sui parametri di qualità di uve e vini. Il dispositivo è in grado di monitorare la maturità tecnica e fenolica e lo stato di nutrizione della vite mediante test non distruttivi, e offre supporto alle aziende della filiera vitivinicola nell’ottimizzazione della produzione dalla vigna fino alle botti. Il contadino e l’enologo del 2000 potranno avvalersi di uno “occhio infrarosso” intelligente estendendo quindi le loro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sensorialità</a:t>
                      </a:r>
                      <a:endParaRPr lang="it-IT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Prototipo disponibile primo semestre 2019.</a:t>
                      </a:r>
                    </a:p>
                    <a:p>
                      <a:pPr algn="l" fontAlgn="ctr"/>
                      <a:endParaRPr lang="it-IT" sz="1800" i="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7191932" y="426150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smtClean="0">
                <a:latin typeface="Arial Narrow" pitchFamily="34" charset="0"/>
              </a:rPr>
              <a:t>5/5</a:t>
            </a:r>
            <a:endParaRPr lang="it-IT" sz="2000" dirty="0">
              <a:latin typeface="Arial Narrow" pitchFamily="34" charset="0"/>
            </a:endParaRPr>
          </a:p>
        </p:txBody>
      </p:sp>
      <p:pic>
        <p:nvPicPr>
          <p:cNvPr id="8" name="Picture 2" descr="Home Page Unindustr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2209800" cy="628651"/>
          </a:xfrm>
          <a:prstGeom prst="rect">
            <a:avLst/>
          </a:prstGeom>
          <a:noFill/>
        </p:spPr>
      </p:pic>
      <p:pic>
        <p:nvPicPr>
          <p:cNvPr id="7" name="Immagine 6" descr="LogoUnirsichiara"/>
          <p:cNvPicPr/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16630"/>
            <a:ext cx="652462" cy="819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556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853</TotalTime>
  <Words>472</Words>
  <Application>Microsoft Office PowerPoint</Application>
  <PresentationFormat>Presentazione su schermo (4:3)</PresentationFormat>
  <Paragraphs>65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Davide Lucchetti</dc:creator>
  <cp:lastModifiedBy>rm01</cp:lastModifiedBy>
  <cp:revision>144</cp:revision>
  <cp:lastPrinted>2013-06-14T16:53:26Z</cp:lastPrinted>
  <dcterms:created xsi:type="dcterms:W3CDTF">2013-06-14T14:30:20Z</dcterms:created>
  <dcterms:modified xsi:type="dcterms:W3CDTF">2019-01-30T09:52:19Z</dcterms:modified>
</cp:coreProperties>
</file>