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94" r:id="rId3"/>
    <p:sldId id="273" r:id="rId4"/>
    <p:sldId id="288" r:id="rId5"/>
    <p:sldId id="289" r:id="rId6"/>
    <p:sldId id="293" r:id="rId7"/>
    <p:sldId id="290" r:id="rId8"/>
    <p:sldId id="291" r:id="rId9"/>
    <p:sldId id="292" r:id="rId10"/>
    <p:sldId id="287"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A8B9D8"/>
    <a:srgbClr val="154295"/>
    <a:srgbClr val="A9BAD8"/>
    <a:srgbClr val="FF6450"/>
    <a:srgbClr val="F27176"/>
    <a:srgbClr val="FF0000"/>
    <a:srgbClr val="EE878A"/>
    <a:srgbClr val="F4CE45"/>
    <a:srgbClr val="3BB5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27" autoAdjust="0"/>
  </p:normalViewPr>
  <p:slideViewPr>
    <p:cSldViewPr snapToGrid="0">
      <p:cViewPr varScale="1">
        <p:scale>
          <a:sx n="123" d="100"/>
          <a:sy n="123" d="100"/>
        </p:scale>
        <p:origin x="672" y="19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0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725F6E-0CDE-46C9-AEA4-2A6E285B7A52}" type="datetimeFigureOut">
              <a:rPr lang="it-IT" smtClean="0"/>
              <a:t>19/07/21</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A7C99D-0ABC-42CC-9631-876EB6DE455C}" type="slidenum">
              <a:rPr lang="it-IT" smtClean="0"/>
              <a:t>‹N›</a:t>
            </a:fld>
            <a:endParaRPr lang="it-IT"/>
          </a:p>
        </p:txBody>
      </p:sp>
    </p:spTree>
    <p:extLst>
      <p:ext uri="{BB962C8B-B14F-4D97-AF65-F5344CB8AC3E}">
        <p14:creationId xmlns:p14="http://schemas.microsoft.com/office/powerpoint/2010/main" val="210691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5076B-523E-4A9A-B93D-24189C11EC5B}" type="datetimeFigureOut">
              <a:rPr lang="it-IT" smtClean="0"/>
              <a:t>19/07/21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1FC3DA-80FD-4284-884A-BB32BCD541A1}" type="slidenum">
              <a:rPr lang="it-IT" smtClean="0"/>
              <a:t>‹N›</a:t>
            </a:fld>
            <a:endParaRPr lang="it-IT"/>
          </a:p>
        </p:txBody>
      </p:sp>
    </p:spTree>
    <p:extLst>
      <p:ext uri="{BB962C8B-B14F-4D97-AF65-F5344CB8AC3E}">
        <p14:creationId xmlns:p14="http://schemas.microsoft.com/office/powerpoint/2010/main" val="1742585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F58F7BB-1E4F-4DD9-B191-165511CFA97E}" type="datetimeFigureOut">
              <a:rPr lang="it-IT" smtClean="0"/>
              <a:t>19/07/21</a:t>
            </a:fld>
            <a:endParaRPr lang="it-IT"/>
          </a:p>
        </p:txBody>
      </p:sp>
      <p:sp>
        <p:nvSpPr>
          <p:cNvPr id="6" name="Segnaposto numero diapositiva 5"/>
          <p:cNvSpPr>
            <a:spLocks noGrp="1"/>
          </p:cNvSpPr>
          <p:nvPr>
            <p:ph type="sldNum" sz="quarter" idx="12"/>
          </p:nvPr>
        </p:nvSpPr>
        <p:spPr/>
        <p:txBody>
          <a:bodyPr/>
          <a:lstStyle/>
          <a:p>
            <a:fld id="{78A394E6-3F26-482D-B68B-CA8D0D101CB5}" type="slidenum">
              <a:rPr lang="it-IT" smtClean="0"/>
              <a:t>‹N›</a:t>
            </a:fld>
            <a:endParaRPr lang="it-IT"/>
          </a:p>
        </p:txBody>
      </p:sp>
      <p:sp>
        <p:nvSpPr>
          <p:cNvPr id="7" name="Segnaposto piè di pagina 4"/>
          <p:cNvSpPr txBox="1">
            <a:spLocks/>
          </p:cNvSpPr>
          <p:nvPr userDrawn="1"/>
        </p:nvSpPr>
        <p:spPr>
          <a:xfrm>
            <a:off x="838200" y="6356349"/>
            <a:ext cx="1051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tx1"/>
                </a:solidFill>
              </a:rPr>
              <a:t>Dalla ricerca all’impresa</a:t>
            </a:r>
          </a:p>
          <a:p>
            <a:r>
              <a:rPr lang="it-IT" b="1" dirty="0">
                <a:solidFill>
                  <a:schemeClr val="tx1"/>
                </a:solidFill>
              </a:rPr>
              <a:t>Brevetti e opportunità di trasferimento tecnologico dell’Università di Cassino e del Lazio Meridionale</a:t>
            </a:r>
          </a:p>
        </p:txBody>
      </p:sp>
    </p:spTree>
    <p:extLst>
      <p:ext uri="{BB962C8B-B14F-4D97-AF65-F5344CB8AC3E}">
        <p14:creationId xmlns:p14="http://schemas.microsoft.com/office/powerpoint/2010/main" val="312657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58F7BB-1E4F-4DD9-B191-165511CFA97E}" type="datetimeFigureOut">
              <a:rPr lang="it-IT" smtClean="0"/>
              <a:t>19/07/21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283398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58F7BB-1E4F-4DD9-B191-165511CFA97E}" type="datetimeFigureOut">
              <a:rPr lang="it-IT" smtClean="0"/>
              <a:t>19/07/21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106116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58F7BB-1E4F-4DD9-B191-165511CFA97E}" type="datetimeFigureOut">
              <a:rPr lang="it-IT" smtClean="0"/>
              <a:t>19/07/21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134922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9F58F7BB-1E4F-4DD9-B191-165511CFA97E}" type="datetimeFigureOut">
              <a:rPr lang="it-IT" smtClean="0"/>
              <a:t>19/07/21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544578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F58F7BB-1E4F-4DD9-B191-165511CFA97E}" type="datetimeFigureOut">
              <a:rPr lang="it-IT" smtClean="0"/>
              <a:t>19/07/21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63824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F58F7BB-1E4F-4DD9-B191-165511CFA97E}" type="datetimeFigureOut">
              <a:rPr lang="it-IT" smtClean="0"/>
              <a:t>19/07/21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1834034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F58F7BB-1E4F-4DD9-B191-165511CFA97E}" type="datetimeFigureOut">
              <a:rPr lang="it-IT" smtClean="0"/>
              <a:t>19/07/21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141021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F58F7BB-1E4F-4DD9-B191-165511CFA97E}" type="datetimeFigureOut">
              <a:rPr lang="it-IT" smtClean="0"/>
              <a:t>19/07/21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8A394E6-3F26-482D-B68B-CA8D0D101CB5}" type="slidenum">
              <a:rPr lang="it-IT" smtClean="0"/>
              <a:t>‹N›</a:t>
            </a:fld>
            <a:endParaRPr lang="it-IT"/>
          </a:p>
        </p:txBody>
      </p:sp>
      <p:sp>
        <p:nvSpPr>
          <p:cNvPr id="5" name="Segnaposto piè di pagina 4"/>
          <p:cNvSpPr txBox="1">
            <a:spLocks/>
          </p:cNvSpPr>
          <p:nvPr userDrawn="1"/>
        </p:nvSpPr>
        <p:spPr>
          <a:xfrm>
            <a:off x="838200" y="154603"/>
            <a:ext cx="1051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a:solidFill>
                  <a:schemeClr val="tx1"/>
                </a:solidFill>
              </a:rPr>
              <a:t>Dalla ricerca all’impresa</a:t>
            </a:r>
          </a:p>
          <a:p>
            <a:r>
              <a:rPr lang="it-IT" b="1">
                <a:solidFill>
                  <a:schemeClr val="tx1"/>
                </a:solidFill>
              </a:rPr>
              <a:t>Brevetti e opportunità di trasferimento tecnologico dell’Università di Cassino e del Lazio Meridionale</a:t>
            </a:r>
            <a:endParaRPr lang="it-IT" b="1" dirty="0">
              <a:solidFill>
                <a:schemeClr val="tx1"/>
              </a:solidFill>
            </a:endParaRPr>
          </a:p>
        </p:txBody>
      </p:sp>
    </p:spTree>
    <p:extLst>
      <p:ext uri="{BB962C8B-B14F-4D97-AF65-F5344CB8AC3E}">
        <p14:creationId xmlns:p14="http://schemas.microsoft.com/office/powerpoint/2010/main" val="10007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F58F7BB-1E4F-4DD9-B191-165511CFA97E}" type="datetimeFigureOut">
              <a:rPr lang="it-IT" smtClean="0"/>
              <a:t>19/07/21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A394E6-3F26-482D-B68B-CA8D0D101CB5}" type="slidenum">
              <a:rPr lang="it-IT" smtClean="0"/>
              <a:t>‹N›</a:t>
            </a:fld>
            <a:endParaRPr lang="it-IT"/>
          </a:p>
        </p:txBody>
      </p:sp>
    </p:spTree>
    <p:extLst>
      <p:ext uri="{BB962C8B-B14F-4D97-AF65-F5344CB8AC3E}">
        <p14:creationId xmlns:p14="http://schemas.microsoft.com/office/powerpoint/2010/main" val="1682276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10" name="Segnaposto data 9"/>
          <p:cNvSpPr>
            <a:spLocks noGrp="1"/>
          </p:cNvSpPr>
          <p:nvPr>
            <p:ph type="dt" sz="half" idx="10"/>
          </p:nvPr>
        </p:nvSpPr>
        <p:spPr/>
        <p:txBody>
          <a:bodyPr/>
          <a:lstStyle/>
          <a:p>
            <a:fld id="{9F58F7BB-1E4F-4DD9-B191-165511CFA97E}" type="datetimeFigureOut">
              <a:rPr lang="it-IT" smtClean="0"/>
              <a:t>19/07/21</a:t>
            </a:fld>
            <a:endParaRPr lang="it-IT" dirty="0"/>
          </a:p>
        </p:txBody>
      </p:sp>
      <p:sp>
        <p:nvSpPr>
          <p:cNvPr id="11" name="Segnaposto piè di pagina 10"/>
          <p:cNvSpPr>
            <a:spLocks noGrp="1"/>
          </p:cNvSpPr>
          <p:nvPr>
            <p:ph type="ftr" sz="quarter" idx="11"/>
          </p:nvPr>
        </p:nvSpPr>
        <p:spPr/>
        <p:txBody>
          <a:bodyPr/>
          <a:lstStyle/>
          <a:p>
            <a:r>
              <a:rPr lang="it-IT" b="1">
                <a:solidFill>
                  <a:schemeClr val="tx1"/>
                </a:solidFill>
              </a:rPr>
              <a:t>Dalla ricerca all’impresa</a:t>
            </a:r>
          </a:p>
          <a:p>
            <a:r>
              <a:rPr lang="it-IT" b="1">
                <a:solidFill>
                  <a:schemeClr val="tx1"/>
                </a:solidFill>
              </a:rPr>
              <a:t>Brevetti e opportunità di trasferimento tecnologico dell’Università di Cassino e del Lazio Meridionale</a:t>
            </a:r>
            <a:endParaRPr lang="it-IT" b="1" dirty="0">
              <a:solidFill>
                <a:schemeClr val="tx1"/>
              </a:solidFill>
            </a:endParaRPr>
          </a:p>
        </p:txBody>
      </p:sp>
      <p:sp>
        <p:nvSpPr>
          <p:cNvPr id="12" name="Segnaposto numero diapositiva 11"/>
          <p:cNvSpPr>
            <a:spLocks noGrp="1"/>
          </p:cNvSpPr>
          <p:nvPr>
            <p:ph type="sldNum" sz="quarter" idx="12"/>
          </p:nvPr>
        </p:nvSpPr>
        <p:spPr/>
        <p:txBody>
          <a:bodyPr/>
          <a:lstStyle/>
          <a:p>
            <a:fld id="{78A394E6-3F26-482D-B68B-CA8D0D101CB5}" type="slidenum">
              <a:rPr lang="it-IT" smtClean="0"/>
              <a:t>‹N›</a:t>
            </a:fld>
            <a:endParaRPr lang="it-IT"/>
          </a:p>
        </p:txBody>
      </p:sp>
      <p:sp>
        <p:nvSpPr>
          <p:cNvPr id="14" name="Titolo 13"/>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321099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8F7BB-1E4F-4DD9-B191-165511CFA97E}" type="datetimeFigureOut">
              <a:rPr lang="it-IT" smtClean="0"/>
              <a:t>19/07/21</a:t>
            </a:fld>
            <a:endParaRPr lang="it-IT" dirty="0"/>
          </a:p>
        </p:txBody>
      </p:sp>
      <p:sp>
        <p:nvSpPr>
          <p:cNvPr id="5" name="Segnaposto piè di pagina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b="1" dirty="0">
                <a:solidFill>
                  <a:schemeClr val="tx1"/>
                </a:solidFill>
              </a:rPr>
              <a:t>Dalla ricerca all’impresa</a:t>
            </a:r>
          </a:p>
          <a:p>
            <a:r>
              <a:rPr lang="it-IT" b="1" dirty="0">
                <a:solidFill>
                  <a:schemeClr val="tx1"/>
                </a:solidFill>
              </a:rPr>
              <a:t>Brevetti e opportunità di trasferimento tecnologico dell’Università di Cassino e del Lazio Meridionale</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394E6-3F26-482D-B68B-CA8D0D101CB5}" type="slidenum">
              <a:rPr lang="it-IT" smtClean="0"/>
              <a:t>‹N›</a:t>
            </a:fld>
            <a:endParaRPr lang="it-IT"/>
          </a:p>
        </p:txBody>
      </p:sp>
    </p:spTree>
    <p:extLst>
      <p:ext uri="{BB962C8B-B14F-4D97-AF65-F5344CB8AC3E}">
        <p14:creationId xmlns:p14="http://schemas.microsoft.com/office/powerpoint/2010/main" val="2272779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mailto:v.capraro@unicas.it" TargetMode="External"/><Relationship Id="rId7" Type="http://schemas.openxmlformats.org/officeDocument/2006/relationships/image" Target="../media/image1.png"/><Relationship Id="rId2" Type="http://schemas.openxmlformats.org/officeDocument/2006/relationships/hyperlink" Target="mailto:f.ferrante@unicas.it" TargetMode="External"/><Relationship Id="rId1" Type="http://schemas.openxmlformats.org/officeDocument/2006/relationships/slideLayout" Target="../slideLayouts/slideLayout2.xml"/><Relationship Id="rId6" Type="http://schemas.openxmlformats.org/officeDocument/2006/relationships/hyperlink" Target="https://www.unicas.it/job-placement-e-trasferimento-tecnologico/ufficio-trasferimento-tecnologico.aspx" TargetMode="External"/><Relationship Id="rId5" Type="http://schemas.openxmlformats.org/officeDocument/2006/relationships/hyperlink" Target="mailto:mattia.serafini@unicas.it" TargetMode="External"/><Relationship Id="rId10" Type="http://schemas.microsoft.com/office/2007/relationships/hdphoto" Target="../media/hdphoto1.wdp"/><Relationship Id="rId4" Type="http://schemas.openxmlformats.org/officeDocument/2006/relationships/hyperlink" Target="mailto:utt@unicas.it"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knowledge-share.eu/registrazione/" TargetMode="External"/><Relationship Id="rId5" Type="http://schemas.openxmlformats.org/officeDocument/2006/relationships/hyperlink" Target="https://www.knowledge-share.eu/"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unicas.it/job-placement-e-trasferimento-tecnologico/ufficio-trasferimento-tecnologico/spin-off/vetrina-degli-spin-off.asp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47826" y="1246910"/>
            <a:ext cx="8696349" cy="1488702"/>
          </a:xfrm>
        </p:spPr>
        <p:txBody>
          <a:bodyPr anchor="ctr">
            <a:normAutofit fontScale="90000"/>
          </a:bodyPr>
          <a:lstStyle/>
          <a:p>
            <a:r>
              <a:rPr lang="it-IT" dirty="0"/>
              <a:t>Dalla ricerca all’impresa:</a:t>
            </a:r>
            <a:br>
              <a:rPr lang="it-IT" dirty="0"/>
            </a:br>
            <a:r>
              <a:rPr lang="it-IT" i="1" dirty="0" err="1"/>
              <a:t>closing</a:t>
            </a:r>
            <a:r>
              <a:rPr lang="it-IT" i="1" dirty="0"/>
              <a:t> the gap</a:t>
            </a:r>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pic>
        <p:nvPicPr>
          <p:cNvPr id="9" name="Immagin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09377" y="3362211"/>
            <a:ext cx="2373246" cy="2700000"/>
          </a:xfrm>
          <a:prstGeom prst="rect">
            <a:avLst/>
          </a:prstGeom>
        </p:spPr>
      </p:pic>
    </p:spTree>
    <p:extLst>
      <p:ext uri="{BB962C8B-B14F-4D97-AF65-F5344CB8AC3E}">
        <p14:creationId xmlns:p14="http://schemas.microsoft.com/office/powerpoint/2010/main" val="2311268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0515600" cy="1325563"/>
          </a:xfrm>
        </p:spPr>
        <p:txBody>
          <a:bodyPr/>
          <a:lstStyle/>
          <a:p>
            <a:r>
              <a:rPr lang="it-IT" dirty="0"/>
              <a:t>Contatti</a:t>
            </a:r>
          </a:p>
        </p:txBody>
      </p:sp>
      <p:sp>
        <p:nvSpPr>
          <p:cNvPr id="3" name="Segnaposto contenuto 2"/>
          <p:cNvSpPr>
            <a:spLocks noGrp="1"/>
          </p:cNvSpPr>
          <p:nvPr>
            <p:ph idx="1"/>
          </p:nvPr>
        </p:nvSpPr>
        <p:spPr>
          <a:xfrm>
            <a:off x="526211" y="1510693"/>
            <a:ext cx="11395494" cy="4634001"/>
          </a:xfrm>
        </p:spPr>
        <p:txBody>
          <a:bodyPr>
            <a:normAutofit fontScale="77500" lnSpcReduction="20000"/>
          </a:bodyPr>
          <a:lstStyle/>
          <a:p>
            <a:pPr marL="0" indent="0">
              <a:buNone/>
            </a:pPr>
            <a:r>
              <a:rPr lang="it-IT" dirty="0">
                <a:latin typeface="Roboto" panose="02000000000000000000" pitchFamily="2" charset="0"/>
                <a:ea typeface="Roboto" panose="02000000000000000000" pitchFamily="2" charset="0"/>
              </a:rPr>
              <a:t>Prorettore al Job </a:t>
            </a:r>
            <a:r>
              <a:rPr lang="it-IT" dirty="0" err="1">
                <a:latin typeface="Roboto" panose="02000000000000000000" pitchFamily="2" charset="0"/>
                <a:ea typeface="Roboto" panose="02000000000000000000" pitchFamily="2" charset="0"/>
              </a:rPr>
              <a:t>Placement</a:t>
            </a:r>
            <a:r>
              <a:rPr lang="it-IT" dirty="0">
                <a:latin typeface="Roboto" panose="02000000000000000000" pitchFamily="2" charset="0"/>
                <a:ea typeface="Roboto" panose="02000000000000000000" pitchFamily="2" charset="0"/>
              </a:rPr>
              <a:t> e Trasferimento Tecnologico: Professor Francesco Ferrante</a:t>
            </a:r>
          </a:p>
          <a:p>
            <a:pPr marL="0" indent="0">
              <a:buNone/>
            </a:pPr>
            <a:r>
              <a:rPr lang="it-IT" dirty="0">
                <a:latin typeface="Roboto" panose="02000000000000000000" pitchFamily="2" charset="0"/>
                <a:ea typeface="Roboto" panose="02000000000000000000" pitchFamily="2" charset="0"/>
              </a:rPr>
              <a:t>Mail: 			</a:t>
            </a:r>
            <a:r>
              <a:rPr lang="it-IT" dirty="0">
                <a:latin typeface="Roboto" panose="02000000000000000000" pitchFamily="2" charset="0"/>
                <a:ea typeface="Roboto" panose="02000000000000000000" pitchFamily="2" charset="0"/>
                <a:hlinkClick r:id="rId2"/>
              </a:rPr>
              <a:t>f.ferrante@unicas.it</a:t>
            </a:r>
            <a:endParaRPr lang="it-IT" dirty="0">
              <a:latin typeface="Roboto" panose="02000000000000000000" pitchFamily="2" charset="0"/>
              <a:ea typeface="Roboto" panose="02000000000000000000" pitchFamily="2" charset="0"/>
            </a:endParaRPr>
          </a:p>
          <a:p>
            <a:pPr marL="0" indent="0">
              <a:buNone/>
            </a:pPr>
            <a:endParaRPr lang="it-IT" dirty="0">
              <a:latin typeface="Roboto" panose="02000000000000000000" pitchFamily="2" charset="0"/>
              <a:ea typeface="Roboto" panose="02000000000000000000" pitchFamily="2" charset="0"/>
            </a:endParaRPr>
          </a:p>
          <a:p>
            <a:pPr marL="0" indent="0">
              <a:buNone/>
            </a:pPr>
            <a:r>
              <a:rPr lang="it-IT" dirty="0">
                <a:latin typeface="Roboto" panose="02000000000000000000" pitchFamily="2" charset="0"/>
                <a:ea typeface="Roboto" panose="02000000000000000000" pitchFamily="2" charset="0"/>
              </a:rPr>
              <a:t>Responsabile dell’UTT:  Dott.ssa Valentina </a:t>
            </a:r>
            <a:r>
              <a:rPr lang="it-IT" dirty="0" err="1">
                <a:latin typeface="Roboto" panose="02000000000000000000" pitchFamily="2" charset="0"/>
                <a:ea typeface="Roboto" panose="02000000000000000000" pitchFamily="2" charset="0"/>
              </a:rPr>
              <a:t>Capraro</a:t>
            </a:r>
            <a:endParaRPr lang="it-IT" dirty="0">
              <a:latin typeface="Roboto" panose="02000000000000000000" pitchFamily="2" charset="0"/>
              <a:ea typeface="Roboto" panose="02000000000000000000" pitchFamily="2" charset="0"/>
            </a:endParaRPr>
          </a:p>
          <a:p>
            <a:pPr marL="0" indent="0">
              <a:buNone/>
            </a:pPr>
            <a:r>
              <a:rPr lang="it-IT" dirty="0">
                <a:latin typeface="Roboto" panose="02000000000000000000" pitchFamily="2" charset="0"/>
                <a:ea typeface="Roboto" panose="02000000000000000000" pitchFamily="2" charset="0"/>
              </a:rPr>
              <a:t>Mail:			</a:t>
            </a:r>
            <a:r>
              <a:rPr lang="it-IT" dirty="0">
                <a:latin typeface="Roboto" panose="02000000000000000000" pitchFamily="2" charset="0"/>
                <a:ea typeface="Roboto" panose="02000000000000000000" pitchFamily="2" charset="0"/>
                <a:hlinkClick r:id="rId3"/>
              </a:rPr>
              <a:t>v.capraro@unicas.it</a:t>
            </a:r>
            <a:endParaRPr lang="it-IT" dirty="0">
              <a:latin typeface="Roboto" panose="02000000000000000000" pitchFamily="2" charset="0"/>
              <a:ea typeface="Roboto" panose="02000000000000000000" pitchFamily="2" charset="0"/>
            </a:endParaRPr>
          </a:p>
          <a:p>
            <a:pPr marL="0" indent="0">
              <a:buNone/>
            </a:pPr>
            <a:endParaRPr lang="it-IT" dirty="0">
              <a:latin typeface="Roboto" panose="02000000000000000000" pitchFamily="2" charset="0"/>
              <a:ea typeface="Roboto" panose="02000000000000000000" pitchFamily="2" charset="0"/>
            </a:endParaRPr>
          </a:p>
          <a:p>
            <a:pPr marL="0" indent="0">
              <a:buNone/>
            </a:pPr>
            <a:r>
              <a:rPr lang="it-IT" dirty="0">
                <a:latin typeface="Roboto" panose="02000000000000000000" pitchFamily="2" charset="0"/>
                <a:ea typeface="Roboto" panose="02000000000000000000" pitchFamily="2" charset="0"/>
              </a:rPr>
              <a:t>Mail UTT:		</a:t>
            </a:r>
            <a:r>
              <a:rPr lang="it-IT" dirty="0">
                <a:latin typeface="Roboto" panose="02000000000000000000" pitchFamily="2" charset="0"/>
                <a:ea typeface="Roboto" panose="02000000000000000000" pitchFamily="2" charset="0"/>
                <a:hlinkClick r:id="rId4"/>
              </a:rPr>
              <a:t>utt@unicas.it</a:t>
            </a:r>
            <a:endParaRPr lang="it-IT" dirty="0">
              <a:latin typeface="Roboto" panose="02000000000000000000" pitchFamily="2" charset="0"/>
              <a:ea typeface="Roboto" panose="02000000000000000000" pitchFamily="2" charset="0"/>
            </a:endParaRPr>
          </a:p>
          <a:p>
            <a:pPr marL="0" indent="0">
              <a:buNone/>
            </a:pPr>
            <a:r>
              <a:rPr lang="it-IT" dirty="0">
                <a:latin typeface="Roboto" panose="02000000000000000000" pitchFamily="2" charset="0"/>
                <a:ea typeface="Roboto" panose="02000000000000000000" pitchFamily="2" charset="0"/>
              </a:rPr>
              <a:t>Ing. Mattia Serafini: 	</a:t>
            </a:r>
            <a:r>
              <a:rPr lang="it-IT" dirty="0">
                <a:latin typeface="Roboto" panose="02000000000000000000" pitchFamily="2" charset="0"/>
                <a:ea typeface="Roboto" panose="02000000000000000000" pitchFamily="2" charset="0"/>
                <a:hlinkClick r:id="rId5"/>
              </a:rPr>
              <a:t>mattia.serafini@unicas.it</a:t>
            </a:r>
            <a:r>
              <a:rPr lang="it-IT" dirty="0">
                <a:latin typeface="Roboto" panose="02000000000000000000" pitchFamily="2" charset="0"/>
                <a:ea typeface="Roboto" panose="02000000000000000000" pitchFamily="2" charset="0"/>
              </a:rPr>
              <a:t> </a:t>
            </a:r>
          </a:p>
          <a:p>
            <a:pPr marL="0" indent="0">
              <a:buNone/>
            </a:pPr>
            <a:endParaRPr lang="it-IT" dirty="0">
              <a:latin typeface="Roboto" panose="02000000000000000000" pitchFamily="2" charset="0"/>
              <a:ea typeface="Roboto" panose="02000000000000000000" pitchFamily="2" charset="0"/>
            </a:endParaRPr>
          </a:p>
          <a:p>
            <a:pPr marL="0" indent="0">
              <a:buNone/>
            </a:pPr>
            <a:r>
              <a:rPr lang="it-IT" dirty="0">
                <a:latin typeface="Roboto" panose="02000000000000000000" pitchFamily="2" charset="0"/>
                <a:ea typeface="Roboto" panose="02000000000000000000" pitchFamily="2" charset="0"/>
              </a:rPr>
              <a:t>Sito Web:</a:t>
            </a:r>
          </a:p>
          <a:p>
            <a:pPr marL="0" indent="0">
              <a:lnSpc>
                <a:spcPct val="120000"/>
              </a:lnSpc>
              <a:buNone/>
            </a:pPr>
            <a:r>
              <a:rPr lang="it-IT" sz="2600" dirty="0">
                <a:latin typeface="Roboto" panose="02000000000000000000" pitchFamily="2" charset="0"/>
                <a:ea typeface="Roboto" panose="02000000000000000000" pitchFamily="2" charset="0"/>
                <a:hlinkClick r:id="rId6"/>
              </a:rPr>
              <a:t>https://www.unicas.it/job-placement-e-trasferimento-tecnologico/ufficio-trasferimento-tecnologico.aspx</a:t>
            </a:r>
            <a:endParaRPr lang="it-IT" sz="2600" dirty="0">
              <a:latin typeface="Roboto" panose="02000000000000000000" pitchFamily="2" charset="0"/>
              <a:ea typeface="Roboto" panose="02000000000000000000" pitchFamily="2" charset="0"/>
            </a:endParaRPr>
          </a:p>
          <a:p>
            <a:pPr marL="0" indent="0">
              <a:buNone/>
            </a:pPr>
            <a:endParaRPr lang="it-IT" dirty="0"/>
          </a:p>
        </p:txBody>
      </p:sp>
      <p:pic>
        <p:nvPicPr>
          <p:cNvPr id="8" name="Immagin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530559" y="28575"/>
            <a:ext cx="632866" cy="720000"/>
          </a:xfrm>
          <a:prstGeom prst="rect">
            <a:avLst/>
          </a:prstGeom>
        </p:spPr>
      </p:pic>
      <p:pic>
        <p:nvPicPr>
          <p:cNvPr id="9" name="Immagin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38485" y="28575"/>
            <a:ext cx="720000" cy="720000"/>
          </a:xfrm>
          <a:prstGeom prst="rect">
            <a:avLst/>
          </a:prstGeom>
        </p:spPr>
      </p:pic>
      <p:pic>
        <p:nvPicPr>
          <p:cNvPr id="6" name="Immagine 5"/>
          <p:cNvPicPr>
            <a:picLocks noChangeAspect="1"/>
          </p:cNvPicPr>
          <p:nvPr/>
        </p:nvPicPr>
        <p:blipFill>
          <a:blip r:embed="rId9" cstate="print">
            <a:extLst>
              <a:ext uri="{BEBA8EAE-BF5A-486C-A8C5-ECC9F3942E4B}">
                <a14:imgProps xmlns:a14="http://schemas.microsoft.com/office/drawing/2010/main">
                  <a14:imgLayer r:embed="rId10">
                    <a14:imgEffect>
                      <a14:colorTemperature colorTemp="7200"/>
                    </a14:imgEffect>
                  </a14:imgLayer>
                </a14:imgProps>
              </a:ext>
              <a:ext uri="{28A0092B-C50C-407E-A947-70E740481C1C}">
                <a14:useLocalDpi xmlns:a14="http://schemas.microsoft.com/office/drawing/2010/main" val="0"/>
              </a:ext>
            </a:extLst>
          </a:blip>
          <a:stretch>
            <a:fillRect/>
          </a:stretch>
        </p:blipFill>
        <p:spPr>
          <a:xfrm>
            <a:off x="9039833" y="2927694"/>
            <a:ext cx="1800000" cy="1800000"/>
          </a:xfrm>
          <a:prstGeom prst="rect">
            <a:avLst/>
          </a:prstGeom>
        </p:spPr>
      </p:pic>
    </p:spTree>
    <p:extLst>
      <p:ext uri="{BB962C8B-B14F-4D97-AF65-F5344CB8AC3E}">
        <p14:creationId xmlns:p14="http://schemas.microsoft.com/office/powerpoint/2010/main" val="2140800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chor="ctr">
            <a:normAutofit/>
          </a:bodyPr>
          <a:lstStyle/>
          <a:p>
            <a:r>
              <a:rPr lang="it-IT" dirty="0"/>
              <a:t>Le conoscenza cammina sulle gambe delle persone…</a:t>
            </a:r>
          </a:p>
        </p:txBody>
      </p:sp>
      <p:sp>
        <p:nvSpPr>
          <p:cNvPr id="3" name="Segnaposto contenuto 2">
            <a:extLst>
              <a:ext uri="{FF2B5EF4-FFF2-40B4-BE49-F238E27FC236}">
                <a16:creationId xmlns:a16="http://schemas.microsoft.com/office/drawing/2014/main" id="{455E83F9-D3A8-0F49-ACD3-1AC4DCA3266A}"/>
              </a:ext>
            </a:extLst>
          </p:cNvPr>
          <p:cNvSpPr>
            <a:spLocks noGrp="1"/>
          </p:cNvSpPr>
          <p:nvPr>
            <p:ph idx="1"/>
          </p:nvPr>
        </p:nvSpPr>
        <p:spPr/>
        <p:txBody>
          <a:bodyPr>
            <a:normAutofit fontScale="85000" lnSpcReduction="20000"/>
          </a:bodyPr>
          <a:lstStyle/>
          <a:p>
            <a:r>
              <a:rPr lang="it-IT" dirty="0"/>
              <a:t>Trasferimento di tecnologia (TT) &amp; trasferimento di conoscenza (TK)</a:t>
            </a:r>
          </a:p>
          <a:p>
            <a:r>
              <a:rPr lang="it-IT" dirty="0"/>
              <a:t>Come facilitare l’incontro tra domanda e offerta di conoscenza</a:t>
            </a:r>
          </a:p>
          <a:p>
            <a:r>
              <a:rPr lang="it-IT" dirty="0"/>
              <a:t>Il ruolo del fattore umano</a:t>
            </a:r>
          </a:p>
          <a:p>
            <a:r>
              <a:rPr lang="it-IT" dirty="0"/>
              <a:t>L’accesso alle informazioni: i portali </a:t>
            </a:r>
            <a:r>
              <a:rPr lang="it-IT" dirty="0" err="1"/>
              <a:t>Knowledgeshare</a:t>
            </a:r>
            <a:r>
              <a:rPr lang="it-IT" dirty="0"/>
              <a:t> e </a:t>
            </a:r>
            <a:r>
              <a:rPr lang="it-IT" dirty="0" err="1"/>
              <a:t>AlmaLaurea</a:t>
            </a:r>
            <a:endParaRPr lang="it-IT" dirty="0"/>
          </a:p>
          <a:p>
            <a:r>
              <a:rPr lang="it-IT" dirty="0"/>
              <a:t>Gli strumenti del TK:</a:t>
            </a:r>
          </a:p>
          <a:p>
            <a:pPr marL="514350" indent="-514350">
              <a:buFont typeface="+mj-lt"/>
              <a:buAutoNum type="arabicPeriod"/>
            </a:pPr>
            <a:r>
              <a:rPr lang="it-IT" i="1" dirty="0"/>
              <a:t>Brevetti/licenze</a:t>
            </a:r>
          </a:p>
          <a:p>
            <a:pPr marL="514350" indent="-514350">
              <a:buFont typeface="+mj-lt"/>
              <a:buAutoNum type="arabicPeriod"/>
            </a:pPr>
            <a:r>
              <a:rPr lang="it-IT" i="1" dirty="0"/>
              <a:t>Spin off/start up di studenti/laureati</a:t>
            </a:r>
          </a:p>
          <a:p>
            <a:pPr marL="514350" indent="-514350">
              <a:buFont typeface="+mj-lt"/>
              <a:buAutoNum type="arabicPeriod"/>
            </a:pPr>
            <a:r>
              <a:rPr lang="it-IT" i="1" dirty="0"/>
              <a:t>Ricerca commissionata e collaborativa</a:t>
            </a:r>
          </a:p>
          <a:p>
            <a:pPr marL="514350" indent="-514350">
              <a:buFont typeface="+mj-lt"/>
              <a:buAutoNum type="arabicPeriod"/>
            </a:pPr>
            <a:r>
              <a:rPr lang="it-IT" i="1" dirty="0"/>
              <a:t>Dottorato industriale</a:t>
            </a:r>
          </a:p>
          <a:p>
            <a:pPr marL="514350" indent="-514350">
              <a:buFont typeface="+mj-lt"/>
              <a:buAutoNum type="arabicPeriod"/>
            </a:pPr>
            <a:r>
              <a:rPr lang="it-IT" i="1" dirty="0"/>
              <a:t>Tesi di laurea</a:t>
            </a:r>
          </a:p>
          <a:p>
            <a:pPr marL="514350" indent="-514350">
              <a:buFont typeface="+mj-lt"/>
              <a:buAutoNum type="arabicPeriod"/>
            </a:pPr>
            <a:r>
              <a:rPr lang="it-IT" i="1" dirty="0"/>
              <a:t>Tirocini</a:t>
            </a:r>
          </a:p>
          <a:p>
            <a:endParaRPr lang="it-IT" dirty="0"/>
          </a:p>
          <a:p>
            <a:endParaRPr lang="it-IT" dirty="0"/>
          </a:p>
          <a:p>
            <a:pPr marL="0" indent="0">
              <a:buNone/>
            </a:pPr>
            <a:endParaRPr lang="it-IT" dirty="0"/>
          </a:p>
          <a:p>
            <a:endParaRPr lang="it-IT"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Tree>
    <p:extLst>
      <p:ext uri="{BB962C8B-B14F-4D97-AF65-F5344CB8AC3E}">
        <p14:creationId xmlns:p14="http://schemas.microsoft.com/office/powerpoint/2010/main" val="267970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
        <p:nvSpPr>
          <p:cNvPr id="10" name="Titolo 1"/>
          <p:cNvSpPr txBox="1">
            <a:spLocks/>
          </p:cNvSpPr>
          <p:nvPr/>
        </p:nvSpPr>
        <p:spPr>
          <a:xfrm>
            <a:off x="983130" y="1188720"/>
            <a:ext cx="8038407" cy="57944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it-IT" dirty="0"/>
              <a:t>La piattaforma </a:t>
            </a:r>
            <a:r>
              <a:rPr lang="it-IT" b="1" dirty="0" err="1"/>
              <a:t>Knowledgeshare</a:t>
            </a:r>
            <a:endParaRPr lang="it-IT" b="1" dirty="0"/>
          </a:p>
        </p:txBody>
      </p:sp>
      <p:sp>
        <p:nvSpPr>
          <p:cNvPr id="11" name="Titolo 1"/>
          <p:cNvSpPr txBox="1">
            <a:spLocks/>
          </p:cNvSpPr>
          <p:nvPr/>
        </p:nvSpPr>
        <p:spPr>
          <a:xfrm>
            <a:off x="983130" y="1973753"/>
            <a:ext cx="7088529" cy="278678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endParaRPr lang="it-IT" sz="1800" dirty="0"/>
          </a:p>
        </p:txBody>
      </p:sp>
      <p:pic>
        <p:nvPicPr>
          <p:cNvPr id="24" name="Picture 2" descr="iniziale1"/>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6617" t="10664" r="19538" b="10728"/>
          <a:stretch/>
        </p:blipFill>
        <p:spPr bwMode="auto">
          <a:xfrm>
            <a:off x="7324437" y="1095211"/>
            <a:ext cx="4278111" cy="1757083"/>
          </a:xfrm>
          <a:prstGeom prst="rect">
            <a:avLst/>
          </a:prstGeom>
          <a:noFill/>
          <a:extLst>
            <a:ext uri="{909E8E84-426E-40DD-AFC4-6F175D3DCCD1}">
              <a14:hiddenFill xmlns:a14="http://schemas.microsoft.com/office/drawing/2010/main">
                <a:solidFill>
                  <a:srgbClr val="FFFFFF"/>
                </a:solidFill>
              </a14:hiddenFill>
            </a:ext>
          </a:extLst>
        </p:spPr>
      </p:pic>
      <p:sp>
        <p:nvSpPr>
          <p:cNvPr id="25" name="Titolo 1"/>
          <p:cNvSpPr txBox="1">
            <a:spLocks/>
          </p:cNvSpPr>
          <p:nvPr/>
        </p:nvSpPr>
        <p:spPr>
          <a:xfrm>
            <a:off x="983130" y="2753680"/>
            <a:ext cx="10482729" cy="305544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r>
              <a:rPr lang="it-IT" sz="1800" dirty="0"/>
              <a:t>la conoscenza sviluppata dalla ricerca universitaria e dei Centri di Ricerca, che può essere oggetto di applicazione concreta. </a:t>
            </a:r>
          </a:p>
          <a:p>
            <a:pPr algn="just"/>
            <a:endParaRPr lang="it-IT" sz="1800" dirty="0"/>
          </a:p>
          <a:p>
            <a:pPr algn="just"/>
            <a:r>
              <a:rPr lang="it-IT" sz="1800" dirty="0"/>
              <a:t>È un portale che rende disponibili </a:t>
            </a:r>
            <a:r>
              <a:rPr lang="it-IT" sz="1800" i="1" u="sng" dirty="0"/>
              <a:t>in modo chiaro e comprensibile</a:t>
            </a:r>
            <a:r>
              <a:rPr lang="it-IT" sz="1800" dirty="0"/>
              <a:t> informazioni relative a brevetti e tecnologie che rappresentano l’eccellenza del know-how scientifico delle Università italiane e dei Centri di Ricerca, per mettere in contatto i gruppi di ricerca e le imprese al fine di valorizzarne i risultati.</a:t>
            </a:r>
          </a:p>
          <a:p>
            <a:pPr algn="just"/>
            <a:endParaRPr lang="it-IT" sz="1800" dirty="0"/>
          </a:p>
          <a:p>
            <a:pPr algn="just"/>
            <a:r>
              <a:rPr lang="it-IT" sz="1800" dirty="0"/>
              <a:t>L’accesso è aperto a tutte le grandi imprese e le PMI italiane ed estere previa registrazione gratuita. Attraverso la registrazione alla piattaforma le imprese avranno la possibilità di accedere ai contenuti relativi ai brevetti pubblicati, di inviare richieste di contatto alle università titolari delle tecnologie di loro interesse e potranno ricevere newsletter tematiche ed essere contattate dalle università per la proposta di eventuali collaborazioni.</a:t>
            </a:r>
          </a:p>
        </p:txBody>
      </p:sp>
      <p:sp>
        <p:nvSpPr>
          <p:cNvPr id="2" name="CasellaDiTesto 1"/>
          <p:cNvSpPr txBox="1"/>
          <p:nvPr/>
        </p:nvSpPr>
        <p:spPr>
          <a:xfrm>
            <a:off x="983130" y="1946857"/>
            <a:ext cx="6430682" cy="923330"/>
          </a:xfrm>
          <a:prstGeom prst="rect">
            <a:avLst/>
          </a:prstGeom>
          <a:noFill/>
        </p:spPr>
        <p:txBody>
          <a:bodyPr wrap="square" rtlCol="0">
            <a:spAutoFit/>
          </a:bodyPr>
          <a:lstStyle/>
          <a:p>
            <a:pPr algn="just"/>
            <a:r>
              <a:rPr lang="it-IT" b="1" dirty="0" err="1">
                <a:latin typeface="+mj-lt"/>
              </a:rPr>
              <a:t>Knowledgeshare</a:t>
            </a:r>
            <a:r>
              <a:rPr lang="it-IT" dirty="0">
                <a:latin typeface="+mj-lt"/>
              </a:rPr>
              <a:t> è un progetto congiunto del Politecnico di Torino, del MISE Ufficio Italiano Brevetti e Marchi (UIBM) e </a:t>
            </a:r>
            <a:r>
              <a:rPr lang="it-IT" dirty="0" err="1">
                <a:latin typeface="+mj-lt"/>
              </a:rPr>
              <a:t>Netval</a:t>
            </a:r>
            <a:r>
              <a:rPr lang="it-IT" dirty="0">
                <a:latin typeface="+mj-lt"/>
              </a:rPr>
              <a:t> che vuole rappresentare per le imprese italiane il punto d’incontro con </a:t>
            </a:r>
          </a:p>
        </p:txBody>
      </p:sp>
      <p:sp>
        <p:nvSpPr>
          <p:cNvPr id="3" name="CasellaDiTesto 2"/>
          <p:cNvSpPr txBox="1"/>
          <p:nvPr/>
        </p:nvSpPr>
        <p:spPr>
          <a:xfrm>
            <a:off x="1048871" y="5907741"/>
            <a:ext cx="10416988" cy="369332"/>
          </a:xfrm>
          <a:prstGeom prst="rect">
            <a:avLst/>
          </a:prstGeom>
          <a:noFill/>
        </p:spPr>
        <p:txBody>
          <a:bodyPr wrap="square" rtlCol="0">
            <a:spAutoFit/>
          </a:bodyPr>
          <a:lstStyle/>
          <a:p>
            <a:r>
              <a:rPr lang="it-IT" dirty="0">
                <a:latin typeface="+mj-lt"/>
              </a:rPr>
              <a:t>Web: </a:t>
            </a:r>
            <a:r>
              <a:rPr lang="it-IT" dirty="0">
                <a:latin typeface="+mj-lt"/>
                <a:hlinkClick r:id="rId5"/>
              </a:rPr>
              <a:t>https://www.knowledge-share.eu/</a:t>
            </a:r>
            <a:r>
              <a:rPr lang="it-IT" dirty="0">
                <a:latin typeface="+mj-lt"/>
              </a:rPr>
              <a:t>              Registrazione: </a:t>
            </a:r>
            <a:r>
              <a:rPr lang="it-IT" dirty="0">
                <a:latin typeface="+mj-lt"/>
                <a:hlinkClick r:id="rId6"/>
              </a:rPr>
              <a:t>https://www.knowledge-share.eu/registrazione/</a:t>
            </a:r>
            <a:endParaRPr lang="it-IT" dirty="0">
              <a:latin typeface="+mj-lt"/>
            </a:endParaRPr>
          </a:p>
        </p:txBody>
      </p:sp>
    </p:spTree>
    <p:extLst>
      <p:ext uri="{BB962C8B-B14F-4D97-AF65-F5344CB8AC3E}">
        <p14:creationId xmlns:p14="http://schemas.microsoft.com/office/powerpoint/2010/main" val="258535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
        <p:nvSpPr>
          <p:cNvPr id="10" name="Titolo 1"/>
          <p:cNvSpPr txBox="1">
            <a:spLocks/>
          </p:cNvSpPr>
          <p:nvPr/>
        </p:nvSpPr>
        <p:spPr>
          <a:xfrm>
            <a:off x="983130" y="1188720"/>
            <a:ext cx="8038407" cy="57944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it-IT" dirty="0"/>
              <a:t>La piattaforma </a:t>
            </a:r>
            <a:r>
              <a:rPr lang="it-IT" b="1" dirty="0" err="1"/>
              <a:t>AlmaLaurea</a:t>
            </a:r>
            <a:endParaRPr lang="it-IT" b="1" dirty="0"/>
          </a:p>
        </p:txBody>
      </p:sp>
      <p:sp>
        <p:nvSpPr>
          <p:cNvPr id="11" name="Titolo 1"/>
          <p:cNvSpPr txBox="1">
            <a:spLocks/>
          </p:cNvSpPr>
          <p:nvPr/>
        </p:nvSpPr>
        <p:spPr>
          <a:xfrm>
            <a:off x="983130" y="1973753"/>
            <a:ext cx="7088529" cy="278678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endParaRPr lang="it-IT" sz="1800" dirty="0"/>
          </a:p>
        </p:txBody>
      </p:sp>
      <p:pic>
        <p:nvPicPr>
          <p:cNvPr id="24"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197788" y="1074798"/>
            <a:ext cx="2268071" cy="819235"/>
          </a:xfrm>
          <a:prstGeom prst="rect">
            <a:avLst/>
          </a:prstGeom>
          <a:noFill/>
          <a:extLst>
            <a:ext uri="{909E8E84-426E-40DD-AFC4-6F175D3DCCD1}">
              <a14:hiddenFill xmlns:a14="http://schemas.microsoft.com/office/drawing/2010/main">
                <a:solidFill>
                  <a:srgbClr val="FFFFFF"/>
                </a:solidFill>
              </a14:hiddenFill>
            </a:ext>
          </a:extLst>
        </p:spPr>
      </p:pic>
      <p:sp>
        <p:nvSpPr>
          <p:cNvPr id="25" name="Titolo 1"/>
          <p:cNvSpPr txBox="1">
            <a:spLocks/>
          </p:cNvSpPr>
          <p:nvPr/>
        </p:nvSpPr>
        <p:spPr>
          <a:xfrm>
            <a:off x="983130" y="1973752"/>
            <a:ext cx="10482729" cy="4468611"/>
          </a:xfrm>
          <a:prstGeom prst="rect">
            <a:avLst/>
          </a:prstGeom>
        </p:spPr>
        <p:txBody>
          <a:bodyPr vert="horz" lIns="91440" tIns="45720" rIns="91440" bIns="45720" rtlCol="0" anchor="t">
            <a:normAutofit fontScale="97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r>
              <a:rPr lang="it-IT" sz="1800" b="1" dirty="0" err="1"/>
              <a:t>AlmaLaurea</a:t>
            </a:r>
            <a:r>
              <a:rPr lang="it-IT" sz="1800" dirty="0"/>
              <a:t> è un Consorzio Interuniversitario sostenuto dalle 76 Università aderenti, dal MIUR e dalle imprese e dagli enti che ne utilizzano i servizi offerti.</a:t>
            </a:r>
          </a:p>
          <a:p>
            <a:pPr algn="just"/>
            <a:endParaRPr lang="it-IT" sz="1800" dirty="0"/>
          </a:p>
          <a:p>
            <a:pPr algn="just"/>
            <a:r>
              <a:rPr lang="it-IT" sz="1800" dirty="0"/>
              <a:t>Tra le altre attività, </a:t>
            </a:r>
            <a:r>
              <a:rPr lang="it-IT" sz="1800" dirty="0" err="1"/>
              <a:t>AlmaLaurea</a:t>
            </a:r>
            <a:r>
              <a:rPr lang="it-IT" sz="1800" dirty="0"/>
              <a:t>:</a:t>
            </a:r>
          </a:p>
          <a:p>
            <a:pPr marL="285750" indent="-285750" algn="just">
              <a:buFont typeface="Arial" panose="020B0604020202020204" pitchFamily="34" charset="0"/>
              <a:buChar char="•"/>
            </a:pPr>
            <a:r>
              <a:rPr lang="it-IT" sz="1800" dirty="0"/>
              <a:t>raccoglie e rende disponibili online i CV dei laureati (oggi 3.360.000) per agevolare l’incontro fra domanda e offerta di lavoro qualificato;</a:t>
            </a:r>
          </a:p>
          <a:p>
            <a:pPr marL="285750" indent="-285750" algn="just">
              <a:buFont typeface="Arial" panose="020B0604020202020204" pitchFamily="34" charset="0"/>
              <a:buChar char="•"/>
            </a:pPr>
            <a:r>
              <a:rPr lang="it-IT" sz="1800" dirty="0"/>
              <a:t>affianca gli Atenei nelle attività di job </a:t>
            </a:r>
            <a:r>
              <a:rPr lang="it-IT" sz="1800" dirty="0" err="1"/>
              <a:t>placement</a:t>
            </a:r>
            <a:r>
              <a:rPr lang="it-IT" sz="1800" dirty="0"/>
              <a:t> attraverso una piattaforma web che consente alle università di gestire la ricerca e selezione di personale mettendo a disposizione i CV dei laureati, la pubblicazione di offerte di lavoro e l’organizzazione di eventi volti a favorire l’incontro tra domanda e offerta di opportunità lavorative;</a:t>
            </a:r>
          </a:p>
          <a:p>
            <a:pPr marL="285750" indent="-285750" algn="just">
              <a:buFont typeface="Arial" panose="020B0604020202020204" pitchFamily="34" charset="0"/>
              <a:buChar char="•"/>
            </a:pPr>
            <a:r>
              <a:rPr lang="it-IT" sz="1800" dirty="0"/>
              <a:t>favorisce l’incontro tra offerta e domanda di lavoro e svolge attività di ricerca e selezione del personale.</a:t>
            </a:r>
          </a:p>
          <a:p>
            <a:pPr marL="285750" indent="-285750" algn="just">
              <a:buFont typeface="Arial" panose="020B0604020202020204" pitchFamily="34" charset="0"/>
              <a:buChar char="•"/>
            </a:pPr>
            <a:endParaRPr lang="it-IT" sz="1800" dirty="0"/>
          </a:p>
          <a:p>
            <a:pPr algn="just"/>
            <a:r>
              <a:rPr lang="it-IT" sz="1800" dirty="0"/>
              <a:t>Attraverso la piattaforma </a:t>
            </a:r>
            <a:r>
              <a:rPr lang="it-IT" sz="1800" dirty="0" err="1"/>
              <a:t>AlmaLaurea</a:t>
            </a:r>
            <a:r>
              <a:rPr lang="it-IT" sz="1800" dirty="0"/>
              <a:t>, le imprese possono ricercare personale qualificato attraverso un database di CV di laureati con più di 100 chiavi diverse di ricerca per rispondere alle esigenze più disparate.</a:t>
            </a:r>
          </a:p>
          <a:p>
            <a:pPr algn="just"/>
            <a:endParaRPr lang="it-IT" sz="1800" dirty="0"/>
          </a:p>
          <a:p>
            <a:pPr algn="just"/>
            <a:r>
              <a:rPr lang="it-IT" sz="1800" b="1" dirty="0"/>
              <a:t>A chi rivolgersi: Ufficio Job </a:t>
            </a:r>
            <a:r>
              <a:rPr lang="it-IT" sz="1800" b="1" dirty="0" err="1"/>
              <a:t>placement</a:t>
            </a:r>
            <a:r>
              <a:rPr lang="it-IT" sz="1800" b="1" dirty="0"/>
              <a:t> </a:t>
            </a:r>
          </a:p>
          <a:p>
            <a:pPr algn="just"/>
            <a:endParaRPr lang="it-IT" sz="1800" dirty="0"/>
          </a:p>
          <a:p>
            <a:pPr algn="just"/>
            <a:r>
              <a:rPr lang="it-IT" sz="1800" b="1" dirty="0"/>
              <a:t>Dove accreditarsi per accedere gratuitamente ai CV di UNICAS: </a:t>
            </a:r>
            <a:r>
              <a:rPr lang="it-IT" sz="1800" b="1" dirty="0" err="1"/>
              <a:t>https</a:t>
            </a:r>
            <a:r>
              <a:rPr lang="it-IT" sz="1800" b="1" dirty="0"/>
              <a:t>://</a:t>
            </a:r>
            <a:r>
              <a:rPr lang="it-IT" sz="1800" b="1" dirty="0" err="1"/>
              <a:t>placement-unicas.almalaurea.it</a:t>
            </a:r>
            <a:r>
              <a:rPr lang="it-IT" sz="1800" b="1" dirty="0"/>
              <a:t>/</a:t>
            </a:r>
          </a:p>
        </p:txBody>
      </p:sp>
    </p:spTree>
    <p:extLst>
      <p:ext uri="{BB962C8B-B14F-4D97-AF65-F5344CB8AC3E}">
        <p14:creationId xmlns:p14="http://schemas.microsoft.com/office/powerpoint/2010/main" val="269677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
        <p:nvSpPr>
          <p:cNvPr id="10" name="Titolo 1"/>
          <p:cNvSpPr txBox="1">
            <a:spLocks/>
          </p:cNvSpPr>
          <p:nvPr/>
        </p:nvSpPr>
        <p:spPr>
          <a:xfrm>
            <a:off x="983130" y="1188720"/>
            <a:ext cx="8038407" cy="57944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it-IT" dirty="0"/>
              <a:t>Gli strumenti del TT: </a:t>
            </a:r>
            <a:r>
              <a:rPr lang="it-IT" b="1" dirty="0" err="1"/>
              <a:t>Licensing</a:t>
            </a:r>
            <a:endParaRPr lang="it-IT" b="1" dirty="0"/>
          </a:p>
        </p:txBody>
      </p:sp>
      <p:sp>
        <p:nvSpPr>
          <p:cNvPr id="11" name="Titolo 1"/>
          <p:cNvSpPr txBox="1">
            <a:spLocks/>
          </p:cNvSpPr>
          <p:nvPr/>
        </p:nvSpPr>
        <p:spPr>
          <a:xfrm>
            <a:off x="983130" y="1973753"/>
            <a:ext cx="7088529" cy="278678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endParaRPr lang="it-IT" sz="1800" dirty="0"/>
          </a:p>
        </p:txBody>
      </p:sp>
      <p:sp>
        <p:nvSpPr>
          <p:cNvPr id="25" name="Titolo 1"/>
          <p:cNvSpPr txBox="1">
            <a:spLocks/>
          </p:cNvSpPr>
          <p:nvPr/>
        </p:nvSpPr>
        <p:spPr>
          <a:xfrm>
            <a:off x="983130" y="1973753"/>
            <a:ext cx="10482729" cy="3933988"/>
          </a:xfrm>
          <a:prstGeom prst="rect">
            <a:avLst/>
          </a:prstGeom>
        </p:spPr>
        <p:txBody>
          <a:bodyPr vert="horz" lIns="91440" tIns="45720" rIns="91440" bIns="45720" rtlCol="0" anchor="t">
            <a:normAutofit fontScale="97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r>
              <a:rPr lang="it-IT" sz="1800" dirty="0"/>
              <a:t>L’</a:t>
            </a:r>
            <a:r>
              <a:rPr lang="it-IT" sz="1800" b="1" dirty="0"/>
              <a:t>accordo di licenza</a:t>
            </a:r>
            <a:r>
              <a:rPr lang="it-IT" sz="1800" dirty="0"/>
              <a:t> (</a:t>
            </a:r>
            <a:r>
              <a:rPr lang="it-IT" sz="1800" dirty="0" err="1"/>
              <a:t>licensing</a:t>
            </a:r>
            <a:r>
              <a:rPr lang="it-IT" sz="1800" dirty="0"/>
              <a:t>) è un contratto tra due parti, l’inventore o titolare e l’impresa, che consente a quest’ultima di avere il diritto di sfruttare economicamente un brevetto, marchio o invenzione pur non avendone la titolarità in cambio della corresponsione al titolare di un corrispettivo. </a:t>
            </a:r>
          </a:p>
          <a:p>
            <a:pPr algn="just"/>
            <a:endParaRPr lang="it-IT" sz="1800" dirty="0"/>
          </a:p>
          <a:p>
            <a:pPr algn="just"/>
            <a:r>
              <a:rPr lang="it-IT" sz="1800" dirty="0"/>
              <a:t>Gli accordi di licenza possono essere:</a:t>
            </a:r>
          </a:p>
          <a:p>
            <a:pPr marL="285750" indent="-285750" algn="just">
              <a:buFont typeface="Arial" panose="020B0604020202020204" pitchFamily="34" charset="0"/>
              <a:buChar char="•"/>
            </a:pPr>
            <a:r>
              <a:rPr lang="it-IT" sz="1800" dirty="0"/>
              <a:t>non esclusivi: i diritti allo sfruttamento del brevetto, marchio o invenzione sono concessi all’impresa ma possono essere concessi anche ad altre imprese o essere sfruttati dal titolare;</a:t>
            </a:r>
          </a:p>
          <a:p>
            <a:pPr marL="285750" indent="-285750" algn="just">
              <a:buFont typeface="Arial" panose="020B0604020202020204" pitchFamily="34" charset="0"/>
              <a:buChar char="•"/>
            </a:pPr>
            <a:r>
              <a:rPr lang="it-IT" sz="1800" dirty="0"/>
              <a:t>esclusivi: i diritti sono allo sfruttamento sono concessi soltanto all’impresa licenziataria che è l’unica a poterne disporre; neppure il titolare può sfruttarli;</a:t>
            </a:r>
          </a:p>
          <a:p>
            <a:pPr marL="285750" indent="-285750" algn="just">
              <a:buFont typeface="Arial" panose="020B0604020202020204" pitchFamily="34" charset="0"/>
              <a:buChar char="•"/>
            </a:pPr>
            <a:r>
              <a:rPr lang="it-IT" sz="1800" dirty="0"/>
              <a:t>unici: l’impresa licenziataria ed il titolare sono gli unici due soggetti autorizzati allo sfruttamento del brevetto, marchio o invenzione.</a:t>
            </a:r>
          </a:p>
          <a:p>
            <a:pPr algn="just"/>
            <a:endParaRPr lang="it-IT" sz="1800" dirty="0"/>
          </a:p>
          <a:p>
            <a:pPr algn="just"/>
            <a:r>
              <a:rPr lang="it-IT" sz="1800" dirty="0"/>
              <a:t>Gli accordi di licenza possono anche assegnare alcuni diritti su base esclusiva, altri su base unica ed altri ancora su base non esclusiva. Sono possibili anche contratti di sub-licenza.</a:t>
            </a:r>
          </a:p>
          <a:p>
            <a:pPr algn="just"/>
            <a:endParaRPr lang="it-IT" sz="1800" dirty="0"/>
          </a:p>
          <a:p>
            <a:pPr algn="just"/>
            <a:r>
              <a:rPr lang="it-IT" sz="1800" b="1" dirty="0"/>
              <a:t>A chi rivolgersi: Ufficio TT di UNICAS</a:t>
            </a:r>
          </a:p>
        </p:txBody>
      </p:sp>
    </p:spTree>
    <p:extLst>
      <p:ext uri="{BB962C8B-B14F-4D97-AF65-F5344CB8AC3E}">
        <p14:creationId xmlns:p14="http://schemas.microsoft.com/office/powerpoint/2010/main" val="3692269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
        <p:nvSpPr>
          <p:cNvPr id="10" name="Titolo 1"/>
          <p:cNvSpPr txBox="1">
            <a:spLocks/>
          </p:cNvSpPr>
          <p:nvPr/>
        </p:nvSpPr>
        <p:spPr>
          <a:xfrm>
            <a:off x="983130" y="1188720"/>
            <a:ext cx="10334659" cy="57944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it-IT" dirty="0"/>
              <a:t>Gli strumenti del TT: </a:t>
            </a:r>
            <a:r>
              <a:rPr lang="it-IT" b="1" dirty="0"/>
              <a:t>Spin-off </a:t>
            </a:r>
            <a:r>
              <a:rPr lang="it-IT" dirty="0"/>
              <a:t>e</a:t>
            </a:r>
            <a:r>
              <a:rPr lang="it-IT" b="1" dirty="0"/>
              <a:t> Start Up di studenti/laureati</a:t>
            </a:r>
          </a:p>
        </p:txBody>
      </p:sp>
      <p:sp>
        <p:nvSpPr>
          <p:cNvPr id="11" name="Titolo 1"/>
          <p:cNvSpPr txBox="1">
            <a:spLocks/>
          </p:cNvSpPr>
          <p:nvPr/>
        </p:nvSpPr>
        <p:spPr>
          <a:xfrm>
            <a:off x="983130" y="1973753"/>
            <a:ext cx="7088529" cy="278678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endParaRPr lang="it-IT" sz="1800" dirty="0"/>
          </a:p>
        </p:txBody>
      </p:sp>
      <p:sp>
        <p:nvSpPr>
          <p:cNvPr id="25" name="Titolo 1"/>
          <p:cNvSpPr txBox="1">
            <a:spLocks/>
          </p:cNvSpPr>
          <p:nvPr/>
        </p:nvSpPr>
        <p:spPr>
          <a:xfrm>
            <a:off x="983130" y="1973753"/>
            <a:ext cx="10482729" cy="3933988"/>
          </a:xfrm>
          <a:prstGeom prst="rect">
            <a:avLst/>
          </a:prstGeom>
        </p:spPr>
        <p:txBody>
          <a:bodyPr vert="horz" lIns="91440" tIns="45720" rIns="91440" bIns="45720" rtlCol="0" anchor="t">
            <a:normAutofit fontScale="97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r>
              <a:rPr lang="it-IT" sz="1800" dirty="0"/>
              <a:t>Lo </a:t>
            </a:r>
            <a:r>
              <a:rPr lang="it-IT" sz="1800" b="1" dirty="0">
                <a:hlinkClick r:id="rId4"/>
              </a:rPr>
              <a:t>spin-off</a:t>
            </a:r>
            <a:r>
              <a:rPr lang="it-IT" sz="1800" dirty="0"/>
              <a:t> è un’impresa nata in ambito accademico che ha come scopo l’utilizzazione imprenditoriale ed economica dei risultati della ricerca conseguiti e lo sviluppo di nuovi prodotti o servizi innovativi. Questa impresa è costituita con la partecipazione di personale di ruolo e non di ruolo dell’Università (docenti, dottorandi) e studenti, oltre </a:t>
            </a:r>
            <a:r>
              <a:rPr lang="it-IT" sz="1800" b="1" dirty="0"/>
              <a:t>che di soggetti esterni</a:t>
            </a:r>
            <a:r>
              <a:rPr lang="it-IT" sz="1800" dirty="0"/>
              <a:t>. L’Università autorizza la partecipazione del proprio personale ed inoltre può rendere disponibili alcuni servizi e risorse per facilitarne l’avvio ed il primo sviluppo. Può anche partecipare come socio nel capitale sociale.</a:t>
            </a:r>
          </a:p>
          <a:p>
            <a:pPr algn="just"/>
            <a:endParaRPr lang="it-IT" sz="1800" dirty="0"/>
          </a:p>
          <a:p>
            <a:pPr algn="just"/>
            <a:r>
              <a:rPr lang="it-IT" sz="1800" dirty="0"/>
              <a:t>La </a:t>
            </a:r>
            <a:r>
              <a:rPr lang="it-IT" sz="1800" b="1" dirty="0"/>
              <a:t>start up</a:t>
            </a:r>
            <a:r>
              <a:rPr lang="it-IT" sz="1800" dirty="0"/>
              <a:t> è, come lo spin-off, un’impresa che ha come scopo l’utilizzazione imprenditoriale ed economica dei risultati di ricerca. L’aspetto fondamentale di una start up è quello di essere un’iniziativa imprenditoriale ad alto contenuto innovativo. La caratteristica principale di una start up è quella di avere come oggetto sociale esclusivo o prevalente lo sviluppo, la produzione e la commercializzazione di prodotti e/o servizi innovativi aventi alto valore tecnologico. Le start up sono inoltre favorite da una serie di vantaggi riconosciuti per legge, come esenzioni ed agevolazioni. A differenza dello spin-off, il personale dell’Ateneo non necessariamente partecipa come socio.</a:t>
            </a:r>
          </a:p>
          <a:p>
            <a:pPr algn="just"/>
            <a:endParaRPr lang="it-IT" sz="1800" dirty="0"/>
          </a:p>
          <a:p>
            <a:pPr algn="just"/>
            <a:endParaRPr lang="it-IT" sz="1800" b="1" dirty="0"/>
          </a:p>
          <a:p>
            <a:pPr algn="just"/>
            <a:r>
              <a:rPr lang="it-IT" sz="1800" b="1" dirty="0"/>
              <a:t>A chi rivolgersi: Ufficio TT di UNICAS</a:t>
            </a:r>
          </a:p>
          <a:p>
            <a:pPr algn="just"/>
            <a:endParaRPr lang="it-IT" sz="1800" dirty="0"/>
          </a:p>
          <a:p>
            <a:pPr algn="just"/>
            <a:endParaRPr lang="it-IT" sz="1800" dirty="0"/>
          </a:p>
          <a:p>
            <a:pPr algn="just"/>
            <a:endParaRPr lang="it-IT" sz="1800" dirty="0"/>
          </a:p>
          <a:p>
            <a:pPr algn="just"/>
            <a:endParaRPr lang="it-IT" sz="1800" dirty="0"/>
          </a:p>
        </p:txBody>
      </p:sp>
    </p:spTree>
    <p:extLst>
      <p:ext uri="{BB962C8B-B14F-4D97-AF65-F5344CB8AC3E}">
        <p14:creationId xmlns:p14="http://schemas.microsoft.com/office/powerpoint/2010/main" val="12371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
        <p:nvSpPr>
          <p:cNvPr id="10" name="Titolo 1"/>
          <p:cNvSpPr txBox="1">
            <a:spLocks/>
          </p:cNvSpPr>
          <p:nvPr/>
        </p:nvSpPr>
        <p:spPr>
          <a:xfrm>
            <a:off x="983130" y="1188720"/>
            <a:ext cx="10334659" cy="579442"/>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it-IT" dirty="0"/>
              <a:t>Gli strumenti del TT: </a:t>
            </a:r>
            <a:r>
              <a:rPr lang="it-IT" b="1" dirty="0"/>
              <a:t>Ricerca commissionata </a:t>
            </a:r>
            <a:r>
              <a:rPr lang="it-IT" dirty="0"/>
              <a:t>e</a:t>
            </a:r>
            <a:r>
              <a:rPr lang="it-IT" b="1" dirty="0"/>
              <a:t> Ricerca Collaborativa</a:t>
            </a:r>
          </a:p>
        </p:txBody>
      </p:sp>
      <p:sp>
        <p:nvSpPr>
          <p:cNvPr id="11" name="Titolo 1"/>
          <p:cNvSpPr txBox="1">
            <a:spLocks/>
          </p:cNvSpPr>
          <p:nvPr/>
        </p:nvSpPr>
        <p:spPr>
          <a:xfrm>
            <a:off x="983130" y="1973753"/>
            <a:ext cx="7088529" cy="278678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endParaRPr lang="it-IT" sz="1800" dirty="0"/>
          </a:p>
        </p:txBody>
      </p:sp>
      <p:sp>
        <p:nvSpPr>
          <p:cNvPr id="25" name="Titolo 1"/>
          <p:cNvSpPr txBox="1">
            <a:spLocks/>
          </p:cNvSpPr>
          <p:nvPr/>
        </p:nvSpPr>
        <p:spPr>
          <a:xfrm>
            <a:off x="983130" y="1973753"/>
            <a:ext cx="10482729" cy="3933988"/>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r>
              <a:rPr lang="it-IT" sz="1800" dirty="0"/>
              <a:t>La </a:t>
            </a:r>
            <a:r>
              <a:rPr lang="it-IT" sz="1800" b="1" dirty="0"/>
              <a:t>ricerca commissionata</a:t>
            </a:r>
            <a:r>
              <a:rPr lang="it-IT" sz="1800" dirty="0"/>
              <a:t>, anche chiamata ricerca conto terzi, è la ricerca condotta dall’Università su mandato di una o più imprese che hanno interesse ad ottenere una soluzione innovativa ad uno o più problemi. L’impresa o le imprese che commissionano la ricerca finanziano integralmente la ricerca.</a:t>
            </a:r>
          </a:p>
          <a:p>
            <a:pPr algn="just"/>
            <a:r>
              <a:rPr lang="it-IT" sz="1800" dirty="0"/>
              <a:t>L’Università mette a disposizione le proprie conoscenze, le professionalità dei propri ricercatori, affinché possano essere svolte, nell'interesse del committente, attività di consulenza, formazione e ricerca.</a:t>
            </a:r>
          </a:p>
          <a:p>
            <a:pPr algn="just"/>
            <a:endParaRPr lang="it-IT" sz="1800" dirty="0"/>
          </a:p>
          <a:p>
            <a:pPr algn="just"/>
            <a:r>
              <a:rPr lang="it-IT" sz="1800" dirty="0"/>
              <a:t>La </a:t>
            </a:r>
            <a:r>
              <a:rPr lang="it-IT" sz="1800" b="1" dirty="0"/>
              <a:t>ricerca collaborativa</a:t>
            </a:r>
            <a:r>
              <a:rPr lang="it-IT" sz="1800" dirty="0"/>
              <a:t> è la ricerca condotta congiuntamente dall’Università e da una o più imprese secondo un progetto comune. In questo tipo di ricerca, sia l’Università che le imprese partecipanti hanno ognuno un interesse a raggiungere i risultati innovativi desiderati.</a:t>
            </a:r>
          </a:p>
          <a:p>
            <a:pPr algn="just"/>
            <a:r>
              <a:rPr lang="it-IT" sz="1800" dirty="0"/>
              <a:t>Il ricercatori dell’Università ed il personale dell’impresa o delle imprese collaborano, condividendo risorse e beni, per ottenere soluzioni innovative ai problemi proposti. I costi della ricerca sono sostenuti sia dall’Università che dall’impresa o dalle imprese partecipanti.</a:t>
            </a:r>
          </a:p>
          <a:p>
            <a:pPr algn="just"/>
            <a:r>
              <a:rPr lang="it-IT" sz="1800" dirty="0"/>
              <a:t>La ricerca collaborativa comporta la stipula di convenzione di ricerca tra Università e imprese.</a:t>
            </a:r>
          </a:p>
          <a:p>
            <a:pPr algn="just"/>
            <a:endParaRPr lang="it-IT" sz="1800" dirty="0"/>
          </a:p>
          <a:p>
            <a:pPr algn="just"/>
            <a:r>
              <a:rPr lang="it-IT" sz="1800" b="1" dirty="0"/>
              <a:t>A chi rivolgersi: Dipartimenti di UNICAS (DIEI e DICEM)</a:t>
            </a:r>
          </a:p>
        </p:txBody>
      </p:sp>
    </p:spTree>
    <p:extLst>
      <p:ext uri="{BB962C8B-B14F-4D97-AF65-F5344CB8AC3E}">
        <p14:creationId xmlns:p14="http://schemas.microsoft.com/office/powerpoint/2010/main" val="3774869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
        <p:nvSpPr>
          <p:cNvPr id="10" name="Titolo 1"/>
          <p:cNvSpPr txBox="1">
            <a:spLocks/>
          </p:cNvSpPr>
          <p:nvPr/>
        </p:nvSpPr>
        <p:spPr>
          <a:xfrm>
            <a:off x="983130" y="1188720"/>
            <a:ext cx="10334659" cy="57944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it-IT" dirty="0"/>
              <a:t>Gli strumenti del TT: </a:t>
            </a:r>
            <a:r>
              <a:rPr lang="it-IT" b="1" dirty="0"/>
              <a:t>Dottorato di Ricerca</a:t>
            </a:r>
          </a:p>
        </p:txBody>
      </p:sp>
      <p:sp>
        <p:nvSpPr>
          <p:cNvPr id="11" name="Titolo 1"/>
          <p:cNvSpPr txBox="1">
            <a:spLocks/>
          </p:cNvSpPr>
          <p:nvPr/>
        </p:nvSpPr>
        <p:spPr>
          <a:xfrm>
            <a:off x="983130" y="1973753"/>
            <a:ext cx="7088529" cy="278678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endParaRPr lang="it-IT" sz="1800" dirty="0"/>
          </a:p>
        </p:txBody>
      </p:sp>
      <p:sp>
        <p:nvSpPr>
          <p:cNvPr id="25" name="Titolo 1"/>
          <p:cNvSpPr txBox="1">
            <a:spLocks/>
          </p:cNvSpPr>
          <p:nvPr/>
        </p:nvSpPr>
        <p:spPr>
          <a:xfrm>
            <a:off x="983130" y="1973752"/>
            <a:ext cx="10482729" cy="4312747"/>
          </a:xfrm>
          <a:prstGeom prst="rect">
            <a:avLst/>
          </a:prstGeom>
        </p:spPr>
        <p:txBody>
          <a:bodyPr vert="horz" lIns="91440" tIns="45720" rIns="91440" bIns="45720" rtlCol="0" anchor="t">
            <a:normAutofit fontScale="97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r>
              <a:rPr lang="it-IT" sz="1800" dirty="0"/>
              <a:t>Il </a:t>
            </a:r>
            <a:r>
              <a:rPr lang="it-IT" sz="1800" b="1" dirty="0"/>
              <a:t>Dottorato di Ricerca</a:t>
            </a:r>
            <a:r>
              <a:rPr lang="it-IT" sz="1800" dirty="0"/>
              <a:t> (</a:t>
            </a:r>
            <a:r>
              <a:rPr lang="it-IT" sz="1800" b="1" dirty="0" err="1"/>
              <a:t>Ph.D</a:t>
            </a:r>
            <a:r>
              <a:rPr lang="it-IT" sz="1800" b="1" dirty="0"/>
              <a:t>.</a:t>
            </a:r>
            <a:r>
              <a:rPr lang="it-IT" sz="1800" dirty="0"/>
              <a:t>) è il massimo livello di studi e consente lo sviluppo delle competenze necessarie per esercitare attività di ricerca specialistica di alta qualificazione. Un dottorato di ricerca ha la durata di 3 anni.</a:t>
            </a:r>
          </a:p>
          <a:p>
            <a:pPr algn="just"/>
            <a:endParaRPr lang="it-IT" sz="1800" dirty="0"/>
          </a:p>
          <a:p>
            <a:pPr algn="just"/>
            <a:r>
              <a:rPr lang="it-IT" sz="1800" dirty="0"/>
              <a:t>Il dottorato rappresenta uno strumento privilegiato per la collaborazione scientifica con l’Università e lo scambio di conoscenze e competenze per l’innovazione e un valore aggiunto per enti e aziende in quanto mette a disposizione delle imprese competenze innovative e altamente qualificate su un argomento di interesse per l’impresa, aumenta la competitività, grazie al miglioramento del prodotto o del processo, derivante da attività di ricerca e sviluppo, innovazione e trasferimento tecnologico, rafforza la collaborazione Università-imprese sul territorio regionale e sviluppa risultati di ricerca innovativi.</a:t>
            </a:r>
          </a:p>
          <a:p>
            <a:pPr algn="just"/>
            <a:r>
              <a:rPr lang="it-IT" sz="1800" dirty="0"/>
              <a:t>La collaborazione in tema di dottorato può avvenire secondo diverse modalità:</a:t>
            </a:r>
          </a:p>
          <a:p>
            <a:pPr marL="285750" indent="-285750" algn="just">
              <a:buFont typeface="Arial" panose="020B0604020202020204" pitchFamily="34" charset="0"/>
              <a:buChar char="•"/>
            </a:pPr>
            <a:r>
              <a:rPr lang="it-IT" sz="1800" dirty="0"/>
              <a:t>finanziare una borsa di dottorato;</a:t>
            </a:r>
          </a:p>
          <a:p>
            <a:pPr marL="285750" indent="-285750" algn="just">
              <a:buFont typeface="Arial" panose="020B0604020202020204" pitchFamily="34" charset="0"/>
              <a:buChar char="•"/>
            </a:pPr>
            <a:r>
              <a:rPr lang="it-IT" sz="1800" dirty="0"/>
              <a:t>dottorato per il personale di enti e imprese (dottorato industriale);</a:t>
            </a:r>
          </a:p>
          <a:p>
            <a:pPr marL="285750" indent="-285750" algn="just">
              <a:buFont typeface="Arial" panose="020B0604020202020204" pitchFamily="34" charset="0"/>
              <a:buChar char="•"/>
            </a:pPr>
            <a:r>
              <a:rPr lang="it-IT" sz="1800" dirty="0"/>
              <a:t>dottorati in convenzione o consorzio con atenei ed enti di ricerca.</a:t>
            </a:r>
          </a:p>
          <a:p>
            <a:pPr algn="just"/>
            <a:endParaRPr lang="it-IT" sz="1800" dirty="0"/>
          </a:p>
          <a:p>
            <a:pPr algn="just"/>
            <a:r>
              <a:rPr lang="it-IT" sz="1800" dirty="0"/>
              <a:t>Attraverso il dottorato di ricerca è possibile formare una risorsa altamente qualificata a cui affidare uno o più problemi complessi per cui si vuole ricercare una soluzione innovativa.</a:t>
            </a:r>
          </a:p>
          <a:p>
            <a:pPr algn="just"/>
            <a:endParaRPr lang="it-IT" sz="1800" dirty="0"/>
          </a:p>
          <a:p>
            <a:pPr algn="just"/>
            <a:endParaRPr lang="it-IT" sz="1800" dirty="0"/>
          </a:p>
          <a:p>
            <a:pPr algn="just"/>
            <a:r>
              <a:rPr lang="it-IT" sz="1800" b="1" dirty="0"/>
              <a:t>A chi rivolgersi: Dipartimenti di UNICAS (DIEI e DICEM)</a:t>
            </a:r>
          </a:p>
        </p:txBody>
      </p:sp>
    </p:spTree>
    <p:extLst>
      <p:ext uri="{BB962C8B-B14F-4D97-AF65-F5344CB8AC3E}">
        <p14:creationId xmlns:p14="http://schemas.microsoft.com/office/powerpoint/2010/main" val="412545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789" y="95079"/>
            <a:ext cx="791081" cy="90000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0" y="83130"/>
            <a:ext cx="900000" cy="900000"/>
          </a:xfrm>
          <a:prstGeom prst="rect">
            <a:avLst/>
          </a:prstGeom>
        </p:spPr>
      </p:pic>
      <p:sp>
        <p:nvSpPr>
          <p:cNvPr id="10" name="Titolo 1"/>
          <p:cNvSpPr txBox="1">
            <a:spLocks/>
          </p:cNvSpPr>
          <p:nvPr/>
        </p:nvSpPr>
        <p:spPr>
          <a:xfrm>
            <a:off x="983130" y="1188720"/>
            <a:ext cx="10334659" cy="57944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it-IT" dirty="0"/>
              <a:t>Gli strumenti del TT: </a:t>
            </a:r>
            <a:r>
              <a:rPr lang="it-IT" b="1" dirty="0"/>
              <a:t>Tesi di Laurea </a:t>
            </a:r>
            <a:r>
              <a:rPr lang="it-IT" dirty="0"/>
              <a:t>e</a:t>
            </a:r>
            <a:r>
              <a:rPr lang="it-IT" b="1" dirty="0"/>
              <a:t> Tirocini</a:t>
            </a:r>
          </a:p>
        </p:txBody>
      </p:sp>
      <p:sp>
        <p:nvSpPr>
          <p:cNvPr id="11" name="Titolo 1"/>
          <p:cNvSpPr txBox="1">
            <a:spLocks/>
          </p:cNvSpPr>
          <p:nvPr/>
        </p:nvSpPr>
        <p:spPr>
          <a:xfrm>
            <a:off x="983130" y="1973753"/>
            <a:ext cx="7088529" cy="278678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endParaRPr lang="it-IT" sz="1800" dirty="0"/>
          </a:p>
        </p:txBody>
      </p:sp>
      <p:sp>
        <p:nvSpPr>
          <p:cNvPr id="25" name="Titolo 1"/>
          <p:cNvSpPr txBox="1">
            <a:spLocks/>
          </p:cNvSpPr>
          <p:nvPr/>
        </p:nvSpPr>
        <p:spPr>
          <a:xfrm>
            <a:off x="983130" y="1973752"/>
            <a:ext cx="10482729" cy="4385483"/>
          </a:xfrm>
          <a:prstGeom prst="rect">
            <a:avLst/>
          </a:prstGeom>
        </p:spPr>
        <p:txBody>
          <a:bodyPr vert="horz" lIns="91440" tIns="45720" rIns="91440" bIns="45720" rtlCol="0" anchor="t">
            <a:normAutofit fontScale="97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just"/>
            <a:r>
              <a:rPr lang="it-IT" sz="1800" dirty="0"/>
              <a:t>Similmente al dottorato di ricerca, problemi importanti ma di minore complessità possono essere affrontati affidandoli a studenti particolarmente dotati che li affronteranno all’interno dell’attività di tesi triennale oppure magistrale.</a:t>
            </a:r>
          </a:p>
          <a:p>
            <a:pPr algn="just"/>
            <a:r>
              <a:rPr lang="it-IT" sz="1800" dirty="0"/>
              <a:t>Con questa soluzione, l’impresa ottiene una soluzione ai problemi che si trova ad affrontare e la possibilità di una pubblicazione scientifica di alto livello su riviste scientifiche internazionali.</a:t>
            </a:r>
          </a:p>
          <a:p>
            <a:pPr algn="just"/>
            <a:endParaRPr lang="it-IT" sz="1800" dirty="0"/>
          </a:p>
          <a:p>
            <a:pPr algn="just"/>
            <a:r>
              <a:rPr lang="it-IT" sz="1800" dirty="0"/>
              <a:t>È inoltre possibile unire il tirocinio all’attività di tesi, che ha una durata di tempo limitata. Attraverso il tirocinio, lo studente frequenta l’azienda seguendo le indicazioni del referente aziendale. È una soluzione molto importante in ottica di un successivo inserimento nell’organico dello studente se si dimostra una risorsa importante.</a:t>
            </a:r>
          </a:p>
          <a:p>
            <a:pPr algn="just"/>
            <a:br>
              <a:rPr lang="it-IT" sz="1800" dirty="0"/>
            </a:br>
            <a:r>
              <a:rPr lang="it-IT" sz="1800" dirty="0"/>
              <a:t>Queste attività prevedono la stipula di una convenzione tra Università ed impresa. La convenzione viene stipulata una sola volta e da quel punto l’impresa potrà richiedere tirocinanti e proporre argomenti di tesi ogni volta che ne avrà bisogno.</a:t>
            </a:r>
          </a:p>
          <a:p>
            <a:pPr algn="just"/>
            <a:endParaRPr lang="it-IT" sz="1800" dirty="0"/>
          </a:p>
          <a:p>
            <a:pPr algn="just"/>
            <a:r>
              <a:rPr lang="it-IT" sz="1800" b="1" dirty="0"/>
              <a:t>A chi rivolgersi </a:t>
            </a:r>
          </a:p>
          <a:p>
            <a:pPr marL="285750" indent="-285750" algn="just">
              <a:buFont typeface="Arial" panose="020B0604020202020204" pitchFamily="34" charset="0"/>
              <a:buChar char="•"/>
            </a:pPr>
            <a:r>
              <a:rPr lang="it-IT" sz="1800" b="1" dirty="0"/>
              <a:t>Tesi di laurea:  singoli docenti</a:t>
            </a:r>
          </a:p>
          <a:p>
            <a:pPr marL="285750" indent="-285750" algn="just">
              <a:buFont typeface="Arial" panose="020B0604020202020204" pitchFamily="34" charset="0"/>
              <a:buChar char="•"/>
            </a:pPr>
            <a:r>
              <a:rPr lang="it-IT" sz="1800" b="1" dirty="0"/>
              <a:t>Convenzioni: Ufficio </a:t>
            </a:r>
            <a:r>
              <a:rPr lang="it-IT" sz="1800" b="1" dirty="0" err="1"/>
              <a:t>Jop</a:t>
            </a:r>
            <a:r>
              <a:rPr lang="it-IT" sz="1800" b="1" dirty="0"/>
              <a:t> </a:t>
            </a:r>
            <a:r>
              <a:rPr lang="it-IT" sz="1800" b="1" dirty="0" err="1"/>
              <a:t>placement</a:t>
            </a:r>
            <a:endParaRPr lang="it-IT" sz="1800" b="1" dirty="0"/>
          </a:p>
          <a:p>
            <a:pPr marL="285750" indent="-285750" algn="just">
              <a:buFont typeface="Arial" panose="020B0604020202020204" pitchFamily="34" charset="0"/>
              <a:buChar char="•"/>
            </a:pPr>
            <a:r>
              <a:rPr lang="it-IT" sz="1800" b="1" dirty="0"/>
              <a:t>Tirocini: Corsi di Studio/singoli docenti</a:t>
            </a:r>
          </a:p>
        </p:txBody>
      </p:sp>
    </p:spTree>
    <p:extLst>
      <p:ext uri="{BB962C8B-B14F-4D97-AF65-F5344CB8AC3E}">
        <p14:creationId xmlns:p14="http://schemas.microsoft.com/office/powerpoint/2010/main" val="159494952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918</TotalTime>
  <Words>1565</Words>
  <Application>Microsoft Macintosh PowerPoint</Application>
  <PresentationFormat>Widescreen</PresentationFormat>
  <Paragraphs>101</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Calibri Light</vt:lpstr>
      <vt:lpstr>Roboto</vt:lpstr>
      <vt:lpstr>Tema di Office</vt:lpstr>
      <vt:lpstr>Dalla ricerca all’impresa: closing the gap</vt:lpstr>
      <vt:lpstr>Le conoscenza cammina sulle gambe delle persone…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Contatti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Mattia Serafini</dc:creator>
  <cp:lastModifiedBy>f.ferrante@unicas.it</cp:lastModifiedBy>
  <cp:revision>127</cp:revision>
  <dcterms:created xsi:type="dcterms:W3CDTF">2021-02-15T09:59:02Z</dcterms:created>
  <dcterms:modified xsi:type="dcterms:W3CDTF">2021-07-19T16:01:29Z</dcterms:modified>
</cp:coreProperties>
</file>